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95"/>
  </p:notesMasterIdLst>
  <p:handoutMasterIdLst>
    <p:handoutMasterId r:id="rId96"/>
  </p:handoutMasterIdLst>
  <p:sldIdLst>
    <p:sldId id="256" r:id="rId2"/>
    <p:sldId id="368" r:id="rId3"/>
    <p:sldId id="369" r:id="rId4"/>
    <p:sldId id="344" r:id="rId5"/>
    <p:sldId id="345" r:id="rId6"/>
    <p:sldId id="367" r:id="rId7"/>
    <p:sldId id="350" r:id="rId8"/>
    <p:sldId id="342" r:id="rId9"/>
    <p:sldId id="343" r:id="rId10"/>
    <p:sldId id="377" r:id="rId11"/>
    <p:sldId id="371" r:id="rId12"/>
    <p:sldId id="375" r:id="rId13"/>
    <p:sldId id="373" r:id="rId14"/>
    <p:sldId id="376" r:id="rId15"/>
    <p:sldId id="370" r:id="rId16"/>
    <p:sldId id="257" r:id="rId17"/>
    <p:sldId id="266" r:id="rId18"/>
    <p:sldId id="268" r:id="rId19"/>
    <p:sldId id="267" r:id="rId20"/>
    <p:sldId id="270" r:id="rId21"/>
    <p:sldId id="271" r:id="rId22"/>
    <p:sldId id="353" r:id="rId23"/>
    <p:sldId id="354" r:id="rId24"/>
    <p:sldId id="355" r:id="rId25"/>
    <p:sldId id="356" r:id="rId26"/>
    <p:sldId id="365" r:id="rId27"/>
    <p:sldId id="366" r:id="rId28"/>
    <p:sldId id="272" r:id="rId29"/>
    <p:sldId id="285" r:id="rId30"/>
    <p:sldId id="287" r:id="rId31"/>
    <p:sldId id="286" r:id="rId32"/>
    <p:sldId id="288" r:id="rId33"/>
    <p:sldId id="337" r:id="rId34"/>
    <p:sldId id="339" r:id="rId35"/>
    <p:sldId id="340" r:id="rId36"/>
    <p:sldId id="338" r:id="rId37"/>
    <p:sldId id="428" r:id="rId38"/>
    <p:sldId id="262" r:id="rId39"/>
    <p:sldId id="297" r:id="rId40"/>
    <p:sldId id="296" r:id="rId41"/>
    <p:sldId id="314" r:id="rId42"/>
    <p:sldId id="298" r:id="rId43"/>
    <p:sldId id="313" r:id="rId44"/>
    <p:sldId id="299" r:id="rId45"/>
    <p:sldId id="300" r:id="rId46"/>
    <p:sldId id="357" r:id="rId47"/>
    <p:sldId id="358" r:id="rId48"/>
    <p:sldId id="359" r:id="rId49"/>
    <p:sldId id="301" r:id="rId50"/>
    <p:sldId id="360" r:id="rId51"/>
    <p:sldId id="302" r:id="rId52"/>
    <p:sldId id="303" r:id="rId53"/>
    <p:sldId id="304" r:id="rId54"/>
    <p:sldId id="305" r:id="rId55"/>
    <p:sldId id="289" r:id="rId56"/>
    <p:sldId id="327" r:id="rId57"/>
    <p:sldId id="308" r:id="rId58"/>
    <p:sldId id="309" r:id="rId59"/>
    <p:sldId id="347" r:id="rId60"/>
    <p:sldId id="348" r:id="rId61"/>
    <p:sldId id="349" r:id="rId62"/>
    <p:sldId id="361" r:id="rId63"/>
    <p:sldId id="362" r:id="rId64"/>
    <p:sldId id="363" r:id="rId65"/>
    <p:sldId id="364" r:id="rId66"/>
    <p:sldId id="260" r:id="rId67"/>
    <p:sldId id="311" r:id="rId68"/>
    <p:sldId id="312" r:id="rId69"/>
    <p:sldId id="379" r:id="rId70"/>
    <p:sldId id="398" r:id="rId71"/>
    <p:sldId id="419" r:id="rId72"/>
    <p:sldId id="420" r:id="rId73"/>
    <p:sldId id="421" r:id="rId74"/>
    <p:sldId id="410" r:id="rId75"/>
    <p:sldId id="412" r:id="rId76"/>
    <p:sldId id="415" r:id="rId77"/>
    <p:sldId id="406" r:id="rId78"/>
    <p:sldId id="418" r:id="rId79"/>
    <p:sldId id="408" r:id="rId80"/>
    <p:sldId id="409" r:id="rId81"/>
    <p:sldId id="400" r:id="rId82"/>
    <p:sldId id="422" r:id="rId83"/>
    <p:sldId id="423" r:id="rId84"/>
    <p:sldId id="424" r:id="rId85"/>
    <p:sldId id="401" r:id="rId86"/>
    <p:sldId id="404" r:id="rId87"/>
    <p:sldId id="403" r:id="rId88"/>
    <p:sldId id="397" r:id="rId89"/>
    <p:sldId id="425" r:id="rId90"/>
    <p:sldId id="427" r:id="rId91"/>
    <p:sldId id="426" r:id="rId92"/>
    <p:sldId id="352" r:id="rId93"/>
    <p:sldId id="258" r:id="rId9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9" autoAdjust="0"/>
    <p:restoredTop sz="94414" autoAdjust="0"/>
  </p:normalViewPr>
  <p:slideViewPr>
    <p:cSldViewPr snapToGrid="0">
      <p:cViewPr>
        <p:scale>
          <a:sx n="95" d="100"/>
          <a:sy n="95" d="100"/>
        </p:scale>
        <p:origin x="-1320" y="180"/>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notesViewPr>
    <p:cSldViewPr snapToGrid="0">
      <p:cViewPr varScale="1">
        <p:scale>
          <a:sx n="65" d="100"/>
          <a:sy n="65" d="100"/>
        </p:scale>
        <p:origin x="-3336"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image" Target="../media/image58.jpeg"/><Relationship Id="rId6" Type="http://schemas.openxmlformats.org/officeDocument/2006/relationships/image" Target="../media/image63.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image" Target="../media/image58.jpeg"/><Relationship Id="rId6" Type="http://schemas.openxmlformats.org/officeDocument/2006/relationships/image" Target="../media/image63.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rPr lang="fr-BE" sz="1400" b="0" dirty="0" smtClean="0"/>
            <a:t>Via </a:t>
          </a:r>
          <a:r>
            <a:rPr lang="fr-BE" sz="1400" dirty="0" err="1" smtClean="0"/>
            <a:t>eID</a:t>
          </a:r>
          <a:r>
            <a:rPr lang="fr-BE" sz="1400" dirty="0" smtClean="0"/>
            <a:t> van de </a:t>
          </a:r>
          <a:r>
            <a:rPr lang="fr-BE" sz="1400" dirty="0" err="1" smtClean="0"/>
            <a:t>patiënt</a:t>
          </a:r>
          <a:r>
            <a:rPr lang="fr-BE" sz="1400" dirty="0" smtClean="0"/>
            <a:t> (</a:t>
          </a:r>
          <a:r>
            <a:rPr lang="fr-BE" sz="1400" dirty="0" err="1" smtClean="0"/>
            <a:t>minstens</a:t>
          </a:r>
          <a:r>
            <a:rPr lang="fr-BE" sz="1400" dirty="0" smtClean="0"/>
            <a:t> </a:t>
          </a:r>
          <a:r>
            <a:rPr lang="fr-BE" sz="1400" dirty="0" err="1" smtClean="0"/>
            <a:t>bij</a:t>
          </a:r>
          <a:r>
            <a:rPr lang="fr-BE" sz="1400" dirty="0" smtClean="0"/>
            <a:t> de </a:t>
          </a:r>
          <a:r>
            <a:rPr lang="fr-BE" sz="1400" dirty="0" err="1" smtClean="0"/>
            <a:t>eerste</a:t>
          </a:r>
          <a:r>
            <a:rPr lang="fr-BE" sz="1400" dirty="0" smtClean="0"/>
            <a:t> </a:t>
          </a:r>
          <a:r>
            <a:rPr lang="fr-BE" sz="1400" dirty="0" err="1" smtClean="0"/>
            <a:t>raadpleging</a:t>
          </a:r>
          <a:r>
            <a:rPr lang="fr-BE" sz="1400" dirty="0" smtClean="0"/>
            <a:t>)</a:t>
          </a:r>
          <a:endParaRPr lang="en-US" sz="1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rPr lang="fr-BE" dirty="0" err="1" smtClean="0"/>
            <a:t>Authentificatie</a:t>
          </a:r>
          <a:r>
            <a:rPr lang="fr-BE" dirty="0" smtClean="0"/>
            <a:t> van de </a:t>
          </a:r>
          <a:r>
            <a:rPr lang="fr-BE" dirty="0" err="1" smtClean="0"/>
            <a:t>identiteit</a:t>
          </a:r>
          <a:r>
            <a:rPr lang="fr-BE" dirty="0" smtClean="0"/>
            <a:t> van de </a:t>
          </a:r>
          <a:r>
            <a:rPr lang="fr-BE" dirty="0" err="1" smtClean="0"/>
            <a:t>patiënt</a:t>
          </a:r>
          <a:r>
            <a:rPr lang="fr-BE" dirty="0" smtClean="0"/>
            <a:t> </a:t>
          </a:r>
          <a:endParaRPr lang="en-US"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1E311E40-E000-44D7-84A4-C4BEA32188B7}">
      <dgm:prSet/>
      <dgm:spPr>
        <a:solidFill>
          <a:srgbClr val="3F6D57">
            <a:alpha val="52000"/>
          </a:srgbClr>
        </a:solidFill>
      </dgm:spPr>
      <dgm:t>
        <a:bodyPr/>
        <a:lstStyle/>
        <a:p>
          <a:pPr rtl="0"/>
          <a:r>
            <a:rPr lang="fr-BE" b="0" dirty="0" err="1" smtClean="0"/>
            <a:t>Verificatie</a:t>
          </a:r>
          <a:r>
            <a:rPr lang="fr-BE" b="0" dirty="0" smtClean="0"/>
            <a:t> van de </a:t>
          </a:r>
          <a:r>
            <a:rPr lang="fr-BE" b="0" dirty="0" err="1" smtClean="0"/>
            <a:t>verzekerbaarheid</a:t>
          </a:r>
          <a:endParaRPr lang="en-US" dirty="0"/>
        </a:p>
      </dgm:t>
    </dgm:pt>
    <dgm:pt modelId="{9ADEE0A7-F9C3-4F11-8724-264B2AEA9E05}" type="parTrans" cxnId="{9C2AD73F-D409-4FA4-837A-6065326F38DB}">
      <dgm:prSet/>
      <dgm:spPr/>
      <dgm:t>
        <a:bodyPr/>
        <a:lstStyle/>
        <a:p>
          <a:endParaRPr lang="en-US"/>
        </a:p>
      </dgm:t>
    </dgm:pt>
    <dgm:pt modelId="{FE21A10D-7362-4B0C-9AE4-6D977132DF42}" type="sibTrans" cxnId="{9C2AD73F-D409-4FA4-837A-6065326F38DB}">
      <dgm:prSet/>
      <dgm:spPr/>
      <dgm:t>
        <a:bodyPr/>
        <a:lstStyle/>
        <a:p>
          <a:endParaRPr lang="en-US"/>
        </a:p>
      </dgm:t>
    </dgm:pt>
    <dgm:pt modelId="{A847D925-4B59-411E-810D-39A7FF79C7B7}">
      <dgm:prSet/>
      <dgm:spPr>
        <a:solidFill>
          <a:srgbClr val="3F6D57">
            <a:alpha val="52000"/>
          </a:srgbClr>
        </a:solidFill>
      </dgm:spPr>
      <dgm:t>
        <a:bodyPr/>
        <a:lstStyle/>
        <a:p>
          <a:pPr rtl="0"/>
          <a:r>
            <a:rPr lang="fr-BE" dirty="0" smtClean="0"/>
            <a:t>GMD ?</a:t>
          </a:r>
          <a:endParaRPr lang="en-US" dirty="0"/>
        </a:p>
      </dgm:t>
    </dgm:pt>
    <dgm:pt modelId="{916EEA83-A545-4CCB-A801-62F757FD6A7D}" type="parTrans" cxnId="{5330D562-CAD3-4172-8A94-16732BE3A3C5}">
      <dgm:prSet/>
      <dgm:spPr/>
      <dgm:t>
        <a:bodyPr/>
        <a:lstStyle/>
        <a:p>
          <a:endParaRPr lang="en-US"/>
        </a:p>
      </dgm:t>
    </dgm:pt>
    <dgm:pt modelId="{78EB1F16-124A-4976-B5C7-C11E1B984E8C}" type="sibTrans" cxnId="{5330D562-CAD3-4172-8A94-16732BE3A3C5}">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8121E8F9-D106-4D09-8001-6732CE47B88E}" type="presOf" srcId="{CB8410C7-D6F2-43A6-AD81-C74A81EE903F}" destId="{6273677B-BEF3-4B28-96B6-2A414649EAEE}" srcOrd="0" destOrd="0" presId="urn:microsoft.com/office/officeart/2005/8/layout/vList5"/>
    <dgm:cxn modelId="{0F5E51C0-CF06-43CE-BCC9-D6AE8C3A53EE}" type="presOf" srcId="{A847D925-4B59-411E-810D-39A7FF79C7B7}" destId="{F13FEE27-CFB8-4A27-A48D-DB155A6B42B7}" srcOrd="0" destOrd="2" presId="urn:microsoft.com/office/officeart/2005/8/layout/vList5"/>
    <dgm:cxn modelId="{F13B9FBA-6715-4502-A862-7326436C5843}" type="presOf" srcId="{283E63E5-401D-47F3-B99A-0A8B0671698F}" destId="{4F5301D4-6D10-4291-8DF6-6956AF37A1EA}" srcOrd="0" destOrd="0" presId="urn:microsoft.com/office/officeart/2005/8/layout/vList5"/>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5330D562-CAD3-4172-8A94-16732BE3A3C5}" srcId="{CB8410C7-D6F2-43A6-AD81-C74A81EE903F}" destId="{A847D925-4B59-411E-810D-39A7FF79C7B7}" srcOrd="2" destOrd="0" parTransId="{916EEA83-A545-4CCB-A801-62F757FD6A7D}" sibTransId="{78EB1F16-124A-4976-B5C7-C11E1B984E8C}"/>
    <dgm:cxn modelId="{A45AD134-4E05-480C-A1CE-359098DE749A}" type="presOf" srcId="{1E311E40-E000-44D7-84A4-C4BEA32188B7}" destId="{F13FEE27-CFB8-4A27-A48D-DB155A6B42B7}" srcOrd="0" destOrd="1" presId="urn:microsoft.com/office/officeart/2005/8/layout/vList5"/>
    <dgm:cxn modelId="{838CC83F-2A4C-460D-B2CD-0BD3E04ECFE8}" type="presOf" srcId="{9ED7CC8B-16A7-4240-9857-889C660DF3CC}" destId="{F13FEE27-CFB8-4A27-A48D-DB155A6B42B7}" srcOrd="0" destOrd="0" presId="urn:microsoft.com/office/officeart/2005/8/layout/vList5"/>
    <dgm:cxn modelId="{9C2AD73F-D409-4FA4-837A-6065326F38DB}" srcId="{CB8410C7-D6F2-43A6-AD81-C74A81EE903F}" destId="{1E311E40-E000-44D7-84A4-C4BEA32188B7}" srcOrd="1" destOrd="0" parTransId="{9ADEE0A7-F9C3-4F11-8724-264B2AEA9E05}" sibTransId="{FE21A10D-7362-4B0C-9AE4-6D977132DF42}"/>
    <dgm:cxn modelId="{F7A5F4C4-3B0F-4497-8DCD-8CA0EF97DF7A}" type="presParOf" srcId="{4F5301D4-6D10-4291-8DF6-6956AF37A1EA}" destId="{88B521AE-D9F3-4F7D-B4C1-A88FFE9E2366}" srcOrd="0" destOrd="0" presId="urn:microsoft.com/office/officeart/2005/8/layout/vList5"/>
    <dgm:cxn modelId="{178B9AE1-FDD9-47FA-A3E3-A9024FF3A4CF}" type="presParOf" srcId="{88B521AE-D9F3-4F7D-B4C1-A88FFE9E2366}" destId="{6273677B-BEF3-4B28-96B6-2A414649EAEE}" srcOrd="0" destOrd="0" presId="urn:microsoft.com/office/officeart/2005/8/layout/vList5"/>
    <dgm:cxn modelId="{5EDC3D28-D945-4E18-BAC9-627F3700EB84}"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t>eHealthBox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DFB68291-3197-4F87-AAE9-F2FC2DCD3B52}" type="presOf" srcId="{ADE4E262-EB9E-448C-8B46-6B6521E6B92F}" destId="{E0757731-3698-433B-8E7C-2EB749869931}" srcOrd="0" destOrd="0" presId="urn:microsoft.com/office/officeart/2008/layout/PictureStrips"/>
    <dgm:cxn modelId="{2DA40FB2-C14F-477C-BBD2-D901F1163EAA}" type="presOf" srcId="{E7919EDD-7680-4985-B198-1CBB0F9E96AC}" destId="{7A8D609C-F894-4686-8594-F633FD78C201}"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7BA56CFB-F2DE-4B77-BB5D-3D4AA0374CD1}" type="presOf" srcId="{81FDCA61-7A32-4339-89E8-DD3704FB86F4}" destId="{6F6ACCCA-7573-4F27-BB76-D1BFA52EAEE3}"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3AA5B55E-BAFF-4E59-844F-0B3A890F9AB2}" srcId="{D1B0C0D0-7AB7-487B-ADF8-3BB3DD4E9EE7}" destId="{53250AAA-89D6-4377-B3C0-0E5BF972A3C0}" srcOrd="7" destOrd="0" parTransId="{470AA8AF-6A66-4DE7-8F3A-D2B315A90BE8}" sibTransId="{4828047A-C139-4049-9231-4057A0E3B9D2}"/>
    <dgm:cxn modelId="{F4635A39-83C5-45A8-BFFB-1A761279DF39}" type="presOf" srcId="{3069D4A7-A9EB-432B-8415-5BE83922B144}" destId="{9C5C0C8B-F255-4694-B3C6-8BE7DBC5F7E5}"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4D54A30C-4055-49B3-AA01-86ED7181D1BD}" type="presOf" srcId="{D1B0C0D0-7AB7-487B-ADF8-3BB3DD4E9EE7}" destId="{9E029134-162C-442E-A062-F55ADB999C33}"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B9D8239B-829C-4089-9665-33D9BAAC844B}" type="presOf" srcId="{DE482DF0-5C86-4767-9CE5-54725DF28573}" destId="{4F50CB91-2850-4662-936D-F5CF85EB32D2}" srcOrd="0" destOrd="0" presId="urn:microsoft.com/office/officeart/2008/layout/PictureStrips"/>
    <dgm:cxn modelId="{62233745-3DC7-4513-AFFE-85579EDF5340}" srcId="{D1B0C0D0-7AB7-487B-ADF8-3BB3DD4E9EE7}" destId="{3069D4A7-A9EB-432B-8415-5BE83922B144}" srcOrd="6" destOrd="0" parTransId="{9A7D73A8-C0A9-4B8A-9838-7588537C14AA}" sibTransId="{DFE1D077-B434-438C-B525-DD545C84AAA3}"/>
    <dgm:cxn modelId="{F51456A2-99FB-4519-BF73-3D322D0E63F1}" type="presOf" srcId="{53250AAA-89D6-4377-B3C0-0E5BF972A3C0}" destId="{411BB13E-A3FD-42F9-8D3A-DD2DDC4A3516}" srcOrd="0" destOrd="0" presId="urn:microsoft.com/office/officeart/2008/layout/PictureStrips"/>
    <dgm:cxn modelId="{1AC39974-FA69-45CE-91A4-85A7A57CF23D}" type="presOf" srcId="{66800CA2-1263-488B-9901-BF5AA9A26379}" destId="{22C56DC3-2158-416C-A2CA-0A41276F6E72}" srcOrd="0" destOrd="0" presId="urn:microsoft.com/office/officeart/2008/layout/PictureStrips"/>
    <dgm:cxn modelId="{75AF542F-2718-46E6-A956-24FD290F87C6}" type="presOf" srcId="{426C232F-332D-4FF2-A820-7A068898BF0D}" destId="{A9AE0183-4578-4303-9373-BBB0DAF179FE}" srcOrd="0" destOrd="0" presId="urn:microsoft.com/office/officeart/2008/layout/PictureStrips"/>
    <dgm:cxn modelId="{679872F6-DAC1-4110-8F8D-4884D82F3858}" type="presOf" srcId="{AE2357B3-F8D1-4E13-B807-E393E9FC5539}" destId="{DC5DD086-89E5-4CD9-B1D2-0E7FF2C522A2}" srcOrd="0" destOrd="0" presId="urn:microsoft.com/office/officeart/2008/layout/PictureStrips"/>
    <dgm:cxn modelId="{84A94837-F989-4A36-991E-4D987DF9A6F0}" type="presOf" srcId="{F9B22A10-E2AD-420E-86FD-C6A619FB34C3}" destId="{610D24CD-EC64-4585-8806-7B24163BBCA5}"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C4084BF0-F635-4676-89A9-D65F024FF168}" srcId="{D1B0C0D0-7AB7-487B-ADF8-3BB3DD4E9EE7}" destId="{AE2357B3-F8D1-4E13-B807-E393E9FC5539}" srcOrd="2" destOrd="0" parTransId="{DF983F23-5BAE-428F-AFD9-BF0943C63ACC}" sibTransId="{486EB6E6-F0BE-4E7B-A3F0-7DC5C5021754}"/>
    <dgm:cxn modelId="{7B7E50D4-65C6-4E3C-995E-1A1ABF6FDBCF}" srcId="{D1B0C0D0-7AB7-487B-ADF8-3BB3DD4E9EE7}" destId="{81FDCA61-7A32-4339-89E8-DD3704FB86F4}" srcOrd="3" destOrd="0" parTransId="{4F5E6841-070D-4563-B23E-8C64EC2E827B}" sibTransId="{4922DE05-E610-4796-BFBC-E068300788D1}"/>
    <dgm:cxn modelId="{CC959A60-F5E3-4CBA-B49F-D1CC8967392E}" srcId="{D1B0C0D0-7AB7-487B-ADF8-3BB3DD4E9EE7}" destId="{66800CA2-1263-488B-9901-BF5AA9A26379}" srcOrd="9" destOrd="0" parTransId="{FE2E1471-E52D-466A-A76C-4BB5F19A90C2}" sibTransId="{5B01B5E3-2F09-44F6-BDF4-59AE3DD792F4}"/>
    <dgm:cxn modelId="{08F617FF-6B1B-4F61-95F3-701FD40DA787}" type="presParOf" srcId="{9E029134-162C-442E-A062-F55ADB999C33}" destId="{60E777AF-AE30-4678-946F-1FF94928EBDC}" srcOrd="0" destOrd="0" presId="urn:microsoft.com/office/officeart/2008/layout/PictureStrips"/>
    <dgm:cxn modelId="{5E87FD6C-E453-4EF4-AA89-77DE84249CFA}" type="presParOf" srcId="{60E777AF-AE30-4678-946F-1FF94928EBDC}" destId="{7A8D609C-F894-4686-8594-F633FD78C201}" srcOrd="0" destOrd="0" presId="urn:microsoft.com/office/officeart/2008/layout/PictureStrips"/>
    <dgm:cxn modelId="{AA473615-BF42-46D4-AB91-E12C9846149D}" type="presParOf" srcId="{60E777AF-AE30-4678-946F-1FF94928EBDC}" destId="{8B00EC11-24E0-4E0C-8101-DB576F31F9D2}" srcOrd="1" destOrd="0" presId="urn:microsoft.com/office/officeart/2008/layout/PictureStrips"/>
    <dgm:cxn modelId="{528F198A-1333-41DC-9E5E-6A4A149A16DC}" type="presParOf" srcId="{9E029134-162C-442E-A062-F55ADB999C33}" destId="{7105A6FE-D318-4A98-A922-671C581530DC}" srcOrd="1" destOrd="0" presId="urn:microsoft.com/office/officeart/2008/layout/PictureStrips"/>
    <dgm:cxn modelId="{FE81328D-4C8C-4E0C-9D3E-B1964D8A6071}" type="presParOf" srcId="{9E029134-162C-442E-A062-F55ADB999C33}" destId="{85CFEB57-FC52-4321-A97D-3211B5D63D4D}" srcOrd="2" destOrd="0" presId="urn:microsoft.com/office/officeart/2008/layout/PictureStrips"/>
    <dgm:cxn modelId="{158824B8-6CC5-485A-B14B-7D6F52CCA4AF}" type="presParOf" srcId="{85CFEB57-FC52-4321-A97D-3211B5D63D4D}" destId="{A9AE0183-4578-4303-9373-BBB0DAF179FE}" srcOrd="0" destOrd="0" presId="urn:microsoft.com/office/officeart/2008/layout/PictureStrips"/>
    <dgm:cxn modelId="{78D93AAA-CEC8-49C7-A9B7-55C938E50AAA}" type="presParOf" srcId="{85CFEB57-FC52-4321-A97D-3211B5D63D4D}" destId="{17BB8C5E-ACC5-4AEA-AC3B-15C53CC548C0}" srcOrd="1" destOrd="0" presId="urn:microsoft.com/office/officeart/2008/layout/PictureStrips"/>
    <dgm:cxn modelId="{568BCE78-CCB5-46E5-8344-221236A66937}" type="presParOf" srcId="{9E029134-162C-442E-A062-F55ADB999C33}" destId="{3DF2FDF0-8F29-4351-969E-A1025413C53F}" srcOrd="3" destOrd="0" presId="urn:microsoft.com/office/officeart/2008/layout/PictureStrips"/>
    <dgm:cxn modelId="{31EC0F24-7A82-437F-A948-05C4DEE30F47}" type="presParOf" srcId="{9E029134-162C-442E-A062-F55ADB999C33}" destId="{51949F69-36F9-42ED-A197-4A357D3FCC84}" srcOrd="4" destOrd="0" presId="urn:microsoft.com/office/officeart/2008/layout/PictureStrips"/>
    <dgm:cxn modelId="{6577F95E-1A21-4E01-886E-103F432B4283}" type="presParOf" srcId="{51949F69-36F9-42ED-A197-4A357D3FCC84}" destId="{DC5DD086-89E5-4CD9-B1D2-0E7FF2C522A2}" srcOrd="0" destOrd="0" presId="urn:microsoft.com/office/officeart/2008/layout/PictureStrips"/>
    <dgm:cxn modelId="{0416DEC2-F7AE-40A0-A88F-0ADB55D65D6D}" type="presParOf" srcId="{51949F69-36F9-42ED-A197-4A357D3FCC84}" destId="{DEDE190B-7605-44A7-B19B-482157C4ED09}" srcOrd="1" destOrd="0" presId="urn:microsoft.com/office/officeart/2008/layout/PictureStrips"/>
    <dgm:cxn modelId="{90BDFCA1-833D-490D-BA48-53B308485033}" type="presParOf" srcId="{9E029134-162C-442E-A062-F55ADB999C33}" destId="{800A896D-7DD0-4D28-BE08-D3B8F3F2A8C6}" srcOrd="5" destOrd="0" presId="urn:microsoft.com/office/officeart/2008/layout/PictureStrips"/>
    <dgm:cxn modelId="{F1A803E6-04D5-4B23-8D28-BA651AEBD3CC}" type="presParOf" srcId="{9E029134-162C-442E-A062-F55ADB999C33}" destId="{09DCF082-D387-4036-A517-A57508B9F296}" srcOrd="6" destOrd="0" presId="urn:microsoft.com/office/officeart/2008/layout/PictureStrips"/>
    <dgm:cxn modelId="{C3D9CCFD-7C4D-4BF6-A9EA-A76CCCCE47A0}" type="presParOf" srcId="{09DCF082-D387-4036-A517-A57508B9F296}" destId="{6F6ACCCA-7573-4F27-BB76-D1BFA52EAEE3}" srcOrd="0" destOrd="0" presId="urn:microsoft.com/office/officeart/2008/layout/PictureStrips"/>
    <dgm:cxn modelId="{52F4249B-E313-4AE8-A086-CF774DB79AE3}" type="presParOf" srcId="{09DCF082-D387-4036-A517-A57508B9F296}" destId="{F94043AE-FBAE-4418-8D10-10B1481C95AF}" srcOrd="1" destOrd="0" presId="urn:microsoft.com/office/officeart/2008/layout/PictureStrips"/>
    <dgm:cxn modelId="{D401433F-BB98-479C-9EC4-305149A2E685}" type="presParOf" srcId="{9E029134-162C-442E-A062-F55ADB999C33}" destId="{2F838AD4-66C5-4737-8D8D-66F3281C6FE1}" srcOrd="7" destOrd="0" presId="urn:microsoft.com/office/officeart/2008/layout/PictureStrips"/>
    <dgm:cxn modelId="{588AB0B3-1A3B-4906-8E38-3668C28C99F0}" type="presParOf" srcId="{9E029134-162C-442E-A062-F55ADB999C33}" destId="{0F749A16-F5F6-45E8-9E08-2382EA901724}" srcOrd="8" destOrd="0" presId="urn:microsoft.com/office/officeart/2008/layout/PictureStrips"/>
    <dgm:cxn modelId="{3E30189E-19C6-401B-B2CD-6F7785C97E49}" type="presParOf" srcId="{0F749A16-F5F6-45E8-9E08-2382EA901724}" destId="{610D24CD-EC64-4585-8806-7B24163BBCA5}" srcOrd="0" destOrd="0" presId="urn:microsoft.com/office/officeart/2008/layout/PictureStrips"/>
    <dgm:cxn modelId="{292E39B1-2E27-40D3-AF07-776F906640EF}" type="presParOf" srcId="{0F749A16-F5F6-45E8-9E08-2382EA901724}" destId="{1D377189-38FA-44FB-9886-A25D865375A4}" srcOrd="1" destOrd="0" presId="urn:microsoft.com/office/officeart/2008/layout/PictureStrips"/>
    <dgm:cxn modelId="{EB9E85D4-EB34-46BD-A2D0-B9215A9456DB}" type="presParOf" srcId="{9E029134-162C-442E-A062-F55ADB999C33}" destId="{D0690CA7-5AC0-41CF-B946-24781BCFD1A5}" srcOrd="9" destOrd="0" presId="urn:microsoft.com/office/officeart/2008/layout/PictureStrips"/>
    <dgm:cxn modelId="{8C8AF97C-335E-4736-9965-F89F09917AD5}" type="presParOf" srcId="{9E029134-162C-442E-A062-F55ADB999C33}" destId="{B7B3EDE5-7630-4030-822E-F5E4C9706E85}" srcOrd="10" destOrd="0" presId="urn:microsoft.com/office/officeart/2008/layout/PictureStrips"/>
    <dgm:cxn modelId="{E08D1A7C-8B8E-4071-9D34-38B609004A26}" type="presParOf" srcId="{B7B3EDE5-7630-4030-822E-F5E4C9706E85}" destId="{4F50CB91-2850-4662-936D-F5CF85EB32D2}" srcOrd="0" destOrd="0" presId="urn:microsoft.com/office/officeart/2008/layout/PictureStrips"/>
    <dgm:cxn modelId="{6CF6B7FE-FBCD-44BB-8DF1-2C6065B9AB49}" type="presParOf" srcId="{B7B3EDE5-7630-4030-822E-F5E4C9706E85}" destId="{82E38FB2-A96C-4D7A-A866-6D7BE57189A0}" srcOrd="1" destOrd="0" presId="urn:microsoft.com/office/officeart/2008/layout/PictureStrips"/>
    <dgm:cxn modelId="{6C684A79-21DB-4169-BE89-281562FF026C}" type="presParOf" srcId="{9E029134-162C-442E-A062-F55ADB999C33}" destId="{FFADA039-4E63-4656-B69A-9CDE6DF7D22E}" srcOrd="11" destOrd="0" presId="urn:microsoft.com/office/officeart/2008/layout/PictureStrips"/>
    <dgm:cxn modelId="{8937E0EF-6302-4AC3-9EDD-105171F64FE8}" type="presParOf" srcId="{9E029134-162C-442E-A062-F55ADB999C33}" destId="{617E62FE-8B7F-4345-A007-B8285279A613}" srcOrd="12" destOrd="0" presId="urn:microsoft.com/office/officeart/2008/layout/PictureStrips"/>
    <dgm:cxn modelId="{B2551203-219F-42AB-8CF9-2647B06A4E7F}" type="presParOf" srcId="{617E62FE-8B7F-4345-A007-B8285279A613}" destId="{9C5C0C8B-F255-4694-B3C6-8BE7DBC5F7E5}" srcOrd="0" destOrd="0" presId="urn:microsoft.com/office/officeart/2008/layout/PictureStrips"/>
    <dgm:cxn modelId="{BBB69F0F-FE63-44A3-A546-7383627B321D}" type="presParOf" srcId="{617E62FE-8B7F-4345-A007-B8285279A613}" destId="{A9E14B50-194E-4A93-B9D9-20BB56D81973}" srcOrd="1" destOrd="0" presId="urn:microsoft.com/office/officeart/2008/layout/PictureStrips"/>
    <dgm:cxn modelId="{1A7664FD-8E4D-4EEC-81A2-E94F1E1CD8C0}" type="presParOf" srcId="{9E029134-162C-442E-A062-F55ADB999C33}" destId="{CC5C64CB-AB52-41A1-B231-D8699C0C625F}" srcOrd="13" destOrd="0" presId="urn:microsoft.com/office/officeart/2008/layout/PictureStrips"/>
    <dgm:cxn modelId="{E12C39D3-0F15-4B7B-916E-59AA72ED4B7D}" type="presParOf" srcId="{9E029134-162C-442E-A062-F55ADB999C33}" destId="{F8E94CFA-B945-48E5-BE10-370DD69F16A4}" srcOrd="14" destOrd="0" presId="urn:microsoft.com/office/officeart/2008/layout/PictureStrips"/>
    <dgm:cxn modelId="{ED6E9541-A1A6-4E82-AB02-0D6E3ABB0B91}" type="presParOf" srcId="{F8E94CFA-B945-48E5-BE10-370DD69F16A4}" destId="{411BB13E-A3FD-42F9-8D3A-DD2DDC4A3516}" srcOrd="0" destOrd="0" presId="urn:microsoft.com/office/officeart/2008/layout/PictureStrips"/>
    <dgm:cxn modelId="{73823190-0714-404E-AA38-DDCE4F8F5D16}" type="presParOf" srcId="{F8E94CFA-B945-48E5-BE10-370DD69F16A4}" destId="{70C2EA1E-D7DB-4E74-806D-4590DBE781A3}" srcOrd="1" destOrd="0" presId="urn:microsoft.com/office/officeart/2008/layout/PictureStrips"/>
    <dgm:cxn modelId="{2B7C63D8-1206-43E6-BB76-1F60D6290EFA}" type="presParOf" srcId="{9E029134-162C-442E-A062-F55ADB999C33}" destId="{B6819F3B-727A-4EDF-BC16-FDFFBB563868}" srcOrd="15" destOrd="0" presId="urn:microsoft.com/office/officeart/2008/layout/PictureStrips"/>
    <dgm:cxn modelId="{B6723F43-40A7-4D07-8D2F-9EF93B48AE88}" type="presParOf" srcId="{9E029134-162C-442E-A062-F55ADB999C33}" destId="{BB272E9F-26C5-4655-93E5-F3616BF119CC}" srcOrd="16" destOrd="0" presId="urn:microsoft.com/office/officeart/2008/layout/PictureStrips"/>
    <dgm:cxn modelId="{63B396D2-BD48-4BE0-A80E-8074D86969F3}" type="presParOf" srcId="{BB272E9F-26C5-4655-93E5-F3616BF119CC}" destId="{E0757731-3698-433B-8E7C-2EB749869931}" srcOrd="0" destOrd="0" presId="urn:microsoft.com/office/officeart/2008/layout/PictureStrips"/>
    <dgm:cxn modelId="{46FB3991-640E-455D-9CE7-888F8E8B00AC}" type="presParOf" srcId="{BB272E9F-26C5-4655-93E5-F3616BF119CC}" destId="{139FD9EA-3509-4D4C-98D4-BC741BA871D8}" srcOrd="1" destOrd="0" presId="urn:microsoft.com/office/officeart/2008/layout/PictureStrips"/>
    <dgm:cxn modelId="{0039A8FE-11AD-4B3D-8E5F-9EE5F5E54602}" type="presParOf" srcId="{9E029134-162C-442E-A062-F55ADB999C33}" destId="{979B97D2-0F97-437F-8686-ABD1B910F38F}" srcOrd="17" destOrd="0" presId="urn:microsoft.com/office/officeart/2008/layout/PictureStrips"/>
    <dgm:cxn modelId="{8AE8D5C4-77D2-4815-8102-60B457DE12E0}" type="presParOf" srcId="{9E029134-162C-442E-A062-F55ADB999C33}" destId="{0216C3D0-FCC6-4B0C-AA10-7E78E85A1DE2}" srcOrd="18" destOrd="0" presId="urn:microsoft.com/office/officeart/2008/layout/PictureStrips"/>
    <dgm:cxn modelId="{8AEB438A-1D85-476C-AD79-28B085F33EBC}" type="presParOf" srcId="{0216C3D0-FCC6-4B0C-AA10-7E78E85A1DE2}" destId="{22C56DC3-2158-416C-A2CA-0A41276F6E72}" srcOrd="0" destOrd="0" presId="urn:microsoft.com/office/officeart/2008/layout/PictureStrips"/>
    <dgm:cxn modelId="{27F0BE9F-573B-459E-AA0A-DE17FC4701B7}"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4987" y="-728869"/>
          <a:ext cx="1094205" cy="2825496"/>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fr-BE" sz="1300" kern="1200" dirty="0" err="1" smtClean="0"/>
            <a:t>Authentificatie</a:t>
          </a:r>
          <a:r>
            <a:rPr lang="fr-BE" sz="1300" kern="1200" dirty="0" smtClean="0"/>
            <a:t> van de </a:t>
          </a:r>
          <a:r>
            <a:rPr lang="fr-BE" sz="1300" kern="1200" dirty="0" err="1" smtClean="0"/>
            <a:t>identiteit</a:t>
          </a:r>
          <a:r>
            <a:rPr lang="fr-BE" sz="1300" kern="1200" dirty="0" smtClean="0"/>
            <a:t> van de </a:t>
          </a:r>
          <a:r>
            <a:rPr lang="fr-BE" sz="1300" kern="1200" dirty="0" err="1" smtClean="0"/>
            <a:t>patiënt</a:t>
          </a:r>
          <a:r>
            <a:rPr lang="fr-BE" sz="1300" kern="1200" dirty="0" smtClean="0"/>
            <a:t> </a:t>
          </a:r>
          <a:endParaRPr lang="en-US" sz="1300" kern="1200" dirty="0"/>
        </a:p>
        <a:p>
          <a:pPr marL="114300" lvl="1" indent="-114300" algn="l" defTabSz="577850" rtl="0">
            <a:lnSpc>
              <a:spcPct val="90000"/>
            </a:lnSpc>
            <a:spcBef>
              <a:spcPct val="0"/>
            </a:spcBef>
            <a:spcAft>
              <a:spcPct val="15000"/>
            </a:spcAft>
            <a:buChar char="••"/>
          </a:pPr>
          <a:r>
            <a:rPr lang="fr-BE" sz="1300" b="0" kern="1200" dirty="0" err="1" smtClean="0"/>
            <a:t>Verificatie</a:t>
          </a:r>
          <a:r>
            <a:rPr lang="fr-BE" sz="1300" b="0" kern="1200" dirty="0" smtClean="0"/>
            <a:t> van de </a:t>
          </a:r>
          <a:r>
            <a:rPr lang="fr-BE" sz="1300" b="0" kern="1200" dirty="0" err="1" smtClean="0"/>
            <a:t>verzekerbaarheid</a:t>
          </a:r>
          <a:endParaRPr lang="en-US" sz="1300" kern="1200" dirty="0"/>
        </a:p>
        <a:p>
          <a:pPr marL="114300" lvl="1" indent="-114300" algn="l" defTabSz="577850" rtl="0">
            <a:lnSpc>
              <a:spcPct val="90000"/>
            </a:lnSpc>
            <a:spcBef>
              <a:spcPct val="0"/>
            </a:spcBef>
            <a:spcAft>
              <a:spcPct val="15000"/>
            </a:spcAft>
            <a:buChar char="••"/>
          </a:pPr>
          <a:r>
            <a:rPr lang="fr-BE" sz="1300" kern="1200" dirty="0" smtClean="0"/>
            <a:t>GMD ?</a:t>
          </a:r>
          <a:endParaRPr lang="en-US" sz="1300" kern="1200" dirty="0"/>
        </a:p>
      </dsp:txBody>
      <dsp:txXfrm rot="-5400000">
        <a:off x="1589342" y="190191"/>
        <a:ext cx="2772081" cy="987375"/>
      </dsp:txXfrm>
    </dsp:sp>
    <dsp:sp modelId="{6273677B-BEF3-4B28-96B6-2A414649EAEE}">
      <dsp:nvSpPr>
        <dsp:cNvPr id="0" name=""/>
        <dsp:cNvSpPr/>
      </dsp:nvSpPr>
      <dsp:spPr>
        <a:xfrm>
          <a:off x="0" y="0"/>
          <a:ext cx="1589341" cy="1367757"/>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fr-BE" sz="1400" b="0" kern="1200" dirty="0" smtClean="0"/>
            <a:t>Via </a:t>
          </a:r>
          <a:r>
            <a:rPr lang="fr-BE" sz="1400" kern="1200" dirty="0" err="1" smtClean="0"/>
            <a:t>eID</a:t>
          </a:r>
          <a:r>
            <a:rPr lang="fr-BE" sz="1400" kern="1200" dirty="0" smtClean="0"/>
            <a:t> van de </a:t>
          </a:r>
          <a:r>
            <a:rPr lang="fr-BE" sz="1400" kern="1200" dirty="0" err="1" smtClean="0"/>
            <a:t>patiënt</a:t>
          </a:r>
          <a:r>
            <a:rPr lang="fr-BE" sz="1400" kern="1200" dirty="0" smtClean="0"/>
            <a:t> (</a:t>
          </a:r>
          <a:r>
            <a:rPr lang="fr-BE" sz="1400" kern="1200" dirty="0" err="1" smtClean="0"/>
            <a:t>minstens</a:t>
          </a:r>
          <a:r>
            <a:rPr lang="fr-BE" sz="1400" kern="1200" dirty="0" smtClean="0"/>
            <a:t> </a:t>
          </a:r>
          <a:r>
            <a:rPr lang="fr-BE" sz="1400" kern="1200" dirty="0" err="1" smtClean="0"/>
            <a:t>bij</a:t>
          </a:r>
          <a:r>
            <a:rPr lang="fr-BE" sz="1400" kern="1200" dirty="0" smtClean="0"/>
            <a:t> de </a:t>
          </a:r>
          <a:r>
            <a:rPr lang="fr-BE" sz="1400" kern="1200" dirty="0" err="1" smtClean="0"/>
            <a:t>eerste</a:t>
          </a:r>
          <a:r>
            <a:rPr lang="fr-BE" sz="1400" kern="1200" dirty="0" smtClean="0"/>
            <a:t> </a:t>
          </a:r>
          <a:r>
            <a:rPr lang="fr-BE" sz="1400" kern="1200" dirty="0" err="1" smtClean="0"/>
            <a:t>raadpleging</a:t>
          </a:r>
          <a:r>
            <a:rPr lang="fr-BE" sz="1400" kern="1200" dirty="0" smtClean="0"/>
            <a:t>)</a:t>
          </a:r>
          <a:endParaRPr lang="en-US" sz="1400" kern="1200" dirty="0"/>
        </a:p>
      </dsp:txBody>
      <dsp:txXfrm>
        <a:off x="66768" y="66768"/>
        <a:ext cx="1455805" cy="1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Coördinatie van elektronische deelprocessen</a:t>
          </a:r>
          <a:endParaRPr lang="nl-BE" sz="15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Portaal </a:t>
          </a:r>
          <a:endParaRPr lang="nl-BE" sz="15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Geïntegreerd gebruikers- en toegangsbeheer</a:t>
          </a:r>
          <a:endParaRPr lang="nl-BE" sz="15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Beheer van loggings</a:t>
          </a:r>
          <a:endParaRPr lang="nl-BE" sz="15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Systeem voor end-to-end vercijfering</a:t>
          </a:r>
          <a:endParaRPr lang="nl-BE" sz="15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eHealthBox</a:t>
          </a:r>
          <a:endParaRPr lang="nl-BE"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Codering en anonimisering</a:t>
          </a:r>
          <a:endParaRPr lang="nl-BE" sz="15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Raadpleging van het Rijksregister en van de KSZ-registers</a:t>
          </a:r>
          <a:endParaRPr lang="nl-BE" sz="15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Verwijzingsrepertorium (metahub)</a:t>
          </a:r>
          <a:endParaRPr lang="nl-BE" sz="15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pPr/>
              <a:t>3/22/2015</a:t>
            </a:fld>
            <a:endParaRPr lang="nl-BE"/>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pPr/>
              <a:t>‹#›</a:t>
            </a:fld>
            <a:endParaRPr lang="nl-BE"/>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pPr/>
              <a:t>3/22/2015</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pPr/>
              <a:t>‹#›</a:t>
            </a:fld>
            <a:endParaRPr lang="nl-BE"/>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1</a:t>
            </a:fld>
            <a:endParaRPr lang="nl-BE"/>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RVT = Rust- en verzorgingstehuis</a:t>
            </a:r>
          </a:p>
          <a:p>
            <a:r>
              <a:rPr lang="nl-BE" dirty="0" smtClean="0"/>
              <a:t>ROB = Rustoord voor bejaarden</a:t>
            </a:r>
          </a:p>
          <a:p>
            <a:r>
              <a:rPr lang="nl-BE" dirty="0" smtClean="0"/>
              <a:t>CDV = Centrum voor dagverzorging</a:t>
            </a:r>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pPr/>
              <a:t>28</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29</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30</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31</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32</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latin typeface="Arial" charset="0"/>
              </a:rPr>
              <a:pPr algn="r" eaLnBrk="1" hangingPunct="1"/>
              <a:t>36</a:t>
            </a:fld>
            <a:endParaRPr lang="nl-BE" altLang="en-US" sz="1200">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latin typeface="Arial" charset="0"/>
              </a:rPr>
              <a:pPr algn="r" eaLnBrk="1" hangingPunct="1"/>
              <a:t>36</a:t>
            </a:fld>
            <a:endParaRPr lang="nl-BE" altLang="en-US" sz="1200">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1DFB165-3041-45FE-B330-ECE89C68959D}" type="slidenum">
              <a:rPr lang="en-GB" smtClean="0"/>
              <a:pPr>
                <a:defRPr/>
              </a:pPr>
              <a:t>8</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38</a:t>
            </a:fld>
            <a:endParaRPr lang="nl-BE"/>
          </a:p>
        </p:txBody>
      </p:sp>
    </p:spTree>
    <p:extLst>
      <p:ext uri="{BB962C8B-B14F-4D97-AF65-F5344CB8AC3E}">
        <p14:creationId xmlns:p14="http://schemas.microsoft.com/office/powerpoint/2010/main" val="481292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39</a:t>
            </a:fld>
            <a:endParaRPr lang="nl-BE"/>
          </a:p>
        </p:txBody>
      </p:sp>
    </p:spTree>
    <p:extLst>
      <p:ext uri="{BB962C8B-B14F-4D97-AF65-F5344CB8AC3E}">
        <p14:creationId xmlns:p14="http://schemas.microsoft.com/office/powerpoint/2010/main" val="94635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40</a:t>
            </a:fld>
            <a:endParaRPr lang="nl-BE"/>
          </a:p>
        </p:txBody>
      </p:sp>
    </p:spTree>
    <p:extLst>
      <p:ext uri="{BB962C8B-B14F-4D97-AF65-F5344CB8AC3E}">
        <p14:creationId xmlns:p14="http://schemas.microsoft.com/office/powerpoint/2010/main" val="3574320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41</a:t>
            </a:fld>
            <a:endParaRPr lang="nl-BE"/>
          </a:p>
        </p:txBody>
      </p:sp>
    </p:spTree>
    <p:extLst>
      <p:ext uri="{BB962C8B-B14F-4D97-AF65-F5344CB8AC3E}">
        <p14:creationId xmlns:p14="http://schemas.microsoft.com/office/powerpoint/2010/main" val="1645069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42</a:t>
            </a:fld>
            <a:endParaRPr lang="nl-BE"/>
          </a:p>
        </p:txBody>
      </p:sp>
    </p:spTree>
    <p:extLst>
      <p:ext uri="{BB962C8B-B14F-4D97-AF65-F5344CB8AC3E}">
        <p14:creationId xmlns:p14="http://schemas.microsoft.com/office/powerpoint/2010/main" val="2325282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43</a:t>
            </a:fld>
            <a:endParaRPr lang="nl-BE"/>
          </a:p>
        </p:txBody>
      </p:sp>
    </p:spTree>
    <p:extLst>
      <p:ext uri="{BB962C8B-B14F-4D97-AF65-F5344CB8AC3E}">
        <p14:creationId xmlns:p14="http://schemas.microsoft.com/office/powerpoint/2010/main" val="4254548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44</a:t>
            </a:fld>
            <a:endParaRPr lang="nl-BE"/>
          </a:p>
        </p:txBody>
      </p:sp>
    </p:spTree>
    <p:extLst>
      <p:ext uri="{BB962C8B-B14F-4D97-AF65-F5344CB8AC3E}">
        <p14:creationId xmlns:p14="http://schemas.microsoft.com/office/powerpoint/2010/main" val="2430136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45</a:t>
            </a:fld>
            <a:endParaRPr lang="nl-BE"/>
          </a:p>
        </p:txBody>
      </p:sp>
    </p:spTree>
    <p:extLst>
      <p:ext uri="{BB962C8B-B14F-4D97-AF65-F5344CB8AC3E}">
        <p14:creationId xmlns:p14="http://schemas.microsoft.com/office/powerpoint/2010/main" val="2866902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p>
        </p:txBody>
      </p:sp>
      <p:sp>
        <p:nvSpPr>
          <p:cNvPr id="4" name="Slide Number Placeholder 3"/>
          <p:cNvSpPr>
            <a:spLocks noGrp="1"/>
          </p:cNvSpPr>
          <p:nvPr>
            <p:ph type="sldNum" sz="quarter" idx="5"/>
          </p:nvPr>
        </p:nvSpPr>
        <p:spPr/>
        <p:txBody>
          <a:bodyPr/>
          <a:lstStyle/>
          <a:p>
            <a:pPr>
              <a:defRPr/>
            </a:pPr>
            <a:fld id="{D2903817-806C-4FC0-B9A9-4759DB895038}" type="slidenum">
              <a:rPr lang="en-GB" smtClean="0"/>
              <a:pPr>
                <a:defRPr/>
              </a:pPr>
              <a:t>46</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49</a:t>
            </a:fld>
            <a:endParaRPr lang="nl-BE"/>
          </a:p>
        </p:txBody>
      </p:sp>
    </p:spTree>
    <p:extLst>
      <p:ext uri="{BB962C8B-B14F-4D97-AF65-F5344CB8AC3E}">
        <p14:creationId xmlns:p14="http://schemas.microsoft.com/office/powerpoint/2010/main" val="407711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BA095F2-AB55-4596-838E-5501053846CD}" type="slidenum">
              <a:rPr lang="en-GB" smtClean="0"/>
              <a:pPr>
                <a:defRPr/>
              </a:pPr>
              <a:t>9</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51</a:t>
            </a:fld>
            <a:endParaRPr lang="nl-BE"/>
          </a:p>
        </p:txBody>
      </p:sp>
    </p:spTree>
    <p:extLst>
      <p:ext uri="{BB962C8B-B14F-4D97-AF65-F5344CB8AC3E}">
        <p14:creationId xmlns:p14="http://schemas.microsoft.com/office/powerpoint/2010/main" val="1844003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52</a:t>
            </a:fld>
            <a:endParaRPr lang="nl-BE"/>
          </a:p>
        </p:txBody>
      </p:sp>
    </p:spTree>
    <p:extLst>
      <p:ext uri="{BB962C8B-B14F-4D97-AF65-F5344CB8AC3E}">
        <p14:creationId xmlns:p14="http://schemas.microsoft.com/office/powerpoint/2010/main" val="2561201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53</a:t>
            </a:fld>
            <a:endParaRPr lang="nl-BE"/>
          </a:p>
        </p:txBody>
      </p:sp>
    </p:spTree>
    <p:extLst>
      <p:ext uri="{BB962C8B-B14F-4D97-AF65-F5344CB8AC3E}">
        <p14:creationId xmlns:p14="http://schemas.microsoft.com/office/powerpoint/2010/main" val="1392652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54</a:t>
            </a:fld>
            <a:endParaRPr lang="nl-BE"/>
          </a:p>
        </p:txBody>
      </p:sp>
    </p:spTree>
    <p:extLst>
      <p:ext uri="{BB962C8B-B14F-4D97-AF65-F5344CB8AC3E}">
        <p14:creationId xmlns:p14="http://schemas.microsoft.com/office/powerpoint/2010/main" val="553411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55</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56</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57</a:t>
            </a:fld>
            <a:endParaRPr lang="nl-BE"/>
          </a:p>
        </p:txBody>
      </p:sp>
    </p:spTree>
    <p:extLst>
      <p:ext uri="{BB962C8B-B14F-4D97-AF65-F5344CB8AC3E}">
        <p14:creationId xmlns:p14="http://schemas.microsoft.com/office/powerpoint/2010/main" val="2619152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58</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59</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16</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60</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61</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66</a:t>
            </a:fld>
            <a:endParaRPr lang="nl-BE"/>
          </a:p>
        </p:txBody>
      </p:sp>
    </p:spTree>
    <p:extLst>
      <p:ext uri="{BB962C8B-B14F-4D97-AF65-F5344CB8AC3E}">
        <p14:creationId xmlns:p14="http://schemas.microsoft.com/office/powerpoint/2010/main" val="461688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67</a:t>
            </a:fld>
            <a:endParaRPr lang="nl-BE"/>
          </a:p>
        </p:txBody>
      </p:sp>
    </p:spTree>
    <p:extLst>
      <p:ext uri="{BB962C8B-B14F-4D97-AF65-F5344CB8AC3E}">
        <p14:creationId xmlns:p14="http://schemas.microsoft.com/office/powerpoint/2010/main" val="29138912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68</a:t>
            </a:fld>
            <a:endParaRPr lang="nl-BE"/>
          </a:p>
        </p:txBody>
      </p:sp>
    </p:spTree>
    <p:extLst>
      <p:ext uri="{BB962C8B-B14F-4D97-AF65-F5344CB8AC3E}">
        <p14:creationId xmlns:p14="http://schemas.microsoft.com/office/powerpoint/2010/main" val="28597176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93</a:t>
            </a:fld>
            <a:endParaRPr lang="nl-BE"/>
          </a:p>
        </p:txBody>
      </p:sp>
    </p:spTree>
    <p:extLst>
      <p:ext uri="{BB962C8B-B14F-4D97-AF65-F5344CB8AC3E}">
        <p14:creationId xmlns:p14="http://schemas.microsoft.com/office/powerpoint/2010/main" val="323640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17</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18</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19</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20</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pPr/>
              <a:t>21</a:t>
            </a:fld>
            <a:endParaRPr lang="nl-BE"/>
          </a:p>
        </p:txBody>
      </p:sp>
    </p:spTree>
    <p:extLst>
      <p:ext uri="{BB962C8B-B14F-4D97-AF65-F5344CB8AC3E}">
        <p14:creationId xmlns:p14="http://schemas.microsoft.com/office/powerpoint/2010/main" val="124650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3136"/>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836784"/>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400" b="1"/>
            </a:lvl1pPr>
          </a:lstStyle>
          <a:p>
            <a:r>
              <a:rPr lang="en-US" smtClean="0"/>
              <a:t>20/03/2015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pPr/>
              <a:t>‹#›</a:t>
            </a:fld>
            <a:endParaRPr lang="en-US" dirty="0"/>
          </a:p>
        </p:txBody>
      </p:sp>
      <p:cxnSp>
        <p:nvCxnSpPr>
          <p:cNvPr id="8" name="Straight Connector 7"/>
          <p:cNvCxnSpPr/>
          <p:nvPr/>
        </p:nvCxnSpPr>
        <p:spPr>
          <a:xfrm>
            <a:off x="685800" y="3730104"/>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400" b="1"/>
            </a:lvl1pPr>
          </a:lstStyle>
          <a:p>
            <a:r>
              <a:rPr lang="en-US" smtClean="0"/>
              <a:t>20/03/2015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z="1400"/>
            </a:lvl1pPr>
          </a:lstStyle>
          <a:p>
            <a:r>
              <a:rPr lang="en-US" smtClean="0"/>
              <a:t>20/03/2015</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z="1400"/>
            </a:lvl1pPr>
          </a:lstStyle>
          <a:p>
            <a:r>
              <a:rPr lang="en-US" smtClean="0"/>
              <a:t>20/03/2015</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a:lvl1pPr>
          </a:lstStyle>
          <a:p>
            <a:r>
              <a:rPr lang="en-US" smtClean="0"/>
              <a:t>20/03/2015</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400"/>
            </a:lvl1pPr>
          </a:lstStyle>
          <a:p>
            <a:r>
              <a:rPr lang="en-US" smtClean="0"/>
              <a:t>20/03/2015</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b="1">
                <a:solidFill>
                  <a:srgbClr val="FFFFFF"/>
                </a:solidFill>
              </a:defRPr>
            </a:lvl1pPr>
          </a:lstStyle>
          <a:p>
            <a:r>
              <a:rPr lang="en-US" smtClean="0"/>
              <a:t>20/03/2015</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r">
              <a:defRPr sz="1400" b="1">
                <a:solidFill>
                  <a:srgbClr val="FFFFFF"/>
                </a:solidFill>
              </a:defRPr>
            </a:lvl1pPr>
          </a:lstStyle>
          <a:p>
            <a:fld id="{BAADB71D-6A6A-403E-B8B0-DAC18C9A03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6" r:id="rId3"/>
    <p:sldLayoutId id="2147483738" r:id="rId4"/>
    <p:sldLayoutId id="2147483739" r:id="rId5"/>
    <p:sldLayoutId id="2147483740" r:id="rId6"/>
  </p:sldLayoutIdLst>
  <p:timing>
    <p:tnLst>
      <p:par>
        <p:cTn id="1" dur="indefinite" restart="never" nodeType="tmRoot"/>
      </p:par>
    </p:tnLst>
  </p:timing>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gif"/><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s://vimeo.com/26006350"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93.jpeg"/><Relationship Id="rId5" Type="http://schemas.openxmlformats.org/officeDocument/2006/relationships/image" Target="../media/image92.png"/><Relationship Id="rId4" Type="http://schemas.openxmlformats.org/officeDocument/2006/relationships/image" Target="../media/image91.jpeg"/></Relationships>
</file>

<file path=ppt/slides/_rels/slide68.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8.jpeg"/><Relationship Id="rId5" Type="http://schemas.openxmlformats.org/officeDocument/2006/relationships/diagramQuickStyle" Target="../diagrams/quickStyle1.xml"/><Relationship Id="rId15" Type="http://schemas.openxmlformats.org/officeDocument/2006/relationships/image" Target="../media/image12.jpeg"/><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 Id="rId14" Type="http://schemas.openxmlformats.org/officeDocument/2006/relationships/image" Target="../media/image1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01.gi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3.jpeg"/><Relationship Id="rId1" Type="http://schemas.openxmlformats.org/officeDocument/2006/relationships/slideLayout" Target="../slideLayouts/slideLayout2.xml"/><Relationship Id="rId5" Type="http://schemas.openxmlformats.org/officeDocument/2006/relationships/image" Target="../media/image105.jpeg"/><Relationship Id="rId4" Type="http://schemas.openxmlformats.org/officeDocument/2006/relationships/image" Target="../media/image104.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9.png"/><Relationship Id="rId5" Type="http://schemas.openxmlformats.org/officeDocument/2006/relationships/image" Target="../media/image15.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3616"/>
            <a:ext cx="7848600" cy="1927225"/>
          </a:xfrm>
        </p:spPr>
        <p:txBody>
          <a:bodyPr/>
          <a:lstStyle/>
          <a:p>
            <a:r>
              <a:rPr lang="nl-BE" cap="none" dirty="0" err="1" smtClean="0">
                <a:solidFill>
                  <a:srgbClr val="3E6E5A"/>
                </a:solidFill>
              </a:rPr>
              <a:t>eHealth</a:t>
            </a:r>
            <a:r>
              <a:rPr lang="nl-BE" cap="none" dirty="0" smtClean="0">
                <a:solidFill>
                  <a:srgbClr val="3E6E5A"/>
                </a:solidFill>
              </a:rPr>
              <a:t>:</a:t>
            </a:r>
            <a:r>
              <a:rPr lang="nl-BE" cap="none" dirty="0" smtClean="0">
                <a:solidFill>
                  <a:srgbClr val="C00000"/>
                </a:solidFill>
              </a:rPr>
              <a:t> elektronische samenwerking tussen alle actoren in de zorg</a:t>
            </a:r>
            <a:endParaRPr lang="nl-BE" cap="none" dirty="0"/>
          </a:p>
        </p:txBody>
      </p:sp>
      <p:grpSp>
        <p:nvGrpSpPr>
          <p:cNvPr id="6" name="Group 11"/>
          <p:cNvGrpSpPr>
            <a:grpSpLocks/>
          </p:cNvGrpSpPr>
          <p:nvPr/>
        </p:nvGrpSpPr>
        <p:grpSpPr bwMode="auto">
          <a:xfrm>
            <a:off x="4119636" y="3580978"/>
            <a:ext cx="4268788" cy="2800350"/>
            <a:chOff x="4406900" y="2676525"/>
            <a:chExt cx="4268788" cy="2801603"/>
          </a:xfrm>
        </p:grpSpPr>
        <p:pic>
          <p:nvPicPr>
            <p:cNvPr id="7"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a:t>frank.robben@ehealth.fgov.be </a:t>
              </a:r>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nl-BE" sz="1600" dirty="0"/>
            </a:p>
          </p:txBody>
        </p:sp>
      </p:grpSp>
    </p:spTree>
    <p:extLst>
      <p:ext uri="{BB962C8B-B14F-4D97-AF65-F5344CB8AC3E}">
        <p14:creationId xmlns:p14="http://schemas.microsoft.com/office/powerpoint/2010/main" val="665227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91344"/>
          </a:xfrm>
        </p:spPr>
        <p:txBody>
          <a:bodyPr>
            <a:normAutofit/>
          </a:bodyPr>
          <a:lstStyle/>
          <a:p>
            <a:r>
              <a:rPr lang="nl-BE" sz="2400" dirty="0" smtClean="0"/>
              <a:t>Uit het leven gegrepen: Mona bevalt</a:t>
            </a:r>
            <a:endParaRPr lang="fr-BE" sz="2400" dirty="0"/>
          </a:p>
        </p:txBody>
      </p:sp>
      <p:sp>
        <p:nvSpPr>
          <p:cNvPr id="3" name="Content Placeholder 2"/>
          <p:cNvSpPr>
            <a:spLocks noGrp="1"/>
          </p:cNvSpPr>
          <p:nvPr>
            <p:ph idx="1"/>
          </p:nvPr>
        </p:nvSpPr>
        <p:spPr>
          <a:xfrm>
            <a:off x="457200" y="1124744"/>
            <a:ext cx="8229600" cy="5544616"/>
          </a:xfrm>
        </p:spPr>
        <p:txBody>
          <a:bodyPr>
            <a:normAutofit/>
          </a:bodyPr>
          <a:lstStyle/>
          <a:p>
            <a:r>
              <a:rPr lang="nl-NL" sz="1400" dirty="0" smtClean="0"/>
              <a:t>Mona is zwanger. Haar vorige zwangerschappen verliepen niet zonder risico, en gingen </a:t>
            </a:r>
            <a:r>
              <a:rPr lang="nl-NL" sz="1400" dirty="0" err="1" smtClean="0"/>
              <a:t>oa</a:t>
            </a:r>
            <a:r>
              <a:rPr lang="nl-NL" sz="1400" dirty="0" smtClean="0"/>
              <a:t> gepaard met een lichte vorm van </a:t>
            </a:r>
            <a:r>
              <a:rPr lang="nl-NL" sz="1400" dirty="0" err="1" smtClean="0"/>
              <a:t>pre-­eclampsie</a:t>
            </a:r>
            <a:r>
              <a:rPr lang="nl-NL" sz="1400" dirty="0" smtClean="0"/>
              <a:t> en vroegtijdige bevalling</a:t>
            </a:r>
            <a:r>
              <a:rPr lang="nl-NL" sz="1400" dirty="0"/>
              <a:t>. </a:t>
            </a:r>
            <a:r>
              <a:rPr lang="nl-NL" sz="1400" dirty="0" smtClean="0"/>
              <a:t>Omwille hiervan raadt haar gynaecoloog Mona aan om vanaf de derde zwangerschapsmaand regelmatig haar bloeddruk te meten en haar urine te controleren op proteïnurie. Zij registreert zelf de resultaten ervan, alsook haar gewicht, in haar persoonlijk elektronisch dossier. Haar gynaecoloog raadpleegt de resultaten van deze zelfmonitoring via haar dossier en verstuurt de getuigschriften voor verstrekte</a:t>
            </a:r>
            <a:r>
              <a:rPr lang="nl-NL" sz="1400" dirty="0"/>
              <a:t> </a:t>
            </a:r>
            <a:r>
              <a:rPr lang="nl-NL" sz="1400" dirty="0" smtClean="0"/>
              <a:t>hulp (</a:t>
            </a:r>
            <a:r>
              <a:rPr lang="nl-NL" sz="1400" dirty="0" err="1"/>
              <a:t>teleconsultatie</a:t>
            </a:r>
            <a:r>
              <a:rPr lang="nl-NL" sz="1400" dirty="0" smtClean="0"/>
              <a:t>) naar haar ziekenfonds.</a:t>
            </a:r>
            <a:endParaRPr lang="nl-NL" sz="1400" dirty="0"/>
          </a:p>
          <a:p>
            <a:r>
              <a:rPr lang="nl-NL" sz="1400" dirty="0" smtClean="0"/>
              <a:t>Vanaf de zevende zwangerschapsmaand wordt tevens een </a:t>
            </a:r>
            <a:r>
              <a:rPr lang="nl-NL" sz="1400" dirty="0" err="1" smtClean="0"/>
              <a:t>telemonitoring</a:t>
            </a:r>
            <a:r>
              <a:rPr lang="nl-NL" sz="1400" dirty="0" smtClean="0"/>
              <a:t> van de uteriene contracties (</a:t>
            </a:r>
            <a:r>
              <a:rPr lang="nl-NL" sz="1400" dirty="0" err="1"/>
              <a:t>tocometrie</a:t>
            </a:r>
            <a:r>
              <a:rPr lang="nl-NL" sz="1400" dirty="0" smtClean="0"/>
              <a:t>) en van het foetaal hartritme opgestart. De resultaten ervan worden eveneens ingelezen in Mona’s dossier.</a:t>
            </a:r>
          </a:p>
          <a:p>
            <a:r>
              <a:rPr lang="nl-NL" sz="1400" dirty="0" smtClean="0"/>
              <a:t>Op het einde van de zwangerschap wordt een elektronisch een lichte </a:t>
            </a:r>
            <a:r>
              <a:rPr lang="nl-NL" sz="1400" dirty="0" err="1" smtClean="0"/>
              <a:t>tocolytische</a:t>
            </a:r>
            <a:r>
              <a:rPr lang="nl-NL" sz="1400" dirty="0" smtClean="0"/>
              <a:t> behandeling voorgeschreven. Deze</a:t>
            </a:r>
            <a:r>
              <a:rPr lang="nl-NL" sz="1400" dirty="0"/>
              <a:t> </a:t>
            </a:r>
            <a:r>
              <a:rPr lang="nl-NL" sz="1400" dirty="0" smtClean="0"/>
              <a:t>wordt toegediend door de vroedvrouw die Mona zal bijstaan bij haar bevalling. Mona’s echtgenoot gaat de voorgeschreven geneesmiddelen afhalen in de apotheek.</a:t>
            </a:r>
          </a:p>
          <a:p>
            <a:r>
              <a:rPr lang="nl-NL" sz="1400" dirty="0" smtClean="0"/>
              <a:t>Uiteindelijk verloopt alles vlot: een dochtertje wordt geboren op zaterdag in de late namiddag en elektronisch aangegeven via het </a:t>
            </a:r>
            <a:r>
              <a:rPr lang="nl-NL" sz="1400" dirty="0" err="1" smtClean="0"/>
              <a:t>eBirth</a:t>
            </a:r>
            <a:r>
              <a:rPr lang="nl-NL" sz="1400" dirty="0"/>
              <a:t> </a:t>
            </a:r>
            <a:r>
              <a:rPr lang="nl-NL" sz="1400" dirty="0" smtClean="0"/>
              <a:t>systeem.</a:t>
            </a:r>
            <a:endParaRPr lang="nl-NL" sz="1400" dirty="0"/>
          </a:p>
          <a:p>
            <a:r>
              <a:rPr lang="nl-NL" sz="1400" dirty="0" smtClean="0"/>
              <a:t>Lisa wordt gevaccineerd volgens de richtlijnen opgesteld door de Vlaamse Gemeenschap. De vroedvrouw, en later de verpleegster</a:t>
            </a:r>
            <a:r>
              <a:rPr lang="nl-NL" sz="1400" dirty="0"/>
              <a:t> </a:t>
            </a:r>
            <a:r>
              <a:rPr lang="nl-NL" sz="1400" dirty="0" smtClean="0"/>
              <a:t>op huisbezoek, registreren de toegediende middelen in Lisa’s</a:t>
            </a:r>
            <a:r>
              <a:rPr lang="nl-NL" sz="1400" dirty="0"/>
              <a:t> </a:t>
            </a:r>
            <a:r>
              <a:rPr lang="nl-NL" sz="1400" dirty="0" smtClean="0"/>
              <a:t>pas geopende persoonlijk elektronisch dossier. Hierin worden ook Lisa’s eerste echografieën teruggevonden, de geneesmiddelen die intra­‐utero werden toegediend, de toestand bij haar geboorte (geen malformaties, APGAR 7 na één minuut, 9 na vijf minuten, enz.), haar geboortedatum en -plaats, de opeenvolgende metingen van het gewicht, de lengte en de schedelomtrek, enz.</a:t>
            </a:r>
          </a:p>
          <a:p>
            <a:r>
              <a:rPr lang="nl-NL" sz="1400" dirty="0" smtClean="0"/>
              <a:t>Deze gegevens kunnen geraadpleegd worden bij Lisa’s eerste bezoek aan haar pediater.</a:t>
            </a:r>
            <a:endParaRPr lang="nl-NL" sz="1400" dirty="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10</a:t>
            </a:fld>
            <a:endParaRPr lang="en-US"/>
          </a:p>
        </p:txBody>
      </p:sp>
    </p:spTree>
    <p:extLst>
      <p:ext uri="{BB962C8B-B14F-4D97-AF65-F5344CB8AC3E}">
        <p14:creationId xmlns:p14="http://schemas.microsoft.com/office/powerpoint/2010/main" val="1260203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91344"/>
          </a:xfrm>
        </p:spPr>
        <p:txBody>
          <a:bodyPr>
            <a:normAutofit/>
          </a:bodyPr>
          <a:lstStyle/>
          <a:p>
            <a:r>
              <a:rPr lang="nl-BE" sz="2400" dirty="0" smtClean="0"/>
              <a:t>Uit het leven gegrepen: Dorian krijgt een nieuwe heup</a:t>
            </a:r>
            <a:endParaRPr lang="fr-BE" sz="2400" dirty="0"/>
          </a:p>
        </p:txBody>
      </p:sp>
      <p:sp>
        <p:nvSpPr>
          <p:cNvPr id="3" name="Content Placeholder 2"/>
          <p:cNvSpPr>
            <a:spLocks noGrp="1"/>
          </p:cNvSpPr>
          <p:nvPr>
            <p:ph idx="1"/>
          </p:nvPr>
        </p:nvSpPr>
        <p:spPr>
          <a:xfrm>
            <a:off x="457200" y="1124744"/>
            <a:ext cx="8229600" cy="5544616"/>
          </a:xfrm>
        </p:spPr>
        <p:txBody>
          <a:bodyPr>
            <a:normAutofit lnSpcReduction="10000"/>
          </a:bodyPr>
          <a:lstStyle/>
          <a:p>
            <a:r>
              <a:rPr lang="nl-NL" sz="1400" dirty="0" smtClean="0"/>
              <a:t>Dorian wordt opgenomen in het ziekenhuis voor een heelkundige ingreep, waarbij een orthopedisch implantaat geplaatst wordt. De ingreep verloopt zonder verwikkelingen</a:t>
            </a:r>
            <a:r>
              <a:rPr lang="nl-NL" sz="1400" dirty="0"/>
              <a:t>.</a:t>
            </a:r>
          </a:p>
          <a:p>
            <a:endParaRPr lang="nl-NL" sz="1400" dirty="0" smtClean="0"/>
          </a:p>
          <a:p>
            <a:r>
              <a:rPr lang="nl-NL" sz="1400" dirty="0" smtClean="0"/>
              <a:t>Zijn opname werd voorafgegaan door een ambulante preoperatieve oppuntstelling waardoor de opnameduur kon beperkt worden.</a:t>
            </a:r>
          </a:p>
          <a:p>
            <a:endParaRPr lang="nl-NL" sz="1400" dirty="0"/>
          </a:p>
          <a:p>
            <a:r>
              <a:rPr lang="nl-NL" sz="1400" dirty="0" smtClean="0"/>
              <a:t>Bloedstalen werden afgenomen door zijn huisarts en werden geanalyseerd door het laboratorium waarmee</a:t>
            </a:r>
            <a:r>
              <a:rPr lang="nl-NL" sz="1400" dirty="0"/>
              <a:t> </a:t>
            </a:r>
            <a:r>
              <a:rPr lang="nl-NL" sz="1400" dirty="0" smtClean="0"/>
              <a:t>deze routinematig werkt. Een RX thorax werd verricht door een radiologisch kabinet in de buurt van </a:t>
            </a:r>
            <a:r>
              <a:rPr lang="nl-NL" sz="1400" dirty="0" err="1" smtClean="0"/>
              <a:t>Dorian’s</a:t>
            </a:r>
            <a:r>
              <a:rPr lang="nl-NL" sz="1400" dirty="0" smtClean="0"/>
              <a:t> woonplaats</a:t>
            </a:r>
            <a:r>
              <a:rPr lang="nl-NL" sz="1400" dirty="0"/>
              <a:t>. </a:t>
            </a:r>
            <a:r>
              <a:rPr lang="nl-NL" sz="1400" dirty="0" smtClean="0"/>
              <a:t>Op de dag van zijn opname beschikten de behandelende specialisten reeds over de resultaten van deze onderzoeken</a:t>
            </a:r>
            <a:r>
              <a:rPr lang="nl-NL" sz="1400" dirty="0"/>
              <a:t>.</a:t>
            </a:r>
          </a:p>
          <a:p>
            <a:endParaRPr lang="nl-NL" sz="1400" dirty="0" smtClean="0"/>
          </a:p>
          <a:p>
            <a:r>
              <a:rPr lang="nl-NL" sz="1400" dirty="0" smtClean="0"/>
              <a:t>Deze specialisten konden ook </a:t>
            </a:r>
            <a:r>
              <a:rPr lang="nl-NL" sz="1400" dirty="0" err="1" smtClean="0"/>
              <a:t>Dorian’s</a:t>
            </a:r>
            <a:r>
              <a:rPr lang="nl-NL" sz="1400" dirty="0" smtClean="0"/>
              <a:t> medicatieschema in de </a:t>
            </a:r>
            <a:r>
              <a:rPr lang="nl-NL" sz="1400" dirty="0" err="1" smtClean="0"/>
              <a:t>cloud</a:t>
            </a:r>
            <a:r>
              <a:rPr lang="nl-NL" sz="1400" dirty="0" smtClean="0"/>
              <a:t> raadplegen: zo konden zij kennis nemen van zijn behandeling met antihypertensiva en anticoagulantia</a:t>
            </a:r>
            <a:r>
              <a:rPr lang="nl-NL" sz="1400" dirty="0"/>
              <a:t>.</a:t>
            </a:r>
          </a:p>
          <a:p>
            <a:endParaRPr lang="nl-NL" sz="1400" dirty="0" smtClean="0"/>
          </a:p>
          <a:p>
            <a:r>
              <a:rPr lang="nl-NL" sz="1400" dirty="0" smtClean="0"/>
              <a:t>Nieuw voor Dorian was het feit dat de medewerkster aan het onthaal voor de eerste maal zijn identiteitskaart vroeg om de verzekerbaarheidsgegevens bij zijn ziekenfonds op te vragen. </a:t>
            </a:r>
            <a:endParaRPr lang="nl-NL" sz="1400" dirty="0"/>
          </a:p>
          <a:p>
            <a:endParaRPr lang="nl-NL" sz="1400" dirty="0" smtClean="0"/>
          </a:p>
          <a:p>
            <a:r>
              <a:rPr lang="nl-NL" sz="1400" dirty="0" smtClean="0"/>
              <a:t>Het implantaat werd geregistreerd in het nationaal register voor de traceerbaarheid van de implantaten en bij zijn ontslag heeft Dorian bovendien een beschrijvende fiche van zijn implantaat ontvangen. </a:t>
            </a:r>
            <a:endParaRPr lang="nl-NL" sz="1400" dirty="0"/>
          </a:p>
          <a:p>
            <a:endParaRPr lang="nl-NL" sz="1400" dirty="0" smtClean="0"/>
          </a:p>
          <a:p>
            <a:r>
              <a:rPr lang="nl-NL" sz="1400" dirty="0" smtClean="0"/>
              <a:t>Zoals gebruikelijk werden de minimale ziekenhuisgegevens overgemaakt en werd een elektronische ontslagbrief verstuurd naar zijn huisarts die op basis hiervan </a:t>
            </a:r>
            <a:r>
              <a:rPr lang="nl-NL" sz="1400" dirty="0" err="1" smtClean="0"/>
              <a:t>Dorian’s</a:t>
            </a:r>
            <a:r>
              <a:rPr lang="nl-NL" sz="1400" dirty="0" smtClean="0"/>
              <a:t> samenvattend elektronisch patiëntendossier (</a:t>
            </a:r>
            <a:r>
              <a:rPr lang="nl-NL" sz="1400" dirty="0" err="1" smtClean="0"/>
              <a:t>SumEHR</a:t>
            </a:r>
            <a:r>
              <a:rPr lang="nl-NL" sz="1400" dirty="0" smtClean="0"/>
              <a:t>) in de </a:t>
            </a:r>
            <a:r>
              <a:rPr lang="nl-NL" sz="1400" dirty="0" err="1" smtClean="0"/>
              <a:t>cloud</a:t>
            </a:r>
            <a:r>
              <a:rPr lang="nl-NL" sz="1400" dirty="0" smtClean="0"/>
              <a:t> heeft geactualiseerd.</a:t>
            </a:r>
            <a:endParaRPr lang="fr-BE" sz="1400" dirty="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11</a:t>
            </a:fld>
            <a:endParaRPr lang="en-US"/>
          </a:p>
        </p:txBody>
      </p:sp>
    </p:spTree>
    <p:extLst>
      <p:ext uri="{BB962C8B-B14F-4D97-AF65-F5344CB8AC3E}">
        <p14:creationId xmlns:p14="http://schemas.microsoft.com/office/powerpoint/2010/main" val="3694561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91344"/>
          </a:xfrm>
        </p:spPr>
        <p:txBody>
          <a:bodyPr>
            <a:normAutofit fontScale="90000"/>
          </a:bodyPr>
          <a:lstStyle/>
          <a:p>
            <a:r>
              <a:rPr lang="nl-BE" sz="2400" dirty="0"/>
              <a:t>Uit het leven gegrepen </a:t>
            </a:r>
            <a:r>
              <a:rPr lang="nl-BE" sz="2400" dirty="0" smtClean="0"/>
              <a:t>: Emily verblijft in het rust- en verzorgingstehuis</a:t>
            </a:r>
            <a:endParaRPr lang="fr-BE" sz="2400" dirty="0"/>
          </a:p>
        </p:txBody>
      </p:sp>
      <p:sp>
        <p:nvSpPr>
          <p:cNvPr id="3" name="Content Placeholder 2"/>
          <p:cNvSpPr>
            <a:spLocks noGrp="1"/>
          </p:cNvSpPr>
          <p:nvPr>
            <p:ph idx="1"/>
          </p:nvPr>
        </p:nvSpPr>
        <p:spPr>
          <a:xfrm>
            <a:off x="457200" y="1124744"/>
            <a:ext cx="8229600" cy="5544616"/>
          </a:xfrm>
        </p:spPr>
        <p:txBody>
          <a:bodyPr>
            <a:normAutofit/>
          </a:bodyPr>
          <a:lstStyle/>
          <a:p>
            <a:r>
              <a:rPr lang="nl-NL" sz="1400" dirty="0" smtClean="0"/>
              <a:t>Emily is 82 jaar oud. Ze verblijft in een rust‐</a:t>
            </a:r>
            <a:r>
              <a:rPr lang="nl-NL" sz="1400" dirty="0"/>
              <a:t> </a:t>
            </a:r>
            <a:r>
              <a:rPr lang="nl-NL" sz="1400" dirty="0" smtClean="0"/>
              <a:t>en verzorgingstehuis (</a:t>
            </a:r>
            <a:r>
              <a:rPr lang="nl-NL" sz="1400" dirty="0"/>
              <a:t>RVT</a:t>
            </a:r>
            <a:r>
              <a:rPr lang="nl-NL" sz="1400" dirty="0" smtClean="0"/>
              <a:t>) sedert een 10-tal jaar, nadat haar dochter haar bewusteloos</a:t>
            </a:r>
            <a:r>
              <a:rPr lang="nl-NL" sz="1400" dirty="0"/>
              <a:t> </a:t>
            </a:r>
            <a:r>
              <a:rPr lang="nl-NL" sz="1400" dirty="0" smtClean="0"/>
              <a:t>had gevonden in de keuken van haar woning.</a:t>
            </a:r>
          </a:p>
          <a:p>
            <a:endParaRPr lang="nl-NL" sz="1400" dirty="0"/>
          </a:p>
          <a:p>
            <a:r>
              <a:rPr lang="nl-NL" sz="1400" dirty="0" smtClean="0"/>
              <a:t>Ze woonde destijds alleen in een kleine landelijke woning waar ze driemaal daags werd bezocht door een thuisverpleegster voor hulp bij haar toilet, </a:t>
            </a:r>
            <a:r>
              <a:rPr lang="nl-NL" sz="1400" dirty="0" err="1" smtClean="0"/>
              <a:t>glycemiemetingen</a:t>
            </a:r>
            <a:r>
              <a:rPr lang="nl-NL" sz="1400" dirty="0" smtClean="0"/>
              <a:t> en therapeutische begeleiding</a:t>
            </a:r>
            <a:r>
              <a:rPr lang="nl-NL" sz="1400" dirty="0"/>
              <a:t>. </a:t>
            </a:r>
            <a:r>
              <a:rPr lang="nl-NL" sz="1400" dirty="0" smtClean="0"/>
              <a:t>Diabetes type 2</a:t>
            </a:r>
            <a:r>
              <a:rPr lang="nl-NL" sz="1400" dirty="0"/>
              <a:t> (</a:t>
            </a:r>
            <a:r>
              <a:rPr lang="nl-NL" sz="1400" dirty="0" smtClean="0"/>
              <a:t>niet-</a:t>
            </a:r>
            <a:r>
              <a:rPr lang="nl-NL" sz="1400" dirty="0" err="1" smtClean="0"/>
              <a:t>insulinedependent</a:t>
            </a:r>
            <a:r>
              <a:rPr lang="nl-NL" sz="1400" dirty="0" smtClean="0"/>
              <a:t>) werd bij Emily vastgesteld op 52‐jarige leeftijd. </a:t>
            </a:r>
            <a:endParaRPr lang="nl-NL" sz="1400" dirty="0"/>
          </a:p>
          <a:p>
            <a:endParaRPr lang="nl-NL" sz="1400" dirty="0" smtClean="0"/>
          </a:p>
          <a:p>
            <a:r>
              <a:rPr lang="nl-NL" sz="1400" dirty="0" smtClean="0"/>
              <a:t>Ze werd onmiddellijk opgenomen in een zorgtraject en het </a:t>
            </a:r>
            <a:r>
              <a:rPr lang="nl-NL" sz="1400" dirty="0" err="1" smtClean="0"/>
              <a:t>BelRAI</a:t>
            </a:r>
            <a:r>
              <a:rPr lang="nl-NL" sz="1400" dirty="0" smtClean="0"/>
              <a:t>-systeem. Vorig jaar werd ze gehospitaliseerd voor een oppuntstelling omwille van hartritmestoornissen en progressief toenemende kortademigheid.</a:t>
            </a:r>
          </a:p>
          <a:p>
            <a:endParaRPr lang="nl-NL" sz="1400" dirty="0" smtClean="0"/>
          </a:p>
          <a:p>
            <a:r>
              <a:rPr lang="nl-NL" sz="1400" dirty="0" smtClean="0"/>
              <a:t>Bij raadpleging van haar </a:t>
            </a:r>
            <a:r>
              <a:rPr lang="nl-NL" sz="1400" dirty="0" err="1" smtClean="0"/>
              <a:t>SumEHR</a:t>
            </a:r>
            <a:r>
              <a:rPr lang="nl-NL" sz="1400" dirty="0" smtClean="0"/>
              <a:t> werd mede op basis van de diagnose (acuut tandabces) die door haar tandarts werd toegevoegd de vermoedelijke diagnose van sluimerende pericarditis bevestigd en kon snel een aangepaste behandeling ingesteld worden. </a:t>
            </a:r>
            <a:endParaRPr lang="nl-NL" sz="1400" dirty="0"/>
          </a:p>
          <a:p>
            <a:endParaRPr lang="nl-NL" sz="1400" dirty="0" smtClean="0"/>
          </a:p>
          <a:p>
            <a:r>
              <a:rPr lang="nl-NL" sz="1400" dirty="0" smtClean="0"/>
              <a:t>Helaas werd naar aanleiding van de uitgevoerde onderzoeken een longtumor vastgesteld. Het betrof een carcinoom met slechte prognostische vooruitzichten. </a:t>
            </a:r>
            <a:endParaRPr lang="nl-NL" sz="1400" dirty="0"/>
          </a:p>
          <a:p>
            <a:endParaRPr lang="nl-NL" sz="1400" dirty="0" smtClean="0"/>
          </a:p>
          <a:p>
            <a:r>
              <a:rPr lang="nl-NL" sz="1400" dirty="0" smtClean="0"/>
              <a:t>Bij haar terugkeer in het RVT wordt ze opgenomen in een programma voor palliatieve zorgen, gecombineerd met een chemotherapeutische behandeling via </a:t>
            </a:r>
            <a:r>
              <a:rPr lang="nl-NL" sz="1400" dirty="0" err="1" smtClean="0"/>
              <a:t>daghospitalisatie</a:t>
            </a:r>
            <a:r>
              <a:rPr lang="nl-NL" sz="1400" dirty="0" smtClean="0"/>
              <a:t>, zodat haar nog eenmaal de kans geboden wordt om van de terugkeer van de lente te genieten.</a:t>
            </a:r>
            <a:endParaRPr lang="nl-NL" sz="1400" dirty="0"/>
          </a:p>
          <a:p>
            <a:pPr marL="0" indent="0">
              <a:buNone/>
            </a:pPr>
            <a:endParaRPr lang="nl-NL" sz="1400" dirty="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12</a:t>
            </a:fld>
            <a:endParaRPr lang="en-US"/>
          </a:p>
        </p:txBody>
      </p:sp>
    </p:spTree>
    <p:extLst>
      <p:ext uri="{BB962C8B-B14F-4D97-AF65-F5344CB8AC3E}">
        <p14:creationId xmlns:p14="http://schemas.microsoft.com/office/powerpoint/2010/main" val="1260203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91344"/>
          </a:xfrm>
        </p:spPr>
        <p:txBody>
          <a:bodyPr>
            <a:normAutofit/>
          </a:bodyPr>
          <a:lstStyle/>
          <a:p>
            <a:r>
              <a:rPr lang="nl-BE" sz="2400" dirty="0"/>
              <a:t>Uit het leven </a:t>
            </a:r>
            <a:r>
              <a:rPr lang="nl-BE" sz="2400" dirty="0" smtClean="0"/>
              <a:t>gegrepen: Greg heeft multiple sclerose</a:t>
            </a:r>
            <a:endParaRPr lang="fr-BE" sz="2400" dirty="0"/>
          </a:p>
        </p:txBody>
      </p:sp>
      <p:sp>
        <p:nvSpPr>
          <p:cNvPr id="3" name="Content Placeholder 2"/>
          <p:cNvSpPr>
            <a:spLocks noGrp="1"/>
          </p:cNvSpPr>
          <p:nvPr>
            <p:ph idx="1"/>
          </p:nvPr>
        </p:nvSpPr>
        <p:spPr>
          <a:xfrm>
            <a:off x="457200" y="1124744"/>
            <a:ext cx="8229600" cy="5544616"/>
          </a:xfrm>
        </p:spPr>
        <p:txBody>
          <a:bodyPr>
            <a:normAutofit fontScale="92500" lnSpcReduction="10000"/>
          </a:bodyPr>
          <a:lstStyle/>
          <a:p>
            <a:r>
              <a:rPr lang="nl-NL" sz="1400" dirty="0" smtClean="0"/>
              <a:t>Twee maanden geleden, naar aanleiding van de eerste consultatie omwille van vermoeidheid, </a:t>
            </a:r>
            <a:r>
              <a:rPr lang="nl-NL" sz="1400" dirty="0" err="1" smtClean="0"/>
              <a:t>femorale</a:t>
            </a:r>
            <a:r>
              <a:rPr lang="nl-NL" sz="1400" dirty="0" smtClean="0"/>
              <a:t> zenuwpijnen</a:t>
            </a:r>
            <a:r>
              <a:rPr lang="nl-NL" sz="1400" dirty="0"/>
              <a:t> </a:t>
            </a:r>
            <a:r>
              <a:rPr lang="nl-NL" sz="1400" dirty="0" smtClean="0"/>
              <a:t>en evenwichtsstoornissen, in de praktijk van een neuroloog, werd een NMR van de hersenen en het </a:t>
            </a:r>
            <a:r>
              <a:rPr lang="nl-NL" sz="1400" dirty="0" err="1" smtClean="0"/>
              <a:t>ruggemerg</a:t>
            </a:r>
            <a:r>
              <a:rPr lang="nl-NL" sz="1400" dirty="0" smtClean="0"/>
              <a:t> verricht in het ziekenhuis. Bij </a:t>
            </a:r>
            <a:r>
              <a:rPr lang="nl-NL" sz="1400" dirty="0" err="1" smtClean="0"/>
              <a:t>Greg’s</a:t>
            </a:r>
            <a:r>
              <a:rPr lang="nl-NL" sz="1400" dirty="0" smtClean="0"/>
              <a:t> tweede consultatie werd de diagnose van multiple sclerose bevestigd.</a:t>
            </a:r>
          </a:p>
          <a:p>
            <a:r>
              <a:rPr lang="nl-NL" sz="1400" dirty="0" smtClean="0"/>
              <a:t>Na overleg werd besloten om een behandeling met meerdere geneesmiddelen op te starten evenals kinesitherapie</a:t>
            </a:r>
            <a:r>
              <a:rPr lang="nl-NL" sz="1400" dirty="0"/>
              <a:t> </a:t>
            </a:r>
            <a:r>
              <a:rPr lang="nl-NL" sz="1400" dirty="0" smtClean="0"/>
              <a:t>voor de onderste ledematen voor te schrijven. Tijdens de raadpleging heeft de behandelende specialist de terugbetaling aangevraagd voor Lyrica en </a:t>
            </a:r>
            <a:r>
              <a:rPr lang="nl-NL" sz="1400" dirty="0" err="1" smtClean="0"/>
              <a:t>Betaferon</a:t>
            </a:r>
            <a:r>
              <a:rPr lang="nl-NL" sz="1400" dirty="0" smtClean="0"/>
              <a:t>. Deze aanvraag werd ogenblikkelijk goedgekeurd.</a:t>
            </a:r>
          </a:p>
          <a:p>
            <a:r>
              <a:rPr lang="nl-NL" sz="1400" dirty="0" smtClean="0"/>
              <a:t>Aan het voorschrift dat daaropvolgend elektronisch werd verstuurd naar de apotheker die Greg had aangeduid, werd tevens een magistrale bereiding toegevoegd. De volgende morgen werden de magistrale bereiding en de voorgeschreven geneesmiddelen door de apotheker afgeleverd</a:t>
            </a:r>
            <a:r>
              <a:rPr lang="nl-NL" sz="1400" dirty="0"/>
              <a:t> </a:t>
            </a:r>
            <a:r>
              <a:rPr lang="nl-NL" sz="1400" dirty="0" smtClean="0"/>
              <a:t>nadat deze </a:t>
            </a:r>
            <a:r>
              <a:rPr lang="nl-NL" sz="1400" dirty="0" err="1" smtClean="0"/>
              <a:t>Greg’s</a:t>
            </a:r>
            <a:r>
              <a:rPr lang="nl-NL" sz="1400" dirty="0" smtClean="0"/>
              <a:t> identiteitskaart had ingelezen</a:t>
            </a:r>
            <a:r>
              <a:rPr lang="nl-NL" sz="1400" dirty="0"/>
              <a:t>.</a:t>
            </a:r>
          </a:p>
          <a:p>
            <a:r>
              <a:rPr lang="nl-NL" sz="1400" dirty="0" smtClean="0"/>
              <a:t>Op een identieke manier nam de kinesitherapeut kennis van de voorgeschreven behandeling en werden verdere afspraken gemaakt om deze uit te voeren. Een consultatieverslag werd verstuurd naar de arts die als GMD-houder staat gekend in het bestand met </a:t>
            </a:r>
            <a:r>
              <a:rPr lang="nl-NL" sz="1400" dirty="0" err="1" smtClean="0"/>
              <a:t>Greg’s</a:t>
            </a:r>
            <a:r>
              <a:rPr lang="nl-NL" sz="1400" dirty="0" smtClean="0"/>
              <a:t> therapeutische relaties. In dit verslag werd een biologische follow­-up (bloedformule en leverfunctie) aanbevolen om de 6 maanden ter evaluatie van de tolerantie voor de voorgeschreven behandeling.</a:t>
            </a:r>
          </a:p>
          <a:p>
            <a:r>
              <a:rPr lang="nl-NL" sz="1400" dirty="0" smtClean="0"/>
              <a:t>Greg was echter inmiddels verhuisd.</a:t>
            </a:r>
            <a:r>
              <a:rPr lang="nl-NL" sz="1400" dirty="0"/>
              <a:t> </a:t>
            </a:r>
            <a:r>
              <a:rPr lang="nl-NL" sz="1400" dirty="0" smtClean="0"/>
              <a:t>Hij raadpleegt een nieuwe huisarts en duidt deze aan als zijn nieuwe GMD-houder. Aldus kan zij kennis nemen van het consultatieverslag en de nodige schikkingen treffen voor de bloedafnames</a:t>
            </a:r>
            <a:r>
              <a:rPr lang="nl-NL" sz="1400" dirty="0"/>
              <a:t>.</a:t>
            </a:r>
          </a:p>
          <a:p>
            <a:r>
              <a:rPr lang="nl-NL" sz="1400" dirty="0" smtClean="0"/>
              <a:t>Alhoewel de acute evolutie afgeremd werd, ontwikkelen secundaire verwikkelingen zich in dergelijke mate dat het nodig blijkt stappen te ondernemen om Greg als gehandicapte te laten erkennen (inclusief de aanvraag voor een parkeerkaart) en een rolstoel aan te vragen. Deze procedures worden opgestart en afgehandeld in enkele stappen, formulieren worden elektronisch ingevuld, afspraken worden gemaakt voor een medisch onderzoek en </a:t>
            </a:r>
            <a:r>
              <a:rPr lang="nl-NL" sz="1400" dirty="0" err="1" smtClean="0"/>
              <a:t>maatnames</a:t>
            </a:r>
            <a:r>
              <a:rPr lang="nl-NL" sz="1400" dirty="0" smtClean="0"/>
              <a:t> bij een erkend bandagist</a:t>
            </a:r>
            <a:r>
              <a:rPr lang="nl-NL" sz="1400" dirty="0"/>
              <a:t>.</a:t>
            </a:r>
          </a:p>
          <a:p>
            <a:r>
              <a:rPr lang="nl-NL" sz="1400" dirty="0" smtClean="0"/>
              <a:t>Na verloop van een jaar ziet Greg zich verplicht elke beroepsactiviteit te staken. De huisarts vult een elektronisch getuigschrift voor werkonbekwaamheid in en maakt dit over aan de betrokken instanties.</a:t>
            </a:r>
            <a:endParaRPr lang="nl-NL" sz="1400" dirty="0"/>
          </a:p>
          <a:p>
            <a:pPr marL="0" indent="0">
              <a:buNone/>
            </a:pPr>
            <a:endParaRPr lang="nl-NL" sz="1400" dirty="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13</a:t>
            </a:fld>
            <a:endParaRPr lang="en-US"/>
          </a:p>
        </p:txBody>
      </p:sp>
    </p:spTree>
    <p:extLst>
      <p:ext uri="{BB962C8B-B14F-4D97-AF65-F5344CB8AC3E}">
        <p14:creationId xmlns:p14="http://schemas.microsoft.com/office/powerpoint/2010/main" val="1381451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91344"/>
          </a:xfrm>
        </p:spPr>
        <p:txBody>
          <a:bodyPr>
            <a:normAutofit/>
          </a:bodyPr>
          <a:lstStyle/>
          <a:p>
            <a:r>
              <a:rPr lang="nl-BE" sz="2400" dirty="0"/>
              <a:t>Uit het leven </a:t>
            </a:r>
            <a:r>
              <a:rPr lang="nl-BE" sz="2400" dirty="0" smtClean="0"/>
              <a:t>gegrepen: </a:t>
            </a:r>
            <a:r>
              <a:rPr lang="nl-BE" sz="2400" dirty="0" err="1" smtClean="0"/>
              <a:t>Hillary</a:t>
            </a:r>
            <a:r>
              <a:rPr lang="nl-BE" sz="2400" dirty="0" smtClean="0"/>
              <a:t> valt op straat</a:t>
            </a:r>
            <a:endParaRPr lang="fr-BE" sz="2400" dirty="0"/>
          </a:p>
        </p:txBody>
      </p:sp>
      <p:sp>
        <p:nvSpPr>
          <p:cNvPr id="3" name="Content Placeholder 2"/>
          <p:cNvSpPr>
            <a:spLocks noGrp="1"/>
          </p:cNvSpPr>
          <p:nvPr>
            <p:ph idx="1"/>
          </p:nvPr>
        </p:nvSpPr>
        <p:spPr>
          <a:xfrm>
            <a:off x="457200" y="1124744"/>
            <a:ext cx="8229600" cy="5544616"/>
          </a:xfrm>
        </p:spPr>
        <p:txBody>
          <a:bodyPr>
            <a:normAutofit/>
          </a:bodyPr>
          <a:lstStyle/>
          <a:p>
            <a:r>
              <a:rPr lang="nl-NL" sz="1400" dirty="0" err="1"/>
              <a:t>Hillary</a:t>
            </a:r>
            <a:r>
              <a:rPr lang="nl-NL" sz="1400" dirty="0"/>
              <a:t> </a:t>
            </a:r>
            <a:r>
              <a:rPr lang="nl-NL" sz="1400" dirty="0" smtClean="0"/>
              <a:t>lijdt aan gedragsstoornissen die aanleiding geven tot herhaaldelijke psychiatrische opnames, zowel geprogrammeerd (voor ontwenning) als via spoed (overmatig gebruik van verdovende middelen). Ze komt in aanmerking voor een substitutiebehandeling met methadon en OCMW-steun.</a:t>
            </a:r>
            <a:endParaRPr lang="nl-NL" sz="1400" dirty="0"/>
          </a:p>
          <a:p>
            <a:r>
              <a:rPr lang="nl-NL" sz="1400" dirty="0" err="1" smtClean="0"/>
              <a:t>Hillary</a:t>
            </a:r>
            <a:r>
              <a:rPr lang="nl-NL" sz="1400" dirty="0"/>
              <a:t> </a:t>
            </a:r>
            <a:r>
              <a:rPr lang="nl-NL" sz="1400" dirty="0" smtClean="0"/>
              <a:t>is in opperbeste conditie</a:t>
            </a:r>
            <a:r>
              <a:rPr lang="nl-NL" sz="1400" dirty="0"/>
              <a:t> </a:t>
            </a:r>
            <a:r>
              <a:rPr lang="nl-NL" sz="1400" dirty="0" smtClean="0"/>
              <a:t>wanneer ze plots neervalt op straat, ten gevolge van een acute lendenpijn, uitstralend naar rechts en naar onder. Bij deze val komt ze ongelukkig terecht op het hoofd. </a:t>
            </a:r>
            <a:endParaRPr lang="nl-NL" sz="1400" dirty="0"/>
          </a:p>
          <a:p>
            <a:r>
              <a:rPr lang="nl-NL" sz="1400" dirty="0" smtClean="0"/>
              <a:t>Een ziekenwagen wordt erbij geroepen en vervoert haar naar de spoeddienst van het meest dichtbije ziekenhuis. Tijdens dit vervoer wordt ze onderzocht door de ambulanceverpleegkundige die onder andere een frontaal hematoom vaststelt. Bij haar aankomst op de spoeddienst wordt ze, na het afhandelen van de administratieve formaliteiten, en het overlopen van haar </a:t>
            </a:r>
            <a:r>
              <a:rPr lang="nl-NL" sz="1400" dirty="0" err="1" smtClean="0"/>
              <a:t>SumEHR</a:t>
            </a:r>
            <a:r>
              <a:rPr lang="nl-NL" sz="1400" dirty="0" smtClean="0"/>
              <a:t>, onderworpen aan een neurologisch onderzoek, een bloed­‐ en urineonderzoek, een echografie, een radiografie en scan van de hersenen.</a:t>
            </a:r>
            <a:endParaRPr lang="nl-NL" sz="1400" dirty="0"/>
          </a:p>
          <a:p>
            <a:r>
              <a:rPr lang="nl-NL" sz="1400" dirty="0" smtClean="0"/>
              <a:t>Er wordt besloten om ze enige tijd in observatie te houden, niettegenstaande het geringe risico op hersentrauma (het neurologisch onderzoek en de resultaten van de medische beeldvorming zijn geruststellend). Er wordt een infuus aangelegd met pijnstillers en </a:t>
            </a:r>
            <a:r>
              <a:rPr lang="nl-NL" sz="1400" dirty="0" err="1" smtClean="0"/>
              <a:t>Buscopan</a:t>
            </a:r>
            <a:r>
              <a:rPr lang="nl-NL" sz="1400" dirty="0" smtClean="0"/>
              <a:t>. Rond één uur ’s nachts wordt een kleine niersteen </a:t>
            </a:r>
            <a:r>
              <a:rPr lang="nl-NL" sz="1400" dirty="0" err="1" smtClean="0"/>
              <a:t>uitgeplast</a:t>
            </a:r>
            <a:r>
              <a:rPr lang="nl-NL" sz="1400" dirty="0" smtClean="0"/>
              <a:t> wat haar het nodige soelaas brengt</a:t>
            </a:r>
            <a:r>
              <a:rPr lang="nl-NL" sz="1400" dirty="0"/>
              <a:t>. </a:t>
            </a:r>
          </a:p>
          <a:p>
            <a:r>
              <a:rPr lang="nl-NL" sz="1400" dirty="0" smtClean="0"/>
              <a:t>De volgende morgen is </a:t>
            </a:r>
            <a:r>
              <a:rPr lang="nl-NL" sz="1400" dirty="0" err="1" smtClean="0"/>
              <a:t>Hillary</a:t>
            </a:r>
            <a:r>
              <a:rPr lang="nl-NL" sz="1400" dirty="0" smtClean="0"/>
              <a:t> volledig hersteld en verlaat ze het ziekenhuis om zich huiswaarts te begeven. Een ontslagbrief wordt</a:t>
            </a:r>
            <a:r>
              <a:rPr lang="nl-NL" sz="1400" dirty="0"/>
              <a:t> </a:t>
            </a:r>
            <a:r>
              <a:rPr lang="nl-NL" sz="1400" dirty="0" smtClean="0"/>
              <a:t>elektronisch verstuurd naar haar huisarts en GMD-houder, die aansluitend hierop haar </a:t>
            </a:r>
            <a:r>
              <a:rPr lang="nl-NL" sz="1400" dirty="0" err="1" smtClean="0"/>
              <a:t>SumEHR</a:t>
            </a:r>
            <a:r>
              <a:rPr lang="nl-NL" sz="1400" dirty="0" smtClean="0"/>
              <a:t> bijwerkt. </a:t>
            </a:r>
            <a:endParaRPr lang="nl-NL" sz="1400" dirty="0"/>
          </a:p>
          <a:p>
            <a:r>
              <a:rPr lang="nl-NL" sz="1400" dirty="0" smtClean="0"/>
              <a:t>Ongerust omwille van hevige hoofdpijn en oorsuizen begeeft ze zich de volgende zondag naar de wachtpost, waar de geneesheer van wacht haar </a:t>
            </a:r>
            <a:r>
              <a:rPr lang="nl-NL" sz="1400" dirty="0" err="1" smtClean="0"/>
              <a:t>SumEHR</a:t>
            </a:r>
            <a:r>
              <a:rPr lang="nl-NL" sz="1400" dirty="0" smtClean="0"/>
              <a:t> raadpleegt, haar onderzoekt en niets verontrustends vaststelt. Er wordt een verslag opgesteld ten behoeve van haar huisarts. </a:t>
            </a:r>
            <a:endParaRPr lang="nl-NL" sz="1400" dirty="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14</a:t>
            </a:fld>
            <a:endParaRPr lang="en-US"/>
          </a:p>
        </p:txBody>
      </p:sp>
    </p:spTree>
    <p:extLst>
      <p:ext uri="{BB962C8B-B14F-4D97-AF65-F5344CB8AC3E}">
        <p14:creationId xmlns:p14="http://schemas.microsoft.com/office/powerpoint/2010/main" val="1260203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15</a:t>
            </a:fld>
            <a:endParaRPr lang="en-US"/>
          </a:p>
        </p:txBody>
      </p:sp>
      <p:sp>
        <p:nvSpPr>
          <p:cNvPr id="6" name="TextBox 5"/>
          <p:cNvSpPr txBox="1"/>
          <p:nvPr/>
        </p:nvSpPr>
        <p:spPr>
          <a:xfrm>
            <a:off x="1331640" y="2420888"/>
            <a:ext cx="6480720" cy="1754326"/>
          </a:xfrm>
          <a:prstGeom prst="rect">
            <a:avLst/>
          </a:prstGeom>
          <a:noFill/>
        </p:spPr>
        <p:txBody>
          <a:bodyPr wrap="square" rtlCol="0">
            <a:spAutoFit/>
          </a:bodyPr>
          <a:lstStyle/>
          <a:p>
            <a:pPr algn="ctr"/>
            <a:r>
              <a:rPr lang="nl-BE" sz="5400" dirty="0" smtClean="0">
                <a:solidFill>
                  <a:srgbClr val="C00000"/>
                </a:solidFill>
              </a:rPr>
              <a:t>Wat zijn de prioriteiten ?</a:t>
            </a:r>
            <a:endParaRPr lang="fr-BE" sz="5400" dirty="0">
              <a:solidFill>
                <a:srgbClr val="C00000"/>
              </a:solidFill>
            </a:endParaRPr>
          </a:p>
        </p:txBody>
      </p:sp>
    </p:spTree>
    <p:extLst>
      <p:ext uri="{BB962C8B-B14F-4D97-AF65-F5344CB8AC3E}">
        <p14:creationId xmlns:p14="http://schemas.microsoft.com/office/powerpoint/2010/main" val="3709750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Prioriteiten</a:t>
            </a:r>
            <a:endParaRPr lang="nl-BE" dirty="0"/>
          </a:p>
        </p:txBody>
      </p:sp>
      <p:sp>
        <p:nvSpPr>
          <p:cNvPr id="11" name="Content Placeholder 10"/>
          <p:cNvSpPr>
            <a:spLocks noGrp="1"/>
          </p:cNvSpPr>
          <p:nvPr>
            <p:ph idx="1"/>
          </p:nvPr>
        </p:nvSpPr>
        <p:spPr/>
        <p:txBody>
          <a:bodyPr>
            <a:normAutofit fontScale="92500" lnSpcReduction="10000"/>
          </a:bodyPr>
          <a:lstStyle/>
          <a:p>
            <a:r>
              <a:rPr lang="nl-BE" dirty="0"/>
              <a:t>E</a:t>
            </a:r>
            <a:r>
              <a:rPr lang="nl-BE" dirty="0" smtClean="0"/>
              <a:t>inde 2012: rondetafelconferentie over </a:t>
            </a:r>
            <a:r>
              <a:rPr lang="nl-BE" dirty="0" err="1" smtClean="0">
                <a:solidFill>
                  <a:srgbClr val="3E6E5A"/>
                </a:solidFill>
              </a:rPr>
              <a:t>eGezondheid</a:t>
            </a:r>
            <a:endParaRPr lang="nl-BE" dirty="0" smtClean="0">
              <a:solidFill>
                <a:srgbClr val="3E6E5A"/>
              </a:solidFill>
            </a:endParaRPr>
          </a:p>
          <a:p>
            <a:r>
              <a:rPr lang="nl-BE" dirty="0"/>
              <a:t>D</a:t>
            </a:r>
            <a:r>
              <a:rPr lang="nl-BE" dirty="0" smtClean="0"/>
              <a:t>eelname van ongeveer 300 personen uit de sector </a:t>
            </a:r>
          </a:p>
          <a:p>
            <a:r>
              <a:rPr lang="nl-BE" dirty="0"/>
              <a:t>O</a:t>
            </a:r>
            <a:r>
              <a:rPr lang="nl-BE" dirty="0" smtClean="0"/>
              <a:t>pstelling van een concreet actieplan </a:t>
            </a:r>
            <a:r>
              <a:rPr lang="nl-BE" dirty="0" err="1" smtClean="0">
                <a:solidFill>
                  <a:srgbClr val="3E6E5A"/>
                </a:solidFill>
              </a:rPr>
              <a:t>eGezondheid</a:t>
            </a:r>
            <a:r>
              <a:rPr lang="nl-BE" dirty="0" smtClean="0"/>
              <a:t> voor 5 jaar: </a:t>
            </a:r>
            <a:r>
              <a:rPr lang="nl-BE" dirty="0" err="1"/>
              <a:t>r</a:t>
            </a:r>
            <a:r>
              <a:rPr lang="nl-BE" dirty="0" err="1" smtClean="0"/>
              <a:t>oadmap</a:t>
            </a:r>
            <a:r>
              <a:rPr lang="nl-BE" dirty="0" smtClean="0"/>
              <a:t> 2013-2018</a:t>
            </a:r>
          </a:p>
          <a:p>
            <a:r>
              <a:rPr lang="nl-BE" dirty="0" smtClean="0"/>
              <a:t>5 pijlers </a:t>
            </a:r>
          </a:p>
          <a:p>
            <a:pPr lvl="1"/>
            <a:r>
              <a:rPr lang="nl-BE" dirty="0"/>
              <a:t>o</a:t>
            </a:r>
            <a:r>
              <a:rPr lang="nl-BE" dirty="0" smtClean="0"/>
              <a:t>nderlinge uitwisseling van gegevens door zorgverleners op basis van een gemeenschappelijke architectuur </a:t>
            </a:r>
          </a:p>
          <a:p>
            <a:pPr lvl="1"/>
            <a:r>
              <a:rPr lang="nl-BE" dirty="0" smtClean="0"/>
              <a:t>verhogen van de betrokkenheid van de patiënt en zijn kennis over </a:t>
            </a:r>
            <a:r>
              <a:rPr lang="nl-BE" dirty="0" err="1" smtClean="0">
                <a:solidFill>
                  <a:srgbClr val="3E6E5A"/>
                </a:solidFill>
              </a:rPr>
              <a:t>eGezondheid</a:t>
            </a:r>
            <a:r>
              <a:rPr lang="nl-BE" dirty="0" smtClean="0"/>
              <a:t> </a:t>
            </a:r>
          </a:p>
          <a:p>
            <a:pPr lvl="1"/>
            <a:r>
              <a:rPr lang="nl-BE" dirty="0" smtClean="0"/>
              <a:t>uitwerken van een referentieterminologie </a:t>
            </a:r>
          </a:p>
          <a:p>
            <a:pPr lvl="1"/>
            <a:r>
              <a:rPr lang="nl-BE" dirty="0" smtClean="0"/>
              <a:t>realiseren van administratieve vereenvoudiging en efficiëntie </a:t>
            </a:r>
          </a:p>
          <a:p>
            <a:pPr lvl="1"/>
            <a:r>
              <a:rPr lang="nl-BE" dirty="0" smtClean="0"/>
              <a:t>invoeren van een flexibele en transparante </a:t>
            </a:r>
            <a:r>
              <a:rPr lang="nl-BE" dirty="0" err="1" smtClean="0"/>
              <a:t>governance</a:t>
            </a:r>
            <a:r>
              <a:rPr lang="nl-BE" dirty="0" smtClean="0"/>
              <a:t>-structuur waarin alle bevoegde overheden en stakeholders betrokken zijn </a:t>
            </a:r>
          </a:p>
          <a:p>
            <a:r>
              <a:rPr lang="nl-BE" dirty="0" smtClean="0"/>
              <a:t>20 concrete, meetbare doelstellingen</a:t>
            </a:r>
            <a:endParaRPr lang="nl-BE" dirty="0"/>
          </a:p>
        </p:txBody>
      </p:sp>
      <p:sp>
        <p:nvSpPr>
          <p:cNvPr id="3" name="Date Placeholder 2"/>
          <p:cNvSpPr>
            <a:spLocks noGrp="1"/>
          </p:cNvSpPr>
          <p:nvPr>
            <p:ph type="dt" sz="half" idx="10"/>
          </p:nvPr>
        </p:nvSpPr>
        <p:spPr/>
        <p:txBody>
          <a:bodyPr/>
          <a:lstStyle/>
          <a:p>
            <a:r>
              <a:rPr lang="en-US" smtClean="0"/>
              <a:t>20/03/2015</a:t>
            </a:r>
            <a:endParaRPr lang="en-US" dirty="0"/>
          </a:p>
        </p:txBody>
      </p:sp>
      <p:sp>
        <p:nvSpPr>
          <p:cNvPr id="7" name="Slide Number Placeholder 6"/>
          <p:cNvSpPr>
            <a:spLocks noGrp="1"/>
          </p:cNvSpPr>
          <p:nvPr>
            <p:ph type="sldNum" sz="quarter" idx="12"/>
          </p:nvPr>
        </p:nvSpPr>
        <p:spPr/>
        <p:txBody>
          <a:bodyPr/>
          <a:lstStyle/>
          <a:p>
            <a:fld id="{BAADB71D-6A6A-403E-B8B0-DAC18C9A03D5}" type="slidenum">
              <a:rPr lang="en-US" smtClean="0"/>
              <a:pPr/>
              <a:t>16</a:t>
            </a:fld>
            <a:endParaRPr lang="nl-BE"/>
          </a:p>
        </p:txBody>
      </p:sp>
    </p:spTree>
    <p:extLst>
      <p:ext uri="{BB962C8B-B14F-4D97-AF65-F5344CB8AC3E}">
        <p14:creationId xmlns:p14="http://schemas.microsoft.com/office/powerpoint/2010/main" val="2713586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lstStyle/>
          <a:p>
            <a:pPr fontAlgn="base">
              <a:spcAft>
                <a:spcPct val="0"/>
              </a:spcAft>
              <a:defRPr/>
            </a:pPr>
            <a:r>
              <a:rPr lang="nl-BE" sz="2000" b="1" dirty="0">
                <a:solidFill>
                  <a:srgbClr val="3E6E5A"/>
                </a:solidFill>
              </a:rPr>
              <a:t>GMD = </a:t>
            </a:r>
            <a:r>
              <a:rPr lang="nl-BE" sz="2000" b="1" dirty="0" smtClean="0">
                <a:solidFill>
                  <a:srgbClr val="3E6E5A"/>
                </a:solidFill>
              </a:rPr>
              <a:t>EPD </a:t>
            </a:r>
            <a:r>
              <a:rPr lang="nl-BE" sz="2000" b="1" dirty="0">
                <a:solidFill>
                  <a:srgbClr val="3E6E5A"/>
                </a:solidFill>
              </a:rPr>
              <a:t>&amp; het delen van </a:t>
            </a:r>
            <a:r>
              <a:rPr lang="nl-BE" sz="2000" b="1" dirty="0" smtClean="0">
                <a:solidFill>
                  <a:srgbClr val="3E6E5A"/>
                </a:solidFill>
              </a:rPr>
              <a:t>relevante gezondheids-gegevens</a:t>
            </a:r>
            <a:endParaRPr lang="nl-BE" sz="2000" b="1" dirty="0">
              <a:solidFill>
                <a:srgbClr val="3E6E5A"/>
              </a:solidFill>
            </a:endParaRPr>
          </a:p>
          <a:p>
            <a:pPr>
              <a:spcBef>
                <a:spcPct val="0"/>
              </a:spcBef>
            </a:pPr>
            <a:endParaRPr lang="nl-BE" sz="2400" spc="-100" dirty="0" smtClean="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pPr/>
              <a:t>17</a:t>
            </a:fld>
            <a:endParaRPr lang="nl-BE"/>
          </a:p>
        </p:txBody>
      </p:sp>
      <p:sp>
        <p:nvSpPr>
          <p:cNvPr id="11" name="Content Placeholder 10"/>
          <p:cNvSpPr>
            <a:spLocks noGrp="1"/>
          </p:cNvSpPr>
          <p:nvPr>
            <p:ph idx="1"/>
          </p:nvPr>
        </p:nvSpPr>
        <p:spPr/>
        <p:txBody>
          <a:bodyPr>
            <a:normAutofit fontScale="92500" lnSpcReduction="10000"/>
          </a:bodyPr>
          <a:lstStyle/>
          <a:p>
            <a:pPr marL="0" lvl="1" indent="0">
              <a:buNone/>
              <a:defRPr/>
            </a:pPr>
            <a:r>
              <a:rPr lang="nl-BE" sz="2000" dirty="0"/>
              <a:t>Elke houder van een </a:t>
            </a:r>
            <a:r>
              <a:rPr lang="nl-BE" sz="2000" dirty="0" smtClean="0"/>
              <a:t>Globaal Medisch Dossier (GMD) beheert een elektronisch patiëntendossier (EPD), en werkt </a:t>
            </a:r>
            <a:r>
              <a:rPr lang="nl-BE" sz="2000" dirty="0"/>
              <a:t>de </a:t>
            </a:r>
            <a:r>
              <a:rPr lang="nl-BE" sz="2000" dirty="0" err="1" smtClean="0"/>
              <a:t>SumEHR</a:t>
            </a:r>
            <a:r>
              <a:rPr lang="nl-BE" sz="2000" dirty="0" smtClean="0"/>
              <a:t> bij in de elektronische kluizen Vitalink/InterMed; de SumEHR is daar beschikbaar</a:t>
            </a:r>
          </a:p>
          <a:p>
            <a:pPr marL="0" lvl="1" indent="0">
              <a:buNone/>
              <a:defRPr/>
            </a:pPr>
            <a:endParaRPr lang="nl-BE" sz="2000" dirty="0" smtClean="0"/>
          </a:p>
          <a:p>
            <a:pPr marL="342900" lvl="2" indent="-342900">
              <a:buClrTx/>
              <a:buSzPct val="85000"/>
              <a:defRPr/>
            </a:pPr>
            <a:r>
              <a:rPr lang="nl-BE" sz="2000" dirty="0"/>
              <a:t>a</a:t>
            </a:r>
            <a:r>
              <a:rPr lang="nl-BE" sz="2000" dirty="0" smtClean="0"/>
              <a:t>anpassing </a:t>
            </a:r>
            <a:r>
              <a:rPr lang="nl-BE" sz="2000" dirty="0"/>
              <a:t>van de </a:t>
            </a:r>
            <a:r>
              <a:rPr lang="nl-BE" sz="2000" dirty="0" smtClean="0"/>
              <a:t>registratiecriteria van de huisartsensoftware</a:t>
            </a:r>
          </a:p>
          <a:p>
            <a:pPr marL="342900" lvl="2" indent="-342900">
              <a:buClrTx/>
              <a:buSzPct val="85000"/>
              <a:defRPr/>
            </a:pPr>
            <a:endParaRPr lang="nl-BE" sz="2000" dirty="0" smtClean="0"/>
          </a:p>
          <a:p>
            <a:pPr marL="342900" lvl="2" indent="-342900">
              <a:buClrTx/>
              <a:buSzPct val="85000"/>
              <a:defRPr/>
            </a:pPr>
            <a:r>
              <a:rPr lang="nl-BE" sz="2000" dirty="0"/>
              <a:t>o</a:t>
            </a:r>
            <a:r>
              <a:rPr lang="nl-BE" sz="2000" dirty="0" smtClean="0"/>
              <a:t>ndersteuning </a:t>
            </a:r>
            <a:r>
              <a:rPr lang="nl-BE" sz="2000" dirty="0"/>
              <a:t>bij het gebruik van de software </a:t>
            </a:r>
          </a:p>
          <a:p>
            <a:pPr marL="342900" lvl="2" indent="-342900">
              <a:buClrTx/>
              <a:buSzPct val="85000"/>
              <a:defRPr/>
            </a:pPr>
            <a:endParaRPr lang="nl-BE" sz="2000" dirty="0" smtClean="0"/>
          </a:p>
          <a:p>
            <a:pPr marL="342900" lvl="2" indent="-342900">
              <a:buClrTx/>
              <a:buSzPct val="85000"/>
              <a:defRPr/>
            </a:pPr>
            <a:r>
              <a:rPr lang="nl-BE" sz="2000" dirty="0"/>
              <a:t>v</a:t>
            </a:r>
            <a:r>
              <a:rPr lang="nl-BE" sz="2000" dirty="0" smtClean="0"/>
              <a:t>astlegging van de referentiearchitectuur voor het elektronisch delen van gezondheids-gegevens </a:t>
            </a:r>
          </a:p>
          <a:p>
            <a:pPr marL="342900" lvl="2" indent="-342900">
              <a:buClrTx/>
              <a:buSzPct val="85000"/>
              <a:defRPr/>
            </a:pPr>
            <a:endParaRPr lang="nl-BE" sz="2000" dirty="0" smtClean="0"/>
          </a:p>
          <a:p>
            <a:pPr marL="342900" lvl="2" indent="-342900">
              <a:buClrTx/>
              <a:buSzPct val="85000"/>
              <a:defRPr/>
            </a:pPr>
            <a:r>
              <a:rPr lang="nl-BE" sz="2000" dirty="0"/>
              <a:t>r</a:t>
            </a:r>
            <a:r>
              <a:rPr lang="nl-BE" sz="2000" dirty="0" smtClean="0"/>
              <a:t>ealisatie </a:t>
            </a:r>
            <a:r>
              <a:rPr lang="nl-BE" sz="2000" dirty="0"/>
              <a:t>van een planning voor het totstandbrengen van de verbinding tussen de hubs </a:t>
            </a:r>
            <a:r>
              <a:rPr lang="nl-BE" sz="2000" dirty="0" smtClean="0"/>
              <a:t>(incl InterMed) en </a:t>
            </a:r>
            <a:r>
              <a:rPr lang="nl-BE" sz="2000" dirty="0"/>
              <a:t>Vitalink</a:t>
            </a:r>
          </a:p>
          <a:p>
            <a:pPr marL="457200" indent="-457200">
              <a:buFont typeface="+mj-lt"/>
              <a:buAutoNum type="arabicPeriod"/>
            </a:pPr>
            <a:endParaRPr lang="nl-BE" sz="2400" dirty="0"/>
          </a:p>
        </p:txBody>
      </p:sp>
      <p:sp>
        <p:nvSpPr>
          <p:cNvPr id="3" name="Date Placeholder 2"/>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1977209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lstStyle/>
          <a:p>
            <a:pPr>
              <a:spcBef>
                <a:spcPct val="0"/>
              </a:spcBef>
            </a:pPr>
            <a:r>
              <a:rPr lang="nl-BE" sz="2000" b="1" spc="-100" dirty="0">
                <a:solidFill>
                  <a:srgbClr val="3E6E5A"/>
                </a:solidFill>
                <a:latin typeface="+mj-lt"/>
              </a:rPr>
              <a:t>G</a:t>
            </a:r>
            <a:r>
              <a:rPr lang="nl-BE" sz="2000" b="1" spc="-100" dirty="0" smtClean="0">
                <a:solidFill>
                  <a:srgbClr val="3E6E5A"/>
                </a:solidFill>
                <a:latin typeface="+mj-lt"/>
              </a:rPr>
              <a:t>edeeld </a:t>
            </a:r>
            <a:r>
              <a:rPr lang="nl-BE" sz="2000" b="1" spc="-100" dirty="0">
                <a:solidFill>
                  <a:srgbClr val="3E6E5A"/>
                </a:solidFill>
                <a:latin typeface="+mj-lt"/>
              </a:rPr>
              <a:t>farmaceutisch </a:t>
            </a:r>
            <a:r>
              <a:rPr lang="nl-BE" sz="2000" b="1" spc="-100" dirty="0" smtClean="0">
                <a:solidFill>
                  <a:srgbClr val="3E6E5A"/>
                </a:solidFill>
                <a:latin typeface="+mj-lt"/>
              </a:rPr>
              <a:t>dossier &amp; medicatieschema</a:t>
            </a:r>
            <a:endParaRPr lang="nl-BE" sz="2000" b="1" spc="-100" dirty="0">
              <a:solidFill>
                <a:srgbClr val="3E6E5A"/>
              </a:solidFill>
              <a:latin typeface="+mj-lt"/>
            </a:endParaRPr>
          </a:p>
          <a:p>
            <a:pPr>
              <a:spcBef>
                <a:spcPct val="0"/>
              </a:spcBef>
            </a:pPr>
            <a:endParaRPr lang="nl-BE" sz="2400" spc="-100" dirty="0" smtClean="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pPr/>
              <a:t>18</a:t>
            </a:fld>
            <a:endParaRPr lang="nl-BE"/>
          </a:p>
        </p:txBody>
      </p:sp>
      <p:sp>
        <p:nvSpPr>
          <p:cNvPr id="11" name="Content Placeholder 10"/>
          <p:cNvSpPr>
            <a:spLocks noGrp="1"/>
          </p:cNvSpPr>
          <p:nvPr>
            <p:ph idx="1"/>
          </p:nvPr>
        </p:nvSpPr>
        <p:spPr/>
        <p:txBody>
          <a:bodyPr>
            <a:normAutofit/>
          </a:bodyPr>
          <a:lstStyle/>
          <a:p>
            <a:pPr eaLnBrk="0" fontAlgn="base" hangingPunct="0">
              <a:spcAft>
                <a:spcPct val="0"/>
              </a:spcAft>
              <a:defRPr/>
            </a:pPr>
            <a:r>
              <a:rPr lang="nl-BE" sz="2000" dirty="0"/>
              <a:t>Authentieke bron </a:t>
            </a:r>
            <a:r>
              <a:rPr lang="nl-BE" sz="2000" dirty="0" smtClean="0"/>
              <a:t>van de afgeleverde </a:t>
            </a:r>
            <a:r>
              <a:rPr lang="nl-BE" sz="2000" dirty="0"/>
              <a:t>medicatie </a:t>
            </a:r>
            <a:r>
              <a:rPr lang="nl-BE" sz="2000" dirty="0" smtClean="0"/>
              <a:t>is het Gedeeld </a:t>
            </a:r>
            <a:r>
              <a:rPr lang="nl-BE" sz="2000" dirty="0"/>
              <a:t>Farmaceutisch Dossier (GFD)</a:t>
            </a:r>
          </a:p>
          <a:p>
            <a:pPr lvl="1" eaLnBrk="0" fontAlgn="base" hangingPunct="0">
              <a:spcAft>
                <a:spcPct val="0"/>
              </a:spcAft>
              <a:defRPr/>
            </a:pPr>
            <a:r>
              <a:rPr lang="nl-BE" sz="1600" dirty="0" smtClean="0"/>
              <a:t>historiek </a:t>
            </a:r>
            <a:r>
              <a:rPr lang="nl-BE" sz="1600" dirty="0"/>
              <a:t>m.b.t. </a:t>
            </a:r>
            <a:r>
              <a:rPr lang="nl-BE" sz="1600" dirty="0" smtClean="0"/>
              <a:t>afgeleverde medicatie</a:t>
            </a:r>
            <a:endParaRPr lang="nl-BE" sz="1600" dirty="0"/>
          </a:p>
          <a:p>
            <a:pPr lvl="1" eaLnBrk="0" fontAlgn="base" hangingPunct="0">
              <a:spcAft>
                <a:spcPct val="0"/>
              </a:spcAft>
              <a:defRPr/>
            </a:pPr>
            <a:r>
              <a:rPr lang="nl-BE" sz="1600" dirty="0"/>
              <a:t>betere controle van contra-indicaties</a:t>
            </a:r>
          </a:p>
          <a:p>
            <a:pPr lvl="1" eaLnBrk="0" fontAlgn="base" hangingPunct="0">
              <a:spcAft>
                <a:spcPct val="0"/>
              </a:spcAft>
              <a:defRPr/>
            </a:pPr>
            <a:r>
              <a:rPr lang="nl-BE" sz="1600" dirty="0" smtClean="0"/>
              <a:t>versterking </a:t>
            </a:r>
            <a:r>
              <a:rPr lang="nl-BE" sz="1600" dirty="0"/>
              <a:t>van de </a:t>
            </a:r>
            <a:r>
              <a:rPr lang="nl-BE" sz="1600" dirty="0" smtClean="0"/>
              <a:t>raadgevende rol van de apotheker</a:t>
            </a:r>
            <a:endParaRPr lang="nl-BE" sz="1600" dirty="0"/>
          </a:p>
          <a:p>
            <a:pPr eaLnBrk="0" fontAlgn="base" hangingPunct="0">
              <a:spcAft>
                <a:spcPct val="0"/>
              </a:spcAft>
              <a:defRPr/>
            </a:pPr>
            <a:endParaRPr lang="nl-BE" sz="2000" dirty="0" smtClean="0"/>
          </a:p>
          <a:p>
            <a:pPr marL="182880" lvl="1" eaLnBrk="0" fontAlgn="base" hangingPunct="0">
              <a:spcAft>
                <a:spcPct val="0"/>
              </a:spcAft>
              <a:defRPr/>
            </a:pPr>
            <a:r>
              <a:rPr lang="nl-BE" sz="2000" dirty="0" smtClean="0"/>
              <a:t>Medicatieschema’s afkomstig van (eerstelijns)actoren in de gezondheidszorg worden opgeslagen in de elektronische kluizen Vitalink/InterMed</a:t>
            </a:r>
            <a:endParaRPr lang="nl-BE" sz="2000" dirty="0"/>
          </a:p>
        </p:txBody>
      </p:sp>
      <p:sp>
        <p:nvSpPr>
          <p:cNvPr id="3" name="Date Placeholder 2"/>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4054403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lstStyle/>
          <a:p>
            <a:pPr fontAlgn="base">
              <a:spcAft>
                <a:spcPct val="0"/>
              </a:spcAft>
              <a:defRPr/>
            </a:pPr>
            <a:r>
              <a:rPr lang="nl-BE" sz="2000" b="1" dirty="0">
                <a:solidFill>
                  <a:srgbClr val="3E6E5A"/>
                </a:solidFill>
              </a:rPr>
              <a:t>Registratie van </a:t>
            </a:r>
            <a:r>
              <a:rPr lang="nl-BE" sz="2000" b="1" dirty="0" err="1" smtClean="0">
                <a:solidFill>
                  <a:srgbClr val="3E6E5A"/>
                </a:solidFill>
              </a:rPr>
              <a:t>software-pakketten</a:t>
            </a:r>
            <a:endParaRPr lang="nl-BE" sz="2000" b="1" dirty="0">
              <a:solidFill>
                <a:srgbClr val="3E6E5A"/>
              </a:solidFill>
            </a:endParaRPr>
          </a:p>
          <a:p>
            <a:pPr>
              <a:spcBef>
                <a:spcPct val="0"/>
              </a:spcBef>
            </a:pPr>
            <a:endParaRPr lang="nl-BE" sz="2400" spc="-100" dirty="0" smtClean="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pPr/>
              <a:t>19</a:t>
            </a:fld>
            <a:endParaRPr lang="nl-BE"/>
          </a:p>
        </p:txBody>
      </p:sp>
      <p:sp>
        <p:nvSpPr>
          <p:cNvPr id="11" name="Content Placeholder 10"/>
          <p:cNvSpPr>
            <a:spLocks noGrp="1"/>
          </p:cNvSpPr>
          <p:nvPr>
            <p:ph idx="1"/>
          </p:nvPr>
        </p:nvSpPr>
        <p:spPr/>
        <p:txBody>
          <a:bodyPr>
            <a:normAutofit fontScale="85000" lnSpcReduction="20000"/>
          </a:bodyPr>
          <a:lstStyle/>
          <a:p>
            <a:pPr>
              <a:defRPr/>
            </a:pPr>
            <a:r>
              <a:rPr lang="nl-BE" sz="2200" dirty="0"/>
              <a:t>S</a:t>
            </a:r>
            <a:r>
              <a:rPr lang="nl-BE" sz="2200" dirty="0" smtClean="0"/>
              <a:t>ectoren</a:t>
            </a:r>
          </a:p>
          <a:p>
            <a:pPr lvl="1">
              <a:defRPr/>
            </a:pPr>
            <a:r>
              <a:rPr lang="nl-BE" sz="1900" dirty="0" smtClean="0"/>
              <a:t>huisartsen</a:t>
            </a:r>
          </a:p>
          <a:p>
            <a:pPr lvl="1">
              <a:defRPr/>
            </a:pPr>
            <a:r>
              <a:rPr lang="nl-BE" sz="1900" dirty="0" smtClean="0"/>
              <a:t>kinesitherapeuten</a:t>
            </a:r>
          </a:p>
          <a:p>
            <a:pPr lvl="1">
              <a:defRPr/>
            </a:pPr>
            <a:r>
              <a:rPr lang="nl-BE" sz="1900" dirty="0"/>
              <a:t>v</a:t>
            </a:r>
            <a:r>
              <a:rPr lang="nl-BE" sz="1900" dirty="0" smtClean="0"/>
              <a:t>erpleegkundigen</a:t>
            </a:r>
          </a:p>
          <a:p>
            <a:pPr lvl="1">
              <a:defRPr/>
            </a:pPr>
            <a:endParaRPr lang="nl-BE" sz="1900" dirty="0" smtClean="0"/>
          </a:p>
          <a:p>
            <a:pPr>
              <a:defRPr/>
            </a:pPr>
            <a:r>
              <a:rPr lang="nl-BE" sz="2200" dirty="0" smtClean="0"/>
              <a:t>Vastlegging van de registratiecriteria</a:t>
            </a:r>
          </a:p>
          <a:p>
            <a:pPr lvl="1">
              <a:defRPr/>
            </a:pPr>
            <a:r>
              <a:rPr lang="nl-BE" sz="1900" dirty="0" smtClean="0"/>
              <a:t>in samenwerking met vertegenwoordigers van de huisartsen, kinesitherapeuten en verpleegkundigen, en van de openbare instellingen (RIZIV en FOD Volksgezondheid)</a:t>
            </a:r>
          </a:p>
          <a:p>
            <a:pPr lvl="1">
              <a:defRPr/>
            </a:pPr>
            <a:r>
              <a:rPr lang="nl-BE" sz="1900" dirty="0"/>
              <a:t>goedkeuring door </a:t>
            </a:r>
            <a:r>
              <a:rPr lang="nl-BE" sz="1900" dirty="0" smtClean="0"/>
              <a:t>ad-hoc-commissies (Nationale </a:t>
            </a:r>
            <a:r>
              <a:rPr lang="nl-BE" sz="1900" dirty="0"/>
              <a:t>Commissie Geneesheren-Ziekenfondsen of de Overeenkomstencommissie</a:t>
            </a:r>
            <a:r>
              <a:rPr lang="nl-BE" sz="1900" dirty="0" smtClean="0"/>
              <a:t>)</a:t>
            </a:r>
          </a:p>
          <a:p>
            <a:pPr lvl="1">
              <a:defRPr/>
            </a:pPr>
            <a:endParaRPr lang="nl-BE" sz="1900" dirty="0"/>
          </a:p>
          <a:p>
            <a:pPr>
              <a:defRPr/>
            </a:pPr>
            <a:r>
              <a:rPr lang="nl-BE" sz="2200" dirty="0" smtClean="0"/>
              <a:t>Controle van de registratiecriteria (testen)</a:t>
            </a:r>
          </a:p>
          <a:p>
            <a:pPr>
              <a:defRPr/>
            </a:pPr>
            <a:endParaRPr lang="nl-BE" sz="2200" dirty="0" smtClean="0"/>
          </a:p>
          <a:p>
            <a:pPr>
              <a:defRPr/>
            </a:pPr>
            <a:r>
              <a:rPr lang="nl-BE" sz="2200" dirty="0" smtClean="0"/>
              <a:t>Intensieve ondersteuning</a:t>
            </a:r>
          </a:p>
          <a:p>
            <a:pPr lvl="1">
              <a:defRPr/>
            </a:pPr>
            <a:r>
              <a:rPr lang="nl-BE" sz="1900" dirty="0" smtClean="0"/>
              <a:t>mini-labs</a:t>
            </a:r>
          </a:p>
          <a:p>
            <a:pPr lvl="1">
              <a:defRPr/>
            </a:pPr>
            <a:endParaRPr lang="nl-BE" sz="1900" dirty="0" smtClean="0"/>
          </a:p>
          <a:p>
            <a:pPr>
              <a:defRPr/>
            </a:pPr>
            <a:r>
              <a:rPr lang="nl-BE" sz="2200" dirty="0" smtClean="0"/>
              <a:t>Geleidelijke vervanging van premies voor het bezit van een software door premies voor een effectief gebruik van een software</a:t>
            </a:r>
            <a:endParaRPr lang="nl-BE" sz="2200" dirty="0"/>
          </a:p>
          <a:p>
            <a:pPr lvl="1">
              <a:defRPr/>
            </a:pPr>
            <a:endParaRPr lang="nl-BE" sz="2200" dirty="0"/>
          </a:p>
          <a:p>
            <a:pPr>
              <a:defRPr/>
            </a:pPr>
            <a:endParaRPr lang="nl-BE" sz="2600" dirty="0"/>
          </a:p>
          <a:p>
            <a:pPr marL="457200" indent="-457200">
              <a:buFont typeface="+mj-lt"/>
              <a:buAutoNum type="arabicPeriod"/>
            </a:pPr>
            <a:endParaRPr lang="nl-BE" sz="2400"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5229200"/>
            <a:ext cx="1762117" cy="88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1793719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Plan van de uiteenzetting</a:t>
            </a:r>
            <a:endParaRPr lang="fr-BE" dirty="0"/>
          </a:p>
        </p:txBody>
      </p:sp>
      <p:sp>
        <p:nvSpPr>
          <p:cNvPr id="3" name="Content Placeholder 2"/>
          <p:cNvSpPr>
            <a:spLocks noGrp="1"/>
          </p:cNvSpPr>
          <p:nvPr>
            <p:ph idx="1"/>
          </p:nvPr>
        </p:nvSpPr>
        <p:spPr/>
        <p:txBody>
          <a:bodyPr/>
          <a:lstStyle/>
          <a:p>
            <a:r>
              <a:rPr lang="nl-BE" dirty="0" smtClean="0"/>
              <a:t>Waarom </a:t>
            </a:r>
            <a:r>
              <a:rPr lang="nl-BE" dirty="0" err="1" smtClean="0">
                <a:solidFill>
                  <a:srgbClr val="3E6E5A"/>
                </a:solidFill>
              </a:rPr>
              <a:t>eGezondheid</a:t>
            </a:r>
            <a:r>
              <a:rPr lang="nl-BE" dirty="0" smtClean="0"/>
              <a:t> ?</a:t>
            </a:r>
          </a:p>
          <a:p>
            <a:endParaRPr lang="nl-BE" dirty="0" smtClean="0"/>
          </a:p>
          <a:p>
            <a:r>
              <a:rPr lang="nl-BE" dirty="0" smtClean="0"/>
              <a:t>Wat zijn de prioriteiten ?</a:t>
            </a:r>
          </a:p>
          <a:p>
            <a:endParaRPr lang="nl-BE" dirty="0" smtClean="0"/>
          </a:p>
          <a:p>
            <a:r>
              <a:rPr lang="nl-BE" dirty="0" smtClean="0"/>
              <a:t>Hoe pakken we het technologisch aan: rol van het </a:t>
            </a:r>
            <a:r>
              <a:rPr lang="nl-BE" dirty="0" err="1" smtClean="0">
                <a:solidFill>
                  <a:srgbClr val="3E6E5A"/>
                </a:solidFill>
              </a:rPr>
              <a:t>eHealth</a:t>
            </a:r>
            <a:r>
              <a:rPr lang="nl-BE" dirty="0" smtClean="0"/>
              <a:t>-platform ?</a:t>
            </a:r>
          </a:p>
          <a:p>
            <a:endParaRPr lang="nl-BE" dirty="0" smtClean="0"/>
          </a:p>
          <a:p>
            <a:r>
              <a:rPr lang="nl-BE" dirty="0" smtClean="0"/>
              <a:t>Hoe pakken we het beheer van de verandering aan ?</a:t>
            </a:r>
          </a:p>
          <a:p>
            <a:endParaRPr lang="nl-BE" dirty="0" smtClean="0"/>
          </a:p>
          <a:p>
            <a:r>
              <a:rPr lang="nl-BE" dirty="0" smtClean="0"/>
              <a:t>Besluit</a:t>
            </a:r>
          </a:p>
          <a:p>
            <a:endParaRPr lang="fr-BE" dirty="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2</a:t>
            </a:fld>
            <a:endParaRPr lang="en-US"/>
          </a:p>
        </p:txBody>
      </p:sp>
    </p:spTree>
    <p:extLst>
      <p:ext uri="{BB962C8B-B14F-4D97-AF65-F5344CB8AC3E}">
        <p14:creationId xmlns:p14="http://schemas.microsoft.com/office/powerpoint/2010/main" val="3095311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spcBef>
                <a:spcPct val="0"/>
              </a:spcBef>
            </a:pPr>
            <a:r>
              <a:rPr lang="nl-BE" sz="2000" b="1" spc="-100" dirty="0" smtClean="0">
                <a:solidFill>
                  <a:srgbClr val="3E6E5A"/>
                </a:solidFill>
                <a:latin typeface="+mj-lt"/>
              </a:rPr>
              <a:t>Elektronische voorschriften - </a:t>
            </a:r>
          </a:p>
          <a:p>
            <a:pPr>
              <a:spcBef>
                <a:spcPct val="0"/>
              </a:spcBef>
            </a:pPr>
            <a:r>
              <a:rPr lang="nl-BE" sz="2000" b="1" spc="-100" dirty="0" smtClean="0">
                <a:solidFill>
                  <a:srgbClr val="3E6E5A"/>
                </a:solidFill>
                <a:latin typeface="+mj-lt"/>
              </a:rPr>
              <a:t>Recip-e</a:t>
            </a:r>
          </a:p>
        </p:txBody>
      </p:sp>
      <p:sp>
        <p:nvSpPr>
          <p:cNvPr id="7" name="Slide Number Placeholder 6"/>
          <p:cNvSpPr>
            <a:spLocks noGrp="1"/>
          </p:cNvSpPr>
          <p:nvPr>
            <p:ph type="sldNum" sz="quarter" idx="12"/>
          </p:nvPr>
        </p:nvSpPr>
        <p:spPr/>
        <p:txBody>
          <a:bodyPr/>
          <a:lstStyle/>
          <a:p>
            <a:fld id="{BAADB71D-6A6A-403E-B8B0-DAC18C9A03D5}" type="slidenum">
              <a:rPr lang="en-US" smtClean="0"/>
              <a:pPr/>
              <a:t>20</a:t>
            </a:fld>
            <a:endParaRPr lang="nl-BE"/>
          </a:p>
        </p:txBody>
      </p:sp>
      <p:sp>
        <p:nvSpPr>
          <p:cNvPr id="11" name="Content Placeholder 10"/>
          <p:cNvSpPr>
            <a:spLocks noGrp="1"/>
          </p:cNvSpPr>
          <p:nvPr>
            <p:ph idx="1"/>
          </p:nvPr>
        </p:nvSpPr>
        <p:spPr/>
        <p:txBody>
          <a:bodyPr>
            <a:normAutofit fontScale="92500" lnSpcReduction="10000"/>
          </a:bodyPr>
          <a:lstStyle/>
          <a:p>
            <a:pPr marL="0" indent="0" eaLnBrk="0" fontAlgn="base" hangingPunct="0">
              <a:spcAft>
                <a:spcPct val="0"/>
              </a:spcAft>
              <a:buNone/>
              <a:defRPr/>
            </a:pPr>
            <a:r>
              <a:rPr lang="nl-BE" sz="1800" dirty="0"/>
              <a:t>Veralgemening van het elektronisch voorschrift </a:t>
            </a:r>
            <a:r>
              <a:rPr lang="nl-BE" sz="1800" dirty="0" smtClean="0"/>
              <a:t>voor </a:t>
            </a:r>
            <a:r>
              <a:rPr lang="nl-BE" sz="1800" dirty="0"/>
              <a:t>geneesmiddelen in de ambulante sector en uitbreiding tot andere soorten voorschriften (kinesitherapie, verpleegkundige verzorging, </a:t>
            </a:r>
            <a:r>
              <a:rPr lang="nl-BE" sz="1800" dirty="0" smtClean="0"/>
              <a:t>laboratoriumonderzoeken, </a:t>
            </a:r>
            <a:r>
              <a:rPr lang="nl-BE" sz="1800" dirty="0"/>
              <a:t>medische beeldvorming)</a:t>
            </a:r>
          </a:p>
          <a:p>
            <a:pPr marL="0" indent="0" eaLnBrk="0" fontAlgn="base" hangingPunct="0">
              <a:spcAft>
                <a:spcPct val="0"/>
              </a:spcAft>
              <a:buNone/>
              <a:defRPr/>
            </a:pPr>
            <a:endParaRPr lang="nl-BE" sz="800" dirty="0" smtClean="0"/>
          </a:p>
          <a:p>
            <a:pPr marL="0" indent="0" eaLnBrk="0" fontAlgn="base" hangingPunct="0">
              <a:spcAft>
                <a:spcPct val="0"/>
              </a:spcAft>
              <a:buNone/>
              <a:defRPr/>
            </a:pPr>
            <a:endParaRPr lang="nl-BE" sz="800" dirty="0" smtClean="0"/>
          </a:p>
          <a:p>
            <a:r>
              <a:rPr lang="nl-BE" sz="1600" dirty="0"/>
              <a:t>Hoe werkt het?</a:t>
            </a:r>
          </a:p>
          <a:p>
            <a:pPr marL="457200" lvl="2"/>
            <a:r>
              <a:rPr lang="nl-BE" sz="1600" dirty="0" smtClean="0"/>
              <a:t>de arts maakt het elektronisch voorschrift op, vercijfert het en stuurt het door naar de server van Recip-e</a:t>
            </a:r>
          </a:p>
          <a:p>
            <a:pPr marL="457200" lvl="2"/>
            <a:r>
              <a:rPr lang="nl-BE" sz="1600" dirty="0"/>
              <a:t>de apotheker haalt het voorschrift op van de server van </a:t>
            </a:r>
            <a:r>
              <a:rPr lang="nl-BE" sz="1600" dirty="0" err="1"/>
              <a:t>Recip</a:t>
            </a:r>
            <a:r>
              <a:rPr lang="nl-BE" sz="1600" dirty="0"/>
              <a:t>-e </a:t>
            </a:r>
            <a:r>
              <a:rPr lang="nl-BE" sz="1600" dirty="0" smtClean="0"/>
              <a:t>en ontcijfert het</a:t>
            </a:r>
          </a:p>
          <a:p>
            <a:pPr marL="457200" lvl="2"/>
            <a:r>
              <a:rPr lang="nl-BE" sz="1600" dirty="0" smtClean="0"/>
              <a:t>de apotheker heeft elektronisch toegang tot de verzekerbaarheidstoestand bij de ziekenfondsen</a:t>
            </a:r>
            <a:endParaRPr lang="nl-BE" sz="1600" dirty="0"/>
          </a:p>
          <a:p>
            <a:pPr marL="457200" lvl="2"/>
            <a:r>
              <a:rPr lang="nl-BE" sz="1600" dirty="0"/>
              <a:t>Recip-e slaat de zorgvoorschriften in vercijferde </a:t>
            </a:r>
            <a:r>
              <a:rPr lang="nl-BE" sz="1600" dirty="0" smtClean="0"/>
              <a:t>vorm slechts </a:t>
            </a:r>
            <a:r>
              <a:rPr lang="nl-BE" sz="1600" dirty="0"/>
              <a:t>tijdelijk op totdat de door de patiënt gekozen zorgverlener het voorschrift ophaalt en </a:t>
            </a:r>
            <a:r>
              <a:rPr lang="nl-BE" sz="1600" dirty="0" smtClean="0"/>
              <a:t>uitvoert</a:t>
            </a:r>
            <a:endParaRPr lang="nl-BE" sz="1600" dirty="0" smtClean="0">
              <a:solidFill>
                <a:srgbClr val="3E6E5A"/>
              </a:solidFill>
            </a:endParaRPr>
          </a:p>
          <a:p>
            <a:pPr marL="457200" lvl="2"/>
            <a:endParaRPr lang="nl-BE" sz="1600" dirty="0">
              <a:solidFill>
                <a:srgbClr val="3E6E5A"/>
              </a:solidFill>
            </a:endParaRPr>
          </a:p>
          <a:p>
            <a:r>
              <a:rPr lang="nl-BE" sz="1600" dirty="0"/>
              <a:t>Voordelen:</a:t>
            </a:r>
          </a:p>
          <a:p>
            <a:pPr marL="457200" lvl="2"/>
            <a:r>
              <a:rPr lang="nl-BE" sz="1600" dirty="0" smtClean="0"/>
              <a:t>leesbaarheid van de voorschriften </a:t>
            </a:r>
          </a:p>
          <a:p>
            <a:pPr marL="457200" lvl="2"/>
            <a:r>
              <a:rPr lang="nl-BE" sz="1600" dirty="0"/>
              <a:t>automatische controles om contra-indicaties te vermijden</a:t>
            </a:r>
          </a:p>
          <a:p>
            <a:pPr marL="457200" lvl="2"/>
            <a:r>
              <a:rPr lang="nl-BE" sz="1600" dirty="0"/>
              <a:t>preventie van fraude en vervalsing</a:t>
            </a:r>
          </a:p>
          <a:p>
            <a:pPr marL="457200" lvl="2"/>
            <a:r>
              <a:rPr lang="nl-BE" sz="1600" dirty="0"/>
              <a:t>beter beheer </a:t>
            </a:r>
            <a:r>
              <a:rPr lang="nl-BE" sz="1600" dirty="0" smtClean="0"/>
              <a:t>van </a:t>
            </a:r>
            <a:r>
              <a:rPr lang="nl-BE" sz="1600" dirty="0"/>
              <a:t>vervallen voorschriften</a:t>
            </a:r>
          </a:p>
          <a:p>
            <a:pPr marL="0" indent="0" eaLnBrk="0" fontAlgn="base" hangingPunct="0">
              <a:spcAft>
                <a:spcPct val="0"/>
              </a:spcAft>
              <a:buNone/>
              <a:defRPr/>
            </a:pPr>
            <a:endParaRPr lang="nl-BE" sz="1600" dirty="0"/>
          </a:p>
        </p:txBody>
      </p:sp>
      <p:sp>
        <p:nvSpPr>
          <p:cNvPr id="3" name="Date Placeholder 2"/>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4097266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spcBef>
                <a:spcPct val="0"/>
              </a:spcBef>
            </a:pPr>
            <a:r>
              <a:rPr lang="nl-BE" sz="2000" b="1" spc="-100" dirty="0">
                <a:solidFill>
                  <a:srgbClr val="3E6E5A"/>
                </a:solidFill>
                <a:latin typeface="+mj-lt"/>
              </a:rPr>
              <a:t>Veralgemeend delen van </a:t>
            </a:r>
            <a:r>
              <a:rPr lang="nl-BE" sz="2000" b="1" spc="-100" dirty="0" smtClean="0">
                <a:solidFill>
                  <a:srgbClr val="3E6E5A"/>
                </a:solidFill>
                <a:latin typeface="+mj-lt"/>
              </a:rPr>
              <a:t>ziekenhuis-documenten </a:t>
            </a:r>
            <a:r>
              <a:rPr lang="nl-BE" sz="2000" b="1" spc="-100" dirty="0">
                <a:solidFill>
                  <a:srgbClr val="3E6E5A"/>
                </a:solidFill>
                <a:latin typeface="+mj-lt"/>
              </a:rPr>
              <a:t>via het </a:t>
            </a:r>
            <a:r>
              <a:rPr lang="nl-BE" sz="2000" b="1" spc="-100" dirty="0" smtClean="0">
                <a:solidFill>
                  <a:srgbClr val="3E6E5A"/>
                </a:solidFill>
                <a:latin typeface="+mj-lt"/>
              </a:rPr>
              <a:t>hubs/ metahubsysteem</a:t>
            </a:r>
            <a:endParaRPr lang="nl-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pPr/>
              <a:t>21</a:t>
            </a:fld>
            <a:endParaRPr lang="nl-BE"/>
          </a:p>
        </p:txBody>
      </p:sp>
      <p:sp>
        <p:nvSpPr>
          <p:cNvPr id="11" name="Content Placeholder 10"/>
          <p:cNvSpPr>
            <a:spLocks noGrp="1"/>
          </p:cNvSpPr>
          <p:nvPr>
            <p:ph idx="1"/>
          </p:nvPr>
        </p:nvSpPr>
        <p:spPr/>
        <p:txBody>
          <a:bodyPr>
            <a:normAutofit/>
          </a:bodyPr>
          <a:lstStyle/>
          <a:p>
            <a:pPr marL="92075" lvl="1" indent="0">
              <a:buNone/>
              <a:defRPr/>
            </a:pPr>
            <a:endParaRPr lang="nl-BE" sz="1600" dirty="0" smtClean="0"/>
          </a:p>
          <a:p>
            <a:pPr marL="92075" lvl="1" indent="0">
              <a:buNone/>
              <a:defRPr/>
            </a:pPr>
            <a:r>
              <a:rPr lang="nl-BE" sz="2000" dirty="0" smtClean="0"/>
              <a:t>Toegang tot ziekenhuisdocumenten via het hubs/metahub-systeem</a:t>
            </a:r>
          </a:p>
          <a:p>
            <a:pPr marL="434975" lvl="1" indent="-342900">
              <a:defRPr/>
            </a:pPr>
            <a:r>
              <a:rPr lang="nl-BE" sz="2000" dirty="0" smtClean="0"/>
              <a:t>zorgverleners die een therapeutische relatie hebben met de patiënt</a:t>
            </a:r>
          </a:p>
          <a:p>
            <a:pPr marL="434975" lvl="1" indent="-342900">
              <a:defRPr/>
            </a:pPr>
            <a:r>
              <a:rPr lang="nl-BE" sz="2000" dirty="0" smtClean="0"/>
              <a:t>hebben via hun </a:t>
            </a:r>
            <a:r>
              <a:rPr lang="nl-BE" sz="2000" dirty="0"/>
              <a:t>softwarepakket </a:t>
            </a:r>
            <a:r>
              <a:rPr lang="nl-BE" sz="2000" dirty="0" smtClean="0"/>
              <a:t>toegang tot </a:t>
            </a:r>
            <a:r>
              <a:rPr lang="nl-BE" sz="2000" dirty="0"/>
              <a:t>de </a:t>
            </a:r>
            <a:r>
              <a:rPr lang="nl-BE" sz="2000" dirty="0" smtClean="0"/>
              <a:t>elektronische documenten </a:t>
            </a:r>
            <a:r>
              <a:rPr lang="nl-BE" sz="2000" dirty="0"/>
              <a:t>die door ziekenhuizen opgeslagen </a:t>
            </a:r>
            <a:r>
              <a:rPr lang="nl-BE" sz="2000" dirty="0" smtClean="0"/>
              <a:t>worden</a:t>
            </a:r>
          </a:p>
          <a:p>
            <a:pPr marL="434975" lvl="1" indent="-342900">
              <a:defRPr/>
            </a:pPr>
            <a:r>
              <a:rPr lang="nl-BE" sz="2000" dirty="0" smtClean="0"/>
              <a:t>en waarnaar een referentie beschikbaar is in het hubs/metahubsysteem</a:t>
            </a:r>
            <a:endParaRPr lang="nl-BE" sz="2000" dirty="0"/>
          </a:p>
          <a:p>
            <a:pPr marL="92075" lvl="1" indent="0">
              <a:buNone/>
              <a:defRPr/>
            </a:pPr>
            <a:endParaRPr lang="nl-BE" sz="2000" dirty="0" smtClean="0"/>
          </a:p>
          <a:p>
            <a:pPr marL="92075" lvl="1" indent="0">
              <a:buNone/>
              <a:defRPr/>
            </a:pPr>
            <a:r>
              <a:rPr lang="nl-BE" sz="2000" dirty="0" smtClean="0"/>
              <a:t>Voor de extramurale omgeving: ondersteuning bij de integratie van diensten in de softwarepakketten voor huisartsen (verbindingslibraries, minilab, ...)</a:t>
            </a:r>
          </a:p>
          <a:p>
            <a:pPr marL="0" indent="0" eaLnBrk="0" fontAlgn="base" hangingPunct="0">
              <a:spcAft>
                <a:spcPct val="0"/>
              </a:spcAft>
              <a:buNone/>
              <a:defRPr/>
            </a:pPr>
            <a:endParaRPr lang="nl-BE" sz="1600" dirty="0"/>
          </a:p>
        </p:txBody>
      </p:sp>
      <p:sp>
        <p:nvSpPr>
          <p:cNvPr id="3" name="Date Placeholder 2"/>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2779420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nl-BE" dirty="0" smtClean="0"/>
              <a:t>Hubs-</a:t>
            </a:r>
            <a:r>
              <a:rPr lang="nl-BE" dirty="0" err="1" smtClean="0"/>
              <a:t>metahub</a:t>
            </a:r>
            <a:r>
              <a:rPr lang="nl-BE" dirty="0" smtClean="0"/>
              <a:t> systeem</a:t>
            </a:r>
            <a:endParaRPr lang="fr-BE" dirty="0"/>
          </a:p>
        </p:txBody>
      </p:sp>
      <p:pic>
        <p:nvPicPr>
          <p:cNvPr id="64514"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07812" y="1600200"/>
            <a:ext cx="6728376" cy="4876800"/>
          </a:xfrm>
        </p:spPr>
      </p:pic>
      <p:sp>
        <p:nvSpPr>
          <p:cNvPr id="7" name="Date Placeholder 2"/>
          <p:cNvSpPr>
            <a:spLocks noGrp="1"/>
          </p:cNvSpPr>
          <p:nvPr>
            <p:ph type="dt" sz="half" idx="10"/>
          </p:nvPr>
        </p:nvSpPr>
        <p:spPr/>
        <p:txBody>
          <a:bodyPr/>
          <a:lstStyle/>
          <a:p>
            <a:r>
              <a:rPr lang="en-US" smtClean="0"/>
              <a:t>20/03/2015</a:t>
            </a:r>
            <a:endParaRPr lang="en-US" dirty="0"/>
          </a:p>
        </p:txBody>
      </p:sp>
      <p:sp>
        <p:nvSpPr>
          <p:cNvPr id="8" name="Slide Number Placeholder 6"/>
          <p:cNvSpPr>
            <a:spLocks noGrp="1"/>
          </p:cNvSpPr>
          <p:nvPr>
            <p:ph type="sldNum" sz="quarter" idx="12"/>
          </p:nvPr>
        </p:nvSpPr>
        <p:spPr/>
        <p:txBody>
          <a:bodyPr/>
          <a:lstStyle/>
          <a:p>
            <a:fld id="{BAADB71D-6A6A-403E-B8B0-DAC18C9A03D5}" type="slidenum">
              <a:rPr lang="en-US" smtClean="0"/>
              <a:pPr/>
              <a:t>22</a:t>
            </a:fld>
            <a:endParaRPr lang="en-GB"/>
          </a:p>
        </p:txBody>
      </p:sp>
      <p:sp>
        <p:nvSpPr>
          <p:cNvPr id="6148" name="Rectangle 6"/>
          <p:cNvSpPr>
            <a:spLocks noChangeArrowheads="1"/>
          </p:cNvSpPr>
          <p:nvPr/>
        </p:nvSpPr>
        <p:spPr bwMode="auto">
          <a:xfrm>
            <a:off x="179586" y="4221088"/>
            <a:ext cx="3384302" cy="1477328"/>
          </a:xfrm>
          <a:prstGeom prst="rect">
            <a:avLst/>
          </a:prstGeom>
          <a:solidFill>
            <a:schemeClr val="bg1">
              <a:lumMod val="85000"/>
            </a:schemeClr>
          </a:solidFill>
          <a:ln>
            <a:noFill/>
          </a:ln>
          <a:effectLst/>
        </p:spPr>
        <p:txBody>
          <a:bodyPr wrap="square">
            <a:spAutoFit/>
          </a:bodyPr>
          <a:lstStyle/>
          <a:p>
            <a:pPr marL="101600" indent="-101600" algn="ctr" eaLnBrk="0" hangingPunct="0">
              <a:spcBef>
                <a:spcPct val="50000"/>
              </a:spcBef>
              <a:buSzPct val="100000"/>
              <a:defRPr/>
            </a:pPr>
            <a:r>
              <a:rPr lang="en-US" b="1" dirty="0">
                <a:solidFill>
                  <a:srgbClr val="000000"/>
                </a:solidFill>
              </a:rPr>
              <a:t>5 hubs</a:t>
            </a:r>
          </a:p>
          <a:p>
            <a:pPr marL="101600" indent="-101600" algn="ctr" eaLnBrk="0" hangingPunct="0">
              <a:spcBef>
                <a:spcPct val="50000"/>
              </a:spcBef>
              <a:buSzPct val="100000"/>
              <a:defRPr/>
            </a:pPr>
            <a:r>
              <a:rPr lang="en-US" b="1" dirty="0">
                <a:solidFill>
                  <a:srgbClr val="000000"/>
                </a:solidFill>
              </a:rPr>
              <a:t>3 </a:t>
            </a:r>
            <a:r>
              <a:rPr lang="en-US" b="1" dirty="0" err="1" smtClean="0">
                <a:solidFill>
                  <a:srgbClr val="000000"/>
                </a:solidFill>
              </a:rPr>
              <a:t>technische</a:t>
            </a:r>
            <a:r>
              <a:rPr lang="en-US" b="1" dirty="0" smtClean="0">
                <a:solidFill>
                  <a:srgbClr val="000000"/>
                </a:solidFill>
              </a:rPr>
              <a:t> </a:t>
            </a:r>
            <a:r>
              <a:rPr lang="en-US" b="1" dirty="0" err="1" smtClean="0">
                <a:solidFill>
                  <a:srgbClr val="000000"/>
                </a:solidFill>
              </a:rPr>
              <a:t>implementaties</a:t>
            </a:r>
            <a:endParaRPr lang="en-US" b="1" dirty="0">
              <a:solidFill>
                <a:srgbClr val="000000"/>
              </a:solidFill>
            </a:endParaRPr>
          </a:p>
          <a:p>
            <a:pPr marL="101600" indent="-101600" algn="ctr" eaLnBrk="0" hangingPunct="0">
              <a:spcBef>
                <a:spcPct val="50000"/>
              </a:spcBef>
              <a:buSzPct val="100000"/>
              <a:defRPr/>
            </a:pPr>
            <a:r>
              <a:rPr lang="en-US" b="1" dirty="0" err="1" smtClean="0">
                <a:solidFill>
                  <a:srgbClr val="000000"/>
                </a:solidFill>
              </a:rPr>
              <a:t>Omzeggens</a:t>
            </a:r>
            <a:r>
              <a:rPr lang="en-US" b="1" dirty="0" smtClean="0">
                <a:solidFill>
                  <a:srgbClr val="000000"/>
                </a:solidFill>
              </a:rPr>
              <a:t> </a:t>
            </a:r>
            <a:r>
              <a:rPr lang="en-US" b="1" dirty="0" err="1" smtClean="0">
                <a:solidFill>
                  <a:srgbClr val="000000"/>
                </a:solidFill>
              </a:rPr>
              <a:t>alle</a:t>
            </a:r>
            <a:r>
              <a:rPr lang="en-US" b="1" dirty="0" smtClean="0">
                <a:solidFill>
                  <a:srgbClr val="000000"/>
                </a:solidFill>
              </a:rPr>
              <a:t> </a:t>
            </a:r>
            <a:r>
              <a:rPr lang="en-US" b="1" dirty="0" err="1" smtClean="0">
                <a:solidFill>
                  <a:srgbClr val="000000"/>
                </a:solidFill>
              </a:rPr>
              <a:t>Belgische</a:t>
            </a:r>
            <a:r>
              <a:rPr lang="en-US" b="1" dirty="0" smtClean="0">
                <a:solidFill>
                  <a:srgbClr val="000000"/>
                </a:solidFill>
              </a:rPr>
              <a:t> </a:t>
            </a:r>
            <a:r>
              <a:rPr lang="en-US" b="1" dirty="0" err="1" smtClean="0">
                <a:solidFill>
                  <a:srgbClr val="000000"/>
                </a:solidFill>
              </a:rPr>
              <a:t>ziekenhuizen</a:t>
            </a:r>
            <a:r>
              <a:rPr lang="en-US" b="1" dirty="0" smtClean="0">
                <a:solidFill>
                  <a:srgbClr val="000000"/>
                </a:solidFill>
              </a:rPr>
              <a:t> </a:t>
            </a:r>
            <a:r>
              <a:rPr lang="en-US" b="1" dirty="0" err="1" smtClean="0">
                <a:solidFill>
                  <a:srgbClr val="000000"/>
                </a:solidFill>
              </a:rPr>
              <a:t>zijn</a:t>
            </a:r>
            <a:r>
              <a:rPr lang="en-US" b="1" dirty="0" smtClean="0">
                <a:solidFill>
                  <a:srgbClr val="000000"/>
                </a:solidFill>
              </a:rPr>
              <a:t> </a:t>
            </a:r>
            <a:r>
              <a:rPr lang="en-US" b="1" dirty="0" err="1" smtClean="0">
                <a:solidFill>
                  <a:srgbClr val="000000"/>
                </a:solidFill>
              </a:rPr>
              <a:t>betrokken</a:t>
            </a:r>
            <a:endParaRPr lang="en-US" b="1" dirty="0">
              <a:solidFill>
                <a:srgbClr val="000000"/>
              </a:solidFill>
            </a:endParaRPr>
          </a:p>
        </p:txBody>
      </p:sp>
    </p:spTree>
    <p:extLst>
      <p:ext uri="{BB962C8B-B14F-4D97-AF65-F5344CB8AC3E}">
        <p14:creationId xmlns:p14="http://schemas.microsoft.com/office/powerpoint/2010/main" val="375701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0"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1"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2"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3"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4"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5"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6"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7"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8"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9" name="Freeform 2"/>
          <p:cNvSpPr>
            <a:spLocks/>
          </p:cNvSpPr>
          <p:nvPr/>
        </p:nvSpPr>
        <p:spPr bwMode="auto">
          <a:xfrm>
            <a:off x="536575" y="1208088"/>
            <a:ext cx="2173288" cy="2979737"/>
          </a:xfrm>
          <a:custGeom>
            <a:avLst/>
            <a:gdLst>
              <a:gd name="T0" fmla="*/ 2898 w 2174750"/>
              <a:gd name="T1" fmla="*/ 0 h 2979415"/>
              <a:gd name="T2" fmla="*/ 328714 w 2174750"/>
              <a:gd name="T3" fmla="*/ 2436560 h 2979415"/>
              <a:gd name="T4" fmla="*/ 2066391 w 2174750"/>
              <a:gd name="T5" fmla="*/ 2485950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sp>
        <p:nvSpPr>
          <p:cNvPr id="65550" name="Freeform 3"/>
          <p:cNvSpPr>
            <a:spLocks/>
          </p:cNvSpPr>
          <p:nvPr/>
        </p:nvSpPr>
        <p:spPr bwMode="auto">
          <a:xfrm>
            <a:off x="309563" y="1028700"/>
            <a:ext cx="2995612" cy="2628900"/>
          </a:xfrm>
          <a:custGeom>
            <a:avLst/>
            <a:gdLst>
              <a:gd name="T0" fmla="*/ 217860 w 2994574"/>
              <a:gd name="T1" fmla="*/ 244929 h 2628900"/>
              <a:gd name="T2" fmla="*/ 335171 w 2994574"/>
              <a:gd name="T3" fmla="*/ 146957 h 2628900"/>
              <a:gd name="T4" fmla="*/ 485995 w 2994574"/>
              <a:gd name="T5" fmla="*/ 81643 h 2628900"/>
              <a:gd name="T6" fmla="*/ 620067 w 2994574"/>
              <a:gd name="T7" fmla="*/ 48986 h 2628900"/>
              <a:gd name="T8" fmla="*/ 904962 w 2994574"/>
              <a:gd name="T9" fmla="*/ 0 h 2628900"/>
              <a:gd name="T10" fmla="*/ 2061302 w 2994574"/>
              <a:gd name="T11" fmla="*/ 81643 h 2628900"/>
              <a:gd name="T12" fmla="*/ 2245645 w 2994574"/>
              <a:gd name="T13" fmla="*/ 179614 h 2628900"/>
              <a:gd name="T14" fmla="*/ 2446749 w 2994574"/>
              <a:gd name="T15" fmla="*/ 310243 h 2628900"/>
              <a:gd name="T16" fmla="*/ 2530542 w 2994574"/>
              <a:gd name="T17" fmla="*/ 424543 h 2628900"/>
              <a:gd name="T18" fmla="*/ 2647849 w 2994574"/>
              <a:gd name="T19" fmla="*/ 587829 h 2628900"/>
              <a:gd name="T20" fmla="*/ 2765161 w 2994574"/>
              <a:gd name="T21" fmla="*/ 751114 h 2628900"/>
              <a:gd name="T22" fmla="*/ 2899229 w 2994574"/>
              <a:gd name="T23" fmla="*/ 914400 h 2628900"/>
              <a:gd name="T24" fmla="*/ 2949505 w 2994574"/>
              <a:gd name="T25" fmla="*/ 1028700 h 2628900"/>
              <a:gd name="T26" fmla="*/ 3033298 w 2994574"/>
              <a:gd name="T27" fmla="*/ 1240971 h 2628900"/>
              <a:gd name="T28" fmla="*/ 3050054 w 2994574"/>
              <a:gd name="T29" fmla="*/ 1943100 h 2628900"/>
              <a:gd name="T30" fmla="*/ 2983023 w 2994574"/>
              <a:gd name="T31" fmla="*/ 2090057 h 2628900"/>
              <a:gd name="T32" fmla="*/ 2932744 w 2994574"/>
              <a:gd name="T33" fmla="*/ 2188028 h 2628900"/>
              <a:gd name="T34" fmla="*/ 2848956 w 2994574"/>
              <a:gd name="T35" fmla="*/ 2351314 h 2628900"/>
              <a:gd name="T36" fmla="*/ 2714883 w 2994574"/>
              <a:gd name="T37" fmla="*/ 2465614 h 2628900"/>
              <a:gd name="T38" fmla="*/ 2614332 w 2994574"/>
              <a:gd name="T39" fmla="*/ 2530928 h 2628900"/>
              <a:gd name="T40" fmla="*/ 2429992 w 2994574"/>
              <a:gd name="T41" fmla="*/ 2628900 h 2628900"/>
              <a:gd name="T42" fmla="*/ 1139582 w 2994574"/>
              <a:gd name="T43" fmla="*/ 2563586 h 2628900"/>
              <a:gd name="T44" fmla="*/ 888202 w 2994574"/>
              <a:gd name="T45" fmla="*/ 2498270 h 2628900"/>
              <a:gd name="T46" fmla="*/ 620067 w 2994574"/>
              <a:gd name="T47" fmla="*/ 2432956 h 2628900"/>
              <a:gd name="T48" fmla="*/ 536274 w 2994574"/>
              <a:gd name="T49" fmla="*/ 2383970 h 2628900"/>
              <a:gd name="T50" fmla="*/ 435723 w 2994574"/>
              <a:gd name="T51" fmla="*/ 2237014 h 2628900"/>
              <a:gd name="T52" fmla="*/ 351930 w 2994574"/>
              <a:gd name="T53" fmla="*/ 2073729 h 2628900"/>
              <a:gd name="T54" fmla="*/ 284895 w 2994574"/>
              <a:gd name="T55" fmla="*/ 1910443 h 2628900"/>
              <a:gd name="T56" fmla="*/ 150825 w 2994574"/>
              <a:gd name="T57" fmla="*/ 1567543 h 2628900"/>
              <a:gd name="T58" fmla="*/ 83797 w 2994574"/>
              <a:gd name="T59" fmla="*/ 1338943 h 2628900"/>
              <a:gd name="T60" fmla="*/ 50261 w 2994574"/>
              <a:gd name="T61" fmla="*/ 1191986 h 2628900"/>
              <a:gd name="T62" fmla="*/ 0 w 2994574"/>
              <a:gd name="T63" fmla="*/ 898071 h 2628900"/>
              <a:gd name="T64" fmla="*/ 50261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pic>
        <p:nvPicPr>
          <p:cNvPr id="6555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3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3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3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8" name="Picture 3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9" name="Picture 3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3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4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4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5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5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5" name="Picture 5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5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7" name="Picture 5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5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6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p:txBody>
          <a:bodyPr>
            <a:normAutofit/>
          </a:bodyPr>
          <a:lstStyle/>
          <a:p>
            <a:r>
              <a:rPr lang="nl-BE" dirty="0"/>
              <a:t>Hubs-</a:t>
            </a:r>
            <a:r>
              <a:rPr lang="nl-BE" dirty="0" err="1"/>
              <a:t>metahub</a:t>
            </a:r>
            <a:r>
              <a:rPr lang="nl-BE" dirty="0"/>
              <a:t> systeem: </a:t>
            </a:r>
            <a:r>
              <a:rPr lang="nl-BE" dirty="0" smtClean="0"/>
              <a:t>vroeger</a:t>
            </a:r>
            <a:endParaRPr lang="fr-BE" dirty="0"/>
          </a:p>
        </p:txBody>
      </p:sp>
      <p:sp>
        <p:nvSpPr>
          <p:cNvPr id="39" name="Date Placeholder 2"/>
          <p:cNvSpPr>
            <a:spLocks noGrp="1"/>
          </p:cNvSpPr>
          <p:nvPr>
            <p:ph type="dt" sz="half" idx="10"/>
          </p:nvPr>
        </p:nvSpPr>
        <p:spPr/>
        <p:txBody>
          <a:bodyPr/>
          <a:lstStyle/>
          <a:p>
            <a:r>
              <a:rPr lang="en-US" smtClean="0"/>
              <a:t>20/03/2015</a:t>
            </a:r>
            <a:endParaRPr lang="en-US" dirty="0"/>
          </a:p>
        </p:txBody>
      </p:sp>
      <p:sp>
        <p:nvSpPr>
          <p:cNvPr id="36" name="Slide Number Placeholder 6"/>
          <p:cNvSpPr>
            <a:spLocks noGrp="1"/>
          </p:cNvSpPr>
          <p:nvPr>
            <p:ph type="sldNum" sz="quarter" idx="12"/>
          </p:nvPr>
        </p:nvSpPr>
        <p:spPr/>
        <p:txBody>
          <a:bodyPr/>
          <a:lstStyle/>
          <a:p>
            <a:fld id="{BAADB71D-6A6A-403E-B8B0-DAC18C9A03D5}" type="slidenum">
              <a:rPr lang="en-US" smtClean="0"/>
              <a:pPr/>
              <a:t>23</a:t>
            </a:fld>
            <a:endParaRPr lang="en-GB"/>
          </a:p>
        </p:txBody>
      </p:sp>
    </p:spTree>
    <p:extLst>
      <p:ext uri="{BB962C8B-B14F-4D97-AF65-F5344CB8AC3E}">
        <p14:creationId xmlns:p14="http://schemas.microsoft.com/office/powerpoint/2010/main" val="121998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64"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5"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6"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7"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8"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9"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0"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1"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2"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3"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4"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5"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6"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7"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8"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9"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0"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1"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2"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3"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4"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85"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658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6587"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sp>
        <p:nvSpPr>
          <p:cNvPr id="66588"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1: Where can we find data?</a:t>
            </a:r>
          </a:p>
        </p:txBody>
      </p:sp>
      <p:sp>
        <p:nvSpPr>
          <p:cNvPr id="66589"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90"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1"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2"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3"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4"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sz="1200" b="1">
                <a:solidFill>
                  <a:srgbClr val="000000"/>
                </a:solidFill>
                <a:latin typeface="Arial" charset="0"/>
                <a:sym typeface="Arial" charset="0"/>
              </a:rPr>
              <a:t>3. Retrieve data from hub A</a:t>
            </a:r>
          </a:p>
        </p:txBody>
      </p:sp>
      <p:sp>
        <p:nvSpPr>
          <p:cNvPr id="66595"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3: Retrieve data from hub C</a:t>
            </a:r>
          </a:p>
        </p:txBody>
      </p:sp>
      <p:sp>
        <p:nvSpPr>
          <p:cNvPr id="66596"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dirty="0" smtClean="0">
                <a:solidFill>
                  <a:srgbClr val="000000"/>
                </a:solidFill>
                <a:latin typeface="Arial" charset="0"/>
                <a:sym typeface="Arial" charset="0"/>
              </a:rPr>
              <a:t> 4</a:t>
            </a:r>
            <a:r>
              <a:rPr lang="en-US" altLang="en-US" sz="1200" b="1" dirty="0">
                <a:solidFill>
                  <a:srgbClr val="000000"/>
                </a:solidFill>
                <a:latin typeface="Arial" charset="0"/>
                <a:sym typeface="Arial" charset="0"/>
              </a:rPr>
              <a:t>:</a:t>
            </a:r>
            <a:br>
              <a:rPr lang="en-US" altLang="en-US" sz="1200" b="1" dirty="0">
                <a:solidFill>
                  <a:srgbClr val="000000"/>
                </a:solidFill>
                <a:latin typeface="Arial" charset="0"/>
                <a:sym typeface="Arial" charset="0"/>
              </a:rPr>
            </a:br>
            <a:r>
              <a:rPr lang="en-US" altLang="en-US" sz="1200" b="1" dirty="0">
                <a:solidFill>
                  <a:srgbClr val="000000"/>
                </a:solidFill>
                <a:latin typeface="Arial" charset="0"/>
                <a:sym typeface="Arial" charset="0"/>
              </a:rPr>
              <a:t>All data available</a:t>
            </a:r>
          </a:p>
        </p:txBody>
      </p:sp>
      <p:sp>
        <p:nvSpPr>
          <p:cNvPr id="66597"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990033"/>
                </a:solidFill>
                <a:latin typeface="Arial" charset="0"/>
                <a:sym typeface="Arial" charset="0"/>
              </a:rPr>
              <a:t>2: In hub A and C</a:t>
            </a:r>
          </a:p>
        </p:txBody>
      </p:sp>
      <p:sp>
        <p:nvSpPr>
          <p:cNvPr id="66598"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pic>
        <p:nvPicPr>
          <p:cNvPr id="66599" name="Picture 5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0" name="Picture 6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1" name="Picture 8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2" name="Picture 8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3" name="Picture 8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4" name="Picture 8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5" name="Picture 8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6" name="Picture 8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7" name="Picture 8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8" name="Picture 9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9" name="Picture 9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0" name="Picture 9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1" name="Picture 9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2" name="Picture 9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3" name="Picture 9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4" name="Picture 9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5" name="Picture 9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6" name="Picture 9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7" name="Picture 9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8" name="Picture 10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normAutofit/>
          </a:bodyPr>
          <a:lstStyle/>
          <a:p>
            <a:r>
              <a:rPr lang="nl-BE" dirty="0"/>
              <a:t>Hubs-</a:t>
            </a:r>
            <a:r>
              <a:rPr lang="nl-BE" dirty="0" err="1"/>
              <a:t>metahub</a:t>
            </a:r>
            <a:r>
              <a:rPr lang="nl-BE" dirty="0"/>
              <a:t> systeem: </a:t>
            </a:r>
            <a:r>
              <a:rPr lang="nl-BE" dirty="0" smtClean="0"/>
              <a:t>vandaag</a:t>
            </a:r>
            <a:endParaRPr lang="fr-BE" dirty="0"/>
          </a:p>
        </p:txBody>
      </p:sp>
      <p:sp>
        <p:nvSpPr>
          <p:cNvPr id="65" name="Date Placeholder 2"/>
          <p:cNvSpPr>
            <a:spLocks noGrp="1"/>
          </p:cNvSpPr>
          <p:nvPr>
            <p:ph type="dt" sz="half" idx="10"/>
          </p:nvPr>
        </p:nvSpPr>
        <p:spPr/>
        <p:txBody>
          <a:bodyPr/>
          <a:lstStyle/>
          <a:p>
            <a:r>
              <a:rPr lang="en-US" smtClean="0"/>
              <a:t>20/03/2015</a:t>
            </a:r>
            <a:endParaRPr lang="en-US" dirty="0"/>
          </a:p>
        </p:txBody>
      </p:sp>
      <p:sp>
        <p:nvSpPr>
          <p:cNvPr id="63" name="Slide Number Placeholder 6"/>
          <p:cNvSpPr>
            <a:spLocks noGrp="1"/>
          </p:cNvSpPr>
          <p:nvPr>
            <p:ph type="sldNum" sz="quarter" idx="12"/>
          </p:nvPr>
        </p:nvSpPr>
        <p:spPr/>
        <p:txBody>
          <a:bodyPr/>
          <a:lstStyle/>
          <a:p>
            <a:fld id="{BAADB71D-6A6A-403E-B8B0-DAC18C9A03D5}" type="slidenum">
              <a:rPr lang="en-US" smtClean="0"/>
              <a:pPr/>
              <a:t>24</a:t>
            </a:fld>
            <a:endParaRPr lang="en-GB"/>
          </a:p>
        </p:txBody>
      </p:sp>
    </p:spTree>
    <p:extLst>
      <p:ext uri="{BB962C8B-B14F-4D97-AF65-F5344CB8AC3E}">
        <p14:creationId xmlns:p14="http://schemas.microsoft.com/office/powerpoint/2010/main" val="330580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2"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3"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4"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5"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6"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7"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8"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9"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0"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1"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2"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3"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24"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5"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6"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7"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8"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9"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0"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1"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2"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863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8634"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cxnSp>
        <p:nvCxnSpPr>
          <p:cNvPr id="68635"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8636" name="TextBox 74"/>
          <p:cNvSpPr txBox="1">
            <a:spLocks noChangeArrowheads="1"/>
          </p:cNvSpPr>
          <p:nvPr/>
        </p:nvSpPr>
        <p:spPr bwMode="auto">
          <a:xfrm>
            <a:off x="1797050" y="3362325"/>
            <a:ext cx="1044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a:solidFill>
                  <a:srgbClr val="00B0F0"/>
                </a:solidFill>
                <a:latin typeface="Consolas" pitchFamily="49" charset="0"/>
              </a:rPr>
              <a:t>Inter-Med</a:t>
            </a:r>
          </a:p>
        </p:txBody>
      </p:sp>
      <p:cxnSp>
        <p:nvCxnSpPr>
          <p:cNvPr id="68637"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8"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9"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0"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1"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2"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6864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6"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7" name="Picture 5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8" name="Picture 5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9" name="Picture 6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6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1" name="Picture 6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2" name="Picture 8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8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Picture 8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5" name="Picture 8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8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8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8" name="Picture 8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9" name="Picture 9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9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1" name="Picture 9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2" name="Picture 9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3" name="Picture 9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4" name="Picture 9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5" name="Picture 9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6" name="Picture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nl-BE" dirty="0" err="1" smtClean="0"/>
              <a:t>Exramurale</a:t>
            </a:r>
            <a:r>
              <a:rPr lang="nl-BE" dirty="0" smtClean="0"/>
              <a:t> gegevens</a:t>
            </a:r>
            <a:endParaRPr lang="fr-BE" dirty="0"/>
          </a:p>
        </p:txBody>
      </p:sp>
      <p:sp>
        <p:nvSpPr>
          <p:cNvPr id="64" name="Date Placeholder 2"/>
          <p:cNvSpPr>
            <a:spLocks noGrp="1"/>
          </p:cNvSpPr>
          <p:nvPr>
            <p:ph type="dt" sz="half" idx="10"/>
          </p:nvPr>
        </p:nvSpPr>
        <p:spPr/>
        <p:txBody>
          <a:bodyPr/>
          <a:lstStyle/>
          <a:p>
            <a:r>
              <a:rPr lang="en-US" smtClean="0"/>
              <a:t>20/03/2015</a:t>
            </a:r>
            <a:endParaRPr lang="en-US" dirty="0"/>
          </a:p>
        </p:txBody>
      </p:sp>
      <p:sp>
        <p:nvSpPr>
          <p:cNvPr id="62" name="Slide Number Placeholder 6"/>
          <p:cNvSpPr>
            <a:spLocks noGrp="1"/>
          </p:cNvSpPr>
          <p:nvPr>
            <p:ph type="sldNum" sz="quarter" idx="12"/>
          </p:nvPr>
        </p:nvSpPr>
        <p:spPr/>
        <p:txBody>
          <a:bodyPr/>
          <a:lstStyle/>
          <a:p>
            <a:fld id="{BAADB71D-6A6A-403E-B8B0-DAC18C9A03D5}" type="slidenum">
              <a:rPr lang="en-US" smtClean="0"/>
              <a:pPr/>
              <a:t>25</a:t>
            </a:fld>
            <a:endParaRPr lang="en-GB"/>
          </a:p>
        </p:txBody>
      </p:sp>
    </p:spTree>
    <p:extLst>
      <p:ext uri="{BB962C8B-B14F-4D97-AF65-F5344CB8AC3E}">
        <p14:creationId xmlns:p14="http://schemas.microsoft.com/office/powerpoint/2010/main" val="193640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normAutofit fontScale="92500"/>
          </a:bodyPr>
          <a:lstStyle/>
          <a:p>
            <a:pPr>
              <a:spcBef>
                <a:spcPct val="50000"/>
              </a:spcBef>
              <a:defRPr/>
            </a:pPr>
            <a:r>
              <a:rPr lang="nl-BE" sz="2200" b="1" dirty="0">
                <a:solidFill>
                  <a:prstClr val="black"/>
                </a:solidFill>
              </a:rPr>
              <a:t>Delen van gegevens</a:t>
            </a:r>
          </a:p>
          <a:p>
            <a:pPr marL="285750" indent="-285750">
              <a:spcBef>
                <a:spcPct val="50000"/>
              </a:spcBef>
              <a:buClrTx/>
              <a:buFont typeface="Wingdings" panose="05000000000000000000" pitchFamily="2" charset="2"/>
              <a:buChar char="ü"/>
              <a:defRPr/>
            </a:pPr>
            <a:r>
              <a:rPr lang="nl-BE" sz="1600" dirty="0">
                <a:solidFill>
                  <a:prstClr val="black"/>
                </a:solidFill>
              </a:rPr>
              <a:t>elke actor houdt zijn eigen dossier </a:t>
            </a:r>
            <a:r>
              <a:rPr lang="nl-BE" sz="1600" dirty="0" smtClean="0">
                <a:solidFill>
                  <a:prstClr val="black"/>
                </a:solidFill>
              </a:rPr>
              <a:t>bij</a:t>
            </a:r>
            <a:endParaRPr lang="nl-BE" sz="1600" dirty="0">
              <a:solidFill>
                <a:prstClr val="black"/>
              </a:solidFill>
            </a:endParaRPr>
          </a:p>
          <a:p>
            <a:pPr marL="285750" indent="-285750">
              <a:spcBef>
                <a:spcPct val="50000"/>
              </a:spcBef>
              <a:buClrTx/>
              <a:buFont typeface="Wingdings" panose="05000000000000000000" pitchFamily="2" charset="2"/>
              <a:buChar char="ü"/>
              <a:defRPr/>
            </a:pPr>
            <a:r>
              <a:rPr lang="nl-BE" sz="1600" dirty="0">
                <a:solidFill>
                  <a:prstClr val="black"/>
                </a:solidFill>
              </a:rPr>
              <a:t>maar kan </a:t>
            </a:r>
            <a:r>
              <a:rPr lang="nl-BE" sz="1600" dirty="0" smtClean="0">
                <a:solidFill>
                  <a:prstClr val="black"/>
                </a:solidFill>
              </a:rPr>
              <a:t>bepaalde </a:t>
            </a:r>
            <a:r>
              <a:rPr lang="nl-BE" sz="1600" dirty="0">
                <a:solidFill>
                  <a:prstClr val="black"/>
                </a:solidFill>
              </a:rPr>
              <a:t>onderdelen ervan delen met andere actoren</a:t>
            </a:r>
          </a:p>
          <a:p>
            <a:pPr marL="285750" indent="-285750">
              <a:spcBef>
                <a:spcPct val="50000"/>
              </a:spcBef>
              <a:buClrTx/>
              <a:buFont typeface="Wingdings" panose="05000000000000000000" pitchFamily="2" charset="2"/>
              <a:buChar char="ü"/>
              <a:defRPr/>
            </a:pPr>
            <a:r>
              <a:rPr lang="nl-BE" sz="1600" dirty="0" smtClean="0">
                <a:solidFill>
                  <a:prstClr val="black"/>
                </a:solidFill>
              </a:rPr>
              <a:t>Voorbeelden</a:t>
            </a:r>
          </a:p>
          <a:p>
            <a:pPr marL="742950" lvl="1" indent="-285750">
              <a:spcBef>
                <a:spcPct val="50000"/>
              </a:spcBef>
              <a:buClrTx/>
              <a:buFont typeface="Wingdings" panose="05000000000000000000" pitchFamily="2" charset="2"/>
              <a:buChar char="ü"/>
              <a:defRPr/>
            </a:pPr>
            <a:r>
              <a:rPr lang="nl-BE" dirty="0" smtClean="0">
                <a:solidFill>
                  <a:prstClr val="black"/>
                </a:solidFill>
              </a:rPr>
              <a:t>medicatieschema</a:t>
            </a:r>
          </a:p>
          <a:p>
            <a:pPr marL="742950" lvl="1" indent="-285750">
              <a:spcBef>
                <a:spcPct val="50000"/>
              </a:spcBef>
              <a:buClrTx/>
              <a:buFont typeface="Wingdings" panose="05000000000000000000" pitchFamily="2" charset="2"/>
              <a:buChar char="ü"/>
              <a:defRPr/>
            </a:pPr>
            <a:r>
              <a:rPr lang="nl-BE" dirty="0" err="1" smtClean="0">
                <a:solidFill>
                  <a:prstClr val="black"/>
                </a:solidFill>
              </a:rPr>
              <a:t>SumEHR</a:t>
            </a:r>
            <a:endParaRPr lang="nl-BE" dirty="0" smtClean="0">
              <a:solidFill>
                <a:prstClr val="black"/>
              </a:solidFill>
            </a:endParaRPr>
          </a:p>
          <a:p>
            <a:pPr marL="742950" lvl="1" indent="-285750">
              <a:spcBef>
                <a:spcPct val="50000"/>
              </a:spcBef>
              <a:buClrTx/>
              <a:buFont typeface="Wingdings" panose="05000000000000000000" pitchFamily="2" charset="2"/>
              <a:buChar char="ü"/>
              <a:defRPr/>
            </a:pPr>
            <a:r>
              <a:rPr lang="nl-BE" dirty="0" smtClean="0">
                <a:solidFill>
                  <a:prstClr val="black"/>
                </a:solidFill>
              </a:rPr>
              <a:t>parameters</a:t>
            </a:r>
          </a:p>
          <a:p>
            <a:pPr marL="742950" lvl="1" indent="-285750">
              <a:spcBef>
                <a:spcPct val="50000"/>
              </a:spcBef>
              <a:buClrTx/>
              <a:buFont typeface="Wingdings" panose="05000000000000000000" pitchFamily="2" charset="2"/>
              <a:buChar char="ü"/>
              <a:defRPr/>
            </a:pPr>
            <a:r>
              <a:rPr lang="nl-BE" dirty="0" smtClean="0">
                <a:solidFill>
                  <a:prstClr val="black"/>
                </a:solidFill>
              </a:rPr>
              <a:t>journaal</a:t>
            </a:r>
          </a:p>
          <a:p>
            <a:pPr marL="742950" lvl="1" indent="-285750">
              <a:spcBef>
                <a:spcPct val="50000"/>
              </a:spcBef>
              <a:buClrTx/>
              <a:buFont typeface="Wingdings" panose="05000000000000000000" pitchFamily="2" charset="2"/>
              <a:buChar char="ü"/>
              <a:defRPr/>
            </a:pPr>
            <a:r>
              <a:rPr lang="nl-BE" dirty="0" smtClean="0">
                <a:solidFill>
                  <a:prstClr val="black"/>
                </a:solidFill>
              </a:rPr>
              <a:t> </a:t>
            </a:r>
            <a:r>
              <a:rPr lang="nl-BE" dirty="0">
                <a:solidFill>
                  <a:prstClr val="black"/>
                </a:solidFill>
              </a:rPr>
              <a:t>…</a:t>
            </a:r>
            <a:endParaRPr lang="en-US" dirty="0">
              <a:solidFill>
                <a:prstClr val="black"/>
              </a:solidFill>
            </a:endParaRPr>
          </a:p>
          <a:p>
            <a:endParaRPr lang="en-US" dirty="0"/>
          </a:p>
        </p:txBody>
      </p:sp>
      <p:pic>
        <p:nvPicPr>
          <p:cNvPr id="10" name="Picture 2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7204" y="792163"/>
            <a:ext cx="4428000" cy="557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24744"/>
            <a:ext cx="20050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11"/>
          <p:cNvSpPr>
            <a:spLocks noGrp="1"/>
          </p:cNvSpPr>
          <p:nvPr>
            <p:ph type="sldNum" sz="quarter" idx="12"/>
          </p:nvPr>
        </p:nvSpPr>
        <p:spPr/>
        <p:txBody>
          <a:bodyPr/>
          <a:lstStyle/>
          <a:p>
            <a:fld id="{BAADB71D-6A6A-403E-B8B0-DAC18C9A03D5}" type="slidenum">
              <a:rPr lang="en-US" smtClean="0"/>
              <a:pPr/>
              <a:t>26</a:t>
            </a:fld>
            <a:endParaRPr lang="en-US"/>
          </a:p>
        </p:txBody>
      </p:sp>
      <p:sp>
        <p:nvSpPr>
          <p:cNvPr id="7" name="Date Placeholder 2"/>
          <p:cNvSpPr>
            <a:spLocks noGrp="1"/>
          </p:cNvSpPr>
          <p:nvPr>
            <p:ph type="dt" sz="half" idx="10"/>
          </p:nvPr>
        </p:nvSpPr>
        <p:spPr>
          <a:xfrm>
            <a:off x="457200" y="18288"/>
            <a:ext cx="2895600" cy="329184"/>
          </a:xfrm>
        </p:spPr>
        <p:txBody>
          <a:bodyPr/>
          <a:lstStyle/>
          <a:p>
            <a:r>
              <a:rPr lang="en-US" smtClean="0"/>
              <a:t>20/03/2015</a:t>
            </a:r>
            <a:endParaRPr lang="en-US" dirty="0"/>
          </a:p>
        </p:txBody>
      </p:sp>
    </p:spTree>
    <p:extLst>
      <p:ext uri="{BB962C8B-B14F-4D97-AF65-F5344CB8AC3E}">
        <p14:creationId xmlns:p14="http://schemas.microsoft.com/office/powerpoint/2010/main" val="1789140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normAutofit fontScale="92500"/>
          </a:bodyPr>
          <a:lstStyle/>
          <a:p>
            <a:pPr>
              <a:spcBef>
                <a:spcPct val="50000"/>
              </a:spcBef>
              <a:defRPr/>
            </a:pPr>
            <a:r>
              <a:rPr lang="nl-BE" sz="2000" b="1" dirty="0">
                <a:solidFill>
                  <a:prstClr val="black"/>
                </a:solidFill>
              </a:rPr>
              <a:t>Toegang </a:t>
            </a:r>
            <a:r>
              <a:rPr lang="nl-BE" sz="2000" dirty="0">
                <a:solidFill>
                  <a:prstClr val="black"/>
                </a:solidFill>
              </a:rPr>
              <a:t>voor</a:t>
            </a:r>
            <a:br>
              <a:rPr lang="nl-BE" sz="2000" dirty="0">
                <a:solidFill>
                  <a:prstClr val="black"/>
                </a:solidFill>
              </a:rPr>
            </a:br>
            <a:r>
              <a:rPr lang="nl-BE" sz="2000" dirty="0">
                <a:solidFill>
                  <a:prstClr val="black"/>
                </a:solidFill>
              </a:rPr>
              <a:t>zorgverstrekkers</a:t>
            </a:r>
          </a:p>
          <a:p>
            <a:pPr marL="285750" indent="-285750">
              <a:spcBef>
                <a:spcPct val="50000"/>
              </a:spcBef>
              <a:buClr>
                <a:srgbClr val="3E6E5A"/>
              </a:buClr>
              <a:buFont typeface="Arial" pitchFamily="34" charset="0"/>
              <a:buChar char="•"/>
              <a:defRPr/>
            </a:pPr>
            <a:r>
              <a:rPr lang="nl-BE" dirty="0">
                <a:solidFill>
                  <a:prstClr val="black"/>
                </a:solidFill>
              </a:rPr>
              <a:t>met een “zorgrelatie”</a:t>
            </a:r>
          </a:p>
          <a:p>
            <a:pPr marL="285750" indent="-285750">
              <a:spcBef>
                <a:spcPct val="50000"/>
              </a:spcBef>
              <a:buClr>
                <a:srgbClr val="3E6E5A"/>
              </a:buClr>
              <a:buFont typeface="Arial" pitchFamily="34" charset="0"/>
              <a:buChar char="•"/>
              <a:defRPr/>
            </a:pPr>
            <a:r>
              <a:rPr lang="nl-BE" dirty="0">
                <a:solidFill>
                  <a:prstClr val="black"/>
                </a:solidFill>
              </a:rPr>
              <a:t>afhankelijk van hun rol</a:t>
            </a:r>
          </a:p>
          <a:p>
            <a:pPr>
              <a:spcBef>
                <a:spcPct val="50000"/>
              </a:spcBef>
              <a:defRPr/>
            </a:pPr>
            <a:endParaRPr lang="nl-BE" sz="700" dirty="0">
              <a:solidFill>
                <a:prstClr val="black"/>
              </a:solidFill>
            </a:endParaRPr>
          </a:p>
          <a:p>
            <a:pPr>
              <a:spcBef>
                <a:spcPct val="50000"/>
              </a:spcBef>
              <a:defRPr/>
            </a:pPr>
            <a:r>
              <a:rPr lang="nl-BE" sz="2000" b="1" dirty="0">
                <a:solidFill>
                  <a:prstClr val="black"/>
                </a:solidFill>
              </a:rPr>
              <a:t>Geen toegang</a:t>
            </a:r>
            <a:r>
              <a:rPr lang="nl-BE" sz="2000" dirty="0">
                <a:solidFill>
                  <a:prstClr val="black"/>
                </a:solidFill>
              </a:rPr>
              <a:t> voor</a:t>
            </a:r>
          </a:p>
          <a:p>
            <a:pPr marL="285750" indent="-285750">
              <a:spcBef>
                <a:spcPct val="50000"/>
              </a:spcBef>
              <a:buClr>
                <a:srgbClr val="3E6E5A"/>
              </a:buClr>
              <a:buFont typeface="Arial" pitchFamily="34" charset="0"/>
              <a:buChar char="•"/>
              <a:defRPr/>
            </a:pPr>
            <a:r>
              <a:rPr lang="nl-BE" dirty="0">
                <a:solidFill>
                  <a:prstClr val="black"/>
                </a:solidFill>
              </a:rPr>
              <a:t>IT-administrators, </a:t>
            </a:r>
            <a:r>
              <a:rPr lang="nl-BE" dirty="0" err="1">
                <a:solidFill>
                  <a:prstClr val="black"/>
                </a:solidFill>
              </a:rPr>
              <a:t>hoster</a:t>
            </a:r>
            <a:r>
              <a:rPr lang="nl-BE" dirty="0">
                <a:solidFill>
                  <a:prstClr val="black"/>
                </a:solidFill>
              </a:rPr>
              <a:t>,..</a:t>
            </a:r>
          </a:p>
          <a:p>
            <a:pPr marL="285750" indent="-285750">
              <a:spcBef>
                <a:spcPct val="50000"/>
              </a:spcBef>
              <a:buClr>
                <a:srgbClr val="3E6E5A"/>
              </a:buClr>
              <a:buFont typeface="Arial" pitchFamily="34" charset="0"/>
              <a:buChar char="•"/>
              <a:defRPr/>
            </a:pPr>
            <a:r>
              <a:rPr lang="nl-BE" dirty="0" err="1">
                <a:solidFill>
                  <a:srgbClr val="3E6E5A"/>
                </a:solidFill>
              </a:rPr>
              <a:t>eHealth</a:t>
            </a:r>
            <a:r>
              <a:rPr lang="nl-BE" dirty="0">
                <a:solidFill>
                  <a:prstClr val="black"/>
                </a:solidFill>
              </a:rPr>
              <a:t>-platform</a:t>
            </a:r>
          </a:p>
          <a:p>
            <a:pPr marL="285750" indent="-285750">
              <a:spcBef>
                <a:spcPct val="50000"/>
              </a:spcBef>
              <a:buClr>
                <a:srgbClr val="3E6E5A"/>
              </a:buClr>
              <a:buFont typeface="Arial" pitchFamily="34" charset="0"/>
              <a:buChar char="•"/>
              <a:defRPr/>
            </a:pPr>
            <a:r>
              <a:rPr lang="nl-BE" dirty="0">
                <a:solidFill>
                  <a:prstClr val="black"/>
                </a:solidFill>
              </a:rPr>
              <a:t>overheid</a:t>
            </a:r>
          </a:p>
          <a:p>
            <a:pPr marL="285750" indent="-285750">
              <a:spcBef>
                <a:spcPct val="50000"/>
              </a:spcBef>
              <a:buBlip>
                <a:blip r:embed="rId2"/>
              </a:buBlip>
              <a:defRPr/>
            </a:pPr>
            <a:r>
              <a:rPr lang="nl-BE" b="1" i="1" dirty="0">
                <a:solidFill>
                  <a:prstClr val="black"/>
                </a:solidFill>
              </a:rPr>
              <a:t>zonder de actieve medewerking van de </a:t>
            </a:r>
            <a:br>
              <a:rPr lang="nl-BE" b="1" i="1" dirty="0">
                <a:solidFill>
                  <a:prstClr val="black"/>
                </a:solidFill>
              </a:rPr>
            </a:br>
            <a:r>
              <a:rPr lang="nl-BE" b="1" i="1" dirty="0">
                <a:solidFill>
                  <a:prstClr val="black"/>
                </a:solidFill>
              </a:rPr>
              <a:t>houder van de 2</a:t>
            </a:r>
            <a:r>
              <a:rPr lang="nl-BE" b="1" i="1" baseline="30000" dirty="0">
                <a:solidFill>
                  <a:prstClr val="black"/>
                </a:solidFill>
              </a:rPr>
              <a:t>e</a:t>
            </a:r>
            <a:r>
              <a:rPr lang="nl-BE" b="1" i="1" dirty="0">
                <a:solidFill>
                  <a:prstClr val="black"/>
                </a:solidFill>
              </a:rPr>
              <a:t> sleutel </a:t>
            </a:r>
            <a:endParaRPr lang="en-US" b="1" i="1" dirty="0">
              <a:solidFill>
                <a:prstClr val="black"/>
              </a:solidFill>
            </a:endParaRPr>
          </a:p>
          <a:p>
            <a:endParaRPr 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980728"/>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10"/>
          <p:cNvSpPr>
            <a:spLocks noGrp="1"/>
          </p:cNvSpPr>
          <p:nvPr>
            <p:ph type="sldNum" sz="quarter" idx="12"/>
          </p:nvPr>
        </p:nvSpPr>
        <p:spPr/>
        <p:txBody>
          <a:bodyPr/>
          <a:lstStyle/>
          <a:p>
            <a:fld id="{BAADB71D-6A6A-403E-B8B0-DAC18C9A03D5}" type="slidenum">
              <a:rPr lang="en-US" smtClean="0"/>
              <a:pPr/>
              <a:t>27</a:t>
            </a:fld>
            <a:endParaRPr lang="en-US"/>
          </a:p>
        </p:txBody>
      </p:sp>
      <p:sp>
        <p:nvSpPr>
          <p:cNvPr id="7" name="Date Placeholder 2"/>
          <p:cNvSpPr>
            <a:spLocks noGrp="1"/>
          </p:cNvSpPr>
          <p:nvPr>
            <p:ph type="dt" sz="half" idx="10"/>
          </p:nvPr>
        </p:nvSpPr>
        <p:spPr>
          <a:xfrm>
            <a:off x="457200" y="18288"/>
            <a:ext cx="2895600" cy="329184"/>
          </a:xfrm>
        </p:spPr>
        <p:txBody>
          <a:bodyPr/>
          <a:lstStyle/>
          <a:p>
            <a:r>
              <a:rPr lang="en-US" smtClean="0"/>
              <a:t>20/03/2015</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451" y="1112267"/>
            <a:ext cx="6356549" cy="493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431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spcBef>
                <a:spcPct val="0"/>
              </a:spcBef>
            </a:pPr>
            <a:r>
              <a:rPr lang="nl-BE" sz="2000" b="1" spc="-100" dirty="0" smtClean="0">
                <a:solidFill>
                  <a:srgbClr val="3E6E5A"/>
                </a:solidFill>
                <a:latin typeface="+mj-lt"/>
              </a:rPr>
              <a:t>MyCareNet</a:t>
            </a:r>
            <a:endParaRPr lang="nl-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pPr/>
              <a:t>28</a:t>
            </a:fld>
            <a:endParaRPr lang="nl-BE"/>
          </a:p>
        </p:txBody>
      </p:sp>
      <p:sp>
        <p:nvSpPr>
          <p:cNvPr id="11" name="Content Placeholder 10"/>
          <p:cNvSpPr>
            <a:spLocks noGrp="1"/>
          </p:cNvSpPr>
          <p:nvPr>
            <p:ph idx="1"/>
          </p:nvPr>
        </p:nvSpPr>
        <p:spPr/>
        <p:txBody>
          <a:bodyPr>
            <a:normAutofit fontScale="77500" lnSpcReduction="20000"/>
          </a:bodyPr>
          <a:lstStyle/>
          <a:p>
            <a:pPr>
              <a:lnSpc>
                <a:spcPct val="90000"/>
              </a:lnSpc>
              <a:defRPr/>
            </a:pPr>
            <a:r>
              <a:rPr lang="nl-BE" sz="2000" dirty="0" smtClean="0">
                <a:solidFill>
                  <a:srgbClr val="000000"/>
                </a:solidFill>
              </a:rPr>
              <a:t>Elektronische facturatie derde betalende</a:t>
            </a:r>
          </a:p>
          <a:p>
            <a:pPr>
              <a:lnSpc>
                <a:spcPct val="90000"/>
              </a:lnSpc>
              <a:defRPr/>
            </a:pPr>
            <a:endParaRPr lang="nl-BE" sz="2000" dirty="0">
              <a:solidFill>
                <a:srgbClr val="000000"/>
              </a:solidFill>
            </a:endParaRPr>
          </a:p>
          <a:p>
            <a:pPr>
              <a:lnSpc>
                <a:spcPct val="90000"/>
              </a:lnSpc>
              <a:defRPr/>
            </a:pPr>
            <a:r>
              <a:rPr lang="nl-BE" sz="2000" dirty="0">
                <a:solidFill>
                  <a:srgbClr val="000000"/>
                </a:solidFill>
              </a:rPr>
              <a:t>T</a:t>
            </a:r>
            <a:r>
              <a:rPr lang="nl-BE" sz="2000" dirty="0" smtClean="0">
                <a:solidFill>
                  <a:srgbClr val="000000"/>
                </a:solidFill>
              </a:rPr>
              <a:t>arificatie</a:t>
            </a:r>
          </a:p>
          <a:p>
            <a:pPr>
              <a:lnSpc>
                <a:spcPct val="90000"/>
              </a:lnSpc>
              <a:defRPr/>
            </a:pPr>
            <a:endParaRPr lang="nl-BE" sz="2000" dirty="0" smtClean="0">
              <a:solidFill>
                <a:srgbClr val="000000"/>
              </a:solidFill>
            </a:endParaRPr>
          </a:p>
          <a:p>
            <a:pPr>
              <a:lnSpc>
                <a:spcPct val="90000"/>
              </a:lnSpc>
              <a:defRPr/>
            </a:pPr>
            <a:r>
              <a:rPr lang="nl-BE" sz="2000" dirty="0">
                <a:solidFill>
                  <a:srgbClr val="000000"/>
                </a:solidFill>
              </a:rPr>
              <a:t>Elektronische raadpleging verzekerbaarheid</a:t>
            </a:r>
          </a:p>
          <a:p>
            <a:pPr>
              <a:lnSpc>
                <a:spcPct val="90000"/>
              </a:lnSpc>
              <a:defRPr/>
            </a:pPr>
            <a:endParaRPr lang="nl-BE" sz="2000" dirty="0" smtClean="0">
              <a:solidFill>
                <a:srgbClr val="000000"/>
              </a:solidFill>
            </a:endParaRPr>
          </a:p>
          <a:p>
            <a:pPr>
              <a:lnSpc>
                <a:spcPct val="90000"/>
              </a:lnSpc>
              <a:defRPr/>
            </a:pPr>
            <a:r>
              <a:rPr lang="nl-BE" sz="2000" dirty="0">
                <a:solidFill>
                  <a:srgbClr val="000000"/>
                </a:solidFill>
              </a:rPr>
              <a:t>Elektronische uitwisseling tussen het ziekenhuis en het ziekenfonds bij ziekenhuisopname</a:t>
            </a:r>
          </a:p>
          <a:p>
            <a:pPr>
              <a:lnSpc>
                <a:spcPct val="90000"/>
              </a:lnSpc>
              <a:defRPr/>
            </a:pPr>
            <a:endParaRPr lang="nl-BE" sz="2000" dirty="0">
              <a:solidFill>
                <a:srgbClr val="000000"/>
              </a:solidFill>
            </a:endParaRPr>
          </a:p>
          <a:p>
            <a:pPr>
              <a:lnSpc>
                <a:spcPct val="90000"/>
              </a:lnSpc>
              <a:defRPr/>
            </a:pPr>
            <a:r>
              <a:rPr lang="nl-BE" sz="2000" dirty="0" smtClean="0">
                <a:solidFill>
                  <a:srgbClr val="000000"/>
                </a:solidFill>
              </a:rPr>
              <a:t>Aanvragen tot overeenkomst voor de terugbetaling van geneesmiddelen Hoofdstuk IV</a:t>
            </a:r>
          </a:p>
          <a:p>
            <a:pPr>
              <a:lnSpc>
                <a:spcPct val="90000"/>
              </a:lnSpc>
              <a:defRPr/>
            </a:pPr>
            <a:endParaRPr lang="nl-BE" sz="2000" dirty="0" smtClean="0">
              <a:solidFill>
                <a:srgbClr val="000000"/>
              </a:solidFill>
            </a:endParaRPr>
          </a:p>
          <a:p>
            <a:pPr>
              <a:lnSpc>
                <a:spcPct val="90000"/>
              </a:lnSpc>
              <a:defRPr/>
            </a:pPr>
            <a:r>
              <a:rPr lang="nl-BE" sz="2000" dirty="0" smtClean="0">
                <a:solidFill>
                  <a:srgbClr val="000000"/>
                </a:solidFill>
              </a:rPr>
              <a:t>Verband met het GMD</a:t>
            </a:r>
          </a:p>
          <a:p>
            <a:pPr>
              <a:lnSpc>
                <a:spcPct val="90000"/>
              </a:lnSpc>
              <a:defRPr/>
            </a:pPr>
            <a:endParaRPr lang="nl-BE" sz="2000" dirty="0">
              <a:solidFill>
                <a:srgbClr val="000000"/>
              </a:solidFill>
            </a:endParaRPr>
          </a:p>
          <a:p>
            <a:pPr>
              <a:lnSpc>
                <a:spcPct val="90000"/>
              </a:lnSpc>
              <a:defRPr/>
            </a:pPr>
            <a:r>
              <a:rPr lang="nl-BE" sz="2000" dirty="0" smtClean="0">
                <a:solidFill>
                  <a:srgbClr val="000000"/>
                </a:solidFill>
              </a:rPr>
              <a:t>Op dit ogenblik beschikbaar (via software en/of MyCareNet-portaal) voor:</a:t>
            </a:r>
          </a:p>
          <a:p>
            <a:pPr>
              <a:lnSpc>
                <a:spcPct val="90000"/>
              </a:lnSpc>
              <a:defRPr/>
            </a:pPr>
            <a:endParaRPr lang="nl-BE" sz="2000" dirty="0" smtClean="0">
              <a:solidFill>
                <a:srgbClr val="000000"/>
              </a:solidFill>
            </a:endParaRPr>
          </a:p>
          <a:p>
            <a:pPr lvl="1">
              <a:lnSpc>
                <a:spcPct val="90000"/>
              </a:lnSpc>
              <a:defRPr/>
            </a:pPr>
            <a:r>
              <a:rPr lang="nl-BE" sz="1600" dirty="0" smtClean="0"/>
              <a:t>ziekenhuizen</a:t>
            </a:r>
          </a:p>
          <a:p>
            <a:pPr lvl="1">
              <a:lnSpc>
                <a:spcPct val="90000"/>
              </a:lnSpc>
              <a:defRPr/>
            </a:pPr>
            <a:r>
              <a:rPr lang="nl-BE" sz="1600" dirty="0" smtClean="0">
                <a:solidFill>
                  <a:srgbClr val="000000"/>
                </a:solidFill>
              </a:rPr>
              <a:t>revalidatiecentra</a:t>
            </a:r>
          </a:p>
          <a:p>
            <a:pPr lvl="1">
              <a:lnSpc>
                <a:spcPct val="90000"/>
              </a:lnSpc>
              <a:defRPr/>
            </a:pPr>
            <a:r>
              <a:rPr lang="nl-BE" sz="1600" dirty="0" smtClean="0">
                <a:solidFill>
                  <a:srgbClr val="000000"/>
                </a:solidFill>
              </a:rPr>
              <a:t>polyklinieken</a:t>
            </a:r>
          </a:p>
          <a:p>
            <a:pPr lvl="1">
              <a:lnSpc>
                <a:spcPct val="90000"/>
              </a:lnSpc>
              <a:defRPr/>
            </a:pPr>
            <a:r>
              <a:rPr lang="nl-BE" sz="1600" dirty="0"/>
              <a:t>RVT-ROB-CDV</a:t>
            </a:r>
          </a:p>
          <a:p>
            <a:pPr lvl="1">
              <a:spcBef>
                <a:spcPts val="0"/>
              </a:spcBef>
            </a:pPr>
            <a:r>
              <a:rPr lang="nl-BE" sz="1600" dirty="0" smtClean="0"/>
              <a:t>medische huizen (via de toegang van de arts of de verpleegkundige)</a:t>
            </a:r>
          </a:p>
          <a:p>
            <a:pPr lvl="1">
              <a:lnSpc>
                <a:spcPct val="90000"/>
              </a:lnSpc>
              <a:defRPr/>
            </a:pPr>
            <a:r>
              <a:rPr lang="nl-BE" sz="1600" dirty="0" smtClean="0"/>
              <a:t>verpleegkundigen</a:t>
            </a:r>
          </a:p>
          <a:p>
            <a:pPr lvl="1">
              <a:lnSpc>
                <a:spcPct val="90000"/>
              </a:lnSpc>
              <a:defRPr/>
            </a:pPr>
            <a:r>
              <a:rPr lang="nl-BE" sz="1600" dirty="0" smtClean="0">
                <a:solidFill>
                  <a:srgbClr val="000000"/>
                </a:solidFill>
              </a:rPr>
              <a:t>laboratoria</a:t>
            </a:r>
          </a:p>
          <a:p>
            <a:pPr lvl="1">
              <a:lnSpc>
                <a:spcPct val="90000"/>
              </a:lnSpc>
              <a:defRPr/>
            </a:pPr>
            <a:r>
              <a:rPr lang="nl-BE" sz="1600" dirty="0" smtClean="0">
                <a:solidFill>
                  <a:srgbClr val="000000"/>
                </a:solidFill>
              </a:rPr>
              <a:t>apothekers</a:t>
            </a:r>
          </a:p>
          <a:p>
            <a:pPr lvl="1">
              <a:lnSpc>
                <a:spcPct val="90000"/>
              </a:lnSpc>
              <a:defRPr/>
            </a:pPr>
            <a:r>
              <a:rPr lang="nl-BE" sz="1600" dirty="0" smtClean="0">
                <a:solidFill>
                  <a:srgbClr val="000000"/>
                </a:solidFill>
              </a:rPr>
              <a:t>artsen</a:t>
            </a:r>
          </a:p>
          <a:p>
            <a:pPr lvl="1">
              <a:spcBef>
                <a:spcPts val="0"/>
              </a:spcBef>
            </a:pPr>
            <a:r>
              <a:rPr lang="nl-BE" sz="1600" dirty="0" smtClean="0"/>
              <a:t>tandartsen</a:t>
            </a:r>
            <a:endParaRPr lang="nl-BE" sz="1600" dirty="0"/>
          </a:p>
          <a:p>
            <a:pPr>
              <a:lnSpc>
                <a:spcPct val="90000"/>
              </a:lnSpc>
              <a:defRPr/>
            </a:pPr>
            <a:endParaRPr lang="nl-BE" sz="2000" dirty="0">
              <a:solidFill>
                <a:srgbClr val="000000"/>
              </a:solidFill>
            </a:endParaRPr>
          </a:p>
          <a:p>
            <a:pPr>
              <a:lnSpc>
                <a:spcPct val="90000"/>
              </a:lnSpc>
              <a:defRPr/>
            </a:pPr>
            <a:endParaRPr lang="nl-BE" sz="2000" dirty="0">
              <a:solidFill>
                <a:srgbClr val="000000"/>
              </a:solidFill>
            </a:endParaRPr>
          </a:p>
          <a:p>
            <a:pPr marL="0" indent="0" eaLnBrk="0" fontAlgn="base" hangingPunct="0">
              <a:spcAft>
                <a:spcPct val="0"/>
              </a:spcAft>
              <a:buNone/>
              <a:defRPr/>
            </a:pPr>
            <a:endParaRPr lang="nl-BE" sz="1600" dirty="0"/>
          </a:p>
        </p:txBody>
      </p:sp>
      <p:sp>
        <p:nvSpPr>
          <p:cNvPr id="3" name="Date Placeholder 2"/>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682913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nl-BE" sz="2000" b="1" spc="-100" dirty="0">
                <a:solidFill>
                  <a:srgbClr val="3E6E5A"/>
                </a:solidFill>
                <a:latin typeface="+mj-lt"/>
              </a:rPr>
              <a:t>Veralgemeend gebruik van de eHealthBox</a:t>
            </a:r>
            <a:endParaRPr lang="nl-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pPr/>
              <a:t>29</a:t>
            </a:fld>
            <a:endParaRPr lang="nl-BE"/>
          </a:p>
        </p:txBody>
      </p:sp>
      <p:sp>
        <p:nvSpPr>
          <p:cNvPr id="11" name="Content Placeholder 10"/>
          <p:cNvSpPr>
            <a:spLocks noGrp="1"/>
          </p:cNvSpPr>
          <p:nvPr>
            <p:ph idx="1"/>
          </p:nvPr>
        </p:nvSpPr>
        <p:spPr/>
        <p:txBody>
          <a:bodyPr>
            <a:normAutofit fontScale="32500" lnSpcReduction="20000"/>
          </a:bodyPr>
          <a:lstStyle/>
          <a:p>
            <a:r>
              <a:rPr lang="nl-BE" sz="5500" dirty="0" smtClean="0"/>
              <a:t>Standaardfuncties van een mailsysteem met een hoog beveiligingsniveau &gt; toegang tot het systeem via de eID (webtoepassing) of het eHealth-certificaat</a:t>
            </a:r>
          </a:p>
          <a:p>
            <a:pPr lvl="1"/>
            <a:r>
              <a:rPr lang="nl-BE" sz="4500" dirty="0" smtClean="0"/>
              <a:t>betreft alle zorgverleners (niet alleen de artsen) </a:t>
            </a:r>
          </a:p>
          <a:p>
            <a:pPr lvl="1" indent="-457200">
              <a:buFont typeface="Wingdings" pitchFamily="2" charset="2"/>
              <a:buChar char="Ø"/>
            </a:pPr>
            <a:endParaRPr lang="nl-BE" sz="2500" dirty="0"/>
          </a:p>
          <a:p>
            <a:r>
              <a:rPr lang="nl-BE" sz="5500" dirty="0" smtClean="0"/>
              <a:t>Elk bericht wordt end-to-end vercijferd</a:t>
            </a:r>
          </a:p>
          <a:p>
            <a:endParaRPr lang="nl-BE" sz="5500" dirty="0" smtClean="0"/>
          </a:p>
          <a:p>
            <a:r>
              <a:rPr lang="nl-BE" sz="5500" dirty="0" smtClean="0"/>
              <a:t>Aanwezigheid van metagegevens, naar keuze te configureren, die met het bericht kunnen worden verstuurd om bv. het bericht te kunnen routeren binnen organisaties zoals de ziekenhuizen</a:t>
            </a:r>
          </a:p>
          <a:p>
            <a:endParaRPr lang="nl-BE" sz="5500" dirty="0" smtClean="0"/>
          </a:p>
          <a:p>
            <a:pPr marL="182880" lvl="1"/>
            <a:r>
              <a:rPr lang="nl-BE" sz="5500" dirty="0" smtClean="0"/>
              <a:t>Actueel gebruik van de eHealthBox door een 40-tal ziekenhuizen en laboratoria, en ongeveer 4.000 huisartsen</a:t>
            </a:r>
          </a:p>
          <a:p>
            <a:pPr marL="182880" lvl="1"/>
            <a:endParaRPr lang="nl-BE" sz="5500" dirty="0"/>
          </a:p>
          <a:p>
            <a:pPr marL="182880" lvl="1"/>
            <a:r>
              <a:rPr lang="nl-BE" sz="5500" dirty="0" smtClean="0"/>
              <a:t>ROI </a:t>
            </a:r>
            <a:r>
              <a:rPr lang="nl-BE" sz="5500" dirty="0" err="1" smtClean="0"/>
              <a:t>Agoria</a:t>
            </a:r>
            <a:r>
              <a:rPr lang="nl-BE" sz="5500" dirty="0" smtClean="0"/>
              <a:t> Award 2014</a:t>
            </a:r>
          </a:p>
          <a:p>
            <a:pPr marL="182880" lvl="1"/>
            <a:endParaRPr lang="nl-BE" sz="5500" dirty="0" smtClean="0"/>
          </a:p>
          <a:p>
            <a:pPr marL="182880" lvl="1"/>
            <a:r>
              <a:rPr lang="nl-BE" sz="5500" dirty="0" smtClean="0"/>
              <a:t>Februari 2015: </a:t>
            </a:r>
          </a:p>
          <a:p>
            <a:pPr marL="457200" lvl="2"/>
            <a:r>
              <a:rPr lang="fr-BE" sz="5500" dirty="0"/>
              <a:t>3.361.997</a:t>
            </a:r>
            <a:r>
              <a:rPr lang="nl-BE" sz="5500" dirty="0" smtClean="0"/>
              <a:t> verzonden berichten</a:t>
            </a:r>
          </a:p>
          <a:p>
            <a:pPr marL="457200" lvl="2"/>
            <a:r>
              <a:rPr lang="nl-BE" sz="5500" dirty="0" smtClean="0"/>
              <a:t>6.315.661 </a:t>
            </a:r>
            <a:r>
              <a:rPr lang="nl-BE" sz="5500" dirty="0"/>
              <a:t>geraadpleegde berichten</a:t>
            </a:r>
          </a:p>
          <a:p>
            <a:pPr marL="182880" lvl="1"/>
            <a:endParaRPr lang="nl-BE" sz="3200" b="1" dirty="0"/>
          </a:p>
          <a:p>
            <a:pPr marL="182880" lvl="1"/>
            <a:endParaRPr lang="nl-BE" sz="3100" dirty="0"/>
          </a:p>
          <a:p>
            <a:endParaRPr lang="nl-BE" dirty="0"/>
          </a:p>
          <a:p>
            <a:pPr marL="92075" lvl="1" indent="0">
              <a:lnSpc>
                <a:spcPct val="80000"/>
              </a:lnSpc>
              <a:buNone/>
              <a:defRPr/>
            </a:pPr>
            <a:endParaRPr lang="nl-BE" sz="2000" dirty="0" smtClean="0">
              <a:sym typeface="Arial" pitchFamily="34" charset="0"/>
            </a:endParaRPr>
          </a:p>
        </p:txBody>
      </p:sp>
      <p:sp>
        <p:nvSpPr>
          <p:cNvPr id="3" name="Date Placeholder 2"/>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4082336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a:t>
            </a:fld>
            <a:endParaRPr lang="en-US"/>
          </a:p>
        </p:txBody>
      </p:sp>
      <p:sp>
        <p:nvSpPr>
          <p:cNvPr id="6" name="TextBox 5"/>
          <p:cNvSpPr txBox="1"/>
          <p:nvPr/>
        </p:nvSpPr>
        <p:spPr>
          <a:xfrm>
            <a:off x="755576" y="2420888"/>
            <a:ext cx="7704856" cy="923330"/>
          </a:xfrm>
          <a:prstGeom prst="rect">
            <a:avLst/>
          </a:prstGeom>
          <a:noFill/>
        </p:spPr>
        <p:txBody>
          <a:bodyPr wrap="square" rtlCol="0">
            <a:spAutoFit/>
          </a:bodyPr>
          <a:lstStyle/>
          <a:p>
            <a:r>
              <a:rPr lang="nl-BE" sz="5400" dirty="0" smtClean="0">
                <a:solidFill>
                  <a:srgbClr val="C00000"/>
                </a:solidFill>
              </a:rPr>
              <a:t>Waarom</a:t>
            </a:r>
            <a:r>
              <a:rPr lang="nl-BE" sz="5400" dirty="0" smtClean="0"/>
              <a:t> </a:t>
            </a:r>
            <a:r>
              <a:rPr lang="nl-BE" sz="5400" dirty="0" err="1" smtClean="0">
                <a:solidFill>
                  <a:srgbClr val="3E6E5A"/>
                </a:solidFill>
              </a:rPr>
              <a:t>eGezondheid</a:t>
            </a:r>
            <a:r>
              <a:rPr lang="nl-BE" sz="5400" dirty="0" smtClean="0"/>
              <a:t> </a:t>
            </a:r>
            <a:r>
              <a:rPr lang="nl-BE" sz="5400" dirty="0" smtClean="0">
                <a:solidFill>
                  <a:srgbClr val="C00000"/>
                </a:solidFill>
              </a:rPr>
              <a:t>?</a:t>
            </a:r>
            <a:endParaRPr lang="fr-BE" sz="5400" dirty="0">
              <a:solidFill>
                <a:srgbClr val="C00000"/>
              </a:solidFill>
            </a:endParaRPr>
          </a:p>
        </p:txBody>
      </p:sp>
    </p:spTree>
    <p:extLst>
      <p:ext uri="{BB962C8B-B14F-4D97-AF65-F5344CB8AC3E}">
        <p14:creationId xmlns:p14="http://schemas.microsoft.com/office/powerpoint/2010/main" val="2985693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nl-BE" sz="2000" b="1" spc="-100" dirty="0">
                <a:solidFill>
                  <a:srgbClr val="3E6E5A"/>
                </a:solidFill>
              </a:rPr>
              <a:t>Administratieve vereenvoudiging</a:t>
            </a:r>
          </a:p>
        </p:txBody>
      </p:sp>
      <p:sp>
        <p:nvSpPr>
          <p:cNvPr id="7" name="Slide Number Placeholder 6"/>
          <p:cNvSpPr>
            <a:spLocks noGrp="1"/>
          </p:cNvSpPr>
          <p:nvPr>
            <p:ph type="sldNum" sz="quarter" idx="12"/>
          </p:nvPr>
        </p:nvSpPr>
        <p:spPr/>
        <p:txBody>
          <a:bodyPr/>
          <a:lstStyle/>
          <a:p>
            <a:fld id="{BAADB71D-6A6A-403E-B8B0-DAC18C9A03D5}" type="slidenum">
              <a:rPr lang="en-US" smtClean="0"/>
              <a:pPr/>
              <a:t>30</a:t>
            </a:fld>
            <a:endParaRPr lang="nl-BE"/>
          </a:p>
        </p:txBody>
      </p:sp>
      <p:sp>
        <p:nvSpPr>
          <p:cNvPr id="11" name="Content Placeholder 10"/>
          <p:cNvSpPr>
            <a:spLocks noGrp="1"/>
          </p:cNvSpPr>
          <p:nvPr>
            <p:ph idx="1"/>
          </p:nvPr>
        </p:nvSpPr>
        <p:spPr/>
        <p:txBody>
          <a:bodyPr>
            <a:normAutofit fontScale="77500" lnSpcReduction="20000"/>
          </a:bodyPr>
          <a:lstStyle/>
          <a:p>
            <a:pPr marL="92075" lvl="1" indent="0">
              <a:lnSpc>
                <a:spcPct val="80000"/>
              </a:lnSpc>
              <a:buNone/>
              <a:defRPr/>
            </a:pPr>
            <a:r>
              <a:rPr lang="nl-BE" sz="2400" dirty="0" smtClean="0">
                <a:sym typeface="Arial" pitchFamily="34" charset="0"/>
              </a:rPr>
              <a:t>Erkenning van de personen met een handicap</a:t>
            </a:r>
          </a:p>
          <a:p>
            <a:pPr marL="92075" lvl="1" indent="0">
              <a:lnSpc>
                <a:spcPct val="80000"/>
              </a:lnSpc>
              <a:buNone/>
              <a:defRPr/>
            </a:pPr>
            <a:endParaRPr lang="nl-BE" sz="1800" dirty="0" smtClean="0">
              <a:sym typeface="Arial" pitchFamily="34" charset="0"/>
            </a:endParaRPr>
          </a:p>
          <a:p>
            <a:pPr marL="416878" indent="-342900">
              <a:lnSpc>
                <a:spcPct val="90000"/>
              </a:lnSpc>
            </a:pPr>
            <a:r>
              <a:rPr lang="nl-BE" sz="2100" dirty="0" smtClean="0"/>
              <a:t>elektronische uitwisseling van multifunctionele medische documenten betreffende de personen met een handicap</a:t>
            </a:r>
          </a:p>
          <a:p>
            <a:pPr marL="416878" indent="-342900">
              <a:lnSpc>
                <a:spcPct val="80000"/>
              </a:lnSpc>
            </a:pPr>
            <a:endParaRPr lang="nl-BE" sz="2100" dirty="0" smtClean="0"/>
          </a:p>
          <a:p>
            <a:pPr marL="416878" indent="-342900">
              <a:lnSpc>
                <a:spcPct val="90000"/>
              </a:lnSpc>
            </a:pPr>
            <a:r>
              <a:rPr lang="nl-BE" sz="2100" dirty="0"/>
              <a:t>beschikbaarstelling van deze documenten voor de artsen van de overheid en van de betrokken ziekenfondsen</a:t>
            </a:r>
          </a:p>
          <a:p>
            <a:pPr marL="416878" indent="-342900">
              <a:lnSpc>
                <a:spcPct val="90000"/>
              </a:lnSpc>
            </a:pPr>
            <a:endParaRPr lang="nl-BE" sz="2100" dirty="0" smtClean="0"/>
          </a:p>
          <a:p>
            <a:pPr marL="416878" indent="-342900">
              <a:lnSpc>
                <a:spcPct val="90000"/>
              </a:lnSpc>
            </a:pPr>
            <a:r>
              <a:rPr lang="nl-BE" sz="2100" dirty="0"/>
              <a:t>beveiligde communicatie via de </a:t>
            </a:r>
            <a:r>
              <a:rPr lang="nl-BE" sz="2100" dirty="0" smtClean="0">
                <a:solidFill>
                  <a:srgbClr val="3E6E5A"/>
                </a:solidFill>
              </a:rPr>
              <a:t>eHealth</a:t>
            </a:r>
            <a:r>
              <a:rPr lang="nl-BE" sz="2100" dirty="0"/>
              <a:t>Box</a:t>
            </a:r>
            <a:endParaRPr lang="nl-BE" sz="2100" dirty="0" smtClean="0"/>
          </a:p>
          <a:p>
            <a:pPr marL="416878" indent="-342900">
              <a:lnSpc>
                <a:spcPct val="90000"/>
              </a:lnSpc>
            </a:pPr>
            <a:endParaRPr lang="nl-BE" sz="2100" dirty="0" smtClean="0"/>
          </a:p>
          <a:p>
            <a:pPr marL="416878" indent="-342900">
              <a:lnSpc>
                <a:spcPct val="90000"/>
              </a:lnSpc>
            </a:pPr>
            <a:r>
              <a:rPr lang="nl-BE" sz="2100" dirty="0"/>
              <a:t>een potentieel van 296.000 aanvragen/jaar </a:t>
            </a:r>
          </a:p>
          <a:p>
            <a:pPr marL="416878" indent="-342900">
              <a:lnSpc>
                <a:spcPct val="80000"/>
              </a:lnSpc>
            </a:pPr>
            <a:endParaRPr lang="nl-BE" sz="1800" dirty="0" smtClean="0"/>
          </a:p>
          <a:p>
            <a:pPr marL="416878" indent="-342900">
              <a:lnSpc>
                <a:spcPct val="80000"/>
              </a:lnSpc>
            </a:pPr>
            <a:endParaRPr lang="nl-BE" sz="1800" dirty="0" smtClean="0"/>
          </a:p>
          <a:p>
            <a:pPr marL="73978" indent="0">
              <a:lnSpc>
                <a:spcPct val="80000"/>
              </a:lnSpc>
              <a:buNone/>
            </a:pPr>
            <a:r>
              <a:rPr lang="nl-BE" dirty="0" smtClean="0"/>
              <a:t> </a:t>
            </a:r>
            <a:r>
              <a:rPr lang="nl-BE" sz="2400" dirty="0" smtClean="0"/>
              <a:t>Akkoorden geneesmiddelen Hoofdstuk IV</a:t>
            </a:r>
          </a:p>
          <a:p>
            <a:pPr marL="73978" indent="0">
              <a:lnSpc>
                <a:spcPct val="80000"/>
              </a:lnSpc>
              <a:buNone/>
            </a:pPr>
            <a:endParaRPr lang="nl-BE" sz="2000" dirty="0" smtClean="0"/>
          </a:p>
          <a:p>
            <a:pPr marL="416878" lvl="1" indent="-342900">
              <a:lnSpc>
                <a:spcPct val="90000"/>
              </a:lnSpc>
            </a:pPr>
            <a:r>
              <a:rPr lang="nl-BE" sz="2100" dirty="0"/>
              <a:t>via MyCareNet </a:t>
            </a:r>
          </a:p>
          <a:p>
            <a:pPr lvl="1">
              <a:lnSpc>
                <a:spcPct val="90000"/>
              </a:lnSpc>
            </a:pPr>
            <a:endParaRPr lang="nl-BE" sz="2100" dirty="0"/>
          </a:p>
          <a:p>
            <a:pPr marL="416878" lvl="1" indent="-342900">
              <a:lnSpc>
                <a:spcPct val="90000"/>
              </a:lnSpc>
            </a:pPr>
            <a:r>
              <a:rPr lang="nl-BE" sz="2100" dirty="0"/>
              <a:t>beveiligde en zeer snelle overmaking van de informatie die nuttig is voor het afleveren en terugbetalen van deze soort </a:t>
            </a:r>
            <a:r>
              <a:rPr lang="nl-BE" sz="2100" dirty="0" smtClean="0"/>
              <a:t>geneesmiddelen </a:t>
            </a:r>
            <a:r>
              <a:rPr lang="nl-BE" sz="2100" dirty="0"/>
              <a:t>(voorafgaand akkoord van een medisch adviseur vereist)</a:t>
            </a:r>
          </a:p>
          <a:p>
            <a:pPr lvl="1">
              <a:lnSpc>
                <a:spcPct val="90000"/>
              </a:lnSpc>
            </a:pPr>
            <a:endParaRPr lang="nl-BE" sz="2100" dirty="0"/>
          </a:p>
          <a:p>
            <a:pPr marL="416878" lvl="1" indent="-342900">
              <a:lnSpc>
                <a:spcPct val="90000"/>
              </a:lnSpc>
            </a:pPr>
            <a:r>
              <a:rPr lang="nl-BE" sz="2100" dirty="0"/>
              <a:t>versnelling van de procedure en afschaffing van tal van administratieve formaliteiten</a:t>
            </a:r>
          </a:p>
          <a:p>
            <a:pPr marL="73978" indent="0">
              <a:lnSpc>
                <a:spcPct val="80000"/>
              </a:lnSpc>
              <a:buNone/>
            </a:pPr>
            <a:endParaRPr lang="nl-BE" sz="2000" dirty="0"/>
          </a:p>
        </p:txBody>
      </p:sp>
      <p:sp>
        <p:nvSpPr>
          <p:cNvPr id="3" name="Date Placeholder 2"/>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4056641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1" name="Content Placeholder 10"/>
          <p:cNvSpPr>
            <a:spLocks noGrp="1"/>
          </p:cNvSpPr>
          <p:nvPr>
            <p:ph idx="1"/>
          </p:nvPr>
        </p:nvSpPr>
        <p:spPr>
          <a:xfrm>
            <a:off x="2971800" y="803488"/>
            <a:ext cx="5715000" cy="5577840"/>
          </a:xfrm>
        </p:spPr>
        <p:txBody>
          <a:bodyPr>
            <a:normAutofit/>
          </a:bodyPr>
          <a:lstStyle/>
          <a:p>
            <a:pPr marL="92075" lvl="1" indent="0">
              <a:lnSpc>
                <a:spcPct val="80000"/>
              </a:lnSpc>
              <a:buNone/>
              <a:defRPr/>
            </a:pPr>
            <a:endParaRPr lang="nl-BE" sz="2000" dirty="0" smtClean="0">
              <a:sym typeface="Arial" pitchFamily="34" charset="0"/>
            </a:endParaRPr>
          </a:p>
          <a:p>
            <a:pPr marL="73978" indent="0">
              <a:lnSpc>
                <a:spcPct val="80000"/>
              </a:lnSpc>
              <a:buFont typeface="Calibri" pitchFamily="34" charset="0"/>
              <a:buNone/>
            </a:pPr>
            <a:r>
              <a:rPr lang="nl-BE" sz="2400" dirty="0" smtClean="0"/>
              <a:t>Centraal Traceerbaarheidsregister </a:t>
            </a:r>
          </a:p>
          <a:p>
            <a:pPr marL="73978" indent="0">
              <a:lnSpc>
                <a:spcPct val="80000"/>
              </a:lnSpc>
              <a:buFont typeface="Calibri" pitchFamily="34" charset="0"/>
              <a:buNone/>
            </a:pPr>
            <a:endParaRPr lang="nl-BE" sz="800" dirty="0" smtClean="0"/>
          </a:p>
          <a:p>
            <a:pPr marL="416878" indent="-342900">
              <a:lnSpc>
                <a:spcPct val="80000"/>
              </a:lnSpc>
            </a:pPr>
            <a:r>
              <a:rPr lang="nl-BE" sz="2000" dirty="0" smtClean="0"/>
              <a:t>centrale opslag van basisinformatie over een aantal soorten ingeplante implantaten </a:t>
            </a:r>
            <a:endParaRPr lang="nl-BE" sz="2000" dirty="0"/>
          </a:p>
          <a:p>
            <a:pPr marL="416878" indent="-342900">
              <a:lnSpc>
                <a:spcPct val="80000"/>
              </a:lnSpc>
            </a:pPr>
            <a:endParaRPr lang="nl-BE" sz="2000" dirty="0" smtClean="0">
              <a:solidFill>
                <a:srgbClr val="000000"/>
              </a:solidFill>
            </a:endParaRPr>
          </a:p>
          <a:p>
            <a:pPr marL="416878" indent="-342900">
              <a:lnSpc>
                <a:spcPct val="80000"/>
              </a:lnSpc>
            </a:pPr>
            <a:r>
              <a:rPr lang="nl-BE" sz="2000" dirty="0" smtClean="0">
                <a:solidFill>
                  <a:srgbClr val="000000"/>
                </a:solidFill>
              </a:rPr>
              <a:t>integratie </a:t>
            </a:r>
            <a:r>
              <a:rPr lang="nl-BE" sz="2000" dirty="0">
                <a:solidFill>
                  <a:srgbClr val="000000"/>
                </a:solidFill>
              </a:rPr>
              <a:t>van de toepassingen 'Orthopride' en 'Qermid' (heup-en knieprothesen, pacemakers, coronaire stents, borstimplantaten, ...) </a:t>
            </a:r>
          </a:p>
          <a:p>
            <a:pPr marL="416878" indent="-342900">
              <a:lnSpc>
                <a:spcPct val="80000"/>
              </a:lnSpc>
            </a:pPr>
            <a:endParaRPr lang="nl-BE" sz="2000" dirty="0" smtClean="0">
              <a:solidFill>
                <a:srgbClr val="000000"/>
              </a:solidFill>
            </a:endParaRPr>
          </a:p>
          <a:p>
            <a:pPr marL="416878" indent="-342900">
              <a:lnSpc>
                <a:spcPct val="80000"/>
              </a:lnSpc>
            </a:pPr>
            <a:r>
              <a:rPr lang="nl-BE" sz="2000" dirty="0" smtClean="0">
                <a:solidFill>
                  <a:srgbClr val="000000"/>
                </a:solidFill>
              </a:rPr>
              <a:t>pilootproject in april 2014 in 2 ziekenhuizen (Charleroi en Leuven)</a:t>
            </a:r>
            <a:endParaRPr lang="nl-BE" sz="2000" dirty="0">
              <a:solidFill>
                <a:srgbClr val="000000"/>
              </a:solidFill>
            </a:endParaRPr>
          </a:p>
          <a:p>
            <a:pPr marL="416878" indent="-342900">
              <a:lnSpc>
                <a:spcPct val="80000"/>
              </a:lnSpc>
            </a:pPr>
            <a:endParaRPr lang="nl-BE" sz="2000" dirty="0" smtClean="0">
              <a:solidFill>
                <a:srgbClr val="000000"/>
              </a:solidFill>
            </a:endParaRPr>
          </a:p>
          <a:p>
            <a:pPr marL="416878" indent="-342900">
              <a:lnSpc>
                <a:spcPct val="80000"/>
              </a:lnSpc>
              <a:buFont typeface="Wingdings" panose="05000000000000000000" pitchFamily="2" charset="2"/>
              <a:buChar char="Ø"/>
            </a:pPr>
            <a:r>
              <a:rPr lang="nl-BE" sz="2000" dirty="0" smtClean="0">
                <a:solidFill>
                  <a:srgbClr val="000000"/>
                </a:solidFill>
              </a:rPr>
              <a:t>V</a:t>
            </a:r>
            <a:r>
              <a:rPr lang="nl-BE" sz="2000" dirty="0" smtClean="0"/>
              <a:t>oordelen</a:t>
            </a:r>
          </a:p>
          <a:p>
            <a:pPr marL="691198" lvl="1" indent="-342900">
              <a:lnSpc>
                <a:spcPct val="80000"/>
              </a:lnSpc>
              <a:buFont typeface="Wingdings" panose="05000000000000000000" pitchFamily="2" charset="2"/>
              <a:buChar char="Ø"/>
            </a:pPr>
            <a:r>
              <a:rPr lang="nl-BE" sz="1800" dirty="0" smtClean="0"/>
              <a:t>betere traceerbaarheid van de ingeplande implantaten</a:t>
            </a:r>
          </a:p>
          <a:p>
            <a:pPr marL="691198" lvl="1" indent="-342900">
              <a:lnSpc>
                <a:spcPct val="80000"/>
              </a:lnSpc>
              <a:buFont typeface="Wingdings" panose="05000000000000000000" pitchFamily="2" charset="2"/>
              <a:buChar char="Ø"/>
            </a:pPr>
            <a:r>
              <a:rPr lang="nl-BE" sz="1800" dirty="0" smtClean="0"/>
              <a:t>transparantie voor de patiënt (aanmaken van een implantaatkaart met alle nuttige informatie)</a:t>
            </a:r>
          </a:p>
          <a:p>
            <a:pPr marL="416878" indent="-342900">
              <a:lnSpc>
                <a:spcPct val="80000"/>
              </a:lnSpc>
              <a:buFont typeface="Wingdings" pitchFamily="2" charset="2"/>
              <a:buChar char="Ø"/>
            </a:pPr>
            <a:endParaRPr lang="nl-BE" sz="2000" dirty="0" smtClean="0"/>
          </a:p>
          <a:p>
            <a:pPr marL="416878" indent="-342900">
              <a:lnSpc>
                <a:spcPct val="80000"/>
              </a:lnSpc>
            </a:pPr>
            <a:endParaRPr lang="nl-BE" sz="2000" dirty="0" smtClean="0"/>
          </a:p>
          <a:p>
            <a:pPr marL="73978" indent="0">
              <a:lnSpc>
                <a:spcPct val="80000"/>
              </a:lnSpc>
              <a:buFont typeface="Calibri" pitchFamily="34" charset="0"/>
              <a:buNone/>
            </a:pPr>
            <a:endParaRPr lang="nl-BE" sz="2400" dirty="0">
              <a:solidFill>
                <a:srgbClr val="000000"/>
              </a:solidFill>
              <a:sym typeface="Arial" pitchFamily="34" charset="0"/>
            </a:endParaRPr>
          </a:p>
          <a:p>
            <a:pPr marL="0" indent="0" eaLnBrk="0" fontAlgn="base" hangingPunct="0">
              <a:spcAft>
                <a:spcPct val="0"/>
              </a:spcAft>
              <a:buNone/>
              <a:defRPr/>
            </a:pPr>
            <a:endParaRPr lang="nl-BE" sz="1600"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nl-BE" sz="2000" b="1" spc="-100" dirty="0" smtClean="0">
                <a:solidFill>
                  <a:srgbClr val="3E6E5A"/>
                </a:solidFill>
                <a:latin typeface="+mj-lt"/>
              </a:rPr>
              <a:t>Traceerbaarheid van medische hulpmiddelen</a:t>
            </a:r>
            <a:endParaRPr lang="nl-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pPr/>
              <a:t>31</a:t>
            </a:fld>
            <a:endParaRPr lang="nl-BE"/>
          </a:p>
        </p:txBody>
      </p:sp>
      <p:sp>
        <p:nvSpPr>
          <p:cNvPr id="3" name="Date Placeholder 2"/>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1047503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611560" y="3605443"/>
            <a:ext cx="8136904" cy="3252557"/>
          </a:xfrm>
          <a:prstGeom prst="rect">
            <a:avLst/>
          </a:prstGeom>
          <a:noFill/>
          <a:ln>
            <a:noFill/>
          </a:ln>
        </p:spPr>
      </p:pic>
      <p:sp>
        <p:nvSpPr>
          <p:cNvPr id="7" name="Slide Number Placeholder 6"/>
          <p:cNvSpPr>
            <a:spLocks noGrp="1"/>
          </p:cNvSpPr>
          <p:nvPr>
            <p:ph type="sldNum" sz="quarter" idx="12"/>
          </p:nvPr>
        </p:nvSpPr>
        <p:spPr/>
        <p:txBody>
          <a:bodyPr/>
          <a:lstStyle/>
          <a:p>
            <a:fld id="{BAADB71D-6A6A-403E-B8B0-DAC18C9A03D5}" type="slidenum">
              <a:rPr lang="en-US" smtClean="0"/>
              <a:pPr/>
              <a:t>32</a:t>
            </a:fld>
            <a:endParaRPr lang="nl-BE"/>
          </a:p>
        </p:txBody>
      </p:sp>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
        <p:nvSpPr>
          <p:cNvPr id="3" name="Date Placeholder 2"/>
          <p:cNvSpPr>
            <a:spLocks noGrp="1"/>
          </p:cNvSpPr>
          <p:nvPr>
            <p:ph type="dt" sz="half" idx="10"/>
          </p:nvPr>
        </p:nvSpPr>
        <p:spPr/>
        <p:txBody>
          <a:bodyPr/>
          <a:lstStyle/>
          <a:p>
            <a:r>
              <a:rPr lang="en-US" smtClean="0"/>
              <a:t>20/03/2015</a:t>
            </a:r>
            <a:endParaRPr lang="en-US" dirty="0"/>
          </a:p>
        </p:txBody>
      </p:sp>
      <p:sp>
        <p:nvSpPr>
          <p:cNvPr id="8" name="TextBox 7"/>
          <p:cNvSpPr txBox="1"/>
          <p:nvPr/>
        </p:nvSpPr>
        <p:spPr>
          <a:xfrm>
            <a:off x="1331640" y="660752"/>
            <a:ext cx="6480720" cy="3477875"/>
          </a:xfrm>
          <a:prstGeom prst="rect">
            <a:avLst/>
          </a:prstGeom>
          <a:noFill/>
        </p:spPr>
        <p:txBody>
          <a:bodyPr wrap="square" rtlCol="0">
            <a:spAutoFit/>
          </a:bodyPr>
          <a:lstStyle/>
          <a:p>
            <a:pPr algn="ctr"/>
            <a:r>
              <a:rPr lang="nl-BE" sz="4400" dirty="0" smtClean="0">
                <a:solidFill>
                  <a:srgbClr val="C00000"/>
                </a:solidFill>
              </a:rPr>
              <a:t>Hoe pakken we het technologisch aan ?</a:t>
            </a:r>
          </a:p>
          <a:p>
            <a:pPr algn="ctr"/>
            <a:endParaRPr lang="nl-BE" sz="4400" dirty="0" smtClean="0">
              <a:solidFill>
                <a:srgbClr val="C00000"/>
              </a:solidFill>
            </a:endParaRPr>
          </a:p>
          <a:p>
            <a:pPr algn="ctr"/>
            <a:r>
              <a:rPr lang="nl-BE" sz="4400" dirty="0" smtClean="0">
                <a:solidFill>
                  <a:srgbClr val="C00000"/>
                </a:solidFill>
              </a:rPr>
              <a:t>Rol van het</a:t>
            </a:r>
          </a:p>
          <a:p>
            <a:pPr algn="ctr"/>
            <a:r>
              <a:rPr lang="nl-BE" sz="4400" dirty="0" err="1" smtClean="0">
                <a:solidFill>
                  <a:srgbClr val="3E6E5A"/>
                </a:solidFill>
              </a:rPr>
              <a:t>eHealth</a:t>
            </a:r>
            <a:r>
              <a:rPr lang="nl-BE" sz="4400" dirty="0" smtClean="0">
                <a:solidFill>
                  <a:srgbClr val="C00000"/>
                </a:solidFill>
              </a:rPr>
              <a:t>-platform</a:t>
            </a:r>
            <a:endParaRPr lang="fr-BE" sz="4400" dirty="0">
              <a:solidFill>
                <a:srgbClr val="C00000"/>
              </a:solidFill>
            </a:endParaRPr>
          </a:p>
        </p:txBody>
      </p:sp>
    </p:spTree>
    <p:extLst>
      <p:ext uri="{BB962C8B-B14F-4D97-AF65-F5344CB8AC3E}">
        <p14:creationId xmlns:p14="http://schemas.microsoft.com/office/powerpoint/2010/main" val="280612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ltLang="en-US" dirty="0" smtClean="0"/>
              <a:t>Doelstellingen </a:t>
            </a:r>
            <a:r>
              <a:rPr lang="nl-BE" altLang="en-US" dirty="0" err="1" smtClean="0">
                <a:solidFill>
                  <a:srgbClr val="3E6E5A"/>
                </a:solidFill>
              </a:rPr>
              <a:t>eHealth</a:t>
            </a:r>
            <a:r>
              <a:rPr lang="nl-BE" altLang="en-US" dirty="0" smtClean="0">
                <a:solidFill>
                  <a:srgbClr val="C00000"/>
                </a:solidFill>
              </a:rPr>
              <a:t>-p</a:t>
            </a:r>
            <a:r>
              <a:rPr lang="nl-BE" altLang="en-US" dirty="0" smtClean="0"/>
              <a:t>latform</a:t>
            </a:r>
            <a:endParaRPr lang="en-US" dirty="0"/>
          </a:p>
        </p:txBody>
      </p:sp>
      <p:sp>
        <p:nvSpPr>
          <p:cNvPr id="10243" name="Rectangle 3"/>
          <p:cNvSpPr>
            <a:spLocks noGrp="1" noChangeArrowheads="1"/>
          </p:cNvSpPr>
          <p:nvPr>
            <p:ph idx="1"/>
          </p:nvPr>
        </p:nvSpPr>
        <p:spPr/>
        <p:txBody>
          <a:bodyPr/>
          <a:lstStyle/>
          <a:p>
            <a:r>
              <a:rPr lang="nl-BE" altLang="en-US" sz="2000" b="1" dirty="0"/>
              <a:t>Hoe?</a:t>
            </a:r>
          </a:p>
          <a:p>
            <a:endParaRPr lang="nl-BE" altLang="en-US" sz="800" b="1" dirty="0"/>
          </a:p>
          <a:p>
            <a:pPr lvl="1"/>
            <a:r>
              <a:rPr lang="nl-BE" altLang="en-US" sz="1800" dirty="0"/>
              <a:t>door </a:t>
            </a:r>
            <a:r>
              <a:rPr lang="nl-BE" altLang="en-US" sz="1800" b="1" dirty="0"/>
              <a:t>een goed georganiseerde, onderlinge elektronische dienstverlening</a:t>
            </a:r>
            <a:r>
              <a:rPr lang="nl-BE" altLang="en-US" sz="1800" dirty="0"/>
              <a:t> en </a:t>
            </a:r>
            <a:r>
              <a:rPr lang="nl-BE" altLang="en-US" sz="1800" b="1" dirty="0"/>
              <a:t>informatie-uitwisseling</a:t>
            </a:r>
            <a:r>
              <a:rPr lang="nl-BE" altLang="en-US" sz="1800" dirty="0"/>
              <a:t> tussen alle actoren in de gezondheidszorg</a:t>
            </a:r>
          </a:p>
          <a:p>
            <a:pPr lvl="1"/>
            <a:r>
              <a:rPr lang="nl-BE" altLang="en-US" sz="1800" dirty="0"/>
              <a:t>met de </a:t>
            </a:r>
            <a:r>
              <a:rPr lang="nl-BE" altLang="en-US" sz="1800" b="1" dirty="0"/>
              <a:t>nodige waarborgen</a:t>
            </a:r>
            <a:r>
              <a:rPr lang="nl-BE" altLang="en-US" sz="1800" dirty="0"/>
              <a:t> op het vlak van de </a:t>
            </a:r>
            <a:r>
              <a:rPr lang="nl-BE" altLang="en-US" sz="1800" b="1" dirty="0"/>
              <a:t>informatieveiligheid</a:t>
            </a:r>
            <a:r>
              <a:rPr lang="nl-BE" altLang="en-US" sz="1800" dirty="0"/>
              <a:t>, de </a:t>
            </a:r>
            <a:r>
              <a:rPr lang="nl-BE" altLang="en-US" sz="1800" b="1" dirty="0"/>
              <a:t>bescherming van de persoonlijke levenssfeer</a:t>
            </a:r>
            <a:r>
              <a:rPr lang="nl-BE" altLang="en-US" sz="1800" dirty="0"/>
              <a:t> en het </a:t>
            </a:r>
            <a:r>
              <a:rPr lang="nl-BE" altLang="en-US" sz="1800" b="1" dirty="0"/>
              <a:t>beroepsgeheim</a:t>
            </a:r>
          </a:p>
          <a:p>
            <a:pPr lvl="1"/>
            <a:endParaRPr lang="nl-BE" altLang="en-US" sz="800" b="1" dirty="0"/>
          </a:p>
          <a:p>
            <a:r>
              <a:rPr lang="nl-BE" altLang="en-US" sz="2000" b="1" dirty="0"/>
              <a:t>Wat?</a:t>
            </a:r>
          </a:p>
          <a:p>
            <a:endParaRPr lang="nl-BE" altLang="en-US" sz="800" b="1" dirty="0"/>
          </a:p>
          <a:p>
            <a:pPr lvl="1"/>
            <a:r>
              <a:rPr lang="nl-BE" altLang="en-US" sz="1800" dirty="0"/>
              <a:t>optimaliseren van de </a:t>
            </a:r>
            <a:r>
              <a:rPr lang="nl-BE" altLang="en-US" sz="1800" b="1" dirty="0"/>
              <a:t>kwaliteit</a:t>
            </a:r>
            <a:r>
              <a:rPr lang="nl-BE" altLang="en-US" sz="1800" dirty="0"/>
              <a:t> en de </a:t>
            </a:r>
            <a:r>
              <a:rPr lang="nl-BE" altLang="en-US" sz="1800" b="1" dirty="0"/>
              <a:t>continuïteit</a:t>
            </a:r>
            <a:r>
              <a:rPr lang="nl-BE" altLang="en-US" sz="1800" dirty="0"/>
              <a:t> van de gezondheidszorgverstrekking </a:t>
            </a:r>
          </a:p>
          <a:p>
            <a:pPr lvl="1"/>
            <a:r>
              <a:rPr lang="nl-BE" altLang="en-US" sz="1800" dirty="0"/>
              <a:t>optimaliseren van de </a:t>
            </a:r>
            <a:r>
              <a:rPr lang="nl-BE" altLang="en-US" sz="1800" b="1" dirty="0"/>
              <a:t>veiligheid van de patiënt</a:t>
            </a:r>
          </a:p>
          <a:p>
            <a:pPr lvl="1"/>
            <a:r>
              <a:rPr lang="nl-BE" altLang="en-US" sz="1800" b="1" dirty="0"/>
              <a:t>vereenvoudigen van de administratieve formaliteiten</a:t>
            </a:r>
            <a:r>
              <a:rPr lang="nl-BE" altLang="en-US" sz="1800" dirty="0"/>
              <a:t> voor alle actoren in de gezondheidszorg</a:t>
            </a:r>
          </a:p>
          <a:p>
            <a:pPr lvl="1"/>
            <a:r>
              <a:rPr lang="nl-BE" altLang="en-US" sz="1800" dirty="0"/>
              <a:t>degelijk </a:t>
            </a:r>
            <a:r>
              <a:rPr lang="nl-BE" altLang="en-US" sz="1800" b="1" dirty="0"/>
              <a:t>ondersteunen</a:t>
            </a:r>
            <a:r>
              <a:rPr lang="nl-BE" altLang="en-US" sz="1800" dirty="0"/>
              <a:t> van het </a:t>
            </a:r>
            <a:r>
              <a:rPr lang="nl-BE" altLang="en-US" sz="1800" dirty="0" smtClean="0"/>
              <a:t>gezondheidszorgbeleid</a:t>
            </a:r>
            <a:endParaRPr lang="nl-BE" altLang="en-US" dirty="0" smtClean="0"/>
          </a:p>
          <a:p>
            <a:pPr lvl="1"/>
            <a:endParaRPr lang="nl-BE" altLang="en-US" dirty="0" smtClean="0"/>
          </a:p>
          <a:p>
            <a:endParaRPr lang="nl-BE" altLang="en-US" dirty="0" smtClean="0"/>
          </a:p>
        </p:txBody>
      </p:sp>
      <p:sp>
        <p:nvSpPr>
          <p:cNvPr id="3" name="Date Placeholder 2"/>
          <p:cNvSpPr>
            <a:spLocks noGrp="1"/>
          </p:cNvSpPr>
          <p:nvPr>
            <p:ph type="dt" sz="half" idx="10"/>
          </p:nvPr>
        </p:nvSpPr>
        <p:spPr/>
        <p:txBody>
          <a:bodyPr/>
          <a:lstStyle/>
          <a:p>
            <a:r>
              <a:rPr lang="en-US" smtClean="0"/>
              <a:t>20/03/2015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33</a:t>
            </a:fld>
            <a:endParaRPr lang="en-US"/>
          </a:p>
        </p:txBody>
      </p:sp>
    </p:spTree>
    <p:extLst>
      <p:ext uri="{BB962C8B-B14F-4D97-AF65-F5344CB8AC3E}">
        <p14:creationId xmlns:p14="http://schemas.microsoft.com/office/powerpoint/2010/main" val="75354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opdrachten</a:t>
            </a:r>
            <a:endParaRPr lang="en-US" dirty="0"/>
          </a:p>
        </p:txBody>
      </p:sp>
      <p:sp>
        <p:nvSpPr>
          <p:cNvPr id="8" name="Content Placeholder 7"/>
          <p:cNvSpPr>
            <a:spLocks noGrp="1"/>
          </p:cNvSpPr>
          <p:nvPr>
            <p:ph idx="1"/>
          </p:nvPr>
        </p:nvSpPr>
        <p:spPr/>
        <p:txBody>
          <a:bodyPr>
            <a:normAutofit fontScale="92500" lnSpcReduction="10000"/>
          </a:bodyPr>
          <a:lstStyle/>
          <a:p>
            <a:pPr marL="457200" indent="-457200">
              <a:lnSpc>
                <a:spcPct val="80000"/>
              </a:lnSpc>
              <a:buFont typeface="Wingdings" pitchFamily="2" charset="2"/>
              <a:buAutoNum type="arabicPeriod"/>
            </a:pPr>
            <a:r>
              <a:rPr lang="nl-BE" altLang="en-US" dirty="0" smtClean="0">
                <a:sym typeface="Arial" charset="0"/>
              </a:rPr>
              <a:t>Ontwikkeling </a:t>
            </a:r>
            <a:r>
              <a:rPr lang="nl-BE" altLang="en-US" dirty="0">
                <a:sym typeface="Arial" charset="0"/>
              </a:rPr>
              <a:t>van een</a:t>
            </a:r>
            <a:r>
              <a:rPr lang="nl-BE" altLang="en-US" b="1" dirty="0">
                <a:sym typeface="Arial" charset="0"/>
              </a:rPr>
              <a:t> visie</a:t>
            </a:r>
            <a:r>
              <a:rPr lang="nl-BE" altLang="en-US" dirty="0">
                <a:sym typeface="Arial" charset="0"/>
              </a:rPr>
              <a:t> en van een </a:t>
            </a:r>
            <a:r>
              <a:rPr lang="nl-BE" altLang="en-US" b="1" dirty="0">
                <a:sym typeface="Arial" charset="0"/>
              </a:rPr>
              <a:t>strategie</a:t>
            </a:r>
            <a:r>
              <a:rPr lang="nl-BE" altLang="en-US" dirty="0">
                <a:sym typeface="Arial" charset="0"/>
              </a:rPr>
              <a:t> inzake </a:t>
            </a:r>
            <a:r>
              <a:rPr lang="nl-BE" altLang="en-US" dirty="0" err="1" smtClean="0">
                <a:solidFill>
                  <a:srgbClr val="3E6E5A"/>
                </a:solidFill>
                <a:sym typeface="Arial" charset="0"/>
              </a:rPr>
              <a:t>eGezondheid</a:t>
            </a:r>
            <a:r>
              <a:rPr lang="nl-BE" altLang="en-US" dirty="0" smtClean="0"/>
              <a:t> </a:t>
            </a:r>
            <a:endParaRPr lang="nl-BE" altLang="en-US" dirty="0"/>
          </a:p>
          <a:p>
            <a:pPr marL="457200" indent="-457200">
              <a:lnSpc>
                <a:spcPct val="80000"/>
              </a:lnSpc>
              <a:buFont typeface="Wingdings" pitchFamily="2" charset="2"/>
              <a:buAutoNum type="arabicPeriod"/>
            </a:pPr>
            <a:endParaRPr lang="nl-BE" altLang="en-US" dirty="0">
              <a:sym typeface="Arial" charset="0"/>
            </a:endParaRPr>
          </a:p>
          <a:p>
            <a:pPr marL="457200" indent="-457200">
              <a:lnSpc>
                <a:spcPct val="80000"/>
              </a:lnSpc>
              <a:buFont typeface="Wingdings" pitchFamily="2" charset="2"/>
              <a:buAutoNum type="arabicPeriod"/>
            </a:pPr>
            <a:r>
              <a:rPr lang="nl-BE" altLang="en-US" dirty="0">
                <a:sym typeface="Arial" charset="0"/>
              </a:rPr>
              <a:t>Organiseren van de </a:t>
            </a:r>
            <a:r>
              <a:rPr lang="nl-BE" altLang="en-US" b="1" dirty="0">
                <a:sym typeface="Arial" charset="0"/>
              </a:rPr>
              <a:t>samenwerking</a:t>
            </a:r>
            <a:r>
              <a:rPr lang="nl-BE" altLang="en-US" dirty="0">
                <a:sym typeface="Arial" charset="0"/>
              </a:rPr>
              <a:t> met andere overheidsinstanties</a:t>
            </a:r>
            <a:r>
              <a:rPr lang="nl-BE" altLang="en-US" b="1" dirty="0">
                <a:sym typeface="Arial" charset="0"/>
              </a:rPr>
              <a:t> </a:t>
            </a:r>
            <a:r>
              <a:rPr lang="nl-BE" altLang="en-US" dirty="0">
                <a:sym typeface="Arial" charset="0"/>
              </a:rPr>
              <a:t>die belast zijn met de</a:t>
            </a:r>
            <a:r>
              <a:rPr lang="nl-BE" altLang="en-US" b="1" dirty="0">
                <a:sym typeface="Arial" charset="0"/>
              </a:rPr>
              <a:t> coördinatie van de elektronische dienstverlening</a:t>
            </a:r>
            <a:r>
              <a:rPr lang="nl-BE" altLang="en-US" dirty="0"/>
              <a:t> </a:t>
            </a:r>
          </a:p>
          <a:p>
            <a:pPr marL="457200" indent="-457200">
              <a:lnSpc>
                <a:spcPct val="80000"/>
              </a:lnSpc>
              <a:buFont typeface="Wingdings" pitchFamily="2" charset="2"/>
              <a:buAutoNum type="arabicPeriod"/>
            </a:pPr>
            <a:endParaRPr lang="nl-BE" altLang="en-US" dirty="0">
              <a:sym typeface="Arial" charset="0"/>
            </a:endParaRPr>
          </a:p>
          <a:p>
            <a:pPr marL="457200" indent="-457200">
              <a:lnSpc>
                <a:spcPct val="80000"/>
              </a:lnSpc>
              <a:buFont typeface="Wingdings" pitchFamily="2" charset="2"/>
              <a:buAutoNum type="arabicPeriod"/>
            </a:pPr>
            <a:r>
              <a:rPr lang="nl-BE" altLang="en-US" dirty="0">
                <a:sym typeface="Arial" charset="0"/>
              </a:rPr>
              <a:t>De </a:t>
            </a:r>
            <a:r>
              <a:rPr lang="nl-BE" altLang="en-US" b="1" dirty="0">
                <a:sym typeface="Arial" charset="0"/>
              </a:rPr>
              <a:t>motor van de noodzakelijke veranderingen</a:t>
            </a:r>
            <a:r>
              <a:rPr lang="nl-BE" altLang="en-US" dirty="0">
                <a:sym typeface="Arial" charset="0"/>
              </a:rPr>
              <a:t> zijn voor de uitvoering van de visie en de strategie inzake </a:t>
            </a:r>
            <a:r>
              <a:rPr lang="nl-BE" altLang="en-US" dirty="0" err="1">
                <a:solidFill>
                  <a:srgbClr val="3E6E5A"/>
                </a:solidFill>
                <a:sym typeface="Arial" charset="0"/>
              </a:rPr>
              <a:t>eHealth</a:t>
            </a:r>
            <a:r>
              <a:rPr lang="nl-BE" altLang="en-US" dirty="0">
                <a:sym typeface="Arial" charset="0"/>
              </a:rPr>
              <a:t> </a:t>
            </a:r>
            <a:endParaRPr lang="nl-BE" altLang="en-US" dirty="0"/>
          </a:p>
          <a:p>
            <a:pPr marL="457200" indent="-457200">
              <a:lnSpc>
                <a:spcPct val="80000"/>
              </a:lnSpc>
              <a:buFont typeface="Wingdings" pitchFamily="2" charset="2"/>
              <a:buAutoNum type="arabicPeriod"/>
            </a:pPr>
            <a:endParaRPr lang="nl-BE" altLang="en-US" dirty="0">
              <a:sym typeface="Arial" charset="0"/>
            </a:endParaRPr>
          </a:p>
          <a:p>
            <a:pPr marL="457200" indent="-457200">
              <a:lnSpc>
                <a:spcPct val="80000"/>
              </a:lnSpc>
              <a:buFont typeface="Wingdings" pitchFamily="2" charset="2"/>
              <a:buAutoNum type="arabicPeriod"/>
            </a:pPr>
            <a:r>
              <a:rPr lang="nl-BE" altLang="en-US" dirty="0">
                <a:sym typeface="Arial" charset="0"/>
              </a:rPr>
              <a:t>Vastleggen van functionele en </a:t>
            </a:r>
            <a:r>
              <a:rPr lang="nl-BE" altLang="en-US" dirty="0" err="1">
                <a:sym typeface="Arial" charset="0"/>
              </a:rPr>
              <a:t>techische</a:t>
            </a:r>
            <a:r>
              <a:rPr lang="nl-BE" altLang="en-US" dirty="0">
                <a:sym typeface="Arial" charset="0"/>
              </a:rPr>
              <a:t> </a:t>
            </a:r>
            <a:r>
              <a:rPr lang="nl-BE" altLang="en-US" b="1" dirty="0">
                <a:sym typeface="Arial" charset="0"/>
              </a:rPr>
              <a:t>normen, standaarden</a:t>
            </a:r>
            <a:r>
              <a:rPr lang="nl-BE" altLang="en-US" dirty="0">
                <a:sym typeface="Arial" charset="0"/>
              </a:rPr>
              <a:t>,</a:t>
            </a:r>
            <a:r>
              <a:rPr lang="nl-BE" altLang="en-US" b="1" dirty="0">
                <a:sym typeface="Arial" charset="0"/>
              </a:rPr>
              <a:t> specificaties</a:t>
            </a:r>
            <a:r>
              <a:rPr lang="nl-BE" altLang="en-US" dirty="0">
                <a:sym typeface="Arial" charset="0"/>
              </a:rPr>
              <a:t> en </a:t>
            </a:r>
            <a:r>
              <a:rPr lang="nl-BE" altLang="en-US" b="1" dirty="0">
                <a:sym typeface="Arial" charset="0"/>
              </a:rPr>
              <a:t>basisarchitectuur</a:t>
            </a:r>
            <a:r>
              <a:rPr lang="nl-BE" altLang="en-US" dirty="0">
                <a:sym typeface="Arial" charset="0"/>
              </a:rPr>
              <a:t> inzake ICT </a:t>
            </a:r>
          </a:p>
          <a:p>
            <a:pPr marL="457200" indent="-457200">
              <a:lnSpc>
                <a:spcPct val="80000"/>
              </a:lnSpc>
              <a:buFont typeface="Wingdings" pitchFamily="2" charset="2"/>
              <a:buAutoNum type="arabicPeriod"/>
            </a:pPr>
            <a:endParaRPr lang="nl-BE" altLang="en-US" dirty="0">
              <a:sym typeface="Arial" charset="0"/>
            </a:endParaRPr>
          </a:p>
          <a:p>
            <a:pPr marL="457200" indent="-457200">
              <a:lnSpc>
                <a:spcPct val="80000"/>
              </a:lnSpc>
              <a:buFont typeface="Wingdings" pitchFamily="2" charset="2"/>
              <a:buAutoNum type="arabicPeriod"/>
            </a:pPr>
            <a:r>
              <a:rPr lang="nl-BE" altLang="en-US" dirty="0">
                <a:sym typeface="Arial" charset="0"/>
              </a:rPr>
              <a:t>Registreren van </a:t>
            </a:r>
            <a:r>
              <a:rPr lang="nl-BE" altLang="en-US" b="1" dirty="0">
                <a:sym typeface="Arial" charset="0"/>
              </a:rPr>
              <a:t>software</a:t>
            </a:r>
            <a:r>
              <a:rPr lang="nl-BE" altLang="en-US" dirty="0">
                <a:sym typeface="Arial" charset="0"/>
              </a:rPr>
              <a:t> voor het beheer van elektronische </a:t>
            </a:r>
            <a:r>
              <a:rPr lang="nl-BE" altLang="en-US" dirty="0" smtClean="0">
                <a:sym typeface="Arial" charset="0"/>
              </a:rPr>
              <a:t>patiëntendossiers</a:t>
            </a:r>
            <a:endParaRPr lang="nl-BE" altLang="en-US" dirty="0">
              <a:sym typeface="Arial" charset="0"/>
            </a:endParaRPr>
          </a:p>
        </p:txBody>
      </p:sp>
      <p:sp>
        <p:nvSpPr>
          <p:cNvPr id="2" name="Date Placeholder 1"/>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34</a:t>
            </a:fld>
            <a:endParaRPr lang="en-US"/>
          </a:p>
        </p:txBody>
      </p:sp>
    </p:spTree>
    <p:extLst>
      <p:ext uri="{BB962C8B-B14F-4D97-AF65-F5344CB8AC3E}">
        <p14:creationId xmlns:p14="http://schemas.microsoft.com/office/powerpoint/2010/main" val="9526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smtClean="0">
                <a:sym typeface="Arial" charset="0"/>
              </a:rPr>
              <a:t>10 opdrachten</a:t>
            </a:r>
            <a:endParaRPr lang="en-US" dirty="0"/>
          </a:p>
        </p:txBody>
      </p:sp>
      <p:sp>
        <p:nvSpPr>
          <p:cNvPr id="16387" name="Rectangle 3"/>
          <p:cNvSpPr>
            <a:spLocks noGrp="1" noChangeArrowheads="1"/>
          </p:cNvSpPr>
          <p:nvPr>
            <p:ph idx="1"/>
          </p:nvPr>
        </p:nvSpPr>
        <p:spPr/>
        <p:txBody>
          <a:bodyPr>
            <a:normAutofit fontScale="92500" lnSpcReduction="10000"/>
          </a:bodyPr>
          <a:lstStyle/>
          <a:p>
            <a:pPr marL="457200" indent="-457200">
              <a:lnSpc>
                <a:spcPct val="80000"/>
              </a:lnSpc>
              <a:buFont typeface="Wingdings" pitchFamily="2" charset="2"/>
              <a:buAutoNum type="arabicPeriod" startAt="6"/>
            </a:pPr>
            <a:r>
              <a:rPr lang="nl-BE" altLang="en-US" dirty="0">
                <a:sym typeface="Arial" charset="0"/>
              </a:rPr>
              <a:t>Concipiëren, uitwerken en beheren van een </a:t>
            </a:r>
            <a:r>
              <a:rPr lang="nl-BE" altLang="en-US" b="1" dirty="0">
                <a:sym typeface="Arial" charset="0"/>
              </a:rPr>
              <a:t>samenwerkingsplatform</a:t>
            </a:r>
            <a:r>
              <a:rPr lang="nl-BE" altLang="en-US" dirty="0">
                <a:sym typeface="Arial" charset="0"/>
              </a:rPr>
              <a:t> voor de veilige elektronische gegevensuitwisseling met de bijhorende basisdiensten </a:t>
            </a:r>
          </a:p>
          <a:p>
            <a:pPr marL="457200" indent="-457200">
              <a:lnSpc>
                <a:spcPct val="80000"/>
              </a:lnSpc>
              <a:buFont typeface="Wingdings" pitchFamily="2" charset="2"/>
              <a:buAutoNum type="arabicPeriod" startAt="6"/>
            </a:pPr>
            <a:endParaRPr lang="nl-BE" altLang="en-US" sz="900" dirty="0">
              <a:sym typeface="Arial" charset="0"/>
            </a:endParaRPr>
          </a:p>
          <a:p>
            <a:pPr marL="457200" indent="-457200">
              <a:lnSpc>
                <a:spcPct val="80000"/>
              </a:lnSpc>
              <a:buFont typeface="Wingdings" pitchFamily="2" charset="2"/>
              <a:buAutoNum type="arabicPeriod" startAt="6"/>
            </a:pPr>
            <a:r>
              <a:rPr lang="nl-BE" altLang="en-US" dirty="0">
                <a:sym typeface="Arial" charset="0"/>
              </a:rPr>
              <a:t>Een akkoord bereiken over een</a:t>
            </a:r>
            <a:r>
              <a:rPr lang="nl-BE" altLang="en-US" b="1" dirty="0">
                <a:sym typeface="Arial" charset="0"/>
              </a:rPr>
              <a:t> taakverdeling</a:t>
            </a:r>
            <a:r>
              <a:rPr lang="nl-BE" altLang="en-US" dirty="0">
                <a:sym typeface="Arial" charset="0"/>
              </a:rPr>
              <a:t> en over de</a:t>
            </a:r>
            <a:r>
              <a:rPr lang="nl-BE" altLang="en-US" b="1" dirty="0">
                <a:sym typeface="Arial" charset="0"/>
              </a:rPr>
              <a:t> kwaliteitsnormen</a:t>
            </a:r>
            <a:r>
              <a:rPr lang="nl-BE" altLang="en-US" dirty="0">
                <a:sym typeface="Arial" charset="0"/>
              </a:rPr>
              <a:t> en nagaan of de kwaliteitsnormen worden nageleefd </a:t>
            </a:r>
          </a:p>
          <a:p>
            <a:pPr marL="457200" indent="-457200">
              <a:lnSpc>
                <a:spcPct val="80000"/>
              </a:lnSpc>
              <a:buFont typeface="Wingdings" pitchFamily="2" charset="2"/>
              <a:buAutoNum type="arabicPeriod" startAt="6"/>
            </a:pPr>
            <a:endParaRPr lang="nl-BE" altLang="en-US" sz="900" dirty="0">
              <a:sym typeface="Arial" charset="0"/>
            </a:endParaRPr>
          </a:p>
          <a:p>
            <a:pPr marL="457200" indent="-457200">
              <a:lnSpc>
                <a:spcPct val="80000"/>
              </a:lnSpc>
              <a:buFont typeface="Wingdings" pitchFamily="2" charset="2"/>
              <a:buAutoNum type="arabicPeriod" startAt="6"/>
            </a:pPr>
            <a:r>
              <a:rPr lang="nl-BE" altLang="en-US" dirty="0">
                <a:sym typeface="Arial" charset="0"/>
              </a:rPr>
              <a:t>Als </a:t>
            </a:r>
            <a:r>
              <a:rPr lang="nl-BE" altLang="en-US" b="1" dirty="0">
                <a:sym typeface="Arial" charset="0"/>
              </a:rPr>
              <a:t>onafhankelijke </a:t>
            </a:r>
            <a:r>
              <a:rPr lang="nl-BE" altLang="en-US" b="1" dirty="0" err="1">
                <a:sym typeface="Arial" charset="0"/>
              </a:rPr>
              <a:t>trusted</a:t>
            </a:r>
            <a:r>
              <a:rPr lang="nl-BE" altLang="en-US" b="1" dirty="0">
                <a:sym typeface="Arial" charset="0"/>
              </a:rPr>
              <a:t> </a:t>
            </a:r>
            <a:r>
              <a:rPr lang="nl-BE" altLang="en-US" b="1" dirty="0" err="1">
                <a:sym typeface="Arial" charset="0"/>
              </a:rPr>
              <a:t>third</a:t>
            </a:r>
            <a:r>
              <a:rPr lang="nl-BE" altLang="en-US" b="1" dirty="0">
                <a:sym typeface="Arial" charset="0"/>
              </a:rPr>
              <a:t> party (TTP) </a:t>
            </a:r>
            <a:r>
              <a:rPr lang="nl-BE" altLang="en-US" dirty="0">
                <a:sym typeface="Arial" charset="0"/>
              </a:rPr>
              <a:t>optreden voor het</a:t>
            </a:r>
            <a:r>
              <a:rPr lang="nl-BE" altLang="en-US" b="1" dirty="0">
                <a:sym typeface="Arial" charset="0"/>
              </a:rPr>
              <a:t> coderen</a:t>
            </a:r>
            <a:r>
              <a:rPr lang="nl-BE" altLang="en-US" dirty="0">
                <a:sym typeface="Arial" charset="0"/>
              </a:rPr>
              <a:t> en </a:t>
            </a:r>
            <a:r>
              <a:rPr lang="nl-BE" altLang="en-US" b="1" dirty="0">
                <a:sym typeface="Arial" charset="0"/>
              </a:rPr>
              <a:t>anonimiseren</a:t>
            </a:r>
            <a:r>
              <a:rPr lang="nl-BE" altLang="en-US" dirty="0">
                <a:sym typeface="Arial" charset="0"/>
              </a:rPr>
              <a:t> van persoonsgegevens m.b.t. de gezondheid voor rekening van bepaalde, in de wet opgesomde instanties ter ondersteuning van het wetenschappelijk onderzoek en het beleid </a:t>
            </a:r>
          </a:p>
          <a:p>
            <a:pPr marL="457200" indent="-457200">
              <a:lnSpc>
                <a:spcPct val="80000"/>
              </a:lnSpc>
              <a:buFont typeface="Wingdings" pitchFamily="2" charset="2"/>
              <a:buAutoNum type="arabicPeriod" startAt="6"/>
            </a:pPr>
            <a:endParaRPr lang="nl-BE" altLang="en-US" sz="900" dirty="0">
              <a:sym typeface="Arial" charset="0"/>
            </a:endParaRPr>
          </a:p>
          <a:p>
            <a:pPr marL="457200" indent="-457200">
              <a:lnSpc>
                <a:spcPct val="80000"/>
              </a:lnSpc>
              <a:buFont typeface="Wingdings" pitchFamily="2" charset="2"/>
              <a:buAutoNum type="arabicPeriod" startAt="6"/>
            </a:pPr>
            <a:r>
              <a:rPr lang="nl-BE" altLang="en-US" dirty="0">
                <a:sym typeface="Arial" charset="0"/>
              </a:rPr>
              <a:t>De </a:t>
            </a:r>
            <a:r>
              <a:rPr lang="nl-BE" altLang="en-US" b="1" dirty="0">
                <a:sym typeface="Arial" charset="0"/>
              </a:rPr>
              <a:t>totstandkoming van</a:t>
            </a:r>
            <a:r>
              <a:rPr lang="nl-BE" altLang="en-US" dirty="0">
                <a:sym typeface="Arial" charset="0"/>
              </a:rPr>
              <a:t> </a:t>
            </a:r>
            <a:r>
              <a:rPr lang="nl-BE" altLang="en-US" b="1" dirty="0">
                <a:sym typeface="Arial" charset="0"/>
              </a:rPr>
              <a:t>programma's</a:t>
            </a:r>
            <a:r>
              <a:rPr lang="nl-BE" altLang="en-US" dirty="0">
                <a:sym typeface="Arial" charset="0"/>
              </a:rPr>
              <a:t> en </a:t>
            </a:r>
            <a:r>
              <a:rPr lang="nl-BE" altLang="en-US" b="1" dirty="0">
                <a:sym typeface="Arial" charset="0"/>
              </a:rPr>
              <a:t>projecten</a:t>
            </a:r>
            <a:r>
              <a:rPr lang="nl-BE" altLang="en-US" dirty="0">
                <a:sym typeface="Arial" charset="0"/>
              </a:rPr>
              <a:t> promoten en coördineren</a:t>
            </a:r>
            <a:r>
              <a:rPr lang="nl-BE" altLang="en-US" dirty="0"/>
              <a:t> </a:t>
            </a:r>
          </a:p>
          <a:p>
            <a:pPr marL="457200" indent="-457200">
              <a:lnSpc>
                <a:spcPct val="80000"/>
              </a:lnSpc>
              <a:buFont typeface="Wingdings" pitchFamily="2" charset="2"/>
              <a:buAutoNum type="arabicPeriod" startAt="6"/>
            </a:pPr>
            <a:endParaRPr lang="nl-BE" altLang="en-US" sz="900" dirty="0">
              <a:sym typeface="Arial" charset="0"/>
            </a:endParaRPr>
          </a:p>
          <a:p>
            <a:pPr marL="457200" indent="-457200">
              <a:lnSpc>
                <a:spcPct val="80000"/>
              </a:lnSpc>
              <a:buFont typeface="Wingdings" pitchFamily="2" charset="2"/>
              <a:buAutoNum type="arabicPeriod" startAt="6"/>
            </a:pPr>
            <a:r>
              <a:rPr lang="nl-BE" altLang="en-US" dirty="0">
                <a:sym typeface="Arial" charset="0"/>
              </a:rPr>
              <a:t>De ICT-aspecten van de gegevensuitwisseling beheren en coördineren in het kader van de </a:t>
            </a:r>
            <a:r>
              <a:rPr lang="nl-BE" altLang="en-US" b="1" dirty="0">
                <a:sym typeface="Arial" charset="0"/>
              </a:rPr>
              <a:t>elektronische patiëntendossiers</a:t>
            </a:r>
            <a:r>
              <a:rPr lang="nl-BE" altLang="en-US" dirty="0">
                <a:sym typeface="Arial" charset="0"/>
              </a:rPr>
              <a:t> en van de </a:t>
            </a:r>
            <a:r>
              <a:rPr lang="nl-BE" altLang="en-US" b="1" dirty="0">
                <a:sym typeface="Arial" charset="0"/>
              </a:rPr>
              <a:t>elektronische medische </a:t>
            </a:r>
            <a:r>
              <a:rPr lang="nl-BE" altLang="en-US" b="1" dirty="0" smtClean="0">
                <a:sym typeface="Arial" charset="0"/>
              </a:rPr>
              <a:t>voorschriften</a:t>
            </a:r>
            <a:endParaRPr lang="nl-BE" altLang="en-US" dirty="0" smtClean="0">
              <a:sym typeface="Arial" charset="0"/>
            </a:endParaRPr>
          </a:p>
          <a:p>
            <a:endParaRPr lang="nl-BE" altLang="en-US" dirty="0" smtClean="0">
              <a:sym typeface="Arial" charset="0"/>
            </a:endParaRPr>
          </a:p>
          <a:p>
            <a:endParaRPr lang="nl-BE" altLang="en-US" dirty="0" smtClean="0">
              <a:sym typeface="Arial" charset="0"/>
            </a:endParaRPr>
          </a:p>
        </p:txBody>
      </p:sp>
      <p:sp>
        <p:nvSpPr>
          <p:cNvPr id="3" name="Date Placeholder 2"/>
          <p:cNvSpPr>
            <a:spLocks noGrp="1"/>
          </p:cNvSpPr>
          <p:nvPr>
            <p:ph type="dt" sz="half" idx="10"/>
          </p:nvPr>
        </p:nvSpPr>
        <p:spPr/>
        <p:txBody>
          <a:bodyPr/>
          <a:lstStyle/>
          <a:p>
            <a:r>
              <a:rPr lang="en-US" smtClean="0"/>
              <a:t>20/03/2015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35</a:t>
            </a:fld>
            <a:endParaRPr lang="en-US"/>
          </a:p>
        </p:txBody>
      </p:sp>
    </p:spTree>
    <p:extLst>
      <p:ext uri="{BB962C8B-B14F-4D97-AF65-F5344CB8AC3E}">
        <p14:creationId xmlns:p14="http://schemas.microsoft.com/office/powerpoint/2010/main" val="27369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90600"/>
          </a:xfrm>
        </p:spPr>
        <p:txBody>
          <a:bodyPr/>
          <a:lstStyle/>
          <a:p>
            <a:r>
              <a:rPr lang="nl-BE" altLang="en-US" dirty="0" smtClean="0"/>
              <a:t>Basisarchitectuur</a:t>
            </a:r>
            <a:endParaRPr lang="en-US" dirty="0"/>
          </a:p>
        </p:txBody>
      </p:sp>
      <p:sp>
        <p:nvSpPr>
          <p:cNvPr id="3" name="Date Placeholder 2"/>
          <p:cNvSpPr>
            <a:spLocks noGrp="1"/>
          </p:cNvSpPr>
          <p:nvPr>
            <p:ph type="dt" sz="half" idx="10"/>
          </p:nvPr>
        </p:nvSpPr>
        <p:spPr/>
        <p:txBody>
          <a:bodyPr/>
          <a:lstStyle/>
          <a:p>
            <a:r>
              <a:rPr lang="en-US" smtClean="0"/>
              <a:t>20/03/2015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36</a:t>
            </a:fld>
            <a:endParaRPr lang="en-US"/>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chemeClr val="bg1"/>
              </a:solidFill>
              <a:effectLst>
                <a:outerShdw blurRad="38100" dist="38100" dir="2700000" algn="tl">
                  <a:srgbClr val="000000"/>
                </a:outerShdw>
              </a:effectLst>
            </a:endParaRPr>
          </a:p>
          <a:p>
            <a:pPr algn="ctr">
              <a:defRPr/>
            </a:pPr>
            <a:endParaRPr lang="en-GB" sz="2400" b="1" i="1">
              <a:solidFill>
                <a:schemeClr val="bg1"/>
              </a:solidFill>
              <a:effectLst>
                <a:outerShdw blurRad="38100" dist="38100" dir="2700000" algn="tl">
                  <a:srgbClr val="000000"/>
                </a:outerShdw>
              </a:effectLst>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chemeClr val="bg1"/>
                </a:solidFill>
                <a:effectLst>
                  <a:outerShdw blurRad="38100" dist="38100" dir="2700000" algn="tl">
                    <a:srgbClr val="000000"/>
                  </a:outerShdw>
                </a:effectLst>
              </a:rPr>
              <a:t>Basisdiensten</a:t>
            </a:r>
          </a:p>
          <a:p>
            <a:pPr algn="ctr">
              <a:defRPr/>
            </a:pPr>
            <a:r>
              <a:rPr lang="nl-BE" sz="2400" b="1" i="1" dirty="0">
                <a:solidFill>
                  <a:srgbClr val="3E6E5A"/>
                </a:solidFill>
                <a:effectLst>
                  <a:outerShdw blurRad="38100" dist="38100" dir="2700000" algn="tl">
                    <a:srgbClr val="000000"/>
                  </a:outerShdw>
                </a:effectLst>
              </a:rPr>
              <a:t>eHealth</a:t>
            </a:r>
            <a:r>
              <a:rPr lang="nl-BE" sz="2400" b="1" i="1" dirty="0">
                <a:solidFill>
                  <a:schemeClr val="bg1"/>
                </a:solidFill>
                <a:effectLst>
                  <a:outerShdw blurRad="38100" dist="38100" dir="2700000" algn="tl">
                    <a:srgbClr val="000000"/>
                  </a:outerShdw>
                </a:effectLst>
              </a:rPr>
              <a:t>-platform</a:t>
            </a: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altLang="en-US" sz="2400" b="1" i="1">
                <a:latin typeface="Arial" charset="0"/>
              </a:rPr>
              <a:t>Netwerk</a:t>
            </a:r>
          </a:p>
        </p:txBody>
      </p:sp>
      <p:pic>
        <p:nvPicPr>
          <p:cNvPr id="84" name="Picture 3"/>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nl-BE" sz="2000" b="1" i="1" dirty="0">
                <a:effectLst>
                  <a:outerShdw blurRad="38100" dist="38100" dir="2700000" algn="tl">
                    <a:srgbClr val="C0C0C0"/>
                  </a:outerShdw>
                </a:effectLst>
              </a:rPr>
              <a:t>Patiënten, zorgverleners</a:t>
            </a:r>
          </a:p>
          <a:p>
            <a:pPr algn="ctr">
              <a:defRPr/>
            </a:pPr>
            <a:r>
              <a:rPr lang="nl-BE" sz="2000" b="1" i="1" dirty="0">
                <a:effectLst>
                  <a:outerShdw blurRad="38100" dist="38100" dir="2700000" algn="tl">
                    <a:srgbClr val="C0C0C0"/>
                  </a:outerShdw>
                </a:effectLst>
              </a:rPr>
              <a:t>en zorginstellingen</a:t>
            </a:r>
            <a:endParaRPr lang="nl-BE" sz="2000" b="1" i="1" dirty="0">
              <a:solidFill>
                <a:schemeClr val="bg1"/>
              </a:solidFill>
              <a:effectLst>
                <a:outerShdw blurRad="38100" dist="38100" dir="2700000" algn="tl">
                  <a:srgbClr val="C0C0C0"/>
                </a:outerShdw>
              </a:effectLst>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pic>
        <p:nvPicPr>
          <p:cNvPr id="89" name="Picture 20" descr="FOD_tekeni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dirty="0">
                <a:solidFill>
                  <a:schemeClr val="hlink"/>
                </a:solidFill>
              </a:rPr>
              <a:t>Leveranciers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a:solidFill>
                  <a:schemeClr val="hlink"/>
                </a:solidFill>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chemeClr val="bg1"/>
                </a:solidFill>
                <a:effectLst>
                  <a:outerShdw blurRad="38100" dist="38100" dir="2700000" algn="tl">
                    <a:srgbClr val="000000"/>
                  </a:outerShdw>
                </a:effectLst>
              </a:rPr>
              <a:t>portaal </a:t>
            </a:r>
            <a:r>
              <a:rPr lang="nl-BE" sz="1400" i="1" dirty="0">
                <a:solidFill>
                  <a:srgbClr val="3E6E5A"/>
                </a:solidFill>
                <a:effectLst>
                  <a:outerShdw blurRad="38100" dist="38100" dir="2700000" algn="tl">
                    <a:srgbClr val="000000"/>
                  </a:outerShdw>
                </a:effectLst>
              </a:rPr>
              <a:t>eHealth</a:t>
            </a:r>
            <a:r>
              <a:rPr lang="nl-BE" sz="1400" i="1" dirty="0">
                <a:solidFill>
                  <a:schemeClr val="bg1"/>
                </a:solidFill>
                <a:effectLst>
                  <a:outerShdw blurRad="38100" dist="38100" dir="2700000" algn="tl">
                    <a:srgbClr val="000000"/>
                  </a:outerShdw>
                </a:effectLst>
              </a:rPr>
              <a:t>-platform</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Health portal</a:t>
              </a:r>
              <a:endParaRPr lang="nl-BE" sz="1000" i="1">
                <a:solidFill>
                  <a:schemeClr val="bg1"/>
                </a:solidFill>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pic>
          <p:nvPicPr>
            <p:cNvPr id="99" name="Picture 30" descr="FOD_teken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Software zorginstelling</a:t>
            </a:r>
            <a:endParaRPr lang="nl-BE" sz="1000" i="1">
              <a:solidFill>
                <a:schemeClr val="bg1"/>
              </a:solidFill>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MyCareNet</a:t>
            </a:r>
            <a:endParaRPr lang="nl-BE" sz="1000" i="1">
              <a:solidFill>
                <a:schemeClr val="bg1"/>
              </a:solidFill>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chemeClr val="bg1"/>
                </a:solidFill>
                <a:effectLst>
                  <a:outerShdw blurRad="38100" dist="38100" dir="2700000" algn="tl">
                    <a:srgbClr val="000000"/>
                  </a:outerShdw>
                </a:effectLst>
              </a:rPr>
              <a:t>Software zorgverlener</a:t>
            </a:r>
            <a:endParaRPr lang="nl-BE" sz="1000" i="1" dirty="0">
              <a:solidFill>
                <a:schemeClr val="bg1"/>
              </a:solidFill>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6" name="AutoShape 52"/>
          <p:cNvSpPr>
            <a:spLocks noChangeArrowheads="1"/>
          </p:cNvSpPr>
          <p:nvPr/>
        </p:nvSpPr>
        <p:spPr bwMode="auto">
          <a:xfrm rot="5400000">
            <a:off x="2617788" y="145415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7" name="AutoShape 53"/>
          <p:cNvSpPr>
            <a:spLocks noChangeArrowheads="1"/>
          </p:cNvSpPr>
          <p:nvPr/>
        </p:nvSpPr>
        <p:spPr bwMode="auto">
          <a:xfrm rot="5400000">
            <a:off x="1239838" y="9985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8" name="AutoShape 54"/>
          <p:cNvSpPr>
            <a:spLocks noChangeArrowheads="1"/>
          </p:cNvSpPr>
          <p:nvPr/>
        </p:nvSpPr>
        <p:spPr bwMode="auto">
          <a:xfrm rot="5400000">
            <a:off x="5346700" y="17780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9" name="AutoShape 55"/>
          <p:cNvSpPr>
            <a:spLocks noChangeArrowheads="1"/>
          </p:cNvSpPr>
          <p:nvPr/>
        </p:nvSpPr>
        <p:spPr bwMode="auto">
          <a:xfrm rot="5400000">
            <a:off x="7808119" y="821532"/>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20" name="AutoShape 56"/>
          <p:cNvSpPr>
            <a:spLocks noChangeArrowheads="1"/>
          </p:cNvSpPr>
          <p:nvPr/>
        </p:nvSpPr>
        <p:spPr bwMode="auto">
          <a:xfrm rot="5400000">
            <a:off x="6622257" y="128349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Site RIZIV</a:t>
            </a:r>
            <a:endParaRPr lang="nl-BE" sz="1000" i="1">
              <a:solidFill>
                <a:schemeClr val="bg1"/>
              </a:solidFill>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pic>
        <p:nvPicPr>
          <p:cNvPr id="137"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Tree>
    <p:extLst>
      <p:ext uri="{BB962C8B-B14F-4D97-AF65-F5344CB8AC3E}">
        <p14:creationId xmlns:p14="http://schemas.microsoft.com/office/powerpoint/2010/main" val="27550169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743"/>
            <a:ext cx="8229600" cy="5976257"/>
          </a:xfrm>
        </p:spPr>
        <p:txBody>
          <a:bodyPr>
            <a:normAutofit/>
          </a:bodyPr>
          <a:lstStyle/>
          <a:p>
            <a:pPr marL="0" indent="0">
              <a:buNone/>
            </a:pPr>
            <a:r>
              <a:rPr lang="nl-BE" b="1" dirty="0" smtClean="0"/>
              <a:t>Basisdienst</a:t>
            </a:r>
            <a:endParaRPr lang="nl-BE" b="1" dirty="0"/>
          </a:p>
          <a:p>
            <a:pPr lvl="1"/>
            <a:r>
              <a:rPr lang="nl-BE" dirty="0"/>
              <a:t>een dienst ontwikkeld en ter beschikking gesteld door het </a:t>
            </a:r>
            <a:r>
              <a:rPr lang="nl-BE" dirty="0" err="1">
                <a:solidFill>
                  <a:srgbClr val="3E6E5A"/>
                </a:solidFill>
              </a:rPr>
              <a:t>eHealth</a:t>
            </a:r>
            <a:r>
              <a:rPr lang="nl-BE" dirty="0"/>
              <a:t>-platform, die door de aanbieder van een dienst met toegevoegde waarde kan worden gebruikt bij het ontwikkelen en aanbieden van een dienst met toegevoegde waarde</a:t>
            </a:r>
          </a:p>
          <a:p>
            <a:pPr marL="0" indent="0">
              <a:buNone/>
            </a:pPr>
            <a:r>
              <a:rPr lang="nl-BE" b="1" dirty="0"/>
              <a:t>D</a:t>
            </a:r>
            <a:r>
              <a:rPr lang="nl-BE" b="1" dirty="0" smtClean="0"/>
              <a:t>ienst </a:t>
            </a:r>
            <a:r>
              <a:rPr lang="nl-BE" b="1" dirty="0"/>
              <a:t>met toegevoegde waarde (DTW)</a:t>
            </a:r>
          </a:p>
          <a:p>
            <a:pPr lvl="1"/>
            <a:r>
              <a:rPr lang="nl-BE" dirty="0"/>
              <a:t>een dienst die ter beschikking wordt gesteld van de </a:t>
            </a:r>
            <a:r>
              <a:rPr lang="nl-BE" dirty="0" smtClean="0"/>
              <a:t>actoren in de zorg (patiënten, zorgverleners, zorginstellingen, ziekenfondsen, …)</a:t>
            </a:r>
            <a:endParaRPr lang="nl-BE" dirty="0"/>
          </a:p>
          <a:p>
            <a:pPr lvl="1"/>
            <a:r>
              <a:rPr lang="nl-BE" dirty="0"/>
              <a:t>de instantie die instaat voor de ontwikkeling en de </a:t>
            </a:r>
            <a:r>
              <a:rPr lang="nl-BE" dirty="0" err="1"/>
              <a:t>terbeschik-kingstelling</a:t>
            </a:r>
            <a:r>
              <a:rPr lang="nl-BE" dirty="0"/>
              <a:t> van een dienst met toegevoegde waarde kan hiertoe gebruik maken van de basisdiensten aangeboden door het </a:t>
            </a:r>
            <a:r>
              <a:rPr lang="nl-BE" dirty="0" err="1" smtClean="0">
                <a:solidFill>
                  <a:srgbClr val="3E6E5A"/>
                </a:solidFill>
              </a:rPr>
              <a:t>eHealth</a:t>
            </a:r>
            <a:r>
              <a:rPr lang="nl-BE" dirty="0" smtClean="0"/>
              <a:t>-platform</a:t>
            </a:r>
          </a:p>
          <a:p>
            <a:pPr marL="0" indent="0">
              <a:buNone/>
            </a:pPr>
            <a:r>
              <a:rPr lang="nl-BE" b="1" dirty="0" smtClean="0"/>
              <a:t>Gevalideerde </a:t>
            </a:r>
            <a:r>
              <a:rPr lang="nl-BE" b="1" dirty="0"/>
              <a:t>authentieke bron (GAB)</a:t>
            </a:r>
          </a:p>
          <a:p>
            <a:pPr lvl="1"/>
            <a:r>
              <a:rPr lang="nl-BE" dirty="0"/>
              <a:t>een gegevensbank met </a:t>
            </a:r>
            <a:r>
              <a:rPr lang="nl-BE" dirty="0" smtClean="0"/>
              <a:t>betrouwbare informatie</a:t>
            </a:r>
            <a:endParaRPr lang="nl-BE" dirty="0"/>
          </a:p>
          <a:p>
            <a:pPr lvl="1"/>
            <a:r>
              <a:rPr lang="nl-BE" dirty="0"/>
              <a:t>de beheerder van de gegevensbank is verantwoordelijk voor de beschikbaarheid en de (organisatie van de) kwaliteit van de ter beschikking gestelde </a:t>
            </a:r>
            <a:r>
              <a:rPr lang="nl-BE" dirty="0" smtClean="0"/>
              <a:t>informatie</a:t>
            </a:r>
            <a:endParaRPr lang="nl-BE" dirty="0"/>
          </a:p>
          <a:p>
            <a:endParaRPr lang="en-US" dirty="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37</a:t>
            </a:fld>
            <a:endParaRPr lang="en-US" dirty="0"/>
          </a:p>
        </p:txBody>
      </p:sp>
    </p:spTree>
    <p:extLst>
      <p:ext uri="{BB962C8B-B14F-4D97-AF65-F5344CB8AC3E}">
        <p14:creationId xmlns:p14="http://schemas.microsoft.com/office/powerpoint/2010/main" val="4043772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172163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38</a:t>
            </a:fld>
            <a:endParaRPr lang="nl-BE"/>
          </a:p>
        </p:txBody>
      </p:sp>
    </p:spTree>
    <p:extLst>
      <p:ext uri="{BB962C8B-B14F-4D97-AF65-F5344CB8AC3E}">
        <p14:creationId xmlns:p14="http://schemas.microsoft.com/office/powerpoint/2010/main" val="1508698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ine 43"/>
          <p:cNvSpPr>
            <a:spLocks noChangeShapeType="1"/>
          </p:cNvSpPr>
          <p:nvPr/>
        </p:nvSpPr>
        <p:spPr bwMode="auto">
          <a:xfrm>
            <a:off x="4529832" y="4327166"/>
            <a:ext cx="374933" cy="1896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fr-BE"/>
          </a:p>
        </p:txBody>
      </p:sp>
      <p:sp>
        <p:nvSpPr>
          <p:cNvPr id="49" name="Line 44"/>
          <p:cNvSpPr>
            <a:spLocks noChangeShapeType="1"/>
          </p:cNvSpPr>
          <p:nvPr/>
        </p:nvSpPr>
        <p:spPr bwMode="auto">
          <a:xfrm>
            <a:off x="5899459" y="4331890"/>
            <a:ext cx="266119" cy="1849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fr-BE"/>
          </a:p>
        </p:txBody>
      </p:sp>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lstStyle/>
          <a:p>
            <a:pPr marL="0" lvl="1" indent="0">
              <a:buNone/>
            </a:pPr>
            <a:r>
              <a:rPr lang="nl-BE" sz="2400" dirty="0" smtClean="0">
                <a:solidFill>
                  <a:srgbClr val="000000"/>
                </a:solidFill>
                <a:sym typeface="Arial" pitchFamily="34" charset="0"/>
              </a:rPr>
              <a:t>Garandeert een soepele en harmonieuze integratie van verschillende deelprocessen en basisdiensten, met inbegrip van de orchestratielogica, tot één aanroepbare dienst (webservice)</a:t>
            </a:r>
          </a:p>
          <a:p>
            <a:pPr marL="182880" lvl="1"/>
            <a:endParaRPr lang="nl-BE" dirty="0">
              <a:solidFill>
                <a:srgbClr val="000000"/>
              </a:solidFill>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Coördinatie van elektronische deelprocessen</a:t>
            </a:r>
          </a:p>
          <a:p>
            <a:pPr>
              <a:lnSpc>
                <a:spcPct val="90000"/>
              </a:lnSpc>
              <a:spcBef>
                <a:spcPct val="0"/>
              </a:spcBef>
            </a:pPr>
            <a:endParaRPr lang="nl-BE" sz="2400" b="1" spc="-100" dirty="0">
              <a:solidFill>
                <a:srgbClr val="3E6E5A"/>
              </a:solidFill>
              <a:latin typeface="+mj-lt"/>
              <a:ea typeface="+mj-ea"/>
              <a:cs typeface="+mj-cs"/>
              <a:sym typeface="Arial" pitchFamily="34" charset="0"/>
            </a:endParaRPr>
          </a:p>
          <a:p>
            <a:pPr>
              <a:lnSpc>
                <a:spcPct val="90000"/>
              </a:lnSpc>
              <a:spcBef>
                <a:spcPct val="0"/>
              </a:spcBef>
            </a:pPr>
            <a:endParaRPr lang="nl-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pPr/>
              <a:t>39</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77072"/>
            <a:ext cx="1907984" cy="1907984"/>
          </a:xfrm>
          <a:prstGeom prst="rect">
            <a:avLst/>
          </a:prstGeom>
          <a:ln>
            <a:noFill/>
          </a:ln>
          <a:effectLst>
            <a:softEdge rad="112500"/>
          </a:effectLst>
        </p:spPr>
      </p:pic>
      <p:sp>
        <p:nvSpPr>
          <p:cNvPr id="4" name="Date Placeholder 3"/>
          <p:cNvSpPr>
            <a:spLocks noGrp="1"/>
          </p:cNvSpPr>
          <p:nvPr>
            <p:ph type="dt" sz="half" idx="10"/>
          </p:nvPr>
        </p:nvSpPr>
        <p:spPr/>
        <p:txBody>
          <a:bodyPr/>
          <a:lstStyle/>
          <a:p>
            <a:r>
              <a:rPr lang="en-US" smtClean="0"/>
              <a:t>20/03/2015</a:t>
            </a:r>
            <a:endParaRPr lang="en-US" dirty="0"/>
          </a:p>
        </p:txBody>
      </p:sp>
      <p:sp>
        <p:nvSpPr>
          <p:cNvPr id="8" name="Rectangle 7"/>
          <p:cNvSpPr>
            <a:spLocks noChangeArrowheads="1"/>
          </p:cNvSpPr>
          <p:nvPr/>
        </p:nvSpPr>
        <p:spPr bwMode="auto">
          <a:xfrm>
            <a:off x="4020790" y="3540866"/>
            <a:ext cx="1021637" cy="327062"/>
          </a:xfrm>
          <a:prstGeom prst="rect">
            <a:avLst/>
          </a:prstGeom>
          <a:solidFill>
            <a:srgbClr val="3E6E5A">
              <a:alpha val="50195"/>
            </a:srgbClr>
          </a:solidFill>
          <a:ln w="12700" cap="sq" algn="ctr">
            <a:solidFill>
              <a:schemeClr val="tx1"/>
            </a:solidFill>
            <a:miter lim="800000"/>
            <a:headEnd/>
            <a:tailEnd/>
          </a:ln>
        </p:spPr>
        <p:txBody>
          <a:bodyPr wrap="none"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eaLnBrk="1" hangingPunct="1"/>
            <a:r>
              <a:rPr lang="fr-BE" altLang="fr-FR" sz="1200" dirty="0"/>
              <a:t>Application</a:t>
            </a:r>
            <a:endParaRPr lang="en-US" altLang="fr-FR" sz="1200" dirty="0"/>
          </a:p>
        </p:txBody>
      </p:sp>
      <p:sp>
        <p:nvSpPr>
          <p:cNvPr id="9" name="Rectangle 8"/>
          <p:cNvSpPr>
            <a:spLocks noChangeArrowheads="1"/>
          </p:cNvSpPr>
          <p:nvPr/>
        </p:nvSpPr>
        <p:spPr bwMode="auto">
          <a:xfrm>
            <a:off x="5332461" y="3540866"/>
            <a:ext cx="1021637" cy="327062"/>
          </a:xfrm>
          <a:prstGeom prst="rect">
            <a:avLst/>
          </a:prstGeom>
          <a:solidFill>
            <a:srgbClr val="3E6E5A">
              <a:alpha val="50195"/>
            </a:srgbClr>
          </a:solidFill>
          <a:ln w="12700" cap="sq" algn="ctr">
            <a:solidFill>
              <a:schemeClr val="tx1"/>
            </a:solidFill>
            <a:miter lim="800000"/>
            <a:headEnd/>
            <a:tailEnd/>
          </a:ln>
        </p:spPr>
        <p:txBody>
          <a:bodyPr wrap="none"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eaLnBrk="1" hangingPunct="1"/>
            <a:r>
              <a:rPr lang="fr-BE" altLang="fr-FR" sz="1200" dirty="0"/>
              <a:t>Application</a:t>
            </a:r>
            <a:endParaRPr lang="en-US" altLang="fr-FR" sz="1200" dirty="0"/>
          </a:p>
        </p:txBody>
      </p:sp>
      <p:sp>
        <p:nvSpPr>
          <p:cNvPr id="10" name="Rectangle 9"/>
          <p:cNvSpPr>
            <a:spLocks noChangeArrowheads="1"/>
          </p:cNvSpPr>
          <p:nvPr/>
        </p:nvSpPr>
        <p:spPr bwMode="auto">
          <a:xfrm>
            <a:off x="6588541" y="3540866"/>
            <a:ext cx="1021637" cy="327062"/>
          </a:xfrm>
          <a:prstGeom prst="rect">
            <a:avLst/>
          </a:prstGeom>
          <a:solidFill>
            <a:srgbClr val="3E6E5A">
              <a:alpha val="50195"/>
            </a:srgbClr>
          </a:solidFill>
          <a:ln w="12700" cap="sq" algn="ctr">
            <a:solidFill>
              <a:schemeClr val="tx1"/>
            </a:solidFill>
            <a:miter lim="800000"/>
            <a:headEnd/>
            <a:tailEnd/>
          </a:ln>
        </p:spPr>
        <p:txBody>
          <a:bodyPr wrap="none"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eaLnBrk="1" hangingPunct="1"/>
            <a:r>
              <a:rPr lang="fr-BE" altLang="fr-FR" sz="1200" dirty="0"/>
              <a:t>Application</a:t>
            </a:r>
            <a:endParaRPr lang="en-US" altLang="fr-FR" sz="1200" dirty="0"/>
          </a:p>
        </p:txBody>
      </p:sp>
      <p:sp>
        <p:nvSpPr>
          <p:cNvPr id="11" name="Text Box 49"/>
          <p:cNvSpPr txBox="1">
            <a:spLocks noChangeArrowheads="1"/>
          </p:cNvSpPr>
          <p:nvPr/>
        </p:nvSpPr>
        <p:spPr bwMode="auto">
          <a:xfrm>
            <a:off x="2811297" y="3544113"/>
            <a:ext cx="1072754" cy="3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txBody>
          <a:bodyP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eaLnBrk="1" hangingPunct="1"/>
            <a:r>
              <a:rPr lang="fr-BE" altLang="fr-FR" dirty="0" smtClean="0"/>
              <a:t>Providers</a:t>
            </a:r>
            <a:endParaRPr lang="en-US" altLang="fr-FR" dirty="0"/>
          </a:p>
        </p:txBody>
      </p:sp>
      <p:sp>
        <p:nvSpPr>
          <p:cNvPr id="12" name="Text Box 48"/>
          <p:cNvSpPr txBox="1">
            <a:spLocks noChangeArrowheads="1"/>
          </p:cNvSpPr>
          <p:nvPr/>
        </p:nvSpPr>
        <p:spPr bwMode="auto">
          <a:xfrm>
            <a:off x="2811297" y="4395937"/>
            <a:ext cx="1072754" cy="61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txBody>
          <a:bodyP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eaLnBrk="1" hangingPunct="1"/>
            <a:r>
              <a:rPr lang="fr-BE" altLang="fr-FR" dirty="0" smtClean="0"/>
              <a:t>Service bus</a:t>
            </a:r>
            <a:endParaRPr lang="en-US" altLang="fr-FR" dirty="0"/>
          </a:p>
        </p:txBody>
      </p:sp>
      <p:sp>
        <p:nvSpPr>
          <p:cNvPr id="13" name="Text Box 50"/>
          <p:cNvSpPr txBox="1">
            <a:spLocks noChangeArrowheads="1"/>
          </p:cNvSpPr>
          <p:nvPr/>
        </p:nvSpPr>
        <p:spPr bwMode="auto">
          <a:xfrm>
            <a:off x="2820760" y="5492647"/>
            <a:ext cx="1072754" cy="3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txBody>
          <a:bodyP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eaLnBrk="1" hangingPunct="1"/>
            <a:r>
              <a:rPr lang="fr-BE" altLang="fr-FR" dirty="0" smtClean="0"/>
              <a:t>Clients</a:t>
            </a:r>
            <a:endParaRPr lang="en-US" altLang="fr-FR" dirty="0"/>
          </a:p>
        </p:txBody>
      </p:sp>
      <p:sp>
        <p:nvSpPr>
          <p:cNvPr id="14" name="Rectangle 13"/>
          <p:cNvSpPr>
            <a:spLocks noChangeArrowheads="1"/>
          </p:cNvSpPr>
          <p:nvPr/>
        </p:nvSpPr>
        <p:spPr bwMode="auto">
          <a:xfrm>
            <a:off x="4020790" y="5504628"/>
            <a:ext cx="1021637" cy="327062"/>
          </a:xfrm>
          <a:prstGeom prst="rect">
            <a:avLst/>
          </a:prstGeom>
          <a:solidFill>
            <a:srgbClr val="3E6E5A">
              <a:alpha val="50195"/>
            </a:srgbClr>
          </a:solidFill>
          <a:ln w="12700" cap="sq" algn="ctr">
            <a:solidFill>
              <a:schemeClr val="tx1"/>
            </a:solidFill>
            <a:miter lim="800000"/>
            <a:headEnd/>
            <a:tailEnd/>
          </a:ln>
        </p:spPr>
        <p:txBody>
          <a:bodyPr wrap="none"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eaLnBrk="1" hangingPunct="1"/>
            <a:r>
              <a:rPr lang="fr-BE" altLang="fr-FR" sz="1200" dirty="0"/>
              <a:t>Application</a:t>
            </a:r>
            <a:endParaRPr lang="en-US" altLang="fr-FR" sz="1200" dirty="0"/>
          </a:p>
        </p:txBody>
      </p:sp>
      <p:sp>
        <p:nvSpPr>
          <p:cNvPr id="15" name="Rectangle 14"/>
          <p:cNvSpPr>
            <a:spLocks noChangeArrowheads="1"/>
          </p:cNvSpPr>
          <p:nvPr/>
        </p:nvSpPr>
        <p:spPr bwMode="auto">
          <a:xfrm>
            <a:off x="5340739" y="5504628"/>
            <a:ext cx="1021637" cy="327062"/>
          </a:xfrm>
          <a:prstGeom prst="rect">
            <a:avLst/>
          </a:prstGeom>
          <a:solidFill>
            <a:srgbClr val="3E6E5A">
              <a:alpha val="50195"/>
            </a:srgbClr>
          </a:solidFill>
          <a:ln w="12700" cap="sq" algn="ctr">
            <a:solidFill>
              <a:schemeClr val="tx1"/>
            </a:solidFill>
            <a:miter lim="800000"/>
            <a:headEnd/>
            <a:tailEnd/>
          </a:ln>
        </p:spPr>
        <p:txBody>
          <a:bodyPr wrap="none"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eaLnBrk="1" hangingPunct="1"/>
            <a:r>
              <a:rPr lang="fr-BE" altLang="fr-FR" sz="1200" dirty="0"/>
              <a:t>Application</a:t>
            </a:r>
            <a:endParaRPr lang="en-US" altLang="fr-FR" sz="1200" dirty="0"/>
          </a:p>
        </p:txBody>
      </p:sp>
      <p:sp>
        <p:nvSpPr>
          <p:cNvPr id="16" name="Rectangle 15"/>
          <p:cNvSpPr>
            <a:spLocks noChangeArrowheads="1"/>
          </p:cNvSpPr>
          <p:nvPr/>
        </p:nvSpPr>
        <p:spPr bwMode="auto">
          <a:xfrm>
            <a:off x="6596821" y="5504628"/>
            <a:ext cx="1021637" cy="327062"/>
          </a:xfrm>
          <a:prstGeom prst="rect">
            <a:avLst/>
          </a:prstGeom>
          <a:solidFill>
            <a:srgbClr val="3E6E5A">
              <a:alpha val="50195"/>
            </a:srgbClr>
          </a:solidFill>
          <a:ln w="12700" cap="sq" algn="ctr">
            <a:solidFill>
              <a:schemeClr val="tx1"/>
            </a:solidFill>
            <a:miter lim="800000"/>
            <a:headEnd/>
            <a:tailEnd/>
          </a:ln>
        </p:spPr>
        <p:txBody>
          <a:bodyPr wrap="none"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eaLnBrk="1" hangingPunct="1"/>
            <a:r>
              <a:rPr lang="fr-BE" altLang="fr-FR" sz="1200" dirty="0"/>
              <a:t>Application</a:t>
            </a:r>
            <a:endParaRPr lang="en-US" altLang="fr-FR" sz="1200" dirty="0"/>
          </a:p>
        </p:txBody>
      </p:sp>
      <p:sp>
        <p:nvSpPr>
          <p:cNvPr id="17" name="Rectangle 16"/>
          <p:cNvSpPr>
            <a:spLocks noChangeArrowheads="1"/>
          </p:cNvSpPr>
          <p:nvPr/>
        </p:nvSpPr>
        <p:spPr bwMode="auto">
          <a:xfrm>
            <a:off x="5560001" y="4516851"/>
            <a:ext cx="1211154" cy="327062"/>
          </a:xfrm>
          <a:prstGeom prst="rect">
            <a:avLst/>
          </a:prstGeom>
          <a:solidFill>
            <a:srgbClr val="3E6E5A">
              <a:alpha val="50195"/>
            </a:srgbClr>
          </a:solidFill>
          <a:ln w="12700" cap="sq" algn="ctr">
            <a:solidFill>
              <a:schemeClr val="tx1"/>
            </a:solidFill>
            <a:miter lim="800000"/>
            <a:headEnd/>
            <a:tailEnd/>
          </a:ln>
        </p:spPr>
        <p:txBody>
          <a:bodyPr wrap="none"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eaLnBrk="1" hangingPunct="1"/>
            <a:r>
              <a:rPr lang="fr-BE" altLang="fr-FR" sz="1200" dirty="0"/>
              <a:t>Orchestration</a:t>
            </a:r>
            <a:endParaRPr lang="en-US" altLang="fr-FR" sz="1200" dirty="0"/>
          </a:p>
        </p:txBody>
      </p:sp>
      <p:sp>
        <p:nvSpPr>
          <p:cNvPr id="19" name="Text Box 19"/>
          <p:cNvSpPr txBox="1">
            <a:spLocks noChangeArrowheads="1"/>
          </p:cNvSpPr>
          <p:nvPr/>
        </p:nvSpPr>
        <p:spPr bwMode="auto">
          <a:xfrm>
            <a:off x="7139534" y="4542244"/>
            <a:ext cx="18390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txBody>
          <a:bodyPr wrap="square">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r>
              <a:rPr lang="fr-BE" altLang="fr-FR" sz="1200" dirty="0" err="1" smtClean="0"/>
              <a:t>Integration</a:t>
            </a:r>
            <a:r>
              <a:rPr lang="fr-BE" altLang="fr-FR" sz="1200" dirty="0" smtClean="0"/>
              <a:t> &amp; </a:t>
            </a:r>
            <a:r>
              <a:rPr lang="fr-BE" altLang="fr-FR" sz="1200" dirty="0"/>
              <a:t>Monitoring</a:t>
            </a:r>
            <a:endParaRPr lang="en-US" altLang="fr-FR" sz="1200" dirty="0"/>
          </a:p>
        </p:txBody>
      </p:sp>
      <p:sp>
        <p:nvSpPr>
          <p:cNvPr id="20" name="Text Box 20"/>
          <p:cNvSpPr txBox="1">
            <a:spLocks noChangeArrowheads="1"/>
          </p:cNvSpPr>
          <p:nvPr/>
        </p:nvSpPr>
        <p:spPr bwMode="auto">
          <a:xfrm>
            <a:off x="7544565" y="4123448"/>
            <a:ext cx="1518241" cy="3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txBody>
          <a:bodyPr wrap="none">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r>
              <a:rPr lang="fr-BE" altLang="fr-FR" sz="1200" dirty="0" err="1"/>
              <a:t>Exposed</a:t>
            </a:r>
            <a:r>
              <a:rPr lang="fr-BE" altLang="fr-FR" sz="1200" dirty="0"/>
              <a:t> services</a:t>
            </a:r>
            <a:endParaRPr lang="en-US" altLang="fr-FR" sz="1200" dirty="0"/>
          </a:p>
        </p:txBody>
      </p:sp>
      <p:sp>
        <p:nvSpPr>
          <p:cNvPr id="21" name="Text Box 21"/>
          <p:cNvSpPr txBox="1">
            <a:spLocks noChangeArrowheads="1"/>
          </p:cNvSpPr>
          <p:nvPr/>
        </p:nvSpPr>
        <p:spPr bwMode="auto">
          <a:xfrm>
            <a:off x="7447836" y="4952218"/>
            <a:ext cx="1620018" cy="3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txBody>
          <a:bodyPr wrap="none">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r>
              <a:rPr lang="fr-BE" altLang="fr-FR" sz="1200" dirty="0" err="1"/>
              <a:t>Consulted</a:t>
            </a:r>
            <a:r>
              <a:rPr lang="fr-BE" altLang="fr-FR" sz="1200" dirty="0"/>
              <a:t> services</a:t>
            </a:r>
            <a:endParaRPr lang="en-US" altLang="fr-FR" sz="1200" dirty="0"/>
          </a:p>
        </p:txBody>
      </p:sp>
      <p:sp>
        <p:nvSpPr>
          <p:cNvPr id="22" name="Rectangle 21"/>
          <p:cNvSpPr>
            <a:spLocks noChangeArrowheads="1"/>
          </p:cNvSpPr>
          <p:nvPr/>
        </p:nvSpPr>
        <p:spPr bwMode="auto">
          <a:xfrm>
            <a:off x="4134795" y="4095624"/>
            <a:ext cx="4871750" cy="118605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eaLnBrk="1" hangingPunct="1"/>
            <a:endParaRPr lang="en-GB" altLang="fr-FR"/>
          </a:p>
        </p:txBody>
      </p:sp>
      <p:sp>
        <p:nvSpPr>
          <p:cNvPr id="23" name="Line 18"/>
          <p:cNvSpPr>
            <a:spLocks noChangeShapeType="1"/>
          </p:cNvSpPr>
          <p:nvPr/>
        </p:nvSpPr>
        <p:spPr bwMode="auto">
          <a:xfrm>
            <a:off x="4134795" y="4465381"/>
            <a:ext cx="4869385" cy="11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fr-BE"/>
          </a:p>
        </p:txBody>
      </p:sp>
      <p:sp>
        <p:nvSpPr>
          <p:cNvPr id="24" name="Line 19"/>
          <p:cNvSpPr>
            <a:spLocks noChangeShapeType="1"/>
          </p:cNvSpPr>
          <p:nvPr/>
        </p:nvSpPr>
        <p:spPr bwMode="auto">
          <a:xfrm>
            <a:off x="4131247" y="4923738"/>
            <a:ext cx="4861105" cy="11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fr-BE"/>
          </a:p>
        </p:txBody>
      </p:sp>
      <p:sp>
        <p:nvSpPr>
          <p:cNvPr id="25" name="AutoShape 9"/>
          <p:cNvSpPr>
            <a:spLocks noChangeArrowheads="1"/>
          </p:cNvSpPr>
          <p:nvPr/>
        </p:nvSpPr>
        <p:spPr bwMode="auto">
          <a:xfrm rot="5400000" flipV="1">
            <a:off x="4468410" y="3804855"/>
            <a:ext cx="133491" cy="268484"/>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26" name="AutoShape 9"/>
          <p:cNvSpPr>
            <a:spLocks noChangeArrowheads="1"/>
          </p:cNvSpPr>
          <p:nvPr/>
        </p:nvSpPr>
        <p:spPr bwMode="auto">
          <a:xfrm rot="5400000" flipV="1">
            <a:off x="5575465" y="3806037"/>
            <a:ext cx="133490" cy="268484"/>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27" name="AutoShape 9"/>
          <p:cNvSpPr>
            <a:spLocks noChangeArrowheads="1"/>
          </p:cNvSpPr>
          <p:nvPr/>
        </p:nvSpPr>
        <p:spPr bwMode="auto">
          <a:xfrm rot="5400000" flipV="1">
            <a:off x="5953945" y="3804855"/>
            <a:ext cx="133491" cy="268484"/>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28" name="AutoShape 9"/>
          <p:cNvSpPr>
            <a:spLocks noChangeArrowheads="1"/>
          </p:cNvSpPr>
          <p:nvPr/>
        </p:nvSpPr>
        <p:spPr bwMode="auto">
          <a:xfrm rot="5400000" flipV="1">
            <a:off x="7032614" y="3804855"/>
            <a:ext cx="133491" cy="268484"/>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29" name="AutoShape 9"/>
          <p:cNvSpPr>
            <a:spLocks noChangeArrowheads="1"/>
          </p:cNvSpPr>
          <p:nvPr/>
        </p:nvSpPr>
        <p:spPr bwMode="auto">
          <a:xfrm rot="16200000" flipV="1">
            <a:off x="4468410" y="4127359"/>
            <a:ext cx="133490" cy="268484"/>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30" name="AutoShape 9"/>
          <p:cNvSpPr>
            <a:spLocks noChangeArrowheads="1"/>
          </p:cNvSpPr>
          <p:nvPr/>
        </p:nvSpPr>
        <p:spPr bwMode="auto">
          <a:xfrm rot="16200000" flipV="1">
            <a:off x="4926135" y="4127359"/>
            <a:ext cx="133490" cy="268485"/>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31" name="AutoShape 9"/>
          <p:cNvSpPr>
            <a:spLocks noChangeArrowheads="1"/>
          </p:cNvSpPr>
          <p:nvPr/>
        </p:nvSpPr>
        <p:spPr bwMode="auto">
          <a:xfrm rot="16200000" flipV="1">
            <a:off x="5385042" y="4127359"/>
            <a:ext cx="133490" cy="268485"/>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32" name="AutoShape 9"/>
          <p:cNvSpPr>
            <a:spLocks noChangeArrowheads="1"/>
          </p:cNvSpPr>
          <p:nvPr/>
        </p:nvSpPr>
        <p:spPr bwMode="auto">
          <a:xfrm rot="16200000" flipV="1">
            <a:off x="5834488" y="4133265"/>
            <a:ext cx="133491" cy="268485"/>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33" name="AutoShape 9"/>
          <p:cNvSpPr>
            <a:spLocks noChangeArrowheads="1"/>
          </p:cNvSpPr>
          <p:nvPr/>
        </p:nvSpPr>
        <p:spPr bwMode="auto">
          <a:xfrm rot="16200000" flipV="1">
            <a:off x="6288664" y="4133265"/>
            <a:ext cx="133491" cy="268485"/>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34" name="AutoShape 9"/>
          <p:cNvSpPr>
            <a:spLocks noChangeArrowheads="1"/>
          </p:cNvSpPr>
          <p:nvPr/>
        </p:nvSpPr>
        <p:spPr bwMode="auto">
          <a:xfrm rot="16200000" flipV="1">
            <a:off x="6749937" y="4139172"/>
            <a:ext cx="133490" cy="268485"/>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35" name="AutoShape 9"/>
          <p:cNvSpPr>
            <a:spLocks noChangeArrowheads="1"/>
          </p:cNvSpPr>
          <p:nvPr/>
        </p:nvSpPr>
        <p:spPr bwMode="auto">
          <a:xfrm rot="5400000" flipV="1">
            <a:off x="4469593" y="4966105"/>
            <a:ext cx="133490" cy="268485"/>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36" name="AutoShape 9"/>
          <p:cNvSpPr>
            <a:spLocks noChangeArrowheads="1"/>
          </p:cNvSpPr>
          <p:nvPr/>
        </p:nvSpPr>
        <p:spPr bwMode="auto">
          <a:xfrm rot="5400000" flipV="1">
            <a:off x="4927318" y="4966106"/>
            <a:ext cx="133490" cy="268484"/>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37" name="AutoShape 9"/>
          <p:cNvSpPr>
            <a:spLocks noChangeArrowheads="1"/>
          </p:cNvSpPr>
          <p:nvPr/>
        </p:nvSpPr>
        <p:spPr bwMode="auto">
          <a:xfrm rot="5400000" flipV="1">
            <a:off x="5386225" y="4966106"/>
            <a:ext cx="133490" cy="268484"/>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38" name="AutoShape 9"/>
          <p:cNvSpPr>
            <a:spLocks noChangeArrowheads="1"/>
          </p:cNvSpPr>
          <p:nvPr/>
        </p:nvSpPr>
        <p:spPr bwMode="auto">
          <a:xfrm rot="5400000" flipV="1">
            <a:off x="5835670" y="4972012"/>
            <a:ext cx="133491" cy="268484"/>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39" name="AutoShape 9"/>
          <p:cNvSpPr>
            <a:spLocks noChangeArrowheads="1"/>
          </p:cNvSpPr>
          <p:nvPr/>
        </p:nvSpPr>
        <p:spPr bwMode="auto">
          <a:xfrm rot="5400000" flipV="1">
            <a:off x="6289846" y="4972012"/>
            <a:ext cx="133491" cy="268484"/>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40" name="AutoShape 9"/>
          <p:cNvSpPr>
            <a:spLocks noChangeArrowheads="1"/>
          </p:cNvSpPr>
          <p:nvPr/>
        </p:nvSpPr>
        <p:spPr bwMode="auto">
          <a:xfrm rot="5400000" flipV="1">
            <a:off x="6751119" y="4977919"/>
            <a:ext cx="133490" cy="268484"/>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41" name="AutoShape 9"/>
          <p:cNvSpPr>
            <a:spLocks noChangeArrowheads="1"/>
          </p:cNvSpPr>
          <p:nvPr/>
        </p:nvSpPr>
        <p:spPr bwMode="auto">
          <a:xfrm rot="16200000" flipV="1">
            <a:off x="4468410" y="5298060"/>
            <a:ext cx="133491" cy="268484"/>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42" name="AutoShape 9"/>
          <p:cNvSpPr>
            <a:spLocks noChangeArrowheads="1"/>
          </p:cNvSpPr>
          <p:nvPr/>
        </p:nvSpPr>
        <p:spPr bwMode="auto">
          <a:xfrm rot="16200000" flipV="1">
            <a:off x="5589658" y="5296879"/>
            <a:ext cx="133490" cy="268484"/>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43" name="AutoShape 9"/>
          <p:cNvSpPr>
            <a:spLocks noChangeArrowheads="1"/>
          </p:cNvSpPr>
          <p:nvPr/>
        </p:nvSpPr>
        <p:spPr bwMode="auto">
          <a:xfrm rot="16200000" flipV="1">
            <a:off x="5958676" y="5298060"/>
            <a:ext cx="133491" cy="268484"/>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44" name="AutoShape 9"/>
          <p:cNvSpPr>
            <a:spLocks noChangeArrowheads="1"/>
          </p:cNvSpPr>
          <p:nvPr/>
        </p:nvSpPr>
        <p:spPr bwMode="auto">
          <a:xfrm rot="16200000" flipV="1">
            <a:off x="6845739" y="5298060"/>
            <a:ext cx="133491" cy="268484"/>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45" name="AutoShape 9"/>
          <p:cNvSpPr>
            <a:spLocks noChangeArrowheads="1"/>
          </p:cNvSpPr>
          <p:nvPr/>
        </p:nvSpPr>
        <p:spPr bwMode="auto">
          <a:xfrm rot="16200000" flipV="1">
            <a:off x="7226585" y="5298060"/>
            <a:ext cx="133491" cy="268484"/>
          </a:xfrm>
          <a:prstGeom prst="flowChartDelay">
            <a:avLst/>
          </a:prstGeom>
          <a:noFill/>
          <a:ln w="12700" cap="sq"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l" eaLnBrk="1" hangingPunct="1">
              <a:buFontTx/>
              <a:buChar char="•"/>
            </a:pPr>
            <a:endParaRPr lang="en-US" altLang="fr-FR">
              <a:solidFill>
                <a:schemeClr val="bg2"/>
              </a:solidFill>
              <a:latin typeface="Times New Roman" pitchFamily="18" charset="0"/>
            </a:endParaRPr>
          </a:p>
        </p:txBody>
      </p:sp>
      <p:sp>
        <p:nvSpPr>
          <p:cNvPr id="46" name="Line 41"/>
          <p:cNvSpPr>
            <a:spLocks noChangeShapeType="1"/>
          </p:cNvSpPr>
          <p:nvPr/>
        </p:nvSpPr>
        <p:spPr bwMode="auto">
          <a:xfrm>
            <a:off x="4529833" y="4005843"/>
            <a:ext cx="0" cy="1878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fr-BE"/>
          </a:p>
        </p:txBody>
      </p:sp>
      <p:sp>
        <p:nvSpPr>
          <p:cNvPr id="47" name="Line 42"/>
          <p:cNvSpPr>
            <a:spLocks noChangeShapeType="1"/>
          </p:cNvSpPr>
          <p:nvPr/>
        </p:nvSpPr>
        <p:spPr bwMode="auto">
          <a:xfrm flipH="1">
            <a:off x="5892362" y="4003480"/>
            <a:ext cx="112362" cy="1996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fr-BE"/>
          </a:p>
        </p:txBody>
      </p:sp>
      <p:sp>
        <p:nvSpPr>
          <p:cNvPr id="50" name="Line 45"/>
          <p:cNvSpPr>
            <a:spLocks noChangeShapeType="1"/>
          </p:cNvSpPr>
          <p:nvPr/>
        </p:nvSpPr>
        <p:spPr bwMode="auto">
          <a:xfrm flipH="1">
            <a:off x="4526285" y="4843913"/>
            <a:ext cx="363106" cy="18850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fr-BE"/>
          </a:p>
        </p:txBody>
      </p:sp>
      <p:sp>
        <p:nvSpPr>
          <p:cNvPr id="51" name="Line 46"/>
          <p:cNvSpPr>
            <a:spLocks noChangeShapeType="1"/>
          </p:cNvSpPr>
          <p:nvPr/>
        </p:nvSpPr>
        <p:spPr bwMode="auto">
          <a:xfrm>
            <a:off x="4904766" y="4843913"/>
            <a:ext cx="999424" cy="1920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fr-BE"/>
          </a:p>
        </p:txBody>
      </p:sp>
      <p:sp>
        <p:nvSpPr>
          <p:cNvPr id="52" name="Line 47"/>
          <p:cNvSpPr>
            <a:spLocks noChangeShapeType="1"/>
          </p:cNvSpPr>
          <p:nvPr/>
        </p:nvSpPr>
        <p:spPr bwMode="auto">
          <a:xfrm flipH="1">
            <a:off x="5892361" y="4843913"/>
            <a:ext cx="281495" cy="1955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fr-BE"/>
          </a:p>
        </p:txBody>
      </p:sp>
      <p:sp>
        <p:nvSpPr>
          <p:cNvPr id="53" name="Line 48"/>
          <p:cNvSpPr>
            <a:spLocks noChangeShapeType="1"/>
          </p:cNvSpPr>
          <p:nvPr/>
        </p:nvSpPr>
        <p:spPr bwMode="auto">
          <a:xfrm flipH="1">
            <a:off x="4528651" y="5167092"/>
            <a:ext cx="1182" cy="1984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fr-BE"/>
          </a:p>
        </p:txBody>
      </p:sp>
      <p:sp>
        <p:nvSpPr>
          <p:cNvPr id="54" name="Line 49"/>
          <p:cNvSpPr>
            <a:spLocks noChangeShapeType="1"/>
          </p:cNvSpPr>
          <p:nvPr/>
        </p:nvSpPr>
        <p:spPr bwMode="auto">
          <a:xfrm flipH="1">
            <a:off x="5646350" y="5171818"/>
            <a:ext cx="263754" cy="1913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endParaRPr lang="fr-BE"/>
          </a:p>
        </p:txBody>
      </p:sp>
      <p:sp>
        <p:nvSpPr>
          <p:cNvPr id="18" name="Rectangle 17"/>
          <p:cNvSpPr>
            <a:spLocks noChangeArrowheads="1"/>
          </p:cNvSpPr>
          <p:nvPr/>
        </p:nvSpPr>
        <p:spPr bwMode="auto">
          <a:xfrm>
            <a:off x="4283814" y="4516851"/>
            <a:ext cx="1211154" cy="327062"/>
          </a:xfrm>
          <a:prstGeom prst="rect">
            <a:avLst/>
          </a:prstGeom>
          <a:solidFill>
            <a:srgbClr val="3E6E5A">
              <a:alpha val="50195"/>
            </a:srgbClr>
          </a:solidFill>
          <a:ln w="12700" cap="sq" algn="ctr">
            <a:solidFill>
              <a:schemeClr val="tx1"/>
            </a:solidFill>
            <a:miter lim="800000"/>
            <a:headEnd/>
            <a:tailEnd/>
          </a:ln>
        </p:spPr>
        <p:txBody>
          <a:bodyPr wrap="none" anchor="ctr">
            <a:spAutoFit/>
          </a:bodyPr>
          <a:lstStyle>
            <a:defPPr>
              <a:defRPr lang="nl-NL"/>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eaLnBrk="1" hangingPunct="1"/>
            <a:r>
              <a:rPr lang="fr-BE" altLang="fr-FR" sz="1200" dirty="0"/>
              <a:t>Orchestration</a:t>
            </a:r>
            <a:endParaRPr lang="en-US" altLang="fr-FR" sz="1200" dirty="0"/>
          </a:p>
        </p:txBody>
      </p:sp>
    </p:spTree>
    <p:extLst>
      <p:ext uri="{BB962C8B-B14F-4D97-AF65-F5344CB8AC3E}">
        <p14:creationId xmlns:p14="http://schemas.microsoft.com/office/powerpoint/2010/main" val="1542082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altLang="en-US" smtClean="0"/>
              <a:t>Enkele evoluties in de gezondheidszorg</a:t>
            </a:r>
            <a:endParaRPr lang="en-US" dirty="0"/>
          </a:p>
        </p:txBody>
      </p:sp>
      <p:sp>
        <p:nvSpPr>
          <p:cNvPr id="8195" name="Rectangle 3"/>
          <p:cNvSpPr>
            <a:spLocks noGrp="1" noChangeArrowheads="1"/>
          </p:cNvSpPr>
          <p:nvPr>
            <p:ph idx="1"/>
          </p:nvPr>
        </p:nvSpPr>
        <p:spPr/>
        <p:txBody>
          <a:bodyPr>
            <a:normAutofit fontScale="92500" lnSpcReduction="10000"/>
          </a:bodyPr>
          <a:lstStyle/>
          <a:p>
            <a:r>
              <a:rPr lang="nl-BE" altLang="en-US" dirty="0"/>
              <a:t>M</a:t>
            </a:r>
            <a:r>
              <a:rPr lang="nl-BE" altLang="en-US" dirty="0" smtClean="0"/>
              <a:t>eer chronische zorg i.p.v. louter acute zorg</a:t>
            </a:r>
          </a:p>
          <a:p>
            <a:r>
              <a:rPr lang="nl-BE" altLang="en-US" dirty="0"/>
              <a:t>Z</a:t>
            </a:r>
            <a:r>
              <a:rPr lang="nl-BE" altLang="en-US" dirty="0" smtClean="0"/>
              <a:t>org op afstand (monitoring, bijstand, raadpleging, diagnose, operatie, …), o.a. thuiszorg</a:t>
            </a:r>
          </a:p>
          <a:p>
            <a:r>
              <a:rPr lang="nl-BE" altLang="en-US" dirty="0"/>
              <a:t>M</a:t>
            </a:r>
            <a:r>
              <a:rPr lang="nl-BE" altLang="en-US" dirty="0" smtClean="0"/>
              <a:t>ultidisciplinaire, transmurale en geïntegreerde zorg</a:t>
            </a:r>
          </a:p>
          <a:p>
            <a:r>
              <a:rPr lang="nl-BE" altLang="en-US" dirty="0" err="1"/>
              <a:t>P</a:t>
            </a:r>
            <a:r>
              <a:rPr lang="nl-BE" altLang="en-US" dirty="0" err="1" smtClean="0"/>
              <a:t>atiëntcentrische</a:t>
            </a:r>
            <a:r>
              <a:rPr lang="nl-BE" altLang="en-US" dirty="0" smtClean="0"/>
              <a:t> zorg en empowerment van de patiënt</a:t>
            </a:r>
          </a:p>
          <a:p>
            <a:r>
              <a:rPr lang="nl-BE" altLang="en-US" dirty="0"/>
              <a:t>S</a:t>
            </a:r>
            <a:r>
              <a:rPr lang="nl-BE" altLang="en-US" dirty="0" smtClean="0"/>
              <a:t>nel evoluerende kennis =&gt; nood aan betrouwbaar, gecoördineerd kennisbeheer en –ontsluiting</a:t>
            </a:r>
          </a:p>
          <a:p>
            <a:r>
              <a:rPr lang="nl-BE" altLang="en-US" dirty="0"/>
              <a:t>D</a:t>
            </a:r>
            <a:r>
              <a:rPr lang="nl-BE" altLang="en-US" dirty="0" smtClean="0"/>
              <a:t>reiging van te tijdrovende administratieve processen</a:t>
            </a:r>
          </a:p>
          <a:p>
            <a:r>
              <a:rPr lang="nl-BE" altLang="en-US" dirty="0"/>
              <a:t>D</a:t>
            </a:r>
            <a:r>
              <a:rPr lang="nl-BE" altLang="en-US" dirty="0" smtClean="0"/>
              <a:t>egelijke ondersteuning van het gezondheidszorgbeleid en –onderzoek vergt degelijke, geïntegreerde en geanonimiseerde informatie</a:t>
            </a:r>
          </a:p>
          <a:p>
            <a:r>
              <a:rPr lang="nl-BE" altLang="en-US" dirty="0"/>
              <a:t>G</a:t>
            </a:r>
            <a:r>
              <a:rPr lang="nl-BE" altLang="en-US" dirty="0" smtClean="0"/>
              <a:t>rensoverschrijdende mobiliteit</a:t>
            </a:r>
          </a:p>
          <a:p>
            <a:r>
              <a:rPr lang="nl-BE" altLang="en-US" dirty="0"/>
              <a:t>N</a:t>
            </a:r>
            <a:r>
              <a:rPr lang="nl-BE" altLang="en-US" dirty="0" smtClean="0"/>
              <a:t>ood aan kostenbeheersing</a:t>
            </a:r>
          </a:p>
          <a:p>
            <a:endParaRPr lang="nl-BE" altLang="en-US" dirty="0" smtClean="0"/>
          </a:p>
        </p:txBody>
      </p:sp>
      <p:sp>
        <p:nvSpPr>
          <p:cNvPr id="3" name="Date Placeholder 2"/>
          <p:cNvSpPr>
            <a:spLocks noGrp="1"/>
          </p:cNvSpPr>
          <p:nvPr>
            <p:ph type="dt" sz="half" idx="10"/>
          </p:nvPr>
        </p:nvSpPr>
        <p:spPr/>
        <p:txBody>
          <a:bodyPr/>
          <a:lstStyle/>
          <a:p>
            <a:r>
              <a:rPr lang="en-US" smtClean="0"/>
              <a:t>20/03/2015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4</a:t>
            </a:fld>
            <a:endParaRPr lang="en-US"/>
          </a:p>
        </p:txBody>
      </p:sp>
    </p:spTree>
    <p:extLst>
      <p:ext uri="{BB962C8B-B14F-4D97-AF65-F5344CB8AC3E}">
        <p14:creationId xmlns:p14="http://schemas.microsoft.com/office/powerpoint/2010/main" val="327559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fontScale="92500" lnSpcReduction="10000"/>
          </a:bodyPr>
          <a:lstStyle/>
          <a:p>
            <a:pPr marL="0" lvl="1" indent="0">
              <a:buNone/>
            </a:pPr>
            <a:r>
              <a:rPr lang="nl-BE" sz="2600" dirty="0">
                <a:solidFill>
                  <a:srgbClr val="000000"/>
                </a:solidFill>
              </a:rPr>
              <a:t>Venster op het web dat </a:t>
            </a:r>
            <a:r>
              <a:rPr lang="nl-BE" sz="2600" dirty="0" smtClean="0">
                <a:solidFill>
                  <a:srgbClr val="000000"/>
                </a:solidFill>
              </a:rPr>
              <a:t>verschillende online </a:t>
            </a:r>
            <a:r>
              <a:rPr lang="nl-BE" sz="2600" dirty="0">
                <a:solidFill>
                  <a:srgbClr val="000000"/>
                </a:solidFill>
              </a:rPr>
              <a:t>diensten aanbiedt aan actoren in de gezondheidszorg </a:t>
            </a:r>
            <a:r>
              <a:rPr lang="nl-BE" sz="2600" dirty="0" smtClean="0">
                <a:solidFill>
                  <a:srgbClr val="000000"/>
                </a:solidFill>
              </a:rPr>
              <a:t>ter ondersteuning </a:t>
            </a:r>
            <a:r>
              <a:rPr lang="nl-BE" sz="2600" dirty="0">
                <a:solidFill>
                  <a:srgbClr val="000000"/>
                </a:solidFill>
              </a:rPr>
              <a:t>van hun </a:t>
            </a:r>
            <a:r>
              <a:rPr lang="nl-BE" sz="2600" dirty="0" smtClean="0">
                <a:solidFill>
                  <a:srgbClr val="000000"/>
                </a:solidFill>
              </a:rPr>
              <a:t>gezondheidszorgpraktijk</a:t>
            </a:r>
            <a:endParaRPr lang="nl-BE" sz="2600" dirty="0">
              <a:solidFill>
                <a:srgbClr val="000000"/>
              </a:solidFill>
            </a:endParaRPr>
          </a:p>
          <a:p>
            <a:pPr marL="806450" lvl="1" indent="-722313"/>
            <a:r>
              <a:rPr lang="nl-BE" sz="2600" dirty="0" smtClean="0">
                <a:solidFill>
                  <a:srgbClr val="000000"/>
                </a:solidFill>
                <a:sym typeface="Arial" pitchFamily="34" charset="0"/>
              </a:rPr>
              <a:t>biedt alle nuttige informatie met betrekking tot de diensten die door het </a:t>
            </a:r>
            <a:r>
              <a:rPr lang="nl-BE" sz="2600" dirty="0">
                <a:solidFill>
                  <a:srgbClr val="3E6E5A"/>
                </a:solidFill>
                <a:sym typeface="Arial" pitchFamily="34" charset="0"/>
              </a:rPr>
              <a:t>eHealth</a:t>
            </a:r>
            <a:r>
              <a:rPr lang="nl-BE" sz="2600" dirty="0" smtClean="0">
                <a:solidFill>
                  <a:srgbClr val="000000"/>
                </a:solidFill>
                <a:sym typeface="Arial" pitchFamily="34" charset="0"/>
              </a:rPr>
              <a:t>-platform </a:t>
            </a:r>
            <a:r>
              <a:rPr lang="nl-BE" sz="2600" dirty="0">
                <a:solidFill>
                  <a:srgbClr val="000000"/>
                </a:solidFill>
                <a:sym typeface="Arial" pitchFamily="34" charset="0"/>
              </a:rPr>
              <a:t>worden aangeboden, zijn opdrachten, zijn standaarden, enz</a:t>
            </a:r>
            <a:r>
              <a:rPr lang="nl-BE" sz="2600" dirty="0" smtClean="0"/>
              <a:t>.</a:t>
            </a:r>
            <a:endParaRPr lang="nl-BE" sz="2600" dirty="0">
              <a:solidFill>
                <a:srgbClr val="000000"/>
              </a:solidFill>
              <a:sym typeface="Arial" pitchFamily="34" charset="0"/>
            </a:endParaRPr>
          </a:p>
          <a:p>
            <a:pPr marL="806450" lvl="1" indent="-722313"/>
            <a:r>
              <a:rPr lang="nl-BE" sz="2600" dirty="0" smtClean="0">
                <a:solidFill>
                  <a:srgbClr val="000000"/>
                </a:solidFill>
                <a:sym typeface="Arial" pitchFamily="34" charset="0"/>
              </a:rPr>
              <a:t>de portaalomgeving bevat onder meer alle documenten die de gebruikers nodig hebben om de juiste configuraties te realiseren en aldus toegang te krijgen tot de beschikbare online diensten</a:t>
            </a:r>
          </a:p>
          <a:p>
            <a:pPr marL="182880" lvl="1"/>
            <a:endParaRPr lang="nl-BE" dirty="0">
              <a:solidFill>
                <a:srgbClr val="000000"/>
              </a:solidFill>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Portaal</a:t>
            </a:r>
          </a:p>
          <a:p>
            <a:pPr>
              <a:lnSpc>
                <a:spcPct val="90000"/>
              </a:lnSpc>
              <a:spcBef>
                <a:spcPct val="0"/>
              </a:spcBef>
            </a:pPr>
            <a:endParaRPr lang="nl-BE" sz="2400" b="1" spc="-100" dirty="0">
              <a:solidFill>
                <a:srgbClr val="3E6E5A"/>
              </a:solidFill>
              <a:latin typeface="+mj-lt"/>
              <a:ea typeface="+mj-ea"/>
              <a:cs typeface="+mj-cs"/>
              <a:sym typeface="Arial" pitchFamily="34" charset="0"/>
            </a:endParaRPr>
          </a:p>
          <a:p>
            <a:pPr>
              <a:lnSpc>
                <a:spcPct val="90000"/>
              </a:lnSpc>
              <a:spcBef>
                <a:spcPct val="0"/>
              </a:spcBef>
            </a:pPr>
            <a:endParaRPr lang="nl-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pPr/>
              <a:t>40</a:t>
            </a:fld>
            <a:endParaRPr lang="nl-BE"/>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
        <p:nvSpPr>
          <p:cNvPr id="4" name="Date Placeholder 3"/>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2270411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ADB71D-6A6A-403E-B8B0-DAC18C9A03D5}" type="slidenum">
              <a:rPr lang="en-US" smtClean="0"/>
              <a:pPr/>
              <a:t>41</a:t>
            </a:fld>
            <a:endParaRPr lang="nl-BE"/>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027" y="548680"/>
            <a:ext cx="7214357" cy="606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2617881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a:t>
            </a:r>
            <a:r>
              <a:rPr lang="nl-BE" sz="2800" b="1" dirty="0" smtClean="0"/>
              <a:t> </a:t>
            </a:r>
            <a:r>
              <a:rPr lang="nl-BE" b="1" dirty="0" smtClean="0"/>
              <a:t>basisdiensten</a:t>
            </a:r>
            <a:endParaRPr lang="nl-BE" b="1" dirty="0"/>
          </a:p>
        </p:txBody>
      </p:sp>
      <p:sp>
        <p:nvSpPr>
          <p:cNvPr id="3" name="Content Placeholder 2"/>
          <p:cNvSpPr>
            <a:spLocks noGrp="1"/>
          </p:cNvSpPr>
          <p:nvPr>
            <p:ph idx="1"/>
          </p:nvPr>
        </p:nvSpPr>
        <p:spPr/>
        <p:txBody>
          <a:bodyPr>
            <a:normAutofit fontScale="70000" lnSpcReduction="20000"/>
          </a:bodyPr>
          <a:lstStyle/>
          <a:p>
            <a:pPr marL="0" indent="0">
              <a:buNone/>
            </a:pPr>
            <a:r>
              <a:rPr lang="nl-BE" dirty="0" smtClean="0"/>
              <a:t>Waarborgt dat enkel de gemachtigde zorgverleners/instellingen toegang krijgen tot de persoonsgegevens waartoe ze toegang mogen hebben</a:t>
            </a:r>
          </a:p>
          <a:p>
            <a:pPr lvl="1"/>
            <a:r>
              <a:rPr lang="nl-BE" dirty="0" smtClean="0"/>
              <a:t>de toegangsregels worden onder meer opgelegd door de wet of door de machtigingen van de afdeling Gezondheid van het Sectoraal Comité (opgericht binnen de Commissie voor de Bescherming van de Persoonlijke Levenssfeer) </a:t>
            </a:r>
          </a:p>
          <a:p>
            <a:pPr lvl="1"/>
            <a:r>
              <a:rPr lang="nl-BE" dirty="0" smtClean="0"/>
              <a:t>voor elke toepassing gelden specifieke toegangsregels </a:t>
            </a:r>
          </a:p>
          <a:p>
            <a:pPr lvl="1"/>
            <a:r>
              <a:rPr lang="nl-BE" dirty="0" smtClean="0"/>
              <a:t>wanneer de gebruiker zich authentiseert (aan de hand van de elektronische identiteitskaart of het token), dan wordt het generiek verificatiemodel van de tool opgestart: het model raadpleegt de regels die voor de toepassing werden vastgelegd, gaat na of de gebruiker wel degelijk voldoet aan deze regels en verleent al dan niet toegang tot de toepassing </a:t>
            </a:r>
            <a:endParaRPr lang="nl-BE" dirty="0"/>
          </a:p>
          <a:p>
            <a:pPr marL="182880" lvl="1"/>
            <a:endParaRPr lang="nl-BE" dirty="0">
              <a:solidFill>
                <a:srgbClr val="000000"/>
              </a:solidFill>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Geïntegreerd gebruikers- en toegangsbeheer</a:t>
            </a:r>
          </a:p>
          <a:p>
            <a:pPr>
              <a:lnSpc>
                <a:spcPct val="90000"/>
              </a:lnSpc>
              <a:spcBef>
                <a:spcPct val="0"/>
              </a:spcBef>
            </a:pPr>
            <a:endParaRPr lang="nl-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pPr/>
              <a:t>42</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
        <p:nvSpPr>
          <p:cNvPr id="4" name="Date Placeholder 3"/>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37820972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nl-BE" sz="2800" b="1" dirty="0">
                <a:solidFill>
                  <a:srgbClr val="3E6E5A"/>
                </a:solidFill>
                <a:sym typeface="Arial" pitchFamily="34" charset="0"/>
              </a:rPr>
              <a:t>Geïntegreerd gebruikers- en toegangsbeheer</a:t>
            </a:r>
            <a:r>
              <a:t/>
            </a:r>
            <a:br/>
            <a:r>
              <a:rPr lang="nl-BE" sz="2400" b="1" dirty="0" smtClean="0">
                <a:solidFill>
                  <a:srgbClr val="3E6E5A"/>
                </a:solidFill>
                <a:sym typeface="Arial" pitchFamily="34" charset="0"/>
              </a:rPr>
              <a:t>Hoe werkt dat ?</a:t>
            </a:r>
            <a:endParaRPr lang="nl-BE" sz="2400" b="1" dirty="0">
              <a:solidFill>
                <a:srgbClr val="3E6E5A"/>
              </a:solidFill>
              <a:sym typeface="Arial" pitchFamily="34" charset="0"/>
            </a:endParaRPr>
          </a:p>
        </p:txBody>
      </p:sp>
      <p:sp>
        <p:nvSpPr>
          <p:cNvPr id="3" name="Content Placeholder 2"/>
          <p:cNvSpPr>
            <a:spLocks noGrp="1"/>
          </p:cNvSpPr>
          <p:nvPr>
            <p:ph idx="1"/>
          </p:nvPr>
        </p:nvSpPr>
        <p:spPr/>
        <p:txBody>
          <a:bodyPr/>
          <a:lstStyle/>
          <a:p>
            <a:pPr marL="182880" lvl="1"/>
            <a:endParaRPr lang="fr-BE" dirty="0">
              <a:solidFill>
                <a:srgbClr val="000000"/>
              </a:solidFill>
              <a:sym typeface="Arial" pitchFamily="34" charset="0"/>
            </a:endParaRPr>
          </a:p>
          <a:p>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43</a:t>
            </a:fld>
            <a:endParaRPr lang="nl-BE"/>
          </a:p>
        </p:txBody>
      </p:sp>
      <p:pic>
        <p:nvPicPr>
          <p:cNvPr id="1047"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33500"/>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35183131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92075" lvl="1" indent="-7938">
              <a:lnSpc>
                <a:spcPct val="90000"/>
              </a:lnSpc>
              <a:buFont typeface="Calibri" pitchFamily="34" charset="0"/>
              <a:buNone/>
            </a:pPr>
            <a:r>
              <a:rPr lang="nl-BE" sz="2400" dirty="0" smtClean="0">
                <a:solidFill>
                  <a:srgbClr val="000000"/>
                </a:solidFill>
                <a:sym typeface="Arial" pitchFamily="34" charset="0"/>
              </a:rPr>
              <a:t>Opslag van alle toegangen tot toepassingen, hun auteur, hun tijdstip en de patiënt waarop ze betrekking hebben, voor audit- en bewijs-doeleinden</a:t>
            </a:r>
            <a:endParaRPr lang="nl-BE" dirty="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Beheer van loggings</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pPr/>
              <a:t>44</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
        <p:nvSpPr>
          <p:cNvPr id="4" name="Date Placeholder 3"/>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37180653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0" indent="0">
              <a:buNone/>
            </a:pPr>
            <a:r>
              <a:rPr lang="nl-BE" sz="2000" dirty="0" smtClean="0"/>
              <a:t>Vercijfering van overgemaakte gegevens tussen de verzender en de bestemmeling, zodat deze gegevens onleesbaar zijn voor en onwijzigbaar zijn door derden</a:t>
            </a:r>
            <a:endParaRPr lang="nl-BE" sz="2000" dirty="0"/>
          </a:p>
          <a:p>
            <a:pPr marL="0" indent="0">
              <a:buNone/>
            </a:pPr>
            <a:endParaRPr lang="nl-BE" sz="2000" dirty="0"/>
          </a:p>
          <a:p>
            <a:pPr marL="0" indent="0">
              <a:buNone/>
            </a:pPr>
            <a:r>
              <a:rPr lang="nl-BE" sz="2000" dirty="0"/>
              <a:t>2 methodes:</a:t>
            </a:r>
          </a:p>
          <a:p>
            <a:pPr marL="0" indent="0">
              <a:buNone/>
            </a:pPr>
            <a:endParaRPr lang="nl-BE" sz="2000" dirty="0"/>
          </a:p>
          <a:p>
            <a:pPr lvl="1"/>
            <a:r>
              <a:rPr lang="nl-BE" sz="1800" dirty="0"/>
              <a:t>wanneer de bestemmeling gekend </a:t>
            </a:r>
            <a:r>
              <a:rPr lang="nl-BE" sz="1800" dirty="0" smtClean="0"/>
              <a:t>is bij de verzending: </a:t>
            </a:r>
            <a:r>
              <a:rPr lang="nl-BE" sz="1800" dirty="0"/>
              <a:t>gebruik van </a:t>
            </a:r>
            <a:r>
              <a:rPr lang="nl-BE" sz="1800" dirty="0" smtClean="0"/>
              <a:t>asymmetrische vercijfering (2 </a:t>
            </a:r>
            <a:r>
              <a:rPr lang="nl-BE" sz="1800" dirty="0"/>
              <a:t>sleutels)</a:t>
            </a:r>
          </a:p>
          <a:p>
            <a:pPr lvl="1"/>
            <a:endParaRPr lang="nl-BE" sz="1800" dirty="0"/>
          </a:p>
          <a:p>
            <a:pPr lvl="1"/>
            <a:r>
              <a:rPr lang="nl-BE" sz="1800" dirty="0"/>
              <a:t>wanneer de bestemmeling niet gekend </a:t>
            </a:r>
            <a:r>
              <a:rPr lang="nl-BE" sz="1800" dirty="0" smtClean="0"/>
              <a:t>is bij de verzending: </a:t>
            </a:r>
            <a:r>
              <a:rPr lang="nl-BE" sz="1800" dirty="0"/>
              <a:t>gebruik van </a:t>
            </a:r>
            <a:r>
              <a:rPr lang="nl-BE" sz="1800" dirty="0" smtClean="0"/>
              <a:t>symmetrische </a:t>
            </a:r>
            <a:r>
              <a:rPr lang="nl-BE" sz="1800" dirty="0"/>
              <a:t>vercijfering (de informatie wordt vercijferd en buiten het </a:t>
            </a:r>
            <a:r>
              <a:rPr lang="nl-BE" sz="1800" dirty="0">
                <a:solidFill>
                  <a:srgbClr val="3E6E5A"/>
                </a:solidFill>
              </a:rPr>
              <a:t>eHealth-</a:t>
            </a:r>
            <a:r>
              <a:rPr lang="nl-BE" sz="1800" dirty="0"/>
              <a:t>platform bewaard; de ontcijferingssleutel kan enkel </a:t>
            </a:r>
            <a:r>
              <a:rPr lang="nl-BE" sz="1800" dirty="0" smtClean="0"/>
              <a:t>bij </a:t>
            </a:r>
            <a:r>
              <a:rPr lang="nl-BE" sz="1800" dirty="0"/>
              <a:t>het </a:t>
            </a:r>
            <a:r>
              <a:rPr lang="nl-BE" sz="1800" dirty="0">
                <a:solidFill>
                  <a:srgbClr val="3E6E5A"/>
                </a:solidFill>
              </a:rPr>
              <a:t>eHealth</a:t>
            </a:r>
            <a:r>
              <a:rPr lang="nl-BE" sz="1800" dirty="0"/>
              <a:t>-platform verkregen worden)</a:t>
            </a:r>
          </a:p>
          <a:p>
            <a:pPr marL="182880" lvl="1"/>
            <a:endParaRPr lang="nl-BE" dirty="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Systeem voor end-to-end vercijfering</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pPr/>
              <a:t>45</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
        <p:nvSpPr>
          <p:cNvPr id="4" name="Date Placeholder 3"/>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20588836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313488" y="1533525"/>
            <a:ext cx="2309812" cy="4751388"/>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2531" name="Rectangle 3"/>
          <p:cNvSpPr>
            <a:spLocks noChangeArrowheads="1"/>
          </p:cNvSpPr>
          <p:nvPr/>
        </p:nvSpPr>
        <p:spPr bwMode="auto">
          <a:xfrm>
            <a:off x="684213" y="1562100"/>
            <a:ext cx="2270125" cy="4740275"/>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 name="Title 1"/>
          <p:cNvSpPr>
            <a:spLocks noGrp="1"/>
          </p:cNvSpPr>
          <p:nvPr>
            <p:ph type="title"/>
          </p:nvPr>
        </p:nvSpPr>
        <p:spPr/>
        <p:txBody>
          <a:bodyPr/>
          <a:lstStyle/>
          <a:p>
            <a:r>
              <a:rPr lang="nl-BE" altLang="en-US" smtClean="0"/>
              <a:t>Asymmetrische encryptie</a:t>
            </a:r>
            <a:endParaRPr lang="en-US" dirty="0"/>
          </a:p>
        </p:txBody>
      </p:sp>
      <p:sp>
        <p:nvSpPr>
          <p:cNvPr id="34" name="Date Placeholder 2"/>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46</a:t>
            </a:fld>
            <a:endParaRPr lang="en-US"/>
          </a:p>
        </p:txBody>
      </p:sp>
      <p:sp>
        <p:nvSpPr>
          <p:cNvPr id="22534" name="Line 5"/>
          <p:cNvSpPr>
            <a:spLocks noChangeShapeType="1"/>
          </p:cNvSpPr>
          <p:nvPr/>
        </p:nvSpPr>
        <p:spPr bwMode="auto">
          <a:xfrm>
            <a:off x="4872038" y="1492250"/>
            <a:ext cx="0" cy="47926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35" name="Text Box 6"/>
          <p:cNvSpPr txBox="1">
            <a:spLocks noChangeArrowheads="1"/>
          </p:cNvSpPr>
          <p:nvPr/>
        </p:nvSpPr>
        <p:spPr bwMode="auto">
          <a:xfrm>
            <a:off x="6742113" y="165576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eHealth-platform</a:t>
            </a:r>
          </a:p>
        </p:txBody>
      </p:sp>
      <p:sp>
        <p:nvSpPr>
          <p:cNvPr id="22536" name="Text Box 7"/>
          <p:cNvSpPr txBox="1">
            <a:spLocks noChangeArrowheads="1"/>
          </p:cNvSpPr>
          <p:nvPr/>
        </p:nvSpPr>
        <p:spPr bwMode="auto">
          <a:xfrm>
            <a:off x="1103313" y="1562100"/>
            <a:ext cx="16779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600"/>
              <a:t>Healthcare actor</a:t>
            </a:r>
          </a:p>
          <a:p>
            <a:r>
              <a:rPr lang="en-US" altLang="en-US" sz="1600"/>
              <a:t>Person or entity</a:t>
            </a:r>
          </a:p>
        </p:txBody>
      </p:sp>
      <p:sp>
        <p:nvSpPr>
          <p:cNvPr id="22537" name="Line 8"/>
          <p:cNvSpPr>
            <a:spLocks noChangeShapeType="1"/>
          </p:cNvSpPr>
          <p:nvPr/>
        </p:nvSpPr>
        <p:spPr bwMode="auto">
          <a:xfrm>
            <a:off x="4402138" y="1504950"/>
            <a:ext cx="0" cy="47926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38" name="Text Box 9"/>
          <p:cNvSpPr txBox="1">
            <a:spLocks noChangeArrowheads="1"/>
          </p:cNvSpPr>
          <p:nvPr/>
        </p:nvSpPr>
        <p:spPr bwMode="auto">
          <a:xfrm rot="-5400000">
            <a:off x="4152901" y="1801812"/>
            <a:ext cx="9588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Internet</a:t>
            </a:r>
          </a:p>
        </p:txBody>
      </p:sp>
      <p:sp>
        <p:nvSpPr>
          <p:cNvPr id="22539" name="Text Box 10"/>
          <p:cNvSpPr txBox="1">
            <a:spLocks noChangeArrowheads="1"/>
          </p:cNvSpPr>
          <p:nvPr/>
        </p:nvSpPr>
        <p:spPr bwMode="auto">
          <a:xfrm>
            <a:off x="590550" y="19351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22540" name="Text Box 11"/>
          <p:cNvSpPr txBox="1">
            <a:spLocks noChangeArrowheads="1"/>
          </p:cNvSpPr>
          <p:nvPr/>
        </p:nvSpPr>
        <p:spPr bwMode="auto">
          <a:xfrm rot="-5400000">
            <a:off x="2541588" y="3355975"/>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3E6E5A"/>
                </a:solidFill>
              </a:rPr>
              <a:t>Identification</a:t>
            </a:r>
          </a:p>
          <a:p>
            <a:r>
              <a:rPr lang="en-US" altLang="en-US">
                <a:solidFill>
                  <a:srgbClr val="3E6E5A"/>
                </a:solidFill>
              </a:rPr>
              <a:t>certificate</a:t>
            </a:r>
          </a:p>
        </p:txBody>
      </p:sp>
      <p:sp>
        <p:nvSpPr>
          <p:cNvPr id="22541" name="Text Box 12"/>
          <p:cNvSpPr txBox="1">
            <a:spLocks noChangeArrowheads="1"/>
          </p:cNvSpPr>
          <p:nvPr/>
        </p:nvSpPr>
        <p:spPr bwMode="auto">
          <a:xfrm rot="-5400000">
            <a:off x="5246688" y="3287713"/>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3E6E5A"/>
                </a:solidFill>
              </a:rPr>
              <a:t>Identification</a:t>
            </a:r>
          </a:p>
          <a:p>
            <a:r>
              <a:rPr lang="en-US" altLang="en-US">
                <a:solidFill>
                  <a:srgbClr val="3E6E5A"/>
                </a:solidFill>
              </a:rPr>
              <a:t>certificate</a:t>
            </a:r>
          </a:p>
        </p:txBody>
      </p:sp>
      <p:sp>
        <p:nvSpPr>
          <p:cNvPr id="2254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4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A50021"/>
                </a:solidFill>
              </a:rPr>
              <a:t>Web service</a:t>
            </a:r>
          </a:p>
          <a:p>
            <a:r>
              <a:rPr lang="en-US" altLang="en-US">
                <a:solidFill>
                  <a:srgbClr val="A50021"/>
                </a:solidFill>
              </a:rPr>
              <a:t>Register key</a:t>
            </a:r>
          </a:p>
        </p:txBody>
      </p:sp>
      <p:sp>
        <p:nvSpPr>
          <p:cNvPr id="22544" name="Text Box 15"/>
          <p:cNvSpPr txBox="1">
            <a:spLocks noChangeArrowheads="1"/>
          </p:cNvSpPr>
          <p:nvPr/>
        </p:nvSpPr>
        <p:spPr bwMode="auto">
          <a:xfrm>
            <a:off x="819150" y="2062163"/>
            <a:ext cx="1962150" cy="92710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Connector or </a:t>
            </a:r>
          </a:p>
          <a:p>
            <a:r>
              <a:rPr lang="en-US" altLang="en-US"/>
              <a:t>other software to</a:t>
            </a:r>
          </a:p>
          <a:p>
            <a:r>
              <a:rPr lang="en-US" altLang="en-US"/>
              <a:t>generate key pair</a:t>
            </a:r>
          </a:p>
        </p:txBody>
      </p:sp>
      <p:sp>
        <p:nvSpPr>
          <p:cNvPr id="2254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Sends</a:t>
            </a:r>
          </a:p>
          <a:p>
            <a:r>
              <a:rPr lang="en-US" altLang="en-US"/>
              <a:t>public key</a:t>
            </a:r>
          </a:p>
        </p:txBody>
      </p:sp>
      <p:sp>
        <p:nvSpPr>
          <p:cNvPr id="22546" name="Text Box 17"/>
          <p:cNvSpPr txBox="1">
            <a:spLocks noChangeArrowheads="1"/>
          </p:cNvSpPr>
          <p:nvPr/>
        </p:nvSpPr>
        <p:spPr bwMode="auto">
          <a:xfrm>
            <a:off x="803275" y="4916488"/>
            <a:ext cx="2025650" cy="65405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Stores private key</a:t>
            </a:r>
          </a:p>
          <a:p>
            <a:r>
              <a:rPr lang="en-US" altLang="en-US"/>
              <a:t>in a secure way</a:t>
            </a:r>
          </a:p>
        </p:txBody>
      </p:sp>
      <p:sp>
        <p:nvSpPr>
          <p:cNvPr id="2254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48" name="Line 19"/>
          <p:cNvSpPr>
            <a:spLocks noChangeShapeType="1"/>
          </p:cNvSpPr>
          <p:nvPr/>
        </p:nvSpPr>
        <p:spPr bwMode="auto">
          <a:xfrm>
            <a:off x="855663" y="2989263"/>
            <a:ext cx="0" cy="1841500"/>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49" name="Oval 20"/>
          <p:cNvSpPr>
            <a:spLocks noChangeArrowheads="1"/>
          </p:cNvSpPr>
          <p:nvPr/>
        </p:nvSpPr>
        <p:spPr bwMode="auto">
          <a:xfrm>
            <a:off x="6816725" y="4646613"/>
            <a:ext cx="1708150" cy="1271587"/>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Public keys</a:t>
            </a:r>
          </a:p>
          <a:p>
            <a:r>
              <a:rPr lang="en-US" altLang="en-US"/>
              <a:t>repository</a:t>
            </a:r>
          </a:p>
        </p:txBody>
      </p:sp>
      <p:sp>
        <p:nvSpPr>
          <p:cNvPr id="2255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1" name="Oval 22"/>
          <p:cNvSpPr>
            <a:spLocks noChangeArrowheads="1"/>
          </p:cNvSpPr>
          <p:nvPr/>
        </p:nvSpPr>
        <p:spPr bwMode="auto">
          <a:xfrm>
            <a:off x="735013" y="1797050"/>
            <a:ext cx="360362" cy="363538"/>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1</a:t>
            </a:r>
          </a:p>
        </p:txBody>
      </p:sp>
      <p:sp>
        <p:nvSpPr>
          <p:cNvPr id="2255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2</a:t>
            </a:r>
          </a:p>
        </p:txBody>
      </p:sp>
      <p:sp>
        <p:nvSpPr>
          <p:cNvPr id="22553" name="Oval 24"/>
          <p:cNvSpPr>
            <a:spLocks noChangeArrowheads="1"/>
          </p:cNvSpPr>
          <p:nvPr/>
        </p:nvSpPr>
        <p:spPr bwMode="auto">
          <a:xfrm>
            <a:off x="922338" y="4608513"/>
            <a:ext cx="360362"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2</a:t>
            </a:r>
          </a:p>
        </p:txBody>
      </p:sp>
      <p:sp>
        <p:nvSpPr>
          <p:cNvPr id="22554" name="Text Box 25"/>
          <p:cNvSpPr txBox="1">
            <a:spLocks noChangeArrowheads="1"/>
          </p:cNvSpPr>
          <p:nvPr/>
        </p:nvSpPr>
        <p:spPr bwMode="auto">
          <a:xfrm>
            <a:off x="6381750" y="2216150"/>
            <a:ext cx="2233613" cy="369888"/>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Authenticates sender</a:t>
            </a:r>
          </a:p>
        </p:txBody>
      </p:sp>
      <p:sp>
        <p:nvSpPr>
          <p:cNvPr id="2255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Stores</a:t>
            </a:r>
          </a:p>
          <a:p>
            <a:r>
              <a:rPr lang="en-US" altLang="en-US"/>
              <a:t>public key</a:t>
            </a:r>
          </a:p>
        </p:txBody>
      </p:sp>
      <p:sp>
        <p:nvSpPr>
          <p:cNvPr id="22556" name="Line 27"/>
          <p:cNvSpPr>
            <a:spLocks noChangeShapeType="1"/>
          </p:cNvSpPr>
          <p:nvPr/>
        </p:nvSpPr>
        <p:spPr bwMode="auto">
          <a:xfrm flipV="1">
            <a:off x="6324600" y="2571750"/>
            <a:ext cx="330200" cy="1047750"/>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7" name="Line 28"/>
          <p:cNvSpPr>
            <a:spLocks noChangeShapeType="1"/>
          </p:cNvSpPr>
          <p:nvPr/>
        </p:nvSpPr>
        <p:spPr bwMode="auto">
          <a:xfrm flipH="1">
            <a:off x="7669213" y="2586038"/>
            <a:ext cx="0" cy="798512"/>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3</a:t>
            </a:r>
          </a:p>
        </p:txBody>
      </p:sp>
      <p:sp>
        <p:nvSpPr>
          <p:cNvPr id="2256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4</a:t>
            </a:r>
          </a:p>
        </p:txBody>
      </p:sp>
    </p:spTree>
    <p:extLst>
      <p:ext uri="{BB962C8B-B14F-4D97-AF65-F5344CB8AC3E}">
        <p14:creationId xmlns:p14="http://schemas.microsoft.com/office/powerpoint/2010/main" val="2692658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rot="-5400000">
            <a:off x="5248275" y="1897534"/>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solidFill>
                  <a:srgbClr val="3E6E5A"/>
                </a:solidFill>
              </a:rPr>
              <a:t>Identification</a:t>
            </a:r>
          </a:p>
          <a:p>
            <a:pPr algn="ctr"/>
            <a:r>
              <a:rPr lang="en-US" altLang="en-US">
                <a:solidFill>
                  <a:srgbClr val="3E6E5A"/>
                </a:solidFill>
              </a:rPr>
              <a:t>certificate</a:t>
            </a:r>
          </a:p>
        </p:txBody>
      </p:sp>
      <p:sp>
        <p:nvSpPr>
          <p:cNvPr id="23557" name="Rectangle 4"/>
          <p:cNvSpPr>
            <a:spLocks noChangeArrowheads="1"/>
          </p:cNvSpPr>
          <p:nvPr/>
        </p:nvSpPr>
        <p:spPr bwMode="auto">
          <a:xfrm>
            <a:off x="3449638" y="1499071"/>
            <a:ext cx="1920875" cy="2482850"/>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Internet</a:t>
            </a:r>
          </a:p>
        </p:txBody>
      </p:sp>
      <p:sp>
        <p:nvSpPr>
          <p:cNvPr id="23558" name="Rectangle 5"/>
          <p:cNvSpPr>
            <a:spLocks noChangeArrowheads="1"/>
          </p:cNvSpPr>
          <p:nvPr/>
        </p:nvSpPr>
        <p:spPr bwMode="auto">
          <a:xfrm>
            <a:off x="6316663" y="1484784"/>
            <a:ext cx="2359025" cy="4791075"/>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3559" name="Text Box 6"/>
          <p:cNvSpPr txBox="1">
            <a:spLocks noChangeArrowheads="1"/>
          </p:cNvSpPr>
          <p:nvPr/>
        </p:nvSpPr>
        <p:spPr bwMode="auto">
          <a:xfrm>
            <a:off x="6742113" y="1567334"/>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eHealth-platform</a:t>
            </a:r>
          </a:p>
        </p:txBody>
      </p:sp>
      <p:sp>
        <p:nvSpPr>
          <p:cNvPr id="23560" name="Oval 7"/>
          <p:cNvSpPr>
            <a:spLocks noChangeArrowheads="1"/>
          </p:cNvSpPr>
          <p:nvPr/>
        </p:nvSpPr>
        <p:spPr bwMode="auto">
          <a:xfrm>
            <a:off x="6816725" y="4685184"/>
            <a:ext cx="1708150" cy="1271587"/>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Public keys</a:t>
            </a:r>
          </a:p>
          <a:p>
            <a:r>
              <a:rPr lang="en-US" altLang="en-US"/>
              <a:t>repository</a:t>
            </a:r>
          </a:p>
        </p:txBody>
      </p:sp>
      <p:sp>
        <p:nvSpPr>
          <p:cNvPr id="23561" name="Text Box 8"/>
          <p:cNvSpPr txBox="1">
            <a:spLocks noChangeArrowheads="1"/>
          </p:cNvSpPr>
          <p:nvPr/>
        </p:nvSpPr>
        <p:spPr bwMode="auto">
          <a:xfrm>
            <a:off x="6561138" y="2238846"/>
            <a:ext cx="2103437" cy="646113"/>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Authenticates sender</a:t>
            </a:r>
          </a:p>
        </p:txBody>
      </p:sp>
      <p:sp>
        <p:nvSpPr>
          <p:cNvPr id="23562" name="Text Box 9"/>
          <p:cNvSpPr txBox="1">
            <a:spLocks noChangeArrowheads="1"/>
          </p:cNvSpPr>
          <p:nvPr/>
        </p:nvSpPr>
        <p:spPr bwMode="auto">
          <a:xfrm>
            <a:off x="7135813" y="3440584"/>
            <a:ext cx="1120775" cy="646112"/>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Sends</a:t>
            </a:r>
          </a:p>
          <a:p>
            <a:pPr algn="ctr"/>
            <a:r>
              <a:rPr lang="en-US" altLang="en-US"/>
              <a:t>public key</a:t>
            </a:r>
          </a:p>
        </p:txBody>
      </p:sp>
      <p:sp>
        <p:nvSpPr>
          <p:cNvPr id="23563" name="Oval 10"/>
          <p:cNvSpPr>
            <a:spLocks noChangeArrowheads="1"/>
          </p:cNvSpPr>
          <p:nvPr/>
        </p:nvSpPr>
        <p:spPr bwMode="auto">
          <a:xfrm>
            <a:off x="6381750" y="1929284"/>
            <a:ext cx="360363"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2</a:t>
            </a:r>
          </a:p>
        </p:txBody>
      </p:sp>
      <p:sp>
        <p:nvSpPr>
          <p:cNvPr id="23564" name="Oval 11"/>
          <p:cNvSpPr>
            <a:spLocks noChangeArrowheads="1"/>
          </p:cNvSpPr>
          <p:nvPr/>
        </p:nvSpPr>
        <p:spPr bwMode="auto">
          <a:xfrm>
            <a:off x="6878638" y="3229446"/>
            <a:ext cx="360362" cy="363538"/>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3</a:t>
            </a:r>
          </a:p>
        </p:txBody>
      </p:sp>
      <p:sp>
        <p:nvSpPr>
          <p:cNvPr id="23565" name="Rectangle 12"/>
          <p:cNvSpPr>
            <a:spLocks noChangeArrowheads="1"/>
          </p:cNvSpPr>
          <p:nvPr/>
        </p:nvSpPr>
        <p:spPr bwMode="auto">
          <a:xfrm>
            <a:off x="520700" y="1499071"/>
            <a:ext cx="2024063" cy="3038475"/>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3566" name="Text Box 13"/>
          <p:cNvSpPr txBox="1">
            <a:spLocks noChangeArrowheads="1"/>
          </p:cNvSpPr>
          <p:nvPr/>
        </p:nvSpPr>
        <p:spPr bwMode="auto">
          <a:xfrm>
            <a:off x="512763" y="1510184"/>
            <a:ext cx="2032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Message originator</a:t>
            </a:r>
          </a:p>
        </p:txBody>
      </p:sp>
      <p:sp>
        <p:nvSpPr>
          <p:cNvPr id="23567" name="Text Box 14"/>
          <p:cNvSpPr txBox="1">
            <a:spLocks noChangeArrowheads="1"/>
          </p:cNvSpPr>
          <p:nvPr/>
        </p:nvSpPr>
        <p:spPr bwMode="auto">
          <a:xfrm rot="-5400000">
            <a:off x="2133600" y="1911821"/>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solidFill>
                  <a:srgbClr val="3E6E5A"/>
                </a:solidFill>
              </a:rPr>
              <a:t>Identification</a:t>
            </a:r>
          </a:p>
          <a:p>
            <a:pPr algn="ctr"/>
            <a:r>
              <a:rPr lang="en-US" altLang="en-US">
                <a:solidFill>
                  <a:srgbClr val="3E6E5A"/>
                </a:solidFill>
              </a:rPr>
              <a:t>certificate</a:t>
            </a:r>
          </a:p>
        </p:txBody>
      </p:sp>
      <p:sp>
        <p:nvSpPr>
          <p:cNvPr id="23568" name="Text Box 15"/>
          <p:cNvSpPr txBox="1">
            <a:spLocks noChangeArrowheads="1"/>
          </p:cNvSpPr>
          <p:nvPr/>
        </p:nvSpPr>
        <p:spPr bwMode="auto">
          <a:xfrm>
            <a:off x="701675" y="2222971"/>
            <a:ext cx="1797050" cy="646113"/>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Asks for public key</a:t>
            </a:r>
          </a:p>
        </p:txBody>
      </p:sp>
      <p:sp>
        <p:nvSpPr>
          <p:cNvPr id="23569" name="Text Box 16"/>
          <p:cNvSpPr txBox="1">
            <a:spLocks noChangeArrowheads="1"/>
          </p:cNvSpPr>
          <p:nvPr/>
        </p:nvSpPr>
        <p:spPr bwMode="auto">
          <a:xfrm>
            <a:off x="1179513" y="3565996"/>
            <a:ext cx="1123950" cy="65405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Encrypts</a:t>
            </a:r>
          </a:p>
          <a:p>
            <a:r>
              <a:rPr lang="en-US" altLang="en-US"/>
              <a:t>message</a:t>
            </a:r>
          </a:p>
        </p:txBody>
      </p:sp>
      <p:sp>
        <p:nvSpPr>
          <p:cNvPr id="23570" name="Oval 17"/>
          <p:cNvSpPr>
            <a:spLocks noChangeArrowheads="1"/>
          </p:cNvSpPr>
          <p:nvPr/>
        </p:nvSpPr>
        <p:spPr bwMode="auto">
          <a:xfrm>
            <a:off x="922338" y="3354859"/>
            <a:ext cx="360362"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4</a:t>
            </a:r>
          </a:p>
        </p:txBody>
      </p:sp>
      <p:sp>
        <p:nvSpPr>
          <p:cNvPr id="23571" name="Oval 18"/>
          <p:cNvSpPr>
            <a:spLocks noChangeArrowheads="1"/>
          </p:cNvSpPr>
          <p:nvPr/>
        </p:nvSpPr>
        <p:spPr bwMode="auto">
          <a:xfrm>
            <a:off x="522288" y="1929284"/>
            <a:ext cx="358775"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1</a:t>
            </a:r>
          </a:p>
        </p:txBody>
      </p:sp>
      <p:sp>
        <p:nvSpPr>
          <p:cNvPr id="23572" name="Rectangle 19"/>
          <p:cNvSpPr>
            <a:spLocks noChangeArrowheads="1"/>
          </p:cNvSpPr>
          <p:nvPr/>
        </p:nvSpPr>
        <p:spPr bwMode="auto">
          <a:xfrm>
            <a:off x="733425" y="4797896"/>
            <a:ext cx="4637088" cy="1587500"/>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3573" name="Text Box 20"/>
          <p:cNvSpPr txBox="1">
            <a:spLocks noChangeArrowheads="1"/>
          </p:cNvSpPr>
          <p:nvPr/>
        </p:nvSpPr>
        <p:spPr bwMode="auto">
          <a:xfrm>
            <a:off x="987425" y="4813771"/>
            <a:ext cx="203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Message recipient</a:t>
            </a:r>
          </a:p>
        </p:txBody>
      </p:sp>
      <p:sp>
        <p:nvSpPr>
          <p:cNvPr id="23574" name="Text Box 21"/>
          <p:cNvSpPr txBox="1">
            <a:spLocks noChangeArrowheads="1"/>
          </p:cNvSpPr>
          <p:nvPr/>
        </p:nvSpPr>
        <p:spPr bwMode="auto">
          <a:xfrm>
            <a:off x="1020763" y="5429721"/>
            <a:ext cx="1879600" cy="369888"/>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Decrypts message</a:t>
            </a:r>
          </a:p>
        </p:txBody>
      </p:sp>
      <p:sp>
        <p:nvSpPr>
          <p:cNvPr id="23575" name="Oval 22"/>
          <p:cNvSpPr>
            <a:spLocks noChangeArrowheads="1"/>
          </p:cNvSpPr>
          <p:nvPr/>
        </p:nvSpPr>
        <p:spPr bwMode="auto">
          <a:xfrm>
            <a:off x="777875" y="5161434"/>
            <a:ext cx="360363"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5</a:t>
            </a:r>
          </a:p>
        </p:txBody>
      </p:sp>
      <p:sp>
        <p:nvSpPr>
          <p:cNvPr id="23576" name="Oval 23"/>
          <p:cNvSpPr>
            <a:spLocks noChangeArrowheads="1"/>
          </p:cNvSpPr>
          <p:nvPr/>
        </p:nvSpPr>
        <p:spPr bwMode="auto">
          <a:xfrm>
            <a:off x="3497263" y="5034434"/>
            <a:ext cx="1708150" cy="1271587"/>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Stored</a:t>
            </a:r>
          </a:p>
          <a:p>
            <a:pPr algn="ctr"/>
            <a:r>
              <a:rPr lang="en-US" altLang="en-US"/>
              <a:t>private</a:t>
            </a:r>
          </a:p>
          <a:p>
            <a:pPr algn="ctr"/>
            <a:r>
              <a:rPr lang="en-US" altLang="en-US"/>
              <a:t>key</a:t>
            </a:r>
          </a:p>
        </p:txBody>
      </p:sp>
      <p:sp>
        <p:nvSpPr>
          <p:cNvPr id="23577" name="Line 24"/>
          <p:cNvSpPr>
            <a:spLocks noChangeShapeType="1"/>
          </p:cNvSpPr>
          <p:nvPr/>
        </p:nvSpPr>
        <p:spPr bwMode="auto">
          <a:xfrm flipH="1">
            <a:off x="2949575" y="5659909"/>
            <a:ext cx="528638" cy="1587"/>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78" name="Text Box 25"/>
          <p:cNvSpPr txBox="1">
            <a:spLocks noChangeArrowheads="1"/>
          </p:cNvSpPr>
          <p:nvPr/>
        </p:nvSpPr>
        <p:spPr bwMode="auto">
          <a:xfrm>
            <a:off x="3644900" y="4132734"/>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solidFill>
                  <a:srgbClr val="3E6E5A"/>
                </a:solidFill>
              </a:rPr>
              <a:t>Identification</a:t>
            </a:r>
          </a:p>
          <a:p>
            <a:pPr algn="ctr"/>
            <a:r>
              <a:rPr lang="en-US" altLang="en-US">
                <a:solidFill>
                  <a:srgbClr val="3E6E5A"/>
                </a:solidFill>
              </a:rPr>
              <a:t>certificate</a:t>
            </a:r>
          </a:p>
        </p:txBody>
      </p:sp>
      <p:sp>
        <p:nvSpPr>
          <p:cNvPr id="23579" name="Line 26"/>
          <p:cNvSpPr>
            <a:spLocks noChangeShapeType="1"/>
          </p:cNvSpPr>
          <p:nvPr/>
        </p:nvSpPr>
        <p:spPr bwMode="auto">
          <a:xfrm>
            <a:off x="3227388" y="2092796"/>
            <a:ext cx="2427287" cy="0"/>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0" name="Line 27"/>
          <p:cNvSpPr>
            <a:spLocks noChangeShapeType="1"/>
          </p:cNvSpPr>
          <p:nvPr/>
        </p:nvSpPr>
        <p:spPr bwMode="auto">
          <a:xfrm>
            <a:off x="3211513" y="2683346"/>
            <a:ext cx="1101725" cy="1431925"/>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1" name="Text Box 28"/>
          <p:cNvSpPr txBox="1">
            <a:spLocks noChangeArrowheads="1"/>
          </p:cNvSpPr>
          <p:nvPr/>
        </p:nvSpPr>
        <p:spPr bwMode="auto">
          <a:xfrm>
            <a:off x="3805238" y="1830859"/>
            <a:ext cx="1350962" cy="584200"/>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600">
                <a:solidFill>
                  <a:srgbClr val="A50021"/>
                </a:solidFill>
              </a:rPr>
              <a:t>Web service</a:t>
            </a:r>
          </a:p>
          <a:p>
            <a:pPr algn="ctr"/>
            <a:r>
              <a:rPr lang="en-US" altLang="en-US" sz="1600">
                <a:solidFill>
                  <a:srgbClr val="A50021"/>
                </a:solidFill>
              </a:rPr>
              <a:t>Ask public key</a:t>
            </a:r>
          </a:p>
        </p:txBody>
      </p:sp>
      <p:sp>
        <p:nvSpPr>
          <p:cNvPr id="23582" name="Text Box 29"/>
          <p:cNvSpPr txBox="1">
            <a:spLocks noChangeArrowheads="1"/>
          </p:cNvSpPr>
          <p:nvPr/>
        </p:nvSpPr>
        <p:spPr bwMode="auto">
          <a:xfrm rot="3135873">
            <a:off x="3090069" y="3096890"/>
            <a:ext cx="1363662" cy="584200"/>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600" dirty="0">
                <a:solidFill>
                  <a:srgbClr val="A50021"/>
                </a:solidFill>
              </a:rPr>
              <a:t>Send message</a:t>
            </a:r>
          </a:p>
          <a:p>
            <a:pPr algn="ctr"/>
            <a:r>
              <a:rPr lang="en-US" altLang="en-US" sz="1600" dirty="0">
                <a:solidFill>
                  <a:srgbClr val="A50021"/>
                </a:solidFill>
              </a:rPr>
              <a:t>Any protocol</a:t>
            </a:r>
          </a:p>
        </p:txBody>
      </p:sp>
      <p:sp>
        <p:nvSpPr>
          <p:cNvPr id="23583" name="Line 30"/>
          <p:cNvSpPr>
            <a:spLocks noChangeShapeType="1"/>
          </p:cNvSpPr>
          <p:nvPr/>
        </p:nvSpPr>
        <p:spPr bwMode="auto">
          <a:xfrm flipH="1">
            <a:off x="2271713" y="4796309"/>
            <a:ext cx="2016125" cy="619125"/>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4" name="Line 31"/>
          <p:cNvSpPr>
            <a:spLocks noChangeShapeType="1"/>
          </p:cNvSpPr>
          <p:nvPr/>
        </p:nvSpPr>
        <p:spPr bwMode="auto">
          <a:xfrm flipH="1" flipV="1">
            <a:off x="7726363" y="4081934"/>
            <a:ext cx="0" cy="593725"/>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5" name="Line 32"/>
          <p:cNvSpPr>
            <a:spLocks noChangeShapeType="1"/>
          </p:cNvSpPr>
          <p:nvPr/>
        </p:nvSpPr>
        <p:spPr bwMode="auto">
          <a:xfrm flipH="1" flipV="1">
            <a:off x="6315075" y="2616671"/>
            <a:ext cx="1217613" cy="823913"/>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6" name="Line 33"/>
          <p:cNvSpPr>
            <a:spLocks noChangeShapeType="1"/>
          </p:cNvSpPr>
          <p:nvPr/>
        </p:nvSpPr>
        <p:spPr bwMode="auto">
          <a:xfrm>
            <a:off x="7720013" y="2884959"/>
            <a:ext cx="0" cy="573087"/>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7" name="Line 34"/>
          <p:cNvSpPr>
            <a:spLocks noChangeShapeType="1"/>
          </p:cNvSpPr>
          <p:nvPr/>
        </p:nvSpPr>
        <p:spPr bwMode="auto">
          <a:xfrm flipH="1">
            <a:off x="1724025" y="2884959"/>
            <a:ext cx="0" cy="650875"/>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8" name="Line 35"/>
          <p:cNvSpPr>
            <a:spLocks noChangeShapeType="1"/>
          </p:cNvSpPr>
          <p:nvPr/>
        </p:nvSpPr>
        <p:spPr bwMode="auto">
          <a:xfrm flipV="1">
            <a:off x="2403475" y="2308696"/>
            <a:ext cx="250825" cy="9525"/>
          </a:xfrm>
          <a:prstGeom prst="line">
            <a:avLst/>
          </a:prstGeom>
          <a:noFill/>
          <a:ln w="28575">
            <a:solidFill>
              <a:srgbClr val="3E6E5A"/>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9" name="Line 36"/>
          <p:cNvSpPr>
            <a:spLocks noChangeShapeType="1"/>
          </p:cNvSpPr>
          <p:nvPr/>
        </p:nvSpPr>
        <p:spPr bwMode="auto">
          <a:xfrm flipV="1">
            <a:off x="2073275" y="2650009"/>
            <a:ext cx="471488" cy="922337"/>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90" name="Line 37"/>
          <p:cNvSpPr>
            <a:spLocks noChangeShapeType="1"/>
          </p:cNvSpPr>
          <p:nvPr/>
        </p:nvSpPr>
        <p:spPr bwMode="auto">
          <a:xfrm>
            <a:off x="6321425" y="2419821"/>
            <a:ext cx="180975" cy="0"/>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0" name="Title 1"/>
          <p:cNvSpPr>
            <a:spLocks noGrp="1"/>
          </p:cNvSpPr>
          <p:nvPr>
            <p:ph type="title"/>
          </p:nvPr>
        </p:nvSpPr>
        <p:spPr/>
        <p:txBody>
          <a:bodyPr/>
          <a:lstStyle/>
          <a:p>
            <a:r>
              <a:rPr lang="nl-BE" altLang="en-US" smtClean="0"/>
              <a:t>Asymmetrische encryptie</a:t>
            </a:r>
            <a:endParaRPr lang="en-US" dirty="0"/>
          </a:p>
        </p:txBody>
      </p:sp>
      <p:sp>
        <p:nvSpPr>
          <p:cNvPr id="42" name="Date Placeholder 2"/>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47</a:t>
            </a:fld>
            <a:endParaRPr lang="en-US"/>
          </a:p>
        </p:txBody>
      </p:sp>
    </p:spTree>
    <p:extLst>
      <p:ext uri="{BB962C8B-B14F-4D97-AF65-F5344CB8AC3E}">
        <p14:creationId xmlns:p14="http://schemas.microsoft.com/office/powerpoint/2010/main" val="251722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Symmetrische encryptie</a:t>
            </a:r>
            <a:endParaRPr lang="en-US" dirty="0"/>
          </a:p>
        </p:txBody>
      </p:sp>
      <p:sp>
        <p:nvSpPr>
          <p:cNvPr id="37" name="Date Placeholder 2"/>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48</a:t>
            </a:fld>
            <a:endParaRPr lang="en-US"/>
          </a:p>
        </p:txBody>
      </p:sp>
      <p:sp>
        <p:nvSpPr>
          <p:cNvPr id="24580" name="Oval 3"/>
          <p:cNvSpPr>
            <a:spLocks noChangeArrowheads="1"/>
          </p:cNvSpPr>
          <p:nvPr/>
        </p:nvSpPr>
        <p:spPr bwMode="auto">
          <a:xfrm>
            <a:off x="6950075" y="2772494"/>
            <a:ext cx="1708150" cy="1271588"/>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User 2</a:t>
            </a:r>
          </a:p>
          <a:p>
            <a:pPr algn="ctr"/>
            <a:r>
              <a:rPr lang="en-US" altLang="en-US"/>
              <a:t>Recipient</a:t>
            </a:r>
          </a:p>
        </p:txBody>
      </p:sp>
      <p:sp>
        <p:nvSpPr>
          <p:cNvPr id="24581" name="Oval 4"/>
          <p:cNvSpPr>
            <a:spLocks noChangeArrowheads="1"/>
          </p:cNvSpPr>
          <p:nvPr/>
        </p:nvSpPr>
        <p:spPr bwMode="auto">
          <a:xfrm>
            <a:off x="536575" y="2753444"/>
            <a:ext cx="1708150" cy="1271588"/>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User 1</a:t>
            </a:r>
          </a:p>
          <a:p>
            <a:pPr algn="ctr"/>
            <a:r>
              <a:rPr lang="en-US" altLang="en-US"/>
              <a:t>Originator</a:t>
            </a:r>
          </a:p>
        </p:txBody>
      </p:sp>
      <p:sp>
        <p:nvSpPr>
          <p:cNvPr id="24582" name="Oval 5"/>
          <p:cNvSpPr>
            <a:spLocks noChangeArrowheads="1"/>
          </p:cNvSpPr>
          <p:nvPr/>
        </p:nvSpPr>
        <p:spPr bwMode="auto">
          <a:xfrm>
            <a:off x="3478213" y="1554882"/>
            <a:ext cx="1708150" cy="1271587"/>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Key </a:t>
            </a:r>
          </a:p>
          <a:p>
            <a:pPr algn="ctr"/>
            <a:r>
              <a:rPr lang="en-US" altLang="en-US"/>
              <a:t>Management</a:t>
            </a:r>
          </a:p>
          <a:p>
            <a:pPr algn="ctr"/>
            <a:r>
              <a:rPr lang="en-US" altLang="en-US"/>
              <a:t>/ Depot</a:t>
            </a:r>
          </a:p>
        </p:txBody>
      </p:sp>
      <p:sp>
        <p:nvSpPr>
          <p:cNvPr id="24583" name="Oval 6"/>
          <p:cNvSpPr>
            <a:spLocks noChangeArrowheads="1"/>
          </p:cNvSpPr>
          <p:nvPr/>
        </p:nvSpPr>
        <p:spPr bwMode="auto">
          <a:xfrm>
            <a:off x="3497263" y="4779094"/>
            <a:ext cx="1708150" cy="1282700"/>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Messages</a:t>
            </a:r>
          </a:p>
          <a:p>
            <a:pPr algn="ctr"/>
            <a:r>
              <a:rPr lang="en-US" altLang="en-US"/>
              <a:t>Depot</a:t>
            </a:r>
          </a:p>
        </p:txBody>
      </p:sp>
      <p:sp>
        <p:nvSpPr>
          <p:cNvPr id="24584" name="Line 7"/>
          <p:cNvSpPr>
            <a:spLocks noChangeShapeType="1"/>
          </p:cNvSpPr>
          <p:nvPr/>
        </p:nvSpPr>
        <p:spPr bwMode="auto">
          <a:xfrm flipV="1">
            <a:off x="2054225" y="2256557"/>
            <a:ext cx="1423988" cy="711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85" name="Text Box 8"/>
          <p:cNvSpPr txBox="1">
            <a:spLocks noChangeArrowheads="1"/>
          </p:cNvSpPr>
          <p:nvPr/>
        </p:nvSpPr>
        <p:spPr bwMode="auto">
          <a:xfrm>
            <a:off x="2554288" y="2742332"/>
            <a:ext cx="9636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1</a:t>
            </a:r>
            <a:r>
              <a:rPr lang="en-US" altLang="en-US" sz="1000"/>
              <a:t> asks for key</a:t>
            </a:r>
          </a:p>
        </p:txBody>
      </p:sp>
      <p:sp>
        <p:nvSpPr>
          <p:cNvPr id="24586" name="Line 9"/>
          <p:cNvSpPr>
            <a:spLocks noChangeShapeType="1"/>
          </p:cNvSpPr>
          <p:nvPr/>
        </p:nvSpPr>
        <p:spPr bwMode="auto">
          <a:xfrm flipH="1">
            <a:off x="1908175" y="2081932"/>
            <a:ext cx="1603375" cy="7826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87" name="Text Box 10"/>
          <p:cNvSpPr txBox="1">
            <a:spLocks noChangeArrowheads="1"/>
          </p:cNvSpPr>
          <p:nvPr/>
        </p:nvSpPr>
        <p:spPr bwMode="auto">
          <a:xfrm>
            <a:off x="1196975" y="2489919"/>
            <a:ext cx="857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2</a:t>
            </a:r>
            <a:r>
              <a:rPr lang="en-US" altLang="en-US" sz="1000"/>
              <a:t> sends key</a:t>
            </a:r>
          </a:p>
        </p:txBody>
      </p:sp>
      <p:sp>
        <p:nvSpPr>
          <p:cNvPr id="24609" name="Text Box 12"/>
          <p:cNvSpPr txBox="1">
            <a:spLocks noChangeArrowheads="1"/>
          </p:cNvSpPr>
          <p:nvPr/>
        </p:nvSpPr>
        <p:spPr bwMode="auto">
          <a:xfrm rot="20059566">
            <a:off x="2065161" y="2115214"/>
            <a:ext cx="1096198" cy="276999"/>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dirty="0">
                <a:solidFill>
                  <a:srgbClr val="C00000"/>
                </a:solidFill>
              </a:rPr>
              <a:t>Symmetric key</a:t>
            </a:r>
          </a:p>
        </p:txBody>
      </p:sp>
      <p:sp>
        <p:nvSpPr>
          <p:cNvPr id="24610" name="Rectangle 13"/>
          <p:cNvSpPr>
            <a:spLocks noChangeArrowheads="1"/>
          </p:cNvSpPr>
          <p:nvPr/>
        </p:nvSpPr>
        <p:spPr bwMode="auto">
          <a:xfrm rot="20059566">
            <a:off x="1970904" y="2049407"/>
            <a:ext cx="1287463" cy="414338"/>
          </a:xfrm>
          <a:prstGeom prst="rect">
            <a:avLst/>
          </a:prstGeom>
          <a:noFill/>
          <a:ln w="1905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611" name="Text Box 14"/>
          <p:cNvSpPr txBox="1">
            <a:spLocks noChangeArrowheads="1"/>
          </p:cNvSpPr>
          <p:nvPr/>
        </p:nvSpPr>
        <p:spPr bwMode="auto">
          <a:xfrm rot="20059566">
            <a:off x="1548144" y="1735321"/>
            <a:ext cx="16478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t>Encrypted with public key of user 1</a:t>
            </a:r>
          </a:p>
        </p:txBody>
      </p:sp>
      <p:sp>
        <p:nvSpPr>
          <p:cNvPr id="24589" name="Line 15"/>
          <p:cNvSpPr>
            <a:spLocks noChangeShapeType="1"/>
          </p:cNvSpPr>
          <p:nvPr/>
        </p:nvSpPr>
        <p:spPr bwMode="auto">
          <a:xfrm>
            <a:off x="1944688" y="3848819"/>
            <a:ext cx="1906587" cy="10509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90" name="Text Box 16"/>
          <p:cNvSpPr txBox="1">
            <a:spLocks noChangeArrowheads="1"/>
          </p:cNvSpPr>
          <p:nvPr/>
        </p:nvSpPr>
        <p:spPr bwMode="auto">
          <a:xfrm>
            <a:off x="2500313" y="4056782"/>
            <a:ext cx="1762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3</a:t>
            </a:r>
            <a:r>
              <a:rPr lang="en-US" altLang="en-US" sz="1000"/>
              <a:t> sends encrypted message</a:t>
            </a:r>
          </a:p>
        </p:txBody>
      </p:sp>
      <p:sp>
        <p:nvSpPr>
          <p:cNvPr id="24591" name="Text Box 17"/>
          <p:cNvSpPr txBox="1">
            <a:spLocks noChangeArrowheads="1"/>
          </p:cNvSpPr>
          <p:nvPr/>
        </p:nvSpPr>
        <p:spPr bwMode="auto">
          <a:xfrm rot="1788510">
            <a:off x="1382713" y="4767982"/>
            <a:ext cx="1714500" cy="460375"/>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dirty="0">
                <a:solidFill>
                  <a:srgbClr val="C00000"/>
                </a:solidFill>
              </a:rPr>
              <a:t>Message encrypted with</a:t>
            </a:r>
          </a:p>
          <a:p>
            <a:pPr algn="ctr"/>
            <a:r>
              <a:rPr lang="en-US" altLang="en-US" sz="1200" dirty="0">
                <a:solidFill>
                  <a:srgbClr val="C00000"/>
                </a:solidFill>
              </a:rPr>
              <a:t>symmetric key</a:t>
            </a:r>
          </a:p>
        </p:txBody>
      </p:sp>
      <p:sp>
        <p:nvSpPr>
          <p:cNvPr id="24592" name="Rectangle 18"/>
          <p:cNvSpPr>
            <a:spLocks noChangeArrowheads="1"/>
          </p:cNvSpPr>
          <p:nvPr/>
        </p:nvSpPr>
        <p:spPr bwMode="auto">
          <a:xfrm rot="1788510">
            <a:off x="1273175" y="4707657"/>
            <a:ext cx="1939925" cy="566737"/>
          </a:xfrm>
          <a:prstGeom prst="rect">
            <a:avLst/>
          </a:prstGeom>
          <a:noFill/>
          <a:ln w="1905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593" name="Text Box 19"/>
          <p:cNvSpPr txBox="1">
            <a:spLocks noChangeArrowheads="1"/>
          </p:cNvSpPr>
          <p:nvPr/>
        </p:nvSpPr>
        <p:spPr bwMode="auto">
          <a:xfrm rot="1788510">
            <a:off x="1352550" y="4307607"/>
            <a:ext cx="229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t>Encrypted with public key of Message depot</a:t>
            </a:r>
          </a:p>
        </p:txBody>
      </p:sp>
      <p:sp>
        <p:nvSpPr>
          <p:cNvPr id="24594" name="Text Box 20"/>
          <p:cNvSpPr txBox="1">
            <a:spLocks noChangeArrowheads="1"/>
          </p:cNvSpPr>
          <p:nvPr/>
        </p:nvSpPr>
        <p:spPr bwMode="auto">
          <a:xfrm>
            <a:off x="3513138" y="6063382"/>
            <a:ext cx="1714500" cy="461962"/>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dirty="0">
                <a:solidFill>
                  <a:srgbClr val="C00000"/>
                </a:solidFill>
              </a:rPr>
              <a:t>Message encrypted with</a:t>
            </a:r>
          </a:p>
          <a:p>
            <a:pPr algn="ctr"/>
            <a:r>
              <a:rPr lang="en-US" altLang="en-US" sz="1200" dirty="0">
                <a:solidFill>
                  <a:srgbClr val="C00000"/>
                </a:solidFill>
              </a:rPr>
              <a:t>symmetric key</a:t>
            </a:r>
          </a:p>
        </p:txBody>
      </p:sp>
      <p:sp>
        <p:nvSpPr>
          <p:cNvPr id="24595" name="Line 21"/>
          <p:cNvSpPr>
            <a:spLocks noChangeShapeType="1"/>
          </p:cNvSpPr>
          <p:nvPr/>
        </p:nvSpPr>
        <p:spPr bwMode="auto">
          <a:xfrm flipH="1" flipV="1">
            <a:off x="5186363" y="2256557"/>
            <a:ext cx="1962150" cy="857250"/>
          </a:xfrm>
          <a:prstGeom prst="line">
            <a:avLst/>
          </a:prstGeom>
          <a:noFill/>
          <a:ln w="12700">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96" name="Text Box 22"/>
          <p:cNvSpPr txBox="1">
            <a:spLocks noChangeArrowheads="1"/>
          </p:cNvSpPr>
          <p:nvPr/>
        </p:nvSpPr>
        <p:spPr bwMode="auto">
          <a:xfrm>
            <a:off x="5965825" y="2967757"/>
            <a:ext cx="113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4</a:t>
            </a:r>
            <a:r>
              <a:rPr lang="en-US" altLang="en-US" sz="1000"/>
              <a:t> justifies right to</a:t>
            </a:r>
          </a:p>
          <a:p>
            <a:r>
              <a:rPr lang="en-US" altLang="en-US" sz="1000"/>
              <a:t>obtain key</a:t>
            </a:r>
          </a:p>
        </p:txBody>
      </p:sp>
      <p:sp>
        <p:nvSpPr>
          <p:cNvPr id="24597" name="Line 23"/>
          <p:cNvSpPr>
            <a:spLocks noChangeShapeType="1"/>
          </p:cNvSpPr>
          <p:nvPr/>
        </p:nvSpPr>
        <p:spPr bwMode="auto">
          <a:xfrm flipH="1">
            <a:off x="5053013" y="3848819"/>
            <a:ext cx="2489200" cy="1203325"/>
          </a:xfrm>
          <a:prstGeom prst="line">
            <a:avLst/>
          </a:prstGeom>
          <a:noFill/>
          <a:ln w="12700">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98" name="Text Box 24"/>
          <p:cNvSpPr txBox="1">
            <a:spLocks noChangeArrowheads="1"/>
          </p:cNvSpPr>
          <p:nvPr/>
        </p:nvSpPr>
        <p:spPr bwMode="auto">
          <a:xfrm>
            <a:off x="5899150" y="3748807"/>
            <a:ext cx="113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4</a:t>
            </a:r>
            <a:r>
              <a:rPr lang="en-US" altLang="en-US" sz="1000"/>
              <a:t> justifies right to</a:t>
            </a:r>
          </a:p>
          <a:p>
            <a:r>
              <a:rPr lang="en-US" altLang="en-US" sz="1000"/>
              <a:t>obtain message</a:t>
            </a:r>
          </a:p>
        </p:txBody>
      </p:sp>
      <p:sp>
        <p:nvSpPr>
          <p:cNvPr id="24599" name="Text Box 25"/>
          <p:cNvSpPr txBox="1">
            <a:spLocks noChangeArrowheads="1"/>
          </p:cNvSpPr>
          <p:nvPr/>
        </p:nvSpPr>
        <p:spPr bwMode="auto">
          <a:xfrm rot="1408605">
            <a:off x="5745545" y="2115676"/>
            <a:ext cx="1096198" cy="276999"/>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dirty="0">
                <a:solidFill>
                  <a:srgbClr val="C00000"/>
                </a:solidFill>
              </a:rPr>
              <a:t>Symmetric key</a:t>
            </a:r>
          </a:p>
        </p:txBody>
      </p:sp>
      <p:sp>
        <p:nvSpPr>
          <p:cNvPr id="24600" name="Rectangle 26"/>
          <p:cNvSpPr>
            <a:spLocks noChangeArrowheads="1"/>
          </p:cNvSpPr>
          <p:nvPr/>
        </p:nvSpPr>
        <p:spPr bwMode="auto">
          <a:xfrm rot="1408605">
            <a:off x="5649913" y="2050182"/>
            <a:ext cx="1287462" cy="414337"/>
          </a:xfrm>
          <a:prstGeom prst="rect">
            <a:avLst/>
          </a:prstGeom>
          <a:noFill/>
          <a:ln w="1905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601" name="Text Box 27"/>
          <p:cNvSpPr txBox="1">
            <a:spLocks noChangeArrowheads="1"/>
          </p:cNvSpPr>
          <p:nvPr/>
        </p:nvSpPr>
        <p:spPr bwMode="auto">
          <a:xfrm rot="1408605">
            <a:off x="5773738" y="1697757"/>
            <a:ext cx="158908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t>Encrypted with public key of user 2</a:t>
            </a:r>
          </a:p>
        </p:txBody>
      </p:sp>
      <p:sp>
        <p:nvSpPr>
          <p:cNvPr id="24602" name="Line 28"/>
          <p:cNvSpPr>
            <a:spLocks noChangeShapeType="1"/>
          </p:cNvSpPr>
          <p:nvPr/>
        </p:nvSpPr>
        <p:spPr bwMode="auto">
          <a:xfrm>
            <a:off x="5170488" y="2045419"/>
            <a:ext cx="2065337" cy="903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603" name="Text Box 29"/>
          <p:cNvSpPr txBox="1">
            <a:spLocks noChangeArrowheads="1"/>
          </p:cNvSpPr>
          <p:nvPr/>
        </p:nvSpPr>
        <p:spPr bwMode="auto">
          <a:xfrm>
            <a:off x="4733925" y="2704232"/>
            <a:ext cx="1009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5 </a:t>
            </a:r>
            <a:r>
              <a:rPr lang="en-US" altLang="en-US" sz="1000"/>
              <a:t>receives key</a:t>
            </a:r>
          </a:p>
        </p:txBody>
      </p:sp>
      <p:sp>
        <p:nvSpPr>
          <p:cNvPr id="24604" name="Text Box 30"/>
          <p:cNvSpPr txBox="1">
            <a:spLocks noChangeArrowheads="1"/>
          </p:cNvSpPr>
          <p:nvPr/>
        </p:nvSpPr>
        <p:spPr bwMode="auto">
          <a:xfrm>
            <a:off x="4545013" y="4491757"/>
            <a:ext cx="1387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5 </a:t>
            </a:r>
            <a:r>
              <a:rPr lang="en-US" altLang="en-US" sz="1000"/>
              <a:t>receives message</a:t>
            </a:r>
          </a:p>
        </p:txBody>
      </p:sp>
      <p:sp>
        <p:nvSpPr>
          <p:cNvPr id="24605" name="Line 31"/>
          <p:cNvSpPr>
            <a:spLocks noChangeShapeType="1"/>
          </p:cNvSpPr>
          <p:nvPr/>
        </p:nvSpPr>
        <p:spPr bwMode="auto">
          <a:xfrm flipV="1">
            <a:off x="5126038" y="4025032"/>
            <a:ext cx="2470150" cy="11747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606" name="Text Box 32"/>
          <p:cNvSpPr txBox="1">
            <a:spLocks noChangeArrowheads="1"/>
          </p:cNvSpPr>
          <p:nvPr/>
        </p:nvSpPr>
        <p:spPr bwMode="auto">
          <a:xfrm rot="-1568230">
            <a:off x="6019800" y="5023569"/>
            <a:ext cx="1714500" cy="460375"/>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dirty="0">
                <a:solidFill>
                  <a:srgbClr val="C00000"/>
                </a:solidFill>
              </a:rPr>
              <a:t>Message encrypted with</a:t>
            </a:r>
          </a:p>
          <a:p>
            <a:pPr algn="ctr"/>
            <a:r>
              <a:rPr lang="en-US" altLang="en-US" sz="1200" dirty="0">
                <a:solidFill>
                  <a:srgbClr val="C00000"/>
                </a:solidFill>
              </a:rPr>
              <a:t>symmetric key</a:t>
            </a:r>
          </a:p>
        </p:txBody>
      </p:sp>
      <p:sp>
        <p:nvSpPr>
          <p:cNvPr id="24607" name="Rectangle 33"/>
          <p:cNvSpPr>
            <a:spLocks noChangeArrowheads="1"/>
          </p:cNvSpPr>
          <p:nvPr/>
        </p:nvSpPr>
        <p:spPr bwMode="auto">
          <a:xfrm rot="-1568230">
            <a:off x="5915025" y="4961657"/>
            <a:ext cx="1919288" cy="566737"/>
          </a:xfrm>
          <a:prstGeom prst="rect">
            <a:avLst/>
          </a:prstGeom>
          <a:noFill/>
          <a:ln w="1905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608" name="Text Box 34"/>
          <p:cNvSpPr txBox="1">
            <a:spLocks noChangeArrowheads="1"/>
          </p:cNvSpPr>
          <p:nvPr/>
        </p:nvSpPr>
        <p:spPr bwMode="auto">
          <a:xfrm rot="-1568230">
            <a:off x="5489575" y="4545732"/>
            <a:ext cx="229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t>Encrypted with public key of User 2</a:t>
            </a:r>
          </a:p>
        </p:txBody>
      </p:sp>
    </p:spTree>
    <p:extLst>
      <p:ext uri="{BB962C8B-B14F-4D97-AF65-F5344CB8AC3E}">
        <p14:creationId xmlns:p14="http://schemas.microsoft.com/office/powerpoint/2010/main" val="359227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spcBef>
                <a:spcPts val="1200"/>
              </a:spcBef>
              <a:buFont typeface="Calibri" pitchFamily="34" charset="0"/>
              <a:buNone/>
            </a:pPr>
            <a:r>
              <a:rPr lang="nl-BE" sz="2400" dirty="0" smtClean="0">
                <a:solidFill>
                  <a:srgbClr val="000000"/>
                </a:solidFill>
                <a:sym typeface="Arial" pitchFamily="34" charset="0"/>
              </a:rPr>
              <a:t>Mogelijkheid om op de seconde na elk document dat in de gezondheidszorg werd opgemaakt, te dateren en de geldigheid van de inhoud ervan in de tijd te waarborgen door een </a:t>
            </a:r>
            <a:r>
              <a:rPr lang="nl-BE" sz="2400" dirty="0">
                <a:solidFill>
                  <a:srgbClr val="3E6E5A"/>
                </a:solidFill>
                <a:sym typeface="Arial" pitchFamily="34" charset="0"/>
              </a:rPr>
              <a:t>eHealth</a:t>
            </a:r>
            <a:r>
              <a:rPr lang="nl-BE" sz="2400" dirty="0" smtClean="0">
                <a:solidFill>
                  <a:srgbClr val="000000"/>
                </a:solidFill>
                <a:sym typeface="Arial" pitchFamily="34" charset="0"/>
              </a:rPr>
              <a:t>-handtekening te plaatsen</a:t>
            </a:r>
            <a:endParaRPr lang="nl-BE" sz="2400" dirty="0">
              <a:solidFill>
                <a:srgbClr val="3E6E5A"/>
              </a:solidFill>
              <a:sym typeface="Arial" pitchFamily="34" charset="0"/>
            </a:endParaRPr>
          </a:p>
          <a:p>
            <a:pPr marL="182880" lvl="1"/>
            <a:endParaRPr lang="nl-BE" dirty="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Timestamping</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pPr/>
              <a:t>49</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
        <p:nvSpPr>
          <p:cNvPr id="4" name="Date Placeholder 3"/>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1906401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t>Vermelde evoluties vergen …</a:t>
            </a:r>
            <a:endParaRPr lang="en-US" dirty="0"/>
          </a:p>
        </p:txBody>
      </p:sp>
      <p:sp>
        <p:nvSpPr>
          <p:cNvPr id="9219" name="Rectangle 3"/>
          <p:cNvSpPr>
            <a:spLocks noGrp="1" noChangeArrowheads="1"/>
          </p:cNvSpPr>
          <p:nvPr>
            <p:ph idx="1"/>
          </p:nvPr>
        </p:nvSpPr>
        <p:spPr/>
        <p:txBody>
          <a:bodyPr>
            <a:normAutofit lnSpcReduction="10000"/>
          </a:bodyPr>
          <a:lstStyle/>
          <a:p>
            <a:r>
              <a:rPr lang="nl-BE" altLang="en-US" dirty="0"/>
              <a:t>S</a:t>
            </a:r>
            <a:r>
              <a:rPr lang="nl-BE" altLang="en-US" dirty="0" smtClean="0"/>
              <a:t>amenwerking tussen alle actoren in de gezondheidszorg</a:t>
            </a:r>
          </a:p>
          <a:p>
            <a:r>
              <a:rPr lang="nl-BE" altLang="en-US" dirty="0"/>
              <a:t>E</a:t>
            </a:r>
            <a:r>
              <a:rPr lang="nl-BE" altLang="en-US" dirty="0" smtClean="0"/>
              <a:t>fficiënte en veilige elektronische communicatie tussen alle actoren in de gezondheidszorg</a:t>
            </a:r>
          </a:p>
          <a:p>
            <a:r>
              <a:rPr lang="nl-BE" altLang="en-US" dirty="0"/>
              <a:t>K</a:t>
            </a:r>
            <a:r>
              <a:rPr lang="nl-BE" altLang="en-US" dirty="0" smtClean="0"/>
              <a:t>waliteitsvolle, specialisme-overschrijdende elektronische patiëntendossiers</a:t>
            </a:r>
          </a:p>
          <a:p>
            <a:r>
              <a:rPr lang="nl-BE" altLang="en-US" dirty="0"/>
              <a:t>Z</a:t>
            </a:r>
            <a:r>
              <a:rPr lang="nl-BE" altLang="en-US" dirty="0" smtClean="0"/>
              <a:t>orgpaden</a:t>
            </a:r>
          </a:p>
          <a:p>
            <a:r>
              <a:rPr lang="nl-BE" altLang="en-US" dirty="0"/>
              <a:t>G</a:t>
            </a:r>
            <a:r>
              <a:rPr lang="nl-BE" altLang="en-US" dirty="0" smtClean="0"/>
              <a:t>eoptimaliseerde administratieve processen</a:t>
            </a:r>
          </a:p>
          <a:p>
            <a:r>
              <a:rPr lang="nl-BE" altLang="en-US" dirty="0"/>
              <a:t>T</a:t>
            </a:r>
            <a:r>
              <a:rPr lang="nl-BE" altLang="en-US" dirty="0" smtClean="0"/>
              <a:t>echnische en semantische interoperabiliteit</a:t>
            </a:r>
          </a:p>
          <a:p>
            <a:r>
              <a:rPr lang="nl-BE" altLang="en-US" dirty="0"/>
              <a:t>W</a:t>
            </a:r>
            <a:r>
              <a:rPr lang="nl-BE" altLang="en-US" dirty="0" smtClean="0"/>
              <a:t>aarborgen inzake</a:t>
            </a:r>
          </a:p>
          <a:p>
            <a:pPr lvl="1"/>
            <a:r>
              <a:rPr lang="nl-BE" altLang="en-US" dirty="0" smtClean="0"/>
              <a:t>informatieveiligheid</a:t>
            </a:r>
          </a:p>
          <a:p>
            <a:pPr lvl="1"/>
            <a:r>
              <a:rPr lang="nl-BE" altLang="en-US" dirty="0" smtClean="0"/>
              <a:t>bescherming van de persoonlijke levenssfeer</a:t>
            </a:r>
          </a:p>
          <a:p>
            <a:pPr lvl="1"/>
            <a:r>
              <a:rPr lang="nl-BE" altLang="en-US" dirty="0" smtClean="0"/>
              <a:t>respect van het beroepsgeheim van de zorgverleners</a:t>
            </a:r>
          </a:p>
        </p:txBody>
      </p:sp>
      <p:sp>
        <p:nvSpPr>
          <p:cNvPr id="2" name="Date Placeholder 1"/>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5</a:t>
            </a:fld>
            <a:endParaRPr lang="en-US"/>
          </a:p>
        </p:txBody>
      </p:sp>
    </p:spTree>
    <p:extLst>
      <p:ext uri="{BB962C8B-B14F-4D97-AF65-F5344CB8AC3E}">
        <p14:creationId xmlns:p14="http://schemas.microsoft.com/office/powerpoint/2010/main" val="162298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en-GB" altLang="en-US"/>
          </a:p>
        </p:txBody>
      </p:sp>
      <p:sp>
        <p:nvSpPr>
          <p:cNvPr id="26629"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b="1"/>
          </a:p>
        </p:txBody>
      </p:sp>
      <p:sp>
        <p:nvSpPr>
          <p:cNvPr id="26630"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dirty="0" smtClean="0"/>
              <a:t>Prescription A</a:t>
            </a:r>
            <a:endParaRPr lang="en-US" altLang="en-US" dirty="0"/>
          </a:p>
        </p:txBody>
      </p:sp>
      <p:sp>
        <p:nvSpPr>
          <p:cNvPr id="26631"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1</a:t>
            </a:r>
          </a:p>
        </p:txBody>
      </p:sp>
      <p:sp>
        <p:nvSpPr>
          <p:cNvPr id="26632"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sz="1600"/>
              <a:t>Hashcode A</a:t>
            </a:r>
            <a:endParaRPr lang="en-US" altLang="en-US" sz="1600"/>
          </a:p>
        </p:txBody>
      </p:sp>
      <p:sp>
        <p:nvSpPr>
          <p:cNvPr id="26633"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b="1"/>
          </a:p>
        </p:txBody>
      </p:sp>
      <p:sp>
        <p:nvSpPr>
          <p:cNvPr id="26634"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2</a:t>
            </a:r>
            <a:endParaRPr lang="en-US" altLang="en-US" sz="1200" b="1"/>
          </a:p>
        </p:txBody>
      </p:sp>
      <p:sp>
        <p:nvSpPr>
          <p:cNvPr id="26635"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dirty="0" smtClean="0"/>
              <a:t>Prescription </a:t>
            </a:r>
            <a:r>
              <a:rPr lang="fr-BE" altLang="en-US" dirty="0"/>
              <a:t>B</a:t>
            </a:r>
            <a:endParaRPr lang="en-US" altLang="en-US" dirty="0"/>
          </a:p>
        </p:txBody>
      </p:sp>
      <p:sp>
        <p:nvSpPr>
          <p:cNvPr id="26636"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sz="1600"/>
              <a:t>Hashcode B</a:t>
            </a:r>
            <a:endParaRPr lang="en-US" altLang="en-US" sz="1600"/>
          </a:p>
        </p:txBody>
      </p:sp>
      <p:sp>
        <p:nvSpPr>
          <p:cNvPr id="26637"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a:t>Timestamp bag</a:t>
            </a:r>
            <a:endParaRPr lang="en-US" altLang="en-US"/>
          </a:p>
        </p:txBody>
      </p:sp>
      <p:sp>
        <p:nvSpPr>
          <p:cNvPr id="26638"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a:t>Electronic</a:t>
            </a:r>
          </a:p>
          <a:p>
            <a:pPr algn="ctr"/>
            <a:r>
              <a:rPr lang="fr-BE" altLang="en-US"/>
              <a:t>timestamping</a:t>
            </a:r>
            <a:endParaRPr lang="en-US" altLang="en-US"/>
          </a:p>
        </p:txBody>
      </p:sp>
      <p:sp>
        <p:nvSpPr>
          <p:cNvPr id="26639"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4</a:t>
            </a:r>
            <a:endParaRPr lang="en-US" altLang="en-US" sz="1200" b="1"/>
          </a:p>
        </p:txBody>
      </p:sp>
      <p:sp>
        <p:nvSpPr>
          <p:cNvPr id="26640"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a:t>Electronic</a:t>
            </a:r>
          </a:p>
          <a:p>
            <a:pPr algn="ctr"/>
            <a:r>
              <a:rPr lang="fr-BE" altLang="en-US"/>
              <a:t>signature</a:t>
            </a:r>
            <a:endParaRPr lang="en-US" altLang="en-US"/>
          </a:p>
        </p:txBody>
      </p:sp>
      <p:sp>
        <p:nvSpPr>
          <p:cNvPr id="26641"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5</a:t>
            </a:r>
            <a:endParaRPr lang="en-US" altLang="en-US" sz="1200" b="1"/>
          </a:p>
        </p:txBody>
      </p:sp>
      <p:sp>
        <p:nvSpPr>
          <p:cNvPr id="26642"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a:t>Archive</a:t>
            </a:r>
            <a:endParaRPr lang="en-US" altLang="en-US" sz="1600"/>
          </a:p>
        </p:txBody>
      </p:sp>
      <p:sp>
        <p:nvSpPr>
          <p:cNvPr id="26643"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6</a:t>
            </a:r>
            <a:endParaRPr lang="en-US" altLang="en-US" sz="1200" b="1"/>
          </a:p>
        </p:txBody>
      </p:sp>
      <p:sp>
        <p:nvSpPr>
          <p:cNvPr id="26644"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a:t>Archive</a:t>
            </a:r>
            <a:endParaRPr lang="en-US" altLang="en-US" sz="1600"/>
          </a:p>
        </p:txBody>
      </p:sp>
      <p:sp>
        <p:nvSpPr>
          <p:cNvPr id="26645"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6</a:t>
            </a:r>
            <a:endParaRPr lang="en-US" altLang="en-US" sz="1200" b="1"/>
          </a:p>
        </p:txBody>
      </p:sp>
      <p:sp>
        <p:nvSpPr>
          <p:cNvPr id="26646"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3</a:t>
            </a:r>
            <a:endParaRPr lang="en-US" altLang="en-US" sz="1200" b="1"/>
          </a:p>
        </p:txBody>
      </p:sp>
      <p:sp>
        <p:nvSpPr>
          <p:cNvPr id="26647"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26648"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26649"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26650"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p>
        </p:txBody>
      </p:sp>
      <p:sp>
        <p:nvSpPr>
          <p:cNvPr id="26652"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p>
        </p:txBody>
      </p:sp>
      <p:sp>
        <p:nvSpPr>
          <p:cNvPr id="26654"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pic>
        <p:nvPicPr>
          <p:cNvPr id="2665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itle 1"/>
          <p:cNvSpPr>
            <a:spLocks noGrp="1"/>
          </p:cNvSpPr>
          <p:nvPr>
            <p:ph type="title"/>
          </p:nvPr>
        </p:nvSpPr>
        <p:spPr/>
        <p:txBody>
          <a:bodyPr>
            <a:normAutofit fontScale="90000"/>
          </a:bodyPr>
          <a:lstStyle/>
          <a:p>
            <a:r>
              <a:rPr lang="nl-BE" smtClean="0"/>
              <a:t>Voorbeeld: elektronisch voorschrift in ziekenhuizen</a:t>
            </a:r>
            <a:endParaRPr lang="en-US" dirty="0"/>
          </a:p>
        </p:txBody>
      </p:sp>
      <p:sp>
        <p:nvSpPr>
          <p:cNvPr id="34" name="Date Placeholder 2"/>
          <p:cNvSpPr>
            <a:spLocks noGrp="1"/>
          </p:cNvSpPr>
          <p:nvPr>
            <p:ph type="dt" sz="half" idx="10"/>
          </p:nvPr>
        </p:nvSpPr>
        <p:spPr/>
        <p:txBody>
          <a:bodyPr/>
          <a:lstStyle/>
          <a:p>
            <a:r>
              <a:rPr lang="en-US" smtClean="0"/>
              <a:t>20/03/2015</a:t>
            </a:r>
            <a:endParaRPr lang="en-US" dirty="0"/>
          </a:p>
        </p:txBody>
      </p:sp>
      <p:sp>
        <p:nvSpPr>
          <p:cNvPr id="6" name="Slide Number Placeholder 5"/>
          <p:cNvSpPr>
            <a:spLocks noGrp="1"/>
          </p:cNvSpPr>
          <p:nvPr>
            <p:ph type="sldNum" sz="quarter" idx="12"/>
          </p:nvPr>
        </p:nvSpPr>
        <p:spPr/>
        <p:txBody>
          <a:bodyPr/>
          <a:lstStyle/>
          <a:p>
            <a:fld id="{BAADB71D-6A6A-403E-B8B0-DAC18C9A03D5}" type="slidenum">
              <a:rPr lang="en-US" smtClean="0"/>
              <a:pPr/>
              <a:t>50</a:t>
            </a:fld>
            <a:endParaRPr lang="en-US"/>
          </a:p>
        </p:txBody>
      </p:sp>
    </p:spTree>
    <p:extLst>
      <p:ext uri="{BB962C8B-B14F-4D97-AF65-F5344CB8AC3E}">
        <p14:creationId xmlns:p14="http://schemas.microsoft.com/office/powerpoint/2010/main" val="1407754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0" indent="0">
              <a:buNone/>
            </a:pPr>
            <a:r>
              <a:rPr lang="nl-BE" sz="2400" dirty="0" smtClean="0"/>
              <a:t>Mogelijkheid om de identiteit van personen achter een </a:t>
            </a:r>
            <a:r>
              <a:rPr lang="nl-BE" sz="2400" i="1" dirty="0" smtClean="0"/>
              <a:t>code</a:t>
            </a:r>
            <a:r>
              <a:rPr lang="nl-BE" sz="2400" dirty="0" smtClean="0"/>
              <a:t> te verbergen opdat de nuttige gegevens van deze personen zouden kunnen worden gebruikt zonder dat hun privacy wordt geschonden en mogelijkheid om gegevens anoniem te maken door de gedetailleerde kenmerken ervan te vervangen door algemene kenmerken; eenmaal gecodeerd of geanonimiseerd behouden de gegevens hun nut maar het is niet meer mogelijk om de identiteit van de persoon er rechtstreeks of onrechtstreeks uit af te leiden</a:t>
            </a:r>
            <a:endParaRPr lang="nl-BE" sz="2400" dirty="0" smtClean="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Codering &amp; Anonimisering</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pPr/>
              <a:t>51</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
        <p:nvSpPr>
          <p:cNvPr id="4" name="Date Placeholder 3"/>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1784406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nl-BE" sz="2400" dirty="0">
                <a:solidFill>
                  <a:srgbClr val="000000"/>
                </a:solidFill>
                <a:sym typeface="Arial" pitchFamily="34" charset="0"/>
              </a:rPr>
              <a:t>Toegang tot het Rijksregister en tot de Kruispuntbankregisters door de gemachtigde actoren in de gezondheidszorg, onder strikte voorwaarden</a:t>
            </a: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Raadpleging van het Rijksregister en van de KSZ-registers</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pPr/>
              <a:t>52</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717032"/>
            <a:ext cx="1908000" cy="1908000"/>
          </a:xfrm>
          <a:prstGeom prst="rect">
            <a:avLst/>
          </a:prstGeom>
        </p:spPr>
      </p:pic>
      <p:sp>
        <p:nvSpPr>
          <p:cNvPr id="4" name="Date Placeholder 3"/>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4279796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nl-BE" sz="2400" dirty="0" smtClean="0">
                <a:solidFill>
                  <a:srgbClr val="000000"/>
                </a:solidFill>
                <a:sym typeface="Arial" pitchFamily="34" charset="0"/>
              </a:rPr>
              <a:t>Beveiligde elektronische brievenbus voor de uitwisseling van gezondheidsgegevens</a:t>
            </a: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eHealthBox</a:t>
            </a:r>
            <a:endParaRPr lang="nl-BE" sz="2000" b="1" spc="-100" dirty="0">
              <a:solidFill>
                <a:srgbClr val="3E6E5A"/>
              </a:solidFill>
              <a:latin typeface="+mj-lt"/>
              <a:ea typeface="+mj-ea"/>
              <a:cs typeface="+mj-cs"/>
              <a:sym typeface="Arial" pitchFamily="34"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pPr/>
              <a:t>53</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212976"/>
            <a:ext cx="1908000" cy="1908000"/>
          </a:xfrm>
          <a:prstGeom prst="rect">
            <a:avLst/>
          </a:prstGeom>
        </p:spPr>
      </p:pic>
      <p:sp>
        <p:nvSpPr>
          <p:cNvPr id="4" name="Date Placeholder 3"/>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29352179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nl-BE" sz="2400" dirty="0" smtClean="0">
                <a:solidFill>
                  <a:srgbClr val="000000"/>
                </a:solidFill>
                <a:sym typeface="Arial" pitchFamily="34" charset="0"/>
              </a:rPr>
              <a:t>Geeft, met de toestemming van de betrokken patiënten, aan bij welke actoren in de gezondheidszorg welke elektronische documenten bewaard worden voor welke patiënten </a:t>
            </a: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Verwijzings</a:t>
            </a:r>
          </a:p>
          <a:p>
            <a:pPr>
              <a:lnSpc>
                <a:spcPct val="90000"/>
              </a:lnSpc>
              <a:spcBef>
                <a:spcPct val="0"/>
              </a:spcBef>
            </a:pPr>
            <a:r>
              <a:rPr lang="nl-BE" sz="2000" b="1" spc="-100" dirty="0" smtClean="0">
                <a:solidFill>
                  <a:srgbClr val="3E6E5A"/>
                </a:solidFill>
                <a:latin typeface="+mj-lt"/>
                <a:sym typeface="Arial" pitchFamily="34" charset="0"/>
              </a:rPr>
              <a:t>repertorium</a:t>
            </a:r>
            <a:endParaRPr lang="nl-BE" sz="2000" b="1" spc="-100" dirty="0">
              <a:solidFill>
                <a:srgbClr val="3E6E5A"/>
              </a:solidFill>
              <a:latin typeface="+mj-lt"/>
              <a:sym typeface="Arial" pitchFamily="34"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pPr/>
              <a:t>54</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45024"/>
            <a:ext cx="1908000" cy="1908000"/>
          </a:xfrm>
          <a:prstGeom prst="rect">
            <a:avLst/>
          </a:prstGeom>
        </p:spPr>
      </p:pic>
      <p:sp>
        <p:nvSpPr>
          <p:cNvPr id="4" name="Date Placeholder 3"/>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13582800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55000" lnSpcReduction="20000"/>
          </a:bodyPr>
          <a:lstStyle/>
          <a:p>
            <a:pPr marL="0" indent="0">
              <a:buNone/>
            </a:pPr>
            <a:r>
              <a:rPr lang="nl-BE" sz="3800" b="1" dirty="0" smtClean="0">
                <a:solidFill>
                  <a:srgbClr val="3E6E5A"/>
                </a:solidFill>
              </a:rPr>
              <a:t>eHealth</a:t>
            </a:r>
            <a:r>
              <a:rPr lang="nl-BE" sz="3800" b="1" dirty="0" smtClean="0"/>
              <a:t>-certificaten</a:t>
            </a:r>
            <a:endParaRPr lang="nl-BE" sz="3800" b="1" dirty="0" smtClean="0">
              <a:solidFill>
                <a:srgbClr val="3E6E5A"/>
              </a:solidFill>
            </a:endParaRPr>
          </a:p>
          <a:p>
            <a:pPr marL="0" indent="0">
              <a:buNone/>
            </a:pPr>
            <a:endParaRPr lang="nl-BE" sz="1100" dirty="0" smtClean="0"/>
          </a:p>
          <a:p>
            <a:pPr marL="457200" indent="-457200">
              <a:buFont typeface="+mj-lt"/>
              <a:buAutoNum type="arabicPeriod"/>
            </a:pPr>
            <a:endParaRPr lang="nl-BE" sz="800" dirty="0" smtClean="0"/>
          </a:p>
          <a:p>
            <a:pPr fontAlgn="base"/>
            <a:r>
              <a:rPr lang="nl-BE" sz="2900" dirty="0" smtClean="0"/>
              <a:t>basis voor de aanmaak van de dubbele vercijferingssleutel (ETK) die gebruikt wordt door de vercijferingsdienst </a:t>
            </a:r>
          </a:p>
          <a:p>
            <a:pPr fontAlgn="base"/>
            <a:endParaRPr lang="nl-BE" sz="2900" dirty="0" smtClean="0"/>
          </a:p>
          <a:p>
            <a:pPr fontAlgn="base"/>
            <a:r>
              <a:rPr lang="nl-BE" sz="2900" dirty="0" smtClean="0"/>
              <a:t>de “systeem”-partner kan hiermee worden geïdentificeerd en geauthenticeerd terwijl het op basis van de eID of de burgertoken mogelijk is om de gebruiker (de persoon) te identificeren en authenticeren</a:t>
            </a:r>
          </a:p>
          <a:p>
            <a:pPr fontAlgn="base"/>
            <a:endParaRPr lang="nl-BE" sz="2900" dirty="0" smtClean="0"/>
          </a:p>
          <a:p>
            <a:pPr fontAlgn="base"/>
            <a:r>
              <a:rPr lang="nl-BE" sz="2900" dirty="0" smtClean="0"/>
              <a:t>geldt zowel voor het gebruik van basisdiensten als voor het gebruik van diensten met toegevoegde waarde die aangeboden worden in de vorm van webservices</a:t>
            </a:r>
          </a:p>
          <a:p>
            <a:pPr fontAlgn="base"/>
            <a:endParaRPr lang="nl-BE" sz="2900" dirty="0" smtClean="0"/>
          </a:p>
          <a:p>
            <a:pPr fontAlgn="base"/>
            <a:r>
              <a:rPr lang="nl-BE" sz="2900" dirty="0" smtClean="0"/>
              <a:t>de software-integratoren (niet de zorgverleners) kunnen bovendien test-certificaten aanvragen &gt; hierdoor kan de integratie van onze basisdiensten worden uitgetest</a:t>
            </a:r>
          </a:p>
          <a:p>
            <a:pPr fontAlgn="base"/>
            <a:endParaRPr lang="nl-BE" sz="2900" dirty="0" smtClean="0"/>
          </a:p>
          <a:p>
            <a:pPr fontAlgn="base"/>
            <a:r>
              <a:rPr lang="nl-BE" sz="2900" dirty="0" smtClean="0"/>
              <a:t>beschikbaarstelling van een module voor het bestellen van certificaten via het portaal van het </a:t>
            </a:r>
            <a:r>
              <a:rPr lang="nl-BE" sz="2900" dirty="0" smtClean="0">
                <a:solidFill>
                  <a:srgbClr val="3E6E5A"/>
                </a:solidFill>
              </a:rPr>
              <a:t>eHealth</a:t>
            </a:r>
            <a:r>
              <a:rPr lang="nl-BE" sz="2900" dirty="0" smtClean="0"/>
              <a:t>-platform (https://www.ehealth.fgov.be/nl/application/applications/beheer_ehealth_certificaten.html)</a:t>
            </a:r>
          </a:p>
          <a:p>
            <a:pPr fontAlgn="base"/>
            <a:endParaRPr lang="nl-BE" sz="2900" dirty="0"/>
          </a:p>
          <a:p>
            <a:pPr marL="457200" indent="-457200">
              <a:buFont typeface="+mj-lt"/>
              <a:buAutoNum type="arabicPeriod"/>
            </a:pPr>
            <a:endParaRPr lang="nl-BE" dirty="0"/>
          </a:p>
        </p:txBody>
      </p:sp>
      <p:sp>
        <p:nvSpPr>
          <p:cNvPr id="7" name="Text Placeholder 6"/>
          <p:cNvSpPr>
            <a:spLocks noGrp="1"/>
          </p:cNvSpPr>
          <p:nvPr>
            <p:ph type="body" sz="half" idx="2"/>
          </p:nvPr>
        </p:nvSpPr>
        <p:spPr>
          <a:xfrm>
            <a:off x="251520" y="2130552"/>
            <a:ext cx="2273369" cy="4243615"/>
          </a:xfrm>
        </p:spPr>
        <p:txBody>
          <a:bodyPr>
            <a:normAutofit/>
          </a:bodyPr>
          <a:lstStyle/>
          <a:p>
            <a:pPr>
              <a:lnSpc>
                <a:spcPct val="90000"/>
              </a:lnSpc>
              <a:spcBef>
                <a:spcPct val="0"/>
              </a:spcBef>
            </a:pPr>
            <a:r>
              <a:rPr lang="nl-BE" sz="2000" b="1" spc="-100" dirty="0">
                <a:solidFill>
                  <a:srgbClr val="3E6E5A"/>
                </a:solidFill>
                <a:latin typeface="+mj-lt"/>
              </a:rPr>
              <a:t>Analyse &amp; Integratie</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pPr/>
              <a:t>55</a:t>
            </a:fld>
            <a:endParaRPr lang="nl-BE"/>
          </a:p>
        </p:txBody>
      </p:sp>
      <p:sp>
        <p:nvSpPr>
          <p:cNvPr id="4" name="Date Placeholder 3"/>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27889198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a:bodyPr>
          <a:lstStyle/>
          <a:p>
            <a:pPr marL="0" indent="0" fontAlgn="base">
              <a:buFont typeface="Arial" pitchFamily="34" charset="0"/>
              <a:buNone/>
            </a:pPr>
            <a:r>
              <a:rPr lang="nl-BE" sz="2600" b="1" dirty="0"/>
              <a:t>Connectoren</a:t>
            </a:r>
            <a:r>
              <a:rPr lang="nl-BE" sz="3800" b="1" dirty="0"/>
              <a:t> </a:t>
            </a:r>
          </a:p>
          <a:p>
            <a:pPr fontAlgn="base"/>
            <a:r>
              <a:rPr lang="nl-BE" sz="2200" dirty="0" smtClean="0"/>
              <a:t>tool </a:t>
            </a:r>
            <a:r>
              <a:rPr lang="nl-BE" sz="2200" dirty="0"/>
              <a:t>om de softwareontwikkelaars te helpen bij de integratie van de basisdiensten van het </a:t>
            </a:r>
            <a:r>
              <a:rPr lang="nl-BE" sz="2200" dirty="0" err="1">
                <a:solidFill>
                  <a:srgbClr val="3E6E5A"/>
                </a:solidFill>
              </a:rPr>
              <a:t>eHealth</a:t>
            </a:r>
            <a:r>
              <a:rPr lang="nl-BE" sz="2200" dirty="0"/>
              <a:t>-platform </a:t>
            </a:r>
          </a:p>
          <a:p>
            <a:pPr fontAlgn="base"/>
            <a:endParaRPr lang="nl-BE" sz="800" dirty="0"/>
          </a:p>
          <a:p>
            <a:pPr fontAlgn="base"/>
            <a:r>
              <a:rPr lang="nl-BE" sz="2200" dirty="0"/>
              <a:t>ondersteuning van de verbindingen met de toepassingen die via het </a:t>
            </a:r>
            <a:r>
              <a:rPr lang="nl-BE" sz="2200" dirty="0">
                <a:solidFill>
                  <a:srgbClr val="3E6E5A"/>
                </a:solidFill>
              </a:rPr>
              <a:t>eHealth</a:t>
            </a:r>
            <a:r>
              <a:rPr lang="nl-BE" sz="2200" dirty="0"/>
              <a:t>-platform beschikbaar zijn of die gebruik maken van de ICT-standaarden die door het </a:t>
            </a:r>
            <a:r>
              <a:rPr lang="nl-BE" sz="2200" dirty="0">
                <a:solidFill>
                  <a:srgbClr val="3E6E5A"/>
                </a:solidFill>
              </a:rPr>
              <a:t>eHealth</a:t>
            </a:r>
            <a:r>
              <a:rPr lang="nl-BE" sz="2200" dirty="0"/>
              <a:t>-platform werden vastgesteld (zoals de </a:t>
            </a:r>
            <a:r>
              <a:rPr lang="nl-BE" sz="2200" dirty="0" smtClean="0"/>
              <a:t>hubs)</a:t>
            </a:r>
            <a:endParaRPr lang="nl-BE" sz="2200" dirty="0"/>
          </a:p>
          <a:p>
            <a:pPr fontAlgn="base"/>
            <a:endParaRPr lang="nl-BE" sz="2900" dirty="0"/>
          </a:p>
          <a:p>
            <a:pPr marL="457200" indent="-457200">
              <a:buFont typeface="+mj-lt"/>
              <a:buAutoNum type="arabicPeriod"/>
            </a:pPr>
            <a:endParaRPr lang="nl-BE" dirty="0"/>
          </a:p>
        </p:txBody>
      </p:sp>
      <p:sp>
        <p:nvSpPr>
          <p:cNvPr id="7" name="Text Placeholder 6"/>
          <p:cNvSpPr>
            <a:spLocks noGrp="1"/>
          </p:cNvSpPr>
          <p:nvPr>
            <p:ph type="body" sz="half" idx="2"/>
          </p:nvPr>
        </p:nvSpPr>
        <p:spPr>
          <a:xfrm>
            <a:off x="251520" y="2130552"/>
            <a:ext cx="2273369" cy="4243615"/>
          </a:xfrm>
        </p:spPr>
        <p:txBody>
          <a:bodyPr>
            <a:normAutofit/>
          </a:bodyPr>
          <a:lstStyle/>
          <a:p>
            <a:pPr>
              <a:lnSpc>
                <a:spcPct val="90000"/>
              </a:lnSpc>
              <a:spcBef>
                <a:spcPct val="0"/>
              </a:spcBef>
            </a:pPr>
            <a:r>
              <a:rPr lang="nl-BE" sz="2000" b="1" spc="-100" dirty="0">
                <a:solidFill>
                  <a:srgbClr val="3E6E5A"/>
                </a:solidFill>
                <a:latin typeface="+mj-lt"/>
              </a:rPr>
              <a:t>Analyse &amp; Integratie</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pPr/>
              <a:t>56</a:t>
            </a:fld>
            <a:endParaRPr lang="nl-BE"/>
          </a:p>
        </p:txBody>
      </p:sp>
      <p:sp>
        <p:nvSpPr>
          <p:cNvPr id="4" name="Date Placeholder 3"/>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26260733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92080"/>
            <a:ext cx="2273368"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70000" lnSpcReduction="20000"/>
          </a:bodyPr>
          <a:lstStyle/>
          <a:p>
            <a:pPr marL="0" indent="0" fontAlgn="base">
              <a:buNone/>
            </a:pPr>
            <a:r>
              <a:rPr lang="nl-BE" sz="3400" b="1" dirty="0" smtClean="0"/>
              <a:t>Opleidingen voor de veiligheidsconsulenten </a:t>
            </a:r>
          </a:p>
          <a:p>
            <a:pPr marL="0" indent="0" fontAlgn="base">
              <a:buNone/>
            </a:pPr>
            <a:endParaRPr lang="nl-BE" sz="2400" b="1" dirty="0" smtClean="0"/>
          </a:p>
          <a:p>
            <a:pPr fontAlgn="base"/>
            <a:r>
              <a:rPr lang="nl-BE" sz="2900" dirty="0"/>
              <a:t>verplichting voor </a:t>
            </a:r>
            <a:r>
              <a:rPr lang="nl-BE" sz="2900" dirty="0" smtClean="0"/>
              <a:t>elk ziekenhuis </a:t>
            </a:r>
            <a:r>
              <a:rPr lang="nl-BE" sz="2900" dirty="0"/>
              <a:t>om in haar midden een informatieveiligheidsdienst op te richten die onder de leiding wordt geplaatst van een informatieveiligheidsconsulent (K.B. 23/10/64) </a:t>
            </a:r>
          </a:p>
          <a:p>
            <a:pPr fontAlgn="base"/>
            <a:endParaRPr lang="nl-BE" sz="2900" dirty="0" smtClean="0"/>
          </a:p>
          <a:p>
            <a:pPr fontAlgn="base"/>
            <a:r>
              <a:rPr lang="nl-BE" sz="2900" dirty="0"/>
              <a:t>aanstelling van de veiligheidsconsulent na advies van het Sectoraal Comité van de Sociale Zekerheid en van de Gezondheid (dat nagaat of de kandidaat over de noodzakelijke kennis en de nodige tijd beschikt voor zijn opdrachten en of hij geen activiteiten uitoefent die </a:t>
            </a:r>
            <a:r>
              <a:rPr lang="nl-BE" sz="2900" dirty="0" smtClean="0"/>
              <a:t>onverenigbaar </a:t>
            </a:r>
            <a:r>
              <a:rPr lang="nl-BE" sz="2900" dirty="0"/>
              <a:t>zijn met de functie)</a:t>
            </a:r>
          </a:p>
          <a:p>
            <a:pPr fontAlgn="base"/>
            <a:endParaRPr lang="nl-BE" sz="2900" dirty="0" smtClean="0"/>
          </a:p>
          <a:p>
            <a:pPr fontAlgn="base"/>
            <a:r>
              <a:rPr lang="nl-BE" sz="2900" dirty="0"/>
              <a:t>het </a:t>
            </a:r>
            <a:r>
              <a:rPr lang="nl-BE" sz="2900" dirty="0">
                <a:solidFill>
                  <a:srgbClr val="3E6E5A"/>
                </a:solidFill>
              </a:rPr>
              <a:t>eHealth</a:t>
            </a:r>
            <a:r>
              <a:rPr lang="nl-BE" sz="2900" dirty="0"/>
              <a:t>-platform biedt opleidingen voor veiligheidsconsulenten aan </a:t>
            </a: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7" name="Text Placeholder 6"/>
          <p:cNvSpPr>
            <a:spLocks noGrp="1"/>
          </p:cNvSpPr>
          <p:nvPr>
            <p:ph type="body" sz="half" idx="2"/>
          </p:nvPr>
        </p:nvSpPr>
        <p:spPr>
          <a:xfrm>
            <a:off x="323528" y="2130552"/>
            <a:ext cx="2273369" cy="4243615"/>
          </a:xfrm>
        </p:spPr>
        <p:txBody>
          <a:bodyPr>
            <a:normAutofit/>
          </a:bodyPr>
          <a:lstStyle/>
          <a:p>
            <a:pPr>
              <a:lnSpc>
                <a:spcPct val="90000"/>
              </a:lnSpc>
              <a:spcBef>
                <a:spcPct val="0"/>
              </a:spcBef>
            </a:pPr>
            <a:r>
              <a:rPr lang="nl-BE" sz="2000" b="1" spc="-100" dirty="0" smtClean="0">
                <a:solidFill>
                  <a:srgbClr val="3E6E5A"/>
                </a:solidFill>
                <a:latin typeface="+mj-lt"/>
              </a:rPr>
              <a:t>Veiligheid</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pPr/>
              <a:t>57</a:t>
            </a:fld>
            <a:endParaRPr lang="nl-BE"/>
          </a:p>
        </p:txBody>
      </p:sp>
      <p:sp>
        <p:nvSpPr>
          <p:cNvPr id="4" name="Date Placeholder 3"/>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32514962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92080"/>
            <a:ext cx="2273368" cy="1261872"/>
          </a:xfrm>
        </p:spPr>
        <p:txBody>
          <a:bodyPr/>
          <a:lstStyle/>
          <a:p>
            <a:r>
              <a:rPr lang="nl-BE" b="1" dirty="0"/>
              <a:t>Ondersteuning</a:t>
            </a:r>
            <a:r>
              <a:rPr lang="nl-BE" sz="2800" b="1" dirty="0"/>
              <a:t> </a:t>
            </a:r>
          </a:p>
        </p:txBody>
      </p:sp>
      <p:sp>
        <p:nvSpPr>
          <p:cNvPr id="3" name="Content Placeholder 2"/>
          <p:cNvSpPr>
            <a:spLocks noGrp="1"/>
          </p:cNvSpPr>
          <p:nvPr>
            <p:ph idx="1"/>
          </p:nvPr>
        </p:nvSpPr>
        <p:spPr>
          <a:xfrm>
            <a:off x="2971800" y="792080"/>
            <a:ext cx="5715000" cy="5301216"/>
          </a:xfrm>
        </p:spPr>
        <p:txBody>
          <a:bodyPr>
            <a:normAutofit fontScale="92500" lnSpcReduction="20000"/>
          </a:bodyPr>
          <a:lstStyle/>
          <a:p>
            <a:pPr marL="0" indent="0">
              <a:buNone/>
            </a:pPr>
            <a:r>
              <a:rPr lang="nl-BE" sz="3100" b="1" dirty="0" smtClean="0">
                <a:solidFill>
                  <a:srgbClr val="3E6E5A"/>
                </a:solidFill>
              </a:rPr>
              <a:t>eHealth</a:t>
            </a:r>
            <a:r>
              <a:rPr lang="nl-BE" sz="3100" b="1" dirty="0" smtClean="0">
                <a:solidFill>
                  <a:srgbClr val="000000"/>
                </a:solidFill>
              </a:rPr>
              <a:t>Consent</a:t>
            </a:r>
          </a:p>
          <a:p>
            <a:pPr marL="0" indent="0">
              <a:buNone/>
            </a:pPr>
            <a:endParaRPr lang="nl-BE" sz="3100" b="1" dirty="0">
              <a:solidFill>
                <a:srgbClr val="000000"/>
              </a:solidFill>
            </a:endParaRPr>
          </a:p>
          <a:p>
            <a:pPr fontAlgn="base"/>
            <a:r>
              <a:rPr lang="nl-BE" sz="2000" dirty="0" smtClean="0"/>
              <a:t>laat toe om de "geïnformeerde toestemming" van de patiënt te registreren of te herroepen voor de elektronische uitwisseling van gezondheidsgegevens in het kader van de zorg voor deze patiënt</a:t>
            </a:r>
            <a:endParaRPr lang="nl-BE" sz="2000" dirty="0"/>
          </a:p>
          <a:p>
            <a:pPr fontAlgn="base"/>
            <a:endParaRPr lang="nl-BE" sz="2000" dirty="0"/>
          </a:p>
          <a:p>
            <a:pPr fontAlgn="base"/>
            <a:r>
              <a:rPr lang="nl-BE" sz="2000" dirty="0" smtClean="0"/>
              <a:t>hiermee kan </a:t>
            </a:r>
            <a:r>
              <a:rPr lang="nl-BE" sz="2000" b="1" dirty="0" smtClean="0"/>
              <a:t>de burger ook een aantal specifieke zorgverleners uitsluiten van de toegang tot zijn gezondheidsgegevens</a:t>
            </a:r>
            <a:r>
              <a:rPr lang="nl-BE" sz="2000" dirty="0" smtClean="0"/>
              <a:t> (voor gegevensuitwisselingen waarvoor deze toestemming nodig is)</a:t>
            </a:r>
          </a:p>
          <a:p>
            <a:pPr fontAlgn="base"/>
            <a:endParaRPr lang="nl-BE" sz="2000" dirty="0"/>
          </a:p>
          <a:p>
            <a:pPr fontAlgn="base"/>
            <a:r>
              <a:rPr lang="nl-BE" sz="2000" dirty="0" smtClean="0"/>
              <a:t>bevat een aantal functies </a:t>
            </a:r>
            <a:r>
              <a:rPr lang="nl-BE" sz="2000" b="1" dirty="0" smtClean="0"/>
              <a:t>ter ondersteuning van het beheer van de "therapeutische relaties"</a:t>
            </a:r>
            <a:r>
              <a:rPr lang="nl-BE" sz="2000" dirty="0" smtClean="0"/>
              <a:t> die een noodzakelijke basisvoorwaarde vormen om gezondheidsgegevens elektronisch te kunnen raadplegen</a:t>
            </a:r>
            <a:endParaRPr lang="nl-BE" sz="2900" dirty="0"/>
          </a:p>
          <a:p>
            <a:pPr fontAlgn="base"/>
            <a:endParaRPr lang="nl-BE" sz="2900" dirty="0" smtClean="0"/>
          </a:p>
          <a:p>
            <a:pPr marL="0" indent="0" fontAlgn="base">
              <a:buNone/>
            </a:pPr>
            <a:endParaRPr lang="nl-BE" sz="2400" b="1" dirty="0" smtClean="0"/>
          </a:p>
        </p:txBody>
      </p:sp>
      <p:sp>
        <p:nvSpPr>
          <p:cNvPr id="7" name="Text Placeholder 6"/>
          <p:cNvSpPr>
            <a:spLocks noGrp="1"/>
          </p:cNvSpPr>
          <p:nvPr>
            <p:ph type="body" sz="half" idx="2"/>
          </p:nvPr>
        </p:nvSpPr>
        <p:spPr>
          <a:xfrm>
            <a:off x="354415" y="2132856"/>
            <a:ext cx="2273369" cy="4243615"/>
          </a:xfrm>
        </p:spPr>
        <p:txBody>
          <a:bodyPr>
            <a:normAutofit/>
          </a:bodyPr>
          <a:lstStyle/>
          <a:p>
            <a:pPr>
              <a:lnSpc>
                <a:spcPct val="90000"/>
              </a:lnSpc>
              <a:spcBef>
                <a:spcPct val="0"/>
              </a:spcBef>
            </a:pPr>
            <a:r>
              <a:rPr lang="nl-BE" sz="2000" b="1" spc="-100" dirty="0" smtClean="0">
                <a:solidFill>
                  <a:srgbClr val="3E6E5A"/>
                </a:solidFill>
                <a:latin typeface="+mj-lt"/>
              </a:rPr>
              <a:t>Informed consent</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pPr/>
              <a:t>58</a:t>
            </a:fld>
            <a:endParaRPr lang="nl-BE" dirty="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6" name="TextBox 5"/>
          <p:cNvSpPr txBox="1"/>
          <p:nvPr/>
        </p:nvSpPr>
        <p:spPr>
          <a:xfrm>
            <a:off x="7812360" y="6172531"/>
            <a:ext cx="864096" cy="369332"/>
          </a:xfrm>
          <a:prstGeom prst="rect">
            <a:avLst/>
          </a:prstGeom>
          <a:noFill/>
        </p:spPr>
        <p:txBody>
          <a:bodyPr wrap="square" rtlCol="0">
            <a:spAutoFit/>
          </a:bodyPr>
          <a:lstStyle/>
          <a:p>
            <a:pPr algn="r"/>
            <a:r>
              <a:rPr lang="nl-BE" i="1" dirty="0">
                <a:solidFill>
                  <a:schemeClr val="accent6"/>
                </a:solidFill>
                <a:hlinkClick r:id="rId3"/>
              </a:rPr>
              <a:t>film</a:t>
            </a:r>
            <a:endParaRPr lang="en-US" dirty="0">
              <a:solidFill>
                <a:schemeClr val="accent6"/>
              </a:solidFill>
            </a:endParaRPr>
          </a:p>
        </p:txBody>
      </p:sp>
    </p:spTree>
    <p:extLst>
      <p:ext uri="{BB962C8B-B14F-4D97-AF65-F5344CB8AC3E}">
        <p14:creationId xmlns:p14="http://schemas.microsoft.com/office/powerpoint/2010/main" val="33117809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www.patientconsent.be</a:t>
            </a:r>
            <a:endParaRPr lang="nl-BE" dirty="0"/>
          </a:p>
        </p:txBody>
      </p:sp>
      <p:sp>
        <p:nvSpPr>
          <p:cNvPr id="3" name="Content Placeholder 2"/>
          <p:cNvSpPr>
            <a:spLocks noGrp="1"/>
          </p:cNvSpPr>
          <p:nvPr>
            <p:ph idx="1"/>
          </p:nvPr>
        </p:nvSpPr>
        <p:spPr/>
        <p:txBody>
          <a:bodyPr/>
          <a:lstStyle/>
          <a:p>
            <a:endParaRPr lang="nl-BE" smtClean="0"/>
          </a:p>
          <a:p>
            <a:endParaRPr lang="nl-BE" smtClean="0"/>
          </a:p>
          <a:p>
            <a:endParaRPr lang="nl-BE" smtClean="0"/>
          </a:p>
          <a:p>
            <a:endParaRPr lang="nl-BE" dirty="0" smtClean="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59</a:t>
            </a:fld>
            <a:endParaRPr lang="nl-BE"/>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405" y="1538967"/>
            <a:ext cx="7756011" cy="491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324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nl-BE" altLang="fr-FR" dirty="0" smtClean="0"/>
              <a:t>Elektronische communicatie bevordert ook …</a:t>
            </a:r>
            <a:endParaRPr lang="en-US" altLang="fr-FR" dirty="0" smtClean="0"/>
          </a:p>
        </p:txBody>
      </p:sp>
      <p:sp>
        <p:nvSpPr>
          <p:cNvPr id="6147" name="Rectangle 3"/>
          <p:cNvSpPr>
            <a:spLocks noGrp="1" noChangeArrowheads="1"/>
          </p:cNvSpPr>
          <p:nvPr>
            <p:ph type="body" idx="1"/>
          </p:nvPr>
        </p:nvSpPr>
        <p:spPr/>
        <p:txBody>
          <a:bodyPr/>
          <a:lstStyle/>
          <a:p>
            <a:r>
              <a:rPr lang="nl-BE" altLang="fr-FR" dirty="0"/>
              <a:t>K</a:t>
            </a:r>
            <a:r>
              <a:rPr lang="nl-BE" altLang="fr-FR" dirty="0" smtClean="0"/>
              <a:t>waliteit van de zorgverlening en patiëntveiligheid</a:t>
            </a:r>
          </a:p>
          <a:p>
            <a:pPr lvl="1"/>
            <a:r>
              <a:rPr lang="nl-BE" altLang="fr-FR" dirty="0"/>
              <a:t>V</a:t>
            </a:r>
            <a:r>
              <a:rPr lang="nl-BE" altLang="fr-FR" dirty="0" smtClean="0"/>
              <a:t>ermijden van verkeerde zorgen en geneesmiddelen</a:t>
            </a:r>
          </a:p>
          <a:p>
            <a:pPr lvl="2"/>
            <a:r>
              <a:rPr lang="nl-BE" altLang="fr-FR" dirty="0" smtClean="0"/>
              <a:t>onverenigbaarheid tussen geneesmiddelen onderling</a:t>
            </a:r>
          </a:p>
          <a:p>
            <a:pPr lvl="2"/>
            <a:r>
              <a:rPr lang="nl-BE" altLang="fr-FR" dirty="0" smtClean="0"/>
              <a:t>contra-indicaties tegen bepaalde geneesmiddelen bij een patiënt (</a:t>
            </a:r>
            <a:r>
              <a:rPr lang="nl-BE" altLang="fr-FR" dirty="0" err="1" smtClean="0"/>
              <a:t>bvb</a:t>
            </a:r>
            <a:r>
              <a:rPr lang="nl-BE" altLang="fr-FR" dirty="0" smtClean="0"/>
              <a:t>. allergieën, aandoeningen, …)</a:t>
            </a:r>
          </a:p>
          <a:p>
            <a:pPr lvl="1"/>
            <a:r>
              <a:rPr lang="nl-BE" altLang="fr-FR" dirty="0"/>
              <a:t>V</a:t>
            </a:r>
            <a:r>
              <a:rPr lang="nl-BE" altLang="fr-FR" dirty="0" smtClean="0"/>
              <a:t>ermijden van fouten bij de toediening van de zorgen en geneesmiddelen</a:t>
            </a:r>
          </a:p>
          <a:p>
            <a:pPr lvl="1"/>
            <a:r>
              <a:rPr lang="nl-BE" altLang="fr-FR" dirty="0" smtClean="0"/>
              <a:t>Beschikbaarheid van betrouwbare gegevensbanken met informatie over goede behandelingspraktijken en beslissingsondersteunende scripts</a:t>
            </a:r>
          </a:p>
          <a:p>
            <a:r>
              <a:rPr lang="nl-BE" altLang="fr-FR" dirty="0"/>
              <a:t>V</a:t>
            </a:r>
            <a:r>
              <a:rPr lang="nl-BE" altLang="fr-FR" dirty="0" smtClean="0"/>
              <a:t>ermijden van onnodig meervoudige onderzoeken =&gt; minder belasting voor patiënt en vermijden onnodige meerkosten</a:t>
            </a:r>
          </a:p>
        </p:txBody>
      </p:sp>
      <p:sp>
        <p:nvSpPr>
          <p:cNvPr id="5" name="Date Placeholder 1"/>
          <p:cNvSpPr>
            <a:spLocks noGrp="1"/>
          </p:cNvSpPr>
          <p:nvPr>
            <p:ph type="dt" sz="half" idx="10"/>
          </p:nvPr>
        </p:nvSpPr>
        <p:spPr/>
        <p:txBody>
          <a:bodyPr/>
          <a:lstStyle/>
          <a:p>
            <a:r>
              <a:rPr lang="en-US" smtClean="0"/>
              <a:t>20/03/2015</a:t>
            </a:r>
            <a:endParaRPr lang="en-US" dirty="0"/>
          </a:p>
        </p:txBody>
      </p:sp>
      <p:sp>
        <p:nvSpPr>
          <p:cNvPr id="4" name="Slide Number Placeholder 4"/>
          <p:cNvSpPr>
            <a:spLocks noGrp="1"/>
          </p:cNvSpPr>
          <p:nvPr>
            <p:ph type="sldNum" sz="quarter" idx="12"/>
          </p:nvPr>
        </p:nvSpPr>
        <p:spPr/>
        <p:txBody>
          <a:bodyPr/>
          <a:lstStyle/>
          <a:p>
            <a:fld id="{BAADB71D-6A6A-403E-B8B0-DAC18C9A03D5}" type="slidenum">
              <a:rPr lang="en-US" smtClean="0"/>
              <a:pPr/>
              <a:t>6</a:t>
            </a:fld>
            <a:endParaRPr lang="en-US"/>
          </a:p>
        </p:txBody>
      </p:sp>
    </p:spTree>
    <p:extLst>
      <p:ext uri="{BB962C8B-B14F-4D97-AF65-F5344CB8AC3E}">
        <p14:creationId xmlns:p14="http://schemas.microsoft.com/office/powerpoint/2010/main" val="40571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Folder informatie</a:t>
            </a:r>
            <a:endParaRPr lang="nl-BE" dirty="0"/>
          </a:p>
        </p:txBody>
      </p:sp>
      <p:sp>
        <p:nvSpPr>
          <p:cNvPr id="3" name="Content Placeholder 2"/>
          <p:cNvSpPr>
            <a:spLocks noGrp="1"/>
          </p:cNvSpPr>
          <p:nvPr>
            <p:ph idx="1"/>
          </p:nvPr>
        </p:nvSpPr>
        <p:spPr/>
        <p:txBody>
          <a:bodyPr/>
          <a:lstStyle/>
          <a:p>
            <a:endParaRPr lang="nl-BE" smtClean="0"/>
          </a:p>
          <a:p>
            <a:endParaRPr lang="nl-BE" smtClean="0"/>
          </a:p>
          <a:p>
            <a:endParaRPr lang="nl-BE" smtClean="0"/>
          </a:p>
          <a:p>
            <a:endParaRPr lang="nl-BE" dirty="0" smtClean="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60</a:t>
            </a:fld>
            <a:endParaRPr lang="nl-BE"/>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412776"/>
            <a:ext cx="7488832" cy="527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611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Folder informatie</a:t>
            </a:r>
            <a:endParaRPr lang="nl-BE" dirty="0"/>
          </a:p>
        </p:txBody>
      </p:sp>
      <p:sp>
        <p:nvSpPr>
          <p:cNvPr id="3" name="Content Placeholder 2"/>
          <p:cNvSpPr>
            <a:spLocks noGrp="1"/>
          </p:cNvSpPr>
          <p:nvPr>
            <p:ph idx="1"/>
          </p:nvPr>
        </p:nvSpPr>
        <p:spPr/>
        <p:txBody>
          <a:bodyPr/>
          <a:lstStyle/>
          <a:p>
            <a:endParaRPr lang="nl-BE" smtClean="0"/>
          </a:p>
          <a:p>
            <a:endParaRPr lang="nl-BE" smtClean="0"/>
          </a:p>
          <a:p>
            <a:endParaRPr lang="nl-BE" smtClean="0"/>
          </a:p>
          <a:p>
            <a:endParaRPr lang="nl-BE" dirty="0" smtClean="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61</a:t>
            </a:fld>
            <a:endParaRPr lang="nl-BE"/>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483" y="1429816"/>
            <a:ext cx="7585925" cy="5383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3725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err="1" smtClean="0">
                <a:solidFill>
                  <a:srgbClr val="3E6E5A"/>
                </a:solidFill>
              </a:rPr>
              <a:t>eHealth</a:t>
            </a:r>
            <a:r>
              <a:rPr lang="nl-BE" altLang="en-US" dirty="0" err="1" smtClean="0"/>
              <a:t>Consent</a:t>
            </a:r>
            <a:endParaRPr lang="en-US" dirty="0"/>
          </a:p>
        </p:txBody>
      </p:sp>
      <p:sp>
        <p:nvSpPr>
          <p:cNvPr id="6" name="Date Placeholder 2"/>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62</a:t>
            </a:fld>
            <a:endParaRPr lang="en-US"/>
          </a:p>
        </p:txBody>
      </p:sp>
      <p:pic>
        <p:nvPicPr>
          <p:cNvPr id="4608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925" y="1798638"/>
            <a:ext cx="805815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01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err="1" smtClean="0">
                <a:solidFill>
                  <a:srgbClr val="3E6E5A"/>
                </a:solidFill>
              </a:rPr>
              <a:t>eHealth</a:t>
            </a:r>
            <a:r>
              <a:rPr lang="nl-BE" altLang="en-US" dirty="0" err="1" smtClean="0"/>
              <a:t>Consent</a:t>
            </a:r>
            <a:endParaRPr lang="en-US" dirty="0"/>
          </a:p>
        </p:txBody>
      </p:sp>
      <p:sp>
        <p:nvSpPr>
          <p:cNvPr id="6" name="Date Placeholder 2"/>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63</a:t>
            </a:fld>
            <a:endParaRPr lang="en-US"/>
          </a:p>
        </p:txBody>
      </p:sp>
      <p:pic>
        <p:nvPicPr>
          <p:cNvPr id="4710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844675"/>
            <a:ext cx="80391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4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err="1" smtClean="0">
                <a:solidFill>
                  <a:srgbClr val="3E6E5A"/>
                </a:solidFill>
              </a:rPr>
              <a:t>eHealth</a:t>
            </a:r>
            <a:r>
              <a:rPr lang="nl-BE" altLang="en-US" dirty="0" err="1" smtClean="0"/>
              <a:t>Consent</a:t>
            </a:r>
            <a:endParaRPr lang="en-US" dirty="0"/>
          </a:p>
        </p:txBody>
      </p:sp>
      <p:sp>
        <p:nvSpPr>
          <p:cNvPr id="6" name="Date Placeholder 2"/>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64</a:t>
            </a:fld>
            <a:endParaRPr lang="en-US"/>
          </a:p>
        </p:txBody>
      </p:sp>
      <p:pic>
        <p:nvPicPr>
          <p:cNvPr id="4813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790923"/>
            <a:ext cx="80772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01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err="1" smtClean="0">
                <a:solidFill>
                  <a:srgbClr val="3E6E5A"/>
                </a:solidFill>
              </a:rPr>
              <a:t>eHealth</a:t>
            </a:r>
            <a:r>
              <a:rPr lang="nl-BE" altLang="en-US" dirty="0" err="1" smtClean="0"/>
              <a:t>Consent</a:t>
            </a:r>
            <a:endParaRPr lang="en-US" dirty="0"/>
          </a:p>
        </p:txBody>
      </p:sp>
      <p:sp>
        <p:nvSpPr>
          <p:cNvPr id="8" name="Content Placeholder 7"/>
          <p:cNvSpPr>
            <a:spLocks noGrp="1"/>
          </p:cNvSpPr>
          <p:nvPr>
            <p:ph idx="1"/>
          </p:nvPr>
        </p:nvSpPr>
        <p:spPr/>
        <p:txBody>
          <a:bodyPr/>
          <a:lstStyle/>
          <a:p>
            <a:endParaRPr lang="fr-BE"/>
          </a:p>
        </p:txBody>
      </p:sp>
      <p:sp>
        <p:nvSpPr>
          <p:cNvPr id="6" name="Date Placeholder 2"/>
          <p:cNvSpPr>
            <a:spLocks noGrp="1"/>
          </p:cNvSpPr>
          <p:nvPr>
            <p:ph type="dt" sz="half" idx="10"/>
          </p:nvPr>
        </p:nvSpPr>
        <p:spPr/>
        <p:txBody>
          <a:bodyPr/>
          <a:lstStyle/>
          <a:p>
            <a:r>
              <a:rPr lang="en-US" dirty="0"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65</a:t>
            </a:fld>
            <a:endParaRPr lang="en-US" dirty="0"/>
          </a:p>
        </p:txBody>
      </p:sp>
      <p:pic>
        <p:nvPicPr>
          <p:cNvPr id="4915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724248"/>
            <a:ext cx="80645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13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90600"/>
          </a:xfrm>
        </p:spPr>
        <p:txBody>
          <a:bodyPr>
            <a:normAutofit/>
          </a:bodyPr>
          <a:lstStyle/>
          <a:p>
            <a:r>
              <a:rPr lang="nl-BE" sz="2800" b="1" dirty="0" smtClean="0"/>
              <a:t>Waarom de medische praktijk informatiseren?</a:t>
            </a:r>
            <a:r>
              <a:rPr dirty="0"/>
              <a:t/>
            </a:r>
            <a:br>
              <a:rPr dirty="0"/>
            </a:br>
            <a:r>
              <a:rPr lang="nl-BE" sz="2800" b="1" dirty="0" smtClean="0"/>
              <a:t>Wat is de rol van de zorgverleners?</a:t>
            </a:r>
            <a:endParaRPr lang="nl-BE" sz="2800" b="1" dirty="0"/>
          </a:p>
        </p:txBody>
      </p:sp>
      <p:pic>
        <p:nvPicPr>
          <p:cNvPr id="14" name="Picture Placeholder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08538" y="1600200"/>
            <a:ext cx="7326923" cy="4876800"/>
          </a:xfrm>
        </p:spPr>
      </p:pic>
      <p:sp>
        <p:nvSpPr>
          <p:cNvPr id="5" name="Slide Number Placeholder 4"/>
          <p:cNvSpPr>
            <a:spLocks noGrp="1"/>
          </p:cNvSpPr>
          <p:nvPr>
            <p:ph type="sldNum" sz="quarter" idx="12"/>
          </p:nvPr>
        </p:nvSpPr>
        <p:spPr/>
        <p:txBody>
          <a:bodyPr/>
          <a:lstStyle/>
          <a:p>
            <a:fld id="{BAADB71D-6A6A-403E-B8B0-DAC18C9A03D5}" type="slidenum">
              <a:rPr lang="en-US" smtClean="0"/>
              <a:pPr/>
              <a:t>66</a:t>
            </a:fld>
            <a:endParaRPr lang="nl-BE"/>
          </a:p>
        </p:txBody>
      </p:sp>
      <p:sp>
        <p:nvSpPr>
          <p:cNvPr id="3" name="Date Placeholder 2"/>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27170491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dirty="0" smtClean="0"/>
              <a:t>Wat is de rol van de zorgverleners? </a:t>
            </a:r>
            <a:endParaRPr lang="nl-BE" b="1" dirty="0"/>
          </a:p>
        </p:txBody>
      </p:sp>
      <p:sp>
        <p:nvSpPr>
          <p:cNvPr id="6" name="Content Placeholder 5"/>
          <p:cNvSpPr>
            <a:spLocks noGrp="1"/>
          </p:cNvSpPr>
          <p:nvPr>
            <p:ph idx="1"/>
          </p:nvPr>
        </p:nvSpPr>
        <p:spPr/>
        <p:txBody>
          <a:bodyPr>
            <a:normAutofit fontScale="92500" lnSpcReduction="20000"/>
          </a:bodyPr>
          <a:lstStyle/>
          <a:p>
            <a:r>
              <a:rPr lang="nl-BE" sz="2400" dirty="0"/>
              <a:t>Gebruik van geregistreerde software</a:t>
            </a:r>
          </a:p>
          <a:p>
            <a:pPr lvl="1"/>
            <a:r>
              <a:rPr lang="nl-BE" sz="2000" dirty="0" smtClean="0"/>
              <a:t>lijst </a:t>
            </a:r>
            <a:r>
              <a:rPr lang="nl-BE" sz="2000" dirty="0"/>
              <a:t>beschikbaar</a:t>
            </a:r>
          </a:p>
          <a:p>
            <a:pPr lvl="1"/>
            <a:endParaRPr lang="nl-BE" sz="1600" dirty="0" smtClean="0"/>
          </a:p>
          <a:p>
            <a:r>
              <a:rPr lang="nl-BE" sz="2400" dirty="0" smtClean="0"/>
              <a:t>Systematische informatisering van patiëntendossiers</a:t>
            </a:r>
          </a:p>
          <a:p>
            <a:endParaRPr lang="nl-BE" sz="2000" dirty="0"/>
          </a:p>
          <a:p>
            <a:r>
              <a:rPr lang="nl-BE" sz="2400" dirty="0"/>
              <a:t>Goede structurering van de gegevens</a:t>
            </a:r>
          </a:p>
          <a:p>
            <a:pPr lvl="1"/>
            <a:r>
              <a:rPr lang="nl-BE" sz="2100" dirty="0"/>
              <a:t>gebruik </a:t>
            </a:r>
            <a:r>
              <a:rPr lang="nl-BE" sz="2100" dirty="0" smtClean="0"/>
              <a:t>standaardterminologie</a:t>
            </a:r>
          </a:p>
          <a:p>
            <a:pPr lvl="1"/>
            <a:r>
              <a:rPr lang="nl-BE" sz="2100" dirty="0" smtClean="0"/>
              <a:t>mogelijkheid tot aanmaak/raadpleging van een SumEHR</a:t>
            </a:r>
            <a:endParaRPr lang="nl-BE" sz="2100" dirty="0"/>
          </a:p>
          <a:p>
            <a:pPr lvl="1"/>
            <a:endParaRPr lang="nl-BE" sz="2000" dirty="0"/>
          </a:p>
          <a:p>
            <a:r>
              <a:rPr lang="nl-BE" sz="2400" dirty="0"/>
              <a:t>Deelnemen, voeden, raadplegen van de beschikbare tools</a:t>
            </a:r>
          </a:p>
          <a:p>
            <a:pPr lvl="1"/>
            <a:r>
              <a:rPr lang="nl-BE" sz="2000" dirty="0" smtClean="0"/>
              <a:t>65 diensten met toegevoegde waarde beschikbaar</a:t>
            </a:r>
          </a:p>
          <a:p>
            <a:pPr lvl="1"/>
            <a:endParaRPr lang="nl-BE" sz="2000" dirty="0"/>
          </a:p>
          <a:p>
            <a:r>
              <a:rPr lang="nl-BE" sz="2400" dirty="0"/>
              <a:t>Bevordering van de registratie van de </a:t>
            </a:r>
            <a:r>
              <a:rPr lang="nl-BE" sz="2400" dirty="0" smtClean="0"/>
              <a:t>geïnformeerde toestemming </a:t>
            </a:r>
            <a:r>
              <a:rPr lang="nl-BE" sz="2400" dirty="0"/>
              <a:t>van de patiënt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rPr>
              <a:t>I</a:t>
            </a:r>
            <a:r>
              <a:rPr lang="nl-BE" sz="2000" b="1" spc="-100" dirty="0" smtClean="0">
                <a:solidFill>
                  <a:srgbClr val="3E6E5A"/>
                </a:solidFill>
                <a:latin typeface="+mj-lt"/>
              </a:rPr>
              <a:t>ndividuele zorgverleners</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pPr/>
              <a:t>67</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2" y="514046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657" y="467110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002" y="4188495"/>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056" y="31770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3736" y="3501008"/>
            <a:ext cx="612000" cy="612000"/>
          </a:xfrm>
          <a:prstGeom prst="rect">
            <a:avLst/>
          </a:prstGeom>
        </p:spPr>
      </p:pic>
      <p:sp>
        <p:nvSpPr>
          <p:cNvPr id="4" name="Date Placeholder 3"/>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35691060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dirty="0" smtClean="0"/>
              <a:t>Wat is de rol van de zorgverleners? </a:t>
            </a:r>
            <a:endParaRPr lang="nl-BE" b="1" dirty="0"/>
          </a:p>
        </p:txBody>
      </p:sp>
      <p:sp>
        <p:nvSpPr>
          <p:cNvPr id="6" name="Content Placeholder 5"/>
          <p:cNvSpPr>
            <a:spLocks noGrp="1"/>
          </p:cNvSpPr>
          <p:nvPr>
            <p:ph idx="1"/>
          </p:nvPr>
        </p:nvSpPr>
        <p:spPr/>
        <p:txBody>
          <a:bodyPr>
            <a:normAutofit fontScale="92500" lnSpcReduction="20000"/>
          </a:bodyPr>
          <a:lstStyle/>
          <a:p>
            <a:r>
              <a:rPr lang="nl-BE" sz="2400" dirty="0" smtClean="0"/>
              <a:t>Systematische informatisering van de patiëntendossiers over disciplines heen</a:t>
            </a:r>
          </a:p>
          <a:p>
            <a:endParaRPr lang="nl-BE" sz="1000" dirty="0"/>
          </a:p>
          <a:p>
            <a:r>
              <a:rPr lang="nl-BE" sz="2400" dirty="0"/>
              <a:t>Goede structurering van de gegevens</a:t>
            </a:r>
          </a:p>
          <a:p>
            <a:pPr lvl="1"/>
            <a:r>
              <a:rPr lang="nl-BE" sz="2100" dirty="0"/>
              <a:t>gebruik standaardterminologie</a:t>
            </a:r>
          </a:p>
          <a:p>
            <a:pPr lvl="1"/>
            <a:r>
              <a:rPr lang="nl-BE" sz="2100" dirty="0"/>
              <a:t>mogelijkheid tot aanmaak/raadpleging van een SumEHR</a:t>
            </a:r>
          </a:p>
          <a:p>
            <a:pPr lvl="1"/>
            <a:endParaRPr lang="nl-BE" sz="1000" dirty="0"/>
          </a:p>
          <a:p>
            <a:r>
              <a:rPr lang="nl-BE" sz="2400" dirty="0"/>
              <a:t>Onderling afstemmen van de werkmethodes van de </a:t>
            </a:r>
            <a:r>
              <a:rPr lang="nl-BE" sz="2400" dirty="0" smtClean="0"/>
              <a:t>ziekenhuizen</a:t>
            </a:r>
          </a:p>
          <a:p>
            <a:endParaRPr lang="nl-BE" sz="1000" dirty="0"/>
          </a:p>
          <a:p>
            <a:r>
              <a:rPr lang="nl-BE" sz="2400" dirty="0" smtClean="0"/>
              <a:t>Deelnemen, voeden, raadplegen van de beschikbare tools (oa hubs/ metahubsysteem)</a:t>
            </a:r>
          </a:p>
          <a:p>
            <a:pPr lvl="1"/>
            <a:r>
              <a:rPr lang="nl-BE" sz="2000" dirty="0" smtClean="0"/>
              <a:t>65 </a:t>
            </a:r>
            <a:r>
              <a:rPr lang="nl-BE" sz="2000" dirty="0"/>
              <a:t>diensten met toegevoegde waarde </a:t>
            </a:r>
            <a:r>
              <a:rPr lang="nl-BE" sz="2000" dirty="0" smtClean="0"/>
              <a:t>beschikbaar</a:t>
            </a:r>
          </a:p>
          <a:p>
            <a:pPr lvl="1"/>
            <a:endParaRPr lang="nl-BE" sz="900" dirty="0"/>
          </a:p>
          <a:p>
            <a:pPr marL="182880" lvl="3">
              <a:buSzPct val="85000"/>
            </a:pPr>
            <a:r>
              <a:rPr lang="nl-BE" sz="2400" dirty="0" smtClean="0"/>
              <a:t>Informatieveiligheid</a:t>
            </a:r>
          </a:p>
          <a:p>
            <a:pPr marL="182880" lvl="3">
              <a:buSzPct val="85000"/>
            </a:pPr>
            <a:endParaRPr lang="nl-BE" sz="900" dirty="0"/>
          </a:p>
          <a:p>
            <a:r>
              <a:rPr lang="nl-BE" sz="2400" dirty="0" smtClean="0"/>
              <a:t>Bevordering van de registratie van de geïnformeerde toestemming van de patiënt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rPr>
              <a:t>Zorg- en verzekerings</a:t>
            </a:r>
          </a:p>
          <a:p>
            <a:pPr>
              <a:lnSpc>
                <a:spcPct val="90000"/>
              </a:lnSpc>
              <a:spcBef>
                <a:spcPct val="0"/>
              </a:spcBef>
            </a:pPr>
            <a:r>
              <a:rPr lang="nl-BE" sz="2000" b="1" spc="-100" dirty="0" smtClean="0">
                <a:solidFill>
                  <a:srgbClr val="3E6E5A"/>
                </a:solidFill>
                <a:latin typeface="+mj-lt"/>
              </a:rPr>
              <a:t>instellingen </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pPr/>
              <a:t>68</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11314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744" y="339306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48" y="4617200"/>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760" y="49772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3753104"/>
            <a:ext cx="612000" cy="612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504" y="5481296"/>
            <a:ext cx="612000" cy="612000"/>
          </a:xfrm>
          <a:prstGeom prst="rect">
            <a:avLst/>
          </a:prstGeom>
        </p:spPr>
      </p:pic>
      <p:sp>
        <p:nvSpPr>
          <p:cNvPr id="4" name="Date Placeholder 3"/>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10262422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69</a:t>
            </a:fld>
            <a:endParaRPr lang="en-US"/>
          </a:p>
        </p:txBody>
      </p:sp>
      <p:sp>
        <p:nvSpPr>
          <p:cNvPr id="6" name="TextBox 5"/>
          <p:cNvSpPr txBox="1"/>
          <p:nvPr/>
        </p:nvSpPr>
        <p:spPr>
          <a:xfrm>
            <a:off x="755576" y="2132856"/>
            <a:ext cx="7704856" cy="2585323"/>
          </a:xfrm>
          <a:prstGeom prst="rect">
            <a:avLst/>
          </a:prstGeom>
          <a:noFill/>
        </p:spPr>
        <p:txBody>
          <a:bodyPr wrap="square" rtlCol="0">
            <a:spAutoFit/>
          </a:bodyPr>
          <a:lstStyle/>
          <a:p>
            <a:pPr algn="ctr"/>
            <a:r>
              <a:rPr lang="nl-BE" sz="5400" dirty="0" smtClean="0">
                <a:solidFill>
                  <a:srgbClr val="C00000"/>
                </a:solidFill>
              </a:rPr>
              <a:t>Hoe pakken we het beheer van de  verandering aan ?</a:t>
            </a:r>
            <a:endParaRPr lang="fr-BE" sz="5400" dirty="0">
              <a:solidFill>
                <a:srgbClr val="C00000"/>
              </a:solidFill>
            </a:endParaRPr>
          </a:p>
        </p:txBody>
      </p:sp>
    </p:spTree>
    <p:extLst>
      <p:ext uri="{BB962C8B-B14F-4D97-AF65-F5344CB8AC3E}">
        <p14:creationId xmlns:p14="http://schemas.microsoft.com/office/powerpoint/2010/main" val="1949681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1711325" y="3513138"/>
            <a:ext cx="4414838" cy="1822450"/>
            <a:chOff x="827584" y="4305393"/>
            <a:chExt cx="4415381" cy="1822976"/>
          </a:xfrm>
        </p:grpSpPr>
        <p:pic>
          <p:nvPicPr>
            <p:cNvPr id="44056" name="Picture 2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6673" y="5589240"/>
              <a:ext cx="872121" cy="5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extLst>
                <p:ext uri="{D42A27DB-BD31-4B8C-83A1-F6EECF244321}">
                  <p14:modId xmlns:p14="http://schemas.microsoft.com/office/powerpoint/2010/main" val="4061444362"/>
                </p:ext>
              </p:extLst>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45200" y="330517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525588" y="1411288"/>
            <a:ext cx="1952625" cy="1952625"/>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a:grpSpLocks/>
          </p:cNvGrpSpPr>
          <p:nvPr/>
        </p:nvGrpSpPr>
        <p:grpSpPr bwMode="auto">
          <a:xfrm>
            <a:off x="3641725" y="1472905"/>
            <a:ext cx="2016125" cy="982955"/>
            <a:chOff x="2528844" y="1909194"/>
            <a:chExt cx="2016224" cy="982350"/>
          </a:xfrm>
        </p:grpSpPr>
        <p:sp>
          <p:nvSpPr>
            <p:cNvPr id="4" name="TextBox 3"/>
            <p:cNvSpPr txBox="1"/>
            <p:nvPr/>
          </p:nvSpPr>
          <p:spPr>
            <a:xfrm>
              <a:off x="2528844" y="1909194"/>
              <a:ext cx="2016224" cy="515619"/>
            </a:xfrm>
            <a:prstGeom prst="rect">
              <a:avLst/>
            </a:prstGeom>
          </p:spPr>
          <p:txBody>
            <a:bodyPr/>
            <a:lstStyle/>
            <a:p>
              <a:pPr algn="ctr">
                <a:defRPr/>
              </a:pPr>
              <a:r>
                <a:rPr lang="fr-BE" sz="1600" dirty="0">
                  <a:solidFill>
                    <a:schemeClr val="tx1">
                      <a:lumMod val="95000"/>
                      <a:lumOff val="5000"/>
                    </a:schemeClr>
                  </a:solidFill>
                </a:rPr>
                <a:t>De </a:t>
              </a:r>
              <a:r>
                <a:rPr lang="fr-BE" sz="1600" dirty="0" err="1">
                  <a:solidFill>
                    <a:schemeClr val="tx1">
                      <a:lumMod val="95000"/>
                      <a:lumOff val="5000"/>
                    </a:schemeClr>
                  </a:solidFill>
                </a:rPr>
                <a:t>patiënt</a:t>
              </a:r>
              <a:r>
                <a:rPr lang="fr-BE" sz="1600" dirty="0">
                  <a:solidFill>
                    <a:schemeClr val="tx1">
                      <a:lumMod val="95000"/>
                      <a:lumOff val="5000"/>
                    </a:schemeClr>
                  </a:solidFill>
                </a:rPr>
                <a:t> </a:t>
              </a:r>
              <a:r>
                <a:rPr lang="fr-BE" sz="1600" dirty="0" err="1">
                  <a:solidFill>
                    <a:schemeClr val="tx1">
                      <a:lumMod val="95000"/>
                      <a:lumOff val="5000"/>
                    </a:schemeClr>
                  </a:solidFill>
                </a:rPr>
                <a:t>raadpleegt</a:t>
              </a:r>
              <a:r>
                <a:rPr lang="fr-BE" sz="1600" dirty="0">
                  <a:solidFill>
                    <a:schemeClr val="tx1">
                      <a:lumMod val="95000"/>
                      <a:lumOff val="5000"/>
                    </a:schemeClr>
                  </a:solidFill>
                </a:rPr>
                <a:t> </a:t>
              </a:r>
              <a:r>
                <a:rPr lang="fr-BE" sz="1600" dirty="0" err="1">
                  <a:solidFill>
                    <a:schemeClr val="tx1">
                      <a:lumMod val="95000"/>
                      <a:lumOff val="5000"/>
                    </a:schemeClr>
                  </a:solidFill>
                </a:rPr>
                <a:t>zijn</a:t>
              </a:r>
              <a:r>
                <a:rPr lang="fr-BE" sz="1600" dirty="0">
                  <a:solidFill>
                    <a:schemeClr val="tx1">
                      <a:lumMod val="95000"/>
                      <a:lumOff val="5000"/>
                    </a:schemeClr>
                  </a:solidFill>
                </a:rPr>
                <a:t> </a:t>
              </a:r>
              <a:r>
                <a:rPr lang="fr-BE" sz="1600" dirty="0" err="1">
                  <a:solidFill>
                    <a:schemeClr val="tx1">
                      <a:lumMod val="95000"/>
                      <a:lumOff val="5000"/>
                    </a:schemeClr>
                  </a:solidFill>
                </a:rPr>
                <a:t>geneesheer</a:t>
              </a:r>
              <a:endParaRPr lang="fr-BE" sz="1600" dirty="0">
                <a:solidFill>
                  <a:schemeClr val="tx1">
                    <a:lumMod val="95000"/>
                    <a:lumOff val="5000"/>
                  </a:schemeClr>
                </a:solidFill>
              </a:endParaRPr>
            </a:p>
            <a:p>
              <a:pPr algn="ctr">
                <a:defRPr/>
              </a:pPr>
              <a:endParaRPr lang="en-US" sz="1100" dirty="0">
                <a:solidFill>
                  <a:schemeClr val="tx1">
                    <a:lumMod val="95000"/>
                    <a:lumOff val="5000"/>
                  </a:schemeClr>
                </a:solidFill>
              </a:endParaRPr>
            </a:p>
          </p:txBody>
        </p:sp>
        <p:sp>
          <p:nvSpPr>
            <p:cNvPr id="10" name="Right Arrow 9"/>
            <p:cNvSpPr/>
            <p:nvPr/>
          </p:nvSpPr>
          <p:spPr>
            <a:xfrm>
              <a:off x="2528844" y="2747170"/>
              <a:ext cx="2016224" cy="144374"/>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7" name="Rectangle 16"/>
          <p:cNvSpPr/>
          <p:nvPr/>
        </p:nvSpPr>
        <p:spPr>
          <a:xfrm>
            <a:off x="5824538" y="1477963"/>
            <a:ext cx="1857375" cy="1865312"/>
          </a:xfrm>
          <a:prstGeom prst="rect">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501331" y="1630139"/>
            <a:ext cx="390525" cy="3351212"/>
          </a:xfrm>
          <a:prstGeom prst="rect">
            <a:avLst/>
          </a:prstGeom>
        </p:spPr>
        <p:txBody>
          <a:bodyPr vert="vert"/>
          <a:lstStyle/>
          <a:p>
            <a:pPr algn="ctr">
              <a:defRPr/>
            </a:pPr>
            <a:r>
              <a:rPr lang="nl-BE" b="1" dirty="0">
                <a:solidFill>
                  <a:srgbClr val="C00000"/>
                </a:solidFill>
              </a:rPr>
              <a:t>Administratieve voordelen</a:t>
            </a:r>
          </a:p>
        </p:txBody>
      </p:sp>
      <p:sp>
        <p:nvSpPr>
          <p:cNvPr id="27" name="Curved Left Arrow 26"/>
          <p:cNvSpPr/>
          <p:nvPr/>
        </p:nvSpPr>
        <p:spPr>
          <a:xfrm flipH="1">
            <a:off x="882650" y="4368800"/>
            <a:ext cx="719138" cy="1585913"/>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1028" name="Group 1027"/>
          <p:cNvGrpSpPr>
            <a:grpSpLocks/>
          </p:cNvGrpSpPr>
          <p:nvPr/>
        </p:nvGrpSpPr>
        <p:grpSpPr bwMode="auto">
          <a:xfrm>
            <a:off x="1609725" y="5362575"/>
            <a:ext cx="6413500" cy="839788"/>
            <a:chOff x="1380654" y="5494811"/>
            <a:chExt cx="6413643" cy="840772"/>
          </a:xfrm>
        </p:grpSpPr>
        <p:sp>
          <p:nvSpPr>
            <p:cNvPr id="1027" name="Rectangle 1026"/>
            <p:cNvSpPr/>
            <p:nvPr/>
          </p:nvSpPr>
          <p:spPr>
            <a:xfrm>
              <a:off x="5859092" y="5494811"/>
              <a:ext cx="1935205"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29"/>
            <p:cNvSpPr txBox="1"/>
            <p:nvPr/>
          </p:nvSpPr>
          <p:spPr>
            <a:xfrm>
              <a:off x="1380654" y="5540903"/>
              <a:ext cx="4595915" cy="599188"/>
            </a:xfrm>
            <a:prstGeom prst="rect">
              <a:avLst/>
            </a:prstGeom>
          </p:spPr>
          <p:txBody>
            <a:bodyPr>
              <a:normAutofit/>
            </a:bodyPr>
            <a:lstStyle/>
            <a:p>
              <a:pPr>
                <a:defRPr/>
              </a:pPr>
              <a:r>
                <a:rPr lang="fr-BE" sz="1400" dirty="0" err="1">
                  <a:solidFill>
                    <a:schemeClr val="tx1">
                      <a:lumMod val="95000"/>
                      <a:lumOff val="5000"/>
                    </a:schemeClr>
                  </a:solidFill>
                </a:rPr>
                <a:t>Mogelijkheid</a:t>
              </a:r>
              <a:r>
                <a:rPr lang="fr-BE" sz="1400" dirty="0">
                  <a:solidFill>
                    <a:schemeClr val="tx1">
                      <a:lumMod val="95000"/>
                      <a:lumOff val="5000"/>
                    </a:schemeClr>
                  </a:solidFill>
                </a:rPr>
                <a:t> om </a:t>
              </a:r>
              <a:r>
                <a:rPr lang="fr-BE" sz="1400" dirty="0" err="1">
                  <a:solidFill>
                    <a:schemeClr val="tx1">
                      <a:lumMod val="95000"/>
                      <a:lumOff val="5000"/>
                    </a:schemeClr>
                  </a:solidFill>
                </a:rPr>
                <a:t>therapeutische</a:t>
              </a:r>
              <a:r>
                <a:rPr lang="fr-BE" sz="1400" dirty="0">
                  <a:solidFill>
                    <a:schemeClr val="tx1">
                      <a:lumMod val="95000"/>
                      <a:lumOff val="5000"/>
                    </a:schemeClr>
                  </a:solidFill>
                </a:rPr>
                <a:t> </a:t>
              </a:r>
              <a:r>
                <a:rPr lang="fr-BE" sz="1400" dirty="0" err="1">
                  <a:solidFill>
                    <a:schemeClr val="tx1">
                      <a:lumMod val="95000"/>
                      <a:lumOff val="5000"/>
                    </a:schemeClr>
                  </a:solidFill>
                </a:rPr>
                <a:t>relaties</a:t>
              </a:r>
              <a:r>
                <a:rPr lang="fr-BE" sz="1400" dirty="0">
                  <a:solidFill>
                    <a:schemeClr val="tx1">
                      <a:lumMod val="95000"/>
                      <a:lumOff val="5000"/>
                    </a:schemeClr>
                  </a:solidFill>
                </a:rPr>
                <a:t> en </a:t>
              </a:r>
              <a:r>
                <a:rPr lang="fr-BE" sz="1400" dirty="0" err="1">
                  <a:solidFill>
                    <a:schemeClr val="tx1">
                      <a:lumMod val="95000"/>
                      <a:lumOff val="5000"/>
                    </a:schemeClr>
                  </a:solidFill>
                </a:rPr>
                <a:t>geïnformeerde</a:t>
              </a:r>
              <a:r>
                <a:rPr lang="fr-BE" sz="1400" dirty="0">
                  <a:solidFill>
                    <a:schemeClr val="tx1">
                      <a:lumMod val="95000"/>
                      <a:lumOff val="5000"/>
                    </a:schemeClr>
                  </a:solidFill>
                </a:rPr>
                <a:t> </a:t>
              </a:r>
              <a:r>
                <a:rPr lang="fr-BE" sz="1400" dirty="0" err="1">
                  <a:solidFill>
                    <a:schemeClr val="tx1">
                      <a:lumMod val="95000"/>
                      <a:lumOff val="5000"/>
                    </a:schemeClr>
                  </a:solidFill>
                </a:rPr>
                <a:t>toestemming</a:t>
              </a:r>
              <a:r>
                <a:rPr lang="fr-BE" sz="1400" dirty="0">
                  <a:solidFill>
                    <a:schemeClr val="tx1">
                      <a:lumMod val="95000"/>
                      <a:lumOff val="5000"/>
                    </a:schemeClr>
                  </a:solidFill>
                </a:rPr>
                <a:t> te </a:t>
              </a:r>
              <a:r>
                <a:rPr lang="fr-BE" sz="1400" dirty="0" err="1">
                  <a:solidFill>
                    <a:schemeClr val="tx1">
                      <a:lumMod val="95000"/>
                      <a:lumOff val="5000"/>
                    </a:schemeClr>
                  </a:solidFill>
                </a:rPr>
                <a:t>registreren</a:t>
              </a:r>
              <a:endParaRPr lang="en-US" sz="1400" dirty="0">
                <a:solidFill>
                  <a:schemeClr val="tx1">
                    <a:lumMod val="95000"/>
                    <a:lumOff val="5000"/>
                  </a:schemeClr>
                </a:solidFill>
              </a:endParaRPr>
            </a:p>
          </p:txBody>
        </p:sp>
        <p:pic>
          <p:nvPicPr>
            <p:cNvPr id="44052" name="Picture 2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53670" y="5531037"/>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3" name="Picture 30"/>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45149" y="5540558"/>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751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085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43213"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17888" y="5961063"/>
            <a:ext cx="433387"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94150"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20/03/2015</a:t>
            </a:r>
            <a:endParaRPr lang="en-US" dirty="0"/>
          </a:p>
        </p:txBody>
      </p:sp>
      <p:sp>
        <p:nvSpPr>
          <p:cNvPr id="7" name="Slide Number Placeholder 6"/>
          <p:cNvSpPr>
            <a:spLocks noGrp="1"/>
          </p:cNvSpPr>
          <p:nvPr>
            <p:ph type="sldNum" sz="quarter" idx="12"/>
          </p:nvPr>
        </p:nvSpPr>
        <p:spPr/>
        <p:txBody>
          <a:bodyPr/>
          <a:lstStyle/>
          <a:p>
            <a:fld id="{BAADB71D-6A6A-403E-B8B0-DAC18C9A03D5}" type="slidenum">
              <a:rPr lang="en-US" smtClean="0"/>
              <a:pPr/>
              <a:t>7</a:t>
            </a:fld>
            <a:endParaRPr lang="en-US"/>
          </a:p>
        </p:txBody>
      </p:sp>
      <p:sp>
        <p:nvSpPr>
          <p:cNvPr id="25" name="Rectangle 2"/>
          <p:cNvSpPr txBox="1">
            <a:spLocks noChangeArrowheads="1"/>
          </p:cNvSpPr>
          <p:nvPr/>
        </p:nvSpPr>
        <p:spPr>
          <a:xfrm>
            <a:off x="457200" y="533400"/>
            <a:ext cx="8229600" cy="990600"/>
          </a:xfrm>
          <a:prstGeom prst="rect">
            <a:avLst/>
          </a:prstGeom>
        </p:spPr>
        <p:txBody>
          <a:bodyP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altLang="fr-FR" dirty="0" smtClean="0"/>
              <a:t>Concreet</a:t>
            </a:r>
            <a:endParaRPr lang="en-US" altLang="fr-FR" dirty="0" smtClean="0"/>
          </a:p>
        </p:txBody>
      </p:sp>
    </p:spTree>
    <p:extLst>
      <p:ext uri="{BB962C8B-B14F-4D97-AF65-F5344CB8AC3E}">
        <p14:creationId xmlns:p14="http://schemas.microsoft.com/office/powerpoint/2010/main" val="280101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nodeType="afterGroup">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nodeType="afterGroup">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Enorm veel stakeholders</a:t>
            </a:r>
            <a:endParaRPr lang="en-US" dirty="0"/>
          </a:p>
        </p:txBody>
      </p:sp>
      <p:sp>
        <p:nvSpPr>
          <p:cNvPr id="2" name="Date Placeholder 1"/>
          <p:cNvSpPr>
            <a:spLocks noGrp="1"/>
          </p:cNvSpPr>
          <p:nvPr>
            <p:ph type="dt" sz="half" idx="10"/>
          </p:nvPr>
        </p:nvSpPr>
        <p:spPr/>
        <p:txBody>
          <a:bodyPr/>
          <a:lstStyle/>
          <a:p>
            <a:r>
              <a:rPr lang="en-US" smtClean="0"/>
              <a:t>20/03/2015</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70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18883528"/>
              </p:ext>
            </p:extLst>
          </p:nvPr>
        </p:nvGraphicFramePr>
        <p:xfrm>
          <a:off x="611560" y="1507192"/>
          <a:ext cx="7992888" cy="5090160"/>
        </p:xfrm>
        <a:graphic>
          <a:graphicData uri="http://schemas.openxmlformats.org/drawingml/2006/table">
            <a:tbl>
              <a:tblPr bandRow="1">
                <a:tableStyleId>{5C22544A-7EE6-4342-B048-85BDC9FD1C3A}</a:tableStyleId>
              </a:tblPr>
              <a:tblGrid>
                <a:gridCol w="7992888"/>
              </a:tblGrid>
              <a:tr h="370840">
                <a:tc>
                  <a:txBody>
                    <a:bodyPr/>
                    <a:lstStyle/>
                    <a:p>
                      <a:r>
                        <a:rPr lang="nl-BE" dirty="0" smtClean="0">
                          <a:solidFill>
                            <a:schemeClr val="bg1"/>
                          </a:solidFill>
                        </a:rPr>
                        <a:t>11.000.000</a:t>
                      </a:r>
                      <a:r>
                        <a:rPr lang="nl-BE" baseline="0" dirty="0" smtClean="0">
                          <a:solidFill>
                            <a:schemeClr val="bg1"/>
                          </a:solidFill>
                        </a:rPr>
                        <a:t> patiënten</a:t>
                      </a:r>
                      <a:endParaRPr lang="en-US" dirty="0">
                        <a:solidFill>
                          <a:schemeClr val="bg1"/>
                        </a:solidFill>
                      </a:endParaRPr>
                    </a:p>
                  </a:txBody>
                  <a:tcPr>
                    <a:lnB w="12700" cap="flat" cmpd="sng" algn="ctr">
                      <a:solidFill>
                        <a:schemeClr val="bg1"/>
                      </a:solidFill>
                      <a:prstDash val="solid"/>
                      <a:round/>
                      <a:headEnd type="none" w="med" len="med"/>
                      <a:tailEnd type="none" w="med" len="med"/>
                    </a:lnB>
                    <a:solidFill>
                      <a:srgbClr val="3E6E5A"/>
                    </a:solidFill>
                  </a:tcPr>
                </a:tc>
              </a:tr>
              <a:tr h="370840">
                <a:tc>
                  <a:txBody>
                    <a:bodyPr/>
                    <a:lstStyle/>
                    <a:p>
                      <a:r>
                        <a:rPr lang="nl-BE" dirty="0" smtClean="0">
                          <a:solidFill>
                            <a:schemeClr val="bg1"/>
                          </a:solidFill>
                        </a:rPr>
                        <a:t>125</a:t>
                      </a:r>
                      <a:r>
                        <a:rPr lang="nl-BE" baseline="0" dirty="0" smtClean="0">
                          <a:solidFill>
                            <a:schemeClr val="bg1"/>
                          </a:solidFill>
                        </a:rPr>
                        <a:t> a</a:t>
                      </a:r>
                      <a:r>
                        <a:rPr lang="nl-BE" dirty="0" smtClean="0">
                          <a:solidFill>
                            <a:schemeClr val="bg1"/>
                          </a:solidFill>
                        </a:rPr>
                        <a:t>lgemene</a:t>
                      </a:r>
                      <a:r>
                        <a:rPr lang="nl-BE" baseline="0" dirty="0" smtClean="0">
                          <a:solidFill>
                            <a:schemeClr val="bg1"/>
                          </a:solidFill>
                        </a:rPr>
                        <a:t>, universitaire, gespecialiseerde en geriatrische ziekenhuizen</a:t>
                      </a:r>
                      <a:endParaRPr lang="en-US" dirty="0">
                        <a:solidFill>
                          <a:schemeClr val="bg1"/>
                        </a:solidFill>
                      </a:endParaRPr>
                    </a:p>
                  </a:txBody>
                  <a:tcPr>
                    <a:lnT w="12700" cap="flat" cmpd="sng" algn="ctr">
                      <a:solidFill>
                        <a:schemeClr val="bg1"/>
                      </a:solidFill>
                      <a:prstDash val="solid"/>
                      <a:round/>
                      <a:headEnd type="none" w="med" len="med"/>
                      <a:tailEnd type="none" w="med" len="med"/>
                    </a:lnT>
                    <a:solidFill>
                      <a:srgbClr val="3E6E5A"/>
                    </a:solidFill>
                  </a:tcPr>
                </a:tc>
              </a:tr>
              <a:tr h="370840">
                <a:tc>
                  <a:txBody>
                    <a:bodyPr/>
                    <a:lstStyle/>
                    <a:p>
                      <a:r>
                        <a:rPr lang="nl-BE" dirty="0" smtClean="0">
                          <a:solidFill>
                            <a:schemeClr val="bg1"/>
                          </a:solidFill>
                        </a:rPr>
                        <a:t>65 psychiatrische ziekenhuizen</a:t>
                      </a:r>
                      <a:endParaRPr lang="en-US" dirty="0">
                        <a:solidFill>
                          <a:schemeClr val="bg1"/>
                        </a:solidFill>
                      </a:endParaRPr>
                    </a:p>
                  </a:txBody>
                  <a:tcPr>
                    <a:solidFill>
                      <a:srgbClr val="3E6E5A"/>
                    </a:solidFill>
                  </a:tcPr>
                </a:tc>
              </a:tr>
              <a:tr h="370840">
                <a:tc>
                  <a:txBody>
                    <a:bodyPr/>
                    <a:lstStyle/>
                    <a:p>
                      <a:r>
                        <a:rPr lang="nl-BE" dirty="0" smtClean="0">
                          <a:solidFill>
                            <a:schemeClr val="bg1"/>
                          </a:solidFill>
                        </a:rPr>
                        <a:t>2.700 woonzorgcentra (rust- en verzorgingstehuizen)</a:t>
                      </a:r>
                      <a:endParaRPr lang="en-US" dirty="0">
                        <a:solidFill>
                          <a:schemeClr val="bg1"/>
                        </a:solidFill>
                      </a:endParaRPr>
                    </a:p>
                  </a:txBody>
                  <a:tcPr>
                    <a:solidFill>
                      <a:srgbClr val="3E6E5A"/>
                    </a:solidFill>
                  </a:tcPr>
                </a:tc>
              </a:tr>
              <a:tr h="370840">
                <a:tc>
                  <a:txBody>
                    <a:bodyPr/>
                    <a:lstStyle/>
                    <a:p>
                      <a:r>
                        <a:rPr lang="nl-BE" dirty="0" smtClean="0">
                          <a:solidFill>
                            <a:schemeClr val="bg1"/>
                          </a:solidFill>
                        </a:rPr>
                        <a:t>15.000 huisartsen</a:t>
                      </a:r>
                      <a:endParaRPr lang="en-US" dirty="0">
                        <a:solidFill>
                          <a:schemeClr val="bg1"/>
                        </a:solidFill>
                      </a:endParaRPr>
                    </a:p>
                  </a:txBody>
                  <a:tcPr>
                    <a:solidFill>
                      <a:srgbClr val="3E6E5A"/>
                    </a:solidFill>
                  </a:tcPr>
                </a:tc>
              </a:tr>
              <a:tr h="370840">
                <a:tc>
                  <a:txBody>
                    <a:bodyPr/>
                    <a:lstStyle/>
                    <a:p>
                      <a:r>
                        <a:rPr lang="nl-BE" dirty="0" smtClean="0">
                          <a:solidFill>
                            <a:schemeClr val="bg1"/>
                          </a:solidFill>
                        </a:rPr>
                        <a:t>27.500 artsen-specialisten</a:t>
                      </a:r>
                      <a:endParaRPr lang="en-US" dirty="0">
                        <a:solidFill>
                          <a:schemeClr val="bg1"/>
                        </a:solidFill>
                      </a:endParaRPr>
                    </a:p>
                  </a:txBody>
                  <a:tcPr>
                    <a:solidFill>
                      <a:srgbClr val="3E6E5A"/>
                    </a:solidFill>
                  </a:tcPr>
                </a:tc>
              </a:tr>
              <a:tr h="370840">
                <a:tc>
                  <a:txBody>
                    <a:bodyPr/>
                    <a:lstStyle/>
                    <a:p>
                      <a:r>
                        <a:rPr lang="nl-BE" dirty="0" smtClean="0">
                          <a:solidFill>
                            <a:schemeClr val="bg1"/>
                          </a:solidFill>
                        </a:rPr>
                        <a:t>9.000 tandartsen</a:t>
                      </a:r>
                    </a:p>
                  </a:txBody>
                  <a:tcPr>
                    <a:solidFill>
                      <a:srgbClr val="3E6E5A"/>
                    </a:solidFill>
                  </a:tcPr>
                </a:tc>
              </a:tr>
              <a:tr h="370840">
                <a:tc>
                  <a:txBody>
                    <a:bodyPr/>
                    <a:lstStyle/>
                    <a:p>
                      <a:r>
                        <a:rPr lang="nl-BE" dirty="0" smtClean="0">
                          <a:solidFill>
                            <a:schemeClr val="bg1"/>
                          </a:solidFill>
                        </a:rPr>
                        <a:t>16.000 apothekers</a:t>
                      </a:r>
                      <a:endParaRPr lang="en-US" dirty="0">
                        <a:solidFill>
                          <a:schemeClr val="bg1"/>
                        </a:solidFill>
                      </a:endParaRPr>
                    </a:p>
                  </a:txBody>
                  <a:tcPr>
                    <a:solidFill>
                      <a:srgbClr val="3E6E5A"/>
                    </a:solidFill>
                  </a:tcPr>
                </a:tc>
              </a:tr>
              <a:tr h="370840">
                <a:tc>
                  <a:txBody>
                    <a:bodyPr/>
                    <a:lstStyle/>
                    <a:p>
                      <a:r>
                        <a:rPr lang="nl-BE" dirty="0" smtClean="0">
                          <a:solidFill>
                            <a:schemeClr val="bg1"/>
                          </a:solidFill>
                        </a:rPr>
                        <a:t>29.500 kinesitherapeuten</a:t>
                      </a:r>
                      <a:r>
                        <a:rPr lang="nl-BE" baseline="0" dirty="0" smtClean="0">
                          <a:solidFill>
                            <a:schemeClr val="bg1"/>
                          </a:solidFill>
                        </a:rPr>
                        <a:t> </a:t>
                      </a:r>
                      <a:endParaRPr lang="en-US" dirty="0">
                        <a:solidFill>
                          <a:schemeClr val="bg1"/>
                        </a:solidFill>
                      </a:endParaRPr>
                    </a:p>
                  </a:txBody>
                  <a:tcPr>
                    <a:solidFill>
                      <a:srgbClr val="3E6E5A"/>
                    </a:solidFill>
                  </a:tcPr>
                </a:tc>
              </a:tr>
              <a:tr h="370840">
                <a:tc>
                  <a:txBody>
                    <a:bodyPr/>
                    <a:lstStyle/>
                    <a:p>
                      <a:r>
                        <a:rPr lang="nl-BE" dirty="0" smtClean="0">
                          <a:solidFill>
                            <a:schemeClr val="bg1"/>
                          </a:solidFill>
                        </a:rPr>
                        <a:t>91.000 verpleegkundigen</a:t>
                      </a:r>
                      <a:r>
                        <a:rPr lang="nl-BE" baseline="0" dirty="0" smtClean="0">
                          <a:solidFill>
                            <a:schemeClr val="bg1"/>
                          </a:solidFill>
                        </a:rPr>
                        <a:t> en vroedvrouwen</a:t>
                      </a:r>
                      <a:endParaRPr lang="en-US" dirty="0">
                        <a:solidFill>
                          <a:schemeClr val="bg1"/>
                        </a:solidFill>
                      </a:endParaRPr>
                    </a:p>
                  </a:txBody>
                  <a:tcPr>
                    <a:solidFill>
                      <a:srgbClr val="3E6E5A"/>
                    </a:solidFill>
                  </a:tcPr>
                </a:tc>
              </a:tr>
              <a:tr h="370840">
                <a:tc>
                  <a:txBody>
                    <a:bodyPr/>
                    <a:lstStyle/>
                    <a:p>
                      <a:r>
                        <a:rPr lang="nl-BE" dirty="0" smtClean="0">
                          <a:solidFill>
                            <a:schemeClr val="bg1"/>
                          </a:solidFill>
                        </a:rPr>
                        <a:t>17.000 andere paramedici (bandagisten, diëtisten, ergotherapeuten, logopedisten, </a:t>
                      </a:r>
                      <a:r>
                        <a:rPr lang="nl-BE" dirty="0" err="1" smtClean="0">
                          <a:solidFill>
                            <a:schemeClr val="bg1"/>
                          </a:solidFill>
                        </a:rPr>
                        <a:t>podologen</a:t>
                      </a:r>
                      <a:r>
                        <a:rPr lang="nl-BE" dirty="0" smtClean="0">
                          <a:solidFill>
                            <a:schemeClr val="bg1"/>
                          </a:solidFill>
                        </a:rPr>
                        <a:t>, …)</a:t>
                      </a:r>
                      <a:endParaRPr lang="en-US" dirty="0">
                        <a:solidFill>
                          <a:schemeClr val="bg1"/>
                        </a:solidFill>
                      </a:endParaRPr>
                    </a:p>
                  </a:txBody>
                  <a:tcPr>
                    <a:solidFill>
                      <a:srgbClr val="3E6E5A"/>
                    </a:solidFill>
                  </a:tcPr>
                </a:tc>
              </a:tr>
              <a:tr h="370840">
                <a:tc>
                  <a:txBody>
                    <a:bodyPr/>
                    <a:lstStyle/>
                    <a:p>
                      <a:r>
                        <a:rPr lang="nl-BE" dirty="0" smtClean="0">
                          <a:solidFill>
                            <a:schemeClr val="bg1"/>
                          </a:solidFill>
                        </a:rPr>
                        <a:t>7</a:t>
                      </a:r>
                      <a:r>
                        <a:rPr lang="nl-BE" baseline="0" dirty="0" smtClean="0">
                          <a:solidFill>
                            <a:schemeClr val="bg1"/>
                          </a:solidFill>
                        </a:rPr>
                        <a:t> landsbonden van ziekenfondsen</a:t>
                      </a:r>
                      <a:endParaRPr lang="en-US" dirty="0">
                        <a:solidFill>
                          <a:schemeClr val="bg1"/>
                        </a:solidFill>
                      </a:endParaRPr>
                    </a:p>
                  </a:txBody>
                  <a:tcPr>
                    <a:solidFill>
                      <a:srgbClr val="3E6E5A"/>
                    </a:solidFill>
                  </a:tcPr>
                </a:tc>
              </a:tr>
              <a:tr h="370840">
                <a:tc>
                  <a:txBody>
                    <a:bodyPr/>
                    <a:lstStyle/>
                    <a:p>
                      <a:r>
                        <a:rPr lang="nl-BE" dirty="0" smtClean="0">
                          <a:solidFill>
                            <a:schemeClr val="bg1"/>
                          </a:solidFill>
                        </a:rPr>
                        <a:t>Federale,</a:t>
                      </a:r>
                      <a:r>
                        <a:rPr lang="nl-BE" baseline="0" dirty="0" smtClean="0">
                          <a:solidFill>
                            <a:schemeClr val="bg1"/>
                          </a:solidFill>
                        </a:rPr>
                        <a:t> gemeenschaps- en gewestelijke overheidsdiensten</a:t>
                      </a:r>
                      <a:endParaRPr lang="en-US" dirty="0">
                        <a:solidFill>
                          <a:schemeClr val="bg1"/>
                        </a:solidFill>
                      </a:endParaRPr>
                    </a:p>
                  </a:txBody>
                  <a:tcPr>
                    <a:solidFill>
                      <a:srgbClr val="3E6E5A"/>
                    </a:solidFill>
                  </a:tcPr>
                </a:tc>
              </a:tr>
            </a:tbl>
          </a:graphicData>
        </a:graphic>
      </p:graphicFrame>
    </p:spTree>
    <p:extLst>
      <p:ext uri="{BB962C8B-B14F-4D97-AF65-F5344CB8AC3E}">
        <p14:creationId xmlns:p14="http://schemas.microsoft.com/office/powerpoint/2010/main" val="17755072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049867"/>
            <a:ext cx="6647331" cy="580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p:txBody>
          <a:bodyPr>
            <a:normAutofit/>
          </a:bodyPr>
          <a:lstStyle/>
          <a:p>
            <a:r>
              <a:rPr lang="nl-BE" dirty="0" err="1"/>
              <a:t>Nexus</a:t>
            </a:r>
            <a:r>
              <a:rPr lang="nl-BE" dirty="0"/>
              <a:t> </a:t>
            </a:r>
            <a:r>
              <a:rPr lang="nl-BE" dirty="0" smtClean="0"/>
              <a:t>effect</a:t>
            </a:r>
            <a:endParaRPr lang="fr-BE" dirty="0"/>
          </a:p>
        </p:txBody>
      </p:sp>
      <p:sp>
        <p:nvSpPr>
          <p:cNvPr id="3" name="Date Placeholder 2"/>
          <p:cNvSpPr>
            <a:spLocks noGrp="1"/>
          </p:cNvSpPr>
          <p:nvPr>
            <p:ph type="dt" sz="half" idx="10"/>
          </p:nvPr>
        </p:nvSpPr>
        <p:spPr/>
        <p:txBody>
          <a:bodyPr/>
          <a:lstStyle/>
          <a:p>
            <a:r>
              <a:rPr lang="en-US" smtClean="0"/>
              <a:t>20/03/2015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71</a:t>
            </a:fld>
            <a:endParaRPr lang="en-US"/>
          </a:p>
        </p:txBody>
      </p:sp>
      <p:sp>
        <p:nvSpPr>
          <p:cNvPr id="6"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fr-BE" dirty="0"/>
          </a:p>
        </p:txBody>
      </p:sp>
      <p:sp>
        <p:nvSpPr>
          <p:cNvPr id="7" name="TextBox 6"/>
          <p:cNvSpPr txBox="1"/>
          <p:nvPr/>
        </p:nvSpPr>
        <p:spPr>
          <a:xfrm>
            <a:off x="6607653" y="6453336"/>
            <a:ext cx="2090057" cy="307777"/>
          </a:xfrm>
          <a:prstGeom prst="rect">
            <a:avLst/>
          </a:prstGeom>
          <a:noFill/>
        </p:spPr>
        <p:txBody>
          <a:bodyPr wrap="square" rtlCol="0">
            <a:spAutoFit/>
          </a:bodyPr>
          <a:lstStyle/>
          <a:p>
            <a:r>
              <a:rPr lang="nl-BE" sz="1400" dirty="0" smtClean="0"/>
              <a:t>Bron: MIT </a:t>
            </a:r>
            <a:r>
              <a:rPr lang="nl-BE" sz="1400" dirty="0" err="1" smtClean="0"/>
              <a:t>Sloan</a:t>
            </a:r>
            <a:endParaRPr lang="en-US" sz="1400" dirty="0"/>
          </a:p>
        </p:txBody>
      </p:sp>
    </p:spTree>
    <p:extLst>
      <p:ext uri="{BB962C8B-B14F-4D97-AF65-F5344CB8AC3E}">
        <p14:creationId xmlns:p14="http://schemas.microsoft.com/office/powerpoint/2010/main" val="19480911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fr-FR" dirty="0"/>
              <a:t>Model Henderson &amp; </a:t>
            </a:r>
            <a:r>
              <a:rPr lang="nl-BE" altLang="fr-FR" dirty="0" err="1"/>
              <a:t>Venkatraman</a:t>
            </a:r>
            <a:endParaRPr lang="fr-BE" dirty="0"/>
          </a:p>
        </p:txBody>
      </p:sp>
      <p:sp>
        <p:nvSpPr>
          <p:cNvPr id="3" name="Date Placeholder 2"/>
          <p:cNvSpPr>
            <a:spLocks noGrp="1"/>
          </p:cNvSpPr>
          <p:nvPr>
            <p:ph type="dt" sz="half" idx="10"/>
          </p:nvPr>
        </p:nvSpPr>
        <p:spPr/>
        <p:txBody>
          <a:bodyPr/>
          <a:lstStyle/>
          <a:p>
            <a:r>
              <a:rPr lang="en-US" dirty="0" smtClean="0"/>
              <a:t>20/03/2015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72</a:t>
            </a:fld>
            <a:endParaRPr lang="en-US"/>
          </a:p>
        </p:txBody>
      </p:sp>
      <p:pic>
        <p:nvPicPr>
          <p:cNvPr id="5" name="Picture 2" descr="Deze powerpoint afbeelding afbeeldingen figuur figuren &#10;            bevat: ICT IT PUSH PERSPECTIEF STRATEGIE HENDERSON VENKATRAMAN ICT MANAGEMEN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639" y="1516905"/>
            <a:ext cx="7950268" cy="522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009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Enkele kritische succesfactoren</a:t>
            </a:r>
            <a:endParaRPr lang="fr-BE" dirty="0"/>
          </a:p>
        </p:txBody>
      </p:sp>
      <p:sp>
        <p:nvSpPr>
          <p:cNvPr id="3" name="Date Placeholder 2"/>
          <p:cNvSpPr>
            <a:spLocks noGrp="1"/>
          </p:cNvSpPr>
          <p:nvPr>
            <p:ph type="dt" sz="half" idx="10"/>
          </p:nvPr>
        </p:nvSpPr>
        <p:spPr/>
        <p:txBody>
          <a:bodyPr/>
          <a:lstStyle/>
          <a:p>
            <a:r>
              <a:rPr lang="en-US" smtClean="0"/>
              <a:t>20/03/2015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73</a:t>
            </a:fld>
            <a:endParaRPr lang="en-US"/>
          </a:p>
        </p:txBody>
      </p:sp>
      <p:grpSp>
        <p:nvGrpSpPr>
          <p:cNvPr id="6" name="Group 5"/>
          <p:cNvGrpSpPr/>
          <p:nvPr/>
        </p:nvGrpSpPr>
        <p:grpSpPr>
          <a:xfrm>
            <a:off x="935431" y="1552329"/>
            <a:ext cx="7236969" cy="5189039"/>
            <a:chOff x="935431" y="1552329"/>
            <a:chExt cx="7236969" cy="5189039"/>
          </a:xfrm>
        </p:grpSpPr>
        <p:sp>
          <p:nvSpPr>
            <p:cNvPr id="7" name="Rectangle 6"/>
            <p:cNvSpPr/>
            <p:nvPr/>
          </p:nvSpPr>
          <p:spPr>
            <a:xfrm>
              <a:off x="935431" y="1556792"/>
              <a:ext cx="7236969" cy="5184576"/>
            </a:xfrm>
            <a:prstGeom prst="rect">
              <a:avLst/>
            </a:prstGeom>
            <a:noFill/>
          </p:spPr>
        </p:sp>
        <p:sp>
          <p:nvSpPr>
            <p:cNvPr id="8" name="Circular Arrow 7"/>
            <p:cNvSpPr/>
            <p:nvPr/>
          </p:nvSpPr>
          <p:spPr>
            <a:xfrm>
              <a:off x="1963617" y="1552329"/>
              <a:ext cx="5180596" cy="5180596"/>
            </a:xfrm>
            <a:prstGeom prst="circularArrow">
              <a:avLst>
                <a:gd name="adj1" fmla="val 5274"/>
                <a:gd name="adj2" fmla="val 312630"/>
                <a:gd name="adj3" fmla="val 14242012"/>
                <a:gd name="adj4" fmla="val 17118901"/>
                <a:gd name="adj5" fmla="val 5477"/>
              </a:avLst>
            </a:prstGeom>
            <a:gradFill flip="none" rotWithShape="0">
              <a:gsLst>
                <a:gs pos="0">
                  <a:srgbClr val="3E6E5A">
                    <a:shade val="30000"/>
                    <a:satMod val="115000"/>
                  </a:srgbClr>
                </a:gs>
                <a:gs pos="50000">
                  <a:srgbClr val="3E6E5A">
                    <a:shade val="67500"/>
                    <a:satMod val="115000"/>
                  </a:srgbClr>
                </a:gs>
                <a:gs pos="100000">
                  <a:srgbClr val="3E6E5A">
                    <a:shade val="100000"/>
                    <a:satMod val="115000"/>
                  </a:srgbClr>
                </a:gs>
              </a:gsLst>
              <a:lin ang="10800000" scaled="1"/>
              <a:tileRect/>
            </a:gradFill>
          </p:spPr>
          <p:style>
            <a:lnRef idx="0">
              <a:schemeClr val="dk1">
                <a:hueOff val="0"/>
                <a:satOff val="0"/>
                <a:lumOff val="0"/>
                <a:alphaOff val="0"/>
              </a:schemeClr>
            </a:lnRef>
            <a:fillRef idx="1">
              <a:scrgbClr r="0" g="0" b="0"/>
            </a:fillRef>
            <a:effectRef idx="0">
              <a:schemeClr val="accent1">
                <a:tint val="55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3576854" y="1558887"/>
              <a:ext cx="1954122" cy="977061"/>
            </a:xfrm>
            <a:custGeom>
              <a:avLst/>
              <a:gdLst>
                <a:gd name="connsiteX0" fmla="*/ 0 w 1954122"/>
                <a:gd name="connsiteY0" fmla="*/ 162847 h 977061"/>
                <a:gd name="connsiteX1" fmla="*/ 162847 w 1954122"/>
                <a:gd name="connsiteY1" fmla="*/ 0 h 977061"/>
                <a:gd name="connsiteX2" fmla="*/ 1791275 w 1954122"/>
                <a:gd name="connsiteY2" fmla="*/ 0 h 977061"/>
                <a:gd name="connsiteX3" fmla="*/ 1954122 w 1954122"/>
                <a:gd name="connsiteY3" fmla="*/ 162847 h 977061"/>
                <a:gd name="connsiteX4" fmla="*/ 1954122 w 1954122"/>
                <a:gd name="connsiteY4" fmla="*/ 814214 h 977061"/>
                <a:gd name="connsiteX5" fmla="*/ 1791275 w 1954122"/>
                <a:gd name="connsiteY5" fmla="*/ 977061 h 977061"/>
                <a:gd name="connsiteX6" fmla="*/ 162847 w 1954122"/>
                <a:gd name="connsiteY6" fmla="*/ 977061 h 977061"/>
                <a:gd name="connsiteX7" fmla="*/ 0 w 1954122"/>
                <a:gd name="connsiteY7" fmla="*/ 814214 h 977061"/>
                <a:gd name="connsiteX8" fmla="*/ 0 w 1954122"/>
                <a:gd name="connsiteY8" fmla="*/ 162847 h 97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122" h="977061">
                  <a:moveTo>
                    <a:pt x="0" y="162847"/>
                  </a:moveTo>
                  <a:cubicBezTo>
                    <a:pt x="0" y="72909"/>
                    <a:pt x="72909" y="0"/>
                    <a:pt x="162847" y="0"/>
                  </a:cubicBezTo>
                  <a:lnTo>
                    <a:pt x="1791275" y="0"/>
                  </a:lnTo>
                  <a:cubicBezTo>
                    <a:pt x="1881213" y="0"/>
                    <a:pt x="1954122" y="72909"/>
                    <a:pt x="1954122" y="162847"/>
                  </a:cubicBezTo>
                  <a:lnTo>
                    <a:pt x="1954122" y="814214"/>
                  </a:lnTo>
                  <a:cubicBezTo>
                    <a:pt x="1954122" y="904152"/>
                    <a:pt x="1881213" y="977061"/>
                    <a:pt x="1791275" y="977061"/>
                  </a:cubicBezTo>
                  <a:lnTo>
                    <a:pt x="162847" y="977061"/>
                  </a:lnTo>
                  <a:cubicBezTo>
                    <a:pt x="72909" y="977061"/>
                    <a:pt x="0" y="904152"/>
                    <a:pt x="0" y="814214"/>
                  </a:cubicBezTo>
                  <a:lnTo>
                    <a:pt x="0" y="162847"/>
                  </a:lnTo>
                  <a:close/>
                </a:path>
              </a:pathLst>
            </a:custGeom>
            <a:solidFill>
              <a:srgbClr val="3E6E5A"/>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116276" tIns="116276" rIns="116276" bIns="116276" numCol="1" spcCol="1270" anchor="ctr" anchorCtr="0">
              <a:noAutofit/>
            </a:bodyPr>
            <a:lstStyle/>
            <a:p>
              <a:pPr lvl="0" algn="ctr" defTabSz="800100">
                <a:lnSpc>
                  <a:spcPct val="90000"/>
                </a:lnSpc>
                <a:spcBef>
                  <a:spcPct val="0"/>
                </a:spcBef>
                <a:spcAft>
                  <a:spcPct val="35000"/>
                </a:spcAft>
              </a:pPr>
              <a:r>
                <a:rPr lang="nl-BE" sz="1800" kern="1200" dirty="0" err="1" smtClean="0"/>
                <a:t>Governance</a:t>
              </a:r>
              <a:r>
                <a:rPr lang="nl-BE" sz="1800" kern="1200" dirty="0" smtClean="0"/>
                <a:t> door stakeholders</a:t>
              </a:r>
              <a:endParaRPr lang="fr-BE" sz="1800" kern="1200" dirty="0"/>
            </a:p>
          </p:txBody>
        </p:sp>
        <p:sp>
          <p:nvSpPr>
            <p:cNvPr id="10" name="Freeform 9"/>
            <p:cNvSpPr/>
            <p:nvPr/>
          </p:nvSpPr>
          <p:spPr>
            <a:xfrm>
              <a:off x="5570208" y="2883977"/>
              <a:ext cx="1954122" cy="977061"/>
            </a:xfrm>
            <a:custGeom>
              <a:avLst/>
              <a:gdLst>
                <a:gd name="connsiteX0" fmla="*/ 0 w 1954122"/>
                <a:gd name="connsiteY0" fmla="*/ 162847 h 977061"/>
                <a:gd name="connsiteX1" fmla="*/ 162847 w 1954122"/>
                <a:gd name="connsiteY1" fmla="*/ 0 h 977061"/>
                <a:gd name="connsiteX2" fmla="*/ 1791275 w 1954122"/>
                <a:gd name="connsiteY2" fmla="*/ 0 h 977061"/>
                <a:gd name="connsiteX3" fmla="*/ 1954122 w 1954122"/>
                <a:gd name="connsiteY3" fmla="*/ 162847 h 977061"/>
                <a:gd name="connsiteX4" fmla="*/ 1954122 w 1954122"/>
                <a:gd name="connsiteY4" fmla="*/ 814214 h 977061"/>
                <a:gd name="connsiteX5" fmla="*/ 1791275 w 1954122"/>
                <a:gd name="connsiteY5" fmla="*/ 977061 h 977061"/>
                <a:gd name="connsiteX6" fmla="*/ 162847 w 1954122"/>
                <a:gd name="connsiteY6" fmla="*/ 977061 h 977061"/>
                <a:gd name="connsiteX7" fmla="*/ 0 w 1954122"/>
                <a:gd name="connsiteY7" fmla="*/ 814214 h 977061"/>
                <a:gd name="connsiteX8" fmla="*/ 0 w 1954122"/>
                <a:gd name="connsiteY8" fmla="*/ 162847 h 97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122" h="977061">
                  <a:moveTo>
                    <a:pt x="0" y="162847"/>
                  </a:moveTo>
                  <a:cubicBezTo>
                    <a:pt x="0" y="72909"/>
                    <a:pt x="72909" y="0"/>
                    <a:pt x="162847" y="0"/>
                  </a:cubicBezTo>
                  <a:lnTo>
                    <a:pt x="1791275" y="0"/>
                  </a:lnTo>
                  <a:cubicBezTo>
                    <a:pt x="1881213" y="0"/>
                    <a:pt x="1954122" y="72909"/>
                    <a:pt x="1954122" y="162847"/>
                  </a:cubicBezTo>
                  <a:lnTo>
                    <a:pt x="1954122" y="814214"/>
                  </a:lnTo>
                  <a:cubicBezTo>
                    <a:pt x="1954122" y="904152"/>
                    <a:pt x="1881213" y="977061"/>
                    <a:pt x="1791275" y="977061"/>
                  </a:cubicBezTo>
                  <a:lnTo>
                    <a:pt x="162847" y="977061"/>
                  </a:lnTo>
                  <a:cubicBezTo>
                    <a:pt x="72909" y="977061"/>
                    <a:pt x="0" y="904152"/>
                    <a:pt x="0" y="814214"/>
                  </a:cubicBezTo>
                  <a:lnTo>
                    <a:pt x="0" y="162847"/>
                  </a:lnTo>
                  <a:close/>
                </a:path>
              </a:pathLst>
            </a:custGeom>
            <a:solidFill>
              <a:srgbClr val="3E6E5A"/>
            </a:solidFill>
          </p:spPr>
          <p:style>
            <a:lnRef idx="2">
              <a:schemeClr val="lt1">
                <a:hueOff val="0"/>
                <a:satOff val="0"/>
                <a:lumOff val="0"/>
                <a:alphaOff val="0"/>
              </a:schemeClr>
            </a:lnRef>
            <a:fillRef idx="1">
              <a:scrgbClr r="0" g="0" b="0"/>
            </a:fillRef>
            <a:effectRef idx="0">
              <a:schemeClr val="accent1">
                <a:shade val="50000"/>
                <a:hueOff val="0"/>
                <a:satOff val="0"/>
                <a:lumOff val="14238"/>
                <a:alphaOff val="0"/>
              </a:schemeClr>
            </a:effectRef>
            <a:fontRef idx="minor">
              <a:schemeClr val="lt1"/>
            </a:fontRef>
          </p:style>
          <p:txBody>
            <a:bodyPr spcFirstLastPara="0" vert="horz" wrap="square" lIns="116276" tIns="116276" rIns="116276" bIns="116276" numCol="1" spcCol="1270" anchor="ctr" anchorCtr="0">
              <a:noAutofit/>
            </a:bodyPr>
            <a:lstStyle/>
            <a:p>
              <a:pPr lvl="0" algn="ctr" defTabSz="800100">
                <a:lnSpc>
                  <a:spcPct val="90000"/>
                </a:lnSpc>
                <a:spcBef>
                  <a:spcPct val="0"/>
                </a:spcBef>
                <a:spcAft>
                  <a:spcPct val="35000"/>
                </a:spcAft>
              </a:pPr>
              <a:r>
                <a:rPr lang="fr-BE" sz="1800" kern="1200" dirty="0" err="1" smtClean="0"/>
                <a:t>Gemeen-schappelijke</a:t>
              </a:r>
              <a:r>
                <a:rPr lang="fr-BE" sz="1800" kern="1200" dirty="0" smtClean="0"/>
                <a:t> </a:t>
              </a:r>
              <a:r>
                <a:rPr lang="fr-BE" sz="1800" kern="1200" dirty="0" err="1" smtClean="0"/>
                <a:t>visie</a:t>
              </a:r>
              <a:endParaRPr lang="fr-BE" sz="1800" kern="1200" dirty="0"/>
            </a:p>
          </p:txBody>
        </p:sp>
        <p:sp>
          <p:nvSpPr>
            <p:cNvPr id="11" name="Freeform 10"/>
            <p:cNvSpPr/>
            <p:nvPr/>
          </p:nvSpPr>
          <p:spPr>
            <a:xfrm>
              <a:off x="5570208" y="4437121"/>
              <a:ext cx="1954122" cy="977061"/>
            </a:xfrm>
            <a:custGeom>
              <a:avLst/>
              <a:gdLst>
                <a:gd name="connsiteX0" fmla="*/ 0 w 1954122"/>
                <a:gd name="connsiteY0" fmla="*/ 162847 h 977061"/>
                <a:gd name="connsiteX1" fmla="*/ 162847 w 1954122"/>
                <a:gd name="connsiteY1" fmla="*/ 0 h 977061"/>
                <a:gd name="connsiteX2" fmla="*/ 1791275 w 1954122"/>
                <a:gd name="connsiteY2" fmla="*/ 0 h 977061"/>
                <a:gd name="connsiteX3" fmla="*/ 1954122 w 1954122"/>
                <a:gd name="connsiteY3" fmla="*/ 162847 h 977061"/>
                <a:gd name="connsiteX4" fmla="*/ 1954122 w 1954122"/>
                <a:gd name="connsiteY4" fmla="*/ 814214 h 977061"/>
                <a:gd name="connsiteX5" fmla="*/ 1791275 w 1954122"/>
                <a:gd name="connsiteY5" fmla="*/ 977061 h 977061"/>
                <a:gd name="connsiteX6" fmla="*/ 162847 w 1954122"/>
                <a:gd name="connsiteY6" fmla="*/ 977061 h 977061"/>
                <a:gd name="connsiteX7" fmla="*/ 0 w 1954122"/>
                <a:gd name="connsiteY7" fmla="*/ 814214 h 977061"/>
                <a:gd name="connsiteX8" fmla="*/ 0 w 1954122"/>
                <a:gd name="connsiteY8" fmla="*/ 162847 h 97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122" h="977061">
                  <a:moveTo>
                    <a:pt x="0" y="162847"/>
                  </a:moveTo>
                  <a:cubicBezTo>
                    <a:pt x="0" y="72909"/>
                    <a:pt x="72909" y="0"/>
                    <a:pt x="162847" y="0"/>
                  </a:cubicBezTo>
                  <a:lnTo>
                    <a:pt x="1791275" y="0"/>
                  </a:lnTo>
                  <a:cubicBezTo>
                    <a:pt x="1881213" y="0"/>
                    <a:pt x="1954122" y="72909"/>
                    <a:pt x="1954122" y="162847"/>
                  </a:cubicBezTo>
                  <a:lnTo>
                    <a:pt x="1954122" y="814214"/>
                  </a:lnTo>
                  <a:cubicBezTo>
                    <a:pt x="1954122" y="904152"/>
                    <a:pt x="1881213" y="977061"/>
                    <a:pt x="1791275" y="977061"/>
                  </a:cubicBezTo>
                  <a:lnTo>
                    <a:pt x="162847" y="977061"/>
                  </a:lnTo>
                  <a:cubicBezTo>
                    <a:pt x="72909" y="977061"/>
                    <a:pt x="0" y="904152"/>
                    <a:pt x="0" y="814214"/>
                  </a:cubicBezTo>
                  <a:lnTo>
                    <a:pt x="0" y="162847"/>
                  </a:lnTo>
                  <a:close/>
                </a:path>
              </a:pathLst>
            </a:custGeom>
            <a:solidFill>
              <a:srgbClr val="3E6E5A"/>
            </a:solidFill>
          </p:spPr>
          <p:style>
            <a:lnRef idx="2">
              <a:schemeClr val="lt1">
                <a:hueOff val="0"/>
                <a:satOff val="0"/>
                <a:lumOff val="0"/>
                <a:alphaOff val="0"/>
              </a:schemeClr>
            </a:lnRef>
            <a:fillRef idx="1">
              <a:scrgbClr r="0" g="0" b="0"/>
            </a:fillRef>
            <a:effectRef idx="0">
              <a:schemeClr val="accent1">
                <a:shade val="50000"/>
                <a:hueOff val="0"/>
                <a:satOff val="0"/>
                <a:lumOff val="28475"/>
                <a:alphaOff val="0"/>
              </a:schemeClr>
            </a:effectRef>
            <a:fontRef idx="minor">
              <a:schemeClr val="lt1"/>
            </a:fontRef>
          </p:style>
          <p:txBody>
            <a:bodyPr spcFirstLastPara="0" vert="horz" wrap="square" lIns="116276" tIns="116276" rIns="116276" bIns="116276" numCol="1" spcCol="1270" anchor="ctr" anchorCtr="0">
              <a:noAutofit/>
            </a:bodyPr>
            <a:lstStyle/>
            <a:p>
              <a:pPr lvl="0" algn="ctr" defTabSz="800100">
                <a:lnSpc>
                  <a:spcPct val="90000"/>
                </a:lnSpc>
                <a:spcBef>
                  <a:spcPct val="0"/>
                </a:spcBef>
                <a:spcAft>
                  <a:spcPct val="35000"/>
                </a:spcAft>
              </a:pPr>
              <a:r>
                <a:rPr lang="fr-BE" sz="1800" kern="1200" dirty="0" smtClean="0"/>
                <a:t>Service </a:t>
              </a:r>
              <a:r>
                <a:rPr lang="fr-BE" sz="1800" kern="1200" dirty="0" err="1" smtClean="0"/>
                <a:t>Oriented</a:t>
              </a:r>
              <a:r>
                <a:rPr lang="fr-BE" sz="1800" kern="1200" dirty="0" smtClean="0"/>
                <a:t> Architecture op </a:t>
              </a:r>
              <a:r>
                <a:rPr lang="fr-BE" sz="1800" kern="1200" dirty="0" err="1" smtClean="0"/>
                <a:t>vlak</a:t>
              </a:r>
              <a:r>
                <a:rPr lang="fr-BE" sz="1800" kern="1200" dirty="0" smtClean="0"/>
                <a:t> van ICT</a:t>
              </a:r>
              <a:endParaRPr lang="fr-BE" sz="1800" kern="1200" dirty="0"/>
            </a:p>
          </p:txBody>
        </p:sp>
        <p:sp>
          <p:nvSpPr>
            <p:cNvPr id="12" name="Freeform 11"/>
            <p:cNvSpPr/>
            <p:nvPr/>
          </p:nvSpPr>
          <p:spPr>
            <a:xfrm>
              <a:off x="3576854" y="5762211"/>
              <a:ext cx="1954122" cy="977061"/>
            </a:xfrm>
            <a:custGeom>
              <a:avLst/>
              <a:gdLst>
                <a:gd name="connsiteX0" fmla="*/ 0 w 1954122"/>
                <a:gd name="connsiteY0" fmla="*/ 162847 h 977061"/>
                <a:gd name="connsiteX1" fmla="*/ 162847 w 1954122"/>
                <a:gd name="connsiteY1" fmla="*/ 0 h 977061"/>
                <a:gd name="connsiteX2" fmla="*/ 1791275 w 1954122"/>
                <a:gd name="connsiteY2" fmla="*/ 0 h 977061"/>
                <a:gd name="connsiteX3" fmla="*/ 1954122 w 1954122"/>
                <a:gd name="connsiteY3" fmla="*/ 162847 h 977061"/>
                <a:gd name="connsiteX4" fmla="*/ 1954122 w 1954122"/>
                <a:gd name="connsiteY4" fmla="*/ 814214 h 977061"/>
                <a:gd name="connsiteX5" fmla="*/ 1791275 w 1954122"/>
                <a:gd name="connsiteY5" fmla="*/ 977061 h 977061"/>
                <a:gd name="connsiteX6" fmla="*/ 162847 w 1954122"/>
                <a:gd name="connsiteY6" fmla="*/ 977061 h 977061"/>
                <a:gd name="connsiteX7" fmla="*/ 0 w 1954122"/>
                <a:gd name="connsiteY7" fmla="*/ 814214 h 977061"/>
                <a:gd name="connsiteX8" fmla="*/ 0 w 1954122"/>
                <a:gd name="connsiteY8" fmla="*/ 162847 h 97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122" h="977061">
                  <a:moveTo>
                    <a:pt x="0" y="162847"/>
                  </a:moveTo>
                  <a:cubicBezTo>
                    <a:pt x="0" y="72909"/>
                    <a:pt x="72909" y="0"/>
                    <a:pt x="162847" y="0"/>
                  </a:cubicBezTo>
                  <a:lnTo>
                    <a:pt x="1791275" y="0"/>
                  </a:lnTo>
                  <a:cubicBezTo>
                    <a:pt x="1881213" y="0"/>
                    <a:pt x="1954122" y="72909"/>
                    <a:pt x="1954122" y="162847"/>
                  </a:cubicBezTo>
                  <a:lnTo>
                    <a:pt x="1954122" y="814214"/>
                  </a:lnTo>
                  <a:cubicBezTo>
                    <a:pt x="1954122" y="904152"/>
                    <a:pt x="1881213" y="977061"/>
                    <a:pt x="1791275" y="977061"/>
                  </a:cubicBezTo>
                  <a:lnTo>
                    <a:pt x="162847" y="977061"/>
                  </a:lnTo>
                  <a:cubicBezTo>
                    <a:pt x="72909" y="977061"/>
                    <a:pt x="0" y="904152"/>
                    <a:pt x="0" y="814214"/>
                  </a:cubicBezTo>
                  <a:lnTo>
                    <a:pt x="0" y="162847"/>
                  </a:lnTo>
                  <a:close/>
                </a:path>
              </a:pathLst>
            </a:custGeom>
            <a:solidFill>
              <a:srgbClr val="3E6E5A"/>
            </a:solidFill>
          </p:spPr>
          <p:style>
            <a:lnRef idx="2">
              <a:schemeClr val="lt1">
                <a:hueOff val="0"/>
                <a:satOff val="0"/>
                <a:lumOff val="0"/>
                <a:alphaOff val="0"/>
              </a:schemeClr>
            </a:lnRef>
            <a:fillRef idx="1">
              <a:scrgbClr r="0" g="0" b="0"/>
            </a:fillRef>
            <a:effectRef idx="0">
              <a:schemeClr val="accent1">
                <a:shade val="50000"/>
                <a:hueOff val="0"/>
                <a:satOff val="0"/>
                <a:lumOff val="42713"/>
                <a:alphaOff val="0"/>
              </a:schemeClr>
            </a:effectRef>
            <a:fontRef idx="minor">
              <a:schemeClr val="lt1"/>
            </a:fontRef>
          </p:style>
          <p:txBody>
            <a:bodyPr spcFirstLastPara="0" vert="horz" wrap="square" lIns="116276" tIns="116276" rIns="116276" bIns="116276" numCol="1" spcCol="1270" anchor="ctr" anchorCtr="0">
              <a:noAutofit/>
            </a:bodyPr>
            <a:lstStyle/>
            <a:p>
              <a:pPr lvl="0" algn="ctr" defTabSz="800100">
                <a:lnSpc>
                  <a:spcPct val="90000"/>
                </a:lnSpc>
                <a:spcBef>
                  <a:spcPct val="0"/>
                </a:spcBef>
                <a:spcAft>
                  <a:spcPct val="35000"/>
                </a:spcAft>
              </a:pPr>
              <a:r>
                <a:rPr lang="nl-BE" sz="1800" kern="1200" dirty="0" smtClean="0"/>
                <a:t>Procesketen-optimalisatie</a:t>
              </a:r>
              <a:endParaRPr lang="fr-BE" sz="1800" kern="1200" dirty="0"/>
            </a:p>
          </p:txBody>
        </p:sp>
        <p:sp>
          <p:nvSpPr>
            <p:cNvPr id="13" name="Freeform 12"/>
            <p:cNvSpPr/>
            <p:nvPr/>
          </p:nvSpPr>
          <p:spPr>
            <a:xfrm>
              <a:off x="1547657" y="4437124"/>
              <a:ext cx="1954122" cy="977061"/>
            </a:xfrm>
            <a:custGeom>
              <a:avLst/>
              <a:gdLst>
                <a:gd name="connsiteX0" fmla="*/ 0 w 1954122"/>
                <a:gd name="connsiteY0" fmla="*/ 162847 h 977061"/>
                <a:gd name="connsiteX1" fmla="*/ 162847 w 1954122"/>
                <a:gd name="connsiteY1" fmla="*/ 0 h 977061"/>
                <a:gd name="connsiteX2" fmla="*/ 1791275 w 1954122"/>
                <a:gd name="connsiteY2" fmla="*/ 0 h 977061"/>
                <a:gd name="connsiteX3" fmla="*/ 1954122 w 1954122"/>
                <a:gd name="connsiteY3" fmla="*/ 162847 h 977061"/>
                <a:gd name="connsiteX4" fmla="*/ 1954122 w 1954122"/>
                <a:gd name="connsiteY4" fmla="*/ 814214 h 977061"/>
                <a:gd name="connsiteX5" fmla="*/ 1791275 w 1954122"/>
                <a:gd name="connsiteY5" fmla="*/ 977061 h 977061"/>
                <a:gd name="connsiteX6" fmla="*/ 162847 w 1954122"/>
                <a:gd name="connsiteY6" fmla="*/ 977061 h 977061"/>
                <a:gd name="connsiteX7" fmla="*/ 0 w 1954122"/>
                <a:gd name="connsiteY7" fmla="*/ 814214 h 977061"/>
                <a:gd name="connsiteX8" fmla="*/ 0 w 1954122"/>
                <a:gd name="connsiteY8" fmla="*/ 162847 h 97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122" h="977061">
                  <a:moveTo>
                    <a:pt x="0" y="162847"/>
                  </a:moveTo>
                  <a:cubicBezTo>
                    <a:pt x="0" y="72909"/>
                    <a:pt x="72909" y="0"/>
                    <a:pt x="162847" y="0"/>
                  </a:cubicBezTo>
                  <a:lnTo>
                    <a:pt x="1791275" y="0"/>
                  </a:lnTo>
                  <a:cubicBezTo>
                    <a:pt x="1881213" y="0"/>
                    <a:pt x="1954122" y="72909"/>
                    <a:pt x="1954122" y="162847"/>
                  </a:cubicBezTo>
                  <a:lnTo>
                    <a:pt x="1954122" y="814214"/>
                  </a:lnTo>
                  <a:cubicBezTo>
                    <a:pt x="1954122" y="904152"/>
                    <a:pt x="1881213" y="977061"/>
                    <a:pt x="1791275" y="977061"/>
                  </a:cubicBezTo>
                  <a:lnTo>
                    <a:pt x="162847" y="977061"/>
                  </a:lnTo>
                  <a:cubicBezTo>
                    <a:pt x="72909" y="977061"/>
                    <a:pt x="0" y="904152"/>
                    <a:pt x="0" y="814214"/>
                  </a:cubicBezTo>
                  <a:lnTo>
                    <a:pt x="0" y="162847"/>
                  </a:lnTo>
                  <a:close/>
                </a:path>
              </a:pathLst>
            </a:custGeom>
            <a:solidFill>
              <a:srgbClr val="3E6E5A"/>
            </a:solidFill>
          </p:spPr>
          <p:style>
            <a:lnRef idx="2">
              <a:schemeClr val="lt1">
                <a:hueOff val="0"/>
                <a:satOff val="0"/>
                <a:lumOff val="0"/>
                <a:alphaOff val="0"/>
              </a:schemeClr>
            </a:lnRef>
            <a:fillRef idx="1">
              <a:scrgbClr r="0" g="0" b="0"/>
            </a:fillRef>
            <a:effectRef idx="0">
              <a:schemeClr val="accent1">
                <a:shade val="50000"/>
                <a:hueOff val="0"/>
                <a:satOff val="0"/>
                <a:lumOff val="28475"/>
                <a:alphaOff val="0"/>
              </a:schemeClr>
            </a:effectRef>
            <a:fontRef idx="minor">
              <a:schemeClr val="lt1"/>
            </a:fontRef>
          </p:style>
          <p:txBody>
            <a:bodyPr spcFirstLastPara="0" vert="horz" wrap="square" lIns="116276" tIns="116276" rIns="116276" bIns="116276" numCol="1" spcCol="1270" anchor="ctr" anchorCtr="0">
              <a:noAutofit/>
            </a:bodyPr>
            <a:lstStyle/>
            <a:p>
              <a:pPr lvl="0" algn="ctr" defTabSz="800100">
                <a:lnSpc>
                  <a:spcPct val="90000"/>
                </a:lnSpc>
                <a:spcBef>
                  <a:spcPct val="0"/>
                </a:spcBef>
                <a:spcAft>
                  <a:spcPct val="35000"/>
                </a:spcAft>
              </a:pPr>
              <a:r>
                <a:rPr lang="fr-BE" sz="1800" kern="1200" dirty="0" err="1" smtClean="0"/>
                <a:t>Regelmatige</a:t>
              </a:r>
              <a:r>
                <a:rPr lang="fr-BE" sz="1800" kern="1200" dirty="0" smtClean="0"/>
                <a:t> </a:t>
              </a:r>
              <a:r>
                <a:rPr lang="fr-BE" sz="1800" kern="1200" dirty="0" err="1" smtClean="0"/>
                <a:t>oplevering</a:t>
              </a:r>
              <a:endParaRPr lang="fr-BE" sz="1800" kern="1200" dirty="0"/>
            </a:p>
          </p:txBody>
        </p:sp>
        <p:sp>
          <p:nvSpPr>
            <p:cNvPr id="14" name="Freeform 13"/>
            <p:cNvSpPr/>
            <p:nvPr/>
          </p:nvSpPr>
          <p:spPr>
            <a:xfrm>
              <a:off x="1547657" y="2883974"/>
              <a:ext cx="1954122" cy="977061"/>
            </a:xfrm>
            <a:custGeom>
              <a:avLst/>
              <a:gdLst>
                <a:gd name="connsiteX0" fmla="*/ 0 w 1954122"/>
                <a:gd name="connsiteY0" fmla="*/ 162847 h 977061"/>
                <a:gd name="connsiteX1" fmla="*/ 162847 w 1954122"/>
                <a:gd name="connsiteY1" fmla="*/ 0 h 977061"/>
                <a:gd name="connsiteX2" fmla="*/ 1791275 w 1954122"/>
                <a:gd name="connsiteY2" fmla="*/ 0 h 977061"/>
                <a:gd name="connsiteX3" fmla="*/ 1954122 w 1954122"/>
                <a:gd name="connsiteY3" fmla="*/ 162847 h 977061"/>
                <a:gd name="connsiteX4" fmla="*/ 1954122 w 1954122"/>
                <a:gd name="connsiteY4" fmla="*/ 814214 h 977061"/>
                <a:gd name="connsiteX5" fmla="*/ 1791275 w 1954122"/>
                <a:gd name="connsiteY5" fmla="*/ 977061 h 977061"/>
                <a:gd name="connsiteX6" fmla="*/ 162847 w 1954122"/>
                <a:gd name="connsiteY6" fmla="*/ 977061 h 977061"/>
                <a:gd name="connsiteX7" fmla="*/ 0 w 1954122"/>
                <a:gd name="connsiteY7" fmla="*/ 814214 h 977061"/>
                <a:gd name="connsiteX8" fmla="*/ 0 w 1954122"/>
                <a:gd name="connsiteY8" fmla="*/ 162847 h 97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122" h="977061">
                  <a:moveTo>
                    <a:pt x="0" y="162847"/>
                  </a:moveTo>
                  <a:cubicBezTo>
                    <a:pt x="0" y="72909"/>
                    <a:pt x="72909" y="0"/>
                    <a:pt x="162847" y="0"/>
                  </a:cubicBezTo>
                  <a:lnTo>
                    <a:pt x="1791275" y="0"/>
                  </a:lnTo>
                  <a:cubicBezTo>
                    <a:pt x="1881213" y="0"/>
                    <a:pt x="1954122" y="72909"/>
                    <a:pt x="1954122" y="162847"/>
                  </a:cubicBezTo>
                  <a:lnTo>
                    <a:pt x="1954122" y="814214"/>
                  </a:lnTo>
                  <a:cubicBezTo>
                    <a:pt x="1954122" y="904152"/>
                    <a:pt x="1881213" y="977061"/>
                    <a:pt x="1791275" y="977061"/>
                  </a:cubicBezTo>
                  <a:lnTo>
                    <a:pt x="162847" y="977061"/>
                  </a:lnTo>
                  <a:cubicBezTo>
                    <a:pt x="72909" y="977061"/>
                    <a:pt x="0" y="904152"/>
                    <a:pt x="0" y="814214"/>
                  </a:cubicBezTo>
                  <a:lnTo>
                    <a:pt x="0" y="162847"/>
                  </a:lnTo>
                  <a:close/>
                </a:path>
              </a:pathLst>
            </a:custGeom>
            <a:solidFill>
              <a:srgbClr val="3E6E5A"/>
            </a:solidFill>
          </p:spPr>
          <p:style>
            <a:lnRef idx="2">
              <a:schemeClr val="lt1">
                <a:hueOff val="0"/>
                <a:satOff val="0"/>
                <a:lumOff val="0"/>
                <a:alphaOff val="0"/>
              </a:schemeClr>
            </a:lnRef>
            <a:fillRef idx="1">
              <a:scrgbClr r="0" g="0" b="0"/>
            </a:fillRef>
            <a:effectRef idx="0">
              <a:schemeClr val="accent1">
                <a:shade val="50000"/>
                <a:hueOff val="0"/>
                <a:satOff val="0"/>
                <a:lumOff val="14238"/>
                <a:alphaOff val="0"/>
              </a:schemeClr>
            </a:effectRef>
            <a:fontRef idx="minor">
              <a:schemeClr val="lt1"/>
            </a:fontRef>
          </p:style>
          <p:txBody>
            <a:bodyPr spcFirstLastPara="0" vert="horz" wrap="square" lIns="116276" tIns="116276" rIns="116276" bIns="116276" numCol="1" spcCol="1270" anchor="ctr" anchorCtr="0">
              <a:noAutofit/>
            </a:bodyPr>
            <a:lstStyle/>
            <a:p>
              <a:pPr lvl="0" algn="ctr" defTabSz="800100">
                <a:lnSpc>
                  <a:spcPct val="90000"/>
                </a:lnSpc>
                <a:spcBef>
                  <a:spcPct val="0"/>
                </a:spcBef>
                <a:spcAft>
                  <a:spcPct val="35000"/>
                </a:spcAft>
              </a:pPr>
              <a:r>
                <a:rPr lang="fr-BE" sz="1800" kern="1200" dirty="0" smtClean="0"/>
                <a:t>Open &amp; </a:t>
              </a:r>
              <a:r>
                <a:rPr lang="fr-BE" sz="1800" kern="1200" dirty="0" err="1" smtClean="0"/>
                <a:t>eerlijke</a:t>
              </a:r>
              <a:r>
                <a:rPr lang="fr-BE" sz="1800" kern="1200" dirty="0" smtClean="0"/>
                <a:t> </a:t>
              </a:r>
              <a:r>
                <a:rPr lang="fr-BE" sz="1800" kern="1200" dirty="0" err="1" smtClean="0"/>
                <a:t>communicatie</a:t>
              </a:r>
              <a:endParaRPr lang="fr-BE" sz="1800" kern="1200" dirty="0"/>
            </a:p>
          </p:txBody>
        </p:sp>
      </p:grpSp>
    </p:spTree>
    <p:extLst>
      <p:ext uri="{BB962C8B-B14F-4D97-AF65-F5344CB8AC3E}">
        <p14:creationId xmlns:p14="http://schemas.microsoft.com/office/powerpoint/2010/main" val="24977610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err="1" smtClean="0"/>
              <a:t>Governance</a:t>
            </a:r>
            <a:r>
              <a:rPr lang="nl-BE" dirty="0" smtClean="0"/>
              <a:t> door stakeholders</a:t>
            </a:r>
            <a:endParaRPr lang="en-US" dirty="0"/>
          </a:p>
        </p:txBody>
      </p:sp>
      <p:sp>
        <p:nvSpPr>
          <p:cNvPr id="6" name="Content Placeholder 5"/>
          <p:cNvSpPr>
            <a:spLocks noGrp="1"/>
          </p:cNvSpPr>
          <p:nvPr>
            <p:ph idx="1"/>
          </p:nvPr>
        </p:nvSpPr>
        <p:spPr/>
        <p:txBody>
          <a:bodyPr/>
          <a:lstStyle/>
          <a:p>
            <a:r>
              <a:rPr lang="nl-BE" b="1" dirty="0" smtClean="0"/>
              <a:t>Beheerscomité</a:t>
            </a:r>
          </a:p>
          <a:p>
            <a:pPr lvl="1" fontAlgn="base"/>
            <a:r>
              <a:rPr lang="nl-NL" dirty="0" smtClean="0"/>
              <a:t>Taken</a:t>
            </a:r>
          </a:p>
          <a:p>
            <a:pPr lvl="2" fontAlgn="base"/>
            <a:r>
              <a:rPr lang="nl-NL" dirty="0"/>
              <a:t>g</a:t>
            </a:r>
            <a:r>
              <a:rPr lang="nl-NL" dirty="0" smtClean="0"/>
              <a:t>oedkeuren van de </a:t>
            </a:r>
            <a:r>
              <a:rPr lang="nl-NL" dirty="0"/>
              <a:t>visie </a:t>
            </a:r>
            <a:r>
              <a:rPr lang="nl-NL" dirty="0" smtClean="0"/>
              <a:t>en de strategie</a:t>
            </a:r>
          </a:p>
          <a:p>
            <a:pPr lvl="2" fontAlgn="base"/>
            <a:r>
              <a:rPr lang="nl-NL" dirty="0"/>
              <a:t>v</a:t>
            </a:r>
            <a:r>
              <a:rPr lang="nl-NL" dirty="0" smtClean="0"/>
              <a:t>astleggen van de prioriteiten</a:t>
            </a:r>
            <a:endParaRPr lang="nl-NL" dirty="0"/>
          </a:p>
          <a:p>
            <a:pPr lvl="2" fontAlgn="base"/>
            <a:r>
              <a:rPr lang="nl-NL" dirty="0"/>
              <a:t>o</a:t>
            </a:r>
            <a:r>
              <a:rPr lang="nl-NL" dirty="0" smtClean="0"/>
              <a:t>pmaken van de begroting en </a:t>
            </a:r>
            <a:r>
              <a:rPr lang="nl-NL" dirty="0"/>
              <a:t>toezicht houden op de uitvoering </a:t>
            </a:r>
            <a:r>
              <a:rPr lang="nl-NL" dirty="0" smtClean="0"/>
              <a:t>ervan</a:t>
            </a:r>
          </a:p>
          <a:p>
            <a:pPr lvl="1" fontAlgn="base"/>
            <a:r>
              <a:rPr lang="nl-BE" dirty="0" smtClean="0"/>
              <a:t>Samenstelling</a:t>
            </a:r>
          </a:p>
          <a:p>
            <a:pPr lvl="2"/>
            <a:r>
              <a:rPr lang="nl-BE" dirty="0"/>
              <a:t>7</a:t>
            </a:r>
            <a:r>
              <a:rPr lang="nl-BE" dirty="0" smtClean="0"/>
              <a:t> vertegenwoordigers van de zorgverleners en de zorginstellingen</a:t>
            </a:r>
          </a:p>
          <a:p>
            <a:pPr lvl="2"/>
            <a:r>
              <a:rPr lang="nl-BE" dirty="0"/>
              <a:t>7</a:t>
            </a:r>
            <a:r>
              <a:rPr lang="nl-BE" dirty="0" smtClean="0"/>
              <a:t> vertegenwoordigers van de ziekenfondsen</a:t>
            </a:r>
          </a:p>
          <a:p>
            <a:pPr lvl="2"/>
            <a:r>
              <a:rPr lang="nl-BE" dirty="0"/>
              <a:t>7</a:t>
            </a:r>
            <a:r>
              <a:rPr lang="nl-BE" dirty="0" smtClean="0"/>
              <a:t> vertegenwoordigers van de overheidsdiensten op federaal niveau, bevoegd voor volksgezondheid en ziekteverzekering</a:t>
            </a:r>
          </a:p>
          <a:p>
            <a:pPr lvl="2"/>
            <a:r>
              <a:rPr lang="nl-BE" dirty="0" smtClean="0"/>
              <a:t>6 vertegenwoordigers van de gewesten en gemeenschappen, bevoegd voor volksgezondheid (raadgevende stem)</a:t>
            </a:r>
          </a:p>
        </p:txBody>
      </p:sp>
      <p:sp>
        <p:nvSpPr>
          <p:cNvPr id="3" name="Date Placeholder 2"/>
          <p:cNvSpPr>
            <a:spLocks noGrp="1"/>
          </p:cNvSpPr>
          <p:nvPr>
            <p:ph type="dt" sz="half" idx="10"/>
          </p:nvPr>
        </p:nvSpPr>
        <p:spPr/>
        <p:txBody>
          <a:bodyPr/>
          <a:lstStyle/>
          <a:p>
            <a:r>
              <a:rPr lang="en-US" smtClean="0"/>
              <a:t>20/03/2015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74</a:t>
            </a:fld>
            <a:endParaRPr lang="en-US"/>
          </a:p>
        </p:txBody>
      </p:sp>
    </p:spTree>
    <p:extLst>
      <p:ext uri="{BB962C8B-B14F-4D97-AF65-F5344CB8AC3E}">
        <p14:creationId xmlns:p14="http://schemas.microsoft.com/office/powerpoint/2010/main" val="6483213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smtClean="0"/>
              <a:t>Governance door stakeholders</a:t>
            </a:r>
            <a:endParaRPr lang="en-US" dirty="0"/>
          </a:p>
        </p:txBody>
      </p:sp>
      <p:sp>
        <p:nvSpPr>
          <p:cNvPr id="6" name="Content Placeholder 5"/>
          <p:cNvSpPr>
            <a:spLocks noGrp="1"/>
          </p:cNvSpPr>
          <p:nvPr>
            <p:ph idx="1"/>
          </p:nvPr>
        </p:nvSpPr>
        <p:spPr/>
        <p:txBody>
          <a:bodyPr>
            <a:normAutofit lnSpcReduction="10000"/>
          </a:bodyPr>
          <a:lstStyle/>
          <a:p>
            <a:r>
              <a:rPr lang="nl-NL" b="1" dirty="0" smtClean="0"/>
              <a:t>Overlegcomité met de gebruikers</a:t>
            </a:r>
          </a:p>
          <a:p>
            <a:pPr lvl="1"/>
            <a:r>
              <a:rPr lang="nl-NL" dirty="0" smtClean="0"/>
              <a:t>Taak: ondersteunen van het Beheerscomité, </a:t>
            </a:r>
            <a:r>
              <a:rPr lang="nl-NL" dirty="0" err="1" smtClean="0"/>
              <a:t>oa</a:t>
            </a:r>
            <a:r>
              <a:rPr lang="nl-NL" dirty="0" smtClean="0"/>
              <a:t> door het</a:t>
            </a:r>
          </a:p>
          <a:p>
            <a:pPr lvl="2"/>
            <a:r>
              <a:rPr lang="nl-NL" dirty="0"/>
              <a:t>a</a:t>
            </a:r>
            <a:r>
              <a:rPr lang="nl-NL" dirty="0" smtClean="0"/>
              <a:t>andragen van initiatieven die de elektronische dienstverlening aan de actoren in de gezondheidszorg bevorderen en bestendigen</a:t>
            </a:r>
          </a:p>
          <a:p>
            <a:pPr lvl="2"/>
            <a:r>
              <a:rPr lang="nl-NL" dirty="0"/>
              <a:t>v</a:t>
            </a:r>
            <a:r>
              <a:rPr lang="nl-NL" dirty="0" smtClean="0"/>
              <a:t>oorstellen van maatregelen voor een veilige en vertrouwelijke behandeling van persoonsgegevens</a:t>
            </a:r>
          </a:p>
          <a:p>
            <a:pPr lvl="2"/>
            <a:r>
              <a:rPr lang="nl-NL" dirty="0"/>
              <a:t>v</a:t>
            </a:r>
            <a:r>
              <a:rPr lang="nl-NL" dirty="0" smtClean="0"/>
              <a:t>oorstellen van maatregelen voor een administratieve vereenvoudiging voor de actoren in de gezondheidszorg</a:t>
            </a:r>
          </a:p>
          <a:p>
            <a:pPr lvl="1"/>
            <a:r>
              <a:rPr lang="nl-BE" dirty="0" smtClean="0"/>
              <a:t>Samenstelling</a:t>
            </a:r>
          </a:p>
          <a:p>
            <a:pPr lvl="2"/>
            <a:r>
              <a:rPr lang="nl-BE" dirty="0" smtClean="0"/>
              <a:t>11 vertegenwoordigers van de zorgverleners en de zorginstellingen</a:t>
            </a:r>
          </a:p>
          <a:p>
            <a:pPr lvl="2"/>
            <a:r>
              <a:rPr lang="nl-BE" dirty="0" smtClean="0"/>
              <a:t>7 vertegenwoordigers van de ziekenfondsen</a:t>
            </a:r>
          </a:p>
          <a:p>
            <a:pPr lvl="2"/>
            <a:r>
              <a:rPr lang="nl-BE" dirty="0" smtClean="0"/>
              <a:t>4 vertegenwoordigers van de patiëntenorganisaties</a:t>
            </a:r>
          </a:p>
          <a:p>
            <a:pPr lvl="2"/>
            <a:r>
              <a:rPr lang="nl-BE" dirty="0" smtClean="0"/>
              <a:t>4 vertegenwoordigers van de federale overheid (raadgevende stem)</a:t>
            </a:r>
          </a:p>
          <a:p>
            <a:pPr lvl="2"/>
            <a:r>
              <a:rPr lang="nl-BE" dirty="0" smtClean="0"/>
              <a:t>6 vertegenwoordigers van de gewesten en gemeenschappen (raadgevende stem)</a:t>
            </a:r>
          </a:p>
          <a:p>
            <a:pPr lvl="2"/>
            <a:endParaRPr lang="nl-BE" dirty="0" smtClean="0"/>
          </a:p>
          <a:p>
            <a:pPr lvl="2"/>
            <a:endParaRPr lang="nl-BE" dirty="0" smtClean="0"/>
          </a:p>
        </p:txBody>
      </p:sp>
      <p:sp>
        <p:nvSpPr>
          <p:cNvPr id="3" name="Date Placeholder 2"/>
          <p:cNvSpPr>
            <a:spLocks noGrp="1"/>
          </p:cNvSpPr>
          <p:nvPr>
            <p:ph type="dt" sz="half" idx="10"/>
          </p:nvPr>
        </p:nvSpPr>
        <p:spPr/>
        <p:txBody>
          <a:bodyPr/>
          <a:lstStyle/>
          <a:p>
            <a:r>
              <a:rPr lang="en-US" smtClean="0"/>
              <a:t>20/03/2015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75</a:t>
            </a:fld>
            <a:endParaRPr lang="en-US"/>
          </a:p>
        </p:txBody>
      </p:sp>
    </p:spTree>
    <p:extLst>
      <p:ext uri="{BB962C8B-B14F-4D97-AF65-F5344CB8AC3E}">
        <p14:creationId xmlns:p14="http://schemas.microsoft.com/office/powerpoint/2010/main" val="19090255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smtClean="0"/>
              <a:t>Governance door stakeholders</a:t>
            </a:r>
            <a:endParaRPr lang="en-US" dirty="0"/>
          </a:p>
        </p:txBody>
      </p:sp>
      <p:sp>
        <p:nvSpPr>
          <p:cNvPr id="6" name="Content Placeholder 5"/>
          <p:cNvSpPr>
            <a:spLocks noGrp="1"/>
          </p:cNvSpPr>
          <p:nvPr>
            <p:ph idx="1"/>
          </p:nvPr>
        </p:nvSpPr>
        <p:spPr/>
        <p:txBody>
          <a:bodyPr>
            <a:normAutofit lnSpcReduction="10000"/>
          </a:bodyPr>
          <a:lstStyle/>
          <a:p>
            <a:r>
              <a:rPr lang="en-US" b="1" dirty="0" err="1" smtClean="0"/>
              <a:t>Sectoraal</a:t>
            </a:r>
            <a:r>
              <a:rPr lang="en-US" b="1" dirty="0" smtClean="0"/>
              <a:t> </a:t>
            </a:r>
            <a:r>
              <a:rPr lang="en-US" b="1" dirty="0" err="1" smtClean="0"/>
              <a:t>Comité</a:t>
            </a:r>
            <a:r>
              <a:rPr lang="en-US" b="1" dirty="0" smtClean="0"/>
              <a:t> van de </a:t>
            </a:r>
            <a:r>
              <a:rPr lang="en-US" b="1" dirty="0" err="1" smtClean="0"/>
              <a:t>Gezondheid</a:t>
            </a:r>
            <a:r>
              <a:rPr lang="en-US" b="1" dirty="0" smtClean="0"/>
              <a:t>, </a:t>
            </a:r>
            <a:r>
              <a:rPr lang="en-US" b="1" dirty="0" err="1" smtClean="0"/>
              <a:t>opgericht</a:t>
            </a:r>
            <a:r>
              <a:rPr lang="en-US" b="1" dirty="0" smtClean="0"/>
              <a:t> </a:t>
            </a:r>
            <a:r>
              <a:rPr lang="en-US" b="1" dirty="0" err="1" smtClean="0"/>
              <a:t>binnen</a:t>
            </a:r>
            <a:r>
              <a:rPr lang="en-US" b="1" dirty="0" smtClean="0"/>
              <a:t> de </a:t>
            </a:r>
            <a:r>
              <a:rPr lang="en-US" b="1" dirty="0" err="1" smtClean="0"/>
              <a:t>Privacycommissie</a:t>
            </a:r>
            <a:endParaRPr lang="en-US" b="1" dirty="0" smtClean="0"/>
          </a:p>
          <a:p>
            <a:pPr lvl="1"/>
            <a:r>
              <a:rPr lang="nl-NL" dirty="0" smtClean="0"/>
              <a:t>Taken</a:t>
            </a:r>
          </a:p>
          <a:p>
            <a:pPr lvl="2"/>
            <a:r>
              <a:rPr lang="nl-NL" dirty="0"/>
              <a:t>v</a:t>
            </a:r>
            <a:r>
              <a:rPr lang="nl-NL" dirty="0" smtClean="0"/>
              <a:t>erstrekken van machtigingen voor de (elektronische) uitwisseling van persoonsgegevens m.b.t. de gezondheid, buiten de gevallen waarin dit bij wet is toegelaten</a:t>
            </a:r>
          </a:p>
          <a:p>
            <a:pPr lvl="2"/>
            <a:r>
              <a:rPr lang="nl-NL" dirty="0"/>
              <a:t>v</a:t>
            </a:r>
            <a:r>
              <a:rPr lang="nl-NL" dirty="0" smtClean="0"/>
              <a:t>aststellen van de organisatie en </a:t>
            </a:r>
            <a:r>
              <a:rPr lang="nl-NL" dirty="0" err="1" smtClean="0"/>
              <a:t>policies</a:t>
            </a:r>
            <a:r>
              <a:rPr lang="nl-NL" dirty="0" smtClean="0"/>
              <a:t> inzake informatieveiligheid bij de verwerking van persoonsgegevens m.b.t. de gezondheid</a:t>
            </a:r>
          </a:p>
          <a:p>
            <a:pPr lvl="2"/>
            <a:r>
              <a:rPr lang="nl-NL" dirty="0"/>
              <a:t>v</a:t>
            </a:r>
            <a:r>
              <a:rPr lang="nl-NL" dirty="0" smtClean="0"/>
              <a:t>erstrekken van adviezen en aanbevelingen inzake informatieveiligheid bij de verwerking van persoonsgegevens m.b.t. de gezondheid</a:t>
            </a:r>
          </a:p>
          <a:p>
            <a:pPr lvl="2"/>
            <a:r>
              <a:rPr lang="nl-NL" dirty="0"/>
              <a:t>b</a:t>
            </a:r>
            <a:r>
              <a:rPr lang="nl-NL" dirty="0" smtClean="0"/>
              <a:t>ehandelen van klachten inzake inbreuken op de informatieveiligheid bij de verwerking van persoonsgegevens m.b.t. de gezondheid</a:t>
            </a:r>
          </a:p>
          <a:p>
            <a:pPr lvl="1"/>
            <a:r>
              <a:rPr lang="nl-BE" dirty="0" smtClean="0"/>
              <a:t>Samenstelling</a:t>
            </a:r>
          </a:p>
          <a:p>
            <a:pPr lvl="2"/>
            <a:r>
              <a:rPr lang="nl-BE" dirty="0" smtClean="0"/>
              <a:t>2 leden van de </a:t>
            </a:r>
            <a:r>
              <a:rPr lang="nl-BE" dirty="0" err="1" smtClean="0"/>
              <a:t>Privacycommissie</a:t>
            </a:r>
            <a:r>
              <a:rPr lang="nl-BE" dirty="0" smtClean="0"/>
              <a:t>, benoemd door het Parlement</a:t>
            </a:r>
          </a:p>
          <a:p>
            <a:pPr lvl="2"/>
            <a:r>
              <a:rPr lang="nl-BE" dirty="0" smtClean="0"/>
              <a:t>4 artsen benoemd door het Parlement</a:t>
            </a:r>
          </a:p>
          <a:p>
            <a:pPr lvl="1"/>
            <a:endParaRPr lang="nl-BE" dirty="0" smtClean="0"/>
          </a:p>
        </p:txBody>
      </p:sp>
      <p:sp>
        <p:nvSpPr>
          <p:cNvPr id="3" name="Date Placeholder 2"/>
          <p:cNvSpPr>
            <a:spLocks noGrp="1"/>
          </p:cNvSpPr>
          <p:nvPr>
            <p:ph type="dt" sz="half" idx="10"/>
          </p:nvPr>
        </p:nvSpPr>
        <p:spPr/>
        <p:txBody>
          <a:bodyPr/>
          <a:lstStyle/>
          <a:p>
            <a:r>
              <a:rPr lang="en-US" smtClean="0"/>
              <a:t>20/03/2015</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76</a:t>
            </a:fld>
            <a:endParaRPr lang="en-US"/>
          </a:p>
        </p:txBody>
      </p:sp>
    </p:spTree>
    <p:extLst>
      <p:ext uri="{BB962C8B-B14F-4D97-AF65-F5344CB8AC3E}">
        <p14:creationId xmlns:p14="http://schemas.microsoft.com/office/powerpoint/2010/main" val="26449789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nl-BE" dirty="0" smtClean="0"/>
              <a:t>Gemeenschappelijke visie</a:t>
            </a:r>
          </a:p>
        </p:txBody>
      </p:sp>
      <p:sp>
        <p:nvSpPr>
          <p:cNvPr id="12291" name="Rectangle 3"/>
          <p:cNvSpPr>
            <a:spLocks noGrp="1" noChangeArrowheads="1"/>
          </p:cNvSpPr>
          <p:nvPr>
            <p:ph idx="1"/>
          </p:nvPr>
        </p:nvSpPr>
        <p:spPr/>
        <p:txBody>
          <a:bodyPr>
            <a:normAutofit lnSpcReduction="10000"/>
          </a:bodyPr>
          <a:lstStyle/>
          <a:p>
            <a:pPr eaLnBrk="1" hangingPunct="1">
              <a:lnSpc>
                <a:spcPct val="90000"/>
              </a:lnSpc>
            </a:pPr>
            <a:r>
              <a:rPr lang="nl-BE" dirty="0"/>
              <a:t>G</a:t>
            </a:r>
            <a:r>
              <a:rPr lang="nl-BE" dirty="0" smtClean="0"/>
              <a:t>een centrale opslag van persoonsgegevens m.b.t. de gezondheid</a:t>
            </a:r>
          </a:p>
          <a:p>
            <a:pPr eaLnBrk="1" hangingPunct="1">
              <a:lnSpc>
                <a:spcPct val="90000"/>
              </a:lnSpc>
            </a:pPr>
            <a:r>
              <a:rPr lang="nl-BE" dirty="0"/>
              <a:t>W</a:t>
            </a:r>
            <a:r>
              <a:rPr lang="nl-BE" dirty="0" smtClean="0"/>
              <a:t>el veilige elektronische gegevensuitwisseling tussen alle actoren in de gezondheidszorg</a:t>
            </a:r>
          </a:p>
          <a:p>
            <a:pPr eaLnBrk="1" hangingPunct="1">
              <a:lnSpc>
                <a:spcPct val="90000"/>
              </a:lnSpc>
            </a:pPr>
            <a:r>
              <a:rPr lang="nl-BE" dirty="0"/>
              <a:t>I</a:t>
            </a:r>
            <a:r>
              <a:rPr lang="nl-BE" dirty="0" smtClean="0"/>
              <a:t>ndien de patiënt dit wenst, geleidelijk verwijzing naar plaatsen waar over hem/haar persoonsgegevens m.b.t. de gezondheid beschikbaar zijn, zonder dat daaruit enige inhoudelijke informatie over de gezondheid kan worden afgeleid</a:t>
            </a:r>
          </a:p>
          <a:p>
            <a:pPr eaLnBrk="1" hangingPunct="1">
              <a:lnSpc>
                <a:spcPct val="90000"/>
              </a:lnSpc>
            </a:pPr>
            <a:r>
              <a:rPr lang="nl-BE" dirty="0" smtClean="0"/>
              <a:t>Onverkorte toepassing van de wetgeving inzake</a:t>
            </a:r>
          </a:p>
          <a:p>
            <a:pPr lvl="1" eaLnBrk="1" hangingPunct="1">
              <a:lnSpc>
                <a:spcPct val="90000"/>
              </a:lnSpc>
            </a:pPr>
            <a:r>
              <a:rPr lang="nl-BE" dirty="0" smtClean="0"/>
              <a:t>de bescherming van de persoonlijke levenssfeer</a:t>
            </a:r>
          </a:p>
          <a:p>
            <a:pPr lvl="1" eaLnBrk="1" hangingPunct="1">
              <a:lnSpc>
                <a:spcPct val="90000"/>
              </a:lnSpc>
            </a:pPr>
            <a:r>
              <a:rPr lang="nl-BE" dirty="0" smtClean="0"/>
              <a:t>het beroepsgeheim</a:t>
            </a:r>
          </a:p>
          <a:p>
            <a:pPr lvl="1" eaLnBrk="1" hangingPunct="1">
              <a:lnSpc>
                <a:spcPct val="90000"/>
              </a:lnSpc>
            </a:pPr>
            <a:r>
              <a:rPr lang="nl-BE" dirty="0" smtClean="0"/>
              <a:t>de rechten van de patiënt</a:t>
            </a:r>
          </a:p>
          <a:p>
            <a:pPr lvl="1" eaLnBrk="1" hangingPunct="1">
              <a:lnSpc>
                <a:spcPct val="90000"/>
              </a:lnSpc>
            </a:pPr>
            <a:r>
              <a:rPr lang="nl-BE" dirty="0" smtClean="0"/>
              <a:t>de uitoefening van de geneeskunst</a:t>
            </a:r>
          </a:p>
          <a:p>
            <a:pPr eaLnBrk="1" hangingPunct="1">
              <a:lnSpc>
                <a:spcPct val="90000"/>
              </a:lnSpc>
            </a:pPr>
            <a:endParaRPr lang="nl-BE" dirty="0" smtClean="0"/>
          </a:p>
        </p:txBody>
      </p:sp>
      <p:sp>
        <p:nvSpPr>
          <p:cNvPr id="2" name="Date Placeholder 1"/>
          <p:cNvSpPr>
            <a:spLocks noGrp="1"/>
          </p:cNvSpPr>
          <p:nvPr>
            <p:ph type="dt" sz="half" idx="10"/>
          </p:nvPr>
        </p:nvSpPr>
        <p:spPr/>
        <p:txBody>
          <a:bodyPr/>
          <a:lstStyle/>
          <a:p>
            <a:r>
              <a:rPr lang="en-US" smtClean="0"/>
              <a:t>20/03/2015</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77</a:t>
            </a:fld>
            <a:endParaRPr lang="en-US" dirty="0"/>
          </a:p>
        </p:txBody>
      </p:sp>
    </p:spTree>
    <p:extLst>
      <p:ext uri="{BB962C8B-B14F-4D97-AF65-F5344CB8AC3E}">
        <p14:creationId xmlns:p14="http://schemas.microsoft.com/office/powerpoint/2010/main" val="17183890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a:t>Gemeenschappelijke visie</a:t>
            </a:r>
            <a:endParaRPr lang="fr-BE" dirty="0"/>
          </a:p>
        </p:txBody>
      </p:sp>
      <p:sp>
        <p:nvSpPr>
          <p:cNvPr id="5" name="Content Placeholder 4"/>
          <p:cNvSpPr>
            <a:spLocks noGrp="1"/>
          </p:cNvSpPr>
          <p:nvPr>
            <p:ph idx="1"/>
          </p:nvPr>
        </p:nvSpPr>
        <p:spPr/>
        <p:txBody>
          <a:bodyPr/>
          <a:lstStyle/>
          <a:p>
            <a:r>
              <a:rPr lang="nl-BE" dirty="0" smtClean="0"/>
              <a:t>Bijzondere </a:t>
            </a:r>
            <a:r>
              <a:rPr lang="nl-BE" dirty="0"/>
              <a:t>aandacht voor informatieveiligheid en bescherming van de persoonlijke levenssfeer, o.a. door</a:t>
            </a:r>
          </a:p>
          <a:p>
            <a:pPr lvl="1"/>
            <a:r>
              <a:rPr lang="nl-BE" dirty="0" err="1"/>
              <a:t>vercijfering</a:t>
            </a:r>
            <a:r>
              <a:rPr lang="nl-BE" dirty="0"/>
              <a:t> van uitgewisselde persoonsgegevens m.b.t. de gezondheid tussen de verzender en de bestemmeling</a:t>
            </a:r>
          </a:p>
          <a:p>
            <a:pPr lvl="1"/>
            <a:r>
              <a:rPr lang="nl-BE" dirty="0"/>
              <a:t>zeer doorgedreven preventieve toegangscontrole: wie mag in welke situaties toegang hebben tot welke gegevens over welke patiënten over welke periodes </a:t>
            </a:r>
          </a:p>
          <a:p>
            <a:pPr lvl="1"/>
            <a:r>
              <a:rPr lang="nl-BE" dirty="0"/>
              <a:t>persoonsgegevens m.b.t. de gezondheid kunnen over het </a:t>
            </a:r>
            <a:r>
              <a:rPr lang="nl-BE" dirty="0" err="1"/>
              <a:t>eHealth</a:t>
            </a:r>
            <a:r>
              <a:rPr lang="nl-BE" dirty="0"/>
              <a:t>-platform slechts worden uitgewisseld mits machtiging in wet, door </a:t>
            </a:r>
            <a:r>
              <a:rPr lang="nl-BE" dirty="0" smtClean="0"/>
              <a:t>het </a:t>
            </a:r>
            <a:r>
              <a:rPr lang="nl-BE" dirty="0"/>
              <a:t>Sectoraal Comité </a:t>
            </a:r>
            <a:r>
              <a:rPr lang="nl-BE" dirty="0" smtClean="0"/>
              <a:t>Gezondheid of </a:t>
            </a:r>
            <a:r>
              <a:rPr lang="nl-BE" dirty="0"/>
              <a:t>door de patiënt</a:t>
            </a:r>
          </a:p>
          <a:p>
            <a:pPr lvl="1"/>
            <a:r>
              <a:rPr lang="nl-BE" dirty="0" err="1"/>
              <a:t>logging</a:t>
            </a:r>
            <a:r>
              <a:rPr lang="nl-BE" dirty="0"/>
              <a:t> van uitgevoerde elektronische diensten (wie wat over wie wanneer, niet uitgewisselde persoonsgegevens !)</a:t>
            </a:r>
          </a:p>
          <a:p>
            <a:pPr lvl="1"/>
            <a:r>
              <a:rPr lang="nl-BE" dirty="0" err="1"/>
              <a:t>informatieveiligheidspolicies</a:t>
            </a:r>
            <a:r>
              <a:rPr lang="nl-BE" dirty="0"/>
              <a:t> en –</a:t>
            </a:r>
            <a:r>
              <a:rPr lang="nl-BE" dirty="0" smtClean="0"/>
              <a:t>consulenten</a:t>
            </a:r>
            <a:endParaRPr lang="nl-BE" dirty="0"/>
          </a:p>
        </p:txBody>
      </p:sp>
      <p:sp>
        <p:nvSpPr>
          <p:cNvPr id="2" name="Date Placeholder 1"/>
          <p:cNvSpPr>
            <a:spLocks noGrp="1"/>
          </p:cNvSpPr>
          <p:nvPr>
            <p:ph type="dt" sz="half" idx="10"/>
          </p:nvPr>
        </p:nvSpPr>
        <p:spPr/>
        <p:txBody>
          <a:bodyPr/>
          <a:lstStyle/>
          <a:p>
            <a:r>
              <a:rPr lang="en-US" smtClean="0"/>
              <a:t>20/03/2015</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78</a:t>
            </a:fld>
            <a:endParaRPr lang="en-US"/>
          </a:p>
        </p:txBody>
      </p:sp>
    </p:spTree>
    <p:extLst>
      <p:ext uri="{BB962C8B-B14F-4D97-AF65-F5344CB8AC3E}">
        <p14:creationId xmlns:p14="http://schemas.microsoft.com/office/powerpoint/2010/main" val="42324570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nl-BE" smtClean="0"/>
              <a:t>Gemeenschappelijke visie</a:t>
            </a:r>
            <a:endParaRPr lang="nl-BE" dirty="0" smtClean="0"/>
          </a:p>
        </p:txBody>
      </p:sp>
      <p:sp>
        <p:nvSpPr>
          <p:cNvPr id="14339" name="Rectangle 3"/>
          <p:cNvSpPr>
            <a:spLocks noGrp="1" noChangeArrowheads="1"/>
          </p:cNvSpPr>
          <p:nvPr>
            <p:ph idx="1"/>
          </p:nvPr>
        </p:nvSpPr>
        <p:spPr/>
        <p:txBody>
          <a:bodyPr>
            <a:normAutofit fontScale="92500"/>
          </a:bodyPr>
          <a:lstStyle/>
          <a:p>
            <a:r>
              <a:rPr lang="nl-BE" dirty="0"/>
              <a:t>R</a:t>
            </a:r>
            <a:r>
              <a:rPr lang="nl-BE" dirty="0" smtClean="0"/>
              <a:t>espect voor en ondersteuning van</a:t>
            </a:r>
          </a:p>
          <a:p>
            <a:pPr lvl="1"/>
            <a:r>
              <a:rPr lang="nl-BE" dirty="0" smtClean="0"/>
              <a:t>bestaande lokale of regionale initiatieven inzake elektronische samenwerking in de gezondheidszorg</a:t>
            </a:r>
          </a:p>
          <a:p>
            <a:pPr lvl="1"/>
            <a:r>
              <a:rPr lang="nl-BE" dirty="0" smtClean="0"/>
              <a:t>private initiatieven inzake elektronische dienstverlening aan actoren in de gezondheidszorg</a:t>
            </a:r>
          </a:p>
          <a:p>
            <a:r>
              <a:rPr lang="nl-BE" dirty="0"/>
              <a:t>G</a:t>
            </a:r>
            <a:r>
              <a:rPr lang="nl-BE" dirty="0" smtClean="0"/>
              <a:t>ebruik van het </a:t>
            </a:r>
            <a:r>
              <a:rPr lang="nl-BE" dirty="0" err="1" smtClean="0">
                <a:solidFill>
                  <a:srgbClr val="3E6E5A"/>
                </a:solidFill>
              </a:rPr>
              <a:t>eHealth</a:t>
            </a:r>
            <a:r>
              <a:rPr lang="nl-BE" dirty="0" smtClean="0"/>
              <a:t>-platform is facultatief, niet verplicht</a:t>
            </a:r>
          </a:p>
          <a:p>
            <a:r>
              <a:rPr lang="nl-BE" dirty="0"/>
              <a:t>B</a:t>
            </a:r>
            <a:r>
              <a:rPr lang="nl-BE" dirty="0" smtClean="0"/>
              <a:t>eheer van het platform door vertegenwoordigers van de onderscheiden actoren in de gezondheidszorg</a:t>
            </a:r>
          </a:p>
          <a:p>
            <a:r>
              <a:rPr lang="nl-BE" dirty="0"/>
              <a:t>R</a:t>
            </a:r>
            <a:r>
              <a:rPr lang="nl-BE" dirty="0" smtClean="0"/>
              <a:t>espect voor de therapeutische vrijheid van de zorgverleners</a:t>
            </a:r>
          </a:p>
          <a:p>
            <a:r>
              <a:rPr lang="nl-BE" dirty="0"/>
              <a:t>H</a:t>
            </a:r>
            <a:r>
              <a:rPr lang="nl-BE" dirty="0" smtClean="0"/>
              <a:t>et </a:t>
            </a:r>
            <a:r>
              <a:rPr lang="nl-BE" dirty="0" err="1" smtClean="0">
                <a:solidFill>
                  <a:srgbClr val="3E6E5A"/>
                </a:solidFill>
              </a:rPr>
              <a:t>eHealth</a:t>
            </a:r>
            <a:r>
              <a:rPr lang="nl-BE" dirty="0" smtClean="0"/>
              <a:t>-platform wijzigt niet de inhoudelijke taakverdeling tussen de onderscheiden actoren in de gezondheidszorg</a:t>
            </a:r>
          </a:p>
        </p:txBody>
      </p:sp>
      <p:sp>
        <p:nvSpPr>
          <p:cNvPr id="2" name="Date Placeholder 1"/>
          <p:cNvSpPr>
            <a:spLocks noGrp="1"/>
          </p:cNvSpPr>
          <p:nvPr>
            <p:ph type="dt" sz="half" idx="10"/>
          </p:nvPr>
        </p:nvSpPr>
        <p:spPr/>
        <p:txBody>
          <a:bodyPr/>
          <a:lstStyle/>
          <a:p>
            <a:r>
              <a:rPr lang="en-US" dirty="0" smtClean="0"/>
              <a:t>20/03/2015</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79</a:t>
            </a:fld>
            <a:endParaRPr lang="en-US" dirty="0"/>
          </a:p>
        </p:txBody>
      </p:sp>
    </p:spTree>
    <p:extLst>
      <p:ext uri="{BB962C8B-B14F-4D97-AF65-F5344CB8AC3E}">
        <p14:creationId xmlns:p14="http://schemas.microsoft.com/office/powerpoint/2010/main" val="3667302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49" cy="2659062"/>
            <a:chOff x="2955608" y="2523164"/>
            <a:chExt cx="3054829"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300" b="1" dirty="0">
                  <a:solidFill>
                    <a:schemeClr val="bg1"/>
                  </a:solidFill>
                </a:rPr>
                <a:t>Medische voordelen</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4591"/>
              <a:ext cx="785934" cy="872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5111" name="Picture 7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2" name="Picture 7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3" name="Picture 7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4" name="Picture 7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5" name="Picture 8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6" name="Picture 8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 name="Group 107"/>
          <p:cNvGrpSpPr>
            <a:grpSpLocks/>
          </p:cNvGrpSpPr>
          <p:nvPr/>
        </p:nvGrpSpPr>
        <p:grpSpPr bwMode="auto">
          <a:xfrm>
            <a:off x="482600" y="5135562"/>
            <a:ext cx="3240088" cy="1145830"/>
            <a:chOff x="483110" y="5136172"/>
            <a:chExt cx="3240360" cy="1145282"/>
          </a:xfrm>
        </p:grpSpPr>
        <p:grpSp>
          <p:nvGrpSpPr>
            <p:cNvPr id="45098" name="Group 67"/>
            <p:cNvGrpSpPr>
              <a:grpSpLocks/>
            </p:cNvGrpSpPr>
            <p:nvPr/>
          </p:nvGrpSpPr>
          <p:grpSpPr bwMode="auto">
            <a:xfrm>
              <a:off x="483110" y="5136172"/>
              <a:ext cx="3240360" cy="1145282"/>
              <a:chOff x="398612" y="5107746"/>
              <a:chExt cx="3240360" cy="1145282"/>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568989" y="5194672"/>
                <a:ext cx="2024232" cy="1058356"/>
              </a:xfrm>
              <a:prstGeom prst="rect">
                <a:avLst/>
              </a:prstGeom>
            </p:spPr>
            <p:txBody>
              <a:bodyPr>
                <a:normAutofit fontScale="85000" lnSpcReduction="10000"/>
              </a:bodyPr>
              <a:lstStyle/>
              <a:p>
                <a:pPr algn="ctr">
                  <a:defRPr/>
                </a:pPr>
                <a:r>
                  <a:rPr lang="nl-BE" dirty="0" smtClean="0">
                    <a:solidFill>
                      <a:schemeClr val="bg1"/>
                    </a:solidFill>
                  </a:rPr>
                  <a:t>Raadplegen </a:t>
                </a:r>
                <a:r>
                  <a:rPr lang="nl-BE" dirty="0">
                    <a:solidFill>
                      <a:schemeClr val="bg1"/>
                    </a:solidFill>
                  </a:rPr>
                  <a:t>van </a:t>
                </a:r>
                <a:r>
                  <a:rPr lang="nl-BE" dirty="0" smtClean="0">
                    <a:solidFill>
                      <a:schemeClr val="bg1"/>
                    </a:solidFill>
                  </a:rPr>
                  <a:t>laboresultaten en resultaten medische beeldvorming </a:t>
                </a:r>
                <a:endParaRPr lang="nl-BE" dirty="0">
                  <a:solidFill>
                    <a:schemeClr val="bg1"/>
                  </a:solidFill>
                </a:endParaRPr>
              </a:p>
            </p:txBody>
          </p:sp>
        </p:grpSp>
        <p:pic>
          <p:nvPicPr>
            <p:cNvPr id="45099" name="Picture 9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45092" name="Group 93"/>
            <p:cNvGrpSpPr>
              <a:grpSpLocks/>
            </p:cNvGrpSpPr>
            <p:nvPr/>
          </p:nvGrpSpPr>
          <p:grpSpPr bwMode="auto">
            <a:xfrm>
              <a:off x="546770" y="1394932"/>
              <a:ext cx="3233142" cy="1146273"/>
              <a:chOff x="546770" y="1424385"/>
              <a:chExt cx="3233142" cy="1146273"/>
            </a:xfrm>
          </p:grpSpPr>
          <p:grpSp>
            <p:nvGrpSpPr>
              <p:cNvPr id="45094"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881" y="1508726"/>
                <a:ext cx="2088031" cy="1061932"/>
              </a:xfrm>
              <a:prstGeom prst="rect">
                <a:avLst/>
              </a:prstGeom>
            </p:spPr>
            <p:txBody>
              <a:bodyPr>
                <a:normAutofit/>
              </a:bodyPr>
              <a:lstStyle/>
              <a:p>
                <a:pPr algn="ctr">
                  <a:defRPr/>
                </a:pPr>
                <a:r>
                  <a:rPr lang="fr-BE" dirty="0" err="1">
                    <a:solidFill>
                      <a:schemeClr val="bg1"/>
                    </a:solidFill>
                  </a:rPr>
                  <a:t>Opzoeken</a:t>
                </a:r>
                <a:r>
                  <a:rPr lang="fr-BE" dirty="0">
                    <a:solidFill>
                      <a:schemeClr val="bg1"/>
                    </a:solidFill>
                  </a:rPr>
                  <a:t> </a:t>
                </a:r>
                <a:r>
                  <a:rPr lang="fr-BE" dirty="0" err="1">
                    <a:solidFill>
                      <a:schemeClr val="bg1"/>
                    </a:solidFill>
                  </a:rPr>
                  <a:t>voorgeschiedenis</a:t>
                </a:r>
                <a:r>
                  <a:rPr lang="fr-BE" dirty="0">
                    <a:solidFill>
                      <a:schemeClr val="bg1"/>
                    </a:solidFill>
                  </a:rPr>
                  <a:t> via de </a:t>
                </a:r>
                <a:r>
                  <a:rPr lang="fr-BE" dirty="0" err="1">
                    <a:solidFill>
                      <a:schemeClr val="bg1"/>
                    </a:solidFill>
                  </a:rPr>
                  <a:t>SumEHR</a:t>
                </a:r>
                <a:endParaRPr lang="en-US" dirty="0"/>
              </a:p>
              <a:p>
                <a:pPr>
                  <a:defRPr/>
                </a:pPr>
                <a:endParaRPr lang="en-US" dirty="0">
                  <a:solidFill>
                    <a:schemeClr val="tx1">
                      <a:lumMod val="95000"/>
                      <a:lumOff val="5000"/>
                    </a:schemeClr>
                  </a:solidFill>
                </a:endParaRPr>
              </a:p>
            </p:txBody>
          </p:sp>
        </p:grpSp>
        <p:pic>
          <p:nvPicPr>
            <p:cNvPr id="45093" name="Picture 9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45087"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091"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dirty="0">
                    <a:solidFill>
                      <a:schemeClr val="bg1"/>
                    </a:solidFill>
                    <a:latin typeface="Arial" panose="020B0604020202020204" pitchFamily="34" charset="0"/>
                    <a:cs typeface="Arial" panose="020B0604020202020204" pitchFamily="34" charset="0"/>
                  </a:rPr>
                  <a:t>Medicatie-</a:t>
                </a:r>
                <a:br>
                  <a:rPr lang="nl-BE" dirty="0">
                    <a:solidFill>
                      <a:schemeClr val="bg1"/>
                    </a:solidFill>
                    <a:latin typeface="Arial" panose="020B0604020202020204" pitchFamily="34" charset="0"/>
                    <a:cs typeface="Arial" panose="020B0604020202020204" pitchFamily="34" charset="0"/>
                  </a:rPr>
                </a:br>
                <a:r>
                  <a:rPr lang="nl-BE" dirty="0">
                    <a:solidFill>
                      <a:schemeClr val="bg1"/>
                    </a:solidFill>
                    <a:latin typeface="Arial" panose="020B0604020202020204" pitchFamily="34" charset="0"/>
                    <a:cs typeface="Arial" panose="020B0604020202020204" pitchFamily="34" charset="0"/>
                  </a:rPr>
                  <a:t>schema</a:t>
                </a:r>
                <a:endParaRPr lang="en-US" dirty="0">
                  <a:solidFill>
                    <a:schemeClr val="bg1"/>
                  </a:solidFill>
                  <a:latin typeface="Arial" panose="020B0604020202020204" pitchFamily="34" charset="0"/>
                  <a:cs typeface="Arial" panose="020B0604020202020204" pitchFamily="34" charset="0"/>
                </a:endParaRPr>
              </a:p>
            </p:txBody>
          </p:sp>
        </p:grpSp>
        <p:pic>
          <p:nvPicPr>
            <p:cNvPr id="45088" name="Picture 9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45082"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Box 52"/>
              <p:cNvSpPr txBox="1"/>
              <p:nvPr/>
            </p:nvSpPr>
            <p:spPr>
              <a:xfrm>
                <a:off x="6595224" y="1345242"/>
                <a:ext cx="2086561" cy="1038821"/>
              </a:xfrm>
              <a:prstGeom prst="rect">
                <a:avLst/>
              </a:prstGeom>
            </p:spPr>
            <p:txBody>
              <a:bodyPr>
                <a:normAutofit/>
              </a:bodyPr>
              <a:lstStyle/>
              <a:p>
                <a:pPr>
                  <a:defRPr/>
                </a:pPr>
                <a:endParaRPr lang="nl-BE" sz="1000" dirty="0">
                  <a:solidFill>
                    <a:schemeClr val="bg1"/>
                  </a:solidFill>
                </a:endParaRPr>
              </a:p>
              <a:p>
                <a:pPr marL="82550" algn="ctr">
                  <a:defRPr/>
                </a:pPr>
                <a:r>
                  <a:rPr lang="nl-BE" dirty="0">
                    <a:solidFill>
                      <a:schemeClr val="bg1"/>
                    </a:solidFill>
                  </a:rPr>
                  <a:t>Online advies en guidelines</a:t>
                </a:r>
              </a:p>
            </p:txBody>
          </p:sp>
        </p:grpSp>
        <p:pic>
          <p:nvPicPr>
            <p:cNvPr id="45083" name="Picture 9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45075"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a:defRPr/>
                </a:pPr>
                <a:endParaRPr lang="nl-BE" sz="1000" dirty="0">
                  <a:solidFill>
                    <a:schemeClr val="bg1"/>
                  </a:solidFill>
                </a:endParaRPr>
              </a:p>
              <a:p>
                <a:pPr marL="177800" algn="ctr">
                  <a:defRPr/>
                </a:pPr>
                <a:r>
                  <a:rPr lang="nl-BE" dirty="0">
                    <a:solidFill>
                      <a:schemeClr val="bg1"/>
                    </a:solidFill>
                  </a:rPr>
                  <a:t>Elektronische verwijsbrief</a:t>
                </a:r>
                <a:endParaRPr lang="en-US" dirty="0"/>
              </a:p>
            </p:txBody>
          </p:sp>
        </p:grpSp>
        <p:grpSp>
          <p:nvGrpSpPr>
            <p:cNvPr id="45076" name="Group 101"/>
            <p:cNvGrpSpPr>
              <a:grpSpLocks/>
            </p:cNvGrpSpPr>
            <p:nvPr/>
          </p:nvGrpSpPr>
          <p:grpSpPr bwMode="auto">
            <a:xfrm>
              <a:off x="5389884" y="5107746"/>
              <a:ext cx="1186811" cy="1184852"/>
              <a:chOff x="5389884" y="5104775"/>
              <a:chExt cx="1241108" cy="1241108"/>
            </a:xfrm>
          </p:grpSpPr>
          <p:pic>
            <p:nvPicPr>
              <p:cNvPr id="45077" name="Picture 99"/>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100"/>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4" y="3294063"/>
            <a:ext cx="2810197" cy="1119187"/>
            <a:chOff x="6010438" y="3294151"/>
            <a:chExt cx="2648583" cy="1118781"/>
          </a:xfrm>
        </p:grpSpPr>
        <p:grpSp>
          <p:nvGrpSpPr>
            <p:cNvPr id="45068" name="Group 40"/>
            <p:cNvGrpSpPr>
              <a:grpSpLocks/>
            </p:cNvGrpSpPr>
            <p:nvPr/>
          </p:nvGrpSpPr>
          <p:grpSpPr bwMode="auto">
            <a:xfrm>
              <a:off x="6010438" y="3294151"/>
              <a:ext cx="2648583" cy="1081997"/>
              <a:chOff x="5926858" y="3418319"/>
              <a:chExt cx="2572071" cy="1081997"/>
            </a:xfrm>
          </p:grpSpPr>
          <p:sp>
            <p:nvSpPr>
              <p:cNvPr id="55" name="Rectangle 54"/>
              <p:cNvSpPr/>
              <p:nvPr/>
            </p:nvSpPr>
            <p:spPr>
              <a:xfrm>
                <a:off x="5926858" y="3418319"/>
                <a:ext cx="1072595"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6999453" y="3418319"/>
                <a:ext cx="1460948"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6999453" y="3419905"/>
                <a:ext cx="1499476" cy="1080695"/>
              </a:xfrm>
              <a:prstGeom prst="rect">
                <a:avLst/>
              </a:prstGeom>
            </p:spPr>
            <p:txBody>
              <a:bodyPr>
                <a:normAutofit/>
              </a:bodyPr>
              <a:lstStyle/>
              <a:p>
                <a:pPr>
                  <a:defRPr/>
                </a:pPr>
                <a:endParaRPr lang="nl-BE" sz="1000" dirty="0">
                  <a:solidFill>
                    <a:schemeClr val="bg1"/>
                  </a:solidFill>
                </a:endParaRPr>
              </a:p>
              <a:p>
                <a:pPr algn="ctr">
                  <a:defRPr/>
                </a:pPr>
                <a:r>
                  <a:rPr lang="nl-BE" dirty="0">
                    <a:solidFill>
                      <a:schemeClr val="bg1"/>
                    </a:solidFill>
                  </a:rPr>
                  <a:t>Elektronische</a:t>
                </a:r>
                <a:r>
                  <a:rPr lang="nl-BE" dirty="0"/>
                  <a:t> </a:t>
                </a:r>
                <a:r>
                  <a:rPr lang="nl-BE" dirty="0">
                    <a:solidFill>
                      <a:schemeClr val="bg1"/>
                    </a:solidFill>
                  </a:rPr>
                  <a:t>voorschriften</a:t>
                </a:r>
                <a:endParaRPr lang="en-US" dirty="0"/>
              </a:p>
              <a:p>
                <a:pPr>
                  <a:defRPr/>
                </a:pPr>
                <a:endParaRPr lang="en-US" dirty="0">
                  <a:solidFill>
                    <a:schemeClr val="tx1">
                      <a:lumMod val="95000"/>
                      <a:lumOff val="5000"/>
                    </a:schemeClr>
                  </a:solidFill>
                </a:endParaRPr>
              </a:p>
            </p:txBody>
          </p:sp>
        </p:grpSp>
        <p:grpSp>
          <p:nvGrpSpPr>
            <p:cNvPr id="45069" name="Group 102"/>
            <p:cNvGrpSpPr>
              <a:grpSpLocks/>
            </p:cNvGrpSpPr>
            <p:nvPr/>
          </p:nvGrpSpPr>
          <p:grpSpPr bwMode="auto">
            <a:xfrm>
              <a:off x="6036635" y="3332812"/>
              <a:ext cx="1080120" cy="1080120"/>
              <a:chOff x="5005213" y="3401807"/>
              <a:chExt cx="1080120" cy="1080120"/>
            </a:xfrm>
          </p:grpSpPr>
          <p:pic>
            <p:nvPicPr>
              <p:cNvPr id="45070" name="Picture 103"/>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04"/>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Date Placeholder 1"/>
          <p:cNvSpPr>
            <a:spLocks noGrp="1"/>
          </p:cNvSpPr>
          <p:nvPr>
            <p:ph type="dt" sz="half" idx="10"/>
          </p:nvPr>
        </p:nvSpPr>
        <p:spPr/>
        <p:txBody>
          <a:bodyPr/>
          <a:lstStyle/>
          <a:p>
            <a:r>
              <a:rPr lang="en-US" smtClean="0"/>
              <a:t>20/03/2015</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8</a:t>
            </a:fld>
            <a:endParaRPr lang="en-US"/>
          </a:p>
        </p:txBody>
      </p:sp>
      <p:sp>
        <p:nvSpPr>
          <p:cNvPr id="62" name="Rectangle 2"/>
          <p:cNvSpPr txBox="1">
            <a:spLocks noChangeArrowheads="1"/>
          </p:cNvSpPr>
          <p:nvPr/>
        </p:nvSpPr>
        <p:spPr>
          <a:xfrm>
            <a:off x="457200" y="533400"/>
            <a:ext cx="8229600" cy="990600"/>
          </a:xfrm>
          <a:prstGeom prst="rect">
            <a:avLst/>
          </a:prstGeom>
        </p:spPr>
        <p:txBody>
          <a:bodyP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altLang="fr-FR" dirty="0" smtClean="0"/>
              <a:t>Concreet</a:t>
            </a:r>
            <a:endParaRPr lang="en-US" altLang="fr-FR" dirty="0" smtClean="0"/>
          </a:p>
        </p:txBody>
      </p:sp>
    </p:spTree>
    <p:extLst>
      <p:ext uri="{BB962C8B-B14F-4D97-AF65-F5344CB8AC3E}">
        <p14:creationId xmlns:p14="http://schemas.microsoft.com/office/powerpoint/2010/main" val="2327202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nl-BE" smtClean="0"/>
              <a:t>Gemeenschappelijke visie</a:t>
            </a:r>
            <a:endParaRPr lang="nl-BE" dirty="0" smtClean="0"/>
          </a:p>
        </p:txBody>
      </p:sp>
      <p:sp>
        <p:nvSpPr>
          <p:cNvPr id="15363" name="Rectangle 3"/>
          <p:cNvSpPr>
            <a:spLocks noGrp="1" noChangeArrowheads="1"/>
          </p:cNvSpPr>
          <p:nvPr>
            <p:ph idx="1"/>
          </p:nvPr>
        </p:nvSpPr>
        <p:spPr/>
        <p:txBody>
          <a:bodyPr/>
          <a:lstStyle/>
          <a:p>
            <a:r>
              <a:rPr lang="nl-BE" dirty="0"/>
              <a:t>C</a:t>
            </a:r>
            <a:r>
              <a:rPr lang="nl-BE" dirty="0" smtClean="0"/>
              <a:t>ontrole op de veilige werking van het </a:t>
            </a:r>
            <a:r>
              <a:rPr lang="nl-BE" dirty="0" err="1" smtClean="0">
                <a:solidFill>
                  <a:srgbClr val="3E6E5A"/>
                </a:solidFill>
              </a:rPr>
              <a:t>eHealth</a:t>
            </a:r>
            <a:r>
              <a:rPr lang="nl-BE" dirty="0" smtClean="0"/>
              <a:t>-platform  door het Sectoraal Comité van de Gezondheid</a:t>
            </a:r>
          </a:p>
          <a:p>
            <a:r>
              <a:rPr lang="nl-BE" dirty="0"/>
              <a:t>H</a:t>
            </a:r>
            <a:r>
              <a:rPr lang="nl-BE" dirty="0" smtClean="0"/>
              <a:t>et </a:t>
            </a:r>
            <a:r>
              <a:rPr lang="nl-BE" dirty="0" err="1" smtClean="0">
                <a:solidFill>
                  <a:srgbClr val="3E6E5A"/>
                </a:solidFill>
              </a:rPr>
              <a:t>eHealth</a:t>
            </a:r>
            <a:r>
              <a:rPr lang="nl-BE" dirty="0" smtClean="0"/>
              <a:t>-platform voert zelf geen studies uit en verstrekt geen inhoudelijke beleidsondersteuning op het vlak van de gezondheidszorg</a:t>
            </a:r>
          </a:p>
          <a:p>
            <a:r>
              <a:rPr lang="nl-BE" dirty="0"/>
              <a:t>H</a:t>
            </a:r>
            <a:r>
              <a:rPr lang="nl-BE" dirty="0" smtClean="0"/>
              <a:t>ergebruik van de </a:t>
            </a:r>
            <a:r>
              <a:rPr lang="nl-BE" dirty="0" err="1" smtClean="0"/>
              <a:t>know</a:t>
            </a:r>
            <a:r>
              <a:rPr lang="nl-BE" dirty="0" smtClean="0"/>
              <a:t> </a:t>
            </a:r>
            <a:r>
              <a:rPr lang="nl-BE" dirty="0" err="1" smtClean="0"/>
              <a:t>how</a:t>
            </a:r>
            <a:r>
              <a:rPr lang="nl-BE" dirty="0" smtClean="0"/>
              <a:t> van de Kruispuntbank van de Sociale Zekerheid inzake de organisatie van elektronische gegevensuitwisseling</a:t>
            </a:r>
          </a:p>
          <a:p>
            <a:r>
              <a:rPr lang="nl-BE" dirty="0"/>
              <a:t>H</a:t>
            </a:r>
            <a:r>
              <a:rPr lang="nl-BE" dirty="0" smtClean="0"/>
              <a:t>et </a:t>
            </a:r>
            <a:r>
              <a:rPr lang="nl-BE" dirty="0" err="1" smtClean="0">
                <a:solidFill>
                  <a:srgbClr val="3E6E5A"/>
                </a:solidFill>
              </a:rPr>
              <a:t>eHealth</a:t>
            </a:r>
            <a:r>
              <a:rPr lang="nl-BE" dirty="0" smtClean="0"/>
              <a:t>-platform beschikt evenwel voor de aanlevering van de basisdiensten over een eigen ICT-infrastructuur, die gescheiden is van deze van de Kruispuntbank van de Sociale Zekerheid</a:t>
            </a:r>
          </a:p>
          <a:p>
            <a:endParaRPr lang="nl-BE" dirty="0" smtClean="0"/>
          </a:p>
        </p:txBody>
      </p:sp>
      <p:sp>
        <p:nvSpPr>
          <p:cNvPr id="2" name="Date Placeholder 1"/>
          <p:cNvSpPr>
            <a:spLocks noGrp="1"/>
          </p:cNvSpPr>
          <p:nvPr>
            <p:ph type="dt" sz="half" idx="10"/>
          </p:nvPr>
        </p:nvSpPr>
        <p:spPr/>
        <p:txBody>
          <a:bodyPr/>
          <a:lstStyle/>
          <a:p>
            <a:r>
              <a:rPr lang="en-US" smtClean="0"/>
              <a:t>20/03/2015</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80</a:t>
            </a:fld>
            <a:endParaRPr lang="en-US" dirty="0"/>
          </a:p>
        </p:txBody>
      </p:sp>
    </p:spTree>
    <p:extLst>
      <p:ext uri="{BB962C8B-B14F-4D97-AF65-F5344CB8AC3E}">
        <p14:creationId xmlns:p14="http://schemas.microsoft.com/office/powerpoint/2010/main" val="16911500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Service </a:t>
            </a:r>
            <a:r>
              <a:rPr lang="nl-BE" dirty="0" err="1" smtClean="0"/>
              <a:t>Oriented</a:t>
            </a:r>
            <a:r>
              <a:rPr lang="nl-BE" dirty="0" smtClean="0"/>
              <a:t> Architecture (SOA)</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altLang="fr-FR" dirty="0"/>
              <a:t>“Service Oriented Architecture (SOA) is a paradigm for organizing and utilizing </a:t>
            </a:r>
            <a:r>
              <a:rPr lang="en-US" altLang="fr-FR" dirty="0">
                <a:solidFill>
                  <a:srgbClr val="C00000"/>
                </a:solidFill>
              </a:rPr>
              <a:t>distributed capabilities</a:t>
            </a:r>
            <a:r>
              <a:rPr lang="en-US" altLang="fr-FR" dirty="0">
                <a:solidFill>
                  <a:srgbClr val="FF0000"/>
                </a:solidFill>
              </a:rPr>
              <a:t> </a:t>
            </a:r>
            <a:r>
              <a:rPr lang="en-US" altLang="fr-FR" dirty="0"/>
              <a:t>that may be </a:t>
            </a:r>
            <a:r>
              <a:rPr lang="en-US" altLang="fr-FR" dirty="0">
                <a:solidFill>
                  <a:srgbClr val="C00000"/>
                </a:solidFill>
              </a:rPr>
              <a:t>under the control of different ownership domains</a:t>
            </a:r>
            <a:r>
              <a:rPr lang="en-US" altLang="fr-FR" dirty="0"/>
              <a:t>. </a:t>
            </a:r>
          </a:p>
          <a:p>
            <a:endParaRPr lang="en-US" altLang="fr-FR" dirty="0"/>
          </a:p>
          <a:p>
            <a:pPr marL="0" indent="0">
              <a:buNone/>
            </a:pPr>
            <a:r>
              <a:rPr lang="en-US" altLang="fr-FR" dirty="0"/>
              <a:t>It provides a uniform means to offer, discover, interact with and use capabilities to produce desired effects consistent with measurable preconditions and expectations.</a:t>
            </a:r>
          </a:p>
          <a:p>
            <a:endParaRPr lang="en-US" altLang="fr-FR" dirty="0"/>
          </a:p>
          <a:p>
            <a:pPr marL="0" indent="0">
              <a:buNone/>
            </a:pPr>
            <a:r>
              <a:rPr lang="en-US" altLang="fr-FR" dirty="0"/>
              <a:t>Enterprise architects believe that SOA can help businesses </a:t>
            </a:r>
            <a:r>
              <a:rPr lang="en-US" altLang="fr-FR" dirty="0">
                <a:solidFill>
                  <a:srgbClr val="C00000"/>
                </a:solidFill>
              </a:rPr>
              <a:t>respond more quickly and cost-effectively to the changing market conditions</a:t>
            </a:r>
            <a:r>
              <a:rPr lang="en-US" altLang="fr-FR" dirty="0"/>
              <a:t>. This style of architecture promotes reuse at the macro (service) level rather than micro levels (</a:t>
            </a:r>
            <a:r>
              <a:rPr lang="en-US" altLang="fr-FR" dirty="0" err="1"/>
              <a:t>eg</a:t>
            </a:r>
            <a:r>
              <a:rPr lang="en-US" altLang="fr-FR" dirty="0"/>
              <a:t>. objects). It also </a:t>
            </a:r>
            <a:r>
              <a:rPr lang="en-US" altLang="fr-FR" dirty="0">
                <a:solidFill>
                  <a:srgbClr val="C00000"/>
                </a:solidFill>
              </a:rPr>
              <a:t>makes interconnection of existing ICT assets trivial</a:t>
            </a:r>
            <a:r>
              <a:rPr lang="en-US" altLang="fr-FR" dirty="0"/>
              <a:t>.” </a:t>
            </a:r>
          </a:p>
          <a:p>
            <a:endParaRPr lang="en-US" altLang="fr-FR" dirty="0"/>
          </a:p>
          <a:p>
            <a:pPr marL="0" indent="0">
              <a:buNone/>
            </a:pPr>
            <a:r>
              <a:rPr lang="en-US" altLang="fr-FR" dirty="0"/>
              <a:t>(OASIS Reference Group</a:t>
            </a:r>
            <a:r>
              <a:rPr lang="en-US" altLang="fr-FR" dirty="0" smtClean="0"/>
              <a:t>)</a:t>
            </a:r>
            <a:endParaRPr lang="en-US" altLang="fr-FR" dirty="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81</a:t>
            </a:fld>
            <a:endParaRPr lang="en-US"/>
          </a:p>
        </p:txBody>
      </p:sp>
    </p:spTree>
    <p:extLst>
      <p:ext uri="{BB962C8B-B14F-4D97-AF65-F5344CB8AC3E}">
        <p14:creationId xmlns:p14="http://schemas.microsoft.com/office/powerpoint/2010/main" val="10332257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Enkele kernbegrippen van SOA</a:t>
            </a:r>
            <a:endParaRPr lang="fr-BE" dirty="0"/>
          </a:p>
        </p:txBody>
      </p:sp>
      <p:sp>
        <p:nvSpPr>
          <p:cNvPr id="3" name="Content Placeholder 2"/>
          <p:cNvSpPr>
            <a:spLocks noGrp="1"/>
          </p:cNvSpPr>
          <p:nvPr>
            <p:ph idx="1"/>
          </p:nvPr>
        </p:nvSpPr>
        <p:spPr/>
        <p:txBody>
          <a:bodyPr/>
          <a:lstStyle/>
          <a:p>
            <a:r>
              <a:rPr lang="nl-BE" dirty="0" err="1"/>
              <a:t>Modulariteit</a:t>
            </a:r>
            <a:r>
              <a:rPr lang="nl-BE" dirty="0"/>
              <a:t> en vervangbaarheid van diensten</a:t>
            </a:r>
          </a:p>
          <a:p>
            <a:endParaRPr lang="nl-BE" dirty="0"/>
          </a:p>
          <a:p>
            <a:r>
              <a:rPr lang="nl-BE" dirty="0" err="1"/>
              <a:t>Compositioneerbaarheid</a:t>
            </a:r>
            <a:r>
              <a:rPr lang="nl-BE" dirty="0"/>
              <a:t> van diensten</a:t>
            </a:r>
          </a:p>
          <a:p>
            <a:endParaRPr lang="nl-BE" dirty="0"/>
          </a:p>
          <a:p>
            <a:r>
              <a:rPr lang="nl-BE" dirty="0" err="1"/>
              <a:t>Genericiteit</a:t>
            </a:r>
            <a:r>
              <a:rPr lang="nl-BE" dirty="0"/>
              <a:t> van diensten</a:t>
            </a:r>
          </a:p>
          <a:p>
            <a:endParaRPr lang="nl-BE" dirty="0"/>
          </a:p>
          <a:p>
            <a:r>
              <a:rPr lang="nl-BE" dirty="0"/>
              <a:t>Gebruik van open, internationale standaarden (standaardiseren = massa – massa = kassa)</a:t>
            </a:r>
          </a:p>
          <a:p>
            <a:endParaRPr lang="nl-BE" dirty="0"/>
          </a:p>
          <a:p>
            <a:r>
              <a:rPr lang="nl-BE" dirty="0"/>
              <a:t>Virtualiteit van diensten: afnemer heeft geen weet van concrete </a:t>
            </a:r>
            <a:r>
              <a:rPr lang="nl-BE" dirty="0" smtClean="0"/>
              <a:t>implementatie</a:t>
            </a:r>
            <a:endParaRPr lang="nl-BE" dirty="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82</a:t>
            </a:fld>
            <a:endParaRPr lang="en-US" dirty="0"/>
          </a:p>
        </p:txBody>
      </p:sp>
    </p:spTree>
    <p:extLst>
      <p:ext uri="{BB962C8B-B14F-4D97-AF65-F5344CB8AC3E}">
        <p14:creationId xmlns:p14="http://schemas.microsoft.com/office/powerpoint/2010/main" val="41768811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Waarom een SOA-architectuur ?</a:t>
            </a:r>
            <a:endParaRPr lang="fr-BE" dirty="0"/>
          </a:p>
        </p:txBody>
      </p:sp>
      <p:sp>
        <p:nvSpPr>
          <p:cNvPr id="3" name="Content Placeholder 2"/>
          <p:cNvSpPr>
            <a:spLocks noGrp="1"/>
          </p:cNvSpPr>
          <p:nvPr>
            <p:ph idx="1"/>
          </p:nvPr>
        </p:nvSpPr>
        <p:spPr/>
        <p:txBody>
          <a:bodyPr/>
          <a:lstStyle/>
          <a:p>
            <a:r>
              <a:rPr lang="en-US" altLang="fr-FR" dirty="0" err="1"/>
              <a:t>Nood</a:t>
            </a:r>
            <a:r>
              <a:rPr lang="en-US" altLang="fr-FR" dirty="0"/>
              <a:t> </a:t>
            </a:r>
            <a:r>
              <a:rPr lang="en-US" altLang="fr-FR" dirty="0" err="1"/>
              <a:t>aan</a:t>
            </a:r>
            <a:endParaRPr lang="en-US" altLang="fr-FR" dirty="0"/>
          </a:p>
          <a:p>
            <a:pPr lvl="1"/>
            <a:r>
              <a:rPr lang="en-US" altLang="fr-FR" dirty="0" err="1" smtClean="0"/>
              <a:t>Samenwerking</a:t>
            </a:r>
            <a:r>
              <a:rPr lang="en-US" altLang="fr-FR" dirty="0" smtClean="0"/>
              <a:t> </a:t>
            </a:r>
            <a:r>
              <a:rPr lang="en-US" altLang="fr-FR" dirty="0" err="1" smtClean="0"/>
              <a:t>en</a:t>
            </a:r>
            <a:r>
              <a:rPr lang="en-US" altLang="fr-FR" dirty="0" smtClean="0"/>
              <a:t> </a:t>
            </a:r>
            <a:r>
              <a:rPr lang="en-US" altLang="fr-FR" dirty="0" err="1" smtClean="0"/>
              <a:t>procescoördinatie</a:t>
            </a:r>
            <a:r>
              <a:rPr lang="en-US" altLang="fr-FR" dirty="0" smtClean="0"/>
              <a:t> </a:t>
            </a:r>
            <a:r>
              <a:rPr lang="en-US" altLang="fr-FR" dirty="0" err="1" smtClean="0"/>
              <a:t>tussen</a:t>
            </a:r>
            <a:endParaRPr lang="en-US" altLang="fr-FR" dirty="0" smtClean="0"/>
          </a:p>
          <a:p>
            <a:pPr lvl="2"/>
            <a:r>
              <a:rPr lang="en-US" altLang="fr-FR" dirty="0" smtClean="0"/>
              <a:t>&gt; </a:t>
            </a:r>
            <a:r>
              <a:rPr lang="en-US" altLang="fr-FR" dirty="0"/>
              <a:t>207.000 </a:t>
            </a:r>
            <a:r>
              <a:rPr lang="en-US" altLang="fr-FR" dirty="0" err="1"/>
              <a:t>actoren</a:t>
            </a:r>
            <a:r>
              <a:rPr lang="en-US" altLang="fr-FR" dirty="0"/>
              <a:t> in de </a:t>
            </a:r>
            <a:r>
              <a:rPr lang="en-US" altLang="fr-FR" dirty="0" err="1"/>
              <a:t>zorg</a:t>
            </a:r>
            <a:endParaRPr lang="en-US" altLang="fr-FR" dirty="0"/>
          </a:p>
          <a:p>
            <a:pPr lvl="2"/>
            <a:r>
              <a:rPr lang="en-US" altLang="fr-FR" dirty="0"/>
              <a:t>&gt; 11.000.000 burgers</a:t>
            </a:r>
          </a:p>
          <a:p>
            <a:pPr lvl="2"/>
            <a:r>
              <a:rPr lang="en-US" altLang="fr-FR" dirty="0" err="1"/>
              <a:t>z</a:t>
            </a:r>
            <a:r>
              <a:rPr lang="en-US" altLang="fr-FR" dirty="0" err="1" smtClean="0"/>
              <a:t>iekenfondsen</a:t>
            </a:r>
            <a:r>
              <a:rPr lang="en-US" altLang="fr-FR" dirty="0" smtClean="0"/>
              <a:t> </a:t>
            </a:r>
            <a:r>
              <a:rPr lang="en-US" altLang="fr-FR" dirty="0" err="1"/>
              <a:t>en</a:t>
            </a:r>
            <a:r>
              <a:rPr lang="en-US" altLang="fr-FR" dirty="0"/>
              <a:t> </a:t>
            </a:r>
            <a:r>
              <a:rPr lang="en-US" altLang="fr-FR" dirty="0" err="1"/>
              <a:t>overheidsdiensten</a:t>
            </a:r>
            <a:endParaRPr lang="en-US" altLang="fr-FR" dirty="0"/>
          </a:p>
          <a:p>
            <a:pPr lvl="1"/>
            <a:r>
              <a:rPr lang="en-US" altLang="fr-FR" dirty="0"/>
              <a:t>Met respect </a:t>
            </a:r>
            <a:r>
              <a:rPr lang="en-US" altLang="fr-FR" dirty="0" err="1"/>
              <a:t>voor</a:t>
            </a:r>
            <a:r>
              <a:rPr lang="en-US" altLang="fr-FR" dirty="0"/>
              <a:t> </a:t>
            </a:r>
            <a:r>
              <a:rPr lang="en-US" altLang="fr-FR" dirty="0" err="1"/>
              <a:t>hun</a:t>
            </a:r>
            <a:r>
              <a:rPr lang="en-US" altLang="fr-FR" dirty="0"/>
              <a:t> </a:t>
            </a:r>
            <a:r>
              <a:rPr lang="en-US" altLang="fr-FR" dirty="0" err="1"/>
              <a:t>inhoudelijke</a:t>
            </a:r>
            <a:r>
              <a:rPr lang="en-US" altLang="fr-FR" dirty="0"/>
              <a:t> </a:t>
            </a:r>
            <a:r>
              <a:rPr lang="en-US" altLang="fr-FR" dirty="0" err="1"/>
              <a:t>autonomie</a:t>
            </a:r>
            <a:r>
              <a:rPr lang="en-US" altLang="fr-FR" dirty="0"/>
              <a:t> </a:t>
            </a:r>
            <a:r>
              <a:rPr lang="en-US" altLang="fr-FR" dirty="0" err="1"/>
              <a:t>en</a:t>
            </a:r>
            <a:r>
              <a:rPr lang="en-US" altLang="fr-FR" dirty="0"/>
              <a:t> </a:t>
            </a:r>
            <a:r>
              <a:rPr lang="en-US" altLang="fr-FR" dirty="0" err="1"/>
              <a:t>opdrachten</a:t>
            </a:r>
            <a:endParaRPr lang="en-US" altLang="fr-FR" dirty="0"/>
          </a:p>
          <a:p>
            <a:pPr lvl="1"/>
            <a:endParaRPr lang="en-US" altLang="fr-FR" dirty="0"/>
          </a:p>
          <a:p>
            <a:pPr lvl="1">
              <a:buFont typeface="Wingdings" pitchFamily="2" charset="2"/>
              <a:buChar char="è"/>
            </a:pPr>
            <a:r>
              <a:rPr lang="en-US" altLang="fr-FR" dirty="0"/>
              <a:t> SOA </a:t>
            </a:r>
            <a:r>
              <a:rPr lang="en-US" altLang="fr-FR" dirty="0" err="1"/>
              <a:t>biedt</a:t>
            </a:r>
            <a:r>
              <a:rPr lang="en-US" altLang="fr-FR" dirty="0"/>
              <a:t> de </a:t>
            </a:r>
            <a:r>
              <a:rPr lang="en-US" altLang="fr-FR" dirty="0" err="1"/>
              <a:t>mogelijkheid</a:t>
            </a:r>
            <a:r>
              <a:rPr lang="en-US" altLang="fr-FR" dirty="0"/>
              <a:t> om</a:t>
            </a:r>
          </a:p>
          <a:p>
            <a:pPr lvl="2"/>
            <a:r>
              <a:rPr lang="en-US" altLang="fr-FR" dirty="0" err="1"/>
              <a:t>p</a:t>
            </a:r>
            <a:r>
              <a:rPr lang="en-US" altLang="fr-FR" dirty="0" err="1" smtClean="0"/>
              <a:t>rocessen</a:t>
            </a:r>
            <a:r>
              <a:rPr lang="en-US" altLang="fr-FR" dirty="0" smtClean="0"/>
              <a:t> </a:t>
            </a:r>
            <a:r>
              <a:rPr lang="en-US" altLang="fr-FR" dirty="0"/>
              <a:t>over </a:t>
            </a:r>
            <a:r>
              <a:rPr lang="en-US" altLang="fr-FR" dirty="0" err="1"/>
              <a:t>actoren</a:t>
            </a:r>
            <a:r>
              <a:rPr lang="en-US" altLang="fr-FR" dirty="0"/>
              <a:t> </a:t>
            </a:r>
            <a:r>
              <a:rPr lang="en-US" altLang="fr-FR" dirty="0" err="1"/>
              <a:t>heen</a:t>
            </a:r>
            <a:r>
              <a:rPr lang="en-US" altLang="fr-FR" dirty="0"/>
              <a:t> </a:t>
            </a:r>
            <a:r>
              <a:rPr lang="en-US" altLang="fr-FR" dirty="0" err="1"/>
              <a:t>te</a:t>
            </a:r>
            <a:r>
              <a:rPr lang="en-US" altLang="fr-FR" dirty="0"/>
              <a:t> </a:t>
            </a:r>
            <a:r>
              <a:rPr lang="en-US" altLang="fr-FR" dirty="0" err="1"/>
              <a:t>ontwikkelen</a:t>
            </a:r>
            <a:endParaRPr lang="en-US" altLang="fr-FR" dirty="0"/>
          </a:p>
          <a:p>
            <a:pPr lvl="2"/>
            <a:r>
              <a:rPr lang="en-US" altLang="fr-FR" dirty="0" err="1"/>
              <a:t>g</a:t>
            </a:r>
            <a:r>
              <a:rPr lang="en-US" altLang="fr-FR" dirty="0" err="1" smtClean="0"/>
              <a:t>ebaseerd</a:t>
            </a:r>
            <a:r>
              <a:rPr lang="en-US" altLang="fr-FR" dirty="0" smtClean="0"/>
              <a:t> </a:t>
            </a:r>
            <a:r>
              <a:rPr lang="en-US" altLang="fr-FR" dirty="0"/>
              <a:t>op ‘los </a:t>
            </a:r>
            <a:r>
              <a:rPr lang="en-US" altLang="fr-FR" dirty="0" err="1"/>
              <a:t>gekoppelde</a:t>
            </a:r>
            <a:r>
              <a:rPr lang="en-US" altLang="fr-FR" dirty="0"/>
              <a:t>’ </a:t>
            </a:r>
            <a:r>
              <a:rPr lang="en-US" altLang="fr-FR" dirty="0" err="1"/>
              <a:t>samenwerking</a:t>
            </a:r>
            <a:endParaRPr lang="en-US" altLang="fr-FR" dirty="0"/>
          </a:p>
          <a:p>
            <a:pPr lvl="2"/>
            <a:r>
              <a:rPr lang="nl-BE" altLang="fr-FR" dirty="0"/>
              <a:t>g</a:t>
            </a:r>
            <a:r>
              <a:rPr lang="nl-BE" altLang="fr-FR" dirty="0" smtClean="0"/>
              <a:t>ebaseerd </a:t>
            </a:r>
            <a:r>
              <a:rPr lang="nl-BE" altLang="fr-FR" dirty="0"/>
              <a:t>op open </a:t>
            </a:r>
            <a:r>
              <a:rPr lang="nl-BE" altLang="fr-FR" dirty="0" smtClean="0"/>
              <a:t>standaarden</a:t>
            </a:r>
            <a:endParaRPr lang="en-US" altLang="fr-FR" dirty="0"/>
          </a:p>
        </p:txBody>
      </p:sp>
      <p:sp>
        <p:nvSpPr>
          <p:cNvPr id="4" name="Date Placeholder 3"/>
          <p:cNvSpPr>
            <a:spLocks noGrp="1"/>
          </p:cNvSpPr>
          <p:nvPr>
            <p:ph type="dt" sz="half" idx="10"/>
          </p:nvPr>
        </p:nvSpPr>
        <p:spPr/>
        <p:txBody>
          <a:bodyPr/>
          <a:lstStyle/>
          <a:p>
            <a:r>
              <a:rPr lang="en-US" dirty="0"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83</a:t>
            </a:fld>
            <a:endParaRPr lang="en-US" dirty="0"/>
          </a:p>
        </p:txBody>
      </p:sp>
    </p:spTree>
    <p:extLst>
      <p:ext uri="{BB962C8B-B14F-4D97-AF65-F5344CB8AC3E}">
        <p14:creationId xmlns:p14="http://schemas.microsoft.com/office/powerpoint/2010/main" val="7432037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Waarom een SOA-architectuur ?</a:t>
            </a:r>
            <a:endParaRPr lang="fr-BE" dirty="0"/>
          </a:p>
        </p:txBody>
      </p:sp>
      <p:sp>
        <p:nvSpPr>
          <p:cNvPr id="3" name="Content Placeholder 2"/>
          <p:cNvSpPr>
            <a:spLocks noGrp="1"/>
          </p:cNvSpPr>
          <p:nvPr>
            <p:ph idx="1"/>
          </p:nvPr>
        </p:nvSpPr>
        <p:spPr/>
        <p:txBody>
          <a:bodyPr>
            <a:normAutofit fontScale="92500" lnSpcReduction="20000"/>
          </a:bodyPr>
          <a:lstStyle/>
          <a:p>
            <a:r>
              <a:rPr lang="en-US" altLang="fr-FR" dirty="0" err="1"/>
              <a:t>Nood</a:t>
            </a:r>
            <a:r>
              <a:rPr lang="en-US" altLang="fr-FR" dirty="0"/>
              <a:t> </a:t>
            </a:r>
            <a:r>
              <a:rPr lang="en-US" altLang="fr-FR" dirty="0" err="1"/>
              <a:t>aan</a:t>
            </a:r>
            <a:r>
              <a:rPr lang="en-US" altLang="fr-FR" dirty="0"/>
              <a:t> </a:t>
            </a:r>
            <a:r>
              <a:rPr lang="en-US" altLang="fr-FR" dirty="0" err="1"/>
              <a:t>hergebruik</a:t>
            </a:r>
            <a:r>
              <a:rPr lang="en-US" altLang="fr-FR" dirty="0"/>
              <a:t> van ICT-assets</a:t>
            </a:r>
          </a:p>
          <a:p>
            <a:pPr lvl="1"/>
            <a:r>
              <a:rPr lang="en-US" altLang="fr-FR" dirty="0" err="1"/>
              <a:t>k</a:t>
            </a:r>
            <a:r>
              <a:rPr lang="en-US" altLang="fr-FR" dirty="0" err="1" smtClean="0"/>
              <a:t>ostenbeheersing</a:t>
            </a:r>
            <a:endParaRPr lang="en-US" altLang="fr-FR" dirty="0"/>
          </a:p>
          <a:p>
            <a:pPr lvl="1"/>
            <a:r>
              <a:rPr lang="en-US" altLang="fr-FR" dirty="0" err="1"/>
              <a:t>m</a:t>
            </a:r>
            <a:r>
              <a:rPr lang="en-US" altLang="fr-FR" dirty="0" err="1" smtClean="0"/>
              <a:t>ogelijkheid</a:t>
            </a:r>
            <a:r>
              <a:rPr lang="en-US" altLang="fr-FR" dirty="0" smtClean="0"/>
              <a:t> </a:t>
            </a:r>
            <a:r>
              <a:rPr lang="en-US" altLang="fr-FR" dirty="0"/>
              <a:t>om partners </a:t>
            </a:r>
            <a:r>
              <a:rPr lang="en-US" altLang="fr-FR" dirty="0" err="1"/>
              <a:t>te</a:t>
            </a:r>
            <a:r>
              <a:rPr lang="en-US" altLang="fr-FR" dirty="0"/>
              <a:t> </a:t>
            </a:r>
            <a:r>
              <a:rPr lang="en-US" altLang="fr-FR" dirty="0" err="1"/>
              <a:t>ondersteunen</a:t>
            </a:r>
            <a:endParaRPr lang="en-US" altLang="fr-FR" dirty="0"/>
          </a:p>
          <a:p>
            <a:pPr lvl="1">
              <a:buFont typeface="Wingdings" pitchFamily="2" charset="2"/>
              <a:buChar char="è"/>
            </a:pPr>
            <a:endParaRPr lang="en-US" altLang="fr-FR" dirty="0"/>
          </a:p>
          <a:p>
            <a:pPr lvl="1">
              <a:buFont typeface="Wingdings" pitchFamily="2" charset="2"/>
              <a:buChar char="è"/>
            </a:pPr>
            <a:r>
              <a:rPr lang="en-US" altLang="fr-FR" dirty="0"/>
              <a:t> SOA </a:t>
            </a:r>
            <a:r>
              <a:rPr lang="en-US" altLang="fr-FR" dirty="0" err="1"/>
              <a:t>biedt</a:t>
            </a:r>
            <a:r>
              <a:rPr lang="en-US" altLang="fr-FR" dirty="0"/>
              <a:t> de </a:t>
            </a:r>
            <a:r>
              <a:rPr lang="en-US" altLang="fr-FR" dirty="0" err="1"/>
              <a:t>mogelijkheid</a:t>
            </a:r>
            <a:r>
              <a:rPr lang="en-US" altLang="fr-FR" dirty="0"/>
              <a:t> om</a:t>
            </a:r>
          </a:p>
          <a:p>
            <a:pPr lvl="2"/>
            <a:r>
              <a:rPr lang="en-US" altLang="fr-FR" dirty="0" err="1" smtClean="0"/>
              <a:t>multifunctionele</a:t>
            </a:r>
            <a:r>
              <a:rPr lang="en-US" altLang="fr-FR" dirty="0" smtClean="0"/>
              <a:t> </a:t>
            </a:r>
            <a:r>
              <a:rPr lang="en-US" altLang="fr-FR" dirty="0"/>
              <a:t>basis- </a:t>
            </a:r>
            <a:r>
              <a:rPr lang="en-US" altLang="fr-FR" dirty="0" err="1"/>
              <a:t>en</a:t>
            </a:r>
            <a:r>
              <a:rPr lang="en-US" altLang="fr-FR" dirty="0"/>
              <a:t> </a:t>
            </a:r>
            <a:r>
              <a:rPr lang="en-US" altLang="fr-FR" dirty="0" err="1"/>
              <a:t>businessdiensten</a:t>
            </a:r>
            <a:r>
              <a:rPr lang="en-US" altLang="fr-FR" dirty="0"/>
              <a:t> </a:t>
            </a:r>
            <a:r>
              <a:rPr lang="en-US" altLang="fr-FR" dirty="0" err="1"/>
              <a:t>te</a:t>
            </a:r>
            <a:r>
              <a:rPr lang="en-US" altLang="fr-FR" dirty="0"/>
              <a:t> </a:t>
            </a:r>
            <a:r>
              <a:rPr lang="en-US" altLang="fr-FR" dirty="0" err="1"/>
              <a:t>ontwikkelen</a:t>
            </a:r>
            <a:endParaRPr lang="en-US" altLang="fr-FR" dirty="0"/>
          </a:p>
          <a:p>
            <a:pPr lvl="2"/>
            <a:r>
              <a:rPr lang="en-US" altLang="fr-FR" dirty="0"/>
              <a:t>d</a:t>
            </a:r>
            <a:r>
              <a:rPr lang="en-US" altLang="fr-FR" dirty="0" smtClean="0"/>
              <a:t>ie </a:t>
            </a:r>
            <a:r>
              <a:rPr lang="en-US" altLang="fr-FR" dirty="0" err="1"/>
              <a:t>kunnen</a:t>
            </a:r>
            <a:r>
              <a:rPr lang="en-US" altLang="fr-FR" dirty="0"/>
              <a:t> </a:t>
            </a:r>
            <a:r>
              <a:rPr lang="en-US" altLang="fr-FR" dirty="0" err="1"/>
              <a:t>worden</a:t>
            </a:r>
            <a:r>
              <a:rPr lang="en-US" altLang="fr-FR" dirty="0"/>
              <a:t> </a:t>
            </a:r>
            <a:r>
              <a:rPr lang="en-US" altLang="fr-FR" dirty="0" err="1"/>
              <a:t>hergebruikt</a:t>
            </a:r>
            <a:r>
              <a:rPr lang="en-US" altLang="fr-FR" dirty="0"/>
              <a:t> door </a:t>
            </a:r>
            <a:r>
              <a:rPr lang="en-US" altLang="fr-FR" dirty="0" err="1"/>
              <a:t>alle</a:t>
            </a:r>
            <a:r>
              <a:rPr lang="en-US" altLang="fr-FR" dirty="0"/>
              <a:t> </a:t>
            </a:r>
            <a:r>
              <a:rPr lang="en-US" altLang="fr-FR" dirty="0" err="1"/>
              <a:t>geïnteresseerde</a:t>
            </a:r>
            <a:r>
              <a:rPr lang="en-US" altLang="fr-FR" dirty="0"/>
              <a:t> </a:t>
            </a:r>
            <a:r>
              <a:rPr lang="en-US" altLang="fr-FR" dirty="0" err="1"/>
              <a:t>actoren</a:t>
            </a:r>
            <a:endParaRPr lang="en-US" altLang="fr-FR" dirty="0"/>
          </a:p>
          <a:p>
            <a:pPr lvl="1"/>
            <a:endParaRPr lang="en-US" altLang="fr-FR" dirty="0"/>
          </a:p>
          <a:p>
            <a:r>
              <a:rPr lang="en-US" altLang="fr-FR" dirty="0" err="1"/>
              <a:t>Nood</a:t>
            </a:r>
            <a:r>
              <a:rPr lang="en-US" altLang="fr-FR" dirty="0"/>
              <a:t> </a:t>
            </a:r>
            <a:r>
              <a:rPr lang="en-US" altLang="fr-FR" dirty="0" err="1"/>
              <a:t>aan</a:t>
            </a:r>
            <a:r>
              <a:rPr lang="en-US" altLang="fr-FR" dirty="0"/>
              <a:t> </a:t>
            </a:r>
            <a:r>
              <a:rPr lang="en-US" altLang="fr-FR" dirty="0" err="1"/>
              <a:t>snelle</a:t>
            </a:r>
            <a:r>
              <a:rPr lang="en-US" altLang="fr-FR" dirty="0"/>
              <a:t> </a:t>
            </a:r>
            <a:r>
              <a:rPr lang="en-US" altLang="fr-FR" dirty="0" err="1"/>
              <a:t>aanpassing</a:t>
            </a:r>
            <a:r>
              <a:rPr lang="en-US" altLang="fr-FR" dirty="0"/>
              <a:t> </a:t>
            </a:r>
            <a:r>
              <a:rPr lang="en-US" altLang="fr-FR" dirty="0" err="1"/>
              <a:t>aan</a:t>
            </a:r>
            <a:r>
              <a:rPr lang="en-US" altLang="fr-FR" dirty="0"/>
              <a:t> </a:t>
            </a:r>
            <a:r>
              <a:rPr lang="en-US" altLang="fr-FR" dirty="0" err="1"/>
              <a:t>een</a:t>
            </a:r>
            <a:r>
              <a:rPr lang="en-US" altLang="fr-FR" dirty="0"/>
              <a:t> steeds </a:t>
            </a:r>
            <a:r>
              <a:rPr lang="en-US" altLang="fr-FR" dirty="0" err="1"/>
              <a:t>wijzigende</a:t>
            </a:r>
            <a:r>
              <a:rPr lang="en-US" altLang="fr-FR" dirty="0"/>
              <a:t> </a:t>
            </a:r>
            <a:r>
              <a:rPr lang="en-US" altLang="fr-FR" dirty="0" err="1"/>
              <a:t>maatschappelijke</a:t>
            </a:r>
            <a:r>
              <a:rPr lang="en-US" altLang="fr-FR" dirty="0"/>
              <a:t> </a:t>
            </a:r>
            <a:r>
              <a:rPr lang="en-US" altLang="fr-FR" dirty="0" err="1"/>
              <a:t>en</a:t>
            </a:r>
            <a:r>
              <a:rPr lang="en-US" altLang="fr-FR" dirty="0"/>
              <a:t> </a:t>
            </a:r>
            <a:r>
              <a:rPr lang="en-US" altLang="fr-FR" dirty="0" err="1"/>
              <a:t>juridische</a:t>
            </a:r>
            <a:r>
              <a:rPr lang="en-US" altLang="fr-FR" dirty="0"/>
              <a:t> </a:t>
            </a:r>
            <a:r>
              <a:rPr lang="en-US" altLang="fr-FR" dirty="0" err="1"/>
              <a:t>omgeving</a:t>
            </a:r>
            <a:endParaRPr lang="en-US" altLang="fr-FR" dirty="0"/>
          </a:p>
          <a:p>
            <a:endParaRPr lang="en-US" altLang="fr-FR" dirty="0"/>
          </a:p>
          <a:p>
            <a:pPr lvl="1">
              <a:buFont typeface="Wingdings" pitchFamily="2" charset="2"/>
              <a:buChar char="è"/>
            </a:pPr>
            <a:r>
              <a:rPr lang="en-US" altLang="fr-FR" dirty="0"/>
              <a:t> SOA </a:t>
            </a:r>
            <a:r>
              <a:rPr lang="en-US" altLang="fr-FR" dirty="0" err="1"/>
              <a:t>biedt</a:t>
            </a:r>
            <a:r>
              <a:rPr lang="en-US" altLang="fr-FR" dirty="0"/>
              <a:t> de </a:t>
            </a:r>
            <a:r>
              <a:rPr lang="en-US" altLang="fr-FR" dirty="0" err="1"/>
              <a:t>mogelijkheid</a:t>
            </a:r>
            <a:r>
              <a:rPr lang="en-US" altLang="fr-FR" dirty="0"/>
              <a:t> om</a:t>
            </a:r>
          </a:p>
          <a:p>
            <a:pPr lvl="2"/>
            <a:r>
              <a:rPr lang="en-US" altLang="fr-FR" dirty="0" err="1"/>
              <a:t>d</a:t>
            </a:r>
            <a:r>
              <a:rPr lang="en-US" altLang="fr-FR" dirty="0" err="1" smtClean="0"/>
              <a:t>iensten</a:t>
            </a:r>
            <a:r>
              <a:rPr lang="en-US" altLang="fr-FR" dirty="0" smtClean="0"/>
              <a:t> </a:t>
            </a:r>
            <a:r>
              <a:rPr lang="en-US" altLang="fr-FR" dirty="0" err="1"/>
              <a:t>aan</a:t>
            </a:r>
            <a:r>
              <a:rPr lang="en-US" altLang="fr-FR" dirty="0"/>
              <a:t> </a:t>
            </a:r>
            <a:r>
              <a:rPr lang="en-US" altLang="fr-FR" dirty="0" err="1"/>
              <a:t>te</a:t>
            </a:r>
            <a:r>
              <a:rPr lang="en-US" altLang="fr-FR" dirty="0"/>
              <a:t> </a:t>
            </a:r>
            <a:r>
              <a:rPr lang="en-US" altLang="fr-FR" dirty="0" err="1"/>
              <a:t>passen</a:t>
            </a:r>
            <a:r>
              <a:rPr lang="en-US" altLang="fr-FR" dirty="0"/>
              <a:t>, </a:t>
            </a:r>
            <a:r>
              <a:rPr lang="en-US" altLang="fr-FR" dirty="0" err="1"/>
              <a:t>te</a:t>
            </a:r>
            <a:r>
              <a:rPr lang="en-US" altLang="fr-FR" dirty="0"/>
              <a:t> </a:t>
            </a:r>
            <a:r>
              <a:rPr lang="en-US" altLang="fr-FR" dirty="0" err="1"/>
              <a:t>vervangen</a:t>
            </a:r>
            <a:r>
              <a:rPr lang="en-US" altLang="fr-FR" dirty="0"/>
              <a:t> of toe </a:t>
            </a:r>
            <a:r>
              <a:rPr lang="en-US" altLang="fr-FR" dirty="0" err="1"/>
              <a:t>te</a:t>
            </a:r>
            <a:r>
              <a:rPr lang="en-US" altLang="fr-FR" dirty="0"/>
              <a:t> </a:t>
            </a:r>
            <a:r>
              <a:rPr lang="en-US" altLang="fr-FR" dirty="0" err="1"/>
              <a:t>voegen</a:t>
            </a:r>
            <a:r>
              <a:rPr lang="en-US" altLang="fr-FR" dirty="0"/>
              <a:t> </a:t>
            </a:r>
            <a:r>
              <a:rPr lang="en-US" altLang="fr-FR" dirty="0" err="1"/>
              <a:t>zonder</a:t>
            </a:r>
            <a:r>
              <a:rPr lang="en-US" altLang="fr-FR" dirty="0"/>
              <a:t> effect op de </a:t>
            </a:r>
            <a:r>
              <a:rPr lang="en-US" altLang="fr-FR" dirty="0" err="1"/>
              <a:t>andere</a:t>
            </a:r>
            <a:r>
              <a:rPr lang="en-US" altLang="fr-FR" dirty="0"/>
              <a:t> </a:t>
            </a:r>
            <a:r>
              <a:rPr lang="en-US" altLang="fr-FR" dirty="0" err="1"/>
              <a:t>diensten</a:t>
            </a:r>
            <a:endParaRPr lang="en-US" altLang="fr-FR" dirty="0"/>
          </a:p>
          <a:p>
            <a:pPr lvl="2"/>
            <a:r>
              <a:rPr lang="en-US" altLang="fr-FR" dirty="0" err="1"/>
              <a:t>n</a:t>
            </a:r>
            <a:r>
              <a:rPr lang="en-US" altLang="fr-FR" dirty="0" err="1" smtClean="0"/>
              <a:t>ieuwe</a:t>
            </a:r>
            <a:r>
              <a:rPr lang="en-US" altLang="fr-FR" dirty="0" smtClean="0"/>
              <a:t> </a:t>
            </a:r>
            <a:r>
              <a:rPr lang="en-US" altLang="fr-FR" dirty="0" err="1"/>
              <a:t>toepassingen</a:t>
            </a:r>
            <a:r>
              <a:rPr lang="en-US" altLang="fr-FR" dirty="0"/>
              <a:t> </a:t>
            </a:r>
            <a:r>
              <a:rPr lang="en-US" altLang="fr-FR" dirty="0" err="1"/>
              <a:t>te</a:t>
            </a:r>
            <a:r>
              <a:rPr lang="en-US" altLang="fr-FR" dirty="0"/>
              <a:t> </a:t>
            </a:r>
            <a:r>
              <a:rPr lang="en-US" altLang="fr-FR" dirty="0" err="1"/>
              <a:t>ontwikkelen</a:t>
            </a:r>
            <a:r>
              <a:rPr lang="en-US" altLang="fr-FR" dirty="0"/>
              <a:t> </a:t>
            </a:r>
            <a:r>
              <a:rPr lang="en-US" altLang="fr-FR" dirty="0" err="1"/>
              <a:t>gebaseerd</a:t>
            </a:r>
            <a:r>
              <a:rPr lang="en-US" altLang="fr-FR" dirty="0"/>
              <a:t> op het </a:t>
            </a:r>
            <a:r>
              <a:rPr lang="en-US" altLang="fr-FR" dirty="0" err="1"/>
              <a:t>hergebruik</a:t>
            </a:r>
            <a:r>
              <a:rPr lang="en-US" altLang="fr-FR" dirty="0"/>
              <a:t> van </a:t>
            </a:r>
            <a:r>
              <a:rPr lang="en-US" altLang="fr-FR" dirty="0" err="1"/>
              <a:t>bestaande</a:t>
            </a:r>
            <a:r>
              <a:rPr lang="en-US" altLang="fr-FR" dirty="0"/>
              <a:t> </a:t>
            </a:r>
            <a:r>
              <a:rPr lang="en-US" altLang="fr-FR" dirty="0" err="1" smtClean="0"/>
              <a:t>diensten</a:t>
            </a:r>
            <a:endParaRPr lang="en-US" altLang="fr-FR" dirty="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84</a:t>
            </a:fld>
            <a:endParaRPr lang="en-US" dirty="0"/>
          </a:p>
        </p:txBody>
      </p:sp>
    </p:spTree>
    <p:extLst>
      <p:ext uri="{BB962C8B-B14F-4D97-AF65-F5344CB8AC3E}">
        <p14:creationId xmlns:p14="http://schemas.microsoft.com/office/powerpoint/2010/main" val="20340237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Regelmatige oplevering</a:t>
            </a:r>
            <a:endParaRPr lang="en-US" dirty="0"/>
          </a:p>
        </p:txBody>
      </p:sp>
      <p:sp>
        <p:nvSpPr>
          <p:cNvPr id="3" name="Content Placeholder 2"/>
          <p:cNvSpPr>
            <a:spLocks noGrp="1"/>
          </p:cNvSpPr>
          <p:nvPr>
            <p:ph idx="1"/>
          </p:nvPr>
        </p:nvSpPr>
        <p:spPr/>
        <p:txBody>
          <a:bodyPr/>
          <a:lstStyle/>
          <a:p>
            <a:r>
              <a:rPr lang="nl-BE" altLang="en-US" dirty="0" smtClean="0"/>
              <a:t>Agile ontwikkeling met sterke betrokkenheid van gebruikers</a:t>
            </a:r>
          </a:p>
          <a:p>
            <a:r>
              <a:rPr lang="nl-BE" altLang="en-US" dirty="0"/>
              <a:t>R</a:t>
            </a:r>
            <a:r>
              <a:rPr lang="nl-BE" altLang="en-US" dirty="0" smtClean="0"/>
              <a:t>elease en portfolio management</a:t>
            </a:r>
            <a:endParaRPr lang="nl-BE" altLang="en-US" dirty="0"/>
          </a:p>
          <a:p>
            <a:r>
              <a:rPr lang="nl-BE" altLang="en-US" dirty="0" smtClean="0"/>
              <a:t>Generieke basisdiensten ontwikkeld binnen 2 jaar, voortbouwend op basisdiensten Kruispuntbank van de Sociale Zekerheid</a:t>
            </a:r>
          </a:p>
          <a:p>
            <a:r>
              <a:rPr lang="fr-FR" dirty="0" err="1" smtClean="0"/>
              <a:t>Omzeggens</a:t>
            </a:r>
            <a:r>
              <a:rPr lang="fr-FR" dirty="0" smtClean="0"/>
              <a:t> </a:t>
            </a:r>
            <a:r>
              <a:rPr lang="fr-FR" dirty="0" err="1" smtClean="0"/>
              <a:t>maandelijks</a:t>
            </a:r>
            <a:r>
              <a:rPr lang="fr-FR" dirty="0" smtClean="0"/>
              <a:t> </a:t>
            </a:r>
            <a:r>
              <a:rPr lang="fr-FR" dirty="0" err="1" smtClean="0"/>
              <a:t>nieuwe</a:t>
            </a:r>
            <a:r>
              <a:rPr lang="fr-FR" dirty="0" smtClean="0"/>
              <a:t> </a:t>
            </a:r>
            <a:r>
              <a:rPr lang="fr-FR" dirty="0" err="1" smtClean="0"/>
              <a:t>diensten</a:t>
            </a:r>
            <a:r>
              <a:rPr lang="fr-FR" dirty="0" smtClean="0"/>
              <a:t> met </a:t>
            </a:r>
            <a:r>
              <a:rPr lang="fr-FR" dirty="0" err="1" smtClean="0"/>
              <a:t>toegevoegde</a:t>
            </a:r>
            <a:r>
              <a:rPr lang="fr-FR" dirty="0" smtClean="0"/>
              <a:t> </a:t>
            </a:r>
            <a:r>
              <a:rPr lang="fr-FR" dirty="0" err="1" smtClean="0"/>
              <a:t>waarde</a:t>
            </a:r>
            <a:r>
              <a:rPr lang="fr-FR" dirty="0" smtClean="0"/>
              <a:t> die van </a:t>
            </a:r>
            <a:r>
              <a:rPr lang="fr-FR" dirty="0" err="1" smtClean="0"/>
              <a:t>basisdiensten</a:t>
            </a:r>
            <a:r>
              <a:rPr lang="fr-FR" dirty="0" smtClean="0"/>
              <a:t> </a:t>
            </a:r>
            <a:r>
              <a:rPr lang="fr-FR" dirty="0" err="1" smtClean="0"/>
              <a:t>gebruik</a:t>
            </a:r>
            <a:r>
              <a:rPr lang="fr-FR" dirty="0" smtClean="0"/>
              <a:t> </a:t>
            </a:r>
            <a:r>
              <a:rPr lang="fr-FR" dirty="0" err="1" smtClean="0"/>
              <a:t>maken</a:t>
            </a:r>
            <a:r>
              <a:rPr lang="fr-FR" dirty="0" smtClean="0"/>
              <a:t> =&gt; </a:t>
            </a:r>
            <a:r>
              <a:rPr lang="fr-FR" dirty="0" err="1" smtClean="0"/>
              <a:t>inmiddels</a:t>
            </a:r>
            <a:r>
              <a:rPr lang="fr-FR" dirty="0" smtClean="0"/>
              <a:t> 72 </a:t>
            </a:r>
            <a:r>
              <a:rPr lang="fr-FR" dirty="0" err="1" smtClean="0"/>
              <a:t>diensten</a:t>
            </a:r>
            <a:r>
              <a:rPr lang="fr-FR" dirty="0" smtClean="0"/>
              <a:t> met </a:t>
            </a:r>
            <a:r>
              <a:rPr lang="fr-FR" dirty="0" err="1" smtClean="0"/>
              <a:t>toegevoegde</a:t>
            </a:r>
            <a:r>
              <a:rPr lang="fr-FR" dirty="0" smtClean="0"/>
              <a:t> </a:t>
            </a:r>
            <a:r>
              <a:rPr lang="fr-FR" dirty="0" err="1" smtClean="0"/>
              <a:t>waarde</a:t>
            </a:r>
            <a:endParaRPr lang="fr-FR" dirty="0" smtClean="0"/>
          </a:p>
          <a:p>
            <a:r>
              <a:rPr lang="fr-FR" dirty="0" err="1" smtClean="0"/>
              <a:t>Zeer</a:t>
            </a:r>
            <a:r>
              <a:rPr lang="fr-FR" dirty="0" smtClean="0"/>
              <a:t> </a:t>
            </a:r>
            <a:r>
              <a:rPr lang="fr-FR" dirty="0" err="1" smtClean="0"/>
              <a:t>uitgebreide</a:t>
            </a:r>
            <a:r>
              <a:rPr lang="fr-FR" dirty="0" smtClean="0"/>
              <a:t> </a:t>
            </a:r>
            <a:r>
              <a:rPr lang="fr-FR" dirty="0" err="1" smtClean="0"/>
              <a:t>documentatie</a:t>
            </a:r>
            <a:r>
              <a:rPr lang="fr-FR" dirty="0" smtClean="0"/>
              <a:t> en </a:t>
            </a:r>
            <a:r>
              <a:rPr lang="fr-FR" dirty="0" err="1" smtClean="0"/>
              <a:t>ondersteuning</a:t>
            </a:r>
            <a:endParaRPr lang="fr-FR" dirty="0" smtClean="0"/>
          </a:p>
          <a:p>
            <a:r>
              <a:rPr lang="fr-FR" dirty="0" err="1" smtClean="0"/>
              <a:t>Degelijke</a:t>
            </a:r>
            <a:r>
              <a:rPr lang="fr-FR" dirty="0" smtClean="0"/>
              <a:t> test- en </a:t>
            </a:r>
            <a:r>
              <a:rPr lang="fr-FR" dirty="0" err="1" smtClean="0"/>
              <a:t>acceptatie-omgeving</a:t>
            </a:r>
            <a:endParaRPr lang="fr-FR" dirty="0" smtClean="0"/>
          </a:p>
          <a:p>
            <a:endParaRPr lang="fr-FR" dirty="0" smtClean="0"/>
          </a:p>
          <a:p>
            <a:pPr lvl="1"/>
            <a:endParaRPr lang="fr-BE" dirty="0" smtClean="0"/>
          </a:p>
          <a:p>
            <a:endParaRPr lang="fr-FR" dirty="0" smtClean="0"/>
          </a:p>
          <a:p>
            <a:endParaRPr lang="en-US" dirty="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85</a:t>
            </a:fld>
            <a:endParaRPr lang="en-US"/>
          </a:p>
        </p:txBody>
      </p:sp>
    </p:spTree>
    <p:extLst>
      <p:ext uri="{BB962C8B-B14F-4D97-AF65-F5344CB8AC3E}">
        <p14:creationId xmlns:p14="http://schemas.microsoft.com/office/powerpoint/2010/main" val="40701352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Procesketenoptimalisatie</a:t>
            </a:r>
            <a:endParaRPr lang="en-US" dirty="0"/>
          </a:p>
        </p:txBody>
      </p:sp>
      <p:sp>
        <p:nvSpPr>
          <p:cNvPr id="3" name="Content Placeholder 2"/>
          <p:cNvSpPr>
            <a:spLocks noGrp="1"/>
          </p:cNvSpPr>
          <p:nvPr>
            <p:ph idx="1"/>
          </p:nvPr>
        </p:nvSpPr>
        <p:spPr/>
        <p:txBody>
          <a:bodyPr>
            <a:normAutofit lnSpcReduction="10000"/>
          </a:bodyPr>
          <a:lstStyle/>
          <a:p>
            <a:r>
              <a:rPr lang="en-US" dirty="0" err="1" smtClean="0"/>
              <a:t>Patiënten</a:t>
            </a:r>
            <a:r>
              <a:rPr lang="en-US" dirty="0" smtClean="0"/>
              <a:t>, </a:t>
            </a:r>
            <a:r>
              <a:rPr lang="en-US" dirty="0" err="1" smtClean="0"/>
              <a:t>zorgverleners</a:t>
            </a:r>
            <a:r>
              <a:rPr lang="en-US" dirty="0" smtClean="0"/>
              <a:t>, </a:t>
            </a:r>
            <a:r>
              <a:rPr lang="en-US" dirty="0" err="1" smtClean="0"/>
              <a:t>zorginstellingen</a:t>
            </a:r>
            <a:r>
              <a:rPr lang="en-US" dirty="0" smtClean="0"/>
              <a:t>, … </a:t>
            </a:r>
            <a:r>
              <a:rPr lang="en-US" dirty="0" err="1" smtClean="0"/>
              <a:t>verwachten</a:t>
            </a:r>
            <a:r>
              <a:rPr lang="en-US" dirty="0" smtClean="0"/>
              <a:t> </a:t>
            </a:r>
            <a:r>
              <a:rPr lang="en-US" dirty="0" err="1" smtClean="0"/>
              <a:t>geïntegreerde</a:t>
            </a:r>
            <a:r>
              <a:rPr lang="en-US" dirty="0" smtClean="0"/>
              <a:t> </a:t>
            </a:r>
            <a:r>
              <a:rPr lang="en-US" dirty="0" err="1" smtClean="0"/>
              <a:t>diensten</a:t>
            </a:r>
            <a:r>
              <a:rPr lang="en-US" dirty="0" smtClean="0"/>
              <a:t> over </a:t>
            </a:r>
            <a:r>
              <a:rPr lang="en-US" dirty="0" err="1" smtClean="0"/>
              <a:t>actoren</a:t>
            </a:r>
            <a:r>
              <a:rPr lang="en-US" dirty="0" smtClean="0"/>
              <a:t> </a:t>
            </a:r>
            <a:r>
              <a:rPr lang="en-US" dirty="0" err="1" smtClean="0"/>
              <a:t>heen</a:t>
            </a:r>
            <a:endParaRPr lang="en-US" dirty="0" smtClean="0"/>
          </a:p>
          <a:p>
            <a:r>
              <a:rPr lang="nl-BE" dirty="0" smtClean="0"/>
              <a:t>Geïntegreerde diensten worden bereikt door optimale onderlinge </a:t>
            </a:r>
            <a:r>
              <a:rPr lang="nl-BE" dirty="0"/>
              <a:t>afstemming tussen </a:t>
            </a:r>
            <a:r>
              <a:rPr lang="nl-BE" dirty="0" smtClean="0"/>
              <a:t>van interne </a:t>
            </a:r>
            <a:r>
              <a:rPr lang="nl-BE" dirty="0"/>
              <a:t>bedrijfsprocessen </a:t>
            </a:r>
            <a:r>
              <a:rPr lang="nl-BE" dirty="0" smtClean="0"/>
              <a:t>van diverse organisaties</a:t>
            </a:r>
            <a:endParaRPr lang="en-US" dirty="0" smtClean="0"/>
          </a:p>
          <a:p>
            <a:r>
              <a:rPr lang="nl-BE" dirty="0" smtClean="0"/>
              <a:t>Eerst </a:t>
            </a:r>
            <a:r>
              <a:rPr lang="nl-BE" dirty="0"/>
              <a:t>procesoptimalisatie, dan </a:t>
            </a:r>
            <a:r>
              <a:rPr lang="nl-BE" dirty="0" smtClean="0"/>
              <a:t>informatisering, anders bestendig je slechte praktijken</a:t>
            </a:r>
            <a:endParaRPr lang="nl-BE" dirty="0"/>
          </a:p>
          <a:p>
            <a:r>
              <a:rPr lang="en-US" dirty="0" err="1" smtClean="0"/>
              <a:t>Niet</a:t>
            </a:r>
            <a:r>
              <a:rPr lang="en-US" dirty="0" smtClean="0"/>
              <a:t> </a:t>
            </a:r>
            <a:r>
              <a:rPr lang="en-US" dirty="0" err="1" smtClean="0"/>
              <a:t>alleen</a:t>
            </a:r>
            <a:r>
              <a:rPr lang="en-US" dirty="0" smtClean="0"/>
              <a:t> </a:t>
            </a:r>
            <a:r>
              <a:rPr lang="en-US" dirty="0" err="1" smtClean="0"/>
              <a:t>aandacht</a:t>
            </a:r>
            <a:r>
              <a:rPr lang="en-US" dirty="0" smtClean="0"/>
              <a:t> </a:t>
            </a:r>
            <a:r>
              <a:rPr lang="en-US" dirty="0" err="1" smtClean="0"/>
              <a:t>voor</a:t>
            </a:r>
            <a:endParaRPr lang="en-US" dirty="0"/>
          </a:p>
          <a:p>
            <a:pPr lvl="1"/>
            <a:r>
              <a:rPr lang="en-US" dirty="0" err="1" smtClean="0"/>
              <a:t>competitieve</a:t>
            </a:r>
            <a:r>
              <a:rPr lang="en-US" dirty="0" smtClean="0"/>
              <a:t> </a:t>
            </a:r>
            <a:r>
              <a:rPr lang="en-US" dirty="0" err="1" smtClean="0"/>
              <a:t>voordelen</a:t>
            </a:r>
            <a:r>
              <a:rPr lang="en-US" dirty="0" smtClean="0"/>
              <a:t>: </a:t>
            </a:r>
            <a:r>
              <a:rPr lang="nl-BE" dirty="0" smtClean="0"/>
              <a:t>behalen </a:t>
            </a:r>
            <a:r>
              <a:rPr lang="nl-BE" dirty="0"/>
              <a:t>of behouden van langdurige onderscheidende voordelen t.o.v. concurrerende </a:t>
            </a:r>
            <a:r>
              <a:rPr lang="nl-BE" dirty="0" smtClean="0"/>
              <a:t>organisaties</a:t>
            </a:r>
            <a:endParaRPr lang="en-US" dirty="0" smtClean="0"/>
          </a:p>
          <a:p>
            <a:pPr lvl="1"/>
            <a:r>
              <a:rPr lang="en-US" dirty="0" smtClean="0"/>
              <a:t>maar </a:t>
            </a:r>
            <a:r>
              <a:rPr lang="en-US" dirty="0" err="1" smtClean="0"/>
              <a:t>vooral</a:t>
            </a:r>
            <a:r>
              <a:rPr lang="en-US" dirty="0" smtClean="0"/>
              <a:t> </a:t>
            </a:r>
            <a:r>
              <a:rPr lang="en-US" dirty="0" err="1" smtClean="0"/>
              <a:t>voor</a:t>
            </a:r>
            <a:r>
              <a:rPr lang="en-US" dirty="0" smtClean="0"/>
              <a:t> </a:t>
            </a:r>
            <a:r>
              <a:rPr lang="en-US" dirty="0" err="1" smtClean="0"/>
              <a:t>coöperatieve</a:t>
            </a:r>
            <a:r>
              <a:rPr lang="en-US" dirty="0" smtClean="0"/>
              <a:t> </a:t>
            </a:r>
            <a:r>
              <a:rPr lang="en-US" dirty="0" err="1" smtClean="0"/>
              <a:t>voordelen</a:t>
            </a:r>
            <a:r>
              <a:rPr lang="en-US" dirty="0" smtClean="0"/>
              <a:t>: </a:t>
            </a:r>
            <a:r>
              <a:rPr lang="nl-BE" dirty="0" smtClean="0"/>
              <a:t>betere </a:t>
            </a:r>
            <a:r>
              <a:rPr lang="nl-BE" dirty="0"/>
              <a:t>langdurige verwezenlijking van de doelstellingen van de eigen organisatie en/of de sector door samenwerking met andere </a:t>
            </a:r>
            <a:r>
              <a:rPr lang="nl-BE" dirty="0" smtClean="0"/>
              <a:t>organisaties</a:t>
            </a:r>
          </a:p>
          <a:p>
            <a:r>
              <a:rPr lang="nl-BE" dirty="0" smtClean="0"/>
              <a:t>Belang van standaardisatie</a:t>
            </a:r>
            <a:endParaRPr lang="nl-BE" dirty="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86</a:t>
            </a:fld>
            <a:endParaRPr lang="en-US"/>
          </a:p>
        </p:txBody>
      </p:sp>
    </p:spTree>
    <p:extLst>
      <p:ext uri="{BB962C8B-B14F-4D97-AF65-F5344CB8AC3E}">
        <p14:creationId xmlns:p14="http://schemas.microsoft.com/office/powerpoint/2010/main" val="291585593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Open en eerlijke communicatie</a:t>
            </a:r>
            <a:endParaRPr lang="en-US" dirty="0"/>
          </a:p>
        </p:txBody>
      </p:sp>
      <p:sp>
        <p:nvSpPr>
          <p:cNvPr id="3" name="Content Placeholder 2"/>
          <p:cNvSpPr>
            <a:spLocks noGrp="1"/>
          </p:cNvSpPr>
          <p:nvPr>
            <p:ph idx="1"/>
          </p:nvPr>
        </p:nvSpPr>
        <p:spPr/>
        <p:txBody>
          <a:bodyPr>
            <a:normAutofit/>
          </a:bodyPr>
          <a:lstStyle/>
          <a:p>
            <a:r>
              <a:rPr lang="fr-BE" dirty="0" err="1" smtClean="0"/>
              <a:t>Portaal</a:t>
            </a:r>
            <a:r>
              <a:rPr lang="fr-BE" dirty="0" smtClean="0"/>
              <a:t> van het </a:t>
            </a:r>
            <a:r>
              <a:rPr lang="fr-BE" dirty="0" smtClean="0">
                <a:solidFill>
                  <a:srgbClr val="3E6E5A"/>
                </a:solidFill>
              </a:rPr>
              <a:t>eHealth</a:t>
            </a:r>
            <a:r>
              <a:rPr lang="fr-BE" dirty="0" smtClean="0"/>
              <a:t>-</a:t>
            </a:r>
            <a:r>
              <a:rPr lang="fr-BE" dirty="0" err="1" smtClean="0"/>
              <a:t>platform</a:t>
            </a:r>
            <a:endParaRPr lang="fr-BE" dirty="0" smtClean="0"/>
          </a:p>
          <a:p>
            <a:pPr lvl="1"/>
            <a:r>
              <a:rPr lang="fr-BE" dirty="0" smtClean="0"/>
              <a:t>burger: </a:t>
            </a:r>
            <a:r>
              <a:rPr lang="fr-BE" dirty="0" err="1" smtClean="0"/>
              <a:t>informatie</a:t>
            </a:r>
            <a:r>
              <a:rPr lang="fr-BE" dirty="0" smtClean="0"/>
              <a:t> en </a:t>
            </a:r>
            <a:r>
              <a:rPr lang="fr-BE" dirty="0" err="1" smtClean="0"/>
              <a:t>toepassingen</a:t>
            </a:r>
            <a:endParaRPr lang="fr-BE" dirty="0" smtClean="0"/>
          </a:p>
          <a:p>
            <a:pPr lvl="1"/>
            <a:r>
              <a:rPr lang="fr-BE" dirty="0" err="1"/>
              <a:t>z</a:t>
            </a:r>
            <a:r>
              <a:rPr lang="fr-BE" dirty="0" err="1" smtClean="0"/>
              <a:t>orgverleners</a:t>
            </a:r>
            <a:r>
              <a:rPr lang="fr-BE" dirty="0" smtClean="0"/>
              <a:t> en </a:t>
            </a:r>
            <a:r>
              <a:rPr lang="fr-BE" dirty="0" err="1" smtClean="0"/>
              <a:t>zorginstellingen</a:t>
            </a:r>
            <a:r>
              <a:rPr lang="fr-BE" dirty="0" smtClean="0"/>
              <a:t>: </a:t>
            </a:r>
            <a:r>
              <a:rPr lang="fr-BE" dirty="0" err="1" smtClean="0"/>
              <a:t>informatie</a:t>
            </a:r>
            <a:r>
              <a:rPr lang="fr-BE" dirty="0" smtClean="0"/>
              <a:t> en </a:t>
            </a:r>
            <a:r>
              <a:rPr lang="fr-BE" dirty="0" err="1" smtClean="0"/>
              <a:t>toepassingen</a:t>
            </a:r>
            <a:endParaRPr lang="fr-BE" dirty="0" smtClean="0"/>
          </a:p>
          <a:p>
            <a:pPr lvl="1"/>
            <a:r>
              <a:rPr lang="fr-BE" dirty="0" err="1"/>
              <a:t>o</a:t>
            </a:r>
            <a:r>
              <a:rPr lang="fr-BE" dirty="0" err="1" smtClean="0"/>
              <a:t>ntwikkelaars</a:t>
            </a:r>
            <a:r>
              <a:rPr lang="fr-BE" dirty="0" smtClean="0"/>
              <a:t> van software: </a:t>
            </a:r>
            <a:r>
              <a:rPr lang="fr-BE" dirty="0" err="1" smtClean="0"/>
              <a:t>technische</a:t>
            </a:r>
            <a:r>
              <a:rPr lang="fr-BE" dirty="0" smtClean="0"/>
              <a:t> </a:t>
            </a:r>
            <a:r>
              <a:rPr lang="fr-BE" dirty="0" err="1" smtClean="0"/>
              <a:t>documentatie</a:t>
            </a:r>
            <a:endParaRPr lang="fr-BE" dirty="0" smtClean="0"/>
          </a:p>
          <a:p>
            <a:pPr lvl="1"/>
            <a:r>
              <a:rPr lang="fr-BE" dirty="0" err="1"/>
              <a:t>j</a:t>
            </a:r>
            <a:r>
              <a:rPr lang="fr-BE" dirty="0" err="1" smtClean="0"/>
              <a:t>uridische</a:t>
            </a:r>
            <a:r>
              <a:rPr lang="fr-BE" dirty="0" smtClean="0"/>
              <a:t> </a:t>
            </a:r>
            <a:r>
              <a:rPr lang="fr-BE" dirty="0" err="1" smtClean="0"/>
              <a:t>documentatie</a:t>
            </a:r>
            <a:endParaRPr lang="fr-BE" dirty="0" smtClean="0"/>
          </a:p>
          <a:p>
            <a:r>
              <a:rPr lang="fr-BE" dirty="0" err="1" smtClean="0"/>
              <a:t>Driemaandelijkse</a:t>
            </a:r>
            <a:r>
              <a:rPr lang="fr-BE" dirty="0" smtClean="0"/>
              <a:t> </a:t>
            </a:r>
            <a:r>
              <a:rPr lang="fr-BE" dirty="0" err="1" smtClean="0"/>
              <a:t>nieuwsbrief</a:t>
            </a:r>
            <a:r>
              <a:rPr lang="fr-BE" dirty="0" smtClean="0"/>
              <a:t> (&gt; 1200 </a:t>
            </a:r>
            <a:r>
              <a:rPr lang="fr-BE" dirty="0" err="1" smtClean="0"/>
              <a:t>abonnees</a:t>
            </a:r>
            <a:r>
              <a:rPr lang="fr-BE" dirty="0" smtClean="0"/>
              <a:t>)</a:t>
            </a:r>
          </a:p>
          <a:p>
            <a:r>
              <a:rPr lang="fr-FR" dirty="0" err="1" smtClean="0"/>
              <a:t>Organisatie</a:t>
            </a:r>
            <a:r>
              <a:rPr lang="fr-FR" dirty="0" smtClean="0"/>
              <a:t> van externe </a:t>
            </a:r>
            <a:r>
              <a:rPr lang="fr-FR" dirty="0" err="1" smtClean="0"/>
              <a:t>presentaties</a:t>
            </a:r>
            <a:r>
              <a:rPr lang="fr-FR" dirty="0" smtClean="0"/>
              <a:t> </a:t>
            </a:r>
            <a:r>
              <a:rPr lang="fr-FR" dirty="0" err="1" smtClean="0"/>
              <a:t>voor</a:t>
            </a:r>
            <a:r>
              <a:rPr lang="fr-FR" dirty="0" smtClean="0"/>
              <a:t> de </a:t>
            </a:r>
            <a:r>
              <a:rPr lang="fr-FR" dirty="0" err="1" smtClean="0"/>
              <a:t>actoren</a:t>
            </a:r>
            <a:r>
              <a:rPr lang="fr-FR" dirty="0" smtClean="0"/>
              <a:t> in de </a:t>
            </a:r>
            <a:r>
              <a:rPr lang="fr-FR" dirty="0" err="1" smtClean="0"/>
              <a:t>gezondheidszorg</a:t>
            </a:r>
            <a:endParaRPr lang="fr-BE" dirty="0" smtClean="0"/>
          </a:p>
          <a:p>
            <a:r>
              <a:rPr lang="fr-FR" dirty="0" err="1" smtClean="0"/>
              <a:t>Organisatie</a:t>
            </a:r>
            <a:r>
              <a:rPr lang="fr-FR" dirty="0" smtClean="0"/>
              <a:t> van workshops </a:t>
            </a:r>
            <a:r>
              <a:rPr lang="fr-FR" dirty="0" err="1" smtClean="0"/>
              <a:t>voor</a:t>
            </a:r>
            <a:r>
              <a:rPr lang="fr-FR" dirty="0" smtClean="0"/>
              <a:t> de </a:t>
            </a:r>
            <a:r>
              <a:rPr lang="fr-FR" dirty="0" err="1" smtClean="0"/>
              <a:t>integratoren</a:t>
            </a:r>
            <a:r>
              <a:rPr lang="fr-FR" dirty="0" smtClean="0"/>
              <a:t> van de </a:t>
            </a:r>
            <a:r>
              <a:rPr lang="fr-FR" dirty="0" err="1" smtClean="0"/>
              <a:t>basisdiensten</a:t>
            </a:r>
            <a:endParaRPr lang="fr-FR" dirty="0" smtClean="0"/>
          </a:p>
          <a:p>
            <a:r>
              <a:rPr lang="fr-FR" dirty="0" smtClean="0"/>
              <a:t>…</a:t>
            </a:r>
            <a:endParaRPr lang="fr-BE" dirty="0" smtClean="0"/>
          </a:p>
        </p:txBody>
      </p:sp>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87</a:t>
            </a:fld>
            <a:endParaRPr lang="en-US"/>
          </a:p>
        </p:txBody>
      </p:sp>
    </p:spTree>
    <p:extLst>
      <p:ext uri="{BB962C8B-B14F-4D97-AF65-F5344CB8AC3E}">
        <p14:creationId xmlns:p14="http://schemas.microsoft.com/office/powerpoint/2010/main" val="19793378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71B662-E07F-4B45-AF7C-5436FF003ECE}" type="slidenum">
              <a:rPr lang="en-GB" smtClean="0"/>
              <a:pPr/>
              <a:t>88</a:t>
            </a:fld>
            <a:endParaRPr lang="en-GB" dirty="0"/>
          </a:p>
        </p:txBody>
      </p:sp>
      <p:grpSp>
        <p:nvGrpSpPr>
          <p:cNvPr id="3" name="Group 2"/>
          <p:cNvGrpSpPr/>
          <p:nvPr/>
        </p:nvGrpSpPr>
        <p:grpSpPr>
          <a:xfrm>
            <a:off x="138338" y="423122"/>
            <a:ext cx="5901269" cy="4446802"/>
            <a:chOff x="149575" y="128938"/>
            <a:chExt cx="4919136" cy="3237972"/>
          </a:xfrm>
        </p:grpSpPr>
        <p:pic>
          <p:nvPicPr>
            <p:cNvPr id="13" name="Picture 12"/>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9575" y="128938"/>
              <a:ext cx="4919136" cy="3237972"/>
            </a:xfrm>
            <a:prstGeom prst="rect">
              <a:avLst/>
            </a:prstGeom>
          </p:spPr>
        </p:pic>
        <p:sp>
          <p:nvSpPr>
            <p:cNvPr id="14" name="Rectangle 13"/>
            <p:cNvSpPr/>
            <p:nvPr/>
          </p:nvSpPr>
          <p:spPr>
            <a:xfrm>
              <a:off x="149575" y="573652"/>
              <a:ext cx="4919136" cy="1008494"/>
            </a:xfrm>
            <a:prstGeom prst="rect">
              <a:avLst/>
            </a:prstGeom>
          </p:spPr>
          <p:txBody>
            <a:bodyPr wrap="square">
              <a:spAutoFit/>
            </a:bodyPr>
            <a:lstStyle/>
            <a:p>
              <a:pPr algn="ctr"/>
              <a:r>
                <a:rPr lang="nl-BE" sz="2800" dirty="0">
                  <a:latin typeface="+mn-lt"/>
                </a:rPr>
                <a:t>Er zijn altijd 10 redenen </a:t>
              </a:r>
              <a:endParaRPr lang="nl-BE" sz="2800" dirty="0" smtClean="0">
                <a:latin typeface="+mn-lt"/>
              </a:endParaRPr>
            </a:p>
            <a:p>
              <a:pPr algn="ctr"/>
              <a:r>
                <a:rPr lang="nl-BE" sz="2800" dirty="0" smtClean="0">
                  <a:latin typeface="+mn-lt"/>
                </a:rPr>
                <a:t>om </a:t>
              </a:r>
              <a:r>
                <a:rPr lang="nl-BE" sz="2800" dirty="0">
                  <a:latin typeface="+mn-lt"/>
                </a:rPr>
                <a:t>niet te veranderen, </a:t>
              </a:r>
              <a:endParaRPr lang="nl-BE" sz="2800" dirty="0" smtClean="0">
                <a:latin typeface="+mn-lt"/>
              </a:endParaRPr>
            </a:p>
            <a:p>
              <a:pPr algn="ctr"/>
              <a:r>
                <a:rPr lang="nl-BE" sz="2800" dirty="0" smtClean="0">
                  <a:latin typeface="+mn-lt"/>
                </a:rPr>
                <a:t>maar </a:t>
              </a:r>
              <a:r>
                <a:rPr lang="nl-BE" sz="2800" dirty="0">
                  <a:latin typeface="+mn-lt"/>
                </a:rPr>
                <a:t>geef daar niet aan toe</a:t>
              </a:r>
            </a:p>
          </p:txBody>
        </p:sp>
      </p:grpSp>
      <p:grpSp>
        <p:nvGrpSpPr>
          <p:cNvPr id="8" name="Group 7"/>
          <p:cNvGrpSpPr/>
          <p:nvPr/>
        </p:nvGrpSpPr>
        <p:grpSpPr>
          <a:xfrm>
            <a:off x="2264668" y="2285358"/>
            <a:ext cx="6721287" cy="4456010"/>
            <a:chOff x="1600200" y="1757362"/>
            <a:chExt cx="5943600" cy="3343275"/>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1757362"/>
              <a:ext cx="5943600" cy="3343275"/>
            </a:xfrm>
            <a:prstGeom prst="rect">
              <a:avLst/>
            </a:prstGeom>
            <a:ln>
              <a:noFill/>
            </a:ln>
            <a:effectLst>
              <a:outerShdw blurRad="190500" algn="tl" rotWithShape="0">
                <a:srgbClr val="000000">
                  <a:alpha val="70000"/>
                </a:srgbClr>
              </a:outerShdw>
            </a:effectLst>
          </p:spPr>
        </p:pic>
        <p:sp>
          <p:nvSpPr>
            <p:cNvPr id="7" name="TextBox 6"/>
            <p:cNvSpPr txBox="1"/>
            <p:nvPr/>
          </p:nvSpPr>
          <p:spPr>
            <a:xfrm>
              <a:off x="1600200" y="3234190"/>
              <a:ext cx="2409722" cy="1685716"/>
            </a:xfrm>
            <a:prstGeom prst="rect">
              <a:avLst/>
            </a:prstGeom>
            <a:noFill/>
          </p:spPr>
          <p:txBody>
            <a:bodyPr wrap="square" rtlCol="0">
              <a:spAutoFit/>
            </a:bodyPr>
            <a:lstStyle/>
            <a:p>
              <a:pPr algn="ctr"/>
              <a:r>
                <a:rPr lang="nl-BE" sz="2800" dirty="0">
                  <a:solidFill>
                    <a:schemeClr val="bg2">
                      <a:lumMod val="25000"/>
                    </a:schemeClr>
                  </a:solidFill>
                </a:rPr>
                <a:t>Een </a:t>
              </a:r>
              <a:r>
                <a:rPr lang="nl-BE" sz="2800" dirty="0" smtClean="0">
                  <a:solidFill>
                    <a:schemeClr val="bg2">
                      <a:lumMod val="25000"/>
                    </a:schemeClr>
                  </a:solidFill>
                </a:rPr>
                <a:t>olifant</a:t>
              </a:r>
            </a:p>
            <a:p>
              <a:pPr algn="ctr"/>
              <a:r>
                <a:rPr lang="nl-BE" sz="2800" dirty="0" smtClean="0">
                  <a:solidFill>
                    <a:schemeClr val="bg2">
                      <a:lumMod val="25000"/>
                    </a:schemeClr>
                  </a:solidFill>
                </a:rPr>
                <a:t>eet </a:t>
              </a:r>
              <a:r>
                <a:rPr lang="nl-BE" sz="2800" dirty="0">
                  <a:solidFill>
                    <a:schemeClr val="bg2">
                      <a:lumMod val="25000"/>
                    </a:schemeClr>
                  </a:solidFill>
                </a:rPr>
                <a:t>je </a:t>
              </a:r>
              <a:r>
                <a:rPr lang="nl-BE" sz="2800" dirty="0" smtClean="0">
                  <a:solidFill>
                    <a:schemeClr val="bg2">
                      <a:lumMod val="25000"/>
                    </a:schemeClr>
                  </a:solidFill>
                </a:rPr>
                <a:t>op</a:t>
              </a:r>
            </a:p>
            <a:p>
              <a:pPr algn="ctr"/>
              <a:r>
                <a:rPr lang="nl-BE" sz="2800" dirty="0" smtClean="0">
                  <a:solidFill>
                    <a:schemeClr val="bg2">
                      <a:lumMod val="25000"/>
                    </a:schemeClr>
                  </a:solidFill>
                </a:rPr>
                <a:t>in </a:t>
              </a:r>
              <a:r>
                <a:rPr lang="nl-BE" sz="2800" dirty="0">
                  <a:solidFill>
                    <a:schemeClr val="bg2">
                      <a:lumMod val="25000"/>
                    </a:schemeClr>
                  </a:solidFill>
                </a:rPr>
                <a:t>kleine </a:t>
              </a:r>
              <a:r>
                <a:rPr lang="nl-BE" sz="2800" dirty="0" smtClean="0">
                  <a:solidFill>
                    <a:schemeClr val="bg2">
                      <a:lumMod val="25000"/>
                    </a:schemeClr>
                  </a:solidFill>
                </a:rPr>
                <a:t>hapjes, anders</a:t>
              </a:r>
            </a:p>
            <a:p>
              <a:pPr algn="ctr"/>
              <a:r>
                <a:rPr lang="nl-BE" sz="2800" dirty="0" smtClean="0">
                  <a:solidFill>
                    <a:schemeClr val="bg2">
                      <a:lumMod val="25000"/>
                    </a:schemeClr>
                  </a:solidFill>
                </a:rPr>
                <a:t>verslik </a:t>
              </a:r>
              <a:r>
                <a:rPr lang="nl-BE" sz="2800" dirty="0">
                  <a:solidFill>
                    <a:schemeClr val="bg2">
                      <a:lumMod val="25000"/>
                    </a:schemeClr>
                  </a:solidFill>
                </a:rPr>
                <a:t>je </a:t>
              </a:r>
              <a:r>
                <a:rPr lang="nl-BE" sz="2800" dirty="0" smtClean="0">
                  <a:solidFill>
                    <a:schemeClr val="bg2">
                      <a:lumMod val="25000"/>
                    </a:schemeClr>
                  </a:solidFill>
                </a:rPr>
                <a:t>je</a:t>
              </a:r>
              <a:endParaRPr lang="nl-BE" sz="2800" dirty="0">
                <a:solidFill>
                  <a:schemeClr val="bg2">
                    <a:lumMod val="25000"/>
                  </a:schemeClr>
                </a:solidFill>
              </a:endParaRPr>
            </a:p>
          </p:txBody>
        </p:sp>
      </p:grpSp>
      <p:grpSp>
        <p:nvGrpSpPr>
          <p:cNvPr id="5" name="Group 4"/>
          <p:cNvGrpSpPr/>
          <p:nvPr/>
        </p:nvGrpSpPr>
        <p:grpSpPr>
          <a:xfrm>
            <a:off x="1430537" y="1483850"/>
            <a:ext cx="6689323" cy="4456010"/>
            <a:chOff x="1430537" y="1211015"/>
            <a:chExt cx="6689323" cy="4456010"/>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3689" y="1211015"/>
              <a:ext cx="6686171" cy="4456010"/>
            </a:xfrm>
            <a:prstGeom prst="rect">
              <a:avLst/>
            </a:prstGeom>
            <a:ln>
              <a:noFill/>
            </a:ln>
            <a:effectLst>
              <a:outerShdw blurRad="190500" algn="tl" rotWithShape="0">
                <a:srgbClr val="000000">
                  <a:alpha val="70000"/>
                </a:srgbClr>
              </a:outerShdw>
            </a:effectLst>
          </p:spPr>
        </p:pic>
        <p:sp>
          <p:nvSpPr>
            <p:cNvPr id="17" name="Rectangle 16"/>
            <p:cNvSpPr/>
            <p:nvPr/>
          </p:nvSpPr>
          <p:spPr>
            <a:xfrm>
              <a:off x="1430537" y="1211949"/>
              <a:ext cx="6686173" cy="954107"/>
            </a:xfrm>
            <a:prstGeom prst="rect">
              <a:avLst/>
            </a:prstGeom>
          </p:spPr>
          <p:txBody>
            <a:bodyPr wrap="square">
              <a:spAutoFit/>
            </a:bodyPr>
            <a:lstStyle/>
            <a:p>
              <a:pPr algn="ctr"/>
              <a:r>
                <a:rPr lang="nl-BE" sz="2800" dirty="0">
                  <a:solidFill>
                    <a:srgbClr val="002060"/>
                  </a:solidFill>
                </a:rPr>
                <a:t>Gras groeit niet door eraan te trekken, </a:t>
              </a:r>
              <a:endParaRPr lang="nl-BE" sz="2800" dirty="0" smtClean="0">
                <a:solidFill>
                  <a:srgbClr val="002060"/>
                </a:solidFill>
              </a:endParaRPr>
            </a:p>
            <a:p>
              <a:pPr algn="ctr"/>
              <a:r>
                <a:rPr lang="nl-BE" sz="2800" dirty="0" smtClean="0">
                  <a:solidFill>
                    <a:srgbClr val="002060"/>
                  </a:solidFill>
                </a:rPr>
                <a:t>wel </a:t>
              </a:r>
              <a:r>
                <a:rPr lang="nl-BE" sz="2800" dirty="0">
                  <a:solidFill>
                    <a:srgbClr val="002060"/>
                  </a:solidFill>
                </a:rPr>
                <a:t>door het water, mest en licht te geven</a:t>
              </a:r>
            </a:p>
          </p:txBody>
        </p:sp>
      </p:grpSp>
      <p:sp>
        <p:nvSpPr>
          <p:cNvPr id="2" name="Date Placeholder 1"/>
          <p:cNvSpPr>
            <a:spLocks noGrp="1"/>
          </p:cNvSpPr>
          <p:nvPr>
            <p:ph type="dt" sz="half" idx="10"/>
          </p:nvPr>
        </p:nvSpPr>
        <p:spPr/>
        <p:txBody>
          <a:bodyPr/>
          <a:lstStyle/>
          <a:p>
            <a:r>
              <a:rPr lang="en-US" smtClean="0"/>
              <a:t>20/03/2015</a:t>
            </a:r>
            <a:endParaRPr lang="en-US" dirty="0"/>
          </a:p>
        </p:txBody>
      </p:sp>
    </p:spTree>
    <p:extLst>
      <p:ext uri="{BB962C8B-B14F-4D97-AF65-F5344CB8AC3E}">
        <p14:creationId xmlns:p14="http://schemas.microsoft.com/office/powerpoint/2010/main" val="91253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20/03/2015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89</a:t>
            </a:fld>
            <a:endParaRPr lang="en-US"/>
          </a:p>
        </p:txBody>
      </p:sp>
      <p:sp>
        <p:nvSpPr>
          <p:cNvPr id="6" name="TextBox 5"/>
          <p:cNvSpPr txBox="1"/>
          <p:nvPr/>
        </p:nvSpPr>
        <p:spPr>
          <a:xfrm>
            <a:off x="359229" y="2649494"/>
            <a:ext cx="8577942" cy="923330"/>
          </a:xfrm>
          <a:prstGeom prst="rect">
            <a:avLst/>
          </a:prstGeom>
          <a:noFill/>
        </p:spPr>
        <p:txBody>
          <a:bodyPr wrap="square" rtlCol="0">
            <a:spAutoFit/>
          </a:bodyPr>
          <a:lstStyle/>
          <a:p>
            <a:pPr algn="ctr"/>
            <a:r>
              <a:rPr lang="nl-BE" sz="5400" dirty="0" smtClean="0">
                <a:solidFill>
                  <a:srgbClr val="C00000"/>
                </a:solidFill>
              </a:rPr>
              <a:t>Besluit</a:t>
            </a:r>
            <a:endParaRPr lang="fr-BE" sz="5400" dirty="0">
              <a:solidFill>
                <a:srgbClr val="C00000"/>
              </a:solidFill>
            </a:endParaRPr>
          </a:p>
        </p:txBody>
      </p:sp>
    </p:spTree>
    <p:extLst>
      <p:ext uri="{BB962C8B-B14F-4D97-AF65-F5344CB8AC3E}">
        <p14:creationId xmlns:p14="http://schemas.microsoft.com/office/powerpoint/2010/main" val="35965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02199" y="3178847"/>
              <a:ext cx="1484792" cy="1319635"/>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400" b="1" dirty="0">
                  <a:solidFill>
                    <a:schemeClr val="bg1"/>
                  </a:solidFill>
                </a:rPr>
                <a:t>Voordelen bij afsluiting </a:t>
              </a:r>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6124" name="Picture 7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5" name="Picture 7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6" name="Picture 7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286993" y="374931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7" name="Picture 7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8" name="Picture 8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9" name="Picture 8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325575" y="336550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a:grpSpLocks/>
          </p:cNvGrpSpPr>
          <p:nvPr/>
        </p:nvGrpSpPr>
        <p:grpSpPr bwMode="auto">
          <a:xfrm>
            <a:off x="546100" y="1395413"/>
            <a:ext cx="3233738" cy="1146175"/>
            <a:chOff x="546770" y="1394932"/>
            <a:chExt cx="3233142" cy="1146273"/>
          </a:xfrm>
        </p:grpSpPr>
        <p:grpSp>
          <p:nvGrpSpPr>
            <p:cNvPr id="46111" name="Group 93"/>
            <p:cNvGrpSpPr>
              <a:grpSpLocks/>
            </p:cNvGrpSpPr>
            <p:nvPr/>
          </p:nvGrpSpPr>
          <p:grpSpPr bwMode="auto">
            <a:xfrm>
              <a:off x="546770" y="1394932"/>
              <a:ext cx="3233142" cy="1146273"/>
              <a:chOff x="546770" y="1424385"/>
              <a:chExt cx="3233142" cy="1146273"/>
            </a:xfrm>
          </p:grpSpPr>
          <p:grpSp>
            <p:nvGrpSpPr>
              <p:cNvPr id="46113"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a:defRPr/>
                </a:pPr>
                <a:endParaRPr lang="fr-BE" sz="300" dirty="0">
                  <a:solidFill>
                    <a:schemeClr val="bg1"/>
                  </a:solidFill>
                </a:endParaRPr>
              </a:p>
              <a:p>
                <a:pPr algn="ctr">
                  <a:defRPr/>
                </a:pPr>
                <a:endParaRPr lang="nl-BE" sz="200" dirty="0">
                  <a:solidFill>
                    <a:schemeClr val="bg1"/>
                  </a:solidFill>
                </a:endParaRPr>
              </a:p>
              <a:p>
                <a:pPr algn="ctr">
                  <a:defRPr/>
                </a:pPr>
                <a:r>
                  <a:rPr lang="nl-BE" dirty="0">
                    <a:solidFill>
                      <a:schemeClr val="bg1"/>
                    </a:solidFill>
                  </a:rPr>
                  <a:t>Tarificatie,</a:t>
                </a:r>
              </a:p>
              <a:p>
                <a:pPr algn="ctr">
                  <a:defRPr/>
                </a:pPr>
                <a:r>
                  <a:rPr lang="nl-BE" dirty="0">
                    <a:solidFill>
                      <a:schemeClr val="bg1"/>
                    </a:solidFill>
                  </a:rPr>
                  <a:t>facturatie</a:t>
                </a:r>
                <a:endParaRPr lang="en-US" dirty="0"/>
              </a:p>
            </p:txBody>
          </p:sp>
        </p:grpSp>
        <p:pic>
          <p:nvPicPr>
            <p:cNvPr id="46112" name="Picture 5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46106"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a:defRPr/>
                </a:pPr>
                <a:endParaRPr lang="nl-BE" sz="300" dirty="0">
                  <a:solidFill>
                    <a:schemeClr val="bg1"/>
                  </a:solidFill>
                </a:endParaRPr>
              </a:p>
              <a:p>
                <a:pPr algn="ctr">
                  <a:defRPr/>
                </a:pPr>
                <a:r>
                  <a:rPr lang="nl-BE" dirty="0">
                    <a:solidFill>
                      <a:schemeClr val="bg1"/>
                    </a:solidFill>
                  </a:rPr>
                  <a:t>Attesten aanmaken en versturen</a:t>
                </a:r>
              </a:p>
              <a:p>
                <a:pPr>
                  <a:defRPr/>
                </a:pPr>
                <a:endParaRPr lang="en-US" dirty="0">
                  <a:solidFill>
                    <a:schemeClr val="tx1">
                      <a:lumMod val="95000"/>
                      <a:lumOff val="5000"/>
                    </a:schemeClr>
                  </a:solidFill>
                </a:endParaRPr>
              </a:p>
            </p:txBody>
          </p:sp>
        </p:grpSp>
        <p:pic>
          <p:nvPicPr>
            <p:cNvPr id="46107" name="Picture 6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525" cy="1098550"/>
            <a:chOff x="5254692" y="1452701"/>
            <a:chExt cx="3565781" cy="1097874"/>
          </a:xfrm>
        </p:grpSpPr>
        <p:grpSp>
          <p:nvGrpSpPr>
            <p:cNvPr id="46101" name="Group 67"/>
            <p:cNvGrpSpPr>
              <a:grpSpLocks/>
            </p:cNvGrpSpPr>
            <p:nvPr/>
          </p:nvGrpSpPr>
          <p:grpSpPr bwMode="auto">
            <a:xfrm>
              <a:off x="5254692" y="1452701"/>
              <a:ext cx="3565781" cy="1088504"/>
              <a:chOff x="398612" y="5107746"/>
              <a:chExt cx="3373795"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0750" y="5107746"/>
                <a:ext cx="2087968"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477145" y="5137889"/>
                <a:ext cx="2295262" cy="1058212"/>
              </a:xfrm>
              <a:prstGeom prst="rect">
                <a:avLst/>
              </a:prstGeom>
            </p:spPr>
            <p:txBody>
              <a:bodyPr>
                <a:normAutofit/>
              </a:bodyPr>
              <a:lstStyle/>
              <a:p>
                <a:pPr>
                  <a:defRPr/>
                </a:pPr>
                <a:endParaRPr lang="nl-BE" sz="1000" dirty="0">
                  <a:solidFill>
                    <a:schemeClr val="bg1"/>
                  </a:solidFill>
                </a:endParaRPr>
              </a:p>
              <a:p>
                <a:pPr algn="ctr">
                  <a:defRPr/>
                </a:pPr>
                <a:r>
                  <a:rPr lang="nl-BE" dirty="0">
                    <a:solidFill>
                      <a:schemeClr val="bg1"/>
                    </a:solidFill>
                  </a:rPr>
                  <a:t>SumEHR, medicatie-schema, ... updaten</a:t>
                </a:r>
              </a:p>
              <a:p>
                <a:pPr>
                  <a:defRPr/>
                </a:pPr>
                <a:endParaRPr lang="en-US" dirty="0">
                  <a:solidFill>
                    <a:schemeClr val="tx1">
                      <a:lumMod val="95000"/>
                      <a:lumOff val="5000"/>
                    </a:schemeClr>
                  </a:solidFill>
                </a:endParaRPr>
              </a:p>
            </p:txBody>
          </p:sp>
        </p:grpSp>
        <p:pic>
          <p:nvPicPr>
            <p:cNvPr id="46102" name="Picture 6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46096"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100" name="TextBox 60"/>
              <p:cNvSpPr txBox="1">
                <a:spLocks noChangeArrowheads="1"/>
              </p:cNvSpPr>
              <p:nvPr/>
            </p:nvSpPr>
            <p:spPr bwMode="auto">
              <a:xfrm>
                <a:off x="6678188" y="5147274"/>
                <a:ext cx="2085974" cy="105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nl-BE" sz="1000" dirty="0">
                  <a:solidFill>
                    <a:schemeClr val="bg1"/>
                  </a:solidFill>
                </a:endParaRPr>
              </a:p>
              <a:p>
                <a:pPr algn="ctr" eaLnBrk="1" hangingPunct="1"/>
                <a:r>
                  <a:rPr lang="nl-BE" dirty="0">
                    <a:solidFill>
                      <a:schemeClr val="bg1"/>
                    </a:solidFill>
                    <a:latin typeface="Arial" panose="020B0604020202020204" pitchFamily="34" charset="0"/>
                    <a:cs typeface="Arial" panose="020B0604020202020204" pitchFamily="34" charset="0"/>
                  </a:rPr>
                  <a:t>Verslag versturen naar GMD-houder</a:t>
                </a:r>
              </a:p>
            </p:txBody>
          </p:sp>
        </p:grpSp>
        <p:pic>
          <p:nvPicPr>
            <p:cNvPr id="46097" name="Picture 9"/>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6099176" y="3624263"/>
            <a:ext cx="2703513" cy="1090612"/>
            <a:chOff x="6099176" y="3624263"/>
            <a:chExt cx="2703513" cy="1090612"/>
          </a:xfrm>
        </p:grpSpPr>
        <p:sp>
          <p:nvSpPr>
            <p:cNvPr id="51" name="Rectangle 50"/>
            <p:cNvSpPr/>
            <p:nvPr/>
          </p:nvSpPr>
          <p:spPr bwMode="auto">
            <a:xfrm>
              <a:off x="6099176" y="3624263"/>
              <a:ext cx="982663" cy="10795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bwMode="auto">
            <a:xfrm>
              <a:off x="7080250" y="3635375"/>
              <a:ext cx="1370013" cy="107950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95" name="TextBox 52"/>
            <p:cNvSpPr txBox="1">
              <a:spLocks noChangeArrowheads="1"/>
            </p:cNvSpPr>
            <p:nvPr/>
          </p:nvSpPr>
          <p:spPr bwMode="auto">
            <a:xfrm>
              <a:off x="7024689" y="3663950"/>
              <a:ext cx="17780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nl-BE" sz="1000" dirty="0">
                <a:solidFill>
                  <a:schemeClr val="bg1"/>
                </a:solidFill>
              </a:endParaRPr>
            </a:p>
            <a:p>
              <a:pPr eaLnBrk="1" hangingPunct="1"/>
              <a:endParaRPr lang="nl-BE" sz="1000" dirty="0">
                <a:solidFill>
                  <a:schemeClr val="bg1"/>
                </a:solidFill>
              </a:endParaRPr>
            </a:p>
            <a:p>
              <a:pPr eaLnBrk="1" hangingPunct="1"/>
              <a:r>
                <a:rPr lang="nl-BE" dirty="0" smtClean="0">
                  <a:solidFill>
                    <a:schemeClr val="bg1"/>
                  </a:solidFill>
                </a:rPr>
                <a:t> </a:t>
              </a:r>
              <a:r>
                <a:rPr lang="nl-BE" dirty="0" smtClean="0">
                  <a:solidFill>
                    <a:schemeClr val="bg1"/>
                  </a:solidFill>
                  <a:latin typeface="Arial" panose="020B0604020202020204" pitchFamily="34" charset="0"/>
                  <a:cs typeface="Arial" panose="020B0604020202020204" pitchFamily="34" charset="0"/>
                </a:rPr>
                <a:t>Registraties</a:t>
              </a:r>
              <a:endParaRPr lang="nl-BE" dirty="0">
                <a:solidFill>
                  <a:schemeClr val="bg1"/>
                </a:solidFill>
                <a:latin typeface="Arial" panose="020B0604020202020204" pitchFamily="34" charset="0"/>
                <a:cs typeface="Arial" panose="020B0604020202020204" pitchFamily="34" charset="0"/>
              </a:endParaRPr>
            </a:p>
          </p:txBody>
        </p:sp>
      </p:grpSp>
      <p:pic>
        <p:nvPicPr>
          <p:cNvPr id="46092" name="Picture 1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86475" y="3677950"/>
            <a:ext cx="993427" cy="99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20/03/2015</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9</a:t>
            </a:fld>
            <a:endParaRPr lang="en-US"/>
          </a:p>
        </p:txBody>
      </p:sp>
      <p:sp>
        <p:nvSpPr>
          <p:cNvPr id="50" name="Rectangle 2"/>
          <p:cNvSpPr txBox="1">
            <a:spLocks noChangeArrowheads="1"/>
          </p:cNvSpPr>
          <p:nvPr/>
        </p:nvSpPr>
        <p:spPr>
          <a:xfrm>
            <a:off x="457200" y="533400"/>
            <a:ext cx="8229600" cy="990600"/>
          </a:xfrm>
          <a:prstGeom prst="rect">
            <a:avLst/>
          </a:prstGeom>
        </p:spPr>
        <p:txBody>
          <a:bodyP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altLang="fr-FR" dirty="0" smtClean="0"/>
              <a:t>Concreet</a:t>
            </a:r>
            <a:endParaRPr lang="en-US" altLang="fr-FR" dirty="0" smtClean="0"/>
          </a:p>
        </p:txBody>
      </p:sp>
    </p:spTree>
    <p:extLst>
      <p:ext uri="{BB962C8B-B14F-4D97-AF65-F5344CB8AC3E}">
        <p14:creationId xmlns:p14="http://schemas.microsoft.com/office/powerpoint/2010/main" val="38264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6092"/>
                                        </p:tgtEl>
                                        <p:attrNameLst>
                                          <p:attrName>style.visibility</p:attrName>
                                        </p:attrNameLst>
                                      </p:cBhvr>
                                      <p:to>
                                        <p:strVal val="visible"/>
                                      </p:to>
                                    </p:set>
                                    <p:animEffect transition="in" filter="wipe(up)">
                                      <p:cBhvr>
                                        <p:cTn id="26" dur="500"/>
                                        <p:tgtEl>
                                          <p:spTgt spid="46092"/>
                                        </p:tgtEl>
                                      </p:cBhvr>
                                    </p:animEffect>
                                  </p:childTnLst>
                                </p:cTn>
                              </p:par>
                              <p:par>
                                <p:cTn id="27" presetID="22" presetClass="entr" presetSubtype="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Stand van zaken</a:t>
            </a:r>
            <a:endParaRPr lang="en-US" dirty="0"/>
          </a:p>
        </p:txBody>
      </p:sp>
      <p:sp>
        <p:nvSpPr>
          <p:cNvPr id="5" name="Content Placeholder 4"/>
          <p:cNvSpPr>
            <a:spLocks noGrp="1"/>
          </p:cNvSpPr>
          <p:nvPr>
            <p:ph idx="1"/>
          </p:nvPr>
        </p:nvSpPr>
        <p:spPr/>
        <p:txBody>
          <a:bodyPr/>
          <a:lstStyle/>
          <a:p>
            <a:pPr lvl="0"/>
            <a:r>
              <a:rPr lang="en-US" dirty="0" err="1"/>
              <a:t>Stabiel</a:t>
            </a:r>
            <a:r>
              <a:rPr lang="en-US" dirty="0"/>
              <a:t>, </a:t>
            </a:r>
            <a:r>
              <a:rPr lang="en-US" dirty="0" err="1"/>
              <a:t>beschikbaar</a:t>
            </a:r>
            <a:r>
              <a:rPr lang="en-US" dirty="0"/>
              <a:t> en </a:t>
            </a:r>
            <a:r>
              <a:rPr lang="en-US" dirty="0" err="1"/>
              <a:t>performant</a:t>
            </a:r>
            <a:r>
              <a:rPr lang="en-US" dirty="0"/>
              <a:t> ICT-platform </a:t>
            </a:r>
            <a:r>
              <a:rPr lang="en-US" dirty="0" err="1"/>
              <a:t>voor</a:t>
            </a:r>
            <a:r>
              <a:rPr lang="en-US" dirty="0"/>
              <a:t> </a:t>
            </a:r>
            <a:r>
              <a:rPr lang="en-US" dirty="0" err="1"/>
              <a:t>elektronische</a:t>
            </a:r>
            <a:r>
              <a:rPr lang="en-US" dirty="0"/>
              <a:t> </a:t>
            </a:r>
            <a:r>
              <a:rPr lang="en-US" dirty="0" err="1"/>
              <a:t>gegevensdeling</a:t>
            </a:r>
            <a:endParaRPr lang="en-US" dirty="0"/>
          </a:p>
          <a:p>
            <a:endParaRPr lang="nl-BE" dirty="0" smtClean="0"/>
          </a:p>
          <a:p>
            <a:pPr lvl="0"/>
            <a:r>
              <a:rPr lang="en-US" dirty="0" err="1"/>
              <a:t>Actieve</a:t>
            </a:r>
            <a:r>
              <a:rPr lang="en-US" dirty="0"/>
              <a:t> </a:t>
            </a:r>
            <a:r>
              <a:rPr lang="en-US" dirty="0" err="1"/>
              <a:t>betrokkenheid</a:t>
            </a:r>
            <a:r>
              <a:rPr lang="en-US" dirty="0"/>
              <a:t> stakeholders in </a:t>
            </a:r>
            <a:r>
              <a:rPr lang="en-US" dirty="0" err="1"/>
              <a:t>Beheerscomité</a:t>
            </a:r>
            <a:r>
              <a:rPr lang="en-US" dirty="0"/>
              <a:t> en </a:t>
            </a:r>
            <a:r>
              <a:rPr lang="en-US" dirty="0" err="1"/>
              <a:t>Overlegcomité</a:t>
            </a:r>
            <a:r>
              <a:rPr lang="en-US" dirty="0"/>
              <a:t> met de </a:t>
            </a:r>
            <a:r>
              <a:rPr lang="en-US" dirty="0" err="1"/>
              <a:t>gebruikers</a:t>
            </a:r>
            <a:r>
              <a:rPr lang="en-US" dirty="0"/>
              <a:t> van het </a:t>
            </a:r>
            <a:r>
              <a:rPr lang="en-US" dirty="0" err="1">
                <a:solidFill>
                  <a:srgbClr val="3E6E5A"/>
                </a:solidFill>
              </a:rPr>
              <a:t>eHealth</a:t>
            </a:r>
            <a:r>
              <a:rPr lang="en-US" dirty="0"/>
              <a:t>-platform</a:t>
            </a:r>
          </a:p>
          <a:p>
            <a:endParaRPr lang="nl-BE" dirty="0" smtClean="0"/>
          </a:p>
          <a:p>
            <a:pPr lvl="0"/>
            <a:r>
              <a:rPr lang="en-US" dirty="0" err="1"/>
              <a:t>Prioriteiten</a:t>
            </a:r>
            <a:r>
              <a:rPr lang="en-US" dirty="0"/>
              <a:t> in </a:t>
            </a:r>
            <a:r>
              <a:rPr lang="en-US" dirty="0" err="1"/>
              <a:t>eHealth</a:t>
            </a:r>
            <a:r>
              <a:rPr lang="en-US" dirty="0"/>
              <a:t> Roadmap 2013-2018 </a:t>
            </a:r>
            <a:r>
              <a:rPr lang="en-US" dirty="0" err="1"/>
              <a:t>opgesteld</a:t>
            </a:r>
            <a:r>
              <a:rPr lang="en-US" dirty="0"/>
              <a:t> met </a:t>
            </a:r>
            <a:r>
              <a:rPr lang="en-US" dirty="0" err="1"/>
              <a:t>meer</a:t>
            </a:r>
            <a:r>
              <a:rPr lang="en-US" dirty="0"/>
              <a:t> </a:t>
            </a:r>
            <a:r>
              <a:rPr lang="en-US" dirty="0" err="1"/>
              <a:t>dan</a:t>
            </a:r>
            <a:r>
              <a:rPr lang="en-US" dirty="0"/>
              <a:t> 300 stakeholders, en monitoring van </a:t>
            </a:r>
            <a:r>
              <a:rPr lang="en-US" dirty="0" err="1"/>
              <a:t>uitvoering</a:t>
            </a:r>
            <a:r>
              <a:rPr lang="en-US" dirty="0"/>
              <a:t> </a:t>
            </a:r>
            <a:r>
              <a:rPr lang="en-US" dirty="0" err="1" smtClean="0"/>
              <a:t>ervan</a:t>
            </a:r>
            <a:endParaRPr lang="en-US" dirty="0"/>
          </a:p>
        </p:txBody>
      </p:sp>
      <p:sp>
        <p:nvSpPr>
          <p:cNvPr id="2" name="Date Placeholder 1"/>
          <p:cNvSpPr>
            <a:spLocks noGrp="1"/>
          </p:cNvSpPr>
          <p:nvPr>
            <p:ph type="dt" sz="half" idx="10"/>
          </p:nvPr>
        </p:nvSpPr>
        <p:spPr/>
        <p:txBody>
          <a:bodyPr/>
          <a:lstStyle/>
          <a:p>
            <a:r>
              <a:rPr lang="en-US" smtClean="0"/>
              <a:t>20/03/2015</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90</a:t>
            </a:fld>
            <a:endParaRPr lang="en-US"/>
          </a:p>
        </p:txBody>
      </p:sp>
    </p:spTree>
    <p:extLst>
      <p:ext uri="{BB962C8B-B14F-4D97-AF65-F5344CB8AC3E}">
        <p14:creationId xmlns:p14="http://schemas.microsoft.com/office/powerpoint/2010/main" val="29389079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Voornaamste uitdagingen</a:t>
            </a:r>
            <a:endParaRPr lang="en-US" dirty="0"/>
          </a:p>
        </p:txBody>
      </p:sp>
      <p:sp>
        <p:nvSpPr>
          <p:cNvPr id="5" name="Content Placeholder 4"/>
          <p:cNvSpPr>
            <a:spLocks noGrp="1"/>
          </p:cNvSpPr>
          <p:nvPr>
            <p:ph idx="1"/>
          </p:nvPr>
        </p:nvSpPr>
        <p:spPr/>
        <p:txBody>
          <a:bodyPr/>
          <a:lstStyle/>
          <a:p>
            <a:r>
              <a:rPr lang="nl-BE" dirty="0" smtClean="0"/>
              <a:t>Effectieve veralgemeende elektronische gegevensdeling</a:t>
            </a:r>
          </a:p>
          <a:p>
            <a:pPr lvl="1"/>
            <a:r>
              <a:rPr lang="nl-BE" dirty="0" err="1" smtClean="0"/>
              <a:t>informed</a:t>
            </a:r>
            <a:r>
              <a:rPr lang="nl-BE" dirty="0" smtClean="0"/>
              <a:t> consent vanwege burgers</a:t>
            </a:r>
          </a:p>
          <a:p>
            <a:pPr lvl="1"/>
            <a:r>
              <a:rPr lang="nl-BE" dirty="0" smtClean="0"/>
              <a:t>digital </a:t>
            </a:r>
            <a:r>
              <a:rPr lang="nl-BE" dirty="0" err="1" smtClean="0"/>
              <a:t>by</a:t>
            </a:r>
            <a:r>
              <a:rPr lang="nl-BE" dirty="0" smtClean="0"/>
              <a:t> default bij zorgverleners en zorginstellingen</a:t>
            </a:r>
          </a:p>
          <a:p>
            <a:r>
              <a:rPr lang="nl-BE" dirty="0" smtClean="0"/>
              <a:t>Semantische interoperabiliteit</a:t>
            </a:r>
          </a:p>
          <a:p>
            <a:r>
              <a:rPr lang="nl-BE" dirty="0" smtClean="0"/>
              <a:t>Van silo’s naar multidisciplinaire samenwerking</a:t>
            </a:r>
          </a:p>
          <a:p>
            <a:r>
              <a:rPr lang="nl-BE" dirty="0" smtClean="0"/>
              <a:t>Mobiele toepassingen, </a:t>
            </a:r>
            <a:r>
              <a:rPr lang="nl-BE" dirty="0" err="1" smtClean="0"/>
              <a:t>devices</a:t>
            </a:r>
            <a:r>
              <a:rPr lang="nl-BE" dirty="0" smtClean="0"/>
              <a:t> en </a:t>
            </a:r>
            <a:r>
              <a:rPr lang="nl-BE" dirty="0" err="1" smtClean="0"/>
              <a:t>cloud</a:t>
            </a:r>
            <a:endParaRPr lang="nl-BE" dirty="0" smtClean="0"/>
          </a:p>
          <a:p>
            <a:r>
              <a:rPr lang="nl-BE" dirty="0" smtClean="0"/>
              <a:t>Kennisbeheer</a:t>
            </a:r>
          </a:p>
          <a:p>
            <a:r>
              <a:rPr lang="nl-BE" dirty="0" smtClean="0"/>
              <a:t>Big data</a:t>
            </a:r>
          </a:p>
          <a:p>
            <a:r>
              <a:rPr lang="nl-BE" dirty="0" smtClean="0"/>
              <a:t>Andere financieringsmodellen</a:t>
            </a:r>
          </a:p>
          <a:p>
            <a:r>
              <a:rPr lang="nl-BE" dirty="0" smtClean="0"/>
              <a:t>Kostenbeheersing</a:t>
            </a:r>
          </a:p>
          <a:p>
            <a:endParaRPr lang="en-US" dirty="0"/>
          </a:p>
        </p:txBody>
      </p:sp>
      <p:sp>
        <p:nvSpPr>
          <p:cNvPr id="2" name="Date Placeholder 1"/>
          <p:cNvSpPr>
            <a:spLocks noGrp="1"/>
          </p:cNvSpPr>
          <p:nvPr>
            <p:ph type="dt" sz="half" idx="10"/>
          </p:nvPr>
        </p:nvSpPr>
        <p:spPr/>
        <p:txBody>
          <a:bodyPr/>
          <a:lstStyle/>
          <a:p>
            <a:r>
              <a:rPr lang="en-US" smtClean="0"/>
              <a:t>20/03/2015</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91</a:t>
            </a:fld>
            <a:endParaRPr lang="en-US"/>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6149" y="4142215"/>
            <a:ext cx="3600400" cy="260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5877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onyevansdotcom.files.wordpress.com/2013/05/20130507-0917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764" y="476672"/>
            <a:ext cx="6952796" cy="630549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20/03/2015</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92</a:t>
            </a:fld>
            <a:endParaRPr lang="en-US"/>
          </a:p>
        </p:txBody>
      </p:sp>
    </p:spTree>
    <p:extLst>
      <p:ext uri="{BB962C8B-B14F-4D97-AF65-F5344CB8AC3E}">
        <p14:creationId xmlns:p14="http://schemas.microsoft.com/office/powerpoint/2010/main" val="19159916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nl-BE" dirty="0" smtClean="0"/>
              <a:t>B</a:t>
            </a:r>
            <a:r>
              <a:rPr lang="nl-BE" cap="none" dirty="0" smtClean="0"/>
              <a:t>edankt !</a:t>
            </a:r>
            <a:br>
              <a:rPr lang="nl-BE" cap="none" dirty="0" smtClean="0"/>
            </a:br>
            <a:r>
              <a:rPr lang="nl-BE" cap="none" dirty="0" smtClean="0"/>
              <a:t>Vragen ?</a:t>
            </a:r>
            <a:endParaRPr lang="nl-BE"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grpSp>
        <p:nvGrpSpPr>
          <p:cNvPr id="5" name="Group 11"/>
          <p:cNvGrpSpPr>
            <a:grpSpLocks/>
          </p:cNvGrpSpPr>
          <p:nvPr/>
        </p:nvGrpSpPr>
        <p:grpSpPr bwMode="auto">
          <a:xfrm>
            <a:off x="4119636" y="3580978"/>
            <a:ext cx="4268788" cy="2800350"/>
            <a:chOff x="4406900" y="2676525"/>
            <a:chExt cx="4268788" cy="2801603"/>
          </a:xfrm>
        </p:grpSpPr>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a:t>frank.robben@ehealth.fgov.be </a:t>
              </a:r>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nl-BE" sz="1600" dirty="0"/>
            </a:p>
          </p:txBody>
        </p:sp>
      </p:grpSp>
    </p:spTree>
    <p:extLst>
      <p:ext uri="{BB962C8B-B14F-4D97-AF65-F5344CB8AC3E}">
        <p14:creationId xmlns:p14="http://schemas.microsoft.com/office/powerpoint/2010/main" val="7224690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6345</TotalTime>
  <Words>4735</Words>
  <Application>Microsoft Office PowerPoint</Application>
  <PresentationFormat>On-screen Show (4:3)</PresentationFormat>
  <Paragraphs>1085</Paragraphs>
  <Slides>93</Slides>
  <Notes>45</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Clarity</vt:lpstr>
      <vt:lpstr>eHealth: elektronische samenwerking tussen alle actoren in de zorg</vt:lpstr>
      <vt:lpstr>Plan van de uiteenzetting</vt:lpstr>
      <vt:lpstr>PowerPoint Presentation</vt:lpstr>
      <vt:lpstr>Enkele evoluties in de gezondheidszorg</vt:lpstr>
      <vt:lpstr>Vermelde evoluties vergen …</vt:lpstr>
      <vt:lpstr>Elektronische communicatie bevordert ook …</vt:lpstr>
      <vt:lpstr>PowerPoint Presentation</vt:lpstr>
      <vt:lpstr>PowerPoint Presentation</vt:lpstr>
      <vt:lpstr>PowerPoint Presentation</vt:lpstr>
      <vt:lpstr>Uit het leven gegrepen: Mona bevalt</vt:lpstr>
      <vt:lpstr>Uit het leven gegrepen: Dorian krijgt een nieuwe heup</vt:lpstr>
      <vt:lpstr>Uit het leven gegrepen : Emily verblijft in het rust- en verzorgingstehuis</vt:lpstr>
      <vt:lpstr>Uit het leven gegrepen: Greg heeft multiple sclerose</vt:lpstr>
      <vt:lpstr>Uit het leven gegrepen: Hillary valt op straat</vt:lpstr>
      <vt:lpstr>PowerPoint Presentation</vt:lpstr>
      <vt:lpstr>Prioriteiten</vt:lpstr>
      <vt:lpstr>Roadmap eGezondheid 2013-2018</vt:lpstr>
      <vt:lpstr>Roadmap eGezondheid 2013-2018</vt:lpstr>
      <vt:lpstr>Roadmap eGezondheid 2013-2018</vt:lpstr>
      <vt:lpstr>Roadmap eGezondheid 2013-2018</vt:lpstr>
      <vt:lpstr>Roadmap eGezondheid 2013-2018</vt:lpstr>
      <vt:lpstr>Hubs-metahub systeem</vt:lpstr>
      <vt:lpstr>Hubs-metahub systeem: vroeger</vt:lpstr>
      <vt:lpstr>Hubs-metahub systeem: vandaag</vt:lpstr>
      <vt:lpstr>Exramurale gegevens</vt:lpstr>
      <vt:lpstr>PowerPoint Presentation</vt:lpstr>
      <vt:lpstr>PowerPoint Presentation</vt:lpstr>
      <vt:lpstr>Roadmap eGezondheid 2013-2018</vt:lpstr>
      <vt:lpstr>Roadmap eGezondheid 2013-2018</vt:lpstr>
      <vt:lpstr>Roadmap eGezondheid 2013-2018</vt:lpstr>
      <vt:lpstr>Roadmap eGezondheid 2013-2018</vt:lpstr>
      <vt:lpstr>PowerPoint Presentation</vt:lpstr>
      <vt:lpstr>Doelstellingen eHealth-platform</vt:lpstr>
      <vt:lpstr>10 opdrachten</vt:lpstr>
      <vt:lpstr>10 opdrachten</vt:lpstr>
      <vt:lpstr>Basisarchitectuur</vt:lpstr>
      <vt:lpstr>PowerPoint Presentation</vt:lpstr>
      <vt:lpstr>10 basisdiensten</vt:lpstr>
      <vt:lpstr>10 basisdiensten</vt:lpstr>
      <vt:lpstr>10 basisdiensten</vt:lpstr>
      <vt:lpstr>PowerPoint Presentation</vt:lpstr>
      <vt:lpstr>10 basisdiensten</vt:lpstr>
      <vt:lpstr>Geïntegreerd gebruikers- en toegangsbeheer Hoe werkt dat ?</vt:lpstr>
      <vt:lpstr>10 basisdiensten</vt:lpstr>
      <vt:lpstr>10 basisdiensten</vt:lpstr>
      <vt:lpstr>Asymmetrische encryptie</vt:lpstr>
      <vt:lpstr>Asymmetrische encryptie</vt:lpstr>
      <vt:lpstr>Symmetrische encryptie</vt:lpstr>
      <vt:lpstr>10 basisdiensten</vt:lpstr>
      <vt:lpstr>Voorbeeld: elektronisch voorschrift in ziekenhuizen</vt:lpstr>
      <vt:lpstr>10 basisdiensten</vt:lpstr>
      <vt:lpstr>10 basisdiensten</vt:lpstr>
      <vt:lpstr>10 basisdiensten</vt:lpstr>
      <vt:lpstr>10 basisdiensten</vt:lpstr>
      <vt:lpstr>Ondersteuning </vt:lpstr>
      <vt:lpstr>Ondersteuning </vt:lpstr>
      <vt:lpstr>Ondersteuning </vt:lpstr>
      <vt:lpstr>Ondersteuning </vt:lpstr>
      <vt:lpstr>www.patientconsent.be</vt:lpstr>
      <vt:lpstr>Folder informatie</vt:lpstr>
      <vt:lpstr>Folder informatie</vt:lpstr>
      <vt:lpstr>eHealthConsent</vt:lpstr>
      <vt:lpstr>eHealthConsent</vt:lpstr>
      <vt:lpstr>eHealthConsent</vt:lpstr>
      <vt:lpstr>eHealthConsent</vt:lpstr>
      <vt:lpstr>Waarom de medische praktijk informatiseren? Wat is de rol van de zorgverleners?</vt:lpstr>
      <vt:lpstr>Wat is de rol van de zorgverleners? </vt:lpstr>
      <vt:lpstr>Wat is de rol van de zorgverleners? </vt:lpstr>
      <vt:lpstr>PowerPoint Presentation</vt:lpstr>
      <vt:lpstr>Enorm veel stakeholders</vt:lpstr>
      <vt:lpstr>Nexus effect</vt:lpstr>
      <vt:lpstr>Model Henderson &amp; Venkatraman</vt:lpstr>
      <vt:lpstr>Enkele kritische succesfactoren</vt:lpstr>
      <vt:lpstr>Governance door stakeholders</vt:lpstr>
      <vt:lpstr>Governance door stakeholders</vt:lpstr>
      <vt:lpstr>Governance door stakeholders</vt:lpstr>
      <vt:lpstr>Gemeenschappelijke visie</vt:lpstr>
      <vt:lpstr>Gemeenschappelijke visie</vt:lpstr>
      <vt:lpstr>Gemeenschappelijke visie</vt:lpstr>
      <vt:lpstr>Gemeenschappelijke visie</vt:lpstr>
      <vt:lpstr>Service Oriented Architecture (SOA)</vt:lpstr>
      <vt:lpstr>Enkele kernbegrippen van SOA</vt:lpstr>
      <vt:lpstr>Waarom een SOA-architectuur ?</vt:lpstr>
      <vt:lpstr>Waarom een SOA-architectuur ?</vt:lpstr>
      <vt:lpstr>Regelmatige oplevering</vt:lpstr>
      <vt:lpstr>Procesketenoptimalisatie</vt:lpstr>
      <vt:lpstr>Open en eerlijke communicatie</vt:lpstr>
      <vt:lpstr>PowerPoint Presentation</vt:lpstr>
      <vt:lpstr>PowerPoint Presentation</vt:lpstr>
      <vt:lpstr>Stand van zaken</vt:lpstr>
      <vt:lpstr>Voornaamste uitdagingen</vt:lpstr>
      <vt:lpstr>PowerPoint Presentation</vt:lpstr>
      <vt:lpstr>Bedankt !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Administrator</cp:lastModifiedBy>
  <cp:revision>253</cp:revision>
  <cp:lastPrinted>2015-03-18T13:14:26Z</cp:lastPrinted>
  <dcterms:created xsi:type="dcterms:W3CDTF">2014-04-14T09:14:56Z</dcterms:created>
  <dcterms:modified xsi:type="dcterms:W3CDTF">2015-03-22T17:23:17Z</dcterms:modified>
</cp:coreProperties>
</file>