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4" r:id="rId3"/>
    <p:sldId id="345" r:id="rId4"/>
    <p:sldId id="378" r:id="rId5"/>
    <p:sldId id="337" r:id="rId6"/>
    <p:sldId id="339" r:id="rId7"/>
    <p:sldId id="340" r:id="rId8"/>
    <p:sldId id="365" r:id="rId9"/>
    <p:sldId id="369" r:id="rId10"/>
    <p:sldId id="371" r:id="rId11"/>
    <p:sldId id="368" r:id="rId12"/>
    <p:sldId id="374" r:id="rId13"/>
    <p:sldId id="376" r:id="rId14"/>
    <p:sldId id="377" r:id="rId15"/>
    <p:sldId id="352" r:id="rId16"/>
    <p:sldId id="353" r:id="rId17"/>
    <p:sldId id="354" r:id="rId18"/>
    <p:sldId id="355" r:id="rId19"/>
    <p:sldId id="350" r:id="rId20"/>
    <p:sldId id="342" r:id="rId21"/>
    <p:sldId id="343" r:id="rId22"/>
    <p:sldId id="347" r:id="rId23"/>
    <p:sldId id="348" r:id="rId24"/>
    <p:sldId id="349" r:id="rId25"/>
    <p:sldId id="360" r:id="rId26"/>
    <p:sldId id="361" r:id="rId27"/>
    <p:sldId id="362" r:id="rId28"/>
    <p:sldId id="363" r:id="rId29"/>
    <p:sldId id="373" r:id="rId30"/>
    <p:sldId id="260" r:id="rId31"/>
    <p:sldId id="311" r:id="rId32"/>
    <p:sldId id="312" r:id="rId33"/>
    <p:sldId id="375" r:id="rId34"/>
    <p:sldId id="364" r:id="rId35"/>
    <p:sldId id="258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82C"/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86369" autoAdjust="0"/>
  </p:normalViewPr>
  <p:slideViewPr>
    <p:cSldViewPr>
      <p:cViewPr>
        <p:scale>
          <a:sx n="100" d="100"/>
          <a:sy n="100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Coordination of electronic sub-processes</a:t>
          </a:r>
          <a:endParaRPr lang="en-GB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Portal </a:t>
          </a:r>
          <a:endParaRPr lang="en-GB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t>Integrated user and access management</a:t>
          </a:r>
          <a:endParaRPr lang="en-GB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Logging management</a:t>
          </a:r>
          <a:endParaRPr lang="en-GB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System for end-to-end encryption</a:t>
          </a:r>
          <a:endParaRPr lang="en-GB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dirty="0" err="1">
              <a:solidFill>
                <a:srgbClr val="3E6E5A"/>
              </a:solidFill>
            </a:rPr>
            <a:t>eHealth</a:t>
          </a:r>
          <a:r>
            <a:rPr dirty="0" err="1"/>
            <a:t>Box</a:t>
          </a:r>
          <a:endParaRPr lang="en-GB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en-GB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Encoding</a:t>
          </a:r>
          <a:r>
            <a:rPr dirty="0" smtClean="0"/>
            <a:t> </a:t>
          </a:r>
          <a:r>
            <a:rPr dirty="0"/>
            <a:t>and </a:t>
          </a:r>
          <a:r>
            <a:rPr dirty="0" err="1"/>
            <a:t>anonymization</a:t>
          </a:r>
          <a:endParaRPr lang="en-GB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dirty="0"/>
            <a:t>Consultation of the National Identification </a:t>
          </a:r>
          <a:r>
            <a:rPr lang="nl-BE" dirty="0" smtClean="0"/>
            <a:t>Re</a:t>
          </a:r>
          <a:r>
            <a:rPr dirty="0" err="1" smtClean="0"/>
            <a:t>gisters</a:t>
          </a:r>
          <a:endParaRPr lang="en-GB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dirty="0"/>
            <a:t>Reference </a:t>
          </a:r>
          <a:r>
            <a:rPr lang="nl-BE" dirty="0" smtClean="0"/>
            <a:t>directory</a:t>
          </a:r>
          <a:r>
            <a:rPr dirty="0" smtClean="0"/>
            <a:t> </a:t>
          </a:r>
          <a:r>
            <a:rPr dirty="0"/>
            <a:t>(</a:t>
          </a:r>
          <a:r>
            <a:rPr dirty="0" err="1"/>
            <a:t>metahub</a:t>
          </a:r>
          <a:r>
            <a:rPr dirty="0"/>
            <a:t>)</a:t>
          </a:r>
          <a:endParaRPr lang="en-GB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563E2239-78E0-4AE9-AC22-DD7534055196}" type="presOf" srcId="{AE2357B3-F8D1-4E13-B807-E393E9FC5539}" destId="{DC5DD086-89E5-4CD9-B1D2-0E7FF2C522A2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B2C12C0D-E419-4FFB-A545-2A7291BC26FF}" type="presOf" srcId="{ADE4E262-EB9E-448C-8B46-6B6521E6B92F}" destId="{E0757731-3698-433B-8E7C-2EB749869931}" srcOrd="0" destOrd="0" presId="urn:microsoft.com/office/officeart/2008/layout/PictureStrips"/>
    <dgm:cxn modelId="{D028104F-E0E8-4C5B-8F5A-D782662A6C9A}" type="presOf" srcId="{66800CA2-1263-488B-9901-BF5AA9A26379}" destId="{22C56DC3-2158-416C-A2CA-0A41276F6E72}" srcOrd="0" destOrd="0" presId="urn:microsoft.com/office/officeart/2008/layout/PictureStrips"/>
    <dgm:cxn modelId="{F0A5900F-7941-465A-8A4E-C5DBB8DC82BA}" type="presOf" srcId="{3069D4A7-A9EB-432B-8415-5BE83922B144}" destId="{9C5C0C8B-F255-4694-B3C6-8BE7DBC5F7E5}" srcOrd="0" destOrd="0" presId="urn:microsoft.com/office/officeart/2008/layout/PictureStrips"/>
    <dgm:cxn modelId="{B2CC0B80-CBEC-4041-838F-F60215BFF710}" type="presOf" srcId="{426C232F-332D-4FF2-A820-7A068898BF0D}" destId="{A9AE0183-4578-4303-9373-BBB0DAF179FE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1EC7FC97-EFC2-461C-BFEC-C7F12D4D158E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5DB23791-C506-4C86-9F23-FF6C778E9064}" type="presOf" srcId="{E7919EDD-7680-4985-B198-1CBB0F9E96AC}" destId="{7A8D609C-F894-4686-8594-F633FD78C201}" srcOrd="0" destOrd="0" presId="urn:microsoft.com/office/officeart/2008/layout/PictureStrips"/>
    <dgm:cxn modelId="{2A5D738B-5AF9-4BBF-B2FB-9FFF00FF5EDF}" type="presOf" srcId="{D1B0C0D0-7AB7-487B-ADF8-3BB3DD4E9EE7}" destId="{9E029134-162C-442E-A062-F55ADB999C33}" srcOrd="0" destOrd="0" presId="urn:microsoft.com/office/officeart/2008/layout/PictureStrips"/>
    <dgm:cxn modelId="{291CDEC1-5201-4612-88FA-B9D4D29A5330}" type="presOf" srcId="{DE482DF0-5C86-4767-9CE5-54725DF28573}" destId="{4F50CB91-2850-4662-936D-F5CF85EB32D2}" srcOrd="0" destOrd="0" presId="urn:microsoft.com/office/officeart/2008/layout/PictureStrips"/>
    <dgm:cxn modelId="{01ED4DAA-535F-4E59-B0C3-A27768422570}" type="presOf" srcId="{53250AAA-89D6-4377-B3C0-0E5BF972A3C0}" destId="{411BB13E-A3FD-42F9-8D3A-DD2DDC4A3516}" srcOrd="0" destOrd="0" presId="urn:microsoft.com/office/officeart/2008/layout/PictureStrips"/>
    <dgm:cxn modelId="{D9FE88F9-33C0-4065-8A2C-C47729568FE6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9E19901C-D02A-431C-AFAF-7128C3D89BC6}" type="presParOf" srcId="{9E029134-162C-442E-A062-F55ADB999C33}" destId="{60E777AF-AE30-4678-946F-1FF94928EBDC}" srcOrd="0" destOrd="0" presId="urn:microsoft.com/office/officeart/2008/layout/PictureStrips"/>
    <dgm:cxn modelId="{E69CE641-9778-4072-81D0-A8CE5726B760}" type="presParOf" srcId="{60E777AF-AE30-4678-946F-1FF94928EBDC}" destId="{7A8D609C-F894-4686-8594-F633FD78C201}" srcOrd="0" destOrd="0" presId="urn:microsoft.com/office/officeart/2008/layout/PictureStrips"/>
    <dgm:cxn modelId="{C33B0BC9-04A0-4D4F-95F8-7B83F8368D5B}" type="presParOf" srcId="{60E777AF-AE30-4678-946F-1FF94928EBDC}" destId="{8B00EC11-24E0-4E0C-8101-DB576F31F9D2}" srcOrd="1" destOrd="0" presId="urn:microsoft.com/office/officeart/2008/layout/PictureStrips"/>
    <dgm:cxn modelId="{A11127A6-CFCC-4141-8D9E-0EB6A0DA4039}" type="presParOf" srcId="{9E029134-162C-442E-A062-F55ADB999C33}" destId="{7105A6FE-D318-4A98-A922-671C581530DC}" srcOrd="1" destOrd="0" presId="urn:microsoft.com/office/officeart/2008/layout/PictureStrips"/>
    <dgm:cxn modelId="{58561415-E9B3-42FA-B912-0EA1903A99B5}" type="presParOf" srcId="{9E029134-162C-442E-A062-F55ADB999C33}" destId="{85CFEB57-FC52-4321-A97D-3211B5D63D4D}" srcOrd="2" destOrd="0" presId="urn:microsoft.com/office/officeart/2008/layout/PictureStrips"/>
    <dgm:cxn modelId="{E44F318E-A83F-4533-81F6-BCE822B6F744}" type="presParOf" srcId="{85CFEB57-FC52-4321-A97D-3211B5D63D4D}" destId="{A9AE0183-4578-4303-9373-BBB0DAF179FE}" srcOrd="0" destOrd="0" presId="urn:microsoft.com/office/officeart/2008/layout/PictureStrips"/>
    <dgm:cxn modelId="{963BB2F5-2D7F-4E05-8F49-E6B37F65E619}" type="presParOf" srcId="{85CFEB57-FC52-4321-A97D-3211B5D63D4D}" destId="{17BB8C5E-ACC5-4AEA-AC3B-15C53CC548C0}" srcOrd="1" destOrd="0" presId="urn:microsoft.com/office/officeart/2008/layout/PictureStrips"/>
    <dgm:cxn modelId="{0B1313C6-3C41-4322-9A38-33C706290828}" type="presParOf" srcId="{9E029134-162C-442E-A062-F55ADB999C33}" destId="{3DF2FDF0-8F29-4351-969E-A1025413C53F}" srcOrd="3" destOrd="0" presId="urn:microsoft.com/office/officeart/2008/layout/PictureStrips"/>
    <dgm:cxn modelId="{73CD418B-D218-46C7-914F-F308255693D4}" type="presParOf" srcId="{9E029134-162C-442E-A062-F55ADB999C33}" destId="{51949F69-36F9-42ED-A197-4A357D3FCC84}" srcOrd="4" destOrd="0" presId="urn:microsoft.com/office/officeart/2008/layout/PictureStrips"/>
    <dgm:cxn modelId="{321414DC-4267-4720-9DEB-35BF70E227C0}" type="presParOf" srcId="{51949F69-36F9-42ED-A197-4A357D3FCC84}" destId="{DC5DD086-89E5-4CD9-B1D2-0E7FF2C522A2}" srcOrd="0" destOrd="0" presId="urn:microsoft.com/office/officeart/2008/layout/PictureStrips"/>
    <dgm:cxn modelId="{B2FB55CA-5EEC-445F-A2D0-BF6FE8C08D75}" type="presParOf" srcId="{51949F69-36F9-42ED-A197-4A357D3FCC84}" destId="{DEDE190B-7605-44A7-B19B-482157C4ED09}" srcOrd="1" destOrd="0" presId="urn:microsoft.com/office/officeart/2008/layout/PictureStrips"/>
    <dgm:cxn modelId="{23E43BEB-D6DB-4D6D-9826-7911702C34ED}" type="presParOf" srcId="{9E029134-162C-442E-A062-F55ADB999C33}" destId="{800A896D-7DD0-4D28-BE08-D3B8F3F2A8C6}" srcOrd="5" destOrd="0" presId="urn:microsoft.com/office/officeart/2008/layout/PictureStrips"/>
    <dgm:cxn modelId="{06295023-EBB0-424B-95AA-36161B81496B}" type="presParOf" srcId="{9E029134-162C-442E-A062-F55ADB999C33}" destId="{09DCF082-D387-4036-A517-A57508B9F296}" srcOrd="6" destOrd="0" presId="urn:microsoft.com/office/officeart/2008/layout/PictureStrips"/>
    <dgm:cxn modelId="{5FB0D809-853D-4AB6-88C3-1B8FF513508C}" type="presParOf" srcId="{09DCF082-D387-4036-A517-A57508B9F296}" destId="{6F6ACCCA-7573-4F27-BB76-D1BFA52EAEE3}" srcOrd="0" destOrd="0" presId="urn:microsoft.com/office/officeart/2008/layout/PictureStrips"/>
    <dgm:cxn modelId="{247501B9-4DB5-453B-BE5F-BF3E6B3ABC77}" type="presParOf" srcId="{09DCF082-D387-4036-A517-A57508B9F296}" destId="{F94043AE-FBAE-4418-8D10-10B1481C95AF}" srcOrd="1" destOrd="0" presId="urn:microsoft.com/office/officeart/2008/layout/PictureStrips"/>
    <dgm:cxn modelId="{302FD4B2-7909-4F8C-9870-17D1CD07CBF7}" type="presParOf" srcId="{9E029134-162C-442E-A062-F55ADB999C33}" destId="{2F838AD4-66C5-4737-8D8D-66F3281C6FE1}" srcOrd="7" destOrd="0" presId="urn:microsoft.com/office/officeart/2008/layout/PictureStrips"/>
    <dgm:cxn modelId="{0160ABD0-FCC4-492A-8362-2B7D108AD5BD}" type="presParOf" srcId="{9E029134-162C-442E-A062-F55ADB999C33}" destId="{0F749A16-F5F6-45E8-9E08-2382EA901724}" srcOrd="8" destOrd="0" presId="urn:microsoft.com/office/officeart/2008/layout/PictureStrips"/>
    <dgm:cxn modelId="{62B2CF91-7AFD-4798-B40D-4296EE067FD3}" type="presParOf" srcId="{0F749A16-F5F6-45E8-9E08-2382EA901724}" destId="{610D24CD-EC64-4585-8806-7B24163BBCA5}" srcOrd="0" destOrd="0" presId="urn:microsoft.com/office/officeart/2008/layout/PictureStrips"/>
    <dgm:cxn modelId="{362D38F2-AD21-4597-9525-55ABE522E95A}" type="presParOf" srcId="{0F749A16-F5F6-45E8-9E08-2382EA901724}" destId="{1D377189-38FA-44FB-9886-A25D865375A4}" srcOrd="1" destOrd="0" presId="urn:microsoft.com/office/officeart/2008/layout/PictureStrips"/>
    <dgm:cxn modelId="{915A4E1D-B8A3-4721-8E17-8341D28EA906}" type="presParOf" srcId="{9E029134-162C-442E-A062-F55ADB999C33}" destId="{D0690CA7-5AC0-41CF-B946-24781BCFD1A5}" srcOrd="9" destOrd="0" presId="urn:microsoft.com/office/officeart/2008/layout/PictureStrips"/>
    <dgm:cxn modelId="{8C77D414-E80F-4E88-B9FC-124A1894A0FE}" type="presParOf" srcId="{9E029134-162C-442E-A062-F55ADB999C33}" destId="{B7B3EDE5-7630-4030-822E-F5E4C9706E85}" srcOrd="10" destOrd="0" presId="urn:microsoft.com/office/officeart/2008/layout/PictureStrips"/>
    <dgm:cxn modelId="{4198FA53-5635-48E4-8575-8398C03B935A}" type="presParOf" srcId="{B7B3EDE5-7630-4030-822E-F5E4C9706E85}" destId="{4F50CB91-2850-4662-936D-F5CF85EB32D2}" srcOrd="0" destOrd="0" presId="urn:microsoft.com/office/officeart/2008/layout/PictureStrips"/>
    <dgm:cxn modelId="{96D3A4D1-0120-4BBA-BDA5-B82808388E45}" type="presParOf" srcId="{B7B3EDE5-7630-4030-822E-F5E4C9706E85}" destId="{82E38FB2-A96C-4D7A-A866-6D7BE57189A0}" srcOrd="1" destOrd="0" presId="urn:microsoft.com/office/officeart/2008/layout/PictureStrips"/>
    <dgm:cxn modelId="{077A8D45-6002-48B3-AE50-D671E3F4161E}" type="presParOf" srcId="{9E029134-162C-442E-A062-F55ADB999C33}" destId="{FFADA039-4E63-4656-B69A-9CDE6DF7D22E}" srcOrd="11" destOrd="0" presId="urn:microsoft.com/office/officeart/2008/layout/PictureStrips"/>
    <dgm:cxn modelId="{C0B4C9EB-3909-418E-8153-D23759F69E0F}" type="presParOf" srcId="{9E029134-162C-442E-A062-F55ADB999C33}" destId="{617E62FE-8B7F-4345-A007-B8285279A613}" srcOrd="12" destOrd="0" presId="urn:microsoft.com/office/officeart/2008/layout/PictureStrips"/>
    <dgm:cxn modelId="{1F389DE8-A3F0-4868-904B-C18FDD7A6D62}" type="presParOf" srcId="{617E62FE-8B7F-4345-A007-B8285279A613}" destId="{9C5C0C8B-F255-4694-B3C6-8BE7DBC5F7E5}" srcOrd="0" destOrd="0" presId="urn:microsoft.com/office/officeart/2008/layout/PictureStrips"/>
    <dgm:cxn modelId="{F05A337C-C353-46E2-B4E3-3C57A9E67496}" type="presParOf" srcId="{617E62FE-8B7F-4345-A007-B8285279A613}" destId="{A9E14B50-194E-4A93-B9D9-20BB56D81973}" srcOrd="1" destOrd="0" presId="urn:microsoft.com/office/officeart/2008/layout/PictureStrips"/>
    <dgm:cxn modelId="{954BC1A0-EEAD-4A66-B65B-C0DE76AFC488}" type="presParOf" srcId="{9E029134-162C-442E-A062-F55ADB999C33}" destId="{CC5C64CB-AB52-41A1-B231-D8699C0C625F}" srcOrd="13" destOrd="0" presId="urn:microsoft.com/office/officeart/2008/layout/PictureStrips"/>
    <dgm:cxn modelId="{6A3892A5-1CAB-44CD-9DA3-044D3BA4DC6D}" type="presParOf" srcId="{9E029134-162C-442E-A062-F55ADB999C33}" destId="{F8E94CFA-B945-48E5-BE10-370DD69F16A4}" srcOrd="14" destOrd="0" presId="urn:microsoft.com/office/officeart/2008/layout/PictureStrips"/>
    <dgm:cxn modelId="{3756A1E9-7CBD-4C2F-8904-765B51596D09}" type="presParOf" srcId="{F8E94CFA-B945-48E5-BE10-370DD69F16A4}" destId="{411BB13E-A3FD-42F9-8D3A-DD2DDC4A3516}" srcOrd="0" destOrd="0" presId="urn:microsoft.com/office/officeart/2008/layout/PictureStrips"/>
    <dgm:cxn modelId="{824AAD7A-4E85-40E2-8E24-ECBAE04445E5}" type="presParOf" srcId="{F8E94CFA-B945-48E5-BE10-370DD69F16A4}" destId="{70C2EA1E-D7DB-4E74-806D-4590DBE781A3}" srcOrd="1" destOrd="0" presId="urn:microsoft.com/office/officeart/2008/layout/PictureStrips"/>
    <dgm:cxn modelId="{8ACC2001-4FE4-4991-BBE4-A601A398973A}" type="presParOf" srcId="{9E029134-162C-442E-A062-F55ADB999C33}" destId="{B6819F3B-727A-4EDF-BC16-FDFFBB563868}" srcOrd="15" destOrd="0" presId="urn:microsoft.com/office/officeart/2008/layout/PictureStrips"/>
    <dgm:cxn modelId="{08473143-1983-49C1-A7E5-D3FE5949F628}" type="presParOf" srcId="{9E029134-162C-442E-A062-F55ADB999C33}" destId="{BB272E9F-26C5-4655-93E5-F3616BF119CC}" srcOrd="16" destOrd="0" presId="urn:microsoft.com/office/officeart/2008/layout/PictureStrips"/>
    <dgm:cxn modelId="{63DF48F3-B873-4487-8E79-A5E8D46C70A7}" type="presParOf" srcId="{BB272E9F-26C5-4655-93E5-F3616BF119CC}" destId="{E0757731-3698-433B-8E7C-2EB749869931}" srcOrd="0" destOrd="0" presId="urn:microsoft.com/office/officeart/2008/layout/PictureStrips"/>
    <dgm:cxn modelId="{51B9A084-A722-4C5B-8DBE-971648CBBF07}" type="presParOf" srcId="{BB272E9F-26C5-4655-93E5-F3616BF119CC}" destId="{139FD9EA-3509-4D4C-98D4-BC741BA871D8}" srcOrd="1" destOrd="0" presId="urn:microsoft.com/office/officeart/2008/layout/PictureStrips"/>
    <dgm:cxn modelId="{C53ED9D6-F8A1-4CCF-B0DE-E1B2E8310B6E}" type="presParOf" srcId="{9E029134-162C-442E-A062-F55ADB999C33}" destId="{979B97D2-0F97-437F-8686-ABD1B910F38F}" srcOrd="17" destOrd="0" presId="urn:microsoft.com/office/officeart/2008/layout/PictureStrips"/>
    <dgm:cxn modelId="{6B0FC6B1-58F3-4E6A-8A6B-99994DD7CD9A}" type="presParOf" srcId="{9E029134-162C-442E-A062-F55ADB999C33}" destId="{0216C3D0-FCC6-4B0C-AA10-7E78E85A1DE2}" srcOrd="18" destOrd="0" presId="urn:microsoft.com/office/officeart/2008/layout/PictureStrips"/>
    <dgm:cxn modelId="{34090E5C-D88B-491D-87CB-6BFA97E5B54D}" type="presParOf" srcId="{0216C3D0-FCC6-4B0C-AA10-7E78E85A1DE2}" destId="{22C56DC3-2158-416C-A2CA-0A41276F6E72}" srcOrd="0" destOrd="0" presId="urn:microsoft.com/office/officeart/2008/layout/PictureStrips"/>
    <dgm:cxn modelId="{8E722507-E986-448B-BA1E-A4C5849E28A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E63E5-401D-47F3-B99A-0A8B067169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410C7-D6F2-43A6-AD81-C74A81EE903F}">
      <dgm:prSet custT="1"/>
      <dgm:spPr>
        <a:solidFill>
          <a:srgbClr val="3F6D57"/>
        </a:solidFill>
      </dgm:spPr>
      <dgm:t>
        <a:bodyPr/>
        <a:lstStyle/>
        <a:p>
          <a:pPr rtl="0"/>
          <a:r>
            <a:rPr lang="fr-BE" sz="1400" b="0" dirty="0" smtClean="0"/>
            <a:t>Via </a:t>
          </a:r>
          <a:r>
            <a:rPr lang="fr-BE" sz="1400" dirty="0" smtClean="0"/>
            <a:t>eID of the patient (at least at the first consultation)</a:t>
          </a:r>
          <a:endParaRPr lang="en-GB" sz="1400" dirty="0"/>
        </a:p>
      </dgm:t>
    </dgm:pt>
    <dgm:pt modelId="{ACCFBA62-DDEF-4127-B645-520AA41B4F8A}" type="parTrans" cxnId="{03526AE1-05F1-4C32-8DE9-AE0A385864D3}">
      <dgm:prSet/>
      <dgm:spPr/>
      <dgm:t>
        <a:bodyPr/>
        <a:lstStyle/>
        <a:p>
          <a:endParaRPr lang="en-US"/>
        </a:p>
      </dgm:t>
    </dgm:pt>
    <dgm:pt modelId="{7DE52F99-A8E5-4399-B884-D16AC076D88F}" type="sibTrans" cxnId="{03526AE1-05F1-4C32-8DE9-AE0A385864D3}">
      <dgm:prSet/>
      <dgm:spPr/>
      <dgm:t>
        <a:bodyPr/>
        <a:lstStyle/>
        <a:p>
          <a:endParaRPr lang="en-US"/>
        </a:p>
      </dgm:t>
    </dgm:pt>
    <dgm:pt modelId="{9ED7CC8B-16A7-4240-9857-889C660DF3CC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dirty="0"/>
            <a:t>Authentication of identity of the patient </a:t>
          </a:r>
          <a:endParaRPr lang="en-GB" dirty="0"/>
        </a:p>
      </dgm:t>
    </dgm:pt>
    <dgm:pt modelId="{7CD7F47E-A0C2-4D70-A837-75D86987CFEA}" type="parTrans" cxnId="{454C29D1-B97A-410D-8F3C-2464C2BF16F3}">
      <dgm:prSet/>
      <dgm:spPr/>
      <dgm:t>
        <a:bodyPr/>
        <a:lstStyle/>
        <a:p>
          <a:endParaRPr lang="en-US"/>
        </a:p>
      </dgm:t>
    </dgm:pt>
    <dgm:pt modelId="{E1988EE8-5A2B-4E71-A8DC-E0EEC5E18584}" type="sibTrans" cxnId="{454C29D1-B97A-410D-8F3C-2464C2BF16F3}">
      <dgm:prSet/>
      <dgm:spPr/>
      <dgm:t>
        <a:bodyPr/>
        <a:lstStyle/>
        <a:p>
          <a:endParaRPr lang="en-US"/>
        </a:p>
      </dgm:t>
    </dgm:pt>
    <dgm:pt modelId="{1E311E40-E000-44D7-84A4-C4BEA32188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fr-BE" b="0" dirty="0" smtClean="0"/>
            <a:t>Verification of insurance status</a:t>
          </a:r>
          <a:endParaRPr lang="en-GB" dirty="0"/>
        </a:p>
      </dgm:t>
    </dgm:pt>
    <dgm:pt modelId="{9ADEE0A7-F9C3-4F11-8724-264B2AEA9E05}" type="parTrans" cxnId="{9C2AD73F-D409-4FA4-837A-6065326F38DB}">
      <dgm:prSet/>
      <dgm:spPr/>
      <dgm:t>
        <a:bodyPr/>
        <a:lstStyle/>
        <a:p>
          <a:endParaRPr lang="en-US"/>
        </a:p>
      </dgm:t>
    </dgm:pt>
    <dgm:pt modelId="{FE21A10D-7362-4B0C-9AE4-6D977132DF42}" type="sibTrans" cxnId="{9C2AD73F-D409-4FA4-837A-6065326F38DB}">
      <dgm:prSet/>
      <dgm:spPr/>
      <dgm:t>
        <a:bodyPr/>
        <a:lstStyle/>
        <a:p>
          <a:endParaRPr lang="en-US"/>
        </a:p>
      </dgm:t>
    </dgm:pt>
    <dgm:pt modelId="{A847D925-4B59-411E-810D-39A7FF79C7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nl-BE" dirty="0" smtClean="0"/>
            <a:t>G</a:t>
          </a:r>
          <a:r>
            <a:rPr dirty="0" smtClean="0"/>
            <a:t>M</a:t>
          </a:r>
          <a:r>
            <a:rPr lang="nl-BE" dirty="0" smtClean="0"/>
            <a:t>F</a:t>
          </a:r>
          <a:r>
            <a:rPr dirty="0" smtClean="0"/>
            <a:t>?</a:t>
          </a:r>
          <a:endParaRPr lang="en-GB" dirty="0"/>
        </a:p>
      </dgm:t>
    </dgm:pt>
    <dgm:pt modelId="{916EEA83-A545-4CCB-A801-62F757FD6A7D}" type="parTrans" cxnId="{5330D562-CAD3-4172-8A94-16732BE3A3C5}">
      <dgm:prSet/>
      <dgm:spPr/>
      <dgm:t>
        <a:bodyPr/>
        <a:lstStyle/>
        <a:p>
          <a:endParaRPr lang="en-US"/>
        </a:p>
      </dgm:t>
    </dgm:pt>
    <dgm:pt modelId="{78EB1F16-124A-4976-B5C7-C11E1B984E8C}" type="sibTrans" cxnId="{5330D562-CAD3-4172-8A94-16732BE3A3C5}">
      <dgm:prSet/>
      <dgm:spPr/>
      <dgm:t>
        <a:bodyPr/>
        <a:lstStyle/>
        <a:p>
          <a:endParaRPr lang="en-US"/>
        </a:p>
      </dgm:t>
    </dgm:pt>
    <dgm:pt modelId="{4F5301D4-6D10-4291-8DF6-6956AF37A1EA}" type="pres">
      <dgm:prSet presAssocID="{283E63E5-401D-47F3-B99A-0A8B06716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21AE-D9F3-4F7D-B4C1-A88FFE9E2366}" type="pres">
      <dgm:prSet presAssocID="{CB8410C7-D6F2-43A6-AD81-C74A81EE903F}" presName="linNode" presStyleCnt="0"/>
      <dgm:spPr/>
    </dgm:pt>
    <dgm:pt modelId="{6273677B-BEF3-4B28-96B6-2A414649EAEE}" type="pres">
      <dgm:prSet presAssocID="{CB8410C7-D6F2-43A6-AD81-C74A81EE903F}" presName="parentText" presStyleLbl="node1" presStyleIdx="0" presStyleCnt="1" custLinFactNeighborX="-4133" custLinFactNeighborY="-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EE27-CFB8-4A27-A48D-DB155A6B42B7}" type="pres">
      <dgm:prSet presAssocID="{CB8410C7-D6F2-43A6-AD81-C74A81EE90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1E8F9-D106-4D09-8001-6732CE47B88E}" type="presOf" srcId="{CB8410C7-D6F2-43A6-AD81-C74A81EE903F}" destId="{6273677B-BEF3-4B28-96B6-2A414649EAEE}" srcOrd="0" destOrd="0" presId="urn:microsoft.com/office/officeart/2005/8/layout/vList5"/>
    <dgm:cxn modelId="{0F5E51C0-CF06-43CE-BCC9-D6AE8C3A53EE}" type="presOf" srcId="{A847D925-4B59-411E-810D-39A7FF79C7B7}" destId="{F13FEE27-CFB8-4A27-A48D-DB155A6B42B7}" srcOrd="0" destOrd="2" presId="urn:microsoft.com/office/officeart/2005/8/layout/vList5"/>
    <dgm:cxn modelId="{F13B9FBA-6715-4502-A862-7326436C5843}" type="presOf" srcId="{283E63E5-401D-47F3-B99A-0A8B0671698F}" destId="{4F5301D4-6D10-4291-8DF6-6956AF37A1EA}" srcOrd="0" destOrd="0" presId="urn:microsoft.com/office/officeart/2005/8/layout/vList5"/>
    <dgm:cxn modelId="{03526AE1-05F1-4C32-8DE9-AE0A385864D3}" srcId="{283E63E5-401D-47F3-B99A-0A8B0671698F}" destId="{CB8410C7-D6F2-43A6-AD81-C74A81EE903F}" srcOrd="0" destOrd="0" parTransId="{ACCFBA62-DDEF-4127-B645-520AA41B4F8A}" sibTransId="{7DE52F99-A8E5-4399-B884-D16AC076D88F}"/>
    <dgm:cxn modelId="{454C29D1-B97A-410D-8F3C-2464C2BF16F3}" srcId="{CB8410C7-D6F2-43A6-AD81-C74A81EE903F}" destId="{9ED7CC8B-16A7-4240-9857-889C660DF3CC}" srcOrd="0" destOrd="0" parTransId="{7CD7F47E-A0C2-4D70-A837-75D86987CFEA}" sibTransId="{E1988EE8-5A2B-4E71-A8DC-E0EEC5E18584}"/>
    <dgm:cxn modelId="{5330D562-CAD3-4172-8A94-16732BE3A3C5}" srcId="{CB8410C7-D6F2-43A6-AD81-C74A81EE903F}" destId="{A847D925-4B59-411E-810D-39A7FF79C7B7}" srcOrd="2" destOrd="0" parTransId="{916EEA83-A545-4CCB-A801-62F757FD6A7D}" sibTransId="{78EB1F16-124A-4976-B5C7-C11E1B984E8C}"/>
    <dgm:cxn modelId="{A45AD134-4E05-480C-A1CE-359098DE749A}" type="presOf" srcId="{1E311E40-E000-44D7-84A4-C4BEA32188B7}" destId="{F13FEE27-CFB8-4A27-A48D-DB155A6B42B7}" srcOrd="0" destOrd="1" presId="urn:microsoft.com/office/officeart/2005/8/layout/vList5"/>
    <dgm:cxn modelId="{838CC83F-2A4C-460D-B2CD-0BD3E04ECFE8}" type="presOf" srcId="{9ED7CC8B-16A7-4240-9857-889C660DF3CC}" destId="{F13FEE27-CFB8-4A27-A48D-DB155A6B42B7}" srcOrd="0" destOrd="0" presId="urn:microsoft.com/office/officeart/2005/8/layout/vList5"/>
    <dgm:cxn modelId="{9C2AD73F-D409-4FA4-837A-6065326F38DB}" srcId="{CB8410C7-D6F2-43A6-AD81-C74A81EE903F}" destId="{1E311E40-E000-44D7-84A4-C4BEA32188B7}" srcOrd="1" destOrd="0" parTransId="{9ADEE0A7-F9C3-4F11-8724-264B2AEA9E05}" sibTransId="{FE21A10D-7362-4B0C-9AE4-6D977132DF42}"/>
    <dgm:cxn modelId="{F7A5F4C4-3B0F-4497-8DCD-8CA0EF97DF7A}" type="presParOf" srcId="{4F5301D4-6D10-4291-8DF6-6956AF37A1EA}" destId="{88B521AE-D9F3-4F7D-B4C1-A88FFE9E2366}" srcOrd="0" destOrd="0" presId="urn:microsoft.com/office/officeart/2005/8/layout/vList5"/>
    <dgm:cxn modelId="{178B9AE1-FDD9-47FA-A3E3-A9024FF3A4CF}" type="presParOf" srcId="{88B521AE-D9F3-4F7D-B4C1-A88FFE9E2366}" destId="{6273677B-BEF3-4B28-96B6-2A414649EAEE}" srcOrd="0" destOrd="0" presId="urn:microsoft.com/office/officeart/2005/8/layout/vList5"/>
    <dgm:cxn modelId="{5EDC3D28-D945-4E18-BAC9-627F3700EB84}" type="presParOf" srcId="{88B521AE-D9F3-4F7D-B4C1-A88FFE9E2366}" destId="{F13FEE27-CFB8-4A27-A48D-DB155A6B4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9D798-608C-4A1E-992E-FC683BBC9F8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A7D2208C-DA9C-41CC-9D84-78BEC7CB7706}">
      <dgm:prSet phldrT="[Text]"/>
      <dgm:spPr>
        <a:solidFill>
          <a:srgbClr val="3E6E5A"/>
        </a:solidFill>
      </dgm:spPr>
      <dgm:t>
        <a:bodyPr/>
        <a:lstStyle/>
        <a:p>
          <a:r>
            <a:rPr lang="fr-BE" dirty="0" err="1" smtClean="0"/>
            <a:t>Adequate</a:t>
          </a:r>
          <a:r>
            <a:rPr lang="fr-BE" dirty="0" smtClean="0"/>
            <a:t> ICT architecture</a:t>
          </a:r>
        </a:p>
      </dgm:t>
    </dgm:pt>
    <dgm:pt modelId="{DF55EAEF-5295-4C26-B8CA-F90BDEC55998}" type="parTrans" cxnId="{225CEDB7-E6B4-4A5C-B431-A046CBCBA0C7}">
      <dgm:prSet/>
      <dgm:spPr/>
      <dgm:t>
        <a:bodyPr/>
        <a:lstStyle/>
        <a:p>
          <a:endParaRPr lang="en-US"/>
        </a:p>
      </dgm:t>
    </dgm:pt>
    <dgm:pt modelId="{585FBB05-0461-4B6B-8954-265B2442D657}" type="sibTrans" cxnId="{225CEDB7-E6B4-4A5C-B431-A046CBCBA0C7}">
      <dgm:prSet/>
      <dgm:spPr/>
      <dgm:t>
        <a:bodyPr/>
        <a:lstStyle/>
        <a:p>
          <a:endParaRPr lang="en-US"/>
        </a:p>
      </dgm:t>
    </dgm:pt>
    <dgm:pt modelId="{8C67543A-3F63-48FD-BB37-3F5D7BC8C02A}">
      <dgm:prSet phldrT="[Text]"/>
      <dgm:spPr>
        <a:solidFill>
          <a:srgbClr val="3E6E5A"/>
        </a:solidFill>
      </dgm:spPr>
      <dgm:t>
        <a:bodyPr/>
        <a:lstStyle/>
        <a:p>
          <a:r>
            <a:rPr lang="fr-BE" dirty="0" err="1" smtClean="0"/>
            <a:t>Governance</a:t>
          </a:r>
          <a:r>
            <a:rPr lang="fr-BE" dirty="0" smtClean="0"/>
            <a:t> by </a:t>
          </a:r>
          <a:r>
            <a:rPr lang="fr-BE" dirty="0" err="1" smtClean="0"/>
            <a:t>stakeholders</a:t>
          </a:r>
          <a:endParaRPr lang="fr-BE" dirty="0" smtClean="0"/>
        </a:p>
      </dgm:t>
    </dgm:pt>
    <dgm:pt modelId="{1755F3ED-1D38-410D-AD44-6352AFF55EA3}" type="parTrans" cxnId="{1CE120C1-4498-4A49-ACCA-333B463277AD}">
      <dgm:prSet/>
      <dgm:spPr/>
      <dgm:t>
        <a:bodyPr/>
        <a:lstStyle/>
        <a:p>
          <a:endParaRPr lang="en-US"/>
        </a:p>
      </dgm:t>
    </dgm:pt>
    <dgm:pt modelId="{A8B1FFF5-F7A1-4B57-9897-7CA4E2026299}" type="sibTrans" cxnId="{1CE120C1-4498-4A49-ACCA-333B463277AD}">
      <dgm:prSet/>
      <dgm:spPr/>
      <dgm:t>
        <a:bodyPr/>
        <a:lstStyle/>
        <a:p>
          <a:endParaRPr lang="en-US"/>
        </a:p>
      </dgm:t>
    </dgm:pt>
    <dgm:pt modelId="{2783AC38-44CA-4BF0-B22D-AAE9C84C9514}">
      <dgm:prSet phldrT="[Text]"/>
      <dgm:spPr>
        <a:solidFill>
          <a:srgbClr val="3E6E5A"/>
        </a:solidFill>
      </dgm:spPr>
      <dgm:t>
        <a:bodyPr/>
        <a:lstStyle/>
        <a:p>
          <a:r>
            <a:rPr lang="fr-BE" dirty="0" smtClean="0"/>
            <a:t>Agile </a:t>
          </a:r>
          <a:r>
            <a:rPr lang="fr-BE" dirty="0" err="1" smtClean="0"/>
            <a:t>delivery</a:t>
          </a:r>
          <a:endParaRPr lang="fr-BE" dirty="0" smtClean="0"/>
        </a:p>
      </dgm:t>
    </dgm:pt>
    <dgm:pt modelId="{A45237A1-A5D1-4FAD-B28A-C98937E6F105}" type="parTrans" cxnId="{64986712-05CA-4626-8700-D82ACFD77828}">
      <dgm:prSet/>
      <dgm:spPr/>
      <dgm:t>
        <a:bodyPr/>
        <a:lstStyle/>
        <a:p>
          <a:endParaRPr lang="en-US"/>
        </a:p>
      </dgm:t>
    </dgm:pt>
    <dgm:pt modelId="{CB0C60F5-7445-4368-A5D7-F4F2AB90F091}" type="sibTrans" cxnId="{64986712-05CA-4626-8700-D82ACFD77828}">
      <dgm:prSet/>
      <dgm:spPr/>
      <dgm:t>
        <a:bodyPr/>
        <a:lstStyle/>
        <a:p>
          <a:endParaRPr lang="en-US"/>
        </a:p>
      </dgm:t>
    </dgm:pt>
    <dgm:pt modelId="{E1ACBAC1-BA01-4301-A08C-ECFBDD8DBBFD}">
      <dgm:prSet phldrT="[Text]"/>
      <dgm:spPr>
        <a:solidFill>
          <a:srgbClr val="3E6E5A"/>
        </a:solidFill>
      </dgm:spPr>
      <dgm:t>
        <a:bodyPr/>
        <a:lstStyle/>
        <a:p>
          <a:r>
            <a:rPr lang="en-US" dirty="0" smtClean="0"/>
            <a:t>End-to-end process optimization</a:t>
          </a:r>
          <a:endParaRPr lang="en-US" dirty="0"/>
        </a:p>
      </dgm:t>
    </dgm:pt>
    <dgm:pt modelId="{015846C1-884A-4155-A461-F0CA6DC9BA4C}" type="parTrans" cxnId="{29A65370-4E4D-4FB0-8D77-35F194E57607}">
      <dgm:prSet/>
      <dgm:spPr/>
      <dgm:t>
        <a:bodyPr/>
        <a:lstStyle/>
        <a:p>
          <a:endParaRPr lang="en-US"/>
        </a:p>
      </dgm:t>
    </dgm:pt>
    <dgm:pt modelId="{2496AE65-0B09-4FB0-AA31-2E737C281C82}" type="sibTrans" cxnId="{29A65370-4E4D-4FB0-8D77-35F194E57607}">
      <dgm:prSet/>
      <dgm:spPr/>
      <dgm:t>
        <a:bodyPr/>
        <a:lstStyle/>
        <a:p>
          <a:endParaRPr lang="en-US"/>
        </a:p>
      </dgm:t>
    </dgm:pt>
    <dgm:pt modelId="{6C17845D-76DB-4684-8A1A-85997E5A9921}" type="pres">
      <dgm:prSet presAssocID="{0399D798-608C-4A1E-992E-FC683BBC9F8C}" presName="compositeShape" presStyleCnt="0">
        <dgm:presLayoutVars>
          <dgm:chMax val="7"/>
          <dgm:dir/>
          <dgm:resizeHandles val="exact"/>
        </dgm:presLayoutVars>
      </dgm:prSet>
      <dgm:spPr/>
    </dgm:pt>
    <dgm:pt modelId="{7D28ADEC-F697-4992-8D81-6C6EB93EE5A5}" type="pres">
      <dgm:prSet presAssocID="{0399D798-608C-4A1E-992E-FC683BBC9F8C}" presName="wedge1" presStyleLbl="node1" presStyleIdx="0" presStyleCnt="4"/>
      <dgm:spPr/>
      <dgm:t>
        <a:bodyPr/>
        <a:lstStyle/>
        <a:p>
          <a:endParaRPr lang="en-US"/>
        </a:p>
      </dgm:t>
    </dgm:pt>
    <dgm:pt modelId="{2E97FCD4-D959-429D-9D06-728E276D28D9}" type="pres">
      <dgm:prSet presAssocID="{0399D798-608C-4A1E-992E-FC683BBC9F8C}" presName="dummy1a" presStyleCnt="0"/>
      <dgm:spPr/>
    </dgm:pt>
    <dgm:pt modelId="{AFF7FD31-34A8-409C-B893-2722A4C9764A}" type="pres">
      <dgm:prSet presAssocID="{0399D798-608C-4A1E-992E-FC683BBC9F8C}" presName="dummy1b" presStyleCnt="0"/>
      <dgm:spPr/>
    </dgm:pt>
    <dgm:pt modelId="{139E7480-7289-4F20-9A56-468AE575EF9E}" type="pres">
      <dgm:prSet presAssocID="{0399D798-608C-4A1E-992E-FC683BBC9F8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BB867-0ECA-4026-9781-0AC8545F4EF0}" type="pres">
      <dgm:prSet presAssocID="{0399D798-608C-4A1E-992E-FC683BBC9F8C}" presName="wedge2" presStyleLbl="node1" presStyleIdx="1" presStyleCnt="4"/>
      <dgm:spPr/>
      <dgm:t>
        <a:bodyPr/>
        <a:lstStyle/>
        <a:p>
          <a:endParaRPr lang="en-US"/>
        </a:p>
      </dgm:t>
    </dgm:pt>
    <dgm:pt modelId="{A82187BD-9CB3-4ABF-B6F4-669FE2E39CC3}" type="pres">
      <dgm:prSet presAssocID="{0399D798-608C-4A1E-992E-FC683BBC9F8C}" presName="dummy2a" presStyleCnt="0"/>
      <dgm:spPr/>
    </dgm:pt>
    <dgm:pt modelId="{93958110-BD30-4078-971E-C143D884E4C2}" type="pres">
      <dgm:prSet presAssocID="{0399D798-608C-4A1E-992E-FC683BBC9F8C}" presName="dummy2b" presStyleCnt="0"/>
      <dgm:spPr/>
    </dgm:pt>
    <dgm:pt modelId="{467476F2-9C8F-4FFD-9368-D0099B015EF9}" type="pres">
      <dgm:prSet presAssocID="{0399D798-608C-4A1E-992E-FC683BBC9F8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5460-0D52-43B6-AA71-5CE7713C80D0}" type="pres">
      <dgm:prSet presAssocID="{0399D798-608C-4A1E-992E-FC683BBC9F8C}" presName="wedge3" presStyleLbl="node1" presStyleIdx="2" presStyleCnt="4"/>
      <dgm:spPr/>
      <dgm:t>
        <a:bodyPr/>
        <a:lstStyle/>
        <a:p>
          <a:endParaRPr lang="en-US"/>
        </a:p>
      </dgm:t>
    </dgm:pt>
    <dgm:pt modelId="{FA57D539-6F8B-4BD8-A2EC-B5DADF3D3861}" type="pres">
      <dgm:prSet presAssocID="{0399D798-608C-4A1E-992E-FC683BBC9F8C}" presName="dummy3a" presStyleCnt="0"/>
      <dgm:spPr/>
    </dgm:pt>
    <dgm:pt modelId="{CA12130C-12B9-4A77-8D8F-AF3F0636796A}" type="pres">
      <dgm:prSet presAssocID="{0399D798-608C-4A1E-992E-FC683BBC9F8C}" presName="dummy3b" presStyleCnt="0"/>
      <dgm:spPr/>
    </dgm:pt>
    <dgm:pt modelId="{4C99E71B-421F-4865-A96E-CF5839A6BC60}" type="pres">
      <dgm:prSet presAssocID="{0399D798-608C-4A1E-992E-FC683BBC9F8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A98A-AC9D-4829-9394-35A4672A3C08}" type="pres">
      <dgm:prSet presAssocID="{0399D798-608C-4A1E-992E-FC683BBC9F8C}" presName="wedge4" presStyleLbl="node1" presStyleIdx="3" presStyleCnt="4"/>
      <dgm:spPr/>
      <dgm:t>
        <a:bodyPr/>
        <a:lstStyle/>
        <a:p>
          <a:endParaRPr lang="en-US"/>
        </a:p>
      </dgm:t>
    </dgm:pt>
    <dgm:pt modelId="{7B78B1F7-6931-43FE-886D-E62380419214}" type="pres">
      <dgm:prSet presAssocID="{0399D798-608C-4A1E-992E-FC683BBC9F8C}" presName="dummy4a" presStyleCnt="0"/>
      <dgm:spPr/>
    </dgm:pt>
    <dgm:pt modelId="{AA09EADC-134B-45C3-986C-10B603D1A366}" type="pres">
      <dgm:prSet presAssocID="{0399D798-608C-4A1E-992E-FC683BBC9F8C}" presName="dummy4b" presStyleCnt="0"/>
      <dgm:spPr/>
    </dgm:pt>
    <dgm:pt modelId="{638B75D5-4F1E-4C56-ACA5-6040A8E8439F}" type="pres">
      <dgm:prSet presAssocID="{0399D798-608C-4A1E-992E-FC683BBC9F8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1B582-2BE9-435F-B80B-7CBAC4621421}" type="pres">
      <dgm:prSet presAssocID="{585FBB05-0461-4B6B-8954-265B2442D657}" presName="arrowWedge1" presStyleLbl="fgSibTrans2D1" presStyleIdx="0" presStyleCnt="4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3A014F49-A05D-4A90-98E4-732FA1E5830C}" type="pres">
      <dgm:prSet presAssocID="{CB0C60F5-7445-4368-A5D7-F4F2AB90F091}" presName="arrowWedge2" presStyleLbl="fgSibTrans2D1" presStyleIdx="1" presStyleCnt="4"/>
      <dgm:spPr>
        <a:solidFill>
          <a:schemeClr val="tx2"/>
        </a:solidFill>
      </dgm:spPr>
    </dgm:pt>
    <dgm:pt modelId="{ACDD2889-2A39-4B69-AB50-B29F6FC68D72}" type="pres">
      <dgm:prSet presAssocID="{2496AE65-0B09-4FB0-AA31-2E737C281C82}" presName="arrowWedge3" presStyleLbl="fgSibTrans2D1" presStyleIdx="2" presStyleCnt="4"/>
      <dgm:spPr>
        <a:solidFill>
          <a:schemeClr val="tx2"/>
        </a:solidFill>
      </dgm:spPr>
    </dgm:pt>
    <dgm:pt modelId="{81077F5E-BDD3-441A-AF8E-D65C3FF6EEAB}" type="pres">
      <dgm:prSet presAssocID="{A8B1FFF5-F7A1-4B57-9897-7CA4E2026299}" presName="arrowWedge4" presStyleLbl="fgSibTrans2D1" presStyleIdx="3" presStyleCnt="4"/>
      <dgm:spPr>
        <a:solidFill>
          <a:schemeClr val="tx2"/>
        </a:solidFill>
      </dgm:spPr>
    </dgm:pt>
  </dgm:ptLst>
  <dgm:cxnLst>
    <dgm:cxn modelId="{4791F913-3DE7-4407-9987-31D5D0289597}" type="presOf" srcId="{8C67543A-3F63-48FD-BB37-3F5D7BC8C02A}" destId="{5DD9A98A-AC9D-4829-9394-35A4672A3C08}" srcOrd="0" destOrd="0" presId="urn:microsoft.com/office/officeart/2005/8/layout/cycle8"/>
    <dgm:cxn modelId="{55808912-D995-46DB-B022-FB06D1805682}" type="presOf" srcId="{E1ACBAC1-BA01-4301-A08C-ECFBDD8DBBFD}" destId="{14E65460-0D52-43B6-AA71-5CE7713C80D0}" srcOrd="0" destOrd="0" presId="urn:microsoft.com/office/officeart/2005/8/layout/cycle8"/>
    <dgm:cxn modelId="{117E8A2C-B973-4F9F-9AB0-344332520439}" type="presOf" srcId="{A7D2208C-DA9C-41CC-9D84-78BEC7CB7706}" destId="{139E7480-7289-4F20-9A56-468AE575EF9E}" srcOrd="1" destOrd="0" presId="urn:microsoft.com/office/officeart/2005/8/layout/cycle8"/>
    <dgm:cxn modelId="{64986712-05CA-4626-8700-D82ACFD77828}" srcId="{0399D798-608C-4A1E-992E-FC683BBC9F8C}" destId="{2783AC38-44CA-4BF0-B22D-AAE9C84C9514}" srcOrd="1" destOrd="0" parTransId="{A45237A1-A5D1-4FAD-B28A-C98937E6F105}" sibTransId="{CB0C60F5-7445-4368-A5D7-F4F2AB90F091}"/>
    <dgm:cxn modelId="{C38D35FB-21F3-4853-907C-52AF299B1F44}" type="presOf" srcId="{8C67543A-3F63-48FD-BB37-3F5D7BC8C02A}" destId="{638B75D5-4F1E-4C56-ACA5-6040A8E8439F}" srcOrd="1" destOrd="0" presId="urn:microsoft.com/office/officeart/2005/8/layout/cycle8"/>
    <dgm:cxn modelId="{225CEDB7-E6B4-4A5C-B431-A046CBCBA0C7}" srcId="{0399D798-608C-4A1E-992E-FC683BBC9F8C}" destId="{A7D2208C-DA9C-41CC-9D84-78BEC7CB7706}" srcOrd="0" destOrd="0" parTransId="{DF55EAEF-5295-4C26-B8CA-F90BDEC55998}" sibTransId="{585FBB05-0461-4B6B-8954-265B2442D657}"/>
    <dgm:cxn modelId="{29A65370-4E4D-4FB0-8D77-35F194E57607}" srcId="{0399D798-608C-4A1E-992E-FC683BBC9F8C}" destId="{E1ACBAC1-BA01-4301-A08C-ECFBDD8DBBFD}" srcOrd="2" destOrd="0" parTransId="{015846C1-884A-4155-A461-F0CA6DC9BA4C}" sibTransId="{2496AE65-0B09-4FB0-AA31-2E737C281C82}"/>
    <dgm:cxn modelId="{47632B19-8502-419B-B4AF-A117F34E9A72}" type="presOf" srcId="{A7D2208C-DA9C-41CC-9D84-78BEC7CB7706}" destId="{7D28ADEC-F697-4992-8D81-6C6EB93EE5A5}" srcOrd="0" destOrd="0" presId="urn:microsoft.com/office/officeart/2005/8/layout/cycle8"/>
    <dgm:cxn modelId="{1CE120C1-4498-4A49-ACCA-333B463277AD}" srcId="{0399D798-608C-4A1E-992E-FC683BBC9F8C}" destId="{8C67543A-3F63-48FD-BB37-3F5D7BC8C02A}" srcOrd="3" destOrd="0" parTransId="{1755F3ED-1D38-410D-AD44-6352AFF55EA3}" sibTransId="{A8B1FFF5-F7A1-4B57-9897-7CA4E2026299}"/>
    <dgm:cxn modelId="{829BBE64-F82E-4591-9737-DBEEA643F09E}" type="presOf" srcId="{E1ACBAC1-BA01-4301-A08C-ECFBDD8DBBFD}" destId="{4C99E71B-421F-4865-A96E-CF5839A6BC60}" srcOrd="1" destOrd="0" presId="urn:microsoft.com/office/officeart/2005/8/layout/cycle8"/>
    <dgm:cxn modelId="{2C6C9984-36B3-425C-8E64-E068E4F48BC0}" type="presOf" srcId="{2783AC38-44CA-4BF0-B22D-AAE9C84C9514}" destId="{3FBBB867-0ECA-4026-9781-0AC8545F4EF0}" srcOrd="0" destOrd="0" presId="urn:microsoft.com/office/officeart/2005/8/layout/cycle8"/>
    <dgm:cxn modelId="{F0542842-20AD-46DC-B6B2-0E1B53026247}" type="presOf" srcId="{2783AC38-44CA-4BF0-B22D-AAE9C84C9514}" destId="{467476F2-9C8F-4FFD-9368-D0099B015EF9}" srcOrd="1" destOrd="0" presId="urn:microsoft.com/office/officeart/2005/8/layout/cycle8"/>
    <dgm:cxn modelId="{B1A6D562-454C-46BD-A73E-43BD22EEC6B5}" type="presOf" srcId="{0399D798-608C-4A1E-992E-FC683BBC9F8C}" destId="{6C17845D-76DB-4684-8A1A-85997E5A9921}" srcOrd="0" destOrd="0" presId="urn:microsoft.com/office/officeart/2005/8/layout/cycle8"/>
    <dgm:cxn modelId="{6D3A100E-947B-4504-92FD-95BB74523912}" type="presParOf" srcId="{6C17845D-76DB-4684-8A1A-85997E5A9921}" destId="{7D28ADEC-F697-4992-8D81-6C6EB93EE5A5}" srcOrd="0" destOrd="0" presId="urn:microsoft.com/office/officeart/2005/8/layout/cycle8"/>
    <dgm:cxn modelId="{7B8FF563-1DE7-4609-BD23-DB1E2B78E4DB}" type="presParOf" srcId="{6C17845D-76DB-4684-8A1A-85997E5A9921}" destId="{2E97FCD4-D959-429D-9D06-728E276D28D9}" srcOrd="1" destOrd="0" presId="urn:microsoft.com/office/officeart/2005/8/layout/cycle8"/>
    <dgm:cxn modelId="{E24ECBF4-9008-4B78-8F15-3A267BB4AC72}" type="presParOf" srcId="{6C17845D-76DB-4684-8A1A-85997E5A9921}" destId="{AFF7FD31-34A8-409C-B893-2722A4C9764A}" srcOrd="2" destOrd="0" presId="urn:microsoft.com/office/officeart/2005/8/layout/cycle8"/>
    <dgm:cxn modelId="{7DA4E59F-F361-40D4-BEB9-DB66A808C8BB}" type="presParOf" srcId="{6C17845D-76DB-4684-8A1A-85997E5A9921}" destId="{139E7480-7289-4F20-9A56-468AE575EF9E}" srcOrd="3" destOrd="0" presId="urn:microsoft.com/office/officeart/2005/8/layout/cycle8"/>
    <dgm:cxn modelId="{465AB963-C7D8-4438-9953-D38118D98C31}" type="presParOf" srcId="{6C17845D-76DB-4684-8A1A-85997E5A9921}" destId="{3FBBB867-0ECA-4026-9781-0AC8545F4EF0}" srcOrd="4" destOrd="0" presId="urn:microsoft.com/office/officeart/2005/8/layout/cycle8"/>
    <dgm:cxn modelId="{A2403DDC-7A93-44AD-989A-EBBD7A921725}" type="presParOf" srcId="{6C17845D-76DB-4684-8A1A-85997E5A9921}" destId="{A82187BD-9CB3-4ABF-B6F4-669FE2E39CC3}" srcOrd="5" destOrd="0" presId="urn:microsoft.com/office/officeart/2005/8/layout/cycle8"/>
    <dgm:cxn modelId="{56407ADA-5C29-489E-9EEB-14B8512A71C0}" type="presParOf" srcId="{6C17845D-76DB-4684-8A1A-85997E5A9921}" destId="{93958110-BD30-4078-971E-C143D884E4C2}" srcOrd="6" destOrd="0" presId="urn:microsoft.com/office/officeart/2005/8/layout/cycle8"/>
    <dgm:cxn modelId="{9AC842AC-E406-4FD2-BE5D-E9A67E2BE30F}" type="presParOf" srcId="{6C17845D-76DB-4684-8A1A-85997E5A9921}" destId="{467476F2-9C8F-4FFD-9368-D0099B015EF9}" srcOrd="7" destOrd="0" presId="urn:microsoft.com/office/officeart/2005/8/layout/cycle8"/>
    <dgm:cxn modelId="{E18AB295-D901-4BE9-B1B0-F194717E281C}" type="presParOf" srcId="{6C17845D-76DB-4684-8A1A-85997E5A9921}" destId="{14E65460-0D52-43B6-AA71-5CE7713C80D0}" srcOrd="8" destOrd="0" presId="urn:microsoft.com/office/officeart/2005/8/layout/cycle8"/>
    <dgm:cxn modelId="{5A529CE2-F8D9-43DA-BCA2-3D5718E0BADF}" type="presParOf" srcId="{6C17845D-76DB-4684-8A1A-85997E5A9921}" destId="{FA57D539-6F8B-4BD8-A2EC-B5DADF3D3861}" srcOrd="9" destOrd="0" presId="urn:microsoft.com/office/officeart/2005/8/layout/cycle8"/>
    <dgm:cxn modelId="{642FFE41-11FB-4DDF-8890-364E3647EB61}" type="presParOf" srcId="{6C17845D-76DB-4684-8A1A-85997E5A9921}" destId="{CA12130C-12B9-4A77-8D8F-AF3F0636796A}" srcOrd="10" destOrd="0" presId="urn:microsoft.com/office/officeart/2005/8/layout/cycle8"/>
    <dgm:cxn modelId="{933F2C6B-F887-4111-8642-942AE982F8B4}" type="presParOf" srcId="{6C17845D-76DB-4684-8A1A-85997E5A9921}" destId="{4C99E71B-421F-4865-A96E-CF5839A6BC60}" srcOrd="11" destOrd="0" presId="urn:microsoft.com/office/officeart/2005/8/layout/cycle8"/>
    <dgm:cxn modelId="{A4EB1EC6-2179-4048-8C99-25876BD13D93}" type="presParOf" srcId="{6C17845D-76DB-4684-8A1A-85997E5A9921}" destId="{5DD9A98A-AC9D-4829-9394-35A4672A3C08}" srcOrd="12" destOrd="0" presId="urn:microsoft.com/office/officeart/2005/8/layout/cycle8"/>
    <dgm:cxn modelId="{EFDD7934-4BA0-44A6-8ECD-2C50F13E9DF1}" type="presParOf" srcId="{6C17845D-76DB-4684-8A1A-85997E5A9921}" destId="{7B78B1F7-6931-43FE-886D-E62380419214}" srcOrd="13" destOrd="0" presId="urn:microsoft.com/office/officeart/2005/8/layout/cycle8"/>
    <dgm:cxn modelId="{7C44896D-FC2A-495A-B18E-04E54F8925C3}" type="presParOf" srcId="{6C17845D-76DB-4684-8A1A-85997E5A9921}" destId="{AA09EADC-134B-45C3-986C-10B603D1A366}" srcOrd="14" destOrd="0" presId="urn:microsoft.com/office/officeart/2005/8/layout/cycle8"/>
    <dgm:cxn modelId="{065E8ED5-8CD0-4F95-9568-B42E63433D15}" type="presParOf" srcId="{6C17845D-76DB-4684-8A1A-85997E5A9921}" destId="{638B75D5-4F1E-4C56-ACA5-6040A8E8439F}" srcOrd="15" destOrd="0" presId="urn:microsoft.com/office/officeart/2005/8/layout/cycle8"/>
    <dgm:cxn modelId="{18D54C14-9CA6-49B9-A63F-D6F406C866AD}" type="presParOf" srcId="{6C17845D-76DB-4684-8A1A-85997E5A9921}" destId="{ACB1B582-2BE9-435F-B80B-7CBAC4621421}" srcOrd="16" destOrd="0" presId="urn:microsoft.com/office/officeart/2005/8/layout/cycle8"/>
    <dgm:cxn modelId="{9AA2ADD0-2B81-4874-A76D-D8BA8BEBD4F1}" type="presParOf" srcId="{6C17845D-76DB-4684-8A1A-85997E5A9921}" destId="{3A014F49-A05D-4A90-98E4-732FA1E5830C}" srcOrd="17" destOrd="0" presId="urn:microsoft.com/office/officeart/2005/8/layout/cycle8"/>
    <dgm:cxn modelId="{BAC70C6B-7B98-4E16-B936-E1C35C1E0086}" type="presParOf" srcId="{6C17845D-76DB-4684-8A1A-85997E5A9921}" destId="{ACDD2889-2A39-4B69-AB50-B29F6FC68D72}" srcOrd="18" destOrd="0" presId="urn:microsoft.com/office/officeart/2005/8/layout/cycle8"/>
    <dgm:cxn modelId="{5E3F5FCD-EDD4-4A00-9438-D1FCBB45E77D}" type="presParOf" srcId="{6C17845D-76DB-4684-8A1A-85997E5A9921}" destId="{81077F5E-BDD3-441A-AF8E-D65C3FF6EEA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Coordination of electronic sub-processes</a:t>
          </a:r>
          <a:endParaRPr lang="en-GB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Portal </a:t>
          </a:r>
          <a:endParaRPr lang="en-GB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Integrated user and access management</a:t>
          </a:r>
          <a:endParaRPr lang="en-GB" sz="1500" kern="120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Logging management</a:t>
          </a:r>
          <a:endParaRPr lang="en-GB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System for end-to-end encryption</a:t>
          </a:r>
          <a:endParaRPr lang="en-GB" sz="1500" kern="120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>
              <a:solidFill>
                <a:srgbClr val="3E6E5A"/>
              </a:solidFill>
            </a:rPr>
            <a:t>eHealth</a:t>
          </a:r>
          <a:r>
            <a:rPr sz="1500" kern="1200" dirty="0" err="1"/>
            <a:t>Box</a:t>
          </a:r>
          <a:endParaRPr lang="en-GB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en-GB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Encoding</a:t>
          </a:r>
          <a:r>
            <a:rPr sz="1500" kern="1200" dirty="0" smtClean="0"/>
            <a:t> </a:t>
          </a:r>
          <a:r>
            <a:rPr sz="1500" kern="1200" dirty="0"/>
            <a:t>and </a:t>
          </a:r>
          <a:r>
            <a:rPr sz="1500" kern="1200" dirty="0" err="1"/>
            <a:t>anonymization</a:t>
          </a:r>
          <a:endParaRPr lang="en-GB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Consultation of the National Identification </a:t>
          </a:r>
          <a:r>
            <a:rPr lang="nl-BE" sz="1500" kern="1200" dirty="0" smtClean="0"/>
            <a:t>Re</a:t>
          </a:r>
          <a:r>
            <a:rPr sz="1500" kern="1200" dirty="0" err="1" smtClean="0"/>
            <a:t>gisters</a:t>
          </a:r>
          <a:endParaRPr lang="en-GB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Reference </a:t>
          </a:r>
          <a:r>
            <a:rPr lang="nl-BE" sz="1500" kern="1200" dirty="0" smtClean="0"/>
            <a:t>directory</a:t>
          </a:r>
          <a:r>
            <a:rPr sz="1500" kern="1200" dirty="0" smtClean="0"/>
            <a:t> </a:t>
          </a:r>
          <a:r>
            <a:rPr sz="1500" kern="1200" dirty="0"/>
            <a:t>(</a:t>
          </a:r>
          <a:r>
            <a:rPr sz="1500" kern="1200" dirty="0" err="1"/>
            <a:t>metahub</a:t>
          </a:r>
          <a:r>
            <a:rPr sz="1500" kern="1200" dirty="0"/>
            <a:t>)</a:t>
          </a:r>
          <a:endParaRPr lang="en-GB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EE27-CFB8-4A27-A48D-DB155A6B42B7}">
      <dsp:nvSpPr>
        <dsp:cNvPr id="0" name=""/>
        <dsp:cNvSpPr/>
      </dsp:nvSpPr>
      <dsp:spPr>
        <a:xfrm rot="5400000">
          <a:off x="2454987" y="-728869"/>
          <a:ext cx="1094205" cy="2825496"/>
        </a:xfrm>
        <a:prstGeom prst="round2SameRect">
          <a:avLst/>
        </a:prstGeom>
        <a:solidFill>
          <a:srgbClr val="3F6D57">
            <a:alpha val="52000"/>
          </a:srgb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400" kern="1200" dirty="0"/>
            <a:t>Authentication of identity of the patient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0" kern="1200" dirty="0" smtClean="0"/>
            <a:t>Verification of insurance status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 smtClean="0"/>
            <a:t>G</a:t>
          </a:r>
          <a:r>
            <a:rPr sz="1400" kern="1200" dirty="0" smtClean="0"/>
            <a:t>M</a:t>
          </a:r>
          <a:r>
            <a:rPr lang="nl-BE" sz="1400" kern="1200" dirty="0" smtClean="0"/>
            <a:t>F</a:t>
          </a:r>
          <a:r>
            <a:rPr sz="1400" kern="1200" dirty="0" smtClean="0"/>
            <a:t>?</a:t>
          </a:r>
          <a:endParaRPr lang="en-GB" sz="1400" kern="1200" dirty="0"/>
        </a:p>
      </dsp:txBody>
      <dsp:txXfrm rot="-5400000">
        <a:off x="1589342" y="190191"/>
        <a:ext cx="2772081" cy="987375"/>
      </dsp:txXfrm>
    </dsp:sp>
    <dsp:sp modelId="{6273677B-BEF3-4B28-96B6-2A414649EAEE}">
      <dsp:nvSpPr>
        <dsp:cNvPr id="0" name=""/>
        <dsp:cNvSpPr/>
      </dsp:nvSpPr>
      <dsp:spPr>
        <a:xfrm>
          <a:off x="0" y="0"/>
          <a:ext cx="1589341" cy="1367757"/>
        </a:xfrm>
        <a:prstGeom prst="roundRect">
          <a:avLst/>
        </a:prstGeom>
        <a:solidFill>
          <a:srgbClr val="3F6D5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/>
            <a:t>Via </a:t>
          </a:r>
          <a:r>
            <a:rPr lang="fr-BE" sz="1400" kern="1200" dirty="0" smtClean="0"/>
            <a:t>eID of the patient (at least at the first consultation)</a:t>
          </a:r>
          <a:endParaRPr lang="en-GB" sz="1400" kern="1200" dirty="0"/>
        </a:p>
      </dsp:txBody>
      <dsp:txXfrm>
        <a:off x="66768" y="66768"/>
        <a:ext cx="1455805" cy="1234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ADEC-F697-4992-8D81-6C6EB93EE5A5}">
      <dsp:nvSpPr>
        <dsp:cNvPr id="0" name=""/>
        <dsp:cNvSpPr/>
      </dsp:nvSpPr>
      <dsp:spPr>
        <a:xfrm>
          <a:off x="2117306" y="303381"/>
          <a:ext cx="4096512" cy="4096512"/>
        </a:xfrm>
        <a:prstGeom prst="pie">
          <a:avLst>
            <a:gd name="adj1" fmla="val 16200000"/>
            <a:gd name="adj2" fmla="val 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Adequate</a:t>
          </a:r>
          <a:r>
            <a:rPr lang="fr-BE" sz="2000" kern="1200" dirty="0" smtClean="0"/>
            <a:t> ICT architecture</a:t>
          </a:r>
        </a:p>
      </dsp:txBody>
      <dsp:txXfrm>
        <a:off x="4291872" y="1152432"/>
        <a:ext cx="1511808" cy="1121664"/>
      </dsp:txXfrm>
    </dsp:sp>
    <dsp:sp modelId="{3FBBB867-0ECA-4026-9781-0AC8545F4EF0}">
      <dsp:nvSpPr>
        <dsp:cNvPr id="0" name=""/>
        <dsp:cNvSpPr/>
      </dsp:nvSpPr>
      <dsp:spPr>
        <a:xfrm>
          <a:off x="2117306" y="440906"/>
          <a:ext cx="4096512" cy="4096512"/>
        </a:xfrm>
        <a:prstGeom prst="pie">
          <a:avLst>
            <a:gd name="adj1" fmla="val 0"/>
            <a:gd name="adj2" fmla="val 540000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 </a:t>
          </a:r>
          <a:r>
            <a:rPr lang="fr-BE" sz="2000" kern="1200" dirty="0" err="1" smtClean="0"/>
            <a:t>delivery</a:t>
          </a:r>
          <a:endParaRPr lang="fr-BE" sz="2000" kern="1200" dirty="0" smtClean="0"/>
        </a:p>
      </dsp:txBody>
      <dsp:txXfrm>
        <a:off x="4291872" y="2566704"/>
        <a:ext cx="1511808" cy="1121664"/>
      </dsp:txXfrm>
    </dsp:sp>
    <dsp:sp modelId="{14E65460-0D52-43B6-AA71-5CE7713C80D0}">
      <dsp:nvSpPr>
        <dsp:cNvPr id="0" name=""/>
        <dsp:cNvSpPr/>
      </dsp:nvSpPr>
      <dsp:spPr>
        <a:xfrm>
          <a:off x="1979781" y="440906"/>
          <a:ext cx="4096512" cy="4096512"/>
        </a:xfrm>
        <a:prstGeom prst="pie">
          <a:avLst>
            <a:gd name="adj1" fmla="val 5400000"/>
            <a:gd name="adj2" fmla="val 1080000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End-to-end process optimization</a:t>
          </a:r>
          <a:endParaRPr lang="en-US" sz="2000" kern="1200" dirty="0"/>
        </a:p>
      </dsp:txBody>
      <dsp:txXfrm>
        <a:off x="2389919" y="2566704"/>
        <a:ext cx="1511808" cy="1121664"/>
      </dsp:txXfrm>
    </dsp:sp>
    <dsp:sp modelId="{5DD9A98A-AC9D-4829-9394-35A4672A3C08}">
      <dsp:nvSpPr>
        <dsp:cNvPr id="0" name=""/>
        <dsp:cNvSpPr/>
      </dsp:nvSpPr>
      <dsp:spPr>
        <a:xfrm>
          <a:off x="1979781" y="303381"/>
          <a:ext cx="4096512" cy="4096512"/>
        </a:xfrm>
        <a:prstGeom prst="pie">
          <a:avLst>
            <a:gd name="adj1" fmla="val 10800000"/>
            <a:gd name="adj2" fmla="val 1620000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Governance</a:t>
          </a:r>
          <a:r>
            <a:rPr lang="fr-BE" sz="2000" kern="1200" dirty="0" smtClean="0"/>
            <a:t> by </a:t>
          </a:r>
          <a:r>
            <a:rPr lang="fr-BE" sz="2000" kern="1200" dirty="0" err="1" smtClean="0"/>
            <a:t>stakeholders</a:t>
          </a:r>
          <a:endParaRPr lang="fr-BE" sz="2000" kern="1200" dirty="0" smtClean="0"/>
        </a:p>
      </dsp:txBody>
      <dsp:txXfrm>
        <a:off x="2389919" y="1152432"/>
        <a:ext cx="1511808" cy="1121664"/>
      </dsp:txXfrm>
    </dsp:sp>
    <dsp:sp modelId="{ACB1B582-2BE9-435F-B80B-7CBAC4621421}">
      <dsp:nvSpPr>
        <dsp:cNvPr id="0" name=""/>
        <dsp:cNvSpPr/>
      </dsp:nvSpPr>
      <dsp:spPr>
        <a:xfrm>
          <a:off x="1863713" y="49787"/>
          <a:ext cx="4603699" cy="460369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4F49-A05D-4A90-98E4-732FA1E5830C}">
      <dsp:nvSpPr>
        <dsp:cNvPr id="0" name=""/>
        <dsp:cNvSpPr/>
      </dsp:nvSpPr>
      <dsp:spPr>
        <a:xfrm>
          <a:off x="1863713" y="187313"/>
          <a:ext cx="4603699" cy="460369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D2889-2A39-4B69-AB50-B29F6FC68D72}">
      <dsp:nvSpPr>
        <dsp:cNvPr id="0" name=""/>
        <dsp:cNvSpPr/>
      </dsp:nvSpPr>
      <dsp:spPr>
        <a:xfrm>
          <a:off x="1726187" y="187313"/>
          <a:ext cx="4603699" cy="460369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77F5E-BDD3-441A-AF8E-D65C3FF6EEAB}">
      <dsp:nvSpPr>
        <dsp:cNvPr id="0" name=""/>
        <dsp:cNvSpPr/>
      </dsp:nvSpPr>
      <dsp:spPr>
        <a:xfrm>
          <a:off x="1726187" y="49787"/>
          <a:ext cx="4603699" cy="460369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3/9/2015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3/9/2015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8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7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0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AEB3D34-D951-4230-BE2A-6FE606726F5B}" type="slidenum">
              <a:rPr lang="nl-NL" altLang="en-US" sz="1200">
                <a:latin typeface="Arial" charset="0"/>
              </a:rPr>
              <a:pPr algn="r" eaLnBrk="1" hangingPunct="1"/>
              <a:t>8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6157620-3D31-4072-88FD-FE5C84BB4A60}" type="slidenum">
              <a:rPr lang="nl-NL" altLang="en-US" sz="1200">
                <a:latin typeface="Arial" charset="0"/>
              </a:rPr>
              <a:pPr algn="r" eaLnBrk="1" hangingPunct="1"/>
              <a:t>8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9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FB165-3041-45FE-B330-ECE89C68959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095F2-AB55-4596-838E-5501053846C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09/03/2015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8.png"/><Relationship Id="rId5" Type="http://schemas.openxmlformats.org/officeDocument/2006/relationships/image" Target="../media/image44.png"/><Relationship Id="rId10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1" cap="none" dirty="0" err="1" smtClean="0">
                <a:solidFill>
                  <a:srgbClr val="3E6E5A"/>
                </a:solidFill>
              </a:rPr>
              <a:t>eHealth</a:t>
            </a:r>
            <a:r>
              <a:rPr lang="nl-BE" sz="4000" b="1" cap="none" dirty="0" smtClean="0">
                <a:solidFill>
                  <a:srgbClr val="3E6E5A"/>
                </a:solidFill>
              </a:rPr>
              <a:t>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for</a:t>
            </a:r>
            <a:r>
              <a:rPr lang="nl-BE" sz="4000" b="1" cap="none" dirty="0" smtClean="0">
                <a:solidFill>
                  <a:srgbClr val="C00000"/>
                </a:solidFill>
              </a:rPr>
              <a:t>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quality</a:t>
            </a:r>
            <a:r>
              <a:rPr lang="nl-BE" sz="4000" b="1" cap="none" dirty="0" smtClean="0">
                <a:solidFill>
                  <a:srgbClr val="C00000"/>
                </a:solidFill>
              </a:rPr>
              <a:t> &amp;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continuity</a:t>
            </a:r>
            <a:r>
              <a:rPr lang="nl-BE" sz="4000" b="1" cap="none" dirty="0" smtClean="0">
                <a:solidFill>
                  <a:srgbClr val="C00000"/>
                </a:solidFill>
              </a:rPr>
              <a:t> of care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and</a:t>
            </a:r>
            <a:r>
              <a:rPr lang="nl-BE" sz="4000" b="1" cap="none" dirty="0" smtClean="0">
                <a:solidFill>
                  <a:srgbClr val="C00000"/>
                </a:solidFill>
              </a:rPr>
              <a:t>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patient</a:t>
            </a:r>
            <a:r>
              <a:rPr lang="nl-BE" sz="4000" b="1" cap="none" dirty="0" smtClean="0">
                <a:solidFill>
                  <a:srgbClr val="C00000"/>
                </a:solidFill>
              </a:rPr>
              <a:t>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safety</a:t>
            </a:r>
            <a:endParaRPr lang="en-GB" sz="4000" b="1" cap="none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5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 smtClean="0"/>
              <a:t>Some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authentic</a:t>
            </a:r>
            <a:r>
              <a:rPr lang="nl-BE" altLang="en-US" b="1" dirty="0" smtClean="0"/>
              <a:t> sources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nl-BE" altLang="en-US" sz="2000" dirty="0"/>
              <a:t>Electronic </a:t>
            </a:r>
            <a:r>
              <a:rPr lang="nl-BE" altLang="en-US" sz="2000" dirty="0" err="1"/>
              <a:t>prescriptions</a:t>
            </a:r>
            <a:r>
              <a:rPr lang="nl-BE" altLang="en-US" sz="2000" dirty="0"/>
              <a:t> (</a:t>
            </a:r>
            <a:r>
              <a:rPr lang="nl-BE" altLang="en-US" sz="2000" dirty="0" err="1"/>
              <a:t>Recip</a:t>
            </a:r>
            <a:r>
              <a:rPr lang="nl-BE" altLang="en-US" sz="2000" dirty="0"/>
              <a:t>-e)</a:t>
            </a:r>
          </a:p>
          <a:p>
            <a:pPr>
              <a:buFont typeface="Wingdings" pitchFamily="2" charset="2"/>
              <a:buChar char="§"/>
            </a:pPr>
            <a:r>
              <a:rPr lang="nl-BE" altLang="en-US" sz="2000" dirty="0"/>
              <a:t>Shared </a:t>
            </a:r>
            <a:r>
              <a:rPr lang="nl-BE" altLang="en-US" sz="2000" dirty="0" err="1"/>
              <a:t>pharmaceutical</a:t>
            </a:r>
            <a:r>
              <a:rPr lang="nl-BE" altLang="en-US" sz="2000" dirty="0"/>
              <a:t> file: </a:t>
            </a:r>
            <a:r>
              <a:rPr lang="nl-BE" altLang="en-US" sz="2000" dirty="0" err="1"/>
              <a:t>medication</a:t>
            </a:r>
            <a:r>
              <a:rPr lang="nl-BE" altLang="en-US" sz="2000" dirty="0"/>
              <a:t> </a:t>
            </a:r>
            <a:r>
              <a:rPr lang="nl-BE" altLang="en-US" sz="2000" dirty="0" err="1" smtClean="0"/>
              <a:t>delivered</a:t>
            </a:r>
            <a:endParaRPr lang="nl-BE" altLang="en-US" sz="2000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Insurance status</a:t>
            </a:r>
          </a:p>
          <a:p>
            <a:pPr lvl="1"/>
            <a:r>
              <a:rPr lang="nl-BE" altLang="en-US" sz="1600" dirty="0"/>
              <a:t>s</a:t>
            </a:r>
            <a:r>
              <a:rPr lang="nl-BE" altLang="en-US" sz="1600" dirty="0" smtClean="0"/>
              <a:t>ickness funds (</a:t>
            </a:r>
            <a:r>
              <a:rPr lang="nl-BE" altLang="en-US" sz="1600" dirty="0" err="1" smtClean="0"/>
              <a:t>legal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insurance</a:t>
            </a:r>
            <a:r>
              <a:rPr lang="nl-BE" altLang="en-US" sz="1600" dirty="0" smtClean="0"/>
              <a:t> status, </a:t>
            </a:r>
            <a:r>
              <a:rPr lang="nl-BE" altLang="en-US" sz="1600" dirty="0" err="1" smtClean="0"/>
              <a:t>chapter</a:t>
            </a:r>
            <a:r>
              <a:rPr lang="nl-BE" altLang="en-US" sz="1600" dirty="0" smtClean="0"/>
              <a:t> IV </a:t>
            </a:r>
            <a:r>
              <a:rPr lang="nl-BE" altLang="en-US" sz="1600" dirty="0" err="1" smtClean="0"/>
              <a:t>agreements</a:t>
            </a:r>
            <a:r>
              <a:rPr lang="nl-BE" altLang="en-US" sz="1600" dirty="0" smtClean="0"/>
              <a:t>, …)</a:t>
            </a:r>
          </a:p>
          <a:p>
            <a:pPr lvl="1"/>
            <a:r>
              <a:rPr lang="nl-BE" altLang="en-US" sz="1600" dirty="0" err="1"/>
              <a:t>i</a:t>
            </a:r>
            <a:r>
              <a:rPr lang="nl-BE" altLang="en-US" sz="1600" dirty="0" err="1" smtClean="0"/>
              <a:t>nsurance</a:t>
            </a:r>
            <a:r>
              <a:rPr lang="nl-BE" altLang="en-US" sz="1600" dirty="0" smtClean="0"/>
              <a:t> companies</a:t>
            </a:r>
          </a:p>
          <a:p>
            <a:pPr>
              <a:buFont typeface="Wingdings" pitchFamily="2" charset="2"/>
              <a:buChar char="§"/>
            </a:pPr>
            <a:r>
              <a:rPr lang="nl-BE" altLang="en-US" sz="2000" dirty="0" err="1" smtClean="0"/>
              <a:t>CoBRHA</a:t>
            </a:r>
            <a:r>
              <a:rPr lang="nl-BE" altLang="en-US" sz="2000" dirty="0" smtClean="0"/>
              <a:t> (Common Base Register of Health care Actors)</a:t>
            </a:r>
          </a:p>
          <a:p>
            <a:pPr lvl="1"/>
            <a:r>
              <a:rPr lang="nl-BE" altLang="en-US" sz="1600" dirty="0" smtClean="0"/>
              <a:t>common </a:t>
            </a:r>
            <a:r>
              <a:rPr lang="nl-BE" altLang="en-US" sz="1600" dirty="0" err="1" smtClean="0"/>
              <a:t>initiative</a:t>
            </a:r>
            <a:r>
              <a:rPr lang="nl-BE" altLang="en-US" sz="1600" dirty="0" smtClean="0"/>
              <a:t> of RIZIV, FPS Public Health, FAGG, </a:t>
            </a:r>
            <a:r>
              <a:rPr lang="nl-BE" altLang="en-US" sz="1600" dirty="0" err="1" smtClean="0"/>
              <a:t>Communities</a:t>
            </a:r>
            <a:endParaRPr lang="nl-BE" altLang="en-US" sz="1600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Implant registers</a:t>
            </a:r>
            <a:endParaRPr lang="nl-BE" altLang="en-US" sz="1600" dirty="0" smtClean="0"/>
          </a:p>
          <a:p>
            <a:pPr lvl="1"/>
            <a:r>
              <a:rPr lang="nl-BE" altLang="en-US" sz="1600" dirty="0" err="1" smtClean="0"/>
              <a:t>Orthopride</a:t>
            </a:r>
            <a:r>
              <a:rPr lang="nl-BE" altLang="en-US" sz="1600" dirty="0" smtClean="0"/>
              <a:t> (hip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knee</a:t>
            </a:r>
            <a:r>
              <a:rPr lang="nl-BE" altLang="en-US" sz="1600" dirty="0" smtClean="0"/>
              <a:t> prosthesis)</a:t>
            </a:r>
          </a:p>
          <a:p>
            <a:pPr lvl="1"/>
            <a:r>
              <a:rPr lang="nl-BE" altLang="en-US" sz="1600" dirty="0" err="1" smtClean="0"/>
              <a:t>Qermid</a:t>
            </a:r>
            <a:r>
              <a:rPr lang="nl-BE" altLang="en-US" sz="1600" dirty="0" smtClean="0"/>
              <a:t> (pacemakers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coronary</a:t>
            </a:r>
            <a:r>
              <a:rPr lang="nl-BE" altLang="en-US" sz="1600" dirty="0" smtClean="0"/>
              <a:t> stents)</a:t>
            </a:r>
          </a:p>
          <a:p>
            <a:pPr lvl="1"/>
            <a:r>
              <a:rPr lang="nl-BE" altLang="en-US" sz="1600" dirty="0" err="1" smtClean="0"/>
              <a:t>traceability</a:t>
            </a:r>
            <a:r>
              <a:rPr lang="nl-BE" altLang="en-US" sz="1600" dirty="0" smtClean="0"/>
              <a:t> register (eg </a:t>
            </a:r>
            <a:r>
              <a:rPr lang="nl-BE" altLang="en-US" sz="1600" dirty="0" err="1" smtClean="0"/>
              <a:t>breast</a:t>
            </a:r>
            <a:r>
              <a:rPr lang="nl-BE" altLang="en-US" sz="1600" dirty="0" smtClean="0"/>
              <a:t> implants)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5433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11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6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&gt;65 Value </a:t>
            </a:r>
            <a:r>
              <a:rPr lang="nl-BE" b="1" dirty="0" err="1" smtClean="0"/>
              <a:t>added</a:t>
            </a:r>
            <a:r>
              <a:rPr lang="nl-BE" b="1" dirty="0" smtClean="0"/>
              <a:t> services are </a:t>
            </a:r>
            <a:r>
              <a:rPr lang="nl-BE" b="1" dirty="0" err="1" smtClean="0"/>
              <a:t>using</a:t>
            </a:r>
            <a:r>
              <a:rPr lang="nl-BE" b="1" dirty="0" smtClean="0"/>
              <a:t>  basic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Hospital</a:t>
            </a:r>
            <a:r>
              <a:rPr lang="nl-BE" dirty="0" smtClean="0"/>
              <a:t> </a:t>
            </a:r>
            <a:r>
              <a:rPr lang="nl-BE" dirty="0" err="1" smtClean="0"/>
              <a:t>networks</a:t>
            </a:r>
            <a:r>
              <a:rPr lang="nl-BE" dirty="0" smtClean="0"/>
              <a:t> (hubs-</a:t>
            </a:r>
            <a:r>
              <a:rPr lang="nl-BE" dirty="0" err="1" smtClean="0"/>
              <a:t>metahub</a:t>
            </a:r>
            <a:r>
              <a:rPr lang="nl-BE" dirty="0" smtClean="0"/>
              <a:t> system)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Electronic health </a:t>
            </a:r>
            <a:r>
              <a:rPr lang="nl-BE" dirty="0" err="1" smtClean="0"/>
              <a:t>vaults</a:t>
            </a:r>
            <a:r>
              <a:rPr lang="nl-BE" dirty="0" smtClean="0"/>
              <a:t> (</a:t>
            </a:r>
            <a:r>
              <a:rPr lang="nl-BE" dirty="0" err="1" smtClean="0"/>
              <a:t>Vitalink</a:t>
            </a:r>
            <a:r>
              <a:rPr lang="nl-BE" dirty="0" smtClean="0"/>
              <a:t>/</a:t>
            </a:r>
            <a:r>
              <a:rPr lang="nl-BE" dirty="0" err="1" smtClean="0"/>
              <a:t>Intermed</a:t>
            </a:r>
            <a:r>
              <a:rPr lang="nl-BE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Electronic </a:t>
            </a:r>
            <a:r>
              <a:rPr lang="nl-BE" dirty="0" err="1" smtClean="0"/>
              <a:t>prescription</a:t>
            </a:r>
            <a:endParaRPr lang="nl-BE" dirty="0" smtClean="0"/>
          </a:p>
          <a:p>
            <a:pPr lvl="1"/>
            <a:r>
              <a:rPr lang="nl-BE" dirty="0" err="1" smtClean="0"/>
              <a:t>intramural</a:t>
            </a:r>
            <a:endParaRPr lang="nl-BE" dirty="0" smtClean="0"/>
          </a:p>
          <a:p>
            <a:pPr lvl="1"/>
            <a:r>
              <a:rPr lang="nl-BE" dirty="0" err="1" smtClean="0"/>
              <a:t>ambulatory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Entry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consultation</a:t>
            </a:r>
            <a:r>
              <a:rPr lang="nl-BE" dirty="0" smtClean="0"/>
              <a:t> of records </a:t>
            </a:r>
            <a:r>
              <a:rPr lang="nl-BE" dirty="0" err="1" smtClean="0"/>
              <a:t>within</a:t>
            </a:r>
            <a:r>
              <a:rPr lang="nl-BE" dirty="0" smtClean="0"/>
              <a:t> registers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Support of care </a:t>
            </a:r>
            <a:r>
              <a:rPr lang="nl-BE" dirty="0" err="1" smtClean="0"/>
              <a:t>pathways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Third</a:t>
            </a:r>
            <a:r>
              <a:rPr lang="nl-BE" dirty="0" smtClean="0"/>
              <a:t> party </a:t>
            </a:r>
            <a:r>
              <a:rPr lang="nl-BE" dirty="0" err="1" smtClean="0"/>
              <a:t>invoicing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emergency</a:t>
            </a:r>
            <a:r>
              <a:rPr lang="nl-BE" dirty="0" smtClean="0"/>
              <a:t> services, MUG </a:t>
            </a:r>
            <a:r>
              <a:rPr lang="nl-BE" dirty="0" err="1" smtClean="0"/>
              <a:t>interventions</a:t>
            </a:r>
            <a:r>
              <a:rPr lang="nl-BE" dirty="0" smtClean="0"/>
              <a:t>, </a:t>
            </a:r>
            <a:r>
              <a:rPr lang="nl-BE" dirty="0" err="1" smtClean="0"/>
              <a:t>births</a:t>
            </a:r>
            <a:r>
              <a:rPr lang="nl-BE" dirty="0" smtClean="0"/>
              <a:t>, …</a:t>
            </a:r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Referrals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M</a:t>
            </a:r>
            <a:r>
              <a:rPr lang="en-US" altLang="en-US" b="1" dirty="0" smtClean="0"/>
              <a:t>ultidisciplinary </a:t>
            </a:r>
            <a:r>
              <a:rPr lang="en-US" altLang="en-US" b="1" dirty="0"/>
              <a:t>data </a:t>
            </a:r>
            <a:r>
              <a:rPr lang="en-US" altLang="en-US" b="1" dirty="0" smtClean="0"/>
              <a:t>exchange</a:t>
            </a:r>
            <a:endParaRPr lang="en-US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</a:rPr>
              <a:t>ata transmission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snapshot of the data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sender </a:t>
            </a:r>
            <a:r>
              <a:rPr lang="en-US" dirty="0">
                <a:solidFill>
                  <a:srgbClr val="000000"/>
                </a:solidFill>
              </a:rPr>
              <a:t>chooses </a:t>
            </a:r>
            <a:r>
              <a:rPr lang="en-US" dirty="0" smtClean="0">
                <a:solidFill>
                  <a:srgbClr val="000000"/>
                </a:solidFill>
              </a:rPr>
              <a:t>recipient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sender </a:t>
            </a:r>
            <a:r>
              <a:rPr lang="en-US" dirty="0">
                <a:solidFill>
                  <a:srgbClr val="000000"/>
                </a:solidFill>
              </a:rPr>
              <a:t>is responsible for sending the data only to recipients who are entitled to have access to these </a:t>
            </a:r>
            <a:r>
              <a:rPr lang="en-US" dirty="0" smtClean="0">
                <a:solidFill>
                  <a:srgbClr val="000000"/>
                </a:solidFill>
              </a:rPr>
              <a:t>data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l-BE" dirty="0" smtClean="0">
                <a:solidFill>
                  <a:srgbClr val="3E6E5A"/>
                </a:solidFill>
              </a:rPr>
              <a:t> 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err="1" smtClean="0">
                <a:solidFill>
                  <a:srgbClr val="000000"/>
                </a:solidFill>
              </a:rPr>
              <a:t>Box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</a:rPr>
              <a:t>ata sharing</a:t>
            </a:r>
          </a:p>
          <a:p>
            <a:pPr lvl="1" indent="-200025">
              <a:spcBef>
                <a:spcPts val="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evolutive</a:t>
            </a:r>
            <a:r>
              <a:rPr lang="en-US" dirty="0" smtClean="0">
                <a:solidFill>
                  <a:srgbClr val="000000"/>
                </a:solidFill>
              </a:rPr>
              <a:t> data</a:t>
            </a:r>
          </a:p>
          <a:p>
            <a:pPr lvl="1" indent="-200025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the source </a:t>
            </a:r>
            <a:r>
              <a:rPr lang="en-US" dirty="0">
                <a:solidFill>
                  <a:srgbClr val="000000"/>
                </a:solidFill>
              </a:rPr>
              <a:t>does not know in advance who will consult the data (</a:t>
            </a:r>
            <a:r>
              <a:rPr lang="en-US" dirty="0" err="1" smtClean="0">
                <a:solidFill>
                  <a:srgbClr val="000000"/>
                </a:solidFill>
              </a:rPr>
              <a:t>eg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on-call </a:t>
            </a:r>
            <a:r>
              <a:rPr lang="en-US" dirty="0" smtClean="0">
                <a:solidFill>
                  <a:srgbClr val="000000"/>
                </a:solidFill>
              </a:rPr>
              <a:t>doctor)</a:t>
            </a:r>
          </a:p>
          <a:p>
            <a:pPr lvl="1" indent="-200025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necessity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clarifying which </a:t>
            </a:r>
            <a:r>
              <a:rPr lang="en-US" dirty="0">
                <a:solidFill>
                  <a:srgbClr val="000000"/>
                </a:solidFill>
              </a:rPr>
              <a:t>people are entitled to have access to the </a:t>
            </a:r>
            <a:r>
              <a:rPr lang="en-US" dirty="0" smtClean="0">
                <a:solidFill>
                  <a:srgbClr val="000000"/>
                </a:solidFill>
              </a:rPr>
              <a:t>data: only health care providers having a therapeutic relationship with the patient</a:t>
            </a:r>
          </a:p>
          <a:p>
            <a:pPr marL="600075" lvl="1" indent="-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l-BE" dirty="0" smtClean="0">
                <a:solidFill>
                  <a:srgbClr val="000000"/>
                </a:solidFill>
              </a:rPr>
              <a:t>hub-</a:t>
            </a:r>
            <a:r>
              <a:rPr lang="nl-BE" dirty="0" err="1" smtClean="0">
                <a:solidFill>
                  <a:srgbClr val="000000"/>
                </a:solidFill>
              </a:rPr>
              <a:t>metahub</a:t>
            </a:r>
            <a:r>
              <a:rPr lang="nl-BE" dirty="0" smtClean="0">
                <a:solidFill>
                  <a:srgbClr val="000000"/>
                </a:solidFill>
              </a:rPr>
              <a:t> system </a:t>
            </a:r>
            <a:r>
              <a:rPr lang="nl-BE" dirty="0" err="1" smtClean="0">
                <a:solidFill>
                  <a:srgbClr val="000000"/>
                </a:solidFill>
              </a:rPr>
              <a:t>and</a:t>
            </a:r>
            <a:r>
              <a:rPr lang="nl-BE" dirty="0" smtClean="0">
                <a:solidFill>
                  <a:srgbClr val="000000"/>
                </a:solidFill>
              </a:rPr>
              <a:t> </a:t>
            </a:r>
            <a:r>
              <a:rPr lang="nl-BE" dirty="0" err="1" smtClean="0">
                <a:solidFill>
                  <a:srgbClr val="000000"/>
                </a:solidFill>
              </a:rPr>
              <a:t>electronic</a:t>
            </a:r>
            <a:r>
              <a:rPr lang="nl-BE" dirty="0" smtClean="0">
                <a:solidFill>
                  <a:srgbClr val="000000"/>
                </a:solidFill>
              </a:rPr>
              <a:t> health </a:t>
            </a:r>
            <a:r>
              <a:rPr lang="nl-BE" dirty="0" err="1" smtClean="0">
                <a:solidFill>
                  <a:srgbClr val="000000"/>
                </a:solidFill>
              </a:rPr>
              <a:t>vaults</a:t>
            </a:r>
            <a:r>
              <a:rPr lang="nl-BE" dirty="0" smtClean="0">
                <a:solidFill>
                  <a:srgbClr val="000000"/>
                </a:solidFill>
              </a:rPr>
              <a:t> – </a:t>
            </a:r>
            <a:r>
              <a:rPr lang="nl-BE" dirty="0" err="1" smtClean="0">
                <a:solidFill>
                  <a:srgbClr val="000000"/>
                </a:solidFill>
              </a:rPr>
              <a:t>informed</a:t>
            </a:r>
            <a:r>
              <a:rPr lang="nl-BE" dirty="0" smtClean="0">
                <a:solidFill>
                  <a:srgbClr val="000000"/>
                </a:solidFill>
              </a:rPr>
              <a:t> consent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A8B22B1-8CFA-427E-9B37-9A1AF50C47EE}" type="slidenum">
              <a:rPr lang="en-US" altLang="en-US" smtClean="0">
                <a:solidFill>
                  <a:schemeClr val="bg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en-US" alt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rgbClr val="3E6E5A"/>
                </a:solidFill>
              </a:rPr>
              <a:t>eHealth</a:t>
            </a:r>
            <a:r>
              <a:rPr lang="nl-BE" b="1" dirty="0" err="1" smtClean="0"/>
              <a:t>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BE" sz="2000" dirty="0"/>
              <a:t>S</a:t>
            </a:r>
            <a:r>
              <a:rPr lang="nl-BE" sz="2000" dirty="0" smtClean="0"/>
              <a:t>tandard </a:t>
            </a:r>
            <a:r>
              <a:rPr lang="nl-BE" sz="2000" dirty="0" err="1"/>
              <a:t>functions</a:t>
            </a:r>
            <a:r>
              <a:rPr lang="nl-BE" sz="2000" dirty="0"/>
              <a:t> of a mail system </a:t>
            </a:r>
            <a:r>
              <a:rPr lang="nl-BE" sz="2000" dirty="0" err="1"/>
              <a:t>with</a:t>
            </a:r>
            <a:r>
              <a:rPr lang="nl-BE" sz="2000" dirty="0"/>
              <a:t> a high security level =&gt; access </a:t>
            </a:r>
            <a:r>
              <a:rPr lang="nl-BE" sz="2000" dirty="0" err="1"/>
              <a:t>to</a:t>
            </a:r>
            <a:r>
              <a:rPr lang="nl-BE" sz="2000" dirty="0"/>
              <a:t> the system via the </a:t>
            </a:r>
            <a:r>
              <a:rPr lang="nl-BE" sz="2000" dirty="0" err="1"/>
              <a:t>eID</a:t>
            </a:r>
            <a:r>
              <a:rPr lang="nl-BE" sz="2000" dirty="0"/>
              <a:t> (web </a:t>
            </a:r>
            <a:r>
              <a:rPr lang="nl-BE" sz="2000" dirty="0" err="1"/>
              <a:t>application</a:t>
            </a:r>
            <a:r>
              <a:rPr lang="nl-BE" sz="2000" dirty="0"/>
              <a:t>) or the </a:t>
            </a:r>
            <a:r>
              <a:rPr lang="nl-BE" sz="2000" dirty="0" err="1">
                <a:solidFill>
                  <a:srgbClr val="3E6E5A"/>
                </a:solidFill>
              </a:rPr>
              <a:t>eHealth</a:t>
            </a:r>
            <a:r>
              <a:rPr lang="nl-BE" sz="2000" dirty="0"/>
              <a:t> </a:t>
            </a:r>
            <a:r>
              <a:rPr lang="nl-BE" sz="2000" dirty="0" err="1" smtClean="0"/>
              <a:t>certificate</a:t>
            </a:r>
            <a:endParaRPr lang="nl-BE" sz="2000" dirty="0"/>
          </a:p>
          <a:p>
            <a:pPr>
              <a:buFont typeface="Wingdings" pitchFamily="2" charset="2"/>
              <a:buChar char="§"/>
            </a:pPr>
            <a:r>
              <a:rPr lang="nl-BE" sz="2000" dirty="0" err="1" smtClean="0"/>
              <a:t>Available</a:t>
            </a:r>
            <a:r>
              <a:rPr lang="nl-BE" sz="2000" dirty="0" smtClean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all</a:t>
            </a:r>
            <a:r>
              <a:rPr lang="nl-BE" sz="2000" dirty="0"/>
              <a:t> health care </a:t>
            </a:r>
            <a:r>
              <a:rPr lang="nl-BE" sz="2000" dirty="0" smtClean="0"/>
              <a:t>providers</a:t>
            </a: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000" dirty="0" err="1" smtClean="0"/>
              <a:t>Each</a:t>
            </a:r>
            <a:r>
              <a:rPr lang="nl-BE" sz="2000" dirty="0" smtClean="0"/>
              <a:t> </a:t>
            </a:r>
            <a:r>
              <a:rPr lang="nl-BE" sz="2000" dirty="0" err="1"/>
              <a:t>message</a:t>
            </a:r>
            <a:r>
              <a:rPr lang="nl-BE" sz="2000" dirty="0"/>
              <a:t> is </a:t>
            </a:r>
            <a:r>
              <a:rPr lang="nl-BE" sz="2000" dirty="0" err="1"/>
              <a:t>encrypted</a:t>
            </a:r>
            <a:r>
              <a:rPr lang="nl-BE" sz="2000" dirty="0"/>
              <a:t> </a:t>
            </a:r>
            <a:r>
              <a:rPr lang="nl-BE" sz="2000" dirty="0" smtClean="0"/>
              <a:t>end-</a:t>
            </a:r>
            <a:r>
              <a:rPr lang="nl-BE" sz="2000" dirty="0" err="1" smtClean="0"/>
              <a:t>to</a:t>
            </a:r>
            <a:r>
              <a:rPr lang="nl-BE" sz="2000" dirty="0" smtClean="0"/>
              <a:t>-end</a:t>
            </a: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000" dirty="0" err="1" smtClean="0"/>
              <a:t>Presence</a:t>
            </a:r>
            <a:r>
              <a:rPr lang="nl-BE" sz="2000" dirty="0" smtClean="0"/>
              <a:t> </a:t>
            </a:r>
            <a:r>
              <a:rPr lang="nl-BE" sz="2000" dirty="0"/>
              <a:t>of </a:t>
            </a:r>
            <a:r>
              <a:rPr lang="nl-BE" sz="2000" dirty="0" err="1"/>
              <a:t>metadata</a:t>
            </a:r>
            <a:r>
              <a:rPr lang="nl-BE" sz="2000" dirty="0"/>
              <a:t>, </a:t>
            </a:r>
            <a:r>
              <a:rPr lang="nl-BE" sz="2000" dirty="0" err="1" smtClean="0"/>
              <a:t>which</a:t>
            </a:r>
            <a:r>
              <a:rPr lang="nl-BE" sz="2000" dirty="0" smtClean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configured</a:t>
            </a:r>
            <a:r>
              <a:rPr lang="nl-BE" sz="2000" dirty="0"/>
              <a:t> </a:t>
            </a:r>
            <a:r>
              <a:rPr lang="nl-BE" sz="2000" dirty="0" err="1" smtClean="0"/>
              <a:t>individually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/>
              <a:t>which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 smtClean="0"/>
              <a:t>used</a:t>
            </a:r>
            <a:r>
              <a:rPr lang="nl-BE" sz="2000" dirty="0" smtClean="0"/>
              <a:t> eg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/>
              <a:t>route the </a:t>
            </a:r>
            <a:r>
              <a:rPr lang="nl-BE" sz="2000" dirty="0" err="1"/>
              <a:t>message</a:t>
            </a:r>
            <a:r>
              <a:rPr lang="nl-BE" sz="2000" dirty="0"/>
              <a:t> </a:t>
            </a:r>
            <a:r>
              <a:rPr lang="nl-BE" sz="2000" dirty="0" err="1"/>
              <a:t>within</a:t>
            </a:r>
            <a:r>
              <a:rPr lang="nl-BE" sz="2000" dirty="0"/>
              <a:t> </a:t>
            </a:r>
            <a:r>
              <a:rPr lang="nl-BE" sz="2000" dirty="0" err="1"/>
              <a:t>organizations</a:t>
            </a:r>
            <a:r>
              <a:rPr lang="nl-BE" sz="2000" dirty="0"/>
              <a:t> </a:t>
            </a:r>
            <a:r>
              <a:rPr lang="nl-BE" sz="2000" dirty="0" err="1"/>
              <a:t>such</a:t>
            </a:r>
            <a:r>
              <a:rPr lang="nl-BE" sz="2000" dirty="0"/>
              <a:t> as </a:t>
            </a:r>
            <a:r>
              <a:rPr lang="nl-BE" sz="2000" dirty="0" err="1" smtClean="0"/>
              <a:t>hospitals</a:t>
            </a:r>
            <a:endParaRPr lang="nl-BE" sz="2000" dirty="0" smtClean="0"/>
          </a:p>
          <a:p>
            <a:pPr>
              <a:buFont typeface="Wingdings" pitchFamily="2" charset="2"/>
              <a:buChar char="§"/>
            </a:pPr>
            <a:r>
              <a:rPr lang="nl-BE" sz="2000" dirty="0" err="1" smtClean="0"/>
              <a:t>Current</a:t>
            </a:r>
            <a:r>
              <a:rPr lang="nl-BE" sz="2000" dirty="0" smtClean="0"/>
              <a:t> </a:t>
            </a:r>
            <a:r>
              <a:rPr lang="nl-BE" sz="2000" dirty="0" err="1"/>
              <a:t>use</a:t>
            </a:r>
            <a:r>
              <a:rPr lang="nl-BE" sz="2000" dirty="0"/>
              <a:t> of the </a:t>
            </a:r>
            <a:r>
              <a:rPr lang="nl-BE" sz="2000" dirty="0" err="1">
                <a:solidFill>
                  <a:srgbClr val="3E6E5A"/>
                </a:solidFill>
              </a:rPr>
              <a:t>eHealth</a:t>
            </a:r>
            <a:r>
              <a:rPr lang="nl-BE" sz="2000" dirty="0" err="1"/>
              <a:t>Box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40 </a:t>
            </a:r>
            <a:r>
              <a:rPr lang="nl-BE" sz="2000" dirty="0" err="1"/>
              <a:t>hospitals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laboratories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approximately</a:t>
            </a:r>
            <a:r>
              <a:rPr lang="nl-BE" sz="2000" dirty="0"/>
              <a:t> </a:t>
            </a:r>
            <a:r>
              <a:rPr lang="nl-BE" sz="2000" dirty="0" smtClean="0"/>
              <a:t>4500 </a:t>
            </a:r>
            <a:r>
              <a:rPr lang="nl-BE" sz="2000" dirty="0" err="1"/>
              <a:t>general</a:t>
            </a:r>
            <a:r>
              <a:rPr lang="nl-BE" sz="2000" dirty="0"/>
              <a:t> </a:t>
            </a:r>
            <a:r>
              <a:rPr lang="nl-BE" sz="2000" dirty="0" err="1" smtClean="0"/>
              <a:t>practitioners</a:t>
            </a: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000" dirty="0" smtClean="0"/>
              <a:t>ROI </a:t>
            </a:r>
            <a:r>
              <a:rPr lang="nl-BE" sz="2000" dirty="0" err="1"/>
              <a:t>Agoria</a:t>
            </a:r>
            <a:r>
              <a:rPr lang="nl-BE" sz="2000" dirty="0"/>
              <a:t> Award </a:t>
            </a:r>
            <a:r>
              <a:rPr lang="nl-BE" sz="2000" dirty="0" smtClean="0"/>
              <a:t>2014</a:t>
            </a: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000" dirty="0" smtClean="0"/>
              <a:t>47,310,520 </a:t>
            </a:r>
            <a:r>
              <a:rPr lang="nl-BE" sz="2000" dirty="0" err="1"/>
              <a:t>messages</a:t>
            </a:r>
            <a:r>
              <a:rPr lang="nl-BE" sz="2000" dirty="0"/>
              <a:t> sent in </a:t>
            </a:r>
            <a:r>
              <a:rPr lang="nl-BE" sz="2000" dirty="0" smtClean="0"/>
              <a:t>2014</a:t>
            </a:r>
            <a:endParaRPr lang="nl-B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6392863" cy="463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39552" y="3933825"/>
            <a:ext cx="338430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5 hubs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3 technical implementations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Almost all </a:t>
            </a:r>
            <a:r>
              <a:rPr lang="en-US" b="1" dirty="0">
                <a:solidFill>
                  <a:srgbClr val="000000"/>
                </a:solidFill>
              </a:rPr>
              <a:t>Belgian </a:t>
            </a:r>
            <a:r>
              <a:rPr lang="en-US" b="1" dirty="0" smtClean="0">
                <a:solidFill>
                  <a:srgbClr val="000000"/>
                </a:solidFill>
              </a:rPr>
              <a:t>hospitals connected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15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533400"/>
            <a:ext cx="864096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/>
              <a:t>H</a:t>
            </a:r>
            <a:r>
              <a:rPr lang="nl-BE" b="1" dirty="0" smtClean="0"/>
              <a:t>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</a:t>
            </a:r>
            <a:endParaRPr lang="fr-BE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9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98 w 2174750"/>
              <a:gd name="T1" fmla="*/ 0 h 2979415"/>
              <a:gd name="T2" fmla="*/ 328714 w 2174750"/>
              <a:gd name="T3" fmla="*/ 2436560 h 2979415"/>
              <a:gd name="T4" fmla="*/ 2066391 w 2174750"/>
              <a:gd name="T5" fmla="*/ 2485950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65550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7860 w 2994574"/>
              <a:gd name="T1" fmla="*/ 244929 h 2628900"/>
              <a:gd name="T2" fmla="*/ 335171 w 2994574"/>
              <a:gd name="T3" fmla="*/ 146957 h 2628900"/>
              <a:gd name="T4" fmla="*/ 485995 w 2994574"/>
              <a:gd name="T5" fmla="*/ 81643 h 2628900"/>
              <a:gd name="T6" fmla="*/ 620067 w 2994574"/>
              <a:gd name="T7" fmla="*/ 48986 h 2628900"/>
              <a:gd name="T8" fmla="*/ 904962 w 2994574"/>
              <a:gd name="T9" fmla="*/ 0 h 2628900"/>
              <a:gd name="T10" fmla="*/ 2061302 w 2994574"/>
              <a:gd name="T11" fmla="*/ 81643 h 2628900"/>
              <a:gd name="T12" fmla="*/ 2245645 w 2994574"/>
              <a:gd name="T13" fmla="*/ 179614 h 2628900"/>
              <a:gd name="T14" fmla="*/ 2446749 w 2994574"/>
              <a:gd name="T15" fmla="*/ 310243 h 2628900"/>
              <a:gd name="T16" fmla="*/ 2530542 w 2994574"/>
              <a:gd name="T17" fmla="*/ 424543 h 2628900"/>
              <a:gd name="T18" fmla="*/ 2647849 w 2994574"/>
              <a:gd name="T19" fmla="*/ 587829 h 2628900"/>
              <a:gd name="T20" fmla="*/ 2765161 w 2994574"/>
              <a:gd name="T21" fmla="*/ 751114 h 2628900"/>
              <a:gd name="T22" fmla="*/ 2899229 w 2994574"/>
              <a:gd name="T23" fmla="*/ 914400 h 2628900"/>
              <a:gd name="T24" fmla="*/ 2949505 w 2994574"/>
              <a:gd name="T25" fmla="*/ 1028700 h 2628900"/>
              <a:gd name="T26" fmla="*/ 3033298 w 2994574"/>
              <a:gd name="T27" fmla="*/ 1240971 h 2628900"/>
              <a:gd name="T28" fmla="*/ 3050054 w 2994574"/>
              <a:gd name="T29" fmla="*/ 1943100 h 2628900"/>
              <a:gd name="T30" fmla="*/ 2983023 w 2994574"/>
              <a:gd name="T31" fmla="*/ 2090057 h 2628900"/>
              <a:gd name="T32" fmla="*/ 2932744 w 2994574"/>
              <a:gd name="T33" fmla="*/ 2188028 h 2628900"/>
              <a:gd name="T34" fmla="*/ 2848956 w 2994574"/>
              <a:gd name="T35" fmla="*/ 2351314 h 2628900"/>
              <a:gd name="T36" fmla="*/ 2714883 w 2994574"/>
              <a:gd name="T37" fmla="*/ 2465614 h 2628900"/>
              <a:gd name="T38" fmla="*/ 2614332 w 2994574"/>
              <a:gd name="T39" fmla="*/ 2530928 h 2628900"/>
              <a:gd name="T40" fmla="*/ 2429992 w 2994574"/>
              <a:gd name="T41" fmla="*/ 2628900 h 2628900"/>
              <a:gd name="T42" fmla="*/ 1139582 w 2994574"/>
              <a:gd name="T43" fmla="*/ 2563586 h 2628900"/>
              <a:gd name="T44" fmla="*/ 888202 w 2994574"/>
              <a:gd name="T45" fmla="*/ 2498270 h 2628900"/>
              <a:gd name="T46" fmla="*/ 620067 w 2994574"/>
              <a:gd name="T47" fmla="*/ 2432956 h 2628900"/>
              <a:gd name="T48" fmla="*/ 536274 w 2994574"/>
              <a:gd name="T49" fmla="*/ 2383970 h 2628900"/>
              <a:gd name="T50" fmla="*/ 435723 w 2994574"/>
              <a:gd name="T51" fmla="*/ 2237014 h 2628900"/>
              <a:gd name="T52" fmla="*/ 351930 w 2994574"/>
              <a:gd name="T53" fmla="*/ 2073729 h 2628900"/>
              <a:gd name="T54" fmla="*/ 284895 w 2994574"/>
              <a:gd name="T55" fmla="*/ 1910443 h 2628900"/>
              <a:gd name="T56" fmla="*/ 150825 w 2994574"/>
              <a:gd name="T57" fmla="*/ 1567543 h 2628900"/>
              <a:gd name="T58" fmla="*/ 83797 w 2994574"/>
              <a:gd name="T59" fmla="*/ 1338943 h 2628900"/>
              <a:gd name="T60" fmla="*/ 50261 w 2994574"/>
              <a:gd name="T61" fmla="*/ 1191986 h 2628900"/>
              <a:gd name="T62" fmla="*/ 0 w 2994574"/>
              <a:gd name="T63" fmla="*/ 898071 h 2628900"/>
              <a:gd name="T64" fmla="*/ 50261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655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16</a:t>
            </a:fld>
            <a:endParaRPr lang="en-GB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system: </a:t>
            </a:r>
            <a:r>
              <a:rPr lang="nl-BE" b="1" dirty="0" err="1" smtClean="0"/>
              <a:t>before</a:t>
            </a:r>
            <a:endParaRPr lang="fr-BE" b="1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system: </a:t>
            </a:r>
            <a:r>
              <a:rPr lang="nl-BE" b="1" dirty="0" err="1" smtClean="0"/>
              <a:t>today</a:t>
            </a:r>
            <a:endParaRPr lang="fr-BE" b="1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17</a:t>
            </a:fld>
            <a:endParaRPr lang="en-GB"/>
          </a:p>
        </p:txBody>
      </p:sp>
      <p:sp>
        <p:nvSpPr>
          <p:cNvPr id="6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1797050" y="3362325"/>
            <a:ext cx="1044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Inter-Med</a:t>
            </a: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2420938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3021013" y="208915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2395538" y="170180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574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err="1" smtClean="0"/>
              <a:t>Extramural</a:t>
            </a:r>
            <a:r>
              <a:rPr lang="nl-BE" b="1" dirty="0" smtClean="0"/>
              <a:t> data</a:t>
            </a:r>
            <a:endParaRPr lang="fr-BE" b="1" dirty="0"/>
          </a:p>
        </p:txBody>
      </p:sp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18</a:t>
            </a:fld>
            <a:endParaRPr lang="en-GB"/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11325" y="3513138"/>
            <a:ext cx="4414838" cy="1822450"/>
            <a:chOff x="827584" y="4305393"/>
            <a:chExt cx="4415381" cy="1822976"/>
          </a:xfrm>
        </p:grpSpPr>
        <p:pic>
          <p:nvPicPr>
            <p:cNvPr id="44056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73" y="5589240"/>
              <a:ext cx="872121" cy="53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266069108"/>
                </p:ext>
              </p:extLst>
            </p:nvPr>
          </p:nvGraphicFramePr>
          <p:xfrm>
            <a:off x="827584" y="4305393"/>
            <a:ext cx="4415381" cy="1368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30517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5588" y="1411288"/>
            <a:ext cx="1952625" cy="1952625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641725" y="1472905"/>
            <a:ext cx="2016125" cy="982955"/>
            <a:chOff x="2528844" y="1909194"/>
            <a:chExt cx="2016224" cy="982350"/>
          </a:xfrm>
        </p:grpSpPr>
        <p:sp>
          <p:nvSpPr>
            <p:cNvPr id="4" name="TextBox 3"/>
            <p:cNvSpPr txBox="1"/>
            <p:nvPr/>
          </p:nvSpPr>
          <p:spPr>
            <a:xfrm>
              <a:off x="2528844" y="1909194"/>
              <a:ext cx="2016224" cy="51561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patient </a:t>
              </a:r>
              <a:r>
                <a:rPr lang="fr-BE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consults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his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her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physician</a:t>
              </a:r>
              <a:endParaRPr lang="en-GB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28844" y="2747170"/>
              <a:ext cx="2016224" cy="144374"/>
            </a:xfrm>
            <a:prstGeom prst="rightArrow">
              <a:avLst/>
            </a:prstGeom>
            <a:solidFill>
              <a:srgbClr val="3F6D57"/>
            </a:solidFill>
            <a:ln>
              <a:solidFill>
                <a:srgbClr val="3E6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24538" y="1477963"/>
            <a:ext cx="1857375" cy="186531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16200000">
            <a:off x="4501331" y="1630139"/>
            <a:ext cx="390525" cy="3351212"/>
          </a:xfrm>
          <a:prstGeom prst="rect">
            <a:avLst/>
          </a:prstGeom>
        </p:spPr>
        <p:txBody>
          <a:bodyPr vert="vert"/>
          <a:lstStyle/>
          <a:p>
            <a:pPr algn="ctr">
              <a:defRPr/>
            </a:pPr>
            <a:r>
              <a:rPr lang="nl-BE" b="1" dirty="0">
                <a:solidFill>
                  <a:srgbClr val="C00000"/>
                </a:solidFill>
              </a:rPr>
              <a:t>Administrative advantages</a:t>
            </a:r>
          </a:p>
        </p:txBody>
      </p:sp>
      <p:sp>
        <p:nvSpPr>
          <p:cNvPr id="27" name="Curved Left Arrow 26"/>
          <p:cNvSpPr/>
          <p:nvPr/>
        </p:nvSpPr>
        <p:spPr>
          <a:xfrm flipH="1">
            <a:off x="882650" y="4368800"/>
            <a:ext cx="719138" cy="1585913"/>
          </a:xfrm>
          <a:prstGeom prst="curvedLeftArrow">
            <a:avLst/>
          </a:prstGeom>
          <a:solidFill>
            <a:srgbClr val="3E6E5A"/>
          </a:solidFill>
          <a:ln>
            <a:solidFill>
              <a:srgbClr val="3E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28" name="Group 1027"/>
          <p:cNvGrpSpPr>
            <a:grpSpLocks/>
          </p:cNvGrpSpPr>
          <p:nvPr/>
        </p:nvGrpSpPr>
        <p:grpSpPr bwMode="auto">
          <a:xfrm>
            <a:off x="1609725" y="5362575"/>
            <a:ext cx="6413500" cy="839788"/>
            <a:chOff x="1380654" y="5494811"/>
            <a:chExt cx="6413643" cy="840772"/>
          </a:xfrm>
        </p:grpSpPr>
        <p:sp>
          <p:nvSpPr>
            <p:cNvPr id="1027" name="Rectangle 1026"/>
            <p:cNvSpPr/>
            <p:nvPr/>
          </p:nvSpPr>
          <p:spPr>
            <a:xfrm>
              <a:off x="5859092" y="5494811"/>
              <a:ext cx="1935205" cy="840772"/>
            </a:xfrm>
            <a:prstGeom prst="rect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0654" y="5540903"/>
              <a:ext cx="4595915" cy="59918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Possibility of </a:t>
              </a:r>
              <a:r>
                <a:rPr lang="fr-B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registering</a:t>
              </a: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informed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consent and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therapeutic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relationships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44052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70" y="5531037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149" y="5540558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961063"/>
            <a:ext cx="433387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19</a:t>
            </a:fld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84784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800" dirty="0" smtClean="0"/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ore </a:t>
            </a:r>
            <a:r>
              <a:rPr lang="en-US" sz="2000" b="1" dirty="0">
                <a:solidFill>
                  <a:srgbClr val="000000"/>
                </a:solidFill>
              </a:rPr>
              <a:t>chronic care </a:t>
            </a:r>
            <a:r>
              <a:rPr lang="en-US" sz="2000" dirty="0">
                <a:solidFill>
                  <a:srgbClr val="000000"/>
                </a:solidFill>
              </a:rPr>
              <a:t>instead of merely acute care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R</a:t>
            </a:r>
            <a:r>
              <a:rPr lang="en-US" sz="2000" b="1" dirty="0" smtClean="0">
                <a:solidFill>
                  <a:srgbClr val="000000"/>
                </a:solidFill>
              </a:rPr>
              <a:t>emote </a:t>
            </a:r>
            <a:r>
              <a:rPr lang="en-US" sz="2000" b="1" dirty="0">
                <a:solidFill>
                  <a:srgbClr val="000000"/>
                </a:solidFill>
              </a:rPr>
              <a:t>care </a:t>
            </a:r>
            <a:r>
              <a:rPr lang="en-US" sz="2000" dirty="0">
                <a:solidFill>
                  <a:srgbClr val="000000"/>
                </a:solidFill>
              </a:rPr>
              <a:t>(monitoring, assistance, consultation, diagnosis, operation, ...), and home care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ultidisciplinary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transmural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integrated care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atient-centric </a:t>
            </a:r>
            <a:r>
              <a:rPr lang="en-US" sz="2000" dirty="0">
                <a:solidFill>
                  <a:srgbClr val="000000"/>
                </a:solidFill>
              </a:rPr>
              <a:t>care and </a:t>
            </a:r>
            <a:r>
              <a:rPr lang="en-US" sz="2000" b="1" dirty="0">
                <a:solidFill>
                  <a:srgbClr val="000000"/>
                </a:solidFill>
              </a:rPr>
              <a:t>patient empowerment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apidly </a:t>
            </a:r>
            <a:r>
              <a:rPr lang="en-US" sz="2000" dirty="0">
                <a:solidFill>
                  <a:srgbClr val="000000"/>
                </a:solidFill>
              </a:rPr>
              <a:t>evolving </a:t>
            </a:r>
            <a:r>
              <a:rPr lang="en-US" sz="2000" b="1" dirty="0">
                <a:solidFill>
                  <a:srgbClr val="000000"/>
                </a:solidFill>
              </a:rPr>
              <a:t>knowledge</a:t>
            </a:r>
            <a:r>
              <a:rPr lang="en-US" sz="2000" dirty="0">
                <a:solidFill>
                  <a:srgbClr val="000000"/>
                </a:solidFill>
              </a:rPr>
              <a:t> =&gt; </a:t>
            </a:r>
            <a:r>
              <a:rPr lang="en-GB" sz="2000" dirty="0">
                <a:solidFill>
                  <a:srgbClr val="000000"/>
                </a:solidFill>
              </a:rPr>
              <a:t>need for reliable and coordinated management and access to knowledge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hreat </a:t>
            </a:r>
            <a:r>
              <a:rPr lang="en-US" sz="2000" dirty="0">
                <a:solidFill>
                  <a:srgbClr val="000000"/>
                </a:solidFill>
              </a:rPr>
              <a:t>of excessively </a:t>
            </a:r>
            <a:r>
              <a:rPr lang="en-US" sz="2000" b="1" dirty="0">
                <a:solidFill>
                  <a:srgbClr val="000000"/>
                </a:solidFill>
              </a:rPr>
              <a:t>time-consuming</a:t>
            </a:r>
            <a:r>
              <a:rPr lang="en-US" sz="2000" dirty="0">
                <a:solidFill>
                  <a:srgbClr val="000000"/>
                </a:solidFill>
              </a:rPr>
              <a:t> administrative </a:t>
            </a:r>
            <a:r>
              <a:rPr lang="en-US" sz="2000" b="1" dirty="0">
                <a:solidFill>
                  <a:srgbClr val="000000"/>
                </a:solidFill>
              </a:rPr>
              <a:t>processes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horough </a:t>
            </a:r>
            <a:r>
              <a:rPr lang="en-US" sz="2000" b="1" dirty="0">
                <a:solidFill>
                  <a:srgbClr val="000000"/>
                </a:solidFill>
              </a:rPr>
              <a:t>support</a:t>
            </a:r>
            <a:r>
              <a:rPr lang="en-US" sz="2000" dirty="0">
                <a:solidFill>
                  <a:srgbClr val="000000"/>
                </a:solidFill>
              </a:rPr>
              <a:t> of health care </a:t>
            </a:r>
            <a:r>
              <a:rPr lang="en-US" sz="2000" b="1" dirty="0">
                <a:solidFill>
                  <a:srgbClr val="000000"/>
                </a:solidFill>
              </a:rPr>
              <a:t>policy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research</a:t>
            </a:r>
            <a:r>
              <a:rPr lang="en-US" sz="2000" dirty="0">
                <a:solidFill>
                  <a:srgbClr val="000000"/>
                </a:solidFill>
              </a:rPr>
              <a:t> requires thorough, integrated and anonymized information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ross-border </a:t>
            </a:r>
            <a:r>
              <a:rPr lang="en-US" sz="2000" b="1" dirty="0">
                <a:solidFill>
                  <a:srgbClr val="000000"/>
                </a:solidFill>
              </a:rPr>
              <a:t>mobility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eed </a:t>
            </a:r>
            <a:r>
              <a:rPr lang="en-US" sz="2000" dirty="0">
                <a:solidFill>
                  <a:srgbClr val="000000"/>
                </a:solidFill>
              </a:rPr>
              <a:t>for </a:t>
            </a:r>
            <a:r>
              <a:rPr lang="en-US" sz="2000" b="1" dirty="0">
                <a:solidFill>
                  <a:srgbClr val="000000"/>
                </a:solidFill>
              </a:rPr>
              <a:t>cost control</a:t>
            </a:r>
          </a:p>
          <a:p>
            <a:endParaRPr lang="en-GB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b="1" dirty="0" err="1" smtClean="0"/>
              <a:t>Some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evolutions</a:t>
            </a:r>
            <a:r>
              <a:rPr lang="nl-BE" altLang="en-US" b="1" dirty="0" smtClean="0"/>
              <a:t> </a:t>
            </a:r>
            <a:r>
              <a:rPr lang="nl-BE" altLang="en-US" b="1" dirty="0"/>
              <a:t>in health care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2955925" y="2522538"/>
            <a:ext cx="3054349" cy="2659062"/>
            <a:chOff x="2955608" y="2523164"/>
            <a:chExt cx="3054829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28665" y="3178480"/>
              <a:ext cx="1463465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Medical</a:t>
              </a:r>
              <a:endParaRPr lang="nl-BE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4503" y="3834591"/>
              <a:ext cx="785934" cy="8728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623"/>
              <a:ext cx="873057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1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2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3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4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5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6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82600" y="5135562"/>
            <a:ext cx="3240088" cy="1145830"/>
            <a:chOff x="483110" y="5136172"/>
            <a:chExt cx="3240360" cy="1145282"/>
          </a:xfrm>
        </p:grpSpPr>
        <p:grpSp>
          <p:nvGrpSpPr>
            <p:cNvPr id="4509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145282"/>
              <a:chOff x="398612" y="5107746"/>
              <a:chExt cx="3240360" cy="114528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68989" y="5194672"/>
                <a:ext cx="2024232" cy="10583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L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ab results and results of medical imaging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5099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19113" y="1382713"/>
            <a:ext cx="3260725" cy="1158875"/>
            <a:chOff x="518456" y="1382445"/>
            <a:chExt cx="3261456" cy="1158760"/>
          </a:xfrm>
        </p:grpSpPr>
        <p:grpSp>
          <p:nvGrpSpPr>
            <p:cNvPr id="45092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5094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</a:rPr>
                  <a:t>History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dirty="0">
                    <a:solidFill>
                      <a:schemeClr val="bg1"/>
                    </a:solidFill>
                  </a:rPr>
                  <a:t>via the 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SumEHR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and hubs/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metahub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5093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95300" y="3290888"/>
            <a:ext cx="2460625" cy="1204912"/>
            <a:chOff x="495636" y="3290765"/>
            <a:chExt cx="2459972" cy="1205400"/>
          </a:xfrm>
        </p:grpSpPr>
        <p:grpSp>
          <p:nvGrpSpPr>
            <p:cNvPr id="45087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091" name="TextBox 44"/>
              <p:cNvSpPr txBox="1">
                <a:spLocks noChangeArrowheads="1"/>
              </p:cNvSpPr>
              <p:nvPr/>
            </p:nvSpPr>
            <p:spPr bwMode="auto">
              <a:xfrm>
                <a:off x="1565161" y="3462392"/>
                <a:ext cx="1350655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Medication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schedule</a:t>
                </a:r>
                <a:endPara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5088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402263" y="1443038"/>
            <a:ext cx="3257550" cy="1079500"/>
            <a:chOff x="5403035" y="1443044"/>
            <a:chExt cx="3255987" cy="1080120"/>
          </a:xfrm>
        </p:grpSpPr>
        <p:grpSp>
          <p:nvGrpSpPr>
            <p:cNvPr id="45082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8255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Online advice and guidelines</a:t>
                </a:r>
              </a:p>
            </p:txBody>
          </p:sp>
        </p:grpSp>
        <p:pic>
          <p:nvPicPr>
            <p:cNvPr id="45083" name="Picture 9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5389563" y="5106988"/>
            <a:ext cx="3270250" cy="1185862"/>
            <a:chOff x="5389884" y="5107746"/>
            <a:chExt cx="3269138" cy="1184852"/>
          </a:xfrm>
        </p:grpSpPr>
        <p:grpSp>
          <p:nvGrpSpPr>
            <p:cNvPr id="45075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17780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referrals</a:t>
                </a:r>
                <a:endParaRPr lang="en-GB" dirty="0"/>
              </a:p>
            </p:txBody>
          </p:sp>
        </p:grpSp>
        <p:grpSp>
          <p:nvGrpSpPr>
            <p:cNvPr id="45076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45077" name="Picture 9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8" name="Picture 10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010274" y="3294063"/>
            <a:ext cx="2810197" cy="1119187"/>
            <a:chOff x="6010438" y="3294151"/>
            <a:chExt cx="2648583" cy="1118781"/>
          </a:xfrm>
        </p:grpSpPr>
        <p:grpSp>
          <p:nvGrpSpPr>
            <p:cNvPr id="45068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595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453" y="3418319"/>
                <a:ext cx="1460948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453" y="3419905"/>
                <a:ext cx="1499476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prescriptions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5069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45070" name="Picture 10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1" name="Picture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20</a:t>
            </a:fld>
            <a:endParaRPr lang="en-US"/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125788" y="2524125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124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5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6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20511" y="374931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7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8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9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25575" y="336550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804704" y="3183925"/>
              <a:ext cx="1554676" cy="1349153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Adminis-trative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6100" y="1395413"/>
            <a:ext cx="3233738" cy="1146175"/>
            <a:chOff x="546770" y="1394932"/>
            <a:chExt cx="3233142" cy="1146273"/>
          </a:xfrm>
        </p:grpSpPr>
        <p:grpSp>
          <p:nvGrpSpPr>
            <p:cNvPr id="4611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611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7800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GB" sz="2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Rate setting</a:t>
                </a:r>
              </a:p>
              <a:p>
                <a:pPr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&amp;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invoicing</a:t>
                </a:r>
                <a:endParaRPr lang="en-GB" dirty="0"/>
              </a:p>
            </p:txBody>
          </p:sp>
        </p:grpSp>
        <p:pic>
          <p:nvPicPr>
            <p:cNvPr id="46112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7838" y="3605213"/>
            <a:ext cx="2647950" cy="1101725"/>
            <a:chOff x="477657" y="3605133"/>
            <a:chExt cx="2648583" cy="1101151"/>
          </a:xfrm>
        </p:grpSpPr>
        <p:grpSp>
          <p:nvGrpSpPr>
            <p:cNvPr id="46106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Create and send certificates</a:t>
                </a:r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7" name="Picture 6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54625" y="1452563"/>
            <a:ext cx="3565847" cy="1098550"/>
            <a:chOff x="5254692" y="1452701"/>
            <a:chExt cx="3566103" cy="1097874"/>
          </a:xfrm>
        </p:grpSpPr>
        <p:grpSp>
          <p:nvGrpSpPr>
            <p:cNvPr id="46101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6103" cy="1088355"/>
              <a:chOff x="398612" y="5107746"/>
              <a:chExt cx="3374100" cy="108835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50" y="5107746"/>
                <a:ext cx="2221962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87956" y="5137889"/>
                <a:ext cx="2384756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algn="ctr"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SumEHR, </a:t>
                </a:r>
                <a:endParaRPr lang="nl-BE" dirty="0" smtClean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</a:rPr>
                  <a:t>medication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schedule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marL="92075"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... </a:t>
                </a:r>
                <a:r>
                  <a:rPr lang="nl-BE" dirty="0">
                    <a:solidFill>
                      <a:schemeClr val="bg1"/>
                    </a:solidFill>
                  </a:rPr>
                  <a:t>updates</a:t>
                </a:r>
              </a:p>
              <a:p>
                <a:pPr algn="ctr"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2" name="Picture 6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52750" y="5300663"/>
            <a:ext cx="3255963" cy="1089025"/>
            <a:chOff x="2952328" y="5301208"/>
            <a:chExt cx="3255987" cy="1088504"/>
          </a:xfrm>
        </p:grpSpPr>
        <p:grpSp>
          <p:nvGrpSpPr>
            <p:cNvPr id="46096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100" name="TextBox 60"/>
              <p:cNvSpPr txBox="1">
                <a:spLocks noChangeArrowheads="1"/>
              </p:cNvSpPr>
              <p:nvPr/>
            </p:nvSpPr>
            <p:spPr bwMode="auto">
              <a:xfrm>
                <a:off x="6678188" y="5147274"/>
                <a:ext cx="2085974" cy="105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Send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report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GMF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holder</a:t>
                </a:r>
                <a:endParaRPr lang="nl-B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6097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86475" y="3624263"/>
            <a:ext cx="2649538" cy="1090612"/>
            <a:chOff x="6264041" y="3624287"/>
            <a:chExt cx="2649656" cy="1090476"/>
          </a:xfrm>
        </p:grpSpPr>
        <p:grpSp>
          <p:nvGrpSpPr>
            <p:cNvPr id="46091" name="Group 69"/>
            <p:cNvGrpSpPr>
              <a:grpSpLocks/>
            </p:cNvGrpSpPr>
            <p:nvPr/>
          </p:nvGrpSpPr>
          <p:grpSpPr bwMode="auto">
            <a:xfrm>
              <a:off x="6276206" y="3624287"/>
              <a:ext cx="2637491" cy="1090476"/>
              <a:chOff x="5588673" y="1304707"/>
              <a:chExt cx="3093112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9302" y="1304707"/>
                <a:ext cx="1152467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39906" y="1315818"/>
                <a:ext cx="1606751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095" name="TextBox 52"/>
              <p:cNvSpPr txBox="1">
                <a:spLocks noChangeArrowheads="1"/>
              </p:cNvSpPr>
              <p:nvPr/>
            </p:nvSpPr>
            <p:spPr bwMode="auto">
              <a:xfrm>
                <a:off x="6596547" y="1344389"/>
                <a:ext cx="2085238" cy="1039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nl-BE" dirty="0">
                    <a:solidFill>
                      <a:schemeClr val="bg1"/>
                    </a:solidFill>
                  </a:rPr>
                  <a:t>  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Registration</a:t>
                </a:r>
                <a:r>
                  <a:rPr lang="nl-BE" dirty="0" err="1">
                    <a:solidFill>
                      <a:schemeClr val="bg1"/>
                    </a:solidFill>
                  </a:rPr>
                  <a:t>s</a:t>
                </a:r>
                <a:endParaRPr lang="nl-BE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6092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21</a:t>
            </a:fld>
            <a:endParaRPr lang="en-US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www.patientconsent.be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22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5" y="1538967"/>
            <a:ext cx="7756011" cy="49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Information folder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527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Information folder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" y="1429816"/>
            <a:ext cx="7585925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98638"/>
            <a:ext cx="80581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0391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0923"/>
            <a:ext cx="8077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24248"/>
            <a:ext cx="8064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Importance</a:t>
            </a:r>
            <a:r>
              <a:rPr lang="nl-BE" b="1" dirty="0" smtClean="0"/>
              <a:t> of </a:t>
            </a:r>
            <a:r>
              <a:rPr lang="nl-BE" b="1" dirty="0" err="1" smtClean="0"/>
              <a:t>unique</a:t>
            </a:r>
            <a:r>
              <a:rPr lang="nl-BE" b="1" dirty="0" smtClean="0"/>
              <a:t> </a:t>
            </a:r>
            <a:r>
              <a:rPr lang="nl-BE" b="1" dirty="0" err="1" smtClean="0"/>
              <a:t>identification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guarantee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information exchange concerns the </a:t>
            </a:r>
            <a:r>
              <a:rPr lang="nl-BE" dirty="0" err="1" smtClean="0"/>
              <a:t>same</a:t>
            </a:r>
            <a:r>
              <a:rPr lang="nl-BE" dirty="0" smtClean="0"/>
              <a:t> </a:t>
            </a:r>
            <a:r>
              <a:rPr lang="nl-BE" dirty="0" err="1" smtClean="0"/>
              <a:t>entity</a:t>
            </a:r>
            <a:r>
              <a:rPr lang="nl-BE" dirty="0" smtClean="0"/>
              <a:t> =&gt;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unique</a:t>
            </a:r>
            <a:r>
              <a:rPr lang="nl-BE" dirty="0" smtClean="0"/>
              <a:t> </a:t>
            </a:r>
            <a:r>
              <a:rPr lang="nl-BE" dirty="0" err="1" smtClean="0"/>
              <a:t>identification</a:t>
            </a:r>
            <a:r>
              <a:rPr lang="nl-BE" dirty="0" smtClean="0"/>
              <a:t> of</a:t>
            </a:r>
          </a:p>
          <a:p>
            <a:pPr lvl="1"/>
            <a:r>
              <a:rPr lang="nl-BE" dirty="0" err="1"/>
              <a:t>p</a:t>
            </a:r>
            <a:r>
              <a:rPr lang="nl-BE" dirty="0" err="1" smtClean="0"/>
              <a:t>atients</a:t>
            </a:r>
            <a:r>
              <a:rPr lang="nl-BE" dirty="0" smtClean="0"/>
              <a:t> (</a:t>
            </a:r>
            <a:r>
              <a:rPr lang="nl-BE" dirty="0" err="1" smtClean="0"/>
              <a:t>social</a:t>
            </a:r>
            <a:r>
              <a:rPr lang="nl-BE" dirty="0" smtClean="0"/>
              <a:t> security </a:t>
            </a:r>
            <a:r>
              <a:rPr lang="nl-BE" dirty="0" err="1" smtClean="0"/>
              <a:t>identification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</a:t>
            </a:r>
            <a:r>
              <a:rPr lang="nl-BE" dirty="0" err="1" smtClean="0"/>
              <a:t>mentioned</a:t>
            </a:r>
            <a:r>
              <a:rPr lang="nl-BE" dirty="0" smtClean="0"/>
              <a:t> on </a:t>
            </a:r>
            <a:r>
              <a:rPr lang="nl-BE" dirty="0" err="1" smtClean="0"/>
              <a:t>eID</a:t>
            </a:r>
            <a:r>
              <a:rPr lang="nl-BE" dirty="0" smtClean="0"/>
              <a:t> or ISI+ card)</a:t>
            </a:r>
          </a:p>
          <a:p>
            <a:pPr lvl="1"/>
            <a:r>
              <a:rPr lang="nl-BE" dirty="0" smtClean="0"/>
              <a:t>health care providers </a:t>
            </a:r>
            <a:r>
              <a:rPr lang="nl-BE" dirty="0" err="1" smtClean="0"/>
              <a:t>and</a:t>
            </a:r>
            <a:r>
              <a:rPr lang="nl-BE" dirty="0" smtClean="0"/>
              <a:t> health care </a:t>
            </a:r>
            <a:r>
              <a:rPr lang="nl-BE" dirty="0" err="1" smtClean="0"/>
              <a:t>institutions</a:t>
            </a:r>
            <a:r>
              <a:rPr lang="nl-BE" dirty="0" smtClean="0"/>
              <a:t> (</a:t>
            </a:r>
            <a:r>
              <a:rPr lang="nl-BE" dirty="0" err="1" smtClean="0"/>
              <a:t>CoBRHA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medicines</a:t>
            </a:r>
            <a:endParaRPr lang="nl-BE" dirty="0" smtClean="0"/>
          </a:p>
          <a:p>
            <a:pPr lvl="1"/>
            <a:r>
              <a:rPr lang="nl-BE" dirty="0" err="1"/>
              <a:t>m</a:t>
            </a:r>
            <a:r>
              <a:rPr lang="nl-BE" dirty="0" err="1" smtClean="0"/>
              <a:t>edical</a:t>
            </a:r>
            <a:r>
              <a:rPr lang="nl-BE" dirty="0" smtClean="0"/>
              <a:t> </a:t>
            </a:r>
            <a:r>
              <a:rPr lang="nl-BE" dirty="0" err="1" smtClean="0"/>
              <a:t>devices</a:t>
            </a:r>
            <a:r>
              <a:rPr lang="nl-BE" dirty="0" smtClean="0"/>
              <a:t> </a:t>
            </a:r>
            <a:r>
              <a:rPr lang="nl-BE" dirty="0" err="1" smtClean="0"/>
              <a:t>such</a:t>
            </a:r>
            <a:r>
              <a:rPr lang="nl-BE" dirty="0" smtClean="0"/>
              <a:t> as implants</a:t>
            </a:r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Characteristics</a:t>
            </a:r>
            <a:endParaRPr lang="nl-BE" dirty="0" smtClean="0"/>
          </a:p>
          <a:p>
            <a:pPr lvl="1"/>
            <a:r>
              <a:rPr lang="nl-BE" dirty="0" err="1" smtClean="0"/>
              <a:t>unique</a:t>
            </a:r>
            <a:r>
              <a:rPr lang="nl-BE" dirty="0" smtClean="0"/>
              <a:t> (1 </a:t>
            </a:r>
            <a:r>
              <a:rPr lang="nl-BE" dirty="0" err="1" smtClean="0"/>
              <a:t>to</a:t>
            </a:r>
            <a:r>
              <a:rPr lang="nl-BE" dirty="0" smtClean="0"/>
              <a:t> 1 </a:t>
            </a:r>
            <a:r>
              <a:rPr lang="nl-BE" dirty="0" err="1" smtClean="0"/>
              <a:t>relation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entity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identified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context</a:t>
            </a:r>
          </a:p>
          <a:p>
            <a:pPr lvl="1"/>
            <a:r>
              <a:rPr lang="nl-BE" dirty="0" err="1"/>
              <a:t>s</a:t>
            </a:r>
            <a:r>
              <a:rPr lang="nl-BE" dirty="0" err="1" smtClean="0"/>
              <a:t>table</a:t>
            </a:r>
            <a:r>
              <a:rPr lang="nl-BE" dirty="0" smtClean="0"/>
              <a:t> over time =&gt; </a:t>
            </a:r>
            <a:r>
              <a:rPr lang="nl-BE" dirty="0" err="1" smtClean="0"/>
              <a:t>identification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without content</a:t>
            </a:r>
          </a:p>
          <a:p>
            <a:pPr lvl="1"/>
            <a:r>
              <a:rPr lang="nl-BE" dirty="0" err="1"/>
              <a:t>s</a:t>
            </a:r>
            <a:r>
              <a:rPr lang="nl-BE" dirty="0" err="1" smtClean="0"/>
              <a:t>ystematically</a:t>
            </a:r>
            <a:r>
              <a:rPr lang="nl-BE" dirty="0" smtClean="0"/>
              <a:t> </a:t>
            </a:r>
            <a:r>
              <a:rPr lang="nl-BE" dirty="0" err="1" smtClean="0"/>
              <a:t>available</a:t>
            </a:r>
            <a:endParaRPr lang="nl-BE" dirty="0"/>
          </a:p>
          <a:p>
            <a:pPr lvl="1"/>
            <a:r>
              <a:rPr lang="nl-BE" dirty="0" err="1"/>
              <a:t>g</a:t>
            </a:r>
            <a:r>
              <a:rPr lang="nl-BE" dirty="0" err="1" smtClean="0"/>
              <a:t>enerally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endParaRPr lang="nl-BE" dirty="0" smtClean="0"/>
          </a:p>
          <a:p>
            <a:pPr lvl="1"/>
            <a:endParaRPr lang="nl-BE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1913"/>
            <a:ext cx="8267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endParaRPr lang="en-US" alt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 smtClean="0"/>
              <a:t>Cooperation</a:t>
            </a:r>
            <a:r>
              <a:rPr lang="en-US" altLang="en-US" sz="2000" dirty="0" smtClean="0"/>
              <a:t> between all actors in health care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E</a:t>
            </a:r>
            <a:r>
              <a:rPr lang="en-US" altLang="en-US" sz="2000" dirty="0" smtClean="0"/>
              <a:t>fficient and secure </a:t>
            </a:r>
            <a:r>
              <a:rPr lang="en-US" altLang="en-US" sz="2000" b="1" dirty="0" smtClean="0"/>
              <a:t>electronic communication</a:t>
            </a:r>
            <a:r>
              <a:rPr lang="en-US" altLang="en-US" sz="2000" dirty="0" smtClean="0"/>
              <a:t> amongst all actors in health care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H</a:t>
            </a:r>
            <a:r>
              <a:rPr lang="en-US" altLang="en-US" sz="2000" dirty="0" smtClean="0"/>
              <a:t>igh quality, multidisciplinary </a:t>
            </a:r>
            <a:r>
              <a:rPr lang="en-US" altLang="en-US" sz="2000" b="1" dirty="0" smtClean="0"/>
              <a:t>electronic health records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C</a:t>
            </a:r>
            <a:r>
              <a:rPr lang="en-US" altLang="en-US" sz="2000" b="1" dirty="0" smtClean="0"/>
              <a:t>are pathways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O</a:t>
            </a:r>
            <a:r>
              <a:rPr lang="en-US" altLang="en-US" sz="2000" b="1" dirty="0" smtClean="0"/>
              <a:t>ptimized </a:t>
            </a:r>
            <a:r>
              <a:rPr lang="en-US" altLang="en-US" sz="2000" dirty="0" smtClean="0"/>
              <a:t>administrative</a:t>
            </a:r>
            <a:r>
              <a:rPr lang="en-US" altLang="en-US" sz="2000" b="1" dirty="0" smtClean="0"/>
              <a:t> processes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echnical and semantic </a:t>
            </a:r>
            <a:r>
              <a:rPr lang="en-US" altLang="en-US" sz="2000" b="1" dirty="0" smtClean="0"/>
              <a:t>interoperability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G</a:t>
            </a:r>
            <a:r>
              <a:rPr lang="en-US" altLang="en-US" sz="2000" b="1" dirty="0" smtClean="0"/>
              <a:t>uarantees</a:t>
            </a:r>
            <a:r>
              <a:rPr lang="en-US" altLang="en-US" sz="2000" dirty="0" smtClean="0"/>
              <a:t> with regard to</a:t>
            </a:r>
          </a:p>
          <a:p>
            <a:pPr lvl="1"/>
            <a:r>
              <a:rPr lang="en-US" altLang="en-US" sz="2000" dirty="0" smtClean="0"/>
              <a:t>information security</a:t>
            </a:r>
          </a:p>
          <a:p>
            <a:pPr lvl="1"/>
            <a:r>
              <a:rPr lang="en-US" altLang="en-US" sz="2000" dirty="0" smtClean="0"/>
              <a:t>privacy protection</a:t>
            </a:r>
          </a:p>
          <a:p>
            <a:pPr lvl="1"/>
            <a:r>
              <a:rPr lang="en-US" altLang="en-US" sz="2000" dirty="0" smtClean="0"/>
              <a:t>respect for the professional secrecy of health care providers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/>
              <a:t>The reported evolutions require...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r>
              <a:rPr lang="nl-BE" sz="2800" b="1" dirty="0" err="1" smtClean="0"/>
              <a:t>What</a:t>
            </a:r>
            <a:r>
              <a:rPr lang="nl-BE" sz="2800" b="1" dirty="0" smtClean="0"/>
              <a:t> is the role of the health care providers?</a:t>
            </a:r>
            <a:endParaRPr lang="en-GB" sz="2800" b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" y="1600200"/>
            <a:ext cx="7326923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30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What is the role of the </a:t>
            </a:r>
            <a:r>
              <a:rPr lang="nl-BE" b="1" dirty="0"/>
              <a:t>health care </a:t>
            </a:r>
            <a:r>
              <a:rPr lang="nl-BE" b="1" dirty="0" smtClean="0"/>
              <a:t>providers?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nl-BE" sz="2400" dirty="0"/>
              <a:t>Use of registered software</a:t>
            </a:r>
          </a:p>
          <a:p>
            <a:pPr lvl="1"/>
            <a:r>
              <a:rPr lang="nl-BE" sz="2000" dirty="0" smtClean="0"/>
              <a:t>list available</a:t>
            </a:r>
          </a:p>
          <a:p>
            <a:pPr lvl="1"/>
            <a:endParaRPr lang="en-GB" sz="16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Systematic computerization of patient files</a:t>
            </a:r>
          </a:p>
          <a:p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400" dirty="0"/>
              <a:t>Good structuring of the information</a:t>
            </a:r>
          </a:p>
          <a:p>
            <a:pPr lvl="1"/>
            <a:r>
              <a:rPr lang="nl-BE" sz="2100" dirty="0"/>
              <a:t>use of standard terminology</a:t>
            </a:r>
          </a:p>
          <a:p>
            <a:pPr lvl="1"/>
            <a:r>
              <a:rPr lang="nl-BE" sz="2100" dirty="0" smtClean="0"/>
              <a:t>option to create/query a SumEHR</a:t>
            </a:r>
            <a:endParaRPr lang="en-GB" sz="2100" dirty="0"/>
          </a:p>
          <a:p>
            <a:pPr lvl="1"/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400" dirty="0"/>
              <a:t>Participating, supplying, querying of the available tools</a:t>
            </a:r>
          </a:p>
          <a:p>
            <a:pPr lvl="1"/>
            <a:r>
              <a:rPr lang="nl-BE" sz="2000" dirty="0" smtClean="0"/>
              <a:t>65 added value services available</a:t>
            </a:r>
          </a:p>
          <a:p>
            <a:pPr lvl="1"/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nl-BE" sz="2400" dirty="0"/>
              <a:t>Promotion of registration of the informed consent of the patient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>
                <a:solidFill>
                  <a:srgbClr val="3E6E5A"/>
                </a:solidFill>
                <a:latin typeface="+mj-lt"/>
              </a:rPr>
              <a:t>Individual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 health care 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providers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2" y="5140464"/>
            <a:ext cx="612000" cy="6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57" y="4671104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2" y="4188495"/>
            <a:ext cx="612000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" y="3177040"/>
            <a:ext cx="612000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36" y="3501008"/>
            <a:ext cx="612000" cy="612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What is the role of the </a:t>
            </a:r>
            <a:r>
              <a:rPr lang="nl-BE" b="1" dirty="0"/>
              <a:t>health care </a:t>
            </a:r>
            <a:r>
              <a:rPr lang="nl-BE" b="1" dirty="0" smtClean="0"/>
              <a:t>providers?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nl-BE" sz="2400" dirty="0" smtClean="0"/>
              <a:t>Systematic computerization of the patient files </a:t>
            </a:r>
            <a:r>
              <a:rPr lang="nl-BE" sz="2400" dirty="0" err="1" smtClean="0"/>
              <a:t>amongst</a:t>
            </a:r>
            <a:r>
              <a:rPr lang="nl-BE" sz="2400" dirty="0" smtClean="0"/>
              <a:t> disciplines</a:t>
            </a:r>
            <a:endParaRPr lang="en-GB" sz="1000" dirty="0"/>
          </a:p>
          <a:p>
            <a:pPr>
              <a:buFont typeface="Wingdings" pitchFamily="2" charset="2"/>
              <a:buChar char="§"/>
            </a:pPr>
            <a:endParaRPr lang="nl-BE" sz="24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err="1" smtClean="0"/>
              <a:t>Good</a:t>
            </a:r>
            <a:r>
              <a:rPr lang="nl-BE" sz="2400" dirty="0" smtClean="0"/>
              <a:t> </a:t>
            </a:r>
            <a:r>
              <a:rPr lang="nl-BE" sz="2400" dirty="0"/>
              <a:t>structuring of the information</a:t>
            </a:r>
          </a:p>
          <a:p>
            <a:pPr lvl="1"/>
            <a:r>
              <a:rPr lang="nl-BE" sz="2100" dirty="0"/>
              <a:t>use of standard terminology</a:t>
            </a:r>
          </a:p>
          <a:p>
            <a:pPr lvl="1"/>
            <a:r>
              <a:rPr lang="nl-BE" sz="2100" dirty="0"/>
              <a:t>option to create/query a </a:t>
            </a:r>
            <a:r>
              <a:rPr lang="nl-BE" sz="2100" dirty="0" err="1" smtClean="0"/>
              <a:t>SumEHR</a:t>
            </a:r>
            <a:endParaRPr lang="en-GB" sz="1000" dirty="0"/>
          </a:p>
          <a:p>
            <a:pPr>
              <a:buFont typeface="Wingdings" pitchFamily="2" charset="2"/>
              <a:buChar char="§"/>
            </a:pPr>
            <a:endParaRPr lang="nl-BE" sz="24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Mutual </a:t>
            </a:r>
            <a:r>
              <a:rPr lang="nl-BE" sz="2400" dirty="0"/>
              <a:t>approval of working methods of the </a:t>
            </a:r>
            <a:r>
              <a:rPr lang="nl-BE" sz="2400" dirty="0" err="1" smtClean="0"/>
              <a:t>hospitals</a:t>
            </a:r>
            <a:endParaRPr lang="en-GB" sz="1000" dirty="0"/>
          </a:p>
          <a:p>
            <a:pPr>
              <a:buFont typeface="Wingdings" pitchFamily="2" charset="2"/>
              <a:buChar char="§"/>
            </a:pPr>
            <a:endParaRPr lang="nl-BE" sz="24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err="1" smtClean="0"/>
              <a:t>Participating</a:t>
            </a:r>
            <a:r>
              <a:rPr lang="nl-BE" sz="2400" dirty="0" smtClean="0"/>
              <a:t>, supplying, querying of the available tools (including hubs/metahub system)</a:t>
            </a:r>
          </a:p>
          <a:p>
            <a:pPr lvl="1"/>
            <a:r>
              <a:rPr lang="nl-BE" sz="2000" dirty="0" smtClean="0"/>
              <a:t>&gt; 65 added value services </a:t>
            </a:r>
            <a:r>
              <a:rPr lang="nl-BE" sz="2000" dirty="0" err="1" smtClean="0"/>
              <a:t>available</a:t>
            </a:r>
            <a:endParaRPr lang="en-GB" sz="900" dirty="0"/>
          </a:p>
          <a:p>
            <a:pPr>
              <a:buFont typeface="Wingdings" pitchFamily="2" charset="2"/>
              <a:buChar char="§"/>
            </a:pPr>
            <a:endParaRPr lang="nl-BE" sz="24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Information security</a:t>
            </a:r>
          </a:p>
          <a:p>
            <a:pPr>
              <a:buFont typeface="Wingdings" pitchFamily="2" charset="2"/>
              <a:buChar char="§"/>
            </a:pPr>
            <a:endParaRPr lang="nl-BE" sz="2400" dirty="0" smtClean="0"/>
          </a:p>
          <a:p>
            <a:pPr>
              <a:buFont typeface="Wingdings" pitchFamily="2" charset="2"/>
              <a:buChar char="§"/>
            </a:pPr>
            <a:r>
              <a:rPr lang="nl-BE" sz="2400" dirty="0" smtClean="0"/>
              <a:t>Promotion of registration of the informed consent of the </a:t>
            </a:r>
            <a:r>
              <a:rPr lang="nl-BE" sz="2400" dirty="0" err="1" smtClean="0"/>
              <a:t>patient</a:t>
            </a:r>
            <a:endParaRPr lang="nl-BE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Health care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and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insurance</a:t>
            </a:r>
            <a:endParaRPr lang="nl-BE" sz="2000" b="1" spc="-100" dirty="0" smtClean="0">
              <a:solidFill>
                <a:srgbClr val="3E6E5A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>
                <a:solidFill>
                  <a:srgbClr val="3E6E5A"/>
                </a:solidFill>
                <a:latin typeface="+mj-lt"/>
              </a:rPr>
              <a:t>i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nstitutions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 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13144"/>
            <a:ext cx="612000" cy="6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3393064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8" y="4617200"/>
            <a:ext cx="612000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60" y="4977240"/>
            <a:ext cx="612000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3104"/>
            <a:ext cx="612000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4" y="5481296"/>
            <a:ext cx="612000" cy="61200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Critical success factors</a:t>
            </a:r>
            <a:endParaRPr lang="fr-FR" altLang="en-US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95990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33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nyevansdotcom.files.wordpress.com/2013/05/20130507-09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4" y="-1"/>
            <a:ext cx="6952796" cy="68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THANK YOU! 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ANY </a:t>
            </a:r>
            <a:r>
              <a:rPr dirty="0" smtClean="0"/>
              <a:t>Questions?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Electronic </a:t>
            </a:r>
            <a:r>
              <a:rPr lang="nl-BE" b="1" dirty="0" err="1" smtClean="0"/>
              <a:t>communication</a:t>
            </a:r>
            <a:r>
              <a:rPr lang="nl-BE" b="1" dirty="0" smtClean="0"/>
              <a:t> </a:t>
            </a:r>
            <a:r>
              <a:rPr lang="nl-BE" b="1" dirty="0" err="1" smtClean="0"/>
              <a:t>also</a:t>
            </a:r>
            <a:r>
              <a:rPr lang="nl-BE" b="1" dirty="0" smtClean="0"/>
              <a:t> </a:t>
            </a:r>
            <a:r>
              <a:rPr lang="nl-BE" b="1" dirty="0" err="1" smtClean="0"/>
              <a:t>stimulates</a:t>
            </a:r>
            <a:r>
              <a:rPr lang="nl-BE" b="1" dirty="0" smtClean="0"/>
              <a:t>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nl-BE" sz="2000" b="1" dirty="0" smtClean="0"/>
          </a:p>
          <a:p>
            <a:pPr>
              <a:buFont typeface="Wingdings" pitchFamily="2" charset="2"/>
              <a:buChar char="§"/>
            </a:pPr>
            <a:r>
              <a:rPr lang="nl-BE" sz="2000" b="1" dirty="0" err="1" smtClean="0"/>
              <a:t>Quality</a:t>
            </a:r>
            <a:r>
              <a:rPr lang="nl-BE" sz="2000" b="1" dirty="0" smtClean="0"/>
              <a:t> of care </a:t>
            </a:r>
            <a:r>
              <a:rPr lang="nl-BE" sz="2000" b="1" dirty="0" err="1" smtClean="0"/>
              <a:t>and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patient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safety</a:t>
            </a:r>
            <a:endParaRPr lang="nl-BE" sz="2000" b="1" dirty="0"/>
          </a:p>
          <a:p>
            <a:pPr lvl="1"/>
            <a:r>
              <a:rPr lang="nl-BE" sz="1800" dirty="0" err="1"/>
              <a:t>a</a:t>
            </a:r>
            <a:r>
              <a:rPr lang="nl-BE" sz="1800" dirty="0" err="1" smtClean="0"/>
              <a:t>voidance</a:t>
            </a:r>
            <a:r>
              <a:rPr lang="nl-BE" sz="1800" dirty="0" smtClean="0"/>
              <a:t> of wrong care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medication</a:t>
            </a:r>
            <a:endParaRPr lang="nl-BE" sz="1800" dirty="0"/>
          </a:p>
          <a:p>
            <a:pPr lvl="2"/>
            <a:r>
              <a:rPr lang="nl-BE" dirty="0" err="1"/>
              <a:t>i</a:t>
            </a:r>
            <a:r>
              <a:rPr lang="nl-BE" dirty="0" err="1" smtClean="0"/>
              <a:t>ncompatibility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medicines</a:t>
            </a:r>
            <a:endParaRPr lang="nl-BE" dirty="0"/>
          </a:p>
          <a:p>
            <a:pPr lvl="2"/>
            <a:r>
              <a:rPr lang="nl-BE" dirty="0" smtClean="0"/>
              <a:t>contra-</a:t>
            </a:r>
            <a:r>
              <a:rPr lang="nl-BE" dirty="0" err="1" smtClean="0"/>
              <a:t>indications</a:t>
            </a:r>
            <a:r>
              <a:rPr lang="nl-BE" dirty="0" smtClean="0"/>
              <a:t> </a:t>
            </a:r>
            <a:r>
              <a:rPr lang="nl-BE" dirty="0" err="1" smtClean="0"/>
              <a:t>against</a:t>
            </a:r>
            <a:r>
              <a:rPr lang="nl-BE" dirty="0" smtClean="0"/>
              <a:t> </a:t>
            </a:r>
            <a:r>
              <a:rPr lang="nl-BE" dirty="0" err="1" smtClean="0"/>
              <a:t>certain</a:t>
            </a:r>
            <a:r>
              <a:rPr lang="nl-BE" dirty="0" smtClean="0"/>
              <a:t> </a:t>
            </a:r>
            <a:r>
              <a:rPr lang="nl-BE" dirty="0" err="1" smtClean="0"/>
              <a:t>medicines</a:t>
            </a:r>
            <a:r>
              <a:rPr lang="nl-BE" dirty="0" smtClean="0"/>
              <a:t> or treatments </a:t>
            </a:r>
            <a:r>
              <a:rPr lang="nl-BE" dirty="0" err="1" smtClean="0"/>
              <a:t>for</a:t>
            </a:r>
            <a:r>
              <a:rPr lang="nl-BE" dirty="0" smtClean="0"/>
              <a:t> a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(eg </a:t>
            </a:r>
            <a:r>
              <a:rPr lang="nl-BE" dirty="0" err="1" smtClean="0"/>
              <a:t>allergies</a:t>
            </a:r>
            <a:r>
              <a:rPr lang="nl-BE" dirty="0" smtClean="0"/>
              <a:t>, </a:t>
            </a:r>
            <a:r>
              <a:rPr lang="nl-BE" dirty="0" err="1" smtClean="0"/>
              <a:t>diseases</a:t>
            </a:r>
            <a:r>
              <a:rPr lang="nl-BE" dirty="0" smtClean="0"/>
              <a:t>, </a:t>
            </a:r>
            <a:r>
              <a:rPr lang="nl-BE" dirty="0"/>
              <a:t>…)</a:t>
            </a:r>
          </a:p>
          <a:p>
            <a:pPr lvl="1"/>
            <a:r>
              <a:rPr lang="nl-BE" sz="1800" dirty="0" err="1" smtClean="0"/>
              <a:t>avoidance</a:t>
            </a:r>
            <a:r>
              <a:rPr lang="nl-BE" sz="1800" dirty="0" smtClean="0"/>
              <a:t> of </a:t>
            </a:r>
            <a:r>
              <a:rPr lang="nl-BE" sz="1800" dirty="0" err="1" smtClean="0"/>
              <a:t>errors</a:t>
            </a:r>
            <a:r>
              <a:rPr lang="nl-BE" sz="1800" dirty="0" smtClean="0"/>
              <a:t> in concrete care </a:t>
            </a:r>
            <a:r>
              <a:rPr lang="nl-BE" sz="1800" dirty="0" err="1" smtClean="0"/>
              <a:t>provision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administration</a:t>
            </a:r>
            <a:r>
              <a:rPr lang="nl-BE" sz="1800" dirty="0" smtClean="0"/>
              <a:t> of </a:t>
            </a:r>
            <a:r>
              <a:rPr lang="nl-BE" sz="1800" dirty="0" err="1" smtClean="0"/>
              <a:t>medicines</a:t>
            </a:r>
            <a:endParaRPr lang="nl-BE" sz="1800" dirty="0"/>
          </a:p>
          <a:p>
            <a:pPr lvl="1"/>
            <a:r>
              <a:rPr lang="en-US" sz="1800" dirty="0" smtClean="0"/>
              <a:t>availability </a:t>
            </a:r>
            <a:r>
              <a:rPr lang="en-US" sz="1800" dirty="0"/>
              <a:t>of reliable </a:t>
            </a:r>
            <a:r>
              <a:rPr lang="en-US" sz="1800" dirty="0" smtClean="0"/>
              <a:t>databases </a:t>
            </a:r>
            <a:r>
              <a:rPr lang="en-US" sz="1800" dirty="0"/>
              <a:t>on good treatment practices and decision support </a:t>
            </a:r>
            <a:r>
              <a:rPr lang="en-US" sz="1800" dirty="0" smtClean="0"/>
              <a:t>scripts</a:t>
            </a:r>
          </a:p>
          <a:p>
            <a:pPr lvl="1"/>
            <a:r>
              <a:rPr lang="nl-BE" sz="1800" dirty="0"/>
              <a:t>m</a:t>
            </a:r>
            <a:r>
              <a:rPr lang="nl-BE" sz="1800" dirty="0" smtClean="0"/>
              <a:t>ore opportunity </a:t>
            </a:r>
            <a:r>
              <a:rPr lang="nl-BE" sz="1800" dirty="0" err="1" smtClean="0"/>
              <a:t>for</a:t>
            </a:r>
            <a:r>
              <a:rPr lang="nl-BE" sz="1800" dirty="0" smtClean="0"/>
              <a:t> </a:t>
            </a:r>
            <a:r>
              <a:rPr lang="nl-BE" sz="1800" dirty="0" err="1" smtClean="0"/>
              <a:t>multidisciplinary</a:t>
            </a:r>
            <a:r>
              <a:rPr lang="nl-BE" sz="1800" dirty="0" smtClean="0"/>
              <a:t> </a:t>
            </a:r>
            <a:r>
              <a:rPr lang="nl-BE" sz="1800" dirty="0" err="1" smtClean="0"/>
              <a:t>consultations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second </a:t>
            </a:r>
            <a:r>
              <a:rPr lang="nl-BE" sz="1800" dirty="0" err="1" smtClean="0"/>
              <a:t>opinions</a:t>
            </a:r>
            <a:endParaRPr lang="nl-BE" sz="1800" dirty="0"/>
          </a:p>
          <a:p>
            <a:pPr lvl="1"/>
            <a:endParaRPr lang="nl-BE" dirty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Avoidance of </a:t>
            </a:r>
            <a:r>
              <a:rPr lang="en-US" sz="2000" b="1" dirty="0"/>
              <a:t>unnecessary multiple </a:t>
            </a:r>
            <a:r>
              <a:rPr lang="en-US" sz="2000" b="1" dirty="0" smtClean="0"/>
              <a:t>examinations </a:t>
            </a:r>
            <a:r>
              <a:rPr lang="en-US" sz="2000" dirty="0"/>
              <a:t>=&gt; less stress for the patient and </a:t>
            </a:r>
            <a:r>
              <a:rPr lang="en-US" sz="2000" dirty="0" smtClean="0"/>
              <a:t>avoidance of </a:t>
            </a:r>
            <a:r>
              <a:rPr lang="en-US" sz="2000" dirty="0"/>
              <a:t>unnecessary additional </a:t>
            </a:r>
            <a:r>
              <a:rPr lang="en-US" sz="2000" dirty="0" smtClean="0"/>
              <a:t>costs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1913"/>
            <a:ext cx="8267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GB" altLang="en-US" sz="800" b="1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nl-BE" altLang="en-US" sz="2000" b="1" dirty="0" smtClean="0"/>
              <a:t>How?</a:t>
            </a:r>
          </a:p>
          <a:p>
            <a:pPr lvl="1" eaLnBrk="1" hangingPunct="1"/>
            <a:r>
              <a:rPr lang="nl-BE" altLang="en-US" sz="1800" dirty="0" err="1" smtClean="0"/>
              <a:t>through</a:t>
            </a:r>
            <a:r>
              <a:rPr lang="nl-BE" altLang="en-US" sz="1800" dirty="0" smtClean="0"/>
              <a:t> </a:t>
            </a:r>
            <a:r>
              <a:rPr lang="nl-BE" altLang="en-US" sz="1800" b="1" dirty="0" smtClean="0"/>
              <a:t>a well organized, mutual electronic service provision</a:t>
            </a:r>
            <a:r>
              <a:rPr lang="nl-BE" altLang="en-US" sz="1800" dirty="0" smtClean="0"/>
              <a:t> and </a:t>
            </a:r>
            <a:r>
              <a:rPr lang="nl-BE" altLang="en-US" sz="1800" b="1" dirty="0" smtClean="0"/>
              <a:t>information exchange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amongst</a:t>
            </a:r>
            <a:r>
              <a:rPr lang="nl-BE" altLang="en-US" sz="1800" dirty="0" smtClean="0"/>
              <a:t> all actors in health care</a:t>
            </a:r>
          </a:p>
          <a:p>
            <a:pPr lvl="1" eaLnBrk="1" hangingPunct="1"/>
            <a:r>
              <a:rPr lang="nl-BE" altLang="en-US" sz="1800" dirty="0" smtClean="0"/>
              <a:t>with the </a:t>
            </a:r>
            <a:r>
              <a:rPr lang="nl-BE" altLang="en-US" sz="1800" b="1" dirty="0" smtClean="0"/>
              <a:t>necessary guarantees</a:t>
            </a:r>
            <a:r>
              <a:rPr lang="nl-BE" altLang="en-US" sz="1800" dirty="0" smtClean="0"/>
              <a:t> on the level of </a:t>
            </a:r>
            <a:r>
              <a:rPr lang="nl-BE" altLang="en-US" sz="1800" b="1" dirty="0" smtClean="0"/>
              <a:t>information security</a:t>
            </a:r>
            <a:r>
              <a:rPr lang="nl-BE" altLang="en-US" sz="1800" dirty="0" smtClean="0"/>
              <a:t>, </a:t>
            </a:r>
            <a:r>
              <a:rPr lang="nl-BE" altLang="en-US" sz="1800" b="1" dirty="0" smtClean="0"/>
              <a:t>privacy </a:t>
            </a:r>
            <a:r>
              <a:rPr lang="nl-BE" altLang="en-US" sz="1800" b="1" dirty="0" err="1" smtClean="0"/>
              <a:t>protection</a:t>
            </a:r>
            <a:r>
              <a:rPr lang="nl-BE" altLang="en-US" sz="1800" dirty="0" smtClean="0"/>
              <a:t> and </a:t>
            </a:r>
            <a:r>
              <a:rPr lang="nl-BE" altLang="en-US" sz="1800" b="1" dirty="0" smtClean="0"/>
              <a:t>professional </a:t>
            </a:r>
            <a:r>
              <a:rPr lang="nl-BE" altLang="en-US" sz="1800" b="1" dirty="0" err="1" smtClean="0"/>
              <a:t>secrecy</a:t>
            </a:r>
            <a:endParaRPr lang="nl-BE" altLang="en-US" sz="1800" b="1" dirty="0" smtClean="0"/>
          </a:p>
          <a:p>
            <a:pPr eaLnBrk="1" hangingPunct="1"/>
            <a:endParaRPr lang="nl-BE" altLang="en-US" sz="2000" b="1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nl-BE" altLang="en-US" sz="2000" b="1" dirty="0" err="1" smtClean="0"/>
              <a:t>What</a:t>
            </a:r>
            <a:r>
              <a:rPr lang="nl-BE" altLang="en-US" sz="2000" b="1" dirty="0" smtClean="0"/>
              <a:t>?</a:t>
            </a:r>
          </a:p>
          <a:p>
            <a:pPr lvl="1" eaLnBrk="1" hangingPunct="1"/>
            <a:r>
              <a:rPr lang="nl-BE" altLang="en-US" sz="1800" dirty="0" err="1" smtClean="0"/>
              <a:t>optimization</a:t>
            </a:r>
            <a:r>
              <a:rPr lang="nl-BE" altLang="en-US" sz="1800" dirty="0" smtClean="0"/>
              <a:t> of the </a:t>
            </a:r>
            <a:r>
              <a:rPr lang="nl-BE" altLang="en-US" sz="1800" b="1" dirty="0" smtClean="0"/>
              <a:t>quality and continuity</a:t>
            </a:r>
            <a:r>
              <a:rPr lang="nl-BE" altLang="en-US" sz="1800" dirty="0" smtClean="0"/>
              <a:t> of the provision of health care </a:t>
            </a:r>
          </a:p>
          <a:p>
            <a:pPr lvl="1" eaLnBrk="1" hangingPunct="1"/>
            <a:r>
              <a:rPr lang="nl-BE" altLang="en-US" sz="1800" dirty="0" smtClean="0"/>
              <a:t>optimization of the </a:t>
            </a:r>
            <a:r>
              <a:rPr lang="nl-BE" altLang="en-US" sz="1800" b="1" dirty="0" err="1" smtClean="0"/>
              <a:t>patient</a:t>
            </a:r>
            <a:r>
              <a:rPr lang="nl-BE" altLang="en-US" sz="1800" b="1" dirty="0" smtClean="0"/>
              <a:t> </a:t>
            </a:r>
            <a:r>
              <a:rPr lang="nl-BE" altLang="en-US" sz="1800" b="1" dirty="0" err="1" smtClean="0"/>
              <a:t>safety</a:t>
            </a:r>
            <a:endParaRPr lang="nl-BE" altLang="en-US" sz="1800" b="1" dirty="0" smtClean="0"/>
          </a:p>
          <a:p>
            <a:pPr lvl="1" eaLnBrk="1" hangingPunct="1"/>
            <a:r>
              <a:rPr lang="nl-BE" altLang="en-US" sz="1800" b="1" dirty="0" smtClean="0"/>
              <a:t>simplification of the administrative formalities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for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all</a:t>
            </a:r>
            <a:r>
              <a:rPr lang="nl-BE" altLang="en-US" sz="1800" dirty="0" smtClean="0"/>
              <a:t> actors in health care</a:t>
            </a:r>
          </a:p>
          <a:p>
            <a:pPr lvl="1" eaLnBrk="1" hangingPunct="1"/>
            <a:r>
              <a:rPr lang="nl-BE" altLang="en-US" sz="1800" dirty="0" smtClean="0"/>
              <a:t>proper </a:t>
            </a:r>
            <a:r>
              <a:rPr lang="nl-BE" altLang="en-US" sz="1800" b="1" dirty="0" smtClean="0"/>
              <a:t>support</a:t>
            </a:r>
            <a:r>
              <a:rPr lang="nl-BE" altLang="en-US" sz="1800" dirty="0" smtClean="0"/>
              <a:t> of health care </a:t>
            </a:r>
            <a:r>
              <a:rPr lang="nl-BE" altLang="en-US" sz="1800" b="1" dirty="0" smtClean="0"/>
              <a:t>policy </a:t>
            </a:r>
            <a:r>
              <a:rPr lang="nl-BE" altLang="en-US" sz="1800" dirty="0" err="1" smtClean="0"/>
              <a:t>and</a:t>
            </a:r>
            <a:r>
              <a:rPr lang="nl-BE" altLang="en-US" sz="1800" b="1" dirty="0" smtClean="0"/>
              <a:t> research</a:t>
            </a:r>
          </a:p>
          <a:p>
            <a:endParaRPr lang="nl-BE" altLang="en-US" sz="2200" b="1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200" b="1" dirty="0" err="1" smtClean="0"/>
              <a:t>Priorities</a:t>
            </a:r>
            <a:r>
              <a:rPr lang="nl-BE" altLang="en-US" sz="2200" b="1" dirty="0" smtClean="0"/>
              <a:t>: </a:t>
            </a:r>
            <a:r>
              <a:rPr lang="nl-BE" altLang="en-US" sz="2200" b="1" dirty="0" err="1" smtClean="0"/>
              <a:t>eHealth</a:t>
            </a:r>
            <a:r>
              <a:rPr lang="nl-BE" altLang="en-US" sz="2200" b="1" dirty="0" smtClean="0"/>
              <a:t> </a:t>
            </a:r>
            <a:r>
              <a:rPr lang="nl-BE" altLang="en-US" sz="2200" b="1" dirty="0" err="1" smtClean="0"/>
              <a:t>road</a:t>
            </a:r>
            <a:r>
              <a:rPr lang="nl-BE" altLang="en-US" sz="2200" b="1" dirty="0" smtClean="0"/>
              <a:t> map</a:t>
            </a:r>
            <a:r>
              <a:rPr lang="nl-BE" altLang="en-US" sz="2200" dirty="0" smtClean="0"/>
              <a:t> 2013-2018 (</a:t>
            </a:r>
            <a:r>
              <a:rPr lang="nl-BE" altLang="en-US" sz="2200" dirty="0" err="1" smtClean="0"/>
              <a:t>see</a:t>
            </a:r>
            <a:r>
              <a:rPr lang="nl-BE" altLang="en-US" sz="2200" dirty="0" smtClean="0"/>
              <a:t> </a:t>
            </a:r>
            <a:r>
              <a:rPr lang="nl-BE" altLang="en-US" sz="2200" dirty="0" smtClean="0">
                <a:solidFill>
                  <a:srgbClr val="3E6E5A"/>
                </a:solidFill>
              </a:rPr>
              <a:t>www.rtreh.be</a:t>
            </a:r>
            <a:r>
              <a:rPr lang="nl-BE" altLang="en-US" sz="2200" dirty="0" smtClean="0"/>
              <a:t>)</a:t>
            </a:r>
            <a:endParaRPr lang="nl-BE" altLang="en-US" sz="2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/>
              <a:t>Objectives of the </a:t>
            </a:r>
            <a:r>
              <a:rPr lang="nl-BE" altLang="en-US" b="1" dirty="0">
                <a:solidFill>
                  <a:srgbClr val="3E6E5A"/>
                </a:solidFill>
              </a:rPr>
              <a:t>eHealth</a:t>
            </a:r>
            <a:r>
              <a:rPr lang="nl-BE" altLang="en-US" b="1" dirty="0"/>
              <a:t>-platform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smtClean="0">
                <a:sym typeface="Arial" charset="0"/>
              </a:rPr>
              <a:t>Development of a </a:t>
            </a:r>
            <a:r>
              <a:rPr lang="en-US" altLang="en-US" sz="2000" b="1" dirty="0" smtClean="0">
                <a:sym typeface="Arial" charset="0"/>
              </a:rPr>
              <a:t>vision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of a </a:t>
            </a:r>
            <a:r>
              <a:rPr lang="nl-BE" altLang="en-US" sz="2000" b="1" dirty="0" err="1" smtClean="0">
                <a:sym typeface="Arial" charset="0"/>
              </a:rPr>
              <a:t>strategy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Organization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smtClean="0">
                <a:sym typeface="Arial" charset="0"/>
              </a:rPr>
              <a:t>cooperation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between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all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governmental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institutions</a:t>
            </a:r>
            <a:r>
              <a:rPr dirty="0" smtClean="0"/>
              <a:t> </a:t>
            </a:r>
            <a:r>
              <a:rPr lang="nl-BE" altLang="en-US" sz="2000" dirty="0" err="1" smtClean="0">
                <a:sym typeface="Arial" charset="0"/>
              </a:rPr>
              <a:t>which</a:t>
            </a:r>
            <a:r>
              <a:rPr lang="nl-BE" altLang="en-US" sz="2000" dirty="0" smtClean="0">
                <a:sym typeface="Arial" charset="0"/>
              </a:rPr>
              <a:t> are </a:t>
            </a:r>
            <a:r>
              <a:rPr lang="nl-BE" altLang="en-US" sz="2000" dirty="0" err="1" smtClean="0">
                <a:sym typeface="Arial" charset="0"/>
              </a:rPr>
              <a:t>charged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the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coordination</a:t>
            </a:r>
            <a:r>
              <a:rPr lang="nl-BE" altLang="en-US" sz="2000" b="1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service </a:t>
            </a:r>
            <a:r>
              <a:rPr lang="nl-BE" altLang="en-US" sz="2000" b="1" dirty="0" err="1" smtClean="0">
                <a:sym typeface="Arial" charset="0"/>
              </a:rPr>
              <a:t>provision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smtClean="0">
                <a:sym typeface="Arial" charset="0"/>
              </a:rPr>
              <a:t>The </a:t>
            </a:r>
            <a:r>
              <a:rPr lang="nl-BE" altLang="en-US" sz="2000" b="1" dirty="0" smtClean="0">
                <a:sym typeface="Arial" charset="0"/>
              </a:rPr>
              <a:t>motor of the </a:t>
            </a:r>
            <a:r>
              <a:rPr lang="nl-BE" altLang="en-US" sz="2000" b="1" dirty="0" err="1" smtClean="0">
                <a:sym typeface="Arial" charset="0"/>
              </a:rPr>
              <a:t>necessary</a:t>
            </a:r>
            <a:r>
              <a:rPr lang="nl-BE" altLang="en-US" sz="2000" b="1" dirty="0" smtClean="0">
                <a:sym typeface="Arial" charset="0"/>
              </a:rPr>
              <a:t> changes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implementation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dirty="0" err="1" smtClean="0">
                <a:sym typeface="Arial" charset="0"/>
              </a:rPr>
              <a:t>vision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strategy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regard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to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dirty="0" smtClean="0"/>
              <a:t>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Determination</a:t>
            </a:r>
            <a:r>
              <a:rPr lang="nl-BE" altLang="en-US" sz="2000" dirty="0" smtClean="0">
                <a:sym typeface="Arial" charset="0"/>
              </a:rPr>
              <a:t> of </a:t>
            </a:r>
            <a:r>
              <a:rPr lang="nl-BE" altLang="en-US" sz="2000" dirty="0" err="1" smtClean="0">
                <a:sym typeface="Arial" charset="0"/>
              </a:rPr>
              <a:t>functional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technical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norms</a:t>
            </a:r>
            <a:r>
              <a:rPr lang="nl-BE" altLang="en-US" sz="2000" b="1" dirty="0" smtClean="0">
                <a:sym typeface="Arial" charset="0"/>
              </a:rPr>
              <a:t>, </a:t>
            </a:r>
            <a:r>
              <a:rPr lang="nl-BE" altLang="en-US" sz="2000" b="1" dirty="0" err="1" smtClean="0">
                <a:sym typeface="Arial" charset="0"/>
              </a:rPr>
              <a:t>standards</a:t>
            </a:r>
            <a:r>
              <a:rPr lang="nl-BE" altLang="en-US" sz="2000" b="1" dirty="0" smtClean="0">
                <a:sym typeface="Arial" charset="0"/>
              </a:rPr>
              <a:t>, </a:t>
            </a:r>
            <a:r>
              <a:rPr lang="nl-BE" altLang="en-US" sz="2000" b="1" dirty="0" err="1" smtClean="0">
                <a:sym typeface="Arial" charset="0"/>
              </a:rPr>
              <a:t>specifications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and</a:t>
            </a:r>
            <a:r>
              <a:rPr lang="nl-BE" altLang="en-US" sz="2000" b="1" dirty="0" smtClean="0">
                <a:sym typeface="Arial" charset="0"/>
              </a:rPr>
              <a:t> basic </a:t>
            </a:r>
            <a:r>
              <a:rPr lang="nl-BE" altLang="en-US" sz="2000" b="1" dirty="0" err="1" smtClean="0">
                <a:sym typeface="Arial" charset="0"/>
              </a:rPr>
              <a:t>architecture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regard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to</a:t>
            </a:r>
            <a:r>
              <a:rPr lang="nl-BE" altLang="en-US" sz="2000" dirty="0" smtClean="0">
                <a:sym typeface="Arial" charset="0"/>
              </a:rPr>
              <a:t> ICT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Registration</a:t>
            </a:r>
            <a:r>
              <a:rPr lang="nl-BE" altLang="en-US" sz="2000" dirty="0" smtClean="0">
                <a:sym typeface="Arial" charset="0"/>
              </a:rPr>
              <a:t> of </a:t>
            </a:r>
            <a:r>
              <a:rPr lang="nl-BE" altLang="en-US" sz="2000" b="1" dirty="0" smtClean="0">
                <a:sym typeface="Arial" charset="0"/>
              </a:rPr>
              <a:t>software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management of </a:t>
            </a:r>
            <a:r>
              <a:rPr lang="nl-BE" altLang="en-US" sz="2000" dirty="0" err="1" smtClean="0">
                <a:sym typeface="Arial" charset="0"/>
              </a:rPr>
              <a:t>electronic</a:t>
            </a:r>
            <a:r>
              <a:rPr lang="nl-BE" altLang="en-US" sz="2000" dirty="0" smtClean="0">
                <a:sym typeface="Arial" charset="0"/>
              </a:rPr>
              <a:t> health records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6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Conceptualization</a:t>
            </a:r>
            <a:r>
              <a:rPr lang="nl-BE" altLang="en-US" sz="2000" dirty="0" smtClean="0">
                <a:sym typeface="Arial" charset="0"/>
              </a:rPr>
              <a:t>, design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management of a </a:t>
            </a:r>
            <a:r>
              <a:rPr lang="nl-BE" altLang="en-US" sz="2000" b="1" dirty="0" smtClean="0">
                <a:sym typeface="Arial" charset="0"/>
              </a:rPr>
              <a:t>cooperation platform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secure </a:t>
            </a:r>
            <a:r>
              <a:rPr lang="nl-BE" altLang="en-US" sz="2000" dirty="0" err="1" smtClean="0">
                <a:sym typeface="Arial" charset="0"/>
              </a:rPr>
              <a:t>electronic</a:t>
            </a:r>
            <a:r>
              <a:rPr lang="nl-BE" altLang="en-US" sz="2000" dirty="0" smtClean="0">
                <a:sym typeface="Arial" charset="0"/>
              </a:rPr>
              <a:t> data exchange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the relevant basic services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Reaching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</a:t>
            </a:r>
            <a:r>
              <a:rPr lang="nl-BE" altLang="en-US" sz="2000" dirty="0" smtClean="0">
                <a:sym typeface="Arial" charset="0"/>
              </a:rPr>
              <a:t> agreement </a:t>
            </a:r>
            <a:r>
              <a:rPr lang="nl-BE" altLang="en-US" sz="2000" dirty="0" err="1" smtClean="0">
                <a:sym typeface="Arial" charset="0"/>
              </a:rPr>
              <a:t>about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division</a:t>
            </a:r>
            <a:r>
              <a:rPr lang="nl-BE" altLang="en-US" sz="2000" b="1" dirty="0" smtClean="0">
                <a:sym typeface="Arial" charset="0"/>
              </a:rPr>
              <a:t> of </a:t>
            </a:r>
            <a:r>
              <a:rPr lang="nl-BE" altLang="en-US" sz="2000" b="1" dirty="0" err="1" smtClean="0">
                <a:sym typeface="Arial" charset="0"/>
              </a:rPr>
              <a:t>tasks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about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b="1" dirty="0" err="1" smtClean="0">
                <a:sym typeface="Arial" charset="0"/>
              </a:rPr>
              <a:t>quality</a:t>
            </a:r>
            <a:r>
              <a:rPr lang="nl-BE" altLang="en-US" sz="2000" b="1" dirty="0" smtClean="0">
                <a:sym typeface="Arial" charset="0"/>
              </a:rPr>
              <a:t> standards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checking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that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quality</a:t>
            </a:r>
            <a:r>
              <a:rPr lang="nl-BE" altLang="en-US" sz="2000" dirty="0" smtClean="0">
                <a:sym typeface="Arial" charset="0"/>
              </a:rPr>
              <a:t> standards are </a:t>
            </a:r>
            <a:r>
              <a:rPr lang="nl-BE" altLang="en-US" sz="2000" dirty="0" err="1" smtClean="0">
                <a:sym typeface="Arial" charset="0"/>
              </a:rPr>
              <a:t>being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fulfilled</a:t>
            </a:r>
            <a:r>
              <a:rPr lang="nl-BE" altLang="en-US" sz="2000" dirty="0" smtClean="0">
                <a:sym typeface="Arial" charset="0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Acting</a:t>
            </a:r>
            <a:r>
              <a:rPr lang="nl-BE" altLang="en-US" sz="2000" dirty="0" smtClean="0">
                <a:sym typeface="Arial" charset="0"/>
              </a:rPr>
              <a:t> as </a:t>
            </a:r>
            <a:r>
              <a:rPr lang="nl-BE" altLang="en-US" sz="2000" dirty="0" err="1" smtClean="0">
                <a:sym typeface="Arial" charset="0"/>
              </a:rPr>
              <a:t>an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smtClean="0">
                <a:sym typeface="Arial" charset="0"/>
              </a:rPr>
              <a:t>independent </a:t>
            </a:r>
            <a:r>
              <a:rPr lang="nl-BE" altLang="en-US" sz="2000" b="1" dirty="0" err="1" smtClean="0">
                <a:sym typeface="Arial" charset="0"/>
              </a:rPr>
              <a:t>trusted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third</a:t>
            </a:r>
            <a:r>
              <a:rPr lang="nl-BE" altLang="en-US" sz="2000" b="1" dirty="0" smtClean="0">
                <a:sym typeface="Arial" charset="0"/>
              </a:rPr>
              <a:t> party (TTP) 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b="1" dirty="0" err="1" smtClean="0">
                <a:sym typeface="Arial" charset="0"/>
              </a:rPr>
              <a:t>encoding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anonymisation</a:t>
            </a:r>
            <a:r>
              <a:rPr lang="nl-BE" altLang="en-US" sz="2000" dirty="0" smtClean="0">
                <a:sym typeface="Arial" charset="0"/>
              </a:rPr>
              <a:t> of personal information </a:t>
            </a:r>
            <a:r>
              <a:rPr lang="nl-BE" altLang="en-US" sz="2000" dirty="0" err="1" smtClean="0">
                <a:sym typeface="Arial" charset="0"/>
              </a:rPr>
              <a:t>regarding</a:t>
            </a:r>
            <a:r>
              <a:rPr lang="nl-BE" altLang="en-US" sz="2000" dirty="0" smtClean="0">
                <a:sym typeface="Arial" charset="0"/>
              </a:rPr>
              <a:t> health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certain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institutions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summarized</a:t>
            </a:r>
            <a:r>
              <a:rPr lang="nl-BE" altLang="en-US" sz="2000" dirty="0" smtClean="0">
                <a:sym typeface="Arial" charset="0"/>
              </a:rPr>
              <a:t> in the </a:t>
            </a:r>
            <a:r>
              <a:rPr lang="nl-BE" altLang="en-US" sz="2000" dirty="0" err="1" smtClean="0">
                <a:sym typeface="Arial" charset="0"/>
              </a:rPr>
              <a:t>law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support of </a:t>
            </a:r>
            <a:r>
              <a:rPr lang="nl-BE" altLang="en-US" sz="2000" dirty="0" err="1" smtClean="0">
                <a:sym typeface="Arial" charset="0"/>
              </a:rPr>
              <a:t>scientific</a:t>
            </a:r>
            <a:r>
              <a:rPr lang="nl-BE" altLang="en-US" sz="2000" dirty="0" smtClean="0">
                <a:sym typeface="Arial" charset="0"/>
              </a:rPr>
              <a:t> research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the policymaking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smtClean="0">
                <a:sym typeface="Arial" charset="0"/>
              </a:rPr>
              <a:t>Promoting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coordinating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programmes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smtClean="0">
                <a:sym typeface="Arial" charset="0"/>
              </a:rPr>
              <a:t>projects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smtClean="0">
                <a:sym typeface="Arial" charset="0"/>
              </a:rPr>
              <a:t>Managing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coordinating</a:t>
            </a:r>
            <a:r>
              <a:rPr lang="nl-BE" altLang="en-US" sz="2000" dirty="0" smtClean="0">
                <a:sym typeface="Arial" charset="0"/>
              </a:rPr>
              <a:t> the ICT aspects of data exchange </a:t>
            </a:r>
            <a:r>
              <a:rPr lang="nl-BE" altLang="en-US" sz="2000" dirty="0" err="1" smtClean="0">
                <a:sym typeface="Arial" charset="0"/>
              </a:rPr>
              <a:t>within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framework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health records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prescriptions</a:t>
            </a: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7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nl-BE" altLang="en-US" b="1" dirty="0"/>
              <a:t>Basic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8</a:t>
            </a:fld>
            <a:endParaRPr lang="en-GB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Network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476625" y="1082824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Patients,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providers</a:t>
            </a:r>
            <a:endParaRPr lang="nl-BE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nl-BE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institutions</a:t>
            </a:r>
            <a:endParaRPr lang="en-GB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" name="Picture 20" descr="FOD_diagr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chemeClr val="hlink"/>
                </a:solidFill>
              </a:rPr>
              <a:t>Suppliers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>
                <a:solidFill>
                  <a:schemeClr val="hlink"/>
                </a:solidFill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portal of the </a:t>
            </a: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en-GB" sz="1000" i="1">
                <a:solidFill>
                  <a:schemeClr val="bg1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VAS</a:t>
              </a:r>
              <a:endParaRPr lang="nl-B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99" name="Picture 30" descr="FOD_diagr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</a:t>
            </a:r>
            <a:r>
              <a:rPr lang="nl-BE" sz="11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ealth 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 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provider</a:t>
            </a:r>
            <a:b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40895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904899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70956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710754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622257" y="122128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2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5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6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7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0" descr="General practitione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742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393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 smtClean="0"/>
              <a:t>Some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authentic</a:t>
            </a:r>
            <a:r>
              <a:rPr lang="nl-BE" altLang="en-US" b="1" dirty="0" smtClean="0"/>
              <a:t> sources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Electronic health records (EHR)</a:t>
            </a:r>
          </a:p>
          <a:p>
            <a:pPr lvl="1"/>
            <a:r>
              <a:rPr lang="nl-BE" altLang="en-US" sz="1600" dirty="0" err="1" smtClean="0"/>
              <a:t>hospitals</a:t>
            </a:r>
            <a:endParaRPr lang="nl-BE" altLang="en-US" sz="1600" dirty="0" smtClean="0"/>
          </a:p>
          <a:p>
            <a:pPr lvl="1"/>
            <a:r>
              <a:rPr lang="nl-BE" altLang="en-US" sz="1600" dirty="0" err="1"/>
              <a:t>p</a:t>
            </a:r>
            <a:r>
              <a:rPr lang="nl-BE" altLang="en-US" sz="1600" dirty="0" err="1" smtClean="0"/>
              <a:t>hysicians</a:t>
            </a:r>
            <a:r>
              <a:rPr lang="nl-BE" altLang="en-US" sz="1600" dirty="0" smtClean="0"/>
              <a:t> (Global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File (GMF))</a:t>
            </a:r>
          </a:p>
          <a:p>
            <a:pPr lvl="1"/>
            <a:r>
              <a:rPr lang="nl-BE" altLang="en-US" sz="1600" dirty="0" err="1" smtClean="0"/>
              <a:t>pharmacists</a:t>
            </a:r>
            <a:endParaRPr lang="nl-BE" altLang="en-US" sz="1600" dirty="0" smtClean="0"/>
          </a:p>
          <a:p>
            <a:pPr lvl="1"/>
            <a:r>
              <a:rPr lang="nl-BE" altLang="en-US" sz="1600" dirty="0" smtClean="0"/>
              <a:t>nurses</a:t>
            </a:r>
          </a:p>
          <a:p>
            <a:pPr lvl="1"/>
            <a:r>
              <a:rPr lang="nl-BE" altLang="en-US" sz="1600" dirty="0" err="1"/>
              <a:t>p</a:t>
            </a:r>
            <a:r>
              <a:rPr lang="nl-BE" altLang="en-US" sz="1600" dirty="0" err="1" smtClean="0"/>
              <a:t>hysiotherapists</a:t>
            </a:r>
            <a:endParaRPr lang="nl-BE" altLang="en-US" sz="1600" dirty="0" smtClean="0"/>
          </a:p>
          <a:p>
            <a:pPr lvl="1"/>
            <a:r>
              <a:rPr lang="nl-BE" altLang="en-US" sz="1600" dirty="0" smtClean="0"/>
              <a:t>shared EHR </a:t>
            </a:r>
            <a:r>
              <a:rPr lang="nl-BE" altLang="en-US" sz="1600" dirty="0" err="1" smtClean="0"/>
              <a:t>for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certain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pathologies</a:t>
            </a:r>
            <a:r>
              <a:rPr lang="nl-BE" altLang="en-US" sz="1600" dirty="0" smtClean="0"/>
              <a:t>, eg </a:t>
            </a:r>
            <a:r>
              <a:rPr lang="nl-BE" altLang="en-US" sz="1600" dirty="0" err="1" smtClean="0"/>
              <a:t>cancer</a:t>
            </a:r>
            <a:r>
              <a:rPr lang="nl-BE" altLang="en-US" sz="1600" dirty="0" smtClean="0"/>
              <a:t> register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arthritis</a:t>
            </a:r>
            <a:r>
              <a:rPr lang="nl-BE" altLang="en-US" sz="1600" dirty="0" smtClean="0"/>
              <a:t> register (SAFE) </a:t>
            </a:r>
          </a:p>
          <a:p>
            <a:pPr>
              <a:buFont typeface="Wingdings" pitchFamily="2" charset="2"/>
              <a:buChar char="§"/>
            </a:pPr>
            <a:r>
              <a:rPr lang="nl-BE" altLang="en-US" sz="2000" dirty="0" err="1" smtClean="0"/>
              <a:t>Result</a:t>
            </a:r>
            <a:r>
              <a:rPr lang="nl-BE" altLang="en-US" sz="2000" dirty="0" smtClean="0"/>
              <a:t> servers</a:t>
            </a:r>
          </a:p>
          <a:p>
            <a:pPr lvl="1"/>
            <a:r>
              <a:rPr lang="nl-BE" altLang="en-US" sz="1600" dirty="0" err="1" smtClean="0"/>
              <a:t>hospitals</a:t>
            </a:r>
            <a:endParaRPr lang="nl-BE" altLang="en-US" sz="1600" dirty="0" smtClean="0"/>
          </a:p>
          <a:p>
            <a:pPr lvl="1"/>
            <a:r>
              <a:rPr lang="nl-BE" altLang="en-US" sz="1600" dirty="0" err="1"/>
              <a:t>e</a:t>
            </a:r>
            <a:r>
              <a:rPr lang="nl-BE" altLang="en-US" sz="1600" dirty="0" err="1" smtClean="0"/>
              <a:t>xtramural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clinical</a:t>
            </a:r>
            <a:r>
              <a:rPr lang="nl-BE" altLang="en-US" sz="1600" dirty="0" smtClean="0"/>
              <a:t> labs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imaging </a:t>
            </a:r>
            <a:r>
              <a:rPr lang="nl-BE" altLang="en-US" sz="1600" dirty="0" err="1" smtClean="0"/>
              <a:t>centres</a:t>
            </a:r>
            <a:endParaRPr lang="nl-BE" altLang="en-US" sz="2000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Health </a:t>
            </a:r>
            <a:r>
              <a:rPr lang="nl-BE" altLang="en-US" sz="2000" dirty="0" err="1" smtClean="0"/>
              <a:t>vaults</a:t>
            </a:r>
            <a:r>
              <a:rPr lang="nl-BE" altLang="en-US" sz="2000" dirty="0" smtClean="0"/>
              <a:t> (</a:t>
            </a:r>
            <a:r>
              <a:rPr lang="nl-BE" altLang="en-US" sz="2000" dirty="0" err="1" smtClean="0"/>
              <a:t>Vitalink</a:t>
            </a:r>
            <a:r>
              <a:rPr lang="nl-BE" altLang="en-US" sz="2000" dirty="0" smtClean="0"/>
              <a:t>, </a:t>
            </a:r>
            <a:r>
              <a:rPr lang="nl-BE" altLang="en-US" sz="2000" dirty="0" err="1" smtClean="0"/>
              <a:t>Intermed</a:t>
            </a:r>
            <a:r>
              <a:rPr lang="nl-BE" altLang="en-US" sz="2000" dirty="0" smtClean="0"/>
              <a:t>)</a:t>
            </a:r>
          </a:p>
          <a:p>
            <a:pPr lvl="1"/>
            <a:r>
              <a:rPr lang="nl-BE" altLang="en-US" sz="1600" dirty="0" err="1" smtClean="0"/>
              <a:t>SumEHR</a:t>
            </a:r>
            <a:r>
              <a:rPr lang="nl-BE" altLang="en-US" sz="1600" dirty="0" smtClean="0"/>
              <a:t> (</a:t>
            </a:r>
            <a:r>
              <a:rPr lang="nl-BE" altLang="en-US" sz="1600" dirty="0" err="1" smtClean="0"/>
              <a:t>summarized</a:t>
            </a:r>
            <a:r>
              <a:rPr lang="nl-BE" altLang="en-US" sz="1600" dirty="0" smtClean="0"/>
              <a:t> EHR (</a:t>
            </a:r>
            <a:r>
              <a:rPr lang="nl-BE" altLang="en-US" sz="1600" dirty="0" err="1" smtClean="0"/>
              <a:t>current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problems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treatments, relevant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history</a:t>
            </a:r>
            <a:r>
              <a:rPr lang="nl-BE" altLang="en-US" sz="1600" dirty="0" smtClean="0"/>
              <a:t>, risk factors (</a:t>
            </a:r>
            <a:r>
              <a:rPr lang="nl-BE" altLang="en-US" sz="1600" dirty="0" err="1" smtClean="0"/>
              <a:t>allergies</a:t>
            </a:r>
            <a:r>
              <a:rPr lang="nl-BE" altLang="en-US" sz="1600" dirty="0" smtClean="0"/>
              <a:t>, </a:t>
            </a:r>
            <a:r>
              <a:rPr lang="nl-BE" altLang="en-US" sz="1600" dirty="0" err="1" smtClean="0"/>
              <a:t>reactions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to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medication</a:t>
            </a:r>
            <a:r>
              <a:rPr lang="nl-BE" altLang="en-US" sz="1600" dirty="0" smtClean="0"/>
              <a:t>, …), </a:t>
            </a:r>
            <a:r>
              <a:rPr lang="nl-BE" altLang="en-US" sz="1600" dirty="0" err="1" smtClean="0"/>
              <a:t>vaccination</a:t>
            </a:r>
            <a:r>
              <a:rPr lang="nl-BE" altLang="en-US" sz="1600" dirty="0" smtClean="0"/>
              <a:t> status, …)</a:t>
            </a:r>
          </a:p>
          <a:p>
            <a:pPr lvl="1"/>
            <a:r>
              <a:rPr lang="nl-BE" altLang="en-US" sz="1600" dirty="0" err="1" smtClean="0"/>
              <a:t>medication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schedule</a:t>
            </a:r>
            <a:endParaRPr lang="nl-BE" altLang="en-US" dirty="0" smtClean="0"/>
          </a:p>
          <a:p>
            <a:pPr marL="0" indent="0">
              <a:buNone/>
            </a:pPr>
            <a:endParaRPr lang="nl-BE" altLang="en-US" dirty="0"/>
          </a:p>
          <a:p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5842</TotalTime>
  <Words>1478</Words>
  <Application>Microsoft Office PowerPoint</Application>
  <PresentationFormat>On-screen Show (4:3)</PresentationFormat>
  <Paragraphs>378</Paragraphs>
  <Slides>35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eHealth for quality &amp; continuity of care and patient safety</vt:lpstr>
      <vt:lpstr>Some evolutions in health care</vt:lpstr>
      <vt:lpstr>The reported evolutions require...</vt:lpstr>
      <vt:lpstr>Electronic communication also stimulates …</vt:lpstr>
      <vt:lpstr>Objectives of the eHealth-platform</vt:lpstr>
      <vt:lpstr>10 Tasks</vt:lpstr>
      <vt:lpstr>10 Tasks</vt:lpstr>
      <vt:lpstr>Basic Architecture</vt:lpstr>
      <vt:lpstr>Some authentic sources</vt:lpstr>
      <vt:lpstr>Some authentic sources</vt:lpstr>
      <vt:lpstr>10 Basic services</vt:lpstr>
      <vt:lpstr>&gt;65 Value added services are using  basic services</vt:lpstr>
      <vt:lpstr>Multidisciplinary data exchange</vt:lpstr>
      <vt:lpstr>eHealthBox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www.patientconsent.be</vt:lpstr>
      <vt:lpstr>Information folder</vt:lpstr>
      <vt:lpstr>Information folder</vt:lpstr>
      <vt:lpstr>eHealthConsent</vt:lpstr>
      <vt:lpstr>eHealthConsent</vt:lpstr>
      <vt:lpstr>eHealthConsent</vt:lpstr>
      <vt:lpstr>eHealthConsent</vt:lpstr>
      <vt:lpstr>Importance of unique identification</vt:lpstr>
      <vt:lpstr>What is the role of the health care providers?</vt:lpstr>
      <vt:lpstr>What is the role of the health care providers? </vt:lpstr>
      <vt:lpstr>What is the role of the health care providers? </vt:lpstr>
      <vt:lpstr>Critical success factors</vt:lpstr>
      <vt:lpstr>PowerPoint Presentation</vt:lpstr>
      <vt:lpstr>THANK YOU!  ANY Questions?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Administrator</cp:lastModifiedBy>
  <cp:revision>222</cp:revision>
  <cp:lastPrinted>2015-01-05T10:57:53Z</cp:lastPrinted>
  <dcterms:created xsi:type="dcterms:W3CDTF">2014-04-14T09:14:56Z</dcterms:created>
  <dcterms:modified xsi:type="dcterms:W3CDTF">2015-03-09T00:44:04Z</dcterms:modified>
</cp:coreProperties>
</file>