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68"/>
  </p:notesMasterIdLst>
  <p:handoutMasterIdLst>
    <p:handoutMasterId r:id="rId69"/>
  </p:handoutMasterIdLst>
  <p:sldIdLst>
    <p:sldId id="256" r:id="rId2"/>
    <p:sldId id="438" r:id="rId3"/>
    <p:sldId id="344" r:id="rId4"/>
    <p:sldId id="345" r:id="rId5"/>
    <p:sldId id="415" r:id="rId6"/>
    <p:sldId id="404" r:id="rId7"/>
    <p:sldId id="405" r:id="rId8"/>
    <p:sldId id="406" r:id="rId9"/>
    <p:sldId id="416" r:id="rId10"/>
    <p:sldId id="371" r:id="rId11"/>
    <p:sldId id="398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7" r:id="rId21"/>
    <p:sldId id="399" r:id="rId22"/>
    <p:sldId id="372" r:id="rId23"/>
    <p:sldId id="374" r:id="rId24"/>
    <p:sldId id="375" r:id="rId25"/>
    <p:sldId id="376" r:id="rId26"/>
    <p:sldId id="400" r:id="rId27"/>
    <p:sldId id="394" r:id="rId28"/>
    <p:sldId id="395" r:id="rId29"/>
    <p:sldId id="396" r:id="rId30"/>
    <p:sldId id="397" r:id="rId31"/>
    <p:sldId id="401" r:id="rId32"/>
    <p:sldId id="402" r:id="rId33"/>
    <p:sldId id="383" r:id="rId34"/>
    <p:sldId id="384" r:id="rId35"/>
    <p:sldId id="385" r:id="rId36"/>
    <p:sldId id="386" r:id="rId37"/>
    <p:sldId id="387" r:id="rId38"/>
    <p:sldId id="388" r:id="rId39"/>
    <p:sldId id="403" r:id="rId40"/>
    <p:sldId id="391" r:id="rId41"/>
    <p:sldId id="392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288" r:id="rId57"/>
    <p:sldId id="420" r:id="rId58"/>
    <p:sldId id="339" r:id="rId59"/>
    <p:sldId id="418" r:id="rId60"/>
    <p:sldId id="340" r:id="rId61"/>
    <p:sldId id="338" r:id="rId62"/>
    <p:sldId id="262" r:id="rId63"/>
    <p:sldId id="314" r:id="rId64"/>
    <p:sldId id="421" r:id="rId65"/>
    <p:sldId id="364" r:id="rId66"/>
    <p:sldId id="258" r:id="rId6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86369" autoAdjust="0"/>
  </p:normalViewPr>
  <p:slideViewPr>
    <p:cSldViewPr>
      <p:cViewPr>
        <p:scale>
          <a:sx n="107" d="100"/>
          <a:sy n="107" d="100"/>
        </p:scale>
        <p:origin x="-165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63E5-401D-47F3-B99A-0A8B067169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410C7-D6F2-43A6-AD81-C74A81EE903F}">
      <dgm:prSet custT="1"/>
      <dgm:spPr>
        <a:solidFill>
          <a:srgbClr val="3F6D57"/>
        </a:solidFill>
      </dgm:spPr>
      <dgm:t>
        <a:bodyPr/>
        <a:lstStyle/>
        <a:p>
          <a:pPr rtl="0"/>
          <a:r>
            <a:rPr lang="fr-BE" sz="1400" b="0" dirty="0" smtClean="0"/>
            <a:t>Via </a:t>
          </a:r>
          <a:r>
            <a:rPr lang="fr-BE" sz="1400" dirty="0" smtClean="0"/>
            <a:t>eID of the patient (at least at the first consultation)</a:t>
          </a:r>
          <a:endParaRPr lang="en-GB" sz="1400" dirty="0"/>
        </a:p>
      </dgm:t>
    </dgm:pt>
    <dgm:pt modelId="{ACCFBA62-DDEF-4127-B645-520AA41B4F8A}" type="parTrans" cxnId="{03526AE1-05F1-4C32-8DE9-AE0A385864D3}">
      <dgm:prSet/>
      <dgm:spPr/>
      <dgm:t>
        <a:bodyPr/>
        <a:lstStyle/>
        <a:p>
          <a:endParaRPr lang="en-US"/>
        </a:p>
      </dgm:t>
    </dgm:pt>
    <dgm:pt modelId="{7DE52F99-A8E5-4399-B884-D16AC076D88F}" type="sibTrans" cxnId="{03526AE1-05F1-4C32-8DE9-AE0A385864D3}">
      <dgm:prSet/>
      <dgm:spPr/>
      <dgm:t>
        <a:bodyPr/>
        <a:lstStyle/>
        <a:p>
          <a:endParaRPr lang="en-US"/>
        </a:p>
      </dgm:t>
    </dgm:pt>
    <dgm:pt modelId="{9ED7CC8B-16A7-4240-9857-889C660DF3CC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dirty="0"/>
            <a:t>Authentication of identity of the patient </a:t>
          </a:r>
          <a:endParaRPr lang="en-GB" dirty="0"/>
        </a:p>
      </dgm:t>
    </dgm:pt>
    <dgm:pt modelId="{7CD7F47E-A0C2-4D70-A837-75D86987CFEA}" type="parTrans" cxnId="{454C29D1-B97A-410D-8F3C-2464C2BF16F3}">
      <dgm:prSet/>
      <dgm:spPr/>
      <dgm:t>
        <a:bodyPr/>
        <a:lstStyle/>
        <a:p>
          <a:endParaRPr lang="en-US"/>
        </a:p>
      </dgm:t>
    </dgm:pt>
    <dgm:pt modelId="{E1988EE8-5A2B-4E71-A8DC-E0EEC5E18584}" type="sibTrans" cxnId="{454C29D1-B97A-410D-8F3C-2464C2BF16F3}">
      <dgm:prSet/>
      <dgm:spPr/>
      <dgm:t>
        <a:bodyPr/>
        <a:lstStyle/>
        <a:p>
          <a:endParaRPr lang="en-US"/>
        </a:p>
      </dgm:t>
    </dgm:pt>
    <dgm:pt modelId="{1E311E40-E000-44D7-84A4-C4BEA32188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fr-BE" b="0" dirty="0" smtClean="0"/>
            <a:t>Verification of insurance status</a:t>
          </a:r>
          <a:endParaRPr lang="en-GB" dirty="0"/>
        </a:p>
      </dgm:t>
    </dgm:pt>
    <dgm:pt modelId="{9ADEE0A7-F9C3-4F11-8724-264B2AEA9E05}" type="parTrans" cxnId="{9C2AD73F-D409-4FA4-837A-6065326F38DB}">
      <dgm:prSet/>
      <dgm:spPr/>
      <dgm:t>
        <a:bodyPr/>
        <a:lstStyle/>
        <a:p>
          <a:endParaRPr lang="en-US"/>
        </a:p>
      </dgm:t>
    </dgm:pt>
    <dgm:pt modelId="{FE21A10D-7362-4B0C-9AE4-6D977132DF42}" type="sibTrans" cxnId="{9C2AD73F-D409-4FA4-837A-6065326F38DB}">
      <dgm:prSet/>
      <dgm:spPr/>
      <dgm:t>
        <a:bodyPr/>
        <a:lstStyle/>
        <a:p>
          <a:endParaRPr lang="en-US"/>
        </a:p>
      </dgm:t>
    </dgm:pt>
    <dgm:pt modelId="{A847D925-4B59-411E-810D-39A7FF79C7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nl-BE" dirty="0" smtClean="0"/>
            <a:t>G</a:t>
          </a:r>
          <a:r>
            <a:rPr dirty="0" smtClean="0"/>
            <a:t>M</a:t>
          </a:r>
          <a:r>
            <a:rPr lang="nl-BE" dirty="0" smtClean="0"/>
            <a:t>F</a:t>
          </a:r>
          <a:r>
            <a:rPr dirty="0" smtClean="0"/>
            <a:t>?</a:t>
          </a:r>
          <a:endParaRPr lang="en-GB" dirty="0"/>
        </a:p>
      </dgm:t>
    </dgm:pt>
    <dgm:pt modelId="{916EEA83-A545-4CCB-A801-62F757FD6A7D}" type="parTrans" cxnId="{5330D562-CAD3-4172-8A94-16732BE3A3C5}">
      <dgm:prSet/>
      <dgm:spPr/>
      <dgm:t>
        <a:bodyPr/>
        <a:lstStyle/>
        <a:p>
          <a:endParaRPr lang="en-US"/>
        </a:p>
      </dgm:t>
    </dgm:pt>
    <dgm:pt modelId="{78EB1F16-124A-4976-B5C7-C11E1B984E8C}" type="sibTrans" cxnId="{5330D562-CAD3-4172-8A94-16732BE3A3C5}">
      <dgm:prSet/>
      <dgm:spPr/>
      <dgm:t>
        <a:bodyPr/>
        <a:lstStyle/>
        <a:p>
          <a:endParaRPr lang="en-US"/>
        </a:p>
      </dgm:t>
    </dgm:pt>
    <dgm:pt modelId="{4F5301D4-6D10-4291-8DF6-6956AF37A1EA}" type="pres">
      <dgm:prSet presAssocID="{283E63E5-401D-47F3-B99A-0A8B06716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21AE-D9F3-4F7D-B4C1-A88FFE9E2366}" type="pres">
      <dgm:prSet presAssocID="{CB8410C7-D6F2-43A6-AD81-C74A81EE903F}" presName="linNode" presStyleCnt="0"/>
      <dgm:spPr/>
    </dgm:pt>
    <dgm:pt modelId="{6273677B-BEF3-4B28-96B6-2A414649EAEE}" type="pres">
      <dgm:prSet presAssocID="{CB8410C7-D6F2-43A6-AD81-C74A81EE903F}" presName="parentText" presStyleLbl="node1" presStyleIdx="0" presStyleCnt="1" custLinFactNeighborX="-4133" custLinFactNeighborY="-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EE27-CFB8-4A27-A48D-DB155A6B42B7}" type="pres">
      <dgm:prSet presAssocID="{CB8410C7-D6F2-43A6-AD81-C74A81EE90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26AE1-05F1-4C32-8DE9-AE0A385864D3}" srcId="{283E63E5-401D-47F3-B99A-0A8B0671698F}" destId="{CB8410C7-D6F2-43A6-AD81-C74A81EE903F}" srcOrd="0" destOrd="0" parTransId="{ACCFBA62-DDEF-4127-B645-520AA41B4F8A}" sibTransId="{7DE52F99-A8E5-4399-B884-D16AC076D88F}"/>
    <dgm:cxn modelId="{454C29D1-B97A-410D-8F3C-2464C2BF16F3}" srcId="{CB8410C7-D6F2-43A6-AD81-C74A81EE903F}" destId="{9ED7CC8B-16A7-4240-9857-889C660DF3CC}" srcOrd="0" destOrd="0" parTransId="{7CD7F47E-A0C2-4D70-A837-75D86987CFEA}" sibTransId="{E1988EE8-5A2B-4E71-A8DC-E0EEC5E18584}"/>
    <dgm:cxn modelId="{B52BAA87-8553-4C19-ACED-343860C9001C}" type="presOf" srcId="{9ED7CC8B-16A7-4240-9857-889C660DF3CC}" destId="{F13FEE27-CFB8-4A27-A48D-DB155A6B42B7}" srcOrd="0" destOrd="0" presId="urn:microsoft.com/office/officeart/2005/8/layout/vList5"/>
    <dgm:cxn modelId="{5330D562-CAD3-4172-8A94-16732BE3A3C5}" srcId="{CB8410C7-D6F2-43A6-AD81-C74A81EE903F}" destId="{A847D925-4B59-411E-810D-39A7FF79C7B7}" srcOrd="2" destOrd="0" parTransId="{916EEA83-A545-4CCB-A801-62F757FD6A7D}" sibTransId="{78EB1F16-124A-4976-B5C7-C11E1B984E8C}"/>
    <dgm:cxn modelId="{D46BB680-DBD5-4A13-B28D-7906365D4FE3}" type="presOf" srcId="{CB8410C7-D6F2-43A6-AD81-C74A81EE903F}" destId="{6273677B-BEF3-4B28-96B6-2A414649EAEE}" srcOrd="0" destOrd="0" presId="urn:microsoft.com/office/officeart/2005/8/layout/vList5"/>
    <dgm:cxn modelId="{9802A011-BEED-4F32-A2BE-C8B917A1368A}" type="presOf" srcId="{1E311E40-E000-44D7-84A4-C4BEA32188B7}" destId="{F13FEE27-CFB8-4A27-A48D-DB155A6B42B7}" srcOrd="0" destOrd="1" presId="urn:microsoft.com/office/officeart/2005/8/layout/vList5"/>
    <dgm:cxn modelId="{E0F47D60-13B0-4433-8BB7-42945F4EE264}" type="presOf" srcId="{A847D925-4B59-411E-810D-39A7FF79C7B7}" destId="{F13FEE27-CFB8-4A27-A48D-DB155A6B42B7}" srcOrd="0" destOrd="2" presId="urn:microsoft.com/office/officeart/2005/8/layout/vList5"/>
    <dgm:cxn modelId="{9C2AD73F-D409-4FA4-837A-6065326F38DB}" srcId="{CB8410C7-D6F2-43A6-AD81-C74A81EE903F}" destId="{1E311E40-E000-44D7-84A4-C4BEA32188B7}" srcOrd="1" destOrd="0" parTransId="{9ADEE0A7-F9C3-4F11-8724-264B2AEA9E05}" sibTransId="{FE21A10D-7362-4B0C-9AE4-6D977132DF42}"/>
    <dgm:cxn modelId="{3C9ECF91-4860-4456-8D0D-A2EDB4C05CAF}" type="presOf" srcId="{283E63E5-401D-47F3-B99A-0A8B0671698F}" destId="{4F5301D4-6D10-4291-8DF6-6956AF37A1EA}" srcOrd="0" destOrd="0" presId="urn:microsoft.com/office/officeart/2005/8/layout/vList5"/>
    <dgm:cxn modelId="{80A319E0-8C38-4E75-8880-980944584E47}" type="presParOf" srcId="{4F5301D4-6D10-4291-8DF6-6956AF37A1EA}" destId="{88B521AE-D9F3-4F7D-B4C1-A88FFE9E2366}" srcOrd="0" destOrd="0" presId="urn:microsoft.com/office/officeart/2005/8/layout/vList5"/>
    <dgm:cxn modelId="{9124A737-C6B5-4008-9DBF-5563F8472431}" type="presParOf" srcId="{88B521AE-D9F3-4F7D-B4C1-A88FFE9E2366}" destId="{6273677B-BEF3-4B28-96B6-2A414649EAEE}" srcOrd="0" destOrd="0" presId="urn:microsoft.com/office/officeart/2005/8/layout/vList5"/>
    <dgm:cxn modelId="{C5B41377-45B9-4CC9-AF39-57E49ADFF4C3}" type="presParOf" srcId="{88B521AE-D9F3-4F7D-B4C1-A88FFE9E2366}" destId="{F13FEE27-CFB8-4A27-A48D-DB155A6B4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Coordination of electronic sub-processes</a:t>
          </a:r>
          <a:endParaRPr lang="en-GB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Portal </a:t>
          </a:r>
          <a:endParaRPr lang="en-GB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dirty="0"/>
            <a:t>Integrated user and access management</a:t>
          </a:r>
          <a:endParaRPr lang="en-GB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Logging management</a:t>
          </a:r>
          <a:endParaRPr lang="en-GB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/>
            <a:t>System for end-to-end encryption</a:t>
          </a:r>
          <a:endParaRPr lang="en-GB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dirty="0" err="1">
              <a:solidFill>
                <a:srgbClr val="3E6E5A"/>
              </a:solidFill>
            </a:rPr>
            <a:t>eHealth</a:t>
          </a:r>
          <a:r>
            <a:rPr dirty="0" err="1"/>
            <a:t>Box</a:t>
          </a:r>
          <a:endParaRPr lang="en-GB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en-GB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Encoding</a:t>
          </a:r>
          <a:r>
            <a:rPr dirty="0" smtClean="0"/>
            <a:t> </a:t>
          </a:r>
          <a:r>
            <a:rPr dirty="0"/>
            <a:t>and </a:t>
          </a:r>
          <a:r>
            <a:rPr dirty="0" err="1"/>
            <a:t>anonymization</a:t>
          </a:r>
          <a:endParaRPr lang="en-GB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dirty="0"/>
            <a:t>Consultation of the National Identification </a:t>
          </a:r>
          <a:r>
            <a:rPr lang="nl-BE" dirty="0" smtClean="0"/>
            <a:t>Re</a:t>
          </a:r>
          <a:r>
            <a:rPr dirty="0" err="1" smtClean="0"/>
            <a:t>gisters</a:t>
          </a:r>
          <a:endParaRPr lang="en-GB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dirty="0"/>
            <a:t>Reference </a:t>
          </a:r>
          <a:r>
            <a:rPr lang="nl-BE" dirty="0" smtClean="0"/>
            <a:t>directory</a:t>
          </a:r>
          <a:r>
            <a:rPr dirty="0" smtClean="0"/>
            <a:t> </a:t>
          </a:r>
          <a:r>
            <a:rPr dirty="0"/>
            <a:t>(</a:t>
          </a:r>
          <a:r>
            <a:rPr dirty="0" err="1"/>
            <a:t>metahub</a:t>
          </a:r>
          <a:r>
            <a:rPr dirty="0"/>
            <a:t>)</a:t>
          </a:r>
          <a:endParaRPr lang="en-GB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79872F6-DAC1-4110-8F8D-4884D82F3858}" type="presOf" srcId="{AE2357B3-F8D1-4E13-B807-E393E9FC5539}" destId="{DC5DD086-89E5-4CD9-B1D2-0E7FF2C522A2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2DA40FB2-C14F-477C-BBD2-D901F1163EAA}" type="presOf" srcId="{E7919EDD-7680-4985-B198-1CBB0F9E96AC}" destId="{7A8D609C-F894-4686-8594-F633FD78C20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4D54A30C-4055-49B3-AA01-86ED7181D1BD}" type="presOf" srcId="{D1B0C0D0-7AB7-487B-ADF8-3BB3DD4E9EE7}" destId="{9E029134-162C-442E-A062-F55ADB999C33}" srcOrd="0" destOrd="0" presId="urn:microsoft.com/office/officeart/2008/layout/PictureStrips"/>
    <dgm:cxn modelId="{F51456A2-99FB-4519-BF73-3D322D0E63F1}" type="presOf" srcId="{53250AAA-89D6-4377-B3C0-0E5BF972A3C0}" destId="{411BB13E-A3FD-42F9-8D3A-DD2DDC4A3516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84A94837-F989-4A36-991E-4D987DF9A6F0}" type="presOf" srcId="{F9B22A10-E2AD-420E-86FD-C6A619FB34C3}" destId="{610D24CD-EC64-4585-8806-7B24163BBCA5}" srcOrd="0" destOrd="0" presId="urn:microsoft.com/office/officeart/2008/layout/PictureStrips"/>
    <dgm:cxn modelId="{7BA56CFB-F2DE-4B77-BB5D-3D4AA0374CD1}" type="presOf" srcId="{81FDCA61-7A32-4339-89E8-DD3704FB86F4}" destId="{6F6ACCCA-7573-4F27-BB76-D1BFA52EAEE3}" srcOrd="0" destOrd="0" presId="urn:microsoft.com/office/officeart/2008/layout/PictureStrips"/>
    <dgm:cxn modelId="{75AF542F-2718-46E6-A956-24FD290F87C6}" type="presOf" srcId="{426C232F-332D-4FF2-A820-7A068898BF0D}" destId="{A9AE0183-4578-4303-9373-BBB0DAF179FE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B9D8239B-829C-4089-9665-33D9BAAC844B}" type="presOf" srcId="{DE482DF0-5C86-4767-9CE5-54725DF28573}" destId="{4F50CB91-2850-4662-936D-F5CF85EB32D2}" srcOrd="0" destOrd="0" presId="urn:microsoft.com/office/officeart/2008/layout/PictureStrips"/>
    <dgm:cxn modelId="{DFB68291-3197-4F87-AAE9-F2FC2DCD3B52}" type="presOf" srcId="{ADE4E262-EB9E-448C-8B46-6B6521E6B92F}" destId="{E0757731-3698-433B-8E7C-2EB749869931}" srcOrd="0" destOrd="0" presId="urn:microsoft.com/office/officeart/2008/layout/PictureStrips"/>
    <dgm:cxn modelId="{1AC39974-FA69-45CE-91A4-85A7A57CF23D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F4635A39-83C5-45A8-BFFB-1A761279DF39}" type="presOf" srcId="{3069D4A7-A9EB-432B-8415-5BE83922B144}" destId="{9C5C0C8B-F255-4694-B3C6-8BE7DBC5F7E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08F617FF-6B1B-4F61-95F3-701FD40DA787}" type="presParOf" srcId="{9E029134-162C-442E-A062-F55ADB999C33}" destId="{60E777AF-AE30-4678-946F-1FF94928EBDC}" srcOrd="0" destOrd="0" presId="urn:microsoft.com/office/officeart/2008/layout/PictureStrips"/>
    <dgm:cxn modelId="{5E87FD6C-E453-4EF4-AA89-77DE84249CFA}" type="presParOf" srcId="{60E777AF-AE30-4678-946F-1FF94928EBDC}" destId="{7A8D609C-F894-4686-8594-F633FD78C201}" srcOrd="0" destOrd="0" presId="urn:microsoft.com/office/officeart/2008/layout/PictureStrips"/>
    <dgm:cxn modelId="{AA473615-BF42-46D4-AB91-E12C9846149D}" type="presParOf" srcId="{60E777AF-AE30-4678-946F-1FF94928EBDC}" destId="{8B00EC11-24E0-4E0C-8101-DB576F31F9D2}" srcOrd="1" destOrd="0" presId="urn:microsoft.com/office/officeart/2008/layout/PictureStrips"/>
    <dgm:cxn modelId="{528F198A-1333-41DC-9E5E-6A4A149A16DC}" type="presParOf" srcId="{9E029134-162C-442E-A062-F55ADB999C33}" destId="{7105A6FE-D318-4A98-A922-671C581530DC}" srcOrd="1" destOrd="0" presId="urn:microsoft.com/office/officeart/2008/layout/PictureStrips"/>
    <dgm:cxn modelId="{FE81328D-4C8C-4E0C-9D3E-B1964D8A6071}" type="presParOf" srcId="{9E029134-162C-442E-A062-F55ADB999C33}" destId="{85CFEB57-FC52-4321-A97D-3211B5D63D4D}" srcOrd="2" destOrd="0" presId="urn:microsoft.com/office/officeart/2008/layout/PictureStrips"/>
    <dgm:cxn modelId="{158824B8-6CC5-485A-B14B-7D6F52CCA4AF}" type="presParOf" srcId="{85CFEB57-FC52-4321-A97D-3211B5D63D4D}" destId="{A9AE0183-4578-4303-9373-BBB0DAF179FE}" srcOrd="0" destOrd="0" presId="urn:microsoft.com/office/officeart/2008/layout/PictureStrips"/>
    <dgm:cxn modelId="{78D93AAA-CEC8-49C7-A9B7-55C938E50AAA}" type="presParOf" srcId="{85CFEB57-FC52-4321-A97D-3211B5D63D4D}" destId="{17BB8C5E-ACC5-4AEA-AC3B-15C53CC548C0}" srcOrd="1" destOrd="0" presId="urn:microsoft.com/office/officeart/2008/layout/PictureStrips"/>
    <dgm:cxn modelId="{568BCE78-CCB5-46E5-8344-221236A66937}" type="presParOf" srcId="{9E029134-162C-442E-A062-F55ADB999C33}" destId="{3DF2FDF0-8F29-4351-969E-A1025413C53F}" srcOrd="3" destOrd="0" presId="urn:microsoft.com/office/officeart/2008/layout/PictureStrips"/>
    <dgm:cxn modelId="{31EC0F24-7A82-437F-A948-05C4DEE30F47}" type="presParOf" srcId="{9E029134-162C-442E-A062-F55ADB999C33}" destId="{51949F69-36F9-42ED-A197-4A357D3FCC84}" srcOrd="4" destOrd="0" presId="urn:microsoft.com/office/officeart/2008/layout/PictureStrips"/>
    <dgm:cxn modelId="{6577F95E-1A21-4E01-886E-103F432B4283}" type="presParOf" srcId="{51949F69-36F9-42ED-A197-4A357D3FCC84}" destId="{DC5DD086-89E5-4CD9-B1D2-0E7FF2C522A2}" srcOrd="0" destOrd="0" presId="urn:microsoft.com/office/officeart/2008/layout/PictureStrips"/>
    <dgm:cxn modelId="{0416DEC2-F7AE-40A0-A88F-0ADB55D65D6D}" type="presParOf" srcId="{51949F69-36F9-42ED-A197-4A357D3FCC84}" destId="{DEDE190B-7605-44A7-B19B-482157C4ED09}" srcOrd="1" destOrd="0" presId="urn:microsoft.com/office/officeart/2008/layout/PictureStrips"/>
    <dgm:cxn modelId="{90BDFCA1-833D-490D-BA48-53B308485033}" type="presParOf" srcId="{9E029134-162C-442E-A062-F55ADB999C33}" destId="{800A896D-7DD0-4D28-BE08-D3B8F3F2A8C6}" srcOrd="5" destOrd="0" presId="urn:microsoft.com/office/officeart/2008/layout/PictureStrips"/>
    <dgm:cxn modelId="{F1A803E6-04D5-4B23-8D28-BA651AEBD3CC}" type="presParOf" srcId="{9E029134-162C-442E-A062-F55ADB999C33}" destId="{09DCF082-D387-4036-A517-A57508B9F296}" srcOrd="6" destOrd="0" presId="urn:microsoft.com/office/officeart/2008/layout/PictureStrips"/>
    <dgm:cxn modelId="{C3D9CCFD-7C4D-4BF6-A9EA-A76CCCCE47A0}" type="presParOf" srcId="{09DCF082-D387-4036-A517-A57508B9F296}" destId="{6F6ACCCA-7573-4F27-BB76-D1BFA52EAEE3}" srcOrd="0" destOrd="0" presId="urn:microsoft.com/office/officeart/2008/layout/PictureStrips"/>
    <dgm:cxn modelId="{52F4249B-E313-4AE8-A086-CF774DB79AE3}" type="presParOf" srcId="{09DCF082-D387-4036-A517-A57508B9F296}" destId="{F94043AE-FBAE-4418-8D10-10B1481C95AF}" srcOrd="1" destOrd="0" presId="urn:microsoft.com/office/officeart/2008/layout/PictureStrips"/>
    <dgm:cxn modelId="{D401433F-BB98-479C-9EC4-305149A2E685}" type="presParOf" srcId="{9E029134-162C-442E-A062-F55ADB999C33}" destId="{2F838AD4-66C5-4737-8D8D-66F3281C6FE1}" srcOrd="7" destOrd="0" presId="urn:microsoft.com/office/officeart/2008/layout/PictureStrips"/>
    <dgm:cxn modelId="{588AB0B3-1A3B-4906-8E38-3668C28C99F0}" type="presParOf" srcId="{9E029134-162C-442E-A062-F55ADB999C33}" destId="{0F749A16-F5F6-45E8-9E08-2382EA901724}" srcOrd="8" destOrd="0" presId="urn:microsoft.com/office/officeart/2008/layout/PictureStrips"/>
    <dgm:cxn modelId="{3E30189E-19C6-401B-B2CD-6F7785C97E49}" type="presParOf" srcId="{0F749A16-F5F6-45E8-9E08-2382EA901724}" destId="{610D24CD-EC64-4585-8806-7B24163BBCA5}" srcOrd="0" destOrd="0" presId="urn:microsoft.com/office/officeart/2008/layout/PictureStrips"/>
    <dgm:cxn modelId="{292E39B1-2E27-40D3-AF07-776F906640EF}" type="presParOf" srcId="{0F749A16-F5F6-45E8-9E08-2382EA901724}" destId="{1D377189-38FA-44FB-9886-A25D865375A4}" srcOrd="1" destOrd="0" presId="urn:microsoft.com/office/officeart/2008/layout/PictureStrips"/>
    <dgm:cxn modelId="{EB9E85D4-EB34-46BD-A2D0-B9215A9456DB}" type="presParOf" srcId="{9E029134-162C-442E-A062-F55ADB999C33}" destId="{D0690CA7-5AC0-41CF-B946-24781BCFD1A5}" srcOrd="9" destOrd="0" presId="urn:microsoft.com/office/officeart/2008/layout/PictureStrips"/>
    <dgm:cxn modelId="{8C8AF97C-335E-4736-9965-F89F09917AD5}" type="presParOf" srcId="{9E029134-162C-442E-A062-F55ADB999C33}" destId="{B7B3EDE5-7630-4030-822E-F5E4C9706E85}" srcOrd="10" destOrd="0" presId="urn:microsoft.com/office/officeart/2008/layout/PictureStrips"/>
    <dgm:cxn modelId="{E08D1A7C-8B8E-4071-9D34-38B609004A26}" type="presParOf" srcId="{B7B3EDE5-7630-4030-822E-F5E4C9706E85}" destId="{4F50CB91-2850-4662-936D-F5CF85EB32D2}" srcOrd="0" destOrd="0" presId="urn:microsoft.com/office/officeart/2008/layout/PictureStrips"/>
    <dgm:cxn modelId="{6CF6B7FE-FBCD-44BB-8DF1-2C6065B9AB49}" type="presParOf" srcId="{B7B3EDE5-7630-4030-822E-F5E4C9706E85}" destId="{82E38FB2-A96C-4D7A-A866-6D7BE57189A0}" srcOrd="1" destOrd="0" presId="urn:microsoft.com/office/officeart/2008/layout/PictureStrips"/>
    <dgm:cxn modelId="{6C684A79-21DB-4169-BE89-281562FF026C}" type="presParOf" srcId="{9E029134-162C-442E-A062-F55ADB999C33}" destId="{FFADA039-4E63-4656-B69A-9CDE6DF7D22E}" srcOrd="11" destOrd="0" presId="urn:microsoft.com/office/officeart/2008/layout/PictureStrips"/>
    <dgm:cxn modelId="{8937E0EF-6302-4AC3-9EDD-105171F64FE8}" type="presParOf" srcId="{9E029134-162C-442E-A062-F55ADB999C33}" destId="{617E62FE-8B7F-4345-A007-B8285279A613}" srcOrd="12" destOrd="0" presId="urn:microsoft.com/office/officeart/2008/layout/PictureStrips"/>
    <dgm:cxn modelId="{B2551203-219F-42AB-8CF9-2647B06A4E7F}" type="presParOf" srcId="{617E62FE-8B7F-4345-A007-B8285279A613}" destId="{9C5C0C8B-F255-4694-B3C6-8BE7DBC5F7E5}" srcOrd="0" destOrd="0" presId="urn:microsoft.com/office/officeart/2008/layout/PictureStrips"/>
    <dgm:cxn modelId="{BBB69F0F-FE63-44A3-A546-7383627B321D}" type="presParOf" srcId="{617E62FE-8B7F-4345-A007-B8285279A613}" destId="{A9E14B50-194E-4A93-B9D9-20BB56D81973}" srcOrd="1" destOrd="0" presId="urn:microsoft.com/office/officeart/2008/layout/PictureStrips"/>
    <dgm:cxn modelId="{1A7664FD-8E4D-4EEC-81A2-E94F1E1CD8C0}" type="presParOf" srcId="{9E029134-162C-442E-A062-F55ADB999C33}" destId="{CC5C64CB-AB52-41A1-B231-D8699C0C625F}" srcOrd="13" destOrd="0" presId="urn:microsoft.com/office/officeart/2008/layout/PictureStrips"/>
    <dgm:cxn modelId="{E12C39D3-0F15-4B7B-916E-59AA72ED4B7D}" type="presParOf" srcId="{9E029134-162C-442E-A062-F55ADB999C33}" destId="{F8E94CFA-B945-48E5-BE10-370DD69F16A4}" srcOrd="14" destOrd="0" presId="urn:microsoft.com/office/officeart/2008/layout/PictureStrips"/>
    <dgm:cxn modelId="{ED6E9541-A1A6-4E82-AB02-0D6E3ABB0B91}" type="presParOf" srcId="{F8E94CFA-B945-48E5-BE10-370DD69F16A4}" destId="{411BB13E-A3FD-42F9-8D3A-DD2DDC4A3516}" srcOrd="0" destOrd="0" presId="urn:microsoft.com/office/officeart/2008/layout/PictureStrips"/>
    <dgm:cxn modelId="{73823190-0714-404E-AA38-DDCE4F8F5D16}" type="presParOf" srcId="{F8E94CFA-B945-48E5-BE10-370DD69F16A4}" destId="{70C2EA1E-D7DB-4E74-806D-4590DBE781A3}" srcOrd="1" destOrd="0" presId="urn:microsoft.com/office/officeart/2008/layout/PictureStrips"/>
    <dgm:cxn modelId="{2B7C63D8-1206-43E6-BB76-1F60D6290EFA}" type="presParOf" srcId="{9E029134-162C-442E-A062-F55ADB999C33}" destId="{B6819F3B-727A-4EDF-BC16-FDFFBB563868}" srcOrd="15" destOrd="0" presId="urn:microsoft.com/office/officeart/2008/layout/PictureStrips"/>
    <dgm:cxn modelId="{B6723F43-40A7-4D07-8D2F-9EF93B48AE88}" type="presParOf" srcId="{9E029134-162C-442E-A062-F55ADB999C33}" destId="{BB272E9F-26C5-4655-93E5-F3616BF119CC}" srcOrd="16" destOrd="0" presId="urn:microsoft.com/office/officeart/2008/layout/PictureStrips"/>
    <dgm:cxn modelId="{63B396D2-BD48-4BE0-A80E-8074D86969F3}" type="presParOf" srcId="{BB272E9F-26C5-4655-93E5-F3616BF119CC}" destId="{E0757731-3698-433B-8E7C-2EB749869931}" srcOrd="0" destOrd="0" presId="urn:microsoft.com/office/officeart/2008/layout/PictureStrips"/>
    <dgm:cxn modelId="{46FB3991-640E-455D-9CE7-888F8E8B00AC}" type="presParOf" srcId="{BB272E9F-26C5-4655-93E5-F3616BF119CC}" destId="{139FD9EA-3509-4D4C-98D4-BC741BA871D8}" srcOrd="1" destOrd="0" presId="urn:microsoft.com/office/officeart/2008/layout/PictureStrips"/>
    <dgm:cxn modelId="{0039A8FE-11AD-4B3D-8E5F-9EE5F5E54602}" type="presParOf" srcId="{9E029134-162C-442E-A062-F55ADB999C33}" destId="{979B97D2-0F97-437F-8686-ABD1B910F38F}" srcOrd="17" destOrd="0" presId="urn:microsoft.com/office/officeart/2008/layout/PictureStrips"/>
    <dgm:cxn modelId="{8AE8D5C4-77D2-4815-8102-60B457DE12E0}" type="presParOf" srcId="{9E029134-162C-442E-A062-F55ADB999C33}" destId="{0216C3D0-FCC6-4B0C-AA10-7E78E85A1DE2}" srcOrd="18" destOrd="0" presId="urn:microsoft.com/office/officeart/2008/layout/PictureStrips"/>
    <dgm:cxn modelId="{8AEB438A-1D85-476C-AD79-28B085F33EBC}" type="presParOf" srcId="{0216C3D0-FCC6-4B0C-AA10-7E78E85A1DE2}" destId="{22C56DC3-2158-416C-A2CA-0A41276F6E72}" srcOrd="0" destOrd="0" presId="urn:microsoft.com/office/officeart/2008/layout/PictureStrips"/>
    <dgm:cxn modelId="{27F0BE9F-573B-459E-AA0A-DE17FC4701B7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9D798-608C-4A1E-992E-FC683BBC9F8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A7D2208C-DA9C-41CC-9D84-78BEC7CB7706}">
      <dgm:prSet phldrT="[Text]"/>
      <dgm:spPr/>
      <dgm:t>
        <a:bodyPr/>
        <a:lstStyle/>
        <a:p>
          <a:r>
            <a:rPr lang="fr-BE" dirty="0" smtClean="0"/>
            <a:t>ICT architecture</a:t>
          </a:r>
        </a:p>
      </dgm:t>
    </dgm:pt>
    <dgm:pt modelId="{DF55EAEF-5295-4C26-B8CA-F90BDEC55998}" type="parTrans" cxnId="{225CEDB7-E6B4-4A5C-B431-A046CBCBA0C7}">
      <dgm:prSet/>
      <dgm:spPr/>
      <dgm:t>
        <a:bodyPr/>
        <a:lstStyle/>
        <a:p>
          <a:endParaRPr lang="en-US"/>
        </a:p>
      </dgm:t>
    </dgm:pt>
    <dgm:pt modelId="{585FBB05-0461-4B6B-8954-265B2442D657}" type="sibTrans" cxnId="{225CEDB7-E6B4-4A5C-B431-A046CBCBA0C7}">
      <dgm:prSet/>
      <dgm:spPr/>
      <dgm:t>
        <a:bodyPr/>
        <a:lstStyle/>
        <a:p>
          <a:endParaRPr lang="en-US"/>
        </a:p>
      </dgm:t>
    </dgm:pt>
    <dgm:pt modelId="{8C67543A-3F63-48FD-BB37-3F5D7BC8C02A}">
      <dgm:prSet phldrT="[Text]"/>
      <dgm:spPr/>
      <dgm:t>
        <a:bodyPr/>
        <a:lstStyle/>
        <a:p>
          <a:r>
            <a:rPr lang="fr-BE" dirty="0" err="1" smtClean="0"/>
            <a:t>Governance</a:t>
          </a:r>
          <a:r>
            <a:rPr lang="fr-BE" dirty="0" smtClean="0"/>
            <a:t> by </a:t>
          </a:r>
          <a:r>
            <a:rPr lang="fr-BE" dirty="0" err="1" smtClean="0"/>
            <a:t>stakeholders</a:t>
          </a:r>
          <a:endParaRPr lang="fr-BE" dirty="0" smtClean="0"/>
        </a:p>
      </dgm:t>
    </dgm:pt>
    <dgm:pt modelId="{1755F3ED-1D38-410D-AD44-6352AFF55EA3}" type="parTrans" cxnId="{1CE120C1-4498-4A49-ACCA-333B463277AD}">
      <dgm:prSet/>
      <dgm:spPr/>
      <dgm:t>
        <a:bodyPr/>
        <a:lstStyle/>
        <a:p>
          <a:endParaRPr lang="en-US"/>
        </a:p>
      </dgm:t>
    </dgm:pt>
    <dgm:pt modelId="{A8B1FFF5-F7A1-4B57-9897-7CA4E2026299}" type="sibTrans" cxnId="{1CE120C1-4498-4A49-ACCA-333B463277AD}">
      <dgm:prSet/>
      <dgm:spPr/>
      <dgm:t>
        <a:bodyPr/>
        <a:lstStyle/>
        <a:p>
          <a:endParaRPr lang="en-US"/>
        </a:p>
      </dgm:t>
    </dgm:pt>
    <dgm:pt modelId="{2783AC38-44CA-4BF0-B22D-AAE9C84C9514}">
      <dgm:prSet phldrT="[Text]"/>
      <dgm:spPr/>
      <dgm:t>
        <a:bodyPr/>
        <a:lstStyle/>
        <a:p>
          <a:r>
            <a:rPr lang="fr-BE" dirty="0" smtClean="0"/>
            <a:t>Agile </a:t>
          </a:r>
          <a:r>
            <a:rPr lang="fr-BE" dirty="0" err="1" smtClean="0"/>
            <a:t>delivery</a:t>
          </a:r>
          <a:endParaRPr lang="fr-BE" dirty="0" smtClean="0"/>
        </a:p>
      </dgm:t>
    </dgm:pt>
    <dgm:pt modelId="{A45237A1-A5D1-4FAD-B28A-C98937E6F105}" type="parTrans" cxnId="{64986712-05CA-4626-8700-D82ACFD77828}">
      <dgm:prSet/>
      <dgm:spPr/>
      <dgm:t>
        <a:bodyPr/>
        <a:lstStyle/>
        <a:p>
          <a:endParaRPr lang="en-US"/>
        </a:p>
      </dgm:t>
    </dgm:pt>
    <dgm:pt modelId="{CB0C60F5-7445-4368-A5D7-F4F2AB90F091}" type="sibTrans" cxnId="{64986712-05CA-4626-8700-D82ACFD77828}">
      <dgm:prSet/>
      <dgm:spPr/>
      <dgm:t>
        <a:bodyPr/>
        <a:lstStyle/>
        <a:p>
          <a:endParaRPr lang="en-US"/>
        </a:p>
      </dgm:t>
    </dgm:pt>
    <dgm:pt modelId="{E1ACBAC1-BA01-4301-A08C-ECFBDD8DBBFD}">
      <dgm:prSet phldrT="[Text]"/>
      <dgm:spPr/>
      <dgm:t>
        <a:bodyPr/>
        <a:lstStyle/>
        <a:p>
          <a:r>
            <a:rPr lang="en-US" dirty="0" smtClean="0"/>
            <a:t>End-to-end process </a:t>
          </a:r>
          <a:r>
            <a:rPr lang="en-US" dirty="0" err="1" smtClean="0"/>
            <a:t>optimisation</a:t>
          </a:r>
          <a:endParaRPr lang="en-US" dirty="0"/>
        </a:p>
      </dgm:t>
    </dgm:pt>
    <dgm:pt modelId="{015846C1-884A-4155-A461-F0CA6DC9BA4C}" type="parTrans" cxnId="{29A65370-4E4D-4FB0-8D77-35F194E57607}">
      <dgm:prSet/>
      <dgm:spPr/>
      <dgm:t>
        <a:bodyPr/>
        <a:lstStyle/>
        <a:p>
          <a:endParaRPr lang="en-US"/>
        </a:p>
      </dgm:t>
    </dgm:pt>
    <dgm:pt modelId="{2496AE65-0B09-4FB0-AA31-2E737C281C82}" type="sibTrans" cxnId="{29A65370-4E4D-4FB0-8D77-35F194E57607}">
      <dgm:prSet/>
      <dgm:spPr/>
      <dgm:t>
        <a:bodyPr/>
        <a:lstStyle/>
        <a:p>
          <a:endParaRPr lang="en-US"/>
        </a:p>
      </dgm:t>
    </dgm:pt>
    <dgm:pt modelId="{6C17845D-76DB-4684-8A1A-85997E5A9921}" type="pres">
      <dgm:prSet presAssocID="{0399D798-608C-4A1E-992E-FC683BBC9F8C}" presName="compositeShape" presStyleCnt="0">
        <dgm:presLayoutVars>
          <dgm:chMax val="7"/>
          <dgm:dir/>
          <dgm:resizeHandles val="exact"/>
        </dgm:presLayoutVars>
      </dgm:prSet>
      <dgm:spPr/>
    </dgm:pt>
    <dgm:pt modelId="{7D28ADEC-F697-4992-8D81-6C6EB93EE5A5}" type="pres">
      <dgm:prSet presAssocID="{0399D798-608C-4A1E-992E-FC683BBC9F8C}" presName="wedge1" presStyleLbl="node1" presStyleIdx="0" presStyleCnt="4"/>
      <dgm:spPr/>
      <dgm:t>
        <a:bodyPr/>
        <a:lstStyle/>
        <a:p>
          <a:endParaRPr lang="en-US"/>
        </a:p>
      </dgm:t>
    </dgm:pt>
    <dgm:pt modelId="{2E97FCD4-D959-429D-9D06-728E276D28D9}" type="pres">
      <dgm:prSet presAssocID="{0399D798-608C-4A1E-992E-FC683BBC9F8C}" presName="dummy1a" presStyleCnt="0"/>
      <dgm:spPr/>
    </dgm:pt>
    <dgm:pt modelId="{AFF7FD31-34A8-409C-B893-2722A4C9764A}" type="pres">
      <dgm:prSet presAssocID="{0399D798-608C-4A1E-992E-FC683BBC9F8C}" presName="dummy1b" presStyleCnt="0"/>
      <dgm:spPr/>
    </dgm:pt>
    <dgm:pt modelId="{139E7480-7289-4F20-9A56-468AE575EF9E}" type="pres">
      <dgm:prSet presAssocID="{0399D798-608C-4A1E-992E-FC683BBC9F8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BB867-0ECA-4026-9781-0AC8545F4EF0}" type="pres">
      <dgm:prSet presAssocID="{0399D798-608C-4A1E-992E-FC683BBC9F8C}" presName="wedge2" presStyleLbl="node1" presStyleIdx="1" presStyleCnt="4"/>
      <dgm:spPr/>
      <dgm:t>
        <a:bodyPr/>
        <a:lstStyle/>
        <a:p>
          <a:endParaRPr lang="en-US"/>
        </a:p>
      </dgm:t>
    </dgm:pt>
    <dgm:pt modelId="{A82187BD-9CB3-4ABF-B6F4-669FE2E39CC3}" type="pres">
      <dgm:prSet presAssocID="{0399D798-608C-4A1E-992E-FC683BBC9F8C}" presName="dummy2a" presStyleCnt="0"/>
      <dgm:spPr/>
    </dgm:pt>
    <dgm:pt modelId="{93958110-BD30-4078-971E-C143D884E4C2}" type="pres">
      <dgm:prSet presAssocID="{0399D798-608C-4A1E-992E-FC683BBC9F8C}" presName="dummy2b" presStyleCnt="0"/>
      <dgm:spPr/>
    </dgm:pt>
    <dgm:pt modelId="{467476F2-9C8F-4FFD-9368-D0099B015EF9}" type="pres">
      <dgm:prSet presAssocID="{0399D798-608C-4A1E-992E-FC683BBC9F8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5460-0D52-43B6-AA71-5CE7713C80D0}" type="pres">
      <dgm:prSet presAssocID="{0399D798-608C-4A1E-992E-FC683BBC9F8C}" presName="wedge3" presStyleLbl="node1" presStyleIdx="2" presStyleCnt="4"/>
      <dgm:spPr/>
      <dgm:t>
        <a:bodyPr/>
        <a:lstStyle/>
        <a:p>
          <a:endParaRPr lang="en-US"/>
        </a:p>
      </dgm:t>
    </dgm:pt>
    <dgm:pt modelId="{FA57D539-6F8B-4BD8-A2EC-B5DADF3D3861}" type="pres">
      <dgm:prSet presAssocID="{0399D798-608C-4A1E-992E-FC683BBC9F8C}" presName="dummy3a" presStyleCnt="0"/>
      <dgm:spPr/>
    </dgm:pt>
    <dgm:pt modelId="{CA12130C-12B9-4A77-8D8F-AF3F0636796A}" type="pres">
      <dgm:prSet presAssocID="{0399D798-608C-4A1E-992E-FC683BBC9F8C}" presName="dummy3b" presStyleCnt="0"/>
      <dgm:spPr/>
    </dgm:pt>
    <dgm:pt modelId="{4C99E71B-421F-4865-A96E-CF5839A6BC60}" type="pres">
      <dgm:prSet presAssocID="{0399D798-608C-4A1E-992E-FC683BBC9F8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A98A-AC9D-4829-9394-35A4672A3C08}" type="pres">
      <dgm:prSet presAssocID="{0399D798-608C-4A1E-992E-FC683BBC9F8C}" presName="wedge4" presStyleLbl="node1" presStyleIdx="3" presStyleCnt="4"/>
      <dgm:spPr/>
      <dgm:t>
        <a:bodyPr/>
        <a:lstStyle/>
        <a:p>
          <a:endParaRPr lang="en-US"/>
        </a:p>
      </dgm:t>
    </dgm:pt>
    <dgm:pt modelId="{7B78B1F7-6931-43FE-886D-E62380419214}" type="pres">
      <dgm:prSet presAssocID="{0399D798-608C-4A1E-992E-FC683BBC9F8C}" presName="dummy4a" presStyleCnt="0"/>
      <dgm:spPr/>
    </dgm:pt>
    <dgm:pt modelId="{AA09EADC-134B-45C3-986C-10B603D1A366}" type="pres">
      <dgm:prSet presAssocID="{0399D798-608C-4A1E-992E-FC683BBC9F8C}" presName="dummy4b" presStyleCnt="0"/>
      <dgm:spPr/>
    </dgm:pt>
    <dgm:pt modelId="{638B75D5-4F1E-4C56-ACA5-6040A8E8439F}" type="pres">
      <dgm:prSet presAssocID="{0399D798-608C-4A1E-992E-FC683BBC9F8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1B582-2BE9-435F-B80B-7CBAC4621421}" type="pres">
      <dgm:prSet presAssocID="{585FBB05-0461-4B6B-8954-265B2442D657}" presName="arrowWedge1" presStyleLbl="fgSibTrans2D1" presStyleIdx="0" presStyleCnt="4"/>
      <dgm:spPr/>
    </dgm:pt>
    <dgm:pt modelId="{3A014F49-A05D-4A90-98E4-732FA1E5830C}" type="pres">
      <dgm:prSet presAssocID="{CB0C60F5-7445-4368-A5D7-F4F2AB90F091}" presName="arrowWedge2" presStyleLbl="fgSibTrans2D1" presStyleIdx="1" presStyleCnt="4"/>
      <dgm:spPr/>
    </dgm:pt>
    <dgm:pt modelId="{ACDD2889-2A39-4B69-AB50-B29F6FC68D72}" type="pres">
      <dgm:prSet presAssocID="{2496AE65-0B09-4FB0-AA31-2E737C281C82}" presName="arrowWedge3" presStyleLbl="fgSibTrans2D1" presStyleIdx="2" presStyleCnt="4"/>
      <dgm:spPr/>
    </dgm:pt>
    <dgm:pt modelId="{81077F5E-BDD3-441A-AF8E-D65C3FF6EEAB}" type="pres">
      <dgm:prSet presAssocID="{A8B1FFF5-F7A1-4B57-9897-7CA4E2026299}" presName="arrowWedge4" presStyleLbl="fgSibTrans2D1" presStyleIdx="3" presStyleCnt="4"/>
      <dgm:spPr/>
    </dgm:pt>
  </dgm:ptLst>
  <dgm:cxnLst>
    <dgm:cxn modelId="{43702B5B-048F-4328-BD66-78ABE6D94E00}" type="presOf" srcId="{2783AC38-44CA-4BF0-B22D-AAE9C84C9514}" destId="{467476F2-9C8F-4FFD-9368-D0099B015EF9}" srcOrd="1" destOrd="0" presId="urn:microsoft.com/office/officeart/2005/8/layout/cycle8"/>
    <dgm:cxn modelId="{C5244673-B6DB-4F4F-9D2A-93A74B1840D4}" type="presOf" srcId="{E1ACBAC1-BA01-4301-A08C-ECFBDD8DBBFD}" destId="{14E65460-0D52-43B6-AA71-5CE7713C80D0}" srcOrd="0" destOrd="0" presId="urn:microsoft.com/office/officeart/2005/8/layout/cycle8"/>
    <dgm:cxn modelId="{64986712-05CA-4626-8700-D82ACFD77828}" srcId="{0399D798-608C-4A1E-992E-FC683BBC9F8C}" destId="{2783AC38-44CA-4BF0-B22D-AAE9C84C9514}" srcOrd="1" destOrd="0" parTransId="{A45237A1-A5D1-4FAD-B28A-C98937E6F105}" sibTransId="{CB0C60F5-7445-4368-A5D7-F4F2AB90F091}"/>
    <dgm:cxn modelId="{CEE01928-BD33-4CE9-A67C-F93ACD094545}" type="presOf" srcId="{8C67543A-3F63-48FD-BB37-3F5D7BC8C02A}" destId="{5DD9A98A-AC9D-4829-9394-35A4672A3C08}" srcOrd="0" destOrd="0" presId="urn:microsoft.com/office/officeart/2005/8/layout/cycle8"/>
    <dgm:cxn modelId="{81C15A47-F92B-4740-A294-07309A760C50}" type="presOf" srcId="{2783AC38-44CA-4BF0-B22D-AAE9C84C9514}" destId="{3FBBB867-0ECA-4026-9781-0AC8545F4EF0}" srcOrd="0" destOrd="0" presId="urn:microsoft.com/office/officeart/2005/8/layout/cycle8"/>
    <dgm:cxn modelId="{225CEDB7-E6B4-4A5C-B431-A046CBCBA0C7}" srcId="{0399D798-608C-4A1E-992E-FC683BBC9F8C}" destId="{A7D2208C-DA9C-41CC-9D84-78BEC7CB7706}" srcOrd="0" destOrd="0" parTransId="{DF55EAEF-5295-4C26-B8CA-F90BDEC55998}" sibTransId="{585FBB05-0461-4B6B-8954-265B2442D657}"/>
    <dgm:cxn modelId="{1CD54732-F8C1-4C5C-9F48-1A95CA1CA7D3}" type="presOf" srcId="{0399D798-608C-4A1E-992E-FC683BBC9F8C}" destId="{6C17845D-76DB-4684-8A1A-85997E5A9921}" srcOrd="0" destOrd="0" presId="urn:microsoft.com/office/officeart/2005/8/layout/cycle8"/>
    <dgm:cxn modelId="{093FB955-9829-4DF3-AAB7-DCDF53C699F5}" type="presOf" srcId="{A7D2208C-DA9C-41CC-9D84-78BEC7CB7706}" destId="{139E7480-7289-4F20-9A56-468AE575EF9E}" srcOrd="1" destOrd="0" presId="urn:microsoft.com/office/officeart/2005/8/layout/cycle8"/>
    <dgm:cxn modelId="{29A65370-4E4D-4FB0-8D77-35F194E57607}" srcId="{0399D798-608C-4A1E-992E-FC683BBC9F8C}" destId="{E1ACBAC1-BA01-4301-A08C-ECFBDD8DBBFD}" srcOrd="2" destOrd="0" parTransId="{015846C1-884A-4155-A461-F0CA6DC9BA4C}" sibTransId="{2496AE65-0B09-4FB0-AA31-2E737C281C82}"/>
    <dgm:cxn modelId="{1CE120C1-4498-4A49-ACCA-333B463277AD}" srcId="{0399D798-608C-4A1E-992E-FC683BBC9F8C}" destId="{8C67543A-3F63-48FD-BB37-3F5D7BC8C02A}" srcOrd="3" destOrd="0" parTransId="{1755F3ED-1D38-410D-AD44-6352AFF55EA3}" sibTransId="{A8B1FFF5-F7A1-4B57-9897-7CA4E2026299}"/>
    <dgm:cxn modelId="{62EB38A0-C764-4758-A9AC-100D33BCBB65}" type="presOf" srcId="{8C67543A-3F63-48FD-BB37-3F5D7BC8C02A}" destId="{638B75D5-4F1E-4C56-ACA5-6040A8E8439F}" srcOrd="1" destOrd="0" presId="urn:microsoft.com/office/officeart/2005/8/layout/cycle8"/>
    <dgm:cxn modelId="{7A19532B-25A8-468F-A9BA-83EBBFE95AD9}" type="presOf" srcId="{A7D2208C-DA9C-41CC-9D84-78BEC7CB7706}" destId="{7D28ADEC-F697-4992-8D81-6C6EB93EE5A5}" srcOrd="0" destOrd="0" presId="urn:microsoft.com/office/officeart/2005/8/layout/cycle8"/>
    <dgm:cxn modelId="{4C8A1E3F-0763-4CBF-B402-A626FD0D6203}" type="presOf" srcId="{E1ACBAC1-BA01-4301-A08C-ECFBDD8DBBFD}" destId="{4C99E71B-421F-4865-A96E-CF5839A6BC60}" srcOrd="1" destOrd="0" presId="urn:microsoft.com/office/officeart/2005/8/layout/cycle8"/>
    <dgm:cxn modelId="{530BFF6B-D04D-4D34-BA23-3E78E982689E}" type="presParOf" srcId="{6C17845D-76DB-4684-8A1A-85997E5A9921}" destId="{7D28ADEC-F697-4992-8D81-6C6EB93EE5A5}" srcOrd="0" destOrd="0" presId="urn:microsoft.com/office/officeart/2005/8/layout/cycle8"/>
    <dgm:cxn modelId="{B89B1F48-58A3-48E6-BE9A-B417EB463021}" type="presParOf" srcId="{6C17845D-76DB-4684-8A1A-85997E5A9921}" destId="{2E97FCD4-D959-429D-9D06-728E276D28D9}" srcOrd="1" destOrd="0" presId="urn:microsoft.com/office/officeart/2005/8/layout/cycle8"/>
    <dgm:cxn modelId="{E61FEFE2-704A-4369-B43A-16C2FB71240F}" type="presParOf" srcId="{6C17845D-76DB-4684-8A1A-85997E5A9921}" destId="{AFF7FD31-34A8-409C-B893-2722A4C9764A}" srcOrd="2" destOrd="0" presId="urn:microsoft.com/office/officeart/2005/8/layout/cycle8"/>
    <dgm:cxn modelId="{4B8B633E-EB4B-4EC5-AA90-43CAEA69CD20}" type="presParOf" srcId="{6C17845D-76DB-4684-8A1A-85997E5A9921}" destId="{139E7480-7289-4F20-9A56-468AE575EF9E}" srcOrd="3" destOrd="0" presId="urn:microsoft.com/office/officeart/2005/8/layout/cycle8"/>
    <dgm:cxn modelId="{05043FF0-0344-42EA-878E-02BA45238F6D}" type="presParOf" srcId="{6C17845D-76DB-4684-8A1A-85997E5A9921}" destId="{3FBBB867-0ECA-4026-9781-0AC8545F4EF0}" srcOrd="4" destOrd="0" presId="urn:microsoft.com/office/officeart/2005/8/layout/cycle8"/>
    <dgm:cxn modelId="{40354EE7-179D-48BC-AA8C-165DF1231E8E}" type="presParOf" srcId="{6C17845D-76DB-4684-8A1A-85997E5A9921}" destId="{A82187BD-9CB3-4ABF-B6F4-669FE2E39CC3}" srcOrd="5" destOrd="0" presId="urn:microsoft.com/office/officeart/2005/8/layout/cycle8"/>
    <dgm:cxn modelId="{95CE4037-F0C1-410B-9B2D-7B54357EB3C8}" type="presParOf" srcId="{6C17845D-76DB-4684-8A1A-85997E5A9921}" destId="{93958110-BD30-4078-971E-C143D884E4C2}" srcOrd="6" destOrd="0" presId="urn:microsoft.com/office/officeart/2005/8/layout/cycle8"/>
    <dgm:cxn modelId="{2D08F04C-0B3D-4F57-87FE-3D2B0C5856B6}" type="presParOf" srcId="{6C17845D-76DB-4684-8A1A-85997E5A9921}" destId="{467476F2-9C8F-4FFD-9368-D0099B015EF9}" srcOrd="7" destOrd="0" presId="urn:microsoft.com/office/officeart/2005/8/layout/cycle8"/>
    <dgm:cxn modelId="{1EEBE41E-25B6-4000-9E42-F9F1F534513D}" type="presParOf" srcId="{6C17845D-76DB-4684-8A1A-85997E5A9921}" destId="{14E65460-0D52-43B6-AA71-5CE7713C80D0}" srcOrd="8" destOrd="0" presId="urn:microsoft.com/office/officeart/2005/8/layout/cycle8"/>
    <dgm:cxn modelId="{AC6FBECA-4F22-4981-A034-754603E92DA3}" type="presParOf" srcId="{6C17845D-76DB-4684-8A1A-85997E5A9921}" destId="{FA57D539-6F8B-4BD8-A2EC-B5DADF3D3861}" srcOrd="9" destOrd="0" presId="urn:microsoft.com/office/officeart/2005/8/layout/cycle8"/>
    <dgm:cxn modelId="{5787D9B1-66F6-4504-B4B5-BBBA8C541DC7}" type="presParOf" srcId="{6C17845D-76DB-4684-8A1A-85997E5A9921}" destId="{CA12130C-12B9-4A77-8D8F-AF3F0636796A}" srcOrd="10" destOrd="0" presId="urn:microsoft.com/office/officeart/2005/8/layout/cycle8"/>
    <dgm:cxn modelId="{999793A3-607B-4D3D-AD52-3B3E97C5FF90}" type="presParOf" srcId="{6C17845D-76DB-4684-8A1A-85997E5A9921}" destId="{4C99E71B-421F-4865-A96E-CF5839A6BC60}" srcOrd="11" destOrd="0" presId="urn:microsoft.com/office/officeart/2005/8/layout/cycle8"/>
    <dgm:cxn modelId="{CF053F0E-1297-41D9-A3CB-AC6C8224DFEF}" type="presParOf" srcId="{6C17845D-76DB-4684-8A1A-85997E5A9921}" destId="{5DD9A98A-AC9D-4829-9394-35A4672A3C08}" srcOrd="12" destOrd="0" presId="urn:microsoft.com/office/officeart/2005/8/layout/cycle8"/>
    <dgm:cxn modelId="{30AA94D4-506A-4D9E-B608-28A81B251019}" type="presParOf" srcId="{6C17845D-76DB-4684-8A1A-85997E5A9921}" destId="{7B78B1F7-6931-43FE-886D-E62380419214}" srcOrd="13" destOrd="0" presId="urn:microsoft.com/office/officeart/2005/8/layout/cycle8"/>
    <dgm:cxn modelId="{FD952152-5419-48B3-847F-08550C83617D}" type="presParOf" srcId="{6C17845D-76DB-4684-8A1A-85997E5A9921}" destId="{AA09EADC-134B-45C3-986C-10B603D1A366}" srcOrd="14" destOrd="0" presId="urn:microsoft.com/office/officeart/2005/8/layout/cycle8"/>
    <dgm:cxn modelId="{3ECD4098-BE1E-45CE-959C-226CE67F6C56}" type="presParOf" srcId="{6C17845D-76DB-4684-8A1A-85997E5A9921}" destId="{638B75D5-4F1E-4C56-ACA5-6040A8E8439F}" srcOrd="15" destOrd="0" presId="urn:microsoft.com/office/officeart/2005/8/layout/cycle8"/>
    <dgm:cxn modelId="{7F7C4248-A6B0-447A-8AC4-66E29B331561}" type="presParOf" srcId="{6C17845D-76DB-4684-8A1A-85997E5A9921}" destId="{ACB1B582-2BE9-435F-B80B-7CBAC4621421}" srcOrd="16" destOrd="0" presId="urn:microsoft.com/office/officeart/2005/8/layout/cycle8"/>
    <dgm:cxn modelId="{582D7A42-54C5-41DE-BC5F-2076DBC7A99D}" type="presParOf" srcId="{6C17845D-76DB-4684-8A1A-85997E5A9921}" destId="{3A014F49-A05D-4A90-98E4-732FA1E5830C}" srcOrd="17" destOrd="0" presId="urn:microsoft.com/office/officeart/2005/8/layout/cycle8"/>
    <dgm:cxn modelId="{5B683B66-D372-4994-A1D8-8677401F61D6}" type="presParOf" srcId="{6C17845D-76DB-4684-8A1A-85997E5A9921}" destId="{ACDD2889-2A39-4B69-AB50-B29F6FC68D72}" srcOrd="18" destOrd="0" presId="urn:microsoft.com/office/officeart/2005/8/layout/cycle8"/>
    <dgm:cxn modelId="{14FD62A9-C04C-412D-A362-E47ED1D4C052}" type="presParOf" srcId="{6C17845D-76DB-4684-8A1A-85997E5A9921}" destId="{81077F5E-BDD3-441A-AF8E-D65C3FF6EEA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EE27-CFB8-4A27-A48D-DB155A6B42B7}">
      <dsp:nvSpPr>
        <dsp:cNvPr id="0" name=""/>
        <dsp:cNvSpPr/>
      </dsp:nvSpPr>
      <dsp:spPr>
        <a:xfrm rot="5400000">
          <a:off x="2454987" y="-728869"/>
          <a:ext cx="1094205" cy="2825496"/>
        </a:xfrm>
        <a:prstGeom prst="round2SameRect">
          <a:avLst/>
        </a:prstGeom>
        <a:solidFill>
          <a:srgbClr val="3F6D57">
            <a:alpha val="52000"/>
          </a:srgb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400" kern="1200" dirty="0"/>
            <a:t>Authentication of identity of the patient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0" kern="1200" dirty="0" smtClean="0"/>
            <a:t>Verification of insurance status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 smtClean="0"/>
            <a:t>G</a:t>
          </a:r>
          <a:r>
            <a:rPr sz="1400" kern="1200" dirty="0" smtClean="0"/>
            <a:t>M</a:t>
          </a:r>
          <a:r>
            <a:rPr lang="nl-BE" sz="1400" kern="1200" dirty="0" smtClean="0"/>
            <a:t>F</a:t>
          </a:r>
          <a:r>
            <a:rPr sz="1400" kern="1200" dirty="0" smtClean="0"/>
            <a:t>?</a:t>
          </a:r>
          <a:endParaRPr lang="en-GB" sz="1400" kern="1200" dirty="0"/>
        </a:p>
      </dsp:txBody>
      <dsp:txXfrm rot="-5400000">
        <a:off x="1589342" y="190191"/>
        <a:ext cx="2772081" cy="987375"/>
      </dsp:txXfrm>
    </dsp:sp>
    <dsp:sp modelId="{6273677B-BEF3-4B28-96B6-2A414649EAEE}">
      <dsp:nvSpPr>
        <dsp:cNvPr id="0" name=""/>
        <dsp:cNvSpPr/>
      </dsp:nvSpPr>
      <dsp:spPr>
        <a:xfrm>
          <a:off x="0" y="0"/>
          <a:ext cx="1589341" cy="1367757"/>
        </a:xfrm>
        <a:prstGeom prst="roundRect">
          <a:avLst/>
        </a:prstGeom>
        <a:solidFill>
          <a:srgbClr val="3F6D5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/>
            <a:t>Via </a:t>
          </a:r>
          <a:r>
            <a:rPr lang="fr-BE" sz="1400" kern="1200" dirty="0" smtClean="0"/>
            <a:t>eID of the patient (at least at the first consultation)</a:t>
          </a:r>
          <a:endParaRPr lang="en-GB" sz="1400" kern="1200" dirty="0"/>
        </a:p>
      </dsp:txBody>
      <dsp:txXfrm>
        <a:off x="66768" y="66768"/>
        <a:ext cx="1455805" cy="123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Coordination of electronic sub-processes</a:t>
          </a:r>
          <a:endParaRPr lang="en-GB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Portal </a:t>
          </a:r>
          <a:endParaRPr lang="en-GB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Integrated user and access management</a:t>
          </a:r>
          <a:endParaRPr lang="en-GB" sz="1500" kern="1200" dirty="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Logging management</a:t>
          </a:r>
          <a:endParaRPr lang="en-GB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System for end-to-end encryption</a:t>
          </a:r>
          <a:endParaRPr lang="en-GB" sz="1500" kern="1200" dirty="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>
              <a:solidFill>
                <a:srgbClr val="3E6E5A"/>
              </a:solidFill>
            </a:rPr>
            <a:t>eHealth</a:t>
          </a:r>
          <a:r>
            <a:rPr sz="1500" kern="1200" dirty="0" err="1"/>
            <a:t>Box</a:t>
          </a:r>
          <a:endParaRPr lang="en-GB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en-GB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Encoding</a:t>
          </a:r>
          <a:r>
            <a:rPr sz="1500" kern="1200" dirty="0" smtClean="0"/>
            <a:t> </a:t>
          </a:r>
          <a:r>
            <a:rPr sz="1500" kern="1200" dirty="0"/>
            <a:t>and </a:t>
          </a:r>
          <a:r>
            <a:rPr sz="1500" kern="1200" dirty="0" err="1"/>
            <a:t>anonymization</a:t>
          </a:r>
          <a:endParaRPr lang="en-GB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Consultation of the National Identification </a:t>
          </a:r>
          <a:r>
            <a:rPr lang="nl-BE" sz="1500" kern="1200" dirty="0" smtClean="0"/>
            <a:t>Re</a:t>
          </a:r>
          <a:r>
            <a:rPr sz="1500" kern="1200" dirty="0" err="1" smtClean="0"/>
            <a:t>gisters</a:t>
          </a:r>
          <a:endParaRPr lang="en-GB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Reference </a:t>
          </a:r>
          <a:r>
            <a:rPr lang="nl-BE" sz="1500" kern="1200" dirty="0" smtClean="0"/>
            <a:t>directory</a:t>
          </a:r>
          <a:r>
            <a:rPr sz="1500" kern="1200" dirty="0" smtClean="0"/>
            <a:t> </a:t>
          </a:r>
          <a:r>
            <a:rPr sz="1500" kern="1200" dirty="0"/>
            <a:t>(</a:t>
          </a:r>
          <a:r>
            <a:rPr sz="1500" kern="1200" dirty="0" err="1"/>
            <a:t>metahub</a:t>
          </a:r>
          <a:r>
            <a:rPr sz="1500" kern="1200" dirty="0"/>
            <a:t>)</a:t>
          </a:r>
          <a:endParaRPr lang="en-GB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ADEC-F697-4992-8D81-6C6EB93EE5A5}">
      <dsp:nvSpPr>
        <dsp:cNvPr id="0" name=""/>
        <dsp:cNvSpPr/>
      </dsp:nvSpPr>
      <dsp:spPr>
        <a:xfrm>
          <a:off x="2117306" y="303381"/>
          <a:ext cx="4096512" cy="4096512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ICT architecture</a:t>
          </a:r>
        </a:p>
      </dsp:txBody>
      <dsp:txXfrm>
        <a:off x="4291872" y="1152432"/>
        <a:ext cx="1511808" cy="1121664"/>
      </dsp:txXfrm>
    </dsp:sp>
    <dsp:sp modelId="{3FBBB867-0ECA-4026-9781-0AC8545F4EF0}">
      <dsp:nvSpPr>
        <dsp:cNvPr id="0" name=""/>
        <dsp:cNvSpPr/>
      </dsp:nvSpPr>
      <dsp:spPr>
        <a:xfrm>
          <a:off x="2117306" y="440906"/>
          <a:ext cx="4096512" cy="4096512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819071"/>
            <a:satOff val="-17988"/>
            <a:lumOff val="457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 </a:t>
          </a:r>
          <a:r>
            <a:rPr lang="fr-BE" sz="2000" kern="1200" dirty="0" err="1" smtClean="0"/>
            <a:t>delivery</a:t>
          </a:r>
          <a:endParaRPr lang="fr-BE" sz="2000" kern="1200" dirty="0" smtClean="0"/>
        </a:p>
      </dsp:txBody>
      <dsp:txXfrm>
        <a:off x="4291872" y="2566704"/>
        <a:ext cx="1511808" cy="1121664"/>
      </dsp:txXfrm>
    </dsp:sp>
    <dsp:sp modelId="{14E65460-0D52-43B6-AA71-5CE7713C80D0}">
      <dsp:nvSpPr>
        <dsp:cNvPr id="0" name=""/>
        <dsp:cNvSpPr/>
      </dsp:nvSpPr>
      <dsp:spPr>
        <a:xfrm>
          <a:off x="1979781" y="440906"/>
          <a:ext cx="4096512" cy="4096512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1638143"/>
            <a:satOff val="-35975"/>
            <a:lumOff val="915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End-to-end process </a:t>
          </a:r>
          <a:r>
            <a:rPr lang="en-US" sz="2000" kern="1200" dirty="0" err="1" smtClean="0"/>
            <a:t>optimisation</a:t>
          </a:r>
          <a:endParaRPr lang="en-US" sz="2000" kern="1200" dirty="0"/>
        </a:p>
      </dsp:txBody>
      <dsp:txXfrm>
        <a:off x="2389919" y="2566704"/>
        <a:ext cx="1511808" cy="1121664"/>
      </dsp:txXfrm>
    </dsp:sp>
    <dsp:sp modelId="{5DD9A98A-AC9D-4829-9394-35A4672A3C08}">
      <dsp:nvSpPr>
        <dsp:cNvPr id="0" name=""/>
        <dsp:cNvSpPr/>
      </dsp:nvSpPr>
      <dsp:spPr>
        <a:xfrm>
          <a:off x="1979781" y="303381"/>
          <a:ext cx="4096512" cy="4096512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Governance</a:t>
          </a:r>
          <a:r>
            <a:rPr lang="fr-BE" sz="2000" kern="1200" dirty="0" smtClean="0"/>
            <a:t> by </a:t>
          </a:r>
          <a:r>
            <a:rPr lang="fr-BE" sz="2000" kern="1200" dirty="0" err="1" smtClean="0"/>
            <a:t>stakeholders</a:t>
          </a:r>
          <a:endParaRPr lang="fr-BE" sz="2000" kern="1200" dirty="0" smtClean="0"/>
        </a:p>
      </dsp:txBody>
      <dsp:txXfrm>
        <a:off x="2389919" y="1152432"/>
        <a:ext cx="1511808" cy="1121664"/>
      </dsp:txXfrm>
    </dsp:sp>
    <dsp:sp modelId="{ACB1B582-2BE9-435F-B80B-7CBAC4621421}">
      <dsp:nvSpPr>
        <dsp:cNvPr id="0" name=""/>
        <dsp:cNvSpPr/>
      </dsp:nvSpPr>
      <dsp:spPr>
        <a:xfrm>
          <a:off x="1863713" y="49787"/>
          <a:ext cx="4603699" cy="460369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4F49-A05D-4A90-98E4-732FA1E5830C}">
      <dsp:nvSpPr>
        <dsp:cNvPr id="0" name=""/>
        <dsp:cNvSpPr/>
      </dsp:nvSpPr>
      <dsp:spPr>
        <a:xfrm>
          <a:off x="1863713" y="187313"/>
          <a:ext cx="4603699" cy="460369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819071"/>
            <a:satOff val="-17988"/>
            <a:lumOff val="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D2889-2A39-4B69-AB50-B29F6FC68D72}">
      <dsp:nvSpPr>
        <dsp:cNvPr id="0" name=""/>
        <dsp:cNvSpPr/>
      </dsp:nvSpPr>
      <dsp:spPr>
        <a:xfrm>
          <a:off x="1726187" y="187313"/>
          <a:ext cx="4603699" cy="460369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1638143"/>
            <a:satOff val="-35975"/>
            <a:lumOff val="91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77F5E-BDD3-441A-AF8E-D65C3FF6EEAB}">
      <dsp:nvSpPr>
        <dsp:cNvPr id="0" name=""/>
        <dsp:cNvSpPr/>
      </dsp:nvSpPr>
      <dsp:spPr>
        <a:xfrm>
          <a:off x="1726187" y="49787"/>
          <a:ext cx="4603699" cy="460369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FB165-3041-45FE-B330-ECE89C68959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AEB3D34-D951-4230-BE2A-6FE606726F5B}" type="slidenum">
              <a:rPr lang="nl-NL" altLang="en-US" sz="1200">
                <a:latin typeface="Arial" charset="0"/>
              </a:rPr>
              <a:pPr algn="r" eaLnBrk="1" hangingPunct="1"/>
              <a:t>61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6157620-3D31-4072-88FD-FE5C84BB4A60}" type="slidenum">
              <a:rPr lang="nl-NL" altLang="en-US" sz="1200">
                <a:latin typeface="Arial" charset="0"/>
              </a:rPr>
              <a:pPr algn="r" eaLnBrk="1" hangingPunct="1"/>
              <a:t>61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92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69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0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095F2-AB55-4596-838E-5501053846C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b="1" smtClean="0"/>
              <a:t>03/06/2016</a:t>
            </a:r>
            <a:endParaRPr lang="en-GB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content.b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1" cap="none" dirty="0" smtClean="0">
                <a:solidFill>
                  <a:srgbClr val="3E6E5A"/>
                </a:solidFill>
              </a:rPr>
              <a:t>eHealth:</a:t>
            </a:r>
            <a:r>
              <a:rPr lang="nl-BE" sz="4000" b="1" cap="none" dirty="0" smtClean="0">
                <a:solidFill>
                  <a:srgbClr val="C00000"/>
                </a:solidFill>
              </a:rPr>
              <a:t> state of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affairs</a:t>
            </a:r>
            <a:r>
              <a:rPr lang="nl-BE" sz="4000" b="1" cap="none" dirty="0" smtClean="0">
                <a:solidFill>
                  <a:srgbClr val="C00000"/>
                </a:solidFill>
              </a:rPr>
              <a:t>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and</a:t>
            </a:r>
            <a:r>
              <a:rPr lang="nl-BE" sz="4000" b="1" cap="none" dirty="0" smtClean="0">
                <a:solidFill>
                  <a:srgbClr val="C00000"/>
                </a:solidFill>
              </a:rPr>
              <a:t> </a:t>
            </a:r>
            <a:r>
              <a:rPr lang="nl-BE" sz="4000" b="1" cap="none" dirty="0" err="1" smtClean="0">
                <a:solidFill>
                  <a:srgbClr val="C00000"/>
                </a:solidFill>
              </a:rPr>
              <a:t>perspectives</a:t>
            </a:r>
            <a:endParaRPr lang="en-GB" sz="4000" b="1" cap="none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991614" cy="757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0" y="620688"/>
            <a:ext cx="2381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 </a:t>
            </a:r>
            <a:r>
              <a:rPr lang="nl-BE" dirty="0" err="1" smtClean="0"/>
              <a:t>Roadmap</a:t>
            </a:r>
            <a:r>
              <a:rPr lang="nl-BE" dirty="0" smtClean="0"/>
              <a:t> 2015-2019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Principles</a:t>
            </a:r>
          </a:p>
          <a:p>
            <a:pPr lvl="1"/>
            <a:r>
              <a:rPr lang="nl-BE" smtClean="0"/>
              <a:t>cooperation: coalition of the willing</a:t>
            </a:r>
          </a:p>
          <a:p>
            <a:pPr lvl="1"/>
            <a:r>
              <a:rPr lang="nl-BE" smtClean="0"/>
              <a:t>involvement of all stakeholders </a:t>
            </a:r>
          </a:p>
          <a:p>
            <a:pPr lvl="1"/>
            <a:r>
              <a:rPr lang="nl-BE" smtClean="0"/>
              <a:t>empowerment of all stakeholders</a:t>
            </a:r>
          </a:p>
          <a:p>
            <a:pPr lvl="1"/>
            <a:r>
              <a:rPr lang="nl-BE" smtClean="0"/>
              <a:t>reliable basic services and business continuity actions</a:t>
            </a:r>
            <a:endParaRPr lang="fr-BE" smtClean="0"/>
          </a:p>
          <a:p>
            <a:pPr lvl="1"/>
            <a:r>
              <a:rPr lang="nl-BE" smtClean="0"/>
              <a:t>simplification where possible</a:t>
            </a:r>
          </a:p>
          <a:p>
            <a:pPr lvl="1"/>
            <a:r>
              <a:rPr lang="nl-BE" smtClean="0"/>
              <a:t>emphasis on concrete results rather than on everlasting discussions </a:t>
            </a:r>
          </a:p>
          <a:p>
            <a:pPr lvl="1"/>
            <a:r>
              <a:rPr lang="nl-BE" smtClean="0"/>
              <a:t>steady </a:t>
            </a:r>
            <a:r>
              <a:rPr lang="en-BZ" smtClean="0"/>
              <a:t>progress</a:t>
            </a:r>
            <a:r>
              <a:rPr lang="nl-BE" smtClean="0"/>
              <a:t> because of SMART goals and action points</a:t>
            </a:r>
          </a:p>
          <a:p>
            <a:pPr lvl="1"/>
            <a:r>
              <a:rPr lang="en-BZ" smtClean="0"/>
              <a:t>multidisciplinary</a:t>
            </a:r>
            <a:r>
              <a:rPr lang="nl-BE" smtClean="0"/>
              <a:t> approach, including training and financial aspects </a:t>
            </a:r>
          </a:p>
          <a:p>
            <a:pPr lvl="1"/>
            <a:r>
              <a:rPr lang="nl-BE" smtClean="0"/>
              <a:t>basis for synergies necessary for high-quality and affordable health care </a:t>
            </a:r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Nexus effect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296336"/>
            <a:ext cx="6184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801742" y="636138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altLang="fr-FR" sz="1400" dirty="0"/>
              <a:t>Bron: MIT </a:t>
            </a:r>
            <a:r>
              <a:rPr lang="nl-BE" altLang="fr-FR" sz="1400" dirty="0" err="1"/>
              <a:t>Sloan</a:t>
            </a:r>
            <a:endParaRPr lang="en-US" altLang="fr-FR" sz="1400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03/06/2016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342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 2.0: health care providers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ll GPs will have </a:t>
            </a:r>
            <a:r>
              <a:rPr lang="en-US" dirty="0" err="1" smtClean="0"/>
              <a:t>digitised</a:t>
            </a:r>
            <a:r>
              <a:rPr lang="en-US" dirty="0" smtClean="0"/>
              <a:t> medical records for all their patients and will publish and keep updated a </a:t>
            </a:r>
            <a:r>
              <a:rPr lang="en-US" dirty="0" err="1" smtClean="0"/>
              <a:t>SumEHR</a:t>
            </a:r>
            <a:r>
              <a:rPr lang="en-US" dirty="0" smtClean="0"/>
              <a:t> in a secure 'health vault’ (</a:t>
            </a:r>
            <a:r>
              <a:rPr lang="en-US" dirty="0" err="1" smtClean="0"/>
              <a:t>Vitalink</a:t>
            </a:r>
            <a:r>
              <a:rPr lang="en-US" dirty="0" smtClean="0"/>
              <a:t>, </a:t>
            </a:r>
            <a:r>
              <a:rPr lang="en-US" dirty="0" err="1" smtClean="0"/>
              <a:t>Intermed</a:t>
            </a:r>
            <a:r>
              <a:rPr lang="en-US" dirty="0" smtClean="0"/>
              <a:t> or </a:t>
            </a:r>
            <a:r>
              <a:rPr lang="en-US" dirty="0" err="1" smtClean="0"/>
              <a:t>BruSafe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all other health care professionals, a </a:t>
            </a:r>
            <a:r>
              <a:rPr lang="en-US" dirty="0" err="1" smtClean="0"/>
              <a:t>digitised</a:t>
            </a:r>
            <a:r>
              <a:rPr lang="en-US" dirty="0" smtClean="0"/>
              <a:t> patient file (DPF) will be set up and they will also be able to publish and keep (certain) information from their DPF up to date in secure ‘vaults'</a:t>
            </a:r>
          </a:p>
          <a:p>
            <a:pPr lvl="1"/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ospitals, psychiatric institutions and laboratories will publish their documents via hubs with which they are affiliated and will consult data in secure vaults (</a:t>
            </a:r>
            <a:r>
              <a:rPr lang="en-US" dirty="0" err="1" smtClean="0"/>
              <a:t>Vitalink</a:t>
            </a:r>
            <a:r>
              <a:rPr lang="en-US" dirty="0" smtClean="0"/>
              <a:t>, </a:t>
            </a:r>
            <a:r>
              <a:rPr lang="en-US" dirty="0" err="1" smtClean="0"/>
              <a:t>Intermed</a:t>
            </a:r>
            <a:r>
              <a:rPr lang="en-US" dirty="0" smtClean="0"/>
              <a:t>, </a:t>
            </a:r>
            <a:r>
              <a:rPr lang="en-US" dirty="0" err="1" smtClean="0"/>
              <a:t>BruSafe</a:t>
            </a:r>
            <a:r>
              <a:rPr lang="en-US" dirty="0" smtClean="0"/>
              <a:t>) using this method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2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Roadmap 2.0: </a:t>
            </a:r>
            <a:r>
              <a:rPr lang="en-US" dirty="0" smtClean="0"/>
              <a:t>health </a:t>
            </a:r>
            <a:r>
              <a:rPr lang="en-US" dirty="0"/>
              <a:t>care providers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GB" dirty="0" smtClean="0"/>
              <a:t>harmacists will publish a shared pharmaceutical file (SPF), which will feed into the medication schedule</a:t>
            </a:r>
          </a:p>
          <a:p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 medication schedule will also be available in secure vaults and will be shared between doctors, pharmacists, home nurses and hospitals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GPs, through the EHR (electronic health record for GP’s), will have access to all the medical information published about their patients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94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 2.0: </a:t>
            </a:r>
            <a:r>
              <a:rPr lang="en-US" dirty="0"/>
              <a:t>health care providers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A</a:t>
            </a:r>
            <a:r>
              <a:rPr dirty="0" err="1" smtClean="0"/>
              <a:t>ll</a:t>
            </a:r>
            <a:r>
              <a:rPr dirty="0" smtClean="0"/>
              <a:t>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dirty="0" smtClean="0"/>
              <a:t>care providers will have access to all </a:t>
            </a:r>
            <a:r>
              <a:rPr lang="nl-BE" dirty="0" smtClean="0"/>
              <a:t>health</a:t>
            </a:r>
            <a:r>
              <a:rPr dirty="0" smtClean="0"/>
              <a:t> data published about their patients, insofar as they are relevant to them</a:t>
            </a:r>
          </a:p>
          <a:p>
            <a:pPr lvl="1"/>
            <a:r>
              <a:rPr dirty="0" smtClean="0"/>
              <a:t>filters will be set up for this purpose</a:t>
            </a:r>
          </a:p>
          <a:p>
            <a:pPr lvl="1"/>
            <a:r>
              <a:rPr dirty="0" smtClean="0"/>
              <a:t>the information may also be added </a:t>
            </a:r>
            <a:r>
              <a:rPr lang="fr-BE" dirty="0" smtClean="0"/>
              <a:t>to </a:t>
            </a:r>
            <a:r>
              <a:rPr dirty="0" smtClean="0"/>
              <a:t>on a multidisciplinary basis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nl-BE" dirty="0"/>
              <a:t>T</a:t>
            </a:r>
            <a:r>
              <a:rPr dirty="0" err="1" smtClean="0"/>
              <a:t>hus</a:t>
            </a:r>
            <a:r>
              <a:rPr dirty="0" smtClean="0"/>
              <a:t>, maximum support will also be given to multidisciplinary care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nl-BE" dirty="0"/>
              <a:t>H</a:t>
            </a:r>
            <a:r>
              <a:rPr lang="nl-BE" dirty="0" smtClean="0"/>
              <a:t>ealth</a:t>
            </a:r>
            <a:r>
              <a:rPr dirty="0" smtClean="0"/>
              <a:t> information and documents collected and published will be structured and coded to the greatest extent possible</a:t>
            </a:r>
          </a:p>
          <a:p>
            <a:pPr lvl="2"/>
            <a:r>
              <a:rPr dirty="0" smtClean="0"/>
              <a:t> ! this will not be fully in place until 2019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 2.0: </a:t>
            </a:r>
            <a:r>
              <a:rPr lang="en-US" dirty="0"/>
              <a:t>health care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A</a:t>
            </a:r>
            <a:r>
              <a:rPr dirty="0" err="1" smtClean="0"/>
              <a:t>ll</a:t>
            </a:r>
            <a:r>
              <a:rPr dirty="0" smtClean="0"/>
              <a:t> health</a:t>
            </a:r>
            <a:r>
              <a:rPr lang="fr-BE" dirty="0" smtClean="0"/>
              <a:t> </a:t>
            </a:r>
            <a:r>
              <a:rPr dirty="0" smtClean="0"/>
              <a:t>care providers will be able to communicate through the </a:t>
            </a:r>
            <a:r>
              <a:rPr lang="fr-FR" dirty="0" smtClean="0">
                <a:solidFill>
                  <a:srgbClr val="3E6E5A"/>
                </a:solidFill>
              </a:rPr>
              <a:t>eHealth</a:t>
            </a:r>
            <a:r>
              <a:rPr dirty="0" smtClean="0"/>
              <a:t>Box</a:t>
            </a:r>
            <a:endParaRPr lang="en-GB" dirty="0" smtClean="0"/>
          </a:p>
          <a:p>
            <a:pPr lvl="1"/>
            <a:r>
              <a:rPr dirty="0" smtClean="0"/>
              <a:t>certain standard forms will be provided for this purpose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fr-BE" dirty="0"/>
              <a:t>H</a:t>
            </a:r>
            <a:r>
              <a:rPr dirty="0" err="1" smtClean="0"/>
              <a:t>ealth</a:t>
            </a:r>
            <a:r>
              <a:rPr lang="fr-BE" dirty="0" smtClean="0"/>
              <a:t> </a:t>
            </a:r>
            <a:r>
              <a:rPr dirty="0" smtClean="0"/>
              <a:t>care providers will be able to make use of remote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dirty="0" smtClean="0"/>
              <a:t>care through 'mobile health' applications which must be officially registered</a:t>
            </a:r>
          </a:p>
          <a:p>
            <a:pPr lvl="1"/>
            <a:r>
              <a:rPr dirty="0" smtClean="0"/>
              <a:t>registration will be subject to controls as regards respect for private life, interoperability, the CE label for medical devices and evidence-based medicine (EBM)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nl-BE" dirty="0"/>
              <a:t>R</a:t>
            </a:r>
            <a:r>
              <a:rPr dirty="0" err="1" smtClean="0"/>
              <a:t>egisters</a:t>
            </a:r>
            <a:r>
              <a:rPr dirty="0" smtClean="0"/>
              <a:t> will be optimised and standardised and registration will be automated insofar as possible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nl-BE" dirty="0" smtClean="0"/>
              <a:t>T</a:t>
            </a:r>
            <a:r>
              <a:rPr dirty="0" err="1" smtClean="0"/>
              <a:t>raceability</a:t>
            </a:r>
            <a:r>
              <a:rPr dirty="0" smtClean="0"/>
              <a:t> of implants and medicines must comply with international standards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Roadmap </a:t>
            </a:r>
            <a:r>
              <a:rPr lang="en-GB" dirty="0"/>
              <a:t>2.0: </a:t>
            </a:r>
            <a:r>
              <a:rPr lang="en-US" dirty="0"/>
              <a:t>health care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dirty="0" smtClean="0"/>
              <a:t>care providers will receive incentives for adequate use and usage of eHealth</a:t>
            </a:r>
            <a:endParaRPr lang="en-GB" dirty="0" smtClean="0"/>
          </a:p>
          <a:p>
            <a:pPr lvl="1"/>
            <a:r>
              <a:rPr dirty="0" smtClean="0"/>
              <a:t>financial incentives may include a federal element, as well as an element in relation to the various communities and regions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</a:t>
            </a:r>
            <a:r>
              <a:rPr dirty="0" smtClean="0"/>
              <a:t>hey will be trained on eHealth, both as part of their basic training and </a:t>
            </a:r>
            <a:r>
              <a:rPr lang="nl-BE" dirty="0" err="1" smtClean="0"/>
              <a:t>continuing</a:t>
            </a:r>
            <a:r>
              <a:rPr lang="nl-BE" dirty="0" smtClean="0"/>
              <a:t> professional </a:t>
            </a:r>
            <a:r>
              <a:rPr lang="nl-BE" dirty="0" err="1" smtClean="0"/>
              <a:t>education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nl-BE" dirty="0" smtClean="0"/>
              <a:t>A</a:t>
            </a:r>
            <a:r>
              <a:rPr dirty="0" smtClean="0"/>
              <a:t> single point of contact will be in place for all information for the INAMI, SPF Santé Publique, AFMPS and the federal authorities (the </a:t>
            </a:r>
            <a:r>
              <a:rPr lang="nl-BE" dirty="0" smtClean="0"/>
              <a:t>'</a:t>
            </a:r>
            <a:r>
              <a:rPr dirty="0" smtClean="0"/>
              <a:t>only once</a:t>
            </a:r>
            <a:r>
              <a:rPr lang="nl-BE" dirty="0" smtClean="0"/>
              <a:t>'</a:t>
            </a:r>
            <a:r>
              <a:rPr dirty="0" smtClean="0"/>
              <a:t> principle)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5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Roadmap 2.0</a:t>
            </a:r>
            <a:r>
              <a:rPr lang="nl-BE" dirty="0" smtClean="0"/>
              <a:t>: </a:t>
            </a:r>
            <a:r>
              <a:rPr lang="nl-BE" dirty="0" err="1" smtClean="0"/>
              <a:t>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GB" dirty="0" smtClean="0"/>
              <a:t>atients will have access to all ‘objective’ health information concerning them that is available via the secure vaults and the hubs</a:t>
            </a:r>
          </a:p>
          <a:p>
            <a:pPr lvl="1"/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 possibility of setting up a consolidated platform is being looked into &gt; this platform would allow patients to consult all their information in an integrated way and to use analysis tools as well as 'translation' tools for a better understanding of the information</a:t>
            </a:r>
          </a:p>
          <a:p>
            <a:pPr lvl="2"/>
            <a:r>
              <a:rPr lang="en-GB" dirty="0" smtClean="0"/>
              <a:t>contribution to 'health literacy' among patients (preventive health care)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0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Roadmap 2.0</a:t>
            </a:r>
            <a:r>
              <a:rPr lang="nl-BE" dirty="0" smtClean="0"/>
              <a:t>: </a:t>
            </a:r>
            <a:r>
              <a:rPr lang="nl-BE" dirty="0" err="1" smtClean="0"/>
              <a:t>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fr-FR" sz="2200" dirty="0"/>
              <a:t>P</a:t>
            </a:r>
            <a:r>
              <a:rPr lang="fr-FR" sz="2200" dirty="0" smtClean="0"/>
              <a:t>atients </a:t>
            </a:r>
            <a:r>
              <a:rPr lang="fr-FR" sz="2200" dirty="0"/>
              <a:t>can themselves add information, either via the consolidated platform, or in the </a:t>
            </a:r>
            <a:r>
              <a:rPr lang="fr-FR" sz="2200" dirty="0" err="1" smtClean="0"/>
              <a:t>secure</a:t>
            </a:r>
            <a:r>
              <a:rPr lang="fr-FR" sz="2200" dirty="0" smtClean="0"/>
              <a:t> </a:t>
            </a:r>
            <a:r>
              <a:rPr lang="fr-FR" sz="2200" dirty="0" err="1" smtClean="0"/>
              <a:t>vaults</a:t>
            </a:r>
            <a:r>
              <a:rPr lang="fr-FR" sz="2200" dirty="0" smtClean="0"/>
              <a:t> </a:t>
            </a:r>
            <a:r>
              <a:rPr lang="fr-FR" sz="2200" dirty="0"/>
              <a:t>or the </a:t>
            </a:r>
            <a:r>
              <a:rPr lang="fr-FR" sz="2200" dirty="0" smtClean="0"/>
              <a:t>hubs</a:t>
            </a:r>
            <a:endParaRPr lang="en-GB" sz="2200" dirty="0"/>
          </a:p>
          <a:p>
            <a:pPr lvl="1"/>
            <a:endParaRPr lang="en-GB" dirty="0" smtClean="0"/>
          </a:p>
          <a:p>
            <a:r>
              <a:rPr lang="nl-BE" dirty="0"/>
              <a:t>A</a:t>
            </a:r>
            <a:r>
              <a:rPr dirty="0" err="1" smtClean="0"/>
              <a:t>ll</a:t>
            </a:r>
            <a:r>
              <a:rPr dirty="0" smtClean="0"/>
              <a:t> the information present on the hubs and the </a:t>
            </a:r>
            <a:r>
              <a:rPr lang="fr-BE" dirty="0" err="1" smtClean="0"/>
              <a:t>secure</a:t>
            </a:r>
            <a:r>
              <a:rPr lang="fr-BE" dirty="0" smtClean="0"/>
              <a:t> </a:t>
            </a:r>
            <a:r>
              <a:rPr lang="fr-BE" dirty="0" err="1" smtClean="0"/>
              <a:t>vaults</a:t>
            </a:r>
            <a:r>
              <a:rPr dirty="0" smtClean="0"/>
              <a:t> on the consolidated platform or in the cloud makes up the patient's PHR (Personal Health Record)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nl-BE" dirty="0"/>
              <a:t>V</a:t>
            </a:r>
            <a:r>
              <a:rPr dirty="0" err="1" smtClean="0"/>
              <a:t>ia</a:t>
            </a:r>
            <a:r>
              <a:rPr dirty="0" smtClean="0"/>
              <a:t> the consolidated platform, other information may also be added by </a:t>
            </a:r>
            <a:r>
              <a:rPr lang="nl-BE" dirty="0" smtClean="0"/>
              <a:t>sickness funds</a:t>
            </a:r>
            <a:r>
              <a:rPr dirty="0" smtClean="0"/>
              <a:t>, </a:t>
            </a:r>
            <a:r>
              <a:rPr lang="fr-BE" dirty="0" smtClean="0"/>
              <a:t>the </a:t>
            </a:r>
            <a:r>
              <a:rPr lang="en-US" dirty="0" smtClean="0"/>
              <a:t>Crossroads </a:t>
            </a:r>
            <a:r>
              <a:rPr lang="en-US" dirty="0"/>
              <a:t>Bank for Social Security </a:t>
            </a:r>
            <a:r>
              <a:rPr dirty="0"/>
              <a:t>and other relevant sources such as the patient's </a:t>
            </a:r>
            <a:r>
              <a:rPr dirty="0" smtClean="0"/>
              <a:t>declarations of their wishes as regards organ donation and euthanasia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3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Roadmap 2.0</a:t>
            </a:r>
            <a:r>
              <a:rPr lang="nl-BE" dirty="0" smtClean="0"/>
              <a:t>: </a:t>
            </a:r>
            <a:r>
              <a:rPr lang="nl-BE" dirty="0" err="1" smtClean="0"/>
              <a:t>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T</a:t>
            </a:r>
            <a:r>
              <a:rPr dirty="0" smtClean="0"/>
              <a:t>he patient will have access to </a:t>
            </a:r>
            <a:r>
              <a:rPr lang="nl-BE" dirty="0" smtClean="0"/>
              <a:t>his/her</a:t>
            </a:r>
            <a:r>
              <a:rPr dirty="0" smtClean="0"/>
              <a:t> PHR through various channels</a:t>
            </a:r>
          </a:p>
          <a:p>
            <a:pPr lvl="1"/>
            <a:r>
              <a:rPr dirty="0" smtClean="0"/>
              <a:t>e.g. a preinstalled application on their smartphone </a:t>
            </a:r>
          </a:p>
          <a:p>
            <a:pPr lvl="1"/>
            <a:r>
              <a:rPr dirty="0" smtClean="0"/>
              <a:t>strengthening the role of the patient in their treatment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nl-BE" dirty="0" smtClean="0"/>
              <a:t>I</a:t>
            </a:r>
            <a:r>
              <a:rPr dirty="0" smtClean="0"/>
              <a:t>n principle, the patient should no longer receive papers from their doctor (unless by special request)</a:t>
            </a:r>
          </a:p>
          <a:p>
            <a:pPr lvl="1"/>
            <a:r>
              <a:rPr dirty="0" smtClean="0"/>
              <a:t>the statement of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dirty="0" smtClean="0"/>
              <a:t>care provided will be sent to the </a:t>
            </a:r>
            <a:r>
              <a:rPr lang="nl-BE" dirty="0" smtClean="0"/>
              <a:t>sickness funds </a:t>
            </a:r>
            <a:r>
              <a:rPr dirty="0" smtClean="0"/>
              <a:t>electronically</a:t>
            </a:r>
          </a:p>
          <a:p>
            <a:pPr lvl="1"/>
            <a:r>
              <a:rPr dirty="0" smtClean="0"/>
              <a:t>the medication prescription will be available in the medication </a:t>
            </a:r>
            <a:r>
              <a:rPr lang="fr-BE" dirty="0" err="1" smtClean="0"/>
              <a:t>schedule</a:t>
            </a:r>
            <a:endParaRPr dirty="0" smtClean="0"/>
          </a:p>
          <a:p>
            <a:pPr lvl="1"/>
            <a:r>
              <a:rPr dirty="0" smtClean="0"/>
              <a:t>proof of unfitness for work will be sent in electronic format to the employer</a:t>
            </a:r>
            <a:r>
              <a:rPr lang="nl-BE" dirty="0" smtClean="0"/>
              <a:t>/</a:t>
            </a:r>
            <a:r>
              <a:rPr lang="nl-BE" dirty="0" err="1" smtClean="0"/>
              <a:t>schhol</a:t>
            </a:r>
            <a:endParaRPr dirty="0" smtClean="0"/>
          </a:p>
          <a:p>
            <a:pPr lvl="1"/>
            <a:r>
              <a:rPr dirty="0" smtClean="0"/>
              <a:t>the patient will receive the acknowledgement of receipt (transparency act) in their inbox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Outline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Context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 </a:t>
            </a:r>
            <a:r>
              <a:rPr lang="nl-BE" dirty="0" err="1" smtClean="0"/>
              <a:t>roadmap</a:t>
            </a:r>
            <a:r>
              <a:rPr lang="nl-BE" dirty="0" smtClean="0"/>
              <a:t> 2015-2019</a:t>
            </a:r>
          </a:p>
          <a:p>
            <a:pPr lvl="1"/>
            <a:r>
              <a:rPr lang="nl-BE" dirty="0" smtClean="0"/>
              <a:t>health care providers</a:t>
            </a:r>
          </a:p>
          <a:p>
            <a:pPr lvl="1"/>
            <a:r>
              <a:rPr lang="nl-BE" dirty="0" err="1" smtClean="0"/>
              <a:t>patients</a:t>
            </a:r>
            <a:endParaRPr lang="nl-BE" dirty="0" smtClean="0"/>
          </a:p>
          <a:p>
            <a:pPr lvl="1"/>
            <a:endParaRPr lang="nl-BE" dirty="0"/>
          </a:p>
          <a:p>
            <a:r>
              <a:rPr lang="nl-BE" dirty="0" err="1" smtClean="0"/>
              <a:t>Some</a:t>
            </a:r>
            <a:r>
              <a:rPr lang="nl-BE" dirty="0" smtClean="0"/>
              <a:t> focus points</a:t>
            </a:r>
          </a:p>
          <a:p>
            <a:endParaRPr lang="nl-BE" dirty="0"/>
          </a:p>
          <a:p>
            <a:r>
              <a:rPr lang="nl-BE" dirty="0" err="1" smtClean="0"/>
              <a:t>Role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responsabilities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 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/>
              <a:t>03/06/2016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08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Roadmap 2.0: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Prerequisite </a:t>
            </a:r>
            <a:r>
              <a:rPr lang="en-US" u="sng" dirty="0"/>
              <a:t>to the above</a:t>
            </a:r>
            <a:r>
              <a:rPr lang="en-US" dirty="0"/>
              <a:t>: the patient must have given his informed consent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/>
              <a:t>03/06/2016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92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www.plan-egezondheid.be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21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40960" cy="412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GMF* = EMF =&gt; </a:t>
            </a:r>
            <a:r>
              <a:rPr lang="nl-BE" dirty="0" err="1" smtClean="0"/>
              <a:t>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In order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assure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quality</a:t>
            </a:r>
            <a:r>
              <a:rPr lang="nl-BE" dirty="0" smtClean="0"/>
              <a:t> of care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provide</a:t>
            </a:r>
            <a:r>
              <a:rPr lang="nl-BE" dirty="0" smtClean="0"/>
              <a:t> </a:t>
            </a:r>
            <a:r>
              <a:rPr lang="nl-BE" dirty="0" err="1" smtClean="0"/>
              <a:t>patients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correct information, </a:t>
            </a:r>
            <a:r>
              <a:rPr lang="nl-BE" dirty="0" err="1" smtClean="0"/>
              <a:t>the</a:t>
            </a:r>
            <a:r>
              <a:rPr lang="nl-BE" dirty="0" smtClean="0"/>
              <a:t> GP has </a:t>
            </a:r>
            <a:r>
              <a:rPr lang="nl-BE" dirty="0" err="1" smtClean="0"/>
              <a:t>to</a:t>
            </a:r>
            <a:r>
              <a:rPr lang="nl-BE" dirty="0" smtClean="0"/>
              <a:t> register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medical</a:t>
            </a:r>
            <a:r>
              <a:rPr lang="nl-BE" dirty="0" smtClean="0"/>
              <a:t> data in </a:t>
            </a:r>
            <a:r>
              <a:rPr lang="nl-BE" dirty="0" err="1" smtClean="0"/>
              <a:t>an</a:t>
            </a:r>
            <a:r>
              <a:rPr lang="nl-BE" dirty="0" smtClean="0"/>
              <a:t> EMF (Electronic </a:t>
            </a:r>
            <a:r>
              <a:rPr lang="nl-BE" dirty="0" err="1" smtClean="0"/>
              <a:t>Medical</a:t>
            </a:r>
            <a:r>
              <a:rPr lang="nl-BE" dirty="0" smtClean="0"/>
              <a:t> File)</a:t>
            </a:r>
          </a:p>
          <a:p>
            <a:endParaRPr lang="nl-BE" dirty="0" smtClean="0"/>
          </a:p>
          <a:p>
            <a:r>
              <a:rPr lang="nl-BE" dirty="0" smtClean="0"/>
              <a:t>The EMF is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authentic</a:t>
            </a:r>
            <a:r>
              <a:rPr lang="nl-BE" dirty="0" smtClean="0"/>
              <a:t> source </a:t>
            </a:r>
            <a:r>
              <a:rPr lang="nl-BE" dirty="0" err="1" smtClean="0"/>
              <a:t>for</a:t>
            </a:r>
            <a:r>
              <a:rPr lang="nl-BE" dirty="0" smtClean="0"/>
              <a:t> data </a:t>
            </a:r>
            <a:r>
              <a:rPr lang="nl-BE" dirty="0" err="1" smtClean="0"/>
              <a:t>sharing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GP</a:t>
            </a:r>
          </a:p>
          <a:p>
            <a:endParaRPr lang="nl-BE" dirty="0" smtClean="0"/>
          </a:p>
          <a:p>
            <a:r>
              <a:rPr lang="nl-BE" dirty="0" smtClean="0"/>
              <a:t>The </a:t>
            </a:r>
            <a:r>
              <a:rPr lang="nl-BE" dirty="0" err="1" smtClean="0"/>
              <a:t>SumEHR</a:t>
            </a:r>
            <a:r>
              <a:rPr lang="nl-BE" dirty="0" smtClean="0"/>
              <a:t> (</a:t>
            </a:r>
            <a:r>
              <a:rPr lang="nl-BE" dirty="0" err="1" smtClean="0"/>
              <a:t>SUMmarized</a:t>
            </a:r>
            <a:r>
              <a:rPr lang="nl-BE" dirty="0" smtClean="0"/>
              <a:t> Electronic Health Record) is a brief summary of </a:t>
            </a:r>
            <a:r>
              <a:rPr lang="nl-BE" dirty="0" err="1" smtClean="0"/>
              <a:t>the</a:t>
            </a:r>
            <a:r>
              <a:rPr lang="nl-BE" dirty="0" smtClean="0"/>
              <a:t> EMF in a </a:t>
            </a:r>
            <a:r>
              <a:rPr lang="nl-BE" dirty="0" err="1" smtClean="0"/>
              <a:t>structured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encrypted</a:t>
            </a:r>
            <a:r>
              <a:rPr lang="nl-BE" dirty="0" smtClean="0"/>
              <a:t> form</a:t>
            </a:r>
          </a:p>
          <a:p>
            <a:endParaRPr lang="nl-BE" dirty="0" smtClean="0"/>
          </a:p>
          <a:p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is,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desired</a:t>
            </a:r>
            <a:r>
              <a:rPr lang="nl-BE" dirty="0" smtClean="0"/>
              <a:t>, </a:t>
            </a:r>
            <a:r>
              <a:rPr lang="nl-BE" dirty="0" err="1" smtClean="0"/>
              <a:t>entitled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a </a:t>
            </a:r>
            <a:r>
              <a:rPr lang="nl-BE" dirty="0" err="1" smtClean="0"/>
              <a:t>SumEHR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Subject </a:t>
            </a:r>
            <a:r>
              <a:rPr lang="nl-BE" dirty="0" err="1" smtClean="0"/>
              <a:t>to</a:t>
            </a:r>
            <a:r>
              <a:rPr lang="nl-BE" dirty="0" smtClean="0"/>
              <a:t> consent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, </a:t>
            </a:r>
            <a:r>
              <a:rPr lang="nl-BE" dirty="0" err="1" smtClean="0"/>
              <a:t>the</a:t>
            </a:r>
            <a:r>
              <a:rPr lang="nl-BE" dirty="0" smtClean="0"/>
              <a:t> information </a:t>
            </a:r>
            <a:r>
              <a:rPr lang="nl-BE" dirty="0" err="1" smtClean="0"/>
              <a:t>provided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SumEHR</a:t>
            </a:r>
            <a:r>
              <a:rPr lang="nl-BE" dirty="0" smtClean="0"/>
              <a:t> is </a:t>
            </a:r>
            <a:r>
              <a:rPr lang="nl-BE" dirty="0" err="1" smtClean="0"/>
              <a:t>accessible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each</a:t>
            </a:r>
            <a:r>
              <a:rPr lang="nl-BE" dirty="0" smtClean="0"/>
              <a:t> doctor </a:t>
            </a:r>
            <a:r>
              <a:rPr lang="nl-BE" dirty="0" err="1" smtClean="0"/>
              <a:t>having</a:t>
            </a:r>
            <a:r>
              <a:rPr lang="nl-BE" dirty="0" smtClean="0"/>
              <a:t> a </a:t>
            </a:r>
            <a:r>
              <a:rPr lang="nl-BE" dirty="0" err="1" smtClean="0"/>
              <a:t>therapeutic</a:t>
            </a:r>
            <a:r>
              <a:rPr lang="nl-BE" dirty="0" smtClean="0"/>
              <a:t> </a:t>
            </a:r>
            <a:r>
              <a:rPr lang="nl-BE" dirty="0" err="1" smtClean="0"/>
              <a:t>relationship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himself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Priority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SumEHR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out-of-</a:t>
            </a:r>
            <a:r>
              <a:rPr lang="nl-BE" dirty="0" err="1" smtClean="0"/>
              <a:t>hours</a:t>
            </a:r>
            <a:r>
              <a:rPr lang="nl-BE" dirty="0" smtClean="0"/>
              <a:t> GP services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emergency</a:t>
            </a:r>
            <a:r>
              <a:rPr lang="nl-BE" dirty="0" smtClean="0"/>
              <a:t> services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* Global </a:t>
            </a:r>
            <a:r>
              <a:rPr lang="nl-BE" dirty="0" err="1" smtClean="0"/>
              <a:t>Medical</a:t>
            </a:r>
            <a:r>
              <a:rPr lang="nl-BE" dirty="0" smtClean="0"/>
              <a:t> File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GMF = EMF =&gt; </a:t>
            </a:r>
            <a:r>
              <a:rPr lang="nl-BE" dirty="0" err="1" smtClean="0"/>
              <a:t>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Targets 2019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For 100 %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GPs</a:t>
            </a:r>
            <a:endParaRPr lang="nl-BE" dirty="0" smtClean="0"/>
          </a:p>
          <a:p>
            <a:pPr lvl="2"/>
            <a:r>
              <a:rPr lang="nl-BE" dirty="0" err="1" smtClean="0"/>
              <a:t>an</a:t>
            </a:r>
            <a:r>
              <a:rPr lang="nl-BE" dirty="0" smtClean="0"/>
              <a:t> EMF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endParaRPr lang="nl-BE" dirty="0" smtClean="0"/>
          </a:p>
          <a:p>
            <a:pPr lvl="2"/>
            <a:r>
              <a:rPr lang="nl-BE" dirty="0" err="1" smtClean="0"/>
              <a:t>publication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update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SumEHR</a:t>
            </a:r>
            <a:r>
              <a:rPr lang="nl-BE" dirty="0" smtClean="0"/>
              <a:t> in a </a:t>
            </a:r>
            <a:r>
              <a:rPr lang="nl-BE" dirty="0" err="1" smtClean="0"/>
              <a:t>secured</a:t>
            </a:r>
            <a:r>
              <a:rPr lang="nl-BE" dirty="0" smtClean="0"/>
              <a:t> “health </a:t>
            </a:r>
            <a:r>
              <a:rPr lang="nl-BE" dirty="0" err="1" smtClean="0"/>
              <a:t>vault</a:t>
            </a:r>
            <a:r>
              <a:rPr lang="nl-BE" dirty="0" smtClean="0"/>
              <a:t>”</a:t>
            </a:r>
          </a:p>
          <a:p>
            <a:pPr lvl="2"/>
            <a:endParaRPr lang="nl-BE" dirty="0" smtClean="0"/>
          </a:p>
          <a:p>
            <a:pPr lvl="1"/>
            <a:r>
              <a:rPr lang="nl-BE" dirty="0" smtClean="0"/>
              <a:t>For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health care providers</a:t>
            </a:r>
          </a:p>
          <a:p>
            <a:pPr lvl="2"/>
            <a:r>
              <a:rPr lang="nl-BE" dirty="0" err="1" smtClean="0"/>
              <a:t>definition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EMF </a:t>
            </a:r>
          </a:p>
          <a:p>
            <a:pPr lvl="2"/>
            <a:r>
              <a:rPr lang="nl-BE" dirty="0" err="1" smtClean="0"/>
              <a:t>publication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update of </a:t>
            </a:r>
            <a:r>
              <a:rPr lang="nl-BE" dirty="0" err="1" smtClean="0"/>
              <a:t>certain</a:t>
            </a:r>
            <a:r>
              <a:rPr lang="nl-BE" dirty="0" smtClean="0"/>
              <a:t> information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secured</a:t>
            </a:r>
            <a:r>
              <a:rPr lang="nl-BE" dirty="0" smtClean="0"/>
              <a:t> “health </a:t>
            </a:r>
            <a:r>
              <a:rPr lang="nl-BE" dirty="0" err="1" smtClean="0"/>
              <a:t>vaults</a:t>
            </a:r>
            <a:r>
              <a:rPr lang="nl-BE" dirty="0" smtClean="0"/>
              <a:t>”</a:t>
            </a:r>
          </a:p>
          <a:p>
            <a:endParaRPr lang="nl-BE" dirty="0" smtClean="0"/>
          </a:p>
          <a:p>
            <a:r>
              <a:rPr lang="nl-BE" dirty="0" err="1" smtClean="0"/>
              <a:t>Responsible</a:t>
            </a:r>
            <a:r>
              <a:rPr lang="nl-BE" dirty="0" smtClean="0"/>
              <a:t> </a:t>
            </a:r>
            <a:r>
              <a:rPr lang="nl-BE" dirty="0" err="1" smtClean="0"/>
              <a:t>organisation</a:t>
            </a:r>
            <a:r>
              <a:rPr lang="nl-BE" dirty="0" smtClean="0"/>
              <a:t>: RIZIV (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en-US" dirty="0" smtClean="0"/>
              <a:t>National institute for Health and Disability Insurance)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 platform 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23</a:t>
            </a:fld>
            <a:endParaRPr lang="nl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95" y="1268760"/>
            <a:ext cx="2570085" cy="171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Hubs-</a:t>
            </a:r>
            <a:r>
              <a:rPr lang="nl-BE" dirty="0" err="1" smtClean="0"/>
              <a:t>Metahub</a:t>
            </a:r>
            <a:r>
              <a:rPr lang="nl-BE" dirty="0" smtClean="0"/>
              <a:t> system = system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provision</a:t>
            </a:r>
            <a:r>
              <a:rPr lang="nl-BE" dirty="0" smtClean="0"/>
              <a:t> of health data </a:t>
            </a:r>
            <a:r>
              <a:rPr lang="nl-BE" dirty="0" err="1" smtClean="0"/>
              <a:t>between</a:t>
            </a:r>
            <a:r>
              <a:rPr lang="nl-BE" dirty="0" smtClean="0"/>
              <a:t> health care providers</a:t>
            </a:r>
          </a:p>
          <a:p>
            <a:pPr lvl="2"/>
            <a:r>
              <a:rPr lang="nl-BE" dirty="0" err="1" smtClean="0"/>
              <a:t>consultation</a:t>
            </a:r>
            <a:r>
              <a:rPr lang="nl-BE" dirty="0" smtClean="0"/>
              <a:t> </a:t>
            </a:r>
            <a:r>
              <a:rPr lang="nl-BE" dirty="0" err="1" smtClean="0"/>
              <a:t>reports</a:t>
            </a:r>
            <a:endParaRPr lang="nl-BE" dirty="0" smtClean="0"/>
          </a:p>
          <a:p>
            <a:pPr lvl="2"/>
            <a:r>
              <a:rPr lang="nl-BE" dirty="0" err="1" smtClean="0"/>
              <a:t>surgery</a:t>
            </a:r>
            <a:r>
              <a:rPr lang="nl-BE" dirty="0" smtClean="0"/>
              <a:t> </a:t>
            </a:r>
            <a:r>
              <a:rPr lang="nl-BE" dirty="0" err="1" smtClean="0"/>
              <a:t>reports</a:t>
            </a:r>
            <a:endParaRPr lang="nl-BE" dirty="0" smtClean="0"/>
          </a:p>
          <a:p>
            <a:pPr lvl="2"/>
            <a:r>
              <a:rPr lang="nl-BE" dirty="0" smtClean="0"/>
              <a:t>discharge letters</a:t>
            </a:r>
          </a:p>
          <a:p>
            <a:pPr lvl="2"/>
            <a:r>
              <a:rPr lang="nl-BE" dirty="0" err="1" smtClean="0"/>
              <a:t>protocols</a:t>
            </a:r>
            <a:r>
              <a:rPr lang="nl-BE" dirty="0" smtClean="0"/>
              <a:t> of </a:t>
            </a:r>
            <a:r>
              <a:rPr lang="nl-BE" dirty="0" err="1" smtClean="0"/>
              <a:t>medical</a:t>
            </a:r>
            <a:r>
              <a:rPr lang="nl-BE" dirty="0" smtClean="0"/>
              <a:t> imaging</a:t>
            </a:r>
          </a:p>
          <a:p>
            <a:pPr lvl="2"/>
            <a:r>
              <a:rPr lang="nl-BE" dirty="0" smtClean="0"/>
              <a:t>...</a:t>
            </a:r>
          </a:p>
          <a:p>
            <a:r>
              <a:rPr lang="nl-BE" dirty="0" smtClean="0"/>
              <a:t>Target</a:t>
            </a:r>
          </a:p>
          <a:p>
            <a:pPr lvl="1"/>
            <a:r>
              <a:rPr lang="nl-BE" dirty="0" err="1"/>
              <a:t>l</a:t>
            </a:r>
            <a:r>
              <a:rPr lang="nl-BE" dirty="0" err="1" smtClean="0"/>
              <a:t>inking</a:t>
            </a:r>
            <a:r>
              <a:rPr lang="nl-BE" dirty="0" smtClean="0"/>
              <a:t> of </a:t>
            </a:r>
            <a:r>
              <a:rPr lang="nl-BE" dirty="0" err="1" smtClean="0"/>
              <a:t>regional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local</a:t>
            </a:r>
            <a:r>
              <a:rPr lang="nl-BE" dirty="0" smtClean="0"/>
              <a:t> exchange systems of </a:t>
            </a:r>
            <a:r>
              <a:rPr lang="nl-BE" dirty="0" err="1" smtClean="0"/>
              <a:t>medical</a:t>
            </a:r>
            <a:r>
              <a:rPr lang="nl-BE" dirty="0" smtClean="0"/>
              <a:t> data (hubs);</a:t>
            </a:r>
          </a:p>
          <a:p>
            <a:pPr lvl="1"/>
            <a:r>
              <a:rPr lang="nl-BE" dirty="0" err="1"/>
              <a:t>p</a:t>
            </a:r>
            <a:r>
              <a:rPr lang="nl-BE" dirty="0" err="1" smtClean="0"/>
              <a:t>ossibility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health care provider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consult the </a:t>
            </a:r>
            <a:r>
              <a:rPr lang="nl-BE" dirty="0" err="1" smtClean="0"/>
              <a:t>available</a:t>
            </a:r>
            <a:r>
              <a:rPr lang="nl-BE" dirty="0" smtClean="0"/>
              <a:t> </a:t>
            </a:r>
            <a:r>
              <a:rPr lang="nl-BE" dirty="0" err="1" smtClean="0"/>
              <a:t>electronic</a:t>
            </a:r>
            <a:r>
              <a:rPr lang="nl-BE" dirty="0" smtClean="0"/>
              <a:t> </a:t>
            </a:r>
            <a:r>
              <a:rPr lang="nl-BE" dirty="0" err="1" smtClean="0"/>
              <a:t>medical</a:t>
            </a:r>
            <a:r>
              <a:rPr lang="nl-BE" dirty="0" smtClean="0"/>
              <a:t> </a:t>
            </a:r>
            <a:r>
              <a:rPr lang="nl-BE" dirty="0" err="1" smtClean="0"/>
              <a:t>documents</a:t>
            </a:r>
            <a:r>
              <a:rPr lang="nl-BE" dirty="0" smtClean="0"/>
              <a:t> on a </a:t>
            </a:r>
            <a:r>
              <a:rPr lang="nl-BE" dirty="0" err="1" smtClean="0"/>
              <a:t>certain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regardless</a:t>
            </a:r>
            <a:r>
              <a:rPr lang="nl-BE" dirty="0" smtClean="0"/>
              <a:t> of </a:t>
            </a:r>
          </a:p>
          <a:p>
            <a:pPr lvl="2"/>
            <a:r>
              <a:rPr lang="nl-BE" dirty="0" smtClean="0"/>
              <a:t>the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where</a:t>
            </a:r>
            <a:r>
              <a:rPr lang="nl-BE" dirty="0" smtClean="0"/>
              <a:t> the </a:t>
            </a:r>
            <a:r>
              <a:rPr lang="nl-BE" dirty="0" err="1" smtClean="0"/>
              <a:t>documents</a:t>
            </a:r>
            <a:r>
              <a:rPr lang="nl-BE" dirty="0" smtClean="0"/>
              <a:t> are </a:t>
            </a:r>
            <a:r>
              <a:rPr lang="nl-BE" dirty="0" err="1" smtClean="0"/>
              <a:t>stored</a:t>
            </a:r>
            <a:r>
              <a:rPr lang="nl-BE" dirty="0" smtClean="0"/>
              <a:t> </a:t>
            </a:r>
          </a:p>
          <a:p>
            <a:pPr lvl="2"/>
            <a:r>
              <a:rPr lang="nl-BE" dirty="0" smtClean="0"/>
              <a:t>the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where</a:t>
            </a:r>
            <a:r>
              <a:rPr lang="nl-BE" dirty="0" smtClean="0"/>
              <a:t> the health care provider logs in </a:t>
            </a:r>
            <a:r>
              <a:rPr lang="nl-BE" dirty="0" err="1" smtClean="0"/>
              <a:t>to</a:t>
            </a:r>
            <a:r>
              <a:rPr lang="nl-BE" dirty="0" smtClean="0"/>
              <a:t> the system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24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70615"/>
            <a:ext cx="2411546" cy="16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Situation</a:t>
            </a:r>
            <a:r>
              <a:rPr lang="nl-BE" dirty="0" smtClean="0"/>
              <a:t> 2016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ystem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sharing</a:t>
            </a:r>
            <a:r>
              <a:rPr lang="nl-BE" dirty="0" smtClean="0"/>
              <a:t> data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documents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general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psychiatric</a:t>
            </a:r>
            <a:r>
              <a:rPr lang="nl-BE" dirty="0" smtClean="0"/>
              <a:t> </a:t>
            </a:r>
            <a:r>
              <a:rPr lang="nl-BE" dirty="0" err="1" smtClean="0"/>
              <a:t>hospitals</a:t>
            </a:r>
            <a:r>
              <a:rPr lang="nl-BE" dirty="0" smtClean="0"/>
              <a:t> via 5 hubs</a:t>
            </a:r>
          </a:p>
          <a:p>
            <a:pPr lvl="3"/>
            <a:r>
              <a:rPr lang="nl-BE" dirty="0" smtClean="0"/>
              <a:t>Collaboratief Zorgplatform (</a:t>
            </a:r>
            <a:r>
              <a:rPr lang="nl-BE" dirty="0" err="1" smtClean="0"/>
              <a:t>Cozo</a:t>
            </a:r>
            <a:r>
              <a:rPr lang="nl-BE" dirty="0" smtClean="0"/>
              <a:t>)</a:t>
            </a:r>
          </a:p>
          <a:p>
            <a:pPr lvl="3"/>
            <a:r>
              <a:rPr lang="nl-BE" dirty="0" smtClean="0"/>
              <a:t>Antwerpse Regionale Hub (ARH)</a:t>
            </a:r>
          </a:p>
          <a:p>
            <a:pPr lvl="3"/>
            <a:r>
              <a:rPr lang="nl-BE" dirty="0" smtClean="0"/>
              <a:t>Vlaams Ziekenhuisnetwerk KU Leuven (VZN) </a:t>
            </a:r>
          </a:p>
          <a:p>
            <a:pPr lvl="3"/>
            <a:r>
              <a:rPr lang="nl-BE" dirty="0" err="1" smtClean="0"/>
              <a:t>Réseau</a:t>
            </a:r>
            <a:r>
              <a:rPr lang="nl-BE" dirty="0" smtClean="0"/>
              <a:t> Santé Wallon (RSW)</a:t>
            </a:r>
          </a:p>
          <a:p>
            <a:pPr lvl="3"/>
            <a:r>
              <a:rPr lang="nl-BE" dirty="0" err="1" smtClean="0"/>
              <a:t>Réseau</a:t>
            </a:r>
            <a:r>
              <a:rPr lang="nl-BE" dirty="0" smtClean="0"/>
              <a:t> Santé </a:t>
            </a:r>
            <a:r>
              <a:rPr lang="nl-BE" dirty="0" err="1" smtClean="0"/>
              <a:t>Bruxellois</a:t>
            </a:r>
            <a:r>
              <a:rPr lang="nl-BE" dirty="0" smtClean="0"/>
              <a:t> (RSB)</a:t>
            </a:r>
          </a:p>
          <a:p>
            <a:pPr lvl="1"/>
            <a:r>
              <a:rPr lang="en-BZ" dirty="0"/>
              <a:t>r</a:t>
            </a:r>
            <a:r>
              <a:rPr lang="en-BZ" dirty="0" smtClean="0"/>
              <a:t>eference to the first-line documents (</a:t>
            </a:r>
            <a:r>
              <a:rPr lang="en-BZ" dirty="0" err="1" smtClean="0"/>
              <a:t>SumEHR</a:t>
            </a:r>
            <a:r>
              <a:rPr lang="en-BZ" dirty="0" smtClean="0"/>
              <a:t>, medication schedule...)</a:t>
            </a:r>
          </a:p>
          <a:p>
            <a:pPr lvl="2"/>
            <a:r>
              <a:rPr lang="en-BZ" dirty="0" smtClean="0"/>
              <a:t>via the 3 secure vaults/hubs-</a:t>
            </a:r>
            <a:r>
              <a:rPr lang="en-BZ" dirty="0" err="1" smtClean="0"/>
              <a:t>metahub</a:t>
            </a:r>
            <a:endParaRPr lang="en-BZ" dirty="0" smtClean="0"/>
          </a:p>
          <a:p>
            <a:pPr lvl="3"/>
            <a:r>
              <a:rPr lang="en-BZ" dirty="0" err="1" smtClean="0"/>
              <a:t>Vitalink</a:t>
            </a:r>
            <a:endParaRPr lang="en-BZ" dirty="0" smtClean="0"/>
          </a:p>
          <a:p>
            <a:pPr lvl="3"/>
            <a:r>
              <a:rPr lang="en-BZ" dirty="0" err="1" smtClean="0"/>
              <a:t>InterMed</a:t>
            </a:r>
            <a:endParaRPr lang="en-BZ" dirty="0" smtClean="0"/>
          </a:p>
          <a:p>
            <a:pPr lvl="3"/>
            <a:r>
              <a:rPr lang="en-BZ" dirty="0" err="1" smtClean="0"/>
              <a:t>BruSafe</a:t>
            </a:r>
            <a:endParaRPr lang="en-BZ" dirty="0" smtClean="0"/>
          </a:p>
          <a:p>
            <a:pPr lvl="1"/>
            <a:r>
              <a:rPr lang="nl-BE" dirty="0" smtClean="0"/>
              <a:t>May 2016</a:t>
            </a:r>
            <a:r>
              <a:rPr lang="nl-BE" dirty="0"/>
              <a:t>: 13.283.824 </a:t>
            </a:r>
            <a:r>
              <a:rPr lang="en-BZ" dirty="0" smtClean="0"/>
              <a:t>Hubs patients relationships registered in the </a:t>
            </a:r>
            <a:r>
              <a:rPr lang="en-BZ" dirty="0" err="1" smtClean="0"/>
              <a:t>Metahub</a:t>
            </a:r>
            <a:r>
              <a:rPr lang="en-BZ" dirty="0" smtClean="0"/>
              <a:t> (total volume)</a:t>
            </a:r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0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Hubs &amp; </a:t>
            </a:r>
            <a:r>
              <a:rPr lang="nl-BE" dirty="0" err="1" smtClean="0"/>
              <a:t>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26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50863"/>
            <a:ext cx="88455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Hubs &amp; </a:t>
            </a:r>
            <a:r>
              <a:rPr lang="fr-BE" dirty="0" err="1" smtClean="0"/>
              <a:t>Metahub</a:t>
            </a:r>
            <a:r>
              <a:rPr lang="fr-BE" dirty="0" smtClean="0"/>
              <a:t> system</a:t>
            </a:r>
            <a:endParaRPr lang="en-US" dirty="0"/>
          </a:p>
        </p:txBody>
      </p:sp>
      <p:pic>
        <p:nvPicPr>
          <p:cNvPr id="645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7812" y="1600200"/>
            <a:ext cx="6728376" cy="4876800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27</a:t>
            </a:fld>
            <a:endParaRPr lang="en-GB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23528" y="3789040"/>
            <a:ext cx="259228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5 hubs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3 technical implementations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Almost all Belgian hospitals connected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5635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9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98 w 2174750"/>
              <a:gd name="T1" fmla="*/ 0 h 2979415"/>
              <a:gd name="T2" fmla="*/ 328714 w 2174750"/>
              <a:gd name="T3" fmla="*/ 2436560 h 2979415"/>
              <a:gd name="T4" fmla="*/ 2066391 w 2174750"/>
              <a:gd name="T5" fmla="*/ 2485950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65550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7860 w 2994574"/>
              <a:gd name="T1" fmla="*/ 244929 h 2628900"/>
              <a:gd name="T2" fmla="*/ 335171 w 2994574"/>
              <a:gd name="T3" fmla="*/ 146957 h 2628900"/>
              <a:gd name="T4" fmla="*/ 485995 w 2994574"/>
              <a:gd name="T5" fmla="*/ 81643 h 2628900"/>
              <a:gd name="T6" fmla="*/ 620067 w 2994574"/>
              <a:gd name="T7" fmla="*/ 48986 h 2628900"/>
              <a:gd name="T8" fmla="*/ 904962 w 2994574"/>
              <a:gd name="T9" fmla="*/ 0 h 2628900"/>
              <a:gd name="T10" fmla="*/ 2061302 w 2994574"/>
              <a:gd name="T11" fmla="*/ 81643 h 2628900"/>
              <a:gd name="T12" fmla="*/ 2245645 w 2994574"/>
              <a:gd name="T13" fmla="*/ 179614 h 2628900"/>
              <a:gd name="T14" fmla="*/ 2446749 w 2994574"/>
              <a:gd name="T15" fmla="*/ 310243 h 2628900"/>
              <a:gd name="T16" fmla="*/ 2530542 w 2994574"/>
              <a:gd name="T17" fmla="*/ 424543 h 2628900"/>
              <a:gd name="T18" fmla="*/ 2647849 w 2994574"/>
              <a:gd name="T19" fmla="*/ 587829 h 2628900"/>
              <a:gd name="T20" fmla="*/ 2765161 w 2994574"/>
              <a:gd name="T21" fmla="*/ 751114 h 2628900"/>
              <a:gd name="T22" fmla="*/ 2899229 w 2994574"/>
              <a:gd name="T23" fmla="*/ 914400 h 2628900"/>
              <a:gd name="T24" fmla="*/ 2949505 w 2994574"/>
              <a:gd name="T25" fmla="*/ 1028700 h 2628900"/>
              <a:gd name="T26" fmla="*/ 3033298 w 2994574"/>
              <a:gd name="T27" fmla="*/ 1240971 h 2628900"/>
              <a:gd name="T28" fmla="*/ 3050054 w 2994574"/>
              <a:gd name="T29" fmla="*/ 1943100 h 2628900"/>
              <a:gd name="T30" fmla="*/ 2983023 w 2994574"/>
              <a:gd name="T31" fmla="*/ 2090057 h 2628900"/>
              <a:gd name="T32" fmla="*/ 2932744 w 2994574"/>
              <a:gd name="T33" fmla="*/ 2188028 h 2628900"/>
              <a:gd name="T34" fmla="*/ 2848956 w 2994574"/>
              <a:gd name="T35" fmla="*/ 2351314 h 2628900"/>
              <a:gd name="T36" fmla="*/ 2714883 w 2994574"/>
              <a:gd name="T37" fmla="*/ 2465614 h 2628900"/>
              <a:gd name="T38" fmla="*/ 2614332 w 2994574"/>
              <a:gd name="T39" fmla="*/ 2530928 h 2628900"/>
              <a:gd name="T40" fmla="*/ 2429992 w 2994574"/>
              <a:gd name="T41" fmla="*/ 2628900 h 2628900"/>
              <a:gd name="T42" fmla="*/ 1139582 w 2994574"/>
              <a:gd name="T43" fmla="*/ 2563586 h 2628900"/>
              <a:gd name="T44" fmla="*/ 888202 w 2994574"/>
              <a:gd name="T45" fmla="*/ 2498270 h 2628900"/>
              <a:gd name="T46" fmla="*/ 620067 w 2994574"/>
              <a:gd name="T47" fmla="*/ 2432956 h 2628900"/>
              <a:gd name="T48" fmla="*/ 536274 w 2994574"/>
              <a:gd name="T49" fmla="*/ 2383970 h 2628900"/>
              <a:gd name="T50" fmla="*/ 435723 w 2994574"/>
              <a:gd name="T51" fmla="*/ 2237014 h 2628900"/>
              <a:gd name="T52" fmla="*/ 351930 w 2994574"/>
              <a:gd name="T53" fmla="*/ 2073729 h 2628900"/>
              <a:gd name="T54" fmla="*/ 284895 w 2994574"/>
              <a:gd name="T55" fmla="*/ 1910443 h 2628900"/>
              <a:gd name="T56" fmla="*/ 150825 w 2994574"/>
              <a:gd name="T57" fmla="*/ 1567543 h 2628900"/>
              <a:gd name="T58" fmla="*/ 83797 w 2994574"/>
              <a:gd name="T59" fmla="*/ 1338943 h 2628900"/>
              <a:gd name="T60" fmla="*/ 50261 w 2994574"/>
              <a:gd name="T61" fmla="*/ 1191986 h 2628900"/>
              <a:gd name="T62" fmla="*/ 0 w 2994574"/>
              <a:gd name="T63" fmla="*/ 898071 h 2628900"/>
              <a:gd name="T64" fmla="*/ 50261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655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Hubs &amp; </a:t>
            </a:r>
            <a:r>
              <a:rPr lang="fr-BE" dirty="0" err="1" smtClean="0"/>
              <a:t>Metahub</a:t>
            </a:r>
            <a:r>
              <a:rPr lang="fr-BE" dirty="0" smtClean="0"/>
              <a:t> system </a:t>
            </a:r>
            <a:r>
              <a:rPr lang="fr-BE" dirty="0" err="1" smtClean="0"/>
              <a:t>before</a:t>
            </a:r>
            <a:endParaRPr lang="en-US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&amp; </a:t>
            </a:r>
            <a:r>
              <a:rPr lang="en-US" dirty="0" err="1" smtClean="0"/>
              <a:t>Metahub</a:t>
            </a:r>
            <a:r>
              <a:rPr lang="en-US" dirty="0" smtClean="0"/>
              <a:t> system today</a:t>
            </a:r>
            <a:endParaRPr lang="en-US" dirty="0"/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 smtClean="0"/>
              <a:t>Some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evolutions</a:t>
            </a:r>
            <a:r>
              <a:rPr lang="nl-BE" altLang="en-US" dirty="0" smtClean="0"/>
              <a:t> in health care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More chronic care instead of merely acute care</a:t>
            </a:r>
          </a:p>
          <a:p>
            <a:r>
              <a:rPr lang="en-US" dirty="0" smtClean="0"/>
              <a:t>Remote care (monitoring, assistance, consultation, diagnosis, operation...), and mobile care</a:t>
            </a:r>
          </a:p>
          <a:p>
            <a:r>
              <a:rPr lang="en-US" dirty="0" smtClean="0"/>
              <a:t>Multidisciplinary, transmural and integrated care</a:t>
            </a:r>
          </a:p>
          <a:p>
            <a:r>
              <a:rPr lang="en-US" dirty="0" smtClean="0"/>
              <a:t>Patient-centric care and patient empowerment</a:t>
            </a:r>
          </a:p>
          <a:p>
            <a:r>
              <a:rPr lang="en-US" dirty="0" smtClean="0"/>
              <a:t>Rapidly evolving knowledge =&gt; </a:t>
            </a:r>
            <a:r>
              <a:rPr lang="en-GB" dirty="0" smtClean="0"/>
              <a:t>need for reliable and coordinated management and access to knowledge</a:t>
            </a:r>
          </a:p>
          <a:p>
            <a:r>
              <a:rPr lang="en-US" dirty="0" smtClean="0"/>
              <a:t>Threat of excessively time-consuming administrative processes</a:t>
            </a:r>
          </a:p>
          <a:p>
            <a:r>
              <a:rPr lang="en-US" dirty="0" smtClean="0"/>
              <a:t>Thorough support of health care policy and research requires thorough, integrated and </a:t>
            </a:r>
            <a:r>
              <a:rPr lang="en-US" dirty="0" err="1" smtClean="0"/>
              <a:t>anonymised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Cross-border mobility</a:t>
            </a:r>
          </a:p>
          <a:p>
            <a:r>
              <a:rPr lang="en-US" dirty="0" smtClean="0"/>
              <a:t>Need for cost control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1475656" y="3362325"/>
            <a:ext cx="1563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Consolas" pitchFamily="49" charset="0"/>
              </a:rPr>
              <a:t>InterMed</a:t>
            </a:r>
            <a:endParaRPr lang="en-US" altLang="en-US" sz="2000" b="1" dirty="0" smtClean="0">
              <a:solidFill>
                <a:srgbClr val="00B0F0"/>
              </a:solidFill>
              <a:latin typeface="Consolas" pitchFamily="49" charset="0"/>
            </a:endParaRPr>
          </a:p>
          <a:p>
            <a:pPr algn="ctr">
              <a:buSzPct val="100000"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Consolas" pitchFamily="49" charset="0"/>
              </a:rPr>
              <a:t>BruSafe</a:t>
            </a:r>
            <a:endParaRPr lang="en-US" altLang="en-US" sz="2000" b="1" dirty="0">
              <a:solidFill>
                <a:srgbClr val="00B0F0"/>
              </a:solidFill>
              <a:latin typeface="Consolas" pitchFamily="49" charset="0"/>
            </a:endParaRP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2420938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3021013" y="208915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2395538" y="170180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574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Extramural data</a:t>
            </a:r>
            <a:endParaRPr lang="en-US" dirty="0"/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Hubs &amp; </a:t>
            </a:r>
            <a:r>
              <a:rPr lang="nl-BE" dirty="0" err="1"/>
              <a:t>M</a:t>
            </a:r>
            <a:r>
              <a:rPr lang="nl-BE" dirty="0" err="1" smtClean="0"/>
              <a:t>etahub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8640" lvl="2" indent="0">
              <a:buNone/>
            </a:pPr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01260" cy="516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3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Hubs &amp; </a:t>
            </a:r>
            <a:r>
              <a:rPr lang="nl-BE" dirty="0" err="1"/>
              <a:t>M</a:t>
            </a:r>
            <a:r>
              <a:rPr lang="nl-BE" dirty="0" err="1" smtClean="0"/>
              <a:t>etahub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148"/>
            <a:ext cx="7729715" cy="50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nl-BE" dirty="0" err="1"/>
              <a:t>i</a:t>
            </a:r>
            <a:r>
              <a:rPr lang="nl-BE" dirty="0" err="1" smtClean="0"/>
              <a:t>nformed</a:t>
            </a:r>
            <a:r>
              <a:rPr lang="nl-BE" dirty="0" smtClean="0"/>
              <a:t> consent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Necessary condition for the exchange of health information: consent of the patient for the electronic sharing of his health information</a:t>
            </a:r>
          </a:p>
          <a:p>
            <a:endParaRPr lang="en-GB" dirty="0" smtClean="0"/>
          </a:p>
          <a:p>
            <a:pPr lvl="1"/>
            <a:r>
              <a:rPr lang="en-GB" altLang="en-US" dirty="0"/>
              <a:t>r</a:t>
            </a:r>
            <a:r>
              <a:rPr lang="en-GB" altLang="en-US" dirty="0" smtClean="0"/>
              <a:t>egulations approved by the different management and advisory bodies of the </a:t>
            </a:r>
            <a:r>
              <a:rPr lang="en-GB" altLang="en-US" dirty="0" smtClean="0">
                <a:solidFill>
                  <a:srgbClr val="3E6E5A"/>
                </a:solidFill>
              </a:rPr>
              <a:t>eHealth</a:t>
            </a:r>
            <a:r>
              <a:rPr lang="en-GB" altLang="en-US" dirty="0" smtClean="0"/>
              <a:t> platform (Conciliation Committee with the users, Management Committee and Health Sector Committee)</a:t>
            </a:r>
          </a:p>
          <a:p>
            <a:pPr lvl="1"/>
            <a:endParaRPr lang="en-GB" altLang="en-US" dirty="0" smtClean="0"/>
          </a:p>
          <a:p>
            <a:pPr lvl="1"/>
            <a:r>
              <a:rPr lang="en-GB" dirty="0"/>
              <a:t>o</a:t>
            </a:r>
            <a:r>
              <a:rPr lang="en-GB" dirty="0" smtClean="0"/>
              <a:t>nly between health care providers/institutions having a therapeutic/health care relationship with the patient (ex. no access for the labour doctor)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r</a:t>
            </a:r>
            <a:r>
              <a:rPr lang="en-GB" dirty="0" smtClean="0"/>
              <a:t>egistration of the consent by the patient himself or via his doctor, pharmacist, mutual insurance company or hospital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33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/>
              <a:t>03/06/2016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68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nl-BE" dirty="0" err="1"/>
              <a:t>i</a:t>
            </a:r>
            <a:r>
              <a:rPr lang="nl-BE" dirty="0" err="1" smtClean="0"/>
              <a:t>nformed</a:t>
            </a:r>
            <a:r>
              <a:rPr lang="nl-BE" dirty="0" smtClean="0"/>
              <a:t> consent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en-GB" dirty="0" smtClean="0"/>
              <a:t>Possibility to exclude a health care provider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Possibility to withdraw the consent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Possibility to modify the consent profile at any time, without any restriction regarding the modifications</a:t>
            </a:r>
          </a:p>
          <a:p>
            <a:endParaRPr lang="en-GB" dirty="0" smtClean="0"/>
          </a:p>
          <a:p>
            <a:r>
              <a:rPr lang="en-GB" dirty="0" smtClean="0"/>
              <a:t>Possibility to see who has entered/modified the informed consent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44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 smtClean="0">
                <a:solidFill>
                  <a:srgbClr val="3E6E5A"/>
                </a:solidFill>
              </a:rPr>
              <a:t>eHealth</a:t>
            </a:r>
            <a:r>
              <a:rPr lang="nl-BE" altLang="en-US" dirty="0" err="1" smtClean="0"/>
              <a:t>Consent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35</a:t>
            </a:fld>
            <a:endParaRPr lang="nl-BE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675"/>
            <a:ext cx="8366094" cy="36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nl-BE" dirty="0" err="1"/>
              <a:t>i</a:t>
            </a:r>
            <a:r>
              <a:rPr lang="nl-BE" dirty="0" err="1" smtClean="0"/>
              <a:t>nformed</a:t>
            </a:r>
            <a:r>
              <a:rPr lang="nl-BE" dirty="0" smtClean="0"/>
              <a:t> </a:t>
            </a:r>
            <a:r>
              <a:rPr lang="nl-BE" dirty="0" smtClean="0"/>
              <a:t>consent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dirty="0" smtClean="0"/>
          </a:p>
          <a:p>
            <a:r>
              <a:rPr lang="en-GB" dirty="0" smtClean="0"/>
              <a:t>Target 31/12/2015: 2.75 million registered consents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26/05/2016: </a:t>
            </a:r>
            <a:r>
              <a:rPr lang="en-US" b="1" dirty="0" smtClean="0"/>
              <a:t>3,424,043</a:t>
            </a:r>
            <a:r>
              <a:rPr lang="en-US" dirty="0" smtClean="0"/>
              <a:t> </a:t>
            </a:r>
            <a:r>
              <a:rPr lang="en-GB" dirty="0" smtClean="0"/>
              <a:t>registered consents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www.patientconsent.be</a:t>
            </a:r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nformation folders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dvertising spot spread in hospitals, mutual insurance companies, pharmacies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all centre</a:t>
            </a:r>
          </a:p>
          <a:p>
            <a:pPr lvl="1"/>
            <a:endParaRPr lang="en-GB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www.patientconsent.be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  <a:p>
            <a:endParaRPr lang="en-US" smtClean="0"/>
          </a:p>
          <a:p>
            <a:endParaRPr lang="fr-FR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pPr/>
              <a:t>37</a:t>
            </a:fld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84003" cy="486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www.patientconsent.be/folder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  <a:p>
            <a:endParaRPr lang="en-US" smtClean="0"/>
          </a:p>
          <a:p>
            <a:endParaRPr lang="fr-FR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pPr/>
              <a:t>38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7583487" cy="523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fr-BE" dirty="0" err="1" smtClean="0"/>
              <a:t>Informed</a:t>
            </a:r>
            <a:r>
              <a:rPr lang="fr-BE" dirty="0" smtClean="0"/>
              <a:t> consent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39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1056"/>
            <a:ext cx="7351291" cy="478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/>
              <a:t>The reported evolutions require...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Cooperation between all actors in health care</a:t>
            </a:r>
          </a:p>
          <a:p>
            <a:r>
              <a:rPr lang="en-US" altLang="en-US" smtClean="0"/>
              <a:t>Efficient and secure electronic communication amongst all actors in health care</a:t>
            </a:r>
          </a:p>
          <a:p>
            <a:r>
              <a:rPr lang="en-US" altLang="en-US" smtClean="0"/>
              <a:t>High-quality, multidisciplinary electronic health records</a:t>
            </a:r>
          </a:p>
          <a:p>
            <a:r>
              <a:rPr lang="en-US" altLang="en-US" smtClean="0"/>
              <a:t>Care pathways</a:t>
            </a:r>
          </a:p>
          <a:p>
            <a:r>
              <a:rPr lang="en-US" altLang="en-US" smtClean="0"/>
              <a:t>Optimised administrative processes</a:t>
            </a:r>
          </a:p>
          <a:p>
            <a:r>
              <a:rPr lang="en-US" altLang="en-US" smtClean="0"/>
              <a:t>Technical and semantic interoperability</a:t>
            </a:r>
          </a:p>
          <a:p>
            <a:r>
              <a:rPr lang="en-US" altLang="en-US" smtClean="0"/>
              <a:t>Guarantees with regard to</a:t>
            </a:r>
          </a:p>
          <a:p>
            <a:pPr lvl="1"/>
            <a:r>
              <a:rPr lang="en-US" altLang="en-US" smtClean="0"/>
              <a:t>information security</a:t>
            </a:r>
          </a:p>
          <a:p>
            <a:pPr lvl="1"/>
            <a:r>
              <a:rPr lang="en-US" altLang="en-US" smtClean="0"/>
              <a:t>privacy protection</a:t>
            </a:r>
          </a:p>
          <a:p>
            <a:pPr lvl="1"/>
            <a:r>
              <a:rPr lang="en-US" altLang="en-US" smtClean="0"/>
              <a:t>respect for the professional secrecy of health care providers</a:t>
            </a: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</a:t>
            </a:r>
            <a:r>
              <a:rPr lang="en-GB" dirty="0" smtClean="0"/>
              <a:t>: </a:t>
            </a:r>
            <a:r>
              <a:rPr lang="en-GB" dirty="0" err="1" smtClean="0">
                <a:solidFill>
                  <a:srgbClr val="3E6E5A"/>
                </a:solidFill>
              </a:rPr>
              <a:t>eHealth</a:t>
            </a:r>
            <a:r>
              <a:rPr lang="en-GB" dirty="0" err="1" smtClean="0"/>
              <a:t>Box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E6E5A"/>
                </a:solidFill>
              </a:rPr>
              <a:t>eHealth</a:t>
            </a:r>
            <a:r>
              <a:rPr lang="en-GB" dirty="0" err="1" smtClean="0"/>
              <a:t>Box</a:t>
            </a:r>
            <a:r>
              <a:rPr lang="en-GB" dirty="0" smtClean="0"/>
              <a:t> - Status 2015</a:t>
            </a:r>
          </a:p>
          <a:p>
            <a:endParaRPr lang="en-GB" dirty="0" smtClean="0"/>
          </a:p>
          <a:p>
            <a:pPr lvl="1"/>
            <a:r>
              <a:rPr lang="en-GB" dirty="0"/>
              <a:t>s</a:t>
            </a:r>
            <a:r>
              <a:rPr lang="en-GB" dirty="0" smtClean="0"/>
              <a:t>tandard functionalities of an electronic mailbox system with a high-level security for the exchange of medical information</a:t>
            </a:r>
            <a:endParaRPr lang="en-GB" dirty="0" smtClean="0">
              <a:sym typeface="Arial" pitchFamily="34" charset="0"/>
            </a:endParaRPr>
          </a:p>
          <a:p>
            <a:pPr lvl="1"/>
            <a:endParaRPr lang="en-GB" dirty="0" smtClean="0">
              <a:sym typeface="Arial" pitchFamily="34" charset="0"/>
            </a:endParaRPr>
          </a:p>
          <a:p>
            <a:pPr lvl="1"/>
            <a:r>
              <a:rPr lang="en-GB" dirty="0"/>
              <a:t>e</a:t>
            </a:r>
            <a:r>
              <a:rPr lang="en-GB" dirty="0" smtClean="0"/>
              <a:t>ach message is fully encrypted &gt; the health information can be securely exchanged between the different health care actors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2015: 44,753,486 messages sent</a:t>
            </a:r>
          </a:p>
          <a:p>
            <a:pPr lvl="1"/>
            <a:r>
              <a:rPr lang="en-GB" dirty="0" smtClean="0"/>
              <a:t>2015: +/- 4 million messages sent per month</a:t>
            </a:r>
          </a:p>
          <a:p>
            <a:pPr lvl="1"/>
            <a:r>
              <a:rPr lang="nl-BE" dirty="0" smtClean="0"/>
              <a:t>April 2016</a:t>
            </a:r>
            <a:r>
              <a:rPr lang="nl-BE" dirty="0"/>
              <a:t>: 4.104.056 </a:t>
            </a:r>
            <a:r>
              <a:rPr lang="en-GB" dirty="0"/>
              <a:t>messages sent</a:t>
            </a:r>
          </a:p>
          <a:p>
            <a:pPr lvl="1"/>
            <a:r>
              <a:rPr lang="nl-BE" dirty="0" smtClean="0"/>
              <a:t>April </a:t>
            </a:r>
            <a:r>
              <a:rPr lang="nl-NL" dirty="0" smtClean="0"/>
              <a:t>2016</a:t>
            </a:r>
            <a:r>
              <a:rPr lang="nl-NL" dirty="0"/>
              <a:t>: 34.301 </a:t>
            </a:r>
            <a:r>
              <a:rPr lang="nl-NL" dirty="0" err="1" smtClean="0"/>
              <a:t>active</a:t>
            </a:r>
            <a:r>
              <a:rPr lang="nl-NL" dirty="0" smtClean="0"/>
              <a:t> health care providers </a:t>
            </a:r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/>
              <a:t>18.085 </a:t>
            </a:r>
            <a:r>
              <a:rPr lang="nl-NL" dirty="0" err="1" smtClean="0"/>
              <a:t>GPs</a:t>
            </a:r>
            <a:endParaRPr lang="nl-BE" dirty="0"/>
          </a:p>
          <a:p>
            <a:pPr lvl="1"/>
            <a:endParaRPr lang="en-GB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>
              <a:sym typeface="Arial" charset="0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7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Focus: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err="1" smtClean="0"/>
              <a:t>Box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Targets 2019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eneralized use of the </a:t>
            </a:r>
            <a:r>
              <a:rPr lang="en-GB" dirty="0" err="1" smtClean="0">
                <a:solidFill>
                  <a:srgbClr val="3E6E5A"/>
                </a:solidFill>
              </a:rPr>
              <a:t>eHealth</a:t>
            </a:r>
            <a:r>
              <a:rPr lang="en-GB" dirty="0" err="1" smtClean="0"/>
              <a:t>Box</a:t>
            </a:r>
            <a:r>
              <a:rPr lang="en-GB" dirty="0" smtClean="0"/>
              <a:t> and of the health care providers’ information available in </a:t>
            </a:r>
            <a:r>
              <a:rPr lang="en-GB" dirty="0" err="1" smtClean="0"/>
              <a:t>CoBRHA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llowing a safe electronic communication of health and confidential information between the health care actors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eveloping and maintaining a common database with information of the health care actors and institutions 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llowing the health care actors to consult and modify/complete specific information themselves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ddress book (database </a:t>
            </a:r>
            <a:r>
              <a:rPr lang="en-GB" dirty="0" err="1" smtClean="0"/>
              <a:t>CoBRHA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u</a:t>
            </a:r>
            <a:r>
              <a:rPr lang="en-GB" dirty="0" smtClean="0"/>
              <a:t>nique desk of the care provider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Responsible organisation: </a:t>
            </a:r>
            <a:r>
              <a:rPr lang="en-GB" dirty="0" smtClean="0">
                <a:solidFill>
                  <a:srgbClr val="3E6E5A"/>
                </a:solidFill>
              </a:rPr>
              <a:t>eHealth</a:t>
            </a:r>
            <a:r>
              <a:rPr lang="en-GB" dirty="0" smtClean="0"/>
              <a:t> platform and FPS Health, Food Chain Safety &amp; Environment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>
              <a:sym typeface="Arial" charset="0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4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Focus: mobile Health (mHealth)</a:t>
            </a:r>
            <a:endParaRPr lang="en-GB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Objectives 2019</a:t>
            </a:r>
          </a:p>
          <a:p>
            <a:pPr lvl="1" eaLnBrk="1" hangingPunct="1"/>
            <a:r>
              <a:rPr lang="en-GB" altLang="en-US" dirty="0" smtClean="0"/>
              <a:t>framework for mHealth actions &gt; efficient implementation</a:t>
            </a:r>
          </a:p>
          <a:p>
            <a:pPr lvl="1" eaLnBrk="1" hangingPunct="1"/>
            <a:r>
              <a:rPr lang="en-GB" altLang="en-US" dirty="0" smtClean="0"/>
              <a:t>support of health care using mHealth applications</a:t>
            </a:r>
          </a:p>
          <a:p>
            <a:pPr lvl="1" eaLnBrk="1" hangingPunct="1"/>
            <a:r>
              <a:rPr lang="en-GB" altLang="en-US" dirty="0" smtClean="0"/>
              <a:t>integration of legal, financial and organizational framework into existing and new care agreements</a:t>
            </a:r>
          </a:p>
          <a:p>
            <a:pPr lvl="1" eaLnBrk="1" hangingPunct="1"/>
            <a:r>
              <a:rPr lang="en-GB" altLang="en-US" dirty="0" smtClean="0"/>
              <a:t>integration </a:t>
            </a:r>
            <a:r>
              <a:rPr lang="en-GB" altLang="en-US" dirty="0" smtClean="0"/>
              <a:t>of basic services of the </a:t>
            </a:r>
            <a:r>
              <a:rPr lang="en-GB" altLang="en-US" dirty="0" smtClean="0">
                <a:solidFill>
                  <a:srgbClr val="3E6E5A"/>
                </a:solidFill>
              </a:rPr>
              <a:t>eHealth</a:t>
            </a:r>
            <a:r>
              <a:rPr lang="en-GB" altLang="en-US" dirty="0" smtClean="0"/>
              <a:t> platform in </a:t>
            </a:r>
            <a:r>
              <a:rPr lang="en-GB" altLang="en-US" dirty="0" smtClean="0"/>
              <a:t>mHealth</a:t>
            </a:r>
          </a:p>
          <a:p>
            <a:pPr lvl="1" eaLnBrk="1" hangingPunct="1"/>
            <a:r>
              <a:rPr lang="en-GB" altLang="en-US" dirty="0" smtClean="0"/>
              <a:t>to support the quality and accessibility of mHealth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Responsible organization : </a:t>
            </a:r>
            <a:r>
              <a:rPr lang="en-GB" altLang="en-US" dirty="0" smtClean="0"/>
              <a:t>FAMHP, RIZIV and </a:t>
            </a:r>
            <a:r>
              <a:rPr lang="en-GB" altLang="en-US" dirty="0" smtClean="0">
                <a:solidFill>
                  <a:srgbClr val="3E6E5A"/>
                </a:solidFill>
              </a:rPr>
              <a:t>eHealth</a:t>
            </a:r>
            <a:r>
              <a:rPr lang="en-GB" altLang="en-US" dirty="0" smtClean="0"/>
              <a:t> platform</a:t>
            </a:r>
          </a:p>
          <a:p>
            <a:pPr lvl="1" eaLnBrk="1" hangingPunct="1"/>
            <a:endParaRPr lang="en-GB" altLang="en-US" dirty="0" smtClean="0"/>
          </a:p>
          <a:p>
            <a:pPr lvl="1" eaLnBrk="1" hangingPunct="1"/>
            <a:endParaRPr lang="en-GB" altLang="en-US" dirty="0" smtClean="0"/>
          </a:p>
          <a:p>
            <a:pPr lvl="1" eaLnBrk="1" hangingPunct="1"/>
            <a:endParaRPr lang="en-GB" altLang="en-US" dirty="0" smtClean="0"/>
          </a:p>
          <a:p>
            <a:pPr lvl="1" eaLnBrk="1" hangingPunct="1"/>
            <a:endParaRPr lang="en-GB" altLang="en-US" dirty="0" smtClean="0">
              <a:sym typeface="Arial" pitchFamily="34" charset="0"/>
            </a:endParaRP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54276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  <a:endParaRPr lang="en-GB" altLang="en-US" dirty="0" smtClean="0">
              <a:solidFill>
                <a:srgbClr val="FFFFFF"/>
              </a:solidFill>
            </a:endParaRPr>
          </a:p>
        </p:txBody>
      </p:sp>
      <p:sp>
        <p:nvSpPr>
          <p:cNvPr id="5427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86C3A-E680-4510-B592-FD4EDF82D2E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8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ym typeface="Arial" charset="0"/>
              </a:rPr>
              <a:t>Focus: mHealth</a:t>
            </a:r>
            <a:r>
              <a:rPr lang="en-GB" dirty="0" smtClean="0"/>
              <a:t> </a:t>
            </a:r>
            <a:r>
              <a:rPr lang="en-GB" altLang="en-US" dirty="0" smtClean="0">
                <a:sym typeface="Arial" charset="0"/>
              </a:rPr>
              <a:t>- types of</a:t>
            </a:r>
            <a:r>
              <a:rPr lang="en-GB" dirty="0" smtClean="0"/>
              <a:t> </a:t>
            </a:r>
            <a:r>
              <a:rPr lang="en-GB" altLang="en-US" dirty="0" smtClean="0">
                <a:sym typeface="Arial" charset="0"/>
              </a:rPr>
              <a:t>apps</a:t>
            </a:r>
            <a:endParaRPr lang="en-GB" altLang="en-US" dirty="0"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Apps aimed towards communication, e.g.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apps allowing patients to ask questions online to health care professionals (tele-coaching)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apps allowing patients to answer questions of researchers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apps allowing patients to access their electronic patient file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/>
              <a:t>A</a:t>
            </a:r>
            <a:r>
              <a:rPr lang="en-GB" dirty="0" smtClean="0"/>
              <a:t>pps </a:t>
            </a:r>
            <a:r>
              <a:rPr lang="en-GB" dirty="0" smtClean="0"/>
              <a:t>used as a reference source for health information (for health care professionals and/or patients)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Training apps : apps used for (permanent) training of health care professionals and/or patients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55300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  <a:endParaRPr lang="en-GB" altLang="en-US" dirty="0" smtClean="0">
              <a:solidFill>
                <a:srgbClr val="FFFFFF"/>
              </a:solidFill>
            </a:endParaRPr>
          </a:p>
        </p:txBody>
      </p:sp>
      <p:sp>
        <p:nvSpPr>
          <p:cNvPr id="55301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1480E-F2E2-47ED-A76C-5ED1445C13C7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- types of apps</a:t>
            </a:r>
            <a:endParaRPr lang="en-GB" dirty="0"/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Monitoring apps : apps that measure, register and/or transfer health parameters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Apps for health self-management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Medical devices : apps used for diagnostic or therapeutic purposes</a:t>
            </a:r>
          </a:p>
          <a:p>
            <a:pPr marL="273050" lvl="1" indent="0" eaLnBrk="1" hangingPunct="1">
              <a:buFont typeface="Arial" pitchFamily="34" charset="0"/>
              <a:buNone/>
            </a:pPr>
            <a:endParaRPr lang="en-GB" altLang="en-US" smtClean="0"/>
          </a:p>
        </p:txBody>
      </p:sp>
      <p:sp>
        <p:nvSpPr>
          <p:cNvPr id="56324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FE40C-A5C5-4F0D-A8D8-5A0803C0E7A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56325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9544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ym typeface="Arial" charset="0"/>
              </a:rPr>
              <a:t>Focus: mHealth</a:t>
            </a:r>
            <a:r>
              <a:rPr lang="en-GB" dirty="0" smtClean="0"/>
              <a:t> </a:t>
            </a:r>
            <a:r>
              <a:rPr lang="en-GB" altLang="en-US" dirty="0" smtClean="0">
                <a:sym typeface="Arial" charset="0"/>
              </a:rPr>
              <a:t>- examples</a:t>
            </a:r>
            <a:endParaRPr lang="en-GB" altLang="en-US" dirty="0">
              <a:sym typeface="Arial" charset="0"/>
            </a:endParaRP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AE2A8-D7A2-40BE-AD1C-F6EAB8AAE3D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5939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iHealth</a:t>
            </a:r>
            <a:r>
              <a:rPr lang="en-GB" altLang="en-US" dirty="0" smtClean="0"/>
              <a:t> – </a:t>
            </a:r>
            <a:r>
              <a:rPr lang="en-GB" altLang="en-US" dirty="0" err="1" smtClean="0"/>
              <a:t>MyVitals</a:t>
            </a:r>
            <a:endParaRPr lang="en-GB" altLang="en-US" dirty="0" smtClean="0"/>
          </a:p>
          <a:p>
            <a:pPr lvl="1" eaLnBrk="1" hangingPunct="1"/>
            <a:r>
              <a:rPr lang="en-GB" altLang="en-US" dirty="0" smtClean="0"/>
              <a:t>measures and registers into the app several basic health </a:t>
            </a:r>
            <a:r>
              <a:rPr lang="en-GB" altLang="en-US" dirty="0" smtClean="0"/>
              <a:t>values; </a:t>
            </a:r>
            <a:r>
              <a:rPr lang="en-GB" altLang="en-US" dirty="0" smtClean="0"/>
              <a:t>the actual values are registered in the app; the patient can take a look at them and examine how he evolves comparing to his goal values</a:t>
            </a: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75025"/>
            <a:ext cx="59007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18799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</a:t>
            </a:r>
            <a:r>
              <a:rPr lang="en-GB" altLang="en-US" dirty="0">
                <a:sym typeface="Arial" charset="0"/>
              </a:rPr>
              <a:t>- examples</a:t>
            </a: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57AD3-D5D0-45FD-B937-99C11944434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042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MyDiagnostick </a:t>
            </a:r>
          </a:p>
          <a:p>
            <a:pPr lvl="1" eaLnBrk="1" hangingPunct="1"/>
            <a:r>
              <a:rPr lang="en-GB" altLang="en-US" smtClean="0"/>
              <a:t>tool allowing to measure heart rhythm disorders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554288"/>
            <a:ext cx="55022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327525"/>
            <a:ext cx="18859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1695450" y="3697288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558F28"/>
                </a:solidFill>
                <a:latin typeface="Arial-Black"/>
              </a:rPr>
              <a:t>MY</a:t>
            </a:r>
            <a:r>
              <a:rPr lang="en-GB" altLang="en-US" b="1">
                <a:solidFill>
                  <a:srgbClr val="000000"/>
                </a:solidFill>
                <a:latin typeface="Arial-Black"/>
              </a:rPr>
              <a:t>DIAGNOSTICK</a:t>
            </a:r>
            <a:endParaRPr lang="en-GB" altLang="en-US" b="1"/>
          </a:p>
        </p:txBody>
      </p:sp>
      <p:sp>
        <p:nvSpPr>
          <p:cNvPr id="60424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23287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</a:t>
            </a:r>
            <a:r>
              <a:rPr lang="en-GB" altLang="en-US" dirty="0">
                <a:sym typeface="Arial" charset="0"/>
              </a:rPr>
              <a:t>- examples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96020-18FE-4BFB-B8DB-26EFEBF7CF1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144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iBaby</a:t>
            </a:r>
            <a:r>
              <a:rPr lang="en-GB" altLang="en-US" dirty="0" smtClean="0"/>
              <a:t>: </a:t>
            </a:r>
            <a:r>
              <a:rPr lang="en-GB" altLang="en-US" dirty="0" smtClean="0"/>
              <a:t>DIY </a:t>
            </a:r>
            <a:r>
              <a:rPr lang="en-GB" altLang="en-US" dirty="0" smtClean="0"/>
              <a:t>echography</a:t>
            </a: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8363"/>
            <a:ext cx="4233863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16318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– social utility</a:t>
            </a:r>
            <a:endParaRPr lang="en-GB" altLang="en-US" dirty="0">
              <a:sym typeface="Arial" charset="0"/>
            </a:endParaRP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EFCEB-A631-4CD5-A29F-8AA5A27E1A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246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Improvement of health care quality by focussing on prevention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Health care support at any time and in any place, both for health care providers and patients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Reinforcement of patients' autonomy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Stimulation of technical innovation and entrepreneurship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62469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1678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- a</a:t>
            </a:r>
            <a:r>
              <a:rPr lang="en-GB" altLang="en-US" dirty="0" smtClean="0">
                <a:sym typeface="Arial" charset="0"/>
              </a:rPr>
              <a:t>pps and data</a:t>
            </a:r>
            <a:endParaRPr lang="en-GB" altLang="en-US" dirty="0">
              <a:sym typeface="Arial" charset="0"/>
            </a:endParaRP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EDCC7-D885-4FD3-957F-ED00D410EC4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349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data are  </a:t>
            </a:r>
          </a:p>
          <a:p>
            <a:pPr lvl="1" eaLnBrk="1" hangingPunct="1"/>
            <a:r>
              <a:rPr lang="en-GB" altLang="en-US" smtClean="0"/>
              <a:t>either registered locally and processed in the mobile device</a:t>
            </a:r>
          </a:p>
          <a:p>
            <a:pPr lvl="1" eaLnBrk="1" hangingPunct="1"/>
            <a:r>
              <a:rPr lang="en-GB" altLang="en-US" smtClean="0"/>
              <a:t>either transferred by the mobile device to a central platform that is administered by the organization in charge of the aggregation, the processing and the exchange of the data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Need for clarity regarding the objectives of the data processing : the apps and platforms are often developed and administered by the pharmaceutical industry or by companies that sell monitoring data to third parties</a:t>
            </a:r>
          </a:p>
        </p:txBody>
      </p:sp>
      <p:sp>
        <p:nvSpPr>
          <p:cNvPr id="63493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11137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Z" dirty="0" smtClean="0"/>
              <a:t>Electronic communication also stimulates…</a:t>
            </a:r>
            <a:endParaRPr lang="en-B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sz="900" dirty="0" smtClean="0"/>
          </a:p>
          <a:p>
            <a:r>
              <a:rPr lang="nl-BE" dirty="0" err="1" smtClean="0"/>
              <a:t>Quality</a:t>
            </a:r>
            <a:r>
              <a:rPr lang="nl-BE" dirty="0" smtClean="0"/>
              <a:t> of care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safety</a:t>
            </a:r>
            <a:endParaRPr lang="nl-BE" dirty="0" smtClean="0"/>
          </a:p>
          <a:p>
            <a:pPr lvl="1"/>
            <a:r>
              <a:rPr lang="nl-BE" dirty="0" err="1" smtClean="0"/>
              <a:t>avoidance</a:t>
            </a:r>
            <a:r>
              <a:rPr lang="nl-BE" dirty="0" smtClean="0"/>
              <a:t> of wrong care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medication</a:t>
            </a:r>
            <a:endParaRPr lang="nl-BE" dirty="0" smtClean="0"/>
          </a:p>
          <a:p>
            <a:pPr lvl="2"/>
            <a:r>
              <a:rPr lang="nl-BE" dirty="0" err="1" smtClean="0"/>
              <a:t>incompatibility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medicines</a:t>
            </a:r>
            <a:endParaRPr lang="nl-BE" dirty="0" smtClean="0"/>
          </a:p>
          <a:p>
            <a:pPr lvl="2"/>
            <a:r>
              <a:rPr lang="nl-BE" dirty="0" smtClean="0"/>
              <a:t>contra-</a:t>
            </a:r>
            <a:r>
              <a:rPr lang="nl-BE" dirty="0" err="1" smtClean="0"/>
              <a:t>indications</a:t>
            </a:r>
            <a:r>
              <a:rPr lang="nl-BE" dirty="0" smtClean="0"/>
              <a:t> </a:t>
            </a:r>
            <a:r>
              <a:rPr lang="nl-BE" dirty="0" err="1" smtClean="0"/>
              <a:t>against</a:t>
            </a:r>
            <a:r>
              <a:rPr lang="nl-BE" dirty="0" smtClean="0"/>
              <a:t> </a:t>
            </a:r>
            <a:r>
              <a:rPr lang="nl-BE" dirty="0" err="1" smtClean="0"/>
              <a:t>certain</a:t>
            </a:r>
            <a:r>
              <a:rPr lang="nl-BE" dirty="0" smtClean="0"/>
              <a:t> </a:t>
            </a:r>
            <a:r>
              <a:rPr lang="nl-BE" dirty="0" err="1" smtClean="0"/>
              <a:t>medicines</a:t>
            </a:r>
            <a:r>
              <a:rPr lang="nl-BE" dirty="0" smtClean="0"/>
              <a:t> or </a:t>
            </a:r>
            <a:r>
              <a:rPr lang="nl-BE" dirty="0" err="1" smtClean="0"/>
              <a:t>treatments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patient</a:t>
            </a:r>
            <a:r>
              <a:rPr lang="nl-BE" dirty="0" smtClean="0"/>
              <a:t> (eg </a:t>
            </a:r>
            <a:r>
              <a:rPr lang="nl-BE" dirty="0" err="1" smtClean="0"/>
              <a:t>allergies</a:t>
            </a:r>
            <a:r>
              <a:rPr lang="nl-BE" dirty="0" smtClean="0"/>
              <a:t>, </a:t>
            </a:r>
            <a:r>
              <a:rPr lang="nl-BE" dirty="0" err="1" smtClean="0"/>
              <a:t>diseases</a:t>
            </a:r>
            <a:r>
              <a:rPr lang="nl-BE" dirty="0" smtClean="0"/>
              <a:t>…)</a:t>
            </a:r>
          </a:p>
          <a:p>
            <a:pPr lvl="1"/>
            <a:r>
              <a:rPr lang="nl-BE" dirty="0" err="1" smtClean="0"/>
              <a:t>avoidance</a:t>
            </a:r>
            <a:r>
              <a:rPr lang="nl-BE" dirty="0" smtClean="0"/>
              <a:t> of </a:t>
            </a:r>
            <a:r>
              <a:rPr lang="nl-BE" dirty="0" err="1" smtClean="0"/>
              <a:t>errors</a:t>
            </a:r>
            <a:r>
              <a:rPr lang="nl-BE" dirty="0" smtClean="0"/>
              <a:t> in concrete care </a:t>
            </a:r>
            <a:r>
              <a:rPr lang="nl-BE" dirty="0" err="1" smtClean="0"/>
              <a:t>provision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administration</a:t>
            </a:r>
            <a:r>
              <a:rPr lang="nl-BE" dirty="0" smtClean="0"/>
              <a:t> of </a:t>
            </a:r>
            <a:r>
              <a:rPr lang="nl-BE" dirty="0" err="1" smtClean="0"/>
              <a:t>medicines</a:t>
            </a:r>
            <a:endParaRPr lang="nl-BE" dirty="0" smtClean="0"/>
          </a:p>
          <a:p>
            <a:pPr lvl="1"/>
            <a:r>
              <a:rPr lang="en-US" dirty="0" smtClean="0"/>
              <a:t>availability of reliable databases on good treatment practices and decision support scripts</a:t>
            </a:r>
          </a:p>
          <a:p>
            <a:pPr lvl="1"/>
            <a:r>
              <a:rPr lang="nl-BE" dirty="0" smtClean="0"/>
              <a:t>more opportunity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multidisciplinary</a:t>
            </a:r>
            <a:r>
              <a:rPr lang="nl-BE" dirty="0" smtClean="0"/>
              <a:t> </a:t>
            </a:r>
            <a:r>
              <a:rPr lang="nl-BE" dirty="0" err="1" smtClean="0"/>
              <a:t>consultations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second </a:t>
            </a:r>
            <a:r>
              <a:rPr lang="nl-BE" dirty="0" err="1" smtClean="0"/>
              <a:t>opinions</a:t>
            </a:r>
            <a:endParaRPr lang="nl-BE" dirty="0" smtClean="0"/>
          </a:p>
          <a:p>
            <a:r>
              <a:rPr lang="en-US" dirty="0" smtClean="0"/>
              <a:t>Avoidance of unnecessary multiple examinations =&gt; less stress for the patient and avoidance of unnecessary additional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8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– objectives of mHealth</a:t>
            </a:r>
            <a:endParaRPr lang="en-GB" altLang="en-US" dirty="0">
              <a:sym typeface="Arial" charset="0"/>
            </a:endParaRP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E2FC1-A9F0-4DCC-BBC1-CBDFB07498B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achieve improved health and comfort for citizens (patients and users) in the Belgian health care by facilitating effective and efficient health care support using mHealth applications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create a framework in the health care sector for the legal, financial and organizational integration of mHealth applications into the existing and new care agreements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make the </a:t>
            </a:r>
            <a:r>
              <a:rPr lang="en-GB" dirty="0" smtClean="0">
                <a:solidFill>
                  <a:srgbClr val="3E6E5A"/>
                </a:solidFill>
              </a:rPr>
              <a:t>eHealth</a:t>
            </a:r>
            <a:r>
              <a:rPr lang="en-GB" dirty="0" smtClean="0"/>
              <a:t> platform services available on mobile devices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support the quality and availability of mHealth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empower the health care user through mHealth applications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realize an organized mHealth policy in Belgium with a flexible and administratively simple application in all regions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4517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35888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– mHealth objectives</a:t>
            </a:r>
            <a:endParaRPr lang="en-GB" altLang="en-US" dirty="0">
              <a:sym typeface="Arial" charset="0"/>
            </a:endParaRPr>
          </a:p>
        </p:txBody>
      </p:sp>
      <p:sp>
        <p:nvSpPr>
          <p:cNvPr id="655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Focus on </a:t>
            </a:r>
            <a:r>
              <a:rPr lang="en-GB" altLang="en-US" dirty="0" err="1" smtClean="0"/>
              <a:t>mHealth</a:t>
            </a:r>
            <a:r>
              <a:rPr lang="en-GB" altLang="en-US" dirty="0" smtClean="0"/>
              <a:t> applications that can be integrated into the health care system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Responsible public institutions</a:t>
            </a:r>
          </a:p>
          <a:p>
            <a:pPr lvl="1" eaLnBrk="1" hangingPunct="1"/>
            <a:r>
              <a:rPr lang="en-GB" altLang="en-US" dirty="0" smtClean="0"/>
              <a:t>FAMHP (certification of medical devices)</a:t>
            </a:r>
          </a:p>
          <a:p>
            <a:pPr lvl="1" eaLnBrk="1" hangingPunct="1"/>
            <a:r>
              <a:rPr lang="en-GB" altLang="en-US" dirty="0" smtClean="0"/>
              <a:t>RIZIV</a:t>
            </a:r>
            <a:r>
              <a:rPr lang="en-GB" altLang="en-US" dirty="0" smtClean="0"/>
              <a:t> </a:t>
            </a:r>
            <a:r>
              <a:rPr lang="en-GB" altLang="en-US" dirty="0" smtClean="0"/>
              <a:t>(reimbursement)</a:t>
            </a:r>
          </a:p>
          <a:p>
            <a:pPr lvl="1" eaLnBrk="1" hangingPunct="1"/>
            <a:r>
              <a:rPr lang="en-GB" altLang="en-US" dirty="0" smtClean="0">
                <a:solidFill>
                  <a:srgbClr val="3E6E5A"/>
                </a:solidFill>
              </a:rPr>
              <a:t>eHealth</a:t>
            </a:r>
            <a:r>
              <a:rPr lang="en-GB" altLang="en-US" dirty="0" smtClean="0"/>
              <a:t> platform (technical aspects)</a:t>
            </a:r>
          </a:p>
          <a:p>
            <a:pPr lvl="2"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6554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0EF87-EC7C-493F-AB4A-D312A3E5CBF4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5541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5616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dirty="0">
                <a:sym typeface="Arial" charset="0"/>
              </a:rPr>
              <a:t>Focus: mHealth</a:t>
            </a:r>
            <a:r>
              <a:rPr lang="en-GB" dirty="0" smtClean="0"/>
              <a:t> – division of tasks</a:t>
            </a:r>
            <a:endParaRPr lang="en-GB" altLang="en-US" dirty="0">
              <a:sym typeface="Arial" charset="0"/>
            </a:endParaRPr>
          </a:p>
        </p:txBody>
      </p:sp>
      <p:sp>
        <p:nvSpPr>
          <p:cNvPr id="6656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91945-DC81-4214-9EDF-96D4C02E42C7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social care entrepreneurship and the industry examine the added value of mHealth applications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authorities, in synergy with the umbrella governance model, using international examples and best practices as much as possible, are in charge of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determining the general principals to which the mHealth applications have to comply in a context of integrated care and reimbursed remote care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organizing the mobile access of all health care providers and patients to relevant information within the scope of health care continuity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supporting the quality, the deontological use, the safety and accessibility of mHealth applications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verifying the respect of privacy when using mHealth applications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GB" dirty="0" smtClean="0"/>
              <a:t>clarifying when it comes to liability of users and industry when using mHealth applications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6565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26998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Focus: mHealth - action items </a:t>
            </a:r>
            <a:endParaRPr lang="en-GB" altLang="en-US" dirty="0">
              <a:sym typeface="Arial" charset="0"/>
            </a:endParaRP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14C03-C4CA-4E0F-872A-020985F61A9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758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authorities realize this by</a:t>
            </a:r>
          </a:p>
          <a:p>
            <a:pPr lvl="1" eaLnBrk="1" hangingPunct="1"/>
            <a:r>
              <a:rPr lang="en-GB" altLang="en-US" smtClean="0"/>
              <a:t>determining standards and specifications regarding</a:t>
            </a:r>
          </a:p>
          <a:p>
            <a:pPr lvl="2" eaLnBrk="1" hangingPunct="1"/>
            <a:r>
              <a:rPr lang="en-GB" altLang="en-US" smtClean="0"/>
              <a:t>interoperability</a:t>
            </a:r>
          </a:p>
          <a:p>
            <a:pPr lvl="2" eaLnBrk="1" hangingPunct="1"/>
            <a:r>
              <a:rPr lang="en-GB" altLang="en-US" smtClean="0"/>
              <a:t>information security and privacy protection (e.g. user and access management, encryption, ...)</a:t>
            </a:r>
          </a:p>
          <a:p>
            <a:pPr lvl="2" eaLnBrk="1" hangingPunct="1"/>
            <a:r>
              <a:rPr lang="en-GB" altLang="en-US" smtClean="0"/>
              <a:t>user-friendliness</a:t>
            </a:r>
          </a:p>
          <a:p>
            <a:pPr lvl="2" eaLnBrk="1" hangingPunct="1"/>
            <a:r>
              <a:rPr lang="en-GB" altLang="en-US" smtClean="0"/>
              <a:t>reliability</a:t>
            </a:r>
          </a:p>
          <a:p>
            <a:pPr lvl="1" eaLnBrk="1" hangingPunct="1"/>
            <a:r>
              <a:rPr lang="en-GB" altLang="en-US" smtClean="0"/>
              <a:t>verifying the compliance with standards</a:t>
            </a:r>
          </a:p>
          <a:p>
            <a:pPr lvl="1" eaLnBrk="1" hangingPunct="1"/>
            <a:r>
              <a:rPr lang="en-GB" altLang="en-US" smtClean="0"/>
              <a:t>independent review and user review</a:t>
            </a:r>
          </a:p>
          <a:p>
            <a:pPr lvl="1" eaLnBrk="1" hangingPunct="1"/>
            <a:r>
              <a:rPr lang="en-GB" altLang="en-US" smtClean="0"/>
              <a:t>organizing training</a:t>
            </a:r>
          </a:p>
          <a:p>
            <a:pPr lvl="1" eaLnBrk="1" hangingPunct="1"/>
            <a:r>
              <a:rPr lang="en-GB" altLang="en-US" smtClean="0"/>
              <a:t>directives on the use of mHealth applications </a:t>
            </a:r>
          </a:p>
          <a:p>
            <a:pPr lvl="1" eaLnBrk="1" hangingPunct="1"/>
            <a:r>
              <a:rPr lang="en-GB" altLang="en-US" smtClean="0"/>
              <a:t>promoting useful adjustments for target groups </a:t>
            </a:r>
          </a:p>
          <a:p>
            <a:pPr lvl="1"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67589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39257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Focus: mHealth</a:t>
            </a:r>
            <a:endParaRPr lang="en-GB" altLang="en-US" dirty="0">
              <a:sym typeface="Arial" charset="0"/>
            </a:endParaRP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664D5-139E-451C-990E-D2B0F5EE4C2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861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5 priority use cases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Chosen for their impact (number of patients x gravity) and the available technical tools of mHealth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The functioning and the results of these cases are shared with the public and are immediately applied in a concrete market situation &gt; they obtain the political guarantee of embedding in the Belgian health care system</a:t>
            </a:r>
          </a:p>
          <a:p>
            <a:pPr eaLnBrk="1" hangingPunct="1"/>
            <a:endParaRPr lang="en-GB" altLang="en-US" smtClean="0"/>
          </a:p>
          <a:p>
            <a:pPr lvl="1" eaLnBrk="1" hangingPunct="1"/>
            <a:endParaRPr lang="en-GB" altLang="en-US" smtClean="0"/>
          </a:p>
        </p:txBody>
      </p:sp>
      <p:sp>
        <p:nvSpPr>
          <p:cNvPr id="68613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FFFFFF"/>
                </a:solidFill>
              </a:rPr>
              <a:t>03/06/2016</a:t>
            </a:r>
          </a:p>
        </p:txBody>
      </p:sp>
    </p:spTree>
    <p:extLst>
      <p:ext uri="{BB962C8B-B14F-4D97-AF65-F5344CB8AC3E}">
        <p14:creationId xmlns:p14="http://schemas.microsoft.com/office/powerpoint/2010/main" val="16835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Focus: </a:t>
            </a:r>
            <a:r>
              <a:rPr lang="en-US" dirty="0" err="1"/>
              <a:t>mHealth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fr-BE" dirty="0" err="1" smtClean="0"/>
              <a:t>priority</a:t>
            </a:r>
            <a:r>
              <a:rPr lang="fr-BE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cases</a:t>
            </a:r>
            <a:endParaRPr lang="nl-BE" altLang="en-US" dirty="0">
              <a:sym typeface="Arial" charset="0"/>
            </a:endParaRP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C5536-B78C-4CB8-B269-78A8B42699B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nl-BE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Stroke: </a:t>
            </a:r>
            <a:r>
              <a:rPr lang="en-US" dirty="0" err="1" smtClean="0"/>
              <a:t>mHealth</a:t>
            </a:r>
            <a:r>
              <a:rPr lang="en-US" dirty="0" smtClean="0"/>
              <a:t> apps for acute stroke care with ultra-fast and specialized treatment, physiotherapy at home, rehabilitation – mobile access, self-management and empowerment of the patient and his environment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Cardiovascular diseases: risk management and care (lipids, weight, blood pressure, …)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Diabetes : tele-monitoring, point-of-care tests and digital support of integrated care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Mental health care : tele-care and tele-psychotherapy, compliance, combination with mobile teams, …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Chronic pain : multidisciplinary approach of chronic pain in specialized pain center, including monitoring of the patient : effort, sleep quality, pain intensity and compliance</a:t>
            </a:r>
            <a:endParaRPr lang="en-US" dirty="0"/>
          </a:p>
        </p:txBody>
      </p:sp>
      <p:sp>
        <p:nvSpPr>
          <p:cNvPr id="69637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FFFFF"/>
                </a:solidFill>
              </a:rPr>
              <a:t>03/06/2016</a:t>
            </a:r>
            <a:endParaRPr lang="fr-BE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Role and responsibility of the </a:t>
            </a:r>
            <a:r>
              <a:rPr lang="en-GB" b="1" dirty="0" smtClean="0">
                <a:solidFill>
                  <a:srgbClr val="3E6E5A"/>
                </a:solidFill>
              </a:rPr>
              <a:t>eHealth</a:t>
            </a:r>
            <a:r>
              <a:rPr lang="en-GB" b="1" dirty="0" smtClean="0"/>
              <a:t> platform</a:t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379947"/>
            <a:ext cx="8229600" cy="3317306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56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2139950" cy="4243388"/>
          </a:xfrm>
        </p:spPr>
        <p:txBody>
          <a:bodyPr>
            <a:normAutofit/>
          </a:bodyPr>
          <a:lstStyle/>
          <a:p>
            <a:pPr marL="92075" lvl="1" indent="0">
              <a:lnSpc>
                <a:spcPct val="80000"/>
              </a:lnSpc>
              <a:buNone/>
              <a:defRPr/>
            </a:pPr>
            <a:endParaRPr lang="fr-BE" sz="2000" dirty="0" smtClean="0">
              <a:sym typeface="Arial" pitchFamily="34" charset="0"/>
            </a:endParaRPr>
          </a:p>
          <a:p>
            <a:pPr marL="416878" indent="-342900">
              <a:lnSpc>
                <a:spcPct val="80000"/>
              </a:lnSpc>
            </a:pPr>
            <a:endParaRPr lang="fr-BE" sz="2000" dirty="0" smtClean="0"/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fr-BE" sz="2400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Mission of the </a:t>
            </a:r>
            <a:r>
              <a:rPr lang="en-GB" altLang="en-US" dirty="0" err="1">
                <a:solidFill>
                  <a:srgbClr val="3E6E5A"/>
                </a:solidFill>
              </a:rPr>
              <a:t>eHealth</a:t>
            </a:r>
            <a:r>
              <a:rPr lang="en-GB" altLang="en-US" dirty="0"/>
              <a:t>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b="1" dirty="0" smtClean="0">
                <a:solidFill>
                  <a:srgbClr val="000000"/>
                </a:solidFill>
              </a:rPr>
              <a:t>ow</a:t>
            </a:r>
            <a:r>
              <a:rPr lang="en-US" b="1" dirty="0">
                <a:solidFill>
                  <a:srgbClr val="000000"/>
                </a:solidFill>
              </a:rPr>
              <a:t>?</a:t>
            </a:r>
          </a:p>
          <a:p>
            <a:pPr lvl="1">
              <a:defRPr/>
            </a:pPr>
            <a:r>
              <a:rPr lang="en-US" sz="2200" dirty="0">
                <a:solidFill>
                  <a:srgbClr val="000000"/>
                </a:solidFill>
              </a:rPr>
              <a:t>through</a:t>
            </a:r>
            <a:r>
              <a:rPr lang="en-US" sz="2200" b="1" dirty="0">
                <a:solidFill>
                  <a:srgbClr val="000000"/>
                </a:solidFill>
              </a:rPr>
              <a:t> a well-</a:t>
            </a:r>
            <a:r>
              <a:rPr lang="en-US" sz="2200" b="1" dirty="0" err="1">
                <a:solidFill>
                  <a:srgbClr val="000000"/>
                </a:solidFill>
              </a:rPr>
              <a:t>organised</a:t>
            </a:r>
            <a:r>
              <a:rPr lang="en-US" sz="2200" b="1" dirty="0">
                <a:solidFill>
                  <a:srgbClr val="000000"/>
                </a:solidFill>
              </a:rPr>
              <a:t>, mutual electronic service and information exchange </a:t>
            </a:r>
            <a:r>
              <a:rPr lang="en-US" sz="2200" dirty="0">
                <a:solidFill>
                  <a:srgbClr val="000000"/>
                </a:solidFill>
              </a:rPr>
              <a:t>between all actors in health care</a:t>
            </a:r>
          </a:p>
          <a:p>
            <a:pPr lvl="1">
              <a:defRPr/>
            </a:pPr>
            <a:r>
              <a:rPr lang="en-US" sz="2200" dirty="0">
                <a:solidFill>
                  <a:srgbClr val="000000"/>
                </a:solidFill>
              </a:rPr>
              <a:t>by providing the</a:t>
            </a:r>
            <a:r>
              <a:rPr lang="en-US" sz="2200" b="1" dirty="0">
                <a:solidFill>
                  <a:srgbClr val="000000"/>
                </a:solidFill>
              </a:rPr>
              <a:t> necessary guarantees</a:t>
            </a:r>
            <a:r>
              <a:rPr lang="en-US" sz="2200" dirty="0">
                <a:solidFill>
                  <a:srgbClr val="000000"/>
                </a:solidFill>
              </a:rPr>
              <a:t> with regard to</a:t>
            </a:r>
            <a:r>
              <a:rPr lang="en-US" sz="2200" b="1" dirty="0">
                <a:solidFill>
                  <a:srgbClr val="000000"/>
                </a:solidFill>
              </a:rPr>
              <a:t> information security, </a:t>
            </a:r>
            <a:r>
              <a:rPr lang="en-US" sz="2200" b="1" dirty="0" smtClean="0">
                <a:solidFill>
                  <a:srgbClr val="000000"/>
                </a:solidFill>
              </a:rPr>
              <a:t>privacy </a:t>
            </a:r>
            <a:r>
              <a:rPr lang="en-US" sz="2200" b="1" dirty="0">
                <a:solidFill>
                  <a:srgbClr val="000000"/>
                </a:solidFill>
              </a:rPr>
              <a:t>protection and professional secrecy</a:t>
            </a:r>
          </a:p>
          <a:p>
            <a:pPr marL="857250" lvl="2" indent="0"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What</a:t>
            </a:r>
            <a:r>
              <a:rPr lang="en-US" b="1" dirty="0">
                <a:solidFill>
                  <a:srgbClr val="000000"/>
                </a:solidFill>
              </a:rPr>
              <a:t>?</a:t>
            </a:r>
          </a:p>
          <a:p>
            <a:pPr lvl="1" algn="just">
              <a:defRPr/>
            </a:pPr>
            <a:r>
              <a:rPr lang="en-US" sz="2200" dirty="0" err="1">
                <a:solidFill>
                  <a:srgbClr val="000000"/>
                </a:solidFill>
              </a:rPr>
              <a:t>optimisation</a:t>
            </a:r>
            <a:r>
              <a:rPr lang="en-US" sz="2200" dirty="0">
                <a:solidFill>
                  <a:srgbClr val="000000"/>
                </a:solidFill>
              </a:rPr>
              <a:t> of health care</a:t>
            </a:r>
            <a:r>
              <a:rPr lang="en-US" sz="2200" b="1" dirty="0">
                <a:solidFill>
                  <a:srgbClr val="000000"/>
                </a:solidFill>
              </a:rPr>
              <a:t> quality and continuity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lvl="1" algn="just">
              <a:defRPr/>
            </a:pPr>
            <a:r>
              <a:rPr lang="en-US" sz="2200" dirty="0" err="1">
                <a:solidFill>
                  <a:srgbClr val="000000"/>
                </a:solidFill>
              </a:rPr>
              <a:t>optimisation</a:t>
            </a:r>
            <a:r>
              <a:rPr lang="en-US" sz="2200" dirty="0">
                <a:solidFill>
                  <a:srgbClr val="000000"/>
                </a:solidFill>
              </a:rPr>
              <a:t> of</a:t>
            </a:r>
            <a:r>
              <a:rPr lang="en-US" sz="2200" b="1" dirty="0">
                <a:solidFill>
                  <a:srgbClr val="000000"/>
                </a:solidFill>
              </a:rPr>
              <a:t> patient safety</a:t>
            </a:r>
          </a:p>
          <a:p>
            <a:pPr lvl="1" algn="just">
              <a:defRPr/>
            </a:pPr>
            <a:r>
              <a:rPr lang="en-US" sz="2200" b="1" dirty="0">
                <a:solidFill>
                  <a:srgbClr val="000000"/>
                </a:solidFill>
              </a:rPr>
              <a:t>reduction of administrative burden </a:t>
            </a:r>
            <a:r>
              <a:rPr lang="en-US" sz="2200" dirty="0">
                <a:solidFill>
                  <a:srgbClr val="000000"/>
                </a:solidFill>
              </a:rPr>
              <a:t>for all actors in health care</a:t>
            </a:r>
          </a:p>
          <a:p>
            <a:pPr lvl="1" algn="just">
              <a:defRPr/>
            </a:pPr>
            <a:r>
              <a:rPr lang="en-US" sz="2200" dirty="0">
                <a:solidFill>
                  <a:srgbClr val="000000"/>
                </a:solidFill>
              </a:rPr>
              <a:t>thorough</a:t>
            </a:r>
            <a:r>
              <a:rPr lang="en-US" sz="2200" b="1" dirty="0">
                <a:solidFill>
                  <a:srgbClr val="000000"/>
                </a:solidFill>
              </a:rPr>
              <a:t> support </a:t>
            </a:r>
            <a:r>
              <a:rPr lang="en-US" sz="2200" dirty="0">
                <a:solidFill>
                  <a:srgbClr val="000000"/>
                </a:solidFill>
              </a:rPr>
              <a:t>of health care policy and research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4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>
                <a:sym typeface="Arial" charset="0"/>
              </a:rPr>
              <a:t>10 </a:t>
            </a:r>
            <a:r>
              <a:rPr lang="nl-BE" altLang="en-US" dirty="0" err="1" smtClean="0">
                <a:sym typeface="Arial" charset="0"/>
              </a:rPr>
              <a:t>Tasks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 smtClean="0">
                <a:sym typeface="Arial" charset="0"/>
              </a:rPr>
              <a:t>Development of a vision and of a strategy for </a:t>
            </a:r>
            <a:r>
              <a:rPr lang="en-GB" altLang="en-US" dirty="0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en-GB" dirty="0" smtClean="0"/>
              <a:t>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Organization of the cooperation between all governmental institutions</a:t>
            </a:r>
            <a:r>
              <a:rPr lang="en-GB" dirty="0" smtClean="0"/>
              <a:t> </a:t>
            </a:r>
            <a:r>
              <a:rPr lang="en-GB" altLang="en-US" dirty="0" smtClean="0">
                <a:sym typeface="Arial" charset="0"/>
              </a:rPr>
              <a:t>which are charged with the coordination of the electronic service provision</a:t>
            </a:r>
            <a:r>
              <a:rPr lang="en-GB" dirty="0" smtClean="0"/>
              <a:t>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The motor of the necessary changes for the implementation of the vision and the strategy with regard to </a:t>
            </a:r>
            <a:r>
              <a:rPr lang="en-GB" altLang="en-US" dirty="0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en-GB" dirty="0" smtClean="0"/>
              <a:t> 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Determination of functional and technical norms, standards, specifications and basic architecture with regard to ICT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>
                <a:sym typeface="Arial" charset="0"/>
              </a:rPr>
              <a:t>10 </a:t>
            </a:r>
            <a:r>
              <a:rPr lang="nl-BE" altLang="en-US" dirty="0" err="1">
                <a:sym typeface="Arial" charset="0"/>
              </a:rPr>
              <a:t>Tasks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ym typeface="Arial" charset="0"/>
              </a:rPr>
              <a:t>Registration of software for the management of electronic patient files  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Managing </a:t>
            </a:r>
            <a:r>
              <a:rPr lang="en-GB" altLang="en-US" dirty="0">
                <a:sym typeface="Arial" charset="0"/>
              </a:rPr>
              <a:t>and coordinating the ICT aspects of data exchange within the framework of the electronic patient files and of the electronic medical </a:t>
            </a:r>
            <a:r>
              <a:rPr lang="en-GB" altLang="en-US" dirty="0" smtClean="0">
                <a:sym typeface="Arial" charset="0"/>
              </a:rPr>
              <a:t>prescriptions</a:t>
            </a:r>
          </a:p>
          <a:p>
            <a:endParaRPr lang="en-GB" altLang="en-US" dirty="0">
              <a:sym typeface="Arial" charset="0"/>
            </a:endParaRPr>
          </a:p>
          <a:p>
            <a:r>
              <a:rPr lang="en-GB" altLang="en-US" dirty="0">
                <a:sym typeface="Arial" charset="0"/>
              </a:rPr>
              <a:t>Conceptualization, design and management of a cooperation platform for secure electronic data exchange with the relevant basic </a:t>
            </a:r>
            <a:r>
              <a:rPr lang="en-GB" altLang="en-US" dirty="0" smtClean="0">
                <a:sym typeface="Arial" charset="0"/>
              </a:rPr>
              <a:t>service</a:t>
            </a:r>
            <a:endParaRPr lang="en-GB" altLang="en-US" dirty="0">
              <a:sym typeface="Arial" charset="0"/>
            </a:endParaRP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/>
              <a:t>03/06/2016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8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11325" y="3513138"/>
            <a:ext cx="4414838" cy="1822450"/>
            <a:chOff x="827584" y="4305393"/>
            <a:chExt cx="4415381" cy="1822976"/>
          </a:xfrm>
        </p:grpSpPr>
        <p:pic>
          <p:nvPicPr>
            <p:cNvPr id="44056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73" y="5589240"/>
              <a:ext cx="872121" cy="53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604743776"/>
                </p:ext>
              </p:extLst>
            </p:nvPr>
          </p:nvGraphicFramePr>
          <p:xfrm>
            <a:off x="827584" y="4305393"/>
            <a:ext cx="4415381" cy="1368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30517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5588" y="1411288"/>
            <a:ext cx="1952625" cy="1952625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641725" y="1472905"/>
            <a:ext cx="2016125" cy="982955"/>
            <a:chOff x="2528844" y="1909194"/>
            <a:chExt cx="2016224" cy="982350"/>
          </a:xfrm>
        </p:grpSpPr>
        <p:sp>
          <p:nvSpPr>
            <p:cNvPr id="4" name="TextBox 3"/>
            <p:cNvSpPr txBox="1"/>
            <p:nvPr/>
          </p:nvSpPr>
          <p:spPr>
            <a:xfrm>
              <a:off x="2528844" y="1909194"/>
              <a:ext cx="2016224" cy="51561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patient </a:t>
              </a:r>
              <a:r>
                <a:rPr lang="fr-BE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consults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his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her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physician</a:t>
              </a:r>
              <a:endParaRPr lang="en-GB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28844" y="2747170"/>
              <a:ext cx="2016224" cy="144374"/>
            </a:xfrm>
            <a:prstGeom prst="rightArrow">
              <a:avLst/>
            </a:prstGeom>
            <a:solidFill>
              <a:srgbClr val="3F6D57"/>
            </a:solidFill>
            <a:ln>
              <a:solidFill>
                <a:srgbClr val="3E6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24538" y="1477963"/>
            <a:ext cx="1857375" cy="186531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16200000">
            <a:off x="4501331" y="1630139"/>
            <a:ext cx="390525" cy="3351212"/>
          </a:xfrm>
          <a:prstGeom prst="rect">
            <a:avLst/>
          </a:prstGeom>
        </p:spPr>
        <p:txBody>
          <a:bodyPr vert="vert"/>
          <a:lstStyle/>
          <a:p>
            <a:pPr algn="ctr">
              <a:defRPr/>
            </a:pPr>
            <a:r>
              <a:rPr lang="nl-BE" b="1" dirty="0">
                <a:solidFill>
                  <a:srgbClr val="C00000"/>
                </a:solidFill>
              </a:rPr>
              <a:t>Administrative advantages</a:t>
            </a:r>
          </a:p>
        </p:txBody>
      </p:sp>
      <p:sp>
        <p:nvSpPr>
          <p:cNvPr id="27" name="Curved Left Arrow 26"/>
          <p:cNvSpPr/>
          <p:nvPr/>
        </p:nvSpPr>
        <p:spPr>
          <a:xfrm flipH="1">
            <a:off x="882650" y="4368800"/>
            <a:ext cx="719138" cy="1585913"/>
          </a:xfrm>
          <a:prstGeom prst="curvedLeftArrow">
            <a:avLst/>
          </a:prstGeom>
          <a:solidFill>
            <a:srgbClr val="3E6E5A"/>
          </a:solidFill>
          <a:ln>
            <a:solidFill>
              <a:srgbClr val="3E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28" name="Group 1027"/>
          <p:cNvGrpSpPr>
            <a:grpSpLocks/>
          </p:cNvGrpSpPr>
          <p:nvPr/>
        </p:nvGrpSpPr>
        <p:grpSpPr bwMode="auto">
          <a:xfrm>
            <a:off x="1609725" y="5362575"/>
            <a:ext cx="6413500" cy="839788"/>
            <a:chOff x="1380654" y="5494811"/>
            <a:chExt cx="6413643" cy="840772"/>
          </a:xfrm>
        </p:grpSpPr>
        <p:sp>
          <p:nvSpPr>
            <p:cNvPr id="1027" name="Rectangle 1026"/>
            <p:cNvSpPr/>
            <p:nvPr/>
          </p:nvSpPr>
          <p:spPr>
            <a:xfrm>
              <a:off x="5859092" y="5494811"/>
              <a:ext cx="1935205" cy="840772"/>
            </a:xfrm>
            <a:prstGeom prst="rect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0654" y="5540903"/>
              <a:ext cx="4595915" cy="59918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Possibility of </a:t>
              </a:r>
              <a:r>
                <a:rPr lang="fr-B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registering</a:t>
              </a: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informed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consent and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therapeutic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relationships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44052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70" y="5531037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149" y="5540558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961063"/>
            <a:ext cx="433387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ym typeface="Arial" charset="0"/>
              </a:rPr>
              <a:t>Reaching an agreement about division of tasks and about the quality standards and checking that the quality standards are being fulfilled</a:t>
            </a:r>
          </a:p>
          <a:p>
            <a:endParaRPr lang="en-GB" altLang="en-US" dirty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Acting as an independent trusted third party (TTP)  for the encoding and </a:t>
            </a:r>
            <a:r>
              <a:rPr lang="en-GB" altLang="en-US" dirty="0" err="1" smtClean="0">
                <a:sym typeface="Arial" charset="0"/>
              </a:rPr>
              <a:t>anonymisation</a:t>
            </a:r>
            <a:r>
              <a:rPr lang="en-GB" altLang="en-US" dirty="0" smtClean="0">
                <a:sym typeface="Arial" charset="0"/>
              </a:rPr>
              <a:t> of personal information regarding health for certain institutions summarized in the law for the support of scientific research and the policymaking</a:t>
            </a:r>
          </a:p>
          <a:p>
            <a:endParaRPr lang="en-GB" altLang="en-US" dirty="0" smtClean="0">
              <a:sym typeface="Arial" charset="0"/>
            </a:endParaRPr>
          </a:p>
          <a:p>
            <a:r>
              <a:rPr lang="en-GB" altLang="en-US" dirty="0" smtClean="0">
                <a:sym typeface="Arial" charset="0"/>
              </a:rPr>
              <a:t>Promoting and coordinating programmes and projects</a:t>
            </a:r>
            <a:endParaRPr lang="en-GB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Basic Architecture</a:t>
            </a:r>
            <a:endParaRPr lang="en-GB" dirty="0"/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61</a:t>
            </a:fld>
            <a:endParaRPr lang="en-GB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Network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13413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294112" y="1196752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Patients,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providers</a:t>
            </a:r>
            <a:endParaRPr lang="nl-BE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nl-BE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institutions</a:t>
            </a:r>
            <a:endParaRPr lang="en-GB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" name="Picture 20" descr="FOD_diagr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7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chemeClr val="hlink"/>
                </a:solidFill>
              </a:rPr>
              <a:t>Suppliers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>
                <a:solidFill>
                  <a:schemeClr val="hlink"/>
                </a:solidFill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portal of the </a:t>
            </a: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en-GB" sz="1000" i="1">
                <a:solidFill>
                  <a:schemeClr val="bg1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VAS</a:t>
              </a:r>
              <a:endParaRPr lang="nl-B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99" name="Picture 30" descr="FOD_diagr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</a:t>
            </a:r>
            <a:r>
              <a:rPr lang="nl-BE" sz="11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ealth 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 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provider</a:t>
            </a:r>
            <a:b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40895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904899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70956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710754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622257" y="122128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2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5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6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7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0" descr="General practitione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742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393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10 Basic services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4381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www.ehealth.fgov.be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64696" cy="52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Critical success factors</a:t>
            </a:r>
            <a:endParaRPr lang="fr-FR" alt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06793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nyevansdotcom.files.wordpress.com/2013/05/20130507-09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4" y="-1"/>
            <a:ext cx="6952796" cy="68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THANK YOU! </a:t>
            </a:r>
            <a:br>
              <a:rPr smtClean="0"/>
            </a:br>
            <a:r>
              <a:rPr lang="en-US" smtClean="0"/>
              <a:t>ANY </a:t>
            </a:r>
            <a:r>
              <a:rPr smtClean="0"/>
              <a:t>Questions?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2955925" y="2522538"/>
            <a:ext cx="3054349" cy="2659062"/>
            <a:chOff x="2955608" y="2523164"/>
            <a:chExt cx="3054829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28665" y="3178480"/>
              <a:ext cx="1463465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Medical</a:t>
              </a:r>
              <a:endParaRPr lang="nl-BE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4503" y="3834591"/>
              <a:ext cx="785934" cy="8728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623"/>
              <a:ext cx="873057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1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2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3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4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5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6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82600" y="5135562"/>
            <a:ext cx="3240088" cy="1145830"/>
            <a:chOff x="483110" y="5136172"/>
            <a:chExt cx="3240360" cy="1145282"/>
          </a:xfrm>
        </p:grpSpPr>
        <p:grpSp>
          <p:nvGrpSpPr>
            <p:cNvPr id="4509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145282"/>
              <a:chOff x="398612" y="5107746"/>
              <a:chExt cx="3240360" cy="114528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68989" y="5194672"/>
                <a:ext cx="2024232" cy="10583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L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ab results and results of medical imaging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5099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19113" y="1382713"/>
            <a:ext cx="3260725" cy="1158875"/>
            <a:chOff x="518456" y="1382445"/>
            <a:chExt cx="3261456" cy="1158760"/>
          </a:xfrm>
        </p:grpSpPr>
        <p:grpSp>
          <p:nvGrpSpPr>
            <p:cNvPr id="45092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5094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</a:rPr>
                  <a:t>History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dirty="0">
                    <a:solidFill>
                      <a:schemeClr val="bg1"/>
                    </a:solidFill>
                  </a:rPr>
                  <a:t>via the 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SumEHR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and hubs/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metahub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5093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95300" y="3290888"/>
            <a:ext cx="2460625" cy="1204912"/>
            <a:chOff x="495636" y="3290765"/>
            <a:chExt cx="2459972" cy="1205400"/>
          </a:xfrm>
        </p:grpSpPr>
        <p:grpSp>
          <p:nvGrpSpPr>
            <p:cNvPr id="45087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091" name="TextBox 44"/>
              <p:cNvSpPr txBox="1">
                <a:spLocks noChangeArrowheads="1"/>
              </p:cNvSpPr>
              <p:nvPr/>
            </p:nvSpPr>
            <p:spPr bwMode="auto">
              <a:xfrm>
                <a:off x="1565161" y="3462392"/>
                <a:ext cx="1350655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Medication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schedule</a:t>
                </a:r>
                <a:endPara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5088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402263" y="1443038"/>
            <a:ext cx="3257550" cy="1079500"/>
            <a:chOff x="5403035" y="1443044"/>
            <a:chExt cx="3255987" cy="1080120"/>
          </a:xfrm>
        </p:grpSpPr>
        <p:grpSp>
          <p:nvGrpSpPr>
            <p:cNvPr id="45082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8255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Online advice and guidelines</a:t>
                </a:r>
              </a:p>
            </p:txBody>
          </p:sp>
        </p:grpSp>
        <p:pic>
          <p:nvPicPr>
            <p:cNvPr id="45083" name="Picture 9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5389563" y="5106988"/>
            <a:ext cx="3270250" cy="1185862"/>
            <a:chOff x="5389884" y="5107746"/>
            <a:chExt cx="3269138" cy="1184852"/>
          </a:xfrm>
        </p:grpSpPr>
        <p:grpSp>
          <p:nvGrpSpPr>
            <p:cNvPr id="45075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17780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referrals</a:t>
                </a:r>
                <a:endParaRPr lang="en-GB" dirty="0"/>
              </a:p>
            </p:txBody>
          </p:sp>
        </p:grpSp>
        <p:grpSp>
          <p:nvGrpSpPr>
            <p:cNvPr id="45076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45077" name="Picture 9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8" name="Picture 10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010274" y="3294063"/>
            <a:ext cx="2810197" cy="1119187"/>
            <a:chOff x="6010438" y="3294151"/>
            <a:chExt cx="2648583" cy="1118781"/>
          </a:xfrm>
        </p:grpSpPr>
        <p:grpSp>
          <p:nvGrpSpPr>
            <p:cNvPr id="45068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595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453" y="3418319"/>
                <a:ext cx="1460948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453" y="3419905"/>
                <a:ext cx="1499476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prescriptions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5069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45070" name="Picture 10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1" name="Picture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6100" y="1395413"/>
            <a:ext cx="3233738" cy="1146175"/>
            <a:chOff x="546770" y="1394932"/>
            <a:chExt cx="3233142" cy="1146273"/>
          </a:xfrm>
        </p:grpSpPr>
        <p:grpSp>
          <p:nvGrpSpPr>
            <p:cNvPr id="4611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611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7800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GB" sz="2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Rate setting</a:t>
                </a:r>
              </a:p>
              <a:p>
                <a:pPr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&amp;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invoicing</a:t>
                </a:r>
                <a:endParaRPr lang="en-GB" dirty="0"/>
              </a:p>
            </p:txBody>
          </p:sp>
        </p:grpSp>
        <p:pic>
          <p:nvPicPr>
            <p:cNvPr id="46112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7838" y="3605213"/>
            <a:ext cx="2647950" cy="1101725"/>
            <a:chOff x="477657" y="3605133"/>
            <a:chExt cx="2648583" cy="1101151"/>
          </a:xfrm>
        </p:grpSpPr>
        <p:grpSp>
          <p:nvGrpSpPr>
            <p:cNvPr id="46106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Create and send certificates</a:t>
                </a:r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7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54625" y="1452563"/>
            <a:ext cx="3565847" cy="1098550"/>
            <a:chOff x="5254692" y="1452701"/>
            <a:chExt cx="3566103" cy="1097874"/>
          </a:xfrm>
        </p:grpSpPr>
        <p:grpSp>
          <p:nvGrpSpPr>
            <p:cNvPr id="46101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6103" cy="1088355"/>
              <a:chOff x="398612" y="5107746"/>
              <a:chExt cx="3374100" cy="108835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50" y="5107746"/>
                <a:ext cx="2221962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87956" y="5137889"/>
                <a:ext cx="2384756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algn="ctr"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SumEHR, </a:t>
                </a:r>
                <a:endParaRPr lang="nl-BE" dirty="0" smtClean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</a:rPr>
                  <a:t>medication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schedule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marL="92075"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... </a:t>
                </a:r>
                <a:r>
                  <a:rPr lang="nl-BE" dirty="0">
                    <a:solidFill>
                      <a:schemeClr val="bg1"/>
                    </a:solidFill>
                  </a:rPr>
                  <a:t>updates</a:t>
                </a:r>
              </a:p>
              <a:p>
                <a:pPr algn="ctr"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2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52750" y="5300663"/>
            <a:ext cx="3255963" cy="1089025"/>
            <a:chOff x="2952328" y="5301208"/>
            <a:chExt cx="3255987" cy="1088504"/>
          </a:xfrm>
        </p:grpSpPr>
        <p:grpSp>
          <p:nvGrpSpPr>
            <p:cNvPr id="46096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100" name="TextBox 60"/>
              <p:cNvSpPr txBox="1">
                <a:spLocks noChangeArrowheads="1"/>
              </p:cNvSpPr>
              <p:nvPr/>
            </p:nvSpPr>
            <p:spPr bwMode="auto">
              <a:xfrm>
                <a:off x="6678188" y="5147274"/>
                <a:ext cx="2085974" cy="105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Send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report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GMF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holder</a:t>
                </a:r>
                <a:endParaRPr lang="nl-B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6097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099177" y="3624263"/>
            <a:ext cx="2721296" cy="1090612"/>
            <a:chOff x="6099177" y="3624263"/>
            <a:chExt cx="2721296" cy="1090612"/>
          </a:xfrm>
        </p:grpSpPr>
        <p:sp>
          <p:nvSpPr>
            <p:cNvPr id="51" name="Rectangle 50"/>
            <p:cNvSpPr/>
            <p:nvPr/>
          </p:nvSpPr>
          <p:spPr bwMode="auto">
            <a:xfrm>
              <a:off x="6099177" y="3624263"/>
              <a:ext cx="982663" cy="10795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080252" y="3625850"/>
              <a:ext cx="1596204" cy="1089025"/>
            </a:xfrm>
            <a:prstGeom prst="rect">
              <a:avLst/>
            </a:prstGeom>
            <a:solidFill>
              <a:srgbClr val="3E6E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5" name="TextBox 52"/>
            <p:cNvSpPr txBox="1">
              <a:spLocks noChangeArrowheads="1"/>
            </p:cNvSpPr>
            <p:nvPr/>
          </p:nvSpPr>
          <p:spPr bwMode="auto">
            <a:xfrm>
              <a:off x="6958015" y="3663950"/>
              <a:ext cx="186245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en-GB" sz="1000" dirty="0">
                <a:solidFill>
                  <a:schemeClr val="bg1"/>
                </a:solidFill>
              </a:endParaRPr>
            </a:p>
            <a:p>
              <a:pPr eaLnBrk="1" hangingPunct="1"/>
              <a:endParaRPr lang="en-GB" sz="1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nl-BE" dirty="0">
                  <a:solidFill>
                    <a:schemeClr val="bg1"/>
                  </a:solidFill>
                </a:rPr>
                <a:t>  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Registrations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09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677950"/>
            <a:ext cx="993427" cy="99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125788" y="2524125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124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5" name="Pictur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6" name="Picture 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20511" y="374931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7" name="Picture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8" name="Picture 8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9" name="Picture 8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25575" y="336550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804704" y="3183925"/>
              <a:ext cx="1554362" cy="1349153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Adminis-trative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5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 </a:t>
            </a:r>
            <a:r>
              <a:rPr lang="nl-BE" dirty="0" err="1" smtClean="0"/>
              <a:t>Roadmap</a:t>
            </a:r>
            <a:r>
              <a:rPr lang="nl-BE" dirty="0" smtClean="0"/>
              <a:t> 2015-2019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End of 2012: </a:t>
            </a:r>
            <a:r>
              <a:rPr lang="nl-BE" dirty="0" err="1" smtClean="0"/>
              <a:t>organisation</a:t>
            </a:r>
            <a:r>
              <a:rPr lang="nl-BE" dirty="0" smtClean="0"/>
              <a:t> of a </a:t>
            </a:r>
            <a:r>
              <a:rPr lang="nl-BE" dirty="0" err="1" smtClean="0"/>
              <a:t>Round</a:t>
            </a:r>
            <a:r>
              <a:rPr lang="nl-BE" dirty="0" smtClean="0"/>
              <a:t> </a:t>
            </a:r>
            <a:r>
              <a:rPr lang="nl-BE" dirty="0" err="1" smtClean="0"/>
              <a:t>table</a:t>
            </a:r>
            <a:r>
              <a:rPr lang="nl-BE" dirty="0" smtClean="0"/>
              <a:t> conference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priorities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computerising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health sector</a:t>
            </a:r>
          </a:p>
          <a:p>
            <a:endParaRPr lang="nl-BE" dirty="0" smtClean="0"/>
          </a:p>
          <a:p>
            <a:r>
              <a:rPr lang="nl-BE" dirty="0" err="1" smtClean="0"/>
              <a:t>Participation</a:t>
            </a:r>
            <a:r>
              <a:rPr lang="nl-BE" dirty="0" smtClean="0"/>
              <a:t> of </a:t>
            </a:r>
            <a:r>
              <a:rPr lang="nl-BE" dirty="0" err="1" smtClean="0"/>
              <a:t>about</a:t>
            </a:r>
            <a:r>
              <a:rPr lang="nl-BE" dirty="0" smtClean="0"/>
              <a:t> 300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involved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sector</a:t>
            </a:r>
          </a:p>
          <a:p>
            <a:endParaRPr lang="nl-BE" dirty="0" smtClean="0"/>
          </a:p>
          <a:p>
            <a:r>
              <a:rPr lang="nl-BE" dirty="0" err="1" smtClean="0"/>
              <a:t>Result</a:t>
            </a:r>
            <a:r>
              <a:rPr lang="nl-BE" dirty="0" smtClean="0"/>
              <a:t>: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 </a:t>
            </a:r>
            <a:r>
              <a:rPr lang="nl-BE" dirty="0" err="1" smtClean="0"/>
              <a:t>Roadmap</a:t>
            </a:r>
            <a:r>
              <a:rPr lang="nl-BE" dirty="0" smtClean="0"/>
              <a:t> </a:t>
            </a:r>
            <a:r>
              <a:rPr lang="nl-BE" dirty="0" err="1" smtClean="0"/>
              <a:t>providing</a:t>
            </a:r>
            <a:r>
              <a:rPr lang="nl-BE" dirty="0" smtClean="0"/>
              <a:t> concrete targets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next 5 </a:t>
            </a:r>
            <a:r>
              <a:rPr lang="nl-BE" dirty="0" err="1" smtClean="0"/>
              <a:t>years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2015: update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 </a:t>
            </a:r>
            <a:r>
              <a:rPr lang="nl-BE" dirty="0" err="1" smtClean="0"/>
              <a:t>Roadmap</a:t>
            </a:r>
            <a:r>
              <a:rPr lang="nl-BE" dirty="0" smtClean="0"/>
              <a:t> 2.0</a:t>
            </a:r>
            <a:endParaRPr lang="nl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9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76225"/>
            <a:ext cx="2991614" cy="7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6248</TotalTime>
  <Words>3327</Words>
  <Application>Microsoft Office PowerPoint</Application>
  <PresentationFormat>On-screen Show (4:3)</PresentationFormat>
  <Paragraphs>739</Paragraphs>
  <Slides>66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Clarity</vt:lpstr>
      <vt:lpstr>eHealth: state of affairs and perspectives</vt:lpstr>
      <vt:lpstr>Outline</vt:lpstr>
      <vt:lpstr>Some evolutions in health care</vt:lpstr>
      <vt:lpstr>The reported evolutions require...</vt:lpstr>
      <vt:lpstr>Electronic communication also stimulates…</vt:lpstr>
      <vt:lpstr>PowerPoint Presentation</vt:lpstr>
      <vt:lpstr>PowerPoint Presentation</vt:lpstr>
      <vt:lpstr>PowerPoint Presentation</vt:lpstr>
      <vt:lpstr>eHealth Roadmap 2015-2019</vt:lpstr>
      <vt:lpstr>eHealth Roadmap 2015-2019</vt:lpstr>
      <vt:lpstr>Nexus effect</vt:lpstr>
      <vt:lpstr>Roadmap 2.0: health care providers</vt:lpstr>
      <vt:lpstr>Roadmap 2.0: health care providers</vt:lpstr>
      <vt:lpstr>Roadmap 2.0: health care providers</vt:lpstr>
      <vt:lpstr>Roadmap 2.0: health care providers</vt:lpstr>
      <vt:lpstr>Roadmap 2.0: health care providers</vt:lpstr>
      <vt:lpstr>Roadmap 2.0: patients</vt:lpstr>
      <vt:lpstr>Roadmap 2.0: patients</vt:lpstr>
      <vt:lpstr>Roadmap 2.0: patients</vt:lpstr>
      <vt:lpstr>Roadmap 2.0: patients</vt:lpstr>
      <vt:lpstr>www.plan-egezondheid.be</vt:lpstr>
      <vt:lpstr>Focus: GMF* = EMF =&gt; SumEHR</vt:lpstr>
      <vt:lpstr>Focus: GMF = EMF =&gt; Sumehr</vt:lpstr>
      <vt:lpstr>Focus: Hubs &amp; Metahub</vt:lpstr>
      <vt:lpstr>Focus: Hubs &amp; Metahub</vt:lpstr>
      <vt:lpstr>Hubs &amp; Metahub</vt:lpstr>
      <vt:lpstr>Hubs &amp; Metahub system</vt:lpstr>
      <vt:lpstr>Hubs &amp; Metahub system before</vt:lpstr>
      <vt:lpstr>Hubs &amp; Metahub system today</vt:lpstr>
      <vt:lpstr>Extramural data</vt:lpstr>
      <vt:lpstr>Hubs &amp; Metahub</vt:lpstr>
      <vt:lpstr>Hubs &amp; Metahub</vt:lpstr>
      <vt:lpstr>Focus: informed consent</vt:lpstr>
      <vt:lpstr>Focus: informed consent</vt:lpstr>
      <vt:lpstr>eHealthConsent</vt:lpstr>
      <vt:lpstr>Focus: informed consent</vt:lpstr>
      <vt:lpstr>www.patientconsent.be</vt:lpstr>
      <vt:lpstr>www.patientconsent.be/folder</vt:lpstr>
      <vt:lpstr>Focus: Informed consent</vt:lpstr>
      <vt:lpstr>Focus: eHealthBox</vt:lpstr>
      <vt:lpstr>Focus: eHealthBox</vt:lpstr>
      <vt:lpstr>Focus: mobile Health (mHealth)</vt:lpstr>
      <vt:lpstr>Focus: mHealth - types of apps</vt:lpstr>
      <vt:lpstr>Focus: mHealth - types of apps</vt:lpstr>
      <vt:lpstr>Focus: mHealth - examples</vt:lpstr>
      <vt:lpstr>Focus: mHealth - examples</vt:lpstr>
      <vt:lpstr>Focus: mHealth - examples</vt:lpstr>
      <vt:lpstr>Focus: mHealth – social utility</vt:lpstr>
      <vt:lpstr>Focus: mHealth - apps and data</vt:lpstr>
      <vt:lpstr>Focus: mHealth – objectives of mHealth</vt:lpstr>
      <vt:lpstr>Focus: mHealth – mHealth objectives</vt:lpstr>
      <vt:lpstr>Focus: mHealth – division of tasks</vt:lpstr>
      <vt:lpstr>Focus: mHealth - action items </vt:lpstr>
      <vt:lpstr>Focus: mHealth</vt:lpstr>
      <vt:lpstr>Focus: mHealth – priority use cases</vt:lpstr>
      <vt:lpstr>  Role and responsibility of the eHealth platform </vt:lpstr>
      <vt:lpstr>Mission of the eHealth platform</vt:lpstr>
      <vt:lpstr>10 Tasks</vt:lpstr>
      <vt:lpstr>10 Tasks</vt:lpstr>
      <vt:lpstr>10 Tasks</vt:lpstr>
      <vt:lpstr>Basic Architecture</vt:lpstr>
      <vt:lpstr>10 Basic services</vt:lpstr>
      <vt:lpstr>www.ehealth.fgov.be</vt:lpstr>
      <vt:lpstr>Critical success factors</vt:lpstr>
      <vt:lpstr>PowerPoint Presentation</vt:lpstr>
      <vt:lpstr>THANK YOU!  ANY Questions?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Glenn Keyaerts</cp:lastModifiedBy>
  <cp:revision>286</cp:revision>
  <cp:lastPrinted>2015-01-05T10:57:53Z</cp:lastPrinted>
  <dcterms:created xsi:type="dcterms:W3CDTF">2014-04-14T09:14:56Z</dcterms:created>
  <dcterms:modified xsi:type="dcterms:W3CDTF">2016-06-02T04:54:33Z</dcterms:modified>
</cp:coreProperties>
</file>