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2"/>
  </p:notesMasterIdLst>
  <p:handoutMasterIdLst>
    <p:handoutMasterId r:id="rId83"/>
  </p:handoutMasterIdLst>
  <p:sldIdLst>
    <p:sldId id="332" r:id="rId2"/>
    <p:sldId id="348" r:id="rId3"/>
    <p:sldId id="349" r:id="rId4"/>
    <p:sldId id="350" r:id="rId5"/>
    <p:sldId id="351" r:id="rId6"/>
    <p:sldId id="352" r:id="rId7"/>
    <p:sldId id="353" r:id="rId8"/>
    <p:sldId id="354" r:id="rId9"/>
    <p:sldId id="355" r:id="rId10"/>
    <p:sldId id="356" r:id="rId11"/>
    <p:sldId id="357" r:id="rId12"/>
    <p:sldId id="269" r:id="rId13"/>
    <p:sldId id="342" r:id="rId14"/>
    <p:sldId id="271" r:id="rId15"/>
    <p:sldId id="380" r:id="rId16"/>
    <p:sldId id="381" r:id="rId17"/>
    <p:sldId id="274" r:id="rId18"/>
    <p:sldId id="275" r:id="rId19"/>
    <p:sldId id="276" r:id="rId20"/>
    <p:sldId id="277" r:id="rId21"/>
    <p:sldId id="336" r:id="rId22"/>
    <p:sldId id="337" r:id="rId23"/>
    <p:sldId id="339" r:id="rId24"/>
    <p:sldId id="278" r:id="rId25"/>
    <p:sldId id="279" r:id="rId26"/>
    <p:sldId id="280" r:id="rId27"/>
    <p:sldId id="347" r:id="rId28"/>
    <p:sldId id="340" r:id="rId29"/>
    <p:sldId id="346" r:id="rId30"/>
    <p:sldId id="284" r:id="rId31"/>
    <p:sldId id="367" r:id="rId32"/>
    <p:sldId id="368" r:id="rId33"/>
    <p:sldId id="369" r:id="rId34"/>
    <p:sldId id="370" r:id="rId35"/>
    <p:sldId id="371" r:id="rId36"/>
    <p:sldId id="372" r:id="rId37"/>
    <p:sldId id="373" r:id="rId38"/>
    <p:sldId id="374" r:id="rId39"/>
    <p:sldId id="293" r:id="rId40"/>
    <p:sldId id="294" r:id="rId41"/>
    <p:sldId id="295" r:id="rId42"/>
    <p:sldId id="296" r:id="rId43"/>
    <p:sldId id="375" r:id="rId44"/>
    <p:sldId id="376" r:id="rId45"/>
    <p:sldId id="299" r:id="rId46"/>
    <p:sldId id="300" r:id="rId47"/>
    <p:sldId id="301" r:id="rId48"/>
    <p:sldId id="302" r:id="rId49"/>
    <p:sldId id="303" r:id="rId50"/>
    <p:sldId id="304" r:id="rId51"/>
    <p:sldId id="305" r:id="rId52"/>
    <p:sldId id="306" r:id="rId53"/>
    <p:sldId id="377" r:id="rId54"/>
    <p:sldId id="378" r:id="rId55"/>
    <p:sldId id="379" r:id="rId56"/>
    <p:sldId id="310" r:id="rId57"/>
    <p:sldId id="311" r:id="rId58"/>
    <p:sldId id="312" r:id="rId59"/>
    <p:sldId id="334" r:id="rId60"/>
    <p:sldId id="335" r:id="rId61"/>
    <p:sldId id="315" r:id="rId62"/>
    <p:sldId id="316" r:id="rId63"/>
    <p:sldId id="333" r:id="rId64"/>
    <p:sldId id="358" r:id="rId65"/>
    <p:sldId id="361" r:id="rId66"/>
    <p:sldId id="362" r:id="rId67"/>
    <p:sldId id="319" r:id="rId68"/>
    <p:sldId id="320" r:id="rId69"/>
    <p:sldId id="321" r:id="rId70"/>
    <p:sldId id="322" r:id="rId71"/>
    <p:sldId id="323" r:id="rId72"/>
    <p:sldId id="324" r:id="rId73"/>
    <p:sldId id="325" r:id="rId74"/>
    <p:sldId id="363" r:id="rId75"/>
    <p:sldId id="364" r:id="rId76"/>
    <p:sldId id="328" r:id="rId77"/>
    <p:sldId id="329" r:id="rId78"/>
    <p:sldId id="330" r:id="rId79"/>
    <p:sldId id="345" r:id="rId80"/>
    <p:sldId id="331" r:id="rId8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28" autoAdjust="0"/>
  </p:normalViewPr>
  <p:slideViewPr>
    <p:cSldViewPr snapToGrid="0" snapToObjects="1">
      <p:cViewPr>
        <p:scale>
          <a:sx n="110" d="100"/>
          <a:sy n="110" d="100"/>
        </p:scale>
        <p:origin x="-120"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image" Target="../media/image73.jpeg"/><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image" Target="../media/image73.jpeg"/><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l'eID du patient</a:t>
          </a:r>
          <a:endParaRPr lang="fr-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Authentification de l’identité du patient</a:t>
          </a:r>
          <a:endParaRPr lang="fr-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Vérification de l'assurabilité</a:t>
          </a:r>
          <a:endParaRPr lang="fr-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DMG?</a:t>
          </a:r>
          <a:endParaRPr lang="fr-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3BD84592-AF39-4FF9-A1CB-6FA52C2C973E}" type="presOf" srcId="{CB8410C7-D6F2-43A6-AD81-C74A81EE903F}" destId="{6273677B-BEF3-4B28-96B6-2A414649EAEE}" srcOrd="0" destOrd="0" presId="urn:microsoft.com/office/officeart/2005/8/layout/vList5"/>
    <dgm:cxn modelId="{B5AE6345-216C-48F7-B883-A8561F933CC0}" type="presOf" srcId="{34490C8B-2247-4E32-894B-BE662C9FFFD3}" destId="{F13FEE27-CFB8-4A27-A48D-DB155A6B42B7}" srcOrd="0" destOrd="1" presId="urn:microsoft.com/office/officeart/2005/8/layout/vList5"/>
    <dgm:cxn modelId="{FBE1B60F-7EDA-4851-BAEF-D1C1A5DDDF43}"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13868BA3-A476-4D11-BE5E-9ACB256CF0D5}" type="presOf" srcId="{283E63E5-401D-47F3-B99A-0A8B0671698F}" destId="{4F5301D4-6D10-4291-8DF6-6956AF37A1EA}" srcOrd="0" destOrd="0" presId="urn:microsoft.com/office/officeart/2005/8/layout/vList5"/>
    <dgm:cxn modelId="{2C7121B9-C95D-4898-A4FC-E54B89827B4B}" type="presOf" srcId="{9ED7CC8B-16A7-4240-9857-889C660DF3CC}" destId="{F13FEE27-CFB8-4A27-A48D-DB155A6B42B7}" srcOrd="0" destOrd="0"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06BDA79A-40E6-4F19-9F55-C0B211703056}" type="presParOf" srcId="{4F5301D4-6D10-4291-8DF6-6956AF37A1EA}" destId="{88B521AE-D9F3-4F7D-B4C1-A88FFE9E2366}" srcOrd="0" destOrd="0" presId="urn:microsoft.com/office/officeart/2005/8/layout/vList5"/>
    <dgm:cxn modelId="{F7957711-30A4-4ADE-8E5D-768FC752C4D0}" type="presParOf" srcId="{88B521AE-D9F3-4F7D-B4C1-A88FFE9E2366}" destId="{6273677B-BEF3-4B28-96B6-2A414649EAEE}" srcOrd="0" destOrd="0" presId="urn:microsoft.com/office/officeart/2005/8/layout/vList5"/>
    <dgm:cxn modelId="{5F175CFB-09F1-41EF-8DB5-1D82C8ED8515}"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de sous-processus électroniques</a:t>
          </a:r>
          <a:endParaRPr lang="fr-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Portail </a:t>
          </a:r>
          <a:endParaRPr lang="fr-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Gestion intégrée des utilisateurs et des accès</a:t>
          </a:r>
          <a:endParaRPr lang="fr-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Gestion de loggings</a:t>
          </a:r>
          <a:endParaRPr lang="fr-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Système de chiffrement end-to-end</a:t>
          </a:r>
          <a:endParaRPr lang="fr-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fr-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fr-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Codage et anonymisation</a:t>
          </a:r>
          <a:endParaRPr lang="fr-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Consultation du registre national et des registres BCSS</a:t>
          </a:r>
          <a:endParaRPr lang="fr-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Répertoire des références (metahub)</a:t>
          </a:r>
          <a:endParaRPr lang="fr-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5C06FC25-7CBC-48A3-A8F4-31FB5A00914B}" type="presOf" srcId="{81FDCA61-7A32-4339-89E8-DD3704FB86F4}" destId="{6F6ACCCA-7573-4F27-BB76-D1BFA52EAEE3}"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98E81DA-43CC-40A1-A1DB-44DC74E68A1C}" type="presOf" srcId="{F9B22A10-E2AD-420E-86FD-C6A619FB34C3}" destId="{610D24CD-EC64-4585-8806-7B24163BBCA5}"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45C244-F087-45DB-8A50-E280F3B06341}" type="presOf" srcId="{AE2357B3-F8D1-4E13-B807-E393E9FC5539}" destId="{DC5DD086-89E5-4CD9-B1D2-0E7FF2C522A2}" srcOrd="0" destOrd="0" presId="urn:microsoft.com/office/officeart/2008/layout/PictureStrips"/>
    <dgm:cxn modelId="{B9A28BC5-23C7-4481-9278-A71F60DE95D9}" type="presOf" srcId="{E7919EDD-7680-4985-B198-1CBB0F9E96AC}" destId="{7A8D609C-F894-4686-8594-F633FD78C201}" srcOrd="0" destOrd="0" presId="urn:microsoft.com/office/officeart/2008/layout/PictureStrips"/>
    <dgm:cxn modelId="{78A526BC-B1D1-458D-BA60-C8ECC791D5A5}" type="presOf" srcId="{ADE4E262-EB9E-448C-8B46-6B6521E6B92F}" destId="{E0757731-3698-433B-8E7C-2EB749869931}" srcOrd="0" destOrd="0" presId="urn:microsoft.com/office/officeart/2008/layout/PictureStrips"/>
    <dgm:cxn modelId="{CB90575B-49B5-447E-974D-072B5B5F7D54}" type="presOf" srcId="{DE482DF0-5C86-4767-9CE5-54725DF28573}" destId="{4F50CB91-2850-4662-936D-F5CF85EB32D2}" srcOrd="0" destOrd="0" presId="urn:microsoft.com/office/officeart/2008/layout/PictureStrips"/>
    <dgm:cxn modelId="{5C7F3C2D-C6DE-4BA9-BF56-92A8B0DF7C62}" type="presOf" srcId="{426C232F-332D-4FF2-A820-7A068898BF0D}" destId="{A9AE0183-4578-4303-9373-BBB0DAF179FE}"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DBA0ABE-5D2B-4E7C-B4C8-5687388004CA}" type="presOf" srcId="{D1B0C0D0-7AB7-487B-ADF8-3BB3DD4E9EE7}" destId="{9E029134-162C-442E-A062-F55ADB999C3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35E5AA7-B63C-452A-844D-11C6602CB454}" type="presOf" srcId="{66800CA2-1263-488B-9901-BF5AA9A26379}" destId="{22C56DC3-2158-416C-A2CA-0A41276F6E72}" srcOrd="0" destOrd="0" presId="urn:microsoft.com/office/officeart/2008/layout/PictureStrips"/>
    <dgm:cxn modelId="{D29CA5C8-1206-47B9-BB1F-75D2E9128155}" type="presOf" srcId="{3069D4A7-A9EB-432B-8415-5BE83922B144}" destId="{9C5C0C8B-F255-4694-B3C6-8BE7DBC5F7E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31A3390D-8881-4F0A-A638-9C2E1EE77DE6}" type="presOf" srcId="{53250AAA-89D6-4377-B3C0-0E5BF972A3C0}" destId="{411BB13E-A3FD-42F9-8D3A-DD2DDC4A3516}"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3AA5B55E-BAFF-4E59-844F-0B3A890F9AB2}" srcId="{D1B0C0D0-7AB7-487B-ADF8-3BB3DD4E9EE7}" destId="{53250AAA-89D6-4377-B3C0-0E5BF972A3C0}" srcOrd="7" destOrd="0" parTransId="{470AA8AF-6A66-4DE7-8F3A-D2B315A90BE8}" sibTransId="{4828047A-C139-4049-9231-4057A0E3B9D2}"/>
    <dgm:cxn modelId="{4314935C-D5DB-4607-AD93-2E63B5FC49CD}" type="presParOf" srcId="{9E029134-162C-442E-A062-F55ADB999C33}" destId="{60E777AF-AE30-4678-946F-1FF94928EBDC}" srcOrd="0" destOrd="0" presId="urn:microsoft.com/office/officeart/2008/layout/PictureStrips"/>
    <dgm:cxn modelId="{2C66555F-BAB8-4470-8BE2-D48D9ECB4046}" type="presParOf" srcId="{60E777AF-AE30-4678-946F-1FF94928EBDC}" destId="{7A8D609C-F894-4686-8594-F633FD78C201}" srcOrd="0" destOrd="0" presId="urn:microsoft.com/office/officeart/2008/layout/PictureStrips"/>
    <dgm:cxn modelId="{2FBD3CF8-ACD5-460B-9851-6BF95B3D5A1F}" type="presParOf" srcId="{60E777AF-AE30-4678-946F-1FF94928EBDC}" destId="{8B00EC11-24E0-4E0C-8101-DB576F31F9D2}" srcOrd="1" destOrd="0" presId="urn:microsoft.com/office/officeart/2008/layout/PictureStrips"/>
    <dgm:cxn modelId="{CF6316CD-78AA-433C-A744-638EEB1B9742}" type="presParOf" srcId="{9E029134-162C-442E-A062-F55ADB999C33}" destId="{7105A6FE-D318-4A98-A922-671C581530DC}" srcOrd="1" destOrd="0" presId="urn:microsoft.com/office/officeart/2008/layout/PictureStrips"/>
    <dgm:cxn modelId="{9E2D0BD4-1D33-4442-936C-75B870A7E56C}" type="presParOf" srcId="{9E029134-162C-442E-A062-F55ADB999C33}" destId="{85CFEB57-FC52-4321-A97D-3211B5D63D4D}" srcOrd="2" destOrd="0" presId="urn:microsoft.com/office/officeart/2008/layout/PictureStrips"/>
    <dgm:cxn modelId="{6F2C9FFE-600F-4AB0-AD6F-40B74EAE3E44}" type="presParOf" srcId="{85CFEB57-FC52-4321-A97D-3211B5D63D4D}" destId="{A9AE0183-4578-4303-9373-BBB0DAF179FE}" srcOrd="0" destOrd="0" presId="urn:microsoft.com/office/officeart/2008/layout/PictureStrips"/>
    <dgm:cxn modelId="{479D1488-4A34-41AE-88D1-C3E5C100E32B}" type="presParOf" srcId="{85CFEB57-FC52-4321-A97D-3211B5D63D4D}" destId="{17BB8C5E-ACC5-4AEA-AC3B-15C53CC548C0}" srcOrd="1" destOrd="0" presId="urn:microsoft.com/office/officeart/2008/layout/PictureStrips"/>
    <dgm:cxn modelId="{F99204A0-41BD-4BD3-B471-FDF98817E57C}" type="presParOf" srcId="{9E029134-162C-442E-A062-F55ADB999C33}" destId="{3DF2FDF0-8F29-4351-969E-A1025413C53F}" srcOrd="3" destOrd="0" presId="urn:microsoft.com/office/officeart/2008/layout/PictureStrips"/>
    <dgm:cxn modelId="{61BC224F-0D60-46C3-86CC-738B63B141CD}" type="presParOf" srcId="{9E029134-162C-442E-A062-F55ADB999C33}" destId="{51949F69-36F9-42ED-A197-4A357D3FCC84}" srcOrd="4" destOrd="0" presId="urn:microsoft.com/office/officeart/2008/layout/PictureStrips"/>
    <dgm:cxn modelId="{2D2E280D-C491-40DA-9B09-39242499BD76}" type="presParOf" srcId="{51949F69-36F9-42ED-A197-4A357D3FCC84}" destId="{DC5DD086-89E5-4CD9-B1D2-0E7FF2C522A2}" srcOrd="0" destOrd="0" presId="urn:microsoft.com/office/officeart/2008/layout/PictureStrips"/>
    <dgm:cxn modelId="{F2FC50AE-6CE6-4024-BC4A-EC3BB8A2EE4D}" type="presParOf" srcId="{51949F69-36F9-42ED-A197-4A357D3FCC84}" destId="{DEDE190B-7605-44A7-B19B-482157C4ED09}" srcOrd="1" destOrd="0" presId="urn:microsoft.com/office/officeart/2008/layout/PictureStrips"/>
    <dgm:cxn modelId="{54A13BD1-E2F7-475E-8C52-71AC3BBEDAA3}" type="presParOf" srcId="{9E029134-162C-442E-A062-F55ADB999C33}" destId="{800A896D-7DD0-4D28-BE08-D3B8F3F2A8C6}" srcOrd="5" destOrd="0" presId="urn:microsoft.com/office/officeart/2008/layout/PictureStrips"/>
    <dgm:cxn modelId="{3272F846-E5A4-45D5-8825-F7D71042565B}" type="presParOf" srcId="{9E029134-162C-442E-A062-F55ADB999C33}" destId="{09DCF082-D387-4036-A517-A57508B9F296}" srcOrd="6" destOrd="0" presId="urn:microsoft.com/office/officeart/2008/layout/PictureStrips"/>
    <dgm:cxn modelId="{468DFF91-E8BD-420B-934A-D4CAFA963539}" type="presParOf" srcId="{09DCF082-D387-4036-A517-A57508B9F296}" destId="{6F6ACCCA-7573-4F27-BB76-D1BFA52EAEE3}" srcOrd="0" destOrd="0" presId="urn:microsoft.com/office/officeart/2008/layout/PictureStrips"/>
    <dgm:cxn modelId="{0FCFE9FF-041D-46E4-9EFD-6EC83C1512F0}" type="presParOf" srcId="{09DCF082-D387-4036-A517-A57508B9F296}" destId="{F94043AE-FBAE-4418-8D10-10B1481C95AF}" srcOrd="1" destOrd="0" presId="urn:microsoft.com/office/officeart/2008/layout/PictureStrips"/>
    <dgm:cxn modelId="{F480DBB3-05B0-474F-BF7D-C9DCB2A9AB3C}" type="presParOf" srcId="{9E029134-162C-442E-A062-F55ADB999C33}" destId="{2F838AD4-66C5-4737-8D8D-66F3281C6FE1}" srcOrd="7" destOrd="0" presId="urn:microsoft.com/office/officeart/2008/layout/PictureStrips"/>
    <dgm:cxn modelId="{F3C44DF0-011D-4B5C-A592-9AADAEE94B7D}" type="presParOf" srcId="{9E029134-162C-442E-A062-F55ADB999C33}" destId="{0F749A16-F5F6-45E8-9E08-2382EA901724}" srcOrd="8" destOrd="0" presId="urn:microsoft.com/office/officeart/2008/layout/PictureStrips"/>
    <dgm:cxn modelId="{CB7714BF-E043-4B41-BE4D-6D5456CCB9FA}" type="presParOf" srcId="{0F749A16-F5F6-45E8-9E08-2382EA901724}" destId="{610D24CD-EC64-4585-8806-7B24163BBCA5}" srcOrd="0" destOrd="0" presId="urn:microsoft.com/office/officeart/2008/layout/PictureStrips"/>
    <dgm:cxn modelId="{DC71D5A4-F341-4B5F-AD8E-A7849D099A66}" type="presParOf" srcId="{0F749A16-F5F6-45E8-9E08-2382EA901724}" destId="{1D377189-38FA-44FB-9886-A25D865375A4}" srcOrd="1" destOrd="0" presId="urn:microsoft.com/office/officeart/2008/layout/PictureStrips"/>
    <dgm:cxn modelId="{E857F011-558D-4B1A-8573-D4B2FEB4D236}" type="presParOf" srcId="{9E029134-162C-442E-A062-F55ADB999C33}" destId="{D0690CA7-5AC0-41CF-B946-24781BCFD1A5}" srcOrd="9" destOrd="0" presId="urn:microsoft.com/office/officeart/2008/layout/PictureStrips"/>
    <dgm:cxn modelId="{54C8F472-65EA-4A32-814A-59E8CE1B13D9}" type="presParOf" srcId="{9E029134-162C-442E-A062-F55ADB999C33}" destId="{B7B3EDE5-7630-4030-822E-F5E4C9706E85}" srcOrd="10" destOrd="0" presId="urn:microsoft.com/office/officeart/2008/layout/PictureStrips"/>
    <dgm:cxn modelId="{1A7D605B-1423-4EEE-8A0B-27C21FBCAE54}" type="presParOf" srcId="{B7B3EDE5-7630-4030-822E-F5E4C9706E85}" destId="{4F50CB91-2850-4662-936D-F5CF85EB32D2}" srcOrd="0" destOrd="0" presId="urn:microsoft.com/office/officeart/2008/layout/PictureStrips"/>
    <dgm:cxn modelId="{16D3F4A8-0D71-4CB5-8B91-B8199C713681}" type="presParOf" srcId="{B7B3EDE5-7630-4030-822E-F5E4C9706E85}" destId="{82E38FB2-A96C-4D7A-A866-6D7BE57189A0}" srcOrd="1" destOrd="0" presId="urn:microsoft.com/office/officeart/2008/layout/PictureStrips"/>
    <dgm:cxn modelId="{697C0604-F706-4E55-ABA3-D4997B53D8C5}" type="presParOf" srcId="{9E029134-162C-442E-A062-F55ADB999C33}" destId="{FFADA039-4E63-4656-B69A-9CDE6DF7D22E}" srcOrd="11" destOrd="0" presId="urn:microsoft.com/office/officeart/2008/layout/PictureStrips"/>
    <dgm:cxn modelId="{9CEBECFD-A411-4234-84DE-10B0C884E1AD}" type="presParOf" srcId="{9E029134-162C-442E-A062-F55ADB999C33}" destId="{617E62FE-8B7F-4345-A007-B8285279A613}" srcOrd="12" destOrd="0" presId="urn:microsoft.com/office/officeart/2008/layout/PictureStrips"/>
    <dgm:cxn modelId="{5C1198CF-E454-429F-A551-7911795B0903}" type="presParOf" srcId="{617E62FE-8B7F-4345-A007-B8285279A613}" destId="{9C5C0C8B-F255-4694-B3C6-8BE7DBC5F7E5}" srcOrd="0" destOrd="0" presId="urn:microsoft.com/office/officeart/2008/layout/PictureStrips"/>
    <dgm:cxn modelId="{E378BEAE-B996-415B-983C-4FB7902A3CD2}" type="presParOf" srcId="{617E62FE-8B7F-4345-A007-B8285279A613}" destId="{A9E14B50-194E-4A93-B9D9-20BB56D81973}" srcOrd="1" destOrd="0" presId="urn:microsoft.com/office/officeart/2008/layout/PictureStrips"/>
    <dgm:cxn modelId="{D65768D7-45FF-4616-9177-87AA7DA5A1F1}" type="presParOf" srcId="{9E029134-162C-442E-A062-F55ADB999C33}" destId="{CC5C64CB-AB52-41A1-B231-D8699C0C625F}" srcOrd="13" destOrd="0" presId="urn:microsoft.com/office/officeart/2008/layout/PictureStrips"/>
    <dgm:cxn modelId="{F51C6EA3-D062-4A66-A7A1-012116027506}" type="presParOf" srcId="{9E029134-162C-442E-A062-F55ADB999C33}" destId="{F8E94CFA-B945-48E5-BE10-370DD69F16A4}" srcOrd="14" destOrd="0" presId="urn:microsoft.com/office/officeart/2008/layout/PictureStrips"/>
    <dgm:cxn modelId="{034B6964-A3A4-499D-A757-B66DD27E4B55}" type="presParOf" srcId="{F8E94CFA-B945-48E5-BE10-370DD69F16A4}" destId="{411BB13E-A3FD-42F9-8D3A-DD2DDC4A3516}" srcOrd="0" destOrd="0" presId="urn:microsoft.com/office/officeart/2008/layout/PictureStrips"/>
    <dgm:cxn modelId="{341F5BC0-FB97-466D-8A06-F1FB50A177BE}" type="presParOf" srcId="{F8E94CFA-B945-48E5-BE10-370DD69F16A4}" destId="{70C2EA1E-D7DB-4E74-806D-4590DBE781A3}" srcOrd="1" destOrd="0" presId="urn:microsoft.com/office/officeart/2008/layout/PictureStrips"/>
    <dgm:cxn modelId="{3EE59995-BFE3-4FD5-8AF6-BB28789ABD0A}" type="presParOf" srcId="{9E029134-162C-442E-A062-F55ADB999C33}" destId="{B6819F3B-727A-4EDF-BC16-FDFFBB563868}" srcOrd="15" destOrd="0" presId="urn:microsoft.com/office/officeart/2008/layout/PictureStrips"/>
    <dgm:cxn modelId="{64BA2721-2850-43CD-8D5D-C75FF7CBB70E}" type="presParOf" srcId="{9E029134-162C-442E-A062-F55ADB999C33}" destId="{BB272E9F-26C5-4655-93E5-F3616BF119CC}" srcOrd="16" destOrd="0" presId="urn:microsoft.com/office/officeart/2008/layout/PictureStrips"/>
    <dgm:cxn modelId="{D6A8844A-443A-4A74-A284-93EF459BA35D}" type="presParOf" srcId="{BB272E9F-26C5-4655-93E5-F3616BF119CC}" destId="{E0757731-3698-433B-8E7C-2EB749869931}" srcOrd="0" destOrd="0" presId="urn:microsoft.com/office/officeart/2008/layout/PictureStrips"/>
    <dgm:cxn modelId="{E2D4790B-D4D0-46B5-8F4E-6DD5C99E2851}" type="presParOf" srcId="{BB272E9F-26C5-4655-93E5-F3616BF119CC}" destId="{139FD9EA-3509-4D4C-98D4-BC741BA871D8}" srcOrd="1" destOrd="0" presId="urn:microsoft.com/office/officeart/2008/layout/PictureStrips"/>
    <dgm:cxn modelId="{4B2B5638-802D-45DC-B1C6-4F2B62A804E1}" type="presParOf" srcId="{9E029134-162C-442E-A062-F55ADB999C33}" destId="{979B97D2-0F97-437F-8686-ABD1B910F38F}" srcOrd="17" destOrd="0" presId="urn:microsoft.com/office/officeart/2008/layout/PictureStrips"/>
    <dgm:cxn modelId="{ED5EBDF0-5D17-46AB-A472-19BAF0200389}" type="presParOf" srcId="{9E029134-162C-442E-A062-F55ADB999C33}" destId="{0216C3D0-FCC6-4B0C-AA10-7E78E85A1DE2}" srcOrd="18" destOrd="0" presId="urn:microsoft.com/office/officeart/2008/layout/PictureStrips"/>
    <dgm:cxn modelId="{3D579D28-A01C-428D-9B40-B843EBBE32B3}" type="presParOf" srcId="{0216C3D0-FCC6-4B0C-AA10-7E78E85A1DE2}" destId="{22C56DC3-2158-416C-A2CA-0A41276F6E72}" srcOrd="0" destOrd="0" presId="urn:microsoft.com/office/officeart/2008/layout/PictureStrips"/>
    <dgm:cxn modelId="{94113125-5AE8-463A-9559-E9388046B33F}"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sz="1600" kern="1200"/>
            <a:t>Authentification de l’identité du patient</a:t>
          </a:r>
          <a:endParaRPr lang="fr-BE" sz="1600" kern="1200" dirty="0"/>
        </a:p>
        <a:p>
          <a:pPr marL="171450" lvl="1" indent="-171450" algn="l" defTabSz="711200" rtl="0">
            <a:lnSpc>
              <a:spcPct val="90000"/>
            </a:lnSpc>
            <a:spcBef>
              <a:spcPct val="0"/>
            </a:spcBef>
            <a:spcAft>
              <a:spcPct val="15000"/>
            </a:spcAft>
            <a:buChar char="••"/>
          </a:pPr>
          <a:r>
            <a:rPr lang="fr-BE" sz="1600" b="0" kern="1200" dirty="0" smtClean="0"/>
            <a:t>Vérification de l'assurabilité</a:t>
          </a:r>
          <a:endParaRPr lang="fr-BE" sz="1600" kern="1200" dirty="0"/>
        </a:p>
        <a:p>
          <a:pPr marL="171450" lvl="1" indent="-171450" algn="l" defTabSz="711200" rtl="0">
            <a:lnSpc>
              <a:spcPct val="90000"/>
            </a:lnSpc>
            <a:spcBef>
              <a:spcPct val="0"/>
            </a:spcBef>
            <a:spcAft>
              <a:spcPct val="15000"/>
            </a:spcAft>
            <a:buChar char="••"/>
          </a:pPr>
          <a:r>
            <a:rPr sz="1600" kern="1200"/>
            <a:t>DMG?</a:t>
          </a:r>
          <a:endParaRPr lang="fr-BE" sz="16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l'eID du patient</a:t>
          </a:r>
          <a:endParaRPr lang="fr-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Coordination de sous-processus électroniques</a:t>
          </a:r>
          <a:endParaRPr lang="fr-BE" sz="16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Portail </a:t>
          </a:r>
          <a:endParaRPr lang="fr-BE" sz="16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intégrée des utilisateurs et des accès</a:t>
          </a:r>
          <a:endParaRPr lang="fr-BE" sz="16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de loggings</a:t>
          </a:r>
          <a:endParaRPr lang="fr-BE" sz="16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Système de chiffrement end-to-end</a:t>
          </a:r>
          <a:endParaRPr lang="fr-BE" sz="16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3E6E5A"/>
              </a:solidFill>
            </a:rPr>
            <a:t>eHealth</a:t>
          </a:r>
          <a:r>
            <a:rPr sz="1600" kern="1200" dirty="0"/>
            <a:t>Box</a:t>
          </a:r>
          <a:endParaRPr lang="fr-BE" sz="16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fr-BE" sz="16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Codage et anonymisation</a:t>
          </a:r>
          <a:endParaRPr lang="fr-BE" sz="16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Consultation du registre national et des registres BCSS</a:t>
          </a:r>
          <a:endParaRPr lang="fr-BE" sz="16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Répertoire des références (metahub)</a:t>
          </a:r>
          <a:endParaRPr lang="fr-BE" sz="16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4/20/2016</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4/20/2016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fr-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fr-BE"/>
          </a:p>
        </p:txBody>
      </p:sp>
    </p:spTree>
    <p:extLst>
      <p:ext uri="{BB962C8B-B14F-4D97-AF65-F5344CB8AC3E}">
        <p14:creationId xmlns:p14="http://schemas.microsoft.com/office/powerpoint/2010/main" val="42904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fr-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fr-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64</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64</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65</a:t>
            </a:fld>
            <a:endParaRPr lang="fr-BE"/>
          </a:p>
        </p:txBody>
      </p:sp>
    </p:spTree>
    <p:extLst>
      <p:ext uri="{BB962C8B-B14F-4D97-AF65-F5344CB8AC3E}">
        <p14:creationId xmlns:p14="http://schemas.microsoft.com/office/powerpoint/2010/main" val="481292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fr-BE"/>
          </a:p>
        </p:txBody>
      </p:sp>
    </p:spTree>
    <p:extLst>
      <p:ext uri="{BB962C8B-B14F-4D97-AF65-F5344CB8AC3E}">
        <p14:creationId xmlns:p14="http://schemas.microsoft.com/office/powerpoint/2010/main" val="3574320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67</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68</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69</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74</a:t>
            </a:fld>
            <a:endParaRPr lang="fr-BE"/>
          </a:p>
        </p:txBody>
      </p:sp>
    </p:spTree>
    <p:extLst>
      <p:ext uri="{BB962C8B-B14F-4D97-AF65-F5344CB8AC3E}">
        <p14:creationId xmlns:p14="http://schemas.microsoft.com/office/powerpoint/2010/main" val="407711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80</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nl-BE"/>
          </a:p>
        </p:txBody>
      </p:sp>
    </p:spTree>
    <p:extLst>
      <p:ext uri="{BB962C8B-B14F-4D97-AF65-F5344CB8AC3E}">
        <p14:creationId xmlns:p14="http://schemas.microsoft.com/office/powerpoint/2010/main" val="331717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26/04/2016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26/04/2016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26/04/2016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26/04/2016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stand van zaken, prioriteiten en rol van het </a:t>
            </a:r>
            <a:r>
              <a:rPr lang="nl-BE" sz="4000" b="1" cap="none" dirty="0" err="1" smtClean="0">
                <a:solidFill>
                  <a:srgbClr val="3E6E5A"/>
                </a:solidFill>
              </a:rPr>
              <a:t>eHealth</a:t>
            </a:r>
            <a:r>
              <a:rPr lang="nl-BE" sz="4000" b="1" cap="none" dirty="0" smtClean="0">
                <a:solidFill>
                  <a:srgbClr val="C00000"/>
                </a:solidFill>
              </a:rPr>
              <a:t>-platform</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mtClean="0"/>
              <a:t>Gestion du changement : effet Nexus</a:t>
            </a:r>
            <a:endParaRPr lang="fr-BE"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fr-BE" altLang="fr-FR" sz="1400" dirty="0"/>
              <a:t>Source : MIT Sloan</a:t>
            </a:r>
          </a:p>
        </p:txBody>
      </p:sp>
      <p:sp>
        <p:nvSpPr>
          <p:cNvPr id="3" name="Slide Number Placeholder 2"/>
          <p:cNvSpPr>
            <a:spLocks noGrp="1"/>
          </p:cNvSpPr>
          <p:nvPr>
            <p:ph type="sldNum" sz="quarter" idx="12"/>
          </p:nvPr>
        </p:nvSpPr>
        <p:spPr/>
        <p:txBody>
          <a:bodyPr/>
          <a:lstStyle/>
          <a:p>
            <a:fld id="{BAADB71D-6A6A-403E-B8B0-DAC18C9A03D5}" type="slidenum">
              <a:rPr lang="en-US" smtClean="0"/>
              <a:pPr/>
              <a:t>10</a:t>
            </a:fld>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98819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Détail sur www.plan-esante.be</a:t>
            </a:r>
            <a:endParaRPr lang="fr-BE" dirty="0"/>
          </a:p>
        </p:txBody>
      </p:sp>
      <p:sp>
        <p:nvSpPr>
          <p:cNvPr id="3" name="Content Placeholder 2"/>
          <p:cNvSpPr>
            <a:spLocks noGrp="1"/>
          </p:cNvSpPr>
          <p:nvPr>
            <p:ph idx="1"/>
          </p:nvPr>
        </p:nvSpPr>
        <p:spPr/>
        <p:txBody>
          <a:bodyPr/>
          <a:lstStyle/>
          <a:p>
            <a:endParaRPr lang="en-US" smtClean="0"/>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11</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15" y="1756228"/>
            <a:ext cx="8766543" cy="45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4156084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7500" lnSpcReduction="20000"/>
          </a:bodyPr>
          <a:lstStyle/>
          <a:p>
            <a:r>
              <a:rPr lang="nl-BE" dirty="0"/>
              <a:t>Om de kwaliteit van de zorg te waarborgen en de patiënt correct te informeren, registreert de huisarts de medische gegevens in een </a:t>
            </a:r>
            <a:r>
              <a:rPr lang="nl-BE" dirty="0" smtClean="0"/>
              <a:t>EMD (Elektronisch Medisch Dossier)</a:t>
            </a:r>
            <a:endParaRPr lang="nl-BE" dirty="0"/>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12</a:t>
            </a:fld>
            <a:endParaRPr lang="nl-BE"/>
          </a:p>
        </p:txBody>
      </p:sp>
    </p:spTree>
    <p:extLst>
      <p:ext uri="{BB962C8B-B14F-4D97-AF65-F5344CB8AC3E}">
        <p14:creationId xmlns:p14="http://schemas.microsoft.com/office/powerpoint/2010/main" val="37125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Situatie GMD 2015</a:t>
            </a:r>
          </a:p>
          <a:p>
            <a:endParaRPr lang="nl-BE" dirty="0" smtClean="0"/>
          </a:p>
          <a:p>
            <a:pPr lvl="1"/>
            <a:r>
              <a:rPr lang="nl-BE" dirty="0" smtClean="0"/>
              <a:t>meer dan de helft van de Belgen beschikt over een GMD</a:t>
            </a:r>
          </a:p>
          <a:p>
            <a:pPr lvl="1"/>
            <a:endParaRPr lang="nl-BE" dirty="0" smtClean="0"/>
          </a:p>
          <a:p>
            <a:pPr lvl="1"/>
            <a:r>
              <a:rPr lang="nl-BE" dirty="0" smtClean="0"/>
              <a:t>928 artsen beheren de GMD-houderschappen via </a:t>
            </a:r>
            <a:r>
              <a:rPr lang="nl-BE" dirty="0" err="1" smtClean="0"/>
              <a:t>MyCareNet</a:t>
            </a:r>
            <a:endParaRPr lang="nl-BE" dirty="0" smtClean="0"/>
          </a:p>
          <a:p>
            <a:pPr lvl="1"/>
            <a:endParaRPr lang="nl-BE" dirty="0" smtClean="0"/>
          </a:p>
          <a:p>
            <a:pPr lvl="1"/>
            <a:r>
              <a:rPr lang="nl-BE" dirty="0" smtClean="0"/>
              <a:t>3.575 artsen gebruiken de dienst voor het raadplegen van het GMD-houderschap</a:t>
            </a:r>
          </a:p>
          <a:p>
            <a:pPr lvl="1"/>
            <a:endParaRPr lang="nl-BE" dirty="0" smtClean="0"/>
          </a:p>
          <a:p>
            <a:pPr lvl="1"/>
            <a:r>
              <a:rPr lang="nl-BE" dirty="0" smtClean="0"/>
              <a:t>3.131.094 raadplegingen van het GMD-houderschap</a:t>
            </a:r>
          </a:p>
          <a:p>
            <a:pPr lvl="1"/>
            <a:endParaRPr lang="nl-BE" dirty="0" smtClean="0"/>
          </a:p>
          <a:p>
            <a:pPr lvl="1"/>
            <a:r>
              <a:rPr lang="nl-BE" dirty="0" smtClean="0"/>
              <a:t>928 artsen verstuurden 165.202 kennisgevingen GMD-houderschap</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13</a:t>
            </a:fld>
            <a:endParaRPr lang="nl-BE"/>
          </a:p>
        </p:txBody>
      </p:sp>
    </p:spTree>
    <p:extLst>
      <p:ext uri="{BB962C8B-B14F-4D97-AF65-F5344CB8AC3E}">
        <p14:creationId xmlns:p14="http://schemas.microsoft.com/office/powerpoint/2010/main" val="40010647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Doelstellingen 2019</a:t>
            </a:r>
          </a:p>
          <a:p>
            <a:endParaRPr lang="nl-BE" dirty="0" smtClean="0"/>
          </a:p>
          <a:p>
            <a:pPr lvl="1"/>
            <a:r>
              <a:rPr lang="nl-BE" dirty="0" smtClean="0"/>
              <a:t>voor 100 % van de huisartsen </a:t>
            </a:r>
          </a:p>
          <a:p>
            <a:pPr lvl="2"/>
            <a:r>
              <a:rPr lang="nl-BE" dirty="0"/>
              <a:t>e</a:t>
            </a:r>
            <a:r>
              <a:rPr lang="nl-BE" dirty="0" smtClean="0"/>
              <a:t>en EMD voor elke patiënt</a:t>
            </a:r>
          </a:p>
          <a:p>
            <a:pPr lvl="2"/>
            <a:r>
              <a:rPr lang="nl-BE" dirty="0" smtClean="0"/>
              <a:t>publicatie en bijwerking van de </a:t>
            </a:r>
            <a:r>
              <a:rPr lang="nl-BE" dirty="0" err="1" smtClean="0"/>
              <a:t>SumEHR</a:t>
            </a:r>
            <a:r>
              <a:rPr lang="nl-BE" dirty="0" smtClean="0"/>
              <a:t> in een beveiligde ‘gezondheidskluis‘</a:t>
            </a:r>
          </a:p>
          <a:p>
            <a:pPr lvl="2"/>
            <a:endParaRPr lang="nl-BE" dirty="0" smtClean="0"/>
          </a:p>
          <a:p>
            <a:pPr lvl="1"/>
            <a:r>
              <a:rPr lang="nl-BE" dirty="0" smtClean="0"/>
              <a:t>voor alle andere zorgverleners</a:t>
            </a:r>
          </a:p>
          <a:p>
            <a:pPr lvl="2"/>
            <a:r>
              <a:rPr lang="nl-BE" dirty="0" smtClean="0"/>
              <a:t>definitie van het EMD</a:t>
            </a:r>
          </a:p>
          <a:p>
            <a:pPr lvl="2"/>
            <a:r>
              <a:rPr lang="nl-BE" dirty="0" smtClean="0"/>
              <a:t>publicatie en bijwerking van bepaalde informatie in de beveiligde ‘gezondheidskluizen‘</a:t>
            </a:r>
          </a:p>
          <a:p>
            <a:endParaRPr lang="nl-BE" dirty="0" smtClean="0"/>
          </a:p>
          <a:p>
            <a:r>
              <a:rPr lang="nl-BE" dirty="0" smtClean="0"/>
              <a:t>Verantwoordelijke organisatie: RIZIV en </a:t>
            </a:r>
            <a:r>
              <a:rPr lang="nl-BE" dirty="0" smtClean="0">
                <a:solidFill>
                  <a:srgbClr val="3E6E5A"/>
                </a:solidFill>
              </a:rPr>
              <a:t>eHealth</a:t>
            </a:r>
            <a:r>
              <a:rPr lang="nl-BE" dirty="0" smtClean="0"/>
              <a:t>-platform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14</a:t>
            </a:fld>
            <a:endParaRPr lang="nl-BE"/>
          </a:p>
        </p:txBody>
      </p:sp>
    </p:spTree>
    <p:extLst>
      <p:ext uri="{BB962C8B-B14F-4D97-AF65-F5344CB8AC3E}">
        <p14:creationId xmlns:p14="http://schemas.microsoft.com/office/powerpoint/2010/main" val="6625784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3" name="Content Placeholder 2"/>
          <p:cNvSpPr>
            <a:spLocks noGrp="1"/>
          </p:cNvSpPr>
          <p:nvPr>
            <p:ph idx="1"/>
          </p:nvPr>
        </p:nvSpPr>
        <p:spPr/>
        <p:txBody>
          <a:bodyPr>
            <a:normAutofit fontScale="85000" lnSpcReduction="20000"/>
          </a:bodyPr>
          <a:lstStyle/>
          <a:p>
            <a:r>
              <a:rPr lang="nl-BE" dirty="0" smtClean="0"/>
              <a:t>EMD = elektronisch medisch dossier &gt; huisartsen</a:t>
            </a:r>
          </a:p>
          <a:p>
            <a:r>
              <a:rPr lang="nl-BE" dirty="0" smtClean="0"/>
              <a:t>EPD = elektronisch patiëntendossier &gt; zorgverleners in het algemeen</a:t>
            </a:r>
          </a:p>
          <a:p>
            <a:endParaRPr lang="nl-BE" dirty="0" smtClean="0"/>
          </a:p>
          <a:p>
            <a:r>
              <a:rPr lang="nl-BE" dirty="0" smtClean="0"/>
              <a:t>Situatie 2015</a:t>
            </a:r>
          </a:p>
          <a:p>
            <a:pPr lvl="1"/>
            <a:r>
              <a:rPr lang="nl-BE" dirty="0" smtClean="0"/>
              <a:t>heel wat Belgische ziekenhuizen hebben nog geen geïntegreerd, multidisciplinair ziekenhuis-EPD</a:t>
            </a:r>
          </a:p>
          <a:p>
            <a:pPr lvl="1"/>
            <a:r>
              <a:rPr lang="nl-BE" dirty="0" smtClean="0"/>
              <a:t>relatieve </a:t>
            </a:r>
            <a:r>
              <a:rPr lang="nl-BE" dirty="0" err="1" smtClean="0"/>
              <a:t>performantie</a:t>
            </a:r>
            <a:endParaRPr lang="nl-BE" dirty="0" smtClean="0"/>
          </a:p>
          <a:p>
            <a:pPr lvl="1"/>
            <a:endParaRPr lang="nl-BE" dirty="0" smtClean="0"/>
          </a:p>
          <a:p>
            <a:r>
              <a:rPr lang="nl-BE" dirty="0" smtClean="0"/>
              <a:t>Doelstellingen 2019</a:t>
            </a:r>
          </a:p>
          <a:p>
            <a:pPr lvl="1"/>
            <a:r>
              <a:rPr lang="nl-BE" dirty="0" smtClean="0"/>
              <a:t>alle ziekenhuizen hebben een geïntegreerd EPD in productie en gebruiken dat ook effectief</a:t>
            </a:r>
          </a:p>
          <a:p>
            <a:pPr lvl="1"/>
            <a:r>
              <a:rPr lang="nl-BE" dirty="0" smtClean="0"/>
              <a:t>intern operationeel ICT-meerjarenplan in elk ziekenhuis en beheersstructuur tegen medio 2016 om dat te bereiken</a:t>
            </a:r>
          </a:p>
          <a:p>
            <a:pPr lvl="1"/>
            <a:r>
              <a:rPr lang="nl-BE" dirty="0"/>
              <a:t>o</a:t>
            </a:r>
            <a:r>
              <a:rPr lang="nl-BE" dirty="0" smtClean="0"/>
              <a:t>nmiddellijk reeds publicatie van belangrijke elektronische documenten via de hubs (zie lager)</a:t>
            </a:r>
          </a:p>
          <a:p>
            <a:endParaRPr lang="nl-BE" dirty="0" smtClean="0"/>
          </a:p>
          <a:p>
            <a:r>
              <a:rPr lang="nl-BE" dirty="0"/>
              <a:t>Verantwoordelijke </a:t>
            </a:r>
            <a:r>
              <a:rPr lang="nl-BE" dirty="0" smtClean="0"/>
              <a:t>organisatie: FOD Volksgezondheid</a:t>
            </a:r>
          </a:p>
          <a:p>
            <a:pPr lvl="2"/>
            <a:endParaRPr lang="nl-BE" dirty="0" smtClean="0"/>
          </a:p>
          <a:p>
            <a:endParaRPr lang="nl-BE" dirty="0" smtClean="0"/>
          </a:p>
          <a:p>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15</a:t>
            </a:fld>
            <a:endParaRPr lang="nl-BE"/>
          </a:p>
        </p:txBody>
      </p:sp>
    </p:spTree>
    <p:extLst>
      <p:ext uri="{BB962C8B-B14F-4D97-AF65-F5344CB8AC3E}">
        <p14:creationId xmlns:p14="http://schemas.microsoft.com/office/powerpoint/2010/main" val="208791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3: Medicatieschema</a:t>
            </a:r>
            <a:endParaRPr lang="nl-BE" dirty="0"/>
          </a:p>
        </p:txBody>
      </p:sp>
      <p:sp>
        <p:nvSpPr>
          <p:cNvPr id="3" name="Content Placeholder 2"/>
          <p:cNvSpPr>
            <a:spLocks noGrp="1"/>
          </p:cNvSpPr>
          <p:nvPr>
            <p:ph idx="1"/>
          </p:nvPr>
        </p:nvSpPr>
        <p:spPr/>
        <p:txBody>
          <a:bodyPr>
            <a:normAutofit/>
          </a:bodyPr>
          <a:lstStyle/>
          <a:p>
            <a:r>
              <a:rPr lang="nl-BE" dirty="0" smtClean="0"/>
              <a:t>Situatie 2015</a:t>
            </a:r>
          </a:p>
          <a:p>
            <a:pPr lvl="1"/>
            <a:r>
              <a:rPr lang="nl-BE" dirty="0" smtClean="0"/>
              <a:t>verschillende initiatieven: elektronisch geneesmiddelenvoorschrift, elektronisch medicatieschema, </a:t>
            </a:r>
            <a:r>
              <a:rPr lang="nl-BE" dirty="0" err="1" smtClean="0"/>
              <a:t>SumEHR</a:t>
            </a:r>
            <a:r>
              <a:rPr lang="nl-BE" dirty="0" smtClean="0"/>
              <a:t>, Gedeeld Farmaceutisch Dossier (GFD)</a:t>
            </a:r>
          </a:p>
          <a:p>
            <a:pPr lvl="1"/>
            <a:r>
              <a:rPr lang="nl-BE" dirty="0" smtClean="0"/>
              <a:t>verschillende benaderingen, geen eenvormig gebruik</a:t>
            </a:r>
          </a:p>
          <a:p>
            <a:pPr lvl="1"/>
            <a:endParaRPr lang="nl-BE" dirty="0" smtClean="0"/>
          </a:p>
          <a:p>
            <a:r>
              <a:rPr lang="nl-BE" dirty="0" smtClean="0"/>
              <a:t>Doelstellingen 2019</a:t>
            </a:r>
          </a:p>
          <a:p>
            <a:pPr lvl="1"/>
            <a:r>
              <a:rPr lang="nl-BE" dirty="0" smtClean="0"/>
              <a:t>betere integratie van de bestaande toepassingen: VIDIS (geïntegreerd beheerssysteem voor alle aspecten van de medicamenteuze behandeling van de patiënt)</a:t>
            </a:r>
          </a:p>
          <a:p>
            <a:pPr lvl="1"/>
            <a:r>
              <a:rPr lang="nl-BE" dirty="0" smtClean="0"/>
              <a:t>het gebruik van elektronische informatiedeling veralgemenen </a:t>
            </a:r>
          </a:p>
          <a:p>
            <a:endParaRPr lang="nl-BE" dirty="0" smtClean="0"/>
          </a:p>
          <a:p>
            <a:r>
              <a:rPr lang="nl-BE" dirty="0"/>
              <a:t>Verantwoordelijke </a:t>
            </a:r>
            <a:r>
              <a:rPr lang="nl-BE" dirty="0" smtClean="0"/>
              <a:t>organisatie: RIZIV</a:t>
            </a:r>
          </a:p>
          <a:p>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16</a:t>
            </a:fld>
            <a:endParaRPr lang="nl-BE"/>
          </a:p>
        </p:txBody>
      </p:sp>
    </p:spTree>
    <p:extLst>
      <p:ext uri="{BB962C8B-B14F-4D97-AF65-F5344CB8AC3E}">
        <p14:creationId xmlns:p14="http://schemas.microsoft.com/office/powerpoint/2010/main" val="1784671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Actie 4: Elektronisch voorschrift</a:t>
            </a:r>
            <a:endParaRPr lang="nl-BE" dirty="0"/>
          </a:p>
        </p:txBody>
      </p:sp>
      <p:sp>
        <p:nvSpPr>
          <p:cNvPr id="3" name="Content Placeholder 2"/>
          <p:cNvSpPr>
            <a:spLocks noGrp="1"/>
          </p:cNvSpPr>
          <p:nvPr>
            <p:ph idx="1"/>
          </p:nvPr>
        </p:nvSpPr>
        <p:spPr/>
        <p:txBody>
          <a:bodyPr>
            <a:normAutofit fontScale="92500" lnSpcReduction="20000"/>
          </a:bodyPr>
          <a:lstStyle/>
          <a:p>
            <a:r>
              <a:rPr lang="nl-BE" dirty="0" smtClean="0"/>
              <a:t>Situatie 2016</a:t>
            </a:r>
          </a:p>
          <a:p>
            <a:pPr lvl="1"/>
            <a:r>
              <a:rPr lang="nl-BE" dirty="0" smtClean="0"/>
              <a:t>alle softwarepakketten van de huisartsen en van de apothekers kunnen elektronische voorschriften aanmaken </a:t>
            </a:r>
            <a:r>
              <a:rPr lang="nl-BE" dirty="0" err="1" smtClean="0"/>
              <a:t>resp</a:t>
            </a:r>
            <a:r>
              <a:rPr lang="nl-BE" dirty="0" smtClean="0"/>
              <a:t> verwerken</a:t>
            </a:r>
          </a:p>
          <a:p>
            <a:pPr lvl="1"/>
            <a:r>
              <a:rPr lang="nl-BE" dirty="0"/>
              <a:t>maart </a:t>
            </a:r>
            <a:r>
              <a:rPr lang="nl-BE" dirty="0" smtClean="0"/>
              <a:t>2016: 14.130.000 voorschriften verstuurd (cumulatief)</a:t>
            </a:r>
          </a:p>
          <a:p>
            <a:pPr lvl="1"/>
            <a:endParaRPr lang="nl-BE" dirty="0" smtClean="0"/>
          </a:p>
          <a:p>
            <a:r>
              <a:rPr lang="nl-BE" dirty="0" smtClean="0"/>
              <a:t>Doelstellingen</a:t>
            </a:r>
          </a:p>
          <a:p>
            <a:pPr lvl="1"/>
            <a:r>
              <a:rPr lang="nl-BE" dirty="0" smtClean="0"/>
              <a:t>de kwaliteit van het elektronisch voorschrift waarborgen - 2016</a:t>
            </a:r>
          </a:p>
          <a:p>
            <a:pPr lvl="1"/>
            <a:r>
              <a:rPr lang="nl-BE" dirty="0" smtClean="0"/>
              <a:t>het gebruik van het elektronisch voorschrift veralgemenen - 2016</a:t>
            </a:r>
          </a:p>
          <a:p>
            <a:pPr lvl="2"/>
            <a:r>
              <a:rPr lang="nl-BE" dirty="0" smtClean="0"/>
              <a:t>ambulante patiënten in ziekenhuizen</a:t>
            </a:r>
          </a:p>
          <a:p>
            <a:pPr lvl="2"/>
            <a:r>
              <a:rPr lang="nl-BE" dirty="0"/>
              <a:t>v</a:t>
            </a:r>
            <a:r>
              <a:rPr lang="nl-BE" dirty="0" smtClean="0"/>
              <a:t>oorschriften voor kine, verpleegkundige zorg, labo’s, medische beeldvorming</a:t>
            </a:r>
          </a:p>
          <a:p>
            <a:pPr lvl="1"/>
            <a:r>
              <a:rPr lang="nl-BE" dirty="0" smtClean="0"/>
              <a:t>elektronisch voorschrift = authentieke bron - 2017</a:t>
            </a:r>
          </a:p>
          <a:p>
            <a:pPr lvl="1"/>
            <a:r>
              <a:rPr lang="nl-BE" dirty="0" smtClean="0"/>
              <a:t>alle geneesmiddelenvoorschriften zijn elektronisch (behalve noodgevallen) - 2018</a:t>
            </a:r>
          </a:p>
          <a:p>
            <a:pPr lvl="1"/>
            <a:endParaRPr lang="nl-BE" dirty="0" smtClean="0"/>
          </a:p>
          <a:p>
            <a:r>
              <a:rPr lang="nl-BE" dirty="0"/>
              <a:t>Verantwoordelijke </a:t>
            </a:r>
            <a:r>
              <a:rPr lang="nl-BE" dirty="0" smtClean="0"/>
              <a:t>organisatie: RIZIV / </a:t>
            </a:r>
            <a:r>
              <a:rPr lang="nl-BE" dirty="0" err="1" smtClean="0"/>
              <a:t>Recip</a:t>
            </a:r>
            <a:r>
              <a:rPr lang="nl-BE" dirty="0" smtClean="0"/>
              <a:t>-e vzw</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en-US" smtClean="0"/>
              <a:t>26/04/2016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17</a:t>
            </a:fld>
            <a:endParaRPr lang="nl-BE"/>
          </a:p>
        </p:txBody>
      </p:sp>
    </p:spTree>
    <p:extLst>
      <p:ext uri="{BB962C8B-B14F-4D97-AF65-F5344CB8AC3E}">
        <p14:creationId xmlns:p14="http://schemas.microsoft.com/office/powerpoint/2010/main" val="286369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smtClean="0"/>
              <a:t>Metahub</a:t>
            </a:r>
            <a:r>
              <a:rPr lang="nl-BE" dirty="0" smtClean="0"/>
              <a:t>-systeem = systeem voor de terbeschikkingstelling van medische gegevens tussen zorgverleners</a:t>
            </a:r>
          </a:p>
          <a:p>
            <a:pPr lvl="2"/>
            <a:r>
              <a:rPr lang="nl-BE" dirty="0" smtClean="0"/>
              <a:t>raadplegings- en operatieverslagen</a:t>
            </a:r>
          </a:p>
          <a:p>
            <a:pPr lvl="2"/>
            <a:r>
              <a:rPr lang="nl-BE" dirty="0"/>
              <a:t>o</a:t>
            </a:r>
            <a:r>
              <a:rPr lang="nl-BE" dirty="0" smtClean="0"/>
              <a:t>ntslagbrieven</a:t>
            </a:r>
          </a:p>
          <a:p>
            <a:pPr lvl="2"/>
            <a:r>
              <a:rPr lang="nl-BE" dirty="0" err="1"/>
              <a:t>p</a:t>
            </a:r>
            <a:r>
              <a:rPr lang="nl-BE" dirty="0" err="1" smtClean="0"/>
              <a:t>rotocols</a:t>
            </a:r>
            <a:r>
              <a:rPr lang="nl-BE" dirty="0" smtClean="0"/>
              <a:t> van medische beeldvorming en resultaten van labo-onderzoeken</a:t>
            </a:r>
          </a:p>
          <a:p>
            <a:pPr lvl="2"/>
            <a:r>
              <a:rPr lang="nl-BE" dirty="0" err="1" smtClean="0"/>
              <a:t>SumEHRs</a:t>
            </a:r>
            <a:r>
              <a:rPr lang="nl-BE" dirty="0" smtClean="0"/>
              <a:t>, medicatieschema’s, … in gezondheidskluizen</a:t>
            </a:r>
          </a:p>
          <a:p>
            <a:pPr lvl="2"/>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18</a:t>
            </a:fld>
            <a:endParaRPr lang="nl-BE"/>
          </a:p>
        </p:txBody>
      </p:sp>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2016</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smtClean="0"/>
              <a:t>01/04/2016: 12.649.705 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19</a:t>
            </a:fld>
            <a:endParaRPr lang="nl-BE"/>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ltLang="en-US" smtClean="0">
                <a:sym typeface="Arial" charset="0"/>
              </a:rPr>
              <a:t>Structure de l'exposé</a:t>
            </a:r>
            <a:endParaRPr lang="fr-BE" altLang="en-US" dirty="0">
              <a:sym typeface="Arial" charset="0"/>
            </a:endParaRPr>
          </a:p>
        </p:txBody>
      </p:sp>
      <p:sp>
        <p:nvSpPr>
          <p:cNvPr id="5123" name="Rectangle 3"/>
          <p:cNvSpPr>
            <a:spLocks noGrp="1" noChangeArrowheads="1"/>
          </p:cNvSpPr>
          <p:nvPr>
            <p:ph idx="1"/>
          </p:nvPr>
        </p:nvSpPr>
        <p:spPr/>
        <p:txBody>
          <a:bodyPr/>
          <a:lstStyle/>
          <a:p>
            <a:r>
              <a:rPr lang="fr-BE" altLang="en-US" dirty="0" smtClean="0">
                <a:sym typeface="Arial" charset="0"/>
              </a:rPr>
              <a:t>Introduction</a:t>
            </a:r>
          </a:p>
          <a:p>
            <a:endParaRPr lang="fr-BE" altLang="en-US" dirty="0" smtClean="0">
              <a:sym typeface="Arial" charset="0"/>
            </a:endParaRPr>
          </a:p>
          <a:p>
            <a:r>
              <a:rPr lang="fr-BE" altLang="en-US" dirty="0" smtClean="0">
                <a:sym typeface="Arial" charset="0"/>
              </a:rPr>
              <a:t>L’</a:t>
            </a:r>
            <a:r>
              <a:rPr lang="fr-BE" altLang="en-US" dirty="0" err="1" smtClean="0">
                <a:sym typeface="Arial" charset="0"/>
              </a:rPr>
              <a:t>eSanté</a:t>
            </a:r>
            <a:r>
              <a:rPr lang="fr-BE" altLang="en-US" dirty="0" smtClean="0">
                <a:sym typeface="Arial" charset="0"/>
              </a:rPr>
              <a:t>, en pratique</a:t>
            </a:r>
          </a:p>
          <a:p>
            <a:endParaRPr lang="fr-BE" altLang="en-US" dirty="0" smtClean="0">
              <a:sym typeface="Arial" charset="0"/>
            </a:endParaRPr>
          </a:p>
          <a:p>
            <a:r>
              <a:rPr lang="fr-BE" altLang="en-US" dirty="0" smtClean="0">
                <a:sym typeface="Arial" charset="0"/>
              </a:rPr>
              <a:t>Roadmap</a:t>
            </a:r>
            <a:r>
              <a:rPr lang="fr-BE" dirty="0" smtClean="0"/>
              <a:t> </a:t>
            </a:r>
            <a:r>
              <a:rPr lang="fr-BE" altLang="en-US" dirty="0" err="1" smtClean="0">
                <a:sym typeface="Arial" charset="0"/>
              </a:rPr>
              <a:t>eSanté</a:t>
            </a:r>
            <a:r>
              <a:rPr lang="fr-BE" altLang="en-US" dirty="0" smtClean="0">
                <a:sym typeface="Arial" charset="0"/>
              </a:rPr>
              <a:t> 2.0</a:t>
            </a:r>
          </a:p>
          <a:p>
            <a:endParaRPr lang="fr-BE" altLang="en-US" dirty="0" smtClean="0">
              <a:sym typeface="Arial" charset="0"/>
            </a:endParaRPr>
          </a:p>
          <a:p>
            <a:r>
              <a:rPr lang="fr-BE" altLang="en-US" dirty="0" smtClean="0">
                <a:sym typeface="Arial" charset="0"/>
              </a:rPr>
              <a:t>Le rôle de la Plate-forme</a:t>
            </a:r>
            <a:r>
              <a:rPr lang="fr-BE" dirty="0" smtClean="0"/>
              <a:t> </a:t>
            </a:r>
            <a:r>
              <a:rPr lang="fr-BE" altLang="en-US" dirty="0" err="1" smtClean="0">
                <a:solidFill>
                  <a:srgbClr val="3E6E5A"/>
                </a:solidFill>
                <a:sym typeface="Arial" charset="0"/>
              </a:rPr>
              <a:t>eHealth</a:t>
            </a:r>
            <a:endParaRPr lang="fr-BE" altLang="en-US" dirty="0" smtClean="0">
              <a:solidFill>
                <a:srgbClr val="3E6E5A"/>
              </a:solidFill>
              <a:sym typeface="Arial" charset="0"/>
            </a:endParaRPr>
          </a:p>
          <a:p>
            <a:endParaRPr lang="fr-BE" altLang="en-US" dirty="0" smtClean="0">
              <a:sym typeface="Arial" charset="0"/>
            </a:endParaRPr>
          </a:p>
          <a:p>
            <a:r>
              <a:rPr lang="fr-BE" altLang="en-US" dirty="0" smtClean="0">
                <a:sym typeface="Arial" charset="0"/>
              </a:rPr>
              <a:t>Conclusion</a:t>
            </a:r>
          </a:p>
          <a:p>
            <a:endParaRPr lang="fr-BE" altLang="en-US" dirty="0" smtClean="0">
              <a:sym typeface="Arial" charset="0"/>
            </a:endParaRPr>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317001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smtClean="0"/>
              <a:t>Metahub</a:t>
            </a:r>
            <a:r>
              <a:rPr lang="nl-BE" dirty="0" smtClean="0"/>
              <a:t> - Schema</a:t>
            </a:r>
            <a:endParaRPr lang="nl-BE" dirty="0"/>
          </a:p>
        </p:txBody>
      </p:sp>
      <p:sp>
        <p:nvSpPr>
          <p:cNvPr id="4"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20</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21</a:t>
            </a:fld>
            <a:endParaRPr lang="nl-BE"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22</a:t>
            </a:fld>
            <a:endParaRPr lang="nl-BE"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49" y="3362325"/>
            <a:ext cx="1357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23</a:t>
            </a:fld>
            <a:endParaRPr lang="nl-BE"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en-US" smtClean="0"/>
              <a:t>26/04/2016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12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en-US" smtClean="0"/>
              <a:t>26/04/2016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10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60" y="807098"/>
            <a:ext cx="8790317" cy="572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27</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82" y="767151"/>
            <a:ext cx="8847216" cy="57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731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88" y="862642"/>
            <a:ext cx="8705089" cy="567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34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38" y="741872"/>
            <a:ext cx="8890403" cy="57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7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BE" altLang="en-US" smtClean="0">
                <a:sym typeface="Arial" charset="0"/>
              </a:rPr>
              <a:t>Quelques évolutions dans les soins de santé</a:t>
            </a:r>
            <a:endParaRPr lang="fr-BE"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fr-BE" dirty="0" smtClean="0"/>
              <a:t>Plus </a:t>
            </a:r>
            <a:r>
              <a:rPr lang="fr-BE" altLang="en-US" dirty="0" smtClean="0">
                <a:sym typeface="Arial" charset="0"/>
              </a:rPr>
              <a:t>de soins chroniques</a:t>
            </a:r>
            <a:r>
              <a:rPr lang="fr-BE" dirty="0" smtClean="0"/>
              <a:t> </a:t>
            </a:r>
            <a:r>
              <a:rPr lang="fr-BE" altLang="en-US" dirty="0" smtClean="0">
                <a:sym typeface="Arial" charset="0"/>
              </a:rPr>
              <a:t>(vs soins</a:t>
            </a:r>
            <a:r>
              <a:rPr lang="fr-BE" dirty="0" smtClean="0"/>
              <a:t> </a:t>
            </a:r>
            <a:r>
              <a:rPr lang="fr-BE" altLang="en-US" dirty="0" smtClean="0">
                <a:sym typeface="Arial" charset="0"/>
              </a:rPr>
              <a:t>aigus</a:t>
            </a:r>
            <a:r>
              <a:rPr lang="fr-BE" dirty="0" smtClean="0"/>
              <a:t> </a:t>
            </a:r>
            <a:r>
              <a:rPr lang="fr-BE" altLang="en-US" dirty="0" smtClean="0">
                <a:sym typeface="Arial" charset="0"/>
              </a:rPr>
              <a:t>uniquement)</a:t>
            </a:r>
          </a:p>
          <a:p>
            <a:r>
              <a:rPr lang="fr-BE" altLang="en-US" dirty="0" smtClean="0">
                <a:sym typeface="Arial" charset="0"/>
              </a:rPr>
              <a:t>Soins à distance (monitoring, aide, consultation, diagnostic, opération, ...), </a:t>
            </a:r>
            <a:r>
              <a:rPr lang="fr-BE" altLang="en-US" dirty="0" err="1" smtClean="0">
                <a:sym typeface="Arial" charset="0"/>
              </a:rPr>
              <a:t>ea</a:t>
            </a:r>
            <a:r>
              <a:rPr lang="fr-BE" altLang="en-US" dirty="0" smtClean="0">
                <a:sym typeface="Arial" charset="0"/>
              </a:rPr>
              <a:t> soins à domicile</a:t>
            </a:r>
          </a:p>
          <a:p>
            <a:r>
              <a:rPr lang="fr-BE" altLang="en-US" dirty="0" smtClean="0">
                <a:sym typeface="Arial" charset="0"/>
              </a:rPr>
              <a:t>Soins mobiles</a:t>
            </a:r>
          </a:p>
          <a:p>
            <a:r>
              <a:rPr lang="fr-BE" altLang="en-US" dirty="0" smtClean="0">
                <a:sym typeface="Arial" charset="0"/>
              </a:rPr>
              <a:t>Soins</a:t>
            </a:r>
            <a:r>
              <a:rPr lang="fr-BE" dirty="0" smtClean="0"/>
              <a:t> </a:t>
            </a:r>
            <a:r>
              <a:rPr lang="fr-BE" altLang="en-US" dirty="0" smtClean="0">
                <a:sym typeface="Arial" charset="0"/>
              </a:rPr>
              <a:t>multidisciplinaires, </a:t>
            </a:r>
            <a:r>
              <a:rPr lang="fr-BE" altLang="en-US" dirty="0" err="1" smtClean="0">
                <a:sym typeface="Arial" charset="0"/>
              </a:rPr>
              <a:t>transmuraux</a:t>
            </a:r>
            <a:r>
              <a:rPr lang="fr-BE" altLang="en-US" dirty="0" smtClean="0">
                <a:sym typeface="Arial" charset="0"/>
              </a:rPr>
              <a:t> et intégrés</a:t>
            </a:r>
          </a:p>
          <a:p>
            <a:r>
              <a:rPr lang="fr-BE" altLang="en-US" dirty="0" smtClean="0">
                <a:sym typeface="Arial" charset="0"/>
              </a:rPr>
              <a:t>Patient au centre des soins et autonomisation du patient</a:t>
            </a:r>
          </a:p>
          <a:p>
            <a:r>
              <a:rPr lang="fr-BE" altLang="en-US" dirty="0" smtClean="0">
                <a:sym typeface="Arial" charset="0"/>
              </a:rPr>
              <a:t>Evolution</a:t>
            </a:r>
            <a:r>
              <a:rPr lang="fr-BE" dirty="0" smtClean="0"/>
              <a:t> </a:t>
            </a:r>
            <a:r>
              <a:rPr lang="fr-BE" altLang="en-US" dirty="0" smtClean="0">
                <a:sym typeface="Arial" charset="0"/>
              </a:rPr>
              <a:t>rapide des connaissances =&gt; besoin</a:t>
            </a:r>
            <a:r>
              <a:rPr lang="fr-BE" dirty="0" smtClean="0"/>
              <a:t> </a:t>
            </a:r>
            <a:r>
              <a:rPr lang="fr-BE" altLang="en-US" dirty="0" smtClean="0">
                <a:sym typeface="Arial" charset="0"/>
              </a:rPr>
              <a:t>d'une gestion et d'une valorisation</a:t>
            </a:r>
            <a:r>
              <a:rPr lang="fr-BE" dirty="0" smtClean="0"/>
              <a:t> </a:t>
            </a:r>
            <a:r>
              <a:rPr lang="fr-BE" altLang="en-US" dirty="0" smtClean="0">
                <a:sym typeface="Arial" charset="0"/>
              </a:rPr>
              <a:t>fiables et coordonnées</a:t>
            </a:r>
            <a:r>
              <a:rPr lang="fr-BE" dirty="0" smtClean="0"/>
              <a:t> </a:t>
            </a:r>
            <a:r>
              <a:rPr lang="fr-BE" altLang="en-US" dirty="0" smtClean="0">
                <a:sym typeface="Arial" charset="0"/>
              </a:rPr>
              <a:t>des</a:t>
            </a:r>
            <a:r>
              <a:rPr lang="fr-BE" dirty="0" smtClean="0"/>
              <a:t> </a:t>
            </a:r>
            <a:r>
              <a:rPr lang="fr-BE" altLang="en-US" dirty="0" smtClean="0">
                <a:sym typeface="Arial" charset="0"/>
              </a:rPr>
              <a:t>connaissances</a:t>
            </a:r>
          </a:p>
          <a:p>
            <a:r>
              <a:rPr lang="fr-BE" altLang="en-US" dirty="0" smtClean="0">
                <a:sym typeface="Arial" charset="0"/>
              </a:rPr>
              <a:t>Danger</a:t>
            </a:r>
            <a:r>
              <a:rPr lang="fr-BE" dirty="0" smtClean="0"/>
              <a:t> </a:t>
            </a:r>
            <a:r>
              <a:rPr lang="fr-BE" altLang="en-US" dirty="0" smtClean="0">
                <a:sym typeface="Arial" charset="0"/>
              </a:rPr>
              <a:t>de</a:t>
            </a:r>
            <a:r>
              <a:rPr lang="fr-BE" dirty="0" smtClean="0"/>
              <a:t> </a:t>
            </a:r>
            <a:r>
              <a:rPr lang="fr-BE" altLang="en-US" dirty="0" smtClean="0">
                <a:sym typeface="Arial" charset="0"/>
              </a:rPr>
              <a:t>processus administratifs</a:t>
            </a:r>
            <a:r>
              <a:rPr lang="fr-BE" dirty="0" smtClean="0"/>
              <a:t> </a:t>
            </a:r>
            <a:r>
              <a:rPr lang="fr-BE" altLang="en-US" dirty="0" smtClean="0">
                <a:sym typeface="Arial" charset="0"/>
              </a:rPr>
              <a:t>qui</a:t>
            </a:r>
            <a:r>
              <a:rPr lang="fr-BE" dirty="0" smtClean="0"/>
              <a:t> </a:t>
            </a:r>
            <a:r>
              <a:rPr lang="fr-BE" altLang="en-US" dirty="0" smtClean="0">
                <a:sym typeface="Arial" charset="0"/>
              </a:rPr>
              <a:t>prennent trop de temps</a:t>
            </a:r>
          </a:p>
          <a:p>
            <a:r>
              <a:rPr lang="fr-BE" altLang="en-US" dirty="0" smtClean="0">
                <a:sym typeface="Arial" charset="0"/>
              </a:rPr>
              <a:t>Un soutien</a:t>
            </a:r>
            <a:r>
              <a:rPr lang="fr-BE" dirty="0" smtClean="0"/>
              <a:t> </a:t>
            </a:r>
            <a:r>
              <a:rPr lang="fr-BE" altLang="en-US" dirty="0" smtClean="0">
                <a:sym typeface="Arial" charset="0"/>
              </a:rPr>
              <a:t>de qualité de la politique et de la recherche en matière de soins de santé doit être basé</a:t>
            </a:r>
            <a:r>
              <a:rPr lang="fr-BE" dirty="0" smtClean="0"/>
              <a:t> </a:t>
            </a:r>
            <a:r>
              <a:rPr lang="fr-BE" altLang="en-US" dirty="0" smtClean="0">
                <a:sym typeface="Arial" charset="0"/>
              </a:rPr>
              <a:t>sur des données de qualité intégrées et </a:t>
            </a:r>
            <a:r>
              <a:rPr lang="fr-BE" altLang="en-US" dirty="0" err="1" smtClean="0">
                <a:sym typeface="Arial" charset="0"/>
              </a:rPr>
              <a:t>anonymisées</a:t>
            </a:r>
            <a:endParaRPr lang="fr-BE" altLang="en-US" dirty="0" smtClean="0">
              <a:sym typeface="Arial" charset="0"/>
            </a:endParaRPr>
          </a:p>
          <a:p>
            <a:r>
              <a:rPr lang="fr-BE" altLang="en-US" dirty="0" smtClean="0">
                <a:sym typeface="Arial" charset="0"/>
              </a:rPr>
              <a:t>Mobilité</a:t>
            </a:r>
            <a:r>
              <a:rPr lang="fr-BE" dirty="0" smtClean="0"/>
              <a:t> </a:t>
            </a:r>
            <a:r>
              <a:rPr lang="fr-BE" altLang="en-US" dirty="0" smtClean="0">
                <a:sym typeface="Arial" charset="0"/>
              </a:rPr>
              <a:t>transfrontalière</a:t>
            </a:r>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1867359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30</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10" y="802257"/>
            <a:ext cx="8797745" cy="57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394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Focus : consentement éclairé </a:t>
            </a:r>
            <a:endParaRPr lang="fr-BE" dirty="0"/>
          </a:p>
        </p:txBody>
      </p:sp>
      <p:sp>
        <p:nvSpPr>
          <p:cNvPr id="4099" name="Rectangle 3"/>
          <p:cNvSpPr>
            <a:spLocks noGrp="1" noChangeArrowheads="1"/>
          </p:cNvSpPr>
          <p:nvPr>
            <p:ph idx="1"/>
          </p:nvPr>
        </p:nvSpPr>
        <p:spPr/>
        <p:txBody>
          <a:bodyPr>
            <a:normAutofit lnSpcReduction="10000"/>
          </a:bodyPr>
          <a:lstStyle/>
          <a:p>
            <a:r>
              <a:rPr lang="fr-BE" dirty="0" smtClean="0"/>
              <a:t>Prérequis essentiel à l’échange de données de santé : consentement du patient pour l’échange électronique de ses données de santé</a:t>
            </a:r>
          </a:p>
          <a:p>
            <a:endParaRPr lang="fr-BE" dirty="0" smtClean="0"/>
          </a:p>
          <a:p>
            <a:pPr lvl="1"/>
            <a:r>
              <a:rPr lang="fr-BE" altLang="en-US" dirty="0" smtClean="0"/>
              <a:t>règlement approuvé par les différents organes de gestion et d’avis de la Plate-forme</a:t>
            </a:r>
            <a:r>
              <a:rPr lang="fr-BE" dirty="0" smtClean="0"/>
              <a:t> </a:t>
            </a:r>
            <a:r>
              <a:rPr lang="fr-BE" altLang="en-US" dirty="0" err="1" smtClean="0">
                <a:solidFill>
                  <a:srgbClr val="3E6E5A"/>
                </a:solidFill>
              </a:rPr>
              <a:t>eHealth</a:t>
            </a:r>
            <a:r>
              <a:rPr lang="fr-BE" dirty="0" smtClean="0"/>
              <a:t> </a:t>
            </a:r>
            <a:r>
              <a:rPr lang="fr-BE" altLang="en-US" dirty="0" smtClean="0"/>
              <a:t>(Comité de concertation des utilisateurs, Comité de gestion et Comité sectoriel santé)</a:t>
            </a:r>
          </a:p>
          <a:p>
            <a:pPr lvl="1"/>
            <a:endParaRPr lang="fr-BE" altLang="en-US" dirty="0" smtClean="0"/>
          </a:p>
          <a:p>
            <a:pPr lvl="1"/>
            <a:r>
              <a:rPr lang="fr-BE" dirty="0" smtClean="0"/>
              <a:t>uniquement entre prestataires/établissements de soins qui ont une relation thérapeutique / relation de soins avec le patient (p.ex. pas d'accès pour le médecin du travail)</a:t>
            </a:r>
          </a:p>
          <a:p>
            <a:pPr lvl="1"/>
            <a:endParaRPr lang="fr-BE" dirty="0" smtClean="0"/>
          </a:p>
          <a:p>
            <a:pPr lvl="1"/>
            <a:r>
              <a:rPr lang="fr-BE" dirty="0" smtClean="0"/>
              <a:t>enregistrement du consentement soit par le patient, soit via son médecin, son pharmacien, sa mutuelle ou son hôpital </a:t>
            </a:r>
          </a:p>
          <a:p>
            <a:pPr lvl="1"/>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31</a:t>
            </a:fld>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400074744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Focus : consentement éclairé </a:t>
            </a:r>
            <a:endParaRPr lang="fr-BE" dirty="0"/>
          </a:p>
        </p:txBody>
      </p:sp>
      <p:sp>
        <p:nvSpPr>
          <p:cNvPr id="4099" name="Rectangle 3"/>
          <p:cNvSpPr>
            <a:spLocks noGrp="1" noChangeArrowheads="1"/>
          </p:cNvSpPr>
          <p:nvPr>
            <p:ph idx="1"/>
          </p:nvPr>
        </p:nvSpPr>
        <p:spPr/>
        <p:txBody>
          <a:bodyPr/>
          <a:lstStyle/>
          <a:p>
            <a:endParaRPr lang="fr-BE" dirty="0" smtClean="0"/>
          </a:p>
          <a:p>
            <a:r>
              <a:rPr lang="fr-BE" dirty="0" smtClean="0"/>
              <a:t>Possibilité d’exclure un prestataire de soins</a:t>
            </a:r>
          </a:p>
          <a:p>
            <a:pPr lvl="1"/>
            <a:endParaRPr lang="fr-BE" dirty="0" smtClean="0"/>
          </a:p>
          <a:p>
            <a:endParaRPr lang="fr-BE" dirty="0" smtClean="0"/>
          </a:p>
          <a:p>
            <a:r>
              <a:rPr lang="fr-BE" dirty="0" smtClean="0"/>
              <a:t>Possibilité de retirer son consentement</a:t>
            </a:r>
          </a:p>
          <a:p>
            <a:pPr lvl="1"/>
            <a:endParaRPr lang="fr-BE" dirty="0" smtClean="0"/>
          </a:p>
          <a:p>
            <a:endParaRPr lang="fr-BE" dirty="0" smtClean="0"/>
          </a:p>
          <a:p>
            <a:r>
              <a:rPr lang="fr-BE" dirty="0" smtClean="0"/>
              <a:t>Possibilité de voir qui a introduit / modifié le consentement éclairé</a:t>
            </a:r>
          </a:p>
          <a:p>
            <a:pPr lvl="1"/>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32</a:t>
            </a:fld>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95946970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solidFill>
                  <a:srgbClr val="3E6E5A"/>
                </a:solidFill>
              </a:rPr>
              <a:t>eHealth</a:t>
            </a:r>
            <a:r>
              <a:rPr lang="fr-BE" altLang="en-US" dirty="0" err="1" smtClean="0"/>
              <a:t>Consent</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en-US" dirty="0"/>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264" y="1662113"/>
            <a:ext cx="8022716" cy="494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57241665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Focus : consentement éclairé </a:t>
            </a:r>
            <a:endParaRPr lang="fr-BE" dirty="0"/>
          </a:p>
        </p:txBody>
      </p:sp>
      <p:sp>
        <p:nvSpPr>
          <p:cNvPr id="4099" name="Rectangle 3"/>
          <p:cNvSpPr>
            <a:spLocks noGrp="1" noChangeArrowheads="1"/>
          </p:cNvSpPr>
          <p:nvPr>
            <p:ph idx="1"/>
          </p:nvPr>
        </p:nvSpPr>
        <p:spPr/>
        <p:txBody>
          <a:bodyPr>
            <a:normAutofit/>
          </a:bodyPr>
          <a:lstStyle/>
          <a:p>
            <a:r>
              <a:rPr lang="fr-BE" dirty="0" smtClean="0"/>
              <a:t>Objectif 31/12/2015 : 2.75 millions de consentements enregistrés</a:t>
            </a:r>
          </a:p>
          <a:p>
            <a:pPr lvl="1"/>
            <a:endParaRPr lang="fr-BE" dirty="0" smtClean="0"/>
          </a:p>
          <a:p>
            <a:r>
              <a:rPr lang="fr-BE" dirty="0" smtClean="0"/>
              <a:t>05/04/2016</a:t>
            </a:r>
            <a:r>
              <a:rPr lang="fr-BE" dirty="0" smtClean="0"/>
              <a:t>: </a:t>
            </a:r>
            <a:r>
              <a:rPr lang="en-US" b="1" dirty="0" smtClean="0"/>
              <a:t>3.116.711</a:t>
            </a:r>
            <a:r>
              <a:rPr lang="fr-BE" dirty="0" smtClean="0"/>
              <a:t> </a:t>
            </a:r>
            <a:r>
              <a:rPr lang="fr-BE" dirty="0" smtClean="0"/>
              <a:t>consentements </a:t>
            </a:r>
            <a:r>
              <a:rPr lang="fr-BE" dirty="0" smtClean="0"/>
              <a:t>enregistrés</a:t>
            </a:r>
          </a:p>
          <a:p>
            <a:pPr marL="0" indent="0">
              <a:buNone/>
            </a:pPr>
            <a:endParaRPr lang="fr-BE" dirty="0" smtClean="0"/>
          </a:p>
          <a:p>
            <a:r>
              <a:rPr lang="fr-BE" dirty="0" smtClean="0">
                <a:hlinkClick r:id="rId3"/>
              </a:rPr>
              <a:t>www.patientconsent.be</a:t>
            </a:r>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34</a:t>
            </a:fld>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77581689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www.patientconsent.be</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AADB71D-6A6A-403E-B8B0-DAC18C9A03D5}" type="slidenum">
              <a:rPr lang="en-US" smtClean="0"/>
              <a:pPr/>
              <a:t>35</a:t>
            </a:fld>
            <a:endParaRPr lang="en-US" dirty="0"/>
          </a:p>
        </p:txBody>
      </p:sp>
      <p:sp>
        <p:nvSpPr>
          <p:cNvPr id="5" name="Date Placeholder 4"/>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556571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www.patientconsent.be/folder</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72" y="1442010"/>
            <a:ext cx="7495957" cy="529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72778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ADB71D-6A6A-403E-B8B0-DAC18C9A03D5}" type="slidenum">
              <a:rPr lang="en-US" smtClean="0"/>
              <a:pPr/>
              <a:t>37</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94" y="750506"/>
            <a:ext cx="8885688" cy="579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46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ADB71D-6A6A-403E-B8B0-DAC18C9A03D5}" type="slidenum">
              <a:rPr lang="en-US" smtClean="0"/>
              <a:pPr/>
              <a:t>38</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8" y="871268"/>
            <a:ext cx="8899326" cy="580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43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6: Delen om samen te werken</a:t>
            </a:r>
            <a:endParaRPr lang="nl-BE" dirty="0"/>
          </a:p>
        </p:txBody>
      </p:sp>
      <p:sp>
        <p:nvSpPr>
          <p:cNvPr id="4099" name="Rectangle 3"/>
          <p:cNvSpPr>
            <a:spLocks noGrp="1" noChangeArrowheads="1"/>
          </p:cNvSpPr>
          <p:nvPr>
            <p:ph idx="1"/>
          </p:nvPr>
        </p:nvSpPr>
        <p:spPr/>
        <p:txBody>
          <a:bodyPr>
            <a:normAutofit/>
          </a:bodyPr>
          <a:lstStyle/>
          <a:p>
            <a:r>
              <a:rPr lang="nl-BE" dirty="0" smtClean="0"/>
              <a:t>Zie hoger: Hubs &amp; </a:t>
            </a:r>
            <a:r>
              <a:rPr lang="nl-BE" dirty="0" err="1" smtClean="0"/>
              <a:t>Metahub</a:t>
            </a:r>
            <a:r>
              <a:rPr lang="nl-BE" dirty="0" smtClean="0"/>
              <a:t>, gezondheidskluizen</a:t>
            </a:r>
          </a:p>
          <a:p>
            <a:endParaRPr lang="nl-BE" dirty="0" smtClean="0"/>
          </a:p>
          <a:p>
            <a:r>
              <a:rPr lang="nl-BE" dirty="0" smtClean="0"/>
              <a:t>Om gegevens te delen moet elke zorgverlener/instelling over een gestructureerde EMD/EPD beschikken</a:t>
            </a:r>
          </a:p>
          <a:p>
            <a:endParaRPr lang="nl-BE" dirty="0" smtClean="0"/>
          </a:p>
          <a:p>
            <a:r>
              <a:rPr lang="nl-BE" dirty="0" smtClean="0"/>
              <a:t>Doelstellingen 2019</a:t>
            </a:r>
          </a:p>
          <a:p>
            <a:pPr lvl="1"/>
            <a:r>
              <a:rPr lang="nl-BE" dirty="0" smtClean="0"/>
              <a:t>elk beroep beschikt over een eigen EPD</a:t>
            </a:r>
          </a:p>
          <a:p>
            <a:pPr lvl="1"/>
            <a:r>
              <a:rPr lang="nl-BE" dirty="0" smtClean="0"/>
              <a:t>de structuur van het EPD wordt voor elk beroep vastgelegd</a:t>
            </a:r>
          </a:p>
          <a:p>
            <a:pPr lvl="1"/>
            <a:r>
              <a:rPr lang="nl-BE" dirty="0" smtClean="0"/>
              <a:t>uitwerken van een eenvormige module die kan worden ingebouwd in de softwarepakketten van de zorgverleners</a:t>
            </a:r>
          </a:p>
          <a:p>
            <a:endParaRPr lang="nl-BE" dirty="0" smtClean="0"/>
          </a:p>
          <a:p>
            <a:r>
              <a:rPr lang="nl-BE" dirty="0" smtClean="0"/>
              <a:t>Verantwoordelijke organisatie: RIZIV </a:t>
            </a:r>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39</a:t>
            </a:fld>
            <a:endParaRPr lang="nl-BE"/>
          </a:p>
        </p:txBody>
      </p:sp>
    </p:spTree>
    <p:extLst>
      <p:ext uri="{BB962C8B-B14F-4D97-AF65-F5344CB8AC3E}">
        <p14:creationId xmlns:p14="http://schemas.microsoft.com/office/powerpoint/2010/main" val="6502246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fr-BE" altLang="en-US" smtClean="0">
                <a:sym typeface="Arial" charset="0"/>
              </a:rPr>
              <a:t>Les évolutions précitées requièrent …</a:t>
            </a:r>
            <a:endParaRPr lang="fr-BE" altLang="en-US" dirty="0">
              <a:sym typeface="Arial" charset="0"/>
            </a:endParaRPr>
          </a:p>
        </p:txBody>
      </p:sp>
      <p:sp>
        <p:nvSpPr>
          <p:cNvPr id="6147" name="Rectangle 3"/>
          <p:cNvSpPr>
            <a:spLocks noGrp="1" noChangeArrowheads="1"/>
          </p:cNvSpPr>
          <p:nvPr>
            <p:ph idx="1"/>
          </p:nvPr>
        </p:nvSpPr>
        <p:spPr/>
        <p:txBody>
          <a:bodyPr>
            <a:normAutofit lnSpcReduction="10000"/>
          </a:bodyPr>
          <a:lstStyle/>
          <a:p>
            <a:r>
              <a:rPr lang="fr-BE" altLang="en-US" dirty="0">
                <a:sym typeface="Arial" charset="0"/>
              </a:rPr>
              <a:t>U</a:t>
            </a:r>
            <a:r>
              <a:rPr lang="fr-BE" altLang="en-US" dirty="0" smtClean="0">
                <a:sym typeface="Arial" charset="0"/>
              </a:rPr>
              <a:t>ne collaboration</a:t>
            </a:r>
            <a:r>
              <a:rPr lang="fr-BE" dirty="0" smtClean="0"/>
              <a:t> </a:t>
            </a:r>
            <a:r>
              <a:rPr lang="fr-BE" altLang="en-US" dirty="0" smtClean="0">
                <a:sym typeface="Arial" charset="0"/>
              </a:rPr>
              <a:t>entre</a:t>
            </a:r>
            <a:r>
              <a:rPr lang="fr-BE" dirty="0" smtClean="0"/>
              <a:t> </a:t>
            </a:r>
            <a:r>
              <a:rPr lang="fr-BE" altLang="en-US" dirty="0" smtClean="0">
                <a:sym typeface="Arial" charset="0"/>
              </a:rPr>
              <a:t>l'ensemble des acteurs des soins de santé</a:t>
            </a:r>
          </a:p>
          <a:p>
            <a:r>
              <a:rPr lang="fr-BE" altLang="en-US" dirty="0">
                <a:sym typeface="Arial" charset="0"/>
              </a:rPr>
              <a:t>U</a:t>
            </a:r>
            <a:r>
              <a:rPr lang="fr-BE" altLang="en-US" dirty="0" smtClean="0">
                <a:sym typeface="Arial" charset="0"/>
              </a:rPr>
              <a:t>ne communication</a:t>
            </a:r>
            <a:r>
              <a:rPr lang="fr-BE" dirty="0" smtClean="0"/>
              <a:t> </a:t>
            </a:r>
            <a:r>
              <a:rPr lang="fr-BE" altLang="en-US" dirty="0" smtClean="0">
                <a:sym typeface="Arial" charset="0"/>
              </a:rPr>
              <a:t>électronique sécurisée et efficace</a:t>
            </a:r>
            <a:r>
              <a:rPr lang="fr-BE" dirty="0" smtClean="0"/>
              <a:t> </a:t>
            </a:r>
            <a:r>
              <a:rPr lang="fr-BE" altLang="en-US" dirty="0" smtClean="0">
                <a:sym typeface="Arial" charset="0"/>
              </a:rPr>
              <a:t>entre</a:t>
            </a:r>
            <a:r>
              <a:rPr lang="fr-BE" dirty="0" smtClean="0"/>
              <a:t> </a:t>
            </a:r>
            <a:r>
              <a:rPr lang="fr-BE" altLang="en-US" dirty="0" smtClean="0">
                <a:sym typeface="Arial" charset="0"/>
              </a:rPr>
              <a:t>tous les acteurs</a:t>
            </a:r>
            <a:r>
              <a:rPr lang="fr-BE" dirty="0" smtClean="0"/>
              <a:t> </a:t>
            </a:r>
            <a:r>
              <a:rPr lang="fr-BE" altLang="en-US" dirty="0" smtClean="0">
                <a:sym typeface="Arial" charset="0"/>
              </a:rPr>
              <a:t>des soins de santé</a:t>
            </a:r>
          </a:p>
          <a:p>
            <a:r>
              <a:rPr lang="fr-BE" altLang="en-US" dirty="0">
                <a:sym typeface="Arial" charset="0"/>
              </a:rPr>
              <a:t>D</a:t>
            </a:r>
            <a:r>
              <a:rPr lang="fr-BE" altLang="en-US" dirty="0" smtClean="0">
                <a:sym typeface="Arial" charset="0"/>
              </a:rPr>
              <a:t>es dossiers de patients informatisés, de qualité et dépassant le niveau de la spécialité</a:t>
            </a:r>
          </a:p>
          <a:p>
            <a:r>
              <a:rPr lang="fr-BE" altLang="en-US" dirty="0">
                <a:sym typeface="Arial" charset="0"/>
              </a:rPr>
              <a:t>D</a:t>
            </a:r>
            <a:r>
              <a:rPr lang="fr-BE" altLang="en-US" dirty="0" smtClean="0">
                <a:sym typeface="Arial" charset="0"/>
              </a:rPr>
              <a:t>es plans de soins et trajets de soins</a:t>
            </a:r>
          </a:p>
          <a:p>
            <a:r>
              <a:rPr lang="fr-BE" altLang="en-US" dirty="0">
                <a:sym typeface="Arial" charset="0"/>
              </a:rPr>
              <a:t>D</a:t>
            </a:r>
            <a:r>
              <a:rPr lang="fr-BE" altLang="en-US" dirty="0" smtClean="0">
                <a:sym typeface="Arial" charset="0"/>
              </a:rPr>
              <a:t>es processus</a:t>
            </a:r>
            <a:r>
              <a:rPr lang="fr-BE" dirty="0" smtClean="0"/>
              <a:t> </a:t>
            </a:r>
            <a:r>
              <a:rPr lang="fr-BE" altLang="en-US" dirty="0" smtClean="0">
                <a:sym typeface="Arial" charset="0"/>
              </a:rPr>
              <a:t>administratifs</a:t>
            </a:r>
            <a:r>
              <a:rPr lang="fr-BE" dirty="0" smtClean="0"/>
              <a:t> </a:t>
            </a:r>
            <a:r>
              <a:rPr lang="fr-BE" altLang="en-US" dirty="0" smtClean="0">
                <a:sym typeface="Arial" charset="0"/>
              </a:rPr>
              <a:t>optimalisés</a:t>
            </a:r>
          </a:p>
          <a:p>
            <a:r>
              <a:rPr lang="fr-BE" altLang="en-US" dirty="0">
                <a:sym typeface="Arial" charset="0"/>
              </a:rPr>
              <a:t>U</a:t>
            </a:r>
            <a:r>
              <a:rPr lang="fr-BE" altLang="en-US" dirty="0" smtClean="0">
                <a:sym typeface="Arial" charset="0"/>
              </a:rPr>
              <a:t>ne interopérabilité</a:t>
            </a:r>
            <a:r>
              <a:rPr lang="fr-BE" dirty="0" smtClean="0"/>
              <a:t> </a:t>
            </a:r>
            <a:r>
              <a:rPr lang="fr-BE" altLang="en-US" dirty="0" smtClean="0">
                <a:sym typeface="Arial" charset="0"/>
              </a:rPr>
              <a:t>technique et sémantique</a:t>
            </a:r>
          </a:p>
          <a:p>
            <a:r>
              <a:rPr lang="fr-BE" altLang="en-US" dirty="0">
                <a:sym typeface="Arial" charset="0"/>
              </a:rPr>
              <a:t>D</a:t>
            </a:r>
            <a:r>
              <a:rPr lang="fr-BE" altLang="en-US" dirty="0" smtClean="0">
                <a:sym typeface="Arial" charset="0"/>
              </a:rPr>
              <a:t>es garanties en matière de</a:t>
            </a:r>
          </a:p>
          <a:p>
            <a:pPr lvl="1"/>
            <a:r>
              <a:rPr lang="fr-BE" altLang="en-US" dirty="0" smtClean="0">
                <a:sym typeface="Arial" charset="0"/>
              </a:rPr>
              <a:t>sécurité de l’information</a:t>
            </a:r>
          </a:p>
          <a:p>
            <a:pPr lvl="1"/>
            <a:r>
              <a:rPr lang="fr-BE" altLang="en-US" dirty="0" smtClean="0">
                <a:sym typeface="Arial" charset="0"/>
              </a:rPr>
              <a:t>protection</a:t>
            </a:r>
            <a:r>
              <a:rPr lang="fr-BE" dirty="0" smtClean="0"/>
              <a:t> </a:t>
            </a:r>
            <a:r>
              <a:rPr lang="fr-BE" altLang="en-US" dirty="0" smtClean="0">
                <a:sym typeface="Arial" charset="0"/>
              </a:rPr>
              <a:t>de la vie privée</a:t>
            </a:r>
          </a:p>
          <a:p>
            <a:pPr lvl="1"/>
            <a:r>
              <a:rPr lang="fr-BE" altLang="en-US" dirty="0" smtClean="0">
                <a:sym typeface="Arial" charset="0"/>
              </a:rPr>
              <a:t>respect du secret professionnel</a:t>
            </a:r>
            <a:r>
              <a:rPr lang="fr-BE" dirty="0" smtClean="0"/>
              <a:t> </a:t>
            </a:r>
            <a:r>
              <a:rPr lang="fr-BE" altLang="en-US" dirty="0" smtClean="0">
                <a:sym typeface="Arial" charset="0"/>
              </a:rPr>
              <a:t>des prestataires de soins</a:t>
            </a:r>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980640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Actie 7: Uitbreiding Hubs</a:t>
            </a:r>
            <a:endParaRPr lang="nl-BE" dirty="0"/>
          </a:p>
        </p:txBody>
      </p:sp>
      <p:sp>
        <p:nvSpPr>
          <p:cNvPr id="4099" name="Rectangle 3"/>
          <p:cNvSpPr>
            <a:spLocks noGrp="1" noChangeArrowheads="1"/>
          </p:cNvSpPr>
          <p:nvPr>
            <p:ph idx="1"/>
          </p:nvPr>
        </p:nvSpPr>
        <p:spPr/>
        <p:txBody>
          <a:bodyPr/>
          <a:lstStyle/>
          <a:p>
            <a:r>
              <a:rPr lang="nl-BE" dirty="0" smtClean="0"/>
              <a:t>Doelstelling 2019</a:t>
            </a:r>
          </a:p>
          <a:p>
            <a:pPr lvl="1"/>
            <a:r>
              <a:rPr lang="nl-BE" dirty="0" smtClean="0"/>
              <a:t>promoten van de uitwisseling van gezondheidsgegevens via het Hubs-</a:t>
            </a:r>
            <a:r>
              <a:rPr lang="nl-BE" dirty="0" err="1"/>
              <a:t>M</a:t>
            </a:r>
            <a:r>
              <a:rPr lang="nl-BE" dirty="0" err="1" smtClean="0"/>
              <a:t>etahubsysteem</a:t>
            </a:r>
            <a:r>
              <a:rPr lang="nl-BE" dirty="0" smtClean="0"/>
              <a:t> met de</a:t>
            </a:r>
          </a:p>
          <a:p>
            <a:pPr lvl="2"/>
            <a:r>
              <a:rPr lang="nl-BE" dirty="0" smtClean="0"/>
              <a:t>psychiatrische instellingen</a:t>
            </a:r>
          </a:p>
          <a:p>
            <a:pPr lvl="2"/>
            <a:r>
              <a:rPr lang="nl-BE" dirty="0" smtClean="0"/>
              <a:t>rustoorden en woonzorgcentra</a:t>
            </a:r>
          </a:p>
          <a:p>
            <a:endParaRPr lang="nl-BE" dirty="0" smtClean="0"/>
          </a:p>
          <a:p>
            <a:r>
              <a:rPr lang="nl-BE" dirty="0" smtClean="0"/>
              <a:t>Verantwoordelijke organisatie: FOD Volksgezondheid en Gemeenschappen/Gewesten </a:t>
            </a:r>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40</a:t>
            </a:fld>
            <a:endParaRPr lang="nl-BE"/>
          </a:p>
        </p:txBody>
      </p:sp>
    </p:spTree>
    <p:extLst>
      <p:ext uri="{BB962C8B-B14F-4D97-AF65-F5344CB8AC3E}">
        <p14:creationId xmlns:p14="http://schemas.microsoft.com/office/powerpoint/2010/main" val="278146837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Actie 8: BelRAI</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BelRAI</a:t>
            </a:r>
            <a:r>
              <a:rPr lang="nl-BE" dirty="0" smtClean="0"/>
              <a:t> = toepassing aan de hand waarvan de verschillende zorgverleners de evaluatievragenlijsten RAI voor een patiënt kunnen aanmaken, invullen of wijzigen</a:t>
            </a:r>
          </a:p>
          <a:p>
            <a:endParaRPr lang="nl-BE" dirty="0" smtClean="0"/>
          </a:p>
          <a:p>
            <a:r>
              <a:rPr lang="nl-BE" dirty="0" smtClean="0"/>
              <a:t>Doelstellingen 2017</a:t>
            </a:r>
          </a:p>
          <a:p>
            <a:pPr lvl="1"/>
            <a:r>
              <a:rPr lang="nl-BE" dirty="0" err="1" smtClean="0"/>
              <a:t>BelRAI</a:t>
            </a:r>
            <a:r>
              <a:rPr lang="nl-BE" dirty="0" smtClean="0"/>
              <a:t> veralgemenen tot alle kwetsbare personen die met een complexe en </a:t>
            </a:r>
            <a:r>
              <a:rPr lang="nl-BE" dirty="0" err="1" smtClean="0"/>
              <a:t>multidimensionele</a:t>
            </a:r>
            <a:r>
              <a:rPr lang="nl-BE" dirty="0" smtClean="0"/>
              <a:t> problematiek worden geconfronteerd </a:t>
            </a:r>
          </a:p>
          <a:p>
            <a:pPr lvl="1"/>
            <a:r>
              <a:rPr lang="nl-BE" dirty="0" smtClean="0"/>
              <a:t>de toepassing verbeteren (gebruiksvriendelijkheid, aanpasbaarheid)</a:t>
            </a:r>
          </a:p>
          <a:p>
            <a:pPr lvl="1"/>
            <a:r>
              <a:rPr lang="nl-BE" dirty="0" smtClean="0"/>
              <a:t>betere communicatie (website) – 2016</a:t>
            </a:r>
          </a:p>
          <a:p>
            <a:endParaRPr lang="nl-BE" dirty="0" smtClean="0"/>
          </a:p>
          <a:p>
            <a:r>
              <a:rPr lang="nl-BE" dirty="0" smtClean="0"/>
              <a:t>Verantwoordelijke organisatie: RIZIV/FOD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41</a:t>
            </a:fld>
            <a:endParaRPr lang="nl-BE"/>
          </a:p>
        </p:txBody>
      </p:sp>
    </p:spTree>
    <p:extLst>
      <p:ext uri="{BB962C8B-B14F-4D97-AF65-F5344CB8AC3E}">
        <p14:creationId xmlns:p14="http://schemas.microsoft.com/office/powerpoint/2010/main" val="36095899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9: Incentives voor gebruik</a:t>
            </a:r>
            <a:endParaRPr lang="nl-BE" dirty="0"/>
          </a:p>
        </p:txBody>
      </p:sp>
      <p:sp>
        <p:nvSpPr>
          <p:cNvPr id="4099" name="Rectangle 3"/>
          <p:cNvSpPr>
            <a:spLocks noGrp="1" noChangeArrowheads="1"/>
          </p:cNvSpPr>
          <p:nvPr>
            <p:ph idx="1"/>
          </p:nvPr>
        </p:nvSpPr>
        <p:spPr/>
        <p:txBody>
          <a:bodyPr/>
          <a:lstStyle/>
          <a:p>
            <a:r>
              <a:rPr lang="nl-BE" dirty="0" smtClean="0"/>
              <a:t>Doelstellingen</a:t>
            </a:r>
          </a:p>
          <a:p>
            <a:pPr lvl="1"/>
            <a:r>
              <a:rPr lang="nl-BE" dirty="0" err="1"/>
              <a:t>b</a:t>
            </a:r>
            <a:r>
              <a:rPr lang="nl-BE" dirty="0" err="1" smtClean="0"/>
              <a:t>udgetneutrale</a:t>
            </a:r>
            <a:r>
              <a:rPr lang="nl-BE" dirty="0" smtClean="0"/>
              <a:t> koppeling van de incentives aan het effectief gebruik van de </a:t>
            </a:r>
            <a:r>
              <a:rPr lang="nl-BE" dirty="0" err="1" smtClean="0"/>
              <a:t>eGezondheidsdiensten</a:t>
            </a:r>
            <a:r>
              <a:rPr lang="nl-BE" dirty="0" smtClean="0"/>
              <a:t> </a:t>
            </a:r>
          </a:p>
          <a:p>
            <a:pPr lvl="2"/>
            <a:r>
              <a:rPr lang="nl-BE" dirty="0" smtClean="0"/>
              <a:t>voorbeeld: huisartsen </a:t>
            </a:r>
          </a:p>
          <a:p>
            <a:pPr lvl="3"/>
            <a:r>
              <a:rPr lang="nl-BE" dirty="0" smtClean="0"/>
              <a:t>koppeling tussen de telematicapremie en het gebruik van de </a:t>
            </a:r>
            <a:r>
              <a:rPr lang="nl-BE" dirty="0" err="1" smtClean="0"/>
              <a:t>eGezondheidsdiensten</a:t>
            </a:r>
            <a:r>
              <a:rPr lang="nl-BE" dirty="0" smtClean="0"/>
              <a:t> - 2016</a:t>
            </a:r>
          </a:p>
          <a:p>
            <a:pPr lvl="3"/>
            <a:r>
              <a:rPr lang="nl-BE" dirty="0" smtClean="0"/>
              <a:t>afbouw van de praktijktoelage voor niet-geïnformatiseerde huisartsen - 2017 </a:t>
            </a:r>
          </a:p>
          <a:p>
            <a:pPr lvl="3"/>
            <a:r>
              <a:rPr lang="nl-BE" dirty="0" smtClean="0"/>
              <a:t>volledige integratie van de telematicapremie en de praktijktoelage - 2018</a:t>
            </a:r>
          </a:p>
          <a:p>
            <a:pPr lvl="1"/>
            <a:r>
              <a:rPr lang="nl-BE" dirty="0" smtClean="0"/>
              <a:t>initiatieven inzake ICT-ondersteuning van de ziekenhuizen, psychiatrische instellingen en andere instellingen – 2016</a:t>
            </a:r>
          </a:p>
          <a:p>
            <a:endParaRPr lang="nl-BE" dirty="0" smtClean="0"/>
          </a:p>
          <a:p>
            <a:r>
              <a:rPr lang="nl-BE" dirty="0" smtClean="0"/>
              <a:t>Verantwoordelijke organisatie: RIZIV/FOD Volksgezondheid</a:t>
            </a:r>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42</a:t>
            </a:fld>
            <a:endParaRPr lang="nl-BE"/>
          </a:p>
        </p:txBody>
      </p:sp>
    </p:spTree>
    <p:extLst>
      <p:ext uri="{BB962C8B-B14F-4D97-AF65-F5344CB8AC3E}">
        <p14:creationId xmlns:p14="http://schemas.microsoft.com/office/powerpoint/2010/main" val="39640677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10 : Personal Health Record</a:t>
            </a:r>
            <a:endParaRPr lang="fr-BE" dirty="0"/>
          </a:p>
        </p:txBody>
      </p:sp>
      <p:sp>
        <p:nvSpPr>
          <p:cNvPr id="4099" name="Rectangle 3"/>
          <p:cNvSpPr>
            <a:spLocks noGrp="1" noChangeArrowheads="1"/>
          </p:cNvSpPr>
          <p:nvPr>
            <p:ph idx="1"/>
          </p:nvPr>
        </p:nvSpPr>
        <p:spPr/>
        <p:txBody>
          <a:bodyPr/>
          <a:lstStyle/>
          <a:p>
            <a:r>
              <a:rPr lang="fr-BE" dirty="0" smtClean="0"/>
              <a:t>Objectifs 2019</a:t>
            </a:r>
          </a:p>
          <a:p>
            <a:pPr lvl="1"/>
            <a:r>
              <a:rPr lang="fr-BE" dirty="0" smtClean="0"/>
              <a:t>accès aux données de santé et ajout de données par le patient - établissement d'un cadre de référence </a:t>
            </a:r>
          </a:p>
          <a:p>
            <a:pPr lvl="1"/>
            <a:r>
              <a:rPr lang="fr-FR" dirty="0"/>
              <a:t>mise à disposition d’instruments d’analyse ainsi que des instruments de ‘traduction’ lui permettant de mieux comprendre son dossier. Ceci contribuerait à la ‘</a:t>
            </a:r>
            <a:r>
              <a:rPr lang="fr-FR" dirty="0" err="1"/>
              <a:t>health</a:t>
            </a:r>
            <a:r>
              <a:rPr lang="fr-FR" dirty="0"/>
              <a:t> </a:t>
            </a:r>
            <a:r>
              <a:rPr lang="fr-FR" dirty="0" err="1"/>
              <a:t>literacy</a:t>
            </a:r>
            <a:r>
              <a:rPr lang="fr-FR" dirty="0"/>
              <a:t>’ du patient (médecine préventive). Patient, acteur de sa prise en </a:t>
            </a:r>
            <a:r>
              <a:rPr lang="fr-FR" dirty="0" smtClean="0"/>
              <a:t>charge</a:t>
            </a:r>
          </a:p>
          <a:p>
            <a:pPr lvl="1"/>
            <a:endParaRPr lang="fr-BE" dirty="0" smtClean="0"/>
          </a:p>
          <a:p>
            <a:r>
              <a:rPr lang="fr-BE" dirty="0" smtClean="0"/>
              <a:t>Organisation responsable : SPF Santé publique / associations de patients</a:t>
            </a:r>
          </a:p>
          <a:p>
            <a:endParaRPr lang="fr-BE" dirty="0" smtClean="0"/>
          </a:p>
          <a:p>
            <a:endParaRPr lang="fr-BE" dirty="0" smtClean="0"/>
          </a:p>
          <a:p>
            <a:pPr lvl="1"/>
            <a:endParaRPr lang="fr-BE" dirty="0" smtClean="0"/>
          </a:p>
          <a:p>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43</a:t>
            </a:fld>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19462465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11 : Communication</a:t>
            </a:r>
            <a:endParaRPr lang="fr-BE" dirty="0"/>
          </a:p>
        </p:txBody>
      </p:sp>
      <p:sp>
        <p:nvSpPr>
          <p:cNvPr id="4099" name="Rectangle 3"/>
          <p:cNvSpPr>
            <a:spLocks noGrp="1" noChangeArrowheads="1"/>
          </p:cNvSpPr>
          <p:nvPr>
            <p:ph idx="1"/>
          </p:nvPr>
        </p:nvSpPr>
        <p:spPr/>
        <p:txBody>
          <a:bodyPr/>
          <a:lstStyle/>
          <a:p>
            <a:r>
              <a:rPr lang="fr-BE" dirty="0" smtClean="0"/>
              <a:t>Objectifs 2019</a:t>
            </a:r>
          </a:p>
          <a:p>
            <a:pPr lvl="1"/>
            <a:r>
              <a:rPr lang="fr-BE" dirty="0" smtClean="0"/>
              <a:t>assurer une communication efficace et coordonnée vers les divers groupes-cibles concernant</a:t>
            </a:r>
          </a:p>
          <a:p>
            <a:pPr lvl="2"/>
            <a:r>
              <a:rPr lang="fr-BE" dirty="0" smtClean="0"/>
              <a:t>les avantages du partage de données relatives au patient</a:t>
            </a:r>
          </a:p>
          <a:p>
            <a:pPr lvl="2"/>
            <a:r>
              <a:rPr lang="fr-BE" dirty="0" smtClean="0"/>
              <a:t>l'utilisation des services d'</a:t>
            </a:r>
            <a:r>
              <a:rPr lang="fr-BE" dirty="0" err="1" smtClean="0"/>
              <a:t>eSanté</a:t>
            </a:r>
            <a:endParaRPr lang="fr-BE" dirty="0" smtClean="0"/>
          </a:p>
          <a:p>
            <a:pPr lvl="2"/>
            <a:r>
              <a:rPr lang="fr-BE" dirty="0" smtClean="0"/>
              <a:t>les responsabilités de chacun dans ce processus</a:t>
            </a:r>
          </a:p>
          <a:p>
            <a:pPr lvl="1"/>
            <a:r>
              <a:rPr lang="fr-BE" dirty="0" smtClean="0"/>
              <a:t>plusieurs canaux</a:t>
            </a:r>
          </a:p>
          <a:p>
            <a:pPr lvl="1"/>
            <a:endParaRPr lang="fr-BE" dirty="0" smtClean="0"/>
          </a:p>
          <a:p>
            <a:r>
              <a:rPr lang="fr-BE" dirty="0" smtClean="0"/>
              <a:t>Organisation responsable : Ministres et Plate-forme </a:t>
            </a:r>
            <a:r>
              <a:rPr lang="fr-BE" dirty="0" err="1" smtClean="0">
                <a:solidFill>
                  <a:srgbClr val="3E6E5A"/>
                </a:solidFill>
              </a:rPr>
              <a:t>eHealth</a:t>
            </a:r>
            <a:endParaRPr lang="fr-BE" dirty="0" smtClean="0">
              <a:solidFill>
                <a:srgbClr val="3E6E5A"/>
              </a:solidFill>
            </a:endParaRPr>
          </a:p>
          <a:p>
            <a:pPr lvl="1"/>
            <a:endParaRPr lang="fr-BE" dirty="0" smtClean="0"/>
          </a:p>
          <a:p>
            <a:pPr lvl="1"/>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44</a:t>
            </a:fld>
            <a:endParaRPr lang="en-US" dirty="0"/>
          </a:p>
        </p:txBody>
      </p:sp>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68477338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12: Opleidingen</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een vak </a:t>
            </a:r>
            <a:r>
              <a:rPr lang="nl-BE" dirty="0" err="1" smtClean="0">
                <a:solidFill>
                  <a:srgbClr val="3E6E5A"/>
                </a:solidFill>
              </a:rPr>
              <a:t>eGezondheid</a:t>
            </a:r>
            <a:r>
              <a:rPr lang="nl-BE" dirty="0" smtClean="0"/>
              <a:t> in elke opleiding in de gezondheidszorg voorzien </a:t>
            </a:r>
          </a:p>
          <a:p>
            <a:pPr lvl="1"/>
            <a:r>
              <a:rPr lang="nl-BE" dirty="0" err="1" smtClean="0">
                <a:solidFill>
                  <a:srgbClr val="3E6E5A"/>
                </a:solidFill>
              </a:rPr>
              <a:t>eGezondheid</a:t>
            </a:r>
            <a:r>
              <a:rPr lang="nl-BE" dirty="0" smtClean="0"/>
              <a:t> opnemen in de competentieprofielen van de verschillende zorgberoepen</a:t>
            </a:r>
          </a:p>
          <a:p>
            <a:pPr lvl="1"/>
            <a:r>
              <a:rPr lang="nl-BE" dirty="0"/>
              <a:t>o</a:t>
            </a:r>
            <a:r>
              <a:rPr lang="nl-BE" dirty="0" smtClean="0"/>
              <a:t>pname van </a:t>
            </a:r>
            <a:r>
              <a:rPr lang="nl-BE" dirty="0" err="1" smtClean="0">
                <a:solidFill>
                  <a:srgbClr val="3E6E5A"/>
                </a:solidFill>
              </a:rPr>
              <a:t>eGezondheid</a:t>
            </a:r>
            <a:r>
              <a:rPr lang="nl-BE" dirty="0" smtClean="0"/>
              <a:t> als verplicht onderdeel in alle accrediterings- en navormingssystemen</a:t>
            </a:r>
          </a:p>
          <a:p>
            <a:pPr lvl="1"/>
            <a:r>
              <a:rPr lang="nl-BE" dirty="0"/>
              <a:t>c</a:t>
            </a:r>
            <a:r>
              <a:rPr lang="nl-BE" dirty="0" smtClean="0"/>
              <a:t>oördinatie </a:t>
            </a:r>
            <a:r>
              <a:rPr lang="nl-BE" dirty="0" err="1" smtClean="0"/>
              <a:t>helpdesks</a:t>
            </a:r>
            <a:r>
              <a:rPr lang="nl-BE" dirty="0" smtClean="0"/>
              <a:t> en hulplijnen</a:t>
            </a:r>
          </a:p>
          <a:p>
            <a:pPr lvl="1"/>
            <a:r>
              <a:rPr lang="nl-BE" dirty="0"/>
              <a:t>o</a:t>
            </a:r>
            <a:r>
              <a:rPr lang="nl-BE" dirty="0" smtClean="0"/>
              <a:t>efenplatformen en gebruikersdagen</a:t>
            </a:r>
          </a:p>
          <a:p>
            <a:pPr lvl="1"/>
            <a:endParaRPr lang="nl-BE" dirty="0" smtClean="0"/>
          </a:p>
          <a:p>
            <a:r>
              <a:rPr lang="nl-BE" dirty="0" smtClean="0"/>
              <a:t>Verantwoordelijke organisatie: 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45</a:t>
            </a:fld>
            <a:endParaRPr lang="nl-BE"/>
          </a:p>
        </p:txBody>
      </p:sp>
    </p:spTree>
    <p:extLst>
      <p:ext uri="{BB962C8B-B14F-4D97-AF65-F5344CB8AC3E}">
        <p14:creationId xmlns:p14="http://schemas.microsoft.com/office/powerpoint/2010/main" val="30184863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13: Standaarden &amp; terminologie</a:t>
            </a:r>
            <a:endParaRPr lang="nl-BE" dirty="0"/>
          </a:p>
        </p:txBody>
      </p:sp>
      <p:sp>
        <p:nvSpPr>
          <p:cNvPr id="4099" name="Rectangle 3"/>
          <p:cNvSpPr>
            <a:spLocks noGrp="1" noChangeArrowheads="1"/>
          </p:cNvSpPr>
          <p:nvPr>
            <p:ph idx="1"/>
          </p:nvPr>
        </p:nvSpPr>
        <p:spPr/>
        <p:txBody>
          <a:bodyPr>
            <a:normAutofit/>
          </a:bodyPr>
          <a:lstStyle/>
          <a:p>
            <a:r>
              <a:rPr lang="nl-BE" dirty="0" smtClean="0"/>
              <a:t>Betere communicatie tussen de verschillende actoren in de gezondheidszorg als de geregistreerde gegevens door iedereen goed begrepen worden en hergebruikt kunnen worden</a:t>
            </a:r>
          </a:p>
          <a:p>
            <a:r>
              <a:rPr lang="nl-BE" dirty="0" smtClean="0"/>
              <a:t>Doelstellingen 2019</a:t>
            </a:r>
          </a:p>
          <a:p>
            <a:pPr lvl="1"/>
            <a:r>
              <a:rPr lang="nl-BE" dirty="0" smtClean="0"/>
              <a:t>eenduidige informatie in het EPD</a:t>
            </a:r>
          </a:p>
          <a:p>
            <a:pPr lvl="1"/>
            <a:r>
              <a:rPr lang="nl-BE" dirty="0" smtClean="0"/>
              <a:t>correcte elektronische gegevensuitwisseling tussen zorgverleners onderling / tussen zorgverlener en patiënt </a:t>
            </a:r>
          </a:p>
          <a:p>
            <a:pPr lvl="1"/>
            <a:r>
              <a:rPr lang="nl-BE" dirty="0"/>
              <a:t>b</a:t>
            </a:r>
            <a:r>
              <a:rPr lang="nl-BE" dirty="0" smtClean="0"/>
              <a:t>etekenisvolle bevraging van gegevens waarborgen </a:t>
            </a:r>
          </a:p>
          <a:p>
            <a:pPr lvl="1"/>
            <a:r>
              <a:rPr lang="nl-BE" dirty="0" smtClean="0"/>
              <a:t>zonder bijkomende registratielast informatie kunnen afleiden voor </a:t>
            </a:r>
            <a:r>
              <a:rPr lang="nl-BE" dirty="0" err="1" smtClean="0"/>
              <a:t>secondary</a:t>
            </a:r>
            <a:r>
              <a:rPr lang="nl-BE" dirty="0" smtClean="0"/>
              <a:t> </a:t>
            </a:r>
            <a:r>
              <a:rPr lang="nl-BE" dirty="0" err="1" smtClean="0"/>
              <a:t>use</a:t>
            </a:r>
            <a:r>
              <a:rPr lang="nl-BE" dirty="0" smtClean="0"/>
              <a:t> (facturatie, kwaliteitscontrole, wetenschappelijk onderzoek, ...)</a:t>
            </a:r>
          </a:p>
          <a:p>
            <a:r>
              <a:rPr lang="nl-BE" dirty="0" smtClean="0"/>
              <a:t>Verantwoordelijke organisatie: FOD Volksgezondheid</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46</a:t>
            </a:fld>
            <a:endParaRPr lang="nl-BE"/>
          </a:p>
        </p:txBody>
      </p:sp>
    </p:spTree>
    <p:extLst>
      <p:ext uri="{BB962C8B-B14F-4D97-AF65-F5344CB8AC3E}">
        <p14:creationId xmlns:p14="http://schemas.microsoft.com/office/powerpoint/2010/main" val="26847620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r>
              <a:rPr lang="nl-BE" dirty="0" smtClean="0"/>
              <a:t>Situatie 2016</a:t>
            </a:r>
          </a:p>
          <a:p>
            <a:pPr lvl="1"/>
            <a:r>
              <a:rPr lang="nl-BE" dirty="0" err="1" smtClean="0"/>
              <a:t>MyCareNet</a:t>
            </a:r>
            <a:r>
              <a:rPr lang="nl-BE" dirty="0" smtClean="0"/>
              <a:t> ‘Elektronische facturatie</a:t>
            </a:r>
          </a:p>
          <a:p>
            <a:pPr lvl="2"/>
            <a:r>
              <a:rPr lang="nl-BE" dirty="0" smtClean="0"/>
              <a:t>maart 2016: 32.233 facturatiebestanden verzonden naar de ziekenfondsen</a:t>
            </a:r>
          </a:p>
          <a:p>
            <a:pPr lvl="1"/>
            <a:r>
              <a:rPr lang="nl-BE" dirty="0" err="1" smtClean="0"/>
              <a:t>MyCareNet</a:t>
            </a:r>
            <a:r>
              <a:rPr lang="nl-BE" dirty="0" smtClean="0"/>
              <a:t> ‘Tariefraadpleging’</a:t>
            </a:r>
          </a:p>
          <a:p>
            <a:pPr lvl="2"/>
            <a:r>
              <a:rPr lang="nl-BE" dirty="0"/>
              <a:t>maart 2016: </a:t>
            </a:r>
            <a:r>
              <a:rPr lang="nl-BE" dirty="0" smtClean="0"/>
              <a:t>1.019.272 tariefraadplegingen </a:t>
            </a:r>
          </a:p>
          <a:p>
            <a:pPr lvl="1"/>
            <a:r>
              <a:rPr lang="nl-BE" dirty="0" err="1" smtClean="0"/>
              <a:t>MyCareNet</a:t>
            </a:r>
            <a:r>
              <a:rPr lang="nl-BE" dirty="0" smtClean="0"/>
              <a:t>  ‘Raadpleging van de verzekerbaarheid’</a:t>
            </a:r>
          </a:p>
          <a:p>
            <a:pPr lvl="2"/>
            <a:r>
              <a:rPr lang="nl-BE" dirty="0"/>
              <a:t>maart 2016</a:t>
            </a:r>
            <a:r>
              <a:rPr lang="nl-BE" dirty="0" smtClean="0"/>
              <a:t>: 17.512.432 raadplegingen van de verzekerbaarheid</a:t>
            </a:r>
          </a:p>
          <a:p>
            <a:pPr lvl="1"/>
            <a:r>
              <a:rPr lang="nl-BE" dirty="0" err="1" smtClean="0"/>
              <a:t>MyCareNet</a:t>
            </a:r>
            <a:r>
              <a:rPr lang="nl-BE" dirty="0" smtClean="0"/>
              <a:t> ‘GMD’</a:t>
            </a:r>
          </a:p>
          <a:p>
            <a:pPr lvl="2"/>
            <a:r>
              <a:rPr lang="nl-BE" dirty="0"/>
              <a:t>maart 2016</a:t>
            </a:r>
            <a:r>
              <a:rPr lang="nl-BE" dirty="0" smtClean="0"/>
              <a:t>: </a:t>
            </a:r>
            <a:r>
              <a:rPr lang="en-US" dirty="0" smtClean="0"/>
              <a:t>1.964 </a:t>
            </a:r>
            <a:r>
              <a:rPr lang="en-US" dirty="0" err="1"/>
              <a:t>artsen</a:t>
            </a:r>
            <a:r>
              <a:rPr lang="en-US" dirty="0"/>
              <a:t> </a:t>
            </a:r>
            <a:r>
              <a:rPr lang="en-US" dirty="0" err="1"/>
              <a:t>beheren</a:t>
            </a:r>
            <a:r>
              <a:rPr lang="en-US" dirty="0"/>
              <a:t> </a:t>
            </a:r>
            <a:r>
              <a:rPr lang="en-US" dirty="0" err="1"/>
              <a:t>hun</a:t>
            </a:r>
            <a:r>
              <a:rPr lang="en-US" dirty="0"/>
              <a:t> GMD via </a:t>
            </a:r>
            <a:r>
              <a:rPr lang="en-US" dirty="0" err="1"/>
              <a:t>MyCareNet</a:t>
            </a:r>
            <a:endParaRPr lang="nl-BE" dirty="0" smtClean="0"/>
          </a:p>
          <a:p>
            <a:pPr lvl="1"/>
            <a:r>
              <a:rPr lang="nl-BE" dirty="0" err="1" smtClean="0"/>
              <a:t>MyCareNet</a:t>
            </a:r>
            <a:r>
              <a:rPr lang="nl-BE" dirty="0" smtClean="0"/>
              <a:t> ‘Hoofdstuk IV’</a:t>
            </a:r>
          </a:p>
          <a:p>
            <a:pPr lvl="2"/>
            <a:r>
              <a:rPr lang="nl-BE" dirty="0"/>
              <a:t>maart 2016</a:t>
            </a:r>
            <a:r>
              <a:rPr lang="nl-BE" dirty="0" smtClean="0"/>
              <a:t>: 20.932 goedkeuringsaanvragen en 2.888.764 raadplegingen</a:t>
            </a:r>
          </a:p>
          <a:p>
            <a:endParaRPr lang="nl-BE" dirty="0" smtClean="0">
              <a:solidFill>
                <a:srgbClr val="FF0000"/>
              </a:solidFill>
            </a:endParaRP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47</a:t>
            </a:fld>
            <a:endParaRPr lang="nl-BE"/>
          </a:p>
        </p:txBody>
      </p:sp>
    </p:spTree>
    <p:extLst>
      <p:ext uri="{BB962C8B-B14F-4D97-AF65-F5344CB8AC3E}">
        <p14:creationId xmlns:p14="http://schemas.microsoft.com/office/powerpoint/2010/main" val="20011401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Doelstellingen 2019</a:t>
            </a:r>
          </a:p>
          <a:p>
            <a:pPr lvl="1"/>
            <a:r>
              <a:rPr lang="nl-BE" dirty="0" smtClean="0"/>
              <a:t>bestuursmodel voor de verschillende actieplannen </a:t>
            </a:r>
          </a:p>
          <a:p>
            <a:pPr lvl="2"/>
            <a:r>
              <a:rPr lang="nl-BE" dirty="0"/>
              <a:t>b</a:t>
            </a:r>
            <a:r>
              <a:rPr lang="nl-BE" dirty="0" smtClean="0"/>
              <a:t>eheer van de prioriteiten, wijzigingen en werkbelasting van de verschillende partners</a:t>
            </a:r>
          </a:p>
          <a:p>
            <a:pPr lvl="1"/>
            <a:r>
              <a:rPr lang="nl-BE" dirty="0" smtClean="0"/>
              <a:t>meten/monitoren en verhogen van de end-</a:t>
            </a:r>
            <a:r>
              <a:rPr lang="nl-BE" dirty="0" err="1" smtClean="0"/>
              <a:t>to</a:t>
            </a:r>
            <a:r>
              <a:rPr lang="nl-BE" dirty="0" smtClean="0"/>
              <a:t>-end-beschikbaarheid van de diensten</a:t>
            </a:r>
          </a:p>
          <a:p>
            <a:pPr lvl="1"/>
            <a:r>
              <a:rPr lang="nl-BE" dirty="0" smtClean="0"/>
              <a:t>het gebruik van de diensten door de gebruikers verhogen</a:t>
            </a:r>
          </a:p>
          <a:p>
            <a:endParaRPr lang="nl-BE" dirty="0" smtClean="0"/>
          </a:p>
          <a:p>
            <a:r>
              <a:rPr lang="nl-BE" dirty="0" smtClean="0"/>
              <a:t>Verantwoordelijke organisatie: RIZIV/NIC</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48</a:t>
            </a:fld>
            <a:endParaRPr lang="nl-BE"/>
          </a:p>
        </p:txBody>
      </p:sp>
    </p:spTree>
    <p:extLst>
      <p:ext uri="{BB962C8B-B14F-4D97-AF65-F5344CB8AC3E}">
        <p14:creationId xmlns:p14="http://schemas.microsoft.com/office/powerpoint/2010/main" val="31976011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(1/2)</a:t>
            </a:r>
          </a:p>
          <a:p>
            <a:pPr lvl="1"/>
            <a:r>
              <a:rPr lang="nl-BE" dirty="0"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a:r>
              <a:rPr lang="nl-BE" dirty="0" err="1" smtClean="0"/>
              <a:t>Handicare</a:t>
            </a:r>
            <a:r>
              <a:rPr lang="nl-BE" dirty="0" smtClean="0"/>
              <a:t> (medische evaluatie gehandicapten)</a:t>
            </a:r>
          </a:p>
          <a:p>
            <a:pPr lvl="2"/>
            <a:r>
              <a:rPr lang="nl-BE" dirty="0"/>
              <a:t>e</a:t>
            </a:r>
            <a:r>
              <a:rPr lang="nl-BE" dirty="0" smtClean="0"/>
              <a:t>lektronisch arbeidsongeschiktheidsattest</a:t>
            </a:r>
          </a:p>
          <a:p>
            <a:pPr lvl="2"/>
            <a:r>
              <a:rPr lang="nl-BE" dirty="0" err="1" smtClean="0"/>
              <a:t>Mediprima</a:t>
            </a:r>
            <a:r>
              <a:rPr lang="nl-BE" dirty="0" smtClean="0"/>
              <a:t> (terugbetaling kosten medische hulp door OCMW)</a:t>
            </a:r>
          </a:p>
          <a:p>
            <a:pPr lvl="2"/>
            <a:r>
              <a:rPr lang="nl-BE" dirty="0" smtClean="0"/>
              <a:t>Back </a:t>
            </a:r>
            <a:r>
              <a:rPr lang="nl-BE" dirty="0" err="1" smtClean="0"/>
              <a:t>to</a:t>
            </a:r>
            <a:r>
              <a:rPr lang="nl-BE" dirty="0" smtClean="0"/>
              <a:t> </a:t>
            </a:r>
            <a:r>
              <a:rPr lang="nl-BE" dirty="0" err="1" smtClean="0"/>
              <a:t>work</a:t>
            </a:r>
            <a:r>
              <a:rPr lang="nl-BE" dirty="0" smtClean="0"/>
              <a:t> (re-integratie arbeidsongeschikte personen)</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49</a:t>
            </a:fld>
            <a:endParaRPr lang="nl-BE"/>
          </a:p>
        </p:txBody>
      </p:sp>
    </p:spTree>
    <p:extLst>
      <p:ext uri="{BB962C8B-B14F-4D97-AF65-F5344CB8AC3E}">
        <p14:creationId xmlns:p14="http://schemas.microsoft.com/office/powerpoint/2010/main" val="38392010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261599003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fr-BE" sz="1600" b="0" dirty="0" smtClean="0">
                  <a:solidFill>
                    <a:schemeClr val="tx1">
                      <a:lumMod val="95000"/>
                      <a:lumOff val="5000"/>
                    </a:schemeClr>
                  </a:solidFill>
                </a:rPr>
                <a:t>Le patient consulte son médecin</a:t>
              </a:r>
            </a:p>
            <a:p>
              <a:pPr algn="ctr"/>
              <a:endParaRPr lang="fr-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fr-BE" b="1" dirty="0" smtClean="0">
                <a:solidFill>
                  <a:srgbClr val="C00000"/>
                </a:solidFill>
              </a:rPr>
              <a:t>Avantages administratifs</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85000" lnSpcReduction="20000"/>
            </a:bodyPr>
            <a:lstStyle/>
            <a:p>
              <a:pPr algn="l"/>
              <a:r>
                <a:rPr lang="fr-BE" dirty="0" smtClean="0">
                  <a:solidFill>
                    <a:schemeClr val="tx1">
                      <a:lumMod val="95000"/>
                      <a:lumOff val="5000"/>
                    </a:schemeClr>
                  </a:solidFill>
                </a:rPr>
                <a:t>Possibilité d’enregistrer des liens thérapeutiques et le consentement éclairé du patient </a:t>
              </a:r>
              <a:endParaRPr lang="fr-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fr-BE" smtClean="0"/>
              <a:t>L’eSanté, en pratique </a:t>
            </a:r>
            <a:endParaRPr lang="fr-BE" dirty="0"/>
          </a:p>
        </p:txBody>
      </p:sp>
      <p:sp>
        <p:nvSpPr>
          <p:cNvPr id="9" name="Slide Number Placeholder 8"/>
          <p:cNvSpPr>
            <a:spLocks noGrp="1"/>
          </p:cNvSpPr>
          <p:nvPr>
            <p:ph type="sldNum" sz="quarter" idx="12"/>
          </p:nvPr>
        </p:nvSpPr>
        <p:spPr/>
        <p:txBody>
          <a:bodyPr/>
          <a:lstStyle/>
          <a:p>
            <a:fld id="{BAADB71D-6A6A-403E-B8B0-DAC18C9A03D5}" type="slidenum">
              <a:rPr lang="en-US" smtClean="0"/>
              <a:pPr/>
              <a:t>5</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04348326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(2/2)</a:t>
            </a:r>
          </a:p>
          <a:p>
            <a:pPr lvl="1"/>
            <a:r>
              <a:rPr lang="nl-BE" dirty="0" smtClean="0"/>
              <a:t>eenvoudige en eenvormige gebruikersinterfaces</a:t>
            </a:r>
          </a:p>
          <a:p>
            <a:pPr lvl="1"/>
            <a:r>
              <a:rPr lang="nl-BE" dirty="0" smtClean="0"/>
              <a:t>maximale standaardisering van de formulieren / stromen</a:t>
            </a:r>
          </a:p>
          <a:p>
            <a:pPr lvl="1"/>
            <a:r>
              <a:rPr lang="nl-BE" dirty="0" smtClean="0"/>
              <a:t>automatisch hergebruik van de geregistreerde of opgeslagen gegevens &gt; herinvoering zo veel mogelijk vermijden</a:t>
            </a:r>
          </a:p>
          <a:p>
            <a:pPr lvl="1"/>
            <a:r>
              <a:rPr lang="nl-BE" dirty="0" smtClean="0"/>
              <a:t>bevordering van het gebruik van de bestaande diensten (</a:t>
            </a:r>
            <a:r>
              <a:rPr lang="nl-BE" dirty="0" err="1" smtClean="0">
                <a:solidFill>
                  <a:srgbClr val="3E6E5A"/>
                </a:solidFill>
              </a:rPr>
              <a:t>eHealth</a:t>
            </a:r>
            <a:r>
              <a:rPr lang="nl-BE" dirty="0" err="1" smtClean="0"/>
              <a:t>Box</a:t>
            </a:r>
            <a:r>
              <a:rPr lang="nl-BE" dirty="0" smtClean="0"/>
              <a:t>, Hubs &amp; </a:t>
            </a:r>
            <a:r>
              <a:rPr lang="nl-BE" dirty="0" err="1"/>
              <a:t>M</a:t>
            </a:r>
            <a:r>
              <a:rPr lang="nl-BE" dirty="0" err="1" smtClean="0"/>
              <a:t>etahub</a:t>
            </a:r>
            <a:r>
              <a:rPr lang="nl-BE" dirty="0" smtClean="0"/>
              <a:t>, …)</a:t>
            </a:r>
          </a:p>
          <a:p>
            <a:pPr lvl="1"/>
            <a:r>
              <a:rPr lang="nl-BE" dirty="0" smtClean="0"/>
              <a:t>bevorderen van de ontwikkeling van een papierloos gezondheidszorgsysteem</a:t>
            </a:r>
          </a:p>
          <a:p>
            <a:pPr lvl="1"/>
            <a:r>
              <a:rPr lang="nl-BE" dirty="0"/>
              <a:t>v</a:t>
            </a:r>
            <a:r>
              <a:rPr lang="nl-BE" dirty="0" smtClean="0"/>
              <a:t>ermijden van digitale kloof</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50</a:t>
            </a:fld>
            <a:endParaRPr lang="nl-BE"/>
          </a:p>
        </p:txBody>
      </p:sp>
    </p:spTree>
    <p:extLst>
      <p:ext uri="{BB962C8B-B14F-4D97-AF65-F5344CB8AC3E}">
        <p14:creationId xmlns:p14="http://schemas.microsoft.com/office/powerpoint/2010/main" val="24240480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smtClean="0"/>
              <a:t>Situatie 2015</a:t>
            </a:r>
          </a:p>
          <a:p>
            <a:pPr lvl="1"/>
            <a:r>
              <a:rPr lang="nl-BE" smtClean="0"/>
              <a:t>Qermid©hartdefibrillatoren</a:t>
            </a:r>
          </a:p>
          <a:p>
            <a:pPr lvl="1"/>
            <a:r>
              <a:rPr lang="nl-BE" smtClean="0"/>
              <a:t>Qermid©Endoprotheses</a:t>
            </a:r>
          </a:p>
          <a:p>
            <a:pPr lvl="1"/>
            <a:r>
              <a:rPr lang="nl-BE" smtClean="0"/>
              <a:t>Qermid©ORTHOpride </a:t>
            </a:r>
          </a:p>
          <a:p>
            <a:pPr lvl="1"/>
            <a:r>
              <a:rPr lang="nl-BE" smtClean="0"/>
              <a:t>Qermid©Pacemakers</a:t>
            </a:r>
          </a:p>
          <a:p>
            <a:pPr lvl="1"/>
            <a:r>
              <a:rPr lang="nl-BE" smtClean="0"/>
              <a:t>Qermid@coronaire stents</a:t>
            </a:r>
          </a:p>
          <a:p>
            <a:pPr lvl="1"/>
            <a:r>
              <a:rPr lang="nl-BE" smtClean="0"/>
              <a:t>RCT (Centraal Traceerbaarheidsregister) </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51</a:t>
            </a:fld>
            <a:endParaRPr lang="nl-BE"/>
          </a:p>
        </p:txBody>
      </p:sp>
    </p:spTree>
    <p:extLst>
      <p:ext uri="{BB962C8B-B14F-4D97-AF65-F5344CB8AC3E}">
        <p14:creationId xmlns:p14="http://schemas.microsoft.com/office/powerpoint/2010/main" val="26479533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invoering van een aantal instrumenten waarmee de herkomst van een implanteerbaar medisch hulpmiddel kan worden achterhaald en het traject ervan kan worden gevolgd vanaf het ogenblik waarop het in België op de markt wordt gebracht tot de implantatie (en </a:t>
            </a:r>
            <a:r>
              <a:rPr lang="nl-BE" dirty="0" err="1" smtClean="0"/>
              <a:t>explantatie</a:t>
            </a:r>
            <a:r>
              <a:rPr lang="nl-BE" dirty="0" smtClean="0"/>
              <a:t>) ervan bij de patiënt</a:t>
            </a:r>
          </a:p>
          <a:p>
            <a:pPr lvl="1"/>
            <a:r>
              <a:rPr lang="nl-BE" dirty="0" smtClean="0"/>
              <a:t>unieke identificatie van alle medische hulpmiddelen aan de hand van globale standaarden</a:t>
            </a:r>
          </a:p>
          <a:p>
            <a:pPr lvl="1"/>
            <a:r>
              <a:rPr lang="nl-BE" dirty="0" smtClean="0"/>
              <a:t>traceerbaarheid van de geneesmiddelen</a:t>
            </a:r>
          </a:p>
          <a:p>
            <a:pPr lvl="2"/>
            <a:r>
              <a:rPr lang="nl-BE" dirty="0" smtClean="0"/>
              <a:t>aanbrengen van een internationaal productcode op alle geneesmiddelen</a:t>
            </a:r>
          </a:p>
          <a:p>
            <a:pPr lvl="2"/>
            <a:r>
              <a:rPr lang="nl-BE" dirty="0" smtClean="0"/>
              <a:t>Geharmoniseerde productcatalogus</a:t>
            </a:r>
          </a:p>
          <a:p>
            <a:pPr lvl="1"/>
            <a:endParaRPr lang="nl-BE" dirty="0" smtClean="0"/>
          </a:p>
          <a:p>
            <a:r>
              <a:rPr lang="nl-BE" dirty="0" smtClean="0"/>
              <a:t>Verantwoordelijke organisatie: FAGG</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52</a:t>
            </a:fld>
            <a:endParaRPr lang="nl-BE"/>
          </a:p>
        </p:txBody>
      </p:sp>
    </p:spTree>
    <p:extLst>
      <p:ext uri="{BB962C8B-B14F-4D97-AF65-F5344CB8AC3E}">
        <p14:creationId xmlns:p14="http://schemas.microsoft.com/office/powerpoint/2010/main" val="27937062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Action 17 : </a:t>
            </a:r>
            <a:r>
              <a:rPr lang="fr-BE" dirty="0" err="1" smtClean="0">
                <a:solidFill>
                  <a:srgbClr val="3E6E5A"/>
                </a:solidFill>
              </a:rPr>
              <a:t>eHealth</a:t>
            </a:r>
            <a:r>
              <a:rPr lang="fr-BE" dirty="0" err="1" smtClean="0"/>
              <a:t>Box</a:t>
            </a:r>
            <a:endParaRPr lang="fr-BE" dirty="0"/>
          </a:p>
        </p:txBody>
      </p:sp>
      <p:sp>
        <p:nvSpPr>
          <p:cNvPr id="4099" name="Rectangle 3"/>
          <p:cNvSpPr>
            <a:spLocks noGrp="1" noChangeArrowheads="1"/>
          </p:cNvSpPr>
          <p:nvPr>
            <p:ph idx="1"/>
          </p:nvPr>
        </p:nvSpPr>
        <p:spPr/>
        <p:txBody>
          <a:bodyPr>
            <a:normAutofit lnSpcReduction="10000"/>
          </a:bodyPr>
          <a:lstStyle/>
          <a:p>
            <a:r>
              <a:rPr lang="fr-BE" dirty="0" err="1" smtClean="0">
                <a:solidFill>
                  <a:srgbClr val="3E6E5A"/>
                </a:solidFill>
              </a:rPr>
              <a:t>eHealth</a:t>
            </a:r>
            <a:r>
              <a:rPr lang="fr-BE" dirty="0" err="1" smtClean="0"/>
              <a:t>Box</a:t>
            </a:r>
            <a:r>
              <a:rPr lang="fr-BE" dirty="0" smtClean="0"/>
              <a:t> – Situation 2015</a:t>
            </a:r>
          </a:p>
          <a:p>
            <a:endParaRPr lang="fr-BE" dirty="0" smtClean="0"/>
          </a:p>
          <a:p>
            <a:pPr lvl="1"/>
            <a:r>
              <a:rPr lang="fr-BE" dirty="0" smtClean="0"/>
              <a:t>fonctionnalités standard d'un système de messagerie électronique avec un niveau de sécurité élevé pour </a:t>
            </a:r>
            <a:r>
              <a:rPr lang="fr-BE" dirty="0" smtClean="0">
                <a:sym typeface="Arial" pitchFamily="34" charset="0"/>
              </a:rPr>
              <a:t>l'échange de données médicales</a:t>
            </a:r>
          </a:p>
          <a:p>
            <a:pPr lvl="1"/>
            <a:endParaRPr lang="fr-BE" dirty="0" smtClean="0">
              <a:sym typeface="Arial" pitchFamily="34" charset="0"/>
            </a:endParaRPr>
          </a:p>
          <a:p>
            <a:pPr lvl="1"/>
            <a:r>
              <a:rPr lang="fr-BE" dirty="0" smtClean="0"/>
              <a:t>tout message est entièrement chiffré &gt; les données médicales peuvent ainsi être échangées de manière sûre entre les divers acteurs des soins de santé</a:t>
            </a:r>
          </a:p>
          <a:p>
            <a:pPr lvl="1"/>
            <a:endParaRPr lang="fr-BE" dirty="0" smtClean="0"/>
          </a:p>
          <a:p>
            <a:pPr lvl="1"/>
            <a:r>
              <a:rPr lang="fr-BE" dirty="0"/>
              <a:t>d</a:t>
            </a:r>
            <a:r>
              <a:rPr lang="fr-BE" dirty="0" smtClean="0"/>
              <a:t>e janvier à novembre 2015 : 40.621.487 messages envoyés</a:t>
            </a:r>
          </a:p>
          <a:p>
            <a:pPr lvl="1"/>
            <a:r>
              <a:rPr lang="fr-BE" dirty="0" smtClean="0"/>
              <a:t>2015 : +/- 4 millions de messages envoyés/mois</a:t>
            </a:r>
          </a:p>
          <a:p>
            <a:pPr lvl="1"/>
            <a:r>
              <a:rPr lang="nl-BE" dirty="0" smtClean="0"/>
              <a:t>mars</a:t>
            </a:r>
            <a:r>
              <a:rPr lang="nl-NL" dirty="0" smtClean="0"/>
              <a:t> </a:t>
            </a:r>
            <a:r>
              <a:rPr lang="nl-NL" dirty="0"/>
              <a:t>2016: 34.301 </a:t>
            </a:r>
            <a:r>
              <a:rPr lang="nl-NL" dirty="0" err="1" smtClean="0"/>
              <a:t>médecins</a:t>
            </a:r>
            <a:r>
              <a:rPr lang="nl-NL" dirty="0" smtClean="0"/>
              <a:t> </a:t>
            </a:r>
            <a:r>
              <a:rPr lang="nl-NL" dirty="0" err="1" smtClean="0"/>
              <a:t>actifs</a:t>
            </a:r>
            <a:r>
              <a:rPr lang="nl-NL" dirty="0" smtClean="0"/>
              <a:t> (</a:t>
            </a:r>
            <a:r>
              <a:rPr lang="nl-NL" dirty="0" err="1" smtClean="0"/>
              <a:t>connectés</a:t>
            </a:r>
            <a:r>
              <a:rPr lang="nl-NL" dirty="0" smtClean="0"/>
              <a:t>) </a:t>
            </a:r>
            <a:r>
              <a:rPr lang="nl-NL" dirty="0" err="1" smtClean="0"/>
              <a:t>dont</a:t>
            </a:r>
            <a:r>
              <a:rPr lang="nl-NL" dirty="0" smtClean="0"/>
              <a:t> 18.085 </a:t>
            </a:r>
            <a:r>
              <a:rPr lang="nl-NL" dirty="0" err="1" smtClean="0"/>
              <a:t>généralistes</a:t>
            </a:r>
            <a:endParaRPr lang="nl-BE" dirty="0"/>
          </a:p>
          <a:p>
            <a:pPr lvl="1"/>
            <a:endParaRPr lang="fr-BE" dirty="0" smtClean="0"/>
          </a:p>
          <a:p>
            <a:pPr lvl="1"/>
            <a:endParaRPr lang="fr-BE" dirty="0" smtClean="0"/>
          </a:p>
          <a:p>
            <a:pPr lvl="1"/>
            <a:endParaRPr lang="fr-BE" dirty="0" smtClean="0"/>
          </a:p>
          <a:p>
            <a:pPr lvl="1"/>
            <a:endParaRPr lang="fr-BE" dirty="0" smtClean="0"/>
          </a:p>
          <a:p>
            <a:pPr lvl="1"/>
            <a:endParaRPr lang="fr-BE" dirty="0" smtClean="0">
              <a:sym typeface="Arial" charset="0"/>
            </a:endParaRPr>
          </a:p>
          <a:p>
            <a:endParaRPr lang="fr-BE" dirty="0" smtClean="0"/>
          </a:p>
          <a:p>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53</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06880387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Action 17 : </a:t>
            </a:r>
            <a:r>
              <a:rPr lang="fr-BE" dirty="0" err="1" smtClean="0">
                <a:solidFill>
                  <a:srgbClr val="3E6E5A"/>
                </a:solidFill>
              </a:rPr>
              <a:t>eHealth</a:t>
            </a:r>
            <a:r>
              <a:rPr lang="fr-BE" dirty="0" err="1" smtClean="0"/>
              <a:t>Box</a:t>
            </a:r>
            <a:endParaRPr lang="fr-BE" dirty="0"/>
          </a:p>
        </p:txBody>
      </p:sp>
      <p:sp>
        <p:nvSpPr>
          <p:cNvPr id="4099" name="Rectangle 3"/>
          <p:cNvSpPr>
            <a:spLocks noGrp="1" noChangeArrowheads="1"/>
          </p:cNvSpPr>
          <p:nvPr>
            <p:ph idx="1"/>
          </p:nvPr>
        </p:nvSpPr>
        <p:spPr/>
        <p:txBody>
          <a:bodyPr>
            <a:normAutofit lnSpcReduction="10000"/>
          </a:bodyPr>
          <a:lstStyle/>
          <a:p>
            <a:r>
              <a:rPr lang="fr-BE" dirty="0" smtClean="0"/>
              <a:t>Objectifs 2019</a:t>
            </a:r>
          </a:p>
          <a:p>
            <a:pPr lvl="1"/>
            <a:r>
              <a:rPr lang="fr-BE" dirty="0" smtClean="0"/>
              <a:t>utilisation généralisée du </a:t>
            </a:r>
            <a:r>
              <a:rPr lang="fr-BE" dirty="0" err="1" smtClean="0">
                <a:solidFill>
                  <a:srgbClr val="3E6E5A"/>
                </a:solidFill>
              </a:rPr>
              <a:t>eHealth</a:t>
            </a:r>
            <a:r>
              <a:rPr lang="fr-BE" dirty="0" err="1" smtClean="0"/>
              <a:t>Box</a:t>
            </a:r>
            <a:r>
              <a:rPr lang="fr-BE" dirty="0" smtClean="0"/>
              <a:t> et des données des prestataires de soins disponibles dans </a:t>
            </a:r>
            <a:r>
              <a:rPr lang="fr-BE" dirty="0" err="1" smtClean="0"/>
              <a:t>CoBRHA</a:t>
            </a:r>
            <a:endParaRPr lang="fr-BE" dirty="0" smtClean="0"/>
          </a:p>
          <a:p>
            <a:pPr lvl="1"/>
            <a:r>
              <a:rPr lang="fr-BE" dirty="0" smtClean="0"/>
              <a:t>permettre une communication électronique de données médicales et confidentielles sécurisée entre les acteurs des soins de santé</a:t>
            </a:r>
          </a:p>
          <a:p>
            <a:pPr lvl="1"/>
            <a:r>
              <a:rPr lang="fr-BE" dirty="0" smtClean="0"/>
              <a:t>développement et entretien d’une banque de données commune contenant les données des acteurs et établissements de soins </a:t>
            </a:r>
          </a:p>
          <a:p>
            <a:pPr lvl="1"/>
            <a:r>
              <a:rPr lang="fr-BE" dirty="0" smtClean="0"/>
              <a:t>permettre aux acteurs de soins de consulter et modifier/ajouter eux-mêmes certaines données</a:t>
            </a:r>
          </a:p>
          <a:p>
            <a:pPr lvl="2"/>
            <a:r>
              <a:rPr lang="fr-BE" dirty="0" err="1" smtClean="0"/>
              <a:t>adressbook</a:t>
            </a:r>
            <a:r>
              <a:rPr lang="fr-BE" dirty="0" smtClean="0"/>
              <a:t> (base de données </a:t>
            </a:r>
            <a:r>
              <a:rPr lang="fr-BE" dirty="0" err="1" smtClean="0"/>
              <a:t>CoBRHA</a:t>
            </a:r>
            <a:r>
              <a:rPr lang="fr-BE" dirty="0" smtClean="0"/>
              <a:t>)</a:t>
            </a:r>
          </a:p>
          <a:p>
            <a:pPr lvl="2"/>
            <a:r>
              <a:rPr lang="fr-BE" dirty="0" smtClean="0"/>
              <a:t>guichet unique du prestataire de soins</a:t>
            </a:r>
          </a:p>
          <a:p>
            <a:pPr lvl="1"/>
            <a:endParaRPr lang="fr-BE" dirty="0" smtClean="0"/>
          </a:p>
          <a:p>
            <a:r>
              <a:rPr lang="fr-BE" dirty="0" smtClean="0"/>
              <a:t>Organisation responsable : Plate-forme </a:t>
            </a:r>
            <a:r>
              <a:rPr lang="fr-BE" dirty="0" err="1" smtClean="0">
                <a:solidFill>
                  <a:srgbClr val="3E6E5A"/>
                </a:solidFill>
              </a:rPr>
              <a:t>eHealth</a:t>
            </a:r>
            <a:r>
              <a:rPr lang="fr-BE" dirty="0" smtClean="0"/>
              <a:t> et SPF Santé publique</a:t>
            </a:r>
          </a:p>
          <a:p>
            <a:pPr lvl="1"/>
            <a:endParaRPr lang="fr-BE" dirty="0" smtClean="0"/>
          </a:p>
          <a:p>
            <a:pPr lvl="1"/>
            <a:endParaRPr lang="fr-BE" dirty="0" smtClean="0"/>
          </a:p>
          <a:p>
            <a:pPr lvl="1"/>
            <a:endParaRPr lang="fr-BE" dirty="0" smtClean="0"/>
          </a:p>
          <a:p>
            <a:pPr lvl="1"/>
            <a:endParaRPr lang="fr-BE" dirty="0" smtClean="0">
              <a:sym typeface="Arial" charset="0"/>
            </a:endParaRPr>
          </a:p>
          <a:p>
            <a:endParaRPr lang="fr-BE" dirty="0" smtClean="0"/>
          </a:p>
          <a:p>
            <a:endParaRPr lang="fr-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54</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8522689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err="1" smtClean="0">
                <a:solidFill>
                  <a:srgbClr val="3E6E5A"/>
                </a:solidFill>
              </a:rPr>
              <a:t>eHealth</a:t>
            </a:r>
            <a:r>
              <a:rPr lang="fr-BE" dirty="0" err="1" smtClean="0"/>
              <a:t>Box</a:t>
            </a:r>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55</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14" y="1958168"/>
            <a:ext cx="764598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281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18: Registers</a:t>
            </a:r>
            <a:endParaRPr lang="nl-BE" dirty="0"/>
          </a:p>
        </p:txBody>
      </p:sp>
      <p:sp>
        <p:nvSpPr>
          <p:cNvPr id="4099" name="Rectangle 3"/>
          <p:cNvSpPr>
            <a:spLocks noGrp="1" noChangeArrowheads="1"/>
          </p:cNvSpPr>
          <p:nvPr>
            <p:ph idx="1"/>
          </p:nvPr>
        </p:nvSpPr>
        <p:spPr/>
        <p:txBody>
          <a:bodyPr/>
          <a:lstStyle/>
          <a:p>
            <a:r>
              <a:rPr lang="nl-BE" dirty="0" smtClean="0"/>
              <a:t>Healthdata.be = project van het WIV </a:t>
            </a:r>
            <a:r>
              <a:rPr lang="nl-BE" dirty="0" err="1" smtClean="0"/>
              <a:t>mbt</a:t>
            </a:r>
            <a:r>
              <a:rPr lang="nl-BE" dirty="0" smtClean="0"/>
              <a:t> het inventariseren en consolideren van alle Belgische registers inzake gezondheid en gezondheidszorg</a:t>
            </a:r>
          </a:p>
          <a:p>
            <a:endParaRPr lang="nl-BE" dirty="0" smtClean="0"/>
          </a:p>
          <a:p>
            <a:r>
              <a:rPr lang="nl-BE" dirty="0" smtClean="0"/>
              <a:t>Doelstellingen 2019</a:t>
            </a:r>
          </a:p>
          <a:p>
            <a:pPr lvl="1"/>
            <a:r>
              <a:rPr lang="nl-BE" dirty="0" smtClean="0"/>
              <a:t>het technisch en procesmatig faciliteren van registers aangaande gezondheid en gezondheidszorg in België, met een generieke architectuur en processen</a:t>
            </a:r>
          </a:p>
          <a:p>
            <a:pPr lvl="1"/>
            <a:r>
              <a:rPr lang="nl-BE" dirty="0" smtClean="0"/>
              <a:t>garanderen dat de gegevensinzameling en -verspreiding van de wetenschappelijke gegevensbanken op een efficiënte en veilige manier gebeurt, met waarborg van eenmalige invoer van gegevens</a:t>
            </a:r>
          </a:p>
          <a:p>
            <a:pPr lvl="1"/>
            <a:endParaRPr lang="nl-BE" dirty="0" smtClean="0"/>
          </a:p>
          <a:p>
            <a:r>
              <a:rPr lang="nl-BE" dirty="0" smtClean="0"/>
              <a:t>Verantwoordelijke organisatie: WIV/Healthdata.be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26/04/2016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56</a:t>
            </a:fld>
            <a:endParaRPr lang="nl-BE"/>
          </a:p>
        </p:txBody>
      </p:sp>
    </p:spTree>
    <p:extLst>
      <p:ext uri="{BB962C8B-B14F-4D97-AF65-F5344CB8AC3E}">
        <p14:creationId xmlns:p14="http://schemas.microsoft.com/office/powerpoint/2010/main" val="700213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19: Mobile Health</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kader voor de m-Health acties &gt; efficiënte implementatie</a:t>
            </a:r>
          </a:p>
          <a:p>
            <a:pPr lvl="1"/>
            <a:r>
              <a:rPr lang="nl-BE" dirty="0" smtClean="0"/>
              <a:t>ondersteuning van de zorg die gebruik maakt van m-Health 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endParaRPr lang="nl-BE" dirty="0" smtClean="0"/>
          </a:p>
          <a:p>
            <a:r>
              <a:rPr lang="nl-BE" dirty="0" smtClean="0"/>
              <a:t>Verantwoordelijke organisatie: FAGG/RIZIV</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26/04/2016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57</a:t>
            </a:fld>
            <a:endParaRPr lang="nl-BE"/>
          </a:p>
        </p:txBody>
      </p:sp>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20: Governance</a:t>
            </a:r>
            <a:endParaRPr lang="nl-BE" dirty="0"/>
          </a:p>
        </p:txBody>
      </p:sp>
      <p:sp>
        <p:nvSpPr>
          <p:cNvPr id="4099" name="Rectangle 3"/>
          <p:cNvSpPr>
            <a:spLocks noGrp="1" noChangeArrowheads="1"/>
          </p:cNvSpPr>
          <p:nvPr>
            <p:ph idx="1"/>
          </p:nvPr>
        </p:nvSpPr>
        <p:spPr/>
        <p:txBody>
          <a:bodyPr/>
          <a:lstStyle/>
          <a:p>
            <a:r>
              <a:rPr lang="nl-BE" dirty="0" smtClean="0"/>
              <a:t>Aanstelling van een "program manager“ - is gebeurd</a:t>
            </a:r>
          </a:p>
          <a:p>
            <a:endParaRPr lang="nl-BE" dirty="0" smtClean="0"/>
          </a:p>
          <a:p>
            <a:r>
              <a:rPr lang="nl-BE" dirty="0" smtClean="0"/>
              <a:t>Coördinatie van de </a:t>
            </a:r>
            <a:r>
              <a:rPr lang="nl-BE" dirty="0" err="1" smtClean="0"/>
              <a:t>Roadmap</a:t>
            </a:r>
            <a:endParaRPr lang="nl-BE" dirty="0" smtClean="0"/>
          </a:p>
          <a:p>
            <a:endParaRPr lang="nl-BE" dirty="0" smtClean="0"/>
          </a:p>
          <a:p>
            <a:pPr lvl="1"/>
            <a:r>
              <a:rPr lang="nl-BE" dirty="0" smtClean="0"/>
              <a:t>beveiliging van de gegevens, naleving van de privacy, bruikbaarheid en gebruiksvriendelijkheid van de toepassingen</a:t>
            </a:r>
          </a:p>
          <a:p>
            <a:pPr lvl="1"/>
            <a:endParaRPr lang="nl-BE" dirty="0" smtClean="0"/>
          </a:p>
          <a:p>
            <a:pPr lvl="1"/>
            <a:r>
              <a:rPr lang="nl-BE" dirty="0" smtClean="0"/>
              <a:t>duidelijke juridische verantwoordelijkheden</a:t>
            </a:r>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26/04/2016</a:t>
            </a:r>
            <a:endParaRPr lang="nl-BE"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58</a:t>
            </a:fld>
            <a:endParaRPr lang="nl-BE"/>
          </a:p>
        </p:txBody>
      </p:sp>
    </p:spTree>
    <p:extLst>
      <p:ext uri="{BB962C8B-B14F-4D97-AF65-F5344CB8AC3E}">
        <p14:creationId xmlns:p14="http://schemas.microsoft.com/office/powerpoint/2010/main" val="200969304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59</a:t>
            </a:fld>
            <a:endParaRPr lang="en-US"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bg1"/>
                  </a:solidFill>
                </a:rPr>
                <a:t>Avantages médicaux</a:t>
              </a:r>
              <a:endParaRPr lang="fr-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fr-BE" smtClean="0"/>
              <a:t>L’eSanté, en pratique</a:t>
            </a:r>
            <a:endParaRPr lang="fr-BE" dirty="0"/>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lnSpcReduction="10000"/>
              </a:bodyPr>
              <a:lstStyle/>
              <a:p>
                <a:pPr lvl="0"/>
                <a:endParaRPr lang="fr-BE" sz="1000" dirty="0" smtClean="0">
                  <a:solidFill>
                    <a:schemeClr val="bg1"/>
                  </a:solidFill>
                </a:endParaRPr>
              </a:p>
              <a:p>
                <a:pPr lvl="0" algn="ctr"/>
                <a:r>
                  <a:rPr lang="fr-BE" dirty="0" smtClean="0">
                    <a:solidFill>
                      <a:schemeClr val="bg1"/>
                    </a:solidFill>
                  </a:rPr>
                  <a:t>Consultation des résultats de laboratoire</a:t>
                </a:r>
                <a:endParaRPr lang="fr-BE" dirty="0">
                  <a:solidFill>
                    <a:schemeClr val="bg1"/>
                  </a:solidFill>
                </a:endParaRPr>
              </a:p>
              <a:p>
                <a:pPr algn="l"/>
                <a:endParaRPr lang="fr-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fr-BE" dirty="0" smtClean="0">
                    <a:solidFill>
                      <a:schemeClr val="bg1"/>
                    </a:solidFill>
                  </a:rPr>
                  <a:t>Recherche des antécédents médicaux via le SumEHR</a:t>
                </a:r>
                <a:endParaRPr lang="fr-BE" dirty="0"/>
              </a:p>
              <a:p>
                <a:pPr algn="l"/>
                <a:endParaRPr lang="fr-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fontScale="92500"/>
              </a:bodyPr>
              <a:lstStyle/>
              <a:p>
                <a:pPr lvl="0" algn="ctr"/>
                <a:r>
                  <a:rPr lang="fr-BE" dirty="0" smtClean="0">
                    <a:solidFill>
                      <a:schemeClr val="bg1"/>
                    </a:solidFill>
                  </a:rPr>
                  <a:t>Schéma de médication</a:t>
                </a:r>
                <a:endParaRPr lang="fr-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a:bodyPr>
              <a:lstStyle/>
              <a:p>
                <a:pPr lvl="0"/>
                <a:endParaRPr lang="fr-BE" sz="1000" dirty="0" smtClean="0">
                  <a:solidFill>
                    <a:schemeClr val="bg1"/>
                  </a:solidFill>
                </a:endParaRPr>
              </a:p>
              <a:p>
                <a:pPr marL="82550" lvl="0" algn="ctr"/>
                <a:r>
                  <a:rPr lang="fr-BE" dirty="0" smtClean="0">
                    <a:solidFill>
                      <a:schemeClr val="bg1"/>
                    </a:solidFill>
                  </a:rPr>
                  <a:t>Guidelines et avis disponibles online</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fr-BE" sz="1000" dirty="0" smtClean="0">
                  <a:solidFill>
                    <a:schemeClr val="bg1"/>
                  </a:solidFill>
                </a:endParaRPr>
              </a:p>
              <a:p>
                <a:pPr marL="177800" lvl="0" algn="ctr"/>
                <a:r>
                  <a:rPr lang="fr-BE" dirty="0" smtClean="0">
                    <a:solidFill>
                      <a:schemeClr val="bg1"/>
                    </a:solidFill>
                  </a:rPr>
                  <a:t>Lettres de renvoi électroniques</a:t>
                </a:r>
                <a:endParaRPr lang="fr-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fr-BE" sz="1000" dirty="0" smtClean="0">
                  <a:solidFill>
                    <a:schemeClr val="bg1"/>
                  </a:solidFill>
                </a:endParaRPr>
              </a:p>
              <a:p>
                <a:pPr lvl="0" algn="ctr"/>
                <a:r>
                  <a:rPr lang="fr-BE" dirty="0" smtClean="0">
                    <a:solidFill>
                      <a:schemeClr val="bg1"/>
                    </a:solidFill>
                  </a:rPr>
                  <a:t>Prescriptions électroniques</a:t>
                </a:r>
                <a:endParaRPr lang="fr-BE" dirty="0"/>
              </a:p>
              <a:p>
                <a:pPr algn="l"/>
                <a:endParaRPr lang="fr-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
        <p:nvSpPr>
          <p:cNvPr id="3" name="Slide Number Placeholder 2"/>
          <p:cNvSpPr>
            <a:spLocks noGrp="1"/>
          </p:cNvSpPr>
          <p:nvPr>
            <p:ph type="sldNum" sz="quarter" idx="12"/>
          </p:nvPr>
        </p:nvSpPr>
        <p:spPr/>
        <p:txBody>
          <a:bodyPr/>
          <a:lstStyle/>
          <a:p>
            <a:fld id="{BAADB71D-6A6A-403E-B8B0-DAC18C9A03D5}" type="slidenum">
              <a:rPr lang="en-US" smtClean="0"/>
              <a:pPr/>
              <a:t>6</a:t>
            </a:fld>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3510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60</a:t>
            </a:fld>
            <a:endParaRPr lang="en-US"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61</a:t>
            </a:fld>
            <a:endParaRPr lang="en-US"/>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en-US" smtClean="0"/>
              <a:t>26/04/2016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62</a:t>
            </a:fld>
            <a:endParaRPr lang="en-US"/>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63</a:t>
            </a:fld>
            <a:endParaRPr lang="en-US" dirty="0"/>
          </a:p>
        </p:txBody>
      </p:sp>
      <p:sp>
        <p:nvSpPr>
          <p:cNvPr id="6" name="Date Placeholder 1"/>
          <p:cNvSpPr>
            <a:spLocks noGrp="1"/>
          </p:cNvSpPr>
          <p:nvPr>
            <p:ph type="dt" sz="half" idx="10"/>
          </p:nvPr>
        </p:nvSpPr>
        <p:spPr>
          <a:xfrm>
            <a:off x="457200" y="18288"/>
            <a:ext cx="2895600" cy="329184"/>
          </a:xfrm>
        </p:spPr>
        <p:txBody>
          <a:bodyPr/>
          <a:lstStyle/>
          <a:p>
            <a:r>
              <a:rPr lang="en-US" smtClean="0"/>
              <a:t>26/04/2016</a:t>
            </a:r>
            <a:endParaRPr lang="nl-BE" dirty="0"/>
          </a:p>
        </p:txBody>
      </p:sp>
    </p:spTree>
    <p:extLst>
      <p:ext uri="{BB962C8B-B14F-4D97-AF65-F5344CB8AC3E}">
        <p14:creationId xmlns:p14="http://schemas.microsoft.com/office/powerpoint/2010/main" val="281524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rPr>
              <a:t>Services de base</a:t>
            </a:r>
          </a:p>
          <a:p>
            <a:pPr algn="ctr">
              <a:defRPr/>
            </a:pPr>
            <a:r>
              <a:rPr lang="fr-BE" dirty="0" smtClean="0"/>
              <a:t>Plate-forme </a:t>
            </a:r>
            <a:r>
              <a:rPr lang="fr-BE" sz="2400" b="1" i="1" dirty="0">
                <a:solidFill>
                  <a:srgbClr val="3E6E5A"/>
                </a:solidFill>
                <a:effectLst>
                  <a:outerShdw blurRad="38100" dist="38100" dir="2700000" algn="tl">
                    <a:srgbClr val="000000"/>
                  </a:outerShdw>
                </a:effectLst>
              </a:rPr>
              <a:t>eHealth</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sz="2000" b="1" i="1" dirty="0">
                <a:solidFill>
                  <a:srgbClr val="000000"/>
                </a:solidFill>
                <a:effectLst>
                  <a:outerShdw blurRad="38100" dist="38100" dir="2700000" algn="tl">
                    <a:srgbClr val="C0C0C0"/>
                  </a:outerShdw>
                </a:effectLst>
              </a:rPr>
              <a:t>Patients, prestataires de soins</a:t>
            </a:r>
          </a:p>
          <a:p>
            <a:pPr algn="ctr">
              <a:defRPr/>
            </a:pPr>
            <a:r>
              <a:rPr lang="fr-BE" sz="2000" b="1" i="1" dirty="0">
                <a:solidFill>
                  <a:srgbClr val="000000"/>
                </a:solidFill>
                <a:effectLst>
                  <a:outerShdw blurRad="38100" dist="38100" dir="2700000" algn="tl">
                    <a:srgbClr val="C0C0C0"/>
                  </a:outerShdw>
                </a:effectLst>
              </a:rPr>
              <a:t>et établissements de soins</a:t>
            </a:r>
            <a:endParaRPr lang="fr-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rPr>
              <a:t>Objectifs la plate-forme</a:t>
            </a:r>
            <a:r>
              <a:rPr lang="fr-BE" dirty="0" smtClean="0"/>
              <a:t> </a:t>
            </a:r>
            <a:r>
              <a:rPr lang="fr-BE" sz="1400" i="1" dirty="0">
                <a:solidFill>
                  <a:srgbClr val="3E6E5A"/>
                </a:solidFill>
                <a:effectLst>
                  <a:outerShdw blurRad="38100" dist="38100" dir="2700000" algn="tl">
                    <a:srgbClr val="000000"/>
                  </a:outerShdw>
                </a:effectLst>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Portail Health</a:t>
              </a:r>
              <a:endParaRPr lang="fr-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rPr>
              <a:t>Logiciel établissement de soins</a:t>
            </a:r>
            <a:endParaRPr lang="fr-BE" sz="1000" i="1" dirty="0">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90006"/>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65509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72018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785268"/>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MyCareNet</a:t>
            </a:r>
            <a:endParaRPr lang="fr-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rPr>
              <a:t>Logiciel prestataire de soins</a:t>
            </a:r>
            <a:endParaRPr lang="fr-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rPr>
              <a:t>Site INAMI</a:t>
            </a:r>
            <a:endParaRPr lang="fr-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640806"/>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rPr>
              <a:t>SVA</a:t>
            </a:r>
          </a:p>
        </p:txBody>
      </p:sp>
      <p:sp>
        <p:nvSpPr>
          <p:cNvPr id="3" name="Slide Number Placeholder 2"/>
          <p:cNvSpPr>
            <a:spLocks noGrp="1"/>
          </p:cNvSpPr>
          <p:nvPr>
            <p:ph type="sldNum" sz="quarter" idx="12"/>
          </p:nvPr>
        </p:nvSpPr>
        <p:spPr/>
        <p:txBody>
          <a:bodyPr/>
          <a:lstStyle/>
          <a:p>
            <a:fld id="{BAADB71D-6A6A-403E-B8B0-DAC18C9A03D5}" type="slidenum">
              <a:rPr lang="en-US" smtClean="0"/>
              <a:pPr/>
              <a:t>64</a:t>
            </a:fld>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365449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10 services de base</a:t>
            </a:r>
            <a:endParaRPr lang="fr-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459676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AADB71D-6A6A-403E-B8B0-DAC18C9A03D5}" type="slidenum">
              <a:rPr lang="en-US" smtClean="0"/>
              <a:pPr/>
              <a:t>65</a:t>
            </a:fld>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006761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10 services de base</a:t>
            </a:r>
            <a:endParaRPr lang="fr-BE" dirty="0"/>
          </a:p>
        </p:txBody>
      </p:sp>
      <p:sp>
        <p:nvSpPr>
          <p:cNvPr id="3" name="Content Placeholder 2"/>
          <p:cNvSpPr>
            <a:spLocks noGrp="1"/>
          </p:cNvSpPr>
          <p:nvPr>
            <p:ph idx="1"/>
          </p:nvPr>
        </p:nvSpPr>
        <p:spPr/>
        <p:txBody>
          <a:bodyPr>
            <a:normAutofit fontScale="77500" lnSpcReduction="20000"/>
          </a:bodyPr>
          <a:lstStyle/>
          <a:p>
            <a:pPr lvl="1"/>
            <a:r>
              <a:rPr lang="fr-BE" dirty="0" smtClean="0"/>
              <a:t>Fenêtre sur le web qui offre plusieurs services en ligne aux acteurs des soins de santé à l'appui de leur pratique de soins de santé</a:t>
            </a:r>
          </a:p>
          <a:p>
            <a:pPr lvl="1"/>
            <a:endParaRPr lang="fr-BE" dirty="0" smtClean="0"/>
          </a:p>
          <a:p>
            <a:pPr lvl="1"/>
            <a:r>
              <a:rPr lang="fr-BE" dirty="0"/>
              <a:t>O</a:t>
            </a:r>
            <a:r>
              <a:rPr lang="fr-BE" dirty="0" smtClean="0"/>
              <a:t>ffre toutes les informations utiles relatives aux services offerts par la Plate-forme </a:t>
            </a:r>
            <a:r>
              <a:rPr lang="fr-BE" dirty="0" err="1" smtClean="0">
                <a:solidFill>
                  <a:srgbClr val="3E6E5A"/>
                </a:solidFill>
                <a:sym typeface="Arial" pitchFamily="34" charset="0"/>
              </a:rPr>
              <a:t>eHealth</a:t>
            </a:r>
            <a:r>
              <a:rPr lang="fr-BE" dirty="0" smtClean="0"/>
              <a:t>, à ses missions, à ses standards, etc.</a:t>
            </a:r>
          </a:p>
          <a:p>
            <a:pPr lvl="1"/>
            <a:endParaRPr lang="fr-BE" dirty="0" smtClean="0">
              <a:sym typeface="Arial" pitchFamily="34" charset="0"/>
            </a:endParaRPr>
          </a:p>
          <a:p>
            <a:pPr lvl="1"/>
            <a:r>
              <a:rPr lang="fr-BE" dirty="0" smtClean="0">
                <a:sym typeface="Arial" pitchFamily="34" charset="0"/>
              </a:rPr>
              <a:t>L'environnement portail contient notamment tous les documents dont les utilisateurs ont besoin pour réaliser les configurations exactes et ainsi accéder aux services en ligne disponibles</a:t>
            </a:r>
          </a:p>
          <a:p>
            <a:pPr lvl="1"/>
            <a:endParaRPr lang="fr-BE" dirty="0" smtClean="0">
              <a:sym typeface="Arial" pitchFamily="34" charset="0"/>
            </a:endParaRPr>
          </a:p>
          <a:p>
            <a:pPr lvl="1"/>
            <a:r>
              <a:rPr lang="fr-BE" dirty="0" smtClean="0">
                <a:sym typeface="Arial" pitchFamily="34" charset="0"/>
                <a:hlinkClick r:id="rId3"/>
              </a:rPr>
              <a:t>www.ehealth.fgov.be</a:t>
            </a:r>
            <a:endParaRPr lang="fr-BE" dirty="0" smtClean="0">
              <a:sym typeface="Arial" pitchFamily="34" charset="0"/>
            </a:endParaRPr>
          </a:p>
          <a:p>
            <a:pPr lvl="1"/>
            <a:endParaRPr lang="fr-BE" dirty="0" smtClean="0">
              <a:sym typeface="Arial" pitchFamily="34" charset="0"/>
            </a:endParaRP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lstStyle/>
          <a:p>
            <a:r>
              <a:rPr lang="fr-BE" smtClean="0">
                <a:sym typeface="Arial" pitchFamily="34" charset="0"/>
              </a:rPr>
              <a:t>Portail</a:t>
            </a:r>
          </a:p>
          <a:p>
            <a:endParaRPr lang="fr-BE" smtClean="0">
              <a:sym typeface="Arial" pitchFamily="34" charset="0"/>
            </a:endParaRPr>
          </a:p>
          <a:p>
            <a:endParaRPr lang="fr-BE"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66</a:t>
            </a:fld>
            <a:endParaRPr lang="en-US" dirty="0"/>
          </a:p>
        </p:txBody>
      </p:sp>
      <p:sp>
        <p:nvSpPr>
          <p:cNvPr id="5" name="Date Placeholder 4"/>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24668326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www.ehealth.fgov.be</a:t>
            </a:r>
            <a:endParaRPr lang="en-US" dirty="0"/>
          </a:p>
        </p:txBody>
      </p:sp>
      <p:sp>
        <p:nvSpPr>
          <p:cNvPr id="4"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5" y="1354117"/>
            <a:ext cx="7099540" cy="541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1173368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54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bg1"/>
                  </a:solidFill>
                </a:rPr>
                <a:t>Avantages en fin de consultation</a:t>
              </a:r>
              <a:endParaRPr lang="fr-BE" sz="1200" b="1" dirty="0">
                <a:solidFill>
                  <a:schemeClr val="bg1"/>
                </a:solidFill>
              </a:endParaRPr>
            </a:p>
          </p:txBody>
        </p:sp>
      </p:grpSp>
      <p:sp>
        <p:nvSpPr>
          <p:cNvPr id="3" name="Title 2"/>
          <p:cNvSpPr>
            <a:spLocks noGrp="1"/>
          </p:cNvSpPr>
          <p:nvPr>
            <p:ph type="title"/>
          </p:nvPr>
        </p:nvSpPr>
        <p:spPr/>
        <p:txBody>
          <a:bodyPr/>
          <a:lstStyle/>
          <a:p>
            <a:r>
              <a:rPr lang="fr-BE" smtClean="0"/>
              <a:t>L’eSanté, en pratique</a:t>
            </a:r>
            <a:endParaRPr lang="fr-BE" dirty="0"/>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fr-BE" sz="300" dirty="0" smtClean="0">
                  <a:solidFill>
                    <a:schemeClr val="bg1"/>
                  </a:solidFill>
                </a:endParaRPr>
              </a:p>
              <a:p>
                <a:pPr lvl="0" algn="ctr"/>
                <a:endParaRPr lang="fr-BE" sz="200" dirty="0" smtClean="0">
                  <a:solidFill>
                    <a:schemeClr val="bg1"/>
                  </a:solidFill>
                </a:endParaRPr>
              </a:p>
              <a:p>
                <a:pPr lvl="0" algn="ctr"/>
                <a:r>
                  <a:rPr lang="fr-BE" dirty="0" smtClean="0">
                    <a:solidFill>
                      <a:schemeClr val="bg1"/>
                    </a:solidFill>
                  </a:rPr>
                  <a:t>Tarification,</a:t>
                </a:r>
              </a:p>
              <a:p>
                <a:pPr lvl="0" algn="ctr"/>
                <a:r>
                  <a:rPr lang="fr-BE" dirty="0" smtClean="0">
                    <a:solidFill>
                      <a:schemeClr val="bg1"/>
                    </a:solidFill>
                  </a:rPr>
                  <a:t>facturation</a:t>
                </a:r>
                <a:endParaRPr lang="fr-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fr-BE" sz="300" dirty="0" smtClean="0">
                  <a:solidFill>
                    <a:schemeClr val="bg1"/>
                  </a:solidFill>
                </a:endParaRPr>
              </a:p>
              <a:p>
                <a:pPr algn="ctr"/>
                <a:r>
                  <a:rPr lang="fr-BE" dirty="0" smtClean="0">
                    <a:solidFill>
                      <a:schemeClr val="bg1"/>
                    </a:solidFill>
                  </a:rPr>
                  <a:t>Création et envoi d’attestations</a:t>
                </a:r>
                <a:endParaRPr lang="fr-BE" dirty="0">
                  <a:solidFill>
                    <a:schemeClr val="bg1"/>
                  </a:solidFill>
                </a:endParaRPr>
              </a:p>
              <a:p>
                <a:pPr algn="l"/>
                <a:endParaRPr lang="fr-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fr-BE" sz="1000" dirty="0" smtClean="0">
                  <a:solidFill>
                    <a:schemeClr val="bg1"/>
                  </a:solidFill>
                </a:endParaRPr>
              </a:p>
              <a:p>
                <a:pPr algn="ctr"/>
                <a:r>
                  <a:rPr lang="fr-BE" dirty="0" smtClean="0">
                    <a:solidFill>
                      <a:schemeClr val="bg1"/>
                    </a:solidFill>
                  </a:rPr>
                  <a:t>Mise à jour du SumEHR, du schéma de médication, ...  </a:t>
                </a:r>
              </a:p>
              <a:p>
                <a:pPr algn="l"/>
                <a:endParaRPr lang="fr-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fr-BE" sz="1000" dirty="0" smtClean="0">
                  <a:solidFill>
                    <a:schemeClr val="bg1"/>
                  </a:solidFill>
                </a:endParaRPr>
              </a:p>
              <a:p>
                <a:pPr algn="ctr"/>
                <a:r>
                  <a:rPr lang="fr-BE" dirty="0" smtClean="0">
                    <a:solidFill>
                      <a:schemeClr val="bg1"/>
                    </a:solidFill>
                  </a:rPr>
                  <a:t>Envoi du rapport au détenteur du DMG</a:t>
                </a:r>
                <a:endParaRPr lang="fr-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fr-BE" sz="1600" dirty="0" smtClean="0">
                  <a:solidFill>
                    <a:schemeClr val="bg1"/>
                  </a:solidFill>
                </a:endParaRPr>
              </a:p>
              <a:p>
                <a:pPr marL="177800" lvl="0"/>
                <a:r>
                  <a:rPr lang="fr-BE" sz="1600" dirty="0" smtClean="0">
                    <a:solidFill>
                      <a:schemeClr val="bg1"/>
                    </a:solidFill>
                  </a:rPr>
                  <a:t>Enregistrements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
        <p:nvSpPr>
          <p:cNvPr id="4" name="Slide Number Placeholder 3"/>
          <p:cNvSpPr>
            <a:spLocks noGrp="1"/>
          </p:cNvSpPr>
          <p:nvPr>
            <p:ph type="sldNum" sz="quarter" idx="12"/>
          </p:nvPr>
        </p:nvSpPr>
        <p:spPr/>
        <p:txBody>
          <a:bodyPr/>
          <a:lstStyle/>
          <a:p>
            <a:fld id="{BAADB71D-6A6A-403E-B8B0-DAC18C9A03D5}" type="slidenum">
              <a:rPr lang="en-US" smtClean="0"/>
              <a:pPr/>
              <a:t>7</a:t>
            </a:fld>
            <a:endParaRPr lang="en-US" dirty="0"/>
          </a:p>
        </p:txBody>
      </p:sp>
      <p:sp>
        <p:nvSpPr>
          <p:cNvPr id="2" name="Date Placeholder 1"/>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17619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0000" lnSpcReduction="20000"/>
          </a:bodyPr>
          <a:lstStyle/>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Systeem voor end-to-end vercijfering</a:t>
            </a:r>
            <a:endParaRPr lang="nl-BE" dirty="0"/>
          </a:p>
        </p:txBody>
      </p:sp>
      <p:sp>
        <p:nvSpPr>
          <p:cNvPr id="8"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1686961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a:spcBef>
                <a:spcPct val="0"/>
              </a:spcBef>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71</a:t>
            </a:fld>
            <a:endParaRPr lang="nl-BE"/>
          </a:p>
        </p:txBody>
      </p:sp>
    </p:spTree>
    <p:extLst>
      <p:ext uri="{BB962C8B-B14F-4D97-AF65-F5344CB8AC3E}">
        <p14:creationId xmlns:p14="http://schemas.microsoft.com/office/powerpoint/2010/main" val="361648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r>
              <a:rPr lang="nl-BE" altLang="en-US" sz="1800" dirty="0" smtClean="0">
                <a:solidFill>
                  <a:srgbClr val="3E6E5A"/>
                </a:solidFill>
                <a:sym typeface="Arial" charset="0"/>
              </a:rPr>
              <a:t> </a:t>
            </a: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err="1">
                <a:solidFill>
                  <a:srgbClr val="A50021"/>
                </a:solidFill>
                <a:sym typeface="Arial" charset="0"/>
              </a:rPr>
              <a:t>Send</a:t>
            </a:r>
            <a:r>
              <a:rPr lang="nl-BE" altLang="en-US" dirty="0">
                <a:solidFill>
                  <a:srgbClr val="A50021"/>
                </a:solidFill>
                <a:sym typeface="Arial" charset="0"/>
              </a:rPr>
              <a:t> </a:t>
            </a:r>
            <a:r>
              <a:rPr lang="nl-BE" altLang="en-US" dirty="0" err="1">
                <a:solidFill>
                  <a:srgbClr val="A50021"/>
                </a:solidFill>
                <a:sym typeface="Arial" charset="0"/>
              </a:rPr>
              <a:t>message</a:t>
            </a:r>
            <a:endParaRPr lang="nl-BE" altLang="en-US" dirty="0">
              <a:solidFill>
                <a:srgbClr val="A50021"/>
              </a:solidFill>
              <a:sym typeface="Arial" charset="0"/>
            </a:endParaRPr>
          </a:p>
          <a:p>
            <a:pPr>
              <a:spcBef>
                <a:spcPct val="0"/>
              </a:spcBef>
              <a:buSzPct val="100000"/>
            </a:pPr>
            <a:r>
              <a:rPr lang="nl-BE" altLang="en-US" dirty="0" err="1">
                <a:solidFill>
                  <a:srgbClr val="A50021"/>
                </a:solidFill>
                <a:sym typeface="Arial" charset="0"/>
              </a:rPr>
              <a:t>Any</a:t>
            </a:r>
            <a:r>
              <a:rPr lang="nl-BE" altLang="en-US" dirty="0">
                <a:solidFill>
                  <a:srgbClr val="A50021"/>
                </a:solidFill>
                <a:sym typeface="Arial" charset="0"/>
              </a:rPr>
              <a:t>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72</a:t>
            </a:fld>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138316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err="1" smtClean="0"/>
              <a:t>Vercijfering</a:t>
            </a:r>
            <a:r>
              <a:rPr lang="nl-BE" dirty="0" smtClean="0"/>
              <a:t> niet-gekende bestemmeling</a:t>
            </a:r>
            <a:endParaRPr lang="nl-BE" dirty="0"/>
          </a:p>
        </p:txBody>
      </p:sp>
      <p:sp>
        <p:nvSpPr>
          <p:cNvPr id="3" name="Date Placeholder 2"/>
          <p:cNvSpPr>
            <a:spLocks noGrp="1"/>
          </p:cNvSpPr>
          <p:nvPr>
            <p:ph type="dt" sz="half" idx="10"/>
          </p:nvPr>
        </p:nvSpPr>
        <p:spPr/>
        <p:txBody>
          <a:bodyPr/>
          <a:lstStyle/>
          <a:p>
            <a:r>
              <a:rPr lang="en-US" smtClean="0"/>
              <a:t>26/04/2016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73</a:t>
            </a:fld>
            <a:endParaRPr lang="nl-BE"/>
          </a:p>
        </p:txBody>
      </p:sp>
    </p:spTree>
    <p:extLst>
      <p:ext uri="{BB962C8B-B14F-4D97-AF65-F5344CB8AC3E}">
        <p14:creationId xmlns:p14="http://schemas.microsoft.com/office/powerpoint/2010/main" val="372403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10 services de base</a:t>
            </a:r>
            <a:endParaRPr lang="fr-BE" dirty="0"/>
          </a:p>
        </p:txBody>
      </p:sp>
      <p:sp>
        <p:nvSpPr>
          <p:cNvPr id="3" name="Content Placeholder 2"/>
          <p:cNvSpPr>
            <a:spLocks noGrp="1"/>
          </p:cNvSpPr>
          <p:nvPr>
            <p:ph idx="1"/>
          </p:nvPr>
        </p:nvSpPr>
        <p:spPr/>
        <p:txBody>
          <a:bodyPr/>
          <a:lstStyle/>
          <a:p>
            <a:r>
              <a:rPr lang="fr-BE" sz="2400" dirty="0" smtClean="0"/>
              <a:t>Possibilité de dater tout document créé dans le secteur des soins de santé, à la seconde près et de garantir la validité du contenu dans le temps au moyen de l'apposition d'une signature </a:t>
            </a:r>
            <a:r>
              <a:rPr lang="fr-BE" sz="2400" dirty="0" err="1" smtClean="0">
                <a:solidFill>
                  <a:srgbClr val="3E6E5A"/>
                </a:solidFill>
                <a:sym typeface="Arial" pitchFamily="34" charset="0"/>
              </a:rPr>
              <a:t>eHealth</a:t>
            </a:r>
            <a:endParaRPr lang="fr-BE" sz="2400" dirty="0" smtClean="0">
              <a:solidFill>
                <a:srgbClr val="3E6E5A"/>
              </a:solidFill>
              <a:sym typeface="Arial" pitchFamily="34" charset="0"/>
            </a:endParaRPr>
          </a:p>
          <a:p>
            <a:pPr lvl="1"/>
            <a:endParaRPr lang="fr-BE" dirty="0" smtClean="0">
              <a:sym typeface="Arial" pitchFamily="34" charset="0"/>
            </a:endParaRPr>
          </a:p>
          <a:p>
            <a:endParaRPr lang="fr-BE" dirty="0"/>
          </a:p>
        </p:txBody>
      </p:sp>
      <p:sp>
        <p:nvSpPr>
          <p:cNvPr id="7" name="Text Placeholder 6"/>
          <p:cNvSpPr>
            <a:spLocks noGrp="1"/>
          </p:cNvSpPr>
          <p:nvPr>
            <p:ph type="body" sz="half" idx="2"/>
          </p:nvPr>
        </p:nvSpPr>
        <p:spPr/>
        <p:txBody>
          <a:bodyPr/>
          <a:lstStyle/>
          <a:p>
            <a:r>
              <a:rPr lang="fr-BE" smtClean="0">
                <a:sym typeface="Arial" pitchFamily="34" charset="0"/>
              </a:rPr>
              <a:t>Timestamping</a:t>
            </a:r>
            <a:endParaRPr lang="fr-B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74</a:t>
            </a:fld>
            <a:endParaRPr lang="en-US" dirty="0"/>
          </a:p>
        </p:txBody>
      </p:sp>
      <p:sp>
        <p:nvSpPr>
          <p:cNvPr id="5" name="Date Placeholder 4"/>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906456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smtClean="0"/>
              <a:t>Prescription électronique</a:t>
            </a:r>
            <a:r>
              <a:rPr lang="fr-BE" smtClean="0"/>
              <a:t> </a:t>
            </a:r>
            <a:r>
              <a:rPr lang="fr-BE" altLang="en-US" smtClean="0"/>
              <a:t>dans les hôpitaux</a:t>
            </a:r>
            <a:r>
              <a:rPr lang="fr-BE" smtClean="0"/>
              <a:t> - </a:t>
            </a:r>
            <a:r>
              <a:rPr lang="fr-BE" altLang="en-US"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75</a:t>
            </a:fld>
            <a:endParaRPr lang="en-US" dirty="0"/>
          </a:p>
        </p:txBody>
      </p:sp>
      <p:sp>
        <p:nvSpPr>
          <p:cNvPr id="4" name="Date Placeholder 3"/>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42174272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solidFill>
                  <a:srgbClr val="3E6E5A"/>
                </a:solidFill>
              </a:rPr>
              <a:t>eHealth</a:t>
            </a:r>
            <a:r>
              <a:rPr lang="nl-BE" dirty="0" smtClean="0"/>
              <a:t>-certificaten</a:t>
            </a:r>
            <a:endParaRPr lang="nl-BE" dirty="0"/>
          </a:p>
        </p:txBody>
      </p:sp>
      <p:sp>
        <p:nvSpPr>
          <p:cNvPr id="3" name="Content Placeholder 2"/>
          <p:cNvSpPr>
            <a:spLocks noGrp="1"/>
          </p:cNvSpPr>
          <p:nvPr>
            <p:ph idx="1"/>
          </p:nvPr>
        </p:nvSpPr>
        <p:spPr/>
        <p:txBody>
          <a:bodyPr>
            <a:normAutofit fontScale="85000" lnSpcReduction="10000"/>
          </a:bodyPr>
          <a:lstStyle/>
          <a:p>
            <a:r>
              <a:rPr lang="nl-BE" dirty="0" smtClean="0"/>
              <a:t>Gebruikt voor de authenticatie van de actoren in de gezondheidszorg wanneer hun informaticasystemen (bv. huisartsensoftware) een beroep doen op de diensten van het </a:t>
            </a:r>
            <a:r>
              <a:rPr lang="nl-BE" dirty="0" smtClean="0">
                <a:solidFill>
                  <a:srgbClr val="3E6E5A"/>
                </a:solidFill>
              </a:rPr>
              <a:t>eHealth</a:t>
            </a:r>
            <a:r>
              <a:rPr lang="nl-BE" dirty="0" smtClean="0"/>
              <a:t>-platform </a:t>
            </a:r>
          </a:p>
          <a:p>
            <a:pPr lvl="1"/>
            <a:r>
              <a:rPr lang="nl-BE" dirty="0" smtClean="0"/>
              <a:t>de “systeem”-partner kan hiermee worden geïdentificeerd en geauthentiseerd terwijl het op basis van de </a:t>
            </a:r>
            <a:r>
              <a:rPr lang="nl-BE" dirty="0" err="1" smtClean="0"/>
              <a:t>eID</a:t>
            </a:r>
            <a:r>
              <a:rPr lang="nl-BE" dirty="0" smtClean="0"/>
              <a:t> of de token mogelijk is om de gebruiker (de persoon) te identificeren en authentiseren</a:t>
            </a:r>
          </a:p>
          <a:p>
            <a:pPr lvl="1"/>
            <a:endParaRPr lang="nl-BE" dirty="0" smtClean="0"/>
          </a:p>
          <a:p>
            <a:r>
              <a:rPr lang="nl-BE" dirty="0" smtClean="0"/>
              <a:t>Geldt zowel voor het gebruik van basisdiensten als voor het gebruik van diensten met toegevoegde waarde die aangeboden worden in de vorm van </a:t>
            </a:r>
            <a:r>
              <a:rPr lang="nl-BE" dirty="0" err="1" smtClean="0"/>
              <a:t>webservices</a:t>
            </a:r>
            <a:endParaRPr lang="nl-BE" dirty="0" smtClean="0"/>
          </a:p>
          <a:p>
            <a:endParaRPr lang="nl-BE" dirty="0" smtClean="0"/>
          </a:p>
          <a:p>
            <a:r>
              <a:rPr lang="nl-BE" dirty="0" smtClean="0"/>
              <a:t>De software-integratoren kunnen test-certificaten aanvragen &gt; hulp bij de integratie van onze basisdiensten</a:t>
            </a:r>
          </a:p>
          <a:p>
            <a:endParaRPr lang="nl-BE" dirty="0" smtClean="0"/>
          </a:p>
          <a:p>
            <a:r>
              <a:rPr lang="nl-BE" dirty="0" smtClean="0"/>
              <a:t>07/03/2016: 21. 080 actieve eHealth-certificaten (totaal volume)</a:t>
            </a:r>
          </a:p>
          <a:p>
            <a:endParaRPr lang="nl-BE" dirty="0" smtClean="0"/>
          </a:p>
          <a:p>
            <a:endParaRPr lang="nl-BE" dirty="0"/>
          </a:p>
        </p:txBody>
      </p:sp>
      <p:sp>
        <p:nvSpPr>
          <p:cNvPr id="8"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76</a:t>
            </a:fld>
            <a:endParaRPr lang="nl-BE"/>
          </a:p>
        </p:txBody>
      </p:sp>
    </p:spTree>
    <p:extLst>
      <p:ext uri="{BB962C8B-B14F-4D97-AF65-F5344CB8AC3E}">
        <p14:creationId xmlns:p14="http://schemas.microsoft.com/office/powerpoint/2010/main" val="2091159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3E6E5A"/>
                </a:solidFill>
              </a:rPr>
              <a:t>eHealth</a:t>
            </a:r>
            <a:r>
              <a:rPr lang="nl-BE" dirty="0" smtClean="0"/>
              <a:t>-connectoren</a:t>
            </a:r>
            <a:endParaRPr lang="nl-BE" dirty="0"/>
          </a:p>
        </p:txBody>
      </p:sp>
      <p:sp>
        <p:nvSpPr>
          <p:cNvPr id="3" name="Content Placeholder 2"/>
          <p:cNvSpPr>
            <a:spLocks noGrp="1"/>
          </p:cNvSpPr>
          <p:nvPr>
            <p:ph idx="1"/>
          </p:nvPr>
        </p:nvSpPr>
        <p:spPr/>
        <p:txBody>
          <a:bodyPr/>
          <a:lstStyle/>
          <a:p>
            <a:pPr fontAlgn="base"/>
            <a:r>
              <a:rPr lang="nl-BE" dirty="0" smtClean="0"/>
              <a:t>Tool </a:t>
            </a:r>
            <a:r>
              <a:rPr lang="nl-BE" dirty="0"/>
              <a:t>om de softwareontwikkelaars te helpen bij de integratie van de basisdiensten van het </a:t>
            </a:r>
            <a:r>
              <a:rPr lang="nl-BE" dirty="0">
                <a:solidFill>
                  <a:srgbClr val="3E6E5A"/>
                </a:solidFill>
              </a:rPr>
              <a:t>eHealth</a:t>
            </a:r>
            <a:r>
              <a:rPr lang="nl-BE" dirty="0"/>
              <a:t>-platform </a:t>
            </a:r>
          </a:p>
          <a:p>
            <a:pPr fontAlgn="base"/>
            <a:endParaRPr lang="nl-BE" sz="900" dirty="0"/>
          </a:p>
          <a:p>
            <a:pPr fontAlgn="base"/>
            <a:endParaRPr lang="nl-BE" dirty="0" smtClean="0"/>
          </a:p>
          <a:p>
            <a:pPr fontAlgn="base"/>
            <a:r>
              <a:rPr lang="nl-BE" dirty="0" smtClean="0"/>
              <a:t>Ondersteuning </a:t>
            </a:r>
            <a:r>
              <a:rPr lang="nl-BE" dirty="0"/>
              <a:t>van de verbindingen met de toepassingen die via het </a:t>
            </a:r>
            <a:r>
              <a:rPr lang="nl-BE" dirty="0">
                <a:solidFill>
                  <a:srgbClr val="3E6E5A"/>
                </a:solidFill>
              </a:rPr>
              <a:t>eHealth</a:t>
            </a:r>
            <a:r>
              <a:rPr lang="nl-BE" dirty="0"/>
              <a:t>-platform beschikbaar zijn of die gebruik maken van de ICT-standaarden die door het </a:t>
            </a:r>
            <a:r>
              <a:rPr lang="nl-BE" dirty="0">
                <a:solidFill>
                  <a:srgbClr val="3E6E5A"/>
                </a:solidFill>
              </a:rPr>
              <a:t>eHealth</a:t>
            </a:r>
            <a:r>
              <a:rPr lang="nl-BE" dirty="0"/>
              <a:t>-platform werden vastgesteld (zoals de hubs)</a:t>
            </a:r>
          </a:p>
          <a:p>
            <a:endParaRPr lang="nl-BE" dirty="0"/>
          </a:p>
        </p:txBody>
      </p:sp>
      <p:sp>
        <p:nvSpPr>
          <p:cNvPr id="8"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77</a:t>
            </a:fld>
            <a:endParaRPr lang="nl-BE"/>
          </a:p>
        </p:txBody>
      </p:sp>
    </p:spTree>
    <p:extLst>
      <p:ext uri="{BB962C8B-B14F-4D97-AF65-F5344CB8AC3E}">
        <p14:creationId xmlns:p14="http://schemas.microsoft.com/office/powerpoint/2010/main" val="2223123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smtClean="0"/>
              <a:t>Opleiding van de veiligheidsconsulenten </a:t>
            </a:r>
            <a:endParaRPr lang="nl-BE" dirty="0"/>
          </a:p>
        </p:txBody>
      </p:sp>
      <p:sp>
        <p:nvSpPr>
          <p:cNvPr id="3" name="Content Placeholder 2"/>
          <p:cNvSpPr>
            <a:spLocks noGrp="1"/>
          </p:cNvSpPr>
          <p:nvPr>
            <p:ph idx="1"/>
          </p:nvPr>
        </p:nvSpPr>
        <p:spPr/>
        <p:txBody>
          <a:bodyPr>
            <a:normAutofit fontScale="92500" lnSpcReduction="10000"/>
          </a:bodyPr>
          <a:lstStyle/>
          <a:p>
            <a:pPr fontAlgn="base"/>
            <a:r>
              <a:rPr lang="nl-BE" dirty="0" smtClean="0"/>
              <a:t>Verplichting </a:t>
            </a:r>
            <a:r>
              <a:rPr lang="nl-BE" dirty="0"/>
              <a:t>voor elk ziekenhuis om in haar midden een informatieveiligheidsdienst op te richten die onder de leiding wordt geplaatst van een informatieveiligheidsconsulent (K.B. 23/10/64) </a:t>
            </a:r>
          </a:p>
          <a:p>
            <a:pPr fontAlgn="base"/>
            <a:endParaRPr lang="nl-BE" dirty="0"/>
          </a:p>
          <a:p>
            <a:pPr fontAlgn="base"/>
            <a:r>
              <a:rPr lang="nl-BE" dirty="0" smtClean="0"/>
              <a:t>Aanstelling </a:t>
            </a:r>
            <a:r>
              <a:rPr lang="nl-BE" dirty="0"/>
              <a:t>van de veiligheidsconsulent na advies van het Sectoraal Comité van de Sociale Zekerheid en van de Gezondheid (dat nagaat of de kandidaat over de noodzakelijke kennis en de nodige tijd beschikt voor zijn opdrachten en of hij geen activiteiten uitoefent die onverenigbaar zijn met de functie)</a:t>
            </a:r>
          </a:p>
          <a:p>
            <a:pPr fontAlgn="base"/>
            <a:endParaRPr lang="nl-BE" dirty="0"/>
          </a:p>
          <a:p>
            <a:pPr fontAlgn="base"/>
            <a:r>
              <a:rPr lang="nl-BE" dirty="0" smtClean="0"/>
              <a:t>Het </a:t>
            </a:r>
            <a:r>
              <a:rPr lang="nl-BE" dirty="0">
                <a:solidFill>
                  <a:srgbClr val="3E6E5A"/>
                </a:solidFill>
              </a:rPr>
              <a:t>eHealth</a:t>
            </a:r>
            <a:r>
              <a:rPr lang="nl-BE" dirty="0"/>
              <a:t>-platform biedt opleidingen </a:t>
            </a:r>
            <a:r>
              <a:rPr lang="nl-BE" dirty="0" smtClean="0"/>
              <a:t>voor veiligheidsconsulenten </a:t>
            </a:r>
            <a:r>
              <a:rPr lang="nl-BE" dirty="0"/>
              <a:t>aan </a:t>
            </a:r>
          </a:p>
          <a:p>
            <a:endParaRPr lang="nl-BE" dirty="0" smtClean="0"/>
          </a:p>
          <a:p>
            <a:endParaRPr lang="nl-BE" dirty="0" smtClean="0"/>
          </a:p>
          <a:p>
            <a:endParaRPr lang="nl-BE" dirty="0" smtClean="0"/>
          </a:p>
        </p:txBody>
      </p:sp>
      <p:sp>
        <p:nvSpPr>
          <p:cNvPr id="8" name="Date Placeholder 3"/>
          <p:cNvSpPr>
            <a:spLocks noGrp="1"/>
          </p:cNvSpPr>
          <p:nvPr>
            <p:ph type="dt" sz="half" idx="10"/>
          </p:nvPr>
        </p:nvSpPr>
        <p:spPr/>
        <p:txBody>
          <a:bodyPr/>
          <a:lstStyle/>
          <a:p>
            <a:r>
              <a:rPr lang="en-US" smtClean="0"/>
              <a:t>26/04/2016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78</a:t>
            </a:fld>
            <a:endParaRPr lang="nl-BE"/>
          </a:p>
        </p:txBody>
      </p:sp>
    </p:spTree>
    <p:extLst>
      <p:ext uri="{BB962C8B-B14F-4D97-AF65-F5344CB8AC3E}">
        <p14:creationId xmlns:p14="http://schemas.microsoft.com/office/powerpoint/2010/main" val="10139961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en-US" smtClean="0"/>
              <a:t>26/04/2016</a:t>
            </a:r>
            <a:endParaRPr lang="nl-BE" dirty="0"/>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79</a:t>
            </a:fld>
            <a:endParaRPr lang="nl-BE"/>
          </a:p>
        </p:txBody>
      </p:sp>
    </p:spTree>
    <p:extLst>
      <p:ext uri="{BB962C8B-B14F-4D97-AF65-F5344CB8AC3E}">
        <p14:creationId xmlns:p14="http://schemas.microsoft.com/office/powerpoint/2010/main" val="274704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Plan d'action eSanté 2015-2019</a:t>
            </a:r>
            <a:endParaRPr lang="fr-BE" dirty="0"/>
          </a:p>
        </p:txBody>
      </p:sp>
      <p:sp>
        <p:nvSpPr>
          <p:cNvPr id="11" name="Content Placeholder 10"/>
          <p:cNvSpPr>
            <a:spLocks noGrp="1"/>
          </p:cNvSpPr>
          <p:nvPr>
            <p:ph idx="1"/>
          </p:nvPr>
        </p:nvSpPr>
        <p:spPr/>
        <p:txBody>
          <a:bodyPr/>
          <a:lstStyle/>
          <a:p>
            <a:r>
              <a:rPr lang="fr-BE" dirty="0" smtClean="0"/>
              <a:t>Fin 2012 : organisation d’une table ronde sur les priorités en matière d'informatisation du secteur des soins de santé</a:t>
            </a:r>
          </a:p>
          <a:p>
            <a:endParaRPr lang="fr-BE" dirty="0" smtClean="0"/>
          </a:p>
          <a:p>
            <a:r>
              <a:rPr lang="fr-BE" dirty="0" smtClean="0"/>
              <a:t>Participation de près de 300 personnes du secteur </a:t>
            </a:r>
          </a:p>
          <a:p>
            <a:endParaRPr lang="fr-BE" dirty="0" smtClean="0"/>
          </a:p>
          <a:p>
            <a:r>
              <a:rPr lang="fr-BE" dirty="0" smtClean="0"/>
              <a:t>Résultat : Roadmap e-Santé avec des objectifs concrets pour les 5 années à venir</a:t>
            </a:r>
          </a:p>
          <a:p>
            <a:endParaRPr lang="fr-BE" dirty="0" smtClean="0"/>
          </a:p>
          <a:p>
            <a:r>
              <a:rPr lang="fr-BE" dirty="0" smtClean="0"/>
              <a:t>2015 : actualisation de la Roadmap </a:t>
            </a:r>
            <a:r>
              <a:rPr lang="fr-BE" dirty="0" err="1" smtClean="0"/>
              <a:t>eSanté</a:t>
            </a:r>
            <a:r>
              <a:rPr lang="fr-BE" dirty="0" smtClean="0"/>
              <a:t>: Roadmap 2.0</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8</a:t>
            </a:fld>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815" y="5865199"/>
            <a:ext cx="2343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3708840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Plan d'action eSanté 2015-2019</a:t>
            </a:r>
            <a:endParaRPr lang="fr-BE" dirty="0"/>
          </a:p>
        </p:txBody>
      </p:sp>
      <p:sp>
        <p:nvSpPr>
          <p:cNvPr id="3" name="Content Placeholder 2"/>
          <p:cNvSpPr>
            <a:spLocks noGrp="1"/>
          </p:cNvSpPr>
          <p:nvPr>
            <p:ph idx="1"/>
          </p:nvPr>
        </p:nvSpPr>
        <p:spPr/>
        <p:txBody>
          <a:bodyPr>
            <a:normAutofit lnSpcReduction="10000"/>
          </a:bodyPr>
          <a:lstStyle/>
          <a:p>
            <a:r>
              <a:rPr lang="fr-BE" dirty="0" smtClean="0"/>
              <a:t>Principes</a:t>
            </a:r>
          </a:p>
          <a:p>
            <a:pPr lvl="1"/>
            <a:r>
              <a:rPr lang="fr-BE" dirty="0" smtClean="0"/>
              <a:t>collaboration: coalition de bonnes volontés</a:t>
            </a:r>
          </a:p>
          <a:p>
            <a:pPr lvl="1"/>
            <a:r>
              <a:rPr lang="fr-BE" dirty="0" smtClean="0"/>
              <a:t>participation de toutes les parties prenantes</a:t>
            </a:r>
          </a:p>
          <a:p>
            <a:pPr lvl="1"/>
            <a:r>
              <a:rPr lang="fr-BE" dirty="0" smtClean="0"/>
              <a:t>responsabilisation de toutes les parties prenantes</a:t>
            </a:r>
          </a:p>
          <a:p>
            <a:pPr lvl="1"/>
            <a:r>
              <a:rPr lang="fr-BE" dirty="0" smtClean="0"/>
              <a:t>services de base fiables et actions en matière de continuité des activités</a:t>
            </a:r>
          </a:p>
          <a:p>
            <a:pPr lvl="1"/>
            <a:r>
              <a:rPr lang="fr-BE" dirty="0" smtClean="0"/>
              <a:t>simplification dans la mesure du possible</a:t>
            </a:r>
          </a:p>
          <a:p>
            <a:pPr lvl="1"/>
            <a:r>
              <a:rPr lang="fr-BE" dirty="0" smtClean="0"/>
              <a:t>accent sur des résultats concrets au lieu de discussions interminables </a:t>
            </a:r>
          </a:p>
          <a:p>
            <a:pPr lvl="1"/>
            <a:r>
              <a:rPr lang="fr-BE" dirty="0" smtClean="0"/>
              <a:t>progrès constant grâce aux objectifs SMART et points d'action</a:t>
            </a:r>
          </a:p>
          <a:p>
            <a:pPr lvl="1"/>
            <a:r>
              <a:rPr lang="fr-BE" dirty="0" smtClean="0"/>
              <a:t>approche multidisciplinaire, y compris formation et aspects financiers</a:t>
            </a:r>
          </a:p>
          <a:p>
            <a:pPr lvl="1"/>
            <a:r>
              <a:rPr lang="fr-BE" dirty="0" smtClean="0"/>
              <a:t>besoin de synergies pour des soins de santé de qualité et accessibles</a:t>
            </a:r>
          </a:p>
          <a:p>
            <a:pPr lvl="2"/>
            <a:endParaRPr lang="fr-BE" dirty="0" smtClean="0"/>
          </a:p>
        </p:txBody>
      </p:sp>
      <p:sp>
        <p:nvSpPr>
          <p:cNvPr id="4" name="Slide Number Placeholder 3"/>
          <p:cNvSpPr>
            <a:spLocks noGrp="1"/>
          </p:cNvSpPr>
          <p:nvPr>
            <p:ph type="sldNum" sz="quarter" idx="12"/>
          </p:nvPr>
        </p:nvSpPr>
        <p:spPr/>
        <p:txBody>
          <a:bodyPr/>
          <a:lstStyle/>
          <a:p>
            <a:fld id="{BAADB71D-6A6A-403E-B8B0-DAC18C9A03D5}" type="slidenum">
              <a:rPr lang="en-US" smtClean="0"/>
              <a:pPr/>
              <a:t>9</a:t>
            </a:fld>
            <a:endParaRPr lang="en-US" dirty="0"/>
          </a:p>
        </p:txBody>
      </p:sp>
      <p:sp>
        <p:nvSpPr>
          <p:cNvPr id="5" name="Date Placeholder 4"/>
          <p:cNvSpPr>
            <a:spLocks noGrp="1"/>
          </p:cNvSpPr>
          <p:nvPr>
            <p:ph type="dt" sz="half" idx="10"/>
          </p:nvPr>
        </p:nvSpPr>
        <p:spPr/>
        <p:txBody>
          <a:bodyPr/>
          <a:lstStyle/>
          <a:p>
            <a:r>
              <a:rPr lang="en-US" smtClean="0"/>
              <a:t>26/04/2016</a:t>
            </a:r>
            <a:endParaRPr lang="en-US" dirty="0"/>
          </a:p>
        </p:txBody>
      </p:sp>
    </p:spTree>
    <p:extLst>
      <p:ext uri="{BB962C8B-B14F-4D97-AF65-F5344CB8AC3E}">
        <p14:creationId xmlns:p14="http://schemas.microsoft.com/office/powerpoint/2010/main" val="709989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5970</TotalTime>
  <Words>3806</Words>
  <Application>Microsoft Office PowerPoint</Application>
  <PresentationFormat>On-screen Show (4:3)</PresentationFormat>
  <Paragraphs>1043</Paragraphs>
  <Slides>80</Slides>
  <Notes>54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Clarity</vt:lpstr>
      <vt:lpstr>eGezondheid: stand van zaken, prioriteiten en rol van het eHealth-platform</vt:lpstr>
      <vt:lpstr>Structure de l'exposé</vt:lpstr>
      <vt:lpstr>Quelques évolutions dans les soins de santé</vt:lpstr>
      <vt:lpstr>Les évolutions précitées requièrent …</vt:lpstr>
      <vt:lpstr>L’eSanté, en pratique </vt:lpstr>
      <vt:lpstr>L’eSanté, en pratique</vt:lpstr>
      <vt:lpstr>L’eSanté, en pratique</vt:lpstr>
      <vt:lpstr>Plan d'action eSanté 2015-2019</vt:lpstr>
      <vt:lpstr>Plan d'action eSanté 2015-2019</vt:lpstr>
      <vt:lpstr>Gestion du changement : effet Nexus</vt:lpstr>
      <vt:lpstr>Détail sur www.plan-esante.be</vt:lpstr>
      <vt:lpstr>Actie 1: GMD = EMD =&gt; Sumehr</vt:lpstr>
      <vt:lpstr>Actie 1: GMD = EMD =&gt; Sumehr</vt:lpstr>
      <vt:lpstr>Actie 1: GMD = EMD =&gt; Sumehr</vt:lpstr>
      <vt:lpstr>Actie 2: Ziekenhuis-EPD</vt:lpstr>
      <vt:lpstr>Actie 3: Medicatieschema</vt:lpstr>
      <vt:lpstr>Actie 4: Elektronisch voorschrift</vt:lpstr>
      <vt:lpstr>Actie 5: Hubs &amp; Metahub</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 consentement éclairé </vt:lpstr>
      <vt:lpstr>Focus : consentement éclairé </vt:lpstr>
      <vt:lpstr>eHealthConsent</vt:lpstr>
      <vt:lpstr>Focus : consentement éclairé </vt:lpstr>
      <vt:lpstr>www.patientconsent.be</vt:lpstr>
      <vt:lpstr>www.patientconsent.be/folder</vt:lpstr>
      <vt:lpstr>PowerPoint Presentation</vt:lpstr>
      <vt:lpstr>PowerPoint Presentation</vt:lpstr>
      <vt:lpstr>Actie 6: Delen om samen te werken</vt:lpstr>
      <vt:lpstr>Actie 7: Uitbreiding Hubs</vt:lpstr>
      <vt:lpstr>Actie 8: BelRAI</vt:lpstr>
      <vt:lpstr>Actie 9: Incentives voor gebruik</vt:lpstr>
      <vt:lpstr>Action 10 : Personal Health Record</vt:lpstr>
      <vt:lpstr>Action 11 : Communication</vt:lpstr>
      <vt:lpstr>Actie 12: Opleidingen</vt:lpstr>
      <vt:lpstr>Actie 13: Standaarden &amp; terminologie</vt:lpstr>
      <vt:lpstr>Actie 14: MyCareNet</vt:lpstr>
      <vt:lpstr>Actie 14: MyCareNet</vt:lpstr>
      <vt:lpstr>Actie 15: Administratieve vereenvoudiging</vt:lpstr>
      <vt:lpstr>Actie 15: Administratieve vereenvoudiging</vt:lpstr>
      <vt:lpstr>Actie 16: Traceerbaarheid</vt:lpstr>
      <vt:lpstr>Actie 16: Traceerbaarheid</vt:lpstr>
      <vt:lpstr>Action 17 : eHealthBox</vt:lpstr>
      <vt:lpstr>Action 17 : eHealthBox</vt:lpstr>
      <vt:lpstr>eHealthBox</vt:lpstr>
      <vt:lpstr>Actie 18: Registers</vt:lpstr>
      <vt:lpstr>Actie 19: Mobile Health</vt:lpstr>
      <vt:lpstr>Actie 20: Governance</vt:lpstr>
      <vt:lpstr>  Rol en verantwoordelijkheden van het eHealth-platform </vt:lpstr>
      <vt:lpstr>Doelstellingen eHealth-platform</vt:lpstr>
      <vt:lpstr>10 opdrachten</vt:lpstr>
      <vt:lpstr>10 opdrachten</vt:lpstr>
      <vt:lpstr>10 opdrachten</vt:lpstr>
      <vt:lpstr>Architecture de base</vt:lpstr>
      <vt:lpstr>10 services de base</vt:lpstr>
      <vt:lpstr>10 services de base</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services de base</vt:lpstr>
      <vt:lpstr>Prescription électronique dans les hôpitaux - Timestamping</vt:lpstr>
      <vt:lpstr>eHealth-certificaten</vt:lpstr>
      <vt:lpstr>eHealth-connectoren</vt:lpstr>
      <vt:lpstr>Opleiding van de veiligheidsconsulenten </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Ann-Sophie Gewelt</cp:lastModifiedBy>
  <cp:revision>278</cp:revision>
  <cp:lastPrinted>2015-01-05T10:57:53Z</cp:lastPrinted>
  <dcterms:created xsi:type="dcterms:W3CDTF">2014-04-14T09:14:56Z</dcterms:created>
  <dcterms:modified xsi:type="dcterms:W3CDTF">2016-04-20T12:11:38Z</dcterms:modified>
</cp:coreProperties>
</file>