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51"/>
  </p:notesMasterIdLst>
  <p:handoutMasterIdLst>
    <p:handoutMasterId r:id="rId52"/>
  </p:handoutMasterIdLst>
  <p:sldIdLst>
    <p:sldId id="332" r:id="rId2"/>
    <p:sldId id="586" r:id="rId3"/>
    <p:sldId id="626" r:id="rId4"/>
    <p:sldId id="525" r:id="rId5"/>
    <p:sldId id="541" r:id="rId6"/>
    <p:sldId id="524" r:id="rId7"/>
    <p:sldId id="627" r:id="rId8"/>
    <p:sldId id="590" r:id="rId9"/>
    <p:sldId id="587" r:id="rId10"/>
    <p:sldId id="588" r:id="rId11"/>
    <p:sldId id="589" r:id="rId12"/>
    <p:sldId id="592" r:id="rId13"/>
    <p:sldId id="593" r:id="rId14"/>
    <p:sldId id="628" r:id="rId15"/>
    <p:sldId id="595" r:id="rId16"/>
    <p:sldId id="596" r:id="rId17"/>
    <p:sldId id="609" r:id="rId18"/>
    <p:sldId id="599" r:id="rId19"/>
    <p:sldId id="615" r:id="rId20"/>
    <p:sldId id="624" r:id="rId21"/>
    <p:sldId id="600" r:id="rId22"/>
    <p:sldId id="606" r:id="rId23"/>
    <p:sldId id="607" r:id="rId24"/>
    <p:sldId id="608" r:id="rId25"/>
    <p:sldId id="610" r:id="rId26"/>
    <p:sldId id="638" r:id="rId27"/>
    <p:sldId id="639" r:id="rId28"/>
    <p:sldId id="612" r:id="rId29"/>
    <p:sldId id="641" r:id="rId30"/>
    <p:sldId id="642" r:id="rId31"/>
    <p:sldId id="643" r:id="rId32"/>
    <p:sldId id="630" r:id="rId33"/>
    <p:sldId id="538" r:id="rId34"/>
    <p:sldId id="547" r:id="rId35"/>
    <p:sldId id="545" r:id="rId36"/>
    <p:sldId id="551" r:id="rId37"/>
    <p:sldId id="552" r:id="rId38"/>
    <p:sldId id="553" r:id="rId39"/>
    <p:sldId id="554" r:id="rId40"/>
    <p:sldId id="631" r:id="rId41"/>
    <p:sldId id="625" r:id="rId42"/>
    <p:sldId id="632" r:id="rId43"/>
    <p:sldId id="633" r:id="rId44"/>
    <p:sldId id="634" r:id="rId45"/>
    <p:sldId id="635" r:id="rId46"/>
    <p:sldId id="636" r:id="rId47"/>
    <p:sldId id="644" r:id="rId48"/>
    <p:sldId id="637" r:id="rId49"/>
    <p:sldId id="424" r:id="rId50"/>
  </p:sldIdLst>
  <p:sldSz cx="9144000" cy="6858000" type="screen4x3"/>
  <p:notesSz cx="6797675" cy="98567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0246"/>
    <a:srgbClr val="B40040"/>
    <a:srgbClr val="A63044"/>
    <a:srgbClr val="CC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77" autoAdjust="0"/>
    <p:restoredTop sz="92525" autoAdjust="0"/>
  </p:normalViewPr>
  <p:slideViewPr>
    <p:cSldViewPr snapToGrid="0">
      <p:cViewPr>
        <p:scale>
          <a:sx n="76" d="100"/>
          <a:sy n="76" d="100"/>
        </p:scale>
        <p:origin x="-2550" y="-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-3312" y="-102"/>
      </p:cViewPr>
      <p:guideLst>
        <p:guide orient="horz" pos="310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F5C68-4914-431B-AEBE-E42DC3FAF1DF}" type="datetimeFigureOut">
              <a:rPr lang="en-US" smtClean="0"/>
              <a:t>4/13/2016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3FB86-E987-4371-BB1B-38A8EBA74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976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5BF793E-1753-4E18-9226-A1F1EF1E8A75}" type="datetimeFigureOut">
              <a:rPr lang="en-US"/>
              <a:pPr>
                <a:defRPr/>
              </a:pPr>
              <a:t>4/13/2016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6625" y="739775"/>
            <a:ext cx="4926013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D164FA4-D929-4BC1-AA33-1704434187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6853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164FA4-D929-4BC1-AA33-1704434187A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5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057708654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3805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97775907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1520" y="125760"/>
            <a:ext cx="7855883" cy="959462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baseline="0">
                <a:solidFill>
                  <a:srgbClr val="416AB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51520" y="1105320"/>
            <a:ext cx="8640960" cy="5424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393112" y="6476776"/>
            <a:ext cx="750888" cy="26064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471B662-E07F-4B45-AF7C-5436FF003ECE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07403" y="30264"/>
            <a:ext cx="1036597" cy="1034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2297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48506098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5864331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96392458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6850122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9791788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6606239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46214886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98673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83064-BBFC-4A50-88DC-CD7BE8D2B6E5}" type="datetimeFigureOut">
              <a:rPr lang="nl-BE" smtClean="0"/>
              <a:t>13/04/2016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5F82C-D8BE-4CBC-A3A2-8398848BE1DA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6804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ecurity.be/" TargetMode="Externa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z.fgov.be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cialsecurity.be/" TargetMode="Externa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sz.fgov.be/" TargetMode="Externa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1715" y="2157976"/>
            <a:ext cx="8701221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fr-BE" sz="4800" dirty="0" err="1" smtClean="0"/>
              <a:t>Kruispuntbank</a:t>
            </a:r>
            <a:r>
              <a:rPr lang="fr-BE" sz="4800" dirty="0" smtClean="0"/>
              <a:t> Sociale </a:t>
            </a:r>
            <a:r>
              <a:rPr lang="fr-BE" sz="4800" dirty="0" err="1" smtClean="0"/>
              <a:t>Zekerheid</a:t>
            </a:r>
            <a:r>
              <a:rPr lang="fr-BE" sz="4800" dirty="0"/>
              <a:t/>
            </a:r>
            <a:br>
              <a:rPr lang="fr-BE" sz="4800" dirty="0"/>
            </a:br>
            <a:r>
              <a:rPr lang="fr-BE" sz="4800" dirty="0" smtClean="0"/>
              <a:t>en</a:t>
            </a:r>
            <a:br>
              <a:rPr lang="fr-BE" sz="4800" dirty="0" smtClean="0"/>
            </a:br>
            <a:r>
              <a:rPr lang="fr-BE" sz="4800" dirty="0" err="1" smtClean="0"/>
              <a:t>automatische</a:t>
            </a:r>
            <a:r>
              <a:rPr lang="fr-BE" sz="4800" dirty="0" smtClean="0"/>
              <a:t> </a:t>
            </a:r>
            <a:r>
              <a:rPr lang="fr-BE" sz="4800" dirty="0" err="1" smtClean="0"/>
              <a:t>toekenning</a:t>
            </a:r>
            <a:r>
              <a:rPr lang="fr-BE" sz="4800" dirty="0" smtClean="0"/>
              <a:t> van </a:t>
            </a:r>
            <a:r>
              <a:rPr lang="fr-BE" sz="4800" dirty="0" err="1" smtClean="0"/>
              <a:t>rechten</a:t>
            </a:r>
            <a:endParaRPr lang="en-GB" sz="4800" dirty="0"/>
          </a:p>
        </p:txBody>
      </p:sp>
      <p:sp>
        <p:nvSpPr>
          <p:cNvPr id="5" name="TextBox 12"/>
          <p:cNvSpPr txBox="1">
            <a:spLocks noChangeArrowheads="1"/>
          </p:cNvSpPr>
          <p:nvPr/>
        </p:nvSpPr>
        <p:spPr bwMode="auto">
          <a:xfrm>
            <a:off x="5262656" y="3547514"/>
            <a:ext cx="3887788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nl-BE" sz="1600" dirty="0">
              <a:solidFill>
                <a:srgbClr val="0D0D0D"/>
              </a:solidFill>
            </a:endParaRPr>
          </a:p>
          <a:p>
            <a:endParaRPr lang="nl-BE" sz="1600" dirty="0">
              <a:solidFill>
                <a:srgbClr val="0D0D0D"/>
              </a:solidFill>
            </a:endParaRPr>
          </a:p>
          <a:p>
            <a:endParaRPr lang="nl-BE" sz="1600" dirty="0">
              <a:solidFill>
                <a:srgbClr val="0D0D0D"/>
              </a:solidFill>
            </a:endParaRPr>
          </a:p>
          <a:p>
            <a:endParaRPr lang="nl-BE" sz="1600" dirty="0">
              <a:solidFill>
                <a:srgbClr val="0D0D0D"/>
              </a:solidFill>
            </a:endParaRPr>
          </a:p>
          <a:p>
            <a:r>
              <a:rPr lang="nl-BE" sz="1600" dirty="0" smtClean="0"/>
              <a:t>frank.robben@mail.fgov.be </a:t>
            </a:r>
            <a:endParaRPr lang="nl-BE" sz="1600" dirty="0"/>
          </a:p>
          <a:p>
            <a:endParaRPr lang="nl-BE" sz="1600" dirty="0" smtClean="0">
              <a:sym typeface="Arial" pitchFamily="34" charset="0"/>
            </a:endParaRPr>
          </a:p>
          <a:p>
            <a:r>
              <a:rPr lang="nl-BE" sz="1600" dirty="0" smtClean="0">
                <a:sym typeface="Arial" pitchFamily="34" charset="0"/>
              </a:rPr>
              <a:t>@FrRobben</a:t>
            </a:r>
            <a:endParaRPr lang="nl-BE" sz="1600" dirty="0">
              <a:sym typeface="Arial" pitchFamily="34" charset="0"/>
            </a:endParaRPr>
          </a:p>
          <a:p>
            <a:r>
              <a:rPr lang="nl-BE" sz="1600" dirty="0" smtClean="0">
                <a:sym typeface="Arial" pitchFamily="34" charset="0"/>
              </a:rPr>
              <a:t>http</a:t>
            </a:r>
            <a:r>
              <a:rPr lang="nl-BE" sz="1600" dirty="0">
                <a:sym typeface="Arial" pitchFamily="34" charset="0"/>
              </a:rPr>
              <a:t>://www.ksz.fgov.be</a:t>
            </a:r>
          </a:p>
          <a:p>
            <a:r>
              <a:rPr lang="nl-BE" sz="1600" dirty="0" smtClean="0">
                <a:sym typeface="Arial" pitchFamily="34" charset="0"/>
              </a:rPr>
              <a:t>https</a:t>
            </a:r>
            <a:r>
              <a:rPr lang="nl-BE" sz="1600" dirty="0">
                <a:sym typeface="Arial" pitchFamily="34" charset="0"/>
              </a:rPr>
              <a:t>://www.ehealth.fgov.be</a:t>
            </a:r>
          </a:p>
          <a:p>
            <a:r>
              <a:rPr lang="nl-BE" sz="1600" dirty="0" smtClean="0">
                <a:sym typeface="Arial" pitchFamily="34" charset="0"/>
              </a:rPr>
              <a:t>http://www.smals.be</a:t>
            </a:r>
          </a:p>
          <a:p>
            <a:r>
              <a:rPr lang="nl-BE" sz="1600" dirty="0" smtClean="0">
                <a:sym typeface="Arial" pitchFamily="34" charset="0"/>
              </a:rPr>
              <a:t>http</a:t>
            </a:r>
            <a:r>
              <a:rPr lang="nl-BE" sz="1600" dirty="0">
                <a:sym typeface="Arial" pitchFamily="34" charset="0"/>
              </a:rPr>
              <a:t>://www.frankrobben.be</a:t>
            </a:r>
            <a:endParaRPr lang="nl-BE" sz="1600" dirty="0"/>
          </a:p>
        </p:txBody>
      </p:sp>
      <p:grpSp>
        <p:nvGrpSpPr>
          <p:cNvPr id="6" name="Group 11"/>
          <p:cNvGrpSpPr>
            <a:grpSpLocks/>
          </p:cNvGrpSpPr>
          <p:nvPr/>
        </p:nvGrpSpPr>
        <p:grpSpPr bwMode="auto">
          <a:xfrm>
            <a:off x="4881656" y="4499656"/>
            <a:ext cx="397733" cy="912879"/>
            <a:chOff x="4406900" y="3629091"/>
            <a:chExt cx="397733" cy="913287"/>
          </a:xfrm>
        </p:grpSpPr>
        <p:pic>
          <p:nvPicPr>
            <p:cNvPr id="7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5191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33" y="156664"/>
            <a:ext cx="266382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472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Kruispuntbank Sociale Zekerheid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en-US" smtClean="0">
                <a:sym typeface="Arial" charset="0"/>
              </a:rPr>
              <a:t>Beheerd door de vertegenwoordigers van de verschillende actoren in de sociale sector om</a:t>
            </a:r>
          </a:p>
          <a:p>
            <a:pPr lvl="1"/>
            <a:r>
              <a:rPr lang="en-US" altLang="en-US" smtClean="0">
                <a:sym typeface="Arial" charset="0"/>
              </a:rPr>
              <a:t>hun vertrouwen te genieten</a:t>
            </a:r>
          </a:p>
          <a:p>
            <a:pPr lvl="1"/>
            <a:r>
              <a:rPr lang="en-US" altLang="en-US" smtClean="0">
                <a:sym typeface="Arial" charset="0"/>
              </a:rPr>
              <a:t>een klantgerichte werking te waarborgen</a:t>
            </a:r>
          </a:p>
          <a:p>
            <a:r>
              <a:rPr lang="en-US" altLang="en-US" smtClean="0">
                <a:sym typeface="Arial" charset="0"/>
              </a:rPr>
              <a:t>Missie</a:t>
            </a:r>
          </a:p>
          <a:p>
            <a:pPr lvl="1"/>
            <a:r>
              <a:rPr lang="en-US" altLang="en-US" smtClean="0">
                <a:sym typeface="Arial" charset="0"/>
              </a:rPr>
              <a:t>vastleggen van de visie inzake geïntegreerde elektronische dienstverlening in de betrokken sector</a:t>
            </a:r>
          </a:p>
          <a:p>
            <a:pPr lvl="1"/>
            <a:r>
              <a:rPr lang="en-US" altLang="en-US" smtClean="0">
                <a:sym typeface="Arial" charset="0"/>
              </a:rPr>
              <a:t>vastleggen en promoten van de visie en de gemeenschappelijke basisprincipes inzake informatiebeheer en –veiligheid in de sociale sector</a:t>
            </a:r>
          </a:p>
          <a:p>
            <a:pPr lvl="1"/>
            <a:r>
              <a:rPr lang="en-US" altLang="en-US" smtClean="0">
                <a:sym typeface="Arial" charset="0"/>
              </a:rPr>
              <a:t>coördineren van de procesoptimalisatie</a:t>
            </a:r>
          </a:p>
          <a:p>
            <a:pPr lvl="1"/>
            <a:r>
              <a:rPr lang="en-US" altLang="en-US" smtClean="0">
                <a:sym typeface="Arial" charset="0"/>
              </a:rPr>
              <a:t>programma- en projectbeheer</a:t>
            </a:r>
          </a:p>
          <a:p>
            <a:pPr lvl="1"/>
            <a:r>
              <a:rPr lang="en-US" altLang="en-US" smtClean="0">
                <a:sym typeface="Arial" charset="0"/>
              </a:rPr>
              <a:t>vastleggen, implementeren en beheren van het samenwerkingsplatform</a:t>
            </a:r>
          </a:p>
          <a:p>
            <a:pPr lvl="2"/>
            <a:r>
              <a:rPr lang="en-US" altLang="en-US" smtClean="0">
                <a:sym typeface="Arial" charset="0"/>
              </a:rPr>
              <a:t>technisch: architectuur en standaarden voor veilige uitwisseling van informatie</a:t>
            </a:r>
          </a:p>
          <a:p>
            <a:pPr lvl="2"/>
            <a:r>
              <a:rPr lang="en-US" altLang="en-US" smtClean="0">
                <a:sym typeface="Arial" charset="0"/>
              </a:rPr>
              <a:t>semantisch: begripsharmonisatie en coördinatie van de aanpassingen van de regelgeving</a:t>
            </a:r>
          </a:p>
          <a:p>
            <a:pPr lvl="2"/>
            <a:r>
              <a:rPr lang="en-US" altLang="en-US" smtClean="0">
                <a:sym typeface="Arial" charset="0"/>
              </a:rPr>
              <a:t>business logica en orchestratie</a:t>
            </a:r>
          </a:p>
          <a:p>
            <a:pPr lvl="2"/>
            <a:r>
              <a:rPr lang="en-US" altLang="en-US" smtClean="0">
                <a:sym typeface="Arial" charset="0"/>
              </a:rPr>
              <a:t>bevorderen van dienstengeoriënteerde toepassingen</a:t>
            </a:r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776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Kruispuntbank Sociale Zekerheid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altLang="en-US" dirty="0" smtClean="0">
                <a:sym typeface="Arial" charset="0"/>
              </a:rPr>
              <a:t>Missie</a:t>
            </a:r>
          </a:p>
          <a:p>
            <a:pPr lvl="1"/>
            <a:r>
              <a:rPr lang="nl-BE" altLang="en-US" dirty="0" smtClean="0">
                <a:sym typeface="Arial" charset="0"/>
              </a:rPr>
              <a:t>veranderingsbeheer, vorming en coaching</a:t>
            </a:r>
          </a:p>
          <a:p>
            <a:pPr lvl="1"/>
            <a:r>
              <a:rPr lang="nl-BE" altLang="en-US" dirty="0" smtClean="0">
                <a:sym typeface="Arial" charset="0"/>
              </a:rPr>
              <a:t>optreden als </a:t>
            </a:r>
            <a:r>
              <a:rPr lang="nl-BE" altLang="en-US" dirty="0" err="1" smtClean="0">
                <a:sym typeface="Arial" charset="0"/>
              </a:rPr>
              <a:t>trusted</a:t>
            </a:r>
            <a:r>
              <a:rPr lang="nl-BE" altLang="en-US" dirty="0" smtClean="0">
                <a:sym typeface="Arial" charset="0"/>
              </a:rPr>
              <a:t> </a:t>
            </a:r>
            <a:r>
              <a:rPr lang="nl-BE" altLang="en-US" dirty="0" err="1" smtClean="0">
                <a:sym typeface="Arial" charset="0"/>
              </a:rPr>
              <a:t>third</a:t>
            </a:r>
            <a:r>
              <a:rPr lang="nl-BE" altLang="en-US" dirty="0" smtClean="0">
                <a:sym typeface="Arial" charset="0"/>
              </a:rPr>
              <a:t> party voor de codering en </a:t>
            </a:r>
            <a:r>
              <a:rPr lang="nl-BE" altLang="en-US" dirty="0" err="1" smtClean="0">
                <a:sym typeface="Arial" charset="0"/>
              </a:rPr>
              <a:t>anonimisering</a:t>
            </a:r>
            <a:r>
              <a:rPr lang="nl-BE" altLang="en-US" dirty="0" smtClean="0">
                <a:sym typeface="Arial" charset="0"/>
              </a:rPr>
              <a:t> van gegevens</a:t>
            </a:r>
          </a:p>
          <a:p>
            <a:pPr lvl="1"/>
            <a:r>
              <a:rPr lang="nl-BE" altLang="en-US" dirty="0" smtClean="0">
                <a:sym typeface="Arial" charset="0"/>
              </a:rPr>
              <a:t>beheer van een verwijzingsrepertorium als basis voor de organisatie van de elektronische gegevensuitwisseling tussen de actoren in de sociale sector</a:t>
            </a:r>
          </a:p>
          <a:p>
            <a:pPr lvl="2"/>
            <a:r>
              <a:rPr lang="nl-BE" altLang="en-US" dirty="0" smtClean="0">
                <a:sym typeface="Arial" charset="0"/>
              </a:rPr>
              <a:t>inhoud</a:t>
            </a:r>
          </a:p>
          <a:p>
            <a:pPr lvl="3"/>
            <a:r>
              <a:rPr lang="nl-BE" altLang="en-US" dirty="0" smtClean="0">
                <a:sym typeface="Arial" charset="0"/>
              </a:rPr>
              <a:t>over welke personen is welke soort informatie waar beschikbaar m.b.t. welke periodes</a:t>
            </a:r>
          </a:p>
          <a:p>
            <a:pPr lvl="3"/>
            <a:r>
              <a:rPr lang="nl-BE" altLang="en-US" dirty="0" smtClean="0">
                <a:sym typeface="Arial" charset="0"/>
              </a:rPr>
              <a:t>welke actoren zijn gerechtigd om welke informatie over welke personen in welke omstandigheden te verkrijgen</a:t>
            </a:r>
          </a:p>
          <a:p>
            <a:pPr lvl="3"/>
            <a:r>
              <a:rPr lang="nl-BE" altLang="en-US" dirty="0" smtClean="0">
                <a:sym typeface="Arial" charset="0"/>
              </a:rPr>
              <a:t>welke actoren wensen welke informatie over welke personen in welke omstandigheden automatisch te verkrijgen</a:t>
            </a:r>
          </a:p>
          <a:p>
            <a:pPr lvl="2"/>
            <a:r>
              <a:rPr lang="nl-BE" altLang="en-US" dirty="0" smtClean="0">
                <a:sym typeface="Arial" charset="0"/>
              </a:rPr>
              <a:t>functies</a:t>
            </a:r>
          </a:p>
          <a:p>
            <a:pPr lvl="3"/>
            <a:r>
              <a:rPr lang="nl-BE" altLang="en-US" dirty="0" smtClean="0">
                <a:sym typeface="Arial" charset="0"/>
              </a:rPr>
              <a:t>preventieve toegangscontrole</a:t>
            </a:r>
          </a:p>
          <a:p>
            <a:pPr lvl="3"/>
            <a:r>
              <a:rPr lang="nl-BE" altLang="en-US" dirty="0" smtClean="0">
                <a:sym typeface="Arial" charset="0"/>
              </a:rPr>
              <a:t>routering van informatie</a:t>
            </a:r>
          </a:p>
          <a:p>
            <a:pPr lvl="3"/>
            <a:r>
              <a:rPr lang="nl-BE" altLang="en-US" dirty="0" smtClean="0">
                <a:sym typeface="Arial" charset="0"/>
              </a:rPr>
              <a:t>automatische mededeling van gewijzigde gegevens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88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Arial" charset="0"/>
              </a:rPr>
              <a:t>Functioneel: sternetwerk</a:t>
            </a: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BE6E86-4A7A-4670-A328-6CD935155608}" type="slidenum">
              <a:rPr lang="en-GB" smtClean="0"/>
              <a:pPr/>
              <a:t>12</a:t>
            </a:fld>
            <a:endParaRPr lang="en-GB" dirty="0"/>
          </a:p>
        </p:txBody>
      </p:sp>
      <p:grpSp>
        <p:nvGrpSpPr>
          <p:cNvPr id="43012" name="Group 30720"/>
          <p:cNvGrpSpPr>
            <a:grpSpLocks/>
          </p:cNvGrpSpPr>
          <p:nvPr/>
        </p:nvGrpSpPr>
        <p:grpSpPr bwMode="auto">
          <a:xfrm>
            <a:off x="620713" y="1412875"/>
            <a:ext cx="7264400" cy="5111750"/>
            <a:chOff x="387375" y="1114698"/>
            <a:chExt cx="7263209" cy="5111774"/>
          </a:xfrm>
        </p:grpSpPr>
        <p:sp>
          <p:nvSpPr>
            <p:cNvPr id="5" name="Freeform 4"/>
            <p:cNvSpPr>
              <a:spLocks noChangeAspect="1"/>
            </p:cNvSpPr>
            <p:nvPr/>
          </p:nvSpPr>
          <p:spPr bwMode="auto">
            <a:xfrm>
              <a:off x="3617407" y="2637118"/>
              <a:ext cx="1603112" cy="1598620"/>
            </a:xfrm>
            <a:custGeom>
              <a:avLst/>
              <a:gdLst>
                <a:gd name="connsiteX0" fmla="*/ 0 w 2861953"/>
                <a:gd name="connsiteY0" fmla="*/ 1426830 h 2853660"/>
                <a:gd name="connsiteX1" fmla="*/ 1430977 w 2861953"/>
                <a:gd name="connsiteY1" fmla="*/ 0 h 2853660"/>
                <a:gd name="connsiteX2" fmla="*/ 2861954 w 2861953"/>
                <a:gd name="connsiteY2" fmla="*/ 1426830 h 2853660"/>
                <a:gd name="connsiteX3" fmla="*/ 1430977 w 2861953"/>
                <a:gd name="connsiteY3" fmla="*/ 2853660 h 2853660"/>
                <a:gd name="connsiteX4" fmla="*/ 0 w 2861953"/>
                <a:gd name="connsiteY4" fmla="*/ 1426830 h 28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1953" h="2853660">
                  <a:moveTo>
                    <a:pt x="0" y="1426830"/>
                  </a:moveTo>
                  <a:cubicBezTo>
                    <a:pt x="0" y="638814"/>
                    <a:pt x="640670" y="0"/>
                    <a:pt x="1430977" y="0"/>
                  </a:cubicBezTo>
                  <a:cubicBezTo>
                    <a:pt x="2221284" y="0"/>
                    <a:pt x="2861954" y="638814"/>
                    <a:pt x="2861954" y="1426830"/>
                  </a:cubicBezTo>
                  <a:cubicBezTo>
                    <a:pt x="2861954" y="2214846"/>
                    <a:pt x="2221284" y="2853660"/>
                    <a:pt x="1430977" y="2853660"/>
                  </a:cubicBezTo>
                  <a:cubicBezTo>
                    <a:pt x="640670" y="2853660"/>
                    <a:pt x="0" y="2214846"/>
                    <a:pt x="0" y="1426830"/>
                  </a:cubicBezTo>
                  <a:close/>
                </a:path>
              </a:pathLst>
            </a:custGeom>
            <a:no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501673" tIns="500459" rIns="501673" bIns="500459" spcCol="1270" anchor="ctr"/>
            <a:lstStyle/>
            <a:p>
              <a:pPr algn="ctr" defTabSz="288925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2000" dirty="0">
                <a:solidFill>
                  <a:schemeClr val="bg1"/>
                </a:solidFill>
                <a:latin typeface="Calibri Light" panose="020F0302020204030204" pitchFamily="34" charset="0"/>
              </a:endParaRPr>
            </a:p>
          </p:txBody>
        </p:sp>
        <p:sp>
          <p:nvSpPr>
            <p:cNvPr id="6" name="Freeform 5"/>
            <p:cNvSpPr>
              <a:spLocks noChangeAspect="1"/>
            </p:cNvSpPr>
            <p:nvPr/>
          </p:nvSpPr>
          <p:spPr bwMode="auto">
            <a:xfrm>
              <a:off x="4011043" y="1378224"/>
              <a:ext cx="831714" cy="827092"/>
            </a:xfrm>
            <a:custGeom>
              <a:avLst/>
              <a:gdLst>
                <a:gd name="connsiteX0" fmla="*/ 0 w 1040630"/>
                <a:gd name="connsiteY0" fmla="*/ 516201 h 1032401"/>
                <a:gd name="connsiteX1" fmla="*/ 520315 w 1040630"/>
                <a:gd name="connsiteY1" fmla="*/ 0 h 1032401"/>
                <a:gd name="connsiteX2" fmla="*/ 1040630 w 1040630"/>
                <a:gd name="connsiteY2" fmla="*/ 516201 h 1032401"/>
                <a:gd name="connsiteX3" fmla="*/ 520315 w 1040630"/>
                <a:gd name="connsiteY3" fmla="*/ 1032402 h 1032401"/>
                <a:gd name="connsiteX4" fmla="*/ 0 w 1040630"/>
                <a:gd name="connsiteY4" fmla="*/ 516201 h 10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630" h="1032401">
                  <a:moveTo>
                    <a:pt x="0" y="516201"/>
                  </a:moveTo>
                  <a:cubicBezTo>
                    <a:pt x="0" y="231111"/>
                    <a:pt x="232953" y="0"/>
                    <a:pt x="520315" y="0"/>
                  </a:cubicBezTo>
                  <a:cubicBezTo>
                    <a:pt x="807677" y="0"/>
                    <a:pt x="1040630" y="231111"/>
                    <a:pt x="1040630" y="516201"/>
                  </a:cubicBezTo>
                  <a:cubicBezTo>
                    <a:pt x="1040630" y="801291"/>
                    <a:pt x="807677" y="1032402"/>
                    <a:pt x="520315" y="1032402"/>
                  </a:cubicBezTo>
                  <a:cubicBezTo>
                    <a:pt x="232953" y="1032402"/>
                    <a:pt x="0" y="801291"/>
                    <a:pt x="0" y="516201"/>
                  </a:cubicBezTo>
                  <a:close/>
                </a:path>
              </a:pathLst>
            </a:custGeom>
            <a:solidFill>
              <a:srgbClr val="008CB2">
                <a:alpha val="55000"/>
              </a:srgb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70177" tIns="168972" rIns="170177" bIns="1689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BE" sz="1400" dirty="0" smtClean="0"/>
                <a:t>RSVZ &amp; SVFZ</a:t>
              </a:r>
              <a:endParaRPr lang="en-US" sz="1400" dirty="0"/>
            </a:p>
          </p:txBody>
        </p:sp>
        <p:sp>
          <p:nvSpPr>
            <p:cNvPr id="7" name="Freeform 6"/>
            <p:cNvSpPr>
              <a:spLocks noChangeAspect="1"/>
            </p:cNvSpPr>
            <p:nvPr/>
          </p:nvSpPr>
          <p:spPr bwMode="auto">
            <a:xfrm>
              <a:off x="4704667" y="1441725"/>
              <a:ext cx="833300" cy="825504"/>
            </a:xfrm>
            <a:custGeom>
              <a:avLst/>
              <a:gdLst>
                <a:gd name="connsiteX0" fmla="*/ 0 w 1040630"/>
                <a:gd name="connsiteY0" fmla="*/ 516201 h 1032401"/>
                <a:gd name="connsiteX1" fmla="*/ 520315 w 1040630"/>
                <a:gd name="connsiteY1" fmla="*/ 0 h 1032401"/>
                <a:gd name="connsiteX2" fmla="*/ 1040630 w 1040630"/>
                <a:gd name="connsiteY2" fmla="*/ 516201 h 1032401"/>
                <a:gd name="connsiteX3" fmla="*/ 520315 w 1040630"/>
                <a:gd name="connsiteY3" fmla="*/ 1032402 h 1032401"/>
                <a:gd name="connsiteX4" fmla="*/ 0 w 1040630"/>
                <a:gd name="connsiteY4" fmla="*/ 516201 h 10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630" h="1032401">
                  <a:moveTo>
                    <a:pt x="0" y="516201"/>
                  </a:moveTo>
                  <a:cubicBezTo>
                    <a:pt x="0" y="231111"/>
                    <a:pt x="232953" y="0"/>
                    <a:pt x="520315" y="0"/>
                  </a:cubicBezTo>
                  <a:cubicBezTo>
                    <a:pt x="807677" y="0"/>
                    <a:pt x="1040630" y="231111"/>
                    <a:pt x="1040630" y="516201"/>
                  </a:cubicBezTo>
                  <a:cubicBezTo>
                    <a:pt x="1040630" y="801291"/>
                    <a:pt x="807677" y="1032402"/>
                    <a:pt x="520315" y="1032402"/>
                  </a:cubicBezTo>
                  <a:cubicBezTo>
                    <a:pt x="232953" y="1032402"/>
                    <a:pt x="0" y="801291"/>
                    <a:pt x="0" y="516201"/>
                  </a:cubicBezTo>
                  <a:close/>
                </a:path>
              </a:pathLst>
            </a:custGeom>
            <a:solidFill>
              <a:srgbClr val="008CB2">
                <a:alpha val="55000"/>
              </a:srgb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70177" tIns="168972" rIns="170177" bIns="1689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BE" sz="1400" dirty="0"/>
                <a:t>HVZ</a:t>
              </a:r>
              <a:endParaRPr lang="en-US" sz="1400" dirty="0"/>
            </a:p>
          </p:txBody>
        </p:sp>
        <p:sp>
          <p:nvSpPr>
            <p:cNvPr id="8" name="Freeform 7"/>
            <p:cNvSpPr>
              <a:spLocks noChangeAspect="1"/>
            </p:cNvSpPr>
            <p:nvPr/>
          </p:nvSpPr>
          <p:spPr bwMode="auto">
            <a:xfrm>
              <a:off x="5252264" y="1792564"/>
              <a:ext cx="831714" cy="825504"/>
            </a:xfrm>
            <a:custGeom>
              <a:avLst/>
              <a:gdLst>
                <a:gd name="connsiteX0" fmla="*/ 0 w 1040630"/>
                <a:gd name="connsiteY0" fmla="*/ 516201 h 1032401"/>
                <a:gd name="connsiteX1" fmla="*/ 520315 w 1040630"/>
                <a:gd name="connsiteY1" fmla="*/ 0 h 1032401"/>
                <a:gd name="connsiteX2" fmla="*/ 1040630 w 1040630"/>
                <a:gd name="connsiteY2" fmla="*/ 516201 h 1032401"/>
                <a:gd name="connsiteX3" fmla="*/ 520315 w 1040630"/>
                <a:gd name="connsiteY3" fmla="*/ 1032402 h 1032401"/>
                <a:gd name="connsiteX4" fmla="*/ 0 w 1040630"/>
                <a:gd name="connsiteY4" fmla="*/ 516201 h 10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630" h="1032401">
                  <a:moveTo>
                    <a:pt x="0" y="516201"/>
                  </a:moveTo>
                  <a:cubicBezTo>
                    <a:pt x="0" y="231111"/>
                    <a:pt x="232953" y="0"/>
                    <a:pt x="520315" y="0"/>
                  </a:cubicBezTo>
                  <a:cubicBezTo>
                    <a:pt x="807677" y="0"/>
                    <a:pt x="1040630" y="231111"/>
                    <a:pt x="1040630" y="516201"/>
                  </a:cubicBezTo>
                  <a:cubicBezTo>
                    <a:pt x="1040630" y="801291"/>
                    <a:pt x="807677" y="1032402"/>
                    <a:pt x="520315" y="1032402"/>
                  </a:cubicBezTo>
                  <a:cubicBezTo>
                    <a:pt x="232953" y="1032402"/>
                    <a:pt x="0" y="801291"/>
                    <a:pt x="0" y="516201"/>
                  </a:cubicBezTo>
                  <a:close/>
                </a:path>
              </a:pathLst>
            </a:custGeom>
            <a:solidFill>
              <a:srgbClr val="008CB2">
                <a:alpha val="55000"/>
              </a:srgb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70177" tIns="168972" rIns="170177" bIns="1689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BE" sz="1400" dirty="0" smtClean="0"/>
                <a:t>FAMI-FED &amp; KBK</a:t>
              </a:r>
              <a:endParaRPr lang="en-US" sz="1000" dirty="0"/>
            </a:p>
          </p:txBody>
        </p:sp>
        <p:sp>
          <p:nvSpPr>
            <p:cNvPr id="9" name="Freeform 8"/>
            <p:cNvSpPr>
              <a:spLocks noChangeAspect="1"/>
            </p:cNvSpPr>
            <p:nvPr/>
          </p:nvSpPr>
          <p:spPr bwMode="auto">
            <a:xfrm>
              <a:off x="5652249" y="2314854"/>
              <a:ext cx="833301" cy="825504"/>
            </a:xfrm>
            <a:custGeom>
              <a:avLst/>
              <a:gdLst>
                <a:gd name="connsiteX0" fmla="*/ 0 w 1040630"/>
                <a:gd name="connsiteY0" fmla="*/ 516201 h 1032401"/>
                <a:gd name="connsiteX1" fmla="*/ 520315 w 1040630"/>
                <a:gd name="connsiteY1" fmla="*/ 0 h 1032401"/>
                <a:gd name="connsiteX2" fmla="*/ 1040630 w 1040630"/>
                <a:gd name="connsiteY2" fmla="*/ 516201 h 1032401"/>
                <a:gd name="connsiteX3" fmla="*/ 520315 w 1040630"/>
                <a:gd name="connsiteY3" fmla="*/ 1032402 h 1032401"/>
                <a:gd name="connsiteX4" fmla="*/ 0 w 1040630"/>
                <a:gd name="connsiteY4" fmla="*/ 516201 h 10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630" h="1032401">
                  <a:moveTo>
                    <a:pt x="0" y="516201"/>
                  </a:moveTo>
                  <a:cubicBezTo>
                    <a:pt x="0" y="231111"/>
                    <a:pt x="232953" y="0"/>
                    <a:pt x="520315" y="0"/>
                  </a:cubicBezTo>
                  <a:cubicBezTo>
                    <a:pt x="807677" y="0"/>
                    <a:pt x="1040630" y="231111"/>
                    <a:pt x="1040630" y="516201"/>
                  </a:cubicBezTo>
                  <a:cubicBezTo>
                    <a:pt x="1040630" y="801291"/>
                    <a:pt x="807677" y="1032402"/>
                    <a:pt x="520315" y="1032402"/>
                  </a:cubicBezTo>
                  <a:cubicBezTo>
                    <a:pt x="232953" y="1032402"/>
                    <a:pt x="0" y="801291"/>
                    <a:pt x="0" y="516201"/>
                  </a:cubicBezTo>
                  <a:close/>
                </a:path>
              </a:pathLst>
            </a:custGeom>
            <a:solidFill>
              <a:srgbClr val="008CB2">
                <a:alpha val="55000"/>
              </a:srgb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70177" tIns="168972" rIns="170177" bIns="1689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BE" sz="1300" dirty="0"/>
                <a:t>POD </a:t>
              </a:r>
              <a:r>
                <a:rPr lang="fr-BE" sz="1300" dirty="0" smtClean="0"/>
                <a:t>MI &amp; OCMW</a:t>
              </a:r>
              <a:endParaRPr lang="en-US" sz="1300" dirty="0"/>
            </a:p>
          </p:txBody>
        </p:sp>
        <p:grpSp>
          <p:nvGrpSpPr>
            <p:cNvPr id="43018" name="Group 2"/>
            <p:cNvGrpSpPr>
              <a:grpSpLocks/>
            </p:cNvGrpSpPr>
            <p:nvPr/>
          </p:nvGrpSpPr>
          <p:grpSpPr bwMode="auto">
            <a:xfrm>
              <a:off x="2226985" y="2322792"/>
              <a:ext cx="4418875" cy="3219465"/>
              <a:chOff x="2301773" y="2382291"/>
              <a:chExt cx="3966559" cy="2924916"/>
            </a:xfrm>
          </p:grpSpPr>
          <p:sp>
            <p:nvSpPr>
              <p:cNvPr id="10" name="Freeform 9"/>
              <p:cNvSpPr>
                <a:spLocks noChangeAspect="1"/>
              </p:cNvSpPr>
              <p:nvPr/>
            </p:nvSpPr>
            <p:spPr bwMode="auto">
              <a:xfrm>
                <a:off x="5518903" y="2950544"/>
                <a:ext cx="749429" cy="744209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/>
                  <a:t>PDOS</a:t>
                </a:r>
                <a:endParaRPr lang="en-US" sz="1400" dirty="0"/>
              </a:p>
            </p:txBody>
          </p:sp>
          <p:sp>
            <p:nvSpPr>
              <p:cNvPr id="11" name="Freeform 10"/>
              <p:cNvSpPr>
                <a:spLocks noChangeAspect="1"/>
              </p:cNvSpPr>
              <p:nvPr/>
            </p:nvSpPr>
            <p:spPr bwMode="auto">
              <a:xfrm>
                <a:off x="5488983" y="3514470"/>
                <a:ext cx="749429" cy="742768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 smtClean="0"/>
                  <a:t>FAO &amp; </a:t>
                </a:r>
                <a:r>
                  <a:rPr lang="fr-BE" sz="1000" dirty="0" err="1" smtClean="0"/>
                  <a:t>verzeke-raars</a:t>
                </a:r>
                <a:endParaRPr lang="en-US" sz="1000" dirty="0"/>
              </a:p>
            </p:txBody>
          </p:sp>
          <p:sp>
            <p:nvSpPr>
              <p:cNvPr id="12" name="Freeform 11"/>
              <p:cNvSpPr>
                <a:spLocks noChangeAspect="1"/>
              </p:cNvSpPr>
              <p:nvPr/>
            </p:nvSpPr>
            <p:spPr bwMode="auto">
              <a:xfrm>
                <a:off x="5145613" y="3951477"/>
                <a:ext cx="750854" cy="744209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/>
                  <a:t>FBZ</a:t>
                </a:r>
                <a:endParaRPr lang="en-US" sz="1400" dirty="0"/>
              </a:p>
            </p:txBody>
          </p:sp>
          <p:sp>
            <p:nvSpPr>
              <p:cNvPr id="13" name="Freeform 12"/>
              <p:cNvSpPr>
                <a:spLocks noChangeAspect="1"/>
              </p:cNvSpPr>
              <p:nvPr/>
            </p:nvSpPr>
            <p:spPr bwMode="auto">
              <a:xfrm>
                <a:off x="4740979" y="4317812"/>
                <a:ext cx="748005" cy="742767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 smtClean="0"/>
                  <a:t>RJV &amp; BVK</a:t>
                </a:r>
                <a:endParaRPr lang="en-US" sz="1400" dirty="0"/>
              </a:p>
            </p:txBody>
          </p:sp>
          <p:sp>
            <p:nvSpPr>
              <p:cNvPr id="14" name="Freeform 13"/>
              <p:cNvSpPr>
                <a:spLocks noChangeAspect="1"/>
              </p:cNvSpPr>
              <p:nvPr/>
            </p:nvSpPr>
            <p:spPr bwMode="auto">
              <a:xfrm>
                <a:off x="4196717" y="4564439"/>
                <a:ext cx="750854" cy="742768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/>
                  <a:t>FOD SZ</a:t>
                </a:r>
                <a:endParaRPr lang="en-US" sz="1400" dirty="0"/>
              </a:p>
            </p:txBody>
          </p:sp>
          <p:sp>
            <p:nvSpPr>
              <p:cNvPr id="16" name="Freeform 15"/>
              <p:cNvSpPr>
                <a:spLocks noChangeAspect="1"/>
              </p:cNvSpPr>
              <p:nvPr/>
            </p:nvSpPr>
            <p:spPr bwMode="auto">
              <a:xfrm>
                <a:off x="3615411" y="4564439"/>
                <a:ext cx="749429" cy="742768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/>
                  <a:t>RVP</a:t>
                </a:r>
                <a:endParaRPr lang="en-US" sz="1400" dirty="0"/>
              </a:p>
            </p:txBody>
          </p:sp>
          <p:sp>
            <p:nvSpPr>
              <p:cNvPr id="17" name="Freeform 16"/>
              <p:cNvSpPr>
                <a:spLocks noChangeAspect="1"/>
              </p:cNvSpPr>
              <p:nvPr/>
            </p:nvSpPr>
            <p:spPr bwMode="auto">
              <a:xfrm>
                <a:off x="3075423" y="4368291"/>
                <a:ext cx="749429" cy="742768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/>
                  <a:t>RIZIV</a:t>
                </a:r>
                <a:endParaRPr lang="en-US" sz="1400" dirty="0"/>
              </a:p>
            </p:txBody>
          </p:sp>
          <p:sp>
            <p:nvSpPr>
              <p:cNvPr id="18" name="Freeform 17"/>
              <p:cNvSpPr>
                <a:spLocks noChangeAspect="1"/>
              </p:cNvSpPr>
              <p:nvPr/>
            </p:nvSpPr>
            <p:spPr bwMode="auto">
              <a:xfrm>
                <a:off x="2622347" y="4016378"/>
                <a:ext cx="749429" cy="744209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 smtClean="0"/>
                  <a:t>NIC &amp; ZF</a:t>
                </a:r>
                <a:endParaRPr lang="en-US" sz="1400" dirty="0"/>
              </a:p>
            </p:txBody>
          </p:sp>
          <p:sp>
            <p:nvSpPr>
              <p:cNvPr id="19" name="Freeform 18"/>
              <p:cNvSpPr>
                <a:spLocks noChangeAspect="1"/>
              </p:cNvSpPr>
              <p:nvPr/>
            </p:nvSpPr>
            <p:spPr bwMode="auto">
              <a:xfrm>
                <a:off x="2364463" y="3517354"/>
                <a:ext cx="749429" cy="742768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 smtClean="0"/>
                  <a:t>RVA &amp; VI</a:t>
                </a:r>
                <a:endParaRPr lang="en-US" sz="1400" dirty="0"/>
              </a:p>
            </p:txBody>
          </p:sp>
          <p:sp>
            <p:nvSpPr>
              <p:cNvPr id="20" name="Freeform 19"/>
              <p:cNvSpPr>
                <a:spLocks noChangeAspect="1"/>
              </p:cNvSpPr>
              <p:nvPr/>
            </p:nvSpPr>
            <p:spPr bwMode="auto">
              <a:xfrm>
                <a:off x="2301773" y="2930352"/>
                <a:ext cx="749429" cy="744209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/>
                  <a:t>FOD WASO</a:t>
                </a:r>
                <a:endParaRPr lang="en-US" sz="1400" dirty="0"/>
              </a:p>
            </p:txBody>
          </p:sp>
          <p:sp>
            <p:nvSpPr>
              <p:cNvPr id="21" name="Freeform 20"/>
              <p:cNvSpPr>
                <a:spLocks noChangeAspect="1"/>
              </p:cNvSpPr>
              <p:nvPr/>
            </p:nvSpPr>
            <p:spPr bwMode="auto">
              <a:xfrm>
                <a:off x="2402932" y="2382291"/>
                <a:ext cx="749429" cy="742767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  <a:solidFill>
                <a:srgbClr val="008CB2">
                  <a:alpha val="55000"/>
                </a:srgbClr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rgbClr r="0" g="0" b="0"/>
              </a:fillRef>
              <a:effectRef idx="0">
                <a:schemeClr val="accent1">
                  <a:alpha val="5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400" dirty="0" smtClean="0"/>
                  <a:t>VSI &amp; </a:t>
                </a:r>
                <a:r>
                  <a:rPr lang="fr-BE" sz="1400" dirty="0" err="1" smtClean="0"/>
                  <a:t>FoBZ</a:t>
                </a:r>
                <a:endParaRPr lang="en-US" sz="1400" dirty="0"/>
              </a:p>
            </p:txBody>
          </p:sp>
        </p:grpSp>
        <p:sp>
          <p:nvSpPr>
            <p:cNvPr id="22" name="Freeform 21"/>
            <p:cNvSpPr>
              <a:spLocks noChangeAspect="1"/>
            </p:cNvSpPr>
            <p:nvPr/>
          </p:nvSpPr>
          <p:spPr bwMode="auto">
            <a:xfrm>
              <a:off x="2738077" y="1811614"/>
              <a:ext cx="833301" cy="825504"/>
            </a:xfrm>
            <a:custGeom>
              <a:avLst/>
              <a:gdLst>
                <a:gd name="connsiteX0" fmla="*/ 0 w 1040630"/>
                <a:gd name="connsiteY0" fmla="*/ 516201 h 1032401"/>
                <a:gd name="connsiteX1" fmla="*/ 520315 w 1040630"/>
                <a:gd name="connsiteY1" fmla="*/ 0 h 1032401"/>
                <a:gd name="connsiteX2" fmla="*/ 1040630 w 1040630"/>
                <a:gd name="connsiteY2" fmla="*/ 516201 h 1032401"/>
                <a:gd name="connsiteX3" fmla="*/ 520315 w 1040630"/>
                <a:gd name="connsiteY3" fmla="*/ 1032402 h 1032401"/>
                <a:gd name="connsiteX4" fmla="*/ 0 w 1040630"/>
                <a:gd name="connsiteY4" fmla="*/ 516201 h 10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630" h="1032401">
                  <a:moveTo>
                    <a:pt x="0" y="516201"/>
                  </a:moveTo>
                  <a:cubicBezTo>
                    <a:pt x="0" y="231111"/>
                    <a:pt x="232953" y="0"/>
                    <a:pt x="520315" y="0"/>
                  </a:cubicBezTo>
                  <a:cubicBezTo>
                    <a:pt x="807677" y="0"/>
                    <a:pt x="1040630" y="231111"/>
                    <a:pt x="1040630" y="516201"/>
                  </a:cubicBezTo>
                  <a:cubicBezTo>
                    <a:pt x="1040630" y="801291"/>
                    <a:pt x="807677" y="1032402"/>
                    <a:pt x="520315" y="1032402"/>
                  </a:cubicBezTo>
                  <a:cubicBezTo>
                    <a:pt x="232953" y="1032402"/>
                    <a:pt x="0" y="801291"/>
                    <a:pt x="0" y="516201"/>
                  </a:cubicBezTo>
                  <a:close/>
                </a:path>
              </a:pathLst>
            </a:custGeom>
            <a:solidFill>
              <a:srgbClr val="008CB2">
                <a:alpha val="55000"/>
              </a:srgb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70177" tIns="168972" rIns="170177" bIns="1689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BE" sz="1400" dirty="0"/>
                <a:t>RSZ</a:t>
              </a:r>
              <a:endParaRPr lang="en-US" sz="1400" dirty="0"/>
            </a:p>
          </p:txBody>
        </p:sp>
        <p:sp>
          <p:nvSpPr>
            <p:cNvPr id="23" name="Freeform 22"/>
            <p:cNvSpPr>
              <a:spLocks noChangeAspect="1"/>
            </p:cNvSpPr>
            <p:nvPr/>
          </p:nvSpPr>
          <p:spPr bwMode="auto">
            <a:xfrm>
              <a:off x="3306308" y="1449663"/>
              <a:ext cx="833301" cy="827091"/>
            </a:xfrm>
            <a:custGeom>
              <a:avLst/>
              <a:gdLst>
                <a:gd name="connsiteX0" fmla="*/ 0 w 1040630"/>
                <a:gd name="connsiteY0" fmla="*/ 516201 h 1032401"/>
                <a:gd name="connsiteX1" fmla="*/ 520315 w 1040630"/>
                <a:gd name="connsiteY1" fmla="*/ 0 h 1032401"/>
                <a:gd name="connsiteX2" fmla="*/ 1040630 w 1040630"/>
                <a:gd name="connsiteY2" fmla="*/ 516201 h 1032401"/>
                <a:gd name="connsiteX3" fmla="*/ 520315 w 1040630"/>
                <a:gd name="connsiteY3" fmla="*/ 1032402 h 1032401"/>
                <a:gd name="connsiteX4" fmla="*/ 0 w 1040630"/>
                <a:gd name="connsiteY4" fmla="*/ 516201 h 1032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630" h="1032401">
                  <a:moveTo>
                    <a:pt x="0" y="516201"/>
                  </a:moveTo>
                  <a:cubicBezTo>
                    <a:pt x="0" y="231111"/>
                    <a:pt x="232953" y="0"/>
                    <a:pt x="520315" y="0"/>
                  </a:cubicBezTo>
                  <a:cubicBezTo>
                    <a:pt x="807677" y="0"/>
                    <a:pt x="1040630" y="231111"/>
                    <a:pt x="1040630" y="516201"/>
                  </a:cubicBezTo>
                  <a:cubicBezTo>
                    <a:pt x="1040630" y="801291"/>
                    <a:pt x="807677" y="1032402"/>
                    <a:pt x="520315" y="1032402"/>
                  </a:cubicBezTo>
                  <a:cubicBezTo>
                    <a:pt x="232953" y="1032402"/>
                    <a:pt x="0" y="801291"/>
                    <a:pt x="0" y="516201"/>
                  </a:cubicBezTo>
                  <a:close/>
                </a:path>
              </a:pathLst>
            </a:custGeom>
            <a:solidFill>
              <a:srgbClr val="008CB2">
                <a:alpha val="55000"/>
              </a:srgb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  <p:txBody>
            <a:bodyPr lIns="170177" tIns="168972" rIns="170177" bIns="168972" spcCol="1270" anchor="ctr"/>
            <a:lstStyle/>
            <a:p>
              <a:pPr algn="ctr"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fr-BE" sz="1400" dirty="0"/>
                <a:t>DIBISS</a:t>
              </a:r>
              <a:endParaRPr lang="en-US" sz="1400" dirty="0"/>
            </a:p>
          </p:txBody>
        </p:sp>
        <p:pic>
          <p:nvPicPr>
            <p:cNvPr id="24" name="Picture 3" descr="C:\Documents and Settings\a21\Local Settings\Temporary Internet Files\Content.IE5\TKSAXZ7R\MC900438779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2160" y="4869160"/>
              <a:ext cx="1630362" cy="1357312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7375" y="4941168"/>
              <a:ext cx="2384425" cy="1150938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3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1114698"/>
              <a:ext cx="1422400" cy="94615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3024" name="Group 30719"/>
            <p:cNvGrpSpPr>
              <a:grpSpLocks/>
            </p:cNvGrpSpPr>
            <p:nvPr/>
          </p:nvGrpSpPr>
          <p:grpSpPr bwMode="auto">
            <a:xfrm>
              <a:off x="839738" y="1379812"/>
              <a:ext cx="1499942" cy="2889120"/>
              <a:chOff x="134159" y="1079090"/>
              <a:chExt cx="1499942" cy="2889120"/>
            </a:xfrm>
          </p:grpSpPr>
          <p:sp>
            <p:nvSpPr>
              <p:cNvPr id="26" name="Freeform 25"/>
              <p:cNvSpPr>
                <a:spLocks noChangeAspect="1"/>
              </p:cNvSpPr>
              <p:nvPr/>
            </p:nvSpPr>
            <p:spPr bwMode="auto">
              <a:xfrm>
                <a:off x="399229" y="3117306"/>
                <a:ext cx="871394" cy="850904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fr-BE" sz="1300" dirty="0" smtClean="0">
                    <a:latin typeface="Calibri Light" panose="020F0302020204030204" pitchFamily="34" charset="0"/>
                  </a:rPr>
                  <a:t>…</a:t>
                </a:r>
                <a:endParaRPr lang="en-US" sz="1300"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27" name="Freeform 26"/>
              <p:cNvSpPr>
                <a:spLocks noChangeAspect="1"/>
              </p:cNvSpPr>
              <p:nvPr/>
            </p:nvSpPr>
            <p:spPr bwMode="auto">
              <a:xfrm>
                <a:off x="423037" y="1079090"/>
                <a:ext cx="1211064" cy="1179517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en-US" sz="1400" dirty="0" smtClean="0">
                    <a:solidFill>
                      <a:srgbClr val="000000"/>
                    </a:solidFill>
                    <a:latin typeface="Calibri Light" panose="020F0302020204030204" pitchFamily="34" charset="0"/>
                    <a:cs typeface="Arial" charset="0"/>
                  </a:rPr>
                  <a:t>Nuts- </a:t>
                </a:r>
                <a:r>
                  <a:rPr lang="en-US" sz="1400" dirty="0" err="1" smtClean="0">
                    <a:solidFill>
                      <a:srgbClr val="000000"/>
                    </a:solidFill>
                    <a:latin typeface="Calibri Light" panose="020F0302020204030204" pitchFamily="34" charset="0"/>
                    <a:cs typeface="Arial" charset="0"/>
                  </a:rPr>
                  <a:t>en</a:t>
                </a:r>
                <a:r>
                  <a:rPr lang="en-US" sz="1400" dirty="0" smtClean="0">
                    <a:solidFill>
                      <a:srgbClr val="000000"/>
                    </a:solidFill>
                    <a:latin typeface="Calibri Light" panose="020F0302020204030204" pitchFamily="34" charset="0"/>
                    <a:cs typeface="Arial" charset="0"/>
                  </a:rPr>
                  <a:t> </a:t>
                </a:r>
                <a:r>
                  <a:rPr lang="en-US" sz="1400" dirty="0" err="1" smtClean="0">
                    <a:solidFill>
                      <a:srgbClr val="000000"/>
                    </a:solidFill>
                    <a:latin typeface="Calibri Light" panose="020F0302020204030204" pitchFamily="34" charset="0"/>
                    <a:cs typeface="Arial" charset="0"/>
                  </a:rPr>
                  <a:t>vervoers-bedrijven</a:t>
                </a:r>
                <a:r>
                  <a:rPr lang="fr-BE" sz="1400" dirty="0" smtClean="0">
                    <a:latin typeface="Calibri Light" panose="020F0302020204030204" pitchFamily="34" charset="0"/>
                  </a:rPr>
                  <a:t> </a:t>
                </a:r>
                <a:endParaRPr lang="fr-BE" sz="1400" dirty="0">
                  <a:latin typeface="Calibri Light" panose="020F0302020204030204" pitchFamily="34" charset="0"/>
                </a:endParaRPr>
              </a:p>
            </p:txBody>
          </p:sp>
          <p:sp>
            <p:nvSpPr>
              <p:cNvPr id="29" name="Freeform 28"/>
              <p:cNvSpPr>
                <a:spLocks noChangeAspect="1"/>
              </p:cNvSpPr>
              <p:nvPr/>
            </p:nvSpPr>
            <p:spPr bwMode="auto">
              <a:xfrm>
                <a:off x="134159" y="2182407"/>
                <a:ext cx="967023" cy="941867"/>
              </a:xfrm>
              <a:custGeom>
                <a:avLst/>
                <a:gdLst>
                  <a:gd name="connsiteX0" fmla="*/ 0 w 1040630"/>
                  <a:gd name="connsiteY0" fmla="*/ 516201 h 1032401"/>
                  <a:gd name="connsiteX1" fmla="*/ 520315 w 1040630"/>
                  <a:gd name="connsiteY1" fmla="*/ 0 h 1032401"/>
                  <a:gd name="connsiteX2" fmla="*/ 1040630 w 1040630"/>
                  <a:gd name="connsiteY2" fmla="*/ 516201 h 1032401"/>
                  <a:gd name="connsiteX3" fmla="*/ 520315 w 1040630"/>
                  <a:gd name="connsiteY3" fmla="*/ 1032402 h 1032401"/>
                  <a:gd name="connsiteX4" fmla="*/ 0 w 1040630"/>
                  <a:gd name="connsiteY4" fmla="*/ 516201 h 10324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630" h="1032401">
                    <a:moveTo>
                      <a:pt x="0" y="516201"/>
                    </a:moveTo>
                    <a:cubicBezTo>
                      <a:pt x="0" y="231111"/>
                      <a:pt x="232953" y="0"/>
                      <a:pt x="520315" y="0"/>
                    </a:cubicBezTo>
                    <a:cubicBezTo>
                      <a:pt x="807677" y="0"/>
                      <a:pt x="1040630" y="231111"/>
                      <a:pt x="1040630" y="516201"/>
                    </a:cubicBezTo>
                    <a:cubicBezTo>
                      <a:pt x="1040630" y="801291"/>
                      <a:pt x="807677" y="1032402"/>
                      <a:pt x="520315" y="1032402"/>
                    </a:cubicBezTo>
                    <a:cubicBezTo>
                      <a:pt x="232953" y="1032402"/>
                      <a:pt x="0" y="801291"/>
                      <a:pt x="0" y="516201"/>
                    </a:cubicBezTo>
                    <a:close/>
                  </a:path>
                </a:pathLst>
              </a:cu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lIns="170177" tIns="168972" rIns="170177" bIns="168972" spcCol="1270" anchor="ctr"/>
              <a:lstStyle/>
              <a:p>
                <a:pPr algn="ctr" defTabSz="6223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nl-BE" sz="1200" dirty="0" err="1" smtClean="0">
                    <a:latin typeface="Calibri Light" panose="020F0302020204030204" pitchFamily="34" charset="0"/>
                  </a:rPr>
                  <a:t>SIGeDIS</a:t>
                </a:r>
                <a:endParaRPr lang="fr-BE" sz="1200" dirty="0">
                  <a:latin typeface="Calibri Light" panose="020F0302020204030204" pitchFamily="34" charset="0"/>
                </a:endParaRPr>
              </a:p>
            </p:txBody>
          </p:sp>
        </p:grpSp>
        <p:pic>
          <p:nvPicPr>
            <p:cNvPr id="43025" name="Picture 30"/>
            <p:cNvPicPr preferRelativeResize="0"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90394" y="3132961"/>
              <a:ext cx="1213654" cy="584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7824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Arial" charset="0"/>
              </a:rPr>
              <a:t>Technisch: backbone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D0158C-5954-4EAA-A815-05DB7936B993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41988" name="Rectangle 110"/>
          <p:cNvSpPr>
            <a:spLocks noChangeArrowheads="1"/>
          </p:cNvSpPr>
          <p:nvPr/>
        </p:nvSpPr>
        <p:spPr bwMode="auto">
          <a:xfrm>
            <a:off x="7596188" y="3860800"/>
            <a:ext cx="65087" cy="1379538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2493963" y="4092575"/>
            <a:ext cx="82550" cy="1135063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493963" y="3849688"/>
            <a:ext cx="82550" cy="1135062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>
            <a:off x="4614863" y="3849688"/>
            <a:ext cx="84137" cy="1701800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2" name="Rectangle 11"/>
          <p:cNvSpPr>
            <a:spLocks noChangeArrowheads="1"/>
          </p:cNvSpPr>
          <p:nvPr/>
        </p:nvSpPr>
        <p:spPr bwMode="auto">
          <a:xfrm>
            <a:off x="6653213" y="2390775"/>
            <a:ext cx="1414462" cy="349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en-US"/>
          </a:p>
        </p:txBody>
      </p:sp>
      <p:sp>
        <p:nvSpPr>
          <p:cNvPr id="29707" name="Rectangle 12"/>
          <p:cNvSpPr>
            <a:spLocks noChangeArrowheads="1"/>
          </p:cNvSpPr>
          <p:nvPr/>
        </p:nvSpPr>
        <p:spPr bwMode="auto">
          <a:xfrm>
            <a:off x="5238750" y="3119438"/>
            <a:ext cx="1414463" cy="349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en-US"/>
          </a:p>
        </p:txBody>
      </p:sp>
      <p:sp>
        <p:nvSpPr>
          <p:cNvPr id="29814" name="Rectangle 14"/>
          <p:cNvSpPr>
            <a:spLocks noChangeArrowheads="1"/>
          </p:cNvSpPr>
          <p:nvPr/>
        </p:nvSpPr>
        <p:spPr bwMode="auto">
          <a:xfrm>
            <a:off x="5768975" y="3028950"/>
            <a:ext cx="312738" cy="303213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1998" name="Freeform 15"/>
          <p:cNvSpPr>
            <a:spLocks/>
          </p:cNvSpPr>
          <p:nvPr/>
        </p:nvSpPr>
        <p:spPr bwMode="auto">
          <a:xfrm>
            <a:off x="5768975" y="2906713"/>
            <a:ext cx="439738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1999" name="Freeform 16"/>
          <p:cNvSpPr>
            <a:spLocks/>
          </p:cNvSpPr>
          <p:nvPr/>
        </p:nvSpPr>
        <p:spPr bwMode="auto">
          <a:xfrm>
            <a:off x="6081713" y="2906713"/>
            <a:ext cx="127000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00" name="Rectangle 18"/>
          <p:cNvSpPr>
            <a:spLocks noChangeArrowheads="1"/>
          </p:cNvSpPr>
          <p:nvPr/>
        </p:nvSpPr>
        <p:spPr bwMode="auto">
          <a:xfrm>
            <a:off x="4292600" y="4194175"/>
            <a:ext cx="623888" cy="3032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0000"/>
                </a:solidFill>
                <a:sym typeface="Arial" charset="0"/>
              </a:rPr>
              <a:t>FW</a:t>
            </a:r>
          </a:p>
        </p:txBody>
      </p:sp>
      <p:sp>
        <p:nvSpPr>
          <p:cNvPr id="42001" name="Freeform 19"/>
          <p:cNvSpPr>
            <a:spLocks/>
          </p:cNvSpPr>
          <p:nvPr/>
        </p:nvSpPr>
        <p:spPr bwMode="auto">
          <a:xfrm>
            <a:off x="4292600" y="4011613"/>
            <a:ext cx="812800" cy="184150"/>
          </a:xfrm>
          <a:custGeom>
            <a:avLst/>
            <a:gdLst>
              <a:gd name="T0" fmla="*/ 0 w 469"/>
              <a:gd name="T1" fmla="*/ 2147483647 h 109"/>
              <a:gd name="T2" fmla="*/ 2147483647 w 469"/>
              <a:gd name="T3" fmla="*/ 0 h 109"/>
              <a:gd name="T4" fmla="*/ 2147483647 w 469"/>
              <a:gd name="T5" fmla="*/ 0 h 109"/>
              <a:gd name="T6" fmla="*/ 2147483647 w 469"/>
              <a:gd name="T7" fmla="*/ 2147483647 h 109"/>
              <a:gd name="T8" fmla="*/ 0 w 469"/>
              <a:gd name="T9" fmla="*/ 2147483647 h 1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09"/>
              <a:gd name="T17" fmla="*/ 469 w 469"/>
              <a:gd name="T18" fmla="*/ 109 h 1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09">
                <a:moveTo>
                  <a:pt x="0" y="108"/>
                </a:moveTo>
                <a:lnTo>
                  <a:pt x="108" y="0"/>
                </a:lnTo>
                <a:lnTo>
                  <a:pt x="468" y="0"/>
                </a:lnTo>
                <a:lnTo>
                  <a:pt x="360" y="108"/>
                </a:lnTo>
                <a:lnTo>
                  <a:pt x="0" y="108"/>
                </a:lnTo>
              </a:path>
            </a:pathLst>
          </a:custGeom>
          <a:solidFill>
            <a:srgbClr val="C42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02" name="Freeform 20"/>
          <p:cNvSpPr>
            <a:spLocks/>
          </p:cNvSpPr>
          <p:nvPr/>
        </p:nvSpPr>
        <p:spPr bwMode="auto">
          <a:xfrm>
            <a:off x="4916488" y="4011613"/>
            <a:ext cx="188912" cy="487362"/>
          </a:xfrm>
          <a:custGeom>
            <a:avLst/>
            <a:gdLst>
              <a:gd name="T0" fmla="*/ 0 w 109"/>
              <a:gd name="T1" fmla="*/ 2147483647 h 289"/>
              <a:gd name="T2" fmla="*/ 2147483647 w 109"/>
              <a:gd name="T3" fmla="*/ 0 h 289"/>
              <a:gd name="T4" fmla="*/ 2147483647 w 109"/>
              <a:gd name="T5" fmla="*/ 2147483647 h 289"/>
              <a:gd name="T6" fmla="*/ 0 w 109"/>
              <a:gd name="T7" fmla="*/ 2147483647 h 289"/>
              <a:gd name="T8" fmla="*/ 0 w 109"/>
              <a:gd name="T9" fmla="*/ 2147483647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9"/>
              <a:gd name="T16" fmla="*/ 0 h 289"/>
              <a:gd name="T17" fmla="*/ 109 w 109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9" h="289">
                <a:moveTo>
                  <a:pt x="0" y="108"/>
                </a:moveTo>
                <a:lnTo>
                  <a:pt x="108" y="0"/>
                </a:lnTo>
                <a:lnTo>
                  <a:pt x="108" y="180"/>
                </a:lnTo>
                <a:lnTo>
                  <a:pt x="0" y="288"/>
                </a:lnTo>
                <a:lnTo>
                  <a:pt x="0" y="108"/>
                </a:lnTo>
              </a:path>
            </a:pathLst>
          </a:custGeom>
          <a:solidFill>
            <a:srgbClr val="DE2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808" name="Rectangle 22"/>
          <p:cNvSpPr>
            <a:spLocks noChangeArrowheads="1"/>
          </p:cNvSpPr>
          <p:nvPr/>
        </p:nvSpPr>
        <p:spPr bwMode="auto">
          <a:xfrm>
            <a:off x="4479925" y="4730750"/>
            <a:ext cx="312738" cy="303213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04" name="Freeform 23"/>
          <p:cNvSpPr>
            <a:spLocks/>
          </p:cNvSpPr>
          <p:nvPr/>
        </p:nvSpPr>
        <p:spPr bwMode="auto">
          <a:xfrm>
            <a:off x="4479925" y="4608513"/>
            <a:ext cx="438150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05" name="Freeform 24"/>
          <p:cNvSpPr>
            <a:spLocks/>
          </p:cNvSpPr>
          <p:nvPr/>
        </p:nvSpPr>
        <p:spPr bwMode="auto">
          <a:xfrm>
            <a:off x="4792663" y="4608513"/>
            <a:ext cx="125412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3" name="Oval 25"/>
          <p:cNvSpPr>
            <a:spLocks noChangeArrowheads="1"/>
          </p:cNvSpPr>
          <p:nvPr/>
        </p:nvSpPr>
        <p:spPr bwMode="auto">
          <a:xfrm>
            <a:off x="2203450" y="5146675"/>
            <a:ext cx="665163" cy="485775"/>
          </a:xfrm>
          <a:prstGeom prst="ellipse">
            <a:avLst/>
          </a:prstGeom>
          <a:solidFill>
            <a:srgbClr val="00ABDA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fr-BE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RVA</a:t>
            </a:r>
            <a:endParaRPr lang="en-US" altLang="en-US" sz="1600" b="1" dirty="0">
              <a:solidFill>
                <a:schemeClr val="tx1">
                  <a:lumMod val="75000"/>
                  <a:lumOff val="25000"/>
                </a:schemeClr>
              </a:solidFill>
              <a:sym typeface="Arial" charset="0"/>
            </a:endParaRPr>
          </a:p>
        </p:txBody>
      </p:sp>
      <p:sp>
        <p:nvSpPr>
          <p:cNvPr id="42007" name="Line 26"/>
          <p:cNvSpPr>
            <a:spLocks noChangeShapeType="1"/>
          </p:cNvSpPr>
          <p:nvPr/>
        </p:nvSpPr>
        <p:spPr bwMode="auto">
          <a:xfrm flipV="1">
            <a:off x="2300288" y="1647825"/>
            <a:ext cx="1552575" cy="755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42008" name="Line 27"/>
          <p:cNvSpPr>
            <a:spLocks noChangeShapeType="1"/>
          </p:cNvSpPr>
          <p:nvPr/>
        </p:nvSpPr>
        <p:spPr bwMode="auto">
          <a:xfrm flipV="1">
            <a:off x="2300288" y="2055813"/>
            <a:ext cx="1552575" cy="428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42009" name="Line 28"/>
          <p:cNvSpPr>
            <a:spLocks noChangeShapeType="1"/>
          </p:cNvSpPr>
          <p:nvPr/>
        </p:nvSpPr>
        <p:spPr bwMode="auto">
          <a:xfrm>
            <a:off x="2366963" y="2541588"/>
            <a:ext cx="1485900" cy="206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42010" name="Line 29"/>
          <p:cNvSpPr>
            <a:spLocks noChangeShapeType="1"/>
          </p:cNvSpPr>
          <p:nvPr/>
        </p:nvSpPr>
        <p:spPr bwMode="auto">
          <a:xfrm>
            <a:off x="2300288" y="2646363"/>
            <a:ext cx="1552575" cy="38893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BE"/>
          </a:p>
        </p:txBody>
      </p:sp>
      <p:sp>
        <p:nvSpPr>
          <p:cNvPr id="42011" name="Oval 30"/>
          <p:cNvSpPr>
            <a:spLocks noChangeArrowheads="1"/>
          </p:cNvSpPr>
          <p:nvPr/>
        </p:nvSpPr>
        <p:spPr bwMode="auto">
          <a:xfrm>
            <a:off x="798513" y="2065338"/>
            <a:ext cx="1579562" cy="841375"/>
          </a:xfrm>
          <a:prstGeom prst="ellipse">
            <a:avLst/>
          </a:prstGeom>
          <a:solidFill>
            <a:srgbClr val="CECE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fr-BE" altLang="en-US" sz="1800" dirty="0" err="1" smtClean="0">
                <a:solidFill>
                  <a:srgbClr val="000000"/>
                </a:solidFill>
                <a:latin typeface="+mn-lt"/>
                <a:sym typeface="Arial" charset="0"/>
              </a:rPr>
              <a:t>Gebruikers</a:t>
            </a:r>
            <a:endParaRPr lang="en-US" altLang="en-US" sz="1800" dirty="0" smtClean="0">
              <a:solidFill>
                <a:srgbClr val="000000"/>
              </a:solidFill>
              <a:latin typeface="+mn-lt"/>
              <a:sym typeface="Arial" charset="0"/>
            </a:endParaRPr>
          </a:p>
        </p:txBody>
      </p:sp>
      <p:sp>
        <p:nvSpPr>
          <p:cNvPr id="42012" name="Rectangle 32"/>
          <p:cNvSpPr>
            <a:spLocks noChangeArrowheads="1"/>
          </p:cNvSpPr>
          <p:nvPr/>
        </p:nvSpPr>
        <p:spPr bwMode="auto">
          <a:xfrm>
            <a:off x="2130425" y="4194175"/>
            <a:ext cx="623888" cy="3032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0000"/>
                </a:solidFill>
                <a:sym typeface="Arial" charset="0"/>
              </a:rPr>
              <a:t>FW</a:t>
            </a:r>
          </a:p>
        </p:txBody>
      </p:sp>
      <p:sp>
        <p:nvSpPr>
          <p:cNvPr id="42013" name="Freeform 33"/>
          <p:cNvSpPr>
            <a:spLocks/>
          </p:cNvSpPr>
          <p:nvPr/>
        </p:nvSpPr>
        <p:spPr bwMode="auto">
          <a:xfrm>
            <a:off x="2130425" y="4011613"/>
            <a:ext cx="812800" cy="184150"/>
          </a:xfrm>
          <a:custGeom>
            <a:avLst/>
            <a:gdLst>
              <a:gd name="T0" fmla="*/ 0 w 469"/>
              <a:gd name="T1" fmla="*/ 2147483647 h 109"/>
              <a:gd name="T2" fmla="*/ 2147483647 w 469"/>
              <a:gd name="T3" fmla="*/ 0 h 109"/>
              <a:gd name="T4" fmla="*/ 2147483647 w 469"/>
              <a:gd name="T5" fmla="*/ 0 h 109"/>
              <a:gd name="T6" fmla="*/ 2147483647 w 469"/>
              <a:gd name="T7" fmla="*/ 2147483647 h 109"/>
              <a:gd name="T8" fmla="*/ 0 w 469"/>
              <a:gd name="T9" fmla="*/ 2147483647 h 1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09"/>
              <a:gd name="T17" fmla="*/ 469 w 469"/>
              <a:gd name="T18" fmla="*/ 109 h 1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09">
                <a:moveTo>
                  <a:pt x="0" y="108"/>
                </a:moveTo>
                <a:lnTo>
                  <a:pt x="108" y="0"/>
                </a:lnTo>
                <a:lnTo>
                  <a:pt x="468" y="0"/>
                </a:lnTo>
                <a:lnTo>
                  <a:pt x="360" y="108"/>
                </a:lnTo>
                <a:lnTo>
                  <a:pt x="0" y="108"/>
                </a:lnTo>
              </a:path>
            </a:pathLst>
          </a:custGeom>
          <a:solidFill>
            <a:srgbClr val="C42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14" name="Freeform 34"/>
          <p:cNvSpPr>
            <a:spLocks/>
          </p:cNvSpPr>
          <p:nvPr/>
        </p:nvSpPr>
        <p:spPr bwMode="auto">
          <a:xfrm>
            <a:off x="2754313" y="4011613"/>
            <a:ext cx="188912" cy="487362"/>
          </a:xfrm>
          <a:custGeom>
            <a:avLst/>
            <a:gdLst>
              <a:gd name="T0" fmla="*/ 0 w 109"/>
              <a:gd name="T1" fmla="*/ 2147483647 h 289"/>
              <a:gd name="T2" fmla="*/ 2147483647 w 109"/>
              <a:gd name="T3" fmla="*/ 0 h 289"/>
              <a:gd name="T4" fmla="*/ 2147483647 w 109"/>
              <a:gd name="T5" fmla="*/ 2147483647 h 289"/>
              <a:gd name="T6" fmla="*/ 0 w 109"/>
              <a:gd name="T7" fmla="*/ 2147483647 h 289"/>
              <a:gd name="T8" fmla="*/ 0 w 109"/>
              <a:gd name="T9" fmla="*/ 2147483647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9"/>
              <a:gd name="T16" fmla="*/ 0 h 289"/>
              <a:gd name="T17" fmla="*/ 109 w 109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9" h="289">
                <a:moveTo>
                  <a:pt x="0" y="108"/>
                </a:moveTo>
                <a:lnTo>
                  <a:pt x="108" y="0"/>
                </a:lnTo>
                <a:lnTo>
                  <a:pt x="108" y="180"/>
                </a:lnTo>
                <a:lnTo>
                  <a:pt x="0" y="288"/>
                </a:lnTo>
                <a:lnTo>
                  <a:pt x="0" y="108"/>
                </a:lnTo>
              </a:path>
            </a:pathLst>
          </a:custGeom>
          <a:solidFill>
            <a:srgbClr val="DE2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18" name="Rectangle 35"/>
          <p:cNvSpPr>
            <a:spLocks noChangeArrowheads="1"/>
          </p:cNvSpPr>
          <p:nvPr/>
        </p:nvSpPr>
        <p:spPr bwMode="auto">
          <a:xfrm>
            <a:off x="7632700" y="2633663"/>
            <a:ext cx="53975" cy="12160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en-US"/>
          </a:p>
        </p:txBody>
      </p:sp>
      <p:sp>
        <p:nvSpPr>
          <p:cNvPr id="42016" name="Rectangle 36"/>
          <p:cNvSpPr>
            <a:spLocks noChangeArrowheads="1"/>
          </p:cNvSpPr>
          <p:nvPr/>
        </p:nvSpPr>
        <p:spPr bwMode="auto">
          <a:xfrm>
            <a:off x="7288213" y="2328863"/>
            <a:ext cx="623887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0000"/>
                </a:solidFill>
                <a:sym typeface="Arial" charset="0"/>
              </a:rPr>
              <a:t>FW</a:t>
            </a:r>
          </a:p>
        </p:txBody>
      </p:sp>
      <p:sp>
        <p:nvSpPr>
          <p:cNvPr id="42017" name="Freeform 37"/>
          <p:cNvSpPr>
            <a:spLocks/>
          </p:cNvSpPr>
          <p:nvPr/>
        </p:nvSpPr>
        <p:spPr bwMode="auto">
          <a:xfrm>
            <a:off x="7288213" y="2146300"/>
            <a:ext cx="812800" cy="184150"/>
          </a:xfrm>
          <a:custGeom>
            <a:avLst/>
            <a:gdLst>
              <a:gd name="T0" fmla="*/ 0 w 469"/>
              <a:gd name="T1" fmla="*/ 2147483647 h 109"/>
              <a:gd name="T2" fmla="*/ 2147483647 w 469"/>
              <a:gd name="T3" fmla="*/ 0 h 109"/>
              <a:gd name="T4" fmla="*/ 2147483647 w 469"/>
              <a:gd name="T5" fmla="*/ 0 h 109"/>
              <a:gd name="T6" fmla="*/ 2147483647 w 469"/>
              <a:gd name="T7" fmla="*/ 2147483647 h 109"/>
              <a:gd name="T8" fmla="*/ 0 w 469"/>
              <a:gd name="T9" fmla="*/ 2147483647 h 1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09"/>
              <a:gd name="T17" fmla="*/ 469 w 469"/>
              <a:gd name="T18" fmla="*/ 109 h 1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09">
                <a:moveTo>
                  <a:pt x="0" y="108"/>
                </a:moveTo>
                <a:lnTo>
                  <a:pt x="108" y="0"/>
                </a:lnTo>
                <a:lnTo>
                  <a:pt x="468" y="0"/>
                </a:lnTo>
                <a:lnTo>
                  <a:pt x="360" y="108"/>
                </a:lnTo>
                <a:lnTo>
                  <a:pt x="0" y="108"/>
                </a:lnTo>
              </a:path>
            </a:pathLst>
          </a:custGeom>
          <a:solidFill>
            <a:srgbClr val="C42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18" name="Freeform 38"/>
          <p:cNvSpPr>
            <a:spLocks/>
          </p:cNvSpPr>
          <p:nvPr/>
        </p:nvSpPr>
        <p:spPr bwMode="auto">
          <a:xfrm>
            <a:off x="7912100" y="2146300"/>
            <a:ext cx="188913" cy="488950"/>
          </a:xfrm>
          <a:custGeom>
            <a:avLst/>
            <a:gdLst>
              <a:gd name="T0" fmla="*/ 0 w 109"/>
              <a:gd name="T1" fmla="*/ 2147483647 h 289"/>
              <a:gd name="T2" fmla="*/ 2147483647 w 109"/>
              <a:gd name="T3" fmla="*/ 0 h 289"/>
              <a:gd name="T4" fmla="*/ 2147483647 w 109"/>
              <a:gd name="T5" fmla="*/ 2147483647 h 289"/>
              <a:gd name="T6" fmla="*/ 0 w 109"/>
              <a:gd name="T7" fmla="*/ 2147483647 h 289"/>
              <a:gd name="T8" fmla="*/ 0 w 109"/>
              <a:gd name="T9" fmla="*/ 2147483647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9"/>
              <a:gd name="T16" fmla="*/ 0 h 289"/>
              <a:gd name="T17" fmla="*/ 109 w 109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9" h="289">
                <a:moveTo>
                  <a:pt x="0" y="108"/>
                </a:moveTo>
                <a:lnTo>
                  <a:pt x="108" y="0"/>
                </a:lnTo>
                <a:lnTo>
                  <a:pt x="108" y="180"/>
                </a:lnTo>
                <a:lnTo>
                  <a:pt x="0" y="288"/>
                </a:lnTo>
                <a:lnTo>
                  <a:pt x="0" y="108"/>
                </a:lnTo>
              </a:path>
            </a:pathLst>
          </a:custGeom>
          <a:solidFill>
            <a:srgbClr val="DE2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19" name="Rectangle 43"/>
          <p:cNvSpPr>
            <a:spLocks noChangeArrowheads="1"/>
          </p:cNvSpPr>
          <p:nvPr/>
        </p:nvSpPr>
        <p:spPr bwMode="auto">
          <a:xfrm>
            <a:off x="7288213" y="4194175"/>
            <a:ext cx="623887" cy="3032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0000"/>
                </a:solidFill>
                <a:sym typeface="Arial" charset="0"/>
              </a:rPr>
              <a:t>FW</a:t>
            </a:r>
          </a:p>
        </p:txBody>
      </p:sp>
      <p:sp>
        <p:nvSpPr>
          <p:cNvPr id="42020" name="Freeform 44"/>
          <p:cNvSpPr>
            <a:spLocks/>
          </p:cNvSpPr>
          <p:nvPr/>
        </p:nvSpPr>
        <p:spPr bwMode="auto">
          <a:xfrm>
            <a:off x="7288213" y="4011613"/>
            <a:ext cx="812800" cy="184150"/>
          </a:xfrm>
          <a:custGeom>
            <a:avLst/>
            <a:gdLst>
              <a:gd name="T0" fmla="*/ 0 w 469"/>
              <a:gd name="T1" fmla="*/ 2147483647 h 109"/>
              <a:gd name="T2" fmla="*/ 2147483647 w 469"/>
              <a:gd name="T3" fmla="*/ 0 h 109"/>
              <a:gd name="T4" fmla="*/ 2147483647 w 469"/>
              <a:gd name="T5" fmla="*/ 0 h 109"/>
              <a:gd name="T6" fmla="*/ 2147483647 w 469"/>
              <a:gd name="T7" fmla="*/ 2147483647 h 109"/>
              <a:gd name="T8" fmla="*/ 0 w 469"/>
              <a:gd name="T9" fmla="*/ 2147483647 h 1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09"/>
              <a:gd name="T17" fmla="*/ 469 w 469"/>
              <a:gd name="T18" fmla="*/ 109 h 1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09">
                <a:moveTo>
                  <a:pt x="0" y="108"/>
                </a:moveTo>
                <a:lnTo>
                  <a:pt x="108" y="0"/>
                </a:lnTo>
                <a:lnTo>
                  <a:pt x="468" y="0"/>
                </a:lnTo>
                <a:lnTo>
                  <a:pt x="360" y="108"/>
                </a:lnTo>
                <a:lnTo>
                  <a:pt x="0" y="108"/>
                </a:lnTo>
              </a:path>
            </a:pathLst>
          </a:custGeom>
          <a:solidFill>
            <a:srgbClr val="C42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21" name="Freeform 45"/>
          <p:cNvSpPr>
            <a:spLocks/>
          </p:cNvSpPr>
          <p:nvPr/>
        </p:nvSpPr>
        <p:spPr bwMode="auto">
          <a:xfrm>
            <a:off x="7912100" y="4011613"/>
            <a:ext cx="188913" cy="487362"/>
          </a:xfrm>
          <a:custGeom>
            <a:avLst/>
            <a:gdLst>
              <a:gd name="T0" fmla="*/ 0 w 109"/>
              <a:gd name="T1" fmla="*/ 2147483647 h 289"/>
              <a:gd name="T2" fmla="*/ 2147483647 w 109"/>
              <a:gd name="T3" fmla="*/ 0 h 289"/>
              <a:gd name="T4" fmla="*/ 2147483647 w 109"/>
              <a:gd name="T5" fmla="*/ 2147483647 h 289"/>
              <a:gd name="T6" fmla="*/ 0 w 109"/>
              <a:gd name="T7" fmla="*/ 2147483647 h 289"/>
              <a:gd name="T8" fmla="*/ 0 w 109"/>
              <a:gd name="T9" fmla="*/ 2147483647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9"/>
              <a:gd name="T16" fmla="*/ 0 h 289"/>
              <a:gd name="T17" fmla="*/ 109 w 109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9" h="289">
                <a:moveTo>
                  <a:pt x="0" y="108"/>
                </a:moveTo>
                <a:lnTo>
                  <a:pt x="108" y="0"/>
                </a:lnTo>
                <a:lnTo>
                  <a:pt x="108" y="180"/>
                </a:lnTo>
                <a:lnTo>
                  <a:pt x="0" y="288"/>
                </a:lnTo>
                <a:lnTo>
                  <a:pt x="0" y="108"/>
                </a:lnTo>
              </a:path>
            </a:pathLst>
          </a:custGeom>
          <a:solidFill>
            <a:srgbClr val="DE2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97" name="Rectangle 47"/>
          <p:cNvSpPr>
            <a:spLocks noChangeArrowheads="1"/>
          </p:cNvSpPr>
          <p:nvPr/>
        </p:nvSpPr>
        <p:spPr bwMode="auto">
          <a:xfrm>
            <a:off x="7446963" y="4730750"/>
            <a:ext cx="312737" cy="303213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23" name="Freeform 48"/>
          <p:cNvSpPr>
            <a:spLocks/>
          </p:cNvSpPr>
          <p:nvPr/>
        </p:nvSpPr>
        <p:spPr bwMode="auto">
          <a:xfrm>
            <a:off x="7446963" y="4608513"/>
            <a:ext cx="438150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24" name="Freeform 49"/>
          <p:cNvSpPr>
            <a:spLocks/>
          </p:cNvSpPr>
          <p:nvPr/>
        </p:nvSpPr>
        <p:spPr bwMode="auto">
          <a:xfrm>
            <a:off x="7759700" y="4608513"/>
            <a:ext cx="125413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94" name="Rectangle 51"/>
          <p:cNvSpPr>
            <a:spLocks noChangeArrowheads="1"/>
          </p:cNvSpPr>
          <p:nvPr/>
        </p:nvSpPr>
        <p:spPr bwMode="auto">
          <a:xfrm>
            <a:off x="2317750" y="4730750"/>
            <a:ext cx="311150" cy="303213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26" name="Freeform 52"/>
          <p:cNvSpPr>
            <a:spLocks/>
          </p:cNvSpPr>
          <p:nvPr/>
        </p:nvSpPr>
        <p:spPr bwMode="auto">
          <a:xfrm>
            <a:off x="2317750" y="4608513"/>
            <a:ext cx="438150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27" name="Freeform 53"/>
          <p:cNvSpPr>
            <a:spLocks/>
          </p:cNvSpPr>
          <p:nvPr/>
        </p:nvSpPr>
        <p:spPr bwMode="auto">
          <a:xfrm>
            <a:off x="2628900" y="4608513"/>
            <a:ext cx="127000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88" name="Rectangle 55"/>
          <p:cNvSpPr>
            <a:spLocks noChangeArrowheads="1"/>
          </p:cNvSpPr>
          <p:nvPr/>
        </p:nvSpPr>
        <p:spPr bwMode="auto">
          <a:xfrm>
            <a:off x="5238750" y="1660525"/>
            <a:ext cx="1414463" cy="349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en-US"/>
          </a:p>
        </p:txBody>
      </p:sp>
      <p:sp>
        <p:nvSpPr>
          <p:cNvPr id="29791" name="Rectangle 57"/>
          <p:cNvSpPr>
            <a:spLocks noChangeArrowheads="1"/>
          </p:cNvSpPr>
          <p:nvPr/>
        </p:nvSpPr>
        <p:spPr bwMode="auto">
          <a:xfrm>
            <a:off x="5768975" y="1570038"/>
            <a:ext cx="312738" cy="303212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30" name="Freeform 58"/>
          <p:cNvSpPr>
            <a:spLocks/>
          </p:cNvSpPr>
          <p:nvPr/>
        </p:nvSpPr>
        <p:spPr bwMode="auto">
          <a:xfrm>
            <a:off x="5768975" y="1447800"/>
            <a:ext cx="439738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31" name="Freeform 59"/>
          <p:cNvSpPr>
            <a:spLocks/>
          </p:cNvSpPr>
          <p:nvPr/>
        </p:nvSpPr>
        <p:spPr bwMode="auto">
          <a:xfrm>
            <a:off x="6081713" y="1447800"/>
            <a:ext cx="127000" cy="427038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32" name="Oval 60"/>
          <p:cNvSpPr>
            <a:spLocks noChangeArrowheads="1"/>
          </p:cNvSpPr>
          <p:nvPr/>
        </p:nvSpPr>
        <p:spPr bwMode="auto">
          <a:xfrm>
            <a:off x="3852863" y="1341438"/>
            <a:ext cx="1406525" cy="481012"/>
          </a:xfrm>
          <a:prstGeom prst="ellipse">
            <a:avLst/>
          </a:prstGeom>
          <a:solidFill>
            <a:srgbClr val="8CC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sym typeface="Arial" charset="0"/>
              </a:rPr>
              <a:t>Internet</a:t>
            </a:r>
          </a:p>
        </p:txBody>
      </p:sp>
      <p:sp>
        <p:nvSpPr>
          <p:cNvPr id="29782" name="Rectangle 62"/>
          <p:cNvSpPr>
            <a:spLocks noChangeArrowheads="1"/>
          </p:cNvSpPr>
          <p:nvPr/>
        </p:nvSpPr>
        <p:spPr bwMode="auto">
          <a:xfrm>
            <a:off x="5238750" y="2146300"/>
            <a:ext cx="1414463" cy="365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en-US"/>
          </a:p>
        </p:txBody>
      </p:sp>
      <p:sp>
        <p:nvSpPr>
          <p:cNvPr id="29785" name="Rectangle 64"/>
          <p:cNvSpPr>
            <a:spLocks noChangeArrowheads="1"/>
          </p:cNvSpPr>
          <p:nvPr/>
        </p:nvSpPr>
        <p:spPr bwMode="auto">
          <a:xfrm>
            <a:off x="5768975" y="2055813"/>
            <a:ext cx="312738" cy="303212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35" name="Freeform 65"/>
          <p:cNvSpPr>
            <a:spLocks/>
          </p:cNvSpPr>
          <p:nvPr/>
        </p:nvSpPr>
        <p:spPr bwMode="auto">
          <a:xfrm>
            <a:off x="5768975" y="1933575"/>
            <a:ext cx="439738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36" name="Freeform 66"/>
          <p:cNvSpPr>
            <a:spLocks/>
          </p:cNvSpPr>
          <p:nvPr/>
        </p:nvSpPr>
        <p:spPr bwMode="auto">
          <a:xfrm>
            <a:off x="6081713" y="1933575"/>
            <a:ext cx="127000" cy="427038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37" name="Oval 67"/>
          <p:cNvSpPr>
            <a:spLocks noChangeArrowheads="1"/>
          </p:cNvSpPr>
          <p:nvPr/>
        </p:nvSpPr>
        <p:spPr bwMode="auto">
          <a:xfrm>
            <a:off x="3852863" y="1822450"/>
            <a:ext cx="1406525" cy="506413"/>
          </a:xfrm>
          <a:prstGeom prst="ellipse">
            <a:avLst/>
          </a:prstGeom>
          <a:solidFill>
            <a:srgbClr val="8CC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sym typeface="Arial" charset="0"/>
              </a:rPr>
              <a:t>FedMAN</a:t>
            </a:r>
          </a:p>
        </p:txBody>
      </p:sp>
      <p:sp>
        <p:nvSpPr>
          <p:cNvPr id="29776" name="Rectangle 69"/>
          <p:cNvSpPr>
            <a:spLocks noChangeArrowheads="1"/>
          </p:cNvSpPr>
          <p:nvPr/>
        </p:nvSpPr>
        <p:spPr bwMode="auto">
          <a:xfrm>
            <a:off x="5238750" y="2633663"/>
            <a:ext cx="1414463" cy="3492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defRPr/>
            </a:pPr>
            <a:endParaRPr lang="fr-FR" altLang="en-US"/>
          </a:p>
        </p:txBody>
      </p:sp>
      <p:sp>
        <p:nvSpPr>
          <p:cNvPr id="29779" name="Rectangle 71"/>
          <p:cNvSpPr>
            <a:spLocks noChangeArrowheads="1"/>
          </p:cNvSpPr>
          <p:nvPr/>
        </p:nvSpPr>
        <p:spPr bwMode="auto">
          <a:xfrm>
            <a:off x="5768975" y="2541588"/>
            <a:ext cx="312738" cy="304800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40" name="Freeform 72"/>
          <p:cNvSpPr>
            <a:spLocks/>
          </p:cNvSpPr>
          <p:nvPr/>
        </p:nvSpPr>
        <p:spPr bwMode="auto">
          <a:xfrm>
            <a:off x="5768975" y="2420938"/>
            <a:ext cx="439738" cy="122237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41" name="Freeform 73"/>
          <p:cNvSpPr>
            <a:spLocks/>
          </p:cNvSpPr>
          <p:nvPr/>
        </p:nvSpPr>
        <p:spPr bwMode="auto">
          <a:xfrm>
            <a:off x="6081713" y="2420938"/>
            <a:ext cx="127000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42" name="Oval 74"/>
          <p:cNvSpPr>
            <a:spLocks noChangeArrowheads="1"/>
          </p:cNvSpPr>
          <p:nvPr/>
        </p:nvSpPr>
        <p:spPr bwMode="auto">
          <a:xfrm>
            <a:off x="3852863" y="2328863"/>
            <a:ext cx="1406525" cy="466725"/>
          </a:xfrm>
          <a:prstGeom prst="ellipse">
            <a:avLst/>
          </a:prstGeom>
          <a:solidFill>
            <a:srgbClr val="8CC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sym typeface="Arial" charset="0"/>
              </a:rPr>
              <a:t>Isabel</a:t>
            </a:r>
          </a:p>
        </p:txBody>
      </p:sp>
      <p:sp>
        <p:nvSpPr>
          <p:cNvPr id="42043" name="Oval 75"/>
          <p:cNvSpPr>
            <a:spLocks noChangeArrowheads="1"/>
          </p:cNvSpPr>
          <p:nvPr/>
        </p:nvSpPr>
        <p:spPr bwMode="auto">
          <a:xfrm>
            <a:off x="3852863" y="2795588"/>
            <a:ext cx="1406525" cy="495300"/>
          </a:xfrm>
          <a:prstGeom prst="ellipse">
            <a:avLst/>
          </a:prstGeom>
          <a:solidFill>
            <a:srgbClr val="8CCA1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0488" tIns="44450" rIns="90488" bIns="44450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rgbClr val="000000"/>
                </a:solidFill>
                <a:sym typeface="Arial" charset="0"/>
              </a:rPr>
              <a:t>…</a:t>
            </a:r>
          </a:p>
        </p:txBody>
      </p:sp>
      <p:sp>
        <p:nvSpPr>
          <p:cNvPr id="42044" name="Rectangle 76"/>
          <p:cNvSpPr>
            <a:spLocks noChangeArrowheads="1"/>
          </p:cNvSpPr>
          <p:nvPr/>
        </p:nvSpPr>
        <p:spPr bwMode="auto">
          <a:xfrm>
            <a:off x="6611938" y="1498600"/>
            <a:ext cx="36512" cy="1943100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2045" name="Rectangle 77"/>
          <p:cNvSpPr>
            <a:spLocks noChangeArrowheads="1"/>
          </p:cNvSpPr>
          <p:nvPr/>
        </p:nvSpPr>
        <p:spPr bwMode="auto">
          <a:xfrm>
            <a:off x="1454150" y="4092575"/>
            <a:ext cx="82550" cy="1135063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2046" name="Rectangle 78"/>
          <p:cNvSpPr>
            <a:spLocks noChangeArrowheads="1"/>
          </p:cNvSpPr>
          <p:nvPr/>
        </p:nvSpPr>
        <p:spPr bwMode="auto">
          <a:xfrm>
            <a:off x="1620838" y="5105400"/>
            <a:ext cx="82550" cy="730250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2047" name="Rectangle 79"/>
          <p:cNvSpPr>
            <a:spLocks noChangeArrowheads="1"/>
          </p:cNvSpPr>
          <p:nvPr/>
        </p:nvSpPr>
        <p:spPr bwMode="auto">
          <a:xfrm>
            <a:off x="1454150" y="3849688"/>
            <a:ext cx="82550" cy="1135062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2048" name="Rectangle 81"/>
          <p:cNvSpPr>
            <a:spLocks noChangeArrowheads="1"/>
          </p:cNvSpPr>
          <p:nvPr/>
        </p:nvSpPr>
        <p:spPr bwMode="auto">
          <a:xfrm>
            <a:off x="1131888" y="4194175"/>
            <a:ext cx="623887" cy="303213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0000"/>
                </a:solidFill>
                <a:sym typeface="Arial" charset="0"/>
              </a:rPr>
              <a:t>FW</a:t>
            </a:r>
          </a:p>
        </p:txBody>
      </p:sp>
      <p:sp>
        <p:nvSpPr>
          <p:cNvPr id="42049" name="Freeform 82"/>
          <p:cNvSpPr>
            <a:spLocks/>
          </p:cNvSpPr>
          <p:nvPr/>
        </p:nvSpPr>
        <p:spPr bwMode="auto">
          <a:xfrm>
            <a:off x="1131888" y="4011613"/>
            <a:ext cx="812800" cy="184150"/>
          </a:xfrm>
          <a:custGeom>
            <a:avLst/>
            <a:gdLst>
              <a:gd name="T0" fmla="*/ 0 w 469"/>
              <a:gd name="T1" fmla="*/ 2147483647 h 109"/>
              <a:gd name="T2" fmla="*/ 2147483647 w 469"/>
              <a:gd name="T3" fmla="*/ 0 h 109"/>
              <a:gd name="T4" fmla="*/ 2147483647 w 469"/>
              <a:gd name="T5" fmla="*/ 0 h 109"/>
              <a:gd name="T6" fmla="*/ 2147483647 w 469"/>
              <a:gd name="T7" fmla="*/ 2147483647 h 109"/>
              <a:gd name="T8" fmla="*/ 0 w 469"/>
              <a:gd name="T9" fmla="*/ 2147483647 h 1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09"/>
              <a:gd name="T17" fmla="*/ 469 w 469"/>
              <a:gd name="T18" fmla="*/ 109 h 1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09">
                <a:moveTo>
                  <a:pt x="0" y="108"/>
                </a:moveTo>
                <a:lnTo>
                  <a:pt x="108" y="0"/>
                </a:lnTo>
                <a:lnTo>
                  <a:pt x="468" y="0"/>
                </a:lnTo>
                <a:lnTo>
                  <a:pt x="360" y="108"/>
                </a:lnTo>
                <a:lnTo>
                  <a:pt x="0" y="108"/>
                </a:lnTo>
              </a:path>
            </a:pathLst>
          </a:custGeom>
          <a:solidFill>
            <a:srgbClr val="C42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50" name="Freeform 83"/>
          <p:cNvSpPr>
            <a:spLocks/>
          </p:cNvSpPr>
          <p:nvPr/>
        </p:nvSpPr>
        <p:spPr bwMode="auto">
          <a:xfrm>
            <a:off x="1755775" y="4011613"/>
            <a:ext cx="188913" cy="487362"/>
          </a:xfrm>
          <a:custGeom>
            <a:avLst/>
            <a:gdLst>
              <a:gd name="T0" fmla="*/ 0 w 109"/>
              <a:gd name="T1" fmla="*/ 2147483647 h 289"/>
              <a:gd name="T2" fmla="*/ 2147483647 w 109"/>
              <a:gd name="T3" fmla="*/ 0 h 289"/>
              <a:gd name="T4" fmla="*/ 2147483647 w 109"/>
              <a:gd name="T5" fmla="*/ 2147483647 h 289"/>
              <a:gd name="T6" fmla="*/ 0 w 109"/>
              <a:gd name="T7" fmla="*/ 2147483647 h 289"/>
              <a:gd name="T8" fmla="*/ 0 w 109"/>
              <a:gd name="T9" fmla="*/ 2147483647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9"/>
              <a:gd name="T16" fmla="*/ 0 h 289"/>
              <a:gd name="T17" fmla="*/ 109 w 109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9" h="289">
                <a:moveTo>
                  <a:pt x="0" y="108"/>
                </a:moveTo>
                <a:lnTo>
                  <a:pt x="108" y="0"/>
                </a:lnTo>
                <a:lnTo>
                  <a:pt x="108" y="180"/>
                </a:lnTo>
                <a:lnTo>
                  <a:pt x="0" y="288"/>
                </a:lnTo>
                <a:lnTo>
                  <a:pt x="0" y="108"/>
                </a:lnTo>
              </a:path>
            </a:pathLst>
          </a:custGeom>
          <a:solidFill>
            <a:srgbClr val="DE2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70" name="Rectangle 85"/>
          <p:cNvSpPr>
            <a:spLocks noChangeArrowheads="1"/>
          </p:cNvSpPr>
          <p:nvPr/>
        </p:nvSpPr>
        <p:spPr bwMode="auto">
          <a:xfrm>
            <a:off x="1319213" y="4730750"/>
            <a:ext cx="311150" cy="303213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52" name="Freeform 86"/>
          <p:cNvSpPr>
            <a:spLocks/>
          </p:cNvSpPr>
          <p:nvPr/>
        </p:nvSpPr>
        <p:spPr bwMode="auto">
          <a:xfrm>
            <a:off x="1319213" y="4608513"/>
            <a:ext cx="438150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53" name="Freeform 87"/>
          <p:cNvSpPr>
            <a:spLocks/>
          </p:cNvSpPr>
          <p:nvPr/>
        </p:nvSpPr>
        <p:spPr bwMode="auto">
          <a:xfrm>
            <a:off x="1630363" y="4608513"/>
            <a:ext cx="127000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54" name="Rectangle 88"/>
          <p:cNvSpPr>
            <a:spLocks noChangeArrowheads="1"/>
          </p:cNvSpPr>
          <p:nvPr/>
        </p:nvSpPr>
        <p:spPr bwMode="auto">
          <a:xfrm>
            <a:off x="1620838" y="5065713"/>
            <a:ext cx="82550" cy="1133475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2055" name="AutoShape 89"/>
          <p:cNvSpPr>
            <a:spLocks noChangeArrowheads="1"/>
          </p:cNvSpPr>
          <p:nvPr/>
        </p:nvSpPr>
        <p:spPr bwMode="auto">
          <a:xfrm>
            <a:off x="1454150" y="5065713"/>
            <a:ext cx="249238" cy="161925"/>
          </a:xfrm>
          <a:prstGeom prst="parallelogram">
            <a:avLst>
              <a:gd name="adj" fmla="val 87486"/>
            </a:avLst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5" name="Rectangle 91"/>
          <p:cNvSpPr>
            <a:spLocks noChangeArrowheads="1"/>
          </p:cNvSpPr>
          <p:nvPr/>
        </p:nvSpPr>
        <p:spPr bwMode="auto">
          <a:xfrm>
            <a:off x="1319213" y="5429250"/>
            <a:ext cx="311150" cy="304800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57" name="Freeform 92"/>
          <p:cNvSpPr>
            <a:spLocks/>
          </p:cNvSpPr>
          <p:nvPr/>
        </p:nvSpPr>
        <p:spPr bwMode="auto">
          <a:xfrm>
            <a:off x="1319213" y="5308600"/>
            <a:ext cx="438150" cy="122238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58" name="Freeform 93"/>
          <p:cNvSpPr>
            <a:spLocks/>
          </p:cNvSpPr>
          <p:nvPr/>
        </p:nvSpPr>
        <p:spPr bwMode="auto">
          <a:xfrm>
            <a:off x="1630363" y="5308600"/>
            <a:ext cx="127000" cy="427038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7" name="Oval 94"/>
          <p:cNvSpPr>
            <a:spLocks noChangeArrowheads="1"/>
          </p:cNvSpPr>
          <p:nvPr/>
        </p:nvSpPr>
        <p:spPr bwMode="auto">
          <a:xfrm>
            <a:off x="1204913" y="5875338"/>
            <a:ext cx="665162" cy="487362"/>
          </a:xfrm>
          <a:prstGeom prst="ellipse">
            <a:avLst/>
          </a:prstGeom>
          <a:solidFill>
            <a:srgbClr val="00ABDA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NIC</a:t>
            </a:r>
          </a:p>
        </p:txBody>
      </p:sp>
      <p:sp>
        <p:nvSpPr>
          <p:cNvPr id="42060" name="Rectangle 97"/>
          <p:cNvSpPr>
            <a:spLocks noChangeArrowheads="1"/>
          </p:cNvSpPr>
          <p:nvPr/>
        </p:nvSpPr>
        <p:spPr bwMode="auto">
          <a:xfrm>
            <a:off x="787400" y="3787775"/>
            <a:ext cx="7739063" cy="61913"/>
          </a:xfrm>
          <a:prstGeom prst="rect">
            <a:avLst/>
          </a:prstGeom>
          <a:gradFill rotWithShape="0">
            <a:gsLst>
              <a:gs pos="0">
                <a:srgbClr val="3D3D3D"/>
              </a:gs>
              <a:gs pos="100000">
                <a:srgbClr val="CECECE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324708" name="Rectangle 100"/>
          <p:cNvSpPr>
            <a:spLocks noChangeArrowheads="1"/>
          </p:cNvSpPr>
          <p:nvPr/>
        </p:nvSpPr>
        <p:spPr bwMode="auto">
          <a:xfrm>
            <a:off x="931863" y="3355975"/>
            <a:ext cx="1824037" cy="3635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0488" tIns="44450" rIns="90488" bIns="4445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en-US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Arial" charset="0"/>
              </a:rPr>
              <a:t>Backbone</a:t>
            </a:r>
          </a:p>
        </p:txBody>
      </p:sp>
      <p:sp>
        <p:nvSpPr>
          <p:cNvPr id="42062" name="Rectangle 101"/>
          <p:cNvSpPr>
            <a:spLocks noChangeArrowheads="1"/>
          </p:cNvSpPr>
          <p:nvPr/>
        </p:nvSpPr>
        <p:spPr bwMode="auto">
          <a:xfrm>
            <a:off x="7734300" y="5103813"/>
            <a:ext cx="84138" cy="1135062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8" name="Rectangle 104"/>
          <p:cNvSpPr>
            <a:spLocks noChangeArrowheads="1"/>
          </p:cNvSpPr>
          <p:nvPr/>
        </p:nvSpPr>
        <p:spPr bwMode="auto">
          <a:xfrm>
            <a:off x="7419975" y="5441950"/>
            <a:ext cx="311150" cy="303213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64" name="Freeform 105"/>
          <p:cNvSpPr>
            <a:spLocks/>
          </p:cNvSpPr>
          <p:nvPr/>
        </p:nvSpPr>
        <p:spPr bwMode="auto">
          <a:xfrm>
            <a:off x="7419975" y="5319713"/>
            <a:ext cx="438150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65" name="Freeform 106"/>
          <p:cNvSpPr>
            <a:spLocks/>
          </p:cNvSpPr>
          <p:nvPr/>
        </p:nvSpPr>
        <p:spPr bwMode="auto">
          <a:xfrm>
            <a:off x="7731125" y="5319713"/>
            <a:ext cx="127000" cy="427037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45" name="Oval 107"/>
          <p:cNvSpPr>
            <a:spLocks noChangeArrowheads="1"/>
          </p:cNvSpPr>
          <p:nvPr/>
        </p:nvSpPr>
        <p:spPr bwMode="auto">
          <a:xfrm>
            <a:off x="7305675" y="5888038"/>
            <a:ext cx="665163" cy="485775"/>
          </a:xfrm>
          <a:prstGeom prst="ellipse">
            <a:avLst/>
          </a:prstGeom>
          <a:solidFill>
            <a:srgbClr val="00ABDA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600" b="1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…</a:t>
            </a:r>
          </a:p>
        </p:txBody>
      </p:sp>
      <p:sp>
        <p:nvSpPr>
          <p:cNvPr id="42067" name="Rectangle 109"/>
          <p:cNvSpPr>
            <a:spLocks noChangeArrowheads="1"/>
          </p:cNvSpPr>
          <p:nvPr/>
        </p:nvSpPr>
        <p:spPr bwMode="auto">
          <a:xfrm>
            <a:off x="6583363" y="4105275"/>
            <a:ext cx="84137" cy="1135063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42068" name="Rectangle 110"/>
          <p:cNvSpPr>
            <a:spLocks noChangeArrowheads="1"/>
          </p:cNvSpPr>
          <p:nvPr/>
        </p:nvSpPr>
        <p:spPr bwMode="auto">
          <a:xfrm>
            <a:off x="6583363" y="3862388"/>
            <a:ext cx="73025" cy="1135062"/>
          </a:xfrm>
          <a:prstGeom prst="rect">
            <a:avLst/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  <p:sp>
        <p:nvSpPr>
          <p:cNvPr id="11" name="Oval 112"/>
          <p:cNvSpPr>
            <a:spLocks noChangeArrowheads="1"/>
          </p:cNvSpPr>
          <p:nvPr/>
        </p:nvSpPr>
        <p:spPr bwMode="auto">
          <a:xfrm>
            <a:off x="6292850" y="5159375"/>
            <a:ext cx="665163" cy="487363"/>
          </a:xfrm>
          <a:prstGeom prst="ellipse">
            <a:avLst/>
          </a:prstGeom>
          <a:solidFill>
            <a:srgbClr val="00ABDA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fr-BE" alt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RSVZ</a:t>
            </a:r>
            <a:endParaRPr lang="en-US" altLang="en-US" sz="1600" b="1" dirty="0">
              <a:solidFill>
                <a:schemeClr val="tx1">
                  <a:lumMod val="75000"/>
                  <a:lumOff val="25000"/>
                </a:schemeClr>
              </a:solidFill>
              <a:sym typeface="Arial" charset="0"/>
            </a:endParaRPr>
          </a:p>
        </p:txBody>
      </p:sp>
      <p:sp>
        <p:nvSpPr>
          <p:cNvPr id="42071" name="Rectangle 114"/>
          <p:cNvSpPr>
            <a:spLocks noChangeArrowheads="1"/>
          </p:cNvSpPr>
          <p:nvPr/>
        </p:nvSpPr>
        <p:spPr bwMode="auto">
          <a:xfrm>
            <a:off x="6219825" y="4206875"/>
            <a:ext cx="623888" cy="304800"/>
          </a:xfrm>
          <a:prstGeom prst="rect">
            <a:avLst/>
          </a:prstGeom>
          <a:solidFill>
            <a:srgbClr val="FF33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9850" tIns="34925" rIns="69850" bIns="34925" anchor="ctr"/>
          <a:lstStyle>
            <a:lvl1pPr defTabSz="514350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5143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51435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5143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51435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51435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500" b="1">
                <a:solidFill>
                  <a:srgbClr val="000000"/>
                </a:solidFill>
                <a:sym typeface="Arial" charset="0"/>
              </a:rPr>
              <a:t>FW</a:t>
            </a:r>
          </a:p>
        </p:txBody>
      </p:sp>
      <p:sp>
        <p:nvSpPr>
          <p:cNvPr id="42072" name="Freeform 115"/>
          <p:cNvSpPr>
            <a:spLocks/>
          </p:cNvSpPr>
          <p:nvPr/>
        </p:nvSpPr>
        <p:spPr bwMode="auto">
          <a:xfrm>
            <a:off x="6219825" y="4024313"/>
            <a:ext cx="812800" cy="184150"/>
          </a:xfrm>
          <a:custGeom>
            <a:avLst/>
            <a:gdLst>
              <a:gd name="T0" fmla="*/ 0 w 469"/>
              <a:gd name="T1" fmla="*/ 2147483647 h 109"/>
              <a:gd name="T2" fmla="*/ 2147483647 w 469"/>
              <a:gd name="T3" fmla="*/ 0 h 109"/>
              <a:gd name="T4" fmla="*/ 2147483647 w 469"/>
              <a:gd name="T5" fmla="*/ 0 h 109"/>
              <a:gd name="T6" fmla="*/ 2147483647 w 469"/>
              <a:gd name="T7" fmla="*/ 2147483647 h 109"/>
              <a:gd name="T8" fmla="*/ 0 w 469"/>
              <a:gd name="T9" fmla="*/ 2147483647 h 1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9"/>
              <a:gd name="T16" fmla="*/ 0 h 109"/>
              <a:gd name="T17" fmla="*/ 469 w 469"/>
              <a:gd name="T18" fmla="*/ 109 h 10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9" h="109">
                <a:moveTo>
                  <a:pt x="0" y="108"/>
                </a:moveTo>
                <a:lnTo>
                  <a:pt x="108" y="0"/>
                </a:lnTo>
                <a:lnTo>
                  <a:pt x="468" y="0"/>
                </a:lnTo>
                <a:lnTo>
                  <a:pt x="360" y="108"/>
                </a:lnTo>
                <a:lnTo>
                  <a:pt x="0" y="108"/>
                </a:lnTo>
              </a:path>
            </a:pathLst>
          </a:custGeom>
          <a:solidFill>
            <a:srgbClr val="C42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73" name="Freeform 116"/>
          <p:cNvSpPr>
            <a:spLocks/>
          </p:cNvSpPr>
          <p:nvPr/>
        </p:nvSpPr>
        <p:spPr bwMode="auto">
          <a:xfrm>
            <a:off x="6843713" y="4024313"/>
            <a:ext cx="188912" cy="488950"/>
          </a:xfrm>
          <a:custGeom>
            <a:avLst/>
            <a:gdLst>
              <a:gd name="T0" fmla="*/ 0 w 109"/>
              <a:gd name="T1" fmla="*/ 2147483647 h 289"/>
              <a:gd name="T2" fmla="*/ 2147483647 w 109"/>
              <a:gd name="T3" fmla="*/ 0 h 289"/>
              <a:gd name="T4" fmla="*/ 2147483647 w 109"/>
              <a:gd name="T5" fmla="*/ 2147483647 h 289"/>
              <a:gd name="T6" fmla="*/ 0 w 109"/>
              <a:gd name="T7" fmla="*/ 2147483647 h 289"/>
              <a:gd name="T8" fmla="*/ 0 w 109"/>
              <a:gd name="T9" fmla="*/ 2147483647 h 28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9"/>
              <a:gd name="T16" fmla="*/ 0 h 289"/>
              <a:gd name="T17" fmla="*/ 109 w 109"/>
              <a:gd name="T18" fmla="*/ 289 h 28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9" h="289">
                <a:moveTo>
                  <a:pt x="0" y="108"/>
                </a:moveTo>
                <a:lnTo>
                  <a:pt x="108" y="0"/>
                </a:lnTo>
                <a:lnTo>
                  <a:pt x="108" y="180"/>
                </a:lnTo>
                <a:lnTo>
                  <a:pt x="0" y="288"/>
                </a:lnTo>
                <a:lnTo>
                  <a:pt x="0" y="108"/>
                </a:lnTo>
              </a:path>
            </a:pathLst>
          </a:custGeom>
          <a:solidFill>
            <a:srgbClr val="DE2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13" name="Rectangle 118"/>
          <p:cNvSpPr>
            <a:spLocks noChangeArrowheads="1"/>
          </p:cNvSpPr>
          <p:nvPr/>
        </p:nvSpPr>
        <p:spPr bwMode="auto">
          <a:xfrm>
            <a:off x="6407150" y="4743450"/>
            <a:ext cx="312738" cy="304800"/>
          </a:xfrm>
          <a:prstGeom prst="rect">
            <a:avLst/>
          </a:prstGeom>
          <a:solidFill>
            <a:srgbClr val="FA7D00"/>
          </a:solidFill>
          <a:ln>
            <a:noFill/>
          </a:ln>
        </p:spPr>
        <p:txBody>
          <a:bodyPr wrap="none" lIns="69850" tIns="34925" rIns="69850" bIns="34925" anchor="ctr"/>
          <a:lstStyle/>
          <a:p>
            <a:pPr algn="ctr" defTabSz="514350">
              <a:defRPr/>
            </a:pPr>
            <a:r>
              <a:rPr lang="en-US" alt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R</a:t>
            </a:r>
          </a:p>
        </p:txBody>
      </p:sp>
      <p:sp>
        <p:nvSpPr>
          <p:cNvPr id="42075" name="Freeform 119"/>
          <p:cNvSpPr>
            <a:spLocks/>
          </p:cNvSpPr>
          <p:nvPr/>
        </p:nvSpPr>
        <p:spPr bwMode="auto">
          <a:xfrm>
            <a:off x="6407150" y="4622800"/>
            <a:ext cx="438150" cy="123825"/>
          </a:xfrm>
          <a:custGeom>
            <a:avLst/>
            <a:gdLst>
              <a:gd name="T0" fmla="*/ 0 w 253"/>
              <a:gd name="T1" fmla="*/ 2147483647 h 73"/>
              <a:gd name="T2" fmla="*/ 2147483647 w 253"/>
              <a:gd name="T3" fmla="*/ 0 h 73"/>
              <a:gd name="T4" fmla="*/ 2147483647 w 253"/>
              <a:gd name="T5" fmla="*/ 0 h 73"/>
              <a:gd name="T6" fmla="*/ 2147483647 w 253"/>
              <a:gd name="T7" fmla="*/ 2147483647 h 73"/>
              <a:gd name="T8" fmla="*/ 0 w 253"/>
              <a:gd name="T9" fmla="*/ 2147483647 h 7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53"/>
              <a:gd name="T16" fmla="*/ 0 h 73"/>
              <a:gd name="T17" fmla="*/ 253 w 253"/>
              <a:gd name="T18" fmla="*/ 73 h 7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53" h="73">
                <a:moveTo>
                  <a:pt x="0" y="72"/>
                </a:moveTo>
                <a:lnTo>
                  <a:pt x="72" y="0"/>
                </a:lnTo>
                <a:lnTo>
                  <a:pt x="252" y="0"/>
                </a:lnTo>
                <a:lnTo>
                  <a:pt x="180" y="72"/>
                </a:lnTo>
                <a:lnTo>
                  <a:pt x="0" y="72"/>
                </a:lnTo>
              </a:path>
            </a:pathLst>
          </a:custGeom>
          <a:solidFill>
            <a:srgbClr val="DA6D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42076" name="Freeform 120"/>
          <p:cNvSpPr>
            <a:spLocks/>
          </p:cNvSpPr>
          <p:nvPr/>
        </p:nvSpPr>
        <p:spPr bwMode="auto">
          <a:xfrm>
            <a:off x="6719888" y="4622800"/>
            <a:ext cx="125412" cy="427038"/>
          </a:xfrm>
          <a:custGeom>
            <a:avLst/>
            <a:gdLst>
              <a:gd name="T0" fmla="*/ 0 w 73"/>
              <a:gd name="T1" fmla="*/ 2147483647 h 253"/>
              <a:gd name="T2" fmla="*/ 2147483647 w 73"/>
              <a:gd name="T3" fmla="*/ 0 h 253"/>
              <a:gd name="T4" fmla="*/ 2147483647 w 73"/>
              <a:gd name="T5" fmla="*/ 2147483647 h 253"/>
              <a:gd name="T6" fmla="*/ 0 w 73"/>
              <a:gd name="T7" fmla="*/ 2147483647 h 253"/>
              <a:gd name="T8" fmla="*/ 0 w 73"/>
              <a:gd name="T9" fmla="*/ 2147483647 h 25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73"/>
              <a:gd name="T16" fmla="*/ 0 h 253"/>
              <a:gd name="T17" fmla="*/ 73 w 73"/>
              <a:gd name="T18" fmla="*/ 253 h 253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73" h="253">
                <a:moveTo>
                  <a:pt x="0" y="72"/>
                </a:moveTo>
                <a:lnTo>
                  <a:pt x="72" y="0"/>
                </a:lnTo>
                <a:lnTo>
                  <a:pt x="72" y="180"/>
                </a:lnTo>
                <a:lnTo>
                  <a:pt x="0" y="252"/>
                </a:lnTo>
                <a:lnTo>
                  <a:pt x="0" y="72"/>
                </a:lnTo>
              </a:path>
            </a:pathLst>
          </a:custGeom>
          <a:solidFill>
            <a:srgbClr val="EA75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fr-BE"/>
          </a:p>
        </p:txBody>
      </p:sp>
      <p:sp>
        <p:nvSpPr>
          <p:cNvPr id="29751" name="Oval 121"/>
          <p:cNvSpPr>
            <a:spLocks noChangeArrowheads="1"/>
          </p:cNvSpPr>
          <p:nvPr/>
        </p:nvSpPr>
        <p:spPr bwMode="auto">
          <a:xfrm>
            <a:off x="3476625" y="5186363"/>
            <a:ext cx="2217738" cy="688975"/>
          </a:xfrm>
          <a:prstGeom prst="ellipse">
            <a:avLst/>
          </a:prstGeom>
          <a:solidFill>
            <a:srgbClr val="00ABDA"/>
          </a:solidFill>
          <a:ln>
            <a:noFill/>
          </a:ln>
        </p:spPr>
        <p:txBody>
          <a:bodyPr wrap="none" anchor="ctr"/>
          <a:lstStyle/>
          <a:p>
            <a:pPr algn="ctr">
              <a:defRPr/>
            </a:pPr>
            <a:r>
              <a:rPr lang="fr-BE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sym typeface="Arial" charset="0"/>
              </a:rPr>
              <a:t>KSZ</a:t>
            </a:r>
            <a:endParaRPr lang="en-US" altLang="en-US" sz="1600" b="1" dirty="0">
              <a:solidFill>
                <a:schemeClr val="tx1">
                  <a:lumMod val="75000"/>
                  <a:lumOff val="25000"/>
                </a:schemeClr>
              </a:solidFill>
              <a:sym typeface="Arial" charset="0"/>
            </a:endParaRPr>
          </a:p>
        </p:txBody>
      </p:sp>
      <p:sp>
        <p:nvSpPr>
          <p:cNvPr id="42078" name="AutoShape 89"/>
          <p:cNvSpPr>
            <a:spLocks noChangeArrowheads="1"/>
          </p:cNvSpPr>
          <p:nvPr/>
        </p:nvSpPr>
        <p:spPr bwMode="auto">
          <a:xfrm>
            <a:off x="7596188" y="5084763"/>
            <a:ext cx="215900" cy="161925"/>
          </a:xfrm>
          <a:prstGeom prst="parallelogram">
            <a:avLst>
              <a:gd name="adj" fmla="val 87556"/>
            </a:avLst>
          </a:prstGeom>
          <a:gradFill rotWithShape="0">
            <a:gsLst>
              <a:gs pos="0">
                <a:srgbClr val="CECECE"/>
              </a:gs>
              <a:gs pos="100000">
                <a:srgbClr val="3D3D3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en-US" sz="1800"/>
          </a:p>
        </p:txBody>
      </p:sp>
    </p:spTree>
    <p:extLst>
      <p:ext uri="{BB962C8B-B14F-4D97-AF65-F5344CB8AC3E}">
        <p14:creationId xmlns:p14="http://schemas.microsoft.com/office/powerpoint/2010/main" val="4180170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025237" y="2133589"/>
            <a:ext cx="7232073" cy="923330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5400" dirty="0" smtClean="0">
                <a:solidFill>
                  <a:schemeClr val="accent1"/>
                </a:solidFill>
              </a:rPr>
              <a:t>Stand van zaken</a:t>
            </a:r>
            <a:endParaRPr lang="nl-BE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12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Arial" charset="0"/>
              </a:rPr>
              <a:t>Stand van zaken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mtClean="0">
                <a:sym typeface="Arial" charset="0"/>
              </a:rPr>
              <a:t>Een </a:t>
            </a:r>
            <a:r>
              <a:rPr lang="en-US" altLang="en-US" b="1" smtClean="0">
                <a:sym typeface="Arial" charset="0"/>
              </a:rPr>
              <a:t>netwerk met basisdiensten </a:t>
            </a:r>
            <a:r>
              <a:rPr lang="en-US" altLang="en-US" smtClean="0">
                <a:sym typeface="Arial" charset="0"/>
              </a:rPr>
              <a:t>tussen alle openbare en private actoren in de sociale sector, met een veilige verbinding met alle andere relevante overheidsnetwerken, het internet en het interbancair netwerk Isabel</a:t>
            </a:r>
          </a:p>
          <a:p>
            <a:r>
              <a:rPr lang="en-US" altLang="en-US" smtClean="0">
                <a:sym typeface="Arial" charset="0"/>
              </a:rPr>
              <a:t>Een </a:t>
            </a:r>
            <a:r>
              <a:rPr lang="en-US" altLang="en-US" b="1" smtClean="0">
                <a:sym typeface="Arial" charset="0"/>
              </a:rPr>
              <a:t>unieke identificatiesleutel</a:t>
            </a:r>
          </a:p>
          <a:p>
            <a:pPr lvl="1"/>
            <a:r>
              <a:rPr lang="en-US" altLang="en-US" smtClean="0">
                <a:sym typeface="Arial" charset="0"/>
              </a:rPr>
              <a:t>voor elke </a:t>
            </a:r>
            <a:r>
              <a:rPr lang="en-US" altLang="en-US" b="1" smtClean="0">
                <a:sym typeface="Arial" charset="0"/>
              </a:rPr>
              <a:t>burger</a:t>
            </a:r>
            <a:r>
              <a:rPr lang="en-US" altLang="en-US" smtClean="0">
                <a:sym typeface="Arial" charset="0"/>
              </a:rPr>
              <a:t>, elektronisch leesbaar vanop de elektronische identiteitskaart</a:t>
            </a:r>
          </a:p>
          <a:p>
            <a:pPr lvl="1"/>
            <a:r>
              <a:rPr lang="en-US" altLang="en-US" smtClean="0">
                <a:sym typeface="Arial" charset="0"/>
              </a:rPr>
              <a:t>voor elke </a:t>
            </a:r>
            <a:r>
              <a:rPr lang="en-US" altLang="en-US" b="1" smtClean="0">
                <a:sym typeface="Arial" charset="0"/>
              </a:rPr>
              <a:t>onderneming</a:t>
            </a:r>
            <a:r>
              <a:rPr lang="en-US" altLang="en-US" smtClean="0">
                <a:sym typeface="Arial" charset="0"/>
              </a:rPr>
              <a:t> en elke vestiging van een onderneming</a:t>
            </a:r>
          </a:p>
          <a:p>
            <a:r>
              <a:rPr lang="en-US" altLang="en-US" smtClean="0">
                <a:sym typeface="Arial" charset="0"/>
              </a:rPr>
              <a:t>Een </a:t>
            </a:r>
            <a:r>
              <a:rPr lang="en-US" altLang="en-US" b="1" smtClean="0">
                <a:sym typeface="Arial" charset="0"/>
              </a:rPr>
              <a:t>coherent gegevensmodel</a:t>
            </a:r>
            <a:r>
              <a:rPr lang="en-US" altLang="en-US" smtClean="0">
                <a:sym typeface="Arial" charset="0"/>
              </a:rPr>
              <a:t> voor de volledige sociale sector</a:t>
            </a:r>
          </a:p>
          <a:p>
            <a:r>
              <a:rPr lang="en-US" altLang="en-US" smtClean="0">
                <a:sym typeface="Arial" charset="0"/>
              </a:rPr>
              <a:t>Een onderlinge </a:t>
            </a:r>
            <a:r>
              <a:rPr lang="en-US" altLang="en-US" b="1" smtClean="0">
                <a:sym typeface="Arial" charset="0"/>
              </a:rPr>
              <a:t>taakverdeling</a:t>
            </a:r>
            <a:r>
              <a:rPr lang="en-US" altLang="en-US" smtClean="0">
                <a:sym typeface="Arial" charset="0"/>
              </a:rPr>
              <a:t> tussen de actoren in de sociale sector en daarbuiten inzake de inzameling, de validatie, de opslag, het beheer en de elektronische terbeschikkingstelling van informatie in authentieke vorm</a:t>
            </a:r>
          </a:p>
          <a:p>
            <a:endParaRPr lang="en-US" altLang="en-US" dirty="0" smtClean="0">
              <a:sym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245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Arial" charset="0"/>
              </a:rPr>
              <a:t>Stand van </a:t>
            </a:r>
            <a:r>
              <a:rPr lang="en-US" altLang="en-US" dirty="0" err="1" smtClean="0">
                <a:sym typeface="Arial" charset="0"/>
              </a:rPr>
              <a:t>zaken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altLang="en-US" dirty="0" smtClean="0">
                <a:sym typeface="Arial" charset="0"/>
              </a:rPr>
              <a:t>Met als gevolg een </a:t>
            </a:r>
            <a:r>
              <a:rPr lang="nl-BE" altLang="en-US" b="1" dirty="0" smtClean="0">
                <a:sym typeface="Arial" charset="0"/>
              </a:rPr>
              <a:t>eenmalige inzameling</a:t>
            </a:r>
            <a:r>
              <a:rPr lang="nl-BE" altLang="en-US" dirty="0" smtClean="0">
                <a:sym typeface="Arial" charset="0"/>
              </a:rPr>
              <a:t> en een multifunctioneel hergebruik van de informatie doorheen de hele sociale sector</a:t>
            </a:r>
            <a:endParaRPr lang="nl-BE" altLang="en-US" b="1" dirty="0" smtClean="0">
              <a:sym typeface="Arial" charset="0"/>
            </a:endParaRPr>
          </a:p>
          <a:p>
            <a:r>
              <a:rPr lang="nl-BE" altLang="en-US" b="1" dirty="0" smtClean="0">
                <a:sym typeface="Arial" charset="0"/>
              </a:rPr>
              <a:t>220 gestructureerde berichten</a:t>
            </a:r>
            <a:r>
              <a:rPr lang="nl-BE" altLang="en-US" dirty="0" smtClean="0">
                <a:sym typeface="Arial" charset="0"/>
              </a:rPr>
              <a:t> en een </a:t>
            </a:r>
            <a:r>
              <a:rPr lang="nl-BE" altLang="en-US" b="1" dirty="0" smtClean="0">
                <a:sym typeface="Arial" charset="0"/>
              </a:rPr>
              <a:t>120 </a:t>
            </a:r>
            <a:r>
              <a:rPr lang="nl-BE" altLang="en-US" b="1" dirty="0" err="1" smtClean="0">
                <a:sym typeface="Arial" charset="0"/>
              </a:rPr>
              <a:t>webservices</a:t>
            </a:r>
            <a:r>
              <a:rPr lang="nl-BE" altLang="en-US" dirty="0" smtClean="0">
                <a:sym typeface="Arial" charset="0"/>
              </a:rPr>
              <a:t> in productie tussen alle op het netwerk aangesloten actoren in de sociale sector</a:t>
            </a:r>
          </a:p>
          <a:p>
            <a:r>
              <a:rPr lang="nl-BE" altLang="en-US" dirty="0" smtClean="0">
                <a:sym typeface="Arial" charset="0"/>
              </a:rPr>
              <a:t>Telkens uitgebouwd na </a:t>
            </a:r>
            <a:r>
              <a:rPr lang="nl-BE" altLang="en-US" b="1" dirty="0" smtClean="0">
                <a:sym typeface="Arial" charset="0"/>
              </a:rPr>
              <a:t>procesoptimalisatie</a:t>
            </a:r>
            <a:r>
              <a:rPr lang="nl-BE" altLang="en-US" dirty="0" smtClean="0">
                <a:sym typeface="Arial" charset="0"/>
              </a:rPr>
              <a:t>, en in productie gesteld na </a:t>
            </a:r>
            <a:r>
              <a:rPr lang="nl-BE" altLang="en-US" b="1" dirty="0" smtClean="0">
                <a:sym typeface="Arial" charset="0"/>
              </a:rPr>
              <a:t>machtiging</a:t>
            </a:r>
            <a:r>
              <a:rPr lang="nl-BE" altLang="en-US" dirty="0" smtClean="0">
                <a:sym typeface="Arial" charset="0"/>
              </a:rPr>
              <a:t> van het sectoraal comité van de sociale zekerheid en van de gezondheid en van de Commissie voor de Bescherming van de Persoonlijke Levenssfeer (CBPL)</a:t>
            </a:r>
          </a:p>
          <a:p>
            <a:r>
              <a:rPr lang="nl-BE" altLang="en-US" dirty="0" smtClean="0">
                <a:sym typeface="Arial" charset="0"/>
              </a:rPr>
              <a:t>Bijna alle rechtstreekse of onrechtstreekse (via burgers of ondernemingen) </a:t>
            </a:r>
            <a:r>
              <a:rPr lang="nl-BE" altLang="en-US" b="1" dirty="0" smtClean="0">
                <a:sym typeface="Arial" charset="0"/>
              </a:rPr>
              <a:t>papieren informatie-uitwisseling</a:t>
            </a:r>
            <a:r>
              <a:rPr lang="nl-BE" altLang="en-US" dirty="0" smtClean="0">
                <a:sym typeface="Arial" charset="0"/>
              </a:rPr>
              <a:t> tussen actoren in de sociale sector is </a:t>
            </a:r>
            <a:r>
              <a:rPr lang="nl-BE" altLang="en-US" b="1" dirty="0" smtClean="0">
                <a:sym typeface="Arial" charset="0"/>
              </a:rPr>
              <a:t>afgeschaft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66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 smtClean="0"/>
              <a:t>20.651.793 </a:t>
            </a:r>
            <a:r>
              <a:rPr lang="en-US" altLang="en-US" sz="2400" dirty="0" err="1" smtClean="0"/>
              <a:t>verschillende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personen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zijn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ingeschreven</a:t>
            </a:r>
            <a:r>
              <a:rPr lang="en-US" altLang="en-US" sz="2400" dirty="0" smtClean="0"/>
              <a:t> in het </a:t>
            </a:r>
            <a:r>
              <a:rPr lang="en-US" altLang="en-US" sz="2400" dirty="0" err="1" smtClean="0">
                <a:sym typeface="Arial" charset="0"/>
              </a:rPr>
              <a:t>verwijzingsrepertorium</a:t>
            </a:r>
            <a:r>
              <a:rPr lang="en-US" altLang="en-US" sz="2400" dirty="0" smtClean="0"/>
              <a:t> </a:t>
            </a:r>
          </a:p>
          <a:p>
            <a:r>
              <a:rPr lang="en-US" altLang="en-US" sz="2400" dirty="0" smtClean="0"/>
              <a:t>Elke </a:t>
            </a:r>
            <a:r>
              <a:rPr lang="en-US" altLang="en-US" sz="2400" dirty="0" err="1" smtClean="0"/>
              <a:t>persoon</a:t>
            </a:r>
            <a:r>
              <a:rPr lang="en-US" altLang="en-US" sz="2400" dirty="0" smtClean="0"/>
              <a:t> is </a:t>
            </a:r>
            <a:r>
              <a:rPr lang="en-US" altLang="en-US" sz="2400" dirty="0" err="1" smtClean="0"/>
              <a:t>gemiddeld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gekend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bij</a:t>
            </a:r>
            <a:r>
              <a:rPr lang="en-US" altLang="en-US" sz="2400" dirty="0" smtClean="0"/>
              <a:t> </a:t>
            </a:r>
            <a:r>
              <a:rPr lang="fr-FR" altLang="en-US" sz="2400" dirty="0" smtClean="0"/>
              <a:t>12,44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actoren</a:t>
            </a:r>
            <a:r>
              <a:rPr lang="en-US" altLang="en-US" sz="2400" dirty="0" smtClean="0"/>
              <a:t> in de </a:t>
            </a:r>
            <a:r>
              <a:rPr lang="en-US" altLang="en-US" sz="2400" dirty="0" err="1" smtClean="0"/>
              <a:t>sociale</a:t>
            </a:r>
            <a:r>
              <a:rPr lang="en-US" altLang="en-US" sz="2400" dirty="0" smtClean="0"/>
              <a:t> </a:t>
            </a:r>
            <a:r>
              <a:rPr lang="en-US" altLang="en-US" sz="2400" dirty="0" err="1" smtClean="0"/>
              <a:t>zekerheid</a:t>
            </a:r>
            <a:endParaRPr lang="en-US" altLang="en-US" sz="2400" dirty="0" smtClean="0"/>
          </a:p>
          <a:p>
            <a:r>
              <a:rPr lang="en-US" altLang="en-US" sz="2400" dirty="0" smtClean="0"/>
              <a:t>225.144.046</a:t>
            </a:r>
            <a:r>
              <a:rPr lang="fr-FR" altLang="en-US" sz="2400" dirty="0" smtClean="0"/>
              <a:t> </a:t>
            </a:r>
            <a:r>
              <a:rPr lang="nl-NL" altLang="en-US" sz="2400" dirty="0" smtClean="0"/>
              <a:t>'geactiveerde dossiers' in het personenrepertorium </a:t>
            </a:r>
            <a:r>
              <a:rPr lang="fr-FR" altLang="en-US" sz="2400" dirty="0" smtClean="0"/>
              <a:t>op 01/01/2016</a:t>
            </a:r>
          </a:p>
          <a:p>
            <a:pPr lvl="1"/>
            <a:endParaRPr lang="nl-BE" altLang="en-US" sz="2000" dirty="0" smtClean="0"/>
          </a:p>
          <a:p>
            <a:pPr lvl="1"/>
            <a:endParaRPr lang="fr-BE" altLang="en-US" sz="2000" dirty="0" smtClean="0"/>
          </a:p>
          <a:p>
            <a:endParaRPr lang="fr-BE" altLang="en-US" sz="2400" dirty="0" smtClean="0"/>
          </a:p>
          <a:p>
            <a:endParaRPr lang="fr-BE" altLang="en-US" sz="2400" dirty="0" smtClean="0"/>
          </a:p>
          <a:p>
            <a:endParaRPr lang="fr-BE" altLang="en-US" sz="2400" dirty="0" smtClean="0"/>
          </a:p>
          <a:p>
            <a:endParaRPr lang="fr-BE" altLang="en-US" sz="2400" dirty="0" smtClean="0"/>
          </a:p>
          <a:p>
            <a:r>
              <a:rPr lang="fr-BE" altLang="en-US" sz="2400" dirty="0" smtClean="0"/>
              <a:t>1.072.549.826 </a:t>
            </a:r>
            <a:r>
              <a:rPr lang="fr-BE" altLang="en-US" sz="2400" dirty="0" err="1" smtClean="0"/>
              <a:t>uitgewisselde</a:t>
            </a:r>
            <a:r>
              <a:rPr lang="fr-BE" altLang="en-US" sz="2400" dirty="0" smtClean="0"/>
              <a:t> </a:t>
            </a:r>
            <a:r>
              <a:rPr lang="fr-BE" altLang="en-US" sz="2400" dirty="0" err="1" smtClean="0"/>
              <a:t>berichten</a:t>
            </a:r>
            <a:r>
              <a:rPr lang="fr-BE" altLang="en-US" sz="2400" dirty="0" smtClean="0"/>
              <a:t> in </a:t>
            </a:r>
            <a:r>
              <a:rPr lang="nl-BE" altLang="en-US" sz="2400" dirty="0" smtClean="0"/>
              <a:t>2015</a:t>
            </a:r>
            <a:endParaRPr lang="en-US" altLang="en-US" sz="2400" dirty="0" smtClean="0"/>
          </a:p>
          <a:p>
            <a:endParaRPr lang="fr-FR" altLang="en-US" sz="2400" dirty="0" smtClean="0"/>
          </a:p>
          <a:p>
            <a:endParaRPr lang="fr-FR" altLang="en-US" sz="2400" dirty="0" smtClean="0"/>
          </a:p>
        </p:txBody>
      </p:sp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Arial" charset="0"/>
              </a:rPr>
              <a:t>Stand van zaken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17</a:t>
            </a:fld>
            <a:endParaRPr lang="en-GB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9813" y="3261470"/>
            <a:ext cx="4684736" cy="26759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1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Arial" charset="0"/>
              </a:rPr>
              <a:t>Stand van zaken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en-US" b="1" dirty="0" smtClean="0">
                <a:sym typeface="Arial" charset="0"/>
              </a:rPr>
              <a:t>Portaalomgeving</a:t>
            </a:r>
            <a:r>
              <a:rPr lang="nl-BE" altLang="en-US" dirty="0" smtClean="0">
                <a:sym typeface="Arial" charset="0"/>
              </a:rPr>
              <a:t> (</a:t>
            </a:r>
            <a:r>
              <a:rPr lang="nl-BE" altLang="en-US" dirty="0" smtClean="0">
                <a:sym typeface="Arial" charset="0"/>
                <a:hlinkClick r:id="rId2"/>
              </a:rPr>
              <a:t>www.socialsecurity.be</a:t>
            </a:r>
            <a:r>
              <a:rPr lang="nl-BE" altLang="en-US" dirty="0" smtClean="0">
                <a:sym typeface="Arial" charset="0"/>
              </a:rPr>
              <a:t>) met</a:t>
            </a:r>
          </a:p>
          <a:p>
            <a:pPr lvl="1"/>
            <a:r>
              <a:rPr lang="nl-BE" altLang="en-US" dirty="0" smtClean="0">
                <a:sym typeface="Arial" charset="0"/>
              </a:rPr>
              <a:t>informatie over alle aspecten van de sociale zekerheid</a:t>
            </a:r>
          </a:p>
          <a:p>
            <a:pPr lvl="1"/>
            <a:r>
              <a:rPr lang="nl-BE" altLang="en-US" dirty="0" smtClean="0">
                <a:sym typeface="Arial" charset="0"/>
              </a:rPr>
              <a:t>elektronische transacties voor burgers, ondernemingen, hun dienstverleners en beroepsbeoefenaars</a:t>
            </a:r>
          </a:p>
          <a:p>
            <a:pPr lvl="1"/>
            <a:r>
              <a:rPr lang="nl-BE" altLang="en-US" dirty="0" smtClean="0">
                <a:sym typeface="Arial" charset="0"/>
              </a:rPr>
              <a:t>geharmoniseerde instructies en een beschrijving van het gehanteerde multifunctionele informatiemodel</a:t>
            </a:r>
          </a:p>
          <a:p>
            <a:pPr lvl="1"/>
            <a:r>
              <a:rPr lang="nl-BE" altLang="en-US" dirty="0" smtClean="0">
                <a:sym typeface="Arial" charset="0"/>
              </a:rPr>
              <a:t>een persoonlijke pagina voor elke burger, onderneming, dienstverlener en beroepsbeoefenaar</a:t>
            </a:r>
          </a:p>
          <a:p>
            <a:r>
              <a:rPr lang="nl-BE" altLang="en-US" dirty="0" smtClean="0">
                <a:sym typeface="Arial" charset="0"/>
              </a:rPr>
              <a:t>Aantal</a:t>
            </a:r>
            <a:r>
              <a:rPr lang="nl-BE" altLang="en-US" b="1" dirty="0" smtClean="0">
                <a:sym typeface="Arial" charset="0"/>
              </a:rPr>
              <a:t> mobiele toepassingen </a:t>
            </a:r>
            <a:r>
              <a:rPr lang="nl-BE" altLang="en-US" dirty="0" smtClean="0">
                <a:sym typeface="Arial" charset="0"/>
              </a:rPr>
              <a:t>(apps) voor burgers en ondernemingen, zoals </a:t>
            </a:r>
            <a:r>
              <a:rPr lang="nl-BE" altLang="en-US" dirty="0" err="1" smtClean="0">
                <a:sym typeface="Arial" charset="0"/>
              </a:rPr>
              <a:t>Checkin@work</a:t>
            </a:r>
            <a:r>
              <a:rPr lang="nl-BE" altLang="en-US" dirty="0" smtClean="0">
                <a:sym typeface="Arial" charset="0"/>
              </a:rPr>
              <a:t> en </a:t>
            </a:r>
            <a:r>
              <a:rPr lang="nl-BE" altLang="en-US" dirty="0" err="1" smtClean="0">
                <a:sym typeface="Arial" charset="0"/>
              </a:rPr>
              <a:t>Student@work</a:t>
            </a:r>
            <a:endParaRPr lang="nl-BE" altLang="en-US" b="1" dirty="0" smtClean="0">
              <a:sym typeface="Arial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Stand van zaken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Een </a:t>
            </a:r>
            <a:r>
              <a:rPr lang="nl-BE" b="1" dirty="0" smtClean="0"/>
              <a:t>datawarehouse arbeidsmarkt en sociale bescherming</a:t>
            </a:r>
          </a:p>
          <a:p>
            <a:pPr lvl="1"/>
            <a:r>
              <a:rPr lang="nl-BE" dirty="0" smtClean="0"/>
              <a:t>met gegevens afkomstig van </a:t>
            </a:r>
            <a:r>
              <a:rPr lang="nl-BE" dirty="0" smtClean="0">
                <a:sym typeface="Arial" charset="0"/>
              </a:rPr>
              <a:t>alle actoren in de sociale sector, FOD Financiën, </a:t>
            </a:r>
            <a:r>
              <a:rPr lang="nl-BE" dirty="0" err="1" smtClean="0">
                <a:sym typeface="Arial" charset="0"/>
              </a:rPr>
              <a:t>Belstat</a:t>
            </a:r>
            <a:r>
              <a:rPr lang="nl-BE" dirty="0" smtClean="0">
                <a:sym typeface="Arial" charset="0"/>
              </a:rPr>
              <a:t>, … (lijst van alle beschikbare variabelen op </a:t>
            </a:r>
            <a:r>
              <a:rPr lang="nl-BE" dirty="0" smtClean="0">
                <a:sym typeface="Arial" charset="0"/>
                <a:hlinkClick r:id="rId2"/>
              </a:rPr>
              <a:t>www.ksz.fgov.be</a:t>
            </a:r>
            <a:r>
              <a:rPr lang="nl-BE" dirty="0" smtClean="0">
                <a:sym typeface="Arial" charset="0"/>
              </a:rPr>
              <a:t>)</a:t>
            </a:r>
          </a:p>
          <a:p>
            <a:pPr lvl="1"/>
            <a:r>
              <a:rPr lang="nl-BE" dirty="0" smtClean="0">
                <a:sym typeface="Arial" charset="0"/>
              </a:rPr>
              <a:t>bruikbaar voor onderzoek, beleidsvoorbereiding en beleidsevaluatie</a:t>
            </a:r>
          </a:p>
          <a:p>
            <a:pPr lvl="1"/>
            <a:r>
              <a:rPr lang="nl-BE" dirty="0" smtClean="0">
                <a:sym typeface="Arial" charset="0"/>
              </a:rPr>
              <a:t>na machtiging van het sectoraal comité sociale zekerheid en gezondheid</a:t>
            </a:r>
          </a:p>
          <a:p>
            <a:pPr lvl="1"/>
            <a:r>
              <a:rPr lang="nl-BE" dirty="0" smtClean="0">
                <a:sym typeface="Arial" charset="0"/>
              </a:rPr>
              <a:t>na </a:t>
            </a:r>
            <a:r>
              <a:rPr lang="nl-BE" dirty="0" err="1" smtClean="0">
                <a:sym typeface="Arial" charset="0"/>
              </a:rPr>
              <a:t>anonimisering</a:t>
            </a:r>
            <a:r>
              <a:rPr lang="nl-BE" dirty="0" smtClean="0">
                <a:sym typeface="Arial" charset="0"/>
              </a:rPr>
              <a:t> of codering van de gegevens</a:t>
            </a:r>
          </a:p>
          <a:p>
            <a:pPr lvl="1"/>
            <a:r>
              <a:rPr lang="nl-BE" dirty="0" smtClean="0">
                <a:sym typeface="Arial" charset="0"/>
              </a:rPr>
              <a:t>2 vormen van ontsluiting: veel gevraagde basisstatistieken via </a:t>
            </a:r>
            <a:r>
              <a:rPr lang="nl-BE" dirty="0" err="1" smtClean="0">
                <a:sym typeface="Arial" charset="0"/>
              </a:rPr>
              <a:t>webtoepassing</a:t>
            </a:r>
            <a:r>
              <a:rPr lang="nl-BE" dirty="0" smtClean="0">
                <a:sym typeface="Arial" charset="0"/>
              </a:rPr>
              <a:t> of specifieke aanvraag</a:t>
            </a:r>
            <a:endParaRPr lang="nl-BE" dirty="0"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31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Structuur van de uiteenzetting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Verwachtingen burgers en wensen overheid</a:t>
            </a:r>
          </a:p>
          <a:p>
            <a:r>
              <a:rPr lang="nl-BE" dirty="0" smtClean="0"/>
              <a:t>Netwerk van de sociale zekerheid en missie Kruispuntbank Sociale Zekerheid (KSZ)</a:t>
            </a:r>
          </a:p>
          <a:p>
            <a:r>
              <a:rPr lang="nl-BE" dirty="0" smtClean="0"/>
              <a:t>Stand van zaken</a:t>
            </a:r>
          </a:p>
          <a:p>
            <a:r>
              <a:rPr lang="nl-BE" dirty="0" smtClean="0"/>
              <a:t>Basisprincipes informatiebeheer en informatieveiligheid </a:t>
            </a:r>
            <a:r>
              <a:rPr lang="nl-BE" dirty="0" err="1" smtClean="0"/>
              <a:t>by</a:t>
            </a:r>
            <a:r>
              <a:rPr lang="nl-BE" dirty="0" smtClean="0"/>
              <a:t> design</a:t>
            </a:r>
          </a:p>
          <a:p>
            <a:r>
              <a:rPr lang="nl-BE" dirty="0" smtClean="0"/>
              <a:t>Automatische toekenning van rechten</a:t>
            </a:r>
          </a:p>
          <a:p>
            <a:pPr lvl="1"/>
            <a:r>
              <a:rPr lang="nl-BE" dirty="0"/>
              <a:t>b</a:t>
            </a:r>
            <a:r>
              <a:rPr lang="nl-BE" dirty="0" smtClean="0"/>
              <a:t>elang</a:t>
            </a:r>
          </a:p>
          <a:p>
            <a:pPr lvl="1"/>
            <a:r>
              <a:rPr lang="nl-BE" dirty="0" smtClean="0"/>
              <a:t>concept</a:t>
            </a:r>
          </a:p>
          <a:p>
            <a:pPr lvl="1"/>
            <a:r>
              <a:rPr lang="nl-BE" dirty="0" smtClean="0"/>
              <a:t>voorbeelden</a:t>
            </a:r>
          </a:p>
          <a:p>
            <a:pPr lvl="1"/>
            <a:r>
              <a:rPr lang="nl-BE" dirty="0" smtClean="0"/>
              <a:t>kritische succesfactoren (KSF)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82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Stand van zaken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err="1">
                <a:sym typeface="Arial" charset="0"/>
              </a:rPr>
              <a:t>Een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geïntegreerd</a:t>
            </a:r>
            <a:r>
              <a:rPr lang="en-US" altLang="en-US" dirty="0">
                <a:sym typeface="Arial" charset="0"/>
              </a:rPr>
              <a:t>, via </a:t>
            </a:r>
            <a:r>
              <a:rPr lang="en-US" altLang="en-US" dirty="0" err="1">
                <a:sym typeface="Arial" charset="0"/>
              </a:rPr>
              <a:t>verschillende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kanalen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bereikbaar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b="1" dirty="0">
                <a:sym typeface="Arial" charset="0"/>
              </a:rPr>
              <a:t>contact center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Eranova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ondersteund</a:t>
            </a:r>
            <a:r>
              <a:rPr lang="en-US" altLang="en-US" dirty="0">
                <a:sym typeface="Arial" charset="0"/>
              </a:rPr>
              <a:t> door </a:t>
            </a:r>
            <a:r>
              <a:rPr lang="en-US" altLang="en-US" dirty="0" err="1">
                <a:sym typeface="Arial" charset="0"/>
              </a:rPr>
              <a:t>een</a:t>
            </a:r>
            <a:r>
              <a:rPr lang="en-US" altLang="en-US" dirty="0">
                <a:sym typeface="Arial" charset="0"/>
              </a:rPr>
              <a:t> customer relationship management tool, </a:t>
            </a:r>
            <a:r>
              <a:rPr lang="en-US" altLang="en-US" dirty="0" err="1">
                <a:sym typeface="Arial" charset="0"/>
              </a:rPr>
              <a:t>en</a:t>
            </a:r>
            <a:r>
              <a:rPr lang="en-US" altLang="en-US" dirty="0">
                <a:sym typeface="Arial" charset="0"/>
              </a:rPr>
              <a:t> </a:t>
            </a:r>
            <a:r>
              <a:rPr lang="en-US" altLang="en-US" dirty="0" err="1">
                <a:sym typeface="Arial" charset="0"/>
              </a:rPr>
              <a:t>werkend</a:t>
            </a:r>
            <a:r>
              <a:rPr lang="en-US" altLang="en-US" dirty="0">
                <a:sym typeface="Arial" charset="0"/>
              </a:rPr>
              <a:t> met </a:t>
            </a:r>
            <a:r>
              <a:rPr lang="en-US" altLang="en-US" dirty="0" err="1">
                <a:sym typeface="Arial" charset="0"/>
              </a:rPr>
              <a:t>strikte</a:t>
            </a:r>
            <a:r>
              <a:rPr lang="en-US" altLang="en-US" dirty="0">
                <a:sym typeface="Arial" charset="0"/>
              </a:rPr>
              <a:t> service level agreements (SLA’s)</a:t>
            </a:r>
          </a:p>
          <a:p>
            <a:pPr marL="0" indent="0">
              <a:buNone/>
            </a:pP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975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sym typeface="Arial" charset="0"/>
              </a:rPr>
              <a:t>Stand van </a:t>
            </a:r>
            <a:r>
              <a:rPr lang="en-US" altLang="en-US" dirty="0" err="1" smtClean="0">
                <a:sym typeface="Arial" charset="0"/>
              </a:rPr>
              <a:t>zaken</a:t>
            </a:r>
            <a:r>
              <a:rPr lang="en-US" altLang="en-US" dirty="0" smtClean="0">
                <a:sym typeface="Arial" charset="0"/>
              </a:rPr>
              <a:t>: </a:t>
            </a:r>
            <a:r>
              <a:rPr lang="en-US" altLang="en-US" dirty="0" err="1" smtClean="0">
                <a:sym typeface="Arial" charset="0"/>
              </a:rPr>
              <a:t>ondernemingen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altLang="en-US" b="1" dirty="0" smtClean="0">
                <a:sym typeface="Arial" charset="0"/>
              </a:rPr>
              <a:t>&gt; 50 elektronische diensten voor ondernemingen</a:t>
            </a:r>
            <a:r>
              <a:rPr lang="nl-BE" altLang="en-US" dirty="0" smtClean="0">
                <a:sym typeface="Arial" charset="0"/>
              </a:rPr>
              <a:t>, zowel in de vorm van de uitwisseling van elektronische berichten van toepassing tot toepassing, als in de vorm van onderling geïntegreerde portaaltransacties</a:t>
            </a:r>
          </a:p>
          <a:p>
            <a:pPr lvl="1"/>
            <a:r>
              <a:rPr lang="nl-BE" altLang="en-US" dirty="0" smtClean="0">
                <a:sym typeface="Arial" charset="0"/>
              </a:rPr>
              <a:t>50 aangifteformulieren zijn afgeschaft</a:t>
            </a:r>
          </a:p>
          <a:p>
            <a:pPr lvl="1"/>
            <a:r>
              <a:rPr lang="nl-BE" altLang="en-US" dirty="0" smtClean="0">
                <a:sym typeface="Arial" charset="0"/>
              </a:rPr>
              <a:t>de resterende elektronische aangifteformulieren zijn gemiddeld teruggebracht tot 1/3 van het aantal rubrieken</a:t>
            </a:r>
          </a:p>
          <a:p>
            <a:pPr lvl="1"/>
            <a:r>
              <a:rPr lang="nl-BE" altLang="en-US" dirty="0" smtClean="0">
                <a:sym typeface="Arial" charset="0"/>
              </a:rPr>
              <a:t>de aangiften worden beperkt tot 3 momenten</a:t>
            </a:r>
          </a:p>
          <a:p>
            <a:pPr lvl="2"/>
            <a:r>
              <a:rPr lang="nl-BE" altLang="en-US" dirty="0" smtClean="0">
                <a:sym typeface="Arial" charset="0"/>
              </a:rPr>
              <a:t>de onmiddellijke aangifte van aanwerving en ontslag (kan enkel elektronisch)</a:t>
            </a:r>
          </a:p>
          <a:p>
            <a:pPr lvl="2"/>
            <a:r>
              <a:rPr lang="nl-BE" altLang="en-US" dirty="0" smtClean="0">
                <a:sym typeface="Arial" charset="0"/>
              </a:rPr>
              <a:t>de driemaandelijkse aangifte van lonen en arbeidstijden (kan enkel elektronisch)</a:t>
            </a:r>
          </a:p>
          <a:p>
            <a:pPr lvl="2"/>
            <a:r>
              <a:rPr lang="nl-BE" altLang="en-US" dirty="0" smtClean="0">
                <a:sym typeface="Arial" charset="0"/>
              </a:rPr>
              <a:t>het zich voordoen van een sociaal risico (kan elektronisch of op papier)</a:t>
            </a:r>
          </a:p>
          <a:p>
            <a:pPr lvl="1"/>
            <a:r>
              <a:rPr lang="nl-BE" altLang="en-US" dirty="0" smtClean="0">
                <a:sym typeface="Arial" charset="0"/>
              </a:rPr>
              <a:t>in 2014 werden meer dan 26 miljoen elektronische aangiften verricht door de 240.000 werkgevers, waarvan 98 % van toepassing tot toepassing</a:t>
            </a:r>
          </a:p>
          <a:p>
            <a:pPr lvl="1"/>
            <a:r>
              <a:rPr lang="nl-BE" altLang="en-US" dirty="0" smtClean="0">
                <a:sym typeface="Arial" charset="0"/>
              </a:rPr>
              <a:t>op basis van een bevraging van het Federaal Planbureau blijkt de last voor de ondernemingen t.g.v. van administratieve formaliteiten in de sociale sector met &gt; 1 miljard € per jaar te zijn verminderd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75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Stand van </a:t>
            </a:r>
            <a:r>
              <a:rPr lang="en-US" altLang="en-US" dirty="0" err="1" smtClean="0"/>
              <a:t>zaken</a:t>
            </a:r>
            <a:r>
              <a:rPr lang="en-US" altLang="en-US" dirty="0" smtClean="0"/>
              <a:t>: burgers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BE" altLang="en-US" dirty="0" smtClean="0">
                <a:sym typeface="Arial" charset="0"/>
              </a:rPr>
              <a:t>De </a:t>
            </a:r>
            <a:r>
              <a:rPr lang="nl-BE" altLang="en-US" b="1" dirty="0" smtClean="0">
                <a:sym typeface="Arial" charset="0"/>
              </a:rPr>
              <a:t>burgers</a:t>
            </a:r>
            <a:r>
              <a:rPr lang="nl-BE" altLang="en-US" dirty="0" smtClean="0">
                <a:sym typeface="Arial" charset="0"/>
              </a:rPr>
              <a:t> verkrijgen hun </a:t>
            </a:r>
            <a:r>
              <a:rPr lang="nl-BE" altLang="en-US" b="1" dirty="0" smtClean="0">
                <a:sym typeface="Arial" charset="0"/>
              </a:rPr>
              <a:t>rechten</a:t>
            </a:r>
            <a:r>
              <a:rPr lang="nl-BE" altLang="en-US" dirty="0" smtClean="0">
                <a:sym typeface="Arial" charset="0"/>
              </a:rPr>
              <a:t> zo veel mogelijk </a:t>
            </a:r>
            <a:r>
              <a:rPr lang="nl-BE" altLang="en-US" b="1" dirty="0" smtClean="0">
                <a:sym typeface="Arial" charset="0"/>
              </a:rPr>
              <a:t>automatisch</a:t>
            </a:r>
            <a:r>
              <a:rPr lang="nl-BE" altLang="en-US" dirty="0" smtClean="0">
                <a:sym typeface="Arial" charset="0"/>
              </a:rPr>
              <a:t> op basis van de onderlinge elektronische dienstverlening tussen de actoren in de sociale sector</a:t>
            </a:r>
          </a:p>
          <a:p>
            <a:endParaRPr lang="nl-BE" altLang="en-US" dirty="0" smtClean="0">
              <a:sym typeface="Arial" charset="0"/>
            </a:endParaRPr>
          </a:p>
          <a:p>
            <a:r>
              <a:rPr lang="nl-BE" altLang="en-US" dirty="0" smtClean="0">
                <a:sym typeface="Arial" charset="0"/>
              </a:rPr>
              <a:t>Voor de rechten die niet automatisch kunnen worden verstrekt, worden </a:t>
            </a:r>
            <a:r>
              <a:rPr lang="nl-BE" altLang="en-US" b="1" dirty="0" smtClean="0">
                <a:sym typeface="Arial" charset="0"/>
              </a:rPr>
              <a:t>geïntegreerde elektronische diensten </a:t>
            </a:r>
            <a:r>
              <a:rPr lang="nl-BE" altLang="en-US" dirty="0" smtClean="0">
                <a:sym typeface="Arial" charset="0"/>
              </a:rPr>
              <a:t>aangeboden via portalen van de actoren in de sociale sector (</a:t>
            </a:r>
            <a:r>
              <a:rPr lang="nl-BE" altLang="en-US" dirty="0" err="1" smtClean="0">
                <a:sym typeface="Arial" charset="0"/>
              </a:rPr>
              <a:t>oa</a:t>
            </a:r>
            <a:r>
              <a:rPr lang="nl-BE" altLang="en-US" dirty="0" smtClean="0">
                <a:sym typeface="Arial" charset="0"/>
              </a:rPr>
              <a:t> </a:t>
            </a:r>
            <a:r>
              <a:rPr lang="nl-BE" altLang="en-US" dirty="0" smtClean="0">
                <a:sym typeface="Arial" charset="0"/>
                <a:hlinkClick r:id="rId2"/>
              </a:rPr>
              <a:t>www.socialsecurity.be</a:t>
            </a:r>
            <a:r>
              <a:rPr lang="nl-BE" altLang="en-US" dirty="0" smtClean="0">
                <a:sym typeface="Arial" charset="0"/>
              </a:rPr>
              <a:t>)</a:t>
            </a:r>
          </a:p>
          <a:p>
            <a:endParaRPr lang="nl-BE" altLang="en-US" dirty="0" smtClean="0">
              <a:sym typeface="Arial" charset="0"/>
            </a:endParaRPr>
          </a:p>
          <a:p>
            <a:r>
              <a:rPr lang="nl-BE" altLang="en-US" dirty="0" smtClean="0">
                <a:sym typeface="Arial" charset="0"/>
              </a:rPr>
              <a:t>18 diensten zijn operationeel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022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Stand van </a:t>
            </a:r>
            <a:r>
              <a:rPr lang="en-US" altLang="en-US" dirty="0" err="1" smtClean="0"/>
              <a:t>zaken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derden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altLang="en-US" dirty="0" smtClean="0">
                <a:sym typeface="Arial" charset="0"/>
              </a:rPr>
              <a:t>Transactie voor </a:t>
            </a:r>
            <a:r>
              <a:rPr lang="nl-BE" altLang="en-US" b="1" dirty="0" smtClean="0">
                <a:sym typeface="Arial" charset="0"/>
              </a:rPr>
              <a:t>bouwheren</a:t>
            </a:r>
            <a:r>
              <a:rPr lang="nl-BE" altLang="en-US" dirty="0" smtClean="0">
                <a:sym typeface="Arial" charset="0"/>
              </a:rPr>
              <a:t> op het portaal van de sociale zekerheid</a:t>
            </a:r>
          </a:p>
          <a:p>
            <a:pPr lvl="1"/>
            <a:r>
              <a:rPr lang="nl-BE" altLang="en-US" dirty="0" smtClean="0">
                <a:sym typeface="Arial" charset="0"/>
              </a:rPr>
              <a:t>elektronische raadpleging van het feit of een werkgever in orde is met zijn </a:t>
            </a:r>
            <a:r>
              <a:rPr lang="nl-BE" altLang="en-US" dirty="0" err="1" smtClean="0">
                <a:sym typeface="Arial" charset="0"/>
              </a:rPr>
              <a:t>socialezekerheidsverplichtingen</a:t>
            </a:r>
            <a:r>
              <a:rPr lang="nl-BE" altLang="en-US" dirty="0" smtClean="0">
                <a:sym typeface="Arial" charset="0"/>
              </a:rPr>
              <a:t> en controle van het al dan niet bestaan van een hoofdelijke aansprakelijkheid of een inhoudingsplicht</a:t>
            </a:r>
          </a:p>
          <a:p>
            <a:r>
              <a:rPr lang="nl-BE" altLang="en-US" dirty="0" smtClean="0">
                <a:sym typeface="Arial" charset="0"/>
              </a:rPr>
              <a:t>Transacties voor </a:t>
            </a:r>
            <a:r>
              <a:rPr lang="nl-BE" altLang="en-US" b="1" dirty="0" smtClean="0">
                <a:sym typeface="Arial" charset="0"/>
              </a:rPr>
              <a:t>gemeenten</a:t>
            </a:r>
            <a:r>
              <a:rPr lang="nl-BE" altLang="en-US" dirty="0" smtClean="0">
                <a:sym typeface="Arial" charset="0"/>
              </a:rPr>
              <a:t> op het portaal van de sociale zekerheid</a:t>
            </a:r>
          </a:p>
          <a:p>
            <a:pPr lvl="1"/>
            <a:r>
              <a:rPr lang="nl-BE" altLang="en-US" dirty="0" err="1">
                <a:sym typeface="Arial" charset="0"/>
              </a:rPr>
              <a:t>Communit</a:t>
            </a:r>
            <a:r>
              <a:rPr lang="nl-BE" altLang="en-US" dirty="0">
                <a:sym typeface="Arial" charset="0"/>
              </a:rPr>
              <a:t>-e (plus) light : elektronische indiening van een aanvraag tot uitkering voor personen met een handicap bij de FOD Sociale Zekerheid </a:t>
            </a:r>
          </a:p>
          <a:p>
            <a:pPr lvl="1"/>
            <a:r>
              <a:rPr lang="nl-BE" altLang="en-US" dirty="0">
                <a:sym typeface="Arial" charset="0"/>
              </a:rPr>
              <a:t>E-</a:t>
            </a:r>
            <a:r>
              <a:rPr lang="nl-BE" altLang="en-US" dirty="0" err="1">
                <a:sym typeface="Arial" charset="0"/>
              </a:rPr>
              <a:t>Creabis</a:t>
            </a:r>
            <a:r>
              <a:rPr lang="nl-BE" altLang="en-US" dirty="0">
                <a:sym typeface="Arial" charset="0"/>
              </a:rPr>
              <a:t>: online opvraging en, zo nodig, aanmaak van het unieke identificatienummer van de sociale zekerheid in het Rijksregister of de KSZ-registers</a:t>
            </a:r>
          </a:p>
          <a:p>
            <a:pPr lvl="1"/>
            <a:r>
              <a:rPr lang="nl-BE" altLang="en-US" dirty="0">
                <a:sym typeface="Arial" charset="0"/>
              </a:rPr>
              <a:t>elektronische indiening van een pensioenaanvraag (RVP)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43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Stand van </a:t>
            </a:r>
            <a:r>
              <a:rPr lang="en-US" altLang="en-US" dirty="0" err="1" smtClean="0"/>
              <a:t>zaken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derden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nl-BE" altLang="en-US" dirty="0" smtClean="0">
                <a:sym typeface="Arial" charset="0"/>
              </a:rPr>
              <a:t>Transactie voor </a:t>
            </a:r>
            <a:r>
              <a:rPr lang="nl-BE" altLang="en-US" b="1" dirty="0" smtClean="0">
                <a:sym typeface="Arial" charset="0"/>
              </a:rPr>
              <a:t>deurwaarders</a:t>
            </a:r>
          </a:p>
          <a:p>
            <a:pPr lvl="1"/>
            <a:r>
              <a:rPr lang="nl-BE" altLang="en-US" dirty="0" smtClean="0">
                <a:sym typeface="Arial" charset="0"/>
              </a:rPr>
              <a:t>vierde weg – sociale notificatie: de openbare of ministeriële ambtenaren worden in de mogelijkheid gesteld om hun berichten en inlichtingen via elektronische weg over te maken</a:t>
            </a:r>
          </a:p>
          <a:p>
            <a:r>
              <a:rPr lang="nl-BE" altLang="en-US" dirty="0" smtClean="0">
                <a:sym typeface="Arial" charset="0"/>
              </a:rPr>
              <a:t>Transactie voor de </a:t>
            </a:r>
            <a:r>
              <a:rPr lang="nl-BE" altLang="en-US" b="1" dirty="0" smtClean="0">
                <a:sym typeface="Arial" charset="0"/>
              </a:rPr>
              <a:t>telecomoperatoren</a:t>
            </a:r>
          </a:p>
          <a:p>
            <a:pPr lvl="1"/>
            <a:r>
              <a:rPr lang="nl-BE" altLang="en-US" dirty="0" smtClean="0">
                <a:sym typeface="Arial" charset="0"/>
              </a:rPr>
              <a:t>verificatie van het recht op sociaal telefoontarief</a:t>
            </a:r>
          </a:p>
          <a:p>
            <a:r>
              <a:rPr lang="nl-BE" altLang="en-US" b="1" dirty="0" smtClean="0">
                <a:sym typeface="Arial" charset="0"/>
              </a:rPr>
              <a:t>Limosa</a:t>
            </a:r>
          </a:p>
          <a:p>
            <a:pPr lvl="1"/>
            <a:r>
              <a:rPr lang="nl-BE" altLang="en-US" dirty="0" smtClean="0">
                <a:sym typeface="Times New Roman" pitchFamily="18" charset="0"/>
              </a:rPr>
              <a:t>eenmalige multifunctionele elektronische melding van alle activiteiten van buitenlandse werknemers, zelfstandigen of stagiairs op Belgisch grondgebied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625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sym typeface="Arial" charset="0"/>
              </a:rPr>
              <a:t>Beschikbaarheid en performantie</a:t>
            </a:r>
            <a:endParaRPr lang="en-US" altLang="en-US" dirty="0" smtClean="0">
              <a:sym typeface="Arial" charset="0"/>
            </a:endParaRP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Beschikbaarheid van netwerkdiensten </a:t>
            </a:r>
          </a:p>
          <a:p>
            <a:pPr lvl="1"/>
            <a:r>
              <a:rPr lang="nl-BE" dirty="0" smtClean="0"/>
              <a:t>beschikbaarheid van het informatiesysteem van de KSZ voor gebruikers tijdens 99,82 % van de beschikbaarheidsperiodes van de netwerkdiensten</a:t>
            </a:r>
          </a:p>
          <a:p>
            <a:r>
              <a:rPr lang="nl-BE" dirty="0" smtClean="0"/>
              <a:t>Verwerkingstijden</a:t>
            </a:r>
          </a:p>
          <a:p>
            <a:pPr lvl="1"/>
            <a:r>
              <a:rPr lang="nl-BE" dirty="0" smtClean="0"/>
              <a:t>het centrale informaticasysteem van de KSZ heeft de online diensten behandeld in een maximumtijd van één seconde in 99,83 % van de gevallen en in een maximumtijd van twee seconden in 99,90 % van de gevallen</a:t>
            </a:r>
          </a:p>
          <a:p>
            <a:pPr lvl="1"/>
            <a:r>
              <a:rPr lang="nl-BE" dirty="0" smtClean="0"/>
              <a:t>99,16 % van de diensten die in batch dienen te worden behandeld, werden binnen de 4 kalenderdagen behandeld</a:t>
            </a:r>
          </a:p>
          <a:p>
            <a:pPr lvl="1"/>
            <a:r>
              <a:rPr lang="nl-BE" dirty="0" smtClean="0"/>
              <a:t>100 % van de diensten die in het kader van uitzonderlijke batch-werkzaamheden behandeld werden, werden binnen de met de instellingen afgesproken termijn verwerkt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742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Systematische oplevering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en-US" dirty="0" smtClean="0"/>
              <a:t>2015: 36 projecten gerealiseerd</a:t>
            </a:r>
            <a:endParaRPr lang="nl-NL" altLang="en-US" dirty="0"/>
          </a:p>
          <a:p>
            <a:pPr lvl="1"/>
            <a:r>
              <a:rPr lang="nl-NL" altLang="en-US" dirty="0" smtClean="0"/>
              <a:t>28  nieuwe diensten, </a:t>
            </a:r>
            <a:r>
              <a:rPr lang="nl-NL" altLang="en-US" dirty="0" err="1" smtClean="0"/>
              <a:t>bvb</a:t>
            </a:r>
            <a:r>
              <a:rPr lang="nl-NL" altLang="en-US" dirty="0" smtClean="0"/>
              <a:t>. </a:t>
            </a:r>
            <a:endParaRPr lang="nl-NL" altLang="en-US" dirty="0"/>
          </a:p>
          <a:p>
            <a:pPr lvl="2"/>
            <a:r>
              <a:rPr lang="nl-NL" dirty="0"/>
              <a:t>de </a:t>
            </a:r>
            <a:r>
              <a:rPr lang="nl-NL" dirty="0" err="1"/>
              <a:t>OCMW's</a:t>
            </a:r>
            <a:r>
              <a:rPr lang="nl-NL" dirty="0"/>
              <a:t> hebben toegang gekregen tot de gegevens met betrekking tot de Limosa-aangiften van de werknemers, zelfstandigen en stagiairs die naar België zijn gekomen voor tijdelijke of gedeeltelijke opdrachten</a:t>
            </a:r>
            <a:endParaRPr lang="fr-BE" dirty="0"/>
          </a:p>
          <a:p>
            <a:pPr lvl="2"/>
            <a:r>
              <a:rPr lang="nl-BE" dirty="0"/>
              <a:t>in het kader van de </a:t>
            </a:r>
            <a:r>
              <a:rPr lang="nl-BE" dirty="0" err="1"/>
              <a:t>FlexiJobs</a:t>
            </a:r>
            <a:r>
              <a:rPr lang="nl-BE" dirty="0"/>
              <a:t> in de horeca, dient </a:t>
            </a:r>
            <a:r>
              <a:rPr lang="nl-BE" dirty="0" err="1"/>
              <a:t>SIGeDIS</a:t>
            </a:r>
            <a:r>
              <a:rPr lang="nl-BE" dirty="0"/>
              <a:t>, op basis van de geregistreerde loopbaan, een antwoord te formuleren naar de RSZ op de vraag of een bepaalde werknemer al dan niet als </a:t>
            </a:r>
            <a:r>
              <a:rPr lang="nl-BE" dirty="0" err="1"/>
              <a:t>FlexiJob</a:t>
            </a:r>
            <a:r>
              <a:rPr lang="nl-BE" dirty="0"/>
              <a:t> aan de slag kan/mag gaan</a:t>
            </a:r>
          </a:p>
          <a:p>
            <a:pPr lvl="2"/>
            <a:r>
              <a:rPr lang="nl-BE" dirty="0"/>
              <a:t>wegens de afschaffing van het gratis vervoer voor 65-plussers, aanlevering van het sociaal statuut van 65-plussers aan de Lijn opdat zij aangeschreven kunnen worden met een prijsvoorstel op basis van hun sociaal profiel</a:t>
            </a:r>
          </a:p>
          <a:p>
            <a:pPr lvl="2"/>
            <a:r>
              <a:rPr lang="nl-NL" dirty="0"/>
              <a:t>toegang tot de gegevens van het personeelsbestand in het kader van de tewerkstellingspremies (Departement Tewerkstelling en Beroepsopleiding)</a:t>
            </a:r>
            <a:endParaRPr lang="nl-NL" alt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82348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Systematische oplevering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en-US" dirty="0" smtClean="0"/>
              <a:t>2015: 36 projecten gerealiseerd</a:t>
            </a:r>
            <a:endParaRPr lang="nl-NL" altLang="en-US" dirty="0"/>
          </a:p>
          <a:p>
            <a:pPr lvl="1"/>
            <a:r>
              <a:rPr lang="nl-NL" altLang="en-US" dirty="0" smtClean="0"/>
              <a:t>8 </a:t>
            </a:r>
            <a:r>
              <a:rPr lang="nl-NL" altLang="en-US" dirty="0"/>
              <a:t>aanpassingen / verbeteringen / uitbreidingen van bestaande projecten en </a:t>
            </a:r>
            <a:r>
              <a:rPr lang="nl-NL" altLang="en-US" dirty="0" smtClean="0"/>
              <a:t>diensten, </a:t>
            </a:r>
            <a:r>
              <a:rPr lang="nl-NL" altLang="en-US" dirty="0" err="1" smtClean="0"/>
              <a:t>bvb</a:t>
            </a:r>
            <a:r>
              <a:rPr lang="nl-NL" altLang="en-US" dirty="0" smtClean="0"/>
              <a:t>.</a:t>
            </a:r>
          </a:p>
          <a:p>
            <a:pPr lvl="2"/>
            <a:r>
              <a:rPr lang="nl-BE" dirty="0" smtClean="0"/>
              <a:t>re-engineering </a:t>
            </a:r>
            <a:r>
              <a:rPr lang="nl-BE" dirty="0"/>
              <a:t>DIMONA: herziening van de </a:t>
            </a:r>
            <a:r>
              <a:rPr lang="nl-BE" dirty="0" err="1"/>
              <a:t>Dimona</a:t>
            </a:r>
            <a:r>
              <a:rPr lang="nl-BE" dirty="0"/>
              <a:t>-consultatie</a:t>
            </a:r>
            <a:endParaRPr lang="en-US" dirty="0"/>
          </a:p>
          <a:p>
            <a:pPr lvl="2"/>
            <a:r>
              <a:rPr lang="nl-BE" dirty="0"/>
              <a:t>het samen brengen van de technische </a:t>
            </a:r>
            <a:r>
              <a:rPr lang="nl-BE" dirty="0" err="1"/>
              <a:t>back-end</a:t>
            </a:r>
            <a:r>
              <a:rPr lang="nl-BE" dirty="0"/>
              <a:t> van </a:t>
            </a:r>
            <a:r>
              <a:rPr lang="nl-BE" dirty="0" err="1"/>
              <a:t>Dolsis</a:t>
            </a:r>
            <a:r>
              <a:rPr lang="nl-BE" dirty="0"/>
              <a:t> en Genesis, waarbij Genesis als een apart platform voor de betrokken inspectiediensten blijft bestaan</a:t>
            </a:r>
            <a:endParaRPr lang="en-US" dirty="0"/>
          </a:p>
          <a:p>
            <a:pPr lvl="2"/>
            <a:r>
              <a:rPr lang="nl-NL" dirty="0"/>
              <a:t>verbetering van het automatisch toekennen van het sociaal telefoontarief voor het BIPT</a:t>
            </a:r>
            <a:r>
              <a:rPr lang="fr-BE" dirty="0"/>
              <a:t>, </a:t>
            </a:r>
            <a:r>
              <a:rPr lang="nl-NL" dirty="0"/>
              <a:t>het aantal klachtenbrieven per dag die een manuele verwerking vereisen werd teruggebracht van 120 tot 3</a:t>
            </a:r>
            <a:endParaRPr lang="fr-BE" dirty="0"/>
          </a:p>
          <a:p>
            <a:pPr lvl="2"/>
            <a:r>
              <a:rPr lang="nl-NL" dirty="0"/>
              <a:t>verfijning van de dienst aan de hand waarvan een </a:t>
            </a:r>
            <a:r>
              <a:rPr lang="nl-NL" dirty="0" err="1"/>
              <a:t>isi</a:t>
            </a:r>
            <a:r>
              <a:rPr lang="nl-NL" baseline="30000" dirty="0"/>
              <a:t>+</a:t>
            </a:r>
            <a:r>
              <a:rPr lang="nl-NL" dirty="0"/>
              <a:t>-kaart kan worden uitgereikt</a:t>
            </a:r>
            <a:r>
              <a:rPr lang="nl-NL" baseline="30000" dirty="0"/>
              <a:t> </a:t>
            </a:r>
            <a:endParaRPr lang="nl-NL" alt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427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Systematische oplevering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en-US" dirty="0" smtClean="0"/>
              <a:t>2016: geconsolideerd portfolio van 100 aanvragen op de pagina Algemeen Coördinatiecomité van de website (</a:t>
            </a:r>
            <a:r>
              <a:rPr lang="nl-BE" altLang="en-US" dirty="0" smtClean="0">
                <a:hlinkClick r:id="rId2"/>
              </a:rPr>
              <a:t>www.ksz.fgov.be</a:t>
            </a:r>
            <a:r>
              <a:rPr lang="nl-BE" altLang="en-US" dirty="0" smtClean="0"/>
              <a:t>)</a:t>
            </a:r>
            <a:endParaRPr lang="fr-BE" altLang="en-US" dirty="0" smtClean="0"/>
          </a:p>
          <a:p>
            <a:pPr lvl="1"/>
            <a:r>
              <a:rPr lang="nl-BE" altLang="en-US" dirty="0" smtClean="0"/>
              <a:t>2 projecten in verband met de harmonisatie van de afgeleide rechten</a:t>
            </a:r>
            <a:endParaRPr lang="fr-FR" altLang="en-US" dirty="0" smtClean="0"/>
          </a:p>
          <a:p>
            <a:pPr lvl="1"/>
            <a:r>
              <a:rPr lang="nl-BE" altLang="en-US" dirty="0" smtClean="0"/>
              <a:t>11 projecten betreffende fraudebestrijding</a:t>
            </a:r>
            <a:endParaRPr lang="fr-FR" altLang="en-US" dirty="0" smtClean="0"/>
          </a:p>
          <a:p>
            <a:pPr lvl="1"/>
            <a:r>
              <a:rPr lang="nl-BE" altLang="en-US" dirty="0" smtClean="0"/>
              <a:t>87 andere projecten</a:t>
            </a:r>
          </a:p>
          <a:p>
            <a:r>
              <a:rPr lang="nl-BE" altLang="en-US" dirty="0" smtClean="0"/>
              <a:t>Nadruk op projecten met duidelijke ROI, gebaseerd op grondige procesoptimalisatie en met respect van principe van eenmalige gegevensinzameling (</a:t>
            </a:r>
            <a:r>
              <a:rPr lang="nl-BE" altLang="en-US" dirty="0" err="1" smtClean="0"/>
              <a:t>only</a:t>
            </a:r>
            <a:r>
              <a:rPr lang="nl-BE" altLang="en-US" dirty="0" smtClean="0"/>
              <a:t> </a:t>
            </a:r>
            <a:r>
              <a:rPr lang="nl-BE" altLang="en-US" dirty="0" err="1" smtClean="0"/>
              <a:t>once</a:t>
            </a:r>
            <a:r>
              <a:rPr lang="nl-BE" altLang="en-US" dirty="0" smtClean="0"/>
              <a:t>)</a:t>
            </a:r>
            <a:endParaRPr lang="fr-FR" altLang="en-US" dirty="0" smtClean="0"/>
          </a:p>
          <a:p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28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371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Systematische oplevering</a:t>
            </a:r>
            <a:endParaRPr lang="en-US" altLang="en-US" dirty="0" smtClean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2016: voorbeelden van nieuwe diensten</a:t>
            </a:r>
          </a:p>
          <a:p>
            <a:pPr lvl="1"/>
            <a:r>
              <a:rPr lang="nl-BE" dirty="0" smtClean="0"/>
              <a:t>RSVZ wenst in het kader van haar Sequoia project alle communicatie met de KSZ vanaf 2017/Q2 via </a:t>
            </a:r>
            <a:r>
              <a:rPr lang="nl-BE" dirty="0" err="1" smtClean="0"/>
              <a:t>webservices</a:t>
            </a:r>
            <a:r>
              <a:rPr lang="nl-BE" dirty="0" smtClean="0"/>
              <a:t> uit te voeren, in dit kader zouden alle bestaande consultatie en mutaties van gegevens moeten geconverteerd worden van A1-formaat naar </a:t>
            </a:r>
            <a:r>
              <a:rPr lang="nl-BE" dirty="0" err="1" smtClean="0"/>
              <a:t>webservices</a:t>
            </a:r>
            <a:endParaRPr lang="nl-BE" dirty="0" smtClean="0"/>
          </a:p>
          <a:p>
            <a:pPr lvl="1"/>
            <a:r>
              <a:rPr lang="nl-NL" dirty="0" smtClean="0"/>
              <a:t>mededeling aan de FOD Financiën van de bedragen die door de zorgverleners aan de VI (</a:t>
            </a:r>
            <a:r>
              <a:rPr lang="en-US" dirty="0" err="1" smtClean="0"/>
              <a:t>verzekeringsinstellingen</a:t>
            </a:r>
            <a:r>
              <a:rPr lang="en-US" dirty="0" smtClean="0"/>
              <a:t>) </a:t>
            </a:r>
            <a:r>
              <a:rPr lang="nl-NL" dirty="0" smtClean="0"/>
              <a:t>worden gefactureerd</a:t>
            </a:r>
            <a:endParaRPr lang="fr-BE" dirty="0" smtClean="0"/>
          </a:p>
          <a:p>
            <a:pPr lvl="2"/>
            <a:r>
              <a:rPr lang="nl-NL" dirty="0" smtClean="0"/>
              <a:t>de controleurs van de FOD Financiën in de mogelijkheid stellen de </a:t>
            </a:r>
            <a:r>
              <a:rPr lang="nl-NL" dirty="0" err="1" smtClean="0"/>
              <a:t>belastingsaangiften</a:t>
            </a:r>
            <a:r>
              <a:rPr lang="nl-NL" dirty="0" smtClean="0"/>
              <a:t> van de zorgverleners te controleren </a:t>
            </a:r>
            <a:endParaRPr lang="fr-BE" dirty="0" smtClean="0"/>
          </a:p>
          <a:p>
            <a:pPr lvl="2"/>
            <a:r>
              <a:rPr lang="nl-NL" dirty="0" smtClean="0"/>
              <a:t>de VI en de FOD Financiën wensen deze informatie elektronisch uit te wisselen om de administratieve last te verminderen en deze informatie in detail weer te geven</a:t>
            </a:r>
            <a:endParaRPr lang="fr-BE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BAFC2-FBED-4CC7-9BF9-A268A89FE97A}" type="slidenum">
              <a:rPr lang="en-GB" smtClean="0"/>
              <a:pPr/>
              <a:t>29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89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1025237" y="2133589"/>
            <a:ext cx="7232073" cy="175432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5400" dirty="0" smtClean="0">
                <a:solidFill>
                  <a:schemeClr val="accent1"/>
                </a:solidFill>
              </a:rPr>
              <a:t>Verwachtingen burgers en wensen overheid</a:t>
            </a:r>
            <a:endParaRPr lang="nl-BE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70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Systematische oplevering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2016: voorbeelden van nieuwe diensten</a:t>
            </a:r>
          </a:p>
          <a:p>
            <a:pPr lvl="1"/>
            <a:r>
              <a:rPr lang="nl-NL" dirty="0" smtClean="0"/>
              <a:t>e-</a:t>
            </a:r>
            <a:r>
              <a:rPr lang="nl-NL" dirty="0" err="1" smtClean="0"/>
              <a:t>Deductions</a:t>
            </a:r>
            <a:r>
              <a:rPr lang="nl-NL" dirty="0" smtClean="0"/>
              <a:t> : project waarbij de inhoudingen elektronisch worden overgemaakt tussen een schuldeiser en een schuldenaar via de KSZ </a:t>
            </a:r>
            <a:endParaRPr lang="fr-BE" dirty="0" smtClean="0"/>
          </a:p>
          <a:p>
            <a:pPr lvl="1"/>
            <a:r>
              <a:rPr lang="nl-BE" dirty="0" err="1" smtClean="0"/>
              <a:t>Diogenes</a:t>
            </a:r>
            <a:r>
              <a:rPr lang="nl-BE" dirty="0" smtClean="0"/>
              <a:t> : binnenkort zal de burger via de toepassing </a:t>
            </a:r>
            <a:r>
              <a:rPr lang="nl-BE" dirty="0" err="1" smtClean="0"/>
              <a:t>Mycareer</a:t>
            </a:r>
            <a:r>
              <a:rPr lang="nl-BE" dirty="0" smtClean="0"/>
              <a:t> inzicht krijgen in zijn loopbaan ;  deze </a:t>
            </a:r>
            <a:r>
              <a:rPr lang="nl-BE" dirty="0" err="1" smtClean="0"/>
              <a:t>vieuw</a:t>
            </a:r>
            <a:r>
              <a:rPr lang="nl-BE" dirty="0" smtClean="0"/>
              <a:t> zal ook aan de instellingen van sociale zekerheid worden aangeboden via een toepassing op het portaal, de WS zal in dit geval via de KSZ verlopen</a:t>
            </a:r>
            <a:endParaRPr lang="en-US" dirty="0" smtClean="0"/>
          </a:p>
          <a:p>
            <a:pPr lvl="1"/>
            <a:r>
              <a:rPr lang="nl-BE" dirty="0" smtClean="0"/>
              <a:t>in het kader van de opvolging van werknemers met problemen en bij de re-integratie van langdurig afwezige werknemers, het ontvangen van een signaal via het netwerk van de sociale zekerheid voor alle werknemers die meer dan 4 werken afwezig zijn op het werk wegens arbeidsongeschiktheid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1391F-F09A-44EB-8E4B-4E938EA67F17}" type="slidenum">
              <a:rPr lang="en-GB" smtClean="0"/>
              <a:pPr/>
              <a:t>30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282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Systematische oplevering</a:t>
            </a:r>
            <a:endParaRPr lang="en-US" alt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smtClean="0"/>
              <a:t>2016: voorbeelden van nieuwe diensten</a:t>
            </a:r>
          </a:p>
          <a:p>
            <a:pPr lvl="1"/>
            <a:r>
              <a:rPr lang="nl-BE" smtClean="0"/>
              <a:t>aanpassingen nodig aan het project 4de weg in het kader van wetswijzigingen en nieuwe partners</a:t>
            </a:r>
          </a:p>
          <a:p>
            <a:pPr lvl="1"/>
            <a:endParaRPr lang="nl-BE" smtClean="0"/>
          </a:p>
          <a:p>
            <a:pPr lvl="1"/>
            <a:r>
              <a:rPr lang="nl-BE" smtClean="0"/>
              <a:t>project Construct van FOD Financiën: aanvraag van de gegevens DMFA en werkgeversrepertorium, LIMOSA en GOTOT, werven met tijdelijke werkloosheid, OASIS-alarmen nodig om fiscale risicoprofielen in de bouwsector op te stellen</a:t>
            </a:r>
          </a:p>
          <a:p>
            <a:pPr lvl="1"/>
            <a:endParaRPr lang="nl-NL" smtClean="0"/>
          </a:p>
          <a:p>
            <a:pPr lvl="1"/>
            <a:r>
              <a:rPr lang="nl-NL" smtClean="0"/>
              <a:t>inzamelen van socialezekerheidsgegevens voor het dossier van de gedetineerden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61391F-F09A-44EB-8E4B-4E938EA67F17}" type="slidenum">
              <a:rPr lang="en-GB" smtClean="0"/>
              <a:pPr/>
              <a:t>31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06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429488" y="1662519"/>
            <a:ext cx="8285018" cy="2308324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4800" dirty="0">
                <a:solidFill>
                  <a:schemeClr val="accent1"/>
                </a:solidFill>
              </a:rPr>
              <a:t>Basisprincipes informatiebeheer </a:t>
            </a:r>
            <a:r>
              <a:rPr lang="nl-BE" sz="4800" dirty="0" smtClean="0">
                <a:solidFill>
                  <a:schemeClr val="accent1"/>
                </a:solidFill>
              </a:rPr>
              <a:t>en</a:t>
            </a:r>
          </a:p>
          <a:p>
            <a:pPr algn="ctr"/>
            <a:r>
              <a:rPr lang="nl-BE" sz="4800" dirty="0" smtClean="0">
                <a:solidFill>
                  <a:schemeClr val="accent1"/>
                </a:solidFill>
              </a:rPr>
              <a:t>informatieveiligheid </a:t>
            </a:r>
            <a:r>
              <a:rPr lang="nl-BE" sz="4800" dirty="0" err="1">
                <a:solidFill>
                  <a:schemeClr val="accent1"/>
                </a:solidFill>
              </a:rPr>
              <a:t>by</a:t>
            </a:r>
            <a:r>
              <a:rPr lang="nl-BE" sz="4800" dirty="0">
                <a:solidFill>
                  <a:schemeClr val="accent1"/>
                </a:solidFill>
              </a:rPr>
              <a:t> design</a:t>
            </a:r>
          </a:p>
        </p:txBody>
      </p:sp>
    </p:spTree>
    <p:extLst>
      <p:ext uri="{BB962C8B-B14F-4D97-AF65-F5344CB8AC3E}">
        <p14:creationId xmlns:p14="http://schemas.microsoft.com/office/powerpoint/2010/main" val="381944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B</a:t>
            </a:r>
            <a:r>
              <a:rPr lang="nl-BE" dirty="0" smtClean="0"/>
              <a:t>asisprincipes informatiebeheer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Modellering </a:t>
            </a:r>
            <a:r>
              <a:rPr lang="nl-BE" dirty="0"/>
              <a:t>van de </a:t>
            </a:r>
            <a:r>
              <a:rPr lang="nl-BE" dirty="0" smtClean="0"/>
              <a:t>informatie</a:t>
            </a:r>
          </a:p>
          <a:p>
            <a:pPr lvl="1"/>
            <a:r>
              <a:rPr lang="nl-BE" dirty="0" smtClean="0"/>
              <a:t>op </a:t>
            </a:r>
            <a:r>
              <a:rPr lang="nl-BE" dirty="0"/>
              <a:t>een wijze die zo nauw mogelijk aansluit bij de </a:t>
            </a:r>
            <a:r>
              <a:rPr lang="nl-BE" dirty="0" smtClean="0"/>
              <a:t>realiteit</a:t>
            </a:r>
          </a:p>
          <a:p>
            <a:pPr lvl="1"/>
            <a:r>
              <a:rPr lang="nl-BE" dirty="0" smtClean="0"/>
              <a:t>zodat </a:t>
            </a:r>
            <a:r>
              <a:rPr lang="nl-BE" dirty="0"/>
              <a:t>die multifunctioneel kan worden gebruikt </a:t>
            </a:r>
          </a:p>
          <a:p>
            <a:r>
              <a:rPr lang="nl-BE" dirty="0" smtClean="0"/>
              <a:t>Eenmalige </a:t>
            </a:r>
            <a:r>
              <a:rPr lang="nl-BE" dirty="0"/>
              <a:t>inzameling van feitelijke informatie bij burgers en ondernemingen </a:t>
            </a:r>
            <a:r>
              <a:rPr lang="nl-BE" dirty="0" smtClean="0"/>
              <a:t>in coördinatie tussen alle uitvoeringsorganisaties</a:t>
            </a:r>
          </a:p>
          <a:p>
            <a:pPr lvl="1"/>
            <a:r>
              <a:rPr lang="nl-BE" dirty="0" smtClean="0"/>
              <a:t>via </a:t>
            </a:r>
            <a:r>
              <a:rPr lang="nl-BE" dirty="0"/>
              <a:t>een kanaal gekozen door de burgers en </a:t>
            </a:r>
            <a:r>
              <a:rPr lang="nl-BE" dirty="0" smtClean="0"/>
              <a:t>ondernemingen</a:t>
            </a:r>
          </a:p>
          <a:p>
            <a:pPr lvl="1"/>
            <a:r>
              <a:rPr lang="nl-BE" dirty="0" smtClean="0"/>
              <a:t>bij </a:t>
            </a:r>
            <a:r>
              <a:rPr lang="nl-BE" dirty="0"/>
              <a:t>voorkeur van toepassing tot </a:t>
            </a:r>
            <a:r>
              <a:rPr lang="nl-BE" dirty="0" smtClean="0"/>
              <a:t>toepassing</a:t>
            </a:r>
          </a:p>
          <a:p>
            <a:pPr lvl="1"/>
            <a:r>
              <a:rPr lang="nl-BE" dirty="0" smtClean="0"/>
              <a:t>met </a:t>
            </a:r>
            <a:r>
              <a:rPr lang="nl-BE" dirty="0"/>
              <a:t>de mogelijkheid tot kwaliteitscontrole door degene waarbij de informatie wordt ingezameld vóór de </a:t>
            </a:r>
            <a:r>
              <a:rPr lang="nl-BE" dirty="0" err="1" smtClean="0"/>
              <a:t>informatie-overdracht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29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B</a:t>
            </a:r>
            <a:r>
              <a:rPr lang="nl-BE" dirty="0" smtClean="0"/>
              <a:t>asisprincipes </a:t>
            </a:r>
            <a:r>
              <a:rPr lang="nl-BE" dirty="0"/>
              <a:t>informatiebeheer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Taakverdeling tussen de </a:t>
            </a:r>
            <a:r>
              <a:rPr lang="nl-BE" dirty="0" smtClean="0"/>
              <a:t>uitvoeringsorganisaties </a:t>
            </a:r>
            <a:r>
              <a:rPr lang="nl-BE" dirty="0"/>
              <a:t>inzake de validatie, het beheer en de opslag van informatie in authentieke </a:t>
            </a:r>
            <a:r>
              <a:rPr lang="nl-BE" dirty="0" smtClean="0"/>
              <a:t>bronnen</a:t>
            </a:r>
          </a:p>
          <a:p>
            <a:r>
              <a:rPr lang="nl-BE" dirty="0"/>
              <a:t>Verplichting tot melding van vermoede onjuistheden van de informatie aan de </a:t>
            </a:r>
            <a:r>
              <a:rPr lang="nl-BE" dirty="0" smtClean="0"/>
              <a:t>uitvoeringsorganisatie </a:t>
            </a:r>
            <a:r>
              <a:rPr lang="nl-BE" dirty="0"/>
              <a:t>belast met de validatie ervan</a:t>
            </a:r>
          </a:p>
          <a:p>
            <a:r>
              <a:rPr lang="nl-BE" dirty="0"/>
              <a:t>Elektronische uitwisseling van de informatie tussen </a:t>
            </a:r>
            <a:r>
              <a:rPr lang="nl-BE" dirty="0" smtClean="0"/>
              <a:t>uitvoeringsorganisaties </a:t>
            </a:r>
            <a:r>
              <a:rPr lang="nl-BE" dirty="0"/>
              <a:t>met het oog op een hergebruik ervan, </a:t>
            </a:r>
            <a:r>
              <a:rPr lang="nl-BE" dirty="0" smtClean="0"/>
              <a:t>ondersteund door basisdiensten die interoperabiliteit en veiligheid ondersteunen </a:t>
            </a:r>
            <a:endParaRPr lang="nl-B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020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B</a:t>
            </a:r>
            <a:r>
              <a:rPr lang="nl-BE" dirty="0" smtClean="0"/>
              <a:t>asisprincipes informatiebeheer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Proactief </a:t>
            </a:r>
            <a:r>
              <a:rPr lang="nl-BE" dirty="0"/>
              <a:t>gebruik van informatie voor</a:t>
            </a:r>
          </a:p>
          <a:p>
            <a:pPr lvl="1"/>
            <a:r>
              <a:rPr lang="nl-BE" dirty="0"/>
              <a:t>de automatische toekenning van rechten</a:t>
            </a:r>
          </a:p>
          <a:p>
            <a:pPr lvl="1"/>
            <a:r>
              <a:rPr lang="nl-BE" dirty="0"/>
              <a:t>de voorinvulling bij de informatie-inzameling</a:t>
            </a:r>
          </a:p>
          <a:p>
            <a:pPr lvl="1"/>
            <a:r>
              <a:rPr lang="nl-BE" dirty="0"/>
              <a:t>een gerichte informatieverstrekking aan de betrokkenen</a:t>
            </a:r>
          </a:p>
          <a:p>
            <a:endParaRPr lang="nl-B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942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I</a:t>
            </a:r>
            <a:r>
              <a:rPr lang="nl-BE" dirty="0" smtClean="0"/>
              <a:t>nformatieveiligheid </a:t>
            </a:r>
            <a:r>
              <a:rPr lang="nl-BE" dirty="0" err="1" smtClean="0"/>
              <a:t>by</a:t>
            </a:r>
            <a:r>
              <a:rPr lang="nl-BE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Interparlementaire Commissie voor de Bescherming van de Persoonlijke Levenssfeer (CBPL) met thematische sectorale comités, belast met</a:t>
            </a:r>
          </a:p>
          <a:p>
            <a:pPr lvl="1"/>
            <a:r>
              <a:rPr lang="nl-BE" dirty="0"/>
              <a:t>het formuleren van adviezen en aanbevelingen inzake informatieveiligheid en de bescherming van de persoonlijke levenssfeer</a:t>
            </a:r>
          </a:p>
          <a:p>
            <a:pPr lvl="1"/>
            <a:r>
              <a:rPr lang="nl-BE" dirty="0"/>
              <a:t>het verstrekken van machtigingen tot mededeling van persoonsgegevens</a:t>
            </a:r>
          </a:p>
          <a:p>
            <a:pPr lvl="1"/>
            <a:r>
              <a:rPr lang="nl-BE" dirty="0"/>
              <a:t>het uitvoeren van externe controle inzake informatieveiligheid en de bescherming van de persoonlijke levenssfeer</a:t>
            </a:r>
          </a:p>
          <a:p>
            <a:pPr lvl="1"/>
            <a:r>
              <a:rPr lang="nl-BE" dirty="0"/>
              <a:t>het behandelen van </a:t>
            </a:r>
            <a:r>
              <a:rPr lang="nl-BE" dirty="0" smtClean="0"/>
              <a:t>klachten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962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I</a:t>
            </a:r>
            <a:r>
              <a:rPr lang="nl-BE" dirty="0" smtClean="0"/>
              <a:t>nformatieveiligheid </a:t>
            </a:r>
            <a:r>
              <a:rPr lang="nl-BE" dirty="0" err="1" smtClean="0"/>
              <a:t>by</a:t>
            </a:r>
            <a:r>
              <a:rPr lang="nl-BE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I</a:t>
            </a:r>
            <a:r>
              <a:rPr lang="nl-BE" dirty="0" smtClean="0"/>
              <a:t>nstelling </a:t>
            </a:r>
            <a:r>
              <a:rPr lang="nl-BE" dirty="0"/>
              <a:t>van een informatieveiligheidsdienst in elke </a:t>
            </a:r>
            <a:r>
              <a:rPr lang="nl-BE" dirty="0" smtClean="0"/>
              <a:t>uitvoeringsorganisatie, </a:t>
            </a:r>
            <a:r>
              <a:rPr lang="nl-BE" dirty="0"/>
              <a:t>met een adviserende, stimulerende, documenterende en controlerende </a:t>
            </a:r>
            <a:r>
              <a:rPr lang="nl-BE" dirty="0" smtClean="0"/>
              <a:t>taak</a:t>
            </a:r>
          </a:p>
          <a:p>
            <a:r>
              <a:rPr lang="nl-BE" dirty="0" smtClean="0"/>
              <a:t>Geheel </a:t>
            </a:r>
            <a:r>
              <a:rPr lang="nl-BE" dirty="0"/>
              <a:t>van structurele, organisatorische, juridische en technische maatregelen, beschreven in </a:t>
            </a:r>
            <a:r>
              <a:rPr lang="nl-BE" dirty="0" err="1" smtClean="0"/>
              <a:t>policies</a:t>
            </a:r>
            <a:r>
              <a:rPr lang="nl-BE" dirty="0" smtClean="0"/>
              <a:t> op basis van ISO-standaard 27xxx, uitgewerkt </a:t>
            </a:r>
            <a:r>
              <a:rPr lang="nl-BE" dirty="0"/>
              <a:t>door een gemeenschappelijke werkgroep informatieveiligheid en goedgekeurd door </a:t>
            </a:r>
            <a:r>
              <a:rPr lang="nl-BE" dirty="0" smtClean="0"/>
              <a:t>CBPL/sectoraal comité</a:t>
            </a:r>
          </a:p>
          <a:p>
            <a:r>
              <a:rPr lang="nl-BE" dirty="0" smtClean="0"/>
              <a:t>Ondersteuning door een aantal gemeenschappelijke basisdiensten inzake informatieveiligheid (gebruikers- en toegangsbeheer, </a:t>
            </a:r>
            <a:r>
              <a:rPr lang="nl-BE" dirty="0" err="1" smtClean="0"/>
              <a:t>vercijfering</a:t>
            </a:r>
            <a:r>
              <a:rPr lang="nl-BE" dirty="0" smtClean="0"/>
              <a:t>, …)</a:t>
            </a:r>
          </a:p>
          <a:p>
            <a:endParaRPr lang="nl-BE" dirty="0"/>
          </a:p>
          <a:p>
            <a:endParaRPr lang="nl-BE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033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I</a:t>
            </a:r>
            <a:r>
              <a:rPr lang="nl-BE" dirty="0" smtClean="0"/>
              <a:t>nformatieveiligheid </a:t>
            </a:r>
            <a:r>
              <a:rPr lang="nl-BE" dirty="0" err="1" smtClean="0"/>
              <a:t>by</a:t>
            </a:r>
            <a:r>
              <a:rPr lang="nl-BE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Elke mededeling van persoonsgegevens aan derden vereist een machtiging van het bevoegde sectoraal comité</a:t>
            </a:r>
          </a:p>
          <a:p>
            <a:r>
              <a:rPr lang="nl-BE" dirty="0" smtClean="0"/>
              <a:t>De machtigingen tot mededeling van persoonsgegevens zijn publiek</a:t>
            </a:r>
          </a:p>
          <a:p>
            <a:r>
              <a:rPr lang="nl-BE" dirty="0" smtClean="0"/>
              <a:t>Elke </a:t>
            </a:r>
            <a:r>
              <a:rPr lang="nl-BE" dirty="0"/>
              <a:t>concrete elektronische uitwisseling van persoonsgegevens wordt preventief getoetst op conformiteit met de geldende machtigingen tot mededeling door een instantie onafhankelijk van de verzender en de </a:t>
            </a:r>
            <a:r>
              <a:rPr lang="nl-BE" dirty="0" smtClean="0"/>
              <a:t>bestemmeling (dienstenintegrator)</a:t>
            </a:r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8163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I</a:t>
            </a:r>
            <a:r>
              <a:rPr lang="nl-BE" dirty="0" smtClean="0"/>
              <a:t>nformatieveiligheid </a:t>
            </a:r>
            <a:r>
              <a:rPr lang="nl-BE" dirty="0" err="1" smtClean="0"/>
              <a:t>by</a:t>
            </a:r>
            <a:r>
              <a:rPr lang="nl-BE" dirty="0" smtClean="0"/>
              <a:t>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Elke elektronische uitwisseling van persoonsgegevens wordt gelogd om eventueel oneigenlijk gebruik ex post te kunnen traceren</a:t>
            </a:r>
          </a:p>
          <a:p>
            <a:r>
              <a:rPr lang="nl-BE" dirty="0" smtClean="0"/>
              <a:t>Telkens </a:t>
            </a:r>
            <a:r>
              <a:rPr lang="nl-BE" dirty="0"/>
              <a:t>informatie wordt gebruikt voor een beslissing, wordt de gebruikte informatie meegedeeld bij de mededeling van de beslissing</a:t>
            </a:r>
          </a:p>
          <a:p>
            <a:r>
              <a:rPr lang="nl-BE" dirty="0"/>
              <a:t>Elke persoon heeft recht op toegang en, in </a:t>
            </a:r>
            <a:r>
              <a:rPr lang="nl-BE" dirty="0" smtClean="0"/>
              <a:t>geval van onjuiste gegevens, </a:t>
            </a:r>
            <a:r>
              <a:rPr lang="nl-BE" dirty="0"/>
              <a:t>op verbetering van zijn eigen persoonsgegevens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39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61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Verwachtingen burgers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altLang="fr-FR" dirty="0" smtClean="0"/>
              <a:t>Effectieve sociale bescherming</a:t>
            </a:r>
          </a:p>
          <a:p>
            <a:r>
              <a:rPr lang="nl-BE" altLang="fr-FR" dirty="0" smtClean="0"/>
              <a:t>Geïntegreerde diensten</a:t>
            </a:r>
          </a:p>
          <a:p>
            <a:pPr lvl="1"/>
            <a:r>
              <a:rPr lang="nl-BE" altLang="fr-FR" dirty="0" smtClean="0"/>
              <a:t>afgestemd op hun concrete situatie, waar mogelijk gepersonaliseerd</a:t>
            </a:r>
          </a:p>
          <a:p>
            <a:pPr lvl="1"/>
            <a:r>
              <a:rPr lang="nl-BE" altLang="fr-FR" dirty="0" smtClean="0"/>
              <a:t>aangeboden bij evenementen die zich voordoen tijdens hun levenscyclus (geboorte, school, werk, verhuis, ziekte, pensioen, overlijden, start van een onderneming, …)</a:t>
            </a:r>
          </a:p>
          <a:p>
            <a:pPr lvl="1"/>
            <a:r>
              <a:rPr lang="nl-BE" altLang="fr-FR" dirty="0" smtClean="0"/>
              <a:t>over overheidsniveaus, overheidsdiensten en private instanties heen</a:t>
            </a:r>
          </a:p>
          <a:p>
            <a:r>
              <a:rPr lang="nl-BE" altLang="fr-FR" dirty="0" smtClean="0"/>
              <a:t>Afgestemd op de eigen processen</a:t>
            </a:r>
          </a:p>
          <a:p>
            <a:r>
              <a:rPr lang="nl-BE" altLang="fr-FR" dirty="0" smtClean="0"/>
              <a:t>Met een minimum aan kosten en administratieve formaliteiten</a:t>
            </a:r>
          </a:p>
          <a:p>
            <a:r>
              <a:rPr lang="nl-BE" altLang="fr-FR" dirty="0" smtClean="0"/>
              <a:t>Zo mogelijk automatisch verstrekt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833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89711" y="2133589"/>
            <a:ext cx="7523019" cy="175432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5400" dirty="0" smtClean="0">
                <a:solidFill>
                  <a:schemeClr val="accent1"/>
                </a:solidFill>
              </a:rPr>
              <a:t>Automatische toekenning van rechten</a:t>
            </a:r>
            <a:endParaRPr lang="nl-BE" sz="5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87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Belang: vermijden van non-take up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err="1" smtClean="0"/>
              <a:t>Intransparantie</a:t>
            </a:r>
            <a:r>
              <a:rPr lang="nl-BE" dirty="0" smtClean="0"/>
              <a:t>: mensen zijn weinig of niet op de hoogte van hun rechten </a:t>
            </a:r>
          </a:p>
          <a:p>
            <a:r>
              <a:rPr lang="nl-BE" b="1" dirty="0" smtClean="0"/>
              <a:t>Mattheüseffect</a:t>
            </a:r>
            <a:r>
              <a:rPr lang="nl-BE" dirty="0" smtClean="0"/>
              <a:t>:</a:t>
            </a:r>
            <a:r>
              <a:rPr lang="nl-BE" b="1" dirty="0" smtClean="0"/>
              <a:t> </a:t>
            </a:r>
            <a:r>
              <a:rPr lang="nl-BE" dirty="0" smtClean="0"/>
              <a:t>rechten komen niet bij de beoogde (kwetsbare) doelgroep terecht</a:t>
            </a:r>
          </a:p>
          <a:p>
            <a:r>
              <a:rPr lang="nl-BE" b="1" dirty="0" smtClean="0"/>
              <a:t>Drempel</a:t>
            </a:r>
            <a:r>
              <a:rPr lang="nl-BE" dirty="0" smtClean="0"/>
              <a:t>: de aanvraag- en toekenningsprocedure voor sociale rechten is vaak omslachtig en tijdsintensief</a:t>
            </a:r>
          </a:p>
          <a:p>
            <a:r>
              <a:rPr lang="nl-BE" b="1" dirty="0" smtClean="0"/>
              <a:t>Ineffectiviteit</a:t>
            </a:r>
            <a:r>
              <a:rPr lang="nl-BE" dirty="0" smtClean="0"/>
              <a:t>: sociale maatregelen bereiken hun doel niet</a:t>
            </a:r>
          </a:p>
          <a:p>
            <a:r>
              <a:rPr lang="nl-BE" b="1" dirty="0" smtClean="0"/>
              <a:t>Status quo van de armoederatio </a:t>
            </a:r>
            <a:r>
              <a:rPr lang="nl-BE" dirty="0" smtClean="0"/>
              <a:t>i.p.v. sociale inclusie: het aantal armen daalt verhoudingsgewijs niet</a:t>
            </a:r>
          </a:p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430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Concept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Feitelijke informatie beschikbaar bij één of meerdere actoren wordt ter beschikking gesteld van andere actoren die op basis daarvan automatisch rechten toekennen aan de burger zonder dat hij/zij daartoe een aanvraag moet doen</a:t>
            </a:r>
          </a:p>
          <a:p>
            <a:r>
              <a:rPr lang="nl-BE" dirty="0" smtClean="0"/>
              <a:t>2 mogelijke methoden, waartussen wordt gekozen in functie van de omstandigheden</a:t>
            </a:r>
          </a:p>
          <a:p>
            <a:pPr lvl="1"/>
            <a:r>
              <a:rPr lang="nl-BE" dirty="0"/>
              <a:t>p</a:t>
            </a:r>
            <a:r>
              <a:rPr lang="nl-BE" dirty="0" smtClean="0"/>
              <a:t>ush: informatie wordt ter beschikking gesteld op initiatief van de actor die erover beschikt</a:t>
            </a:r>
          </a:p>
          <a:p>
            <a:pPr lvl="1"/>
            <a:r>
              <a:rPr lang="nl-BE" dirty="0" smtClean="0"/>
              <a:t>pull: informatie wordt opgevraagd op initiatief van de actor die ze nodig heeft om rechten vast te stellen 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683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smtClean="0"/>
              <a:t>Voorbeelden van verwezenlijkingen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Ziekteverzekering</a:t>
            </a:r>
          </a:p>
          <a:p>
            <a:pPr lvl="1"/>
            <a:r>
              <a:rPr lang="nl-NL" dirty="0" smtClean="0"/>
              <a:t>verhoogde tegemoetkoming</a:t>
            </a:r>
          </a:p>
          <a:p>
            <a:pPr lvl="1"/>
            <a:r>
              <a:rPr lang="nl-NL" dirty="0" smtClean="0"/>
              <a:t>forfait voor chronische zieken</a:t>
            </a:r>
          </a:p>
          <a:p>
            <a:r>
              <a:rPr lang="nl-NL" dirty="0" smtClean="0"/>
              <a:t>Zorgverzekering</a:t>
            </a:r>
          </a:p>
          <a:p>
            <a:pPr lvl="1"/>
            <a:r>
              <a:rPr lang="nl-NL" dirty="0" smtClean="0"/>
              <a:t>verminderde bijdrage</a:t>
            </a:r>
          </a:p>
          <a:p>
            <a:r>
              <a:rPr lang="nl-NL" dirty="0" smtClean="0"/>
              <a:t>Gezinsbijslag</a:t>
            </a:r>
          </a:p>
          <a:p>
            <a:pPr lvl="1"/>
            <a:r>
              <a:rPr lang="nl-NL" dirty="0"/>
              <a:t>t</a:t>
            </a:r>
            <a:r>
              <a:rPr lang="nl-NL" dirty="0" smtClean="0"/>
              <a:t>oeslag voor kind met handicap</a:t>
            </a:r>
          </a:p>
          <a:p>
            <a:r>
              <a:rPr lang="nl-NL" dirty="0" smtClean="0"/>
              <a:t>Belastingverminderingen of –vrijstelling</a:t>
            </a:r>
          </a:p>
          <a:p>
            <a:pPr lvl="1"/>
            <a:r>
              <a:rPr lang="nl-NL" dirty="0"/>
              <a:t>f</a:t>
            </a:r>
            <a:r>
              <a:rPr lang="nl-NL" dirty="0" smtClean="0"/>
              <a:t>ederaal (personenbelasting)</a:t>
            </a:r>
          </a:p>
          <a:p>
            <a:pPr lvl="1"/>
            <a:r>
              <a:rPr lang="nl-NL" dirty="0" smtClean="0"/>
              <a:t>Gewesten en Gemeenschappen (onroerende voorheffing, verkeersbelasting, radio- en TV-belasting, …)</a:t>
            </a:r>
          </a:p>
          <a:p>
            <a:pPr lvl="1"/>
            <a:r>
              <a:rPr lang="nl-NL" dirty="0" smtClean="0"/>
              <a:t>&gt; 100 gemeenten en 4 provincies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616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Voorbeelden van verwezenlijkingen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Water</a:t>
            </a:r>
          </a:p>
          <a:p>
            <a:pPr lvl="1"/>
            <a:r>
              <a:rPr lang="nl-NL" dirty="0" smtClean="0"/>
              <a:t>vermindering afval- en grondwaterheffing</a:t>
            </a:r>
          </a:p>
          <a:p>
            <a:pPr lvl="1"/>
            <a:r>
              <a:rPr lang="nl-NL" dirty="0"/>
              <a:t>s</a:t>
            </a:r>
            <a:r>
              <a:rPr lang="nl-NL" dirty="0" smtClean="0"/>
              <a:t>tatuut beschermde klant</a:t>
            </a:r>
          </a:p>
          <a:p>
            <a:r>
              <a:rPr lang="nl-NL" dirty="0" smtClean="0"/>
              <a:t>Gas en elektriciteit </a:t>
            </a:r>
          </a:p>
          <a:p>
            <a:pPr lvl="1"/>
            <a:r>
              <a:rPr lang="nl-NL" dirty="0"/>
              <a:t>s</a:t>
            </a:r>
            <a:r>
              <a:rPr lang="nl-NL" dirty="0" smtClean="0"/>
              <a:t>ociaal tarief</a:t>
            </a:r>
          </a:p>
          <a:p>
            <a:r>
              <a:rPr lang="nl-NL" dirty="0" smtClean="0"/>
              <a:t>Openbaar </a:t>
            </a:r>
            <a:r>
              <a:rPr lang="nl-NL" dirty="0"/>
              <a:t>vervoer</a:t>
            </a:r>
          </a:p>
          <a:p>
            <a:pPr lvl="1"/>
            <a:r>
              <a:rPr lang="nl-NL" dirty="0"/>
              <a:t>gratis abonnement (De Lijn)</a:t>
            </a:r>
          </a:p>
          <a:p>
            <a:pPr lvl="1"/>
            <a:r>
              <a:rPr lang="nl-NL" dirty="0"/>
              <a:t>voorkeurtarieven (NMBS, MIVB, TEC) </a:t>
            </a:r>
            <a:endParaRPr lang="nl-BE" dirty="0" smtClean="0"/>
          </a:p>
          <a:p>
            <a:r>
              <a:rPr lang="nl-BE" dirty="0" smtClean="0"/>
              <a:t>Telefoon en internet</a:t>
            </a:r>
          </a:p>
          <a:p>
            <a:pPr lvl="1"/>
            <a:r>
              <a:rPr lang="nl-BE" dirty="0"/>
              <a:t>s</a:t>
            </a:r>
            <a:r>
              <a:rPr lang="nl-BE" dirty="0" smtClean="0"/>
              <a:t>ociaal tarief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63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Voorbeelden van verwezenlijkingen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Onderwijs</a:t>
            </a:r>
          </a:p>
          <a:p>
            <a:pPr lvl="1"/>
            <a:r>
              <a:rPr lang="nl-BE" dirty="0"/>
              <a:t>vermindering </a:t>
            </a:r>
            <a:r>
              <a:rPr lang="nl-BE" dirty="0" smtClean="0"/>
              <a:t>inschrijvingsgeld</a:t>
            </a:r>
          </a:p>
          <a:p>
            <a:r>
              <a:rPr lang="nl-BE" dirty="0" smtClean="0"/>
              <a:t>Kinderopvang</a:t>
            </a:r>
          </a:p>
          <a:p>
            <a:pPr lvl="1"/>
            <a:r>
              <a:rPr lang="nl-BE" dirty="0"/>
              <a:t>v</a:t>
            </a:r>
            <a:r>
              <a:rPr lang="nl-BE" dirty="0" smtClean="0"/>
              <a:t>erminderd tarief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526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Informatiebronnen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 smtClean="0"/>
              <a:t>Verblijfplaats en gezinstoestand</a:t>
            </a:r>
          </a:p>
          <a:p>
            <a:pPr lvl="1"/>
            <a:r>
              <a:rPr lang="nl-BE" dirty="0" smtClean="0"/>
              <a:t>Rijksregister</a:t>
            </a:r>
          </a:p>
          <a:p>
            <a:pPr lvl="1"/>
            <a:r>
              <a:rPr lang="nl-BE" dirty="0" smtClean="0"/>
              <a:t>KSZ-registers</a:t>
            </a:r>
          </a:p>
          <a:p>
            <a:r>
              <a:rPr lang="nl-BE" dirty="0" smtClean="0"/>
              <a:t>Inkomsten</a:t>
            </a:r>
          </a:p>
          <a:p>
            <a:pPr lvl="1"/>
            <a:r>
              <a:rPr lang="nl-BE" dirty="0" smtClean="0"/>
              <a:t>FOD Financiën</a:t>
            </a:r>
          </a:p>
          <a:p>
            <a:r>
              <a:rPr lang="nl-BE" dirty="0" smtClean="0"/>
              <a:t>Sociaal statuut</a:t>
            </a:r>
          </a:p>
          <a:p>
            <a:pPr lvl="1"/>
            <a:r>
              <a:rPr lang="nl-BE" dirty="0"/>
              <a:t>z</a:t>
            </a:r>
            <a:r>
              <a:rPr lang="nl-BE" dirty="0" smtClean="0"/>
              <a:t>iekenfondsen (verhoogde tegemoetkoming, arbeidsongeschiktheid)</a:t>
            </a:r>
          </a:p>
          <a:p>
            <a:pPr lvl="1"/>
            <a:r>
              <a:rPr lang="nl-BE" dirty="0" err="1" smtClean="0"/>
              <a:t>OCMW’s</a:t>
            </a:r>
            <a:r>
              <a:rPr lang="nl-BE" dirty="0" smtClean="0"/>
              <a:t> en POD Maatschappelijke Integratie (leefloon)</a:t>
            </a:r>
          </a:p>
          <a:p>
            <a:pPr lvl="1"/>
            <a:r>
              <a:rPr lang="nl-BE" dirty="0" smtClean="0"/>
              <a:t>FOD Sociale Zekerheid (handicap)</a:t>
            </a:r>
          </a:p>
          <a:p>
            <a:pPr lvl="1"/>
            <a:r>
              <a:rPr lang="nl-BE" dirty="0" smtClean="0"/>
              <a:t>RVP en RSVZ (pensioen)</a:t>
            </a:r>
          </a:p>
          <a:p>
            <a:r>
              <a:rPr lang="nl-BE" dirty="0" smtClean="0"/>
              <a:t>…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52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Aanpak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2 complementaire methoden</a:t>
            </a:r>
          </a:p>
          <a:p>
            <a:pPr lvl="1"/>
            <a:r>
              <a:rPr lang="nl-BE" dirty="0" smtClean="0"/>
              <a:t>online raadpleging van de authentieke bronnen, indien bestaand en performant beschikbaar </a:t>
            </a:r>
            <a:endParaRPr lang="fr-BE" dirty="0"/>
          </a:p>
          <a:p>
            <a:pPr lvl="1"/>
            <a:r>
              <a:rPr lang="nl-BE" dirty="0"/>
              <a:t>o</a:t>
            </a:r>
            <a:r>
              <a:rPr lang="nl-BE" dirty="0" smtClean="0"/>
              <a:t>pbouw van een online raadpleegbare buffer-databank,  gevoed door de authentieke bronnen</a:t>
            </a:r>
            <a:endParaRPr lang="fr-BE" dirty="0" smtClean="0"/>
          </a:p>
          <a:p>
            <a:pPr lvl="2"/>
            <a:r>
              <a:rPr lang="nl-BE" dirty="0" smtClean="0"/>
              <a:t>enkel basisgegevens en sociale statuten die noodzakelijk zijn voor de toekenning van rechten</a:t>
            </a:r>
          </a:p>
          <a:p>
            <a:pPr lvl="2"/>
            <a:r>
              <a:rPr lang="nl-BE" dirty="0" smtClean="0"/>
              <a:t>enkel </a:t>
            </a:r>
            <a:r>
              <a:rPr lang="nl-BE" dirty="0" err="1" smtClean="0"/>
              <a:t>mbt</a:t>
            </a:r>
            <a:r>
              <a:rPr lang="nl-BE" dirty="0" smtClean="0"/>
              <a:t> potentiële rechthebbenden</a:t>
            </a:r>
          </a:p>
          <a:p>
            <a:pPr lvl="2"/>
            <a:r>
              <a:rPr lang="nl-BE" dirty="0"/>
              <a:t>s</a:t>
            </a:r>
            <a:r>
              <a:rPr lang="nl-BE" dirty="0" smtClean="0"/>
              <a:t>lechts tijdelijk opgeslagen</a:t>
            </a:r>
          </a:p>
          <a:p>
            <a:pPr lvl="2"/>
            <a:r>
              <a:rPr lang="nl-BE" dirty="0" err="1"/>
              <a:t>b</a:t>
            </a:r>
            <a:r>
              <a:rPr lang="nl-BE" dirty="0" err="1" smtClean="0"/>
              <a:t>vb</a:t>
            </a:r>
            <a:r>
              <a:rPr lang="nl-BE" dirty="0" smtClean="0"/>
              <a:t>.</a:t>
            </a:r>
            <a:endParaRPr lang="fr-BE" dirty="0"/>
          </a:p>
          <a:p>
            <a:pPr lvl="3"/>
            <a:r>
              <a:rPr lang="nl-BE" dirty="0"/>
              <a:t>de </a:t>
            </a:r>
            <a:r>
              <a:rPr lang="nl-BE" dirty="0" smtClean="0"/>
              <a:t>geboortedatum van </a:t>
            </a:r>
            <a:r>
              <a:rPr lang="nl-BE" dirty="0"/>
              <a:t>een </a:t>
            </a:r>
            <a:r>
              <a:rPr lang="nl-BE" dirty="0" smtClean="0"/>
              <a:t>persoon</a:t>
            </a:r>
          </a:p>
          <a:p>
            <a:pPr lvl="3"/>
            <a:r>
              <a:rPr lang="nl-BE" dirty="0" smtClean="0"/>
              <a:t>de </a:t>
            </a:r>
            <a:r>
              <a:rPr lang="nl-BE" dirty="0"/>
              <a:t>postcode van de </a:t>
            </a:r>
            <a:r>
              <a:rPr lang="nl-BE" dirty="0" smtClean="0"/>
              <a:t>woonplaats</a:t>
            </a:r>
          </a:p>
          <a:p>
            <a:pPr lvl="3"/>
            <a:r>
              <a:rPr lang="nl-BE" dirty="0" smtClean="0"/>
              <a:t>de </a:t>
            </a:r>
            <a:r>
              <a:rPr lang="nl-BE" dirty="0"/>
              <a:t>gezinssamenstelling </a:t>
            </a:r>
            <a:endParaRPr lang="fr-BE" sz="2200" dirty="0"/>
          </a:p>
          <a:p>
            <a:pPr lvl="3"/>
            <a:r>
              <a:rPr lang="nl-BE" dirty="0"/>
              <a:t>de sociale statuten van een persoon (RVT, IGO</a:t>
            </a:r>
            <a:r>
              <a:rPr lang="nl-BE" dirty="0" smtClean="0"/>
              <a:t>…)</a:t>
            </a:r>
            <a:endParaRPr lang="fr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43929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/>
              <a:t>G</a:t>
            </a:r>
            <a:r>
              <a:rPr lang="nl-BE" dirty="0" smtClean="0"/>
              <a:t>ecoördineerde regelgeving graag !</a:t>
            </a:r>
            <a:endParaRPr lang="nl-BE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Probleem</a:t>
            </a:r>
          </a:p>
          <a:p>
            <a:pPr lvl="1"/>
            <a:r>
              <a:rPr lang="nl-BE" dirty="0" smtClean="0"/>
              <a:t>geen eenduidig begrippenapparaat</a:t>
            </a:r>
          </a:p>
          <a:p>
            <a:pPr lvl="1"/>
            <a:r>
              <a:rPr lang="nl-BE" dirty="0" smtClean="0"/>
              <a:t>enorme wirwar aan criteria</a:t>
            </a:r>
          </a:p>
          <a:p>
            <a:pPr lvl="1"/>
            <a:r>
              <a:rPr lang="nl-BE" dirty="0" smtClean="0"/>
              <a:t>gebrek aan afstemming inzake referteperiodes</a:t>
            </a:r>
          </a:p>
          <a:p>
            <a:r>
              <a:rPr lang="nl-BE" dirty="0" smtClean="0"/>
              <a:t>Voorstel (‘legoblokjesfilosofie’)</a:t>
            </a:r>
          </a:p>
          <a:p>
            <a:pPr lvl="1"/>
            <a:r>
              <a:rPr lang="nl-BE" dirty="0"/>
              <a:t>s</a:t>
            </a:r>
            <a:r>
              <a:rPr lang="nl-BE" dirty="0" smtClean="0"/>
              <a:t>tandaardisatie van de feitelijke gegevens waarmee rekening wordt gehouden en het tijdstip of periode waarover ze beschikbaar moeten zijn</a:t>
            </a:r>
          </a:p>
          <a:p>
            <a:pPr lvl="1"/>
            <a:r>
              <a:rPr lang="nl-BE" dirty="0"/>
              <a:t>v</a:t>
            </a:r>
            <a:r>
              <a:rPr lang="nl-BE" dirty="0" smtClean="0"/>
              <a:t>astlegging van de criteria op basis van die feitelijke gegevens</a:t>
            </a:r>
          </a:p>
          <a:p>
            <a:pPr lvl="1"/>
            <a:r>
              <a:rPr lang="nl-BE" dirty="0" smtClean="0"/>
              <a:t>uitwerking van een aantal intermediaire statuten als basis voor toekenning van afgeleide rechten</a:t>
            </a:r>
          </a:p>
          <a:p>
            <a:pPr lvl="1"/>
            <a:r>
              <a:rPr lang="nl-BE" dirty="0" err="1" smtClean="0"/>
              <a:t>doenbaarheid</a:t>
            </a:r>
            <a:r>
              <a:rPr lang="nl-BE" dirty="0" smtClean="0"/>
              <a:t> en nut van deze methode is bewezen met de multifunctionele aangifte van loon- en arbeidstijdgegevens</a:t>
            </a:r>
          </a:p>
          <a:p>
            <a:pPr lvl="1"/>
            <a:r>
              <a:rPr lang="nl-BE" dirty="0" smtClean="0"/>
              <a:t>doet geen afbreuk aan beleidsautonomie</a:t>
            </a:r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32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fr.hdyo.org/assets/ask-question-2-ce96e3e01c85a38a0d39c61cfae6d42c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53624" y="97904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12"/>
          <p:cNvSpPr txBox="1">
            <a:spLocks noChangeArrowheads="1"/>
          </p:cNvSpPr>
          <p:nvPr/>
        </p:nvSpPr>
        <p:spPr bwMode="auto">
          <a:xfrm>
            <a:off x="5262656" y="4401594"/>
            <a:ext cx="3887788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nl-BE" sz="1600" dirty="0">
              <a:solidFill>
                <a:srgbClr val="0D0D0D"/>
              </a:solidFill>
            </a:endParaRPr>
          </a:p>
          <a:p>
            <a:endParaRPr lang="nl-BE" sz="1600" dirty="0">
              <a:solidFill>
                <a:srgbClr val="0D0D0D"/>
              </a:solidFill>
            </a:endParaRPr>
          </a:p>
          <a:p>
            <a:endParaRPr lang="nl-BE" sz="1600" dirty="0">
              <a:solidFill>
                <a:srgbClr val="0D0D0D"/>
              </a:solidFill>
            </a:endParaRPr>
          </a:p>
          <a:p>
            <a:endParaRPr lang="nl-BE" sz="1600" dirty="0">
              <a:solidFill>
                <a:srgbClr val="0D0D0D"/>
              </a:solidFill>
            </a:endParaRPr>
          </a:p>
          <a:p>
            <a:r>
              <a:rPr lang="nl-BE" sz="1600" dirty="0" smtClean="0"/>
              <a:t>frank.robben@mail.fgov.be </a:t>
            </a:r>
            <a:endParaRPr lang="nl-BE" sz="1600" dirty="0"/>
          </a:p>
          <a:p>
            <a:endParaRPr lang="nl-BE" sz="1600" dirty="0" smtClean="0">
              <a:sym typeface="Arial" pitchFamily="34" charset="0"/>
            </a:endParaRPr>
          </a:p>
          <a:p>
            <a:r>
              <a:rPr lang="nl-BE" sz="1600" dirty="0" smtClean="0">
                <a:sym typeface="Arial" pitchFamily="34" charset="0"/>
              </a:rPr>
              <a:t>@FrRobben</a:t>
            </a:r>
            <a:endParaRPr lang="nl-BE" sz="1600" dirty="0">
              <a:sym typeface="Arial" pitchFamily="34" charset="0"/>
            </a:endParaRPr>
          </a:p>
          <a:p>
            <a:r>
              <a:rPr lang="nl-BE" sz="1600" dirty="0" smtClean="0">
                <a:sym typeface="Arial" pitchFamily="34" charset="0"/>
              </a:rPr>
              <a:t>http</a:t>
            </a:r>
            <a:r>
              <a:rPr lang="nl-BE" sz="1600" dirty="0">
                <a:sym typeface="Arial" pitchFamily="34" charset="0"/>
              </a:rPr>
              <a:t>://www.frankrobben.be</a:t>
            </a:r>
            <a:endParaRPr lang="nl-BE" sz="1600" dirty="0"/>
          </a:p>
        </p:txBody>
      </p: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4881656" y="5353732"/>
            <a:ext cx="397733" cy="892782"/>
            <a:chOff x="4406900" y="3629091"/>
            <a:chExt cx="397733" cy="893182"/>
          </a:xfrm>
        </p:grpSpPr>
        <p:pic>
          <p:nvPicPr>
            <p:cNvPr id="6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6900" y="3629091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3690" y="4131806"/>
              <a:ext cx="380943" cy="390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49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4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Verwachtingen burgers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fr-FR" dirty="0" smtClean="0"/>
              <a:t>Met actieve inbreng van de gebruiker (zelfbediening - zelfsturing - opvolging)</a:t>
            </a:r>
          </a:p>
          <a:p>
            <a:r>
              <a:rPr lang="nl-BE" altLang="fr-FR" dirty="0" smtClean="0"/>
              <a:t>Steeds up </a:t>
            </a:r>
            <a:r>
              <a:rPr lang="nl-BE" altLang="fr-FR" dirty="0" err="1" smtClean="0"/>
              <a:t>to</a:t>
            </a:r>
            <a:r>
              <a:rPr lang="nl-BE" altLang="fr-FR" dirty="0" smtClean="0"/>
              <a:t> date</a:t>
            </a:r>
          </a:p>
          <a:p>
            <a:r>
              <a:rPr lang="nl-BE" altLang="fr-FR" dirty="0" smtClean="0"/>
              <a:t>Performant en gebruiksvriendelijk aangeboden</a:t>
            </a:r>
          </a:p>
          <a:p>
            <a:r>
              <a:rPr lang="nl-BE" altLang="fr-FR" dirty="0" smtClean="0"/>
              <a:t>Betrouwbaar, veilig en permanent beschikbaar</a:t>
            </a:r>
          </a:p>
          <a:p>
            <a:r>
              <a:rPr lang="nl-BE" altLang="fr-FR" dirty="0" smtClean="0"/>
              <a:t>Via de kanalen van hun keuze (elektronisch, mobiel elektronisch, telefonisch, rechtstreeks contact, …)</a:t>
            </a:r>
          </a:p>
          <a:p>
            <a:r>
              <a:rPr lang="nl-BE" altLang="fr-FR" dirty="0" smtClean="0"/>
              <a:t>Met respect voor de bescherming van hun persoonlijke levenssfeer</a:t>
            </a:r>
            <a:endParaRPr lang="nl-BE" alt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127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Wensen overheid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altLang="fr-FR" dirty="0" smtClean="0"/>
              <a:t>Burgers en ondernemingen die tevreden zijn omdat ze een dienstverlening krijgen die voldoet aan hun verwachtingen</a:t>
            </a:r>
          </a:p>
          <a:p>
            <a:r>
              <a:rPr lang="nl-BE" altLang="fr-FR" dirty="0" smtClean="0"/>
              <a:t>Maximaliseren van de effectiviteit van het beleid</a:t>
            </a:r>
          </a:p>
          <a:p>
            <a:r>
              <a:rPr lang="nl-BE" altLang="fr-FR" dirty="0" smtClean="0"/>
              <a:t>Kostenbeheersing voor alle betrokkenen</a:t>
            </a:r>
          </a:p>
          <a:p>
            <a:r>
              <a:rPr lang="nl-BE" altLang="fr-FR" dirty="0" smtClean="0"/>
              <a:t>Optimaliseren van de efficiëntie van de werking van de overheidsdiensten en de private instanties met opdrachten van algemeen belang</a:t>
            </a:r>
          </a:p>
          <a:p>
            <a:r>
              <a:rPr lang="nl-BE" altLang="fr-FR" dirty="0" smtClean="0"/>
              <a:t>Vermijden en bestrijden van fraude</a:t>
            </a:r>
          </a:p>
          <a:p>
            <a:r>
              <a:rPr lang="nl-BE" altLang="fr-FR" dirty="0" smtClean="0"/>
              <a:t>Degelijke ondersteuning van het beleid</a:t>
            </a:r>
          </a:p>
          <a:p>
            <a:r>
              <a:rPr lang="nl-BE" altLang="fr-FR" dirty="0" smtClean="0"/>
              <a:t>Bevorderen van de sociale inclusie</a:t>
            </a:r>
            <a:endParaRPr lang="nl-BE" altLang="fr-FR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91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789711" y="2133589"/>
            <a:ext cx="7523019" cy="175432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BE" sz="5400" dirty="0">
                <a:solidFill>
                  <a:schemeClr val="accent1"/>
                </a:solidFill>
              </a:rPr>
              <a:t>Netwerk sociale zekerheid</a:t>
            </a:r>
          </a:p>
          <a:p>
            <a:pPr algn="ctr"/>
            <a:r>
              <a:rPr lang="nl-BE" sz="5400" dirty="0">
                <a:solidFill>
                  <a:schemeClr val="accent1"/>
                </a:solidFill>
              </a:rPr>
              <a:t>en missie KSZ</a:t>
            </a:r>
          </a:p>
        </p:txBody>
      </p:sp>
    </p:spTree>
    <p:extLst>
      <p:ext uri="{BB962C8B-B14F-4D97-AF65-F5344CB8AC3E}">
        <p14:creationId xmlns:p14="http://schemas.microsoft.com/office/powerpoint/2010/main" val="160250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Actoren in sociale sector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nl-BE" altLang="en-US" dirty="0" smtClean="0">
                <a:sym typeface="Arial" charset="0"/>
              </a:rPr>
              <a:t>&gt; 240.000 werkgevers</a:t>
            </a:r>
          </a:p>
          <a:p>
            <a:r>
              <a:rPr lang="nl-BE" altLang="en-US" dirty="0" smtClean="0">
                <a:sym typeface="Arial" charset="0"/>
              </a:rPr>
              <a:t>&gt; 1.000.000 zelfstandigen</a:t>
            </a:r>
          </a:p>
          <a:p>
            <a:r>
              <a:rPr lang="nl-BE" altLang="en-US" dirty="0" smtClean="0">
                <a:sym typeface="Arial" charset="0"/>
              </a:rPr>
              <a:t>&gt; 11.000.000 burgers</a:t>
            </a:r>
          </a:p>
          <a:p>
            <a:r>
              <a:rPr lang="nl-BE" altLang="en-US" dirty="0" smtClean="0">
                <a:sym typeface="Arial" charset="0"/>
              </a:rPr>
              <a:t>2.000 instanties actief bij de inning van bijdragen voor of bij het beheer, de uitvoering of de toekenning van</a:t>
            </a:r>
          </a:p>
          <a:p>
            <a:pPr lvl="1"/>
            <a:r>
              <a:rPr lang="nl-BE" altLang="en-US" dirty="0" smtClean="0">
                <a:sym typeface="Arial" charset="0"/>
              </a:rPr>
              <a:t>de sociale verzekeringen (ziekteverzekering, werkloosheidsverzekering, pensioenen, gezinsbijslagen, …) in alle stelsels (werknemers, zelfstandigen, ambtenaren)</a:t>
            </a:r>
          </a:p>
          <a:p>
            <a:pPr lvl="1"/>
            <a:r>
              <a:rPr lang="nl-BE" altLang="en-US" dirty="0" smtClean="0">
                <a:sym typeface="Arial" charset="0"/>
              </a:rPr>
              <a:t>de sociale bijstand (leefloon, tegemoetkomingen aan gehandicapten, …)</a:t>
            </a:r>
          </a:p>
          <a:p>
            <a:pPr lvl="1"/>
            <a:r>
              <a:rPr lang="nl-BE" altLang="en-US" dirty="0" smtClean="0">
                <a:sym typeface="Arial" charset="0"/>
              </a:rPr>
              <a:t>de aanvullende voordelen voorzien in </a:t>
            </a:r>
            <a:r>
              <a:rPr lang="nl-BE" altLang="en-US" dirty="0" err="1" smtClean="0">
                <a:sym typeface="Arial" charset="0"/>
              </a:rPr>
              <a:t>CAO’s</a:t>
            </a:r>
            <a:endParaRPr lang="nl-BE" altLang="en-US" dirty="0" smtClean="0">
              <a:sym typeface="Arial" charset="0"/>
            </a:endParaRPr>
          </a:p>
          <a:p>
            <a:r>
              <a:rPr lang="nl-BE" altLang="en-US" dirty="0" smtClean="0">
                <a:sym typeface="Arial" charset="0"/>
              </a:rPr>
              <a:t>1.000 instanties actief bij het beheer, de uitvoering of de toekenning van</a:t>
            </a:r>
          </a:p>
          <a:p>
            <a:pPr lvl="1"/>
            <a:r>
              <a:rPr lang="nl-BE" altLang="en-US" dirty="0" smtClean="0">
                <a:sym typeface="Arial" charset="0"/>
              </a:rPr>
              <a:t>sociale voordelen voorzien door andere overheidsniveaus dan de federale overheid (gemeenten, steden, provincies, gewesten, gemeenschappen, …)</a:t>
            </a:r>
          </a:p>
          <a:p>
            <a:pPr lvl="1"/>
            <a:r>
              <a:rPr lang="nl-BE" altLang="en-US" dirty="0" smtClean="0">
                <a:sym typeface="Arial" charset="0"/>
              </a:rPr>
              <a:t>afgeleide rechten toegekend op basis van het sociaal statuut van de begunstigde (belastingdiensten, vervoersmaatschappijen, openbare-nutsbedrijven, sociale huisvestingsmaatschappijen, …)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309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Gekozen model (°1990)</a:t>
            </a:r>
            <a:endParaRPr lang="fr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BE" dirty="0" smtClean="0">
                <a:sym typeface="Arial" charset="0"/>
              </a:rPr>
              <a:t>Organisatie van een procesoptimalisatie en goed beveiligde en efficiënte elektronische gegevensuitwisseling tussen tal van autonome actoren</a:t>
            </a:r>
          </a:p>
          <a:p>
            <a:r>
              <a:rPr lang="nl-BE" dirty="0" smtClean="0">
                <a:sym typeface="Arial" charset="0"/>
              </a:rPr>
              <a:t>Met respect voor hun autonomie en de hen toebedeelde opdrachten</a:t>
            </a:r>
          </a:p>
          <a:p>
            <a:r>
              <a:rPr lang="nl-BE" dirty="0" smtClean="0">
                <a:sym typeface="Arial" charset="0"/>
              </a:rPr>
              <a:t>Zonder massale centrale opslag van persoonsgegevens</a:t>
            </a:r>
          </a:p>
          <a:p>
            <a:r>
              <a:rPr lang="nl-BE" dirty="0" smtClean="0">
                <a:sym typeface="Arial" charset="0"/>
              </a:rPr>
              <a:t>Met het oog op een geïntegreerde elektronische dienstverlening die beantwoordt aan de verwachtingen van de gebruikers (burgers, ondernemingen, beroepsbeoefenaars, …)</a:t>
            </a:r>
          </a:p>
          <a:p>
            <a:r>
              <a:rPr lang="nl-BE" dirty="0" smtClean="0">
                <a:sym typeface="Arial" charset="0"/>
              </a:rPr>
              <a:t>Op basis van gemeenschappelijke principes inzake</a:t>
            </a:r>
          </a:p>
          <a:p>
            <a:pPr lvl="1"/>
            <a:r>
              <a:rPr lang="nl-BE" dirty="0" smtClean="0">
                <a:sym typeface="Arial" charset="0"/>
              </a:rPr>
              <a:t>modellering, inzameling, beheer en uitwisseling van informatie</a:t>
            </a:r>
          </a:p>
          <a:p>
            <a:pPr lvl="1"/>
            <a:r>
              <a:rPr lang="nl-BE" dirty="0" smtClean="0">
                <a:sym typeface="Arial" charset="0"/>
              </a:rPr>
              <a:t>beveiliging van informatie en bescherming van de persoonlijke levenssfeer</a:t>
            </a:r>
          </a:p>
          <a:p>
            <a:r>
              <a:rPr lang="nl-BE" dirty="0" smtClean="0">
                <a:sym typeface="Arial" charset="0"/>
              </a:rPr>
              <a:t>Gecoördineerd, gestimuleerd en georganiseerd door de KSZ als dienstenintegrator</a:t>
            </a:r>
          </a:p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71B662-E07F-4B45-AF7C-5436FF003ECE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42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3099</TotalTime>
  <Words>3048</Words>
  <Application>Microsoft Office PowerPoint</Application>
  <PresentationFormat>On-screen Show (4:3)</PresentationFormat>
  <Paragraphs>426</Paragraphs>
  <Slides>49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0" baseType="lpstr">
      <vt:lpstr>Kantoorthema</vt:lpstr>
      <vt:lpstr>Kruispuntbank Sociale Zekerheid en automatische toekenning van rechten</vt:lpstr>
      <vt:lpstr>Structuur van de uiteenzetting</vt:lpstr>
      <vt:lpstr>PowerPoint Presentation</vt:lpstr>
      <vt:lpstr>Verwachtingen burgers</vt:lpstr>
      <vt:lpstr>Verwachtingen burgers</vt:lpstr>
      <vt:lpstr>Wensen overheid</vt:lpstr>
      <vt:lpstr>PowerPoint Presentation</vt:lpstr>
      <vt:lpstr>Actoren in sociale sector</vt:lpstr>
      <vt:lpstr>Gekozen model (°1990)</vt:lpstr>
      <vt:lpstr>Kruispuntbank Sociale Zekerheid</vt:lpstr>
      <vt:lpstr>Kruispuntbank Sociale Zekerheid</vt:lpstr>
      <vt:lpstr>Functioneel: sternetwerk</vt:lpstr>
      <vt:lpstr>Technisch: backbone</vt:lpstr>
      <vt:lpstr>PowerPoint Presentation</vt:lpstr>
      <vt:lpstr>Stand van zaken</vt:lpstr>
      <vt:lpstr>Stand van zaken</vt:lpstr>
      <vt:lpstr>Stand van zaken</vt:lpstr>
      <vt:lpstr>Stand van zaken</vt:lpstr>
      <vt:lpstr>Stand van zaken</vt:lpstr>
      <vt:lpstr>Stand van zaken</vt:lpstr>
      <vt:lpstr>Stand van zaken: ondernemingen</vt:lpstr>
      <vt:lpstr>Stand van zaken: burgers</vt:lpstr>
      <vt:lpstr>Stand van zaken: derden</vt:lpstr>
      <vt:lpstr>Stand van zaken: derden</vt:lpstr>
      <vt:lpstr>Beschikbaarheid en performantie</vt:lpstr>
      <vt:lpstr>Systematische oplevering</vt:lpstr>
      <vt:lpstr>Systematische oplevering</vt:lpstr>
      <vt:lpstr>Systematische oplevering</vt:lpstr>
      <vt:lpstr>Systematische oplevering</vt:lpstr>
      <vt:lpstr>Systematische oplevering</vt:lpstr>
      <vt:lpstr>Systematische oplevering</vt:lpstr>
      <vt:lpstr>PowerPoint Presentation</vt:lpstr>
      <vt:lpstr>Basisprincipes informatiebeheer</vt:lpstr>
      <vt:lpstr>Basisprincipes informatiebeheer</vt:lpstr>
      <vt:lpstr>Basisprincipes informatiebeheer</vt:lpstr>
      <vt:lpstr>Informatieveiligheid by design</vt:lpstr>
      <vt:lpstr>Informatieveiligheid by design</vt:lpstr>
      <vt:lpstr>Informatieveiligheid by design</vt:lpstr>
      <vt:lpstr>Informatieveiligheid by design</vt:lpstr>
      <vt:lpstr>PowerPoint Presentation</vt:lpstr>
      <vt:lpstr>Belang: vermijden van non-take up</vt:lpstr>
      <vt:lpstr>Concept</vt:lpstr>
      <vt:lpstr>Voorbeelden van verwezenlijkingen</vt:lpstr>
      <vt:lpstr>Voorbeelden van verwezenlijkingen</vt:lpstr>
      <vt:lpstr>Voorbeelden van verwezenlijkingen</vt:lpstr>
      <vt:lpstr>Informatiebronnen</vt:lpstr>
      <vt:lpstr>Aanpak</vt:lpstr>
      <vt:lpstr>Gecoördineerde regelgeving graag 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Coherent, efficiënt en toekomstgericht IT beleid</dc:title>
  <dc:creator>Sanne Miseur</dc:creator>
  <cp:lastModifiedBy>Frank Robben</cp:lastModifiedBy>
  <cp:revision>218</cp:revision>
  <dcterms:modified xsi:type="dcterms:W3CDTF">2016-04-13T14:24:34Z</dcterms:modified>
</cp:coreProperties>
</file>