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9"/>
  </p:notesMasterIdLst>
  <p:handoutMasterIdLst>
    <p:handoutMasterId r:id="rId50"/>
  </p:handoutMasterIdLst>
  <p:sldIdLst>
    <p:sldId id="332" r:id="rId2"/>
    <p:sldId id="261" r:id="rId3"/>
    <p:sldId id="262" r:id="rId4"/>
    <p:sldId id="263" r:id="rId5"/>
    <p:sldId id="264" r:id="rId6"/>
    <p:sldId id="265" r:id="rId7"/>
    <p:sldId id="266" r:id="rId8"/>
    <p:sldId id="267" r:id="rId9"/>
    <p:sldId id="341" r:id="rId10"/>
    <p:sldId id="343" r:id="rId11"/>
    <p:sldId id="268" r:id="rId12"/>
    <p:sldId id="269" r:id="rId13"/>
    <p:sldId id="342" r:id="rId14"/>
    <p:sldId id="271" r:id="rId15"/>
    <p:sldId id="275" r:id="rId16"/>
    <p:sldId id="276" r:id="rId17"/>
    <p:sldId id="277" r:id="rId18"/>
    <p:sldId id="336" r:id="rId19"/>
    <p:sldId id="337" r:id="rId20"/>
    <p:sldId id="339" r:id="rId21"/>
    <p:sldId id="278" r:id="rId22"/>
    <p:sldId id="279" r:id="rId23"/>
    <p:sldId id="347" r:id="rId24"/>
    <p:sldId id="350" r:id="rId25"/>
    <p:sldId id="353" r:id="rId26"/>
    <p:sldId id="285" r:id="rId27"/>
    <p:sldId id="286" r:id="rId28"/>
    <p:sldId id="287" r:id="rId29"/>
    <p:sldId id="288" r:id="rId30"/>
    <p:sldId id="346" r:id="rId31"/>
    <p:sldId id="289" r:id="rId32"/>
    <p:sldId id="290" r:id="rId33"/>
    <p:sldId id="303" r:id="rId34"/>
    <p:sldId id="304" r:id="rId35"/>
    <p:sldId id="307" r:id="rId36"/>
    <p:sldId id="308" r:id="rId37"/>
    <p:sldId id="311" r:id="rId38"/>
    <p:sldId id="334" r:id="rId39"/>
    <p:sldId id="335" r:id="rId40"/>
    <p:sldId id="315" r:id="rId41"/>
    <p:sldId id="316" r:id="rId42"/>
    <p:sldId id="333" r:id="rId43"/>
    <p:sldId id="314" r:id="rId44"/>
    <p:sldId id="317" r:id="rId45"/>
    <p:sldId id="319" r:id="rId46"/>
    <p:sldId id="345" r:id="rId47"/>
    <p:sldId id="331"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94628" autoAdjust="0"/>
  </p:normalViewPr>
  <p:slideViewPr>
    <p:cSldViewPr snapToGrid="0" snapToObjects="1">
      <p:cViewPr>
        <p:scale>
          <a:sx n="107" d="100"/>
          <a:sy n="107" d="100"/>
        </p:scale>
        <p:origin x="1182" y="36"/>
      </p:cViewPr>
      <p:guideLst>
        <p:guide orient="horz" pos="2160"/>
        <p:guide pos="2880"/>
      </p:guideLst>
    </p:cSldViewPr>
  </p:slideViewPr>
  <p:notesTextViewPr>
    <p:cViewPr>
      <p:scale>
        <a:sx n="1" d="1"/>
        <a:sy n="1" d="1"/>
      </p:scale>
      <p:origin x="0" y="0"/>
    </p:cViewPr>
  </p:notesTextViewPr>
  <p:sorterViewPr>
    <p:cViewPr>
      <p:scale>
        <a:sx n="125" d="100"/>
        <a:sy n="125" d="100"/>
      </p:scale>
      <p:origin x="0" y="2286"/>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image" Target="../media/image72.jpeg"/><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8BEC2D81-6A4B-4224-AAE4-337FD69F90AE}" type="presOf" srcId="{283E63E5-401D-47F3-B99A-0A8B0671698F}" destId="{4F5301D4-6D10-4291-8DF6-6956AF37A1EA}" srcOrd="0" destOrd="0" presId="urn:microsoft.com/office/officeart/2005/8/layout/vList5"/>
    <dgm:cxn modelId="{4FBC4A24-DA44-4919-BDC4-95EBB63DA4B6}" srcId="{CB8410C7-D6F2-43A6-AD81-C74A81EE903F}" destId="{35715EF4-ADAC-4047-A852-40F529468407}" srcOrd="2" destOrd="0" parTransId="{A7719D87-96F8-4FB5-B829-94CE47A688AF}" sibTransId="{6DD83869-7934-4496-87FA-2596FE85C266}"/>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DCE1D5B8-275E-44EA-935E-F911C4F4ECFE}" type="presOf" srcId="{9ED7CC8B-16A7-4240-9857-889C660DF3CC}" destId="{F13FEE27-CFB8-4A27-A48D-DB155A6B42B7}" srcOrd="0" destOrd="0" presId="urn:microsoft.com/office/officeart/2005/8/layout/vList5"/>
    <dgm:cxn modelId="{87112453-3185-4900-8948-6FB1896B8510}" type="presOf" srcId="{35715EF4-ADAC-4047-A852-40F529468407}" destId="{F13FEE27-CFB8-4A27-A48D-DB155A6B42B7}" srcOrd="0" destOrd="2" presId="urn:microsoft.com/office/officeart/2005/8/layout/vList5"/>
    <dgm:cxn modelId="{0921C39E-B6AD-4BBC-8885-9E7EB0E03D29}" srcId="{CB8410C7-D6F2-43A6-AD81-C74A81EE903F}" destId="{34490C8B-2247-4E32-894B-BE662C9FFFD3}" srcOrd="1" destOrd="0" parTransId="{A32F660C-9046-4ADA-9732-63E181EE52E5}" sibTransId="{55134588-2800-49BF-8B90-F73AD7FAAB0B}"/>
    <dgm:cxn modelId="{4B4C87A1-0B8D-49A8-BCA4-997169F803B1}" type="presOf" srcId="{CB8410C7-D6F2-43A6-AD81-C74A81EE903F}" destId="{6273677B-BEF3-4B28-96B6-2A414649EAEE}" srcOrd="0" destOrd="0" presId="urn:microsoft.com/office/officeart/2005/8/layout/vList5"/>
    <dgm:cxn modelId="{849FFC1B-297D-4791-8B81-424D0AA0C358}" type="presOf" srcId="{34490C8B-2247-4E32-894B-BE662C9FFFD3}" destId="{F13FEE27-CFB8-4A27-A48D-DB155A6B42B7}" srcOrd="0" destOrd="1" presId="urn:microsoft.com/office/officeart/2005/8/layout/vList5"/>
    <dgm:cxn modelId="{2114D478-C0EF-4287-927E-2E23817AA672}" type="presParOf" srcId="{4F5301D4-6D10-4291-8DF6-6956AF37A1EA}" destId="{88B521AE-D9F3-4F7D-B4C1-A88FFE9E2366}" srcOrd="0" destOrd="0" presId="urn:microsoft.com/office/officeart/2005/8/layout/vList5"/>
    <dgm:cxn modelId="{CCC318C0-B2F1-4BAA-BF59-38E2B13CBA42}" type="presParOf" srcId="{88B521AE-D9F3-4F7D-B4C1-A88FFE9E2366}" destId="{6273677B-BEF3-4B28-96B6-2A414649EAEE}" srcOrd="0" destOrd="0" presId="urn:microsoft.com/office/officeart/2005/8/layout/vList5"/>
    <dgm:cxn modelId="{055E837B-08DC-40F1-B2DE-6085E8A73EA8}"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E9A50E15-8F33-49F0-B3E1-41F04A9C6C75}" type="presOf" srcId="{66800CA2-1263-488B-9901-BF5AA9A26379}" destId="{22C56DC3-2158-416C-A2CA-0A41276F6E72}" srcOrd="0" destOrd="0" presId="urn:microsoft.com/office/officeart/2008/layout/PictureStrips"/>
    <dgm:cxn modelId="{564DAABC-3D6F-47E5-9365-3B8109CE791E}" type="presOf" srcId="{426C232F-332D-4FF2-A820-7A068898BF0D}" destId="{A9AE0183-4578-4303-9373-BBB0DAF179FE}"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E7D40263-A98A-4245-993E-FF40D6326670}" type="presOf" srcId="{53250AAA-89D6-4377-B3C0-0E5BF972A3C0}" destId="{411BB13E-A3FD-42F9-8D3A-DD2DDC4A3516}"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3E99F778-66E9-4AA7-825D-0AD4A37B0A9F}" type="presOf" srcId="{DE482DF0-5C86-4767-9CE5-54725DF28573}" destId="{4F50CB91-2850-4662-936D-F5CF85EB32D2}" srcOrd="0" destOrd="0" presId="urn:microsoft.com/office/officeart/2008/layout/PictureStrips"/>
    <dgm:cxn modelId="{B08242E0-DF15-476C-B1DE-873CE6B41610}"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A5FC7250-AC68-44BD-ABCB-59CDBABB7B7B}" type="presOf" srcId="{ADE4E262-EB9E-448C-8B46-6B6521E6B92F}" destId="{E0757731-3698-433B-8E7C-2EB749869931}"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304DBA32-49F3-41B1-8D5C-B71BCC61DEEA}" type="presOf" srcId="{D1B0C0D0-7AB7-487B-ADF8-3BB3DD4E9EE7}" destId="{9E029134-162C-442E-A062-F55ADB999C33}" srcOrd="0" destOrd="0" presId="urn:microsoft.com/office/officeart/2008/layout/PictureStrips"/>
    <dgm:cxn modelId="{23B03727-E715-4CF6-8EA1-EA77472CB6C3}" type="presOf" srcId="{AE2357B3-F8D1-4E13-B807-E393E9FC5539}" destId="{DC5DD086-89E5-4CD9-B1D2-0E7FF2C522A2}" srcOrd="0" destOrd="0" presId="urn:microsoft.com/office/officeart/2008/layout/PictureStrips"/>
    <dgm:cxn modelId="{1F8C4892-3CCD-48D1-8871-AF3348FD3971}" type="presOf" srcId="{81FDCA61-7A32-4339-89E8-DD3704FB86F4}" destId="{6F6ACCCA-7573-4F27-BB76-D1BFA52EAEE3}" srcOrd="0" destOrd="0" presId="urn:microsoft.com/office/officeart/2008/layout/PictureStrips"/>
    <dgm:cxn modelId="{33DC8B80-E800-4B43-9AC2-D5557373A9A4}" type="presOf" srcId="{E7919EDD-7680-4985-B198-1CBB0F9E96AC}" destId="{7A8D609C-F894-4686-8594-F633FD78C201}" srcOrd="0" destOrd="0" presId="urn:microsoft.com/office/officeart/2008/layout/PictureStrips"/>
    <dgm:cxn modelId="{EB73D509-B700-451F-84B3-674C2711F070}" type="presOf" srcId="{F9B22A10-E2AD-420E-86FD-C6A619FB34C3}" destId="{610D24CD-EC64-4585-8806-7B24163BBCA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FEFD500-53DB-468A-898C-ACA38E18B998}" type="presParOf" srcId="{9E029134-162C-442E-A062-F55ADB999C33}" destId="{60E777AF-AE30-4678-946F-1FF94928EBDC}" srcOrd="0" destOrd="0" presId="urn:microsoft.com/office/officeart/2008/layout/PictureStrips"/>
    <dgm:cxn modelId="{D524AFBB-A47D-402B-8AEE-E4063BD3C1C8}" type="presParOf" srcId="{60E777AF-AE30-4678-946F-1FF94928EBDC}" destId="{7A8D609C-F894-4686-8594-F633FD78C201}" srcOrd="0" destOrd="0" presId="urn:microsoft.com/office/officeart/2008/layout/PictureStrips"/>
    <dgm:cxn modelId="{6CA938DF-E4E7-4687-B0E3-280DFBD6086F}" type="presParOf" srcId="{60E777AF-AE30-4678-946F-1FF94928EBDC}" destId="{8B00EC11-24E0-4E0C-8101-DB576F31F9D2}" srcOrd="1" destOrd="0" presId="urn:microsoft.com/office/officeart/2008/layout/PictureStrips"/>
    <dgm:cxn modelId="{8114A501-0DDD-4EDA-92B6-4BA059CF70CE}" type="presParOf" srcId="{9E029134-162C-442E-A062-F55ADB999C33}" destId="{7105A6FE-D318-4A98-A922-671C581530DC}" srcOrd="1" destOrd="0" presId="urn:microsoft.com/office/officeart/2008/layout/PictureStrips"/>
    <dgm:cxn modelId="{875DCD02-C994-4FD2-B92F-F50177DA1847}" type="presParOf" srcId="{9E029134-162C-442E-A062-F55ADB999C33}" destId="{85CFEB57-FC52-4321-A97D-3211B5D63D4D}" srcOrd="2" destOrd="0" presId="urn:microsoft.com/office/officeart/2008/layout/PictureStrips"/>
    <dgm:cxn modelId="{743E2990-CD07-4A65-8A60-0C1EB7AB2276}" type="presParOf" srcId="{85CFEB57-FC52-4321-A97D-3211B5D63D4D}" destId="{A9AE0183-4578-4303-9373-BBB0DAF179FE}" srcOrd="0" destOrd="0" presId="urn:microsoft.com/office/officeart/2008/layout/PictureStrips"/>
    <dgm:cxn modelId="{00A8E6D3-677D-4B8E-9629-38DCB3AF17D0}" type="presParOf" srcId="{85CFEB57-FC52-4321-A97D-3211B5D63D4D}" destId="{17BB8C5E-ACC5-4AEA-AC3B-15C53CC548C0}" srcOrd="1" destOrd="0" presId="urn:microsoft.com/office/officeart/2008/layout/PictureStrips"/>
    <dgm:cxn modelId="{1DC5FFFB-56CF-40F6-A918-653ECF5B8B4E}" type="presParOf" srcId="{9E029134-162C-442E-A062-F55ADB999C33}" destId="{3DF2FDF0-8F29-4351-969E-A1025413C53F}" srcOrd="3" destOrd="0" presId="urn:microsoft.com/office/officeart/2008/layout/PictureStrips"/>
    <dgm:cxn modelId="{1D289832-D089-479B-9B81-1E22606DCE31}" type="presParOf" srcId="{9E029134-162C-442E-A062-F55ADB999C33}" destId="{51949F69-36F9-42ED-A197-4A357D3FCC84}" srcOrd="4" destOrd="0" presId="urn:microsoft.com/office/officeart/2008/layout/PictureStrips"/>
    <dgm:cxn modelId="{B01F358E-5183-498A-BCE6-CFD478ADDAAB}" type="presParOf" srcId="{51949F69-36F9-42ED-A197-4A357D3FCC84}" destId="{DC5DD086-89E5-4CD9-B1D2-0E7FF2C522A2}" srcOrd="0" destOrd="0" presId="urn:microsoft.com/office/officeart/2008/layout/PictureStrips"/>
    <dgm:cxn modelId="{3D9E9106-CD2D-4825-ACA8-1FEB6D28E3BB}" type="presParOf" srcId="{51949F69-36F9-42ED-A197-4A357D3FCC84}" destId="{DEDE190B-7605-44A7-B19B-482157C4ED09}" srcOrd="1" destOrd="0" presId="urn:microsoft.com/office/officeart/2008/layout/PictureStrips"/>
    <dgm:cxn modelId="{EF7881FC-8D2F-445C-A6D5-944B6F5CA842}" type="presParOf" srcId="{9E029134-162C-442E-A062-F55ADB999C33}" destId="{800A896D-7DD0-4D28-BE08-D3B8F3F2A8C6}" srcOrd="5" destOrd="0" presId="urn:microsoft.com/office/officeart/2008/layout/PictureStrips"/>
    <dgm:cxn modelId="{988875D2-9157-402E-9C99-72353E3B80FC}" type="presParOf" srcId="{9E029134-162C-442E-A062-F55ADB999C33}" destId="{09DCF082-D387-4036-A517-A57508B9F296}" srcOrd="6" destOrd="0" presId="urn:microsoft.com/office/officeart/2008/layout/PictureStrips"/>
    <dgm:cxn modelId="{6ADBB8DF-8717-46BB-8F4F-0B242EFAAA93}" type="presParOf" srcId="{09DCF082-D387-4036-A517-A57508B9F296}" destId="{6F6ACCCA-7573-4F27-BB76-D1BFA52EAEE3}" srcOrd="0" destOrd="0" presId="urn:microsoft.com/office/officeart/2008/layout/PictureStrips"/>
    <dgm:cxn modelId="{3652301B-CBE3-4522-924D-BCAA08D58B74}" type="presParOf" srcId="{09DCF082-D387-4036-A517-A57508B9F296}" destId="{F94043AE-FBAE-4418-8D10-10B1481C95AF}" srcOrd="1" destOrd="0" presId="urn:microsoft.com/office/officeart/2008/layout/PictureStrips"/>
    <dgm:cxn modelId="{E05663C7-135E-42A0-8E62-BCE675AE7995}" type="presParOf" srcId="{9E029134-162C-442E-A062-F55ADB999C33}" destId="{2F838AD4-66C5-4737-8D8D-66F3281C6FE1}" srcOrd="7" destOrd="0" presId="urn:microsoft.com/office/officeart/2008/layout/PictureStrips"/>
    <dgm:cxn modelId="{5EB51AA0-B0F1-4F58-BD59-D1ECAD8921D3}" type="presParOf" srcId="{9E029134-162C-442E-A062-F55ADB999C33}" destId="{0F749A16-F5F6-45E8-9E08-2382EA901724}" srcOrd="8" destOrd="0" presId="urn:microsoft.com/office/officeart/2008/layout/PictureStrips"/>
    <dgm:cxn modelId="{6098BE56-B51C-4997-B9DB-8041FB7EBC83}" type="presParOf" srcId="{0F749A16-F5F6-45E8-9E08-2382EA901724}" destId="{610D24CD-EC64-4585-8806-7B24163BBCA5}" srcOrd="0" destOrd="0" presId="urn:microsoft.com/office/officeart/2008/layout/PictureStrips"/>
    <dgm:cxn modelId="{3039E355-6A2F-4B32-A012-5B323FBB5A38}" type="presParOf" srcId="{0F749A16-F5F6-45E8-9E08-2382EA901724}" destId="{1D377189-38FA-44FB-9886-A25D865375A4}" srcOrd="1" destOrd="0" presId="urn:microsoft.com/office/officeart/2008/layout/PictureStrips"/>
    <dgm:cxn modelId="{914551F1-73DE-46C4-9D2F-9095FF340EE8}" type="presParOf" srcId="{9E029134-162C-442E-A062-F55ADB999C33}" destId="{D0690CA7-5AC0-41CF-B946-24781BCFD1A5}" srcOrd="9" destOrd="0" presId="urn:microsoft.com/office/officeart/2008/layout/PictureStrips"/>
    <dgm:cxn modelId="{1BE38CCB-4224-4AFD-BDC4-CE70EB9C73F6}" type="presParOf" srcId="{9E029134-162C-442E-A062-F55ADB999C33}" destId="{B7B3EDE5-7630-4030-822E-F5E4C9706E85}" srcOrd="10" destOrd="0" presId="urn:microsoft.com/office/officeart/2008/layout/PictureStrips"/>
    <dgm:cxn modelId="{15E6112E-106D-4E1B-9F9C-B7AE1A250DBF}" type="presParOf" srcId="{B7B3EDE5-7630-4030-822E-F5E4C9706E85}" destId="{4F50CB91-2850-4662-936D-F5CF85EB32D2}" srcOrd="0" destOrd="0" presId="urn:microsoft.com/office/officeart/2008/layout/PictureStrips"/>
    <dgm:cxn modelId="{A324EDBB-1BD6-4A60-9C72-16252444A1C7}" type="presParOf" srcId="{B7B3EDE5-7630-4030-822E-F5E4C9706E85}" destId="{82E38FB2-A96C-4D7A-A866-6D7BE57189A0}" srcOrd="1" destOrd="0" presId="urn:microsoft.com/office/officeart/2008/layout/PictureStrips"/>
    <dgm:cxn modelId="{9BDBDACF-673D-441F-877C-57EC3B80F7BB}" type="presParOf" srcId="{9E029134-162C-442E-A062-F55ADB999C33}" destId="{FFADA039-4E63-4656-B69A-9CDE6DF7D22E}" srcOrd="11" destOrd="0" presId="urn:microsoft.com/office/officeart/2008/layout/PictureStrips"/>
    <dgm:cxn modelId="{CFDB1B9F-E74D-4389-8D27-19564655EAAB}" type="presParOf" srcId="{9E029134-162C-442E-A062-F55ADB999C33}" destId="{617E62FE-8B7F-4345-A007-B8285279A613}" srcOrd="12" destOrd="0" presId="urn:microsoft.com/office/officeart/2008/layout/PictureStrips"/>
    <dgm:cxn modelId="{443AE89C-A184-4490-BD01-74A6A9DB1EC7}" type="presParOf" srcId="{617E62FE-8B7F-4345-A007-B8285279A613}" destId="{9C5C0C8B-F255-4694-B3C6-8BE7DBC5F7E5}" srcOrd="0" destOrd="0" presId="urn:microsoft.com/office/officeart/2008/layout/PictureStrips"/>
    <dgm:cxn modelId="{B0AA353B-E40B-4B96-A85D-CE763273FB48}" type="presParOf" srcId="{617E62FE-8B7F-4345-A007-B8285279A613}" destId="{A9E14B50-194E-4A93-B9D9-20BB56D81973}" srcOrd="1" destOrd="0" presId="urn:microsoft.com/office/officeart/2008/layout/PictureStrips"/>
    <dgm:cxn modelId="{9920FC51-917A-4210-91F0-C856F3943E48}" type="presParOf" srcId="{9E029134-162C-442E-A062-F55ADB999C33}" destId="{CC5C64CB-AB52-41A1-B231-D8699C0C625F}" srcOrd="13" destOrd="0" presId="urn:microsoft.com/office/officeart/2008/layout/PictureStrips"/>
    <dgm:cxn modelId="{1D1103F8-C025-4B50-B802-99C0D5D076DF}" type="presParOf" srcId="{9E029134-162C-442E-A062-F55ADB999C33}" destId="{F8E94CFA-B945-48E5-BE10-370DD69F16A4}" srcOrd="14" destOrd="0" presId="urn:microsoft.com/office/officeart/2008/layout/PictureStrips"/>
    <dgm:cxn modelId="{236D1B75-D63A-451C-9BA9-32555D5964B6}" type="presParOf" srcId="{F8E94CFA-B945-48E5-BE10-370DD69F16A4}" destId="{411BB13E-A3FD-42F9-8D3A-DD2DDC4A3516}" srcOrd="0" destOrd="0" presId="urn:microsoft.com/office/officeart/2008/layout/PictureStrips"/>
    <dgm:cxn modelId="{838229EF-5A43-4A90-B043-BD20D68F4CE3}" type="presParOf" srcId="{F8E94CFA-B945-48E5-BE10-370DD69F16A4}" destId="{70C2EA1E-D7DB-4E74-806D-4590DBE781A3}" srcOrd="1" destOrd="0" presId="urn:microsoft.com/office/officeart/2008/layout/PictureStrips"/>
    <dgm:cxn modelId="{BD47B7DC-BC7C-424B-9D11-DC91203A43CF}" type="presParOf" srcId="{9E029134-162C-442E-A062-F55ADB999C33}" destId="{B6819F3B-727A-4EDF-BC16-FDFFBB563868}" srcOrd="15" destOrd="0" presId="urn:microsoft.com/office/officeart/2008/layout/PictureStrips"/>
    <dgm:cxn modelId="{E7FCE2A0-C368-4FE0-AEAD-9D50E1B7E845}" type="presParOf" srcId="{9E029134-162C-442E-A062-F55ADB999C33}" destId="{BB272E9F-26C5-4655-93E5-F3616BF119CC}" srcOrd="16" destOrd="0" presId="urn:microsoft.com/office/officeart/2008/layout/PictureStrips"/>
    <dgm:cxn modelId="{C264E4F6-E42E-4F0D-B4D3-527ECAA90D3F}" type="presParOf" srcId="{BB272E9F-26C5-4655-93E5-F3616BF119CC}" destId="{E0757731-3698-433B-8E7C-2EB749869931}" srcOrd="0" destOrd="0" presId="urn:microsoft.com/office/officeart/2008/layout/PictureStrips"/>
    <dgm:cxn modelId="{450396E3-356E-46CB-96AA-0BF76CF41E26}" type="presParOf" srcId="{BB272E9F-26C5-4655-93E5-F3616BF119CC}" destId="{139FD9EA-3509-4D4C-98D4-BC741BA871D8}" srcOrd="1" destOrd="0" presId="urn:microsoft.com/office/officeart/2008/layout/PictureStrips"/>
    <dgm:cxn modelId="{29837A7B-23EC-4AA3-AD02-ED8C798CD959}" type="presParOf" srcId="{9E029134-162C-442E-A062-F55ADB999C33}" destId="{979B97D2-0F97-437F-8686-ABD1B910F38F}" srcOrd="17" destOrd="0" presId="urn:microsoft.com/office/officeart/2008/layout/PictureStrips"/>
    <dgm:cxn modelId="{E935D6E1-F835-4E86-86E6-85FA554A6488}" type="presParOf" srcId="{9E029134-162C-442E-A062-F55ADB999C33}" destId="{0216C3D0-FCC6-4B0C-AA10-7E78E85A1DE2}" srcOrd="18" destOrd="0" presId="urn:microsoft.com/office/officeart/2008/layout/PictureStrips"/>
    <dgm:cxn modelId="{41C47F14-0F17-40C6-876F-162130FF3838}" type="presParOf" srcId="{0216C3D0-FCC6-4B0C-AA10-7E78E85A1DE2}" destId="{22C56DC3-2158-416C-A2CA-0A41276F6E72}" srcOrd="0" destOrd="0" presId="urn:microsoft.com/office/officeart/2008/layout/PictureStrips"/>
    <dgm:cxn modelId="{24CFC5C8-79DF-4E71-A24F-F103B36E8E4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5198" y="-728845"/>
          <a:ext cx="1094521" cy="2825843"/>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537" y="190246"/>
        <a:ext cx="2772413" cy="987661"/>
      </dsp:txXfrm>
    </dsp:sp>
    <dsp:sp modelId="{6273677B-BEF3-4B28-96B6-2A414649EAEE}">
      <dsp:nvSpPr>
        <dsp:cNvPr id="0" name=""/>
        <dsp:cNvSpPr/>
      </dsp:nvSpPr>
      <dsp:spPr>
        <a:xfrm>
          <a:off x="0" y="0"/>
          <a:ext cx="1589537" cy="1368152"/>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88" y="66788"/>
        <a:ext cx="1455961" cy="1234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1/22/2016</a:t>
            </a:fld>
            <a:endParaRPr lang="fr-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fr-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1/22/2016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fr-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6</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43</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43</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CBD56E-3BB8-449A-8164-626E047A9840}" type="slidenum">
              <a:rPr lang="en-GB" smtClean="0"/>
              <a:pPr>
                <a:defRPr/>
              </a:pPr>
              <a:t>7</a:t>
            </a:fld>
            <a:endParaRPr lang="nl-BE"/>
          </a:p>
        </p:txBody>
      </p:sp>
    </p:spTree>
    <p:extLst>
      <p:ext uri="{BB962C8B-B14F-4D97-AF65-F5344CB8AC3E}">
        <p14:creationId xmlns:p14="http://schemas.microsoft.com/office/powerpoint/2010/main" val="381868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23/01/2016</a:t>
            </a:r>
            <a:endParaRPr lang="en-US" dirty="0"/>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685800" y="4005064"/>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351"/>
            <a:chOff x="4406900" y="2676525"/>
            <a:chExt cx="4268788" cy="2801603"/>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14"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23/01/2016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23/01/2016</a:t>
            </a:r>
            <a:endParaRPr lang="en-US" dirty="0"/>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23/01/2016</a:t>
            </a:r>
            <a:endParaRPr lang="en-US" dirty="0"/>
          </a:p>
        </p:txBody>
      </p:sp>
      <p:sp>
        <p:nvSpPr>
          <p:cNvPr id="6" name="Footer Placeholder 5"/>
          <p:cNvSpPr>
            <a:spLocks noGrp="1"/>
          </p:cNvSpPr>
          <p:nvPr>
            <p:ph type="ftr" sz="quarter" idx="11"/>
          </p:nvPr>
        </p:nvSpPr>
        <p:spPr/>
        <p:txBody>
          <a:bodyPr/>
          <a:lstStyle/>
          <a:p>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23/01/2016</a:t>
            </a:r>
            <a:endParaRPr lang="en-US" dirty="0"/>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23/01/2016</a:t>
            </a:r>
            <a:endParaRPr lang="en-US" dirty="0"/>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7620000" y="18288"/>
            <a:ext cx="1066800" cy="329184"/>
          </a:xfrm>
        </p:spPr>
        <p:txBody>
          <a:bodyPr/>
          <a:lstStyle>
            <a:lvl1pPr algn="r">
              <a:defRPr b="0"/>
            </a:lvl1pPr>
          </a:lstStyle>
          <a:p>
            <a:fld id="{BAADB71D-6A6A-403E-B8B0-DAC18C9A03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 name="Group 11"/>
          <p:cNvGrpSpPr>
            <a:grpSpLocks/>
          </p:cNvGrpSpPr>
          <p:nvPr userDrawn="1"/>
        </p:nvGrpSpPr>
        <p:grpSpPr bwMode="auto">
          <a:xfrm>
            <a:off x="4279617" y="3619070"/>
            <a:ext cx="4268788" cy="2800767"/>
            <a:chOff x="4406900" y="2676525"/>
            <a:chExt cx="4268788" cy="2802019"/>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endParaRPr lang="fr-BE" sz="1600" dirty="0">
                <a:solidFill>
                  <a:srgbClr val="0D0D0D"/>
                </a:solidFill>
              </a:endParaRPr>
            </a:p>
            <a:p>
              <a:r>
                <a:rPr lang="fr-BE" sz="1600" dirty="0"/>
                <a:t>frank.robben@ehealth.fgov.be </a:t>
              </a:r>
            </a:p>
            <a:p>
              <a:endParaRPr lang="fr-BE" sz="1600" dirty="0" smtClean="0">
                <a:sym typeface="Arial" pitchFamily="34" charset="0"/>
              </a:endParaRPr>
            </a:p>
            <a:p>
              <a:r>
                <a:rPr lang="fr-BE" sz="1600" dirty="0" smtClean="0">
                  <a:sym typeface="Arial" pitchFamily="34" charset="0"/>
                </a:rPr>
                <a:t>@FrRobben</a:t>
              </a:r>
              <a:endParaRPr lang="fr-BE" sz="1600" dirty="0">
                <a:sym typeface="Arial" pitchFamily="34" charset="0"/>
              </a:endParaRPr>
            </a:p>
            <a:p>
              <a:endParaRPr lang="fr-BE" sz="1600" dirty="0">
                <a:sym typeface="Arial" pitchFamily="34" charset="0"/>
              </a:endParaRPr>
            </a:p>
            <a:p>
              <a:r>
                <a:rPr lang="fr-BE" sz="1600" dirty="0">
                  <a:sym typeface="Arial" pitchFamily="34" charset="0"/>
                </a:rPr>
                <a:t>https://www.ehealth.fgov.be</a:t>
              </a:r>
            </a:p>
            <a:p>
              <a:r>
                <a:rPr lang="fr-BE" sz="1600" dirty="0">
                  <a:sym typeface="Arial" pitchFamily="34" charset="0"/>
                </a:rPr>
                <a:t>http://</a:t>
              </a:r>
              <a:r>
                <a:rPr lang="fr-BE" sz="1600" dirty="0" smtClean="0">
                  <a:sym typeface="Arial" pitchFamily="34" charset="0"/>
                </a:rPr>
                <a:t>www.ksz.fgov.be</a:t>
              </a:r>
              <a:endParaRPr lang="fr-BE" sz="1600" dirty="0">
                <a:sym typeface="Arial" pitchFamily="34" charset="0"/>
              </a:endParaRPr>
            </a:p>
            <a:p>
              <a:r>
                <a:rPr lang="fr-BE" sz="1600" dirty="0">
                  <a:sym typeface="Arial" pitchFamily="34" charset="0"/>
                </a:rPr>
                <a:t>http://www.frankrobben.be</a:t>
              </a:r>
              <a:endParaRPr lang="fr-BE" sz="1600" dirty="0"/>
            </a:p>
          </p:txBody>
        </p:sp>
      </p:grpSp>
      <p:sp>
        <p:nvSpPr>
          <p:cNvPr id="3" name="TextBox 2"/>
          <p:cNvSpPr txBox="1"/>
          <p:nvPr userDrawn="1"/>
        </p:nvSpPr>
        <p:spPr>
          <a:xfrm>
            <a:off x="755576" y="2276872"/>
            <a:ext cx="7632848"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1808004"/>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07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23/01/2016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200" b="0">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6" r:id="rId3"/>
    <p:sldLayoutId id="2147483740" r:id="rId4"/>
    <p:sldLayoutId id="2147483738" r:id="rId5"/>
    <p:sldLayoutId id="2147483739" r:id="rId6"/>
    <p:sldLayoutId id="2147483741" r:id="rId7"/>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 Type="http://schemas.openxmlformats.org/officeDocument/2006/relationships/image" Target="../media/image7.jpeg"/><Relationship Id="rId16"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9.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24.png"/><Relationship Id="rId3" Type="http://schemas.openxmlformats.org/officeDocument/2006/relationships/image" Target="../media/image16.png"/><Relationship Id="rId21" Type="http://schemas.openxmlformats.org/officeDocument/2006/relationships/image" Target="../media/image27.png"/><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23.png"/><Relationship Id="rId2" Type="http://schemas.openxmlformats.org/officeDocument/2006/relationships/notesSlide" Target="../notesSlides/notesSlide2.xml"/><Relationship Id="rId16" Type="http://schemas.microsoft.com/office/2007/relationships/hdphoto" Target="../media/hdphoto10.wdp"/><Relationship Id="rId20" Type="http://schemas.openxmlformats.org/officeDocument/2006/relationships/image" Target="../media/image26.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9.png"/><Relationship Id="rId10" Type="http://schemas.microsoft.com/office/2007/relationships/hdphoto" Target="../media/hdphoto7.wdp"/><Relationship Id="rId19" Type="http://schemas.openxmlformats.org/officeDocument/2006/relationships/image" Target="../media/image25.png"/><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 Id="rId22"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1.png"/><Relationship Id="rId18" Type="http://schemas.openxmlformats.org/officeDocument/2006/relationships/image" Target="../media/image33.png"/><Relationship Id="rId3" Type="http://schemas.openxmlformats.org/officeDocument/2006/relationships/image" Target="../media/image16.png"/><Relationship Id="rId21" Type="http://schemas.microsoft.com/office/2007/relationships/hdphoto" Target="../media/hdphoto12.wdp"/><Relationship Id="rId7" Type="http://schemas.openxmlformats.org/officeDocument/2006/relationships/image" Target="../media/image18.png"/><Relationship Id="rId12" Type="http://schemas.microsoft.com/office/2007/relationships/hdphoto" Target="../media/hdphoto8.wdp"/><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30.png"/><Relationship Id="rId10" Type="http://schemas.microsoft.com/office/2007/relationships/hdphoto" Target="../media/hdphoto7.wdp"/><Relationship Id="rId19" Type="http://schemas.microsoft.com/office/2007/relationships/hdphoto" Target="../media/hdphoto11.wdp"/><Relationship Id="rId4" Type="http://schemas.microsoft.com/office/2007/relationships/hdphoto" Target="../media/hdphoto4.wdp"/><Relationship Id="rId9" Type="http://schemas.openxmlformats.org/officeDocument/2006/relationships/image" Target="../media/image19.png"/><Relationship Id="rId1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eGezondheid</a:t>
            </a:r>
            <a:r>
              <a:rPr lang="nl-BE" sz="4000" b="1" cap="none" dirty="0" smtClean="0">
                <a:solidFill>
                  <a:srgbClr val="3E6E5A"/>
                </a:solidFill>
              </a:rPr>
              <a:t>: </a:t>
            </a:r>
            <a:r>
              <a:rPr lang="nl-BE" sz="4000" b="1" cap="none" dirty="0" smtClean="0">
                <a:solidFill>
                  <a:srgbClr val="C00000"/>
                </a:solidFill>
              </a:rPr>
              <a:t>stand van zaken, prioriteiten en rol van het </a:t>
            </a:r>
            <a:r>
              <a:rPr lang="nl-BE" sz="4000" b="1" cap="none" dirty="0" err="1" smtClean="0">
                <a:solidFill>
                  <a:srgbClr val="3E6E5A"/>
                </a:solidFill>
              </a:rPr>
              <a:t>eHealth</a:t>
            </a:r>
            <a:r>
              <a:rPr lang="nl-BE" sz="4000" b="1" cap="none" dirty="0" smtClean="0">
                <a:solidFill>
                  <a:srgbClr val="C00000"/>
                </a:solidFill>
              </a:rPr>
              <a:t>-platform</a:t>
            </a:r>
            <a:endParaRPr lang="nl-BE" sz="4000" b="1" cap="none"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pic>
        <p:nvPicPr>
          <p:cNvPr id="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spTree>
    <p:extLst>
      <p:ext uri="{BB962C8B-B14F-4D97-AF65-F5344CB8AC3E}">
        <p14:creationId xmlns:p14="http://schemas.microsoft.com/office/powerpoint/2010/main" val="188744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Veranderingsbeheer: </a:t>
            </a:r>
            <a:r>
              <a:rPr lang="nl-BE" dirty="0" err="1" smtClean="0"/>
              <a:t>Nexus</a:t>
            </a:r>
            <a:r>
              <a:rPr lang="nl-BE" dirty="0" smtClean="0"/>
              <a:t>-effect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smtClean="0"/>
              <a:t>23/01/2016</a:t>
            </a:r>
            <a:endParaRPr lang="nl-BE" dirty="0"/>
          </a:p>
        </p:txBody>
      </p:sp>
    </p:spTree>
    <p:extLst>
      <p:ext uri="{BB962C8B-B14F-4D97-AF65-F5344CB8AC3E}">
        <p14:creationId xmlns:p14="http://schemas.microsoft.com/office/powerpoint/2010/main" val="136913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Detail op 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23/01/2016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11</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137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normAutofit fontScale="77500" lnSpcReduction="20000"/>
          </a:bodyPr>
          <a:lstStyle/>
          <a:p>
            <a:r>
              <a:rPr lang="nl-BE" dirty="0"/>
              <a:t>Om de kwaliteit van de zorg te waarborgen en de patiënt correct te informeren, registreert de huisarts de medische gegevens in een </a:t>
            </a:r>
            <a:r>
              <a:rPr lang="nl-BE" dirty="0" smtClean="0"/>
              <a:t>EMD (Elektronisch Medisch Dossier)</a:t>
            </a:r>
            <a:endParaRPr lang="nl-BE" dirty="0"/>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12</a:t>
            </a:fld>
            <a:endParaRPr lang="nl-BE"/>
          </a:p>
        </p:txBody>
      </p:sp>
    </p:spTree>
    <p:extLst>
      <p:ext uri="{BB962C8B-B14F-4D97-AF65-F5344CB8AC3E}">
        <p14:creationId xmlns:p14="http://schemas.microsoft.com/office/powerpoint/2010/main" val="371251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Situatie GMD 2015</a:t>
            </a:r>
          </a:p>
          <a:p>
            <a:endParaRPr lang="nl-BE" dirty="0" smtClean="0"/>
          </a:p>
          <a:p>
            <a:pPr lvl="1"/>
            <a:r>
              <a:rPr lang="nl-BE" dirty="0" smtClean="0"/>
              <a:t>meer dan de helft van de Belgen beschikt over een GMD</a:t>
            </a:r>
          </a:p>
          <a:p>
            <a:pPr lvl="1"/>
            <a:endParaRPr lang="nl-BE" dirty="0" smtClean="0"/>
          </a:p>
          <a:p>
            <a:pPr lvl="1"/>
            <a:r>
              <a:rPr lang="nl-BE" dirty="0" smtClean="0"/>
              <a:t>928 artsen beheren de GMD-houderschappen via </a:t>
            </a:r>
            <a:r>
              <a:rPr lang="nl-BE" dirty="0" err="1" smtClean="0"/>
              <a:t>MyCareNet</a:t>
            </a:r>
            <a:endParaRPr lang="nl-BE" dirty="0" smtClean="0"/>
          </a:p>
          <a:p>
            <a:pPr lvl="1"/>
            <a:endParaRPr lang="nl-BE" dirty="0" smtClean="0"/>
          </a:p>
          <a:p>
            <a:pPr lvl="1"/>
            <a:r>
              <a:rPr lang="nl-BE" dirty="0" smtClean="0"/>
              <a:t>3.575 artsen gebruiken de dienst voor het raadplegen van het GMD-houderschap</a:t>
            </a:r>
          </a:p>
          <a:p>
            <a:pPr lvl="1"/>
            <a:endParaRPr lang="nl-BE" dirty="0" smtClean="0"/>
          </a:p>
          <a:p>
            <a:pPr lvl="1"/>
            <a:r>
              <a:rPr lang="nl-BE" dirty="0" smtClean="0"/>
              <a:t>3.131.094 raadplegingen van het GMD-houderschap</a:t>
            </a:r>
          </a:p>
          <a:p>
            <a:pPr lvl="1"/>
            <a:endParaRPr lang="nl-BE" dirty="0" smtClean="0"/>
          </a:p>
          <a:p>
            <a:pPr lvl="1"/>
            <a:r>
              <a:rPr lang="nl-BE" dirty="0" smtClean="0"/>
              <a:t>928 artsen verstuurden 165.202 kennisgevingen GMD-houderschap</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13</a:t>
            </a:fld>
            <a:endParaRPr lang="nl-BE"/>
          </a:p>
        </p:txBody>
      </p:sp>
    </p:spTree>
    <p:extLst>
      <p:ext uri="{BB962C8B-B14F-4D97-AF65-F5344CB8AC3E}">
        <p14:creationId xmlns:p14="http://schemas.microsoft.com/office/powerpoint/2010/main" val="400106471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Doelstellingen 2019</a:t>
            </a:r>
          </a:p>
          <a:p>
            <a:endParaRPr lang="nl-BE" dirty="0" smtClean="0"/>
          </a:p>
          <a:p>
            <a:pPr lvl="1"/>
            <a:r>
              <a:rPr lang="nl-BE" dirty="0" smtClean="0"/>
              <a:t>voor 100 % van de huisartsen </a:t>
            </a:r>
          </a:p>
          <a:p>
            <a:pPr lvl="2"/>
            <a:r>
              <a:rPr lang="nl-BE" dirty="0"/>
              <a:t>e</a:t>
            </a:r>
            <a:r>
              <a:rPr lang="nl-BE" dirty="0" smtClean="0"/>
              <a:t>en EMD voor elke patiënt</a:t>
            </a:r>
          </a:p>
          <a:p>
            <a:pPr lvl="2"/>
            <a:r>
              <a:rPr lang="nl-BE" dirty="0" smtClean="0"/>
              <a:t>publicatie en bijwerking van de </a:t>
            </a:r>
            <a:r>
              <a:rPr lang="nl-BE" dirty="0" err="1" smtClean="0"/>
              <a:t>SumEHR</a:t>
            </a:r>
            <a:r>
              <a:rPr lang="nl-BE" dirty="0" smtClean="0"/>
              <a:t> in een beveiligde ‘gezondheidskluis‘</a:t>
            </a:r>
          </a:p>
          <a:p>
            <a:pPr lvl="2"/>
            <a:endParaRPr lang="nl-BE" dirty="0" smtClean="0"/>
          </a:p>
          <a:p>
            <a:pPr lvl="1"/>
            <a:r>
              <a:rPr lang="nl-BE" dirty="0" smtClean="0"/>
              <a:t>voor alle andere zorgverleners</a:t>
            </a:r>
          </a:p>
          <a:p>
            <a:pPr lvl="2"/>
            <a:r>
              <a:rPr lang="nl-BE" dirty="0" smtClean="0"/>
              <a:t>definitie van het EMD</a:t>
            </a:r>
          </a:p>
          <a:p>
            <a:pPr lvl="2"/>
            <a:r>
              <a:rPr lang="nl-BE" dirty="0" smtClean="0"/>
              <a:t>publicatie en bijwerking van bepaalde informatie in de beveiligde ‘gezondheidskluizen‘</a:t>
            </a:r>
          </a:p>
          <a:p>
            <a:endParaRPr lang="nl-BE" dirty="0" smtClean="0"/>
          </a:p>
          <a:p>
            <a:r>
              <a:rPr lang="nl-BE" dirty="0" smtClean="0"/>
              <a:t>Verantwoordelijke organisatie: RIZIV en </a:t>
            </a:r>
            <a:r>
              <a:rPr lang="nl-BE" dirty="0" smtClean="0">
                <a:solidFill>
                  <a:srgbClr val="3E6E5A"/>
                </a:solidFill>
              </a:rPr>
              <a:t>eHealth</a:t>
            </a:r>
            <a:r>
              <a:rPr lang="nl-BE" dirty="0" smtClean="0"/>
              <a:t>-platform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14</a:t>
            </a:fld>
            <a:endParaRPr lang="nl-BE"/>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715" y="1439785"/>
            <a:ext cx="2570085" cy="17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5784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Hubs-</a:t>
            </a:r>
            <a:r>
              <a:rPr lang="nl-BE" dirty="0" err="1" smtClean="0"/>
              <a:t>Metahubsysteem</a:t>
            </a:r>
            <a:r>
              <a:rPr lang="nl-BE" dirty="0" smtClean="0"/>
              <a:t> = systeem voor de terbeschikkingstelling van medische gegevens tussen zorgverleners</a:t>
            </a:r>
          </a:p>
          <a:p>
            <a:pPr lvl="2"/>
            <a:r>
              <a:rPr lang="nl-BE" dirty="0" smtClean="0"/>
              <a:t>raadplegingsverslagen</a:t>
            </a:r>
          </a:p>
          <a:p>
            <a:pPr lvl="2"/>
            <a:r>
              <a:rPr lang="nl-BE" dirty="0" smtClean="0"/>
              <a:t>operatieverslagen</a:t>
            </a:r>
          </a:p>
          <a:p>
            <a:pPr lvl="2"/>
            <a:r>
              <a:rPr lang="nl-BE" dirty="0"/>
              <a:t>o</a:t>
            </a:r>
            <a:r>
              <a:rPr lang="nl-BE" dirty="0" smtClean="0"/>
              <a:t>ntslagbrieven</a:t>
            </a:r>
          </a:p>
          <a:p>
            <a:pPr lvl="2"/>
            <a:r>
              <a:rPr lang="nl-BE" dirty="0" err="1"/>
              <a:t>p</a:t>
            </a:r>
            <a:r>
              <a:rPr lang="nl-BE" dirty="0" err="1" smtClean="0"/>
              <a:t>rotocols</a:t>
            </a:r>
            <a:r>
              <a:rPr lang="nl-BE" dirty="0" smtClean="0"/>
              <a:t> van medische beeldvorming</a:t>
            </a:r>
          </a:p>
          <a:p>
            <a:pPr lvl="2"/>
            <a:r>
              <a:rPr lang="nl-BE" dirty="0" smtClean="0"/>
              <a:t>...</a:t>
            </a:r>
          </a:p>
          <a:p>
            <a:r>
              <a:rPr lang="nl-BE" dirty="0" smtClean="0"/>
              <a:t>Doel</a:t>
            </a:r>
          </a:p>
          <a:p>
            <a:pPr lvl="1"/>
            <a:r>
              <a:rPr lang="nl-BE" dirty="0" smtClean="0"/>
              <a:t>koppeling van regionale en lokale uitwisselingssystemen van medische gegevens (hubs);</a:t>
            </a:r>
          </a:p>
          <a:p>
            <a:pPr lvl="1"/>
            <a:r>
              <a:rPr lang="nl-BE" dirty="0" smtClean="0"/>
              <a:t>mogelijkheid voor een zorgverlener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zorgverlener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15</a:t>
            </a:fld>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256" y="2370615"/>
            <a:ext cx="28384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77872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Situatie 2015</a:t>
            </a:r>
          </a:p>
          <a:p>
            <a:pPr lvl="1"/>
            <a:r>
              <a:rPr lang="nl-BE" dirty="0" smtClean="0"/>
              <a:t>systeem voor het delen van gegevens en documenten voor de algemene en psychiatrische ziekenhuizen via de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nl-BE" dirty="0" smtClean="0"/>
              <a:t>verwijzing naar de documenten van de eerste lijn (</a:t>
            </a:r>
            <a:r>
              <a:rPr lang="nl-BE" dirty="0" err="1" smtClean="0"/>
              <a:t>SumEHR</a:t>
            </a:r>
            <a:r>
              <a:rPr lang="nl-BE" dirty="0" smtClean="0"/>
              <a:t>, medicatieschema, ...)</a:t>
            </a:r>
          </a:p>
          <a:p>
            <a:pPr lvl="2"/>
            <a:r>
              <a:rPr lang="nl-BE" dirty="0" smtClean="0"/>
              <a:t>via de 3 ‘gezondheidskluizen’ / </a:t>
            </a:r>
            <a:r>
              <a:rPr lang="nl-BE" dirty="0" err="1" smtClean="0"/>
              <a:t>metahub</a:t>
            </a:r>
            <a:endParaRPr lang="nl-BE" dirty="0" smtClean="0"/>
          </a:p>
          <a:p>
            <a:pPr lvl="3"/>
            <a:r>
              <a:rPr lang="nl-BE" dirty="0" smtClean="0"/>
              <a:t>Vitalink</a:t>
            </a:r>
          </a:p>
          <a:p>
            <a:pPr lvl="3"/>
            <a:r>
              <a:rPr lang="nl-BE" dirty="0" err="1" smtClean="0"/>
              <a:t>InterMed</a:t>
            </a:r>
            <a:endParaRPr lang="nl-BE" dirty="0" smtClean="0"/>
          </a:p>
          <a:p>
            <a:pPr lvl="3"/>
            <a:r>
              <a:rPr lang="nl-BE" dirty="0" err="1" smtClean="0"/>
              <a:t>BruSafe</a:t>
            </a:r>
            <a:endParaRPr lang="nl-BE" dirty="0" smtClean="0"/>
          </a:p>
          <a:p>
            <a:pPr lvl="1"/>
            <a:r>
              <a:rPr lang="nl-BE" dirty="0" smtClean="0"/>
              <a:t>januari 2016: 11.685.682 relaties Hubs-patiënten geregistreerd in de </a:t>
            </a:r>
            <a:r>
              <a:rPr lang="nl-BE" dirty="0" err="1"/>
              <a:t>M</a:t>
            </a:r>
            <a:r>
              <a:rPr lang="nl-BE" dirty="0" err="1" smtClean="0"/>
              <a:t>etahub</a:t>
            </a:r>
            <a:r>
              <a:rPr lang="nl-BE" dirty="0" smtClean="0"/>
              <a:t> (totaal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16</a:t>
            </a:fld>
            <a:endParaRPr lang="nl-BE"/>
          </a:p>
        </p:txBody>
      </p:sp>
    </p:spTree>
    <p:extLst>
      <p:ext uri="{BB962C8B-B14F-4D97-AF65-F5344CB8AC3E}">
        <p14:creationId xmlns:p14="http://schemas.microsoft.com/office/powerpoint/2010/main" val="258407838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115" y="1306371"/>
            <a:ext cx="7597365" cy="55070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664"/>
            <a:ext cx="8229600" cy="990600"/>
          </a:xfrm>
        </p:spPr>
        <p:txBody>
          <a:bodyPr/>
          <a:lstStyle/>
          <a:p>
            <a:r>
              <a:rPr lang="nl-BE" dirty="0" smtClean="0"/>
              <a:t>Hubs &amp; </a:t>
            </a:r>
            <a:r>
              <a:rPr lang="nl-BE" dirty="0" err="1" smtClean="0"/>
              <a:t>Metahub</a:t>
            </a:r>
            <a:r>
              <a:rPr lang="nl-BE" dirty="0" smtClean="0"/>
              <a:t> - Schema</a:t>
            </a:r>
            <a:endParaRPr lang="nl-BE" dirty="0"/>
          </a:p>
        </p:txBody>
      </p:sp>
      <p:sp>
        <p:nvSpPr>
          <p:cNvPr id="4" name="Date Placeholder 3"/>
          <p:cNvSpPr>
            <a:spLocks noGrp="1"/>
          </p:cNvSpPr>
          <p:nvPr>
            <p:ph type="dt" sz="half" idx="10"/>
          </p:nvPr>
        </p:nvSpPr>
        <p:spPr/>
        <p:txBody>
          <a:bodyPr/>
          <a:lstStyle/>
          <a:p>
            <a:r>
              <a:rPr lang="en-US" smtClean="0"/>
              <a:t>23/01/2016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17</a:t>
            </a:fld>
            <a:endParaRPr lang="nl-BE" dirty="0"/>
          </a:p>
        </p:txBody>
      </p:sp>
      <p:sp>
        <p:nvSpPr>
          <p:cNvPr id="21509" name="Rectangle 6"/>
          <p:cNvSpPr>
            <a:spLocks noChangeArrowheads="1"/>
          </p:cNvSpPr>
          <p:nvPr/>
        </p:nvSpPr>
        <p:spPr bwMode="auto">
          <a:xfrm>
            <a:off x="467543" y="4005064"/>
            <a:ext cx="4392489" cy="1615827"/>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800100" lvl="4" indent="-285750"/>
            <a:r>
              <a:rPr lang="nl-BE" sz="1200" b="1" dirty="0" smtClean="0"/>
              <a:t>5 hubs</a:t>
            </a:r>
          </a:p>
          <a:p>
            <a:pPr marL="800100" lvl="4" indent="-285750"/>
            <a:r>
              <a:rPr lang="nl-BE" sz="1200" dirty="0" smtClean="0"/>
              <a:t>Collaboratief </a:t>
            </a:r>
            <a:r>
              <a:rPr lang="nl-BE" sz="1200" dirty="0"/>
              <a:t>Zorgplatform (Cozo)</a:t>
            </a:r>
          </a:p>
          <a:p>
            <a:pPr marL="800100" lvl="4" indent="-285750"/>
            <a:r>
              <a:rPr lang="nl-BE" sz="1200" dirty="0"/>
              <a:t>Antwerpse Regionale Hub (ARH)</a:t>
            </a:r>
          </a:p>
          <a:p>
            <a:pPr marL="800100" lvl="4" indent="-285750"/>
            <a:r>
              <a:rPr lang="nl-BE" sz="1200" dirty="0"/>
              <a:t>Vlaams Ziekenhuisnetwerk KU Leuven (VZN</a:t>
            </a:r>
            <a:r>
              <a:rPr lang="nl-BE" sz="1200" dirty="0" smtClean="0"/>
              <a:t>)</a:t>
            </a:r>
          </a:p>
          <a:p>
            <a:pPr marL="800100" lvl="4" indent="-285750"/>
            <a:r>
              <a:rPr lang="nl-BE" sz="1200" dirty="0" err="1"/>
              <a:t>Réseau</a:t>
            </a:r>
            <a:r>
              <a:rPr lang="nl-BE" sz="1200" dirty="0"/>
              <a:t> Santé Wallon (RSW)</a:t>
            </a:r>
          </a:p>
          <a:p>
            <a:pPr marL="800100" lvl="4" indent="-285750"/>
            <a:r>
              <a:rPr lang="nl-BE" sz="1200" dirty="0" err="1" smtClean="0"/>
              <a:t>Réseau</a:t>
            </a:r>
            <a:r>
              <a:rPr lang="nl-BE" sz="1200" dirty="0" smtClean="0"/>
              <a:t> </a:t>
            </a:r>
            <a:r>
              <a:rPr lang="nl-BE" sz="1200" dirty="0"/>
              <a:t>Santé </a:t>
            </a:r>
            <a:r>
              <a:rPr lang="nl-BE" sz="1200" dirty="0" err="1"/>
              <a:t>Bruxellois</a:t>
            </a:r>
            <a:r>
              <a:rPr lang="nl-BE" sz="1200" dirty="0"/>
              <a:t> (RSB)</a:t>
            </a:r>
          </a:p>
          <a:p>
            <a:pPr marL="101600" indent="-101600" algn="ctr">
              <a:spcBef>
                <a:spcPct val="50000"/>
              </a:spcBef>
              <a:buSzPct val="100000"/>
            </a:pPr>
            <a:endParaRPr lang="nl-BE" b="1" dirty="0">
              <a:solidFill>
                <a:srgbClr val="000000"/>
              </a:solidFill>
            </a:endParaRPr>
          </a:p>
        </p:txBody>
      </p:sp>
    </p:spTree>
    <p:extLst>
      <p:ext uri="{BB962C8B-B14F-4D97-AF65-F5344CB8AC3E}">
        <p14:creationId xmlns:p14="http://schemas.microsoft.com/office/powerpoint/2010/main" val="38809739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5" name="Date Placeholder 3"/>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36"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18</a:t>
            </a:fld>
            <a:endParaRPr lang="nl-BE" dirty="0"/>
          </a:p>
        </p:txBody>
      </p:sp>
    </p:spTree>
    <p:extLst>
      <p:ext uri="{BB962C8B-B14F-4D97-AF65-F5344CB8AC3E}">
        <p14:creationId xmlns:p14="http://schemas.microsoft.com/office/powerpoint/2010/main" val="233103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61" name="Date Placeholder 3"/>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63"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19</a:t>
            </a:fld>
            <a:endParaRPr lang="nl-BE" dirty="0"/>
          </a:p>
        </p:txBody>
      </p:sp>
    </p:spTree>
    <p:extLst>
      <p:ext uri="{BB962C8B-B14F-4D97-AF65-F5344CB8AC3E}">
        <p14:creationId xmlns:p14="http://schemas.microsoft.com/office/powerpoint/2010/main" val="223397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a:lstStyle/>
          <a:p>
            <a:r>
              <a:rPr lang="nl-BE" altLang="en-US" dirty="0" smtClean="0">
                <a:sym typeface="Arial" charset="0"/>
              </a:rPr>
              <a:t>Inleiding</a:t>
            </a:r>
          </a:p>
          <a:p>
            <a:endParaRPr lang="nl-BE" altLang="en-US" dirty="0" smtClean="0">
              <a:sym typeface="Arial" charset="0"/>
            </a:endParaRPr>
          </a:p>
          <a:p>
            <a:r>
              <a:rPr lang="nl-BE" altLang="en-US" dirty="0" err="1" smtClean="0">
                <a:sym typeface="Arial" charset="0"/>
              </a:rPr>
              <a:t>eGezondheid</a:t>
            </a:r>
            <a:r>
              <a:rPr lang="nl-BE" altLang="en-US" dirty="0" smtClean="0">
                <a:sym typeface="Arial" charset="0"/>
              </a:rPr>
              <a:t> in de praktijk</a:t>
            </a:r>
          </a:p>
          <a:p>
            <a:endParaRPr lang="nl-BE" altLang="en-US" dirty="0" smtClean="0">
              <a:sym typeface="Arial" charset="0"/>
            </a:endParaRPr>
          </a:p>
          <a:p>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endParaRPr lang="nl-BE" altLang="en-US" dirty="0" smtClean="0">
              <a:sym typeface="Arial" charset="0"/>
            </a:endParaRPr>
          </a:p>
          <a:p>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endParaRPr lang="nl-BE" altLang="en-US" dirty="0">
              <a:sym typeface="Arial" charset="0"/>
            </a:endParaRPr>
          </a:p>
          <a:p>
            <a:r>
              <a:rPr lang="nl-BE" altLang="en-US" dirty="0" smtClean="0">
                <a:sym typeface="Arial" charset="0"/>
              </a:rPr>
              <a:t>Besluit</a:t>
            </a:r>
          </a:p>
          <a:p>
            <a:endParaRPr lang="nl-BE" altLang="en-US" dirty="0" smtClean="0">
              <a:sym typeface="Arial" charset="0"/>
            </a:endParaRPr>
          </a:p>
        </p:txBody>
      </p:sp>
      <p:sp>
        <p:nvSpPr>
          <p:cNvPr id="2" name="Date Placeholder 1"/>
          <p:cNvSpPr>
            <a:spLocks noGrp="1"/>
          </p:cNvSpPr>
          <p:nvPr>
            <p:ph type="dt" sz="half" idx="10"/>
          </p:nvPr>
        </p:nvSpPr>
        <p:spPr/>
        <p:txBody>
          <a:bodyPr/>
          <a:lstStyle/>
          <a:p>
            <a:r>
              <a:rPr lang="en-US" smtClean="0"/>
              <a:t>23/01/2016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2</a:t>
            </a:fld>
            <a:endParaRPr lang="nl-BE"/>
          </a:p>
        </p:txBody>
      </p:sp>
    </p:spTree>
    <p:extLst>
      <p:ext uri="{BB962C8B-B14F-4D97-AF65-F5344CB8AC3E}">
        <p14:creationId xmlns:p14="http://schemas.microsoft.com/office/powerpoint/2010/main" val="121281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a:solidFill>
                  <a:srgbClr val="00B0F0"/>
                </a:solidFill>
                <a:latin typeface="Consolas" pitchFamily="49" charset="0"/>
              </a:rPr>
              <a:t>Inter-Med</a:t>
            </a: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dirty="0" smtClean="0"/>
              <a:t>Extramurale gegevens: kluizen</a:t>
            </a:r>
            <a:endParaRPr lang="fr-BE" dirty="0"/>
          </a:p>
        </p:txBody>
      </p:sp>
      <p:sp>
        <p:nvSpPr>
          <p:cNvPr id="60" name="Date Placeholder 3"/>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2" name="Rectangle 1"/>
          <p:cNvSpPr/>
          <p:nvPr/>
        </p:nvSpPr>
        <p:spPr>
          <a:xfrm>
            <a:off x="4757312" y="6025634"/>
            <a:ext cx="1324401" cy="369332"/>
          </a:xfrm>
          <a:prstGeom prst="rect">
            <a:avLst/>
          </a:prstGeom>
        </p:spPr>
        <p:txBody>
          <a:bodyPr wrap="none">
            <a:spAutoFit/>
          </a:bodyPr>
          <a:lstStyle/>
          <a:p>
            <a:pPr algn="ctr">
              <a:buSzPct val="100000"/>
            </a:pPr>
            <a:r>
              <a:rPr lang="en-US" altLang="en-US" b="1" dirty="0" smtClean="0">
                <a:solidFill>
                  <a:srgbClr val="00B0F0"/>
                </a:solidFill>
                <a:latin typeface="Consolas" pitchFamily="49" charset="0"/>
              </a:rPr>
              <a:t>+ </a:t>
            </a:r>
            <a:r>
              <a:rPr lang="en-US" altLang="en-US" b="1" dirty="0" err="1" smtClean="0">
                <a:solidFill>
                  <a:srgbClr val="00B0F0"/>
                </a:solidFill>
                <a:latin typeface="Consolas" pitchFamily="49" charset="0"/>
              </a:rPr>
              <a:t>BruSafe</a:t>
            </a:r>
            <a:endParaRPr lang="en-US" altLang="en-US" b="1" dirty="0">
              <a:solidFill>
                <a:srgbClr val="00B0F0"/>
              </a:solidFill>
              <a:latin typeface="Consolas" pitchFamily="49" charset="0"/>
            </a:endParaRPr>
          </a:p>
        </p:txBody>
      </p:sp>
      <p:sp>
        <p:nvSpPr>
          <p:cNvPr id="62"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20</a:t>
            </a:fld>
            <a:endParaRPr lang="nl-BE" dirty="0"/>
          </a:p>
        </p:txBody>
      </p:sp>
    </p:spTree>
    <p:extLst>
      <p:ext uri="{BB962C8B-B14F-4D97-AF65-F5344CB8AC3E}">
        <p14:creationId xmlns:p14="http://schemas.microsoft.com/office/powerpoint/2010/main" val="162193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Delen van gegevens</a:t>
            </a:r>
          </a:p>
          <a:p>
            <a:pPr marL="285750" indent="-285750">
              <a:buFont typeface="Arial" panose="020B0604020202020204" pitchFamily="34" charset="0"/>
              <a:buChar char="•"/>
            </a:pPr>
            <a:r>
              <a:rPr lang="nl-BE" dirty="0" smtClean="0"/>
              <a:t>elke actor houdt zijn eigen dossier bij</a:t>
            </a:r>
          </a:p>
          <a:p>
            <a:pPr marL="285750" indent="-285750">
              <a:buFont typeface="Arial" panose="020B0604020202020204" pitchFamily="34" charset="0"/>
              <a:buChar char="•"/>
            </a:pPr>
            <a:r>
              <a:rPr lang="nl-BE" dirty="0" smtClean="0"/>
              <a:t>maar kan bepaalde onderdelen ervan delen met andere actoren</a:t>
            </a:r>
          </a:p>
          <a:p>
            <a:r>
              <a:rPr lang="nl-BE" dirty="0" smtClean="0"/>
              <a:t>Voorbeelden</a:t>
            </a:r>
          </a:p>
          <a:p>
            <a:pPr marL="285750" lvl="1" indent="-285750">
              <a:buFont typeface="Arial" pitchFamily="34" charset="0"/>
              <a:buChar char="•"/>
            </a:pPr>
            <a:r>
              <a:rPr lang="nl-BE" sz="1400" dirty="0"/>
              <a:t>medicatieschema</a:t>
            </a:r>
          </a:p>
          <a:p>
            <a:pPr marL="285750" lvl="1" indent="-285750">
              <a:buFont typeface="Arial" pitchFamily="34" charset="0"/>
              <a:buChar char="•"/>
            </a:pPr>
            <a:r>
              <a:rPr lang="nl-BE" sz="1400" dirty="0" err="1"/>
              <a:t>SumEHR</a:t>
            </a:r>
            <a:endParaRPr lang="nl-BE" sz="1400" dirty="0"/>
          </a:p>
          <a:p>
            <a:pPr marL="285750" lvl="1" indent="-285750">
              <a:buFont typeface="Arial" pitchFamily="34" charset="0"/>
              <a:buChar char="•"/>
            </a:pPr>
            <a:r>
              <a:rPr lang="nl-BE" sz="1400" dirty="0"/>
              <a:t>parameters</a:t>
            </a:r>
          </a:p>
          <a:p>
            <a:pPr marL="285750" lvl="1" indent="-285750">
              <a:buFont typeface="Arial" pitchFamily="34" charset="0"/>
              <a:buChar char="•"/>
            </a:pPr>
            <a:r>
              <a:rPr lang="nl-BE" sz="1400" dirty="0"/>
              <a:t>journaal</a:t>
            </a:r>
          </a:p>
          <a:p>
            <a:pPr marL="285750" lvl="1" indent="-285750">
              <a:buFont typeface="Arial" pitchFamily="34" charset="0"/>
              <a:buChar char="•"/>
            </a:pPr>
            <a:r>
              <a:rPr lang="nl-BE" sz="1400" dirty="0"/>
              <a:t> …</a:t>
            </a:r>
            <a:endParaRPr lang="en-US" sz="1400" dirty="0"/>
          </a:p>
          <a:p>
            <a:endParaRPr lang="en-US" dirty="0"/>
          </a:p>
        </p:txBody>
      </p:sp>
      <p:sp>
        <p:nvSpPr>
          <p:cNvPr id="7" name="Date Placeholder 2"/>
          <p:cNvSpPr>
            <a:spLocks noGrp="1"/>
          </p:cNvSpPr>
          <p:nvPr>
            <p:ph type="dt" sz="half" idx="10"/>
          </p:nvPr>
        </p:nvSpPr>
        <p:spPr/>
        <p:txBody>
          <a:bodyPr/>
          <a:lstStyle/>
          <a:p>
            <a:r>
              <a:rPr lang="en-US" smtClean="0"/>
              <a:t>23/01/2016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61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5698" y="792163"/>
            <a:ext cx="4427203" cy="5578475"/>
          </a:xfrm>
        </p:spPr>
      </p:pic>
      <p:sp>
        <p:nvSpPr>
          <p:cNvPr id="9" name="Text Placeholder 8"/>
          <p:cNvSpPr>
            <a:spLocks noGrp="1"/>
          </p:cNvSpPr>
          <p:nvPr>
            <p:ph type="body" sz="half" idx="2"/>
          </p:nvPr>
        </p:nvSpPr>
        <p:spPr/>
        <p:txBody>
          <a:bodyPr/>
          <a:lstStyle/>
          <a:p>
            <a:r>
              <a:rPr lang="nl-BE" dirty="0" smtClean="0"/>
              <a:t>Toegang voor</a:t>
            </a:r>
            <a:br>
              <a:rPr lang="nl-BE" dirty="0" smtClean="0"/>
            </a:br>
            <a:r>
              <a:rPr lang="nl-BE" dirty="0" smtClean="0"/>
              <a:t>zorgverstrekkers</a:t>
            </a:r>
          </a:p>
          <a:p>
            <a:pPr marL="285750" indent="-285750">
              <a:buFont typeface="Arial" panose="020B0604020202020204" pitchFamily="34" charset="0"/>
              <a:buChar char="•"/>
            </a:pPr>
            <a:r>
              <a:rPr lang="nl-BE" dirty="0" smtClean="0"/>
              <a:t>met een “zorgrelatie”</a:t>
            </a:r>
          </a:p>
          <a:p>
            <a:pPr marL="285750" indent="-285750">
              <a:buFont typeface="Arial" panose="020B0604020202020204" pitchFamily="34" charset="0"/>
              <a:buChar char="•"/>
            </a:pPr>
            <a:r>
              <a:rPr lang="nl-BE" dirty="0" smtClean="0"/>
              <a:t>afhankelijk van hun rol</a:t>
            </a:r>
          </a:p>
          <a:p>
            <a:r>
              <a:rPr lang="nl-BE" dirty="0" smtClean="0"/>
              <a:t>Geen toegang voor</a:t>
            </a:r>
          </a:p>
          <a:p>
            <a:pPr marL="285750" indent="-285750">
              <a:buFont typeface="Arial" pitchFamily="34" charset="0"/>
              <a:buChar char="•"/>
            </a:pPr>
            <a:r>
              <a:rPr lang="nl-BE" dirty="0"/>
              <a:t>IT-administrators, </a:t>
            </a:r>
            <a:r>
              <a:rPr lang="nl-BE" dirty="0" err="1"/>
              <a:t>hoster</a:t>
            </a:r>
            <a:r>
              <a:rPr lang="nl-BE" dirty="0"/>
              <a:t>,..</a:t>
            </a:r>
          </a:p>
          <a:p>
            <a:pPr marL="285750" indent="-285750">
              <a:buFont typeface="Arial" pitchFamily="34" charset="0"/>
              <a:buChar char="•"/>
            </a:pPr>
            <a:r>
              <a:rPr lang="nl-BE" dirty="0">
                <a:solidFill>
                  <a:srgbClr val="3E6E5A"/>
                </a:solidFill>
              </a:rPr>
              <a:t>eHealth</a:t>
            </a:r>
            <a:r>
              <a:rPr lang="nl-BE" dirty="0"/>
              <a:t>-platform</a:t>
            </a:r>
          </a:p>
          <a:p>
            <a:pPr marL="285750" indent="-285750">
              <a:buFont typeface="Arial" pitchFamily="34" charset="0"/>
              <a:buChar char="•"/>
            </a:pPr>
            <a:r>
              <a:rPr lang="nl-BE" dirty="0"/>
              <a:t>overheid</a:t>
            </a:r>
          </a:p>
          <a:p>
            <a:pPr marL="285750" indent="-285750">
              <a:buFont typeface="Arial" pitchFamily="34" charset="0"/>
              <a:buChar char="•"/>
            </a:pPr>
            <a:r>
              <a:rPr lang="nl-BE" dirty="0"/>
              <a:t>zonder de actieve medewerking van de </a:t>
            </a:r>
            <a:br>
              <a:rPr lang="nl-BE" dirty="0"/>
            </a:br>
            <a:r>
              <a:rPr lang="nl-BE" dirty="0"/>
              <a:t>houder van de 2e sleutel </a:t>
            </a:r>
            <a:endParaRPr lang="en-US" dirty="0"/>
          </a:p>
          <a:p>
            <a:endParaRPr lang="en-US" dirty="0"/>
          </a:p>
        </p:txBody>
      </p:sp>
      <p:sp>
        <p:nvSpPr>
          <p:cNvPr id="7" name="Date Placeholder 2"/>
          <p:cNvSpPr>
            <a:spLocks noGrp="1"/>
          </p:cNvSpPr>
          <p:nvPr>
            <p:ph type="dt" sz="half" idx="10"/>
          </p:nvPr>
        </p:nvSpPr>
        <p:spPr/>
        <p:txBody>
          <a:bodyPr/>
          <a:lstStyle/>
          <a:p>
            <a:r>
              <a:rPr lang="en-US" smtClean="0"/>
              <a:t>23/01/2016</a:t>
            </a:r>
            <a:endParaRPr lang="en-US" dirty="0"/>
          </a:p>
        </p:txBody>
      </p:sp>
      <p:sp>
        <p:nvSpPr>
          <p:cNvPr id="2" name="Slide Number Placeholder 1"/>
          <p:cNvSpPr>
            <a:spLocks noGrp="1"/>
          </p:cNvSpPr>
          <p:nvPr>
            <p:ph type="sldNum" sz="quarter" idx="12"/>
          </p:nvPr>
        </p:nvSpPr>
        <p:spPr/>
        <p:txBody>
          <a:bodyPr/>
          <a:lstStyle/>
          <a:p>
            <a:fld id="{BAADB71D-6A6A-403E-B8B0-DAC18C9A03D5}" type="slidenum">
              <a:rPr lang="en-US" smtClean="0"/>
              <a:pPr/>
              <a:t>22</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10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a:normAutofit/>
          </a:bodyPr>
          <a:lstStyle/>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23</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67" y="1376448"/>
            <a:ext cx="8156466" cy="53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4245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Realisaties 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pPr marL="548640" lvl="2" indent="0">
              <a:buNone/>
            </a:pPr>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23/01/2016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38" y="1340186"/>
            <a:ext cx="8353362" cy="544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4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Realisaties 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23/01/2016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25</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64" y="1321989"/>
            <a:ext cx="8453870" cy="550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82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Noodzakelijke voorwaarde voor de uitwisseling van gezondheidsgegevens: toestemming van de patiënt tot de elektronische delen van zijn gezondheidsgegevens</a:t>
            </a:r>
          </a:p>
          <a:p>
            <a:endParaRPr lang="nl-BE" dirty="0" smtClean="0"/>
          </a:p>
          <a:p>
            <a:pPr lvl="1"/>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a:endParaRPr lang="nl-BE" altLang="en-US" dirty="0" smtClean="0"/>
          </a:p>
          <a:p>
            <a:pPr lvl="1"/>
            <a:r>
              <a:rPr lang="nl-BE" dirty="0" smtClean="0"/>
              <a:t>enkel tussen zorgverleners/instellingen die een therapeutische relatie/zorgrelatie hebben met de patiënt (</a:t>
            </a:r>
            <a:r>
              <a:rPr lang="nl-BE" dirty="0" err="1" smtClean="0"/>
              <a:t>bvb</a:t>
            </a:r>
            <a:r>
              <a:rPr lang="nl-BE" dirty="0" smtClean="0"/>
              <a:t>. geen toegang voor arbeidsgeneesheer)</a:t>
            </a:r>
          </a:p>
          <a:p>
            <a:pPr lvl="1"/>
            <a:endParaRPr lang="nl-BE" dirty="0" smtClean="0"/>
          </a:p>
          <a:p>
            <a:pPr lvl="1"/>
            <a:r>
              <a:rPr lang="nl-BE" dirty="0" smtClean="0"/>
              <a:t>registratie van de toestemming door de patiënt zelf of via zijn arts, apotheker, ziekenfonds of ziekenhuis </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26</a:t>
            </a:fld>
            <a:endParaRPr lang="nl-BE"/>
          </a:p>
        </p:txBody>
      </p:sp>
    </p:spTree>
    <p:extLst>
      <p:ext uri="{BB962C8B-B14F-4D97-AF65-F5344CB8AC3E}">
        <p14:creationId xmlns:p14="http://schemas.microsoft.com/office/powerpoint/2010/main" val="80975776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lstStyle/>
          <a:p>
            <a:endParaRPr lang="nl-BE" dirty="0" smtClean="0"/>
          </a:p>
          <a:p>
            <a:r>
              <a:rPr lang="nl-BE" dirty="0" smtClean="0"/>
              <a:t>Mogelijkheid tot uitsluiting van een zorgverlener</a:t>
            </a:r>
          </a:p>
          <a:p>
            <a:pPr lvl="1"/>
            <a:endParaRPr lang="nl-BE" dirty="0" smtClean="0"/>
          </a:p>
          <a:p>
            <a:r>
              <a:rPr lang="nl-BE" dirty="0"/>
              <a:t>M</a:t>
            </a:r>
            <a:r>
              <a:rPr lang="nl-BE" dirty="0" smtClean="0"/>
              <a:t>ogelijkheid om zijn toestemming in te trekken</a:t>
            </a:r>
          </a:p>
          <a:p>
            <a:pPr lvl="1"/>
            <a:endParaRPr lang="nl-BE" dirty="0" smtClean="0"/>
          </a:p>
          <a:p>
            <a:r>
              <a:rPr lang="nl-BE" dirty="0" smtClean="0"/>
              <a:t>Mogelijkheid om op elk moment zijn toestemmingsprofiel te wijzigen, zonder restrictie inzake wijzigingen</a:t>
            </a:r>
          </a:p>
          <a:p>
            <a:endParaRPr lang="nl-BE" dirty="0"/>
          </a:p>
          <a:p>
            <a:r>
              <a:rPr lang="nl-BE" dirty="0" smtClean="0"/>
              <a:t>Mogelijkheid om te zien wie de geïnformeerde toestemming heeft ingebracht/gewijzigd</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27</a:t>
            </a:fld>
            <a:endParaRPr lang="nl-BE"/>
          </a:p>
        </p:txBody>
      </p:sp>
    </p:spTree>
    <p:extLst>
      <p:ext uri="{BB962C8B-B14F-4D97-AF65-F5344CB8AC3E}">
        <p14:creationId xmlns:p14="http://schemas.microsoft.com/office/powerpoint/2010/main" val="13390077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28</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6376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a:bodyPr>
          <a:lstStyle/>
          <a:p>
            <a:pPr lvl="1"/>
            <a:endParaRPr lang="nl-BE" dirty="0" smtClean="0"/>
          </a:p>
          <a:p>
            <a:r>
              <a:rPr lang="nl-BE" dirty="0" smtClean="0"/>
              <a:t>Doelstelling 31/12/2015: 2.75 miljoen geregistreerde toestemmingen</a:t>
            </a:r>
          </a:p>
          <a:p>
            <a:pPr lvl="1"/>
            <a:endParaRPr lang="nl-BE" dirty="0" smtClean="0"/>
          </a:p>
          <a:p>
            <a:r>
              <a:rPr lang="nl-BE" dirty="0" smtClean="0"/>
              <a:t>Januari 2015: </a:t>
            </a:r>
            <a:r>
              <a:rPr lang="fr-FR" dirty="0"/>
              <a:t>2.222.050</a:t>
            </a:r>
            <a:r>
              <a:rPr lang="nl-BE" dirty="0" smtClean="0"/>
              <a:t> geregistreerde toestemmingen (+ 230.000 </a:t>
            </a:r>
            <a:r>
              <a:rPr lang="nl-BE" dirty="0" err="1" smtClean="0"/>
              <a:t>overlaadbaar</a:t>
            </a:r>
            <a:r>
              <a:rPr lang="nl-BE" dirty="0" smtClean="0"/>
              <a:t> vanuit RSW)</a:t>
            </a:r>
          </a:p>
          <a:p>
            <a:pPr marL="274320" lvl="1" indent="0">
              <a:buNone/>
            </a:pPr>
            <a:endParaRPr lang="nl-BE" dirty="0"/>
          </a:p>
          <a:p>
            <a:pPr marL="177800" lvl="1" indent="-177800"/>
            <a:r>
              <a:rPr lang="nl-BE" sz="2400" dirty="0" smtClean="0">
                <a:hlinkClick r:id="rId3"/>
              </a:rPr>
              <a:t>www.patientconsent.be</a:t>
            </a:r>
            <a:endParaRPr lang="nl-BE" dirty="0" smtClean="0"/>
          </a:p>
          <a:p>
            <a:pPr lvl="2"/>
            <a:r>
              <a:rPr lang="nl-BE" dirty="0" smtClean="0"/>
              <a:t>informatiefolders</a:t>
            </a:r>
          </a:p>
          <a:p>
            <a:pPr lvl="2"/>
            <a:r>
              <a:rPr lang="nl-BE" dirty="0" smtClean="0"/>
              <a:t>promotiespot verspreid bij ziekenhuizen, ziekenfondsen, apothekers</a:t>
            </a:r>
          </a:p>
          <a:p>
            <a:pPr lvl="2"/>
            <a:r>
              <a:rPr lang="nl-BE" dirty="0" smtClean="0"/>
              <a:t>call center</a:t>
            </a:r>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29</a:t>
            </a:fld>
            <a:endParaRPr lang="nl-BE"/>
          </a:p>
        </p:txBody>
      </p:sp>
    </p:spTree>
    <p:extLst>
      <p:ext uri="{BB962C8B-B14F-4D97-AF65-F5344CB8AC3E}">
        <p14:creationId xmlns:p14="http://schemas.microsoft.com/office/powerpoint/2010/main" val="306404282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10000"/>
          </a:bodyPr>
          <a:lstStyle/>
          <a:p>
            <a:r>
              <a:rPr lang="nl-BE" altLang="en-US" dirty="0" smtClean="0">
                <a:sym typeface="Arial" charset="0"/>
              </a:rPr>
              <a:t>Meer</a:t>
            </a:r>
            <a:r>
              <a:rPr lang="nl-BE" dirty="0" smtClean="0"/>
              <a:t> </a:t>
            </a:r>
            <a:r>
              <a:rPr lang="nl-BE" altLang="en-US" dirty="0" smtClean="0">
                <a:sym typeface="Arial" charset="0"/>
              </a:rPr>
              <a:t>chronische zorg (</a:t>
            </a:r>
            <a:r>
              <a:rPr lang="nl-BE" altLang="en-US" dirty="0" err="1" smtClean="0">
                <a:sym typeface="Arial" charset="0"/>
              </a:rPr>
              <a:t>vs</a:t>
            </a:r>
            <a:r>
              <a:rPr lang="nl-BE" dirty="0" smtClean="0"/>
              <a:t> </a:t>
            </a:r>
            <a:r>
              <a:rPr lang="nl-BE" altLang="en-US" dirty="0" smtClean="0">
                <a:sym typeface="Arial" charset="0"/>
              </a:rPr>
              <a:t>louter</a:t>
            </a:r>
            <a:r>
              <a:rPr lang="nl-BE" dirty="0" smtClean="0"/>
              <a:t> </a:t>
            </a:r>
            <a:r>
              <a:rPr lang="nl-BE" altLang="en-US" dirty="0" smtClean="0">
                <a:sym typeface="Arial" charset="0"/>
              </a:rPr>
              <a:t>acute</a:t>
            </a:r>
            <a:r>
              <a:rPr lang="nl-BE" dirty="0" smtClean="0"/>
              <a:t> </a:t>
            </a:r>
            <a:r>
              <a:rPr lang="nl-BE" altLang="en-US" dirty="0" smtClean="0">
                <a:sym typeface="Arial" charset="0"/>
              </a:rPr>
              <a:t>zorg)</a:t>
            </a:r>
          </a:p>
          <a:p>
            <a:r>
              <a:rPr lang="nl-BE" altLang="en-US" dirty="0" smtClean="0">
                <a:sym typeface="Arial" charset="0"/>
              </a:rPr>
              <a:t>Zorg op afstand (monitoring, bijstand, raadpleging, diagnose, operatie , …), </a:t>
            </a:r>
            <a:r>
              <a:rPr lang="nl-BE" altLang="en-US" dirty="0" err="1" smtClean="0">
                <a:sym typeface="Arial" charset="0"/>
              </a:rPr>
              <a:t>oa</a:t>
            </a:r>
            <a:r>
              <a:rPr lang="nl-BE" altLang="en-US" dirty="0" smtClean="0">
                <a:sym typeface="Arial" charset="0"/>
              </a:rPr>
              <a:t> thuiszorg</a:t>
            </a:r>
          </a:p>
          <a:p>
            <a:r>
              <a:rPr lang="nl-BE" altLang="en-US" dirty="0" smtClean="0">
                <a:sym typeface="Arial" charset="0"/>
              </a:rPr>
              <a:t>Mobiele zorg</a:t>
            </a:r>
          </a:p>
          <a:p>
            <a:r>
              <a:rPr lang="nl-BE" altLang="en-US" dirty="0" smtClean="0">
                <a:sym typeface="Arial" charset="0"/>
              </a:rPr>
              <a:t>Geïntegreerde, multidisciplinaire en transmurale</a:t>
            </a:r>
            <a:r>
              <a:rPr lang="nl-BE" dirty="0" smtClean="0"/>
              <a:t> </a:t>
            </a:r>
            <a:r>
              <a:rPr lang="nl-BE" altLang="en-US" dirty="0" smtClean="0">
                <a:sym typeface="Arial" charset="0"/>
              </a:rPr>
              <a:t>zorg</a:t>
            </a:r>
          </a:p>
          <a:p>
            <a:r>
              <a:rPr lang="nl-BE" altLang="en-US" dirty="0" smtClean="0">
                <a:sym typeface="Arial" charset="0"/>
              </a:rPr>
              <a:t>Patiëntgerichte zorg en empowerment van de patiënt</a:t>
            </a:r>
          </a:p>
          <a:p>
            <a:r>
              <a:rPr lang="nl-BE" altLang="en-US" dirty="0" smtClean="0">
                <a:sym typeface="Arial" charset="0"/>
              </a:rPr>
              <a:t>Snel</a:t>
            </a:r>
            <a:r>
              <a:rPr lang="nl-BE" dirty="0" smtClean="0"/>
              <a:t> </a:t>
            </a:r>
            <a:r>
              <a:rPr lang="nl-BE" altLang="en-US" dirty="0" smtClean="0">
                <a:sym typeface="Arial" charset="0"/>
              </a:rPr>
              <a:t>evoluerende kennis =&gt; nood aan</a:t>
            </a:r>
            <a:r>
              <a:rPr lang="nl-BE" dirty="0" smtClean="0"/>
              <a:t> </a:t>
            </a:r>
            <a:r>
              <a:rPr lang="nl-BE" altLang="en-US" dirty="0" smtClean="0">
                <a:sym typeface="Arial" charset="0"/>
              </a:rPr>
              <a:t>betrouwbaar en</a:t>
            </a:r>
            <a:r>
              <a:rPr lang="nl-BE" dirty="0" smtClean="0"/>
              <a:t> </a:t>
            </a:r>
            <a:r>
              <a:rPr lang="nl-BE" altLang="en-US" dirty="0" smtClean="0">
                <a:sym typeface="Arial" charset="0"/>
              </a:rPr>
              <a:t>gecoördineerd</a:t>
            </a:r>
            <a:r>
              <a:rPr lang="nl-BE" dirty="0" smtClean="0"/>
              <a:t> </a:t>
            </a:r>
            <a:r>
              <a:rPr lang="nl-BE" altLang="en-US" dirty="0" smtClean="0">
                <a:sym typeface="Arial" charset="0"/>
              </a:rPr>
              <a:t>kennisbeheer</a:t>
            </a:r>
            <a:r>
              <a:rPr lang="nl-BE" dirty="0" smtClean="0"/>
              <a:t> </a:t>
            </a:r>
            <a:r>
              <a:rPr lang="nl-BE" altLang="en-US" dirty="0" smtClean="0">
                <a:sym typeface="Arial" charset="0"/>
              </a:rPr>
              <a:t>en -ontsluiting</a:t>
            </a:r>
          </a:p>
          <a:p>
            <a:r>
              <a:rPr lang="nl-BE" altLang="en-US" dirty="0" smtClean="0">
                <a:sym typeface="Arial" charset="0"/>
              </a:rPr>
              <a:t>Dreiging</a:t>
            </a:r>
            <a:r>
              <a:rPr lang="nl-BE" dirty="0" smtClean="0"/>
              <a:t> </a:t>
            </a:r>
            <a:r>
              <a:rPr lang="nl-BE" altLang="en-US" dirty="0" smtClean="0">
                <a:sym typeface="Arial" charset="0"/>
              </a:rPr>
              <a:t>van</a:t>
            </a:r>
            <a:r>
              <a:rPr lang="nl-BE" dirty="0" smtClean="0"/>
              <a:t> </a:t>
            </a:r>
            <a:r>
              <a:rPr lang="nl-BE" altLang="en-US" dirty="0" smtClean="0">
                <a:sym typeface="Arial" charset="0"/>
              </a:rPr>
              <a:t>te</a:t>
            </a:r>
            <a:r>
              <a:rPr lang="nl-BE" dirty="0" smtClean="0"/>
              <a:t> </a:t>
            </a:r>
            <a:r>
              <a:rPr lang="nl-BE" altLang="en-US" dirty="0" smtClean="0">
                <a:sym typeface="Arial" charset="0"/>
              </a:rPr>
              <a:t>tijdrovende</a:t>
            </a:r>
            <a:r>
              <a:rPr lang="nl-BE" dirty="0" smtClean="0"/>
              <a:t> </a:t>
            </a:r>
            <a:r>
              <a:rPr lang="nl-BE" altLang="en-US" dirty="0" smtClean="0">
                <a:sym typeface="Arial" charset="0"/>
              </a:rPr>
              <a:t>administratieve processen</a:t>
            </a:r>
          </a:p>
          <a:p>
            <a:r>
              <a:rPr lang="nl-BE" altLang="en-US" dirty="0" smtClean="0">
                <a:sym typeface="Arial" charset="0"/>
              </a:rPr>
              <a:t>Degelijke </a:t>
            </a:r>
            <a:r>
              <a:rPr lang="nl-BE" dirty="0" smtClean="0"/>
              <a:t> </a:t>
            </a:r>
            <a:r>
              <a:rPr lang="nl-BE" altLang="en-US" dirty="0" smtClean="0">
                <a:sym typeface="Arial" charset="0"/>
              </a:rPr>
              <a:t>ondersteuning van het gezondheidszorgbeleid en –onderzoek vergt </a:t>
            </a:r>
            <a:r>
              <a:rPr lang="nl-BE" dirty="0" smtClean="0"/>
              <a:t> </a:t>
            </a:r>
            <a:r>
              <a:rPr lang="nl-BE" altLang="en-US" dirty="0" smtClean="0">
                <a:sym typeface="Arial" charset="0"/>
              </a:rPr>
              <a:t>degelijke, geïntegreerde en geanonimiseerde informatie</a:t>
            </a:r>
          </a:p>
          <a:p>
            <a:r>
              <a:rPr lang="nl-BE" altLang="en-US" dirty="0" smtClean="0">
                <a:sym typeface="Arial" charset="0"/>
              </a:rPr>
              <a:t>Grensoverschrijdende</a:t>
            </a:r>
            <a:r>
              <a:rPr lang="nl-BE" dirty="0" smtClean="0"/>
              <a:t> </a:t>
            </a:r>
            <a:r>
              <a:rPr lang="nl-BE" altLang="en-US" dirty="0" smtClean="0">
                <a:sym typeface="Arial" charset="0"/>
              </a:rPr>
              <a:t>mobiliteit</a:t>
            </a:r>
          </a:p>
        </p:txBody>
      </p:sp>
      <p:sp>
        <p:nvSpPr>
          <p:cNvPr id="2" name="Date Placeholder 1"/>
          <p:cNvSpPr>
            <a:spLocks noGrp="1"/>
          </p:cNvSpPr>
          <p:nvPr>
            <p:ph type="dt" sz="half" idx="10"/>
          </p:nvPr>
        </p:nvSpPr>
        <p:spPr/>
        <p:txBody>
          <a:bodyPr/>
          <a:lstStyle/>
          <a:p>
            <a:r>
              <a:rPr lang="en-US" smtClean="0"/>
              <a:t>23/01/2016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a:t>
            </a:fld>
            <a:endParaRPr lang="nl-BE"/>
          </a:p>
        </p:txBody>
      </p:sp>
    </p:spTree>
    <p:extLst>
      <p:ext uri="{BB962C8B-B14F-4D97-AF65-F5344CB8AC3E}">
        <p14:creationId xmlns:p14="http://schemas.microsoft.com/office/powerpoint/2010/main" val="49736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geïnformeerde toestemming </a:t>
            </a:r>
            <a:endParaRPr lang="nl-BE" dirty="0"/>
          </a:p>
        </p:txBody>
      </p:sp>
      <p:sp>
        <p:nvSpPr>
          <p:cNvPr id="4099" name="Rectangle 3"/>
          <p:cNvSpPr>
            <a:spLocks noGrp="1" noChangeArrowheads="1"/>
          </p:cNvSpPr>
          <p:nvPr>
            <p:ph idx="1"/>
          </p:nvPr>
        </p:nvSpPr>
        <p:spPr/>
        <p:txBody>
          <a:bodyPr>
            <a:normAutofit/>
          </a:bodyPr>
          <a:lstStyle/>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30</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5917"/>
            <a:ext cx="8026078" cy="523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41597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23/01/2016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31</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9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23/01/2016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32</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13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(1/2)</a:t>
            </a:r>
          </a:p>
          <a:p>
            <a:pPr lvl="1"/>
            <a:r>
              <a:rPr lang="nl-BE" dirty="0" smtClean="0"/>
              <a:t>de standaardisering, harmonisatie en maximale integratie van de systemen die gebruikt kunnen worden voor de digitale verzending van gegevens, attesten en andere documenten tussen de betrokken partijen (arbeidsgeneesheren, adviserende geneesheren, behandelende geneesheren en specialisten, controlegeneesheren, patiënten, administraties, enz.)</a:t>
            </a:r>
          </a:p>
          <a:p>
            <a:pPr lvl="2"/>
            <a:r>
              <a:rPr lang="nl-BE" dirty="0" err="1" smtClean="0"/>
              <a:t>Handicare</a:t>
            </a:r>
            <a:r>
              <a:rPr lang="nl-BE" dirty="0" smtClean="0"/>
              <a:t> (medische evaluatie gehandicapten)</a:t>
            </a:r>
          </a:p>
          <a:p>
            <a:pPr lvl="2"/>
            <a:r>
              <a:rPr lang="nl-BE" dirty="0"/>
              <a:t>e</a:t>
            </a:r>
            <a:r>
              <a:rPr lang="nl-BE" dirty="0" smtClean="0"/>
              <a:t>lektronisch arbeidsongeschiktheidsattest</a:t>
            </a:r>
          </a:p>
          <a:p>
            <a:pPr lvl="2"/>
            <a:r>
              <a:rPr lang="nl-BE" dirty="0" err="1" smtClean="0"/>
              <a:t>Mediprima</a:t>
            </a:r>
            <a:r>
              <a:rPr lang="nl-BE" dirty="0" smtClean="0"/>
              <a:t> (terugbetaling kosten medische hulp door OCMW)</a:t>
            </a:r>
          </a:p>
          <a:p>
            <a:pPr lvl="2"/>
            <a:r>
              <a:rPr lang="nl-BE" dirty="0" smtClean="0"/>
              <a:t>Back </a:t>
            </a:r>
            <a:r>
              <a:rPr lang="nl-BE" dirty="0" err="1" smtClean="0"/>
              <a:t>to</a:t>
            </a:r>
            <a:r>
              <a:rPr lang="nl-BE" dirty="0" smtClean="0"/>
              <a:t> </a:t>
            </a:r>
            <a:r>
              <a:rPr lang="nl-BE" dirty="0" err="1" smtClean="0"/>
              <a:t>work</a:t>
            </a:r>
            <a:r>
              <a:rPr lang="nl-BE" dirty="0" smtClean="0"/>
              <a:t> (re-integratie arbeidsongeschikte personen)</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33</a:t>
            </a:fld>
            <a:endParaRPr lang="nl-B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494" y="5317724"/>
            <a:ext cx="2026466" cy="135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010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mtClean="0"/>
              <a:t>Actie 15: Administratieve vereenvoudiging</a:t>
            </a:r>
            <a:endParaRPr lang="nl-BE" dirty="0"/>
          </a:p>
        </p:txBody>
      </p:sp>
      <p:sp>
        <p:nvSpPr>
          <p:cNvPr id="4099" name="Rectangle 3"/>
          <p:cNvSpPr>
            <a:spLocks noGrp="1" noChangeArrowheads="1"/>
          </p:cNvSpPr>
          <p:nvPr>
            <p:ph idx="1"/>
          </p:nvPr>
        </p:nvSpPr>
        <p:spPr/>
        <p:txBody>
          <a:bodyPr/>
          <a:lstStyle/>
          <a:p>
            <a:r>
              <a:rPr lang="nl-BE" dirty="0" smtClean="0"/>
              <a:t>Doelstellingen 2019 (2/2)</a:t>
            </a:r>
          </a:p>
          <a:p>
            <a:pPr lvl="1"/>
            <a:r>
              <a:rPr lang="nl-BE" dirty="0" smtClean="0"/>
              <a:t>eenvoudige en eenvormige gebruikersinterfaces</a:t>
            </a:r>
          </a:p>
          <a:p>
            <a:pPr lvl="1"/>
            <a:r>
              <a:rPr lang="nl-BE" dirty="0" smtClean="0"/>
              <a:t>maximale standaardisering van de formulieren / stromen</a:t>
            </a:r>
          </a:p>
          <a:p>
            <a:pPr lvl="1"/>
            <a:r>
              <a:rPr lang="nl-BE" dirty="0" smtClean="0"/>
              <a:t>automatisch hergebruik van de geregistreerde of opgeslagen gegevens &gt; herinvoering zo veel mogelijk vermijden</a:t>
            </a:r>
          </a:p>
          <a:p>
            <a:pPr lvl="1"/>
            <a:r>
              <a:rPr lang="nl-BE" dirty="0" smtClean="0"/>
              <a:t>bevordering van het gebruik van de bestaande diensten (</a:t>
            </a:r>
            <a:r>
              <a:rPr lang="nl-BE" dirty="0" err="1" smtClean="0">
                <a:solidFill>
                  <a:srgbClr val="3E6E5A"/>
                </a:solidFill>
              </a:rPr>
              <a:t>eHealth</a:t>
            </a:r>
            <a:r>
              <a:rPr lang="nl-BE" dirty="0" err="1" smtClean="0"/>
              <a:t>Box</a:t>
            </a:r>
            <a:r>
              <a:rPr lang="nl-BE" dirty="0" smtClean="0"/>
              <a:t>, Hubs &amp; </a:t>
            </a:r>
            <a:r>
              <a:rPr lang="nl-BE" dirty="0" err="1"/>
              <a:t>M</a:t>
            </a:r>
            <a:r>
              <a:rPr lang="nl-BE" dirty="0" err="1" smtClean="0"/>
              <a:t>etahub</a:t>
            </a:r>
            <a:r>
              <a:rPr lang="nl-BE" dirty="0" smtClean="0"/>
              <a:t>, …)</a:t>
            </a:r>
          </a:p>
          <a:p>
            <a:pPr lvl="1"/>
            <a:r>
              <a:rPr lang="nl-BE" dirty="0" smtClean="0"/>
              <a:t>bevorderen van de ontwikkeling van een papierloos gezondheidszorgsysteem</a:t>
            </a:r>
          </a:p>
          <a:p>
            <a:pPr lvl="1"/>
            <a:r>
              <a:rPr lang="nl-BE" dirty="0"/>
              <a:t>v</a:t>
            </a:r>
            <a:r>
              <a:rPr lang="nl-BE" dirty="0" smtClean="0"/>
              <a:t>ermijden van digitale kloof</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23/01/2016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34</a:t>
            </a:fld>
            <a:endParaRPr lang="nl-BE"/>
          </a:p>
        </p:txBody>
      </p:sp>
    </p:spTree>
    <p:extLst>
      <p:ext uri="{BB962C8B-B14F-4D97-AF65-F5344CB8AC3E}">
        <p14:creationId xmlns:p14="http://schemas.microsoft.com/office/powerpoint/2010/main" val="24240480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r>
              <a:rPr lang="nl-BE" dirty="0" err="1" smtClean="0">
                <a:solidFill>
                  <a:srgbClr val="3E6E5A"/>
                </a:solidFill>
              </a:rPr>
              <a:t>eHealth</a:t>
            </a:r>
            <a:r>
              <a:rPr lang="nl-BE" dirty="0" err="1" smtClean="0"/>
              <a:t>Box</a:t>
            </a:r>
            <a:r>
              <a:rPr lang="nl-BE" dirty="0" smtClean="0"/>
              <a:t> – Situatie 2015</a:t>
            </a:r>
          </a:p>
          <a:p>
            <a:endParaRPr lang="nl-BE" dirty="0" smtClean="0"/>
          </a:p>
          <a:p>
            <a:pPr lvl="1"/>
            <a:r>
              <a:rPr lang="nl-BE" dirty="0" smtClean="0"/>
              <a:t>standaardfunctionaliteiten van een elektronisch mailboxsysteem met een hoog beveiligingsniveau voor </a:t>
            </a:r>
            <a:r>
              <a:rPr lang="nl-BE" dirty="0" smtClean="0">
                <a:sym typeface="Arial" pitchFamily="34" charset="0"/>
              </a:rPr>
              <a:t>de uitwisseling van medische gegevens</a:t>
            </a:r>
          </a:p>
          <a:p>
            <a:pPr lvl="1"/>
            <a:endParaRPr lang="nl-BE" dirty="0" smtClean="0">
              <a:sym typeface="Arial" pitchFamily="34" charset="0"/>
            </a:endParaRPr>
          </a:p>
          <a:p>
            <a:pPr lvl="1"/>
            <a:r>
              <a:rPr lang="nl-BE" dirty="0" smtClean="0"/>
              <a:t>elk bericht wordt volledig vercijferd &gt; de medische gegevens kunnen veilig worden uitgewisseld tussen de verschillende actoren in de gezondheidszorg</a:t>
            </a:r>
          </a:p>
          <a:p>
            <a:pPr lvl="1"/>
            <a:endParaRPr lang="nl-BE" dirty="0" smtClean="0"/>
          </a:p>
          <a:p>
            <a:pPr lvl="1"/>
            <a:r>
              <a:rPr lang="nl-BE" dirty="0" smtClean="0"/>
              <a:t>2015</a:t>
            </a:r>
            <a:r>
              <a:rPr lang="nl-BE" dirty="0"/>
              <a:t>: 44.753.486 </a:t>
            </a:r>
            <a:r>
              <a:rPr lang="nl-BE" dirty="0" smtClean="0"/>
              <a:t>verzonden berichten</a:t>
            </a:r>
          </a:p>
          <a:p>
            <a:pPr lvl="1"/>
            <a:endParaRPr lang="nl-BE" dirty="0" smtClean="0"/>
          </a:p>
          <a:p>
            <a:pPr lvl="1"/>
            <a:r>
              <a:rPr lang="nl-BE" dirty="0" smtClean="0"/>
              <a:t>2015: +/- 4 miljoen verzonden berichten / maand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23/01/2016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35</a:t>
            </a:fld>
            <a:endParaRPr lang="nl-BE"/>
          </a:p>
        </p:txBody>
      </p:sp>
    </p:spTree>
    <p:extLst>
      <p:ext uri="{BB962C8B-B14F-4D97-AF65-F5344CB8AC3E}">
        <p14:creationId xmlns:p14="http://schemas.microsoft.com/office/powerpoint/2010/main" val="24763031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Doelstellingen 2019</a:t>
            </a:r>
          </a:p>
          <a:p>
            <a:pPr lvl="1"/>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zorgverleners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zorgverlener</a:t>
            </a:r>
          </a:p>
          <a:p>
            <a:pPr lvl="1"/>
            <a:endParaRPr lang="nl-BE" dirty="0" smtClean="0"/>
          </a:p>
          <a:p>
            <a:r>
              <a:rPr lang="nl-BE" dirty="0" smtClean="0"/>
              <a:t>Verantwoordelijke organisatie: </a:t>
            </a:r>
            <a:r>
              <a:rPr lang="nl-BE" dirty="0" smtClean="0">
                <a:solidFill>
                  <a:srgbClr val="3E6E5A"/>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23/01/2016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36</a:t>
            </a:fld>
            <a:endParaRPr lang="nl-BE"/>
          </a:p>
        </p:txBody>
      </p:sp>
    </p:spTree>
    <p:extLst>
      <p:ext uri="{BB962C8B-B14F-4D97-AF65-F5344CB8AC3E}">
        <p14:creationId xmlns:p14="http://schemas.microsoft.com/office/powerpoint/2010/main" val="389675535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smtClean="0"/>
              <a:t>Actie 19: Mobile Health</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kader voor de m-Health acties &gt; efficiënte implementatie</a:t>
            </a:r>
          </a:p>
          <a:p>
            <a:pPr lvl="1"/>
            <a:r>
              <a:rPr lang="nl-BE" dirty="0" smtClean="0"/>
              <a:t>ondersteuning van de zorg die gebruik maakt van m-Health 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endParaRPr lang="nl-BE" dirty="0" smtClean="0"/>
          </a:p>
          <a:p>
            <a:r>
              <a:rPr lang="nl-BE" dirty="0" smtClean="0"/>
              <a:t>Verantwoordelijke organisatie: FAGG/RIZIV</a:t>
            </a:r>
          </a:p>
          <a:p>
            <a:endParaRPr lang="nl-BE" dirty="0" smtClean="0"/>
          </a:p>
          <a:p>
            <a:r>
              <a:rPr lang="fr-BE" dirty="0" smtClean="0"/>
              <a:t>Digital </a:t>
            </a:r>
            <a:r>
              <a:rPr lang="fr-BE" dirty="0" err="1"/>
              <a:t>Health</a:t>
            </a:r>
            <a:r>
              <a:rPr lang="fr-BE" dirty="0"/>
              <a:t> </a:t>
            </a:r>
            <a:r>
              <a:rPr lang="fr-BE" dirty="0" err="1"/>
              <a:t>Valley</a:t>
            </a:r>
            <a:r>
              <a:rPr lang="fr-BE" dirty="0" smtClean="0"/>
              <a:t>’</a:t>
            </a:r>
          </a:p>
          <a:p>
            <a:pPr lvl="1"/>
            <a:r>
              <a:rPr lang="fr-BE" dirty="0" err="1" smtClean="0"/>
              <a:t>Initiatief</a:t>
            </a:r>
            <a:r>
              <a:rPr lang="fr-BE" dirty="0" smtClean="0"/>
              <a:t> van </a:t>
            </a:r>
            <a:r>
              <a:rPr lang="fr-BE" dirty="0" err="1" smtClean="0"/>
              <a:t>M.De</a:t>
            </a:r>
            <a:r>
              <a:rPr lang="fr-BE" dirty="0" smtClean="0"/>
              <a:t> Block/</a:t>
            </a:r>
            <a:r>
              <a:rPr lang="fr-BE" dirty="0" err="1" smtClean="0"/>
              <a:t>A.De</a:t>
            </a:r>
            <a:r>
              <a:rPr lang="fr-BE" dirty="0" smtClean="0"/>
              <a:t> </a:t>
            </a:r>
            <a:r>
              <a:rPr lang="fr-BE" dirty="0" err="1" smtClean="0"/>
              <a:t>Croo</a:t>
            </a:r>
            <a:endParaRPr lang="fr-BE" dirty="0" smtClean="0"/>
          </a:p>
          <a:p>
            <a:pPr lvl="1"/>
            <a:r>
              <a:rPr lang="fr-BE" dirty="0" smtClean="0"/>
              <a:t>WG </a:t>
            </a:r>
            <a:r>
              <a:rPr lang="fr-BE" dirty="0"/>
              <a:t>‘</a:t>
            </a:r>
            <a:r>
              <a:rPr lang="fr-BE" dirty="0" smtClean="0"/>
              <a:t>label’ </a:t>
            </a:r>
            <a:r>
              <a:rPr lang="fr-BE" dirty="0" err="1" smtClean="0"/>
              <a:t>geleid</a:t>
            </a:r>
            <a:r>
              <a:rPr lang="fr-BE" dirty="0" smtClean="0"/>
              <a:t> </a:t>
            </a:r>
            <a:r>
              <a:rPr lang="fr-BE" dirty="0" err="1" smtClean="0"/>
              <a:t>door</a:t>
            </a:r>
            <a:r>
              <a:rPr lang="fr-BE" dirty="0" smtClean="0"/>
              <a:t> het </a:t>
            </a:r>
            <a:r>
              <a:rPr lang="fr-BE" dirty="0" err="1" smtClean="0">
                <a:solidFill>
                  <a:srgbClr val="3E6E5A"/>
                </a:solidFill>
              </a:rPr>
              <a:t>eHealth</a:t>
            </a:r>
            <a:r>
              <a:rPr lang="fr-BE" dirty="0" err="1" smtClean="0"/>
              <a:t>-platform</a:t>
            </a:r>
            <a:endParaRPr lang="fr-BE" dirty="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23/01/2016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37</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217" y="4371975"/>
            <a:ext cx="18192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870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6" name="Date Placeholder 1"/>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38</a:t>
            </a:fld>
            <a:endParaRPr lang="en-US" dirty="0"/>
          </a:p>
        </p:txBody>
      </p:sp>
    </p:spTree>
    <p:extLst>
      <p:ext uri="{BB962C8B-B14F-4D97-AF65-F5344CB8AC3E}">
        <p14:creationId xmlns:p14="http://schemas.microsoft.com/office/powerpoint/2010/main" val="1145636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dirty="0"/>
              <a:t>Doelstellingen </a:t>
            </a:r>
            <a:r>
              <a:rPr lang="nl-BE" altLang="en-US" dirty="0" err="1">
                <a:solidFill>
                  <a:srgbClr val="3E6E5A"/>
                </a:solidFill>
              </a:rPr>
              <a:t>eHealth</a:t>
            </a:r>
            <a:r>
              <a:rPr lang="nl-BE" altLang="en-US" dirty="0"/>
              <a:t>-platform</a:t>
            </a:r>
            <a:endParaRPr lang="en-US" dirty="0"/>
          </a:p>
        </p:txBody>
      </p:sp>
      <p:sp>
        <p:nvSpPr>
          <p:cNvPr id="5" name="Date Placeholder 1"/>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39</a:t>
            </a:fld>
            <a:endParaRPr lang="en-US" dirty="0"/>
          </a:p>
        </p:txBody>
      </p:sp>
    </p:spTree>
    <p:extLst>
      <p:ext uri="{BB962C8B-B14F-4D97-AF65-F5344CB8AC3E}">
        <p14:creationId xmlns:p14="http://schemas.microsoft.com/office/powerpoint/2010/main" val="131688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6147" name="Rectangle 3"/>
          <p:cNvSpPr>
            <a:spLocks noGrp="1" noChangeArrowheads="1"/>
          </p:cNvSpPr>
          <p:nvPr>
            <p:ph idx="1"/>
          </p:nvPr>
        </p:nvSpPr>
        <p:spPr/>
        <p:txBody>
          <a:bodyPr>
            <a:normAutofit/>
          </a:bodyPr>
          <a:lstStyle/>
          <a:p>
            <a:r>
              <a:rPr lang="nl-BE" altLang="en-US" sz="2200" dirty="0">
                <a:sym typeface="Arial" charset="0"/>
              </a:rPr>
              <a:t>E</a:t>
            </a:r>
            <a:r>
              <a:rPr lang="nl-BE" altLang="en-US" sz="2200" dirty="0" smtClean="0">
                <a:sym typeface="Arial" charset="0"/>
              </a:rPr>
              <a:t>en samenwerking</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Efficiënte en veilige</a:t>
            </a:r>
            <a:r>
              <a:rPr lang="nl-BE" sz="2200" dirty="0" smtClean="0"/>
              <a:t> </a:t>
            </a:r>
            <a:r>
              <a:rPr lang="nl-BE" altLang="en-US" sz="2200" dirty="0" smtClean="0">
                <a:sym typeface="Arial" charset="0"/>
              </a:rPr>
              <a:t>elektronische</a:t>
            </a:r>
            <a:r>
              <a:rPr lang="nl-BE" sz="2200" dirty="0" smtClean="0"/>
              <a:t> </a:t>
            </a:r>
            <a:r>
              <a:rPr lang="nl-BE" altLang="en-US" sz="2200" dirty="0" smtClean="0">
                <a:sym typeface="Arial" charset="0"/>
              </a:rPr>
              <a:t>communicatie</a:t>
            </a:r>
            <a:r>
              <a:rPr lang="nl-BE" sz="2200" dirty="0" smtClean="0"/>
              <a:t> </a:t>
            </a:r>
            <a:r>
              <a:rPr lang="nl-BE" altLang="en-US" sz="2200" dirty="0" smtClean="0">
                <a:sym typeface="Arial" charset="0"/>
              </a:rPr>
              <a:t>tussen</a:t>
            </a:r>
            <a:r>
              <a:rPr lang="nl-BE" sz="2200" dirty="0" smtClean="0"/>
              <a:t> </a:t>
            </a:r>
            <a:r>
              <a:rPr lang="nl-BE" altLang="en-US" sz="2200" dirty="0" smtClean="0">
                <a:sym typeface="Arial" charset="0"/>
              </a:rPr>
              <a:t>alle actoren in de gezondheidszorg</a:t>
            </a:r>
          </a:p>
          <a:p>
            <a:r>
              <a:rPr lang="nl-BE" altLang="en-US" sz="2200" dirty="0" smtClean="0">
                <a:sym typeface="Arial" charset="0"/>
              </a:rPr>
              <a:t>Kwaliteitsvolle,</a:t>
            </a:r>
            <a:r>
              <a:rPr lang="nl-BE" sz="2200" dirty="0" smtClean="0"/>
              <a:t> </a:t>
            </a:r>
            <a:r>
              <a:rPr lang="nl-BE" altLang="en-US" sz="2200" dirty="0" smtClean="0">
                <a:sym typeface="Arial" charset="0"/>
              </a:rPr>
              <a:t>specialisme-overschrijdende</a:t>
            </a:r>
            <a:r>
              <a:rPr lang="nl-BE" sz="2200" dirty="0" smtClean="0"/>
              <a:t> </a:t>
            </a:r>
            <a:r>
              <a:rPr lang="nl-BE" altLang="en-US" sz="2200" dirty="0" smtClean="0">
                <a:sym typeface="Arial" charset="0"/>
              </a:rPr>
              <a:t>elektronische patiëntendossiers</a:t>
            </a:r>
          </a:p>
          <a:p>
            <a:r>
              <a:rPr lang="nl-BE" altLang="en-US" sz="2200" dirty="0" smtClean="0">
                <a:sym typeface="Arial" charset="0"/>
              </a:rPr>
              <a:t>Zorgplannen en zorgtrajecten</a:t>
            </a:r>
          </a:p>
          <a:p>
            <a:r>
              <a:rPr lang="nl-BE" altLang="en-US" sz="2200" dirty="0" smtClean="0">
                <a:sym typeface="Arial" charset="0"/>
              </a:rPr>
              <a:t>Geoptimaliseerde</a:t>
            </a:r>
            <a:r>
              <a:rPr lang="nl-BE" sz="2200" dirty="0" smtClean="0"/>
              <a:t> </a:t>
            </a:r>
            <a:r>
              <a:rPr lang="nl-BE" altLang="en-US" sz="2200" dirty="0" smtClean="0">
                <a:sym typeface="Arial" charset="0"/>
              </a:rPr>
              <a:t>administratieve</a:t>
            </a:r>
            <a:r>
              <a:rPr lang="nl-BE" sz="2200" dirty="0" smtClean="0"/>
              <a:t> </a:t>
            </a:r>
            <a:r>
              <a:rPr lang="nl-BE" altLang="en-US" sz="2200" dirty="0" smtClean="0">
                <a:sym typeface="Arial" charset="0"/>
              </a:rPr>
              <a:t>processen</a:t>
            </a:r>
          </a:p>
          <a:p>
            <a:r>
              <a:rPr lang="nl-BE" altLang="en-US" sz="2200" dirty="0" smtClean="0">
                <a:sym typeface="Arial" charset="0"/>
              </a:rPr>
              <a:t>Technische en semantische</a:t>
            </a:r>
            <a:r>
              <a:rPr lang="nl-BE" sz="2200" dirty="0" smtClean="0"/>
              <a:t> </a:t>
            </a:r>
            <a:r>
              <a:rPr lang="nl-BE" altLang="en-US" sz="2200" dirty="0" smtClean="0">
                <a:sym typeface="Arial" charset="0"/>
              </a:rPr>
              <a:t>interoperabiliteit</a:t>
            </a:r>
          </a:p>
          <a:p>
            <a:r>
              <a:rPr lang="nl-BE" altLang="en-US" sz="2200" dirty="0" smtClean="0">
                <a:sym typeface="Arial" charset="0"/>
              </a:rPr>
              <a:t>Waarborgen inzake</a:t>
            </a:r>
          </a:p>
          <a:p>
            <a:pPr lvl="1"/>
            <a:r>
              <a:rPr lang="nl-BE" altLang="en-US" dirty="0" smtClean="0">
                <a:sym typeface="Arial" charset="0"/>
              </a:rPr>
              <a:t>informatieveiligheid</a:t>
            </a:r>
          </a:p>
          <a:p>
            <a:pPr lvl="1"/>
            <a:r>
              <a:rPr lang="nl-BE" altLang="en-US" dirty="0" smtClean="0">
                <a:sym typeface="Arial" charset="0"/>
              </a:rPr>
              <a:t>bescherming van de persoonlijke</a:t>
            </a:r>
            <a:r>
              <a:rPr lang="nl-BE" dirty="0" smtClean="0"/>
              <a:t> </a:t>
            </a:r>
            <a:r>
              <a:rPr lang="nl-BE" altLang="en-US" dirty="0" smtClean="0">
                <a:sym typeface="Arial" charset="0"/>
              </a:rPr>
              <a:t>levenssfeer</a:t>
            </a:r>
          </a:p>
          <a:p>
            <a:pPr lvl="1"/>
            <a:r>
              <a:rPr lang="nl-BE" altLang="en-US" dirty="0" smtClean="0">
                <a:sym typeface="Arial" charset="0"/>
              </a:rPr>
              <a:t>naleving van het beroepsgeheim</a:t>
            </a:r>
            <a:r>
              <a:rPr lang="nl-BE" dirty="0" smtClean="0"/>
              <a:t> </a:t>
            </a:r>
            <a:r>
              <a:rPr lang="nl-BE" altLang="en-US" dirty="0" smtClean="0">
                <a:sym typeface="Arial" charset="0"/>
              </a:rPr>
              <a:t>van de zorgverleners</a:t>
            </a:r>
          </a:p>
        </p:txBody>
      </p:sp>
      <p:sp>
        <p:nvSpPr>
          <p:cNvPr id="2" name="Date Placeholder 1"/>
          <p:cNvSpPr>
            <a:spLocks noGrp="1"/>
          </p:cNvSpPr>
          <p:nvPr>
            <p:ph type="dt" sz="half" idx="10"/>
          </p:nvPr>
        </p:nvSpPr>
        <p:spPr/>
        <p:txBody>
          <a:bodyPr/>
          <a:lstStyle/>
          <a:p>
            <a:r>
              <a:rPr lang="en-US" smtClean="0"/>
              <a:t>23/01/2016</a:t>
            </a:r>
            <a:endParaRPr lang="nl-BE"/>
          </a:p>
        </p:txBody>
      </p:sp>
      <p:sp>
        <p:nvSpPr>
          <p:cNvPr id="3" name="Slide Number Placeholder 2"/>
          <p:cNvSpPr>
            <a:spLocks noGrp="1"/>
          </p:cNvSpPr>
          <p:nvPr>
            <p:ph type="sldNum" sz="quarter" idx="12"/>
          </p:nvPr>
        </p:nvSpPr>
        <p:spPr/>
        <p:txBody>
          <a:bodyPr/>
          <a:lstStyle/>
          <a:p>
            <a:fld id="{BAADB71D-6A6A-403E-B8B0-DAC18C9A03D5}" type="slidenum">
              <a:rPr lang="en-US" smtClean="0"/>
              <a:pPr/>
              <a:t>4</a:t>
            </a:fld>
            <a:endParaRPr lang="nl-BE"/>
          </a:p>
        </p:txBody>
      </p:sp>
    </p:spTree>
    <p:extLst>
      <p:ext uri="{BB962C8B-B14F-4D97-AF65-F5344CB8AC3E}">
        <p14:creationId xmlns:p14="http://schemas.microsoft.com/office/powerpoint/2010/main" val="1112228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6" name="Date Placeholder 3"/>
          <p:cNvSpPr>
            <a:spLocks noGrp="1"/>
          </p:cNvSpPr>
          <p:nvPr>
            <p:ph type="dt" sz="half" idx="10"/>
          </p:nvPr>
        </p:nvSpPr>
        <p:spPr/>
        <p:txBody>
          <a:bodyPr/>
          <a:lstStyle/>
          <a:p>
            <a:r>
              <a:rPr lang="en-US" smtClean="0"/>
              <a:t>23/01/2016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40</a:t>
            </a:fld>
            <a:endParaRPr lang="en-US"/>
          </a:p>
        </p:txBody>
      </p:sp>
    </p:spTree>
    <p:extLst>
      <p:ext uri="{BB962C8B-B14F-4D97-AF65-F5344CB8AC3E}">
        <p14:creationId xmlns:p14="http://schemas.microsoft.com/office/powerpoint/2010/main" val="228423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16387" name="Rectangle 3"/>
          <p:cNvSpPr>
            <a:spLocks noGrp="1" noChangeArrowheads="1"/>
          </p:cNvSpPr>
          <p:nvPr>
            <p:ph idx="1"/>
          </p:nvPr>
        </p:nvSpPr>
        <p:spPr/>
        <p:txBody>
          <a:bodyPr>
            <a:normAutofit/>
          </a:bodyPr>
          <a:lstStyle/>
          <a:p>
            <a:r>
              <a:rPr lang="nl-BE" altLang="en-US" dirty="0">
                <a:sym typeface="Arial" charset="0"/>
              </a:rPr>
              <a:t>Registreren van software voor het beheer van elektronische patiëntendossiers  </a:t>
            </a:r>
            <a:endParaRPr lang="nl-BE" altLang="en-US" dirty="0" smtClean="0">
              <a:sym typeface="Arial" charset="0"/>
            </a:endParaRPr>
          </a:p>
          <a:p>
            <a:endParaRPr lang="nl-BE" altLang="en-US" dirty="0">
              <a:sym typeface="Arial" charset="0"/>
            </a:endParaRPr>
          </a:p>
          <a:p>
            <a:r>
              <a:rPr lang="nl-BE" altLang="en-US" dirty="0" smtClean="0">
                <a:sym typeface="Arial" charset="0"/>
              </a:rPr>
              <a:t>Concipiëren, uitwerken en beheren van een samenwerkingsplatform voor de veilige elektronische gegevensuitwisseling met de bijhorende basisdiensten </a:t>
            </a:r>
          </a:p>
          <a:p>
            <a:endParaRPr lang="nl-BE" altLang="en-US" dirty="0" smtClean="0">
              <a:sym typeface="Arial" charset="0"/>
            </a:endParaRPr>
          </a:p>
          <a:p>
            <a:r>
              <a:rPr lang="nl-BE" altLang="en-US" dirty="0" smtClean="0">
                <a:sym typeface="Arial" charset="0"/>
              </a:rPr>
              <a:t>Een akkoord bereiken over een taakverdeling en over de kwaliteitsnormen en nagaan of de kwaliteitsnormen worden nageleefd</a:t>
            </a:r>
          </a:p>
        </p:txBody>
      </p:sp>
      <p:sp>
        <p:nvSpPr>
          <p:cNvPr id="6" name="Date Placeholder 3"/>
          <p:cNvSpPr>
            <a:spLocks noGrp="1"/>
          </p:cNvSpPr>
          <p:nvPr>
            <p:ph type="dt" sz="half" idx="10"/>
          </p:nvPr>
        </p:nvSpPr>
        <p:spPr/>
        <p:txBody>
          <a:bodyPr/>
          <a:lstStyle/>
          <a:p>
            <a:r>
              <a:rPr lang="en-US" smtClean="0"/>
              <a:t>23/01/2016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41</a:t>
            </a:fld>
            <a:endParaRPr lang="en-US"/>
          </a:p>
        </p:txBody>
      </p:sp>
    </p:spTree>
    <p:extLst>
      <p:ext uri="{BB962C8B-B14F-4D97-AF65-F5344CB8AC3E}">
        <p14:creationId xmlns:p14="http://schemas.microsoft.com/office/powerpoint/2010/main" val="8299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10 opdrachten</a:t>
            </a:r>
            <a:endParaRPr lang="nl-BE" dirty="0"/>
          </a:p>
        </p:txBody>
      </p:sp>
      <p:sp>
        <p:nvSpPr>
          <p:cNvPr id="3" name="Tijdelijke aanduiding voor inhoud 2"/>
          <p:cNvSpPr>
            <a:spLocks noGrp="1"/>
          </p:cNvSpPr>
          <p:nvPr>
            <p:ph idx="1"/>
          </p:nvPr>
        </p:nvSpPr>
        <p:spPr/>
        <p:txBody>
          <a:bodyPr>
            <a:normAutofit lnSpcReduction="10000"/>
          </a:bodyPr>
          <a:lstStyle/>
          <a:p>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endParaRPr lang="nl-BE" altLang="en-US" dirty="0" smtClean="0">
              <a:sym typeface="Arial" charset="0"/>
            </a:endParaRPr>
          </a:p>
          <a:p>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endParaRPr lang="nl-BE" altLang="en-US" dirty="0">
              <a:sym typeface="Arial" charset="0"/>
            </a:endParaRPr>
          </a:p>
          <a:p>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42</a:t>
            </a:fld>
            <a:endParaRPr lang="en-US" dirty="0"/>
          </a:p>
        </p:txBody>
      </p:sp>
      <p:sp>
        <p:nvSpPr>
          <p:cNvPr id="6" name="Date Placeholder 1"/>
          <p:cNvSpPr>
            <a:spLocks noGrp="1"/>
          </p:cNvSpPr>
          <p:nvPr>
            <p:ph type="dt" sz="half" idx="10"/>
          </p:nvPr>
        </p:nvSpPr>
        <p:spPr>
          <a:xfrm>
            <a:off x="457200" y="18288"/>
            <a:ext cx="2895600" cy="329184"/>
          </a:xfrm>
        </p:spPr>
        <p:txBody>
          <a:bodyPr/>
          <a:lstStyle/>
          <a:p>
            <a:r>
              <a:rPr lang="en-US" smtClean="0"/>
              <a:t>23/01/2016</a:t>
            </a:r>
            <a:endParaRPr lang="nl-BE" dirty="0"/>
          </a:p>
        </p:txBody>
      </p:sp>
    </p:spTree>
    <p:extLst>
      <p:ext uri="{BB962C8B-B14F-4D97-AF65-F5344CB8AC3E}">
        <p14:creationId xmlns:p14="http://schemas.microsoft.com/office/powerpoint/2010/main" val="2815246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Basisarchitectuur</a:t>
            </a:r>
            <a:endParaRPr lang="en-US" dirty="0"/>
          </a:p>
        </p:txBody>
      </p:sp>
      <p:sp>
        <p:nvSpPr>
          <p:cNvPr id="75" name="Date Placeholder 3"/>
          <p:cNvSpPr>
            <a:spLocks noGrp="1"/>
          </p:cNvSpPr>
          <p:nvPr>
            <p:ph type="dt" sz="half" idx="10"/>
          </p:nvPr>
        </p:nvSpPr>
        <p:spPr/>
        <p:txBody>
          <a:bodyPr/>
          <a:lstStyle/>
          <a:p>
            <a:r>
              <a:rPr lang="en-US" smtClean="0"/>
              <a:t>23/01/2016</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43</a:t>
            </a:fld>
            <a:endParaRPr lang="en-US"/>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rgbClr val="CC9900"/>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966945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620512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23/01/2016</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pPr/>
              <a:t>44</a:t>
            </a:fld>
            <a:endParaRPr lang="nl-BE"/>
          </a:p>
        </p:txBody>
      </p:sp>
    </p:spTree>
    <p:extLst>
      <p:ext uri="{BB962C8B-B14F-4D97-AF65-F5344CB8AC3E}">
        <p14:creationId xmlns:p14="http://schemas.microsoft.com/office/powerpoint/2010/main" val="2467378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www.ehealth.fgov.be</a:t>
            </a:r>
            <a:endParaRPr lang="en-US" dirty="0"/>
          </a:p>
        </p:txBody>
      </p:sp>
      <p:sp>
        <p:nvSpPr>
          <p:cNvPr id="4" name="Date Placeholder 3"/>
          <p:cNvSpPr>
            <a:spLocks noGrp="1"/>
          </p:cNvSpPr>
          <p:nvPr>
            <p:ph type="dt" sz="half" idx="10"/>
          </p:nvPr>
        </p:nvSpPr>
        <p:spPr/>
        <p:txBody>
          <a:bodyPr/>
          <a:lstStyle/>
          <a:p>
            <a:r>
              <a:rPr lang="en-US" smtClean="0"/>
              <a:t>23/01/2016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45</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33" y="1410428"/>
            <a:ext cx="6645761" cy="506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886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526" y="363865"/>
            <a:ext cx="6587576" cy="649413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3"/>
          <p:cNvSpPr>
            <a:spLocks noGrp="1"/>
          </p:cNvSpPr>
          <p:nvPr>
            <p:ph type="dt" sz="half" idx="10"/>
          </p:nvPr>
        </p:nvSpPr>
        <p:spPr>
          <a:xfrm>
            <a:off x="457200" y="18288"/>
            <a:ext cx="2895600" cy="329184"/>
          </a:xfrm>
        </p:spPr>
        <p:txBody>
          <a:bodyPr/>
          <a:lstStyle/>
          <a:p>
            <a:r>
              <a:rPr lang="en-US" smtClean="0"/>
              <a:t>23/01/2016</a:t>
            </a:r>
            <a:endParaRPr lang="nl-BE" dirty="0"/>
          </a:p>
        </p:txBody>
      </p:sp>
      <p:sp>
        <p:nvSpPr>
          <p:cNvPr id="4" name="Slide Number Placeholder 4"/>
          <p:cNvSpPr>
            <a:spLocks noGrp="1"/>
          </p:cNvSpPr>
          <p:nvPr>
            <p:ph type="sldNum" sz="quarter" idx="12"/>
          </p:nvPr>
        </p:nvSpPr>
        <p:spPr>
          <a:xfrm>
            <a:off x="7620000" y="18288"/>
            <a:ext cx="1066800" cy="329184"/>
          </a:xfrm>
        </p:spPr>
        <p:txBody>
          <a:bodyPr/>
          <a:lstStyle/>
          <a:p>
            <a:fld id="{BAADB71D-6A6A-403E-B8B0-DAC18C9A03D5}" type="slidenum">
              <a:rPr lang="en-US" smtClean="0"/>
              <a:pPr/>
              <a:t>46</a:t>
            </a:fld>
            <a:endParaRPr lang="nl-BE"/>
          </a:p>
        </p:txBody>
      </p:sp>
    </p:spTree>
    <p:extLst>
      <p:ext uri="{BB962C8B-B14F-4D97-AF65-F5344CB8AC3E}">
        <p14:creationId xmlns:p14="http://schemas.microsoft.com/office/powerpoint/2010/main" val="2747046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a:t>
            </a:r>
            <a:br>
              <a:rPr lang="nl-BE" smtClean="0"/>
            </a:br>
            <a:r>
              <a:rPr lang="nl-BE"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spTree>
    <p:extLst>
      <p:ext uri="{BB962C8B-B14F-4D97-AF65-F5344CB8AC3E}">
        <p14:creationId xmlns:p14="http://schemas.microsoft.com/office/powerpoint/2010/main" val="3150341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711123" y="3512892"/>
            <a:ext cx="4415381" cy="1822976"/>
            <a:chOff x="827584" y="4305393"/>
            <a:chExt cx="4415381" cy="1822976"/>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673" y="5589240"/>
              <a:ext cx="872121" cy="539129"/>
            </a:xfrm>
            <a:prstGeom prst="rect">
              <a:avLst/>
            </a:prstGeom>
          </p:spPr>
        </p:pic>
        <p:graphicFrame>
          <p:nvGraphicFramePr>
            <p:cNvPr id="14" name="Diagram 13"/>
            <p:cNvGraphicFramePr/>
            <p:nvPr>
              <p:extLst>
                <p:ext uri="{D42A27DB-BD31-4B8C-83A1-F6EECF244321}">
                  <p14:modId xmlns:p14="http://schemas.microsoft.com/office/powerpoint/2010/main" val="1337671103"/>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1892" b="99189" l="0" r="100000">
                        <a14:foregroundMark x1="35946" y1="19189" x2="35946" y2="19189"/>
                        <a14:foregroundMark x1="57568" y1="27568" x2="57568" y2="27568"/>
                        <a14:foregroundMark x1="59459" y1="46216" x2="59459" y2="46216"/>
                      </a14:backgroundRemoval>
                    </a14:imgEffect>
                  </a14:imgLayer>
                </a14:imgProps>
              </a:ext>
              <a:ext uri="{28A0092B-C50C-407E-A947-70E740481C1C}">
                <a14:useLocalDpi xmlns:a14="http://schemas.microsoft.com/office/drawing/2010/main" val="0"/>
              </a:ext>
            </a:extLst>
          </a:blip>
          <a:stretch>
            <a:fillRect/>
          </a:stretch>
        </p:blipFill>
        <p:spPr>
          <a:xfrm>
            <a:off x="6045418" y="3304955"/>
            <a:ext cx="1536762" cy="1536762"/>
          </a:xfrm>
          <a:prstGeom prst="rect">
            <a:avLst/>
          </a:prstGeom>
          <a:ln>
            <a:noFill/>
          </a:ln>
        </p:spPr>
      </p:pic>
      <p:sp>
        <p:nvSpPr>
          <p:cNvPr id="8" name="Oval 7"/>
          <p:cNvSpPr/>
          <p:nvPr/>
        </p:nvSpPr>
        <p:spPr>
          <a:xfrm>
            <a:off x="1526319" y="1410608"/>
            <a:ext cx="1952625" cy="1952625"/>
          </a:xfrm>
          <a:prstGeom prst="ellipse">
            <a:avLst/>
          </a:prstGeom>
          <a:blipFill>
            <a:blip r:embed="rId10" cstate="print">
              <a:extLst>
                <a:ext uri="{BEBA8EAE-BF5A-486C-A8C5-ECC9F3942E4B}">
                  <a14:imgProps xmlns:a14="http://schemas.microsoft.com/office/drawing/2010/main">
                    <a14:imgLayer r:embed="rId11">
                      <a14:imgEffect>
                        <a14:backgroundRemoval t="0" b="100000" l="0" r="100000">
                          <a14:foregroundMark x1="54333" y1="9000" x2="54333" y2="9000"/>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p:nvPr/>
        </p:nvGrpSpPr>
        <p:grpSpPr>
          <a:xfrm>
            <a:off x="3641102" y="1703354"/>
            <a:ext cx="2016224" cy="752011"/>
            <a:chOff x="2528844" y="2139533"/>
            <a:chExt cx="2016224" cy="752011"/>
          </a:xfrm>
        </p:grpSpPr>
        <p:sp>
          <p:nvSpPr>
            <p:cNvPr id="4" name="TextBox 3"/>
            <p:cNvSpPr txBox="1"/>
            <p:nvPr/>
          </p:nvSpPr>
          <p:spPr>
            <a:xfrm>
              <a:off x="2528844" y="2139533"/>
              <a:ext cx="2016224" cy="515779"/>
            </a:xfrm>
            <a:prstGeom prst="rect">
              <a:avLst/>
            </a:prstGeom>
          </p:spPr>
          <p:txBody>
            <a:bodyPr vert="horz" wrap="square" lIns="91440" tIns="45720" rIns="91440" bIns="45720" rtlCol="0">
              <a:noAutofit/>
            </a:bodyPr>
            <a:lstStyle/>
            <a:p>
              <a:pPr algn="ctr"/>
              <a:r>
                <a:rPr lang="nl-BE" sz="1600" b="0" dirty="0" smtClean="0">
                  <a:solidFill>
                    <a:schemeClr val="tx1">
                      <a:lumMod val="95000"/>
                      <a:lumOff val="5000"/>
                    </a:schemeClr>
                  </a:solidFill>
                </a:rPr>
                <a:t>De patiënt raadpleegt zijn arts</a:t>
              </a:r>
            </a:p>
            <a:p>
              <a:pPr algn="ctr"/>
              <a:endParaRPr lang="nl-BE" sz="1100" b="0" dirty="0" smtClean="0">
                <a:solidFill>
                  <a:schemeClr val="tx1">
                    <a:lumMod val="95000"/>
                    <a:lumOff val="5000"/>
                  </a:schemeClr>
                </a:solidFill>
              </a:endParaRPr>
            </a:p>
          </p:txBody>
        </p:sp>
        <p:sp>
          <p:nvSpPr>
            <p:cNvPr id="10" name="Right Arrow 9"/>
            <p:cNvSpPr/>
            <p:nvPr/>
          </p:nvSpPr>
          <p:spPr>
            <a:xfrm>
              <a:off x="2528844" y="2747528"/>
              <a:ext cx="2016224" cy="144016"/>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824477" y="1477850"/>
            <a:ext cx="1857415" cy="1866117"/>
          </a:xfrm>
          <a:prstGeom prst="rect">
            <a:avLst/>
          </a:prstGeom>
          <a:blipFill>
            <a:blip r:embed="rId12" cstate="print">
              <a:extLst>
                <a:ext uri="{BEBA8EAE-BF5A-486C-A8C5-ECC9F3942E4B}">
                  <a14:imgProps xmlns:a14="http://schemas.microsoft.com/office/drawing/2010/main">
                    <a14:imgLayer r:embed="rId13">
                      <a14:imgEffect>
                        <a14:backgroundRemoval t="0" b="100000" l="0" r="100000">
                          <a14:foregroundMark x1="24667" y1="24333" x2="24667" y2="24333"/>
                          <a14:foregroundMark x1="61000" y1="34667" x2="61000" y2="34667"/>
                          <a14:foregroundMark x1="85000" y1="32167" x2="85000" y2="32167"/>
                          <a14:foregroundMark x1="90500" y1="54833" x2="90500" y2="54833"/>
                          <a14:foregroundMark x1="81667" y1="63667" x2="81667" y2="63667"/>
                          <a14:foregroundMark x1="56500" y1="54833" x2="56500" y2="54833"/>
                          <a14:foregroundMark x1="28500" y1="73500" x2="28500" y2="73500"/>
                          <a14:foregroundMark x1="35000" y1="71000" x2="35000" y2="71000"/>
                          <a14:foregroundMark x1="45833" y1="90167" x2="45833" y2="9016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6022" y="1601167"/>
            <a:ext cx="609849" cy="3351115"/>
          </a:xfrm>
          <a:prstGeom prst="rect">
            <a:avLst/>
          </a:prstGeom>
        </p:spPr>
        <p:txBody>
          <a:bodyPr vert="vert" wrap="square" lIns="91440" tIns="45720" rIns="91440" bIns="45720" rtlCol="0">
            <a:noAutofit/>
          </a:bodyPr>
          <a:lstStyle/>
          <a:p>
            <a:pPr algn="ctr"/>
            <a:r>
              <a:rPr lang="nl-BE" b="1" dirty="0" smtClean="0">
                <a:solidFill>
                  <a:srgbClr val="C00000"/>
                </a:solidFill>
              </a:rPr>
              <a:t>Administratieve voordelen</a:t>
            </a:r>
          </a:p>
        </p:txBody>
      </p:sp>
      <p:sp>
        <p:nvSpPr>
          <p:cNvPr id="27" name="Curved Left Arrow 26"/>
          <p:cNvSpPr/>
          <p:nvPr/>
        </p:nvSpPr>
        <p:spPr>
          <a:xfrm flipH="1">
            <a:off x="882402" y="4368787"/>
            <a:ext cx="720080" cy="1585894"/>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28" name="Group 1027"/>
          <p:cNvGrpSpPr/>
          <p:nvPr/>
        </p:nvGrpSpPr>
        <p:grpSpPr>
          <a:xfrm>
            <a:off x="1609313" y="5362230"/>
            <a:ext cx="6413643" cy="840772"/>
            <a:chOff x="1380654" y="5494811"/>
            <a:chExt cx="6413643" cy="840772"/>
          </a:xfrm>
        </p:grpSpPr>
        <p:sp>
          <p:nvSpPr>
            <p:cNvPr id="1027" name="Rectangle 1026"/>
            <p:cNvSpPr/>
            <p:nvPr/>
          </p:nvSpPr>
          <p:spPr>
            <a:xfrm>
              <a:off x="5859534" y="5494811"/>
              <a:ext cx="1934763"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0654" y="5649813"/>
              <a:ext cx="4436105" cy="490453"/>
            </a:xfrm>
            <a:prstGeom prst="rect">
              <a:avLst/>
            </a:prstGeom>
          </p:spPr>
          <p:txBody>
            <a:bodyPr vert="horz" wrap="square" lIns="91440" tIns="45720" rIns="91440" bIns="45720" rtlCol="0">
              <a:normAutofit fontScale="70000" lnSpcReduction="20000"/>
            </a:bodyPr>
            <a:lstStyle/>
            <a:p>
              <a:pPr algn="l"/>
              <a:r>
                <a:rPr lang="nl-BE" dirty="0" smtClean="0">
                  <a:solidFill>
                    <a:schemeClr val="tx1">
                      <a:lumMod val="95000"/>
                      <a:lumOff val="5000"/>
                    </a:schemeClr>
                  </a:solidFill>
                </a:rPr>
                <a:t>Mogelijkheid om de therapeutische relaties en de geïnformeerde toestemming van de patiënt te registreren </a:t>
              </a:r>
              <a:endParaRPr lang="nl-BE" sz="1800" b="0" dirty="0" smtClean="0">
                <a:solidFill>
                  <a:schemeClr val="tx1">
                    <a:lumMod val="95000"/>
                    <a:lumOff val="5000"/>
                  </a:schemeClr>
                </a:solidFill>
              </a:endParaRPr>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53670" y="5531037"/>
              <a:ext cx="768319" cy="768319"/>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5149" y="5540558"/>
              <a:ext cx="768319" cy="768319"/>
            </a:xfrm>
            <a:prstGeom prst="rect">
              <a:avLst/>
            </a:prstGeom>
          </p:spPr>
        </p:pic>
      </p:gr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74684" y="4616718"/>
            <a:ext cx="432000" cy="432000"/>
          </a:xfrm>
          <a:prstGeom prst="rect">
            <a:avLst/>
          </a:prstGeom>
          <a:ln>
            <a:solidFill>
              <a:srgbClr val="C00000"/>
            </a:solidFill>
          </a:ln>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08931" y="4616718"/>
            <a:ext cx="432000" cy="432000"/>
          </a:xfrm>
          <a:prstGeom prst="rect">
            <a:avLst/>
          </a:prstGeom>
          <a:ln>
            <a:solidFill>
              <a:srgbClr val="C00000"/>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42555" y="5960763"/>
            <a:ext cx="432000" cy="432000"/>
          </a:xfrm>
          <a:prstGeom prst="rect">
            <a:avLst/>
          </a:prstGeom>
          <a:ln>
            <a:solidFill>
              <a:srgbClr val="C00000"/>
            </a:solidFill>
          </a:ln>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8619" y="5960763"/>
            <a:ext cx="432000" cy="432000"/>
          </a:xfrm>
          <a:prstGeom prst="rect">
            <a:avLst/>
          </a:prstGeom>
          <a:ln>
            <a:solidFill>
              <a:srgbClr val="C00000"/>
            </a:solidFill>
          </a:ln>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94731" y="5960763"/>
            <a:ext cx="432000" cy="432000"/>
          </a:xfrm>
          <a:prstGeom prst="rect">
            <a:avLst/>
          </a:prstGeom>
          <a:ln>
            <a:solidFill>
              <a:srgbClr val="C00000"/>
            </a:solidFill>
          </a:ln>
        </p:spPr>
      </p:pic>
      <p:sp>
        <p:nvSpPr>
          <p:cNvPr id="7" name="Title 6"/>
          <p:cNvSpPr>
            <a:spLocks noGrp="1"/>
          </p:cNvSpPr>
          <p:nvPr>
            <p:ph type="title"/>
          </p:nvPr>
        </p:nvSpPr>
        <p:spPr/>
        <p:txBody>
          <a:bodyPr/>
          <a:lstStyle/>
          <a:p>
            <a:r>
              <a:rPr lang="nl-BE" dirty="0" err="1" smtClean="0"/>
              <a:t>eGezondheid</a:t>
            </a:r>
            <a:r>
              <a:rPr lang="nl-BE" dirty="0" smtClean="0"/>
              <a:t> in de praktijk </a:t>
            </a:r>
            <a:endParaRPr lang="nl-BE" dirty="0"/>
          </a:p>
        </p:txBody>
      </p:sp>
      <p:sp>
        <p:nvSpPr>
          <p:cNvPr id="2" name="Date Placeholder 1"/>
          <p:cNvSpPr>
            <a:spLocks noGrp="1"/>
          </p:cNvSpPr>
          <p:nvPr>
            <p:ph type="dt" sz="half" idx="10"/>
          </p:nvPr>
        </p:nvSpPr>
        <p:spPr/>
        <p:txBody>
          <a:bodyPr/>
          <a:lstStyle/>
          <a:p>
            <a:r>
              <a:rPr lang="en-US" smtClean="0"/>
              <a:t>23/01/2016</a:t>
            </a:r>
            <a:endParaRPr lang="nl-BE"/>
          </a:p>
        </p:txBody>
      </p:sp>
      <p:sp>
        <p:nvSpPr>
          <p:cNvPr id="12" name="Slide Number Placeholder 11"/>
          <p:cNvSpPr>
            <a:spLocks noGrp="1"/>
          </p:cNvSpPr>
          <p:nvPr>
            <p:ph type="sldNum" sz="quarter" idx="12"/>
          </p:nvPr>
        </p:nvSpPr>
        <p:spPr/>
        <p:txBody>
          <a:bodyPr/>
          <a:lstStyle/>
          <a:p>
            <a:fld id="{BAADB71D-6A6A-403E-B8B0-DAC18C9A03D5}" type="slidenum">
              <a:rPr lang="en-US" smtClean="0"/>
              <a:pPr/>
              <a:t>5</a:t>
            </a:fld>
            <a:endParaRPr lang="nl-BE" dirty="0"/>
          </a:p>
        </p:txBody>
      </p:sp>
    </p:spTree>
    <p:extLst>
      <p:ext uri="{BB962C8B-B14F-4D97-AF65-F5344CB8AC3E}">
        <p14:creationId xmlns:p14="http://schemas.microsoft.com/office/powerpoint/2010/main" val="11194431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2955608" y="2523164"/>
            <a:ext cx="3054830" cy="2657760"/>
            <a:chOff x="2955608" y="2523164"/>
            <a:chExt cx="3054830" cy="265776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3840220" y="3179115"/>
              <a:ext cx="1385017" cy="1345859"/>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Medische voordelen</a:t>
              </a:r>
              <a:endParaRPr lang="nl-BE" sz="1200" b="1" dirty="0">
                <a:solidFill>
                  <a:schemeClr val="bg1"/>
                </a:solidFill>
              </a:endParaRPr>
            </a:p>
          </p:txBody>
        </p:sp>
        <p:cxnSp>
          <p:nvCxnSpPr>
            <p:cNvPr id="24" name="Straight Connector 23"/>
            <p:cNvCxnSpPr/>
            <p:nvPr/>
          </p:nvCxnSpPr>
          <p:spPr>
            <a:xfrm>
              <a:off x="3629173" y="2669854"/>
              <a:ext cx="552302" cy="606746"/>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094" y="2669854"/>
              <a:ext cx="562491" cy="63458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5237" y="3834211"/>
              <a:ext cx="785201" cy="960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094" y="4432257"/>
              <a:ext cx="562491" cy="6754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888" y="4425994"/>
              <a:ext cx="611405" cy="64065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825"/>
              <a:ext cx="884612" cy="212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366605" y="401264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56567" y="4578498"/>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220318" y="4044588"/>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276225" y="2669854"/>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43115" y="3201159"/>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390861" y="3204316"/>
              <a:ext cx="476625" cy="476625"/>
            </a:xfrm>
            <a:prstGeom prst="rect">
              <a:avLst/>
            </a:prstGeom>
          </p:spPr>
        </p:pic>
      </p:grpSp>
      <p:sp>
        <p:nvSpPr>
          <p:cNvPr id="2" name="Title 1"/>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4" name="Date Placeholder 3"/>
          <p:cNvSpPr>
            <a:spLocks noGrp="1"/>
          </p:cNvSpPr>
          <p:nvPr>
            <p:ph type="dt" sz="half" idx="10"/>
          </p:nvPr>
        </p:nvSpPr>
        <p:spPr/>
        <p:txBody>
          <a:bodyPr/>
          <a:lstStyle/>
          <a:p>
            <a:r>
              <a:rPr lang="en-US" smtClean="0"/>
              <a:t>23/01/2016</a:t>
            </a:r>
            <a:endParaRPr lang="nl-BE"/>
          </a:p>
        </p:txBody>
      </p:sp>
      <p:sp>
        <p:nvSpPr>
          <p:cNvPr id="62" name="Slide Number Placeholder 11"/>
          <p:cNvSpPr>
            <a:spLocks noGrp="1"/>
          </p:cNvSpPr>
          <p:nvPr>
            <p:ph type="sldNum" sz="quarter" idx="12"/>
          </p:nvPr>
        </p:nvSpPr>
        <p:spPr/>
        <p:txBody>
          <a:bodyPr/>
          <a:lstStyle/>
          <a:p>
            <a:fld id="{BAADB71D-6A6A-403E-B8B0-DAC18C9A03D5}" type="slidenum">
              <a:rPr lang="en-US" smtClean="0"/>
              <a:pPr/>
              <a:t>6</a:t>
            </a:fld>
            <a:endParaRPr lang="nl-BE" dirty="0"/>
          </a:p>
        </p:txBody>
      </p:sp>
      <p:grpSp>
        <p:nvGrpSpPr>
          <p:cNvPr id="108" name="Group 107"/>
          <p:cNvGrpSpPr/>
          <p:nvPr/>
        </p:nvGrpSpPr>
        <p:grpSpPr>
          <a:xfrm>
            <a:off x="483110" y="5136172"/>
            <a:ext cx="3240360" cy="1088504"/>
            <a:chOff x="483110" y="5136172"/>
            <a:chExt cx="3240360" cy="1088504"/>
          </a:xfrm>
        </p:grpSpPr>
        <p:grpSp>
          <p:nvGrpSpPr>
            <p:cNvPr id="68" name="Group 67"/>
            <p:cNvGrpSpPr/>
            <p:nvPr/>
          </p:nvGrpSpPr>
          <p:grpSpPr>
            <a:xfrm>
              <a:off x="483110" y="5136172"/>
              <a:ext cx="3240360" cy="1088504"/>
              <a:chOff x="398612" y="5107746"/>
              <a:chExt cx="3240360"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550740" y="510774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1018" y="5137888"/>
                <a:ext cx="2023658"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Raadpleging van de laboresultaten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95" name="Picture 94"/>
            <p:cNvPicPr>
              <a:picLocks noChangeAspect="1"/>
            </p:cNvPicPr>
            <p:nvPr/>
          </p:nvPicPr>
          <p:blipFill>
            <a:blip r:embed="rId15" cstate="print">
              <a:extLst>
                <a:ext uri="{BEBA8EAE-BF5A-486C-A8C5-ECC9F3942E4B}">
                  <a14:imgProps xmlns:a14="http://schemas.microsoft.com/office/drawing/2010/main">
                    <a14:imgLayer r:embed="rId16">
                      <a14:imgEffect>
                        <a14:backgroundRemoval t="167" b="97667" l="500" r="100000">
                          <a14:foregroundMark x1="50500" y1="50333" x2="50500" y2="50333"/>
                          <a14:foregroundMark x1="81000" y1="75833" x2="81000" y2="75833"/>
                          <a14:foregroundMark x1="81667" y1="47167" x2="81667" y2="47167"/>
                          <a14:foregroundMark x1="89833" y1="49000" x2="89833" y2="49000"/>
                        </a14:backgroundRemoval>
                      </a14:imgEffect>
                    </a14:imgLayer>
                  </a14:imgProps>
                </a:ext>
                <a:ext uri="{28A0092B-C50C-407E-A947-70E740481C1C}">
                  <a14:useLocalDpi xmlns:a14="http://schemas.microsoft.com/office/drawing/2010/main" val="0"/>
                </a:ext>
              </a:extLst>
            </a:blip>
            <a:stretch>
              <a:fillRect/>
            </a:stretch>
          </p:blipFill>
          <p:spPr>
            <a:xfrm>
              <a:off x="589019" y="5163796"/>
              <a:ext cx="1016496" cy="1016496"/>
            </a:xfrm>
            <a:prstGeom prst="rect">
              <a:avLst/>
            </a:prstGeom>
          </p:spPr>
        </p:pic>
      </p:grpSp>
      <p:grpSp>
        <p:nvGrpSpPr>
          <p:cNvPr id="106" name="Group 105"/>
          <p:cNvGrpSpPr/>
          <p:nvPr/>
        </p:nvGrpSpPr>
        <p:grpSpPr>
          <a:xfrm>
            <a:off x="518456" y="1382445"/>
            <a:ext cx="3261456" cy="1158760"/>
            <a:chOff x="518456" y="1382445"/>
            <a:chExt cx="3261456" cy="1158760"/>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fontScale="92500" lnSpcReduction="10000"/>
              </a:bodyPr>
              <a:lstStyle/>
              <a:p>
                <a:pPr lvl="0" algn="ctr"/>
                <a:r>
                  <a:rPr lang="nl-BE" dirty="0" smtClean="0">
                    <a:solidFill>
                      <a:schemeClr val="bg1"/>
                    </a:solidFill>
                  </a:rPr>
                  <a:t>Opzoeken van de medische voorgeschiedenis via de SumEHR</a:t>
                </a:r>
                <a:endParaRPr lang="nl-BE" dirty="0"/>
              </a:p>
              <a:p>
                <a:pPr algn="l"/>
                <a:endParaRPr lang="nl-BE" sz="1800" b="0" dirty="0" smtClean="0">
                  <a:solidFill>
                    <a:schemeClr val="tx1">
                      <a:lumMod val="95000"/>
                      <a:lumOff val="5000"/>
                    </a:schemeClr>
                  </a:solidFill>
                </a:endParaRPr>
              </a:p>
            </p:txBody>
          </p:sp>
        </p:grpSp>
        <p:pic>
          <p:nvPicPr>
            <p:cNvPr id="96" name="Picture 9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8456" y="1382445"/>
              <a:ext cx="1129308" cy="1129308"/>
            </a:xfrm>
            <a:prstGeom prst="rect">
              <a:avLst/>
            </a:prstGeom>
          </p:spPr>
        </p:pic>
      </p:grpSp>
      <p:grpSp>
        <p:nvGrpSpPr>
          <p:cNvPr id="107" name="Group 106"/>
          <p:cNvGrpSpPr/>
          <p:nvPr/>
        </p:nvGrpSpPr>
        <p:grpSpPr>
          <a:xfrm>
            <a:off x="495636" y="3290765"/>
            <a:ext cx="2459972" cy="1205400"/>
            <a:chOff x="495636" y="3290765"/>
            <a:chExt cx="2459972" cy="1205400"/>
          </a:xfrm>
        </p:grpSpPr>
        <p:grpSp>
          <p:nvGrpSpPr>
            <p:cNvPr id="69" name="Group 68"/>
            <p:cNvGrpSpPr/>
            <p:nvPr/>
          </p:nvGrpSpPr>
          <p:grpSpPr>
            <a:xfrm>
              <a:off x="495636" y="3290765"/>
              <a:ext cx="2459972" cy="1205400"/>
              <a:chOff x="455844" y="3290765"/>
              <a:chExt cx="2459972" cy="1205400"/>
            </a:xfrm>
          </p:grpSpPr>
          <p:sp>
            <p:nvSpPr>
              <p:cNvPr id="42" name="Rectangle 41"/>
              <p:cNvSpPr/>
              <p:nvPr/>
            </p:nvSpPr>
            <p:spPr>
              <a:xfrm>
                <a:off x="455844" y="3290765"/>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607972" y="3290765"/>
                <a:ext cx="1307844"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668825" y="3462392"/>
                <a:ext cx="1246991" cy="1033773"/>
              </a:xfrm>
              <a:prstGeom prst="rect">
                <a:avLst/>
              </a:prstGeom>
            </p:spPr>
            <p:txBody>
              <a:bodyPr vert="horz" wrap="square" lIns="91440" tIns="45720" rIns="91440" bIns="45720" rtlCol="0">
                <a:normAutofit/>
              </a:bodyPr>
              <a:lstStyle/>
              <a:p>
                <a:pPr lvl="0" algn="ctr"/>
                <a:r>
                  <a:rPr lang="nl-BE" dirty="0" smtClean="0">
                    <a:solidFill>
                      <a:schemeClr val="bg1"/>
                    </a:solidFill>
                  </a:rPr>
                  <a:t>Medicatie-schema</a:t>
                </a:r>
                <a:endParaRPr lang="nl-BE" dirty="0">
                  <a:solidFill>
                    <a:schemeClr val="bg1"/>
                  </a:solidFill>
                </a:endParaRPr>
              </a:p>
            </p:txBody>
          </p:sp>
        </p:grpSp>
        <p:pic>
          <p:nvPicPr>
            <p:cNvPr id="97" name="Picture 9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8526" y="3320177"/>
              <a:ext cx="1086712" cy="1086712"/>
            </a:xfrm>
            <a:prstGeom prst="rect">
              <a:avLst/>
            </a:prstGeom>
          </p:spPr>
        </p:pic>
      </p:grpSp>
      <p:grpSp>
        <p:nvGrpSpPr>
          <p:cNvPr id="111" name="Group 110"/>
          <p:cNvGrpSpPr/>
          <p:nvPr/>
        </p:nvGrpSpPr>
        <p:grpSpPr>
          <a:xfrm>
            <a:off x="5403035" y="1443044"/>
            <a:ext cx="3255987" cy="1080120"/>
            <a:chOff x="5403035" y="1443044"/>
            <a:chExt cx="3255987" cy="1080120"/>
          </a:xfrm>
        </p:grpSpPr>
        <p:grpSp>
          <p:nvGrpSpPr>
            <p:cNvPr id="70" name="Group 69"/>
            <p:cNvGrpSpPr/>
            <p:nvPr/>
          </p:nvGrpSpPr>
          <p:grpSpPr>
            <a:xfrm>
              <a:off x="5403035" y="1443044"/>
              <a:ext cx="3255987" cy="1080120"/>
              <a:chOff x="5425798" y="1315063"/>
              <a:chExt cx="3255987" cy="1080120"/>
            </a:xfrm>
          </p:grpSpPr>
          <p:sp>
            <p:nvSpPr>
              <p:cNvPr id="51" name="Rectangle 50"/>
              <p:cNvSpPr/>
              <p:nvPr/>
            </p:nvSpPr>
            <p:spPr>
              <a:xfrm>
                <a:off x="5425798" y="1315063"/>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77926" y="1315063"/>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595810" y="1344851"/>
                <a:ext cx="2085975" cy="1038921"/>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marL="82550" lvl="0" algn="ctr"/>
                <a:r>
                  <a:rPr lang="nl-BE" dirty="0" smtClean="0">
                    <a:solidFill>
                      <a:schemeClr val="bg1"/>
                    </a:solidFill>
                  </a:rPr>
                  <a:t>Richtlijnen en adviezen online beschikbaar</a:t>
                </a:r>
              </a:p>
            </p:txBody>
          </p:sp>
        </p:grpSp>
        <p:pic>
          <p:nvPicPr>
            <p:cNvPr id="99" name="Picture 9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64394" y="1478427"/>
              <a:ext cx="985292" cy="985292"/>
            </a:xfrm>
            <a:prstGeom prst="rect">
              <a:avLst/>
            </a:prstGeom>
          </p:spPr>
        </p:pic>
      </p:grpSp>
      <p:grpSp>
        <p:nvGrpSpPr>
          <p:cNvPr id="109" name="Group 108"/>
          <p:cNvGrpSpPr/>
          <p:nvPr/>
        </p:nvGrpSpPr>
        <p:grpSpPr>
          <a:xfrm>
            <a:off x="5389884" y="5107746"/>
            <a:ext cx="3269138" cy="1184852"/>
            <a:chOff x="5389884" y="5107746"/>
            <a:chExt cx="3269138" cy="1184852"/>
          </a:xfrm>
        </p:grpSpPr>
        <p:grpSp>
          <p:nvGrpSpPr>
            <p:cNvPr id="71" name="Group 70"/>
            <p:cNvGrpSpPr/>
            <p:nvPr/>
          </p:nvGrpSpPr>
          <p:grpSpPr>
            <a:xfrm>
              <a:off x="5403035" y="5149276"/>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marL="177800" lvl="0" algn="ctr"/>
                <a:r>
                  <a:rPr lang="nl-BE" dirty="0" smtClean="0">
                    <a:solidFill>
                      <a:schemeClr val="bg1"/>
                    </a:solidFill>
                  </a:rPr>
                  <a:t>Elektronische verwijsbrieven</a:t>
                </a:r>
                <a:endParaRPr lang="nl-BE" dirty="0"/>
              </a:p>
            </p:txBody>
          </p:sp>
        </p:grpSp>
        <p:grpSp>
          <p:nvGrpSpPr>
            <p:cNvPr id="102" name="Group 101"/>
            <p:cNvGrpSpPr/>
            <p:nvPr/>
          </p:nvGrpSpPr>
          <p:grpSpPr>
            <a:xfrm>
              <a:off x="5389884" y="5107746"/>
              <a:ext cx="1186811" cy="1184852"/>
              <a:chOff x="5389884" y="5104775"/>
              <a:chExt cx="1241108" cy="1241108"/>
            </a:xfrm>
          </p:grpSpPr>
          <p:pic>
            <p:nvPicPr>
              <p:cNvPr id="100" name="Picture 9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9884" y="5104775"/>
                <a:ext cx="1241108" cy="1241108"/>
              </a:xfrm>
              <a:prstGeom prst="rect">
                <a:avLst/>
              </a:prstGeom>
            </p:spPr>
          </p:pic>
          <p:pic>
            <p:nvPicPr>
              <p:cNvPr id="101" name="Picture 10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362196" y="5445224"/>
                <a:ext cx="174979" cy="174979"/>
              </a:xfrm>
              <a:prstGeom prst="rect">
                <a:avLst/>
              </a:prstGeom>
            </p:spPr>
          </p:pic>
        </p:grpSp>
      </p:grpSp>
      <p:grpSp>
        <p:nvGrpSpPr>
          <p:cNvPr id="110" name="Group 109"/>
          <p:cNvGrpSpPr/>
          <p:nvPr/>
        </p:nvGrpSpPr>
        <p:grpSpPr>
          <a:xfrm>
            <a:off x="6010438" y="3294151"/>
            <a:ext cx="2738025" cy="1118781"/>
            <a:chOff x="6010438" y="3294151"/>
            <a:chExt cx="2738025" cy="1118781"/>
          </a:xfrm>
        </p:grpSpPr>
        <p:grpSp>
          <p:nvGrpSpPr>
            <p:cNvPr id="41" name="Group 40"/>
            <p:cNvGrpSpPr/>
            <p:nvPr/>
          </p:nvGrpSpPr>
          <p:grpSpPr>
            <a:xfrm>
              <a:off x="6010438" y="3294151"/>
              <a:ext cx="2738025" cy="1081997"/>
              <a:chOff x="5926858" y="3418319"/>
              <a:chExt cx="2658929"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07520" y="3420196"/>
                <a:ext cx="1678267" cy="1080120"/>
              </a:xfrm>
              <a:prstGeom prst="rect">
                <a:avLst/>
              </a:prstGeom>
            </p:spPr>
            <p:txBody>
              <a:bodyPr vert="horz" wrap="square" lIns="91440" tIns="45720" rIns="91440" bIns="45720" rtlCol="0">
                <a:normAutofit/>
              </a:bodyPr>
              <a:lstStyle/>
              <a:p>
                <a:pPr lvl="0"/>
                <a:endParaRPr lang="nl-BE" sz="1000" dirty="0" smtClean="0">
                  <a:solidFill>
                    <a:schemeClr val="bg1"/>
                  </a:solidFill>
                </a:endParaRPr>
              </a:p>
              <a:p>
                <a:pPr lvl="0" algn="ctr"/>
                <a:r>
                  <a:rPr lang="nl-BE" dirty="0" smtClean="0">
                    <a:solidFill>
                      <a:schemeClr val="bg1"/>
                    </a:solidFill>
                  </a:rPr>
                  <a:t>Elektronische</a:t>
                </a:r>
                <a:r>
                  <a:rPr lang="nl-BE" dirty="0" smtClean="0"/>
                  <a:t> </a:t>
                </a:r>
                <a:r>
                  <a:rPr lang="nl-BE" dirty="0" smtClean="0">
                    <a:solidFill>
                      <a:schemeClr val="bg1"/>
                    </a:solidFill>
                  </a:rPr>
                  <a:t>voorschriften</a:t>
                </a:r>
                <a:endParaRPr lang="nl-BE" dirty="0"/>
              </a:p>
              <a:p>
                <a:pPr algn="l"/>
                <a:endParaRPr lang="nl-BE" sz="1800" b="0" dirty="0" smtClean="0">
                  <a:solidFill>
                    <a:schemeClr val="tx1">
                      <a:lumMod val="95000"/>
                      <a:lumOff val="5000"/>
                    </a:schemeClr>
                  </a:solidFill>
                </a:endParaRPr>
              </a:p>
            </p:txBody>
          </p:sp>
        </p:grpSp>
        <p:grpSp>
          <p:nvGrpSpPr>
            <p:cNvPr id="103" name="Group 102"/>
            <p:cNvGrpSpPr/>
            <p:nvPr/>
          </p:nvGrpSpPr>
          <p:grpSpPr>
            <a:xfrm>
              <a:off x="6036635" y="3332812"/>
              <a:ext cx="1080120" cy="1080120"/>
              <a:chOff x="5005213" y="3401807"/>
              <a:chExt cx="1080120" cy="1080120"/>
            </a:xfrm>
          </p:grpSpPr>
          <p:pic>
            <p:nvPicPr>
              <p:cNvPr id="104" name="Picture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5213" y="3401807"/>
                <a:ext cx="1080120" cy="1080120"/>
              </a:xfrm>
              <a:prstGeom prst="rect">
                <a:avLst/>
              </a:prstGeom>
            </p:spPr>
          </p:pic>
          <p:pic>
            <p:nvPicPr>
              <p:cNvPr id="105" name="Picture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00944" y="3481442"/>
                <a:ext cx="270030" cy="270030"/>
              </a:xfrm>
              <a:prstGeom prst="rect">
                <a:avLst/>
              </a:prstGeom>
            </p:spPr>
          </p:pic>
        </p:grpSp>
      </p:grpSp>
    </p:spTree>
    <p:extLst>
      <p:ext uri="{BB962C8B-B14F-4D97-AF65-F5344CB8AC3E}">
        <p14:creationId xmlns:p14="http://schemas.microsoft.com/office/powerpoint/2010/main" val="183299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125369" y="2524478"/>
            <a:ext cx="2958799" cy="2776730"/>
            <a:chOff x="3078646" y="2523164"/>
            <a:chExt cx="2958799" cy="2776730"/>
          </a:xfrm>
        </p:grpSpPr>
        <p:sp>
          <p:nvSpPr>
            <p:cNvPr id="22" name="Flowchart: Connector 21"/>
            <p:cNvSpPr/>
            <p:nvPr/>
          </p:nvSpPr>
          <p:spPr>
            <a:xfrm>
              <a:off x="3203848" y="2523164"/>
              <a:ext cx="2657760"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563888" y="2549261"/>
              <a:ext cx="617587" cy="727339"/>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494" y="2614303"/>
              <a:ext cx="583242" cy="6625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6171" y="4163972"/>
              <a:ext cx="871274" cy="19981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7695" y="4532743"/>
              <a:ext cx="0" cy="76715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20"/>
              <a:ext cx="803678" cy="153753"/>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7414"/>
                      </a14:imgEffect>
                    </a14:imgLayer>
                  </a14:imgProps>
                </a:ext>
                <a:ext uri="{28A0092B-C50C-407E-A947-70E740481C1C}">
                  <a14:useLocalDpi xmlns:a14="http://schemas.microsoft.com/office/drawing/2010/main" val="0"/>
                </a:ext>
              </a:extLst>
            </a:blip>
            <a:stretch>
              <a:fillRect/>
            </a:stretch>
          </p:blipFill>
          <p:spPr>
            <a:xfrm rot="10800000" flipH="1" flipV="1">
              <a:off x="3732318" y="4484927"/>
              <a:ext cx="483518" cy="483518"/>
            </a:xfrm>
            <a:prstGeom prst="rect">
              <a:avLst/>
            </a:prstGeom>
          </p:spPr>
        </p:pic>
        <p:pic>
          <p:nvPicPr>
            <p:cNvPr id="78" name="Picture 7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798838" y="4498483"/>
              <a:ext cx="488154" cy="488154"/>
            </a:xfrm>
            <a:prstGeom prst="rect">
              <a:avLst/>
            </a:prstGeom>
          </p:spPr>
        </p:pic>
        <p:pic>
          <p:nvPicPr>
            <p:cNvPr id="79" name="Picture 7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7350" y1="24786" x2="27350" y2="24786"/>
                          <a14:foregroundMark x1="58120" y1="26496" x2="58120" y2="26496"/>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373454" y="3766142"/>
              <a:ext cx="488154" cy="488154"/>
            </a:xfrm>
            <a:prstGeom prst="rect">
              <a:avLst/>
            </a:prstGeom>
          </p:spPr>
        </p:pic>
        <p:pic>
          <p:nvPicPr>
            <p:cNvPr id="80" name="Picture 7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4315897" y="2602852"/>
              <a:ext cx="482940" cy="482940"/>
            </a:xfrm>
            <a:prstGeom prst="rect">
              <a:avLst/>
            </a:prstGeom>
          </p:spPr>
        </p:pic>
        <p:pic>
          <p:nvPicPr>
            <p:cNvPr id="81" name="Picture 8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5264307" y="3124036"/>
              <a:ext cx="482940" cy="482940"/>
            </a:xfrm>
            <a:prstGeom prst="rect">
              <a:avLst/>
            </a:prstGeom>
          </p:spPr>
        </p:pic>
        <p:pic>
          <p:nvPicPr>
            <p:cNvPr id="82" name="Picture 81"/>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50877" y1="11404" x2="50877" y2="11404"/>
                          <a14:foregroundMark x1="66667" y1="51754" x2="67544" y2="50877"/>
                          <a14:foregroundMark x1="65789" y1="29825" x2="65789" y2="29825"/>
                          <a14:foregroundMark x1="33333" y1="29825" x2="33333" y2="29825"/>
                          <a14:foregroundMark x1="31579" y1="46491" x2="31579" y2="46491"/>
                          <a14:foregroundMark x1="78947" y1="79825" x2="78947" y2="79825"/>
                          <a14:foregroundMark x1="78070" y1="90351" x2="76316" y2="90351"/>
                          <a14:foregroundMark x1="59649" y1="89474" x2="59649" y2="89474"/>
                          <a14:foregroundMark x1="58772" y1="79825" x2="58772" y2="79825"/>
                          <a14:foregroundMark x1="40351" y1="81579" x2="40351" y2="81579"/>
                          <a14:foregroundMark x1="37719" y1="90351" x2="37719" y2="90351"/>
                          <a14:foregroundMark x1="21053" y1="89474" x2="21053" y2="89474"/>
                          <a14:foregroundMark x1="21053" y1="81579" x2="21053" y2="81579"/>
                          <a14:foregroundMark x1="24561" y1="66667" x2="24561" y2="66667"/>
                          <a14:foregroundMark x1="34211" y1="66667" x2="34211" y2="66667"/>
                          <a14:foregroundMark x1="64035" y1="64912" x2="64035" y2="64912"/>
                          <a14:foregroundMark x1="74561" y1="66667" x2="74561" y2="66667"/>
                        </a14:backgroundRemoval>
                      </a14:imgEffect>
                    </a14:imgLayer>
                  </a14:imgProps>
                </a:ext>
                <a:ext uri="{28A0092B-C50C-407E-A947-70E740481C1C}">
                  <a14:useLocalDpi xmlns:a14="http://schemas.microsoft.com/office/drawing/2010/main" val="0"/>
                </a:ext>
              </a:extLst>
            </a:blip>
            <a:stretch>
              <a:fillRect/>
            </a:stretch>
          </p:blipFill>
          <p:spPr>
            <a:xfrm flipH="1">
              <a:off x="3256564" y="3386537"/>
              <a:ext cx="476625" cy="476625"/>
            </a:xfrm>
            <a:prstGeom prst="rect">
              <a:avLst/>
            </a:prstGeom>
          </p:spPr>
        </p:pic>
        <p:sp>
          <p:nvSpPr>
            <p:cNvPr id="21" name="Flowchart: Connector 20"/>
            <p:cNvSpPr/>
            <p:nvPr/>
          </p:nvSpPr>
          <p:spPr>
            <a:xfrm>
              <a:off x="3755826" y="3085792"/>
              <a:ext cx="1553803" cy="1481745"/>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b="1" dirty="0" smtClean="0">
                  <a:solidFill>
                    <a:schemeClr val="bg1"/>
                  </a:solidFill>
                </a:rPr>
                <a:t>Voordelen bij afsluiting raadpleging</a:t>
              </a:r>
              <a:endParaRPr lang="nl-BE" sz="1200" b="1" dirty="0">
                <a:solidFill>
                  <a:schemeClr val="bg1"/>
                </a:solidFill>
              </a:endParaRPr>
            </a:p>
          </p:txBody>
        </p:sp>
      </p:grpSp>
      <p:sp>
        <p:nvSpPr>
          <p:cNvPr id="3" name="Title 2"/>
          <p:cNvSpPr>
            <a:spLocks noGrp="1"/>
          </p:cNvSpPr>
          <p:nvPr>
            <p:ph type="title"/>
          </p:nvPr>
        </p:nvSpPr>
        <p:spPr/>
        <p:txBody>
          <a:bodyPr/>
          <a:lstStyle/>
          <a:p>
            <a:r>
              <a:rPr lang="nl-BE" dirty="0" err="1" smtClean="0"/>
              <a:t>eGezondheid</a:t>
            </a:r>
            <a:r>
              <a:rPr lang="nl-BE" dirty="0" smtClean="0"/>
              <a:t> in de praktijk</a:t>
            </a:r>
            <a:endParaRPr lang="nl-BE" dirty="0"/>
          </a:p>
        </p:txBody>
      </p:sp>
      <p:sp>
        <p:nvSpPr>
          <p:cNvPr id="2" name="Date Placeholder 1"/>
          <p:cNvSpPr>
            <a:spLocks noGrp="1"/>
          </p:cNvSpPr>
          <p:nvPr>
            <p:ph type="dt" sz="half" idx="10"/>
          </p:nvPr>
        </p:nvSpPr>
        <p:spPr/>
        <p:txBody>
          <a:bodyPr/>
          <a:lstStyle/>
          <a:p>
            <a:r>
              <a:rPr lang="en-US" smtClean="0"/>
              <a:t>23/01/2016</a:t>
            </a:r>
            <a:endParaRPr lang="nl-BE"/>
          </a:p>
        </p:txBody>
      </p:sp>
      <p:sp>
        <p:nvSpPr>
          <p:cNvPr id="50" name="Slide Number Placeholder 11"/>
          <p:cNvSpPr>
            <a:spLocks noGrp="1"/>
          </p:cNvSpPr>
          <p:nvPr>
            <p:ph type="sldNum" sz="quarter" idx="12"/>
          </p:nvPr>
        </p:nvSpPr>
        <p:spPr/>
        <p:txBody>
          <a:bodyPr/>
          <a:lstStyle/>
          <a:p>
            <a:fld id="{BAADB71D-6A6A-403E-B8B0-DAC18C9A03D5}" type="slidenum">
              <a:rPr lang="en-US" smtClean="0"/>
              <a:pPr/>
              <a:t>7</a:t>
            </a:fld>
            <a:endParaRPr lang="nl-BE" dirty="0"/>
          </a:p>
        </p:txBody>
      </p:sp>
      <p:grpSp>
        <p:nvGrpSpPr>
          <p:cNvPr id="17" name="Group 16"/>
          <p:cNvGrpSpPr/>
          <p:nvPr/>
        </p:nvGrpSpPr>
        <p:grpSpPr>
          <a:xfrm>
            <a:off x="546770" y="1394932"/>
            <a:ext cx="3233142" cy="1146273"/>
            <a:chOff x="546770" y="1394932"/>
            <a:chExt cx="3233142" cy="1146273"/>
          </a:xfrm>
        </p:grpSpPr>
        <p:grpSp>
          <p:nvGrpSpPr>
            <p:cNvPr id="94" name="Group 93"/>
            <p:cNvGrpSpPr/>
            <p:nvPr/>
          </p:nvGrpSpPr>
          <p:grpSpPr>
            <a:xfrm>
              <a:off x="546770" y="1394932"/>
              <a:ext cx="3233142" cy="1146273"/>
              <a:chOff x="546770" y="1424385"/>
              <a:chExt cx="3233142" cy="1146273"/>
            </a:xfrm>
          </p:grpSpPr>
          <p:grpSp>
            <p:nvGrpSpPr>
              <p:cNvPr id="34" name="Group 33"/>
              <p:cNvGrpSpPr/>
              <p:nvPr/>
            </p:nvGrpSpPr>
            <p:grpSpPr>
              <a:xfrm>
                <a:off x="546770" y="1424385"/>
                <a:ext cx="3176700" cy="1080121"/>
                <a:chOff x="747228" y="1772815"/>
                <a:chExt cx="3176700" cy="1080121"/>
              </a:xfrm>
            </p:grpSpPr>
            <p:sp>
              <p:nvSpPr>
                <p:cNvPr id="36" name="Rectangle 35"/>
                <p:cNvSpPr/>
                <p:nvPr/>
              </p:nvSpPr>
              <p:spPr>
                <a:xfrm>
                  <a:off x="747228" y="1772815"/>
                  <a:ext cx="1100994" cy="1080121"/>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835696" y="1772816"/>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691680" y="1507880"/>
                <a:ext cx="2088232" cy="1062778"/>
              </a:xfrm>
              <a:prstGeom prst="rect">
                <a:avLst/>
              </a:prstGeom>
            </p:spPr>
            <p:txBody>
              <a:bodyPr vert="horz" wrap="square" lIns="91440" tIns="45720" rIns="91440" bIns="45720" rtlCol="0">
                <a:normAutofit/>
              </a:bodyPr>
              <a:lstStyle/>
              <a:p>
                <a:pPr marL="177800" lvl="0"/>
                <a:endParaRPr lang="nl-BE" sz="300" dirty="0" smtClean="0">
                  <a:solidFill>
                    <a:schemeClr val="bg1"/>
                  </a:solidFill>
                </a:endParaRPr>
              </a:p>
              <a:p>
                <a:pPr lvl="0" algn="ctr"/>
                <a:endParaRPr lang="nl-BE" sz="200" dirty="0" smtClean="0">
                  <a:solidFill>
                    <a:schemeClr val="bg1"/>
                  </a:solidFill>
                </a:endParaRPr>
              </a:p>
              <a:p>
                <a:pPr lvl="0" algn="ctr"/>
                <a:r>
                  <a:rPr lang="nl-BE" dirty="0" smtClean="0">
                    <a:solidFill>
                      <a:schemeClr val="bg1"/>
                    </a:solidFill>
                  </a:rPr>
                  <a:t>Tarificatie,</a:t>
                </a:r>
              </a:p>
              <a:p>
                <a:pPr lvl="0" algn="ctr"/>
                <a:r>
                  <a:rPr lang="nl-BE" dirty="0" smtClean="0">
                    <a:solidFill>
                      <a:schemeClr val="bg1"/>
                    </a:solidFill>
                  </a:rPr>
                  <a:t>facturatie</a:t>
                </a:r>
                <a:endParaRPr lang="nl-BE" dirty="0"/>
              </a:p>
            </p:txBody>
          </p:sp>
        </p:grpSp>
        <p:pic>
          <p:nvPicPr>
            <p:cNvPr id="58" name="Picture 5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409" y="1414578"/>
              <a:ext cx="1040828" cy="1040828"/>
            </a:xfrm>
            <a:prstGeom prst="rect">
              <a:avLst/>
            </a:prstGeom>
          </p:spPr>
        </p:pic>
      </p:grpSp>
      <p:grpSp>
        <p:nvGrpSpPr>
          <p:cNvPr id="14" name="Group 13"/>
          <p:cNvGrpSpPr/>
          <p:nvPr/>
        </p:nvGrpSpPr>
        <p:grpSpPr>
          <a:xfrm>
            <a:off x="477657" y="3605133"/>
            <a:ext cx="2648583" cy="1101151"/>
            <a:chOff x="477657" y="3605133"/>
            <a:chExt cx="2648583" cy="1101151"/>
          </a:xfrm>
        </p:grpSpPr>
        <p:grpSp>
          <p:nvGrpSpPr>
            <p:cNvPr id="41" name="Group 40"/>
            <p:cNvGrpSpPr/>
            <p:nvPr/>
          </p:nvGrpSpPr>
          <p:grpSpPr>
            <a:xfrm>
              <a:off x="477657" y="3624287"/>
              <a:ext cx="2648583" cy="1081997"/>
              <a:chOff x="5926858" y="3418319"/>
              <a:chExt cx="2572071" cy="1081997"/>
            </a:xfrm>
          </p:grpSpPr>
          <p:sp>
            <p:nvSpPr>
              <p:cNvPr id="55" name="Rectangle 54"/>
              <p:cNvSpPr/>
              <p:nvPr/>
            </p:nvSpPr>
            <p:spPr>
              <a:xfrm>
                <a:off x="5926858" y="3418319"/>
                <a:ext cx="10728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99729" y="3418319"/>
                <a:ext cx="1460703"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999730" y="3420196"/>
                <a:ext cx="1499199" cy="1080120"/>
              </a:xfrm>
              <a:prstGeom prst="rect">
                <a:avLst/>
              </a:prstGeom>
            </p:spPr>
            <p:txBody>
              <a:bodyPr vert="horz" wrap="square" lIns="91440" tIns="45720" rIns="91440" bIns="45720" rtlCol="0">
                <a:normAutofit/>
              </a:bodyPr>
              <a:lstStyle/>
              <a:p>
                <a:pPr algn="ctr"/>
                <a:endParaRPr lang="nl-BE" sz="300" dirty="0" smtClean="0">
                  <a:solidFill>
                    <a:schemeClr val="bg1"/>
                  </a:solidFill>
                </a:endParaRPr>
              </a:p>
              <a:p>
                <a:pPr algn="ctr"/>
                <a:r>
                  <a:rPr lang="nl-BE" dirty="0" smtClean="0">
                    <a:solidFill>
                      <a:schemeClr val="bg1"/>
                    </a:solidFill>
                  </a:rPr>
                  <a:t>Aanmaken en versturen van attesten</a:t>
                </a:r>
                <a:endParaRPr lang="nl-BE" dirty="0">
                  <a:solidFill>
                    <a:schemeClr val="bg1"/>
                  </a:solidFill>
                </a:endParaRPr>
              </a:p>
              <a:p>
                <a:pPr algn="l"/>
                <a:endParaRPr lang="nl-BE" sz="1800" b="0" dirty="0" smtClean="0">
                  <a:solidFill>
                    <a:schemeClr val="tx1">
                      <a:lumMod val="95000"/>
                      <a:lumOff val="5000"/>
                    </a:schemeClr>
                  </a:solidFill>
                </a:endParaRPr>
              </a:p>
            </p:txBody>
          </p:sp>
        </p:gr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3316" y="3605133"/>
              <a:ext cx="1082869" cy="1082869"/>
            </a:xfrm>
            <a:prstGeom prst="rect">
              <a:avLst/>
            </a:prstGeom>
          </p:spPr>
        </p:pic>
      </p:grpSp>
      <p:grpSp>
        <p:nvGrpSpPr>
          <p:cNvPr id="15" name="Group 14"/>
          <p:cNvGrpSpPr/>
          <p:nvPr/>
        </p:nvGrpSpPr>
        <p:grpSpPr>
          <a:xfrm>
            <a:off x="5254692" y="1452701"/>
            <a:ext cx="3565782" cy="1097874"/>
            <a:chOff x="5254692" y="1452701"/>
            <a:chExt cx="3565782" cy="1097874"/>
          </a:xfrm>
        </p:grpSpPr>
        <p:grpSp>
          <p:nvGrpSpPr>
            <p:cNvPr id="68" name="Group 67"/>
            <p:cNvGrpSpPr/>
            <p:nvPr/>
          </p:nvGrpSpPr>
          <p:grpSpPr>
            <a:xfrm>
              <a:off x="5254692" y="1452701"/>
              <a:ext cx="3565782" cy="1088504"/>
              <a:chOff x="398612" y="5107746"/>
              <a:chExt cx="3373796" cy="1088504"/>
            </a:xfrm>
          </p:grpSpPr>
          <p:sp>
            <p:nvSpPr>
              <p:cNvPr id="47" name="Rectangle 46"/>
              <p:cNvSpPr/>
              <p:nvPr/>
            </p:nvSpPr>
            <p:spPr>
              <a:xfrm>
                <a:off x="398612" y="5107746"/>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77286" y="5107746"/>
                <a:ext cx="229512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477285" y="5137888"/>
                <a:ext cx="2295122"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Bijwerking van de SumEHR, van het medicatieschema, ... </a:t>
                </a:r>
              </a:p>
              <a:p>
                <a:pPr algn="l"/>
                <a:endParaRPr lang="nl-BE" sz="1800" b="0" dirty="0" smtClean="0">
                  <a:solidFill>
                    <a:schemeClr val="tx1">
                      <a:lumMod val="95000"/>
                      <a:lumOff val="5000"/>
                    </a:schemeClr>
                  </a:solidFill>
                </a:endParaRPr>
              </a:p>
            </p:txBody>
          </p:sp>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17644" y="1473472"/>
              <a:ext cx="1077103" cy="1077103"/>
            </a:xfrm>
            <a:prstGeom prst="rect">
              <a:avLst/>
            </a:prstGeom>
          </p:spPr>
        </p:pic>
      </p:grpSp>
      <p:grpSp>
        <p:nvGrpSpPr>
          <p:cNvPr id="11" name="Group 10"/>
          <p:cNvGrpSpPr/>
          <p:nvPr/>
        </p:nvGrpSpPr>
        <p:grpSpPr>
          <a:xfrm>
            <a:off x="2952328" y="5301208"/>
            <a:ext cx="3255987" cy="1088504"/>
            <a:chOff x="2952328" y="5301208"/>
            <a:chExt cx="3255987" cy="1088504"/>
          </a:xfrm>
        </p:grpSpPr>
        <p:grpSp>
          <p:nvGrpSpPr>
            <p:cNvPr id="71" name="Group 70"/>
            <p:cNvGrpSpPr/>
            <p:nvPr/>
          </p:nvGrpSpPr>
          <p:grpSpPr>
            <a:xfrm>
              <a:off x="2952328" y="5301208"/>
              <a:ext cx="3255987" cy="1088504"/>
              <a:chOff x="5508175" y="5117132"/>
              <a:chExt cx="3255987" cy="1088504"/>
            </a:xfrm>
          </p:grpSpPr>
          <p:sp>
            <p:nvSpPr>
              <p:cNvPr id="59" name="Rectangle 58"/>
              <p:cNvSpPr/>
              <p:nvPr/>
            </p:nvSpPr>
            <p:spPr>
              <a:xfrm>
                <a:off x="5508175" y="5117132"/>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660303" y="5117132"/>
                <a:ext cx="2088232"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678188" y="5147274"/>
                <a:ext cx="2085974" cy="1058362"/>
              </a:xfrm>
              <a:prstGeom prst="rect">
                <a:avLst/>
              </a:prstGeom>
            </p:spPr>
            <p:txBody>
              <a:bodyPr vert="horz" wrap="square" lIns="91440" tIns="45720" rIns="91440" bIns="45720" rtlCol="0">
                <a:normAutofit lnSpcReduction="10000"/>
              </a:bodyPr>
              <a:lstStyle/>
              <a:p>
                <a:pPr lvl="0"/>
                <a:endParaRPr lang="nl-BE" sz="1000" dirty="0" smtClean="0">
                  <a:solidFill>
                    <a:schemeClr val="bg1"/>
                  </a:solidFill>
                </a:endParaRPr>
              </a:p>
              <a:p>
                <a:pPr algn="ctr"/>
                <a:r>
                  <a:rPr lang="nl-BE" dirty="0" smtClean="0">
                    <a:solidFill>
                      <a:schemeClr val="bg1"/>
                    </a:solidFill>
                  </a:rPr>
                  <a:t>Verslag versturen naar de houder van het GMD</a:t>
                </a:r>
                <a:endParaRPr lang="nl-BE" dirty="0">
                  <a:solidFill>
                    <a:schemeClr val="bg1"/>
                  </a:solidFill>
                </a:endParaRPr>
              </a:p>
            </p:txBody>
          </p:sp>
        </p:grpSp>
        <p:pic>
          <p:nvPicPr>
            <p:cNvPr id="10" name="Picture 9"/>
            <p:cNvPicPr>
              <a:picLocks noChangeAspect="1"/>
            </p:cNvPicPr>
            <p:nvPr/>
          </p:nvPicPr>
          <p:blipFill>
            <a:blip r:embed="rId18" cstate="print">
              <a:extLst>
                <a:ext uri="{BEBA8EAE-BF5A-486C-A8C5-ECC9F3942E4B}">
                  <a14:imgProps xmlns:a14="http://schemas.microsoft.com/office/drawing/2010/main">
                    <a14:imgLayer r:embed="rId19">
                      <a14:imgEffect>
                        <a14:backgroundRemoval t="0" b="90000" l="0" r="100000">
                          <a14:foregroundMark x1="74167" y1="51333" x2="73833" y2="62833"/>
                        </a14:backgroundRemoval>
                      </a14:imgEffect>
                    </a14:imgLayer>
                  </a14:imgProps>
                </a:ext>
                <a:ext uri="{28A0092B-C50C-407E-A947-70E740481C1C}">
                  <a14:useLocalDpi xmlns:a14="http://schemas.microsoft.com/office/drawing/2010/main" val="0"/>
                </a:ext>
              </a:extLst>
            </a:blip>
            <a:stretch>
              <a:fillRect/>
            </a:stretch>
          </p:blipFill>
          <p:spPr>
            <a:xfrm>
              <a:off x="3041159" y="5322504"/>
              <a:ext cx="1063297" cy="1063297"/>
            </a:xfrm>
            <a:prstGeom prst="rect">
              <a:avLst/>
            </a:prstGeom>
          </p:spPr>
        </p:pic>
      </p:grpSp>
      <p:grpSp>
        <p:nvGrpSpPr>
          <p:cNvPr id="13" name="Group 12"/>
          <p:cNvGrpSpPr/>
          <p:nvPr/>
        </p:nvGrpSpPr>
        <p:grpSpPr>
          <a:xfrm>
            <a:off x="6086088" y="3624287"/>
            <a:ext cx="2950407" cy="1090476"/>
            <a:chOff x="6264041" y="3624287"/>
            <a:chExt cx="3169333" cy="1090476"/>
          </a:xfrm>
        </p:grpSpPr>
        <p:grpSp>
          <p:nvGrpSpPr>
            <p:cNvPr id="70" name="Group 69"/>
            <p:cNvGrpSpPr/>
            <p:nvPr/>
          </p:nvGrpSpPr>
          <p:grpSpPr>
            <a:xfrm>
              <a:off x="6276202" y="3624287"/>
              <a:ext cx="3157172" cy="1090476"/>
              <a:chOff x="5588673" y="1304707"/>
              <a:chExt cx="3702569" cy="1090476"/>
            </a:xfrm>
          </p:grpSpPr>
          <p:sp>
            <p:nvSpPr>
              <p:cNvPr id="51" name="Rectangle 50"/>
              <p:cNvSpPr/>
              <p:nvPr/>
            </p:nvSpPr>
            <p:spPr>
              <a:xfrm>
                <a:off x="5588673" y="1304707"/>
                <a:ext cx="1152128"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51103" y="1315063"/>
                <a:ext cx="2540139"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751106" y="1344851"/>
                <a:ext cx="2409466" cy="1038921"/>
              </a:xfrm>
              <a:prstGeom prst="rect">
                <a:avLst/>
              </a:prstGeom>
            </p:spPr>
            <p:txBody>
              <a:bodyPr vert="horz" wrap="square" lIns="91440" tIns="45720" rIns="91440" bIns="45720" rtlCol="0">
                <a:normAutofit/>
              </a:bodyPr>
              <a:lstStyle/>
              <a:p>
                <a:pPr marL="177800" lvl="0"/>
                <a:endParaRPr lang="nl-BE" sz="1600" dirty="0" smtClean="0">
                  <a:solidFill>
                    <a:schemeClr val="bg1"/>
                  </a:solidFill>
                </a:endParaRPr>
              </a:p>
              <a:p>
                <a:pPr marL="177800" lvl="0"/>
                <a:r>
                  <a:rPr lang="nl-BE" sz="1600" dirty="0" smtClean="0">
                    <a:solidFill>
                      <a:schemeClr val="bg1"/>
                    </a:solidFill>
                  </a:rPr>
                  <a:t>Registraties</a:t>
                </a:r>
              </a:p>
            </p:txBody>
          </p:sp>
        </p:grpSp>
        <p:pic>
          <p:nvPicPr>
            <p:cNvPr id="12" name="Picture 11"/>
            <p:cNvPicPr>
              <a:picLocks noChangeAspect="1"/>
            </p:cNvPicPr>
            <p:nvPr/>
          </p:nvPicPr>
          <p:blipFill>
            <a:blip r:embed="rId20" cstate="print">
              <a:extLst>
                <a:ext uri="{BEBA8EAE-BF5A-486C-A8C5-ECC9F3942E4B}">
                  <a14:imgProps xmlns:a14="http://schemas.microsoft.com/office/drawing/2010/main">
                    <a14:imgLayer r:embed="rId21">
                      <a14:imgEffect>
                        <a14:backgroundRemoval t="1667" b="98000" l="5000" r="100000">
                          <a14:foregroundMark x1="50667" y1="59000" x2="51333" y2="73167"/>
                          <a14:foregroundMark x1="42667" y1="31000" x2="42667" y2="31000"/>
                          <a14:foregroundMark x1="41833" y1="17667" x2="41833" y2="17667"/>
                          <a14:foregroundMark x1="23500" y1="23833" x2="58167" y2="10833"/>
                          <a14:foregroundMark x1="50500" y1="63000" x2="50667" y2="78333"/>
                          <a14:foregroundMark x1="21667" y1="34833" x2="21667" y2="34833"/>
                          <a14:foregroundMark x1="21833" y1="34667" x2="20000" y2="35000"/>
                        </a14:backgroundRemoval>
                      </a14:imgEffect>
                    </a14:imgLayer>
                  </a14:imgProps>
                </a:ext>
                <a:ext uri="{28A0092B-C50C-407E-A947-70E740481C1C}">
                  <a14:useLocalDpi xmlns:a14="http://schemas.microsoft.com/office/drawing/2010/main" val="0"/>
                </a:ext>
              </a:extLst>
            </a:blip>
            <a:stretch>
              <a:fillRect/>
            </a:stretch>
          </p:blipFill>
          <p:spPr>
            <a:xfrm>
              <a:off x="6264041" y="3677967"/>
              <a:ext cx="993471" cy="993471"/>
            </a:xfrm>
            <a:prstGeom prst="rect">
              <a:avLst/>
            </a:prstGeom>
          </p:spPr>
        </p:pic>
      </p:grpSp>
    </p:spTree>
    <p:extLst>
      <p:ext uri="{BB962C8B-B14F-4D97-AF65-F5344CB8AC3E}">
        <p14:creationId xmlns:p14="http://schemas.microsoft.com/office/powerpoint/2010/main" val="22992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Einde 2012: organisatie van een Rondetafelconferentie over de prioriteiten inzake informatisering van de gezondheidszorgsector</a:t>
            </a:r>
          </a:p>
          <a:p>
            <a:endParaRPr lang="nl-BE" dirty="0" smtClean="0"/>
          </a:p>
          <a:p>
            <a:r>
              <a:rPr lang="nl-BE" dirty="0" smtClean="0"/>
              <a:t>Deelname van ongeveer 300 personen uit de sector </a:t>
            </a:r>
          </a:p>
          <a:p>
            <a:endParaRPr lang="nl-BE" dirty="0" smtClean="0"/>
          </a:p>
          <a:p>
            <a:r>
              <a:rPr lang="nl-BE" dirty="0" smtClean="0"/>
              <a:t>Resultaat: </a:t>
            </a:r>
            <a:r>
              <a:rPr lang="nl-BE" dirty="0" err="1" smtClean="0"/>
              <a:t>Roadmap</a:t>
            </a:r>
            <a:r>
              <a:rPr lang="nl-BE" dirty="0" smtClean="0"/>
              <a:t> </a:t>
            </a:r>
            <a:r>
              <a:rPr lang="nl-BE" dirty="0" err="1" smtClean="0">
                <a:solidFill>
                  <a:srgbClr val="3E6E5A"/>
                </a:solidFill>
              </a:rPr>
              <a:t>eGezondheid</a:t>
            </a:r>
            <a:r>
              <a:rPr lang="nl-BE" dirty="0" smtClean="0"/>
              <a:t> met concrete doelstellingen voor de volgende 5 jaar</a:t>
            </a:r>
          </a:p>
          <a:p>
            <a:endParaRPr lang="nl-BE" dirty="0" smtClean="0"/>
          </a:p>
          <a:p>
            <a:r>
              <a:rPr lang="nl-BE" dirty="0" smtClean="0"/>
              <a:t>2015: actualisering van de </a:t>
            </a:r>
            <a:r>
              <a:rPr lang="nl-BE" dirty="0" err="1" smtClean="0"/>
              <a:t>Roadmap</a:t>
            </a:r>
            <a:r>
              <a:rPr lang="nl-BE" dirty="0" smtClean="0"/>
              <a:t> </a:t>
            </a:r>
            <a:r>
              <a:rPr lang="nl-BE" dirty="0" err="1" smtClean="0">
                <a:solidFill>
                  <a:srgbClr val="3E6E5A"/>
                </a:solidFill>
              </a:rPr>
              <a:t>eGezondheid</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smtClean="0"/>
              <a:t>23/01/2016</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232549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3" name="Content Placeholder 2"/>
          <p:cNvSpPr>
            <a:spLocks noGrp="1"/>
          </p:cNvSpPr>
          <p:nvPr>
            <p:ph idx="1"/>
          </p:nvPr>
        </p:nvSpPr>
        <p:spPr/>
        <p:txBody>
          <a:bodyPr/>
          <a:lstStyle/>
          <a:p>
            <a:r>
              <a:rPr lang="nl-BE" dirty="0" smtClean="0"/>
              <a:t>Principes</a:t>
            </a:r>
          </a:p>
          <a:p>
            <a:pPr lvl="1"/>
            <a:r>
              <a:rPr lang="nl-BE" dirty="0"/>
              <a:t>s</a:t>
            </a:r>
            <a:r>
              <a:rPr lang="nl-BE" dirty="0" smtClean="0"/>
              <a:t>amenwerking: </a:t>
            </a:r>
            <a:r>
              <a:rPr lang="nl-BE" dirty="0" err="1" smtClean="0"/>
              <a:t>coalition</a:t>
            </a:r>
            <a:r>
              <a:rPr lang="nl-BE" dirty="0" smtClean="0"/>
              <a:t> of </a:t>
            </a:r>
            <a:r>
              <a:rPr lang="nl-BE" dirty="0" err="1" smtClean="0"/>
              <a:t>the</a:t>
            </a:r>
            <a:r>
              <a:rPr lang="nl-BE" dirty="0" smtClean="0"/>
              <a:t> </a:t>
            </a:r>
            <a:r>
              <a:rPr lang="nl-BE" dirty="0" err="1" smtClean="0"/>
              <a:t>willing</a:t>
            </a:r>
            <a:endParaRPr lang="nl-BE" dirty="0" smtClean="0"/>
          </a:p>
          <a:p>
            <a:pPr lvl="1"/>
            <a:r>
              <a:rPr lang="nl-BE" dirty="0" smtClean="0"/>
              <a:t>betrokkenheid van alle stakeholders</a:t>
            </a:r>
          </a:p>
          <a:p>
            <a:pPr lvl="1"/>
            <a:r>
              <a:rPr lang="nl-BE" dirty="0" smtClean="0"/>
              <a:t>responsabilisering van alle stakeholders</a:t>
            </a:r>
          </a:p>
          <a:p>
            <a:pPr lvl="1"/>
            <a:r>
              <a:rPr lang="nl-BE" dirty="0"/>
              <a:t>betrouwbare </a:t>
            </a:r>
            <a:r>
              <a:rPr lang="nl-BE" dirty="0" smtClean="0"/>
              <a:t>basisdiensten en business </a:t>
            </a:r>
            <a:r>
              <a:rPr lang="nl-BE" dirty="0" err="1" smtClean="0"/>
              <a:t>continuity</a:t>
            </a:r>
            <a:r>
              <a:rPr lang="nl-BE" dirty="0" smtClean="0"/>
              <a:t> acties</a:t>
            </a:r>
            <a:endParaRPr lang="fr-BE" dirty="0"/>
          </a:p>
          <a:p>
            <a:pPr lvl="1"/>
            <a:r>
              <a:rPr lang="nl-BE" dirty="0"/>
              <a:t>v</a:t>
            </a:r>
            <a:r>
              <a:rPr lang="nl-BE" dirty="0" smtClean="0"/>
              <a:t>ereenvoudiging waar mogelijk</a:t>
            </a:r>
          </a:p>
          <a:p>
            <a:pPr lvl="1"/>
            <a:r>
              <a:rPr lang="nl-BE" dirty="0" smtClean="0"/>
              <a:t>klemtoon op concrete resultaten eerder dan op eeuwigdurende discussies </a:t>
            </a:r>
          </a:p>
          <a:p>
            <a:pPr lvl="1"/>
            <a:r>
              <a:rPr lang="nl-BE" dirty="0" smtClean="0"/>
              <a:t>gestage vooruitgang door SMART doelstellingen en actiepunten</a:t>
            </a:r>
          </a:p>
          <a:p>
            <a:pPr lvl="1"/>
            <a:r>
              <a:rPr lang="nl-BE" dirty="0"/>
              <a:t>m</a:t>
            </a:r>
            <a:r>
              <a:rPr lang="nl-BE" dirty="0" smtClean="0"/>
              <a:t>ultidisciplinaire aanpak, miv vorming en financiële aspecten</a:t>
            </a:r>
          </a:p>
          <a:p>
            <a:pPr lvl="1"/>
            <a:r>
              <a:rPr lang="nl-BE" dirty="0" smtClean="0"/>
              <a:t>basis voor </a:t>
            </a:r>
            <a:r>
              <a:rPr lang="nl-BE" dirty="0" err="1" smtClean="0"/>
              <a:t>synergieën</a:t>
            </a:r>
            <a:r>
              <a:rPr lang="nl-BE" dirty="0" smtClean="0"/>
              <a:t> noodzakelijk voor een kwalitatief hoogstaande en betaalbare gezondheidszorg</a:t>
            </a:r>
          </a:p>
          <a:p>
            <a:pPr lvl="2"/>
            <a:endParaRPr lang="nl-BE" dirty="0" smtClean="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
        <p:nvSpPr>
          <p:cNvPr id="6" name="Date Placeholder 5"/>
          <p:cNvSpPr>
            <a:spLocks noGrp="1"/>
          </p:cNvSpPr>
          <p:nvPr>
            <p:ph type="dt" sz="half" idx="10"/>
          </p:nvPr>
        </p:nvSpPr>
        <p:spPr>
          <a:xfrm>
            <a:off x="457200" y="18288"/>
            <a:ext cx="2895600" cy="329184"/>
          </a:xfrm>
        </p:spPr>
        <p:txBody>
          <a:bodyPr/>
          <a:lstStyle/>
          <a:p>
            <a:r>
              <a:rPr lang="en-US" smtClean="0"/>
              <a:t>23/01/2016</a:t>
            </a:r>
            <a:endParaRPr lang="nl-BE" dirty="0"/>
          </a:p>
        </p:txBody>
      </p:sp>
    </p:spTree>
    <p:extLst>
      <p:ext uri="{BB962C8B-B14F-4D97-AF65-F5344CB8AC3E}">
        <p14:creationId xmlns:p14="http://schemas.microsoft.com/office/powerpoint/2010/main" val="402055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5734</TotalTime>
  <Words>1816</Words>
  <Application>Microsoft Office PowerPoint</Application>
  <PresentationFormat>On-screen Show (4:3)</PresentationFormat>
  <Paragraphs>596</Paragraphs>
  <Slides>47</Slides>
  <Notes>30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Clarity</vt:lpstr>
      <vt:lpstr>eGezondheid: stand van zaken, prioriteiten en rol van het eHealth-platform</vt:lpstr>
      <vt:lpstr>Structuur van de uiteenzetting</vt:lpstr>
      <vt:lpstr>Enkele evoluties in de gezondheidszorg</vt:lpstr>
      <vt:lpstr>De voormelde evoluties vereisen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Actie 1: GMD = EMD =&gt; Sumehr</vt:lpstr>
      <vt:lpstr>Actie 1: GMD = EMD =&gt; Sumehr</vt:lpstr>
      <vt:lpstr>Actie 1: GMD = EMD =&gt; Sumehr</vt:lpstr>
      <vt:lpstr>Actie 5: Hubs &amp; Metahub</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Actie 5: Hubs &amp; Metahub</vt:lpstr>
      <vt:lpstr>Realisaties Hubs &amp; Metahub</vt:lpstr>
      <vt:lpstr>Realisaties Hubs &amp; Metahub</vt:lpstr>
      <vt:lpstr>Focus: geïnformeerde toestemming </vt:lpstr>
      <vt:lpstr>Focus: geïnformeerde toestemming </vt:lpstr>
      <vt:lpstr>eHealthConsent</vt:lpstr>
      <vt:lpstr>Focus: geïnformeerde toestemming </vt:lpstr>
      <vt:lpstr>Focus: geïnformeerde toestemming </vt:lpstr>
      <vt:lpstr>www.patientconsent.be</vt:lpstr>
      <vt:lpstr>www.patientconsent.be/folder</vt:lpstr>
      <vt:lpstr>Actie 15: Administratieve vereenvoudiging</vt:lpstr>
      <vt:lpstr>Actie 15: Administratieve vereenvoudiging</vt:lpstr>
      <vt:lpstr>Actie 17: eHealthBox</vt:lpstr>
      <vt:lpstr>Actie 17: eHealthBox</vt:lpstr>
      <vt:lpstr>Actie 19: Mobile Health</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260</cp:revision>
  <cp:lastPrinted>2015-01-05T10:57:53Z</cp:lastPrinted>
  <dcterms:created xsi:type="dcterms:W3CDTF">2014-04-14T09:14:56Z</dcterms:created>
  <dcterms:modified xsi:type="dcterms:W3CDTF">2016-01-22T11:48:07Z</dcterms:modified>
</cp:coreProperties>
</file>