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9" r:id="rId7"/>
    <p:sldId id="260" r:id="rId8"/>
    <p:sldId id="294" r:id="rId9"/>
    <p:sldId id="263" r:id="rId10"/>
    <p:sldId id="295" r:id="rId11"/>
    <p:sldId id="262" r:id="rId12"/>
    <p:sldId id="292" r:id="rId13"/>
    <p:sldId id="293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96" r:id="rId23"/>
    <p:sldId id="298" r:id="rId24"/>
    <p:sldId id="273" r:id="rId25"/>
    <p:sldId id="274" r:id="rId26"/>
    <p:sldId id="290" r:id="rId27"/>
    <p:sldId id="291" r:id="rId28"/>
    <p:sldId id="275" r:id="rId29"/>
    <p:sldId id="287" r:id="rId30"/>
    <p:sldId id="289" r:id="rId31"/>
    <p:sldId id="280" r:id="rId32"/>
    <p:sldId id="281" r:id="rId33"/>
    <p:sldId id="284" r:id="rId34"/>
    <p:sldId id="299" r:id="rId35"/>
    <p:sldId id="300" r:id="rId36"/>
    <p:sldId id="258" r:id="rId37"/>
    <p:sldId id="301" r:id="rId38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0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nl-BE" sz="3600" b="1" dirty="0" smtClean="0"/>
            <a:t>Hoe ?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nl-BE" dirty="0" smtClean="0"/>
            <a:t>Zeer gedetailleerde </a:t>
          </a:r>
          <a:r>
            <a:rPr lang="nl-BE" b="1" dirty="0" smtClean="0"/>
            <a:t>vragenlijst</a:t>
          </a:r>
          <a:r>
            <a:rPr lang="nl-BE" dirty="0" smtClean="0"/>
            <a:t> met scores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BDCFB8CA-0339-48AA-A984-A490D5E648F9}">
      <dgm:prSet/>
      <dgm:spPr/>
      <dgm:t>
        <a:bodyPr/>
        <a:lstStyle/>
        <a:p>
          <a:pPr rtl="0"/>
          <a:r>
            <a:rPr lang="en-US" dirty="0" smtClean="0"/>
            <a:t>Excel-</a:t>
          </a:r>
          <a:r>
            <a:rPr lang="en-US" dirty="0" err="1" smtClean="0"/>
            <a:t>invulformulieren</a:t>
          </a:r>
          <a:endParaRPr lang="en-US" dirty="0"/>
        </a:p>
      </dgm:t>
    </dgm:pt>
    <dgm:pt modelId="{52879EA5-6448-4D13-BD4C-183FD49E3909}" type="parTrans" cxnId="{328BCB9B-41DD-435B-B461-C572FD851939}">
      <dgm:prSet/>
      <dgm:spPr/>
      <dgm:t>
        <a:bodyPr/>
        <a:lstStyle/>
        <a:p>
          <a:endParaRPr lang="en-US"/>
        </a:p>
      </dgm:t>
    </dgm:pt>
    <dgm:pt modelId="{BE793659-0C59-4B17-AB97-7A641EE2049A}" type="sibTrans" cxnId="{328BCB9B-41DD-435B-B461-C572FD851939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nl-BE" sz="3600" b="1" dirty="0" smtClean="0"/>
            <a:t>Wat ?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nl-BE" dirty="0" smtClean="0"/>
            <a:t>Evaluatie veiligheid van </a:t>
          </a:r>
          <a:r>
            <a:rPr lang="nl-BE" b="1" dirty="0" smtClean="0"/>
            <a:t>Cloud-provider/dienst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FDE76771-2243-4247-A5B8-BDDEFFE14A7B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err="1" smtClean="0"/>
            <a:t>functie</a:t>
          </a:r>
          <a:r>
            <a:rPr lang="en-US" dirty="0" smtClean="0"/>
            <a:t> van </a:t>
          </a:r>
          <a:r>
            <a:rPr lang="en-US" b="1" dirty="0" err="1" smtClean="0"/>
            <a:t>aard</a:t>
          </a:r>
          <a:r>
            <a:rPr lang="en-US" b="1" dirty="0" smtClean="0"/>
            <a:t> en </a:t>
          </a:r>
          <a:r>
            <a:rPr lang="en-US" b="1" dirty="0" err="1" smtClean="0"/>
            <a:t>gevoeligheid</a:t>
          </a:r>
          <a:r>
            <a:rPr lang="en-US" dirty="0" smtClean="0"/>
            <a:t> van de </a:t>
          </a:r>
          <a:r>
            <a:rPr lang="en-US" dirty="0" err="1" smtClean="0"/>
            <a:t>verwerkte</a:t>
          </a:r>
          <a:r>
            <a:rPr lang="en-US" dirty="0" smtClean="0"/>
            <a:t> </a:t>
          </a:r>
          <a:r>
            <a:rPr lang="en-US" b="1" dirty="0" err="1" smtClean="0"/>
            <a:t>gegevens</a:t>
          </a:r>
          <a:endParaRPr lang="en-US" b="1" dirty="0"/>
        </a:p>
      </dgm:t>
    </dgm:pt>
    <dgm:pt modelId="{B757BC6D-DB3C-454C-B4B5-A61F3AADB1F5}" type="parTrans" cxnId="{3F5C62F2-83A2-4D8D-AD95-09876BABAC3A}">
      <dgm:prSet/>
      <dgm:spPr/>
      <dgm:t>
        <a:bodyPr/>
        <a:lstStyle/>
        <a:p>
          <a:endParaRPr lang="en-US"/>
        </a:p>
      </dgm:t>
    </dgm:pt>
    <dgm:pt modelId="{1ADA3103-7B5F-40DB-9311-41A0343A67E9}" type="sibTrans" cxnId="{3F5C62F2-83A2-4D8D-AD95-09876BABAC3A}">
      <dgm:prSet/>
      <dgm:spPr/>
      <dgm:t>
        <a:bodyPr/>
        <a:lstStyle/>
        <a:p>
          <a:endParaRPr lang="en-US"/>
        </a:p>
      </dgm:t>
    </dgm:pt>
    <dgm:pt modelId="{AC8FA829-C256-4485-B4EA-6A0B3DBC09DD}">
      <dgm:prSet/>
      <dgm:spPr/>
      <dgm:t>
        <a:bodyPr/>
        <a:lstStyle/>
        <a:p>
          <a:pPr rtl="0"/>
          <a:r>
            <a:rPr lang="en-US" dirty="0" smtClean="0"/>
            <a:t>4 </a:t>
          </a:r>
          <a:r>
            <a:rPr lang="en-US" dirty="0" err="1" smtClean="0"/>
            <a:t>hoofdcriteria</a:t>
          </a:r>
          <a:r>
            <a:rPr lang="en-US" dirty="0" smtClean="0"/>
            <a:t>: IAM, IT-</a:t>
          </a:r>
          <a:r>
            <a:rPr lang="en-US" dirty="0" err="1" smtClean="0"/>
            <a:t>veiligheid</a:t>
          </a:r>
          <a:r>
            <a:rPr lang="en-US" dirty="0" smtClean="0"/>
            <a:t>, </a:t>
          </a:r>
          <a:r>
            <a:rPr lang="en-US" dirty="0" err="1" smtClean="0"/>
            <a:t>operationele</a:t>
          </a:r>
          <a:r>
            <a:rPr lang="en-US" dirty="0" smtClean="0"/>
            <a:t> </a:t>
          </a:r>
          <a:r>
            <a:rPr lang="en-US" dirty="0" err="1" smtClean="0"/>
            <a:t>veiligheid</a:t>
          </a:r>
          <a:r>
            <a:rPr lang="en-US" dirty="0" smtClean="0"/>
            <a:t>, governance</a:t>
          </a:r>
          <a:endParaRPr lang="en-US" dirty="0"/>
        </a:p>
      </dgm:t>
    </dgm:pt>
    <dgm:pt modelId="{B517BD8E-411B-4860-8C0D-ACF41CD6C8BB}" type="parTrans" cxnId="{296D8A80-3E0C-45C5-9E8E-6443A499EF0A}">
      <dgm:prSet/>
      <dgm:spPr/>
      <dgm:t>
        <a:bodyPr/>
        <a:lstStyle/>
        <a:p>
          <a:endParaRPr lang="en-GB"/>
        </a:p>
      </dgm:t>
    </dgm:pt>
    <dgm:pt modelId="{8F7331EA-4770-41F9-B828-16B9CB3CEF25}" type="sibTrans" cxnId="{296D8A80-3E0C-45C5-9E8E-6443A499EF0A}">
      <dgm:prSet/>
      <dgm:spPr/>
      <dgm:t>
        <a:bodyPr/>
        <a:lstStyle/>
        <a:p>
          <a:endParaRPr lang="en-GB"/>
        </a:p>
      </dgm:t>
    </dgm:pt>
    <dgm:pt modelId="{329DC0F9-F46B-4B7B-863F-591BFD4BCFAD}">
      <dgm:prSet/>
      <dgm:spPr/>
      <dgm:t>
        <a:bodyPr/>
        <a:lstStyle/>
        <a:p>
          <a:pPr rtl="0"/>
          <a:r>
            <a:rPr lang="en-US" dirty="0" err="1" smtClean="0"/>
            <a:t>Visuele</a:t>
          </a:r>
          <a:r>
            <a:rPr lang="en-US" dirty="0" smtClean="0"/>
            <a:t> mapping van </a:t>
          </a:r>
          <a:r>
            <a:rPr lang="en-US" dirty="0" err="1" smtClean="0"/>
            <a:t>beide</a:t>
          </a:r>
          <a:r>
            <a:rPr lang="en-US" dirty="0" smtClean="0"/>
            <a:t> </a:t>
          </a:r>
          <a:r>
            <a:rPr lang="en-US" dirty="0" err="1" smtClean="0"/>
            <a:t>voor</a:t>
          </a:r>
          <a:r>
            <a:rPr lang="en-US" dirty="0" smtClean="0"/>
            <a:t> </a:t>
          </a:r>
          <a:r>
            <a:rPr lang="en-US" dirty="0" err="1" smtClean="0"/>
            <a:t>handig</a:t>
          </a:r>
          <a:r>
            <a:rPr lang="en-US" dirty="0" smtClean="0"/>
            <a:t> </a:t>
          </a:r>
          <a:r>
            <a:rPr lang="en-US" b="1" dirty="0" err="1" smtClean="0"/>
            <a:t>overzicht</a:t>
          </a:r>
          <a:endParaRPr lang="en-US" b="1" dirty="0"/>
        </a:p>
      </dgm:t>
    </dgm:pt>
    <dgm:pt modelId="{2A870574-887A-46A4-9DF0-B561279BB9B1}" type="parTrans" cxnId="{6E6F2829-BB91-4C44-B82F-B0EEF1377D03}">
      <dgm:prSet/>
      <dgm:spPr/>
      <dgm:t>
        <a:bodyPr/>
        <a:lstStyle/>
        <a:p>
          <a:endParaRPr lang="en-GB"/>
        </a:p>
      </dgm:t>
    </dgm:pt>
    <dgm:pt modelId="{5413D7FB-B30A-46B5-B52D-F8AADE4BA1F4}" type="sibTrans" cxnId="{6E6F2829-BB91-4C44-B82F-B0EEF1377D03}">
      <dgm:prSet/>
      <dgm:spPr/>
      <dgm:t>
        <a:bodyPr/>
        <a:lstStyle/>
        <a:p>
          <a:endParaRPr lang="en-GB"/>
        </a:p>
      </dgm:t>
    </dgm:pt>
    <dgm:pt modelId="{CE907552-D52B-4122-9F13-830EF754BF50}">
      <dgm:prSet/>
      <dgm:spPr/>
      <dgm:t>
        <a:bodyPr/>
        <a:lstStyle/>
        <a:p>
          <a:pPr rtl="0"/>
          <a:r>
            <a:rPr lang="en-US" b="1" dirty="0" smtClean="0"/>
            <a:t>Gratis &amp; </a:t>
          </a:r>
          <a:r>
            <a:rPr lang="en-US" b="1" dirty="0" err="1" smtClean="0"/>
            <a:t>publiek</a:t>
          </a:r>
          <a:r>
            <a:rPr lang="en-US" b="1" dirty="0" smtClean="0"/>
            <a:t> </a:t>
          </a:r>
          <a:r>
            <a:rPr lang="en-US" b="1" dirty="0" err="1" smtClean="0"/>
            <a:t>beschikbaar</a:t>
          </a:r>
          <a:endParaRPr lang="en-US" b="1" dirty="0"/>
        </a:p>
      </dgm:t>
    </dgm:pt>
    <dgm:pt modelId="{9CAB1F57-BAFA-4183-919A-540453E2497C}" type="parTrans" cxnId="{6395BFA5-2F8F-4F88-B269-D5FB1B2A3F9C}">
      <dgm:prSet/>
      <dgm:spPr/>
      <dgm:t>
        <a:bodyPr/>
        <a:lstStyle/>
        <a:p>
          <a:endParaRPr lang="en-GB"/>
        </a:p>
      </dgm:t>
    </dgm:pt>
    <dgm:pt modelId="{B43F52E1-973E-4D58-80ED-66FD5F9751BF}" type="sibTrans" cxnId="{6395BFA5-2F8F-4F88-B269-D5FB1B2A3F9C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28BCB9B-41DD-435B-B461-C572FD851939}" srcId="{E0675BF5-6A30-463F-BCCC-7325BA213CB0}" destId="{BDCFB8CA-0339-48AA-A984-A490D5E648F9}" srcOrd="2" destOrd="0" parTransId="{52879EA5-6448-4D13-BD4C-183FD49E3909}" sibTransId="{BE793659-0C59-4B17-AB97-7A641EE2049A}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C5430E34-B14F-4A4C-B96D-90827DBE9535}" type="presOf" srcId="{329DC0F9-F46B-4B7B-863F-591BFD4BCFAD}" destId="{E9700F79-E3C7-4DDC-921A-EAB47CBD965F}" srcOrd="0" destOrd="2" presId="urn:microsoft.com/office/officeart/2005/8/layout/hList1"/>
    <dgm:cxn modelId="{4FA000EA-D397-4BFB-B2EE-663222A23749}" type="presOf" srcId="{CE907552-D52B-4122-9F13-830EF754BF50}" destId="{C07D37A6-CB37-4202-957D-F7DC1E6B4179}" srcOrd="0" destOrd="3" presId="urn:microsoft.com/office/officeart/2005/8/layout/hList1"/>
    <dgm:cxn modelId="{E67D15EF-A88C-4CD6-986E-5850E6147BAE}" type="presOf" srcId="{AC8FA829-C256-4485-B4EA-6A0B3DBC09DD}" destId="{C07D37A6-CB37-4202-957D-F7DC1E6B4179}" srcOrd="0" destOrd="1" presId="urn:microsoft.com/office/officeart/2005/8/layout/hList1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3B7A70F0-E2CF-4F57-A6E1-DA4B2AA2D3C9}" type="presOf" srcId="{FDE76771-2243-4247-A5B8-BDDEFFE14A7B}" destId="{E9700F79-E3C7-4DDC-921A-EAB47CBD965F}" srcOrd="0" destOrd="1" presId="urn:microsoft.com/office/officeart/2005/8/layout/hList1"/>
    <dgm:cxn modelId="{F59F0E98-67A4-4098-9BBF-BD4E86EF2A8F}" type="presOf" srcId="{BDCFB8CA-0339-48AA-A984-A490D5E648F9}" destId="{C07D37A6-CB37-4202-957D-F7DC1E6B4179}" srcOrd="0" destOrd="2" presId="urn:microsoft.com/office/officeart/2005/8/layout/hList1"/>
    <dgm:cxn modelId="{6E6F2829-BB91-4C44-B82F-B0EEF1377D03}" srcId="{9634512C-E61C-47E9-8316-17039CBEE0C6}" destId="{329DC0F9-F46B-4B7B-863F-591BFD4BCFAD}" srcOrd="2" destOrd="0" parTransId="{2A870574-887A-46A4-9DF0-B561279BB9B1}" sibTransId="{5413D7FB-B30A-46B5-B52D-F8AADE4BA1F4}"/>
    <dgm:cxn modelId="{296D8A80-3E0C-45C5-9E8E-6443A499EF0A}" srcId="{E0675BF5-6A30-463F-BCCC-7325BA213CB0}" destId="{AC8FA829-C256-4485-B4EA-6A0B3DBC09DD}" srcOrd="1" destOrd="0" parTransId="{B517BD8E-411B-4860-8C0D-ACF41CD6C8BB}" sibTransId="{8F7331EA-4770-41F9-B828-16B9CB3CEF25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6395BFA5-2F8F-4F88-B269-D5FB1B2A3F9C}" srcId="{E0675BF5-6A30-463F-BCCC-7325BA213CB0}" destId="{CE907552-D52B-4122-9F13-830EF754BF50}" srcOrd="3" destOrd="0" parTransId="{9CAB1F57-BAFA-4183-919A-540453E2497C}" sibTransId="{B43F52E1-973E-4D58-80ED-66FD5F9751BF}"/>
    <dgm:cxn modelId="{9D9761D0-A060-4424-94F4-A3F616453499}" type="presOf" srcId="{9634512C-E61C-47E9-8316-17039CBEE0C6}" destId="{41006EA0-1C35-4ADD-BA65-5F5F80C2EF6E}" srcOrd="0" destOrd="0" presId="urn:microsoft.com/office/officeart/2005/8/layout/hList1"/>
    <dgm:cxn modelId="{ED518972-C9D7-4425-8E84-1214EF69AF08}" type="presOf" srcId="{ADEC2C73-3E26-4EE0-ABF8-609EE10494D8}" destId="{E9700F79-E3C7-4DDC-921A-EAB47CBD965F}" srcOrd="0" destOrd="0" presId="urn:microsoft.com/office/officeart/2005/8/layout/hList1"/>
    <dgm:cxn modelId="{1B72D0E7-73AA-4299-ACFB-B1C8345CE26B}" type="presOf" srcId="{9EC295CC-6447-4F8A-ACF1-9777618B0F2D}" destId="{C07D37A6-CB37-4202-957D-F7DC1E6B4179}" srcOrd="0" destOrd="0" presId="urn:microsoft.com/office/officeart/2005/8/layout/hList1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CC40119C-4DE0-4D8F-8BDC-FE23F6FD135C}" type="presOf" srcId="{AB8A3637-3684-44E5-9A10-5F4B5C36144B}" destId="{2B73E981-B842-4BEA-A2C0-509F6D978567}" srcOrd="0" destOrd="0" presId="urn:microsoft.com/office/officeart/2005/8/layout/hList1"/>
    <dgm:cxn modelId="{FCAF4ECF-C05C-4B07-9A37-D584AF8065F4}" type="presOf" srcId="{E0675BF5-6A30-463F-BCCC-7325BA213CB0}" destId="{C17315EE-2492-4F67-BC27-8FA2B2624ACB}" srcOrd="0" destOrd="0" presId="urn:microsoft.com/office/officeart/2005/8/layout/hList1"/>
    <dgm:cxn modelId="{3F5C62F2-83A2-4D8D-AD95-09876BABAC3A}" srcId="{9634512C-E61C-47E9-8316-17039CBEE0C6}" destId="{FDE76771-2243-4247-A5B8-BDDEFFE14A7B}" srcOrd="1" destOrd="0" parTransId="{B757BC6D-DB3C-454C-B4B5-A61F3AADB1F5}" sibTransId="{1ADA3103-7B5F-40DB-9311-41A0343A67E9}"/>
    <dgm:cxn modelId="{A05DA7F9-F4A2-4235-8897-599E6956651A}" type="presParOf" srcId="{2B73E981-B842-4BEA-A2C0-509F6D978567}" destId="{13D971C7-C27A-48B1-8591-FF8061B8D539}" srcOrd="0" destOrd="0" presId="urn:microsoft.com/office/officeart/2005/8/layout/hList1"/>
    <dgm:cxn modelId="{E131603C-C447-40CA-9637-84DA3F0F2B49}" type="presParOf" srcId="{13D971C7-C27A-48B1-8591-FF8061B8D539}" destId="{C17315EE-2492-4F67-BC27-8FA2B2624ACB}" srcOrd="0" destOrd="0" presId="urn:microsoft.com/office/officeart/2005/8/layout/hList1"/>
    <dgm:cxn modelId="{A1673FA3-AE4C-4759-8BDA-B1851F2BD489}" type="presParOf" srcId="{13D971C7-C27A-48B1-8591-FF8061B8D539}" destId="{C07D37A6-CB37-4202-957D-F7DC1E6B4179}" srcOrd="1" destOrd="0" presId="urn:microsoft.com/office/officeart/2005/8/layout/hList1"/>
    <dgm:cxn modelId="{3E5DCE0F-D263-4F82-BBBE-45D0DBE81C91}" type="presParOf" srcId="{2B73E981-B842-4BEA-A2C0-509F6D978567}" destId="{272249B5-E59A-4069-8772-CDD68FDB595C}" srcOrd="1" destOrd="0" presId="urn:microsoft.com/office/officeart/2005/8/layout/hList1"/>
    <dgm:cxn modelId="{FC68181F-1F1C-4AD8-BBCC-3362C5B0B8FA}" type="presParOf" srcId="{2B73E981-B842-4BEA-A2C0-509F6D978567}" destId="{5F3F2DBF-108F-4FB2-91BE-020C6509EE90}" srcOrd="2" destOrd="0" presId="urn:microsoft.com/office/officeart/2005/8/layout/hList1"/>
    <dgm:cxn modelId="{CBF9A773-C983-4BF8-A9F5-60191CC1A8E3}" type="presParOf" srcId="{5F3F2DBF-108F-4FB2-91BE-020C6509EE90}" destId="{41006EA0-1C35-4ADD-BA65-5F5F80C2EF6E}" srcOrd="0" destOrd="0" presId="urn:microsoft.com/office/officeart/2005/8/layout/hList1"/>
    <dgm:cxn modelId="{869D40F0-27E8-4653-B71D-F3FF18303D23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17/11/2015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17/11/2015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0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17/11/2015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17/11/2015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7" name="Freeform 16"/>
          <p:cNvSpPr>
            <a:spLocks/>
          </p:cNvSpPr>
          <p:nvPr/>
        </p:nvSpPr>
        <p:spPr bwMode="auto">
          <a:xfrm>
            <a:off x="8434133" y="6448725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420316" y="6448725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630821" y="6438648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16577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17/11/2015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17/11/2015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6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17/11/2015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0" r:id="rId5"/>
    <p:sldLayoutId id="2147483676" r:id="rId6"/>
    <p:sldLayoutId id="2147483671" r:id="rId7"/>
    <p:sldLayoutId id="2147483673" r:id="rId8"/>
    <p:sldLayoutId id="2147483674" r:id="rId9"/>
    <p:sldLayoutId id="214748367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4380452"/>
            <a:ext cx="8208912" cy="560716"/>
          </a:xfrm>
        </p:spPr>
        <p:txBody>
          <a:bodyPr/>
          <a:lstStyle/>
          <a:p>
            <a:pPr algn="ctr"/>
            <a:r>
              <a:rPr lang="nl-NL" dirty="0"/>
              <a:t>Pragmatisch </a:t>
            </a:r>
            <a:r>
              <a:rPr lang="nl-NL" dirty="0" smtClean="0"/>
              <a:t>meebouwen </a:t>
            </a:r>
            <a:r>
              <a:rPr lang="nl-NL" dirty="0"/>
              <a:t>aan </a:t>
            </a:r>
            <a:r>
              <a:rPr lang="nl-NL" dirty="0" smtClean="0"/>
              <a:t>de</a:t>
            </a:r>
            <a:br>
              <a:rPr lang="nl-NL" dirty="0" smtClean="0"/>
            </a:br>
            <a:r>
              <a:rPr lang="nl-NL" dirty="0" smtClean="0"/>
              <a:t>hybride </a:t>
            </a:r>
            <a:r>
              <a:rPr lang="nl-NL" dirty="0" err="1" smtClean="0"/>
              <a:t>government</a:t>
            </a:r>
            <a:r>
              <a:rPr lang="nl-NL" dirty="0" smtClean="0"/>
              <a:t> community </a:t>
            </a:r>
            <a:r>
              <a:rPr lang="nl-NL" dirty="0" err="1" smtClean="0"/>
              <a:t>cloud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2693" y="5445223"/>
            <a:ext cx="6095731" cy="1212367"/>
          </a:xfrm>
        </p:spPr>
        <p:txBody>
          <a:bodyPr>
            <a:normAutofit lnSpcReduction="10000"/>
          </a:bodyPr>
          <a:lstStyle/>
          <a:p>
            <a:pPr algn="ctr"/>
            <a:r>
              <a:rPr lang="nl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nl-B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Robben</a:t>
            </a:r>
          </a:p>
          <a:p>
            <a:pPr algn="ctr"/>
            <a:endParaRPr lang="nl-BE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BE" sz="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Administrateur-generaal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Kruispuntbank Sociale Zekerheid en eHealth-platform</a:t>
            </a:r>
          </a:p>
          <a:p>
            <a:pPr algn="ctr"/>
            <a:endParaRPr lang="nl-NL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6457182"/>
            <a:ext cx="8449884" cy="400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 &amp; </a:t>
            </a:r>
            <a:r>
              <a:rPr lang="nl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DataCenter</a:t>
            </a: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Forum </a:t>
            </a:r>
            <a:r>
              <a:rPr lang="nl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Belux</a:t>
            </a: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- 17/11/2015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l-BE" dirty="0" smtClean="0"/>
              <a:t>Belangrijk voor management</a:t>
            </a:r>
            <a:endParaRPr lang="nl-BE" altLang="fr-FR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318EB-00A6-41F5-9DE7-A10FA8304E5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BE" b="1" dirty="0" smtClean="0"/>
              <a:t>Gepaste </a:t>
            </a:r>
            <a:r>
              <a:rPr lang="nl-BE" b="1" dirty="0" err="1" smtClean="0"/>
              <a:t>sourcingkeuzes</a:t>
            </a:r>
            <a:endParaRPr lang="nl-BE" b="1" dirty="0" smtClean="0"/>
          </a:p>
          <a:p>
            <a:pPr lvl="1">
              <a:defRPr/>
            </a:pPr>
            <a:r>
              <a:rPr lang="nl-BE" dirty="0" smtClean="0"/>
              <a:t>waarvoor wordt beroep gedaan op</a:t>
            </a:r>
          </a:p>
          <a:p>
            <a:pPr lvl="2">
              <a:defRPr/>
            </a:pPr>
            <a:r>
              <a:rPr lang="nl-BE" dirty="0" err="1" smtClean="0"/>
              <a:t>Infrastructure</a:t>
            </a:r>
            <a:r>
              <a:rPr lang="nl-BE" dirty="0" smtClean="0"/>
              <a:t> as a Service (IaaS)</a:t>
            </a:r>
          </a:p>
          <a:p>
            <a:pPr lvl="2">
              <a:defRPr/>
            </a:pPr>
            <a:r>
              <a:rPr lang="nl-BE" dirty="0" smtClean="0"/>
              <a:t>Platform as a Service (PaaS)</a:t>
            </a:r>
          </a:p>
          <a:p>
            <a:pPr lvl="2">
              <a:defRPr/>
            </a:pPr>
            <a:r>
              <a:rPr lang="nl-BE" dirty="0" smtClean="0"/>
              <a:t>Software as a Service (SaaS)</a:t>
            </a:r>
          </a:p>
          <a:p>
            <a:pPr lvl="1">
              <a:defRPr/>
            </a:pPr>
            <a:r>
              <a:rPr lang="nl-BE" dirty="0" smtClean="0"/>
              <a:t>wat doen we als afzonderlijke overheidsinstelling nog zelf ?</a:t>
            </a:r>
          </a:p>
          <a:p>
            <a:pPr lvl="1">
              <a:defRPr/>
            </a:pPr>
            <a:r>
              <a:rPr lang="nl-BE" dirty="0"/>
              <a:t>g</a:t>
            </a:r>
            <a:r>
              <a:rPr lang="nl-BE" dirty="0" smtClean="0"/>
              <a:t>rote </a:t>
            </a:r>
            <a:r>
              <a:rPr lang="nl-BE" dirty="0"/>
              <a:t>i</a:t>
            </a:r>
            <a:r>
              <a:rPr lang="nl-BE" dirty="0" smtClean="0"/>
              <a:t>mpact op ICT-afdeling</a:t>
            </a:r>
          </a:p>
          <a:p>
            <a:pPr lvl="2">
              <a:defRPr/>
            </a:pPr>
            <a:r>
              <a:rPr lang="nl-BE" dirty="0"/>
              <a:t>r</a:t>
            </a:r>
            <a:r>
              <a:rPr lang="nl-BE" dirty="0" smtClean="0"/>
              <a:t>eductie van</a:t>
            </a:r>
          </a:p>
          <a:p>
            <a:pPr lvl="3">
              <a:defRPr/>
            </a:pPr>
            <a:r>
              <a:rPr lang="nl-BE" dirty="0" smtClean="0"/>
              <a:t>technisch infrastructuur- en platformbeheer</a:t>
            </a:r>
          </a:p>
          <a:p>
            <a:pPr lvl="3">
              <a:defRPr/>
            </a:pPr>
            <a:r>
              <a:rPr lang="nl-BE" dirty="0" smtClean="0"/>
              <a:t>eigen ontwikkeling, die waar mogelijk wordt vervangen door standaardpakketten en SaaS-oplossingen (te gebruiken as </a:t>
            </a:r>
            <a:r>
              <a:rPr lang="nl-BE" dirty="0" err="1" smtClean="0"/>
              <a:t>such</a:t>
            </a:r>
            <a:r>
              <a:rPr lang="nl-BE" dirty="0" smtClean="0"/>
              <a:t>, geen </a:t>
            </a:r>
            <a:r>
              <a:rPr lang="nl-BE" dirty="0" err="1" smtClean="0"/>
              <a:t>customisatie</a:t>
            </a:r>
            <a:r>
              <a:rPr lang="nl-BE" dirty="0" smtClean="0"/>
              <a:t> ! – </a:t>
            </a:r>
            <a:r>
              <a:rPr lang="nl-BE" dirty="0" err="1" smtClean="0"/>
              <a:t>good</a:t>
            </a:r>
            <a:r>
              <a:rPr lang="nl-BE" dirty="0" smtClean="0"/>
              <a:t> is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enough</a:t>
            </a:r>
            <a:r>
              <a:rPr lang="nl-BE" dirty="0" smtClean="0"/>
              <a:t> – enkel relevante modules)</a:t>
            </a:r>
          </a:p>
          <a:p>
            <a:pPr lvl="2">
              <a:defRPr/>
            </a:pPr>
            <a:r>
              <a:rPr lang="nl-BE" dirty="0"/>
              <a:t>o</a:t>
            </a:r>
            <a:r>
              <a:rPr lang="nl-BE" dirty="0" smtClean="0"/>
              <a:t>ntwikkeling van</a:t>
            </a:r>
          </a:p>
          <a:p>
            <a:pPr lvl="3">
              <a:defRPr/>
            </a:pPr>
            <a:r>
              <a:rPr lang="nl-BE" dirty="0" smtClean="0"/>
              <a:t>architectuurfunctie</a:t>
            </a:r>
          </a:p>
          <a:p>
            <a:pPr lvl="3">
              <a:defRPr/>
            </a:pPr>
            <a:r>
              <a:rPr lang="nl-BE" dirty="0" err="1"/>
              <a:t>i</a:t>
            </a:r>
            <a:r>
              <a:rPr lang="nl-BE" dirty="0" err="1" smtClean="0"/>
              <a:t>nformatieveiligheids</a:t>
            </a:r>
            <a:r>
              <a:rPr lang="nl-BE" dirty="0" smtClean="0"/>
              <a:t>- en </a:t>
            </a:r>
            <a:r>
              <a:rPr lang="nl-BE" dirty="0" err="1" smtClean="0"/>
              <a:t>compliancefunctie</a:t>
            </a:r>
            <a:endParaRPr lang="nl-BE" dirty="0" smtClean="0"/>
          </a:p>
          <a:p>
            <a:pPr lvl="3">
              <a:defRPr/>
            </a:pPr>
            <a:r>
              <a:rPr lang="nl-BE" dirty="0" smtClean="0"/>
              <a:t>proces- en </a:t>
            </a:r>
            <a:r>
              <a:rPr lang="nl-BE" dirty="0" err="1" smtClean="0"/>
              <a:t>informatie-analyse</a:t>
            </a:r>
            <a:endParaRPr lang="nl-BE" dirty="0" smtClean="0"/>
          </a:p>
          <a:p>
            <a:pPr lvl="3">
              <a:defRPr/>
            </a:pPr>
            <a:r>
              <a:rPr lang="nl-BE" dirty="0" smtClean="0"/>
              <a:t>businesskennis</a:t>
            </a:r>
          </a:p>
          <a:p>
            <a:pPr lvl="3">
              <a:defRPr/>
            </a:pPr>
            <a:r>
              <a:rPr lang="nl-BE" dirty="0" smtClean="0"/>
              <a:t>kennis van ICT-markt en haar ontwikkeling</a:t>
            </a:r>
          </a:p>
          <a:p>
            <a:pPr lvl="2">
              <a:defRPr/>
            </a:pPr>
            <a:endParaRPr lang="nl-BE" dirty="0" smtClean="0"/>
          </a:p>
          <a:p>
            <a:pPr lvl="1">
              <a:defRPr/>
            </a:pPr>
            <a:endParaRPr lang="nl-BE" dirty="0" smtClean="0"/>
          </a:p>
          <a:p>
            <a:pPr lvl="1"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46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G-Cloud: kernprincipes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nl-BE" altLang="en-US" sz="2400" b="1" dirty="0" smtClean="0"/>
              <a:t>Zelfbediening</a:t>
            </a:r>
            <a:r>
              <a:rPr lang="nl-BE" altLang="en-US" sz="2400" dirty="0" smtClean="0"/>
              <a:t>: de dienstverlening is volledig geïndustrialiseerd en geautomatiseerd</a:t>
            </a:r>
          </a:p>
          <a:p>
            <a:r>
              <a:rPr lang="nl-BE" altLang="en-US" sz="2400" b="1" dirty="0" smtClean="0"/>
              <a:t>Beschikbaarheid</a:t>
            </a:r>
            <a:r>
              <a:rPr lang="nl-BE" altLang="en-US" sz="2400" dirty="0" smtClean="0"/>
              <a:t>: de dienstverlening kan onmiddellijk starten</a:t>
            </a:r>
          </a:p>
          <a:p>
            <a:r>
              <a:rPr lang="nl-BE" altLang="en-US" sz="2400" b="1" dirty="0" smtClean="0"/>
              <a:t>Schaalbaar en elastisch</a:t>
            </a:r>
            <a:r>
              <a:rPr lang="nl-BE" altLang="en-US" sz="2400" dirty="0" smtClean="0"/>
              <a:t>: de gebruikte capaciteit kan flexibel toenemen en afnemen per klant</a:t>
            </a:r>
          </a:p>
          <a:p>
            <a:r>
              <a:rPr lang="nl-BE" altLang="en-US" sz="2400" b="1" dirty="0" smtClean="0"/>
              <a:t>Gedeeld</a:t>
            </a:r>
            <a:r>
              <a:rPr lang="nl-BE" altLang="en-US" sz="2400" dirty="0" smtClean="0"/>
              <a:t>: meerdere gebruikers voor schaaleffecten</a:t>
            </a:r>
          </a:p>
          <a:p>
            <a:r>
              <a:rPr lang="nl-BE" altLang="en-US" sz="2400" b="1" dirty="0" smtClean="0"/>
              <a:t>Consumptiegebaseerde aanrekening</a:t>
            </a:r>
            <a:r>
              <a:rPr lang="nl-BE" altLang="en-US" sz="2400" dirty="0" smtClean="0"/>
              <a:t>: Op basis van reëel gebruik (maar met cost sharing van gehele platform)</a:t>
            </a:r>
          </a:p>
          <a:p>
            <a:r>
              <a:rPr lang="nl-BE" altLang="en-US" sz="2400" b="1" dirty="0" smtClean="0"/>
              <a:t>Laagdrempelige instap</a:t>
            </a:r>
            <a:r>
              <a:rPr lang="nl-BE" altLang="en-US" sz="2400" dirty="0" smtClean="0"/>
              <a:t>: onderliggende complexiteit wordt transparant gemaakt voor de gebruiker</a:t>
            </a:r>
          </a:p>
          <a:p>
            <a:r>
              <a:rPr lang="nl-BE" altLang="en-US" sz="2400" b="1" dirty="0" smtClean="0"/>
              <a:t>Heterogeniteit en flexibiliteit ingebakken</a:t>
            </a:r>
          </a:p>
          <a:p>
            <a:r>
              <a:rPr lang="nl-BE" altLang="en-US" sz="2400" b="1" dirty="0" smtClean="0"/>
              <a:t>Incrementele, exploratieve, iteratieve aanpak</a:t>
            </a:r>
            <a:endParaRPr lang="nl-BE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20249402">
            <a:off x="6309811" y="5596659"/>
            <a:ext cx="2870507" cy="997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BE" sz="3200" b="1" smtClean="0">
                <a:solidFill>
                  <a:prstClr val="black"/>
                </a:solidFill>
              </a:rPr>
              <a:t>Community Cloud</a:t>
            </a:r>
            <a:endParaRPr lang="en-GB" sz="32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6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Schaalvoordeel</a:t>
            </a:r>
            <a:r>
              <a:rPr lang="en-US" dirty="0" smtClean="0"/>
              <a:t> creëren: kostenefficiënt en hogere kwaliteit/beschikbaarheid</a:t>
            </a:r>
          </a:p>
          <a:p>
            <a:r>
              <a:rPr lang="en-US" dirty="0" smtClean="0"/>
              <a:t>Respect voor </a:t>
            </a:r>
            <a:r>
              <a:rPr lang="en-US" b="1" dirty="0" smtClean="0"/>
              <a:t>privacy</a:t>
            </a:r>
            <a:r>
              <a:rPr lang="en-US" dirty="0" smtClean="0"/>
              <a:t> en </a:t>
            </a:r>
            <a:r>
              <a:rPr lang="en-US" b="1" dirty="0" smtClean="0"/>
              <a:t>bescherming van gegevens</a:t>
            </a:r>
          </a:p>
          <a:p>
            <a:r>
              <a:rPr lang="en-US" dirty="0" smtClean="0"/>
              <a:t>Meer </a:t>
            </a:r>
            <a:r>
              <a:rPr lang="en-US" b="1" dirty="0" smtClean="0"/>
              <a:t>focus op business &amp; flexibiliteit </a:t>
            </a:r>
            <a:r>
              <a:rPr lang="en-US" dirty="0" smtClean="0"/>
              <a:t>om dit te realiseren</a:t>
            </a:r>
          </a:p>
          <a:p>
            <a:r>
              <a:rPr lang="en-US" b="1" dirty="0" smtClean="0"/>
              <a:t>Groter gewicht</a:t>
            </a:r>
            <a:r>
              <a:rPr lang="en-US" dirty="0" smtClean="0"/>
              <a:t> naar leveranciers toe</a:t>
            </a:r>
          </a:p>
          <a:p>
            <a:r>
              <a:rPr lang="en-US" b="1" dirty="0" smtClean="0"/>
              <a:t>Mutualisatie</a:t>
            </a:r>
            <a:r>
              <a:rPr lang="en-US" dirty="0" smtClean="0"/>
              <a:t> van kennis en resources</a:t>
            </a:r>
          </a:p>
          <a:p>
            <a:r>
              <a:rPr lang="en-US" b="1" dirty="0" smtClean="0"/>
              <a:t>Technologische vernieuwing </a:t>
            </a:r>
            <a:r>
              <a:rPr lang="en-US" dirty="0" smtClean="0"/>
              <a:t>sneller beschikbaar voor iedereen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Succesfactoren G-Cloud?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Kosten</a:t>
            </a:r>
            <a:r>
              <a:rPr lang="nl-BE" dirty="0" smtClean="0"/>
              <a:t>efficiënt</a:t>
            </a:r>
          </a:p>
          <a:p>
            <a:r>
              <a:rPr lang="nl-BE" b="1" dirty="0" smtClean="0"/>
              <a:t>Gepaste beveiliging </a:t>
            </a:r>
            <a:r>
              <a:rPr lang="nl-BE" dirty="0" smtClean="0"/>
              <a:t>(risico ↘) </a:t>
            </a:r>
          </a:p>
          <a:p>
            <a:r>
              <a:rPr lang="nl-BE" b="1" dirty="0" smtClean="0"/>
              <a:t>Optimale samenwerking en vertrouwen</a:t>
            </a:r>
            <a:r>
              <a:rPr lang="nl-BE" dirty="0" smtClean="0"/>
              <a:t> tussen instellingen</a:t>
            </a:r>
          </a:p>
          <a:p>
            <a:r>
              <a:rPr lang="nl-BE" b="1" dirty="0" smtClean="0"/>
              <a:t>Differentiatie</a:t>
            </a:r>
            <a:r>
              <a:rPr lang="nl-BE" dirty="0" smtClean="0"/>
              <a:t> van aanbod: geen “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fits </a:t>
            </a:r>
            <a:r>
              <a:rPr lang="nl-BE" dirty="0" err="1" smtClean="0"/>
              <a:t>all</a:t>
            </a:r>
            <a:r>
              <a:rPr lang="nl-BE" dirty="0" smtClean="0"/>
              <a:t>” maar ook geen “maatwerk” per klant</a:t>
            </a:r>
          </a:p>
          <a:p>
            <a:r>
              <a:rPr lang="nl-BE" b="1" dirty="0" smtClean="0"/>
              <a:t>Capacity management</a:t>
            </a:r>
          </a:p>
          <a:p>
            <a:r>
              <a:rPr lang="nl-BE" b="1" dirty="0" smtClean="0"/>
              <a:t>Gefaseerde aanpak,</a:t>
            </a:r>
            <a:r>
              <a:rPr lang="nl-BE" dirty="0" smtClean="0"/>
              <a:t> geen “big bang”</a:t>
            </a:r>
          </a:p>
          <a:p>
            <a:r>
              <a:rPr lang="nl-BE" dirty="0" smtClean="0"/>
              <a:t>Degelijke dienstverlening: </a:t>
            </a:r>
            <a:r>
              <a:rPr lang="nl-BE" b="1" dirty="0" smtClean="0"/>
              <a:t>service  / SLA</a:t>
            </a:r>
            <a:endParaRPr lang="fr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organisatie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Operational</a:t>
            </a:r>
            <a:r>
              <a:rPr lang="nl-BE" dirty="0" smtClean="0"/>
              <a:t> Cloud Governance Board: operationele aansturing en organisatie (leden: </a:t>
            </a:r>
            <a:r>
              <a:rPr lang="nl-BE" dirty="0" err="1" smtClean="0"/>
              <a:t>FODs</a:t>
            </a:r>
            <a:r>
              <a:rPr lang="nl-BE" dirty="0" smtClean="0"/>
              <a:t>, OISZ, Fedict, KSZ) </a:t>
            </a:r>
          </a:p>
          <a:p>
            <a:pPr marL="0" indent="0">
              <a:buNone/>
            </a:pPr>
            <a:r>
              <a:rPr lang="nl-BE" dirty="0" smtClean="0"/>
              <a:t>	“Participatieve governance”</a:t>
            </a:r>
          </a:p>
          <a:p>
            <a:r>
              <a:rPr lang="nl-BE" dirty="0" smtClean="0"/>
              <a:t>Concrete technische projecten</a:t>
            </a:r>
          </a:p>
          <a:p>
            <a:r>
              <a:rPr lang="nl-BE" dirty="0" smtClean="0"/>
              <a:t>Interinstitutionele samenwerking in specifieke projecten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fhankelijk van interesse en engagement van overheidsdiensten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8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813" y="3199540"/>
            <a:ext cx="4100512" cy="5937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nl-BE" sz="1400" b="1" dirty="0" err="1" smtClean="0">
                <a:solidFill>
                  <a:schemeClr val="bg1"/>
                </a:solidFill>
              </a:rPr>
              <a:t>Operational</a:t>
            </a:r>
            <a:r>
              <a:rPr lang="nl-BE" sz="1400" b="1" dirty="0" smtClean="0">
                <a:solidFill>
                  <a:schemeClr val="bg1"/>
                </a:solidFill>
              </a:rPr>
              <a:t> Cloud </a:t>
            </a:r>
            <a:r>
              <a:rPr lang="nl-BE" sz="1400" b="1" dirty="0">
                <a:solidFill>
                  <a:schemeClr val="bg1"/>
                </a:solidFill>
              </a:rPr>
              <a:t>Governance Board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9927" y="3182077"/>
            <a:ext cx="1439863" cy="5746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/>
              <a:t>PICTS</a:t>
            </a:r>
            <a:endParaRPr lang="fr-BE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019927" y="3828190"/>
            <a:ext cx="1439863" cy="576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/>
              <a:t>SIT</a:t>
            </a:r>
            <a:endParaRPr lang="fr-BE" sz="1400" b="1" dirty="0"/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6410325" y="3469416"/>
            <a:ext cx="609600" cy="26987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9" idx="1"/>
          </p:cNvCxnSpPr>
          <p:nvPr/>
        </p:nvCxnSpPr>
        <p:spPr>
          <a:xfrm>
            <a:off x="6410325" y="3496403"/>
            <a:ext cx="609600" cy="620713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5163" y="3199541"/>
            <a:ext cx="1439862" cy="5746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/>
              <a:t>Audit &amp; Controle</a:t>
            </a:r>
            <a:endParaRPr lang="fr-BE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7019927" y="2532790"/>
            <a:ext cx="1439863" cy="576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/>
              <a:t>ICT Monitoring</a:t>
            </a:r>
            <a:endParaRPr lang="fr-BE" sz="1400" b="1" dirty="0"/>
          </a:p>
        </p:txBody>
      </p:sp>
      <p:cxnSp>
        <p:nvCxnSpPr>
          <p:cNvPr id="20" name="Straight Arrow Connector 19"/>
          <p:cNvCxnSpPr>
            <a:stCxn id="19" idx="1"/>
            <a:endCxn id="4" idx="3"/>
          </p:cNvCxnSpPr>
          <p:nvPr/>
        </p:nvCxnSpPr>
        <p:spPr>
          <a:xfrm flipH="1">
            <a:off x="6410325" y="2820128"/>
            <a:ext cx="609600" cy="67627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12" name="Group 29"/>
          <p:cNvGrpSpPr>
            <a:grpSpLocks/>
          </p:cNvGrpSpPr>
          <p:nvPr/>
        </p:nvGrpSpPr>
        <p:grpSpPr bwMode="auto">
          <a:xfrm>
            <a:off x="665378" y="2028190"/>
            <a:ext cx="7813858" cy="360239"/>
            <a:chOff x="2259360" y="2132856"/>
            <a:chExt cx="4620071" cy="576064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2259360" y="2132856"/>
              <a:ext cx="1440001" cy="576064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/>
                <a:t>College </a:t>
              </a:r>
              <a:r>
                <a:rPr lang="nl-BE" sz="1400" b="1" dirty="0" err="1" smtClean="0"/>
                <a:t>FODs</a:t>
              </a:r>
              <a:r>
                <a:rPr lang="nl-BE" sz="1400" b="1" dirty="0" smtClean="0"/>
                <a:t> en </a:t>
              </a:r>
              <a:r>
                <a:rPr lang="nl-BE" sz="1400" b="1" dirty="0" err="1" smtClean="0"/>
                <a:t>PODs</a:t>
              </a:r>
              <a:endParaRPr lang="fr-BE" sz="14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47800" y="2132856"/>
              <a:ext cx="1440002" cy="576064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/>
                <a:t>College OISZ</a:t>
              </a:r>
              <a:endParaRPr lang="fr-BE" sz="1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9429" y="2132856"/>
              <a:ext cx="1440002" cy="576064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/>
                <a:t>College ION</a:t>
              </a:r>
              <a:endParaRPr lang="fr-BE" sz="1400" b="1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883105" y="1308827"/>
            <a:ext cx="5378405" cy="5032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/>
              <a:t>Regering</a:t>
            </a:r>
          </a:p>
        </p:txBody>
      </p:sp>
      <p:cxnSp>
        <p:nvCxnSpPr>
          <p:cNvPr id="35" name="Elbow Connector 34"/>
          <p:cNvCxnSpPr>
            <a:stCxn id="34" idx="2"/>
            <a:endCxn id="31" idx="0"/>
          </p:cNvCxnSpPr>
          <p:nvPr/>
        </p:nvCxnSpPr>
        <p:spPr>
          <a:xfrm rot="5400000">
            <a:off x="3119645" y="575527"/>
            <a:ext cx="216124" cy="2689203"/>
          </a:xfrm>
          <a:prstGeom prst="bentConnector3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4" idx="2"/>
            <a:endCxn id="32" idx="0"/>
          </p:cNvCxnSpPr>
          <p:nvPr/>
        </p:nvCxnSpPr>
        <p:spPr>
          <a:xfrm rot="5400000">
            <a:off x="4462898" y="1918780"/>
            <a:ext cx="216124" cy="26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4" idx="2"/>
            <a:endCxn id="33" idx="0"/>
          </p:cNvCxnSpPr>
          <p:nvPr/>
        </p:nvCxnSpPr>
        <p:spPr>
          <a:xfrm rot="16200000" flipH="1">
            <a:off x="5808847" y="575526"/>
            <a:ext cx="216124" cy="268920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2"/>
            <a:endCxn id="22" idx="0"/>
          </p:cNvCxnSpPr>
          <p:nvPr/>
        </p:nvCxnSpPr>
        <p:spPr>
          <a:xfrm flipH="1">
            <a:off x="1385094" y="3793265"/>
            <a:ext cx="2974975" cy="79411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2"/>
            <a:endCxn id="5" idx="0"/>
          </p:cNvCxnSpPr>
          <p:nvPr/>
        </p:nvCxnSpPr>
        <p:spPr>
          <a:xfrm flipH="1">
            <a:off x="2969419" y="3793265"/>
            <a:ext cx="1390650" cy="79411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" idx="2"/>
            <a:endCxn id="6" idx="0"/>
          </p:cNvCxnSpPr>
          <p:nvPr/>
        </p:nvCxnSpPr>
        <p:spPr>
          <a:xfrm>
            <a:off x="4360069" y="3793265"/>
            <a:ext cx="233364" cy="79411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" idx="2"/>
            <a:endCxn id="7" idx="0"/>
          </p:cNvCxnSpPr>
          <p:nvPr/>
        </p:nvCxnSpPr>
        <p:spPr>
          <a:xfrm>
            <a:off x="4360069" y="3793265"/>
            <a:ext cx="1778794" cy="78786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2"/>
            <a:endCxn id="45" idx="0"/>
          </p:cNvCxnSpPr>
          <p:nvPr/>
        </p:nvCxnSpPr>
        <p:spPr>
          <a:xfrm>
            <a:off x="4360069" y="3793265"/>
            <a:ext cx="3379789" cy="79411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G-Cloud </a:t>
            </a:r>
            <a:r>
              <a:rPr lang="nl-BE" dirty="0"/>
              <a:t>organisatie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5163" y="4581129"/>
            <a:ext cx="7794626" cy="571860"/>
            <a:chOff x="665163" y="3677196"/>
            <a:chExt cx="7794626" cy="435768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2249488" y="3681958"/>
              <a:ext cx="1439862" cy="43100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nl-BE" sz="1400" b="1" dirty="0">
                  <a:solidFill>
                    <a:schemeClr val="bg1"/>
                  </a:solidFill>
                </a:rPr>
                <a:t>P&amp;O</a:t>
              </a:r>
              <a:endParaRPr lang="fr-B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73501" y="3681958"/>
              <a:ext cx="1439863" cy="43100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nl-BE" sz="1400" b="1" dirty="0">
                  <a:solidFill>
                    <a:schemeClr val="bg1"/>
                  </a:solidFill>
                </a:rPr>
                <a:t>Technisch</a:t>
              </a:r>
              <a:endParaRPr lang="fr-B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8138" y="3677196"/>
              <a:ext cx="1441450" cy="43100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nl-BE" sz="1400" b="1" dirty="0" err="1">
                  <a:solidFill>
                    <a:schemeClr val="bg1"/>
                  </a:solidFill>
                </a:rPr>
                <a:t>Governance</a:t>
              </a:r>
              <a:endParaRPr lang="fr-B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5163" y="3681958"/>
              <a:ext cx="1439862" cy="43100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nl-BE" sz="1400" b="1" dirty="0">
                  <a:solidFill>
                    <a:schemeClr val="bg1"/>
                  </a:solidFill>
                </a:rPr>
                <a:t>Financieel</a:t>
              </a:r>
              <a:endParaRPr lang="fr-B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9926" y="3681958"/>
              <a:ext cx="1439863" cy="43100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nl-BE" sz="1400" b="1">
                  <a:solidFill>
                    <a:schemeClr val="bg1"/>
                  </a:solidFill>
                </a:rPr>
                <a:t>Security/Policies</a:t>
              </a:r>
              <a:endParaRPr lang="fr-BE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249489" y="5157192"/>
            <a:ext cx="1624013" cy="2285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313364" y="5157192"/>
            <a:ext cx="1546226" cy="2285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19925" y="5385724"/>
            <a:ext cx="1459311" cy="656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smtClean="0">
                <a:solidFill>
                  <a:schemeClr val="bg1"/>
                </a:solidFill>
              </a:rPr>
              <a:t>Werkgroepen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5379" y="5385723"/>
            <a:ext cx="1459311" cy="656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 dirty="0" smtClean="0">
                <a:solidFill>
                  <a:schemeClr val="bg1"/>
                </a:solidFill>
              </a:rPr>
              <a:t>G-Cloud Services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9488" y="5385726"/>
            <a:ext cx="4610101" cy="656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b="1">
                <a:solidFill>
                  <a:schemeClr val="bg1"/>
                </a:solidFill>
              </a:rPr>
              <a:t>Technische </a:t>
            </a:r>
            <a:r>
              <a:rPr lang="nl-BE" sz="1400" b="1" smtClean="0">
                <a:solidFill>
                  <a:schemeClr val="bg1"/>
                </a:solidFill>
              </a:rPr>
              <a:t>Projecten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3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G-Cloud - Financieel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075644"/>
          </a:xfrm>
        </p:spPr>
        <p:txBody>
          <a:bodyPr>
            <a:normAutofit/>
          </a:bodyPr>
          <a:lstStyle/>
          <a:p>
            <a:r>
              <a:rPr lang="nl-BE" dirty="0" smtClean="0"/>
              <a:t>Kosten G-Clouddiensten ten </a:t>
            </a:r>
            <a:r>
              <a:rPr lang="nl-BE" dirty="0"/>
              <a:t>laste </a:t>
            </a:r>
            <a:r>
              <a:rPr lang="nl-BE" dirty="0" smtClean="0"/>
              <a:t>van instelling </a:t>
            </a:r>
            <a:r>
              <a:rPr lang="nl-BE" dirty="0"/>
              <a:t>of verdeeld </a:t>
            </a:r>
            <a:r>
              <a:rPr lang="nl-BE" dirty="0" smtClean="0"/>
              <a:t>over </a:t>
            </a:r>
            <a:r>
              <a:rPr lang="nl-BE" dirty="0"/>
              <a:t>de </a:t>
            </a:r>
            <a:r>
              <a:rPr lang="nl-BE" dirty="0" smtClean="0"/>
              <a:t>afnemers </a:t>
            </a:r>
            <a:r>
              <a:rPr lang="nl-BE" dirty="0"/>
              <a:t>van deze </a:t>
            </a:r>
            <a:r>
              <a:rPr lang="nl-BE" dirty="0" smtClean="0"/>
              <a:t>diensten</a:t>
            </a:r>
          </a:p>
          <a:p>
            <a:r>
              <a:rPr lang="nl-BE" dirty="0" smtClean="0"/>
              <a:t>Kostefficiënte diensten G-Cloud ten opzichte van eigen implementaties (</a:t>
            </a:r>
            <a:r>
              <a:rPr lang="nl-BE" b="1" dirty="0" smtClean="0"/>
              <a:t>TCO</a:t>
            </a:r>
            <a:r>
              <a:rPr lang="nl-BE" dirty="0"/>
              <a:t> </a:t>
            </a:r>
            <a:r>
              <a:rPr lang="nl-BE" dirty="0" smtClean="0"/>
              <a:t>(Total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Ownership</a:t>
            </a:r>
            <a:r>
              <a:rPr lang="nl-BE" dirty="0" smtClean="0"/>
              <a:t>))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oeilijke oefening om volledige TCO in kaart te brengen</a:t>
            </a:r>
          </a:p>
          <a:p>
            <a:r>
              <a:rPr lang="nl-BE" dirty="0" smtClean="0"/>
              <a:t>Zoveel mogelijk </a:t>
            </a:r>
            <a:r>
              <a:rPr lang="nl-BE" dirty="0" err="1" smtClean="0"/>
              <a:t>pay-for-use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P&amp;O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805263"/>
          </a:xfrm>
        </p:spPr>
        <p:txBody>
          <a:bodyPr>
            <a:normAutofit/>
          </a:bodyPr>
          <a:lstStyle/>
          <a:p>
            <a:r>
              <a:rPr lang="nl-BE" dirty="0"/>
              <a:t>3500 IT’ers binnen federale overheid</a:t>
            </a:r>
          </a:p>
          <a:p>
            <a:r>
              <a:rPr lang="nl-BE" dirty="0" smtClean="0"/>
              <a:t>War-</a:t>
            </a:r>
            <a:r>
              <a:rPr lang="nl-BE" dirty="0" err="1" smtClean="0"/>
              <a:t>for</a:t>
            </a:r>
            <a:r>
              <a:rPr lang="nl-BE" dirty="0" smtClean="0"/>
              <a:t>-talent </a:t>
            </a:r>
            <a:r>
              <a:rPr lang="nl-BE" dirty="0"/>
              <a:t>&amp; omgekeerde </a:t>
            </a:r>
            <a:r>
              <a:rPr lang="nl-BE" dirty="0" smtClean="0"/>
              <a:t>leeftijdspiramide</a:t>
            </a:r>
          </a:p>
          <a:p>
            <a:r>
              <a:rPr lang="en-US" dirty="0" err="1" smtClean="0"/>
              <a:t>Kostendelende</a:t>
            </a:r>
            <a:r>
              <a:rPr lang="en-US" dirty="0" smtClean="0"/>
              <a:t> organisatie</a:t>
            </a:r>
          </a:p>
          <a:p>
            <a:r>
              <a:rPr lang="nl-BE" dirty="0" smtClean="0"/>
              <a:t>Impact ICT werk: </a:t>
            </a:r>
            <a:r>
              <a:rPr lang="nl-BE" dirty="0"/>
              <a:t>verschuiving van “bandwerk” naar innovatieve </a:t>
            </a:r>
            <a:r>
              <a:rPr lang="nl-BE" dirty="0" smtClean="0"/>
              <a:t>oplossingen</a:t>
            </a:r>
          </a:p>
          <a:p>
            <a:r>
              <a:rPr lang="nl-BE" dirty="0" smtClean="0"/>
              <a:t>Huidige realisatie van een aantal projecten aan de hand van Tiger Team, gemengd team experten uit verschillende overheidsdiensten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3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G-Cloud Security &amp; Policies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nl-BE" dirty="0" smtClean="0"/>
              <a:t>Cruciaal element van G-Cloud</a:t>
            </a:r>
          </a:p>
          <a:p>
            <a:pPr lvl="1"/>
            <a:r>
              <a:rPr lang="nl-BE" dirty="0" err="1"/>
              <a:t>m</a:t>
            </a:r>
            <a:r>
              <a:rPr lang="nl-BE" dirty="0" err="1" smtClean="0"/>
              <a:t>utualisatie</a:t>
            </a:r>
            <a:r>
              <a:rPr lang="nl-BE" dirty="0" smtClean="0"/>
              <a:t> van diensten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fdekken risico’s</a:t>
            </a:r>
          </a:p>
          <a:p>
            <a:r>
              <a:rPr lang="nl-BE" dirty="0" smtClean="0"/>
              <a:t>Niet gericht op speciale use cases (Staatsveiligheid, ...)</a:t>
            </a:r>
          </a:p>
          <a:p>
            <a:r>
              <a:rPr lang="nl-BE" dirty="0" smtClean="0"/>
              <a:t>Security framework voor G-Cloud steunend op bestaande standaarden</a:t>
            </a:r>
          </a:p>
          <a:p>
            <a:r>
              <a:rPr lang="nl-BE" dirty="0" smtClean="0"/>
              <a:t>Aftoetsen van G-Cloudprojecten aan veiligheidsvereisten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/>
              <a:t>evaluatiemodel</a:t>
            </a:r>
            <a:r>
              <a:rPr lang="fr-BE" sz="3600" dirty="0"/>
              <a:t> (</a:t>
            </a:r>
            <a:r>
              <a:rPr lang="fr-BE" sz="3600" dirty="0" err="1"/>
              <a:t>Smals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4253056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81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Wat is </a:t>
            </a:r>
            <a:r>
              <a:rPr lang="nl-BE" dirty="0" smtClean="0"/>
              <a:t>G-Cloud ?</a:t>
            </a:r>
            <a:endParaRPr lang="nl-BE" dirty="0"/>
          </a:p>
          <a:p>
            <a:r>
              <a:rPr lang="nl-BE" dirty="0"/>
              <a:t>Kernprincipes</a:t>
            </a:r>
          </a:p>
          <a:p>
            <a:r>
              <a:rPr lang="nl-BE" dirty="0"/>
              <a:t>Voordelen (waarom </a:t>
            </a:r>
            <a:r>
              <a:rPr lang="nl-BE" dirty="0" smtClean="0"/>
              <a:t>G-Cloud</a:t>
            </a:r>
            <a:r>
              <a:rPr lang="nl-BE" dirty="0"/>
              <a:t>?)</a:t>
            </a:r>
          </a:p>
          <a:p>
            <a:r>
              <a:rPr lang="nl-BE" dirty="0"/>
              <a:t>Organisatie</a:t>
            </a:r>
          </a:p>
          <a:p>
            <a:pPr lvl="1"/>
            <a:r>
              <a:rPr lang="nl-BE" dirty="0" err="1"/>
              <a:t>g</a:t>
            </a:r>
            <a:r>
              <a:rPr lang="nl-BE" dirty="0" err="1" smtClean="0"/>
              <a:t>overnance</a:t>
            </a:r>
            <a:endParaRPr lang="nl-BE" dirty="0"/>
          </a:p>
          <a:p>
            <a:pPr lvl="1"/>
            <a:r>
              <a:rPr lang="nl-BE" dirty="0"/>
              <a:t>f</a:t>
            </a:r>
            <a:r>
              <a:rPr lang="nl-BE" dirty="0" smtClean="0"/>
              <a:t>inancieel</a:t>
            </a:r>
            <a:endParaRPr lang="nl-BE" dirty="0"/>
          </a:p>
          <a:p>
            <a:pPr lvl="1"/>
            <a:r>
              <a:rPr lang="nl-BE" dirty="0"/>
              <a:t>p</a:t>
            </a:r>
            <a:r>
              <a:rPr lang="nl-BE" dirty="0" smtClean="0"/>
              <a:t>ersoneel</a:t>
            </a:r>
            <a:endParaRPr lang="nl-BE" dirty="0"/>
          </a:p>
          <a:p>
            <a:pPr lvl="1"/>
            <a:r>
              <a:rPr lang="nl-BE" dirty="0"/>
              <a:t>s</a:t>
            </a:r>
            <a:r>
              <a:rPr lang="nl-BE" dirty="0" smtClean="0"/>
              <a:t>ecurity</a:t>
            </a:r>
            <a:endParaRPr lang="nl-BE" dirty="0"/>
          </a:p>
          <a:p>
            <a:r>
              <a:rPr lang="nl-BE" dirty="0" smtClean="0"/>
              <a:t>Projecten</a:t>
            </a:r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/>
              <a:t>evaluatiemodel</a:t>
            </a:r>
            <a:r>
              <a:rPr lang="fr-BE" sz="3600" dirty="0"/>
              <a:t> (</a:t>
            </a:r>
            <a:r>
              <a:rPr lang="fr-BE" sz="3600" dirty="0" err="1"/>
              <a:t>Smals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7" name="Picture 2" descr="Resultat-DfB-Compar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1" y="1703075"/>
            <a:ext cx="5243370" cy="42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malsresearch.be/wp-content/uploads/2014/11/Resultat-govern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4" y="1807640"/>
            <a:ext cx="1586384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044540" y="3536089"/>
            <a:ext cx="2885756" cy="1078267"/>
            <a:chOff x="5565249" y="10255286"/>
            <a:chExt cx="3665084" cy="133489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5565249" y="10255286"/>
              <a:ext cx="3665084" cy="1334890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65251" y="10391213"/>
              <a:ext cx="3585566" cy="11046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kern="1200" dirty="0" smtClean="0"/>
                <a:t>Beschikbaar op</a:t>
              </a:r>
              <a:endParaRPr lang="fr-BE" sz="2800" kern="1200" dirty="0" smtClean="0"/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 smtClean="0"/>
                <a:t>www.SmalsResearch.be</a:t>
              </a:r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 smtClean="0"/>
                <a:t>Rubriek Tools</a:t>
              </a:r>
              <a:endParaRPr lang="en-GB" sz="2000" kern="1200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4169" y="1807640"/>
            <a:ext cx="1579586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524" y="4986476"/>
            <a:ext cx="1581662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583" y="4986476"/>
            <a:ext cx="1579038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2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Realisatie van projecten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Identificatie concrete </a:t>
            </a:r>
            <a:r>
              <a:rPr lang="nl-BE" dirty="0"/>
              <a:t>behoefte van een overheidsinstelling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mutualisatie</a:t>
            </a:r>
            <a:r>
              <a:rPr lang="nl-BE" dirty="0" smtClean="0">
                <a:sym typeface="Wingdings" panose="05000000000000000000" pitchFamily="2" charset="2"/>
              </a:rPr>
              <a:t> mogelijk ?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Peilen naar interesse bij </a:t>
            </a:r>
            <a:r>
              <a:rPr lang="nl-BE" dirty="0" err="1" smtClean="0">
                <a:sym typeface="Wingdings" panose="05000000000000000000" pitchFamily="2" charset="2"/>
              </a:rPr>
              <a:t>CIO’s</a:t>
            </a: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Samenstelling cross-institutionele projectgroep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</a:t>
            </a:r>
            <a:r>
              <a:rPr lang="nl-BE" dirty="0" smtClean="0">
                <a:sym typeface="Wingdings" panose="05000000000000000000" pitchFamily="2" charset="2"/>
              </a:rPr>
              <a:t>copedefinitie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werkwijze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cost</a:t>
            </a:r>
            <a:r>
              <a:rPr lang="nl-BE" dirty="0" smtClean="0">
                <a:sym typeface="Wingdings" panose="05000000000000000000" pitchFamily="2" charset="2"/>
              </a:rPr>
              <a:t>/benefits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Realisatie project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b</a:t>
            </a:r>
            <a:r>
              <a:rPr lang="nl-BE" dirty="0" smtClean="0">
                <a:sym typeface="Wingdings" panose="05000000000000000000" pitchFamily="2" charset="2"/>
              </a:rPr>
              <a:t>estek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</a:t>
            </a:r>
            <a:r>
              <a:rPr lang="nl-BE" dirty="0" smtClean="0">
                <a:sym typeface="Wingdings" panose="05000000000000000000" pitchFamily="2" charset="2"/>
              </a:rPr>
              <a:t>igen ontwikkeling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o</a:t>
            </a:r>
            <a:r>
              <a:rPr lang="nl-BE" dirty="0" smtClean="0">
                <a:sym typeface="Wingdings" panose="05000000000000000000" pitchFamily="2" charset="2"/>
              </a:rPr>
              <a:t>f beide</a:t>
            </a:r>
            <a:endParaRPr lang="nl-BE" dirty="0" smtClean="0"/>
          </a:p>
          <a:p>
            <a:r>
              <a:rPr lang="nl-BE" dirty="0" smtClean="0"/>
              <a:t>Rekening houden met project </a:t>
            </a:r>
            <a:r>
              <a:rPr lang="nl-BE" dirty="0" smtClean="0">
                <a:sym typeface="Wingdings" panose="05000000000000000000" pitchFamily="2" charset="2"/>
              </a:rPr>
              <a:t> service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42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&amp; private sector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G-Cloud ≠ ICT </a:t>
            </a:r>
            <a:r>
              <a:rPr lang="nl-BE" dirty="0" err="1" smtClean="0"/>
              <a:t>insourcing</a:t>
            </a:r>
            <a:endParaRPr lang="nl-BE" dirty="0" smtClean="0"/>
          </a:p>
          <a:p>
            <a:r>
              <a:rPr lang="nl-BE" dirty="0" smtClean="0"/>
              <a:t>Bestaande, lopende en voorziene overheidsopdrachten (</a:t>
            </a:r>
            <a:r>
              <a:rPr lang="nl-BE" dirty="0"/>
              <a:t>Vertaaltool, Converged I</a:t>
            </a:r>
            <a:r>
              <a:rPr lang="nl-BE" dirty="0" smtClean="0"/>
              <a:t>nfrastructure</a:t>
            </a:r>
            <a:r>
              <a:rPr lang="nl-BE" dirty="0"/>
              <a:t>, </a:t>
            </a:r>
            <a:r>
              <a:rPr lang="nl-BE" dirty="0" smtClean="0"/>
              <a:t>Unified Communications, netwerkbeveiligingsapparatuur</a:t>
            </a:r>
            <a:r>
              <a:rPr lang="nl-BE" dirty="0"/>
              <a:t>, opslagsystemen, </a:t>
            </a:r>
            <a:r>
              <a:rPr lang="nl-BE" dirty="0" smtClean="0"/>
              <a:t>back-up, ...)</a:t>
            </a:r>
          </a:p>
          <a:p>
            <a:r>
              <a:rPr lang="nl-BE" dirty="0" smtClean="0"/>
              <a:t>Overleg met sector voor specifieke projecten zoals </a:t>
            </a:r>
            <a:r>
              <a:rPr lang="nl-BE" dirty="0" err="1" smtClean="0"/>
              <a:t>vendorspecifieke</a:t>
            </a:r>
            <a:r>
              <a:rPr lang="nl-BE" dirty="0" smtClean="0"/>
              <a:t> PaaS platformen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856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Gedeeld</a:t>
            </a:r>
            <a:r>
              <a:rPr lang="fr-BE" dirty="0" smtClean="0"/>
              <a:t> </a:t>
            </a:r>
            <a:r>
              <a:rPr lang="fr-BE" dirty="0" err="1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Samenwerking</a:t>
            </a:r>
            <a:r>
              <a:rPr lang="fr-BE" dirty="0" smtClean="0"/>
              <a:t> rond </a:t>
            </a:r>
            <a:r>
              <a:rPr lang="fr-BE" dirty="0" err="1" smtClean="0"/>
              <a:t>overheidsopdrachten</a:t>
            </a:r>
            <a:endParaRPr lang="fr-BE" dirty="0" smtClean="0"/>
          </a:p>
          <a:p>
            <a:pPr lvl="1"/>
            <a:r>
              <a:rPr lang="fr-BE" dirty="0" err="1"/>
              <a:t>j</a:t>
            </a:r>
            <a:r>
              <a:rPr lang="fr-BE" dirty="0" err="1" smtClean="0"/>
              <a:t>uridisch</a:t>
            </a:r>
            <a:r>
              <a:rPr lang="fr-BE" dirty="0" smtClean="0"/>
              <a:t>: </a:t>
            </a:r>
            <a:r>
              <a:rPr lang="fr-BE" dirty="0" err="1" smtClean="0"/>
              <a:t>opdrachtencentrale</a:t>
            </a:r>
            <a:r>
              <a:rPr lang="fr-BE" dirty="0" smtClean="0"/>
              <a:t> clausule</a:t>
            </a:r>
          </a:p>
          <a:p>
            <a:pPr lvl="1"/>
            <a:r>
              <a:rPr lang="fr-BE" dirty="0" smtClean="0"/>
              <a:t>know-how: </a:t>
            </a:r>
            <a:r>
              <a:rPr lang="fr-BE" dirty="0" err="1" smtClean="0"/>
              <a:t>gespecialiseerde</a:t>
            </a:r>
            <a:r>
              <a:rPr lang="fr-BE" dirty="0" smtClean="0"/>
              <a:t> ICT </a:t>
            </a:r>
            <a:r>
              <a:rPr lang="fr-BE" dirty="0" err="1" smtClean="0"/>
              <a:t>aankoop</a:t>
            </a:r>
            <a:endParaRPr lang="fr-BE" dirty="0" smtClean="0"/>
          </a:p>
          <a:p>
            <a:pPr lvl="1"/>
            <a:r>
              <a:rPr lang="fr-BE" dirty="0" err="1"/>
              <a:t>e</a:t>
            </a:r>
            <a:r>
              <a:rPr lang="fr-BE" dirty="0" err="1" smtClean="0"/>
              <a:t>envoud</a:t>
            </a:r>
            <a:r>
              <a:rPr lang="fr-BE" dirty="0" smtClean="0"/>
              <a:t>: </a:t>
            </a:r>
            <a:r>
              <a:rPr lang="fr-BE" dirty="0" err="1" smtClean="0"/>
              <a:t>minder</a:t>
            </a:r>
            <a:r>
              <a:rPr lang="fr-BE" dirty="0" smtClean="0"/>
              <a:t> </a:t>
            </a:r>
            <a:r>
              <a:rPr lang="fr-BE" dirty="0" err="1" smtClean="0"/>
              <a:t>administratieve</a:t>
            </a:r>
            <a:r>
              <a:rPr lang="fr-BE" dirty="0" smtClean="0"/>
              <a:t> last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 &amp; </a:t>
            </a:r>
            <a:r>
              <a:rPr lang="fr-BE" dirty="0" err="1" smtClean="0"/>
              <a:t>overheid</a:t>
            </a:r>
            <a:endParaRPr lang="fr-BE" dirty="0" smtClean="0"/>
          </a:p>
          <a:p>
            <a:pPr lvl="1"/>
            <a:r>
              <a:rPr lang="fr-BE" dirty="0" err="1"/>
              <a:t>s</a:t>
            </a:r>
            <a:r>
              <a:rPr lang="fr-BE" dirty="0" err="1" smtClean="0"/>
              <a:t>neller</a:t>
            </a:r>
            <a:r>
              <a:rPr lang="fr-BE" dirty="0" smtClean="0"/>
              <a:t> </a:t>
            </a:r>
            <a:r>
              <a:rPr lang="fr-BE" dirty="0" err="1" smtClean="0"/>
              <a:t>aankopen</a:t>
            </a:r>
            <a:r>
              <a:rPr lang="fr-BE" dirty="0" smtClean="0"/>
              <a:t> </a:t>
            </a:r>
            <a:r>
              <a:rPr lang="fr-BE" dirty="0" err="1" smtClean="0"/>
              <a:t>mogelijk</a:t>
            </a:r>
            <a:r>
              <a:rPr lang="fr-BE" dirty="0" smtClean="0"/>
              <a:t> en </a:t>
            </a:r>
            <a:r>
              <a:rPr lang="fr-BE" dirty="0" err="1" smtClean="0"/>
              <a:t>vermijden</a:t>
            </a:r>
            <a:r>
              <a:rPr lang="fr-BE" dirty="0" smtClean="0"/>
              <a:t> van </a:t>
            </a:r>
            <a:r>
              <a:rPr lang="fr-BE" dirty="0" err="1" smtClean="0"/>
              <a:t>dubbele</a:t>
            </a:r>
            <a:r>
              <a:rPr lang="fr-BE" dirty="0" smtClean="0"/>
              <a:t> </a:t>
            </a:r>
            <a:r>
              <a:rPr lang="fr-BE" dirty="0" err="1" smtClean="0"/>
              <a:t>lastenboekprocedures</a:t>
            </a:r>
            <a:endParaRPr lang="fr-BE" dirty="0" smtClean="0"/>
          </a:p>
          <a:p>
            <a:pPr lvl="1"/>
            <a:r>
              <a:rPr lang="fr-BE" dirty="0" smtClean="0"/>
              <a:t>volume–</a:t>
            </a:r>
            <a:r>
              <a:rPr lang="fr-BE" dirty="0" err="1" smtClean="0"/>
              <a:t>kortingen</a:t>
            </a:r>
            <a:r>
              <a:rPr lang="fr-BE" dirty="0" smtClean="0"/>
              <a:t> op </a:t>
            </a:r>
            <a:r>
              <a:rPr lang="fr-BE" dirty="0" err="1" smtClean="0"/>
              <a:t>prijzen</a:t>
            </a:r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Gedeeld</a:t>
            </a:r>
            <a:r>
              <a:rPr lang="fr-BE" dirty="0" smtClean="0"/>
              <a:t> </a:t>
            </a:r>
            <a:r>
              <a:rPr lang="fr-BE" dirty="0" err="1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Software </a:t>
            </a:r>
            <a:r>
              <a:rPr lang="fr-BE" dirty="0" err="1" smtClean="0"/>
              <a:t>licensing</a:t>
            </a:r>
            <a:endParaRPr lang="fr-BE" dirty="0" smtClean="0"/>
          </a:p>
          <a:p>
            <a:pPr lvl="1"/>
            <a:r>
              <a:rPr lang="fr-BE" dirty="0" err="1"/>
              <a:t>o</a:t>
            </a:r>
            <a:r>
              <a:rPr lang="fr-BE" dirty="0" err="1" smtClean="0"/>
              <a:t>nderhandelingen</a:t>
            </a:r>
            <a:r>
              <a:rPr lang="fr-BE" dirty="0" smtClean="0"/>
              <a:t> met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grote</a:t>
            </a:r>
            <a:r>
              <a:rPr lang="fr-BE" dirty="0" smtClean="0"/>
              <a:t> </a:t>
            </a:r>
            <a:r>
              <a:rPr lang="fr-BE" dirty="0" err="1" smtClean="0"/>
              <a:t>leveranciers</a:t>
            </a:r>
            <a:endParaRPr lang="fr-BE" dirty="0" smtClean="0"/>
          </a:p>
          <a:p>
            <a:pPr lvl="2"/>
            <a:r>
              <a:rPr lang="fr-BE" dirty="0" smtClean="0"/>
              <a:t>Adobe</a:t>
            </a:r>
          </a:p>
          <a:p>
            <a:pPr lvl="2"/>
            <a:r>
              <a:rPr lang="fr-BE" dirty="0" smtClean="0"/>
              <a:t>IBM</a:t>
            </a:r>
          </a:p>
          <a:p>
            <a:pPr lvl="2"/>
            <a:r>
              <a:rPr lang="fr-BE" dirty="0" smtClean="0"/>
              <a:t>Microsoft</a:t>
            </a:r>
          </a:p>
          <a:p>
            <a:pPr lvl="2"/>
            <a:r>
              <a:rPr lang="fr-BE" dirty="0" smtClean="0"/>
              <a:t>Oracle</a:t>
            </a:r>
          </a:p>
          <a:p>
            <a:pPr lvl="2"/>
            <a:r>
              <a:rPr lang="fr-BE" dirty="0" smtClean="0"/>
              <a:t>SAS</a:t>
            </a:r>
          </a:p>
          <a:p>
            <a:pPr lvl="2"/>
            <a:r>
              <a:rPr lang="nl-BE" dirty="0" smtClean="0"/>
              <a:t>…</a:t>
            </a:r>
            <a:endParaRPr lang="fr-BE" dirty="0" smtClean="0"/>
          </a:p>
          <a:p>
            <a:pPr lvl="1"/>
            <a:r>
              <a:rPr lang="fr-BE" dirty="0" err="1"/>
              <a:t>u</a:t>
            </a:r>
            <a:r>
              <a:rPr lang="fr-BE" dirty="0" err="1" smtClean="0"/>
              <a:t>itwisseling</a:t>
            </a:r>
            <a:r>
              <a:rPr lang="fr-BE" dirty="0" smtClean="0"/>
              <a:t> van </a:t>
            </a:r>
            <a:r>
              <a:rPr lang="fr-BE" dirty="0" err="1" smtClean="0"/>
              <a:t>ongebruikte</a:t>
            </a:r>
            <a:r>
              <a:rPr lang="fr-BE" dirty="0" smtClean="0"/>
              <a:t> </a:t>
            </a:r>
            <a:r>
              <a:rPr lang="fr-BE" dirty="0" err="1" smtClean="0"/>
              <a:t>licenties</a:t>
            </a:r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prstClr val="black"/>
                </a:solidFill>
              </a:rPr>
              <a:t>Businesstoepassingen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>
                  <a:solidFill>
                    <a:prstClr val="black"/>
                  </a:solidFill>
                </a:rPr>
                <a:t>Harde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err="1">
                  <a:solidFill>
                    <a:prstClr val="black"/>
                  </a:solidFill>
                </a:rPr>
                <a:t>Zachte</a:t>
              </a:r>
              <a:r>
                <a:rPr lang="fr-BE" sz="2800" b="1" dirty="0">
                  <a:solidFill>
                    <a:prstClr val="black"/>
                  </a:solidFill>
                </a:rPr>
                <a:t>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err="1" smtClean="0">
                  <a:solidFill>
                    <a:prstClr val="black"/>
                  </a:solidFill>
                </a:rPr>
                <a:t>Toepassingsplatform</a:t>
              </a:r>
              <a:endParaRPr lang="fr-BE" sz="28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Horizontale software (Solutions)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Datacenter consolidatie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prstClr val="black"/>
                  </a:solidFill>
                </a:rPr>
                <a:t>Middleware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5576" y="3610198"/>
              <a:ext cx="7867387" cy="540060"/>
              <a:chOff x="755576" y="3610198"/>
              <a:chExt cx="7867387" cy="540060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75557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Green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Open Source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234655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Yellow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Microsoft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3916698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Blue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IBM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rapezoid 39"/>
              <p:cNvSpPr/>
              <p:nvPr/>
            </p:nvSpPr>
            <p:spPr>
              <a:xfrm>
                <a:off x="5510989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Red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Oracle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rapezoid 40"/>
              <p:cNvSpPr/>
              <p:nvPr/>
            </p:nvSpPr>
            <p:spPr>
              <a:xfrm>
                <a:off x="7079262" y="3610198"/>
                <a:ext cx="1543701" cy="540060"/>
              </a:xfrm>
              <a:prstGeom prst="trapezoid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SAS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Mail, </a:t>
                </a:r>
                <a:r>
                  <a:rPr lang="nl-BE" sz="1600" dirty="0" err="1">
                    <a:solidFill>
                      <a:prstClr val="white"/>
                    </a:solidFill>
                  </a:rPr>
                  <a:t>VoiP</a:t>
                </a:r>
                <a:r>
                  <a:rPr lang="nl-BE" sz="1600" dirty="0">
                    <a:solidFill>
                      <a:prstClr val="white"/>
                    </a:solidFill>
                  </a:rPr>
                  <a:t>, ...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Backup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Archiving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ShaD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Architectuur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46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prstClr val="black"/>
                </a:solidFill>
              </a:rPr>
              <a:t>G-Cloud projecten</a:t>
            </a:r>
            <a:endParaRPr lang="fr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Voorbereiding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Beschikbaar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Bezig</a:t>
              </a:r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1" name="Snip Single Corner Rectangle 50"/>
          <p:cNvSpPr/>
          <p:nvPr/>
        </p:nvSpPr>
        <p:spPr>
          <a:xfrm>
            <a:off x="147565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prstClr val="white"/>
                </a:solidFill>
              </a:rPr>
              <a:t>BabelFed</a:t>
            </a:r>
            <a:endParaRPr lang="nl-BE" dirty="0" smtClean="0">
              <a:solidFill>
                <a:prstClr val="white"/>
              </a:solidFill>
            </a:endParaRPr>
          </a:p>
          <a:p>
            <a:pPr algn="ctr"/>
            <a:r>
              <a:rPr lang="nl-BE" sz="1400" dirty="0" err="1" smtClean="0">
                <a:solidFill>
                  <a:prstClr val="white"/>
                </a:solidFill>
              </a:rPr>
              <a:t>Translation</a:t>
            </a:r>
            <a:endParaRPr lang="fr-BE" sz="1400" dirty="0">
              <a:solidFill>
                <a:prstClr val="white"/>
              </a:solidFill>
            </a:endParaRPr>
          </a:p>
        </p:txBody>
      </p:sp>
      <p:sp>
        <p:nvSpPr>
          <p:cNvPr id="52" name="Snip Single Corner Rectangle 51"/>
          <p:cNvSpPr/>
          <p:nvPr/>
        </p:nvSpPr>
        <p:spPr>
          <a:xfrm>
            <a:off x="399593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prstClr val="white"/>
                </a:solidFill>
              </a:rPr>
              <a:t>ITSM</a:t>
            </a:r>
          </a:p>
          <a:p>
            <a:pPr algn="ctr"/>
            <a:r>
              <a:rPr lang="nl-BE" dirty="0">
                <a:solidFill>
                  <a:prstClr val="white"/>
                </a:solidFill>
              </a:rPr>
              <a:t>Service desk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6476871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WCM</a:t>
            </a:r>
          </a:p>
          <a:p>
            <a:pPr algn="ctr"/>
            <a:r>
              <a:rPr lang="nl-BE" sz="1400" dirty="0" smtClean="0">
                <a:solidFill>
                  <a:prstClr val="white"/>
                </a:solidFill>
              </a:rPr>
              <a:t>Websites</a:t>
            </a:r>
            <a:endParaRPr lang="fr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Datacenter consolidatie</a:t>
            </a:r>
            <a:endParaRPr lang="fr-B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4040188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VAN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92498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>
                <a:solidFill>
                  <a:schemeClr val="accent1"/>
                </a:solidFill>
              </a:rPr>
              <a:t>ca. 40 </a:t>
            </a:r>
            <a:r>
              <a:rPr lang="fr-BE" sz="2800" dirty="0" err="1" smtClean="0">
                <a:solidFill>
                  <a:schemeClr val="accent1"/>
                </a:solidFill>
              </a:rPr>
              <a:t>datacenters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nl-BE" sz="2800" dirty="0" smtClean="0">
                <a:solidFill>
                  <a:schemeClr val="accent1"/>
                </a:solidFill>
              </a:rPr>
              <a:t>≠ schaal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l</a:t>
            </a:r>
            <a:r>
              <a:rPr lang="fr-BE" sz="2800" dirty="0" err="1" smtClean="0">
                <a:solidFill>
                  <a:schemeClr val="accent1"/>
                </a:solidFill>
              </a:rPr>
              <a:t>egacy</a:t>
            </a:r>
            <a:r>
              <a:rPr lang="fr-BE" sz="2800" dirty="0" smtClean="0">
                <a:solidFill>
                  <a:schemeClr val="accent1"/>
                </a:solidFill>
              </a:rPr>
              <a:t>, </a:t>
            </a:r>
            <a:r>
              <a:rPr lang="fr-BE" sz="2800" dirty="0" err="1" smtClean="0">
                <a:solidFill>
                  <a:schemeClr val="accent1"/>
                </a:solidFill>
              </a:rPr>
              <a:t>complexiteit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h</a:t>
            </a:r>
            <a:r>
              <a:rPr lang="fr-BE" sz="2800" dirty="0" err="1" smtClean="0">
                <a:solidFill>
                  <a:schemeClr val="accent1"/>
                </a:solidFill>
              </a:rPr>
              <a:t>oge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kost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connectiviteit</a:t>
            </a:r>
            <a:r>
              <a:rPr lang="fr-BE" sz="2800" dirty="0" smtClean="0">
                <a:solidFill>
                  <a:schemeClr val="accent1"/>
                </a:solidFill>
              </a:rPr>
              <a:t> per datacenter</a:t>
            </a:r>
          </a:p>
          <a:p>
            <a:r>
              <a:rPr lang="nl-BE" sz="2800" dirty="0">
                <a:solidFill>
                  <a:schemeClr val="accent1"/>
                </a:solidFill>
              </a:rPr>
              <a:t>≠ </a:t>
            </a:r>
            <a:r>
              <a:rPr lang="nl-BE" sz="2800" dirty="0" smtClean="0">
                <a:solidFill>
                  <a:schemeClr val="accent1"/>
                </a:solidFill>
              </a:rPr>
              <a:t> service levels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>
                <a:solidFill>
                  <a:schemeClr val="accent1"/>
                </a:solidFill>
              </a:rPr>
              <a:t>p</a:t>
            </a:r>
            <a:r>
              <a:rPr lang="fr-BE" sz="2800" dirty="0" smtClean="0">
                <a:solidFill>
                  <a:schemeClr val="accent1"/>
                </a:solidFill>
              </a:rPr>
              <a:t>ower &amp; </a:t>
            </a:r>
            <a:r>
              <a:rPr lang="fr-BE" sz="2800" dirty="0" err="1" smtClean="0">
                <a:solidFill>
                  <a:schemeClr val="accent1"/>
                </a:solidFill>
              </a:rPr>
              <a:t>cooling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limitaties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nl-BE" sz="2800" dirty="0" smtClean="0">
                <a:solidFill>
                  <a:schemeClr val="accent1"/>
                </a:solidFill>
              </a:rPr>
              <a:t>aparte supervisie</a:t>
            </a:r>
            <a:endParaRPr lang="fr-BE" sz="2800" dirty="0" smtClean="0">
              <a:solidFill>
                <a:schemeClr val="accent1"/>
              </a:solidFill>
            </a:endParaRPr>
          </a:p>
          <a:p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5029" y="1052736"/>
            <a:ext cx="4041775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NAAR</a:t>
            </a:r>
            <a:endParaRPr lang="en-GB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5029" y="1692498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>
                <a:solidFill>
                  <a:schemeClr val="accent1"/>
                </a:solidFill>
              </a:rPr>
              <a:t>ca. 4 </a:t>
            </a:r>
            <a:r>
              <a:rPr lang="fr-BE" sz="2800" dirty="0" err="1" smtClean="0">
                <a:solidFill>
                  <a:schemeClr val="accent1"/>
                </a:solidFill>
              </a:rPr>
              <a:t>datacenters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g</a:t>
            </a:r>
            <a:r>
              <a:rPr lang="fr-BE" sz="2800" dirty="0" err="1" smtClean="0">
                <a:solidFill>
                  <a:schemeClr val="accent1"/>
                </a:solidFill>
              </a:rPr>
              <a:t>rote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schaal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g</a:t>
            </a:r>
            <a:r>
              <a:rPr lang="fr-BE" sz="2800" dirty="0" err="1" smtClean="0">
                <a:solidFill>
                  <a:schemeClr val="accent1"/>
                </a:solidFill>
              </a:rPr>
              <a:t>estandardiseerd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>
                <a:solidFill>
                  <a:schemeClr val="accent1"/>
                </a:solidFill>
              </a:rPr>
              <a:t>h</a:t>
            </a:r>
            <a:r>
              <a:rPr lang="fr-BE" sz="2800" dirty="0" smtClean="0">
                <a:solidFill>
                  <a:schemeClr val="accent1"/>
                </a:solidFill>
              </a:rPr>
              <a:t>igh-speed </a:t>
            </a:r>
            <a:r>
              <a:rPr lang="fr-BE" sz="2800" dirty="0" err="1" smtClean="0">
                <a:solidFill>
                  <a:schemeClr val="accent1"/>
                </a:solidFill>
              </a:rPr>
              <a:t>fiber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interconnectie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smtClean="0">
                <a:solidFill>
                  <a:schemeClr val="accent1"/>
                </a:solidFill>
              </a:rPr>
              <a:t>24x7 services</a:t>
            </a:r>
          </a:p>
          <a:p>
            <a:r>
              <a:rPr lang="fr-BE" sz="2800" dirty="0">
                <a:solidFill>
                  <a:schemeClr val="accent1"/>
                </a:solidFill>
              </a:rPr>
              <a:t>f</a:t>
            </a:r>
            <a:r>
              <a:rPr lang="fr-BE" sz="2800" dirty="0" smtClean="0">
                <a:solidFill>
                  <a:schemeClr val="accent1"/>
                </a:solidFill>
              </a:rPr>
              <a:t>uture-proof power &amp; </a:t>
            </a:r>
            <a:r>
              <a:rPr lang="fr-BE" sz="2800" dirty="0" err="1" smtClean="0">
                <a:solidFill>
                  <a:schemeClr val="accent1"/>
                </a:solidFill>
              </a:rPr>
              <a:t>cooling</a:t>
            </a:r>
            <a:endParaRPr lang="fr-BE" sz="2800" dirty="0">
              <a:solidFill>
                <a:schemeClr val="accent1"/>
              </a:solidFill>
            </a:endParaRPr>
          </a:p>
          <a:p>
            <a:r>
              <a:rPr lang="nl-BE" sz="2800" dirty="0" smtClean="0">
                <a:solidFill>
                  <a:schemeClr val="accent1"/>
                </a:solidFill>
              </a:rPr>
              <a:t>gemeenschappelijke supervisie</a:t>
            </a:r>
            <a:endParaRPr lang="fr-BE" sz="2800" dirty="0" smtClean="0">
              <a:solidFill>
                <a:schemeClr val="accent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Datacenter consolidatie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Samenwerking Regie der Gebouwen / FOD Financiën / Smals</a:t>
            </a:r>
            <a:endParaRPr lang="fr-BE" dirty="0" smtClean="0"/>
          </a:p>
          <a:p>
            <a:r>
              <a:rPr lang="fr-BE" dirty="0" smtClean="0"/>
              <a:t>Finance Tower (FINTO)</a:t>
            </a:r>
          </a:p>
          <a:p>
            <a:r>
              <a:rPr lang="fr-BE" dirty="0" err="1" smtClean="0"/>
              <a:t>Industrielaan</a:t>
            </a:r>
            <a:r>
              <a:rPr lang="fr-BE" dirty="0" smtClean="0"/>
              <a:t> (IN)</a:t>
            </a:r>
          </a:p>
          <a:p>
            <a:r>
              <a:rPr lang="fr-BE" dirty="0" err="1" smtClean="0"/>
              <a:t>North</a:t>
            </a:r>
            <a:r>
              <a:rPr lang="fr-BE" dirty="0" smtClean="0"/>
              <a:t> </a:t>
            </a:r>
            <a:r>
              <a:rPr lang="fr-BE" dirty="0" err="1" smtClean="0"/>
              <a:t>Galaxy</a:t>
            </a:r>
            <a:r>
              <a:rPr lang="fr-BE" dirty="0" smtClean="0"/>
              <a:t> (</a:t>
            </a:r>
            <a:r>
              <a:rPr lang="fr-BE" dirty="0" err="1" smtClean="0"/>
              <a:t>MinFin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Willebroekkaai</a:t>
            </a:r>
            <a:r>
              <a:rPr lang="fr-BE" dirty="0" smtClean="0"/>
              <a:t> (UP)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669516"/>
            <a:ext cx="1544775" cy="1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4" y="4669517"/>
            <a:ext cx="1567794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669516"/>
            <a:ext cx="1563091" cy="1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669518"/>
            <a:ext cx="1674381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“Compute”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Virtuele </a:t>
            </a:r>
            <a:r>
              <a:rPr lang="nl-NL" dirty="0" smtClean="0"/>
              <a:t>servers (VM)</a:t>
            </a:r>
          </a:p>
          <a:p>
            <a:r>
              <a:rPr lang="nl-NL" dirty="0" smtClean="0"/>
              <a:t>Gemakkelijk </a:t>
            </a:r>
            <a:r>
              <a:rPr lang="nl-NL" dirty="0"/>
              <a:t>en snel te verkrijgen zonder zelf logistieke en technische operaties te moeten uitvoeren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Met </a:t>
            </a:r>
            <a:r>
              <a:rPr lang="nl-NL" dirty="0"/>
              <a:t>het ruim en gediversifieerd aanbod kan de gebruiker de beste oplossing kiezen in functie van specifieke </a:t>
            </a:r>
            <a:r>
              <a:rPr lang="nl-NL" dirty="0" smtClean="0"/>
              <a:t>behoeften</a:t>
            </a:r>
          </a:p>
          <a:p>
            <a:r>
              <a:rPr lang="nl-NL" dirty="0" err="1" smtClean="0"/>
              <a:t>Unmanaged</a:t>
            </a:r>
            <a:r>
              <a:rPr lang="nl-NL" dirty="0" smtClean="0"/>
              <a:t> (in eigen beheer) en </a:t>
            </a:r>
            <a:r>
              <a:rPr lang="nl-NL" dirty="0" err="1" smtClean="0"/>
              <a:t>managed</a:t>
            </a:r>
            <a:r>
              <a:rPr lang="nl-NL" dirty="0" smtClean="0"/>
              <a:t> </a:t>
            </a:r>
            <a:r>
              <a:rPr lang="nl-NL" dirty="0" err="1" smtClean="0"/>
              <a:t>VMs</a:t>
            </a:r>
            <a:endParaRPr lang="nl-NL" dirty="0" smtClean="0"/>
          </a:p>
          <a:p>
            <a:r>
              <a:rPr lang="nl-NL" dirty="0" smtClean="0"/>
              <a:t>Facturatiemodel / virtual machine</a:t>
            </a:r>
          </a:p>
          <a:p>
            <a:r>
              <a:rPr lang="nl-NL" dirty="0" smtClean="0"/>
              <a:t>Beschikbaar in partiële </a:t>
            </a:r>
            <a:r>
              <a:rPr lang="nl-NL" dirty="0" err="1" smtClean="0"/>
              <a:t>self-service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6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“Storage”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nl-NL" sz="2800" b="1" dirty="0"/>
              <a:t>Opslagmogelijkheden van gegevens</a:t>
            </a:r>
            <a:r>
              <a:rPr lang="nl-NL" sz="2800" dirty="0"/>
              <a:t> op een veilige </a:t>
            </a:r>
            <a:r>
              <a:rPr lang="nl-NL" sz="2800" dirty="0" smtClean="0"/>
              <a:t>manier </a:t>
            </a:r>
            <a:r>
              <a:rPr lang="nl-NL" sz="2800" dirty="0"/>
              <a:t>en rekening </a:t>
            </a:r>
            <a:r>
              <a:rPr lang="nl-NL" sz="2800" dirty="0" smtClean="0"/>
              <a:t>houdend </a:t>
            </a:r>
            <a:r>
              <a:rPr lang="nl-NL" sz="2800" dirty="0"/>
              <a:t>met een snelle beschikbaarheid.</a:t>
            </a:r>
            <a:endParaRPr lang="fr-BE" sz="2800" dirty="0"/>
          </a:p>
          <a:p>
            <a:r>
              <a:rPr lang="nl-BE" sz="2800" dirty="0" smtClean="0"/>
              <a:t>Geen eigen investering in fysieke opslagcapaciteit</a:t>
            </a:r>
          </a:p>
          <a:p>
            <a:r>
              <a:rPr lang="nl-BE" sz="2800" dirty="0" smtClean="0"/>
              <a:t>Beschikbaarheid van verschillende “classes”</a:t>
            </a:r>
            <a:endParaRPr lang="fr-B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53680"/>
              </p:ext>
            </p:extLst>
          </p:nvPr>
        </p:nvGraphicFramePr>
        <p:xfrm>
          <a:off x="827584" y="3861048"/>
          <a:ext cx="7344816" cy="2615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060"/>
                <a:gridCol w="933005"/>
                <a:gridCol w="882208"/>
                <a:gridCol w="884281"/>
                <a:gridCol w="858363"/>
                <a:gridCol w="14388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Storage Class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Response Time (*)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Response Time (**)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Availa­bility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Min. LUN Size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Netwerk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 High Performance +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 High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 Standard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99,5%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 Basic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 Low-cost Storage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Copper or Fibre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5419" y="6453336"/>
            <a:ext cx="43669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(*) Average reponse time: maximale antwoordtijd gedurende 95% van de tijd</a:t>
            </a:r>
            <a:endParaRPr lang="fr-BE" altLang="fr-F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(**) Peak </a:t>
            </a:r>
            <a:r>
              <a:rPr lang="nl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reponse</a:t>
            </a: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time: maximale antwoordtijd gedurende 99% van de tijd</a:t>
            </a:r>
            <a:endParaRPr lang="nl-BE" alt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Context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2080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Efficiëntie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Kost  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â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3848" y="4869160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Kwaliteit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04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Platform as a Service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Abstractie van onderliggend platform voor </a:t>
            </a:r>
            <a:r>
              <a:rPr lang="nl-BE" dirty="0" err="1" smtClean="0"/>
              <a:t>developers</a:t>
            </a:r>
            <a:endParaRPr lang="nl-BE" dirty="0" smtClean="0"/>
          </a:p>
          <a:p>
            <a:r>
              <a:rPr lang="nl-BE" dirty="0" smtClean="0"/>
              <a:t>Hoge graad automatisatie (“zero </a:t>
            </a:r>
            <a:r>
              <a:rPr lang="nl-BE" dirty="0" err="1" smtClean="0"/>
              <a:t>touch</a:t>
            </a:r>
            <a:r>
              <a:rPr lang="nl-BE" dirty="0" smtClean="0"/>
              <a:t> </a:t>
            </a:r>
            <a:r>
              <a:rPr lang="nl-BE" dirty="0" err="1" smtClean="0"/>
              <a:t>deployment</a:t>
            </a:r>
            <a:r>
              <a:rPr lang="nl-BE" dirty="0" smtClean="0"/>
              <a:t>”)</a:t>
            </a:r>
          </a:p>
          <a:p>
            <a:r>
              <a:rPr lang="nl-BE" dirty="0" smtClean="0"/>
              <a:t>Hogere productiviteit</a:t>
            </a:r>
          </a:p>
          <a:p>
            <a:r>
              <a:rPr lang="nl-BE" dirty="0" err="1" smtClean="0"/>
              <a:t>DevOps</a:t>
            </a:r>
            <a:r>
              <a:rPr lang="nl-BE" dirty="0" smtClean="0"/>
              <a:t> manier van werken</a:t>
            </a:r>
          </a:p>
          <a:p>
            <a:r>
              <a:rPr lang="nl-BE" dirty="0" smtClean="0"/>
              <a:t>“Shifts”: Green (OSS), Blue (IBM), </a:t>
            </a:r>
            <a:r>
              <a:rPr lang="nl-BE" dirty="0" err="1" smtClean="0"/>
              <a:t>Yellow</a:t>
            </a:r>
            <a:r>
              <a:rPr lang="nl-BE" dirty="0" smtClean="0"/>
              <a:t> (Microsoft), Red (Oracle)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897"/>
            <a:ext cx="57816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810" y="6453336"/>
            <a:ext cx="38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Schrijf u in via info@gcloud.belgium.be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61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32</a:t>
            </a:fld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45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138" y="5301208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www.gcloud.belgium.be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            bouwen we samen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34</a:t>
            </a:fld>
            <a:endParaRPr lang="nl-BE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98963" y="1597025"/>
            <a:ext cx="4268787" cy="3292475"/>
            <a:chOff x="4407024" y="1916832"/>
            <a:chExt cx="4269432" cy="2699972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6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Administrateur-</a:t>
              </a: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generaal</a:t>
              </a: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  </a:t>
              </a:r>
            </a:p>
            <a:p>
              <a:pPr>
                <a:defRPr/>
              </a:pP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Kruispuntbank</a:t>
              </a: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 van de Sociale </a:t>
              </a: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Zekerheid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eHealth-platform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http://www.ksz.fgov.be</a:t>
              </a: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pic>
        <p:nvPicPr>
          <p:cNvPr id="7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4" y="115539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endParaRPr lang="nl-BE" dirty="0" smtClean="0"/>
          </a:p>
          <a:p>
            <a:r>
              <a:rPr lang="nl-BE" dirty="0" smtClean="0"/>
              <a:t>Bevat zowel </a:t>
            </a:r>
            <a:r>
              <a:rPr lang="nl-BE" b="1" dirty="0" smtClean="0"/>
              <a:t>klassieke diensten </a:t>
            </a:r>
            <a:r>
              <a:rPr lang="nl-BE" dirty="0" smtClean="0"/>
              <a:t>als </a:t>
            </a:r>
            <a:br>
              <a:rPr lang="nl-BE" dirty="0" smtClean="0"/>
            </a:br>
            <a:r>
              <a:rPr lang="nl-BE" b="1" dirty="0" smtClean="0"/>
              <a:t>cloud-initiatieven</a:t>
            </a:r>
          </a:p>
          <a:p>
            <a:endParaRPr lang="nl-BE" b="1" dirty="0" smtClean="0"/>
          </a:p>
          <a:p>
            <a:r>
              <a:rPr lang="nl-BE" b="1" dirty="0" smtClean="0"/>
              <a:t>Voor </a:t>
            </a:r>
            <a:r>
              <a:rPr lang="nl-BE" dirty="0" smtClean="0"/>
              <a:t>de overheid</a:t>
            </a:r>
          </a:p>
          <a:p>
            <a:endParaRPr lang="nl-BE" b="1" dirty="0" smtClean="0"/>
          </a:p>
          <a:p>
            <a:r>
              <a:rPr lang="nl-BE" b="1" dirty="0" smtClean="0"/>
              <a:t>Beheerd door</a:t>
            </a:r>
            <a:r>
              <a:rPr lang="nl-BE" dirty="0" smtClean="0"/>
              <a:t> de overheid</a:t>
            </a:r>
          </a:p>
          <a:p>
            <a:endParaRPr lang="nl-BE" dirty="0" smtClean="0"/>
          </a:p>
          <a:p>
            <a:r>
              <a:rPr lang="nl-BE" dirty="0" smtClean="0"/>
              <a:t>In samenwerking met </a:t>
            </a:r>
            <a:r>
              <a:rPr lang="nl-BE" b="1" dirty="0" err="1" smtClean="0"/>
              <a:t>privé-bedrijven</a:t>
            </a:r>
            <a:endParaRPr lang="nl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smtClean="0"/>
              <a:t>Synergieën/transformaties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3792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kernprincipes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b="1" dirty="0" smtClean="0"/>
              <a:t>Gezamenlijk</a:t>
            </a:r>
            <a:r>
              <a:rPr lang="nl-BE" dirty="0" smtClean="0"/>
              <a:t> overheids ICT-platform</a:t>
            </a:r>
          </a:p>
          <a:p>
            <a:pPr lvl="1"/>
            <a:r>
              <a:rPr lang="nl-BE" dirty="0"/>
              <a:t>h</a:t>
            </a:r>
            <a:r>
              <a:rPr lang="nl-BE" dirty="0" smtClean="0"/>
              <a:t>uidige focus: federale overheid (</a:t>
            </a:r>
            <a:r>
              <a:rPr lang="nl-BE" dirty="0" err="1" smtClean="0"/>
              <a:t>FODs</a:t>
            </a:r>
            <a:r>
              <a:rPr lang="nl-BE" dirty="0" smtClean="0"/>
              <a:t>, </a:t>
            </a:r>
            <a:r>
              <a:rPr lang="nl-BE" dirty="0" err="1" smtClean="0"/>
              <a:t>PODs</a:t>
            </a:r>
            <a:r>
              <a:rPr lang="nl-BE" dirty="0" smtClean="0"/>
              <a:t>, OISZ, </a:t>
            </a:r>
            <a:r>
              <a:rPr lang="nl-BE" dirty="0" err="1" smtClean="0"/>
              <a:t>IONs</a:t>
            </a:r>
            <a:r>
              <a:rPr lang="nl-BE" dirty="0" smtClean="0"/>
              <a:t>)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ij interesse </a:t>
            </a:r>
            <a:r>
              <a:rPr lang="nl-BE" dirty="0" err="1" smtClean="0"/>
              <a:t>uitbreidbaar</a:t>
            </a:r>
            <a:r>
              <a:rPr lang="nl-BE" dirty="0" smtClean="0"/>
              <a:t> naar andere overheden</a:t>
            </a:r>
          </a:p>
          <a:p>
            <a:r>
              <a:rPr lang="nl-BE" b="1" dirty="0" smtClean="0"/>
              <a:t>Hybride community</a:t>
            </a:r>
            <a:r>
              <a:rPr lang="nl-BE" dirty="0" smtClean="0"/>
              <a:t> </a:t>
            </a:r>
            <a:r>
              <a:rPr lang="nl-BE" b="1" dirty="0" err="1"/>
              <a:t>c</a:t>
            </a:r>
            <a:r>
              <a:rPr lang="nl-BE" b="1" dirty="0" err="1" smtClean="0"/>
              <a:t>loud</a:t>
            </a:r>
            <a:r>
              <a:rPr lang="nl-BE" b="1" dirty="0" smtClean="0"/>
              <a:t> </a:t>
            </a:r>
            <a:r>
              <a:rPr lang="nl-BE" dirty="0" smtClean="0"/>
              <a:t>model</a:t>
            </a:r>
          </a:p>
          <a:p>
            <a:pPr lvl="1"/>
            <a:r>
              <a:rPr lang="nl-BE" dirty="0" err="1"/>
              <a:t>c</a:t>
            </a:r>
            <a:r>
              <a:rPr lang="nl-BE" dirty="0" err="1" smtClean="0"/>
              <a:t>loud</a:t>
            </a:r>
            <a:r>
              <a:rPr lang="nl-BE" dirty="0" smtClean="0"/>
              <a:t> </a:t>
            </a:r>
            <a:r>
              <a:rPr lang="nl-BE" i="1" dirty="0" smtClean="0"/>
              <a:t>voor</a:t>
            </a:r>
            <a:r>
              <a:rPr lang="nl-BE" dirty="0" smtClean="0"/>
              <a:t> de overheid in beheer </a:t>
            </a:r>
            <a:r>
              <a:rPr lang="nl-BE" i="1" dirty="0" smtClean="0"/>
              <a:t>door</a:t>
            </a:r>
            <a:r>
              <a:rPr lang="nl-BE" dirty="0" smtClean="0"/>
              <a:t> de overheid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eel private </a:t>
            </a:r>
            <a:r>
              <a:rPr lang="nl-BE" dirty="0" err="1" smtClean="0"/>
              <a:t>cloud</a:t>
            </a:r>
            <a:r>
              <a:rPr lang="nl-BE" dirty="0" smtClean="0"/>
              <a:t> vanuit datacenters in beheer van de overheid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perationele uitvoering met ruim beroep op privésector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eroep op publieke cloud waar mogelijk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 kernprincipes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A</a:t>
            </a:r>
            <a:r>
              <a:rPr lang="nl-BE" b="1" dirty="0" smtClean="0"/>
              <a:t>s </a:t>
            </a:r>
            <a:r>
              <a:rPr lang="nl-BE" b="1" dirty="0"/>
              <a:t>a Service</a:t>
            </a:r>
            <a:r>
              <a:rPr lang="nl-BE" dirty="0"/>
              <a:t> – IT als dienstverlening</a:t>
            </a:r>
          </a:p>
          <a:p>
            <a:pPr lvl="1"/>
            <a:r>
              <a:rPr lang="nl-BE" altLang="en-US" dirty="0"/>
              <a:t>e</a:t>
            </a:r>
            <a:r>
              <a:rPr lang="nl-BE" altLang="en-US" dirty="0" smtClean="0"/>
              <a:t>igen </a:t>
            </a:r>
            <a:r>
              <a:rPr lang="nl-BE" altLang="en-US" dirty="0"/>
              <a:t>apparatuur en software vervangen door een dienstverlener</a:t>
            </a:r>
            <a:endParaRPr lang="nl-BE" dirty="0"/>
          </a:p>
          <a:p>
            <a:pPr lvl="1"/>
            <a:r>
              <a:rPr lang="nl-BE" b="1" dirty="0"/>
              <a:t>Software as a Service</a:t>
            </a:r>
            <a:endParaRPr lang="nl-BE" dirty="0"/>
          </a:p>
          <a:p>
            <a:pPr lvl="1"/>
            <a:r>
              <a:rPr lang="nl-BE" b="1" dirty="0"/>
              <a:t>Platform as a Service</a:t>
            </a:r>
          </a:p>
          <a:p>
            <a:pPr lvl="1"/>
            <a:r>
              <a:rPr lang="nl-BE" b="1" dirty="0"/>
              <a:t>Infrastructure as a Service</a:t>
            </a:r>
          </a:p>
          <a:p>
            <a:pPr lvl="1"/>
            <a:r>
              <a:rPr lang="nl-BE" b="1" dirty="0" smtClean="0"/>
              <a:t>gedeelde, </a:t>
            </a:r>
            <a:r>
              <a:rPr lang="nl-BE" b="1" dirty="0" err="1" smtClean="0"/>
              <a:t>gevirualiseerde</a:t>
            </a:r>
            <a:r>
              <a:rPr lang="nl-BE" b="1" dirty="0" smtClean="0"/>
              <a:t> fysieke </a:t>
            </a:r>
            <a:r>
              <a:rPr lang="nl-BE" b="1" dirty="0"/>
              <a:t>infrastructuur</a:t>
            </a:r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8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504" y="1988840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ounded Rectangle 3"/>
          <p:cNvSpPr/>
          <p:nvPr/>
        </p:nvSpPr>
        <p:spPr>
          <a:xfrm>
            <a:off x="17951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212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24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236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36281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4199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51723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Harde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36510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Zachte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Virtualisatie  |   Security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21297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Toepassingsplatform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4" y="83671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Businesstoepassingen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(aangiften, businessprocessen,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06084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Horizontale software (</a:t>
            </a:r>
            <a:r>
              <a:rPr lang="nl-BE" sz="3200" b="1" dirty="0" err="1" smtClean="0">
                <a:solidFill>
                  <a:schemeClr val="tx1"/>
                </a:solidFill>
              </a:rPr>
              <a:t>solutions</a:t>
            </a:r>
            <a:r>
              <a:rPr lang="nl-BE" sz="32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Website | HR | Finance | Toegangsbeheer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160020" y="2372334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1" name="TextBox 20"/>
          <p:cNvSpPr txBox="1"/>
          <p:nvPr/>
        </p:nvSpPr>
        <p:spPr>
          <a:xfrm rot="2777394">
            <a:off x="8147766" y="3524462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8147765" y="4676591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8147765" y="5817473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9719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 smtClean="0"/>
              <a:t>Belangrijk voor management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1F1A-F5EF-46B9-BE9F-A1C39E82A4F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altLang="fr-FR" b="1" dirty="0" smtClean="0"/>
              <a:t>Gepaste ICT-architectuur </a:t>
            </a:r>
            <a:r>
              <a:rPr lang="nl-BE" altLang="fr-FR" dirty="0" smtClean="0"/>
              <a:t>op verschillende lagen (infrastructuur, gegevens, basissoftware, business-toepassingen)</a:t>
            </a:r>
          </a:p>
          <a:p>
            <a:pPr lvl="1"/>
            <a:r>
              <a:rPr lang="nl-BE" altLang="fr-FR" dirty="0" smtClean="0"/>
              <a:t>waarom ?</a:t>
            </a:r>
          </a:p>
          <a:p>
            <a:pPr lvl="2"/>
            <a:r>
              <a:rPr lang="nl-BE" altLang="fr-FR" dirty="0" smtClean="0"/>
              <a:t>kostenbeheersing: slechte design en veel wijzigingen verhogen kost exponentieel</a:t>
            </a:r>
          </a:p>
          <a:p>
            <a:pPr lvl="2"/>
            <a:r>
              <a:rPr lang="nl-BE" altLang="fr-FR" dirty="0" smtClean="0"/>
              <a:t>time </a:t>
            </a:r>
            <a:r>
              <a:rPr lang="nl-BE" altLang="fr-FR" dirty="0" err="1" smtClean="0"/>
              <a:t>to</a:t>
            </a:r>
            <a:r>
              <a:rPr lang="nl-BE" altLang="fr-FR" dirty="0" smtClean="0"/>
              <a:t> market</a:t>
            </a:r>
          </a:p>
          <a:p>
            <a:pPr lvl="2"/>
            <a:r>
              <a:rPr lang="nl-BE" altLang="fr-FR" dirty="0" err="1" smtClean="0"/>
              <a:t>onderhoudbaarheid</a:t>
            </a:r>
            <a:endParaRPr lang="nl-BE" altLang="fr-FR" dirty="0" smtClean="0"/>
          </a:p>
          <a:p>
            <a:pPr lvl="2"/>
            <a:r>
              <a:rPr lang="nl-BE" altLang="fr-FR" dirty="0" smtClean="0"/>
              <a:t>flexibiliteit</a:t>
            </a:r>
          </a:p>
          <a:p>
            <a:pPr lvl="2"/>
            <a:r>
              <a:rPr lang="nl-BE" altLang="fr-FR" dirty="0" smtClean="0"/>
              <a:t>mobiliteit</a:t>
            </a:r>
          </a:p>
          <a:p>
            <a:pPr lvl="2"/>
            <a:r>
              <a:rPr lang="nl-BE" altLang="fr-FR" dirty="0" smtClean="0"/>
              <a:t>veiligheid</a:t>
            </a:r>
          </a:p>
          <a:p>
            <a:pPr lvl="2"/>
            <a:r>
              <a:rPr lang="nl-BE" altLang="fr-FR" dirty="0" smtClean="0"/>
              <a:t>beschikbaarheid van resources</a:t>
            </a:r>
          </a:p>
          <a:p>
            <a:pPr lvl="1"/>
            <a:r>
              <a:rPr lang="nl-BE" altLang="fr-FR" dirty="0" smtClean="0"/>
              <a:t>kenmerken</a:t>
            </a:r>
          </a:p>
          <a:p>
            <a:pPr lvl="2"/>
            <a:r>
              <a:rPr lang="nl-BE" altLang="fr-FR" dirty="0" err="1" smtClean="0"/>
              <a:t>dienstengeörienteerd</a:t>
            </a:r>
            <a:endParaRPr lang="nl-BE" altLang="fr-FR" dirty="0" smtClean="0"/>
          </a:p>
          <a:p>
            <a:pPr lvl="2"/>
            <a:r>
              <a:rPr lang="nl-BE" altLang="fr-FR" dirty="0" smtClean="0"/>
              <a:t>modulair</a:t>
            </a:r>
          </a:p>
          <a:p>
            <a:pPr lvl="2"/>
            <a:r>
              <a:rPr lang="nl-BE" altLang="fr-FR" dirty="0" err="1" smtClean="0"/>
              <a:t>interoperabel</a:t>
            </a:r>
            <a:r>
              <a:rPr lang="nl-BE" altLang="fr-FR" dirty="0" smtClean="0"/>
              <a:t> (gebaseerd op open standaarden of open specificaties)</a:t>
            </a:r>
          </a:p>
          <a:p>
            <a:pPr lvl="2"/>
            <a:r>
              <a:rPr lang="nl-BE" altLang="fr-FR" dirty="0" err="1" smtClean="0"/>
              <a:t>uitbreidbaar</a:t>
            </a:r>
            <a:endParaRPr lang="nl-BE" altLang="fr-FR" dirty="0" smtClean="0"/>
          </a:p>
          <a:p>
            <a:pPr lvl="2"/>
            <a:r>
              <a:rPr lang="nl-BE" altLang="fr-FR" dirty="0" smtClean="0"/>
              <a:t>gebaseerd op hergebruik van componenten en gegevens</a:t>
            </a:r>
          </a:p>
          <a:p>
            <a:pPr lvl="1"/>
            <a:endParaRPr lang="nl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970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B89CD-203B-44BB-9498-AE3BBAEC8AAC}">
  <ds:schemaRefs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494</TotalTime>
  <Words>1334</Words>
  <Application>Microsoft Office PowerPoint</Application>
  <PresentationFormat>On-screen Show (4:3)</PresentationFormat>
  <Paragraphs>384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G-Cloud</vt:lpstr>
      <vt:lpstr>Pragmatisch meebouwen aan de hybride government community cloud</vt:lpstr>
      <vt:lpstr>Agenda</vt:lpstr>
      <vt:lpstr>Context</vt:lpstr>
      <vt:lpstr>Wat is G-Cloud?</vt:lpstr>
      <vt:lpstr>Synergieën/transformaties</vt:lpstr>
      <vt:lpstr>G-Cloud kernprincipes</vt:lpstr>
      <vt:lpstr>G-Cloud kernprincipes</vt:lpstr>
      <vt:lpstr>Focus</vt:lpstr>
      <vt:lpstr>Belangrijk voor management</vt:lpstr>
      <vt:lpstr>Belangrijk voor management</vt:lpstr>
      <vt:lpstr>G-Cloud: kernprincipes</vt:lpstr>
      <vt:lpstr>Waarom G-Cloud?</vt:lpstr>
      <vt:lpstr>Succesfactoren G-Cloud?</vt:lpstr>
      <vt:lpstr>G-Cloud organisatie</vt:lpstr>
      <vt:lpstr>Huidige G-Cloud organisatie</vt:lpstr>
      <vt:lpstr>G-Cloud - Financieel</vt:lpstr>
      <vt:lpstr>G-Cloud P&amp;O</vt:lpstr>
      <vt:lpstr>G-Cloud Security &amp; Policies</vt:lpstr>
      <vt:lpstr>Cloud security evaluatiemodel (Smals)</vt:lpstr>
      <vt:lpstr>Cloud security evaluatiemodel (Smals)</vt:lpstr>
      <vt:lpstr>Realisatie van projecten</vt:lpstr>
      <vt:lpstr>G-Cloud &amp; private sector</vt:lpstr>
      <vt:lpstr>Gedeeld procurement</vt:lpstr>
      <vt:lpstr>Gedeeld procurement</vt:lpstr>
      <vt:lpstr>PowerPoint Presentation</vt:lpstr>
      <vt:lpstr>Datacenter consolidatie</vt:lpstr>
      <vt:lpstr>Datacenter consolidatie</vt:lpstr>
      <vt:lpstr>G-Cloud “Compute”</vt:lpstr>
      <vt:lpstr>G-Cloud “Storage”</vt:lpstr>
      <vt:lpstr>Platform as a Service</vt:lpstr>
      <vt:lpstr>PowerPoint Presentation</vt:lpstr>
      <vt:lpstr>PowerPoint Presentation</vt:lpstr>
      <vt:lpstr>            bouwen we samen</vt:lpstr>
      <vt:lpstr>PowerPoint Presentation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lastModifiedBy>Frank Robben</cp:lastModifiedBy>
  <cp:revision>35</cp:revision>
  <cp:lastPrinted>2015-11-12T11:11:36Z</cp:lastPrinted>
  <dcterms:created xsi:type="dcterms:W3CDTF">2015-11-12T09:30:21Z</dcterms:created>
  <dcterms:modified xsi:type="dcterms:W3CDTF">2015-11-17T10:11:12Z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