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8"/>
  </p:notesMasterIdLst>
  <p:handoutMasterIdLst>
    <p:handoutMasterId r:id="rId69"/>
  </p:handoutMasterIdLst>
  <p:sldIdLst>
    <p:sldId id="256" r:id="rId2"/>
    <p:sldId id="389" r:id="rId3"/>
    <p:sldId id="390" r:id="rId4"/>
    <p:sldId id="395" r:id="rId5"/>
    <p:sldId id="391" r:id="rId6"/>
    <p:sldId id="392" r:id="rId7"/>
    <p:sldId id="393" r:id="rId8"/>
    <p:sldId id="397" r:id="rId9"/>
    <p:sldId id="398" r:id="rId10"/>
    <p:sldId id="477" r:id="rId11"/>
    <p:sldId id="396" r:id="rId12"/>
    <p:sldId id="419" r:id="rId13"/>
    <p:sldId id="451" r:id="rId14"/>
    <p:sldId id="452" r:id="rId15"/>
    <p:sldId id="453"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66" r:id="rId29"/>
    <p:sldId id="405" r:id="rId30"/>
    <p:sldId id="406" r:id="rId31"/>
    <p:sldId id="407" r:id="rId32"/>
    <p:sldId id="408" r:id="rId33"/>
    <p:sldId id="409" r:id="rId34"/>
    <p:sldId id="410" r:id="rId35"/>
    <p:sldId id="411" r:id="rId36"/>
    <p:sldId id="426" r:id="rId37"/>
    <p:sldId id="427" r:id="rId38"/>
    <p:sldId id="428" r:id="rId39"/>
    <p:sldId id="429" r:id="rId40"/>
    <p:sldId id="430" r:id="rId41"/>
    <p:sldId id="432" r:id="rId42"/>
    <p:sldId id="431" r:id="rId43"/>
    <p:sldId id="447" r:id="rId44"/>
    <p:sldId id="448" r:id="rId45"/>
    <p:sldId id="449" r:id="rId46"/>
    <p:sldId id="450" r:id="rId47"/>
    <p:sldId id="412" r:id="rId48"/>
    <p:sldId id="413" r:id="rId49"/>
    <p:sldId id="437" r:id="rId50"/>
    <p:sldId id="438" r:id="rId51"/>
    <p:sldId id="439" r:id="rId52"/>
    <p:sldId id="440" r:id="rId53"/>
    <p:sldId id="441" r:id="rId54"/>
    <p:sldId id="442" r:id="rId55"/>
    <p:sldId id="443" r:id="rId56"/>
    <p:sldId id="444" r:id="rId57"/>
    <p:sldId id="445" r:id="rId58"/>
    <p:sldId id="446" r:id="rId59"/>
    <p:sldId id="467" r:id="rId60"/>
    <p:sldId id="468" r:id="rId61"/>
    <p:sldId id="469" r:id="rId62"/>
    <p:sldId id="470" r:id="rId63"/>
    <p:sldId id="471" r:id="rId64"/>
    <p:sldId id="476" r:id="rId65"/>
    <p:sldId id="472" r:id="rId66"/>
    <p:sldId id="258" r:id="rId6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a:srgbClr val="D12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65" d="100"/>
          <a:sy n="65" d="100"/>
        </p:scale>
        <p:origin x="-14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fr-BE" sz="2400" b="0" dirty="0" smtClean="0"/>
            <a:t>Via </a:t>
          </a:r>
          <a:r>
            <a:rPr lang="fr-BE" sz="2400" b="0" dirty="0" err="1" smtClean="0"/>
            <a:t>l’</a:t>
          </a:r>
          <a:r>
            <a:rPr lang="fr-BE" sz="2400" dirty="0" err="1" smtClean="0"/>
            <a:t>eID</a:t>
          </a:r>
          <a:r>
            <a:rPr lang="fr-BE" sz="2400" dirty="0" smtClean="0"/>
            <a:t> du patient</a:t>
          </a:r>
          <a:endParaRPr lang="en-US"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rPr lang="fr-BE" dirty="0" smtClean="0"/>
            <a:t>Authentification de l’identité du patient</a:t>
          </a:r>
          <a:endParaRPr lang="en-US"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Vérification de l’assurabilité</a:t>
          </a:r>
          <a:endParaRPr lang="en-US"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rPr lang="fr-BE" dirty="0" smtClean="0"/>
            <a:t>DMG?</a:t>
          </a:r>
          <a:endParaRPr lang="en-US"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FBC4A24-DA44-4919-BDC4-95EBB63DA4B6}" srcId="{CB8410C7-D6F2-43A6-AD81-C74A81EE903F}" destId="{35715EF4-ADAC-4047-A852-40F529468407}" srcOrd="2" destOrd="0" parTransId="{A7719D87-96F8-4FB5-B829-94CE47A688AF}" sibTransId="{6DD83869-7934-4496-87FA-2596FE85C266}"/>
    <dgm:cxn modelId="{66E83C40-FE96-4AFE-B066-5CD571DE0B5E}" type="presOf" srcId="{34490C8B-2247-4E32-894B-BE662C9FFFD3}" destId="{F13FEE27-CFB8-4A27-A48D-DB155A6B42B7}" srcOrd="0" destOrd="1"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EEA680CD-4CAD-4DBD-BDEE-DEA9917BCFFE}" type="presOf" srcId="{9ED7CC8B-16A7-4240-9857-889C660DF3CC}" destId="{F13FEE27-CFB8-4A27-A48D-DB155A6B42B7}" srcOrd="0" destOrd="0" presId="urn:microsoft.com/office/officeart/2005/8/layout/vList5"/>
    <dgm:cxn modelId="{67EE0606-8FB7-4398-8A30-EC59E5713523}" type="presOf" srcId="{283E63E5-401D-47F3-B99A-0A8B0671698F}" destId="{4F5301D4-6D10-4291-8DF6-6956AF37A1EA}" srcOrd="0" destOrd="0" presId="urn:microsoft.com/office/officeart/2005/8/layout/vList5"/>
    <dgm:cxn modelId="{0921C39E-B6AD-4BBC-8885-9E7EB0E03D29}" srcId="{CB8410C7-D6F2-43A6-AD81-C74A81EE903F}" destId="{34490C8B-2247-4E32-894B-BE662C9FFFD3}" srcOrd="1" destOrd="0" parTransId="{A32F660C-9046-4ADA-9732-63E181EE52E5}" sibTransId="{55134588-2800-49BF-8B90-F73AD7FAAB0B}"/>
    <dgm:cxn modelId="{3569364F-E3AD-4FEF-B600-B25B18F367AA}" type="presOf" srcId="{CB8410C7-D6F2-43A6-AD81-C74A81EE903F}" destId="{6273677B-BEF3-4B28-96B6-2A414649EAEE}" srcOrd="0" destOrd="0" presId="urn:microsoft.com/office/officeart/2005/8/layout/vList5"/>
    <dgm:cxn modelId="{0490CD5C-E560-4900-9FB0-8A8E04F4E0C7}" type="presOf" srcId="{35715EF4-ADAC-4047-A852-40F529468407}" destId="{F13FEE27-CFB8-4A27-A48D-DB155A6B42B7}" srcOrd="0" destOrd="2" presId="urn:microsoft.com/office/officeart/2005/8/layout/vList5"/>
    <dgm:cxn modelId="{64196F3B-393D-4900-BAA1-B9716A5E18F3}" type="presParOf" srcId="{4F5301D4-6D10-4291-8DF6-6956AF37A1EA}" destId="{88B521AE-D9F3-4F7D-B4C1-A88FFE9E2366}" srcOrd="0" destOrd="0" presId="urn:microsoft.com/office/officeart/2005/8/layout/vList5"/>
    <dgm:cxn modelId="{F41638ED-BA44-47B2-AFA2-1B2CCE324B0A}" type="presParOf" srcId="{88B521AE-D9F3-4F7D-B4C1-A88FFE9E2366}" destId="{6273677B-BEF3-4B28-96B6-2A414649EAEE}" srcOrd="0" destOrd="0" presId="urn:microsoft.com/office/officeart/2005/8/layout/vList5"/>
    <dgm:cxn modelId="{DA791414-E493-42C1-BF03-267117209EE2}"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fr-BE" smtClean="0"/>
            <a:t>Coordination de processus partiels électroniques</a:t>
          </a:r>
          <a:endParaRPr lang="en-US"/>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fr-BE" smtClean="0"/>
            <a:t>Portail </a:t>
          </a:r>
          <a:endParaRPr lang="en-US"/>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fr-BE" smtClean="0"/>
            <a:t>Gestion intégrée des utilisateurs et des accès</a:t>
          </a:r>
          <a:endParaRPr lang="en-US"/>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fr-BE" smtClean="0"/>
            <a:t>Gestion de loggings</a:t>
          </a:r>
          <a:endParaRPr lang="en-US"/>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fr-BE" smtClean="0"/>
            <a:t>Système de cryptage end-to-end</a:t>
          </a:r>
          <a:endParaRPr lang="en-US"/>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err="1" smtClean="0">
              <a:solidFill>
                <a:srgbClr val="3E6E5A"/>
              </a:solidFill>
            </a:rPr>
            <a:t>eHealth</a:t>
          </a:r>
          <a:r>
            <a:rPr lang="fr-BE" dirty="0" err="1" smtClean="0"/>
            <a:t>Box</a:t>
          </a:r>
          <a:endParaRPr lang="en-US"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fr-BE" smtClean="0"/>
            <a:t>Timestamping</a:t>
          </a:r>
          <a:endParaRPr lang="en-US"/>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fr-BE" smtClean="0"/>
            <a:t>Codage et anonymisation</a:t>
          </a:r>
          <a:endParaRPr lang="en-US"/>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smtClean="0"/>
            <a:t>Consultation du Registre national et des registres Banque Carrefour</a:t>
          </a:r>
          <a:endParaRPr lang="en-US"/>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fr-BE" smtClean="0"/>
            <a:t>Répertoire des références (Metahub)</a:t>
          </a:r>
          <a:endParaRPr lang="en-US"/>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230B8072-E98A-4A3D-A854-C63FF5B74699}" type="presOf" srcId="{66800CA2-1263-488B-9901-BF5AA9A26379}" destId="{22C56DC3-2158-416C-A2CA-0A41276F6E72}" srcOrd="0" destOrd="0" presId="urn:microsoft.com/office/officeart/2008/layout/PictureStrips"/>
    <dgm:cxn modelId="{4808E98B-3C85-4768-985A-0BE0F8BEF4F5}" type="presOf" srcId="{81FDCA61-7A32-4339-89E8-DD3704FB86F4}" destId="{6F6ACCCA-7573-4F27-BB76-D1BFA52EAEE3}"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FE45A65D-5F21-45D2-9288-BD00379AE04D}" type="presOf" srcId="{ADE4E262-EB9E-448C-8B46-6B6521E6B92F}" destId="{E0757731-3698-433B-8E7C-2EB749869931}"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AA1A8A81-2970-422D-85E5-E688C8F039BE}" type="presOf" srcId="{AE2357B3-F8D1-4E13-B807-E393E9FC5539}" destId="{DC5DD086-89E5-4CD9-B1D2-0E7FF2C522A2}" srcOrd="0" destOrd="0" presId="urn:microsoft.com/office/officeart/2008/layout/PictureStrips"/>
    <dgm:cxn modelId="{DE25BB5D-5E58-46C9-99B6-00E9FA27DB6F}" type="presOf" srcId="{F9B22A10-E2AD-420E-86FD-C6A619FB34C3}" destId="{610D24CD-EC64-4585-8806-7B24163BBCA5}" srcOrd="0" destOrd="0" presId="urn:microsoft.com/office/officeart/2008/layout/PictureStrips"/>
    <dgm:cxn modelId="{0A51CA2A-EC45-46A6-A18E-5F959A4AE5E8}" type="presOf" srcId="{E7919EDD-7680-4985-B198-1CBB0F9E96AC}" destId="{7A8D609C-F894-4686-8594-F633FD78C201}" srcOrd="0" destOrd="0" presId="urn:microsoft.com/office/officeart/2008/layout/PictureStrips"/>
    <dgm:cxn modelId="{69680517-6369-4642-9E22-FC292D94C12B}" type="presOf" srcId="{426C232F-332D-4FF2-A820-7A068898BF0D}" destId="{A9AE0183-4578-4303-9373-BBB0DAF179FE}" srcOrd="0" destOrd="0" presId="urn:microsoft.com/office/officeart/2008/layout/PictureStrips"/>
    <dgm:cxn modelId="{1B6E6FB8-6A48-43C3-A11E-E3F07771E627}" type="presOf" srcId="{D1B0C0D0-7AB7-487B-ADF8-3BB3DD4E9EE7}" destId="{9E029134-162C-442E-A062-F55ADB999C33}"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79676D6A-B5FF-4485-A2BD-400BDFC25532}" type="presOf" srcId="{53250AAA-89D6-4377-B3C0-0E5BF972A3C0}" destId="{411BB13E-A3FD-42F9-8D3A-DD2DDC4A3516}" srcOrd="0" destOrd="0" presId="urn:microsoft.com/office/officeart/2008/layout/PictureStrips"/>
    <dgm:cxn modelId="{2EC48298-9D82-49C8-A0B2-CB0373D57DAF}" type="presOf" srcId="{3069D4A7-A9EB-432B-8415-5BE83922B144}" destId="{9C5C0C8B-F255-4694-B3C6-8BE7DBC5F7E5}"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03A0C515-642C-4C44-8230-AE110B1F9EA4}" type="presOf" srcId="{DE482DF0-5C86-4767-9CE5-54725DF28573}" destId="{4F50CB91-2850-4662-936D-F5CF85EB32D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0048C69F-8AD1-4803-A24E-703B7AB88CE5}" type="presParOf" srcId="{9E029134-162C-442E-A062-F55ADB999C33}" destId="{60E777AF-AE30-4678-946F-1FF94928EBDC}" srcOrd="0" destOrd="0" presId="urn:microsoft.com/office/officeart/2008/layout/PictureStrips"/>
    <dgm:cxn modelId="{FF2E1398-9917-4D90-9557-A80F834998F6}" type="presParOf" srcId="{60E777AF-AE30-4678-946F-1FF94928EBDC}" destId="{7A8D609C-F894-4686-8594-F633FD78C201}" srcOrd="0" destOrd="0" presId="urn:microsoft.com/office/officeart/2008/layout/PictureStrips"/>
    <dgm:cxn modelId="{83C2D0EB-9EB1-4DA1-98AF-C3AF15A5070F}" type="presParOf" srcId="{60E777AF-AE30-4678-946F-1FF94928EBDC}" destId="{8B00EC11-24E0-4E0C-8101-DB576F31F9D2}" srcOrd="1" destOrd="0" presId="urn:microsoft.com/office/officeart/2008/layout/PictureStrips"/>
    <dgm:cxn modelId="{E636B00B-F16A-4BF8-B8D8-8074E4BEE59B}" type="presParOf" srcId="{9E029134-162C-442E-A062-F55ADB999C33}" destId="{7105A6FE-D318-4A98-A922-671C581530DC}" srcOrd="1" destOrd="0" presId="urn:microsoft.com/office/officeart/2008/layout/PictureStrips"/>
    <dgm:cxn modelId="{9F5960BF-D364-4F84-A4E1-DA71AD0358E7}" type="presParOf" srcId="{9E029134-162C-442E-A062-F55ADB999C33}" destId="{85CFEB57-FC52-4321-A97D-3211B5D63D4D}" srcOrd="2" destOrd="0" presId="urn:microsoft.com/office/officeart/2008/layout/PictureStrips"/>
    <dgm:cxn modelId="{82D7ABFE-9602-4ED0-9A05-DEC731D225EA}" type="presParOf" srcId="{85CFEB57-FC52-4321-A97D-3211B5D63D4D}" destId="{A9AE0183-4578-4303-9373-BBB0DAF179FE}" srcOrd="0" destOrd="0" presId="urn:microsoft.com/office/officeart/2008/layout/PictureStrips"/>
    <dgm:cxn modelId="{229EFA34-0055-4F87-AD77-164DAAEE7FF2}" type="presParOf" srcId="{85CFEB57-FC52-4321-A97D-3211B5D63D4D}" destId="{17BB8C5E-ACC5-4AEA-AC3B-15C53CC548C0}" srcOrd="1" destOrd="0" presId="urn:microsoft.com/office/officeart/2008/layout/PictureStrips"/>
    <dgm:cxn modelId="{2C93AA8A-4029-4E8A-BC6A-17DBD3341333}" type="presParOf" srcId="{9E029134-162C-442E-A062-F55ADB999C33}" destId="{3DF2FDF0-8F29-4351-969E-A1025413C53F}" srcOrd="3" destOrd="0" presId="urn:microsoft.com/office/officeart/2008/layout/PictureStrips"/>
    <dgm:cxn modelId="{DA9D919D-9C9B-4E82-A0CD-E62BF69558B6}" type="presParOf" srcId="{9E029134-162C-442E-A062-F55ADB999C33}" destId="{51949F69-36F9-42ED-A197-4A357D3FCC84}" srcOrd="4" destOrd="0" presId="urn:microsoft.com/office/officeart/2008/layout/PictureStrips"/>
    <dgm:cxn modelId="{31B402DC-FF2D-4675-91FC-4B66C8304146}" type="presParOf" srcId="{51949F69-36F9-42ED-A197-4A357D3FCC84}" destId="{DC5DD086-89E5-4CD9-B1D2-0E7FF2C522A2}" srcOrd="0" destOrd="0" presId="urn:microsoft.com/office/officeart/2008/layout/PictureStrips"/>
    <dgm:cxn modelId="{F66EC80F-2636-4C27-90BD-104ECDE72D7E}" type="presParOf" srcId="{51949F69-36F9-42ED-A197-4A357D3FCC84}" destId="{DEDE190B-7605-44A7-B19B-482157C4ED09}" srcOrd="1" destOrd="0" presId="urn:microsoft.com/office/officeart/2008/layout/PictureStrips"/>
    <dgm:cxn modelId="{F8995F88-7C6E-4BD2-9724-0070BE243B0F}" type="presParOf" srcId="{9E029134-162C-442E-A062-F55ADB999C33}" destId="{800A896D-7DD0-4D28-BE08-D3B8F3F2A8C6}" srcOrd="5" destOrd="0" presId="urn:microsoft.com/office/officeart/2008/layout/PictureStrips"/>
    <dgm:cxn modelId="{FB32609D-6A65-4297-B085-3F1778324853}" type="presParOf" srcId="{9E029134-162C-442E-A062-F55ADB999C33}" destId="{09DCF082-D387-4036-A517-A57508B9F296}" srcOrd="6" destOrd="0" presId="urn:microsoft.com/office/officeart/2008/layout/PictureStrips"/>
    <dgm:cxn modelId="{FE09B4F3-7086-4D41-A7FC-5BB4AE0FC732}" type="presParOf" srcId="{09DCF082-D387-4036-A517-A57508B9F296}" destId="{6F6ACCCA-7573-4F27-BB76-D1BFA52EAEE3}" srcOrd="0" destOrd="0" presId="urn:microsoft.com/office/officeart/2008/layout/PictureStrips"/>
    <dgm:cxn modelId="{2B7E54EB-1418-4996-AABA-E8EB563F56C7}" type="presParOf" srcId="{09DCF082-D387-4036-A517-A57508B9F296}" destId="{F94043AE-FBAE-4418-8D10-10B1481C95AF}" srcOrd="1" destOrd="0" presId="urn:microsoft.com/office/officeart/2008/layout/PictureStrips"/>
    <dgm:cxn modelId="{86C346B6-03E0-4C08-80D7-AFC08331ED14}" type="presParOf" srcId="{9E029134-162C-442E-A062-F55ADB999C33}" destId="{2F838AD4-66C5-4737-8D8D-66F3281C6FE1}" srcOrd="7" destOrd="0" presId="urn:microsoft.com/office/officeart/2008/layout/PictureStrips"/>
    <dgm:cxn modelId="{D2AED646-EFD7-4460-963D-F5E1018AF542}" type="presParOf" srcId="{9E029134-162C-442E-A062-F55ADB999C33}" destId="{0F749A16-F5F6-45E8-9E08-2382EA901724}" srcOrd="8" destOrd="0" presId="urn:microsoft.com/office/officeart/2008/layout/PictureStrips"/>
    <dgm:cxn modelId="{1F6AE8F8-066D-49B4-8ECA-5723A243CEC4}" type="presParOf" srcId="{0F749A16-F5F6-45E8-9E08-2382EA901724}" destId="{610D24CD-EC64-4585-8806-7B24163BBCA5}" srcOrd="0" destOrd="0" presId="urn:microsoft.com/office/officeart/2008/layout/PictureStrips"/>
    <dgm:cxn modelId="{4C912158-6788-4A34-A24A-487B645A8314}" type="presParOf" srcId="{0F749A16-F5F6-45E8-9E08-2382EA901724}" destId="{1D377189-38FA-44FB-9886-A25D865375A4}" srcOrd="1" destOrd="0" presId="urn:microsoft.com/office/officeart/2008/layout/PictureStrips"/>
    <dgm:cxn modelId="{2A3D0E57-76CE-4F75-B18F-6CD66333DE4E}" type="presParOf" srcId="{9E029134-162C-442E-A062-F55ADB999C33}" destId="{D0690CA7-5AC0-41CF-B946-24781BCFD1A5}" srcOrd="9" destOrd="0" presId="urn:microsoft.com/office/officeart/2008/layout/PictureStrips"/>
    <dgm:cxn modelId="{D8147E0C-675F-4722-A281-BC07A45E3E03}" type="presParOf" srcId="{9E029134-162C-442E-A062-F55ADB999C33}" destId="{B7B3EDE5-7630-4030-822E-F5E4C9706E85}" srcOrd="10" destOrd="0" presId="urn:microsoft.com/office/officeart/2008/layout/PictureStrips"/>
    <dgm:cxn modelId="{2F4CA4C6-8D28-4FC5-B0E7-8C46765388FF}" type="presParOf" srcId="{B7B3EDE5-7630-4030-822E-F5E4C9706E85}" destId="{4F50CB91-2850-4662-936D-F5CF85EB32D2}" srcOrd="0" destOrd="0" presId="urn:microsoft.com/office/officeart/2008/layout/PictureStrips"/>
    <dgm:cxn modelId="{7E15E9AF-1ED1-444B-9E36-F464283D630B}" type="presParOf" srcId="{B7B3EDE5-7630-4030-822E-F5E4C9706E85}" destId="{82E38FB2-A96C-4D7A-A866-6D7BE57189A0}" srcOrd="1" destOrd="0" presId="urn:microsoft.com/office/officeart/2008/layout/PictureStrips"/>
    <dgm:cxn modelId="{2DE93E44-4AEC-4219-92C2-35CEAA8470DB}" type="presParOf" srcId="{9E029134-162C-442E-A062-F55ADB999C33}" destId="{FFADA039-4E63-4656-B69A-9CDE6DF7D22E}" srcOrd="11" destOrd="0" presId="urn:microsoft.com/office/officeart/2008/layout/PictureStrips"/>
    <dgm:cxn modelId="{23930A17-21DE-429A-8E4C-A1B053B84756}" type="presParOf" srcId="{9E029134-162C-442E-A062-F55ADB999C33}" destId="{617E62FE-8B7F-4345-A007-B8285279A613}" srcOrd="12" destOrd="0" presId="urn:microsoft.com/office/officeart/2008/layout/PictureStrips"/>
    <dgm:cxn modelId="{5733C2AF-C650-4A77-8C82-2FF93DB7CE5C}" type="presParOf" srcId="{617E62FE-8B7F-4345-A007-B8285279A613}" destId="{9C5C0C8B-F255-4694-B3C6-8BE7DBC5F7E5}" srcOrd="0" destOrd="0" presId="urn:microsoft.com/office/officeart/2008/layout/PictureStrips"/>
    <dgm:cxn modelId="{8CFA7206-5245-4B6A-9552-D1B0899C93D0}" type="presParOf" srcId="{617E62FE-8B7F-4345-A007-B8285279A613}" destId="{A9E14B50-194E-4A93-B9D9-20BB56D81973}" srcOrd="1" destOrd="0" presId="urn:microsoft.com/office/officeart/2008/layout/PictureStrips"/>
    <dgm:cxn modelId="{39FBBDA9-9B45-4DF0-B390-3E4BC932A82C}" type="presParOf" srcId="{9E029134-162C-442E-A062-F55ADB999C33}" destId="{CC5C64CB-AB52-41A1-B231-D8699C0C625F}" srcOrd="13" destOrd="0" presId="urn:microsoft.com/office/officeart/2008/layout/PictureStrips"/>
    <dgm:cxn modelId="{8D51454D-1B11-4AC2-9BA3-98E74E0295C8}" type="presParOf" srcId="{9E029134-162C-442E-A062-F55ADB999C33}" destId="{F8E94CFA-B945-48E5-BE10-370DD69F16A4}" srcOrd="14" destOrd="0" presId="urn:microsoft.com/office/officeart/2008/layout/PictureStrips"/>
    <dgm:cxn modelId="{737A5A8C-CCB1-4C4B-A96E-87470FB4C5CA}" type="presParOf" srcId="{F8E94CFA-B945-48E5-BE10-370DD69F16A4}" destId="{411BB13E-A3FD-42F9-8D3A-DD2DDC4A3516}" srcOrd="0" destOrd="0" presId="urn:microsoft.com/office/officeart/2008/layout/PictureStrips"/>
    <dgm:cxn modelId="{49EE7832-ADD9-473C-BF2B-9A82C857AA68}" type="presParOf" srcId="{F8E94CFA-B945-48E5-BE10-370DD69F16A4}" destId="{70C2EA1E-D7DB-4E74-806D-4590DBE781A3}" srcOrd="1" destOrd="0" presId="urn:microsoft.com/office/officeart/2008/layout/PictureStrips"/>
    <dgm:cxn modelId="{F1823BAD-8504-41E2-B188-0D112B2835FC}" type="presParOf" srcId="{9E029134-162C-442E-A062-F55ADB999C33}" destId="{B6819F3B-727A-4EDF-BC16-FDFFBB563868}" srcOrd="15" destOrd="0" presId="urn:microsoft.com/office/officeart/2008/layout/PictureStrips"/>
    <dgm:cxn modelId="{148D246A-A17C-46BE-8E26-1B71E7AC9653}" type="presParOf" srcId="{9E029134-162C-442E-A062-F55ADB999C33}" destId="{BB272E9F-26C5-4655-93E5-F3616BF119CC}" srcOrd="16" destOrd="0" presId="urn:microsoft.com/office/officeart/2008/layout/PictureStrips"/>
    <dgm:cxn modelId="{609EAEA8-ABF7-45E5-9008-F0A57F9D281A}" type="presParOf" srcId="{BB272E9F-26C5-4655-93E5-F3616BF119CC}" destId="{E0757731-3698-433B-8E7C-2EB749869931}" srcOrd="0" destOrd="0" presId="urn:microsoft.com/office/officeart/2008/layout/PictureStrips"/>
    <dgm:cxn modelId="{55C61E49-4476-44B0-A708-FC25AAE872EE}" type="presParOf" srcId="{BB272E9F-26C5-4655-93E5-F3616BF119CC}" destId="{139FD9EA-3509-4D4C-98D4-BC741BA871D8}" srcOrd="1" destOrd="0" presId="urn:microsoft.com/office/officeart/2008/layout/PictureStrips"/>
    <dgm:cxn modelId="{7A43A856-CF30-430D-B46F-BAEA614F5CE9}" type="presParOf" srcId="{9E029134-162C-442E-A062-F55ADB999C33}" destId="{979B97D2-0F97-437F-8686-ABD1B910F38F}" srcOrd="17" destOrd="0" presId="urn:microsoft.com/office/officeart/2008/layout/PictureStrips"/>
    <dgm:cxn modelId="{AC025C15-0FBA-4442-A30A-7B6A677CBB89}" type="presParOf" srcId="{9E029134-162C-442E-A062-F55ADB999C33}" destId="{0216C3D0-FCC6-4B0C-AA10-7E78E85A1DE2}" srcOrd="18" destOrd="0" presId="urn:microsoft.com/office/officeart/2008/layout/PictureStrips"/>
    <dgm:cxn modelId="{3BF4F727-C772-4BD5-91D8-00C55803F57C}" type="presParOf" srcId="{0216C3D0-FCC6-4B0C-AA10-7E78E85A1DE2}" destId="{22C56DC3-2158-416C-A2CA-0A41276F6E72}" srcOrd="0" destOrd="0" presId="urn:microsoft.com/office/officeart/2008/layout/PictureStrips"/>
    <dgm:cxn modelId="{6B7DCB3F-AFED-432A-BED9-F72391F1EF53}"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BE70E2-86EC-42A2-BB8B-18391CE72235}"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fr-BE"/>
        </a:p>
      </dgm:t>
    </dgm:pt>
    <dgm:pt modelId="{8C6574DE-6828-4153-98CD-20B89F7A136A}">
      <dgm:prSet phldrT="[Text]"/>
      <dgm:spPr/>
      <dgm:t>
        <a:bodyPr/>
        <a:lstStyle/>
        <a:p>
          <a:r>
            <a:rPr lang="fr-FR" dirty="0" smtClean="0"/>
            <a:t>Gouvernance par </a:t>
          </a:r>
          <a:r>
            <a:rPr lang="fr-FR" dirty="0" smtClean="0"/>
            <a:t>les </a:t>
          </a:r>
          <a:r>
            <a:rPr lang="fr-FR" dirty="0" err="1" smtClean="0"/>
            <a:t>stakeholders</a:t>
          </a:r>
          <a:endParaRPr lang="fr-BE" dirty="0"/>
        </a:p>
      </dgm:t>
    </dgm:pt>
    <dgm:pt modelId="{88326B70-7B6C-49F7-972F-A2F460418F55}" type="parTrans" cxnId="{C5630A1E-1E2C-4A63-9C70-FA8F84AEE883}">
      <dgm:prSet/>
      <dgm:spPr/>
      <dgm:t>
        <a:bodyPr/>
        <a:lstStyle/>
        <a:p>
          <a:endParaRPr lang="fr-BE" dirty="0"/>
        </a:p>
      </dgm:t>
    </dgm:pt>
    <dgm:pt modelId="{20C83D99-F59A-4F7F-A1D3-180936A27E93}" type="sibTrans" cxnId="{C5630A1E-1E2C-4A63-9C70-FA8F84AEE883}">
      <dgm:prSet/>
      <dgm:spPr/>
      <dgm:t>
        <a:bodyPr/>
        <a:lstStyle/>
        <a:p>
          <a:endParaRPr lang="fr-BE" dirty="0"/>
        </a:p>
      </dgm:t>
    </dgm:pt>
    <dgm:pt modelId="{2732061F-60D4-4AAC-BF06-565455037875}">
      <dgm:prSet phldrT="[Text]"/>
      <dgm:spPr/>
      <dgm:t>
        <a:bodyPr/>
        <a:lstStyle/>
        <a:p>
          <a:r>
            <a:rPr lang="fr-BE" smtClean="0"/>
            <a:t>Optimisation </a:t>
          </a:r>
          <a:r>
            <a:rPr lang="fr-BE" dirty="0" smtClean="0"/>
            <a:t>des </a:t>
          </a:r>
          <a:r>
            <a:rPr lang="fr-BE" smtClean="0"/>
            <a:t>processus en chaîne</a:t>
          </a:r>
          <a:endParaRPr lang="fr-BE" dirty="0"/>
        </a:p>
      </dgm:t>
    </dgm:pt>
    <dgm:pt modelId="{585A1A77-DB41-4BF4-8992-1464D0316A6E}" type="parTrans" cxnId="{B105418D-4E1E-47D3-B03E-F301CD0F78D2}">
      <dgm:prSet/>
      <dgm:spPr/>
      <dgm:t>
        <a:bodyPr/>
        <a:lstStyle/>
        <a:p>
          <a:endParaRPr lang="fr-BE" dirty="0"/>
        </a:p>
      </dgm:t>
    </dgm:pt>
    <dgm:pt modelId="{71405F9A-273A-4D9C-91F3-EE7366A9FB3A}" type="sibTrans" cxnId="{B105418D-4E1E-47D3-B03E-F301CD0F78D2}">
      <dgm:prSet/>
      <dgm:spPr/>
      <dgm:t>
        <a:bodyPr/>
        <a:lstStyle/>
        <a:p>
          <a:endParaRPr lang="fr-BE" dirty="0"/>
        </a:p>
      </dgm:t>
    </dgm:pt>
    <dgm:pt modelId="{001419BD-3FBB-4C19-A8F9-39644EFC0419}">
      <dgm:prSet phldrT="[Text]"/>
      <dgm:spPr/>
      <dgm:t>
        <a:bodyPr/>
        <a:lstStyle/>
        <a:p>
          <a:r>
            <a:rPr lang="fr-BE" noProof="0" dirty="0" smtClean="0"/>
            <a:t>Délivrance</a:t>
          </a:r>
          <a:r>
            <a:rPr lang="fr-BE" dirty="0" smtClean="0"/>
            <a:t> permanente</a:t>
          </a:r>
          <a:endParaRPr lang="fr-BE" dirty="0"/>
        </a:p>
      </dgm:t>
    </dgm:pt>
    <dgm:pt modelId="{E6DB788C-925E-4DD8-ABF9-3D1A43F70C66}" type="parTrans" cxnId="{13615A77-D408-4F8F-BE1E-E3FE8E2103B3}">
      <dgm:prSet/>
      <dgm:spPr/>
      <dgm:t>
        <a:bodyPr/>
        <a:lstStyle/>
        <a:p>
          <a:endParaRPr lang="fr-BE" dirty="0"/>
        </a:p>
      </dgm:t>
    </dgm:pt>
    <dgm:pt modelId="{5C4AC055-5C93-4001-844D-7B260E9F594E}" type="sibTrans" cxnId="{13615A77-D408-4F8F-BE1E-E3FE8E2103B3}">
      <dgm:prSet/>
      <dgm:spPr/>
      <dgm:t>
        <a:bodyPr/>
        <a:lstStyle/>
        <a:p>
          <a:endParaRPr lang="fr-BE" dirty="0"/>
        </a:p>
      </dgm:t>
    </dgm:pt>
    <dgm:pt modelId="{4B2C8B4D-587B-45C2-8D94-646F991A374E}">
      <dgm:prSet phldrT="[Text]"/>
      <dgm:spPr/>
      <dgm:t>
        <a:bodyPr/>
        <a:lstStyle/>
        <a:p>
          <a:r>
            <a:rPr lang="fr-BE" dirty="0" smtClean="0"/>
            <a:t>Vison </a:t>
          </a:r>
        </a:p>
        <a:p>
          <a:r>
            <a:rPr lang="fr-BE" dirty="0" smtClean="0"/>
            <a:t>commune</a:t>
          </a:r>
          <a:endParaRPr lang="fr-BE" dirty="0"/>
        </a:p>
      </dgm:t>
    </dgm:pt>
    <dgm:pt modelId="{F641FFA5-28B2-49D4-8058-2D705888E635}" type="parTrans" cxnId="{EAD68845-9C8F-4EA2-89CA-941D90BA2BB7}">
      <dgm:prSet/>
      <dgm:spPr/>
      <dgm:t>
        <a:bodyPr/>
        <a:lstStyle/>
        <a:p>
          <a:endParaRPr lang="fr-BE" dirty="0"/>
        </a:p>
      </dgm:t>
    </dgm:pt>
    <dgm:pt modelId="{6C5D16FF-009D-43F9-9964-696040C3031D}" type="sibTrans" cxnId="{EAD68845-9C8F-4EA2-89CA-941D90BA2BB7}">
      <dgm:prSet/>
      <dgm:spPr/>
      <dgm:t>
        <a:bodyPr/>
        <a:lstStyle/>
        <a:p>
          <a:endParaRPr lang="fr-BE" dirty="0"/>
        </a:p>
      </dgm:t>
    </dgm:pt>
    <dgm:pt modelId="{EC4453AB-9E27-4059-A6F8-485C244890E7}">
      <dgm:prSet phldrT="[Text]"/>
      <dgm:spPr/>
      <dgm:t>
        <a:bodyPr/>
        <a:lstStyle/>
        <a:p>
          <a:r>
            <a:rPr lang="fr-BE" dirty="0" smtClean="0"/>
            <a:t>Attention pour synergies</a:t>
          </a:r>
          <a:endParaRPr lang="fr-BE" dirty="0"/>
        </a:p>
      </dgm:t>
    </dgm:pt>
    <dgm:pt modelId="{BA16BABA-4DB0-4778-B657-01135AB7B0F8}" type="parTrans" cxnId="{43742492-E77F-4E3B-B731-D453382382A9}">
      <dgm:prSet/>
      <dgm:spPr/>
      <dgm:t>
        <a:bodyPr/>
        <a:lstStyle/>
        <a:p>
          <a:endParaRPr lang="fr-BE" dirty="0"/>
        </a:p>
      </dgm:t>
    </dgm:pt>
    <dgm:pt modelId="{A8074C22-54F3-4960-9D86-643AFCB6A58F}" type="sibTrans" cxnId="{43742492-E77F-4E3B-B731-D453382382A9}">
      <dgm:prSet/>
      <dgm:spPr/>
      <dgm:t>
        <a:bodyPr/>
        <a:lstStyle/>
        <a:p>
          <a:endParaRPr lang="fr-BE" dirty="0"/>
        </a:p>
      </dgm:t>
    </dgm:pt>
    <dgm:pt modelId="{741727A4-E823-480F-A668-3C5F21F6B192}">
      <dgm:prSet phldrT="[Text]"/>
      <dgm:spPr/>
      <dgm:t>
        <a:bodyPr/>
        <a:lstStyle/>
        <a:p>
          <a:r>
            <a:rPr lang="fr-BE" dirty="0" smtClean="0"/>
            <a:t>Bonne </a:t>
          </a:r>
          <a:r>
            <a:rPr lang="fr-BE" smtClean="0"/>
            <a:t>architecture TIC</a:t>
          </a:r>
          <a:endParaRPr lang="fr-BE" dirty="0"/>
        </a:p>
      </dgm:t>
    </dgm:pt>
    <dgm:pt modelId="{C9C029CD-B54D-4054-8C15-1F4AEC04483A}" type="parTrans" cxnId="{CF6355A7-CB0F-4050-9E5A-229F83D7D598}">
      <dgm:prSet/>
      <dgm:spPr/>
      <dgm:t>
        <a:bodyPr/>
        <a:lstStyle/>
        <a:p>
          <a:endParaRPr lang="fr-BE" dirty="0"/>
        </a:p>
      </dgm:t>
    </dgm:pt>
    <dgm:pt modelId="{5F4E74E9-B9A5-4DD6-BDF6-2A17F23FE080}" type="sibTrans" cxnId="{CF6355A7-CB0F-4050-9E5A-229F83D7D598}">
      <dgm:prSet/>
      <dgm:spPr/>
      <dgm:t>
        <a:bodyPr/>
        <a:lstStyle/>
        <a:p>
          <a:endParaRPr lang="fr-BE" dirty="0"/>
        </a:p>
      </dgm:t>
    </dgm:pt>
    <dgm:pt modelId="{8E205B19-5D0B-424F-99B2-9EB54EF8FAE0}">
      <dgm:prSet phldrT="[Text]"/>
      <dgm:spPr/>
      <dgm:t>
        <a:bodyPr/>
        <a:lstStyle/>
        <a:p>
          <a:r>
            <a:rPr lang="fr-BE" noProof="0" dirty="0" smtClean="0"/>
            <a:t>Développement </a:t>
          </a:r>
          <a:r>
            <a:rPr lang="fr-BE" noProof="0" dirty="0" smtClean="0"/>
            <a:t>agile</a:t>
          </a:r>
          <a:endParaRPr lang="fr-BE" noProof="0" dirty="0"/>
        </a:p>
      </dgm:t>
    </dgm:pt>
    <dgm:pt modelId="{2D4895A4-CD09-470F-9682-A2DC21441262}" type="parTrans" cxnId="{B65EC549-C3CD-4647-B3A1-207E0BC6268F}">
      <dgm:prSet/>
      <dgm:spPr/>
      <dgm:t>
        <a:bodyPr/>
        <a:lstStyle/>
        <a:p>
          <a:endParaRPr lang="fr-BE" dirty="0"/>
        </a:p>
      </dgm:t>
    </dgm:pt>
    <dgm:pt modelId="{A20FC47A-2B0E-41A5-95CE-27CF4B77DA16}" type="sibTrans" cxnId="{B65EC549-C3CD-4647-B3A1-207E0BC6268F}">
      <dgm:prSet/>
      <dgm:spPr/>
      <dgm:t>
        <a:bodyPr/>
        <a:lstStyle/>
        <a:p>
          <a:endParaRPr lang="fr-BE" dirty="0"/>
        </a:p>
      </dgm:t>
    </dgm:pt>
    <dgm:pt modelId="{F152C000-31F6-4665-A9D9-93BCB38C0CCD}" type="pres">
      <dgm:prSet presAssocID="{64BE70E2-86EC-42A2-BB8B-18391CE72235}" presName="Name0" presStyleCnt="0">
        <dgm:presLayoutVars>
          <dgm:dir/>
          <dgm:resizeHandles val="exact"/>
        </dgm:presLayoutVars>
      </dgm:prSet>
      <dgm:spPr/>
      <dgm:t>
        <a:bodyPr/>
        <a:lstStyle/>
        <a:p>
          <a:endParaRPr lang="fr-BE"/>
        </a:p>
      </dgm:t>
    </dgm:pt>
    <dgm:pt modelId="{F8A1B5F8-8082-4153-A0FE-03C98D6D8706}" type="pres">
      <dgm:prSet presAssocID="{64BE70E2-86EC-42A2-BB8B-18391CE72235}" presName="cycle" presStyleCnt="0"/>
      <dgm:spPr/>
      <dgm:t>
        <a:bodyPr/>
        <a:lstStyle/>
        <a:p>
          <a:endParaRPr lang="en-US"/>
        </a:p>
      </dgm:t>
    </dgm:pt>
    <dgm:pt modelId="{A33145EF-5E47-446F-A244-E32FE8FDFBCA}" type="pres">
      <dgm:prSet presAssocID="{8C6574DE-6828-4153-98CD-20B89F7A136A}" presName="nodeFirstNode" presStyleLbl="node1" presStyleIdx="0" presStyleCnt="7" custRadScaleRad="101512">
        <dgm:presLayoutVars>
          <dgm:bulletEnabled val="1"/>
        </dgm:presLayoutVars>
      </dgm:prSet>
      <dgm:spPr/>
      <dgm:t>
        <a:bodyPr/>
        <a:lstStyle/>
        <a:p>
          <a:endParaRPr lang="fr-BE"/>
        </a:p>
      </dgm:t>
    </dgm:pt>
    <dgm:pt modelId="{B6DC04B2-9D68-423C-8FD3-9A1E74D0DE24}" type="pres">
      <dgm:prSet presAssocID="{20C83D99-F59A-4F7F-A1D3-180936A27E93}" presName="sibTransFirstNode" presStyleLbl="bgShp" presStyleIdx="0" presStyleCnt="1"/>
      <dgm:spPr/>
      <dgm:t>
        <a:bodyPr/>
        <a:lstStyle/>
        <a:p>
          <a:endParaRPr lang="fr-BE"/>
        </a:p>
      </dgm:t>
    </dgm:pt>
    <dgm:pt modelId="{DCA28AAA-F2B5-42A4-9E88-09B283CCCA8B}" type="pres">
      <dgm:prSet presAssocID="{4B2C8B4D-587B-45C2-8D94-646F991A374E}" presName="nodeFollowingNodes" presStyleLbl="node1" presStyleIdx="1" presStyleCnt="7">
        <dgm:presLayoutVars>
          <dgm:bulletEnabled val="1"/>
        </dgm:presLayoutVars>
      </dgm:prSet>
      <dgm:spPr/>
      <dgm:t>
        <a:bodyPr/>
        <a:lstStyle/>
        <a:p>
          <a:endParaRPr lang="fr-BE"/>
        </a:p>
      </dgm:t>
    </dgm:pt>
    <dgm:pt modelId="{C58C8F6D-1F6D-4325-8FD3-F5EE5048BF63}" type="pres">
      <dgm:prSet presAssocID="{EC4453AB-9E27-4059-A6F8-485C244890E7}" presName="nodeFollowingNodes" presStyleLbl="node1" presStyleIdx="2" presStyleCnt="7">
        <dgm:presLayoutVars>
          <dgm:bulletEnabled val="1"/>
        </dgm:presLayoutVars>
      </dgm:prSet>
      <dgm:spPr/>
      <dgm:t>
        <a:bodyPr/>
        <a:lstStyle/>
        <a:p>
          <a:endParaRPr lang="fr-BE"/>
        </a:p>
      </dgm:t>
    </dgm:pt>
    <dgm:pt modelId="{7C63C62A-7B6C-4835-B606-37A739A4B7ED}" type="pres">
      <dgm:prSet presAssocID="{741727A4-E823-480F-A668-3C5F21F6B192}" presName="nodeFollowingNodes" presStyleLbl="node1" presStyleIdx="3" presStyleCnt="7">
        <dgm:presLayoutVars>
          <dgm:bulletEnabled val="1"/>
        </dgm:presLayoutVars>
      </dgm:prSet>
      <dgm:spPr/>
      <dgm:t>
        <a:bodyPr/>
        <a:lstStyle/>
        <a:p>
          <a:endParaRPr lang="fr-BE"/>
        </a:p>
      </dgm:t>
    </dgm:pt>
    <dgm:pt modelId="{1AD78786-0837-4AB1-A454-AABB05718F99}" type="pres">
      <dgm:prSet presAssocID="{2732061F-60D4-4AAC-BF06-565455037875}" presName="nodeFollowingNodes" presStyleLbl="node1" presStyleIdx="4" presStyleCnt="7">
        <dgm:presLayoutVars>
          <dgm:bulletEnabled val="1"/>
        </dgm:presLayoutVars>
      </dgm:prSet>
      <dgm:spPr/>
      <dgm:t>
        <a:bodyPr/>
        <a:lstStyle/>
        <a:p>
          <a:endParaRPr lang="fr-BE"/>
        </a:p>
      </dgm:t>
    </dgm:pt>
    <dgm:pt modelId="{48F5F045-81BD-4368-926A-CFB086880225}" type="pres">
      <dgm:prSet presAssocID="{8E205B19-5D0B-424F-99B2-9EB54EF8FAE0}" presName="nodeFollowingNodes" presStyleLbl="node1" presStyleIdx="5" presStyleCnt="7">
        <dgm:presLayoutVars>
          <dgm:bulletEnabled val="1"/>
        </dgm:presLayoutVars>
      </dgm:prSet>
      <dgm:spPr/>
      <dgm:t>
        <a:bodyPr/>
        <a:lstStyle/>
        <a:p>
          <a:endParaRPr lang="fr-BE"/>
        </a:p>
      </dgm:t>
    </dgm:pt>
    <dgm:pt modelId="{C18C6869-5F93-4570-834D-69929E5A1F3B}" type="pres">
      <dgm:prSet presAssocID="{001419BD-3FBB-4C19-A8F9-39644EFC0419}" presName="nodeFollowingNodes" presStyleLbl="node1" presStyleIdx="6" presStyleCnt="7">
        <dgm:presLayoutVars>
          <dgm:bulletEnabled val="1"/>
        </dgm:presLayoutVars>
      </dgm:prSet>
      <dgm:spPr/>
      <dgm:t>
        <a:bodyPr/>
        <a:lstStyle/>
        <a:p>
          <a:endParaRPr lang="fr-BE"/>
        </a:p>
      </dgm:t>
    </dgm:pt>
  </dgm:ptLst>
  <dgm:cxnLst>
    <dgm:cxn modelId="{43742492-E77F-4E3B-B731-D453382382A9}" srcId="{64BE70E2-86EC-42A2-BB8B-18391CE72235}" destId="{EC4453AB-9E27-4059-A6F8-485C244890E7}" srcOrd="2" destOrd="0" parTransId="{BA16BABA-4DB0-4778-B657-01135AB7B0F8}" sibTransId="{A8074C22-54F3-4960-9D86-643AFCB6A58F}"/>
    <dgm:cxn modelId="{13615A77-D408-4F8F-BE1E-E3FE8E2103B3}" srcId="{64BE70E2-86EC-42A2-BB8B-18391CE72235}" destId="{001419BD-3FBB-4C19-A8F9-39644EFC0419}" srcOrd="6" destOrd="0" parTransId="{E6DB788C-925E-4DD8-ABF9-3D1A43F70C66}" sibTransId="{5C4AC055-5C93-4001-844D-7B260E9F594E}"/>
    <dgm:cxn modelId="{59E0D953-56FB-4A8B-BEF3-576112AE05A9}" type="presOf" srcId="{2732061F-60D4-4AAC-BF06-565455037875}" destId="{1AD78786-0837-4AB1-A454-AABB05718F99}" srcOrd="0" destOrd="0" presId="urn:microsoft.com/office/officeart/2005/8/layout/cycle3"/>
    <dgm:cxn modelId="{2DDE51F2-B532-4695-B94F-FA7737D7AC03}" type="presOf" srcId="{64BE70E2-86EC-42A2-BB8B-18391CE72235}" destId="{F152C000-31F6-4665-A9D9-93BCB38C0CCD}" srcOrd="0" destOrd="0" presId="urn:microsoft.com/office/officeart/2005/8/layout/cycle3"/>
    <dgm:cxn modelId="{41B5D5BA-1A2E-456D-B208-B255CFEBAA14}" type="presOf" srcId="{741727A4-E823-480F-A668-3C5F21F6B192}" destId="{7C63C62A-7B6C-4835-B606-37A739A4B7ED}" srcOrd="0" destOrd="0" presId="urn:microsoft.com/office/officeart/2005/8/layout/cycle3"/>
    <dgm:cxn modelId="{895EFC76-E813-40C8-95F7-45B718554103}" type="presOf" srcId="{8C6574DE-6828-4153-98CD-20B89F7A136A}" destId="{A33145EF-5E47-446F-A244-E32FE8FDFBCA}" srcOrd="0" destOrd="0" presId="urn:microsoft.com/office/officeart/2005/8/layout/cycle3"/>
    <dgm:cxn modelId="{43A04CBF-9645-4FBE-91E0-9C4F61CA6841}" type="presOf" srcId="{8E205B19-5D0B-424F-99B2-9EB54EF8FAE0}" destId="{48F5F045-81BD-4368-926A-CFB086880225}" srcOrd="0" destOrd="0" presId="urn:microsoft.com/office/officeart/2005/8/layout/cycle3"/>
    <dgm:cxn modelId="{1D7CE6D4-DC0F-4F0B-AA7E-5EDF8F37B693}" type="presOf" srcId="{4B2C8B4D-587B-45C2-8D94-646F991A374E}" destId="{DCA28AAA-F2B5-42A4-9E88-09B283CCCA8B}" srcOrd="0" destOrd="0" presId="urn:microsoft.com/office/officeart/2005/8/layout/cycle3"/>
    <dgm:cxn modelId="{B65EC549-C3CD-4647-B3A1-207E0BC6268F}" srcId="{64BE70E2-86EC-42A2-BB8B-18391CE72235}" destId="{8E205B19-5D0B-424F-99B2-9EB54EF8FAE0}" srcOrd="5" destOrd="0" parTransId="{2D4895A4-CD09-470F-9682-A2DC21441262}" sibTransId="{A20FC47A-2B0E-41A5-95CE-27CF4B77DA16}"/>
    <dgm:cxn modelId="{B40EA7C3-599C-46FC-B6E8-370AC7A3A85A}" type="presOf" srcId="{EC4453AB-9E27-4059-A6F8-485C244890E7}" destId="{C58C8F6D-1F6D-4325-8FD3-F5EE5048BF63}" srcOrd="0" destOrd="0" presId="urn:microsoft.com/office/officeart/2005/8/layout/cycle3"/>
    <dgm:cxn modelId="{CF6355A7-CB0F-4050-9E5A-229F83D7D598}" srcId="{64BE70E2-86EC-42A2-BB8B-18391CE72235}" destId="{741727A4-E823-480F-A668-3C5F21F6B192}" srcOrd="3" destOrd="0" parTransId="{C9C029CD-B54D-4054-8C15-1F4AEC04483A}" sibTransId="{5F4E74E9-B9A5-4DD6-BDF6-2A17F23FE080}"/>
    <dgm:cxn modelId="{EAD68845-9C8F-4EA2-89CA-941D90BA2BB7}" srcId="{64BE70E2-86EC-42A2-BB8B-18391CE72235}" destId="{4B2C8B4D-587B-45C2-8D94-646F991A374E}" srcOrd="1" destOrd="0" parTransId="{F641FFA5-28B2-49D4-8058-2D705888E635}" sibTransId="{6C5D16FF-009D-43F9-9964-696040C3031D}"/>
    <dgm:cxn modelId="{F9582775-2CAE-4BE4-96F1-0522EA00567C}" type="presOf" srcId="{001419BD-3FBB-4C19-A8F9-39644EFC0419}" destId="{C18C6869-5F93-4570-834D-69929E5A1F3B}" srcOrd="0" destOrd="0" presId="urn:microsoft.com/office/officeart/2005/8/layout/cycle3"/>
    <dgm:cxn modelId="{B105418D-4E1E-47D3-B03E-F301CD0F78D2}" srcId="{64BE70E2-86EC-42A2-BB8B-18391CE72235}" destId="{2732061F-60D4-4AAC-BF06-565455037875}" srcOrd="4" destOrd="0" parTransId="{585A1A77-DB41-4BF4-8992-1464D0316A6E}" sibTransId="{71405F9A-273A-4D9C-91F3-EE7366A9FB3A}"/>
    <dgm:cxn modelId="{C5630A1E-1E2C-4A63-9C70-FA8F84AEE883}" srcId="{64BE70E2-86EC-42A2-BB8B-18391CE72235}" destId="{8C6574DE-6828-4153-98CD-20B89F7A136A}" srcOrd="0" destOrd="0" parTransId="{88326B70-7B6C-49F7-972F-A2F460418F55}" sibTransId="{20C83D99-F59A-4F7F-A1D3-180936A27E93}"/>
    <dgm:cxn modelId="{8B02F3FD-D73C-400F-B347-7C7F67A3ED0A}" type="presOf" srcId="{20C83D99-F59A-4F7F-A1D3-180936A27E93}" destId="{B6DC04B2-9D68-423C-8FD3-9A1E74D0DE24}" srcOrd="0" destOrd="0" presId="urn:microsoft.com/office/officeart/2005/8/layout/cycle3"/>
    <dgm:cxn modelId="{1B2042C9-3AFE-4AE5-A135-0F771669EF5E}" type="presParOf" srcId="{F152C000-31F6-4665-A9D9-93BCB38C0CCD}" destId="{F8A1B5F8-8082-4153-A0FE-03C98D6D8706}" srcOrd="0" destOrd="0" presId="urn:microsoft.com/office/officeart/2005/8/layout/cycle3"/>
    <dgm:cxn modelId="{68A38ECB-79BA-4484-B3E1-2721DAB44354}" type="presParOf" srcId="{F8A1B5F8-8082-4153-A0FE-03C98D6D8706}" destId="{A33145EF-5E47-446F-A244-E32FE8FDFBCA}" srcOrd="0" destOrd="0" presId="urn:microsoft.com/office/officeart/2005/8/layout/cycle3"/>
    <dgm:cxn modelId="{97D3803E-E82E-4EF0-93AE-6FB15C80E127}" type="presParOf" srcId="{F8A1B5F8-8082-4153-A0FE-03C98D6D8706}" destId="{B6DC04B2-9D68-423C-8FD3-9A1E74D0DE24}" srcOrd="1" destOrd="0" presId="urn:microsoft.com/office/officeart/2005/8/layout/cycle3"/>
    <dgm:cxn modelId="{DC556BE6-9C5D-4C2E-935B-DEF406960835}" type="presParOf" srcId="{F8A1B5F8-8082-4153-A0FE-03C98D6D8706}" destId="{DCA28AAA-F2B5-42A4-9E88-09B283CCCA8B}" srcOrd="2" destOrd="0" presId="urn:microsoft.com/office/officeart/2005/8/layout/cycle3"/>
    <dgm:cxn modelId="{5A66245A-DC80-46C1-9040-742C0BED96D3}" type="presParOf" srcId="{F8A1B5F8-8082-4153-A0FE-03C98D6D8706}" destId="{C58C8F6D-1F6D-4325-8FD3-F5EE5048BF63}" srcOrd="3" destOrd="0" presId="urn:microsoft.com/office/officeart/2005/8/layout/cycle3"/>
    <dgm:cxn modelId="{8FDBF4CD-5C98-442D-A185-92B35ED7C753}" type="presParOf" srcId="{F8A1B5F8-8082-4153-A0FE-03C98D6D8706}" destId="{7C63C62A-7B6C-4835-B606-37A739A4B7ED}" srcOrd="4" destOrd="0" presId="urn:microsoft.com/office/officeart/2005/8/layout/cycle3"/>
    <dgm:cxn modelId="{22F9C87A-593C-4746-8605-A70755B7ECAC}" type="presParOf" srcId="{F8A1B5F8-8082-4153-A0FE-03C98D6D8706}" destId="{1AD78786-0837-4AB1-A454-AABB05718F99}" srcOrd="5" destOrd="0" presId="urn:microsoft.com/office/officeart/2005/8/layout/cycle3"/>
    <dgm:cxn modelId="{DB3BCBBA-861E-425C-8D7C-0862AE846326}" type="presParOf" srcId="{F8A1B5F8-8082-4153-A0FE-03C98D6D8706}" destId="{48F5F045-81BD-4368-926A-CFB086880225}" srcOrd="6" destOrd="0" presId="urn:microsoft.com/office/officeart/2005/8/layout/cycle3"/>
    <dgm:cxn modelId="{C1C796A6-9DDE-49DC-8D2D-2D8138200CC0}" type="presParOf" srcId="{F8A1B5F8-8082-4153-A0FE-03C98D6D8706}" destId="{C18C6869-5F93-4570-834D-69929E5A1F3B}"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5198" y="-728845"/>
          <a:ext cx="1094521" cy="2825843"/>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BE" sz="1600" kern="1200" dirty="0" smtClean="0"/>
            <a:t>Authentification de l’identité du patient</a:t>
          </a:r>
          <a:endParaRPr lang="en-US" sz="1600" kern="1200" dirty="0"/>
        </a:p>
        <a:p>
          <a:pPr marL="171450" lvl="1" indent="-171450" algn="l" defTabSz="711200" rtl="0">
            <a:lnSpc>
              <a:spcPct val="90000"/>
            </a:lnSpc>
            <a:spcBef>
              <a:spcPct val="0"/>
            </a:spcBef>
            <a:spcAft>
              <a:spcPct val="15000"/>
            </a:spcAft>
            <a:buChar char="••"/>
          </a:pPr>
          <a:r>
            <a:rPr lang="fr-BE" sz="1600" b="0" kern="1200" dirty="0" smtClean="0"/>
            <a:t>Vérification de l’assurabilité</a:t>
          </a:r>
          <a:endParaRPr lang="en-US" sz="1600" kern="1200" dirty="0"/>
        </a:p>
        <a:p>
          <a:pPr marL="171450" lvl="1" indent="-171450" algn="l" defTabSz="711200" rtl="0">
            <a:lnSpc>
              <a:spcPct val="90000"/>
            </a:lnSpc>
            <a:spcBef>
              <a:spcPct val="0"/>
            </a:spcBef>
            <a:spcAft>
              <a:spcPct val="15000"/>
            </a:spcAft>
            <a:buChar char="••"/>
          </a:pPr>
          <a:r>
            <a:rPr lang="fr-BE" sz="1600" kern="1200" dirty="0" smtClean="0"/>
            <a:t>DMG?</a:t>
          </a:r>
          <a:endParaRPr lang="en-US" sz="1600" kern="1200" dirty="0"/>
        </a:p>
      </dsp:txBody>
      <dsp:txXfrm rot="-5400000">
        <a:off x="1589537" y="190246"/>
        <a:ext cx="2772413" cy="987661"/>
      </dsp:txXfrm>
    </dsp:sp>
    <dsp:sp modelId="{6273677B-BEF3-4B28-96B6-2A414649EAEE}">
      <dsp:nvSpPr>
        <dsp:cNvPr id="0" name=""/>
        <dsp:cNvSpPr/>
      </dsp:nvSpPr>
      <dsp:spPr>
        <a:xfrm>
          <a:off x="0" y="0"/>
          <a:ext cx="1589537" cy="1368152"/>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r-BE" sz="2400" b="0" kern="1200" dirty="0" smtClean="0"/>
            <a:t>Via </a:t>
          </a:r>
          <a:r>
            <a:rPr lang="fr-BE" sz="2400" b="0" kern="1200" dirty="0" err="1" smtClean="0"/>
            <a:t>l’</a:t>
          </a:r>
          <a:r>
            <a:rPr lang="fr-BE" sz="2400" kern="1200" dirty="0" err="1" smtClean="0"/>
            <a:t>eID</a:t>
          </a:r>
          <a:r>
            <a:rPr lang="fr-BE" sz="2400" kern="1200" dirty="0" smtClean="0"/>
            <a:t> du patient</a:t>
          </a:r>
          <a:endParaRPr lang="en-US" sz="2400" kern="1200" dirty="0"/>
        </a:p>
      </dsp:txBody>
      <dsp:txXfrm>
        <a:off x="66788" y="66788"/>
        <a:ext cx="1455961" cy="123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Coordination de processus partiels électroniques</a:t>
          </a:r>
          <a:endParaRPr lang="en-US" sz="13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Portail </a:t>
          </a:r>
          <a:endParaRPr lang="en-US" sz="13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Gestion intégrée des utilisateurs et des accès</a:t>
          </a:r>
          <a:endParaRPr lang="en-US" sz="13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Gestion de loggings</a:t>
          </a:r>
          <a:endParaRPr lang="en-US" sz="13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Système de cryptage end-to-end</a:t>
          </a:r>
          <a:endParaRPr lang="en-US" sz="13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dirty="0" err="1" smtClean="0">
              <a:solidFill>
                <a:srgbClr val="3E6E5A"/>
              </a:solidFill>
            </a:rPr>
            <a:t>eHealth</a:t>
          </a:r>
          <a:r>
            <a:rPr lang="fr-BE" sz="1300" kern="1200" dirty="0" err="1" smtClean="0"/>
            <a:t>Box</a:t>
          </a:r>
          <a:endParaRPr lang="en-US" sz="13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Timestamping</a:t>
          </a:r>
          <a:endParaRPr lang="en-US" sz="13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Codage et anonymisation</a:t>
          </a:r>
          <a:endParaRPr lang="en-US" sz="13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Consultation du Registre national et des registres Banque Carrefour</a:t>
          </a:r>
          <a:endParaRPr lang="en-US" sz="13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lang="fr-BE" sz="1300" kern="1200" smtClean="0"/>
            <a:t>Répertoire des références (Metahub)</a:t>
          </a:r>
          <a:endParaRPr lang="en-US" sz="13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C04B2-9D68-423C-8FD3-9A1E74D0DE24}">
      <dsp:nvSpPr>
        <dsp:cNvPr id="0" name=""/>
        <dsp:cNvSpPr/>
      </dsp:nvSpPr>
      <dsp:spPr>
        <a:xfrm>
          <a:off x="1595980" y="-33779"/>
          <a:ext cx="5037639" cy="5037639"/>
        </a:xfrm>
        <a:prstGeom prst="circularArrow">
          <a:avLst>
            <a:gd name="adj1" fmla="val 5544"/>
            <a:gd name="adj2" fmla="val 330680"/>
            <a:gd name="adj3" fmla="val 14502402"/>
            <a:gd name="adj4" fmla="val 16957885"/>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145EF-5E47-446F-A244-E32FE8FDFBCA}">
      <dsp:nvSpPr>
        <dsp:cNvPr id="0" name=""/>
        <dsp:cNvSpPr/>
      </dsp:nvSpPr>
      <dsp:spPr>
        <a:xfrm>
          <a:off x="3323183" y="0"/>
          <a:ext cx="1583233" cy="791616"/>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Gouvernance par </a:t>
          </a:r>
          <a:r>
            <a:rPr lang="fr-FR" sz="1500" kern="1200" dirty="0" smtClean="0"/>
            <a:t>les </a:t>
          </a:r>
          <a:r>
            <a:rPr lang="fr-FR" sz="1500" kern="1200" dirty="0" err="1" smtClean="0"/>
            <a:t>stakeholders</a:t>
          </a:r>
          <a:endParaRPr lang="fr-BE" sz="1500" kern="1200" dirty="0"/>
        </a:p>
      </dsp:txBody>
      <dsp:txXfrm>
        <a:off x="3361827" y="38644"/>
        <a:ext cx="1505945" cy="714328"/>
      </dsp:txXfrm>
    </dsp:sp>
    <dsp:sp modelId="{DCA28AAA-F2B5-42A4-9E88-09B283CCCA8B}">
      <dsp:nvSpPr>
        <dsp:cNvPr id="0" name=""/>
        <dsp:cNvSpPr/>
      </dsp:nvSpPr>
      <dsp:spPr>
        <a:xfrm>
          <a:off x="5002750" y="809553"/>
          <a:ext cx="1583233" cy="791616"/>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dirty="0" smtClean="0"/>
            <a:t>Vison </a:t>
          </a:r>
        </a:p>
        <a:p>
          <a:pPr lvl="0" algn="ctr" defTabSz="666750">
            <a:lnSpc>
              <a:spcPct val="90000"/>
            </a:lnSpc>
            <a:spcBef>
              <a:spcPct val="0"/>
            </a:spcBef>
            <a:spcAft>
              <a:spcPct val="35000"/>
            </a:spcAft>
          </a:pPr>
          <a:r>
            <a:rPr lang="fr-BE" sz="1500" kern="1200" dirty="0" smtClean="0"/>
            <a:t>commune</a:t>
          </a:r>
          <a:endParaRPr lang="fr-BE" sz="1500" kern="1200" dirty="0"/>
        </a:p>
      </dsp:txBody>
      <dsp:txXfrm>
        <a:off x="5041394" y="848197"/>
        <a:ext cx="1505945" cy="714328"/>
      </dsp:txXfrm>
    </dsp:sp>
    <dsp:sp modelId="{C58C8F6D-1F6D-4325-8FD3-F5EE5048BF63}">
      <dsp:nvSpPr>
        <dsp:cNvPr id="0" name=""/>
        <dsp:cNvSpPr/>
      </dsp:nvSpPr>
      <dsp:spPr>
        <a:xfrm>
          <a:off x="5417569" y="2626993"/>
          <a:ext cx="1583233" cy="791616"/>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dirty="0" smtClean="0"/>
            <a:t>Attention pour synergies</a:t>
          </a:r>
          <a:endParaRPr lang="fr-BE" sz="1500" kern="1200" dirty="0"/>
        </a:p>
      </dsp:txBody>
      <dsp:txXfrm>
        <a:off x="5456213" y="2665637"/>
        <a:ext cx="1505945" cy="714328"/>
      </dsp:txXfrm>
    </dsp:sp>
    <dsp:sp modelId="{7C63C62A-7B6C-4835-B606-37A739A4B7ED}">
      <dsp:nvSpPr>
        <dsp:cNvPr id="0" name=""/>
        <dsp:cNvSpPr/>
      </dsp:nvSpPr>
      <dsp:spPr>
        <a:xfrm>
          <a:off x="4255272" y="4084467"/>
          <a:ext cx="1583233" cy="791616"/>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dirty="0" smtClean="0"/>
            <a:t>Bonne </a:t>
          </a:r>
          <a:r>
            <a:rPr lang="fr-BE" sz="1500" kern="1200" smtClean="0"/>
            <a:t>architecture TIC</a:t>
          </a:r>
          <a:endParaRPr lang="fr-BE" sz="1500" kern="1200" dirty="0"/>
        </a:p>
      </dsp:txBody>
      <dsp:txXfrm>
        <a:off x="4293916" y="4123111"/>
        <a:ext cx="1505945" cy="714328"/>
      </dsp:txXfrm>
    </dsp:sp>
    <dsp:sp modelId="{1AD78786-0837-4AB1-A454-AABB05718F99}">
      <dsp:nvSpPr>
        <dsp:cNvPr id="0" name=""/>
        <dsp:cNvSpPr/>
      </dsp:nvSpPr>
      <dsp:spPr>
        <a:xfrm>
          <a:off x="2391093" y="4084467"/>
          <a:ext cx="1583233" cy="791616"/>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smtClean="0"/>
            <a:t>Optimisation </a:t>
          </a:r>
          <a:r>
            <a:rPr lang="fr-BE" sz="1500" kern="1200" dirty="0" smtClean="0"/>
            <a:t>des </a:t>
          </a:r>
          <a:r>
            <a:rPr lang="fr-BE" sz="1500" kern="1200" smtClean="0"/>
            <a:t>processus en chaîne</a:t>
          </a:r>
          <a:endParaRPr lang="fr-BE" sz="1500" kern="1200" dirty="0"/>
        </a:p>
      </dsp:txBody>
      <dsp:txXfrm>
        <a:off x="2429737" y="4123111"/>
        <a:ext cx="1505945" cy="714328"/>
      </dsp:txXfrm>
    </dsp:sp>
    <dsp:sp modelId="{48F5F045-81BD-4368-926A-CFB086880225}">
      <dsp:nvSpPr>
        <dsp:cNvPr id="0" name=""/>
        <dsp:cNvSpPr/>
      </dsp:nvSpPr>
      <dsp:spPr>
        <a:xfrm>
          <a:off x="1228797" y="2626993"/>
          <a:ext cx="1583233" cy="791616"/>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noProof="0" dirty="0" smtClean="0"/>
            <a:t>Développement </a:t>
          </a:r>
          <a:r>
            <a:rPr lang="fr-BE" sz="1500" kern="1200" noProof="0" dirty="0" smtClean="0"/>
            <a:t>agile</a:t>
          </a:r>
          <a:endParaRPr lang="fr-BE" sz="1500" kern="1200" noProof="0" dirty="0"/>
        </a:p>
      </dsp:txBody>
      <dsp:txXfrm>
        <a:off x="1267441" y="2665637"/>
        <a:ext cx="1505945" cy="714328"/>
      </dsp:txXfrm>
    </dsp:sp>
    <dsp:sp modelId="{C18C6869-5F93-4570-834D-69929E5A1F3B}">
      <dsp:nvSpPr>
        <dsp:cNvPr id="0" name=""/>
        <dsp:cNvSpPr/>
      </dsp:nvSpPr>
      <dsp:spPr>
        <a:xfrm>
          <a:off x="1643615" y="809553"/>
          <a:ext cx="1583233" cy="791616"/>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1500" kern="1200" noProof="0" dirty="0" smtClean="0"/>
            <a:t>Délivrance</a:t>
          </a:r>
          <a:r>
            <a:rPr lang="fr-BE" sz="1500" kern="1200" dirty="0" smtClean="0"/>
            <a:t> permanente</a:t>
          </a:r>
          <a:endParaRPr lang="fr-BE" sz="1500" kern="1200" dirty="0"/>
        </a:p>
      </dsp:txBody>
      <dsp:txXfrm>
        <a:off x="1682259" y="848197"/>
        <a:ext cx="1505945" cy="7143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9/17/2015</a:t>
            </a:fld>
            <a:endParaRPr lang="en-US"/>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en-US"/>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9/17/2015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en-US"/>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en-US"/>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16</a:t>
            </a:fld>
            <a:endParaRPr lang="fr-BE"/>
          </a:p>
        </p:txBody>
      </p:sp>
    </p:spTree>
    <p:extLst>
      <p:ext uri="{BB962C8B-B14F-4D97-AF65-F5344CB8AC3E}">
        <p14:creationId xmlns:p14="http://schemas.microsoft.com/office/powerpoint/2010/main" val="232528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17</a:t>
            </a:fld>
            <a:endParaRPr lang="fr-BE"/>
          </a:p>
        </p:txBody>
      </p:sp>
    </p:spTree>
    <p:extLst>
      <p:ext uri="{BB962C8B-B14F-4D97-AF65-F5344CB8AC3E}">
        <p14:creationId xmlns:p14="http://schemas.microsoft.com/office/powerpoint/2010/main" val="425454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18</a:t>
            </a:fld>
            <a:endParaRPr lang="fr-BE"/>
          </a:p>
        </p:txBody>
      </p:sp>
    </p:spTree>
    <p:extLst>
      <p:ext uri="{BB962C8B-B14F-4D97-AF65-F5344CB8AC3E}">
        <p14:creationId xmlns:p14="http://schemas.microsoft.com/office/powerpoint/2010/main" val="2430136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19</a:t>
            </a:fld>
            <a:endParaRPr lang="fr-BE"/>
          </a:p>
        </p:txBody>
      </p:sp>
    </p:spTree>
    <p:extLst>
      <p:ext uri="{BB962C8B-B14F-4D97-AF65-F5344CB8AC3E}">
        <p14:creationId xmlns:p14="http://schemas.microsoft.com/office/powerpoint/2010/main" val="2866902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23</a:t>
            </a:fld>
            <a:endParaRPr lang="fr-BE"/>
          </a:p>
        </p:txBody>
      </p:sp>
    </p:spTree>
    <p:extLst>
      <p:ext uri="{BB962C8B-B14F-4D97-AF65-F5344CB8AC3E}">
        <p14:creationId xmlns:p14="http://schemas.microsoft.com/office/powerpoint/2010/main" val="407711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25</a:t>
            </a:fld>
            <a:endParaRPr lang="fr-BE"/>
          </a:p>
        </p:txBody>
      </p:sp>
    </p:spTree>
    <p:extLst>
      <p:ext uri="{BB962C8B-B14F-4D97-AF65-F5344CB8AC3E}">
        <p14:creationId xmlns:p14="http://schemas.microsoft.com/office/powerpoint/2010/main" val="184400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fr-BE"/>
          </a:p>
        </p:txBody>
      </p:sp>
    </p:spTree>
    <p:extLst>
      <p:ext uri="{BB962C8B-B14F-4D97-AF65-F5344CB8AC3E}">
        <p14:creationId xmlns:p14="http://schemas.microsoft.com/office/powerpoint/2010/main" val="256120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27</a:t>
            </a:fld>
            <a:endParaRPr lang="fr-BE"/>
          </a:p>
        </p:txBody>
      </p:sp>
    </p:spTree>
    <p:extLst>
      <p:ext uri="{BB962C8B-B14F-4D97-AF65-F5344CB8AC3E}">
        <p14:creationId xmlns:p14="http://schemas.microsoft.com/office/powerpoint/2010/main" val="1392652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28</a:t>
            </a:fld>
            <a:endParaRPr lang="fr-BE"/>
          </a:p>
        </p:txBody>
      </p:sp>
    </p:spTree>
    <p:extLst>
      <p:ext uri="{BB962C8B-B14F-4D97-AF65-F5344CB8AC3E}">
        <p14:creationId xmlns:p14="http://schemas.microsoft.com/office/powerpoint/2010/main" val="55341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fr-BE"/>
          </a:p>
        </p:txBody>
      </p:sp>
    </p:spTree>
    <p:extLst>
      <p:ext uri="{BB962C8B-B14F-4D97-AF65-F5344CB8AC3E}">
        <p14:creationId xmlns:p14="http://schemas.microsoft.com/office/powerpoint/2010/main" val="332938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fr-BE"/>
          </a:p>
        </p:txBody>
      </p:sp>
    </p:spTree>
    <p:extLst>
      <p:ext uri="{BB962C8B-B14F-4D97-AF65-F5344CB8AC3E}">
        <p14:creationId xmlns:p14="http://schemas.microsoft.com/office/powerpoint/2010/main" val="818369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fr-BE"/>
          </a:p>
        </p:txBody>
      </p:sp>
    </p:spTree>
    <p:extLst>
      <p:ext uri="{BB962C8B-B14F-4D97-AF65-F5344CB8AC3E}">
        <p14:creationId xmlns:p14="http://schemas.microsoft.com/office/powerpoint/2010/main" val="818369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fr-BE"/>
          </a:p>
        </p:txBody>
      </p:sp>
    </p:spTree>
    <p:extLst>
      <p:ext uri="{BB962C8B-B14F-4D97-AF65-F5344CB8AC3E}">
        <p14:creationId xmlns:p14="http://schemas.microsoft.com/office/powerpoint/2010/main" val="2619152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fr-BE"/>
          </a:p>
        </p:txBody>
      </p:sp>
    </p:spTree>
    <p:extLst>
      <p:ext uri="{BB962C8B-B14F-4D97-AF65-F5344CB8AC3E}">
        <p14:creationId xmlns:p14="http://schemas.microsoft.com/office/powerpoint/2010/main" val="1558412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50</a:t>
            </a:fld>
            <a:endParaRPr lang="fr-BE"/>
          </a:p>
        </p:txBody>
      </p:sp>
    </p:spTree>
    <p:extLst>
      <p:ext uri="{BB962C8B-B14F-4D97-AF65-F5344CB8AC3E}">
        <p14:creationId xmlns:p14="http://schemas.microsoft.com/office/powerpoint/2010/main" val="155841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6</a:t>
            </a:fld>
            <a:endParaRPr lang="en-GB"/>
          </a:p>
        </p:txBody>
      </p:sp>
    </p:spTree>
    <p:extLst>
      <p:ext uri="{BB962C8B-B14F-4D97-AF65-F5344CB8AC3E}">
        <p14:creationId xmlns:p14="http://schemas.microsoft.com/office/powerpoint/2010/main" val="381868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51</a:t>
            </a:fld>
            <a:endParaRPr lang="fr-BE"/>
          </a:p>
        </p:txBody>
      </p:sp>
    </p:spTree>
    <p:extLst>
      <p:ext uri="{BB962C8B-B14F-4D97-AF65-F5344CB8AC3E}">
        <p14:creationId xmlns:p14="http://schemas.microsoft.com/office/powerpoint/2010/main" val="1558412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56</a:t>
            </a:fld>
            <a:endParaRPr lang="fr-BE"/>
          </a:p>
        </p:txBody>
      </p:sp>
    </p:spTree>
    <p:extLst>
      <p:ext uri="{BB962C8B-B14F-4D97-AF65-F5344CB8AC3E}">
        <p14:creationId xmlns:p14="http://schemas.microsoft.com/office/powerpoint/2010/main" val="461688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57</a:t>
            </a:fld>
            <a:endParaRPr lang="fr-BE"/>
          </a:p>
        </p:txBody>
      </p:sp>
    </p:spTree>
    <p:extLst>
      <p:ext uri="{BB962C8B-B14F-4D97-AF65-F5344CB8AC3E}">
        <p14:creationId xmlns:p14="http://schemas.microsoft.com/office/powerpoint/2010/main" val="2913891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58</a:t>
            </a:fld>
            <a:endParaRPr lang="fr-BE"/>
          </a:p>
        </p:txBody>
      </p:sp>
    </p:spTree>
    <p:extLst>
      <p:ext uri="{BB962C8B-B14F-4D97-AF65-F5344CB8AC3E}">
        <p14:creationId xmlns:p14="http://schemas.microsoft.com/office/powerpoint/2010/main" val="2859717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59</a:t>
            </a:fld>
            <a:endParaRPr lang="en-US"/>
          </a:p>
        </p:txBody>
      </p:sp>
    </p:spTree>
    <p:extLst>
      <p:ext uri="{BB962C8B-B14F-4D97-AF65-F5344CB8AC3E}">
        <p14:creationId xmlns:p14="http://schemas.microsoft.com/office/powerpoint/2010/main" val="1246507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66</a:t>
            </a:fld>
            <a:endParaRPr lang="en-US"/>
          </a:p>
        </p:txBody>
      </p:sp>
    </p:spTree>
    <p:extLst>
      <p:ext uri="{BB962C8B-B14F-4D97-AF65-F5344CB8AC3E}">
        <p14:creationId xmlns:p14="http://schemas.microsoft.com/office/powerpoint/2010/main" val="323640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7</a:t>
            </a:fld>
            <a:endParaRPr lang="en-GB"/>
          </a:p>
        </p:txBody>
      </p:sp>
    </p:spTree>
    <p:extLst>
      <p:ext uri="{BB962C8B-B14F-4D97-AF65-F5344CB8AC3E}">
        <p14:creationId xmlns:p14="http://schemas.microsoft.com/office/powerpoint/2010/main" val="381868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pitchFamily="34" charset="0"/>
              </a:defRPr>
            </a:lvl1pPr>
            <a:lvl2pPr marL="742950" indent="-285750" defTabSz="931863" eaLnBrk="0" hangingPunct="0">
              <a:defRPr>
                <a:solidFill>
                  <a:schemeClr val="tx1"/>
                </a:solidFill>
                <a:latin typeface="Calibri" pitchFamily="34" charset="0"/>
                <a:cs typeface="Arial" pitchFamily="34" charset="0"/>
              </a:defRPr>
            </a:lvl2pPr>
            <a:lvl3pPr marL="1143000" indent="-228600" defTabSz="931863" eaLnBrk="0" hangingPunct="0">
              <a:defRPr>
                <a:solidFill>
                  <a:schemeClr val="tx1"/>
                </a:solidFill>
                <a:latin typeface="Calibri" pitchFamily="34" charset="0"/>
                <a:cs typeface="Arial" pitchFamily="34" charset="0"/>
              </a:defRPr>
            </a:lvl3pPr>
            <a:lvl4pPr marL="1600200" indent="-228600" defTabSz="931863" eaLnBrk="0" hangingPunct="0">
              <a:defRPr>
                <a:solidFill>
                  <a:schemeClr val="tx1"/>
                </a:solidFill>
                <a:latin typeface="Calibri" pitchFamily="34" charset="0"/>
                <a:cs typeface="Arial" pitchFamily="34" charset="0"/>
              </a:defRPr>
            </a:lvl4pPr>
            <a:lvl5pPr marL="2057400" indent="-228600" defTabSz="931863" eaLnBrk="0" hangingPunct="0">
              <a:defRPr>
                <a:solidFill>
                  <a:schemeClr val="tx1"/>
                </a:solidFill>
                <a:latin typeface="Calibri"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pitchFamily="34" charset="0"/>
              </a:defRPr>
            </a:lvl9pPr>
          </a:lstStyle>
          <a:p>
            <a:pPr algn="r">
              <a:buSzPct val="100000"/>
            </a:pPr>
            <a:fld id="{6865F0D9-A310-4197-87D1-A2C1642711E5}" type="slidenum">
              <a:rPr lang="en-US" altLang="en-US" sz="1200">
                <a:solidFill>
                  <a:srgbClr val="000000"/>
                </a:solidFill>
                <a:latin typeface="Arial" pitchFamily="34" charset="0"/>
              </a:rPr>
              <a:pPr algn="r">
                <a:buSzPct val="100000"/>
              </a:pPr>
              <a:t>11</a:t>
            </a:fld>
            <a:endParaRPr lang="en-US" altLang="en-US" sz="1200">
              <a:solidFill>
                <a:srgbClr val="000000"/>
              </a:solidFill>
              <a:latin typeface="Arial" pitchFamily="34" charset="0"/>
            </a:endParaRPr>
          </a:p>
        </p:txBody>
      </p:sp>
      <p:sp>
        <p:nvSpPr>
          <p:cNvPr id="31747"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pitchFamily="34" charset="0"/>
              </a:defRPr>
            </a:lvl1pPr>
            <a:lvl2pPr marL="742950" indent="-285750" defTabSz="931863" eaLnBrk="0" hangingPunct="0">
              <a:defRPr>
                <a:solidFill>
                  <a:schemeClr val="tx1"/>
                </a:solidFill>
                <a:latin typeface="Calibri" pitchFamily="34" charset="0"/>
                <a:cs typeface="Arial" pitchFamily="34" charset="0"/>
              </a:defRPr>
            </a:lvl2pPr>
            <a:lvl3pPr marL="1143000" indent="-228600" defTabSz="931863" eaLnBrk="0" hangingPunct="0">
              <a:defRPr>
                <a:solidFill>
                  <a:schemeClr val="tx1"/>
                </a:solidFill>
                <a:latin typeface="Calibri" pitchFamily="34" charset="0"/>
                <a:cs typeface="Arial" pitchFamily="34" charset="0"/>
              </a:defRPr>
            </a:lvl3pPr>
            <a:lvl4pPr marL="1600200" indent="-228600" defTabSz="931863" eaLnBrk="0" hangingPunct="0">
              <a:defRPr>
                <a:solidFill>
                  <a:schemeClr val="tx1"/>
                </a:solidFill>
                <a:latin typeface="Calibri" pitchFamily="34" charset="0"/>
                <a:cs typeface="Arial" pitchFamily="34" charset="0"/>
              </a:defRPr>
            </a:lvl4pPr>
            <a:lvl5pPr marL="2057400" indent="-228600" defTabSz="931863" eaLnBrk="0" hangingPunct="0">
              <a:defRPr>
                <a:solidFill>
                  <a:schemeClr val="tx1"/>
                </a:solidFill>
                <a:latin typeface="Calibri"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pitchFamily="34" charset="0"/>
              </a:defRPr>
            </a:lvl9pPr>
          </a:lstStyle>
          <a:p>
            <a:pPr algn="r">
              <a:buSzPct val="100000"/>
            </a:pPr>
            <a:fld id="{B9560FB8-D53D-4A44-811D-AB8FD07A0C86}" type="slidenum">
              <a:rPr lang="en-US" altLang="en-US" sz="1200">
                <a:solidFill>
                  <a:srgbClr val="000000"/>
                </a:solidFill>
                <a:latin typeface="Arial" pitchFamily="34" charset="0"/>
              </a:rPr>
              <a:pPr algn="r">
                <a:buSzPct val="100000"/>
              </a:pPr>
              <a:t>11</a:t>
            </a:fld>
            <a:endParaRPr lang="en-US" altLang="en-US" sz="1200">
              <a:solidFill>
                <a:srgbClr val="000000"/>
              </a:solidFill>
              <a:latin typeface="Arial" pitchFamily="34" charset="0"/>
            </a:endParaRPr>
          </a:p>
        </p:txBody>
      </p:sp>
      <p:sp>
        <p:nvSpPr>
          <p:cNvPr id="317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12</a:t>
            </a:fld>
            <a:endParaRPr lang="en-US"/>
          </a:p>
        </p:txBody>
      </p:sp>
    </p:spTree>
    <p:extLst>
      <p:ext uri="{BB962C8B-B14F-4D97-AF65-F5344CB8AC3E}">
        <p14:creationId xmlns:p14="http://schemas.microsoft.com/office/powerpoint/2010/main" val="48129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13</a:t>
            </a:fld>
            <a:endParaRPr lang="fr-BE"/>
          </a:p>
        </p:txBody>
      </p:sp>
    </p:spTree>
    <p:extLst>
      <p:ext uri="{BB962C8B-B14F-4D97-AF65-F5344CB8AC3E}">
        <p14:creationId xmlns:p14="http://schemas.microsoft.com/office/powerpoint/2010/main" val="94635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14</a:t>
            </a:fld>
            <a:endParaRPr lang="fr-BE"/>
          </a:p>
        </p:txBody>
      </p:sp>
    </p:spTree>
    <p:extLst>
      <p:ext uri="{BB962C8B-B14F-4D97-AF65-F5344CB8AC3E}">
        <p14:creationId xmlns:p14="http://schemas.microsoft.com/office/powerpoint/2010/main" val="357432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en-US"/>
          </a:p>
        </p:txBody>
      </p:sp>
    </p:spTree>
    <p:extLst>
      <p:ext uri="{BB962C8B-B14F-4D97-AF65-F5344CB8AC3E}">
        <p14:creationId xmlns:p14="http://schemas.microsoft.com/office/powerpoint/2010/main" val="164506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22/09/2015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22/09/2015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22/09/2015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a:prstGeom prst="rect">
            <a:avLst/>
          </a:prstGeom>
        </p:spPr>
        <p:txBody>
          <a:bodyPr/>
          <a:lstStyle>
            <a:lvl1pPr algn="l">
              <a:defRPr sz="3200" b="1">
                <a:solidFill>
                  <a:schemeClr val="tx1">
                    <a:lumMod val="50000"/>
                    <a:lumOff val="50000"/>
                  </a:schemeClr>
                </a:solidFill>
                <a:latin typeface="Arial" pitchFamily="34" charset="0"/>
                <a:cs typeface="Arial" pitchFamily="34" charset="0"/>
              </a:defRPr>
            </a:lvl1pPr>
          </a:lstStyle>
          <a:p>
            <a:r>
              <a:rPr lang="en-US" dirty="0" smtClean="0"/>
              <a:t>Click to edit Master title style</a:t>
            </a:r>
            <a:endParaRPr lang="en-GB" dirty="0"/>
          </a:p>
        </p:txBody>
      </p:sp>
      <p:sp>
        <p:nvSpPr>
          <p:cNvPr id="9" name="Text Placeholder 8"/>
          <p:cNvSpPr>
            <a:spLocks noGrp="1"/>
          </p:cNvSpPr>
          <p:nvPr>
            <p:ph type="body" sz="quarter" idx="14"/>
          </p:nvPr>
        </p:nvSpPr>
        <p:spPr>
          <a:xfrm>
            <a:off x="683569" y="2060848"/>
            <a:ext cx="7776864" cy="38164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95000"/>
                    <a:lumOff val="5000"/>
                  </a:schemeClr>
                </a:solidFill>
                <a:latin typeface="Arial" pitchFamily="34" charset="0"/>
                <a:cs typeface="Arial" pitchFamily="34" charset="0"/>
              </a:defRPr>
            </a:lvl1pPr>
            <a:lvl2pPr>
              <a:defRPr sz="1800">
                <a:solidFill>
                  <a:schemeClr val="tx1">
                    <a:lumMod val="95000"/>
                    <a:lumOff val="5000"/>
                  </a:schemeClr>
                </a:solidFill>
                <a:latin typeface="Arial" pitchFamily="34" charset="0"/>
                <a:cs typeface="Arial" pitchFamily="34" charset="0"/>
              </a:defRPr>
            </a:lvl2pPr>
            <a:lvl3pPr>
              <a:defRPr sz="1800">
                <a:solidFill>
                  <a:schemeClr val="tx1">
                    <a:lumMod val="95000"/>
                    <a:lumOff val="5000"/>
                  </a:schemeClr>
                </a:solidFill>
                <a:latin typeface="Arial" pitchFamily="34" charset="0"/>
                <a:cs typeface="Arial" pitchFamily="34" charset="0"/>
              </a:defRPr>
            </a:lvl3pPr>
            <a:lvl4pPr>
              <a:defRPr sz="1800">
                <a:solidFill>
                  <a:schemeClr val="tx1">
                    <a:lumMod val="95000"/>
                    <a:lumOff val="5000"/>
                  </a:schemeClr>
                </a:solidFill>
                <a:latin typeface="Arial" pitchFamily="34" charset="0"/>
                <a:cs typeface="Arial" pitchFamily="34" charset="0"/>
              </a:defRPr>
            </a:lvl4pPr>
            <a:lvl5pPr>
              <a:defRPr sz="1800">
                <a:solidFill>
                  <a:schemeClr val="tx1">
                    <a:lumMod val="95000"/>
                    <a:lumOff val="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ntent Placeholder 14"/>
          <p:cNvSpPr>
            <a:spLocks noGrp="1"/>
          </p:cNvSpPr>
          <p:nvPr>
            <p:ph sz="quarter" idx="15"/>
          </p:nvPr>
        </p:nvSpPr>
        <p:spPr>
          <a:xfrm>
            <a:off x="684213" y="1484313"/>
            <a:ext cx="7775575" cy="504825"/>
          </a:xfrm>
          <a:prstGeom prst="rect">
            <a:avLst/>
          </a:prstGeom>
        </p:spPr>
        <p:txBody>
          <a:bodyPr/>
          <a:lstStyle>
            <a:lvl1pPr marL="0" indent="0">
              <a:buFontTx/>
              <a:buNone/>
              <a:defRPr sz="2400" b="1">
                <a:latin typeface="Arial" pitchFamily="34" charset="0"/>
                <a:cs typeface="Arial" pitchFamily="34" charset="0"/>
              </a:defRPr>
            </a:lvl1pPr>
            <a:lvl2pPr marL="457200" indent="0">
              <a:buFontTx/>
              <a:buNone/>
              <a:defRPr sz="2800" b="1">
                <a:latin typeface="Arial" pitchFamily="34" charset="0"/>
                <a:cs typeface="Arial" pitchFamily="34" charset="0"/>
              </a:defRPr>
            </a:lvl2pPr>
            <a:lvl3pPr marL="914400" indent="0">
              <a:buFontTx/>
              <a:buNone/>
              <a:defRPr sz="2800" b="1">
                <a:latin typeface="Arial" pitchFamily="34" charset="0"/>
                <a:cs typeface="Arial" pitchFamily="34" charset="0"/>
              </a:defRPr>
            </a:lvl3pPr>
            <a:lvl4pPr marL="1371600" indent="0">
              <a:buFontTx/>
              <a:buNone/>
              <a:defRPr sz="2800" b="1">
                <a:latin typeface="Arial" pitchFamily="34" charset="0"/>
                <a:cs typeface="Arial" pitchFamily="34" charset="0"/>
              </a:defRPr>
            </a:lvl4pPr>
            <a:lvl5pPr marL="1828800" indent="0">
              <a:buFontTx/>
              <a:buNone/>
              <a:defRPr sz="2800" b="1">
                <a:latin typeface="Arial" pitchFamily="34" charset="0"/>
                <a:cs typeface="Arial" pitchFamily="34" charset="0"/>
              </a:defRPr>
            </a:lvl5pPr>
          </a:lstStyle>
          <a:p>
            <a:pPr lvl="0"/>
            <a:r>
              <a:rPr lang="en-US" dirty="0" smtClean="0"/>
              <a:t>Click to edit Master text styles</a:t>
            </a:r>
          </a:p>
        </p:txBody>
      </p:sp>
      <p:sp>
        <p:nvSpPr>
          <p:cNvPr id="5" name="Slide Number Placeholder 4"/>
          <p:cNvSpPr>
            <a:spLocks noGrp="1"/>
          </p:cNvSpPr>
          <p:nvPr>
            <p:ph type="sldNum" sz="quarter" idx="16"/>
          </p:nvPr>
        </p:nvSpPr>
        <p:spPr>
          <a:xfrm>
            <a:off x="6330950" y="5983288"/>
            <a:ext cx="2133600" cy="365125"/>
          </a:xfrm>
        </p:spPr>
        <p:txBody>
          <a:bodyPr/>
          <a:lstStyle>
            <a:lvl1pPr>
              <a:defRPr>
                <a:solidFill>
                  <a:schemeClr val="tx1"/>
                </a:solidFill>
              </a:defRPr>
            </a:lvl1pPr>
          </a:lstStyle>
          <a:p>
            <a:pPr>
              <a:defRPr/>
            </a:pPr>
            <a:fld id="{2430A616-3437-4BFB-BE04-F341DB8828F5}" type="slidenum">
              <a:rPr lang="en-GB"/>
              <a:pPr>
                <a:defRPr/>
              </a:pPr>
              <a:t>‹#›</a:t>
            </a:fld>
            <a:endParaRPr lang="en-GB" dirty="0"/>
          </a:p>
        </p:txBody>
      </p:sp>
    </p:spTree>
    <p:extLst>
      <p:ext uri="{BB962C8B-B14F-4D97-AF65-F5344CB8AC3E}">
        <p14:creationId xmlns:p14="http://schemas.microsoft.com/office/powerpoint/2010/main" val="23377274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22/09/2015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22/09/2015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22/09/2015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22/09/2015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22/09/2015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22/09/2015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22/09/2015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22/09/2015</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200" b="1">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4.png"/><Relationship Id="rId7"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76.png"/><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8.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ehealth.fgov.be/fr/prestataires-de-soins/services-en-ligne/ehealthconsen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3.wdp"/><Relationship Id="rId1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17" Type="http://schemas.openxmlformats.org/officeDocument/2006/relationships/image" Target="../media/image11.jpeg"/><Relationship Id="rId2" Type="http://schemas.openxmlformats.org/officeDocument/2006/relationships/image" Target="../media/image4.jpeg"/><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openxmlformats.org/officeDocument/2006/relationships/image" Target="../media/image9.jpeg"/><Relationship Id="rId10" Type="http://schemas.openxmlformats.org/officeDocument/2006/relationships/image" Target="../media/image6.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image" Target="../media/image89.jpeg"/></Relationships>
</file>

<file path=ppt/slides/_rels/slide5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image" Target="../media/image13.png"/><Relationship Id="rId21" Type="http://schemas.openxmlformats.org/officeDocument/2006/relationships/image" Target="../media/image24.png"/><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20.png"/><Relationship Id="rId2" Type="http://schemas.openxmlformats.org/officeDocument/2006/relationships/notesSlide" Target="../notesSlides/notesSlide3.xml"/><Relationship Id="rId16" Type="http://schemas.microsoft.com/office/2007/relationships/hdphoto" Target="../media/hdphoto10.wdp"/><Relationship Id="rId20"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6.png"/><Relationship Id="rId10" Type="http://schemas.microsoft.com/office/2007/relationships/hdphoto" Target="../media/hdphoto7.wdp"/><Relationship Id="rId19" Type="http://schemas.openxmlformats.org/officeDocument/2006/relationships/image" Target="../media/image22.png"/><Relationship Id="rId4" Type="http://schemas.microsoft.com/office/2007/relationships/hdphoto" Target="../media/hdphoto4.wdp"/><Relationship Id="rId9" Type="http://schemas.openxmlformats.org/officeDocument/2006/relationships/image" Target="../media/image16.png"/><Relationship Id="rId14" Type="http://schemas.microsoft.com/office/2007/relationships/hdphoto" Target="../media/hdphoto9.wdp"/><Relationship Id="rId22" Type="http://schemas.openxmlformats.org/officeDocument/2006/relationships/image" Target="../media/image2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openxmlformats.org/officeDocument/2006/relationships/image" Target="../media/image30.png"/><Relationship Id="rId3" Type="http://schemas.openxmlformats.org/officeDocument/2006/relationships/image" Target="../media/image13.png"/><Relationship Id="rId21" Type="http://schemas.microsoft.com/office/2007/relationships/hdphoto" Target="../media/hdphoto12.wdp"/><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7.png"/><Relationship Id="rId10" Type="http://schemas.microsoft.com/office/2007/relationships/hdphoto" Target="../media/hdphoto7.wdp"/><Relationship Id="rId19" Type="http://schemas.microsoft.com/office/2007/relationships/hdphoto" Target="../media/hdphoto11.wdp"/><Relationship Id="rId4" Type="http://schemas.microsoft.com/office/2007/relationships/hdphoto" Target="../media/hdphoto4.wdp"/><Relationship Id="rId9" Type="http://schemas.openxmlformats.org/officeDocument/2006/relationships/image" Target="../media/image16.png"/><Relationship Id="rId14" Type="http://schemas.microsoft.com/office/2007/relationships/hdphoto" Target="../media/hdphoto9.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4000" b="1" cap="none" dirty="0">
                <a:solidFill>
                  <a:srgbClr val="3E6E5A"/>
                </a:solidFill>
                <a:cs typeface="Arial" charset="0"/>
              </a:rPr>
              <a:t>Plate-forme </a:t>
            </a:r>
            <a:r>
              <a:rPr lang="fr-BE" sz="4000" b="1" cap="none" dirty="0" err="1">
                <a:solidFill>
                  <a:srgbClr val="3E6E5A"/>
                </a:solidFill>
                <a:cs typeface="Arial" charset="0"/>
              </a:rPr>
              <a:t>eHealth</a:t>
            </a:r>
            <a:r>
              <a:rPr lang="fr-BE" sz="4000" b="1" cap="none" dirty="0">
                <a:solidFill>
                  <a:srgbClr val="3E6E5A"/>
                </a:solidFill>
                <a:cs typeface="Arial" charset="0"/>
              </a:rPr>
              <a:t>:</a:t>
            </a:r>
            <a:r>
              <a:rPr lang="fr-BE" sz="4000" b="1" cap="none" dirty="0">
                <a:solidFill>
                  <a:srgbClr val="C00000"/>
                </a:solidFill>
                <a:cs typeface="Arial" charset="0"/>
              </a:rPr>
              <a:t> </a:t>
            </a:r>
            <a:r>
              <a:rPr lang="fr-BE" sz="4000" b="1" cap="none" dirty="0" smtClean="0">
                <a:solidFill>
                  <a:srgbClr val="C00000"/>
                </a:solidFill>
                <a:cs typeface="Arial" charset="0"/>
              </a:rPr>
              <a:t>mission, stratégie, état </a:t>
            </a:r>
            <a:r>
              <a:rPr lang="fr-BE" sz="4000" b="1" cap="none" dirty="0">
                <a:solidFill>
                  <a:srgbClr val="C00000"/>
                </a:solidFill>
                <a:cs typeface="Arial" charset="0"/>
              </a:rPr>
              <a:t>d'avancement et perspectives</a:t>
            </a:r>
            <a:endParaRPr lang="en-US"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600" dirty="0">
                <a:solidFill>
                  <a:srgbClr val="0D0D0D"/>
                </a:solidFill>
              </a:endParaRPr>
            </a:p>
            <a:p>
              <a:endParaRPr lang="en-US" sz="1600" dirty="0">
                <a:solidFill>
                  <a:srgbClr val="0D0D0D"/>
                </a:solidFill>
              </a:endParaRPr>
            </a:p>
            <a:p>
              <a:endParaRPr lang="en-US" sz="1600" dirty="0">
                <a:solidFill>
                  <a:srgbClr val="0D0D0D"/>
                </a:solidFill>
              </a:endParaRPr>
            </a:p>
            <a:p>
              <a:endParaRPr lang="en-US" sz="1600" dirty="0">
                <a:solidFill>
                  <a:srgbClr val="0D0D0D"/>
                </a:solidFill>
              </a:endParaRPr>
            </a:p>
            <a:p>
              <a:r>
                <a:rPr lang="en-US" sz="1600" dirty="0"/>
                <a:t>frank.robben@ehealth.fgov.be </a:t>
              </a:r>
            </a:p>
            <a:p>
              <a:endParaRPr lang="en-US" sz="1600" dirty="0" smtClean="0">
                <a:sym typeface="Arial" pitchFamily="34" charset="0"/>
              </a:endParaRPr>
            </a:p>
            <a:p>
              <a:r>
                <a:rPr lang="fr-BE" sz="1600" dirty="0" smtClean="0">
                  <a:sym typeface="Arial" pitchFamily="34" charset="0"/>
                </a:rPr>
                <a:t>@</a:t>
              </a:r>
              <a:r>
                <a:rPr lang="fr-BE" sz="1600" dirty="0" err="1">
                  <a:sym typeface="Arial" pitchFamily="34" charset="0"/>
                </a:rPr>
                <a:t>FrRobben</a:t>
              </a:r>
              <a:endParaRPr lang="fr-BE" sz="1600" dirty="0">
                <a:sym typeface="Arial" pitchFamily="34" charset="0"/>
              </a:endParaRPr>
            </a:p>
            <a:p>
              <a:endParaRPr lang="en-US" sz="1600" dirty="0">
                <a:sym typeface="Arial" pitchFamily="34" charset="0"/>
              </a:endParaRPr>
            </a:p>
            <a:p>
              <a:r>
                <a:rPr lang="en-US" sz="1600" dirty="0">
                  <a:sym typeface="Arial" pitchFamily="34" charset="0"/>
                </a:rPr>
                <a:t>https://www.ehealth.fgov.be</a:t>
              </a:r>
              <a:endParaRPr lang="fr-BE" sz="1600" dirty="0">
                <a:sym typeface="Arial" pitchFamily="34" charset="0"/>
              </a:endParaRPr>
            </a:p>
            <a:p>
              <a:r>
                <a:rPr lang="en-US" sz="1600" dirty="0">
                  <a:sym typeface="Arial" pitchFamily="34" charset="0"/>
                </a:rPr>
                <a:t>http://</a:t>
              </a:r>
              <a:r>
                <a:rPr lang="en-US" sz="1600" dirty="0" smtClean="0">
                  <a:sym typeface="Arial" pitchFamily="34" charset="0"/>
                </a:rPr>
                <a:t>www.bcss.fgov.be</a:t>
              </a:r>
              <a:endParaRPr lang="en-US" sz="1600" dirty="0">
                <a:sym typeface="Arial" pitchFamily="34" charset="0"/>
              </a:endParaRPr>
            </a:p>
            <a:p>
              <a:r>
                <a:rPr lang="en-US" sz="1600" dirty="0">
                  <a:sym typeface="Arial" pitchFamily="34" charset="0"/>
                </a:rPr>
                <a:t>http://www.frankrobben.be</a:t>
              </a:r>
              <a:endParaRPr lang="en-GB"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80000"/>
              </a:lnSpc>
            </a:pPr>
            <a:endParaRPr lang="fr-BE" altLang="en-US" sz="2000" dirty="0" smtClean="0">
              <a:solidFill>
                <a:srgbClr val="000000"/>
              </a:solidFill>
              <a:sym typeface="Arial" pitchFamily="34" charset="0"/>
            </a:endParaRPr>
          </a:p>
          <a:p>
            <a:pPr marL="457200" lvl="2" indent="-457200">
              <a:lnSpc>
                <a:spcPct val="80000"/>
              </a:lnSpc>
              <a:spcBef>
                <a:spcPts val="1800"/>
              </a:spcBef>
              <a:buClrTx/>
              <a:buSzPct val="85000"/>
            </a:pPr>
            <a:r>
              <a:rPr lang="fr-BE" altLang="en-US" sz="2100" dirty="0">
                <a:solidFill>
                  <a:srgbClr val="000000"/>
                </a:solidFill>
                <a:cs typeface="Arial" charset="0"/>
              </a:rPr>
              <a:t>Prestataires et établissements de </a:t>
            </a:r>
            <a:r>
              <a:rPr lang="fr-BE" altLang="en-US" sz="2100" dirty="0">
                <a:solidFill>
                  <a:srgbClr val="000000"/>
                </a:solidFill>
                <a:cs typeface="Arial" charset="0"/>
              </a:rPr>
              <a:t>soins</a:t>
            </a:r>
            <a:endParaRPr lang="fr-BE" altLang="en-US" sz="2100" dirty="0">
              <a:solidFill>
                <a:srgbClr val="000000"/>
              </a:solidFill>
              <a:cs typeface="Arial" charset="0"/>
            </a:endParaRPr>
          </a:p>
          <a:p>
            <a:pPr marL="457200" lvl="2" indent="-457200">
              <a:lnSpc>
                <a:spcPct val="80000"/>
              </a:lnSpc>
              <a:spcBef>
                <a:spcPts val="1800"/>
              </a:spcBef>
              <a:buClrTx/>
              <a:buSzPct val="85000"/>
            </a:pPr>
            <a:r>
              <a:rPr lang="fr-BE" altLang="en-US" sz="2100" dirty="0">
                <a:solidFill>
                  <a:srgbClr val="000000"/>
                </a:solidFill>
                <a:cs typeface="Arial" charset="0"/>
              </a:rPr>
              <a:t>Mutualités</a:t>
            </a:r>
            <a:endParaRPr lang="fr-BE" altLang="en-US" sz="2100" dirty="0">
              <a:solidFill>
                <a:srgbClr val="000000"/>
              </a:solidFill>
              <a:cs typeface="Arial" charset="0"/>
            </a:endParaRPr>
          </a:p>
          <a:p>
            <a:pPr marL="457200" lvl="2" indent="-457200">
              <a:lnSpc>
                <a:spcPct val="80000"/>
              </a:lnSpc>
              <a:spcBef>
                <a:spcPts val="1800"/>
              </a:spcBef>
              <a:buClrTx/>
              <a:buSzPct val="85000"/>
            </a:pPr>
            <a:r>
              <a:rPr lang="fr-BE" altLang="en-US" sz="2100" dirty="0">
                <a:solidFill>
                  <a:srgbClr val="000000"/>
                </a:solidFill>
                <a:cs typeface="Arial" charset="0"/>
              </a:rPr>
              <a:t>Services publics chargés de compétences en matière de soins de santé: SPF Santé publique, INAMI, SPF Sécurité sociale, Centre fédéral d'expertise des soins de santé, Agence fédérale des médicaments et des produits de </a:t>
            </a:r>
            <a:r>
              <a:rPr lang="fr-BE" altLang="en-US" sz="2100" dirty="0">
                <a:solidFill>
                  <a:srgbClr val="000000"/>
                </a:solidFill>
                <a:cs typeface="Arial" charset="0"/>
              </a:rPr>
              <a:t>santé</a:t>
            </a:r>
            <a:endParaRPr lang="fr-BE" altLang="en-US" sz="2100" dirty="0">
              <a:solidFill>
                <a:srgbClr val="000000"/>
              </a:solidFill>
              <a:cs typeface="Arial" charset="0"/>
            </a:endParaRPr>
          </a:p>
          <a:p>
            <a:pPr marL="457200" lvl="2" indent="-457200">
              <a:lnSpc>
                <a:spcPct val="80000"/>
              </a:lnSpc>
              <a:spcBef>
                <a:spcPts val="1800"/>
              </a:spcBef>
              <a:buClrTx/>
              <a:buSzPct val="85000"/>
            </a:pPr>
            <a:r>
              <a:rPr lang="fr-BE" altLang="en-US" sz="2100" dirty="0">
                <a:solidFill>
                  <a:srgbClr val="000000"/>
                </a:solidFill>
                <a:cs typeface="Arial" charset="0"/>
              </a:rPr>
              <a:t>Représentants des Ministres de la Santé publique, des Affaires sociales, de l'Informatisation et du </a:t>
            </a:r>
            <a:r>
              <a:rPr lang="fr-BE" altLang="en-US" sz="2100" dirty="0">
                <a:solidFill>
                  <a:srgbClr val="000000"/>
                </a:solidFill>
                <a:cs typeface="Arial" charset="0"/>
              </a:rPr>
              <a:t>Budget</a:t>
            </a:r>
            <a:endParaRPr lang="fr-BE" altLang="en-US" sz="2100" dirty="0">
              <a:solidFill>
                <a:srgbClr val="000000"/>
              </a:solidFill>
              <a:cs typeface="Arial" charset="0"/>
            </a:endParaRPr>
          </a:p>
          <a:p>
            <a:pPr marL="457200" lvl="2" indent="-457200">
              <a:lnSpc>
                <a:spcPct val="80000"/>
              </a:lnSpc>
              <a:spcBef>
                <a:spcPts val="1800"/>
              </a:spcBef>
              <a:buClrTx/>
              <a:buSzPct val="85000"/>
            </a:pPr>
            <a:r>
              <a:rPr lang="fr-BE" altLang="en-US" sz="2100" dirty="0">
                <a:solidFill>
                  <a:srgbClr val="000000"/>
                </a:solidFill>
                <a:cs typeface="Arial" charset="0"/>
              </a:rPr>
              <a:t>Avec voix consultative, représentants des Ordres des médecins et des pharmaciens et de la Banque Carrefour de la sécurité sociale</a:t>
            </a:r>
          </a:p>
          <a:p>
            <a:pPr marL="388620" lvl="1" indent="-285750">
              <a:defRPr/>
            </a:pPr>
            <a:endParaRPr lang="fr-BE" sz="1600" dirty="0"/>
          </a:p>
        </p:txBody>
      </p:sp>
      <p:sp>
        <p:nvSpPr>
          <p:cNvPr id="2" name="Title 1"/>
          <p:cNvSpPr>
            <a:spLocks noGrp="1"/>
          </p:cNvSpPr>
          <p:nvPr>
            <p:ph type="title"/>
          </p:nvPr>
        </p:nvSpPr>
        <p:spPr/>
        <p:txBody>
          <a:bodyPr/>
          <a:lstStyle/>
          <a:p>
            <a:r>
              <a:rPr lang="fr-BE" altLang="en-US" b="1" dirty="0">
                <a:sym typeface="Arial" pitchFamily="34" charset="0"/>
              </a:rPr>
              <a:t>Comité de gestion </a:t>
            </a:r>
            <a:endParaRPr lang="fr-BE" altLang="en-US" b="1" dirty="0">
              <a:sym typeface="Arial" pitchFamily="34" charset="0"/>
            </a:endParaRPr>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10</a:t>
            </a:fld>
            <a:endParaRPr lang="en-US"/>
          </a:p>
        </p:txBody>
      </p:sp>
    </p:spTree>
    <p:extLst>
      <p:ext uri="{BB962C8B-B14F-4D97-AF65-F5344CB8AC3E}">
        <p14:creationId xmlns:p14="http://schemas.microsoft.com/office/powerpoint/2010/main" val="259079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fr-FR" altLang="en-US" sz="2400" b="1" i="1"/>
          </a:p>
        </p:txBody>
      </p:sp>
      <p:sp>
        <p:nvSpPr>
          <p:cNvPr id="614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9717"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cs typeface="Arial" charset="0"/>
            </a:endParaRPr>
          </a:p>
          <a:p>
            <a:pPr algn="ctr">
              <a:defRPr/>
            </a:pPr>
            <a:endParaRPr lang="en-GB" sz="2400" b="1" i="1">
              <a:solidFill>
                <a:schemeClr val="bg1"/>
              </a:solidFill>
              <a:effectLst>
                <a:outerShdw blurRad="38100" dist="38100" dir="2700000" algn="tl">
                  <a:srgbClr val="000000"/>
                </a:outerShdw>
              </a:effectLst>
              <a:cs typeface="Arial" charset="0"/>
            </a:endParaRPr>
          </a:p>
        </p:txBody>
      </p:sp>
      <p:sp>
        <p:nvSpPr>
          <p:cNvPr id="615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5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9720"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eaLnBrk="0" hangingPunct="0">
              <a:buSzPct val="100000"/>
              <a:defRPr/>
            </a:pPr>
            <a:r>
              <a:rPr lang="en-US" sz="2400" b="1" i="1" dirty="0">
                <a:solidFill>
                  <a:srgbClr val="FFFFFF"/>
                </a:solidFill>
                <a:effectLst>
                  <a:outerShdw blurRad="38100" dist="38100" dir="2700000" algn="tl">
                    <a:srgbClr val="000000"/>
                  </a:outerShdw>
                </a:effectLst>
                <a:cs typeface="Arial" charset="0"/>
              </a:rPr>
              <a:t>Services de base</a:t>
            </a:r>
          </a:p>
          <a:p>
            <a:pPr algn="ctr" eaLnBrk="0" hangingPunct="0">
              <a:buSzPct val="100000"/>
              <a:defRPr/>
            </a:pPr>
            <a:r>
              <a:rPr lang="en-US" sz="2400" b="1" i="1" dirty="0">
                <a:solidFill>
                  <a:srgbClr val="FFFFFF"/>
                </a:solidFill>
                <a:effectLst>
                  <a:outerShdw blurRad="38100" dist="38100" dir="2700000" algn="tl">
                    <a:srgbClr val="000000"/>
                  </a:outerShdw>
                </a:effectLst>
                <a:cs typeface="Arial" charset="0"/>
              </a:rPr>
              <a:t>Plate-</a:t>
            </a:r>
            <a:r>
              <a:rPr lang="en-US" sz="2400" b="1" i="1" dirty="0" err="1">
                <a:solidFill>
                  <a:srgbClr val="FFFFFF"/>
                </a:solidFill>
                <a:effectLst>
                  <a:outerShdw blurRad="38100" dist="38100" dir="2700000" algn="tl">
                    <a:srgbClr val="000000"/>
                  </a:outerShdw>
                </a:effectLst>
                <a:cs typeface="Arial" charset="0"/>
              </a:rPr>
              <a:t>forme</a:t>
            </a:r>
            <a:r>
              <a:rPr lang="en-US" sz="2400" b="1" i="1" dirty="0">
                <a:solidFill>
                  <a:srgbClr val="FFFFFF"/>
                </a:solidFill>
                <a:effectLst>
                  <a:outerShdw blurRad="38100" dist="38100" dir="2700000" algn="tl">
                    <a:srgbClr val="000000"/>
                  </a:outerShdw>
                </a:effectLst>
                <a:cs typeface="Arial" charset="0"/>
              </a:rPr>
              <a:t> </a:t>
            </a:r>
            <a:r>
              <a:rPr lang="en-US" sz="2400" b="1" i="1" dirty="0" err="1">
                <a:solidFill>
                  <a:srgbClr val="3E6E5A"/>
                </a:solidFill>
                <a:effectLst>
                  <a:outerShdw blurRad="38100" dist="38100" dir="2700000" algn="tl">
                    <a:srgbClr val="000000"/>
                  </a:outerShdw>
                </a:effectLst>
                <a:cs typeface="Arial" charset="0"/>
              </a:rPr>
              <a:t>eHealth</a:t>
            </a:r>
            <a:endParaRPr lang="en-US" sz="2400" b="1" i="1" dirty="0">
              <a:solidFill>
                <a:srgbClr val="3E6E5A"/>
              </a:solidFill>
              <a:effectLst>
                <a:outerShdw blurRad="38100" dist="38100" dir="2700000" algn="tl">
                  <a:srgbClr val="000000"/>
                </a:outerShdw>
              </a:effectLst>
              <a:cs typeface="Arial" charset="0"/>
            </a:endParaRPr>
          </a:p>
        </p:txBody>
      </p:sp>
      <p:sp>
        <p:nvSpPr>
          <p:cNvPr id="615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2400" b="1" i="1">
                <a:solidFill>
                  <a:srgbClr val="000000"/>
                </a:solidFill>
                <a:latin typeface="Arial" pitchFamily="34" charset="0"/>
              </a:rPr>
              <a:t>Réseau</a:t>
            </a:r>
          </a:p>
        </p:txBody>
      </p:sp>
      <p:sp>
        <p:nvSpPr>
          <p:cNvPr id="2" name="Title 1"/>
          <p:cNvSpPr>
            <a:spLocks noGrp="1"/>
          </p:cNvSpPr>
          <p:nvPr>
            <p:ph type="title"/>
          </p:nvPr>
        </p:nvSpPr>
        <p:spPr>
          <a:xfrm>
            <a:off x="457200" y="332656"/>
            <a:ext cx="8229600" cy="990600"/>
          </a:xfrm>
        </p:spPr>
        <p:txBody>
          <a:bodyPr>
            <a:normAutofit/>
          </a:bodyPr>
          <a:lstStyle/>
          <a:p>
            <a:r>
              <a:rPr lang="en-US" altLang="en-US" b="1" dirty="0"/>
              <a:t>Architecture de base</a:t>
            </a:r>
            <a:endParaRPr lang="en-US" b="1" dirty="0"/>
          </a:p>
        </p:txBody>
      </p:sp>
      <p:pic>
        <p:nvPicPr>
          <p:cNvPr id="6155" name="Picture 76"/>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4189512" y="5661248"/>
            <a:ext cx="526504" cy="42274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sp>
        <p:nvSpPr>
          <p:cNvPr id="69637"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eaLnBrk="0" hangingPunct="0">
              <a:buSzPct val="100000"/>
              <a:defRPr/>
            </a:pPr>
            <a:r>
              <a:rPr lang="en-US" sz="2000" b="1" i="1">
                <a:solidFill>
                  <a:srgbClr val="000000"/>
                </a:solidFill>
                <a:effectLst>
                  <a:outerShdw blurRad="38100" dist="38100" dir="2700000" algn="tl">
                    <a:srgbClr val="C0C0C0"/>
                  </a:outerShdw>
                </a:effectLst>
                <a:cs typeface="Arial" charset="0"/>
              </a:rPr>
              <a:t>Patients, prestataires de soins</a:t>
            </a:r>
          </a:p>
          <a:p>
            <a:pPr algn="ctr" eaLnBrk="0" hangingPunct="0">
              <a:buSzPct val="100000"/>
              <a:defRPr/>
            </a:pPr>
            <a:r>
              <a:rPr lang="en-US" sz="2000" b="1" i="1">
                <a:solidFill>
                  <a:srgbClr val="000000"/>
                </a:solidFill>
                <a:effectLst>
                  <a:outerShdw blurRad="38100" dist="38100" dir="2700000" algn="tl">
                    <a:srgbClr val="C0C0C0"/>
                  </a:outerShdw>
                </a:effectLst>
                <a:cs typeface="Arial" charset="0"/>
              </a:rPr>
              <a:t>et établissements de soins</a:t>
            </a:r>
          </a:p>
        </p:txBody>
      </p:sp>
      <p:sp>
        <p:nvSpPr>
          <p:cNvPr id="69645"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646"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64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pic>
        <p:nvPicPr>
          <p:cNvPr id="6161"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21"/>
          <p:cNvSpPr>
            <a:spLocks noChangeArrowheads="1"/>
          </p:cNvSpPr>
          <p:nvPr/>
        </p:nvSpPr>
        <p:spPr bwMode="auto">
          <a:xfrm>
            <a:off x="315913" y="6029325"/>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sz="2000" b="1" i="1">
                <a:solidFill>
                  <a:srgbClr val="0000FF"/>
                </a:solidFill>
              </a:rPr>
              <a:t>Fournisseurs</a:t>
            </a:r>
          </a:p>
        </p:txBody>
      </p:sp>
      <p:sp>
        <p:nvSpPr>
          <p:cNvPr id="6163"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sz="2000" b="1" i="1">
                <a:solidFill>
                  <a:srgbClr val="0000FF"/>
                </a:solidFill>
              </a:rPr>
              <a:t>Utilisateurs</a:t>
            </a:r>
          </a:p>
        </p:txBody>
      </p:sp>
      <p:sp>
        <p:nvSpPr>
          <p:cNvPr id="69655"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dirty="0" err="1">
                <a:solidFill>
                  <a:srgbClr val="FFFFFF"/>
                </a:solidFill>
                <a:effectLst>
                  <a:outerShdw blurRad="38100" dist="38100" dir="2700000" algn="tl">
                    <a:srgbClr val="000000"/>
                  </a:outerShdw>
                </a:effectLst>
                <a:cs typeface="Arial" charset="0"/>
              </a:rPr>
              <a:t>Portail</a:t>
            </a:r>
            <a:r>
              <a:rPr lang="en-US" sz="1400" i="1" dirty="0">
                <a:solidFill>
                  <a:srgbClr val="FFFFFF"/>
                </a:solidFill>
                <a:effectLst>
                  <a:outerShdw blurRad="38100" dist="38100" dir="2700000" algn="tl">
                    <a:srgbClr val="000000"/>
                  </a:outerShdw>
                </a:effectLst>
                <a:cs typeface="Arial" charset="0"/>
              </a:rPr>
              <a:t> </a:t>
            </a:r>
            <a:br>
              <a:rPr lang="en-US" sz="1400" i="1" dirty="0">
                <a:solidFill>
                  <a:srgbClr val="FFFFFF"/>
                </a:solidFill>
                <a:effectLst>
                  <a:outerShdw blurRad="38100" dist="38100" dir="2700000" algn="tl">
                    <a:srgbClr val="000000"/>
                  </a:outerShdw>
                </a:effectLst>
                <a:cs typeface="Arial" charset="0"/>
              </a:rPr>
            </a:br>
            <a:r>
              <a:rPr lang="en-US" sz="1400" i="1" dirty="0">
                <a:solidFill>
                  <a:srgbClr val="FFFFFF"/>
                </a:solidFill>
                <a:effectLst>
                  <a:outerShdw blurRad="38100" dist="38100" dir="2700000" algn="tl">
                    <a:srgbClr val="000000"/>
                  </a:outerShdw>
                </a:effectLst>
                <a:cs typeface="Arial" charset="0"/>
              </a:rPr>
              <a:t>plate-</a:t>
            </a:r>
            <a:r>
              <a:rPr lang="en-US" sz="1400" i="1" dirty="0" err="1">
                <a:solidFill>
                  <a:srgbClr val="FFFFFF"/>
                </a:solidFill>
                <a:effectLst>
                  <a:outerShdw blurRad="38100" dist="38100" dir="2700000" algn="tl">
                    <a:srgbClr val="000000"/>
                  </a:outerShdw>
                </a:effectLst>
                <a:cs typeface="Arial" charset="0"/>
              </a:rPr>
              <a:t>forme</a:t>
            </a:r>
            <a:r>
              <a:rPr lang="en-US" sz="1400" i="1" dirty="0">
                <a:solidFill>
                  <a:srgbClr val="FFFFFF"/>
                </a:solidFill>
                <a:effectLst>
                  <a:outerShdw blurRad="38100" dist="38100" dir="2700000" algn="tl">
                    <a:srgbClr val="000000"/>
                  </a:outerShdw>
                </a:effectLst>
                <a:cs typeface="Arial" charset="0"/>
              </a:rPr>
              <a:t> </a:t>
            </a:r>
            <a:r>
              <a:rPr lang="en-US" sz="1400" i="1" dirty="0" err="1">
                <a:solidFill>
                  <a:srgbClr val="3E6E5A"/>
                </a:solidFill>
                <a:effectLst>
                  <a:outerShdw blurRad="38100" dist="38100" dir="2700000" algn="tl">
                    <a:srgbClr val="000000"/>
                  </a:outerShdw>
                </a:effectLst>
                <a:cs typeface="Arial" charset="0"/>
              </a:rPr>
              <a:t>eHealth</a:t>
            </a:r>
            <a:endParaRPr lang="en-US" sz="1400" i="1" dirty="0">
              <a:solidFill>
                <a:srgbClr val="FFFFFF"/>
              </a:solidFill>
              <a:effectLst>
                <a:outerShdw blurRad="38100" dist="38100" dir="2700000" algn="tl">
                  <a:srgbClr val="000000"/>
                </a:outerShdw>
              </a:effectLst>
              <a:cs typeface="Arial" charset="0"/>
            </a:endParaRPr>
          </a:p>
        </p:txBody>
      </p:sp>
      <p:grpSp>
        <p:nvGrpSpPr>
          <p:cNvPr id="6165" name="Group 24"/>
          <p:cNvGrpSpPr>
            <a:grpSpLocks/>
          </p:cNvGrpSpPr>
          <p:nvPr/>
        </p:nvGrpSpPr>
        <p:grpSpPr bwMode="auto">
          <a:xfrm>
            <a:off x="760413" y="1689100"/>
            <a:ext cx="1219200" cy="914400"/>
            <a:chOff x="432" y="1200"/>
            <a:chExt cx="912" cy="672"/>
          </a:xfrm>
        </p:grpSpPr>
        <p:sp>
          <p:nvSpPr>
            <p:cNvPr id="69657"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cs typeface="Arial" charset="0"/>
                </a:rPr>
                <a:t>Portail Health</a:t>
              </a:r>
            </a:p>
          </p:txBody>
        </p:sp>
        <p:sp>
          <p:nvSpPr>
            <p:cNvPr id="69661" name="AutoShape 29">
              <a:hlinkClick r:id="" action="ppaction://noaction" highlightClick="1"/>
            </p:cNvPr>
            <p:cNvSpPr>
              <a:spLocks noChangeArrowheads="1"/>
            </p:cNvSpPr>
            <p:nvPr/>
          </p:nvSpPr>
          <p:spPr bwMode="blackWhite">
            <a:xfrm>
              <a:off x="876" y="1559"/>
              <a:ext cx="420" cy="21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pic>
          <p:nvPicPr>
            <p:cNvPr id="6202"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63"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cs typeface="Arial" charset="0"/>
              </a:rPr>
              <a:t>Logiciel établissement de soins</a:t>
            </a:r>
          </a:p>
        </p:txBody>
      </p:sp>
      <p:sp>
        <p:nvSpPr>
          <p:cNvPr id="69667" name="AutoShape 35">
            <a:hlinkClick r:id="" action="ppaction://noaction" highlightClick="1"/>
          </p:cNvPr>
          <p:cNvSpPr>
            <a:spLocks noChangeArrowheads="1"/>
          </p:cNvSpPr>
          <p:nvPr/>
        </p:nvSpPr>
        <p:spPr bwMode="blackWhite">
          <a:xfrm>
            <a:off x="6688138" y="2655888"/>
            <a:ext cx="596900" cy="30480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sp>
        <p:nvSpPr>
          <p:cNvPr id="69668"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cs typeface="Arial" charset="0"/>
              </a:rPr>
              <a:t>MyCareNet</a:t>
            </a:r>
          </a:p>
        </p:txBody>
      </p:sp>
      <p:sp>
        <p:nvSpPr>
          <p:cNvPr id="69672" name="AutoShape 40">
            <a:hlinkClick r:id="" action="ppaction://noaction" highlightClick="1"/>
          </p:cNvPr>
          <p:cNvSpPr>
            <a:spLocks noChangeArrowheads="1"/>
          </p:cNvSpPr>
          <p:nvPr/>
        </p:nvSpPr>
        <p:spPr bwMode="blackWhite">
          <a:xfrm>
            <a:off x="5461000" y="2940050"/>
            <a:ext cx="558800" cy="327025"/>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sp>
        <p:nvSpPr>
          <p:cNvPr id="69673"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dirty="0" err="1">
                <a:solidFill>
                  <a:srgbClr val="FFFFFF"/>
                </a:solidFill>
                <a:effectLst>
                  <a:outerShdw blurRad="38100" dist="38100" dir="2700000" algn="tl">
                    <a:srgbClr val="000000"/>
                  </a:outerShdw>
                </a:effectLst>
                <a:cs typeface="Arial" charset="0"/>
              </a:rPr>
              <a:t>Logiciel</a:t>
            </a:r>
            <a:r>
              <a:rPr lang="en-US" sz="1400" i="1" dirty="0">
                <a:solidFill>
                  <a:srgbClr val="FFFFFF"/>
                </a:solidFill>
                <a:effectLst>
                  <a:outerShdw blurRad="38100" dist="38100" dir="2700000" algn="tl">
                    <a:srgbClr val="000000"/>
                  </a:outerShdw>
                </a:effectLst>
                <a:cs typeface="Arial" charset="0"/>
              </a:rPr>
              <a:t> </a:t>
            </a:r>
            <a:r>
              <a:rPr lang="en-US" sz="1400" i="1" dirty="0" err="1">
                <a:solidFill>
                  <a:srgbClr val="FFFFFF"/>
                </a:solidFill>
                <a:effectLst>
                  <a:outerShdw blurRad="38100" dist="38100" dir="2700000" algn="tl">
                    <a:srgbClr val="000000"/>
                  </a:outerShdw>
                </a:effectLst>
                <a:cs typeface="Arial" charset="0"/>
              </a:rPr>
              <a:t>prestataire</a:t>
            </a:r>
            <a:r>
              <a:rPr lang="en-US" sz="1400" i="1" dirty="0">
                <a:solidFill>
                  <a:srgbClr val="FFFFFF"/>
                </a:solidFill>
                <a:effectLst>
                  <a:outerShdw blurRad="38100" dist="38100" dir="2700000" algn="tl">
                    <a:srgbClr val="000000"/>
                  </a:outerShdw>
                </a:effectLst>
                <a:cs typeface="Arial" charset="0"/>
              </a:rPr>
              <a:t> de </a:t>
            </a:r>
            <a:r>
              <a:rPr lang="en-US" sz="1400" i="1" dirty="0" err="1">
                <a:solidFill>
                  <a:srgbClr val="FFFFFF"/>
                </a:solidFill>
                <a:effectLst>
                  <a:outerShdw blurRad="38100" dist="38100" dir="2700000" algn="tl">
                    <a:srgbClr val="000000"/>
                  </a:outerShdw>
                </a:effectLst>
                <a:cs typeface="Arial" charset="0"/>
              </a:rPr>
              <a:t>soins</a:t>
            </a:r>
            <a:endParaRPr lang="en-US" sz="1400" i="1" dirty="0">
              <a:solidFill>
                <a:srgbClr val="FFFFFF"/>
              </a:solidFill>
              <a:effectLst>
                <a:outerShdw blurRad="38100" dist="38100" dir="2700000" algn="tl">
                  <a:srgbClr val="000000"/>
                </a:outerShdw>
              </a:effectLst>
              <a:cs typeface="Arial" charset="0"/>
            </a:endParaRPr>
          </a:p>
        </p:txBody>
      </p:sp>
      <p:sp>
        <p:nvSpPr>
          <p:cNvPr id="69677" name="AutoShape 45">
            <a:hlinkClick r:id="" action="ppaction://noaction" highlightClick="1"/>
          </p:cNvPr>
          <p:cNvSpPr>
            <a:spLocks noChangeArrowheads="1"/>
          </p:cNvSpPr>
          <p:nvPr/>
        </p:nvSpPr>
        <p:spPr bwMode="blackWhite">
          <a:xfrm>
            <a:off x="7989888" y="2239963"/>
            <a:ext cx="511175" cy="2984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sp>
        <p:nvSpPr>
          <p:cNvPr id="69678"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79"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81"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82"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83"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9684"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85"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86"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87"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88"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charset="0"/>
            </a:endParaRPr>
          </a:p>
        </p:txBody>
      </p:sp>
      <p:sp>
        <p:nvSpPr>
          <p:cNvPr id="6969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cs typeface="Arial" charset="0"/>
              </a:rPr>
              <a:t>Site INAMI</a:t>
            </a:r>
          </a:p>
        </p:txBody>
      </p:sp>
      <p:sp>
        <p:nvSpPr>
          <p:cNvPr id="69695" name="AutoShape 63">
            <a:hlinkClick r:id="" action="ppaction://noaction" highlightClick="1"/>
          </p:cNvPr>
          <p:cNvSpPr>
            <a:spLocks noChangeArrowheads="1"/>
          </p:cNvSpPr>
          <p:nvPr/>
        </p:nvSpPr>
        <p:spPr bwMode="blackWhite">
          <a:xfrm>
            <a:off x="2730500" y="2628900"/>
            <a:ext cx="546100" cy="333375"/>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cs typeface="Arial" charset="0"/>
              </a:rPr>
              <a:t>SVA</a:t>
            </a:r>
          </a:p>
        </p:txBody>
      </p:sp>
      <p:pic>
        <p:nvPicPr>
          <p:cNvPr id="6184"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99"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701"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705"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cs typeface="Arial" charset="0"/>
              </a:rPr>
              <a:t>SAV</a:t>
            </a:r>
          </a:p>
        </p:txBody>
      </p:sp>
      <p:sp>
        <p:nvSpPr>
          <p:cNvPr id="6968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charset="0"/>
            </a:endParaRPr>
          </a:p>
        </p:txBody>
      </p:sp>
      <p:sp>
        <p:nvSpPr>
          <p:cNvPr id="6189"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0"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1"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2"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3"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sp>
        <p:nvSpPr>
          <p:cNvPr id="6194"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GB" altLang="en-US"/>
          </a:p>
        </p:txBody>
      </p:sp>
      <p:pic>
        <p:nvPicPr>
          <p:cNvPr id="6195" name="Picture 57"/>
          <p:cNvPicPr>
            <a:picLocks noChangeAspect="1" noChangeArrowheads="1"/>
          </p:cNvPicPr>
          <p:nvPr/>
        </p:nvPicPr>
        <p:blipFill>
          <a:blip r:embed="rId7"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96" name="Picture 69" descr="logo_ziekenhuis_1083990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6813" y="2655888"/>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7" name="Picture 70" descr="Logo huisar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8" name="Picture 71" descr="logo_ziekenhuis_1083990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9" name="Picture 7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1725" y="2195513"/>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11</a:t>
            </a:fld>
            <a:endParaRPr lang="en-US"/>
          </a:p>
        </p:txBody>
      </p:sp>
    </p:spTree>
    <p:extLst>
      <p:ext uri="{BB962C8B-B14F-4D97-AF65-F5344CB8AC3E}">
        <p14:creationId xmlns:p14="http://schemas.microsoft.com/office/powerpoint/2010/main" val="3241967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444941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22/09/2015</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12</a:t>
            </a:fld>
            <a:endParaRPr lang="en-US"/>
          </a:p>
        </p:txBody>
      </p:sp>
    </p:spTree>
    <p:extLst>
      <p:ext uri="{BB962C8B-B14F-4D97-AF65-F5344CB8AC3E}">
        <p14:creationId xmlns:p14="http://schemas.microsoft.com/office/powerpoint/2010/main" val="970367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lstStyle/>
          <a:p>
            <a:pPr marL="0" lvl="1" indent="0">
              <a:buNone/>
            </a:pPr>
            <a:r>
              <a:rPr lang="fr-BE" sz="2400" dirty="0" smtClean="0">
                <a:solidFill>
                  <a:srgbClr val="000000"/>
                </a:solidFill>
                <a:sym typeface="Arial" pitchFamily="34" charset="0"/>
              </a:rPr>
              <a:t>Garantit une intégration souple et harmonieuse des différents services de base et sous-processus électroniques, en ce compris la logique d'orchestration, pour ne former qu'un seul service à appeler (service web)</a:t>
            </a:r>
          </a:p>
          <a:p>
            <a:pPr marL="182880" lvl="1"/>
            <a:endParaRPr lang="fr-BE" dirty="0">
              <a:solidFill>
                <a:srgbClr val="000000"/>
              </a:solidFill>
              <a:sym typeface="Arial" pitchFamily="34" charset="0"/>
            </a:endParaRPr>
          </a:p>
          <a:p>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Coordination de sous-processus électroniques</a:t>
            </a:r>
          </a:p>
          <a:p>
            <a:pPr>
              <a:lnSpc>
                <a:spcPct val="90000"/>
              </a:lnSpc>
              <a:spcBef>
                <a:spcPct val="0"/>
              </a:spcBef>
            </a:pPr>
            <a:endParaRPr lang="fr-BE" sz="2400" b="1" spc="-100" dirty="0">
              <a:solidFill>
                <a:srgbClr val="3E6E5A"/>
              </a:solidFill>
              <a:latin typeface="+mj-lt"/>
              <a:ea typeface="+mj-ea"/>
              <a:cs typeface="+mj-cs"/>
              <a:sym typeface="Arial" pitchFamily="34" charset="0"/>
            </a:endParaRPr>
          </a:p>
          <a:p>
            <a:pPr>
              <a:lnSpc>
                <a:spcPct val="90000"/>
              </a:lnSpc>
              <a:spcBef>
                <a:spcPct val="0"/>
              </a:spcBef>
            </a:pPr>
            <a:endParaRPr lang="fr-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13</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
        <p:nvSpPr>
          <p:cNvPr id="8"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293715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fontScale="92500"/>
          </a:bodyPr>
          <a:lstStyle/>
          <a:p>
            <a:pPr marL="0" lvl="1" indent="0">
              <a:buNone/>
            </a:pPr>
            <a:r>
              <a:rPr lang="fr-BE" sz="2600" dirty="0">
                <a:solidFill>
                  <a:srgbClr val="000000"/>
                </a:solidFill>
              </a:rPr>
              <a:t>Fenêtre sur le web qui offre plusieurs services en ligne aux acteurs des soins de santé à l'appui de leur pratique de soins de santé</a:t>
            </a:r>
          </a:p>
          <a:p>
            <a:pPr marL="806450" lvl="1" indent="-722313"/>
            <a:r>
              <a:rPr lang="fr-BE" sz="2600" dirty="0" smtClean="0"/>
              <a:t>offre toutes les informations utiles relatives aux services offerts par la Plate-forme </a:t>
            </a:r>
            <a:r>
              <a:rPr lang="fr-BE" sz="2600" dirty="0">
                <a:solidFill>
                  <a:srgbClr val="3E6E5A"/>
                </a:solidFill>
                <a:sym typeface="Arial" pitchFamily="34" charset="0"/>
              </a:rPr>
              <a:t>eHealth</a:t>
            </a:r>
            <a:r>
              <a:rPr lang="fr-BE" sz="2600" dirty="0" smtClean="0"/>
              <a:t>, à ses missions, à ses standards, etc.</a:t>
            </a:r>
            <a:endParaRPr lang="fr-BE" sz="2600" dirty="0">
              <a:solidFill>
                <a:srgbClr val="000000"/>
              </a:solidFill>
              <a:sym typeface="Arial" pitchFamily="34" charset="0"/>
            </a:endParaRPr>
          </a:p>
          <a:p>
            <a:pPr marL="806450" lvl="1" indent="-722313"/>
            <a:r>
              <a:rPr lang="fr-BE" sz="2600" dirty="0" smtClean="0">
                <a:solidFill>
                  <a:srgbClr val="000000"/>
                </a:solidFill>
                <a:sym typeface="Arial" pitchFamily="34" charset="0"/>
              </a:rPr>
              <a:t>l'environnement portail contient notamment tous les documents dont les utilisateurs ont besoin pour réaliser les configurations correctes et ainsi accéder aux services en ligne disponibles</a:t>
            </a:r>
          </a:p>
          <a:p>
            <a:pPr marL="182880" lvl="1"/>
            <a:endParaRPr lang="fr-BE" dirty="0">
              <a:solidFill>
                <a:srgbClr val="000000"/>
              </a:solidFill>
              <a:sym typeface="Arial" pitchFamily="34" charset="0"/>
            </a:endParaRPr>
          </a:p>
          <a:p>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Portail</a:t>
            </a:r>
          </a:p>
          <a:p>
            <a:pPr>
              <a:lnSpc>
                <a:spcPct val="90000"/>
              </a:lnSpc>
              <a:spcBef>
                <a:spcPct val="0"/>
              </a:spcBef>
            </a:pPr>
            <a:endParaRPr lang="fr-BE" sz="2400" b="1" spc="-100" dirty="0">
              <a:solidFill>
                <a:srgbClr val="3E6E5A"/>
              </a:solidFill>
              <a:latin typeface="+mj-lt"/>
              <a:ea typeface="+mj-ea"/>
              <a:cs typeface="+mj-cs"/>
              <a:sym typeface="Arial" pitchFamily="34" charset="0"/>
            </a:endParaRPr>
          </a:p>
          <a:p>
            <a:pPr>
              <a:lnSpc>
                <a:spcPct val="90000"/>
              </a:lnSpc>
              <a:spcBef>
                <a:spcPct val="0"/>
              </a:spcBef>
            </a:pPr>
            <a:endParaRPr lang="fr-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14</a:t>
            </a:fld>
            <a:endParaRPr lang="fr-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8"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3546974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22/09/2015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15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8923"/>
            <a:ext cx="7344816" cy="605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376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fontScale="70000" lnSpcReduction="20000"/>
          </a:bodyPr>
          <a:lstStyle/>
          <a:p>
            <a:pPr marL="0" indent="0">
              <a:buNone/>
            </a:pPr>
            <a:r>
              <a:rPr lang="fr-BE" dirty="0" smtClean="0"/>
              <a:t>Garantit que seuls les prestataires de soins/établissements de soins autorisés puissent accéder aux données à caractère personnel auxquelles ils peuvent avoir accès</a:t>
            </a:r>
          </a:p>
          <a:p>
            <a:pPr lvl="1"/>
            <a:r>
              <a:rPr lang="fr-BE" dirty="0" smtClean="0"/>
              <a:t>les règles d'accès sont notamment imposées par la loi ou par les autorisations de la section Santé du Comité sectoriel (instituée au sein de la Commission de la protection de la vie privée) </a:t>
            </a:r>
          </a:p>
          <a:p>
            <a:pPr lvl="1"/>
            <a:r>
              <a:rPr lang="fr-BE" dirty="0" smtClean="0"/>
              <a:t>chaque application fait l'objet de règles d'accès spécifiques  </a:t>
            </a:r>
          </a:p>
          <a:p>
            <a:pPr lvl="1"/>
            <a:r>
              <a:rPr lang="fr-BE" dirty="0" smtClean="0"/>
              <a:t>lorsque l'utilisateur authentifie son identité (au moyen de la carte d'identité électronique ou du token), le modèle de vérification générique de l'outil est lancé: le modèle consulte les règles qui ont été fixées pour l'application, vérifie si l'utilisateur satisfait effectivement à ces règles et accorde ou n'accorde pas l'accès à l'application </a:t>
            </a:r>
            <a:endParaRPr lang="fr-BE" dirty="0"/>
          </a:p>
          <a:p>
            <a:pPr marL="182880" lvl="1"/>
            <a:endParaRPr lang="fr-BE" dirty="0">
              <a:solidFill>
                <a:srgbClr val="000000"/>
              </a:solidFill>
              <a:sym typeface="Arial" pitchFamily="34" charset="0"/>
            </a:endParaRPr>
          </a:p>
          <a:p>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Gestion intégrée des utilisateurs et des accès</a:t>
            </a:r>
          </a:p>
          <a:p>
            <a:pPr>
              <a:lnSpc>
                <a:spcPct val="90000"/>
              </a:lnSpc>
              <a:spcBef>
                <a:spcPct val="0"/>
              </a:spcBef>
            </a:pPr>
            <a:endParaRPr lang="fr-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16</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
        <p:nvSpPr>
          <p:cNvPr id="8"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4158544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BE" sz="2800" b="1" dirty="0">
                <a:solidFill>
                  <a:srgbClr val="3E6E5A"/>
                </a:solidFill>
                <a:sym typeface="Arial" pitchFamily="34" charset="0"/>
              </a:rPr>
              <a:t>Gestion intégrée des utilisateurs et des accès </a:t>
            </a:r>
            <a:r>
              <a:rPr lang="fr-BE" sz="2400" b="1" dirty="0">
                <a:solidFill>
                  <a:srgbClr val="3E6E5A"/>
                </a:solidFill>
                <a:sym typeface="Arial" pitchFamily="34" charset="0"/>
              </a:rPr>
              <a:t>Comment cela fonctionne-t-il?</a:t>
            </a: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17</a:t>
            </a:fld>
            <a:endParaRPr lang="fr-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3500"/>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1479862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92075" lvl="1" indent="-7938">
              <a:lnSpc>
                <a:spcPct val="90000"/>
              </a:lnSpc>
              <a:buFont typeface="Calibri" pitchFamily="34" charset="0"/>
              <a:buNone/>
            </a:pPr>
            <a:r>
              <a:rPr lang="fr-BE" sz="2400" dirty="0" smtClean="0">
                <a:solidFill>
                  <a:srgbClr val="000000"/>
                </a:solidFill>
                <a:sym typeface="Arial" pitchFamily="34" charset="0"/>
              </a:rPr>
              <a:t>Enregistrement de tous les accès aux applications, de leur auteur, de la date et heure et du patient auxquels ils ont trait, à des fins d'audit et de preuve</a:t>
            </a:r>
            <a:endParaRPr lang="fr-BE" dirty="0">
              <a:solidFill>
                <a:srgbClr val="000000"/>
              </a:solidFill>
              <a:sym typeface="Arial" pitchFamily="34" charset="0"/>
            </a:endParaRP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Gestion de loggings</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18</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3507476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0" indent="0">
              <a:buNone/>
            </a:pPr>
            <a:r>
              <a:rPr lang="fr-BE" sz="2000" dirty="0" smtClean="0"/>
              <a:t>Chiffrement des données transmises entre l'émetteur et le destinataire, de sorte que ces données ne soient ni lisibles pour des tiers, ni puissent être modifiées par ces derniers</a:t>
            </a:r>
            <a:endParaRPr lang="fr-BE" sz="2000" dirty="0"/>
          </a:p>
          <a:p>
            <a:pPr marL="0" indent="0">
              <a:buNone/>
            </a:pPr>
            <a:endParaRPr lang="fr-BE" sz="2000" dirty="0"/>
          </a:p>
          <a:p>
            <a:pPr marL="0" indent="0">
              <a:buNone/>
            </a:pPr>
            <a:r>
              <a:rPr lang="fr-BE" sz="2000" dirty="0"/>
              <a:t>2 méthodes:</a:t>
            </a:r>
          </a:p>
          <a:p>
            <a:pPr marL="0" indent="0">
              <a:buNone/>
            </a:pPr>
            <a:endParaRPr lang="fr-BE" sz="2000" dirty="0"/>
          </a:p>
          <a:p>
            <a:pPr lvl="1"/>
            <a:r>
              <a:rPr lang="fr-BE" sz="1800" dirty="0"/>
              <a:t>lorsque le destinataire est connu lors de l'envoi: utilisation d'un système de chiffrement asymétrique (2 clés)</a:t>
            </a:r>
          </a:p>
          <a:p>
            <a:pPr lvl="1"/>
            <a:endParaRPr lang="fr-BE" sz="1800" dirty="0"/>
          </a:p>
          <a:p>
            <a:pPr lvl="1"/>
            <a:r>
              <a:rPr lang="fr-BE" sz="1800" dirty="0"/>
              <a:t>lorsque le destinataire n'est pas connu lors de l'envoi: utilisation d'un chiffrement symétrique (les informations sont chiffrées et conservées en dehors de la Plate-forme </a:t>
            </a:r>
            <a:r>
              <a:rPr lang="fr-BE" sz="1800" dirty="0">
                <a:solidFill>
                  <a:srgbClr val="3E6E5A"/>
                </a:solidFill>
              </a:rPr>
              <a:t>eHealth</a:t>
            </a:r>
            <a:r>
              <a:rPr lang="fr-BE" sz="1800" dirty="0"/>
              <a:t>; la clé de déchiffrement peut uniquement être obtenue via la Plate-forme </a:t>
            </a:r>
            <a:r>
              <a:rPr lang="fr-BE" sz="1800" dirty="0">
                <a:solidFill>
                  <a:srgbClr val="3E6E5A"/>
                </a:solidFill>
              </a:rPr>
              <a:t>eHealth</a:t>
            </a:r>
            <a:r>
              <a:rPr lang="fr-BE" sz="1800" dirty="0"/>
              <a:t>)</a:t>
            </a:r>
          </a:p>
          <a:p>
            <a:pPr marL="182880" lvl="1"/>
            <a:endParaRPr lang="fr-BE" dirty="0">
              <a:solidFill>
                <a:srgbClr val="000000"/>
              </a:solidFill>
              <a:sym typeface="Arial" pitchFamily="34" charset="0"/>
            </a:endParaRP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Système de </a:t>
            </a:r>
            <a:r>
              <a:rPr lang="fr-BE" sz="2000" b="1" spc="-100" dirty="0" smtClean="0">
                <a:solidFill>
                  <a:srgbClr val="3E6E5A"/>
                </a:solidFill>
                <a:latin typeface="+mj-lt"/>
                <a:sym typeface="Arial" pitchFamily="34" charset="0"/>
              </a:rPr>
              <a:t>chiffrement end-to-end</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19</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
        <p:nvSpPr>
          <p:cNvPr id="8"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104279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oAutofit/>
          </a:bodyPr>
          <a:lstStyle/>
          <a:p>
            <a:r>
              <a:rPr lang="nl-NL" altLang="en-US" sz="3100" b="1" dirty="0" err="1">
                <a:sym typeface="Arial" charset="0"/>
              </a:rPr>
              <a:t>Quelques</a:t>
            </a:r>
            <a:r>
              <a:rPr lang="nl-NL" altLang="en-US" sz="3100" b="1" dirty="0">
                <a:sym typeface="Arial" charset="0"/>
              </a:rPr>
              <a:t> </a:t>
            </a:r>
            <a:r>
              <a:rPr lang="nl-NL" altLang="en-US" sz="3100" b="1" dirty="0" err="1">
                <a:sym typeface="Arial" charset="0"/>
              </a:rPr>
              <a:t>évolutions</a:t>
            </a:r>
            <a:r>
              <a:rPr lang="nl-NL" altLang="en-US" sz="3100" b="1" dirty="0">
                <a:sym typeface="Arial" charset="0"/>
              </a:rPr>
              <a:t> dans les </a:t>
            </a:r>
            <a:r>
              <a:rPr lang="nl-NL" altLang="en-US" sz="3100" b="1" dirty="0" err="1">
                <a:sym typeface="Arial" charset="0"/>
              </a:rPr>
              <a:t>soins</a:t>
            </a:r>
            <a:r>
              <a:rPr lang="nl-NL" altLang="en-US" sz="3100" b="1" dirty="0">
                <a:sym typeface="Arial" charset="0"/>
              </a:rPr>
              <a:t> de santé</a:t>
            </a:r>
          </a:p>
        </p:txBody>
      </p:sp>
      <p:sp>
        <p:nvSpPr>
          <p:cNvPr id="5123" name="Rectangle 3"/>
          <p:cNvSpPr>
            <a:spLocks noGrp="1" noChangeArrowheads="1"/>
          </p:cNvSpPr>
          <p:nvPr>
            <p:ph type="body" idx="4294967295"/>
          </p:nvPr>
        </p:nvSpPr>
        <p:spPr/>
        <p:txBody>
          <a:bodyPr/>
          <a:lstStyle/>
          <a:p>
            <a:r>
              <a:rPr lang="nl-NL" altLang="en-US" sz="2100" dirty="0" smtClean="0">
                <a:solidFill>
                  <a:srgbClr val="000000"/>
                </a:solidFill>
                <a:cs typeface="Arial" charset="0"/>
                <a:sym typeface="Arial" charset="0"/>
              </a:rPr>
              <a:t>plus de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chroniques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vs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aigus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uniquement</a:t>
            </a:r>
            <a:r>
              <a:rPr lang="nl-NL" altLang="en-US" sz="2100" dirty="0" smtClean="0">
                <a:solidFill>
                  <a:srgbClr val="000000"/>
                </a:solidFill>
                <a:cs typeface="Arial" charset="0"/>
                <a:sym typeface="Arial" charset="0"/>
              </a:rPr>
              <a:t>)</a:t>
            </a:r>
          </a:p>
          <a:p>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à </a:t>
            </a:r>
            <a:r>
              <a:rPr lang="nl-NL" altLang="en-US" sz="2100" dirty="0" err="1" smtClean="0">
                <a:solidFill>
                  <a:srgbClr val="000000"/>
                </a:solidFill>
                <a:cs typeface="Arial" charset="0"/>
                <a:sym typeface="Arial" charset="0"/>
              </a:rPr>
              <a:t>distance</a:t>
            </a:r>
            <a:r>
              <a:rPr lang="nl-NL" altLang="en-US" sz="2100" dirty="0" smtClean="0">
                <a:solidFill>
                  <a:srgbClr val="000000"/>
                </a:solidFill>
                <a:cs typeface="Arial" charset="0"/>
                <a:sym typeface="Arial" charset="0"/>
              </a:rPr>
              <a:t> (monitoring, aide, </a:t>
            </a:r>
            <a:r>
              <a:rPr lang="nl-NL" altLang="en-US" sz="2100" dirty="0" err="1" smtClean="0">
                <a:solidFill>
                  <a:srgbClr val="000000"/>
                </a:solidFill>
                <a:cs typeface="Arial" charset="0"/>
                <a:sym typeface="Arial" charset="0"/>
              </a:rPr>
              <a:t>consultation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diagnostic</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opération</a:t>
            </a:r>
            <a:r>
              <a:rPr lang="nl-NL" altLang="en-US" sz="2100" dirty="0" smtClean="0">
                <a:solidFill>
                  <a:srgbClr val="000000"/>
                </a:solidFill>
                <a:cs typeface="Arial" charset="0"/>
                <a:sym typeface="Arial" charset="0"/>
              </a:rPr>
              <a:t>, ...), e.a.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à </a:t>
            </a:r>
            <a:r>
              <a:rPr lang="nl-NL" altLang="en-US" sz="2100" dirty="0" err="1" smtClean="0">
                <a:solidFill>
                  <a:srgbClr val="000000"/>
                </a:solidFill>
                <a:cs typeface="Arial" charset="0"/>
                <a:sym typeface="Arial" charset="0"/>
              </a:rPr>
              <a:t>domicile</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mobiles</a:t>
            </a:r>
          </a:p>
          <a:p>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multidisciplinaires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transmuraux</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intégrés</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patient</a:t>
            </a:r>
            <a:r>
              <a:rPr lang="nl-NL" altLang="en-US" sz="2100" dirty="0" smtClean="0">
                <a:solidFill>
                  <a:srgbClr val="000000"/>
                </a:solidFill>
                <a:cs typeface="Arial" charset="0"/>
                <a:sym typeface="Arial" charset="0"/>
              </a:rPr>
              <a:t> au </a:t>
            </a:r>
            <a:r>
              <a:rPr lang="nl-NL" altLang="en-US" sz="2100" dirty="0" err="1" smtClean="0">
                <a:solidFill>
                  <a:srgbClr val="000000"/>
                </a:solidFill>
                <a:cs typeface="Arial" charset="0"/>
                <a:sym typeface="Arial" charset="0"/>
              </a:rPr>
              <a:t>centre</a:t>
            </a:r>
            <a:r>
              <a:rPr lang="nl-NL" altLang="en-US" sz="2100" dirty="0" smtClean="0">
                <a:solidFill>
                  <a:srgbClr val="000000"/>
                </a:solidFill>
                <a:cs typeface="Arial" charset="0"/>
                <a:sym typeface="Arial" charset="0"/>
              </a:rPr>
              <a:t> des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autonomisation</a:t>
            </a:r>
            <a:r>
              <a:rPr lang="nl-NL" altLang="en-US" sz="2100" dirty="0" smtClean="0">
                <a:solidFill>
                  <a:srgbClr val="000000"/>
                </a:solidFill>
                <a:cs typeface="Arial" charset="0"/>
                <a:sym typeface="Arial" charset="0"/>
              </a:rPr>
              <a:t> du </a:t>
            </a:r>
            <a:r>
              <a:rPr lang="nl-NL" altLang="en-US" sz="2100" dirty="0" err="1" smtClean="0">
                <a:solidFill>
                  <a:srgbClr val="000000"/>
                </a:solidFill>
                <a:cs typeface="Arial" charset="0"/>
                <a:sym typeface="Arial" charset="0"/>
              </a:rPr>
              <a:t>patient</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évolution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rapide</a:t>
            </a:r>
            <a:r>
              <a:rPr lang="nl-NL" altLang="en-US" sz="2100" dirty="0" smtClean="0">
                <a:solidFill>
                  <a:srgbClr val="000000"/>
                </a:solidFill>
                <a:cs typeface="Arial" charset="0"/>
                <a:sym typeface="Arial" charset="0"/>
              </a:rPr>
              <a:t> des </a:t>
            </a:r>
            <a:r>
              <a:rPr lang="nl-NL" altLang="en-US" sz="2100" dirty="0" err="1" smtClean="0">
                <a:solidFill>
                  <a:srgbClr val="000000"/>
                </a:solidFill>
                <a:cs typeface="Arial" charset="0"/>
                <a:sym typeface="Arial" charset="0"/>
              </a:rPr>
              <a:t>connaissances</a:t>
            </a:r>
            <a:r>
              <a:rPr lang="nl-NL" altLang="en-US" sz="2100" dirty="0" smtClean="0">
                <a:solidFill>
                  <a:srgbClr val="000000"/>
                </a:solidFill>
                <a:cs typeface="Arial" charset="0"/>
                <a:sym typeface="Arial" charset="0"/>
              </a:rPr>
              <a:t> =&gt; </a:t>
            </a:r>
            <a:r>
              <a:rPr lang="nl-NL" altLang="en-US" sz="2100" dirty="0" err="1" smtClean="0">
                <a:solidFill>
                  <a:srgbClr val="000000"/>
                </a:solidFill>
                <a:cs typeface="Arial" charset="0"/>
                <a:sym typeface="Arial" charset="0"/>
              </a:rPr>
              <a:t>besoin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d'une</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gestion</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d'une</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valorisation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fiables</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coordonnées</a:t>
            </a:r>
            <a:r>
              <a:rPr lang="nl-NL" altLang="en-US" sz="2100" dirty="0" smtClean="0">
                <a:solidFill>
                  <a:srgbClr val="000000"/>
                </a:solidFill>
                <a:cs typeface="Arial" charset="0"/>
                <a:sym typeface="Arial" charset="0"/>
              </a:rPr>
              <a:t> des </a:t>
            </a:r>
            <a:r>
              <a:rPr lang="nl-NL" altLang="en-US" sz="2100" dirty="0" err="1" smtClean="0">
                <a:solidFill>
                  <a:srgbClr val="000000"/>
                </a:solidFill>
                <a:cs typeface="Arial" charset="0"/>
                <a:sym typeface="Arial" charset="0"/>
              </a:rPr>
              <a:t>connaissances</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danger</a:t>
            </a:r>
            <a:r>
              <a:rPr lang="nl-NL" altLang="en-US" sz="2100" dirty="0" smtClean="0">
                <a:solidFill>
                  <a:srgbClr val="000000"/>
                </a:solidFill>
                <a:cs typeface="Arial" charset="0"/>
                <a:sym typeface="Arial" charset="0"/>
              </a:rPr>
              <a:t> de </a:t>
            </a:r>
            <a:r>
              <a:rPr lang="nl-NL" altLang="en-US" sz="2100" dirty="0" err="1" smtClean="0">
                <a:solidFill>
                  <a:srgbClr val="000000"/>
                </a:solidFill>
                <a:cs typeface="Arial" charset="0"/>
                <a:sym typeface="Arial" charset="0"/>
              </a:rPr>
              <a:t>processus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administratifs</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qui</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prennent</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trop</a:t>
            </a:r>
            <a:r>
              <a:rPr lang="nl-NL" altLang="en-US" sz="2100" dirty="0" smtClean="0">
                <a:solidFill>
                  <a:srgbClr val="000000"/>
                </a:solidFill>
                <a:cs typeface="Arial" charset="0"/>
                <a:sym typeface="Arial" charset="0"/>
              </a:rPr>
              <a:t> de </a:t>
            </a:r>
            <a:r>
              <a:rPr lang="nl-NL" altLang="en-US" sz="2100" dirty="0" err="1" smtClean="0">
                <a:solidFill>
                  <a:srgbClr val="000000"/>
                </a:solidFill>
                <a:cs typeface="Arial" charset="0"/>
                <a:sym typeface="Arial" charset="0"/>
              </a:rPr>
              <a:t>temps</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besoin</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d'un</a:t>
            </a:r>
            <a:r>
              <a:rPr lang="nl-NL" altLang="en-US" sz="2100" dirty="0" smtClean="0">
                <a:solidFill>
                  <a:srgbClr val="000000"/>
                </a:solidFill>
                <a:cs typeface="Arial" charset="0"/>
                <a:sym typeface="Arial" charset="0"/>
              </a:rPr>
              <a:t> soutien de </a:t>
            </a:r>
            <a:r>
              <a:rPr lang="nl-NL" altLang="en-US" sz="2100" dirty="0" err="1" smtClean="0">
                <a:solidFill>
                  <a:srgbClr val="000000"/>
                </a:solidFill>
                <a:cs typeface="Arial" charset="0"/>
                <a:sym typeface="Arial" charset="0"/>
              </a:rPr>
              <a:t>qualité</a:t>
            </a:r>
            <a:r>
              <a:rPr lang="nl-NL" altLang="en-US" sz="2100" dirty="0" smtClean="0">
                <a:solidFill>
                  <a:srgbClr val="000000"/>
                </a:solidFill>
                <a:cs typeface="Arial" charset="0"/>
                <a:sym typeface="Arial" charset="0"/>
              </a:rPr>
              <a:t> de la </a:t>
            </a:r>
            <a:r>
              <a:rPr lang="nl-NL" altLang="en-US" sz="2100" dirty="0" err="1" smtClean="0">
                <a:solidFill>
                  <a:srgbClr val="000000"/>
                </a:solidFill>
                <a:cs typeface="Arial" charset="0"/>
                <a:sym typeface="Arial" charset="0"/>
              </a:rPr>
              <a:t>politique</a:t>
            </a:r>
            <a:r>
              <a:rPr lang="nl-NL" altLang="en-US" sz="2100" dirty="0" smtClean="0">
                <a:solidFill>
                  <a:srgbClr val="000000"/>
                </a:solidFill>
                <a:cs typeface="Arial" charset="0"/>
                <a:sym typeface="Arial" charset="0"/>
              </a:rPr>
              <a:t> et de la recherche en </a:t>
            </a:r>
            <a:r>
              <a:rPr lang="nl-NL" altLang="en-US" sz="2100" dirty="0" err="1" smtClean="0">
                <a:solidFill>
                  <a:srgbClr val="000000"/>
                </a:solidFill>
                <a:cs typeface="Arial" charset="0"/>
                <a:sym typeface="Arial" charset="0"/>
              </a:rPr>
              <a:t>matière</a:t>
            </a:r>
            <a:r>
              <a:rPr lang="nl-NL" altLang="en-US" sz="2100" dirty="0" smtClean="0">
                <a:solidFill>
                  <a:srgbClr val="000000"/>
                </a:solidFill>
                <a:cs typeface="Arial" charset="0"/>
                <a:sym typeface="Arial" charset="0"/>
              </a:rPr>
              <a:t> de </a:t>
            </a:r>
            <a:r>
              <a:rPr lang="nl-NL" altLang="en-US" sz="2100" dirty="0" err="1" smtClean="0">
                <a:solidFill>
                  <a:srgbClr val="000000"/>
                </a:solidFill>
                <a:cs typeface="Arial" charset="0"/>
                <a:sym typeface="Arial" charset="0"/>
              </a:rPr>
              <a:t>soins</a:t>
            </a:r>
            <a:r>
              <a:rPr lang="nl-NL" altLang="en-US" sz="2100" dirty="0" smtClean="0">
                <a:solidFill>
                  <a:srgbClr val="000000"/>
                </a:solidFill>
                <a:cs typeface="Arial" charset="0"/>
                <a:sym typeface="Arial" charset="0"/>
              </a:rPr>
              <a:t> de santé </a:t>
            </a:r>
            <a:r>
              <a:rPr lang="nl-NL" altLang="en-US" sz="2100" dirty="0" err="1" smtClean="0">
                <a:solidFill>
                  <a:srgbClr val="000000"/>
                </a:solidFill>
                <a:cs typeface="Arial" charset="0"/>
                <a:sym typeface="Arial" charset="0"/>
              </a:rPr>
              <a:t>sur</a:t>
            </a:r>
            <a:r>
              <a:rPr lang="nl-NL" altLang="en-US" sz="2100" dirty="0" smtClean="0">
                <a:solidFill>
                  <a:srgbClr val="000000"/>
                </a:solidFill>
                <a:cs typeface="Arial" charset="0"/>
                <a:sym typeface="Arial" charset="0"/>
              </a:rPr>
              <a:t> base de </a:t>
            </a:r>
            <a:r>
              <a:rPr lang="nl-NL" altLang="en-US" sz="2100" dirty="0" err="1" smtClean="0">
                <a:solidFill>
                  <a:srgbClr val="000000"/>
                </a:solidFill>
                <a:cs typeface="Arial" charset="0"/>
                <a:sym typeface="Arial" charset="0"/>
              </a:rPr>
              <a:t>données</a:t>
            </a:r>
            <a:r>
              <a:rPr lang="nl-NL" altLang="en-US" sz="2100" dirty="0" smtClean="0">
                <a:solidFill>
                  <a:srgbClr val="000000"/>
                </a:solidFill>
                <a:cs typeface="Arial" charset="0"/>
                <a:sym typeface="Arial" charset="0"/>
              </a:rPr>
              <a:t> de </a:t>
            </a:r>
            <a:r>
              <a:rPr lang="nl-NL" altLang="en-US" sz="2100" dirty="0" err="1" smtClean="0">
                <a:solidFill>
                  <a:srgbClr val="000000"/>
                </a:solidFill>
                <a:cs typeface="Arial" charset="0"/>
                <a:sym typeface="Arial" charset="0"/>
              </a:rPr>
              <a:t>qualité</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intégrées</a:t>
            </a:r>
            <a:r>
              <a:rPr lang="nl-NL" altLang="en-US" sz="2100" dirty="0" smtClean="0">
                <a:solidFill>
                  <a:srgbClr val="000000"/>
                </a:solidFill>
                <a:cs typeface="Arial" charset="0"/>
                <a:sym typeface="Arial" charset="0"/>
              </a:rPr>
              <a:t> et </a:t>
            </a:r>
            <a:r>
              <a:rPr lang="nl-NL" altLang="en-US" sz="2100" dirty="0" err="1" smtClean="0">
                <a:solidFill>
                  <a:srgbClr val="000000"/>
                </a:solidFill>
                <a:cs typeface="Arial" charset="0"/>
                <a:sym typeface="Arial" charset="0"/>
              </a:rPr>
              <a:t>anonymisées</a:t>
            </a:r>
            <a:endParaRPr lang="nl-NL" altLang="en-US" sz="2100" dirty="0" smtClean="0">
              <a:solidFill>
                <a:srgbClr val="000000"/>
              </a:solidFill>
              <a:cs typeface="Arial" charset="0"/>
              <a:sym typeface="Arial" charset="0"/>
            </a:endParaRPr>
          </a:p>
          <a:p>
            <a:r>
              <a:rPr lang="nl-NL" altLang="en-US" sz="2100" dirty="0" err="1" smtClean="0">
                <a:solidFill>
                  <a:srgbClr val="000000"/>
                </a:solidFill>
                <a:cs typeface="Arial" charset="0"/>
                <a:sym typeface="Arial" charset="0"/>
              </a:rPr>
              <a:t>mobilité</a:t>
            </a:r>
            <a:r>
              <a:rPr lang="nl-NL" altLang="en-US" sz="2100" dirty="0" smtClean="0">
                <a:solidFill>
                  <a:srgbClr val="000000"/>
                </a:solidFill>
                <a:cs typeface="Arial" charset="0"/>
                <a:sym typeface="Arial" charset="0"/>
              </a:rPr>
              <a:t> </a:t>
            </a:r>
            <a:r>
              <a:rPr lang="nl-NL" altLang="en-US" sz="2100" dirty="0" err="1" smtClean="0">
                <a:solidFill>
                  <a:srgbClr val="000000"/>
                </a:solidFill>
                <a:cs typeface="Arial" charset="0"/>
                <a:sym typeface="Arial" charset="0"/>
              </a:rPr>
              <a:t>transfrontalière</a:t>
            </a:r>
            <a:endParaRPr lang="nl-NL" altLang="en-US" sz="2100" dirty="0" smtClean="0">
              <a:solidFill>
                <a:srgbClr val="000000"/>
              </a:solidFill>
              <a:cs typeface="Arial" charset="0"/>
              <a:sym typeface="Arial" charset="0"/>
            </a:endParaRPr>
          </a:p>
        </p:txBody>
      </p:sp>
      <p:sp>
        <p:nvSpPr>
          <p:cNvPr id="2" name="Date Placeholder 1"/>
          <p:cNvSpPr>
            <a:spLocks noGrp="1"/>
          </p:cNvSpPr>
          <p:nvPr>
            <p:ph type="dt" sz="half" idx="10"/>
          </p:nvPr>
        </p:nvSpPr>
        <p:spPr/>
        <p:txBody>
          <a:bodyPr/>
          <a:lstStyle/>
          <a:p>
            <a:r>
              <a:rPr lang="en-US" dirty="0" smtClean="0"/>
              <a:t>22/09/2015</a:t>
            </a:r>
            <a:endParaRPr lang="en-US" dirty="0"/>
          </a:p>
        </p:txBody>
      </p:sp>
      <p:sp>
        <p:nvSpPr>
          <p:cNvPr id="3" name="Slide Number Placeholder 2"/>
          <p:cNvSpPr>
            <a:spLocks noGrp="1"/>
          </p:cNvSpPr>
          <p:nvPr>
            <p:ph type="sldNum" sz="quarter" idx="12"/>
          </p:nvPr>
        </p:nvSpPr>
        <p:spPr/>
        <p:txBody>
          <a:bodyPr/>
          <a:lstStyle/>
          <a:p>
            <a:pPr algn="r"/>
            <a:fld id="{BAADB71D-6A6A-403E-B8B0-DAC18C9A03D5}" type="slidenum">
              <a:rPr lang="en-US" sz="1200" smtClean="0"/>
              <a:pPr algn="r"/>
              <a:t>2</a:t>
            </a:fld>
            <a:endParaRPr lang="en-US" sz="1200" dirty="0"/>
          </a:p>
        </p:txBody>
      </p:sp>
    </p:spTree>
    <p:extLst>
      <p:ext uri="{BB962C8B-B14F-4D97-AF65-F5344CB8AC3E}">
        <p14:creationId xmlns:p14="http://schemas.microsoft.com/office/powerpoint/2010/main" val="1551994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7"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en-US" altLang="en-US" sz="1800" dirty="0" err="1">
                <a:solidFill>
                  <a:srgbClr val="000000"/>
                </a:solidFill>
                <a:cs typeface="Arial" charset="0"/>
                <a:sym typeface="Arial" charset="0"/>
              </a:rPr>
              <a:t>eHealth</a:t>
            </a:r>
            <a:r>
              <a:rPr lang="en-US" altLang="en-US" sz="1800" dirty="0">
                <a:solidFill>
                  <a:srgbClr val="000000"/>
                </a:solidFill>
                <a:cs typeface="Arial" charset="0"/>
                <a:sym typeface="Arial" charset="0"/>
              </a:rPr>
              <a:t> platform</a:t>
            </a:r>
          </a:p>
        </p:txBody>
      </p:sp>
      <p:sp>
        <p:nvSpPr>
          <p:cNvPr id="31751"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Healthcare actor</a:t>
            </a:r>
          </a:p>
          <a:p>
            <a:pPr>
              <a:spcBef>
                <a:spcPct val="0"/>
              </a:spcBef>
              <a:buSzPct val="100000"/>
            </a:pPr>
            <a:r>
              <a:rPr lang="nl-NL" altLang="en-US" sz="1800">
                <a:solidFill>
                  <a:srgbClr val="000000"/>
                </a:solidFill>
                <a:cs typeface="Arial" charset="0"/>
                <a:sym typeface="Arial" charset="0"/>
              </a:rPr>
              <a:t>Person or entity</a:t>
            </a:r>
          </a:p>
        </p:txBody>
      </p:sp>
      <p:sp>
        <p:nvSpPr>
          <p:cNvPr id="3175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3"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800">
                <a:solidFill>
                  <a:srgbClr val="000000"/>
                </a:solidFill>
                <a:cs typeface="Arial" charset="0"/>
                <a:sym typeface="Arial" charset="0"/>
              </a:rPr>
              <a:t>Internet</a:t>
            </a:r>
          </a:p>
        </p:txBody>
      </p:sp>
      <p:sp>
        <p:nvSpPr>
          <p:cNvPr id="31754"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pPr>
            <a:endParaRPr lang="en-US" altLang="en-US" sz="1800"/>
          </a:p>
        </p:txBody>
      </p:sp>
      <p:sp>
        <p:nvSpPr>
          <p:cNvPr id="31755" name="Text Box 11"/>
          <p:cNvSpPr txBox="1">
            <a:spLocks noChangeArrowheads="1"/>
          </p:cNvSpPr>
          <p:nvPr/>
        </p:nvSpPr>
        <p:spPr bwMode="auto">
          <a:xfrm rot="-5400000">
            <a:off x="2541588" y="3355975"/>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1756" name="Text Box 12"/>
          <p:cNvSpPr txBox="1">
            <a:spLocks noChangeArrowheads="1"/>
          </p:cNvSpPr>
          <p:nvPr/>
        </p:nvSpPr>
        <p:spPr bwMode="auto">
          <a:xfrm rot="-5400000">
            <a:off x="5246688" y="328771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175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8"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a:solidFill>
                  <a:srgbClr val="A50021"/>
                </a:solidFill>
                <a:cs typeface="Arial" charset="0"/>
                <a:sym typeface="Arial" charset="0"/>
              </a:rPr>
              <a:t>Web service</a:t>
            </a:r>
          </a:p>
          <a:p>
            <a:pPr>
              <a:spcBef>
                <a:spcPct val="0"/>
              </a:spcBef>
              <a:buSzPct val="100000"/>
            </a:pPr>
            <a:r>
              <a:rPr lang="nl-NL" altLang="en-US">
                <a:solidFill>
                  <a:srgbClr val="A50021"/>
                </a:solidFill>
                <a:cs typeface="Arial" charset="0"/>
                <a:sym typeface="Arial" charset="0"/>
              </a:rPr>
              <a:t>Register key</a:t>
            </a:r>
          </a:p>
        </p:txBody>
      </p:sp>
      <p:sp>
        <p:nvSpPr>
          <p:cNvPr id="3175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Connector or </a:t>
            </a:r>
          </a:p>
          <a:p>
            <a:pPr>
              <a:spcBef>
                <a:spcPct val="0"/>
              </a:spcBef>
              <a:buSzPct val="100000"/>
            </a:pPr>
            <a:r>
              <a:rPr lang="nl-NL" altLang="en-US" sz="1800">
                <a:solidFill>
                  <a:srgbClr val="000000"/>
                </a:solidFill>
                <a:cs typeface="Arial" charset="0"/>
                <a:sym typeface="Arial" charset="0"/>
              </a:rPr>
              <a:t>other software to</a:t>
            </a:r>
          </a:p>
          <a:p>
            <a:pPr>
              <a:spcBef>
                <a:spcPct val="0"/>
              </a:spcBef>
              <a:buSzPct val="100000"/>
            </a:pPr>
            <a:r>
              <a:rPr lang="nl-NL" altLang="en-US" sz="1800">
                <a:solidFill>
                  <a:srgbClr val="000000"/>
                </a:solidFill>
                <a:cs typeface="Arial" charset="0"/>
                <a:sym typeface="Arial" charset="0"/>
              </a:rPr>
              <a:t>generate key pair</a:t>
            </a:r>
          </a:p>
        </p:txBody>
      </p:sp>
      <p:sp>
        <p:nvSpPr>
          <p:cNvPr id="3176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Sends</a:t>
            </a:r>
          </a:p>
          <a:p>
            <a:pPr>
              <a:spcBef>
                <a:spcPct val="0"/>
              </a:spcBef>
              <a:buSzPct val="100000"/>
            </a:pPr>
            <a:r>
              <a:rPr lang="nl-NL" altLang="en-US" sz="1800">
                <a:solidFill>
                  <a:srgbClr val="000000"/>
                </a:solidFill>
                <a:cs typeface="Arial" charset="0"/>
                <a:sym typeface="Arial" charset="0"/>
              </a:rPr>
              <a:t>public key</a:t>
            </a:r>
          </a:p>
        </p:txBody>
      </p:sp>
      <p:sp>
        <p:nvSpPr>
          <p:cNvPr id="3176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Stores private key</a:t>
            </a:r>
          </a:p>
          <a:p>
            <a:pPr>
              <a:spcBef>
                <a:spcPct val="0"/>
              </a:spcBef>
              <a:buSzPct val="100000"/>
            </a:pPr>
            <a:r>
              <a:rPr lang="nl-NL" altLang="en-US" sz="1800">
                <a:solidFill>
                  <a:srgbClr val="000000"/>
                </a:solidFill>
                <a:cs typeface="Arial" charset="0"/>
                <a:sym typeface="Arial" charset="0"/>
              </a:rPr>
              <a:t>in a secure way</a:t>
            </a:r>
          </a:p>
        </p:txBody>
      </p:sp>
      <p:sp>
        <p:nvSpPr>
          <p:cNvPr id="3176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Public keys</a:t>
            </a:r>
          </a:p>
          <a:p>
            <a:pPr>
              <a:spcBef>
                <a:spcPct val="0"/>
              </a:spcBef>
              <a:buSzPct val="100000"/>
            </a:pPr>
            <a:r>
              <a:rPr lang="nl-NL" altLang="en-US" sz="1800">
                <a:solidFill>
                  <a:srgbClr val="000000"/>
                </a:solidFill>
                <a:cs typeface="Arial" charset="0"/>
                <a:sym typeface="Arial" charset="0"/>
              </a:rPr>
              <a:t>repository</a:t>
            </a:r>
          </a:p>
        </p:txBody>
      </p:sp>
      <p:sp>
        <p:nvSpPr>
          <p:cNvPr id="31765"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1</a:t>
            </a:r>
          </a:p>
        </p:txBody>
      </p:sp>
      <p:sp>
        <p:nvSpPr>
          <p:cNvPr id="31767"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2</a:t>
            </a:r>
          </a:p>
        </p:txBody>
      </p:sp>
      <p:sp>
        <p:nvSpPr>
          <p:cNvPr id="31768"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2</a:t>
            </a:r>
          </a:p>
        </p:txBody>
      </p:sp>
      <p:sp>
        <p:nvSpPr>
          <p:cNvPr id="3176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Authenticates sender</a:t>
            </a:r>
          </a:p>
        </p:txBody>
      </p:sp>
      <p:sp>
        <p:nvSpPr>
          <p:cNvPr id="3177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Stores</a:t>
            </a:r>
          </a:p>
          <a:p>
            <a:pPr>
              <a:spcBef>
                <a:spcPct val="0"/>
              </a:spcBef>
              <a:buSzPct val="100000"/>
            </a:pPr>
            <a:r>
              <a:rPr lang="nl-NL" altLang="en-US" sz="1800">
                <a:solidFill>
                  <a:srgbClr val="000000"/>
                </a:solidFill>
                <a:cs typeface="Arial" charset="0"/>
                <a:sym typeface="Arial" charset="0"/>
              </a:rPr>
              <a:t>public key</a:t>
            </a:r>
          </a:p>
        </p:txBody>
      </p:sp>
      <p:sp>
        <p:nvSpPr>
          <p:cNvPr id="3177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4"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3</a:t>
            </a:r>
          </a:p>
        </p:txBody>
      </p:sp>
      <p:sp>
        <p:nvSpPr>
          <p:cNvPr id="31775"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4</a:t>
            </a:r>
          </a:p>
        </p:txBody>
      </p:sp>
      <p:sp>
        <p:nvSpPr>
          <p:cNvPr id="2" name="Title 1"/>
          <p:cNvSpPr>
            <a:spLocks noGrp="1"/>
          </p:cNvSpPr>
          <p:nvPr>
            <p:ph type="title"/>
          </p:nvPr>
        </p:nvSpPr>
        <p:spPr>
          <a:xfrm>
            <a:off x="457200" y="260648"/>
            <a:ext cx="8229600" cy="990600"/>
          </a:xfrm>
        </p:spPr>
        <p:txBody>
          <a:bodyPr>
            <a:normAutofit/>
          </a:bodyPr>
          <a:lstStyle/>
          <a:p>
            <a:r>
              <a:rPr lang="nl-NL" altLang="en-US" b="1" dirty="0" err="1" smtClean="0">
                <a:sym typeface="Arial" charset="0"/>
              </a:rPr>
              <a:t>Chiffrement</a:t>
            </a:r>
            <a:r>
              <a:rPr lang="nl-NL" altLang="en-US" b="1" dirty="0" smtClean="0">
                <a:sym typeface="Arial" charset="0"/>
              </a:rPr>
              <a:t> </a:t>
            </a:r>
            <a:r>
              <a:rPr lang="nl-NL" altLang="en-US" b="1" dirty="0" err="1">
                <a:sym typeface="Arial" charset="0"/>
              </a:rPr>
              <a:t>destinataire</a:t>
            </a:r>
            <a:r>
              <a:rPr lang="nl-NL" altLang="en-US" b="1" dirty="0">
                <a:sym typeface="Arial" charset="0"/>
              </a:rPr>
              <a:t> </a:t>
            </a:r>
            <a:r>
              <a:rPr lang="nl-NL" altLang="en-US" b="1" dirty="0" err="1">
                <a:sym typeface="Arial" charset="0"/>
              </a:rPr>
              <a:t>connu</a:t>
            </a:r>
            <a:endParaRPr lang="en-US" b="1" dirty="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20</a:t>
            </a:fld>
            <a:endParaRPr lang="en-US"/>
          </a:p>
        </p:txBody>
      </p:sp>
    </p:spTree>
    <p:extLst>
      <p:ext uri="{BB962C8B-B14F-4D97-AF65-F5344CB8AC3E}">
        <p14:creationId xmlns:p14="http://schemas.microsoft.com/office/powerpoint/2010/main" val="1335309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2772"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Internet</a:t>
            </a:r>
          </a:p>
        </p:txBody>
      </p:sp>
      <p:sp>
        <p:nvSpPr>
          <p:cNvPr id="32773"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74"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en-US" altLang="en-US" sz="1800" dirty="0" err="1">
                <a:solidFill>
                  <a:srgbClr val="000000"/>
                </a:solidFill>
                <a:cs typeface="Arial" charset="0"/>
                <a:sym typeface="Arial" charset="0"/>
              </a:rPr>
              <a:t>eHealth</a:t>
            </a:r>
            <a:r>
              <a:rPr lang="en-US" altLang="en-US" sz="1800" dirty="0">
                <a:solidFill>
                  <a:srgbClr val="000000"/>
                </a:solidFill>
                <a:cs typeface="Arial" charset="0"/>
                <a:sym typeface="Arial" charset="0"/>
              </a:rPr>
              <a:t> platform</a:t>
            </a:r>
          </a:p>
        </p:txBody>
      </p:sp>
      <p:sp>
        <p:nvSpPr>
          <p:cNvPr id="32775"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Public keys</a:t>
            </a:r>
          </a:p>
          <a:p>
            <a:pPr>
              <a:spcBef>
                <a:spcPct val="0"/>
              </a:spcBef>
              <a:buSzPct val="100000"/>
            </a:pPr>
            <a:r>
              <a:rPr lang="nl-NL" altLang="en-US" sz="1800">
                <a:solidFill>
                  <a:srgbClr val="000000"/>
                </a:solidFill>
                <a:cs typeface="Arial" charset="0"/>
                <a:sym typeface="Arial" charset="0"/>
              </a:rPr>
              <a:t>repository</a:t>
            </a:r>
          </a:p>
        </p:txBody>
      </p:sp>
      <p:sp>
        <p:nvSpPr>
          <p:cNvPr id="32776"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Authenticates sender</a:t>
            </a:r>
          </a:p>
        </p:txBody>
      </p:sp>
      <p:sp>
        <p:nvSpPr>
          <p:cNvPr id="32777"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Sends</a:t>
            </a:r>
          </a:p>
          <a:p>
            <a:pPr>
              <a:spcBef>
                <a:spcPct val="0"/>
              </a:spcBef>
              <a:buSzPct val="100000"/>
            </a:pPr>
            <a:r>
              <a:rPr lang="nl-NL" altLang="en-US" sz="1800">
                <a:solidFill>
                  <a:srgbClr val="000000"/>
                </a:solidFill>
                <a:cs typeface="Arial" charset="0"/>
                <a:sym typeface="Arial" charset="0"/>
              </a:rPr>
              <a:t>public key</a:t>
            </a:r>
          </a:p>
        </p:txBody>
      </p:sp>
      <p:sp>
        <p:nvSpPr>
          <p:cNvPr id="32778"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2</a:t>
            </a:r>
          </a:p>
        </p:txBody>
      </p:sp>
      <p:sp>
        <p:nvSpPr>
          <p:cNvPr id="32779"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3</a:t>
            </a:r>
          </a:p>
        </p:txBody>
      </p:sp>
      <p:sp>
        <p:nvSpPr>
          <p:cNvPr id="32780"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1"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Message originator</a:t>
            </a:r>
          </a:p>
        </p:txBody>
      </p:sp>
      <p:sp>
        <p:nvSpPr>
          <p:cNvPr id="32782" name="Text Box 14"/>
          <p:cNvSpPr txBox="1">
            <a:spLocks noChangeArrowheads="1"/>
          </p:cNvSpPr>
          <p:nvPr/>
        </p:nvSpPr>
        <p:spPr bwMode="auto">
          <a:xfrm rot="-5400000">
            <a:off x="2133600" y="1835150"/>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2783"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Asks for public key</a:t>
            </a:r>
          </a:p>
        </p:txBody>
      </p:sp>
      <p:sp>
        <p:nvSpPr>
          <p:cNvPr id="32784"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Encrypts</a:t>
            </a:r>
          </a:p>
          <a:p>
            <a:pPr>
              <a:spcBef>
                <a:spcPct val="0"/>
              </a:spcBef>
              <a:buSzPct val="100000"/>
            </a:pPr>
            <a:r>
              <a:rPr lang="nl-NL" altLang="en-US" sz="1800">
                <a:solidFill>
                  <a:srgbClr val="000000"/>
                </a:solidFill>
                <a:cs typeface="Arial" charset="0"/>
                <a:sym typeface="Arial" charset="0"/>
              </a:rPr>
              <a:t>message</a:t>
            </a:r>
          </a:p>
        </p:txBody>
      </p:sp>
      <p:sp>
        <p:nvSpPr>
          <p:cNvPr id="32785"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4</a:t>
            </a:r>
          </a:p>
        </p:txBody>
      </p:sp>
      <p:sp>
        <p:nvSpPr>
          <p:cNvPr id="32786"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1</a:t>
            </a:r>
          </a:p>
        </p:txBody>
      </p:sp>
      <p:sp>
        <p:nvSpPr>
          <p:cNvPr id="32787"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8"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Message recipient</a:t>
            </a:r>
          </a:p>
        </p:txBody>
      </p:sp>
      <p:sp>
        <p:nvSpPr>
          <p:cNvPr id="32789"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Decrypts message</a:t>
            </a:r>
          </a:p>
        </p:txBody>
      </p:sp>
      <p:sp>
        <p:nvSpPr>
          <p:cNvPr id="32790"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b="1">
                <a:solidFill>
                  <a:srgbClr val="000000"/>
                </a:solidFill>
                <a:cs typeface="Arial" charset="0"/>
                <a:sym typeface="Arial" charset="0"/>
              </a:rPr>
              <a:t>5</a:t>
            </a:r>
          </a:p>
        </p:txBody>
      </p:sp>
      <p:sp>
        <p:nvSpPr>
          <p:cNvPr id="32791"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Stored</a:t>
            </a:r>
          </a:p>
          <a:p>
            <a:pPr>
              <a:spcBef>
                <a:spcPct val="0"/>
              </a:spcBef>
              <a:buSzPct val="100000"/>
            </a:pPr>
            <a:r>
              <a:rPr lang="nl-NL" altLang="en-US" sz="1800">
                <a:solidFill>
                  <a:srgbClr val="000000"/>
                </a:solidFill>
                <a:cs typeface="Arial" charset="0"/>
                <a:sym typeface="Arial" charset="0"/>
              </a:rPr>
              <a:t>private</a:t>
            </a:r>
          </a:p>
          <a:p>
            <a:pPr>
              <a:spcBef>
                <a:spcPct val="0"/>
              </a:spcBef>
              <a:buSzPct val="100000"/>
            </a:pPr>
            <a:r>
              <a:rPr lang="nl-NL" altLang="en-US" sz="1800">
                <a:solidFill>
                  <a:srgbClr val="000000"/>
                </a:solidFill>
                <a:cs typeface="Arial" charset="0"/>
                <a:sym typeface="Arial" charset="0"/>
              </a:rPr>
              <a:t>key</a:t>
            </a:r>
          </a:p>
        </p:txBody>
      </p:sp>
      <p:sp>
        <p:nvSpPr>
          <p:cNvPr id="32792"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3" name="Text Box 25"/>
          <p:cNvSpPr txBox="1">
            <a:spLocks noChangeArrowheads="1"/>
          </p:cNvSpPr>
          <p:nvPr/>
        </p:nvSpPr>
        <p:spPr bwMode="auto">
          <a:xfrm>
            <a:off x="3644900" y="40560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3E6E5A"/>
                </a:solidFill>
                <a:cs typeface="Arial" charset="0"/>
                <a:sym typeface="Arial" charset="0"/>
              </a:rPr>
              <a:t>Identification</a:t>
            </a:r>
          </a:p>
          <a:p>
            <a:pPr>
              <a:spcBef>
                <a:spcPct val="0"/>
              </a:spcBef>
              <a:buSzPct val="100000"/>
            </a:pPr>
            <a:r>
              <a:rPr lang="nl-NL" altLang="en-US" sz="1800">
                <a:solidFill>
                  <a:srgbClr val="3E6E5A"/>
                </a:solidFill>
                <a:cs typeface="Arial" charset="0"/>
                <a:sym typeface="Arial" charset="0"/>
              </a:rPr>
              <a:t>certificate</a:t>
            </a:r>
          </a:p>
        </p:txBody>
      </p:sp>
      <p:sp>
        <p:nvSpPr>
          <p:cNvPr id="32794"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5"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6"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a:solidFill>
                  <a:srgbClr val="A50021"/>
                </a:solidFill>
                <a:cs typeface="Arial" charset="0"/>
                <a:sym typeface="Arial" charset="0"/>
              </a:rPr>
              <a:t>Web service</a:t>
            </a:r>
          </a:p>
          <a:p>
            <a:pPr>
              <a:spcBef>
                <a:spcPct val="0"/>
              </a:spcBef>
              <a:buSzPct val="100000"/>
            </a:pPr>
            <a:r>
              <a:rPr lang="nl-NL" altLang="en-US">
                <a:solidFill>
                  <a:srgbClr val="A50021"/>
                </a:solidFill>
                <a:cs typeface="Arial" charset="0"/>
                <a:sym typeface="Arial" charset="0"/>
              </a:rPr>
              <a:t>Ask public key</a:t>
            </a:r>
          </a:p>
        </p:txBody>
      </p:sp>
      <p:sp>
        <p:nvSpPr>
          <p:cNvPr id="32797"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a:solidFill>
                  <a:srgbClr val="A50021"/>
                </a:solidFill>
                <a:cs typeface="Arial" charset="0"/>
                <a:sym typeface="Arial" charset="0"/>
              </a:rPr>
              <a:t>Send message</a:t>
            </a:r>
          </a:p>
          <a:p>
            <a:pPr>
              <a:spcBef>
                <a:spcPct val="0"/>
              </a:spcBef>
              <a:buSzPct val="100000"/>
            </a:pPr>
            <a:r>
              <a:rPr lang="nl-NL" altLang="en-US">
                <a:solidFill>
                  <a:srgbClr val="A50021"/>
                </a:solidFill>
                <a:cs typeface="Arial" charset="0"/>
                <a:sym typeface="Arial" charset="0"/>
              </a:rPr>
              <a:t>Any protocol</a:t>
            </a:r>
          </a:p>
        </p:txBody>
      </p:sp>
      <p:sp>
        <p:nvSpPr>
          <p:cNvPr id="32798"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9"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0"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1"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2"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3"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4"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5"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 name="Title 1"/>
          <p:cNvSpPr>
            <a:spLocks noGrp="1"/>
          </p:cNvSpPr>
          <p:nvPr>
            <p:ph type="title"/>
          </p:nvPr>
        </p:nvSpPr>
        <p:spPr>
          <a:xfrm>
            <a:off x="457200" y="260648"/>
            <a:ext cx="8229600" cy="990600"/>
          </a:xfrm>
        </p:spPr>
        <p:txBody>
          <a:bodyPr>
            <a:normAutofit/>
          </a:bodyPr>
          <a:lstStyle/>
          <a:p>
            <a:r>
              <a:rPr lang="nl-NL" altLang="en-US" b="1" dirty="0" err="1">
                <a:sym typeface="Arial" charset="0"/>
              </a:rPr>
              <a:t>Chiffrement</a:t>
            </a:r>
            <a:r>
              <a:rPr lang="nl-NL" altLang="en-US" b="1" dirty="0">
                <a:sym typeface="Arial" charset="0"/>
              </a:rPr>
              <a:t> </a:t>
            </a:r>
            <a:r>
              <a:rPr lang="nl-NL" altLang="en-US" b="1" dirty="0" err="1">
                <a:sym typeface="Arial" charset="0"/>
              </a:rPr>
              <a:t>destinataire</a:t>
            </a:r>
            <a:r>
              <a:rPr lang="nl-NL" altLang="en-US" b="1" dirty="0">
                <a:sym typeface="Arial" charset="0"/>
              </a:rPr>
              <a:t> </a:t>
            </a:r>
            <a:r>
              <a:rPr lang="nl-NL" altLang="en-US" b="1" dirty="0" err="1">
                <a:sym typeface="Arial" charset="0"/>
              </a:rPr>
              <a:t>connu</a:t>
            </a:r>
            <a:endParaRPr lang="en-US" b="1" dirty="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21</a:t>
            </a:fld>
            <a:endParaRPr lang="en-US"/>
          </a:p>
        </p:txBody>
      </p:sp>
    </p:spTree>
    <p:extLst>
      <p:ext uri="{BB962C8B-B14F-4D97-AF65-F5344CB8AC3E}">
        <p14:creationId xmlns:p14="http://schemas.microsoft.com/office/powerpoint/2010/main" val="3821681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User 2</a:t>
            </a:r>
          </a:p>
          <a:p>
            <a:pPr>
              <a:spcBef>
                <a:spcPct val="0"/>
              </a:spcBef>
              <a:buSzPct val="100000"/>
            </a:pPr>
            <a:r>
              <a:rPr lang="nl-NL" altLang="en-US" sz="1800">
                <a:solidFill>
                  <a:srgbClr val="000000"/>
                </a:solidFill>
                <a:cs typeface="Arial" charset="0"/>
                <a:sym typeface="Arial" charset="0"/>
              </a:rPr>
              <a:t>Recipient</a:t>
            </a:r>
          </a:p>
        </p:txBody>
      </p:sp>
      <p:sp>
        <p:nvSpPr>
          <p:cNvPr id="33796"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User 1</a:t>
            </a:r>
          </a:p>
          <a:p>
            <a:pPr>
              <a:spcBef>
                <a:spcPct val="0"/>
              </a:spcBef>
              <a:buSzPct val="100000"/>
            </a:pPr>
            <a:r>
              <a:rPr lang="nl-NL" altLang="en-US" sz="1800">
                <a:solidFill>
                  <a:srgbClr val="000000"/>
                </a:solidFill>
                <a:cs typeface="Arial" charset="0"/>
                <a:sym typeface="Arial" charset="0"/>
              </a:rPr>
              <a:t>Originator</a:t>
            </a:r>
          </a:p>
        </p:txBody>
      </p:sp>
      <p:sp>
        <p:nvSpPr>
          <p:cNvPr id="33797"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Key </a:t>
            </a:r>
          </a:p>
          <a:p>
            <a:pPr>
              <a:spcBef>
                <a:spcPct val="0"/>
              </a:spcBef>
              <a:buSzPct val="100000"/>
            </a:pPr>
            <a:r>
              <a:rPr lang="nl-NL" altLang="en-US" sz="1800">
                <a:solidFill>
                  <a:srgbClr val="000000"/>
                </a:solidFill>
                <a:cs typeface="Arial" charset="0"/>
                <a:sym typeface="Arial" charset="0"/>
              </a:rPr>
              <a:t>Management</a:t>
            </a:r>
          </a:p>
          <a:p>
            <a:pPr>
              <a:spcBef>
                <a:spcPct val="0"/>
              </a:spcBef>
              <a:buSzPct val="100000"/>
            </a:pPr>
            <a:r>
              <a:rPr lang="nl-NL" altLang="en-US" sz="1800">
                <a:solidFill>
                  <a:srgbClr val="000000"/>
                </a:solidFill>
                <a:cs typeface="Arial" charset="0"/>
                <a:sym typeface="Arial" charset="0"/>
              </a:rPr>
              <a:t>/ Depot</a:t>
            </a:r>
          </a:p>
        </p:txBody>
      </p:sp>
      <p:sp>
        <p:nvSpPr>
          <p:cNvPr id="33798"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800">
                <a:solidFill>
                  <a:srgbClr val="000000"/>
                </a:solidFill>
                <a:cs typeface="Arial" charset="0"/>
                <a:sym typeface="Arial" charset="0"/>
              </a:rPr>
              <a:t>Messages</a:t>
            </a:r>
          </a:p>
          <a:p>
            <a:pPr>
              <a:spcBef>
                <a:spcPct val="0"/>
              </a:spcBef>
              <a:buSzPct val="100000"/>
            </a:pPr>
            <a:r>
              <a:rPr lang="nl-NL" altLang="en-US" sz="1800">
                <a:solidFill>
                  <a:srgbClr val="000000"/>
                </a:solidFill>
                <a:cs typeface="Arial" charset="0"/>
                <a:sym typeface="Arial" charset="0"/>
              </a:rPr>
              <a:t>Depot</a:t>
            </a:r>
          </a:p>
        </p:txBody>
      </p:sp>
      <p:sp>
        <p:nvSpPr>
          <p:cNvPr id="33799"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0"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1</a:t>
            </a:r>
            <a:r>
              <a:rPr lang="nl-NL" altLang="en-US" sz="1000">
                <a:solidFill>
                  <a:srgbClr val="000000"/>
                </a:solidFill>
                <a:cs typeface="Arial" charset="0"/>
                <a:sym typeface="Arial" charset="0"/>
              </a:rPr>
              <a:t> asks for key</a:t>
            </a:r>
          </a:p>
        </p:txBody>
      </p:sp>
      <p:sp>
        <p:nvSpPr>
          <p:cNvPr id="33801"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2"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2</a:t>
            </a:r>
            <a:r>
              <a:rPr lang="nl-NL" altLang="en-US" sz="1000">
                <a:solidFill>
                  <a:srgbClr val="000000"/>
                </a:solidFill>
                <a:cs typeface="Arial" charset="0"/>
                <a:sym typeface="Arial" charset="0"/>
              </a:rPr>
              <a:t> sends key</a:t>
            </a:r>
          </a:p>
        </p:txBody>
      </p:sp>
      <p:grpSp>
        <p:nvGrpSpPr>
          <p:cNvPr id="33803" name="Group 11"/>
          <p:cNvGrpSpPr>
            <a:grpSpLocks/>
          </p:cNvGrpSpPr>
          <p:nvPr/>
        </p:nvGrpSpPr>
        <p:grpSpPr bwMode="auto">
          <a:xfrm rot="-1540434">
            <a:off x="1597025" y="1428750"/>
            <a:ext cx="1833563" cy="882650"/>
            <a:chOff x="1174" y="2491"/>
            <a:chExt cx="1155" cy="556"/>
          </a:xfrm>
        </p:grpSpPr>
        <p:sp>
          <p:nvSpPr>
            <p:cNvPr id="3382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200">
                  <a:solidFill>
                    <a:srgbClr val="990000"/>
                  </a:solidFill>
                  <a:cs typeface="Arial" charset="0"/>
                  <a:sym typeface="Arial" charset="0"/>
                </a:rPr>
                <a:t>Symmetric key</a:t>
              </a:r>
            </a:p>
          </p:txBody>
        </p:sp>
        <p:sp>
          <p:nvSpPr>
            <p:cNvPr id="3382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6"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000000"/>
                  </a:solidFill>
                  <a:cs typeface="Arial" charset="0"/>
                  <a:sym typeface="Arial" charset="0"/>
                </a:rPr>
                <a:t>Encrypted with public key of user 1</a:t>
              </a:r>
            </a:p>
          </p:txBody>
        </p:sp>
      </p:grpSp>
      <p:sp>
        <p:nvSpPr>
          <p:cNvPr id="33804"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5"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3</a:t>
            </a:r>
            <a:r>
              <a:rPr lang="nl-NL" altLang="en-US" sz="1000">
                <a:solidFill>
                  <a:srgbClr val="000000"/>
                </a:solidFill>
                <a:cs typeface="Arial" charset="0"/>
                <a:sym typeface="Arial" charset="0"/>
              </a:rPr>
              <a:t> sends encrypted message</a:t>
            </a:r>
          </a:p>
        </p:txBody>
      </p:sp>
      <p:sp>
        <p:nvSpPr>
          <p:cNvPr id="33806"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990000"/>
                </a:solidFill>
                <a:cs typeface="Arial" charset="0"/>
                <a:sym typeface="Arial" charset="0"/>
              </a:rPr>
              <a:t>Message encrypted with</a:t>
            </a:r>
          </a:p>
          <a:p>
            <a:pPr>
              <a:spcBef>
                <a:spcPct val="0"/>
              </a:spcBef>
              <a:buSzPct val="100000"/>
            </a:pPr>
            <a:r>
              <a:rPr lang="nl-NL" altLang="en-US" sz="1200">
                <a:solidFill>
                  <a:srgbClr val="990000"/>
                </a:solidFill>
                <a:cs typeface="Arial" charset="0"/>
                <a:sym typeface="Arial" charset="0"/>
              </a:rPr>
              <a:t>symmetric key</a:t>
            </a:r>
          </a:p>
        </p:txBody>
      </p:sp>
      <p:sp>
        <p:nvSpPr>
          <p:cNvPr id="33807"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08"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000000"/>
                </a:solidFill>
                <a:cs typeface="Arial" charset="0"/>
                <a:sym typeface="Arial" charset="0"/>
              </a:rPr>
              <a:t>Encrypted with public key of Message depot</a:t>
            </a:r>
          </a:p>
        </p:txBody>
      </p:sp>
      <p:sp>
        <p:nvSpPr>
          <p:cNvPr id="33809"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990000"/>
                </a:solidFill>
                <a:cs typeface="Arial" charset="0"/>
                <a:sym typeface="Arial" charset="0"/>
              </a:rPr>
              <a:t>Message encrypted with</a:t>
            </a:r>
          </a:p>
          <a:p>
            <a:pPr>
              <a:spcBef>
                <a:spcPct val="0"/>
              </a:spcBef>
              <a:buSzPct val="100000"/>
            </a:pPr>
            <a:r>
              <a:rPr lang="nl-NL" altLang="en-US" sz="1200">
                <a:solidFill>
                  <a:srgbClr val="990000"/>
                </a:solidFill>
                <a:cs typeface="Arial" charset="0"/>
                <a:sym typeface="Arial" charset="0"/>
              </a:rPr>
              <a:t>symmetric key</a:t>
            </a:r>
          </a:p>
        </p:txBody>
      </p:sp>
      <p:sp>
        <p:nvSpPr>
          <p:cNvPr id="33810"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1"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000" b="1">
                <a:solidFill>
                  <a:srgbClr val="000000"/>
                </a:solidFill>
                <a:cs typeface="Arial" charset="0"/>
                <a:sym typeface="Arial" charset="0"/>
              </a:rPr>
              <a:t>4</a:t>
            </a:r>
            <a:r>
              <a:rPr lang="nl-NL" altLang="en-US" sz="1000">
                <a:solidFill>
                  <a:srgbClr val="000000"/>
                </a:solidFill>
                <a:cs typeface="Arial" charset="0"/>
                <a:sym typeface="Arial" charset="0"/>
              </a:rPr>
              <a:t> justifies right to</a:t>
            </a:r>
          </a:p>
          <a:p>
            <a:pPr>
              <a:spcBef>
                <a:spcPct val="0"/>
              </a:spcBef>
              <a:buSzPct val="100000"/>
            </a:pPr>
            <a:r>
              <a:rPr lang="nl-NL" altLang="en-US" sz="1000">
                <a:solidFill>
                  <a:srgbClr val="000000"/>
                </a:solidFill>
                <a:cs typeface="Arial" charset="0"/>
                <a:sym typeface="Arial" charset="0"/>
              </a:rPr>
              <a:t>obtain key</a:t>
            </a:r>
          </a:p>
        </p:txBody>
      </p:sp>
      <p:sp>
        <p:nvSpPr>
          <p:cNvPr id="33812"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3"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000" b="1">
                <a:solidFill>
                  <a:srgbClr val="000000"/>
                </a:solidFill>
                <a:cs typeface="Arial" charset="0"/>
                <a:sym typeface="Arial" charset="0"/>
              </a:rPr>
              <a:t>4</a:t>
            </a:r>
            <a:r>
              <a:rPr lang="nl-NL" altLang="en-US" sz="1000">
                <a:solidFill>
                  <a:srgbClr val="000000"/>
                </a:solidFill>
                <a:cs typeface="Arial" charset="0"/>
                <a:sym typeface="Arial" charset="0"/>
              </a:rPr>
              <a:t> justifies right to</a:t>
            </a:r>
          </a:p>
          <a:p>
            <a:pPr>
              <a:spcBef>
                <a:spcPct val="0"/>
              </a:spcBef>
              <a:buSzPct val="100000"/>
            </a:pPr>
            <a:r>
              <a:rPr lang="nl-NL" altLang="en-US" sz="1000">
                <a:solidFill>
                  <a:srgbClr val="000000"/>
                </a:solidFill>
                <a:cs typeface="Arial" charset="0"/>
                <a:sym typeface="Arial" charset="0"/>
              </a:rPr>
              <a:t>obtain message</a:t>
            </a:r>
          </a:p>
        </p:txBody>
      </p:sp>
      <p:sp>
        <p:nvSpPr>
          <p:cNvPr id="33814"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200">
                <a:solidFill>
                  <a:srgbClr val="990000"/>
                </a:solidFill>
                <a:cs typeface="Arial" charset="0"/>
                <a:sym typeface="Arial" charset="0"/>
              </a:rPr>
              <a:t>Symmetric key</a:t>
            </a:r>
          </a:p>
        </p:txBody>
      </p:sp>
      <p:sp>
        <p:nvSpPr>
          <p:cNvPr id="33815"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16"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000000"/>
                </a:solidFill>
                <a:cs typeface="Arial" charset="0"/>
                <a:sym typeface="Arial" charset="0"/>
              </a:rPr>
              <a:t>Encrypted with public key of user 2</a:t>
            </a:r>
          </a:p>
        </p:txBody>
      </p:sp>
      <p:sp>
        <p:nvSpPr>
          <p:cNvPr id="33817"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8"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5 </a:t>
            </a:r>
            <a:r>
              <a:rPr lang="nl-NL" altLang="en-US" sz="1000">
                <a:solidFill>
                  <a:srgbClr val="000000"/>
                </a:solidFill>
                <a:cs typeface="Arial" charset="0"/>
                <a:sym typeface="Arial" charset="0"/>
              </a:rPr>
              <a:t>receives key</a:t>
            </a:r>
          </a:p>
        </p:txBody>
      </p:sp>
      <p:sp>
        <p:nvSpPr>
          <p:cNvPr id="33819"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NL" altLang="en-US" sz="1000" b="1">
                <a:solidFill>
                  <a:srgbClr val="000000"/>
                </a:solidFill>
                <a:cs typeface="Arial" charset="0"/>
                <a:sym typeface="Arial" charset="0"/>
              </a:rPr>
              <a:t>5 </a:t>
            </a:r>
            <a:r>
              <a:rPr lang="nl-NL" altLang="en-US" sz="1000">
                <a:solidFill>
                  <a:srgbClr val="000000"/>
                </a:solidFill>
                <a:cs typeface="Arial" charset="0"/>
                <a:sym typeface="Arial" charset="0"/>
              </a:rPr>
              <a:t>receives message</a:t>
            </a:r>
          </a:p>
        </p:txBody>
      </p:sp>
      <p:sp>
        <p:nvSpPr>
          <p:cNvPr id="33820"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21"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990000"/>
                </a:solidFill>
                <a:cs typeface="Arial" charset="0"/>
                <a:sym typeface="Arial" charset="0"/>
              </a:rPr>
              <a:t>Message encrypted with</a:t>
            </a:r>
          </a:p>
          <a:p>
            <a:pPr>
              <a:spcBef>
                <a:spcPct val="0"/>
              </a:spcBef>
              <a:buSzPct val="100000"/>
            </a:pPr>
            <a:r>
              <a:rPr lang="nl-NL" altLang="en-US" sz="1200">
                <a:solidFill>
                  <a:srgbClr val="990000"/>
                </a:solidFill>
                <a:cs typeface="Arial" charset="0"/>
                <a:sym typeface="Arial" charset="0"/>
              </a:rPr>
              <a:t>symmetric key</a:t>
            </a:r>
          </a:p>
        </p:txBody>
      </p:sp>
      <p:sp>
        <p:nvSpPr>
          <p:cNvPr id="33822"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3"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NL" altLang="en-US" sz="1200">
                <a:solidFill>
                  <a:srgbClr val="000000"/>
                </a:solidFill>
                <a:cs typeface="Arial" charset="0"/>
                <a:sym typeface="Arial" charset="0"/>
              </a:rPr>
              <a:t>Encrypted with public key of User 2</a:t>
            </a:r>
          </a:p>
        </p:txBody>
      </p:sp>
      <p:sp>
        <p:nvSpPr>
          <p:cNvPr id="2" name="Title 1"/>
          <p:cNvSpPr>
            <a:spLocks noGrp="1"/>
          </p:cNvSpPr>
          <p:nvPr>
            <p:ph type="title"/>
          </p:nvPr>
        </p:nvSpPr>
        <p:spPr>
          <a:xfrm>
            <a:off x="457200" y="188640"/>
            <a:ext cx="8229600" cy="990600"/>
          </a:xfrm>
        </p:spPr>
        <p:txBody>
          <a:bodyPr>
            <a:normAutofit/>
          </a:bodyPr>
          <a:lstStyle/>
          <a:p>
            <a:r>
              <a:rPr lang="nl-NL" altLang="en-US" b="1" dirty="0" err="1">
                <a:sym typeface="Arial" charset="0"/>
              </a:rPr>
              <a:t>Chiffrement</a:t>
            </a:r>
            <a:r>
              <a:rPr lang="nl-NL" altLang="en-US" b="1" dirty="0">
                <a:sym typeface="Arial" charset="0"/>
              </a:rPr>
              <a:t> </a:t>
            </a:r>
            <a:r>
              <a:rPr lang="nl-NL" altLang="en-US" b="1" dirty="0" err="1">
                <a:sym typeface="Arial" charset="0"/>
              </a:rPr>
              <a:t>destinataire</a:t>
            </a:r>
            <a:r>
              <a:rPr lang="nl-NL" altLang="en-US" b="1" dirty="0">
                <a:sym typeface="Arial" charset="0"/>
              </a:rPr>
              <a:t> </a:t>
            </a:r>
            <a:r>
              <a:rPr lang="nl-NL" altLang="en-US" b="1" dirty="0" err="1">
                <a:sym typeface="Arial" charset="0"/>
              </a:rPr>
              <a:t>inconnu</a:t>
            </a:r>
            <a:endParaRPr lang="en-US" b="1" dirty="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22</a:t>
            </a:fld>
            <a:endParaRPr lang="en-US"/>
          </a:p>
        </p:txBody>
      </p:sp>
    </p:spTree>
    <p:extLst>
      <p:ext uri="{BB962C8B-B14F-4D97-AF65-F5344CB8AC3E}">
        <p14:creationId xmlns:p14="http://schemas.microsoft.com/office/powerpoint/2010/main" val="880973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73978" indent="0">
              <a:spcBef>
                <a:spcPts val="1200"/>
              </a:spcBef>
              <a:buFont typeface="Calibri" pitchFamily="34" charset="0"/>
              <a:buNone/>
            </a:pPr>
            <a:r>
              <a:rPr lang="fr-BE" sz="2400" dirty="0" smtClean="0"/>
              <a:t>Possibilité de dater tout document créé dans le secteur des soins de santé, à la seconde près et de garantir la validité du contenu dans le temps au moyen de l'apposition d'une signature </a:t>
            </a:r>
            <a:r>
              <a:rPr lang="fr-BE" sz="2400" dirty="0">
                <a:solidFill>
                  <a:srgbClr val="3E6E5A"/>
                </a:solidFill>
                <a:sym typeface="Arial" pitchFamily="34" charset="0"/>
              </a:rPr>
              <a:t>eHealth</a:t>
            </a:r>
          </a:p>
          <a:p>
            <a:pPr marL="182880" lvl="1"/>
            <a:endParaRPr lang="fr-BE" dirty="0">
              <a:solidFill>
                <a:srgbClr val="000000"/>
              </a:solidFill>
              <a:sym typeface="Arial" pitchFamily="34" charset="0"/>
            </a:endParaRP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Timestamping</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23</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1363878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rgbClr val="D1282E"/>
                </a:solidFill>
              </a:rPr>
              <a:t>Prescription </a:t>
            </a:r>
            <a:r>
              <a:rPr lang="en-US" altLang="en-US" b="1" dirty="0" err="1">
                <a:solidFill>
                  <a:srgbClr val="D1282E"/>
                </a:solidFill>
              </a:rPr>
              <a:t>électronique</a:t>
            </a:r>
            <a:r>
              <a:rPr lang="en-US" altLang="en-US" b="1" dirty="0">
                <a:solidFill>
                  <a:srgbClr val="D1282E"/>
                </a:solidFill>
              </a:rPr>
              <a:t> </a:t>
            </a:r>
            <a:r>
              <a:rPr lang="en-US" altLang="en-US" b="1" dirty="0" err="1">
                <a:solidFill>
                  <a:srgbClr val="D1282E"/>
                </a:solidFill>
              </a:rPr>
              <a:t>dans</a:t>
            </a:r>
            <a:r>
              <a:rPr lang="en-US" altLang="en-US" b="1" dirty="0">
                <a:solidFill>
                  <a:srgbClr val="D1282E"/>
                </a:solidFill>
              </a:rPr>
              <a:t> les </a:t>
            </a:r>
            <a:r>
              <a:rPr lang="en-US" altLang="en-US" b="1" dirty="0" err="1" smtClean="0">
                <a:solidFill>
                  <a:srgbClr val="D1282E"/>
                </a:solidFill>
              </a:rPr>
              <a:t>hôpitaux</a:t>
            </a:r>
            <a:r>
              <a:rPr lang="en-US" altLang="en-US" b="1" dirty="0" smtClean="0">
                <a:solidFill>
                  <a:srgbClr val="D1282E"/>
                </a:solidFill>
              </a:rPr>
              <a:t>(</a:t>
            </a:r>
            <a:r>
              <a:rPr lang="en-US" altLang="en-US" b="1" dirty="0" err="1" smtClean="0">
                <a:solidFill>
                  <a:srgbClr val="D1282E"/>
                </a:solidFill>
              </a:rPr>
              <a:t>timestamping</a:t>
            </a:r>
            <a:r>
              <a:rPr lang="en-US" altLang="en-US" b="1" dirty="0">
                <a:solidFill>
                  <a:srgbClr val="D1282E"/>
                </a:solidFill>
              </a:rPr>
              <a:t>)</a:t>
            </a:r>
            <a:endParaRPr lang="en-US" dirty="0">
              <a:solidFill>
                <a:srgbClr val="D1282E"/>
              </a:solidFill>
            </a:endParaRPr>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Electronic</a:t>
            </a:r>
          </a:p>
          <a:p>
            <a:pPr algn="ctr">
              <a:buSzPct val="100000"/>
            </a:pPr>
            <a:r>
              <a:rPr lang="en-US"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US" altLang="en-US">
                <a:solidFill>
                  <a:srgbClr val="000000"/>
                </a:solidFill>
              </a:rPr>
              <a:t>Electronic</a:t>
            </a:r>
          </a:p>
          <a:p>
            <a:pPr algn="ctr">
              <a:buSzPct val="100000"/>
            </a:pPr>
            <a:r>
              <a:rPr lang="en-US"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22/09/2015</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24</a:t>
            </a:fld>
            <a:endParaRPr lang="en-US"/>
          </a:p>
        </p:txBody>
      </p:sp>
    </p:spTree>
    <p:extLst>
      <p:ext uri="{BB962C8B-B14F-4D97-AF65-F5344CB8AC3E}">
        <p14:creationId xmlns:p14="http://schemas.microsoft.com/office/powerpoint/2010/main" val="22149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0" indent="0">
              <a:buNone/>
            </a:pPr>
            <a:r>
              <a:rPr lang="fr-BE" sz="2400" dirty="0" smtClean="0"/>
              <a:t>Possibilité de cacher l'identité de personnes sous un </a:t>
            </a:r>
            <a:r>
              <a:rPr lang="fr-BE" sz="2400" i="1" dirty="0" smtClean="0"/>
              <a:t>code</a:t>
            </a:r>
            <a:r>
              <a:rPr lang="fr-BE" sz="2400" dirty="0" smtClean="0"/>
              <a:t> de sorte que les informations utiles de ces personnes puissent être utilisées sans violation de leur vie privée et possibilité d'anonymiser des données en remplaçant les caractéristiques détaillées par des caractéristiques générales; une fois codées ou anonymisées, ces données conservent leur utilité, mais il n'est plus possible de déduire directement ou indirectement l'identité de la personne</a:t>
            </a:r>
            <a:endParaRPr lang="fr-BE" sz="2400" dirty="0" smtClean="0">
              <a:solidFill>
                <a:srgbClr val="000000"/>
              </a:solidFill>
              <a:sym typeface="Arial" pitchFamily="34" charset="0"/>
            </a:endParaRP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Codage &amp; Anonymisation</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25</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4157131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endParaRPr lang="fr-BE" sz="2400" dirty="0" smtClean="0">
              <a:solidFill>
                <a:srgbClr val="000000"/>
              </a:solidFill>
              <a:sym typeface="Arial" pitchFamily="34" charset="0"/>
            </a:endParaRPr>
          </a:p>
          <a:p>
            <a:pPr marL="73978" indent="0">
              <a:lnSpc>
                <a:spcPct val="80000"/>
              </a:lnSpc>
              <a:buFont typeface="Calibri" pitchFamily="34" charset="0"/>
              <a:buNone/>
            </a:pPr>
            <a:r>
              <a:rPr lang="fr-BE" sz="2400" dirty="0" smtClean="0">
                <a:solidFill>
                  <a:srgbClr val="000000"/>
                </a:solidFill>
                <a:sym typeface="Arial" pitchFamily="34" charset="0"/>
              </a:rPr>
              <a:t>Accès </a:t>
            </a:r>
            <a:r>
              <a:rPr lang="fr-BE" sz="2400" dirty="0">
                <a:solidFill>
                  <a:srgbClr val="000000"/>
                </a:solidFill>
                <a:sym typeface="Arial" pitchFamily="34" charset="0"/>
              </a:rPr>
              <a:t>au registre national et aux registres Banque Carrefour par les acteurs des soins de santé autorisés, sous de strictes conditions</a:t>
            </a: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Consultation du Registre national et des registres BCSS</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26</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17032"/>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3782799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endParaRPr lang="fr-BE" sz="2400" dirty="0" smtClean="0">
              <a:solidFill>
                <a:srgbClr val="000000"/>
              </a:solidFill>
              <a:sym typeface="Arial" pitchFamily="34" charset="0"/>
            </a:endParaRPr>
          </a:p>
          <a:p>
            <a:pPr marL="73978" indent="0">
              <a:lnSpc>
                <a:spcPct val="80000"/>
              </a:lnSpc>
              <a:buFont typeface="Calibri" pitchFamily="34" charset="0"/>
              <a:buNone/>
            </a:pPr>
            <a:r>
              <a:rPr lang="fr-BE" sz="2400" dirty="0" smtClean="0">
                <a:solidFill>
                  <a:srgbClr val="000000"/>
                </a:solidFill>
                <a:sym typeface="Arial" pitchFamily="34" charset="0"/>
              </a:rPr>
              <a:t>Boîte aux lettres électronique sécurisée pour l'échange de données médicales</a:t>
            </a: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eHealthBox</a:t>
            </a:r>
            <a:endParaRPr lang="fr-BE" sz="2000" b="1" spc="-100" dirty="0">
              <a:solidFill>
                <a:srgbClr val="3E6E5A"/>
              </a:solidFill>
              <a:latin typeface="+mj-lt"/>
              <a:ea typeface="+mj-ea"/>
              <a:cs typeface="+mj-cs"/>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27</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394078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services de base</a:t>
            </a:r>
            <a:endParaRPr lang="fr-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endParaRPr lang="fr-BE" sz="2400" dirty="0" smtClean="0">
              <a:solidFill>
                <a:srgbClr val="000000"/>
              </a:solidFill>
              <a:sym typeface="Arial" pitchFamily="34" charset="0"/>
            </a:endParaRPr>
          </a:p>
          <a:p>
            <a:pPr marL="73978" indent="0">
              <a:lnSpc>
                <a:spcPct val="80000"/>
              </a:lnSpc>
              <a:buFont typeface="Calibri" pitchFamily="34" charset="0"/>
              <a:buNone/>
            </a:pPr>
            <a:r>
              <a:rPr lang="fr-BE" sz="2400" dirty="0" smtClean="0">
                <a:solidFill>
                  <a:srgbClr val="000000"/>
                </a:solidFill>
                <a:sym typeface="Arial" pitchFamily="34" charset="0"/>
              </a:rPr>
              <a:t>Indique, avec l’accord des patients concernés, quels documents électroniques sont conservés auprès de quels acteurs des soins de santé et concernant quels patients </a:t>
            </a:r>
          </a:p>
          <a:p>
            <a:pPr marL="0" indent="0">
              <a:buNone/>
            </a:pPr>
            <a:endParaRPr lang="fr-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Répertoire</a:t>
            </a:r>
          </a:p>
          <a:p>
            <a:pPr>
              <a:lnSpc>
                <a:spcPct val="90000"/>
              </a:lnSpc>
              <a:spcBef>
                <a:spcPct val="0"/>
              </a:spcBef>
            </a:pPr>
            <a:r>
              <a:rPr lang="fr-BE" sz="2000" b="1" spc="-100" dirty="0" smtClean="0">
                <a:solidFill>
                  <a:srgbClr val="3E6E5A"/>
                </a:solidFill>
                <a:latin typeface="+mj-lt"/>
                <a:sym typeface="Arial" pitchFamily="34" charset="0"/>
              </a:rPr>
              <a:t>des références</a:t>
            </a:r>
            <a:endParaRPr lang="fr-BE" sz="2000" b="1" spc="-100" dirty="0">
              <a:solidFill>
                <a:srgbClr val="3E6E5A"/>
              </a:solidFill>
              <a:latin typeface="+mj-lt"/>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28</a:t>
            </a:fld>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1261095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b="1" dirty="0">
                <a:solidFill>
                  <a:srgbClr val="D1282E"/>
                </a:solidFill>
                <a:sym typeface="Arial" pitchFamily="34" charset="0"/>
              </a:rPr>
              <a:t>Services à valeur ajoutée</a:t>
            </a:r>
            <a:endParaRPr lang="en-US" dirty="0">
              <a:solidFill>
                <a:srgbClr val="D1282E"/>
              </a:solidFill>
            </a:endParaRPr>
          </a:p>
        </p:txBody>
      </p:sp>
      <p:sp>
        <p:nvSpPr>
          <p:cNvPr id="153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55600" indent="-298450">
              <a:spcBef>
                <a:spcPts val="1200"/>
              </a:spcBef>
              <a:buFont typeface="Calibri" pitchFamily="34" charset="0"/>
              <a:buNone/>
            </a:pPr>
            <a:r>
              <a:rPr lang="fr-BE" altLang="en-US" sz="2100" b="1" dirty="0" smtClean="0">
                <a:solidFill>
                  <a:srgbClr val="000000"/>
                </a:solidFill>
              </a:rPr>
              <a:t>67</a:t>
            </a:r>
            <a:r>
              <a:rPr lang="fr-BE" altLang="en-US" sz="2100" dirty="0" smtClean="0">
                <a:solidFill>
                  <a:srgbClr val="000000"/>
                </a:solidFill>
              </a:rPr>
              <a:t> services à valeur ajoutée en production</a:t>
            </a:r>
          </a:p>
          <a:p>
            <a:pPr marL="355600" indent="-298450">
              <a:spcBef>
                <a:spcPts val="1200"/>
              </a:spcBef>
              <a:buFont typeface="Calibri" pitchFamily="34" charset="0"/>
              <a:buNone/>
            </a:pPr>
            <a:r>
              <a:rPr lang="fr-BE" altLang="en-US" sz="2100" b="1" dirty="0" smtClean="0">
                <a:solidFill>
                  <a:srgbClr val="000000"/>
                </a:solidFill>
              </a:rPr>
              <a:t>&gt; 40 </a:t>
            </a:r>
            <a:r>
              <a:rPr lang="fr-BE" altLang="en-US" sz="2100" dirty="0" smtClean="0">
                <a:solidFill>
                  <a:srgbClr val="000000"/>
                </a:solidFill>
              </a:rPr>
              <a:t>services à valeur ajoutée à l’étude</a:t>
            </a:r>
          </a:p>
          <a:p>
            <a:pPr marL="355600" indent="-298450">
              <a:spcBef>
                <a:spcPts val="1200"/>
              </a:spcBef>
              <a:buFont typeface="Calibri" pitchFamily="34" charset="0"/>
              <a:buNone/>
            </a:pPr>
            <a:r>
              <a:rPr lang="fr-BE" altLang="en-US" sz="2100" b="1" u="sng" dirty="0" smtClean="0">
                <a:solidFill>
                  <a:srgbClr val="000000"/>
                </a:solidFill>
              </a:rPr>
              <a:t>Exemples de services à valeur ajoutée en production</a:t>
            </a:r>
          </a:p>
          <a:p>
            <a:pPr marL="355600" indent="-298450">
              <a:spcBef>
                <a:spcPts val="1200"/>
              </a:spcBef>
            </a:pPr>
            <a:r>
              <a:rPr lang="fr-BE" altLang="en-US" sz="2100" dirty="0" smtClean="0">
                <a:solidFill>
                  <a:srgbClr val="000000"/>
                </a:solidFill>
              </a:rPr>
              <a:t>  Alimentation et consultation</a:t>
            </a:r>
          </a:p>
          <a:p>
            <a:pPr marL="820738" lvl="1">
              <a:spcBef>
                <a:spcPts val="1200"/>
              </a:spcBef>
            </a:pPr>
            <a:r>
              <a:rPr lang="fr-BE" altLang="en-US" sz="2100" dirty="0" smtClean="0">
                <a:solidFill>
                  <a:srgbClr val="000000"/>
                </a:solidFill>
              </a:rPr>
              <a:t>du </a:t>
            </a:r>
            <a:r>
              <a:rPr lang="fr-BE" altLang="en-US" sz="2100" b="1" dirty="0" smtClean="0">
                <a:solidFill>
                  <a:srgbClr val="000000"/>
                </a:solidFill>
              </a:rPr>
              <a:t>Registre du cancer</a:t>
            </a:r>
          </a:p>
          <a:p>
            <a:pPr marL="820738" lvl="1">
              <a:spcBef>
                <a:spcPts val="1200"/>
              </a:spcBef>
            </a:pPr>
            <a:r>
              <a:rPr lang="fr-BE" altLang="en-US" sz="2100" dirty="0" smtClean="0">
                <a:solidFill>
                  <a:srgbClr val="000000"/>
                </a:solidFill>
              </a:rPr>
              <a:t>du registre relatif aux </a:t>
            </a:r>
            <a:r>
              <a:rPr lang="fr-BE" altLang="en-US" sz="2100" b="1" dirty="0" smtClean="0">
                <a:solidFill>
                  <a:srgbClr val="000000"/>
                </a:solidFill>
              </a:rPr>
              <a:t>prothèses de la hanche et du genou </a:t>
            </a:r>
            <a:r>
              <a:rPr lang="fr-BE" altLang="en-US" sz="2100" dirty="0" smtClean="0">
                <a:solidFill>
                  <a:srgbClr val="000000"/>
                </a:solidFill>
              </a:rPr>
              <a:t>(</a:t>
            </a:r>
            <a:r>
              <a:rPr lang="fr-BE" altLang="en-US" sz="2100" dirty="0" err="1" smtClean="0">
                <a:solidFill>
                  <a:srgbClr val="000000"/>
                </a:solidFill>
              </a:rPr>
              <a:t>Orthopride</a:t>
            </a:r>
            <a:r>
              <a:rPr lang="fr-BE" altLang="en-US" sz="2100" dirty="0" smtClean="0">
                <a:solidFill>
                  <a:srgbClr val="000000"/>
                </a:solidFill>
              </a:rPr>
              <a:t>)</a:t>
            </a:r>
          </a:p>
          <a:p>
            <a:pPr marL="820738" lvl="1">
              <a:spcBef>
                <a:spcPts val="1200"/>
              </a:spcBef>
            </a:pPr>
            <a:r>
              <a:rPr lang="fr-BE" altLang="en-US" sz="2100" dirty="0" smtClean="0">
                <a:solidFill>
                  <a:srgbClr val="000000"/>
                </a:solidFill>
              </a:rPr>
              <a:t>des registres relatifs aux prestations de soins en matière d'</a:t>
            </a:r>
            <a:r>
              <a:rPr lang="fr-BE" altLang="en-US" sz="2100" b="1" dirty="0" smtClean="0">
                <a:solidFill>
                  <a:srgbClr val="000000"/>
                </a:solidFill>
              </a:rPr>
              <a:t>implants cardiaques</a:t>
            </a:r>
            <a:r>
              <a:rPr lang="fr-BE" altLang="en-US" sz="2100" dirty="0" smtClean="0">
                <a:solidFill>
                  <a:srgbClr val="000000"/>
                </a:solidFill>
              </a:rPr>
              <a:t> (</a:t>
            </a:r>
            <a:r>
              <a:rPr lang="fr-BE" altLang="en-US" sz="2100" dirty="0" err="1" smtClean="0">
                <a:solidFill>
                  <a:srgbClr val="000000"/>
                </a:solidFill>
              </a:rPr>
              <a:t>Qermid</a:t>
            </a:r>
            <a:r>
              <a:rPr lang="fr-BE" altLang="en-US" sz="2100" dirty="0" smtClean="0">
                <a:solidFill>
                  <a:srgbClr val="000000"/>
                </a:solidFill>
              </a:rPr>
              <a:t>)</a:t>
            </a:r>
          </a:p>
          <a:p>
            <a:pPr marL="820738" lvl="1">
              <a:spcBef>
                <a:spcPts val="1200"/>
              </a:spcBef>
            </a:pPr>
            <a:r>
              <a:rPr lang="fr-BE" altLang="en-US" sz="2100" dirty="0" smtClean="0">
                <a:solidFill>
                  <a:srgbClr val="000000"/>
                </a:solidFill>
              </a:rPr>
              <a:t>du dossier électronique partagé en matière d'</a:t>
            </a:r>
            <a:r>
              <a:rPr lang="fr-BE" altLang="en-US" sz="2100" b="1" dirty="0" smtClean="0">
                <a:solidFill>
                  <a:srgbClr val="000000"/>
                </a:solidFill>
              </a:rPr>
              <a:t>arthrite</a:t>
            </a:r>
            <a:r>
              <a:rPr lang="fr-BE" altLang="en-US" sz="2100" dirty="0" smtClean="0">
                <a:solidFill>
                  <a:srgbClr val="000000"/>
                </a:solidFill>
              </a:rPr>
              <a:t>, y compris des processus électroniques en vue du </a:t>
            </a:r>
            <a:r>
              <a:rPr lang="fr-BE" altLang="en-US" sz="2100" b="1" dirty="0" smtClean="0">
                <a:solidFill>
                  <a:srgbClr val="000000"/>
                </a:solidFill>
              </a:rPr>
              <a:t>remboursement de médicaments anti-TNF</a:t>
            </a:r>
            <a:r>
              <a:rPr lang="fr-BE" altLang="en-US" sz="2100" dirty="0" smtClean="0">
                <a:solidFill>
                  <a:srgbClr val="000000"/>
                </a:solidFill>
              </a:rPr>
              <a:t> (</a:t>
            </a:r>
            <a:r>
              <a:rPr lang="fr-BE" altLang="en-US" sz="2100" dirty="0" err="1" smtClean="0">
                <a:solidFill>
                  <a:srgbClr val="000000"/>
                </a:solidFill>
              </a:rPr>
              <a:t>Safe</a:t>
            </a:r>
            <a:r>
              <a:rPr lang="fr-BE" altLang="en-US" sz="2100" dirty="0" smtClean="0">
                <a:solidFill>
                  <a:srgbClr val="000000"/>
                </a:solidFill>
              </a:rPr>
              <a:t>)</a:t>
            </a:r>
          </a:p>
          <a:p>
            <a:pPr marL="355600" indent="-298450">
              <a:buFont typeface="Calibri" pitchFamily="34" charset="0"/>
              <a:buNone/>
            </a:pPr>
            <a:endParaRPr lang="fr-BE" altLang="en-US" sz="1800" dirty="0" smtClean="0">
              <a:solidFill>
                <a:srgbClr val="000000"/>
              </a:solidFill>
            </a:endParaRPr>
          </a:p>
          <a:p>
            <a:pPr marL="355600" indent="-298450">
              <a:buFont typeface="Calibri" pitchFamily="34" charset="0"/>
              <a:buNone/>
            </a:pPr>
            <a:endParaRPr lang="fr-BE" altLang="en-US" sz="1800" dirty="0" smtClean="0">
              <a:solidFill>
                <a:srgbClr val="000000"/>
              </a:solidFill>
            </a:endParaRPr>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29</a:t>
            </a:fld>
            <a:endParaRPr lang="en-US"/>
          </a:p>
        </p:txBody>
      </p:sp>
    </p:spTree>
    <p:extLst>
      <p:ext uri="{BB962C8B-B14F-4D97-AF65-F5344CB8AC3E}">
        <p14:creationId xmlns:p14="http://schemas.microsoft.com/office/powerpoint/2010/main" val="401741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ormAutofit/>
          </a:bodyPr>
          <a:lstStyle/>
          <a:p>
            <a:r>
              <a:rPr lang="nl-NL" altLang="en-US" sz="3600" b="1" dirty="0">
                <a:sym typeface="Arial" charset="0"/>
              </a:rPr>
              <a:t>Les </a:t>
            </a:r>
            <a:r>
              <a:rPr lang="nl-NL" altLang="en-US" sz="3600" b="1" dirty="0" err="1">
                <a:sym typeface="Arial" charset="0"/>
              </a:rPr>
              <a:t>évolutions</a:t>
            </a:r>
            <a:r>
              <a:rPr lang="nl-NL" altLang="en-US" sz="3600" b="1" dirty="0">
                <a:sym typeface="Arial" charset="0"/>
              </a:rPr>
              <a:t> </a:t>
            </a:r>
            <a:r>
              <a:rPr lang="nl-NL" altLang="en-US" sz="3600" b="1" dirty="0" err="1">
                <a:sym typeface="Arial" charset="0"/>
              </a:rPr>
              <a:t>précitées</a:t>
            </a:r>
            <a:r>
              <a:rPr lang="nl-NL" altLang="en-US" sz="3600" b="1" dirty="0">
                <a:sym typeface="Arial" charset="0"/>
              </a:rPr>
              <a:t> </a:t>
            </a:r>
            <a:r>
              <a:rPr lang="nl-NL" altLang="en-US" sz="3600" b="1" dirty="0" err="1">
                <a:sym typeface="Arial" charset="0"/>
              </a:rPr>
              <a:t>requièrent</a:t>
            </a:r>
            <a:r>
              <a:rPr lang="nl-NL" altLang="en-US" sz="3600" b="1" dirty="0">
                <a:sym typeface="Arial" charset="0"/>
              </a:rPr>
              <a:t> </a:t>
            </a:r>
            <a:r>
              <a:rPr lang="nl-NL" altLang="en-US" sz="3600" dirty="0" smtClean="0">
                <a:cs typeface="Arial" charset="0"/>
                <a:sym typeface="Arial" charset="0"/>
              </a:rPr>
              <a:t>…</a:t>
            </a:r>
          </a:p>
        </p:txBody>
      </p:sp>
      <p:sp>
        <p:nvSpPr>
          <p:cNvPr id="6147" name="Rectangle 3"/>
          <p:cNvSpPr>
            <a:spLocks noGrp="1" noChangeArrowheads="1"/>
          </p:cNvSpPr>
          <p:nvPr>
            <p:ph type="body" idx="4294967295"/>
          </p:nvPr>
        </p:nvSpPr>
        <p:spPr/>
        <p:txBody>
          <a:bodyPr>
            <a:normAutofit lnSpcReduction="10000"/>
          </a:bodyPr>
          <a:lstStyle/>
          <a:p>
            <a:r>
              <a:rPr lang="nl-NL" altLang="en-US" dirty="0" err="1" smtClean="0">
                <a:solidFill>
                  <a:srgbClr val="000000"/>
                </a:solidFill>
                <a:cs typeface="Arial" charset="0"/>
                <a:sym typeface="Arial" charset="0"/>
              </a:rPr>
              <a:t>collaboration</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entre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l'ensemble</a:t>
            </a:r>
            <a:r>
              <a:rPr lang="nl-NL" altLang="en-US" dirty="0" smtClean="0">
                <a:solidFill>
                  <a:srgbClr val="000000"/>
                </a:solidFill>
                <a:cs typeface="Arial" charset="0"/>
                <a:sym typeface="Arial" charset="0"/>
              </a:rPr>
              <a:t> des acteurs des </a:t>
            </a:r>
            <a:r>
              <a:rPr lang="nl-NL" altLang="en-US" dirty="0" err="1" smtClean="0">
                <a:solidFill>
                  <a:srgbClr val="000000"/>
                </a:solidFill>
                <a:cs typeface="Arial" charset="0"/>
                <a:sym typeface="Arial" charset="0"/>
              </a:rPr>
              <a:t>soins</a:t>
            </a:r>
            <a:r>
              <a:rPr lang="nl-NL" altLang="en-US" dirty="0" smtClean="0">
                <a:solidFill>
                  <a:srgbClr val="000000"/>
                </a:solidFill>
                <a:cs typeface="Arial" charset="0"/>
                <a:sym typeface="Arial" charset="0"/>
              </a:rPr>
              <a:t> de santé</a:t>
            </a:r>
          </a:p>
          <a:p>
            <a:r>
              <a:rPr lang="nl-NL" altLang="en-US" dirty="0" err="1" smtClean="0">
                <a:solidFill>
                  <a:srgbClr val="000000"/>
                </a:solidFill>
                <a:cs typeface="Arial" charset="0"/>
                <a:sym typeface="Arial" charset="0"/>
              </a:rPr>
              <a:t>communication</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électronique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sécurisée</a:t>
            </a:r>
            <a:r>
              <a:rPr lang="nl-NL" altLang="en-US" dirty="0" smtClean="0">
                <a:solidFill>
                  <a:srgbClr val="000000"/>
                </a:solidFill>
                <a:cs typeface="Arial" charset="0"/>
                <a:sym typeface="Arial" charset="0"/>
              </a:rPr>
              <a:t> et </a:t>
            </a:r>
            <a:r>
              <a:rPr lang="nl-NL" altLang="en-US" dirty="0" err="1" smtClean="0">
                <a:solidFill>
                  <a:srgbClr val="000000"/>
                </a:solidFill>
                <a:cs typeface="Arial" charset="0"/>
                <a:sym typeface="Arial" charset="0"/>
              </a:rPr>
              <a:t>efficace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entre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tous</a:t>
            </a:r>
            <a:r>
              <a:rPr lang="nl-NL" altLang="en-US" dirty="0" smtClean="0">
                <a:solidFill>
                  <a:srgbClr val="000000"/>
                </a:solidFill>
                <a:cs typeface="Arial" charset="0"/>
                <a:sym typeface="Arial" charset="0"/>
              </a:rPr>
              <a:t> les acteurs des </a:t>
            </a:r>
            <a:r>
              <a:rPr lang="nl-NL" altLang="en-US" dirty="0" err="1" smtClean="0">
                <a:solidFill>
                  <a:srgbClr val="000000"/>
                </a:solidFill>
                <a:cs typeface="Arial" charset="0"/>
                <a:sym typeface="Arial" charset="0"/>
              </a:rPr>
              <a:t>soins</a:t>
            </a:r>
            <a:r>
              <a:rPr lang="nl-NL" altLang="en-US" dirty="0" smtClean="0">
                <a:solidFill>
                  <a:srgbClr val="000000"/>
                </a:solidFill>
                <a:cs typeface="Arial" charset="0"/>
                <a:sym typeface="Arial" charset="0"/>
              </a:rPr>
              <a:t> de santé</a:t>
            </a:r>
          </a:p>
          <a:p>
            <a:r>
              <a:rPr lang="nl-NL" altLang="en-US" dirty="0" smtClean="0">
                <a:solidFill>
                  <a:srgbClr val="000000"/>
                </a:solidFill>
                <a:cs typeface="Arial" charset="0"/>
                <a:sym typeface="Arial" charset="0"/>
              </a:rPr>
              <a:t>des dossiers de </a:t>
            </a:r>
            <a:r>
              <a:rPr lang="nl-NL" altLang="en-US" dirty="0" err="1" smtClean="0">
                <a:solidFill>
                  <a:srgbClr val="000000"/>
                </a:solidFill>
                <a:cs typeface="Arial" charset="0"/>
                <a:sym typeface="Arial" charset="0"/>
              </a:rPr>
              <a:t>patients</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électroniques</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qualité</a:t>
            </a:r>
            <a:r>
              <a:rPr lang="nl-NL" altLang="en-US" dirty="0" smtClean="0">
                <a:solidFill>
                  <a:srgbClr val="000000"/>
                </a:solidFill>
                <a:cs typeface="Arial" charset="0"/>
                <a:sym typeface="Arial" charset="0"/>
              </a:rPr>
              <a:t> et </a:t>
            </a:r>
            <a:r>
              <a:rPr lang="nl-NL" altLang="en-US" dirty="0" err="1" smtClean="0">
                <a:solidFill>
                  <a:srgbClr val="000000"/>
                </a:solidFill>
                <a:cs typeface="Arial" charset="0"/>
                <a:sym typeface="Arial" charset="0"/>
              </a:rPr>
              <a:t>dépassant</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le</a:t>
            </a:r>
            <a:r>
              <a:rPr lang="nl-NL" altLang="en-US" dirty="0" smtClean="0">
                <a:solidFill>
                  <a:srgbClr val="000000"/>
                </a:solidFill>
                <a:cs typeface="Arial" charset="0"/>
                <a:sym typeface="Arial" charset="0"/>
              </a:rPr>
              <a:t> niveau de la spécialité</a:t>
            </a:r>
          </a:p>
          <a:p>
            <a:r>
              <a:rPr lang="nl-NL" altLang="en-US" dirty="0" err="1" smtClean="0">
                <a:solidFill>
                  <a:srgbClr val="000000"/>
                </a:solidFill>
                <a:cs typeface="Arial" charset="0"/>
                <a:sym typeface="Arial" charset="0"/>
              </a:rPr>
              <a:t>plans</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soins</a:t>
            </a:r>
            <a:r>
              <a:rPr lang="nl-NL" altLang="en-US" dirty="0" smtClean="0">
                <a:solidFill>
                  <a:srgbClr val="000000"/>
                </a:solidFill>
                <a:cs typeface="Arial" charset="0"/>
                <a:sym typeface="Arial" charset="0"/>
              </a:rPr>
              <a:t> et </a:t>
            </a:r>
            <a:r>
              <a:rPr lang="nl-NL" altLang="en-US" dirty="0" err="1" smtClean="0">
                <a:solidFill>
                  <a:srgbClr val="000000"/>
                </a:solidFill>
                <a:cs typeface="Arial" charset="0"/>
                <a:sym typeface="Arial" charset="0"/>
              </a:rPr>
              <a:t>trajets</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soins</a:t>
            </a:r>
            <a:endParaRPr lang="nl-NL" altLang="en-US" dirty="0" smtClean="0">
              <a:solidFill>
                <a:srgbClr val="000000"/>
              </a:solidFill>
              <a:cs typeface="Arial" charset="0"/>
              <a:sym typeface="Arial" charset="0"/>
            </a:endParaRPr>
          </a:p>
          <a:p>
            <a:r>
              <a:rPr lang="nl-NL" altLang="en-US" dirty="0" smtClean="0">
                <a:solidFill>
                  <a:srgbClr val="000000"/>
                </a:solidFill>
                <a:cs typeface="Arial" charset="0"/>
                <a:sym typeface="Arial" charset="0"/>
              </a:rPr>
              <a:t>des </a:t>
            </a:r>
            <a:r>
              <a:rPr lang="nl-NL" altLang="en-US" dirty="0" err="1" smtClean="0">
                <a:solidFill>
                  <a:srgbClr val="000000"/>
                </a:solidFill>
                <a:cs typeface="Arial" charset="0"/>
                <a:sym typeface="Arial" charset="0"/>
              </a:rPr>
              <a:t>processus</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administratifs</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optimalisés</a:t>
            </a:r>
            <a:endParaRPr lang="nl-NL" altLang="en-US" dirty="0" smtClean="0">
              <a:solidFill>
                <a:srgbClr val="000000"/>
              </a:solidFill>
              <a:cs typeface="Arial" charset="0"/>
              <a:sym typeface="Arial" charset="0"/>
            </a:endParaRPr>
          </a:p>
          <a:p>
            <a:r>
              <a:rPr lang="nl-NL" altLang="en-US" dirty="0" err="1" smtClean="0">
                <a:solidFill>
                  <a:srgbClr val="000000"/>
                </a:solidFill>
                <a:cs typeface="Arial" charset="0"/>
                <a:sym typeface="Arial" charset="0"/>
              </a:rPr>
              <a:t>interopérabilité</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technique</a:t>
            </a:r>
            <a:r>
              <a:rPr lang="nl-NL" altLang="en-US" dirty="0" smtClean="0">
                <a:solidFill>
                  <a:srgbClr val="000000"/>
                </a:solidFill>
                <a:cs typeface="Arial" charset="0"/>
                <a:sym typeface="Arial" charset="0"/>
              </a:rPr>
              <a:t> et </a:t>
            </a:r>
            <a:r>
              <a:rPr lang="nl-NL" altLang="en-US" dirty="0" err="1" smtClean="0">
                <a:solidFill>
                  <a:srgbClr val="000000"/>
                </a:solidFill>
                <a:cs typeface="Arial" charset="0"/>
                <a:sym typeface="Arial" charset="0"/>
              </a:rPr>
              <a:t>sémantique</a:t>
            </a:r>
            <a:endParaRPr lang="nl-NL" altLang="en-US" dirty="0" smtClean="0">
              <a:solidFill>
                <a:srgbClr val="000000"/>
              </a:solidFill>
              <a:cs typeface="Arial" charset="0"/>
              <a:sym typeface="Arial" charset="0"/>
            </a:endParaRPr>
          </a:p>
          <a:p>
            <a:r>
              <a:rPr lang="nl-NL" altLang="en-US" dirty="0" smtClean="0">
                <a:solidFill>
                  <a:srgbClr val="000000"/>
                </a:solidFill>
                <a:cs typeface="Arial" charset="0"/>
                <a:sym typeface="Arial" charset="0"/>
              </a:rPr>
              <a:t>garanties en </a:t>
            </a:r>
            <a:r>
              <a:rPr lang="nl-NL" altLang="en-US" dirty="0" err="1" smtClean="0">
                <a:solidFill>
                  <a:srgbClr val="000000"/>
                </a:solidFill>
                <a:cs typeface="Arial" charset="0"/>
                <a:sym typeface="Arial" charset="0"/>
              </a:rPr>
              <a:t>matière</a:t>
            </a:r>
            <a:r>
              <a:rPr lang="nl-NL" altLang="en-US" dirty="0" smtClean="0">
                <a:solidFill>
                  <a:srgbClr val="000000"/>
                </a:solidFill>
                <a:cs typeface="Arial" charset="0"/>
                <a:sym typeface="Arial" charset="0"/>
              </a:rPr>
              <a:t> de</a:t>
            </a:r>
          </a:p>
          <a:p>
            <a:pPr lvl="1"/>
            <a:r>
              <a:rPr lang="nl-NL" altLang="en-US" dirty="0" err="1" smtClean="0">
                <a:solidFill>
                  <a:srgbClr val="000000"/>
                </a:solidFill>
                <a:cs typeface="Arial" charset="0"/>
                <a:sym typeface="Arial" charset="0"/>
              </a:rPr>
              <a:t>sécurité</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l’information</a:t>
            </a:r>
            <a:endParaRPr lang="nl-NL" altLang="en-US" dirty="0" smtClean="0">
              <a:solidFill>
                <a:srgbClr val="000000"/>
              </a:solidFill>
              <a:cs typeface="Arial" charset="0"/>
              <a:sym typeface="Arial" charset="0"/>
            </a:endParaRPr>
          </a:p>
          <a:p>
            <a:pPr lvl="1"/>
            <a:r>
              <a:rPr lang="nl-NL" altLang="en-US" dirty="0" err="1" smtClean="0">
                <a:solidFill>
                  <a:srgbClr val="000000"/>
                </a:solidFill>
                <a:cs typeface="Arial" charset="0"/>
                <a:sym typeface="Arial" charset="0"/>
              </a:rPr>
              <a:t>protection</a:t>
            </a:r>
            <a:r>
              <a:rPr lang="nl-NL" altLang="en-US" dirty="0" smtClean="0">
                <a:solidFill>
                  <a:srgbClr val="000000"/>
                </a:solidFill>
                <a:cs typeface="Arial" charset="0"/>
                <a:sym typeface="Arial" charset="0"/>
              </a:rPr>
              <a:t> de la </a:t>
            </a:r>
            <a:r>
              <a:rPr lang="nl-NL" altLang="en-US" dirty="0" err="1" smtClean="0">
                <a:solidFill>
                  <a:srgbClr val="000000"/>
                </a:solidFill>
                <a:cs typeface="Arial" charset="0"/>
                <a:sym typeface="Arial" charset="0"/>
              </a:rPr>
              <a:t>vie</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privée</a:t>
            </a:r>
            <a:endParaRPr lang="nl-NL" altLang="en-US" dirty="0" smtClean="0">
              <a:solidFill>
                <a:srgbClr val="000000"/>
              </a:solidFill>
              <a:cs typeface="Arial" charset="0"/>
              <a:sym typeface="Arial" charset="0"/>
            </a:endParaRPr>
          </a:p>
          <a:p>
            <a:pPr lvl="1"/>
            <a:r>
              <a:rPr lang="nl-NL" altLang="en-US" dirty="0" smtClean="0">
                <a:solidFill>
                  <a:srgbClr val="000000"/>
                </a:solidFill>
                <a:cs typeface="Arial" charset="0"/>
                <a:sym typeface="Arial" charset="0"/>
              </a:rPr>
              <a:t>respect du </a:t>
            </a:r>
            <a:r>
              <a:rPr lang="nl-NL" altLang="en-US" dirty="0" err="1" smtClean="0">
                <a:solidFill>
                  <a:srgbClr val="000000"/>
                </a:solidFill>
                <a:cs typeface="Arial" charset="0"/>
                <a:sym typeface="Arial" charset="0"/>
              </a:rPr>
              <a:t>secret</a:t>
            </a:r>
            <a:r>
              <a:rPr lang="nl-NL" altLang="en-US" dirty="0" smtClean="0">
                <a:solidFill>
                  <a:srgbClr val="000000"/>
                </a:solidFill>
                <a:cs typeface="Arial" charset="0"/>
                <a:sym typeface="Arial" charset="0"/>
              </a:rPr>
              <a:t> </a:t>
            </a:r>
            <a:r>
              <a:rPr lang="nl-NL" altLang="en-US" dirty="0" err="1" smtClean="0">
                <a:solidFill>
                  <a:srgbClr val="000000"/>
                </a:solidFill>
                <a:cs typeface="Arial" charset="0"/>
                <a:sym typeface="Arial" charset="0"/>
              </a:rPr>
              <a:t>professionnel</a:t>
            </a:r>
            <a:r>
              <a:rPr lang="nl-NL" altLang="en-US" dirty="0" smtClean="0">
                <a:solidFill>
                  <a:srgbClr val="000000"/>
                </a:solidFill>
                <a:cs typeface="Arial" charset="0"/>
                <a:sym typeface="Arial" charset="0"/>
              </a:rPr>
              <a:t> des </a:t>
            </a:r>
            <a:r>
              <a:rPr lang="nl-NL" altLang="en-US" dirty="0" err="1" smtClean="0">
                <a:solidFill>
                  <a:srgbClr val="000000"/>
                </a:solidFill>
                <a:cs typeface="Arial" charset="0"/>
                <a:sym typeface="Arial" charset="0"/>
              </a:rPr>
              <a:t>prestataires</a:t>
            </a:r>
            <a:r>
              <a:rPr lang="nl-NL" altLang="en-US" dirty="0" smtClean="0">
                <a:solidFill>
                  <a:srgbClr val="000000"/>
                </a:solidFill>
                <a:cs typeface="Arial" charset="0"/>
                <a:sym typeface="Arial" charset="0"/>
              </a:rPr>
              <a:t> de </a:t>
            </a:r>
            <a:r>
              <a:rPr lang="nl-NL" altLang="en-US" dirty="0" err="1" smtClean="0">
                <a:solidFill>
                  <a:srgbClr val="000000"/>
                </a:solidFill>
                <a:cs typeface="Arial" charset="0"/>
                <a:sym typeface="Arial" charset="0"/>
              </a:rPr>
              <a:t>soins</a:t>
            </a:r>
            <a:endParaRPr lang="nl-NL" altLang="en-US" dirty="0" smtClean="0">
              <a:solidFill>
                <a:srgbClr val="000000"/>
              </a:solidFill>
              <a:cs typeface="Arial" charset="0"/>
              <a:sym typeface="Arial" charset="0"/>
            </a:endParaRPr>
          </a:p>
        </p:txBody>
      </p:sp>
      <p:sp>
        <p:nvSpPr>
          <p:cNvPr id="2" name="Date Placeholder 1"/>
          <p:cNvSpPr>
            <a:spLocks noGrp="1"/>
          </p:cNvSpPr>
          <p:nvPr>
            <p:ph type="dt" sz="half" idx="10"/>
          </p:nvPr>
        </p:nvSpPr>
        <p:spPr/>
        <p:txBody>
          <a:bodyPr/>
          <a:lstStyle/>
          <a:p>
            <a:r>
              <a:rPr lang="en-US" smtClean="0"/>
              <a:t>22/09/2015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t>3</a:t>
            </a:fld>
            <a:endParaRPr lang="en-US"/>
          </a:p>
        </p:txBody>
      </p:sp>
    </p:spTree>
    <p:extLst>
      <p:ext uri="{BB962C8B-B14F-4D97-AF65-F5344CB8AC3E}">
        <p14:creationId xmlns:p14="http://schemas.microsoft.com/office/powerpoint/2010/main" val="2797173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5600" indent="-298450">
              <a:spcBef>
                <a:spcPts val="1200"/>
              </a:spcBef>
            </a:pPr>
            <a:endParaRPr lang="fr-BE" altLang="en-US" sz="2100" dirty="0" smtClean="0">
              <a:solidFill>
                <a:srgbClr val="000000"/>
              </a:solidFill>
            </a:endParaRPr>
          </a:p>
          <a:p>
            <a:pPr marL="355600" indent="-298450">
              <a:spcBef>
                <a:spcPts val="1200"/>
              </a:spcBef>
            </a:pPr>
            <a:r>
              <a:rPr lang="fr-BE" altLang="en-US" sz="2100" dirty="0" smtClean="0">
                <a:solidFill>
                  <a:srgbClr val="000000"/>
                </a:solidFill>
              </a:rPr>
              <a:t>PROCARE RX qui permet aux </a:t>
            </a:r>
            <a:r>
              <a:rPr lang="fr-BE" altLang="en-US" sz="2100" b="1" dirty="0" smtClean="0">
                <a:solidFill>
                  <a:srgbClr val="000000"/>
                </a:solidFill>
              </a:rPr>
              <a:t>radiologues</a:t>
            </a:r>
            <a:r>
              <a:rPr lang="fr-BE" altLang="en-US" sz="2100" dirty="0" smtClean="0">
                <a:solidFill>
                  <a:srgbClr val="000000"/>
                </a:solidFill>
              </a:rPr>
              <a:t> de charger et d'</a:t>
            </a:r>
            <a:r>
              <a:rPr lang="fr-BE" altLang="en-US" sz="2100" b="1" dirty="0" smtClean="0">
                <a:solidFill>
                  <a:srgbClr val="000000"/>
                </a:solidFill>
              </a:rPr>
              <a:t>envoyer</a:t>
            </a:r>
            <a:r>
              <a:rPr lang="fr-BE" altLang="en-US" sz="2100" dirty="0" smtClean="0">
                <a:solidFill>
                  <a:srgbClr val="000000"/>
                </a:solidFill>
              </a:rPr>
              <a:t> des radiographies et des informations y afférentes, de manière anonyme, à des experts, en vue d'une révision ou d’une seconde opinion</a:t>
            </a:r>
          </a:p>
          <a:p>
            <a:pPr marL="355600" indent="-298450">
              <a:spcBef>
                <a:spcPts val="1200"/>
              </a:spcBef>
            </a:pPr>
            <a:r>
              <a:rPr lang="fr-BE" altLang="en-US" sz="2100" b="1" dirty="0" smtClean="0">
                <a:solidFill>
                  <a:srgbClr val="000000"/>
                </a:solidFill>
              </a:rPr>
              <a:t>Gestion de services de garde</a:t>
            </a:r>
            <a:r>
              <a:rPr lang="fr-BE" altLang="en-US" sz="2100" dirty="0" smtClean="0">
                <a:solidFill>
                  <a:srgbClr val="000000"/>
                </a:solidFill>
              </a:rPr>
              <a:t> de médecins généralistes et de dentistes (</a:t>
            </a:r>
            <a:r>
              <a:rPr lang="fr-BE" altLang="en-US" sz="2100" dirty="0" err="1" smtClean="0">
                <a:solidFill>
                  <a:srgbClr val="000000"/>
                </a:solidFill>
              </a:rPr>
              <a:t>Medega</a:t>
            </a:r>
            <a:r>
              <a:rPr lang="fr-BE" altLang="en-US" sz="2100" dirty="0" smtClean="0">
                <a:solidFill>
                  <a:srgbClr val="000000"/>
                </a:solidFill>
              </a:rPr>
              <a:t>)</a:t>
            </a:r>
          </a:p>
          <a:p>
            <a:pPr marL="355600" indent="-298450">
              <a:spcBef>
                <a:spcPts val="1200"/>
              </a:spcBef>
            </a:pPr>
            <a:r>
              <a:rPr lang="fr-BE" altLang="en-US" sz="2100" dirty="0" smtClean="0">
                <a:solidFill>
                  <a:srgbClr val="000000"/>
                </a:solidFill>
              </a:rPr>
              <a:t>Rapport sur les </a:t>
            </a:r>
            <a:r>
              <a:rPr lang="fr-BE" altLang="en-US" sz="2100" b="1" dirty="0" smtClean="0">
                <a:solidFill>
                  <a:srgbClr val="000000"/>
                </a:solidFill>
              </a:rPr>
              <a:t>interventions du SMUR</a:t>
            </a:r>
          </a:p>
          <a:p>
            <a:pPr marL="355600" indent="-298450">
              <a:spcBef>
                <a:spcPts val="1200"/>
              </a:spcBef>
            </a:pPr>
            <a:r>
              <a:rPr lang="fr-BE" altLang="en-US" sz="2100" dirty="0" smtClean="0">
                <a:solidFill>
                  <a:srgbClr val="000000"/>
                </a:solidFill>
              </a:rPr>
              <a:t>Communication électronique de </a:t>
            </a:r>
            <a:r>
              <a:rPr lang="fr-BE" altLang="en-US" sz="2100" b="1" dirty="0" smtClean="0">
                <a:solidFill>
                  <a:srgbClr val="000000"/>
                </a:solidFill>
              </a:rPr>
              <a:t>rapports de garde </a:t>
            </a:r>
            <a:r>
              <a:rPr lang="fr-BE" altLang="en-US" sz="2100" dirty="0" smtClean="0">
                <a:solidFill>
                  <a:srgbClr val="000000"/>
                </a:solidFill>
              </a:rPr>
              <a:t>par les médecins de garde au détenteur d'un DMG</a:t>
            </a:r>
          </a:p>
          <a:p>
            <a:pPr marL="355600" indent="-298450">
              <a:spcBef>
                <a:spcPts val="1200"/>
              </a:spcBef>
            </a:pPr>
            <a:r>
              <a:rPr lang="fr-BE" altLang="en-US" sz="2100" dirty="0" err="1" smtClean="0">
                <a:solidFill>
                  <a:srgbClr val="000000"/>
                </a:solidFill>
              </a:rPr>
              <a:t>Resident</a:t>
            </a:r>
            <a:r>
              <a:rPr lang="fr-BE" altLang="en-US" sz="2100" dirty="0" smtClean="0">
                <a:solidFill>
                  <a:srgbClr val="000000"/>
                </a:solidFill>
              </a:rPr>
              <a:t> </a:t>
            </a:r>
            <a:r>
              <a:rPr lang="fr-BE" altLang="en-US" sz="2100" dirty="0" err="1" smtClean="0">
                <a:solidFill>
                  <a:srgbClr val="000000"/>
                </a:solidFill>
              </a:rPr>
              <a:t>Assessment</a:t>
            </a:r>
            <a:r>
              <a:rPr lang="fr-BE" altLang="en-US" sz="2100" dirty="0" smtClean="0">
                <a:solidFill>
                  <a:srgbClr val="000000"/>
                </a:solidFill>
              </a:rPr>
              <a:t> Instrument (</a:t>
            </a:r>
            <a:r>
              <a:rPr lang="fr-BE" altLang="en-US" sz="2100" b="1" dirty="0" err="1" smtClean="0">
                <a:solidFill>
                  <a:srgbClr val="000000"/>
                </a:solidFill>
              </a:rPr>
              <a:t>BelRAI</a:t>
            </a:r>
            <a:r>
              <a:rPr lang="fr-BE" altLang="en-US" sz="2100" dirty="0" smtClean="0">
                <a:solidFill>
                  <a:srgbClr val="000000"/>
                </a:solidFill>
              </a:rPr>
              <a:t>)</a:t>
            </a:r>
          </a:p>
          <a:p>
            <a:pPr marL="355600" indent="-298450">
              <a:spcBef>
                <a:spcPts val="1200"/>
              </a:spcBef>
            </a:pPr>
            <a:r>
              <a:rPr lang="fr-BE" altLang="en-US" sz="2100" dirty="0" smtClean="0">
                <a:solidFill>
                  <a:srgbClr val="000000"/>
                </a:solidFill>
              </a:rPr>
              <a:t>Consultation électronique de l'</a:t>
            </a:r>
            <a:r>
              <a:rPr lang="fr-BE" altLang="en-US" sz="2100" b="1" dirty="0" smtClean="0">
                <a:solidFill>
                  <a:srgbClr val="000000"/>
                </a:solidFill>
              </a:rPr>
              <a:t>assurabilité</a:t>
            </a:r>
            <a:r>
              <a:rPr lang="fr-BE" altLang="en-US" sz="2100" dirty="0" smtClean="0">
                <a:solidFill>
                  <a:srgbClr val="000000"/>
                </a:solidFill>
              </a:rPr>
              <a:t> dans l'assurance maladie par les (groupements d')infirmiers</a:t>
            </a:r>
            <a:r>
              <a:rPr lang="fr-BE" altLang="en-US" sz="2000" dirty="0" smtClean="0">
                <a:solidFill>
                  <a:srgbClr val="000000"/>
                </a:solidFill>
              </a:rPr>
              <a:t> </a:t>
            </a:r>
          </a:p>
        </p:txBody>
      </p:sp>
      <p:sp>
        <p:nvSpPr>
          <p:cNvPr id="2" name="Title 1"/>
          <p:cNvSpPr>
            <a:spLocks noGrp="1"/>
          </p:cNvSpPr>
          <p:nvPr>
            <p:ph type="title"/>
          </p:nvPr>
        </p:nvSpPr>
        <p:spPr/>
        <p:txBody>
          <a:bodyPr/>
          <a:lstStyle/>
          <a:p>
            <a:r>
              <a:rPr lang="fr-BE" altLang="en-US" b="1" dirty="0">
                <a:solidFill>
                  <a:srgbClr val="D1282E"/>
                </a:solidFill>
                <a:sym typeface="Arial" pitchFamily="34" charset="0"/>
              </a:rPr>
              <a:t>Services à valeur ajoutée</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30</a:t>
            </a:fld>
            <a:endParaRPr lang="en-US"/>
          </a:p>
        </p:txBody>
      </p:sp>
      <p:sp>
        <p:nvSpPr>
          <p:cNvPr id="4" name="Date Placeholder 3"/>
          <p:cNvSpPr>
            <a:spLocks noGrp="1"/>
          </p:cNvSpPr>
          <p:nvPr>
            <p:ph type="dt" sz="half" idx="10"/>
          </p:nvPr>
        </p:nvSpPr>
        <p:spPr/>
        <p:txBody>
          <a:bodyPr/>
          <a:lstStyle/>
          <a:p>
            <a:r>
              <a:rPr lang="en-US" smtClean="0"/>
              <a:t>22/09/2015</a:t>
            </a:r>
            <a:endParaRPr lang="en-US"/>
          </a:p>
        </p:txBody>
      </p:sp>
    </p:spTree>
    <p:extLst>
      <p:ext uri="{BB962C8B-B14F-4D97-AF65-F5344CB8AC3E}">
        <p14:creationId xmlns:p14="http://schemas.microsoft.com/office/powerpoint/2010/main" val="285442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endParaRPr lang="fr-BE" altLang="en-US" sz="2000" dirty="0" smtClean="0">
              <a:solidFill>
                <a:srgbClr val="000000"/>
              </a:solidFill>
            </a:endParaRPr>
          </a:p>
          <a:p>
            <a:pPr marL="265113" indent="-265113">
              <a:spcBef>
                <a:spcPts val="1200"/>
              </a:spcBef>
            </a:pPr>
            <a:r>
              <a:rPr lang="fr-BE" altLang="en-US" sz="2100" dirty="0" smtClean="0">
                <a:solidFill>
                  <a:srgbClr val="000000"/>
                </a:solidFill>
              </a:rPr>
              <a:t>Plateforme pour l'échange de données entre la Vlaams </a:t>
            </a:r>
            <a:r>
              <a:rPr lang="fr-BE" altLang="en-US" sz="2100" dirty="0" err="1" smtClean="0">
                <a:solidFill>
                  <a:srgbClr val="000000"/>
                </a:solidFill>
              </a:rPr>
              <a:t>Agentschap</a:t>
            </a:r>
            <a:r>
              <a:rPr lang="fr-BE" altLang="en-US" sz="2100" dirty="0" smtClean="0">
                <a:solidFill>
                  <a:srgbClr val="000000"/>
                </a:solidFill>
              </a:rPr>
              <a:t> </a:t>
            </a:r>
            <a:r>
              <a:rPr lang="fr-BE" altLang="en-US" sz="2100" dirty="0" err="1" smtClean="0">
                <a:solidFill>
                  <a:srgbClr val="000000"/>
                </a:solidFill>
              </a:rPr>
              <a:t>voor</a:t>
            </a:r>
            <a:r>
              <a:rPr lang="fr-BE" altLang="en-US" sz="2100" dirty="0" smtClean="0">
                <a:solidFill>
                  <a:srgbClr val="000000"/>
                </a:solidFill>
              </a:rPr>
              <a:t> </a:t>
            </a:r>
            <a:r>
              <a:rPr lang="fr-BE" altLang="en-US" sz="2100" dirty="0" err="1" smtClean="0">
                <a:solidFill>
                  <a:srgbClr val="000000"/>
                </a:solidFill>
              </a:rPr>
              <a:t>Zorg</a:t>
            </a:r>
            <a:r>
              <a:rPr lang="fr-BE" altLang="en-US" sz="2100" dirty="0" smtClean="0">
                <a:solidFill>
                  <a:srgbClr val="000000"/>
                </a:solidFill>
              </a:rPr>
              <a:t> en </a:t>
            </a:r>
            <a:r>
              <a:rPr lang="fr-BE" altLang="en-US" sz="2100" dirty="0" err="1" smtClean="0">
                <a:solidFill>
                  <a:srgbClr val="000000"/>
                </a:solidFill>
              </a:rPr>
              <a:t>Gezondheid</a:t>
            </a:r>
            <a:r>
              <a:rPr lang="fr-BE" altLang="en-US" sz="2100" dirty="0" smtClean="0">
                <a:solidFill>
                  <a:srgbClr val="000000"/>
                </a:solidFill>
              </a:rPr>
              <a:t> et les services reconnus par celle-ci (</a:t>
            </a:r>
            <a:r>
              <a:rPr lang="fr-BE" altLang="en-US" sz="2100" b="1" dirty="0" smtClean="0">
                <a:solidFill>
                  <a:srgbClr val="000000"/>
                </a:solidFill>
              </a:rPr>
              <a:t>VESTA</a:t>
            </a:r>
            <a:r>
              <a:rPr lang="fr-BE" altLang="en-US" sz="2100" dirty="0" smtClean="0">
                <a:solidFill>
                  <a:srgbClr val="000000"/>
                </a:solidFill>
              </a:rPr>
              <a:t>)</a:t>
            </a:r>
          </a:p>
          <a:p>
            <a:pPr marL="265113" indent="-265113">
              <a:spcBef>
                <a:spcPts val="1200"/>
              </a:spcBef>
            </a:pPr>
            <a:r>
              <a:rPr lang="fr-BE" altLang="en-US" sz="2100" dirty="0" smtClean="0">
                <a:solidFill>
                  <a:srgbClr val="000000"/>
                </a:solidFill>
              </a:rPr>
              <a:t>Soutien de la prescription de soins électronique interne dans </a:t>
            </a:r>
            <a:r>
              <a:rPr lang="fr-BE" altLang="en-US" sz="2100" b="1" dirty="0" smtClean="0">
                <a:solidFill>
                  <a:srgbClr val="000000"/>
                </a:solidFill>
              </a:rPr>
              <a:t>101</a:t>
            </a:r>
            <a:r>
              <a:rPr lang="fr-BE" altLang="en-US" sz="2100" dirty="0" smtClean="0">
                <a:solidFill>
                  <a:srgbClr val="000000"/>
                </a:solidFill>
              </a:rPr>
              <a:t> hôpitaux (78 % des hôpitaux)</a:t>
            </a:r>
          </a:p>
          <a:p>
            <a:pPr marL="265113" indent="-265113">
              <a:lnSpc>
                <a:spcPct val="90000"/>
              </a:lnSpc>
              <a:spcBef>
                <a:spcPts val="1200"/>
              </a:spcBef>
            </a:pPr>
            <a:r>
              <a:rPr lang="fr-BE" altLang="en-US" sz="2100" b="1" dirty="0" smtClean="0">
                <a:solidFill>
                  <a:srgbClr val="000000"/>
                </a:solidFill>
              </a:rPr>
              <a:t>Déclaration de naissance électronique</a:t>
            </a:r>
            <a:r>
              <a:rPr lang="fr-BE" altLang="en-US" sz="2100" dirty="0" smtClean="0">
                <a:solidFill>
                  <a:srgbClr val="000000"/>
                </a:solidFill>
              </a:rPr>
              <a:t> - </a:t>
            </a:r>
            <a:r>
              <a:rPr lang="fr-BE" altLang="en-US" sz="2100" dirty="0" err="1" smtClean="0">
                <a:solidFill>
                  <a:srgbClr val="000000"/>
                </a:solidFill>
              </a:rPr>
              <a:t>eBirth</a:t>
            </a:r>
            <a:endParaRPr lang="fr-BE" altLang="en-US" sz="2100" dirty="0" smtClean="0">
              <a:solidFill>
                <a:srgbClr val="000000"/>
              </a:solidFill>
            </a:endParaRPr>
          </a:p>
          <a:p>
            <a:pPr marL="265113" indent="-265113">
              <a:lnSpc>
                <a:spcPct val="90000"/>
              </a:lnSpc>
              <a:spcBef>
                <a:spcPts val="1200"/>
              </a:spcBef>
            </a:pPr>
            <a:r>
              <a:rPr lang="fr-BE" altLang="en-US" sz="2100" dirty="0" smtClean="0">
                <a:solidFill>
                  <a:srgbClr val="000000"/>
                </a:solidFill>
              </a:rPr>
              <a:t>Consultation des déclarations anticipées en matière d'</a:t>
            </a:r>
            <a:r>
              <a:rPr lang="fr-BE" altLang="en-US" sz="2100" b="1" dirty="0" smtClean="0">
                <a:solidFill>
                  <a:srgbClr val="000000"/>
                </a:solidFill>
              </a:rPr>
              <a:t>euthanasie</a:t>
            </a:r>
          </a:p>
          <a:p>
            <a:pPr marL="265113" indent="-265113">
              <a:lnSpc>
                <a:spcPct val="90000"/>
              </a:lnSpc>
              <a:spcBef>
                <a:spcPts val="1200"/>
              </a:spcBef>
            </a:pPr>
            <a:r>
              <a:rPr lang="fr-BE" altLang="en-US" sz="2100" dirty="0" smtClean="0">
                <a:solidFill>
                  <a:srgbClr val="000000"/>
                </a:solidFill>
              </a:rPr>
              <a:t>Introduction et consultation électroniques de l'évaluation des </a:t>
            </a:r>
            <a:r>
              <a:rPr lang="fr-BE" altLang="en-US" sz="2100" b="1" dirty="0" smtClean="0">
                <a:solidFill>
                  <a:srgbClr val="000000"/>
                </a:solidFill>
              </a:rPr>
              <a:t>personnes handicapées</a:t>
            </a:r>
            <a:r>
              <a:rPr lang="fr-BE" altLang="en-US" sz="2100" dirty="0" smtClean="0">
                <a:solidFill>
                  <a:srgbClr val="000000"/>
                </a:solidFill>
              </a:rPr>
              <a:t> dans le système d'information du SPF Sécurité sociale (</a:t>
            </a:r>
            <a:r>
              <a:rPr lang="fr-BE" altLang="en-US" sz="2100" dirty="0" err="1" smtClean="0">
                <a:solidFill>
                  <a:srgbClr val="000000"/>
                </a:solidFill>
              </a:rPr>
              <a:t>Medic</a:t>
            </a:r>
            <a:r>
              <a:rPr lang="fr-BE" altLang="en-US" sz="2100" dirty="0" smtClean="0">
                <a:solidFill>
                  <a:srgbClr val="000000"/>
                </a:solidFill>
              </a:rPr>
              <a:t>-e)</a:t>
            </a:r>
          </a:p>
          <a:p>
            <a:pPr marL="265113" indent="-265113">
              <a:lnSpc>
                <a:spcPct val="90000"/>
              </a:lnSpc>
              <a:spcBef>
                <a:spcPts val="1200"/>
              </a:spcBef>
            </a:pPr>
            <a:r>
              <a:rPr lang="fr-BE" altLang="en-US" sz="2100" dirty="0" smtClean="0">
                <a:solidFill>
                  <a:srgbClr val="000000"/>
                </a:solidFill>
              </a:rPr>
              <a:t>Système d'enregistrement en ligne dédié aux établissements privés du secteur de l'</a:t>
            </a:r>
            <a:r>
              <a:rPr lang="fr-BE" altLang="en-US" sz="2100" b="1" dirty="0" smtClean="0">
                <a:solidFill>
                  <a:srgbClr val="000000"/>
                </a:solidFill>
              </a:rPr>
              <a:t>aide spéciale à la jeunesse</a:t>
            </a:r>
            <a:r>
              <a:rPr lang="fr-BE" altLang="en-US" sz="2100" dirty="0" smtClean="0">
                <a:solidFill>
                  <a:srgbClr val="000000"/>
                </a:solidFill>
              </a:rPr>
              <a:t> en Flandre (BINC)</a:t>
            </a:r>
          </a:p>
          <a:p>
            <a:pPr marL="265113" indent="-265113"/>
            <a:endParaRPr lang="fr-BE" altLang="en-US" sz="2000" dirty="0" smtClean="0">
              <a:solidFill>
                <a:srgbClr val="000000"/>
              </a:solidFill>
            </a:endParaRPr>
          </a:p>
          <a:p>
            <a:endParaRPr lang="fr-BE" altLang="en-US" sz="2000" dirty="0" smtClean="0">
              <a:solidFill>
                <a:srgbClr val="000000"/>
              </a:solidFill>
            </a:endParaRPr>
          </a:p>
          <a:p>
            <a:pPr>
              <a:buFont typeface="Calibri" pitchFamily="34" charset="0"/>
              <a:buNone/>
            </a:pPr>
            <a:endParaRPr lang="fr-BE" altLang="en-US" sz="2000" dirty="0" smtClean="0">
              <a:solidFill>
                <a:srgbClr val="000000"/>
              </a:solidFill>
            </a:endParaRPr>
          </a:p>
          <a:p>
            <a:pPr>
              <a:buFont typeface="Calibri" pitchFamily="34" charset="0"/>
              <a:buNone/>
            </a:pPr>
            <a:endParaRPr lang="fr-BE" altLang="en-US" sz="2000" dirty="0" smtClean="0">
              <a:solidFill>
                <a:srgbClr val="000000"/>
              </a:solidFill>
            </a:endParaRPr>
          </a:p>
        </p:txBody>
      </p:sp>
      <p:sp>
        <p:nvSpPr>
          <p:cNvPr id="2" name="Title 1"/>
          <p:cNvSpPr>
            <a:spLocks noGrp="1"/>
          </p:cNvSpPr>
          <p:nvPr>
            <p:ph type="title"/>
          </p:nvPr>
        </p:nvSpPr>
        <p:spPr/>
        <p:txBody>
          <a:bodyPr/>
          <a:lstStyle/>
          <a:p>
            <a:r>
              <a:rPr lang="fr-BE" altLang="en-US" b="1" dirty="0">
                <a:solidFill>
                  <a:srgbClr val="D1282E"/>
                </a:solidFill>
                <a:sym typeface="Arial" pitchFamily="34" charset="0"/>
              </a:rPr>
              <a:t>Services à valeur ajoutée</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t>31</a:t>
            </a:fld>
            <a:endParaRPr lang="en-US"/>
          </a:p>
        </p:txBody>
      </p:sp>
      <p:sp>
        <p:nvSpPr>
          <p:cNvPr id="4" name="Date Placeholder 3"/>
          <p:cNvSpPr>
            <a:spLocks noGrp="1"/>
          </p:cNvSpPr>
          <p:nvPr>
            <p:ph type="dt" sz="half" idx="10"/>
          </p:nvPr>
        </p:nvSpPr>
        <p:spPr/>
        <p:txBody>
          <a:bodyPr/>
          <a:lstStyle/>
          <a:p>
            <a:r>
              <a:rPr lang="en-US" smtClean="0"/>
              <a:t>22/09/2015</a:t>
            </a:r>
            <a:endParaRPr lang="en-US"/>
          </a:p>
        </p:txBody>
      </p:sp>
    </p:spTree>
    <p:extLst>
      <p:ext uri="{BB962C8B-B14F-4D97-AF65-F5344CB8AC3E}">
        <p14:creationId xmlns:p14="http://schemas.microsoft.com/office/powerpoint/2010/main" val="379376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ts val="1200"/>
              </a:spcBef>
            </a:pPr>
            <a:endParaRPr lang="fr-BE" altLang="en-US" sz="2000" dirty="0" smtClean="0">
              <a:solidFill>
                <a:srgbClr val="000000"/>
              </a:solidFill>
            </a:endParaRPr>
          </a:p>
          <a:p>
            <a:pPr marL="265113" indent="-265113">
              <a:lnSpc>
                <a:spcPct val="90000"/>
              </a:lnSpc>
              <a:spcBef>
                <a:spcPts val="1200"/>
              </a:spcBef>
            </a:pPr>
            <a:r>
              <a:rPr lang="fr-BE" altLang="en-US" sz="2100" dirty="0" smtClean="0">
                <a:solidFill>
                  <a:srgbClr val="000000"/>
                </a:solidFill>
              </a:rPr>
              <a:t>Portail de soins SARAI du </a:t>
            </a:r>
            <a:r>
              <a:rPr lang="fr-BE" altLang="en-US" sz="2100" dirty="0" err="1" smtClean="0">
                <a:solidFill>
                  <a:srgbClr val="000000"/>
                </a:solidFill>
              </a:rPr>
              <a:t>Ziekenhuisnetwerk</a:t>
            </a:r>
            <a:r>
              <a:rPr lang="fr-BE" altLang="en-US" sz="2100" dirty="0" smtClean="0">
                <a:solidFill>
                  <a:srgbClr val="000000"/>
                </a:solidFill>
              </a:rPr>
              <a:t> Antwerpen (ZNA) à l'appui de</a:t>
            </a:r>
          </a:p>
          <a:p>
            <a:pPr marL="539750" lvl="1" indent="-265113">
              <a:lnSpc>
                <a:spcPct val="90000"/>
              </a:lnSpc>
              <a:spcBef>
                <a:spcPts val="1200"/>
              </a:spcBef>
            </a:pPr>
            <a:r>
              <a:rPr lang="fr-BE" altLang="en-US" sz="1800" dirty="0" smtClean="0">
                <a:solidFill>
                  <a:srgbClr val="000000"/>
                </a:solidFill>
              </a:rPr>
              <a:t>la collaboration entre médecins généralistes, spécialistes et équipes de soins dans le cadre des </a:t>
            </a:r>
            <a:r>
              <a:rPr lang="fr-BE" altLang="en-US" sz="1800" b="1" dirty="0" smtClean="0">
                <a:solidFill>
                  <a:srgbClr val="000000"/>
                </a:solidFill>
              </a:rPr>
              <a:t>trajets de soins de l'INAMI</a:t>
            </a:r>
            <a:r>
              <a:rPr lang="fr-BE" altLang="en-US" sz="1800" dirty="0" smtClean="0">
                <a:solidFill>
                  <a:srgbClr val="000000"/>
                </a:solidFill>
              </a:rPr>
              <a:t> (diabète et insuffisance rénale)</a:t>
            </a:r>
          </a:p>
          <a:p>
            <a:pPr marL="539750" lvl="1" indent="-265113">
              <a:lnSpc>
                <a:spcPct val="90000"/>
              </a:lnSpc>
              <a:spcBef>
                <a:spcPts val="1200"/>
              </a:spcBef>
            </a:pPr>
            <a:r>
              <a:rPr lang="fr-BE" altLang="en-US" sz="1800" dirty="0" smtClean="0">
                <a:solidFill>
                  <a:srgbClr val="000000"/>
                </a:solidFill>
              </a:rPr>
              <a:t>la participation de médecins généralistes à la </a:t>
            </a:r>
            <a:r>
              <a:rPr lang="fr-BE" altLang="en-US" sz="1800" b="1" dirty="0" smtClean="0">
                <a:solidFill>
                  <a:srgbClr val="000000"/>
                </a:solidFill>
              </a:rPr>
              <a:t>consultation oncologique multidisciplinaire</a:t>
            </a:r>
          </a:p>
          <a:p>
            <a:pPr marL="265113" indent="-265113">
              <a:lnSpc>
                <a:spcPct val="90000"/>
              </a:lnSpc>
              <a:spcBef>
                <a:spcPts val="1200"/>
              </a:spcBef>
            </a:pPr>
            <a:r>
              <a:rPr lang="fr-BE" altLang="en-US" sz="2100" dirty="0" smtClean="0">
                <a:solidFill>
                  <a:srgbClr val="000000"/>
                </a:solidFill>
              </a:rPr>
              <a:t>Transmission électronique de factures </a:t>
            </a:r>
            <a:r>
              <a:rPr lang="fr-BE" altLang="en-US" sz="2100" b="1" dirty="0" smtClean="0">
                <a:solidFill>
                  <a:srgbClr val="000000"/>
                </a:solidFill>
              </a:rPr>
              <a:t>tiers payant</a:t>
            </a:r>
            <a:r>
              <a:rPr lang="fr-BE" altLang="en-US" sz="2100" dirty="0" smtClean="0">
                <a:solidFill>
                  <a:srgbClr val="000000"/>
                </a:solidFill>
              </a:rPr>
              <a:t> par les (groupements d')infirmiers aux mutualités</a:t>
            </a:r>
          </a:p>
          <a:p>
            <a:pPr marL="265113" indent="-265113">
              <a:lnSpc>
                <a:spcPct val="90000"/>
              </a:lnSpc>
              <a:spcBef>
                <a:spcPts val="1200"/>
              </a:spcBef>
            </a:pPr>
            <a:r>
              <a:rPr lang="fr-BE" altLang="en-US" sz="2100" b="1" dirty="0" smtClean="0">
                <a:solidFill>
                  <a:srgbClr val="000000"/>
                </a:solidFill>
                <a:cs typeface="Arial" pitchFamily="34" charset="0"/>
                <a:sym typeface="Arial" pitchFamily="34" charset="0"/>
              </a:rPr>
              <a:t>Indicateur de qualité pour les hôpitaux </a:t>
            </a:r>
            <a:r>
              <a:rPr lang="fr-BE" altLang="en-US" sz="2100" dirty="0" smtClean="0">
                <a:solidFill>
                  <a:srgbClr val="000000"/>
                </a:solidFill>
                <a:cs typeface="Arial" pitchFamily="34" charset="0"/>
                <a:sym typeface="Arial" pitchFamily="34" charset="0"/>
              </a:rPr>
              <a:t>(QI </a:t>
            </a:r>
            <a:r>
              <a:rPr lang="fr-BE" altLang="en-US" sz="2100" dirty="0" err="1" smtClean="0">
                <a:solidFill>
                  <a:srgbClr val="000000"/>
                </a:solidFill>
                <a:cs typeface="Arial" pitchFamily="34" charset="0"/>
                <a:sym typeface="Arial" pitchFamily="34" charset="0"/>
              </a:rPr>
              <a:t>dataserver</a:t>
            </a:r>
            <a:r>
              <a:rPr lang="fr-BE" altLang="en-US" sz="2100" dirty="0" smtClean="0">
                <a:solidFill>
                  <a:srgbClr val="000000"/>
                </a:solidFill>
                <a:cs typeface="Arial" pitchFamily="34" charset="0"/>
                <a:sym typeface="Arial" pitchFamily="34" charset="0"/>
              </a:rPr>
              <a:t>)</a:t>
            </a:r>
          </a:p>
          <a:p>
            <a:pPr marL="265113" indent="-265113">
              <a:lnSpc>
                <a:spcPct val="90000"/>
              </a:lnSpc>
              <a:spcBef>
                <a:spcPts val="1200"/>
              </a:spcBef>
            </a:pPr>
            <a:r>
              <a:rPr lang="fr-BE" altLang="en-US" sz="2100" dirty="0" smtClean="0">
                <a:solidFill>
                  <a:srgbClr val="000000"/>
                </a:solidFill>
                <a:cs typeface="Arial" pitchFamily="34" charset="0"/>
              </a:rPr>
              <a:t>Enregistrement de </a:t>
            </a:r>
            <a:r>
              <a:rPr lang="fr-BE" altLang="en-US" sz="2100" b="1" dirty="0" smtClean="0">
                <a:solidFill>
                  <a:srgbClr val="000000"/>
                </a:solidFill>
                <a:cs typeface="Arial" pitchFamily="34" charset="0"/>
              </a:rPr>
              <a:t>données dans les services d'urgence </a:t>
            </a:r>
            <a:r>
              <a:rPr lang="fr-BE" altLang="en-US" sz="2100" dirty="0" smtClean="0">
                <a:solidFill>
                  <a:srgbClr val="000000"/>
                </a:solidFill>
                <a:cs typeface="Arial" pitchFamily="34" charset="0"/>
              </a:rPr>
              <a:t>de 2 hôpitaux participants (UREG)</a:t>
            </a:r>
          </a:p>
          <a:p>
            <a:pPr marL="265113" indent="-265113">
              <a:lnSpc>
                <a:spcPct val="90000"/>
              </a:lnSpc>
              <a:spcBef>
                <a:spcPts val="1200"/>
              </a:spcBef>
            </a:pPr>
            <a:r>
              <a:rPr lang="fr-BE" altLang="en-US" sz="2100" dirty="0" smtClean="0">
                <a:solidFill>
                  <a:srgbClr val="000000"/>
                </a:solidFill>
                <a:cs typeface="Arial" pitchFamily="34" charset="0"/>
              </a:rPr>
              <a:t>Carte médicale électronique pour les sans-papiers (</a:t>
            </a:r>
            <a:r>
              <a:rPr lang="fr-BE" altLang="en-US" sz="2100" dirty="0" err="1" smtClean="0">
                <a:solidFill>
                  <a:srgbClr val="000000"/>
                </a:solidFill>
                <a:cs typeface="Arial" pitchFamily="34" charset="0"/>
              </a:rPr>
              <a:t>eCarmed</a:t>
            </a:r>
            <a:r>
              <a:rPr lang="fr-BE" altLang="en-US" sz="2100" dirty="0" smtClean="0">
                <a:solidFill>
                  <a:srgbClr val="000000"/>
                </a:solidFill>
                <a:cs typeface="Arial" pitchFamily="34" charset="0"/>
              </a:rPr>
              <a:t>)</a:t>
            </a:r>
          </a:p>
          <a:p>
            <a:pPr>
              <a:lnSpc>
                <a:spcPct val="90000"/>
              </a:lnSpc>
            </a:pPr>
            <a:endParaRPr lang="fr-BE" altLang="en-US" sz="2000" dirty="0" smtClean="0">
              <a:solidFill>
                <a:srgbClr val="000000"/>
              </a:solidFill>
              <a:cs typeface="Arial" pitchFamily="34" charset="0"/>
            </a:endParaRPr>
          </a:p>
          <a:p>
            <a:endParaRPr lang="fr-BE" altLang="en-US" sz="2000" dirty="0" smtClean="0">
              <a:solidFill>
                <a:srgbClr val="000000"/>
              </a:solidFill>
              <a:cs typeface="Arial" pitchFamily="34" charset="0"/>
            </a:endParaRPr>
          </a:p>
          <a:p>
            <a:endParaRPr lang="fr-BE" altLang="en-US" sz="2000" dirty="0" smtClean="0">
              <a:solidFill>
                <a:srgbClr val="000000"/>
              </a:solidFill>
              <a:cs typeface="Arial" pitchFamily="34" charset="0"/>
            </a:endParaRPr>
          </a:p>
          <a:p>
            <a:pPr>
              <a:buFont typeface="Calibri" pitchFamily="34" charset="0"/>
              <a:buNone/>
            </a:pPr>
            <a:endParaRPr lang="fr-BE" altLang="en-US" sz="2000" dirty="0" smtClean="0">
              <a:solidFill>
                <a:srgbClr val="000000"/>
              </a:solidFill>
              <a:cs typeface="Arial" pitchFamily="34" charset="0"/>
            </a:endParaRPr>
          </a:p>
          <a:p>
            <a:pPr>
              <a:buFont typeface="Calibri" pitchFamily="34" charset="0"/>
              <a:buNone/>
            </a:pPr>
            <a:endParaRPr lang="fr-BE" altLang="en-US" sz="2000" dirty="0" smtClean="0">
              <a:solidFill>
                <a:srgbClr val="000000"/>
              </a:solidFill>
              <a:cs typeface="Arial" pitchFamily="34" charset="0"/>
            </a:endParaRPr>
          </a:p>
        </p:txBody>
      </p:sp>
      <p:sp>
        <p:nvSpPr>
          <p:cNvPr id="2" name="Title 1"/>
          <p:cNvSpPr>
            <a:spLocks noGrp="1"/>
          </p:cNvSpPr>
          <p:nvPr>
            <p:ph type="title"/>
          </p:nvPr>
        </p:nvSpPr>
        <p:spPr/>
        <p:txBody>
          <a:bodyPr/>
          <a:lstStyle/>
          <a:p>
            <a:r>
              <a:rPr lang="fr-BE" altLang="en-US" b="1" dirty="0">
                <a:solidFill>
                  <a:srgbClr val="D1282E"/>
                </a:solidFill>
                <a:sym typeface="Arial" pitchFamily="34" charset="0"/>
              </a:rPr>
              <a:t>Services à valeur ajoutée</a:t>
            </a:r>
            <a:endParaRPr lang="en-US" dirty="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32</a:t>
            </a:fld>
            <a:endParaRPr lang="en-US"/>
          </a:p>
        </p:txBody>
      </p:sp>
    </p:spTree>
    <p:extLst>
      <p:ext uri="{BB962C8B-B14F-4D97-AF65-F5344CB8AC3E}">
        <p14:creationId xmlns:p14="http://schemas.microsoft.com/office/powerpoint/2010/main" val="207888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fr-BE" altLang="en-US" sz="3200" b="1" dirty="0" smtClean="0">
                <a:solidFill>
                  <a:srgbClr val="D1282E"/>
                </a:solidFill>
              </a:rPr>
              <a:t>Pierre angulaire: </a:t>
            </a:r>
            <a:br>
              <a:rPr lang="fr-BE" altLang="en-US" sz="3200" b="1" dirty="0" smtClean="0">
                <a:solidFill>
                  <a:srgbClr val="D1282E"/>
                </a:solidFill>
              </a:rPr>
            </a:br>
            <a:r>
              <a:rPr lang="fr-BE" altLang="en-US" sz="3200" b="1" dirty="0" smtClean="0">
                <a:solidFill>
                  <a:srgbClr val="D1282E"/>
                </a:solidFill>
              </a:rPr>
              <a:t>partage de données multidisciplinaire</a:t>
            </a:r>
          </a:p>
        </p:txBody>
      </p:sp>
      <p:sp>
        <p:nvSpPr>
          <p:cNvPr id="19459" name="Content Placeholder 2"/>
          <p:cNvSpPr>
            <a:spLocks noGrp="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spcBef>
                <a:spcPts val="1200"/>
              </a:spcBef>
              <a:buFont typeface="Calibri" pitchFamily="34" charset="0"/>
              <a:buAutoNum type="arabicPeriod"/>
            </a:pPr>
            <a:endParaRPr lang="fr-BE" altLang="en-US" sz="2000" b="1" dirty="0" smtClean="0">
              <a:solidFill>
                <a:srgbClr val="000000"/>
              </a:solidFill>
            </a:endParaRPr>
          </a:p>
          <a:p>
            <a:pPr marL="265113" indent="-265113">
              <a:spcBef>
                <a:spcPts val="1200"/>
              </a:spcBef>
              <a:buFont typeface="Calibri" pitchFamily="34" charset="0"/>
              <a:buAutoNum type="arabicPeriod"/>
            </a:pPr>
            <a:r>
              <a:rPr lang="fr-BE" altLang="en-US" sz="2100" b="1" dirty="0" smtClean="0">
                <a:solidFill>
                  <a:srgbClr val="000000"/>
                </a:solidFill>
              </a:rPr>
              <a:t>Transmission de données</a:t>
            </a:r>
          </a:p>
          <a:p>
            <a:pPr lvl="1">
              <a:spcBef>
                <a:spcPts val="1200"/>
              </a:spcBef>
            </a:pPr>
            <a:r>
              <a:rPr lang="fr-BE" altLang="en-US" sz="1800" dirty="0" smtClean="0">
                <a:solidFill>
                  <a:srgbClr val="000000"/>
                </a:solidFill>
              </a:rPr>
              <a:t>enregistrement des données à un moment donné</a:t>
            </a:r>
          </a:p>
          <a:p>
            <a:pPr lvl="1">
              <a:spcBef>
                <a:spcPts val="1200"/>
              </a:spcBef>
            </a:pPr>
            <a:r>
              <a:rPr lang="fr-BE" altLang="en-US" sz="1800" dirty="0" smtClean="0">
                <a:solidFill>
                  <a:srgbClr val="000000"/>
                </a:solidFill>
              </a:rPr>
              <a:t>l'expéditeur choisit le destinataire</a:t>
            </a:r>
          </a:p>
          <a:p>
            <a:pPr lvl="1">
              <a:spcBef>
                <a:spcPts val="1200"/>
              </a:spcBef>
            </a:pPr>
            <a:r>
              <a:rPr lang="fr-BE" altLang="en-US" sz="1800" dirty="0" smtClean="0">
                <a:solidFill>
                  <a:srgbClr val="000000"/>
                </a:solidFill>
              </a:rPr>
              <a:t>c'est la responsabilité de l'expéditeur de n'envoyer les données qu'aux seuls destinataires autorisés à avoir accès à ces données</a:t>
            </a:r>
          </a:p>
          <a:p>
            <a:pPr marL="265113" indent="-265113">
              <a:spcBef>
                <a:spcPts val="1200"/>
              </a:spcBef>
              <a:buFont typeface="Calibri" pitchFamily="34" charset="0"/>
              <a:buAutoNum type="arabicPeriod" startAt="2"/>
            </a:pPr>
            <a:r>
              <a:rPr lang="fr-BE" altLang="en-US" sz="2100" b="1" dirty="0" smtClean="0">
                <a:solidFill>
                  <a:srgbClr val="000000"/>
                </a:solidFill>
              </a:rPr>
              <a:t>Partage des données</a:t>
            </a:r>
          </a:p>
          <a:p>
            <a:pPr lvl="1">
              <a:spcBef>
                <a:spcPts val="1200"/>
              </a:spcBef>
            </a:pPr>
            <a:r>
              <a:rPr lang="fr-BE" altLang="en-US" sz="1800" dirty="0" smtClean="0">
                <a:solidFill>
                  <a:srgbClr val="000000"/>
                </a:solidFill>
              </a:rPr>
              <a:t>données évolutives</a:t>
            </a:r>
          </a:p>
          <a:p>
            <a:pPr lvl="1">
              <a:spcBef>
                <a:spcPts val="1200"/>
              </a:spcBef>
            </a:pPr>
            <a:r>
              <a:rPr lang="fr-BE" altLang="en-US" sz="1800" dirty="0" smtClean="0">
                <a:solidFill>
                  <a:srgbClr val="000000"/>
                </a:solidFill>
              </a:rPr>
              <a:t>la source ne sait pas à l'avance qui consultera les données (p.ex. médecin de garde)</a:t>
            </a:r>
          </a:p>
          <a:p>
            <a:pPr lvl="1">
              <a:spcBef>
                <a:spcPts val="1200"/>
              </a:spcBef>
            </a:pPr>
            <a:r>
              <a:rPr lang="fr-BE" altLang="en-US" sz="1800" dirty="0" smtClean="0">
                <a:solidFill>
                  <a:srgbClr val="000000"/>
                </a:solidFill>
              </a:rPr>
              <a:t>besoin de précision quant à savoir qui a accès aux données</a:t>
            </a:r>
          </a:p>
          <a:p>
            <a:pPr lvl="1"/>
            <a:endParaRPr lang="fr-BE" altLang="en-US" sz="1800" dirty="0" smtClean="0">
              <a:solidFill>
                <a:srgbClr val="000000"/>
              </a:solidFill>
            </a:endParaRPr>
          </a:p>
        </p:txBody>
      </p:sp>
      <p:sp>
        <p:nvSpPr>
          <p:cNvPr id="2" name="Date Placeholder 1"/>
          <p:cNvSpPr>
            <a:spLocks noGrp="1"/>
          </p:cNvSpPr>
          <p:nvPr>
            <p:ph type="dt" sz="half" idx="10"/>
          </p:nvPr>
        </p:nvSpPr>
        <p:spPr/>
        <p:txBody>
          <a:bodyPr/>
          <a:lstStyle/>
          <a:p>
            <a:r>
              <a:rPr lang="en-US" smtClean="0"/>
              <a:t>22/09/2015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t>33</a:t>
            </a:fld>
            <a:endParaRPr lang="en-US"/>
          </a:p>
        </p:txBody>
      </p:sp>
    </p:spTree>
    <p:extLst>
      <p:ext uri="{BB962C8B-B14F-4D97-AF65-F5344CB8AC3E}">
        <p14:creationId xmlns:p14="http://schemas.microsoft.com/office/powerpoint/2010/main" val="355810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b="1" dirty="0">
                <a:solidFill>
                  <a:srgbClr val="D1282E"/>
                </a:solidFill>
              </a:rPr>
              <a:t>Transmission de données:</a:t>
            </a:r>
            <a:r>
              <a:rPr lang="fr-BE" altLang="en-US" dirty="0">
                <a:solidFill>
                  <a:srgbClr val="D1282E"/>
                </a:solidFill>
              </a:rPr>
              <a:t> </a:t>
            </a:r>
            <a:r>
              <a:rPr lang="fr-BE" altLang="en-US" sz="3600" dirty="0">
                <a:solidFill>
                  <a:srgbClr val="D1282E"/>
                </a:solidFill>
              </a:rPr>
              <a:t/>
            </a:r>
            <a:br>
              <a:rPr lang="fr-BE" altLang="en-US" sz="3600" dirty="0">
                <a:solidFill>
                  <a:srgbClr val="D1282E"/>
                </a:solidFill>
              </a:rPr>
            </a:br>
            <a:r>
              <a:rPr lang="fr-BE" altLang="en-US" sz="3600" b="1" dirty="0" err="1">
                <a:solidFill>
                  <a:srgbClr val="3E6E5A"/>
                </a:solidFill>
              </a:rPr>
              <a:t>eHealth</a:t>
            </a:r>
            <a:r>
              <a:rPr lang="fr-BE" altLang="en-US" sz="3600" b="1" dirty="0" err="1">
                <a:solidFill>
                  <a:srgbClr val="D1282E"/>
                </a:solidFill>
              </a:rPr>
              <a:t>Box</a:t>
            </a:r>
            <a:r>
              <a:rPr lang="fr-BE" altLang="en-US" sz="3600" dirty="0">
                <a:solidFill>
                  <a:srgbClr val="D1282E"/>
                </a:solidFill>
              </a:rPr>
              <a:t> </a:t>
            </a:r>
            <a:endParaRPr lang="en-US" dirty="0">
              <a:solidFill>
                <a:srgbClr val="D1282E"/>
              </a:solidFill>
            </a:endParaRPr>
          </a:p>
        </p:txBody>
      </p:sp>
      <p:sp>
        <p:nvSpPr>
          <p:cNvPr id="20483"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fr-BE" altLang="en-US" sz="2000" b="1" dirty="0" smtClean="0">
              <a:solidFill>
                <a:srgbClr val="000000"/>
              </a:solidFill>
            </a:endParaRPr>
          </a:p>
          <a:p>
            <a:endParaRPr lang="fr-BE" altLang="en-US" sz="2000" b="1" dirty="0" smtClean="0">
              <a:solidFill>
                <a:srgbClr val="000000"/>
              </a:solidFill>
            </a:endParaRPr>
          </a:p>
          <a:p>
            <a:pPr>
              <a:buClrTx/>
            </a:pPr>
            <a:r>
              <a:rPr lang="fr-BE" sz="4900" dirty="0"/>
              <a:t>Fonctionnalités standard d'un système de messagerie électronique avec en prime un niveau de sécurité élevé &gt; accès au système via </a:t>
            </a:r>
            <a:r>
              <a:rPr lang="fr-BE" sz="4900" dirty="0" err="1"/>
              <a:t>eID</a:t>
            </a:r>
            <a:r>
              <a:rPr lang="fr-BE" sz="4900" dirty="0"/>
              <a:t> (application web) ou certificat </a:t>
            </a:r>
            <a:r>
              <a:rPr lang="fr-BE" sz="4900" dirty="0" err="1">
                <a:solidFill>
                  <a:srgbClr val="3E6E5A"/>
                </a:solidFill>
              </a:rPr>
              <a:t>eHealth</a:t>
            </a:r>
            <a:endParaRPr lang="fr-BE" sz="4900" dirty="0">
              <a:solidFill>
                <a:srgbClr val="3E6E5A"/>
              </a:solidFill>
            </a:endParaRPr>
          </a:p>
          <a:p>
            <a:endParaRPr lang="fr-BE" sz="2500" dirty="0"/>
          </a:p>
          <a:p>
            <a:pPr lvl="1" indent="-274638">
              <a:buClrTx/>
              <a:buFont typeface="Wingdings" pitchFamily="2" charset="2"/>
              <a:buChar char="Ø"/>
            </a:pPr>
            <a:r>
              <a:rPr lang="fr-FR" sz="4300" dirty="0"/>
              <a:t>concerne tous les prestataires (pas seulement les médecins) </a:t>
            </a:r>
          </a:p>
          <a:p>
            <a:pPr lvl="1" indent="-457200">
              <a:buFont typeface="Wingdings" pitchFamily="2" charset="2"/>
              <a:buChar char="Ø"/>
            </a:pPr>
            <a:endParaRPr lang="fr-BE" sz="2500" dirty="0"/>
          </a:p>
          <a:p>
            <a:pPr>
              <a:buClrTx/>
            </a:pPr>
            <a:r>
              <a:rPr lang="fr-BE" sz="4900" dirty="0"/>
              <a:t>Tout message est entièrement </a:t>
            </a:r>
            <a:r>
              <a:rPr lang="fr-BE" sz="4900" dirty="0" smtClean="0"/>
              <a:t>crypté</a:t>
            </a:r>
            <a:endParaRPr lang="fr-BE" sz="4900" dirty="0"/>
          </a:p>
          <a:p>
            <a:pPr>
              <a:buClrTx/>
            </a:pPr>
            <a:endParaRPr lang="fr-BE" sz="2500" dirty="0"/>
          </a:p>
          <a:p>
            <a:pPr>
              <a:buClrTx/>
            </a:pPr>
            <a:r>
              <a:rPr lang="fr-BE" sz="4900" dirty="0"/>
              <a:t>Présence de métadonnées à configurer au choix, qui peuvent être transmises avec le message afin de permettre p.ex. le routage de messages au sein d'organisations telles que des hôpitaux</a:t>
            </a:r>
          </a:p>
          <a:p>
            <a:pPr>
              <a:buClrTx/>
            </a:pPr>
            <a:endParaRPr lang="fr-BE" dirty="0"/>
          </a:p>
          <a:p>
            <a:pPr marL="182880" lvl="1">
              <a:buClrTx/>
            </a:pPr>
            <a:r>
              <a:rPr lang="fr-BE" sz="4900" dirty="0"/>
              <a:t>Utilisation de l’</a:t>
            </a:r>
            <a:r>
              <a:rPr lang="fr-BE" sz="4900" dirty="0" err="1">
                <a:solidFill>
                  <a:srgbClr val="3E6E5A"/>
                </a:solidFill>
              </a:rPr>
              <a:t>eHealth</a:t>
            </a:r>
            <a:r>
              <a:rPr lang="fr-BE" sz="4900" dirty="0" err="1"/>
              <a:t>Box</a:t>
            </a:r>
            <a:r>
              <a:rPr lang="fr-BE" sz="4900" dirty="0"/>
              <a:t> par une quarantaine de laboratoires et d’hôpitaux et près de 4.000 médecins généralistes</a:t>
            </a:r>
          </a:p>
          <a:p>
            <a:pPr marL="182880" lvl="1">
              <a:buClrTx/>
            </a:pPr>
            <a:endParaRPr lang="fr-BE" sz="2500" dirty="0"/>
          </a:p>
          <a:p>
            <a:pPr marL="182880" lvl="1"/>
            <a:r>
              <a:rPr lang="fr-BE" sz="5400" dirty="0"/>
              <a:t>ROI </a:t>
            </a:r>
            <a:r>
              <a:rPr lang="fr-BE" sz="5400" dirty="0" err="1"/>
              <a:t>Agoria</a:t>
            </a:r>
            <a:r>
              <a:rPr lang="fr-BE" sz="5400" dirty="0"/>
              <a:t> </a:t>
            </a:r>
            <a:r>
              <a:rPr lang="fr-BE" sz="5400" dirty="0" err="1"/>
              <a:t>Award</a:t>
            </a:r>
            <a:r>
              <a:rPr lang="fr-BE" sz="5400" dirty="0"/>
              <a:t> 2014</a:t>
            </a:r>
          </a:p>
          <a:p>
            <a:pPr marL="182880" lvl="1"/>
            <a:endParaRPr lang="fr-BE" dirty="0" smtClean="0"/>
          </a:p>
          <a:p>
            <a:pPr marL="182880" lvl="1"/>
            <a:r>
              <a:rPr lang="fr-BE" sz="5400" dirty="0" smtClean="0"/>
              <a:t>47.310.520 </a:t>
            </a:r>
            <a:r>
              <a:rPr lang="fr-BE" sz="5400" dirty="0"/>
              <a:t>messages transmis en 2014</a:t>
            </a:r>
          </a:p>
        </p:txBody>
      </p:sp>
      <p:pic>
        <p:nvPicPr>
          <p:cNvPr id="2048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764704"/>
            <a:ext cx="6191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34</a:t>
            </a:fld>
            <a:endParaRPr lang="en-US"/>
          </a:p>
        </p:txBody>
      </p:sp>
    </p:spTree>
    <p:extLst>
      <p:ext uri="{BB962C8B-B14F-4D97-AF65-F5344CB8AC3E}">
        <p14:creationId xmlns:p14="http://schemas.microsoft.com/office/powerpoint/2010/main" val="176378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b="1" dirty="0">
                <a:solidFill>
                  <a:srgbClr val="D1282E"/>
                </a:solidFill>
              </a:rPr>
              <a:t>Partage de données multidisciplinaire </a:t>
            </a:r>
            <a:endParaRPr lang="en-US" dirty="0">
              <a:solidFill>
                <a:srgbClr val="D1282E"/>
              </a:solidFill>
            </a:endParaRPr>
          </a:p>
        </p:txBody>
      </p:sp>
      <p:sp>
        <p:nvSpPr>
          <p:cNvPr id="23555" name="Rectangle 3"/>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Arial" charset="0"/>
              <a:buAutoNum type="arabicPeriod"/>
              <a:defRPr/>
            </a:pPr>
            <a:endParaRPr lang="fr-BE" sz="2000" b="1" dirty="0" smtClean="0">
              <a:solidFill>
                <a:srgbClr val="000000"/>
              </a:solidFill>
            </a:endParaRPr>
          </a:p>
          <a:p>
            <a:pPr>
              <a:lnSpc>
                <a:spcPct val="90000"/>
              </a:lnSpc>
              <a:buClrTx/>
              <a:buFont typeface="Arial" charset="0"/>
              <a:buAutoNum type="arabicPeriod"/>
              <a:defRPr/>
            </a:pPr>
            <a:r>
              <a:rPr lang="fr-BE" sz="2000" b="1" dirty="0" smtClean="0">
                <a:solidFill>
                  <a:srgbClr val="000000"/>
                </a:solidFill>
              </a:rPr>
              <a:t> Données en provenance d'hôpitaux</a:t>
            </a:r>
          </a:p>
          <a:p>
            <a:pPr lvl="1">
              <a:lnSpc>
                <a:spcPct val="90000"/>
              </a:lnSpc>
              <a:buClrTx/>
              <a:buFont typeface="Arial" charset="0"/>
              <a:buChar char="–"/>
              <a:defRPr/>
            </a:pPr>
            <a:r>
              <a:rPr lang="fr-BE" sz="1800" dirty="0" smtClean="0">
                <a:solidFill>
                  <a:srgbClr val="000000"/>
                </a:solidFill>
              </a:rPr>
              <a:t>partage de documents entre hôpitaux et médecins</a:t>
            </a:r>
          </a:p>
          <a:p>
            <a:pPr lvl="1">
              <a:lnSpc>
                <a:spcPct val="90000"/>
              </a:lnSpc>
              <a:buClrTx/>
              <a:buFont typeface="Arial" charset="0"/>
              <a:buChar char="–"/>
              <a:defRPr/>
            </a:pPr>
            <a:r>
              <a:rPr lang="fr-BE" sz="1800" dirty="0" smtClean="0">
                <a:solidFill>
                  <a:srgbClr val="000000"/>
                </a:solidFill>
              </a:rPr>
              <a:t>le « système des hubs et du </a:t>
            </a:r>
            <a:r>
              <a:rPr lang="fr-BE" sz="1800" dirty="0" err="1" smtClean="0">
                <a:solidFill>
                  <a:srgbClr val="000000"/>
                </a:solidFill>
              </a:rPr>
              <a:t>metahub</a:t>
            </a:r>
            <a:r>
              <a:rPr lang="fr-BE" sz="1800" dirty="0" smtClean="0">
                <a:solidFill>
                  <a:srgbClr val="000000"/>
                </a:solidFill>
              </a:rPr>
              <a:t> »</a:t>
            </a:r>
          </a:p>
          <a:p>
            <a:pPr lvl="1">
              <a:lnSpc>
                <a:spcPct val="90000"/>
              </a:lnSpc>
              <a:buFont typeface="Arial" charset="0"/>
              <a:buChar char="–"/>
              <a:defRPr/>
            </a:pPr>
            <a:endParaRPr lang="fr-BE" sz="1800" dirty="0" smtClean="0">
              <a:solidFill>
                <a:srgbClr val="000000"/>
              </a:solidFill>
            </a:endParaRPr>
          </a:p>
          <a:p>
            <a:pPr>
              <a:lnSpc>
                <a:spcPct val="90000"/>
              </a:lnSpc>
              <a:buClrTx/>
              <a:buFont typeface="Arial" charset="0"/>
              <a:buAutoNum type="arabicPeriod"/>
              <a:defRPr/>
            </a:pPr>
            <a:r>
              <a:rPr lang="fr-BE" sz="2000" b="1" dirty="0" smtClean="0">
                <a:solidFill>
                  <a:srgbClr val="000000"/>
                </a:solidFill>
              </a:rPr>
              <a:t> Données extramurales</a:t>
            </a:r>
          </a:p>
          <a:p>
            <a:pPr lvl="1">
              <a:lnSpc>
                <a:spcPct val="90000"/>
              </a:lnSpc>
              <a:buClrTx/>
              <a:buFont typeface="Arial" charset="0"/>
              <a:buChar char="–"/>
              <a:defRPr/>
            </a:pPr>
            <a:r>
              <a:rPr lang="fr-BE" sz="1800" dirty="0" smtClean="0">
                <a:solidFill>
                  <a:srgbClr val="000000"/>
                </a:solidFill>
              </a:rPr>
              <a:t>partage de données structurées entre première ligne et autres prestataires de soins extramuraux</a:t>
            </a:r>
          </a:p>
          <a:p>
            <a:pPr lvl="1">
              <a:lnSpc>
                <a:spcPct val="90000"/>
              </a:lnSpc>
              <a:buClrTx/>
              <a:buFont typeface="Arial" charset="0"/>
              <a:buChar char="–"/>
              <a:defRPr/>
            </a:pPr>
            <a:r>
              <a:rPr lang="fr-BE" sz="1800" dirty="0" smtClean="0">
                <a:solidFill>
                  <a:srgbClr val="000000"/>
                </a:solidFill>
              </a:rPr>
              <a:t>« coffres de soins de santé extramuraux »</a:t>
            </a:r>
          </a:p>
          <a:p>
            <a:pPr marL="457200" lvl="1" indent="0">
              <a:lnSpc>
                <a:spcPct val="90000"/>
              </a:lnSpc>
              <a:buFont typeface="Arial" charset="0"/>
              <a:buNone/>
              <a:defRPr/>
            </a:pPr>
            <a:endParaRPr lang="fr-BE" sz="1800" dirty="0" smtClean="0">
              <a:solidFill>
                <a:srgbClr val="000000"/>
              </a:solidFill>
            </a:endParaRPr>
          </a:p>
          <a:p>
            <a:pPr>
              <a:lnSpc>
                <a:spcPct val="90000"/>
              </a:lnSpc>
              <a:buClrTx/>
              <a:buFont typeface="Arial" charset="0"/>
              <a:buAutoNum type="arabicPeriod"/>
              <a:defRPr/>
            </a:pPr>
            <a:r>
              <a:rPr lang="fr-BE" sz="2000" b="1" dirty="0" smtClean="0">
                <a:solidFill>
                  <a:srgbClr val="000000"/>
                </a:solidFill>
              </a:rPr>
              <a:t> Couplées et interopérables</a:t>
            </a:r>
          </a:p>
          <a:p>
            <a:pPr lvl="1">
              <a:lnSpc>
                <a:spcPct val="90000"/>
              </a:lnSpc>
              <a:buClrTx/>
              <a:buFont typeface="Arial" charset="0"/>
              <a:buChar char="–"/>
              <a:defRPr/>
            </a:pPr>
            <a:r>
              <a:rPr lang="fr-BE" sz="1800" dirty="0" smtClean="0">
                <a:solidFill>
                  <a:srgbClr val="000000"/>
                </a:solidFill>
              </a:rPr>
              <a:t>standards</a:t>
            </a:r>
          </a:p>
          <a:p>
            <a:pPr lvl="1">
              <a:lnSpc>
                <a:spcPct val="90000"/>
              </a:lnSpc>
              <a:buClrTx/>
              <a:buFont typeface="Arial" charset="0"/>
              <a:buChar char="–"/>
              <a:defRPr/>
            </a:pPr>
            <a:r>
              <a:rPr lang="fr-BE" sz="1800" dirty="0" smtClean="0">
                <a:solidFill>
                  <a:srgbClr val="000000"/>
                </a:solidFill>
              </a:rPr>
              <a:t>consentement éclairé</a:t>
            </a:r>
          </a:p>
          <a:p>
            <a:pPr lvl="1">
              <a:lnSpc>
                <a:spcPct val="90000"/>
              </a:lnSpc>
              <a:buClrTx/>
              <a:buFont typeface="Arial" charset="0"/>
              <a:buChar char="–"/>
              <a:defRPr/>
            </a:pPr>
            <a:r>
              <a:rPr lang="fr-BE" sz="1800" dirty="0" smtClean="0">
                <a:solidFill>
                  <a:srgbClr val="000000"/>
                </a:solidFill>
              </a:rPr>
              <a:t>relation thérapeutique / de soins</a:t>
            </a:r>
          </a:p>
        </p:txBody>
      </p:sp>
      <p:sp>
        <p:nvSpPr>
          <p:cNvPr id="3" name="Slide Number Placeholder 2"/>
          <p:cNvSpPr>
            <a:spLocks noGrp="1"/>
          </p:cNvSpPr>
          <p:nvPr>
            <p:ph type="sldNum" sz="quarter" idx="12"/>
          </p:nvPr>
        </p:nvSpPr>
        <p:spPr/>
        <p:txBody>
          <a:bodyPr/>
          <a:lstStyle/>
          <a:p>
            <a:fld id="{BAADB71D-6A6A-403E-B8B0-DAC18C9A03D5}" type="slidenum">
              <a:rPr lang="en-US" smtClean="0"/>
              <a:t>35</a:t>
            </a:fld>
            <a:endParaRPr lang="en-US"/>
          </a:p>
        </p:txBody>
      </p:sp>
      <p:sp>
        <p:nvSpPr>
          <p:cNvPr id="4" name="Date Placeholder 3"/>
          <p:cNvSpPr>
            <a:spLocks noGrp="1"/>
          </p:cNvSpPr>
          <p:nvPr>
            <p:ph type="dt" sz="half" idx="10"/>
          </p:nvPr>
        </p:nvSpPr>
        <p:spPr/>
        <p:txBody>
          <a:bodyPr/>
          <a:lstStyle/>
          <a:p>
            <a:r>
              <a:rPr lang="en-US" smtClean="0"/>
              <a:t>22/09/2015</a:t>
            </a:r>
            <a:endParaRPr lang="en-US"/>
          </a:p>
        </p:txBody>
      </p:sp>
    </p:spTree>
    <p:extLst>
      <p:ext uri="{BB962C8B-B14F-4D97-AF65-F5344CB8AC3E}">
        <p14:creationId xmlns:p14="http://schemas.microsoft.com/office/powerpoint/2010/main" val="563869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altLang="en-US" sz="3200" b="1" dirty="0" err="1" smtClean="0"/>
              <a:t>Système</a:t>
            </a:r>
            <a:r>
              <a:rPr lang="nl-BE" altLang="en-US" sz="3200" b="1" dirty="0" smtClean="0"/>
              <a:t> </a:t>
            </a:r>
            <a:r>
              <a:rPr lang="nl-BE" altLang="en-US" sz="3200" b="1" dirty="0"/>
              <a:t>Hubs &amp; </a:t>
            </a:r>
            <a:r>
              <a:rPr lang="nl-BE" altLang="en-US" sz="3200" b="1" dirty="0" err="1"/>
              <a:t>Metahub</a:t>
            </a:r>
            <a:r>
              <a:rPr lang="nl-BE" altLang="en-US" sz="3200" b="1" dirty="0"/>
              <a:t>: </a:t>
            </a:r>
            <a:r>
              <a:rPr lang="nl-BE" altLang="en-US" sz="3200" b="1" dirty="0" smtClean="0"/>
              <a:t>mise </a:t>
            </a:r>
            <a:r>
              <a:rPr lang="nl-BE" altLang="en-US" sz="3200" b="1" dirty="0"/>
              <a:t>en </a:t>
            </a:r>
            <a:r>
              <a:rPr lang="nl-BE" altLang="en-US" sz="3200" b="1" dirty="0" err="1"/>
              <a:t>place</a:t>
            </a:r>
            <a:r>
              <a:rPr lang="nl-BE" altLang="en-US" sz="3200" b="1" dirty="0"/>
              <a:t> des "hubs"</a:t>
            </a:r>
            <a:endParaRPr lang="en-US" sz="3200" dirty="0"/>
          </a:p>
        </p:txBody>
      </p:sp>
      <p:pic>
        <p:nvPicPr>
          <p:cNvPr id="36866"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32056" y="1600200"/>
            <a:ext cx="6728376"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179512" y="4163596"/>
            <a:ext cx="3275013" cy="1323439"/>
          </a:xfrm>
          <a:prstGeom prst="rect">
            <a:avLst/>
          </a:prstGeom>
          <a:solidFill>
            <a:schemeClr val="bg1">
              <a:lumMod val="85000"/>
            </a:schemeClr>
          </a:solidFill>
          <a:ln>
            <a:noFill/>
          </a:ln>
          <a:effectLst/>
        </p:spPr>
        <p:txBody>
          <a:bodyPr>
            <a:spAutoFit/>
          </a:bodyPr>
          <a:lstStyle/>
          <a:p>
            <a:pPr marL="101600" indent="-101600" algn="ctr">
              <a:spcBef>
                <a:spcPct val="50000"/>
              </a:spcBef>
              <a:buSzPct val="100000"/>
              <a:defRPr/>
            </a:pPr>
            <a:r>
              <a:rPr lang="nl-BE" sz="1600" b="1" dirty="0">
                <a:solidFill>
                  <a:srgbClr val="000000"/>
                </a:solidFill>
              </a:rPr>
              <a:t>5 hubs</a:t>
            </a:r>
          </a:p>
          <a:p>
            <a:pPr marL="101600" indent="-101600" algn="ctr">
              <a:spcBef>
                <a:spcPct val="50000"/>
              </a:spcBef>
              <a:buSzPct val="100000"/>
              <a:defRPr/>
            </a:pPr>
            <a:r>
              <a:rPr lang="nl-BE" sz="1600" b="1" dirty="0">
                <a:solidFill>
                  <a:srgbClr val="000000"/>
                </a:solidFill>
              </a:rPr>
              <a:t>3 </a:t>
            </a:r>
            <a:r>
              <a:rPr lang="nl-BE" sz="1600" b="1" dirty="0" err="1" smtClean="0">
                <a:solidFill>
                  <a:srgbClr val="000000"/>
                </a:solidFill>
              </a:rPr>
              <a:t>implémentations</a:t>
            </a:r>
            <a:r>
              <a:rPr lang="nl-BE" sz="1600" b="1" dirty="0" smtClean="0">
                <a:solidFill>
                  <a:srgbClr val="000000"/>
                </a:solidFill>
              </a:rPr>
              <a:t> </a:t>
            </a:r>
            <a:r>
              <a:rPr lang="nl-BE" sz="1600" b="1" dirty="0" err="1" smtClean="0">
                <a:solidFill>
                  <a:srgbClr val="000000"/>
                </a:solidFill>
              </a:rPr>
              <a:t>techniques</a:t>
            </a:r>
            <a:endParaRPr lang="nl-BE" sz="1600" b="1" dirty="0">
              <a:solidFill>
                <a:srgbClr val="000000"/>
              </a:solidFill>
            </a:endParaRPr>
          </a:p>
          <a:p>
            <a:pPr marL="101600" indent="-101600" algn="ctr">
              <a:spcBef>
                <a:spcPct val="50000"/>
              </a:spcBef>
              <a:buSzPct val="100000"/>
              <a:defRPr/>
            </a:pPr>
            <a:r>
              <a:rPr lang="nl-BE" sz="1600" b="1" dirty="0">
                <a:solidFill>
                  <a:srgbClr val="000000"/>
                </a:solidFill>
              </a:rPr>
              <a:t>98 % </a:t>
            </a:r>
            <a:r>
              <a:rPr lang="nl-BE" sz="1600" b="1" dirty="0" smtClean="0">
                <a:solidFill>
                  <a:srgbClr val="000000"/>
                </a:solidFill>
              </a:rPr>
              <a:t>des </a:t>
            </a:r>
            <a:r>
              <a:rPr lang="nl-BE" sz="1600" b="1" dirty="0" err="1" smtClean="0">
                <a:solidFill>
                  <a:srgbClr val="000000"/>
                </a:solidFill>
              </a:rPr>
              <a:t>hôpitaux</a:t>
            </a:r>
            <a:r>
              <a:rPr lang="nl-BE" sz="1600" b="1" dirty="0" smtClean="0">
                <a:solidFill>
                  <a:srgbClr val="000000"/>
                </a:solidFill>
              </a:rPr>
              <a:t> (ont </a:t>
            </a:r>
            <a:r>
              <a:rPr lang="nl-BE" sz="1600" b="1" dirty="0" err="1" smtClean="0">
                <a:solidFill>
                  <a:srgbClr val="000000"/>
                </a:solidFill>
              </a:rPr>
              <a:t>signé</a:t>
            </a:r>
            <a:r>
              <a:rPr lang="nl-BE" sz="1600" b="1" dirty="0" smtClean="0">
                <a:solidFill>
                  <a:srgbClr val="000000"/>
                </a:solidFill>
              </a:rPr>
              <a:t> </a:t>
            </a:r>
            <a:r>
              <a:rPr lang="nl-BE" sz="1600" b="1" dirty="0" err="1" smtClean="0">
                <a:solidFill>
                  <a:srgbClr val="000000"/>
                </a:solidFill>
              </a:rPr>
              <a:t>le</a:t>
            </a:r>
            <a:r>
              <a:rPr lang="nl-BE" sz="1600" b="1" dirty="0" smtClean="0">
                <a:solidFill>
                  <a:srgbClr val="000000"/>
                </a:solidFill>
              </a:rPr>
              <a:t> </a:t>
            </a:r>
            <a:r>
              <a:rPr lang="nl-BE" sz="1600" b="1" dirty="0" err="1" smtClean="0">
                <a:solidFill>
                  <a:srgbClr val="000000"/>
                </a:solidFill>
              </a:rPr>
              <a:t>protocole</a:t>
            </a:r>
            <a:r>
              <a:rPr lang="nl-BE" sz="1600" b="1" dirty="0" smtClean="0">
                <a:solidFill>
                  <a:srgbClr val="000000"/>
                </a:solidFill>
              </a:rPr>
              <a:t> 2012)</a:t>
            </a:r>
            <a:endParaRPr lang="nl-BE" sz="1600" b="1" dirty="0">
              <a:solidFill>
                <a:srgbClr val="000000"/>
              </a:solidFill>
            </a:endParaRPr>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36</a:t>
            </a:fld>
            <a:endParaRPr lang="en-US"/>
          </a:p>
        </p:txBody>
      </p:sp>
    </p:spTree>
    <p:extLst>
      <p:ext uri="{BB962C8B-B14F-4D97-AF65-F5344CB8AC3E}">
        <p14:creationId xmlns:p14="http://schemas.microsoft.com/office/powerpoint/2010/main" val="218632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Hub–</a:t>
            </a:r>
            <a:r>
              <a:rPr lang="nl-BE" altLang="en-US" b="1" dirty="0" err="1">
                <a:sym typeface="Arial" charset="0"/>
              </a:rPr>
              <a:t>metahub</a:t>
            </a:r>
            <a:r>
              <a:rPr lang="nl-BE" altLang="en-US" b="1" dirty="0">
                <a:sym typeface="Arial" charset="0"/>
              </a:rPr>
              <a:t>: </a:t>
            </a:r>
            <a:r>
              <a:rPr lang="nl-BE" altLang="en-US" b="1" dirty="0" smtClean="0">
                <a:sym typeface="Arial" charset="0"/>
              </a:rPr>
              <a:t>past </a:t>
            </a:r>
            <a:r>
              <a:rPr lang="nl-BE" altLang="en-US" b="1" dirty="0" err="1" smtClean="0">
                <a:sym typeface="Arial" charset="0"/>
              </a:rPr>
              <a:t>situation</a:t>
            </a:r>
            <a:endParaRPr lang="en-US" dirty="0"/>
          </a:p>
        </p:txBody>
      </p:sp>
      <p:sp>
        <p:nvSpPr>
          <p:cNvPr id="37892"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7893"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7899"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Freeform 2"/>
          <p:cNvSpPr>
            <a:spLocks/>
          </p:cNvSpPr>
          <p:nvPr/>
        </p:nvSpPr>
        <p:spPr bwMode="auto">
          <a:xfrm>
            <a:off x="536575" y="1208088"/>
            <a:ext cx="2173288" cy="2979737"/>
          </a:xfrm>
          <a:custGeom>
            <a:avLst/>
            <a:gdLst>
              <a:gd name="T0" fmla="*/ 2926 w 2174750"/>
              <a:gd name="T1" fmla="*/ 0 h 2979415"/>
              <a:gd name="T2" fmla="*/ 331823 w 2174750"/>
              <a:gd name="T3" fmla="*/ 2432876 h 2979415"/>
              <a:gd name="T4" fmla="*/ 2085941 w 2174750"/>
              <a:gd name="T5" fmla="*/ 2482193 h 2979415"/>
              <a:gd name="T6" fmla="*/ 0 60000 65536"/>
              <a:gd name="T7" fmla="*/ 0 60000 65536"/>
              <a:gd name="T8" fmla="*/ 0 60000 65536"/>
            </a:gdLst>
            <a:ahLst/>
            <a:cxnLst>
              <a:cxn ang="T6">
                <a:pos x="T0" y="T1"/>
              </a:cxn>
              <a:cxn ang="T7">
                <a:pos x="T2" y="T3"/>
              </a:cxn>
              <a:cxn ang="T8">
                <a:pos x="T4" y="T5"/>
              </a:cxn>
            </a:cxnLst>
            <a:rect l="0" t="0" r="r" b="b"/>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sp>
        <p:nvSpPr>
          <p:cNvPr id="37903" name="Freeform 3"/>
          <p:cNvSpPr>
            <a:spLocks/>
          </p:cNvSpPr>
          <p:nvPr/>
        </p:nvSpPr>
        <p:spPr bwMode="auto">
          <a:xfrm>
            <a:off x="309563" y="1028700"/>
            <a:ext cx="2995612" cy="2628900"/>
          </a:xfrm>
          <a:custGeom>
            <a:avLst/>
            <a:gdLst>
              <a:gd name="T0" fmla="*/ 216810 w 2994574"/>
              <a:gd name="T1" fmla="*/ 244929 h 2628900"/>
              <a:gd name="T2" fmla="*/ 333546 w 2994574"/>
              <a:gd name="T3" fmla="*/ 146957 h 2628900"/>
              <a:gd name="T4" fmla="*/ 483644 w 2994574"/>
              <a:gd name="T5" fmla="*/ 81643 h 2628900"/>
              <a:gd name="T6" fmla="*/ 617066 w 2994574"/>
              <a:gd name="T7" fmla="*/ 48986 h 2628900"/>
              <a:gd name="T8" fmla="*/ 900583 w 2994574"/>
              <a:gd name="T9" fmla="*/ 0 h 2628900"/>
              <a:gd name="T10" fmla="*/ 2051325 w 2994574"/>
              <a:gd name="T11" fmla="*/ 81643 h 2628900"/>
              <a:gd name="T12" fmla="*/ 2234775 w 2994574"/>
              <a:gd name="T13" fmla="*/ 179614 h 2628900"/>
              <a:gd name="T14" fmla="*/ 2434907 w 2994574"/>
              <a:gd name="T15" fmla="*/ 310243 h 2628900"/>
              <a:gd name="T16" fmla="*/ 2518293 w 2994574"/>
              <a:gd name="T17" fmla="*/ 424543 h 2628900"/>
              <a:gd name="T18" fmla="*/ 2635035 w 2994574"/>
              <a:gd name="T19" fmla="*/ 587829 h 2628900"/>
              <a:gd name="T20" fmla="*/ 2751780 w 2994574"/>
              <a:gd name="T21" fmla="*/ 751114 h 2628900"/>
              <a:gd name="T22" fmla="*/ 2885199 w 2994574"/>
              <a:gd name="T23" fmla="*/ 914400 h 2628900"/>
              <a:gd name="T24" fmla="*/ 2935230 w 2994574"/>
              <a:gd name="T25" fmla="*/ 1028700 h 2628900"/>
              <a:gd name="T26" fmla="*/ 3018617 w 2994574"/>
              <a:gd name="T27" fmla="*/ 1240971 h 2628900"/>
              <a:gd name="T28" fmla="*/ 3035294 w 2994574"/>
              <a:gd name="T29" fmla="*/ 1943100 h 2628900"/>
              <a:gd name="T30" fmla="*/ 2968585 w 2994574"/>
              <a:gd name="T31" fmla="*/ 2090057 h 2628900"/>
              <a:gd name="T32" fmla="*/ 2918552 w 2994574"/>
              <a:gd name="T33" fmla="*/ 2188029 h 2628900"/>
              <a:gd name="T34" fmla="*/ 2835169 w 2994574"/>
              <a:gd name="T35" fmla="*/ 2351314 h 2628900"/>
              <a:gd name="T36" fmla="*/ 2701745 w 2994574"/>
              <a:gd name="T37" fmla="*/ 2465614 h 2628900"/>
              <a:gd name="T38" fmla="*/ 2601681 w 2994574"/>
              <a:gd name="T39" fmla="*/ 2530929 h 2628900"/>
              <a:gd name="T40" fmla="*/ 2418230 w 2994574"/>
              <a:gd name="T41" fmla="*/ 2628900 h 2628900"/>
              <a:gd name="T42" fmla="*/ 1134066 w 2994574"/>
              <a:gd name="T43" fmla="*/ 2563586 h 2628900"/>
              <a:gd name="T44" fmla="*/ 883903 w 2994574"/>
              <a:gd name="T45" fmla="*/ 2498271 h 2628900"/>
              <a:gd name="T46" fmla="*/ 617066 w 2994574"/>
              <a:gd name="T47" fmla="*/ 2432957 h 2628900"/>
              <a:gd name="T48" fmla="*/ 533678 w 2994574"/>
              <a:gd name="T49" fmla="*/ 2383971 h 2628900"/>
              <a:gd name="T50" fmla="*/ 433613 w 2994574"/>
              <a:gd name="T51" fmla="*/ 2237014 h 2628900"/>
              <a:gd name="T52" fmla="*/ 350225 w 2994574"/>
              <a:gd name="T53" fmla="*/ 2073729 h 2628900"/>
              <a:gd name="T54" fmla="*/ 283516 w 2994574"/>
              <a:gd name="T55" fmla="*/ 1910443 h 2628900"/>
              <a:gd name="T56" fmla="*/ 150097 w 2994574"/>
              <a:gd name="T57" fmla="*/ 1567543 h 2628900"/>
              <a:gd name="T58" fmla="*/ 83391 w 2994574"/>
              <a:gd name="T59" fmla="*/ 1338943 h 2628900"/>
              <a:gd name="T60" fmla="*/ 50023 w 2994574"/>
              <a:gd name="T61" fmla="*/ 1191986 h 2628900"/>
              <a:gd name="T62" fmla="*/ 0 w 2994574"/>
              <a:gd name="T63" fmla="*/ 898071 h 2628900"/>
              <a:gd name="T64" fmla="*/ 50023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pic>
        <p:nvPicPr>
          <p:cNvPr id="379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AADB71D-6A6A-403E-B8B0-DAC18C9A03D5}" type="slidenum">
              <a:rPr lang="en-US" smtClean="0"/>
              <a:t>37</a:t>
            </a:fld>
            <a:endParaRPr lang="en-US"/>
          </a:p>
        </p:txBody>
      </p:sp>
      <p:sp>
        <p:nvSpPr>
          <p:cNvPr id="5" name="Date Placeholder 4"/>
          <p:cNvSpPr>
            <a:spLocks noGrp="1"/>
          </p:cNvSpPr>
          <p:nvPr>
            <p:ph type="dt" sz="half" idx="10"/>
          </p:nvPr>
        </p:nvSpPr>
        <p:spPr/>
        <p:txBody>
          <a:bodyPr/>
          <a:lstStyle/>
          <a:p>
            <a:r>
              <a:rPr lang="en-US" smtClean="0"/>
              <a:t>22/09/2015</a:t>
            </a:r>
            <a:endParaRPr lang="en-US"/>
          </a:p>
        </p:txBody>
      </p:sp>
    </p:spTree>
    <p:extLst>
      <p:ext uri="{BB962C8B-B14F-4D97-AF65-F5344CB8AC3E}">
        <p14:creationId xmlns:p14="http://schemas.microsoft.com/office/powerpoint/2010/main" val="123610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Hub–</a:t>
            </a:r>
            <a:r>
              <a:rPr lang="nl-BE" altLang="en-US" b="1" dirty="0" err="1">
                <a:sym typeface="Arial" charset="0"/>
              </a:rPr>
              <a:t>metahub</a:t>
            </a:r>
            <a:r>
              <a:rPr lang="nl-BE" altLang="en-US" b="1" dirty="0">
                <a:sym typeface="Arial" charset="0"/>
              </a:rPr>
              <a:t>: </a:t>
            </a:r>
            <a:r>
              <a:rPr lang="nl-BE" altLang="en-US" b="1" dirty="0" err="1" smtClean="0">
                <a:sym typeface="Arial" charset="0"/>
              </a:rPr>
              <a:t>actual</a:t>
            </a:r>
            <a:r>
              <a:rPr lang="nl-BE" altLang="en-US" b="1" dirty="0" smtClean="0">
                <a:sym typeface="Arial" charset="0"/>
              </a:rPr>
              <a:t> </a:t>
            </a:r>
            <a:r>
              <a:rPr lang="nl-BE" altLang="en-US" b="1" dirty="0" err="1" smtClean="0">
                <a:sym typeface="Arial" charset="0"/>
              </a:rPr>
              <a:t>situation</a:t>
            </a:r>
            <a:endParaRPr lang="en-US" dirty="0"/>
          </a:p>
        </p:txBody>
      </p:sp>
      <p:sp>
        <p:nvSpPr>
          <p:cNvPr id="38916"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8917"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1"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2"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8923"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5"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6"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8929"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2"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38"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a:solidFill>
                  <a:srgbClr val="000000"/>
                </a:solidFill>
                <a:latin typeface="Arial" charset="0"/>
                <a:sym typeface="Arial" charset="0"/>
              </a:rPr>
              <a:t>A</a:t>
            </a:r>
          </a:p>
        </p:txBody>
      </p:sp>
      <p:sp>
        <p:nvSpPr>
          <p:cNvPr id="38939"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C</a:t>
            </a:r>
          </a:p>
        </p:txBody>
      </p:sp>
      <p:sp>
        <p:nvSpPr>
          <p:cNvPr id="38940"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B</a:t>
            </a:r>
          </a:p>
        </p:txBody>
      </p:sp>
      <p:sp>
        <p:nvSpPr>
          <p:cNvPr id="38941"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1: Where can we find data?</a:t>
            </a:r>
          </a:p>
        </p:txBody>
      </p:sp>
      <p:sp>
        <p:nvSpPr>
          <p:cNvPr id="38942"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43"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4"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5"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6"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7"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sz="1200" b="1">
                <a:solidFill>
                  <a:srgbClr val="000000"/>
                </a:solidFill>
                <a:latin typeface="Arial" charset="0"/>
                <a:sym typeface="Arial" charset="0"/>
              </a:rPr>
              <a:t>3: Fetch data from hub A</a:t>
            </a:r>
          </a:p>
        </p:txBody>
      </p:sp>
      <p:sp>
        <p:nvSpPr>
          <p:cNvPr id="38948" name="Text Box 36"/>
          <p:cNvSpPr txBox="1">
            <a:spLocks noChangeArrowheads="1"/>
          </p:cNvSpPr>
          <p:nvPr/>
        </p:nvSpPr>
        <p:spPr bwMode="auto">
          <a:xfrm rot="1389709">
            <a:off x="4027488" y="4141788"/>
            <a:ext cx="20558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3: Fetch data from hub C</a:t>
            </a:r>
          </a:p>
        </p:txBody>
      </p:sp>
      <p:sp>
        <p:nvSpPr>
          <p:cNvPr id="38949"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     4:</a:t>
            </a:r>
            <a:r>
              <a:rPr lang="en-US" altLang="en-US">
                <a:latin typeface="Arial" charset="0"/>
              </a:rPr>
              <a:t/>
            </a:r>
            <a:br>
              <a:rPr lang="en-US" altLang="en-US">
                <a:latin typeface="Arial" charset="0"/>
              </a:rPr>
            </a:br>
            <a:r>
              <a:rPr lang="nl-BE" altLang="en-US" sz="1200" b="1">
                <a:solidFill>
                  <a:srgbClr val="000000"/>
                </a:solidFill>
                <a:latin typeface="Arial" charset="0"/>
                <a:sym typeface="Arial" charset="0"/>
              </a:rPr>
              <a:t>All data available</a:t>
            </a:r>
          </a:p>
        </p:txBody>
      </p:sp>
      <p:sp>
        <p:nvSpPr>
          <p:cNvPr id="38950"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990033"/>
                </a:solidFill>
                <a:latin typeface="Arial" charset="0"/>
                <a:sym typeface="Arial" charset="0"/>
              </a:rPr>
              <a:t>2: In hub A and C</a:t>
            </a:r>
          </a:p>
        </p:txBody>
      </p:sp>
      <p:sp>
        <p:nvSpPr>
          <p:cNvPr id="38951"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pic>
        <p:nvPicPr>
          <p:cNvPr id="38952"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3"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4"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5"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6"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7"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8"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9"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0"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1"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2"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3"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4"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5"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6"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7"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8"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9"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0"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1"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2"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22/09/2015</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38</a:t>
            </a:fld>
            <a:endParaRPr lang="en-US"/>
          </a:p>
        </p:txBody>
      </p:sp>
    </p:spTree>
    <p:extLst>
      <p:ext uri="{BB962C8B-B14F-4D97-AF65-F5344CB8AC3E}">
        <p14:creationId xmlns:p14="http://schemas.microsoft.com/office/powerpoint/2010/main" val="384820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b="1" dirty="0">
                <a:solidFill>
                  <a:srgbClr val="D1282E"/>
                </a:solidFill>
                <a:sym typeface="Arial" pitchFamily="34" charset="0"/>
              </a:rPr>
              <a:t>Données </a:t>
            </a:r>
            <a:r>
              <a:rPr lang="fr-BE" altLang="en-US" b="1" dirty="0" smtClean="0">
                <a:solidFill>
                  <a:srgbClr val="D1282E"/>
                </a:solidFill>
                <a:sym typeface="Arial" pitchFamily="34" charset="0"/>
              </a:rPr>
              <a:t>extramurales</a:t>
            </a:r>
            <a:endParaRPr lang="en-US" dirty="0">
              <a:solidFill>
                <a:srgbClr val="D1282E"/>
              </a:solidFill>
            </a:endParaRPr>
          </a:p>
        </p:txBody>
      </p:sp>
      <p:sp>
        <p:nvSpPr>
          <p:cNvPr id="307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ts val="1200"/>
              </a:spcBef>
              <a:buClrTx/>
            </a:pPr>
            <a:r>
              <a:rPr lang="fr-BE" altLang="en-US" sz="2100" b="1" dirty="0" smtClean="0">
                <a:solidFill>
                  <a:srgbClr val="000000"/>
                </a:solidFill>
                <a:sym typeface="Arial" pitchFamily="34" charset="0"/>
              </a:rPr>
              <a:t>Appui au développement de plateformes de partage de données entre tous les prestataires de soins extramuraux</a:t>
            </a:r>
            <a:r>
              <a:rPr lang="fr-BE" altLang="en-US" sz="2100" dirty="0" smtClean="0">
                <a:solidFill>
                  <a:srgbClr val="000000"/>
                </a:solidFill>
                <a:sym typeface="Arial" pitchFamily="34" charset="0"/>
              </a:rPr>
              <a:t> (médecins généralistes, dentistes, pharmaciens, kinésithérapeutes, infirmiers à domicile, diététiciens, psychologues, ...) </a:t>
            </a:r>
          </a:p>
          <a:p>
            <a:pPr lvl="1">
              <a:lnSpc>
                <a:spcPct val="90000"/>
              </a:lnSpc>
              <a:spcBef>
                <a:spcPts val="1200"/>
              </a:spcBef>
              <a:buClrTx/>
            </a:pPr>
            <a:r>
              <a:rPr lang="fr-BE" altLang="en-US" sz="1800" dirty="0" smtClean="0">
                <a:solidFill>
                  <a:srgbClr val="000000"/>
                </a:solidFill>
                <a:sym typeface="Arial" pitchFamily="34" charset="0"/>
              </a:rPr>
              <a:t>en collaboration avec les Communautés (conférence soins de la première ligne en Flandre, initiative </a:t>
            </a:r>
            <a:r>
              <a:rPr lang="fr-BE" altLang="en-US" sz="1800" dirty="0" err="1" smtClean="0">
                <a:solidFill>
                  <a:srgbClr val="000000"/>
                </a:solidFill>
                <a:sym typeface="Arial" pitchFamily="34" charset="0"/>
              </a:rPr>
              <a:t>Intermed</a:t>
            </a:r>
            <a:r>
              <a:rPr lang="fr-BE" altLang="en-US" sz="1800" dirty="0" smtClean="0">
                <a:solidFill>
                  <a:srgbClr val="000000"/>
                </a:solidFill>
                <a:sym typeface="Arial" pitchFamily="34" charset="0"/>
              </a:rPr>
              <a:t> en Wallonie)</a:t>
            </a:r>
          </a:p>
          <a:p>
            <a:pPr lvl="1">
              <a:lnSpc>
                <a:spcPct val="90000"/>
              </a:lnSpc>
              <a:spcBef>
                <a:spcPts val="1200"/>
              </a:spcBef>
              <a:buClrTx/>
            </a:pPr>
            <a:r>
              <a:rPr lang="fr-BE" altLang="en-US" sz="1800" dirty="0" smtClean="0">
                <a:solidFill>
                  <a:srgbClr val="000000"/>
                </a:solidFill>
                <a:sym typeface="Arial" pitchFamily="34" charset="0"/>
              </a:rPr>
              <a:t>pour une accessibilité des données entre les systèmes d'information locaux des prestataires de soins extramuraux et entre ces systèmes et les systèmes d'information d'établissements de soins/d'aide sociale, via le système du hub/</a:t>
            </a:r>
            <a:r>
              <a:rPr lang="fr-BE" altLang="en-US" sz="1800" dirty="0" err="1" smtClean="0">
                <a:solidFill>
                  <a:srgbClr val="000000"/>
                </a:solidFill>
                <a:sym typeface="Arial" pitchFamily="34" charset="0"/>
              </a:rPr>
              <a:t>metahub</a:t>
            </a:r>
            <a:endParaRPr lang="fr-BE" altLang="en-US" sz="1800" dirty="0" smtClean="0">
              <a:solidFill>
                <a:srgbClr val="000000"/>
              </a:solidFill>
              <a:sym typeface="Arial" pitchFamily="34" charset="0"/>
            </a:endParaRPr>
          </a:p>
          <a:p>
            <a:pPr lvl="1">
              <a:lnSpc>
                <a:spcPct val="90000"/>
              </a:lnSpc>
              <a:spcBef>
                <a:spcPts val="1200"/>
              </a:spcBef>
              <a:buClrTx/>
            </a:pPr>
            <a:r>
              <a:rPr lang="fr-BE" altLang="en-US" sz="1800" dirty="0" smtClean="0">
                <a:solidFill>
                  <a:srgbClr val="000000"/>
                </a:solidFill>
                <a:sym typeface="Arial" pitchFamily="34" charset="0"/>
              </a:rPr>
              <a:t>pour une interaction avec un coffre de soins extramuraux à développer</a:t>
            </a:r>
          </a:p>
          <a:p>
            <a:pPr lvl="1">
              <a:spcBef>
                <a:spcPts val="1200"/>
              </a:spcBef>
              <a:buClrTx/>
            </a:pPr>
            <a:r>
              <a:rPr lang="fr-BE" altLang="en-US" sz="1800" dirty="0" smtClean="0">
                <a:solidFill>
                  <a:srgbClr val="000000"/>
                </a:solidFill>
                <a:sym typeface="Arial" pitchFamily="34" charset="0"/>
              </a:rPr>
              <a:t>avec réutilisation des services de base de la Plate-forme </a:t>
            </a:r>
            <a:r>
              <a:rPr lang="fr-BE" altLang="en-US" sz="1800" dirty="0" err="1" smtClean="0">
                <a:solidFill>
                  <a:srgbClr val="3E6E5A"/>
                </a:solidFill>
                <a:sym typeface="Arial" pitchFamily="34" charset="0"/>
              </a:rPr>
              <a:t>eHealth</a:t>
            </a:r>
            <a:r>
              <a:rPr lang="fr-BE" altLang="en-US" sz="1800" dirty="0" smtClean="0">
                <a:solidFill>
                  <a:srgbClr val="000000"/>
                </a:solidFill>
                <a:sym typeface="Arial" pitchFamily="34" charset="0"/>
              </a:rPr>
              <a:t> et en se basant sur certains acquis de la plateforme de partage de données développée entre les hôpitaux et les médecins (généralistes)</a:t>
            </a:r>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39</a:t>
            </a:fld>
            <a:endParaRPr lang="en-US"/>
          </a:p>
        </p:txBody>
      </p:sp>
    </p:spTree>
    <p:extLst>
      <p:ext uri="{BB962C8B-B14F-4D97-AF65-F5344CB8AC3E}">
        <p14:creationId xmlns:p14="http://schemas.microsoft.com/office/powerpoint/2010/main" val="243634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b="1" dirty="0">
                <a:solidFill>
                  <a:srgbClr val="C00000"/>
                </a:solidFill>
              </a:rPr>
              <a:t>Plate-forme </a:t>
            </a:r>
            <a:r>
              <a:rPr lang="fr-BE" altLang="en-US" b="1" dirty="0" err="1">
                <a:solidFill>
                  <a:srgbClr val="3E6E5A"/>
                </a:solidFill>
              </a:rPr>
              <a:t>eHealth</a:t>
            </a:r>
            <a:r>
              <a:rPr lang="fr-BE" altLang="en-US" b="1" dirty="0">
                <a:solidFill>
                  <a:srgbClr val="000000"/>
                </a:solidFill>
              </a:rPr>
              <a:t> </a:t>
            </a:r>
            <a:r>
              <a:rPr lang="fr-BE" altLang="en-US" b="1" dirty="0">
                <a:solidFill>
                  <a:srgbClr val="C00000"/>
                </a:solidFill>
              </a:rPr>
              <a:t>- Objectifs</a:t>
            </a:r>
            <a:endParaRPr lang="en-US" dirty="0">
              <a:solidFill>
                <a:srgbClr val="C00000"/>
              </a:solidFill>
            </a:endParaRPr>
          </a:p>
        </p:txBody>
      </p:sp>
      <p:sp>
        <p:nvSpPr>
          <p:cNvPr id="51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BE" altLang="en-US" sz="2000" b="1" dirty="0" smtClean="0">
                <a:solidFill>
                  <a:srgbClr val="000000"/>
                </a:solidFill>
              </a:rPr>
              <a:t>Comment ?</a:t>
            </a:r>
          </a:p>
          <a:p>
            <a:pPr lvl="1"/>
            <a:r>
              <a:rPr lang="fr-BE" altLang="en-US" sz="1800" dirty="0" smtClean="0">
                <a:solidFill>
                  <a:srgbClr val="000000"/>
                </a:solidFill>
              </a:rPr>
              <a:t>à l'aide d’une </a:t>
            </a:r>
            <a:r>
              <a:rPr lang="fr-BE" altLang="en-US" sz="1800" b="1" dirty="0" smtClean="0">
                <a:solidFill>
                  <a:srgbClr val="000000"/>
                </a:solidFill>
              </a:rPr>
              <a:t>prestation de services </a:t>
            </a:r>
            <a:r>
              <a:rPr lang="fr-BE" altLang="en-US" sz="1800" dirty="0" smtClean="0">
                <a:solidFill>
                  <a:srgbClr val="000000"/>
                </a:solidFill>
              </a:rPr>
              <a:t>et d'un </a:t>
            </a:r>
            <a:r>
              <a:rPr lang="fr-BE" altLang="en-US" sz="1800" b="1" dirty="0" smtClean="0">
                <a:solidFill>
                  <a:srgbClr val="000000"/>
                </a:solidFill>
              </a:rPr>
              <a:t>échange d’informations électroniques mutuels bien organisés </a:t>
            </a:r>
            <a:r>
              <a:rPr lang="fr-BE" altLang="en-US" sz="1800" dirty="0" smtClean="0">
                <a:solidFill>
                  <a:srgbClr val="000000"/>
                </a:solidFill>
              </a:rPr>
              <a:t>entre tous les acteurs des soins de santé</a:t>
            </a:r>
          </a:p>
          <a:p>
            <a:pPr lvl="1"/>
            <a:r>
              <a:rPr lang="fr-BE" altLang="en-US" sz="1800" dirty="0" smtClean="0">
                <a:solidFill>
                  <a:srgbClr val="000000"/>
                </a:solidFill>
              </a:rPr>
              <a:t>tout en offrant les </a:t>
            </a:r>
            <a:r>
              <a:rPr lang="fr-BE" altLang="en-US" sz="1800" b="1" dirty="0" smtClean="0">
                <a:solidFill>
                  <a:srgbClr val="000000"/>
                </a:solidFill>
              </a:rPr>
              <a:t>garanties utiles </a:t>
            </a:r>
            <a:r>
              <a:rPr lang="fr-BE" altLang="en-US" sz="1800" dirty="0" smtClean="0">
                <a:solidFill>
                  <a:srgbClr val="000000"/>
                </a:solidFill>
              </a:rPr>
              <a:t>au niveau de la </a:t>
            </a:r>
            <a:r>
              <a:rPr lang="fr-BE" altLang="en-US" sz="1800" b="1" dirty="0" smtClean="0">
                <a:solidFill>
                  <a:srgbClr val="000000"/>
                </a:solidFill>
              </a:rPr>
              <a:t>sécurité de l’information</a:t>
            </a:r>
            <a:r>
              <a:rPr lang="fr-BE" altLang="en-US" sz="1800" dirty="0" smtClean="0">
                <a:solidFill>
                  <a:srgbClr val="000000"/>
                </a:solidFill>
              </a:rPr>
              <a:t>, de la </a:t>
            </a:r>
            <a:r>
              <a:rPr lang="fr-BE" altLang="en-US" sz="1800" b="1" dirty="0" smtClean="0">
                <a:solidFill>
                  <a:srgbClr val="000000"/>
                </a:solidFill>
              </a:rPr>
              <a:t>protection de la vie privée </a:t>
            </a:r>
            <a:r>
              <a:rPr lang="fr-BE" altLang="en-US" sz="1800" dirty="0" smtClean="0">
                <a:solidFill>
                  <a:srgbClr val="000000"/>
                </a:solidFill>
              </a:rPr>
              <a:t>et du </a:t>
            </a:r>
            <a:r>
              <a:rPr lang="fr-BE" altLang="en-US" sz="1800" b="1" dirty="0" smtClean="0">
                <a:solidFill>
                  <a:srgbClr val="000000"/>
                </a:solidFill>
              </a:rPr>
              <a:t>secret professionnel</a:t>
            </a:r>
          </a:p>
          <a:p>
            <a:pPr lvl="1"/>
            <a:endParaRPr lang="fr-BE" altLang="en-US" sz="1800" b="1" dirty="0" smtClean="0">
              <a:solidFill>
                <a:srgbClr val="000000"/>
              </a:solidFill>
            </a:endParaRPr>
          </a:p>
          <a:p>
            <a:r>
              <a:rPr lang="fr-BE" altLang="en-US" sz="2000" b="1" dirty="0" smtClean="0">
                <a:solidFill>
                  <a:srgbClr val="000000"/>
                </a:solidFill>
              </a:rPr>
              <a:t>Quoi ?</a:t>
            </a:r>
          </a:p>
          <a:p>
            <a:pPr lvl="1"/>
            <a:r>
              <a:rPr lang="fr-BE" altLang="en-US" sz="1800" dirty="0" smtClean="0">
                <a:solidFill>
                  <a:srgbClr val="000000"/>
                </a:solidFill>
              </a:rPr>
              <a:t>optimaliser la</a:t>
            </a:r>
            <a:r>
              <a:rPr lang="fr-BE" altLang="en-US" sz="1800" b="1" dirty="0" smtClean="0">
                <a:solidFill>
                  <a:srgbClr val="000000"/>
                </a:solidFill>
              </a:rPr>
              <a:t> qualité </a:t>
            </a:r>
            <a:r>
              <a:rPr lang="fr-BE" altLang="en-US" sz="1800" dirty="0" smtClean="0">
                <a:solidFill>
                  <a:srgbClr val="000000"/>
                </a:solidFill>
              </a:rPr>
              <a:t>et la</a:t>
            </a:r>
            <a:r>
              <a:rPr lang="fr-BE" altLang="en-US" sz="1800" b="1" dirty="0" smtClean="0">
                <a:solidFill>
                  <a:srgbClr val="000000"/>
                </a:solidFill>
              </a:rPr>
              <a:t> continuité </a:t>
            </a:r>
            <a:r>
              <a:rPr lang="fr-BE" altLang="en-US" sz="1800" dirty="0" smtClean="0">
                <a:solidFill>
                  <a:srgbClr val="000000"/>
                </a:solidFill>
              </a:rPr>
              <a:t>des prestations de soins de santé </a:t>
            </a:r>
          </a:p>
          <a:p>
            <a:pPr lvl="1"/>
            <a:r>
              <a:rPr lang="fr-BE" altLang="en-US" sz="1800" dirty="0" smtClean="0">
                <a:solidFill>
                  <a:srgbClr val="000000"/>
                </a:solidFill>
              </a:rPr>
              <a:t>optimaliser la</a:t>
            </a:r>
            <a:r>
              <a:rPr lang="fr-BE" altLang="en-US" sz="1800" b="1" dirty="0" smtClean="0">
                <a:solidFill>
                  <a:srgbClr val="000000"/>
                </a:solidFill>
              </a:rPr>
              <a:t> sécurité du patient</a:t>
            </a:r>
          </a:p>
          <a:p>
            <a:pPr lvl="1"/>
            <a:r>
              <a:rPr lang="fr-BE" altLang="en-US" sz="1800" b="1" dirty="0" smtClean="0">
                <a:solidFill>
                  <a:srgbClr val="000000"/>
                </a:solidFill>
              </a:rPr>
              <a:t>simplifier les formalités administratives </a:t>
            </a:r>
            <a:r>
              <a:rPr lang="fr-BE" altLang="en-US" sz="1800" dirty="0" smtClean="0">
                <a:solidFill>
                  <a:srgbClr val="000000"/>
                </a:solidFill>
              </a:rPr>
              <a:t>pour</a:t>
            </a:r>
            <a:r>
              <a:rPr lang="fr-BE" altLang="en-US" sz="1800" b="1" dirty="0" smtClean="0">
                <a:solidFill>
                  <a:srgbClr val="000000"/>
                </a:solidFill>
              </a:rPr>
              <a:t> </a:t>
            </a:r>
            <a:r>
              <a:rPr lang="fr-BE" altLang="en-US" sz="1800" dirty="0" smtClean="0">
                <a:solidFill>
                  <a:srgbClr val="000000"/>
                </a:solidFill>
              </a:rPr>
              <a:t>tous les acteurs des soins de santé</a:t>
            </a:r>
          </a:p>
          <a:p>
            <a:pPr lvl="1"/>
            <a:r>
              <a:rPr lang="fr-BE" altLang="en-US" sz="1800" dirty="0" smtClean="0">
                <a:solidFill>
                  <a:srgbClr val="000000"/>
                </a:solidFill>
              </a:rPr>
              <a:t>offrir un</a:t>
            </a:r>
            <a:r>
              <a:rPr lang="fr-BE" altLang="en-US" sz="1800" b="1" dirty="0" smtClean="0">
                <a:solidFill>
                  <a:srgbClr val="000000"/>
                </a:solidFill>
              </a:rPr>
              <a:t> soutien </a:t>
            </a:r>
            <a:r>
              <a:rPr lang="fr-BE" altLang="en-US" sz="1800" dirty="0" smtClean="0">
                <a:solidFill>
                  <a:srgbClr val="000000"/>
                </a:solidFill>
              </a:rPr>
              <a:t>optimal à la politique des soins de santé</a:t>
            </a:r>
          </a:p>
          <a:p>
            <a:pPr lvl="1"/>
            <a:endParaRPr lang="fr-BE" altLang="en-US" sz="1800" dirty="0" smtClean="0">
              <a:solidFill>
                <a:srgbClr val="000000"/>
              </a:solidFill>
            </a:endParaRPr>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a:t>
            </a:fld>
            <a:endParaRPr lang="en-US"/>
          </a:p>
        </p:txBody>
      </p:sp>
    </p:spTree>
    <p:extLst>
      <p:ext uri="{BB962C8B-B14F-4D97-AF65-F5344CB8AC3E}">
        <p14:creationId xmlns:p14="http://schemas.microsoft.com/office/powerpoint/2010/main" val="10668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a:p>
        </p:txBody>
      </p:sp>
      <p:sp>
        <p:nvSpPr>
          <p:cNvPr id="31750"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2"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a:p>
        </p:txBody>
      </p:sp>
      <p:sp>
        <p:nvSpPr>
          <p:cNvPr id="31756"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a:p>
        </p:txBody>
      </p:sp>
      <p:sp>
        <p:nvSpPr>
          <p:cNvPr id="31762"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50000"/>
              </a:spcBef>
              <a:buSzPct val="100000"/>
            </a:pPr>
            <a:r>
              <a:rPr lang="en-US" altLang="en-US">
                <a:solidFill>
                  <a:srgbClr val="000000"/>
                </a:solidFill>
                <a:latin typeface="Arial" pitchFamily="34" charset="0"/>
                <a:sym typeface="Arial" pitchFamily="34" charset="0"/>
              </a:rPr>
              <a:t>A</a:t>
            </a:r>
          </a:p>
        </p:txBody>
      </p:sp>
      <p:sp>
        <p:nvSpPr>
          <p:cNvPr id="31771"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50000"/>
              </a:spcBef>
              <a:buSzPct val="100000"/>
            </a:pPr>
            <a:r>
              <a:rPr lang="en-US" altLang="en-US">
                <a:solidFill>
                  <a:srgbClr val="000000"/>
                </a:solidFill>
                <a:latin typeface="Arial" pitchFamily="34" charset="0"/>
                <a:sym typeface="Arial" pitchFamily="34" charset="0"/>
              </a:rPr>
              <a:t>C</a:t>
            </a:r>
          </a:p>
        </p:txBody>
      </p:sp>
      <p:sp>
        <p:nvSpPr>
          <p:cNvPr id="31772"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50000"/>
              </a:spcBef>
              <a:buSzPct val="100000"/>
            </a:pPr>
            <a:r>
              <a:rPr lang="en-US" altLang="en-US">
                <a:solidFill>
                  <a:srgbClr val="000000"/>
                </a:solidFill>
                <a:latin typeface="Arial" pitchFamily="34" charset="0"/>
                <a:sym typeface="Arial" pitchFamily="34" charset="0"/>
              </a:rPr>
              <a:t>B</a:t>
            </a:r>
          </a:p>
        </p:txBody>
      </p:sp>
      <p:cxnSp>
        <p:nvCxnSpPr>
          <p:cNvPr id="31773"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1774" name="TextBox 74"/>
          <p:cNvSpPr txBox="1">
            <a:spLocks noChangeArrowheads="1"/>
          </p:cNvSpPr>
          <p:nvPr/>
        </p:nvSpPr>
        <p:spPr bwMode="auto">
          <a:xfrm>
            <a:off x="1797050" y="3362325"/>
            <a:ext cx="908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US" altLang="en-US" sz="2000" b="1">
                <a:solidFill>
                  <a:srgbClr val="00B0F0"/>
                </a:solidFill>
                <a:latin typeface="Consolas" pitchFamily="49" charset="0"/>
              </a:rPr>
              <a:t>Inter</a:t>
            </a:r>
          </a:p>
          <a:p>
            <a:pPr>
              <a:buSzPct val="100000"/>
            </a:pPr>
            <a:r>
              <a:rPr lang="en-US" altLang="en-US" sz="2000" b="1">
                <a:solidFill>
                  <a:srgbClr val="00B0F0"/>
                </a:solidFill>
                <a:latin typeface="Consolas" pitchFamily="49" charset="0"/>
              </a:rPr>
              <a:t>-Med</a:t>
            </a:r>
          </a:p>
        </p:txBody>
      </p:sp>
      <p:cxnSp>
        <p:nvCxnSpPr>
          <p:cNvPr id="31775"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76"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77"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78"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79" name="Straight Connector 19"/>
          <p:cNvCxnSpPr>
            <a:cxnSpLocks noChangeShapeType="1"/>
            <a:stCxn id="31784" idx="0"/>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80"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cs typeface="Arial" charset="0"/>
            </a:endParaRPr>
          </a:p>
        </p:txBody>
      </p:sp>
      <p:pic>
        <p:nvPicPr>
          <p:cNvPr id="317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9"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0"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1"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2"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3"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4"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5"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6"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7"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8"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9"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0"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1"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2"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3"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4"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altLang="en-US" b="1" dirty="0">
                <a:solidFill>
                  <a:srgbClr val="D1282E"/>
                </a:solidFill>
                <a:sym typeface="Arial" pitchFamily="34" charset="0"/>
              </a:rPr>
              <a:t>Données </a:t>
            </a:r>
            <a:r>
              <a:rPr lang="fr-BE" altLang="en-US" b="1" dirty="0" smtClean="0">
                <a:solidFill>
                  <a:srgbClr val="D1282E"/>
                </a:solidFill>
                <a:sym typeface="Arial" pitchFamily="34" charset="0"/>
              </a:rPr>
              <a:t>extramurales</a:t>
            </a:r>
            <a:endParaRPr lang="en-US" dirty="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40</a:t>
            </a:fld>
            <a:endParaRPr lang="en-US"/>
          </a:p>
        </p:txBody>
      </p:sp>
    </p:spTree>
    <p:extLst>
      <p:ext uri="{BB962C8B-B14F-4D97-AF65-F5344CB8AC3E}">
        <p14:creationId xmlns:p14="http://schemas.microsoft.com/office/powerpoint/2010/main" val="422913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normAutofit fontScale="92500" lnSpcReduction="20000"/>
          </a:bodyPr>
          <a:lstStyle/>
          <a:p>
            <a:pPr>
              <a:spcBef>
                <a:spcPct val="50000"/>
              </a:spcBef>
              <a:buSzPct val="100000"/>
              <a:defRPr/>
            </a:pPr>
            <a:r>
              <a:rPr lang="fr-BE" sz="2200" b="1" dirty="0">
                <a:solidFill>
                  <a:srgbClr val="000000"/>
                </a:solidFill>
                <a:latin typeface="Arial" charset="0"/>
              </a:rPr>
              <a:t>Partage de données</a:t>
            </a:r>
          </a:p>
          <a:p>
            <a:pPr marL="374650" lvl="1" indent="-285750">
              <a:spcBef>
                <a:spcPct val="50000"/>
              </a:spcBef>
              <a:buClr>
                <a:schemeClr val="tx1"/>
              </a:buClr>
              <a:buFont typeface="Wingdings" panose="05000000000000000000" pitchFamily="2" charset="2"/>
              <a:buChar char="ü"/>
              <a:defRPr/>
            </a:pPr>
            <a:r>
              <a:rPr lang="fr-BE" sz="1600" dirty="0">
                <a:solidFill>
                  <a:srgbClr val="000000"/>
                </a:solidFill>
                <a:latin typeface="Arial" charset="0"/>
              </a:rPr>
              <a:t>chaque acteur conserve son propre dossier</a:t>
            </a:r>
          </a:p>
          <a:p>
            <a:pPr marL="374650" lvl="1" indent="-285750">
              <a:spcBef>
                <a:spcPct val="50000"/>
              </a:spcBef>
              <a:buClr>
                <a:schemeClr val="tx1"/>
              </a:buClr>
              <a:buFont typeface="Wingdings" panose="05000000000000000000" pitchFamily="2" charset="2"/>
              <a:buChar char="ü"/>
              <a:defRPr/>
            </a:pPr>
            <a:r>
              <a:rPr lang="fr-BE" sz="1600" dirty="0">
                <a:solidFill>
                  <a:srgbClr val="000000"/>
                </a:solidFill>
                <a:latin typeface="Arial" charset="0"/>
              </a:rPr>
              <a:t>mais peut partager certaines parties du dossier avec d'autres acteurs</a:t>
            </a:r>
          </a:p>
          <a:p>
            <a:pPr marL="374650" lvl="1" indent="-285750">
              <a:spcBef>
                <a:spcPct val="50000"/>
              </a:spcBef>
              <a:buClr>
                <a:schemeClr val="tx1"/>
              </a:buClr>
              <a:buFont typeface="Wingdings" panose="05000000000000000000" pitchFamily="2" charset="2"/>
              <a:buChar char="ü"/>
              <a:defRPr/>
            </a:pPr>
            <a:r>
              <a:rPr lang="fr-BE" sz="1600" dirty="0">
                <a:solidFill>
                  <a:srgbClr val="000000"/>
                </a:solidFill>
                <a:latin typeface="Arial" charset="0"/>
              </a:rPr>
              <a:t> exemples :</a:t>
            </a:r>
          </a:p>
          <a:p>
            <a:pPr marL="742950" lvl="1" indent="-285750">
              <a:spcBef>
                <a:spcPct val="50000"/>
              </a:spcBef>
              <a:buClr>
                <a:schemeClr val="tx1"/>
              </a:buClr>
              <a:buFont typeface="Wingdings" panose="05000000000000000000" pitchFamily="2" charset="2"/>
              <a:buChar char="ü"/>
              <a:tabLst>
                <a:tab pos="719138" algn="l"/>
                <a:tab pos="896938" algn="l"/>
              </a:tabLst>
              <a:defRPr/>
            </a:pPr>
            <a:r>
              <a:rPr lang="fr-BE" sz="1300" dirty="0">
                <a:solidFill>
                  <a:srgbClr val="000000"/>
                </a:solidFill>
                <a:latin typeface="Arial" charset="0"/>
              </a:rPr>
              <a:t>schéma de médication</a:t>
            </a:r>
          </a:p>
          <a:p>
            <a:pPr marL="742950" lvl="1" indent="-285750">
              <a:spcBef>
                <a:spcPct val="50000"/>
              </a:spcBef>
              <a:buClr>
                <a:schemeClr val="tx1"/>
              </a:buClr>
              <a:buFont typeface="Wingdings" panose="05000000000000000000" pitchFamily="2" charset="2"/>
              <a:buChar char="ü"/>
              <a:defRPr/>
            </a:pPr>
            <a:r>
              <a:rPr lang="fr-BE" sz="1300" dirty="0">
                <a:solidFill>
                  <a:srgbClr val="000000"/>
                </a:solidFill>
                <a:latin typeface="Arial" charset="0"/>
              </a:rPr>
              <a:t>SUMEHR</a:t>
            </a:r>
          </a:p>
          <a:p>
            <a:pPr marL="742950" lvl="1" indent="-285750">
              <a:spcBef>
                <a:spcPct val="50000"/>
              </a:spcBef>
              <a:buClr>
                <a:schemeClr val="tx1"/>
              </a:buClr>
              <a:buFont typeface="Wingdings" panose="05000000000000000000" pitchFamily="2" charset="2"/>
              <a:buChar char="ü"/>
              <a:defRPr/>
            </a:pPr>
            <a:r>
              <a:rPr lang="fr-BE" sz="1300" dirty="0">
                <a:solidFill>
                  <a:srgbClr val="000000"/>
                </a:solidFill>
                <a:latin typeface="Arial" charset="0"/>
              </a:rPr>
              <a:t>paramètres</a:t>
            </a:r>
          </a:p>
          <a:p>
            <a:pPr marL="742950" lvl="1" indent="-285750">
              <a:spcBef>
                <a:spcPct val="50000"/>
              </a:spcBef>
              <a:buClr>
                <a:schemeClr val="tx1"/>
              </a:buClr>
              <a:buFont typeface="Wingdings" panose="05000000000000000000" pitchFamily="2" charset="2"/>
              <a:buChar char="ü"/>
              <a:defRPr/>
            </a:pPr>
            <a:r>
              <a:rPr lang="fr-BE" sz="1300" dirty="0">
                <a:solidFill>
                  <a:srgbClr val="000000"/>
                </a:solidFill>
                <a:latin typeface="Arial" charset="0"/>
              </a:rPr>
              <a:t>journal</a:t>
            </a:r>
          </a:p>
          <a:p>
            <a:pPr marL="742950" lvl="1" indent="-285750">
              <a:spcBef>
                <a:spcPct val="50000"/>
              </a:spcBef>
              <a:buClr>
                <a:schemeClr val="tx1"/>
              </a:buClr>
              <a:buFont typeface="Wingdings" panose="05000000000000000000" pitchFamily="2" charset="2"/>
              <a:buChar char="ü"/>
              <a:defRPr/>
            </a:pPr>
            <a:r>
              <a:rPr lang="fr-BE" sz="1300" dirty="0">
                <a:solidFill>
                  <a:srgbClr val="000000"/>
                </a:solidFill>
                <a:latin typeface="Arial" charset="0"/>
              </a:rPr>
              <a:t> …</a:t>
            </a:r>
          </a:p>
          <a:p>
            <a:endParaRPr lang="en-US" dirty="0"/>
          </a:p>
        </p:txBody>
      </p:sp>
      <p:sp>
        <p:nvSpPr>
          <p:cNvPr id="4" name="Date Placeholder 3"/>
          <p:cNvSpPr>
            <a:spLocks noGrp="1"/>
          </p:cNvSpPr>
          <p:nvPr>
            <p:ph type="dt" sz="half" idx="10"/>
          </p:nvPr>
        </p:nvSpPr>
        <p:spPr/>
        <p:txBody>
          <a:bodyPr/>
          <a:lstStyle/>
          <a:p>
            <a:r>
              <a:rPr lang="en-US" smtClean="0"/>
              <a:t>22/09/2015</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41</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18" y="1268760"/>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77182" y="792163"/>
            <a:ext cx="4704236" cy="557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640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normAutofit/>
          </a:bodyPr>
          <a:lstStyle/>
          <a:p>
            <a:pPr>
              <a:spcBef>
                <a:spcPct val="50000"/>
              </a:spcBef>
              <a:buSzPct val="100000"/>
              <a:defRPr/>
            </a:pPr>
            <a:r>
              <a:rPr lang="fr-BE" b="1" dirty="0" smtClean="0">
                <a:solidFill>
                  <a:srgbClr val="000000"/>
                </a:solidFill>
                <a:latin typeface="Arial" charset="0"/>
              </a:rPr>
              <a:t>Accès pour les prestataires de soins</a:t>
            </a:r>
          </a:p>
          <a:p>
            <a:pPr marL="285750" indent="-285750">
              <a:spcBef>
                <a:spcPct val="50000"/>
              </a:spcBef>
              <a:buClrTx/>
              <a:buFont typeface="Wingdings" panose="05000000000000000000" pitchFamily="2" charset="2"/>
              <a:buChar char="§"/>
              <a:defRPr/>
            </a:pPr>
            <a:r>
              <a:rPr lang="fr-BE" dirty="0" smtClean="0">
                <a:solidFill>
                  <a:srgbClr val="000000"/>
                </a:solidFill>
                <a:latin typeface="Arial" charset="0"/>
              </a:rPr>
              <a:t>avec une relation de soins</a:t>
            </a:r>
          </a:p>
          <a:p>
            <a:pPr marL="285750" indent="-285750">
              <a:spcBef>
                <a:spcPct val="50000"/>
              </a:spcBef>
              <a:buClrTx/>
              <a:buFont typeface="Wingdings" panose="05000000000000000000" pitchFamily="2" charset="2"/>
              <a:buChar char="§"/>
              <a:defRPr/>
            </a:pPr>
            <a:r>
              <a:rPr lang="fr-BE" dirty="0" smtClean="0">
                <a:solidFill>
                  <a:srgbClr val="000000"/>
                </a:solidFill>
                <a:latin typeface="Arial" charset="0"/>
              </a:rPr>
              <a:t>en fonction de leur rôle</a:t>
            </a:r>
          </a:p>
          <a:p>
            <a:pPr marL="266700" indent="-266700">
              <a:spcBef>
                <a:spcPct val="50000"/>
              </a:spcBef>
              <a:buSzPct val="100000"/>
              <a:defRPr/>
            </a:pPr>
            <a:r>
              <a:rPr lang="fr-BE" b="1" dirty="0" smtClean="0">
                <a:solidFill>
                  <a:srgbClr val="000000"/>
                </a:solidFill>
                <a:latin typeface="Arial" charset="0"/>
              </a:rPr>
              <a:t>Pas d'accès pour</a:t>
            </a:r>
          </a:p>
          <a:p>
            <a:pPr marL="285750" indent="-285750">
              <a:spcBef>
                <a:spcPct val="50000"/>
              </a:spcBef>
              <a:buClr>
                <a:schemeClr val="tx1"/>
              </a:buClr>
              <a:buFont typeface="Wingdings" panose="05000000000000000000" pitchFamily="2" charset="2"/>
              <a:buChar char="§"/>
              <a:defRPr/>
            </a:pPr>
            <a:r>
              <a:rPr lang="fr-BE" dirty="0" smtClean="0">
                <a:solidFill>
                  <a:srgbClr val="000000"/>
                </a:solidFill>
                <a:latin typeface="Arial" charset="0"/>
              </a:rPr>
              <a:t>les gestionnaires IT, </a:t>
            </a:r>
            <a:br>
              <a:rPr lang="fr-BE" dirty="0" smtClean="0">
                <a:solidFill>
                  <a:srgbClr val="000000"/>
                </a:solidFill>
                <a:latin typeface="Arial" charset="0"/>
              </a:rPr>
            </a:br>
            <a:r>
              <a:rPr lang="fr-BE" dirty="0" smtClean="0">
                <a:solidFill>
                  <a:srgbClr val="000000"/>
                </a:solidFill>
                <a:latin typeface="Arial" charset="0"/>
              </a:rPr>
              <a:t>hébergeur, ...</a:t>
            </a:r>
          </a:p>
          <a:p>
            <a:pPr marL="285750" indent="-285750">
              <a:spcBef>
                <a:spcPct val="50000"/>
              </a:spcBef>
              <a:buClr>
                <a:schemeClr val="tx1"/>
              </a:buClr>
              <a:buFont typeface="Wingdings" panose="05000000000000000000" pitchFamily="2" charset="2"/>
              <a:buChar char="§"/>
              <a:defRPr/>
            </a:pPr>
            <a:r>
              <a:rPr lang="fr-BE" dirty="0" smtClean="0">
                <a:solidFill>
                  <a:srgbClr val="000000"/>
                </a:solidFill>
                <a:latin typeface="Arial" charset="0"/>
              </a:rPr>
              <a:t>plate-forme </a:t>
            </a:r>
            <a:r>
              <a:rPr lang="fr-BE" dirty="0" err="1" smtClean="0">
                <a:solidFill>
                  <a:srgbClr val="3E6E5A"/>
                </a:solidFill>
                <a:latin typeface="Arial" charset="0"/>
              </a:rPr>
              <a:t>eHealth</a:t>
            </a:r>
            <a:endParaRPr lang="fr-BE" dirty="0" smtClean="0">
              <a:solidFill>
                <a:srgbClr val="3E6E5A"/>
              </a:solidFill>
              <a:latin typeface="Arial" charset="0"/>
            </a:endParaRPr>
          </a:p>
          <a:p>
            <a:pPr marL="285750" indent="-285750">
              <a:spcBef>
                <a:spcPct val="50000"/>
              </a:spcBef>
              <a:buClr>
                <a:schemeClr val="tx1"/>
              </a:buClr>
              <a:buFont typeface="Wingdings" panose="05000000000000000000" pitchFamily="2" charset="2"/>
              <a:buChar char="§"/>
              <a:defRPr/>
            </a:pPr>
            <a:r>
              <a:rPr lang="fr-BE" dirty="0" smtClean="0">
                <a:solidFill>
                  <a:srgbClr val="000000"/>
                </a:solidFill>
                <a:latin typeface="Arial" charset="0"/>
              </a:rPr>
              <a:t>autorités</a:t>
            </a:r>
          </a:p>
          <a:p>
            <a:pPr marL="266700" indent="-266700">
              <a:spcBef>
                <a:spcPct val="50000"/>
              </a:spcBef>
              <a:buFontTx/>
              <a:buBlip>
                <a:blip r:embed="rId2"/>
              </a:buBlip>
              <a:defRPr/>
            </a:pPr>
            <a:r>
              <a:rPr lang="fr-BE" b="1" i="1" dirty="0" smtClean="0">
                <a:solidFill>
                  <a:srgbClr val="000000"/>
                </a:solidFill>
                <a:latin typeface="Arial" charset="0"/>
              </a:rPr>
              <a:t>sans la collaboration active</a:t>
            </a:r>
            <a:br>
              <a:rPr lang="fr-BE" b="1" i="1" dirty="0" smtClean="0">
                <a:solidFill>
                  <a:srgbClr val="000000"/>
                </a:solidFill>
                <a:latin typeface="Arial" charset="0"/>
              </a:rPr>
            </a:br>
            <a:r>
              <a:rPr lang="fr-BE" b="1" i="1" dirty="0" smtClean="0">
                <a:solidFill>
                  <a:srgbClr val="000000"/>
                </a:solidFill>
                <a:latin typeface="Arial" charset="0"/>
              </a:rPr>
              <a:t>du détenteur de la 2</a:t>
            </a:r>
            <a:r>
              <a:rPr lang="fr-BE" b="1" i="1" baseline="30000" dirty="0" smtClean="0">
                <a:solidFill>
                  <a:srgbClr val="000000"/>
                </a:solidFill>
                <a:latin typeface="Arial" charset="0"/>
              </a:rPr>
              <a:t>e</a:t>
            </a:r>
            <a:r>
              <a:rPr lang="fr-BE" b="1" i="1" dirty="0" smtClean="0">
                <a:solidFill>
                  <a:srgbClr val="000000"/>
                </a:solidFill>
                <a:latin typeface="Arial" charset="0"/>
              </a:rPr>
              <a:t> clé </a:t>
            </a:r>
          </a:p>
          <a:p>
            <a:endParaRPr lang="fr-BE" dirty="0"/>
          </a:p>
        </p:txBody>
      </p:sp>
      <p:sp>
        <p:nvSpPr>
          <p:cNvPr id="4" name="Date Placeholder 3"/>
          <p:cNvSpPr>
            <a:spLocks noGrp="1"/>
          </p:cNvSpPr>
          <p:nvPr>
            <p:ph type="dt" sz="half" idx="10"/>
          </p:nvPr>
        </p:nvSpPr>
        <p:spPr/>
        <p:txBody>
          <a:bodyPr/>
          <a:lstStyle/>
          <a:p>
            <a:r>
              <a:rPr lang="en-US" smtClean="0"/>
              <a:t>22/09/2015</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42</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5698" y="792163"/>
            <a:ext cx="442720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18" y="1268760"/>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461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fontScale="55000" lnSpcReduction="20000"/>
          </a:bodyPr>
          <a:lstStyle/>
          <a:p>
            <a:pPr fontAlgn="base"/>
            <a:r>
              <a:rPr lang="fr-BE" dirty="0" smtClean="0"/>
              <a:t>1 président</a:t>
            </a:r>
          </a:p>
          <a:p>
            <a:pPr fontAlgn="base"/>
            <a:endParaRPr lang="fr-BE" dirty="0" smtClean="0"/>
          </a:p>
          <a:p>
            <a:pPr marL="182880" lvl="1" fontAlgn="base">
              <a:defRPr/>
            </a:pPr>
            <a:r>
              <a:rPr lang="fr-BE" sz="3200" dirty="0" smtClean="0"/>
              <a:t>32 membres dont </a:t>
            </a:r>
          </a:p>
          <a:p>
            <a:pPr marL="182880" lvl="1" fontAlgn="base">
              <a:defRPr/>
            </a:pPr>
            <a:endParaRPr lang="fr-BE" sz="3200" dirty="0" smtClean="0"/>
          </a:p>
          <a:p>
            <a:pPr marL="457200" lvl="3" fontAlgn="base">
              <a:buSzPct val="85000"/>
              <a:defRPr/>
            </a:pPr>
            <a:r>
              <a:rPr lang="fr-BE" sz="2800" dirty="0" smtClean="0"/>
              <a:t>11 prestataires de soins</a:t>
            </a:r>
          </a:p>
          <a:p>
            <a:pPr marL="457200" lvl="3" fontAlgn="base">
              <a:buSzPct val="85000"/>
              <a:defRPr/>
            </a:pPr>
            <a:r>
              <a:rPr lang="fr-BE" sz="2800" dirty="0"/>
              <a:t>7 représentants des organismes assureurs</a:t>
            </a:r>
          </a:p>
          <a:p>
            <a:pPr marL="457200" lvl="3" fontAlgn="base">
              <a:buSzPct val="85000"/>
              <a:defRPr/>
            </a:pPr>
            <a:r>
              <a:rPr lang="fr-BE" sz="2800" dirty="0"/>
              <a:t>4 représentants des patients</a:t>
            </a:r>
          </a:p>
          <a:p>
            <a:pPr marL="457200" lvl="3" fontAlgn="base">
              <a:buSzPct val="85000"/>
              <a:defRPr/>
            </a:pPr>
            <a:r>
              <a:rPr lang="fr-BE" sz="2800" dirty="0"/>
              <a:t>6 représentants des états fédérés</a:t>
            </a:r>
          </a:p>
          <a:p>
            <a:pPr marL="457200" lvl="3" fontAlgn="base">
              <a:buSzPct val="85000"/>
              <a:defRPr/>
            </a:pPr>
            <a:r>
              <a:rPr lang="fr-BE" sz="2800" dirty="0"/>
              <a:t>4 représentants du pouvoir fédéral</a:t>
            </a:r>
          </a:p>
          <a:p>
            <a:pPr fontAlgn="base"/>
            <a:endParaRPr lang="fr-BE" dirty="0" smtClean="0"/>
          </a:p>
          <a:p>
            <a:pPr fontAlgn="base"/>
            <a:r>
              <a:rPr lang="fr-BE" dirty="0" smtClean="0"/>
              <a:t>Rôle</a:t>
            </a:r>
          </a:p>
          <a:p>
            <a:pPr fontAlgn="base"/>
            <a:endParaRPr lang="fr-BE" dirty="0" smtClean="0"/>
          </a:p>
          <a:p>
            <a:pPr lvl="1" fontAlgn="base"/>
            <a:r>
              <a:rPr lang="fr-BE" dirty="0" smtClean="0"/>
              <a:t>proposer des initiatives de nature à promouvoir et à consolider la prestation de services électronique aux acteurs des soins de santé </a:t>
            </a:r>
          </a:p>
          <a:p>
            <a:pPr lvl="1" fontAlgn="base"/>
            <a:endParaRPr lang="fr-BE" dirty="0"/>
          </a:p>
          <a:p>
            <a:pPr lvl="1" fontAlgn="base"/>
            <a:r>
              <a:rPr lang="fr-BE" dirty="0" smtClean="0"/>
              <a:t>proposer des mesures pouvant contribuer à un traitement sécurisé et confidentiel des données à caractère personnel </a:t>
            </a:r>
          </a:p>
          <a:p>
            <a:pPr lvl="1" fontAlgn="base"/>
            <a:endParaRPr lang="fr-BE" dirty="0"/>
          </a:p>
          <a:p>
            <a:pPr lvl="1" fontAlgn="base"/>
            <a:r>
              <a:rPr lang="fr-BE" dirty="0" smtClean="0"/>
              <a:t>proposer des mesures pouvant contribuer à une simplification administrative pour les acteurs des soins de santé</a:t>
            </a:r>
          </a:p>
          <a:p>
            <a:pPr marL="285750" lvl="1">
              <a:buFontTx/>
              <a:buChar char="-"/>
              <a:defRPr/>
            </a:pPr>
            <a:endParaRPr lang="fr-BE" sz="1600" dirty="0" smtClean="0"/>
          </a:p>
          <a:p>
            <a:pPr marL="285750" lvl="1">
              <a:buFontTx/>
              <a:buChar char="-"/>
              <a:defRPr/>
            </a:pPr>
            <a:endParaRPr lang="fr-BE" sz="1600" dirty="0"/>
          </a:p>
          <a:p>
            <a:pPr marL="0" indent="0">
              <a:buNone/>
            </a:pPr>
            <a:endParaRPr lang="fr-BE" sz="3100" b="1" dirty="0" smtClean="0">
              <a:solidFill>
                <a:srgbClr val="000000"/>
              </a:solidFill>
            </a:endParaRPr>
          </a:p>
          <a:p>
            <a:pPr marL="0" indent="0" fontAlgn="base">
              <a:buNone/>
            </a:pPr>
            <a:endParaRPr lang="fr-BE" sz="2900" dirty="0"/>
          </a:p>
          <a:p>
            <a:pPr fontAlgn="base"/>
            <a:endParaRPr lang="fr-BE" sz="2900" dirty="0" smtClean="0"/>
          </a:p>
          <a:p>
            <a:pPr marL="0" indent="0" fontAlgn="base">
              <a:buNone/>
            </a:pPr>
            <a:endParaRPr lang="fr-BE" sz="2400" b="1" dirty="0" smtClean="0"/>
          </a:p>
        </p:txBody>
      </p:sp>
      <p:sp>
        <p:nvSpPr>
          <p:cNvPr id="7" name="Text Placeholder 6"/>
          <p:cNvSpPr>
            <a:spLocks noGrp="1"/>
          </p:cNvSpPr>
          <p:nvPr>
            <p:ph type="body" sz="half" idx="2"/>
          </p:nvPr>
        </p:nvSpPr>
        <p:spPr>
          <a:xfrm>
            <a:off x="251520" y="2130552"/>
            <a:ext cx="2345377" cy="4243615"/>
          </a:xfrm>
        </p:spPr>
        <p:txBody>
          <a:bodyPr>
            <a:normAutofit/>
          </a:bodyPr>
          <a:lstStyle/>
          <a:p>
            <a:pPr>
              <a:lnSpc>
                <a:spcPct val="90000"/>
              </a:lnSpc>
              <a:spcBef>
                <a:spcPct val="0"/>
              </a:spcBef>
            </a:pPr>
            <a:r>
              <a:rPr lang="fr-BE" sz="2000" b="1" spc="-100" dirty="0" smtClean="0">
                <a:solidFill>
                  <a:srgbClr val="3E6E5A"/>
                </a:solidFill>
                <a:latin typeface="+mj-lt"/>
              </a:rPr>
              <a:t>Comité de concertation des utilisateurs</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43</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3937656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fontScale="55000" lnSpcReduction="20000"/>
          </a:bodyPr>
          <a:lstStyle/>
          <a:p>
            <a:pPr marL="0" indent="0">
              <a:buNone/>
            </a:pPr>
            <a:r>
              <a:rPr lang="fr-BE" sz="5100" b="1" dirty="0"/>
              <a:t>C</a:t>
            </a:r>
            <a:r>
              <a:rPr lang="fr-BE" sz="5100" b="1" dirty="0" smtClean="0"/>
              <a:t>ertificats </a:t>
            </a:r>
            <a:r>
              <a:rPr lang="fr-BE" sz="5100" b="1" dirty="0" smtClean="0">
                <a:solidFill>
                  <a:srgbClr val="3E6E5A"/>
                </a:solidFill>
              </a:rPr>
              <a:t>eHealth</a:t>
            </a:r>
          </a:p>
          <a:p>
            <a:pPr marL="0" indent="0">
              <a:buNone/>
            </a:pPr>
            <a:endParaRPr lang="fr-BE" sz="1100" dirty="0" smtClean="0"/>
          </a:p>
          <a:p>
            <a:pPr marL="457200" indent="-457200">
              <a:buFont typeface="+mj-lt"/>
              <a:buAutoNum type="arabicPeriod"/>
            </a:pPr>
            <a:endParaRPr lang="fr-BE" sz="800" dirty="0" smtClean="0"/>
          </a:p>
          <a:p>
            <a:pPr fontAlgn="base"/>
            <a:r>
              <a:rPr lang="fr-BE" sz="2900" dirty="0" smtClean="0"/>
              <a:t>base pour la création d'une double clé de chiffrement (ETK) utilisée par le service de cryptage </a:t>
            </a:r>
          </a:p>
          <a:p>
            <a:pPr fontAlgn="base"/>
            <a:endParaRPr lang="fr-BE" sz="2900" dirty="0" smtClean="0"/>
          </a:p>
          <a:p>
            <a:pPr fontAlgn="base"/>
            <a:r>
              <a:rPr lang="fr-BE" sz="2900" dirty="0" smtClean="0"/>
              <a:t>permet d'identifier et d'authentifier le partenaire “système” tandis que l'eID ou le token permet d'identifier et d'authentifier l'utilisateur (la personne)</a:t>
            </a:r>
          </a:p>
          <a:p>
            <a:pPr fontAlgn="base"/>
            <a:endParaRPr lang="fr-BE" sz="2900" dirty="0" smtClean="0"/>
          </a:p>
          <a:p>
            <a:pPr fontAlgn="base"/>
            <a:r>
              <a:rPr lang="fr-BE" sz="2900" dirty="0" smtClean="0"/>
              <a:t>ceci est valable tant pour l'utilisation de services de base que pour l'utilisation de services à valeur ajoutée proposés sous forme de services web</a:t>
            </a:r>
          </a:p>
          <a:p>
            <a:pPr fontAlgn="base"/>
            <a:endParaRPr lang="fr-BE" sz="2900" dirty="0" smtClean="0"/>
          </a:p>
          <a:p>
            <a:pPr fontAlgn="base"/>
            <a:r>
              <a:rPr lang="fr-BE" sz="2900" dirty="0" smtClean="0"/>
              <a:t>les intégrateurs de logiciels (et non les prestataires de soins) peuvent par ailleurs demander des certificats de test &gt; ils peuvent ainsi tester l'intégration de nos services de base</a:t>
            </a:r>
          </a:p>
          <a:p>
            <a:pPr fontAlgn="base"/>
            <a:endParaRPr lang="fr-BE" sz="2900" dirty="0" smtClean="0"/>
          </a:p>
          <a:p>
            <a:pPr fontAlgn="base"/>
            <a:r>
              <a:rPr lang="fr-BE" sz="2900" dirty="0" smtClean="0"/>
              <a:t>mise à disposition d'un module permettant de commander des certificats via le portail de la Plate-forme </a:t>
            </a:r>
            <a:r>
              <a:rPr lang="fr-BE" sz="2900" dirty="0" smtClean="0">
                <a:solidFill>
                  <a:srgbClr val="3E6E5A"/>
                </a:solidFill>
              </a:rPr>
              <a:t>eHealth</a:t>
            </a:r>
            <a:r>
              <a:rPr lang="fr-BE" sz="2900" dirty="0" smtClean="0"/>
              <a:t> (https://www.ehealth.fgov.be/fr/application/applications/gestion_certificats_ehealth.htm)</a:t>
            </a:r>
          </a:p>
          <a:p>
            <a:pPr fontAlgn="base"/>
            <a:endParaRPr lang="fr-BE" sz="2900" dirty="0"/>
          </a:p>
          <a:p>
            <a:pPr marL="457200" indent="-457200">
              <a:buFont typeface="+mj-lt"/>
              <a:buAutoNum type="arabicPeriod"/>
            </a:pPr>
            <a:endParaRPr lang="fr-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fr-BE" sz="2000" b="1" spc="-100" dirty="0">
                <a:solidFill>
                  <a:srgbClr val="3E6E5A"/>
                </a:solidFill>
                <a:latin typeface="+mj-lt"/>
              </a:rPr>
              <a:t>Analyse &amp; Intégration</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44</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57787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a:bodyPr>
          <a:lstStyle/>
          <a:p>
            <a:pPr marL="0" indent="0" fontAlgn="base">
              <a:buFont typeface="Arial" pitchFamily="34" charset="0"/>
              <a:buNone/>
            </a:pPr>
            <a:r>
              <a:rPr lang="fr-BE" sz="2600" b="1" dirty="0"/>
              <a:t>Connecteurs</a:t>
            </a:r>
            <a:r>
              <a:rPr lang="fr-BE" dirty="0" smtClean="0"/>
              <a:t> </a:t>
            </a:r>
          </a:p>
          <a:p>
            <a:pPr fontAlgn="base"/>
            <a:r>
              <a:rPr lang="fr-BE" sz="2200" dirty="0" smtClean="0"/>
              <a:t>outil d'aide à l'intégration des services de base de la Plate-forme </a:t>
            </a:r>
            <a:r>
              <a:rPr lang="fr-BE" sz="2200" dirty="0">
                <a:solidFill>
                  <a:srgbClr val="3E6E5A"/>
                </a:solidFill>
              </a:rPr>
              <a:t>eHealth</a:t>
            </a:r>
            <a:r>
              <a:rPr lang="fr-BE" sz="2200" dirty="0" smtClean="0"/>
              <a:t> </a:t>
            </a:r>
          </a:p>
          <a:p>
            <a:pPr fontAlgn="base"/>
            <a:endParaRPr lang="fr-BE" sz="800" dirty="0"/>
          </a:p>
          <a:p>
            <a:pPr fontAlgn="base"/>
            <a:r>
              <a:rPr lang="fr-BE" sz="2200" dirty="0" smtClean="0"/>
              <a:t>support des connexions </a:t>
            </a:r>
            <a:r>
              <a:rPr lang="fr-BE" sz="2200" dirty="0"/>
              <a:t>aux applications </a:t>
            </a:r>
            <a:r>
              <a:rPr lang="fr-BE" sz="2200" dirty="0" smtClean="0"/>
              <a:t>accessibles via </a:t>
            </a:r>
            <a:r>
              <a:rPr lang="fr-BE" sz="2200" dirty="0"/>
              <a:t>la Plate-forme </a:t>
            </a:r>
            <a:r>
              <a:rPr lang="fr-BE" sz="2200" dirty="0">
                <a:solidFill>
                  <a:srgbClr val="3E6E5A"/>
                </a:solidFill>
              </a:rPr>
              <a:t>eHealth</a:t>
            </a:r>
            <a:r>
              <a:rPr lang="fr-BE" sz="2200" dirty="0"/>
              <a:t> ou qui </a:t>
            </a:r>
            <a:r>
              <a:rPr lang="fr-BE" sz="2200" dirty="0" smtClean="0"/>
              <a:t>souscrivent aux standards </a:t>
            </a:r>
            <a:r>
              <a:rPr lang="fr-BE" sz="2200" dirty="0"/>
              <a:t>TIC </a:t>
            </a:r>
            <a:r>
              <a:rPr lang="fr-BE" sz="2200" dirty="0" smtClean="0"/>
              <a:t>mis en place </a:t>
            </a:r>
            <a:r>
              <a:rPr lang="fr-BE" sz="2200" dirty="0"/>
              <a:t>par la Plate-forme </a:t>
            </a:r>
            <a:r>
              <a:rPr lang="fr-BE" sz="2200" dirty="0" err="1">
                <a:solidFill>
                  <a:srgbClr val="3E6E5A"/>
                </a:solidFill>
              </a:rPr>
              <a:t>eHealth</a:t>
            </a:r>
            <a:r>
              <a:rPr lang="fr-BE" sz="2200" dirty="0"/>
              <a:t> </a:t>
            </a:r>
            <a:r>
              <a:rPr lang="fr-BE" sz="2200" dirty="0" smtClean="0"/>
              <a:t>(comme par exemple les hubs</a:t>
            </a:r>
            <a:r>
              <a:rPr lang="fr-BE" sz="2200" dirty="0"/>
              <a:t>)</a:t>
            </a:r>
          </a:p>
          <a:p>
            <a:pPr fontAlgn="base"/>
            <a:endParaRPr lang="fr-BE" sz="2900" dirty="0"/>
          </a:p>
          <a:p>
            <a:pPr marL="457200" indent="-457200">
              <a:buFont typeface="+mj-lt"/>
              <a:buAutoNum type="arabicPeriod"/>
            </a:pPr>
            <a:endParaRPr lang="fr-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fr-BE" sz="2000" b="1" spc="-100" dirty="0">
                <a:solidFill>
                  <a:srgbClr val="3E6E5A"/>
                </a:solidFill>
                <a:latin typeface="+mj-lt"/>
              </a:rPr>
              <a:t>Analyse &amp; Intégration</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45</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3934759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fontScale="77500" lnSpcReduction="20000"/>
          </a:bodyPr>
          <a:lstStyle/>
          <a:p>
            <a:pPr marL="0" indent="0" fontAlgn="base">
              <a:buNone/>
            </a:pPr>
            <a:r>
              <a:rPr lang="fr-BE" sz="3400" b="1" dirty="0" smtClean="0"/>
              <a:t>Formation des conseillers en sécurité </a:t>
            </a:r>
          </a:p>
          <a:p>
            <a:pPr marL="0" indent="0" fontAlgn="base">
              <a:buNone/>
            </a:pPr>
            <a:endParaRPr lang="fr-BE" sz="2400" b="1" dirty="0" smtClean="0"/>
          </a:p>
          <a:p>
            <a:pPr fontAlgn="base"/>
            <a:r>
              <a:rPr lang="fr-BE" sz="2900" dirty="0"/>
              <a:t>obligation pour tout hôpital de créer en son sein un service de sécurité de l'information qui est placé sous la direction du conseiller en sécurité de l'information (AR  23/10/64) </a:t>
            </a:r>
          </a:p>
          <a:p>
            <a:pPr fontAlgn="base"/>
            <a:endParaRPr lang="fr-BE" sz="2900" dirty="0" smtClean="0"/>
          </a:p>
          <a:p>
            <a:pPr fontAlgn="base"/>
            <a:r>
              <a:rPr lang="fr-BE" sz="2900" dirty="0"/>
              <a:t>désignation d'un conseiller en sécurité après avis du Comité sectoriel de la sécurité sociale et de la santé (qui vérifie si le candidat possède les connaissances requises et dispose du temps nécessaire et </a:t>
            </a:r>
            <a:r>
              <a:rPr lang="fr-BE" sz="2900" dirty="0" smtClean="0"/>
              <a:t>qu'il </a:t>
            </a:r>
            <a:r>
              <a:rPr lang="fr-BE" sz="2900" dirty="0"/>
              <a:t>n'exerce pas d'activités qui sont incompatibles avec la fonction).</a:t>
            </a:r>
          </a:p>
          <a:p>
            <a:pPr fontAlgn="base"/>
            <a:endParaRPr lang="fr-BE" sz="2900" dirty="0" smtClean="0"/>
          </a:p>
          <a:p>
            <a:pPr fontAlgn="base"/>
            <a:r>
              <a:rPr lang="fr-BE" sz="2900" dirty="0"/>
              <a:t>la Plate-forme </a:t>
            </a:r>
            <a:r>
              <a:rPr lang="fr-BE" sz="2900" dirty="0">
                <a:solidFill>
                  <a:srgbClr val="3E6E5A"/>
                </a:solidFill>
              </a:rPr>
              <a:t>eHealth </a:t>
            </a:r>
            <a:r>
              <a:rPr lang="fr-BE" sz="2900" dirty="0"/>
              <a:t>offre des formations pour les conseillers en sécurité </a:t>
            </a:r>
          </a:p>
          <a:p>
            <a:pPr marL="0" indent="0" fontAlgn="base">
              <a:buNone/>
            </a:pPr>
            <a:endParaRPr lang="fr-BE" sz="2900" dirty="0"/>
          </a:p>
          <a:p>
            <a:pPr fontAlgn="base"/>
            <a:endParaRPr lang="fr-BE" sz="2900" dirty="0" smtClean="0"/>
          </a:p>
          <a:p>
            <a:pPr marL="0" indent="0" fontAlgn="base">
              <a:buNone/>
            </a:pPr>
            <a:endParaRPr lang="fr-BE" sz="2400" b="1" dirty="0" smtClean="0"/>
          </a:p>
        </p:txBody>
      </p:sp>
      <p:sp>
        <p:nvSpPr>
          <p:cNvPr id="7" name="Text Placeholder 6"/>
          <p:cNvSpPr>
            <a:spLocks noGrp="1"/>
          </p:cNvSpPr>
          <p:nvPr>
            <p:ph type="body" sz="half" idx="2"/>
          </p:nvPr>
        </p:nvSpPr>
        <p:spPr>
          <a:xfrm>
            <a:off x="323528" y="2130552"/>
            <a:ext cx="2273369" cy="4243615"/>
          </a:xfrm>
        </p:spPr>
        <p:txBody>
          <a:bodyPr>
            <a:normAutofit/>
          </a:bodyPr>
          <a:lstStyle/>
          <a:p>
            <a:pPr>
              <a:lnSpc>
                <a:spcPct val="90000"/>
              </a:lnSpc>
              <a:spcBef>
                <a:spcPct val="0"/>
              </a:spcBef>
            </a:pPr>
            <a:r>
              <a:rPr lang="fr-BE" sz="2000" b="1" spc="-100" dirty="0" smtClean="0">
                <a:solidFill>
                  <a:srgbClr val="3E6E5A"/>
                </a:solidFill>
                <a:latin typeface="+mj-lt"/>
              </a:rPr>
              <a:t>Sécurité</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46</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1867228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b="1" dirty="0">
                <a:solidFill>
                  <a:srgbClr val="D1282E"/>
                </a:solidFill>
              </a:rPr>
              <a:t>Consentement éclairé et relation thérapeutique</a:t>
            </a:r>
            <a:endParaRPr lang="en-US" dirty="0">
              <a:solidFill>
                <a:srgbClr val="D1282E"/>
              </a:solidFill>
            </a:endParaRPr>
          </a:p>
        </p:txBody>
      </p:sp>
      <p:sp>
        <p:nvSpPr>
          <p:cNvPr id="2253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ltLang="en-US" sz="2000" b="1" dirty="0" smtClean="0">
              <a:solidFill>
                <a:srgbClr val="000000"/>
              </a:solidFill>
            </a:endParaRPr>
          </a:p>
          <a:p>
            <a:r>
              <a:rPr lang="fr-BE" altLang="en-US" sz="2000" b="1" dirty="0" smtClean="0">
                <a:solidFill>
                  <a:srgbClr val="000000"/>
                </a:solidFill>
              </a:rPr>
              <a:t>Contenu du consentement éclairé</a:t>
            </a:r>
          </a:p>
          <a:p>
            <a:pPr lvl="1"/>
            <a:r>
              <a:rPr lang="fr-BE" altLang="en-US" sz="1800" dirty="0" smtClean="0">
                <a:solidFill>
                  <a:srgbClr val="000000"/>
                </a:solidFill>
              </a:rPr>
              <a:t>pour l'enregistrement dans le répertoire des références (requis par la loi </a:t>
            </a:r>
            <a:r>
              <a:rPr lang="fr-BE" altLang="en-US" sz="1800" dirty="0" err="1" smtClean="0">
                <a:solidFill>
                  <a:srgbClr val="3E6E5A"/>
                </a:solidFill>
              </a:rPr>
              <a:t>eHealth</a:t>
            </a:r>
            <a:r>
              <a:rPr lang="fr-BE" altLang="en-US" sz="1800" dirty="0" smtClean="0">
                <a:solidFill>
                  <a:srgbClr val="3E6E5A"/>
                </a:solidFill>
              </a:rPr>
              <a:t>)</a:t>
            </a:r>
          </a:p>
          <a:p>
            <a:pPr lvl="1"/>
            <a:r>
              <a:rPr lang="fr-BE" altLang="en-US" sz="1800" dirty="0" smtClean="0">
                <a:solidFill>
                  <a:srgbClr val="000000"/>
                </a:solidFill>
              </a:rPr>
              <a:t>pour l'échange électronique de données relatives à la santé entre prestataires de soins dans le cadre de la prise en charge de la santé du patient, pour autant qu'il satisfasse à certaines conditions:</a:t>
            </a:r>
          </a:p>
          <a:p>
            <a:pPr lvl="2"/>
            <a:r>
              <a:rPr lang="fr-BE" altLang="en-US" sz="1600" dirty="0" smtClean="0">
                <a:solidFill>
                  <a:srgbClr val="000000"/>
                </a:solidFill>
              </a:rPr>
              <a:t>approbation du Comité sectoriel</a:t>
            </a:r>
          </a:p>
          <a:p>
            <a:pPr lvl="2"/>
            <a:r>
              <a:rPr lang="fr-BE" altLang="en-US" sz="1600" dirty="0" smtClean="0">
                <a:solidFill>
                  <a:srgbClr val="000000"/>
                </a:solidFill>
              </a:rPr>
              <a:t>exigence de la relation thérapeutique</a:t>
            </a:r>
          </a:p>
          <a:p>
            <a:pPr lvl="2"/>
            <a:r>
              <a:rPr lang="fr-BE" altLang="en-US" sz="1600" dirty="0" smtClean="0">
                <a:solidFill>
                  <a:srgbClr val="000000"/>
                </a:solidFill>
              </a:rPr>
              <a:t>uniquement les données pertinentes</a:t>
            </a:r>
          </a:p>
          <a:p>
            <a:pPr lvl="2"/>
            <a:r>
              <a:rPr lang="fr-BE" altLang="en-US" sz="1600" dirty="0" smtClean="0">
                <a:solidFill>
                  <a:srgbClr val="000000"/>
                </a:solidFill>
              </a:rPr>
              <a:t>le prestataire de soins et le patient déterminent ensemble quelles informations seront partagées </a:t>
            </a:r>
          </a:p>
          <a:p>
            <a:pPr lvl="2"/>
            <a:r>
              <a:rPr lang="fr-BE" altLang="en-US" sz="1600" dirty="0" smtClean="0">
                <a:solidFill>
                  <a:srgbClr val="000000"/>
                </a:solidFill>
              </a:rPr>
              <a:t>possibilité d'exclure nommément des prestataires de soins </a:t>
            </a:r>
          </a:p>
          <a:p>
            <a:pPr lvl="2"/>
            <a:r>
              <a:rPr lang="fr-BE" altLang="en-US" sz="1600" dirty="0" smtClean="0">
                <a:solidFill>
                  <a:srgbClr val="000000"/>
                </a:solidFill>
              </a:rPr>
              <a:t>vérification a postériori de l'accès accordé </a:t>
            </a:r>
          </a:p>
          <a:p>
            <a:pPr lvl="2"/>
            <a:r>
              <a:rPr lang="fr-BE" altLang="en-US" sz="1600" dirty="0" smtClean="0">
                <a:solidFill>
                  <a:srgbClr val="000000"/>
                </a:solidFill>
              </a:rPr>
              <a:t>retrait du consentement est possible à tout moment</a:t>
            </a:r>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47</a:t>
            </a:fld>
            <a:endParaRPr lang="en-US"/>
          </a:p>
        </p:txBody>
      </p:sp>
    </p:spTree>
    <p:extLst>
      <p:ext uri="{BB962C8B-B14F-4D97-AF65-F5344CB8AC3E}">
        <p14:creationId xmlns:p14="http://schemas.microsoft.com/office/powerpoint/2010/main" val="1081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txBox="1">
            <a:spLocks/>
          </p:cNvSpPr>
          <p:nvPr/>
        </p:nvSpPr>
        <p:spPr bwMode="auto">
          <a:xfrm>
            <a:off x="457200" y="1485032"/>
            <a:ext cx="82677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Char char="•"/>
            </a:pPr>
            <a:endParaRPr lang="fr-BE" altLang="en-US" sz="800" b="1" dirty="0">
              <a:solidFill>
                <a:srgbClr val="000000"/>
              </a:solidFill>
            </a:endParaRPr>
          </a:p>
          <a:p>
            <a:pPr>
              <a:spcBef>
                <a:spcPct val="20000"/>
              </a:spcBef>
              <a:buFont typeface="Arial" pitchFamily="34" charset="0"/>
              <a:buChar char="•"/>
            </a:pPr>
            <a:r>
              <a:rPr lang="fr-BE" altLang="en-US" sz="2000" b="1" dirty="0">
                <a:solidFill>
                  <a:srgbClr val="000000"/>
                </a:solidFill>
              </a:rPr>
              <a:t>Enregistrement du consentement éclairé</a:t>
            </a:r>
          </a:p>
          <a:p>
            <a:pPr lvl="1">
              <a:spcBef>
                <a:spcPct val="20000"/>
              </a:spcBef>
              <a:buFont typeface="Arial" pitchFamily="34" charset="0"/>
              <a:buChar char="–"/>
            </a:pPr>
            <a:r>
              <a:rPr lang="fr-BE" altLang="en-US" dirty="0">
                <a:solidFill>
                  <a:srgbClr val="000000"/>
                </a:solidFill>
              </a:rPr>
              <a:t>patient est informé sur le système</a:t>
            </a:r>
          </a:p>
          <a:p>
            <a:pPr lvl="1">
              <a:spcBef>
                <a:spcPct val="20000"/>
              </a:spcBef>
              <a:buFont typeface="Arial" pitchFamily="34" charset="0"/>
              <a:buChar char="–"/>
            </a:pPr>
            <a:r>
              <a:rPr lang="fr-BE" altLang="en-US" dirty="0">
                <a:solidFill>
                  <a:srgbClr val="000000"/>
                </a:solidFill>
              </a:rPr>
              <a:t>procédure spécifique approuvée par le Comité de gestion et le Comité sectoriel</a:t>
            </a:r>
          </a:p>
          <a:p>
            <a:pPr lvl="1">
              <a:spcBef>
                <a:spcPct val="20000"/>
              </a:spcBef>
              <a:buFont typeface="Arial" pitchFamily="34" charset="0"/>
              <a:buChar char="–"/>
            </a:pPr>
            <a:r>
              <a:rPr lang="fr-BE" altLang="en-US" dirty="0">
                <a:solidFill>
                  <a:srgbClr val="000000"/>
                </a:solidFill>
              </a:rPr>
              <a:t>enregistrement du consentement via le </a:t>
            </a:r>
            <a:r>
              <a:rPr lang="fr-BE" altLang="en-US" dirty="0" err="1">
                <a:solidFill>
                  <a:srgbClr val="3E6E5A"/>
                </a:solidFill>
              </a:rPr>
              <a:t>eHealth</a:t>
            </a:r>
            <a:r>
              <a:rPr lang="fr-BE" altLang="en-US" dirty="0">
                <a:solidFill>
                  <a:srgbClr val="000000"/>
                </a:solidFill>
              </a:rPr>
              <a:t>-consent est possible par</a:t>
            </a:r>
          </a:p>
          <a:p>
            <a:pPr lvl="2">
              <a:spcBef>
                <a:spcPct val="20000"/>
              </a:spcBef>
              <a:buFont typeface="Arial" pitchFamily="34" charset="0"/>
              <a:buChar char="•"/>
            </a:pPr>
            <a:r>
              <a:rPr lang="fr-BE" altLang="en-US" sz="1600" dirty="0">
                <a:solidFill>
                  <a:srgbClr val="000000"/>
                </a:solidFill>
              </a:rPr>
              <a:t>la personne concernée même</a:t>
            </a:r>
          </a:p>
          <a:p>
            <a:pPr lvl="2">
              <a:spcBef>
                <a:spcPct val="20000"/>
              </a:spcBef>
              <a:buFont typeface="Arial" pitchFamily="34" charset="0"/>
              <a:buChar char="•"/>
            </a:pPr>
            <a:r>
              <a:rPr lang="fr-BE" altLang="en-US" sz="1600" dirty="0">
                <a:solidFill>
                  <a:srgbClr val="000000"/>
                </a:solidFill>
              </a:rPr>
              <a:t>un médecin, un pharmacien, un hôpital ou une mutualité</a:t>
            </a:r>
          </a:p>
          <a:p>
            <a:pPr lvl="1">
              <a:spcBef>
                <a:spcPct val="20000"/>
              </a:spcBef>
              <a:buFont typeface="Arial" pitchFamily="34" charset="0"/>
              <a:buChar char="–"/>
            </a:pPr>
            <a:r>
              <a:rPr lang="fr-BE" altLang="en-US" dirty="0">
                <a:solidFill>
                  <a:srgbClr val="000000"/>
                </a:solidFill>
                <a:hlinkClick r:id="rId2"/>
              </a:rPr>
              <a:t>https://www.ehealth.fgov.be/fr/prestataires-de-soins/services-en-ligne/ehealthconsent</a:t>
            </a:r>
            <a:endParaRPr lang="fr-BE" altLang="en-US" dirty="0">
              <a:solidFill>
                <a:srgbClr val="000000"/>
              </a:solidFill>
            </a:endParaRPr>
          </a:p>
          <a:p>
            <a:pPr>
              <a:spcBef>
                <a:spcPct val="20000"/>
              </a:spcBef>
              <a:buFont typeface="Arial" pitchFamily="34" charset="0"/>
              <a:buChar char="•"/>
            </a:pPr>
            <a:r>
              <a:rPr lang="fr-BE" altLang="en-US" sz="2000" b="1" dirty="0">
                <a:solidFill>
                  <a:srgbClr val="000000"/>
                </a:solidFill>
              </a:rPr>
              <a:t>Relation thérapeutique</a:t>
            </a:r>
          </a:p>
          <a:p>
            <a:pPr lvl="1">
              <a:spcBef>
                <a:spcPct val="20000"/>
              </a:spcBef>
              <a:buFont typeface="Arial" pitchFamily="34" charset="0"/>
              <a:buChar char="–"/>
            </a:pPr>
            <a:r>
              <a:rPr lang="fr-BE" altLang="en-US" dirty="0">
                <a:solidFill>
                  <a:srgbClr val="000000"/>
                </a:solidFill>
              </a:rPr>
              <a:t>seuls les prestataires de soins qui ont une relation thérapeutique avec le patient (1) ont accès aux informations dont ils ont besoin pour l'accomplissement de leur tâche (2)</a:t>
            </a:r>
          </a:p>
          <a:p>
            <a:pPr lvl="2">
              <a:spcBef>
                <a:spcPct val="20000"/>
              </a:spcBef>
              <a:buFont typeface="Arial" pitchFamily="34" charset="0"/>
              <a:buChar char="•"/>
            </a:pPr>
            <a:r>
              <a:rPr lang="fr-BE" altLang="en-US" sz="1600" dirty="0">
                <a:solidFill>
                  <a:srgbClr val="000000"/>
                </a:solidFill>
              </a:rPr>
              <a:t>(1) la preuve d'une relation thérapeutique détermine l'accès relatif à un patient</a:t>
            </a:r>
          </a:p>
          <a:p>
            <a:pPr lvl="2">
              <a:spcBef>
                <a:spcPct val="20000"/>
              </a:spcBef>
              <a:buFont typeface="Arial" pitchFamily="34" charset="0"/>
              <a:buChar char="•"/>
            </a:pPr>
            <a:r>
              <a:rPr lang="fr-BE" altLang="en-US" sz="1600" dirty="0">
                <a:solidFill>
                  <a:srgbClr val="000000"/>
                </a:solidFill>
              </a:rPr>
              <a:t>(2) le rôle détermine l'accès aux types de données</a:t>
            </a:r>
          </a:p>
          <a:p>
            <a:pPr>
              <a:spcBef>
                <a:spcPct val="20000"/>
              </a:spcBef>
              <a:buSzPct val="100000"/>
            </a:pPr>
            <a:endParaRPr lang="fr-BE" altLang="en-US" sz="1600" dirty="0">
              <a:solidFill>
                <a:srgbClr val="000000"/>
              </a:solidFill>
            </a:endParaRPr>
          </a:p>
        </p:txBody>
      </p:sp>
      <p:sp>
        <p:nvSpPr>
          <p:cNvPr id="2" name="Title 1"/>
          <p:cNvSpPr>
            <a:spLocks noGrp="1"/>
          </p:cNvSpPr>
          <p:nvPr>
            <p:ph type="title"/>
          </p:nvPr>
        </p:nvSpPr>
        <p:spPr/>
        <p:txBody>
          <a:bodyPr>
            <a:normAutofit fontScale="90000"/>
          </a:bodyPr>
          <a:lstStyle/>
          <a:p>
            <a:r>
              <a:rPr lang="fr-BE" altLang="en-US" b="1" dirty="0">
                <a:solidFill>
                  <a:srgbClr val="D1282E"/>
                </a:solidFill>
              </a:rPr>
              <a:t>Consentement éclairé et relation thérapeutique</a:t>
            </a:r>
            <a:endParaRPr lang="en-US" dirty="0"/>
          </a:p>
        </p:txBody>
      </p:sp>
      <p:sp>
        <p:nvSpPr>
          <p:cNvPr id="4" name="Date Placeholder 3"/>
          <p:cNvSpPr>
            <a:spLocks noGrp="1"/>
          </p:cNvSpPr>
          <p:nvPr>
            <p:ph type="dt" sz="half" idx="10"/>
          </p:nvPr>
        </p:nvSpPr>
        <p:spPr/>
        <p:txBody>
          <a:bodyPr/>
          <a:lstStyle/>
          <a:p>
            <a:r>
              <a:rPr lang="en-US" smtClean="0"/>
              <a:t>22/09/2015</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48</a:t>
            </a:fld>
            <a:endParaRPr lang="en-US"/>
          </a:p>
        </p:txBody>
      </p:sp>
    </p:spTree>
    <p:extLst>
      <p:ext uri="{BB962C8B-B14F-4D97-AF65-F5344CB8AC3E}">
        <p14:creationId xmlns:p14="http://schemas.microsoft.com/office/powerpoint/2010/main" val="62261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smtClean="0"/>
              <a:t>www.patientconsent.be</a:t>
            </a:r>
            <a:endParaRPr lang="fr-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8" name="Date Placeholder 3"/>
          <p:cNvSpPr>
            <a:spLocks noGrp="1"/>
          </p:cNvSpPr>
          <p:nvPr>
            <p:ph type="dt" sz="half" idx="10"/>
          </p:nvPr>
        </p:nvSpPr>
        <p:spPr/>
        <p:txBody>
          <a:bodyPr/>
          <a:lstStyle/>
          <a:p>
            <a:r>
              <a:rPr lang="en-US" smtClean="0"/>
              <a:t>22/09/2015</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t>49</a:t>
            </a:fld>
            <a:endParaRPr lang="fr-BE"/>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05" y="1538967"/>
            <a:ext cx="7756011" cy="491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823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11123" y="3512892"/>
            <a:ext cx="4415381" cy="1822976"/>
            <a:chOff x="827584" y="4305393"/>
            <a:chExt cx="4415381" cy="1822976"/>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673" y="5589240"/>
              <a:ext cx="872121" cy="539129"/>
            </a:xfrm>
            <a:prstGeom prst="rect">
              <a:avLst/>
            </a:prstGeom>
          </p:spPr>
        </p:pic>
        <p:graphicFrame>
          <p:nvGraphicFramePr>
            <p:cNvPr id="14" name="Diagram 13"/>
            <p:cNvGraphicFramePr/>
            <p:nvPr>
              <p:extLst>
                <p:ext uri="{D42A27DB-BD31-4B8C-83A1-F6EECF244321}">
                  <p14:modId xmlns:p14="http://schemas.microsoft.com/office/powerpoint/2010/main" val="1760859343"/>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892" b="99189" l="0" r="100000">
                        <a14:foregroundMark x1="35946" y1="19189" x2="35946" y2="19189"/>
                        <a14:foregroundMark x1="57568" y1="27568" x2="57568" y2="27568"/>
                        <a14:foregroundMark x1="59459" y1="46216" x2="59459" y2="46216"/>
                      </a14:backgroundRemoval>
                    </a14:imgEffect>
                  </a14:imgLayer>
                </a14:imgProps>
              </a:ext>
              <a:ext uri="{28A0092B-C50C-407E-A947-70E740481C1C}">
                <a14:useLocalDpi xmlns:a14="http://schemas.microsoft.com/office/drawing/2010/main" val="0"/>
              </a:ext>
            </a:extLst>
          </a:blip>
          <a:stretch>
            <a:fillRect/>
          </a:stretch>
        </p:blipFill>
        <p:spPr>
          <a:xfrm>
            <a:off x="6045418" y="3304955"/>
            <a:ext cx="1536762" cy="1536762"/>
          </a:xfrm>
          <a:prstGeom prst="rect">
            <a:avLst/>
          </a:prstGeom>
          <a:ln>
            <a:noFill/>
          </a:ln>
        </p:spPr>
      </p:pic>
      <p:sp>
        <p:nvSpPr>
          <p:cNvPr id="8" name="Oval 7"/>
          <p:cNvSpPr/>
          <p:nvPr/>
        </p:nvSpPr>
        <p:spPr>
          <a:xfrm>
            <a:off x="1526319" y="1410608"/>
            <a:ext cx="1952625" cy="1952625"/>
          </a:xfrm>
          <a:prstGeom prst="ellipse">
            <a:avLst/>
          </a:prstGeom>
          <a:blipFill>
            <a:blip r:embed="rId10" cstate="print">
              <a:extLst>
                <a:ext uri="{BEBA8EAE-BF5A-486C-A8C5-ECC9F3942E4B}">
                  <a14:imgProps xmlns:a14="http://schemas.microsoft.com/office/drawing/2010/main">
                    <a14:imgLayer r:embed="rId11">
                      <a14:imgEffect>
                        <a14:backgroundRemoval t="0" b="100000" l="0" r="100000">
                          <a14:foregroundMark x1="54333" y1="9000" x2="54333" y2="9000"/>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p:nvPr/>
        </p:nvGrpSpPr>
        <p:grpSpPr>
          <a:xfrm>
            <a:off x="3641102" y="1703354"/>
            <a:ext cx="2016224" cy="752011"/>
            <a:chOff x="2528844" y="2139533"/>
            <a:chExt cx="2016224" cy="752011"/>
          </a:xfrm>
        </p:grpSpPr>
        <p:sp>
          <p:nvSpPr>
            <p:cNvPr id="4" name="TextBox 3"/>
            <p:cNvSpPr txBox="1"/>
            <p:nvPr/>
          </p:nvSpPr>
          <p:spPr>
            <a:xfrm>
              <a:off x="2528844" y="2139533"/>
              <a:ext cx="2016224" cy="515779"/>
            </a:xfrm>
            <a:prstGeom prst="rect">
              <a:avLst/>
            </a:prstGeom>
          </p:spPr>
          <p:txBody>
            <a:bodyPr vert="horz" wrap="square" lIns="91440" tIns="45720" rIns="91440" bIns="45720" rtlCol="0">
              <a:noAutofit/>
            </a:bodyPr>
            <a:lstStyle/>
            <a:p>
              <a:pPr algn="ctr"/>
              <a:r>
                <a:rPr lang="fr-BE" sz="1600" b="0" dirty="0" smtClean="0">
                  <a:solidFill>
                    <a:schemeClr val="tx1">
                      <a:lumMod val="95000"/>
                      <a:lumOff val="5000"/>
                    </a:schemeClr>
                  </a:solidFill>
                </a:rPr>
                <a:t>Le patient consulte son médecin</a:t>
              </a:r>
            </a:p>
            <a:p>
              <a:pPr algn="ctr"/>
              <a:endParaRPr lang="en-US" sz="1100" b="0" dirty="0" smtClean="0">
                <a:solidFill>
                  <a:schemeClr val="tx1">
                    <a:lumMod val="95000"/>
                    <a:lumOff val="5000"/>
                  </a:schemeClr>
                </a:solidFill>
              </a:endParaRPr>
            </a:p>
          </p:txBody>
        </p:sp>
        <p:sp>
          <p:nvSpPr>
            <p:cNvPr id="10" name="Right Arrow 9"/>
            <p:cNvSpPr/>
            <p:nvPr/>
          </p:nvSpPr>
          <p:spPr>
            <a:xfrm>
              <a:off x="2528844" y="2747528"/>
              <a:ext cx="2016224" cy="144016"/>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824477" y="1477850"/>
            <a:ext cx="1857415" cy="1866117"/>
          </a:xfrm>
          <a:prstGeom prst="rect">
            <a:avLst/>
          </a:prstGeom>
          <a:blipFill>
            <a:blip r:embed="rId12" cstate="print">
              <a:extLst>
                <a:ext uri="{BEBA8EAE-BF5A-486C-A8C5-ECC9F3942E4B}">
                  <a14:imgProps xmlns:a14="http://schemas.microsoft.com/office/drawing/2010/main">
                    <a14:imgLayer r:embed="rId13">
                      <a14:imgEffect>
                        <a14:backgroundRemoval t="0" b="100000" l="0" r="100000">
                          <a14:foregroundMark x1="24667" y1="24333" x2="24667" y2="24333"/>
                          <a14:foregroundMark x1="61000" y1="34667" x2="61000" y2="34667"/>
                          <a14:foregroundMark x1="85000" y1="32167" x2="85000" y2="32167"/>
                          <a14:foregroundMark x1="90500" y1="54833" x2="90500" y2="54833"/>
                          <a14:foregroundMark x1="81667" y1="63667" x2="81667" y2="63667"/>
                          <a14:foregroundMark x1="56500" y1="54833" x2="56500" y2="54833"/>
                          <a14:foregroundMark x1="28500" y1="73500" x2="28500" y2="73500"/>
                          <a14:foregroundMark x1="35000" y1="71000" x2="35000" y2="71000"/>
                          <a14:foregroundMark x1="45833" y1="90167" x2="45833" y2="90167"/>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6022" y="1601167"/>
            <a:ext cx="609849" cy="3351115"/>
          </a:xfrm>
          <a:prstGeom prst="rect">
            <a:avLst/>
          </a:prstGeom>
        </p:spPr>
        <p:txBody>
          <a:bodyPr vert="vert" wrap="square" lIns="91440" tIns="45720" rIns="91440" bIns="45720" rtlCol="0">
            <a:noAutofit/>
          </a:bodyPr>
          <a:lstStyle/>
          <a:p>
            <a:pPr algn="ctr"/>
            <a:r>
              <a:rPr lang="nl-BE" b="1" dirty="0" err="1" smtClean="0">
                <a:solidFill>
                  <a:srgbClr val="C00000"/>
                </a:solidFill>
              </a:rPr>
              <a:t>Avantages</a:t>
            </a:r>
            <a:r>
              <a:rPr lang="nl-BE" b="1" dirty="0" smtClean="0">
                <a:solidFill>
                  <a:srgbClr val="C00000"/>
                </a:solidFill>
              </a:rPr>
              <a:t> </a:t>
            </a:r>
            <a:r>
              <a:rPr lang="nl-BE" b="1" dirty="0" err="1" smtClean="0">
                <a:solidFill>
                  <a:srgbClr val="C00000"/>
                </a:solidFill>
              </a:rPr>
              <a:t>administratifs</a:t>
            </a:r>
            <a:endParaRPr lang="nl-BE" b="1" dirty="0" smtClean="0">
              <a:solidFill>
                <a:srgbClr val="C00000"/>
              </a:solidFill>
            </a:endParaRPr>
          </a:p>
        </p:txBody>
      </p:sp>
      <p:sp>
        <p:nvSpPr>
          <p:cNvPr id="27" name="Curved Left Arrow 26"/>
          <p:cNvSpPr/>
          <p:nvPr/>
        </p:nvSpPr>
        <p:spPr>
          <a:xfrm flipH="1">
            <a:off x="882402" y="4368787"/>
            <a:ext cx="720080" cy="1585894"/>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8" name="Group 1027"/>
          <p:cNvGrpSpPr/>
          <p:nvPr/>
        </p:nvGrpSpPr>
        <p:grpSpPr>
          <a:xfrm>
            <a:off x="1609313" y="5362230"/>
            <a:ext cx="6413643" cy="840772"/>
            <a:chOff x="1380654" y="5494811"/>
            <a:chExt cx="6413643" cy="840772"/>
          </a:xfrm>
        </p:grpSpPr>
        <p:sp>
          <p:nvSpPr>
            <p:cNvPr id="1027" name="Rectangle 1026"/>
            <p:cNvSpPr/>
            <p:nvPr/>
          </p:nvSpPr>
          <p:spPr>
            <a:xfrm>
              <a:off x="5859534" y="5494811"/>
              <a:ext cx="1934763"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80654" y="5649813"/>
              <a:ext cx="4436105" cy="490453"/>
            </a:xfrm>
            <a:prstGeom prst="rect">
              <a:avLst/>
            </a:prstGeom>
          </p:spPr>
          <p:txBody>
            <a:bodyPr vert="horz" wrap="square" lIns="91440" tIns="45720" rIns="91440" bIns="45720" rtlCol="0">
              <a:normAutofit fontScale="85000" lnSpcReduction="20000"/>
            </a:bodyPr>
            <a:lstStyle/>
            <a:p>
              <a:pPr algn="l"/>
              <a:r>
                <a:rPr lang="fr-BE" dirty="0" smtClean="0">
                  <a:solidFill>
                    <a:schemeClr val="tx1">
                      <a:lumMod val="95000"/>
                      <a:lumOff val="5000"/>
                    </a:schemeClr>
                  </a:solidFill>
                </a:rPr>
                <a:t>Possibilité d’enregistrer des liens thérapeutiques et le consentement éclairé du patient </a:t>
              </a:r>
              <a:endParaRPr lang="en-US" sz="1800" b="0" dirty="0" smtClean="0">
                <a:solidFill>
                  <a:schemeClr val="tx1">
                    <a:lumMod val="95000"/>
                    <a:lumOff val="5000"/>
                  </a:schemeClr>
                </a:solidFill>
              </a:endParaRPr>
            </a:p>
          </p:txBody>
        </p: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53670" y="5531037"/>
              <a:ext cx="768319" cy="768319"/>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5149" y="5540558"/>
              <a:ext cx="768319" cy="768319"/>
            </a:xfrm>
            <a:prstGeom prst="rect">
              <a:avLst/>
            </a:prstGeom>
          </p:spPr>
        </p:pic>
      </p:gr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74684" y="4616718"/>
            <a:ext cx="432000" cy="432000"/>
          </a:xfrm>
          <a:prstGeom prst="rect">
            <a:avLst/>
          </a:prstGeom>
          <a:ln>
            <a:solidFill>
              <a:srgbClr val="C00000"/>
            </a:solidFill>
          </a:ln>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08931" y="4616718"/>
            <a:ext cx="432000" cy="432000"/>
          </a:xfrm>
          <a:prstGeom prst="rect">
            <a:avLst/>
          </a:prstGeom>
          <a:ln>
            <a:solidFill>
              <a:srgbClr val="C00000"/>
            </a:solid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42555" y="5960763"/>
            <a:ext cx="432000" cy="432000"/>
          </a:xfrm>
          <a:prstGeom prst="rect">
            <a:avLst/>
          </a:prstGeom>
          <a:ln>
            <a:solidFill>
              <a:srgbClr val="C00000"/>
            </a:solidFill>
          </a:ln>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8619" y="5960763"/>
            <a:ext cx="432000" cy="432000"/>
          </a:xfrm>
          <a:prstGeom prst="rect">
            <a:avLst/>
          </a:prstGeom>
          <a:ln>
            <a:solidFill>
              <a:srgbClr val="C00000"/>
            </a:solidFill>
          </a:ln>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4731" y="5960763"/>
            <a:ext cx="432000" cy="432000"/>
          </a:xfrm>
          <a:prstGeom prst="rect">
            <a:avLst/>
          </a:prstGeom>
          <a:ln>
            <a:solidFill>
              <a:srgbClr val="C00000"/>
            </a:solidFill>
          </a:ln>
        </p:spPr>
      </p:pic>
      <p:sp>
        <p:nvSpPr>
          <p:cNvPr id="32" name="Rectangle 2"/>
          <p:cNvSpPr txBox="1">
            <a:spLocks noChangeArrowheads="1"/>
          </p:cNvSpPr>
          <p:nvPr/>
        </p:nvSpPr>
        <p:spPr>
          <a:xfrm>
            <a:off x="451772" y="404664"/>
            <a:ext cx="8229600" cy="864096"/>
          </a:xfrm>
          <a:prstGeom prst="rect">
            <a:avLst/>
          </a:prstGeom>
        </p:spPr>
        <p:txBody>
          <a:bodyPr>
            <a:normAutofit fontScale="90000" lnSpcReduction="10000"/>
          </a:bodyPr>
          <a:lstStyle>
            <a:lvl1pPr algn="ctr" defTabSz="914400" rtl="0" eaLnBrk="0" fontAlgn="base" latinLnBrk="0" hangingPunct="0">
              <a:spcBef>
                <a:spcPct val="0"/>
              </a:spcBef>
              <a:spcAft>
                <a:spcPct val="0"/>
              </a:spcAft>
              <a:buNone/>
              <a:defRPr sz="4400" kern="1200" spc="-1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BE" sz="3200" b="1" dirty="0" smtClean="0"/>
              <a:t>Plate-forme </a:t>
            </a:r>
            <a:r>
              <a:rPr lang="fr-BE" sz="3200" b="1" dirty="0" err="1" smtClean="0">
                <a:solidFill>
                  <a:srgbClr val="3E6E5A"/>
                </a:solidFill>
              </a:rPr>
              <a:t>eHealth</a:t>
            </a:r>
            <a:r>
              <a:rPr lang="fr-BE" sz="3200" b="1" dirty="0" smtClean="0"/>
              <a:t>  </a:t>
            </a:r>
            <a:br>
              <a:rPr lang="fr-BE" sz="3200" b="1" dirty="0" smtClean="0"/>
            </a:br>
            <a:r>
              <a:rPr lang="fr-BE" sz="2400" b="1" dirty="0" smtClean="0"/>
              <a:t>En pratique</a:t>
            </a:r>
            <a:endParaRPr lang="fr-BE" sz="2400" b="1" dirty="0"/>
          </a:p>
        </p:txBody>
      </p:sp>
      <p:sp>
        <p:nvSpPr>
          <p:cNvPr id="12" name="Slide Number Placeholder 11"/>
          <p:cNvSpPr>
            <a:spLocks noGrp="1"/>
          </p:cNvSpPr>
          <p:nvPr>
            <p:ph type="sldNum" sz="quarter" idx="12"/>
          </p:nvPr>
        </p:nvSpPr>
        <p:spPr/>
        <p:txBody>
          <a:bodyPr/>
          <a:lstStyle/>
          <a:p>
            <a:fld id="{BAADB71D-6A6A-403E-B8B0-DAC18C9A03D5}" type="slidenum">
              <a:rPr lang="en-US" smtClean="0"/>
              <a:t>5</a:t>
            </a:fld>
            <a:endParaRPr lang="en-US" dirty="0"/>
          </a:p>
        </p:txBody>
      </p:sp>
      <p:sp>
        <p:nvSpPr>
          <p:cNvPr id="2" name="Date Placeholder 1"/>
          <p:cNvSpPr>
            <a:spLocks noGrp="1"/>
          </p:cNvSpPr>
          <p:nvPr>
            <p:ph type="dt" sz="half" idx="10"/>
          </p:nvPr>
        </p:nvSpPr>
        <p:spPr/>
        <p:txBody>
          <a:bodyPr/>
          <a:lstStyle/>
          <a:p>
            <a:r>
              <a:rPr lang="en-US" smtClean="0"/>
              <a:t>22/09/2015</a:t>
            </a:r>
            <a:endParaRPr lang="en-US"/>
          </a:p>
        </p:txBody>
      </p:sp>
    </p:spTree>
    <p:extLst>
      <p:ext uri="{BB962C8B-B14F-4D97-AF65-F5344CB8AC3E}">
        <p14:creationId xmlns:p14="http://schemas.microsoft.com/office/powerpoint/2010/main" val="240661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noProof="1" smtClean="0"/>
              <a:t>Folder d’information</a:t>
            </a:r>
            <a:endParaRPr lang="fr-BE" sz="2800" b="1" noProof="1"/>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8" name="Date Placeholder 3"/>
          <p:cNvSpPr>
            <a:spLocks noGrp="1"/>
          </p:cNvSpPr>
          <p:nvPr>
            <p:ph type="dt" sz="half" idx="10"/>
          </p:nvPr>
        </p:nvSpPr>
        <p:spPr/>
        <p:txBody>
          <a:bodyPr/>
          <a:lstStyle/>
          <a:p>
            <a:r>
              <a:rPr lang="en-US" smtClean="0"/>
              <a:t>22/09/2015</a:t>
            </a:r>
            <a:endParaRPr lang="fr-BE" dirty="0"/>
          </a:p>
        </p:txBody>
      </p:sp>
      <p:sp>
        <p:nvSpPr>
          <p:cNvPr id="5" name="Slide Number Placeholder 4"/>
          <p:cNvSpPr>
            <a:spLocks noGrp="1"/>
          </p:cNvSpPr>
          <p:nvPr>
            <p:ph type="sldNum" sz="quarter" idx="12"/>
          </p:nvPr>
        </p:nvSpPr>
        <p:spPr/>
        <p:txBody>
          <a:bodyPr/>
          <a:lstStyle/>
          <a:p>
            <a:fld id="{BAADB71D-6A6A-403E-B8B0-DAC18C9A03D5}" type="slidenum">
              <a:rPr lang="en-US" smtClean="0"/>
              <a:t>50</a:t>
            </a:fld>
            <a:endParaRPr lang="fr-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7108462" cy="503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100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fr-BE" b="1" dirty="0" smtClean="0"/>
              <a:t>Support</a:t>
            </a:r>
            <a:endParaRPr lang="fr-BE" dirty="0" smtClean="0"/>
          </a:p>
        </p:txBody>
      </p:sp>
      <p:sp>
        <p:nvSpPr>
          <p:cNvPr id="3" name="Content Placeholder 2"/>
          <p:cNvSpPr>
            <a:spLocks noGrp="1"/>
          </p:cNvSpPr>
          <p:nvPr>
            <p:ph idx="1"/>
          </p:nvPr>
        </p:nvSpPr>
        <p:spPr/>
        <p:txBody>
          <a:bodyPr>
            <a:normAutofit fontScale="92500" lnSpcReduction="10000"/>
          </a:bodyPr>
          <a:lstStyle/>
          <a:p>
            <a:pPr marL="0" indent="0">
              <a:buNone/>
            </a:pPr>
            <a:r>
              <a:rPr lang="fr-BE" sz="3100" b="1" dirty="0" smtClean="0">
                <a:solidFill>
                  <a:srgbClr val="3E6E5A"/>
                </a:solidFill>
              </a:rPr>
              <a:t>eHealth</a:t>
            </a:r>
            <a:r>
              <a:rPr lang="fr-BE" sz="3100" b="1" dirty="0" smtClean="0">
                <a:solidFill>
                  <a:srgbClr val="000000"/>
                </a:solidFill>
              </a:rPr>
              <a:t>Consent</a:t>
            </a:r>
          </a:p>
          <a:p>
            <a:pPr marL="0" indent="0">
              <a:buNone/>
            </a:pPr>
            <a:endParaRPr lang="fr-BE" sz="3100" b="1" dirty="0">
              <a:solidFill>
                <a:srgbClr val="000000"/>
              </a:solidFill>
            </a:endParaRPr>
          </a:p>
          <a:p>
            <a:pPr fontAlgn="base"/>
            <a:r>
              <a:rPr lang="fr-BE" sz="2000" dirty="0" smtClean="0"/>
              <a:t>permet d'enregistrer ou de révoquer le consentement éclairé du patient pour l'échange électronique de données relatives à la santé dans le cadre de la prise en charge du patient</a:t>
            </a:r>
            <a:endParaRPr lang="fr-BE" sz="2000" dirty="0"/>
          </a:p>
          <a:p>
            <a:pPr fontAlgn="base"/>
            <a:endParaRPr lang="fr-BE" sz="2000" dirty="0"/>
          </a:p>
          <a:p>
            <a:pPr fontAlgn="base"/>
            <a:r>
              <a:rPr lang="fr-BE" sz="2000" dirty="0" smtClean="0"/>
              <a:t>permet aussi </a:t>
            </a:r>
            <a:r>
              <a:rPr lang="fr-BE" sz="2000" b="1" dirty="0" smtClean="0"/>
              <a:t>au citoyen d'exclure certains prestataires de soins spécifiques de l'accès à ses données de santé</a:t>
            </a:r>
            <a:r>
              <a:rPr lang="fr-BE" sz="2000" dirty="0" smtClean="0"/>
              <a:t> (pour les échanges de données couverts par ce consentement)</a:t>
            </a:r>
          </a:p>
          <a:p>
            <a:pPr fontAlgn="base"/>
            <a:endParaRPr lang="fr-BE" sz="2000" dirty="0"/>
          </a:p>
          <a:p>
            <a:pPr fontAlgn="base"/>
            <a:r>
              <a:rPr lang="fr-BE" sz="2000" dirty="0" smtClean="0"/>
              <a:t>intègre certaines fonctionnalités </a:t>
            </a:r>
            <a:r>
              <a:rPr lang="fr-BE" sz="2000" b="1" dirty="0" smtClean="0"/>
              <a:t>en support à la gestion des « liens thérapeutiques »</a:t>
            </a:r>
            <a:r>
              <a:rPr lang="fr-BE" sz="2000" dirty="0" smtClean="0"/>
              <a:t>, lesquels constituent un prérequis nécessaire à la consultation de données relatives à la santé par voie électronique</a:t>
            </a:r>
            <a:endParaRPr lang="fr-BE" sz="2000" dirty="0"/>
          </a:p>
          <a:p>
            <a:pPr marL="0" indent="0">
              <a:buNone/>
            </a:pPr>
            <a:endParaRPr lang="fr-BE" sz="3100" b="1" dirty="0" smtClean="0">
              <a:solidFill>
                <a:srgbClr val="000000"/>
              </a:solidFill>
            </a:endParaRPr>
          </a:p>
          <a:p>
            <a:pPr marL="0" indent="0" fontAlgn="base">
              <a:buNone/>
            </a:pPr>
            <a:endParaRPr lang="fr-BE" sz="2900" dirty="0"/>
          </a:p>
          <a:p>
            <a:pPr fontAlgn="base"/>
            <a:endParaRPr lang="fr-BE" sz="2900" dirty="0" smtClean="0"/>
          </a:p>
          <a:p>
            <a:pPr marL="0" indent="0" fontAlgn="base">
              <a:buNone/>
            </a:pPr>
            <a:endParaRPr lang="fr-BE" sz="2400" b="1" dirty="0" smtClean="0"/>
          </a:p>
        </p:txBody>
      </p:sp>
      <p:sp>
        <p:nvSpPr>
          <p:cNvPr id="7" name="Text Placeholder 6"/>
          <p:cNvSpPr>
            <a:spLocks noGrp="1"/>
          </p:cNvSpPr>
          <p:nvPr>
            <p:ph type="body" sz="half" idx="2"/>
          </p:nvPr>
        </p:nvSpPr>
        <p:spPr>
          <a:xfrm>
            <a:off x="354415" y="2132856"/>
            <a:ext cx="2273369" cy="4243615"/>
          </a:xfrm>
        </p:spPr>
        <p:txBody>
          <a:bodyPr>
            <a:normAutofit/>
          </a:bodyPr>
          <a:lstStyle/>
          <a:p>
            <a:pPr>
              <a:lnSpc>
                <a:spcPct val="90000"/>
              </a:lnSpc>
              <a:spcBef>
                <a:spcPct val="0"/>
              </a:spcBef>
            </a:pPr>
            <a:r>
              <a:rPr lang="fr-BE" sz="2000" b="1" spc="-100" dirty="0" smtClean="0">
                <a:solidFill>
                  <a:srgbClr val="3E6E5A"/>
                </a:solidFill>
                <a:latin typeface="+mj-lt"/>
              </a:rPr>
              <a:t>Consentement éclairé</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51</a:t>
            </a:fld>
            <a:endParaRPr lang="fr-BE"/>
          </a:p>
        </p:txBody>
      </p:sp>
      <p:sp>
        <p:nvSpPr>
          <p:cNvPr id="8"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842262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916113"/>
            <a:ext cx="81184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b="1" dirty="0" err="1">
                <a:solidFill>
                  <a:srgbClr val="3E6E5A"/>
                </a:solidFill>
              </a:rPr>
              <a:t>eHealth</a:t>
            </a:r>
            <a:r>
              <a:rPr lang="en-US" altLang="en-US" b="1" dirty="0" err="1"/>
              <a:t>Consent</a:t>
            </a:r>
            <a:endParaRPr lang="en-US" dirty="0"/>
          </a:p>
        </p:txBody>
      </p:sp>
      <p:sp>
        <p:nvSpPr>
          <p:cNvPr id="3" name="Date Placeholder 2"/>
          <p:cNvSpPr>
            <a:spLocks noGrp="1"/>
          </p:cNvSpPr>
          <p:nvPr>
            <p:ph type="dt" sz="half" idx="10"/>
          </p:nvPr>
        </p:nvSpPr>
        <p:spPr/>
        <p:txBody>
          <a:bodyPr/>
          <a:lstStyle/>
          <a:p>
            <a:r>
              <a:rPr lang="en-US" smtClean="0"/>
              <a:t>22/09/2015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52</a:t>
            </a:fld>
            <a:endParaRPr lang="en-US"/>
          </a:p>
        </p:txBody>
      </p:sp>
    </p:spTree>
    <p:extLst>
      <p:ext uri="{BB962C8B-B14F-4D97-AF65-F5344CB8AC3E}">
        <p14:creationId xmlns:p14="http://schemas.microsoft.com/office/powerpoint/2010/main" val="12934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975" y="1509713"/>
            <a:ext cx="7575550"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r>
              <a:rPr lang="en-US" altLang="en-US" b="1" dirty="0" err="1">
                <a:solidFill>
                  <a:srgbClr val="3E6E5A"/>
                </a:solidFill>
              </a:rPr>
              <a:t>eHealth</a:t>
            </a:r>
            <a:r>
              <a:rPr lang="en-US" altLang="en-US" b="1" dirty="0" err="1"/>
              <a:t>Consent</a:t>
            </a:r>
            <a:endParaRPr lang="en-US" dirty="0"/>
          </a:p>
        </p:txBody>
      </p:sp>
      <p:sp>
        <p:nvSpPr>
          <p:cNvPr id="3" name="Date Placeholder 2"/>
          <p:cNvSpPr>
            <a:spLocks noGrp="1"/>
          </p:cNvSpPr>
          <p:nvPr>
            <p:ph type="dt" sz="half" idx="10"/>
          </p:nvPr>
        </p:nvSpPr>
        <p:spPr/>
        <p:txBody>
          <a:bodyPr/>
          <a:lstStyle/>
          <a:p>
            <a:r>
              <a:rPr lang="en-US" smtClean="0"/>
              <a:t>22/09/2015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53</a:t>
            </a:fld>
            <a:endParaRPr lang="en-US"/>
          </a:p>
        </p:txBody>
      </p:sp>
    </p:spTree>
    <p:extLst>
      <p:ext uri="{BB962C8B-B14F-4D97-AF65-F5344CB8AC3E}">
        <p14:creationId xmlns:p14="http://schemas.microsoft.com/office/powerpoint/2010/main" val="372206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484313"/>
            <a:ext cx="80899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r>
              <a:rPr lang="en-US" altLang="en-US" b="1" dirty="0" err="1">
                <a:solidFill>
                  <a:srgbClr val="3E6E5A"/>
                </a:solidFill>
              </a:rPr>
              <a:t>eHealth</a:t>
            </a:r>
            <a:r>
              <a:rPr lang="en-US" altLang="en-US" b="1" dirty="0" err="1"/>
              <a:t>Consent</a:t>
            </a:r>
            <a:endParaRPr lang="en-US" dirty="0"/>
          </a:p>
        </p:txBody>
      </p:sp>
      <p:sp>
        <p:nvSpPr>
          <p:cNvPr id="3" name="Date Placeholder 2"/>
          <p:cNvSpPr>
            <a:spLocks noGrp="1"/>
          </p:cNvSpPr>
          <p:nvPr>
            <p:ph type="dt" sz="half" idx="10"/>
          </p:nvPr>
        </p:nvSpPr>
        <p:spPr/>
        <p:txBody>
          <a:bodyPr/>
          <a:lstStyle/>
          <a:p>
            <a:r>
              <a:rPr lang="en-US" smtClean="0"/>
              <a:t>22/09/2015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54</a:t>
            </a:fld>
            <a:endParaRPr lang="en-US"/>
          </a:p>
        </p:txBody>
      </p:sp>
    </p:spTree>
    <p:extLst>
      <p:ext uri="{BB962C8B-B14F-4D97-AF65-F5344CB8AC3E}">
        <p14:creationId xmlns:p14="http://schemas.microsoft.com/office/powerpoint/2010/main" val="426877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628775"/>
            <a:ext cx="80391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r>
              <a:rPr lang="en-US" altLang="en-US" b="1" dirty="0" err="1">
                <a:solidFill>
                  <a:srgbClr val="3E6E5A"/>
                </a:solidFill>
              </a:rPr>
              <a:t>eHealth</a:t>
            </a:r>
            <a:r>
              <a:rPr lang="en-US" altLang="en-US" b="1" dirty="0" err="1"/>
              <a:t>Consent</a:t>
            </a:r>
            <a:endParaRPr lang="en-US" dirty="0"/>
          </a:p>
        </p:txBody>
      </p:sp>
      <p:sp>
        <p:nvSpPr>
          <p:cNvPr id="3" name="Date Placeholder 2"/>
          <p:cNvSpPr>
            <a:spLocks noGrp="1"/>
          </p:cNvSpPr>
          <p:nvPr>
            <p:ph type="dt" sz="half" idx="10"/>
          </p:nvPr>
        </p:nvSpPr>
        <p:spPr/>
        <p:txBody>
          <a:bodyPr/>
          <a:lstStyle/>
          <a:p>
            <a:r>
              <a:rPr lang="en-US" smtClean="0"/>
              <a:t>22/09/2015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55</a:t>
            </a:fld>
            <a:endParaRPr lang="en-US"/>
          </a:p>
        </p:txBody>
      </p:sp>
    </p:spTree>
    <p:extLst>
      <p:ext uri="{BB962C8B-B14F-4D97-AF65-F5344CB8AC3E}">
        <p14:creationId xmlns:p14="http://schemas.microsoft.com/office/powerpoint/2010/main" val="237256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a:bodyPr>
          <a:lstStyle/>
          <a:p>
            <a:r>
              <a:rPr lang="fr-BE" sz="2800" b="1" dirty="0" smtClean="0"/>
              <a:t>Pourquoi informatiser la pratique médicale?</a:t>
            </a:r>
            <a:r>
              <a:rPr dirty="0"/>
              <a:t/>
            </a:r>
            <a:br>
              <a:rPr dirty="0"/>
            </a:br>
            <a:r>
              <a:rPr lang="fr-FR" sz="2800" b="1" dirty="0"/>
              <a:t>Quel est le rôle des prestataires de soins?</a:t>
            </a:r>
            <a:endParaRPr lang="fr-BE"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5" name="Slide Number Placeholder 4"/>
          <p:cNvSpPr>
            <a:spLocks noGrp="1"/>
          </p:cNvSpPr>
          <p:nvPr>
            <p:ph type="sldNum" sz="quarter" idx="12"/>
          </p:nvPr>
        </p:nvSpPr>
        <p:spPr/>
        <p:txBody>
          <a:bodyPr/>
          <a:lstStyle/>
          <a:p>
            <a:fld id="{BAADB71D-6A6A-403E-B8B0-DAC18C9A03D5}" type="slidenum">
              <a:rPr lang="en-US" smtClean="0"/>
              <a:t>56</a:t>
            </a:fld>
            <a:endParaRPr lang="fr-BE"/>
          </a:p>
        </p:txBody>
      </p:sp>
      <p:sp>
        <p:nvSpPr>
          <p:cNvPr id="6"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3220337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dirty="0" smtClean="0"/>
              <a:t>Quel est le rôle des prestataires de soins? </a:t>
            </a:r>
            <a:endParaRPr lang="fr-BE" b="1" dirty="0"/>
          </a:p>
        </p:txBody>
      </p:sp>
      <p:sp>
        <p:nvSpPr>
          <p:cNvPr id="6" name="Content Placeholder 5"/>
          <p:cNvSpPr>
            <a:spLocks noGrp="1"/>
          </p:cNvSpPr>
          <p:nvPr>
            <p:ph idx="1"/>
          </p:nvPr>
        </p:nvSpPr>
        <p:spPr/>
        <p:txBody>
          <a:bodyPr>
            <a:normAutofit fontScale="92500" lnSpcReduction="10000"/>
          </a:bodyPr>
          <a:lstStyle/>
          <a:p>
            <a:r>
              <a:rPr lang="fr-BE" sz="2400" dirty="0"/>
              <a:t>Utilisation de logiciels enregistrés</a:t>
            </a:r>
          </a:p>
          <a:p>
            <a:pPr lvl="1"/>
            <a:r>
              <a:rPr lang="fr-BE" sz="2000" dirty="0" smtClean="0"/>
              <a:t>liste des logiciels disponible</a:t>
            </a:r>
          </a:p>
          <a:p>
            <a:pPr lvl="1"/>
            <a:endParaRPr lang="fr-BE" sz="1600" dirty="0" smtClean="0"/>
          </a:p>
          <a:p>
            <a:r>
              <a:rPr lang="fr-BE" sz="2400" dirty="0" smtClean="0"/>
              <a:t>Dossiers médicaux systématiquement informatisés</a:t>
            </a:r>
          </a:p>
          <a:p>
            <a:endParaRPr lang="fr-BE" sz="2000" dirty="0"/>
          </a:p>
          <a:p>
            <a:r>
              <a:rPr lang="fr-BE" sz="2400" dirty="0"/>
              <a:t>Bonne structuration des données</a:t>
            </a:r>
          </a:p>
          <a:p>
            <a:pPr lvl="1"/>
            <a:r>
              <a:rPr lang="fr-BE" sz="2100" dirty="0"/>
              <a:t>utilisation d'une terminologie standard</a:t>
            </a:r>
          </a:p>
          <a:p>
            <a:pPr lvl="1"/>
            <a:r>
              <a:rPr lang="fr-BE" sz="2100" dirty="0" smtClean="0"/>
              <a:t>possibilité de création/consultation d'un SumEHR</a:t>
            </a:r>
            <a:endParaRPr lang="fr-BE" sz="2100" dirty="0"/>
          </a:p>
          <a:p>
            <a:pPr lvl="1"/>
            <a:endParaRPr lang="fr-BE" sz="2000" dirty="0"/>
          </a:p>
          <a:p>
            <a:r>
              <a:rPr lang="fr-BE" sz="2400" dirty="0"/>
              <a:t>Participation, alimentation, consultation des outils disponibles</a:t>
            </a:r>
          </a:p>
          <a:p>
            <a:pPr lvl="1"/>
            <a:r>
              <a:rPr lang="fr-BE" sz="2000" dirty="0" smtClean="0"/>
              <a:t>67 services à valeur ajoutée sont disponibles</a:t>
            </a:r>
          </a:p>
          <a:p>
            <a:pPr lvl="1"/>
            <a:endParaRPr lang="fr-BE" sz="2000" dirty="0"/>
          </a:p>
          <a:p>
            <a:r>
              <a:rPr lang="fr-BE" sz="2400" dirty="0"/>
              <a:t>Promotion de l'enregistrement du consentement éclairé du patient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rPr>
              <a:t>Prestataires de soins individuels</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57</a:t>
            </a:fld>
            <a:endParaRPr lang="fr-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
        <p:nvSpPr>
          <p:cNvPr id="12"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5411606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dirty="0" smtClean="0"/>
              <a:t>Quel est le rôle des prestataires de soins? </a:t>
            </a:r>
            <a:endParaRPr lang="fr-BE" b="1" dirty="0"/>
          </a:p>
        </p:txBody>
      </p:sp>
      <p:sp>
        <p:nvSpPr>
          <p:cNvPr id="6" name="Content Placeholder 5"/>
          <p:cNvSpPr>
            <a:spLocks noGrp="1"/>
          </p:cNvSpPr>
          <p:nvPr>
            <p:ph idx="1"/>
          </p:nvPr>
        </p:nvSpPr>
        <p:spPr/>
        <p:txBody>
          <a:bodyPr>
            <a:normAutofit fontScale="92500" lnSpcReduction="20000"/>
          </a:bodyPr>
          <a:lstStyle/>
          <a:p>
            <a:r>
              <a:rPr lang="fr-BE" sz="2400" dirty="0" smtClean="0"/>
              <a:t>Dossiers médicaux systématiquement informatisés et multidisciplinaires</a:t>
            </a:r>
          </a:p>
          <a:p>
            <a:endParaRPr lang="fr-BE" sz="1000" dirty="0"/>
          </a:p>
          <a:p>
            <a:r>
              <a:rPr lang="fr-BE" sz="2400" dirty="0"/>
              <a:t>Bonne structuration des données</a:t>
            </a:r>
          </a:p>
          <a:p>
            <a:pPr lvl="1"/>
            <a:r>
              <a:rPr lang="fr-BE" sz="2100" dirty="0"/>
              <a:t>utilisation d'une terminologie standard</a:t>
            </a:r>
          </a:p>
          <a:p>
            <a:pPr lvl="1"/>
            <a:r>
              <a:rPr lang="fr-BE" sz="2100" dirty="0"/>
              <a:t>possibilité de création/consultation d'un SumEHR</a:t>
            </a:r>
          </a:p>
          <a:p>
            <a:pPr lvl="1"/>
            <a:endParaRPr lang="fr-BE" sz="1000" dirty="0"/>
          </a:p>
          <a:p>
            <a:r>
              <a:rPr lang="fr-BE" sz="2400" dirty="0"/>
              <a:t>Harmonisation des méthodes de travail entre hôpitaux</a:t>
            </a:r>
          </a:p>
          <a:p>
            <a:endParaRPr lang="fr-BE" sz="1000" dirty="0"/>
          </a:p>
          <a:p>
            <a:r>
              <a:rPr lang="fr-BE" sz="2400" dirty="0" smtClean="0"/>
              <a:t>Participation, alimentation, consultation des outils disponibles (e.a. système des hubs/métahub)</a:t>
            </a:r>
          </a:p>
          <a:p>
            <a:pPr lvl="1"/>
            <a:r>
              <a:rPr lang="fr-BE" sz="2000" dirty="0" smtClean="0"/>
              <a:t>67 services à valeur ajoutée sont disponibles</a:t>
            </a:r>
          </a:p>
          <a:p>
            <a:pPr lvl="1"/>
            <a:endParaRPr lang="fr-BE" sz="900" dirty="0"/>
          </a:p>
          <a:p>
            <a:pPr marL="182880" lvl="3">
              <a:buSzPct val="85000"/>
            </a:pPr>
            <a:r>
              <a:rPr lang="fr-BE" sz="2400" dirty="0" smtClean="0"/>
              <a:t>Sécurité de l’information</a:t>
            </a:r>
          </a:p>
          <a:p>
            <a:pPr marL="182880" lvl="3">
              <a:buSzPct val="85000"/>
            </a:pPr>
            <a:endParaRPr lang="fr-BE" sz="900" dirty="0"/>
          </a:p>
          <a:p>
            <a:r>
              <a:rPr lang="fr-BE" sz="2400" dirty="0" smtClean="0"/>
              <a:t>Promotion de l'enregistrement du consentement éclairé du patient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Institutions</a:t>
            </a:r>
          </a:p>
          <a:p>
            <a:pPr>
              <a:lnSpc>
                <a:spcPct val="90000"/>
              </a:lnSpc>
              <a:spcBef>
                <a:spcPct val="0"/>
              </a:spcBef>
            </a:pPr>
            <a:r>
              <a:rPr lang="fr-BE" sz="2000" b="1" spc="-100" dirty="0" smtClean="0">
                <a:solidFill>
                  <a:srgbClr val="3E6E5A"/>
                </a:solidFill>
                <a:latin typeface="+mj-lt"/>
              </a:rPr>
              <a:t>de soins et organismes assureurs </a:t>
            </a:r>
            <a:endParaRPr lang="fr-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58</a:t>
            </a:fld>
            <a:endParaRPr lang="fr-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
        <p:nvSpPr>
          <p:cNvPr id="13" name="Date Placeholder 3"/>
          <p:cNvSpPr>
            <a:spLocks noGrp="1"/>
          </p:cNvSpPr>
          <p:nvPr>
            <p:ph type="dt" sz="half" idx="10"/>
          </p:nvPr>
        </p:nvSpPr>
        <p:spPr>
          <a:xfrm>
            <a:off x="457200" y="18288"/>
            <a:ext cx="2895600" cy="329184"/>
          </a:xfrm>
        </p:spPr>
        <p:txBody>
          <a:bodyPr/>
          <a:lstStyle/>
          <a:p>
            <a:r>
              <a:rPr lang="en-US" smtClean="0"/>
              <a:t>22/09/2015</a:t>
            </a:r>
            <a:endParaRPr lang="fr-BE" dirty="0"/>
          </a:p>
        </p:txBody>
      </p:sp>
    </p:spTree>
    <p:extLst>
      <p:ext uri="{BB962C8B-B14F-4D97-AF65-F5344CB8AC3E}">
        <p14:creationId xmlns:p14="http://schemas.microsoft.com/office/powerpoint/2010/main" val="1790696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b="1" dirty="0" err="1"/>
              <a:t>Roadmap</a:t>
            </a:r>
            <a:r>
              <a:rPr lang="fr-BE" b="1" dirty="0"/>
              <a:t> </a:t>
            </a:r>
            <a:r>
              <a:rPr lang="fr-BE" b="1" dirty="0" err="1" smtClean="0"/>
              <a:t>e-S@nté</a:t>
            </a:r>
            <a:r>
              <a:rPr lang="fr-BE" b="1" dirty="0" smtClean="0"/>
              <a:t> 2013-2018</a:t>
            </a:r>
            <a:endParaRPr lang="en-US" b="1" dirty="0"/>
          </a:p>
        </p:txBody>
      </p:sp>
      <p:sp>
        <p:nvSpPr>
          <p:cNvPr id="11" name="Content Placeholder 10"/>
          <p:cNvSpPr>
            <a:spLocks noGrp="1"/>
          </p:cNvSpPr>
          <p:nvPr>
            <p:ph idx="1"/>
          </p:nvPr>
        </p:nvSpPr>
        <p:spPr/>
        <p:txBody>
          <a:bodyPr>
            <a:normAutofit lnSpcReduction="10000"/>
          </a:bodyPr>
          <a:lstStyle/>
          <a:p>
            <a:pPr>
              <a:buClrTx/>
            </a:pPr>
            <a:r>
              <a:rPr lang="fr-FR" sz="2000" dirty="0"/>
              <a:t>Organisation d’une table ronde fin 2012 autour du développement de l’informatisation des soins de </a:t>
            </a:r>
            <a:r>
              <a:rPr lang="fr-FR" sz="2000" dirty="0" smtClean="0"/>
              <a:t>santé – actualisation en cours via nouvelle table ronde</a:t>
            </a:r>
          </a:p>
          <a:p>
            <a:pPr>
              <a:buClrTx/>
            </a:pPr>
            <a:r>
              <a:rPr lang="fr-FR" sz="2000" dirty="0" smtClean="0"/>
              <a:t>Participation </a:t>
            </a:r>
            <a:r>
              <a:rPr lang="fr-FR" sz="2000" dirty="0"/>
              <a:t>de près de </a:t>
            </a:r>
            <a:r>
              <a:rPr lang="fr-FR" sz="2000" b="1" dirty="0"/>
              <a:t>300 personnes du secteur </a:t>
            </a:r>
            <a:endParaRPr lang="fr-FR" sz="2000" b="1" dirty="0" smtClean="0"/>
          </a:p>
          <a:p>
            <a:pPr>
              <a:buClrTx/>
            </a:pPr>
            <a:r>
              <a:rPr lang="fr-FR" sz="2000" dirty="0" smtClean="0"/>
              <a:t>Rédaction </a:t>
            </a:r>
            <a:r>
              <a:rPr lang="fr-FR" sz="2000" dirty="0"/>
              <a:t>d’un plan d’action e-Santé concret pour 5 ans</a:t>
            </a:r>
            <a:r>
              <a:rPr lang="en-US" sz="2000" dirty="0"/>
              <a:t> </a:t>
            </a:r>
            <a:r>
              <a:rPr lang="en-US" sz="2000" dirty="0" smtClean="0"/>
              <a:t>&gt; </a:t>
            </a:r>
            <a:r>
              <a:rPr lang="en-US" sz="2000" b="1" dirty="0" smtClean="0"/>
              <a:t>Roadmap</a:t>
            </a:r>
          </a:p>
          <a:p>
            <a:pPr>
              <a:buClrTx/>
            </a:pPr>
            <a:r>
              <a:rPr lang="fr-FR" sz="2000" b="1" dirty="0" smtClean="0"/>
              <a:t>5 piliers</a:t>
            </a:r>
            <a:r>
              <a:rPr lang="fr-FR" sz="2000" dirty="0" smtClean="0"/>
              <a:t> </a:t>
            </a:r>
          </a:p>
          <a:p>
            <a:pPr marL="731520" lvl="1" indent="-457200">
              <a:buClrTx/>
              <a:buFont typeface="+mj-lt"/>
              <a:buAutoNum type="arabicPeriod"/>
            </a:pPr>
            <a:r>
              <a:rPr lang="fr-FR" sz="1600" dirty="0" smtClean="0"/>
              <a:t>développer </a:t>
            </a:r>
            <a:r>
              <a:rPr lang="fr-FR" sz="1600" dirty="0"/>
              <a:t>l’échange de données par des dispensateurs de soins sur la base d’une architecture commune </a:t>
            </a:r>
          </a:p>
          <a:p>
            <a:pPr marL="731520" lvl="1" indent="-457200">
              <a:buClrTx/>
              <a:buFont typeface="+mj-lt"/>
              <a:buAutoNum type="arabicPeriod"/>
            </a:pPr>
            <a:r>
              <a:rPr lang="fr-FR" sz="1600" dirty="0"/>
              <a:t>r</a:t>
            </a:r>
            <a:r>
              <a:rPr lang="fr-FR" sz="1600" dirty="0" smtClean="0"/>
              <a:t>éaliser </a:t>
            </a:r>
            <a:r>
              <a:rPr lang="fr-FR" sz="1600" dirty="0"/>
              <a:t>un engagement plus important et d’une meilleure connaissance des patients sur l’e-Santé </a:t>
            </a:r>
          </a:p>
          <a:p>
            <a:pPr marL="731520" lvl="1" indent="-457200">
              <a:buClrTx/>
              <a:buFont typeface="+mj-lt"/>
              <a:buAutoNum type="arabicPeriod"/>
            </a:pPr>
            <a:r>
              <a:rPr lang="fr-FR" sz="1600" dirty="0"/>
              <a:t>m</a:t>
            </a:r>
            <a:r>
              <a:rPr lang="fr-FR" sz="1600" dirty="0" smtClean="0"/>
              <a:t>ettre </a:t>
            </a:r>
            <a:r>
              <a:rPr lang="fr-FR" sz="1600" dirty="0"/>
              <a:t>au point une terminologie de référence </a:t>
            </a:r>
          </a:p>
          <a:p>
            <a:pPr marL="731520" lvl="1" indent="-457200">
              <a:buClrTx/>
              <a:buFont typeface="+mj-lt"/>
              <a:buAutoNum type="arabicPeriod"/>
            </a:pPr>
            <a:r>
              <a:rPr lang="fr-FR" sz="1600" dirty="0"/>
              <a:t>r</a:t>
            </a:r>
            <a:r>
              <a:rPr lang="fr-FR" sz="1600" dirty="0" smtClean="0"/>
              <a:t>éaliser </a:t>
            </a:r>
            <a:r>
              <a:rPr lang="fr-FR" sz="1600" dirty="0"/>
              <a:t>la simplification et de l’efficacité administratives </a:t>
            </a:r>
          </a:p>
          <a:p>
            <a:pPr marL="731520" lvl="1" indent="-457200">
              <a:buClrTx/>
              <a:buFont typeface="+mj-lt"/>
              <a:buAutoNum type="arabicPeriod"/>
            </a:pPr>
            <a:r>
              <a:rPr lang="fr-FR" sz="1600" dirty="0"/>
              <a:t>i</a:t>
            </a:r>
            <a:r>
              <a:rPr lang="fr-FR" sz="1600" dirty="0" smtClean="0"/>
              <a:t>nstaurer </a:t>
            </a:r>
            <a:r>
              <a:rPr lang="fr-FR" sz="1600" dirty="0"/>
              <a:t>une structure de gouvernance souple et transparente à laquelle toutes les autorités et parties prenantes compétentes seront associées </a:t>
            </a:r>
            <a:endParaRPr lang="en-US" dirty="0"/>
          </a:p>
          <a:p>
            <a:pPr>
              <a:buClrTx/>
            </a:pPr>
            <a:r>
              <a:rPr lang="fr-FR" sz="2000" b="1" dirty="0" smtClean="0"/>
              <a:t>20 </a:t>
            </a:r>
            <a:r>
              <a:rPr lang="fr-FR" sz="2000" b="1" dirty="0"/>
              <a:t>objectifs concrets</a:t>
            </a:r>
            <a:r>
              <a:rPr lang="fr-FR" sz="2000" dirty="0"/>
              <a:t> et </a:t>
            </a:r>
            <a:r>
              <a:rPr lang="fr-FR" sz="2000" b="1" dirty="0" smtClean="0"/>
              <a:t>mesurables</a:t>
            </a:r>
          </a:p>
          <a:p>
            <a:pPr>
              <a:buClrTx/>
            </a:pPr>
            <a:r>
              <a:rPr lang="nl-BE" altLang="en-US" b="1" dirty="0"/>
              <a:t>www.rtreh.be</a:t>
            </a:r>
            <a:endParaRPr lang="nl-BE" dirty="0"/>
          </a:p>
          <a:p>
            <a:endParaRPr lang="en-US" dirty="0"/>
          </a:p>
        </p:txBody>
      </p:sp>
      <p:sp>
        <p:nvSpPr>
          <p:cNvPr id="6" name="Date Placeholder 5"/>
          <p:cNvSpPr>
            <a:spLocks noGrp="1"/>
          </p:cNvSpPr>
          <p:nvPr>
            <p:ph type="dt" sz="half" idx="10"/>
          </p:nvPr>
        </p:nvSpPr>
        <p:spPr/>
        <p:txBody>
          <a:bodyPr/>
          <a:lstStyle/>
          <a:p>
            <a:r>
              <a:rPr lang="en-US" smtClean="0"/>
              <a:t>22/09/2015</a:t>
            </a:r>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59</a:t>
            </a:fld>
            <a:endParaRPr lang="en-US"/>
          </a:p>
        </p:txBody>
      </p:sp>
    </p:spTree>
    <p:extLst>
      <p:ext uri="{BB962C8B-B14F-4D97-AF65-F5344CB8AC3E}">
        <p14:creationId xmlns:p14="http://schemas.microsoft.com/office/powerpoint/2010/main" val="39400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2955608" y="2523164"/>
            <a:ext cx="3054830" cy="2657760"/>
            <a:chOff x="2955608" y="2523164"/>
            <a:chExt cx="3054830" cy="265776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840220" y="3179115"/>
              <a:ext cx="1385017" cy="1345859"/>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smtClean="0">
                  <a:solidFill>
                    <a:schemeClr val="bg1"/>
                  </a:solidFill>
                </a:rPr>
                <a:t>Avantages</a:t>
              </a:r>
              <a:r>
                <a:rPr lang="nl-BE" sz="1200" b="1" dirty="0" smtClean="0">
                  <a:solidFill>
                    <a:schemeClr val="bg1"/>
                  </a:solidFill>
                </a:rPr>
                <a:t> </a:t>
              </a:r>
              <a:r>
                <a:rPr lang="nl-BE" sz="1200" b="1" dirty="0" err="1" smtClean="0">
                  <a:solidFill>
                    <a:schemeClr val="bg1"/>
                  </a:solidFill>
                </a:rPr>
                <a:t>médicaux</a:t>
              </a:r>
              <a:endParaRPr lang="nl-BE" sz="1200" b="1" dirty="0">
                <a:solidFill>
                  <a:schemeClr val="bg1"/>
                </a:solidFill>
              </a:endParaRPr>
            </a:p>
          </p:txBody>
        </p:sp>
        <p:cxnSp>
          <p:nvCxnSpPr>
            <p:cNvPr id="24" name="Straight Connector 23"/>
            <p:cNvCxnSpPr/>
            <p:nvPr/>
          </p:nvCxnSpPr>
          <p:spPr>
            <a:xfrm>
              <a:off x="3629173" y="2669854"/>
              <a:ext cx="552302" cy="606746"/>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094" y="2669854"/>
              <a:ext cx="562491" cy="63458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5237" y="3834211"/>
              <a:ext cx="785201" cy="960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094" y="4432257"/>
              <a:ext cx="562491" cy="6754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888" y="4425994"/>
              <a:ext cx="611405" cy="64065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825"/>
              <a:ext cx="884612" cy="212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366605" y="401264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56567" y="4578498"/>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220318" y="4044588"/>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76225" y="2669854"/>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43115" y="3201159"/>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390861" y="3204316"/>
              <a:ext cx="476625" cy="476625"/>
            </a:xfrm>
            <a:prstGeom prst="rect">
              <a:avLst/>
            </a:prstGeom>
          </p:spPr>
        </p:pic>
      </p:grpSp>
      <p:sp>
        <p:nvSpPr>
          <p:cNvPr id="62" name="Slide Number Placeholder 11"/>
          <p:cNvSpPr>
            <a:spLocks noGrp="1"/>
          </p:cNvSpPr>
          <p:nvPr>
            <p:ph type="sldNum" sz="quarter" idx="12"/>
          </p:nvPr>
        </p:nvSpPr>
        <p:spPr>
          <a:prstGeom prst="rect">
            <a:avLst/>
          </a:prstGeom>
        </p:spPr>
        <p:txBody>
          <a:bodyPr/>
          <a:lstStyle/>
          <a:p>
            <a:fld id="{BAADB71D-6A6A-403E-B8B0-DAC18C9A03D5}" type="slidenum">
              <a:rPr lang="en-US" sz="1400" b="1" smtClean="0">
                <a:solidFill>
                  <a:schemeClr val="bg1"/>
                </a:solidFill>
              </a:rPr>
              <a:t>6</a:t>
            </a:fld>
            <a:endParaRPr lang="en-US" sz="1400" b="1" dirty="0">
              <a:solidFill>
                <a:schemeClr val="bg1"/>
              </a:solidFill>
            </a:endParaRPr>
          </a:p>
        </p:txBody>
      </p:sp>
      <p:grpSp>
        <p:nvGrpSpPr>
          <p:cNvPr id="108" name="Group 107"/>
          <p:cNvGrpSpPr/>
          <p:nvPr/>
        </p:nvGrpSpPr>
        <p:grpSpPr>
          <a:xfrm>
            <a:off x="483110" y="5136172"/>
            <a:ext cx="3240360" cy="1088504"/>
            <a:chOff x="483110" y="5136172"/>
            <a:chExt cx="3240360" cy="1088504"/>
          </a:xfrm>
        </p:grpSpPr>
        <p:grpSp>
          <p:nvGrpSpPr>
            <p:cNvPr id="68" name="Group 67"/>
            <p:cNvGrpSpPr/>
            <p:nvPr/>
          </p:nvGrpSpPr>
          <p:grpSpPr>
            <a:xfrm>
              <a:off x="483110" y="5136172"/>
              <a:ext cx="3240360" cy="1088504"/>
              <a:chOff x="398612" y="5107746"/>
              <a:chExt cx="3240360"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50740" y="510774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1018" y="5137888"/>
                <a:ext cx="2023658"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lvl="0" algn="ctr"/>
                <a:r>
                  <a:rPr lang="nl-BE" dirty="0" err="1" smtClean="0">
                    <a:solidFill>
                      <a:schemeClr val="bg1"/>
                    </a:solidFill>
                  </a:rPr>
                  <a:t>Consultation</a:t>
                </a:r>
                <a:r>
                  <a:rPr lang="nl-BE" dirty="0" smtClean="0">
                    <a:solidFill>
                      <a:schemeClr val="bg1"/>
                    </a:solidFill>
                  </a:rPr>
                  <a:t> des </a:t>
                </a:r>
                <a:r>
                  <a:rPr lang="nl-BE" dirty="0" err="1" smtClean="0">
                    <a:solidFill>
                      <a:schemeClr val="bg1"/>
                    </a:solidFill>
                  </a:rPr>
                  <a:t>résultats</a:t>
                </a:r>
                <a:r>
                  <a:rPr lang="nl-BE" dirty="0" smtClean="0">
                    <a:solidFill>
                      <a:schemeClr val="bg1"/>
                    </a:solidFill>
                  </a:rPr>
                  <a:t> de </a:t>
                </a:r>
                <a:r>
                  <a:rPr lang="nl-BE" dirty="0" err="1" smtClean="0">
                    <a:solidFill>
                      <a:schemeClr val="bg1"/>
                    </a:solidFill>
                  </a:rPr>
                  <a:t>laboratoire</a:t>
                </a:r>
                <a:endParaRPr lang="nl-BE" dirty="0">
                  <a:solidFill>
                    <a:schemeClr val="bg1"/>
                  </a:solidFill>
                </a:endParaRPr>
              </a:p>
              <a:p>
                <a:pPr algn="l"/>
                <a:endParaRPr lang="en-US" sz="1800" b="0" dirty="0" smtClean="0">
                  <a:solidFill>
                    <a:schemeClr val="tx1">
                      <a:lumMod val="95000"/>
                      <a:lumOff val="5000"/>
                    </a:schemeClr>
                  </a:solidFill>
                </a:endParaRPr>
              </a:p>
            </p:txBody>
          </p:sp>
        </p:grpSp>
        <p:pic>
          <p:nvPicPr>
            <p:cNvPr id="95" name="Picture 94"/>
            <p:cNvPicPr>
              <a:picLocks noChangeAspect="1"/>
            </p:cNvPicPr>
            <p:nvPr/>
          </p:nvPicPr>
          <p:blipFill>
            <a:blip r:embed="rId15" cstate="print">
              <a:extLst>
                <a:ext uri="{BEBA8EAE-BF5A-486C-A8C5-ECC9F3942E4B}">
                  <a14:imgProps xmlns:a14="http://schemas.microsoft.com/office/drawing/2010/main">
                    <a14:imgLayer r:embed="rId16">
                      <a14:imgEffect>
                        <a14:backgroundRemoval t="167" b="97667" l="500" r="100000">
                          <a14:foregroundMark x1="50500" y1="50333" x2="50500" y2="50333"/>
                          <a14:foregroundMark x1="81000" y1="75833" x2="81000" y2="75833"/>
                          <a14:foregroundMark x1="81667" y1="47167" x2="81667" y2="47167"/>
                          <a14:foregroundMark x1="89833" y1="49000" x2="89833" y2="49000"/>
                        </a14:backgroundRemoval>
                      </a14:imgEffect>
                    </a14:imgLayer>
                  </a14:imgProps>
                </a:ext>
                <a:ext uri="{28A0092B-C50C-407E-A947-70E740481C1C}">
                  <a14:useLocalDpi xmlns:a14="http://schemas.microsoft.com/office/drawing/2010/main" val="0"/>
                </a:ext>
              </a:extLst>
            </a:blip>
            <a:stretch>
              <a:fillRect/>
            </a:stretch>
          </p:blipFill>
          <p:spPr>
            <a:xfrm>
              <a:off x="589019" y="5163796"/>
              <a:ext cx="1016496" cy="1016496"/>
            </a:xfrm>
            <a:prstGeom prst="rect">
              <a:avLst/>
            </a:prstGeom>
          </p:spPr>
        </p:pic>
      </p:grpSp>
      <p:grpSp>
        <p:nvGrpSpPr>
          <p:cNvPr id="106" name="Group 105"/>
          <p:cNvGrpSpPr/>
          <p:nvPr/>
        </p:nvGrpSpPr>
        <p:grpSpPr>
          <a:xfrm>
            <a:off x="518456" y="1382445"/>
            <a:ext cx="3261456" cy="1158760"/>
            <a:chOff x="518456" y="1382445"/>
            <a:chExt cx="3261456" cy="1158760"/>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fontScale="92500" lnSpcReduction="10000"/>
              </a:bodyPr>
              <a:lstStyle/>
              <a:p>
                <a:pPr lvl="0" algn="ctr"/>
                <a:r>
                  <a:rPr lang="fr-BE" dirty="0" smtClean="0">
                    <a:solidFill>
                      <a:schemeClr val="bg1"/>
                    </a:solidFill>
                  </a:rPr>
                  <a:t>Recherche des antécédents médicaux via le </a:t>
                </a:r>
                <a:r>
                  <a:rPr lang="fr-BE" dirty="0" err="1">
                    <a:solidFill>
                      <a:schemeClr val="bg1"/>
                    </a:solidFill>
                  </a:rPr>
                  <a:t>SumEHR</a:t>
                </a:r>
                <a:endParaRPr lang="en-US" dirty="0"/>
              </a:p>
              <a:p>
                <a:pPr algn="l"/>
                <a:endParaRPr lang="en-US" sz="1800" b="0" dirty="0" smtClean="0">
                  <a:solidFill>
                    <a:schemeClr val="tx1">
                      <a:lumMod val="95000"/>
                      <a:lumOff val="5000"/>
                    </a:schemeClr>
                  </a:solidFill>
                </a:endParaRPr>
              </a:p>
            </p:txBody>
          </p:sp>
        </p:grpSp>
        <p:pic>
          <p:nvPicPr>
            <p:cNvPr id="96" name="Picture 9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8456" y="1382445"/>
              <a:ext cx="1129308" cy="1129308"/>
            </a:xfrm>
            <a:prstGeom prst="rect">
              <a:avLst/>
            </a:prstGeom>
          </p:spPr>
        </p:pic>
      </p:grpSp>
      <p:grpSp>
        <p:nvGrpSpPr>
          <p:cNvPr id="107" name="Group 106"/>
          <p:cNvGrpSpPr/>
          <p:nvPr/>
        </p:nvGrpSpPr>
        <p:grpSpPr>
          <a:xfrm>
            <a:off x="495636" y="3290765"/>
            <a:ext cx="2459972" cy="1205400"/>
            <a:chOff x="495636" y="3290765"/>
            <a:chExt cx="2459972" cy="1205400"/>
          </a:xfrm>
        </p:grpSpPr>
        <p:grpSp>
          <p:nvGrpSpPr>
            <p:cNvPr id="69" name="Group 68"/>
            <p:cNvGrpSpPr/>
            <p:nvPr/>
          </p:nvGrpSpPr>
          <p:grpSpPr>
            <a:xfrm>
              <a:off x="495636" y="3290765"/>
              <a:ext cx="2459972" cy="1205400"/>
              <a:chOff x="455844" y="3290765"/>
              <a:chExt cx="2459972" cy="1205400"/>
            </a:xfrm>
          </p:grpSpPr>
          <p:sp>
            <p:nvSpPr>
              <p:cNvPr id="42" name="Rectangle 41"/>
              <p:cNvSpPr/>
              <p:nvPr/>
            </p:nvSpPr>
            <p:spPr>
              <a:xfrm>
                <a:off x="455844" y="3290765"/>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7972" y="3290765"/>
                <a:ext cx="1307844"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668825" y="3462392"/>
                <a:ext cx="1246991" cy="1033773"/>
              </a:xfrm>
              <a:prstGeom prst="rect">
                <a:avLst/>
              </a:prstGeom>
            </p:spPr>
            <p:txBody>
              <a:bodyPr vert="horz" wrap="square" lIns="91440" tIns="45720" rIns="91440" bIns="45720" rtlCol="0">
                <a:normAutofit fontScale="92500"/>
              </a:bodyPr>
              <a:lstStyle/>
              <a:p>
                <a:pPr lvl="0" algn="ctr"/>
                <a:r>
                  <a:rPr lang="nl-BE" dirty="0" err="1" smtClean="0">
                    <a:solidFill>
                      <a:schemeClr val="bg1"/>
                    </a:solidFill>
                  </a:rPr>
                  <a:t>Schéma</a:t>
                </a:r>
                <a:r>
                  <a:rPr lang="nl-BE" dirty="0" smtClean="0">
                    <a:solidFill>
                      <a:schemeClr val="bg1"/>
                    </a:solidFill>
                  </a:rPr>
                  <a:t> de </a:t>
                </a:r>
                <a:r>
                  <a:rPr lang="nl-BE" dirty="0" err="1" smtClean="0">
                    <a:solidFill>
                      <a:schemeClr val="bg1"/>
                    </a:solidFill>
                  </a:rPr>
                  <a:t>médication</a:t>
                </a:r>
                <a:endParaRPr lang="en-US" dirty="0">
                  <a:solidFill>
                    <a:schemeClr val="bg1"/>
                  </a:solidFill>
                </a:endParaRPr>
              </a:p>
            </p:txBody>
          </p:sp>
        </p:grpSp>
        <p:pic>
          <p:nvPicPr>
            <p:cNvPr id="97" name="Picture 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8526" y="3320177"/>
              <a:ext cx="1086712" cy="1086712"/>
            </a:xfrm>
            <a:prstGeom prst="rect">
              <a:avLst/>
            </a:prstGeom>
          </p:spPr>
        </p:pic>
      </p:grpSp>
      <p:grpSp>
        <p:nvGrpSpPr>
          <p:cNvPr id="111" name="Group 110"/>
          <p:cNvGrpSpPr/>
          <p:nvPr/>
        </p:nvGrpSpPr>
        <p:grpSpPr>
          <a:xfrm>
            <a:off x="5403035" y="1443044"/>
            <a:ext cx="3255987" cy="1080120"/>
            <a:chOff x="5403035" y="1443044"/>
            <a:chExt cx="3255987" cy="1080120"/>
          </a:xfrm>
        </p:grpSpPr>
        <p:grpSp>
          <p:nvGrpSpPr>
            <p:cNvPr id="70" name="Group 69"/>
            <p:cNvGrpSpPr/>
            <p:nvPr/>
          </p:nvGrpSpPr>
          <p:grpSpPr>
            <a:xfrm>
              <a:off x="5403035" y="1443044"/>
              <a:ext cx="3255987" cy="1080120"/>
              <a:chOff x="5425798" y="1315063"/>
              <a:chExt cx="3255987" cy="1080120"/>
            </a:xfrm>
          </p:grpSpPr>
          <p:sp>
            <p:nvSpPr>
              <p:cNvPr id="51" name="Rectangle 50"/>
              <p:cNvSpPr/>
              <p:nvPr/>
            </p:nvSpPr>
            <p:spPr>
              <a:xfrm>
                <a:off x="5425798" y="1315063"/>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77926" y="1315063"/>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95810" y="1344851"/>
                <a:ext cx="2085975" cy="1038921"/>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marL="82550" lvl="0" algn="ctr"/>
                <a:r>
                  <a:rPr lang="nl-BE" dirty="0" err="1" smtClean="0">
                    <a:solidFill>
                      <a:schemeClr val="bg1"/>
                    </a:solidFill>
                  </a:rPr>
                  <a:t>Guidelines</a:t>
                </a:r>
                <a:r>
                  <a:rPr lang="nl-BE" dirty="0" smtClean="0">
                    <a:solidFill>
                      <a:schemeClr val="bg1"/>
                    </a:solidFill>
                  </a:rPr>
                  <a:t> et avis </a:t>
                </a:r>
                <a:r>
                  <a:rPr lang="nl-BE" dirty="0" err="1" smtClean="0">
                    <a:solidFill>
                      <a:schemeClr val="bg1"/>
                    </a:solidFill>
                  </a:rPr>
                  <a:t>disponibles</a:t>
                </a:r>
                <a:r>
                  <a:rPr lang="nl-BE" dirty="0" smtClean="0">
                    <a:solidFill>
                      <a:schemeClr val="bg1"/>
                    </a:solidFill>
                  </a:rPr>
                  <a:t> online</a:t>
                </a:r>
              </a:p>
            </p:txBody>
          </p:sp>
        </p:grpSp>
        <p:pic>
          <p:nvPicPr>
            <p:cNvPr id="99" name="Picture 9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64394" y="1478427"/>
              <a:ext cx="985292" cy="985292"/>
            </a:xfrm>
            <a:prstGeom prst="rect">
              <a:avLst/>
            </a:prstGeom>
          </p:spPr>
        </p:pic>
      </p:grpSp>
      <p:grpSp>
        <p:nvGrpSpPr>
          <p:cNvPr id="109" name="Group 108"/>
          <p:cNvGrpSpPr/>
          <p:nvPr/>
        </p:nvGrpSpPr>
        <p:grpSpPr>
          <a:xfrm>
            <a:off x="5389884" y="5107746"/>
            <a:ext cx="3269138" cy="1184852"/>
            <a:chOff x="5389884" y="5107746"/>
            <a:chExt cx="3269138" cy="1184852"/>
          </a:xfrm>
        </p:grpSpPr>
        <p:grpSp>
          <p:nvGrpSpPr>
            <p:cNvPr id="71" name="Group 70"/>
            <p:cNvGrpSpPr/>
            <p:nvPr/>
          </p:nvGrpSpPr>
          <p:grpSpPr>
            <a:xfrm>
              <a:off x="5403035" y="5149276"/>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marL="177800" lvl="0" algn="ctr"/>
                <a:r>
                  <a:rPr lang="nl-BE" dirty="0" smtClean="0">
                    <a:solidFill>
                      <a:schemeClr val="bg1"/>
                    </a:solidFill>
                  </a:rPr>
                  <a:t>Lettres de transfert </a:t>
                </a:r>
                <a:r>
                  <a:rPr lang="nl-BE" dirty="0" err="1" smtClean="0">
                    <a:solidFill>
                      <a:schemeClr val="bg1"/>
                    </a:solidFill>
                  </a:rPr>
                  <a:t>électronique</a:t>
                </a:r>
                <a:endParaRPr lang="en-US" dirty="0"/>
              </a:p>
            </p:txBody>
          </p:sp>
        </p:grpSp>
        <p:grpSp>
          <p:nvGrpSpPr>
            <p:cNvPr id="102" name="Group 101"/>
            <p:cNvGrpSpPr/>
            <p:nvPr/>
          </p:nvGrpSpPr>
          <p:grpSpPr>
            <a:xfrm>
              <a:off x="5389884" y="5107746"/>
              <a:ext cx="1186811" cy="1184852"/>
              <a:chOff x="5389884" y="5104775"/>
              <a:chExt cx="1241108" cy="1241108"/>
            </a:xfrm>
          </p:grpSpPr>
          <p:pic>
            <p:nvPicPr>
              <p:cNvPr id="100" name="Picture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9884" y="5104775"/>
                <a:ext cx="1241108" cy="1241108"/>
              </a:xfrm>
              <a:prstGeom prst="rect">
                <a:avLst/>
              </a:prstGeom>
            </p:spPr>
          </p:pic>
          <p:pic>
            <p:nvPicPr>
              <p:cNvPr id="101" name="Picture 1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62196" y="5445224"/>
                <a:ext cx="174979" cy="174979"/>
              </a:xfrm>
              <a:prstGeom prst="rect">
                <a:avLst/>
              </a:prstGeom>
            </p:spPr>
          </p:pic>
        </p:grpSp>
      </p:grpSp>
      <p:grpSp>
        <p:nvGrpSpPr>
          <p:cNvPr id="110" name="Group 109"/>
          <p:cNvGrpSpPr/>
          <p:nvPr/>
        </p:nvGrpSpPr>
        <p:grpSpPr>
          <a:xfrm>
            <a:off x="6010438" y="3294151"/>
            <a:ext cx="2648583" cy="1118781"/>
            <a:chOff x="6010438" y="3294151"/>
            <a:chExt cx="2648583" cy="1118781"/>
          </a:xfrm>
        </p:grpSpPr>
        <p:grpSp>
          <p:nvGrpSpPr>
            <p:cNvPr id="41" name="Group 40"/>
            <p:cNvGrpSpPr/>
            <p:nvPr/>
          </p:nvGrpSpPr>
          <p:grpSpPr>
            <a:xfrm>
              <a:off x="6010438" y="3294151"/>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err="1" smtClean="0">
                    <a:solidFill>
                      <a:schemeClr val="bg1"/>
                    </a:solidFill>
                  </a:rPr>
                  <a:t>Prescriptions</a:t>
                </a:r>
                <a:r>
                  <a:rPr lang="nl-BE" dirty="0" smtClean="0">
                    <a:solidFill>
                      <a:schemeClr val="bg1"/>
                    </a:solidFill>
                  </a:rPr>
                  <a:t> </a:t>
                </a:r>
                <a:r>
                  <a:rPr lang="nl-BE" dirty="0" err="1" smtClean="0">
                    <a:solidFill>
                      <a:schemeClr val="bg1"/>
                    </a:solidFill>
                  </a:rPr>
                  <a:t>électroniques</a:t>
                </a:r>
                <a:endParaRPr lang="en-US" dirty="0"/>
              </a:p>
              <a:p>
                <a:pPr algn="l"/>
                <a:endParaRPr lang="en-US" sz="1800" b="0" dirty="0" smtClean="0">
                  <a:solidFill>
                    <a:schemeClr val="tx1">
                      <a:lumMod val="95000"/>
                      <a:lumOff val="5000"/>
                    </a:schemeClr>
                  </a:solidFill>
                </a:endParaRPr>
              </a:p>
            </p:txBody>
          </p:sp>
        </p:grpSp>
        <p:grpSp>
          <p:nvGrpSpPr>
            <p:cNvPr id="103" name="Group 102"/>
            <p:cNvGrpSpPr/>
            <p:nvPr/>
          </p:nvGrpSpPr>
          <p:grpSpPr>
            <a:xfrm>
              <a:off x="6036635" y="3332812"/>
              <a:ext cx="1080120" cy="1080120"/>
              <a:chOff x="5005213" y="3401807"/>
              <a:chExt cx="1080120" cy="1080120"/>
            </a:xfrm>
          </p:grpSpPr>
          <p:pic>
            <p:nvPicPr>
              <p:cNvPr id="104" name="Picture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05213" y="3401807"/>
                <a:ext cx="1080120" cy="1080120"/>
              </a:xfrm>
              <a:prstGeom prst="rect">
                <a:avLst/>
              </a:prstGeom>
            </p:spPr>
          </p:pic>
          <p:pic>
            <p:nvPicPr>
              <p:cNvPr id="105" name="Picture 10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00944" y="3481442"/>
                <a:ext cx="270030" cy="270030"/>
              </a:xfrm>
              <a:prstGeom prst="rect">
                <a:avLst/>
              </a:prstGeom>
            </p:spPr>
          </p:pic>
        </p:grpSp>
      </p:grpSp>
      <p:sp>
        <p:nvSpPr>
          <p:cNvPr id="4" name="Date Placeholder 3"/>
          <p:cNvSpPr>
            <a:spLocks noGrp="1"/>
          </p:cNvSpPr>
          <p:nvPr>
            <p:ph type="dt" sz="half" idx="10"/>
          </p:nvPr>
        </p:nvSpPr>
        <p:spPr/>
        <p:txBody>
          <a:bodyPr/>
          <a:lstStyle/>
          <a:p>
            <a:r>
              <a:rPr lang="en-US" smtClean="0"/>
              <a:t>22/09/2015</a:t>
            </a:r>
            <a:endParaRPr lang="en-US"/>
          </a:p>
        </p:txBody>
      </p:sp>
      <p:sp>
        <p:nvSpPr>
          <p:cNvPr id="63" name="Rectangle 2"/>
          <p:cNvSpPr txBox="1">
            <a:spLocks noChangeArrowheads="1"/>
          </p:cNvSpPr>
          <p:nvPr/>
        </p:nvSpPr>
        <p:spPr>
          <a:xfrm>
            <a:off x="451772" y="404664"/>
            <a:ext cx="8229600" cy="864096"/>
          </a:xfrm>
          <a:prstGeom prst="rect">
            <a:avLst/>
          </a:prstGeom>
        </p:spPr>
        <p:txBody>
          <a:bodyPr>
            <a:normAutofit fontScale="90000" lnSpcReduction="10000"/>
          </a:bodyPr>
          <a:lstStyle>
            <a:lvl1pPr algn="ctr" defTabSz="914400" rtl="0" eaLnBrk="0" fontAlgn="base" latinLnBrk="0" hangingPunct="0">
              <a:spcBef>
                <a:spcPct val="0"/>
              </a:spcBef>
              <a:spcAft>
                <a:spcPct val="0"/>
              </a:spcAft>
              <a:buNone/>
              <a:defRPr sz="4400" kern="1200" spc="-1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BE" sz="3200" b="1" dirty="0" smtClean="0"/>
              <a:t>Plate-forme </a:t>
            </a:r>
            <a:r>
              <a:rPr lang="fr-BE" sz="3200" b="1" dirty="0" err="1" smtClean="0">
                <a:solidFill>
                  <a:srgbClr val="3E6E5A"/>
                </a:solidFill>
              </a:rPr>
              <a:t>eHealth</a:t>
            </a:r>
            <a:r>
              <a:rPr lang="fr-BE" sz="3200" b="1" dirty="0" smtClean="0"/>
              <a:t>  </a:t>
            </a:r>
            <a:br>
              <a:rPr lang="fr-BE" sz="3200" b="1" dirty="0" smtClean="0"/>
            </a:br>
            <a:r>
              <a:rPr lang="fr-BE" sz="2400" b="1" dirty="0" smtClean="0"/>
              <a:t>En pratique</a:t>
            </a:r>
            <a:endParaRPr lang="fr-BE" sz="2400" b="1" dirty="0"/>
          </a:p>
        </p:txBody>
      </p:sp>
    </p:spTree>
    <p:extLst>
      <p:ext uri="{BB962C8B-B14F-4D97-AF65-F5344CB8AC3E}">
        <p14:creationId xmlns:p14="http://schemas.microsoft.com/office/powerpoint/2010/main" val="40199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t>Roadmap</a:t>
            </a:r>
            <a:r>
              <a:rPr lang="fr-BE" b="1" dirty="0"/>
              <a:t> </a:t>
            </a:r>
            <a:r>
              <a:rPr lang="fr-BE" b="1" dirty="0" err="1"/>
              <a:t>e-S@nté</a:t>
            </a:r>
            <a:r>
              <a:rPr lang="fr-BE" b="1" dirty="0"/>
              <a:t> 2013-2018</a:t>
            </a:r>
            <a:endParaRPr lang="en-US" dirty="0"/>
          </a:p>
        </p:txBody>
      </p:sp>
      <p:sp>
        <p:nvSpPr>
          <p:cNvPr id="27654" name="Rectangle 6"/>
          <p:cNvSpPr>
            <a:spLocks noGrp="1" noChangeArrowheads="1"/>
          </p:cNvSpPr>
          <p:nvPr>
            <p:ph idx="1"/>
          </p:nvPr>
        </p:nvSpPr>
        <p:spPr>
          <a:prstGeom prst="rect">
            <a:avLst/>
          </a:prstGeom>
        </p:spPr>
        <p:txBody>
          <a:bodyPr/>
          <a:lstStyle/>
          <a:p>
            <a:endParaRPr lang="fr-FR" sz="800" dirty="0" smtClean="0"/>
          </a:p>
          <a:p>
            <a:pPr>
              <a:buClrTx/>
            </a:pPr>
            <a:r>
              <a:rPr lang="fr-FR" sz="2000" dirty="0"/>
              <a:t>C</a:t>
            </a:r>
            <a:r>
              <a:rPr lang="fr-FR" sz="2000" dirty="0" smtClean="0"/>
              <a:t>haque </a:t>
            </a:r>
            <a:r>
              <a:rPr lang="fr-FR" sz="2000" dirty="0"/>
              <a:t>détenteur d'un </a:t>
            </a:r>
            <a:r>
              <a:rPr lang="fr-FR" sz="2000" dirty="0" smtClean="0"/>
              <a:t>DMG </a:t>
            </a:r>
            <a:r>
              <a:rPr lang="fr-FR" sz="2000" dirty="0"/>
              <a:t>gère </a:t>
            </a:r>
            <a:r>
              <a:rPr lang="fr-FR" sz="2000" dirty="0" smtClean="0"/>
              <a:t>le dossier électronique du patient concerné, met à jour les </a:t>
            </a:r>
            <a:r>
              <a:rPr lang="fr-FR" sz="2000" dirty="0"/>
              <a:t>informations pertinentes dans </a:t>
            </a:r>
            <a:r>
              <a:rPr lang="fr-FR" sz="2000" dirty="0" smtClean="0"/>
              <a:t>le </a:t>
            </a:r>
            <a:r>
              <a:rPr lang="fr-FR" sz="2000" dirty="0"/>
              <a:t>SUMEHR et </a:t>
            </a:r>
            <a:r>
              <a:rPr lang="fr-FR" sz="2000" dirty="0" smtClean="0"/>
              <a:t>permet le partage de ces données via </a:t>
            </a:r>
            <a:r>
              <a:rPr lang="fr-FR" sz="2000" dirty="0" err="1" smtClean="0"/>
              <a:t>Vitalink</a:t>
            </a:r>
            <a:r>
              <a:rPr lang="fr-FR" sz="2000" dirty="0" smtClean="0"/>
              <a:t>/</a:t>
            </a:r>
            <a:r>
              <a:rPr lang="fr-FR" sz="2000" dirty="0" err="1" smtClean="0"/>
              <a:t>Intermed</a:t>
            </a:r>
            <a:endParaRPr lang="fr-FR" sz="2000" dirty="0" smtClean="0"/>
          </a:p>
          <a:p>
            <a:pPr>
              <a:buClrTx/>
            </a:pPr>
            <a:endParaRPr lang="fr-FR" sz="800" dirty="0"/>
          </a:p>
          <a:p>
            <a:pPr>
              <a:buClrTx/>
            </a:pPr>
            <a:r>
              <a:rPr lang="fr-FR" sz="2000" dirty="0"/>
              <a:t>C</a:t>
            </a:r>
            <a:r>
              <a:rPr lang="fr-FR" sz="2000" dirty="0" smtClean="0"/>
              <a:t>haque </a:t>
            </a:r>
            <a:r>
              <a:rPr lang="fr-FR" sz="2000" dirty="0"/>
              <a:t>hôpital dispose d'un dossier </a:t>
            </a:r>
            <a:r>
              <a:rPr lang="fr-FR" sz="2000" dirty="0" smtClean="0"/>
              <a:t>de patient électronique structuré</a:t>
            </a:r>
          </a:p>
          <a:p>
            <a:pPr>
              <a:buClrTx/>
            </a:pPr>
            <a:endParaRPr lang="fr-FR" sz="800" dirty="0"/>
          </a:p>
          <a:p>
            <a:pPr>
              <a:buClrTx/>
            </a:pPr>
            <a:r>
              <a:rPr lang="fr-FR" sz="2000" dirty="0"/>
              <a:t>G</a:t>
            </a:r>
            <a:r>
              <a:rPr lang="fr-FR" sz="2000" dirty="0" smtClean="0"/>
              <a:t>énéralisation du partage des documents des hôpitaux au travers du système hub-</a:t>
            </a:r>
            <a:r>
              <a:rPr lang="fr-FR" sz="2000" dirty="0"/>
              <a:t>m</a:t>
            </a:r>
            <a:r>
              <a:rPr lang="fr-FR" sz="2000" dirty="0" smtClean="0"/>
              <a:t>etahub</a:t>
            </a:r>
          </a:p>
          <a:p>
            <a:pPr>
              <a:buClrTx/>
            </a:pPr>
            <a:endParaRPr lang="fr-FR" sz="800" dirty="0" smtClean="0"/>
          </a:p>
          <a:p>
            <a:pPr>
              <a:buClrTx/>
            </a:pPr>
            <a:r>
              <a:rPr lang="fr-FR" sz="2000" dirty="0"/>
              <a:t>P</a:t>
            </a:r>
            <a:r>
              <a:rPr lang="fr-FR" sz="2000" dirty="0" smtClean="0"/>
              <a:t>artage des </a:t>
            </a:r>
            <a:r>
              <a:rPr lang="fr-FR" sz="2000" dirty="0"/>
              <a:t>résultats de laboratoire </a:t>
            </a:r>
            <a:r>
              <a:rPr lang="fr-FR" sz="2000" dirty="0" smtClean="0"/>
              <a:t>des </a:t>
            </a:r>
            <a:r>
              <a:rPr lang="fr-FR" sz="2000" dirty="0"/>
              <a:t>patients </a:t>
            </a:r>
            <a:r>
              <a:rPr lang="fr-FR" sz="2000" dirty="0" smtClean="0"/>
              <a:t>hospitalisés/ambulatoires </a:t>
            </a:r>
            <a:r>
              <a:rPr lang="fr-FR" sz="2000" dirty="0"/>
              <a:t>et </a:t>
            </a:r>
            <a:r>
              <a:rPr lang="fr-FR" sz="2000" dirty="0" smtClean="0"/>
              <a:t>des </a:t>
            </a:r>
            <a:r>
              <a:rPr lang="fr-FR" sz="2000" dirty="0"/>
              <a:t>rapports </a:t>
            </a:r>
            <a:r>
              <a:rPr lang="fr-FR" sz="2000" dirty="0" smtClean="0"/>
              <a:t>d’imagerie </a:t>
            </a:r>
            <a:r>
              <a:rPr lang="fr-FR" sz="2000" dirty="0"/>
              <a:t>médicale </a:t>
            </a:r>
            <a:r>
              <a:rPr lang="fr-FR" sz="2000" dirty="0" smtClean="0"/>
              <a:t>au travers du système hub-</a:t>
            </a:r>
            <a:r>
              <a:rPr lang="fr-FR" sz="2000" dirty="0"/>
              <a:t>m</a:t>
            </a:r>
            <a:r>
              <a:rPr lang="fr-FR" sz="2000" dirty="0" smtClean="0"/>
              <a:t>etahub </a:t>
            </a:r>
            <a:r>
              <a:rPr lang="fr-FR" sz="2000" dirty="0"/>
              <a:t>ou via </a:t>
            </a:r>
            <a:r>
              <a:rPr lang="fr-FR" sz="2000" dirty="0" err="1" smtClean="0"/>
              <a:t>Vitalink</a:t>
            </a:r>
            <a:r>
              <a:rPr lang="fr-FR" sz="2000" dirty="0" smtClean="0"/>
              <a:t>/</a:t>
            </a:r>
            <a:r>
              <a:rPr lang="fr-FR" sz="2000" dirty="0" err="1" smtClean="0"/>
              <a:t>Intermed</a:t>
            </a:r>
            <a:endParaRPr lang="fr-FR" sz="2000" dirty="0"/>
          </a:p>
          <a:p>
            <a:pPr marL="0" indent="0">
              <a:buNone/>
            </a:pPr>
            <a:r>
              <a:rPr lang="fr-FR" sz="2000" dirty="0"/>
              <a:t/>
            </a:r>
            <a:br>
              <a:rPr lang="fr-FR" sz="2000" dirty="0"/>
            </a:br>
            <a:endParaRPr lang="nl-BE" sz="2000" dirty="0" smtClean="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60</a:t>
            </a:fld>
            <a:endParaRPr lang="en-US"/>
          </a:p>
        </p:txBody>
      </p:sp>
    </p:spTree>
    <p:extLst>
      <p:ext uri="{BB962C8B-B14F-4D97-AF65-F5344CB8AC3E}">
        <p14:creationId xmlns:p14="http://schemas.microsoft.com/office/powerpoint/2010/main" val="1418775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t>Roadmap</a:t>
            </a:r>
            <a:r>
              <a:rPr lang="fr-BE" b="1" dirty="0"/>
              <a:t> </a:t>
            </a:r>
            <a:r>
              <a:rPr lang="fr-BE" b="1" dirty="0" err="1"/>
              <a:t>e-S@nté</a:t>
            </a:r>
            <a:r>
              <a:rPr lang="fr-BE" b="1" dirty="0"/>
              <a:t> 2013-2018</a:t>
            </a:r>
            <a:endParaRPr lang="en-US" dirty="0"/>
          </a:p>
        </p:txBody>
      </p:sp>
      <p:sp>
        <p:nvSpPr>
          <p:cNvPr id="27654" name="Rectangle 6"/>
          <p:cNvSpPr>
            <a:spLocks noGrp="1" noChangeArrowheads="1"/>
          </p:cNvSpPr>
          <p:nvPr>
            <p:ph idx="1"/>
          </p:nvPr>
        </p:nvSpPr>
        <p:spPr>
          <a:prstGeom prst="rect">
            <a:avLst/>
          </a:prstGeom>
        </p:spPr>
        <p:txBody>
          <a:bodyPr/>
          <a:lstStyle/>
          <a:p>
            <a:endParaRPr lang="fr-FR" sz="800" dirty="0" smtClean="0"/>
          </a:p>
          <a:p>
            <a:pPr>
              <a:buClrTx/>
            </a:pPr>
            <a:r>
              <a:rPr lang="fr-FR" sz="2000" dirty="0"/>
              <a:t>P</a:t>
            </a:r>
            <a:r>
              <a:rPr lang="fr-FR" sz="2000" dirty="0" smtClean="0"/>
              <a:t>artage électronique des </a:t>
            </a:r>
            <a:r>
              <a:rPr lang="fr-FR" sz="2000" dirty="0"/>
              <a:t>données </a:t>
            </a:r>
            <a:r>
              <a:rPr lang="fr-FR" sz="2000" dirty="0" smtClean="0"/>
              <a:t>relatives au schéma de médication et aux médicaments délivrés</a:t>
            </a:r>
          </a:p>
          <a:p>
            <a:pPr>
              <a:buClrTx/>
            </a:pPr>
            <a:endParaRPr lang="fr-FR" sz="800" dirty="0"/>
          </a:p>
          <a:p>
            <a:pPr lvl="1">
              <a:buClrTx/>
            </a:pPr>
            <a:r>
              <a:rPr lang="fr-FR" sz="2000" dirty="0" smtClean="0"/>
              <a:t>dossier pharmaceutique partagé comme source </a:t>
            </a:r>
            <a:r>
              <a:rPr lang="fr-FR" sz="2000" dirty="0"/>
              <a:t>authentique pour </a:t>
            </a:r>
            <a:r>
              <a:rPr lang="fr-FR" sz="2000" dirty="0" smtClean="0"/>
              <a:t>les médicaments délivrés</a:t>
            </a:r>
          </a:p>
          <a:p>
            <a:pPr lvl="1">
              <a:buClrTx/>
            </a:pPr>
            <a:endParaRPr lang="fr-FR" sz="800" dirty="0"/>
          </a:p>
          <a:p>
            <a:pPr lvl="1">
              <a:buClrTx/>
            </a:pPr>
            <a:r>
              <a:rPr lang="fr-FR" sz="2000" dirty="0" err="1" smtClean="0"/>
              <a:t>Vitalink</a:t>
            </a:r>
            <a:r>
              <a:rPr lang="fr-FR" sz="2000" dirty="0" smtClean="0"/>
              <a:t> et </a:t>
            </a:r>
            <a:r>
              <a:rPr lang="fr-FR" sz="2000" dirty="0" err="1" smtClean="0"/>
              <a:t>Intermed</a:t>
            </a:r>
            <a:r>
              <a:rPr lang="fr-FR" sz="2000" dirty="0" smtClean="0"/>
              <a:t> comme </a:t>
            </a:r>
            <a:r>
              <a:rPr lang="fr-FR" sz="2000" dirty="0"/>
              <a:t>sources authentiques pour le schéma de </a:t>
            </a:r>
            <a:r>
              <a:rPr lang="fr-FR" sz="2000" dirty="0" smtClean="0"/>
              <a:t>médication</a:t>
            </a:r>
          </a:p>
          <a:p>
            <a:pPr lvl="1">
              <a:buClrTx/>
            </a:pPr>
            <a:endParaRPr lang="fr-FR" sz="800" dirty="0"/>
          </a:p>
          <a:p>
            <a:pPr>
              <a:buClrTx/>
            </a:pPr>
            <a:r>
              <a:rPr lang="fr-FR" sz="2000" dirty="0"/>
              <a:t>G</a:t>
            </a:r>
            <a:r>
              <a:rPr lang="fr-FR" sz="2000" dirty="0" smtClean="0"/>
              <a:t>énéralisation de la prescription </a:t>
            </a:r>
            <a:r>
              <a:rPr lang="fr-FR" sz="2000" dirty="0"/>
              <a:t>électronique </a:t>
            </a:r>
            <a:r>
              <a:rPr lang="fr-FR" sz="2000" dirty="0" smtClean="0"/>
              <a:t>de médicaments dans le secteur ambulatoire et extension à d’autres types de prescriptions (kinésithérapie, </a:t>
            </a:r>
            <a:r>
              <a:rPr lang="fr-FR" sz="2000" dirty="0"/>
              <a:t>soins infirmiers, laboratoire, imagerie médicale</a:t>
            </a:r>
            <a:r>
              <a:rPr lang="fr-FR" sz="2000" dirty="0" smtClean="0"/>
              <a:t>)</a:t>
            </a:r>
          </a:p>
          <a:p>
            <a:pPr>
              <a:buClrTx/>
            </a:pPr>
            <a:endParaRPr lang="fr-FR" sz="800" dirty="0"/>
          </a:p>
          <a:p>
            <a:pPr>
              <a:buClrTx/>
            </a:pPr>
            <a:r>
              <a:rPr lang="nl-BE" sz="2000" dirty="0"/>
              <a:t>E</a:t>
            </a:r>
            <a:r>
              <a:rPr lang="nl-BE" sz="2000" dirty="0" smtClean="0"/>
              <a:t>tablissement du </a:t>
            </a:r>
            <a:r>
              <a:rPr lang="nl-BE" sz="2000" dirty="0" err="1" smtClean="0"/>
              <a:t>contenu</a:t>
            </a:r>
            <a:r>
              <a:rPr lang="nl-BE" sz="2000" dirty="0" smtClean="0"/>
              <a:t> </a:t>
            </a:r>
            <a:r>
              <a:rPr lang="nl-BE" sz="2000" dirty="0" err="1" smtClean="0"/>
              <a:t>minimal</a:t>
            </a:r>
            <a:r>
              <a:rPr lang="nl-BE" sz="2000" dirty="0" smtClean="0"/>
              <a:t> </a:t>
            </a:r>
            <a:r>
              <a:rPr lang="nl-BE" sz="2000" dirty="0" err="1" smtClean="0"/>
              <a:t>d’un</a:t>
            </a:r>
            <a:r>
              <a:rPr lang="nl-BE" sz="2000" dirty="0" smtClean="0"/>
              <a:t> </a:t>
            </a:r>
            <a:r>
              <a:rPr lang="fr-FR" sz="2000" dirty="0"/>
              <a:t>dossier </a:t>
            </a:r>
            <a:r>
              <a:rPr lang="fr-FR" sz="2000" dirty="0" smtClean="0"/>
              <a:t>de patient électronique par profession de soins</a:t>
            </a:r>
            <a:endParaRPr lang="fr-FR" sz="2000" dirty="0"/>
          </a:p>
          <a:p>
            <a:pPr>
              <a:lnSpc>
                <a:spcPct val="90000"/>
              </a:lnSpc>
            </a:pPr>
            <a:endParaRPr lang="nl-BE" sz="2000" dirty="0" smtClean="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61</a:t>
            </a:fld>
            <a:endParaRPr lang="en-US"/>
          </a:p>
        </p:txBody>
      </p:sp>
    </p:spTree>
    <p:extLst>
      <p:ext uri="{BB962C8B-B14F-4D97-AF65-F5344CB8AC3E}">
        <p14:creationId xmlns:p14="http://schemas.microsoft.com/office/powerpoint/2010/main" val="9583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t>Roadmap</a:t>
            </a:r>
            <a:r>
              <a:rPr lang="fr-BE" b="1" dirty="0"/>
              <a:t> </a:t>
            </a:r>
            <a:r>
              <a:rPr lang="fr-BE" b="1" dirty="0" err="1"/>
              <a:t>e-S@nté</a:t>
            </a:r>
            <a:r>
              <a:rPr lang="fr-BE" b="1" dirty="0"/>
              <a:t> 2013-2018</a:t>
            </a:r>
            <a:endParaRPr lang="en-US" dirty="0"/>
          </a:p>
        </p:txBody>
      </p:sp>
      <p:sp>
        <p:nvSpPr>
          <p:cNvPr id="27654" name="Rectangle 6"/>
          <p:cNvSpPr>
            <a:spLocks noGrp="1" noChangeArrowheads="1"/>
          </p:cNvSpPr>
          <p:nvPr>
            <p:ph idx="1"/>
          </p:nvPr>
        </p:nvSpPr>
        <p:spPr>
          <a:prstGeom prst="rect">
            <a:avLst/>
          </a:prstGeom>
        </p:spPr>
        <p:txBody>
          <a:bodyPr>
            <a:normAutofit lnSpcReduction="10000"/>
          </a:bodyPr>
          <a:lstStyle/>
          <a:p>
            <a:pPr>
              <a:buClrTx/>
            </a:pPr>
            <a:r>
              <a:rPr lang="fr-FR" sz="2000" dirty="0"/>
              <a:t>G</a:t>
            </a:r>
            <a:r>
              <a:rPr lang="fr-FR" sz="2000" dirty="0" smtClean="0"/>
              <a:t>énéralisation de l’utilisation de l'</a:t>
            </a:r>
            <a:r>
              <a:rPr lang="fr-FR" sz="2000" dirty="0" err="1" smtClean="0">
                <a:solidFill>
                  <a:srgbClr val="3E6E5A"/>
                </a:solidFill>
              </a:rPr>
              <a:t>eHealth</a:t>
            </a:r>
            <a:r>
              <a:rPr lang="fr-FR" sz="2000" dirty="0" err="1" smtClean="0"/>
              <a:t>Box</a:t>
            </a:r>
            <a:endParaRPr lang="fr-FR" sz="2000" dirty="0" smtClean="0"/>
          </a:p>
          <a:p>
            <a:pPr>
              <a:buClrTx/>
            </a:pPr>
            <a:endParaRPr lang="fr-FR" sz="800" dirty="0"/>
          </a:p>
          <a:p>
            <a:pPr>
              <a:buClrTx/>
            </a:pPr>
            <a:r>
              <a:rPr lang="fr-FR" sz="2000" dirty="0" smtClean="0"/>
              <a:t>Traçabilité </a:t>
            </a:r>
            <a:r>
              <a:rPr lang="fr-FR" sz="2000" dirty="0"/>
              <a:t>des </a:t>
            </a:r>
            <a:r>
              <a:rPr lang="fr-FR" sz="2000" dirty="0" smtClean="0"/>
              <a:t>implants</a:t>
            </a:r>
          </a:p>
          <a:p>
            <a:pPr>
              <a:buClrTx/>
            </a:pPr>
            <a:endParaRPr lang="fr-FR" sz="800" dirty="0"/>
          </a:p>
          <a:p>
            <a:pPr>
              <a:buClrTx/>
            </a:pPr>
            <a:r>
              <a:rPr lang="fr-FR" sz="2000" dirty="0"/>
              <a:t>E</a:t>
            </a:r>
            <a:r>
              <a:rPr lang="fr-FR" sz="2000" dirty="0" smtClean="0"/>
              <a:t>laboration </a:t>
            </a:r>
            <a:r>
              <a:rPr lang="fr-FR" sz="2000" dirty="0"/>
              <a:t>d'une politique nationale </a:t>
            </a:r>
            <a:r>
              <a:rPr lang="fr-FR" sz="2000" dirty="0" smtClean="0"/>
              <a:t>en matière de terminologie</a:t>
            </a:r>
          </a:p>
          <a:p>
            <a:pPr>
              <a:buClrTx/>
            </a:pPr>
            <a:endParaRPr lang="fr-FR" sz="800" dirty="0"/>
          </a:p>
          <a:p>
            <a:pPr>
              <a:buClrTx/>
            </a:pPr>
            <a:r>
              <a:rPr lang="fr-FR" sz="2000" dirty="0"/>
              <a:t>E</a:t>
            </a:r>
            <a:r>
              <a:rPr lang="fr-FR" sz="2000" dirty="0" smtClean="0"/>
              <a:t>xtension du système hub-metahub aux </a:t>
            </a:r>
            <a:r>
              <a:rPr lang="fr-FR" sz="2000" dirty="0"/>
              <a:t>hôpitaux psychiatriques et </a:t>
            </a:r>
            <a:r>
              <a:rPr lang="fr-FR" sz="2000" dirty="0" smtClean="0"/>
              <a:t>maisons repos</a:t>
            </a:r>
          </a:p>
          <a:p>
            <a:pPr>
              <a:buClrTx/>
            </a:pPr>
            <a:endParaRPr lang="fr-FR" sz="800" dirty="0" smtClean="0"/>
          </a:p>
          <a:p>
            <a:pPr>
              <a:buClrTx/>
            </a:pPr>
            <a:r>
              <a:rPr lang="fr-FR" sz="2000" dirty="0"/>
              <a:t>E</a:t>
            </a:r>
            <a:r>
              <a:rPr lang="fr-FR" sz="2000" dirty="0" smtClean="0"/>
              <a:t>volution de </a:t>
            </a:r>
            <a:r>
              <a:rPr lang="fr-FR" sz="2000" dirty="0" err="1"/>
              <a:t>BelRAI</a:t>
            </a:r>
            <a:r>
              <a:rPr lang="fr-FR" sz="2000" dirty="0"/>
              <a:t> </a:t>
            </a:r>
            <a:r>
              <a:rPr lang="fr-FR" sz="2000" dirty="0" smtClean="0"/>
              <a:t>comme </a:t>
            </a:r>
            <a:r>
              <a:rPr lang="fr-FR" sz="2000" dirty="0"/>
              <a:t>outil </a:t>
            </a:r>
            <a:r>
              <a:rPr lang="fr-FR" sz="2000" dirty="0" smtClean="0"/>
              <a:t>d'évaluation</a:t>
            </a:r>
          </a:p>
          <a:p>
            <a:pPr>
              <a:buClrTx/>
            </a:pPr>
            <a:endParaRPr lang="fr-FR" sz="800" dirty="0"/>
          </a:p>
          <a:p>
            <a:pPr>
              <a:buClrTx/>
            </a:pPr>
            <a:r>
              <a:rPr lang="fr-FR" sz="2000" dirty="0"/>
              <a:t>D</a:t>
            </a:r>
            <a:r>
              <a:rPr lang="fr-FR" sz="2000" dirty="0" smtClean="0"/>
              <a:t>ébat sociétal </a:t>
            </a:r>
            <a:r>
              <a:rPr lang="fr-FR" sz="2000" dirty="0"/>
              <a:t>sur </a:t>
            </a:r>
            <a:r>
              <a:rPr lang="fr-FR" sz="2000" dirty="0" smtClean="0"/>
              <a:t>le caractère modulaire ou non des droits d’accès aux </a:t>
            </a:r>
            <a:r>
              <a:rPr lang="fr-FR" sz="2000" dirty="0"/>
              <a:t>données des </a:t>
            </a:r>
            <a:r>
              <a:rPr lang="fr-FR" sz="2000" dirty="0" smtClean="0"/>
              <a:t>patients</a:t>
            </a:r>
          </a:p>
          <a:p>
            <a:pPr>
              <a:buClrTx/>
            </a:pPr>
            <a:endParaRPr lang="fr-FR" sz="800" dirty="0"/>
          </a:p>
          <a:p>
            <a:pPr>
              <a:buClrTx/>
            </a:pPr>
            <a:r>
              <a:rPr lang="fr-FR" sz="2000" dirty="0"/>
              <a:t>O</a:t>
            </a:r>
            <a:r>
              <a:rPr lang="fr-FR" sz="2000" dirty="0" smtClean="0"/>
              <a:t>rganisation </a:t>
            </a:r>
            <a:r>
              <a:rPr lang="fr-FR" sz="2000" dirty="0"/>
              <a:t>de l'accès </a:t>
            </a:r>
            <a:r>
              <a:rPr lang="fr-FR" sz="2000" dirty="0" smtClean="0"/>
              <a:t>du patient à ses données</a:t>
            </a:r>
          </a:p>
          <a:p>
            <a:pPr>
              <a:buClrTx/>
            </a:pPr>
            <a:endParaRPr lang="fr-FR" sz="800" dirty="0"/>
          </a:p>
          <a:p>
            <a:pPr>
              <a:buClrTx/>
            </a:pPr>
            <a:r>
              <a:rPr lang="fr-FR" sz="2000" dirty="0" smtClean="0"/>
              <a:t>Adaptation </a:t>
            </a:r>
            <a:r>
              <a:rPr lang="fr-FR" sz="2000" dirty="0"/>
              <a:t>de la réglementation et </a:t>
            </a:r>
            <a:r>
              <a:rPr lang="fr-FR" sz="2000" dirty="0" smtClean="0"/>
              <a:t>du financement </a:t>
            </a:r>
            <a:r>
              <a:rPr lang="fr-FR" sz="2000" dirty="0"/>
              <a:t>comme </a:t>
            </a:r>
            <a:r>
              <a:rPr lang="fr-FR" sz="2000" dirty="0" smtClean="0"/>
              <a:t>mesures </a:t>
            </a:r>
            <a:r>
              <a:rPr lang="fr-FR" sz="2000" dirty="0"/>
              <a:t>d'encouragement pour l'utilisation </a:t>
            </a:r>
            <a:r>
              <a:rPr lang="fr-FR" sz="2000" dirty="0" smtClean="0"/>
              <a:t>de l’ICT</a:t>
            </a:r>
            <a:endParaRPr lang="fr-FR" sz="2000" dirty="0"/>
          </a:p>
          <a:p>
            <a:endParaRPr lang="nl-NL" sz="2000" dirty="0"/>
          </a:p>
          <a:p>
            <a:pPr>
              <a:lnSpc>
                <a:spcPct val="90000"/>
              </a:lnSpc>
            </a:pPr>
            <a:endParaRPr lang="nl-BE" sz="2000" dirty="0" smtClean="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62</a:t>
            </a:fld>
            <a:endParaRPr lang="en-US"/>
          </a:p>
        </p:txBody>
      </p:sp>
    </p:spTree>
    <p:extLst>
      <p:ext uri="{BB962C8B-B14F-4D97-AF65-F5344CB8AC3E}">
        <p14:creationId xmlns:p14="http://schemas.microsoft.com/office/powerpoint/2010/main" val="49232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t>Roadmap</a:t>
            </a:r>
            <a:r>
              <a:rPr lang="fr-BE" b="1" dirty="0"/>
              <a:t> </a:t>
            </a:r>
            <a:r>
              <a:rPr lang="fr-BE" b="1" dirty="0" err="1"/>
              <a:t>e-S@nté</a:t>
            </a:r>
            <a:r>
              <a:rPr lang="fr-BE" b="1" dirty="0"/>
              <a:t> 2013-2018</a:t>
            </a:r>
            <a:endParaRPr lang="en-US" dirty="0"/>
          </a:p>
        </p:txBody>
      </p:sp>
      <p:sp>
        <p:nvSpPr>
          <p:cNvPr id="27654" name="Rectangle 6"/>
          <p:cNvSpPr>
            <a:spLocks noGrp="1" noChangeArrowheads="1"/>
          </p:cNvSpPr>
          <p:nvPr>
            <p:ph idx="1"/>
          </p:nvPr>
        </p:nvSpPr>
        <p:spPr>
          <a:prstGeom prst="rect">
            <a:avLst/>
          </a:prstGeom>
        </p:spPr>
        <p:txBody>
          <a:bodyPr/>
          <a:lstStyle/>
          <a:p>
            <a:pPr>
              <a:lnSpc>
                <a:spcPct val="90000"/>
              </a:lnSpc>
            </a:pPr>
            <a:endParaRPr lang="nl-BE" sz="800" dirty="0" smtClean="0"/>
          </a:p>
          <a:p>
            <a:pPr>
              <a:buClrTx/>
            </a:pPr>
            <a:r>
              <a:rPr lang="fr-FR" sz="2000" dirty="0"/>
              <a:t>I</a:t>
            </a:r>
            <a:r>
              <a:rPr lang="fr-FR" sz="2000" dirty="0" smtClean="0"/>
              <a:t>ntroduction </a:t>
            </a:r>
            <a:r>
              <a:rPr lang="fr-FR" sz="2000" dirty="0"/>
              <a:t>de l'e-santé dans la formation des prestataires de </a:t>
            </a:r>
            <a:r>
              <a:rPr lang="fr-FR" sz="2000" dirty="0" smtClean="0"/>
              <a:t>soins</a:t>
            </a:r>
          </a:p>
          <a:p>
            <a:pPr>
              <a:buClrTx/>
            </a:pPr>
            <a:endParaRPr lang="fr-FR" sz="800" dirty="0"/>
          </a:p>
          <a:p>
            <a:pPr>
              <a:buClrTx/>
            </a:pPr>
            <a:r>
              <a:rPr lang="fr-FR" sz="2000" dirty="0"/>
              <a:t>U</a:t>
            </a:r>
            <a:r>
              <a:rPr lang="fr-FR" sz="2000" dirty="0" smtClean="0"/>
              <a:t>tilisation des services de </a:t>
            </a:r>
            <a:r>
              <a:rPr lang="fr-FR" sz="2000" dirty="0" err="1" smtClean="0"/>
              <a:t>MyCarenet</a:t>
            </a:r>
            <a:r>
              <a:rPr lang="fr-FR" sz="2000" dirty="0" smtClean="0"/>
              <a:t> </a:t>
            </a:r>
            <a:r>
              <a:rPr lang="fr-FR" sz="2000" dirty="0"/>
              <a:t>(facturation électronique </a:t>
            </a:r>
            <a:r>
              <a:rPr lang="fr-FR" sz="2000" dirty="0" smtClean="0"/>
              <a:t>tiers-payant, consultation électronique</a:t>
            </a:r>
            <a:r>
              <a:rPr lang="fr-FR" sz="2000" dirty="0"/>
              <a:t> </a:t>
            </a:r>
            <a:r>
              <a:rPr lang="fr-FR" sz="2000" dirty="0" smtClean="0"/>
              <a:t>de l’assurabilité, </a:t>
            </a:r>
            <a:r>
              <a:rPr lang="fr-FR" sz="2000" dirty="0"/>
              <a:t>échange électronique entre l'hôpital et </a:t>
            </a:r>
            <a:r>
              <a:rPr lang="fr-FR" sz="2000" dirty="0" smtClean="0"/>
              <a:t>les mutualités en cas </a:t>
            </a:r>
            <a:r>
              <a:rPr lang="fr-FR" sz="2000" dirty="0"/>
              <a:t>d'hospitalisation</a:t>
            </a:r>
            <a:r>
              <a:rPr lang="fr-FR" sz="2000" dirty="0" smtClean="0"/>
              <a:t>,...)</a:t>
            </a:r>
          </a:p>
          <a:p>
            <a:pPr>
              <a:buClrTx/>
            </a:pPr>
            <a:endParaRPr lang="fr-FR" sz="800" dirty="0"/>
          </a:p>
          <a:p>
            <a:pPr>
              <a:buClrTx/>
            </a:pPr>
            <a:r>
              <a:rPr lang="fr-FR" sz="2000" dirty="0"/>
              <a:t>I</a:t>
            </a:r>
            <a:r>
              <a:rPr lang="fr-FR" sz="2000" dirty="0" smtClean="0"/>
              <a:t>nventaire </a:t>
            </a:r>
            <a:r>
              <a:rPr lang="fr-FR" sz="2000" dirty="0"/>
              <a:t>et consolidation des </a:t>
            </a:r>
            <a:r>
              <a:rPr lang="fr-FR" sz="2000" dirty="0" smtClean="0"/>
              <a:t>registres</a:t>
            </a:r>
          </a:p>
          <a:p>
            <a:pPr>
              <a:buClrTx/>
            </a:pPr>
            <a:endParaRPr lang="fr-FR" sz="800" dirty="0"/>
          </a:p>
          <a:p>
            <a:pPr>
              <a:buClrTx/>
            </a:pPr>
            <a:r>
              <a:rPr lang="fr-FR" sz="2000" dirty="0"/>
              <a:t>P</a:t>
            </a:r>
            <a:r>
              <a:rPr lang="fr-FR" sz="2000" dirty="0" smtClean="0"/>
              <a:t>lan </a:t>
            </a:r>
            <a:r>
              <a:rPr lang="fr-FR" sz="2000" dirty="0"/>
              <a:t>d'action pour </a:t>
            </a:r>
            <a:r>
              <a:rPr lang="fr-FR" sz="2000" dirty="0" smtClean="0"/>
              <a:t>poursuivre la simplification administrative</a:t>
            </a:r>
          </a:p>
          <a:p>
            <a:pPr>
              <a:buClrTx/>
            </a:pPr>
            <a:endParaRPr lang="fr-FR" sz="800" dirty="0"/>
          </a:p>
          <a:p>
            <a:pPr>
              <a:buClrTx/>
            </a:pPr>
            <a:r>
              <a:rPr lang="fr-FR" sz="2000" dirty="0"/>
              <a:t>M</a:t>
            </a:r>
            <a:r>
              <a:rPr lang="fr-FR" sz="2000" dirty="0" smtClean="0"/>
              <a:t>ise en place et monitoring du plan d’action</a:t>
            </a:r>
            <a:endParaRPr lang="nl-NL" sz="2000" dirty="0"/>
          </a:p>
          <a:p>
            <a:pPr>
              <a:lnSpc>
                <a:spcPct val="90000"/>
              </a:lnSpc>
            </a:pPr>
            <a:endParaRPr lang="nl-BE" sz="2000" dirty="0" smtClean="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63</a:t>
            </a:fld>
            <a:endParaRPr lang="en-US"/>
          </a:p>
        </p:txBody>
      </p:sp>
    </p:spTree>
    <p:extLst>
      <p:ext uri="{BB962C8B-B14F-4D97-AF65-F5344CB8AC3E}">
        <p14:creationId xmlns:p14="http://schemas.microsoft.com/office/powerpoint/2010/main" val="604079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Surveiller</a:t>
            </a:r>
            <a:r>
              <a:rPr lang="en-US" b="1" dirty="0"/>
              <a:t> </a:t>
            </a:r>
            <a:r>
              <a:rPr lang="en-US" b="1" dirty="0" err="1"/>
              <a:t>en</a:t>
            </a:r>
            <a:r>
              <a:rPr lang="en-US" b="1" dirty="0"/>
              <a:t> permanence</a:t>
            </a:r>
            <a:endParaRPr lang="fr-BE" b="1" dirty="0"/>
          </a:p>
        </p:txBody>
      </p:sp>
      <p:sp>
        <p:nvSpPr>
          <p:cNvPr id="4" name="Date Placeholder 3"/>
          <p:cNvSpPr>
            <a:spLocks noGrp="1"/>
          </p:cNvSpPr>
          <p:nvPr>
            <p:ph type="dt" sz="half" idx="10"/>
          </p:nvPr>
        </p:nvSpPr>
        <p:spPr/>
        <p:txBody>
          <a:bodyPr/>
          <a:lstStyle/>
          <a:p>
            <a:r>
              <a:rPr lang="en-US" smtClean="0"/>
              <a:t>22/09/2015</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64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300803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757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764" y="-1"/>
            <a:ext cx="6952796" cy="685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5280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fr-BE" dirty="0" smtClean="0"/>
              <a:t>Merci ! </a:t>
            </a:r>
            <a:br>
              <a:rPr lang="fr-BE" dirty="0" smtClean="0"/>
            </a:br>
            <a:r>
              <a:rPr lang="fr-BE" dirty="0" smtClean="0"/>
              <a:t>Questions ?</a:t>
            </a:r>
            <a:endParaRPr lang="en-US"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600" dirty="0">
                <a:solidFill>
                  <a:srgbClr val="0D0D0D"/>
                </a:solidFill>
              </a:endParaRPr>
            </a:p>
            <a:p>
              <a:endParaRPr lang="en-US" sz="1600" dirty="0">
                <a:solidFill>
                  <a:srgbClr val="0D0D0D"/>
                </a:solidFill>
              </a:endParaRPr>
            </a:p>
            <a:p>
              <a:endParaRPr lang="en-US" sz="1600" dirty="0">
                <a:solidFill>
                  <a:srgbClr val="0D0D0D"/>
                </a:solidFill>
              </a:endParaRPr>
            </a:p>
            <a:p>
              <a:endParaRPr lang="en-US" sz="1600" dirty="0">
                <a:solidFill>
                  <a:srgbClr val="0D0D0D"/>
                </a:solidFill>
              </a:endParaRPr>
            </a:p>
            <a:p>
              <a:r>
                <a:rPr lang="en-US" sz="1600" dirty="0"/>
                <a:t>frank.robben@ehealth.fgov.be </a:t>
              </a:r>
            </a:p>
            <a:p>
              <a:endParaRPr lang="en-US" sz="1600" dirty="0" smtClean="0">
                <a:sym typeface="Arial" pitchFamily="34" charset="0"/>
              </a:endParaRPr>
            </a:p>
            <a:p>
              <a:r>
                <a:rPr lang="fr-BE" sz="1600" dirty="0" smtClean="0">
                  <a:sym typeface="Arial" pitchFamily="34" charset="0"/>
                </a:rPr>
                <a:t>@</a:t>
              </a:r>
              <a:r>
                <a:rPr lang="fr-BE" sz="1600" dirty="0" err="1">
                  <a:sym typeface="Arial" pitchFamily="34" charset="0"/>
                </a:rPr>
                <a:t>FrRobben</a:t>
              </a:r>
              <a:endParaRPr lang="fr-BE" sz="1600" dirty="0">
                <a:sym typeface="Arial" pitchFamily="34" charset="0"/>
              </a:endParaRPr>
            </a:p>
            <a:p>
              <a:endParaRPr lang="en-US" sz="1600" dirty="0">
                <a:sym typeface="Arial" pitchFamily="34" charset="0"/>
              </a:endParaRPr>
            </a:p>
            <a:p>
              <a:r>
                <a:rPr lang="en-US" sz="1600" dirty="0">
                  <a:sym typeface="Arial" pitchFamily="34" charset="0"/>
                </a:rPr>
                <a:t>https://www.ehealth.fgov.be</a:t>
              </a:r>
              <a:endParaRPr lang="fr-BE" sz="1600" dirty="0">
                <a:sym typeface="Arial" pitchFamily="34" charset="0"/>
              </a:endParaRPr>
            </a:p>
            <a:p>
              <a:r>
                <a:rPr lang="en-US" sz="1600" dirty="0">
                  <a:sym typeface="Arial" pitchFamily="34" charset="0"/>
                </a:rPr>
                <a:t>http://</a:t>
              </a:r>
              <a:r>
                <a:rPr lang="en-US" sz="1600" dirty="0" smtClean="0">
                  <a:sym typeface="Arial" pitchFamily="34" charset="0"/>
                </a:rPr>
                <a:t>www.bcss.fgov.be</a:t>
              </a:r>
              <a:endParaRPr lang="en-US" sz="1600" dirty="0">
                <a:sym typeface="Arial" pitchFamily="34" charset="0"/>
              </a:endParaRPr>
            </a:p>
            <a:p>
              <a:r>
                <a:rPr lang="en-US" sz="1600" dirty="0">
                  <a:sym typeface="Arial" pitchFamily="34" charset="0"/>
                </a:rPr>
                <a:t>http://www.frankrobben.be</a:t>
              </a:r>
              <a:endParaRPr lang="en-GB"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125369" y="2524478"/>
            <a:ext cx="2958799" cy="2776730"/>
            <a:chOff x="3078646" y="2523164"/>
            <a:chExt cx="2958799" cy="277673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563888" y="2549261"/>
              <a:ext cx="617587" cy="727339"/>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494" y="2614303"/>
              <a:ext cx="583242" cy="6625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6171" y="4163972"/>
              <a:ext cx="871274" cy="19981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7695" y="4532743"/>
              <a:ext cx="0" cy="76715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20"/>
              <a:ext cx="803678" cy="153753"/>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732318" y="448492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798838" y="4498483"/>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373454" y="3766142"/>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315897" y="2602852"/>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64307" y="3124036"/>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256564" y="3386537"/>
              <a:ext cx="476625" cy="476625"/>
            </a:xfrm>
            <a:prstGeom prst="rect">
              <a:avLst/>
            </a:prstGeom>
          </p:spPr>
        </p:pic>
        <p:sp>
          <p:nvSpPr>
            <p:cNvPr id="21" name="Flowchart: Connector 20"/>
            <p:cNvSpPr/>
            <p:nvPr/>
          </p:nvSpPr>
          <p:spPr>
            <a:xfrm>
              <a:off x="3755826" y="3085792"/>
              <a:ext cx="1553803" cy="148174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smtClean="0">
                  <a:solidFill>
                    <a:schemeClr val="bg1"/>
                  </a:solidFill>
                </a:rPr>
                <a:t>Avantages</a:t>
              </a:r>
              <a:r>
                <a:rPr lang="nl-BE" sz="1200" b="1" dirty="0" smtClean="0">
                  <a:solidFill>
                    <a:schemeClr val="bg1"/>
                  </a:solidFill>
                </a:rPr>
                <a:t> </a:t>
              </a:r>
              <a:r>
                <a:rPr lang="nl-BE" sz="1200" b="1" dirty="0">
                  <a:solidFill>
                    <a:schemeClr val="bg1"/>
                  </a:solidFill>
                </a:rPr>
                <a:t>e</a:t>
              </a:r>
              <a:r>
                <a:rPr lang="nl-BE" sz="1200" b="1" dirty="0" smtClean="0">
                  <a:solidFill>
                    <a:schemeClr val="bg1"/>
                  </a:solidFill>
                </a:rPr>
                <a:t>n fin de </a:t>
              </a:r>
              <a:r>
                <a:rPr lang="nl-BE" sz="1200" b="1" dirty="0" err="1" smtClean="0">
                  <a:solidFill>
                    <a:schemeClr val="bg1"/>
                  </a:solidFill>
                </a:rPr>
                <a:t>consultation</a:t>
              </a:r>
              <a:endParaRPr lang="nl-BE" sz="1200" b="1" dirty="0">
                <a:solidFill>
                  <a:schemeClr val="bg1"/>
                </a:solidFill>
              </a:endParaRPr>
            </a:p>
          </p:txBody>
        </p:sp>
      </p:grpSp>
      <p:sp>
        <p:nvSpPr>
          <p:cNvPr id="50" name="Slide Number Placeholder 11"/>
          <p:cNvSpPr>
            <a:spLocks noGrp="1"/>
          </p:cNvSpPr>
          <p:nvPr>
            <p:ph type="sldNum" sz="quarter" idx="12"/>
          </p:nvPr>
        </p:nvSpPr>
        <p:spPr>
          <a:prstGeom prst="rect">
            <a:avLst/>
          </a:prstGeom>
        </p:spPr>
        <p:txBody>
          <a:bodyPr/>
          <a:lstStyle/>
          <a:p>
            <a:fld id="{BAADB71D-6A6A-403E-B8B0-DAC18C9A03D5}" type="slidenum">
              <a:rPr lang="en-US" sz="1400" b="1" smtClean="0">
                <a:solidFill>
                  <a:schemeClr val="bg1"/>
                </a:solidFill>
              </a:rPr>
              <a:t>7</a:t>
            </a:fld>
            <a:endParaRPr lang="en-US" sz="1400" b="1" dirty="0">
              <a:solidFill>
                <a:schemeClr val="bg1"/>
              </a:solidFill>
            </a:endParaRPr>
          </a:p>
        </p:txBody>
      </p:sp>
      <p:grpSp>
        <p:nvGrpSpPr>
          <p:cNvPr id="17" name="Group 16"/>
          <p:cNvGrpSpPr/>
          <p:nvPr/>
        </p:nvGrpSpPr>
        <p:grpSpPr>
          <a:xfrm>
            <a:off x="546770" y="1394932"/>
            <a:ext cx="3233142" cy="1146273"/>
            <a:chOff x="546770" y="1394932"/>
            <a:chExt cx="3233142" cy="1146273"/>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a:bodyPr>
              <a:lstStyle/>
              <a:p>
                <a:pPr marL="177800" lvl="0"/>
                <a:endParaRPr lang="fr-BE" sz="300" dirty="0" smtClean="0">
                  <a:solidFill>
                    <a:schemeClr val="bg1"/>
                  </a:solidFill>
                </a:endParaRPr>
              </a:p>
              <a:p>
                <a:pPr lvl="0" algn="ctr"/>
                <a:endParaRPr lang="nl-BE" sz="200" dirty="0" smtClean="0">
                  <a:solidFill>
                    <a:schemeClr val="bg1"/>
                  </a:solidFill>
                </a:endParaRPr>
              </a:p>
              <a:p>
                <a:pPr lvl="0" algn="ctr"/>
                <a:r>
                  <a:rPr lang="nl-BE" dirty="0" err="1" smtClean="0">
                    <a:solidFill>
                      <a:schemeClr val="bg1"/>
                    </a:solidFill>
                  </a:rPr>
                  <a:t>Tarification</a:t>
                </a:r>
                <a:r>
                  <a:rPr lang="nl-BE" dirty="0" smtClean="0">
                    <a:solidFill>
                      <a:schemeClr val="bg1"/>
                    </a:solidFill>
                  </a:rPr>
                  <a:t>,</a:t>
                </a:r>
              </a:p>
              <a:p>
                <a:pPr lvl="0" algn="ctr"/>
                <a:r>
                  <a:rPr lang="nl-BE" dirty="0" err="1" smtClean="0">
                    <a:solidFill>
                      <a:schemeClr val="bg1"/>
                    </a:solidFill>
                  </a:rPr>
                  <a:t>facturation</a:t>
                </a:r>
                <a:endParaRPr lang="en-US" dirty="0"/>
              </a:p>
            </p:txBody>
          </p:sp>
        </p:grpSp>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409" y="1414578"/>
              <a:ext cx="1040828" cy="1040828"/>
            </a:xfrm>
            <a:prstGeom prst="rect">
              <a:avLst/>
            </a:prstGeom>
          </p:spPr>
        </p:pic>
      </p:grpSp>
      <p:grpSp>
        <p:nvGrpSpPr>
          <p:cNvPr id="14" name="Group 13"/>
          <p:cNvGrpSpPr/>
          <p:nvPr/>
        </p:nvGrpSpPr>
        <p:grpSpPr>
          <a:xfrm>
            <a:off x="477657" y="3605133"/>
            <a:ext cx="2648583" cy="1101151"/>
            <a:chOff x="477657" y="3605133"/>
            <a:chExt cx="2648583" cy="1101151"/>
          </a:xfrm>
        </p:grpSpPr>
        <p:grpSp>
          <p:nvGrpSpPr>
            <p:cNvPr id="41" name="Group 40"/>
            <p:cNvGrpSpPr/>
            <p:nvPr/>
          </p:nvGrpSpPr>
          <p:grpSpPr>
            <a:xfrm>
              <a:off x="477657" y="3624287"/>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algn="ctr"/>
                <a:endParaRPr lang="nl-BE" sz="300" dirty="0" smtClean="0">
                  <a:solidFill>
                    <a:schemeClr val="bg1"/>
                  </a:solidFill>
                </a:endParaRPr>
              </a:p>
              <a:p>
                <a:pPr algn="ctr"/>
                <a:r>
                  <a:rPr lang="nl-BE" dirty="0" err="1" smtClean="0">
                    <a:solidFill>
                      <a:schemeClr val="bg1"/>
                    </a:solidFill>
                  </a:rPr>
                  <a:t>Création</a:t>
                </a:r>
                <a:r>
                  <a:rPr lang="nl-BE" dirty="0" smtClean="0">
                    <a:solidFill>
                      <a:schemeClr val="bg1"/>
                    </a:solidFill>
                  </a:rPr>
                  <a:t> et </a:t>
                </a:r>
                <a:r>
                  <a:rPr lang="nl-BE" dirty="0" err="1" smtClean="0">
                    <a:solidFill>
                      <a:schemeClr val="bg1"/>
                    </a:solidFill>
                  </a:rPr>
                  <a:t>envoi</a:t>
                </a:r>
                <a:r>
                  <a:rPr lang="nl-BE" dirty="0" smtClean="0">
                    <a:solidFill>
                      <a:schemeClr val="bg1"/>
                    </a:solidFill>
                  </a:rPr>
                  <a:t> </a:t>
                </a:r>
                <a:r>
                  <a:rPr lang="nl-BE" dirty="0" err="1" smtClean="0">
                    <a:solidFill>
                      <a:schemeClr val="bg1"/>
                    </a:solidFill>
                  </a:rPr>
                  <a:t>d’attestations</a:t>
                </a:r>
                <a:endParaRPr lang="nl-BE" dirty="0">
                  <a:solidFill>
                    <a:schemeClr val="bg1"/>
                  </a:solidFill>
                </a:endParaRPr>
              </a:p>
              <a:p>
                <a:pPr algn="l"/>
                <a:endParaRPr lang="en-US" sz="1800" b="0" dirty="0" smtClean="0">
                  <a:solidFill>
                    <a:schemeClr val="tx1">
                      <a:lumMod val="95000"/>
                      <a:lumOff val="5000"/>
                    </a:schemeClr>
                  </a:solidFill>
                </a:endParaRPr>
              </a:p>
            </p:txBody>
          </p:sp>
        </p:gr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316" y="3605133"/>
              <a:ext cx="1082869" cy="1082869"/>
            </a:xfrm>
            <a:prstGeom prst="rect">
              <a:avLst/>
            </a:prstGeom>
          </p:spPr>
        </p:pic>
      </p:grpSp>
      <p:grpSp>
        <p:nvGrpSpPr>
          <p:cNvPr id="15" name="Group 14"/>
          <p:cNvGrpSpPr/>
          <p:nvPr/>
        </p:nvGrpSpPr>
        <p:grpSpPr>
          <a:xfrm>
            <a:off x="5254692" y="1452701"/>
            <a:ext cx="3565782" cy="1097874"/>
            <a:chOff x="5254692" y="1452701"/>
            <a:chExt cx="3565782" cy="1097874"/>
          </a:xfrm>
        </p:grpSpPr>
        <p:grpSp>
          <p:nvGrpSpPr>
            <p:cNvPr id="68" name="Group 67"/>
            <p:cNvGrpSpPr/>
            <p:nvPr/>
          </p:nvGrpSpPr>
          <p:grpSpPr>
            <a:xfrm>
              <a:off x="5254692" y="1452701"/>
              <a:ext cx="3565782" cy="1088504"/>
              <a:chOff x="398612" y="5107746"/>
              <a:chExt cx="3373796"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77286" y="5107746"/>
                <a:ext cx="229512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77285" y="5137888"/>
                <a:ext cx="2295122"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Mise à jour du </a:t>
                </a:r>
                <a:r>
                  <a:rPr lang="nl-BE" dirty="0" err="1" smtClean="0">
                    <a:solidFill>
                      <a:schemeClr val="bg1"/>
                    </a:solidFill>
                  </a:rPr>
                  <a:t>SumEHR</a:t>
                </a:r>
                <a:r>
                  <a:rPr lang="nl-BE" dirty="0">
                    <a:solidFill>
                      <a:schemeClr val="bg1"/>
                    </a:solidFill>
                  </a:rPr>
                  <a:t>, </a:t>
                </a:r>
                <a:r>
                  <a:rPr lang="nl-BE" dirty="0" smtClean="0">
                    <a:solidFill>
                      <a:schemeClr val="bg1"/>
                    </a:solidFill>
                  </a:rPr>
                  <a:t>du </a:t>
                </a:r>
                <a:r>
                  <a:rPr lang="nl-BE" dirty="0" err="1" smtClean="0">
                    <a:solidFill>
                      <a:schemeClr val="bg1"/>
                    </a:solidFill>
                  </a:rPr>
                  <a:t>schéma</a:t>
                </a:r>
                <a:r>
                  <a:rPr lang="nl-BE" dirty="0" smtClean="0">
                    <a:solidFill>
                      <a:schemeClr val="bg1"/>
                    </a:solidFill>
                  </a:rPr>
                  <a:t> de </a:t>
                </a:r>
                <a:r>
                  <a:rPr lang="nl-BE" dirty="0" err="1" smtClean="0">
                    <a:solidFill>
                      <a:schemeClr val="bg1"/>
                    </a:solidFill>
                  </a:rPr>
                  <a:t>médication</a:t>
                </a:r>
                <a:r>
                  <a:rPr lang="nl-BE" dirty="0" smtClean="0">
                    <a:solidFill>
                      <a:schemeClr val="bg1"/>
                    </a:solidFill>
                  </a:rPr>
                  <a:t>, </a:t>
                </a:r>
                <a:r>
                  <a:rPr lang="nl-BE" dirty="0">
                    <a:solidFill>
                      <a:schemeClr val="bg1"/>
                    </a:solidFill>
                  </a:rPr>
                  <a:t>... </a:t>
                </a:r>
              </a:p>
              <a:p>
                <a:pPr algn="l"/>
                <a:endParaRPr lang="en-US" sz="1800" b="0" dirty="0" smtClean="0">
                  <a:solidFill>
                    <a:schemeClr val="tx1">
                      <a:lumMod val="95000"/>
                      <a:lumOff val="5000"/>
                    </a:schemeClr>
                  </a:solidFill>
                </a:endParaRPr>
              </a:p>
            </p:txBody>
          </p:sp>
        </p:gr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17644" y="1473472"/>
              <a:ext cx="1077103" cy="1077103"/>
            </a:xfrm>
            <a:prstGeom prst="rect">
              <a:avLst/>
            </a:prstGeom>
          </p:spPr>
        </p:pic>
      </p:grpSp>
      <p:grpSp>
        <p:nvGrpSpPr>
          <p:cNvPr id="11" name="Group 10"/>
          <p:cNvGrpSpPr/>
          <p:nvPr/>
        </p:nvGrpSpPr>
        <p:grpSpPr>
          <a:xfrm>
            <a:off x="2952328" y="5301208"/>
            <a:ext cx="3255987" cy="1088504"/>
            <a:chOff x="2952328" y="5301208"/>
            <a:chExt cx="3255987" cy="1088504"/>
          </a:xfrm>
        </p:grpSpPr>
        <p:grpSp>
          <p:nvGrpSpPr>
            <p:cNvPr id="71" name="Group 70"/>
            <p:cNvGrpSpPr/>
            <p:nvPr/>
          </p:nvGrpSpPr>
          <p:grpSpPr>
            <a:xfrm>
              <a:off x="2952328" y="5301208"/>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err="1" smtClean="0">
                    <a:solidFill>
                      <a:schemeClr val="bg1"/>
                    </a:solidFill>
                  </a:rPr>
                  <a:t>Envoyer</a:t>
                </a:r>
                <a:r>
                  <a:rPr lang="nl-BE" dirty="0" smtClean="0">
                    <a:solidFill>
                      <a:schemeClr val="bg1"/>
                    </a:solidFill>
                  </a:rPr>
                  <a:t> </a:t>
                </a:r>
                <a:r>
                  <a:rPr lang="nl-BE" dirty="0" err="1" smtClean="0">
                    <a:solidFill>
                      <a:schemeClr val="bg1"/>
                    </a:solidFill>
                  </a:rPr>
                  <a:t>le</a:t>
                </a:r>
                <a:r>
                  <a:rPr lang="nl-BE" dirty="0" smtClean="0">
                    <a:solidFill>
                      <a:schemeClr val="bg1"/>
                    </a:solidFill>
                  </a:rPr>
                  <a:t> rapport au </a:t>
                </a:r>
                <a:r>
                  <a:rPr lang="nl-BE" dirty="0" err="1" smtClean="0">
                    <a:solidFill>
                      <a:schemeClr val="bg1"/>
                    </a:solidFill>
                  </a:rPr>
                  <a:t>détenteur</a:t>
                </a:r>
                <a:r>
                  <a:rPr lang="nl-BE" dirty="0" smtClean="0">
                    <a:solidFill>
                      <a:schemeClr val="bg1"/>
                    </a:solidFill>
                  </a:rPr>
                  <a:t> </a:t>
                </a:r>
                <a:r>
                  <a:rPr lang="nl-BE" dirty="0" err="1" smtClean="0">
                    <a:solidFill>
                      <a:schemeClr val="bg1"/>
                    </a:solidFill>
                  </a:rPr>
                  <a:t>d’un</a:t>
                </a:r>
                <a:r>
                  <a:rPr lang="nl-BE" dirty="0" smtClean="0">
                    <a:solidFill>
                      <a:schemeClr val="bg1"/>
                    </a:solidFill>
                  </a:rPr>
                  <a:t> DMG</a:t>
                </a:r>
                <a:endParaRPr lang="nl-BE" dirty="0">
                  <a:solidFill>
                    <a:schemeClr val="bg1"/>
                  </a:solidFill>
                </a:endParaRPr>
              </a:p>
            </p:txBody>
          </p:sp>
        </p:grpSp>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0" b="90000" l="0" r="100000">
                          <a14:foregroundMark x1="74167" y1="51333" x2="73833" y2="62833"/>
                        </a14:backgroundRemoval>
                      </a14:imgEffect>
                    </a14:imgLayer>
                  </a14:imgProps>
                </a:ext>
                <a:ext uri="{28A0092B-C50C-407E-A947-70E740481C1C}">
                  <a14:useLocalDpi xmlns:a14="http://schemas.microsoft.com/office/drawing/2010/main" val="0"/>
                </a:ext>
              </a:extLst>
            </a:blip>
            <a:stretch>
              <a:fillRect/>
            </a:stretch>
          </p:blipFill>
          <p:spPr>
            <a:xfrm>
              <a:off x="3041159" y="5322504"/>
              <a:ext cx="1063297" cy="1063297"/>
            </a:xfrm>
            <a:prstGeom prst="rect">
              <a:avLst/>
            </a:prstGeom>
          </p:spPr>
        </p:pic>
      </p:grpSp>
      <p:grpSp>
        <p:nvGrpSpPr>
          <p:cNvPr id="13" name="Group 12"/>
          <p:cNvGrpSpPr/>
          <p:nvPr/>
        </p:nvGrpSpPr>
        <p:grpSpPr>
          <a:xfrm>
            <a:off x="6086088" y="3624287"/>
            <a:ext cx="2950407" cy="1090476"/>
            <a:chOff x="6264041" y="3624287"/>
            <a:chExt cx="3169333" cy="1090476"/>
          </a:xfrm>
        </p:grpSpPr>
        <p:grpSp>
          <p:nvGrpSpPr>
            <p:cNvPr id="70" name="Group 69"/>
            <p:cNvGrpSpPr/>
            <p:nvPr/>
          </p:nvGrpSpPr>
          <p:grpSpPr>
            <a:xfrm>
              <a:off x="6276202" y="3624287"/>
              <a:ext cx="3157172" cy="1090476"/>
              <a:chOff x="5588673" y="1304707"/>
              <a:chExt cx="3702569" cy="1090476"/>
            </a:xfrm>
          </p:grpSpPr>
          <p:sp>
            <p:nvSpPr>
              <p:cNvPr id="51" name="Rectangle 50"/>
              <p:cNvSpPr/>
              <p:nvPr/>
            </p:nvSpPr>
            <p:spPr>
              <a:xfrm>
                <a:off x="5588673" y="1304707"/>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51103" y="1315063"/>
                <a:ext cx="2540139"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51106" y="1344851"/>
                <a:ext cx="2409466" cy="1038921"/>
              </a:xfrm>
              <a:prstGeom prst="rect">
                <a:avLst/>
              </a:prstGeom>
            </p:spPr>
            <p:txBody>
              <a:bodyPr vert="horz" wrap="square" lIns="91440" tIns="45720" rIns="91440" bIns="45720" rtlCol="0">
                <a:normAutofit/>
              </a:bodyPr>
              <a:lstStyle/>
              <a:p>
                <a:pPr marL="177800" lvl="0"/>
                <a:endParaRPr lang="nl-BE" sz="1600" dirty="0" smtClean="0">
                  <a:solidFill>
                    <a:schemeClr val="bg1"/>
                  </a:solidFill>
                </a:endParaRPr>
              </a:p>
              <a:p>
                <a:pPr marL="177800" lvl="0"/>
                <a:r>
                  <a:rPr lang="nl-BE" sz="1600" dirty="0" err="1" smtClean="0">
                    <a:solidFill>
                      <a:schemeClr val="bg1"/>
                    </a:solidFill>
                  </a:rPr>
                  <a:t>Enregistrements</a:t>
                </a:r>
                <a:endParaRPr lang="nl-BE" sz="1600" dirty="0" smtClean="0">
                  <a:solidFill>
                    <a:schemeClr val="bg1"/>
                  </a:solidFill>
                </a:endParaRPr>
              </a:p>
            </p:txBody>
          </p:sp>
        </p:grpSp>
        <p:pic>
          <p:nvPicPr>
            <p:cNvPr id="12" name="Picture 11"/>
            <p:cNvPicPr>
              <a:picLocks noChangeAspect="1"/>
            </p:cNvPicPr>
            <p:nvPr/>
          </p:nvPicPr>
          <p:blipFill>
            <a:blip r:embed="rId20" cstate="print">
              <a:extLst>
                <a:ext uri="{BEBA8EAE-BF5A-486C-A8C5-ECC9F3942E4B}">
                  <a14:imgProps xmlns:a14="http://schemas.microsoft.com/office/drawing/2010/main">
                    <a14:imgLayer r:embed="rId21">
                      <a14:imgEffect>
                        <a14:backgroundRemoval t="1667" b="98000" l="5000" r="100000">
                          <a14:foregroundMark x1="50667" y1="59000" x2="51333" y2="73167"/>
                          <a14:foregroundMark x1="42667" y1="31000" x2="42667" y2="31000"/>
                          <a14:foregroundMark x1="41833" y1="17667" x2="41833" y2="17667"/>
                          <a14:foregroundMark x1="23500" y1="23833" x2="58167" y2="10833"/>
                          <a14:foregroundMark x1="50500" y1="63000" x2="50667" y2="78333"/>
                          <a14:foregroundMark x1="21667" y1="34833" x2="21667" y2="34833"/>
                          <a14:foregroundMark x1="21833" y1="34667" x2="20000" y2="35000"/>
                        </a14:backgroundRemoval>
                      </a14:imgEffect>
                    </a14:imgLayer>
                  </a14:imgProps>
                </a:ext>
                <a:ext uri="{28A0092B-C50C-407E-A947-70E740481C1C}">
                  <a14:useLocalDpi xmlns:a14="http://schemas.microsoft.com/office/drawing/2010/main" val="0"/>
                </a:ext>
              </a:extLst>
            </a:blip>
            <a:stretch>
              <a:fillRect/>
            </a:stretch>
          </p:blipFill>
          <p:spPr>
            <a:xfrm>
              <a:off x="6264041" y="3677967"/>
              <a:ext cx="993471" cy="993471"/>
            </a:xfrm>
            <a:prstGeom prst="rect">
              <a:avLst/>
            </a:prstGeom>
          </p:spPr>
        </p:pic>
      </p:grpSp>
      <p:sp>
        <p:nvSpPr>
          <p:cNvPr id="2" name="Date Placeholder 1"/>
          <p:cNvSpPr>
            <a:spLocks noGrp="1"/>
          </p:cNvSpPr>
          <p:nvPr>
            <p:ph type="dt" sz="half" idx="10"/>
          </p:nvPr>
        </p:nvSpPr>
        <p:spPr/>
        <p:txBody>
          <a:bodyPr/>
          <a:lstStyle/>
          <a:p>
            <a:r>
              <a:rPr lang="en-US" smtClean="0"/>
              <a:t>22/09/2015</a:t>
            </a:r>
            <a:endParaRPr lang="en-US"/>
          </a:p>
        </p:txBody>
      </p:sp>
      <p:sp>
        <p:nvSpPr>
          <p:cNvPr id="54" name="Rectangle 2"/>
          <p:cNvSpPr txBox="1">
            <a:spLocks noChangeArrowheads="1"/>
          </p:cNvSpPr>
          <p:nvPr/>
        </p:nvSpPr>
        <p:spPr>
          <a:xfrm>
            <a:off x="451772" y="404664"/>
            <a:ext cx="8229600" cy="864096"/>
          </a:xfrm>
          <a:prstGeom prst="rect">
            <a:avLst/>
          </a:prstGeom>
        </p:spPr>
        <p:txBody>
          <a:bodyPr>
            <a:normAutofit fontScale="90000" lnSpcReduction="10000"/>
          </a:bodyPr>
          <a:lstStyle>
            <a:lvl1pPr algn="ctr" defTabSz="914400" rtl="0" eaLnBrk="0" fontAlgn="base" latinLnBrk="0" hangingPunct="0">
              <a:spcBef>
                <a:spcPct val="0"/>
              </a:spcBef>
              <a:spcAft>
                <a:spcPct val="0"/>
              </a:spcAft>
              <a:buNone/>
              <a:defRPr sz="4400" kern="1200" spc="-1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BE" sz="3200" b="1" dirty="0" smtClean="0"/>
              <a:t>Plate-forme </a:t>
            </a:r>
            <a:r>
              <a:rPr lang="fr-BE" sz="3200" b="1" dirty="0" err="1" smtClean="0">
                <a:solidFill>
                  <a:srgbClr val="3E6E5A"/>
                </a:solidFill>
              </a:rPr>
              <a:t>eHealth</a:t>
            </a:r>
            <a:r>
              <a:rPr lang="fr-BE" sz="3200" b="1" dirty="0" smtClean="0"/>
              <a:t>  </a:t>
            </a:r>
            <a:br>
              <a:rPr lang="fr-BE" sz="3200" b="1" dirty="0" smtClean="0"/>
            </a:br>
            <a:r>
              <a:rPr lang="fr-BE" sz="2400" b="1" dirty="0" smtClean="0"/>
              <a:t>En pratique</a:t>
            </a:r>
            <a:endParaRPr lang="fr-BE" sz="2400" b="1" dirty="0"/>
          </a:p>
        </p:txBody>
      </p:sp>
    </p:spTree>
    <p:extLst>
      <p:ext uri="{BB962C8B-B14F-4D97-AF65-F5344CB8AC3E}">
        <p14:creationId xmlns:p14="http://schemas.microsoft.com/office/powerpoint/2010/main" val="23553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b="1" dirty="0">
                <a:sym typeface="Arial" pitchFamily="34" charset="0"/>
              </a:rPr>
              <a:t>10 missions</a:t>
            </a:r>
            <a:endParaRPr lang="en-US" dirty="0"/>
          </a:p>
        </p:txBody>
      </p:sp>
      <p:sp>
        <p:nvSpPr>
          <p:cNvPr id="717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lnSpc>
                <a:spcPct val="80000"/>
              </a:lnSpc>
              <a:spcBef>
                <a:spcPts val="1800"/>
              </a:spcBef>
              <a:buClrTx/>
              <a:buFont typeface="Wingdings" pitchFamily="2" charset="2"/>
              <a:buAutoNum type="arabicPeriod"/>
            </a:pPr>
            <a:r>
              <a:rPr lang="fr-BE" altLang="en-US" sz="2100" dirty="0" smtClean="0">
                <a:solidFill>
                  <a:srgbClr val="000000"/>
                </a:solidFill>
                <a:sym typeface="Arial" pitchFamily="34" charset="0"/>
              </a:rPr>
              <a:t>Développer une </a:t>
            </a:r>
            <a:r>
              <a:rPr lang="fr-BE" altLang="en-US" sz="2100" b="1" dirty="0" smtClean="0">
                <a:solidFill>
                  <a:srgbClr val="000000"/>
                </a:solidFill>
                <a:sym typeface="Arial" pitchFamily="34" charset="0"/>
              </a:rPr>
              <a:t>vision</a:t>
            </a:r>
            <a:r>
              <a:rPr lang="fr-BE" altLang="en-US" sz="2100" dirty="0" smtClean="0">
                <a:solidFill>
                  <a:srgbClr val="000000"/>
                </a:solidFill>
                <a:sym typeface="Arial" pitchFamily="34" charset="0"/>
              </a:rPr>
              <a:t> et une </a:t>
            </a:r>
            <a:r>
              <a:rPr lang="fr-BE" altLang="en-US" sz="2100" b="1" dirty="0" smtClean="0">
                <a:solidFill>
                  <a:srgbClr val="000000"/>
                </a:solidFill>
                <a:sym typeface="Arial" pitchFamily="34" charset="0"/>
              </a:rPr>
              <a:t>stratégie</a:t>
            </a:r>
            <a:r>
              <a:rPr lang="fr-BE" altLang="en-US" sz="2100" dirty="0" smtClean="0">
                <a:solidFill>
                  <a:srgbClr val="000000"/>
                </a:solidFill>
                <a:sym typeface="Arial" pitchFamily="34" charset="0"/>
              </a:rPr>
              <a:t> en matière d'</a:t>
            </a:r>
            <a:r>
              <a:rPr lang="fr-BE" altLang="en-US" sz="2100" dirty="0" err="1" smtClean="0">
                <a:solidFill>
                  <a:srgbClr val="3E6E5A"/>
                </a:solidFill>
                <a:sym typeface="Arial" pitchFamily="34" charset="0"/>
              </a:rPr>
              <a:t>eHealth</a:t>
            </a:r>
            <a:r>
              <a:rPr lang="fr-BE" altLang="en-US" sz="2100" dirty="0" smtClean="0">
                <a:solidFill>
                  <a:srgbClr val="000000"/>
                </a:solidFill>
                <a:sym typeface="Arial" pitchFamily="34" charset="0"/>
              </a:rPr>
              <a:t> </a:t>
            </a:r>
          </a:p>
          <a:p>
            <a:pPr marL="457200" indent="-457200">
              <a:lnSpc>
                <a:spcPct val="80000"/>
              </a:lnSpc>
              <a:spcBef>
                <a:spcPts val="1800"/>
              </a:spcBef>
              <a:buClrTx/>
              <a:buFont typeface="Wingdings" pitchFamily="2" charset="2"/>
              <a:buAutoNum type="arabicPeriod"/>
            </a:pPr>
            <a:r>
              <a:rPr lang="fr-BE" altLang="en-US" sz="2100" dirty="0" smtClean="0">
                <a:solidFill>
                  <a:srgbClr val="000000"/>
                </a:solidFill>
                <a:sym typeface="Arial" pitchFamily="34" charset="0"/>
              </a:rPr>
              <a:t>Organiser </a:t>
            </a:r>
            <a:r>
              <a:rPr lang="fr-BE" altLang="en-US" sz="2100" b="1" dirty="0" smtClean="0">
                <a:solidFill>
                  <a:srgbClr val="000000"/>
                </a:solidFill>
                <a:sym typeface="Arial" pitchFamily="34" charset="0"/>
              </a:rPr>
              <a:t>la collaboration </a:t>
            </a:r>
            <a:r>
              <a:rPr lang="fr-BE" altLang="en-US" sz="2100" dirty="0" smtClean="0">
                <a:solidFill>
                  <a:srgbClr val="000000"/>
                </a:solidFill>
                <a:sym typeface="Arial" pitchFamily="34" charset="0"/>
              </a:rPr>
              <a:t>avec d’autres instances publiques chargées de la </a:t>
            </a:r>
            <a:r>
              <a:rPr lang="fr-BE" altLang="en-US" sz="2100" b="1" dirty="0" smtClean="0">
                <a:solidFill>
                  <a:srgbClr val="000000"/>
                </a:solidFill>
                <a:sym typeface="Arial" pitchFamily="34" charset="0"/>
              </a:rPr>
              <a:t>coordination de la prestation de services électronique </a:t>
            </a:r>
          </a:p>
          <a:p>
            <a:pPr marL="457200" indent="-457200">
              <a:lnSpc>
                <a:spcPct val="80000"/>
              </a:lnSpc>
              <a:spcBef>
                <a:spcPts val="1800"/>
              </a:spcBef>
              <a:buClrTx/>
              <a:buFont typeface="Wingdings" pitchFamily="2" charset="2"/>
              <a:buAutoNum type="arabicPeriod"/>
            </a:pPr>
            <a:r>
              <a:rPr lang="fr-BE" altLang="en-US" sz="2100" dirty="0" smtClean="0">
                <a:solidFill>
                  <a:srgbClr val="000000"/>
                </a:solidFill>
                <a:sym typeface="Arial" pitchFamily="34" charset="0"/>
              </a:rPr>
              <a:t>Etre le </a:t>
            </a:r>
            <a:r>
              <a:rPr lang="fr-BE" altLang="en-US" sz="2100" b="1" dirty="0" smtClean="0">
                <a:solidFill>
                  <a:srgbClr val="000000"/>
                </a:solidFill>
                <a:sym typeface="Arial" pitchFamily="34" charset="0"/>
              </a:rPr>
              <a:t>moteur des changements nécessaires</a:t>
            </a:r>
            <a:r>
              <a:rPr lang="fr-BE" altLang="en-US" sz="2100" dirty="0" smtClean="0">
                <a:solidFill>
                  <a:srgbClr val="000000"/>
                </a:solidFill>
                <a:sym typeface="Arial" pitchFamily="34" charset="0"/>
              </a:rPr>
              <a:t> en vue de l'exécution de la vision et de la stratégie en matière d'</a:t>
            </a:r>
            <a:r>
              <a:rPr lang="fr-BE" altLang="en-US" sz="2100" dirty="0" err="1" smtClean="0">
                <a:solidFill>
                  <a:srgbClr val="3E6E5A"/>
                </a:solidFill>
                <a:sym typeface="Arial" pitchFamily="34" charset="0"/>
              </a:rPr>
              <a:t>eHealth</a:t>
            </a:r>
            <a:r>
              <a:rPr lang="fr-BE" altLang="en-US" sz="2100" dirty="0" smtClean="0">
                <a:solidFill>
                  <a:srgbClr val="000000"/>
                </a:solidFill>
                <a:sym typeface="Arial" pitchFamily="34" charset="0"/>
              </a:rPr>
              <a:t>  </a:t>
            </a:r>
          </a:p>
          <a:p>
            <a:pPr marL="457200" indent="-457200">
              <a:lnSpc>
                <a:spcPct val="80000"/>
              </a:lnSpc>
              <a:spcBef>
                <a:spcPts val="1800"/>
              </a:spcBef>
              <a:buClrTx/>
              <a:buFont typeface="Wingdings" pitchFamily="2" charset="2"/>
              <a:buAutoNum type="arabicPeriod"/>
            </a:pPr>
            <a:r>
              <a:rPr lang="fr-BE" altLang="en-US" sz="2100" dirty="0" smtClean="0">
                <a:solidFill>
                  <a:srgbClr val="000000"/>
                </a:solidFill>
                <a:sym typeface="Arial" pitchFamily="34" charset="0"/>
              </a:rPr>
              <a:t>Déterminer des </a:t>
            </a:r>
            <a:r>
              <a:rPr lang="fr-BE" altLang="en-US" sz="2100" b="1" dirty="0" smtClean="0">
                <a:solidFill>
                  <a:srgbClr val="000000"/>
                </a:solidFill>
                <a:sym typeface="Arial" pitchFamily="34" charset="0"/>
              </a:rPr>
              <a:t>normes, standards, spécifications</a:t>
            </a:r>
            <a:r>
              <a:rPr lang="fr-BE" altLang="en-US" sz="2100" dirty="0" smtClean="0">
                <a:solidFill>
                  <a:srgbClr val="000000"/>
                </a:solidFill>
                <a:sym typeface="Arial" pitchFamily="34" charset="0"/>
              </a:rPr>
              <a:t> fonctionnels et techniques ainsi qu'une </a:t>
            </a:r>
            <a:r>
              <a:rPr lang="fr-BE" altLang="en-US" sz="2100" b="1" dirty="0" smtClean="0">
                <a:solidFill>
                  <a:srgbClr val="000000"/>
                </a:solidFill>
                <a:sym typeface="Arial" pitchFamily="34" charset="0"/>
              </a:rPr>
              <a:t>architecture de base</a:t>
            </a:r>
            <a:r>
              <a:rPr lang="fr-BE" altLang="en-US" sz="2100" dirty="0" smtClean="0">
                <a:solidFill>
                  <a:srgbClr val="000000"/>
                </a:solidFill>
                <a:sym typeface="Arial" pitchFamily="34" charset="0"/>
              </a:rPr>
              <a:t> en matière de TIC  </a:t>
            </a:r>
          </a:p>
          <a:p>
            <a:pPr marL="457200" indent="-457200">
              <a:lnSpc>
                <a:spcPct val="80000"/>
              </a:lnSpc>
              <a:spcBef>
                <a:spcPts val="1800"/>
              </a:spcBef>
              <a:buClrTx/>
              <a:buFont typeface="Wingdings" pitchFamily="2" charset="2"/>
              <a:buAutoNum type="arabicPeriod"/>
            </a:pPr>
            <a:r>
              <a:rPr lang="fr-BE" altLang="en-US" sz="2100" dirty="0" smtClean="0">
                <a:solidFill>
                  <a:srgbClr val="000000"/>
                </a:solidFill>
                <a:sym typeface="Arial" pitchFamily="34" charset="0"/>
              </a:rPr>
              <a:t>Enregistrer des </a:t>
            </a:r>
            <a:r>
              <a:rPr lang="fr-BE" altLang="en-US" sz="2100" b="1" dirty="0" smtClean="0">
                <a:solidFill>
                  <a:srgbClr val="000000"/>
                </a:solidFill>
                <a:sym typeface="Arial" pitchFamily="34" charset="0"/>
              </a:rPr>
              <a:t>logiciels </a:t>
            </a:r>
            <a:r>
              <a:rPr lang="fr-BE" altLang="en-US" sz="2100" dirty="0" smtClean="0">
                <a:solidFill>
                  <a:srgbClr val="000000"/>
                </a:solidFill>
                <a:sym typeface="Arial" pitchFamily="34" charset="0"/>
              </a:rPr>
              <a:t>de gestion des dossiers de patients électroniques  </a:t>
            </a:r>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8</a:t>
            </a:fld>
            <a:endParaRPr lang="en-US"/>
          </a:p>
        </p:txBody>
      </p:sp>
    </p:spTree>
    <p:extLst>
      <p:ext uri="{BB962C8B-B14F-4D97-AF65-F5344CB8AC3E}">
        <p14:creationId xmlns:p14="http://schemas.microsoft.com/office/powerpoint/2010/main" val="137940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57200" indent="-457200">
              <a:lnSpc>
                <a:spcPct val="80000"/>
              </a:lnSpc>
              <a:buFont typeface="Wingdings" pitchFamily="2" charset="2"/>
              <a:buAutoNum type="arabicPeriod" startAt="6"/>
            </a:pPr>
            <a:endParaRPr lang="fr-BE" altLang="en-US" sz="20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100" dirty="0" smtClean="0">
                <a:solidFill>
                  <a:srgbClr val="000000"/>
                </a:solidFill>
                <a:sym typeface="Arial" pitchFamily="34" charset="0"/>
              </a:rPr>
              <a:t>Concevoir, élaborer et gérer une </a:t>
            </a:r>
            <a:r>
              <a:rPr lang="fr-BE" altLang="en-US" sz="2100" b="1" dirty="0" smtClean="0">
                <a:solidFill>
                  <a:srgbClr val="000000"/>
                </a:solidFill>
                <a:sym typeface="Arial" pitchFamily="34" charset="0"/>
              </a:rPr>
              <a:t>plate-forme de collaboration</a:t>
            </a:r>
            <a:r>
              <a:rPr lang="fr-BE" altLang="en-US" sz="2100" dirty="0" smtClean="0">
                <a:solidFill>
                  <a:srgbClr val="000000"/>
                </a:solidFill>
                <a:sym typeface="Arial" pitchFamily="34" charset="0"/>
              </a:rPr>
              <a:t> pour l'échange électronique de données sécurisé ainsi que les services de base y afférents </a:t>
            </a:r>
          </a:p>
          <a:p>
            <a:pPr marL="457200" indent="-457200">
              <a:lnSpc>
                <a:spcPct val="80000"/>
              </a:lnSpc>
              <a:buClrTx/>
              <a:buFont typeface="Wingdings" pitchFamily="2" charset="2"/>
              <a:buAutoNum type="arabicPeriod" startAt="6"/>
            </a:pPr>
            <a:endParaRPr lang="fr-BE" altLang="en-US" sz="21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100" dirty="0" smtClean="0">
                <a:solidFill>
                  <a:srgbClr val="000000"/>
                </a:solidFill>
                <a:sym typeface="Arial" pitchFamily="34" charset="0"/>
              </a:rPr>
              <a:t>S'accorder sur une </a:t>
            </a:r>
            <a:r>
              <a:rPr lang="fr-BE" altLang="en-US" sz="2100" b="1" dirty="0" smtClean="0">
                <a:solidFill>
                  <a:srgbClr val="000000"/>
                </a:solidFill>
                <a:sym typeface="Arial" pitchFamily="34" charset="0"/>
              </a:rPr>
              <a:t>répartition des tâches</a:t>
            </a:r>
            <a:r>
              <a:rPr lang="fr-BE" altLang="en-US" sz="2100" dirty="0" smtClean="0">
                <a:solidFill>
                  <a:srgbClr val="000000"/>
                </a:solidFill>
                <a:sym typeface="Arial" pitchFamily="34" charset="0"/>
              </a:rPr>
              <a:t> et sur les </a:t>
            </a:r>
            <a:r>
              <a:rPr lang="fr-BE" altLang="en-US" sz="2100" b="1" dirty="0" smtClean="0">
                <a:solidFill>
                  <a:srgbClr val="000000"/>
                </a:solidFill>
                <a:sym typeface="Arial" pitchFamily="34" charset="0"/>
              </a:rPr>
              <a:t>normes de qualité</a:t>
            </a:r>
            <a:r>
              <a:rPr lang="fr-BE" altLang="en-US" sz="2100" dirty="0" smtClean="0">
                <a:solidFill>
                  <a:srgbClr val="000000"/>
                </a:solidFill>
                <a:sym typeface="Arial" pitchFamily="34" charset="0"/>
              </a:rPr>
              <a:t> et contrôler le respect de ces normes de qualité </a:t>
            </a:r>
          </a:p>
          <a:p>
            <a:pPr marL="457200" indent="-457200">
              <a:lnSpc>
                <a:spcPct val="80000"/>
              </a:lnSpc>
              <a:buClrTx/>
              <a:buFont typeface="Wingdings" pitchFamily="2" charset="2"/>
              <a:buAutoNum type="arabicPeriod" startAt="6"/>
            </a:pPr>
            <a:endParaRPr lang="fr-BE" altLang="en-US" sz="21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100" dirty="0" smtClean="0">
                <a:solidFill>
                  <a:srgbClr val="000000"/>
                </a:solidFill>
                <a:sym typeface="Arial" pitchFamily="34" charset="0"/>
              </a:rPr>
              <a:t>Intervenir comme </a:t>
            </a:r>
            <a:r>
              <a:rPr lang="fr-BE" altLang="en-US" sz="2100" b="1" dirty="0" smtClean="0">
                <a:solidFill>
                  <a:srgbClr val="000000"/>
                </a:solidFill>
                <a:sym typeface="Arial" pitchFamily="34" charset="0"/>
              </a:rPr>
              <a:t>tierce partie de confiance indépendante (TTP) </a:t>
            </a:r>
            <a:r>
              <a:rPr lang="fr-BE" altLang="en-US" sz="2100" dirty="0" smtClean="0">
                <a:solidFill>
                  <a:srgbClr val="000000"/>
                </a:solidFill>
                <a:sym typeface="Arial" pitchFamily="34" charset="0"/>
              </a:rPr>
              <a:t>pour le </a:t>
            </a:r>
            <a:r>
              <a:rPr lang="fr-BE" altLang="en-US" sz="2100" b="1" dirty="0" smtClean="0">
                <a:solidFill>
                  <a:srgbClr val="000000"/>
                </a:solidFill>
                <a:sym typeface="Arial" pitchFamily="34" charset="0"/>
              </a:rPr>
              <a:t>codage</a:t>
            </a:r>
            <a:r>
              <a:rPr lang="fr-BE" altLang="en-US" sz="2100" dirty="0" smtClean="0">
                <a:solidFill>
                  <a:srgbClr val="000000"/>
                </a:solidFill>
                <a:sym typeface="Arial" pitchFamily="34" charset="0"/>
              </a:rPr>
              <a:t> et l'</a:t>
            </a:r>
            <a:r>
              <a:rPr lang="fr-BE" altLang="en-US" sz="2100" b="1" dirty="0" smtClean="0">
                <a:solidFill>
                  <a:srgbClr val="000000"/>
                </a:solidFill>
                <a:sym typeface="Arial" pitchFamily="34" charset="0"/>
              </a:rPr>
              <a:t>anonymisation</a:t>
            </a:r>
            <a:r>
              <a:rPr lang="fr-BE" altLang="en-US" sz="2100" dirty="0" smtClean="0">
                <a:solidFill>
                  <a:srgbClr val="000000"/>
                </a:solidFill>
                <a:sym typeface="Arial" pitchFamily="34" charset="0"/>
              </a:rPr>
              <a:t> de données à caractère personnel relatives à la santé pour certaines instances énumérées dans la loi, à l'appui de la recherche scientifique et de la politique </a:t>
            </a:r>
          </a:p>
          <a:p>
            <a:pPr marL="457200" indent="-457200">
              <a:lnSpc>
                <a:spcPct val="80000"/>
              </a:lnSpc>
              <a:buClrTx/>
              <a:buFont typeface="Wingdings" pitchFamily="2" charset="2"/>
              <a:buAutoNum type="arabicPeriod" startAt="6"/>
            </a:pPr>
            <a:endParaRPr lang="fr-BE" altLang="en-US" sz="21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100" dirty="0" smtClean="0">
                <a:solidFill>
                  <a:srgbClr val="000000"/>
                </a:solidFill>
                <a:sym typeface="Arial" pitchFamily="34" charset="0"/>
              </a:rPr>
              <a:t>Promouvoir et coordonner la </a:t>
            </a:r>
            <a:r>
              <a:rPr lang="fr-BE" altLang="en-US" sz="2100" b="1" dirty="0" smtClean="0">
                <a:solidFill>
                  <a:srgbClr val="000000"/>
                </a:solidFill>
                <a:sym typeface="Arial" pitchFamily="34" charset="0"/>
              </a:rPr>
              <a:t>réalisation de programmes et de projets</a:t>
            </a:r>
            <a:r>
              <a:rPr lang="fr-BE" altLang="en-US" sz="2100" dirty="0" smtClean="0">
                <a:solidFill>
                  <a:srgbClr val="000000"/>
                </a:solidFill>
                <a:sym typeface="Arial" pitchFamily="34" charset="0"/>
              </a:rPr>
              <a:t> </a:t>
            </a:r>
          </a:p>
          <a:p>
            <a:pPr marL="457200" indent="-457200">
              <a:lnSpc>
                <a:spcPct val="80000"/>
              </a:lnSpc>
              <a:buClrTx/>
              <a:buFont typeface="Wingdings" pitchFamily="2" charset="2"/>
              <a:buAutoNum type="arabicPeriod" startAt="6"/>
            </a:pPr>
            <a:endParaRPr lang="fr-BE" altLang="en-US" sz="2100" dirty="0" smtClean="0">
              <a:solidFill>
                <a:srgbClr val="000000"/>
              </a:solidFill>
              <a:sym typeface="Arial" pitchFamily="34" charset="0"/>
            </a:endParaRPr>
          </a:p>
          <a:p>
            <a:pPr marL="457200" indent="-457200">
              <a:lnSpc>
                <a:spcPct val="80000"/>
              </a:lnSpc>
              <a:buClrTx/>
              <a:buFont typeface="Wingdings" pitchFamily="2" charset="2"/>
              <a:buAutoNum type="arabicPeriod" startAt="6"/>
            </a:pPr>
            <a:r>
              <a:rPr lang="fr-BE" altLang="en-US" sz="2100" dirty="0" smtClean="0">
                <a:solidFill>
                  <a:srgbClr val="000000"/>
                </a:solidFill>
                <a:sym typeface="Arial" pitchFamily="34" charset="0"/>
              </a:rPr>
              <a:t>Gérer et coordonner les aspects TIC de l'échange de données dans le cadre des </a:t>
            </a:r>
            <a:r>
              <a:rPr lang="fr-BE" altLang="en-US" sz="2100" b="1" dirty="0" smtClean="0">
                <a:solidFill>
                  <a:srgbClr val="000000"/>
                </a:solidFill>
                <a:sym typeface="Arial" pitchFamily="34" charset="0"/>
              </a:rPr>
              <a:t>dossiers de patients électroniques</a:t>
            </a:r>
            <a:r>
              <a:rPr lang="fr-BE" altLang="en-US" sz="2100" dirty="0" smtClean="0">
                <a:solidFill>
                  <a:srgbClr val="000000"/>
                </a:solidFill>
                <a:sym typeface="Arial" pitchFamily="34" charset="0"/>
              </a:rPr>
              <a:t> et des </a:t>
            </a:r>
            <a:r>
              <a:rPr lang="fr-BE" altLang="en-US" sz="2100" b="1" dirty="0" smtClean="0">
                <a:solidFill>
                  <a:srgbClr val="000000"/>
                </a:solidFill>
                <a:sym typeface="Arial" pitchFamily="34" charset="0"/>
              </a:rPr>
              <a:t>prescriptions médicales électroniques</a:t>
            </a:r>
          </a:p>
        </p:txBody>
      </p:sp>
      <p:sp>
        <p:nvSpPr>
          <p:cNvPr id="2" name="Title 1"/>
          <p:cNvSpPr>
            <a:spLocks noGrp="1"/>
          </p:cNvSpPr>
          <p:nvPr>
            <p:ph type="title"/>
          </p:nvPr>
        </p:nvSpPr>
        <p:spPr/>
        <p:txBody>
          <a:bodyPr/>
          <a:lstStyle/>
          <a:p>
            <a:r>
              <a:rPr lang="fr-BE" altLang="en-US" b="1" dirty="0">
                <a:sym typeface="Arial" pitchFamily="34" charset="0"/>
              </a:rPr>
              <a:t>10 missio</a:t>
            </a:r>
            <a:r>
              <a:rPr lang="fr-BE" altLang="en-US" b="1" dirty="0">
                <a:solidFill>
                  <a:srgbClr val="D1282E"/>
                </a:solidFill>
                <a:sym typeface="Arial" pitchFamily="34" charset="0"/>
              </a:rPr>
              <a:t>n</a:t>
            </a:r>
            <a:r>
              <a:rPr lang="fr-BE" altLang="en-US" b="1" dirty="0">
                <a:sym typeface="Arial" pitchFamily="34" charset="0"/>
              </a:rPr>
              <a:t>s</a:t>
            </a:r>
            <a:endParaRPr lang="en-US" dirty="0"/>
          </a:p>
        </p:txBody>
      </p:sp>
      <p:sp>
        <p:nvSpPr>
          <p:cNvPr id="3" name="Date Placeholder 2"/>
          <p:cNvSpPr>
            <a:spLocks noGrp="1"/>
          </p:cNvSpPr>
          <p:nvPr>
            <p:ph type="dt" sz="half" idx="10"/>
          </p:nvPr>
        </p:nvSpPr>
        <p:spPr/>
        <p:txBody>
          <a:bodyPr/>
          <a:lstStyle/>
          <a:p>
            <a:r>
              <a:rPr lang="en-US" smtClean="0"/>
              <a:t>22/09/2015</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9</a:t>
            </a:fld>
            <a:endParaRPr lang="en-US"/>
          </a:p>
        </p:txBody>
      </p:sp>
    </p:spTree>
    <p:extLst>
      <p:ext uri="{BB962C8B-B14F-4D97-AF65-F5344CB8AC3E}">
        <p14:creationId xmlns:p14="http://schemas.microsoft.com/office/powerpoint/2010/main" val="64881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4795</TotalTime>
  <Words>3730</Words>
  <Application>Microsoft Office PowerPoint</Application>
  <PresentationFormat>On-screen Show (4:3)</PresentationFormat>
  <Paragraphs>784</Paragraphs>
  <Slides>66</Slides>
  <Notes>39</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Clarity</vt:lpstr>
      <vt:lpstr>Plate-forme eHealth: mission, stratégie, état d'avancement et perspectives</vt:lpstr>
      <vt:lpstr>Quelques évolutions dans les soins de santé</vt:lpstr>
      <vt:lpstr>Les évolutions précitées requièrent …</vt:lpstr>
      <vt:lpstr>Plate-forme eHealth - Objectifs</vt:lpstr>
      <vt:lpstr>PowerPoint Presentation</vt:lpstr>
      <vt:lpstr>PowerPoint Presentation</vt:lpstr>
      <vt:lpstr>PowerPoint Presentation</vt:lpstr>
      <vt:lpstr>10 missions</vt:lpstr>
      <vt:lpstr>10 missions</vt:lpstr>
      <vt:lpstr>Comité de gestion </vt:lpstr>
      <vt:lpstr>Architecture de base</vt:lpstr>
      <vt:lpstr>10 services de base</vt:lpstr>
      <vt:lpstr>10 services de base</vt:lpstr>
      <vt:lpstr>10 services de base</vt:lpstr>
      <vt:lpstr>PowerPoint Presentation</vt:lpstr>
      <vt:lpstr>10 services de base</vt:lpstr>
      <vt:lpstr>Gestion intégrée des utilisateurs et des accès Comment cela fonctionne-t-il?</vt:lpstr>
      <vt:lpstr>10 services de base</vt:lpstr>
      <vt:lpstr>10 services de base</vt:lpstr>
      <vt:lpstr>Chiffrement destinataire connu</vt:lpstr>
      <vt:lpstr>Chiffrement destinataire connu</vt:lpstr>
      <vt:lpstr>Chiffrement destinataire inconnu</vt:lpstr>
      <vt:lpstr>10 services de base</vt:lpstr>
      <vt:lpstr>Prescription électronique dans les hôpitaux(timestamping)</vt:lpstr>
      <vt:lpstr>10 services de base</vt:lpstr>
      <vt:lpstr>10 services de base</vt:lpstr>
      <vt:lpstr>10 services de base</vt:lpstr>
      <vt:lpstr>10 services de base</vt:lpstr>
      <vt:lpstr>Services à valeur ajoutée</vt:lpstr>
      <vt:lpstr>Services à valeur ajoutée</vt:lpstr>
      <vt:lpstr>Services à valeur ajoutée</vt:lpstr>
      <vt:lpstr>Services à valeur ajoutée</vt:lpstr>
      <vt:lpstr>Pierre angulaire:  partage de données multidisciplinaire</vt:lpstr>
      <vt:lpstr>Transmission de données:  eHealthBox </vt:lpstr>
      <vt:lpstr>Partage de données multidisciplinaire </vt:lpstr>
      <vt:lpstr>Système Hubs &amp; Metahub: mise en place des "hubs"</vt:lpstr>
      <vt:lpstr>Hub–metahub: past situation</vt:lpstr>
      <vt:lpstr>Hub–metahub: actual situation</vt:lpstr>
      <vt:lpstr>Données extramurales</vt:lpstr>
      <vt:lpstr>Données extramurales</vt:lpstr>
      <vt:lpstr>PowerPoint Presentation</vt:lpstr>
      <vt:lpstr>PowerPoint Presentation</vt:lpstr>
      <vt:lpstr>Support</vt:lpstr>
      <vt:lpstr>Support</vt:lpstr>
      <vt:lpstr>Support</vt:lpstr>
      <vt:lpstr>Support</vt:lpstr>
      <vt:lpstr>Consentement éclairé et relation thérapeutique</vt:lpstr>
      <vt:lpstr>Consentement éclairé et relation thérapeutique</vt:lpstr>
      <vt:lpstr>www.patientconsent.be</vt:lpstr>
      <vt:lpstr>Folder d’information</vt:lpstr>
      <vt:lpstr>Support</vt:lpstr>
      <vt:lpstr>eHealthConsent</vt:lpstr>
      <vt:lpstr>eHealthConsent</vt:lpstr>
      <vt:lpstr>eHealthConsent</vt:lpstr>
      <vt:lpstr>eHealthConsent</vt:lpstr>
      <vt:lpstr>Pourquoi informatiser la pratique médicale? Quel est le rôle des prestataires de soins?</vt:lpstr>
      <vt:lpstr>Quel est le rôle des prestataires de soins? </vt:lpstr>
      <vt:lpstr>Quel est le rôle des prestataires de soins? </vt:lpstr>
      <vt:lpstr>Roadmap e-S@nté 2013-2018</vt:lpstr>
      <vt:lpstr>Roadmap e-S@nté 2013-2018</vt:lpstr>
      <vt:lpstr>Roadmap e-S@nté 2013-2018</vt:lpstr>
      <vt:lpstr>Roadmap e-S@nté 2013-2018</vt:lpstr>
      <vt:lpstr>Roadmap e-S@nté 2013-2018</vt:lpstr>
      <vt:lpstr>Surveiller en permanence</vt:lpstr>
      <vt:lpstr>PowerPoint Presentation</vt:lpstr>
      <vt:lpstr>Merci !  Questions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144</cp:revision>
  <cp:lastPrinted>2014-05-07T12:31:10Z</cp:lastPrinted>
  <dcterms:created xsi:type="dcterms:W3CDTF">2014-04-14T09:14:56Z</dcterms:created>
  <dcterms:modified xsi:type="dcterms:W3CDTF">2015-09-17T12:25:20Z</dcterms:modified>
</cp:coreProperties>
</file>