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2"/>
  </p:notesMasterIdLst>
  <p:sldIdLst>
    <p:sldId id="256" r:id="rId2"/>
    <p:sldId id="263" r:id="rId3"/>
    <p:sldId id="331" r:id="rId4"/>
    <p:sldId id="264" r:id="rId5"/>
    <p:sldId id="265" r:id="rId6"/>
    <p:sldId id="266" r:id="rId7"/>
    <p:sldId id="332" r:id="rId8"/>
    <p:sldId id="267" r:id="rId9"/>
    <p:sldId id="268" r:id="rId10"/>
    <p:sldId id="269" r:id="rId11"/>
    <p:sldId id="355"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356" r:id="rId28"/>
    <p:sldId id="357" r:id="rId29"/>
    <p:sldId id="358" r:id="rId30"/>
    <p:sldId id="333"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43" r:id="rId56"/>
    <p:sldId id="344" r:id="rId57"/>
    <p:sldId id="345" r:id="rId58"/>
    <p:sldId id="347" r:id="rId59"/>
    <p:sldId id="327" r:id="rId60"/>
    <p:sldId id="310" r:id="rId61"/>
    <p:sldId id="311" r:id="rId62"/>
    <p:sldId id="342" r:id="rId63"/>
    <p:sldId id="312" r:id="rId64"/>
    <p:sldId id="313" r:id="rId65"/>
    <p:sldId id="314" r:id="rId66"/>
    <p:sldId id="315" r:id="rId67"/>
    <p:sldId id="316" r:id="rId68"/>
    <p:sldId id="317" r:id="rId69"/>
    <p:sldId id="318" r:id="rId70"/>
    <p:sldId id="349" r:id="rId71"/>
    <p:sldId id="350" r:id="rId72"/>
    <p:sldId id="351" r:id="rId73"/>
    <p:sldId id="352" r:id="rId74"/>
    <p:sldId id="335" r:id="rId75"/>
    <p:sldId id="319" r:id="rId76"/>
    <p:sldId id="320" r:id="rId77"/>
    <p:sldId id="321" r:id="rId78"/>
    <p:sldId id="322" r:id="rId79"/>
    <p:sldId id="353" r:id="rId80"/>
    <p:sldId id="354" r:id="rId81"/>
    <p:sldId id="336" r:id="rId82"/>
    <p:sldId id="323" r:id="rId83"/>
    <p:sldId id="338" r:id="rId84"/>
    <p:sldId id="337" r:id="rId85"/>
    <p:sldId id="324" r:id="rId86"/>
    <p:sldId id="325" r:id="rId87"/>
    <p:sldId id="346" r:id="rId88"/>
    <p:sldId id="348" r:id="rId89"/>
    <p:sldId id="341" r:id="rId90"/>
    <p:sldId id="326" r:id="rId9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AE"/>
    <a:srgbClr val="0A78AE"/>
    <a:srgbClr val="0082BE"/>
    <a:srgbClr val="0078AE"/>
    <a:srgbClr val="0087BE"/>
    <a:srgbClr val="0082B8"/>
    <a:srgbClr val="0078B2"/>
    <a:srgbClr val="0082B4"/>
    <a:srgbClr val="11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18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image" Target="../media/image25.jpeg"/><Relationship Id="rId6" Type="http://schemas.openxmlformats.org/officeDocument/2006/relationships/image" Target="../media/image30.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t>Coördinatie van elektronische deelprocessen</a:t>
          </a:r>
          <a:endParaRPr lang="nl-BE"/>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t>Portaal </a:t>
          </a:r>
          <a:endParaRPr lang="nl-BE"/>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t>Geïntegreerd gebruikers- en toegangsbeheer</a:t>
          </a:r>
          <a:endParaRPr lang="nl-BE"/>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t>Beheer van loggings</a:t>
          </a:r>
          <a:endParaRPr lang="nl-BE"/>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t>Systeem voor end-to-end vercijfering</a:t>
          </a:r>
          <a:endParaRPr lang="nl-BE"/>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t>eHealthBox</a:t>
          </a:r>
          <a:endParaRPr lang="nl-BE" dirty="0"/>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t>Timestamping</a:t>
          </a:r>
          <a:endParaRPr lang="nl-BE"/>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t>Codering en anonimisering</a:t>
          </a:r>
          <a:endParaRPr lang="nl-BE"/>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t>Raadpleging van het Rijksregister en van de KSZ-registers</a:t>
          </a:r>
          <a:endParaRPr lang="nl-BE"/>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t>Verwijzingsrepertorium (metahub)</a:t>
          </a:r>
          <a:endParaRPr lang="nl-BE"/>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pt>
  </dgm:ptLst>
  <dgm:cxnLst>
    <dgm:cxn modelId="{10F695A6-B511-4436-8834-66CD64520093}" type="presOf" srcId="{DE482DF0-5C86-4767-9CE5-54725DF28573}" destId="{4F50CB91-2850-4662-936D-F5CF85EB32D2}" srcOrd="0" destOrd="0" presId="urn:microsoft.com/office/officeart/2008/layout/PictureStrips"/>
    <dgm:cxn modelId="{7B7E50D4-65C6-4E3C-995E-1A1ABF6FDBCF}" srcId="{D1B0C0D0-7AB7-487B-ADF8-3BB3DD4E9EE7}" destId="{81FDCA61-7A32-4339-89E8-DD3704FB86F4}" srcOrd="3" destOrd="0" parTransId="{4F5E6841-070D-4563-B23E-8C64EC2E827B}" sibTransId="{4922DE05-E610-4796-BFBC-E068300788D1}"/>
    <dgm:cxn modelId="{04D2B494-7C1C-406C-8686-3C6C1D2D130B}" type="presOf" srcId="{66800CA2-1263-488B-9901-BF5AA9A26379}" destId="{22C56DC3-2158-416C-A2CA-0A41276F6E72}" srcOrd="0" destOrd="0" presId="urn:microsoft.com/office/officeart/2008/layout/PictureStrips"/>
    <dgm:cxn modelId="{1EE82409-74F3-422C-BCE5-3B5922A10F58}" type="presOf" srcId="{F9B22A10-E2AD-420E-86FD-C6A619FB34C3}" destId="{610D24CD-EC64-4585-8806-7B24163BBCA5}" srcOrd="0" destOrd="0" presId="urn:microsoft.com/office/officeart/2008/layout/PictureStrips"/>
    <dgm:cxn modelId="{C4084BF0-F635-4676-89A9-D65F024FF168}" srcId="{D1B0C0D0-7AB7-487B-ADF8-3BB3DD4E9EE7}" destId="{AE2357B3-F8D1-4E13-B807-E393E9FC5539}" srcOrd="2" destOrd="0" parTransId="{DF983F23-5BAE-428F-AFD9-BF0943C63ACC}" sibTransId="{486EB6E6-F0BE-4E7B-A3F0-7DC5C5021754}"/>
    <dgm:cxn modelId="{3AA5B55E-BAFF-4E59-844F-0B3A890F9AB2}" srcId="{D1B0C0D0-7AB7-487B-ADF8-3BB3DD4E9EE7}" destId="{53250AAA-89D6-4377-B3C0-0E5BF972A3C0}" srcOrd="7" destOrd="0" parTransId="{470AA8AF-6A66-4DE7-8F3A-D2B315A90BE8}" sibTransId="{4828047A-C139-4049-9231-4057A0E3B9D2}"/>
    <dgm:cxn modelId="{8120D8C4-4DE7-4B40-AF62-7B5A71D872B7}" type="presOf" srcId="{3069D4A7-A9EB-432B-8415-5BE83922B144}" destId="{9C5C0C8B-F255-4694-B3C6-8BE7DBC5F7E5}" srcOrd="0" destOrd="0" presId="urn:microsoft.com/office/officeart/2008/layout/PictureStrips"/>
    <dgm:cxn modelId="{025AD541-306D-4745-8BF9-6B81600C97CF}" type="presOf" srcId="{D1B0C0D0-7AB7-487B-ADF8-3BB3DD4E9EE7}" destId="{9E029134-162C-442E-A062-F55ADB999C33}" srcOrd="0" destOrd="0" presId="urn:microsoft.com/office/officeart/2008/layout/PictureStrips"/>
    <dgm:cxn modelId="{DB050EC4-F2AC-4ACB-BEFA-69C14AE7D74E}" srcId="{D1B0C0D0-7AB7-487B-ADF8-3BB3DD4E9EE7}" destId="{ADE4E262-EB9E-448C-8B46-6B6521E6B92F}" srcOrd="8" destOrd="0" parTransId="{28664F9A-4277-4158-A312-1D48A34DD546}" sibTransId="{DC8C0C9F-FA74-4A97-BA58-15F42B37D9FB}"/>
    <dgm:cxn modelId="{2D283A8C-B4A3-4152-B8A6-4729DCCC852F}" srcId="{D1B0C0D0-7AB7-487B-ADF8-3BB3DD4E9EE7}" destId="{E7919EDD-7680-4985-B198-1CBB0F9E96AC}" srcOrd="0" destOrd="0" parTransId="{2FC221D4-82FE-4089-96B1-E14722E33943}" sibTransId="{C698564A-6110-4602-9450-B172C3825847}"/>
    <dgm:cxn modelId="{F52E67DC-23C4-4525-AAFE-F3400258F7D3}" srcId="{D1B0C0D0-7AB7-487B-ADF8-3BB3DD4E9EE7}" destId="{F9B22A10-E2AD-420E-86FD-C6A619FB34C3}" srcOrd="4" destOrd="0" parTransId="{51614E59-5D94-439C-A07A-61525828432A}" sibTransId="{C995947A-877C-455B-BB65-7FBC6937BA2D}"/>
    <dgm:cxn modelId="{CC959A60-F5E3-4CBA-B49F-D1CC8967392E}" srcId="{D1B0C0D0-7AB7-487B-ADF8-3BB3DD4E9EE7}" destId="{66800CA2-1263-488B-9901-BF5AA9A26379}" srcOrd="9" destOrd="0" parTransId="{FE2E1471-E52D-466A-A76C-4BB5F19A90C2}" sibTransId="{5B01B5E3-2F09-44F6-BDF4-59AE3DD792F4}"/>
    <dgm:cxn modelId="{2984D9DF-1236-479B-B37C-1B0A67EC5F52}" type="presOf" srcId="{AE2357B3-F8D1-4E13-B807-E393E9FC5539}" destId="{DC5DD086-89E5-4CD9-B1D2-0E7FF2C522A2}" srcOrd="0" destOrd="0" presId="urn:microsoft.com/office/officeart/2008/layout/PictureStrips"/>
    <dgm:cxn modelId="{3748DC22-77C8-4480-8F85-F959FCD6C9B3}" type="presOf" srcId="{53250AAA-89D6-4377-B3C0-0E5BF972A3C0}" destId="{411BB13E-A3FD-42F9-8D3A-DD2DDC4A3516}" srcOrd="0" destOrd="0" presId="urn:microsoft.com/office/officeart/2008/layout/PictureStrips"/>
    <dgm:cxn modelId="{A593484D-173D-4CCB-A1D5-AD406BE705B1}" type="presOf" srcId="{426C232F-332D-4FF2-A820-7A068898BF0D}" destId="{A9AE0183-4578-4303-9373-BBB0DAF179FE}" srcOrd="0" destOrd="0" presId="urn:microsoft.com/office/officeart/2008/layout/PictureStrips"/>
    <dgm:cxn modelId="{4DA0BCE8-0EE8-409C-A6A7-DE72575F0EB5}" type="presOf" srcId="{E7919EDD-7680-4985-B198-1CBB0F9E96AC}" destId="{7A8D609C-F894-4686-8594-F633FD78C201}"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08E89A55-C80D-4368-BA2C-371E36B7F69A}" type="presOf" srcId="{ADE4E262-EB9E-448C-8B46-6B6521E6B92F}" destId="{E0757731-3698-433B-8E7C-2EB749869931}" srcOrd="0" destOrd="0" presId="urn:microsoft.com/office/officeart/2008/layout/PictureStrips"/>
    <dgm:cxn modelId="{62233745-3DC7-4513-AFFE-85579EDF5340}" srcId="{D1B0C0D0-7AB7-487B-ADF8-3BB3DD4E9EE7}" destId="{3069D4A7-A9EB-432B-8415-5BE83922B144}" srcOrd="6" destOrd="0" parTransId="{9A7D73A8-C0A9-4B8A-9838-7588537C14AA}" sibTransId="{DFE1D077-B434-438C-B525-DD545C84AAA3}"/>
    <dgm:cxn modelId="{48217B09-F10B-4152-87BE-D5A110D10AAB}" type="presOf" srcId="{81FDCA61-7A32-4339-89E8-DD3704FB86F4}" destId="{6F6ACCCA-7573-4F27-BB76-D1BFA52EAEE3}" srcOrd="0" destOrd="0" presId="urn:microsoft.com/office/officeart/2008/layout/PictureStrips"/>
    <dgm:cxn modelId="{48331867-FF99-498B-92E1-5B05B35773A9}" srcId="{D1B0C0D0-7AB7-487B-ADF8-3BB3DD4E9EE7}" destId="{426C232F-332D-4FF2-A820-7A068898BF0D}" srcOrd="1" destOrd="0" parTransId="{76543072-ED0A-4EFB-9174-9DC2D0CB754B}" sibTransId="{0FF22A80-B924-4C97-9785-6DB4BF018886}"/>
    <dgm:cxn modelId="{8757C7F4-D269-4EDA-90BD-E41BA93A58A7}" type="presParOf" srcId="{9E029134-162C-442E-A062-F55ADB999C33}" destId="{60E777AF-AE30-4678-946F-1FF94928EBDC}" srcOrd="0" destOrd="0" presId="urn:microsoft.com/office/officeart/2008/layout/PictureStrips"/>
    <dgm:cxn modelId="{D6727430-83A6-49DE-B304-54DEABAFC1FF}" type="presParOf" srcId="{60E777AF-AE30-4678-946F-1FF94928EBDC}" destId="{7A8D609C-F894-4686-8594-F633FD78C201}" srcOrd="0" destOrd="0" presId="urn:microsoft.com/office/officeart/2008/layout/PictureStrips"/>
    <dgm:cxn modelId="{63817527-54A5-41BF-AA59-5152A90CAC6D}" type="presParOf" srcId="{60E777AF-AE30-4678-946F-1FF94928EBDC}" destId="{8B00EC11-24E0-4E0C-8101-DB576F31F9D2}" srcOrd="1" destOrd="0" presId="urn:microsoft.com/office/officeart/2008/layout/PictureStrips"/>
    <dgm:cxn modelId="{8DEC3142-CA1A-4D1F-8931-9E87BA26715E}" type="presParOf" srcId="{9E029134-162C-442E-A062-F55ADB999C33}" destId="{7105A6FE-D318-4A98-A922-671C581530DC}" srcOrd="1" destOrd="0" presId="urn:microsoft.com/office/officeart/2008/layout/PictureStrips"/>
    <dgm:cxn modelId="{3A2F61BC-71AE-4D45-9E8E-E612EFD48938}" type="presParOf" srcId="{9E029134-162C-442E-A062-F55ADB999C33}" destId="{85CFEB57-FC52-4321-A97D-3211B5D63D4D}" srcOrd="2" destOrd="0" presId="urn:microsoft.com/office/officeart/2008/layout/PictureStrips"/>
    <dgm:cxn modelId="{363FBD5A-1148-44FE-9E3C-7F6F2EDCCDC5}" type="presParOf" srcId="{85CFEB57-FC52-4321-A97D-3211B5D63D4D}" destId="{A9AE0183-4578-4303-9373-BBB0DAF179FE}" srcOrd="0" destOrd="0" presId="urn:microsoft.com/office/officeart/2008/layout/PictureStrips"/>
    <dgm:cxn modelId="{60825100-00B5-4076-8961-E730DC4C378E}" type="presParOf" srcId="{85CFEB57-FC52-4321-A97D-3211B5D63D4D}" destId="{17BB8C5E-ACC5-4AEA-AC3B-15C53CC548C0}" srcOrd="1" destOrd="0" presId="urn:microsoft.com/office/officeart/2008/layout/PictureStrips"/>
    <dgm:cxn modelId="{CAF28DA8-153A-4F53-98B4-CA623F8385D0}" type="presParOf" srcId="{9E029134-162C-442E-A062-F55ADB999C33}" destId="{3DF2FDF0-8F29-4351-969E-A1025413C53F}" srcOrd="3" destOrd="0" presId="urn:microsoft.com/office/officeart/2008/layout/PictureStrips"/>
    <dgm:cxn modelId="{D377E646-5CEC-4525-B939-6A2A9C0D3F2F}" type="presParOf" srcId="{9E029134-162C-442E-A062-F55ADB999C33}" destId="{51949F69-36F9-42ED-A197-4A357D3FCC84}" srcOrd="4" destOrd="0" presId="urn:microsoft.com/office/officeart/2008/layout/PictureStrips"/>
    <dgm:cxn modelId="{0A3CDB3A-D116-4D4C-9177-8FD46D8559A6}" type="presParOf" srcId="{51949F69-36F9-42ED-A197-4A357D3FCC84}" destId="{DC5DD086-89E5-4CD9-B1D2-0E7FF2C522A2}" srcOrd="0" destOrd="0" presId="urn:microsoft.com/office/officeart/2008/layout/PictureStrips"/>
    <dgm:cxn modelId="{F8D7F0CD-98BE-4943-A3C1-5B6C85AE412D}" type="presParOf" srcId="{51949F69-36F9-42ED-A197-4A357D3FCC84}" destId="{DEDE190B-7605-44A7-B19B-482157C4ED09}" srcOrd="1" destOrd="0" presId="urn:microsoft.com/office/officeart/2008/layout/PictureStrips"/>
    <dgm:cxn modelId="{F394271D-A027-452F-ACFA-60439A44E89F}" type="presParOf" srcId="{9E029134-162C-442E-A062-F55ADB999C33}" destId="{800A896D-7DD0-4D28-BE08-D3B8F3F2A8C6}" srcOrd="5" destOrd="0" presId="urn:microsoft.com/office/officeart/2008/layout/PictureStrips"/>
    <dgm:cxn modelId="{73A4FA88-94F3-4172-8DEE-25CD1E437FCD}" type="presParOf" srcId="{9E029134-162C-442E-A062-F55ADB999C33}" destId="{09DCF082-D387-4036-A517-A57508B9F296}" srcOrd="6" destOrd="0" presId="urn:microsoft.com/office/officeart/2008/layout/PictureStrips"/>
    <dgm:cxn modelId="{55AB71B9-E4FD-4296-8E49-89D3E8C9E6A5}" type="presParOf" srcId="{09DCF082-D387-4036-A517-A57508B9F296}" destId="{6F6ACCCA-7573-4F27-BB76-D1BFA52EAEE3}" srcOrd="0" destOrd="0" presId="urn:microsoft.com/office/officeart/2008/layout/PictureStrips"/>
    <dgm:cxn modelId="{27A2E40F-D0B0-45AC-874F-A3FF8759DDA7}" type="presParOf" srcId="{09DCF082-D387-4036-A517-A57508B9F296}" destId="{F94043AE-FBAE-4418-8D10-10B1481C95AF}" srcOrd="1" destOrd="0" presId="urn:microsoft.com/office/officeart/2008/layout/PictureStrips"/>
    <dgm:cxn modelId="{1D67A16E-A281-4E7C-9564-C435E7401189}" type="presParOf" srcId="{9E029134-162C-442E-A062-F55ADB999C33}" destId="{2F838AD4-66C5-4737-8D8D-66F3281C6FE1}" srcOrd="7" destOrd="0" presId="urn:microsoft.com/office/officeart/2008/layout/PictureStrips"/>
    <dgm:cxn modelId="{E257133D-2BAB-455C-87A6-5B7E58429192}" type="presParOf" srcId="{9E029134-162C-442E-A062-F55ADB999C33}" destId="{0F749A16-F5F6-45E8-9E08-2382EA901724}" srcOrd="8" destOrd="0" presId="urn:microsoft.com/office/officeart/2008/layout/PictureStrips"/>
    <dgm:cxn modelId="{D765BA6A-79C9-4AFC-B166-71E1950E7121}" type="presParOf" srcId="{0F749A16-F5F6-45E8-9E08-2382EA901724}" destId="{610D24CD-EC64-4585-8806-7B24163BBCA5}" srcOrd="0" destOrd="0" presId="urn:microsoft.com/office/officeart/2008/layout/PictureStrips"/>
    <dgm:cxn modelId="{4435140D-BE4D-4379-8CD9-34303F88200B}" type="presParOf" srcId="{0F749A16-F5F6-45E8-9E08-2382EA901724}" destId="{1D377189-38FA-44FB-9886-A25D865375A4}" srcOrd="1" destOrd="0" presId="urn:microsoft.com/office/officeart/2008/layout/PictureStrips"/>
    <dgm:cxn modelId="{A4FB6774-BEEA-4606-9F75-DDCC1380530F}" type="presParOf" srcId="{9E029134-162C-442E-A062-F55ADB999C33}" destId="{D0690CA7-5AC0-41CF-B946-24781BCFD1A5}" srcOrd="9" destOrd="0" presId="urn:microsoft.com/office/officeart/2008/layout/PictureStrips"/>
    <dgm:cxn modelId="{788BC5DC-6662-4E5B-9A2C-A4FFD3290A20}" type="presParOf" srcId="{9E029134-162C-442E-A062-F55ADB999C33}" destId="{B7B3EDE5-7630-4030-822E-F5E4C9706E85}" srcOrd="10" destOrd="0" presId="urn:microsoft.com/office/officeart/2008/layout/PictureStrips"/>
    <dgm:cxn modelId="{DDC7F19D-DE15-4815-821E-3B90E848DD2C}" type="presParOf" srcId="{B7B3EDE5-7630-4030-822E-F5E4C9706E85}" destId="{4F50CB91-2850-4662-936D-F5CF85EB32D2}" srcOrd="0" destOrd="0" presId="urn:microsoft.com/office/officeart/2008/layout/PictureStrips"/>
    <dgm:cxn modelId="{2CECBF4D-6B48-4661-A29F-EBEC5607D5F3}" type="presParOf" srcId="{B7B3EDE5-7630-4030-822E-F5E4C9706E85}" destId="{82E38FB2-A96C-4D7A-A866-6D7BE57189A0}" srcOrd="1" destOrd="0" presId="urn:microsoft.com/office/officeart/2008/layout/PictureStrips"/>
    <dgm:cxn modelId="{9FCC724D-DBBE-410C-9A6C-FC02E7F5095A}" type="presParOf" srcId="{9E029134-162C-442E-A062-F55ADB999C33}" destId="{FFADA039-4E63-4656-B69A-9CDE6DF7D22E}" srcOrd="11" destOrd="0" presId="urn:microsoft.com/office/officeart/2008/layout/PictureStrips"/>
    <dgm:cxn modelId="{106D2A3D-CC40-498F-9A2B-5A6DAE5145FB}" type="presParOf" srcId="{9E029134-162C-442E-A062-F55ADB999C33}" destId="{617E62FE-8B7F-4345-A007-B8285279A613}" srcOrd="12" destOrd="0" presId="urn:microsoft.com/office/officeart/2008/layout/PictureStrips"/>
    <dgm:cxn modelId="{2657B74E-2E15-471F-B9A6-5A602E1E2D9F}" type="presParOf" srcId="{617E62FE-8B7F-4345-A007-B8285279A613}" destId="{9C5C0C8B-F255-4694-B3C6-8BE7DBC5F7E5}" srcOrd="0" destOrd="0" presId="urn:microsoft.com/office/officeart/2008/layout/PictureStrips"/>
    <dgm:cxn modelId="{C787388A-6354-4AE8-87B4-E55DE3A868B4}" type="presParOf" srcId="{617E62FE-8B7F-4345-A007-B8285279A613}" destId="{A9E14B50-194E-4A93-B9D9-20BB56D81973}" srcOrd="1" destOrd="0" presId="urn:microsoft.com/office/officeart/2008/layout/PictureStrips"/>
    <dgm:cxn modelId="{FA18E126-3378-46B4-9E47-1C0F69898EDF}" type="presParOf" srcId="{9E029134-162C-442E-A062-F55ADB999C33}" destId="{CC5C64CB-AB52-41A1-B231-D8699C0C625F}" srcOrd="13" destOrd="0" presId="urn:microsoft.com/office/officeart/2008/layout/PictureStrips"/>
    <dgm:cxn modelId="{520688BC-51E1-4AB4-97A5-134176CDA780}" type="presParOf" srcId="{9E029134-162C-442E-A062-F55ADB999C33}" destId="{F8E94CFA-B945-48E5-BE10-370DD69F16A4}" srcOrd="14" destOrd="0" presId="urn:microsoft.com/office/officeart/2008/layout/PictureStrips"/>
    <dgm:cxn modelId="{45D183DF-18DB-437E-BCAE-B28FE559B222}" type="presParOf" srcId="{F8E94CFA-B945-48E5-BE10-370DD69F16A4}" destId="{411BB13E-A3FD-42F9-8D3A-DD2DDC4A3516}" srcOrd="0" destOrd="0" presId="urn:microsoft.com/office/officeart/2008/layout/PictureStrips"/>
    <dgm:cxn modelId="{A3071879-E916-4102-9963-0DDD07509E35}" type="presParOf" srcId="{F8E94CFA-B945-48E5-BE10-370DD69F16A4}" destId="{70C2EA1E-D7DB-4E74-806D-4590DBE781A3}" srcOrd="1" destOrd="0" presId="urn:microsoft.com/office/officeart/2008/layout/PictureStrips"/>
    <dgm:cxn modelId="{CD41B812-0461-4EC5-BA35-646A56484DB2}" type="presParOf" srcId="{9E029134-162C-442E-A062-F55ADB999C33}" destId="{B6819F3B-727A-4EDF-BC16-FDFFBB563868}" srcOrd="15" destOrd="0" presId="urn:microsoft.com/office/officeart/2008/layout/PictureStrips"/>
    <dgm:cxn modelId="{60628B0E-723C-4EE4-8B2A-EAAF5A324436}" type="presParOf" srcId="{9E029134-162C-442E-A062-F55ADB999C33}" destId="{BB272E9F-26C5-4655-93E5-F3616BF119CC}" srcOrd="16" destOrd="0" presId="urn:microsoft.com/office/officeart/2008/layout/PictureStrips"/>
    <dgm:cxn modelId="{6973A633-1CB9-463E-81AB-792D2C09BDCB}" type="presParOf" srcId="{BB272E9F-26C5-4655-93E5-F3616BF119CC}" destId="{E0757731-3698-433B-8E7C-2EB749869931}" srcOrd="0" destOrd="0" presId="urn:microsoft.com/office/officeart/2008/layout/PictureStrips"/>
    <dgm:cxn modelId="{1BC75A52-EF09-463D-B6DA-771C6B0BF7AA}" type="presParOf" srcId="{BB272E9F-26C5-4655-93E5-F3616BF119CC}" destId="{139FD9EA-3509-4D4C-98D4-BC741BA871D8}" srcOrd="1" destOrd="0" presId="urn:microsoft.com/office/officeart/2008/layout/PictureStrips"/>
    <dgm:cxn modelId="{CFC7A5D1-384A-47C7-84DC-DD1BC72B1CEC}" type="presParOf" srcId="{9E029134-162C-442E-A062-F55ADB999C33}" destId="{979B97D2-0F97-437F-8686-ABD1B910F38F}" srcOrd="17" destOrd="0" presId="urn:microsoft.com/office/officeart/2008/layout/PictureStrips"/>
    <dgm:cxn modelId="{BE94159F-2215-4102-8102-0949ACF4826E}" type="presParOf" srcId="{9E029134-162C-442E-A062-F55ADB999C33}" destId="{0216C3D0-FCC6-4B0C-AA10-7E78E85A1DE2}" srcOrd="18" destOrd="0" presId="urn:microsoft.com/office/officeart/2008/layout/PictureStrips"/>
    <dgm:cxn modelId="{8D143475-9504-456E-81F4-F137855F482F}" type="presParOf" srcId="{0216C3D0-FCC6-4B0C-AA10-7E78E85A1DE2}" destId="{22C56DC3-2158-416C-A2CA-0A41276F6E72}" srcOrd="0" destOrd="0" presId="urn:microsoft.com/office/officeart/2008/layout/PictureStrips"/>
    <dgm:cxn modelId="{16C4D358-7B53-4600-BAD1-6B5E38E62DA4}"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BE70E2-86EC-42A2-BB8B-18391CE72235}" type="doc">
      <dgm:prSet loTypeId="urn:microsoft.com/office/officeart/2005/8/layout/cycle3" loCatId="cycle" qsTypeId="urn:microsoft.com/office/officeart/2005/8/quickstyle/simple1" qsCatId="simple" csTypeId="urn:microsoft.com/office/officeart/2005/8/colors/accent1_4" csCatId="accent1" phldr="1"/>
      <dgm:spPr/>
      <dgm:t>
        <a:bodyPr/>
        <a:lstStyle/>
        <a:p>
          <a:endParaRPr lang="fr-BE"/>
        </a:p>
      </dgm:t>
    </dgm:pt>
    <dgm:pt modelId="{8C6574DE-6828-4153-98CD-20B89F7A136A}">
      <dgm:prSet phldrT="[Text]"/>
      <dgm:spPr>
        <a:solidFill>
          <a:srgbClr val="0082B4"/>
        </a:solidFill>
      </dgm:spPr>
      <dgm:t>
        <a:bodyPr/>
        <a:lstStyle/>
        <a:p>
          <a:r>
            <a:rPr lang="nl-BE" dirty="0" err="1" smtClean="0"/>
            <a:t>Governance</a:t>
          </a:r>
          <a:r>
            <a:rPr lang="nl-BE" dirty="0" smtClean="0"/>
            <a:t> door stakeholders</a:t>
          </a:r>
          <a:endParaRPr lang="fr-BE" dirty="0"/>
        </a:p>
      </dgm:t>
    </dgm:pt>
    <dgm:pt modelId="{88326B70-7B6C-49F7-972F-A2F460418F55}" type="parTrans" cxnId="{C5630A1E-1E2C-4A63-9C70-FA8F84AEE883}">
      <dgm:prSet/>
      <dgm:spPr/>
      <dgm:t>
        <a:bodyPr/>
        <a:lstStyle/>
        <a:p>
          <a:endParaRPr lang="fr-BE"/>
        </a:p>
      </dgm:t>
    </dgm:pt>
    <dgm:pt modelId="{20C83D99-F59A-4F7F-A1D3-180936A27E93}" type="sibTrans" cxnId="{C5630A1E-1E2C-4A63-9C70-FA8F84AEE883}">
      <dgm:prSet/>
      <dgm:spPr>
        <a:solidFill>
          <a:srgbClr val="0078B2">
            <a:alpha val="36000"/>
          </a:srgbClr>
        </a:solidFill>
      </dgm:spPr>
      <dgm:t>
        <a:bodyPr/>
        <a:lstStyle/>
        <a:p>
          <a:endParaRPr lang="fr-BE"/>
        </a:p>
      </dgm:t>
    </dgm:pt>
    <dgm:pt modelId="{2732061F-60D4-4AAC-BF06-565455037875}">
      <dgm:prSet phldrT="[Text]"/>
      <dgm:spPr>
        <a:solidFill>
          <a:srgbClr val="0082B4">
            <a:alpha val="80000"/>
          </a:srgbClr>
        </a:solidFill>
      </dgm:spPr>
      <dgm:t>
        <a:bodyPr/>
        <a:lstStyle/>
        <a:p>
          <a:r>
            <a:rPr lang="nl-BE" dirty="0" smtClean="0"/>
            <a:t>Ketenproces-optimalisatie</a:t>
          </a:r>
          <a:endParaRPr lang="fr-BE" dirty="0"/>
        </a:p>
      </dgm:t>
    </dgm:pt>
    <dgm:pt modelId="{585A1A77-DB41-4BF4-8992-1464D0316A6E}" type="parTrans" cxnId="{B105418D-4E1E-47D3-B03E-F301CD0F78D2}">
      <dgm:prSet/>
      <dgm:spPr/>
      <dgm:t>
        <a:bodyPr/>
        <a:lstStyle/>
        <a:p>
          <a:endParaRPr lang="fr-BE"/>
        </a:p>
      </dgm:t>
    </dgm:pt>
    <dgm:pt modelId="{71405F9A-273A-4D9C-91F3-EE7366A9FB3A}" type="sibTrans" cxnId="{B105418D-4E1E-47D3-B03E-F301CD0F78D2}">
      <dgm:prSet/>
      <dgm:spPr/>
      <dgm:t>
        <a:bodyPr/>
        <a:lstStyle/>
        <a:p>
          <a:endParaRPr lang="fr-BE"/>
        </a:p>
      </dgm:t>
    </dgm:pt>
    <dgm:pt modelId="{001419BD-3FBB-4C19-A8F9-39644EFC0419}">
      <dgm:prSet phldrT="[Text]"/>
      <dgm:spPr>
        <a:solidFill>
          <a:srgbClr val="0082B4">
            <a:alpha val="95000"/>
          </a:srgbClr>
        </a:solidFill>
      </dgm:spPr>
      <dgm:t>
        <a:bodyPr/>
        <a:lstStyle/>
        <a:p>
          <a:r>
            <a:rPr lang="nl-BE" dirty="0" smtClean="0"/>
            <a:t>Regelmatige oplevering</a:t>
          </a:r>
          <a:endParaRPr lang="fr-BE" dirty="0"/>
        </a:p>
      </dgm:t>
    </dgm:pt>
    <dgm:pt modelId="{E6DB788C-925E-4DD8-ABF9-3D1A43F70C66}" type="parTrans" cxnId="{13615A77-D408-4F8F-BE1E-E3FE8E2103B3}">
      <dgm:prSet/>
      <dgm:spPr/>
      <dgm:t>
        <a:bodyPr/>
        <a:lstStyle/>
        <a:p>
          <a:endParaRPr lang="fr-BE"/>
        </a:p>
      </dgm:t>
    </dgm:pt>
    <dgm:pt modelId="{5C4AC055-5C93-4001-844D-7B260E9F594E}" type="sibTrans" cxnId="{13615A77-D408-4F8F-BE1E-E3FE8E2103B3}">
      <dgm:prSet/>
      <dgm:spPr/>
      <dgm:t>
        <a:bodyPr/>
        <a:lstStyle/>
        <a:p>
          <a:endParaRPr lang="fr-BE"/>
        </a:p>
      </dgm:t>
    </dgm:pt>
    <dgm:pt modelId="{4B2C8B4D-587B-45C2-8D94-646F991A374E}">
      <dgm:prSet phldrT="[Text]"/>
      <dgm:spPr>
        <a:solidFill>
          <a:srgbClr val="0082B4">
            <a:alpha val="95000"/>
          </a:srgbClr>
        </a:solidFill>
      </dgm:spPr>
      <dgm:t>
        <a:bodyPr/>
        <a:lstStyle/>
        <a:p>
          <a:r>
            <a:rPr lang="nl-BE" dirty="0" smtClean="0"/>
            <a:t>Naleving gezonde basisprincipes</a:t>
          </a:r>
          <a:endParaRPr lang="fr-BE" dirty="0"/>
        </a:p>
      </dgm:t>
    </dgm:pt>
    <dgm:pt modelId="{F641FFA5-28B2-49D4-8058-2D705888E635}" type="parTrans" cxnId="{EAD68845-9C8F-4EA2-89CA-941D90BA2BB7}">
      <dgm:prSet/>
      <dgm:spPr/>
      <dgm:t>
        <a:bodyPr/>
        <a:lstStyle/>
        <a:p>
          <a:endParaRPr lang="fr-BE"/>
        </a:p>
      </dgm:t>
    </dgm:pt>
    <dgm:pt modelId="{6C5D16FF-009D-43F9-9964-696040C3031D}" type="sibTrans" cxnId="{EAD68845-9C8F-4EA2-89CA-941D90BA2BB7}">
      <dgm:prSet/>
      <dgm:spPr/>
      <dgm:t>
        <a:bodyPr/>
        <a:lstStyle/>
        <a:p>
          <a:endParaRPr lang="fr-BE"/>
        </a:p>
      </dgm:t>
    </dgm:pt>
    <dgm:pt modelId="{EC4453AB-9E27-4059-A6F8-485C244890E7}">
      <dgm:prSet phldrT="[Text]"/>
      <dgm:spPr>
        <a:solidFill>
          <a:srgbClr val="0082B4">
            <a:alpha val="90000"/>
          </a:srgbClr>
        </a:solidFill>
      </dgm:spPr>
      <dgm:t>
        <a:bodyPr/>
        <a:lstStyle/>
        <a:p>
          <a:r>
            <a:rPr lang="nl-BE" dirty="0" smtClean="0"/>
            <a:t>Aandacht voor </a:t>
          </a:r>
          <a:r>
            <a:rPr lang="nl-BE" dirty="0" err="1" smtClean="0"/>
            <a:t>synergieën</a:t>
          </a:r>
          <a:endParaRPr lang="fr-BE" dirty="0"/>
        </a:p>
      </dgm:t>
    </dgm:pt>
    <dgm:pt modelId="{BA16BABA-4DB0-4778-B657-01135AB7B0F8}" type="parTrans" cxnId="{43742492-E77F-4E3B-B731-D453382382A9}">
      <dgm:prSet/>
      <dgm:spPr/>
      <dgm:t>
        <a:bodyPr/>
        <a:lstStyle/>
        <a:p>
          <a:endParaRPr lang="fr-BE"/>
        </a:p>
      </dgm:t>
    </dgm:pt>
    <dgm:pt modelId="{A8074C22-54F3-4960-9D86-643AFCB6A58F}" type="sibTrans" cxnId="{43742492-E77F-4E3B-B731-D453382382A9}">
      <dgm:prSet/>
      <dgm:spPr/>
      <dgm:t>
        <a:bodyPr/>
        <a:lstStyle/>
        <a:p>
          <a:endParaRPr lang="fr-BE"/>
        </a:p>
      </dgm:t>
    </dgm:pt>
    <dgm:pt modelId="{741727A4-E823-480F-A668-3C5F21F6B192}">
      <dgm:prSet phldrT="[Text]"/>
      <dgm:spPr>
        <a:solidFill>
          <a:srgbClr val="0082B4">
            <a:alpha val="80000"/>
          </a:srgbClr>
        </a:solidFill>
      </dgm:spPr>
      <dgm:t>
        <a:bodyPr/>
        <a:lstStyle/>
        <a:p>
          <a:r>
            <a:rPr lang="nl-BE" dirty="0" smtClean="0"/>
            <a:t>Goede ICT-architectuur</a:t>
          </a:r>
          <a:endParaRPr lang="fr-BE" dirty="0"/>
        </a:p>
      </dgm:t>
    </dgm:pt>
    <dgm:pt modelId="{C9C029CD-B54D-4054-8C15-1F4AEC04483A}" type="parTrans" cxnId="{CF6355A7-CB0F-4050-9E5A-229F83D7D598}">
      <dgm:prSet/>
      <dgm:spPr/>
      <dgm:t>
        <a:bodyPr/>
        <a:lstStyle/>
        <a:p>
          <a:endParaRPr lang="fr-BE"/>
        </a:p>
      </dgm:t>
    </dgm:pt>
    <dgm:pt modelId="{5F4E74E9-B9A5-4DD6-BDF6-2A17F23FE080}" type="sibTrans" cxnId="{CF6355A7-CB0F-4050-9E5A-229F83D7D598}">
      <dgm:prSet/>
      <dgm:spPr/>
      <dgm:t>
        <a:bodyPr/>
        <a:lstStyle/>
        <a:p>
          <a:endParaRPr lang="fr-BE"/>
        </a:p>
      </dgm:t>
    </dgm:pt>
    <dgm:pt modelId="{8E205B19-5D0B-424F-99B2-9EB54EF8FAE0}">
      <dgm:prSet phldrT="[Text]"/>
      <dgm:spPr>
        <a:solidFill>
          <a:srgbClr val="0082B4">
            <a:alpha val="90000"/>
          </a:srgbClr>
        </a:solidFill>
      </dgm:spPr>
      <dgm:t>
        <a:bodyPr/>
        <a:lstStyle/>
        <a:p>
          <a:r>
            <a:rPr lang="nl-BE" smtClean="0"/>
            <a:t>Agile ontwikkeling</a:t>
          </a:r>
          <a:endParaRPr lang="fr-BE" dirty="0"/>
        </a:p>
      </dgm:t>
    </dgm:pt>
    <dgm:pt modelId="{2D4895A4-CD09-470F-9682-A2DC21441262}" type="parTrans" cxnId="{B65EC549-C3CD-4647-B3A1-207E0BC6268F}">
      <dgm:prSet/>
      <dgm:spPr/>
      <dgm:t>
        <a:bodyPr/>
        <a:lstStyle/>
        <a:p>
          <a:endParaRPr lang="fr-BE"/>
        </a:p>
      </dgm:t>
    </dgm:pt>
    <dgm:pt modelId="{A20FC47A-2B0E-41A5-95CE-27CF4B77DA16}" type="sibTrans" cxnId="{B65EC549-C3CD-4647-B3A1-207E0BC6268F}">
      <dgm:prSet/>
      <dgm:spPr/>
      <dgm:t>
        <a:bodyPr/>
        <a:lstStyle/>
        <a:p>
          <a:endParaRPr lang="fr-BE"/>
        </a:p>
      </dgm:t>
    </dgm:pt>
    <dgm:pt modelId="{F152C000-31F6-4665-A9D9-93BCB38C0CCD}" type="pres">
      <dgm:prSet presAssocID="{64BE70E2-86EC-42A2-BB8B-18391CE72235}" presName="Name0" presStyleCnt="0">
        <dgm:presLayoutVars>
          <dgm:dir/>
          <dgm:resizeHandles val="exact"/>
        </dgm:presLayoutVars>
      </dgm:prSet>
      <dgm:spPr/>
      <dgm:t>
        <a:bodyPr/>
        <a:lstStyle/>
        <a:p>
          <a:endParaRPr lang="fr-BE"/>
        </a:p>
      </dgm:t>
    </dgm:pt>
    <dgm:pt modelId="{F8A1B5F8-8082-4153-A0FE-03C98D6D8706}" type="pres">
      <dgm:prSet presAssocID="{64BE70E2-86EC-42A2-BB8B-18391CE72235}" presName="cycle" presStyleCnt="0"/>
      <dgm:spPr/>
      <dgm:t>
        <a:bodyPr/>
        <a:lstStyle/>
        <a:p>
          <a:endParaRPr lang="en-US"/>
        </a:p>
      </dgm:t>
    </dgm:pt>
    <dgm:pt modelId="{A33145EF-5E47-446F-A244-E32FE8FDFBCA}" type="pres">
      <dgm:prSet presAssocID="{8C6574DE-6828-4153-98CD-20B89F7A136A}" presName="nodeFirstNode" presStyleLbl="node1" presStyleIdx="0" presStyleCnt="7" custRadScaleRad="101512">
        <dgm:presLayoutVars>
          <dgm:bulletEnabled val="1"/>
        </dgm:presLayoutVars>
      </dgm:prSet>
      <dgm:spPr/>
      <dgm:t>
        <a:bodyPr/>
        <a:lstStyle/>
        <a:p>
          <a:endParaRPr lang="fr-BE"/>
        </a:p>
      </dgm:t>
    </dgm:pt>
    <dgm:pt modelId="{B6DC04B2-9D68-423C-8FD3-9A1E74D0DE24}" type="pres">
      <dgm:prSet presAssocID="{20C83D99-F59A-4F7F-A1D3-180936A27E93}" presName="sibTransFirstNode" presStyleLbl="bgShp" presStyleIdx="0" presStyleCnt="1"/>
      <dgm:spPr/>
      <dgm:t>
        <a:bodyPr/>
        <a:lstStyle/>
        <a:p>
          <a:endParaRPr lang="fr-BE"/>
        </a:p>
      </dgm:t>
    </dgm:pt>
    <dgm:pt modelId="{DCA28AAA-F2B5-42A4-9E88-09B283CCCA8B}" type="pres">
      <dgm:prSet presAssocID="{4B2C8B4D-587B-45C2-8D94-646F991A374E}" presName="nodeFollowingNodes" presStyleLbl="node1" presStyleIdx="1" presStyleCnt="7">
        <dgm:presLayoutVars>
          <dgm:bulletEnabled val="1"/>
        </dgm:presLayoutVars>
      </dgm:prSet>
      <dgm:spPr/>
      <dgm:t>
        <a:bodyPr/>
        <a:lstStyle/>
        <a:p>
          <a:endParaRPr lang="fr-BE"/>
        </a:p>
      </dgm:t>
    </dgm:pt>
    <dgm:pt modelId="{C58C8F6D-1F6D-4325-8FD3-F5EE5048BF63}" type="pres">
      <dgm:prSet presAssocID="{EC4453AB-9E27-4059-A6F8-485C244890E7}" presName="nodeFollowingNodes" presStyleLbl="node1" presStyleIdx="2" presStyleCnt="7">
        <dgm:presLayoutVars>
          <dgm:bulletEnabled val="1"/>
        </dgm:presLayoutVars>
      </dgm:prSet>
      <dgm:spPr/>
      <dgm:t>
        <a:bodyPr/>
        <a:lstStyle/>
        <a:p>
          <a:endParaRPr lang="fr-BE"/>
        </a:p>
      </dgm:t>
    </dgm:pt>
    <dgm:pt modelId="{7C63C62A-7B6C-4835-B606-37A739A4B7ED}" type="pres">
      <dgm:prSet presAssocID="{741727A4-E823-480F-A668-3C5F21F6B192}" presName="nodeFollowingNodes" presStyleLbl="node1" presStyleIdx="3" presStyleCnt="7">
        <dgm:presLayoutVars>
          <dgm:bulletEnabled val="1"/>
        </dgm:presLayoutVars>
      </dgm:prSet>
      <dgm:spPr/>
      <dgm:t>
        <a:bodyPr/>
        <a:lstStyle/>
        <a:p>
          <a:endParaRPr lang="fr-BE"/>
        </a:p>
      </dgm:t>
    </dgm:pt>
    <dgm:pt modelId="{1AD78786-0837-4AB1-A454-AABB05718F99}" type="pres">
      <dgm:prSet presAssocID="{2732061F-60D4-4AAC-BF06-565455037875}" presName="nodeFollowingNodes" presStyleLbl="node1" presStyleIdx="4" presStyleCnt="7">
        <dgm:presLayoutVars>
          <dgm:bulletEnabled val="1"/>
        </dgm:presLayoutVars>
      </dgm:prSet>
      <dgm:spPr/>
      <dgm:t>
        <a:bodyPr/>
        <a:lstStyle/>
        <a:p>
          <a:endParaRPr lang="fr-BE"/>
        </a:p>
      </dgm:t>
    </dgm:pt>
    <dgm:pt modelId="{48F5F045-81BD-4368-926A-CFB086880225}" type="pres">
      <dgm:prSet presAssocID="{8E205B19-5D0B-424F-99B2-9EB54EF8FAE0}" presName="nodeFollowingNodes" presStyleLbl="node1" presStyleIdx="5" presStyleCnt="7">
        <dgm:presLayoutVars>
          <dgm:bulletEnabled val="1"/>
        </dgm:presLayoutVars>
      </dgm:prSet>
      <dgm:spPr/>
      <dgm:t>
        <a:bodyPr/>
        <a:lstStyle/>
        <a:p>
          <a:endParaRPr lang="fr-BE"/>
        </a:p>
      </dgm:t>
    </dgm:pt>
    <dgm:pt modelId="{C18C6869-5F93-4570-834D-69929E5A1F3B}" type="pres">
      <dgm:prSet presAssocID="{001419BD-3FBB-4C19-A8F9-39644EFC0419}" presName="nodeFollowingNodes" presStyleLbl="node1" presStyleIdx="6" presStyleCnt="7">
        <dgm:presLayoutVars>
          <dgm:bulletEnabled val="1"/>
        </dgm:presLayoutVars>
      </dgm:prSet>
      <dgm:spPr/>
      <dgm:t>
        <a:bodyPr/>
        <a:lstStyle/>
        <a:p>
          <a:endParaRPr lang="fr-BE"/>
        </a:p>
      </dgm:t>
    </dgm:pt>
  </dgm:ptLst>
  <dgm:cxnLst>
    <dgm:cxn modelId="{43742492-E77F-4E3B-B731-D453382382A9}" srcId="{64BE70E2-86EC-42A2-BB8B-18391CE72235}" destId="{EC4453AB-9E27-4059-A6F8-485C244890E7}" srcOrd="2" destOrd="0" parTransId="{BA16BABA-4DB0-4778-B657-01135AB7B0F8}" sibTransId="{A8074C22-54F3-4960-9D86-643AFCB6A58F}"/>
    <dgm:cxn modelId="{13615A77-D408-4F8F-BE1E-E3FE8E2103B3}" srcId="{64BE70E2-86EC-42A2-BB8B-18391CE72235}" destId="{001419BD-3FBB-4C19-A8F9-39644EFC0419}" srcOrd="6" destOrd="0" parTransId="{E6DB788C-925E-4DD8-ABF9-3D1A43F70C66}" sibTransId="{5C4AC055-5C93-4001-844D-7B260E9F594E}"/>
    <dgm:cxn modelId="{6C950FDA-BC94-4FEE-B22A-4E9A7D9B9F23}" type="presOf" srcId="{8C6574DE-6828-4153-98CD-20B89F7A136A}" destId="{A33145EF-5E47-446F-A244-E32FE8FDFBCA}" srcOrd="0" destOrd="0" presId="urn:microsoft.com/office/officeart/2005/8/layout/cycle3"/>
    <dgm:cxn modelId="{54B807AD-C427-4BFC-9CF1-3B41EC24B8B0}" type="presOf" srcId="{64BE70E2-86EC-42A2-BB8B-18391CE72235}" destId="{F152C000-31F6-4665-A9D9-93BCB38C0CCD}" srcOrd="0" destOrd="0" presId="urn:microsoft.com/office/officeart/2005/8/layout/cycle3"/>
    <dgm:cxn modelId="{C6A7169F-147E-442A-A247-BFA6A593CB56}" type="presOf" srcId="{4B2C8B4D-587B-45C2-8D94-646F991A374E}" destId="{DCA28AAA-F2B5-42A4-9E88-09B283CCCA8B}" srcOrd="0" destOrd="0" presId="urn:microsoft.com/office/officeart/2005/8/layout/cycle3"/>
    <dgm:cxn modelId="{21D5F32B-8005-41F1-94C8-990BAE66571C}" type="presOf" srcId="{8E205B19-5D0B-424F-99B2-9EB54EF8FAE0}" destId="{48F5F045-81BD-4368-926A-CFB086880225}" srcOrd="0" destOrd="0" presId="urn:microsoft.com/office/officeart/2005/8/layout/cycle3"/>
    <dgm:cxn modelId="{B65EC549-C3CD-4647-B3A1-207E0BC6268F}" srcId="{64BE70E2-86EC-42A2-BB8B-18391CE72235}" destId="{8E205B19-5D0B-424F-99B2-9EB54EF8FAE0}" srcOrd="5" destOrd="0" parTransId="{2D4895A4-CD09-470F-9682-A2DC21441262}" sibTransId="{A20FC47A-2B0E-41A5-95CE-27CF4B77DA16}"/>
    <dgm:cxn modelId="{CF6355A7-CB0F-4050-9E5A-229F83D7D598}" srcId="{64BE70E2-86EC-42A2-BB8B-18391CE72235}" destId="{741727A4-E823-480F-A668-3C5F21F6B192}" srcOrd="3" destOrd="0" parTransId="{C9C029CD-B54D-4054-8C15-1F4AEC04483A}" sibTransId="{5F4E74E9-B9A5-4DD6-BDF6-2A17F23FE080}"/>
    <dgm:cxn modelId="{6CAFC8A1-ED28-4CF8-9CCA-2D63530A1538}" type="presOf" srcId="{2732061F-60D4-4AAC-BF06-565455037875}" destId="{1AD78786-0837-4AB1-A454-AABB05718F99}" srcOrd="0" destOrd="0" presId="urn:microsoft.com/office/officeart/2005/8/layout/cycle3"/>
    <dgm:cxn modelId="{EAD68845-9C8F-4EA2-89CA-941D90BA2BB7}" srcId="{64BE70E2-86EC-42A2-BB8B-18391CE72235}" destId="{4B2C8B4D-587B-45C2-8D94-646F991A374E}" srcOrd="1" destOrd="0" parTransId="{F641FFA5-28B2-49D4-8058-2D705888E635}" sibTransId="{6C5D16FF-009D-43F9-9964-696040C3031D}"/>
    <dgm:cxn modelId="{A6695043-1228-4490-837D-7EADB857C33D}" type="presOf" srcId="{001419BD-3FBB-4C19-A8F9-39644EFC0419}" destId="{C18C6869-5F93-4570-834D-69929E5A1F3B}" srcOrd="0" destOrd="0" presId="urn:microsoft.com/office/officeart/2005/8/layout/cycle3"/>
    <dgm:cxn modelId="{B105418D-4E1E-47D3-B03E-F301CD0F78D2}" srcId="{64BE70E2-86EC-42A2-BB8B-18391CE72235}" destId="{2732061F-60D4-4AAC-BF06-565455037875}" srcOrd="4" destOrd="0" parTransId="{585A1A77-DB41-4BF4-8992-1464D0316A6E}" sibTransId="{71405F9A-273A-4D9C-91F3-EE7366A9FB3A}"/>
    <dgm:cxn modelId="{C5630A1E-1E2C-4A63-9C70-FA8F84AEE883}" srcId="{64BE70E2-86EC-42A2-BB8B-18391CE72235}" destId="{8C6574DE-6828-4153-98CD-20B89F7A136A}" srcOrd="0" destOrd="0" parTransId="{88326B70-7B6C-49F7-972F-A2F460418F55}" sibTransId="{20C83D99-F59A-4F7F-A1D3-180936A27E93}"/>
    <dgm:cxn modelId="{2BE41E00-3FAB-4464-951D-70017000F4DE}" type="presOf" srcId="{20C83D99-F59A-4F7F-A1D3-180936A27E93}" destId="{B6DC04B2-9D68-423C-8FD3-9A1E74D0DE24}" srcOrd="0" destOrd="0" presId="urn:microsoft.com/office/officeart/2005/8/layout/cycle3"/>
    <dgm:cxn modelId="{85675F11-B87F-4F0A-9456-5FB2DE0E37FA}" type="presOf" srcId="{EC4453AB-9E27-4059-A6F8-485C244890E7}" destId="{C58C8F6D-1F6D-4325-8FD3-F5EE5048BF63}" srcOrd="0" destOrd="0" presId="urn:microsoft.com/office/officeart/2005/8/layout/cycle3"/>
    <dgm:cxn modelId="{96A68DAB-8669-480C-AC7D-005AB1B7E548}" type="presOf" srcId="{741727A4-E823-480F-A668-3C5F21F6B192}" destId="{7C63C62A-7B6C-4835-B606-37A739A4B7ED}" srcOrd="0" destOrd="0" presId="urn:microsoft.com/office/officeart/2005/8/layout/cycle3"/>
    <dgm:cxn modelId="{6248D299-9A5B-4FF0-A1DF-2C541CAEFE8A}" type="presParOf" srcId="{F152C000-31F6-4665-A9D9-93BCB38C0CCD}" destId="{F8A1B5F8-8082-4153-A0FE-03C98D6D8706}" srcOrd="0" destOrd="0" presId="urn:microsoft.com/office/officeart/2005/8/layout/cycle3"/>
    <dgm:cxn modelId="{D2C017A2-BEE5-4DC3-ABA3-C0BBEACD8F5D}" type="presParOf" srcId="{F8A1B5F8-8082-4153-A0FE-03C98D6D8706}" destId="{A33145EF-5E47-446F-A244-E32FE8FDFBCA}" srcOrd="0" destOrd="0" presId="urn:microsoft.com/office/officeart/2005/8/layout/cycle3"/>
    <dgm:cxn modelId="{2CD93573-FB6E-4799-AB42-0DC4541FC954}" type="presParOf" srcId="{F8A1B5F8-8082-4153-A0FE-03C98D6D8706}" destId="{B6DC04B2-9D68-423C-8FD3-9A1E74D0DE24}" srcOrd="1" destOrd="0" presId="urn:microsoft.com/office/officeart/2005/8/layout/cycle3"/>
    <dgm:cxn modelId="{FAB0F12F-B2B2-41B3-8BB4-749E311EA571}" type="presParOf" srcId="{F8A1B5F8-8082-4153-A0FE-03C98D6D8706}" destId="{DCA28AAA-F2B5-42A4-9E88-09B283CCCA8B}" srcOrd="2" destOrd="0" presId="urn:microsoft.com/office/officeart/2005/8/layout/cycle3"/>
    <dgm:cxn modelId="{5FB3E72C-403A-4A48-A2BF-6CD807BA9FBC}" type="presParOf" srcId="{F8A1B5F8-8082-4153-A0FE-03C98D6D8706}" destId="{C58C8F6D-1F6D-4325-8FD3-F5EE5048BF63}" srcOrd="3" destOrd="0" presId="urn:microsoft.com/office/officeart/2005/8/layout/cycle3"/>
    <dgm:cxn modelId="{F9CDD2D5-A1A3-48A5-BC68-62586F5B9B73}" type="presParOf" srcId="{F8A1B5F8-8082-4153-A0FE-03C98D6D8706}" destId="{7C63C62A-7B6C-4835-B606-37A739A4B7ED}" srcOrd="4" destOrd="0" presId="urn:microsoft.com/office/officeart/2005/8/layout/cycle3"/>
    <dgm:cxn modelId="{070BD498-C798-4BA5-B385-07B39875624F}" type="presParOf" srcId="{F8A1B5F8-8082-4153-A0FE-03C98D6D8706}" destId="{1AD78786-0837-4AB1-A454-AABB05718F99}" srcOrd="5" destOrd="0" presId="urn:microsoft.com/office/officeart/2005/8/layout/cycle3"/>
    <dgm:cxn modelId="{1DDCFD23-9CAB-42B9-BD2D-804DF2AE1170}" type="presParOf" srcId="{F8A1B5F8-8082-4153-A0FE-03C98D6D8706}" destId="{48F5F045-81BD-4368-926A-CFB086880225}" srcOrd="6" destOrd="0" presId="urn:microsoft.com/office/officeart/2005/8/layout/cycle3"/>
    <dgm:cxn modelId="{D2628BDC-EE36-4330-9976-D0075D779C13}" type="presParOf" srcId="{F8A1B5F8-8082-4153-A0FE-03C98D6D8706}" destId="{C18C6869-5F93-4570-834D-69929E5A1F3B}" srcOrd="7"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9F8C667-EE0E-4F0A-AEE2-85CF0442EC9A}" type="datetimeFigureOut">
              <a:rPr lang="en-US"/>
              <a:pPr>
                <a:defRPr/>
              </a:pPr>
              <a:t>9/10/2015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FEC1B34-521A-49E6-8A4D-8F381790AD73}" type="slidenum">
              <a:rPr lang="en-US"/>
              <a:pPr>
                <a:defRPr/>
              </a:pPr>
              <a:t>‹#›</a:t>
            </a:fld>
            <a:endParaRPr lang="en-US"/>
          </a:p>
        </p:txBody>
      </p:sp>
    </p:spTree>
    <p:extLst>
      <p:ext uri="{BB962C8B-B14F-4D97-AF65-F5344CB8AC3E}">
        <p14:creationId xmlns:p14="http://schemas.microsoft.com/office/powerpoint/2010/main" val="37974231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4538" indent="-285750" eaLnBrk="0" hangingPunct="0">
              <a:spcBef>
                <a:spcPct val="30000"/>
              </a:spcBef>
              <a:defRPr sz="1200">
                <a:solidFill>
                  <a:schemeClr val="tx1"/>
                </a:solidFill>
                <a:latin typeface="Calibri" pitchFamily="34" charset="0"/>
              </a:defRPr>
            </a:lvl2pPr>
            <a:lvl3pPr marL="1146175" indent="-228600" eaLnBrk="0" hangingPunct="0">
              <a:spcBef>
                <a:spcPct val="30000"/>
              </a:spcBef>
              <a:defRPr sz="1200">
                <a:solidFill>
                  <a:schemeClr val="tx1"/>
                </a:solidFill>
                <a:latin typeface="Calibri" pitchFamily="34" charset="0"/>
              </a:defRPr>
            </a:lvl3pPr>
            <a:lvl4pPr marL="1606550" indent="-230188" eaLnBrk="0" hangingPunct="0">
              <a:spcBef>
                <a:spcPct val="30000"/>
              </a:spcBef>
              <a:defRPr sz="1200">
                <a:solidFill>
                  <a:schemeClr val="tx1"/>
                </a:solidFill>
                <a:latin typeface="Calibri" pitchFamily="34" charset="0"/>
              </a:defRPr>
            </a:lvl4pPr>
            <a:lvl5pPr marL="2065338" indent="-228600" eaLnBrk="0" hangingPunct="0">
              <a:spcBef>
                <a:spcPct val="30000"/>
              </a:spcBef>
              <a:defRPr sz="1200">
                <a:solidFill>
                  <a:schemeClr val="tx1"/>
                </a:solidFill>
                <a:latin typeface="Calibri" pitchFamily="34" charset="0"/>
              </a:defRPr>
            </a:lvl5pPr>
            <a:lvl6pPr marL="2522538" indent="-228600" eaLnBrk="0" fontAlgn="base" hangingPunct="0">
              <a:spcBef>
                <a:spcPct val="30000"/>
              </a:spcBef>
              <a:spcAft>
                <a:spcPct val="0"/>
              </a:spcAft>
              <a:defRPr sz="1200">
                <a:solidFill>
                  <a:schemeClr val="tx1"/>
                </a:solidFill>
                <a:latin typeface="Calibri" pitchFamily="34" charset="0"/>
              </a:defRPr>
            </a:lvl6pPr>
            <a:lvl7pPr marL="2979738" indent="-228600" eaLnBrk="0" fontAlgn="base" hangingPunct="0">
              <a:spcBef>
                <a:spcPct val="30000"/>
              </a:spcBef>
              <a:spcAft>
                <a:spcPct val="0"/>
              </a:spcAft>
              <a:defRPr sz="1200">
                <a:solidFill>
                  <a:schemeClr val="tx1"/>
                </a:solidFill>
                <a:latin typeface="Calibri" pitchFamily="34" charset="0"/>
              </a:defRPr>
            </a:lvl7pPr>
            <a:lvl8pPr marL="3436938" indent="-228600" eaLnBrk="0" fontAlgn="base" hangingPunct="0">
              <a:spcBef>
                <a:spcPct val="30000"/>
              </a:spcBef>
              <a:spcAft>
                <a:spcPct val="0"/>
              </a:spcAft>
              <a:defRPr sz="1200">
                <a:solidFill>
                  <a:schemeClr val="tx1"/>
                </a:solidFill>
                <a:latin typeface="Calibri" pitchFamily="34" charset="0"/>
              </a:defRPr>
            </a:lvl8pPr>
            <a:lvl9pPr marL="3894138"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A54D784-AE27-45C1-97C4-F2A1E78EB0A1}" type="slidenum">
              <a:rPr lang="nl-NL" altLang="en-US" smtClean="0">
                <a:latin typeface="Times New Roman" pitchFamily="18" charset="0"/>
              </a:rPr>
              <a:pPr eaLnBrk="1" hangingPunct="1">
                <a:spcBef>
                  <a:spcPct val="0"/>
                </a:spcBef>
              </a:pPr>
              <a:t>49</a:t>
            </a:fld>
            <a:endParaRPr lang="nl-NL" altLang="en-US" smtClean="0">
              <a:latin typeface="Times New Roman" pitchFamily="18" charset="0"/>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28650" lvl="1" indent="-171450">
              <a:buFontTx/>
              <a:buChar char="-"/>
            </a:pPr>
            <a:endParaRPr lang="fr-BE"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3109358-49DC-40F9-A6F0-C78BA278F0DB}" type="slidenum">
              <a:rPr lang="en-GB" altLang="nl-BE" smtClean="0">
                <a:ea typeface="MS PGothic" pitchFamily="34" charset="-128"/>
              </a:rPr>
              <a:pPr eaLnBrk="1" hangingPunct="1">
                <a:spcBef>
                  <a:spcPct val="0"/>
                </a:spcBef>
              </a:pPr>
              <a:t>53</a:t>
            </a:fld>
            <a:endParaRPr lang="en-GB" altLang="nl-BE" smtClean="0">
              <a:ea typeface="MS PGothic"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55</a:t>
            </a:fld>
            <a:endParaRPr lang="en-US"/>
          </a:p>
        </p:txBody>
      </p:sp>
    </p:spTree>
    <p:extLst>
      <p:ext uri="{BB962C8B-B14F-4D97-AF65-F5344CB8AC3E}">
        <p14:creationId xmlns:p14="http://schemas.microsoft.com/office/powerpoint/2010/main" val="4077616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56</a:t>
            </a:fld>
            <a:endParaRPr lang="en-US"/>
          </a:p>
        </p:txBody>
      </p:sp>
    </p:spTree>
    <p:extLst>
      <p:ext uri="{BB962C8B-B14F-4D97-AF65-F5344CB8AC3E}">
        <p14:creationId xmlns:p14="http://schemas.microsoft.com/office/powerpoint/2010/main" val="4077616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VRF = Virtual Routing &amp; Forwarding  (</a:t>
            </a:r>
            <a:r>
              <a:rPr lang="en-US" dirty="0" err="1" smtClean="0"/>
              <a:t>geisoleerde</a:t>
            </a:r>
            <a:r>
              <a:rPr lang="en-US" dirty="0" smtClean="0"/>
              <a:t> </a:t>
            </a:r>
            <a:r>
              <a:rPr lang="en-US" dirty="0" err="1" smtClean="0"/>
              <a:t>netwerken</a:t>
            </a:r>
            <a:r>
              <a:rPr lang="en-US" dirty="0" smtClean="0"/>
              <a:t>); SDI</a:t>
            </a:r>
            <a:r>
              <a:rPr lang="en-US" baseline="0" dirty="0" smtClean="0"/>
              <a:t> = </a:t>
            </a:r>
            <a:r>
              <a:rPr lang="en-US" dirty="0" smtClean="0"/>
              <a:t>Software Defined Infrastructure; SDS = Software Defined Storage</a:t>
            </a:r>
            <a:endParaRPr lang="en-US" dirty="0"/>
          </a:p>
        </p:txBody>
      </p:sp>
      <p:sp>
        <p:nvSpPr>
          <p:cNvPr id="4" name="Slide Number Placeholder 3"/>
          <p:cNvSpPr>
            <a:spLocks noGrp="1"/>
          </p:cNvSpPr>
          <p:nvPr>
            <p:ph type="sldNum" sz="quarter" idx="10"/>
          </p:nvPr>
        </p:nvSpPr>
        <p:spPr/>
        <p:txBody>
          <a:bodyPr/>
          <a:lstStyle/>
          <a:p>
            <a:fld id="{17393B8B-302B-453F-9C4A-48626829676C}" type="slidenum">
              <a:rPr lang="en-US" smtClean="0"/>
              <a:t>57</a:t>
            </a:fld>
            <a:endParaRPr lang="en-US"/>
          </a:p>
        </p:txBody>
      </p:sp>
    </p:spTree>
    <p:extLst>
      <p:ext uri="{BB962C8B-B14F-4D97-AF65-F5344CB8AC3E}">
        <p14:creationId xmlns:p14="http://schemas.microsoft.com/office/powerpoint/2010/main" val="693169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solidFill>
                  <a:prstClr val="black"/>
                </a:solidFill>
              </a:rPr>
              <a:pPr>
                <a:defRPr/>
              </a:pPr>
              <a:t>58</a:t>
            </a:fld>
            <a:endParaRPr lang="en-US">
              <a:solidFill>
                <a:prstClr val="black"/>
              </a:solidFill>
            </a:endParaRPr>
          </a:p>
        </p:txBody>
      </p:sp>
    </p:spTree>
    <p:extLst>
      <p:ext uri="{BB962C8B-B14F-4D97-AF65-F5344CB8AC3E}">
        <p14:creationId xmlns:p14="http://schemas.microsoft.com/office/powerpoint/2010/main" val="1125719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nl-BE" b="1" dirty="0" smtClean="0"/>
              <a:t>Basisdienst</a:t>
            </a:r>
          </a:p>
          <a:p>
            <a:pPr lvl="1"/>
            <a:r>
              <a:rPr lang="nl-BE" dirty="0" smtClean="0"/>
              <a:t>een dienst ontwikkeld en ter beschikking gesteld door het </a:t>
            </a:r>
            <a:r>
              <a:rPr lang="nl-BE" dirty="0" err="1" smtClean="0">
                <a:solidFill>
                  <a:srgbClr val="3E6E5A"/>
                </a:solidFill>
              </a:rPr>
              <a:t>eHealth</a:t>
            </a:r>
            <a:r>
              <a:rPr lang="nl-BE" dirty="0" smtClean="0"/>
              <a:t>-platform, die door de aanbieder van een dienst met toegevoegde waarde kan worden gebruikt bij het ontwikkelen en aanbieden van een dienst met toegevoegde waarde</a:t>
            </a:r>
          </a:p>
          <a:p>
            <a:pPr marL="0" indent="0">
              <a:buNone/>
            </a:pPr>
            <a:r>
              <a:rPr lang="nl-BE" b="1" dirty="0" smtClean="0"/>
              <a:t>Dienst met toegevoegde waarde (DTW)</a:t>
            </a:r>
          </a:p>
          <a:p>
            <a:pPr lvl="1"/>
            <a:r>
              <a:rPr lang="nl-BE" dirty="0" smtClean="0"/>
              <a:t>een dienst die ter beschikking wordt gesteld van de actoren in de zorg (patiënten, zorgverleners, zorginstellingen, ziekenfondsen, …)</a:t>
            </a:r>
          </a:p>
          <a:p>
            <a:pPr lvl="1"/>
            <a:r>
              <a:rPr lang="nl-BE" dirty="0" smtClean="0"/>
              <a:t>de instantie die instaat voor de ontwikkeling en de </a:t>
            </a:r>
            <a:r>
              <a:rPr lang="nl-BE" dirty="0" err="1" smtClean="0"/>
              <a:t>terbeschik-kingstelling</a:t>
            </a:r>
            <a:r>
              <a:rPr lang="nl-BE" dirty="0" smtClean="0"/>
              <a:t> van een dienst met toegevoegde waarde kan hiertoe gebruik maken van de basisdiensten aangeboden door het </a:t>
            </a:r>
            <a:r>
              <a:rPr lang="nl-BE" dirty="0" err="1" smtClean="0">
                <a:solidFill>
                  <a:srgbClr val="3E6E5A"/>
                </a:solidFill>
              </a:rPr>
              <a:t>eHealth</a:t>
            </a:r>
            <a:r>
              <a:rPr lang="nl-BE" dirty="0" smtClean="0"/>
              <a:t>-platform</a:t>
            </a:r>
          </a:p>
          <a:p>
            <a:pPr marL="0" indent="0">
              <a:buNone/>
            </a:pPr>
            <a:r>
              <a:rPr lang="nl-BE" b="1" dirty="0" smtClean="0"/>
              <a:t>Gevalideerde authentieke bron (GAB)</a:t>
            </a:r>
          </a:p>
          <a:p>
            <a:pPr lvl="1"/>
            <a:r>
              <a:rPr lang="nl-BE" dirty="0" smtClean="0"/>
              <a:t>een gegevensbank met betrouwbare informatie</a:t>
            </a:r>
          </a:p>
          <a:p>
            <a:pPr lvl="1"/>
            <a:r>
              <a:rPr lang="nl-BE" dirty="0" smtClean="0"/>
              <a:t>de beheerder van de gegevensbank is verantwoordelijk voor de beschikbaarheid en de (organisatie van de) kwaliteit van de ter beschikking gestelde informatie</a:t>
            </a:r>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79</a:t>
            </a:fld>
            <a:endParaRPr lang="en-US"/>
          </a:p>
        </p:txBody>
      </p:sp>
    </p:spTree>
    <p:extLst>
      <p:ext uri="{BB962C8B-B14F-4D97-AF65-F5344CB8AC3E}">
        <p14:creationId xmlns:p14="http://schemas.microsoft.com/office/powerpoint/2010/main" val="23650699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ksz.fgov.be/" TargetMode="External"/><Relationship Id="rId2" Type="http://schemas.openxmlformats.org/officeDocument/2006/relationships/hyperlink" Target="mailto:Frank.Robben@ksz.fgov.be"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4787900" y="4652963"/>
            <a:ext cx="4216400" cy="141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defRPr/>
            </a:pPr>
            <a:r>
              <a:rPr lang="nl-BE" altLang="en-US" sz="1400" dirty="0" smtClean="0"/>
              <a:t>Frank Robben</a:t>
            </a:r>
          </a:p>
          <a:p>
            <a:pPr>
              <a:defRPr/>
            </a:pPr>
            <a:r>
              <a:rPr lang="nl-BE" altLang="en-US" sz="1200" dirty="0" smtClean="0"/>
              <a:t>Administrateur-generaal </a:t>
            </a:r>
          </a:p>
          <a:p>
            <a:pPr>
              <a:defRPr/>
            </a:pPr>
            <a:r>
              <a:rPr lang="nl-BE" altLang="en-US" sz="1200" dirty="0" smtClean="0"/>
              <a:t>Kruispuntbank van de Sociale Zekerheid</a:t>
            </a:r>
          </a:p>
          <a:p>
            <a:pPr>
              <a:defRPr/>
            </a:pPr>
            <a:r>
              <a:rPr lang="nl-NL" altLang="en-US" sz="1200" dirty="0" smtClean="0"/>
              <a:t>Willebroekkaai 38 </a:t>
            </a:r>
          </a:p>
          <a:p>
            <a:pPr>
              <a:defRPr/>
            </a:pPr>
            <a:r>
              <a:rPr lang="nl-BE" altLang="en-US" sz="1200" dirty="0" smtClean="0"/>
              <a:t>B-1000 Brussel</a:t>
            </a:r>
          </a:p>
          <a:p>
            <a:pPr>
              <a:defRPr/>
            </a:pPr>
            <a:r>
              <a:rPr lang="nl-BE" altLang="en-US" sz="1200" dirty="0" smtClean="0"/>
              <a:t>E-mail: </a:t>
            </a:r>
            <a:r>
              <a:rPr lang="nl-BE" altLang="en-US" sz="1200" dirty="0" smtClean="0">
                <a:solidFill>
                  <a:srgbClr val="FF0000"/>
                </a:solidFill>
                <a:hlinkClick r:id="rId2"/>
              </a:rPr>
              <a:t>Frank.Robben@ksz.fgov.be</a:t>
            </a:r>
            <a:endParaRPr lang="nl-BE" altLang="en-US" sz="1200" dirty="0" smtClean="0">
              <a:solidFill>
                <a:srgbClr val="FF0000"/>
              </a:solidFill>
            </a:endParaRPr>
          </a:p>
          <a:p>
            <a:pPr>
              <a:defRPr/>
            </a:pPr>
            <a:r>
              <a:rPr lang="nl-BE" altLang="en-US" sz="1200" dirty="0" smtClean="0"/>
              <a:t>Website KSZ: </a:t>
            </a:r>
            <a:r>
              <a:rPr lang="nl-BE" altLang="en-US" sz="1200" dirty="0" smtClean="0">
                <a:hlinkClick r:id="rId3"/>
              </a:rPr>
              <a:t>www.ksz.fgov.be</a:t>
            </a:r>
            <a:endParaRPr lang="nl-BE" altLang="en-US" sz="1200" dirty="0" smtClean="0"/>
          </a:p>
        </p:txBody>
      </p:sp>
      <p:pic>
        <p:nvPicPr>
          <p:cNvPr id="5" name="Picture 2" descr="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50825" y="188913"/>
            <a:ext cx="2663825"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556792"/>
            <a:ext cx="7772400" cy="1470025"/>
          </a:xfrm>
        </p:spPr>
        <p:txBody>
          <a:bodyPr/>
          <a:lstStyle>
            <a:lvl1pPr>
              <a:defRPr sz="4000" b="0"/>
            </a:lvl1pPr>
          </a:lstStyle>
          <a:p>
            <a:r>
              <a:rPr lang="en-US" smtClean="0"/>
              <a:t>Click to edit Master title style</a:t>
            </a:r>
            <a:endParaRPr lang="en-GB"/>
          </a:p>
        </p:txBody>
      </p:sp>
      <p:sp>
        <p:nvSpPr>
          <p:cNvPr id="3" name="Subtitle 2"/>
          <p:cNvSpPr>
            <a:spLocks noGrp="1"/>
          </p:cNvSpPr>
          <p:nvPr>
            <p:ph type="subTitle" idx="1"/>
          </p:nvPr>
        </p:nvSpPr>
        <p:spPr>
          <a:xfrm>
            <a:off x="1371600" y="2996952"/>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6" name="Date Placeholder 3"/>
          <p:cNvSpPr>
            <a:spLocks noGrp="1"/>
          </p:cNvSpPr>
          <p:nvPr>
            <p:ph type="dt" sz="half" idx="10"/>
          </p:nvPr>
        </p:nvSpPr>
        <p:spPr>
          <a:xfrm>
            <a:off x="6911975" y="6453188"/>
            <a:ext cx="2133600" cy="293687"/>
          </a:xfrm>
          <a:prstGeom prst="rect">
            <a:avLst/>
          </a:prstGeom>
        </p:spPr>
        <p:txBody>
          <a:bodyPr/>
          <a:lstStyle>
            <a:lvl1pPr algn="r" fontAlgn="auto">
              <a:spcBef>
                <a:spcPts val="0"/>
              </a:spcBef>
              <a:spcAft>
                <a:spcPts val="0"/>
              </a:spcAft>
              <a:defRPr sz="1000">
                <a:solidFill>
                  <a:schemeClr val="bg1">
                    <a:lumMod val="50000"/>
                  </a:schemeClr>
                </a:solidFill>
                <a:latin typeface="+mn-lt"/>
                <a:cs typeface="+mn-cs"/>
              </a:defRPr>
            </a:lvl1pPr>
          </a:lstStyle>
          <a:p>
            <a:pPr>
              <a:defRPr/>
            </a:pPr>
            <a:endParaRPr lang="en-GB"/>
          </a:p>
        </p:txBody>
      </p:sp>
    </p:spTree>
    <p:extLst>
      <p:ext uri="{BB962C8B-B14F-4D97-AF65-F5344CB8AC3E}">
        <p14:creationId xmlns:p14="http://schemas.microsoft.com/office/powerpoint/2010/main" val="1004820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67544" y="188640"/>
            <a:ext cx="82296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8" name="Text Placeholder 2"/>
          <p:cNvSpPr>
            <a:spLocks noGrp="1"/>
          </p:cNvSpPr>
          <p:nvPr>
            <p:ph idx="1"/>
          </p:nvPr>
        </p:nvSpPr>
        <p:spPr>
          <a:xfrm>
            <a:off x="457200" y="1196752"/>
            <a:ext cx="8229600" cy="5112568"/>
          </a:xfrm>
          <a:prstGeom prst="rect">
            <a:avLst/>
          </a:prstGeom>
        </p:spPr>
        <p:txBody>
          <a:bodyPr rtlCol="0">
            <a:normAutofit/>
          </a:bodyPr>
          <a:lstStyle>
            <a:lvl1pPr>
              <a:defRPr sz="2400"/>
            </a:lvl1pPr>
            <a:lvl2pPr>
              <a:defRPr sz="2000"/>
            </a:lvl2pPr>
            <a:lvl3pPr>
              <a:defRPr sz="1600"/>
            </a:lvl3pPr>
            <a:lvl4pPr>
              <a:defRPr sz="1600"/>
            </a:lvl4pPr>
            <a:lvl5pPr>
              <a:defRPr sz="16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4" name="Slide Number Placeholder 5"/>
          <p:cNvSpPr>
            <a:spLocks noGrp="1"/>
          </p:cNvSpPr>
          <p:nvPr>
            <p:ph type="sldNum" sz="quarter" idx="10"/>
          </p:nvPr>
        </p:nvSpPr>
        <p:spPr/>
        <p:txBody>
          <a:bodyPr/>
          <a:lstStyle>
            <a:lvl1pPr>
              <a:defRPr>
                <a:solidFill>
                  <a:schemeClr val="tx1"/>
                </a:solidFill>
              </a:defRPr>
            </a:lvl1pPr>
          </a:lstStyle>
          <a:p>
            <a:pPr>
              <a:defRPr/>
            </a:pPr>
            <a:fld id="{42543E86-C0A8-45DE-ADB8-2C6633FE5D61}" type="slidenum">
              <a:rPr lang="en-GB" smtClean="0"/>
              <a:pPr>
                <a:defRPr/>
              </a:pPr>
              <a:t>‹#›</a:t>
            </a:fld>
            <a:endParaRPr lang="en-GB" dirty="0"/>
          </a:p>
        </p:txBody>
      </p:sp>
      <p:sp>
        <p:nvSpPr>
          <p:cNvPr id="5" name="Date Placeholder 1"/>
          <p:cNvSpPr>
            <a:spLocks noGrp="1"/>
          </p:cNvSpPr>
          <p:nvPr>
            <p:ph type="dt" sz="half" idx="11"/>
          </p:nvPr>
        </p:nvSpPr>
        <p:spPr>
          <a:xfrm>
            <a:off x="468313" y="6381750"/>
            <a:ext cx="2133600"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GB"/>
          </a:p>
        </p:txBody>
      </p:sp>
    </p:spTree>
    <p:extLst>
      <p:ext uri="{BB962C8B-B14F-4D97-AF65-F5344CB8AC3E}">
        <p14:creationId xmlns:p14="http://schemas.microsoft.com/office/powerpoint/2010/main" val="38582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solidFill>
                  <a:schemeClr val="tx1"/>
                </a:solidFill>
              </a:defRPr>
            </a:lvl1pPr>
          </a:lstStyle>
          <a:p>
            <a:pPr>
              <a:defRPr/>
            </a:pPr>
            <a:fld id="{0C475408-50BF-4868-95CF-D850AB1CE9C5}" type="slidenum">
              <a:rPr lang="en-GB" smtClean="0"/>
              <a:pPr>
                <a:defRPr/>
              </a:pPr>
              <a:t>‹#›</a:t>
            </a:fld>
            <a:endParaRPr lang="en-GB"/>
          </a:p>
        </p:txBody>
      </p:sp>
      <p:sp>
        <p:nvSpPr>
          <p:cNvPr id="3" name="Date Placeholder 1"/>
          <p:cNvSpPr>
            <a:spLocks noGrp="1"/>
          </p:cNvSpPr>
          <p:nvPr>
            <p:ph type="dt" sz="half" idx="11"/>
          </p:nvPr>
        </p:nvSpPr>
        <p:spPr>
          <a:xfrm>
            <a:off x="468313" y="6381750"/>
            <a:ext cx="2133600"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GB"/>
          </a:p>
        </p:txBody>
      </p:sp>
    </p:spTree>
    <p:extLst>
      <p:ext uri="{BB962C8B-B14F-4D97-AF65-F5344CB8AC3E}">
        <p14:creationId xmlns:p14="http://schemas.microsoft.com/office/powerpoint/2010/main" val="2167320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68760"/>
            <a:ext cx="40386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268760"/>
            <a:ext cx="40386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itle Placeholder 1"/>
          <p:cNvSpPr>
            <a:spLocks noGrp="1"/>
          </p:cNvSpPr>
          <p:nvPr>
            <p:ph type="title"/>
          </p:nvPr>
        </p:nvSpPr>
        <p:spPr>
          <a:xfrm>
            <a:off x="467544" y="188640"/>
            <a:ext cx="82296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5" name="Slide Number Placeholder 6"/>
          <p:cNvSpPr>
            <a:spLocks noGrp="1"/>
          </p:cNvSpPr>
          <p:nvPr>
            <p:ph type="sldNum" sz="quarter" idx="10"/>
          </p:nvPr>
        </p:nvSpPr>
        <p:spPr/>
        <p:txBody>
          <a:bodyPr/>
          <a:lstStyle>
            <a:lvl1pPr>
              <a:defRPr>
                <a:solidFill>
                  <a:schemeClr val="tx1"/>
                </a:solidFill>
              </a:defRPr>
            </a:lvl1pPr>
          </a:lstStyle>
          <a:p>
            <a:pPr>
              <a:defRPr/>
            </a:pPr>
            <a:fld id="{2A0BC8AE-38A9-4242-9FA8-D67FCBF097D5}" type="slidenum">
              <a:rPr lang="en-GB" smtClean="0"/>
              <a:pPr>
                <a:defRPr/>
              </a:pPr>
              <a:t>‹#›</a:t>
            </a:fld>
            <a:endParaRPr lang="en-GB"/>
          </a:p>
        </p:txBody>
      </p:sp>
      <p:sp>
        <p:nvSpPr>
          <p:cNvPr id="6" name="Date Placeholder 1"/>
          <p:cNvSpPr>
            <a:spLocks noGrp="1"/>
          </p:cNvSpPr>
          <p:nvPr>
            <p:ph type="dt" sz="half" idx="11"/>
          </p:nvPr>
        </p:nvSpPr>
        <p:spPr>
          <a:xfrm>
            <a:off x="468313" y="6381750"/>
            <a:ext cx="2133600"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GB"/>
          </a:p>
        </p:txBody>
      </p:sp>
    </p:spTree>
    <p:extLst>
      <p:ext uri="{BB962C8B-B14F-4D97-AF65-F5344CB8AC3E}">
        <p14:creationId xmlns:p14="http://schemas.microsoft.com/office/powerpoint/2010/main" val="2888297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2" name="Tekstvak 4"/>
          <p:cNvSpPr txBox="1">
            <a:spLocks noChangeArrowheads="1"/>
          </p:cNvSpPr>
          <p:nvPr userDrawn="1"/>
        </p:nvSpPr>
        <p:spPr bwMode="auto">
          <a:xfrm>
            <a:off x="430213" y="1662113"/>
            <a:ext cx="8283575" cy="2308225"/>
          </a:xfrm>
          <a:prstGeom prst="rect">
            <a:avLst/>
          </a:prstGeom>
          <a:noFill/>
          <a:ln w="9525">
            <a:solidFill>
              <a:srgbClr val="019CE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p:txBody>
      </p:sp>
      <p:sp>
        <p:nvSpPr>
          <p:cNvPr id="3" name="Slide Number Placeholder 2"/>
          <p:cNvSpPr>
            <a:spLocks noGrp="1"/>
          </p:cNvSpPr>
          <p:nvPr>
            <p:ph type="sldNum" sz="quarter" idx="10"/>
          </p:nvPr>
        </p:nvSpPr>
        <p:spPr/>
        <p:txBody>
          <a:bodyPr/>
          <a:lstStyle>
            <a:lvl1pPr>
              <a:defRPr>
                <a:solidFill>
                  <a:schemeClr val="tx1"/>
                </a:solidFill>
              </a:defRPr>
            </a:lvl1pPr>
          </a:lstStyle>
          <a:p>
            <a:pPr>
              <a:defRPr/>
            </a:pPr>
            <a:fld id="{5AC7682F-F4C4-4231-A353-D597D38A9E40}" type="slidenum">
              <a:rPr lang="en-GB" smtClean="0"/>
              <a:pPr>
                <a:defRPr/>
              </a:pPr>
              <a:t>‹#›</a:t>
            </a:fld>
            <a:endParaRPr lang="en-GB" dirty="0"/>
          </a:p>
        </p:txBody>
      </p:sp>
    </p:spTree>
    <p:extLst>
      <p:ext uri="{BB962C8B-B14F-4D97-AF65-F5344CB8AC3E}">
        <p14:creationId xmlns:p14="http://schemas.microsoft.com/office/powerpoint/2010/main" val="3838678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 name="Group 9"/>
          <p:cNvGrpSpPr>
            <a:grpSpLocks/>
          </p:cNvGrpSpPr>
          <p:nvPr userDrawn="1"/>
        </p:nvGrpSpPr>
        <p:grpSpPr bwMode="auto">
          <a:xfrm>
            <a:off x="4398963" y="1597025"/>
            <a:ext cx="4268787" cy="2800350"/>
            <a:chOff x="4407024" y="1916832"/>
            <a:chExt cx="4269432" cy="2800767"/>
          </a:xfrm>
        </p:grpSpPr>
        <p:pic>
          <p:nvPicPr>
            <p:cNvPr id="3"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07024" y="2869540"/>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23817" y="3392438"/>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2"/>
            <p:cNvSpPr txBox="1">
              <a:spLocks noChangeArrowheads="1"/>
            </p:cNvSpPr>
            <p:nvPr userDrawn="1"/>
          </p:nvSpPr>
          <p:spPr bwMode="auto">
            <a:xfrm>
              <a:off x="4788082" y="1916832"/>
              <a:ext cx="3888374"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fr-BE" sz="1600" dirty="0" smtClean="0">
                  <a:solidFill>
                    <a:srgbClr val="0D0D0D"/>
                  </a:solidFill>
                  <a:sym typeface="Arial" charset="0"/>
                </a:rPr>
                <a:t>Frank </a:t>
              </a:r>
              <a:r>
                <a:rPr lang="fr-BE" sz="1600" dirty="0" err="1" smtClean="0">
                  <a:solidFill>
                    <a:srgbClr val="0D0D0D"/>
                  </a:solidFill>
                  <a:sym typeface="Arial" charset="0"/>
                </a:rPr>
                <a:t>Robben</a:t>
              </a:r>
              <a:endParaRPr lang="fr-BE" sz="1600" dirty="0" smtClean="0">
                <a:solidFill>
                  <a:srgbClr val="0D0D0D"/>
                </a:solidFill>
                <a:sym typeface="Arial" charset="0"/>
              </a:endParaRPr>
            </a:p>
            <a:p>
              <a:pPr>
                <a:defRPr/>
              </a:pPr>
              <a:r>
                <a:rPr lang="fr-BE" sz="1600" dirty="0" smtClean="0">
                  <a:solidFill>
                    <a:srgbClr val="7F7F7F"/>
                  </a:solidFill>
                  <a:sym typeface="Arial" charset="0"/>
                </a:rPr>
                <a:t>Administrateur-</a:t>
              </a:r>
              <a:r>
                <a:rPr lang="fr-BE" sz="1600" dirty="0" err="1" smtClean="0">
                  <a:solidFill>
                    <a:srgbClr val="7F7F7F"/>
                  </a:solidFill>
                  <a:sym typeface="Arial" charset="0"/>
                </a:rPr>
                <a:t>generaal</a:t>
              </a:r>
              <a:r>
                <a:rPr lang="fr-BE" sz="1600" dirty="0" smtClean="0">
                  <a:solidFill>
                    <a:srgbClr val="7F7F7F"/>
                  </a:solidFill>
                  <a:sym typeface="Arial" charset="0"/>
                </a:rPr>
                <a:t>  </a:t>
              </a:r>
            </a:p>
            <a:p>
              <a:pPr>
                <a:defRPr/>
              </a:pPr>
              <a:r>
                <a:rPr lang="fr-BE" sz="1600" dirty="0" err="1" smtClean="0">
                  <a:solidFill>
                    <a:srgbClr val="7F7F7F"/>
                  </a:solidFill>
                  <a:sym typeface="Arial" charset="0"/>
                </a:rPr>
                <a:t>Kruispuntbank</a:t>
              </a:r>
              <a:r>
                <a:rPr lang="fr-BE" sz="1600" dirty="0" smtClean="0">
                  <a:solidFill>
                    <a:srgbClr val="7F7F7F"/>
                  </a:solidFill>
                  <a:sym typeface="Arial" charset="0"/>
                </a:rPr>
                <a:t> van de Sociale </a:t>
              </a:r>
              <a:r>
                <a:rPr lang="fr-BE" sz="1600" dirty="0" err="1" smtClean="0">
                  <a:solidFill>
                    <a:srgbClr val="7F7F7F"/>
                  </a:solidFill>
                  <a:sym typeface="Arial" charset="0"/>
                </a:rPr>
                <a:t>Zekerheid</a:t>
              </a: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r>
                <a:rPr lang="en-US" sz="1600" dirty="0" smtClean="0">
                  <a:solidFill>
                    <a:srgbClr val="0D0D0D"/>
                  </a:solidFill>
                </a:rPr>
                <a:t>frank.robben@ksz-bcss.fgov.be </a:t>
              </a:r>
            </a:p>
            <a:p>
              <a:pPr>
                <a:defRPr/>
              </a:pPr>
              <a:endParaRPr lang="en-US" sz="1600" dirty="0" smtClean="0">
                <a:solidFill>
                  <a:srgbClr val="0D0D0D"/>
                </a:solidFill>
                <a:sym typeface="Arial" charset="0"/>
              </a:endParaRPr>
            </a:p>
            <a:p>
              <a:pPr>
                <a:defRPr/>
              </a:pPr>
              <a:r>
                <a:rPr lang="fr-BE" sz="1600" dirty="0" smtClean="0">
                  <a:solidFill>
                    <a:srgbClr val="0D0D0D"/>
                  </a:solidFill>
                  <a:sym typeface="Arial" charset="0"/>
                </a:rPr>
                <a:t>@</a:t>
              </a:r>
              <a:r>
                <a:rPr lang="fr-BE" sz="1600" dirty="0" err="1" smtClean="0">
                  <a:solidFill>
                    <a:srgbClr val="0D0D0D"/>
                  </a:solidFill>
                  <a:sym typeface="Arial" charset="0"/>
                </a:rPr>
                <a:t>FrRobben</a:t>
              </a:r>
              <a:endParaRPr lang="fr-BE" sz="1600" dirty="0" smtClean="0">
                <a:solidFill>
                  <a:srgbClr val="0D0D0D"/>
                </a:solidFill>
                <a:sym typeface="Arial" charset="0"/>
              </a:endParaRPr>
            </a:p>
            <a:p>
              <a:pPr>
                <a:defRPr/>
              </a:pPr>
              <a:endParaRPr lang="en-US" sz="1600" dirty="0" smtClean="0">
                <a:solidFill>
                  <a:srgbClr val="0D0D0D"/>
                </a:solidFill>
                <a:sym typeface="Arial" charset="0"/>
              </a:endParaRPr>
            </a:p>
            <a:p>
              <a:pPr>
                <a:defRPr/>
              </a:pPr>
              <a:r>
                <a:rPr lang="en-US" sz="1600" dirty="0" smtClean="0">
                  <a:solidFill>
                    <a:srgbClr val="7F7F7F"/>
                  </a:solidFill>
                  <a:sym typeface="Arial" charset="0"/>
                </a:rPr>
                <a:t>http://www.ksz.fgov.be</a:t>
              </a:r>
              <a:endParaRPr lang="fr-BE" sz="1600" dirty="0" smtClean="0">
                <a:solidFill>
                  <a:srgbClr val="7F7F7F"/>
                </a:solidFill>
                <a:sym typeface="Arial" charset="0"/>
              </a:endParaRPr>
            </a:p>
            <a:p>
              <a:pPr>
                <a:defRPr/>
              </a:pPr>
              <a:r>
                <a:rPr lang="en-US" sz="1600" dirty="0" smtClean="0">
                  <a:solidFill>
                    <a:srgbClr val="7F7F7F"/>
                  </a:solidFill>
                  <a:sym typeface="Arial" charset="0"/>
                </a:rPr>
                <a:t>https://www.socialsecurity.be</a:t>
              </a:r>
            </a:p>
            <a:p>
              <a:pPr>
                <a:defRPr/>
              </a:pPr>
              <a:r>
                <a:rPr lang="en-US" sz="1600" dirty="0" smtClean="0">
                  <a:solidFill>
                    <a:srgbClr val="7F7F7F"/>
                  </a:solidFill>
                  <a:sym typeface="Arial" charset="0"/>
                </a:rPr>
                <a:t>http://www.frankrobben.be</a:t>
              </a:r>
              <a:endParaRPr lang="en-GB" sz="1600" dirty="0" smtClean="0">
                <a:solidFill>
                  <a:srgbClr val="7F7F7F"/>
                </a:solidFill>
              </a:endParaRPr>
            </a:p>
          </p:txBody>
        </p:sp>
      </p:grpSp>
      <p:pic>
        <p:nvPicPr>
          <p:cNvPr id="6" name="Picture 2" descr="http://fr.hdyo.org/assets/ask-question-2-ce96e3e01c85a38a0d39c61cfae6d42c.jpg"/>
          <p:cNvPicPr>
            <a:picLocks noChangeAspect="1" noChangeArrowheads="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47226" y="908720"/>
            <a:ext cx="4176464" cy="417646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0"/>
          </p:nvPr>
        </p:nvSpPr>
        <p:spPr/>
        <p:txBody>
          <a:bodyPr/>
          <a:lstStyle>
            <a:lvl1pPr>
              <a:defRPr>
                <a:solidFill>
                  <a:schemeClr val="tx1"/>
                </a:solidFill>
              </a:defRPr>
            </a:lvl1pPr>
          </a:lstStyle>
          <a:p>
            <a:pPr>
              <a:defRPr/>
            </a:pPr>
            <a:fld id="{A375CEF9-AF32-4054-B1CE-A9B1C5732F3B}" type="slidenum">
              <a:rPr lang="en-GB" smtClean="0"/>
              <a:pPr>
                <a:defRPr/>
              </a:pPr>
              <a:t>‹#›</a:t>
            </a:fld>
            <a:endParaRPr lang="en-GB"/>
          </a:p>
        </p:txBody>
      </p:sp>
    </p:spTree>
    <p:extLst>
      <p:ext uri="{BB962C8B-B14F-4D97-AF65-F5344CB8AC3E}">
        <p14:creationId xmlns:p14="http://schemas.microsoft.com/office/powerpoint/2010/main" val="3503871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dirty="0"/>
          </a:p>
        </p:txBody>
      </p:sp>
      <p:sp>
        <p:nvSpPr>
          <p:cNvPr id="3" name="Date Placeholder 2"/>
          <p:cNvSpPr>
            <a:spLocks noGrp="1"/>
          </p:cNvSpPr>
          <p:nvPr>
            <p:ph type="dt" sz="half" idx="10"/>
          </p:nvPr>
        </p:nvSpPr>
        <p:spPr>
          <a:xfrm>
            <a:off x="0" y="6536343"/>
            <a:ext cx="836561" cy="216000"/>
          </a:xfrm>
          <a:prstGeom prst="rect">
            <a:avLst/>
          </a:prstGeom>
        </p:spPr>
        <p:txBody>
          <a:bodyPr/>
          <a:lstStyle/>
          <a:p>
            <a:fld id="{B8FC3260-4D20-49AE-BE64-822DF93CCE9D}" type="datetime1">
              <a:rPr lang="nl-BE" smtClean="0"/>
              <a:pPr/>
              <a:t>10/09/2015</a:t>
            </a:fld>
            <a:endParaRPr lang="nl-BE" dirty="0"/>
          </a:p>
        </p:txBody>
      </p:sp>
      <p:sp>
        <p:nvSpPr>
          <p:cNvPr id="4" name="Footer Placeholder 3"/>
          <p:cNvSpPr>
            <a:spLocks noGrp="1"/>
          </p:cNvSpPr>
          <p:nvPr>
            <p:ph type="ftr" sz="quarter" idx="11"/>
          </p:nvPr>
        </p:nvSpPr>
        <p:spPr>
          <a:xfrm>
            <a:off x="909340" y="6536343"/>
            <a:ext cx="7407075" cy="216000"/>
          </a:xfrm>
          <a:prstGeom prst="rect">
            <a:avLst/>
          </a:prstGeom>
        </p:spPr>
        <p:txBody>
          <a:bodyPr/>
          <a:lstStyle/>
          <a:p>
            <a:endParaRPr lang="nl-BE" dirty="0"/>
          </a:p>
        </p:txBody>
      </p:sp>
      <p:sp>
        <p:nvSpPr>
          <p:cNvPr id="5" name="Slide Number Placeholder 4"/>
          <p:cNvSpPr>
            <a:spLocks noGrp="1"/>
          </p:cNvSpPr>
          <p:nvPr>
            <p:ph type="sldNum" sz="quarter" idx="12"/>
          </p:nvPr>
        </p:nvSpPr>
        <p:spPr>
          <a:xfrm>
            <a:off x="8364569" y="6536343"/>
            <a:ext cx="481642" cy="216000"/>
          </a:xfrm>
          <a:prstGeom prst="rect">
            <a:avLst/>
          </a:prstGeom>
        </p:spPr>
        <p:txBody>
          <a:bodyPr/>
          <a:lstStyle/>
          <a:p>
            <a:fld id="{13B540AB-6939-4937-A918-1D15FF1C7CE3}" type="slidenum">
              <a:rPr lang="nl-BE" smtClean="0"/>
              <a:pPr/>
              <a:t>‹#›</a:t>
            </a:fld>
            <a:endParaRPr lang="nl-BE" dirty="0"/>
          </a:p>
        </p:txBody>
      </p:sp>
      <p:sp>
        <p:nvSpPr>
          <p:cNvPr id="12" name="Text Placeholder 11"/>
          <p:cNvSpPr>
            <a:spLocks noGrp="1"/>
          </p:cNvSpPr>
          <p:nvPr>
            <p:ph type="body" sz="quarter" idx="13"/>
          </p:nvPr>
        </p:nvSpPr>
        <p:spPr>
          <a:xfrm>
            <a:off x="395536" y="1052736"/>
            <a:ext cx="8281169" cy="5329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extLst>
      <p:ext uri="{BB962C8B-B14F-4D97-AF65-F5344CB8AC3E}">
        <p14:creationId xmlns:p14="http://schemas.microsoft.com/office/powerpoint/2010/main" val="260253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pic>
        <p:nvPicPr>
          <p:cNvPr id="1028" name="Picture 6"/>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343900" y="6489700"/>
            <a:ext cx="368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7"/>
          <p:cNvSpPr txBox="1">
            <a:spLocks noChangeArrowheads="1"/>
          </p:cNvSpPr>
          <p:nvPr userDrawn="1"/>
        </p:nvSpPr>
        <p:spPr bwMode="auto">
          <a:xfrm>
            <a:off x="468313" y="6678613"/>
            <a:ext cx="7559675" cy="179387"/>
          </a:xfrm>
          <a:prstGeom prst="rect">
            <a:avLst/>
          </a:prstGeom>
          <a:solidFill>
            <a:srgbClr val="0080B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smtClean="0"/>
          </a:p>
        </p:txBody>
      </p:sp>
      <p:sp>
        <p:nvSpPr>
          <p:cNvPr id="6" name="Slide Number Placeholder 5"/>
          <p:cNvSpPr>
            <a:spLocks noGrp="1"/>
          </p:cNvSpPr>
          <p:nvPr>
            <p:ph type="sldNum" sz="quarter" idx="4"/>
          </p:nvPr>
        </p:nvSpPr>
        <p:spPr>
          <a:xfrm>
            <a:off x="8343900" y="6489700"/>
            <a:ext cx="750888" cy="365125"/>
          </a:xfrm>
          <a:prstGeom prst="rect">
            <a:avLst/>
          </a:prstGeom>
        </p:spPr>
        <p:txBody>
          <a:bodyPr vert="horz" lIns="91440" tIns="45720" rIns="91440" bIns="45720" rtlCol="0" anchor="ctr"/>
          <a:lstStyle>
            <a:lvl1pPr algn="r" fontAlgn="auto">
              <a:spcBef>
                <a:spcPts val="0"/>
              </a:spcBef>
              <a:spcAft>
                <a:spcPts val="0"/>
              </a:spcAft>
              <a:defRPr sz="1000">
                <a:solidFill>
                  <a:schemeClr val="bg1">
                    <a:lumMod val="50000"/>
                  </a:schemeClr>
                </a:solidFill>
                <a:latin typeface="+mn-lt"/>
                <a:cs typeface="+mn-cs"/>
              </a:defRPr>
            </a:lvl1pPr>
          </a:lstStyle>
          <a:p>
            <a:pPr>
              <a:defRPr/>
            </a:pPr>
            <a:fld id="{52D7359F-C7D5-4549-9E0E-8181A0B1DDCF}"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socialsecurity.b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ksz.fgov.b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socialsecurity.b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ksz.fgov.be/"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mailto:claudia.laeremans@ksz-bcss.fgov.be"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39.jpg"/><Relationship Id="rId4" Type="http://schemas.openxmlformats.org/officeDocument/2006/relationships/image" Target="../media/image3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GB" dirty="0" smtClean="0"/>
              <a:t>11/09/2015</a:t>
            </a:r>
            <a:endParaRPr lang="en-GB" dirty="0"/>
          </a:p>
        </p:txBody>
      </p:sp>
      <p:sp>
        <p:nvSpPr>
          <p:cNvPr id="5" name="Title 3"/>
          <p:cNvSpPr>
            <a:spLocks noGrp="1"/>
          </p:cNvSpPr>
          <p:nvPr>
            <p:ph type="ctrTitle"/>
          </p:nvPr>
        </p:nvSpPr>
        <p:spPr>
          <a:xfrm>
            <a:off x="250825" y="2133600"/>
            <a:ext cx="8642350" cy="1470025"/>
          </a:xfrm>
        </p:spPr>
        <p:txBody>
          <a:bodyPr/>
          <a:lstStyle/>
          <a:p>
            <a:pPr>
              <a:defRPr/>
            </a:pPr>
            <a:r>
              <a:rPr lang="fr-BE" sz="4800" dirty="0" smtClean="0">
                <a:latin typeface="+mn-lt"/>
              </a:rPr>
              <a:t>Geïntegreerde dienstverlening in de sociale sector in verandering</a:t>
            </a:r>
            <a:endParaRPr lang="en-GB" sz="4800"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9"/>
          <p:cNvSpPr>
            <a:spLocks noGrp="1"/>
          </p:cNvSpPr>
          <p:nvPr>
            <p:ph type="title"/>
          </p:nvPr>
        </p:nvSpPr>
        <p:spPr>
          <a:xfrm>
            <a:off x="468313" y="188913"/>
            <a:ext cx="8229600" cy="922337"/>
          </a:xfrm>
        </p:spPr>
        <p:txBody>
          <a:bodyPr/>
          <a:lstStyle/>
          <a:p>
            <a:r>
              <a:rPr lang="nl-BE" altLang="en-US" smtClean="0"/>
              <a:t>Gekozen model (°1990)</a:t>
            </a:r>
            <a:endParaRPr lang="fr-BE" altLang="en-US" smtClean="0"/>
          </a:p>
        </p:txBody>
      </p:sp>
      <p:sp>
        <p:nvSpPr>
          <p:cNvPr id="3" name="Content Placeholder 2"/>
          <p:cNvSpPr>
            <a:spLocks noGrp="1"/>
          </p:cNvSpPr>
          <p:nvPr>
            <p:ph idx="1"/>
          </p:nvPr>
        </p:nvSpPr>
        <p:spPr>
          <a:xfrm>
            <a:off x="457200" y="1196975"/>
            <a:ext cx="8229600" cy="5111750"/>
          </a:xfrm>
        </p:spPr>
        <p:txBody>
          <a:bodyPr>
            <a:normAutofit fontScale="92500" lnSpcReduction="10000"/>
          </a:bodyPr>
          <a:lstStyle/>
          <a:p>
            <a:pPr>
              <a:defRPr/>
            </a:pPr>
            <a:r>
              <a:rPr lang="nl-BE" dirty="0" smtClean="0">
                <a:sym typeface="Arial" charset="0"/>
              </a:rPr>
              <a:t>Organisatie van een procesoptimalisatie en goed beveiligde en efficiënte elektronische gegevensuitwisseling tussen tal van autonome actoren</a:t>
            </a:r>
          </a:p>
          <a:p>
            <a:pPr>
              <a:defRPr/>
            </a:pPr>
            <a:r>
              <a:rPr lang="nl-BE" dirty="0" smtClean="0">
                <a:sym typeface="Arial" charset="0"/>
              </a:rPr>
              <a:t>Met respect voor hun autonomie en de hen toebedeelde opdrachten</a:t>
            </a:r>
          </a:p>
          <a:p>
            <a:pPr>
              <a:defRPr/>
            </a:pPr>
            <a:r>
              <a:rPr lang="nl-BE" dirty="0" smtClean="0">
                <a:sym typeface="Arial" charset="0"/>
              </a:rPr>
              <a:t>Zonder massale centrale opslag van persoonsgegevens</a:t>
            </a:r>
          </a:p>
          <a:p>
            <a:pPr>
              <a:defRPr/>
            </a:pPr>
            <a:r>
              <a:rPr lang="nl-BE" dirty="0" smtClean="0">
                <a:sym typeface="Arial" charset="0"/>
              </a:rPr>
              <a:t>Met het oog op een geïntegreerde elektronische dienstverlening die beantwoordt aan de verwachtingen van de gebruikers (burgers, ondernemingen, beroepsbeoefenaars, …)</a:t>
            </a:r>
          </a:p>
          <a:p>
            <a:pPr>
              <a:defRPr/>
            </a:pPr>
            <a:r>
              <a:rPr lang="nl-BE" dirty="0" smtClean="0">
                <a:sym typeface="Arial" charset="0"/>
              </a:rPr>
              <a:t>Op basis van gemeenschappelijke principes inzake  </a:t>
            </a:r>
          </a:p>
          <a:p>
            <a:pPr lvl="1">
              <a:defRPr/>
            </a:pPr>
            <a:r>
              <a:rPr lang="nl-BE" dirty="0" smtClean="0">
                <a:sym typeface="Arial" charset="0"/>
              </a:rPr>
              <a:t>modellering, inzameling, beheer en uitwisseling van informatie</a:t>
            </a:r>
          </a:p>
          <a:p>
            <a:pPr lvl="1">
              <a:defRPr/>
            </a:pPr>
            <a:r>
              <a:rPr lang="nl-BE" dirty="0" smtClean="0">
                <a:sym typeface="Arial" charset="0"/>
              </a:rPr>
              <a:t>beveiliging van informatie en bescherming van de persoonlijke levenssfeer</a:t>
            </a:r>
          </a:p>
          <a:p>
            <a:pPr>
              <a:defRPr/>
            </a:pPr>
            <a:r>
              <a:rPr lang="nl-BE" dirty="0" smtClean="0">
                <a:sym typeface="Arial" charset="0"/>
              </a:rPr>
              <a:t>Gecoördineerd, gestimuleerd en georganiseerd door een dienstenintegrator met een kruispuntfunctie (KSZ)</a:t>
            </a:r>
          </a:p>
          <a:p>
            <a:pPr>
              <a:defRPr/>
            </a:pPr>
            <a:endParaRPr lang="nl-BE" dirty="0"/>
          </a:p>
        </p:txBody>
      </p:sp>
      <p:sp>
        <p:nvSpPr>
          <p:cNvPr id="4" name="Slide Number Placeholder 3"/>
          <p:cNvSpPr>
            <a:spLocks noGrp="1"/>
          </p:cNvSpPr>
          <p:nvPr>
            <p:ph type="sldNum" sz="quarter" idx="10"/>
          </p:nvPr>
        </p:nvSpPr>
        <p:spPr/>
        <p:txBody>
          <a:bodyPr/>
          <a:lstStyle/>
          <a:p>
            <a:pPr>
              <a:defRPr/>
            </a:pPr>
            <a:fld id="{4B090EF4-936C-426E-BCA0-E120CEEE0764}" type="slidenum">
              <a:rPr lang="en-GB" smtClean="0"/>
              <a:pPr>
                <a:defRPr/>
              </a:pPr>
              <a:t>10</a:t>
            </a:fld>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dirty="0" smtClean="0"/>
              <a:t>Missie Kruispuntbank Sociale Zekerheid</a:t>
            </a:r>
            <a:endParaRPr lang="fr-BE" dirty="0"/>
          </a:p>
        </p:txBody>
      </p:sp>
      <p:sp>
        <p:nvSpPr>
          <p:cNvPr id="3" name="Content Placeholder 2"/>
          <p:cNvSpPr>
            <a:spLocks noGrp="1"/>
          </p:cNvSpPr>
          <p:nvPr>
            <p:ph idx="1"/>
          </p:nvPr>
        </p:nvSpPr>
        <p:spPr/>
        <p:txBody>
          <a:bodyPr>
            <a:normAutofit fontScale="85000" lnSpcReduction="20000"/>
          </a:bodyPr>
          <a:lstStyle/>
          <a:p>
            <a:pPr marL="0" indent="0">
              <a:buNone/>
            </a:pPr>
            <a:r>
              <a:rPr lang="nl-NL" dirty="0"/>
              <a:t>De Kruispuntbank is de </a:t>
            </a:r>
            <a:r>
              <a:rPr lang="nl-NL" b="1" dirty="0"/>
              <a:t>motor en coördinator van het e-</a:t>
            </a:r>
            <a:r>
              <a:rPr lang="nl-NL" b="1" dirty="0" err="1"/>
              <a:t>government</a:t>
            </a:r>
            <a:r>
              <a:rPr lang="nl-NL" b="1" dirty="0"/>
              <a:t> in de sociale sector</a:t>
            </a:r>
            <a:r>
              <a:rPr lang="nl-NL" dirty="0"/>
              <a:t>. Deze missie behelst vier aspecten:</a:t>
            </a:r>
          </a:p>
          <a:p>
            <a:r>
              <a:rPr lang="nl-NL" dirty="0"/>
              <a:t>de actoren in de Belgische sociale sector aanzetten: </a:t>
            </a:r>
          </a:p>
          <a:p>
            <a:pPr lvl="1"/>
            <a:r>
              <a:rPr lang="nl-NL" dirty="0"/>
              <a:t>tot een effectieve en efficiënte dienstverlening met een minimum aan administratieve lasten en kosten voor alle betrokkenen, en waar mogelijk op eigen initiatief</a:t>
            </a:r>
          </a:p>
          <a:p>
            <a:pPr lvl="1"/>
            <a:r>
              <a:rPr lang="nl-NL" dirty="0"/>
              <a:t>op een wijze die optimaal afgestemd is op de verschillende eindgebruikers van de diensten</a:t>
            </a:r>
          </a:p>
          <a:p>
            <a:pPr lvl="1"/>
            <a:r>
              <a:rPr lang="nl-NL" dirty="0"/>
              <a:t>door de permanente verbetering van hun (onderlinge) processen en relaties met behulp van nieuwe technologieën</a:t>
            </a:r>
          </a:p>
          <a:p>
            <a:pPr lvl="1"/>
            <a:r>
              <a:rPr lang="nl-NL" dirty="0"/>
              <a:t>vanuit een gemeenschappelijke, onderling overlegde visie</a:t>
            </a:r>
          </a:p>
          <a:p>
            <a:r>
              <a:rPr lang="nl-NL" dirty="0"/>
              <a:t>de informatieveiligheid en de bescherming van de persoonlijke levenssfeer door de actoren in de Belgische sociale sector bevorderen, zodat alle betrokkenen terecht vertrouwen kunnen hebben</a:t>
            </a:r>
          </a:p>
          <a:p>
            <a:r>
              <a:rPr lang="nl-NL" dirty="0"/>
              <a:t>geïntegreerde, </a:t>
            </a:r>
            <a:r>
              <a:rPr lang="nl-NL" dirty="0" err="1"/>
              <a:t>sectoroverschrijdende</a:t>
            </a:r>
            <a:r>
              <a:rPr lang="nl-NL" dirty="0"/>
              <a:t> beleidsondersteunende gegevens ter beschikking stellen van de beleidsvoerders en onderzoekers</a:t>
            </a:r>
          </a:p>
          <a:p>
            <a:r>
              <a:rPr lang="nl-NL" dirty="0"/>
              <a:t>voor alle medewerkers een werkklimaat scheppen dat zelfrealisatie in teamverband en arbeidsvreugde mogelijk maakt</a:t>
            </a:r>
          </a:p>
        </p:txBody>
      </p:sp>
      <p:sp>
        <p:nvSpPr>
          <p:cNvPr id="4" name="Slide Number Placeholder 3"/>
          <p:cNvSpPr>
            <a:spLocks noGrp="1"/>
          </p:cNvSpPr>
          <p:nvPr>
            <p:ph type="sldNum" sz="quarter" idx="10"/>
          </p:nvPr>
        </p:nvSpPr>
        <p:spPr/>
        <p:txBody>
          <a:bodyPr/>
          <a:lstStyle/>
          <a:p>
            <a:pPr>
              <a:defRPr/>
            </a:pPr>
            <a:fld id="{42543E86-C0A8-45DE-ADB8-2C6633FE5D61}" type="slidenum">
              <a:rPr lang="en-GB" smtClean="0"/>
              <a:pPr>
                <a:defRPr/>
              </a:pPr>
              <a:t>11</a:t>
            </a:fld>
            <a:endParaRPr lang="en-GB" dirty="0"/>
          </a:p>
        </p:txBody>
      </p:sp>
    </p:spTree>
    <p:extLst>
      <p:ext uri="{BB962C8B-B14F-4D97-AF65-F5344CB8AC3E}">
        <p14:creationId xmlns:p14="http://schemas.microsoft.com/office/powerpoint/2010/main" val="182606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68313" y="188913"/>
            <a:ext cx="8229600" cy="922337"/>
          </a:xfrm>
        </p:spPr>
        <p:txBody>
          <a:bodyPr/>
          <a:lstStyle/>
          <a:p>
            <a:r>
              <a:rPr lang="nl-BE" altLang="en-US" smtClean="0"/>
              <a:t>Kruispuntbank Sociale Zekerheid</a:t>
            </a:r>
            <a:endParaRPr lang="fr-BE" altLang="en-US" smtClean="0"/>
          </a:p>
        </p:txBody>
      </p:sp>
      <p:sp>
        <p:nvSpPr>
          <p:cNvPr id="3" name="Content Placeholder 2"/>
          <p:cNvSpPr>
            <a:spLocks noGrp="1"/>
          </p:cNvSpPr>
          <p:nvPr>
            <p:ph idx="1"/>
          </p:nvPr>
        </p:nvSpPr>
        <p:spPr>
          <a:xfrm>
            <a:off x="457200" y="1196975"/>
            <a:ext cx="8229600" cy="5111750"/>
          </a:xfrm>
        </p:spPr>
        <p:txBody>
          <a:bodyPr>
            <a:normAutofit fontScale="92500" lnSpcReduction="10000"/>
          </a:bodyPr>
          <a:lstStyle/>
          <a:p>
            <a:pPr>
              <a:defRPr/>
            </a:pPr>
            <a:r>
              <a:rPr lang="nl-BE" altLang="en-US" dirty="0" smtClean="0">
                <a:sym typeface="Arial" charset="0"/>
              </a:rPr>
              <a:t>Beheerd door de vertegenwoordigers van de verschillende actoren in de sociale sector om</a:t>
            </a:r>
          </a:p>
          <a:p>
            <a:pPr lvl="1">
              <a:defRPr/>
            </a:pPr>
            <a:r>
              <a:rPr lang="nl-BE" altLang="en-US" dirty="0" smtClean="0">
                <a:sym typeface="Arial" charset="0"/>
              </a:rPr>
              <a:t>hun vertrouwen te genieten</a:t>
            </a:r>
          </a:p>
          <a:p>
            <a:pPr lvl="1">
              <a:defRPr/>
            </a:pPr>
            <a:r>
              <a:rPr lang="nl-BE" altLang="en-US" dirty="0" smtClean="0">
                <a:sym typeface="Arial" charset="0"/>
              </a:rPr>
              <a:t>een klantgerichte werking te waarborgen</a:t>
            </a:r>
          </a:p>
          <a:p>
            <a:pPr>
              <a:defRPr/>
            </a:pPr>
            <a:r>
              <a:rPr lang="nl-BE" altLang="en-US" dirty="0" smtClean="0">
                <a:sym typeface="Arial" charset="0"/>
              </a:rPr>
              <a:t>Opdrachten</a:t>
            </a:r>
            <a:endParaRPr lang="nl-BE" altLang="en-US" dirty="0" smtClean="0">
              <a:sym typeface="Arial" charset="0"/>
            </a:endParaRPr>
          </a:p>
          <a:p>
            <a:pPr lvl="1">
              <a:defRPr/>
            </a:pPr>
            <a:r>
              <a:rPr lang="nl-BE" altLang="en-US" dirty="0" smtClean="0">
                <a:sym typeface="Arial" charset="0"/>
              </a:rPr>
              <a:t>vastleggen </a:t>
            </a:r>
            <a:r>
              <a:rPr lang="nl-BE" altLang="en-US" dirty="0" smtClean="0">
                <a:sym typeface="Arial" charset="0"/>
              </a:rPr>
              <a:t>en uitdragen van </a:t>
            </a:r>
            <a:r>
              <a:rPr lang="nl-BE" altLang="en-US" dirty="0" smtClean="0">
                <a:sym typeface="Arial" charset="0"/>
              </a:rPr>
              <a:t>de visie inzake geïntegreerde elektronische dienstverlening in de </a:t>
            </a:r>
            <a:r>
              <a:rPr lang="nl-BE" altLang="en-US" dirty="0" smtClean="0">
                <a:sym typeface="Arial" charset="0"/>
              </a:rPr>
              <a:t>sociale </a:t>
            </a:r>
            <a:r>
              <a:rPr lang="nl-BE" altLang="en-US" dirty="0" smtClean="0">
                <a:sym typeface="Arial" charset="0"/>
              </a:rPr>
              <a:t>sector</a:t>
            </a:r>
          </a:p>
          <a:p>
            <a:pPr lvl="1">
              <a:defRPr/>
            </a:pPr>
            <a:r>
              <a:rPr lang="nl-BE" altLang="en-US" dirty="0" smtClean="0">
                <a:sym typeface="Arial" charset="0"/>
              </a:rPr>
              <a:t>vastleggen en promoten van de visie en de gemeenschappelijke basisprincipes inzake informatiebeheer en –veiligheid in de sociale sector</a:t>
            </a:r>
          </a:p>
          <a:p>
            <a:pPr lvl="1">
              <a:defRPr/>
            </a:pPr>
            <a:r>
              <a:rPr lang="nl-BE" altLang="en-US" dirty="0" smtClean="0">
                <a:sym typeface="Arial" charset="0"/>
              </a:rPr>
              <a:t>coördineren van de procesoptimalisatie</a:t>
            </a:r>
          </a:p>
          <a:p>
            <a:pPr lvl="1">
              <a:defRPr/>
            </a:pPr>
            <a:r>
              <a:rPr lang="nl-BE" altLang="en-US" dirty="0" smtClean="0">
                <a:sym typeface="Arial" charset="0"/>
              </a:rPr>
              <a:t>programma- en projectbeheer</a:t>
            </a:r>
          </a:p>
          <a:p>
            <a:pPr lvl="1">
              <a:defRPr/>
            </a:pPr>
            <a:r>
              <a:rPr lang="nl-BE" altLang="en-US" dirty="0" smtClean="0">
                <a:sym typeface="Arial" charset="0"/>
              </a:rPr>
              <a:t>vastleggen, implementeren en beheren van het samenwerkingsplatform</a:t>
            </a:r>
          </a:p>
          <a:p>
            <a:pPr lvl="2">
              <a:defRPr/>
            </a:pPr>
            <a:r>
              <a:rPr lang="nl-BE" altLang="en-US" dirty="0" smtClean="0">
                <a:sym typeface="Arial" charset="0"/>
              </a:rPr>
              <a:t>technisch: architectuur en standaarden voor veilige uitwisseling van informatie</a:t>
            </a:r>
          </a:p>
          <a:p>
            <a:pPr lvl="2">
              <a:defRPr/>
            </a:pPr>
            <a:r>
              <a:rPr lang="nl-BE" altLang="en-US" dirty="0" smtClean="0">
                <a:sym typeface="Arial" charset="0"/>
              </a:rPr>
              <a:t>semantisch: begripsharmonisatie en coördinatie van de aanpassingen van de regelgeving</a:t>
            </a:r>
          </a:p>
          <a:p>
            <a:pPr lvl="2">
              <a:defRPr/>
            </a:pPr>
            <a:r>
              <a:rPr lang="nl-BE" altLang="en-US" dirty="0" smtClean="0">
                <a:sym typeface="Arial" charset="0"/>
              </a:rPr>
              <a:t>business logica en </a:t>
            </a:r>
            <a:r>
              <a:rPr lang="nl-BE" altLang="en-US" dirty="0" err="1" smtClean="0">
                <a:sym typeface="Arial" charset="0"/>
              </a:rPr>
              <a:t>orchestratie</a:t>
            </a:r>
            <a:endParaRPr lang="nl-BE" altLang="en-US" dirty="0" smtClean="0">
              <a:sym typeface="Arial" charset="0"/>
            </a:endParaRPr>
          </a:p>
          <a:p>
            <a:pPr lvl="2">
              <a:defRPr/>
            </a:pPr>
            <a:r>
              <a:rPr lang="nl-BE" altLang="en-US" dirty="0" smtClean="0">
                <a:sym typeface="Arial" charset="0"/>
              </a:rPr>
              <a:t>bevorderen van dienstengeoriënteerde toepassingen</a:t>
            </a:r>
          </a:p>
          <a:p>
            <a:pPr>
              <a:defRPr/>
            </a:pPr>
            <a:endParaRPr lang="nl-BE" dirty="0"/>
          </a:p>
        </p:txBody>
      </p:sp>
      <p:sp>
        <p:nvSpPr>
          <p:cNvPr id="4" name="Slide Number Placeholder 3"/>
          <p:cNvSpPr>
            <a:spLocks noGrp="1"/>
          </p:cNvSpPr>
          <p:nvPr>
            <p:ph type="sldNum" sz="quarter" idx="10"/>
          </p:nvPr>
        </p:nvSpPr>
        <p:spPr/>
        <p:txBody>
          <a:bodyPr/>
          <a:lstStyle/>
          <a:p>
            <a:pPr>
              <a:defRPr/>
            </a:pPr>
            <a:fld id="{633EE0CD-AC6D-4124-9C2D-D1DFB233A437}" type="slidenum">
              <a:rPr lang="en-GB" smtClean="0"/>
              <a:pPr>
                <a:defRPr/>
              </a:pPr>
              <a:t>12</a:t>
            </a:fld>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68313" y="188913"/>
            <a:ext cx="8229600" cy="922337"/>
          </a:xfrm>
        </p:spPr>
        <p:txBody>
          <a:bodyPr/>
          <a:lstStyle/>
          <a:p>
            <a:r>
              <a:rPr lang="nl-BE" altLang="en-US" smtClean="0"/>
              <a:t>Kruispuntbank Sociale Zekerheid</a:t>
            </a:r>
            <a:endParaRPr lang="fr-BE" altLang="en-US" smtClean="0"/>
          </a:p>
        </p:txBody>
      </p:sp>
      <p:sp>
        <p:nvSpPr>
          <p:cNvPr id="3" name="Content Placeholder 2"/>
          <p:cNvSpPr>
            <a:spLocks noGrp="1"/>
          </p:cNvSpPr>
          <p:nvPr>
            <p:ph idx="1"/>
          </p:nvPr>
        </p:nvSpPr>
        <p:spPr>
          <a:xfrm>
            <a:off x="457200" y="1196975"/>
            <a:ext cx="8229600" cy="5111750"/>
          </a:xfrm>
        </p:spPr>
        <p:txBody>
          <a:bodyPr>
            <a:normAutofit fontScale="92500" lnSpcReduction="10000"/>
          </a:bodyPr>
          <a:lstStyle/>
          <a:p>
            <a:pPr>
              <a:defRPr/>
            </a:pPr>
            <a:r>
              <a:rPr lang="nl-BE" altLang="en-US" dirty="0" smtClean="0">
                <a:sym typeface="Arial" charset="0"/>
              </a:rPr>
              <a:t>Opdrachten</a:t>
            </a:r>
            <a:endParaRPr lang="nl-BE" altLang="en-US" dirty="0" smtClean="0">
              <a:sym typeface="Arial" charset="0"/>
            </a:endParaRPr>
          </a:p>
          <a:p>
            <a:pPr lvl="1">
              <a:defRPr/>
            </a:pPr>
            <a:r>
              <a:rPr lang="nl-BE" altLang="en-US" dirty="0" smtClean="0">
                <a:sym typeface="Arial" charset="0"/>
              </a:rPr>
              <a:t>veranderingsbeheer, vorming en coaching</a:t>
            </a:r>
          </a:p>
          <a:p>
            <a:pPr lvl="1">
              <a:defRPr/>
            </a:pPr>
            <a:r>
              <a:rPr lang="nl-BE" altLang="en-US" dirty="0" smtClean="0">
                <a:sym typeface="Arial" charset="0"/>
              </a:rPr>
              <a:t>optreden als </a:t>
            </a:r>
            <a:r>
              <a:rPr lang="nl-BE" altLang="en-US" dirty="0" err="1" smtClean="0">
                <a:sym typeface="Arial" charset="0"/>
              </a:rPr>
              <a:t>trusted</a:t>
            </a:r>
            <a:r>
              <a:rPr lang="nl-BE" altLang="en-US" dirty="0" smtClean="0">
                <a:sym typeface="Arial" charset="0"/>
              </a:rPr>
              <a:t> </a:t>
            </a:r>
            <a:r>
              <a:rPr lang="nl-BE" altLang="en-US" dirty="0" err="1" smtClean="0">
                <a:sym typeface="Arial" charset="0"/>
              </a:rPr>
              <a:t>third</a:t>
            </a:r>
            <a:r>
              <a:rPr lang="nl-BE" altLang="en-US" dirty="0" smtClean="0">
                <a:sym typeface="Arial" charset="0"/>
              </a:rPr>
              <a:t> party voor de codering en </a:t>
            </a:r>
            <a:r>
              <a:rPr lang="nl-BE" altLang="en-US" dirty="0" err="1" smtClean="0">
                <a:sym typeface="Arial" charset="0"/>
              </a:rPr>
              <a:t>anonimisering</a:t>
            </a:r>
            <a:r>
              <a:rPr lang="nl-BE" altLang="en-US" dirty="0" smtClean="0">
                <a:sym typeface="Arial" charset="0"/>
              </a:rPr>
              <a:t> van gegevens</a:t>
            </a:r>
          </a:p>
          <a:p>
            <a:pPr lvl="1">
              <a:defRPr/>
            </a:pPr>
            <a:r>
              <a:rPr lang="nl-BE" altLang="en-US" dirty="0" smtClean="0">
                <a:sym typeface="Arial" charset="0"/>
              </a:rPr>
              <a:t>beheer van een verwijzingsrepertorium als basis voor de organisatie van de elektronische gegevensuitwisseling tussen de actoren in de sociale sector</a:t>
            </a:r>
          </a:p>
          <a:p>
            <a:pPr lvl="2">
              <a:defRPr/>
            </a:pPr>
            <a:r>
              <a:rPr lang="nl-BE" altLang="en-US" dirty="0" smtClean="0">
                <a:sym typeface="Arial" charset="0"/>
              </a:rPr>
              <a:t>inhoud</a:t>
            </a:r>
          </a:p>
          <a:p>
            <a:pPr lvl="3">
              <a:defRPr/>
            </a:pPr>
            <a:r>
              <a:rPr lang="nl-BE" altLang="en-US" dirty="0" smtClean="0">
                <a:sym typeface="Arial" charset="0"/>
              </a:rPr>
              <a:t>over welke personen is welke soort informatie waar beschikbaar m.b.t. welke periodes</a:t>
            </a:r>
          </a:p>
          <a:p>
            <a:pPr lvl="3">
              <a:defRPr/>
            </a:pPr>
            <a:r>
              <a:rPr lang="nl-BE" altLang="en-US" dirty="0" smtClean="0">
                <a:sym typeface="Arial" charset="0"/>
              </a:rPr>
              <a:t>welke actoren zijn gerechtigd om welke informatie over welke personen in welke omstandigheden te verkrijgen</a:t>
            </a:r>
          </a:p>
          <a:p>
            <a:pPr lvl="3">
              <a:defRPr/>
            </a:pPr>
            <a:r>
              <a:rPr lang="nl-BE" altLang="en-US" dirty="0" smtClean="0">
                <a:sym typeface="Arial" charset="0"/>
              </a:rPr>
              <a:t>welke actoren wensen welke informatie over welke personen in welke omstandigheden automatisch te verkrijgen</a:t>
            </a:r>
          </a:p>
          <a:p>
            <a:pPr lvl="2">
              <a:defRPr/>
            </a:pPr>
            <a:r>
              <a:rPr lang="nl-BE" altLang="en-US" dirty="0" smtClean="0">
                <a:sym typeface="Arial" charset="0"/>
              </a:rPr>
              <a:t>functies</a:t>
            </a:r>
          </a:p>
          <a:p>
            <a:pPr lvl="3">
              <a:defRPr/>
            </a:pPr>
            <a:r>
              <a:rPr lang="nl-BE" altLang="en-US" dirty="0" smtClean="0">
                <a:sym typeface="Arial" charset="0"/>
              </a:rPr>
              <a:t>preventieve toegangscontrole</a:t>
            </a:r>
          </a:p>
          <a:p>
            <a:pPr lvl="3">
              <a:defRPr/>
            </a:pPr>
            <a:r>
              <a:rPr lang="nl-BE" altLang="en-US" dirty="0" smtClean="0">
                <a:sym typeface="Arial" charset="0"/>
              </a:rPr>
              <a:t>routering van informatie</a:t>
            </a:r>
          </a:p>
          <a:p>
            <a:pPr lvl="3">
              <a:defRPr/>
            </a:pPr>
            <a:r>
              <a:rPr lang="nl-BE" altLang="en-US" dirty="0" smtClean="0">
                <a:sym typeface="Arial" charset="0"/>
              </a:rPr>
              <a:t>automatische mededeling van gewijzigde gegevens</a:t>
            </a:r>
          </a:p>
        </p:txBody>
      </p:sp>
      <p:sp>
        <p:nvSpPr>
          <p:cNvPr id="4" name="Slide Number Placeholder 3"/>
          <p:cNvSpPr>
            <a:spLocks noGrp="1"/>
          </p:cNvSpPr>
          <p:nvPr>
            <p:ph type="sldNum" sz="quarter" idx="10"/>
          </p:nvPr>
        </p:nvSpPr>
        <p:spPr/>
        <p:txBody>
          <a:bodyPr/>
          <a:lstStyle/>
          <a:p>
            <a:pPr>
              <a:defRPr/>
            </a:pPr>
            <a:fld id="{8456D906-2CF5-4734-8523-341F715BBF3D}" type="slidenum">
              <a:rPr lang="en-GB" smtClean="0"/>
              <a:pPr>
                <a:defRPr/>
              </a:pPr>
              <a:t>13</a:t>
            </a:fld>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68313" y="188913"/>
            <a:ext cx="8229600" cy="922337"/>
          </a:xfrm>
        </p:spPr>
        <p:txBody>
          <a:bodyPr/>
          <a:lstStyle/>
          <a:p>
            <a:r>
              <a:rPr lang="en-US" altLang="en-US" smtClean="0">
                <a:sym typeface="Arial" charset="0"/>
              </a:rPr>
              <a:t>Functioneel: sternetwerk</a:t>
            </a:r>
            <a:endParaRPr lang="en-US" altLang="en-US" smtClean="0"/>
          </a:p>
        </p:txBody>
      </p:sp>
      <p:sp>
        <p:nvSpPr>
          <p:cNvPr id="4" name="Slide Number Placeholder 3"/>
          <p:cNvSpPr>
            <a:spLocks noGrp="1"/>
          </p:cNvSpPr>
          <p:nvPr>
            <p:ph type="sldNum" sz="quarter" idx="10"/>
          </p:nvPr>
        </p:nvSpPr>
        <p:spPr/>
        <p:txBody>
          <a:bodyPr/>
          <a:lstStyle/>
          <a:p>
            <a:pPr>
              <a:defRPr/>
            </a:pPr>
            <a:fld id="{776BFC04-75E4-451A-B26F-3663B5A645A3}" type="slidenum">
              <a:rPr lang="en-GB" smtClean="0"/>
              <a:pPr>
                <a:defRPr/>
              </a:pPr>
              <a:t>14</a:t>
            </a:fld>
            <a:endParaRPr lang="en-GB" dirty="0"/>
          </a:p>
        </p:txBody>
      </p:sp>
      <p:grpSp>
        <p:nvGrpSpPr>
          <p:cNvPr id="18436" name="Group 30720"/>
          <p:cNvGrpSpPr>
            <a:grpSpLocks/>
          </p:cNvGrpSpPr>
          <p:nvPr/>
        </p:nvGrpSpPr>
        <p:grpSpPr bwMode="auto">
          <a:xfrm>
            <a:off x="620713" y="1412875"/>
            <a:ext cx="7264400" cy="5111750"/>
            <a:chOff x="387375" y="1114698"/>
            <a:chExt cx="7263209" cy="5111774"/>
          </a:xfrm>
        </p:grpSpPr>
        <p:sp>
          <p:nvSpPr>
            <p:cNvPr id="5" name="Freeform 4"/>
            <p:cNvSpPr>
              <a:spLocks noChangeAspect="1"/>
            </p:cNvSpPr>
            <p:nvPr/>
          </p:nvSpPr>
          <p:spPr bwMode="auto">
            <a:xfrm>
              <a:off x="3617407" y="2637118"/>
              <a:ext cx="1603112" cy="1598620"/>
            </a:xfrm>
            <a:custGeom>
              <a:avLst/>
              <a:gdLst>
                <a:gd name="connsiteX0" fmla="*/ 0 w 2861953"/>
                <a:gd name="connsiteY0" fmla="*/ 1426830 h 2853660"/>
                <a:gd name="connsiteX1" fmla="*/ 1430977 w 2861953"/>
                <a:gd name="connsiteY1" fmla="*/ 0 h 2853660"/>
                <a:gd name="connsiteX2" fmla="*/ 2861954 w 2861953"/>
                <a:gd name="connsiteY2" fmla="*/ 1426830 h 2853660"/>
                <a:gd name="connsiteX3" fmla="*/ 1430977 w 2861953"/>
                <a:gd name="connsiteY3" fmla="*/ 2853660 h 2853660"/>
                <a:gd name="connsiteX4" fmla="*/ 0 w 2861953"/>
                <a:gd name="connsiteY4" fmla="*/ 1426830 h 2853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953" h="2853660">
                  <a:moveTo>
                    <a:pt x="0" y="1426830"/>
                  </a:moveTo>
                  <a:cubicBezTo>
                    <a:pt x="0" y="638814"/>
                    <a:pt x="640670" y="0"/>
                    <a:pt x="1430977" y="0"/>
                  </a:cubicBezTo>
                  <a:cubicBezTo>
                    <a:pt x="2221284" y="0"/>
                    <a:pt x="2861954" y="638814"/>
                    <a:pt x="2861954" y="1426830"/>
                  </a:cubicBezTo>
                  <a:cubicBezTo>
                    <a:pt x="2861954" y="2214846"/>
                    <a:pt x="2221284" y="2853660"/>
                    <a:pt x="1430977" y="2853660"/>
                  </a:cubicBezTo>
                  <a:cubicBezTo>
                    <a:pt x="640670" y="2853660"/>
                    <a:pt x="0" y="2214846"/>
                    <a:pt x="0" y="1426830"/>
                  </a:cubicBezTo>
                  <a:close/>
                </a:path>
              </a:pathLst>
            </a:custGeom>
            <a:no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501673" tIns="500459" rIns="501673" bIns="500459" spcCol="1270" anchor="ctr"/>
            <a:lstStyle/>
            <a:p>
              <a:pPr algn="ctr" defTabSz="2889250">
                <a:lnSpc>
                  <a:spcPct val="90000"/>
                </a:lnSpc>
                <a:spcAft>
                  <a:spcPct val="35000"/>
                </a:spcAft>
                <a:defRPr/>
              </a:pPr>
              <a:endParaRPr lang="en-US" sz="2000" dirty="0">
                <a:solidFill>
                  <a:schemeClr val="bg1"/>
                </a:solidFill>
                <a:latin typeface="Calibri Light" panose="020F0302020204030204" pitchFamily="34" charset="0"/>
              </a:endParaRPr>
            </a:p>
          </p:txBody>
        </p:sp>
        <p:sp>
          <p:nvSpPr>
            <p:cNvPr id="6" name="Freeform 5"/>
            <p:cNvSpPr>
              <a:spLocks noChangeAspect="1"/>
            </p:cNvSpPr>
            <p:nvPr/>
          </p:nvSpPr>
          <p:spPr bwMode="auto">
            <a:xfrm>
              <a:off x="4011043" y="1378224"/>
              <a:ext cx="831714" cy="827092"/>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RSVZ &amp; SVFZ</a:t>
              </a:r>
              <a:endParaRPr lang="en-US" sz="1400" dirty="0"/>
            </a:p>
          </p:txBody>
        </p:sp>
        <p:sp>
          <p:nvSpPr>
            <p:cNvPr id="7" name="Freeform 6"/>
            <p:cNvSpPr>
              <a:spLocks noChangeAspect="1"/>
            </p:cNvSpPr>
            <p:nvPr/>
          </p:nvSpPr>
          <p:spPr bwMode="auto">
            <a:xfrm>
              <a:off x="4704667" y="1441725"/>
              <a:ext cx="833300"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HVZ</a:t>
              </a:r>
              <a:endParaRPr lang="en-US" sz="1400" dirty="0"/>
            </a:p>
          </p:txBody>
        </p:sp>
        <p:sp>
          <p:nvSpPr>
            <p:cNvPr id="8" name="Freeform 7"/>
            <p:cNvSpPr>
              <a:spLocks noChangeAspect="1"/>
            </p:cNvSpPr>
            <p:nvPr/>
          </p:nvSpPr>
          <p:spPr bwMode="auto">
            <a:xfrm>
              <a:off x="5252264" y="1792564"/>
              <a:ext cx="831714"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FAMI-FED &amp; KBK</a:t>
              </a:r>
              <a:endParaRPr lang="en-US" sz="1000" dirty="0"/>
            </a:p>
          </p:txBody>
        </p:sp>
        <p:sp>
          <p:nvSpPr>
            <p:cNvPr id="9" name="Freeform 8"/>
            <p:cNvSpPr>
              <a:spLocks noChangeAspect="1"/>
            </p:cNvSpPr>
            <p:nvPr/>
          </p:nvSpPr>
          <p:spPr bwMode="auto">
            <a:xfrm>
              <a:off x="5652249" y="2314854"/>
              <a:ext cx="833301"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300" dirty="0"/>
                <a:t>POD MI &amp; OCMW</a:t>
              </a:r>
              <a:endParaRPr lang="en-US" sz="1300" dirty="0"/>
            </a:p>
          </p:txBody>
        </p:sp>
        <p:grpSp>
          <p:nvGrpSpPr>
            <p:cNvPr id="18444" name="Group 2"/>
            <p:cNvGrpSpPr>
              <a:grpSpLocks/>
            </p:cNvGrpSpPr>
            <p:nvPr/>
          </p:nvGrpSpPr>
          <p:grpSpPr bwMode="auto">
            <a:xfrm>
              <a:off x="2226985" y="2322792"/>
              <a:ext cx="4418875" cy="3219465"/>
              <a:chOff x="2301773" y="2382291"/>
              <a:chExt cx="3966559" cy="2924916"/>
            </a:xfrm>
          </p:grpSpPr>
          <p:sp>
            <p:nvSpPr>
              <p:cNvPr id="10" name="Freeform 9"/>
              <p:cNvSpPr>
                <a:spLocks noChangeAspect="1"/>
              </p:cNvSpPr>
              <p:nvPr/>
            </p:nvSpPr>
            <p:spPr bwMode="auto">
              <a:xfrm>
                <a:off x="5518903" y="2950544"/>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PDOS</a:t>
                </a:r>
                <a:endParaRPr lang="en-US" sz="1400" dirty="0"/>
              </a:p>
            </p:txBody>
          </p:sp>
          <p:sp>
            <p:nvSpPr>
              <p:cNvPr id="11" name="Freeform 10"/>
              <p:cNvSpPr>
                <a:spLocks noChangeAspect="1"/>
              </p:cNvSpPr>
              <p:nvPr/>
            </p:nvSpPr>
            <p:spPr bwMode="auto">
              <a:xfrm>
                <a:off x="5488983" y="3514470"/>
                <a:ext cx="749429"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FAO &amp; </a:t>
                </a:r>
                <a:r>
                  <a:rPr lang="fr-BE" sz="1000" dirty="0" err="1"/>
                  <a:t>verzeke-raars</a:t>
                </a:r>
                <a:endParaRPr lang="en-US" sz="1000" dirty="0"/>
              </a:p>
            </p:txBody>
          </p:sp>
          <p:sp>
            <p:nvSpPr>
              <p:cNvPr id="12" name="Freeform 11"/>
              <p:cNvSpPr>
                <a:spLocks noChangeAspect="1"/>
              </p:cNvSpPr>
              <p:nvPr/>
            </p:nvSpPr>
            <p:spPr bwMode="auto">
              <a:xfrm>
                <a:off x="5145613" y="3951477"/>
                <a:ext cx="750854"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FBZ</a:t>
                </a:r>
                <a:endParaRPr lang="en-US" sz="1400" dirty="0"/>
              </a:p>
            </p:txBody>
          </p:sp>
          <p:sp>
            <p:nvSpPr>
              <p:cNvPr id="13" name="Freeform 12"/>
              <p:cNvSpPr>
                <a:spLocks noChangeAspect="1"/>
              </p:cNvSpPr>
              <p:nvPr/>
            </p:nvSpPr>
            <p:spPr bwMode="auto">
              <a:xfrm>
                <a:off x="4740979" y="4317812"/>
                <a:ext cx="748005" cy="742767"/>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RJV &amp; BVK</a:t>
                </a:r>
                <a:endParaRPr lang="en-US" sz="1400" dirty="0"/>
              </a:p>
            </p:txBody>
          </p:sp>
          <p:sp>
            <p:nvSpPr>
              <p:cNvPr id="14" name="Freeform 13"/>
              <p:cNvSpPr>
                <a:spLocks noChangeAspect="1"/>
              </p:cNvSpPr>
              <p:nvPr/>
            </p:nvSpPr>
            <p:spPr bwMode="auto">
              <a:xfrm>
                <a:off x="4196717" y="4564439"/>
                <a:ext cx="750854"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FOD SZ</a:t>
                </a:r>
                <a:endParaRPr lang="en-US" sz="1400" dirty="0"/>
              </a:p>
            </p:txBody>
          </p:sp>
          <p:sp>
            <p:nvSpPr>
              <p:cNvPr id="16" name="Freeform 15"/>
              <p:cNvSpPr>
                <a:spLocks noChangeAspect="1"/>
              </p:cNvSpPr>
              <p:nvPr/>
            </p:nvSpPr>
            <p:spPr bwMode="auto">
              <a:xfrm>
                <a:off x="3615411" y="4564439"/>
                <a:ext cx="749429"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RVP</a:t>
                </a:r>
                <a:endParaRPr lang="en-US" sz="1400" dirty="0"/>
              </a:p>
            </p:txBody>
          </p:sp>
          <p:sp>
            <p:nvSpPr>
              <p:cNvPr id="17" name="Freeform 16"/>
              <p:cNvSpPr>
                <a:spLocks noChangeAspect="1"/>
              </p:cNvSpPr>
              <p:nvPr/>
            </p:nvSpPr>
            <p:spPr bwMode="auto">
              <a:xfrm>
                <a:off x="3075423" y="4368291"/>
                <a:ext cx="749429"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RIZIV</a:t>
                </a:r>
                <a:endParaRPr lang="en-US" sz="1400" dirty="0"/>
              </a:p>
            </p:txBody>
          </p:sp>
          <p:sp>
            <p:nvSpPr>
              <p:cNvPr id="18" name="Freeform 17"/>
              <p:cNvSpPr>
                <a:spLocks noChangeAspect="1"/>
              </p:cNvSpPr>
              <p:nvPr/>
            </p:nvSpPr>
            <p:spPr bwMode="auto">
              <a:xfrm>
                <a:off x="2622347" y="4016378"/>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NIC &amp; ZF</a:t>
                </a:r>
                <a:endParaRPr lang="en-US" sz="1400" dirty="0"/>
              </a:p>
            </p:txBody>
          </p:sp>
          <p:sp>
            <p:nvSpPr>
              <p:cNvPr id="19" name="Freeform 18"/>
              <p:cNvSpPr>
                <a:spLocks noChangeAspect="1"/>
              </p:cNvSpPr>
              <p:nvPr/>
            </p:nvSpPr>
            <p:spPr bwMode="auto">
              <a:xfrm>
                <a:off x="2364463" y="3517354"/>
                <a:ext cx="749429"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RVA &amp; VI</a:t>
                </a:r>
                <a:endParaRPr lang="en-US" sz="1400" dirty="0"/>
              </a:p>
            </p:txBody>
          </p:sp>
          <p:sp>
            <p:nvSpPr>
              <p:cNvPr id="20" name="Freeform 19"/>
              <p:cNvSpPr>
                <a:spLocks noChangeAspect="1"/>
              </p:cNvSpPr>
              <p:nvPr/>
            </p:nvSpPr>
            <p:spPr bwMode="auto">
              <a:xfrm>
                <a:off x="2301773" y="2930352"/>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FOD WASO</a:t>
                </a:r>
                <a:endParaRPr lang="en-US" sz="1400" dirty="0"/>
              </a:p>
            </p:txBody>
          </p:sp>
          <p:sp>
            <p:nvSpPr>
              <p:cNvPr id="21" name="Freeform 20"/>
              <p:cNvSpPr>
                <a:spLocks noChangeAspect="1"/>
              </p:cNvSpPr>
              <p:nvPr/>
            </p:nvSpPr>
            <p:spPr bwMode="auto">
              <a:xfrm>
                <a:off x="2402932" y="2382291"/>
                <a:ext cx="749429" cy="742767"/>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VSI &amp; </a:t>
                </a:r>
                <a:r>
                  <a:rPr lang="fr-BE" sz="1400" dirty="0" err="1"/>
                  <a:t>FoBZ</a:t>
                </a:r>
                <a:endParaRPr lang="en-US" sz="1400" dirty="0"/>
              </a:p>
            </p:txBody>
          </p:sp>
        </p:grpSp>
        <p:sp>
          <p:nvSpPr>
            <p:cNvPr id="22" name="Freeform 21"/>
            <p:cNvSpPr>
              <a:spLocks noChangeAspect="1"/>
            </p:cNvSpPr>
            <p:nvPr/>
          </p:nvSpPr>
          <p:spPr bwMode="auto">
            <a:xfrm>
              <a:off x="2738077" y="1811614"/>
              <a:ext cx="833301"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RSZ</a:t>
              </a:r>
              <a:endParaRPr lang="en-US" sz="1400" dirty="0"/>
            </a:p>
          </p:txBody>
        </p:sp>
        <p:sp>
          <p:nvSpPr>
            <p:cNvPr id="23" name="Freeform 22"/>
            <p:cNvSpPr>
              <a:spLocks noChangeAspect="1"/>
            </p:cNvSpPr>
            <p:nvPr/>
          </p:nvSpPr>
          <p:spPr bwMode="auto">
            <a:xfrm>
              <a:off x="3306308" y="1449663"/>
              <a:ext cx="833301" cy="827091"/>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DIBISS</a:t>
              </a:r>
              <a:endParaRPr lang="en-US" sz="1400" dirty="0"/>
            </a:p>
          </p:txBody>
        </p:sp>
        <p:pic>
          <p:nvPicPr>
            <p:cNvPr id="24" name="Picture 3" descr="C:\Documents and Settings\a21\Local Settings\Temporary Internet Files\Content.IE5\TKSAXZ7R\MC90043877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869160"/>
              <a:ext cx="1630362" cy="13573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375" y="4941168"/>
              <a:ext cx="2384425" cy="11509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1114698"/>
              <a:ext cx="1422400" cy="946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50" name="Group 30719"/>
            <p:cNvGrpSpPr>
              <a:grpSpLocks/>
            </p:cNvGrpSpPr>
            <p:nvPr/>
          </p:nvGrpSpPr>
          <p:grpSpPr bwMode="auto">
            <a:xfrm>
              <a:off x="839738" y="1379812"/>
              <a:ext cx="1499942" cy="2833700"/>
              <a:chOff x="134159" y="1079090"/>
              <a:chExt cx="1499942" cy="2833700"/>
            </a:xfrm>
          </p:grpSpPr>
          <p:sp>
            <p:nvSpPr>
              <p:cNvPr id="26" name="Freeform 25"/>
              <p:cNvSpPr>
                <a:spLocks noChangeAspect="1"/>
              </p:cNvSpPr>
              <p:nvPr/>
            </p:nvSpPr>
            <p:spPr bwMode="auto">
              <a:xfrm>
                <a:off x="399229" y="3061886"/>
                <a:ext cx="871394" cy="8509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300" dirty="0">
                    <a:latin typeface="Calibri Light" panose="020F0302020204030204" pitchFamily="34" charset="0"/>
                  </a:rPr>
                  <a:t>…</a:t>
                </a:r>
                <a:endParaRPr lang="en-US" sz="1300" dirty="0">
                  <a:latin typeface="Calibri Light" panose="020F0302020204030204" pitchFamily="34" charset="0"/>
                </a:endParaRPr>
              </a:p>
            </p:txBody>
          </p:sp>
          <p:sp>
            <p:nvSpPr>
              <p:cNvPr id="27" name="Freeform 26"/>
              <p:cNvSpPr>
                <a:spLocks noChangeAspect="1"/>
              </p:cNvSpPr>
              <p:nvPr/>
            </p:nvSpPr>
            <p:spPr bwMode="auto">
              <a:xfrm>
                <a:off x="423037" y="1079090"/>
                <a:ext cx="1211064" cy="1179517"/>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en-US" sz="1400" dirty="0">
                    <a:solidFill>
                      <a:srgbClr val="000000"/>
                    </a:solidFill>
                    <a:latin typeface="Calibri Light" panose="020F0302020204030204" pitchFamily="34" charset="0"/>
                    <a:cs typeface="Arial" charset="0"/>
                  </a:rPr>
                  <a:t>Nuts- </a:t>
                </a:r>
                <a:r>
                  <a:rPr lang="en-US" sz="1400" dirty="0" err="1">
                    <a:solidFill>
                      <a:srgbClr val="000000"/>
                    </a:solidFill>
                    <a:latin typeface="Calibri Light" panose="020F0302020204030204" pitchFamily="34" charset="0"/>
                    <a:cs typeface="Arial" charset="0"/>
                  </a:rPr>
                  <a:t>en</a:t>
                </a:r>
                <a:r>
                  <a:rPr lang="en-US" sz="1400" dirty="0">
                    <a:solidFill>
                      <a:srgbClr val="000000"/>
                    </a:solidFill>
                    <a:latin typeface="Calibri Light" panose="020F0302020204030204" pitchFamily="34" charset="0"/>
                    <a:cs typeface="Arial" charset="0"/>
                  </a:rPr>
                  <a:t> </a:t>
                </a:r>
                <a:r>
                  <a:rPr lang="en-US" sz="1400" dirty="0" err="1">
                    <a:solidFill>
                      <a:srgbClr val="000000"/>
                    </a:solidFill>
                    <a:latin typeface="Calibri Light" panose="020F0302020204030204" pitchFamily="34" charset="0"/>
                    <a:cs typeface="Arial" charset="0"/>
                  </a:rPr>
                  <a:t>vervoers-bedrijven</a:t>
                </a:r>
                <a:r>
                  <a:rPr lang="fr-BE" sz="1400" dirty="0">
                    <a:latin typeface="Calibri Light" panose="020F0302020204030204" pitchFamily="34" charset="0"/>
                  </a:rPr>
                  <a:t> </a:t>
                </a:r>
              </a:p>
            </p:txBody>
          </p:sp>
          <p:sp>
            <p:nvSpPr>
              <p:cNvPr id="29" name="Freeform 28"/>
              <p:cNvSpPr>
                <a:spLocks noChangeAspect="1"/>
              </p:cNvSpPr>
              <p:nvPr/>
            </p:nvSpPr>
            <p:spPr bwMode="auto">
              <a:xfrm>
                <a:off x="134159" y="2182407"/>
                <a:ext cx="909489" cy="88582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nl-BE" sz="1200" dirty="0" err="1">
                    <a:latin typeface="Calibri Light" panose="020F0302020204030204" pitchFamily="34" charset="0"/>
                  </a:rPr>
                  <a:t>SIGeDIS</a:t>
                </a:r>
                <a:endParaRPr lang="fr-BE" sz="1200" dirty="0">
                  <a:latin typeface="Calibri Light" panose="020F0302020204030204" pitchFamily="34" charset="0"/>
                </a:endParaRPr>
              </a:p>
            </p:txBody>
          </p:sp>
        </p:grpSp>
        <p:pic>
          <p:nvPicPr>
            <p:cNvPr id="18451" name="Picture 30"/>
            <p:cNvPicPr preferRelativeResize="0">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90394" y="3132961"/>
              <a:ext cx="1213654" cy="584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7" name="Rectangle 30"/>
          <p:cNvSpPr>
            <a:spLocks noChangeArrowheads="1"/>
          </p:cNvSpPr>
          <p:nvPr/>
        </p:nvSpPr>
        <p:spPr bwMode="auto">
          <a:xfrm>
            <a:off x="4121150" y="3257550"/>
            <a:ext cx="901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22300" eaLnBrk="0" hangingPunct="0">
              <a:spcBef>
                <a:spcPct val="20000"/>
              </a:spcBef>
              <a:buFont typeface="Arial" charset="0"/>
              <a:buChar char="•"/>
              <a:defRPr sz="3200">
                <a:solidFill>
                  <a:schemeClr val="tx1"/>
                </a:solidFill>
                <a:latin typeface="Calibri" pitchFamily="34" charset="0"/>
              </a:defRPr>
            </a:lvl1pPr>
            <a:lvl2pPr marL="742950" indent="-285750" defTabSz="622300" eaLnBrk="0" hangingPunct="0">
              <a:spcBef>
                <a:spcPct val="20000"/>
              </a:spcBef>
              <a:buFont typeface="Arial" charset="0"/>
              <a:buChar char="–"/>
              <a:defRPr sz="2800">
                <a:solidFill>
                  <a:schemeClr val="tx1"/>
                </a:solidFill>
                <a:latin typeface="Calibri" pitchFamily="34" charset="0"/>
              </a:defRPr>
            </a:lvl2pPr>
            <a:lvl3pPr marL="1143000" indent="-228600" defTabSz="622300" eaLnBrk="0" hangingPunct="0">
              <a:spcBef>
                <a:spcPct val="20000"/>
              </a:spcBef>
              <a:buFont typeface="Arial" charset="0"/>
              <a:buChar char="•"/>
              <a:defRPr sz="2400">
                <a:solidFill>
                  <a:schemeClr val="tx1"/>
                </a:solidFill>
                <a:latin typeface="Calibri" pitchFamily="34" charset="0"/>
              </a:defRPr>
            </a:lvl3pPr>
            <a:lvl4pPr marL="1600200" indent="-228600" defTabSz="622300" eaLnBrk="0" hangingPunct="0">
              <a:spcBef>
                <a:spcPct val="20000"/>
              </a:spcBef>
              <a:buFont typeface="Arial" charset="0"/>
              <a:buChar char="–"/>
              <a:defRPr sz="2000">
                <a:solidFill>
                  <a:schemeClr val="tx1"/>
                </a:solidFill>
                <a:latin typeface="Calibri" pitchFamily="34" charset="0"/>
              </a:defRPr>
            </a:lvl4pPr>
            <a:lvl5pPr marL="2057400" indent="-228600" defTabSz="622300" eaLnBrk="0" hangingPunct="0">
              <a:spcBef>
                <a:spcPct val="20000"/>
              </a:spcBef>
              <a:buFont typeface="Arial" charset="0"/>
              <a:buChar char="»"/>
              <a:defRPr sz="2000">
                <a:solidFill>
                  <a:schemeClr val="tx1"/>
                </a:solidFill>
                <a:latin typeface="Calibri" pitchFamily="34" charset="0"/>
              </a:defRPr>
            </a:lvl5pPr>
            <a:lvl6pPr marL="2514600" indent="-228600" defTabSz="6223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6223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6223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6223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90000"/>
              </a:lnSpc>
              <a:spcBef>
                <a:spcPct val="0"/>
              </a:spcBef>
              <a:spcAft>
                <a:spcPct val="35000"/>
              </a:spcAft>
              <a:buFontTx/>
              <a:buNone/>
            </a:pPr>
            <a:r>
              <a:rPr lang="fr-BE" altLang="en-US" sz="1800">
                <a:latin typeface="Calibri Light" pitchFamily="34" charset="0"/>
              </a:rPr>
              <a:t>SIGeDIS</a:t>
            </a:r>
            <a:endParaRPr lang="en-US" altLang="en-US" sz="1800">
              <a:latin typeface="Calibri Light" pitchFamily="34" charset="0"/>
            </a:endParaRPr>
          </a:p>
        </p:txBody>
      </p:sp>
      <p:sp>
        <p:nvSpPr>
          <p:cNvPr id="18438" name="Rectangle 43007"/>
          <p:cNvSpPr>
            <a:spLocks noChangeArrowheads="1"/>
          </p:cNvSpPr>
          <p:nvPr/>
        </p:nvSpPr>
        <p:spPr bwMode="auto">
          <a:xfrm>
            <a:off x="4121150" y="3257550"/>
            <a:ext cx="901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22300" eaLnBrk="0" hangingPunct="0">
              <a:spcBef>
                <a:spcPct val="20000"/>
              </a:spcBef>
              <a:buFont typeface="Arial" charset="0"/>
              <a:buChar char="•"/>
              <a:defRPr sz="3200">
                <a:solidFill>
                  <a:schemeClr val="tx1"/>
                </a:solidFill>
                <a:latin typeface="Calibri" pitchFamily="34" charset="0"/>
              </a:defRPr>
            </a:lvl1pPr>
            <a:lvl2pPr marL="742950" indent="-285750" defTabSz="622300" eaLnBrk="0" hangingPunct="0">
              <a:spcBef>
                <a:spcPct val="20000"/>
              </a:spcBef>
              <a:buFont typeface="Arial" charset="0"/>
              <a:buChar char="–"/>
              <a:defRPr sz="2800">
                <a:solidFill>
                  <a:schemeClr val="tx1"/>
                </a:solidFill>
                <a:latin typeface="Calibri" pitchFamily="34" charset="0"/>
              </a:defRPr>
            </a:lvl2pPr>
            <a:lvl3pPr marL="1143000" indent="-228600" defTabSz="622300" eaLnBrk="0" hangingPunct="0">
              <a:spcBef>
                <a:spcPct val="20000"/>
              </a:spcBef>
              <a:buFont typeface="Arial" charset="0"/>
              <a:buChar char="•"/>
              <a:defRPr sz="2400">
                <a:solidFill>
                  <a:schemeClr val="tx1"/>
                </a:solidFill>
                <a:latin typeface="Calibri" pitchFamily="34" charset="0"/>
              </a:defRPr>
            </a:lvl3pPr>
            <a:lvl4pPr marL="1600200" indent="-228600" defTabSz="622300" eaLnBrk="0" hangingPunct="0">
              <a:spcBef>
                <a:spcPct val="20000"/>
              </a:spcBef>
              <a:buFont typeface="Arial" charset="0"/>
              <a:buChar char="–"/>
              <a:defRPr sz="2000">
                <a:solidFill>
                  <a:schemeClr val="tx1"/>
                </a:solidFill>
                <a:latin typeface="Calibri" pitchFamily="34" charset="0"/>
              </a:defRPr>
            </a:lvl4pPr>
            <a:lvl5pPr marL="2057400" indent="-228600" defTabSz="622300" eaLnBrk="0" hangingPunct="0">
              <a:spcBef>
                <a:spcPct val="20000"/>
              </a:spcBef>
              <a:buFont typeface="Arial" charset="0"/>
              <a:buChar char="»"/>
              <a:defRPr sz="2000">
                <a:solidFill>
                  <a:schemeClr val="tx1"/>
                </a:solidFill>
                <a:latin typeface="Calibri" pitchFamily="34" charset="0"/>
              </a:defRPr>
            </a:lvl5pPr>
            <a:lvl6pPr marL="2514600" indent="-228600" defTabSz="6223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6223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6223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6223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90000"/>
              </a:lnSpc>
              <a:spcBef>
                <a:spcPct val="0"/>
              </a:spcBef>
              <a:spcAft>
                <a:spcPct val="35000"/>
              </a:spcAft>
              <a:buFontTx/>
              <a:buNone/>
            </a:pPr>
            <a:r>
              <a:rPr lang="fr-BE" altLang="en-US" sz="1800">
                <a:latin typeface="Calibri Light" pitchFamily="34" charset="0"/>
              </a:rPr>
              <a:t>SIGeDIS</a:t>
            </a:r>
            <a:endParaRPr lang="en-US" altLang="en-US" sz="1800">
              <a:latin typeface="Calibri Light"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68313" y="188913"/>
            <a:ext cx="8229600" cy="922337"/>
          </a:xfrm>
        </p:spPr>
        <p:txBody>
          <a:bodyPr/>
          <a:lstStyle/>
          <a:p>
            <a:r>
              <a:rPr lang="en-US" altLang="en-US" smtClean="0">
                <a:sym typeface="Arial" charset="0"/>
              </a:rPr>
              <a:t>Technisch: backbone</a:t>
            </a:r>
          </a:p>
        </p:txBody>
      </p:sp>
      <p:sp>
        <p:nvSpPr>
          <p:cNvPr id="4" name="Slide Number Placeholder 3"/>
          <p:cNvSpPr>
            <a:spLocks noGrp="1"/>
          </p:cNvSpPr>
          <p:nvPr>
            <p:ph type="sldNum" sz="quarter" idx="10"/>
          </p:nvPr>
        </p:nvSpPr>
        <p:spPr/>
        <p:txBody>
          <a:bodyPr/>
          <a:lstStyle/>
          <a:p>
            <a:pPr>
              <a:defRPr/>
            </a:pPr>
            <a:fld id="{F8951EAE-5149-42A5-83BC-78F8A5A3A56C}" type="slidenum">
              <a:rPr lang="en-GB" smtClean="0"/>
              <a:pPr>
                <a:defRPr/>
              </a:pPr>
              <a:t>15</a:t>
            </a:fld>
            <a:endParaRPr lang="en-GB" dirty="0"/>
          </a:p>
        </p:txBody>
      </p:sp>
      <p:sp>
        <p:nvSpPr>
          <p:cNvPr id="19460" name="Rectangle 110"/>
          <p:cNvSpPr>
            <a:spLocks noChangeArrowheads="1"/>
          </p:cNvSpPr>
          <p:nvPr/>
        </p:nvSpPr>
        <p:spPr bwMode="auto">
          <a:xfrm>
            <a:off x="7596188" y="3860800"/>
            <a:ext cx="65087" cy="1379538"/>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9461" name="Rectangle 5"/>
          <p:cNvSpPr>
            <a:spLocks noChangeArrowheads="1"/>
          </p:cNvSpPr>
          <p:nvPr/>
        </p:nvSpPr>
        <p:spPr bwMode="auto">
          <a:xfrm>
            <a:off x="2493963" y="4092575"/>
            <a:ext cx="82550"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9462" name="Rectangle 6"/>
          <p:cNvSpPr>
            <a:spLocks noChangeArrowheads="1"/>
          </p:cNvSpPr>
          <p:nvPr/>
        </p:nvSpPr>
        <p:spPr bwMode="auto">
          <a:xfrm>
            <a:off x="2493963" y="3849688"/>
            <a:ext cx="82550"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9463" name="Rectangle 10"/>
          <p:cNvSpPr>
            <a:spLocks noChangeArrowheads="1"/>
          </p:cNvSpPr>
          <p:nvPr/>
        </p:nvSpPr>
        <p:spPr bwMode="auto">
          <a:xfrm>
            <a:off x="4614863" y="3849688"/>
            <a:ext cx="84137" cy="170180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 name="Rectangle 11"/>
          <p:cNvSpPr>
            <a:spLocks noChangeArrowheads="1"/>
          </p:cNvSpPr>
          <p:nvPr/>
        </p:nvSpPr>
        <p:spPr bwMode="auto">
          <a:xfrm>
            <a:off x="6653213" y="2390775"/>
            <a:ext cx="1414462"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29707" name="Rectangle 12"/>
          <p:cNvSpPr>
            <a:spLocks noChangeArrowheads="1"/>
          </p:cNvSpPr>
          <p:nvPr/>
        </p:nvSpPr>
        <p:spPr bwMode="auto">
          <a:xfrm>
            <a:off x="5238750" y="3119438"/>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29814" name="Rectangle 14"/>
          <p:cNvSpPr>
            <a:spLocks noChangeArrowheads="1"/>
          </p:cNvSpPr>
          <p:nvPr/>
        </p:nvSpPr>
        <p:spPr bwMode="auto">
          <a:xfrm>
            <a:off x="5768975" y="3028950"/>
            <a:ext cx="312738" cy="303213"/>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19467" name="Freeform 15"/>
          <p:cNvSpPr>
            <a:spLocks/>
          </p:cNvSpPr>
          <p:nvPr/>
        </p:nvSpPr>
        <p:spPr bwMode="auto">
          <a:xfrm>
            <a:off x="5768975" y="2906713"/>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68" name="Freeform 16"/>
          <p:cNvSpPr>
            <a:spLocks/>
          </p:cNvSpPr>
          <p:nvPr/>
        </p:nvSpPr>
        <p:spPr bwMode="auto">
          <a:xfrm>
            <a:off x="6081713" y="29067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69" name="Rectangle 18"/>
          <p:cNvSpPr>
            <a:spLocks noChangeArrowheads="1"/>
          </p:cNvSpPr>
          <p:nvPr/>
        </p:nvSpPr>
        <p:spPr bwMode="auto">
          <a:xfrm>
            <a:off x="4292600" y="4194175"/>
            <a:ext cx="623888" cy="303213"/>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19470" name="Freeform 19"/>
          <p:cNvSpPr>
            <a:spLocks/>
          </p:cNvSpPr>
          <p:nvPr/>
        </p:nvSpPr>
        <p:spPr bwMode="auto">
          <a:xfrm>
            <a:off x="4292600"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1" name="Freeform 20"/>
          <p:cNvSpPr>
            <a:spLocks/>
          </p:cNvSpPr>
          <p:nvPr/>
        </p:nvSpPr>
        <p:spPr bwMode="auto">
          <a:xfrm>
            <a:off x="4916488" y="4011613"/>
            <a:ext cx="188912"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08" name="Rectangle 22"/>
          <p:cNvSpPr>
            <a:spLocks noChangeArrowheads="1"/>
          </p:cNvSpPr>
          <p:nvPr/>
        </p:nvSpPr>
        <p:spPr bwMode="auto">
          <a:xfrm>
            <a:off x="4479925" y="4730750"/>
            <a:ext cx="312738" cy="303213"/>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19473" name="Freeform 23"/>
          <p:cNvSpPr>
            <a:spLocks/>
          </p:cNvSpPr>
          <p:nvPr/>
        </p:nvSpPr>
        <p:spPr bwMode="auto">
          <a:xfrm>
            <a:off x="4479925"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4" name="Freeform 24"/>
          <p:cNvSpPr>
            <a:spLocks/>
          </p:cNvSpPr>
          <p:nvPr/>
        </p:nvSpPr>
        <p:spPr bwMode="auto">
          <a:xfrm>
            <a:off x="4792663" y="4608513"/>
            <a:ext cx="125412"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 name="Oval 25"/>
          <p:cNvSpPr>
            <a:spLocks noChangeArrowheads="1"/>
          </p:cNvSpPr>
          <p:nvPr/>
        </p:nvSpPr>
        <p:spPr bwMode="auto">
          <a:xfrm>
            <a:off x="2203450" y="5146675"/>
            <a:ext cx="665163" cy="485775"/>
          </a:xfrm>
          <a:prstGeom prst="ellipse">
            <a:avLst/>
          </a:prstGeom>
          <a:solidFill>
            <a:srgbClr val="00ABDA"/>
          </a:solidFill>
          <a:ln>
            <a:noFill/>
          </a:ln>
        </p:spPr>
        <p:txBody>
          <a:bodyPr wrap="none" anchor="ctr"/>
          <a:lstStyle/>
          <a:p>
            <a:pPr algn="ctr">
              <a:defRPr/>
            </a:pPr>
            <a:r>
              <a:rPr lang="fr-BE" altLang="en-US" sz="1600" b="1" dirty="0">
                <a:solidFill>
                  <a:schemeClr val="tx1">
                    <a:lumMod val="75000"/>
                    <a:lumOff val="25000"/>
                  </a:schemeClr>
                </a:solidFill>
                <a:sym typeface="Arial" charset="0"/>
              </a:rPr>
              <a:t>RVA</a:t>
            </a:r>
            <a:endParaRPr lang="en-US" altLang="en-US" sz="1600" b="1" dirty="0">
              <a:solidFill>
                <a:schemeClr val="tx1">
                  <a:lumMod val="75000"/>
                  <a:lumOff val="25000"/>
                </a:schemeClr>
              </a:solidFill>
              <a:sym typeface="Arial" charset="0"/>
            </a:endParaRPr>
          </a:p>
        </p:txBody>
      </p:sp>
      <p:sp>
        <p:nvSpPr>
          <p:cNvPr id="19476" name="Line 26"/>
          <p:cNvSpPr>
            <a:spLocks noChangeShapeType="1"/>
          </p:cNvSpPr>
          <p:nvPr/>
        </p:nvSpPr>
        <p:spPr bwMode="auto">
          <a:xfrm flipV="1">
            <a:off x="2300288" y="1647825"/>
            <a:ext cx="1552575" cy="7556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77" name="Line 27"/>
          <p:cNvSpPr>
            <a:spLocks noChangeShapeType="1"/>
          </p:cNvSpPr>
          <p:nvPr/>
        </p:nvSpPr>
        <p:spPr bwMode="auto">
          <a:xfrm flipV="1">
            <a:off x="2300288" y="2055813"/>
            <a:ext cx="1552575" cy="4286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78" name="Line 28"/>
          <p:cNvSpPr>
            <a:spLocks noChangeShapeType="1"/>
          </p:cNvSpPr>
          <p:nvPr/>
        </p:nvSpPr>
        <p:spPr bwMode="auto">
          <a:xfrm>
            <a:off x="2366963" y="2541588"/>
            <a:ext cx="1485900" cy="206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79" name="Line 29"/>
          <p:cNvSpPr>
            <a:spLocks noChangeShapeType="1"/>
          </p:cNvSpPr>
          <p:nvPr/>
        </p:nvSpPr>
        <p:spPr bwMode="auto">
          <a:xfrm>
            <a:off x="2300288" y="2646363"/>
            <a:ext cx="1552575" cy="3889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11" name="Oval 30"/>
          <p:cNvSpPr>
            <a:spLocks noChangeArrowheads="1"/>
          </p:cNvSpPr>
          <p:nvPr/>
        </p:nvSpPr>
        <p:spPr bwMode="auto">
          <a:xfrm>
            <a:off x="798513" y="2065338"/>
            <a:ext cx="1579562" cy="841375"/>
          </a:xfrm>
          <a:prstGeom prst="ellipse">
            <a:avLst/>
          </a:pr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800" dirty="0" err="1" smtClean="0">
                <a:solidFill>
                  <a:srgbClr val="000000"/>
                </a:solidFill>
                <a:latin typeface="+mn-lt"/>
                <a:sym typeface="Arial" charset="0"/>
              </a:rPr>
              <a:t>Gebruikers</a:t>
            </a:r>
            <a:endParaRPr lang="en-US" altLang="en-US" sz="1800" dirty="0" smtClean="0">
              <a:solidFill>
                <a:srgbClr val="000000"/>
              </a:solidFill>
              <a:latin typeface="+mn-lt"/>
              <a:sym typeface="Arial" charset="0"/>
            </a:endParaRPr>
          </a:p>
        </p:txBody>
      </p:sp>
      <p:sp>
        <p:nvSpPr>
          <p:cNvPr id="19481" name="Rectangle 32"/>
          <p:cNvSpPr>
            <a:spLocks noChangeArrowheads="1"/>
          </p:cNvSpPr>
          <p:nvPr/>
        </p:nvSpPr>
        <p:spPr bwMode="auto">
          <a:xfrm>
            <a:off x="2130425" y="4194175"/>
            <a:ext cx="623888" cy="303213"/>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19482" name="Freeform 33"/>
          <p:cNvSpPr>
            <a:spLocks/>
          </p:cNvSpPr>
          <p:nvPr/>
        </p:nvSpPr>
        <p:spPr bwMode="auto">
          <a:xfrm>
            <a:off x="2130425"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3" name="Freeform 34"/>
          <p:cNvSpPr>
            <a:spLocks/>
          </p:cNvSpPr>
          <p:nvPr/>
        </p:nvSpPr>
        <p:spPr bwMode="auto">
          <a:xfrm>
            <a:off x="2754313" y="4011613"/>
            <a:ext cx="188912"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8" name="Rectangle 35"/>
          <p:cNvSpPr>
            <a:spLocks noChangeArrowheads="1"/>
          </p:cNvSpPr>
          <p:nvPr/>
        </p:nvSpPr>
        <p:spPr bwMode="auto">
          <a:xfrm>
            <a:off x="7632700" y="2633663"/>
            <a:ext cx="53975" cy="12160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9485" name="Rectangle 36"/>
          <p:cNvSpPr>
            <a:spLocks noChangeArrowheads="1"/>
          </p:cNvSpPr>
          <p:nvPr/>
        </p:nvSpPr>
        <p:spPr bwMode="auto">
          <a:xfrm>
            <a:off x="7288213" y="2328863"/>
            <a:ext cx="623887" cy="30480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19486" name="Freeform 37"/>
          <p:cNvSpPr>
            <a:spLocks/>
          </p:cNvSpPr>
          <p:nvPr/>
        </p:nvSpPr>
        <p:spPr bwMode="auto">
          <a:xfrm>
            <a:off x="7288213" y="2146300"/>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7" name="Freeform 38"/>
          <p:cNvSpPr>
            <a:spLocks/>
          </p:cNvSpPr>
          <p:nvPr/>
        </p:nvSpPr>
        <p:spPr bwMode="auto">
          <a:xfrm>
            <a:off x="7912100" y="2146300"/>
            <a:ext cx="188913" cy="488950"/>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8" name="Rectangle 43"/>
          <p:cNvSpPr>
            <a:spLocks noChangeArrowheads="1"/>
          </p:cNvSpPr>
          <p:nvPr/>
        </p:nvSpPr>
        <p:spPr bwMode="auto">
          <a:xfrm>
            <a:off x="7288213" y="4194175"/>
            <a:ext cx="623887" cy="303213"/>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19489" name="Freeform 44"/>
          <p:cNvSpPr>
            <a:spLocks/>
          </p:cNvSpPr>
          <p:nvPr/>
        </p:nvSpPr>
        <p:spPr bwMode="auto">
          <a:xfrm>
            <a:off x="7288213"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0" name="Freeform 45"/>
          <p:cNvSpPr>
            <a:spLocks/>
          </p:cNvSpPr>
          <p:nvPr/>
        </p:nvSpPr>
        <p:spPr bwMode="auto">
          <a:xfrm>
            <a:off x="7912100" y="4011613"/>
            <a:ext cx="188913"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7" name="Rectangle 47"/>
          <p:cNvSpPr>
            <a:spLocks noChangeArrowheads="1"/>
          </p:cNvSpPr>
          <p:nvPr/>
        </p:nvSpPr>
        <p:spPr bwMode="auto">
          <a:xfrm>
            <a:off x="7446963" y="4730750"/>
            <a:ext cx="312737" cy="303213"/>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19492" name="Freeform 48"/>
          <p:cNvSpPr>
            <a:spLocks/>
          </p:cNvSpPr>
          <p:nvPr/>
        </p:nvSpPr>
        <p:spPr bwMode="auto">
          <a:xfrm>
            <a:off x="7446963"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3" name="Freeform 49"/>
          <p:cNvSpPr>
            <a:spLocks/>
          </p:cNvSpPr>
          <p:nvPr/>
        </p:nvSpPr>
        <p:spPr bwMode="auto">
          <a:xfrm>
            <a:off x="7759700" y="4608513"/>
            <a:ext cx="125413"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4" name="Rectangle 51"/>
          <p:cNvSpPr>
            <a:spLocks noChangeArrowheads="1"/>
          </p:cNvSpPr>
          <p:nvPr/>
        </p:nvSpPr>
        <p:spPr bwMode="auto">
          <a:xfrm>
            <a:off x="2317750" y="4730750"/>
            <a:ext cx="311150" cy="303213"/>
          </a:xfrm>
          <a:prstGeom prst="rect">
            <a:avLst/>
          </a:prstGeom>
          <a:solidFill>
            <a:srgbClr val="FA7D00"/>
          </a:solidFill>
          <a:ln>
            <a:noFill/>
          </a:ln>
        </p:spPr>
        <p:txBody>
          <a:bodyPr wrap="none" lIns="69850" tIns="34925" rIns="69850" bIns="34925" anchor="ctr"/>
          <a:lstStyle/>
          <a:p>
            <a:pPr algn="ctr" defTabSz="514350">
              <a:defRPr/>
            </a:pPr>
            <a:r>
              <a:rPr lang="en-US" altLang="en-US" sz="1500" b="1">
                <a:solidFill>
                  <a:schemeClr val="tx1">
                    <a:lumMod val="75000"/>
                    <a:lumOff val="25000"/>
                  </a:schemeClr>
                </a:solidFill>
                <a:sym typeface="Arial" charset="0"/>
              </a:rPr>
              <a:t>R</a:t>
            </a:r>
          </a:p>
        </p:txBody>
      </p:sp>
      <p:sp>
        <p:nvSpPr>
          <p:cNvPr id="19495" name="Freeform 52"/>
          <p:cNvSpPr>
            <a:spLocks/>
          </p:cNvSpPr>
          <p:nvPr/>
        </p:nvSpPr>
        <p:spPr bwMode="auto">
          <a:xfrm>
            <a:off x="2317750"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6" name="Freeform 53"/>
          <p:cNvSpPr>
            <a:spLocks/>
          </p:cNvSpPr>
          <p:nvPr/>
        </p:nvSpPr>
        <p:spPr bwMode="auto">
          <a:xfrm>
            <a:off x="2628900" y="46085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8" name="Rectangle 55"/>
          <p:cNvSpPr>
            <a:spLocks noChangeArrowheads="1"/>
          </p:cNvSpPr>
          <p:nvPr/>
        </p:nvSpPr>
        <p:spPr bwMode="auto">
          <a:xfrm>
            <a:off x="5238750" y="1660525"/>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29791" name="Rectangle 57"/>
          <p:cNvSpPr>
            <a:spLocks noChangeArrowheads="1"/>
          </p:cNvSpPr>
          <p:nvPr/>
        </p:nvSpPr>
        <p:spPr bwMode="auto">
          <a:xfrm>
            <a:off x="5768975" y="1570038"/>
            <a:ext cx="312738" cy="303212"/>
          </a:xfrm>
          <a:prstGeom prst="rect">
            <a:avLst/>
          </a:prstGeom>
          <a:solidFill>
            <a:srgbClr val="FA7D00"/>
          </a:solidFill>
          <a:ln>
            <a:noFill/>
          </a:ln>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500" b="1" dirty="0" smtClean="0">
                <a:solidFill>
                  <a:schemeClr val="tx1">
                    <a:lumMod val="75000"/>
                    <a:lumOff val="25000"/>
                  </a:schemeClr>
                </a:solidFill>
                <a:sym typeface="Arial" charset="0"/>
              </a:rPr>
              <a:t>R</a:t>
            </a:r>
          </a:p>
        </p:txBody>
      </p:sp>
      <p:sp>
        <p:nvSpPr>
          <p:cNvPr id="19499" name="Freeform 58"/>
          <p:cNvSpPr>
            <a:spLocks/>
          </p:cNvSpPr>
          <p:nvPr/>
        </p:nvSpPr>
        <p:spPr bwMode="auto">
          <a:xfrm>
            <a:off x="5768975" y="1447800"/>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00" name="Freeform 59"/>
          <p:cNvSpPr>
            <a:spLocks/>
          </p:cNvSpPr>
          <p:nvPr/>
        </p:nvSpPr>
        <p:spPr bwMode="auto">
          <a:xfrm>
            <a:off x="6081713" y="1447800"/>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01" name="Oval 60"/>
          <p:cNvSpPr>
            <a:spLocks noChangeArrowheads="1"/>
          </p:cNvSpPr>
          <p:nvPr/>
        </p:nvSpPr>
        <p:spPr bwMode="auto">
          <a:xfrm>
            <a:off x="3852863" y="1341438"/>
            <a:ext cx="1406525" cy="481012"/>
          </a:xfrm>
          <a:prstGeom prst="ellipse">
            <a:avLst/>
          </a:prstGeom>
          <a:solidFill>
            <a:srgbClr val="8CCA1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a:solidFill>
                  <a:srgbClr val="000000"/>
                </a:solidFill>
                <a:sym typeface="Arial" charset="0"/>
              </a:rPr>
              <a:t>Internet</a:t>
            </a:r>
          </a:p>
        </p:txBody>
      </p:sp>
      <p:sp>
        <p:nvSpPr>
          <p:cNvPr id="29782" name="Rectangle 62"/>
          <p:cNvSpPr>
            <a:spLocks noChangeArrowheads="1"/>
          </p:cNvSpPr>
          <p:nvPr/>
        </p:nvSpPr>
        <p:spPr bwMode="auto">
          <a:xfrm>
            <a:off x="5238750" y="2146300"/>
            <a:ext cx="1414463" cy="36513"/>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29785" name="Rectangle 64"/>
          <p:cNvSpPr>
            <a:spLocks noChangeArrowheads="1"/>
          </p:cNvSpPr>
          <p:nvPr/>
        </p:nvSpPr>
        <p:spPr bwMode="auto">
          <a:xfrm>
            <a:off x="5768975" y="2055813"/>
            <a:ext cx="312738" cy="303212"/>
          </a:xfrm>
          <a:prstGeom prst="rect">
            <a:avLst/>
          </a:prstGeom>
          <a:solidFill>
            <a:srgbClr val="FA7D00"/>
          </a:solidFill>
          <a:ln>
            <a:noFill/>
          </a:ln>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500" b="1" dirty="0" smtClean="0">
                <a:solidFill>
                  <a:schemeClr val="tx1">
                    <a:lumMod val="75000"/>
                    <a:lumOff val="25000"/>
                  </a:schemeClr>
                </a:solidFill>
                <a:sym typeface="Arial" charset="0"/>
              </a:rPr>
              <a:t>R</a:t>
            </a:r>
          </a:p>
        </p:txBody>
      </p:sp>
      <p:sp>
        <p:nvSpPr>
          <p:cNvPr id="19504" name="Freeform 65"/>
          <p:cNvSpPr>
            <a:spLocks/>
          </p:cNvSpPr>
          <p:nvPr/>
        </p:nvSpPr>
        <p:spPr bwMode="auto">
          <a:xfrm>
            <a:off x="5768975" y="1933575"/>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05" name="Freeform 66"/>
          <p:cNvSpPr>
            <a:spLocks/>
          </p:cNvSpPr>
          <p:nvPr/>
        </p:nvSpPr>
        <p:spPr bwMode="auto">
          <a:xfrm>
            <a:off x="6081713" y="1933575"/>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06" name="Oval 67"/>
          <p:cNvSpPr>
            <a:spLocks noChangeArrowheads="1"/>
          </p:cNvSpPr>
          <p:nvPr/>
        </p:nvSpPr>
        <p:spPr bwMode="auto">
          <a:xfrm>
            <a:off x="3852863" y="1822450"/>
            <a:ext cx="1406525" cy="506413"/>
          </a:xfrm>
          <a:prstGeom prst="ellipse">
            <a:avLst/>
          </a:prstGeom>
          <a:solidFill>
            <a:srgbClr val="8CCA1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a:solidFill>
                  <a:srgbClr val="000000"/>
                </a:solidFill>
                <a:sym typeface="Arial" charset="0"/>
              </a:rPr>
              <a:t>FedMAN</a:t>
            </a:r>
          </a:p>
        </p:txBody>
      </p:sp>
      <p:sp>
        <p:nvSpPr>
          <p:cNvPr id="29776" name="Rectangle 69"/>
          <p:cNvSpPr>
            <a:spLocks noChangeArrowheads="1"/>
          </p:cNvSpPr>
          <p:nvPr/>
        </p:nvSpPr>
        <p:spPr bwMode="auto">
          <a:xfrm>
            <a:off x="5238750" y="2633663"/>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29779" name="Rectangle 71"/>
          <p:cNvSpPr>
            <a:spLocks noChangeArrowheads="1"/>
          </p:cNvSpPr>
          <p:nvPr/>
        </p:nvSpPr>
        <p:spPr bwMode="auto">
          <a:xfrm>
            <a:off x="5768975" y="2541588"/>
            <a:ext cx="312738" cy="304800"/>
          </a:xfrm>
          <a:prstGeom prst="rect">
            <a:avLst/>
          </a:prstGeom>
          <a:solidFill>
            <a:srgbClr val="FA7D00"/>
          </a:solidFill>
          <a:ln>
            <a:noFill/>
          </a:ln>
        </p:spPr>
        <p:txBody>
          <a:bodyPr wrap="none" lIns="69850" tIns="34925" rIns="69850" bIns="34925" anchor="ctr"/>
          <a:lstStyle/>
          <a:p>
            <a:pPr algn="ctr" defTabSz="514350">
              <a:defRPr/>
            </a:pPr>
            <a:r>
              <a:rPr lang="en-US" altLang="en-US" sz="1500" b="1">
                <a:solidFill>
                  <a:schemeClr val="tx1">
                    <a:lumMod val="75000"/>
                    <a:lumOff val="25000"/>
                  </a:schemeClr>
                </a:solidFill>
                <a:sym typeface="Arial" charset="0"/>
              </a:rPr>
              <a:t>R</a:t>
            </a:r>
          </a:p>
        </p:txBody>
      </p:sp>
      <p:sp>
        <p:nvSpPr>
          <p:cNvPr id="19509" name="Freeform 72"/>
          <p:cNvSpPr>
            <a:spLocks/>
          </p:cNvSpPr>
          <p:nvPr/>
        </p:nvSpPr>
        <p:spPr bwMode="auto">
          <a:xfrm>
            <a:off x="5768975" y="2420938"/>
            <a:ext cx="439738" cy="122237"/>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10" name="Freeform 73"/>
          <p:cNvSpPr>
            <a:spLocks/>
          </p:cNvSpPr>
          <p:nvPr/>
        </p:nvSpPr>
        <p:spPr bwMode="auto">
          <a:xfrm>
            <a:off x="6081713" y="2420938"/>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11" name="Oval 74"/>
          <p:cNvSpPr>
            <a:spLocks noChangeArrowheads="1"/>
          </p:cNvSpPr>
          <p:nvPr/>
        </p:nvSpPr>
        <p:spPr bwMode="auto">
          <a:xfrm>
            <a:off x="3852863" y="2328863"/>
            <a:ext cx="1406525" cy="466725"/>
          </a:xfrm>
          <a:prstGeom prst="ellipse">
            <a:avLst/>
          </a:prstGeom>
          <a:solidFill>
            <a:srgbClr val="8CCA1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a:solidFill>
                  <a:srgbClr val="000000"/>
                </a:solidFill>
                <a:sym typeface="Arial" charset="0"/>
              </a:rPr>
              <a:t>Isabel</a:t>
            </a:r>
          </a:p>
        </p:txBody>
      </p:sp>
      <p:sp>
        <p:nvSpPr>
          <p:cNvPr id="19512" name="Oval 75"/>
          <p:cNvSpPr>
            <a:spLocks noChangeArrowheads="1"/>
          </p:cNvSpPr>
          <p:nvPr/>
        </p:nvSpPr>
        <p:spPr bwMode="auto">
          <a:xfrm>
            <a:off x="3852863" y="2795588"/>
            <a:ext cx="1406525" cy="495300"/>
          </a:xfrm>
          <a:prstGeom prst="ellipse">
            <a:avLst/>
          </a:prstGeom>
          <a:solidFill>
            <a:srgbClr val="8CCA1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a:solidFill>
                  <a:srgbClr val="000000"/>
                </a:solidFill>
                <a:sym typeface="Arial" charset="0"/>
              </a:rPr>
              <a:t>…</a:t>
            </a:r>
          </a:p>
        </p:txBody>
      </p:sp>
      <p:sp>
        <p:nvSpPr>
          <p:cNvPr id="19513" name="Rectangle 76"/>
          <p:cNvSpPr>
            <a:spLocks noChangeArrowheads="1"/>
          </p:cNvSpPr>
          <p:nvPr/>
        </p:nvSpPr>
        <p:spPr bwMode="auto">
          <a:xfrm>
            <a:off x="6611938" y="1498600"/>
            <a:ext cx="36512" cy="194310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9514" name="Rectangle 77"/>
          <p:cNvSpPr>
            <a:spLocks noChangeArrowheads="1"/>
          </p:cNvSpPr>
          <p:nvPr/>
        </p:nvSpPr>
        <p:spPr bwMode="auto">
          <a:xfrm>
            <a:off x="1454150" y="4092575"/>
            <a:ext cx="82550"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9515" name="Rectangle 78"/>
          <p:cNvSpPr>
            <a:spLocks noChangeArrowheads="1"/>
          </p:cNvSpPr>
          <p:nvPr/>
        </p:nvSpPr>
        <p:spPr bwMode="auto">
          <a:xfrm>
            <a:off x="1620838" y="5105400"/>
            <a:ext cx="82550" cy="73025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9516" name="Rectangle 79"/>
          <p:cNvSpPr>
            <a:spLocks noChangeArrowheads="1"/>
          </p:cNvSpPr>
          <p:nvPr/>
        </p:nvSpPr>
        <p:spPr bwMode="auto">
          <a:xfrm>
            <a:off x="1454150" y="3849688"/>
            <a:ext cx="82550"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9517" name="Rectangle 81"/>
          <p:cNvSpPr>
            <a:spLocks noChangeArrowheads="1"/>
          </p:cNvSpPr>
          <p:nvPr/>
        </p:nvSpPr>
        <p:spPr bwMode="auto">
          <a:xfrm>
            <a:off x="1131888" y="4194175"/>
            <a:ext cx="623887" cy="303213"/>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19518" name="Freeform 82"/>
          <p:cNvSpPr>
            <a:spLocks/>
          </p:cNvSpPr>
          <p:nvPr/>
        </p:nvSpPr>
        <p:spPr bwMode="auto">
          <a:xfrm>
            <a:off x="1131888"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19" name="Freeform 83"/>
          <p:cNvSpPr>
            <a:spLocks/>
          </p:cNvSpPr>
          <p:nvPr/>
        </p:nvSpPr>
        <p:spPr bwMode="auto">
          <a:xfrm>
            <a:off x="1755775" y="4011613"/>
            <a:ext cx="188913"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70" name="Rectangle 85"/>
          <p:cNvSpPr>
            <a:spLocks noChangeArrowheads="1"/>
          </p:cNvSpPr>
          <p:nvPr/>
        </p:nvSpPr>
        <p:spPr bwMode="auto">
          <a:xfrm>
            <a:off x="1319213" y="4730750"/>
            <a:ext cx="311150" cy="303213"/>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19521" name="Freeform 86"/>
          <p:cNvSpPr>
            <a:spLocks/>
          </p:cNvSpPr>
          <p:nvPr/>
        </p:nvSpPr>
        <p:spPr bwMode="auto">
          <a:xfrm>
            <a:off x="1319213"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22" name="Freeform 87"/>
          <p:cNvSpPr>
            <a:spLocks/>
          </p:cNvSpPr>
          <p:nvPr/>
        </p:nvSpPr>
        <p:spPr bwMode="auto">
          <a:xfrm>
            <a:off x="1630363" y="46085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23" name="Rectangle 88"/>
          <p:cNvSpPr>
            <a:spLocks noChangeArrowheads="1"/>
          </p:cNvSpPr>
          <p:nvPr/>
        </p:nvSpPr>
        <p:spPr bwMode="auto">
          <a:xfrm>
            <a:off x="1620838" y="5065713"/>
            <a:ext cx="82550" cy="1133475"/>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9524" name="AutoShape 89"/>
          <p:cNvSpPr>
            <a:spLocks noChangeArrowheads="1"/>
          </p:cNvSpPr>
          <p:nvPr/>
        </p:nvSpPr>
        <p:spPr bwMode="auto">
          <a:xfrm>
            <a:off x="1454150" y="5065713"/>
            <a:ext cx="249238" cy="161925"/>
          </a:xfrm>
          <a:prstGeom prst="parallelogram">
            <a:avLst>
              <a:gd name="adj" fmla="val 87486"/>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5" name="Rectangle 91"/>
          <p:cNvSpPr>
            <a:spLocks noChangeArrowheads="1"/>
          </p:cNvSpPr>
          <p:nvPr/>
        </p:nvSpPr>
        <p:spPr bwMode="auto">
          <a:xfrm>
            <a:off x="1319213" y="5429250"/>
            <a:ext cx="311150" cy="304800"/>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19526" name="Freeform 92"/>
          <p:cNvSpPr>
            <a:spLocks/>
          </p:cNvSpPr>
          <p:nvPr/>
        </p:nvSpPr>
        <p:spPr bwMode="auto">
          <a:xfrm>
            <a:off x="1319213" y="5308600"/>
            <a:ext cx="438150" cy="122238"/>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27" name="Freeform 93"/>
          <p:cNvSpPr>
            <a:spLocks/>
          </p:cNvSpPr>
          <p:nvPr/>
        </p:nvSpPr>
        <p:spPr bwMode="auto">
          <a:xfrm>
            <a:off x="1630363" y="5308600"/>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Oval 94"/>
          <p:cNvSpPr>
            <a:spLocks noChangeArrowheads="1"/>
          </p:cNvSpPr>
          <p:nvPr/>
        </p:nvSpPr>
        <p:spPr bwMode="auto">
          <a:xfrm>
            <a:off x="1204913" y="5875338"/>
            <a:ext cx="665162" cy="487362"/>
          </a:xfrm>
          <a:prstGeom prst="ellipse">
            <a:avLst/>
          </a:prstGeom>
          <a:solidFill>
            <a:srgbClr val="00ABDA"/>
          </a:solidFill>
          <a:ln>
            <a:noFill/>
          </a:ln>
        </p:spPr>
        <p:txBody>
          <a:bodyPr wrap="none" anchor="ctr"/>
          <a:lstStyle/>
          <a:p>
            <a:pPr algn="ctr">
              <a:defRPr/>
            </a:pPr>
            <a:r>
              <a:rPr lang="en-US" altLang="en-US" sz="1600" b="1" dirty="0">
                <a:solidFill>
                  <a:schemeClr val="tx1">
                    <a:lumMod val="75000"/>
                    <a:lumOff val="25000"/>
                  </a:schemeClr>
                </a:solidFill>
                <a:sym typeface="Arial" charset="0"/>
              </a:rPr>
              <a:t>NIC</a:t>
            </a:r>
          </a:p>
        </p:txBody>
      </p:sp>
      <p:sp>
        <p:nvSpPr>
          <p:cNvPr id="19529" name="Rectangle 97"/>
          <p:cNvSpPr>
            <a:spLocks noChangeArrowheads="1"/>
          </p:cNvSpPr>
          <p:nvPr/>
        </p:nvSpPr>
        <p:spPr bwMode="auto">
          <a:xfrm>
            <a:off x="787400" y="3787775"/>
            <a:ext cx="7739063" cy="61913"/>
          </a:xfrm>
          <a:prstGeom prst="rect">
            <a:avLst/>
          </a:prstGeom>
          <a:gradFill rotWithShape="0">
            <a:gsLst>
              <a:gs pos="0">
                <a:srgbClr val="3D3D3D"/>
              </a:gs>
              <a:gs pos="100000">
                <a:srgbClr val="CECEC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324708" name="Rectangle 100"/>
          <p:cNvSpPr>
            <a:spLocks noChangeArrowheads="1"/>
          </p:cNvSpPr>
          <p:nvPr/>
        </p:nvSpPr>
        <p:spPr bwMode="auto">
          <a:xfrm>
            <a:off x="931863" y="3355975"/>
            <a:ext cx="1824037" cy="363538"/>
          </a:xfrm>
          <a:prstGeom prst="rect">
            <a:avLst/>
          </a:prstGeom>
          <a:noFill/>
          <a:ln>
            <a:noFill/>
          </a:ln>
          <a:effectLst/>
          <a:extLst/>
        </p:spPr>
        <p:txBody>
          <a:bodyPr lIns="90488" tIns="44450" rIns="90488" bIns="44450">
            <a:spAutoFit/>
          </a:bodyPr>
          <a:lstStyle/>
          <a:p>
            <a:pPr fontAlgn="auto">
              <a:spcBef>
                <a:spcPts val="0"/>
              </a:spcBef>
              <a:spcAft>
                <a:spcPts val="0"/>
              </a:spcAft>
              <a:buSzPct val="100000"/>
              <a:defRPr/>
            </a:pPr>
            <a:r>
              <a:rPr lang="en-US" dirty="0">
                <a:solidFill>
                  <a:srgbClr val="000000"/>
                </a:solidFill>
                <a:effectLst>
                  <a:outerShdw blurRad="38100" dist="38100" dir="2700000" algn="tl">
                    <a:srgbClr val="C0C0C0"/>
                  </a:outerShdw>
                </a:effectLst>
                <a:latin typeface="+mn-lt"/>
                <a:sym typeface="Arial" charset="0"/>
              </a:rPr>
              <a:t>Backbone</a:t>
            </a:r>
          </a:p>
        </p:txBody>
      </p:sp>
      <p:sp>
        <p:nvSpPr>
          <p:cNvPr id="19531" name="Rectangle 101"/>
          <p:cNvSpPr>
            <a:spLocks noChangeArrowheads="1"/>
          </p:cNvSpPr>
          <p:nvPr/>
        </p:nvSpPr>
        <p:spPr bwMode="auto">
          <a:xfrm>
            <a:off x="7734300" y="5103813"/>
            <a:ext cx="84138"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8" name="Rectangle 104"/>
          <p:cNvSpPr>
            <a:spLocks noChangeArrowheads="1"/>
          </p:cNvSpPr>
          <p:nvPr/>
        </p:nvSpPr>
        <p:spPr bwMode="auto">
          <a:xfrm>
            <a:off x="7419975" y="5441950"/>
            <a:ext cx="311150" cy="303213"/>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19533" name="Freeform 105"/>
          <p:cNvSpPr>
            <a:spLocks/>
          </p:cNvSpPr>
          <p:nvPr/>
        </p:nvSpPr>
        <p:spPr bwMode="auto">
          <a:xfrm>
            <a:off x="7419975" y="53197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4" name="Freeform 106"/>
          <p:cNvSpPr>
            <a:spLocks/>
          </p:cNvSpPr>
          <p:nvPr/>
        </p:nvSpPr>
        <p:spPr bwMode="auto">
          <a:xfrm>
            <a:off x="7731125" y="53197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45" name="Oval 107"/>
          <p:cNvSpPr>
            <a:spLocks noChangeArrowheads="1"/>
          </p:cNvSpPr>
          <p:nvPr/>
        </p:nvSpPr>
        <p:spPr bwMode="auto">
          <a:xfrm>
            <a:off x="7305675" y="5888038"/>
            <a:ext cx="665163" cy="485775"/>
          </a:xfrm>
          <a:prstGeom prst="ellipse">
            <a:avLst/>
          </a:prstGeom>
          <a:solidFill>
            <a:srgbClr val="00ABDA"/>
          </a:solidFill>
          <a:ln>
            <a:noFill/>
          </a:ln>
        </p:spPr>
        <p:txBody>
          <a:bodyPr wrap="none" anchor="ctr"/>
          <a:lstStyle/>
          <a:p>
            <a:pPr algn="ctr">
              <a:defRPr/>
            </a:pPr>
            <a:r>
              <a:rPr lang="en-US" altLang="en-US" sz="1600" b="1">
                <a:solidFill>
                  <a:schemeClr val="tx1">
                    <a:lumMod val="75000"/>
                    <a:lumOff val="25000"/>
                  </a:schemeClr>
                </a:solidFill>
                <a:sym typeface="Arial" charset="0"/>
              </a:rPr>
              <a:t>…</a:t>
            </a:r>
          </a:p>
        </p:txBody>
      </p:sp>
      <p:sp>
        <p:nvSpPr>
          <p:cNvPr id="19536" name="Rectangle 109"/>
          <p:cNvSpPr>
            <a:spLocks noChangeArrowheads="1"/>
          </p:cNvSpPr>
          <p:nvPr/>
        </p:nvSpPr>
        <p:spPr bwMode="auto">
          <a:xfrm>
            <a:off x="6583363" y="4105275"/>
            <a:ext cx="84137"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9537" name="Rectangle 110"/>
          <p:cNvSpPr>
            <a:spLocks noChangeArrowheads="1"/>
          </p:cNvSpPr>
          <p:nvPr/>
        </p:nvSpPr>
        <p:spPr bwMode="auto">
          <a:xfrm>
            <a:off x="6583363" y="3862388"/>
            <a:ext cx="73025"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1" name="Oval 112"/>
          <p:cNvSpPr>
            <a:spLocks noChangeArrowheads="1"/>
          </p:cNvSpPr>
          <p:nvPr/>
        </p:nvSpPr>
        <p:spPr bwMode="auto">
          <a:xfrm>
            <a:off x="6292850" y="5159375"/>
            <a:ext cx="665163" cy="487363"/>
          </a:xfrm>
          <a:prstGeom prst="ellipse">
            <a:avLst/>
          </a:prstGeom>
          <a:solidFill>
            <a:srgbClr val="00ABDA"/>
          </a:solidFill>
          <a:ln>
            <a:noFill/>
          </a:ln>
        </p:spPr>
        <p:txBody>
          <a:bodyPr wrap="none" anchor="ctr"/>
          <a:lstStyle/>
          <a:p>
            <a:pPr algn="ctr">
              <a:defRPr/>
            </a:pPr>
            <a:r>
              <a:rPr lang="fr-BE" altLang="en-US" sz="1600" b="1" dirty="0">
                <a:solidFill>
                  <a:schemeClr val="tx1">
                    <a:lumMod val="75000"/>
                    <a:lumOff val="25000"/>
                  </a:schemeClr>
                </a:solidFill>
                <a:sym typeface="Arial" charset="0"/>
              </a:rPr>
              <a:t>RSVZ</a:t>
            </a:r>
            <a:endParaRPr lang="en-US" altLang="en-US" sz="1600" b="1" dirty="0">
              <a:solidFill>
                <a:schemeClr val="tx1">
                  <a:lumMod val="75000"/>
                  <a:lumOff val="25000"/>
                </a:schemeClr>
              </a:solidFill>
              <a:sym typeface="Arial" charset="0"/>
            </a:endParaRPr>
          </a:p>
        </p:txBody>
      </p:sp>
      <p:sp>
        <p:nvSpPr>
          <p:cNvPr id="19539" name="Rectangle 114"/>
          <p:cNvSpPr>
            <a:spLocks noChangeArrowheads="1"/>
          </p:cNvSpPr>
          <p:nvPr/>
        </p:nvSpPr>
        <p:spPr bwMode="auto">
          <a:xfrm>
            <a:off x="6219825" y="4206875"/>
            <a:ext cx="623888" cy="30480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19540" name="Freeform 115"/>
          <p:cNvSpPr>
            <a:spLocks/>
          </p:cNvSpPr>
          <p:nvPr/>
        </p:nvSpPr>
        <p:spPr bwMode="auto">
          <a:xfrm>
            <a:off x="6219825" y="40243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41" name="Freeform 116"/>
          <p:cNvSpPr>
            <a:spLocks/>
          </p:cNvSpPr>
          <p:nvPr/>
        </p:nvSpPr>
        <p:spPr bwMode="auto">
          <a:xfrm>
            <a:off x="6843713" y="4024313"/>
            <a:ext cx="188912" cy="488950"/>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Rectangle 118"/>
          <p:cNvSpPr>
            <a:spLocks noChangeArrowheads="1"/>
          </p:cNvSpPr>
          <p:nvPr/>
        </p:nvSpPr>
        <p:spPr bwMode="auto">
          <a:xfrm>
            <a:off x="6407150" y="4743450"/>
            <a:ext cx="312738" cy="304800"/>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19543" name="Freeform 119"/>
          <p:cNvSpPr>
            <a:spLocks/>
          </p:cNvSpPr>
          <p:nvPr/>
        </p:nvSpPr>
        <p:spPr bwMode="auto">
          <a:xfrm>
            <a:off x="6407150" y="4622800"/>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44" name="Freeform 120"/>
          <p:cNvSpPr>
            <a:spLocks/>
          </p:cNvSpPr>
          <p:nvPr/>
        </p:nvSpPr>
        <p:spPr bwMode="auto">
          <a:xfrm>
            <a:off x="6719888" y="4622800"/>
            <a:ext cx="125412"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51" name="Oval 121"/>
          <p:cNvSpPr>
            <a:spLocks noChangeArrowheads="1"/>
          </p:cNvSpPr>
          <p:nvPr/>
        </p:nvSpPr>
        <p:spPr bwMode="auto">
          <a:xfrm>
            <a:off x="3476625" y="5186363"/>
            <a:ext cx="2217738" cy="688975"/>
          </a:xfrm>
          <a:prstGeom prst="ellipse">
            <a:avLst/>
          </a:prstGeom>
          <a:solidFill>
            <a:srgbClr val="00ABDA"/>
          </a:solidFill>
          <a:ln>
            <a:noFill/>
          </a:ln>
        </p:spPr>
        <p:txBody>
          <a:bodyPr wrap="none" anchor="ctr"/>
          <a:lstStyle/>
          <a:p>
            <a:pPr algn="ctr">
              <a:defRPr/>
            </a:pPr>
            <a:r>
              <a:rPr lang="fr-BE" altLang="en-US" sz="1600" b="1" dirty="0">
                <a:solidFill>
                  <a:schemeClr val="tx1">
                    <a:lumMod val="75000"/>
                    <a:lumOff val="25000"/>
                  </a:schemeClr>
                </a:solidFill>
                <a:sym typeface="Arial" charset="0"/>
              </a:rPr>
              <a:t>KSZ</a:t>
            </a:r>
            <a:endParaRPr lang="en-US" altLang="en-US" sz="1600" b="1" dirty="0">
              <a:solidFill>
                <a:schemeClr val="tx1">
                  <a:lumMod val="75000"/>
                  <a:lumOff val="25000"/>
                </a:schemeClr>
              </a:solidFill>
              <a:sym typeface="Arial" charset="0"/>
            </a:endParaRPr>
          </a:p>
        </p:txBody>
      </p:sp>
      <p:sp>
        <p:nvSpPr>
          <p:cNvPr id="19546" name="AutoShape 89"/>
          <p:cNvSpPr>
            <a:spLocks noChangeArrowheads="1"/>
          </p:cNvSpPr>
          <p:nvPr/>
        </p:nvSpPr>
        <p:spPr bwMode="auto">
          <a:xfrm>
            <a:off x="7596188" y="5084763"/>
            <a:ext cx="215900" cy="161925"/>
          </a:xfrm>
          <a:prstGeom prst="parallelogram">
            <a:avLst>
              <a:gd name="adj" fmla="val 87556"/>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188913"/>
            <a:ext cx="8229600" cy="922337"/>
          </a:xfrm>
        </p:spPr>
        <p:txBody>
          <a:bodyPr/>
          <a:lstStyle/>
          <a:p>
            <a:r>
              <a:rPr lang="en-US" altLang="en-US" smtClean="0">
                <a:sym typeface="Arial" charset="0"/>
              </a:rPr>
              <a:t>Stand van zaken</a:t>
            </a:r>
          </a:p>
        </p:txBody>
      </p:sp>
      <p:sp>
        <p:nvSpPr>
          <p:cNvPr id="20483" name="Rectangle 3"/>
          <p:cNvSpPr>
            <a:spLocks noGrp="1" noChangeArrowheads="1"/>
          </p:cNvSpPr>
          <p:nvPr>
            <p:ph idx="1"/>
          </p:nvPr>
        </p:nvSpPr>
        <p:spPr>
          <a:xfrm>
            <a:off x="457200" y="1196975"/>
            <a:ext cx="8229600" cy="5111750"/>
          </a:xfrm>
        </p:spPr>
        <p:txBody>
          <a:bodyPr/>
          <a:lstStyle/>
          <a:p>
            <a:r>
              <a:rPr lang="en-US" altLang="en-US" smtClean="0">
                <a:sym typeface="Arial" charset="0"/>
              </a:rPr>
              <a:t>Een </a:t>
            </a:r>
            <a:r>
              <a:rPr lang="en-US" altLang="en-US" b="1" smtClean="0">
                <a:sym typeface="Arial" charset="0"/>
              </a:rPr>
              <a:t>netwerk met basisdiensten </a:t>
            </a:r>
            <a:r>
              <a:rPr lang="en-US" altLang="en-US" smtClean="0">
                <a:sym typeface="Arial" charset="0"/>
              </a:rPr>
              <a:t>tussen alle openbare en private actoren in de sociale sector, met een veilige verbinding met alle andere relevante overheidsnetwerken, het internet en het interbancair netwerk Isabel</a:t>
            </a:r>
          </a:p>
          <a:p>
            <a:r>
              <a:rPr lang="en-US" altLang="en-US" smtClean="0">
                <a:sym typeface="Arial" charset="0"/>
              </a:rPr>
              <a:t>Een </a:t>
            </a:r>
            <a:r>
              <a:rPr lang="en-US" altLang="en-US" b="1" smtClean="0">
                <a:sym typeface="Arial" charset="0"/>
              </a:rPr>
              <a:t>unieke identificatiesleutel</a:t>
            </a:r>
          </a:p>
          <a:p>
            <a:pPr lvl="1"/>
            <a:r>
              <a:rPr lang="en-US" altLang="en-US" smtClean="0">
                <a:sym typeface="Arial" charset="0"/>
              </a:rPr>
              <a:t>voor elke </a:t>
            </a:r>
            <a:r>
              <a:rPr lang="en-US" altLang="en-US" b="1" smtClean="0">
                <a:sym typeface="Arial" charset="0"/>
              </a:rPr>
              <a:t>burger</a:t>
            </a:r>
            <a:r>
              <a:rPr lang="en-US" altLang="en-US" smtClean="0">
                <a:sym typeface="Arial" charset="0"/>
              </a:rPr>
              <a:t>, elektronisch leesbaar vanop de elektronische identiteitskaart</a:t>
            </a:r>
          </a:p>
          <a:p>
            <a:pPr lvl="1"/>
            <a:r>
              <a:rPr lang="en-US" altLang="en-US" smtClean="0">
                <a:sym typeface="Arial" charset="0"/>
              </a:rPr>
              <a:t>voor elke </a:t>
            </a:r>
            <a:r>
              <a:rPr lang="en-US" altLang="en-US" b="1" smtClean="0">
                <a:sym typeface="Arial" charset="0"/>
              </a:rPr>
              <a:t>onderneming</a:t>
            </a:r>
            <a:r>
              <a:rPr lang="en-US" altLang="en-US" smtClean="0">
                <a:sym typeface="Arial" charset="0"/>
              </a:rPr>
              <a:t> en elke vestiging van een onderneming</a:t>
            </a:r>
          </a:p>
          <a:p>
            <a:r>
              <a:rPr lang="en-US" altLang="en-US" smtClean="0">
                <a:sym typeface="Arial" charset="0"/>
              </a:rPr>
              <a:t>Een </a:t>
            </a:r>
            <a:r>
              <a:rPr lang="en-US" altLang="en-US" b="1" smtClean="0">
                <a:sym typeface="Arial" charset="0"/>
              </a:rPr>
              <a:t>coherent gegevensmodel</a:t>
            </a:r>
            <a:r>
              <a:rPr lang="en-US" altLang="en-US" smtClean="0">
                <a:sym typeface="Arial" charset="0"/>
              </a:rPr>
              <a:t> voor de volledige sociale sector</a:t>
            </a:r>
          </a:p>
          <a:p>
            <a:r>
              <a:rPr lang="en-US" altLang="en-US" smtClean="0">
                <a:sym typeface="Arial" charset="0"/>
              </a:rPr>
              <a:t>Een onderlinge </a:t>
            </a:r>
            <a:r>
              <a:rPr lang="en-US" altLang="en-US" b="1" smtClean="0">
                <a:sym typeface="Arial" charset="0"/>
              </a:rPr>
              <a:t>taakverdeling</a:t>
            </a:r>
            <a:r>
              <a:rPr lang="en-US" altLang="en-US" smtClean="0">
                <a:sym typeface="Arial" charset="0"/>
              </a:rPr>
              <a:t> tussen de actoren in de sociale sector en daarbuiten inzake de inzameling, de validatie, de opslag, het beheer en de elektronische terbeschikkingstelling van informatie in authentieke vorm</a:t>
            </a:r>
          </a:p>
          <a:p>
            <a:endParaRPr lang="en-US" altLang="en-US" smtClean="0">
              <a:sym typeface="Arial" charset="0"/>
            </a:endParaRPr>
          </a:p>
        </p:txBody>
      </p:sp>
      <p:sp>
        <p:nvSpPr>
          <p:cNvPr id="5" name="Slide Number Placeholder 4"/>
          <p:cNvSpPr>
            <a:spLocks noGrp="1"/>
          </p:cNvSpPr>
          <p:nvPr>
            <p:ph type="sldNum" sz="quarter" idx="10"/>
          </p:nvPr>
        </p:nvSpPr>
        <p:spPr/>
        <p:txBody>
          <a:bodyPr/>
          <a:lstStyle/>
          <a:p>
            <a:pPr>
              <a:defRPr/>
            </a:pPr>
            <a:fld id="{276F2AE9-BA83-4DA3-B02A-48E53B5FFB93}" type="slidenum">
              <a:rPr lang="en-GB" smtClean="0"/>
              <a:pPr>
                <a:defRPr/>
              </a:pPr>
              <a:t>16</a:t>
            </a:fld>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8313" y="188913"/>
            <a:ext cx="8229600" cy="922337"/>
          </a:xfrm>
        </p:spPr>
        <p:txBody>
          <a:bodyPr/>
          <a:lstStyle/>
          <a:p>
            <a:r>
              <a:rPr lang="en-US" altLang="en-US" smtClean="0">
                <a:sym typeface="Arial" charset="0"/>
              </a:rPr>
              <a:t>Stand van zaken</a:t>
            </a:r>
          </a:p>
        </p:txBody>
      </p:sp>
      <p:sp>
        <p:nvSpPr>
          <p:cNvPr id="21507" name="Rectangle 3"/>
          <p:cNvSpPr>
            <a:spLocks noGrp="1" noChangeArrowheads="1"/>
          </p:cNvSpPr>
          <p:nvPr>
            <p:ph idx="1"/>
          </p:nvPr>
        </p:nvSpPr>
        <p:spPr>
          <a:xfrm>
            <a:off x="457200" y="1196975"/>
            <a:ext cx="8229600" cy="5111750"/>
          </a:xfrm>
        </p:spPr>
        <p:txBody>
          <a:bodyPr/>
          <a:lstStyle/>
          <a:p>
            <a:r>
              <a:rPr lang="en-US" altLang="en-US" smtClean="0">
                <a:sym typeface="Arial" charset="0"/>
              </a:rPr>
              <a:t>Met als gevolg een </a:t>
            </a:r>
            <a:r>
              <a:rPr lang="en-US" altLang="en-US" b="1" smtClean="0">
                <a:sym typeface="Arial" charset="0"/>
              </a:rPr>
              <a:t>eenmalige inzameling</a:t>
            </a:r>
            <a:r>
              <a:rPr lang="en-US" altLang="en-US" smtClean="0">
                <a:sym typeface="Arial" charset="0"/>
              </a:rPr>
              <a:t> en een multifunctioneel hergebruik van de informatie doorheen de hele sociale sector</a:t>
            </a:r>
            <a:endParaRPr lang="en-US" altLang="en-US" b="1" smtClean="0">
              <a:sym typeface="Arial" charset="0"/>
            </a:endParaRPr>
          </a:p>
          <a:p>
            <a:r>
              <a:rPr lang="en-US" altLang="en-US" b="1" smtClean="0">
                <a:sym typeface="Arial" charset="0"/>
              </a:rPr>
              <a:t>220 gestructureerde berichten</a:t>
            </a:r>
            <a:r>
              <a:rPr lang="en-US" altLang="en-US" smtClean="0">
                <a:sym typeface="Arial" charset="0"/>
              </a:rPr>
              <a:t> en een </a:t>
            </a:r>
            <a:r>
              <a:rPr lang="en-US" altLang="en-US" b="1" smtClean="0">
                <a:sym typeface="Arial" charset="0"/>
              </a:rPr>
              <a:t>120 webservices</a:t>
            </a:r>
            <a:r>
              <a:rPr lang="en-US" altLang="en-US" smtClean="0">
                <a:sym typeface="Arial" charset="0"/>
              </a:rPr>
              <a:t> in productie tussen alle op het netwerk aangesloten actoren in de sociale sector</a:t>
            </a:r>
          </a:p>
          <a:p>
            <a:r>
              <a:rPr lang="en-US" altLang="en-US" smtClean="0">
                <a:sym typeface="Arial" charset="0"/>
              </a:rPr>
              <a:t>Telkens uitgebouwd na </a:t>
            </a:r>
            <a:r>
              <a:rPr lang="en-US" altLang="en-US" b="1" smtClean="0">
                <a:sym typeface="Arial" charset="0"/>
              </a:rPr>
              <a:t>procesoptimalisatie</a:t>
            </a:r>
            <a:r>
              <a:rPr lang="en-US" altLang="en-US" smtClean="0">
                <a:sym typeface="Arial" charset="0"/>
              </a:rPr>
              <a:t>, en in productie gesteld na </a:t>
            </a:r>
            <a:r>
              <a:rPr lang="en-US" altLang="en-US" b="1" smtClean="0">
                <a:sym typeface="Arial" charset="0"/>
              </a:rPr>
              <a:t>machtiging</a:t>
            </a:r>
            <a:r>
              <a:rPr lang="en-US" altLang="en-US" smtClean="0">
                <a:sym typeface="Arial" charset="0"/>
              </a:rPr>
              <a:t> van het sectoraal comité van de sociale zekerheid en van de gezondheid van de Commissie voor de Bescherming van de Persoonlijke Levenssfeer (CBPL)</a:t>
            </a:r>
          </a:p>
          <a:p>
            <a:r>
              <a:rPr lang="en-US" altLang="en-US" smtClean="0">
                <a:sym typeface="Arial" charset="0"/>
              </a:rPr>
              <a:t>Bijna alle rechtstreekse of onrechtstreekse (via burgers of ondernemingen) </a:t>
            </a:r>
            <a:r>
              <a:rPr lang="en-US" altLang="en-US" b="1" smtClean="0">
                <a:sym typeface="Arial" charset="0"/>
              </a:rPr>
              <a:t>papieren informatie-uitwisseling</a:t>
            </a:r>
            <a:r>
              <a:rPr lang="en-US" altLang="en-US" smtClean="0">
                <a:sym typeface="Arial" charset="0"/>
              </a:rPr>
              <a:t> tussen actoren in de sociale sector is </a:t>
            </a:r>
            <a:r>
              <a:rPr lang="en-US" altLang="en-US" b="1" smtClean="0">
                <a:sym typeface="Arial" charset="0"/>
              </a:rPr>
              <a:t>afgeschaft</a:t>
            </a:r>
          </a:p>
        </p:txBody>
      </p:sp>
      <p:sp>
        <p:nvSpPr>
          <p:cNvPr id="5" name="Slide Number Placeholder 4"/>
          <p:cNvSpPr>
            <a:spLocks noGrp="1"/>
          </p:cNvSpPr>
          <p:nvPr>
            <p:ph type="sldNum" sz="quarter" idx="10"/>
          </p:nvPr>
        </p:nvSpPr>
        <p:spPr/>
        <p:txBody>
          <a:bodyPr/>
          <a:lstStyle/>
          <a:p>
            <a:pPr>
              <a:defRPr/>
            </a:pPr>
            <a:fld id="{9E27E0D2-130C-45C0-826A-D8ED9F2D6EB5}" type="slidenum">
              <a:rPr lang="en-GB" smtClean="0"/>
              <a:pPr>
                <a:defRPr/>
              </a:pPr>
              <a:t>17</a:t>
            </a:fld>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2150" y="3576638"/>
            <a:ext cx="5084763"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Content Placeholder 2"/>
          <p:cNvSpPr>
            <a:spLocks noGrp="1"/>
          </p:cNvSpPr>
          <p:nvPr>
            <p:ph idx="1"/>
          </p:nvPr>
        </p:nvSpPr>
        <p:spPr>
          <a:xfrm>
            <a:off x="457200" y="1125538"/>
            <a:ext cx="8229600" cy="5305425"/>
          </a:xfrm>
        </p:spPr>
        <p:txBody>
          <a:bodyPr>
            <a:normAutofit fontScale="92500" lnSpcReduction="10000"/>
          </a:bodyPr>
          <a:lstStyle/>
          <a:p>
            <a:pPr>
              <a:defRPr/>
            </a:pPr>
            <a:r>
              <a:rPr lang="en-US" altLang="en-US" dirty="0" smtClean="0"/>
              <a:t>20.112.415 </a:t>
            </a:r>
            <a:r>
              <a:rPr lang="en-US" altLang="en-US" dirty="0" err="1" smtClean="0"/>
              <a:t>verschillende</a:t>
            </a:r>
            <a:r>
              <a:rPr lang="en-US" altLang="en-US" dirty="0" smtClean="0"/>
              <a:t> </a:t>
            </a:r>
            <a:r>
              <a:rPr lang="en-US" altLang="en-US" dirty="0" err="1" smtClean="0"/>
              <a:t>personen</a:t>
            </a:r>
            <a:r>
              <a:rPr lang="en-US" altLang="en-US" dirty="0" smtClean="0"/>
              <a:t> </a:t>
            </a:r>
            <a:r>
              <a:rPr lang="en-US" altLang="en-US" dirty="0" err="1" smtClean="0"/>
              <a:t>zijn</a:t>
            </a:r>
            <a:r>
              <a:rPr lang="en-US" altLang="en-US" dirty="0" smtClean="0"/>
              <a:t> </a:t>
            </a:r>
            <a:r>
              <a:rPr lang="en-US" altLang="en-US" dirty="0" err="1" smtClean="0"/>
              <a:t>ingeschreven</a:t>
            </a:r>
            <a:r>
              <a:rPr lang="en-US" altLang="en-US" dirty="0" smtClean="0"/>
              <a:t> in het </a:t>
            </a:r>
            <a:r>
              <a:rPr lang="en-US" altLang="en-US" dirty="0" err="1" smtClean="0">
                <a:sym typeface="Arial" charset="0"/>
              </a:rPr>
              <a:t>verwijzingsrepertorium</a:t>
            </a:r>
            <a:r>
              <a:rPr lang="en-US" altLang="en-US" dirty="0" smtClean="0"/>
              <a:t> </a:t>
            </a:r>
          </a:p>
          <a:p>
            <a:pPr>
              <a:defRPr/>
            </a:pPr>
            <a:r>
              <a:rPr lang="en-US" altLang="en-US" dirty="0" err="1"/>
              <a:t>E</a:t>
            </a:r>
            <a:r>
              <a:rPr lang="en-US" altLang="en-US" dirty="0" err="1" smtClean="0"/>
              <a:t>lke</a:t>
            </a:r>
            <a:r>
              <a:rPr lang="en-US" altLang="en-US" dirty="0" smtClean="0"/>
              <a:t> </a:t>
            </a:r>
            <a:r>
              <a:rPr lang="en-US" altLang="en-US" dirty="0" err="1" smtClean="0"/>
              <a:t>persoon</a:t>
            </a:r>
            <a:r>
              <a:rPr lang="en-US" altLang="en-US" dirty="0" smtClean="0"/>
              <a:t> is </a:t>
            </a:r>
            <a:r>
              <a:rPr lang="en-US" altLang="en-US" dirty="0" err="1" smtClean="0"/>
              <a:t>gemiddeld</a:t>
            </a:r>
            <a:r>
              <a:rPr lang="en-US" altLang="en-US" dirty="0" smtClean="0"/>
              <a:t> </a:t>
            </a:r>
            <a:r>
              <a:rPr lang="en-US" altLang="en-US" dirty="0" err="1" smtClean="0"/>
              <a:t>gekend</a:t>
            </a:r>
            <a:r>
              <a:rPr lang="en-US" altLang="en-US" dirty="0" smtClean="0"/>
              <a:t> </a:t>
            </a:r>
            <a:r>
              <a:rPr lang="en-US" altLang="en-US" dirty="0" err="1" smtClean="0"/>
              <a:t>bij</a:t>
            </a:r>
            <a:r>
              <a:rPr lang="en-US" altLang="en-US" dirty="0" smtClean="0"/>
              <a:t> </a:t>
            </a:r>
            <a:r>
              <a:rPr lang="fr-FR" altLang="en-US" dirty="0" smtClean="0"/>
              <a:t>11,23</a:t>
            </a:r>
            <a:r>
              <a:rPr lang="en-US" altLang="en-US" dirty="0" smtClean="0"/>
              <a:t> </a:t>
            </a:r>
            <a:r>
              <a:rPr lang="en-US" altLang="en-US" dirty="0" err="1" smtClean="0"/>
              <a:t>actoren</a:t>
            </a:r>
            <a:r>
              <a:rPr lang="en-US" altLang="en-US" dirty="0" smtClean="0"/>
              <a:t> in de </a:t>
            </a:r>
            <a:r>
              <a:rPr lang="en-US" altLang="en-US" dirty="0" err="1" smtClean="0"/>
              <a:t>sociale</a:t>
            </a:r>
            <a:r>
              <a:rPr lang="en-US" altLang="en-US" dirty="0" smtClean="0"/>
              <a:t> </a:t>
            </a:r>
            <a:r>
              <a:rPr lang="en-US" altLang="en-US" dirty="0" err="1" smtClean="0"/>
              <a:t>zekerheid</a:t>
            </a:r>
            <a:endParaRPr lang="en-US" altLang="en-US" dirty="0" smtClean="0"/>
          </a:p>
          <a:p>
            <a:pPr>
              <a:defRPr/>
            </a:pPr>
            <a:r>
              <a:rPr lang="en-US" altLang="en-US" dirty="0" smtClean="0"/>
              <a:t>187.597.097</a:t>
            </a:r>
            <a:r>
              <a:rPr lang="fr-FR" altLang="en-US" dirty="0" smtClean="0"/>
              <a:t> </a:t>
            </a:r>
            <a:r>
              <a:rPr lang="nl-NL" altLang="en-US" dirty="0" smtClean="0"/>
              <a:t> 'geactiveerde dossiers' in het personenrepertorium </a:t>
            </a:r>
            <a:r>
              <a:rPr lang="fr-FR" altLang="en-US" dirty="0" smtClean="0"/>
              <a:t>op 01/01/2015</a:t>
            </a:r>
          </a:p>
          <a:p>
            <a:pPr marL="457200" lvl="1" indent="0">
              <a:buFont typeface="Arial" charset="0"/>
              <a:buNone/>
              <a:defRPr/>
            </a:pPr>
            <a:endParaRPr lang="nl-BE" altLang="en-US" dirty="0"/>
          </a:p>
          <a:p>
            <a:pPr marL="457200" lvl="1" indent="0">
              <a:buFont typeface="Arial" charset="0"/>
              <a:buNone/>
              <a:defRPr/>
            </a:pPr>
            <a:endParaRPr lang="fr-BE" altLang="en-US" dirty="0"/>
          </a:p>
          <a:p>
            <a:pPr>
              <a:defRPr/>
            </a:pPr>
            <a:endParaRPr lang="fr-BE" altLang="en-US" dirty="0" smtClean="0"/>
          </a:p>
          <a:p>
            <a:pPr>
              <a:defRPr/>
            </a:pPr>
            <a:endParaRPr lang="fr-BE" altLang="en-US" dirty="0"/>
          </a:p>
          <a:p>
            <a:pPr>
              <a:defRPr/>
            </a:pPr>
            <a:endParaRPr lang="fr-BE" altLang="en-US" dirty="0" smtClean="0"/>
          </a:p>
          <a:p>
            <a:pPr>
              <a:defRPr/>
            </a:pPr>
            <a:endParaRPr lang="fr-BE" altLang="en-US" dirty="0"/>
          </a:p>
          <a:p>
            <a:pPr>
              <a:defRPr/>
            </a:pPr>
            <a:endParaRPr lang="fr-BE" altLang="en-US" dirty="0" smtClean="0"/>
          </a:p>
          <a:p>
            <a:pPr>
              <a:defRPr/>
            </a:pPr>
            <a:endParaRPr lang="fr-BE" altLang="en-US" dirty="0" smtClean="0"/>
          </a:p>
          <a:p>
            <a:pPr>
              <a:defRPr/>
            </a:pPr>
            <a:r>
              <a:rPr lang="fr-BE" altLang="en-US" dirty="0" smtClean="0"/>
              <a:t>1.005.868.869 </a:t>
            </a:r>
            <a:r>
              <a:rPr lang="fr-BE" altLang="en-US" dirty="0" err="1" smtClean="0"/>
              <a:t>uitgewisselde</a:t>
            </a:r>
            <a:r>
              <a:rPr lang="fr-BE" altLang="en-US" dirty="0" smtClean="0"/>
              <a:t> </a:t>
            </a:r>
            <a:r>
              <a:rPr lang="fr-BE" altLang="en-US" dirty="0" err="1" smtClean="0"/>
              <a:t>berichten</a:t>
            </a:r>
            <a:r>
              <a:rPr lang="fr-BE" altLang="en-US" dirty="0" smtClean="0"/>
              <a:t> in 2014</a:t>
            </a:r>
            <a:endParaRPr lang="en-US" altLang="en-US" dirty="0" smtClean="0"/>
          </a:p>
          <a:p>
            <a:pPr>
              <a:defRPr/>
            </a:pPr>
            <a:endParaRPr lang="fr-FR" altLang="en-US" dirty="0" smtClean="0"/>
          </a:p>
          <a:p>
            <a:pPr>
              <a:defRPr/>
            </a:pPr>
            <a:endParaRPr lang="fr-FR" altLang="en-US" dirty="0" smtClean="0"/>
          </a:p>
        </p:txBody>
      </p:sp>
      <p:sp>
        <p:nvSpPr>
          <p:cNvPr id="22532" name="Title 1"/>
          <p:cNvSpPr>
            <a:spLocks noGrp="1"/>
          </p:cNvSpPr>
          <p:nvPr>
            <p:ph type="title"/>
          </p:nvPr>
        </p:nvSpPr>
        <p:spPr>
          <a:xfrm>
            <a:off x="468313" y="188913"/>
            <a:ext cx="8229600" cy="922337"/>
          </a:xfrm>
        </p:spPr>
        <p:txBody>
          <a:bodyPr/>
          <a:lstStyle/>
          <a:p>
            <a:r>
              <a:rPr lang="en-US" altLang="en-US" smtClean="0">
                <a:sym typeface="Arial" charset="0"/>
              </a:rPr>
              <a:t>Stand van zaken</a:t>
            </a:r>
          </a:p>
        </p:txBody>
      </p:sp>
      <p:sp>
        <p:nvSpPr>
          <p:cNvPr id="10" name="Slide Number Placeholder 9"/>
          <p:cNvSpPr>
            <a:spLocks noGrp="1"/>
          </p:cNvSpPr>
          <p:nvPr>
            <p:ph type="sldNum" sz="quarter" idx="10"/>
          </p:nvPr>
        </p:nvSpPr>
        <p:spPr/>
        <p:txBody>
          <a:bodyPr/>
          <a:lstStyle/>
          <a:p>
            <a:pPr>
              <a:defRPr/>
            </a:pPr>
            <a:fld id="{2EA5E94F-AE95-4E78-B6E2-5DF01FC0156B}" type="slidenum">
              <a:rPr lang="en-GB" smtClean="0"/>
              <a:pPr>
                <a:defRPr/>
              </a:pPr>
              <a:t>18</a:t>
            </a:fld>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68313" y="188913"/>
            <a:ext cx="8229600" cy="922337"/>
          </a:xfrm>
        </p:spPr>
        <p:txBody>
          <a:bodyPr/>
          <a:lstStyle/>
          <a:p>
            <a:r>
              <a:rPr lang="en-US" altLang="en-US" smtClean="0">
                <a:sym typeface="Arial" charset="0"/>
              </a:rPr>
              <a:t>Stand van zaken</a:t>
            </a:r>
          </a:p>
        </p:txBody>
      </p:sp>
      <p:sp>
        <p:nvSpPr>
          <p:cNvPr id="50179" name="Content Placeholder 2"/>
          <p:cNvSpPr>
            <a:spLocks noGrp="1"/>
          </p:cNvSpPr>
          <p:nvPr>
            <p:ph idx="1"/>
          </p:nvPr>
        </p:nvSpPr>
        <p:spPr>
          <a:xfrm>
            <a:off x="457200" y="1196975"/>
            <a:ext cx="8229600" cy="5111750"/>
          </a:xfrm>
        </p:spPr>
        <p:txBody>
          <a:bodyPr/>
          <a:lstStyle/>
          <a:p>
            <a:pPr>
              <a:defRPr/>
            </a:pPr>
            <a:r>
              <a:rPr lang="nl-BE" altLang="en-US" b="1" dirty="0" smtClean="0">
                <a:sym typeface="Arial" charset="0"/>
              </a:rPr>
              <a:t>Portaalomgeving</a:t>
            </a:r>
            <a:r>
              <a:rPr lang="nl-BE" altLang="en-US" dirty="0" smtClean="0">
                <a:sym typeface="Arial" charset="0"/>
              </a:rPr>
              <a:t> (</a:t>
            </a:r>
            <a:r>
              <a:rPr lang="nl-BE" altLang="en-US" dirty="0" smtClean="0">
                <a:sym typeface="Arial" charset="0"/>
                <a:hlinkClick r:id="rId2"/>
              </a:rPr>
              <a:t>www.socialsecurity.be</a:t>
            </a:r>
            <a:r>
              <a:rPr lang="nl-BE" altLang="en-US" dirty="0" smtClean="0">
                <a:sym typeface="Arial" charset="0"/>
              </a:rPr>
              <a:t>) met</a:t>
            </a:r>
          </a:p>
          <a:p>
            <a:pPr lvl="1">
              <a:defRPr/>
            </a:pPr>
            <a:r>
              <a:rPr lang="nl-BE" altLang="en-US" dirty="0" smtClean="0">
                <a:sym typeface="Arial" charset="0"/>
              </a:rPr>
              <a:t>informatie over alle aspecten van de sociale zekerheid</a:t>
            </a:r>
          </a:p>
          <a:p>
            <a:pPr lvl="1">
              <a:defRPr/>
            </a:pPr>
            <a:r>
              <a:rPr lang="nl-BE" altLang="en-US" dirty="0" smtClean="0">
                <a:sym typeface="Arial" charset="0"/>
              </a:rPr>
              <a:t>elektronische transacties voor burgers, ondernemingen, hun dienstverleners en beroepsbeoefenaars</a:t>
            </a:r>
          </a:p>
          <a:p>
            <a:pPr lvl="1">
              <a:defRPr/>
            </a:pPr>
            <a:r>
              <a:rPr lang="nl-BE" altLang="en-US" dirty="0" smtClean="0">
                <a:sym typeface="Arial" charset="0"/>
              </a:rPr>
              <a:t>geharmoniseerde instructies en een beschrijving van het gehanteerde multifunctionele informatiemodel</a:t>
            </a:r>
          </a:p>
          <a:p>
            <a:pPr lvl="1">
              <a:defRPr/>
            </a:pPr>
            <a:r>
              <a:rPr lang="nl-BE" altLang="en-US" dirty="0" smtClean="0">
                <a:sym typeface="Arial" charset="0"/>
              </a:rPr>
              <a:t>een persoonlijke pagina voor elke burger, onderneming, dienstverlener en  beroepsbeoefenaar</a:t>
            </a:r>
          </a:p>
          <a:p>
            <a:pPr marL="457200" lvl="1" indent="0">
              <a:buFont typeface="Arial" charset="0"/>
              <a:buNone/>
              <a:defRPr/>
            </a:pPr>
            <a:endParaRPr lang="nl-BE" altLang="en-US" dirty="0" smtClean="0">
              <a:sym typeface="Arial" charset="0"/>
            </a:endParaRPr>
          </a:p>
          <a:p>
            <a:pPr>
              <a:defRPr/>
            </a:pPr>
            <a:r>
              <a:rPr lang="nl-BE" altLang="en-US" dirty="0" smtClean="0">
                <a:sym typeface="Arial" charset="0"/>
              </a:rPr>
              <a:t>Aantal</a:t>
            </a:r>
            <a:r>
              <a:rPr lang="nl-BE" altLang="en-US" b="1" dirty="0" smtClean="0">
                <a:sym typeface="Arial" charset="0"/>
              </a:rPr>
              <a:t> mobiele toepassingen </a:t>
            </a:r>
            <a:r>
              <a:rPr lang="nl-BE" altLang="en-US" dirty="0" smtClean="0">
                <a:sym typeface="Arial" charset="0"/>
              </a:rPr>
              <a:t>(apps) voor burgers en ondernemingen, zoals </a:t>
            </a:r>
            <a:r>
              <a:rPr lang="nl-BE" altLang="en-US" dirty="0" err="1" smtClean="0">
                <a:sym typeface="Arial" charset="0"/>
              </a:rPr>
              <a:t>Checkin@work</a:t>
            </a:r>
            <a:r>
              <a:rPr lang="nl-BE" altLang="en-US" dirty="0" smtClean="0">
                <a:sym typeface="Arial" charset="0"/>
              </a:rPr>
              <a:t> en </a:t>
            </a:r>
            <a:r>
              <a:rPr lang="nl-BE" altLang="en-US" dirty="0" err="1" smtClean="0">
                <a:sym typeface="Arial" charset="0"/>
              </a:rPr>
              <a:t>Student@work</a:t>
            </a:r>
            <a:endParaRPr lang="nl-BE" altLang="en-US" b="1" dirty="0" smtClean="0">
              <a:sym typeface="Arial" charset="0"/>
            </a:endParaRPr>
          </a:p>
        </p:txBody>
      </p:sp>
      <p:sp>
        <p:nvSpPr>
          <p:cNvPr id="5" name="Slide Number Placeholder 4"/>
          <p:cNvSpPr>
            <a:spLocks noGrp="1"/>
          </p:cNvSpPr>
          <p:nvPr>
            <p:ph type="sldNum" sz="quarter" idx="10"/>
          </p:nvPr>
        </p:nvSpPr>
        <p:spPr/>
        <p:txBody>
          <a:bodyPr/>
          <a:lstStyle/>
          <a:p>
            <a:pPr>
              <a:defRPr/>
            </a:pPr>
            <a:fld id="{146D750D-7250-4AC5-B3E0-41EF17E5A2A9}" type="slidenum">
              <a:rPr lang="en-GB" smtClean="0"/>
              <a:pPr>
                <a:defRPr/>
              </a:pPr>
              <a:t>19</a:t>
            </a:fld>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68313" y="188913"/>
            <a:ext cx="8229600" cy="922337"/>
          </a:xfrm>
        </p:spPr>
        <p:txBody>
          <a:bodyPr/>
          <a:lstStyle/>
          <a:p>
            <a:r>
              <a:rPr lang="nl-BE" altLang="en-US" smtClean="0"/>
              <a:t>Structuur van de uiteenzetting</a:t>
            </a:r>
            <a:endParaRPr lang="fr-BE" altLang="en-US" smtClean="0"/>
          </a:p>
        </p:txBody>
      </p:sp>
      <p:sp>
        <p:nvSpPr>
          <p:cNvPr id="3" name="Content Placeholder 2"/>
          <p:cNvSpPr>
            <a:spLocks noGrp="1"/>
          </p:cNvSpPr>
          <p:nvPr>
            <p:ph idx="1"/>
          </p:nvPr>
        </p:nvSpPr>
        <p:spPr>
          <a:xfrm>
            <a:off x="457200" y="1196974"/>
            <a:ext cx="8229600" cy="5544394"/>
          </a:xfrm>
        </p:spPr>
        <p:txBody>
          <a:bodyPr>
            <a:normAutofit lnSpcReduction="10000"/>
          </a:bodyPr>
          <a:lstStyle/>
          <a:p>
            <a:pPr>
              <a:defRPr/>
            </a:pPr>
            <a:r>
              <a:rPr lang="nl-BE" dirty="0" smtClean="0"/>
              <a:t>Verwachtingen van burgers en ondernemingen, en wensen van de overheid</a:t>
            </a:r>
          </a:p>
          <a:p>
            <a:pPr>
              <a:defRPr/>
            </a:pPr>
            <a:endParaRPr lang="nl-BE" dirty="0" smtClean="0"/>
          </a:p>
          <a:p>
            <a:pPr>
              <a:defRPr/>
            </a:pPr>
            <a:r>
              <a:rPr lang="nl-BE" dirty="0" smtClean="0"/>
              <a:t>Netwerk van de sociale sector: een stand van zaken</a:t>
            </a:r>
          </a:p>
          <a:p>
            <a:pPr>
              <a:defRPr/>
            </a:pPr>
            <a:endParaRPr lang="nl-BE" dirty="0" smtClean="0"/>
          </a:p>
          <a:p>
            <a:pPr>
              <a:defRPr/>
            </a:pPr>
            <a:r>
              <a:rPr lang="nl-BE" dirty="0" smtClean="0"/>
              <a:t>Enkele kritische succesfactoren en voorbeelden van </a:t>
            </a:r>
            <a:r>
              <a:rPr lang="nl-BE" dirty="0" err="1" smtClean="0"/>
              <a:t>synergieën</a:t>
            </a:r>
            <a:endParaRPr lang="nl-BE" dirty="0" smtClean="0"/>
          </a:p>
          <a:p>
            <a:pPr>
              <a:defRPr/>
            </a:pPr>
            <a:endParaRPr lang="nl-BE" dirty="0" smtClean="0"/>
          </a:p>
          <a:p>
            <a:pPr>
              <a:defRPr/>
            </a:pPr>
            <a:r>
              <a:rPr lang="nl-BE" dirty="0" smtClean="0"/>
              <a:t>Dienstenintegratoren</a:t>
            </a:r>
          </a:p>
          <a:p>
            <a:pPr>
              <a:defRPr/>
            </a:pPr>
            <a:endParaRPr lang="nl-BE" dirty="0" smtClean="0"/>
          </a:p>
          <a:p>
            <a:pPr>
              <a:defRPr/>
            </a:pPr>
            <a:r>
              <a:rPr lang="nl-BE" dirty="0" smtClean="0"/>
              <a:t>Aandachtspunten inzake informatiebeheer bij staatshervorming</a:t>
            </a:r>
          </a:p>
          <a:p>
            <a:pPr>
              <a:defRPr/>
            </a:pPr>
            <a:endParaRPr lang="nl-BE" dirty="0" smtClean="0"/>
          </a:p>
          <a:p>
            <a:pPr>
              <a:defRPr/>
            </a:pPr>
            <a:r>
              <a:rPr lang="nl-BE" dirty="0" smtClean="0"/>
              <a:t>Besluit</a:t>
            </a:r>
          </a:p>
        </p:txBody>
      </p:sp>
      <p:sp>
        <p:nvSpPr>
          <p:cNvPr id="4" name="Slide Number Placeholder 3"/>
          <p:cNvSpPr>
            <a:spLocks noGrp="1"/>
          </p:cNvSpPr>
          <p:nvPr>
            <p:ph type="sldNum" sz="quarter" idx="10"/>
          </p:nvPr>
        </p:nvSpPr>
        <p:spPr/>
        <p:txBody>
          <a:bodyPr/>
          <a:lstStyle/>
          <a:p>
            <a:pPr>
              <a:defRPr/>
            </a:pPr>
            <a:fld id="{E79EABF5-B7C7-44DD-BE3E-D68CA1EF692C}" type="slidenum">
              <a:rPr lang="en-GB" smtClean="0"/>
              <a:pPr>
                <a:defRPr/>
              </a:pPr>
              <a:t>2</a:t>
            </a:fld>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68313" y="188913"/>
            <a:ext cx="8229600" cy="922337"/>
          </a:xfrm>
        </p:spPr>
        <p:txBody>
          <a:bodyPr/>
          <a:lstStyle/>
          <a:p>
            <a:r>
              <a:rPr lang="nl-BE" altLang="en-US" smtClean="0"/>
              <a:t>Stand van zaken</a:t>
            </a:r>
            <a:endParaRPr lang="fr-BE" altLang="en-US" smtClean="0"/>
          </a:p>
        </p:txBody>
      </p:sp>
      <p:sp>
        <p:nvSpPr>
          <p:cNvPr id="24579" name="Content Placeholder 2"/>
          <p:cNvSpPr>
            <a:spLocks noGrp="1"/>
          </p:cNvSpPr>
          <p:nvPr>
            <p:ph idx="1"/>
          </p:nvPr>
        </p:nvSpPr>
        <p:spPr>
          <a:xfrm>
            <a:off x="457200" y="1196975"/>
            <a:ext cx="8229600" cy="5111750"/>
          </a:xfrm>
        </p:spPr>
        <p:txBody>
          <a:bodyPr/>
          <a:lstStyle/>
          <a:p>
            <a:r>
              <a:rPr lang="nl-BE" altLang="en-US" smtClean="0"/>
              <a:t>Een </a:t>
            </a:r>
            <a:r>
              <a:rPr lang="nl-BE" altLang="en-US" b="1" smtClean="0"/>
              <a:t>datawarehouse arbeidsmarkt en sociale bescherming</a:t>
            </a:r>
          </a:p>
          <a:p>
            <a:pPr lvl="1"/>
            <a:r>
              <a:rPr lang="nl-BE" altLang="en-US" smtClean="0"/>
              <a:t>met gegevens afkomstig van </a:t>
            </a:r>
            <a:r>
              <a:rPr lang="nl-BE" altLang="en-US" smtClean="0">
                <a:sym typeface="Arial" charset="0"/>
              </a:rPr>
              <a:t>alle actoren in de sociale sector, FOD Financiën, Belstat, … (lijst van alle beschikbare variabelen op </a:t>
            </a:r>
            <a:r>
              <a:rPr lang="nl-BE" altLang="en-US" smtClean="0">
                <a:sym typeface="Arial" charset="0"/>
                <a:hlinkClick r:id="rId2"/>
              </a:rPr>
              <a:t>www.ksz.fgov.be</a:t>
            </a:r>
            <a:r>
              <a:rPr lang="nl-BE" altLang="en-US" smtClean="0">
                <a:sym typeface="Arial" charset="0"/>
              </a:rPr>
              <a:t>)</a:t>
            </a:r>
          </a:p>
          <a:p>
            <a:pPr lvl="1"/>
            <a:r>
              <a:rPr lang="nl-BE" altLang="en-US" smtClean="0">
                <a:sym typeface="Arial" charset="0"/>
              </a:rPr>
              <a:t>bruikbaar voor onderzoek, beleidsvoorbereiding en beleidsevaluatie</a:t>
            </a:r>
          </a:p>
          <a:p>
            <a:pPr lvl="1"/>
            <a:r>
              <a:rPr lang="nl-BE" altLang="en-US" smtClean="0">
                <a:sym typeface="Arial" charset="0"/>
              </a:rPr>
              <a:t>na machtiging van het sectoraal comité sociale zekerheid en gezondheid</a:t>
            </a:r>
          </a:p>
          <a:p>
            <a:pPr lvl="1"/>
            <a:r>
              <a:rPr lang="nl-BE" altLang="en-US" smtClean="0">
                <a:sym typeface="Arial" charset="0"/>
              </a:rPr>
              <a:t>na anonimisering of codering van de gegevens</a:t>
            </a:r>
          </a:p>
          <a:p>
            <a:pPr lvl="1"/>
            <a:r>
              <a:rPr lang="nl-BE" altLang="en-US" smtClean="0">
                <a:sym typeface="Arial" charset="0"/>
              </a:rPr>
              <a:t>2 vormen van ontsluiting: veel gevraagde basisstatistieken via webtoepassing of specifieke aanvraag</a:t>
            </a:r>
          </a:p>
        </p:txBody>
      </p:sp>
      <p:sp>
        <p:nvSpPr>
          <p:cNvPr id="4" name="Slide Number Placeholder 3"/>
          <p:cNvSpPr>
            <a:spLocks noGrp="1"/>
          </p:cNvSpPr>
          <p:nvPr>
            <p:ph type="sldNum" sz="quarter" idx="10"/>
          </p:nvPr>
        </p:nvSpPr>
        <p:spPr/>
        <p:txBody>
          <a:bodyPr/>
          <a:lstStyle/>
          <a:p>
            <a:pPr>
              <a:defRPr/>
            </a:pPr>
            <a:fld id="{DAE7E523-82DB-41BF-9637-8F769499E376}" type="slidenum">
              <a:rPr lang="en-GB" smtClean="0"/>
              <a:pPr>
                <a:defRPr/>
              </a:pPr>
              <a:t>20</a:t>
            </a:fld>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68313" y="188913"/>
            <a:ext cx="8229600" cy="922337"/>
          </a:xfrm>
        </p:spPr>
        <p:txBody>
          <a:bodyPr/>
          <a:lstStyle/>
          <a:p>
            <a:r>
              <a:rPr lang="nl-BE" altLang="en-US" smtClean="0"/>
              <a:t>Stand van zaken</a:t>
            </a:r>
            <a:endParaRPr lang="fr-BE" altLang="en-US" smtClean="0"/>
          </a:p>
        </p:txBody>
      </p:sp>
      <p:sp>
        <p:nvSpPr>
          <p:cNvPr id="3" name="Content Placeholder 2"/>
          <p:cNvSpPr>
            <a:spLocks noGrp="1"/>
          </p:cNvSpPr>
          <p:nvPr>
            <p:ph idx="1"/>
          </p:nvPr>
        </p:nvSpPr>
        <p:spPr>
          <a:xfrm>
            <a:off x="457200" y="1196975"/>
            <a:ext cx="8229600" cy="5111750"/>
          </a:xfrm>
        </p:spPr>
        <p:txBody>
          <a:bodyPr/>
          <a:lstStyle/>
          <a:p>
            <a:pPr>
              <a:defRPr/>
            </a:pPr>
            <a:endParaRPr lang="nl-BE" altLang="en-US" dirty="0" smtClean="0">
              <a:sym typeface="Arial" charset="0"/>
            </a:endParaRPr>
          </a:p>
          <a:p>
            <a:pPr>
              <a:defRPr/>
            </a:pPr>
            <a:r>
              <a:rPr lang="nl-BE" altLang="en-US" dirty="0" smtClean="0">
                <a:sym typeface="Arial" charset="0"/>
              </a:rPr>
              <a:t>Een geïntegreerd, via verschillende kanalen bereikbaar </a:t>
            </a:r>
            <a:r>
              <a:rPr lang="nl-BE" altLang="en-US" b="1" dirty="0" smtClean="0">
                <a:sym typeface="Arial" charset="0"/>
              </a:rPr>
              <a:t>contact center</a:t>
            </a:r>
            <a:r>
              <a:rPr lang="nl-BE" altLang="en-US" dirty="0" smtClean="0">
                <a:sym typeface="Arial" charset="0"/>
              </a:rPr>
              <a:t> </a:t>
            </a:r>
            <a:r>
              <a:rPr lang="nl-BE" altLang="en-US" dirty="0" err="1" smtClean="0">
                <a:sym typeface="Arial" charset="0"/>
              </a:rPr>
              <a:t>Eranova</a:t>
            </a:r>
            <a:r>
              <a:rPr lang="nl-BE" altLang="en-US" dirty="0" smtClean="0">
                <a:sym typeface="Arial" charset="0"/>
              </a:rPr>
              <a:t> ondersteund door een customer </a:t>
            </a:r>
            <a:r>
              <a:rPr lang="nl-BE" altLang="en-US" dirty="0" err="1" smtClean="0">
                <a:sym typeface="Arial" charset="0"/>
              </a:rPr>
              <a:t>relationship</a:t>
            </a:r>
            <a:r>
              <a:rPr lang="nl-BE" altLang="en-US" dirty="0" smtClean="0">
                <a:sym typeface="Arial" charset="0"/>
              </a:rPr>
              <a:t> management tool, en werkend met strikte service level </a:t>
            </a:r>
            <a:r>
              <a:rPr lang="nl-BE" altLang="en-US" dirty="0" err="1" smtClean="0">
                <a:sym typeface="Arial" charset="0"/>
              </a:rPr>
              <a:t>agreements</a:t>
            </a:r>
            <a:r>
              <a:rPr lang="nl-BE" altLang="en-US" dirty="0" smtClean="0">
                <a:sym typeface="Arial" charset="0"/>
              </a:rPr>
              <a:t> (</a:t>
            </a:r>
            <a:r>
              <a:rPr lang="nl-BE" altLang="en-US" dirty="0" err="1" smtClean="0">
                <a:sym typeface="Arial" charset="0"/>
              </a:rPr>
              <a:t>SLA’s</a:t>
            </a:r>
            <a:r>
              <a:rPr lang="nl-BE" altLang="en-US" dirty="0" smtClean="0">
                <a:sym typeface="Arial" charset="0"/>
              </a:rPr>
              <a:t>)</a:t>
            </a:r>
          </a:p>
          <a:p>
            <a:pPr marL="0" indent="0">
              <a:buFont typeface="Arial" charset="0"/>
              <a:buNone/>
              <a:defRPr/>
            </a:pPr>
            <a:endParaRPr lang="nl-BE" dirty="0"/>
          </a:p>
        </p:txBody>
      </p:sp>
      <p:sp>
        <p:nvSpPr>
          <p:cNvPr id="4" name="Slide Number Placeholder 3"/>
          <p:cNvSpPr>
            <a:spLocks noGrp="1"/>
          </p:cNvSpPr>
          <p:nvPr>
            <p:ph type="sldNum" sz="quarter" idx="10"/>
          </p:nvPr>
        </p:nvSpPr>
        <p:spPr/>
        <p:txBody>
          <a:bodyPr/>
          <a:lstStyle/>
          <a:p>
            <a:pPr>
              <a:defRPr/>
            </a:pPr>
            <a:fld id="{EA12B792-0363-4481-9C86-3F2F5E3470D2}" type="slidenum">
              <a:rPr lang="en-GB" smtClean="0"/>
              <a:pPr>
                <a:defRPr/>
              </a:pPr>
              <a:t>21</a:t>
            </a:fld>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68313" y="188913"/>
            <a:ext cx="8229600" cy="922337"/>
          </a:xfrm>
        </p:spPr>
        <p:txBody>
          <a:bodyPr/>
          <a:lstStyle/>
          <a:p>
            <a:r>
              <a:rPr lang="en-US" altLang="en-US" smtClean="0">
                <a:sym typeface="Arial" charset="0"/>
              </a:rPr>
              <a:t>Stand van zaken: ondernemingen</a:t>
            </a:r>
          </a:p>
        </p:txBody>
      </p:sp>
      <p:sp>
        <p:nvSpPr>
          <p:cNvPr id="51203" name="Rectangle 3"/>
          <p:cNvSpPr>
            <a:spLocks noGrp="1" noChangeArrowheads="1"/>
          </p:cNvSpPr>
          <p:nvPr>
            <p:ph idx="1"/>
          </p:nvPr>
        </p:nvSpPr>
        <p:spPr>
          <a:xfrm>
            <a:off x="457200" y="1196975"/>
            <a:ext cx="8229600" cy="5111750"/>
          </a:xfrm>
        </p:spPr>
        <p:txBody>
          <a:bodyPr>
            <a:normAutofit fontScale="92500" lnSpcReduction="10000"/>
          </a:bodyPr>
          <a:lstStyle/>
          <a:p>
            <a:pPr>
              <a:defRPr/>
            </a:pPr>
            <a:r>
              <a:rPr lang="nl-BE" altLang="en-US" b="1" dirty="0" smtClean="0">
                <a:sym typeface="Arial" charset="0"/>
              </a:rPr>
              <a:t>&gt; 50 elektronische diensten voor ondernemingen</a:t>
            </a:r>
            <a:r>
              <a:rPr lang="nl-BE" altLang="en-US" dirty="0" smtClean="0">
                <a:sym typeface="Arial" charset="0"/>
              </a:rPr>
              <a:t>, zowel in de vorm van de uitwisseling van elektronische berichten van toepassing tot toepassing, als in de vorm van onderling geïntegreerde portaaltransacties</a:t>
            </a:r>
          </a:p>
          <a:p>
            <a:pPr lvl="1">
              <a:defRPr/>
            </a:pPr>
            <a:r>
              <a:rPr lang="nl-BE" altLang="en-US" dirty="0" smtClean="0">
                <a:sym typeface="Arial" charset="0"/>
              </a:rPr>
              <a:t>50 aangifteformulieren zijn afgeschaft</a:t>
            </a:r>
          </a:p>
          <a:p>
            <a:pPr lvl="1">
              <a:defRPr/>
            </a:pPr>
            <a:r>
              <a:rPr lang="nl-BE" altLang="en-US" dirty="0" smtClean="0">
                <a:sym typeface="Arial" charset="0"/>
              </a:rPr>
              <a:t>de resterende elektronische aangifteformulieren zijn gemiddeld teruggebracht tot 1/3 van het aantal rubrieken</a:t>
            </a:r>
          </a:p>
          <a:p>
            <a:pPr lvl="1">
              <a:defRPr/>
            </a:pPr>
            <a:r>
              <a:rPr lang="nl-BE" altLang="en-US" dirty="0" smtClean="0">
                <a:sym typeface="Arial" charset="0"/>
              </a:rPr>
              <a:t>de aangiften worden beperkt tot 3 momenten</a:t>
            </a:r>
          </a:p>
          <a:p>
            <a:pPr lvl="2">
              <a:defRPr/>
            </a:pPr>
            <a:r>
              <a:rPr lang="nl-BE" altLang="en-US" dirty="0" smtClean="0">
                <a:sym typeface="Arial" charset="0"/>
              </a:rPr>
              <a:t>de onmiddellijke aangifte van aanwerving en ontslag (kan enkel elektronisch)</a:t>
            </a:r>
          </a:p>
          <a:p>
            <a:pPr lvl="2">
              <a:defRPr/>
            </a:pPr>
            <a:r>
              <a:rPr lang="nl-BE" altLang="en-US" dirty="0" smtClean="0">
                <a:sym typeface="Arial" charset="0"/>
              </a:rPr>
              <a:t>de driemaandelijkse aangifte van lonen en arbeidstijden (kan enkel elektronisch)</a:t>
            </a:r>
          </a:p>
          <a:p>
            <a:pPr lvl="2">
              <a:defRPr/>
            </a:pPr>
            <a:r>
              <a:rPr lang="nl-BE" altLang="en-US" dirty="0" smtClean="0">
                <a:sym typeface="Arial" charset="0"/>
              </a:rPr>
              <a:t>het zich voordoen van een sociaal risico (kan elektronisch of op papier)</a:t>
            </a:r>
          </a:p>
          <a:p>
            <a:pPr lvl="1">
              <a:defRPr/>
            </a:pPr>
            <a:r>
              <a:rPr lang="nl-BE" altLang="en-US" dirty="0" smtClean="0">
                <a:sym typeface="Arial" charset="0"/>
              </a:rPr>
              <a:t>in 2014 werden meer dan 26 miljoen elektronische aangiften verricht door de 240.000 werkgevers, waarvan 98 % van toepassing tot toepassing</a:t>
            </a:r>
          </a:p>
          <a:p>
            <a:pPr lvl="1">
              <a:defRPr/>
            </a:pPr>
            <a:r>
              <a:rPr lang="nl-BE" altLang="en-US" dirty="0" smtClean="0">
                <a:sym typeface="Arial" charset="0"/>
              </a:rPr>
              <a:t>op basis van een bevraging van het Federaal Planbureau blijkt de last voor de ondernemingen t.g.v. van administratieve formaliteiten in de sociale sector met &gt; 1 miljard € per jaar te zijn verminderd</a:t>
            </a:r>
          </a:p>
        </p:txBody>
      </p:sp>
      <p:sp>
        <p:nvSpPr>
          <p:cNvPr id="5" name="Slide Number Placeholder 4"/>
          <p:cNvSpPr>
            <a:spLocks noGrp="1"/>
          </p:cNvSpPr>
          <p:nvPr>
            <p:ph type="sldNum" sz="quarter" idx="10"/>
          </p:nvPr>
        </p:nvSpPr>
        <p:spPr/>
        <p:txBody>
          <a:bodyPr/>
          <a:lstStyle/>
          <a:p>
            <a:pPr>
              <a:defRPr/>
            </a:pPr>
            <a:fld id="{C4016BCE-52ED-49D8-9B78-688AA821326C}" type="slidenum">
              <a:rPr lang="en-GB" smtClean="0"/>
              <a:pPr>
                <a:defRPr/>
              </a:pPr>
              <a:t>22</a:t>
            </a:fld>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68313" y="188913"/>
            <a:ext cx="8229600" cy="922337"/>
          </a:xfrm>
        </p:spPr>
        <p:txBody>
          <a:bodyPr/>
          <a:lstStyle/>
          <a:p>
            <a:r>
              <a:rPr lang="en-US" altLang="en-US" sz="3800" smtClean="0"/>
              <a:t>Stand van zaken: diensten voor burgers</a:t>
            </a:r>
            <a:endParaRPr lang="en-US" altLang="en-US" sz="3800" smtClean="0">
              <a:sym typeface="Arial" charset="0"/>
            </a:endParaRPr>
          </a:p>
        </p:txBody>
      </p:sp>
      <p:sp>
        <p:nvSpPr>
          <p:cNvPr id="27651" name="Rectangle 3"/>
          <p:cNvSpPr>
            <a:spLocks noGrp="1" noChangeArrowheads="1"/>
          </p:cNvSpPr>
          <p:nvPr>
            <p:ph idx="1"/>
          </p:nvPr>
        </p:nvSpPr>
        <p:spPr>
          <a:xfrm>
            <a:off x="457200" y="1196975"/>
            <a:ext cx="8229600" cy="5111750"/>
          </a:xfrm>
        </p:spPr>
        <p:txBody>
          <a:bodyPr/>
          <a:lstStyle/>
          <a:p>
            <a:r>
              <a:rPr lang="en-US" altLang="en-US" smtClean="0">
                <a:sym typeface="Arial" charset="0"/>
              </a:rPr>
              <a:t>De </a:t>
            </a:r>
            <a:r>
              <a:rPr lang="en-US" altLang="en-US" b="1" smtClean="0">
                <a:sym typeface="Arial" charset="0"/>
              </a:rPr>
              <a:t>burgers</a:t>
            </a:r>
            <a:r>
              <a:rPr lang="en-US" altLang="en-US" smtClean="0">
                <a:sym typeface="Arial" charset="0"/>
              </a:rPr>
              <a:t> verkrijgen hun </a:t>
            </a:r>
            <a:r>
              <a:rPr lang="en-US" altLang="en-US" b="1" smtClean="0">
                <a:sym typeface="Arial" charset="0"/>
              </a:rPr>
              <a:t>rechten</a:t>
            </a:r>
            <a:r>
              <a:rPr lang="en-US" altLang="en-US" smtClean="0">
                <a:sym typeface="Arial" charset="0"/>
              </a:rPr>
              <a:t> zo veel mogelijk </a:t>
            </a:r>
            <a:r>
              <a:rPr lang="en-US" altLang="en-US" b="1" smtClean="0">
                <a:sym typeface="Arial" charset="0"/>
              </a:rPr>
              <a:t>automatisch</a:t>
            </a:r>
            <a:r>
              <a:rPr lang="en-US" altLang="en-US" smtClean="0">
                <a:sym typeface="Arial" charset="0"/>
              </a:rPr>
              <a:t> op basis van de onderlinge elektronische dienstverlening tussen de actoren in de sociale sector</a:t>
            </a:r>
          </a:p>
          <a:p>
            <a:endParaRPr lang="en-US" altLang="en-US" smtClean="0">
              <a:sym typeface="Arial" charset="0"/>
            </a:endParaRPr>
          </a:p>
          <a:p>
            <a:r>
              <a:rPr lang="en-US" altLang="en-US" smtClean="0">
                <a:sym typeface="Arial" charset="0"/>
              </a:rPr>
              <a:t>Voor de rechten die niet automatisch kunnen worden verstrekt, worden </a:t>
            </a:r>
            <a:r>
              <a:rPr lang="en-US" altLang="en-US" b="1" smtClean="0">
                <a:sym typeface="Arial" charset="0"/>
              </a:rPr>
              <a:t>geïntegreerde elektronische diensten </a:t>
            </a:r>
            <a:r>
              <a:rPr lang="en-US" altLang="en-US" smtClean="0">
                <a:sym typeface="Arial" charset="0"/>
              </a:rPr>
              <a:t>aangeboden via portalen van de actoren in de sociale sector (oa </a:t>
            </a:r>
            <a:r>
              <a:rPr lang="en-US" altLang="en-US" smtClean="0">
                <a:sym typeface="Arial" charset="0"/>
                <a:hlinkClick r:id="rId2"/>
              </a:rPr>
              <a:t>www.socialsecurity.be</a:t>
            </a:r>
            <a:r>
              <a:rPr lang="en-US" altLang="en-US" smtClean="0">
                <a:sym typeface="Arial" charset="0"/>
              </a:rPr>
              <a:t>)</a:t>
            </a:r>
          </a:p>
          <a:p>
            <a:endParaRPr lang="en-US" altLang="en-US" smtClean="0">
              <a:sym typeface="Arial" charset="0"/>
            </a:endParaRPr>
          </a:p>
          <a:p>
            <a:r>
              <a:rPr lang="en-US" altLang="en-US" smtClean="0">
                <a:sym typeface="Arial" charset="0"/>
              </a:rPr>
              <a:t>18 diensten zijn operationeel</a:t>
            </a:r>
          </a:p>
        </p:txBody>
      </p:sp>
      <p:sp>
        <p:nvSpPr>
          <p:cNvPr id="5" name="Slide Number Placeholder 4"/>
          <p:cNvSpPr>
            <a:spLocks noGrp="1"/>
          </p:cNvSpPr>
          <p:nvPr>
            <p:ph type="sldNum" sz="quarter" idx="10"/>
          </p:nvPr>
        </p:nvSpPr>
        <p:spPr/>
        <p:txBody>
          <a:bodyPr/>
          <a:lstStyle/>
          <a:p>
            <a:pPr>
              <a:defRPr/>
            </a:pPr>
            <a:fld id="{4BA7C6A7-DC43-4D5B-8EF0-508C8B080F96}" type="slidenum">
              <a:rPr lang="en-GB" smtClean="0"/>
              <a:pPr>
                <a:defRPr/>
              </a:pPr>
              <a:t>23</a:t>
            </a:fld>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68313" y="188913"/>
            <a:ext cx="8229600" cy="922337"/>
          </a:xfrm>
        </p:spPr>
        <p:txBody>
          <a:bodyPr/>
          <a:lstStyle/>
          <a:p>
            <a:r>
              <a:rPr lang="en-US" altLang="en-US" sz="3800" smtClean="0"/>
              <a:t>Stand van zaken: diensten voor derden</a:t>
            </a:r>
            <a:endParaRPr lang="en-US" altLang="en-US" sz="3800" smtClean="0">
              <a:sym typeface="Arial" charset="0"/>
            </a:endParaRPr>
          </a:p>
        </p:txBody>
      </p:sp>
      <p:sp>
        <p:nvSpPr>
          <p:cNvPr id="28675" name="Rectangle 3"/>
          <p:cNvSpPr>
            <a:spLocks noGrp="1" noChangeArrowheads="1"/>
          </p:cNvSpPr>
          <p:nvPr>
            <p:ph idx="1"/>
          </p:nvPr>
        </p:nvSpPr>
        <p:spPr>
          <a:xfrm>
            <a:off x="457200" y="1196975"/>
            <a:ext cx="8229600" cy="5111750"/>
          </a:xfrm>
        </p:spPr>
        <p:txBody>
          <a:bodyPr/>
          <a:lstStyle/>
          <a:p>
            <a:r>
              <a:rPr lang="en-US" altLang="en-US" smtClean="0">
                <a:sym typeface="Arial" charset="0"/>
              </a:rPr>
              <a:t>Transactie voor </a:t>
            </a:r>
            <a:r>
              <a:rPr lang="en-US" altLang="en-US" b="1" smtClean="0">
                <a:sym typeface="Arial" charset="0"/>
              </a:rPr>
              <a:t>bouwheren</a:t>
            </a:r>
            <a:r>
              <a:rPr lang="en-US" altLang="en-US" smtClean="0">
                <a:sym typeface="Arial" charset="0"/>
              </a:rPr>
              <a:t> op het portaal van de sociale zekerheid</a:t>
            </a:r>
          </a:p>
          <a:p>
            <a:pPr lvl="1"/>
            <a:r>
              <a:rPr lang="en-US" altLang="en-US" smtClean="0">
                <a:sym typeface="Arial" charset="0"/>
              </a:rPr>
              <a:t>elektronische raadpleging van het feit of een werkgever in orde is met zijn socialezekerheidsverplichtingen en controle van het al dan niet bestaan van een hoofdelijke aansprakelijkheid of een inhoudingsplicht</a:t>
            </a:r>
          </a:p>
          <a:p>
            <a:r>
              <a:rPr lang="en-US" altLang="en-US" smtClean="0">
                <a:sym typeface="Arial" charset="0"/>
              </a:rPr>
              <a:t>Transacties voor </a:t>
            </a:r>
            <a:r>
              <a:rPr lang="en-US" altLang="en-US" b="1" smtClean="0">
                <a:sym typeface="Arial" charset="0"/>
              </a:rPr>
              <a:t>gemeenten</a:t>
            </a:r>
            <a:r>
              <a:rPr lang="en-US" altLang="en-US" smtClean="0">
                <a:sym typeface="Arial" charset="0"/>
              </a:rPr>
              <a:t> op het portaal van de sociale zekerheid</a:t>
            </a:r>
          </a:p>
          <a:p>
            <a:pPr lvl="2"/>
            <a:r>
              <a:rPr lang="en-US" altLang="en-US" sz="2000" smtClean="0">
                <a:sym typeface="Arial" charset="0"/>
              </a:rPr>
              <a:t>Communit-e (plus) light : elektronische indiening van een aanvraag tot uitkering voor personen met een handicap bij de FOD Sociale Zekerheid </a:t>
            </a:r>
          </a:p>
          <a:p>
            <a:pPr lvl="2"/>
            <a:r>
              <a:rPr lang="en-US" altLang="en-US" sz="2000" smtClean="0">
                <a:sym typeface="Arial" charset="0"/>
              </a:rPr>
              <a:t>E-Creabis: online opvraging en, zo nodig, aanmaak van het unieke identificatienummer van de sociale zekerheid in het Rijksregister of de KSZ-registers</a:t>
            </a:r>
          </a:p>
          <a:p>
            <a:pPr lvl="2"/>
            <a:r>
              <a:rPr lang="en-US" altLang="en-US" sz="2000" smtClean="0">
                <a:sym typeface="Arial" charset="0"/>
              </a:rPr>
              <a:t>elektronische indiening van een pensioenaanvraag (RVP)</a:t>
            </a:r>
          </a:p>
        </p:txBody>
      </p:sp>
      <p:sp>
        <p:nvSpPr>
          <p:cNvPr id="5" name="Slide Number Placeholder 4"/>
          <p:cNvSpPr>
            <a:spLocks noGrp="1"/>
          </p:cNvSpPr>
          <p:nvPr>
            <p:ph type="sldNum" sz="quarter" idx="10"/>
          </p:nvPr>
        </p:nvSpPr>
        <p:spPr/>
        <p:txBody>
          <a:bodyPr/>
          <a:lstStyle/>
          <a:p>
            <a:pPr>
              <a:defRPr/>
            </a:pPr>
            <a:fld id="{61E49F82-53E1-4200-9B07-E87EDD8A6251}" type="slidenum">
              <a:rPr lang="en-GB" smtClean="0"/>
              <a:pPr>
                <a:defRPr/>
              </a:pPr>
              <a:t>24</a:t>
            </a:fld>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68313" y="188913"/>
            <a:ext cx="8229600" cy="922337"/>
          </a:xfrm>
        </p:spPr>
        <p:txBody>
          <a:bodyPr/>
          <a:lstStyle/>
          <a:p>
            <a:r>
              <a:rPr lang="en-US" altLang="en-US" sz="3800" smtClean="0"/>
              <a:t>Stand van zaken: diensten voor derden</a:t>
            </a:r>
            <a:endParaRPr lang="en-US" altLang="en-US" sz="3800" smtClean="0">
              <a:sym typeface="Arial" charset="0"/>
            </a:endParaRPr>
          </a:p>
        </p:txBody>
      </p:sp>
      <p:sp>
        <p:nvSpPr>
          <p:cNvPr id="29699" name="Rectangle 3"/>
          <p:cNvSpPr>
            <a:spLocks noGrp="1" noChangeArrowheads="1"/>
          </p:cNvSpPr>
          <p:nvPr>
            <p:ph idx="1"/>
          </p:nvPr>
        </p:nvSpPr>
        <p:spPr>
          <a:xfrm>
            <a:off x="457200" y="1196975"/>
            <a:ext cx="8229600" cy="5111750"/>
          </a:xfrm>
        </p:spPr>
        <p:txBody>
          <a:bodyPr/>
          <a:lstStyle/>
          <a:p>
            <a:r>
              <a:rPr lang="en-US" altLang="en-US" smtClean="0">
                <a:solidFill>
                  <a:srgbClr val="000000"/>
                </a:solidFill>
                <a:cs typeface="Arial" charset="0"/>
                <a:sym typeface="Arial" charset="0"/>
              </a:rPr>
              <a:t>Transactie voor </a:t>
            </a:r>
            <a:r>
              <a:rPr lang="en-US" altLang="en-US" b="1" smtClean="0">
                <a:solidFill>
                  <a:srgbClr val="000000"/>
                </a:solidFill>
                <a:cs typeface="Arial" charset="0"/>
                <a:sym typeface="Arial" charset="0"/>
              </a:rPr>
              <a:t>deurwaarders</a:t>
            </a:r>
          </a:p>
          <a:p>
            <a:pPr lvl="1"/>
            <a:r>
              <a:rPr lang="en-US" altLang="en-US" smtClean="0">
                <a:solidFill>
                  <a:srgbClr val="000000"/>
                </a:solidFill>
                <a:cs typeface="Arial" charset="0"/>
                <a:sym typeface="Arial" charset="0"/>
              </a:rPr>
              <a:t>vierde weg – sociale notificatie: de openbare of ministeriële ambtenaren worden in de mogelijkheid gesteld om hun berichten en inlichtingen via elektronische weg over te maken</a:t>
            </a:r>
          </a:p>
          <a:p>
            <a:r>
              <a:rPr lang="en-US" altLang="en-US" smtClean="0">
                <a:solidFill>
                  <a:srgbClr val="000000"/>
                </a:solidFill>
                <a:cs typeface="Arial" charset="0"/>
                <a:sym typeface="Arial" charset="0"/>
              </a:rPr>
              <a:t>Transactie voor de </a:t>
            </a:r>
            <a:r>
              <a:rPr lang="en-US" altLang="en-US" b="1" smtClean="0">
                <a:solidFill>
                  <a:srgbClr val="000000"/>
                </a:solidFill>
                <a:cs typeface="Arial" charset="0"/>
                <a:sym typeface="Arial" charset="0"/>
              </a:rPr>
              <a:t>telecomoperatoren</a:t>
            </a:r>
            <a:endParaRPr lang="en-US" altLang="en-US" smtClean="0">
              <a:solidFill>
                <a:srgbClr val="000000"/>
              </a:solidFill>
              <a:cs typeface="Arial" charset="0"/>
              <a:sym typeface="Arial" charset="0"/>
            </a:endParaRPr>
          </a:p>
          <a:p>
            <a:pPr lvl="1"/>
            <a:r>
              <a:rPr lang="en-US" altLang="en-US" smtClean="0">
                <a:solidFill>
                  <a:srgbClr val="000000"/>
                </a:solidFill>
                <a:cs typeface="Arial" charset="0"/>
                <a:sym typeface="Arial" charset="0"/>
              </a:rPr>
              <a:t>verificatie van het recht op sociaal telefoontarief</a:t>
            </a:r>
          </a:p>
          <a:p>
            <a:r>
              <a:rPr lang="en-US" altLang="en-US" b="1" smtClean="0">
                <a:solidFill>
                  <a:srgbClr val="000000"/>
                </a:solidFill>
                <a:cs typeface="Arial" charset="0"/>
                <a:sym typeface="Arial" charset="0"/>
              </a:rPr>
              <a:t>Limosa</a:t>
            </a:r>
          </a:p>
          <a:p>
            <a:pPr lvl="1"/>
            <a:r>
              <a:rPr lang="en-US" altLang="en-US" smtClean="0">
                <a:solidFill>
                  <a:srgbClr val="000000"/>
                </a:solidFill>
                <a:cs typeface="Arial" charset="0"/>
                <a:sym typeface="Times New Roman" pitchFamily="18" charset="0"/>
              </a:rPr>
              <a:t>eenmalige multifunctionele elektronische melding van alle activiteiten van buitenlandse werknemers, zelfstandigen of stagiairs op Belgisch grondgebied</a:t>
            </a:r>
          </a:p>
        </p:txBody>
      </p:sp>
      <p:sp>
        <p:nvSpPr>
          <p:cNvPr id="2" name="Slide Number Placeholder 1"/>
          <p:cNvSpPr>
            <a:spLocks noGrp="1"/>
          </p:cNvSpPr>
          <p:nvPr>
            <p:ph type="sldNum" sz="quarter" idx="10"/>
          </p:nvPr>
        </p:nvSpPr>
        <p:spPr/>
        <p:txBody>
          <a:bodyPr/>
          <a:lstStyle/>
          <a:p>
            <a:pPr>
              <a:defRPr/>
            </a:pPr>
            <a:fld id="{A67BFF1E-C880-497F-80DE-30D30EAA0887}" type="slidenum">
              <a:rPr lang="en-GB" smtClean="0"/>
              <a:pPr>
                <a:defRPr/>
              </a:pPr>
              <a:t>25</a:t>
            </a:fld>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68313" y="188913"/>
            <a:ext cx="8229600" cy="922337"/>
          </a:xfrm>
        </p:spPr>
        <p:txBody>
          <a:bodyPr/>
          <a:lstStyle/>
          <a:p>
            <a:r>
              <a:rPr lang="en-US" altLang="en-US" smtClean="0">
                <a:sym typeface="Arial" charset="0"/>
              </a:rPr>
              <a:t>Beschikbaarheid en performantie</a:t>
            </a:r>
          </a:p>
        </p:txBody>
      </p:sp>
      <p:sp>
        <p:nvSpPr>
          <p:cNvPr id="30723" name="Content Placeholder 2"/>
          <p:cNvSpPr>
            <a:spLocks noGrp="1"/>
          </p:cNvSpPr>
          <p:nvPr>
            <p:ph idx="1"/>
          </p:nvPr>
        </p:nvSpPr>
        <p:spPr>
          <a:xfrm>
            <a:off x="457200" y="1196975"/>
            <a:ext cx="8229600" cy="5111750"/>
          </a:xfrm>
        </p:spPr>
        <p:txBody>
          <a:bodyPr/>
          <a:lstStyle/>
          <a:p>
            <a:r>
              <a:rPr lang="nl-BE" altLang="en-US" smtClean="0"/>
              <a:t>Beschikbaarheid van netwerkdiensten </a:t>
            </a:r>
          </a:p>
          <a:p>
            <a:pPr lvl="1"/>
            <a:r>
              <a:rPr lang="nl-BE" altLang="en-US" smtClean="0"/>
              <a:t>beschikbaarheid van het informatiesysteem van de KSZ voor gebruikers tijdens 99,56 %  van de beschikbaarheidsperiodes van de netwerkdiensten</a:t>
            </a:r>
          </a:p>
          <a:p>
            <a:r>
              <a:rPr lang="nl-BE" altLang="en-US" smtClean="0"/>
              <a:t>Verwerkingstijden</a:t>
            </a:r>
          </a:p>
          <a:p>
            <a:pPr lvl="1"/>
            <a:r>
              <a:rPr lang="nl-BE" altLang="en-US" smtClean="0"/>
              <a:t>het centrale informaticasysteem van de KSZ heeft de online diensten behandeld in een maximumtijd van één seconde in 99,7 % van de gevallen en in een maximumtijd van twee seconden in 99,78 % van de gevallen</a:t>
            </a:r>
          </a:p>
          <a:p>
            <a:pPr lvl="1"/>
            <a:r>
              <a:rPr lang="nl-BE" altLang="en-US" smtClean="0"/>
              <a:t>98,38 % van de diensten die in batch dienen te worden behandeld, werden binnen de 4 kalenderdagen behandeld</a:t>
            </a:r>
          </a:p>
          <a:p>
            <a:pPr lvl="1"/>
            <a:r>
              <a:rPr lang="nl-BE" altLang="en-US" smtClean="0"/>
              <a:t>100 % van de diensten die in het kader van uitzonderlijke batch-werkzaamheden behandeld werden, werden binnen de met de instellingen afgesproken termijn verwerkt </a:t>
            </a:r>
          </a:p>
        </p:txBody>
      </p:sp>
      <p:sp>
        <p:nvSpPr>
          <p:cNvPr id="2" name="Slide Number Placeholder 1"/>
          <p:cNvSpPr>
            <a:spLocks noGrp="1"/>
          </p:cNvSpPr>
          <p:nvPr>
            <p:ph type="sldNum" sz="quarter" idx="10"/>
          </p:nvPr>
        </p:nvSpPr>
        <p:spPr/>
        <p:txBody>
          <a:bodyPr/>
          <a:lstStyle/>
          <a:p>
            <a:pPr>
              <a:defRPr/>
            </a:pPr>
            <a:fld id="{6CB748F8-8A4D-4E62-A5B5-D865B85E9E4E}" type="slidenum">
              <a:rPr lang="en-GB" smtClean="0"/>
              <a:pPr>
                <a:defRPr/>
              </a:pPr>
              <a:t>26</a:t>
            </a:fld>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Systematische oplevering</a:t>
            </a:r>
            <a:endParaRPr lang="fr-BE" dirty="0"/>
          </a:p>
        </p:txBody>
      </p:sp>
      <p:sp>
        <p:nvSpPr>
          <p:cNvPr id="3" name="Content Placeholder 2"/>
          <p:cNvSpPr>
            <a:spLocks noGrp="1"/>
          </p:cNvSpPr>
          <p:nvPr>
            <p:ph idx="1"/>
          </p:nvPr>
        </p:nvSpPr>
        <p:spPr/>
        <p:txBody>
          <a:bodyPr/>
          <a:lstStyle/>
          <a:p>
            <a:r>
              <a:rPr lang="nl-BE" dirty="0" smtClean="0"/>
              <a:t>2014: 48 projecten gerealiseerd</a:t>
            </a:r>
          </a:p>
          <a:p>
            <a:pPr lvl="1"/>
            <a:r>
              <a:rPr lang="nl-BE" dirty="0" smtClean="0"/>
              <a:t>19 nieuwe diensten, </a:t>
            </a:r>
            <a:r>
              <a:rPr lang="nl-BE" dirty="0" err="1" smtClean="0"/>
              <a:t>bvb</a:t>
            </a:r>
            <a:endParaRPr lang="nl-BE" dirty="0" smtClean="0"/>
          </a:p>
          <a:p>
            <a:pPr lvl="2"/>
            <a:r>
              <a:rPr lang="nl-NL" altLang="en-US" dirty="0" smtClean="0"/>
              <a:t>ontwikkeling van </a:t>
            </a:r>
            <a:r>
              <a:rPr lang="nl-NL" altLang="en-US" dirty="0" err="1" smtClean="0"/>
              <a:t>webservices</a:t>
            </a:r>
            <a:r>
              <a:rPr lang="nl-NL" altLang="en-US" dirty="0" smtClean="0"/>
              <a:t> als gevolg van de verdwijning van de SIS-kaart (validatiecontrole elektronisch identiteitsbewijs, elektronische raadpleging verzekerbaarheid, aanvraag </a:t>
            </a:r>
            <a:r>
              <a:rPr lang="en-US" altLang="en-US" dirty="0" err="1">
                <a:solidFill>
                  <a:srgbClr val="000000"/>
                </a:solidFill>
              </a:rPr>
              <a:t>isi</a:t>
            </a:r>
            <a:r>
              <a:rPr lang="en-US" altLang="en-US" b="1" baseline="30000" dirty="0">
                <a:solidFill>
                  <a:srgbClr val="000000"/>
                </a:solidFill>
              </a:rPr>
              <a:t>+</a:t>
            </a:r>
            <a:r>
              <a:rPr lang="en-US" altLang="en-US" dirty="0">
                <a:solidFill>
                  <a:srgbClr val="000000"/>
                </a:solidFill>
              </a:rPr>
              <a:t>-</a:t>
            </a:r>
            <a:r>
              <a:rPr lang="en-US" altLang="en-US" dirty="0" err="1" smtClean="0">
                <a:solidFill>
                  <a:srgbClr val="000000"/>
                </a:solidFill>
              </a:rPr>
              <a:t>kaart</a:t>
            </a:r>
            <a:r>
              <a:rPr lang="nl-NL" altLang="en-US" dirty="0" smtClean="0"/>
              <a:t>)</a:t>
            </a:r>
          </a:p>
          <a:p>
            <a:pPr lvl="2"/>
            <a:r>
              <a:rPr lang="nl-NL" altLang="en-US" dirty="0" err="1" smtClean="0"/>
              <a:t>HandiFlux</a:t>
            </a:r>
            <a:r>
              <a:rPr lang="nl-NL" altLang="en-US" dirty="0" smtClean="0"/>
              <a:t>: generieke </a:t>
            </a:r>
            <a:r>
              <a:rPr lang="nl-NL" altLang="en-US" dirty="0" err="1" smtClean="0"/>
              <a:t>webservice</a:t>
            </a:r>
            <a:r>
              <a:rPr lang="nl-NL" altLang="en-US" dirty="0" smtClean="0"/>
              <a:t> voor het bekomen van gegevens aangaande personen met een handicap</a:t>
            </a:r>
          </a:p>
          <a:p>
            <a:pPr lvl="2"/>
            <a:r>
              <a:rPr lang="nl-NL" altLang="en-US" dirty="0" smtClean="0"/>
              <a:t>in het kader van de regionalisering van de kinderbijslag, totstandkoming van een gegevensuitwisseling via het RSVZ met betrekking tot de voeding van het CADAF voor wat betreft de kinderbijslaggegevens van de SVFZ</a:t>
            </a:r>
          </a:p>
          <a:p>
            <a:pPr lvl="2"/>
            <a:r>
              <a:rPr lang="nl-NL" altLang="en-US" dirty="0" smtClean="0"/>
              <a:t>toegang van de sociale inspecteurs tot bijkomende gegevens van de KBO</a:t>
            </a:r>
            <a:endParaRPr lang="en-US" altLang="en-US" dirty="0" smtClean="0"/>
          </a:p>
          <a:p>
            <a:pPr lvl="1"/>
            <a:r>
              <a:rPr lang="nl-BE" dirty="0" smtClean="0"/>
              <a:t>29 aanpassingen aan diensten</a:t>
            </a:r>
          </a:p>
          <a:p>
            <a:pPr lvl="2"/>
            <a:r>
              <a:rPr lang="nl-NL" altLang="en-US" dirty="0" smtClean="0"/>
              <a:t>toegang van het en de SVF RSVZ tot de aard van de door de </a:t>
            </a:r>
            <a:r>
              <a:rPr lang="nl-NL" altLang="en-US" dirty="0" err="1" smtClean="0"/>
              <a:t>OCMW's</a:t>
            </a:r>
            <a:r>
              <a:rPr lang="nl-NL" altLang="en-US" dirty="0" smtClean="0"/>
              <a:t> verleende hulp en tot de periode waarin een hulp wordt toegekend</a:t>
            </a:r>
            <a:endParaRPr lang="nl-NL" altLang="en-US" dirty="0"/>
          </a:p>
        </p:txBody>
      </p:sp>
      <p:sp>
        <p:nvSpPr>
          <p:cNvPr id="4" name="Slide Number Placeholder 3"/>
          <p:cNvSpPr>
            <a:spLocks noGrp="1"/>
          </p:cNvSpPr>
          <p:nvPr>
            <p:ph type="sldNum" sz="quarter" idx="10"/>
          </p:nvPr>
        </p:nvSpPr>
        <p:spPr/>
        <p:txBody>
          <a:bodyPr/>
          <a:lstStyle/>
          <a:p>
            <a:fld id="{5471B662-E07F-4B45-AF7C-5436FF003ECE}" type="slidenum">
              <a:rPr lang="en-GB" smtClean="0"/>
              <a:pPr/>
              <a:t>27</a:t>
            </a:fld>
            <a:endParaRPr lang="en-GB" dirty="0"/>
          </a:p>
        </p:txBody>
      </p:sp>
    </p:spTree>
    <p:extLst>
      <p:ext uri="{BB962C8B-B14F-4D97-AF65-F5344CB8AC3E}">
        <p14:creationId xmlns:p14="http://schemas.microsoft.com/office/powerpoint/2010/main" val="30994078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Systematische oplevering</a:t>
            </a:r>
            <a:endParaRPr lang="fr-BE" dirty="0"/>
          </a:p>
        </p:txBody>
      </p:sp>
      <p:sp>
        <p:nvSpPr>
          <p:cNvPr id="3" name="Content Placeholder 2"/>
          <p:cNvSpPr>
            <a:spLocks noGrp="1"/>
          </p:cNvSpPr>
          <p:nvPr>
            <p:ph idx="1"/>
          </p:nvPr>
        </p:nvSpPr>
        <p:spPr/>
        <p:txBody>
          <a:bodyPr>
            <a:normAutofit/>
          </a:bodyPr>
          <a:lstStyle/>
          <a:p>
            <a:r>
              <a:rPr lang="nl-BE" altLang="en-US" dirty="0" smtClean="0"/>
              <a:t>2015: geconsolideerd </a:t>
            </a:r>
            <a:r>
              <a:rPr lang="nl-BE" altLang="en-US" dirty="0"/>
              <a:t>portfolio van 108 aanvragen </a:t>
            </a:r>
            <a:r>
              <a:rPr lang="nl-BE" altLang="en-US" dirty="0" smtClean="0"/>
              <a:t>op </a:t>
            </a:r>
            <a:r>
              <a:rPr lang="nl-BE" altLang="en-US" dirty="0"/>
              <a:t>de pagina Algemeen Coördinatiecomité van de </a:t>
            </a:r>
            <a:r>
              <a:rPr lang="nl-BE" altLang="en-US" dirty="0" smtClean="0"/>
              <a:t>website (</a:t>
            </a:r>
            <a:r>
              <a:rPr lang="nl-BE" altLang="en-US" dirty="0" smtClean="0">
                <a:hlinkClick r:id="rId2"/>
              </a:rPr>
              <a:t>www.ksz.fgov.be</a:t>
            </a:r>
            <a:r>
              <a:rPr lang="nl-BE" altLang="en-US" dirty="0"/>
              <a:t>)</a:t>
            </a:r>
            <a:endParaRPr lang="fr-BE" altLang="en-US" dirty="0">
              <a:solidFill>
                <a:srgbClr val="FF0000"/>
              </a:solidFill>
            </a:endParaRPr>
          </a:p>
          <a:p>
            <a:pPr lvl="1"/>
            <a:r>
              <a:rPr lang="nl-BE" altLang="en-US" dirty="0"/>
              <a:t>8 nieuwe projecten in verband met de harmonisatie van de afgeleide rechten</a:t>
            </a:r>
            <a:endParaRPr lang="fr-FR" altLang="en-US" dirty="0">
              <a:solidFill>
                <a:srgbClr val="FF0000"/>
              </a:solidFill>
            </a:endParaRPr>
          </a:p>
          <a:p>
            <a:pPr lvl="1"/>
            <a:r>
              <a:rPr lang="nl-BE" altLang="en-US" dirty="0"/>
              <a:t>18 (17 nieuwe + 1 </a:t>
            </a:r>
            <a:r>
              <a:rPr lang="nl-BE" altLang="en-US" dirty="0" smtClean="0"/>
              <a:t>aanpassing) </a:t>
            </a:r>
            <a:r>
              <a:rPr lang="nl-BE" altLang="en-US" dirty="0"/>
              <a:t>projecten betreffende fraudebestrijding</a:t>
            </a:r>
            <a:endParaRPr lang="fr-FR" altLang="en-US" dirty="0">
              <a:solidFill>
                <a:srgbClr val="FF0000"/>
              </a:solidFill>
            </a:endParaRPr>
          </a:p>
          <a:p>
            <a:pPr lvl="1"/>
            <a:r>
              <a:rPr lang="nl-BE" altLang="en-US" dirty="0"/>
              <a:t>82 (76 nieuwe + 6 </a:t>
            </a:r>
            <a:r>
              <a:rPr lang="nl-BE" altLang="en-US" dirty="0" smtClean="0"/>
              <a:t>aanpassing) </a:t>
            </a:r>
            <a:r>
              <a:rPr lang="nl-BE" altLang="en-US" dirty="0"/>
              <a:t>andere </a:t>
            </a:r>
            <a:r>
              <a:rPr lang="nl-BE" altLang="en-US" dirty="0" smtClean="0"/>
              <a:t>projecten</a:t>
            </a:r>
          </a:p>
          <a:p>
            <a:r>
              <a:rPr lang="nl-BE" altLang="en-US" dirty="0" smtClean="0"/>
              <a:t>Nadruk </a:t>
            </a:r>
            <a:r>
              <a:rPr lang="nl-BE" altLang="en-US" dirty="0"/>
              <a:t>op projecten </a:t>
            </a:r>
            <a:r>
              <a:rPr lang="nl-BE" altLang="en-US" dirty="0" smtClean="0"/>
              <a:t>met duidelijke ROI, gebaseerd op grondige procesoptimalisatie en met respect van principe van eenmalige gegevensinzameling </a:t>
            </a:r>
            <a:r>
              <a:rPr lang="nl-BE" altLang="en-US" dirty="0"/>
              <a:t>(</a:t>
            </a:r>
            <a:r>
              <a:rPr lang="nl-BE" altLang="en-US" dirty="0" err="1"/>
              <a:t>only</a:t>
            </a:r>
            <a:r>
              <a:rPr lang="nl-BE" altLang="en-US" dirty="0"/>
              <a:t> </a:t>
            </a:r>
            <a:r>
              <a:rPr lang="nl-BE" altLang="en-US" dirty="0" err="1" smtClean="0"/>
              <a:t>once</a:t>
            </a:r>
            <a:r>
              <a:rPr lang="nl-BE" altLang="en-US" dirty="0" smtClean="0"/>
              <a:t>)</a:t>
            </a:r>
            <a:endParaRPr lang="fr-FR" altLang="en-US" dirty="0">
              <a:solidFill>
                <a:srgbClr val="FF0000"/>
              </a:solidFill>
            </a:endParaRPr>
          </a:p>
          <a:p>
            <a:endParaRPr lang="fr-BE" dirty="0"/>
          </a:p>
        </p:txBody>
      </p:sp>
      <p:sp>
        <p:nvSpPr>
          <p:cNvPr id="4" name="Slide Number Placeholder 3"/>
          <p:cNvSpPr>
            <a:spLocks noGrp="1"/>
          </p:cNvSpPr>
          <p:nvPr>
            <p:ph type="sldNum" sz="quarter" idx="10"/>
          </p:nvPr>
        </p:nvSpPr>
        <p:spPr/>
        <p:txBody>
          <a:bodyPr/>
          <a:lstStyle/>
          <a:p>
            <a:fld id="{5471B662-E07F-4B45-AF7C-5436FF003ECE}" type="slidenum">
              <a:rPr lang="en-GB" smtClean="0"/>
              <a:pPr/>
              <a:t>28</a:t>
            </a:fld>
            <a:endParaRPr lang="en-GB" dirty="0"/>
          </a:p>
        </p:txBody>
      </p:sp>
    </p:spTree>
    <p:extLst>
      <p:ext uri="{BB962C8B-B14F-4D97-AF65-F5344CB8AC3E}">
        <p14:creationId xmlns:p14="http://schemas.microsoft.com/office/powerpoint/2010/main" val="19760336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Systematische oplevering</a:t>
            </a:r>
            <a:endParaRPr lang="fr-BE" dirty="0"/>
          </a:p>
        </p:txBody>
      </p:sp>
      <p:sp>
        <p:nvSpPr>
          <p:cNvPr id="3" name="Content Placeholder 2"/>
          <p:cNvSpPr>
            <a:spLocks noGrp="1"/>
          </p:cNvSpPr>
          <p:nvPr>
            <p:ph idx="1"/>
          </p:nvPr>
        </p:nvSpPr>
        <p:spPr/>
        <p:txBody>
          <a:bodyPr/>
          <a:lstStyle/>
          <a:p>
            <a:r>
              <a:rPr lang="nl-BE" dirty="0" smtClean="0"/>
              <a:t>2015: voorbeelden van nieuwe diensten</a:t>
            </a:r>
          </a:p>
          <a:p>
            <a:pPr lvl="1"/>
            <a:r>
              <a:rPr lang="fr-FR" altLang="en-US" dirty="0"/>
              <a:t>Pharos: </a:t>
            </a:r>
            <a:r>
              <a:rPr lang="fr-FR" altLang="en-US" dirty="0" err="1"/>
              <a:t>integratie</a:t>
            </a:r>
            <a:r>
              <a:rPr lang="fr-FR" altLang="en-US" dirty="0"/>
              <a:t> van het </a:t>
            </a:r>
            <a:r>
              <a:rPr lang="fr-FR" altLang="en-US" dirty="0" err="1"/>
              <a:t>Pensioenkadaster</a:t>
            </a:r>
            <a:r>
              <a:rPr lang="fr-FR" altLang="en-US" dirty="0"/>
              <a:t> met de backoffice </a:t>
            </a:r>
            <a:r>
              <a:rPr lang="fr-FR" altLang="en-US" dirty="0" err="1" smtClean="0"/>
              <a:t>toepassingen</a:t>
            </a:r>
            <a:r>
              <a:rPr lang="fr-FR" altLang="en-US" dirty="0" smtClean="0"/>
              <a:t> </a:t>
            </a:r>
            <a:r>
              <a:rPr lang="fr-FR" altLang="en-US" dirty="0"/>
              <a:t>van de RVP</a:t>
            </a:r>
          </a:p>
          <a:p>
            <a:pPr lvl="1"/>
            <a:r>
              <a:rPr lang="fr-FR" altLang="en-US" dirty="0" err="1"/>
              <a:t>HarmAttest</a:t>
            </a:r>
            <a:r>
              <a:rPr lang="fr-FR" altLang="en-US" dirty="0"/>
              <a:t>: </a:t>
            </a:r>
            <a:r>
              <a:rPr lang="nl-NL" altLang="fr-FR" dirty="0"/>
              <a:t>toegang tot de gegevens in verband met sociale schulden (om bijvoorbeeld te vermijden dat een onderneming een premie zou krijgen terwijl ze een schuld heeft)</a:t>
            </a:r>
            <a:endParaRPr lang="fr-FR" altLang="en-US" dirty="0"/>
          </a:p>
          <a:p>
            <a:pPr lvl="1"/>
            <a:r>
              <a:rPr lang="nl-NL" altLang="fr-FR" dirty="0"/>
              <a:t>ontslagcompensatievergoeding: in het kader van de harmonisering van de opzegtermijnen voor arbeiders en bedienden zal de RVA in bepaalde gevallen een ontslagcompensatievergoeding betalen</a:t>
            </a:r>
            <a:endParaRPr lang="fr-FR" altLang="en-US" dirty="0"/>
          </a:p>
          <a:p>
            <a:pPr lvl="1"/>
            <a:r>
              <a:rPr lang="fr-FR" altLang="en-US" dirty="0" err="1"/>
              <a:t>regionalisering</a:t>
            </a:r>
            <a:r>
              <a:rPr lang="fr-FR" altLang="en-US" dirty="0"/>
              <a:t> van het </a:t>
            </a:r>
            <a:r>
              <a:rPr lang="fr-FR" altLang="en-US" dirty="0" err="1"/>
              <a:t>arbeidsmarktbeleid</a:t>
            </a:r>
            <a:r>
              <a:rPr lang="fr-FR" altLang="en-US" dirty="0"/>
              <a:t>: </a:t>
            </a:r>
            <a:r>
              <a:rPr lang="fr-FR" altLang="en-US" dirty="0" err="1"/>
              <a:t>door</a:t>
            </a:r>
            <a:r>
              <a:rPr lang="fr-FR" altLang="en-US" dirty="0"/>
              <a:t> de </a:t>
            </a:r>
            <a:r>
              <a:rPr lang="fr-FR" altLang="en-US" dirty="0" err="1"/>
              <a:t>regionalisering</a:t>
            </a:r>
            <a:r>
              <a:rPr lang="fr-FR" altLang="en-US" dirty="0"/>
              <a:t> </a:t>
            </a:r>
            <a:r>
              <a:rPr lang="fr-FR" altLang="en-US" dirty="0" err="1"/>
              <a:t>dienen</a:t>
            </a:r>
            <a:r>
              <a:rPr lang="fr-FR" altLang="en-US" dirty="0"/>
              <a:t> </a:t>
            </a:r>
            <a:r>
              <a:rPr lang="fr-FR" altLang="en-US" dirty="0" err="1"/>
              <a:t>bestaande</a:t>
            </a:r>
            <a:r>
              <a:rPr lang="fr-FR" altLang="en-US" dirty="0"/>
              <a:t> </a:t>
            </a:r>
            <a:r>
              <a:rPr lang="fr-FR" altLang="en-US" dirty="0" err="1"/>
              <a:t>stromen</a:t>
            </a:r>
            <a:r>
              <a:rPr lang="fr-FR" altLang="en-US" dirty="0"/>
              <a:t> </a:t>
            </a:r>
            <a:r>
              <a:rPr lang="fr-FR" altLang="en-US" dirty="0" err="1"/>
              <a:t>aangepast</a:t>
            </a:r>
            <a:r>
              <a:rPr lang="fr-FR" altLang="en-US" dirty="0"/>
              <a:t> </a:t>
            </a:r>
            <a:r>
              <a:rPr lang="fr-FR" altLang="en-US" dirty="0" err="1"/>
              <a:t>worden</a:t>
            </a:r>
            <a:r>
              <a:rPr lang="fr-FR" altLang="en-US" dirty="0"/>
              <a:t> en </a:t>
            </a:r>
            <a:r>
              <a:rPr lang="fr-FR" altLang="en-US" dirty="0" err="1"/>
              <a:t>nieuwe</a:t>
            </a:r>
            <a:r>
              <a:rPr lang="fr-FR" altLang="en-US" dirty="0"/>
              <a:t> </a:t>
            </a:r>
            <a:r>
              <a:rPr lang="fr-FR" altLang="en-US" dirty="0" err="1"/>
              <a:t>gegevensuitwisselingen</a:t>
            </a:r>
            <a:r>
              <a:rPr lang="fr-FR" altLang="en-US" dirty="0"/>
              <a:t> </a:t>
            </a:r>
            <a:r>
              <a:rPr lang="fr-FR" altLang="en-US" dirty="0" err="1"/>
              <a:t>worden</a:t>
            </a:r>
            <a:r>
              <a:rPr lang="fr-FR" altLang="en-US" dirty="0"/>
              <a:t> </a:t>
            </a:r>
            <a:r>
              <a:rPr lang="fr-FR" altLang="en-US" dirty="0" err="1"/>
              <a:t>voorzien</a:t>
            </a:r>
            <a:endParaRPr lang="en-US" altLang="en-US" dirty="0"/>
          </a:p>
          <a:p>
            <a:pPr lvl="1"/>
            <a:endParaRPr lang="fr-BE" dirty="0"/>
          </a:p>
        </p:txBody>
      </p:sp>
      <p:sp>
        <p:nvSpPr>
          <p:cNvPr id="4" name="Slide Number Placeholder 3"/>
          <p:cNvSpPr>
            <a:spLocks noGrp="1"/>
          </p:cNvSpPr>
          <p:nvPr>
            <p:ph type="sldNum" sz="quarter" idx="10"/>
          </p:nvPr>
        </p:nvSpPr>
        <p:spPr/>
        <p:txBody>
          <a:bodyPr/>
          <a:lstStyle/>
          <a:p>
            <a:fld id="{5471B662-E07F-4B45-AF7C-5436FF003ECE}" type="slidenum">
              <a:rPr lang="en-GB" smtClean="0"/>
              <a:pPr/>
              <a:t>29</a:t>
            </a:fld>
            <a:endParaRPr lang="en-GB" dirty="0"/>
          </a:p>
        </p:txBody>
      </p:sp>
    </p:spTree>
    <p:extLst>
      <p:ext uri="{BB962C8B-B14F-4D97-AF65-F5344CB8AC3E}">
        <p14:creationId xmlns:p14="http://schemas.microsoft.com/office/powerpoint/2010/main" val="1489549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0"/>
          </p:nvPr>
        </p:nvSpPr>
        <p:spPr/>
        <p:txBody>
          <a:bodyPr/>
          <a:lstStyle/>
          <a:p>
            <a:pPr>
              <a:defRPr/>
            </a:pPr>
            <a:fld id="{42543E86-C0A8-45DE-ADB8-2C6633FE5D61}" type="slidenum">
              <a:rPr lang="en-GB" smtClean="0"/>
              <a:pPr>
                <a:defRPr/>
              </a:pPr>
              <a:t>3</a:t>
            </a:fld>
            <a:endParaRPr lang="en-GB" dirty="0"/>
          </a:p>
        </p:txBody>
      </p:sp>
      <p:sp>
        <p:nvSpPr>
          <p:cNvPr id="7" name="Tekstvak 6"/>
          <p:cNvSpPr txBox="1"/>
          <p:nvPr/>
        </p:nvSpPr>
        <p:spPr>
          <a:xfrm>
            <a:off x="899592" y="1844824"/>
            <a:ext cx="7344816" cy="2554545"/>
          </a:xfrm>
          <a:prstGeom prst="rect">
            <a:avLst/>
          </a:prstGeom>
          <a:noFill/>
          <a:ln w="31750" cmpd="sng">
            <a:solidFill>
              <a:srgbClr val="0082BE"/>
            </a:solidFill>
          </a:ln>
        </p:spPr>
        <p:txBody>
          <a:bodyPr wrap="square" rtlCol="0">
            <a:spAutoFit/>
          </a:bodyPr>
          <a:lstStyle/>
          <a:p>
            <a:pPr algn="ctr"/>
            <a:r>
              <a:rPr lang="nl-BE" sz="4000" dirty="0" smtClean="0">
                <a:solidFill>
                  <a:srgbClr val="0082BE"/>
                </a:solidFill>
              </a:rPr>
              <a:t>Verwachtingen van burgers en ondernemingen</a:t>
            </a:r>
          </a:p>
          <a:p>
            <a:pPr algn="ctr"/>
            <a:r>
              <a:rPr lang="nl-BE" sz="4000" dirty="0" smtClean="0">
                <a:solidFill>
                  <a:srgbClr val="0082BE"/>
                </a:solidFill>
              </a:rPr>
              <a:t>en</a:t>
            </a:r>
          </a:p>
          <a:p>
            <a:pPr algn="ctr"/>
            <a:r>
              <a:rPr lang="nl-BE" sz="4000" dirty="0" smtClean="0">
                <a:solidFill>
                  <a:srgbClr val="0082BE"/>
                </a:solidFill>
              </a:rPr>
              <a:t>wensen van de overheid</a:t>
            </a:r>
            <a:endParaRPr lang="nl-BE" sz="4000" dirty="0">
              <a:solidFill>
                <a:srgbClr val="0082BE"/>
              </a:solidFill>
            </a:endParaRPr>
          </a:p>
        </p:txBody>
      </p:sp>
    </p:spTree>
    <p:extLst>
      <p:ext uri="{BB962C8B-B14F-4D97-AF65-F5344CB8AC3E}">
        <p14:creationId xmlns:p14="http://schemas.microsoft.com/office/powerpoint/2010/main" val="2567708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0"/>
          </p:nvPr>
        </p:nvSpPr>
        <p:spPr/>
        <p:txBody>
          <a:bodyPr/>
          <a:lstStyle/>
          <a:p>
            <a:pPr>
              <a:defRPr/>
            </a:pPr>
            <a:fld id="{42543E86-C0A8-45DE-ADB8-2C6633FE5D61}" type="slidenum">
              <a:rPr lang="en-GB" smtClean="0"/>
              <a:pPr>
                <a:defRPr/>
              </a:pPr>
              <a:t>30</a:t>
            </a:fld>
            <a:endParaRPr lang="en-GB" dirty="0"/>
          </a:p>
        </p:txBody>
      </p:sp>
      <p:sp>
        <p:nvSpPr>
          <p:cNvPr id="7" name="Tekstvak 6"/>
          <p:cNvSpPr txBox="1"/>
          <p:nvPr/>
        </p:nvSpPr>
        <p:spPr>
          <a:xfrm>
            <a:off x="899592" y="1844824"/>
            <a:ext cx="7344816" cy="1938992"/>
          </a:xfrm>
          <a:prstGeom prst="rect">
            <a:avLst/>
          </a:prstGeom>
          <a:noFill/>
          <a:ln w="31750" cmpd="sng">
            <a:solidFill>
              <a:srgbClr val="0082BE"/>
            </a:solidFill>
          </a:ln>
        </p:spPr>
        <p:txBody>
          <a:bodyPr wrap="square" rtlCol="0">
            <a:spAutoFit/>
          </a:bodyPr>
          <a:lstStyle/>
          <a:p>
            <a:pPr algn="ctr"/>
            <a:r>
              <a:rPr lang="nl-BE" sz="4000" dirty="0" smtClean="0">
                <a:solidFill>
                  <a:srgbClr val="0082BE"/>
                </a:solidFill>
              </a:rPr>
              <a:t>Enkele kritische succesfactoren</a:t>
            </a:r>
          </a:p>
          <a:p>
            <a:pPr algn="ctr"/>
            <a:r>
              <a:rPr lang="nl-BE" sz="4000" dirty="0">
                <a:solidFill>
                  <a:srgbClr val="0082BE"/>
                </a:solidFill>
              </a:rPr>
              <a:t>e</a:t>
            </a:r>
            <a:r>
              <a:rPr lang="nl-BE" sz="4000" dirty="0" smtClean="0">
                <a:solidFill>
                  <a:srgbClr val="0082BE"/>
                </a:solidFill>
              </a:rPr>
              <a:t>n</a:t>
            </a:r>
          </a:p>
          <a:p>
            <a:pPr algn="ctr"/>
            <a:r>
              <a:rPr lang="nl-BE" sz="4000" dirty="0">
                <a:solidFill>
                  <a:srgbClr val="0082BE"/>
                </a:solidFill>
              </a:rPr>
              <a:t>v</a:t>
            </a:r>
            <a:r>
              <a:rPr lang="nl-BE" sz="4000" dirty="0" smtClean="0">
                <a:solidFill>
                  <a:srgbClr val="0082BE"/>
                </a:solidFill>
              </a:rPr>
              <a:t>oorbeelden van </a:t>
            </a:r>
            <a:r>
              <a:rPr lang="nl-BE" sz="4000" dirty="0" err="1" smtClean="0">
                <a:solidFill>
                  <a:srgbClr val="0082BE"/>
                </a:solidFill>
              </a:rPr>
              <a:t>synergieën</a:t>
            </a:r>
            <a:endParaRPr lang="nl-BE" sz="4000" dirty="0">
              <a:solidFill>
                <a:srgbClr val="0082BE"/>
              </a:solidFill>
            </a:endParaRPr>
          </a:p>
        </p:txBody>
      </p:sp>
    </p:spTree>
    <p:extLst>
      <p:ext uri="{BB962C8B-B14F-4D97-AF65-F5344CB8AC3E}">
        <p14:creationId xmlns:p14="http://schemas.microsoft.com/office/powerpoint/2010/main" val="10709123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68313" y="188913"/>
            <a:ext cx="8229600" cy="922337"/>
          </a:xfrm>
        </p:spPr>
        <p:txBody>
          <a:bodyPr/>
          <a:lstStyle/>
          <a:p>
            <a:r>
              <a:rPr lang="nl-BE" altLang="en-US" smtClean="0"/>
              <a:t>Complexe omgeving</a:t>
            </a:r>
            <a:endParaRPr lang="en-US" altLang="en-US" smtClean="0"/>
          </a:p>
        </p:txBody>
      </p:sp>
      <p:sp>
        <p:nvSpPr>
          <p:cNvPr id="31747" name="Content Placeholder 2"/>
          <p:cNvSpPr>
            <a:spLocks noGrp="1"/>
          </p:cNvSpPr>
          <p:nvPr>
            <p:ph idx="1"/>
          </p:nvPr>
        </p:nvSpPr>
        <p:spPr>
          <a:xfrm>
            <a:off x="457200" y="1196975"/>
            <a:ext cx="8229600" cy="5111750"/>
          </a:xfrm>
        </p:spPr>
        <p:txBody>
          <a:bodyPr/>
          <a:lstStyle/>
          <a:p>
            <a:r>
              <a:rPr lang="nl-BE" altLang="en-US" smtClean="0"/>
              <a:t>Verschillende besluitvormingsniveaus</a:t>
            </a:r>
          </a:p>
          <a:p>
            <a:pPr lvl="1"/>
            <a:r>
              <a:rPr lang="nl-BE" altLang="en-US" smtClean="0"/>
              <a:t>gemeenten/OCMW’s</a:t>
            </a:r>
          </a:p>
          <a:p>
            <a:pPr lvl="1"/>
            <a:r>
              <a:rPr lang="nl-BE" altLang="en-US" smtClean="0"/>
              <a:t>provincies</a:t>
            </a:r>
          </a:p>
          <a:p>
            <a:pPr lvl="1"/>
            <a:r>
              <a:rPr lang="nl-BE" altLang="en-US" smtClean="0"/>
              <a:t>gewesten</a:t>
            </a:r>
          </a:p>
          <a:p>
            <a:pPr lvl="1"/>
            <a:r>
              <a:rPr lang="nl-BE" altLang="en-US" smtClean="0"/>
              <a:t>gemeenschappen</a:t>
            </a:r>
          </a:p>
          <a:p>
            <a:pPr lvl="1"/>
            <a:r>
              <a:rPr lang="nl-BE" altLang="en-US" smtClean="0"/>
              <a:t>federale overheid</a:t>
            </a:r>
          </a:p>
          <a:p>
            <a:pPr lvl="1"/>
            <a:r>
              <a:rPr lang="nl-BE" altLang="en-US" smtClean="0"/>
              <a:t>Europees - internationaal</a:t>
            </a:r>
          </a:p>
          <a:p>
            <a:r>
              <a:rPr lang="nl-BE" altLang="en-US" smtClean="0"/>
              <a:t>Geen homogene bevoegdheidspakketten bij verschillende besluitvormingsniveaus</a:t>
            </a:r>
          </a:p>
          <a:p>
            <a:r>
              <a:rPr lang="nl-BE" altLang="en-US" smtClean="0"/>
              <a:t>Massa aan uitvoeringsorganen</a:t>
            </a:r>
          </a:p>
          <a:p>
            <a:pPr lvl="1"/>
            <a:r>
              <a:rPr lang="nl-BE" altLang="en-US" smtClean="0"/>
              <a:t>overheidsdiensten op alle niveaus</a:t>
            </a:r>
          </a:p>
          <a:p>
            <a:pPr lvl="1"/>
            <a:r>
              <a:rPr lang="nl-BE" altLang="en-US" smtClean="0"/>
              <a:t>privaatrechtelijke diensten met opdrachten van algemeen belang</a:t>
            </a:r>
          </a:p>
          <a:p>
            <a:endParaRPr lang="en-US" altLang="en-US" smtClean="0"/>
          </a:p>
        </p:txBody>
      </p:sp>
      <p:sp>
        <p:nvSpPr>
          <p:cNvPr id="4" name="Slide Number Placeholder 3"/>
          <p:cNvSpPr>
            <a:spLocks noGrp="1"/>
          </p:cNvSpPr>
          <p:nvPr>
            <p:ph type="sldNum" sz="quarter" idx="10"/>
          </p:nvPr>
        </p:nvSpPr>
        <p:spPr/>
        <p:txBody>
          <a:bodyPr/>
          <a:lstStyle/>
          <a:p>
            <a:pPr>
              <a:defRPr/>
            </a:pPr>
            <a:fld id="{8D963049-3052-4F8A-9330-5679CCC79D1F}" type="slidenum">
              <a:rPr lang="en-GB" smtClean="0"/>
              <a:pPr>
                <a:defRPr/>
              </a:pPr>
              <a:t>31</a:t>
            </a:fld>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68313" y="188913"/>
            <a:ext cx="8229600" cy="922337"/>
          </a:xfrm>
        </p:spPr>
        <p:txBody>
          <a:bodyPr/>
          <a:lstStyle/>
          <a:p>
            <a:r>
              <a:rPr lang="nl-BE" altLang="en-US" smtClean="0"/>
              <a:t>Uitdaging</a:t>
            </a:r>
            <a:endParaRPr lang="en-US" altLang="en-US" smtClean="0"/>
          </a:p>
        </p:txBody>
      </p:sp>
      <p:sp>
        <p:nvSpPr>
          <p:cNvPr id="32771" name="Content Placeholder 2"/>
          <p:cNvSpPr>
            <a:spLocks noGrp="1"/>
          </p:cNvSpPr>
          <p:nvPr>
            <p:ph idx="1"/>
          </p:nvPr>
        </p:nvSpPr>
        <p:spPr>
          <a:xfrm>
            <a:off x="457200" y="1196975"/>
            <a:ext cx="8229600" cy="5111750"/>
          </a:xfrm>
        </p:spPr>
        <p:txBody>
          <a:bodyPr/>
          <a:lstStyle/>
          <a:p>
            <a:r>
              <a:rPr lang="nl-BE" altLang="en-US" smtClean="0"/>
              <a:t>Voldoen aan de hogervermelde verwachtingen van burgers en ondernemingen vereist</a:t>
            </a:r>
          </a:p>
          <a:p>
            <a:pPr lvl="1"/>
            <a:r>
              <a:rPr lang="nl-BE" altLang="en-US" smtClean="0"/>
              <a:t>gecoördineerd beleid</a:t>
            </a:r>
          </a:p>
          <a:p>
            <a:pPr lvl="1"/>
            <a:r>
              <a:rPr lang="nl-BE" altLang="en-US" smtClean="0"/>
              <a:t>geïntegreerde processen</a:t>
            </a:r>
          </a:p>
          <a:p>
            <a:r>
              <a:rPr lang="nl-BE" altLang="en-US" smtClean="0"/>
              <a:t>Maar elk overheidsniveau heeft eigen autonomie inzake</a:t>
            </a:r>
          </a:p>
          <a:p>
            <a:pPr lvl="1"/>
            <a:r>
              <a:rPr lang="nl-BE" altLang="en-US" smtClean="0"/>
              <a:t>beleid</a:t>
            </a:r>
          </a:p>
          <a:p>
            <a:pPr lvl="1"/>
            <a:r>
              <a:rPr lang="nl-BE" altLang="en-US" smtClean="0"/>
              <a:t>interne organisatie en processen</a:t>
            </a:r>
          </a:p>
          <a:p>
            <a:r>
              <a:rPr lang="nl-BE" altLang="en-US" smtClean="0"/>
              <a:t>Zoeken naar manieren om beide te verzoenen</a:t>
            </a:r>
          </a:p>
          <a:p>
            <a:pPr lvl="1"/>
            <a:r>
              <a:rPr lang="nl-BE" altLang="en-US" smtClean="0"/>
              <a:t>respect voor aantal kritische succesfactoren</a:t>
            </a:r>
          </a:p>
          <a:p>
            <a:pPr lvl="1"/>
            <a:r>
              <a:rPr lang="nl-BE" altLang="en-US" smtClean="0"/>
              <a:t>met als motor dienstenintegratoren aangestuurd door stakeholders</a:t>
            </a:r>
          </a:p>
          <a:p>
            <a:pPr lvl="1"/>
            <a:endParaRPr lang="nl-BE" altLang="en-US" smtClean="0"/>
          </a:p>
          <a:p>
            <a:endParaRPr lang="nl-BE" altLang="en-US" smtClean="0"/>
          </a:p>
          <a:p>
            <a:endParaRPr lang="nl-BE" altLang="en-US" smtClean="0"/>
          </a:p>
          <a:p>
            <a:endParaRPr lang="en-US" altLang="en-US" smtClean="0"/>
          </a:p>
        </p:txBody>
      </p:sp>
      <p:sp>
        <p:nvSpPr>
          <p:cNvPr id="4" name="Slide Number Placeholder 3"/>
          <p:cNvSpPr>
            <a:spLocks noGrp="1"/>
          </p:cNvSpPr>
          <p:nvPr>
            <p:ph type="sldNum" sz="quarter" idx="10"/>
          </p:nvPr>
        </p:nvSpPr>
        <p:spPr/>
        <p:txBody>
          <a:bodyPr/>
          <a:lstStyle/>
          <a:p>
            <a:pPr>
              <a:defRPr/>
            </a:pPr>
            <a:fld id="{6DF330D2-012D-446A-BDD9-A04153E18C87}" type="slidenum">
              <a:rPr lang="en-GB" smtClean="0"/>
              <a:pPr>
                <a:defRPr/>
              </a:pPr>
              <a:t>32</a:t>
            </a:fld>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68313" y="188913"/>
            <a:ext cx="8229600" cy="922337"/>
          </a:xfrm>
        </p:spPr>
        <p:txBody>
          <a:bodyPr/>
          <a:lstStyle/>
          <a:p>
            <a:r>
              <a:rPr lang="nl-BE" altLang="en-US" smtClean="0"/>
              <a:t>Enkele kritische succesfactoren</a:t>
            </a:r>
            <a:endParaRPr lang="en-US" altLang="en-US" smtClean="0"/>
          </a:p>
        </p:txBody>
      </p:sp>
      <p:sp>
        <p:nvSpPr>
          <p:cNvPr id="33795" name="Content Placeholder 2"/>
          <p:cNvSpPr>
            <a:spLocks noGrp="1"/>
          </p:cNvSpPr>
          <p:nvPr>
            <p:ph idx="1"/>
          </p:nvPr>
        </p:nvSpPr>
        <p:spPr>
          <a:xfrm>
            <a:off x="457200" y="1196975"/>
            <a:ext cx="8229600" cy="5111750"/>
          </a:xfrm>
        </p:spPr>
        <p:txBody>
          <a:bodyPr/>
          <a:lstStyle/>
          <a:p>
            <a:r>
              <a:rPr lang="nl-BE" altLang="en-US" dirty="0" smtClean="0"/>
              <a:t>Goede samenwerking op basis van vertrouwen en respect tussen beleidsvoerders en uitvoeringsorganisaties</a:t>
            </a:r>
          </a:p>
          <a:p>
            <a:pPr lvl="1"/>
            <a:r>
              <a:rPr lang="nl-BE" altLang="en-US" dirty="0" smtClean="0"/>
              <a:t>beleidsbepaling is primaire taak van politici</a:t>
            </a:r>
          </a:p>
          <a:p>
            <a:pPr lvl="1"/>
            <a:r>
              <a:rPr lang="nl-BE" altLang="en-US" dirty="0" smtClean="0"/>
              <a:t>beleidsvoorbereiding en –uitvoering zijn primaire taken van uitvoeringsorganisaties</a:t>
            </a:r>
          </a:p>
          <a:p>
            <a:pPr lvl="1"/>
            <a:r>
              <a:rPr lang="nl-BE" altLang="en-US" dirty="0" smtClean="0"/>
              <a:t>goede wisselwerking is cruciaal</a:t>
            </a:r>
          </a:p>
          <a:p>
            <a:endParaRPr lang="nl-BE" altLang="en-US" dirty="0" smtClean="0"/>
          </a:p>
          <a:p>
            <a:r>
              <a:rPr lang="nl-BE" altLang="en-US" dirty="0" smtClean="0"/>
              <a:t>Denken in termen van toegevoegde waarde voor burgers, zelfstandigen en ondernemingen i.p.v. louter in termen van bevoegdheden en bestaande regelgeving</a:t>
            </a:r>
          </a:p>
          <a:p>
            <a:endParaRPr lang="nl-BE" altLang="en-US" dirty="0" smtClean="0"/>
          </a:p>
          <a:p>
            <a:r>
              <a:rPr lang="nl-BE" altLang="en-US" dirty="0" smtClean="0"/>
              <a:t>Goed evenwicht tussen stabiliteit en verandering</a:t>
            </a:r>
            <a:endParaRPr lang="en-US" altLang="en-US" dirty="0" smtClean="0"/>
          </a:p>
        </p:txBody>
      </p:sp>
      <p:sp>
        <p:nvSpPr>
          <p:cNvPr id="4" name="Slide Number Placeholder 3"/>
          <p:cNvSpPr>
            <a:spLocks noGrp="1"/>
          </p:cNvSpPr>
          <p:nvPr>
            <p:ph type="sldNum" sz="quarter" idx="10"/>
          </p:nvPr>
        </p:nvSpPr>
        <p:spPr/>
        <p:txBody>
          <a:bodyPr/>
          <a:lstStyle/>
          <a:p>
            <a:pPr>
              <a:defRPr/>
            </a:pPr>
            <a:fld id="{2328D0A7-906C-43DD-AB68-2376165C8104}" type="slidenum">
              <a:rPr lang="en-GB" smtClean="0"/>
              <a:pPr>
                <a:defRPr/>
              </a:pPr>
              <a:t>33</a:t>
            </a:fld>
            <a:endParaRPr lang="en-GB"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68313" y="188913"/>
            <a:ext cx="8229600" cy="922337"/>
          </a:xfrm>
        </p:spPr>
        <p:txBody>
          <a:bodyPr/>
          <a:lstStyle/>
          <a:p>
            <a:r>
              <a:rPr lang="nl-BE" altLang="en-US" smtClean="0"/>
              <a:t>Enkele kritische succesfactoren</a:t>
            </a:r>
            <a:endParaRPr lang="en-US" altLang="en-US" smtClean="0"/>
          </a:p>
        </p:txBody>
      </p:sp>
      <p:sp>
        <p:nvSpPr>
          <p:cNvPr id="34819" name="Content Placeholder 2"/>
          <p:cNvSpPr>
            <a:spLocks noGrp="1"/>
          </p:cNvSpPr>
          <p:nvPr>
            <p:ph idx="1"/>
          </p:nvPr>
        </p:nvSpPr>
        <p:spPr>
          <a:xfrm>
            <a:off x="457200" y="1196975"/>
            <a:ext cx="8229600" cy="5111750"/>
          </a:xfrm>
        </p:spPr>
        <p:txBody>
          <a:bodyPr/>
          <a:lstStyle/>
          <a:p>
            <a:r>
              <a:rPr lang="nl-BE" altLang="en-US" dirty="0" smtClean="0"/>
              <a:t>Overheidsdiensten richten zich bij uitvoering op hun kerntaken; op vlak van informatiebeheer is dit</a:t>
            </a:r>
          </a:p>
          <a:p>
            <a:pPr lvl="1"/>
            <a:r>
              <a:rPr lang="nl-BE" altLang="en-US" dirty="0" smtClean="0"/>
              <a:t>regiefunctie (procesintegratie, naleving basisprincipes goed informatiebeheer,  bevordering informatieveiligheid </a:t>
            </a:r>
            <a:r>
              <a:rPr lang="nl-BE" altLang="en-US" dirty="0" err="1" smtClean="0"/>
              <a:t>by</a:t>
            </a:r>
            <a:r>
              <a:rPr lang="nl-BE" altLang="en-US" dirty="0" smtClean="0"/>
              <a:t> design, goede ICT-architectuur, …)</a:t>
            </a:r>
          </a:p>
          <a:p>
            <a:pPr lvl="1"/>
            <a:r>
              <a:rPr lang="nl-BE" altLang="en-US" dirty="0" smtClean="0"/>
              <a:t>ondersteunende basisdiensten en degelijke </a:t>
            </a:r>
            <a:r>
              <a:rPr lang="nl-BE" altLang="en-US" dirty="0" err="1" smtClean="0"/>
              <a:t>back-office</a:t>
            </a:r>
            <a:endParaRPr lang="nl-BE" altLang="en-US" dirty="0" smtClean="0"/>
          </a:p>
          <a:p>
            <a:pPr lvl="1"/>
            <a:r>
              <a:rPr lang="nl-BE" altLang="en-US" dirty="0" smtClean="0"/>
              <a:t>ruime samenwerking onder mekaar, met </a:t>
            </a:r>
            <a:r>
              <a:rPr lang="nl-BE" altLang="en-US" dirty="0" err="1" smtClean="0"/>
              <a:t>middenveld-organisaties</a:t>
            </a:r>
            <a:r>
              <a:rPr lang="nl-BE" altLang="en-US" dirty="0" smtClean="0"/>
              <a:t> en ondernemingen voor diensten met toegevoegde waarde</a:t>
            </a:r>
          </a:p>
          <a:p>
            <a:pPr lvl="1"/>
            <a:r>
              <a:rPr lang="nl-BE" altLang="en-US" dirty="0" smtClean="0"/>
              <a:t>geïntegreerde front-office voor doelgroepen ((</a:t>
            </a:r>
            <a:r>
              <a:rPr lang="nl-BE" altLang="en-US" dirty="0" err="1" smtClean="0"/>
              <a:t>subsets</a:t>
            </a:r>
            <a:r>
              <a:rPr lang="nl-BE" altLang="en-US" dirty="0" smtClean="0"/>
              <a:t> van) burgers, ondernemingen, …) over overheidsniveaus, -diensten en private dienstverleners heen</a:t>
            </a:r>
          </a:p>
          <a:p>
            <a:endParaRPr lang="nl-BE" altLang="en-US" dirty="0" smtClean="0"/>
          </a:p>
          <a:p>
            <a:endParaRPr lang="nl-BE" altLang="en-US" dirty="0" smtClean="0"/>
          </a:p>
          <a:p>
            <a:endParaRPr lang="en-US" altLang="en-US" dirty="0" smtClean="0"/>
          </a:p>
        </p:txBody>
      </p:sp>
      <p:sp>
        <p:nvSpPr>
          <p:cNvPr id="4" name="Slide Number Placeholder 3"/>
          <p:cNvSpPr>
            <a:spLocks noGrp="1"/>
          </p:cNvSpPr>
          <p:nvPr>
            <p:ph type="sldNum" sz="quarter" idx="10"/>
          </p:nvPr>
        </p:nvSpPr>
        <p:spPr/>
        <p:txBody>
          <a:bodyPr/>
          <a:lstStyle/>
          <a:p>
            <a:pPr>
              <a:defRPr/>
            </a:pPr>
            <a:fld id="{F5E81855-0A5C-4C87-9F2A-7C79184D54FE}" type="slidenum">
              <a:rPr lang="en-GB" smtClean="0"/>
              <a:pPr>
                <a:defRPr/>
              </a:pPr>
              <a:t>34</a:t>
            </a:fld>
            <a:endParaRPr lang="en-GB"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68313" y="188913"/>
            <a:ext cx="8229600" cy="922337"/>
          </a:xfrm>
        </p:spPr>
        <p:txBody>
          <a:bodyPr/>
          <a:lstStyle/>
          <a:p>
            <a:r>
              <a:rPr lang="nl-BE" altLang="en-US" smtClean="0"/>
              <a:t>Enkele kritische succesfactoren</a:t>
            </a:r>
            <a:endParaRPr lang="en-US" altLang="en-US" smtClean="0"/>
          </a:p>
        </p:txBody>
      </p:sp>
      <p:sp>
        <p:nvSpPr>
          <p:cNvPr id="35843" name="Content Placeholder 2"/>
          <p:cNvSpPr>
            <a:spLocks noGrp="1"/>
          </p:cNvSpPr>
          <p:nvPr>
            <p:ph idx="1"/>
          </p:nvPr>
        </p:nvSpPr>
        <p:spPr>
          <a:xfrm>
            <a:off x="457200" y="1196975"/>
            <a:ext cx="8229600" cy="5111750"/>
          </a:xfrm>
        </p:spPr>
        <p:txBody>
          <a:bodyPr/>
          <a:lstStyle/>
          <a:p>
            <a:r>
              <a:rPr lang="nl-BE" altLang="en-US" dirty="0" smtClean="0"/>
              <a:t>Uitvoeringsorganisaties zoeken actief naar </a:t>
            </a:r>
            <a:r>
              <a:rPr lang="nl-BE" altLang="en-US" dirty="0" err="1" smtClean="0"/>
              <a:t>synergieën</a:t>
            </a:r>
            <a:endParaRPr lang="nl-BE" altLang="en-US" dirty="0" smtClean="0"/>
          </a:p>
          <a:p>
            <a:pPr lvl="1"/>
            <a:r>
              <a:rPr lang="nl-BE" altLang="en-US" dirty="0" smtClean="0"/>
              <a:t>onder mekaar</a:t>
            </a:r>
          </a:p>
          <a:p>
            <a:pPr lvl="1"/>
            <a:r>
              <a:rPr lang="nl-BE" altLang="en-US" dirty="0" smtClean="0"/>
              <a:t>met partners uit de private sector</a:t>
            </a:r>
          </a:p>
          <a:p>
            <a:endParaRPr lang="nl-BE" altLang="en-US" dirty="0" smtClean="0"/>
          </a:p>
          <a:p>
            <a:r>
              <a:rPr lang="nl-BE" altLang="en-US" dirty="0" smtClean="0"/>
              <a:t>Ruimte voor beleidsniveau-overschrijdende uitvoeringsorganisaties</a:t>
            </a:r>
          </a:p>
          <a:p>
            <a:pPr lvl="1"/>
            <a:r>
              <a:rPr lang="nl-BE" altLang="en-US" dirty="0" smtClean="0"/>
              <a:t>onder gemeenschappelijk beheer van verschillende stakeholders/beleidsniveaus</a:t>
            </a:r>
          </a:p>
          <a:p>
            <a:pPr lvl="1"/>
            <a:r>
              <a:rPr lang="nl-BE" altLang="en-US" dirty="0" smtClean="0"/>
              <a:t>met aanvaarding van verschillen in beleid door verschillende beleidsniveaus, en waarborg op loyale uitvoering daarvan</a:t>
            </a:r>
            <a:endParaRPr lang="en-US" altLang="en-US" dirty="0" smtClean="0"/>
          </a:p>
        </p:txBody>
      </p:sp>
      <p:sp>
        <p:nvSpPr>
          <p:cNvPr id="4" name="Slide Number Placeholder 3"/>
          <p:cNvSpPr>
            <a:spLocks noGrp="1"/>
          </p:cNvSpPr>
          <p:nvPr>
            <p:ph type="sldNum" sz="quarter" idx="10"/>
          </p:nvPr>
        </p:nvSpPr>
        <p:spPr/>
        <p:txBody>
          <a:bodyPr/>
          <a:lstStyle/>
          <a:p>
            <a:pPr>
              <a:defRPr/>
            </a:pPr>
            <a:fld id="{60C1BF0E-DD48-45FC-839E-3059655CE73B}" type="slidenum">
              <a:rPr lang="en-GB" smtClean="0"/>
              <a:pPr>
                <a:defRPr/>
              </a:pPr>
              <a:t>35</a:t>
            </a:fld>
            <a:endParaRPr lang="en-GB"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68313" y="188913"/>
            <a:ext cx="8229600" cy="922337"/>
          </a:xfrm>
        </p:spPr>
        <p:txBody>
          <a:bodyPr/>
          <a:lstStyle/>
          <a:p>
            <a:r>
              <a:rPr lang="nl-BE" altLang="en-US" smtClean="0"/>
              <a:t>KSF: basisprincipes informatiebeheer</a:t>
            </a:r>
            <a:endParaRPr lang="en-US" altLang="en-US" smtClean="0"/>
          </a:p>
        </p:txBody>
      </p:sp>
      <p:sp>
        <p:nvSpPr>
          <p:cNvPr id="36867" name="Content Placeholder 2"/>
          <p:cNvSpPr>
            <a:spLocks noGrp="1"/>
          </p:cNvSpPr>
          <p:nvPr>
            <p:ph idx="1"/>
          </p:nvPr>
        </p:nvSpPr>
        <p:spPr>
          <a:xfrm>
            <a:off x="457200" y="1196975"/>
            <a:ext cx="8229600" cy="5111750"/>
          </a:xfrm>
        </p:spPr>
        <p:txBody>
          <a:bodyPr/>
          <a:lstStyle/>
          <a:p>
            <a:r>
              <a:rPr lang="nl-BE" altLang="en-US" smtClean="0"/>
              <a:t>Modellering van de informatie</a:t>
            </a:r>
          </a:p>
          <a:p>
            <a:pPr lvl="1"/>
            <a:r>
              <a:rPr lang="nl-BE" altLang="en-US" smtClean="0"/>
              <a:t>op een wijze die zo nauw mogelijk aansluit bij de realiteit</a:t>
            </a:r>
          </a:p>
          <a:p>
            <a:pPr lvl="1"/>
            <a:r>
              <a:rPr lang="nl-BE" altLang="en-US" smtClean="0"/>
              <a:t>zodat die multifunctioneel kan worden gebruikt </a:t>
            </a:r>
          </a:p>
          <a:p>
            <a:r>
              <a:rPr lang="nl-BE" altLang="en-US" smtClean="0"/>
              <a:t>Eenmalige inzameling van feitelijke informatie bij burgers en ondernemingen in coördinatie tussen alle uitvoeringsorganisaties</a:t>
            </a:r>
          </a:p>
          <a:p>
            <a:pPr lvl="1"/>
            <a:r>
              <a:rPr lang="nl-BE" altLang="en-US" smtClean="0"/>
              <a:t>via een kanaal gekozen door de burgers en ondernemingen</a:t>
            </a:r>
          </a:p>
          <a:p>
            <a:pPr lvl="1"/>
            <a:r>
              <a:rPr lang="nl-BE" altLang="en-US" smtClean="0"/>
              <a:t>bij voorkeur van toepassing tot toepassing</a:t>
            </a:r>
          </a:p>
          <a:p>
            <a:pPr lvl="1"/>
            <a:r>
              <a:rPr lang="nl-BE" altLang="en-US" smtClean="0"/>
              <a:t>met de mogelijkheid tot kwaliteitscontrole door degene waarbij de informatie wordt ingezameld vóór de informatie-overdracht</a:t>
            </a:r>
          </a:p>
        </p:txBody>
      </p:sp>
      <p:sp>
        <p:nvSpPr>
          <p:cNvPr id="4" name="Slide Number Placeholder 3"/>
          <p:cNvSpPr>
            <a:spLocks noGrp="1"/>
          </p:cNvSpPr>
          <p:nvPr>
            <p:ph type="sldNum" sz="quarter" idx="10"/>
          </p:nvPr>
        </p:nvSpPr>
        <p:spPr/>
        <p:txBody>
          <a:bodyPr/>
          <a:lstStyle/>
          <a:p>
            <a:pPr>
              <a:defRPr/>
            </a:pPr>
            <a:fld id="{A8617642-6148-496F-B258-8CC4B20013D5}" type="slidenum">
              <a:rPr lang="en-GB" smtClean="0"/>
              <a:pPr>
                <a:defRPr/>
              </a:pPr>
              <a:t>36</a:t>
            </a:fld>
            <a:endParaRPr lang="en-GB"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68313" y="188913"/>
            <a:ext cx="8229600" cy="922337"/>
          </a:xfrm>
        </p:spPr>
        <p:txBody>
          <a:bodyPr/>
          <a:lstStyle/>
          <a:p>
            <a:r>
              <a:rPr lang="nl-BE" altLang="en-US" smtClean="0"/>
              <a:t>KSF: basisprincipes informatiebeheer</a:t>
            </a:r>
            <a:endParaRPr lang="en-US" altLang="en-US" smtClean="0"/>
          </a:p>
        </p:txBody>
      </p:sp>
      <p:sp>
        <p:nvSpPr>
          <p:cNvPr id="37891" name="Content Placeholder 2"/>
          <p:cNvSpPr>
            <a:spLocks noGrp="1"/>
          </p:cNvSpPr>
          <p:nvPr>
            <p:ph idx="1"/>
          </p:nvPr>
        </p:nvSpPr>
        <p:spPr>
          <a:xfrm>
            <a:off x="457200" y="1196975"/>
            <a:ext cx="8229600" cy="5111750"/>
          </a:xfrm>
        </p:spPr>
        <p:txBody>
          <a:bodyPr/>
          <a:lstStyle/>
          <a:p>
            <a:r>
              <a:rPr lang="nl-BE" altLang="en-US" smtClean="0"/>
              <a:t>Taakverdeling tussen de uitvoeringsorganisaties inzake de validatie, het beheer en de opslag van informatie in authentieke bronnen</a:t>
            </a:r>
          </a:p>
          <a:p>
            <a:r>
              <a:rPr lang="nl-BE" altLang="en-US" smtClean="0"/>
              <a:t>Verplichting tot melding van vermoede onjuistheden van de informatie aan de uitvoeringsorganisatie belast met de validatie ervan</a:t>
            </a:r>
          </a:p>
          <a:p>
            <a:r>
              <a:rPr lang="nl-BE" altLang="en-US" smtClean="0"/>
              <a:t>Elektronische uitwisseling van de informatie tussen uitvoeringsorganisaties met het oog op een hergebruik ervan, ondersteund door basisdiensten die interoperabiliteit en veiligheid ondersteunen </a:t>
            </a:r>
          </a:p>
          <a:p>
            <a:endParaRPr lang="en-US" altLang="en-US" smtClean="0"/>
          </a:p>
        </p:txBody>
      </p:sp>
      <p:sp>
        <p:nvSpPr>
          <p:cNvPr id="4" name="Slide Number Placeholder 3"/>
          <p:cNvSpPr>
            <a:spLocks noGrp="1"/>
          </p:cNvSpPr>
          <p:nvPr>
            <p:ph type="sldNum" sz="quarter" idx="10"/>
          </p:nvPr>
        </p:nvSpPr>
        <p:spPr/>
        <p:txBody>
          <a:bodyPr/>
          <a:lstStyle/>
          <a:p>
            <a:pPr>
              <a:defRPr/>
            </a:pPr>
            <a:fld id="{ED7E1BD3-5E44-4C2F-8A3B-8F75191D51D2}" type="slidenum">
              <a:rPr lang="en-GB" smtClean="0"/>
              <a:pPr>
                <a:defRPr/>
              </a:pPr>
              <a:t>37</a:t>
            </a:fld>
            <a:endParaRPr lang="en-GB"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68313" y="188913"/>
            <a:ext cx="8229600" cy="922337"/>
          </a:xfrm>
        </p:spPr>
        <p:txBody>
          <a:bodyPr/>
          <a:lstStyle/>
          <a:p>
            <a:r>
              <a:rPr lang="nl-BE" altLang="en-US" smtClean="0"/>
              <a:t>KSF: basisprincipes informatiebeheer</a:t>
            </a:r>
            <a:endParaRPr lang="en-US" altLang="en-US" smtClean="0"/>
          </a:p>
        </p:txBody>
      </p:sp>
      <p:sp>
        <p:nvSpPr>
          <p:cNvPr id="38915" name="Content Placeholder 2"/>
          <p:cNvSpPr>
            <a:spLocks noGrp="1"/>
          </p:cNvSpPr>
          <p:nvPr>
            <p:ph idx="1"/>
          </p:nvPr>
        </p:nvSpPr>
        <p:spPr>
          <a:xfrm>
            <a:off x="457200" y="1196975"/>
            <a:ext cx="8229600" cy="5111750"/>
          </a:xfrm>
        </p:spPr>
        <p:txBody>
          <a:bodyPr/>
          <a:lstStyle/>
          <a:p>
            <a:r>
              <a:rPr lang="nl-BE" altLang="en-US" smtClean="0"/>
              <a:t>Proactief gebruik van informatie voor</a:t>
            </a:r>
          </a:p>
          <a:p>
            <a:pPr lvl="1"/>
            <a:r>
              <a:rPr lang="nl-BE" altLang="en-US" smtClean="0"/>
              <a:t>de automatische toekenning van rechten</a:t>
            </a:r>
          </a:p>
          <a:p>
            <a:pPr lvl="1"/>
            <a:r>
              <a:rPr lang="nl-BE" altLang="en-US" smtClean="0"/>
              <a:t>de voorinvulling bij de informatie-inzameling</a:t>
            </a:r>
          </a:p>
          <a:p>
            <a:pPr lvl="1"/>
            <a:r>
              <a:rPr lang="nl-BE" altLang="en-US" smtClean="0"/>
              <a:t>een gerichte informatieverstrekking aan de betrokkenen</a:t>
            </a:r>
          </a:p>
          <a:p>
            <a:endParaRPr lang="nl-BE" altLang="en-US" smtClean="0"/>
          </a:p>
          <a:p>
            <a:endParaRPr lang="en-US" altLang="en-US" smtClean="0"/>
          </a:p>
        </p:txBody>
      </p:sp>
      <p:sp>
        <p:nvSpPr>
          <p:cNvPr id="4" name="Slide Number Placeholder 3"/>
          <p:cNvSpPr>
            <a:spLocks noGrp="1"/>
          </p:cNvSpPr>
          <p:nvPr>
            <p:ph type="sldNum" sz="quarter" idx="10"/>
          </p:nvPr>
        </p:nvSpPr>
        <p:spPr/>
        <p:txBody>
          <a:bodyPr/>
          <a:lstStyle/>
          <a:p>
            <a:pPr>
              <a:defRPr/>
            </a:pPr>
            <a:fld id="{CEEC9E29-8421-43B3-92DE-F0D3256B0EB8}" type="slidenum">
              <a:rPr lang="en-GB" smtClean="0"/>
              <a:pPr>
                <a:defRPr/>
              </a:pPr>
              <a:t>38</a:t>
            </a:fld>
            <a:endParaRPr lang="en-GB"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68313" y="188913"/>
            <a:ext cx="8229600" cy="922337"/>
          </a:xfrm>
        </p:spPr>
        <p:txBody>
          <a:bodyPr/>
          <a:lstStyle/>
          <a:p>
            <a:r>
              <a:rPr lang="nl-BE" altLang="en-US" smtClean="0"/>
              <a:t>KSF: informatieveiligheid by design</a:t>
            </a:r>
            <a:endParaRPr lang="en-US" altLang="en-US" smtClean="0"/>
          </a:p>
        </p:txBody>
      </p:sp>
      <p:sp>
        <p:nvSpPr>
          <p:cNvPr id="39939" name="Content Placeholder 2"/>
          <p:cNvSpPr>
            <a:spLocks noGrp="1"/>
          </p:cNvSpPr>
          <p:nvPr>
            <p:ph idx="1"/>
          </p:nvPr>
        </p:nvSpPr>
        <p:spPr>
          <a:xfrm>
            <a:off x="457200" y="1196975"/>
            <a:ext cx="8229600" cy="5111750"/>
          </a:xfrm>
        </p:spPr>
        <p:txBody>
          <a:bodyPr/>
          <a:lstStyle/>
          <a:p>
            <a:r>
              <a:rPr lang="nl-BE" altLang="en-US" smtClean="0"/>
              <a:t>Commissie voor de Bescherming van de Persoonlijke Levenssfeer (CBPL) met thematische sectorale comités, belast met</a:t>
            </a:r>
          </a:p>
          <a:p>
            <a:pPr lvl="1"/>
            <a:r>
              <a:rPr lang="nl-BE" altLang="en-US" smtClean="0"/>
              <a:t>het formuleren van adviezen en aanbevelingen inzake informatieveiligheid en de bescherming van de persoonlijke levenssfeer</a:t>
            </a:r>
          </a:p>
          <a:p>
            <a:pPr lvl="1"/>
            <a:r>
              <a:rPr lang="nl-BE" altLang="en-US" smtClean="0"/>
              <a:t>het verstrekken van machtigingen tot mededeling van persoonsgegevens</a:t>
            </a:r>
          </a:p>
          <a:p>
            <a:pPr lvl="1"/>
            <a:r>
              <a:rPr lang="nl-BE" altLang="en-US" smtClean="0"/>
              <a:t>het uitvoeren van externe controle inzake informatieveiligheid en de bescherming van de persoonlijke levenssfeer</a:t>
            </a:r>
          </a:p>
          <a:p>
            <a:pPr lvl="1"/>
            <a:r>
              <a:rPr lang="nl-BE" altLang="en-US" smtClean="0"/>
              <a:t>het behandelen van klachten</a:t>
            </a:r>
          </a:p>
        </p:txBody>
      </p:sp>
      <p:sp>
        <p:nvSpPr>
          <p:cNvPr id="4" name="Slide Number Placeholder 3"/>
          <p:cNvSpPr>
            <a:spLocks noGrp="1"/>
          </p:cNvSpPr>
          <p:nvPr>
            <p:ph type="sldNum" sz="quarter" idx="10"/>
          </p:nvPr>
        </p:nvSpPr>
        <p:spPr/>
        <p:txBody>
          <a:bodyPr/>
          <a:lstStyle/>
          <a:p>
            <a:pPr>
              <a:defRPr/>
            </a:pPr>
            <a:fld id="{AFCFEDE8-3840-49ED-9101-04F7D1B37C27}" type="slidenum">
              <a:rPr lang="en-GB" smtClean="0"/>
              <a:pPr>
                <a:defRPr/>
              </a:pPr>
              <a:t>39</a:t>
            </a:fld>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8313" y="188913"/>
            <a:ext cx="8424862" cy="922337"/>
          </a:xfrm>
        </p:spPr>
        <p:txBody>
          <a:bodyPr/>
          <a:lstStyle/>
          <a:p>
            <a:r>
              <a:rPr lang="nl-BE" altLang="en-US" smtClean="0"/>
              <a:t>Verwachtingen burgers/ondernemingen</a:t>
            </a:r>
            <a:endParaRPr lang="fr-BE" altLang="en-US" smtClean="0"/>
          </a:p>
        </p:txBody>
      </p:sp>
      <p:sp>
        <p:nvSpPr>
          <p:cNvPr id="10243" name="Content Placeholder 2"/>
          <p:cNvSpPr>
            <a:spLocks noGrp="1"/>
          </p:cNvSpPr>
          <p:nvPr>
            <p:ph idx="1"/>
          </p:nvPr>
        </p:nvSpPr>
        <p:spPr>
          <a:xfrm>
            <a:off x="457200" y="1196975"/>
            <a:ext cx="8229600" cy="5111750"/>
          </a:xfrm>
        </p:spPr>
        <p:txBody>
          <a:bodyPr/>
          <a:lstStyle/>
          <a:p>
            <a:r>
              <a:rPr lang="nl-BE" altLang="fr-FR" smtClean="0"/>
              <a:t>Effectieve sociale bescherming</a:t>
            </a:r>
          </a:p>
          <a:p>
            <a:r>
              <a:rPr lang="nl-BE" altLang="fr-FR" smtClean="0"/>
              <a:t>Geïntegreerde diensten</a:t>
            </a:r>
          </a:p>
          <a:p>
            <a:pPr lvl="1"/>
            <a:r>
              <a:rPr lang="nl-BE" altLang="fr-FR" smtClean="0"/>
              <a:t>afgestemd op hun concrete situatie, waar mogelijk gepersonaliseerd</a:t>
            </a:r>
          </a:p>
          <a:p>
            <a:pPr lvl="1"/>
            <a:r>
              <a:rPr lang="nl-BE" altLang="fr-FR" smtClean="0"/>
              <a:t>aangeboden bij evenementen die zich voordoen tijdens hun levenscyclus (geboorte, school, werk, verhuis, ziekte, pensioen, overlijden, start van een onderneming, …)</a:t>
            </a:r>
          </a:p>
          <a:p>
            <a:pPr lvl="1"/>
            <a:r>
              <a:rPr lang="nl-BE" altLang="fr-FR" smtClean="0"/>
              <a:t>over overheidsniveaus, overheidsdiensten en private instanties heen</a:t>
            </a:r>
          </a:p>
          <a:p>
            <a:r>
              <a:rPr lang="nl-BE" altLang="fr-FR" smtClean="0"/>
              <a:t>Afgestemd op de eigen processen</a:t>
            </a:r>
          </a:p>
          <a:p>
            <a:r>
              <a:rPr lang="nl-BE" altLang="fr-FR" smtClean="0"/>
              <a:t>Met een minimum aan kosten en administratieve formaliteiten</a:t>
            </a:r>
          </a:p>
          <a:p>
            <a:r>
              <a:rPr lang="nl-BE" altLang="fr-FR" smtClean="0"/>
              <a:t>Zo mogelijk automatisch verstrekt</a:t>
            </a:r>
          </a:p>
        </p:txBody>
      </p:sp>
      <p:sp>
        <p:nvSpPr>
          <p:cNvPr id="5" name="Slide Number Placeholder 3"/>
          <p:cNvSpPr>
            <a:spLocks noGrp="1"/>
          </p:cNvSpPr>
          <p:nvPr>
            <p:ph type="sldNum" sz="quarter" idx="10"/>
          </p:nvPr>
        </p:nvSpPr>
        <p:spPr/>
        <p:txBody>
          <a:bodyPr/>
          <a:lstStyle/>
          <a:p>
            <a:pPr>
              <a:defRPr/>
            </a:pPr>
            <a:fld id="{A76E3CBE-A069-43AC-9B6E-DC27963F1B10}" type="slidenum">
              <a:rPr lang="en-GB" smtClean="0"/>
              <a:pPr>
                <a:defRPr/>
              </a:pPr>
              <a:t>4</a:t>
            </a:fld>
            <a:endParaRPr lang="en-GB"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68313" y="188913"/>
            <a:ext cx="8229600" cy="922337"/>
          </a:xfrm>
        </p:spPr>
        <p:txBody>
          <a:bodyPr/>
          <a:lstStyle/>
          <a:p>
            <a:r>
              <a:rPr lang="nl-BE" altLang="en-US" smtClean="0"/>
              <a:t>KSF: informatieveiligheid by design</a:t>
            </a:r>
            <a:endParaRPr lang="en-US" altLang="en-US" smtClean="0"/>
          </a:p>
        </p:txBody>
      </p:sp>
      <p:sp>
        <p:nvSpPr>
          <p:cNvPr id="40963" name="Content Placeholder 2"/>
          <p:cNvSpPr>
            <a:spLocks noGrp="1"/>
          </p:cNvSpPr>
          <p:nvPr>
            <p:ph idx="1"/>
          </p:nvPr>
        </p:nvSpPr>
        <p:spPr>
          <a:xfrm>
            <a:off x="457200" y="1196975"/>
            <a:ext cx="8229600" cy="5111750"/>
          </a:xfrm>
        </p:spPr>
        <p:txBody>
          <a:bodyPr/>
          <a:lstStyle/>
          <a:p>
            <a:r>
              <a:rPr lang="nl-BE" altLang="en-US" smtClean="0"/>
              <a:t>Instelling van een informatieveiligheidsdienst in elke uitvoeringsorganisatie, met een adviserende, stimulerende, documenterende en controlerende taak</a:t>
            </a:r>
          </a:p>
          <a:p>
            <a:r>
              <a:rPr lang="nl-BE" altLang="en-US" smtClean="0"/>
              <a:t>Geheel van structurele, organisatorische, juridische en technische maatregelen, beschreven in policies op basis van ISO-standaard 27xxx, uitgewerkt door een gemeenschappelijke werkgroep informatieveiligheid en goedgekeurd door CBPL/sectoraal comité</a:t>
            </a:r>
          </a:p>
          <a:p>
            <a:r>
              <a:rPr lang="nl-BE" altLang="en-US" smtClean="0"/>
              <a:t>Ondersteuning door een aantal gemeenschappelijke basisdiensten inzake informatieveiligheid (gebruikers- en toegangsbeheer, vercijfering, …)</a:t>
            </a:r>
          </a:p>
          <a:p>
            <a:endParaRPr lang="nl-BE" altLang="en-US" smtClean="0"/>
          </a:p>
          <a:p>
            <a:endParaRPr lang="nl-BE" altLang="en-US" smtClean="0"/>
          </a:p>
          <a:p>
            <a:endParaRPr lang="en-US" altLang="en-US" smtClean="0"/>
          </a:p>
        </p:txBody>
      </p:sp>
      <p:sp>
        <p:nvSpPr>
          <p:cNvPr id="4" name="Slide Number Placeholder 3"/>
          <p:cNvSpPr>
            <a:spLocks noGrp="1"/>
          </p:cNvSpPr>
          <p:nvPr>
            <p:ph type="sldNum" sz="quarter" idx="10"/>
          </p:nvPr>
        </p:nvSpPr>
        <p:spPr/>
        <p:txBody>
          <a:bodyPr/>
          <a:lstStyle/>
          <a:p>
            <a:pPr>
              <a:defRPr/>
            </a:pPr>
            <a:fld id="{EABD1548-6E7E-444F-9B46-84160E9EF7BE}" type="slidenum">
              <a:rPr lang="en-GB" smtClean="0"/>
              <a:pPr>
                <a:defRPr/>
              </a:pPr>
              <a:t>40</a:t>
            </a:fld>
            <a:endParaRPr lang="en-GB"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68313" y="188913"/>
            <a:ext cx="8229600" cy="922337"/>
          </a:xfrm>
        </p:spPr>
        <p:txBody>
          <a:bodyPr/>
          <a:lstStyle/>
          <a:p>
            <a:r>
              <a:rPr lang="nl-BE" altLang="en-US" smtClean="0"/>
              <a:t>KSF: informatieveiligheid by design</a:t>
            </a:r>
            <a:endParaRPr lang="en-US" altLang="en-US" smtClean="0"/>
          </a:p>
        </p:txBody>
      </p:sp>
      <p:sp>
        <p:nvSpPr>
          <p:cNvPr id="41987" name="Content Placeholder 2"/>
          <p:cNvSpPr>
            <a:spLocks noGrp="1"/>
          </p:cNvSpPr>
          <p:nvPr>
            <p:ph idx="1"/>
          </p:nvPr>
        </p:nvSpPr>
        <p:spPr>
          <a:xfrm>
            <a:off x="457200" y="1196975"/>
            <a:ext cx="8229600" cy="5111750"/>
          </a:xfrm>
        </p:spPr>
        <p:txBody>
          <a:bodyPr/>
          <a:lstStyle/>
          <a:p>
            <a:r>
              <a:rPr lang="nl-BE" altLang="en-US" smtClean="0"/>
              <a:t>Elke mededeling van persoonsgegevens aan derden vereist een machtiging van het bevoegde sectoraal comité</a:t>
            </a:r>
          </a:p>
          <a:p>
            <a:r>
              <a:rPr lang="nl-BE" altLang="en-US" smtClean="0"/>
              <a:t>De machtigingen tot mededeling van persoonsgegevens zijn publiek</a:t>
            </a:r>
          </a:p>
          <a:p>
            <a:r>
              <a:rPr lang="nl-BE" altLang="en-US" smtClean="0"/>
              <a:t>Elke concrete elektronische uitwisseling van persoonsgegevens wordt preventief getoetst op conformiteit met de geldende machtigingen tot mededeling door een instantie onafhankelijk van de verzender en de bestemmeling (dienstenintegrator)</a:t>
            </a:r>
          </a:p>
        </p:txBody>
      </p:sp>
      <p:sp>
        <p:nvSpPr>
          <p:cNvPr id="4" name="Slide Number Placeholder 3"/>
          <p:cNvSpPr>
            <a:spLocks noGrp="1"/>
          </p:cNvSpPr>
          <p:nvPr>
            <p:ph type="sldNum" sz="quarter" idx="10"/>
          </p:nvPr>
        </p:nvSpPr>
        <p:spPr/>
        <p:txBody>
          <a:bodyPr/>
          <a:lstStyle/>
          <a:p>
            <a:pPr>
              <a:defRPr/>
            </a:pPr>
            <a:fld id="{E367D774-0328-4CD8-A873-0604B9D023C5}" type="slidenum">
              <a:rPr lang="en-GB" smtClean="0"/>
              <a:pPr>
                <a:defRPr/>
              </a:pPr>
              <a:t>41</a:t>
            </a:fld>
            <a:endParaRPr lang="en-GB"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68313" y="188913"/>
            <a:ext cx="8229600" cy="922337"/>
          </a:xfrm>
        </p:spPr>
        <p:txBody>
          <a:bodyPr/>
          <a:lstStyle/>
          <a:p>
            <a:r>
              <a:rPr lang="nl-BE" altLang="en-US" smtClean="0"/>
              <a:t>KSF: informatieveiligheid by design</a:t>
            </a:r>
            <a:endParaRPr lang="en-US" altLang="en-US" smtClean="0"/>
          </a:p>
        </p:txBody>
      </p:sp>
      <p:sp>
        <p:nvSpPr>
          <p:cNvPr id="43011" name="Content Placeholder 2"/>
          <p:cNvSpPr>
            <a:spLocks noGrp="1"/>
          </p:cNvSpPr>
          <p:nvPr>
            <p:ph idx="1"/>
          </p:nvPr>
        </p:nvSpPr>
        <p:spPr>
          <a:xfrm>
            <a:off x="457200" y="1196975"/>
            <a:ext cx="8229600" cy="5111750"/>
          </a:xfrm>
        </p:spPr>
        <p:txBody>
          <a:bodyPr/>
          <a:lstStyle/>
          <a:p>
            <a:r>
              <a:rPr lang="nl-BE" altLang="en-US" smtClean="0"/>
              <a:t>Elke elektronische uitwisseling van persoonsgegevens wordt gelogd om eventueel oneigenlijk gebruik ex post te kunnen traceren</a:t>
            </a:r>
          </a:p>
          <a:p>
            <a:r>
              <a:rPr lang="nl-BE" altLang="en-US" smtClean="0"/>
              <a:t>Telkens informatie wordt gebruikt voor een beslissing, wordt de gebruikte informatie meegedeeld bij de mededeling van de beslissing</a:t>
            </a:r>
          </a:p>
          <a:p>
            <a:r>
              <a:rPr lang="nl-BE" altLang="en-US" smtClean="0"/>
              <a:t>Elke persoon heeft recht op toegang en, in geval de gegevens onjuist zijn, op verbetering van zijn eigen persoonsgegevens</a:t>
            </a:r>
          </a:p>
        </p:txBody>
      </p:sp>
      <p:sp>
        <p:nvSpPr>
          <p:cNvPr id="4" name="Slide Number Placeholder 3"/>
          <p:cNvSpPr>
            <a:spLocks noGrp="1"/>
          </p:cNvSpPr>
          <p:nvPr>
            <p:ph type="sldNum" sz="quarter" idx="10"/>
          </p:nvPr>
        </p:nvSpPr>
        <p:spPr/>
        <p:txBody>
          <a:bodyPr/>
          <a:lstStyle/>
          <a:p>
            <a:pPr>
              <a:defRPr/>
            </a:pPr>
            <a:fld id="{3E1DEAA2-9FA4-4B8A-A39A-6F8B8F47E5C1}" type="slidenum">
              <a:rPr lang="en-GB" smtClean="0"/>
              <a:pPr>
                <a:defRPr/>
              </a:pPr>
              <a:t>42</a:t>
            </a:fld>
            <a:endParaRPr lang="en-GB"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68313" y="188913"/>
            <a:ext cx="8229600" cy="922337"/>
          </a:xfrm>
        </p:spPr>
        <p:txBody>
          <a:bodyPr/>
          <a:lstStyle/>
          <a:p>
            <a:r>
              <a:rPr lang="nl-BE" altLang="en-US" smtClean="0"/>
              <a:t>KSF: synergieën en transformatie</a:t>
            </a:r>
            <a:endParaRPr lang="en-US" altLang="en-US" smtClean="0"/>
          </a:p>
        </p:txBody>
      </p:sp>
      <p:sp>
        <p:nvSpPr>
          <p:cNvPr id="44035" name="Content Placeholder 2"/>
          <p:cNvSpPr>
            <a:spLocks noGrp="1"/>
          </p:cNvSpPr>
          <p:nvPr>
            <p:ph idx="1"/>
          </p:nvPr>
        </p:nvSpPr>
        <p:spPr>
          <a:xfrm>
            <a:off x="457200" y="1196975"/>
            <a:ext cx="8229600" cy="5111750"/>
          </a:xfrm>
        </p:spPr>
        <p:txBody>
          <a:bodyPr/>
          <a:lstStyle/>
          <a:p>
            <a:r>
              <a:rPr lang="nl-BE" altLang="en-US" smtClean="0"/>
              <a:t>Noodzakelijk</a:t>
            </a:r>
          </a:p>
          <a:p>
            <a:pPr lvl="1"/>
            <a:r>
              <a:rPr lang="nl-BE" altLang="en-US" smtClean="0"/>
              <a:t>om geïntegreerde diensten af te leveren aan burgers en ondernemingen</a:t>
            </a:r>
          </a:p>
          <a:p>
            <a:pPr lvl="1"/>
            <a:r>
              <a:rPr lang="nl-BE" altLang="en-US" smtClean="0"/>
              <a:t>aan een zo laag mogelijke last en kost</a:t>
            </a:r>
          </a:p>
          <a:p>
            <a:endParaRPr lang="nl-BE" altLang="en-US" smtClean="0"/>
          </a:p>
          <a:p>
            <a:r>
              <a:rPr lang="nl-BE" altLang="en-US" smtClean="0"/>
              <a:t>Zowel</a:t>
            </a:r>
          </a:p>
          <a:p>
            <a:pPr lvl="1"/>
            <a:r>
              <a:rPr lang="nl-BE" altLang="en-US" smtClean="0"/>
              <a:t>tussen overheidsdiensten van eenzelfde overheidsniveau</a:t>
            </a:r>
          </a:p>
          <a:p>
            <a:pPr lvl="1"/>
            <a:r>
              <a:rPr lang="nl-BE" altLang="en-US" smtClean="0"/>
              <a:t>tussen overheidsdiensten van verschillende overheidsniveaus</a:t>
            </a:r>
          </a:p>
          <a:p>
            <a:pPr lvl="1"/>
            <a:r>
              <a:rPr lang="nl-BE" altLang="en-US" smtClean="0"/>
              <a:t>tussen overheidsdiensten, middenveldorganisaties en private ondernemingen</a:t>
            </a:r>
            <a:endParaRPr lang="en-US" altLang="en-US" smtClean="0"/>
          </a:p>
        </p:txBody>
      </p:sp>
      <p:sp>
        <p:nvSpPr>
          <p:cNvPr id="4" name="Slide Number Placeholder 3"/>
          <p:cNvSpPr>
            <a:spLocks noGrp="1"/>
          </p:cNvSpPr>
          <p:nvPr>
            <p:ph type="sldNum" sz="quarter" idx="10"/>
          </p:nvPr>
        </p:nvSpPr>
        <p:spPr/>
        <p:txBody>
          <a:bodyPr/>
          <a:lstStyle/>
          <a:p>
            <a:pPr>
              <a:defRPr/>
            </a:pPr>
            <a:fld id="{D402373A-04EC-4613-B878-3340F475A474}" type="slidenum">
              <a:rPr lang="en-GB" smtClean="0"/>
              <a:pPr>
                <a:defRPr/>
              </a:pPr>
              <a:t>43</a:t>
            </a:fld>
            <a:endParaRPr lang="en-GB"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8" y="1011238"/>
            <a:ext cx="8543925" cy="537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59" name="Title 1"/>
          <p:cNvSpPr>
            <a:spLocks noGrp="1"/>
          </p:cNvSpPr>
          <p:nvPr>
            <p:ph type="title"/>
          </p:nvPr>
        </p:nvSpPr>
        <p:spPr>
          <a:xfrm>
            <a:off x="468313" y="188913"/>
            <a:ext cx="8229600" cy="922337"/>
          </a:xfrm>
        </p:spPr>
        <p:txBody>
          <a:bodyPr/>
          <a:lstStyle/>
          <a:p>
            <a:r>
              <a:rPr lang="nl-BE" altLang="en-US" dirty="0" smtClean="0"/>
              <a:t>KSF: </a:t>
            </a:r>
            <a:r>
              <a:rPr lang="nl-BE" altLang="en-US" dirty="0" err="1" smtClean="0"/>
              <a:t>synergieën</a:t>
            </a:r>
            <a:r>
              <a:rPr lang="nl-BE" altLang="en-US" dirty="0" smtClean="0"/>
              <a:t> en transformatie</a:t>
            </a:r>
            <a:endParaRPr lang="en-US" altLang="en-US" dirty="0" smtClean="0"/>
          </a:p>
        </p:txBody>
      </p:sp>
      <p:sp>
        <p:nvSpPr>
          <p:cNvPr id="4" name="Slide Number Placeholder 3"/>
          <p:cNvSpPr>
            <a:spLocks noGrp="1"/>
          </p:cNvSpPr>
          <p:nvPr>
            <p:ph type="sldNum" sz="quarter" idx="10"/>
          </p:nvPr>
        </p:nvSpPr>
        <p:spPr/>
        <p:txBody>
          <a:bodyPr/>
          <a:lstStyle/>
          <a:p>
            <a:pPr>
              <a:defRPr/>
            </a:pPr>
            <a:fld id="{41C72C30-6CB0-4053-A113-BFF2836243C2}" type="slidenum">
              <a:rPr lang="en-GB" smtClean="0"/>
              <a:pPr>
                <a:defRPr/>
              </a:pPr>
              <a:t>44</a:t>
            </a:fld>
            <a:endParaRPr lang="en-GB" dirty="0"/>
          </a:p>
        </p:txBody>
      </p:sp>
      <p:sp>
        <p:nvSpPr>
          <p:cNvPr id="45061" name="TextBox 6"/>
          <p:cNvSpPr txBox="1">
            <a:spLocks noChangeArrowheads="1"/>
          </p:cNvSpPr>
          <p:nvPr/>
        </p:nvSpPr>
        <p:spPr bwMode="auto">
          <a:xfrm>
            <a:off x="6607175" y="5997575"/>
            <a:ext cx="2090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nl-BE" altLang="en-US" sz="1400"/>
              <a:t>Bron: Booz Allen Hamilton</a:t>
            </a:r>
            <a:endParaRPr lang="en-US" altLang="en-US" sz="14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68313" y="188913"/>
            <a:ext cx="8229600" cy="922337"/>
          </a:xfrm>
        </p:spPr>
        <p:txBody>
          <a:bodyPr/>
          <a:lstStyle/>
          <a:p>
            <a:r>
              <a:rPr lang="nl-BE" altLang="en-US" smtClean="0"/>
              <a:t>Voorbeelden van synergieën</a:t>
            </a:r>
            <a:endParaRPr lang="fr-BE" altLang="en-US" smtClean="0"/>
          </a:p>
        </p:txBody>
      </p:sp>
      <p:sp>
        <p:nvSpPr>
          <p:cNvPr id="46083" name="Content Placeholder 2"/>
          <p:cNvSpPr>
            <a:spLocks noGrp="1"/>
          </p:cNvSpPr>
          <p:nvPr>
            <p:ph idx="1"/>
          </p:nvPr>
        </p:nvSpPr>
        <p:spPr>
          <a:xfrm>
            <a:off x="457200" y="1196975"/>
            <a:ext cx="8229600" cy="5111750"/>
          </a:xfrm>
        </p:spPr>
        <p:txBody>
          <a:bodyPr/>
          <a:lstStyle/>
          <a:p>
            <a:r>
              <a:rPr lang="nl-BE" altLang="en-US" dirty="0" smtClean="0"/>
              <a:t>Eenmalige, multifunctionele aangifte van loon- en arbeidstijdgegevens van toepassing tot toepassing door werkgevers aan sociale zekerheid in haar geheel</a:t>
            </a:r>
          </a:p>
          <a:p>
            <a:r>
              <a:rPr lang="nl-BE" altLang="en-US" dirty="0" smtClean="0"/>
              <a:t>G-</a:t>
            </a:r>
            <a:r>
              <a:rPr lang="nl-BE" altLang="en-US" dirty="0" err="1" smtClean="0"/>
              <a:t>cloud</a:t>
            </a:r>
            <a:endParaRPr lang="nl-BE" altLang="en-US" dirty="0" smtClean="0"/>
          </a:p>
          <a:p>
            <a:r>
              <a:rPr lang="nl-BE" altLang="en-US" dirty="0" smtClean="0"/>
              <a:t>Gemeenschappelijke basis- of </a:t>
            </a:r>
            <a:r>
              <a:rPr lang="nl-BE" altLang="en-US" dirty="0" err="1" smtClean="0"/>
              <a:t>businessdiensten</a:t>
            </a:r>
            <a:r>
              <a:rPr lang="nl-BE" altLang="en-US" dirty="0" smtClean="0"/>
              <a:t>, </a:t>
            </a:r>
            <a:r>
              <a:rPr lang="nl-BE" altLang="en-US" dirty="0" err="1" smtClean="0"/>
              <a:t>bvb</a:t>
            </a:r>
            <a:r>
              <a:rPr lang="nl-BE" altLang="en-US" dirty="0" smtClean="0"/>
              <a:t>.</a:t>
            </a:r>
          </a:p>
          <a:p>
            <a:pPr lvl="1"/>
            <a:r>
              <a:rPr lang="nl-BE" altLang="en-US" dirty="0" smtClean="0"/>
              <a:t>authentieke bron-filosofie (o.a. gevaar voor zinloze vermenigvuldiging bij elke staatshervorming)</a:t>
            </a:r>
          </a:p>
          <a:p>
            <a:pPr lvl="1"/>
            <a:r>
              <a:rPr lang="nl-BE" altLang="en-US" dirty="0" err="1" smtClean="0"/>
              <a:t>eBox</a:t>
            </a:r>
            <a:r>
              <a:rPr lang="nl-BE" altLang="en-US" dirty="0" smtClean="0"/>
              <a:t> voor ondernemingen en burgers</a:t>
            </a:r>
          </a:p>
          <a:p>
            <a:pPr lvl="1"/>
            <a:r>
              <a:rPr lang="nl-BE" altLang="en-US" dirty="0" smtClean="0"/>
              <a:t>vervanging 589 bevolkingsregisters door een gemeenschappelijk register in de </a:t>
            </a:r>
            <a:r>
              <a:rPr lang="nl-BE" altLang="en-US" dirty="0" err="1" smtClean="0"/>
              <a:t>cloud</a:t>
            </a:r>
            <a:r>
              <a:rPr lang="nl-BE" altLang="en-US" dirty="0" smtClean="0"/>
              <a:t> ?</a:t>
            </a:r>
          </a:p>
          <a:p>
            <a:pPr lvl="1"/>
            <a:r>
              <a:rPr lang="nl-BE" altLang="en-US" dirty="0" smtClean="0"/>
              <a:t>gemeenschappelijke loopbaangegevensbank tussen RVP, RSVZ/SVFZ en PDOS</a:t>
            </a:r>
          </a:p>
          <a:p>
            <a:endParaRPr lang="fr-BE" altLang="en-US" dirty="0" smtClean="0"/>
          </a:p>
        </p:txBody>
      </p:sp>
      <p:sp>
        <p:nvSpPr>
          <p:cNvPr id="4" name="Slide Number Placeholder 3"/>
          <p:cNvSpPr>
            <a:spLocks noGrp="1"/>
          </p:cNvSpPr>
          <p:nvPr>
            <p:ph type="sldNum" sz="quarter" idx="10"/>
          </p:nvPr>
        </p:nvSpPr>
        <p:spPr/>
        <p:txBody>
          <a:bodyPr/>
          <a:lstStyle/>
          <a:p>
            <a:pPr>
              <a:defRPr/>
            </a:pPr>
            <a:fld id="{7ED5AE98-3F40-4592-9FAA-4FCA56C51BF0}" type="slidenum">
              <a:rPr lang="en-GB" smtClean="0"/>
              <a:pPr>
                <a:defRPr/>
              </a:pPr>
              <a:t>45</a:t>
            </a:fld>
            <a:endParaRPr lang="en-GB"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68313" y="188913"/>
            <a:ext cx="8229600" cy="922337"/>
          </a:xfrm>
        </p:spPr>
        <p:txBody>
          <a:bodyPr/>
          <a:lstStyle/>
          <a:p>
            <a:r>
              <a:rPr lang="fr-BE" altLang="en-US" smtClean="0"/>
              <a:t>G-cloud</a:t>
            </a:r>
            <a:endParaRPr lang="en-GB" altLang="en-US" smtClean="0"/>
          </a:p>
        </p:txBody>
      </p:sp>
      <p:sp>
        <p:nvSpPr>
          <p:cNvPr id="7" name="Rounded Rectangle 6"/>
          <p:cNvSpPr/>
          <p:nvPr/>
        </p:nvSpPr>
        <p:spPr>
          <a:xfrm>
            <a:off x="563563" y="5094288"/>
            <a:ext cx="7920037" cy="1079500"/>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r>
              <a:rPr lang="fr-BE" sz="3200" dirty="0">
                <a:solidFill>
                  <a:srgbClr val="0082B8"/>
                </a:solidFill>
              </a:rPr>
              <a:t>Harde </a:t>
            </a:r>
            <a:r>
              <a:rPr lang="fr-BE" sz="3200" dirty="0" err="1">
                <a:solidFill>
                  <a:srgbClr val="0082B8"/>
                </a:solidFill>
              </a:rPr>
              <a:t>infrastructuur</a:t>
            </a:r>
            <a:endParaRPr lang="fr-BE" sz="3200" dirty="0">
              <a:solidFill>
                <a:srgbClr val="0082B8"/>
              </a:solidFill>
            </a:endParaRPr>
          </a:p>
          <a:p>
            <a:pPr algn="ctr">
              <a:defRPr/>
            </a:pPr>
            <a:r>
              <a:rPr lang="fr-BE" sz="2400" dirty="0" err="1">
                <a:solidFill>
                  <a:srgbClr val="0082B8"/>
                </a:solidFill>
              </a:rPr>
              <a:t>Computing</a:t>
            </a:r>
            <a:r>
              <a:rPr lang="fr-BE" sz="2400" dirty="0">
                <a:solidFill>
                  <a:srgbClr val="0082B8"/>
                </a:solidFill>
              </a:rPr>
              <a:t>	 |	 Network 	|	 Storage</a:t>
            </a:r>
            <a:endParaRPr lang="en-GB" sz="1400" dirty="0">
              <a:solidFill>
                <a:srgbClr val="0082B8"/>
              </a:solidFill>
            </a:endParaRPr>
          </a:p>
        </p:txBody>
      </p:sp>
      <p:sp>
        <p:nvSpPr>
          <p:cNvPr id="8" name="Rounded Rectangle 7"/>
          <p:cNvSpPr/>
          <p:nvPr/>
        </p:nvSpPr>
        <p:spPr>
          <a:xfrm>
            <a:off x="563563" y="3870325"/>
            <a:ext cx="7920037" cy="1079500"/>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r>
              <a:rPr lang="fr-BE" sz="3200" dirty="0" err="1">
                <a:solidFill>
                  <a:srgbClr val="0082B8"/>
                </a:solidFill>
              </a:rPr>
              <a:t>Zachte</a:t>
            </a:r>
            <a:r>
              <a:rPr lang="fr-BE" sz="3200" dirty="0">
                <a:solidFill>
                  <a:srgbClr val="0082B8"/>
                </a:solidFill>
              </a:rPr>
              <a:t> </a:t>
            </a:r>
            <a:r>
              <a:rPr lang="fr-BE" sz="3200" dirty="0" err="1">
                <a:solidFill>
                  <a:srgbClr val="0082B8"/>
                </a:solidFill>
              </a:rPr>
              <a:t>infrastructuur</a:t>
            </a:r>
            <a:endParaRPr lang="fr-BE" sz="3200" dirty="0">
              <a:solidFill>
                <a:srgbClr val="0082B8"/>
              </a:solidFill>
            </a:endParaRPr>
          </a:p>
          <a:p>
            <a:pPr algn="ctr">
              <a:defRPr/>
            </a:pPr>
            <a:r>
              <a:rPr lang="fr-BE" sz="2400" dirty="0">
                <a:solidFill>
                  <a:srgbClr val="0082B8"/>
                </a:solidFill>
              </a:rPr>
              <a:t>Security	 |	Mail	|	</a:t>
            </a:r>
            <a:r>
              <a:rPr lang="fr-BE" sz="2400" dirty="0" err="1">
                <a:solidFill>
                  <a:srgbClr val="0082B8"/>
                </a:solidFill>
              </a:rPr>
              <a:t>VoIP</a:t>
            </a:r>
            <a:r>
              <a:rPr lang="fr-BE" sz="2400" dirty="0">
                <a:solidFill>
                  <a:srgbClr val="0082B8"/>
                </a:solidFill>
              </a:rPr>
              <a:t>	 | …</a:t>
            </a:r>
            <a:endParaRPr lang="en-GB" sz="2400" dirty="0">
              <a:solidFill>
                <a:srgbClr val="0082B8"/>
              </a:solidFill>
            </a:endParaRPr>
          </a:p>
        </p:txBody>
      </p:sp>
      <p:sp>
        <p:nvSpPr>
          <p:cNvPr id="9" name="Rounded Rectangle 8"/>
          <p:cNvSpPr/>
          <p:nvPr/>
        </p:nvSpPr>
        <p:spPr>
          <a:xfrm>
            <a:off x="563563" y="2644775"/>
            <a:ext cx="7920037" cy="1081088"/>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r>
              <a:rPr lang="fr-BE" sz="3200" dirty="0">
                <a:solidFill>
                  <a:srgbClr val="0082B8"/>
                </a:solidFill>
              </a:rPr>
              <a:t>Horizontale software</a:t>
            </a:r>
          </a:p>
          <a:p>
            <a:pPr algn="ctr">
              <a:defRPr/>
            </a:pPr>
            <a:r>
              <a:rPr lang="fr-BE" sz="2400" dirty="0" err="1">
                <a:solidFill>
                  <a:srgbClr val="0082B8"/>
                </a:solidFill>
              </a:rPr>
              <a:t>Website</a:t>
            </a:r>
            <a:r>
              <a:rPr lang="fr-BE" sz="2400" dirty="0">
                <a:solidFill>
                  <a:srgbClr val="0082B8"/>
                </a:solidFill>
              </a:rPr>
              <a:t> | HR | Finance | </a:t>
            </a:r>
            <a:r>
              <a:rPr lang="fr-BE" sz="2400" dirty="0" err="1">
                <a:solidFill>
                  <a:srgbClr val="0082B8"/>
                </a:solidFill>
              </a:rPr>
              <a:t>Postbehandeling</a:t>
            </a:r>
            <a:r>
              <a:rPr lang="fr-BE" sz="2400" dirty="0">
                <a:solidFill>
                  <a:srgbClr val="0082B8"/>
                </a:solidFill>
              </a:rPr>
              <a:t> | </a:t>
            </a:r>
            <a:r>
              <a:rPr lang="fr-BE" sz="2400" dirty="0" err="1">
                <a:solidFill>
                  <a:srgbClr val="0082B8"/>
                </a:solidFill>
              </a:rPr>
              <a:t>Toegangsbeheer</a:t>
            </a:r>
            <a:endParaRPr lang="en-GB" dirty="0">
              <a:solidFill>
                <a:srgbClr val="0082B8"/>
              </a:solidFill>
            </a:endParaRPr>
          </a:p>
        </p:txBody>
      </p:sp>
      <p:sp>
        <p:nvSpPr>
          <p:cNvPr id="10" name="Rounded Rectangle 9"/>
          <p:cNvSpPr/>
          <p:nvPr/>
        </p:nvSpPr>
        <p:spPr>
          <a:xfrm>
            <a:off x="557213" y="1420813"/>
            <a:ext cx="7920037" cy="1081087"/>
          </a:xfrm>
          <a:prstGeom prst="round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fr-BE" sz="3200" dirty="0">
                <a:solidFill>
                  <a:srgbClr val="0082B8"/>
                </a:solidFill>
              </a:rPr>
              <a:t>Business </a:t>
            </a:r>
            <a:r>
              <a:rPr lang="fr-BE" sz="3200" dirty="0" err="1">
                <a:solidFill>
                  <a:srgbClr val="0082B8"/>
                </a:solidFill>
              </a:rPr>
              <a:t>toepassingen</a:t>
            </a:r>
            <a:endParaRPr lang="fr-BE" sz="3200" dirty="0">
              <a:solidFill>
                <a:srgbClr val="0082B8"/>
              </a:solidFill>
            </a:endParaRPr>
          </a:p>
          <a:p>
            <a:pPr algn="ctr">
              <a:defRPr/>
            </a:pPr>
            <a:r>
              <a:rPr lang="fr-BE" sz="2400" dirty="0" err="1">
                <a:solidFill>
                  <a:srgbClr val="0082B8"/>
                </a:solidFill>
              </a:rPr>
              <a:t>Core</a:t>
            </a:r>
            <a:r>
              <a:rPr lang="fr-BE" sz="2400" dirty="0">
                <a:solidFill>
                  <a:srgbClr val="0082B8"/>
                </a:solidFill>
              </a:rPr>
              <a:t> business </a:t>
            </a:r>
            <a:r>
              <a:rPr lang="fr-BE" sz="2400" dirty="0" err="1">
                <a:solidFill>
                  <a:srgbClr val="0082B8"/>
                </a:solidFill>
              </a:rPr>
              <a:t>processen</a:t>
            </a:r>
            <a:endParaRPr lang="en-GB" sz="1400" dirty="0">
              <a:solidFill>
                <a:srgbClr val="0082B8"/>
              </a:solidFill>
            </a:endParaRPr>
          </a:p>
        </p:txBody>
      </p:sp>
      <p:sp>
        <p:nvSpPr>
          <p:cNvPr id="11" name="Pentagon 10"/>
          <p:cNvSpPr/>
          <p:nvPr/>
        </p:nvSpPr>
        <p:spPr>
          <a:xfrm rot="19800000" flipH="1">
            <a:off x="7235825" y="2382838"/>
            <a:ext cx="1809750" cy="604837"/>
          </a:xfrm>
          <a:prstGeom prst="homePlate">
            <a:avLst/>
          </a:prstGeom>
          <a:ln>
            <a:solidFill>
              <a:srgbClr val="CC0066"/>
            </a:solidFill>
          </a:ln>
        </p:spPr>
        <p:style>
          <a:lnRef idx="2">
            <a:schemeClr val="accent1"/>
          </a:lnRef>
          <a:fillRef idx="1">
            <a:schemeClr val="lt1"/>
          </a:fillRef>
          <a:effectRef idx="0">
            <a:schemeClr val="accent1"/>
          </a:effectRef>
          <a:fontRef idx="minor">
            <a:schemeClr val="dk1"/>
          </a:fontRef>
        </p:style>
        <p:txBody>
          <a:bodyPr lIns="180000" anchor="ctr"/>
          <a:lstStyle/>
          <a:p>
            <a:pPr>
              <a:defRPr/>
            </a:pPr>
            <a:r>
              <a:rPr lang="fr-BE" sz="2800" b="1" dirty="0" err="1">
                <a:solidFill>
                  <a:srgbClr val="CC0066"/>
                </a:solidFill>
              </a:rPr>
              <a:t>Delen</a:t>
            </a:r>
            <a:r>
              <a:rPr lang="fr-BE" sz="2800" b="1" dirty="0">
                <a:solidFill>
                  <a:srgbClr val="CC0066"/>
                </a:solidFill>
              </a:rPr>
              <a:t>?</a:t>
            </a:r>
            <a:endParaRPr lang="nl-BE" sz="4400" b="1" dirty="0">
              <a:solidFill>
                <a:srgbClr val="CC0066"/>
              </a:solidFill>
            </a:endParaRPr>
          </a:p>
        </p:txBody>
      </p:sp>
      <p:sp>
        <p:nvSpPr>
          <p:cNvPr id="12" name="Pentagon 11"/>
          <p:cNvSpPr/>
          <p:nvPr/>
        </p:nvSpPr>
        <p:spPr>
          <a:xfrm rot="19800000" flipH="1">
            <a:off x="7235825" y="3679825"/>
            <a:ext cx="1795463" cy="604838"/>
          </a:xfrm>
          <a:prstGeom prst="homePlate">
            <a:avLst/>
          </a:prstGeom>
          <a:ln>
            <a:solidFill>
              <a:srgbClr val="CC0066"/>
            </a:solidFill>
          </a:ln>
        </p:spPr>
        <p:style>
          <a:lnRef idx="2">
            <a:schemeClr val="accent1"/>
          </a:lnRef>
          <a:fillRef idx="1">
            <a:schemeClr val="lt1"/>
          </a:fillRef>
          <a:effectRef idx="0">
            <a:schemeClr val="accent1"/>
          </a:effectRef>
          <a:fontRef idx="minor">
            <a:schemeClr val="dk1"/>
          </a:fontRef>
        </p:style>
        <p:txBody>
          <a:bodyPr lIns="180000" anchor="ctr"/>
          <a:lstStyle/>
          <a:p>
            <a:pPr>
              <a:defRPr/>
            </a:pPr>
            <a:r>
              <a:rPr lang="fr-BE" sz="2800" b="1" dirty="0" err="1">
                <a:solidFill>
                  <a:srgbClr val="CC0066"/>
                </a:solidFill>
              </a:rPr>
              <a:t>Delen</a:t>
            </a:r>
            <a:r>
              <a:rPr lang="fr-BE" sz="2800" b="1" dirty="0">
                <a:solidFill>
                  <a:srgbClr val="CC0066"/>
                </a:solidFill>
              </a:rPr>
              <a:t>?</a:t>
            </a:r>
            <a:endParaRPr lang="nl-BE" sz="4400" b="1" dirty="0">
              <a:solidFill>
                <a:srgbClr val="CC0066"/>
              </a:solidFill>
            </a:endParaRPr>
          </a:p>
        </p:txBody>
      </p:sp>
      <p:sp>
        <p:nvSpPr>
          <p:cNvPr id="13" name="Pentagon 12"/>
          <p:cNvSpPr/>
          <p:nvPr/>
        </p:nvSpPr>
        <p:spPr>
          <a:xfrm rot="19800000" flipH="1">
            <a:off x="7237413" y="4905375"/>
            <a:ext cx="1787525" cy="604838"/>
          </a:xfrm>
          <a:prstGeom prst="homePlate">
            <a:avLst/>
          </a:prstGeom>
          <a:ln>
            <a:solidFill>
              <a:srgbClr val="CC0066"/>
            </a:solidFill>
          </a:ln>
        </p:spPr>
        <p:style>
          <a:lnRef idx="2">
            <a:schemeClr val="accent1"/>
          </a:lnRef>
          <a:fillRef idx="1">
            <a:schemeClr val="lt1"/>
          </a:fillRef>
          <a:effectRef idx="0">
            <a:schemeClr val="accent1"/>
          </a:effectRef>
          <a:fontRef idx="minor">
            <a:schemeClr val="dk1"/>
          </a:fontRef>
        </p:style>
        <p:txBody>
          <a:bodyPr lIns="180000" anchor="ctr"/>
          <a:lstStyle/>
          <a:p>
            <a:pPr>
              <a:defRPr/>
            </a:pPr>
            <a:r>
              <a:rPr lang="fr-BE" sz="2800" b="1" dirty="0" err="1">
                <a:solidFill>
                  <a:srgbClr val="CC0066"/>
                </a:solidFill>
              </a:rPr>
              <a:t>Delen</a:t>
            </a:r>
            <a:r>
              <a:rPr lang="fr-BE" sz="2800" b="1" dirty="0">
                <a:solidFill>
                  <a:srgbClr val="CC0066"/>
                </a:solidFill>
              </a:rPr>
              <a:t>?</a:t>
            </a:r>
            <a:endParaRPr lang="nl-BE" sz="4400" b="1" dirty="0">
              <a:solidFill>
                <a:srgbClr val="CC0066"/>
              </a:solidFill>
            </a:endParaRPr>
          </a:p>
        </p:txBody>
      </p:sp>
      <p:sp>
        <p:nvSpPr>
          <p:cNvPr id="14" name="Slide Number Placeholder 3"/>
          <p:cNvSpPr>
            <a:spLocks noGrp="1"/>
          </p:cNvSpPr>
          <p:nvPr>
            <p:ph type="sldNum" sz="quarter" idx="10"/>
          </p:nvPr>
        </p:nvSpPr>
        <p:spPr>
          <a:xfrm>
            <a:off x="8324850" y="6523038"/>
            <a:ext cx="750888" cy="307975"/>
          </a:xfrm>
        </p:spPr>
        <p:txBody>
          <a:bodyPr/>
          <a:lstStyle/>
          <a:p>
            <a:pPr>
              <a:defRPr/>
            </a:pPr>
            <a:fld id="{53426B41-2B3E-4779-B2BD-E21878E96FAB}" type="slidenum">
              <a:rPr lang="en-GB" smtClean="0"/>
              <a:pPr>
                <a:defRPr/>
              </a:pPr>
              <a:t>46</a:t>
            </a:fld>
            <a:endParaRPr lang="en-GB"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68313" y="188913"/>
            <a:ext cx="8229600" cy="922337"/>
          </a:xfrm>
        </p:spPr>
        <p:txBody>
          <a:bodyPr/>
          <a:lstStyle/>
          <a:p>
            <a:r>
              <a:rPr lang="fr-BE" altLang="en-US" smtClean="0"/>
              <a:t>Fysieke consolidatie</a:t>
            </a:r>
            <a:endParaRPr lang="nl-BE" altLang="en-US" smtClean="0"/>
          </a:p>
        </p:txBody>
      </p:sp>
      <p:sp>
        <p:nvSpPr>
          <p:cNvPr id="48131" name="Content Placeholder 2"/>
          <p:cNvSpPr>
            <a:spLocks noGrp="1"/>
          </p:cNvSpPr>
          <p:nvPr>
            <p:ph idx="1"/>
          </p:nvPr>
        </p:nvSpPr>
        <p:spPr>
          <a:xfrm>
            <a:off x="457200" y="1196975"/>
            <a:ext cx="8229600" cy="5111750"/>
          </a:xfrm>
        </p:spPr>
        <p:txBody>
          <a:bodyPr/>
          <a:lstStyle/>
          <a:p>
            <a:r>
              <a:rPr lang="fr-BE" altLang="en-US" smtClean="0"/>
              <a:t>Van 40 naar 4 federale datacenters</a:t>
            </a:r>
            <a:endParaRPr lang="nl-BE" altLang="en-US" smtClean="0"/>
          </a:p>
        </p:txBody>
      </p:sp>
      <p:sp>
        <p:nvSpPr>
          <p:cNvPr id="17" name="Rounded Rectangle 16"/>
          <p:cNvSpPr/>
          <p:nvPr/>
        </p:nvSpPr>
        <p:spPr>
          <a:xfrm>
            <a:off x="1685925" y="2686050"/>
            <a:ext cx="2049463" cy="1011238"/>
          </a:xfrm>
          <a:prstGeom prst="roundRect">
            <a:avLst/>
          </a:prstGeom>
          <a:solidFill>
            <a:srgbClr val="0087BE"/>
          </a:solidFill>
          <a:ln>
            <a:solidFill>
              <a:schemeClr val="bg1"/>
            </a:solidFill>
          </a:ln>
        </p:spPr>
        <p:style>
          <a:lnRef idx="3">
            <a:schemeClr val="lt1"/>
          </a:lnRef>
          <a:fillRef idx="1">
            <a:schemeClr val="accent1"/>
          </a:fillRef>
          <a:effectRef idx="1">
            <a:schemeClr val="accent1"/>
          </a:effectRef>
          <a:fontRef idx="minor">
            <a:schemeClr val="lt1"/>
          </a:fontRef>
        </p:style>
        <p:txBody>
          <a:bodyPr lIns="0" tIns="0" rIns="0" bIns="0" anchor="ctr"/>
          <a:lstStyle/>
          <a:p>
            <a:pPr algn="ctr" fontAlgn="auto">
              <a:lnSpc>
                <a:spcPct val="115000"/>
              </a:lnSpc>
              <a:spcBef>
                <a:spcPts val="0"/>
              </a:spcBef>
              <a:spcAft>
                <a:spcPts val="1000"/>
              </a:spcAft>
              <a:defRPr/>
            </a:pPr>
            <a:r>
              <a:rPr lang="fr-BE" sz="2400" kern="0" dirty="0">
                <a:solidFill>
                  <a:sysClr val="window" lastClr="FFFFFF"/>
                </a:solidFill>
                <a:ea typeface="Calibri"/>
                <a:cs typeface="Times New Roman"/>
              </a:rPr>
              <a:t>IN</a:t>
            </a:r>
            <a:endParaRPr lang="en-GB" sz="1600" kern="0" dirty="0">
              <a:solidFill>
                <a:sysClr val="window" lastClr="FFFFFF"/>
              </a:solidFill>
              <a:ea typeface="Calibri"/>
              <a:cs typeface="Times New Roman"/>
            </a:endParaRPr>
          </a:p>
        </p:txBody>
      </p:sp>
      <p:sp>
        <p:nvSpPr>
          <p:cNvPr id="18" name="Rounded Rectangle 17"/>
          <p:cNvSpPr/>
          <p:nvPr/>
        </p:nvSpPr>
        <p:spPr>
          <a:xfrm>
            <a:off x="1685925" y="4783138"/>
            <a:ext cx="2049463" cy="1009650"/>
          </a:xfrm>
          <a:prstGeom prst="roundRect">
            <a:avLst/>
          </a:prstGeom>
          <a:solidFill>
            <a:srgbClr val="0087BE"/>
          </a:solidFill>
          <a:ln/>
        </p:spPr>
        <p:style>
          <a:lnRef idx="3">
            <a:schemeClr val="lt1"/>
          </a:lnRef>
          <a:fillRef idx="1">
            <a:schemeClr val="accent1"/>
          </a:fillRef>
          <a:effectRef idx="1">
            <a:schemeClr val="accent1"/>
          </a:effectRef>
          <a:fontRef idx="minor">
            <a:schemeClr val="lt1"/>
          </a:fontRef>
        </p:style>
        <p:txBody>
          <a:bodyPr lIns="0" tIns="0" rIns="0" bIns="0" anchor="ctr"/>
          <a:lstStyle/>
          <a:p>
            <a:pPr algn="ctr" fontAlgn="auto">
              <a:lnSpc>
                <a:spcPct val="115000"/>
              </a:lnSpc>
              <a:spcBef>
                <a:spcPts val="0"/>
              </a:spcBef>
              <a:spcAft>
                <a:spcPts val="1000"/>
              </a:spcAft>
              <a:defRPr/>
            </a:pPr>
            <a:r>
              <a:rPr lang="fr-BE" sz="2400" kern="0" dirty="0">
                <a:solidFill>
                  <a:sysClr val="window" lastClr="FFFFFF"/>
                </a:solidFill>
                <a:ea typeface="Calibri"/>
                <a:cs typeface="Times New Roman"/>
              </a:rPr>
              <a:t>Finance</a:t>
            </a:r>
            <a:r>
              <a:rPr lang="fr-BE" sz="3200" kern="0" dirty="0">
                <a:solidFill>
                  <a:sysClr val="window" lastClr="FFFFFF"/>
                </a:solidFill>
                <a:ea typeface="Calibri"/>
                <a:cs typeface="Times New Roman"/>
              </a:rPr>
              <a:t> </a:t>
            </a:r>
            <a:r>
              <a:rPr lang="fr-BE" sz="2400" kern="0" dirty="0">
                <a:solidFill>
                  <a:sysClr val="window" lastClr="FFFFFF"/>
                </a:solidFill>
                <a:ea typeface="Calibri"/>
                <a:cs typeface="Times New Roman"/>
              </a:rPr>
              <a:t>Tower</a:t>
            </a:r>
            <a:endParaRPr lang="en-GB" sz="1600" kern="0" dirty="0">
              <a:solidFill>
                <a:sysClr val="window" lastClr="FFFFFF"/>
              </a:solidFill>
              <a:ea typeface="Calibri"/>
              <a:cs typeface="Times New Roman"/>
            </a:endParaRPr>
          </a:p>
        </p:txBody>
      </p:sp>
      <p:sp>
        <p:nvSpPr>
          <p:cNvPr id="19" name="Rounded Rectangle 18"/>
          <p:cNvSpPr/>
          <p:nvPr/>
        </p:nvSpPr>
        <p:spPr>
          <a:xfrm>
            <a:off x="5562600" y="2686050"/>
            <a:ext cx="2049463" cy="1011238"/>
          </a:xfrm>
          <a:prstGeom prst="roundRect">
            <a:avLst/>
          </a:prstGeom>
          <a:solidFill>
            <a:srgbClr val="0087BE"/>
          </a:solidFill>
          <a:ln/>
        </p:spPr>
        <p:style>
          <a:lnRef idx="3">
            <a:schemeClr val="lt1"/>
          </a:lnRef>
          <a:fillRef idx="1">
            <a:schemeClr val="accent1"/>
          </a:fillRef>
          <a:effectRef idx="1">
            <a:schemeClr val="accent1"/>
          </a:effectRef>
          <a:fontRef idx="minor">
            <a:schemeClr val="lt1"/>
          </a:fontRef>
        </p:style>
        <p:txBody>
          <a:bodyPr lIns="0" tIns="0" rIns="0" bIns="0" anchor="ctr"/>
          <a:lstStyle/>
          <a:p>
            <a:pPr algn="ctr" fontAlgn="auto">
              <a:lnSpc>
                <a:spcPct val="115000"/>
              </a:lnSpc>
              <a:spcBef>
                <a:spcPts val="0"/>
              </a:spcBef>
              <a:spcAft>
                <a:spcPts val="1000"/>
              </a:spcAft>
              <a:defRPr/>
            </a:pPr>
            <a:r>
              <a:rPr lang="fr-BE" sz="2400" kern="0">
                <a:solidFill>
                  <a:sysClr val="window" lastClr="FFFFFF"/>
                </a:solidFill>
                <a:ea typeface="Calibri"/>
                <a:cs typeface="Times New Roman"/>
              </a:rPr>
              <a:t>UP</a:t>
            </a:r>
            <a:endParaRPr lang="en-GB" sz="1600" kern="0">
              <a:solidFill>
                <a:sysClr val="window" lastClr="FFFFFF"/>
              </a:solidFill>
              <a:ea typeface="Calibri"/>
              <a:cs typeface="Times New Roman"/>
            </a:endParaRPr>
          </a:p>
        </p:txBody>
      </p:sp>
      <p:sp>
        <p:nvSpPr>
          <p:cNvPr id="20" name="Rounded Rectangle 19"/>
          <p:cNvSpPr/>
          <p:nvPr/>
        </p:nvSpPr>
        <p:spPr>
          <a:xfrm>
            <a:off x="5562600" y="4783138"/>
            <a:ext cx="2049463" cy="1009650"/>
          </a:xfrm>
          <a:prstGeom prst="roundRect">
            <a:avLst/>
          </a:prstGeom>
          <a:solidFill>
            <a:srgbClr val="0087BE"/>
          </a:solidFill>
          <a:ln/>
        </p:spPr>
        <p:style>
          <a:lnRef idx="3">
            <a:schemeClr val="lt1"/>
          </a:lnRef>
          <a:fillRef idx="1">
            <a:schemeClr val="accent1"/>
          </a:fillRef>
          <a:effectRef idx="1">
            <a:schemeClr val="accent1"/>
          </a:effectRef>
          <a:fontRef idx="minor">
            <a:schemeClr val="lt1"/>
          </a:fontRef>
        </p:style>
        <p:txBody>
          <a:bodyPr lIns="0" tIns="0" rIns="0" bIns="0" anchor="ctr"/>
          <a:lstStyle/>
          <a:p>
            <a:pPr algn="ctr" fontAlgn="auto">
              <a:lnSpc>
                <a:spcPct val="115000"/>
              </a:lnSpc>
              <a:spcBef>
                <a:spcPts val="0"/>
              </a:spcBef>
              <a:spcAft>
                <a:spcPts val="1000"/>
              </a:spcAft>
              <a:defRPr/>
            </a:pPr>
            <a:r>
              <a:rPr lang="fr-BE" sz="2400" kern="0">
                <a:solidFill>
                  <a:sysClr val="window" lastClr="FFFFFF"/>
                </a:solidFill>
                <a:ea typeface="Calibri"/>
                <a:cs typeface="Times New Roman"/>
              </a:rPr>
              <a:t>North Galaxy</a:t>
            </a:r>
            <a:endParaRPr lang="en-GB" sz="1600" kern="0">
              <a:solidFill>
                <a:sysClr val="window" lastClr="FFFFFF"/>
              </a:solidFill>
              <a:ea typeface="Calibri"/>
              <a:cs typeface="Times New Roman"/>
            </a:endParaRPr>
          </a:p>
        </p:txBody>
      </p:sp>
      <p:sp>
        <p:nvSpPr>
          <p:cNvPr id="21" name="Rectangle 20"/>
          <p:cNvSpPr/>
          <p:nvPr/>
        </p:nvSpPr>
        <p:spPr>
          <a:xfrm>
            <a:off x="1501775" y="2476500"/>
            <a:ext cx="2474913" cy="3597275"/>
          </a:xfrm>
          <a:prstGeom prst="rect">
            <a:avLst/>
          </a:prstGeom>
          <a:noFill/>
          <a:ln w="25400" cap="flat" cmpd="sng" algn="ctr">
            <a:solidFill>
              <a:schemeClr val="accent1">
                <a:lumMod val="40000"/>
                <a:lumOff val="60000"/>
              </a:schemeClr>
            </a:solidFill>
            <a:prstDash val="dash"/>
          </a:ln>
          <a:effectLst/>
        </p:spPr>
        <p:txBody>
          <a:bodyPr anchor="ctr"/>
          <a:lstStyle/>
          <a:p>
            <a:pPr fontAlgn="auto">
              <a:spcBef>
                <a:spcPts val="0"/>
              </a:spcBef>
              <a:spcAft>
                <a:spcPts val="0"/>
              </a:spcAft>
              <a:defRPr/>
            </a:pPr>
            <a:endParaRPr lang="en-GB" kern="0">
              <a:solidFill>
                <a:sysClr val="windowText" lastClr="000000"/>
              </a:solidFill>
              <a:latin typeface="Calibri"/>
            </a:endParaRPr>
          </a:p>
        </p:txBody>
      </p:sp>
      <p:sp>
        <p:nvSpPr>
          <p:cNvPr id="22" name="Rectangle 21"/>
          <p:cNvSpPr/>
          <p:nvPr/>
        </p:nvSpPr>
        <p:spPr>
          <a:xfrm>
            <a:off x="5338763" y="2476500"/>
            <a:ext cx="2473325" cy="3597275"/>
          </a:xfrm>
          <a:prstGeom prst="rect">
            <a:avLst/>
          </a:prstGeom>
          <a:noFill/>
          <a:ln w="25400" cap="flat" cmpd="sng" algn="ctr">
            <a:solidFill>
              <a:schemeClr val="accent1">
                <a:lumMod val="40000"/>
                <a:lumOff val="60000"/>
              </a:schemeClr>
            </a:solidFill>
            <a:prstDash val="dash"/>
          </a:ln>
          <a:effectLst/>
        </p:spPr>
        <p:txBody>
          <a:bodyPr anchor="ctr"/>
          <a:lstStyle/>
          <a:p>
            <a:pPr fontAlgn="auto">
              <a:spcBef>
                <a:spcPts val="0"/>
              </a:spcBef>
              <a:spcAft>
                <a:spcPts val="0"/>
              </a:spcAft>
              <a:defRPr/>
            </a:pPr>
            <a:endParaRPr lang="en-GB" kern="0">
              <a:solidFill>
                <a:sysClr val="windowText" lastClr="000000"/>
              </a:solidFill>
              <a:latin typeface="Calibri"/>
            </a:endParaRPr>
          </a:p>
        </p:txBody>
      </p:sp>
      <p:sp>
        <p:nvSpPr>
          <p:cNvPr id="23" name="Left-Right Arrow 22"/>
          <p:cNvSpPr/>
          <p:nvPr/>
        </p:nvSpPr>
        <p:spPr>
          <a:xfrm>
            <a:off x="4140200" y="3968750"/>
            <a:ext cx="1085850" cy="590550"/>
          </a:xfrm>
          <a:prstGeom prst="leftRightArrow">
            <a:avLst/>
          </a:prstGeom>
          <a:ln/>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endParaRPr lang="en-GB" kern="0">
              <a:solidFill>
                <a:sysClr val="window" lastClr="FFFFFF"/>
              </a:solidFill>
            </a:endParaRPr>
          </a:p>
        </p:txBody>
      </p:sp>
      <p:sp>
        <p:nvSpPr>
          <p:cNvPr id="12" name="Slide Number Placeholder 3"/>
          <p:cNvSpPr>
            <a:spLocks noGrp="1"/>
          </p:cNvSpPr>
          <p:nvPr>
            <p:ph type="sldNum" sz="quarter" idx="10"/>
          </p:nvPr>
        </p:nvSpPr>
        <p:spPr>
          <a:xfrm>
            <a:off x="8393113" y="6524625"/>
            <a:ext cx="642937" cy="333375"/>
          </a:xfrm>
        </p:spPr>
        <p:txBody>
          <a:bodyPr/>
          <a:lstStyle/>
          <a:p>
            <a:pPr>
              <a:defRPr/>
            </a:pPr>
            <a:fld id="{089D3CF4-A66A-449F-BB23-4BAEFB1DB106}" type="slidenum">
              <a:rPr lang="en-GB" smtClean="0"/>
              <a:pPr>
                <a:defRPr/>
              </a:pPr>
              <a:t>47</a:t>
            </a:fld>
            <a:endParaRPr lang="en-GB"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2"/>
          <p:cNvSpPr>
            <a:spLocks noGrp="1"/>
          </p:cNvSpPr>
          <p:nvPr>
            <p:ph type="title"/>
          </p:nvPr>
        </p:nvSpPr>
        <p:spPr>
          <a:xfrm>
            <a:off x="468313" y="188913"/>
            <a:ext cx="8229600" cy="922337"/>
          </a:xfrm>
        </p:spPr>
        <p:txBody>
          <a:bodyPr/>
          <a:lstStyle/>
          <a:p>
            <a:r>
              <a:rPr lang="nl-BE" altLang="en-US" smtClean="0"/>
              <a:t>Consolidatie van datacenters</a:t>
            </a:r>
            <a:endParaRPr lang="nl-BE" altLang="en-US" sz="3100" b="1" smtClean="0"/>
          </a:p>
        </p:txBody>
      </p:sp>
      <p:sp>
        <p:nvSpPr>
          <p:cNvPr id="2" name="Text Placeholder 1"/>
          <p:cNvSpPr>
            <a:spLocks noGrp="1"/>
          </p:cNvSpPr>
          <p:nvPr>
            <p:ph idx="1"/>
          </p:nvPr>
        </p:nvSpPr>
        <p:spPr>
          <a:xfrm>
            <a:off x="457200" y="1196975"/>
            <a:ext cx="8229600" cy="5111750"/>
          </a:xfrm>
        </p:spPr>
        <p:txBody>
          <a:bodyPr/>
          <a:lstStyle/>
          <a:p>
            <a:pPr marL="0" indent="0" algn="ctr">
              <a:buFont typeface="Arial" charset="0"/>
              <a:buNone/>
              <a:defRPr/>
            </a:pPr>
            <a:r>
              <a:rPr lang="nl-BE" b="1" dirty="0"/>
              <a:t>Voordelen</a:t>
            </a:r>
            <a:endParaRPr lang="nl-BE" dirty="0" smtClean="0"/>
          </a:p>
          <a:p>
            <a:pPr>
              <a:defRPr/>
            </a:pPr>
            <a:r>
              <a:rPr lang="nl-BE" dirty="0" smtClean="0"/>
              <a:t>Uitbatingskosten </a:t>
            </a:r>
            <a:r>
              <a:rPr lang="nl-BE" dirty="0" smtClean="0">
                <a:sym typeface="Wingdings"/>
              </a:rPr>
              <a:t></a:t>
            </a:r>
            <a:endParaRPr lang="nl-BE" dirty="0" smtClean="0"/>
          </a:p>
          <a:p>
            <a:pPr>
              <a:defRPr/>
            </a:pPr>
            <a:r>
              <a:rPr lang="nl-BE" dirty="0" smtClean="0"/>
              <a:t>Energiekosten (milieu, energie-efficiëntie) </a:t>
            </a:r>
            <a:r>
              <a:rPr lang="nl-BE" dirty="0" smtClean="0">
                <a:sym typeface="Wingdings"/>
              </a:rPr>
              <a:t></a:t>
            </a:r>
            <a:endParaRPr lang="nl-BE" dirty="0" smtClean="0"/>
          </a:p>
          <a:p>
            <a:pPr>
              <a:defRPr/>
            </a:pPr>
            <a:r>
              <a:rPr lang="nl-BE" dirty="0" smtClean="0"/>
              <a:t>Dienstverlening </a:t>
            </a:r>
            <a:r>
              <a:rPr lang="nl-BE" dirty="0" smtClean="0">
                <a:sym typeface="Wingdings"/>
              </a:rPr>
              <a:t></a:t>
            </a:r>
            <a:endParaRPr lang="nl-BE" dirty="0" smtClean="0"/>
          </a:p>
          <a:p>
            <a:pPr>
              <a:defRPr/>
            </a:pPr>
            <a:r>
              <a:rPr lang="nl-BE" dirty="0" smtClean="0"/>
              <a:t>Schaalvoordeel (diensten)</a:t>
            </a:r>
          </a:p>
          <a:p>
            <a:pPr>
              <a:defRPr/>
            </a:pPr>
            <a:r>
              <a:rPr lang="nl-BE" dirty="0" smtClean="0"/>
              <a:t>Telecommunicatie kosten (lijnen tussen datacenters) </a:t>
            </a:r>
            <a:r>
              <a:rPr lang="nl-BE" dirty="0" smtClean="0">
                <a:sym typeface="Wingdings"/>
              </a:rPr>
              <a:t></a:t>
            </a:r>
            <a:endParaRPr lang="nl-BE" dirty="0" smtClean="0"/>
          </a:p>
          <a:p>
            <a:pPr>
              <a:defRPr/>
            </a:pPr>
            <a:r>
              <a:rPr lang="nl-BE" dirty="0" smtClean="0"/>
              <a:t>Stap naar toekomst: G-cloud </a:t>
            </a:r>
          </a:p>
          <a:p>
            <a:pPr>
              <a:defRPr/>
            </a:pPr>
            <a:r>
              <a:rPr lang="nl-BE" dirty="0" smtClean="0"/>
              <a:t>Ondersteund door </a:t>
            </a:r>
            <a:r>
              <a:rPr lang="nl-BE" dirty="0" err="1" smtClean="0"/>
              <a:t>managed</a:t>
            </a:r>
            <a:r>
              <a:rPr lang="nl-BE" dirty="0" smtClean="0"/>
              <a:t> services (24/7 toegang, monitoring, databasebeheer, systeemsoftware, …)</a:t>
            </a:r>
          </a:p>
          <a:p>
            <a:pPr marL="0" indent="0" algn="ctr">
              <a:spcBef>
                <a:spcPts val="1200"/>
              </a:spcBef>
              <a:buFont typeface="Arial" charset="0"/>
              <a:buNone/>
              <a:defRPr/>
            </a:pPr>
            <a:r>
              <a:rPr lang="nl-BE" b="1" dirty="0" smtClean="0"/>
              <a:t>Nadeel</a:t>
            </a:r>
            <a:r>
              <a:rPr lang="nl-BE" dirty="0" smtClean="0"/>
              <a:t> </a:t>
            </a:r>
          </a:p>
          <a:p>
            <a:pPr>
              <a:defRPr/>
            </a:pPr>
            <a:r>
              <a:rPr lang="nl-BE" dirty="0" smtClean="0"/>
              <a:t>Risicoconcentratie</a:t>
            </a:r>
          </a:p>
        </p:txBody>
      </p:sp>
      <p:sp>
        <p:nvSpPr>
          <p:cNvPr id="5" name="Slide Number Placeholder 3"/>
          <p:cNvSpPr>
            <a:spLocks noGrp="1"/>
          </p:cNvSpPr>
          <p:nvPr>
            <p:ph type="sldNum" sz="quarter" idx="10"/>
          </p:nvPr>
        </p:nvSpPr>
        <p:spPr>
          <a:xfrm>
            <a:off x="8393113" y="6561138"/>
            <a:ext cx="750887" cy="260350"/>
          </a:xfrm>
        </p:spPr>
        <p:txBody>
          <a:bodyPr/>
          <a:lstStyle/>
          <a:p>
            <a:pPr>
              <a:defRPr/>
            </a:pPr>
            <a:fld id="{41209F7B-047F-47E1-AD47-133F871050D3}" type="slidenum">
              <a:rPr lang="en-GB" smtClean="0"/>
              <a:pPr>
                <a:defRPr/>
              </a:pPr>
              <a:t>48</a:t>
            </a:fld>
            <a:endParaRPr lang="en-GB" dirty="0"/>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68313" y="188913"/>
            <a:ext cx="8229600" cy="922337"/>
          </a:xfrm>
        </p:spPr>
        <p:txBody>
          <a:bodyPr/>
          <a:lstStyle/>
          <a:p>
            <a:r>
              <a:rPr lang="fr-BE" altLang="en-US" smtClean="0"/>
              <a:t>Virtuele consolidatie</a:t>
            </a:r>
            <a:endParaRPr lang="en-US" altLang="en-US" smtClean="0"/>
          </a:p>
        </p:txBody>
      </p:sp>
      <p:sp>
        <p:nvSpPr>
          <p:cNvPr id="50179" name="Rectangle 3"/>
          <p:cNvSpPr>
            <a:spLocks noGrp="1" noChangeArrowheads="1"/>
          </p:cNvSpPr>
          <p:nvPr>
            <p:ph idx="1"/>
          </p:nvPr>
        </p:nvSpPr>
        <p:spPr>
          <a:xfrm>
            <a:off x="457200" y="1196975"/>
            <a:ext cx="8229600" cy="5111750"/>
          </a:xfrm>
        </p:spPr>
        <p:txBody>
          <a:bodyPr/>
          <a:lstStyle/>
          <a:p>
            <a:r>
              <a:rPr lang="fr-BE" altLang="en-US" smtClean="0"/>
              <a:t>Consolidatie van fysieke servers</a:t>
            </a:r>
          </a:p>
          <a:p>
            <a:r>
              <a:rPr lang="fr-BE" altLang="en-US" smtClean="0"/>
              <a:t>Gemiddeld gebruik van server : 5-20%</a:t>
            </a:r>
          </a:p>
          <a:p>
            <a:r>
              <a:rPr lang="fr-BE" altLang="en-US" smtClean="0"/>
              <a:t>+70% van niet geconsolideerde servers makkelijk te consolideren</a:t>
            </a:r>
          </a:p>
        </p:txBody>
      </p:sp>
      <p:grpSp>
        <p:nvGrpSpPr>
          <p:cNvPr id="50180" name="Group 3"/>
          <p:cNvGrpSpPr>
            <a:grpSpLocks/>
          </p:cNvGrpSpPr>
          <p:nvPr/>
        </p:nvGrpSpPr>
        <p:grpSpPr bwMode="auto">
          <a:xfrm>
            <a:off x="539750" y="3311525"/>
            <a:ext cx="3135313" cy="3135313"/>
            <a:chOff x="860574" y="3244827"/>
            <a:chExt cx="3135362" cy="3135360"/>
          </a:xfrm>
        </p:grpSpPr>
        <p:grpSp>
          <p:nvGrpSpPr>
            <p:cNvPr id="31749" name="Group 311"/>
            <p:cNvGrpSpPr>
              <a:grpSpLocks/>
            </p:cNvGrpSpPr>
            <p:nvPr/>
          </p:nvGrpSpPr>
          <p:grpSpPr bwMode="auto">
            <a:xfrm>
              <a:off x="860574" y="3244827"/>
              <a:ext cx="3135362" cy="3135360"/>
              <a:chOff x="385" y="2024"/>
              <a:chExt cx="1497" cy="1497"/>
            </a:xfrm>
            <a:solidFill>
              <a:schemeClr val="accent4">
                <a:lumMod val="20000"/>
                <a:lumOff val="80000"/>
              </a:schemeClr>
            </a:solidFill>
            <a:effectLst>
              <a:outerShdw blurRad="50800" dist="38100" dir="2700000" algn="tl" rotWithShape="0">
                <a:prstClr val="black">
                  <a:alpha val="40000"/>
                </a:prstClr>
              </a:outerShdw>
            </a:effectLst>
          </p:grpSpPr>
          <p:sp>
            <p:nvSpPr>
              <p:cNvPr id="31849" name="Rectangle 84"/>
              <p:cNvSpPr>
                <a:spLocks noChangeArrowheads="1"/>
              </p:cNvSpPr>
              <p:nvPr/>
            </p:nvSpPr>
            <p:spPr bwMode="gray">
              <a:xfrm>
                <a:off x="385" y="2024"/>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50" name="Rectangle 84"/>
              <p:cNvSpPr>
                <a:spLocks noChangeArrowheads="1"/>
              </p:cNvSpPr>
              <p:nvPr/>
            </p:nvSpPr>
            <p:spPr bwMode="gray">
              <a:xfrm>
                <a:off x="702" y="2024"/>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51" name="Rectangle 84"/>
              <p:cNvSpPr>
                <a:spLocks noChangeArrowheads="1"/>
              </p:cNvSpPr>
              <p:nvPr/>
            </p:nvSpPr>
            <p:spPr bwMode="gray">
              <a:xfrm>
                <a:off x="1020" y="2024"/>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52" name="Rectangle 84"/>
              <p:cNvSpPr>
                <a:spLocks noChangeArrowheads="1"/>
              </p:cNvSpPr>
              <p:nvPr/>
            </p:nvSpPr>
            <p:spPr bwMode="gray">
              <a:xfrm>
                <a:off x="1337" y="2024"/>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53" name="Rectangle 84"/>
              <p:cNvSpPr>
                <a:spLocks noChangeArrowheads="1"/>
              </p:cNvSpPr>
              <p:nvPr/>
            </p:nvSpPr>
            <p:spPr bwMode="gray">
              <a:xfrm>
                <a:off x="1655" y="2024"/>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54" name="Rectangle 84"/>
              <p:cNvSpPr>
                <a:spLocks noChangeArrowheads="1"/>
              </p:cNvSpPr>
              <p:nvPr/>
            </p:nvSpPr>
            <p:spPr bwMode="gray">
              <a:xfrm>
                <a:off x="385" y="2341"/>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55" name="Rectangle 84"/>
              <p:cNvSpPr>
                <a:spLocks noChangeArrowheads="1"/>
              </p:cNvSpPr>
              <p:nvPr/>
            </p:nvSpPr>
            <p:spPr bwMode="gray">
              <a:xfrm>
                <a:off x="702" y="2341"/>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56" name="Rectangle 84"/>
              <p:cNvSpPr>
                <a:spLocks noChangeArrowheads="1"/>
              </p:cNvSpPr>
              <p:nvPr/>
            </p:nvSpPr>
            <p:spPr bwMode="gray">
              <a:xfrm>
                <a:off x="1020" y="2341"/>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57" name="Rectangle 84"/>
              <p:cNvSpPr>
                <a:spLocks noChangeArrowheads="1"/>
              </p:cNvSpPr>
              <p:nvPr/>
            </p:nvSpPr>
            <p:spPr bwMode="gray">
              <a:xfrm>
                <a:off x="1337" y="2341"/>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58" name="Rectangle 84"/>
              <p:cNvSpPr>
                <a:spLocks noChangeArrowheads="1"/>
              </p:cNvSpPr>
              <p:nvPr/>
            </p:nvSpPr>
            <p:spPr bwMode="gray">
              <a:xfrm>
                <a:off x="1655" y="2341"/>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59" name="Rectangle 84"/>
              <p:cNvSpPr>
                <a:spLocks noChangeArrowheads="1"/>
              </p:cNvSpPr>
              <p:nvPr/>
            </p:nvSpPr>
            <p:spPr bwMode="gray">
              <a:xfrm>
                <a:off x="385" y="2659"/>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60" name="Rectangle 84"/>
              <p:cNvSpPr>
                <a:spLocks noChangeArrowheads="1"/>
              </p:cNvSpPr>
              <p:nvPr/>
            </p:nvSpPr>
            <p:spPr bwMode="gray">
              <a:xfrm>
                <a:off x="702" y="2659"/>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61" name="Rectangle 84"/>
              <p:cNvSpPr>
                <a:spLocks noChangeArrowheads="1"/>
              </p:cNvSpPr>
              <p:nvPr/>
            </p:nvSpPr>
            <p:spPr bwMode="gray">
              <a:xfrm>
                <a:off x="1020" y="2659"/>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62" name="Rectangle 84"/>
              <p:cNvSpPr>
                <a:spLocks noChangeArrowheads="1"/>
              </p:cNvSpPr>
              <p:nvPr/>
            </p:nvSpPr>
            <p:spPr bwMode="gray">
              <a:xfrm>
                <a:off x="1337" y="2659"/>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63" name="Rectangle 84"/>
              <p:cNvSpPr>
                <a:spLocks noChangeArrowheads="1"/>
              </p:cNvSpPr>
              <p:nvPr/>
            </p:nvSpPr>
            <p:spPr bwMode="gray">
              <a:xfrm>
                <a:off x="1655" y="2659"/>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64" name="Rectangle 84"/>
              <p:cNvSpPr>
                <a:spLocks noChangeArrowheads="1"/>
              </p:cNvSpPr>
              <p:nvPr/>
            </p:nvSpPr>
            <p:spPr bwMode="gray">
              <a:xfrm>
                <a:off x="385" y="2976"/>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65" name="Rectangle 84"/>
              <p:cNvSpPr>
                <a:spLocks noChangeArrowheads="1"/>
              </p:cNvSpPr>
              <p:nvPr/>
            </p:nvSpPr>
            <p:spPr bwMode="gray">
              <a:xfrm>
                <a:off x="702" y="2976"/>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66" name="Rectangle 84"/>
              <p:cNvSpPr>
                <a:spLocks noChangeArrowheads="1"/>
              </p:cNvSpPr>
              <p:nvPr/>
            </p:nvSpPr>
            <p:spPr bwMode="gray">
              <a:xfrm>
                <a:off x="1020" y="2976"/>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67" name="Rectangle 84"/>
              <p:cNvSpPr>
                <a:spLocks noChangeArrowheads="1"/>
              </p:cNvSpPr>
              <p:nvPr/>
            </p:nvSpPr>
            <p:spPr bwMode="gray">
              <a:xfrm>
                <a:off x="1337" y="2976"/>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68" name="Rectangle 84"/>
              <p:cNvSpPr>
                <a:spLocks noChangeArrowheads="1"/>
              </p:cNvSpPr>
              <p:nvPr/>
            </p:nvSpPr>
            <p:spPr bwMode="gray">
              <a:xfrm>
                <a:off x="1655" y="2976"/>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69" name="Rectangle 84"/>
              <p:cNvSpPr>
                <a:spLocks noChangeArrowheads="1"/>
              </p:cNvSpPr>
              <p:nvPr/>
            </p:nvSpPr>
            <p:spPr bwMode="gray">
              <a:xfrm>
                <a:off x="385" y="3294"/>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70" name="Rectangle 84"/>
              <p:cNvSpPr>
                <a:spLocks noChangeArrowheads="1"/>
              </p:cNvSpPr>
              <p:nvPr/>
            </p:nvSpPr>
            <p:spPr bwMode="gray">
              <a:xfrm>
                <a:off x="702" y="3294"/>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71" name="Rectangle 84"/>
              <p:cNvSpPr>
                <a:spLocks noChangeArrowheads="1"/>
              </p:cNvSpPr>
              <p:nvPr/>
            </p:nvSpPr>
            <p:spPr bwMode="gray">
              <a:xfrm>
                <a:off x="1020" y="3294"/>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72" name="Rectangle 84"/>
              <p:cNvSpPr>
                <a:spLocks noChangeArrowheads="1"/>
              </p:cNvSpPr>
              <p:nvPr/>
            </p:nvSpPr>
            <p:spPr bwMode="gray">
              <a:xfrm>
                <a:off x="1337" y="3294"/>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73" name="Rectangle 84"/>
              <p:cNvSpPr>
                <a:spLocks noChangeArrowheads="1"/>
              </p:cNvSpPr>
              <p:nvPr/>
            </p:nvSpPr>
            <p:spPr bwMode="gray">
              <a:xfrm>
                <a:off x="1655" y="3294"/>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grpSp>
        <p:sp>
          <p:nvSpPr>
            <p:cNvPr id="31750" name="Rectangle 84"/>
            <p:cNvSpPr>
              <a:spLocks noChangeArrowheads="1"/>
            </p:cNvSpPr>
            <p:nvPr/>
          </p:nvSpPr>
          <p:spPr bwMode="gray">
            <a:xfrm>
              <a:off x="3521266" y="6332561"/>
              <a:ext cx="474670" cy="47626"/>
            </a:xfrm>
            <a:prstGeom prst="rect">
              <a:avLst/>
            </a:prstGeom>
            <a:solidFill>
              <a:schemeClr val="accent6"/>
            </a:solidFill>
            <a:ln w="3175">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751" name="Rectangle 84"/>
            <p:cNvSpPr>
              <a:spLocks noChangeArrowheads="1"/>
            </p:cNvSpPr>
            <p:nvPr/>
          </p:nvSpPr>
          <p:spPr bwMode="gray">
            <a:xfrm>
              <a:off x="2854505" y="6286523"/>
              <a:ext cx="474670" cy="93664"/>
            </a:xfrm>
            <a:prstGeom prst="rect">
              <a:avLst/>
            </a:prstGeom>
            <a:solidFill>
              <a:schemeClr val="accent1">
                <a:lumMod val="60000"/>
                <a:lumOff val="40000"/>
              </a:schemeClr>
            </a:solidFill>
            <a:ln w="3175">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752" name="Rectangle 84"/>
            <p:cNvSpPr>
              <a:spLocks noChangeArrowheads="1"/>
            </p:cNvSpPr>
            <p:nvPr/>
          </p:nvSpPr>
          <p:spPr bwMode="gray">
            <a:xfrm>
              <a:off x="2190920" y="6189684"/>
              <a:ext cx="474670" cy="190503"/>
            </a:xfrm>
            <a:prstGeom prst="rect">
              <a:avLst/>
            </a:prstGeom>
            <a:solidFill>
              <a:schemeClr val="accent1">
                <a:lumMod val="60000"/>
                <a:lumOff val="40000"/>
              </a:schemeClr>
            </a:solidFill>
            <a:ln w="3175">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754" name="Rectangle 84"/>
            <p:cNvSpPr>
              <a:spLocks noChangeArrowheads="1"/>
            </p:cNvSpPr>
            <p:nvPr/>
          </p:nvSpPr>
          <p:spPr bwMode="gray">
            <a:xfrm>
              <a:off x="2854505" y="4859339"/>
              <a:ext cx="474670" cy="190503"/>
            </a:xfrm>
            <a:prstGeom prst="rect">
              <a:avLst/>
            </a:prstGeom>
            <a:solidFill>
              <a:schemeClr val="accent1">
                <a:lumMod val="60000"/>
                <a:lumOff val="40000"/>
              </a:schemeClr>
            </a:solidFill>
            <a:ln w="3175">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755" name="Rectangle 84"/>
            <p:cNvSpPr>
              <a:spLocks noChangeArrowheads="1"/>
            </p:cNvSpPr>
            <p:nvPr/>
          </p:nvSpPr>
          <p:spPr bwMode="gray">
            <a:xfrm>
              <a:off x="860574" y="6189684"/>
              <a:ext cx="474670" cy="190503"/>
            </a:xfrm>
            <a:prstGeom prst="rect">
              <a:avLst/>
            </a:prstGeom>
            <a:solidFill>
              <a:schemeClr val="accent1">
                <a:lumMod val="60000"/>
                <a:lumOff val="40000"/>
              </a:schemeClr>
            </a:solidFill>
            <a:ln w="3175">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756" name="Rectangle 84"/>
            <p:cNvSpPr>
              <a:spLocks noChangeArrowheads="1"/>
            </p:cNvSpPr>
            <p:nvPr/>
          </p:nvSpPr>
          <p:spPr bwMode="gray">
            <a:xfrm>
              <a:off x="3521266" y="4289418"/>
              <a:ext cx="474670" cy="95251"/>
            </a:xfrm>
            <a:prstGeom prst="rect">
              <a:avLst/>
            </a:prstGeom>
            <a:solidFill>
              <a:schemeClr val="accent1">
                <a:lumMod val="60000"/>
                <a:lumOff val="40000"/>
              </a:schemeClr>
            </a:solidFill>
            <a:ln w="3175">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757" name="Rectangle 84"/>
            <p:cNvSpPr>
              <a:spLocks noChangeArrowheads="1"/>
            </p:cNvSpPr>
            <p:nvPr/>
          </p:nvSpPr>
          <p:spPr bwMode="gray">
            <a:xfrm>
              <a:off x="1524159" y="4956178"/>
              <a:ext cx="476257" cy="93664"/>
            </a:xfrm>
            <a:prstGeom prst="rect">
              <a:avLst/>
            </a:prstGeom>
            <a:solidFill>
              <a:schemeClr val="accent1">
                <a:lumMod val="60000"/>
                <a:lumOff val="40000"/>
              </a:schemeClr>
            </a:solidFill>
            <a:ln w="3175">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758" name="Rectangle 84"/>
            <p:cNvSpPr>
              <a:spLocks noChangeArrowheads="1"/>
            </p:cNvSpPr>
            <p:nvPr/>
          </p:nvSpPr>
          <p:spPr bwMode="gray">
            <a:xfrm>
              <a:off x="2854505" y="3624246"/>
              <a:ext cx="474670" cy="93663"/>
            </a:xfrm>
            <a:prstGeom prst="rect">
              <a:avLst/>
            </a:prstGeom>
            <a:solidFill>
              <a:schemeClr val="accent1">
                <a:lumMod val="60000"/>
                <a:lumOff val="40000"/>
              </a:schemeClr>
            </a:solidFill>
            <a:ln w="3175">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759" name="Rectangle 84"/>
            <p:cNvSpPr>
              <a:spLocks noChangeArrowheads="1"/>
            </p:cNvSpPr>
            <p:nvPr/>
          </p:nvSpPr>
          <p:spPr bwMode="gray">
            <a:xfrm>
              <a:off x="860574" y="3624246"/>
              <a:ext cx="474670" cy="93663"/>
            </a:xfrm>
            <a:prstGeom prst="rect">
              <a:avLst/>
            </a:prstGeom>
            <a:solidFill>
              <a:schemeClr val="accent1">
                <a:lumMod val="60000"/>
                <a:lumOff val="40000"/>
              </a:schemeClr>
            </a:solidFill>
            <a:ln w="3175">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760" name="Rectangle 84"/>
            <p:cNvSpPr>
              <a:spLocks noChangeArrowheads="1"/>
            </p:cNvSpPr>
            <p:nvPr/>
          </p:nvSpPr>
          <p:spPr bwMode="gray">
            <a:xfrm>
              <a:off x="2190920" y="5619763"/>
              <a:ext cx="474670" cy="93664"/>
            </a:xfrm>
            <a:prstGeom prst="rect">
              <a:avLst/>
            </a:prstGeom>
            <a:solidFill>
              <a:schemeClr val="accent1">
                <a:lumMod val="60000"/>
                <a:lumOff val="40000"/>
              </a:schemeClr>
            </a:solidFill>
            <a:ln w="3175">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761" name="Rectangle 84"/>
            <p:cNvSpPr>
              <a:spLocks noChangeArrowheads="1"/>
            </p:cNvSpPr>
            <p:nvPr/>
          </p:nvSpPr>
          <p:spPr bwMode="gray">
            <a:xfrm>
              <a:off x="1524159" y="6332561"/>
              <a:ext cx="476257" cy="47626"/>
            </a:xfrm>
            <a:prstGeom prst="rect">
              <a:avLst/>
            </a:prstGeom>
            <a:solidFill>
              <a:schemeClr val="accent6"/>
            </a:solidFill>
            <a:ln w="3175">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762" name="Rectangle 84"/>
            <p:cNvSpPr>
              <a:spLocks noChangeArrowheads="1"/>
            </p:cNvSpPr>
            <p:nvPr/>
          </p:nvSpPr>
          <p:spPr bwMode="gray">
            <a:xfrm>
              <a:off x="3521266" y="5665801"/>
              <a:ext cx="474670" cy="47626"/>
            </a:xfrm>
            <a:prstGeom prst="rect">
              <a:avLst/>
            </a:prstGeom>
            <a:solidFill>
              <a:schemeClr val="accent6"/>
            </a:solidFill>
            <a:ln w="3175">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763" name="Rectangle 84"/>
            <p:cNvSpPr>
              <a:spLocks noChangeArrowheads="1"/>
            </p:cNvSpPr>
            <p:nvPr/>
          </p:nvSpPr>
          <p:spPr bwMode="gray">
            <a:xfrm>
              <a:off x="2854505" y="5665801"/>
              <a:ext cx="474670" cy="47626"/>
            </a:xfrm>
            <a:prstGeom prst="rect">
              <a:avLst/>
            </a:prstGeom>
            <a:solidFill>
              <a:schemeClr val="accent6"/>
            </a:solidFill>
            <a:ln w="3175">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764" name="Rectangle 84"/>
            <p:cNvSpPr>
              <a:spLocks noChangeArrowheads="1"/>
            </p:cNvSpPr>
            <p:nvPr/>
          </p:nvSpPr>
          <p:spPr bwMode="gray">
            <a:xfrm>
              <a:off x="1524159" y="5665801"/>
              <a:ext cx="476257" cy="47626"/>
            </a:xfrm>
            <a:prstGeom prst="rect">
              <a:avLst/>
            </a:prstGeom>
            <a:solidFill>
              <a:schemeClr val="accent6"/>
            </a:solidFill>
            <a:ln w="3175">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765" name="Rectangle 84"/>
            <p:cNvSpPr>
              <a:spLocks noChangeArrowheads="1"/>
            </p:cNvSpPr>
            <p:nvPr/>
          </p:nvSpPr>
          <p:spPr bwMode="gray">
            <a:xfrm>
              <a:off x="860574" y="5665801"/>
              <a:ext cx="474670" cy="47626"/>
            </a:xfrm>
            <a:prstGeom prst="rect">
              <a:avLst/>
            </a:prstGeom>
            <a:solidFill>
              <a:schemeClr val="accent6"/>
            </a:solidFill>
            <a:ln w="3175">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766" name="Rectangle 84"/>
            <p:cNvSpPr>
              <a:spLocks noChangeArrowheads="1"/>
            </p:cNvSpPr>
            <p:nvPr/>
          </p:nvSpPr>
          <p:spPr bwMode="gray">
            <a:xfrm>
              <a:off x="3521266" y="5002216"/>
              <a:ext cx="474670" cy="47626"/>
            </a:xfrm>
            <a:prstGeom prst="rect">
              <a:avLst/>
            </a:prstGeom>
            <a:solidFill>
              <a:schemeClr val="accent6"/>
            </a:solidFill>
            <a:ln w="3175">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767" name="Rectangle 84"/>
            <p:cNvSpPr>
              <a:spLocks noChangeArrowheads="1"/>
            </p:cNvSpPr>
            <p:nvPr/>
          </p:nvSpPr>
          <p:spPr bwMode="gray">
            <a:xfrm>
              <a:off x="2190920" y="5002216"/>
              <a:ext cx="474670" cy="47626"/>
            </a:xfrm>
            <a:prstGeom prst="rect">
              <a:avLst/>
            </a:prstGeom>
            <a:solidFill>
              <a:schemeClr val="accent6"/>
            </a:solidFill>
            <a:ln w="3175">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768" name="Rectangle 84"/>
            <p:cNvSpPr>
              <a:spLocks noChangeArrowheads="1"/>
            </p:cNvSpPr>
            <p:nvPr/>
          </p:nvSpPr>
          <p:spPr bwMode="gray">
            <a:xfrm>
              <a:off x="860574" y="5002216"/>
              <a:ext cx="474670" cy="47626"/>
            </a:xfrm>
            <a:prstGeom prst="rect">
              <a:avLst/>
            </a:prstGeom>
            <a:solidFill>
              <a:schemeClr val="accent6"/>
            </a:solidFill>
            <a:ln w="3175">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769" name="Rectangle 84"/>
            <p:cNvSpPr>
              <a:spLocks noChangeArrowheads="1"/>
            </p:cNvSpPr>
            <p:nvPr/>
          </p:nvSpPr>
          <p:spPr bwMode="gray">
            <a:xfrm>
              <a:off x="2854505" y="4335456"/>
              <a:ext cx="474670" cy="49213"/>
            </a:xfrm>
            <a:prstGeom prst="rect">
              <a:avLst/>
            </a:prstGeom>
            <a:solidFill>
              <a:schemeClr val="accent6"/>
            </a:solidFill>
            <a:ln w="3175">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770" name="Rectangle 84"/>
            <p:cNvSpPr>
              <a:spLocks noChangeArrowheads="1"/>
            </p:cNvSpPr>
            <p:nvPr/>
          </p:nvSpPr>
          <p:spPr bwMode="gray">
            <a:xfrm>
              <a:off x="2190920" y="4335456"/>
              <a:ext cx="474670" cy="49213"/>
            </a:xfrm>
            <a:prstGeom prst="rect">
              <a:avLst/>
            </a:prstGeom>
            <a:solidFill>
              <a:schemeClr val="accent6"/>
            </a:solidFill>
            <a:ln w="3175">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771" name="Rectangle 84"/>
            <p:cNvSpPr>
              <a:spLocks noChangeArrowheads="1"/>
            </p:cNvSpPr>
            <p:nvPr/>
          </p:nvSpPr>
          <p:spPr bwMode="gray">
            <a:xfrm>
              <a:off x="860574" y="4335456"/>
              <a:ext cx="474670" cy="49213"/>
            </a:xfrm>
            <a:prstGeom prst="rect">
              <a:avLst/>
            </a:prstGeom>
            <a:solidFill>
              <a:schemeClr val="accent6"/>
            </a:solidFill>
            <a:ln w="3175">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772" name="Rectangle 84"/>
            <p:cNvSpPr>
              <a:spLocks noChangeArrowheads="1"/>
            </p:cNvSpPr>
            <p:nvPr/>
          </p:nvSpPr>
          <p:spPr bwMode="gray">
            <a:xfrm>
              <a:off x="3521266" y="3671871"/>
              <a:ext cx="474670" cy="47626"/>
            </a:xfrm>
            <a:prstGeom prst="rect">
              <a:avLst/>
            </a:prstGeom>
            <a:solidFill>
              <a:schemeClr val="accent6"/>
            </a:solidFill>
            <a:ln w="3175">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773" name="Rectangle 84"/>
            <p:cNvSpPr>
              <a:spLocks noChangeArrowheads="1"/>
            </p:cNvSpPr>
            <p:nvPr/>
          </p:nvSpPr>
          <p:spPr bwMode="gray">
            <a:xfrm>
              <a:off x="1524159" y="4335456"/>
              <a:ext cx="476257" cy="49213"/>
            </a:xfrm>
            <a:prstGeom prst="rect">
              <a:avLst/>
            </a:prstGeom>
            <a:solidFill>
              <a:schemeClr val="accent6"/>
            </a:solidFill>
            <a:ln w="3175">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774" name="Rectangle 84"/>
            <p:cNvSpPr>
              <a:spLocks noChangeArrowheads="1"/>
            </p:cNvSpPr>
            <p:nvPr/>
          </p:nvSpPr>
          <p:spPr bwMode="gray">
            <a:xfrm>
              <a:off x="1524159" y="3671871"/>
              <a:ext cx="476257" cy="47626"/>
            </a:xfrm>
            <a:prstGeom prst="rect">
              <a:avLst/>
            </a:prstGeom>
            <a:solidFill>
              <a:schemeClr val="accent6"/>
            </a:solidFill>
            <a:ln w="3175">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775" name="Rectangle 84"/>
            <p:cNvSpPr>
              <a:spLocks noChangeArrowheads="1"/>
            </p:cNvSpPr>
            <p:nvPr/>
          </p:nvSpPr>
          <p:spPr bwMode="gray">
            <a:xfrm>
              <a:off x="2190920" y="3671871"/>
              <a:ext cx="474670" cy="47626"/>
            </a:xfrm>
            <a:prstGeom prst="rect">
              <a:avLst/>
            </a:prstGeom>
            <a:solidFill>
              <a:schemeClr val="accent6"/>
            </a:solidFill>
            <a:ln w="3175">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grpSp>
      <p:grpSp>
        <p:nvGrpSpPr>
          <p:cNvPr id="50181" name="Group 7"/>
          <p:cNvGrpSpPr>
            <a:grpSpLocks/>
          </p:cNvGrpSpPr>
          <p:nvPr/>
        </p:nvGrpSpPr>
        <p:grpSpPr bwMode="auto">
          <a:xfrm>
            <a:off x="5468938" y="3311525"/>
            <a:ext cx="3135312" cy="3135313"/>
            <a:chOff x="5253062" y="3244827"/>
            <a:chExt cx="3135362" cy="3135360"/>
          </a:xfrm>
        </p:grpSpPr>
        <p:grpSp>
          <p:nvGrpSpPr>
            <p:cNvPr id="3" name="Group 435"/>
            <p:cNvGrpSpPr>
              <a:grpSpLocks/>
            </p:cNvGrpSpPr>
            <p:nvPr/>
          </p:nvGrpSpPr>
          <p:grpSpPr bwMode="auto">
            <a:xfrm>
              <a:off x="5253062" y="3244827"/>
              <a:ext cx="3135362" cy="3135360"/>
              <a:chOff x="3152" y="2024"/>
              <a:chExt cx="1497" cy="1497"/>
            </a:xfrm>
            <a:solidFill>
              <a:schemeClr val="accent4">
                <a:lumMod val="20000"/>
                <a:lumOff val="80000"/>
              </a:schemeClr>
            </a:solidFill>
          </p:grpSpPr>
          <p:sp>
            <p:nvSpPr>
              <p:cNvPr id="31824" name="Rectangle 84"/>
              <p:cNvSpPr>
                <a:spLocks noChangeArrowheads="1"/>
              </p:cNvSpPr>
              <p:nvPr/>
            </p:nvSpPr>
            <p:spPr bwMode="gray">
              <a:xfrm>
                <a:off x="3152" y="2024"/>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25" name="Rectangle 84"/>
              <p:cNvSpPr>
                <a:spLocks noChangeArrowheads="1"/>
              </p:cNvSpPr>
              <p:nvPr/>
            </p:nvSpPr>
            <p:spPr bwMode="gray">
              <a:xfrm>
                <a:off x="3469" y="2024"/>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26" name="Rectangle 84"/>
              <p:cNvSpPr>
                <a:spLocks noChangeArrowheads="1"/>
              </p:cNvSpPr>
              <p:nvPr/>
            </p:nvSpPr>
            <p:spPr bwMode="gray">
              <a:xfrm>
                <a:off x="3787" y="2024"/>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27" name="Rectangle 84"/>
              <p:cNvSpPr>
                <a:spLocks noChangeArrowheads="1"/>
              </p:cNvSpPr>
              <p:nvPr/>
            </p:nvSpPr>
            <p:spPr bwMode="gray">
              <a:xfrm>
                <a:off x="4104" y="2024"/>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28" name="Rectangle 84"/>
              <p:cNvSpPr>
                <a:spLocks noChangeArrowheads="1"/>
              </p:cNvSpPr>
              <p:nvPr/>
            </p:nvSpPr>
            <p:spPr bwMode="gray">
              <a:xfrm>
                <a:off x="4422" y="2024"/>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29" name="Rectangle 84"/>
              <p:cNvSpPr>
                <a:spLocks noChangeArrowheads="1"/>
              </p:cNvSpPr>
              <p:nvPr/>
            </p:nvSpPr>
            <p:spPr bwMode="gray">
              <a:xfrm>
                <a:off x="3152" y="2341"/>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30" name="Rectangle 84"/>
              <p:cNvSpPr>
                <a:spLocks noChangeArrowheads="1"/>
              </p:cNvSpPr>
              <p:nvPr/>
            </p:nvSpPr>
            <p:spPr bwMode="gray">
              <a:xfrm>
                <a:off x="3469" y="2341"/>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31" name="Rectangle 84"/>
              <p:cNvSpPr>
                <a:spLocks noChangeArrowheads="1"/>
              </p:cNvSpPr>
              <p:nvPr/>
            </p:nvSpPr>
            <p:spPr bwMode="gray">
              <a:xfrm>
                <a:off x="3787" y="2341"/>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32" name="Rectangle 84"/>
              <p:cNvSpPr>
                <a:spLocks noChangeArrowheads="1"/>
              </p:cNvSpPr>
              <p:nvPr/>
            </p:nvSpPr>
            <p:spPr bwMode="gray">
              <a:xfrm>
                <a:off x="4104" y="2341"/>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33" name="Rectangle 84"/>
              <p:cNvSpPr>
                <a:spLocks noChangeArrowheads="1"/>
              </p:cNvSpPr>
              <p:nvPr/>
            </p:nvSpPr>
            <p:spPr bwMode="gray">
              <a:xfrm>
                <a:off x="4422" y="2341"/>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34" name="Rectangle 84"/>
              <p:cNvSpPr>
                <a:spLocks noChangeArrowheads="1"/>
              </p:cNvSpPr>
              <p:nvPr/>
            </p:nvSpPr>
            <p:spPr bwMode="gray">
              <a:xfrm>
                <a:off x="3152" y="2659"/>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35" name="Rectangle 84"/>
              <p:cNvSpPr>
                <a:spLocks noChangeArrowheads="1"/>
              </p:cNvSpPr>
              <p:nvPr/>
            </p:nvSpPr>
            <p:spPr bwMode="gray">
              <a:xfrm>
                <a:off x="3469" y="2659"/>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36" name="Rectangle 84"/>
              <p:cNvSpPr>
                <a:spLocks noChangeArrowheads="1"/>
              </p:cNvSpPr>
              <p:nvPr/>
            </p:nvSpPr>
            <p:spPr bwMode="gray">
              <a:xfrm>
                <a:off x="3787" y="2659"/>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37" name="Rectangle 84"/>
              <p:cNvSpPr>
                <a:spLocks noChangeArrowheads="1"/>
              </p:cNvSpPr>
              <p:nvPr/>
            </p:nvSpPr>
            <p:spPr bwMode="gray">
              <a:xfrm>
                <a:off x="4104" y="2659"/>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38" name="Rectangle 84"/>
              <p:cNvSpPr>
                <a:spLocks noChangeArrowheads="1"/>
              </p:cNvSpPr>
              <p:nvPr/>
            </p:nvSpPr>
            <p:spPr bwMode="gray">
              <a:xfrm>
                <a:off x="4422" y="2659"/>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39" name="Rectangle 84"/>
              <p:cNvSpPr>
                <a:spLocks noChangeArrowheads="1"/>
              </p:cNvSpPr>
              <p:nvPr/>
            </p:nvSpPr>
            <p:spPr bwMode="gray">
              <a:xfrm>
                <a:off x="3152" y="2976"/>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40" name="Rectangle 84"/>
              <p:cNvSpPr>
                <a:spLocks noChangeArrowheads="1"/>
              </p:cNvSpPr>
              <p:nvPr/>
            </p:nvSpPr>
            <p:spPr bwMode="gray">
              <a:xfrm>
                <a:off x="3469" y="2976"/>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41" name="Rectangle 84"/>
              <p:cNvSpPr>
                <a:spLocks noChangeArrowheads="1"/>
              </p:cNvSpPr>
              <p:nvPr/>
            </p:nvSpPr>
            <p:spPr bwMode="gray">
              <a:xfrm>
                <a:off x="3787" y="2976"/>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42" name="Rectangle 84"/>
              <p:cNvSpPr>
                <a:spLocks noChangeArrowheads="1"/>
              </p:cNvSpPr>
              <p:nvPr/>
            </p:nvSpPr>
            <p:spPr bwMode="gray">
              <a:xfrm>
                <a:off x="4104" y="2976"/>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43" name="Rectangle 84"/>
              <p:cNvSpPr>
                <a:spLocks noChangeArrowheads="1"/>
              </p:cNvSpPr>
              <p:nvPr/>
            </p:nvSpPr>
            <p:spPr bwMode="gray">
              <a:xfrm>
                <a:off x="4422" y="2976"/>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44" name="Rectangle 84"/>
              <p:cNvSpPr>
                <a:spLocks noChangeArrowheads="1"/>
              </p:cNvSpPr>
              <p:nvPr/>
            </p:nvSpPr>
            <p:spPr bwMode="gray">
              <a:xfrm>
                <a:off x="3152" y="3294"/>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45" name="Rectangle 84"/>
              <p:cNvSpPr>
                <a:spLocks noChangeArrowheads="1"/>
              </p:cNvSpPr>
              <p:nvPr/>
            </p:nvSpPr>
            <p:spPr bwMode="gray">
              <a:xfrm>
                <a:off x="3469" y="3294"/>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46" name="Rectangle 84"/>
              <p:cNvSpPr>
                <a:spLocks noChangeArrowheads="1"/>
              </p:cNvSpPr>
              <p:nvPr/>
            </p:nvSpPr>
            <p:spPr bwMode="gray">
              <a:xfrm>
                <a:off x="3787" y="3294"/>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47" name="Rectangle 84"/>
              <p:cNvSpPr>
                <a:spLocks noChangeArrowheads="1"/>
              </p:cNvSpPr>
              <p:nvPr/>
            </p:nvSpPr>
            <p:spPr bwMode="gray">
              <a:xfrm>
                <a:off x="4104" y="3294"/>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48" name="Rectangle 84"/>
              <p:cNvSpPr>
                <a:spLocks noChangeArrowheads="1"/>
              </p:cNvSpPr>
              <p:nvPr/>
            </p:nvSpPr>
            <p:spPr bwMode="gray">
              <a:xfrm>
                <a:off x="4422" y="3294"/>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grpSp>
        <p:sp>
          <p:nvSpPr>
            <p:cNvPr id="31799" name="Rectangle 84"/>
            <p:cNvSpPr>
              <a:spLocks noChangeArrowheads="1"/>
            </p:cNvSpPr>
            <p:nvPr/>
          </p:nvSpPr>
          <p:spPr bwMode="gray">
            <a:xfrm>
              <a:off x="6583408" y="5999181"/>
              <a:ext cx="474670" cy="47626"/>
            </a:xfrm>
            <a:prstGeom prst="rect">
              <a:avLst/>
            </a:prstGeom>
            <a:solidFill>
              <a:schemeClr val="accent6"/>
            </a:solid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00" name="Rectangle 84"/>
            <p:cNvSpPr>
              <a:spLocks noChangeArrowheads="1"/>
            </p:cNvSpPr>
            <p:nvPr/>
          </p:nvSpPr>
          <p:spPr bwMode="gray">
            <a:xfrm>
              <a:off x="5253062" y="6096020"/>
              <a:ext cx="474670" cy="93664"/>
            </a:xfrm>
            <a:prstGeom prst="rect">
              <a:avLst/>
            </a:prstGeom>
            <a:solidFill>
              <a:schemeClr val="accent1">
                <a:lumMod val="60000"/>
                <a:lumOff val="40000"/>
              </a:schemeClr>
            </a:solid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01" name="Rectangle 84"/>
            <p:cNvSpPr>
              <a:spLocks noChangeArrowheads="1"/>
            </p:cNvSpPr>
            <p:nvPr/>
          </p:nvSpPr>
          <p:spPr bwMode="gray">
            <a:xfrm>
              <a:off x="5916648" y="6189684"/>
              <a:ext cx="476258" cy="190503"/>
            </a:xfrm>
            <a:prstGeom prst="rect">
              <a:avLst/>
            </a:prstGeom>
            <a:solidFill>
              <a:schemeClr val="accent1">
                <a:lumMod val="60000"/>
                <a:lumOff val="40000"/>
              </a:schemeClr>
            </a:solid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02" name="Rectangle 84"/>
            <p:cNvSpPr>
              <a:spLocks noChangeArrowheads="1"/>
            </p:cNvSpPr>
            <p:nvPr/>
          </p:nvSpPr>
          <p:spPr bwMode="gray">
            <a:xfrm>
              <a:off x="5916648" y="5999181"/>
              <a:ext cx="476258" cy="190503"/>
            </a:xfrm>
            <a:prstGeom prst="rect">
              <a:avLst/>
            </a:prstGeom>
            <a:solidFill>
              <a:schemeClr val="accent1">
                <a:lumMod val="60000"/>
                <a:lumOff val="40000"/>
              </a:schemeClr>
            </a:solid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03" name="Rectangle 84"/>
            <p:cNvSpPr>
              <a:spLocks noChangeArrowheads="1"/>
            </p:cNvSpPr>
            <p:nvPr/>
          </p:nvSpPr>
          <p:spPr bwMode="gray">
            <a:xfrm>
              <a:off x="5253062" y="6189684"/>
              <a:ext cx="474670" cy="190503"/>
            </a:xfrm>
            <a:prstGeom prst="rect">
              <a:avLst/>
            </a:prstGeom>
            <a:solidFill>
              <a:schemeClr val="accent1">
                <a:lumMod val="60000"/>
                <a:lumOff val="40000"/>
              </a:schemeClr>
            </a:solid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04" name="Rectangle 84"/>
            <p:cNvSpPr>
              <a:spLocks noChangeArrowheads="1"/>
            </p:cNvSpPr>
            <p:nvPr/>
          </p:nvSpPr>
          <p:spPr bwMode="gray">
            <a:xfrm>
              <a:off x="6583408" y="6189684"/>
              <a:ext cx="474670" cy="93663"/>
            </a:xfrm>
            <a:prstGeom prst="rect">
              <a:avLst/>
            </a:prstGeom>
            <a:solidFill>
              <a:schemeClr val="accent1">
                <a:lumMod val="60000"/>
                <a:lumOff val="40000"/>
              </a:schemeClr>
            </a:solid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05" name="Rectangle 84"/>
            <p:cNvSpPr>
              <a:spLocks noChangeArrowheads="1"/>
            </p:cNvSpPr>
            <p:nvPr/>
          </p:nvSpPr>
          <p:spPr bwMode="gray">
            <a:xfrm>
              <a:off x="6583408" y="6283348"/>
              <a:ext cx="474670" cy="95251"/>
            </a:xfrm>
            <a:prstGeom prst="rect">
              <a:avLst/>
            </a:prstGeom>
            <a:solidFill>
              <a:schemeClr val="accent1">
                <a:lumMod val="60000"/>
                <a:lumOff val="40000"/>
              </a:schemeClr>
            </a:solid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06" name="Rectangle 84"/>
            <p:cNvSpPr>
              <a:spLocks noChangeArrowheads="1"/>
            </p:cNvSpPr>
            <p:nvPr/>
          </p:nvSpPr>
          <p:spPr bwMode="gray">
            <a:xfrm>
              <a:off x="6583408" y="6096020"/>
              <a:ext cx="474670" cy="93664"/>
            </a:xfrm>
            <a:prstGeom prst="rect">
              <a:avLst/>
            </a:prstGeom>
            <a:solidFill>
              <a:schemeClr val="accent1">
                <a:lumMod val="60000"/>
                <a:lumOff val="40000"/>
              </a:schemeClr>
            </a:solid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07" name="Rectangle 84"/>
            <p:cNvSpPr>
              <a:spLocks noChangeArrowheads="1"/>
            </p:cNvSpPr>
            <p:nvPr/>
          </p:nvSpPr>
          <p:spPr bwMode="gray">
            <a:xfrm>
              <a:off x="7246994" y="6283348"/>
              <a:ext cx="474670" cy="95251"/>
            </a:xfrm>
            <a:prstGeom prst="rect">
              <a:avLst/>
            </a:prstGeom>
            <a:solidFill>
              <a:schemeClr val="accent1">
                <a:lumMod val="60000"/>
                <a:lumOff val="40000"/>
              </a:schemeClr>
            </a:solid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08" name="Rectangle 84"/>
            <p:cNvSpPr>
              <a:spLocks noChangeArrowheads="1"/>
            </p:cNvSpPr>
            <p:nvPr/>
          </p:nvSpPr>
          <p:spPr bwMode="gray">
            <a:xfrm>
              <a:off x="5253062" y="6000768"/>
              <a:ext cx="474670" cy="95251"/>
            </a:xfrm>
            <a:prstGeom prst="rect">
              <a:avLst/>
            </a:prstGeom>
            <a:solidFill>
              <a:schemeClr val="accent1">
                <a:lumMod val="60000"/>
                <a:lumOff val="40000"/>
              </a:schemeClr>
            </a:solid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09" name="Rectangle 84"/>
            <p:cNvSpPr>
              <a:spLocks noChangeArrowheads="1"/>
            </p:cNvSpPr>
            <p:nvPr/>
          </p:nvSpPr>
          <p:spPr bwMode="gray">
            <a:xfrm>
              <a:off x="6583408" y="6046807"/>
              <a:ext cx="474670" cy="49213"/>
            </a:xfrm>
            <a:prstGeom prst="rect">
              <a:avLst/>
            </a:prstGeom>
            <a:solidFill>
              <a:schemeClr val="accent6"/>
            </a:solid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10" name="Rectangle 84"/>
            <p:cNvSpPr>
              <a:spLocks noChangeArrowheads="1"/>
            </p:cNvSpPr>
            <p:nvPr/>
          </p:nvSpPr>
          <p:spPr bwMode="gray">
            <a:xfrm>
              <a:off x="7246994" y="6096020"/>
              <a:ext cx="474670" cy="47626"/>
            </a:xfrm>
            <a:prstGeom prst="rect">
              <a:avLst/>
            </a:prstGeom>
            <a:solidFill>
              <a:schemeClr val="accent6"/>
            </a:solid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11" name="Rectangle 84"/>
            <p:cNvSpPr>
              <a:spLocks noChangeArrowheads="1"/>
            </p:cNvSpPr>
            <p:nvPr/>
          </p:nvSpPr>
          <p:spPr bwMode="gray">
            <a:xfrm>
              <a:off x="7246994" y="6142058"/>
              <a:ext cx="474670" cy="47626"/>
            </a:xfrm>
            <a:prstGeom prst="rect">
              <a:avLst/>
            </a:prstGeom>
            <a:solidFill>
              <a:schemeClr val="accent6"/>
            </a:solid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12" name="Rectangle 84"/>
            <p:cNvSpPr>
              <a:spLocks noChangeArrowheads="1"/>
            </p:cNvSpPr>
            <p:nvPr/>
          </p:nvSpPr>
          <p:spPr bwMode="gray">
            <a:xfrm>
              <a:off x="7246994" y="6235722"/>
              <a:ext cx="474670" cy="47626"/>
            </a:xfrm>
            <a:prstGeom prst="rect">
              <a:avLst/>
            </a:prstGeom>
            <a:solidFill>
              <a:schemeClr val="accent6"/>
            </a:solid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13" name="Rectangle 84"/>
            <p:cNvSpPr>
              <a:spLocks noChangeArrowheads="1"/>
            </p:cNvSpPr>
            <p:nvPr/>
          </p:nvSpPr>
          <p:spPr bwMode="gray">
            <a:xfrm>
              <a:off x="7246994" y="6189684"/>
              <a:ext cx="474670" cy="47626"/>
            </a:xfrm>
            <a:prstGeom prst="rect">
              <a:avLst/>
            </a:prstGeom>
            <a:solidFill>
              <a:schemeClr val="accent6"/>
            </a:solid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14" name="Rectangle 84"/>
            <p:cNvSpPr>
              <a:spLocks noChangeArrowheads="1"/>
            </p:cNvSpPr>
            <p:nvPr/>
          </p:nvSpPr>
          <p:spPr bwMode="gray">
            <a:xfrm>
              <a:off x="7246994" y="6046807"/>
              <a:ext cx="474670" cy="49213"/>
            </a:xfrm>
            <a:prstGeom prst="rect">
              <a:avLst/>
            </a:prstGeom>
            <a:solidFill>
              <a:schemeClr val="accent6"/>
            </a:solid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15" name="Rectangle 84"/>
            <p:cNvSpPr>
              <a:spLocks noChangeArrowheads="1"/>
            </p:cNvSpPr>
            <p:nvPr/>
          </p:nvSpPr>
          <p:spPr bwMode="gray">
            <a:xfrm>
              <a:off x="7913754" y="6235722"/>
              <a:ext cx="474670" cy="47626"/>
            </a:xfrm>
            <a:prstGeom prst="rect">
              <a:avLst/>
            </a:prstGeom>
            <a:solidFill>
              <a:schemeClr val="accent6"/>
            </a:solid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16" name="Rectangle 84"/>
            <p:cNvSpPr>
              <a:spLocks noChangeArrowheads="1"/>
            </p:cNvSpPr>
            <p:nvPr/>
          </p:nvSpPr>
          <p:spPr bwMode="gray">
            <a:xfrm>
              <a:off x="7246994" y="5999181"/>
              <a:ext cx="474670" cy="47626"/>
            </a:xfrm>
            <a:prstGeom prst="rect">
              <a:avLst/>
            </a:prstGeom>
            <a:solidFill>
              <a:schemeClr val="accent6"/>
            </a:solid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17" name="Rectangle 84"/>
            <p:cNvSpPr>
              <a:spLocks noChangeArrowheads="1"/>
            </p:cNvSpPr>
            <p:nvPr/>
          </p:nvSpPr>
          <p:spPr bwMode="gray">
            <a:xfrm>
              <a:off x="7913754" y="6046807"/>
              <a:ext cx="474670" cy="49213"/>
            </a:xfrm>
            <a:prstGeom prst="rect">
              <a:avLst/>
            </a:prstGeom>
            <a:solidFill>
              <a:schemeClr val="accent6"/>
            </a:solid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18" name="Rectangle 84"/>
            <p:cNvSpPr>
              <a:spLocks noChangeArrowheads="1"/>
            </p:cNvSpPr>
            <p:nvPr/>
          </p:nvSpPr>
          <p:spPr bwMode="gray">
            <a:xfrm>
              <a:off x="7913754" y="6189684"/>
              <a:ext cx="474670" cy="47626"/>
            </a:xfrm>
            <a:prstGeom prst="rect">
              <a:avLst/>
            </a:prstGeom>
            <a:solidFill>
              <a:schemeClr val="accent6"/>
            </a:solid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19" name="Rectangle 84"/>
            <p:cNvSpPr>
              <a:spLocks noChangeArrowheads="1"/>
            </p:cNvSpPr>
            <p:nvPr/>
          </p:nvSpPr>
          <p:spPr bwMode="gray">
            <a:xfrm>
              <a:off x="7913754" y="6332561"/>
              <a:ext cx="474670" cy="47626"/>
            </a:xfrm>
            <a:prstGeom prst="rect">
              <a:avLst/>
            </a:prstGeom>
            <a:solidFill>
              <a:schemeClr val="accent6"/>
            </a:solid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20" name="Rectangle 84"/>
            <p:cNvSpPr>
              <a:spLocks noChangeArrowheads="1"/>
            </p:cNvSpPr>
            <p:nvPr/>
          </p:nvSpPr>
          <p:spPr bwMode="gray">
            <a:xfrm>
              <a:off x="7913754" y="5999181"/>
              <a:ext cx="474670" cy="47626"/>
            </a:xfrm>
            <a:prstGeom prst="rect">
              <a:avLst/>
            </a:prstGeom>
            <a:solidFill>
              <a:schemeClr val="accent6"/>
            </a:solid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21" name="Rectangle 84"/>
            <p:cNvSpPr>
              <a:spLocks noChangeArrowheads="1"/>
            </p:cNvSpPr>
            <p:nvPr/>
          </p:nvSpPr>
          <p:spPr bwMode="gray">
            <a:xfrm>
              <a:off x="7913754" y="6283348"/>
              <a:ext cx="474670" cy="49214"/>
            </a:xfrm>
            <a:prstGeom prst="rect">
              <a:avLst/>
            </a:prstGeom>
            <a:solidFill>
              <a:schemeClr val="accent6"/>
            </a:solid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22" name="Rectangle 84"/>
            <p:cNvSpPr>
              <a:spLocks noChangeArrowheads="1"/>
            </p:cNvSpPr>
            <p:nvPr/>
          </p:nvSpPr>
          <p:spPr bwMode="gray">
            <a:xfrm>
              <a:off x="7913754" y="6142058"/>
              <a:ext cx="474670" cy="47626"/>
            </a:xfrm>
            <a:prstGeom prst="rect">
              <a:avLst/>
            </a:prstGeom>
            <a:solidFill>
              <a:schemeClr val="accent6"/>
            </a:solid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sp>
          <p:nvSpPr>
            <p:cNvPr id="31823" name="Rectangle 84"/>
            <p:cNvSpPr>
              <a:spLocks noChangeArrowheads="1"/>
            </p:cNvSpPr>
            <p:nvPr/>
          </p:nvSpPr>
          <p:spPr bwMode="gray">
            <a:xfrm>
              <a:off x="7913754" y="6096020"/>
              <a:ext cx="474670" cy="47626"/>
            </a:xfrm>
            <a:prstGeom prst="rect">
              <a:avLst/>
            </a:prstGeom>
            <a:solidFill>
              <a:schemeClr val="accent6"/>
            </a:solid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a:latin typeface="Arial Narrow" pitchFamily="34" charset="0"/>
              </a:endParaRPr>
            </a:p>
          </p:txBody>
        </p:sp>
        <p:grpSp>
          <p:nvGrpSpPr>
            <p:cNvPr id="50210" name="Group 434"/>
            <p:cNvGrpSpPr>
              <a:grpSpLocks/>
            </p:cNvGrpSpPr>
            <p:nvPr/>
          </p:nvGrpSpPr>
          <p:grpSpPr bwMode="auto">
            <a:xfrm>
              <a:off x="5253062" y="3244827"/>
              <a:ext cx="3135362" cy="2469331"/>
              <a:chOff x="2472" y="2024"/>
              <a:chExt cx="1497" cy="1179"/>
            </a:xfrm>
          </p:grpSpPr>
          <p:sp>
            <p:nvSpPr>
              <p:cNvPr id="50211" name="Rectangle 84" descr="5%"/>
              <p:cNvSpPr>
                <a:spLocks noChangeArrowheads="1"/>
              </p:cNvSpPr>
              <p:nvPr/>
            </p:nvSpPr>
            <p:spPr bwMode="gray">
              <a:xfrm>
                <a:off x="2472" y="2024"/>
                <a:ext cx="227" cy="227"/>
              </a:xfrm>
              <a:prstGeom prst="rect">
                <a:avLst/>
              </a:prstGeom>
              <a:pattFill prst="pct5">
                <a:fgClr>
                  <a:schemeClr val="tx2"/>
                </a:fgClr>
                <a:bgClr>
                  <a:srgbClr val="FFFFFF"/>
                </a:bgClr>
              </a:pattFill>
              <a:ln w="3175">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Narrow" pitchFamily="34" charset="0"/>
                </a:endParaRPr>
              </a:p>
            </p:txBody>
          </p:sp>
          <p:sp>
            <p:nvSpPr>
              <p:cNvPr id="50212" name="Rectangle 84" descr="5%"/>
              <p:cNvSpPr>
                <a:spLocks noChangeArrowheads="1"/>
              </p:cNvSpPr>
              <p:nvPr/>
            </p:nvSpPr>
            <p:spPr bwMode="gray">
              <a:xfrm>
                <a:off x="2789" y="2024"/>
                <a:ext cx="227" cy="227"/>
              </a:xfrm>
              <a:prstGeom prst="rect">
                <a:avLst/>
              </a:prstGeom>
              <a:pattFill prst="pct5">
                <a:fgClr>
                  <a:schemeClr val="tx2"/>
                </a:fgClr>
                <a:bgClr>
                  <a:srgbClr val="FFFFFF"/>
                </a:bgClr>
              </a:pattFill>
              <a:ln w="3175">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Narrow" pitchFamily="34" charset="0"/>
                </a:endParaRPr>
              </a:p>
            </p:txBody>
          </p:sp>
          <p:sp>
            <p:nvSpPr>
              <p:cNvPr id="50213" name="Rectangle 84" descr="5%"/>
              <p:cNvSpPr>
                <a:spLocks noChangeArrowheads="1"/>
              </p:cNvSpPr>
              <p:nvPr/>
            </p:nvSpPr>
            <p:spPr bwMode="gray">
              <a:xfrm>
                <a:off x="3107" y="2024"/>
                <a:ext cx="227" cy="227"/>
              </a:xfrm>
              <a:prstGeom prst="rect">
                <a:avLst/>
              </a:prstGeom>
              <a:pattFill prst="pct5">
                <a:fgClr>
                  <a:schemeClr val="tx2"/>
                </a:fgClr>
                <a:bgClr>
                  <a:srgbClr val="FFFFFF"/>
                </a:bgClr>
              </a:pattFill>
              <a:ln w="3175">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Narrow" pitchFamily="34" charset="0"/>
                </a:endParaRPr>
              </a:p>
            </p:txBody>
          </p:sp>
          <p:sp>
            <p:nvSpPr>
              <p:cNvPr id="50214" name="Rectangle 84" descr="5%"/>
              <p:cNvSpPr>
                <a:spLocks noChangeArrowheads="1"/>
              </p:cNvSpPr>
              <p:nvPr/>
            </p:nvSpPr>
            <p:spPr bwMode="gray">
              <a:xfrm>
                <a:off x="3424" y="2024"/>
                <a:ext cx="227" cy="227"/>
              </a:xfrm>
              <a:prstGeom prst="rect">
                <a:avLst/>
              </a:prstGeom>
              <a:pattFill prst="pct5">
                <a:fgClr>
                  <a:schemeClr val="tx2"/>
                </a:fgClr>
                <a:bgClr>
                  <a:srgbClr val="FFFFFF"/>
                </a:bgClr>
              </a:pattFill>
              <a:ln w="3175">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Narrow" pitchFamily="34" charset="0"/>
                </a:endParaRPr>
              </a:p>
            </p:txBody>
          </p:sp>
          <p:sp>
            <p:nvSpPr>
              <p:cNvPr id="50215" name="Rectangle 84" descr="5%"/>
              <p:cNvSpPr>
                <a:spLocks noChangeArrowheads="1"/>
              </p:cNvSpPr>
              <p:nvPr/>
            </p:nvSpPr>
            <p:spPr bwMode="gray">
              <a:xfrm>
                <a:off x="3742" y="2024"/>
                <a:ext cx="227" cy="227"/>
              </a:xfrm>
              <a:prstGeom prst="rect">
                <a:avLst/>
              </a:prstGeom>
              <a:pattFill prst="pct5">
                <a:fgClr>
                  <a:schemeClr val="tx2"/>
                </a:fgClr>
                <a:bgClr>
                  <a:srgbClr val="FFFFFF"/>
                </a:bgClr>
              </a:pattFill>
              <a:ln w="3175">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Narrow" pitchFamily="34" charset="0"/>
                </a:endParaRPr>
              </a:p>
            </p:txBody>
          </p:sp>
          <p:sp>
            <p:nvSpPr>
              <p:cNvPr id="50216" name="Rectangle 84" descr="5%"/>
              <p:cNvSpPr>
                <a:spLocks noChangeArrowheads="1"/>
              </p:cNvSpPr>
              <p:nvPr/>
            </p:nvSpPr>
            <p:spPr bwMode="gray">
              <a:xfrm>
                <a:off x="2472" y="2341"/>
                <a:ext cx="227" cy="227"/>
              </a:xfrm>
              <a:prstGeom prst="rect">
                <a:avLst/>
              </a:prstGeom>
              <a:pattFill prst="pct5">
                <a:fgClr>
                  <a:schemeClr val="tx2"/>
                </a:fgClr>
                <a:bgClr>
                  <a:srgbClr val="FFFFFF"/>
                </a:bgClr>
              </a:pattFill>
              <a:ln w="3175">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Narrow" pitchFamily="34" charset="0"/>
                </a:endParaRPr>
              </a:p>
            </p:txBody>
          </p:sp>
          <p:sp>
            <p:nvSpPr>
              <p:cNvPr id="50217" name="Rectangle 84" descr="5%"/>
              <p:cNvSpPr>
                <a:spLocks noChangeArrowheads="1"/>
              </p:cNvSpPr>
              <p:nvPr/>
            </p:nvSpPr>
            <p:spPr bwMode="gray">
              <a:xfrm>
                <a:off x="2789" y="2341"/>
                <a:ext cx="227" cy="227"/>
              </a:xfrm>
              <a:prstGeom prst="rect">
                <a:avLst/>
              </a:prstGeom>
              <a:pattFill prst="pct5">
                <a:fgClr>
                  <a:schemeClr val="tx2"/>
                </a:fgClr>
                <a:bgClr>
                  <a:srgbClr val="FFFFFF"/>
                </a:bgClr>
              </a:pattFill>
              <a:ln w="3175">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Narrow" pitchFamily="34" charset="0"/>
                </a:endParaRPr>
              </a:p>
            </p:txBody>
          </p:sp>
          <p:sp>
            <p:nvSpPr>
              <p:cNvPr id="50218" name="Rectangle 84" descr="5%"/>
              <p:cNvSpPr>
                <a:spLocks noChangeArrowheads="1"/>
              </p:cNvSpPr>
              <p:nvPr/>
            </p:nvSpPr>
            <p:spPr bwMode="gray">
              <a:xfrm>
                <a:off x="3107" y="2341"/>
                <a:ext cx="227" cy="227"/>
              </a:xfrm>
              <a:prstGeom prst="rect">
                <a:avLst/>
              </a:prstGeom>
              <a:pattFill prst="pct5">
                <a:fgClr>
                  <a:schemeClr val="tx2"/>
                </a:fgClr>
                <a:bgClr>
                  <a:srgbClr val="FFFFFF"/>
                </a:bgClr>
              </a:pattFill>
              <a:ln w="3175">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Narrow" pitchFamily="34" charset="0"/>
                </a:endParaRPr>
              </a:p>
            </p:txBody>
          </p:sp>
          <p:sp>
            <p:nvSpPr>
              <p:cNvPr id="50219" name="Rectangle 84" descr="5%"/>
              <p:cNvSpPr>
                <a:spLocks noChangeArrowheads="1"/>
              </p:cNvSpPr>
              <p:nvPr/>
            </p:nvSpPr>
            <p:spPr bwMode="gray">
              <a:xfrm>
                <a:off x="3424" y="2341"/>
                <a:ext cx="227" cy="227"/>
              </a:xfrm>
              <a:prstGeom prst="rect">
                <a:avLst/>
              </a:prstGeom>
              <a:pattFill prst="pct5">
                <a:fgClr>
                  <a:schemeClr val="tx2"/>
                </a:fgClr>
                <a:bgClr>
                  <a:srgbClr val="FFFFFF"/>
                </a:bgClr>
              </a:pattFill>
              <a:ln w="3175">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Narrow" pitchFamily="34" charset="0"/>
                </a:endParaRPr>
              </a:p>
            </p:txBody>
          </p:sp>
          <p:sp>
            <p:nvSpPr>
              <p:cNvPr id="50220" name="Rectangle 84" descr="5%"/>
              <p:cNvSpPr>
                <a:spLocks noChangeArrowheads="1"/>
              </p:cNvSpPr>
              <p:nvPr/>
            </p:nvSpPr>
            <p:spPr bwMode="gray">
              <a:xfrm>
                <a:off x="3742" y="2341"/>
                <a:ext cx="227" cy="227"/>
              </a:xfrm>
              <a:prstGeom prst="rect">
                <a:avLst/>
              </a:prstGeom>
              <a:pattFill prst="pct5">
                <a:fgClr>
                  <a:schemeClr val="tx2"/>
                </a:fgClr>
                <a:bgClr>
                  <a:srgbClr val="FFFFFF"/>
                </a:bgClr>
              </a:pattFill>
              <a:ln w="3175">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Narrow" pitchFamily="34" charset="0"/>
                </a:endParaRPr>
              </a:p>
            </p:txBody>
          </p:sp>
          <p:sp>
            <p:nvSpPr>
              <p:cNvPr id="50221" name="Rectangle 84" descr="5%"/>
              <p:cNvSpPr>
                <a:spLocks noChangeArrowheads="1"/>
              </p:cNvSpPr>
              <p:nvPr/>
            </p:nvSpPr>
            <p:spPr bwMode="gray">
              <a:xfrm>
                <a:off x="2472" y="2659"/>
                <a:ext cx="227" cy="227"/>
              </a:xfrm>
              <a:prstGeom prst="rect">
                <a:avLst/>
              </a:prstGeom>
              <a:pattFill prst="pct5">
                <a:fgClr>
                  <a:schemeClr val="tx2"/>
                </a:fgClr>
                <a:bgClr>
                  <a:srgbClr val="FFFFFF"/>
                </a:bgClr>
              </a:pattFill>
              <a:ln w="3175">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Narrow" pitchFamily="34" charset="0"/>
                </a:endParaRPr>
              </a:p>
            </p:txBody>
          </p:sp>
          <p:sp>
            <p:nvSpPr>
              <p:cNvPr id="50222" name="Rectangle 84" descr="5%"/>
              <p:cNvSpPr>
                <a:spLocks noChangeArrowheads="1"/>
              </p:cNvSpPr>
              <p:nvPr/>
            </p:nvSpPr>
            <p:spPr bwMode="gray">
              <a:xfrm>
                <a:off x="2789" y="2659"/>
                <a:ext cx="227" cy="227"/>
              </a:xfrm>
              <a:prstGeom prst="rect">
                <a:avLst/>
              </a:prstGeom>
              <a:pattFill prst="pct5">
                <a:fgClr>
                  <a:schemeClr val="tx2"/>
                </a:fgClr>
                <a:bgClr>
                  <a:srgbClr val="FFFFFF"/>
                </a:bgClr>
              </a:pattFill>
              <a:ln w="3175">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Narrow" pitchFamily="34" charset="0"/>
                </a:endParaRPr>
              </a:p>
            </p:txBody>
          </p:sp>
          <p:sp>
            <p:nvSpPr>
              <p:cNvPr id="50223" name="Rectangle 84" descr="5%"/>
              <p:cNvSpPr>
                <a:spLocks noChangeArrowheads="1"/>
              </p:cNvSpPr>
              <p:nvPr/>
            </p:nvSpPr>
            <p:spPr bwMode="gray">
              <a:xfrm>
                <a:off x="3107" y="2659"/>
                <a:ext cx="227" cy="227"/>
              </a:xfrm>
              <a:prstGeom prst="rect">
                <a:avLst/>
              </a:prstGeom>
              <a:pattFill prst="pct5">
                <a:fgClr>
                  <a:schemeClr val="tx2"/>
                </a:fgClr>
                <a:bgClr>
                  <a:srgbClr val="FFFFFF"/>
                </a:bgClr>
              </a:pattFill>
              <a:ln w="3175">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Narrow" pitchFamily="34" charset="0"/>
                </a:endParaRPr>
              </a:p>
            </p:txBody>
          </p:sp>
          <p:sp>
            <p:nvSpPr>
              <p:cNvPr id="50224" name="Rectangle 84" descr="5%"/>
              <p:cNvSpPr>
                <a:spLocks noChangeArrowheads="1"/>
              </p:cNvSpPr>
              <p:nvPr/>
            </p:nvSpPr>
            <p:spPr bwMode="gray">
              <a:xfrm>
                <a:off x="3424" y="2659"/>
                <a:ext cx="227" cy="227"/>
              </a:xfrm>
              <a:prstGeom prst="rect">
                <a:avLst/>
              </a:prstGeom>
              <a:pattFill prst="pct5">
                <a:fgClr>
                  <a:schemeClr val="tx2"/>
                </a:fgClr>
                <a:bgClr>
                  <a:srgbClr val="FFFFFF"/>
                </a:bgClr>
              </a:pattFill>
              <a:ln w="3175">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Narrow" pitchFamily="34" charset="0"/>
                </a:endParaRPr>
              </a:p>
            </p:txBody>
          </p:sp>
          <p:sp>
            <p:nvSpPr>
              <p:cNvPr id="50225" name="Rectangle 84" descr="5%"/>
              <p:cNvSpPr>
                <a:spLocks noChangeArrowheads="1"/>
              </p:cNvSpPr>
              <p:nvPr/>
            </p:nvSpPr>
            <p:spPr bwMode="gray">
              <a:xfrm>
                <a:off x="3742" y="2659"/>
                <a:ext cx="227" cy="227"/>
              </a:xfrm>
              <a:prstGeom prst="rect">
                <a:avLst/>
              </a:prstGeom>
              <a:pattFill prst="pct5">
                <a:fgClr>
                  <a:schemeClr val="tx2"/>
                </a:fgClr>
                <a:bgClr>
                  <a:srgbClr val="FFFFFF"/>
                </a:bgClr>
              </a:pattFill>
              <a:ln w="3175">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Narrow" pitchFamily="34" charset="0"/>
                </a:endParaRPr>
              </a:p>
            </p:txBody>
          </p:sp>
          <p:sp>
            <p:nvSpPr>
              <p:cNvPr id="50226" name="Rectangle 84" descr="5%"/>
              <p:cNvSpPr>
                <a:spLocks noChangeArrowheads="1"/>
              </p:cNvSpPr>
              <p:nvPr/>
            </p:nvSpPr>
            <p:spPr bwMode="gray">
              <a:xfrm>
                <a:off x="2472" y="2976"/>
                <a:ext cx="227" cy="227"/>
              </a:xfrm>
              <a:prstGeom prst="rect">
                <a:avLst/>
              </a:prstGeom>
              <a:pattFill prst="pct5">
                <a:fgClr>
                  <a:schemeClr val="tx2"/>
                </a:fgClr>
                <a:bgClr>
                  <a:srgbClr val="FFFFFF"/>
                </a:bgClr>
              </a:pattFill>
              <a:ln w="3175">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Narrow" pitchFamily="34" charset="0"/>
                </a:endParaRPr>
              </a:p>
            </p:txBody>
          </p:sp>
          <p:sp>
            <p:nvSpPr>
              <p:cNvPr id="50227" name="Rectangle 84" descr="5%"/>
              <p:cNvSpPr>
                <a:spLocks noChangeArrowheads="1"/>
              </p:cNvSpPr>
              <p:nvPr/>
            </p:nvSpPr>
            <p:spPr bwMode="gray">
              <a:xfrm>
                <a:off x="2789" y="2976"/>
                <a:ext cx="227" cy="227"/>
              </a:xfrm>
              <a:prstGeom prst="rect">
                <a:avLst/>
              </a:prstGeom>
              <a:pattFill prst="pct5">
                <a:fgClr>
                  <a:schemeClr val="tx2"/>
                </a:fgClr>
                <a:bgClr>
                  <a:srgbClr val="FFFFFF"/>
                </a:bgClr>
              </a:pattFill>
              <a:ln w="3175">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Narrow" pitchFamily="34" charset="0"/>
                </a:endParaRPr>
              </a:p>
            </p:txBody>
          </p:sp>
          <p:sp>
            <p:nvSpPr>
              <p:cNvPr id="50228" name="Rectangle 84" descr="5%"/>
              <p:cNvSpPr>
                <a:spLocks noChangeArrowheads="1"/>
              </p:cNvSpPr>
              <p:nvPr/>
            </p:nvSpPr>
            <p:spPr bwMode="gray">
              <a:xfrm>
                <a:off x="3107" y="2976"/>
                <a:ext cx="227" cy="227"/>
              </a:xfrm>
              <a:prstGeom prst="rect">
                <a:avLst/>
              </a:prstGeom>
              <a:pattFill prst="pct5">
                <a:fgClr>
                  <a:schemeClr val="tx2"/>
                </a:fgClr>
                <a:bgClr>
                  <a:srgbClr val="FFFFFF"/>
                </a:bgClr>
              </a:pattFill>
              <a:ln w="3175">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Narrow" pitchFamily="34" charset="0"/>
                </a:endParaRPr>
              </a:p>
            </p:txBody>
          </p:sp>
          <p:sp>
            <p:nvSpPr>
              <p:cNvPr id="50229" name="Rectangle 84" descr="5%"/>
              <p:cNvSpPr>
                <a:spLocks noChangeArrowheads="1"/>
              </p:cNvSpPr>
              <p:nvPr/>
            </p:nvSpPr>
            <p:spPr bwMode="gray">
              <a:xfrm>
                <a:off x="3424" y="2976"/>
                <a:ext cx="227" cy="227"/>
              </a:xfrm>
              <a:prstGeom prst="rect">
                <a:avLst/>
              </a:prstGeom>
              <a:pattFill prst="pct5">
                <a:fgClr>
                  <a:schemeClr val="tx2"/>
                </a:fgClr>
                <a:bgClr>
                  <a:srgbClr val="FFFFFF"/>
                </a:bgClr>
              </a:pattFill>
              <a:ln w="3175">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Narrow" pitchFamily="34" charset="0"/>
                </a:endParaRPr>
              </a:p>
            </p:txBody>
          </p:sp>
          <p:sp>
            <p:nvSpPr>
              <p:cNvPr id="50230" name="Rectangle 84" descr="5%"/>
              <p:cNvSpPr>
                <a:spLocks noChangeArrowheads="1"/>
              </p:cNvSpPr>
              <p:nvPr/>
            </p:nvSpPr>
            <p:spPr bwMode="gray">
              <a:xfrm>
                <a:off x="3742" y="2976"/>
                <a:ext cx="227" cy="227"/>
              </a:xfrm>
              <a:prstGeom prst="rect">
                <a:avLst/>
              </a:prstGeom>
              <a:pattFill prst="pct5">
                <a:fgClr>
                  <a:schemeClr val="tx2"/>
                </a:fgClr>
                <a:bgClr>
                  <a:srgbClr val="FFFFFF"/>
                </a:bgClr>
              </a:pattFill>
              <a:ln w="3175">
                <a:solidFill>
                  <a:schemeClr val="tx1"/>
                </a:solidFill>
                <a:miter lim="800000"/>
                <a:headEnd type="none" w="sm" len="sm"/>
                <a:tailEnd type="none" w="sm" len="sm"/>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Narrow" pitchFamily="34" charset="0"/>
                </a:endParaRPr>
              </a:p>
            </p:txBody>
          </p:sp>
        </p:grpSp>
      </p:grpSp>
      <p:sp>
        <p:nvSpPr>
          <p:cNvPr id="9" name="Right Arrow 8"/>
          <p:cNvSpPr/>
          <p:nvPr/>
        </p:nvSpPr>
        <p:spPr>
          <a:xfrm>
            <a:off x="3995738" y="4641850"/>
            <a:ext cx="1081087" cy="476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2" name="Slide Number Placeholder 1"/>
          <p:cNvSpPr>
            <a:spLocks noGrp="1"/>
          </p:cNvSpPr>
          <p:nvPr>
            <p:ph type="sldNum" sz="quarter" idx="10"/>
          </p:nvPr>
        </p:nvSpPr>
        <p:spPr/>
        <p:txBody>
          <a:bodyPr/>
          <a:lstStyle/>
          <a:p>
            <a:pPr>
              <a:defRPr/>
            </a:pPr>
            <a:fld id="{B866AC58-F14B-4F8A-BFBD-599DAC7C01E4}" type="slidenum">
              <a:rPr lang="en-GB" smtClean="0"/>
              <a:pPr>
                <a:defRPr/>
              </a:pPr>
              <a:t>49</a:t>
            </a:fld>
            <a:endParaRPr lang="en-GB" dirty="0"/>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23850" y="188913"/>
            <a:ext cx="8496300" cy="922337"/>
          </a:xfrm>
        </p:spPr>
        <p:txBody>
          <a:bodyPr/>
          <a:lstStyle/>
          <a:p>
            <a:r>
              <a:rPr lang="nl-BE" altLang="en-US" smtClean="0"/>
              <a:t>Verwachtingen burgers/ondernemingen</a:t>
            </a:r>
            <a:endParaRPr lang="en-US" altLang="en-US" smtClean="0"/>
          </a:p>
        </p:txBody>
      </p:sp>
      <p:sp>
        <p:nvSpPr>
          <p:cNvPr id="11267" name="Content Placeholder 2"/>
          <p:cNvSpPr>
            <a:spLocks noGrp="1"/>
          </p:cNvSpPr>
          <p:nvPr>
            <p:ph idx="1"/>
          </p:nvPr>
        </p:nvSpPr>
        <p:spPr>
          <a:xfrm>
            <a:off x="457200" y="1196975"/>
            <a:ext cx="8229600" cy="5111750"/>
          </a:xfrm>
        </p:spPr>
        <p:txBody>
          <a:bodyPr/>
          <a:lstStyle/>
          <a:p>
            <a:r>
              <a:rPr lang="nl-BE" altLang="fr-FR" dirty="0" smtClean="0"/>
              <a:t>Met actieve inbreng van de gebruiker (zelfbediening – zelfsturing - opvolging)</a:t>
            </a:r>
          </a:p>
          <a:p>
            <a:r>
              <a:rPr lang="nl-BE" altLang="fr-FR" dirty="0" smtClean="0"/>
              <a:t>Steeds up-to-date</a:t>
            </a:r>
          </a:p>
          <a:p>
            <a:r>
              <a:rPr lang="nl-BE" altLang="fr-FR" dirty="0" smtClean="0"/>
              <a:t>Performant en gebruiksvriendelijk aangeboden</a:t>
            </a:r>
          </a:p>
          <a:p>
            <a:r>
              <a:rPr lang="nl-BE" altLang="fr-FR" dirty="0" smtClean="0"/>
              <a:t>Betrouwbaar, veilig en permanent beschikbaar</a:t>
            </a:r>
          </a:p>
          <a:p>
            <a:r>
              <a:rPr lang="nl-BE" altLang="fr-FR" dirty="0" smtClean="0"/>
              <a:t>Via de kanalen van hun keuze (elektronisch, mobiel elektronisch, telefonisch, rechtstreeks contact, …)</a:t>
            </a:r>
          </a:p>
          <a:p>
            <a:r>
              <a:rPr lang="nl-BE" altLang="fr-FR" dirty="0" smtClean="0"/>
              <a:t>Met respect voor de bescherming van hun persoonlijke levenssfeer</a:t>
            </a:r>
          </a:p>
        </p:txBody>
      </p:sp>
      <p:sp>
        <p:nvSpPr>
          <p:cNvPr id="4" name="Slide Number Placeholder 3"/>
          <p:cNvSpPr>
            <a:spLocks noGrp="1"/>
          </p:cNvSpPr>
          <p:nvPr>
            <p:ph type="sldNum" sz="quarter" idx="10"/>
          </p:nvPr>
        </p:nvSpPr>
        <p:spPr/>
        <p:txBody>
          <a:bodyPr/>
          <a:lstStyle/>
          <a:p>
            <a:pPr>
              <a:defRPr/>
            </a:pPr>
            <a:fld id="{6456824C-AF79-4C33-9E29-D60641244BBF}" type="slidenum">
              <a:rPr lang="en-GB" smtClean="0"/>
              <a:pPr>
                <a:defRPr/>
              </a:pPr>
              <a:t>5</a:t>
            </a:fld>
            <a:endParaRPr lang="en-GB"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68313" y="188913"/>
            <a:ext cx="8229600" cy="922337"/>
          </a:xfrm>
        </p:spPr>
        <p:txBody>
          <a:bodyPr/>
          <a:lstStyle/>
          <a:p>
            <a:r>
              <a:rPr lang="fr-BE" altLang="en-US" smtClean="0"/>
              <a:t>Principes van cloud</a:t>
            </a:r>
            <a:endParaRPr lang="en-US" altLang="en-US" smtClean="0"/>
          </a:p>
        </p:txBody>
      </p:sp>
      <p:sp>
        <p:nvSpPr>
          <p:cNvPr id="51203" name="Rectangle 3"/>
          <p:cNvSpPr>
            <a:spLocks noGrp="1" noChangeArrowheads="1"/>
          </p:cNvSpPr>
          <p:nvPr>
            <p:ph idx="1"/>
          </p:nvPr>
        </p:nvSpPr>
        <p:spPr>
          <a:xfrm>
            <a:off x="457200" y="1196975"/>
            <a:ext cx="8229600" cy="5111750"/>
          </a:xfrm>
        </p:spPr>
        <p:txBody>
          <a:bodyPr/>
          <a:lstStyle/>
          <a:p>
            <a:r>
              <a:rPr lang="fr-BE" altLang="en-US" smtClean="0"/>
              <a:t>IT als dienstverlening: eigen apparatuur en softwares (gedeeltelijk) vervangen door een dienstverlener </a:t>
            </a:r>
          </a:p>
          <a:p>
            <a:r>
              <a:rPr lang="fr-BE" altLang="en-US" smtClean="0"/>
              <a:t>Met behulp van internet technologieën</a:t>
            </a:r>
          </a:p>
          <a:p>
            <a:r>
              <a:rPr lang="fr-BE" altLang="en-US" smtClean="0"/>
              <a:t>Zelfbediening: de dienstverlening is volledig geïndustrialiseerd en geautomatiseerd</a:t>
            </a:r>
          </a:p>
          <a:p>
            <a:r>
              <a:rPr lang="fr-BE" altLang="en-US" smtClean="0"/>
              <a:t>Onmiddellijk beschikbaar</a:t>
            </a:r>
          </a:p>
          <a:p>
            <a:r>
              <a:rPr lang="fr-BE" altLang="en-US" smtClean="0"/>
              <a:t>Schaalbaar en elastisch: de gebruikte capaciteit kan snel toenemen en krimpen (per klant)</a:t>
            </a:r>
          </a:p>
          <a:p>
            <a:r>
              <a:rPr lang="fr-BE" altLang="en-US" smtClean="0"/>
              <a:t>Gedeeld: meerdere gebruikers voor schaaleffecten</a:t>
            </a:r>
          </a:p>
          <a:p>
            <a:r>
              <a:rPr lang="fr-BE" altLang="en-US" smtClean="0"/>
              <a:t>Op basis van reeël gebruik (meteropnames) - pay per use</a:t>
            </a:r>
            <a:endParaRPr lang="en-US" altLang="en-US" smtClean="0"/>
          </a:p>
        </p:txBody>
      </p:sp>
      <p:sp>
        <p:nvSpPr>
          <p:cNvPr id="2" name="Slide Number Placeholder 1"/>
          <p:cNvSpPr>
            <a:spLocks noGrp="1"/>
          </p:cNvSpPr>
          <p:nvPr>
            <p:ph type="sldNum" sz="quarter" idx="10"/>
          </p:nvPr>
        </p:nvSpPr>
        <p:spPr/>
        <p:txBody>
          <a:bodyPr/>
          <a:lstStyle/>
          <a:p>
            <a:pPr>
              <a:defRPr/>
            </a:pPr>
            <a:fld id="{A6055532-B3CC-4E75-91FD-BE24AB93C9B6}" type="slidenum">
              <a:rPr lang="en-GB" smtClean="0"/>
              <a:pPr>
                <a:defRPr/>
              </a:pPr>
              <a:t>50</a:t>
            </a:fld>
            <a:endParaRPr lang="en-GB" dirty="0"/>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2"/>
          <p:cNvSpPr>
            <a:spLocks noGrp="1" noChangeArrowheads="1"/>
          </p:cNvSpPr>
          <p:nvPr>
            <p:ph type="title"/>
          </p:nvPr>
        </p:nvSpPr>
        <p:spPr>
          <a:xfrm>
            <a:off x="468313" y="188913"/>
            <a:ext cx="8229600" cy="922337"/>
          </a:xfrm>
        </p:spPr>
        <p:txBody>
          <a:bodyPr/>
          <a:lstStyle/>
          <a:p>
            <a:r>
              <a:rPr lang="fr-BE" altLang="en-US" smtClean="0"/>
              <a:t>Principes van cloud</a:t>
            </a:r>
            <a:endParaRPr lang="en-US" altLang="en-US" smtClean="0"/>
          </a:p>
        </p:txBody>
      </p:sp>
      <p:sp>
        <p:nvSpPr>
          <p:cNvPr id="2" name="Slide Number Placeholder 1"/>
          <p:cNvSpPr>
            <a:spLocks noGrp="1"/>
          </p:cNvSpPr>
          <p:nvPr>
            <p:ph type="sldNum" sz="quarter" idx="10"/>
          </p:nvPr>
        </p:nvSpPr>
        <p:spPr/>
        <p:txBody>
          <a:bodyPr/>
          <a:lstStyle/>
          <a:p>
            <a:pPr>
              <a:defRPr/>
            </a:pPr>
            <a:fld id="{514A5959-7D75-4576-8032-55253DC07B44}" type="slidenum">
              <a:rPr lang="en-GB" smtClean="0"/>
              <a:pPr>
                <a:defRPr/>
              </a:pPr>
              <a:t>51</a:t>
            </a:fld>
            <a:endParaRPr lang="en-GB" dirty="0"/>
          </a:p>
        </p:txBody>
      </p:sp>
      <p:sp>
        <p:nvSpPr>
          <p:cNvPr id="1118218" name="Text Box 10"/>
          <p:cNvSpPr txBox="1">
            <a:spLocks noChangeArrowheads="1"/>
          </p:cNvSpPr>
          <p:nvPr/>
        </p:nvSpPr>
        <p:spPr bwMode="auto">
          <a:xfrm>
            <a:off x="2498725" y="6165850"/>
            <a:ext cx="194151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fr-BE" altLang="en-US" sz="2000" dirty="0">
                <a:latin typeface="+mj-lt"/>
              </a:rPr>
              <a:t>Eigen </a:t>
            </a:r>
            <a:r>
              <a:rPr lang="fr-BE" altLang="en-US" sz="2000" dirty="0" err="1">
                <a:latin typeface="+mj-lt"/>
              </a:rPr>
              <a:t>datacenter</a:t>
            </a:r>
            <a:endParaRPr lang="en-US" altLang="en-US" sz="2000" dirty="0">
              <a:latin typeface="+mj-lt"/>
            </a:endParaRPr>
          </a:p>
        </p:txBody>
      </p:sp>
      <p:sp>
        <p:nvSpPr>
          <p:cNvPr id="1118219" name="Text Box 11"/>
          <p:cNvSpPr txBox="1">
            <a:spLocks noChangeArrowheads="1"/>
          </p:cNvSpPr>
          <p:nvPr/>
        </p:nvSpPr>
        <p:spPr bwMode="auto">
          <a:xfrm>
            <a:off x="5992813" y="6110288"/>
            <a:ext cx="22701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fr-BE" altLang="en-US" sz="2000" dirty="0" err="1">
                <a:latin typeface="+mj-lt"/>
              </a:rPr>
              <a:t>Outsourced</a:t>
            </a:r>
            <a:r>
              <a:rPr lang="fr-BE" altLang="en-US" sz="2000" dirty="0">
                <a:latin typeface="+mj-lt"/>
              </a:rPr>
              <a:t> - </a:t>
            </a:r>
            <a:r>
              <a:rPr lang="fr-BE" altLang="en-US" sz="2000" dirty="0" err="1">
                <a:latin typeface="+mj-lt"/>
              </a:rPr>
              <a:t>extern</a:t>
            </a:r>
            <a:endParaRPr lang="en-US" altLang="en-US" sz="2000" dirty="0">
              <a:latin typeface="+mj-lt"/>
            </a:endParaRPr>
          </a:p>
        </p:txBody>
      </p:sp>
      <p:sp>
        <p:nvSpPr>
          <p:cNvPr id="1118220" name="Text Box 12"/>
          <p:cNvSpPr txBox="1">
            <a:spLocks noChangeArrowheads="1"/>
          </p:cNvSpPr>
          <p:nvPr/>
        </p:nvSpPr>
        <p:spPr bwMode="auto">
          <a:xfrm>
            <a:off x="142875" y="4183063"/>
            <a:ext cx="125095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defRPr/>
            </a:pPr>
            <a:r>
              <a:rPr lang="fr-BE" altLang="en-US" sz="2000" dirty="0" err="1">
                <a:latin typeface="+mj-lt"/>
              </a:rPr>
              <a:t>Voor</a:t>
            </a:r>
            <a:r>
              <a:rPr lang="fr-BE" altLang="en-US" sz="2000" dirty="0">
                <a:latin typeface="+mj-lt"/>
              </a:rPr>
              <a:t> </a:t>
            </a:r>
            <a:r>
              <a:rPr lang="fr-BE" altLang="en-US" sz="2000" dirty="0" err="1">
                <a:latin typeface="+mj-lt"/>
              </a:rPr>
              <a:t>één</a:t>
            </a:r>
            <a:r>
              <a:rPr lang="fr-BE" altLang="en-US" sz="2000" dirty="0">
                <a:latin typeface="+mj-lt"/>
              </a:rPr>
              <a:t/>
            </a:r>
            <a:br>
              <a:rPr lang="fr-BE" altLang="en-US" sz="2000" dirty="0">
                <a:latin typeface="+mj-lt"/>
              </a:rPr>
            </a:br>
            <a:r>
              <a:rPr lang="fr-BE" altLang="en-US" sz="2000" dirty="0" err="1">
                <a:latin typeface="+mj-lt"/>
              </a:rPr>
              <a:t>klant</a:t>
            </a:r>
            <a:endParaRPr lang="fr-BE" altLang="en-US" sz="2000" dirty="0">
              <a:latin typeface="+mj-lt"/>
            </a:endParaRPr>
          </a:p>
          <a:p>
            <a:pPr eaLnBrk="0" hangingPunct="0">
              <a:defRPr/>
            </a:pPr>
            <a:r>
              <a:rPr lang="fr-BE" altLang="en-US" sz="2000" dirty="0">
                <a:latin typeface="+mj-lt"/>
              </a:rPr>
              <a:t/>
            </a:r>
            <a:br>
              <a:rPr lang="fr-BE" altLang="en-US" sz="2000" dirty="0">
                <a:latin typeface="+mj-lt"/>
              </a:rPr>
            </a:br>
            <a:r>
              <a:rPr lang="fr-BE" altLang="en-US" sz="2000" dirty="0" err="1">
                <a:latin typeface="+mj-lt"/>
              </a:rPr>
              <a:t>Maatwerk</a:t>
            </a:r>
            <a:endParaRPr lang="en-US" altLang="en-US" sz="2000" dirty="0">
              <a:latin typeface="+mj-lt"/>
            </a:endParaRPr>
          </a:p>
        </p:txBody>
      </p:sp>
      <p:sp>
        <p:nvSpPr>
          <p:cNvPr id="1118221" name="Text Box 13"/>
          <p:cNvSpPr txBox="1">
            <a:spLocks noChangeArrowheads="1"/>
          </p:cNvSpPr>
          <p:nvPr/>
        </p:nvSpPr>
        <p:spPr bwMode="auto">
          <a:xfrm>
            <a:off x="142875" y="1736725"/>
            <a:ext cx="1301750" cy="163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defRPr/>
            </a:pPr>
            <a:r>
              <a:rPr lang="fr-BE" altLang="en-US" sz="2000" dirty="0" err="1">
                <a:latin typeface="+mj-lt"/>
              </a:rPr>
              <a:t>Voor</a:t>
            </a:r>
            <a:r>
              <a:rPr lang="fr-BE" altLang="en-US" sz="2000" dirty="0">
                <a:latin typeface="+mj-lt"/>
              </a:rPr>
              <a:t> </a:t>
            </a:r>
            <a:r>
              <a:rPr lang="fr-BE" altLang="en-US" sz="2000" dirty="0" err="1">
                <a:latin typeface="+mj-lt"/>
              </a:rPr>
              <a:t>veel</a:t>
            </a:r>
            <a:endParaRPr lang="fr-BE" altLang="en-US" sz="2000" dirty="0">
              <a:latin typeface="+mj-lt"/>
            </a:endParaRPr>
          </a:p>
          <a:p>
            <a:pPr eaLnBrk="0" hangingPunct="0">
              <a:defRPr/>
            </a:pPr>
            <a:r>
              <a:rPr lang="fr-BE" altLang="en-US" sz="2000" dirty="0" err="1">
                <a:latin typeface="+mj-lt"/>
              </a:rPr>
              <a:t>gebruikers</a:t>
            </a:r>
            <a:r>
              <a:rPr lang="fr-BE" altLang="en-US" sz="2000" dirty="0">
                <a:latin typeface="+mj-lt"/>
              </a:rPr>
              <a:t/>
            </a:r>
            <a:br>
              <a:rPr lang="fr-BE" altLang="en-US" sz="2000" dirty="0">
                <a:latin typeface="+mj-lt"/>
              </a:rPr>
            </a:br>
            <a:endParaRPr lang="fr-BE" altLang="en-US" sz="2000" dirty="0">
              <a:latin typeface="+mj-lt"/>
            </a:endParaRPr>
          </a:p>
          <a:p>
            <a:pPr eaLnBrk="0" hangingPunct="0">
              <a:defRPr/>
            </a:pPr>
            <a:r>
              <a:rPr lang="fr-BE" altLang="en-US" sz="2000" dirty="0" err="1">
                <a:latin typeface="+mj-lt"/>
              </a:rPr>
              <a:t>Industriële</a:t>
            </a:r>
            <a:r>
              <a:rPr lang="fr-BE" altLang="en-US" sz="2000" dirty="0">
                <a:latin typeface="+mj-lt"/>
              </a:rPr>
              <a:t/>
            </a:r>
            <a:br>
              <a:rPr lang="fr-BE" altLang="en-US" sz="2000" dirty="0">
                <a:latin typeface="+mj-lt"/>
              </a:rPr>
            </a:br>
            <a:r>
              <a:rPr lang="fr-BE" altLang="en-US" sz="2000" dirty="0" err="1">
                <a:latin typeface="+mj-lt"/>
              </a:rPr>
              <a:t>aanpak</a:t>
            </a:r>
            <a:endParaRPr lang="en-US" altLang="en-US" sz="2000" dirty="0">
              <a:latin typeface="+mj-lt"/>
            </a:endParaRPr>
          </a:p>
        </p:txBody>
      </p:sp>
      <p:sp>
        <p:nvSpPr>
          <p:cNvPr id="5" name="Rounded Rectangle 4"/>
          <p:cNvSpPr/>
          <p:nvPr/>
        </p:nvSpPr>
        <p:spPr>
          <a:xfrm>
            <a:off x="1717675" y="1435100"/>
            <a:ext cx="3465513" cy="2232025"/>
          </a:xfrm>
          <a:prstGeom prst="roundRect">
            <a:avLst/>
          </a:prstGeom>
          <a:solidFill>
            <a:srgbClr val="0082A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3200" dirty="0"/>
              <a:t>In house</a:t>
            </a:r>
          </a:p>
          <a:p>
            <a:pPr algn="ctr">
              <a:defRPr/>
            </a:pPr>
            <a:r>
              <a:rPr lang="nl-BE" sz="3200" dirty="0"/>
              <a:t>private </a:t>
            </a:r>
            <a:r>
              <a:rPr lang="nl-BE" sz="3200" dirty="0" err="1"/>
              <a:t>cloud</a:t>
            </a:r>
            <a:endParaRPr lang="nl-BE" sz="3200" dirty="0"/>
          </a:p>
        </p:txBody>
      </p:sp>
      <p:sp>
        <p:nvSpPr>
          <p:cNvPr id="23" name="Rounded Rectangle 22"/>
          <p:cNvSpPr/>
          <p:nvPr/>
        </p:nvSpPr>
        <p:spPr>
          <a:xfrm>
            <a:off x="5384800" y="1425575"/>
            <a:ext cx="3467100" cy="2232025"/>
          </a:xfrm>
          <a:prstGeom prst="roundRect">
            <a:avLst/>
          </a:prstGeom>
          <a:solidFill>
            <a:srgbClr val="0082A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3200" dirty="0"/>
              <a:t>Publieke of community </a:t>
            </a:r>
            <a:r>
              <a:rPr lang="nl-BE" sz="3200" dirty="0" err="1"/>
              <a:t>cloud</a:t>
            </a:r>
            <a:endParaRPr lang="nl-BE" sz="3200" dirty="0"/>
          </a:p>
        </p:txBody>
      </p:sp>
      <p:sp>
        <p:nvSpPr>
          <p:cNvPr id="24" name="Rounded Rectangle 23"/>
          <p:cNvSpPr/>
          <p:nvPr/>
        </p:nvSpPr>
        <p:spPr>
          <a:xfrm>
            <a:off x="1736725" y="3838575"/>
            <a:ext cx="3465513" cy="2232025"/>
          </a:xfrm>
          <a:prstGeom prst="roundRect">
            <a:avLst/>
          </a:prstGeom>
          <a:solidFill>
            <a:srgbClr val="0082A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3200" dirty="0"/>
              <a:t>Traditionele ICT</a:t>
            </a:r>
          </a:p>
        </p:txBody>
      </p:sp>
      <p:sp>
        <p:nvSpPr>
          <p:cNvPr id="25" name="Rounded Rectangle 24"/>
          <p:cNvSpPr/>
          <p:nvPr/>
        </p:nvSpPr>
        <p:spPr>
          <a:xfrm>
            <a:off x="5395913" y="3838575"/>
            <a:ext cx="3465512" cy="2232025"/>
          </a:xfrm>
          <a:prstGeom prst="roundRect">
            <a:avLst/>
          </a:prstGeom>
          <a:solidFill>
            <a:srgbClr val="0082A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3200" dirty="0"/>
              <a:t>Hosting</a:t>
            </a:r>
          </a:p>
          <a:p>
            <a:pPr algn="ctr">
              <a:defRPr/>
            </a:pPr>
            <a:r>
              <a:rPr lang="nl-BE" sz="3200" dirty="0"/>
              <a:t>&amp;</a:t>
            </a:r>
          </a:p>
          <a:p>
            <a:pPr algn="ctr">
              <a:defRPr/>
            </a:pPr>
            <a:r>
              <a:rPr lang="nl-BE" sz="3200" dirty="0"/>
              <a:t>Outsourcing</a:t>
            </a:r>
          </a:p>
        </p:txBody>
      </p:sp>
      <p:sp>
        <p:nvSpPr>
          <p:cNvPr id="9" name="Rounded Rectangle 8"/>
          <p:cNvSpPr/>
          <p:nvPr/>
        </p:nvSpPr>
        <p:spPr>
          <a:xfrm>
            <a:off x="5894388" y="3087688"/>
            <a:ext cx="2447925" cy="5191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nl-BE" dirty="0"/>
              <a:t>G-Cloud</a:t>
            </a:r>
          </a:p>
        </p:txBody>
      </p:sp>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68313" y="188913"/>
            <a:ext cx="8229600" cy="922337"/>
          </a:xfrm>
        </p:spPr>
        <p:txBody>
          <a:bodyPr/>
          <a:lstStyle/>
          <a:p>
            <a:r>
              <a:rPr lang="nl-BE" altLang="en-US" smtClean="0"/>
              <a:t>Principes van cloud</a:t>
            </a:r>
            <a:endParaRPr lang="fr-BE" altLang="en-US" smtClean="0"/>
          </a:p>
        </p:txBody>
      </p:sp>
      <p:sp>
        <p:nvSpPr>
          <p:cNvPr id="4" name="Slide Number Placeholder 3"/>
          <p:cNvSpPr>
            <a:spLocks noGrp="1"/>
          </p:cNvSpPr>
          <p:nvPr>
            <p:ph type="sldNum" sz="quarter" idx="10"/>
          </p:nvPr>
        </p:nvSpPr>
        <p:spPr/>
        <p:txBody>
          <a:bodyPr/>
          <a:lstStyle/>
          <a:p>
            <a:pPr>
              <a:defRPr/>
            </a:pPr>
            <a:fld id="{8B090CF6-2BEB-41B2-BB3F-C93C953A4CF2}" type="slidenum">
              <a:rPr lang="en-GB" smtClean="0"/>
              <a:pPr>
                <a:defRPr/>
              </a:pPr>
              <a:t>52</a:t>
            </a:fld>
            <a:endParaRPr lang="en-GB" dirty="0"/>
          </a:p>
        </p:txBody>
      </p:sp>
      <p:pic>
        <p:nvPicPr>
          <p:cNvPr id="5325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850" y="1427163"/>
            <a:ext cx="7007225" cy="4881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68313" y="188913"/>
            <a:ext cx="8229600" cy="922337"/>
          </a:xfrm>
        </p:spPr>
        <p:txBody>
          <a:bodyPr>
            <a:normAutofit fontScale="90000"/>
          </a:bodyPr>
          <a:lstStyle/>
          <a:p>
            <a:pPr>
              <a:defRPr/>
            </a:pPr>
            <a:r>
              <a:rPr lang="fr-BE" altLang="nl-BE" dirty="0" err="1" smtClean="0"/>
              <a:t>Situering</a:t>
            </a:r>
            <a:r>
              <a:rPr lang="fr-BE" altLang="nl-BE" dirty="0" smtClean="0"/>
              <a:t> van de G-cloud</a:t>
            </a:r>
            <a:br>
              <a:rPr lang="fr-BE" altLang="nl-BE" dirty="0" smtClean="0"/>
            </a:br>
            <a:r>
              <a:rPr lang="fr-BE" altLang="nl-BE" dirty="0" err="1" smtClean="0"/>
              <a:t>Infrastructuur</a:t>
            </a:r>
            <a:r>
              <a:rPr lang="fr-BE" altLang="nl-BE" dirty="0" smtClean="0"/>
              <a:t> &amp; </a:t>
            </a:r>
            <a:r>
              <a:rPr lang="fr-BE" altLang="nl-BE" dirty="0" err="1" smtClean="0"/>
              <a:t>Platformen</a:t>
            </a:r>
            <a:endParaRPr lang="nl-BE" altLang="nl-BE" dirty="0" smtClean="0"/>
          </a:p>
        </p:txBody>
      </p:sp>
      <p:sp>
        <p:nvSpPr>
          <p:cNvPr id="54275" name="Content Placeholder 1"/>
          <p:cNvSpPr>
            <a:spLocks noGrp="1"/>
          </p:cNvSpPr>
          <p:nvPr>
            <p:ph idx="1"/>
          </p:nvPr>
        </p:nvSpPr>
        <p:spPr>
          <a:xfrm>
            <a:off x="457200" y="1196975"/>
            <a:ext cx="8229600" cy="5111750"/>
          </a:xfrm>
        </p:spPr>
        <p:txBody>
          <a:bodyPr>
            <a:normAutofit lnSpcReduction="10000"/>
          </a:bodyPr>
          <a:lstStyle/>
          <a:p>
            <a:pPr marL="0" indent="0">
              <a:buFont typeface="Arial" charset="0"/>
              <a:buNone/>
              <a:defRPr/>
            </a:pPr>
            <a:endParaRPr lang="nl-NL" altLang="en-US" dirty="0" smtClean="0"/>
          </a:p>
          <a:p>
            <a:pPr>
              <a:defRPr/>
            </a:pPr>
            <a:r>
              <a:rPr lang="nl-NL" altLang="en-US" dirty="0" smtClean="0"/>
              <a:t>Gebruik van infrastructuur op basis van </a:t>
            </a:r>
            <a:r>
              <a:rPr lang="nl-NL" altLang="en-US" dirty="0" err="1" smtClean="0"/>
              <a:t>cloud</a:t>
            </a:r>
            <a:r>
              <a:rPr lang="nl-NL" altLang="en-US" dirty="0" smtClean="0"/>
              <a:t>-technologie</a:t>
            </a:r>
          </a:p>
          <a:p>
            <a:pPr>
              <a:defRPr/>
            </a:pPr>
            <a:endParaRPr lang="nl-NL" altLang="en-US" dirty="0" smtClean="0"/>
          </a:p>
          <a:p>
            <a:pPr>
              <a:defRPr/>
            </a:pPr>
            <a:r>
              <a:rPr lang="nl-NL" altLang="en-US" dirty="0" smtClean="0"/>
              <a:t>Gehost in de datacenters van de overheid</a:t>
            </a:r>
          </a:p>
          <a:p>
            <a:pPr>
              <a:defRPr/>
            </a:pPr>
            <a:endParaRPr lang="nl-NL" altLang="en-US" dirty="0" smtClean="0"/>
          </a:p>
          <a:p>
            <a:pPr>
              <a:defRPr/>
            </a:pPr>
            <a:r>
              <a:rPr lang="nl-NL" altLang="en-US" dirty="0" smtClean="0"/>
              <a:t>Onder meer voor aanbieden van </a:t>
            </a:r>
            <a:r>
              <a:rPr lang="nl-NL" altLang="en-US" dirty="0" err="1" smtClean="0"/>
              <a:t>privacy-gevoelige</a:t>
            </a:r>
            <a:r>
              <a:rPr lang="nl-NL" altLang="en-US" dirty="0" smtClean="0"/>
              <a:t> diensten </a:t>
            </a:r>
          </a:p>
          <a:p>
            <a:pPr>
              <a:defRPr/>
            </a:pPr>
            <a:endParaRPr lang="nl-NL" altLang="en-US" dirty="0" smtClean="0"/>
          </a:p>
          <a:p>
            <a:pPr>
              <a:defRPr/>
            </a:pPr>
            <a:r>
              <a:rPr lang="nl-NL" altLang="en-US" dirty="0" smtClean="0"/>
              <a:t>Waarvoor de onafhankelijkheid van de overheid t.o.v. derden moet gegarandeerd worden</a:t>
            </a:r>
          </a:p>
          <a:p>
            <a:pPr>
              <a:defRPr/>
            </a:pPr>
            <a:endParaRPr lang="nl-NL" altLang="en-US" dirty="0" smtClean="0"/>
          </a:p>
          <a:p>
            <a:pPr>
              <a:defRPr/>
            </a:pPr>
            <a:r>
              <a:rPr lang="nl-NL" altLang="en-US" dirty="0" smtClean="0"/>
              <a:t>Gebruik van public </a:t>
            </a:r>
            <a:r>
              <a:rPr lang="nl-NL" altLang="en-US" dirty="0" err="1" smtClean="0"/>
              <a:t>cloud</a:t>
            </a:r>
            <a:r>
              <a:rPr lang="nl-NL" altLang="en-US" dirty="0" smtClean="0"/>
              <a:t> (externe leveranciers) mogelijk waar opportuun en met respect voor confidentialiteit</a:t>
            </a:r>
          </a:p>
          <a:p>
            <a:pPr>
              <a:defRPr/>
            </a:pPr>
            <a:endParaRPr lang="nl-BE" altLang="en-US" dirty="0" smtClean="0"/>
          </a:p>
        </p:txBody>
      </p:sp>
      <p:sp>
        <p:nvSpPr>
          <p:cNvPr id="3" name="Slide Number Placeholder 2"/>
          <p:cNvSpPr>
            <a:spLocks noGrp="1"/>
          </p:cNvSpPr>
          <p:nvPr>
            <p:ph type="sldNum" sz="quarter" idx="10"/>
          </p:nvPr>
        </p:nvSpPr>
        <p:spPr/>
        <p:txBody>
          <a:bodyPr/>
          <a:lstStyle/>
          <a:p>
            <a:pPr>
              <a:defRPr/>
            </a:pPr>
            <a:fld id="{5A721B9F-216C-41AF-AF8F-AC0B03448FFD}" type="slidenum">
              <a:rPr lang="en-GB" smtClean="0"/>
              <a:pPr>
                <a:defRPr/>
              </a:pPr>
              <a:t>53</a:t>
            </a:fld>
            <a:endParaRPr lang="en-GB"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68313" y="188913"/>
            <a:ext cx="8229600" cy="922337"/>
          </a:xfrm>
        </p:spPr>
        <p:txBody>
          <a:bodyPr/>
          <a:lstStyle/>
          <a:p>
            <a:r>
              <a:rPr lang="nl-BE" altLang="en-US" dirty="0" err="1" smtClean="0"/>
              <a:t>eBox</a:t>
            </a:r>
            <a:r>
              <a:rPr lang="nl-BE" altLang="en-US" dirty="0" smtClean="0"/>
              <a:t> burgers</a:t>
            </a:r>
            <a:endParaRPr lang="fr-BE" altLang="en-US" dirty="0" smtClean="0"/>
          </a:p>
        </p:txBody>
      </p:sp>
      <p:sp>
        <p:nvSpPr>
          <p:cNvPr id="3" name="Content Placeholder 2"/>
          <p:cNvSpPr>
            <a:spLocks noGrp="1"/>
          </p:cNvSpPr>
          <p:nvPr>
            <p:ph idx="1"/>
          </p:nvPr>
        </p:nvSpPr>
        <p:spPr>
          <a:xfrm>
            <a:off x="457200" y="1196975"/>
            <a:ext cx="8229600" cy="5111750"/>
          </a:xfrm>
        </p:spPr>
        <p:txBody>
          <a:bodyPr>
            <a:normAutofit lnSpcReduction="10000"/>
          </a:bodyPr>
          <a:lstStyle/>
          <a:p>
            <a:pPr>
              <a:defRPr/>
            </a:pPr>
            <a:r>
              <a:rPr lang="nl-BE" dirty="0" smtClean="0"/>
              <a:t>Documenten in een beveiligde elektronische mailbox deponeren</a:t>
            </a:r>
          </a:p>
          <a:p>
            <a:pPr lvl="1">
              <a:defRPr/>
            </a:pPr>
            <a:r>
              <a:rPr lang="nl-BE" dirty="0" smtClean="0"/>
              <a:t>gecentraliseerd (documenten van verschillende uitvoeringsorganisaties)</a:t>
            </a:r>
          </a:p>
          <a:p>
            <a:pPr lvl="1">
              <a:defRPr/>
            </a:pPr>
            <a:r>
              <a:rPr lang="nl-BE" dirty="0" smtClean="0"/>
              <a:t>persoonlijk</a:t>
            </a:r>
          </a:p>
          <a:p>
            <a:pPr>
              <a:defRPr/>
            </a:pPr>
            <a:r>
              <a:rPr lang="nl-BE" dirty="0" smtClean="0"/>
              <a:t>Enkel ontvangst (geen interactie via </a:t>
            </a:r>
            <a:r>
              <a:rPr lang="nl-BE" dirty="0" err="1" smtClean="0"/>
              <a:t>eBox</a:t>
            </a:r>
            <a:r>
              <a:rPr lang="nl-BE" dirty="0" smtClean="0"/>
              <a:t>)</a:t>
            </a:r>
          </a:p>
          <a:p>
            <a:pPr>
              <a:defRPr/>
            </a:pPr>
            <a:r>
              <a:rPr lang="nl-BE" dirty="0" smtClean="0"/>
              <a:t>Verwittiging telkens bij een nieuwe publicatie via mail met link naar </a:t>
            </a:r>
            <a:r>
              <a:rPr lang="nl-BE" dirty="0" err="1" smtClean="0"/>
              <a:t>eBox</a:t>
            </a:r>
            <a:endParaRPr lang="nl-BE" dirty="0" smtClean="0"/>
          </a:p>
          <a:p>
            <a:pPr>
              <a:defRPr/>
            </a:pPr>
            <a:r>
              <a:rPr lang="nl-BE" dirty="0" smtClean="0"/>
              <a:t>Als aanvulling naast andere initiatieven</a:t>
            </a:r>
          </a:p>
          <a:p>
            <a:pPr>
              <a:defRPr/>
            </a:pPr>
            <a:r>
              <a:rPr lang="nl-BE" dirty="0" smtClean="0"/>
              <a:t>KSF: één beveiligde mailbox per gebruiker voor zoveel mogelijk documenten ongeacht herkomst =&gt; de facto PPP (</a:t>
            </a:r>
            <a:r>
              <a:rPr lang="nl-BE" dirty="0" err="1" smtClean="0"/>
              <a:t>bvb</a:t>
            </a:r>
            <a:r>
              <a:rPr lang="nl-BE" dirty="0" smtClean="0"/>
              <a:t> </a:t>
            </a:r>
            <a:r>
              <a:rPr lang="nl-BE" dirty="0" err="1" smtClean="0"/>
              <a:t>Doccle</a:t>
            </a:r>
            <a:r>
              <a:rPr lang="nl-BE" dirty="0" smtClean="0"/>
              <a:t>)</a:t>
            </a:r>
          </a:p>
          <a:p>
            <a:pPr>
              <a:defRPr/>
            </a:pPr>
            <a:r>
              <a:rPr lang="nl-BE" dirty="0" smtClean="0"/>
              <a:t>Voor meer informatie: </a:t>
            </a:r>
            <a:r>
              <a:rPr lang="nl-BE" dirty="0" smtClean="0">
                <a:solidFill>
                  <a:schemeClr val="accent5">
                    <a:lumMod val="75000"/>
                  </a:schemeClr>
                </a:solidFill>
                <a:hlinkClick r:id="rId2"/>
              </a:rPr>
              <a:t>claudia.laeremans@ksz.fgov.be</a:t>
            </a:r>
            <a:endParaRPr lang="nl-BE" dirty="0">
              <a:solidFill>
                <a:schemeClr val="accent5">
                  <a:lumMod val="75000"/>
                </a:schemeClr>
              </a:solidFill>
            </a:endParaRPr>
          </a:p>
          <a:p>
            <a:pPr>
              <a:defRPr/>
            </a:pPr>
            <a:endParaRPr lang="fr-BE" dirty="0" smtClean="0"/>
          </a:p>
          <a:p>
            <a:pPr>
              <a:defRPr/>
            </a:pPr>
            <a:endParaRPr lang="fr-BE" dirty="0"/>
          </a:p>
        </p:txBody>
      </p:sp>
      <p:sp>
        <p:nvSpPr>
          <p:cNvPr id="4" name="Slide Number Placeholder 3"/>
          <p:cNvSpPr>
            <a:spLocks noGrp="1"/>
          </p:cNvSpPr>
          <p:nvPr>
            <p:ph type="sldNum" sz="quarter" idx="10"/>
          </p:nvPr>
        </p:nvSpPr>
        <p:spPr/>
        <p:txBody>
          <a:bodyPr/>
          <a:lstStyle/>
          <a:p>
            <a:pPr>
              <a:defRPr/>
            </a:pPr>
            <a:fld id="{CAE393DC-B5B0-40E4-AE4E-E67ED28BD213}" type="slidenum">
              <a:rPr lang="en-GB" smtClean="0"/>
              <a:pPr>
                <a:defRPr/>
              </a:pPr>
              <a:t>54</a:t>
            </a:fld>
            <a:endParaRPr lang="en-GB"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G-Cloud visie (fase 1)</a:t>
            </a:r>
            <a:endParaRPr lang="en-US" dirty="0"/>
          </a:p>
        </p:txBody>
      </p:sp>
      <p:sp>
        <p:nvSpPr>
          <p:cNvPr id="6" name="Rectangle 5"/>
          <p:cNvSpPr/>
          <p:nvPr/>
        </p:nvSpPr>
        <p:spPr>
          <a:xfrm>
            <a:off x="755576" y="5315563"/>
            <a:ext cx="7704856" cy="62636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nl-BE" sz="4000" dirty="0" smtClean="0"/>
              <a:t>Datacenter / </a:t>
            </a:r>
            <a:r>
              <a:rPr lang="nl-BE" sz="4000" dirty="0"/>
              <a:t>Koeling / </a:t>
            </a:r>
            <a:r>
              <a:rPr lang="nl-BE" sz="4000" dirty="0" smtClean="0"/>
              <a:t>Elektriciteit</a:t>
            </a:r>
            <a:endParaRPr lang="en-US" sz="4000" dirty="0"/>
          </a:p>
        </p:txBody>
      </p:sp>
      <p:sp>
        <p:nvSpPr>
          <p:cNvPr id="7" name="Rectangle 6"/>
          <p:cNvSpPr/>
          <p:nvPr/>
        </p:nvSpPr>
        <p:spPr>
          <a:xfrm>
            <a:off x="755576" y="4545179"/>
            <a:ext cx="7704856" cy="62636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nl-BE" sz="4000" dirty="0" smtClean="0"/>
              <a:t>Servers / Netwerk </a:t>
            </a:r>
            <a:r>
              <a:rPr lang="nl-BE" sz="4000" dirty="0"/>
              <a:t>/ </a:t>
            </a:r>
            <a:r>
              <a:rPr lang="nl-BE" sz="4000" dirty="0" smtClean="0"/>
              <a:t>Storage</a:t>
            </a:r>
            <a:endParaRPr lang="en-US" sz="4000" dirty="0"/>
          </a:p>
        </p:txBody>
      </p:sp>
      <p:sp>
        <p:nvSpPr>
          <p:cNvPr id="8" name="Rectangle 7"/>
          <p:cNvSpPr/>
          <p:nvPr/>
        </p:nvSpPr>
        <p:spPr>
          <a:xfrm>
            <a:off x="755576" y="3753091"/>
            <a:ext cx="7704856" cy="62636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nl-BE" sz="4000" dirty="0" smtClean="0"/>
              <a:t>Backup / Beveiliging </a:t>
            </a:r>
            <a:endParaRPr lang="en-US" sz="4000" dirty="0"/>
          </a:p>
        </p:txBody>
      </p:sp>
      <p:sp>
        <p:nvSpPr>
          <p:cNvPr id="10" name="Rectangle 9"/>
          <p:cNvSpPr/>
          <p:nvPr/>
        </p:nvSpPr>
        <p:spPr>
          <a:xfrm>
            <a:off x="755576" y="3011307"/>
            <a:ext cx="7704856" cy="609600"/>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4000" dirty="0" smtClean="0"/>
              <a:t>Virtualisatie</a:t>
            </a:r>
            <a:endParaRPr lang="en-US" sz="4000" dirty="0"/>
          </a:p>
        </p:txBody>
      </p:sp>
      <p:sp>
        <p:nvSpPr>
          <p:cNvPr id="18" name="Rectangle 17"/>
          <p:cNvSpPr/>
          <p:nvPr/>
        </p:nvSpPr>
        <p:spPr bwMode="auto">
          <a:xfrm>
            <a:off x="5454218" y="1499219"/>
            <a:ext cx="1440000" cy="1296144"/>
          </a:xfrm>
          <a:prstGeom prst="rect">
            <a:avLst/>
          </a:prstGeom>
          <a:ln>
            <a:noFill/>
            <a:headEnd type="none" w="med" len="med"/>
            <a:tailEnd type="none" w="med" len="med"/>
          </a:ln>
          <a:extLst/>
        </p:spPr>
        <p:style>
          <a:lnRef idx="1">
            <a:schemeClr val="accent3"/>
          </a:lnRef>
          <a:fillRef idx="1001">
            <a:schemeClr val="dk2"/>
          </a:fillRef>
          <a:effectRef idx="2">
            <a:schemeClr val="accent3"/>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eaLnBrk="0" hangingPunct="0"/>
            <a:r>
              <a:rPr lang="nl-BE" sz="2400" b="1" dirty="0" smtClean="0">
                <a:latin typeface="Times New Roman" charset="0"/>
                <a:cs typeface="+mn-cs"/>
              </a:rPr>
              <a:t>FOD2</a:t>
            </a:r>
            <a:endParaRPr lang="en-US" sz="2400" b="1" dirty="0">
              <a:latin typeface="Times New Roman" charset="0"/>
              <a:cs typeface="+mn-cs"/>
            </a:endParaRPr>
          </a:p>
        </p:txBody>
      </p:sp>
      <p:sp>
        <p:nvSpPr>
          <p:cNvPr id="19" name="Rectangle 18"/>
          <p:cNvSpPr/>
          <p:nvPr/>
        </p:nvSpPr>
        <p:spPr bwMode="auto">
          <a:xfrm>
            <a:off x="7020432" y="1483649"/>
            <a:ext cx="1440000" cy="1311714"/>
          </a:xfrm>
          <a:prstGeom prst="rect">
            <a:avLst/>
          </a:prstGeom>
          <a:ln>
            <a:noFill/>
            <a:headEnd type="none" w="med" len="med"/>
            <a:tailEnd type="none" w="med" len="med"/>
          </a:ln>
          <a:extLst/>
        </p:spPr>
        <p:style>
          <a:lnRef idx="1">
            <a:schemeClr val="accent3"/>
          </a:lnRef>
          <a:fillRef idx="1001">
            <a:schemeClr val="dk2"/>
          </a:fillRef>
          <a:effectRef idx="2">
            <a:schemeClr val="accent3"/>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eaLnBrk="0" hangingPunct="0"/>
            <a:r>
              <a:rPr lang="nl-BE" sz="2400" b="1" dirty="0" smtClean="0">
                <a:latin typeface="Times New Roman" charset="0"/>
              </a:rPr>
              <a:t>OISZ</a:t>
            </a:r>
            <a:r>
              <a:rPr lang="nl-BE" sz="2400" b="1" dirty="0">
                <a:latin typeface="Times New Roman" charset="0"/>
              </a:rPr>
              <a:t>3</a:t>
            </a:r>
            <a:endParaRPr lang="en-US" sz="2400" b="1" dirty="0">
              <a:latin typeface="Times New Roman" charset="0"/>
            </a:endParaRPr>
          </a:p>
        </p:txBody>
      </p:sp>
      <p:sp>
        <p:nvSpPr>
          <p:cNvPr id="20" name="Rectangle 19"/>
          <p:cNvSpPr/>
          <p:nvPr/>
        </p:nvSpPr>
        <p:spPr bwMode="auto">
          <a:xfrm>
            <a:off x="2321790" y="1499219"/>
            <a:ext cx="1440000" cy="1296144"/>
          </a:xfrm>
          <a:prstGeom prst="rect">
            <a:avLst/>
          </a:prstGeom>
          <a:ln>
            <a:noFill/>
            <a:headEnd type="none" w="med" len="med"/>
            <a:tailEnd type="none" w="med" len="med"/>
          </a:ln>
          <a:extLst/>
        </p:spPr>
        <p:style>
          <a:lnRef idx="1">
            <a:schemeClr val="accent3"/>
          </a:lnRef>
          <a:fillRef idx="1001">
            <a:schemeClr val="dk2"/>
          </a:fillRef>
          <a:effectRef idx="2">
            <a:schemeClr val="accent3"/>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eaLnBrk="0" hangingPunct="0"/>
            <a:r>
              <a:rPr lang="nl-BE" sz="2400" b="1" dirty="0" smtClean="0">
                <a:latin typeface="Times New Roman" charset="0"/>
              </a:rPr>
              <a:t>FOD1</a:t>
            </a:r>
            <a:endParaRPr lang="en-US" sz="2400" b="1" dirty="0">
              <a:latin typeface="Times New Roman" charset="0"/>
            </a:endParaRPr>
          </a:p>
        </p:txBody>
      </p:sp>
      <p:sp>
        <p:nvSpPr>
          <p:cNvPr id="21" name="Rectangle 20"/>
          <p:cNvSpPr/>
          <p:nvPr/>
        </p:nvSpPr>
        <p:spPr bwMode="auto">
          <a:xfrm>
            <a:off x="3888004" y="1499219"/>
            <a:ext cx="1440000" cy="1296144"/>
          </a:xfrm>
          <a:prstGeom prst="rect">
            <a:avLst/>
          </a:prstGeom>
          <a:ln>
            <a:noFill/>
            <a:headEnd type="none" w="med" len="med"/>
            <a:tailEnd type="none" w="med" len="med"/>
          </a:ln>
          <a:extLst/>
        </p:spPr>
        <p:style>
          <a:lnRef idx="1">
            <a:schemeClr val="accent3"/>
          </a:lnRef>
          <a:fillRef idx="1001">
            <a:schemeClr val="dk2"/>
          </a:fillRef>
          <a:effectRef idx="2">
            <a:schemeClr val="accent3"/>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eaLnBrk="0" hangingPunct="0"/>
            <a:r>
              <a:rPr lang="nl-BE" sz="2400" b="1" dirty="0" smtClean="0">
                <a:latin typeface="Times New Roman" charset="0"/>
              </a:rPr>
              <a:t>OISZ2</a:t>
            </a:r>
            <a:endParaRPr lang="en-US" sz="2400" b="1" dirty="0">
              <a:latin typeface="Times New Roman" charset="0"/>
            </a:endParaRPr>
          </a:p>
        </p:txBody>
      </p:sp>
      <p:sp>
        <p:nvSpPr>
          <p:cNvPr id="22" name="Rectangle 21"/>
          <p:cNvSpPr/>
          <p:nvPr/>
        </p:nvSpPr>
        <p:spPr bwMode="auto">
          <a:xfrm>
            <a:off x="755576" y="1499219"/>
            <a:ext cx="1440000" cy="1296144"/>
          </a:xfrm>
          <a:prstGeom prst="rect">
            <a:avLst/>
          </a:prstGeom>
          <a:ln>
            <a:noFill/>
            <a:headEnd type="none" w="med" len="med"/>
            <a:tailEnd type="none" w="med" len="med"/>
          </a:ln>
          <a:extLst/>
        </p:spPr>
        <p:style>
          <a:lnRef idx="1">
            <a:schemeClr val="accent3"/>
          </a:lnRef>
          <a:fillRef idx="1001">
            <a:schemeClr val="dk2"/>
          </a:fillRef>
          <a:effectRef idx="2">
            <a:schemeClr val="accent3"/>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eaLnBrk="0" hangingPunct="0"/>
            <a:r>
              <a:rPr lang="nl-BE" sz="2400" b="1" dirty="0" smtClean="0">
                <a:latin typeface="Times New Roman" charset="0"/>
                <a:cs typeface="+mn-cs"/>
              </a:rPr>
              <a:t>OISZ1</a:t>
            </a:r>
            <a:endParaRPr lang="en-US" sz="2400" b="1" dirty="0">
              <a:latin typeface="Times New Roman" charset="0"/>
              <a:cs typeface="+mn-cs"/>
            </a:endParaRPr>
          </a:p>
        </p:txBody>
      </p:sp>
      <p:sp>
        <p:nvSpPr>
          <p:cNvPr id="13" name="Slide Number Placeholder 3"/>
          <p:cNvSpPr>
            <a:spLocks noGrp="1"/>
          </p:cNvSpPr>
          <p:nvPr>
            <p:ph type="sldNum" sz="quarter" idx="10"/>
          </p:nvPr>
        </p:nvSpPr>
        <p:spPr>
          <a:xfrm>
            <a:off x="8393112" y="6476776"/>
            <a:ext cx="750888" cy="260648"/>
          </a:xfrm>
        </p:spPr>
        <p:txBody>
          <a:bodyPr/>
          <a:lstStyle/>
          <a:p>
            <a:fld id="{5471B662-E07F-4B45-AF7C-5436FF003ECE}" type="slidenum">
              <a:rPr lang="en-GB" smtClean="0"/>
              <a:pPr/>
              <a:t>55</a:t>
            </a:fld>
            <a:endParaRPr lang="en-GB" dirty="0"/>
          </a:p>
        </p:txBody>
      </p:sp>
    </p:spTree>
    <p:extLst>
      <p:ext uri="{BB962C8B-B14F-4D97-AF65-F5344CB8AC3E}">
        <p14:creationId xmlns:p14="http://schemas.microsoft.com/office/powerpoint/2010/main" val="38251850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G-Cloud visie (fase 2)</a:t>
            </a:r>
            <a:endParaRPr lang="en-US" dirty="0"/>
          </a:p>
        </p:txBody>
      </p:sp>
      <p:sp>
        <p:nvSpPr>
          <p:cNvPr id="6" name="Rectangle 5"/>
          <p:cNvSpPr/>
          <p:nvPr/>
        </p:nvSpPr>
        <p:spPr>
          <a:xfrm>
            <a:off x="755576" y="5473609"/>
            <a:ext cx="7704856" cy="62636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nl-BE" sz="4000" dirty="0" smtClean="0"/>
              <a:t>Datacenter / </a:t>
            </a:r>
            <a:r>
              <a:rPr lang="nl-BE" sz="4000" dirty="0"/>
              <a:t>Koeling / </a:t>
            </a:r>
            <a:r>
              <a:rPr lang="nl-BE" sz="4000" dirty="0" smtClean="0"/>
              <a:t>Elektriciteit</a:t>
            </a:r>
            <a:endParaRPr lang="en-US" sz="4000" dirty="0"/>
          </a:p>
        </p:txBody>
      </p:sp>
      <p:sp>
        <p:nvSpPr>
          <p:cNvPr id="7" name="Rectangle 6"/>
          <p:cNvSpPr/>
          <p:nvPr/>
        </p:nvSpPr>
        <p:spPr>
          <a:xfrm>
            <a:off x="755576" y="4703225"/>
            <a:ext cx="7704856" cy="62636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nl-BE" sz="4000" dirty="0"/>
              <a:t>Servers / Netwerk / Storage</a:t>
            </a:r>
            <a:endParaRPr lang="en-US" sz="4000" dirty="0"/>
          </a:p>
        </p:txBody>
      </p:sp>
      <p:sp>
        <p:nvSpPr>
          <p:cNvPr id="8" name="Rectangle 7"/>
          <p:cNvSpPr/>
          <p:nvPr/>
        </p:nvSpPr>
        <p:spPr>
          <a:xfrm>
            <a:off x="755576" y="3911137"/>
            <a:ext cx="7704856" cy="62636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nl-BE" sz="4000" dirty="0"/>
              <a:t>Backup / Beveiliging </a:t>
            </a:r>
            <a:endParaRPr lang="en-US" sz="4000" dirty="0"/>
          </a:p>
        </p:txBody>
      </p:sp>
      <p:sp>
        <p:nvSpPr>
          <p:cNvPr id="10" name="Rectangle 9"/>
          <p:cNvSpPr/>
          <p:nvPr/>
        </p:nvSpPr>
        <p:spPr>
          <a:xfrm>
            <a:off x="755576" y="3169353"/>
            <a:ext cx="7704856" cy="609600"/>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4000" dirty="0" smtClean="0"/>
              <a:t>Virtualisatie</a:t>
            </a:r>
            <a:endParaRPr lang="en-US" sz="4000" dirty="0"/>
          </a:p>
        </p:txBody>
      </p:sp>
      <p:sp>
        <p:nvSpPr>
          <p:cNvPr id="15" name="Rectangle 14"/>
          <p:cNvSpPr/>
          <p:nvPr/>
        </p:nvSpPr>
        <p:spPr bwMode="auto">
          <a:xfrm>
            <a:off x="5427218" y="1296984"/>
            <a:ext cx="1476000" cy="936103"/>
          </a:xfrm>
          <a:prstGeom prst="rect">
            <a:avLst/>
          </a:prstGeom>
          <a:ln>
            <a:noFill/>
            <a:headEnd type="none" w="med" len="med"/>
            <a:tailEnd type="none" w="med" len="med"/>
          </a:ln>
          <a:extLst/>
        </p:spPr>
        <p:style>
          <a:lnRef idx="1">
            <a:schemeClr val="accent3"/>
          </a:lnRef>
          <a:fillRef idx="1001">
            <a:schemeClr val="dk2"/>
          </a:fillRef>
          <a:effectRef idx="2">
            <a:schemeClr val="accent3"/>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eaLnBrk="0" hangingPunct="0"/>
            <a:r>
              <a:rPr lang="nl-BE" sz="2400" b="1" dirty="0" smtClean="0">
                <a:latin typeface="Times New Roman" charset="0"/>
                <a:cs typeface="+mn-cs"/>
              </a:rPr>
              <a:t>FOD2</a:t>
            </a:r>
            <a:endParaRPr lang="en-US" sz="2400" b="1" dirty="0">
              <a:latin typeface="Times New Roman" charset="0"/>
              <a:cs typeface="+mn-cs"/>
            </a:endParaRPr>
          </a:p>
        </p:txBody>
      </p:sp>
      <p:sp>
        <p:nvSpPr>
          <p:cNvPr id="17" name="Rectangle 16"/>
          <p:cNvSpPr/>
          <p:nvPr/>
        </p:nvSpPr>
        <p:spPr bwMode="auto">
          <a:xfrm>
            <a:off x="6984432" y="1296983"/>
            <a:ext cx="1476000" cy="936103"/>
          </a:xfrm>
          <a:prstGeom prst="rect">
            <a:avLst/>
          </a:prstGeom>
          <a:ln>
            <a:noFill/>
            <a:headEnd type="none" w="med" len="med"/>
            <a:tailEnd type="none" w="med" len="med"/>
          </a:ln>
          <a:extLst/>
        </p:spPr>
        <p:style>
          <a:lnRef idx="1">
            <a:schemeClr val="accent3"/>
          </a:lnRef>
          <a:fillRef idx="1001">
            <a:schemeClr val="dk2"/>
          </a:fillRef>
          <a:effectRef idx="2">
            <a:schemeClr val="accent3"/>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eaLnBrk="0" hangingPunct="0"/>
            <a:r>
              <a:rPr lang="nl-BE" sz="2400" b="1" dirty="0" smtClean="0">
                <a:latin typeface="Times New Roman" charset="0"/>
              </a:rPr>
              <a:t>OISZ</a:t>
            </a:r>
            <a:r>
              <a:rPr lang="nl-BE" sz="2400" b="1" dirty="0">
                <a:latin typeface="Times New Roman" charset="0"/>
              </a:rPr>
              <a:t>3</a:t>
            </a:r>
            <a:endParaRPr lang="en-US" sz="2400" b="1" dirty="0">
              <a:latin typeface="Times New Roman" charset="0"/>
            </a:endParaRPr>
          </a:p>
        </p:txBody>
      </p:sp>
      <p:sp>
        <p:nvSpPr>
          <p:cNvPr id="18" name="Rectangle 17"/>
          <p:cNvSpPr/>
          <p:nvPr/>
        </p:nvSpPr>
        <p:spPr bwMode="auto">
          <a:xfrm>
            <a:off x="2312790" y="1297146"/>
            <a:ext cx="1476000" cy="936103"/>
          </a:xfrm>
          <a:prstGeom prst="rect">
            <a:avLst/>
          </a:prstGeom>
          <a:ln>
            <a:noFill/>
            <a:headEnd type="none" w="med" len="med"/>
            <a:tailEnd type="none" w="med" len="med"/>
          </a:ln>
          <a:extLst/>
        </p:spPr>
        <p:style>
          <a:lnRef idx="1">
            <a:schemeClr val="accent3"/>
          </a:lnRef>
          <a:fillRef idx="1001">
            <a:schemeClr val="dk2"/>
          </a:fillRef>
          <a:effectRef idx="2">
            <a:schemeClr val="accent3"/>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eaLnBrk="0" hangingPunct="0"/>
            <a:r>
              <a:rPr lang="nl-BE" sz="2400" b="1" dirty="0" smtClean="0">
                <a:latin typeface="Times New Roman" charset="0"/>
              </a:rPr>
              <a:t>FOD1</a:t>
            </a:r>
            <a:endParaRPr lang="en-US" sz="2400" b="1" dirty="0">
              <a:latin typeface="Times New Roman" charset="0"/>
            </a:endParaRPr>
          </a:p>
        </p:txBody>
      </p:sp>
      <p:sp>
        <p:nvSpPr>
          <p:cNvPr id="19" name="Rectangle 18"/>
          <p:cNvSpPr/>
          <p:nvPr/>
        </p:nvSpPr>
        <p:spPr bwMode="auto">
          <a:xfrm>
            <a:off x="3870004" y="1297146"/>
            <a:ext cx="1476000" cy="936103"/>
          </a:xfrm>
          <a:prstGeom prst="rect">
            <a:avLst/>
          </a:prstGeom>
          <a:ln>
            <a:noFill/>
            <a:headEnd type="none" w="med" len="med"/>
            <a:tailEnd type="none" w="med" len="med"/>
          </a:ln>
          <a:extLst/>
        </p:spPr>
        <p:style>
          <a:lnRef idx="1">
            <a:schemeClr val="accent3"/>
          </a:lnRef>
          <a:fillRef idx="1001">
            <a:schemeClr val="dk2"/>
          </a:fillRef>
          <a:effectRef idx="2">
            <a:schemeClr val="accent3"/>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eaLnBrk="0" hangingPunct="0"/>
            <a:r>
              <a:rPr lang="nl-BE" sz="2400" b="1" dirty="0" smtClean="0">
                <a:latin typeface="Times New Roman" charset="0"/>
              </a:rPr>
              <a:t>OISZ2</a:t>
            </a:r>
            <a:endParaRPr lang="en-US" sz="2400" b="1" dirty="0">
              <a:latin typeface="Times New Roman" charset="0"/>
            </a:endParaRPr>
          </a:p>
        </p:txBody>
      </p:sp>
      <p:sp>
        <p:nvSpPr>
          <p:cNvPr id="20" name="Rectangle 19"/>
          <p:cNvSpPr/>
          <p:nvPr/>
        </p:nvSpPr>
        <p:spPr bwMode="auto">
          <a:xfrm>
            <a:off x="755576" y="1297146"/>
            <a:ext cx="1476000" cy="936103"/>
          </a:xfrm>
          <a:prstGeom prst="rect">
            <a:avLst/>
          </a:prstGeom>
          <a:ln>
            <a:noFill/>
            <a:headEnd type="none" w="med" len="med"/>
            <a:tailEnd type="none" w="med" len="med"/>
          </a:ln>
          <a:extLst/>
        </p:spPr>
        <p:style>
          <a:lnRef idx="1">
            <a:schemeClr val="accent3"/>
          </a:lnRef>
          <a:fillRef idx="1001">
            <a:schemeClr val="dk2"/>
          </a:fillRef>
          <a:effectRef idx="2">
            <a:schemeClr val="accent3"/>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eaLnBrk="0" hangingPunct="0"/>
            <a:r>
              <a:rPr lang="nl-BE" sz="2400" b="1" dirty="0" smtClean="0">
                <a:latin typeface="Times New Roman" charset="0"/>
                <a:cs typeface="+mn-cs"/>
              </a:rPr>
              <a:t>OISZ1</a:t>
            </a:r>
            <a:endParaRPr lang="en-US" sz="2400" b="1" dirty="0">
              <a:latin typeface="Times New Roman" charset="0"/>
              <a:cs typeface="+mn-cs"/>
            </a:endParaRPr>
          </a:p>
        </p:txBody>
      </p:sp>
      <p:sp>
        <p:nvSpPr>
          <p:cNvPr id="21" name="Rectangle 20"/>
          <p:cNvSpPr/>
          <p:nvPr/>
        </p:nvSpPr>
        <p:spPr>
          <a:xfrm>
            <a:off x="755576" y="2377265"/>
            <a:ext cx="2448272" cy="626368"/>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4000" dirty="0" smtClean="0"/>
              <a:t>Stack 1</a:t>
            </a:r>
            <a:endParaRPr lang="en-US" sz="4000" dirty="0"/>
          </a:p>
        </p:txBody>
      </p:sp>
      <p:sp>
        <p:nvSpPr>
          <p:cNvPr id="22" name="Rectangle 21"/>
          <p:cNvSpPr/>
          <p:nvPr/>
        </p:nvSpPr>
        <p:spPr>
          <a:xfrm>
            <a:off x="3347864" y="2377265"/>
            <a:ext cx="2448272" cy="626368"/>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4000" dirty="0" smtClean="0"/>
              <a:t>Stack 2</a:t>
            </a:r>
            <a:endParaRPr lang="en-US" sz="4000" dirty="0"/>
          </a:p>
        </p:txBody>
      </p:sp>
      <p:sp>
        <p:nvSpPr>
          <p:cNvPr id="23" name="Rectangle 22"/>
          <p:cNvSpPr/>
          <p:nvPr/>
        </p:nvSpPr>
        <p:spPr>
          <a:xfrm>
            <a:off x="5940152" y="2377265"/>
            <a:ext cx="2520280" cy="626368"/>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4000" dirty="0" smtClean="0"/>
              <a:t>Stack 3</a:t>
            </a:r>
            <a:endParaRPr lang="en-US" sz="4000" dirty="0"/>
          </a:p>
        </p:txBody>
      </p:sp>
      <p:sp>
        <p:nvSpPr>
          <p:cNvPr id="16" name="Slide Number Placeholder 3"/>
          <p:cNvSpPr>
            <a:spLocks noGrp="1"/>
          </p:cNvSpPr>
          <p:nvPr>
            <p:ph type="sldNum" sz="quarter" idx="10"/>
          </p:nvPr>
        </p:nvSpPr>
        <p:spPr>
          <a:xfrm>
            <a:off x="8393112" y="6476776"/>
            <a:ext cx="750888" cy="260648"/>
          </a:xfrm>
        </p:spPr>
        <p:txBody>
          <a:bodyPr/>
          <a:lstStyle/>
          <a:p>
            <a:fld id="{5471B662-E07F-4B45-AF7C-5436FF003ECE}" type="slidenum">
              <a:rPr lang="en-GB" smtClean="0"/>
              <a:pPr/>
              <a:t>56</a:t>
            </a:fld>
            <a:endParaRPr lang="en-GB" dirty="0"/>
          </a:p>
        </p:txBody>
      </p:sp>
    </p:spTree>
    <p:extLst>
      <p:ext uri="{BB962C8B-B14F-4D97-AF65-F5344CB8AC3E}">
        <p14:creationId xmlns:p14="http://schemas.microsoft.com/office/powerpoint/2010/main" val="37189973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9" name="Group 18"/>
          <p:cNvGrpSpPr/>
          <p:nvPr/>
        </p:nvGrpSpPr>
        <p:grpSpPr>
          <a:xfrm>
            <a:off x="-108520" y="1146931"/>
            <a:ext cx="9023892" cy="5666445"/>
            <a:chOff x="35496" y="761343"/>
            <a:chExt cx="9023892" cy="5666445"/>
          </a:xfrm>
        </p:grpSpPr>
        <p:grpSp>
          <p:nvGrpSpPr>
            <p:cNvPr id="2" name="Group 1"/>
            <p:cNvGrpSpPr/>
            <p:nvPr/>
          </p:nvGrpSpPr>
          <p:grpSpPr>
            <a:xfrm>
              <a:off x="1187624" y="1412776"/>
              <a:ext cx="6624738" cy="5012308"/>
              <a:chOff x="1157851" y="188640"/>
              <a:chExt cx="6559006" cy="6236444"/>
            </a:xfrm>
          </p:grpSpPr>
          <p:sp>
            <p:nvSpPr>
              <p:cNvPr id="7" name="Rectangle 6"/>
              <p:cNvSpPr/>
              <p:nvPr/>
            </p:nvSpPr>
            <p:spPr>
              <a:xfrm>
                <a:off x="1175572" y="2794815"/>
                <a:ext cx="1086232" cy="2404799"/>
              </a:xfrm>
              <a:prstGeom prst="rect">
                <a:avLst/>
              </a:prstGeom>
              <a:solidFill>
                <a:srgbClr val="FF0000"/>
              </a:solidFill>
              <a:ln w="25400" cap="flat" cmpd="sng" algn="ctr">
                <a:solidFill>
                  <a:srgbClr val="4F81BD">
                    <a:shade val="50000"/>
                  </a:srgbClr>
                </a:solidFill>
                <a:prstDash val="solid"/>
              </a:ln>
              <a:effectLst/>
            </p:spPr>
            <p:txBody>
              <a:bodyPr tIns="144000" anchor="t"/>
              <a:lstStyle/>
              <a:p>
                <a:pPr algn="ctr" fontAlgn="auto">
                  <a:spcBef>
                    <a:spcPts val="0"/>
                  </a:spcBef>
                  <a:spcAft>
                    <a:spcPts val="0"/>
                  </a:spcAft>
                  <a:defRPr/>
                </a:pPr>
                <a:r>
                  <a:rPr lang="fr-BE" sz="1400" kern="0" dirty="0" err="1" smtClean="0">
                    <a:solidFill>
                      <a:prstClr val="white"/>
                    </a:solidFill>
                    <a:latin typeface="Calibri"/>
                  </a:rPr>
                  <a:t>Red</a:t>
                </a:r>
                <a:endParaRPr lang="fr-BE" sz="1400" kern="0" dirty="0" smtClean="0">
                  <a:solidFill>
                    <a:prstClr val="white"/>
                  </a:solidFill>
                  <a:latin typeface="Calibri"/>
                </a:endParaRPr>
              </a:p>
              <a:p>
                <a:pPr algn="ctr" fontAlgn="auto">
                  <a:spcBef>
                    <a:spcPts val="0"/>
                  </a:spcBef>
                  <a:spcAft>
                    <a:spcPts val="0"/>
                  </a:spcAft>
                  <a:defRPr/>
                </a:pPr>
                <a:r>
                  <a:rPr lang="fr-BE" sz="1400" kern="0" dirty="0" smtClean="0">
                    <a:solidFill>
                      <a:prstClr val="white"/>
                    </a:solidFill>
                    <a:latin typeface="Calibri"/>
                  </a:rPr>
                  <a:t>Shift</a:t>
                </a:r>
              </a:p>
              <a:p>
                <a:pPr algn="ctr" fontAlgn="auto">
                  <a:spcBef>
                    <a:spcPts val="0"/>
                  </a:spcBef>
                  <a:spcAft>
                    <a:spcPts val="0"/>
                  </a:spcAft>
                  <a:defRPr/>
                </a:pPr>
                <a:r>
                  <a:rPr lang="fr-BE" sz="1400" kern="0" dirty="0">
                    <a:solidFill>
                      <a:prstClr val="white"/>
                    </a:solidFill>
                    <a:latin typeface="Calibri"/>
                  </a:rPr>
                  <a:t>-</a:t>
                </a:r>
                <a:endParaRPr lang="fr-BE" sz="1400" kern="0" dirty="0" smtClean="0">
                  <a:solidFill>
                    <a:prstClr val="white"/>
                  </a:solidFill>
                  <a:latin typeface="Calibri"/>
                </a:endParaRPr>
              </a:p>
              <a:p>
                <a:pPr algn="ctr" fontAlgn="auto">
                  <a:spcBef>
                    <a:spcPts val="0"/>
                  </a:spcBef>
                  <a:spcAft>
                    <a:spcPts val="0"/>
                  </a:spcAft>
                  <a:defRPr/>
                </a:pPr>
                <a:r>
                  <a:rPr lang="fr-BE" sz="1400" kern="0" dirty="0" smtClean="0">
                    <a:solidFill>
                      <a:prstClr val="white"/>
                    </a:solidFill>
                    <a:latin typeface="Calibri"/>
                  </a:rPr>
                  <a:t>Oracle </a:t>
                </a:r>
                <a:endParaRPr lang="fr-BE" sz="1400" kern="0" dirty="0">
                  <a:solidFill>
                    <a:prstClr val="white"/>
                  </a:solidFill>
                  <a:latin typeface="Calibri"/>
                </a:endParaRPr>
              </a:p>
              <a:p>
                <a:pPr algn="ctr" fontAlgn="auto">
                  <a:spcBef>
                    <a:spcPts val="0"/>
                  </a:spcBef>
                  <a:spcAft>
                    <a:spcPts val="0"/>
                  </a:spcAft>
                  <a:defRPr/>
                </a:pPr>
                <a:endParaRPr lang="en-US" sz="1400" kern="0" dirty="0">
                  <a:solidFill>
                    <a:prstClr val="white"/>
                  </a:solidFill>
                  <a:latin typeface="Calibri"/>
                </a:endParaRPr>
              </a:p>
            </p:txBody>
          </p:sp>
          <p:sp>
            <p:nvSpPr>
              <p:cNvPr id="8" name="Rectangle 7"/>
              <p:cNvSpPr/>
              <p:nvPr/>
            </p:nvSpPr>
            <p:spPr>
              <a:xfrm>
                <a:off x="3461659" y="2794815"/>
                <a:ext cx="1398373" cy="2405111"/>
              </a:xfrm>
              <a:prstGeom prst="rect">
                <a:avLst/>
              </a:prstGeom>
              <a:solidFill>
                <a:srgbClr val="00B050"/>
              </a:solidFill>
              <a:ln w="25400" cap="flat" cmpd="sng" algn="ctr">
                <a:solidFill>
                  <a:srgbClr val="4F81BD">
                    <a:shade val="50000"/>
                  </a:srgbClr>
                </a:solidFill>
                <a:prstDash val="solid"/>
              </a:ln>
              <a:effectLst/>
            </p:spPr>
            <p:txBody>
              <a:bodyPr tIns="144000" anchor="t"/>
              <a:lstStyle/>
              <a:p>
                <a:pPr algn="ctr" fontAlgn="auto">
                  <a:spcBef>
                    <a:spcPts val="0"/>
                  </a:spcBef>
                  <a:spcAft>
                    <a:spcPts val="0"/>
                  </a:spcAft>
                  <a:defRPr/>
                </a:pPr>
                <a:r>
                  <a:rPr lang="fr-BE" sz="1400" kern="0" dirty="0" smtClean="0">
                    <a:solidFill>
                      <a:prstClr val="white"/>
                    </a:solidFill>
                    <a:latin typeface="Calibri"/>
                  </a:rPr>
                  <a:t>Green</a:t>
                </a:r>
              </a:p>
              <a:p>
                <a:pPr algn="ctr" fontAlgn="auto">
                  <a:spcBef>
                    <a:spcPts val="0"/>
                  </a:spcBef>
                  <a:spcAft>
                    <a:spcPts val="0"/>
                  </a:spcAft>
                  <a:defRPr/>
                </a:pPr>
                <a:r>
                  <a:rPr lang="fr-BE" sz="1400" kern="0" dirty="0" smtClean="0">
                    <a:solidFill>
                      <a:prstClr val="white"/>
                    </a:solidFill>
                    <a:latin typeface="Calibri"/>
                  </a:rPr>
                  <a:t>Shift</a:t>
                </a:r>
              </a:p>
              <a:p>
                <a:pPr algn="ctr" fontAlgn="auto">
                  <a:spcBef>
                    <a:spcPts val="0"/>
                  </a:spcBef>
                  <a:spcAft>
                    <a:spcPts val="0"/>
                  </a:spcAft>
                  <a:defRPr/>
                </a:pPr>
                <a:r>
                  <a:rPr lang="fr-BE" sz="1400" kern="0" dirty="0">
                    <a:solidFill>
                      <a:prstClr val="white"/>
                    </a:solidFill>
                    <a:latin typeface="Calibri"/>
                  </a:rPr>
                  <a:t>-</a:t>
                </a:r>
              </a:p>
              <a:p>
                <a:pPr algn="ctr" fontAlgn="auto">
                  <a:spcBef>
                    <a:spcPts val="0"/>
                  </a:spcBef>
                  <a:spcAft>
                    <a:spcPts val="0"/>
                  </a:spcAft>
                  <a:defRPr/>
                </a:pPr>
                <a:r>
                  <a:rPr lang="fr-BE" sz="1400" kern="0" dirty="0" smtClean="0">
                    <a:solidFill>
                      <a:prstClr val="white"/>
                    </a:solidFill>
                    <a:latin typeface="Calibri"/>
                  </a:rPr>
                  <a:t>Open Source</a:t>
                </a:r>
                <a:endParaRPr lang="en-US" sz="1400" kern="0" dirty="0">
                  <a:solidFill>
                    <a:prstClr val="white"/>
                  </a:solidFill>
                  <a:latin typeface="Calibri"/>
                </a:endParaRPr>
              </a:p>
            </p:txBody>
          </p:sp>
          <p:sp>
            <p:nvSpPr>
              <p:cNvPr id="9" name="Rectangle 8"/>
              <p:cNvSpPr/>
              <p:nvPr/>
            </p:nvSpPr>
            <p:spPr>
              <a:xfrm>
                <a:off x="4988937" y="2794814"/>
                <a:ext cx="1396800" cy="2404800"/>
              </a:xfrm>
              <a:prstGeom prst="rect">
                <a:avLst/>
              </a:prstGeom>
              <a:solidFill>
                <a:srgbClr val="FFFF00"/>
              </a:solidFill>
              <a:ln w="25400" cap="flat" cmpd="sng" algn="ctr">
                <a:solidFill>
                  <a:srgbClr val="4F81BD">
                    <a:shade val="50000"/>
                  </a:srgbClr>
                </a:solidFill>
                <a:prstDash val="solid"/>
              </a:ln>
              <a:effectLst/>
            </p:spPr>
            <p:txBody>
              <a:bodyPr tIns="144000" anchor="t"/>
              <a:lstStyle/>
              <a:p>
                <a:pPr algn="ctr" fontAlgn="auto">
                  <a:spcBef>
                    <a:spcPts val="0"/>
                  </a:spcBef>
                  <a:spcAft>
                    <a:spcPts val="0"/>
                  </a:spcAft>
                  <a:defRPr/>
                </a:pPr>
                <a:r>
                  <a:rPr lang="fr-BE" sz="1400" kern="0" dirty="0" err="1" smtClean="0">
                    <a:solidFill>
                      <a:prstClr val="black"/>
                    </a:solidFill>
                    <a:latin typeface="Calibri"/>
                  </a:rPr>
                  <a:t>Yellow</a:t>
                </a:r>
                <a:endParaRPr lang="fr-BE" sz="1400" kern="0" dirty="0" smtClean="0">
                  <a:solidFill>
                    <a:prstClr val="black"/>
                  </a:solidFill>
                  <a:latin typeface="Calibri"/>
                </a:endParaRPr>
              </a:p>
              <a:p>
                <a:pPr algn="ctr" fontAlgn="auto">
                  <a:spcBef>
                    <a:spcPts val="0"/>
                  </a:spcBef>
                  <a:spcAft>
                    <a:spcPts val="0"/>
                  </a:spcAft>
                  <a:defRPr/>
                </a:pPr>
                <a:r>
                  <a:rPr lang="fr-BE" sz="1400" kern="0" dirty="0" smtClean="0">
                    <a:solidFill>
                      <a:prstClr val="black"/>
                    </a:solidFill>
                    <a:latin typeface="Calibri"/>
                  </a:rPr>
                  <a:t>Shift</a:t>
                </a:r>
              </a:p>
              <a:p>
                <a:pPr algn="ctr" fontAlgn="auto">
                  <a:spcBef>
                    <a:spcPts val="0"/>
                  </a:spcBef>
                  <a:spcAft>
                    <a:spcPts val="0"/>
                  </a:spcAft>
                  <a:defRPr/>
                </a:pPr>
                <a:r>
                  <a:rPr lang="fr-BE" sz="1400" kern="0" dirty="0">
                    <a:solidFill>
                      <a:prstClr val="black"/>
                    </a:solidFill>
                    <a:latin typeface="Calibri"/>
                  </a:rPr>
                  <a:t>-</a:t>
                </a:r>
                <a:endParaRPr lang="fr-BE" sz="1400" kern="0" dirty="0" smtClean="0">
                  <a:solidFill>
                    <a:prstClr val="black"/>
                  </a:solidFill>
                  <a:latin typeface="Calibri"/>
                </a:endParaRPr>
              </a:p>
              <a:p>
                <a:pPr algn="ctr" fontAlgn="auto">
                  <a:spcBef>
                    <a:spcPts val="0"/>
                  </a:spcBef>
                  <a:spcAft>
                    <a:spcPts val="0"/>
                  </a:spcAft>
                  <a:defRPr/>
                </a:pPr>
                <a:r>
                  <a:rPr lang="fr-BE" sz="1400" kern="0" dirty="0" smtClean="0">
                    <a:solidFill>
                      <a:prstClr val="black"/>
                    </a:solidFill>
                    <a:latin typeface="Calibri"/>
                  </a:rPr>
                  <a:t>Microsoft</a:t>
                </a:r>
                <a:endParaRPr lang="fr-BE" sz="1400" kern="0" dirty="0">
                  <a:solidFill>
                    <a:prstClr val="black"/>
                  </a:solidFill>
                  <a:latin typeface="Calibri"/>
                </a:endParaRPr>
              </a:p>
            </p:txBody>
          </p:sp>
          <p:sp>
            <p:nvSpPr>
              <p:cNvPr id="10" name="Rectangle 9"/>
              <p:cNvSpPr/>
              <p:nvPr/>
            </p:nvSpPr>
            <p:spPr>
              <a:xfrm>
                <a:off x="6516216" y="2794814"/>
                <a:ext cx="1200641" cy="2405109"/>
              </a:xfrm>
              <a:prstGeom prst="rect">
                <a:avLst/>
              </a:prstGeom>
              <a:solidFill>
                <a:schemeClr val="accent6">
                  <a:lumMod val="75000"/>
                </a:schemeClr>
              </a:solidFill>
              <a:ln w="25400" cap="flat" cmpd="sng" algn="ctr">
                <a:solidFill>
                  <a:srgbClr val="4F81BD">
                    <a:shade val="50000"/>
                  </a:srgbClr>
                </a:solidFill>
                <a:prstDash val="solid"/>
              </a:ln>
              <a:effectLst/>
            </p:spPr>
            <p:txBody>
              <a:bodyPr tIns="144000" anchor="t"/>
              <a:lstStyle/>
              <a:p>
                <a:pPr algn="ctr" fontAlgn="auto">
                  <a:spcBef>
                    <a:spcPts val="0"/>
                  </a:spcBef>
                  <a:spcAft>
                    <a:spcPts val="0"/>
                  </a:spcAft>
                  <a:defRPr/>
                </a:pPr>
                <a:r>
                  <a:rPr lang="fr-BE" sz="1400" kern="0" dirty="0" smtClean="0">
                    <a:solidFill>
                      <a:prstClr val="white"/>
                    </a:solidFill>
                    <a:latin typeface="Calibri"/>
                  </a:rPr>
                  <a:t>Brown</a:t>
                </a:r>
              </a:p>
              <a:p>
                <a:pPr algn="ctr" fontAlgn="auto">
                  <a:spcBef>
                    <a:spcPts val="0"/>
                  </a:spcBef>
                  <a:spcAft>
                    <a:spcPts val="0"/>
                  </a:spcAft>
                  <a:defRPr/>
                </a:pPr>
                <a:r>
                  <a:rPr lang="fr-BE" sz="1400" kern="0" dirty="0" smtClean="0">
                    <a:solidFill>
                      <a:prstClr val="white"/>
                    </a:solidFill>
                    <a:latin typeface="Calibri"/>
                  </a:rPr>
                  <a:t>Shift</a:t>
                </a:r>
              </a:p>
              <a:p>
                <a:pPr algn="ctr" fontAlgn="auto">
                  <a:spcBef>
                    <a:spcPts val="0"/>
                  </a:spcBef>
                  <a:spcAft>
                    <a:spcPts val="0"/>
                  </a:spcAft>
                  <a:defRPr/>
                </a:pPr>
                <a:r>
                  <a:rPr lang="fr-BE" sz="1400" kern="0" dirty="0">
                    <a:solidFill>
                      <a:prstClr val="white"/>
                    </a:solidFill>
                    <a:latin typeface="Calibri"/>
                  </a:rPr>
                  <a:t>-</a:t>
                </a:r>
                <a:endParaRPr lang="fr-BE" sz="1400" kern="0" dirty="0" smtClean="0">
                  <a:solidFill>
                    <a:prstClr val="white"/>
                  </a:solidFill>
                  <a:latin typeface="Calibri"/>
                </a:endParaRPr>
              </a:p>
              <a:p>
                <a:pPr algn="ctr" fontAlgn="auto">
                  <a:spcBef>
                    <a:spcPts val="0"/>
                  </a:spcBef>
                  <a:spcAft>
                    <a:spcPts val="0"/>
                  </a:spcAft>
                  <a:defRPr/>
                </a:pPr>
                <a:r>
                  <a:rPr lang="fr-BE" sz="1400" kern="0" dirty="0" err="1" smtClean="0">
                    <a:solidFill>
                      <a:prstClr val="white"/>
                    </a:solidFill>
                    <a:latin typeface="Calibri"/>
                  </a:rPr>
                  <a:t>Misc</a:t>
                </a:r>
                <a:r>
                  <a:rPr lang="fr-BE" sz="1400" kern="0" dirty="0">
                    <a:solidFill>
                      <a:prstClr val="white"/>
                    </a:solidFill>
                    <a:latin typeface="Calibri"/>
                  </a:rPr>
                  <a:t>.</a:t>
                </a:r>
              </a:p>
              <a:p>
                <a:pPr algn="ctr" fontAlgn="auto">
                  <a:spcBef>
                    <a:spcPts val="0"/>
                  </a:spcBef>
                  <a:spcAft>
                    <a:spcPts val="0"/>
                  </a:spcAft>
                  <a:defRPr/>
                </a:pPr>
                <a:r>
                  <a:rPr lang="fr-BE" sz="1400" kern="0" dirty="0">
                    <a:solidFill>
                      <a:prstClr val="white"/>
                    </a:solidFill>
                    <a:latin typeface="Calibri"/>
                  </a:rPr>
                  <a:t>Linux</a:t>
                </a:r>
              </a:p>
              <a:p>
                <a:pPr algn="ctr" fontAlgn="auto">
                  <a:spcBef>
                    <a:spcPts val="0"/>
                  </a:spcBef>
                  <a:spcAft>
                    <a:spcPts val="0"/>
                  </a:spcAft>
                  <a:defRPr/>
                </a:pPr>
                <a:r>
                  <a:rPr lang="fr-BE" sz="1400" kern="0" dirty="0" err="1" smtClean="0">
                    <a:solidFill>
                      <a:prstClr val="white"/>
                    </a:solidFill>
                    <a:latin typeface="Calibri"/>
                  </a:rPr>
                  <a:t>VMs</a:t>
                </a:r>
                <a:endParaRPr lang="fr-BE" sz="1400" kern="0" dirty="0" smtClean="0">
                  <a:solidFill>
                    <a:prstClr val="white"/>
                  </a:solidFill>
                  <a:latin typeface="Calibri"/>
                </a:endParaRPr>
              </a:p>
              <a:p>
                <a:pPr algn="ctr" fontAlgn="auto">
                  <a:spcBef>
                    <a:spcPts val="0"/>
                  </a:spcBef>
                  <a:spcAft>
                    <a:spcPts val="0"/>
                  </a:spcAft>
                  <a:defRPr/>
                </a:pPr>
                <a:r>
                  <a:rPr lang="fr-BE" sz="1400" kern="0" dirty="0">
                    <a:solidFill>
                      <a:prstClr val="white"/>
                    </a:solidFill>
                    <a:latin typeface="Calibri"/>
                  </a:rPr>
                  <a:t>+</a:t>
                </a:r>
                <a:endParaRPr lang="fr-BE" sz="1400" kern="0" dirty="0" smtClean="0">
                  <a:solidFill>
                    <a:prstClr val="white"/>
                  </a:solidFill>
                  <a:latin typeface="Calibri"/>
                </a:endParaRPr>
              </a:p>
              <a:p>
                <a:pPr algn="ctr" fontAlgn="auto">
                  <a:spcBef>
                    <a:spcPts val="0"/>
                  </a:spcBef>
                  <a:spcAft>
                    <a:spcPts val="0"/>
                  </a:spcAft>
                  <a:defRPr/>
                </a:pPr>
                <a:r>
                  <a:rPr lang="fr-BE" sz="1400" kern="0" dirty="0" err="1" smtClean="0">
                    <a:solidFill>
                      <a:prstClr val="white"/>
                    </a:solidFill>
                    <a:latin typeface="Calibri"/>
                  </a:rPr>
                  <a:t>VmWare</a:t>
                </a:r>
                <a:endParaRPr lang="fr-BE" sz="1400" kern="0" dirty="0">
                  <a:solidFill>
                    <a:prstClr val="white"/>
                  </a:solidFill>
                  <a:latin typeface="Calibri"/>
                </a:endParaRPr>
              </a:p>
            </p:txBody>
          </p:sp>
          <p:sp>
            <p:nvSpPr>
              <p:cNvPr id="11" name="Rectangle 10"/>
              <p:cNvSpPr/>
              <p:nvPr/>
            </p:nvSpPr>
            <p:spPr>
              <a:xfrm>
                <a:off x="3461660" y="5265661"/>
                <a:ext cx="4255196" cy="1159423"/>
              </a:xfrm>
              <a:prstGeom prst="rect">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fr-BE" sz="1400" kern="0" dirty="0" err="1" smtClean="0">
                    <a:solidFill>
                      <a:prstClr val="white"/>
                    </a:solidFill>
                    <a:latin typeface="Calibri"/>
                  </a:rPr>
                  <a:t>Converged</a:t>
                </a:r>
                <a:r>
                  <a:rPr lang="fr-BE" sz="1400" kern="0" dirty="0" smtClean="0">
                    <a:solidFill>
                      <a:prstClr val="white"/>
                    </a:solidFill>
                    <a:latin typeface="Calibri"/>
                  </a:rPr>
                  <a:t> : </a:t>
                </a:r>
                <a:r>
                  <a:rPr lang="fr-BE" sz="1400" kern="0" dirty="0" err="1" smtClean="0">
                    <a:solidFill>
                      <a:prstClr val="white"/>
                    </a:solidFill>
                    <a:latin typeface="Calibri"/>
                  </a:rPr>
                  <a:t>compute</a:t>
                </a:r>
                <a:r>
                  <a:rPr lang="fr-BE" sz="1400" kern="0" dirty="0" smtClean="0">
                    <a:solidFill>
                      <a:prstClr val="white"/>
                    </a:solidFill>
                    <a:latin typeface="Calibri"/>
                  </a:rPr>
                  <a:t> &amp; </a:t>
                </a:r>
                <a:r>
                  <a:rPr lang="fr-BE" sz="1400" kern="0" dirty="0" err="1" smtClean="0">
                    <a:solidFill>
                      <a:prstClr val="white"/>
                    </a:solidFill>
                    <a:latin typeface="Calibri"/>
                  </a:rPr>
                  <a:t>storage</a:t>
                </a:r>
                <a:endParaRPr lang="fr-BE" sz="1400" kern="0" dirty="0" smtClean="0">
                  <a:solidFill>
                    <a:prstClr val="white"/>
                  </a:solidFill>
                  <a:latin typeface="Calibri"/>
                </a:endParaRPr>
              </a:p>
              <a:p>
                <a:pPr algn="ctr" fontAlgn="auto">
                  <a:spcBef>
                    <a:spcPts val="0"/>
                  </a:spcBef>
                  <a:spcAft>
                    <a:spcPts val="0"/>
                  </a:spcAft>
                  <a:defRPr/>
                </a:pPr>
                <a:r>
                  <a:rPr lang="fr-BE" sz="1400" kern="0" dirty="0" smtClean="0">
                    <a:solidFill>
                      <a:prstClr val="white"/>
                    </a:solidFill>
                    <a:latin typeface="Calibri"/>
                  </a:rPr>
                  <a:t>(SDI/SDS)</a:t>
                </a:r>
                <a:endParaRPr lang="en-US" sz="1400" kern="0" dirty="0">
                  <a:solidFill>
                    <a:prstClr val="white"/>
                  </a:solidFill>
                  <a:latin typeface="Calibri"/>
                </a:endParaRPr>
              </a:p>
            </p:txBody>
          </p:sp>
          <p:sp>
            <p:nvSpPr>
              <p:cNvPr id="12" name="Rectangle 11"/>
              <p:cNvSpPr/>
              <p:nvPr/>
            </p:nvSpPr>
            <p:spPr>
              <a:xfrm>
                <a:off x="3461660" y="2060848"/>
                <a:ext cx="4255196" cy="564808"/>
              </a:xfrm>
              <a:prstGeom prst="rect">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fr-BE" sz="1400" kern="0" dirty="0" err="1" smtClean="0">
                    <a:solidFill>
                      <a:prstClr val="white"/>
                    </a:solidFill>
                    <a:latin typeface="Calibri"/>
                  </a:rPr>
                  <a:t>Converged</a:t>
                </a:r>
                <a:r>
                  <a:rPr lang="fr-BE" sz="1400" kern="0" dirty="0" smtClean="0">
                    <a:solidFill>
                      <a:prstClr val="white"/>
                    </a:solidFill>
                    <a:latin typeface="Calibri"/>
                  </a:rPr>
                  <a:t> : </a:t>
                </a:r>
                <a:r>
                  <a:rPr lang="fr-BE" sz="1400" kern="0" dirty="0" err="1" smtClean="0">
                    <a:solidFill>
                      <a:prstClr val="white"/>
                    </a:solidFill>
                    <a:latin typeface="Calibri"/>
                  </a:rPr>
                  <a:t>Unified</a:t>
                </a:r>
                <a:r>
                  <a:rPr lang="fr-BE" sz="1400" kern="0" dirty="0" smtClean="0">
                    <a:solidFill>
                      <a:prstClr val="white"/>
                    </a:solidFill>
                    <a:latin typeface="Calibri"/>
                  </a:rPr>
                  <a:t> </a:t>
                </a:r>
                <a:r>
                  <a:rPr lang="fr-BE" sz="1400" kern="0" dirty="0">
                    <a:solidFill>
                      <a:prstClr val="white"/>
                    </a:solidFill>
                    <a:latin typeface="Calibri"/>
                  </a:rPr>
                  <a:t>Network Layer (</a:t>
                </a:r>
                <a:r>
                  <a:rPr lang="fr-BE" sz="1400" kern="0" dirty="0" err="1">
                    <a:solidFill>
                      <a:prstClr val="white"/>
                    </a:solidFill>
                    <a:latin typeface="Calibri"/>
                  </a:rPr>
                  <a:t>Grid</a:t>
                </a:r>
                <a:r>
                  <a:rPr lang="fr-BE" sz="1400" kern="0" dirty="0">
                    <a:solidFill>
                      <a:prstClr val="white"/>
                    </a:solidFill>
                    <a:latin typeface="Calibri"/>
                  </a:rPr>
                  <a:t>/SDN)</a:t>
                </a:r>
                <a:endParaRPr lang="en-US" sz="1400" kern="0" dirty="0">
                  <a:solidFill>
                    <a:prstClr val="white"/>
                  </a:solidFill>
                  <a:latin typeface="Calibri"/>
                </a:endParaRPr>
              </a:p>
            </p:txBody>
          </p:sp>
          <p:sp>
            <p:nvSpPr>
              <p:cNvPr id="13" name="Rectangle 12"/>
              <p:cNvSpPr/>
              <p:nvPr/>
            </p:nvSpPr>
            <p:spPr>
              <a:xfrm>
                <a:off x="2345085" y="2794815"/>
                <a:ext cx="1002952" cy="2404799"/>
              </a:xfrm>
              <a:prstGeom prst="rect">
                <a:avLst/>
              </a:prstGeom>
              <a:solidFill>
                <a:srgbClr val="00B0F0"/>
              </a:solidFill>
              <a:ln w="25400" cap="flat" cmpd="sng" algn="ctr">
                <a:solidFill>
                  <a:srgbClr val="4F81BD">
                    <a:shade val="50000"/>
                  </a:srgbClr>
                </a:solidFill>
                <a:prstDash val="solid"/>
              </a:ln>
              <a:effectLst/>
            </p:spPr>
            <p:txBody>
              <a:bodyPr tIns="144000" anchor="t"/>
              <a:lstStyle/>
              <a:p>
                <a:pPr algn="ctr" fontAlgn="auto">
                  <a:spcBef>
                    <a:spcPts val="0"/>
                  </a:spcBef>
                  <a:spcAft>
                    <a:spcPts val="0"/>
                  </a:spcAft>
                  <a:defRPr/>
                </a:pPr>
                <a:r>
                  <a:rPr lang="fr-BE" sz="1400" kern="0" dirty="0" smtClean="0">
                    <a:solidFill>
                      <a:prstClr val="white"/>
                    </a:solidFill>
                    <a:latin typeface="Calibri"/>
                  </a:rPr>
                  <a:t>Blue</a:t>
                </a:r>
              </a:p>
              <a:p>
                <a:pPr algn="ctr" fontAlgn="auto">
                  <a:spcBef>
                    <a:spcPts val="0"/>
                  </a:spcBef>
                  <a:spcAft>
                    <a:spcPts val="0"/>
                  </a:spcAft>
                  <a:defRPr/>
                </a:pPr>
                <a:r>
                  <a:rPr lang="fr-BE" sz="1400" kern="0" dirty="0" smtClean="0">
                    <a:solidFill>
                      <a:prstClr val="white"/>
                    </a:solidFill>
                    <a:latin typeface="Calibri"/>
                  </a:rPr>
                  <a:t>Shift</a:t>
                </a:r>
              </a:p>
              <a:p>
                <a:pPr algn="ctr" fontAlgn="auto">
                  <a:spcBef>
                    <a:spcPts val="0"/>
                  </a:spcBef>
                  <a:spcAft>
                    <a:spcPts val="0"/>
                  </a:spcAft>
                  <a:defRPr/>
                </a:pPr>
                <a:r>
                  <a:rPr lang="fr-BE" sz="1400" kern="0" dirty="0">
                    <a:solidFill>
                      <a:prstClr val="white"/>
                    </a:solidFill>
                    <a:latin typeface="Calibri"/>
                  </a:rPr>
                  <a:t>-</a:t>
                </a:r>
                <a:endParaRPr lang="fr-BE" sz="1400" kern="0" dirty="0" smtClean="0">
                  <a:solidFill>
                    <a:prstClr val="white"/>
                  </a:solidFill>
                  <a:latin typeface="Calibri"/>
                </a:endParaRPr>
              </a:p>
              <a:p>
                <a:pPr algn="ctr" fontAlgn="auto">
                  <a:spcBef>
                    <a:spcPts val="0"/>
                  </a:spcBef>
                  <a:spcAft>
                    <a:spcPts val="0"/>
                  </a:spcAft>
                  <a:defRPr/>
                </a:pPr>
                <a:r>
                  <a:rPr lang="fr-BE" sz="1400" kern="0" dirty="0" smtClean="0">
                    <a:solidFill>
                      <a:prstClr val="white"/>
                    </a:solidFill>
                    <a:latin typeface="Calibri"/>
                  </a:rPr>
                  <a:t>IBM </a:t>
                </a:r>
                <a:endParaRPr lang="fr-BE" sz="1400" kern="0" dirty="0">
                  <a:solidFill>
                    <a:prstClr val="white"/>
                  </a:solidFill>
                  <a:latin typeface="Calibri"/>
                </a:endParaRPr>
              </a:p>
            </p:txBody>
          </p:sp>
          <p:sp>
            <p:nvSpPr>
              <p:cNvPr id="14" name="Rounded Rectangle 13"/>
              <p:cNvSpPr/>
              <p:nvPr/>
            </p:nvSpPr>
            <p:spPr>
              <a:xfrm>
                <a:off x="1175572" y="188640"/>
                <a:ext cx="1093595" cy="1159423"/>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dirty="0" err="1">
                    <a:solidFill>
                      <a:prstClr val="white"/>
                    </a:solidFill>
                  </a:rPr>
                  <a:t>Isolated</a:t>
                </a:r>
                <a:endParaRPr lang="fr-BE" sz="1200" dirty="0">
                  <a:solidFill>
                    <a:prstClr val="white"/>
                  </a:solidFill>
                </a:endParaRPr>
              </a:p>
              <a:p>
                <a:pPr algn="ctr" fontAlgn="auto">
                  <a:spcBef>
                    <a:spcPts val="0"/>
                  </a:spcBef>
                  <a:spcAft>
                    <a:spcPts val="0"/>
                  </a:spcAft>
                  <a:defRPr/>
                </a:pPr>
                <a:r>
                  <a:rPr lang="fr-BE" sz="1200" dirty="0">
                    <a:solidFill>
                      <a:prstClr val="white"/>
                    </a:solidFill>
                  </a:rPr>
                  <a:t>Customer</a:t>
                </a:r>
              </a:p>
              <a:p>
                <a:pPr algn="ctr" fontAlgn="auto">
                  <a:spcBef>
                    <a:spcPts val="0"/>
                  </a:spcBef>
                  <a:spcAft>
                    <a:spcPts val="0"/>
                  </a:spcAft>
                  <a:defRPr/>
                </a:pPr>
                <a:r>
                  <a:rPr lang="fr-BE" sz="1200" dirty="0" smtClean="0">
                    <a:solidFill>
                      <a:prstClr val="white"/>
                    </a:solidFill>
                  </a:rPr>
                  <a:t>Domain</a:t>
                </a:r>
              </a:p>
              <a:p>
                <a:pPr algn="ctr" fontAlgn="auto">
                  <a:spcBef>
                    <a:spcPts val="0"/>
                  </a:spcBef>
                  <a:spcAft>
                    <a:spcPts val="0"/>
                  </a:spcAft>
                  <a:defRPr/>
                </a:pPr>
                <a:r>
                  <a:rPr lang="fr-BE" sz="1200" dirty="0" smtClean="0">
                    <a:solidFill>
                      <a:prstClr val="white"/>
                    </a:solidFill>
                  </a:rPr>
                  <a:t>(VRF)</a:t>
                </a:r>
                <a:endParaRPr lang="en-US" sz="1200" dirty="0">
                  <a:solidFill>
                    <a:prstClr val="white"/>
                  </a:solidFill>
                </a:endParaRPr>
              </a:p>
            </p:txBody>
          </p:sp>
          <p:sp>
            <p:nvSpPr>
              <p:cNvPr id="15" name="Rounded Rectangle 14"/>
              <p:cNvSpPr/>
              <p:nvPr/>
            </p:nvSpPr>
            <p:spPr>
              <a:xfrm>
                <a:off x="2512428" y="188640"/>
                <a:ext cx="1093595" cy="1159423"/>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dirty="0" err="1">
                    <a:solidFill>
                      <a:prstClr val="white"/>
                    </a:solidFill>
                  </a:rPr>
                  <a:t>Isolated</a:t>
                </a:r>
                <a:endParaRPr lang="fr-BE" sz="1200" dirty="0">
                  <a:solidFill>
                    <a:prstClr val="white"/>
                  </a:solidFill>
                </a:endParaRPr>
              </a:p>
              <a:p>
                <a:pPr algn="ctr" fontAlgn="auto">
                  <a:spcBef>
                    <a:spcPts val="0"/>
                  </a:spcBef>
                  <a:spcAft>
                    <a:spcPts val="0"/>
                  </a:spcAft>
                  <a:defRPr/>
                </a:pPr>
                <a:r>
                  <a:rPr lang="fr-BE" sz="1200" dirty="0">
                    <a:solidFill>
                      <a:prstClr val="white"/>
                    </a:solidFill>
                  </a:rPr>
                  <a:t>Customer</a:t>
                </a:r>
              </a:p>
              <a:p>
                <a:pPr algn="ctr" fontAlgn="auto">
                  <a:spcBef>
                    <a:spcPts val="0"/>
                  </a:spcBef>
                  <a:spcAft>
                    <a:spcPts val="0"/>
                  </a:spcAft>
                  <a:defRPr/>
                </a:pPr>
                <a:r>
                  <a:rPr lang="fr-BE" sz="1200" dirty="0">
                    <a:solidFill>
                      <a:prstClr val="white"/>
                    </a:solidFill>
                  </a:rPr>
                  <a:t>Domain</a:t>
                </a:r>
              </a:p>
              <a:p>
                <a:pPr algn="ctr" fontAlgn="auto">
                  <a:spcBef>
                    <a:spcPts val="0"/>
                  </a:spcBef>
                  <a:spcAft>
                    <a:spcPts val="0"/>
                  </a:spcAft>
                  <a:defRPr/>
                </a:pPr>
                <a:r>
                  <a:rPr lang="fr-BE" sz="1200" dirty="0">
                    <a:solidFill>
                      <a:prstClr val="white"/>
                    </a:solidFill>
                  </a:rPr>
                  <a:t>(VRF)</a:t>
                </a:r>
                <a:endParaRPr lang="en-US" sz="1200" dirty="0">
                  <a:solidFill>
                    <a:prstClr val="white"/>
                  </a:solidFill>
                </a:endParaRPr>
              </a:p>
            </p:txBody>
          </p:sp>
          <p:sp>
            <p:nvSpPr>
              <p:cNvPr id="16" name="Rounded Rectangle 15"/>
              <p:cNvSpPr/>
              <p:nvPr/>
            </p:nvSpPr>
            <p:spPr>
              <a:xfrm>
                <a:off x="3795711" y="188640"/>
                <a:ext cx="1092068" cy="1159423"/>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dirty="0" err="1">
                    <a:solidFill>
                      <a:prstClr val="white"/>
                    </a:solidFill>
                  </a:rPr>
                  <a:t>Isolated</a:t>
                </a:r>
                <a:endParaRPr lang="fr-BE" sz="1200" dirty="0">
                  <a:solidFill>
                    <a:prstClr val="white"/>
                  </a:solidFill>
                </a:endParaRPr>
              </a:p>
              <a:p>
                <a:pPr algn="ctr" fontAlgn="auto">
                  <a:spcBef>
                    <a:spcPts val="0"/>
                  </a:spcBef>
                  <a:spcAft>
                    <a:spcPts val="0"/>
                  </a:spcAft>
                  <a:defRPr/>
                </a:pPr>
                <a:r>
                  <a:rPr lang="fr-BE" sz="1200" dirty="0">
                    <a:solidFill>
                      <a:prstClr val="white"/>
                    </a:solidFill>
                  </a:rPr>
                  <a:t>Customer</a:t>
                </a:r>
              </a:p>
              <a:p>
                <a:pPr algn="ctr" fontAlgn="auto">
                  <a:spcBef>
                    <a:spcPts val="0"/>
                  </a:spcBef>
                  <a:spcAft>
                    <a:spcPts val="0"/>
                  </a:spcAft>
                  <a:defRPr/>
                </a:pPr>
                <a:r>
                  <a:rPr lang="fr-BE" sz="1200" dirty="0">
                    <a:solidFill>
                      <a:prstClr val="white"/>
                    </a:solidFill>
                  </a:rPr>
                  <a:t>Domain</a:t>
                </a:r>
              </a:p>
              <a:p>
                <a:pPr algn="ctr" fontAlgn="auto">
                  <a:spcBef>
                    <a:spcPts val="0"/>
                  </a:spcBef>
                  <a:spcAft>
                    <a:spcPts val="0"/>
                  </a:spcAft>
                  <a:defRPr/>
                </a:pPr>
                <a:r>
                  <a:rPr lang="fr-BE" sz="1200" dirty="0">
                    <a:solidFill>
                      <a:prstClr val="white"/>
                    </a:solidFill>
                  </a:rPr>
                  <a:t>(VRF)</a:t>
                </a:r>
                <a:endParaRPr lang="en-US" sz="1200" dirty="0">
                  <a:solidFill>
                    <a:prstClr val="white"/>
                  </a:solidFill>
                </a:endParaRPr>
              </a:p>
            </p:txBody>
          </p:sp>
          <p:sp>
            <p:nvSpPr>
              <p:cNvPr id="17" name="Rounded Rectangle 16"/>
              <p:cNvSpPr/>
              <p:nvPr/>
            </p:nvSpPr>
            <p:spPr>
              <a:xfrm>
                <a:off x="5150288" y="188640"/>
                <a:ext cx="1092067" cy="1159423"/>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dirty="0" err="1">
                    <a:solidFill>
                      <a:prstClr val="white"/>
                    </a:solidFill>
                  </a:rPr>
                  <a:t>Isolated</a:t>
                </a:r>
                <a:endParaRPr lang="fr-BE" sz="1200" dirty="0">
                  <a:solidFill>
                    <a:prstClr val="white"/>
                  </a:solidFill>
                </a:endParaRPr>
              </a:p>
              <a:p>
                <a:pPr algn="ctr" fontAlgn="auto">
                  <a:spcBef>
                    <a:spcPts val="0"/>
                  </a:spcBef>
                  <a:spcAft>
                    <a:spcPts val="0"/>
                  </a:spcAft>
                  <a:defRPr/>
                </a:pPr>
                <a:r>
                  <a:rPr lang="fr-BE" sz="1200" dirty="0">
                    <a:solidFill>
                      <a:prstClr val="white"/>
                    </a:solidFill>
                  </a:rPr>
                  <a:t>Customer</a:t>
                </a:r>
              </a:p>
              <a:p>
                <a:pPr algn="ctr" fontAlgn="auto">
                  <a:spcBef>
                    <a:spcPts val="0"/>
                  </a:spcBef>
                  <a:spcAft>
                    <a:spcPts val="0"/>
                  </a:spcAft>
                  <a:defRPr/>
                </a:pPr>
                <a:r>
                  <a:rPr lang="fr-BE" sz="1200" dirty="0">
                    <a:solidFill>
                      <a:prstClr val="white"/>
                    </a:solidFill>
                  </a:rPr>
                  <a:t>Domain</a:t>
                </a:r>
              </a:p>
              <a:p>
                <a:pPr algn="ctr" fontAlgn="auto">
                  <a:spcBef>
                    <a:spcPts val="0"/>
                  </a:spcBef>
                  <a:spcAft>
                    <a:spcPts val="0"/>
                  </a:spcAft>
                  <a:defRPr/>
                </a:pPr>
                <a:r>
                  <a:rPr lang="fr-BE" sz="1200" dirty="0">
                    <a:solidFill>
                      <a:prstClr val="white"/>
                    </a:solidFill>
                  </a:rPr>
                  <a:t>(VRF)</a:t>
                </a:r>
                <a:endParaRPr lang="en-US" sz="1200" dirty="0">
                  <a:solidFill>
                    <a:prstClr val="white"/>
                  </a:solidFill>
                </a:endParaRPr>
              </a:p>
            </p:txBody>
          </p:sp>
          <p:sp>
            <p:nvSpPr>
              <p:cNvPr id="18" name="Rounded Rectangle 17"/>
              <p:cNvSpPr/>
              <p:nvPr/>
            </p:nvSpPr>
            <p:spPr>
              <a:xfrm>
                <a:off x="6433572" y="188640"/>
                <a:ext cx="1092068" cy="1159423"/>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dirty="0" err="1">
                    <a:solidFill>
                      <a:prstClr val="white"/>
                    </a:solidFill>
                  </a:rPr>
                  <a:t>Isolated</a:t>
                </a:r>
                <a:endParaRPr lang="fr-BE" sz="1200" dirty="0">
                  <a:solidFill>
                    <a:prstClr val="white"/>
                  </a:solidFill>
                </a:endParaRPr>
              </a:p>
              <a:p>
                <a:pPr algn="ctr" fontAlgn="auto">
                  <a:spcBef>
                    <a:spcPts val="0"/>
                  </a:spcBef>
                  <a:spcAft>
                    <a:spcPts val="0"/>
                  </a:spcAft>
                  <a:defRPr/>
                </a:pPr>
                <a:r>
                  <a:rPr lang="fr-BE" sz="1200" dirty="0">
                    <a:solidFill>
                      <a:prstClr val="white"/>
                    </a:solidFill>
                  </a:rPr>
                  <a:t>Customer</a:t>
                </a:r>
              </a:p>
              <a:p>
                <a:pPr algn="ctr" fontAlgn="auto">
                  <a:spcBef>
                    <a:spcPts val="0"/>
                  </a:spcBef>
                  <a:spcAft>
                    <a:spcPts val="0"/>
                  </a:spcAft>
                  <a:defRPr/>
                </a:pPr>
                <a:r>
                  <a:rPr lang="fr-BE" sz="1200" dirty="0">
                    <a:solidFill>
                      <a:prstClr val="white"/>
                    </a:solidFill>
                  </a:rPr>
                  <a:t>Domain</a:t>
                </a:r>
              </a:p>
              <a:p>
                <a:pPr algn="ctr" fontAlgn="auto">
                  <a:spcBef>
                    <a:spcPts val="0"/>
                  </a:spcBef>
                  <a:spcAft>
                    <a:spcPts val="0"/>
                  </a:spcAft>
                  <a:defRPr/>
                </a:pPr>
                <a:r>
                  <a:rPr lang="fr-BE" sz="1200" dirty="0">
                    <a:solidFill>
                      <a:prstClr val="white"/>
                    </a:solidFill>
                  </a:rPr>
                  <a:t>(VRF)</a:t>
                </a:r>
                <a:endParaRPr lang="en-US" sz="1200" dirty="0">
                  <a:solidFill>
                    <a:prstClr val="white"/>
                  </a:solidFill>
                </a:endParaRPr>
              </a:p>
            </p:txBody>
          </p:sp>
          <p:sp>
            <p:nvSpPr>
              <p:cNvPr id="23" name="Rectangle 22"/>
              <p:cNvSpPr/>
              <p:nvPr/>
            </p:nvSpPr>
            <p:spPr>
              <a:xfrm>
                <a:off x="1175572" y="2060848"/>
                <a:ext cx="2172465" cy="564808"/>
              </a:xfrm>
              <a:prstGeom prst="rect">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en-US" sz="1400" kern="0" dirty="0" smtClean="0">
                    <a:solidFill>
                      <a:prstClr val="white"/>
                    </a:solidFill>
                    <a:latin typeface="Calibri"/>
                  </a:rPr>
                  <a:t>Grid/SDN</a:t>
                </a:r>
                <a:endParaRPr lang="en-US" sz="1400" kern="0" dirty="0">
                  <a:solidFill>
                    <a:prstClr val="white"/>
                  </a:solidFill>
                  <a:latin typeface="Calibri"/>
                </a:endParaRPr>
              </a:p>
            </p:txBody>
          </p:sp>
          <p:sp>
            <p:nvSpPr>
              <p:cNvPr id="24" name="Rectangle 23"/>
              <p:cNvSpPr/>
              <p:nvPr/>
            </p:nvSpPr>
            <p:spPr>
              <a:xfrm>
                <a:off x="1157851" y="1484784"/>
                <a:ext cx="6559005" cy="432048"/>
              </a:xfrm>
              <a:prstGeom prst="rect">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fr-BE" sz="1400" kern="0" dirty="0" smtClean="0">
                    <a:solidFill>
                      <a:prstClr val="white"/>
                    </a:solidFill>
                    <a:latin typeface="Calibri"/>
                  </a:rPr>
                  <a:t>Customer networks </a:t>
                </a:r>
                <a:endParaRPr lang="en-US" sz="1400" kern="0" dirty="0">
                  <a:solidFill>
                    <a:prstClr val="white"/>
                  </a:solidFill>
                  <a:latin typeface="Calibri"/>
                </a:endParaRPr>
              </a:p>
            </p:txBody>
          </p:sp>
          <p:sp>
            <p:nvSpPr>
              <p:cNvPr id="25" name="Rectangle 24"/>
              <p:cNvSpPr/>
              <p:nvPr/>
            </p:nvSpPr>
            <p:spPr>
              <a:xfrm>
                <a:off x="1157852" y="5265661"/>
                <a:ext cx="2190186" cy="1159423"/>
              </a:xfrm>
              <a:prstGeom prst="rect">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fr-BE" sz="1400" kern="0" dirty="0" err="1" smtClean="0">
                    <a:solidFill>
                      <a:prstClr val="white"/>
                    </a:solidFill>
                    <a:latin typeface="Calibri"/>
                  </a:rPr>
                  <a:t>Pre-integrated</a:t>
                </a:r>
                <a:endParaRPr lang="fr-BE" sz="1400" kern="0" dirty="0" smtClean="0">
                  <a:solidFill>
                    <a:prstClr val="white"/>
                  </a:solidFill>
                  <a:latin typeface="Calibri"/>
                </a:endParaRPr>
              </a:p>
              <a:p>
                <a:pPr algn="ctr" fontAlgn="auto">
                  <a:spcBef>
                    <a:spcPts val="0"/>
                  </a:spcBef>
                  <a:spcAft>
                    <a:spcPts val="0"/>
                  </a:spcAft>
                  <a:defRPr/>
                </a:pPr>
                <a:r>
                  <a:rPr lang="fr-BE" sz="1400" kern="0" dirty="0" smtClean="0">
                    <a:solidFill>
                      <a:prstClr val="white"/>
                    </a:solidFill>
                    <a:latin typeface="Calibri"/>
                  </a:rPr>
                  <a:t>System (SDI/SDS)</a:t>
                </a:r>
                <a:endParaRPr lang="en-US" sz="1400" kern="0" dirty="0">
                  <a:solidFill>
                    <a:prstClr val="white"/>
                  </a:solidFill>
                  <a:latin typeface="Calibri"/>
                </a:endParaRPr>
              </a:p>
            </p:txBody>
          </p:sp>
        </p:grpSp>
        <p:sp>
          <p:nvSpPr>
            <p:cNvPr id="3" name="Rounded Rectangle 2"/>
            <p:cNvSpPr/>
            <p:nvPr/>
          </p:nvSpPr>
          <p:spPr bwMode="auto">
            <a:xfrm>
              <a:off x="1187625" y="761343"/>
              <a:ext cx="6624736" cy="510778"/>
            </a:xfrm>
            <a:prstGeom prst="roundRect">
              <a:avLst/>
            </a:prstGeom>
            <a:solidFill>
              <a:schemeClr val="bg2">
                <a:lumMod val="40000"/>
                <a:lumOff val="60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BE" sz="2400" b="0" i="0" u="none" strike="noStrike" cap="none" normalizeH="0" baseline="0" dirty="0" err="1" smtClean="0">
                  <a:ln>
                    <a:noFill/>
                  </a:ln>
                  <a:solidFill>
                    <a:schemeClr val="tx1"/>
                  </a:solidFill>
                  <a:effectLst/>
                  <a:latin typeface="+mn-lt"/>
                </a:rPr>
                <a:t>Fedman</a:t>
              </a:r>
              <a:r>
                <a:rPr kumimoji="0" lang="fr-BE" sz="2400" b="0" i="0" u="none" strike="noStrike" cap="none" normalizeH="0" baseline="0" dirty="0" smtClean="0">
                  <a:ln>
                    <a:noFill/>
                  </a:ln>
                  <a:solidFill>
                    <a:schemeClr val="tx1"/>
                  </a:solidFill>
                  <a:effectLst/>
                  <a:latin typeface="+mn-lt"/>
                </a:rPr>
                <a:t> - extranet</a:t>
              </a:r>
              <a:endParaRPr kumimoji="0" lang="en-US" sz="2400" b="0" i="0" u="none" strike="noStrike" cap="none" normalizeH="0" baseline="0" dirty="0" smtClean="0">
                <a:ln>
                  <a:noFill/>
                </a:ln>
                <a:solidFill>
                  <a:schemeClr val="tx1"/>
                </a:solidFill>
                <a:effectLst/>
                <a:latin typeface="+mn-lt"/>
              </a:endParaRPr>
            </a:p>
          </p:txBody>
        </p:sp>
        <p:sp>
          <p:nvSpPr>
            <p:cNvPr id="4" name="Rounded Rectangle 3"/>
            <p:cNvSpPr/>
            <p:nvPr/>
          </p:nvSpPr>
          <p:spPr bwMode="auto">
            <a:xfrm>
              <a:off x="107504" y="3573016"/>
              <a:ext cx="7793706" cy="720080"/>
            </a:xfrm>
            <a:prstGeom prst="roundRect">
              <a:avLst/>
            </a:prstGeom>
            <a:solidFill>
              <a:srgbClr val="BE008C">
                <a:alpha val="17000"/>
              </a:srgb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sp>
          <p:nvSpPr>
            <p:cNvPr id="6" name="TextBox 5"/>
            <p:cNvSpPr txBox="1"/>
            <p:nvPr/>
          </p:nvSpPr>
          <p:spPr>
            <a:xfrm>
              <a:off x="35496" y="3666219"/>
              <a:ext cx="1016625" cy="577081"/>
            </a:xfrm>
            <a:prstGeom prst="rect">
              <a:avLst/>
            </a:prstGeom>
            <a:noFill/>
          </p:spPr>
          <p:txBody>
            <a:bodyPr wrap="none" rtlCol="0">
              <a:spAutoFit/>
            </a:bodyPr>
            <a:lstStyle/>
            <a:p>
              <a:r>
                <a:rPr lang="fr-BE" sz="1050" b="1" i="1" dirty="0" smtClean="0"/>
                <a:t>   Transversale</a:t>
              </a:r>
            </a:p>
            <a:p>
              <a:r>
                <a:rPr lang="fr-BE" sz="1050" b="1" i="1" dirty="0" smtClean="0"/>
                <a:t>   business-</a:t>
              </a:r>
            </a:p>
            <a:p>
              <a:r>
                <a:rPr lang="fr-BE" sz="1050" b="1" i="1" dirty="0" smtClean="0"/>
                <a:t>   </a:t>
              </a:r>
              <a:r>
                <a:rPr lang="fr-BE" sz="1050" b="1" i="1" dirty="0" err="1" smtClean="0"/>
                <a:t>toepassingen</a:t>
              </a:r>
              <a:endParaRPr lang="en-US" sz="1050" b="1" i="1" dirty="0"/>
            </a:p>
          </p:txBody>
        </p:sp>
        <p:cxnSp>
          <p:nvCxnSpPr>
            <p:cNvPr id="20" name="Straight Connector 19"/>
            <p:cNvCxnSpPr/>
            <p:nvPr/>
          </p:nvCxnSpPr>
          <p:spPr bwMode="auto">
            <a:xfrm flipH="1">
              <a:off x="7884368" y="761343"/>
              <a:ext cx="16842" cy="5666445"/>
            </a:xfrm>
            <a:prstGeom prst="line">
              <a:avLst/>
            </a:prstGeom>
            <a:solidFill>
              <a:srgbClr val="BE008C"/>
            </a:solidFill>
            <a:ln w="38100" cap="flat" cmpd="sng" algn="ctr">
              <a:solidFill>
                <a:schemeClr val="accent1">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Rounded Rectangle 25"/>
            <p:cNvSpPr/>
            <p:nvPr/>
          </p:nvSpPr>
          <p:spPr>
            <a:xfrm>
              <a:off x="7956376" y="1412776"/>
              <a:ext cx="1103012" cy="93184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dirty="0" err="1" smtClean="0">
                  <a:solidFill>
                    <a:prstClr val="white"/>
                  </a:solidFill>
                </a:rPr>
                <a:t>External</a:t>
              </a:r>
              <a:endParaRPr lang="fr-BE" sz="1200" dirty="0" smtClean="0">
                <a:solidFill>
                  <a:prstClr val="white"/>
                </a:solidFill>
              </a:endParaRPr>
            </a:p>
            <a:p>
              <a:pPr algn="ctr" fontAlgn="auto">
                <a:spcBef>
                  <a:spcPts val="0"/>
                </a:spcBef>
                <a:spcAft>
                  <a:spcPts val="0"/>
                </a:spcAft>
                <a:defRPr/>
              </a:pPr>
              <a:r>
                <a:rPr lang="fr-BE" sz="1200" dirty="0" smtClean="0">
                  <a:solidFill>
                    <a:prstClr val="white"/>
                  </a:solidFill>
                </a:rPr>
                <a:t>Cloud </a:t>
              </a:r>
            </a:p>
            <a:p>
              <a:pPr algn="ctr" fontAlgn="auto">
                <a:spcBef>
                  <a:spcPts val="0"/>
                </a:spcBef>
                <a:spcAft>
                  <a:spcPts val="0"/>
                </a:spcAft>
                <a:defRPr/>
              </a:pPr>
              <a:r>
                <a:rPr lang="fr-BE" sz="1200" dirty="0" smtClean="0">
                  <a:solidFill>
                    <a:prstClr val="white"/>
                  </a:solidFill>
                </a:rPr>
                <a:t>Services</a:t>
              </a:r>
              <a:endParaRPr lang="en-US" sz="1200" dirty="0">
                <a:solidFill>
                  <a:prstClr val="white"/>
                </a:solidFill>
              </a:endParaRPr>
            </a:p>
          </p:txBody>
        </p:sp>
        <p:sp>
          <p:nvSpPr>
            <p:cNvPr id="21" name="Rectangle 20"/>
            <p:cNvSpPr/>
            <p:nvPr/>
          </p:nvSpPr>
          <p:spPr bwMode="auto">
            <a:xfrm>
              <a:off x="7956376" y="2454900"/>
              <a:ext cx="1103012" cy="936000"/>
            </a:xfrm>
            <a:prstGeom prst="rect">
              <a:avLst/>
            </a:prstGeom>
            <a:solidFill>
              <a:schemeClr val="accent4">
                <a:lumMod val="60000"/>
                <a:lumOff val="40000"/>
              </a:schemeClr>
            </a:solidFill>
            <a:ln w="25400"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BE" sz="1200" b="0" i="0" u="none" strike="noStrike" cap="none" normalizeH="0" baseline="0" dirty="0" err="1" smtClean="0">
                  <a:ln>
                    <a:noFill/>
                  </a:ln>
                  <a:solidFill>
                    <a:schemeClr val="bg1"/>
                  </a:solidFill>
                  <a:effectLst/>
                  <a:latin typeface="+mn-lt"/>
                </a:rPr>
                <a:t>External</a:t>
              </a:r>
              <a:r>
                <a:rPr kumimoji="0" lang="fr-BE" sz="1200" b="0" i="0" u="none" strike="noStrike" cap="none" normalizeH="0" baseline="0" dirty="0" smtClean="0">
                  <a:ln>
                    <a:noFill/>
                  </a:ln>
                  <a:solidFill>
                    <a:schemeClr val="bg1"/>
                  </a:solidFill>
                  <a:effectLst/>
                  <a:latin typeface="+mn-lt"/>
                </a:rPr>
                <a:t> Network</a:t>
              </a:r>
            </a:p>
          </p:txBody>
        </p:sp>
        <p:sp>
          <p:nvSpPr>
            <p:cNvPr id="28" name="Rectangle 27"/>
            <p:cNvSpPr/>
            <p:nvPr/>
          </p:nvSpPr>
          <p:spPr bwMode="auto">
            <a:xfrm>
              <a:off x="7956376" y="3501008"/>
              <a:ext cx="1103012" cy="1944000"/>
            </a:xfrm>
            <a:prstGeom prst="rect">
              <a:avLst/>
            </a:prstGeom>
            <a:solidFill>
              <a:schemeClr val="accent4">
                <a:lumMod val="60000"/>
                <a:lumOff val="40000"/>
              </a:schemeClr>
            </a:solidFill>
            <a:ln w="25400"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BE" sz="1200" b="0" i="0" u="none" strike="noStrike" cap="none" normalizeH="0" baseline="0" dirty="0" err="1" smtClean="0">
                  <a:ln>
                    <a:noFill/>
                  </a:ln>
                  <a:solidFill>
                    <a:schemeClr val="bg1"/>
                  </a:solidFill>
                  <a:effectLst/>
                  <a:latin typeface="+mn-lt"/>
                </a:rPr>
                <a:t>External</a:t>
              </a:r>
              <a:r>
                <a:rPr kumimoji="0" lang="fr-BE" sz="1200" b="0" i="0" u="none" strike="noStrike" cap="none" normalizeH="0" baseline="0" dirty="0" smtClean="0">
                  <a:ln>
                    <a:noFill/>
                  </a:ln>
                  <a:solidFill>
                    <a:schemeClr val="bg1"/>
                  </a:solidFill>
                  <a:effectLst/>
                  <a:latin typeface="+mn-lt"/>
                </a:rPr>
                <a:t> Provider</a:t>
              </a:r>
            </a:p>
            <a:p>
              <a:pPr marL="0" marR="0" indent="0" algn="ctr" defTabSz="914400" rtl="0" eaLnBrk="0" fontAlgn="base" latinLnBrk="0" hangingPunct="0">
                <a:lnSpc>
                  <a:spcPct val="100000"/>
                </a:lnSpc>
                <a:spcBef>
                  <a:spcPct val="0"/>
                </a:spcBef>
                <a:spcAft>
                  <a:spcPct val="0"/>
                </a:spcAft>
                <a:buClrTx/>
                <a:buSzTx/>
                <a:buFontTx/>
                <a:buNone/>
                <a:tabLst/>
              </a:pPr>
              <a:r>
                <a:rPr lang="fr-BE" sz="1200" dirty="0" smtClean="0">
                  <a:solidFill>
                    <a:schemeClr val="bg1"/>
                  </a:solidFill>
                  <a:latin typeface="+mn-lt"/>
                </a:rPr>
                <a:t>Solution</a:t>
              </a:r>
              <a:endParaRPr kumimoji="0" lang="fr-BE" sz="1200" b="0" i="0" u="none" strike="noStrike" cap="none" normalizeH="0" baseline="0" dirty="0" smtClean="0">
                <a:ln>
                  <a:noFill/>
                </a:ln>
                <a:solidFill>
                  <a:schemeClr val="bg1"/>
                </a:solidFill>
                <a:effectLst/>
                <a:latin typeface="+mn-lt"/>
              </a:endParaRPr>
            </a:p>
          </p:txBody>
        </p:sp>
        <p:sp>
          <p:nvSpPr>
            <p:cNvPr id="29" name="Rectangle 28"/>
            <p:cNvSpPr/>
            <p:nvPr/>
          </p:nvSpPr>
          <p:spPr bwMode="auto">
            <a:xfrm>
              <a:off x="7956376" y="5517232"/>
              <a:ext cx="1103012" cy="900000"/>
            </a:xfrm>
            <a:prstGeom prst="rect">
              <a:avLst/>
            </a:prstGeom>
            <a:solidFill>
              <a:schemeClr val="accent4">
                <a:lumMod val="60000"/>
                <a:lumOff val="40000"/>
              </a:schemeClr>
            </a:solidFill>
            <a:ln w="25400"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BE" sz="1200" b="0" i="0" u="none" strike="noStrike" cap="none" normalizeH="0" baseline="0" dirty="0" err="1" smtClean="0">
                  <a:ln>
                    <a:noFill/>
                  </a:ln>
                  <a:solidFill>
                    <a:schemeClr val="bg1"/>
                  </a:solidFill>
                  <a:effectLst/>
                  <a:latin typeface="+mn-lt"/>
                </a:rPr>
                <a:t>Compute</a:t>
              </a:r>
              <a:r>
                <a:rPr kumimoji="0" lang="fr-BE" sz="1200" b="0" i="0" u="none" strike="noStrike" cap="none" normalizeH="0" baseline="0" dirty="0" smtClean="0">
                  <a:ln>
                    <a:noFill/>
                  </a:ln>
                  <a:solidFill>
                    <a:schemeClr val="bg1"/>
                  </a:solidFill>
                  <a:effectLst/>
                  <a:latin typeface="+mn-lt"/>
                </a:rPr>
                <a:t> </a:t>
              </a:r>
            </a:p>
            <a:p>
              <a:pPr marL="0" marR="0" indent="0" algn="ctr" defTabSz="914400" rtl="0" eaLnBrk="0" fontAlgn="base" latinLnBrk="0" hangingPunct="0">
                <a:lnSpc>
                  <a:spcPct val="100000"/>
                </a:lnSpc>
                <a:spcBef>
                  <a:spcPct val="0"/>
                </a:spcBef>
                <a:spcAft>
                  <a:spcPct val="0"/>
                </a:spcAft>
                <a:buClrTx/>
                <a:buSzTx/>
                <a:buFontTx/>
                <a:buNone/>
                <a:tabLst/>
              </a:pPr>
              <a:r>
                <a:rPr kumimoji="0" lang="fr-BE" sz="1200" b="0" i="0" u="none" strike="noStrike" cap="none" normalizeH="0" baseline="0" dirty="0" smtClean="0">
                  <a:ln>
                    <a:noFill/>
                  </a:ln>
                  <a:solidFill>
                    <a:schemeClr val="bg1"/>
                  </a:solidFill>
                  <a:effectLst/>
                  <a:latin typeface="+mn-lt"/>
                </a:rPr>
                <a:t>&amp; </a:t>
              </a:r>
            </a:p>
            <a:p>
              <a:pPr marL="0" marR="0" indent="0" algn="ctr" defTabSz="914400" rtl="0" eaLnBrk="0" fontAlgn="base" latinLnBrk="0" hangingPunct="0">
                <a:lnSpc>
                  <a:spcPct val="100000"/>
                </a:lnSpc>
                <a:spcBef>
                  <a:spcPct val="0"/>
                </a:spcBef>
                <a:spcAft>
                  <a:spcPct val="0"/>
                </a:spcAft>
                <a:buClrTx/>
                <a:buSzTx/>
                <a:buFontTx/>
                <a:buNone/>
                <a:tabLst/>
              </a:pPr>
              <a:r>
                <a:rPr kumimoji="0" lang="fr-BE" sz="1200" b="0" i="0" u="none" strike="noStrike" cap="none" normalizeH="0" baseline="0" dirty="0" smtClean="0">
                  <a:ln>
                    <a:noFill/>
                  </a:ln>
                  <a:solidFill>
                    <a:schemeClr val="bg1"/>
                  </a:solidFill>
                  <a:effectLst/>
                  <a:latin typeface="+mn-lt"/>
                </a:rPr>
                <a:t>Storage</a:t>
              </a:r>
            </a:p>
          </p:txBody>
        </p:sp>
      </p:grpSp>
      <p:sp>
        <p:nvSpPr>
          <p:cNvPr id="27" name="Title 1"/>
          <p:cNvSpPr>
            <a:spLocks noGrp="1"/>
          </p:cNvSpPr>
          <p:nvPr>
            <p:ph type="title"/>
          </p:nvPr>
        </p:nvSpPr>
        <p:spPr>
          <a:xfrm>
            <a:off x="748680" y="44624"/>
            <a:ext cx="7676183" cy="1143000"/>
          </a:xfrm>
        </p:spPr>
        <p:txBody>
          <a:bodyPr>
            <a:normAutofit fontScale="90000"/>
          </a:bodyPr>
          <a:lstStyle/>
          <a:p>
            <a:pPr>
              <a:tabLst>
                <a:tab pos="6364288" algn="l"/>
              </a:tabLst>
            </a:pPr>
            <a:r>
              <a:rPr lang="fr-BE" dirty="0" smtClean="0"/>
              <a:t>G-</a:t>
            </a:r>
            <a:r>
              <a:rPr lang="fr-BE" dirty="0"/>
              <a:t>C</a:t>
            </a:r>
            <a:r>
              <a:rPr lang="fr-BE" dirty="0" smtClean="0"/>
              <a:t>loud – </a:t>
            </a:r>
            <a:r>
              <a:rPr lang="fr-BE" dirty="0" err="1" smtClean="0"/>
              <a:t>visie</a:t>
            </a:r>
            <a:r>
              <a:rPr lang="fr-BE" dirty="0" smtClean="0"/>
              <a:t> (</a:t>
            </a:r>
            <a:r>
              <a:rPr lang="fr-BE" dirty="0" err="1" smtClean="0"/>
              <a:t>fase</a:t>
            </a:r>
            <a:r>
              <a:rPr lang="fr-BE" dirty="0" smtClean="0"/>
              <a:t> 2)</a:t>
            </a:r>
            <a:br>
              <a:rPr lang="fr-BE" dirty="0" smtClean="0"/>
            </a:br>
            <a:r>
              <a:rPr lang="fr-BE" dirty="0" err="1" smtClean="0"/>
              <a:t>T</a:t>
            </a:r>
            <a:r>
              <a:rPr lang="fr-BE" sz="3600" dirty="0" err="1" smtClean="0"/>
              <a:t>echnische</a:t>
            </a:r>
            <a:r>
              <a:rPr lang="fr-BE" sz="3600" dirty="0" smtClean="0"/>
              <a:t> </a:t>
            </a:r>
            <a:r>
              <a:rPr lang="fr-BE" sz="3600" dirty="0" err="1" smtClean="0"/>
              <a:t>view</a:t>
            </a:r>
            <a:endParaRPr lang="en-US" dirty="0"/>
          </a:p>
        </p:txBody>
      </p:sp>
      <p:sp>
        <p:nvSpPr>
          <p:cNvPr id="30" name="Rounded Rectangle 29"/>
          <p:cNvSpPr/>
          <p:nvPr/>
        </p:nvSpPr>
        <p:spPr>
          <a:xfrm>
            <a:off x="611560" y="5711452"/>
            <a:ext cx="8424936" cy="1146548"/>
          </a:xfrm>
          <a:prstGeom prst="roundRect">
            <a:avLst/>
          </a:prstGeom>
          <a:noFill/>
          <a:ln w="38100">
            <a:solidFill>
              <a:srgbClr val="C0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31" name="TextBox 30"/>
          <p:cNvSpPr txBox="1"/>
          <p:nvPr/>
        </p:nvSpPr>
        <p:spPr>
          <a:xfrm rot="18504151">
            <a:off x="-103334" y="5671987"/>
            <a:ext cx="903837" cy="461665"/>
          </a:xfrm>
          <a:prstGeom prst="rect">
            <a:avLst/>
          </a:prstGeom>
          <a:noFill/>
        </p:spPr>
        <p:txBody>
          <a:bodyPr wrap="none" rtlCol="0">
            <a:spAutoFit/>
          </a:bodyPr>
          <a:lstStyle/>
          <a:p>
            <a:r>
              <a:rPr lang="nl-BE" sz="2400" b="1" dirty="0" smtClean="0">
                <a:solidFill>
                  <a:srgbClr val="C00000"/>
                </a:solidFill>
              </a:rPr>
              <a:t>Focus</a:t>
            </a:r>
            <a:endParaRPr lang="nl-BE" sz="2400" b="1" dirty="0">
              <a:solidFill>
                <a:srgbClr val="C00000"/>
              </a:solidFill>
            </a:endParaRPr>
          </a:p>
        </p:txBody>
      </p:sp>
    </p:spTree>
    <p:extLst>
      <p:ext uri="{BB962C8B-B14F-4D97-AF65-F5344CB8AC3E}">
        <p14:creationId xmlns:p14="http://schemas.microsoft.com/office/powerpoint/2010/main" val="180809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323528" y="548680"/>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14" name="Rounded Rectangle 13"/>
          <p:cNvSpPr/>
          <p:nvPr/>
        </p:nvSpPr>
        <p:spPr>
          <a:xfrm>
            <a:off x="1403648" y="548680"/>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15" name="Rounded Rectangle 14"/>
          <p:cNvSpPr/>
          <p:nvPr/>
        </p:nvSpPr>
        <p:spPr>
          <a:xfrm>
            <a:off x="5796136" y="548680"/>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16" name="Rounded Rectangle 15"/>
          <p:cNvSpPr/>
          <p:nvPr/>
        </p:nvSpPr>
        <p:spPr>
          <a:xfrm>
            <a:off x="6876256" y="548680"/>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17" name="Rounded Rectangle 16"/>
          <p:cNvSpPr/>
          <p:nvPr/>
        </p:nvSpPr>
        <p:spPr>
          <a:xfrm>
            <a:off x="7956376" y="548680"/>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18" name="Rounded Rectangle 17"/>
          <p:cNvSpPr/>
          <p:nvPr/>
        </p:nvSpPr>
        <p:spPr>
          <a:xfrm>
            <a:off x="2483768" y="548680"/>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19" name="Rounded Rectangle 18"/>
          <p:cNvSpPr/>
          <p:nvPr/>
        </p:nvSpPr>
        <p:spPr>
          <a:xfrm>
            <a:off x="3580297" y="548680"/>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20" name="Rounded Rectangle 19"/>
          <p:cNvSpPr/>
          <p:nvPr/>
        </p:nvSpPr>
        <p:spPr>
          <a:xfrm>
            <a:off x="4688215" y="548680"/>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10" name="Rounded Rectangle 9"/>
          <p:cNvSpPr/>
          <p:nvPr/>
        </p:nvSpPr>
        <p:spPr>
          <a:xfrm>
            <a:off x="251520" y="332656"/>
            <a:ext cx="8640960" cy="720080"/>
          </a:xfrm>
          <a:prstGeom prst="roundRect">
            <a:avLst/>
          </a:prstGeom>
          <a:solidFill>
            <a:srgbClr val="FFFFFF">
              <a:alpha val="80000"/>
            </a:srgbClr>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BE" sz="3200" b="1" dirty="0" smtClean="0">
                <a:solidFill>
                  <a:prstClr val="black"/>
                </a:solidFill>
              </a:rPr>
              <a:t>Business-</a:t>
            </a:r>
            <a:r>
              <a:rPr lang="fr-BE" sz="3200" b="1" dirty="0" err="1" smtClean="0">
                <a:solidFill>
                  <a:prstClr val="black"/>
                </a:solidFill>
              </a:rPr>
              <a:t>toepassingen</a:t>
            </a:r>
            <a:endParaRPr lang="fr-BE" sz="3200" b="1" dirty="0" smtClean="0">
              <a:solidFill>
                <a:prstClr val="black"/>
              </a:solidFill>
            </a:endParaRPr>
          </a:p>
        </p:txBody>
      </p:sp>
      <p:grpSp>
        <p:nvGrpSpPr>
          <p:cNvPr id="47" name="Group 46"/>
          <p:cNvGrpSpPr/>
          <p:nvPr/>
        </p:nvGrpSpPr>
        <p:grpSpPr>
          <a:xfrm>
            <a:off x="107504" y="1124744"/>
            <a:ext cx="9001000" cy="5328592"/>
            <a:chOff x="-339315" y="1268760"/>
            <a:chExt cx="9231795" cy="5589240"/>
          </a:xfrm>
        </p:grpSpPr>
        <p:sp>
          <p:nvSpPr>
            <p:cNvPr id="22" name="Rounded Rectangle 21"/>
            <p:cNvSpPr/>
            <p:nvPr/>
          </p:nvSpPr>
          <p:spPr>
            <a:xfrm>
              <a:off x="-339315" y="1268760"/>
              <a:ext cx="9231795" cy="5589240"/>
            </a:xfrm>
            <a:prstGeom prst="roundRect">
              <a:avLst>
                <a:gd name="adj" fmla="val 2806"/>
              </a:avLst>
            </a:prstGeom>
            <a:solidFill>
              <a:schemeClr val="bg1">
                <a:lumMod val="5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lIns="0" rIns="0" rtlCol="0" anchor="ctr"/>
            <a:lstStyle/>
            <a:p>
              <a:pPr algn="ctr"/>
              <a:endParaRPr lang="en-GB" sz="2400" dirty="0">
                <a:solidFill>
                  <a:prstClr val="black"/>
                </a:solidFill>
              </a:endParaRPr>
            </a:p>
          </p:txBody>
        </p:sp>
        <p:sp>
          <p:nvSpPr>
            <p:cNvPr id="7" name="Rounded Rectangle 6"/>
            <p:cNvSpPr/>
            <p:nvPr/>
          </p:nvSpPr>
          <p:spPr>
            <a:xfrm>
              <a:off x="323528" y="5567084"/>
              <a:ext cx="8496944" cy="1246292"/>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t"/>
            <a:lstStyle/>
            <a:p>
              <a:pPr algn="ctr"/>
              <a:r>
                <a:rPr lang="fr-BE" sz="2800" b="1" dirty="0">
                  <a:solidFill>
                    <a:prstClr val="black"/>
                  </a:solidFill>
                </a:rPr>
                <a:t>Harde </a:t>
              </a:r>
              <a:r>
                <a:rPr lang="fr-BE" sz="2800" b="1" dirty="0" err="1" smtClean="0">
                  <a:solidFill>
                    <a:prstClr val="black"/>
                  </a:solidFill>
                </a:rPr>
                <a:t>infrastructuur</a:t>
              </a:r>
              <a:endParaRPr lang="fr-BE" sz="2800" b="1" dirty="0">
                <a:solidFill>
                  <a:prstClr val="black"/>
                </a:solidFill>
              </a:endParaRPr>
            </a:p>
          </p:txBody>
        </p:sp>
        <p:sp>
          <p:nvSpPr>
            <p:cNvPr id="8" name="Rounded Rectangle 7"/>
            <p:cNvSpPr/>
            <p:nvPr/>
          </p:nvSpPr>
          <p:spPr>
            <a:xfrm>
              <a:off x="323528" y="4270940"/>
              <a:ext cx="8496944" cy="1246292"/>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t"/>
            <a:lstStyle/>
            <a:p>
              <a:pPr algn="ctr"/>
              <a:r>
                <a:rPr lang="fr-BE" sz="2800" b="1" dirty="0" err="1">
                  <a:solidFill>
                    <a:prstClr val="black"/>
                  </a:solidFill>
                </a:rPr>
                <a:t>Zachte</a:t>
              </a:r>
              <a:r>
                <a:rPr lang="fr-BE" sz="2800" b="1" dirty="0">
                  <a:solidFill>
                    <a:prstClr val="black"/>
                  </a:solidFill>
                </a:rPr>
                <a:t> </a:t>
              </a:r>
              <a:r>
                <a:rPr lang="fr-BE" sz="2800" b="1" dirty="0" err="1" smtClean="0">
                  <a:solidFill>
                    <a:prstClr val="black"/>
                  </a:solidFill>
                </a:rPr>
                <a:t>infrastructuur</a:t>
              </a:r>
              <a:endParaRPr lang="fr-BE" sz="2800" b="1" dirty="0">
                <a:solidFill>
                  <a:prstClr val="black"/>
                </a:solidFill>
              </a:endParaRPr>
            </a:p>
          </p:txBody>
        </p:sp>
        <p:sp>
          <p:nvSpPr>
            <p:cNvPr id="9" name="Rounded Rectangle 8"/>
            <p:cNvSpPr/>
            <p:nvPr/>
          </p:nvSpPr>
          <p:spPr>
            <a:xfrm>
              <a:off x="323528" y="2636912"/>
              <a:ext cx="8496944" cy="1584176"/>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lIns="0" rIns="0" rtlCol="0" anchor="t"/>
            <a:lstStyle/>
            <a:p>
              <a:pPr algn="ctr"/>
              <a:r>
                <a:rPr lang="fr-BE" sz="2800" b="1" dirty="0" err="1" smtClean="0">
                  <a:solidFill>
                    <a:prstClr val="black"/>
                  </a:solidFill>
                </a:rPr>
                <a:t>Toepassingsplatform</a:t>
              </a:r>
              <a:endParaRPr lang="fr-BE" sz="2800" b="1" dirty="0" smtClean="0">
                <a:solidFill>
                  <a:prstClr val="black"/>
                </a:solidFill>
              </a:endParaRPr>
            </a:p>
          </p:txBody>
        </p:sp>
        <p:sp>
          <p:nvSpPr>
            <p:cNvPr id="30" name="Rounded Rectangle 29"/>
            <p:cNvSpPr/>
            <p:nvPr/>
          </p:nvSpPr>
          <p:spPr>
            <a:xfrm>
              <a:off x="323528" y="1340768"/>
              <a:ext cx="8496944" cy="1246292"/>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lIns="0" rIns="0" rtlCol="0" anchor="t"/>
            <a:lstStyle/>
            <a:p>
              <a:pPr algn="ctr"/>
              <a:r>
                <a:rPr lang="fr-BE" sz="2800" b="1" dirty="0" smtClean="0">
                  <a:solidFill>
                    <a:prstClr val="black"/>
                  </a:solidFill>
                </a:rPr>
                <a:t>Horizontale software (Solutions)</a:t>
              </a:r>
              <a:endParaRPr lang="fr-BE" sz="2800" b="1" dirty="0">
                <a:solidFill>
                  <a:prstClr val="black"/>
                </a:solidFill>
              </a:endParaRPr>
            </a:p>
          </p:txBody>
        </p:sp>
        <p:sp>
          <p:nvSpPr>
            <p:cNvPr id="26" name="Snip Single Corner Rectangle 25"/>
            <p:cNvSpPr/>
            <p:nvPr/>
          </p:nvSpPr>
          <p:spPr>
            <a:xfrm>
              <a:off x="3760968" y="6159113"/>
              <a:ext cx="1603120" cy="613453"/>
            </a:xfrm>
            <a:prstGeom prst="snip1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BE" dirty="0" smtClean="0">
                  <a:solidFill>
                    <a:prstClr val="white"/>
                  </a:solidFill>
                </a:rPr>
                <a:t>Datacenter consolidatie</a:t>
              </a:r>
              <a:endParaRPr lang="fr-BE" dirty="0">
                <a:solidFill>
                  <a:prstClr val="white"/>
                </a:solidFill>
              </a:endParaRPr>
            </a:p>
          </p:txBody>
        </p:sp>
        <p:sp>
          <p:nvSpPr>
            <p:cNvPr id="27" name="Snip Single Corner Rectangle 26"/>
            <p:cNvSpPr/>
            <p:nvPr/>
          </p:nvSpPr>
          <p:spPr>
            <a:xfrm>
              <a:off x="523735" y="6284394"/>
              <a:ext cx="1728192" cy="456974"/>
            </a:xfrm>
            <a:prstGeom prst="snip1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BE" dirty="0" smtClean="0">
                  <a:solidFill>
                    <a:prstClr val="white"/>
                  </a:solidFill>
                </a:rPr>
                <a:t>LAN/WAN</a:t>
              </a:r>
              <a:endParaRPr lang="fr-BE" dirty="0">
                <a:solidFill>
                  <a:prstClr val="white"/>
                </a:solidFill>
              </a:endParaRPr>
            </a:p>
          </p:txBody>
        </p:sp>
        <p:sp>
          <p:nvSpPr>
            <p:cNvPr id="29" name="Snip Single Corner Rectangle 28"/>
            <p:cNvSpPr/>
            <p:nvPr/>
          </p:nvSpPr>
          <p:spPr>
            <a:xfrm>
              <a:off x="523735" y="5702139"/>
              <a:ext cx="1728192" cy="456974"/>
            </a:xfrm>
            <a:prstGeom prst="snip1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dirty="0" smtClean="0">
                  <a:solidFill>
                    <a:prstClr val="white"/>
                  </a:solidFill>
                </a:rPr>
                <a:t>Compute</a:t>
              </a:r>
              <a:endParaRPr lang="fr-BE" dirty="0">
                <a:solidFill>
                  <a:prstClr val="white"/>
                </a:solidFill>
              </a:endParaRPr>
            </a:p>
          </p:txBody>
        </p:sp>
        <p:sp>
          <p:nvSpPr>
            <p:cNvPr id="31" name="Snip Single Corner Rectangle 30"/>
            <p:cNvSpPr/>
            <p:nvPr/>
          </p:nvSpPr>
          <p:spPr>
            <a:xfrm>
              <a:off x="6871959" y="5702139"/>
              <a:ext cx="1728192" cy="456974"/>
            </a:xfrm>
            <a:prstGeom prst="snip1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BE" dirty="0" smtClean="0">
                  <a:solidFill>
                    <a:prstClr val="white"/>
                  </a:solidFill>
                </a:rPr>
                <a:t>Network</a:t>
              </a:r>
              <a:endParaRPr lang="fr-BE" dirty="0">
                <a:solidFill>
                  <a:prstClr val="white"/>
                </a:solidFill>
              </a:endParaRPr>
            </a:p>
          </p:txBody>
        </p:sp>
        <p:sp>
          <p:nvSpPr>
            <p:cNvPr id="32" name="Snip Single Corner Rectangle 31"/>
            <p:cNvSpPr/>
            <p:nvPr/>
          </p:nvSpPr>
          <p:spPr>
            <a:xfrm>
              <a:off x="6867020" y="6251785"/>
              <a:ext cx="1728192" cy="456974"/>
            </a:xfrm>
            <a:prstGeom prst="snip1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dirty="0" smtClean="0">
                  <a:solidFill>
                    <a:prstClr val="white"/>
                  </a:solidFill>
                </a:rPr>
                <a:t>Storage</a:t>
              </a:r>
              <a:endParaRPr lang="fr-BE" dirty="0">
                <a:solidFill>
                  <a:prstClr val="white"/>
                </a:solidFill>
              </a:endParaRPr>
            </a:p>
          </p:txBody>
        </p:sp>
        <p:sp>
          <p:nvSpPr>
            <p:cNvPr id="34" name="Snip Single Corner Rectangle 33"/>
            <p:cNvSpPr/>
            <p:nvPr/>
          </p:nvSpPr>
          <p:spPr>
            <a:xfrm>
              <a:off x="899592" y="3176972"/>
              <a:ext cx="1728192" cy="456974"/>
            </a:xfrm>
            <a:prstGeom prst="snip1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solidFill>
                    <a:prstClr val="black"/>
                  </a:solidFill>
                </a:rPr>
                <a:t>Database</a:t>
              </a:r>
              <a:endParaRPr lang="fr-BE" dirty="0">
                <a:solidFill>
                  <a:prstClr val="black"/>
                </a:solidFill>
              </a:endParaRPr>
            </a:p>
          </p:txBody>
        </p:sp>
        <p:sp>
          <p:nvSpPr>
            <p:cNvPr id="35" name="Snip Single Corner Rectangle 34"/>
            <p:cNvSpPr/>
            <p:nvPr/>
          </p:nvSpPr>
          <p:spPr>
            <a:xfrm>
              <a:off x="2843808" y="3176972"/>
              <a:ext cx="1728192" cy="456974"/>
            </a:xfrm>
            <a:prstGeom prst="snip1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nl-BE" dirty="0" err="1" smtClean="0">
                  <a:solidFill>
                    <a:prstClr val="black"/>
                  </a:solidFill>
                </a:rPr>
                <a:t>Middleware</a:t>
              </a:r>
              <a:endParaRPr lang="fr-BE" dirty="0">
                <a:solidFill>
                  <a:prstClr val="black"/>
                </a:solidFill>
              </a:endParaRPr>
            </a:p>
          </p:txBody>
        </p:sp>
        <p:grpSp>
          <p:nvGrpSpPr>
            <p:cNvPr id="36" name="Group 35"/>
            <p:cNvGrpSpPr/>
            <p:nvPr/>
          </p:nvGrpSpPr>
          <p:grpSpPr>
            <a:xfrm>
              <a:off x="755576" y="3681028"/>
              <a:ext cx="7867387" cy="456974"/>
              <a:chOff x="755576" y="3681028"/>
              <a:chExt cx="7867387" cy="456974"/>
            </a:xfrm>
          </p:grpSpPr>
          <p:sp>
            <p:nvSpPr>
              <p:cNvPr id="37" name="Trapezoid 36"/>
              <p:cNvSpPr/>
              <p:nvPr/>
            </p:nvSpPr>
            <p:spPr>
              <a:xfrm>
                <a:off x="755576" y="3681028"/>
                <a:ext cx="1543701" cy="456974"/>
              </a:xfrm>
              <a:prstGeom prst="trapezoi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dirty="0" smtClean="0">
                    <a:solidFill>
                      <a:prstClr val="white"/>
                    </a:solidFill>
                  </a:rPr>
                  <a:t>Green</a:t>
                </a:r>
                <a:endParaRPr lang="fr-BE" dirty="0">
                  <a:solidFill>
                    <a:prstClr val="white"/>
                  </a:solidFill>
                </a:endParaRPr>
              </a:p>
            </p:txBody>
          </p:sp>
          <p:sp>
            <p:nvSpPr>
              <p:cNvPr id="38" name="Trapezoid 37"/>
              <p:cNvSpPr/>
              <p:nvPr/>
            </p:nvSpPr>
            <p:spPr>
              <a:xfrm>
                <a:off x="2346556" y="3681028"/>
                <a:ext cx="1543701" cy="456974"/>
              </a:xfrm>
              <a:prstGeom prst="trapezoi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BE" dirty="0" err="1" smtClean="0">
                    <a:solidFill>
                      <a:prstClr val="white"/>
                    </a:solidFill>
                  </a:rPr>
                  <a:t>Yellow</a:t>
                </a:r>
                <a:endParaRPr lang="fr-BE" dirty="0">
                  <a:solidFill>
                    <a:prstClr val="white"/>
                  </a:solidFill>
                </a:endParaRPr>
              </a:p>
            </p:txBody>
          </p:sp>
          <p:sp>
            <p:nvSpPr>
              <p:cNvPr id="39" name="Trapezoid 38"/>
              <p:cNvSpPr/>
              <p:nvPr/>
            </p:nvSpPr>
            <p:spPr>
              <a:xfrm>
                <a:off x="3916698" y="3681028"/>
                <a:ext cx="1543701" cy="456974"/>
              </a:xfrm>
              <a:prstGeom prst="trapezoi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BE" dirty="0" smtClean="0">
                    <a:solidFill>
                      <a:prstClr val="white"/>
                    </a:solidFill>
                  </a:rPr>
                  <a:t>Blue</a:t>
                </a:r>
                <a:endParaRPr lang="fr-BE" dirty="0">
                  <a:solidFill>
                    <a:prstClr val="white"/>
                  </a:solidFill>
                </a:endParaRPr>
              </a:p>
            </p:txBody>
          </p:sp>
          <p:sp>
            <p:nvSpPr>
              <p:cNvPr id="40" name="Trapezoid 39"/>
              <p:cNvSpPr/>
              <p:nvPr/>
            </p:nvSpPr>
            <p:spPr>
              <a:xfrm>
                <a:off x="5510988" y="3681028"/>
                <a:ext cx="1543701" cy="456974"/>
              </a:xfrm>
              <a:prstGeom prst="trapezoi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BE" dirty="0" smtClean="0">
                    <a:solidFill>
                      <a:prstClr val="white"/>
                    </a:solidFill>
                  </a:rPr>
                  <a:t>Red</a:t>
                </a:r>
                <a:endParaRPr lang="fr-BE" dirty="0">
                  <a:solidFill>
                    <a:prstClr val="white"/>
                  </a:solidFill>
                </a:endParaRPr>
              </a:p>
            </p:txBody>
          </p:sp>
          <p:sp>
            <p:nvSpPr>
              <p:cNvPr id="41" name="Trapezoid 40"/>
              <p:cNvSpPr/>
              <p:nvPr/>
            </p:nvSpPr>
            <p:spPr>
              <a:xfrm>
                <a:off x="7079262" y="3681028"/>
                <a:ext cx="1543701" cy="456974"/>
              </a:xfrm>
              <a:prstGeom prst="trapezoi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BE" dirty="0" smtClean="0">
                    <a:solidFill>
                      <a:prstClr val="white"/>
                    </a:solidFill>
                  </a:rPr>
                  <a:t>SAS</a:t>
                </a:r>
                <a:endParaRPr lang="fr-BE" dirty="0">
                  <a:solidFill>
                    <a:prstClr val="white"/>
                  </a:solidFill>
                </a:endParaRPr>
              </a:p>
            </p:txBody>
          </p:sp>
        </p:grpSp>
        <p:sp>
          <p:nvSpPr>
            <p:cNvPr id="42" name="Snip Single Corner Rectangle 41"/>
            <p:cNvSpPr/>
            <p:nvPr/>
          </p:nvSpPr>
          <p:spPr>
            <a:xfrm>
              <a:off x="4752020" y="3176972"/>
              <a:ext cx="1728192" cy="456974"/>
            </a:xfrm>
            <a:prstGeom prst="snip1Rect">
              <a:avLst/>
            </a:prstGeom>
          </p:spPr>
          <p:style>
            <a:lnRef idx="1">
              <a:schemeClr val="dk1"/>
            </a:lnRef>
            <a:fillRef idx="2">
              <a:schemeClr val="dk1"/>
            </a:fillRef>
            <a:effectRef idx="1">
              <a:schemeClr val="dk1"/>
            </a:effectRef>
            <a:fontRef idx="minor">
              <a:schemeClr val="dk1"/>
            </a:fontRef>
          </p:style>
          <p:txBody>
            <a:bodyPr lIns="72000" rIns="72000" rtlCol="0" anchor="ctr"/>
            <a:lstStyle/>
            <a:p>
              <a:pPr algn="ctr"/>
              <a:r>
                <a:rPr lang="nl-BE" dirty="0" smtClean="0">
                  <a:solidFill>
                    <a:prstClr val="black"/>
                  </a:solidFill>
                </a:rPr>
                <a:t>Communication</a:t>
              </a:r>
              <a:endParaRPr lang="fr-BE" dirty="0">
                <a:solidFill>
                  <a:prstClr val="black"/>
                </a:solidFill>
              </a:endParaRPr>
            </a:p>
          </p:txBody>
        </p:sp>
        <p:sp>
          <p:nvSpPr>
            <p:cNvPr id="43" name="Snip Single Corner Rectangle 42"/>
            <p:cNvSpPr/>
            <p:nvPr/>
          </p:nvSpPr>
          <p:spPr>
            <a:xfrm>
              <a:off x="6678747" y="3176972"/>
              <a:ext cx="1728192" cy="456974"/>
            </a:xfrm>
            <a:prstGeom prst="snip1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solidFill>
                    <a:prstClr val="black"/>
                  </a:solidFill>
                </a:rPr>
                <a:t>BI</a:t>
              </a:r>
              <a:endParaRPr lang="fr-BE" dirty="0">
                <a:solidFill>
                  <a:prstClr val="black"/>
                </a:solidFill>
              </a:endParaRPr>
            </a:p>
          </p:txBody>
        </p:sp>
        <p:grpSp>
          <p:nvGrpSpPr>
            <p:cNvPr id="13" name="Group 12"/>
            <p:cNvGrpSpPr/>
            <p:nvPr/>
          </p:nvGrpSpPr>
          <p:grpSpPr>
            <a:xfrm>
              <a:off x="539552" y="1844824"/>
              <a:ext cx="8083411" cy="648072"/>
              <a:chOff x="539552" y="1844824"/>
              <a:chExt cx="8083411" cy="648072"/>
            </a:xfrm>
          </p:grpSpPr>
          <p:sp>
            <p:nvSpPr>
              <p:cNvPr id="2" name="Snip Single Corner Rectangle 1"/>
              <p:cNvSpPr/>
              <p:nvPr/>
            </p:nvSpPr>
            <p:spPr>
              <a:xfrm>
                <a:off x="539552" y="1844824"/>
                <a:ext cx="1960566" cy="648072"/>
              </a:xfrm>
              <a:prstGeom prst="snip1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BE" dirty="0" err="1" smtClean="0">
                    <a:solidFill>
                      <a:prstClr val="white"/>
                    </a:solidFill>
                  </a:rPr>
                  <a:t>Goovbox</a:t>
                </a:r>
                <a:endParaRPr lang="nl-BE" dirty="0" smtClean="0">
                  <a:solidFill>
                    <a:prstClr val="white"/>
                  </a:solidFill>
                </a:endParaRPr>
              </a:p>
              <a:p>
                <a:pPr algn="ctr"/>
                <a:r>
                  <a:rPr lang="nl-BE" sz="1400" dirty="0" smtClean="0">
                    <a:solidFill>
                      <a:prstClr val="white"/>
                    </a:solidFill>
                  </a:rPr>
                  <a:t>File </a:t>
                </a:r>
                <a:r>
                  <a:rPr lang="nl-BE" sz="1400" dirty="0" err="1" smtClean="0">
                    <a:solidFill>
                      <a:prstClr val="white"/>
                    </a:solidFill>
                  </a:rPr>
                  <a:t>sharing</a:t>
                </a:r>
                <a:endParaRPr lang="fr-BE" dirty="0">
                  <a:solidFill>
                    <a:prstClr val="white"/>
                  </a:solidFill>
                </a:endParaRPr>
              </a:p>
            </p:txBody>
          </p:sp>
          <p:sp>
            <p:nvSpPr>
              <p:cNvPr id="21" name="Snip Single Corner Rectangle 20"/>
              <p:cNvSpPr/>
              <p:nvPr/>
            </p:nvSpPr>
            <p:spPr>
              <a:xfrm>
                <a:off x="2580501" y="1844824"/>
                <a:ext cx="1960566" cy="648072"/>
              </a:xfrm>
              <a:prstGeom prst="snip1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dirty="0" err="1" smtClean="0">
                    <a:solidFill>
                      <a:prstClr val="white"/>
                    </a:solidFill>
                  </a:rPr>
                  <a:t>BabelFed</a:t>
                </a:r>
                <a:endParaRPr lang="nl-BE" dirty="0" smtClean="0">
                  <a:solidFill>
                    <a:prstClr val="white"/>
                  </a:solidFill>
                </a:endParaRPr>
              </a:p>
              <a:p>
                <a:pPr algn="ctr"/>
                <a:r>
                  <a:rPr lang="nl-BE" sz="1400" dirty="0" err="1" smtClean="0">
                    <a:solidFill>
                      <a:prstClr val="white"/>
                    </a:solidFill>
                  </a:rPr>
                  <a:t>Translation</a:t>
                </a:r>
                <a:endParaRPr lang="fr-BE" sz="1400" dirty="0">
                  <a:solidFill>
                    <a:prstClr val="white"/>
                  </a:solidFill>
                </a:endParaRPr>
              </a:p>
            </p:txBody>
          </p:sp>
          <p:sp>
            <p:nvSpPr>
              <p:cNvPr id="24" name="Snip Single Corner Rectangle 23"/>
              <p:cNvSpPr/>
              <p:nvPr/>
            </p:nvSpPr>
            <p:spPr>
              <a:xfrm>
                <a:off x="4621449" y="1844824"/>
                <a:ext cx="1960566" cy="648072"/>
              </a:xfrm>
              <a:prstGeom prst="snip1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BE" dirty="0" smtClean="0">
                    <a:solidFill>
                      <a:prstClr val="white"/>
                    </a:solidFill>
                  </a:rPr>
                  <a:t>ITSM</a:t>
                </a:r>
                <a:endParaRPr lang="nl-BE" sz="1600" dirty="0" smtClean="0">
                  <a:solidFill>
                    <a:prstClr val="white"/>
                  </a:solidFill>
                </a:endParaRPr>
              </a:p>
              <a:p>
                <a:pPr algn="ctr"/>
                <a:r>
                  <a:rPr lang="nl-BE" sz="1400" dirty="0" smtClean="0">
                    <a:solidFill>
                      <a:prstClr val="white"/>
                    </a:solidFill>
                  </a:rPr>
                  <a:t>Service desk</a:t>
                </a:r>
                <a:endParaRPr lang="fr-BE" dirty="0">
                  <a:solidFill>
                    <a:prstClr val="white"/>
                  </a:solidFill>
                </a:endParaRPr>
              </a:p>
            </p:txBody>
          </p:sp>
          <p:sp>
            <p:nvSpPr>
              <p:cNvPr id="44" name="Snip Single Corner Rectangle 43"/>
              <p:cNvSpPr/>
              <p:nvPr/>
            </p:nvSpPr>
            <p:spPr>
              <a:xfrm>
                <a:off x="6662397" y="1844824"/>
                <a:ext cx="1960566" cy="648072"/>
              </a:xfrm>
              <a:prstGeom prst="snip1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dirty="0" smtClean="0">
                    <a:solidFill>
                      <a:prstClr val="white"/>
                    </a:solidFill>
                  </a:rPr>
                  <a:t>WCM</a:t>
                </a:r>
              </a:p>
              <a:p>
                <a:pPr algn="ctr"/>
                <a:r>
                  <a:rPr lang="nl-BE" sz="1400" dirty="0" smtClean="0">
                    <a:solidFill>
                      <a:prstClr val="white"/>
                    </a:solidFill>
                  </a:rPr>
                  <a:t>Websites</a:t>
                </a:r>
                <a:endParaRPr lang="fr-BE" dirty="0">
                  <a:solidFill>
                    <a:prstClr val="white"/>
                  </a:solidFill>
                </a:endParaRPr>
              </a:p>
            </p:txBody>
          </p:sp>
        </p:grpSp>
        <p:grpSp>
          <p:nvGrpSpPr>
            <p:cNvPr id="25" name="Group 24"/>
            <p:cNvGrpSpPr/>
            <p:nvPr/>
          </p:nvGrpSpPr>
          <p:grpSpPr>
            <a:xfrm>
              <a:off x="-265457" y="1412776"/>
              <a:ext cx="8937165" cy="5328594"/>
              <a:chOff x="-265457" y="1412776"/>
              <a:chExt cx="8937165" cy="5328594"/>
            </a:xfrm>
          </p:grpSpPr>
          <p:sp>
            <p:nvSpPr>
              <p:cNvPr id="23" name="Snip Single Corner Rectangle 22"/>
              <p:cNvSpPr/>
              <p:nvPr/>
            </p:nvSpPr>
            <p:spPr>
              <a:xfrm>
                <a:off x="2168747" y="4797152"/>
                <a:ext cx="1567927" cy="604852"/>
              </a:xfrm>
              <a:prstGeom prst="snip1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BE" dirty="0" smtClean="0">
                    <a:solidFill>
                      <a:prstClr val="white"/>
                    </a:solidFill>
                  </a:rPr>
                  <a:t>UCC</a:t>
                </a:r>
              </a:p>
              <a:p>
                <a:pPr algn="ctr"/>
                <a:r>
                  <a:rPr lang="nl-BE" sz="1400" dirty="0" smtClean="0">
                    <a:solidFill>
                      <a:prstClr val="white"/>
                    </a:solidFill>
                  </a:rPr>
                  <a:t>Mail, </a:t>
                </a:r>
                <a:r>
                  <a:rPr lang="nl-BE" sz="1400" dirty="0" err="1" smtClean="0">
                    <a:solidFill>
                      <a:prstClr val="white"/>
                    </a:solidFill>
                  </a:rPr>
                  <a:t>VoiP</a:t>
                </a:r>
                <a:r>
                  <a:rPr lang="nl-BE" sz="1400" dirty="0" smtClean="0">
                    <a:solidFill>
                      <a:prstClr val="white"/>
                    </a:solidFill>
                  </a:rPr>
                  <a:t>, ...</a:t>
                </a:r>
                <a:endParaRPr lang="fr-BE" dirty="0">
                  <a:solidFill>
                    <a:prstClr val="white"/>
                  </a:solidFill>
                </a:endParaRPr>
              </a:p>
            </p:txBody>
          </p:sp>
          <p:sp>
            <p:nvSpPr>
              <p:cNvPr id="28" name="Snip Single Corner Rectangle 27"/>
              <p:cNvSpPr/>
              <p:nvPr/>
            </p:nvSpPr>
            <p:spPr>
              <a:xfrm>
                <a:off x="3813758" y="4797152"/>
                <a:ext cx="1567927" cy="604852"/>
              </a:xfrm>
              <a:prstGeom prst="snip1Rect">
                <a:avLst/>
              </a:prstGeom>
              <a:solidFill>
                <a:schemeClr val="accent3"/>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BE" dirty="0" smtClean="0">
                    <a:solidFill>
                      <a:prstClr val="white"/>
                    </a:solidFill>
                  </a:rPr>
                  <a:t>IAP</a:t>
                </a:r>
              </a:p>
              <a:p>
                <a:pPr algn="ctr"/>
                <a:r>
                  <a:rPr lang="nl-BE" sz="1400" dirty="0" smtClean="0">
                    <a:solidFill>
                      <a:prstClr val="white"/>
                    </a:solidFill>
                  </a:rPr>
                  <a:t>Firewalls proxy, ...</a:t>
                </a:r>
                <a:endParaRPr lang="fr-BE" dirty="0">
                  <a:solidFill>
                    <a:prstClr val="white"/>
                  </a:solidFill>
                </a:endParaRPr>
              </a:p>
            </p:txBody>
          </p:sp>
          <p:sp>
            <p:nvSpPr>
              <p:cNvPr id="33" name="Snip Single Corner Rectangle 32"/>
              <p:cNvSpPr/>
              <p:nvPr/>
            </p:nvSpPr>
            <p:spPr>
              <a:xfrm>
                <a:off x="523736" y="4797152"/>
                <a:ext cx="1567927" cy="604852"/>
              </a:xfrm>
              <a:prstGeom prst="snip1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BE" dirty="0" err="1" smtClean="0">
                    <a:solidFill>
                      <a:prstClr val="white"/>
                    </a:solidFill>
                  </a:rPr>
                  <a:t>Backup</a:t>
                </a:r>
                <a:endParaRPr lang="fr-BE" dirty="0">
                  <a:solidFill>
                    <a:prstClr val="white"/>
                  </a:solidFill>
                </a:endParaRPr>
              </a:p>
            </p:txBody>
          </p:sp>
          <p:sp>
            <p:nvSpPr>
              <p:cNvPr id="45" name="Snip Single Corner Rectangle 44"/>
              <p:cNvSpPr/>
              <p:nvPr/>
            </p:nvSpPr>
            <p:spPr>
              <a:xfrm>
                <a:off x="5458769" y="4797152"/>
                <a:ext cx="1567927" cy="604852"/>
              </a:xfrm>
              <a:prstGeom prst="snip1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BE" dirty="0" err="1" smtClean="0">
                    <a:solidFill>
                      <a:prstClr val="white"/>
                    </a:solidFill>
                  </a:rPr>
                  <a:t>Archiving</a:t>
                </a:r>
                <a:endParaRPr lang="fr-BE" dirty="0">
                  <a:solidFill>
                    <a:prstClr val="white"/>
                  </a:solidFill>
                </a:endParaRPr>
              </a:p>
            </p:txBody>
          </p:sp>
          <p:sp>
            <p:nvSpPr>
              <p:cNvPr id="46" name="Snip Single Corner Rectangle 45"/>
              <p:cNvSpPr/>
              <p:nvPr/>
            </p:nvSpPr>
            <p:spPr>
              <a:xfrm>
                <a:off x="7103781" y="4797152"/>
                <a:ext cx="1567927" cy="604852"/>
              </a:xfrm>
              <a:prstGeom prst="snip1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BE" dirty="0" err="1" smtClean="0">
                    <a:solidFill>
                      <a:prstClr val="white"/>
                    </a:solidFill>
                  </a:rPr>
                  <a:t>ShaD</a:t>
                </a:r>
                <a:endParaRPr lang="nl-BE" dirty="0" smtClean="0">
                  <a:solidFill>
                    <a:prstClr val="white"/>
                  </a:solidFill>
                </a:endParaRPr>
              </a:p>
              <a:p>
                <a:pPr algn="ctr"/>
                <a:r>
                  <a:rPr lang="nl-BE" sz="1400" dirty="0" smtClean="0">
                    <a:solidFill>
                      <a:prstClr val="white"/>
                    </a:solidFill>
                  </a:rPr>
                  <a:t>Directory</a:t>
                </a:r>
                <a:endParaRPr lang="fr-BE" dirty="0">
                  <a:solidFill>
                    <a:prstClr val="white"/>
                  </a:solidFill>
                </a:endParaRPr>
              </a:p>
            </p:txBody>
          </p:sp>
          <p:sp>
            <p:nvSpPr>
              <p:cNvPr id="48" name="Snip Single Corner Rectangle 47"/>
              <p:cNvSpPr/>
              <p:nvPr/>
            </p:nvSpPr>
            <p:spPr>
              <a:xfrm rot="16200000">
                <a:off x="-2656501" y="3803820"/>
                <a:ext cx="5328594" cy="546506"/>
              </a:xfrm>
              <a:prstGeom prst="snip1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BE" dirty="0" smtClean="0">
                    <a:solidFill>
                      <a:prstClr val="white"/>
                    </a:solidFill>
                  </a:rPr>
                  <a:t>Architectuur</a:t>
                </a:r>
                <a:endParaRPr lang="fr-BE" dirty="0">
                  <a:solidFill>
                    <a:prstClr val="white"/>
                  </a:solidFill>
                </a:endParaRPr>
              </a:p>
            </p:txBody>
          </p:sp>
        </p:grpSp>
      </p:grpSp>
      <p:grpSp>
        <p:nvGrpSpPr>
          <p:cNvPr id="56" name="Group 55"/>
          <p:cNvGrpSpPr/>
          <p:nvPr/>
        </p:nvGrpSpPr>
        <p:grpSpPr>
          <a:xfrm>
            <a:off x="1835696" y="6597352"/>
            <a:ext cx="5184576" cy="216024"/>
            <a:chOff x="1691680" y="6567735"/>
            <a:chExt cx="5741754" cy="317649"/>
          </a:xfrm>
        </p:grpSpPr>
        <p:sp>
          <p:nvSpPr>
            <p:cNvPr id="53" name="Rectangle 52"/>
            <p:cNvSpPr/>
            <p:nvPr/>
          </p:nvSpPr>
          <p:spPr>
            <a:xfrm>
              <a:off x="1691680" y="6567735"/>
              <a:ext cx="1800201" cy="31764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nl-BE" dirty="0" smtClean="0">
                  <a:solidFill>
                    <a:prstClr val="white"/>
                  </a:solidFill>
                </a:rPr>
                <a:t>Voorbereiding</a:t>
              </a:r>
              <a:endParaRPr lang="fr-BE" dirty="0">
                <a:solidFill>
                  <a:prstClr val="white"/>
                </a:solidFill>
              </a:endParaRPr>
            </a:p>
          </p:txBody>
        </p:sp>
        <p:sp>
          <p:nvSpPr>
            <p:cNvPr id="54" name="Rectangle 53"/>
            <p:cNvSpPr/>
            <p:nvPr/>
          </p:nvSpPr>
          <p:spPr>
            <a:xfrm>
              <a:off x="5633233" y="6567735"/>
              <a:ext cx="1800201" cy="3176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nl-BE" dirty="0" smtClean="0">
                  <a:solidFill>
                    <a:prstClr val="white"/>
                  </a:solidFill>
                </a:rPr>
                <a:t>Beschikbaar</a:t>
              </a:r>
              <a:endParaRPr lang="fr-BE" dirty="0">
                <a:solidFill>
                  <a:prstClr val="white"/>
                </a:solidFill>
              </a:endParaRPr>
            </a:p>
          </p:txBody>
        </p:sp>
        <p:sp>
          <p:nvSpPr>
            <p:cNvPr id="55" name="Rectangle 54"/>
            <p:cNvSpPr/>
            <p:nvPr/>
          </p:nvSpPr>
          <p:spPr>
            <a:xfrm>
              <a:off x="3652305" y="6567735"/>
              <a:ext cx="1800201" cy="31764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r>
                <a:rPr lang="nl-BE" dirty="0" smtClean="0">
                  <a:solidFill>
                    <a:prstClr val="white"/>
                  </a:solidFill>
                </a:rPr>
                <a:t>Bezig</a:t>
              </a:r>
              <a:endParaRPr lang="fr-BE" dirty="0">
                <a:solidFill>
                  <a:prstClr val="white"/>
                </a:solidFill>
              </a:endParaRPr>
            </a:p>
          </p:txBody>
        </p:sp>
      </p:grpSp>
      <p:sp>
        <p:nvSpPr>
          <p:cNvPr id="5" name="Slide Number Placeholder 4"/>
          <p:cNvSpPr>
            <a:spLocks noGrp="1"/>
          </p:cNvSpPr>
          <p:nvPr>
            <p:ph type="sldNum" sz="quarter" idx="10"/>
          </p:nvPr>
        </p:nvSpPr>
        <p:spPr/>
        <p:txBody>
          <a:bodyPr/>
          <a:lstStyle/>
          <a:p>
            <a:fld id="{13B540AB-6939-4937-A918-1D15FF1C7CE3}" type="slidenum">
              <a:rPr lang="nl-BE" smtClean="0"/>
              <a:pPr/>
              <a:t>58</a:t>
            </a:fld>
            <a:endParaRPr lang="nl-BE" dirty="0"/>
          </a:p>
        </p:txBody>
      </p:sp>
      <p:sp>
        <p:nvSpPr>
          <p:cNvPr id="3" name="Title 2"/>
          <p:cNvSpPr>
            <a:spLocks noGrp="1"/>
          </p:cNvSpPr>
          <p:nvPr>
            <p:ph type="title" idx="4294967295"/>
          </p:nvPr>
        </p:nvSpPr>
        <p:spPr>
          <a:xfrm>
            <a:off x="306388" y="-171450"/>
            <a:ext cx="8837612" cy="657225"/>
          </a:xfrm>
        </p:spPr>
        <p:txBody>
          <a:bodyPr/>
          <a:lstStyle/>
          <a:p>
            <a:pPr algn="ctr"/>
            <a:r>
              <a:rPr lang="nl-BE" sz="2400" dirty="0" smtClean="0">
                <a:solidFill>
                  <a:srgbClr val="0078AE"/>
                </a:solidFill>
              </a:rPr>
              <a:t>G-</a:t>
            </a:r>
            <a:r>
              <a:rPr lang="nl-BE" sz="2400" dirty="0" err="1" smtClean="0">
                <a:solidFill>
                  <a:srgbClr val="0078AE"/>
                </a:solidFill>
              </a:rPr>
              <a:t>cloud</a:t>
            </a:r>
            <a:r>
              <a:rPr lang="nl-BE" sz="2400" dirty="0" smtClean="0">
                <a:solidFill>
                  <a:srgbClr val="0078AE"/>
                </a:solidFill>
              </a:rPr>
              <a:t>: stand van zaken</a:t>
            </a:r>
            <a:endParaRPr lang="fr-BE" sz="2400" dirty="0">
              <a:solidFill>
                <a:srgbClr val="0078AE"/>
              </a:solidFill>
            </a:endParaRPr>
          </a:p>
        </p:txBody>
      </p:sp>
    </p:spTree>
    <p:extLst>
      <p:ext uri="{BB962C8B-B14F-4D97-AF65-F5344CB8AC3E}">
        <p14:creationId xmlns:p14="http://schemas.microsoft.com/office/powerpoint/2010/main" val="8192472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68313" y="188913"/>
            <a:ext cx="8229600" cy="922337"/>
          </a:xfrm>
        </p:spPr>
        <p:txBody>
          <a:bodyPr/>
          <a:lstStyle/>
          <a:p>
            <a:r>
              <a:rPr lang="nl-BE" altLang="en-US" dirty="0" err="1" smtClean="0"/>
              <a:t>eBox</a:t>
            </a:r>
            <a:r>
              <a:rPr lang="nl-BE" altLang="en-US" dirty="0" smtClean="0"/>
              <a:t> burgers</a:t>
            </a:r>
            <a:endParaRPr lang="fr-BE" altLang="en-US" dirty="0" smtClean="0"/>
          </a:p>
        </p:txBody>
      </p:sp>
      <p:sp>
        <p:nvSpPr>
          <p:cNvPr id="56323" name="Content Placeholder 2"/>
          <p:cNvSpPr>
            <a:spLocks noGrp="1"/>
          </p:cNvSpPr>
          <p:nvPr>
            <p:ph idx="1"/>
          </p:nvPr>
        </p:nvSpPr>
        <p:spPr>
          <a:xfrm>
            <a:off x="457200" y="1196975"/>
            <a:ext cx="8229600" cy="5111750"/>
          </a:xfrm>
        </p:spPr>
        <p:txBody>
          <a:bodyPr/>
          <a:lstStyle/>
          <a:p>
            <a:r>
              <a:rPr lang="nl-BE" altLang="en-US" dirty="0" smtClean="0"/>
              <a:t>Toegangskanaal</a:t>
            </a:r>
          </a:p>
          <a:p>
            <a:pPr lvl="1"/>
            <a:r>
              <a:rPr lang="nl-BE" altLang="en-US" dirty="0" smtClean="0"/>
              <a:t>MyeBox.be</a:t>
            </a:r>
          </a:p>
          <a:p>
            <a:pPr lvl="1"/>
            <a:r>
              <a:rPr lang="nl-BE" altLang="en-US" dirty="0" smtClean="0"/>
              <a:t>portaal socialsecurity.be</a:t>
            </a:r>
          </a:p>
          <a:p>
            <a:pPr lvl="1"/>
            <a:r>
              <a:rPr lang="nl-BE" altLang="en-US" dirty="0" smtClean="0"/>
              <a:t>privaat-publieke samenwerking (</a:t>
            </a:r>
            <a:r>
              <a:rPr lang="nl-BE" altLang="en-US" dirty="0" err="1" smtClean="0"/>
              <a:t>bvb</a:t>
            </a:r>
            <a:r>
              <a:rPr lang="nl-BE" altLang="en-US" dirty="0" smtClean="0"/>
              <a:t>. met Doccle.be) </a:t>
            </a:r>
          </a:p>
          <a:p>
            <a:pPr lvl="1"/>
            <a:r>
              <a:rPr lang="nl-BE" altLang="en-US" dirty="0" smtClean="0"/>
              <a:t>via de website van uw instelling (integratie)</a:t>
            </a:r>
          </a:p>
          <a:p>
            <a:endParaRPr lang="fr-BE" altLang="en-US" dirty="0" smtClean="0"/>
          </a:p>
        </p:txBody>
      </p:sp>
      <p:sp>
        <p:nvSpPr>
          <p:cNvPr id="4" name="Slide Number Placeholder 3"/>
          <p:cNvSpPr>
            <a:spLocks noGrp="1"/>
          </p:cNvSpPr>
          <p:nvPr>
            <p:ph type="sldNum" sz="quarter" idx="10"/>
          </p:nvPr>
        </p:nvSpPr>
        <p:spPr/>
        <p:txBody>
          <a:bodyPr/>
          <a:lstStyle/>
          <a:p>
            <a:pPr>
              <a:defRPr/>
            </a:pPr>
            <a:fld id="{3839C522-8097-4E6D-B964-98D140DDB089}" type="slidenum">
              <a:rPr lang="en-GB" smtClean="0">
                <a:solidFill>
                  <a:prstClr val="white">
                    <a:lumMod val="50000"/>
                  </a:prstClr>
                </a:solidFill>
              </a:rPr>
              <a:pPr>
                <a:defRPr/>
              </a:pPr>
              <a:t>59</a:t>
            </a:fld>
            <a:endParaRPr lang="en-GB" dirty="0">
              <a:solidFill>
                <a:prstClr val="white">
                  <a:lumMod val="50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812228735"/>
              </p:ext>
            </p:extLst>
          </p:nvPr>
        </p:nvGraphicFramePr>
        <p:xfrm>
          <a:off x="971600" y="3284984"/>
          <a:ext cx="6912768" cy="3050604"/>
        </p:xfrm>
        <a:graphic>
          <a:graphicData uri="http://schemas.openxmlformats.org/drawingml/2006/table">
            <a:tbl>
              <a:tblPr firstRow="1" bandRow="1">
                <a:tableStyleId>{69CF1AB2-1976-4502-BF36-3FF5EA218861}</a:tableStyleId>
              </a:tblPr>
              <a:tblGrid>
                <a:gridCol w="4221888"/>
                <a:gridCol w="1250930"/>
                <a:gridCol w="1439950"/>
              </a:tblGrid>
              <a:tr h="365865">
                <a:tc>
                  <a:txBody>
                    <a:bodyPr/>
                    <a:lstStyle/>
                    <a:p>
                      <a:r>
                        <a:rPr lang="nl-BE" sz="1800" dirty="0" smtClean="0"/>
                        <a:t>Totaal aantal geactiveerde eBox Burger</a:t>
                      </a:r>
                      <a:endParaRPr lang="fr-BE" sz="1800" dirty="0"/>
                    </a:p>
                  </a:txBody>
                  <a:tcPr marL="91444" marR="91444" marT="45733" marB="45733"/>
                </a:tc>
                <a:tc>
                  <a:txBody>
                    <a:bodyPr/>
                    <a:lstStyle/>
                    <a:p>
                      <a:pPr algn="ctr" fontAlgn="b"/>
                      <a:r>
                        <a:rPr lang="fr-BE" sz="1800" kern="1200" dirty="0" smtClean="0">
                          <a:solidFill>
                            <a:schemeClr val="tx1"/>
                          </a:solidFill>
                          <a:latin typeface="+mn-lt"/>
                          <a:ea typeface="+mn-ea"/>
                          <a:cs typeface="+mn-cs"/>
                        </a:rPr>
                        <a:t>184.781</a:t>
                      </a:r>
                      <a:endParaRPr lang="fr-BE" sz="1800" kern="1200" dirty="0">
                        <a:solidFill>
                          <a:schemeClr val="tx1"/>
                        </a:solidFill>
                        <a:latin typeface="+mn-lt"/>
                        <a:ea typeface="+mn-ea"/>
                        <a:cs typeface="+mn-cs"/>
                      </a:endParaRPr>
                    </a:p>
                  </a:txBody>
                  <a:tcPr marL="9525" marR="9525" marT="9525" marB="0" anchor="ctr"/>
                </a:tc>
                <a:tc>
                  <a:txBody>
                    <a:bodyPr/>
                    <a:lstStyle/>
                    <a:p>
                      <a:pPr algn="r"/>
                      <a:endParaRPr lang="fr-BE" sz="1800" kern="1200" dirty="0">
                        <a:solidFill>
                          <a:schemeClr val="tx1"/>
                        </a:solidFill>
                        <a:latin typeface="+mn-lt"/>
                        <a:ea typeface="+mn-ea"/>
                        <a:cs typeface="+mn-cs"/>
                      </a:endParaRPr>
                    </a:p>
                  </a:txBody>
                  <a:tcPr marL="91444" marR="91444" marT="45733" marB="45733"/>
                </a:tc>
              </a:tr>
              <a:tr h="576229">
                <a:tc>
                  <a:txBody>
                    <a:bodyPr/>
                    <a:lstStyle/>
                    <a:p>
                      <a:r>
                        <a:rPr lang="nl-BE" sz="1800" dirty="0" smtClean="0"/>
                        <a:t>Totaal aantal gepubliceerde documenten</a:t>
                      </a:r>
                      <a:endParaRPr lang="fr-BE" sz="1800" dirty="0"/>
                    </a:p>
                  </a:txBody>
                  <a:tcPr marL="91444" marR="91444" marT="45733" marB="45733"/>
                </a:tc>
                <a:tc>
                  <a:txBody>
                    <a:bodyPr/>
                    <a:lstStyle/>
                    <a:p>
                      <a:pPr algn="r"/>
                      <a:r>
                        <a:rPr lang="nl-BE" sz="1800" dirty="0" smtClean="0">
                          <a:solidFill>
                            <a:schemeClr val="tx1"/>
                          </a:solidFill>
                        </a:rPr>
                        <a:t>6.773.132</a:t>
                      </a:r>
                      <a:endParaRPr lang="fr-BE" sz="1800" dirty="0">
                        <a:solidFill>
                          <a:schemeClr val="tx1"/>
                        </a:solidFill>
                      </a:endParaRPr>
                    </a:p>
                  </a:txBody>
                  <a:tcPr marL="91444" marR="91444" marT="45733" marB="45733"/>
                </a:tc>
                <a:tc>
                  <a:txBody>
                    <a:bodyPr/>
                    <a:lstStyle/>
                    <a:p>
                      <a:pPr algn="r"/>
                      <a:endParaRPr lang="fr-BE" sz="1800" dirty="0">
                        <a:solidFill>
                          <a:schemeClr val="tx1"/>
                        </a:solidFill>
                      </a:endParaRPr>
                    </a:p>
                  </a:txBody>
                  <a:tcPr marL="91444" marR="91444" marT="45733" marB="45733"/>
                </a:tc>
              </a:tr>
              <a:tr h="421702">
                <a:tc>
                  <a:txBody>
                    <a:bodyPr/>
                    <a:lstStyle/>
                    <a:p>
                      <a:pPr algn="r"/>
                      <a:r>
                        <a:rPr lang="nl-BE" sz="1800" dirty="0" smtClean="0"/>
                        <a:t>Publicerende instellingen</a:t>
                      </a:r>
                      <a:endParaRPr lang="fr-BE" sz="1800" dirty="0"/>
                    </a:p>
                  </a:txBody>
                  <a:tcPr marL="91444" marR="91444" marT="45733" marB="45733"/>
                </a:tc>
                <a:tc>
                  <a:txBody>
                    <a:bodyPr/>
                    <a:lstStyle/>
                    <a:p>
                      <a:pPr algn="r"/>
                      <a:r>
                        <a:rPr lang="nl-BE" sz="1800" dirty="0" smtClean="0">
                          <a:solidFill>
                            <a:schemeClr val="tx1"/>
                          </a:solidFill>
                        </a:rPr>
                        <a:t>RVA</a:t>
                      </a:r>
                      <a:endParaRPr lang="fr-BE" sz="1800" dirty="0">
                        <a:solidFill>
                          <a:schemeClr val="tx1"/>
                        </a:solidFill>
                      </a:endParaRPr>
                    </a:p>
                  </a:txBody>
                  <a:tcPr marL="91444" marR="91444" marT="45733" marB="45733"/>
                </a:tc>
                <a:tc>
                  <a:txBody>
                    <a:bodyPr/>
                    <a:lstStyle/>
                    <a:p>
                      <a:pPr algn="r"/>
                      <a:r>
                        <a:rPr lang="nl-BE" sz="1800" dirty="0" smtClean="0">
                          <a:solidFill>
                            <a:schemeClr val="tx1"/>
                          </a:solidFill>
                        </a:rPr>
                        <a:t>1.291.277</a:t>
                      </a:r>
                      <a:endParaRPr lang="fr-BE" sz="1800" dirty="0">
                        <a:solidFill>
                          <a:schemeClr val="tx1"/>
                        </a:solidFill>
                      </a:endParaRPr>
                    </a:p>
                  </a:txBody>
                  <a:tcPr marL="91444" marR="91444" marT="45733" marB="45733"/>
                </a:tc>
              </a:tr>
              <a:tr h="421702">
                <a:tc>
                  <a:txBody>
                    <a:bodyPr/>
                    <a:lstStyle/>
                    <a:p>
                      <a:endParaRPr lang="fr-BE" sz="1800" dirty="0"/>
                    </a:p>
                  </a:txBody>
                  <a:tcPr marL="91444" marR="91444" marT="45733" marB="45733"/>
                </a:tc>
                <a:tc>
                  <a:txBody>
                    <a:bodyPr/>
                    <a:lstStyle/>
                    <a:p>
                      <a:pPr algn="r"/>
                      <a:r>
                        <a:rPr lang="nl-BE" sz="1800" dirty="0" smtClean="0">
                          <a:solidFill>
                            <a:schemeClr val="tx1"/>
                          </a:solidFill>
                        </a:rPr>
                        <a:t>RSZ</a:t>
                      </a:r>
                      <a:endParaRPr lang="fr-BE" sz="1800" dirty="0">
                        <a:solidFill>
                          <a:schemeClr val="tx1"/>
                        </a:solidFill>
                      </a:endParaRPr>
                    </a:p>
                  </a:txBody>
                  <a:tcPr marL="91444" marR="91444" marT="45733" marB="45733"/>
                </a:tc>
                <a:tc>
                  <a:txBody>
                    <a:bodyPr/>
                    <a:lstStyle/>
                    <a:p>
                      <a:pPr algn="r"/>
                      <a:r>
                        <a:rPr lang="nl-BE" sz="1800" dirty="0" smtClean="0">
                          <a:solidFill>
                            <a:schemeClr val="tx1"/>
                          </a:solidFill>
                        </a:rPr>
                        <a:t>568.318</a:t>
                      </a:r>
                      <a:endParaRPr lang="fr-BE" sz="1800" dirty="0">
                        <a:solidFill>
                          <a:schemeClr val="tx1"/>
                        </a:solidFill>
                      </a:endParaRPr>
                    </a:p>
                  </a:txBody>
                  <a:tcPr marL="91444" marR="91444" marT="45733" marB="45733"/>
                </a:tc>
              </a:tr>
              <a:tr h="421702">
                <a:tc>
                  <a:txBody>
                    <a:bodyPr/>
                    <a:lstStyle/>
                    <a:p>
                      <a:endParaRPr lang="fr-BE" sz="1800"/>
                    </a:p>
                  </a:txBody>
                  <a:tcPr marL="91444" marR="91444" marT="45733" marB="45733"/>
                </a:tc>
                <a:tc>
                  <a:txBody>
                    <a:bodyPr/>
                    <a:lstStyle/>
                    <a:p>
                      <a:pPr algn="r"/>
                      <a:r>
                        <a:rPr lang="nl-BE" sz="1800" dirty="0" smtClean="0">
                          <a:solidFill>
                            <a:schemeClr val="tx1"/>
                          </a:solidFill>
                        </a:rPr>
                        <a:t>FBZ</a:t>
                      </a:r>
                      <a:endParaRPr lang="fr-BE" sz="1800" dirty="0">
                        <a:solidFill>
                          <a:schemeClr val="tx1"/>
                        </a:solidFill>
                      </a:endParaRPr>
                    </a:p>
                  </a:txBody>
                  <a:tcPr marL="91444" marR="91444" marT="45733" marB="45733"/>
                </a:tc>
                <a:tc>
                  <a:txBody>
                    <a:bodyPr/>
                    <a:lstStyle/>
                    <a:p>
                      <a:pPr algn="r"/>
                      <a:r>
                        <a:rPr lang="nl-BE" sz="1800" dirty="0" smtClean="0">
                          <a:solidFill>
                            <a:schemeClr val="tx1"/>
                          </a:solidFill>
                        </a:rPr>
                        <a:t>11.662</a:t>
                      </a:r>
                      <a:endParaRPr lang="fr-BE" sz="1800" dirty="0">
                        <a:solidFill>
                          <a:schemeClr val="tx1"/>
                        </a:solidFill>
                      </a:endParaRPr>
                    </a:p>
                  </a:txBody>
                  <a:tcPr marL="91444" marR="91444" marT="45733" marB="45733"/>
                </a:tc>
              </a:tr>
              <a:tr h="421702">
                <a:tc>
                  <a:txBody>
                    <a:bodyPr/>
                    <a:lstStyle/>
                    <a:p>
                      <a:endParaRPr lang="fr-BE" sz="1800" dirty="0"/>
                    </a:p>
                  </a:txBody>
                  <a:tcPr marL="91444" marR="91444" marT="45733" marB="45733"/>
                </a:tc>
                <a:tc>
                  <a:txBody>
                    <a:bodyPr/>
                    <a:lstStyle/>
                    <a:p>
                      <a:pPr algn="r"/>
                      <a:r>
                        <a:rPr lang="nl-BE" sz="1800" dirty="0" smtClean="0">
                          <a:solidFill>
                            <a:schemeClr val="tx1"/>
                          </a:solidFill>
                        </a:rPr>
                        <a:t>RJV</a:t>
                      </a:r>
                      <a:endParaRPr lang="fr-BE" sz="1800" dirty="0">
                        <a:solidFill>
                          <a:schemeClr val="tx1"/>
                        </a:solidFill>
                      </a:endParaRPr>
                    </a:p>
                  </a:txBody>
                  <a:tcPr marL="91444" marR="91444" marT="45733" marB="45733"/>
                </a:tc>
                <a:tc>
                  <a:txBody>
                    <a:bodyPr/>
                    <a:lstStyle/>
                    <a:p>
                      <a:pPr algn="r"/>
                      <a:r>
                        <a:rPr lang="nl-BE" sz="1800" dirty="0" smtClean="0">
                          <a:solidFill>
                            <a:schemeClr val="tx1"/>
                          </a:solidFill>
                        </a:rPr>
                        <a:t>4.901.874</a:t>
                      </a:r>
                      <a:endParaRPr lang="fr-BE" sz="1800" dirty="0">
                        <a:solidFill>
                          <a:schemeClr val="tx1"/>
                        </a:solidFill>
                      </a:endParaRPr>
                    </a:p>
                  </a:txBody>
                  <a:tcPr marL="91444" marR="91444" marT="45733" marB="45733"/>
                </a:tc>
              </a:tr>
              <a:tr h="421702">
                <a:tc>
                  <a:txBody>
                    <a:bodyPr/>
                    <a:lstStyle/>
                    <a:p>
                      <a:endParaRPr lang="fr-BE" sz="1800" dirty="0"/>
                    </a:p>
                  </a:txBody>
                  <a:tcPr marL="91444" marR="91444" marT="45733" marB="45733"/>
                </a:tc>
                <a:tc>
                  <a:txBody>
                    <a:bodyPr/>
                    <a:lstStyle/>
                    <a:p>
                      <a:pPr algn="r"/>
                      <a:r>
                        <a:rPr lang="nl-BE" sz="1800" dirty="0" smtClean="0">
                          <a:solidFill>
                            <a:schemeClr val="tx1"/>
                          </a:solidFill>
                        </a:rPr>
                        <a:t>NIC</a:t>
                      </a:r>
                      <a:endParaRPr lang="fr-BE" sz="1800" dirty="0">
                        <a:solidFill>
                          <a:schemeClr val="tx1"/>
                        </a:solidFill>
                      </a:endParaRPr>
                    </a:p>
                  </a:txBody>
                  <a:tcPr marL="91444" marR="91444" marT="45733" marB="45733"/>
                </a:tc>
                <a:tc>
                  <a:txBody>
                    <a:bodyPr/>
                    <a:lstStyle/>
                    <a:p>
                      <a:pPr algn="r"/>
                      <a:r>
                        <a:rPr lang="nl-BE" sz="1800" dirty="0" smtClean="0">
                          <a:solidFill>
                            <a:schemeClr val="tx1"/>
                          </a:solidFill>
                        </a:rPr>
                        <a:t>1</a:t>
                      </a:r>
                      <a:endParaRPr lang="fr-BE" sz="1800" dirty="0">
                        <a:solidFill>
                          <a:schemeClr val="tx1"/>
                        </a:solidFill>
                      </a:endParaRPr>
                    </a:p>
                  </a:txBody>
                  <a:tcPr marL="91444" marR="91444" marT="45733" marB="45733"/>
                </a:tc>
              </a:tr>
            </a:tbl>
          </a:graphicData>
        </a:graphic>
      </p:graphicFrame>
    </p:spTree>
    <p:extLst>
      <p:ext uri="{BB962C8B-B14F-4D97-AF65-F5344CB8AC3E}">
        <p14:creationId xmlns:p14="http://schemas.microsoft.com/office/powerpoint/2010/main" val="11131429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68313" y="188913"/>
            <a:ext cx="8229600" cy="922337"/>
          </a:xfrm>
        </p:spPr>
        <p:txBody>
          <a:bodyPr/>
          <a:lstStyle/>
          <a:p>
            <a:r>
              <a:rPr lang="nl-BE" altLang="en-US" smtClean="0"/>
              <a:t>Wensen overheid</a:t>
            </a:r>
            <a:endParaRPr lang="fr-BE" altLang="en-US" smtClean="0"/>
          </a:p>
        </p:txBody>
      </p:sp>
      <p:sp>
        <p:nvSpPr>
          <p:cNvPr id="12291" name="Content Placeholder 2"/>
          <p:cNvSpPr>
            <a:spLocks noGrp="1"/>
          </p:cNvSpPr>
          <p:nvPr>
            <p:ph idx="1"/>
          </p:nvPr>
        </p:nvSpPr>
        <p:spPr>
          <a:xfrm>
            <a:off x="457200" y="1196975"/>
            <a:ext cx="8229600" cy="5111750"/>
          </a:xfrm>
        </p:spPr>
        <p:txBody>
          <a:bodyPr/>
          <a:lstStyle/>
          <a:p>
            <a:r>
              <a:rPr lang="nl-BE" altLang="fr-FR" smtClean="0"/>
              <a:t>Burgers en ondernemingen die tevreden zijn omdat ze een dienstverlening krijgen die voldoet aan hun verwachtingen</a:t>
            </a:r>
          </a:p>
          <a:p>
            <a:r>
              <a:rPr lang="nl-BE" altLang="fr-FR" smtClean="0"/>
              <a:t>Maximaliseren van de effectiviteit van het beleid</a:t>
            </a:r>
          </a:p>
          <a:p>
            <a:r>
              <a:rPr lang="nl-BE" altLang="fr-FR" smtClean="0"/>
              <a:t>Kostenbeheersing voor alle betrokkenen</a:t>
            </a:r>
          </a:p>
          <a:p>
            <a:r>
              <a:rPr lang="nl-BE" altLang="fr-FR" smtClean="0"/>
              <a:t>Optimaliseren van de efficiëntie van de werking van de overheidsdiensten en de private instanties met opdrachten van algemeen belang</a:t>
            </a:r>
          </a:p>
          <a:p>
            <a:r>
              <a:rPr lang="nl-BE" altLang="fr-FR" smtClean="0"/>
              <a:t>Vermijden en bestrijden van fraude</a:t>
            </a:r>
          </a:p>
          <a:p>
            <a:r>
              <a:rPr lang="nl-BE" altLang="fr-FR" smtClean="0"/>
              <a:t>Degelijke ondersteuning van het beleid</a:t>
            </a:r>
          </a:p>
          <a:p>
            <a:r>
              <a:rPr lang="nl-BE" altLang="fr-FR" smtClean="0"/>
              <a:t>Bevorderen van de sociale inclusie</a:t>
            </a:r>
          </a:p>
        </p:txBody>
      </p:sp>
      <p:sp>
        <p:nvSpPr>
          <p:cNvPr id="5" name="Slide Number Placeholder 3"/>
          <p:cNvSpPr>
            <a:spLocks noGrp="1"/>
          </p:cNvSpPr>
          <p:nvPr>
            <p:ph type="sldNum" sz="quarter" idx="10"/>
          </p:nvPr>
        </p:nvSpPr>
        <p:spPr/>
        <p:txBody>
          <a:bodyPr/>
          <a:lstStyle/>
          <a:p>
            <a:pPr>
              <a:defRPr/>
            </a:pPr>
            <a:fld id="{CAF98773-0F92-406D-B922-1E03E71995ED}" type="slidenum">
              <a:rPr lang="en-GB" smtClean="0"/>
              <a:pPr>
                <a:defRPr/>
              </a:pPr>
              <a:t>6</a:t>
            </a:fld>
            <a:endParaRPr lang="en-GB"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68313" y="188913"/>
            <a:ext cx="8229600" cy="922337"/>
          </a:xfrm>
        </p:spPr>
        <p:txBody>
          <a:bodyPr/>
          <a:lstStyle/>
          <a:p>
            <a:r>
              <a:rPr lang="nl-BE" altLang="en-US" dirty="0" err="1"/>
              <a:t>eBox</a:t>
            </a:r>
            <a:r>
              <a:rPr lang="nl-BE" altLang="en-US" dirty="0"/>
              <a:t> burgers</a:t>
            </a:r>
            <a:endParaRPr lang="fr-BE" altLang="en-US" dirty="0" smtClean="0"/>
          </a:p>
        </p:txBody>
      </p:sp>
      <p:sp>
        <p:nvSpPr>
          <p:cNvPr id="4" name="Slide Number Placeholder 3"/>
          <p:cNvSpPr>
            <a:spLocks noGrp="1"/>
          </p:cNvSpPr>
          <p:nvPr>
            <p:ph type="sldNum" sz="quarter" idx="10"/>
          </p:nvPr>
        </p:nvSpPr>
        <p:spPr>
          <a:xfrm>
            <a:off x="8172450" y="6453188"/>
            <a:ext cx="971550" cy="404812"/>
          </a:xfrm>
        </p:spPr>
        <p:txBody>
          <a:bodyPr/>
          <a:lstStyle/>
          <a:p>
            <a:pPr>
              <a:defRPr/>
            </a:pPr>
            <a:fld id="{6B189947-C5DD-497E-B962-73180C5590F0}" type="slidenum">
              <a:rPr lang="en-GB" smtClean="0"/>
              <a:pPr>
                <a:defRPr/>
              </a:pPr>
              <a:t>60</a:t>
            </a:fld>
            <a:endParaRPr lang="en-GB" dirty="0"/>
          </a:p>
        </p:txBody>
      </p:sp>
      <p:sp>
        <p:nvSpPr>
          <p:cNvPr id="57348" name="Content Placeholder 2"/>
          <p:cNvSpPr txBox="1">
            <a:spLocks/>
          </p:cNvSpPr>
          <p:nvPr/>
        </p:nvSpPr>
        <p:spPr bwMode="auto">
          <a:xfrm>
            <a:off x="457200" y="9175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endParaRPr lang="nl-BE" altLang="en-US" sz="2800"/>
          </a:p>
          <a:p>
            <a:endParaRPr lang="nl-BE" altLang="en-US" sz="2800"/>
          </a:p>
        </p:txBody>
      </p:sp>
      <p:pic>
        <p:nvPicPr>
          <p:cNvPr id="5734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17588"/>
            <a:ext cx="8789987" cy="536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cxnSp>
        <p:nvCxnSpPr>
          <p:cNvPr id="57350" name="Straight Arrow Connector 6"/>
          <p:cNvCxnSpPr>
            <a:cxnSpLocks noChangeShapeType="1"/>
          </p:cNvCxnSpPr>
          <p:nvPr/>
        </p:nvCxnSpPr>
        <p:spPr bwMode="auto">
          <a:xfrm flipH="1">
            <a:off x="1184275" y="1241425"/>
            <a:ext cx="431800" cy="1450975"/>
          </a:xfrm>
          <a:prstGeom prst="straightConnector1">
            <a:avLst/>
          </a:prstGeom>
          <a:noFill/>
          <a:ln w="3810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57351" name="Rounded Rectangle 7"/>
          <p:cNvSpPr>
            <a:spLocks noChangeArrowheads="1"/>
          </p:cNvSpPr>
          <p:nvPr/>
        </p:nvSpPr>
        <p:spPr bwMode="auto">
          <a:xfrm>
            <a:off x="0" y="2692400"/>
            <a:ext cx="3059113" cy="2303463"/>
          </a:xfrm>
          <a:prstGeom prst="roundRect">
            <a:avLst>
              <a:gd name="adj" fmla="val 16667"/>
            </a:avLst>
          </a:prstGeom>
          <a:noFill/>
          <a:ln w="25400" algn="ctr">
            <a:solidFill>
              <a:srgbClr val="C00000"/>
            </a:solidFill>
            <a:prstDash val="sys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fr-BE" altLang="fr-FR" sz="2400">
              <a:latin typeface="Times New Roman" pitchFamily="18" charset="0"/>
            </a:endParaRPr>
          </a:p>
        </p:txBody>
      </p:sp>
      <p:sp>
        <p:nvSpPr>
          <p:cNvPr id="57352" name="Rounded Rectangle 7"/>
          <p:cNvSpPr>
            <a:spLocks noChangeArrowheads="1"/>
          </p:cNvSpPr>
          <p:nvPr/>
        </p:nvSpPr>
        <p:spPr bwMode="auto">
          <a:xfrm>
            <a:off x="6084888" y="1449388"/>
            <a:ext cx="2914650" cy="517525"/>
          </a:xfrm>
          <a:prstGeom prst="roundRect">
            <a:avLst>
              <a:gd name="adj" fmla="val 16667"/>
            </a:avLst>
          </a:prstGeom>
          <a:noFill/>
          <a:ln w="25400" algn="ctr">
            <a:solidFill>
              <a:srgbClr val="C00000"/>
            </a:solidFill>
            <a:prstDash val="sys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fr-BE" altLang="fr-FR" sz="2400">
              <a:latin typeface="Times New Roman" pitchFamily="18" charset="0"/>
            </a:endParaRPr>
          </a:p>
        </p:txBody>
      </p:sp>
      <p:cxnSp>
        <p:nvCxnSpPr>
          <p:cNvPr id="57353" name="Straight Arrow Connector 6"/>
          <p:cNvCxnSpPr>
            <a:cxnSpLocks noChangeShapeType="1"/>
          </p:cNvCxnSpPr>
          <p:nvPr/>
        </p:nvCxnSpPr>
        <p:spPr bwMode="auto">
          <a:xfrm>
            <a:off x="1768475" y="1241425"/>
            <a:ext cx="4027488" cy="466725"/>
          </a:xfrm>
          <a:prstGeom prst="straightConnector1">
            <a:avLst/>
          </a:prstGeom>
          <a:noFill/>
          <a:ln w="38100" algn="ctr">
            <a:solidFill>
              <a:srgbClr val="C0000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68313" y="188913"/>
            <a:ext cx="8229600" cy="922337"/>
          </a:xfrm>
        </p:spPr>
        <p:txBody>
          <a:bodyPr/>
          <a:lstStyle/>
          <a:p>
            <a:r>
              <a:rPr lang="nl-BE" altLang="en-US" dirty="0" err="1"/>
              <a:t>eBox</a:t>
            </a:r>
            <a:r>
              <a:rPr lang="nl-BE" altLang="en-US" dirty="0"/>
              <a:t> burgers</a:t>
            </a:r>
            <a:endParaRPr lang="fr-BE" altLang="en-US" dirty="0" smtClean="0"/>
          </a:p>
        </p:txBody>
      </p:sp>
      <p:sp>
        <p:nvSpPr>
          <p:cNvPr id="4" name="Slide Number Placeholder 3"/>
          <p:cNvSpPr>
            <a:spLocks noGrp="1"/>
          </p:cNvSpPr>
          <p:nvPr>
            <p:ph type="sldNum" sz="quarter" idx="10"/>
          </p:nvPr>
        </p:nvSpPr>
        <p:spPr/>
        <p:txBody>
          <a:bodyPr/>
          <a:lstStyle/>
          <a:p>
            <a:pPr>
              <a:defRPr/>
            </a:pPr>
            <a:fld id="{8C18D2A2-610F-48C7-87C0-57F334B16F71}" type="slidenum">
              <a:rPr lang="en-GB" smtClean="0"/>
              <a:pPr>
                <a:defRPr/>
              </a:pPr>
              <a:t>61</a:t>
            </a:fld>
            <a:endParaRPr lang="en-GB" dirty="0"/>
          </a:p>
        </p:txBody>
      </p:sp>
      <p:pic>
        <p:nvPicPr>
          <p:cNvPr id="5837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981075"/>
            <a:ext cx="8856662"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373" name="Rounded Rectangle 7"/>
          <p:cNvSpPr>
            <a:spLocks noChangeArrowheads="1"/>
          </p:cNvSpPr>
          <p:nvPr/>
        </p:nvSpPr>
        <p:spPr bwMode="auto">
          <a:xfrm>
            <a:off x="8240713" y="2205038"/>
            <a:ext cx="652462" cy="661987"/>
          </a:xfrm>
          <a:prstGeom prst="roundRect">
            <a:avLst>
              <a:gd name="adj" fmla="val 16667"/>
            </a:avLst>
          </a:prstGeom>
          <a:noFill/>
          <a:ln w="25400" algn="ctr">
            <a:solidFill>
              <a:srgbClr val="C00000"/>
            </a:solidFill>
            <a:prstDash val="sys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fr-BE" altLang="fr-FR" sz="2400">
              <a:latin typeface="Times New Roman" pitchFamily="18" charset="0"/>
            </a:endParaRPr>
          </a:p>
        </p:txBody>
      </p:sp>
      <p:cxnSp>
        <p:nvCxnSpPr>
          <p:cNvPr id="58374" name="Straight Arrow Connector 6"/>
          <p:cNvCxnSpPr>
            <a:cxnSpLocks noChangeShapeType="1"/>
          </p:cNvCxnSpPr>
          <p:nvPr/>
        </p:nvCxnSpPr>
        <p:spPr bwMode="auto">
          <a:xfrm>
            <a:off x="6300788" y="908050"/>
            <a:ext cx="2070100" cy="1295400"/>
          </a:xfrm>
          <a:prstGeom prst="straightConnector1">
            <a:avLst/>
          </a:prstGeom>
          <a:noFill/>
          <a:ln w="38100" algn="ctr">
            <a:solidFill>
              <a:srgbClr val="C00000"/>
            </a:solidFill>
            <a:round/>
            <a:headEnd/>
            <a:tailEnd type="arrow" w="med" len="med"/>
          </a:ln>
          <a:extLst>
            <a:ext uri="{909E8E84-426E-40DD-AFC4-6F175D3DCCD1}">
              <a14:hiddenFill xmlns:a14="http://schemas.microsoft.com/office/drawing/2010/main">
                <a:noFill/>
              </a14:hiddenFill>
            </a:ext>
          </a:extLst>
        </p:spPr>
      </p:cxnSp>
      <p:pic>
        <p:nvPicPr>
          <p:cNvPr id="5837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429000"/>
            <a:ext cx="7416800" cy="316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V</a:t>
            </a:r>
            <a:r>
              <a:rPr lang="nl-BE" dirty="0" smtClean="0"/>
              <a:t>oorbeelden van transformatie</a:t>
            </a:r>
            <a:endParaRPr lang="fr-BE" dirty="0"/>
          </a:p>
        </p:txBody>
      </p:sp>
      <p:sp>
        <p:nvSpPr>
          <p:cNvPr id="3" name="Content Placeholder 2"/>
          <p:cNvSpPr>
            <a:spLocks noGrp="1"/>
          </p:cNvSpPr>
          <p:nvPr>
            <p:ph idx="1"/>
          </p:nvPr>
        </p:nvSpPr>
        <p:spPr/>
        <p:txBody>
          <a:bodyPr>
            <a:normAutofit/>
          </a:bodyPr>
          <a:lstStyle/>
          <a:p>
            <a:r>
              <a:rPr lang="nl-BE" dirty="0" smtClean="0"/>
              <a:t>Globaal financieel beheer in de sociale zekerheid</a:t>
            </a:r>
          </a:p>
          <a:p>
            <a:endParaRPr lang="nl-BE" dirty="0" smtClean="0"/>
          </a:p>
          <a:p>
            <a:r>
              <a:rPr lang="nl-BE" dirty="0" smtClean="0"/>
              <a:t>Automatische toekenning van afgeleide rechten</a:t>
            </a:r>
          </a:p>
          <a:p>
            <a:endParaRPr lang="nl-BE" dirty="0" smtClean="0"/>
          </a:p>
          <a:p>
            <a:r>
              <a:rPr lang="nl-BE" dirty="0" smtClean="0"/>
              <a:t>Gezondheidszorgverstrekking op basis van elektronische gegevensdeling tussen zorgverstrekkers en </a:t>
            </a:r>
            <a:r>
              <a:rPr lang="nl-BE" dirty="0" err="1" smtClean="0"/>
              <a:t>evidenced</a:t>
            </a:r>
            <a:r>
              <a:rPr lang="nl-BE" dirty="0" smtClean="0"/>
              <a:t> </a:t>
            </a:r>
            <a:r>
              <a:rPr lang="nl-BE" dirty="0" err="1" smtClean="0"/>
              <a:t>based</a:t>
            </a:r>
            <a:r>
              <a:rPr lang="nl-BE" dirty="0" smtClean="0"/>
              <a:t> </a:t>
            </a:r>
            <a:r>
              <a:rPr lang="nl-BE" dirty="0" err="1" smtClean="0"/>
              <a:t>medicine</a:t>
            </a:r>
            <a:r>
              <a:rPr lang="nl-BE" dirty="0" smtClean="0"/>
              <a:t> </a:t>
            </a:r>
          </a:p>
          <a:p>
            <a:endParaRPr lang="nl-BE" dirty="0"/>
          </a:p>
          <a:p>
            <a:r>
              <a:rPr lang="nl-BE" dirty="0" smtClean="0"/>
              <a:t>Overheid in dynamische regierol i.p.v. monopolistische actor of passieve regulator </a:t>
            </a:r>
          </a:p>
          <a:p>
            <a:endParaRPr lang="nl-BE" dirty="0" smtClean="0"/>
          </a:p>
        </p:txBody>
      </p:sp>
      <p:sp>
        <p:nvSpPr>
          <p:cNvPr id="4" name="Slide Number Placeholder 3"/>
          <p:cNvSpPr>
            <a:spLocks noGrp="1"/>
          </p:cNvSpPr>
          <p:nvPr>
            <p:ph type="sldNum" sz="quarter" idx="10"/>
          </p:nvPr>
        </p:nvSpPr>
        <p:spPr/>
        <p:txBody>
          <a:bodyPr/>
          <a:lstStyle/>
          <a:p>
            <a:fld id="{5471B662-E07F-4B45-AF7C-5436FF003ECE}" type="slidenum">
              <a:rPr lang="en-GB" smtClean="0"/>
              <a:pPr/>
              <a:t>62</a:t>
            </a:fld>
            <a:endParaRPr lang="en-GB" dirty="0"/>
          </a:p>
        </p:txBody>
      </p:sp>
    </p:spTree>
    <p:extLst>
      <p:ext uri="{BB962C8B-B14F-4D97-AF65-F5344CB8AC3E}">
        <p14:creationId xmlns:p14="http://schemas.microsoft.com/office/powerpoint/2010/main" val="23287787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68313" y="188913"/>
            <a:ext cx="8229600" cy="922337"/>
          </a:xfrm>
        </p:spPr>
        <p:txBody>
          <a:bodyPr/>
          <a:lstStyle/>
          <a:p>
            <a:r>
              <a:rPr lang="nl-BE" altLang="en-US" dirty="0" smtClean="0"/>
              <a:t>Automatische toekenning rechten</a:t>
            </a:r>
            <a:endParaRPr lang="fr-BE" altLang="en-US" dirty="0" smtClean="0"/>
          </a:p>
        </p:txBody>
      </p:sp>
      <p:sp>
        <p:nvSpPr>
          <p:cNvPr id="59395" name="Content Placeholder 2"/>
          <p:cNvSpPr>
            <a:spLocks noGrp="1"/>
          </p:cNvSpPr>
          <p:nvPr>
            <p:ph idx="1"/>
          </p:nvPr>
        </p:nvSpPr>
        <p:spPr>
          <a:xfrm>
            <a:off x="457200" y="1196975"/>
            <a:ext cx="8229600" cy="5111750"/>
          </a:xfrm>
        </p:spPr>
        <p:txBody>
          <a:bodyPr>
            <a:normAutofit/>
          </a:bodyPr>
          <a:lstStyle/>
          <a:p>
            <a:r>
              <a:rPr lang="nl-BE" altLang="en-US" dirty="0" smtClean="0"/>
              <a:t>Belang: vermijden van non-take up</a:t>
            </a:r>
          </a:p>
          <a:p>
            <a:pPr lvl="1"/>
            <a:r>
              <a:rPr lang="fr-BE" altLang="en-US" dirty="0" err="1"/>
              <a:t>i</a:t>
            </a:r>
            <a:r>
              <a:rPr lang="fr-BE" altLang="en-US" dirty="0" err="1" smtClean="0"/>
              <a:t>ntransparantie</a:t>
            </a:r>
            <a:r>
              <a:rPr lang="fr-BE" altLang="en-US" dirty="0" smtClean="0"/>
              <a:t>: </a:t>
            </a:r>
            <a:r>
              <a:rPr lang="fr-BE" altLang="en-US" dirty="0" err="1" smtClean="0"/>
              <a:t>mensen</a:t>
            </a:r>
            <a:r>
              <a:rPr lang="fr-BE" altLang="en-US" dirty="0" smtClean="0"/>
              <a:t> </a:t>
            </a:r>
            <a:r>
              <a:rPr lang="fr-BE" altLang="en-US" dirty="0" err="1" smtClean="0"/>
              <a:t>zijn</a:t>
            </a:r>
            <a:r>
              <a:rPr lang="fr-BE" altLang="en-US" dirty="0" smtClean="0"/>
              <a:t> </a:t>
            </a:r>
            <a:r>
              <a:rPr lang="fr-BE" altLang="en-US" dirty="0" err="1" smtClean="0"/>
              <a:t>weinig</a:t>
            </a:r>
            <a:r>
              <a:rPr lang="fr-BE" altLang="en-US" dirty="0" smtClean="0"/>
              <a:t> of niet op de </a:t>
            </a:r>
            <a:r>
              <a:rPr lang="fr-BE" altLang="en-US" dirty="0" err="1" smtClean="0"/>
              <a:t>hoogte</a:t>
            </a:r>
            <a:r>
              <a:rPr lang="fr-BE" altLang="en-US" dirty="0" smtClean="0"/>
              <a:t> van hun </a:t>
            </a:r>
            <a:r>
              <a:rPr lang="fr-BE" altLang="en-US" dirty="0" err="1" smtClean="0"/>
              <a:t>rechten</a:t>
            </a:r>
            <a:r>
              <a:rPr lang="fr-BE" altLang="en-US" dirty="0" smtClean="0"/>
              <a:t> </a:t>
            </a:r>
          </a:p>
          <a:p>
            <a:pPr lvl="1"/>
            <a:endParaRPr lang="fr-BE" altLang="en-US" dirty="0" smtClean="0"/>
          </a:p>
          <a:p>
            <a:pPr lvl="1"/>
            <a:r>
              <a:rPr lang="fr-BE" altLang="en-US" dirty="0" err="1" smtClean="0"/>
              <a:t>Mattheüseffect</a:t>
            </a:r>
            <a:r>
              <a:rPr lang="fr-BE" altLang="en-US" dirty="0" smtClean="0"/>
              <a:t>: </a:t>
            </a:r>
            <a:r>
              <a:rPr lang="fr-BE" altLang="en-US" dirty="0" err="1" smtClean="0"/>
              <a:t>rechten</a:t>
            </a:r>
            <a:r>
              <a:rPr lang="fr-BE" altLang="en-US" dirty="0" smtClean="0"/>
              <a:t> </a:t>
            </a:r>
            <a:r>
              <a:rPr lang="fr-BE" altLang="en-US" dirty="0" err="1" smtClean="0"/>
              <a:t>komen</a:t>
            </a:r>
            <a:r>
              <a:rPr lang="fr-BE" altLang="en-US" dirty="0" smtClean="0"/>
              <a:t> niet </a:t>
            </a:r>
            <a:r>
              <a:rPr lang="fr-BE" altLang="en-US" dirty="0" err="1" smtClean="0"/>
              <a:t>bij</a:t>
            </a:r>
            <a:r>
              <a:rPr lang="fr-BE" altLang="en-US" dirty="0" smtClean="0"/>
              <a:t> de </a:t>
            </a:r>
            <a:r>
              <a:rPr lang="fr-BE" altLang="en-US" dirty="0" err="1" smtClean="0"/>
              <a:t>beoogde</a:t>
            </a:r>
            <a:r>
              <a:rPr lang="fr-BE" altLang="en-US" dirty="0" smtClean="0"/>
              <a:t> (</a:t>
            </a:r>
            <a:r>
              <a:rPr lang="fr-BE" altLang="en-US" dirty="0" err="1" smtClean="0"/>
              <a:t>kwetsbare</a:t>
            </a:r>
            <a:r>
              <a:rPr lang="fr-BE" altLang="en-US" dirty="0" smtClean="0"/>
              <a:t>) </a:t>
            </a:r>
            <a:r>
              <a:rPr lang="fr-BE" altLang="en-US" dirty="0" err="1" smtClean="0"/>
              <a:t>doelgroep</a:t>
            </a:r>
            <a:r>
              <a:rPr lang="fr-BE" altLang="en-US" dirty="0" smtClean="0"/>
              <a:t> </a:t>
            </a:r>
            <a:r>
              <a:rPr lang="fr-BE" altLang="en-US" dirty="0" err="1" smtClean="0"/>
              <a:t>terecht</a:t>
            </a:r>
            <a:endParaRPr lang="fr-BE" altLang="en-US" dirty="0" smtClean="0"/>
          </a:p>
          <a:p>
            <a:pPr lvl="1"/>
            <a:endParaRPr lang="fr-BE" altLang="en-US" dirty="0" smtClean="0"/>
          </a:p>
          <a:p>
            <a:pPr lvl="1"/>
            <a:r>
              <a:rPr lang="fr-BE" altLang="en-US" dirty="0" err="1"/>
              <a:t>d</a:t>
            </a:r>
            <a:r>
              <a:rPr lang="fr-BE" altLang="en-US" dirty="0" err="1" smtClean="0"/>
              <a:t>rempel</a:t>
            </a:r>
            <a:r>
              <a:rPr lang="fr-BE" altLang="en-US" dirty="0" smtClean="0"/>
              <a:t>: de </a:t>
            </a:r>
            <a:r>
              <a:rPr lang="fr-BE" altLang="en-US" dirty="0" err="1" smtClean="0"/>
              <a:t>aanvraag</a:t>
            </a:r>
            <a:r>
              <a:rPr lang="fr-BE" altLang="en-US" dirty="0" smtClean="0"/>
              <a:t>- en </a:t>
            </a:r>
            <a:r>
              <a:rPr lang="fr-BE" altLang="en-US" dirty="0" err="1" smtClean="0"/>
              <a:t>toekenningsprocedure</a:t>
            </a:r>
            <a:r>
              <a:rPr lang="fr-BE" altLang="en-US" dirty="0" smtClean="0"/>
              <a:t> </a:t>
            </a:r>
            <a:r>
              <a:rPr lang="fr-BE" altLang="en-US" dirty="0" err="1" smtClean="0"/>
              <a:t>voor</a:t>
            </a:r>
            <a:r>
              <a:rPr lang="fr-BE" altLang="en-US" dirty="0" smtClean="0"/>
              <a:t> sociale </a:t>
            </a:r>
            <a:r>
              <a:rPr lang="fr-BE" altLang="en-US" dirty="0" err="1" smtClean="0"/>
              <a:t>rechten</a:t>
            </a:r>
            <a:r>
              <a:rPr lang="fr-BE" altLang="en-US" dirty="0" smtClean="0"/>
              <a:t> </a:t>
            </a:r>
            <a:r>
              <a:rPr lang="fr-BE" altLang="en-US" dirty="0" err="1" smtClean="0"/>
              <a:t>is</a:t>
            </a:r>
            <a:r>
              <a:rPr lang="fr-BE" altLang="en-US" dirty="0" smtClean="0"/>
              <a:t> </a:t>
            </a:r>
            <a:r>
              <a:rPr lang="fr-BE" altLang="en-US" dirty="0" err="1" smtClean="0"/>
              <a:t>vaak</a:t>
            </a:r>
            <a:r>
              <a:rPr lang="fr-BE" altLang="en-US" dirty="0" smtClean="0"/>
              <a:t> </a:t>
            </a:r>
            <a:r>
              <a:rPr lang="fr-BE" altLang="en-US" dirty="0" err="1" smtClean="0"/>
              <a:t>omslachtig</a:t>
            </a:r>
            <a:r>
              <a:rPr lang="fr-BE" altLang="en-US" dirty="0" smtClean="0"/>
              <a:t> en </a:t>
            </a:r>
            <a:r>
              <a:rPr lang="fr-BE" altLang="en-US" dirty="0" err="1" smtClean="0"/>
              <a:t>tijdsintensief</a:t>
            </a:r>
            <a:endParaRPr lang="fr-BE" altLang="en-US" dirty="0" smtClean="0"/>
          </a:p>
          <a:p>
            <a:pPr lvl="1"/>
            <a:endParaRPr lang="fr-BE" altLang="en-US" dirty="0" smtClean="0"/>
          </a:p>
          <a:p>
            <a:pPr lvl="1"/>
            <a:r>
              <a:rPr lang="fr-BE" altLang="en-US" dirty="0" err="1"/>
              <a:t>i</a:t>
            </a:r>
            <a:r>
              <a:rPr lang="fr-BE" altLang="en-US" dirty="0" err="1" smtClean="0"/>
              <a:t>neffectiviteit</a:t>
            </a:r>
            <a:r>
              <a:rPr lang="fr-BE" altLang="en-US" dirty="0" smtClean="0"/>
              <a:t>: sociale </a:t>
            </a:r>
            <a:r>
              <a:rPr lang="fr-BE" altLang="en-US" dirty="0" err="1" smtClean="0"/>
              <a:t>maatregelen</a:t>
            </a:r>
            <a:r>
              <a:rPr lang="fr-BE" altLang="en-US" dirty="0" smtClean="0"/>
              <a:t> </a:t>
            </a:r>
            <a:r>
              <a:rPr lang="fr-BE" altLang="en-US" dirty="0" err="1" smtClean="0"/>
              <a:t>bereiken</a:t>
            </a:r>
            <a:r>
              <a:rPr lang="fr-BE" altLang="en-US" dirty="0" smtClean="0"/>
              <a:t> hun </a:t>
            </a:r>
            <a:r>
              <a:rPr lang="fr-BE" altLang="en-US" dirty="0" err="1" smtClean="0"/>
              <a:t>doel</a:t>
            </a:r>
            <a:r>
              <a:rPr lang="fr-BE" altLang="en-US" dirty="0" smtClean="0"/>
              <a:t> niet</a:t>
            </a:r>
          </a:p>
          <a:p>
            <a:pPr lvl="1"/>
            <a:endParaRPr lang="fr-BE" altLang="en-US" dirty="0" smtClean="0"/>
          </a:p>
          <a:p>
            <a:pPr lvl="1"/>
            <a:r>
              <a:rPr lang="fr-BE" altLang="en-US" dirty="0" err="1"/>
              <a:t>s</a:t>
            </a:r>
            <a:r>
              <a:rPr lang="fr-BE" altLang="en-US" dirty="0" err="1" smtClean="0"/>
              <a:t>tatus</a:t>
            </a:r>
            <a:r>
              <a:rPr lang="fr-BE" altLang="en-US" dirty="0" smtClean="0"/>
              <a:t> quo van de </a:t>
            </a:r>
            <a:r>
              <a:rPr lang="fr-BE" altLang="en-US" dirty="0" err="1" smtClean="0"/>
              <a:t>armoederatio</a:t>
            </a:r>
            <a:r>
              <a:rPr lang="fr-BE" altLang="en-US" dirty="0" smtClean="0"/>
              <a:t> </a:t>
            </a:r>
            <a:r>
              <a:rPr lang="fr-BE" altLang="en-US" dirty="0" err="1" smtClean="0"/>
              <a:t>i.p.v</a:t>
            </a:r>
            <a:r>
              <a:rPr lang="fr-BE" altLang="en-US" dirty="0" smtClean="0"/>
              <a:t>. sociale </a:t>
            </a:r>
            <a:r>
              <a:rPr lang="fr-BE" altLang="en-US" dirty="0" err="1" smtClean="0"/>
              <a:t>inclusie</a:t>
            </a:r>
            <a:r>
              <a:rPr lang="fr-BE" altLang="en-US" dirty="0" smtClean="0"/>
              <a:t>: het </a:t>
            </a:r>
            <a:r>
              <a:rPr lang="fr-BE" altLang="en-US" dirty="0" err="1" smtClean="0"/>
              <a:t>aantal</a:t>
            </a:r>
            <a:r>
              <a:rPr lang="fr-BE" altLang="en-US" dirty="0" smtClean="0"/>
              <a:t> </a:t>
            </a:r>
            <a:r>
              <a:rPr lang="fr-BE" altLang="en-US" dirty="0" err="1" smtClean="0"/>
              <a:t>armen</a:t>
            </a:r>
            <a:r>
              <a:rPr lang="fr-BE" altLang="en-US" dirty="0" smtClean="0"/>
              <a:t> </a:t>
            </a:r>
            <a:r>
              <a:rPr lang="fr-BE" altLang="en-US" dirty="0" err="1" smtClean="0"/>
              <a:t>daalt</a:t>
            </a:r>
            <a:r>
              <a:rPr lang="fr-BE" altLang="en-US" dirty="0" smtClean="0"/>
              <a:t> </a:t>
            </a:r>
            <a:r>
              <a:rPr lang="fr-BE" altLang="en-US" dirty="0" err="1" smtClean="0"/>
              <a:t>verhoudingsgewijs</a:t>
            </a:r>
            <a:r>
              <a:rPr lang="fr-BE" altLang="en-US" dirty="0" smtClean="0"/>
              <a:t> niet</a:t>
            </a:r>
          </a:p>
          <a:p>
            <a:endParaRPr lang="nl-BE" altLang="en-US" dirty="0" smtClean="0"/>
          </a:p>
        </p:txBody>
      </p:sp>
      <p:sp>
        <p:nvSpPr>
          <p:cNvPr id="4" name="Slide Number Placeholder 3"/>
          <p:cNvSpPr>
            <a:spLocks noGrp="1"/>
          </p:cNvSpPr>
          <p:nvPr>
            <p:ph type="sldNum" sz="quarter" idx="10"/>
          </p:nvPr>
        </p:nvSpPr>
        <p:spPr/>
        <p:txBody>
          <a:bodyPr/>
          <a:lstStyle/>
          <a:p>
            <a:pPr>
              <a:defRPr/>
            </a:pPr>
            <a:fld id="{103D6AE8-1327-4C69-82A6-A302A5BAA626}" type="slidenum">
              <a:rPr lang="en-GB" smtClean="0"/>
              <a:pPr>
                <a:defRPr/>
              </a:pPr>
              <a:t>63</a:t>
            </a:fld>
            <a:endParaRPr lang="en-GB"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el 1"/>
          <p:cNvSpPr>
            <a:spLocks noGrp="1"/>
          </p:cNvSpPr>
          <p:nvPr>
            <p:ph type="title"/>
          </p:nvPr>
        </p:nvSpPr>
        <p:spPr>
          <a:xfrm>
            <a:off x="468313" y="188913"/>
            <a:ext cx="8229600" cy="922337"/>
          </a:xfrm>
        </p:spPr>
        <p:txBody>
          <a:bodyPr/>
          <a:lstStyle/>
          <a:p>
            <a:r>
              <a:rPr lang="nl-BE" altLang="en-US" smtClean="0"/>
              <a:t>Concept</a:t>
            </a:r>
          </a:p>
        </p:txBody>
      </p:sp>
      <p:sp>
        <p:nvSpPr>
          <p:cNvPr id="60419" name="Tijdelijke aanduiding voor inhoud 2"/>
          <p:cNvSpPr>
            <a:spLocks noGrp="1"/>
          </p:cNvSpPr>
          <p:nvPr>
            <p:ph idx="1"/>
          </p:nvPr>
        </p:nvSpPr>
        <p:spPr>
          <a:xfrm>
            <a:off x="457200" y="1196975"/>
            <a:ext cx="8229600" cy="5111750"/>
          </a:xfrm>
        </p:spPr>
        <p:txBody>
          <a:bodyPr/>
          <a:lstStyle/>
          <a:p>
            <a:r>
              <a:rPr lang="nl-BE" altLang="en-US" dirty="0" smtClean="0"/>
              <a:t>Feitelijke informatie beschikbaar bij één of meerdere actor(en) wordt ter beschikking gesteld van andere actoren die op basis daarvan automatisch rechten toekennen aan de burger zonder dat hij/zij daartoe een aanvraag moet doen</a:t>
            </a:r>
          </a:p>
          <a:p>
            <a:endParaRPr lang="nl-BE" altLang="en-US" dirty="0" smtClean="0"/>
          </a:p>
          <a:p>
            <a:r>
              <a:rPr lang="nl-BE" altLang="en-US" dirty="0" smtClean="0"/>
              <a:t>2 mogelijke methoden, waartussen gekozen wordt in functie van de omstandigheden</a:t>
            </a:r>
          </a:p>
          <a:p>
            <a:pPr lvl="1"/>
            <a:r>
              <a:rPr lang="nl-BE" altLang="en-US" dirty="0" smtClean="0"/>
              <a:t>push: informatie wordt ter beschikking gesteld op initiatief van de actor die erover beschikt</a:t>
            </a:r>
          </a:p>
          <a:p>
            <a:pPr lvl="1"/>
            <a:r>
              <a:rPr lang="nl-BE" altLang="en-US" dirty="0" smtClean="0"/>
              <a:t>pull: informatie wordt opgevraagd op initiatief van de actor die ze nodig heeft om rechten vast te stellen </a:t>
            </a:r>
          </a:p>
        </p:txBody>
      </p:sp>
      <p:sp>
        <p:nvSpPr>
          <p:cNvPr id="4" name="Tijdelijke aanduiding voor dianummer 3"/>
          <p:cNvSpPr>
            <a:spLocks noGrp="1"/>
          </p:cNvSpPr>
          <p:nvPr>
            <p:ph type="sldNum" sz="quarter" idx="10"/>
          </p:nvPr>
        </p:nvSpPr>
        <p:spPr/>
        <p:txBody>
          <a:bodyPr/>
          <a:lstStyle/>
          <a:p>
            <a:pPr>
              <a:defRPr/>
            </a:pPr>
            <a:fld id="{714D9C14-B326-4885-B69D-0F7E32921695}" type="slidenum">
              <a:rPr lang="en-GB" smtClean="0">
                <a:solidFill>
                  <a:prstClr val="black"/>
                </a:solidFill>
              </a:rPr>
              <a:pPr>
                <a:defRPr/>
              </a:pPr>
              <a:t>64</a:t>
            </a:fld>
            <a:endParaRPr lang="en-GB" dirty="0">
              <a:solidFill>
                <a:prstClr val="black"/>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el 1"/>
          <p:cNvSpPr>
            <a:spLocks noGrp="1"/>
          </p:cNvSpPr>
          <p:nvPr>
            <p:ph type="title"/>
          </p:nvPr>
        </p:nvSpPr>
        <p:spPr>
          <a:xfrm>
            <a:off x="468313" y="188913"/>
            <a:ext cx="8229600" cy="922337"/>
          </a:xfrm>
        </p:spPr>
        <p:txBody>
          <a:bodyPr/>
          <a:lstStyle/>
          <a:p>
            <a:r>
              <a:rPr lang="nl-BE" altLang="en-US" smtClean="0"/>
              <a:t>Voorbeelden van verwezenlijkingen</a:t>
            </a:r>
          </a:p>
        </p:txBody>
      </p:sp>
      <p:sp>
        <p:nvSpPr>
          <p:cNvPr id="61443" name="Tijdelijke aanduiding voor inhoud 2"/>
          <p:cNvSpPr>
            <a:spLocks noGrp="1"/>
          </p:cNvSpPr>
          <p:nvPr>
            <p:ph idx="1"/>
          </p:nvPr>
        </p:nvSpPr>
        <p:spPr>
          <a:xfrm>
            <a:off x="457200" y="1196975"/>
            <a:ext cx="8229600" cy="5111750"/>
          </a:xfrm>
        </p:spPr>
        <p:txBody>
          <a:bodyPr/>
          <a:lstStyle/>
          <a:p>
            <a:r>
              <a:rPr lang="nl-NL" altLang="en-US" dirty="0" smtClean="0"/>
              <a:t>Ziekteverzekering</a:t>
            </a:r>
          </a:p>
          <a:p>
            <a:pPr lvl="1"/>
            <a:r>
              <a:rPr lang="nl-NL" altLang="en-US" dirty="0" smtClean="0"/>
              <a:t>verhoogde tegemoetkoming</a:t>
            </a:r>
          </a:p>
          <a:p>
            <a:pPr lvl="1"/>
            <a:r>
              <a:rPr lang="nl-NL" altLang="en-US" dirty="0" smtClean="0"/>
              <a:t>forfait voor chronische zieken</a:t>
            </a:r>
          </a:p>
          <a:p>
            <a:r>
              <a:rPr lang="nl-NL" altLang="en-US" dirty="0" smtClean="0"/>
              <a:t>Zorgverzekering</a:t>
            </a:r>
          </a:p>
          <a:p>
            <a:pPr lvl="1"/>
            <a:r>
              <a:rPr lang="nl-NL" altLang="en-US" dirty="0" smtClean="0"/>
              <a:t>verminderde bijdrage</a:t>
            </a:r>
          </a:p>
          <a:p>
            <a:r>
              <a:rPr lang="nl-NL" altLang="en-US" dirty="0" smtClean="0"/>
              <a:t>Gezinsbijslag</a:t>
            </a:r>
          </a:p>
          <a:p>
            <a:pPr lvl="1"/>
            <a:r>
              <a:rPr lang="nl-NL" altLang="en-US" dirty="0" smtClean="0"/>
              <a:t>toeslag voor kind met handicap</a:t>
            </a:r>
          </a:p>
          <a:p>
            <a:r>
              <a:rPr lang="nl-NL" altLang="en-US" dirty="0" smtClean="0"/>
              <a:t>Belastingverminderingen of –vrijstelling</a:t>
            </a:r>
          </a:p>
          <a:p>
            <a:pPr lvl="1"/>
            <a:r>
              <a:rPr lang="nl-NL" altLang="en-US" dirty="0" smtClean="0"/>
              <a:t>federaal (personenbelasting)</a:t>
            </a:r>
          </a:p>
          <a:p>
            <a:pPr lvl="1"/>
            <a:r>
              <a:rPr lang="nl-NL" altLang="en-US" dirty="0" smtClean="0"/>
              <a:t>Gewesten en Gemeenschappen (onroerende voorheffing, verkeersbelasting, radio- en TV-belasting, …)</a:t>
            </a:r>
          </a:p>
          <a:p>
            <a:pPr lvl="1"/>
            <a:r>
              <a:rPr lang="nl-NL" altLang="en-US" dirty="0" smtClean="0"/>
              <a:t>&gt; 100 gemeenten en 4 provincies </a:t>
            </a:r>
          </a:p>
          <a:p>
            <a:pPr lvl="1"/>
            <a:endParaRPr lang="nl-NL" altLang="en-US" dirty="0" smtClean="0"/>
          </a:p>
        </p:txBody>
      </p:sp>
      <p:sp>
        <p:nvSpPr>
          <p:cNvPr id="4" name="Tijdelijke aanduiding voor dianummer 3"/>
          <p:cNvSpPr>
            <a:spLocks noGrp="1"/>
          </p:cNvSpPr>
          <p:nvPr>
            <p:ph type="sldNum" sz="quarter" idx="10"/>
          </p:nvPr>
        </p:nvSpPr>
        <p:spPr/>
        <p:txBody>
          <a:bodyPr/>
          <a:lstStyle/>
          <a:p>
            <a:pPr>
              <a:defRPr/>
            </a:pPr>
            <a:fld id="{EE4F276B-C8FD-4F4B-9980-FB229093DFE0}" type="slidenum">
              <a:rPr lang="en-GB" smtClean="0">
                <a:solidFill>
                  <a:prstClr val="black"/>
                </a:solidFill>
              </a:rPr>
              <a:pPr>
                <a:defRPr/>
              </a:pPr>
              <a:t>65</a:t>
            </a:fld>
            <a:endParaRPr lang="en-GB" dirty="0">
              <a:solidFill>
                <a:prstClr val="black"/>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el 1"/>
          <p:cNvSpPr>
            <a:spLocks noGrp="1"/>
          </p:cNvSpPr>
          <p:nvPr>
            <p:ph type="title"/>
          </p:nvPr>
        </p:nvSpPr>
        <p:spPr>
          <a:xfrm>
            <a:off x="468313" y="188913"/>
            <a:ext cx="8229600" cy="922337"/>
          </a:xfrm>
        </p:spPr>
        <p:txBody>
          <a:bodyPr/>
          <a:lstStyle/>
          <a:p>
            <a:r>
              <a:rPr lang="nl-BE" altLang="en-US" smtClean="0"/>
              <a:t>Voorbeelden van verwezenlijkingen</a:t>
            </a:r>
          </a:p>
        </p:txBody>
      </p:sp>
      <p:sp>
        <p:nvSpPr>
          <p:cNvPr id="3" name="Tijdelijke aanduiding voor inhoud 2"/>
          <p:cNvSpPr>
            <a:spLocks noGrp="1"/>
          </p:cNvSpPr>
          <p:nvPr>
            <p:ph idx="1"/>
          </p:nvPr>
        </p:nvSpPr>
        <p:spPr>
          <a:xfrm>
            <a:off x="457200" y="1196975"/>
            <a:ext cx="8229600" cy="5111750"/>
          </a:xfrm>
        </p:spPr>
        <p:txBody>
          <a:bodyPr>
            <a:normAutofit fontScale="92500" lnSpcReduction="10000"/>
          </a:bodyPr>
          <a:lstStyle/>
          <a:p>
            <a:pPr>
              <a:defRPr/>
            </a:pPr>
            <a:r>
              <a:rPr lang="nl-NL" dirty="0"/>
              <a:t>Water</a:t>
            </a:r>
          </a:p>
          <a:p>
            <a:pPr lvl="1">
              <a:defRPr/>
            </a:pPr>
            <a:r>
              <a:rPr lang="nl-NL" dirty="0"/>
              <a:t>vermindering afval- en grondwaterheffing</a:t>
            </a:r>
          </a:p>
          <a:p>
            <a:pPr lvl="1">
              <a:defRPr/>
            </a:pPr>
            <a:r>
              <a:rPr lang="nl-NL" dirty="0"/>
              <a:t>statuut beschermde klant</a:t>
            </a:r>
          </a:p>
          <a:p>
            <a:pPr>
              <a:defRPr/>
            </a:pPr>
            <a:r>
              <a:rPr lang="nl-NL" dirty="0" smtClean="0"/>
              <a:t>Gas en elektriciteit </a:t>
            </a:r>
          </a:p>
          <a:p>
            <a:pPr lvl="1">
              <a:defRPr/>
            </a:pPr>
            <a:r>
              <a:rPr lang="nl-NL" dirty="0"/>
              <a:t>sociaal tarief</a:t>
            </a:r>
          </a:p>
          <a:p>
            <a:pPr>
              <a:defRPr/>
            </a:pPr>
            <a:r>
              <a:rPr lang="nl-NL" dirty="0" smtClean="0"/>
              <a:t>Openbaar </a:t>
            </a:r>
            <a:r>
              <a:rPr lang="nl-NL" dirty="0"/>
              <a:t>vervoer</a:t>
            </a:r>
          </a:p>
          <a:p>
            <a:pPr lvl="1">
              <a:defRPr/>
            </a:pPr>
            <a:r>
              <a:rPr lang="nl-NL" dirty="0"/>
              <a:t>gratis abonnement (De Lijn)</a:t>
            </a:r>
          </a:p>
          <a:p>
            <a:pPr lvl="1">
              <a:defRPr/>
            </a:pPr>
            <a:r>
              <a:rPr lang="nl-NL" dirty="0"/>
              <a:t>voorkeurtarieven (NMBS, MIVB, TEC) </a:t>
            </a:r>
            <a:endParaRPr lang="nl-BE" dirty="0" smtClean="0"/>
          </a:p>
          <a:p>
            <a:pPr>
              <a:defRPr/>
            </a:pPr>
            <a:r>
              <a:rPr lang="nl-BE" dirty="0" smtClean="0"/>
              <a:t>Telefoon en internet</a:t>
            </a:r>
          </a:p>
          <a:p>
            <a:pPr lvl="1">
              <a:defRPr/>
            </a:pPr>
            <a:r>
              <a:rPr lang="nl-BE" dirty="0"/>
              <a:t>s</a:t>
            </a:r>
            <a:r>
              <a:rPr lang="nl-BE" dirty="0" smtClean="0"/>
              <a:t>ociaal tarief</a:t>
            </a:r>
          </a:p>
          <a:p>
            <a:pPr>
              <a:defRPr/>
            </a:pPr>
            <a:r>
              <a:rPr lang="nl-BE" dirty="0">
                <a:solidFill>
                  <a:prstClr val="black"/>
                </a:solidFill>
              </a:rPr>
              <a:t>Onderwijs</a:t>
            </a:r>
          </a:p>
          <a:p>
            <a:pPr lvl="1">
              <a:defRPr/>
            </a:pPr>
            <a:r>
              <a:rPr lang="nl-BE" dirty="0">
                <a:solidFill>
                  <a:prstClr val="black"/>
                </a:solidFill>
              </a:rPr>
              <a:t>vermindering inschrijvingsgeld</a:t>
            </a:r>
          </a:p>
          <a:p>
            <a:pPr>
              <a:defRPr/>
            </a:pPr>
            <a:r>
              <a:rPr lang="nl-BE" dirty="0">
                <a:solidFill>
                  <a:prstClr val="black"/>
                </a:solidFill>
              </a:rPr>
              <a:t>Kinderopvang</a:t>
            </a:r>
          </a:p>
          <a:p>
            <a:pPr lvl="1">
              <a:defRPr/>
            </a:pPr>
            <a:r>
              <a:rPr lang="nl-BE" dirty="0">
                <a:solidFill>
                  <a:prstClr val="black"/>
                </a:solidFill>
              </a:rPr>
              <a:t>verminderd tarief</a:t>
            </a:r>
          </a:p>
          <a:p>
            <a:pPr lvl="1">
              <a:defRPr/>
            </a:pPr>
            <a:endParaRPr lang="nl-BE" dirty="0" smtClean="0"/>
          </a:p>
        </p:txBody>
      </p:sp>
      <p:sp>
        <p:nvSpPr>
          <p:cNvPr id="4" name="Tijdelijke aanduiding voor dianummer 3"/>
          <p:cNvSpPr>
            <a:spLocks noGrp="1"/>
          </p:cNvSpPr>
          <p:nvPr>
            <p:ph type="sldNum" sz="quarter" idx="10"/>
          </p:nvPr>
        </p:nvSpPr>
        <p:spPr/>
        <p:txBody>
          <a:bodyPr/>
          <a:lstStyle/>
          <a:p>
            <a:pPr>
              <a:defRPr/>
            </a:pPr>
            <a:fld id="{0575C370-05FC-4E84-8B03-29286A96FC14}" type="slidenum">
              <a:rPr lang="en-GB" smtClean="0">
                <a:solidFill>
                  <a:prstClr val="black"/>
                </a:solidFill>
              </a:rPr>
              <a:pPr>
                <a:defRPr/>
              </a:pPr>
              <a:t>66</a:t>
            </a:fld>
            <a:endParaRPr lang="en-GB" dirty="0">
              <a:solidFill>
                <a:prstClr val="black"/>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el 1"/>
          <p:cNvSpPr>
            <a:spLocks noGrp="1"/>
          </p:cNvSpPr>
          <p:nvPr>
            <p:ph type="title"/>
          </p:nvPr>
        </p:nvSpPr>
        <p:spPr>
          <a:xfrm>
            <a:off x="468313" y="188913"/>
            <a:ext cx="8229600" cy="922337"/>
          </a:xfrm>
        </p:spPr>
        <p:txBody>
          <a:bodyPr/>
          <a:lstStyle/>
          <a:p>
            <a:r>
              <a:rPr lang="nl-BE" altLang="en-US" smtClean="0"/>
              <a:t>Informatiebronnen</a:t>
            </a:r>
          </a:p>
        </p:txBody>
      </p:sp>
      <p:sp>
        <p:nvSpPr>
          <p:cNvPr id="63491" name="Tijdelijke aanduiding voor inhoud 2"/>
          <p:cNvSpPr>
            <a:spLocks noGrp="1"/>
          </p:cNvSpPr>
          <p:nvPr>
            <p:ph idx="1"/>
          </p:nvPr>
        </p:nvSpPr>
        <p:spPr>
          <a:xfrm>
            <a:off x="457200" y="1196975"/>
            <a:ext cx="8229600" cy="5111750"/>
          </a:xfrm>
        </p:spPr>
        <p:txBody>
          <a:bodyPr/>
          <a:lstStyle/>
          <a:p>
            <a:r>
              <a:rPr lang="nl-BE" altLang="en-US" smtClean="0"/>
              <a:t>Verblijfplaats, nationaliteit en gezinstoestand</a:t>
            </a:r>
          </a:p>
          <a:p>
            <a:pPr lvl="1"/>
            <a:r>
              <a:rPr lang="nl-BE" altLang="en-US" smtClean="0"/>
              <a:t>Rijksregister</a:t>
            </a:r>
          </a:p>
          <a:p>
            <a:pPr lvl="1"/>
            <a:r>
              <a:rPr lang="nl-BE" altLang="en-US" smtClean="0"/>
              <a:t>KSZ-registers</a:t>
            </a:r>
          </a:p>
          <a:p>
            <a:r>
              <a:rPr lang="nl-BE" altLang="en-US" smtClean="0"/>
              <a:t>Inkomsten</a:t>
            </a:r>
          </a:p>
          <a:p>
            <a:pPr lvl="1"/>
            <a:r>
              <a:rPr lang="nl-BE" altLang="en-US" smtClean="0"/>
              <a:t>FOD Financiën</a:t>
            </a:r>
          </a:p>
          <a:p>
            <a:r>
              <a:rPr lang="nl-BE" altLang="en-US" smtClean="0"/>
              <a:t>Sociaal statuut</a:t>
            </a:r>
          </a:p>
          <a:p>
            <a:pPr lvl="1"/>
            <a:r>
              <a:rPr lang="nl-BE" altLang="en-US" smtClean="0"/>
              <a:t>ziekenfondsen (verhoogde tegemoetkoming, arbeidsongeschiktheid)</a:t>
            </a:r>
          </a:p>
          <a:p>
            <a:pPr lvl="1"/>
            <a:r>
              <a:rPr lang="nl-BE" altLang="en-US" smtClean="0"/>
              <a:t>OCMW’s en POD Maatschappelijke Integratie (leefloon)</a:t>
            </a:r>
          </a:p>
          <a:p>
            <a:pPr lvl="1"/>
            <a:r>
              <a:rPr lang="nl-BE" altLang="en-US" smtClean="0"/>
              <a:t>FOD Sociale Zekerheid (handicap)</a:t>
            </a:r>
          </a:p>
          <a:p>
            <a:pPr lvl="1"/>
            <a:r>
              <a:rPr lang="nl-BE" altLang="en-US" smtClean="0"/>
              <a:t>RVP en RSVZ (pensioen)</a:t>
            </a:r>
          </a:p>
          <a:p>
            <a:r>
              <a:rPr lang="nl-BE" altLang="en-US" smtClean="0"/>
              <a:t>…</a:t>
            </a:r>
          </a:p>
        </p:txBody>
      </p:sp>
      <p:sp>
        <p:nvSpPr>
          <p:cNvPr id="4" name="Tijdelijke aanduiding voor dianummer 3"/>
          <p:cNvSpPr>
            <a:spLocks noGrp="1"/>
          </p:cNvSpPr>
          <p:nvPr>
            <p:ph type="sldNum" sz="quarter" idx="10"/>
          </p:nvPr>
        </p:nvSpPr>
        <p:spPr/>
        <p:txBody>
          <a:bodyPr/>
          <a:lstStyle/>
          <a:p>
            <a:pPr>
              <a:defRPr/>
            </a:pPr>
            <a:fld id="{4941C70B-D8E6-4913-B4BF-8E762ABD9B96}" type="slidenum">
              <a:rPr lang="en-GB" smtClean="0">
                <a:solidFill>
                  <a:prstClr val="black"/>
                </a:solidFill>
              </a:rPr>
              <a:pPr>
                <a:defRPr/>
              </a:pPr>
              <a:t>67</a:t>
            </a:fld>
            <a:endParaRPr lang="en-GB" dirty="0">
              <a:solidFill>
                <a:prstClr val="black"/>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el 1"/>
          <p:cNvSpPr>
            <a:spLocks noGrp="1"/>
          </p:cNvSpPr>
          <p:nvPr>
            <p:ph type="title"/>
          </p:nvPr>
        </p:nvSpPr>
        <p:spPr>
          <a:xfrm>
            <a:off x="468313" y="188913"/>
            <a:ext cx="8229600" cy="922337"/>
          </a:xfrm>
        </p:spPr>
        <p:txBody>
          <a:bodyPr/>
          <a:lstStyle/>
          <a:p>
            <a:r>
              <a:rPr lang="nl-BE" altLang="en-US" smtClean="0"/>
              <a:t>Gecoördineerde regelgeving graag !</a:t>
            </a:r>
          </a:p>
        </p:txBody>
      </p:sp>
      <p:sp>
        <p:nvSpPr>
          <p:cNvPr id="64515" name="Tijdelijke aanduiding voor inhoud 2"/>
          <p:cNvSpPr>
            <a:spLocks noGrp="1"/>
          </p:cNvSpPr>
          <p:nvPr>
            <p:ph idx="1"/>
          </p:nvPr>
        </p:nvSpPr>
        <p:spPr>
          <a:xfrm>
            <a:off x="457200" y="1196975"/>
            <a:ext cx="8229600" cy="5111750"/>
          </a:xfrm>
        </p:spPr>
        <p:txBody>
          <a:bodyPr/>
          <a:lstStyle/>
          <a:p>
            <a:r>
              <a:rPr lang="nl-BE" altLang="en-US" smtClean="0"/>
              <a:t>Probleem</a:t>
            </a:r>
          </a:p>
          <a:p>
            <a:pPr lvl="1"/>
            <a:r>
              <a:rPr lang="nl-BE" altLang="en-US" smtClean="0"/>
              <a:t>geen eenduidig begrippenapparaat</a:t>
            </a:r>
          </a:p>
          <a:p>
            <a:pPr lvl="1"/>
            <a:r>
              <a:rPr lang="nl-BE" altLang="en-US" smtClean="0"/>
              <a:t>enorme wirwar aan criteria</a:t>
            </a:r>
          </a:p>
          <a:p>
            <a:pPr lvl="1"/>
            <a:r>
              <a:rPr lang="nl-BE" altLang="en-US" smtClean="0"/>
              <a:t>gebrek aan afstemming inzake referteperiodes</a:t>
            </a:r>
          </a:p>
          <a:p>
            <a:r>
              <a:rPr lang="nl-BE" altLang="en-US" smtClean="0"/>
              <a:t>Voorstel (‘legoblokjesfilosofie’)</a:t>
            </a:r>
          </a:p>
          <a:p>
            <a:pPr lvl="1"/>
            <a:r>
              <a:rPr lang="nl-BE" altLang="en-US" smtClean="0"/>
              <a:t>standaardisatie van de feitelijke gegevens waarmee rekening wordt gehouden en het tijdstip of periode waarover ze beschikbaar moeten zijn</a:t>
            </a:r>
          </a:p>
          <a:p>
            <a:pPr lvl="1"/>
            <a:r>
              <a:rPr lang="nl-BE" altLang="en-US" smtClean="0"/>
              <a:t>vastlegging van de criteria op basis van die feitelijke gegevens</a:t>
            </a:r>
          </a:p>
          <a:p>
            <a:pPr lvl="1"/>
            <a:r>
              <a:rPr lang="nl-BE" altLang="en-US" smtClean="0"/>
              <a:t>uitwerking van een aantal intermediaire statuten als basis voor toekenning van afgeleide rechten</a:t>
            </a:r>
          </a:p>
          <a:p>
            <a:pPr lvl="1"/>
            <a:r>
              <a:rPr lang="nl-BE" altLang="en-US" smtClean="0"/>
              <a:t>doenbaarheid en nut  van deze methode is bewezen met de multifunctionele aangifte van loon-  en arbeidstijdgegevens</a:t>
            </a:r>
          </a:p>
          <a:p>
            <a:pPr lvl="1"/>
            <a:r>
              <a:rPr lang="nl-BE" altLang="en-US" smtClean="0"/>
              <a:t>doet geen afbreuk aan beleidsautonomie</a:t>
            </a:r>
            <a:endParaRPr lang="nl-BE" altLang="en-US" dirty="0" smtClean="0"/>
          </a:p>
        </p:txBody>
      </p:sp>
      <p:sp>
        <p:nvSpPr>
          <p:cNvPr id="4" name="Tijdelijke aanduiding voor dianummer 3"/>
          <p:cNvSpPr>
            <a:spLocks noGrp="1"/>
          </p:cNvSpPr>
          <p:nvPr>
            <p:ph type="sldNum" sz="quarter" idx="10"/>
          </p:nvPr>
        </p:nvSpPr>
        <p:spPr/>
        <p:txBody>
          <a:bodyPr/>
          <a:lstStyle/>
          <a:p>
            <a:pPr>
              <a:defRPr/>
            </a:pPr>
            <a:fld id="{4E084E4B-70F9-47E6-A0A6-99FE8B3AFFDE}" type="slidenum">
              <a:rPr lang="en-GB" smtClean="0">
                <a:solidFill>
                  <a:prstClr val="black"/>
                </a:solidFill>
              </a:rPr>
              <a:pPr>
                <a:defRPr/>
              </a:pPr>
              <a:t>68</a:t>
            </a:fld>
            <a:endParaRPr lang="en-GB" dirty="0">
              <a:solidFill>
                <a:prstClr val="black"/>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68313" y="188913"/>
            <a:ext cx="8229600" cy="922337"/>
          </a:xfrm>
        </p:spPr>
        <p:txBody>
          <a:bodyPr/>
          <a:lstStyle/>
          <a:p>
            <a:r>
              <a:rPr lang="nl-BE" altLang="en-US" smtClean="0"/>
              <a:t>KSF: synergieën: Nexus effect</a:t>
            </a:r>
            <a:endParaRPr lang="fr-BE" altLang="en-US" smtClean="0"/>
          </a:p>
        </p:txBody>
      </p:sp>
      <p:pic>
        <p:nvPicPr>
          <p:cNvPr id="65539" name="Picture 4"/>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2738" y="1049338"/>
            <a:ext cx="6184900" cy="540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40" name="TextBox 6"/>
          <p:cNvSpPr txBox="1">
            <a:spLocks noChangeArrowheads="1"/>
          </p:cNvSpPr>
          <p:nvPr/>
        </p:nvSpPr>
        <p:spPr bwMode="auto">
          <a:xfrm>
            <a:off x="6607175" y="5997575"/>
            <a:ext cx="2090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nl-BE" altLang="en-US" sz="1400"/>
              <a:t>Bron: MIT Sloan</a:t>
            </a:r>
            <a:endParaRPr lang="en-US" altLang="en-US" sz="1400"/>
          </a:p>
        </p:txBody>
      </p:sp>
      <p:sp>
        <p:nvSpPr>
          <p:cNvPr id="3" name="Slide Number Placeholder 2"/>
          <p:cNvSpPr>
            <a:spLocks noGrp="1"/>
          </p:cNvSpPr>
          <p:nvPr>
            <p:ph type="sldNum" sz="quarter" idx="10"/>
          </p:nvPr>
        </p:nvSpPr>
        <p:spPr/>
        <p:txBody>
          <a:bodyPr/>
          <a:lstStyle/>
          <a:p>
            <a:pPr>
              <a:defRPr/>
            </a:pPr>
            <a:fld id="{0A070AF7-C283-4021-A693-C2291EA53240}" type="slidenum">
              <a:rPr lang="en-GB" smtClean="0">
                <a:solidFill>
                  <a:schemeClr val="tx1"/>
                </a:solidFill>
              </a:rPr>
              <a:pPr>
                <a:defRPr/>
              </a:pPr>
              <a:t>69</a:t>
            </a:fld>
            <a:endParaRPr lang="en-GB"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0"/>
          </p:nvPr>
        </p:nvSpPr>
        <p:spPr/>
        <p:txBody>
          <a:bodyPr/>
          <a:lstStyle/>
          <a:p>
            <a:pPr>
              <a:defRPr/>
            </a:pPr>
            <a:fld id="{42543E86-C0A8-45DE-ADB8-2C6633FE5D61}" type="slidenum">
              <a:rPr lang="en-GB" smtClean="0"/>
              <a:pPr>
                <a:defRPr/>
              </a:pPr>
              <a:t>7</a:t>
            </a:fld>
            <a:endParaRPr lang="en-GB" dirty="0"/>
          </a:p>
        </p:txBody>
      </p:sp>
      <p:sp>
        <p:nvSpPr>
          <p:cNvPr id="7" name="Tekstvak 6"/>
          <p:cNvSpPr txBox="1"/>
          <p:nvPr/>
        </p:nvSpPr>
        <p:spPr>
          <a:xfrm>
            <a:off x="899592" y="1844824"/>
            <a:ext cx="7344816" cy="1323439"/>
          </a:xfrm>
          <a:prstGeom prst="rect">
            <a:avLst/>
          </a:prstGeom>
          <a:noFill/>
          <a:ln w="31750" cmpd="sng">
            <a:solidFill>
              <a:srgbClr val="0082BE"/>
            </a:solidFill>
          </a:ln>
        </p:spPr>
        <p:txBody>
          <a:bodyPr wrap="square" rtlCol="0">
            <a:spAutoFit/>
          </a:bodyPr>
          <a:lstStyle/>
          <a:p>
            <a:pPr algn="ctr"/>
            <a:r>
              <a:rPr lang="nl-BE" sz="4000" dirty="0" smtClean="0">
                <a:solidFill>
                  <a:srgbClr val="0082BE"/>
                </a:solidFill>
              </a:rPr>
              <a:t>Netwerk van de sociale sector: stand van zaken</a:t>
            </a:r>
            <a:endParaRPr lang="nl-BE" sz="4000" dirty="0">
              <a:solidFill>
                <a:srgbClr val="0082BE"/>
              </a:solidFill>
            </a:endParaRPr>
          </a:p>
        </p:txBody>
      </p:sp>
    </p:spTree>
    <p:extLst>
      <p:ext uri="{BB962C8B-B14F-4D97-AF65-F5344CB8AC3E}">
        <p14:creationId xmlns:p14="http://schemas.microsoft.com/office/powerpoint/2010/main" val="17282934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KSF: goede architectuur: SOA</a:t>
            </a:r>
            <a:endParaRPr lang="nl-BE" dirty="0"/>
          </a:p>
        </p:txBody>
      </p:sp>
      <p:sp>
        <p:nvSpPr>
          <p:cNvPr id="3" name="Content Placeholder 2"/>
          <p:cNvSpPr>
            <a:spLocks noGrp="1"/>
          </p:cNvSpPr>
          <p:nvPr>
            <p:ph idx="1"/>
          </p:nvPr>
        </p:nvSpPr>
        <p:spPr/>
        <p:txBody>
          <a:bodyPr>
            <a:normAutofit fontScale="92500" lnSpcReduction="20000"/>
          </a:bodyPr>
          <a:lstStyle/>
          <a:p>
            <a:pPr marL="0" indent="0">
              <a:buNone/>
            </a:pPr>
            <a:endParaRPr lang="en-US" altLang="fr-FR" dirty="0" smtClean="0"/>
          </a:p>
          <a:p>
            <a:pPr marL="0" indent="0">
              <a:buNone/>
            </a:pPr>
            <a:r>
              <a:rPr lang="en-US" altLang="fr-FR" dirty="0" smtClean="0"/>
              <a:t>“</a:t>
            </a:r>
            <a:r>
              <a:rPr lang="en-US" altLang="fr-FR" dirty="0"/>
              <a:t>Service Oriented Architecture (SOA) is a paradigm for organizing and utilizing </a:t>
            </a:r>
            <a:r>
              <a:rPr lang="en-US" altLang="fr-FR" dirty="0">
                <a:solidFill>
                  <a:srgbClr val="0082BE"/>
                </a:solidFill>
              </a:rPr>
              <a:t>distributed capabilities </a:t>
            </a:r>
            <a:r>
              <a:rPr lang="en-US" altLang="fr-FR" dirty="0"/>
              <a:t>that may be </a:t>
            </a:r>
            <a:r>
              <a:rPr lang="en-US" altLang="fr-FR" dirty="0">
                <a:solidFill>
                  <a:srgbClr val="0082BE"/>
                </a:solidFill>
              </a:rPr>
              <a:t>under the control of different ownership domains</a:t>
            </a:r>
            <a:r>
              <a:rPr lang="en-US" altLang="fr-FR" dirty="0"/>
              <a:t>. </a:t>
            </a:r>
          </a:p>
          <a:p>
            <a:endParaRPr lang="en-US" altLang="fr-FR" dirty="0"/>
          </a:p>
          <a:p>
            <a:pPr marL="0" indent="0">
              <a:buNone/>
            </a:pPr>
            <a:r>
              <a:rPr lang="en-US" altLang="fr-FR" dirty="0"/>
              <a:t>It provides a uniform means to offer, discover, interact with and use capabilities to produce desired effects consistent with measurable preconditions and expectations.</a:t>
            </a:r>
          </a:p>
          <a:p>
            <a:endParaRPr lang="en-US" altLang="fr-FR" dirty="0"/>
          </a:p>
          <a:p>
            <a:pPr marL="0" indent="0">
              <a:buNone/>
            </a:pPr>
            <a:r>
              <a:rPr lang="en-US" altLang="fr-FR" dirty="0"/>
              <a:t>Enterprise architects believe that SOA can help businesses </a:t>
            </a:r>
            <a:r>
              <a:rPr lang="en-US" altLang="fr-FR" dirty="0">
                <a:solidFill>
                  <a:srgbClr val="0082BE"/>
                </a:solidFill>
              </a:rPr>
              <a:t>respond more quickly and cost-effectively to the changing market conditions</a:t>
            </a:r>
            <a:r>
              <a:rPr lang="en-US" altLang="fr-FR" dirty="0"/>
              <a:t>. This style of architecture promotes reuse at the macro (service) level rather than micro levels (</a:t>
            </a:r>
            <a:r>
              <a:rPr lang="en-US" altLang="fr-FR" dirty="0" err="1"/>
              <a:t>eg</a:t>
            </a:r>
            <a:r>
              <a:rPr lang="en-US" altLang="fr-FR" dirty="0"/>
              <a:t>. objects). It also </a:t>
            </a:r>
            <a:r>
              <a:rPr lang="en-US" altLang="fr-FR" dirty="0">
                <a:solidFill>
                  <a:srgbClr val="0082BE"/>
                </a:solidFill>
              </a:rPr>
              <a:t>makes interconnection of existing </a:t>
            </a:r>
            <a:r>
              <a:rPr lang="en-US" altLang="fr-FR" dirty="0" smtClean="0">
                <a:solidFill>
                  <a:srgbClr val="0082BE"/>
                </a:solidFill>
              </a:rPr>
              <a:t>ICT </a:t>
            </a:r>
            <a:r>
              <a:rPr lang="en-US" altLang="fr-FR" dirty="0">
                <a:solidFill>
                  <a:srgbClr val="0082BE"/>
                </a:solidFill>
              </a:rPr>
              <a:t>assets trivial</a:t>
            </a:r>
            <a:r>
              <a:rPr lang="en-US" altLang="fr-FR" dirty="0"/>
              <a:t>.” </a:t>
            </a:r>
          </a:p>
          <a:p>
            <a:endParaRPr lang="en-US" altLang="fr-FR" dirty="0"/>
          </a:p>
          <a:p>
            <a:pPr marL="0" indent="0">
              <a:buNone/>
            </a:pPr>
            <a:r>
              <a:rPr lang="en-US" altLang="fr-FR" dirty="0"/>
              <a:t>(OASIS Reference Group)</a:t>
            </a:r>
          </a:p>
          <a:p>
            <a:pPr marL="0" indent="0">
              <a:buNone/>
            </a:pPr>
            <a:endParaRPr lang="nl-BE" dirty="0" smtClean="0"/>
          </a:p>
        </p:txBody>
      </p:sp>
      <p:sp>
        <p:nvSpPr>
          <p:cNvPr id="5" name="Slide Number Placeholder 4"/>
          <p:cNvSpPr>
            <a:spLocks noGrp="1"/>
          </p:cNvSpPr>
          <p:nvPr>
            <p:ph type="sldNum" sz="quarter" idx="10"/>
          </p:nvPr>
        </p:nvSpPr>
        <p:spPr/>
        <p:txBody>
          <a:bodyPr/>
          <a:lstStyle/>
          <a:p>
            <a:fld id="{5471B662-E07F-4B45-AF7C-5436FF003ECE}" type="slidenum">
              <a:rPr lang="en-GB" smtClean="0">
                <a:solidFill>
                  <a:schemeClr val="tx1"/>
                </a:solidFill>
              </a:rPr>
              <a:pPr/>
              <a:t>70</a:t>
            </a:fld>
            <a:endParaRPr lang="en-GB" dirty="0">
              <a:solidFill>
                <a:schemeClr val="tx1"/>
              </a:solidFill>
            </a:endParaRPr>
          </a:p>
        </p:txBody>
      </p:sp>
    </p:spTree>
    <p:extLst>
      <p:ext uri="{BB962C8B-B14F-4D97-AF65-F5344CB8AC3E}">
        <p14:creationId xmlns:p14="http://schemas.microsoft.com/office/powerpoint/2010/main" val="221676172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Enkele kernbegrippen van SOA</a:t>
            </a:r>
            <a:endParaRPr lang="fr-BE" dirty="0"/>
          </a:p>
        </p:txBody>
      </p:sp>
      <p:sp>
        <p:nvSpPr>
          <p:cNvPr id="3" name="Content Placeholder 2"/>
          <p:cNvSpPr>
            <a:spLocks noGrp="1"/>
          </p:cNvSpPr>
          <p:nvPr>
            <p:ph idx="1"/>
          </p:nvPr>
        </p:nvSpPr>
        <p:spPr/>
        <p:txBody>
          <a:bodyPr/>
          <a:lstStyle/>
          <a:p>
            <a:r>
              <a:rPr lang="nl-BE" dirty="0" err="1" smtClean="0"/>
              <a:t>Modulariteit</a:t>
            </a:r>
            <a:r>
              <a:rPr lang="nl-BE" dirty="0" smtClean="0"/>
              <a:t> en vervangbaarheid van diensten</a:t>
            </a:r>
          </a:p>
          <a:p>
            <a:endParaRPr lang="nl-BE" dirty="0" smtClean="0"/>
          </a:p>
          <a:p>
            <a:r>
              <a:rPr lang="nl-BE" dirty="0" err="1" smtClean="0"/>
              <a:t>Compositioneerbaarheid</a:t>
            </a:r>
            <a:r>
              <a:rPr lang="nl-BE" dirty="0" smtClean="0"/>
              <a:t> van diensten</a:t>
            </a:r>
          </a:p>
          <a:p>
            <a:endParaRPr lang="nl-BE" dirty="0" smtClean="0"/>
          </a:p>
          <a:p>
            <a:r>
              <a:rPr lang="nl-BE" dirty="0" err="1" smtClean="0"/>
              <a:t>Genericiteit</a:t>
            </a:r>
            <a:r>
              <a:rPr lang="nl-BE" dirty="0" smtClean="0"/>
              <a:t> van diensten</a:t>
            </a:r>
          </a:p>
          <a:p>
            <a:endParaRPr lang="nl-BE" dirty="0" smtClean="0"/>
          </a:p>
          <a:p>
            <a:r>
              <a:rPr lang="nl-BE" dirty="0" smtClean="0"/>
              <a:t>Gebruik van open, internationale standaarden (standaardiseren = massa – massa = kassa)</a:t>
            </a:r>
          </a:p>
          <a:p>
            <a:endParaRPr lang="nl-BE" dirty="0" smtClean="0"/>
          </a:p>
          <a:p>
            <a:r>
              <a:rPr lang="nl-BE" dirty="0" smtClean="0"/>
              <a:t>Virtualiteit van diensten: afnemer heeft geen weet van concrete implementatie</a:t>
            </a:r>
          </a:p>
        </p:txBody>
      </p:sp>
      <p:sp>
        <p:nvSpPr>
          <p:cNvPr id="4" name="Slide Number Placeholder 3"/>
          <p:cNvSpPr>
            <a:spLocks noGrp="1"/>
          </p:cNvSpPr>
          <p:nvPr>
            <p:ph type="sldNum" sz="quarter" idx="10"/>
          </p:nvPr>
        </p:nvSpPr>
        <p:spPr/>
        <p:txBody>
          <a:bodyPr/>
          <a:lstStyle/>
          <a:p>
            <a:fld id="{5471B662-E07F-4B45-AF7C-5436FF003ECE}" type="slidenum">
              <a:rPr lang="en-GB" smtClean="0">
                <a:solidFill>
                  <a:schemeClr val="tx1"/>
                </a:solidFill>
              </a:rPr>
              <a:pPr/>
              <a:t>71</a:t>
            </a:fld>
            <a:endParaRPr lang="en-GB" dirty="0">
              <a:solidFill>
                <a:schemeClr val="tx1"/>
              </a:solidFill>
            </a:endParaRPr>
          </a:p>
        </p:txBody>
      </p:sp>
    </p:spTree>
    <p:extLst>
      <p:ext uri="{BB962C8B-B14F-4D97-AF65-F5344CB8AC3E}">
        <p14:creationId xmlns:p14="http://schemas.microsoft.com/office/powerpoint/2010/main" val="220601205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Waarom een SOA-architectuur ?</a:t>
            </a:r>
            <a:endParaRPr lang="fr-BE" dirty="0"/>
          </a:p>
        </p:txBody>
      </p:sp>
      <p:sp>
        <p:nvSpPr>
          <p:cNvPr id="3" name="Content Placeholder 2"/>
          <p:cNvSpPr>
            <a:spLocks noGrp="1"/>
          </p:cNvSpPr>
          <p:nvPr>
            <p:ph idx="1"/>
          </p:nvPr>
        </p:nvSpPr>
        <p:spPr/>
        <p:txBody>
          <a:bodyPr/>
          <a:lstStyle/>
          <a:p>
            <a:r>
              <a:rPr lang="en-US" altLang="fr-FR" dirty="0" err="1" smtClean="0"/>
              <a:t>Nood</a:t>
            </a:r>
            <a:r>
              <a:rPr lang="en-US" altLang="fr-FR" dirty="0" smtClean="0"/>
              <a:t> </a:t>
            </a:r>
            <a:r>
              <a:rPr lang="en-US" altLang="fr-FR" dirty="0" err="1" smtClean="0"/>
              <a:t>aan</a:t>
            </a:r>
            <a:endParaRPr lang="en-US" altLang="fr-FR" dirty="0" smtClean="0"/>
          </a:p>
          <a:p>
            <a:pPr lvl="1"/>
            <a:r>
              <a:rPr lang="en-US" altLang="fr-FR" dirty="0" err="1" smtClean="0"/>
              <a:t>samenwerking</a:t>
            </a:r>
            <a:r>
              <a:rPr lang="en-US" altLang="fr-FR" dirty="0" smtClean="0"/>
              <a:t> </a:t>
            </a:r>
            <a:r>
              <a:rPr lang="en-US" altLang="fr-FR" dirty="0" err="1" smtClean="0"/>
              <a:t>en</a:t>
            </a:r>
            <a:r>
              <a:rPr lang="en-US" altLang="fr-FR" dirty="0" smtClean="0"/>
              <a:t> </a:t>
            </a:r>
            <a:r>
              <a:rPr lang="en-US" altLang="fr-FR" dirty="0" err="1" smtClean="0"/>
              <a:t>procescoordinatie</a:t>
            </a:r>
            <a:r>
              <a:rPr lang="en-US" altLang="fr-FR" dirty="0" smtClean="0"/>
              <a:t> </a:t>
            </a:r>
            <a:r>
              <a:rPr lang="en-US" altLang="fr-FR" dirty="0" err="1" smtClean="0"/>
              <a:t>tussen</a:t>
            </a:r>
            <a:endParaRPr lang="en-US" altLang="fr-FR" dirty="0" smtClean="0"/>
          </a:p>
          <a:p>
            <a:pPr lvl="2"/>
            <a:r>
              <a:rPr lang="en-US" altLang="fr-FR" dirty="0" smtClean="0"/>
              <a:t>&gt; </a:t>
            </a:r>
            <a:r>
              <a:rPr lang="nl-BE" altLang="fr-FR" dirty="0" smtClean="0"/>
              <a:t>3.000</a:t>
            </a:r>
            <a:r>
              <a:rPr lang="en-US" altLang="fr-FR" dirty="0" smtClean="0"/>
              <a:t> </a:t>
            </a:r>
            <a:r>
              <a:rPr lang="en-US" altLang="fr-FR" dirty="0" err="1" smtClean="0"/>
              <a:t>actoren</a:t>
            </a:r>
            <a:r>
              <a:rPr lang="en-US" altLang="fr-FR" dirty="0" smtClean="0"/>
              <a:t> in de </a:t>
            </a:r>
            <a:r>
              <a:rPr lang="en-US" altLang="fr-FR" dirty="0" err="1" smtClean="0"/>
              <a:t>sociale</a:t>
            </a:r>
            <a:r>
              <a:rPr lang="en-US" altLang="fr-FR" dirty="0" smtClean="0"/>
              <a:t> sector</a:t>
            </a:r>
          </a:p>
          <a:p>
            <a:pPr lvl="2"/>
            <a:r>
              <a:rPr lang="en-US" altLang="fr-FR" dirty="0" smtClean="0"/>
              <a:t>&gt; 240.000 </a:t>
            </a:r>
            <a:r>
              <a:rPr lang="en-US" altLang="fr-FR" dirty="0" err="1" smtClean="0"/>
              <a:t>ondernemingen</a:t>
            </a:r>
            <a:endParaRPr lang="en-US" altLang="fr-FR" dirty="0" smtClean="0"/>
          </a:p>
          <a:p>
            <a:pPr lvl="2"/>
            <a:r>
              <a:rPr lang="en-US" altLang="fr-FR" dirty="0" smtClean="0"/>
              <a:t>&gt; 1.000.000 </a:t>
            </a:r>
            <a:r>
              <a:rPr lang="en-US" altLang="fr-FR" dirty="0" err="1" smtClean="0"/>
              <a:t>zelfstandigen</a:t>
            </a:r>
            <a:endParaRPr lang="en-US" altLang="fr-FR" dirty="0" smtClean="0"/>
          </a:p>
          <a:p>
            <a:pPr lvl="2"/>
            <a:r>
              <a:rPr lang="en-US" altLang="fr-FR" dirty="0" smtClean="0"/>
              <a:t>&gt; 11.000.000 burgers</a:t>
            </a:r>
          </a:p>
          <a:p>
            <a:pPr lvl="1"/>
            <a:r>
              <a:rPr lang="en-US" altLang="fr-FR" dirty="0" smtClean="0"/>
              <a:t>met respect </a:t>
            </a:r>
            <a:r>
              <a:rPr lang="en-US" altLang="fr-FR" dirty="0" err="1" smtClean="0"/>
              <a:t>voor</a:t>
            </a:r>
            <a:r>
              <a:rPr lang="en-US" altLang="fr-FR" dirty="0" smtClean="0"/>
              <a:t> </a:t>
            </a:r>
            <a:r>
              <a:rPr lang="en-US" altLang="fr-FR" dirty="0" err="1" smtClean="0"/>
              <a:t>hun</a:t>
            </a:r>
            <a:r>
              <a:rPr lang="en-US" altLang="fr-FR" dirty="0" smtClean="0"/>
              <a:t> </a:t>
            </a:r>
            <a:r>
              <a:rPr lang="en-US" altLang="fr-FR" dirty="0" err="1" smtClean="0"/>
              <a:t>inhoudelijke</a:t>
            </a:r>
            <a:r>
              <a:rPr lang="en-US" altLang="fr-FR" dirty="0" smtClean="0"/>
              <a:t> </a:t>
            </a:r>
            <a:r>
              <a:rPr lang="en-US" altLang="fr-FR" dirty="0" err="1" smtClean="0"/>
              <a:t>autonomie</a:t>
            </a:r>
            <a:r>
              <a:rPr lang="en-US" altLang="fr-FR" dirty="0" smtClean="0"/>
              <a:t> </a:t>
            </a:r>
            <a:r>
              <a:rPr lang="en-US" altLang="fr-FR" dirty="0" err="1" smtClean="0"/>
              <a:t>en</a:t>
            </a:r>
            <a:r>
              <a:rPr lang="en-US" altLang="fr-FR" dirty="0" smtClean="0"/>
              <a:t> </a:t>
            </a:r>
            <a:r>
              <a:rPr lang="en-US" altLang="fr-FR" dirty="0" err="1" smtClean="0"/>
              <a:t>wettelijke</a:t>
            </a:r>
            <a:r>
              <a:rPr lang="en-US" altLang="fr-FR" dirty="0" smtClean="0"/>
              <a:t> </a:t>
            </a:r>
            <a:r>
              <a:rPr lang="en-US" altLang="fr-FR" dirty="0" err="1" smtClean="0"/>
              <a:t>opdrachten</a:t>
            </a:r>
            <a:endParaRPr lang="en-US" altLang="fr-FR" dirty="0" smtClean="0"/>
          </a:p>
          <a:p>
            <a:pPr lvl="1"/>
            <a:r>
              <a:rPr lang="en-US" altLang="fr-FR" dirty="0" smtClean="0"/>
              <a:t> SOA </a:t>
            </a:r>
            <a:r>
              <a:rPr lang="en-US" altLang="fr-FR" dirty="0" err="1" smtClean="0"/>
              <a:t>biedt</a:t>
            </a:r>
            <a:r>
              <a:rPr lang="en-US" altLang="fr-FR" dirty="0" smtClean="0"/>
              <a:t> de </a:t>
            </a:r>
            <a:r>
              <a:rPr lang="en-US" altLang="fr-FR" dirty="0" err="1" smtClean="0"/>
              <a:t>mogelijkheid</a:t>
            </a:r>
            <a:r>
              <a:rPr lang="en-US" altLang="fr-FR" dirty="0" smtClean="0"/>
              <a:t> om</a:t>
            </a:r>
          </a:p>
          <a:p>
            <a:pPr lvl="2"/>
            <a:r>
              <a:rPr lang="en-US" altLang="fr-FR" dirty="0" err="1" smtClean="0"/>
              <a:t>processen</a:t>
            </a:r>
            <a:r>
              <a:rPr lang="en-US" altLang="fr-FR" dirty="0" smtClean="0"/>
              <a:t> over </a:t>
            </a:r>
            <a:r>
              <a:rPr lang="en-US" altLang="fr-FR" dirty="0" err="1" smtClean="0"/>
              <a:t>actoren</a:t>
            </a:r>
            <a:r>
              <a:rPr lang="en-US" altLang="fr-FR" dirty="0" smtClean="0"/>
              <a:t> </a:t>
            </a:r>
            <a:r>
              <a:rPr lang="en-US" altLang="fr-FR" dirty="0" err="1" smtClean="0"/>
              <a:t>heen</a:t>
            </a:r>
            <a:r>
              <a:rPr lang="en-US" altLang="fr-FR" dirty="0" smtClean="0"/>
              <a:t> </a:t>
            </a:r>
            <a:r>
              <a:rPr lang="en-US" altLang="fr-FR" dirty="0" err="1" smtClean="0"/>
              <a:t>te</a:t>
            </a:r>
            <a:r>
              <a:rPr lang="en-US" altLang="fr-FR" dirty="0" smtClean="0"/>
              <a:t> </a:t>
            </a:r>
            <a:r>
              <a:rPr lang="en-US" altLang="fr-FR" dirty="0" err="1" smtClean="0"/>
              <a:t>ontwikkelen</a:t>
            </a:r>
            <a:endParaRPr lang="en-US" altLang="fr-FR" dirty="0" smtClean="0"/>
          </a:p>
          <a:p>
            <a:pPr lvl="2"/>
            <a:r>
              <a:rPr lang="en-US" altLang="fr-FR" dirty="0" err="1" smtClean="0"/>
              <a:t>pebaseerd</a:t>
            </a:r>
            <a:r>
              <a:rPr lang="en-US" altLang="fr-FR" dirty="0" smtClean="0"/>
              <a:t> op ‘</a:t>
            </a:r>
            <a:r>
              <a:rPr lang="en-US" altLang="fr-FR" dirty="0" err="1" smtClean="0"/>
              <a:t>los</a:t>
            </a:r>
            <a:r>
              <a:rPr lang="en-US" altLang="fr-FR" dirty="0" smtClean="0"/>
              <a:t> </a:t>
            </a:r>
            <a:r>
              <a:rPr lang="en-US" altLang="fr-FR" dirty="0" err="1" smtClean="0"/>
              <a:t>gekoppelde</a:t>
            </a:r>
            <a:r>
              <a:rPr lang="en-US" altLang="fr-FR" dirty="0" smtClean="0"/>
              <a:t>’ </a:t>
            </a:r>
            <a:r>
              <a:rPr lang="en-US" altLang="fr-FR" dirty="0" err="1" smtClean="0"/>
              <a:t>samenwerking</a:t>
            </a:r>
            <a:endParaRPr lang="en-US" altLang="fr-FR" dirty="0" smtClean="0"/>
          </a:p>
          <a:p>
            <a:pPr lvl="2"/>
            <a:r>
              <a:rPr lang="nl-BE" altLang="fr-FR" dirty="0" smtClean="0"/>
              <a:t>gebaseerd op open standaarden</a:t>
            </a:r>
            <a:endParaRPr lang="en-US" altLang="fr-FR" dirty="0"/>
          </a:p>
        </p:txBody>
      </p:sp>
      <p:sp>
        <p:nvSpPr>
          <p:cNvPr id="4" name="Slide Number Placeholder 3"/>
          <p:cNvSpPr>
            <a:spLocks noGrp="1"/>
          </p:cNvSpPr>
          <p:nvPr>
            <p:ph type="sldNum" sz="quarter" idx="10"/>
          </p:nvPr>
        </p:nvSpPr>
        <p:spPr/>
        <p:txBody>
          <a:bodyPr/>
          <a:lstStyle/>
          <a:p>
            <a:fld id="{5471B662-E07F-4B45-AF7C-5436FF003ECE}" type="slidenum">
              <a:rPr lang="en-GB" smtClean="0">
                <a:solidFill>
                  <a:schemeClr val="tx1"/>
                </a:solidFill>
              </a:rPr>
              <a:pPr/>
              <a:t>72</a:t>
            </a:fld>
            <a:endParaRPr lang="en-GB" dirty="0">
              <a:solidFill>
                <a:schemeClr val="tx1"/>
              </a:solidFill>
            </a:endParaRPr>
          </a:p>
        </p:txBody>
      </p:sp>
    </p:spTree>
    <p:extLst>
      <p:ext uri="{BB962C8B-B14F-4D97-AF65-F5344CB8AC3E}">
        <p14:creationId xmlns:p14="http://schemas.microsoft.com/office/powerpoint/2010/main" val="274621071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Waarom een SOA-architectuur ?</a:t>
            </a:r>
            <a:endParaRPr lang="fr-BE" dirty="0"/>
          </a:p>
        </p:txBody>
      </p:sp>
      <p:sp>
        <p:nvSpPr>
          <p:cNvPr id="3" name="Content Placeholder 2"/>
          <p:cNvSpPr>
            <a:spLocks noGrp="1"/>
          </p:cNvSpPr>
          <p:nvPr>
            <p:ph idx="1"/>
          </p:nvPr>
        </p:nvSpPr>
        <p:spPr/>
        <p:txBody>
          <a:bodyPr>
            <a:normAutofit fontScale="92500" lnSpcReduction="10000"/>
          </a:bodyPr>
          <a:lstStyle/>
          <a:p>
            <a:r>
              <a:rPr lang="nl-BE" altLang="fr-FR" dirty="0" smtClean="0"/>
              <a:t>Nood aan hergebruik van ICT-assets</a:t>
            </a:r>
          </a:p>
          <a:p>
            <a:pPr lvl="1"/>
            <a:r>
              <a:rPr lang="nl-BE" altLang="fr-FR" dirty="0" smtClean="0"/>
              <a:t>kostenbeheersing</a:t>
            </a:r>
          </a:p>
          <a:p>
            <a:pPr lvl="1"/>
            <a:r>
              <a:rPr lang="nl-BE" altLang="fr-FR" dirty="0" smtClean="0"/>
              <a:t>mogelijkheid om partners te ondersteunen</a:t>
            </a:r>
          </a:p>
          <a:p>
            <a:pPr lvl="1"/>
            <a:endParaRPr lang="nl-BE" altLang="fr-FR" dirty="0" smtClean="0"/>
          </a:p>
          <a:p>
            <a:pPr lvl="1">
              <a:buFont typeface="Wingdings" panose="05000000000000000000" pitchFamily="2" charset="2"/>
              <a:buChar char="Ø"/>
            </a:pPr>
            <a:r>
              <a:rPr lang="nl-BE" altLang="fr-FR" dirty="0" smtClean="0"/>
              <a:t> SOA biedt de mogelijkheid om</a:t>
            </a:r>
          </a:p>
          <a:p>
            <a:pPr lvl="2"/>
            <a:r>
              <a:rPr lang="nl-BE" altLang="fr-FR" dirty="0" smtClean="0"/>
              <a:t>multifunctionele basis- en businessdiensten te ontwikkelen</a:t>
            </a:r>
          </a:p>
          <a:p>
            <a:pPr lvl="2"/>
            <a:r>
              <a:rPr lang="nl-BE" altLang="fr-FR" dirty="0" smtClean="0"/>
              <a:t>die kunnen worden hergebruikt door alle geïnteresseerde actoren</a:t>
            </a:r>
          </a:p>
          <a:p>
            <a:pPr lvl="1"/>
            <a:endParaRPr lang="nl-BE" altLang="fr-FR" dirty="0" smtClean="0"/>
          </a:p>
          <a:p>
            <a:r>
              <a:rPr lang="nl-BE" altLang="fr-FR" dirty="0" smtClean="0"/>
              <a:t>Nood aan snelle aanpassing aan een steeds wijzigende maatschappelijke en juridische omgeving</a:t>
            </a:r>
          </a:p>
          <a:p>
            <a:endParaRPr lang="nl-BE" altLang="fr-FR" dirty="0" smtClean="0"/>
          </a:p>
          <a:p>
            <a:pPr lvl="1">
              <a:buFont typeface="Wingdings" panose="05000000000000000000" pitchFamily="2" charset="2"/>
              <a:buChar char="Ø"/>
            </a:pPr>
            <a:r>
              <a:rPr lang="nl-BE" altLang="fr-FR" dirty="0" smtClean="0"/>
              <a:t> SOA biedt de mogelijkheid om</a:t>
            </a:r>
          </a:p>
          <a:p>
            <a:pPr lvl="2"/>
            <a:r>
              <a:rPr lang="nl-BE" altLang="fr-FR" dirty="0" smtClean="0"/>
              <a:t>diensten aan te passen, te vervangen of toe te voegen zonder effect op de andere diensten</a:t>
            </a:r>
          </a:p>
          <a:p>
            <a:pPr lvl="2"/>
            <a:r>
              <a:rPr lang="nl-BE" altLang="fr-FR" dirty="0" smtClean="0"/>
              <a:t>nieuwe toepassingen te ontwikkelen gebaseerd op het hergebruik van bestaande diensten   </a:t>
            </a:r>
            <a:endParaRPr lang="nl-BE" altLang="fr-FR" dirty="0"/>
          </a:p>
        </p:txBody>
      </p:sp>
      <p:sp>
        <p:nvSpPr>
          <p:cNvPr id="4" name="Slide Number Placeholder 3"/>
          <p:cNvSpPr>
            <a:spLocks noGrp="1"/>
          </p:cNvSpPr>
          <p:nvPr>
            <p:ph type="sldNum" sz="quarter" idx="10"/>
          </p:nvPr>
        </p:nvSpPr>
        <p:spPr/>
        <p:txBody>
          <a:bodyPr/>
          <a:lstStyle/>
          <a:p>
            <a:fld id="{5471B662-E07F-4B45-AF7C-5436FF003ECE}" type="slidenum">
              <a:rPr lang="en-GB" smtClean="0">
                <a:solidFill>
                  <a:schemeClr val="tx1"/>
                </a:solidFill>
              </a:rPr>
              <a:pPr/>
              <a:t>73</a:t>
            </a:fld>
            <a:endParaRPr lang="en-GB" dirty="0">
              <a:solidFill>
                <a:schemeClr val="tx1"/>
              </a:solidFill>
            </a:endParaRPr>
          </a:p>
        </p:txBody>
      </p:sp>
    </p:spTree>
    <p:extLst>
      <p:ext uri="{BB962C8B-B14F-4D97-AF65-F5344CB8AC3E}">
        <p14:creationId xmlns:p14="http://schemas.microsoft.com/office/powerpoint/2010/main" val="306421656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0"/>
          </p:nvPr>
        </p:nvSpPr>
        <p:spPr/>
        <p:txBody>
          <a:bodyPr/>
          <a:lstStyle/>
          <a:p>
            <a:pPr>
              <a:defRPr/>
            </a:pPr>
            <a:fld id="{42543E86-C0A8-45DE-ADB8-2C6633FE5D61}" type="slidenum">
              <a:rPr lang="en-GB" smtClean="0">
                <a:solidFill>
                  <a:schemeClr val="tx1"/>
                </a:solidFill>
              </a:rPr>
              <a:pPr>
                <a:defRPr/>
              </a:pPr>
              <a:t>74</a:t>
            </a:fld>
            <a:endParaRPr lang="en-GB" dirty="0">
              <a:solidFill>
                <a:schemeClr val="tx1"/>
              </a:solidFill>
            </a:endParaRPr>
          </a:p>
        </p:txBody>
      </p:sp>
      <p:sp>
        <p:nvSpPr>
          <p:cNvPr id="7" name="Tekstvak 6"/>
          <p:cNvSpPr txBox="1"/>
          <p:nvPr/>
        </p:nvSpPr>
        <p:spPr>
          <a:xfrm>
            <a:off x="899592" y="1844824"/>
            <a:ext cx="7344816" cy="707886"/>
          </a:xfrm>
          <a:prstGeom prst="rect">
            <a:avLst/>
          </a:prstGeom>
          <a:noFill/>
          <a:ln w="31750" cmpd="sng">
            <a:solidFill>
              <a:srgbClr val="0082BE"/>
            </a:solidFill>
          </a:ln>
        </p:spPr>
        <p:txBody>
          <a:bodyPr wrap="square" rtlCol="0">
            <a:spAutoFit/>
          </a:bodyPr>
          <a:lstStyle/>
          <a:p>
            <a:pPr algn="ctr"/>
            <a:r>
              <a:rPr lang="nl-BE" sz="4000" dirty="0" smtClean="0">
                <a:solidFill>
                  <a:srgbClr val="0082BE"/>
                </a:solidFill>
              </a:rPr>
              <a:t>Dienstenintegratoren</a:t>
            </a:r>
            <a:endParaRPr lang="nl-BE" sz="4000" dirty="0">
              <a:solidFill>
                <a:srgbClr val="0082BE"/>
              </a:solidFill>
            </a:endParaRPr>
          </a:p>
        </p:txBody>
      </p:sp>
    </p:spTree>
    <p:extLst>
      <p:ext uri="{BB962C8B-B14F-4D97-AF65-F5344CB8AC3E}">
        <p14:creationId xmlns:p14="http://schemas.microsoft.com/office/powerpoint/2010/main" val="21304085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68313" y="188913"/>
            <a:ext cx="8229600" cy="922337"/>
          </a:xfrm>
        </p:spPr>
        <p:txBody>
          <a:bodyPr/>
          <a:lstStyle/>
          <a:p>
            <a:r>
              <a:rPr lang="nl-BE" altLang="en-US" smtClean="0"/>
              <a:t>Middel: dienstenintegratoren</a:t>
            </a:r>
            <a:endParaRPr lang="en-US" altLang="en-US" smtClean="0"/>
          </a:p>
        </p:txBody>
      </p:sp>
      <p:sp>
        <p:nvSpPr>
          <p:cNvPr id="66563" name="Content Placeholder 2"/>
          <p:cNvSpPr>
            <a:spLocks noGrp="1"/>
          </p:cNvSpPr>
          <p:nvPr>
            <p:ph idx="1"/>
          </p:nvPr>
        </p:nvSpPr>
        <p:spPr>
          <a:xfrm>
            <a:off x="457200" y="1196975"/>
            <a:ext cx="8229600" cy="5111750"/>
          </a:xfrm>
        </p:spPr>
        <p:txBody>
          <a:bodyPr/>
          <a:lstStyle/>
          <a:p>
            <a:r>
              <a:rPr lang="en-US" altLang="fr-FR" dirty="0" err="1" smtClean="0"/>
              <a:t>Organiseren</a:t>
            </a:r>
            <a:r>
              <a:rPr lang="en-US" altLang="fr-FR" dirty="0" smtClean="0"/>
              <a:t> van </a:t>
            </a:r>
            <a:r>
              <a:rPr lang="en-US" altLang="fr-FR" dirty="0" err="1" smtClean="0"/>
              <a:t>elektronische</a:t>
            </a:r>
            <a:r>
              <a:rPr lang="en-US" altLang="fr-FR" dirty="0" smtClean="0"/>
              <a:t> </a:t>
            </a:r>
            <a:r>
              <a:rPr lang="en-US" altLang="fr-FR" dirty="0" err="1" smtClean="0"/>
              <a:t>samenwerking</a:t>
            </a:r>
            <a:r>
              <a:rPr lang="en-US" altLang="fr-FR" dirty="0" smtClean="0"/>
              <a:t> </a:t>
            </a:r>
            <a:r>
              <a:rPr lang="en-US" altLang="fr-FR" dirty="0" err="1" smtClean="0"/>
              <a:t>tussen</a:t>
            </a:r>
            <a:r>
              <a:rPr lang="en-US" altLang="fr-FR" dirty="0" smtClean="0"/>
              <a:t> de </a:t>
            </a:r>
            <a:r>
              <a:rPr lang="en-US" altLang="fr-FR" dirty="0" err="1" smtClean="0"/>
              <a:t>actoren</a:t>
            </a:r>
            <a:r>
              <a:rPr lang="en-US" altLang="fr-FR" dirty="0" smtClean="0"/>
              <a:t> </a:t>
            </a:r>
            <a:r>
              <a:rPr lang="en-US" altLang="fr-FR" dirty="0" err="1" smtClean="0"/>
              <a:t>zonder</a:t>
            </a:r>
            <a:r>
              <a:rPr lang="en-US" altLang="fr-FR" dirty="0" smtClean="0"/>
              <a:t> </a:t>
            </a:r>
            <a:r>
              <a:rPr lang="en-US" altLang="fr-FR" dirty="0" err="1" smtClean="0"/>
              <a:t>hun</a:t>
            </a:r>
            <a:r>
              <a:rPr lang="en-US" altLang="fr-FR" dirty="0" smtClean="0"/>
              <a:t> </a:t>
            </a:r>
            <a:r>
              <a:rPr lang="en-US" altLang="fr-FR" dirty="0" err="1" smtClean="0"/>
              <a:t>plaats</a:t>
            </a:r>
            <a:r>
              <a:rPr lang="en-US" altLang="fr-FR" dirty="0" smtClean="0"/>
              <a:t> in </a:t>
            </a:r>
            <a:r>
              <a:rPr lang="en-US" altLang="fr-FR" dirty="0" err="1" smtClean="0"/>
              <a:t>te</a:t>
            </a:r>
            <a:r>
              <a:rPr lang="en-US" altLang="fr-FR" dirty="0" smtClean="0"/>
              <a:t> </a:t>
            </a:r>
            <a:r>
              <a:rPr lang="en-US" altLang="fr-FR" dirty="0" err="1" smtClean="0"/>
              <a:t>nemen</a:t>
            </a:r>
            <a:r>
              <a:rPr lang="en-US" altLang="fr-FR" dirty="0" smtClean="0"/>
              <a:t> </a:t>
            </a:r>
          </a:p>
          <a:p>
            <a:pPr lvl="1"/>
            <a:r>
              <a:rPr lang="en-US" altLang="fr-FR" dirty="0" err="1" smtClean="0"/>
              <a:t>autonomie</a:t>
            </a:r>
            <a:endParaRPr lang="en-US" altLang="fr-FR" dirty="0" smtClean="0"/>
          </a:p>
          <a:p>
            <a:pPr lvl="1"/>
            <a:r>
              <a:rPr lang="en-US" altLang="fr-FR" dirty="0" err="1" smtClean="0"/>
              <a:t>responsabilisering</a:t>
            </a:r>
            <a:endParaRPr lang="en-US" altLang="fr-FR" dirty="0" smtClean="0"/>
          </a:p>
          <a:p>
            <a:r>
              <a:rPr lang="nl-BE" altLang="en-US" dirty="0" smtClean="0"/>
              <a:t>Vastleggen en bevorderen van naleving van</a:t>
            </a:r>
          </a:p>
          <a:p>
            <a:pPr lvl="1"/>
            <a:r>
              <a:rPr lang="nl-BE" altLang="en-US" dirty="0" smtClean="0"/>
              <a:t>gemeenschappelijke visie met betrekking tot geïntegreerde elektronische dienstverlening</a:t>
            </a:r>
          </a:p>
          <a:p>
            <a:pPr lvl="1"/>
            <a:r>
              <a:rPr lang="nl-BE" altLang="en-US" dirty="0" smtClean="0"/>
              <a:t>gemeenschappelijke basisprincipes inzake informatiebeheer en –veiligheid</a:t>
            </a:r>
          </a:p>
          <a:p>
            <a:r>
              <a:rPr lang="nl-BE" altLang="en-US" dirty="0" smtClean="0"/>
              <a:t>Motor zijn van noodzakelijke veranderingen voor de uitvoering van de visie</a:t>
            </a:r>
          </a:p>
          <a:p>
            <a:endParaRPr lang="nl-BE" altLang="en-US" dirty="0" smtClean="0"/>
          </a:p>
          <a:p>
            <a:pPr lvl="1"/>
            <a:endParaRPr lang="nl-BE" altLang="en-US" dirty="0" smtClean="0"/>
          </a:p>
          <a:p>
            <a:pPr lvl="1"/>
            <a:endParaRPr lang="en-US" altLang="en-US" dirty="0" smtClean="0"/>
          </a:p>
        </p:txBody>
      </p:sp>
      <p:sp>
        <p:nvSpPr>
          <p:cNvPr id="4" name="Slide Number Placeholder 3"/>
          <p:cNvSpPr>
            <a:spLocks noGrp="1"/>
          </p:cNvSpPr>
          <p:nvPr>
            <p:ph type="sldNum" sz="quarter" idx="10"/>
          </p:nvPr>
        </p:nvSpPr>
        <p:spPr/>
        <p:txBody>
          <a:bodyPr/>
          <a:lstStyle/>
          <a:p>
            <a:pPr>
              <a:defRPr/>
            </a:pPr>
            <a:fld id="{051734D8-1E00-4D25-9CA2-EBB0779124D0}" type="slidenum">
              <a:rPr lang="en-GB" smtClean="0">
                <a:solidFill>
                  <a:schemeClr val="tx1"/>
                </a:solidFill>
              </a:rPr>
              <a:pPr>
                <a:defRPr/>
              </a:pPr>
              <a:t>75</a:t>
            </a:fld>
            <a:endParaRPr lang="en-GB" dirty="0">
              <a:solidFill>
                <a:schemeClr val="tx1"/>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68313" y="188913"/>
            <a:ext cx="8229600" cy="922337"/>
          </a:xfrm>
        </p:spPr>
        <p:txBody>
          <a:bodyPr/>
          <a:lstStyle/>
          <a:p>
            <a:r>
              <a:rPr lang="nl-BE" altLang="en-US" smtClean="0"/>
              <a:t>Middel: dienstenintegratoren</a:t>
            </a:r>
            <a:endParaRPr lang="en-US" altLang="en-US" smtClean="0"/>
          </a:p>
        </p:txBody>
      </p:sp>
      <p:sp>
        <p:nvSpPr>
          <p:cNvPr id="67587" name="Content Placeholder 2"/>
          <p:cNvSpPr>
            <a:spLocks noGrp="1"/>
          </p:cNvSpPr>
          <p:nvPr>
            <p:ph idx="1"/>
          </p:nvPr>
        </p:nvSpPr>
        <p:spPr>
          <a:xfrm>
            <a:off x="457200" y="1196975"/>
            <a:ext cx="8229600" cy="5111750"/>
          </a:xfrm>
        </p:spPr>
        <p:txBody>
          <a:bodyPr/>
          <a:lstStyle/>
          <a:p>
            <a:r>
              <a:rPr lang="nl-BE" altLang="en-US" dirty="0" smtClean="0"/>
              <a:t>Coördineren van</a:t>
            </a:r>
          </a:p>
          <a:p>
            <a:pPr lvl="1"/>
            <a:r>
              <a:rPr lang="nl-BE" altLang="en-US" dirty="0" smtClean="0"/>
              <a:t>de procesoptimalisering</a:t>
            </a:r>
          </a:p>
          <a:p>
            <a:pPr lvl="1"/>
            <a:r>
              <a:rPr lang="nl-BE" altLang="en-US" dirty="0" smtClean="0"/>
              <a:t>elektronische  informatie-uitwisseling, o.a. door middel van een verwijzingsrepertorium</a:t>
            </a:r>
          </a:p>
          <a:p>
            <a:pPr lvl="1"/>
            <a:r>
              <a:rPr lang="nl-BE" altLang="en-US" dirty="0" smtClean="0"/>
              <a:t>taakverdeling inzake beheer van authentieke bronnen</a:t>
            </a:r>
          </a:p>
          <a:p>
            <a:pPr lvl="1"/>
            <a:r>
              <a:rPr lang="nl-BE" altLang="en-US" dirty="0" smtClean="0"/>
              <a:t>programma’s en projecten</a:t>
            </a:r>
            <a:endParaRPr lang="en-US" altLang="fr-FR" dirty="0" smtClean="0"/>
          </a:p>
          <a:p>
            <a:r>
              <a:rPr lang="en-US" altLang="fr-FR" dirty="0" err="1" smtClean="0"/>
              <a:t>Beheren</a:t>
            </a:r>
            <a:r>
              <a:rPr lang="en-US" altLang="fr-FR" dirty="0" smtClean="0"/>
              <a:t> van </a:t>
            </a:r>
            <a:r>
              <a:rPr lang="en-US" altLang="fr-FR" dirty="0" err="1" smtClean="0"/>
              <a:t>een</a:t>
            </a:r>
            <a:r>
              <a:rPr lang="en-US" altLang="fr-FR" dirty="0" smtClean="0"/>
              <a:t> </a:t>
            </a:r>
            <a:r>
              <a:rPr lang="en-US" altLang="fr-FR" dirty="0" err="1" smtClean="0"/>
              <a:t>veilig</a:t>
            </a:r>
            <a:r>
              <a:rPr lang="en-US" altLang="fr-FR" dirty="0" smtClean="0"/>
              <a:t> </a:t>
            </a:r>
            <a:r>
              <a:rPr lang="en-US" altLang="fr-FR" dirty="0" err="1" smtClean="0"/>
              <a:t>elektronisch</a:t>
            </a:r>
            <a:r>
              <a:rPr lang="en-US" altLang="fr-FR" dirty="0" smtClean="0"/>
              <a:t> </a:t>
            </a:r>
            <a:r>
              <a:rPr lang="en-US" altLang="fr-FR" dirty="0" err="1" smtClean="0"/>
              <a:t>samenwerkingsplatform</a:t>
            </a:r>
            <a:endParaRPr lang="en-US" altLang="fr-FR" dirty="0" smtClean="0"/>
          </a:p>
          <a:p>
            <a:pPr lvl="1"/>
            <a:r>
              <a:rPr lang="en-US" altLang="fr-FR" dirty="0" smtClean="0"/>
              <a:t>op </a:t>
            </a:r>
            <a:r>
              <a:rPr lang="en-US" altLang="fr-FR" dirty="0" err="1" smtClean="0"/>
              <a:t>technisch</a:t>
            </a:r>
            <a:r>
              <a:rPr lang="en-US" altLang="fr-FR" dirty="0" smtClean="0"/>
              <a:t> </a:t>
            </a:r>
            <a:r>
              <a:rPr lang="en-US" altLang="fr-FR" dirty="0" err="1" smtClean="0"/>
              <a:t>vlak</a:t>
            </a:r>
            <a:r>
              <a:rPr lang="en-US" altLang="fr-FR" dirty="0" smtClean="0"/>
              <a:t> : </a:t>
            </a:r>
            <a:r>
              <a:rPr lang="en-US" altLang="fr-FR" dirty="0" err="1" smtClean="0"/>
              <a:t>architectuur</a:t>
            </a:r>
            <a:r>
              <a:rPr lang="en-US" altLang="fr-FR" dirty="0" smtClean="0"/>
              <a:t>, </a:t>
            </a:r>
            <a:r>
              <a:rPr lang="en-US" altLang="fr-FR" dirty="0" err="1" smtClean="0"/>
              <a:t>standaarden</a:t>
            </a:r>
            <a:r>
              <a:rPr lang="en-US" altLang="fr-FR" dirty="0" smtClean="0"/>
              <a:t>, </a:t>
            </a:r>
            <a:r>
              <a:rPr lang="en-US" altLang="fr-FR" dirty="0" err="1" smtClean="0"/>
              <a:t>basisdiensten</a:t>
            </a:r>
            <a:endParaRPr lang="en-US" altLang="fr-FR" dirty="0" smtClean="0"/>
          </a:p>
          <a:p>
            <a:pPr lvl="1"/>
            <a:r>
              <a:rPr lang="en-US" altLang="fr-FR" dirty="0" smtClean="0"/>
              <a:t>op </a:t>
            </a:r>
            <a:r>
              <a:rPr lang="en-US" altLang="fr-FR" dirty="0" err="1" smtClean="0"/>
              <a:t>semantisch</a:t>
            </a:r>
            <a:r>
              <a:rPr lang="en-US" altLang="fr-FR" dirty="0" smtClean="0"/>
              <a:t> </a:t>
            </a:r>
            <a:r>
              <a:rPr lang="en-US" altLang="fr-FR" dirty="0" err="1" smtClean="0"/>
              <a:t>vlak</a:t>
            </a:r>
            <a:r>
              <a:rPr lang="en-US" altLang="fr-FR" dirty="0" smtClean="0"/>
              <a:t>: </a:t>
            </a:r>
            <a:r>
              <a:rPr lang="en-US" altLang="fr-FR" dirty="0" err="1" smtClean="0"/>
              <a:t>afstemming</a:t>
            </a:r>
            <a:r>
              <a:rPr lang="en-US" altLang="fr-FR" dirty="0" smtClean="0"/>
              <a:t> van de </a:t>
            </a:r>
            <a:r>
              <a:rPr lang="en-US" altLang="fr-FR" dirty="0" err="1" smtClean="0"/>
              <a:t>begrippen</a:t>
            </a:r>
            <a:r>
              <a:rPr lang="en-US" altLang="fr-FR" dirty="0" smtClean="0"/>
              <a:t> </a:t>
            </a:r>
            <a:r>
              <a:rPr lang="en-US" altLang="fr-FR" dirty="0" err="1" smtClean="0"/>
              <a:t>en</a:t>
            </a:r>
            <a:r>
              <a:rPr lang="en-US" altLang="fr-FR" dirty="0" smtClean="0"/>
              <a:t> </a:t>
            </a:r>
            <a:r>
              <a:rPr lang="en-US" altLang="fr-FR" dirty="0" err="1" smtClean="0"/>
              <a:t>coördinatie</a:t>
            </a:r>
            <a:r>
              <a:rPr lang="en-US" altLang="fr-FR" dirty="0" smtClean="0"/>
              <a:t> van de </a:t>
            </a:r>
            <a:r>
              <a:rPr lang="en-US" altLang="fr-FR" dirty="0" err="1" smtClean="0"/>
              <a:t>aanpassingen</a:t>
            </a:r>
            <a:r>
              <a:rPr lang="en-US" altLang="fr-FR" dirty="0" smtClean="0"/>
              <a:t> van de </a:t>
            </a:r>
            <a:r>
              <a:rPr lang="en-US" altLang="fr-FR" dirty="0" err="1" smtClean="0"/>
              <a:t>reglementering</a:t>
            </a:r>
            <a:endParaRPr lang="en-US" altLang="fr-FR" dirty="0" smtClean="0"/>
          </a:p>
          <a:p>
            <a:endParaRPr lang="en-US" altLang="en-US" dirty="0" smtClean="0"/>
          </a:p>
        </p:txBody>
      </p:sp>
      <p:sp>
        <p:nvSpPr>
          <p:cNvPr id="4" name="Slide Number Placeholder 3"/>
          <p:cNvSpPr>
            <a:spLocks noGrp="1"/>
          </p:cNvSpPr>
          <p:nvPr>
            <p:ph type="sldNum" sz="quarter" idx="10"/>
          </p:nvPr>
        </p:nvSpPr>
        <p:spPr/>
        <p:txBody>
          <a:bodyPr/>
          <a:lstStyle/>
          <a:p>
            <a:pPr>
              <a:defRPr/>
            </a:pPr>
            <a:fld id="{72C80E37-7A4D-45D1-8A4E-D8EB0707F286}" type="slidenum">
              <a:rPr lang="en-GB" smtClean="0">
                <a:solidFill>
                  <a:schemeClr val="tx1"/>
                </a:solidFill>
              </a:rPr>
              <a:pPr>
                <a:defRPr/>
              </a:pPr>
              <a:t>76</a:t>
            </a:fld>
            <a:endParaRPr lang="en-GB" dirty="0">
              <a:solidFill>
                <a:schemeClr val="tx1"/>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68313" y="188913"/>
            <a:ext cx="8229600" cy="922337"/>
          </a:xfrm>
        </p:spPr>
        <p:txBody>
          <a:bodyPr/>
          <a:lstStyle/>
          <a:p>
            <a:r>
              <a:rPr lang="nl-BE" altLang="en-US" smtClean="0"/>
              <a:t>Middel: dienstenintegratoren</a:t>
            </a:r>
            <a:endParaRPr lang="en-US" altLang="en-US" smtClean="0"/>
          </a:p>
        </p:txBody>
      </p:sp>
      <p:sp>
        <p:nvSpPr>
          <p:cNvPr id="68611" name="Content Placeholder 2"/>
          <p:cNvSpPr>
            <a:spLocks noGrp="1"/>
          </p:cNvSpPr>
          <p:nvPr>
            <p:ph idx="1"/>
          </p:nvPr>
        </p:nvSpPr>
        <p:spPr>
          <a:xfrm>
            <a:off x="457200" y="1196975"/>
            <a:ext cx="8229600" cy="5111750"/>
          </a:xfrm>
        </p:spPr>
        <p:txBody>
          <a:bodyPr/>
          <a:lstStyle/>
          <a:p>
            <a:r>
              <a:rPr lang="nl-BE" altLang="en-US" dirty="0" smtClean="0"/>
              <a:t>Optreden als </a:t>
            </a:r>
            <a:r>
              <a:rPr lang="nl-BE" altLang="en-US" dirty="0" err="1" smtClean="0"/>
              <a:t>trusted</a:t>
            </a:r>
            <a:r>
              <a:rPr lang="nl-BE" altLang="en-US" dirty="0" smtClean="0"/>
              <a:t> </a:t>
            </a:r>
            <a:r>
              <a:rPr lang="nl-BE" altLang="en-US" dirty="0" err="1" smtClean="0"/>
              <a:t>third</a:t>
            </a:r>
            <a:r>
              <a:rPr lang="nl-BE" altLang="en-US" dirty="0" smtClean="0"/>
              <a:t> party voor </a:t>
            </a:r>
            <a:r>
              <a:rPr lang="nl-BE" altLang="en-US" dirty="0" err="1" smtClean="0"/>
              <a:t>anonimisering</a:t>
            </a:r>
            <a:r>
              <a:rPr lang="nl-BE" altLang="en-US" dirty="0" smtClean="0"/>
              <a:t> en codering van persoonsgegevens</a:t>
            </a:r>
          </a:p>
          <a:p>
            <a:endParaRPr lang="nl-BE" altLang="en-US" dirty="0" smtClean="0"/>
          </a:p>
          <a:p>
            <a:r>
              <a:rPr lang="nl-BE" altLang="en-US" dirty="0" smtClean="0"/>
              <a:t>Met goede onderlinge afspraken, samenwerking en interoperabiliteit tussen dienstenintegratoren</a:t>
            </a:r>
          </a:p>
          <a:p>
            <a:pPr lvl="1"/>
            <a:r>
              <a:rPr lang="nl-BE" altLang="en-US" dirty="0" smtClean="0"/>
              <a:t>thematische (KSZ, </a:t>
            </a:r>
            <a:r>
              <a:rPr lang="nl-BE" altLang="en-US" dirty="0" err="1" smtClean="0"/>
              <a:t>eHealth</a:t>
            </a:r>
            <a:r>
              <a:rPr lang="nl-BE" altLang="en-US" dirty="0" smtClean="0"/>
              <a:t>-platform)</a:t>
            </a:r>
          </a:p>
          <a:p>
            <a:pPr lvl="1"/>
            <a:r>
              <a:rPr lang="nl-BE" altLang="en-US" dirty="0" smtClean="0"/>
              <a:t>per overheidsniveau (</a:t>
            </a:r>
            <a:r>
              <a:rPr lang="nl-BE" altLang="en-US" dirty="0" err="1" smtClean="0"/>
              <a:t>Fedict</a:t>
            </a:r>
            <a:r>
              <a:rPr lang="nl-BE" altLang="en-US" dirty="0" smtClean="0"/>
              <a:t>, </a:t>
            </a:r>
            <a:r>
              <a:rPr lang="nl-BE" altLang="en-US" dirty="0" err="1" smtClean="0"/>
              <a:t>Corve</a:t>
            </a:r>
            <a:r>
              <a:rPr lang="nl-BE" altLang="en-US" dirty="0" smtClean="0"/>
              <a:t>-Magda, </a:t>
            </a:r>
            <a:r>
              <a:rPr lang="nl-BE" altLang="en-US" dirty="0" err="1" smtClean="0"/>
              <a:t>eWBS</a:t>
            </a:r>
            <a:r>
              <a:rPr lang="nl-BE" altLang="en-US" dirty="0" smtClean="0"/>
              <a:t>, CIRB)</a:t>
            </a:r>
          </a:p>
          <a:p>
            <a:endParaRPr lang="nl-BE" altLang="en-US" dirty="0" smtClean="0"/>
          </a:p>
          <a:p>
            <a:r>
              <a:rPr lang="nl-BE" altLang="en-US" dirty="0" smtClean="0"/>
              <a:t>Beheerd door stakeholders, indien thematisch over beleidsniveaus heen</a:t>
            </a:r>
            <a:endParaRPr lang="en-US" altLang="en-US" dirty="0" smtClean="0"/>
          </a:p>
        </p:txBody>
      </p:sp>
      <p:sp>
        <p:nvSpPr>
          <p:cNvPr id="4" name="Slide Number Placeholder 3"/>
          <p:cNvSpPr>
            <a:spLocks noGrp="1"/>
          </p:cNvSpPr>
          <p:nvPr>
            <p:ph type="sldNum" sz="quarter" idx="10"/>
          </p:nvPr>
        </p:nvSpPr>
        <p:spPr/>
        <p:txBody>
          <a:bodyPr/>
          <a:lstStyle/>
          <a:p>
            <a:pPr>
              <a:defRPr/>
            </a:pPr>
            <a:fld id="{10334B6D-E230-44C6-A0EE-A3FD50EB4891}" type="slidenum">
              <a:rPr lang="en-GB" smtClean="0">
                <a:solidFill>
                  <a:schemeClr val="tx1"/>
                </a:solidFill>
              </a:rPr>
              <a:pPr>
                <a:defRPr/>
              </a:pPr>
              <a:t>77</a:t>
            </a:fld>
            <a:endParaRPr lang="en-GB" dirty="0">
              <a:solidFill>
                <a:schemeClr val="tx1"/>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68313" y="188913"/>
            <a:ext cx="8229600" cy="922337"/>
          </a:xfrm>
        </p:spPr>
        <p:txBody>
          <a:bodyPr/>
          <a:lstStyle/>
          <a:p>
            <a:r>
              <a:rPr lang="nl-BE" altLang="en-US" smtClean="0"/>
              <a:t>Middel: dienstenintegratoren</a:t>
            </a:r>
            <a:endParaRPr lang="en-US" altLang="en-US" smtClean="0"/>
          </a:p>
        </p:txBody>
      </p:sp>
      <p:sp>
        <p:nvSpPr>
          <p:cNvPr id="4" name="Slide Number Placeholder 3"/>
          <p:cNvSpPr>
            <a:spLocks noGrp="1"/>
          </p:cNvSpPr>
          <p:nvPr>
            <p:ph type="sldNum" sz="quarter" idx="10"/>
          </p:nvPr>
        </p:nvSpPr>
        <p:spPr/>
        <p:txBody>
          <a:bodyPr/>
          <a:lstStyle/>
          <a:p>
            <a:pPr>
              <a:defRPr/>
            </a:pPr>
            <a:fld id="{A4E86E24-23E8-48DF-BB3E-61EB4F7CDB3A}" type="slidenum">
              <a:rPr lang="en-GB" smtClean="0">
                <a:solidFill>
                  <a:prstClr val="black"/>
                </a:solidFill>
              </a:rPr>
              <a:pPr>
                <a:defRPr/>
              </a:pPr>
              <a:t>78</a:t>
            </a:fld>
            <a:endParaRPr lang="en-GB" dirty="0">
              <a:solidFill>
                <a:prstClr val="black"/>
              </a:solidFill>
            </a:endParaRPr>
          </a:p>
        </p:txBody>
      </p:sp>
      <p:grpSp>
        <p:nvGrpSpPr>
          <p:cNvPr id="5" name="Group 4"/>
          <p:cNvGrpSpPr/>
          <p:nvPr/>
        </p:nvGrpSpPr>
        <p:grpSpPr>
          <a:xfrm>
            <a:off x="382662" y="3502082"/>
            <a:ext cx="2622531" cy="2783633"/>
            <a:chOff x="6498432" y="1852500"/>
            <a:chExt cx="2622531" cy="2477406"/>
          </a:xfrm>
          <a:solidFill>
            <a:srgbClr val="008CB2"/>
          </a:solidFill>
        </p:grpSpPr>
        <p:sp>
          <p:nvSpPr>
            <p:cNvPr id="6" name="Up-Down Arrow 5"/>
            <p:cNvSpPr/>
            <p:nvPr/>
          </p:nvSpPr>
          <p:spPr>
            <a:xfrm>
              <a:off x="8818563" y="1852500"/>
              <a:ext cx="302400" cy="247513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Up-Down Arrow 6"/>
            <p:cNvSpPr/>
            <p:nvPr/>
          </p:nvSpPr>
          <p:spPr>
            <a:xfrm>
              <a:off x="8017669" y="1857373"/>
              <a:ext cx="302400" cy="247105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Up-Down Arrow 7"/>
            <p:cNvSpPr/>
            <p:nvPr/>
          </p:nvSpPr>
          <p:spPr>
            <a:xfrm>
              <a:off x="7225507" y="1865201"/>
              <a:ext cx="302400" cy="246470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Up-Down Arrow 8"/>
            <p:cNvSpPr/>
            <p:nvPr/>
          </p:nvSpPr>
          <p:spPr>
            <a:xfrm>
              <a:off x="6498432" y="1862930"/>
              <a:ext cx="302400" cy="246470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grpSp>
        <p:nvGrpSpPr>
          <p:cNvPr id="10" name="Group 9"/>
          <p:cNvGrpSpPr/>
          <p:nvPr/>
        </p:nvGrpSpPr>
        <p:grpSpPr>
          <a:xfrm>
            <a:off x="4318074" y="4464060"/>
            <a:ext cx="3332163" cy="2124056"/>
            <a:chOff x="5565775" y="1913731"/>
            <a:chExt cx="3489325" cy="2124056"/>
          </a:xfrm>
          <a:solidFill>
            <a:srgbClr val="5DAF5D"/>
          </a:solidFill>
        </p:grpSpPr>
        <p:sp>
          <p:nvSpPr>
            <p:cNvPr id="11" name="Left-Right Arrow 10"/>
            <p:cNvSpPr/>
            <p:nvPr/>
          </p:nvSpPr>
          <p:spPr>
            <a:xfrm>
              <a:off x="5565775" y="3735387"/>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 name="Left-Right Arrow 11"/>
            <p:cNvSpPr/>
            <p:nvPr/>
          </p:nvSpPr>
          <p:spPr>
            <a:xfrm>
              <a:off x="5565775" y="3135312"/>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13" name="Group 12"/>
            <p:cNvGrpSpPr/>
            <p:nvPr/>
          </p:nvGrpSpPr>
          <p:grpSpPr>
            <a:xfrm>
              <a:off x="5565775" y="1913731"/>
              <a:ext cx="3489325" cy="903269"/>
              <a:chOff x="5565775" y="1913731"/>
              <a:chExt cx="3489325" cy="903269"/>
            </a:xfrm>
            <a:grpFill/>
          </p:grpSpPr>
          <p:sp>
            <p:nvSpPr>
              <p:cNvPr id="14" name="Left-Right Arrow 13"/>
              <p:cNvSpPr/>
              <p:nvPr/>
            </p:nvSpPr>
            <p:spPr>
              <a:xfrm>
                <a:off x="5565775" y="2514600"/>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5" name="Left-Right Arrow 14"/>
              <p:cNvSpPr/>
              <p:nvPr/>
            </p:nvSpPr>
            <p:spPr>
              <a:xfrm>
                <a:off x="5565775" y="1913731"/>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grpSp>
      <p:grpSp>
        <p:nvGrpSpPr>
          <p:cNvPr id="16" name="Group 15"/>
          <p:cNvGrpSpPr/>
          <p:nvPr/>
        </p:nvGrpSpPr>
        <p:grpSpPr>
          <a:xfrm>
            <a:off x="1109737" y="1385907"/>
            <a:ext cx="3530599" cy="2124056"/>
            <a:chOff x="5565775" y="1913731"/>
            <a:chExt cx="3489325" cy="2124056"/>
          </a:xfrm>
          <a:solidFill>
            <a:srgbClr val="5DAF5D"/>
          </a:solidFill>
        </p:grpSpPr>
        <p:sp>
          <p:nvSpPr>
            <p:cNvPr id="17" name="Left-Right Arrow 16"/>
            <p:cNvSpPr/>
            <p:nvPr/>
          </p:nvSpPr>
          <p:spPr>
            <a:xfrm>
              <a:off x="5565775" y="3735387"/>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8" name="Left-Right Arrow 17"/>
            <p:cNvSpPr/>
            <p:nvPr/>
          </p:nvSpPr>
          <p:spPr>
            <a:xfrm>
              <a:off x="5565775" y="3135312"/>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19" name="Group 18"/>
            <p:cNvGrpSpPr/>
            <p:nvPr/>
          </p:nvGrpSpPr>
          <p:grpSpPr>
            <a:xfrm>
              <a:off x="5565775" y="1913731"/>
              <a:ext cx="3489325" cy="903269"/>
              <a:chOff x="5565775" y="1913731"/>
              <a:chExt cx="3489325" cy="903269"/>
            </a:xfrm>
            <a:grpFill/>
          </p:grpSpPr>
          <p:sp>
            <p:nvSpPr>
              <p:cNvPr id="20" name="Left-Right Arrow 19"/>
              <p:cNvSpPr/>
              <p:nvPr/>
            </p:nvSpPr>
            <p:spPr>
              <a:xfrm>
                <a:off x="5565775" y="2514600"/>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 name="Left-Right Arrow 20"/>
              <p:cNvSpPr/>
              <p:nvPr/>
            </p:nvSpPr>
            <p:spPr>
              <a:xfrm>
                <a:off x="5565775" y="1913731"/>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grpSp>
      <p:grpSp>
        <p:nvGrpSpPr>
          <p:cNvPr id="22" name="Group 21"/>
          <p:cNvGrpSpPr/>
          <p:nvPr/>
        </p:nvGrpSpPr>
        <p:grpSpPr>
          <a:xfrm>
            <a:off x="6284987" y="2015107"/>
            <a:ext cx="2622531" cy="2477406"/>
            <a:chOff x="6498432" y="1852500"/>
            <a:chExt cx="2622531" cy="2477406"/>
          </a:xfrm>
          <a:solidFill>
            <a:srgbClr val="008CB2"/>
          </a:solidFill>
        </p:grpSpPr>
        <p:sp>
          <p:nvSpPr>
            <p:cNvPr id="23" name="Up-Down Arrow 22"/>
            <p:cNvSpPr/>
            <p:nvPr/>
          </p:nvSpPr>
          <p:spPr>
            <a:xfrm>
              <a:off x="8818563" y="1852500"/>
              <a:ext cx="302400" cy="247513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4" name="Up-Down Arrow 23"/>
            <p:cNvSpPr/>
            <p:nvPr/>
          </p:nvSpPr>
          <p:spPr>
            <a:xfrm>
              <a:off x="8017669" y="1857373"/>
              <a:ext cx="302400" cy="247105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5" name="Up-Down Arrow 24"/>
            <p:cNvSpPr/>
            <p:nvPr/>
          </p:nvSpPr>
          <p:spPr>
            <a:xfrm>
              <a:off x="7225507" y="1865201"/>
              <a:ext cx="302400" cy="246470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6" name="Up-Down Arrow 25"/>
            <p:cNvSpPr/>
            <p:nvPr/>
          </p:nvSpPr>
          <p:spPr>
            <a:xfrm>
              <a:off x="6498432" y="1862930"/>
              <a:ext cx="302400" cy="246470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
        <p:nvSpPr>
          <p:cNvPr id="69640" name="Line 2"/>
          <p:cNvSpPr>
            <a:spLocks noChangeShapeType="1"/>
          </p:cNvSpPr>
          <p:nvPr/>
        </p:nvSpPr>
        <p:spPr bwMode="auto">
          <a:xfrm>
            <a:off x="3670300" y="3330575"/>
            <a:ext cx="144463" cy="5032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41" name="Line 3"/>
          <p:cNvSpPr>
            <a:spLocks noChangeShapeType="1"/>
          </p:cNvSpPr>
          <p:nvPr/>
        </p:nvSpPr>
        <p:spPr bwMode="auto">
          <a:xfrm flipH="1" flipV="1">
            <a:off x="5289550" y="4575175"/>
            <a:ext cx="152400" cy="4111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endParaRPr lang="en-US"/>
          </a:p>
        </p:txBody>
      </p:sp>
      <p:sp>
        <p:nvSpPr>
          <p:cNvPr id="69642" name="Line 4"/>
          <p:cNvSpPr>
            <a:spLocks noChangeShapeType="1"/>
          </p:cNvSpPr>
          <p:nvPr/>
        </p:nvSpPr>
        <p:spPr bwMode="auto">
          <a:xfrm flipH="1">
            <a:off x="5541963" y="4049713"/>
            <a:ext cx="936625" cy="8651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43" name="Line 5"/>
          <p:cNvSpPr>
            <a:spLocks noChangeShapeType="1"/>
          </p:cNvSpPr>
          <p:nvPr/>
        </p:nvSpPr>
        <p:spPr bwMode="auto">
          <a:xfrm>
            <a:off x="7270750" y="2897188"/>
            <a:ext cx="0" cy="5048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44" name="Line 6"/>
          <p:cNvSpPr>
            <a:spLocks noChangeShapeType="1"/>
          </p:cNvSpPr>
          <p:nvPr/>
        </p:nvSpPr>
        <p:spPr bwMode="auto">
          <a:xfrm flipV="1">
            <a:off x="7702550" y="3330575"/>
            <a:ext cx="431800" cy="215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45" name="Line 7"/>
          <p:cNvSpPr>
            <a:spLocks noChangeShapeType="1"/>
          </p:cNvSpPr>
          <p:nvPr/>
        </p:nvSpPr>
        <p:spPr bwMode="auto">
          <a:xfrm>
            <a:off x="7847013" y="3833813"/>
            <a:ext cx="431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46" name="Line 8"/>
          <p:cNvSpPr>
            <a:spLocks noChangeShapeType="1"/>
          </p:cNvSpPr>
          <p:nvPr/>
        </p:nvSpPr>
        <p:spPr bwMode="auto">
          <a:xfrm>
            <a:off x="7342188" y="4122738"/>
            <a:ext cx="576262" cy="3587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47" name="Line 9"/>
          <p:cNvSpPr>
            <a:spLocks noChangeShapeType="1"/>
          </p:cNvSpPr>
          <p:nvPr/>
        </p:nvSpPr>
        <p:spPr bwMode="auto">
          <a:xfrm flipV="1">
            <a:off x="6191250" y="4986338"/>
            <a:ext cx="431800" cy="714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48" name="Line 10"/>
          <p:cNvSpPr>
            <a:spLocks noChangeShapeType="1"/>
          </p:cNvSpPr>
          <p:nvPr/>
        </p:nvSpPr>
        <p:spPr bwMode="auto">
          <a:xfrm>
            <a:off x="4173538" y="4481513"/>
            <a:ext cx="792162" cy="5048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49" name="Line 11"/>
          <p:cNvSpPr>
            <a:spLocks noChangeShapeType="1"/>
          </p:cNvSpPr>
          <p:nvPr/>
        </p:nvSpPr>
        <p:spPr bwMode="auto">
          <a:xfrm>
            <a:off x="6046788" y="5418138"/>
            <a:ext cx="431800" cy="215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50" name="Line 12"/>
          <p:cNvSpPr>
            <a:spLocks noChangeShapeType="1"/>
          </p:cNvSpPr>
          <p:nvPr/>
        </p:nvSpPr>
        <p:spPr bwMode="auto">
          <a:xfrm flipH="1">
            <a:off x="4894263" y="5562600"/>
            <a:ext cx="144462" cy="2873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51" name="Line 13"/>
          <p:cNvSpPr>
            <a:spLocks noChangeShapeType="1"/>
          </p:cNvSpPr>
          <p:nvPr/>
        </p:nvSpPr>
        <p:spPr bwMode="auto">
          <a:xfrm>
            <a:off x="4318000" y="2970213"/>
            <a:ext cx="2160588" cy="7048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52" name="Line 14"/>
          <p:cNvSpPr>
            <a:spLocks noChangeShapeType="1"/>
          </p:cNvSpPr>
          <p:nvPr/>
        </p:nvSpPr>
        <p:spPr bwMode="auto">
          <a:xfrm flipH="1" flipV="1">
            <a:off x="6407150" y="3186113"/>
            <a:ext cx="381000" cy="419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69653" name="Line 15"/>
          <p:cNvSpPr>
            <a:spLocks noChangeShapeType="1"/>
          </p:cNvSpPr>
          <p:nvPr/>
        </p:nvSpPr>
        <p:spPr bwMode="auto">
          <a:xfrm flipH="1">
            <a:off x="1943100" y="4414838"/>
            <a:ext cx="107950" cy="4841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endParaRPr lang="en-US"/>
          </a:p>
        </p:txBody>
      </p:sp>
      <p:sp>
        <p:nvSpPr>
          <p:cNvPr id="69654" name="Line 16"/>
          <p:cNvSpPr>
            <a:spLocks noChangeShapeType="1"/>
          </p:cNvSpPr>
          <p:nvPr/>
        </p:nvSpPr>
        <p:spPr bwMode="auto">
          <a:xfrm flipV="1">
            <a:off x="1403350" y="5418138"/>
            <a:ext cx="273050" cy="2952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69655" name="Line 17"/>
          <p:cNvSpPr>
            <a:spLocks noChangeShapeType="1"/>
          </p:cNvSpPr>
          <p:nvPr/>
        </p:nvSpPr>
        <p:spPr bwMode="auto">
          <a:xfrm flipH="1" flipV="1">
            <a:off x="2343150" y="5418138"/>
            <a:ext cx="279400" cy="2952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69656" name="Line 18"/>
          <p:cNvSpPr>
            <a:spLocks noChangeShapeType="1"/>
          </p:cNvSpPr>
          <p:nvPr/>
        </p:nvSpPr>
        <p:spPr bwMode="auto">
          <a:xfrm flipH="1">
            <a:off x="2165350" y="3184525"/>
            <a:ext cx="763588" cy="16748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69657" name="Line 19"/>
          <p:cNvSpPr>
            <a:spLocks noChangeShapeType="1"/>
          </p:cNvSpPr>
          <p:nvPr/>
        </p:nvSpPr>
        <p:spPr bwMode="auto">
          <a:xfrm flipH="1">
            <a:off x="2622550" y="4265613"/>
            <a:ext cx="760413" cy="6492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69658" name="Line 20"/>
          <p:cNvSpPr>
            <a:spLocks noChangeShapeType="1"/>
          </p:cNvSpPr>
          <p:nvPr/>
        </p:nvSpPr>
        <p:spPr bwMode="auto">
          <a:xfrm flipH="1">
            <a:off x="2806700" y="5167313"/>
            <a:ext cx="19462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69659" name="Line 21"/>
          <p:cNvSpPr>
            <a:spLocks noChangeShapeType="1"/>
          </p:cNvSpPr>
          <p:nvPr/>
        </p:nvSpPr>
        <p:spPr bwMode="auto">
          <a:xfrm>
            <a:off x="5686425" y="5562600"/>
            <a:ext cx="144463" cy="4794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69660" name="Line 22"/>
          <p:cNvSpPr>
            <a:spLocks noChangeShapeType="1"/>
          </p:cNvSpPr>
          <p:nvPr/>
        </p:nvSpPr>
        <p:spPr bwMode="auto">
          <a:xfrm flipV="1">
            <a:off x="4678363" y="3833813"/>
            <a:ext cx="1728787" cy="215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48" name="Cloud"/>
          <p:cNvSpPr>
            <a:spLocks noChangeAspect="1" noEditPoints="1" noChangeArrowheads="1"/>
          </p:cNvSpPr>
          <p:nvPr/>
        </p:nvSpPr>
        <p:spPr bwMode="auto">
          <a:xfrm>
            <a:off x="6297613" y="3406775"/>
            <a:ext cx="1611312" cy="8191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85000"/>
            </a:schemeClr>
          </a:solidFill>
          <a:ln>
            <a:noFill/>
          </a:ln>
          <a:effectLst>
            <a:outerShdw dist="107763" dir="2700000" algn="ctr" rotWithShape="0">
              <a:srgbClr val="808080"/>
            </a:outerShdw>
          </a:effectLst>
        </p:spPr>
        <p:txBody>
          <a:bodyPr/>
          <a:lstStyle/>
          <a:p>
            <a:pPr>
              <a:defRPr/>
            </a:pPr>
            <a:endParaRPr lang="en-US">
              <a:solidFill>
                <a:prstClr val="black"/>
              </a:solidFill>
            </a:endParaRPr>
          </a:p>
        </p:txBody>
      </p:sp>
      <p:sp>
        <p:nvSpPr>
          <p:cNvPr id="49" name="Cloud"/>
          <p:cNvSpPr>
            <a:spLocks noChangeAspect="1" noEditPoints="1" noChangeArrowheads="1"/>
          </p:cNvSpPr>
          <p:nvPr/>
        </p:nvSpPr>
        <p:spPr bwMode="auto">
          <a:xfrm>
            <a:off x="3141663" y="3754438"/>
            <a:ext cx="1611312" cy="8207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85000"/>
            </a:schemeClr>
          </a:solidFill>
          <a:ln>
            <a:noFill/>
          </a:ln>
          <a:effectLst>
            <a:outerShdw dist="107763" dir="2700000" algn="ctr" rotWithShape="0">
              <a:srgbClr val="808080"/>
            </a:outerShdw>
          </a:effectLst>
        </p:spPr>
        <p:txBody>
          <a:bodyPr/>
          <a:lstStyle/>
          <a:p>
            <a:pPr algn="ctr" eaLnBrk="0" hangingPunct="0">
              <a:buSzPct val="100000"/>
              <a:defRPr/>
            </a:pPr>
            <a:endParaRPr lang="en-US" sz="1200">
              <a:solidFill>
                <a:srgbClr val="000000"/>
              </a:solidFill>
              <a:sym typeface="Arial" charset="0"/>
            </a:endParaRPr>
          </a:p>
          <a:p>
            <a:pPr algn="ctr" eaLnBrk="0" hangingPunct="0">
              <a:buSzPct val="100000"/>
              <a:defRPr/>
            </a:pPr>
            <a:r>
              <a:rPr lang="en-US" sz="1200">
                <a:solidFill>
                  <a:srgbClr val="000000"/>
                </a:solidFill>
                <a:sym typeface="Arial" charset="0"/>
              </a:rPr>
              <a:t>Internet</a:t>
            </a:r>
          </a:p>
        </p:txBody>
      </p:sp>
      <p:sp>
        <p:nvSpPr>
          <p:cNvPr id="50" name="Cloud"/>
          <p:cNvSpPr>
            <a:spLocks noChangeAspect="1" noEditPoints="1" noChangeArrowheads="1"/>
          </p:cNvSpPr>
          <p:nvPr/>
        </p:nvSpPr>
        <p:spPr bwMode="auto">
          <a:xfrm>
            <a:off x="2735263" y="2525713"/>
            <a:ext cx="1797050" cy="8207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85000"/>
            </a:schemeClr>
          </a:solidFill>
          <a:ln w="9525">
            <a:solidFill>
              <a:schemeClr val="bg1"/>
            </a:solidFill>
            <a:miter lim="800000"/>
            <a:headEnd/>
            <a:tailEnd/>
          </a:ln>
          <a:effectLst>
            <a:outerShdw dist="107763" dir="2700000" algn="ctr" rotWithShape="0">
              <a:srgbClr val="808080"/>
            </a:outerShdw>
          </a:effectLst>
        </p:spPr>
        <p:txBody>
          <a:bodyPr/>
          <a:lstStyle/>
          <a:p>
            <a:pPr algn="ctr" eaLnBrk="0" hangingPunct="0">
              <a:buSzPct val="100000"/>
              <a:defRPr/>
            </a:pPr>
            <a:r>
              <a:rPr lang="en-US" sz="1200">
                <a:solidFill>
                  <a:srgbClr val="000000"/>
                </a:solidFill>
                <a:sym typeface="Arial" charset="0"/>
              </a:rPr>
              <a:t>Extranet</a:t>
            </a:r>
          </a:p>
          <a:p>
            <a:pPr algn="ctr" eaLnBrk="0" hangingPunct="0">
              <a:buSzPct val="100000"/>
              <a:defRPr/>
            </a:pPr>
            <a:r>
              <a:rPr lang="en-US" sz="1200">
                <a:solidFill>
                  <a:srgbClr val="000000"/>
                </a:solidFill>
                <a:sym typeface="Arial" charset="0"/>
              </a:rPr>
              <a:t>gewest of</a:t>
            </a:r>
          </a:p>
          <a:p>
            <a:pPr algn="ctr" eaLnBrk="0" hangingPunct="0">
              <a:buSzPct val="100000"/>
              <a:defRPr/>
            </a:pPr>
            <a:r>
              <a:rPr lang="en-US" sz="1200">
                <a:solidFill>
                  <a:srgbClr val="000000"/>
                </a:solidFill>
                <a:sym typeface="Arial" charset="0"/>
              </a:rPr>
              <a:t>gemeenschap</a:t>
            </a:r>
          </a:p>
        </p:txBody>
      </p:sp>
      <p:sp>
        <p:nvSpPr>
          <p:cNvPr id="51" name="Cloud"/>
          <p:cNvSpPr>
            <a:spLocks noChangeAspect="1" noEditPoints="1" noChangeArrowheads="1"/>
          </p:cNvSpPr>
          <p:nvPr/>
        </p:nvSpPr>
        <p:spPr bwMode="auto">
          <a:xfrm>
            <a:off x="4684713" y="4859338"/>
            <a:ext cx="1612900" cy="8207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85000"/>
            </a:schemeClr>
          </a:solidFill>
          <a:ln>
            <a:noFill/>
          </a:ln>
          <a:effectLst>
            <a:outerShdw dist="107763" dir="2700000" algn="ctr" rotWithShape="0">
              <a:srgbClr val="808080"/>
            </a:outerShdw>
          </a:effectLst>
        </p:spPr>
        <p:txBody>
          <a:bodyPr/>
          <a:lstStyle/>
          <a:p>
            <a:pPr algn="ctr" eaLnBrk="0" hangingPunct="0">
              <a:buSzPct val="100000"/>
              <a:defRPr/>
            </a:pPr>
            <a:endParaRPr lang="en-US" sz="1200">
              <a:solidFill>
                <a:srgbClr val="000000"/>
              </a:solidFill>
              <a:sym typeface="Arial" charset="0"/>
            </a:endParaRPr>
          </a:p>
          <a:p>
            <a:pPr algn="ctr" eaLnBrk="0" hangingPunct="0">
              <a:buSzPct val="100000"/>
              <a:defRPr/>
            </a:pPr>
            <a:r>
              <a:rPr lang="en-US" sz="1200">
                <a:solidFill>
                  <a:srgbClr val="000000"/>
                </a:solidFill>
                <a:sym typeface="Arial" charset="0"/>
              </a:rPr>
              <a:t>Fedman</a:t>
            </a:r>
          </a:p>
        </p:txBody>
      </p:sp>
      <p:sp>
        <p:nvSpPr>
          <p:cNvPr id="52" name="Rectangle 28"/>
          <p:cNvSpPr>
            <a:spLocks noChangeArrowheads="1"/>
          </p:cNvSpPr>
          <p:nvPr/>
        </p:nvSpPr>
        <p:spPr bwMode="auto">
          <a:xfrm>
            <a:off x="6910388" y="2478088"/>
            <a:ext cx="720725" cy="419100"/>
          </a:xfrm>
          <a:prstGeom prst="rect">
            <a:avLst/>
          </a:prstGeom>
          <a:solidFill>
            <a:schemeClr val="bg1">
              <a:lumMod val="85000"/>
            </a:schemeClr>
          </a:solidFill>
          <a:ln>
            <a:noFill/>
          </a:ln>
          <a:effectLst/>
        </p:spPr>
        <p:txBody>
          <a:bodyPr wrap="none" anchor="ctr"/>
          <a:lstStyle/>
          <a:p>
            <a:pPr algn="ctr" eaLnBrk="0" hangingPunct="0">
              <a:buSzPct val="100000"/>
              <a:defRPr/>
            </a:pPr>
            <a:r>
              <a:rPr lang="en-US" sz="1200">
                <a:solidFill>
                  <a:srgbClr val="000000"/>
                </a:solidFill>
                <a:sym typeface="Arial" charset="0"/>
              </a:rPr>
              <a:t>Service</a:t>
            </a:r>
          </a:p>
          <a:p>
            <a:pPr algn="ctr" eaLnBrk="0" hangingPunct="0">
              <a:buSzPct val="100000"/>
              <a:defRPr/>
            </a:pPr>
            <a:r>
              <a:rPr lang="en-US" sz="1200">
                <a:solidFill>
                  <a:srgbClr val="000000"/>
                </a:solidFill>
                <a:sym typeface="Arial" charset="0"/>
              </a:rPr>
              <a:t>repository</a:t>
            </a:r>
          </a:p>
        </p:txBody>
      </p:sp>
      <p:sp>
        <p:nvSpPr>
          <p:cNvPr id="53" name="Oval 29"/>
          <p:cNvSpPr>
            <a:spLocks noChangeArrowheads="1"/>
          </p:cNvSpPr>
          <p:nvPr/>
        </p:nvSpPr>
        <p:spPr bwMode="auto">
          <a:xfrm>
            <a:off x="5003800" y="4265613"/>
            <a:ext cx="538163" cy="366712"/>
          </a:xfrm>
          <a:prstGeom prst="ellipse">
            <a:avLst/>
          </a:prstGeom>
          <a:solidFill>
            <a:schemeClr val="bg1">
              <a:lumMod val="85000"/>
            </a:schemeClr>
          </a:solidFill>
          <a:ln w="12700">
            <a:solidFill>
              <a:schemeClr val="tx1"/>
            </a:solidFill>
            <a:round/>
            <a:headEnd/>
            <a:tailEnd/>
          </a:ln>
          <a:effectLst/>
        </p:spPr>
        <p:txBody>
          <a:bodyPr wrap="none" anchor="ctr"/>
          <a:lstStyle/>
          <a:p>
            <a:pPr algn="ctr" eaLnBrk="0" hangingPunct="0">
              <a:buSzPct val="100000"/>
              <a:defRPr/>
            </a:pPr>
            <a:r>
              <a:rPr lang="en-US" sz="1200">
                <a:solidFill>
                  <a:srgbClr val="000000"/>
                </a:solidFill>
                <a:sym typeface="Arial" charset="0"/>
              </a:rPr>
              <a:t>FOD</a:t>
            </a:r>
          </a:p>
        </p:txBody>
      </p:sp>
      <p:sp>
        <p:nvSpPr>
          <p:cNvPr id="54" name="Oval 30"/>
          <p:cNvSpPr>
            <a:spLocks noChangeArrowheads="1"/>
          </p:cNvSpPr>
          <p:nvPr/>
        </p:nvSpPr>
        <p:spPr bwMode="auto">
          <a:xfrm>
            <a:off x="6550025" y="4799013"/>
            <a:ext cx="538163"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eaLnBrk="0" hangingPunct="0">
              <a:buSzPct val="100000"/>
              <a:defRPr/>
            </a:pPr>
            <a:r>
              <a:rPr lang="en-US" sz="1200">
                <a:solidFill>
                  <a:srgbClr val="000000"/>
                </a:solidFill>
                <a:sym typeface="Arial" charset="0"/>
              </a:rPr>
              <a:t>FOD</a:t>
            </a:r>
          </a:p>
        </p:txBody>
      </p:sp>
      <p:sp>
        <p:nvSpPr>
          <p:cNvPr id="55" name="Oval 31"/>
          <p:cNvSpPr>
            <a:spLocks noChangeArrowheads="1"/>
          </p:cNvSpPr>
          <p:nvPr/>
        </p:nvSpPr>
        <p:spPr bwMode="auto">
          <a:xfrm>
            <a:off x="4533900" y="5842000"/>
            <a:ext cx="538163"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eaLnBrk="0" hangingPunct="0">
              <a:buSzPct val="100000"/>
              <a:defRPr/>
            </a:pPr>
            <a:r>
              <a:rPr lang="en-US" sz="1200">
                <a:solidFill>
                  <a:srgbClr val="000000"/>
                </a:solidFill>
                <a:sym typeface="Arial" charset="0"/>
              </a:rPr>
              <a:t>POD</a:t>
            </a:r>
          </a:p>
        </p:txBody>
      </p:sp>
      <p:sp>
        <p:nvSpPr>
          <p:cNvPr id="56" name="Oval 32"/>
          <p:cNvSpPr>
            <a:spLocks noChangeArrowheads="1"/>
          </p:cNvSpPr>
          <p:nvPr/>
        </p:nvSpPr>
        <p:spPr bwMode="auto">
          <a:xfrm>
            <a:off x="7650163" y="4430713"/>
            <a:ext cx="536575"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eaLnBrk="0" hangingPunct="0">
              <a:buSzPct val="100000"/>
              <a:defRPr/>
            </a:pPr>
            <a:r>
              <a:rPr lang="en-US" sz="1200">
                <a:solidFill>
                  <a:srgbClr val="000000"/>
                </a:solidFill>
                <a:sym typeface="Arial" charset="0"/>
              </a:rPr>
              <a:t>ISZ</a:t>
            </a:r>
          </a:p>
        </p:txBody>
      </p:sp>
      <p:sp>
        <p:nvSpPr>
          <p:cNvPr id="69670" name="Line 33"/>
          <p:cNvSpPr>
            <a:spLocks noChangeShapeType="1"/>
          </p:cNvSpPr>
          <p:nvPr/>
        </p:nvSpPr>
        <p:spPr bwMode="auto">
          <a:xfrm flipV="1">
            <a:off x="4318000" y="2465388"/>
            <a:ext cx="360363" cy="215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71" name="Line 34"/>
          <p:cNvSpPr>
            <a:spLocks noChangeShapeType="1"/>
          </p:cNvSpPr>
          <p:nvPr/>
        </p:nvSpPr>
        <p:spPr bwMode="auto">
          <a:xfrm flipV="1">
            <a:off x="3886200" y="2106613"/>
            <a:ext cx="71438" cy="431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72" name="Line 35"/>
          <p:cNvSpPr>
            <a:spLocks noChangeShapeType="1"/>
          </p:cNvSpPr>
          <p:nvPr/>
        </p:nvSpPr>
        <p:spPr bwMode="auto">
          <a:xfrm flipH="1" flipV="1">
            <a:off x="2862263" y="2249488"/>
            <a:ext cx="520700" cy="3603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Oval 36"/>
          <p:cNvSpPr>
            <a:spLocks noChangeArrowheads="1"/>
          </p:cNvSpPr>
          <p:nvPr/>
        </p:nvSpPr>
        <p:spPr bwMode="auto">
          <a:xfrm>
            <a:off x="8258175" y="3641725"/>
            <a:ext cx="536575"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eaLnBrk="0" hangingPunct="0">
              <a:buSzPct val="100000"/>
              <a:defRPr/>
            </a:pPr>
            <a:r>
              <a:rPr lang="en-US" sz="1200">
                <a:solidFill>
                  <a:srgbClr val="000000"/>
                </a:solidFill>
                <a:sym typeface="Arial" charset="0"/>
              </a:rPr>
              <a:t>ISZ</a:t>
            </a:r>
          </a:p>
        </p:txBody>
      </p:sp>
      <p:sp>
        <p:nvSpPr>
          <p:cNvPr id="61" name="Rectangle 37"/>
          <p:cNvSpPr>
            <a:spLocks noChangeArrowheads="1"/>
          </p:cNvSpPr>
          <p:nvPr/>
        </p:nvSpPr>
        <p:spPr bwMode="auto">
          <a:xfrm>
            <a:off x="5441950" y="6042025"/>
            <a:ext cx="720725" cy="419100"/>
          </a:xfrm>
          <a:prstGeom prst="rect">
            <a:avLst/>
          </a:prstGeom>
          <a:solidFill>
            <a:schemeClr val="bg1">
              <a:lumMod val="85000"/>
            </a:schemeClr>
          </a:solidFill>
          <a:ln>
            <a:noFill/>
          </a:ln>
          <a:effectLst/>
        </p:spPr>
        <p:txBody>
          <a:bodyPr wrap="none" anchor="ctr"/>
          <a:lstStyle/>
          <a:p>
            <a:pPr algn="ctr" eaLnBrk="0" hangingPunct="0">
              <a:buSzPct val="100000"/>
              <a:defRPr/>
            </a:pPr>
            <a:r>
              <a:rPr lang="en-US" sz="1200">
                <a:solidFill>
                  <a:srgbClr val="000000"/>
                </a:solidFill>
                <a:sym typeface="Arial" charset="0"/>
              </a:rPr>
              <a:t>Service</a:t>
            </a:r>
          </a:p>
          <a:p>
            <a:pPr algn="ctr" eaLnBrk="0" hangingPunct="0">
              <a:buSzPct val="100000"/>
              <a:defRPr/>
            </a:pPr>
            <a:r>
              <a:rPr lang="en-US" sz="1200">
                <a:solidFill>
                  <a:srgbClr val="000000"/>
                </a:solidFill>
                <a:sym typeface="Arial" charset="0"/>
              </a:rPr>
              <a:t>repository</a:t>
            </a:r>
          </a:p>
        </p:txBody>
      </p:sp>
      <p:sp>
        <p:nvSpPr>
          <p:cNvPr id="62" name="Text Box 38"/>
          <p:cNvSpPr txBox="1">
            <a:spLocks noChangeArrowheads="1"/>
          </p:cNvSpPr>
          <p:nvPr/>
        </p:nvSpPr>
        <p:spPr bwMode="auto">
          <a:xfrm>
            <a:off x="6808788" y="3509963"/>
            <a:ext cx="747712" cy="636587"/>
          </a:xfrm>
          <a:prstGeom prst="rect">
            <a:avLst/>
          </a:prstGeom>
          <a:solidFill>
            <a:schemeClr val="bg1">
              <a:lumMod val="85000"/>
            </a:schemeClr>
          </a:solidFill>
          <a:ln>
            <a:noFill/>
          </a:ln>
          <a:effectLst/>
        </p:spPr>
        <p:txBody>
          <a:bodyPr wrap="none" lIns="90488" tIns="44450" rIns="90488" bIns="4445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defRPr/>
            </a:pPr>
            <a:r>
              <a:rPr lang="en-US" altLang="en-US" sz="1200" smtClean="0">
                <a:solidFill>
                  <a:srgbClr val="000000"/>
                </a:solidFill>
                <a:latin typeface="Arial" charset="0"/>
                <a:sym typeface="Arial" charset="0"/>
              </a:rPr>
              <a:t>Extranet</a:t>
            </a:r>
          </a:p>
          <a:p>
            <a:pPr algn="ctr">
              <a:spcBef>
                <a:spcPct val="0"/>
              </a:spcBef>
              <a:buFontTx/>
              <a:buNone/>
              <a:defRPr/>
            </a:pPr>
            <a:r>
              <a:rPr lang="en-US" altLang="en-US" sz="1200" smtClean="0">
                <a:solidFill>
                  <a:srgbClr val="000000"/>
                </a:solidFill>
                <a:latin typeface="Arial" charset="0"/>
                <a:sym typeface="Arial" charset="0"/>
              </a:rPr>
              <a:t>sociale</a:t>
            </a:r>
          </a:p>
          <a:p>
            <a:pPr algn="ctr">
              <a:spcBef>
                <a:spcPct val="0"/>
              </a:spcBef>
              <a:buFontTx/>
              <a:buNone/>
              <a:defRPr/>
            </a:pPr>
            <a:r>
              <a:rPr lang="en-US" altLang="en-US" sz="1200" smtClean="0">
                <a:solidFill>
                  <a:srgbClr val="000000"/>
                </a:solidFill>
                <a:latin typeface="Arial" charset="0"/>
                <a:sym typeface="Arial" charset="0"/>
              </a:rPr>
              <a:t>sector</a:t>
            </a:r>
          </a:p>
        </p:txBody>
      </p:sp>
      <p:sp>
        <p:nvSpPr>
          <p:cNvPr id="63" name="Oval 39"/>
          <p:cNvSpPr>
            <a:spLocks noChangeArrowheads="1"/>
          </p:cNvSpPr>
          <p:nvPr/>
        </p:nvSpPr>
        <p:spPr bwMode="auto">
          <a:xfrm>
            <a:off x="6121400" y="2816225"/>
            <a:ext cx="536575"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eaLnBrk="0" hangingPunct="0">
              <a:buSzPct val="100000"/>
              <a:defRPr/>
            </a:pPr>
            <a:r>
              <a:rPr lang="en-US" sz="1200">
                <a:solidFill>
                  <a:srgbClr val="000000"/>
                </a:solidFill>
                <a:sym typeface="Arial" charset="0"/>
              </a:rPr>
              <a:t>ISZ</a:t>
            </a:r>
          </a:p>
        </p:txBody>
      </p:sp>
      <p:sp>
        <p:nvSpPr>
          <p:cNvPr id="64" name="Oval 40"/>
          <p:cNvSpPr>
            <a:spLocks noChangeArrowheads="1"/>
          </p:cNvSpPr>
          <p:nvPr/>
        </p:nvSpPr>
        <p:spPr bwMode="auto">
          <a:xfrm>
            <a:off x="4533900" y="2241550"/>
            <a:ext cx="538163"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eaLnBrk="0" hangingPunct="0">
              <a:buSzPct val="100000"/>
              <a:defRPr/>
            </a:pPr>
            <a:r>
              <a:rPr lang="en-US" sz="1200" dirty="0">
                <a:solidFill>
                  <a:srgbClr val="000000"/>
                </a:solidFill>
                <a:sym typeface="Arial" charset="0"/>
              </a:rPr>
              <a:t>GOD</a:t>
            </a:r>
          </a:p>
        </p:txBody>
      </p:sp>
      <p:sp>
        <p:nvSpPr>
          <p:cNvPr id="65" name="Oval 41"/>
          <p:cNvSpPr>
            <a:spLocks noChangeArrowheads="1"/>
          </p:cNvSpPr>
          <p:nvPr/>
        </p:nvSpPr>
        <p:spPr bwMode="auto">
          <a:xfrm>
            <a:off x="3687763" y="1881188"/>
            <a:ext cx="538162"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eaLnBrk="0" hangingPunct="0">
              <a:buSzPct val="100000"/>
              <a:defRPr/>
            </a:pPr>
            <a:r>
              <a:rPr lang="en-US" sz="1200" dirty="0">
                <a:solidFill>
                  <a:srgbClr val="000000"/>
                </a:solidFill>
                <a:sym typeface="Arial" charset="0"/>
              </a:rPr>
              <a:t>GOD</a:t>
            </a:r>
          </a:p>
        </p:txBody>
      </p:sp>
      <p:sp>
        <p:nvSpPr>
          <p:cNvPr id="69679" name="Line 42"/>
          <p:cNvSpPr>
            <a:spLocks noChangeShapeType="1"/>
          </p:cNvSpPr>
          <p:nvPr/>
        </p:nvSpPr>
        <p:spPr bwMode="auto">
          <a:xfrm flipV="1">
            <a:off x="2343150" y="2908300"/>
            <a:ext cx="5048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Rectangle 43"/>
          <p:cNvSpPr>
            <a:spLocks noChangeArrowheads="1"/>
          </p:cNvSpPr>
          <p:nvPr/>
        </p:nvSpPr>
        <p:spPr bwMode="auto">
          <a:xfrm>
            <a:off x="1676400" y="2689225"/>
            <a:ext cx="720725" cy="419100"/>
          </a:xfrm>
          <a:prstGeom prst="rect">
            <a:avLst/>
          </a:prstGeom>
          <a:solidFill>
            <a:schemeClr val="bg1">
              <a:lumMod val="85000"/>
            </a:schemeClr>
          </a:solidFill>
          <a:ln>
            <a:noFill/>
          </a:ln>
          <a:effectLst/>
        </p:spPr>
        <p:txBody>
          <a:bodyPr wrap="none" anchor="ctr"/>
          <a:lstStyle/>
          <a:p>
            <a:pPr algn="ctr" eaLnBrk="0" hangingPunct="0">
              <a:buSzPct val="100000"/>
              <a:defRPr/>
            </a:pPr>
            <a:r>
              <a:rPr lang="en-US" sz="1200">
                <a:solidFill>
                  <a:srgbClr val="000000"/>
                </a:solidFill>
                <a:sym typeface="Arial" charset="0"/>
              </a:rPr>
              <a:t>Service</a:t>
            </a:r>
          </a:p>
          <a:p>
            <a:pPr algn="ctr" eaLnBrk="0" hangingPunct="0">
              <a:buSzPct val="100000"/>
              <a:defRPr/>
            </a:pPr>
            <a:r>
              <a:rPr lang="en-US" sz="1200">
                <a:solidFill>
                  <a:srgbClr val="000000"/>
                </a:solidFill>
                <a:sym typeface="Arial" charset="0"/>
              </a:rPr>
              <a:t>repository</a:t>
            </a:r>
          </a:p>
        </p:txBody>
      </p:sp>
      <p:sp>
        <p:nvSpPr>
          <p:cNvPr id="68" name="Cloud"/>
          <p:cNvSpPr>
            <a:spLocks noChangeAspect="1" noEditPoints="1" noChangeArrowheads="1"/>
          </p:cNvSpPr>
          <p:nvPr/>
        </p:nvSpPr>
        <p:spPr bwMode="auto">
          <a:xfrm>
            <a:off x="1250950" y="4725988"/>
            <a:ext cx="1611313" cy="8207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85000"/>
            </a:schemeClr>
          </a:solidFill>
          <a:ln>
            <a:noFill/>
          </a:ln>
          <a:effectLst>
            <a:outerShdw dist="107763" dir="2700000" algn="ctr" rotWithShape="0">
              <a:srgbClr val="808080"/>
            </a:outerShdw>
          </a:effectLst>
        </p:spPr>
        <p:txBody>
          <a:bodyPr/>
          <a:lstStyle/>
          <a:p>
            <a:pPr algn="ctr" eaLnBrk="0" hangingPunct="0">
              <a:buSzPct val="100000"/>
              <a:defRPr/>
            </a:pPr>
            <a:endParaRPr lang="en-US" sz="1200">
              <a:solidFill>
                <a:srgbClr val="000000"/>
              </a:solidFill>
              <a:sym typeface="Arial" charset="0"/>
            </a:endParaRPr>
          </a:p>
          <a:p>
            <a:pPr algn="ctr" eaLnBrk="0" hangingPunct="0">
              <a:buSzPct val="100000"/>
              <a:defRPr/>
            </a:pPr>
            <a:r>
              <a:rPr lang="en-US" sz="1200">
                <a:solidFill>
                  <a:srgbClr val="000000"/>
                </a:solidFill>
                <a:sym typeface="Arial" charset="0"/>
              </a:rPr>
              <a:t>VPN</a:t>
            </a:r>
          </a:p>
        </p:txBody>
      </p:sp>
      <p:sp>
        <p:nvSpPr>
          <p:cNvPr id="69" name="Oval 45"/>
          <p:cNvSpPr>
            <a:spLocks noChangeArrowheads="1"/>
          </p:cNvSpPr>
          <p:nvPr/>
        </p:nvSpPr>
        <p:spPr bwMode="auto">
          <a:xfrm>
            <a:off x="703263" y="5668963"/>
            <a:ext cx="1176337" cy="363537"/>
          </a:xfrm>
          <a:prstGeom prst="ellipse">
            <a:avLst/>
          </a:prstGeom>
          <a:solidFill>
            <a:schemeClr val="bg1">
              <a:lumMod val="85000"/>
            </a:schemeClr>
          </a:solidFill>
          <a:ln w="12700">
            <a:solidFill>
              <a:schemeClr val="tx1"/>
            </a:solidFill>
            <a:round/>
            <a:headEnd/>
            <a:tailEnd/>
          </a:ln>
          <a:effectLst/>
        </p:spPr>
        <p:txBody>
          <a:bodyPr wrap="none" anchor="ctr">
            <a:spAutoFit/>
          </a:bodyPr>
          <a:lstStyle/>
          <a:p>
            <a:pPr algn="ctr" eaLnBrk="0" hangingPunct="0">
              <a:buSzPct val="100000"/>
              <a:defRPr/>
            </a:pPr>
            <a:r>
              <a:rPr lang="en-US" sz="1200">
                <a:solidFill>
                  <a:srgbClr val="000000"/>
                </a:solidFill>
                <a:sym typeface="Arial" charset="0"/>
              </a:rPr>
              <a:t>Apotheker</a:t>
            </a:r>
          </a:p>
        </p:txBody>
      </p:sp>
      <p:sp>
        <p:nvSpPr>
          <p:cNvPr id="70" name="Oval 46"/>
          <p:cNvSpPr>
            <a:spLocks noChangeArrowheads="1"/>
          </p:cNvSpPr>
          <p:nvPr/>
        </p:nvSpPr>
        <p:spPr bwMode="auto">
          <a:xfrm>
            <a:off x="2116138" y="5699125"/>
            <a:ext cx="1233487" cy="363538"/>
          </a:xfrm>
          <a:prstGeom prst="ellipse">
            <a:avLst/>
          </a:prstGeom>
          <a:solidFill>
            <a:schemeClr val="bg1">
              <a:lumMod val="85000"/>
            </a:schemeClr>
          </a:solidFill>
          <a:ln w="12700">
            <a:solidFill>
              <a:schemeClr val="tx1"/>
            </a:solidFill>
            <a:round/>
            <a:headEnd/>
            <a:tailEnd/>
          </a:ln>
          <a:effectLst/>
        </p:spPr>
        <p:txBody>
          <a:bodyPr wrap="none" anchor="ctr">
            <a:spAutoFit/>
          </a:bodyPr>
          <a:lstStyle/>
          <a:p>
            <a:pPr algn="ctr" eaLnBrk="0" hangingPunct="0">
              <a:buSzPct val="100000"/>
              <a:defRPr/>
            </a:pPr>
            <a:r>
              <a:rPr lang="en-US" sz="1200">
                <a:solidFill>
                  <a:srgbClr val="000000"/>
                </a:solidFill>
                <a:sym typeface="Arial" charset="0"/>
              </a:rPr>
              <a:t>Ziekenhuis</a:t>
            </a:r>
          </a:p>
        </p:txBody>
      </p:sp>
      <p:sp>
        <p:nvSpPr>
          <p:cNvPr id="71" name="Oval 47"/>
          <p:cNvSpPr>
            <a:spLocks noChangeArrowheads="1"/>
          </p:cNvSpPr>
          <p:nvPr/>
        </p:nvSpPr>
        <p:spPr bwMode="auto">
          <a:xfrm>
            <a:off x="1762125" y="4060825"/>
            <a:ext cx="581025" cy="363538"/>
          </a:xfrm>
          <a:prstGeom prst="ellipse">
            <a:avLst/>
          </a:prstGeom>
          <a:solidFill>
            <a:schemeClr val="bg1">
              <a:lumMod val="85000"/>
            </a:schemeClr>
          </a:solidFill>
          <a:ln w="12700">
            <a:solidFill>
              <a:schemeClr val="tx1"/>
            </a:solidFill>
            <a:round/>
            <a:headEnd/>
            <a:tailEnd/>
          </a:ln>
          <a:effectLst/>
        </p:spPr>
        <p:txBody>
          <a:bodyPr wrap="none" anchor="ctr">
            <a:spAutoFit/>
          </a:bodyPr>
          <a:lstStyle/>
          <a:p>
            <a:pPr algn="ctr" eaLnBrk="0" hangingPunct="0">
              <a:buSzPct val="100000"/>
              <a:defRPr/>
            </a:pPr>
            <a:r>
              <a:rPr lang="en-US" sz="1200">
                <a:solidFill>
                  <a:srgbClr val="000000"/>
                </a:solidFill>
                <a:sym typeface="Arial" charset="0"/>
              </a:rPr>
              <a:t>Arts</a:t>
            </a:r>
          </a:p>
        </p:txBody>
      </p:sp>
      <p:sp>
        <p:nvSpPr>
          <p:cNvPr id="69685" name="Line 48"/>
          <p:cNvSpPr>
            <a:spLocks noChangeShapeType="1"/>
          </p:cNvSpPr>
          <p:nvPr/>
        </p:nvSpPr>
        <p:spPr bwMode="auto">
          <a:xfrm flipV="1">
            <a:off x="898525" y="5118100"/>
            <a:ext cx="5048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Rectangle 49"/>
          <p:cNvSpPr>
            <a:spLocks noChangeArrowheads="1"/>
          </p:cNvSpPr>
          <p:nvPr/>
        </p:nvSpPr>
        <p:spPr bwMode="auto">
          <a:xfrm>
            <a:off x="231775" y="4899025"/>
            <a:ext cx="720725" cy="419100"/>
          </a:xfrm>
          <a:prstGeom prst="rect">
            <a:avLst/>
          </a:prstGeom>
          <a:solidFill>
            <a:schemeClr val="bg1">
              <a:lumMod val="85000"/>
            </a:schemeClr>
          </a:solidFill>
          <a:ln>
            <a:noFill/>
          </a:ln>
          <a:effectLst/>
        </p:spPr>
        <p:txBody>
          <a:bodyPr wrap="none" anchor="ctr"/>
          <a:lstStyle/>
          <a:p>
            <a:pPr algn="ctr" eaLnBrk="0" hangingPunct="0">
              <a:buSzPct val="100000"/>
              <a:defRPr/>
            </a:pPr>
            <a:r>
              <a:rPr lang="en-US" sz="1200" dirty="0">
                <a:solidFill>
                  <a:srgbClr val="000000"/>
                </a:solidFill>
                <a:sym typeface="Arial" charset="0"/>
              </a:rPr>
              <a:t>Service</a:t>
            </a:r>
          </a:p>
          <a:p>
            <a:pPr algn="ctr" eaLnBrk="0" hangingPunct="0">
              <a:buSzPct val="100000"/>
              <a:defRPr/>
            </a:pPr>
            <a:r>
              <a:rPr lang="en-US" sz="1200" dirty="0">
                <a:solidFill>
                  <a:srgbClr val="000000"/>
                </a:solidFill>
                <a:sym typeface="Arial" charset="0"/>
              </a:rPr>
              <a:t>repository</a:t>
            </a:r>
          </a:p>
        </p:txBody>
      </p:sp>
      <p:sp>
        <p:nvSpPr>
          <p:cNvPr id="69687" name="Rectangle 50"/>
          <p:cNvSpPr>
            <a:spLocks noChangeArrowheads="1"/>
          </p:cNvSpPr>
          <p:nvPr/>
        </p:nvSpPr>
        <p:spPr bwMode="auto">
          <a:xfrm>
            <a:off x="8331200" y="3186113"/>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solidFill>
                <a:srgbClr val="000000"/>
              </a:solidFill>
            </a:endParaRPr>
          </a:p>
        </p:txBody>
      </p:sp>
      <p:sp>
        <p:nvSpPr>
          <p:cNvPr id="69688" name="Oval 51"/>
          <p:cNvSpPr>
            <a:spLocks noChangeArrowheads="1"/>
          </p:cNvSpPr>
          <p:nvPr/>
        </p:nvSpPr>
        <p:spPr bwMode="auto">
          <a:xfrm>
            <a:off x="7967663" y="5753100"/>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solidFill>
                <a:srgbClr val="000000"/>
              </a:solidFill>
            </a:endParaRPr>
          </a:p>
        </p:txBody>
      </p:sp>
      <p:sp>
        <p:nvSpPr>
          <p:cNvPr id="76" name="Oval 52"/>
          <p:cNvSpPr>
            <a:spLocks noChangeArrowheads="1"/>
          </p:cNvSpPr>
          <p:nvPr/>
        </p:nvSpPr>
        <p:spPr bwMode="auto">
          <a:xfrm>
            <a:off x="6407150" y="5394325"/>
            <a:ext cx="1098550" cy="863600"/>
          </a:xfrm>
          <a:prstGeom prst="ellipse">
            <a:avLst/>
          </a:prstGeom>
          <a:solidFill>
            <a:schemeClr val="bg1">
              <a:lumMod val="85000"/>
            </a:schemeClr>
          </a:solidFill>
          <a:ln>
            <a:noFill/>
          </a:ln>
          <a:effectLst/>
        </p:spPr>
        <p:txBody>
          <a:bodyPr wrap="none" lIns="90488" tIns="44450" rIns="90488" bIns="44450" anchor="ctr">
            <a:spAutoFit/>
          </a:bodyPr>
          <a:lstStyle/>
          <a:p>
            <a:pPr algn="ctr" eaLnBrk="0" hangingPunct="0">
              <a:buSzPct val="100000"/>
              <a:defRPr/>
            </a:pPr>
            <a:r>
              <a:rPr lang="en-US" sz="1200">
                <a:solidFill>
                  <a:srgbClr val="000000"/>
                </a:solidFill>
                <a:sym typeface="Arial" charset="0"/>
              </a:rPr>
              <a:t>Diensten-</a:t>
            </a:r>
          </a:p>
          <a:p>
            <a:pPr algn="ctr" eaLnBrk="0" hangingPunct="0">
              <a:buSzPct val="100000"/>
              <a:defRPr/>
            </a:pPr>
            <a:r>
              <a:rPr lang="en-US" sz="1200">
                <a:solidFill>
                  <a:srgbClr val="000000"/>
                </a:solidFill>
                <a:sym typeface="Arial" charset="0"/>
              </a:rPr>
              <a:t>integrator</a:t>
            </a:r>
          </a:p>
          <a:p>
            <a:pPr algn="ctr" eaLnBrk="0" hangingPunct="0">
              <a:buSzPct val="100000"/>
              <a:defRPr/>
            </a:pPr>
            <a:r>
              <a:rPr lang="en-US" sz="1200">
                <a:solidFill>
                  <a:srgbClr val="000000"/>
                </a:solidFill>
                <a:sym typeface="Arial" charset="0"/>
              </a:rPr>
              <a:t>(Fedict)</a:t>
            </a:r>
          </a:p>
        </p:txBody>
      </p:sp>
      <p:sp>
        <p:nvSpPr>
          <p:cNvPr id="77" name="Oval 53"/>
          <p:cNvSpPr>
            <a:spLocks noChangeArrowheads="1"/>
          </p:cNvSpPr>
          <p:nvPr/>
        </p:nvSpPr>
        <p:spPr bwMode="auto">
          <a:xfrm>
            <a:off x="7931150" y="2624138"/>
            <a:ext cx="1098550" cy="863600"/>
          </a:xfrm>
          <a:prstGeom prst="ellipse">
            <a:avLst/>
          </a:prstGeom>
          <a:solidFill>
            <a:schemeClr val="bg1">
              <a:lumMod val="85000"/>
            </a:schemeClr>
          </a:solidFill>
          <a:ln>
            <a:noFill/>
          </a:ln>
          <a:effectLst/>
        </p:spPr>
        <p:txBody>
          <a:bodyPr wrap="none" lIns="90488" tIns="44450" rIns="90488" bIns="44450" anchor="ctr">
            <a:spAutoFit/>
          </a:bodyPr>
          <a:lstStyle/>
          <a:p>
            <a:pPr algn="ctr" eaLnBrk="0" hangingPunct="0">
              <a:buSzPct val="100000"/>
              <a:defRPr/>
            </a:pPr>
            <a:r>
              <a:rPr lang="en-US" sz="1200">
                <a:solidFill>
                  <a:srgbClr val="000000"/>
                </a:solidFill>
                <a:sym typeface="Arial" charset="0"/>
              </a:rPr>
              <a:t>Diensten-</a:t>
            </a:r>
          </a:p>
          <a:p>
            <a:pPr algn="ctr" eaLnBrk="0" hangingPunct="0">
              <a:buSzPct val="100000"/>
              <a:defRPr/>
            </a:pPr>
            <a:r>
              <a:rPr lang="en-US" sz="1200">
                <a:solidFill>
                  <a:srgbClr val="000000"/>
                </a:solidFill>
                <a:sym typeface="Arial" charset="0"/>
              </a:rPr>
              <a:t>integrator</a:t>
            </a:r>
          </a:p>
          <a:p>
            <a:pPr algn="ctr" eaLnBrk="0" hangingPunct="0">
              <a:buSzPct val="100000"/>
              <a:defRPr/>
            </a:pPr>
            <a:r>
              <a:rPr lang="en-US" sz="1200">
                <a:solidFill>
                  <a:srgbClr val="000000"/>
                </a:solidFill>
                <a:sym typeface="Arial" charset="0"/>
              </a:rPr>
              <a:t>(KSZ)</a:t>
            </a:r>
          </a:p>
        </p:txBody>
      </p:sp>
      <p:sp>
        <p:nvSpPr>
          <p:cNvPr id="78" name="Oval 54"/>
          <p:cNvSpPr>
            <a:spLocks noChangeArrowheads="1"/>
          </p:cNvSpPr>
          <p:nvPr/>
        </p:nvSpPr>
        <p:spPr bwMode="auto">
          <a:xfrm>
            <a:off x="1674813" y="1484313"/>
            <a:ext cx="1593850" cy="1163637"/>
          </a:xfrm>
          <a:prstGeom prst="ellipse">
            <a:avLst/>
          </a:prstGeom>
          <a:solidFill>
            <a:schemeClr val="bg1">
              <a:lumMod val="85000"/>
            </a:schemeClr>
          </a:solidFill>
          <a:ln>
            <a:noFill/>
          </a:ln>
          <a:effectLst/>
        </p:spPr>
        <p:txBody>
          <a:bodyPr wrap="none" lIns="90488" tIns="44450" rIns="90488" bIns="44450" anchor="ctr">
            <a:spAutoFit/>
          </a:bodyPr>
          <a:lstStyle/>
          <a:p>
            <a:pPr algn="ctr" eaLnBrk="0" hangingPunct="0">
              <a:buSzPct val="100000"/>
              <a:defRPr/>
            </a:pPr>
            <a:r>
              <a:rPr lang="en-US" sz="1200" dirty="0" err="1">
                <a:solidFill>
                  <a:srgbClr val="000000"/>
                </a:solidFill>
                <a:sym typeface="Arial" charset="0"/>
              </a:rPr>
              <a:t>Diensten</a:t>
            </a:r>
            <a:r>
              <a:rPr lang="en-US" sz="1200" dirty="0">
                <a:solidFill>
                  <a:srgbClr val="000000"/>
                </a:solidFill>
                <a:sym typeface="Arial" charset="0"/>
              </a:rPr>
              <a:t>-</a:t>
            </a:r>
          </a:p>
          <a:p>
            <a:pPr algn="ctr" eaLnBrk="0" hangingPunct="0">
              <a:buSzPct val="100000"/>
              <a:defRPr/>
            </a:pPr>
            <a:r>
              <a:rPr lang="en-US" sz="1200" dirty="0">
                <a:solidFill>
                  <a:srgbClr val="000000"/>
                </a:solidFill>
                <a:sym typeface="Arial" charset="0"/>
              </a:rPr>
              <a:t>integrator</a:t>
            </a:r>
          </a:p>
          <a:p>
            <a:pPr algn="ctr" eaLnBrk="0" hangingPunct="0">
              <a:buSzPct val="100000"/>
              <a:defRPr/>
            </a:pPr>
            <a:r>
              <a:rPr lang="en-US" sz="1200" dirty="0">
                <a:solidFill>
                  <a:srgbClr val="000000"/>
                </a:solidFill>
                <a:sym typeface="Arial" charset="0"/>
              </a:rPr>
              <a:t>(</a:t>
            </a:r>
            <a:r>
              <a:rPr lang="en-US" sz="1200" dirty="0" err="1">
                <a:solidFill>
                  <a:srgbClr val="000000"/>
                </a:solidFill>
                <a:sym typeface="Arial" charset="0"/>
              </a:rPr>
              <a:t>Corve</a:t>
            </a:r>
            <a:r>
              <a:rPr lang="en-US" sz="1200" dirty="0">
                <a:solidFill>
                  <a:srgbClr val="000000"/>
                </a:solidFill>
                <a:sym typeface="Arial" charset="0"/>
              </a:rPr>
              <a:t>,</a:t>
            </a:r>
          </a:p>
          <a:p>
            <a:pPr algn="ctr" eaLnBrk="0" hangingPunct="0">
              <a:buSzPct val="100000"/>
              <a:defRPr/>
            </a:pPr>
            <a:r>
              <a:rPr lang="en-US" sz="1200" dirty="0" err="1">
                <a:solidFill>
                  <a:srgbClr val="000000"/>
                </a:solidFill>
                <a:sym typeface="Arial" charset="0"/>
              </a:rPr>
              <a:t>eWBS</a:t>
            </a:r>
            <a:r>
              <a:rPr lang="en-US" sz="1200" dirty="0">
                <a:solidFill>
                  <a:srgbClr val="000000"/>
                </a:solidFill>
                <a:sym typeface="Arial" charset="0"/>
              </a:rPr>
              <a:t>, CIRB, …)</a:t>
            </a:r>
          </a:p>
        </p:txBody>
      </p:sp>
      <p:sp>
        <p:nvSpPr>
          <p:cNvPr id="69692" name="Line 56"/>
          <p:cNvSpPr>
            <a:spLocks noChangeShapeType="1"/>
          </p:cNvSpPr>
          <p:nvPr/>
        </p:nvSpPr>
        <p:spPr bwMode="auto">
          <a:xfrm>
            <a:off x="1147763" y="4445000"/>
            <a:ext cx="368300" cy="406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 name="Oval 55"/>
          <p:cNvSpPr>
            <a:spLocks noChangeArrowheads="1"/>
          </p:cNvSpPr>
          <p:nvPr/>
        </p:nvSpPr>
        <p:spPr bwMode="auto">
          <a:xfrm>
            <a:off x="312738" y="3768725"/>
            <a:ext cx="1098550" cy="863600"/>
          </a:xfrm>
          <a:prstGeom prst="ellipse">
            <a:avLst/>
          </a:prstGeom>
          <a:solidFill>
            <a:schemeClr val="bg1">
              <a:lumMod val="85000"/>
            </a:schemeClr>
          </a:solidFill>
          <a:ln>
            <a:noFill/>
          </a:ln>
          <a:effectLst/>
        </p:spPr>
        <p:txBody>
          <a:bodyPr wrap="none" lIns="90488" tIns="44450" rIns="90488" bIns="44450" anchor="ctr">
            <a:spAutoFit/>
          </a:bodyPr>
          <a:lstStyle/>
          <a:p>
            <a:pPr algn="ctr" eaLnBrk="0" hangingPunct="0">
              <a:buSzPct val="100000"/>
              <a:defRPr/>
            </a:pPr>
            <a:r>
              <a:rPr lang="en-US" sz="1200">
                <a:solidFill>
                  <a:srgbClr val="000000"/>
                </a:solidFill>
                <a:sym typeface="Arial" charset="0"/>
              </a:rPr>
              <a:t>Diensten-</a:t>
            </a:r>
          </a:p>
          <a:p>
            <a:pPr algn="ctr" eaLnBrk="0" hangingPunct="0">
              <a:buSzPct val="100000"/>
              <a:defRPr/>
            </a:pPr>
            <a:r>
              <a:rPr lang="en-US" sz="1200">
                <a:solidFill>
                  <a:srgbClr val="000000"/>
                </a:solidFill>
                <a:sym typeface="Arial" charset="0"/>
              </a:rPr>
              <a:t>integrator</a:t>
            </a:r>
          </a:p>
          <a:p>
            <a:pPr algn="ctr" eaLnBrk="0" hangingPunct="0">
              <a:buSzPct val="100000"/>
              <a:defRPr/>
            </a:pPr>
            <a:r>
              <a:rPr lang="en-US" sz="1200">
                <a:solidFill>
                  <a:srgbClr val="000000"/>
                </a:solidFill>
                <a:sym typeface="Arial" charset="0"/>
              </a:rPr>
              <a:t>(eHealth)</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Ander voorbeeld: </a:t>
            </a:r>
            <a:r>
              <a:rPr lang="nl-BE" dirty="0" err="1" smtClean="0"/>
              <a:t>eHealth</a:t>
            </a:r>
            <a:r>
              <a:rPr lang="nl-BE" dirty="0" smtClean="0"/>
              <a:t>-platform</a:t>
            </a:r>
            <a:endParaRPr lang="en-US" dirty="0"/>
          </a:p>
        </p:txBody>
      </p:sp>
      <p:sp>
        <p:nvSpPr>
          <p:cNvPr id="4" name="Slide Number Placeholder 3"/>
          <p:cNvSpPr>
            <a:spLocks noGrp="1"/>
          </p:cNvSpPr>
          <p:nvPr>
            <p:ph type="sldNum" sz="quarter" idx="10"/>
          </p:nvPr>
        </p:nvSpPr>
        <p:spPr/>
        <p:txBody>
          <a:bodyPr/>
          <a:lstStyle/>
          <a:p>
            <a:fld id="{5471B662-E07F-4B45-AF7C-5436FF003ECE}" type="slidenum">
              <a:rPr lang="en-GB" smtClean="0"/>
              <a:pPr/>
              <a:t>79</a:t>
            </a:fld>
            <a:endParaRPr lang="en-GB"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813" y="581025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83"/>
          <p:cNvSpPr>
            <a:spLocks noChangeArrowheads="1"/>
          </p:cNvSpPr>
          <p:nvPr/>
        </p:nvSpPr>
        <p:spPr bwMode="auto">
          <a:xfrm>
            <a:off x="474663" y="3857625"/>
            <a:ext cx="989012" cy="1414463"/>
          </a:xfrm>
          <a:prstGeom prst="ellipse">
            <a:avLst/>
          </a:prstGeom>
          <a:solidFill>
            <a:schemeClr val="accent1">
              <a:lumMod val="60000"/>
              <a:lumOff val="40000"/>
            </a:schemeClr>
          </a:solidFill>
          <a:ln>
            <a:noFill/>
          </a:ln>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fr-FR" altLang="en-US" sz="2400" b="1" i="1"/>
          </a:p>
        </p:txBody>
      </p:sp>
      <p:sp>
        <p:nvSpPr>
          <p:cNvPr id="7" name="Oval 84"/>
          <p:cNvSpPr>
            <a:spLocks noChangeArrowheads="1"/>
          </p:cNvSpPr>
          <p:nvPr/>
        </p:nvSpPr>
        <p:spPr bwMode="auto">
          <a:xfrm>
            <a:off x="7835900" y="3851275"/>
            <a:ext cx="989013" cy="1414463"/>
          </a:xfrm>
          <a:prstGeom prst="ellipse">
            <a:avLst/>
          </a:prstGeom>
          <a:solidFill>
            <a:schemeClr val="accent1">
              <a:lumMod val="60000"/>
              <a:lumOff val="40000"/>
            </a:schemeClr>
          </a:solidFill>
          <a:ln>
            <a:noFill/>
          </a:ln>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8" name="Rectangle 85"/>
          <p:cNvSpPr>
            <a:spLocks noChangeArrowheads="1"/>
          </p:cNvSpPr>
          <p:nvPr/>
        </p:nvSpPr>
        <p:spPr bwMode="auto">
          <a:xfrm>
            <a:off x="984250" y="3859213"/>
            <a:ext cx="7364413" cy="1412875"/>
          </a:xfrm>
          <a:prstGeom prst="rect">
            <a:avLst/>
          </a:prstGeom>
          <a:solidFill>
            <a:schemeClr val="accent1">
              <a:lumMod val="60000"/>
              <a:lumOff val="40000"/>
            </a:schemeClr>
          </a:solidFill>
          <a:ln w="9525">
            <a:noFill/>
            <a:miter lim="800000"/>
            <a:headEnd/>
            <a:tailEnd/>
          </a:ln>
          <a:effectLst/>
        </p:spPr>
        <p:txBody>
          <a:bodyPr wrap="none" anchor="ctr"/>
          <a:lstStyle/>
          <a:p>
            <a:pPr algn="ctr">
              <a:defRPr/>
            </a:pPr>
            <a:endParaRPr lang="fr-BE" sz="2400" b="1" i="1">
              <a:solidFill>
                <a:schemeClr val="bg1"/>
              </a:solidFill>
              <a:effectLst>
                <a:outerShdw blurRad="38100" dist="38100" dir="2700000" algn="tl">
                  <a:srgbClr val="000000"/>
                </a:outerShdw>
              </a:effectLst>
            </a:endParaRPr>
          </a:p>
          <a:p>
            <a:pPr algn="ctr">
              <a:defRPr/>
            </a:pPr>
            <a:endParaRPr lang="en-GB" sz="2400" b="1" i="1">
              <a:solidFill>
                <a:schemeClr val="bg1"/>
              </a:solidFill>
              <a:effectLst>
                <a:outerShdw blurRad="38100" dist="38100" dir="2700000" algn="tl">
                  <a:srgbClr val="000000"/>
                </a:outerShdw>
              </a:effectLst>
            </a:endParaRPr>
          </a:p>
        </p:txBody>
      </p:sp>
      <p:sp>
        <p:nvSpPr>
          <p:cNvPr id="9" name="Oval 86"/>
          <p:cNvSpPr>
            <a:spLocks noChangeArrowheads="1"/>
          </p:cNvSpPr>
          <p:nvPr/>
        </p:nvSpPr>
        <p:spPr bwMode="auto">
          <a:xfrm>
            <a:off x="1754188" y="4114800"/>
            <a:ext cx="735012" cy="914400"/>
          </a:xfrm>
          <a:prstGeom prst="ellipse">
            <a:avLst/>
          </a:prstGeom>
          <a:solidFill>
            <a:srgbClr val="0078B2"/>
          </a:solidFill>
          <a:ln>
            <a:noFill/>
          </a:ln>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10" name="Oval 87"/>
          <p:cNvSpPr>
            <a:spLocks noChangeArrowheads="1"/>
          </p:cNvSpPr>
          <p:nvPr/>
        </p:nvSpPr>
        <p:spPr bwMode="auto">
          <a:xfrm>
            <a:off x="7659688" y="4108450"/>
            <a:ext cx="735012" cy="914400"/>
          </a:xfrm>
          <a:prstGeom prst="ellipse">
            <a:avLst/>
          </a:prstGeom>
          <a:solidFill>
            <a:srgbClr val="0078B2"/>
          </a:solidFill>
          <a:ln>
            <a:noFill/>
          </a:ln>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11" name="Rectangle 88"/>
          <p:cNvSpPr>
            <a:spLocks noChangeArrowheads="1"/>
          </p:cNvSpPr>
          <p:nvPr/>
        </p:nvSpPr>
        <p:spPr bwMode="auto">
          <a:xfrm>
            <a:off x="2157413" y="4117975"/>
            <a:ext cx="5832475" cy="906463"/>
          </a:xfrm>
          <a:prstGeom prst="rect">
            <a:avLst/>
          </a:prstGeom>
          <a:solidFill>
            <a:srgbClr val="0078B2"/>
          </a:solidFill>
          <a:ln w="9525">
            <a:noFill/>
            <a:miter lim="800000"/>
            <a:headEnd/>
            <a:tailEnd/>
          </a:ln>
          <a:effectLst/>
        </p:spPr>
        <p:txBody>
          <a:bodyPr wrap="none" anchor="ctr"/>
          <a:lstStyle/>
          <a:p>
            <a:pPr algn="ctr">
              <a:defRPr/>
            </a:pPr>
            <a:r>
              <a:rPr lang="nl-BE" sz="2400" b="1" i="1" dirty="0">
                <a:solidFill>
                  <a:schemeClr val="bg1"/>
                </a:solidFill>
                <a:effectLst>
                  <a:outerShdw blurRad="38100" dist="38100" dir="2700000" algn="tl">
                    <a:srgbClr val="000000"/>
                  </a:outerShdw>
                </a:effectLst>
              </a:rPr>
              <a:t>Basisdiensten</a:t>
            </a:r>
          </a:p>
          <a:p>
            <a:pPr algn="ctr">
              <a:defRPr/>
            </a:pPr>
            <a:r>
              <a:rPr lang="nl-BE" sz="2400" b="1" i="1" dirty="0">
                <a:solidFill>
                  <a:srgbClr val="3E6E5A"/>
                </a:solidFill>
                <a:effectLst>
                  <a:outerShdw blurRad="38100" dist="38100" dir="2700000" algn="tl">
                    <a:srgbClr val="000000"/>
                  </a:outerShdw>
                </a:effectLst>
              </a:rPr>
              <a:t>eHealth</a:t>
            </a:r>
            <a:r>
              <a:rPr lang="nl-BE" sz="2400" b="1" i="1" dirty="0">
                <a:solidFill>
                  <a:schemeClr val="bg1"/>
                </a:solidFill>
                <a:effectLst>
                  <a:outerShdw blurRad="38100" dist="38100" dir="2700000" algn="tl">
                    <a:srgbClr val="000000"/>
                  </a:outerShdw>
                </a:effectLst>
              </a:rPr>
              <a:t>-platform</a:t>
            </a:r>
          </a:p>
        </p:txBody>
      </p:sp>
      <p:sp>
        <p:nvSpPr>
          <p:cNvPr id="12" name="Text Box 89"/>
          <p:cNvSpPr txBox="1">
            <a:spLocks noChangeArrowheads="1"/>
          </p:cNvSpPr>
          <p:nvPr/>
        </p:nvSpPr>
        <p:spPr bwMode="auto">
          <a:xfrm>
            <a:off x="423863" y="4332288"/>
            <a:ext cx="1828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nl-BE" altLang="en-US" sz="2400" b="1" i="1">
                <a:latin typeface="Arial" charset="0"/>
              </a:rPr>
              <a:t>Netwerk</a:t>
            </a:r>
          </a:p>
        </p:txBody>
      </p:sp>
      <p:pic>
        <p:nvPicPr>
          <p:cNvPr id="13" name="Picture 3"/>
          <p:cNvPicPr>
            <a:picLocks noChangeAspect="1" noChangeArrowheads="1"/>
          </p:cNvPicPr>
          <p:nvPr/>
        </p:nvPicPr>
        <p:blipFill>
          <a:blip r:embed="rId4"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4275138" y="5713413"/>
            <a:ext cx="466725" cy="379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5"/>
          <p:cNvSpPr>
            <a:spLocks noChangeArrowheads="1"/>
          </p:cNvSpPr>
          <p:nvPr/>
        </p:nvSpPr>
        <p:spPr bwMode="auto">
          <a:xfrm>
            <a:off x="3476625" y="1289050"/>
            <a:ext cx="2286000" cy="762000"/>
          </a:xfrm>
          <a:prstGeom prst="ellipse">
            <a:avLst/>
          </a:prstGeom>
          <a:noFill/>
          <a:ln w="9525">
            <a:noFill/>
            <a:round/>
            <a:headEnd/>
            <a:tailEnd/>
          </a:ln>
          <a:effectLst/>
        </p:spPr>
        <p:txBody>
          <a:bodyPr wrap="none" anchor="ctr"/>
          <a:lstStyle/>
          <a:p>
            <a:pPr algn="ctr">
              <a:defRPr/>
            </a:pPr>
            <a:r>
              <a:rPr lang="nl-BE" sz="2000" b="1" i="1" dirty="0">
                <a:effectLst>
                  <a:outerShdw blurRad="38100" dist="38100" dir="2700000" algn="tl">
                    <a:srgbClr val="C0C0C0"/>
                  </a:outerShdw>
                </a:effectLst>
              </a:rPr>
              <a:t>Patiënten, zorgverleners</a:t>
            </a:r>
          </a:p>
          <a:p>
            <a:pPr algn="ctr">
              <a:defRPr/>
            </a:pPr>
            <a:r>
              <a:rPr lang="nl-BE" sz="2000" b="1" i="1" dirty="0">
                <a:effectLst>
                  <a:outerShdw blurRad="38100" dist="38100" dir="2700000" algn="tl">
                    <a:srgbClr val="C0C0C0"/>
                  </a:outerShdw>
                </a:effectLst>
              </a:rPr>
              <a:t>en zorginstellingen</a:t>
            </a:r>
            <a:endParaRPr lang="nl-BE" sz="2000" b="1" i="1" dirty="0">
              <a:solidFill>
                <a:schemeClr val="bg1"/>
              </a:solidFill>
              <a:effectLst>
                <a:outerShdw blurRad="38100" dist="38100" dir="2700000" algn="tl">
                  <a:srgbClr val="C0C0C0"/>
                </a:outerShdw>
              </a:effectLst>
            </a:endParaRPr>
          </a:p>
        </p:txBody>
      </p:sp>
      <p:sp>
        <p:nvSpPr>
          <p:cNvPr id="15" name="AutoShape 13"/>
          <p:cNvSpPr>
            <a:spLocks noChangeArrowheads="1"/>
          </p:cNvSpPr>
          <p:nvPr/>
        </p:nvSpPr>
        <p:spPr bwMode="blackWhite">
          <a:xfrm>
            <a:off x="5926138" y="5561013"/>
            <a:ext cx="762000" cy="609600"/>
          </a:xfrm>
          <a:prstGeom prst="can">
            <a:avLst>
              <a:gd name="adj" fmla="val 27866"/>
            </a:avLst>
          </a:prstGeom>
          <a:solidFill>
            <a:srgbClr val="0082AE"/>
          </a:soli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16" name="AutoShape 14"/>
          <p:cNvSpPr>
            <a:spLocks noChangeArrowheads="1"/>
          </p:cNvSpPr>
          <p:nvPr/>
        </p:nvSpPr>
        <p:spPr bwMode="blackWhite">
          <a:xfrm>
            <a:off x="7224713" y="5561013"/>
            <a:ext cx="762000" cy="609600"/>
          </a:xfrm>
          <a:prstGeom prst="can">
            <a:avLst>
              <a:gd name="adj" fmla="val 27866"/>
            </a:avLst>
          </a:prstGeom>
          <a:solidFill>
            <a:srgbClr val="0082AE"/>
          </a:soli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17" name="AutoShape 16"/>
          <p:cNvSpPr>
            <a:spLocks noChangeArrowheads="1"/>
          </p:cNvSpPr>
          <p:nvPr/>
        </p:nvSpPr>
        <p:spPr bwMode="blackWhite">
          <a:xfrm>
            <a:off x="4741863" y="5561013"/>
            <a:ext cx="762000" cy="609600"/>
          </a:xfrm>
          <a:prstGeom prst="can">
            <a:avLst>
              <a:gd name="adj" fmla="val 27866"/>
            </a:avLst>
          </a:prstGeom>
          <a:solidFill>
            <a:srgbClr val="0082AE"/>
          </a:soli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pic>
        <p:nvPicPr>
          <p:cNvPr id="18" name="Picture 20" descr="FOD_tekenin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8300"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21"/>
          <p:cNvSpPr>
            <a:spLocks noChangeArrowheads="1"/>
          </p:cNvSpPr>
          <p:nvPr/>
        </p:nvSpPr>
        <p:spPr bwMode="auto">
          <a:xfrm>
            <a:off x="436500" y="6091873"/>
            <a:ext cx="15098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l-BE" altLang="en-US" sz="2000" b="1" i="1" dirty="0">
                <a:solidFill>
                  <a:srgbClr val="0A78AE"/>
                </a:solidFill>
              </a:rPr>
              <a:t>Leveranciers</a:t>
            </a:r>
          </a:p>
        </p:txBody>
      </p:sp>
      <p:sp>
        <p:nvSpPr>
          <p:cNvPr id="20" name="AutoShape 23">
            <a:hlinkClick r:id="" action="ppaction://noaction" highlightClick="1"/>
          </p:cNvPr>
          <p:cNvSpPr>
            <a:spLocks noChangeArrowheads="1"/>
          </p:cNvSpPr>
          <p:nvPr/>
        </p:nvSpPr>
        <p:spPr bwMode="blackWhite">
          <a:xfrm>
            <a:off x="3492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ts val="600"/>
              </a:spcBef>
              <a:tabLst>
                <a:tab pos="4572000" algn="r"/>
              </a:tabLst>
              <a:defRPr/>
            </a:pPr>
            <a:r>
              <a:rPr lang="nl-BE" sz="1400" i="1" dirty="0" smtClean="0">
                <a:solidFill>
                  <a:schemeClr val="bg1"/>
                </a:solidFill>
                <a:effectLst>
                  <a:outerShdw blurRad="38100" dist="38100" dir="2700000" algn="tl">
                    <a:srgbClr val="000000"/>
                  </a:outerShdw>
                </a:effectLst>
              </a:rPr>
              <a:t>portaal </a:t>
            </a:r>
            <a:r>
              <a:rPr lang="nl-BE" sz="1400" i="1" dirty="0">
                <a:solidFill>
                  <a:schemeClr val="bg1"/>
                </a:solidFill>
                <a:effectLst>
                  <a:outerShdw blurRad="38100" dist="38100" dir="2700000" algn="tl">
                    <a:srgbClr val="000000"/>
                  </a:outerShdw>
                </a:effectLst>
              </a:rPr>
              <a:t/>
            </a:r>
            <a:br>
              <a:rPr lang="nl-BE" sz="1400" i="1" dirty="0">
                <a:solidFill>
                  <a:schemeClr val="bg1"/>
                </a:solidFill>
                <a:effectLst>
                  <a:outerShdw blurRad="38100" dist="38100" dir="2700000" algn="tl">
                    <a:srgbClr val="000000"/>
                  </a:outerShdw>
                </a:effectLst>
              </a:rPr>
            </a:br>
            <a:r>
              <a:rPr lang="nl-BE" sz="1400" i="1" dirty="0" smtClean="0">
                <a:solidFill>
                  <a:srgbClr val="3E6E5A"/>
                </a:solidFill>
                <a:effectLst>
                  <a:outerShdw blurRad="38100" dist="38100" dir="2700000" algn="tl">
                    <a:srgbClr val="000000"/>
                  </a:outerShdw>
                </a:effectLst>
              </a:rPr>
              <a:t>eHealth</a:t>
            </a:r>
            <a:r>
              <a:rPr lang="nl-BE" sz="1400" i="1" dirty="0" smtClean="0">
                <a:solidFill>
                  <a:schemeClr val="bg1"/>
                </a:solidFill>
                <a:effectLst>
                  <a:outerShdw blurRad="38100" dist="38100" dir="2700000" algn="tl">
                    <a:srgbClr val="000000"/>
                  </a:outerShdw>
                </a:effectLst>
              </a:rPr>
              <a:t>-platform</a:t>
            </a:r>
            <a:endParaRPr lang="nl-BE" sz="1400" i="1" dirty="0">
              <a:solidFill>
                <a:schemeClr val="bg1"/>
              </a:solidFill>
              <a:effectLst>
                <a:outerShdw blurRad="38100" dist="38100" dir="2700000" algn="tl">
                  <a:srgbClr val="000000"/>
                </a:outerShdw>
              </a:effectLst>
            </a:endParaRPr>
          </a:p>
        </p:txBody>
      </p:sp>
      <p:grpSp>
        <p:nvGrpSpPr>
          <p:cNvPr id="21" name="Group 24"/>
          <p:cNvGrpSpPr>
            <a:grpSpLocks/>
          </p:cNvGrpSpPr>
          <p:nvPr/>
        </p:nvGrpSpPr>
        <p:grpSpPr bwMode="auto">
          <a:xfrm>
            <a:off x="760413" y="1689100"/>
            <a:ext cx="1219200" cy="914400"/>
            <a:chOff x="432" y="1200"/>
            <a:chExt cx="912" cy="672"/>
          </a:xfrm>
          <a:gradFill flip="none" rotWithShape="1">
            <a:gsLst>
              <a:gs pos="0">
                <a:schemeClr val="bg1"/>
              </a:gs>
              <a:gs pos="14000">
                <a:schemeClr val="accent1">
                  <a:tint val="44500"/>
                  <a:satMod val="160000"/>
                </a:schemeClr>
              </a:gs>
              <a:gs pos="100000">
                <a:srgbClr val="0082BE"/>
              </a:gs>
            </a:gsLst>
            <a:path path="rect">
              <a:fillToRect l="50000" t="50000" r="50000" b="50000"/>
            </a:path>
            <a:tileRect/>
          </a:gradFill>
        </p:grpSpPr>
        <p:sp>
          <p:nvSpPr>
            <p:cNvPr id="22" name="AutoShape 25">
              <a:hlinkClick r:id="" action="ppaction://noaction" highlightClick="1"/>
            </p:cNvPr>
            <p:cNvSpPr>
              <a:spLocks noChangeArrowheads="1"/>
            </p:cNvSpPr>
            <p:nvPr/>
          </p:nvSpPr>
          <p:spPr bwMode="blackWhite">
            <a:xfrm>
              <a:off x="432" y="1200"/>
              <a:ext cx="912" cy="672"/>
            </a:xfrm>
            <a:prstGeom prst="actionButtonBlank">
              <a:avLst/>
            </a:prstGeom>
            <a:grp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chemeClr val="bg1"/>
                  </a:solidFill>
                  <a:effectLst>
                    <a:outerShdw blurRad="38100" dist="38100" dir="2700000" algn="tl">
                      <a:srgbClr val="000000"/>
                    </a:outerShdw>
                  </a:effectLst>
                </a:rPr>
                <a:t>Health portal</a:t>
              </a:r>
              <a:endParaRPr lang="nl-BE" sz="1000" i="1">
                <a:solidFill>
                  <a:schemeClr val="bg1"/>
                </a:solidFill>
              </a:endParaRPr>
            </a:p>
          </p:txBody>
        </p:sp>
        <p:sp>
          <p:nvSpPr>
            <p:cNvPr id="23" name="AutoShape 26">
              <a:hlinkClick r:id="" action="ppaction://noaction" highlightClick="1"/>
            </p:cNvPr>
            <p:cNvSpPr>
              <a:spLocks noChangeArrowheads="1"/>
            </p:cNvSpPr>
            <p:nvPr/>
          </p:nvSpPr>
          <p:spPr bwMode="blackWhite">
            <a:xfrm>
              <a:off x="768" y="1440"/>
              <a:ext cx="384" cy="190"/>
            </a:xfrm>
            <a:prstGeom prst="actionButtonBlank">
              <a:avLst/>
            </a:prstGeom>
            <a:grp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24" name="AutoShape 27">
              <a:hlinkClick r:id="" action="ppaction://noaction" highlightClick="1"/>
            </p:cNvPr>
            <p:cNvSpPr>
              <a:spLocks noChangeArrowheads="1"/>
            </p:cNvSpPr>
            <p:nvPr/>
          </p:nvSpPr>
          <p:spPr bwMode="blackWhite">
            <a:xfrm>
              <a:off x="816" y="1488"/>
              <a:ext cx="386" cy="191"/>
            </a:xfrm>
            <a:prstGeom prst="actionButtonBlank">
              <a:avLst/>
            </a:prstGeom>
            <a:grp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25" name="AutoShape 28">
              <a:hlinkClick r:id="" action="ppaction://noaction" highlightClick="1"/>
            </p:cNvPr>
            <p:cNvSpPr>
              <a:spLocks noChangeArrowheads="1"/>
            </p:cNvSpPr>
            <p:nvPr/>
          </p:nvSpPr>
          <p:spPr bwMode="blackWhite">
            <a:xfrm>
              <a:off x="864" y="1536"/>
              <a:ext cx="384" cy="193"/>
            </a:xfrm>
            <a:prstGeom prst="actionButtonBlank">
              <a:avLst/>
            </a:prstGeom>
            <a:grp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26" name="AutoShape 29">
              <a:hlinkClick r:id="" action="ppaction://noaction" highlightClick="1"/>
            </p:cNvPr>
            <p:cNvSpPr>
              <a:spLocks noChangeArrowheads="1"/>
            </p:cNvSpPr>
            <p:nvPr/>
          </p:nvSpPr>
          <p:spPr bwMode="blackWhite">
            <a:xfrm>
              <a:off x="912" y="1584"/>
              <a:ext cx="385" cy="192"/>
            </a:xfrm>
            <a:prstGeom prst="actionButtonBlank">
              <a:avLst/>
            </a:prstGeom>
            <a:grp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chemeClr val="bg1"/>
                  </a:solidFill>
                  <a:effectLst>
                    <a:outerShdw blurRad="38100" dist="38100" dir="2700000" algn="tl">
                      <a:srgbClr val="000000"/>
                    </a:outerShdw>
                  </a:effectLst>
                </a:rPr>
                <a:t>DTW</a:t>
              </a:r>
            </a:p>
          </p:txBody>
        </p:sp>
        <p:pic>
          <p:nvPicPr>
            <p:cNvPr id="27" name="Picture 30" descr="FOD_tekeni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8" name="AutoShape 31">
            <a:hlinkClick r:id="" action="ppaction://noaction" highlightClick="1"/>
          </p:cNvPr>
          <p:cNvSpPr>
            <a:spLocks noChangeArrowheads="1"/>
          </p:cNvSpPr>
          <p:nvPr/>
        </p:nvSpPr>
        <p:spPr bwMode="blackWhite">
          <a:xfrm>
            <a:off x="6172200" y="2028825"/>
            <a:ext cx="1130300" cy="1039813"/>
          </a:xfrm>
          <a:prstGeom prst="actionButtonBlank">
            <a:avLst/>
          </a:prstGeom>
          <a:gradFill flip="none" rotWithShape="1">
            <a:gsLst>
              <a:gs pos="0">
                <a:schemeClr val="bg1"/>
              </a:gs>
              <a:gs pos="14000">
                <a:schemeClr val="accent1">
                  <a:tint val="44500"/>
                  <a:satMod val="160000"/>
                </a:schemeClr>
              </a:gs>
              <a:gs pos="100000">
                <a:srgbClr val="0082BE"/>
              </a:gs>
            </a:gsLst>
            <a:path path="rect">
              <a:fillToRect l="50000" t="50000" r="50000" b="50000"/>
            </a:path>
            <a:tileRect/>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chemeClr val="bg1"/>
                </a:solidFill>
                <a:effectLst>
                  <a:outerShdw blurRad="38100" dist="38100" dir="2700000" algn="tl">
                    <a:srgbClr val="000000"/>
                  </a:outerShdw>
                </a:effectLst>
              </a:rPr>
              <a:t>Software zorginstelling</a:t>
            </a:r>
            <a:endParaRPr lang="nl-BE" sz="1000" i="1">
              <a:solidFill>
                <a:schemeClr val="bg1"/>
              </a:solidFill>
            </a:endParaRPr>
          </a:p>
        </p:txBody>
      </p:sp>
      <p:sp>
        <p:nvSpPr>
          <p:cNvPr id="29" name="AutoShape 32">
            <a:hlinkClick r:id="" action="ppaction://noaction" highlightClick="1"/>
          </p:cNvPr>
          <p:cNvSpPr>
            <a:spLocks noChangeArrowheads="1"/>
          </p:cNvSpPr>
          <p:nvPr/>
        </p:nvSpPr>
        <p:spPr bwMode="blackWhite">
          <a:xfrm>
            <a:off x="6580188" y="250348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30" name="AutoShape 33">
            <a:hlinkClick r:id="" action="ppaction://noaction" highlightClick="1"/>
          </p:cNvPr>
          <p:cNvSpPr>
            <a:spLocks noChangeArrowheads="1"/>
          </p:cNvSpPr>
          <p:nvPr/>
        </p:nvSpPr>
        <p:spPr bwMode="blackWhite">
          <a:xfrm>
            <a:off x="6643688" y="25685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31" name="AutoShape 34">
            <a:hlinkClick r:id="" action="ppaction://noaction" highlightClick="1"/>
          </p:cNvPr>
          <p:cNvSpPr>
            <a:spLocks noChangeArrowheads="1"/>
          </p:cNvSpPr>
          <p:nvPr/>
        </p:nvSpPr>
        <p:spPr bwMode="blackWhite">
          <a:xfrm>
            <a:off x="6707188" y="263366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32" name="AutoShape 35">
            <a:hlinkClick r:id="" action="ppaction://noaction" highlightClick="1"/>
          </p:cNvPr>
          <p:cNvSpPr>
            <a:spLocks noChangeArrowheads="1"/>
          </p:cNvSpPr>
          <p:nvPr/>
        </p:nvSpPr>
        <p:spPr bwMode="blackWhite">
          <a:xfrm>
            <a:off x="6770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chemeClr val="bg1"/>
                </a:solidFill>
                <a:effectLst>
                  <a:outerShdw blurRad="38100" dist="38100" dir="2700000" algn="tl">
                    <a:srgbClr val="000000"/>
                  </a:outerShdw>
                </a:effectLst>
              </a:rPr>
              <a:t>DTW</a:t>
            </a:r>
          </a:p>
        </p:txBody>
      </p:sp>
      <p:sp>
        <p:nvSpPr>
          <p:cNvPr id="33" name="AutoShape 36">
            <a:hlinkClick r:id="" action="ppaction://noaction" highlightClick="1"/>
          </p:cNvPr>
          <p:cNvSpPr>
            <a:spLocks noChangeArrowheads="1"/>
          </p:cNvSpPr>
          <p:nvPr/>
        </p:nvSpPr>
        <p:spPr bwMode="blackWhite">
          <a:xfrm>
            <a:off x="4864100" y="2482850"/>
            <a:ext cx="1219200" cy="914400"/>
          </a:xfrm>
          <a:prstGeom prst="actionButtonBlank">
            <a:avLst/>
          </a:prstGeom>
          <a:gradFill flip="none" rotWithShape="1">
            <a:gsLst>
              <a:gs pos="0">
                <a:schemeClr val="bg1"/>
              </a:gs>
              <a:gs pos="14000">
                <a:schemeClr val="accent1">
                  <a:tint val="44500"/>
                  <a:satMod val="160000"/>
                </a:schemeClr>
              </a:gs>
              <a:gs pos="100000">
                <a:srgbClr val="0082BE"/>
              </a:gs>
            </a:gsLst>
            <a:path path="rect">
              <a:fillToRect l="50000" t="50000" r="50000" b="50000"/>
            </a:path>
            <a:tileRect/>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chemeClr val="bg1"/>
                </a:solidFill>
                <a:effectLst>
                  <a:outerShdw blurRad="38100" dist="38100" dir="2700000" algn="tl">
                    <a:srgbClr val="000000"/>
                  </a:outerShdw>
                </a:effectLst>
              </a:rPr>
              <a:t>MyCareNet</a:t>
            </a:r>
            <a:endParaRPr lang="nl-BE" sz="1000" i="1">
              <a:solidFill>
                <a:schemeClr val="bg1"/>
              </a:solidFill>
            </a:endParaRPr>
          </a:p>
        </p:txBody>
      </p:sp>
      <p:sp>
        <p:nvSpPr>
          <p:cNvPr id="34" name="AutoShape 37">
            <a:hlinkClick r:id="" action="ppaction://noaction" highlightClick="1"/>
          </p:cNvPr>
          <p:cNvSpPr>
            <a:spLocks noChangeArrowheads="1"/>
          </p:cNvSpPr>
          <p:nvPr/>
        </p:nvSpPr>
        <p:spPr bwMode="blackWhite">
          <a:xfrm>
            <a:off x="5313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35" name="AutoShape 38">
            <a:hlinkClick r:id="" action="ppaction://noaction" highlightClick="1"/>
          </p:cNvPr>
          <p:cNvSpPr>
            <a:spLocks noChangeArrowheads="1"/>
          </p:cNvSpPr>
          <p:nvPr/>
        </p:nvSpPr>
        <p:spPr bwMode="blackWhite">
          <a:xfrm>
            <a:off x="5376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36" name="AutoShape 39">
            <a:hlinkClick r:id="" action="ppaction://noaction" highlightClick="1"/>
          </p:cNvPr>
          <p:cNvSpPr>
            <a:spLocks noChangeArrowheads="1"/>
          </p:cNvSpPr>
          <p:nvPr/>
        </p:nvSpPr>
        <p:spPr bwMode="blackWhite">
          <a:xfrm>
            <a:off x="5441950"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37" name="AutoShape 40">
            <a:hlinkClick r:id="" action="ppaction://noaction" highlightClick="1"/>
          </p:cNvPr>
          <p:cNvSpPr>
            <a:spLocks noChangeArrowheads="1"/>
          </p:cNvSpPr>
          <p:nvPr/>
        </p:nvSpPr>
        <p:spPr bwMode="blackWhite">
          <a:xfrm>
            <a:off x="5505450" y="30051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chemeClr val="bg1"/>
                </a:solidFill>
                <a:effectLst>
                  <a:outerShdw blurRad="38100" dist="38100" dir="2700000" algn="tl">
                    <a:srgbClr val="000000"/>
                  </a:outerShdw>
                </a:effectLst>
              </a:rPr>
              <a:t>DTW</a:t>
            </a:r>
          </a:p>
        </p:txBody>
      </p:sp>
      <p:sp>
        <p:nvSpPr>
          <p:cNvPr id="38" name="AutoShape 41">
            <a:hlinkClick r:id="" action="ppaction://noaction" highlightClick="1"/>
          </p:cNvPr>
          <p:cNvSpPr>
            <a:spLocks noChangeArrowheads="1"/>
          </p:cNvSpPr>
          <p:nvPr/>
        </p:nvSpPr>
        <p:spPr bwMode="blackWhite">
          <a:xfrm>
            <a:off x="7358063" y="1565275"/>
            <a:ext cx="1189037" cy="1063625"/>
          </a:xfrm>
          <a:prstGeom prst="actionButtonBlank">
            <a:avLst/>
          </a:prstGeom>
          <a:gradFill flip="none" rotWithShape="1">
            <a:gsLst>
              <a:gs pos="0">
                <a:schemeClr val="bg1"/>
              </a:gs>
              <a:gs pos="14000">
                <a:schemeClr val="accent1">
                  <a:tint val="44500"/>
                  <a:satMod val="160000"/>
                </a:schemeClr>
              </a:gs>
              <a:gs pos="100000">
                <a:srgbClr val="0082BE"/>
              </a:gs>
            </a:gsLst>
            <a:path path="rect">
              <a:fillToRect l="50000" t="50000" r="50000" b="50000"/>
            </a:path>
            <a:tileRect/>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dirty="0">
                <a:solidFill>
                  <a:schemeClr val="bg1"/>
                </a:solidFill>
                <a:effectLst>
                  <a:outerShdw blurRad="38100" dist="38100" dir="2700000" algn="tl">
                    <a:srgbClr val="000000"/>
                  </a:outerShdw>
                </a:effectLst>
              </a:rPr>
              <a:t>Software zorgverlener</a:t>
            </a:r>
            <a:endParaRPr lang="nl-BE" sz="1000" i="1" dirty="0">
              <a:solidFill>
                <a:schemeClr val="bg1"/>
              </a:solidFill>
            </a:endParaRPr>
          </a:p>
        </p:txBody>
      </p:sp>
      <p:sp>
        <p:nvSpPr>
          <p:cNvPr id="39" name="AutoShape 46"/>
          <p:cNvSpPr>
            <a:spLocks noChangeArrowheads="1"/>
          </p:cNvSpPr>
          <p:nvPr/>
        </p:nvSpPr>
        <p:spPr bwMode="auto">
          <a:xfrm>
            <a:off x="1598613" y="2538413"/>
            <a:ext cx="381000" cy="1468437"/>
          </a:xfrm>
          <a:prstGeom prst="upDownArrow">
            <a:avLst>
              <a:gd name="adj1" fmla="val 60833"/>
              <a:gd name="adj2" fmla="val 64575"/>
            </a:avLst>
          </a:prstGeom>
          <a:solidFill>
            <a:schemeClr val="accent1"/>
          </a:soli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40" name="AutoShape 47"/>
          <p:cNvSpPr>
            <a:spLocks noChangeArrowheads="1"/>
          </p:cNvSpPr>
          <p:nvPr/>
        </p:nvSpPr>
        <p:spPr bwMode="auto">
          <a:xfrm>
            <a:off x="7935913" y="2538413"/>
            <a:ext cx="381000" cy="1503362"/>
          </a:xfrm>
          <a:prstGeom prst="upDownArrow">
            <a:avLst>
              <a:gd name="adj1" fmla="val 60833"/>
              <a:gd name="adj2" fmla="val 64575"/>
            </a:avLst>
          </a:prstGeom>
          <a:solidFill>
            <a:schemeClr val="accent1"/>
          </a:soli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41" name="AutoShape 49"/>
          <p:cNvSpPr>
            <a:spLocks noChangeArrowheads="1"/>
          </p:cNvSpPr>
          <p:nvPr/>
        </p:nvSpPr>
        <p:spPr bwMode="auto">
          <a:xfrm>
            <a:off x="6921500" y="3016250"/>
            <a:ext cx="381000" cy="990600"/>
          </a:xfrm>
          <a:prstGeom prst="upDownArrow">
            <a:avLst>
              <a:gd name="adj1" fmla="val 49167"/>
              <a:gd name="adj2" fmla="val 54588"/>
            </a:avLst>
          </a:prstGeom>
          <a:solidFill>
            <a:schemeClr val="accent1"/>
          </a:soli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42" name="AutoShape 50"/>
          <p:cNvSpPr>
            <a:spLocks noChangeArrowheads="1"/>
          </p:cNvSpPr>
          <p:nvPr/>
        </p:nvSpPr>
        <p:spPr bwMode="auto">
          <a:xfrm>
            <a:off x="3949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43" name="AutoShape 51"/>
          <p:cNvSpPr>
            <a:spLocks noChangeArrowheads="1"/>
          </p:cNvSpPr>
          <p:nvPr/>
        </p:nvSpPr>
        <p:spPr bwMode="auto">
          <a:xfrm>
            <a:off x="5283200" y="3259138"/>
            <a:ext cx="381000" cy="762000"/>
          </a:xfrm>
          <a:prstGeom prst="upDownArrow">
            <a:avLst>
              <a:gd name="adj1" fmla="val 38333"/>
              <a:gd name="adj2" fmla="val 50833"/>
            </a:avLst>
          </a:prstGeom>
          <a:solidFill>
            <a:schemeClr val="accent1"/>
          </a:soli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44" name="AutoShape 52"/>
          <p:cNvSpPr>
            <a:spLocks noChangeArrowheads="1"/>
          </p:cNvSpPr>
          <p:nvPr/>
        </p:nvSpPr>
        <p:spPr bwMode="auto">
          <a:xfrm rot="5400000">
            <a:off x="2617788" y="1454150"/>
            <a:ext cx="228600" cy="1219200"/>
          </a:xfrm>
          <a:prstGeom prst="upDownArrow">
            <a:avLst>
              <a:gd name="adj1" fmla="val 40843"/>
              <a:gd name="adj2" fmla="val 161481"/>
            </a:avLst>
          </a:prstGeom>
          <a:gradFill rotWithShape="0">
            <a:gsLst>
              <a:gs pos="0">
                <a:schemeClr val="tx2"/>
              </a:gs>
              <a:gs pos="50000">
                <a:srgbClr val="D69999"/>
              </a:gs>
              <a:gs pos="100000">
                <a:schemeClr val="tx2"/>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p>
        </p:txBody>
      </p:sp>
      <p:sp>
        <p:nvSpPr>
          <p:cNvPr id="45" name="AutoShape 53"/>
          <p:cNvSpPr>
            <a:spLocks noChangeArrowheads="1"/>
          </p:cNvSpPr>
          <p:nvPr/>
        </p:nvSpPr>
        <p:spPr bwMode="auto">
          <a:xfrm rot="5400000">
            <a:off x="1239838" y="998538"/>
            <a:ext cx="228600" cy="1219200"/>
          </a:xfrm>
          <a:prstGeom prst="upDownArrow">
            <a:avLst>
              <a:gd name="adj1" fmla="val 40843"/>
              <a:gd name="adj2" fmla="val 161481"/>
            </a:avLst>
          </a:prstGeom>
          <a:gradFill rotWithShape="0">
            <a:gsLst>
              <a:gs pos="0">
                <a:schemeClr val="tx2"/>
              </a:gs>
              <a:gs pos="50000">
                <a:srgbClr val="D69999"/>
              </a:gs>
              <a:gs pos="100000">
                <a:schemeClr val="tx2"/>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p>
        </p:txBody>
      </p:sp>
      <p:sp>
        <p:nvSpPr>
          <p:cNvPr id="46" name="AutoShape 54"/>
          <p:cNvSpPr>
            <a:spLocks noChangeArrowheads="1"/>
          </p:cNvSpPr>
          <p:nvPr/>
        </p:nvSpPr>
        <p:spPr bwMode="auto">
          <a:xfrm rot="5400000">
            <a:off x="5346700" y="1778000"/>
            <a:ext cx="228600" cy="1219200"/>
          </a:xfrm>
          <a:prstGeom prst="upDownArrow">
            <a:avLst>
              <a:gd name="adj1" fmla="val 40843"/>
              <a:gd name="adj2" fmla="val 161481"/>
            </a:avLst>
          </a:prstGeom>
          <a:gradFill rotWithShape="0">
            <a:gsLst>
              <a:gs pos="0">
                <a:schemeClr val="tx2"/>
              </a:gs>
              <a:gs pos="50000">
                <a:srgbClr val="D69999"/>
              </a:gs>
              <a:gs pos="100000">
                <a:schemeClr val="tx2"/>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p>
        </p:txBody>
      </p:sp>
      <p:sp>
        <p:nvSpPr>
          <p:cNvPr id="47" name="AutoShape 55"/>
          <p:cNvSpPr>
            <a:spLocks noChangeArrowheads="1"/>
          </p:cNvSpPr>
          <p:nvPr/>
        </p:nvSpPr>
        <p:spPr bwMode="auto">
          <a:xfrm rot="5400000">
            <a:off x="7808119" y="821532"/>
            <a:ext cx="228600" cy="1344612"/>
          </a:xfrm>
          <a:prstGeom prst="upDownArrow">
            <a:avLst>
              <a:gd name="adj1" fmla="val 40843"/>
              <a:gd name="adj2" fmla="val 178092"/>
            </a:avLst>
          </a:prstGeom>
          <a:gradFill rotWithShape="0">
            <a:gsLst>
              <a:gs pos="0">
                <a:schemeClr val="tx2"/>
              </a:gs>
              <a:gs pos="50000">
                <a:srgbClr val="D69999"/>
              </a:gs>
              <a:gs pos="100000">
                <a:schemeClr val="tx2"/>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p>
        </p:txBody>
      </p:sp>
      <p:sp>
        <p:nvSpPr>
          <p:cNvPr id="48" name="AutoShape 56"/>
          <p:cNvSpPr>
            <a:spLocks noChangeArrowheads="1"/>
          </p:cNvSpPr>
          <p:nvPr/>
        </p:nvSpPr>
        <p:spPr bwMode="auto">
          <a:xfrm rot="5400000">
            <a:off x="6622257" y="1283493"/>
            <a:ext cx="228600" cy="1306513"/>
          </a:xfrm>
          <a:prstGeom prst="upDownArrow">
            <a:avLst>
              <a:gd name="adj1" fmla="val 40843"/>
              <a:gd name="adj2" fmla="val 173046"/>
            </a:avLst>
          </a:prstGeom>
          <a:gradFill rotWithShape="0">
            <a:gsLst>
              <a:gs pos="0">
                <a:schemeClr val="tx2"/>
              </a:gs>
              <a:gs pos="50000">
                <a:srgbClr val="D69999"/>
              </a:gs>
              <a:gs pos="100000">
                <a:schemeClr val="tx2"/>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p>
        </p:txBody>
      </p:sp>
      <p:sp>
        <p:nvSpPr>
          <p:cNvPr id="49" name="AutoShape 59">
            <a:hlinkClick r:id="" action="ppaction://noaction" highlightClick="1"/>
          </p:cNvPr>
          <p:cNvSpPr>
            <a:spLocks noChangeArrowheads="1"/>
          </p:cNvSpPr>
          <p:nvPr/>
        </p:nvSpPr>
        <p:spPr bwMode="blackWhite">
          <a:xfrm>
            <a:off x="2120900" y="2178050"/>
            <a:ext cx="1219200" cy="914400"/>
          </a:xfrm>
          <a:prstGeom prst="actionButtonBlank">
            <a:avLst/>
          </a:prstGeom>
          <a:gradFill flip="none" rotWithShape="1">
            <a:gsLst>
              <a:gs pos="0">
                <a:schemeClr val="bg1"/>
              </a:gs>
              <a:gs pos="14000">
                <a:schemeClr val="accent1">
                  <a:tint val="44500"/>
                  <a:satMod val="160000"/>
                </a:schemeClr>
              </a:gs>
              <a:gs pos="100000">
                <a:srgbClr val="0082BE"/>
              </a:gs>
            </a:gsLst>
            <a:path path="rect">
              <a:fillToRect l="50000" t="50000" r="50000" b="50000"/>
            </a:path>
            <a:tileRect/>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chemeClr val="bg1"/>
                </a:solidFill>
                <a:effectLst>
                  <a:outerShdw blurRad="38100" dist="38100" dir="2700000" algn="tl">
                    <a:srgbClr val="000000"/>
                  </a:outerShdw>
                </a:effectLst>
              </a:rPr>
              <a:t>Site RIZIV</a:t>
            </a:r>
            <a:endParaRPr lang="nl-BE" sz="1000" i="1">
              <a:solidFill>
                <a:schemeClr val="bg1"/>
              </a:solidFill>
            </a:endParaRPr>
          </a:p>
        </p:txBody>
      </p:sp>
      <p:sp>
        <p:nvSpPr>
          <p:cNvPr id="50" name="AutoShape 60">
            <a:hlinkClick r:id="" action="ppaction://noaction" highlightClick="1"/>
          </p:cNvPr>
          <p:cNvSpPr>
            <a:spLocks noChangeArrowheads="1"/>
          </p:cNvSpPr>
          <p:nvPr/>
        </p:nvSpPr>
        <p:spPr bwMode="blackWhite">
          <a:xfrm>
            <a:off x="2570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51" name="AutoShape 61">
            <a:hlinkClick r:id="" action="ppaction://noaction" highlightClick="1"/>
          </p:cNvPr>
          <p:cNvSpPr>
            <a:spLocks noChangeArrowheads="1"/>
          </p:cNvSpPr>
          <p:nvPr/>
        </p:nvSpPr>
        <p:spPr bwMode="blackWhite">
          <a:xfrm>
            <a:off x="2633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52" name="AutoShape 62">
            <a:hlinkClick r:id="" action="ppaction://noaction" highlightClick="1"/>
          </p:cNvPr>
          <p:cNvSpPr>
            <a:spLocks noChangeArrowheads="1"/>
          </p:cNvSpPr>
          <p:nvPr/>
        </p:nvSpPr>
        <p:spPr bwMode="blackWhite">
          <a:xfrm>
            <a:off x="2698750"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53" name="AutoShape 63">
            <a:hlinkClick r:id="" action="ppaction://noaction" highlightClick="1"/>
          </p:cNvPr>
          <p:cNvSpPr>
            <a:spLocks noChangeArrowheads="1"/>
          </p:cNvSpPr>
          <p:nvPr/>
        </p:nvSpPr>
        <p:spPr bwMode="blackWhite">
          <a:xfrm>
            <a:off x="2762250" y="27003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chemeClr val="bg1"/>
                </a:solidFill>
                <a:effectLst>
                  <a:outerShdw blurRad="38100" dist="38100" dir="2700000" algn="tl">
                    <a:srgbClr val="000000"/>
                  </a:outerShdw>
                </a:effectLst>
              </a:rPr>
              <a:t>DTW</a:t>
            </a:r>
          </a:p>
        </p:txBody>
      </p:sp>
      <p:pic>
        <p:nvPicPr>
          <p:cNvPr id="54"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312420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AutoShape 67"/>
          <p:cNvSpPr>
            <a:spLocks noChangeArrowheads="1"/>
          </p:cNvSpPr>
          <p:nvPr/>
        </p:nvSpPr>
        <p:spPr bwMode="blackWhite">
          <a:xfrm>
            <a:off x="3440113" y="5546725"/>
            <a:ext cx="762000" cy="609600"/>
          </a:xfrm>
          <a:prstGeom prst="can">
            <a:avLst>
              <a:gd name="adj" fmla="val 27866"/>
            </a:avLst>
          </a:prstGeom>
          <a:solidFill>
            <a:srgbClr val="0082AE"/>
          </a:soli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56" name="AutoShape 69"/>
          <p:cNvSpPr>
            <a:spLocks noChangeArrowheads="1"/>
          </p:cNvSpPr>
          <p:nvPr/>
        </p:nvSpPr>
        <p:spPr bwMode="blackWhite">
          <a:xfrm>
            <a:off x="2076450" y="5546725"/>
            <a:ext cx="762000" cy="609600"/>
          </a:xfrm>
          <a:prstGeom prst="can">
            <a:avLst>
              <a:gd name="adj" fmla="val 27866"/>
            </a:avLst>
          </a:prstGeom>
          <a:solidFill>
            <a:srgbClr val="0082AE"/>
          </a:soli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57" name="AutoShape 73"/>
          <p:cNvSpPr>
            <a:spLocks noChangeArrowheads="1"/>
          </p:cNvSpPr>
          <p:nvPr/>
        </p:nvSpPr>
        <p:spPr bwMode="blackWhite">
          <a:xfrm>
            <a:off x="755650" y="5546725"/>
            <a:ext cx="762000" cy="609600"/>
          </a:xfrm>
          <a:prstGeom prst="can">
            <a:avLst>
              <a:gd name="adj" fmla="val 27866"/>
            </a:avLst>
          </a:prstGeom>
          <a:solidFill>
            <a:srgbClr val="0082AE"/>
          </a:soli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dirty="0">
                <a:solidFill>
                  <a:srgbClr val="FFCC99"/>
                </a:solidFill>
                <a:effectLst>
                  <a:outerShdw blurRad="38100" dist="38100" dir="2700000" algn="tl">
                    <a:srgbClr val="000000"/>
                  </a:outerShdw>
                </a:effectLst>
              </a:rPr>
              <a:t>GAB</a:t>
            </a:r>
          </a:p>
        </p:txBody>
      </p:sp>
      <p:sp>
        <p:nvSpPr>
          <p:cNvPr id="58" name="AutoShape 48"/>
          <p:cNvSpPr>
            <a:spLocks noChangeArrowheads="1"/>
          </p:cNvSpPr>
          <p:nvPr/>
        </p:nvSpPr>
        <p:spPr bwMode="auto">
          <a:xfrm>
            <a:off x="2806700" y="3016250"/>
            <a:ext cx="381000" cy="990600"/>
          </a:xfrm>
          <a:prstGeom prst="upDownArrow">
            <a:avLst>
              <a:gd name="adj1" fmla="val 49167"/>
              <a:gd name="adj2" fmla="val 54588"/>
            </a:avLst>
          </a:prstGeom>
          <a:solidFill>
            <a:schemeClr val="accent1"/>
          </a:soli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59" name="AutoShape 17"/>
          <p:cNvSpPr>
            <a:spLocks noChangeArrowheads="1"/>
          </p:cNvSpPr>
          <p:nvPr/>
        </p:nvSpPr>
        <p:spPr bwMode="auto">
          <a:xfrm>
            <a:off x="4970463" y="5103813"/>
            <a:ext cx="304800" cy="533400"/>
          </a:xfrm>
          <a:prstGeom prst="upDownArrow">
            <a:avLst>
              <a:gd name="adj1" fmla="val 57287"/>
              <a:gd name="adj2" fmla="val 32407"/>
            </a:avLst>
          </a:prstGeom>
          <a:solidFill>
            <a:srgbClr val="0082AE"/>
          </a:soli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60" name="AutoShape 18"/>
          <p:cNvSpPr>
            <a:spLocks noChangeArrowheads="1"/>
          </p:cNvSpPr>
          <p:nvPr/>
        </p:nvSpPr>
        <p:spPr bwMode="auto">
          <a:xfrm>
            <a:off x="6154738" y="5103813"/>
            <a:ext cx="304800" cy="533400"/>
          </a:xfrm>
          <a:prstGeom prst="upDownArrow">
            <a:avLst>
              <a:gd name="adj1" fmla="val 57287"/>
              <a:gd name="adj2" fmla="val 32407"/>
            </a:avLst>
          </a:prstGeom>
          <a:solidFill>
            <a:srgbClr val="0082AE"/>
          </a:soli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61" name="AutoShape 19"/>
          <p:cNvSpPr>
            <a:spLocks noChangeArrowheads="1"/>
          </p:cNvSpPr>
          <p:nvPr/>
        </p:nvSpPr>
        <p:spPr bwMode="auto">
          <a:xfrm>
            <a:off x="7453313" y="5103813"/>
            <a:ext cx="304800" cy="533400"/>
          </a:xfrm>
          <a:prstGeom prst="upDownArrow">
            <a:avLst>
              <a:gd name="adj1" fmla="val 57287"/>
              <a:gd name="adj2" fmla="val 32407"/>
            </a:avLst>
          </a:prstGeom>
          <a:solidFill>
            <a:srgbClr val="0082AE"/>
          </a:soli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62" name="AutoShape 68"/>
          <p:cNvSpPr>
            <a:spLocks noChangeArrowheads="1"/>
          </p:cNvSpPr>
          <p:nvPr/>
        </p:nvSpPr>
        <p:spPr bwMode="auto">
          <a:xfrm>
            <a:off x="3668713" y="5089525"/>
            <a:ext cx="304800" cy="533400"/>
          </a:xfrm>
          <a:prstGeom prst="upDownArrow">
            <a:avLst>
              <a:gd name="adj1" fmla="val 57287"/>
              <a:gd name="adj2" fmla="val 32407"/>
            </a:avLst>
          </a:prstGeom>
          <a:solidFill>
            <a:srgbClr val="0082AE"/>
          </a:soli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63" name="AutoShape 70"/>
          <p:cNvSpPr>
            <a:spLocks noChangeArrowheads="1"/>
          </p:cNvSpPr>
          <p:nvPr/>
        </p:nvSpPr>
        <p:spPr bwMode="auto">
          <a:xfrm>
            <a:off x="2305050" y="5089525"/>
            <a:ext cx="304800" cy="533400"/>
          </a:xfrm>
          <a:prstGeom prst="upDownArrow">
            <a:avLst>
              <a:gd name="adj1" fmla="val 57287"/>
              <a:gd name="adj2" fmla="val 32407"/>
            </a:avLst>
          </a:prstGeom>
          <a:solidFill>
            <a:srgbClr val="0082AE"/>
          </a:soli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64" name="AutoShape 74"/>
          <p:cNvSpPr>
            <a:spLocks noChangeArrowheads="1"/>
          </p:cNvSpPr>
          <p:nvPr/>
        </p:nvSpPr>
        <p:spPr bwMode="auto">
          <a:xfrm>
            <a:off x="984250" y="5089525"/>
            <a:ext cx="304800" cy="533400"/>
          </a:xfrm>
          <a:prstGeom prst="upDownArrow">
            <a:avLst>
              <a:gd name="adj1" fmla="val 57287"/>
              <a:gd name="adj2" fmla="val 32407"/>
            </a:avLst>
          </a:prstGeom>
          <a:solidFill>
            <a:srgbClr val="0082AE"/>
          </a:soli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pic>
        <p:nvPicPr>
          <p:cNvPr id="65" name="Picture 57"/>
          <p:cNvPicPr>
            <a:picLocks noChangeAspect="1" noChangeArrowheads="1"/>
          </p:cNvPicPr>
          <p:nvPr/>
        </p:nvPicPr>
        <p:blipFill>
          <a:blip r:embed="rId4"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192338"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6" name="Picture 69" descr="logo_ziekenhuis_1083990b"/>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02363" y="25701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70" descr="Logo huisart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55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71" descr="logo_ziekenhuis_1083990b"/>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25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21563" y="2113916"/>
            <a:ext cx="368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AutoShape 32">
            <a:hlinkClick r:id="" action="ppaction://noaction" highlightClick="1"/>
          </p:cNvPr>
          <p:cNvSpPr>
            <a:spLocks noChangeArrowheads="1"/>
          </p:cNvSpPr>
          <p:nvPr/>
        </p:nvSpPr>
        <p:spPr bwMode="blackWhite">
          <a:xfrm>
            <a:off x="7835583" y="207422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71" name="AutoShape 33">
            <a:hlinkClick r:id="" action="ppaction://noaction" highlightClick="1"/>
          </p:cNvPr>
          <p:cNvSpPr>
            <a:spLocks noChangeArrowheads="1"/>
          </p:cNvSpPr>
          <p:nvPr/>
        </p:nvSpPr>
        <p:spPr bwMode="blackWhite">
          <a:xfrm>
            <a:off x="7899083" y="213931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72" name="AutoShape 34">
            <a:hlinkClick r:id="" action="ppaction://noaction" highlightClick="1"/>
          </p:cNvPr>
          <p:cNvSpPr>
            <a:spLocks noChangeArrowheads="1"/>
          </p:cNvSpPr>
          <p:nvPr/>
        </p:nvSpPr>
        <p:spPr bwMode="blackWhite">
          <a:xfrm>
            <a:off x="7962583" y="220440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73" name="AutoShape 35">
            <a:hlinkClick r:id="" action="ppaction://noaction" highlightClick="1"/>
          </p:cNvPr>
          <p:cNvSpPr>
            <a:spLocks noChangeArrowheads="1"/>
          </p:cNvSpPr>
          <p:nvPr/>
        </p:nvSpPr>
        <p:spPr bwMode="blackWhite">
          <a:xfrm>
            <a:off x="8026083" y="226949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chemeClr val="bg1"/>
                </a:solidFill>
                <a:effectLst>
                  <a:outerShdw blurRad="38100" dist="38100" dir="2700000" algn="tl">
                    <a:srgbClr val="000000"/>
                  </a:outerShdw>
                </a:effectLst>
              </a:rPr>
              <a:t>DTW</a:t>
            </a:r>
          </a:p>
        </p:txBody>
      </p:sp>
    </p:spTree>
    <p:extLst>
      <p:ext uri="{BB962C8B-B14F-4D97-AF65-F5344CB8AC3E}">
        <p14:creationId xmlns:p14="http://schemas.microsoft.com/office/powerpoint/2010/main" val="2405957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68313" y="188913"/>
            <a:ext cx="8229600" cy="922337"/>
          </a:xfrm>
        </p:spPr>
        <p:txBody>
          <a:bodyPr/>
          <a:lstStyle/>
          <a:p>
            <a:r>
              <a:rPr lang="nl-BE" altLang="en-US" smtClean="0"/>
              <a:t>Netwerk sociale zekerheid </a:t>
            </a:r>
            <a:endParaRPr lang="fr-BE" altLang="en-US" smtClean="0"/>
          </a:p>
        </p:txBody>
      </p:sp>
      <p:sp>
        <p:nvSpPr>
          <p:cNvPr id="3" name="Content Placeholder 2"/>
          <p:cNvSpPr>
            <a:spLocks noGrp="1"/>
          </p:cNvSpPr>
          <p:nvPr>
            <p:ph idx="1"/>
          </p:nvPr>
        </p:nvSpPr>
        <p:spPr>
          <a:xfrm>
            <a:off x="457200" y="1196975"/>
            <a:ext cx="8229600" cy="5111750"/>
          </a:xfrm>
        </p:spPr>
        <p:txBody>
          <a:bodyPr/>
          <a:lstStyle/>
          <a:p>
            <a:pPr>
              <a:defRPr/>
            </a:pPr>
            <a:r>
              <a:rPr lang="nl-BE" dirty="0" smtClean="0"/>
              <a:t>Actoren in de sociale sector</a:t>
            </a:r>
          </a:p>
          <a:p>
            <a:pPr>
              <a:defRPr/>
            </a:pPr>
            <a:r>
              <a:rPr lang="nl-BE" dirty="0" smtClean="0"/>
              <a:t>Gekozen model (°1990)</a:t>
            </a:r>
          </a:p>
          <a:p>
            <a:pPr>
              <a:defRPr/>
            </a:pPr>
            <a:r>
              <a:rPr lang="nl-BE" dirty="0" smtClean="0"/>
              <a:t>Rol Kruispuntbank Sociale Zekerheid (KSZ)</a:t>
            </a:r>
          </a:p>
          <a:p>
            <a:pPr>
              <a:defRPr/>
            </a:pPr>
            <a:r>
              <a:rPr lang="nl-BE" dirty="0" smtClean="0"/>
              <a:t>Stand van zaken</a:t>
            </a:r>
          </a:p>
          <a:p>
            <a:pPr lvl="1">
              <a:defRPr/>
            </a:pPr>
            <a:r>
              <a:rPr lang="nl-BE" dirty="0" smtClean="0"/>
              <a:t>algemeen</a:t>
            </a:r>
          </a:p>
          <a:p>
            <a:pPr lvl="1">
              <a:defRPr/>
            </a:pPr>
            <a:r>
              <a:rPr lang="nl-BE" dirty="0"/>
              <a:t>d</a:t>
            </a:r>
            <a:r>
              <a:rPr lang="nl-BE" dirty="0" smtClean="0"/>
              <a:t>iensten tussen actoren in de sociale sector</a:t>
            </a:r>
          </a:p>
          <a:p>
            <a:pPr lvl="1">
              <a:defRPr/>
            </a:pPr>
            <a:r>
              <a:rPr lang="nl-BE" dirty="0"/>
              <a:t>d</a:t>
            </a:r>
            <a:r>
              <a:rPr lang="nl-BE" dirty="0" smtClean="0"/>
              <a:t>iensten voor ondernemingen</a:t>
            </a:r>
          </a:p>
          <a:p>
            <a:pPr lvl="1">
              <a:defRPr/>
            </a:pPr>
            <a:r>
              <a:rPr lang="nl-BE" dirty="0"/>
              <a:t>d</a:t>
            </a:r>
            <a:r>
              <a:rPr lang="nl-BE" dirty="0" smtClean="0"/>
              <a:t>iensten voor burgers</a:t>
            </a:r>
          </a:p>
          <a:p>
            <a:pPr lvl="1">
              <a:defRPr/>
            </a:pPr>
            <a:r>
              <a:rPr lang="nl-BE" dirty="0" smtClean="0"/>
              <a:t>diensten voor derden</a:t>
            </a:r>
          </a:p>
          <a:p>
            <a:pPr lvl="1">
              <a:defRPr/>
            </a:pPr>
            <a:r>
              <a:rPr lang="nl-BE" dirty="0"/>
              <a:t>c</a:t>
            </a:r>
            <a:r>
              <a:rPr lang="nl-BE" dirty="0" smtClean="0"/>
              <a:t>ijfers over beschikbaarheid en </a:t>
            </a:r>
            <a:r>
              <a:rPr lang="nl-BE" dirty="0" err="1" smtClean="0"/>
              <a:t>performantie</a:t>
            </a:r>
            <a:endParaRPr lang="nl-BE" dirty="0" smtClean="0"/>
          </a:p>
          <a:p>
            <a:pPr marL="0" indent="0">
              <a:buFont typeface="Arial" charset="0"/>
              <a:buNone/>
              <a:defRPr/>
            </a:pPr>
            <a:endParaRPr lang="nl-BE" dirty="0" smtClean="0"/>
          </a:p>
          <a:p>
            <a:pPr>
              <a:defRPr/>
            </a:pPr>
            <a:endParaRPr lang="nl-BE" dirty="0" smtClean="0"/>
          </a:p>
          <a:p>
            <a:pPr>
              <a:defRPr/>
            </a:pPr>
            <a:endParaRPr lang="fr-BE" dirty="0"/>
          </a:p>
        </p:txBody>
      </p:sp>
      <p:sp>
        <p:nvSpPr>
          <p:cNvPr id="4" name="Slide Number Placeholder 3"/>
          <p:cNvSpPr>
            <a:spLocks noGrp="1"/>
          </p:cNvSpPr>
          <p:nvPr>
            <p:ph type="sldNum" sz="quarter" idx="10"/>
          </p:nvPr>
        </p:nvSpPr>
        <p:spPr/>
        <p:txBody>
          <a:bodyPr/>
          <a:lstStyle/>
          <a:p>
            <a:pPr>
              <a:defRPr/>
            </a:pPr>
            <a:fld id="{965DE9BA-1903-4511-B3AC-E8B56606F30C}" type="slidenum">
              <a:rPr lang="en-GB" smtClean="0"/>
              <a:pPr>
                <a:defRPr/>
              </a:pPr>
              <a:t>8</a:t>
            </a:fld>
            <a:endParaRPr lang="en-GB"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25759"/>
            <a:ext cx="8640960" cy="1441783"/>
          </a:xfrm>
        </p:spPr>
        <p:txBody>
          <a:bodyPr>
            <a:normAutofit/>
          </a:bodyPr>
          <a:lstStyle/>
          <a:p>
            <a:r>
              <a:rPr lang="nl-BE" dirty="0" smtClean="0"/>
              <a:t>Voorbeeld: </a:t>
            </a:r>
            <a:r>
              <a:rPr lang="nl-BE" dirty="0" err="1" smtClean="0"/>
              <a:t>eHealth</a:t>
            </a:r>
            <a:r>
              <a:rPr lang="nl-BE" dirty="0" smtClean="0"/>
              <a:t>-platform</a:t>
            </a:r>
            <a:br>
              <a:rPr lang="nl-BE" dirty="0" smtClean="0"/>
            </a:br>
            <a:r>
              <a:rPr lang="nl-BE" dirty="0" smtClean="0"/>
              <a:t>Basisdiensten</a:t>
            </a:r>
            <a:endParaRPr lang="en-US" dirty="0"/>
          </a:p>
        </p:txBody>
      </p:sp>
      <p:sp>
        <p:nvSpPr>
          <p:cNvPr id="4" name="Slide Number Placeholder 3"/>
          <p:cNvSpPr>
            <a:spLocks noGrp="1"/>
          </p:cNvSpPr>
          <p:nvPr>
            <p:ph type="sldNum" sz="quarter" idx="10"/>
          </p:nvPr>
        </p:nvSpPr>
        <p:spPr/>
        <p:txBody>
          <a:bodyPr/>
          <a:lstStyle/>
          <a:p>
            <a:fld id="{5471B662-E07F-4B45-AF7C-5436FF003ECE}" type="slidenum">
              <a:rPr lang="en-GB" smtClean="0"/>
              <a:pPr/>
              <a:t>80</a:t>
            </a:fld>
            <a:endParaRPr lang="en-GB" dirty="0"/>
          </a:p>
        </p:txBody>
      </p:sp>
      <p:graphicFrame>
        <p:nvGraphicFramePr>
          <p:cNvPr id="5" name="Content Placeholder 5"/>
          <p:cNvGraphicFramePr>
            <a:graphicFrameLocks/>
          </p:cNvGraphicFramePr>
          <p:nvPr>
            <p:extLst>
              <p:ext uri="{D42A27DB-BD31-4B8C-83A1-F6EECF244321}">
                <p14:modId xmlns:p14="http://schemas.microsoft.com/office/powerpoint/2010/main" val="2782735717"/>
              </p:ext>
            </p:extLst>
          </p:nvPr>
        </p:nvGraphicFramePr>
        <p:xfrm>
          <a:off x="457200" y="1369096"/>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252044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0"/>
          </p:nvPr>
        </p:nvSpPr>
        <p:spPr/>
        <p:txBody>
          <a:bodyPr/>
          <a:lstStyle/>
          <a:p>
            <a:pPr>
              <a:defRPr/>
            </a:pPr>
            <a:fld id="{42543E86-C0A8-45DE-ADB8-2C6633FE5D61}" type="slidenum">
              <a:rPr lang="en-GB" smtClean="0"/>
              <a:pPr>
                <a:defRPr/>
              </a:pPr>
              <a:t>81</a:t>
            </a:fld>
            <a:endParaRPr lang="en-GB" dirty="0"/>
          </a:p>
        </p:txBody>
      </p:sp>
      <p:sp>
        <p:nvSpPr>
          <p:cNvPr id="7" name="Tekstvak 6"/>
          <p:cNvSpPr txBox="1"/>
          <p:nvPr/>
        </p:nvSpPr>
        <p:spPr>
          <a:xfrm>
            <a:off x="899592" y="1844824"/>
            <a:ext cx="7344816" cy="1938992"/>
          </a:xfrm>
          <a:prstGeom prst="rect">
            <a:avLst/>
          </a:prstGeom>
          <a:noFill/>
          <a:ln w="31750" cmpd="sng">
            <a:solidFill>
              <a:srgbClr val="0082BE"/>
            </a:solidFill>
          </a:ln>
        </p:spPr>
        <p:txBody>
          <a:bodyPr wrap="square" rtlCol="0">
            <a:spAutoFit/>
          </a:bodyPr>
          <a:lstStyle/>
          <a:p>
            <a:pPr algn="ctr"/>
            <a:r>
              <a:rPr lang="nl-BE" sz="4000" dirty="0" smtClean="0">
                <a:solidFill>
                  <a:srgbClr val="0082BE"/>
                </a:solidFill>
              </a:rPr>
              <a:t>Aandachtspunten inzake informatiebeheer bij </a:t>
            </a:r>
            <a:r>
              <a:rPr lang="nl-BE" sz="4000" dirty="0" err="1" smtClean="0">
                <a:solidFill>
                  <a:srgbClr val="0082BE"/>
                </a:solidFill>
              </a:rPr>
              <a:t>Staatshervoming</a:t>
            </a:r>
            <a:endParaRPr lang="nl-BE" sz="4000" dirty="0">
              <a:solidFill>
                <a:srgbClr val="0082BE"/>
              </a:solidFill>
            </a:endParaRPr>
          </a:p>
        </p:txBody>
      </p:sp>
    </p:spTree>
    <p:extLst>
      <p:ext uri="{BB962C8B-B14F-4D97-AF65-F5344CB8AC3E}">
        <p14:creationId xmlns:p14="http://schemas.microsoft.com/office/powerpoint/2010/main" val="21304085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68313" y="188913"/>
            <a:ext cx="8229600" cy="922337"/>
          </a:xfrm>
        </p:spPr>
        <p:txBody>
          <a:bodyPr/>
          <a:lstStyle/>
          <a:p>
            <a:r>
              <a:rPr lang="nl-BE" altLang="en-US" dirty="0" smtClean="0"/>
              <a:t>Aandachtspunten staatshervorming</a:t>
            </a:r>
            <a:endParaRPr lang="en-US" altLang="en-US" dirty="0" smtClean="0"/>
          </a:p>
        </p:txBody>
      </p:sp>
      <p:sp>
        <p:nvSpPr>
          <p:cNvPr id="3" name="Content Placeholder 2"/>
          <p:cNvSpPr>
            <a:spLocks noGrp="1"/>
          </p:cNvSpPr>
          <p:nvPr>
            <p:ph idx="1"/>
          </p:nvPr>
        </p:nvSpPr>
        <p:spPr>
          <a:xfrm>
            <a:off x="468313" y="1268413"/>
            <a:ext cx="8229600" cy="5111750"/>
          </a:xfrm>
        </p:spPr>
        <p:txBody>
          <a:bodyPr>
            <a:normAutofit/>
          </a:bodyPr>
          <a:lstStyle/>
          <a:p>
            <a:pPr>
              <a:lnSpc>
                <a:spcPct val="90000"/>
              </a:lnSpc>
              <a:buSzPct val="100000"/>
              <a:buFont typeface="Arial" panose="020B0604020202020204" pitchFamily="34" charset="0"/>
              <a:buChar char="•"/>
              <a:tabLst>
                <a:tab pos="318135" algn="l"/>
              </a:tabLst>
              <a:defRPr/>
            </a:pPr>
            <a:r>
              <a:rPr lang="nl-BE" sz="2600" dirty="0" smtClean="0"/>
              <a:t>Aandachtspunten</a:t>
            </a:r>
            <a:endParaRPr lang="nl-BE" sz="2600" dirty="0"/>
          </a:p>
          <a:p>
            <a:pPr lvl="1" eaLnBrk="1" hangingPunct="1">
              <a:lnSpc>
                <a:spcPct val="90000"/>
              </a:lnSpc>
              <a:buClr>
                <a:srgbClr val="000000"/>
              </a:buClr>
              <a:buSzPts val="1100"/>
              <a:buFont typeface="Arial" pitchFamily="34" charset="0"/>
              <a:buChar char="–"/>
              <a:tabLst>
                <a:tab pos="318135" algn="l"/>
              </a:tabLst>
              <a:defRPr/>
            </a:pPr>
            <a:endParaRPr lang="nl-BE" sz="2200" dirty="0" smtClean="0"/>
          </a:p>
          <a:p>
            <a:pPr lvl="1" eaLnBrk="1" hangingPunct="1">
              <a:lnSpc>
                <a:spcPct val="90000"/>
              </a:lnSpc>
              <a:buClr>
                <a:srgbClr val="000000"/>
              </a:buClr>
              <a:buSzPts val="1100"/>
              <a:buFont typeface="Arial" pitchFamily="34" charset="0"/>
              <a:buChar char="–"/>
              <a:tabLst>
                <a:tab pos="318135" algn="l"/>
              </a:tabLst>
              <a:defRPr/>
            </a:pPr>
            <a:r>
              <a:rPr lang="nl-BE" sz="2200" dirty="0" smtClean="0"/>
              <a:t>geen </a:t>
            </a:r>
            <a:r>
              <a:rPr lang="nl-BE" sz="2200" dirty="0"/>
              <a:t>bijkomende administratieve belasting</a:t>
            </a:r>
            <a:endParaRPr lang="en-US" sz="2200" dirty="0"/>
          </a:p>
          <a:p>
            <a:pPr lvl="1" eaLnBrk="1" hangingPunct="1">
              <a:lnSpc>
                <a:spcPct val="90000"/>
              </a:lnSpc>
              <a:buClr>
                <a:srgbClr val="000000"/>
              </a:buClr>
              <a:buSzPts val="1100"/>
              <a:buFont typeface="Arial" pitchFamily="34" charset="0"/>
              <a:buChar char="–"/>
              <a:tabLst>
                <a:tab pos="318135" algn="l"/>
              </a:tabLst>
              <a:defRPr/>
            </a:pPr>
            <a:endParaRPr lang="nl-BE" sz="2200" dirty="0" smtClean="0"/>
          </a:p>
          <a:p>
            <a:pPr lvl="1" eaLnBrk="1" hangingPunct="1">
              <a:lnSpc>
                <a:spcPct val="90000"/>
              </a:lnSpc>
              <a:buClr>
                <a:srgbClr val="000000"/>
              </a:buClr>
              <a:buSzPts val="1100"/>
              <a:buFont typeface="Arial" pitchFamily="34" charset="0"/>
              <a:buChar char="–"/>
              <a:tabLst>
                <a:tab pos="318135" algn="l"/>
              </a:tabLst>
              <a:defRPr/>
            </a:pPr>
            <a:r>
              <a:rPr lang="nl-BE" sz="2200" dirty="0" smtClean="0"/>
              <a:t>geen </a:t>
            </a:r>
            <a:r>
              <a:rPr lang="nl-BE" sz="2200" dirty="0"/>
              <a:t>versnippering van de dienstverlening</a:t>
            </a:r>
            <a:endParaRPr lang="en-US" sz="2200" dirty="0"/>
          </a:p>
          <a:p>
            <a:pPr lvl="1" eaLnBrk="1" hangingPunct="1">
              <a:lnSpc>
                <a:spcPct val="90000"/>
              </a:lnSpc>
              <a:buClr>
                <a:srgbClr val="000000"/>
              </a:buClr>
              <a:buSzPts val="1100"/>
              <a:buFont typeface="Arial" pitchFamily="34" charset="0"/>
              <a:buChar char="–"/>
              <a:tabLst>
                <a:tab pos="318135" algn="l"/>
              </a:tabLst>
              <a:defRPr/>
            </a:pPr>
            <a:endParaRPr lang="nl-BE" sz="2200" dirty="0" smtClean="0"/>
          </a:p>
          <a:p>
            <a:pPr lvl="1" eaLnBrk="1" hangingPunct="1">
              <a:lnSpc>
                <a:spcPct val="90000"/>
              </a:lnSpc>
              <a:buClr>
                <a:srgbClr val="000000"/>
              </a:buClr>
              <a:buSzPts val="1100"/>
              <a:buFont typeface="Arial" pitchFamily="34" charset="0"/>
              <a:buChar char="–"/>
              <a:tabLst>
                <a:tab pos="318135" algn="l"/>
              </a:tabLst>
              <a:defRPr/>
            </a:pPr>
            <a:r>
              <a:rPr lang="nl-BE" sz="2200" dirty="0" smtClean="0"/>
              <a:t>geen </a:t>
            </a:r>
            <a:r>
              <a:rPr lang="nl-BE" sz="2200" dirty="0"/>
              <a:t>verhoging van de globale uitvoeringskost voor de overheid in zijn geheel</a:t>
            </a:r>
            <a:endParaRPr lang="en-US" sz="2200" dirty="0"/>
          </a:p>
          <a:p>
            <a:pPr lvl="1" eaLnBrk="1" hangingPunct="1">
              <a:lnSpc>
                <a:spcPct val="90000"/>
              </a:lnSpc>
              <a:buClr>
                <a:srgbClr val="000000"/>
              </a:buClr>
              <a:buSzPts val="1100"/>
              <a:buFont typeface="Arial" pitchFamily="34" charset="0"/>
              <a:buChar char="–"/>
              <a:tabLst>
                <a:tab pos="318135" algn="l"/>
              </a:tabLst>
              <a:defRPr/>
            </a:pPr>
            <a:endParaRPr lang="nl-BE" sz="2200" dirty="0" smtClean="0"/>
          </a:p>
          <a:p>
            <a:pPr lvl="1" eaLnBrk="1" hangingPunct="1">
              <a:lnSpc>
                <a:spcPct val="90000"/>
              </a:lnSpc>
              <a:buClr>
                <a:srgbClr val="000000"/>
              </a:buClr>
              <a:buSzPts val="1100"/>
              <a:buFont typeface="Arial" pitchFamily="34" charset="0"/>
              <a:buChar char="–"/>
              <a:tabLst>
                <a:tab pos="318135" algn="l"/>
              </a:tabLst>
              <a:defRPr/>
            </a:pPr>
            <a:r>
              <a:rPr lang="nl-BE" sz="2200" dirty="0" smtClean="0"/>
              <a:t>waarborgen </a:t>
            </a:r>
            <a:r>
              <a:rPr lang="nl-BE" sz="2200" dirty="0"/>
              <a:t>continuïteit van rechten en meeneembaarheid van opgebouwde rechten bij wijziging van woon- of vestigingsplaats tussen Gewesten/Gemeenschappen</a:t>
            </a:r>
          </a:p>
          <a:p>
            <a:pPr algn="just">
              <a:spcAft>
                <a:spcPts val="0"/>
              </a:spcAft>
              <a:buClr>
                <a:srgbClr val="000000"/>
              </a:buClr>
              <a:buSzPts val="1100"/>
              <a:buFont typeface="Wingdings"/>
              <a:buChar char=""/>
              <a:tabLst>
                <a:tab pos="318135" algn="l"/>
              </a:tabLst>
              <a:defRPr/>
            </a:pPr>
            <a:endParaRPr lang="nl-BE" dirty="0" smtClean="0">
              <a:solidFill>
                <a:srgbClr val="000000"/>
              </a:solidFill>
              <a:latin typeface="Times New Roman"/>
              <a:ea typeface="Times New Roman"/>
            </a:endParaRPr>
          </a:p>
          <a:p>
            <a:pPr algn="just">
              <a:spcAft>
                <a:spcPts val="0"/>
              </a:spcAft>
              <a:buClr>
                <a:srgbClr val="000000"/>
              </a:buClr>
              <a:buSzPts val="1100"/>
              <a:buFont typeface="Wingdings"/>
              <a:buChar char=""/>
              <a:tabLst>
                <a:tab pos="318135" algn="l"/>
              </a:tabLst>
              <a:defRPr/>
            </a:pPr>
            <a:endParaRPr lang="en-US" dirty="0">
              <a:solidFill>
                <a:srgbClr val="000000"/>
              </a:solidFill>
              <a:latin typeface="Times New Roman"/>
              <a:ea typeface="Times New Roman"/>
            </a:endParaRPr>
          </a:p>
        </p:txBody>
      </p:sp>
      <p:sp>
        <p:nvSpPr>
          <p:cNvPr id="4" name="Slide Number Placeholder 3"/>
          <p:cNvSpPr>
            <a:spLocks noGrp="1"/>
          </p:cNvSpPr>
          <p:nvPr>
            <p:ph type="sldNum" sz="quarter" idx="10"/>
          </p:nvPr>
        </p:nvSpPr>
        <p:spPr/>
        <p:txBody>
          <a:bodyPr/>
          <a:lstStyle/>
          <a:p>
            <a:pPr>
              <a:defRPr/>
            </a:pPr>
            <a:fld id="{2B60A2AA-6DAA-4938-838B-82D8CF0CCA51}" type="slidenum">
              <a:rPr lang="en-GB" smtClean="0">
                <a:solidFill>
                  <a:prstClr val="black"/>
                </a:solidFill>
              </a:rPr>
              <a:pPr>
                <a:defRPr/>
              </a:pPr>
              <a:t>82</a:t>
            </a:fld>
            <a:endParaRPr lang="en-GB" dirty="0">
              <a:solidFill>
                <a:prstClr val="black"/>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ltLang="en-US" dirty="0"/>
              <a:t>Aandachtspunten staatshervorming</a:t>
            </a:r>
            <a:endParaRPr lang="nl-BE" dirty="0"/>
          </a:p>
        </p:txBody>
      </p:sp>
      <p:sp>
        <p:nvSpPr>
          <p:cNvPr id="3" name="Tijdelijke aanduiding voor inhoud 2"/>
          <p:cNvSpPr>
            <a:spLocks noGrp="1"/>
          </p:cNvSpPr>
          <p:nvPr>
            <p:ph idx="1"/>
          </p:nvPr>
        </p:nvSpPr>
        <p:spPr/>
        <p:txBody>
          <a:bodyPr/>
          <a:lstStyle/>
          <a:p>
            <a:pPr>
              <a:lnSpc>
                <a:spcPct val="90000"/>
              </a:lnSpc>
              <a:buClr>
                <a:srgbClr val="000000"/>
              </a:buClr>
              <a:buSzPct val="100000"/>
              <a:buFont typeface="Arial" panose="020B0604020202020204" pitchFamily="34" charset="0"/>
              <a:buChar char="•"/>
              <a:tabLst>
                <a:tab pos="318135" algn="l"/>
              </a:tabLst>
              <a:defRPr/>
            </a:pPr>
            <a:r>
              <a:rPr lang="nl-BE" sz="2600" dirty="0" smtClean="0"/>
              <a:t>Hoe bereiken ?</a:t>
            </a:r>
            <a:endParaRPr lang="nl-BE" sz="2200" dirty="0" smtClean="0"/>
          </a:p>
          <a:p>
            <a:pPr lvl="1" eaLnBrk="1" hangingPunct="1">
              <a:lnSpc>
                <a:spcPct val="90000"/>
              </a:lnSpc>
              <a:buClr>
                <a:srgbClr val="000000"/>
              </a:buClr>
              <a:buSzPts val="1100"/>
              <a:buFont typeface="Arial" pitchFamily="34" charset="0"/>
              <a:buChar char="–"/>
              <a:tabLst>
                <a:tab pos="318135" algn="l"/>
              </a:tabLst>
              <a:defRPr/>
            </a:pPr>
            <a:endParaRPr lang="nl-BE" sz="2200" dirty="0" smtClean="0"/>
          </a:p>
          <a:p>
            <a:pPr lvl="1" eaLnBrk="1" hangingPunct="1">
              <a:lnSpc>
                <a:spcPct val="90000"/>
              </a:lnSpc>
              <a:buClr>
                <a:srgbClr val="000000"/>
              </a:buClr>
              <a:buSzPts val="1100"/>
              <a:buFont typeface="Arial" pitchFamily="34" charset="0"/>
              <a:buChar char="–"/>
              <a:tabLst>
                <a:tab pos="318135" algn="l"/>
              </a:tabLst>
              <a:defRPr/>
            </a:pPr>
            <a:r>
              <a:rPr lang="nl-BE" sz="2200" dirty="0" smtClean="0"/>
              <a:t>transparantie </a:t>
            </a:r>
            <a:r>
              <a:rPr lang="nl-BE" sz="2200" dirty="0"/>
              <a:t>tussen de onderscheiden beleidsniveaus </a:t>
            </a:r>
          </a:p>
          <a:p>
            <a:pPr lvl="1" eaLnBrk="1" hangingPunct="1">
              <a:lnSpc>
                <a:spcPct val="90000"/>
              </a:lnSpc>
              <a:buClr>
                <a:srgbClr val="000000"/>
              </a:buClr>
              <a:buSzPts val="1100"/>
              <a:buFont typeface="Arial" pitchFamily="34" charset="0"/>
              <a:buChar char="–"/>
              <a:tabLst>
                <a:tab pos="318135" algn="l"/>
              </a:tabLst>
              <a:defRPr/>
            </a:pPr>
            <a:endParaRPr lang="nl-BE" sz="2200" dirty="0" smtClean="0"/>
          </a:p>
          <a:p>
            <a:pPr lvl="1" eaLnBrk="1" hangingPunct="1">
              <a:lnSpc>
                <a:spcPct val="90000"/>
              </a:lnSpc>
              <a:buClr>
                <a:srgbClr val="000000"/>
              </a:buClr>
              <a:buSzPts val="1100"/>
              <a:buFont typeface="Arial" pitchFamily="34" charset="0"/>
              <a:buChar char="–"/>
              <a:tabLst>
                <a:tab pos="318135" algn="l"/>
              </a:tabLst>
              <a:defRPr/>
            </a:pPr>
            <a:r>
              <a:rPr lang="nl-BE" sz="2200" dirty="0" smtClean="0"/>
              <a:t>afspraken </a:t>
            </a:r>
            <a:r>
              <a:rPr lang="nl-BE" sz="2200" dirty="0"/>
              <a:t>tussen de onderscheiden beleidsniveaus omtrent de gegevens die nodig zijn voor de toepassing van het respectievelijke beleid</a:t>
            </a:r>
            <a:endParaRPr lang="en-US" sz="2200" dirty="0"/>
          </a:p>
          <a:p>
            <a:pPr lvl="1" eaLnBrk="1" hangingPunct="1">
              <a:lnSpc>
                <a:spcPct val="90000"/>
              </a:lnSpc>
              <a:buClr>
                <a:srgbClr val="000000"/>
              </a:buClr>
              <a:buSzPts val="1100"/>
              <a:buFont typeface="Arial" pitchFamily="34" charset="0"/>
              <a:buChar char="–"/>
              <a:tabLst>
                <a:tab pos="318135" algn="l"/>
              </a:tabLst>
              <a:defRPr/>
            </a:pPr>
            <a:endParaRPr lang="nl-BE" sz="2200" dirty="0" smtClean="0"/>
          </a:p>
          <a:p>
            <a:pPr lvl="1" eaLnBrk="1" hangingPunct="1">
              <a:lnSpc>
                <a:spcPct val="90000"/>
              </a:lnSpc>
              <a:buClr>
                <a:srgbClr val="000000"/>
              </a:buClr>
              <a:buSzPts val="1100"/>
              <a:buFont typeface="Arial" pitchFamily="34" charset="0"/>
              <a:buChar char="–"/>
              <a:tabLst>
                <a:tab pos="318135" algn="l"/>
              </a:tabLst>
              <a:defRPr/>
            </a:pPr>
            <a:r>
              <a:rPr lang="nl-BE" sz="2200" dirty="0" smtClean="0"/>
              <a:t>weloverwogen </a:t>
            </a:r>
            <a:r>
              <a:rPr lang="nl-BE" sz="2200" dirty="0"/>
              <a:t>uitvoeringsorganisatie en het beheer ervan door een </a:t>
            </a:r>
            <a:r>
              <a:rPr lang="nl-BE" sz="2200" dirty="0" smtClean="0"/>
              <a:t>doenbaar </a:t>
            </a:r>
            <a:r>
              <a:rPr lang="nl-BE" sz="2200" dirty="0"/>
              <a:t>aantal uitvoeringsinstellingen en een optimale dienstenintegratie</a:t>
            </a:r>
            <a:endParaRPr lang="en-US" sz="2200" dirty="0"/>
          </a:p>
          <a:p>
            <a:pPr lvl="1" eaLnBrk="1" hangingPunct="1">
              <a:lnSpc>
                <a:spcPct val="90000"/>
              </a:lnSpc>
              <a:buClr>
                <a:srgbClr val="000000"/>
              </a:buClr>
              <a:buSzPts val="1100"/>
              <a:buFont typeface="Arial" pitchFamily="34" charset="0"/>
              <a:buChar char="–"/>
              <a:tabLst>
                <a:tab pos="318135" algn="l"/>
              </a:tabLst>
              <a:defRPr/>
            </a:pPr>
            <a:endParaRPr lang="nl-BE" sz="2200" dirty="0" smtClean="0"/>
          </a:p>
          <a:p>
            <a:pPr lvl="1" eaLnBrk="1" hangingPunct="1">
              <a:lnSpc>
                <a:spcPct val="90000"/>
              </a:lnSpc>
              <a:buClr>
                <a:srgbClr val="000000"/>
              </a:buClr>
              <a:buSzPts val="1100"/>
              <a:buFont typeface="Arial" pitchFamily="34" charset="0"/>
              <a:buChar char="–"/>
              <a:tabLst>
                <a:tab pos="318135" algn="l"/>
              </a:tabLst>
              <a:defRPr/>
            </a:pPr>
            <a:r>
              <a:rPr lang="nl-BE" sz="2200" dirty="0" smtClean="0"/>
              <a:t>afsluiten </a:t>
            </a:r>
            <a:r>
              <a:rPr lang="nl-BE" sz="2200" dirty="0"/>
              <a:t>van samenwerkingsakkoorden</a:t>
            </a:r>
            <a:endParaRPr lang="en-US" sz="2200" dirty="0"/>
          </a:p>
          <a:p>
            <a:endParaRPr lang="nl-BE" dirty="0"/>
          </a:p>
        </p:txBody>
      </p:sp>
      <p:sp>
        <p:nvSpPr>
          <p:cNvPr id="4" name="Tijdelijke aanduiding voor dianummer 3"/>
          <p:cNvSpPr>
            <a:spLocks noGrp="1"/>
          </p:cNvSpPr>
          <p:nvPr>
            <p:ph type="sldNum" sz="quarter" idx="10"/>
          </p:nvPr>
        </p:nvSpPr>
        <p:spPr/>
        <p:txBody>
          <a:bodyPr/>
          <a:lstStyle/>
          <a:p>
            <a:pPr>
              <a:defRPr/>
            </a:pPr>
            <a:fld id="{42543E86-C0A8-45DE-ADB8-2C6633FE5D61}" type="slidenum">
              <a:rPr lang="en-GB" smtClean="0"/>
              <a:pPr>
                <a:defRPr/>
              </a:pPr>
              <a:t>83</a:t>
            </a:fld>
            <a:endParaRPr lang="en-GB" dirty="0"/>
          </a:p>
        </p:txBody>
      </p:sp>
    </p:spTree>
    <p:extLst>
      <p:ext uri="{BB962C8B-B14F-4D97-AF65-F5344CB8AC3E}">
        <p14:creationId xmlns:p14="http://schemas.microsoft.com/office/powerpoint/2010/main" val="28546206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0"/>
          </p:nvPr>
        </p:nvSpPr>
        <p:spPr/>
        <p:txBody>
          <a:bodyPr/>
          <a:lstStyle/>
          <a:p>
            <a:pPr>
              <a:defRPr/>
            </a:pPr>
            <a:fld id="{42543E86-C0A8-45DE-ADB8-2C6633FE5D61}" type="slidenum">
              <a:rPr lang="en-GB" smtClean="0"/>
              <a:pPr>
                <a:defRPr/>
              </a:pPr>
              <a:t>84</a:t>
            </a:fld>
            <a:endParaRPr lang="en-GB" dirty="0"/>
          </a:p>
        </p:txBody>
      </p:sp>
      <p:sp>
        <p:nvSpPr>
          <p:cNvPr id="7" name="Tekstvak 6"/>
          <p:cNvSpPr txBox="1"/>
          <p:nvPr/>
        </p:nvSpPr>
        <p:spPr>
          <a:xfrm>
            <a:off x="899592" y="1844824"/>
            <a:ext cx="7344816" cy="707886"/>
          </a:xfrm>
          <a:prstGeom prst="rect">
            <a:avLst/>
          </a:prstGeom>
          <a:noFill/>
          <a:ln w="31750" cmpd="sng">
            <a:solidFill>
              <a:srgbClr val="0082BE"/>
            </a:solidFill>
          </a:ln>
        </p:spPr>
        <p:txBody>
          <a:bodyPr wrap="square" rtlCol="0">
            <a:spAutoFit/>
          </a:bodyPr>
          <a:lstStyle/>
          <a:p>
            <a:pPr algn="ctr"/>
            <a:r>
              <a:rPr lang="nl-BE" sz="4000" dirty="0" smtClean="0">
                <a:solidFill>
                  <a:srgbClr val="0082BE"/>
                </a:solidFill>
              </a:rPr>
              <a:t>Besluit</a:t>
            </a:r>
            <a:endParaRPr lang="nl-BE" sz="4000" dirty="0">
              <a:solidFill>
                <a:srgbClr val="0082BE"/>
              </a:solidFill>
            </a:endParaRPr>
          </a:p>
        </p:txBody>
      </p:sp>
    </p:spTree>
    <p:extLst>
      <p:ext uri="{BB962C8B-B14F-4D97-AF65-F5344CB8AC3E}">
        <p14:creationId xmlns:p14="http://schemas.microsoft.com/office/powerpoint/2010/main" val="2774509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68313" y="188913"/>
            <a:ext cx="8229600" cy="922337"/>
          </a:xfrm>
        </p:spPr>
        <p:txBody>
          <a:bodyPr/>
          <a:lstStyle/>
          <a:p>
            <a:r>
              <a:rPr lang="fr-BE" altLang="en-US" smtClean="0"/>
              <a:t>Franchisebenadering OASIS</a:t>
            </a:r>
            <a:endParaRPr lang="en-GB" altLang="en-US" smtClean="0"/>
          </a:p>
        </p:txBody>
      </p:sp>
      <p:sp>
        <p:nvSpPr>
          <p:cNvPr id="71683" name="Content Placeholder 2"/>
          <p:cNvSpPr>
            <a:spLocks noGrp="1"/>
          </p:cNvSpPr>
          <p:nvPr>
            <p:ph idx="1"/>
          </p:nvPr>
        </p:nvSpPr>
        <p:spPr>
          <a:xfrm>
            <a:off x="457200" y="1196975"/>
            <a:ext cx="8229600" cy="5111750"/>
          </a:xfrm>
        </p:spPr>
        <p:txBody>
          <a:bodyPr/>
          <a:lstStyle/>
          <a:p>
            <a:r>
              <a:rPr lang="fr-BE" altLang="en-US" dirty="0" err="1" smtClean="0"/>
              <a:t>Vaststelling</a:t>
            </a:r>
            <a:r>
              <a:rPr lang="fr-BE" altLang="en-US" dirty="0" smtClean="0"/>
              <a:t>: </a:t>
            </a:r>
            <a:r>
              <a:rPr lang="fr-BE" altLang="en-US" dirty="0" err="1" smtClean="0"/>
              <a:t>functionele</a:t>
            </a:r>
            <a:r>
              <a:rPr lang="fr-BE" altLang="en-US" dirty="0" smtClean="0"/>
              <a:t> </a:t>
            </a:r>
            <a:r>
              <a:rPr lang="fr-BE" altLang="en-US" dirty="0" err="1" smtClean="0"/>
              <a:t>specialisatie</a:t>
            </a:r>
            <a:r>
              <a:rPr lang="fr-BE" altLang="en-US" dirty="0" smtClean="0"/>
              <a:t> en </a:t>
            </a:r>
            <a:r>
              <a:rPr lang="fr-BE" altLang="en-US" dirty="0" err="1" smtClean="0"/>
              <a:t>organisatie</a:t>
            </a:r>
            <a:r>
              <a:rPr lang="fr-BE" altLang="en-US" dirty="0" smtClean="0"/>
              <a:t> </a:t>
            </a:r>
            <a:r>
              <a:rPr lang="fr-BE" altLang="en-US" dirty="0" err="1" smtClean="0"/>
              <a:t>volgens</a:t>
            </a:r>
            <a:r>
              <a:rPr lang="fr-BE" altLang="en-US" dirty="0" smtClean="0"/>
              <a:t> </a:t>
            </a:r>
            <a:r>
              <a:rPr lang="fr-BE" altLang="en-US" dirty="0" err="1" smtClean="0"/>
              <a:t>bevoegdheidsniveaus</a:t>
            </a:r>
            <a:r>
              <a:rPr lang="fr-BE" altLang="en-US" dirty="0" smtClean="0"/>
              <a:t> </a:t>
            </a:r>
            <a:r>
              <a:rPr lang="fr-BE" altLang="en-US" dirty="0" err="1" smtClean="0"/>
              <a:t>moeilijk</a:t>
            </a:r>
            <a:r>
              <a:rPr lang="fr-BE" altLang="en-US" dirty="0" smtClean="0"/>
              <a:t> </a:t>
            </a:r>
            <a:r>
              <a:rPr lang="fr-BE" altLang="en-US" dirty="0" err="1" smtClean="0"/>
              <a:t>verenigbaar</a:t>
            </a:r>
            <a:r>
              <a:rPr lang="fr-BE" altLang="en-US" dirty="0" smtClean="0"/>
              <a:t> met focus op </a:t>
            </a:r>
            <a:r>
              <a:rPr lang="fr-BE" altLang="en-US" dirty="0" err="1" smtClean="0"/>
              <a:t>doelgroep</a:t>
            </a:r>
            <a:endParaRPr lang="fr-BE" altLang="en-US" dirty="0" smtClean="0"/>
          </a:p>
          <a:p>
            <a:endParaRPr lang="fr-BE" altLang="en-US" dirty="0" smtClean="0"/>
          </a:p>
          <a:p>
            <a:r>
              <a:rPr lang="fr-BE" altLang="en-US" dirty="0" err="1" smtClean="0"/>
              <a:t>Voorstel</a:t>
            </a:r>
            <a:r>
              <a:rPr lang="fr-BE" altLang="en-US" dirty="0" smtClean="0"/>
              <a:t> van </a:t>
            </a:r>
            <a:r>
              <a:rPr lang="fr-BE" altLang="en-US" dirty="0" err="1" smtClean="0"/>
              <a:t>oplossing</a:t>
            </a:r>
            <a:r>
              <a:rPr lang="fr-BE" altLang="en-US" dirty="0" smtClean="0"/>
              <a:t>: f</a:t>
            </a:r>
            <a:r>
              <a:rPr lang="en-US" altLang="en-US" dirty="0" err="1" smtClean="0"/>
              <a:t>lexibele</a:t>
            </a:r>
            <a:r>
              <a:rPr lang="en-US" altLang="en-US" dirty="0" smtClean="0"/>
              <a:t>, </a:t>
            </a:r>
            <a:r>
              <a:rPr lang="en-US" altLang="en-US" dirty="0" err="1" smtClean="0"/>
              <a:t>transversale</a:t>
            </a:r>
            <a:r>
              <a:rPr lang="en-US" altLang="en-US" dirty="0" smtClean="0"/>
              <a:t> </a:t>
            </a:r>
            <a:r>
              <a:rPr lang="en-US" altLang="en-US" dirty="0" err="1" smtClean="0"/>
              <a:t>uitvoeringsdiensten</a:t>
            </a:r>
            <a:r>
              <a:rPr lang="en-US" altLang="en-US" dirty="0" smtClean="0"/>
              <a:t> (franchises) die</a:t>
            </a:r>
            <a:endParaRPr lang="en-GB" altLang="en-US" dirty="0" smtClean="0"/>
          </a:p>
          <a:p>
            <a:pPr lvl="1"/>
            <a:r>
              <a:rPr lang="en-US" altLang="en-US" dirty="0" err="1" smtClean="0"/>
              <a:t>opgericht</a:t>
            </a:r>
            <a:r>
              <a:rPr lang="en-US" altLang="en-US" dirty="0" smtClean="0"/>
              <a:t> </a:t>
            </a:r>
            <a:r>
              <a:rPr lang="en-US" altLang="en-US" dirty="0" err="1" smtClean="0"/>
              <a:t>zijn</a:t>
            </a:r>
            <a:r>
              <a:rPr lang="en-US" altLang="en-US" dirty="0" smtClean="0"/>
              <a:t> </a:t>
            </a:r>
            <a:r>
              <a:rPr lang="en-US" altLang="en-US" dirty="0" err="1" smtClean="0"/>
              <a:t>rond</a:t>
            </a:r>
            <a:r>
              <a:rPr lang="en-US" altLang="en-US" dirty="0" smtClean="0"/>
              <a:t> </a:t>
            </a:r>
            <a:r>
              <a:rPr lang="en-US" altLang="en-US" dirty="0" err="1" smtClean="0"/>
              <a:t>doelgroepen</a:t>
            </a:r>
            <a:r>
              <a:rPr lang="en-US" altLang="en-US" dirty="0" smtClean="0"/>
              <a:t> (</a:t>
            </a:r>
            <a:r>
              <a:rPr lang="en-US" altLang="en-US" dirty="0" err="1" smtClean="0"/>
              <a:t>ouders</a:t>
            </a:r>
            <a:r>
              <a:rPr lang="en-US" altLang="en-US" dirty="0" smtClean="0"/>
              <a:t>, </a:t>
            </a:r>
            <a:r>
              <a:rPr lang="en-US" altLang="en-US" dirty="0" err="1" smtClean="0"/>
              <a:t>autobestuurders</a:t>
            </a:r>
            <a:r>
              <a:rPr lang="en-US" altLang="en-US" dirty="0" smtClean="0"/>
              <a:t>, </a:t>
            </a:r>
            <a:r>
              <a:rPr lang="en-US" altLang="en-US" dirty="0" err="1" smtClean="0"/>
              <a:t>gehandicapten</a:t>
            </a:r>
            <a:r>
              <a:rPr lang="en-US" altLang="en-US" dirty="0" smtClean="0"/>
              <a:t>, …)</a:t>
            </a:r>
          </a:p>
          <a:p>
            <a:pPr lvl="1"/>
            <a:r>
              <a:rPr lang="en-US" altLang="en-US" dirty="0" err="1" smtClean="0"/>
              <a:t>klantgericht</a:t>
            </a:r>
            <a:r>
              <a:rPr lang="en-US" altLang="en-US" dirty="0" smtClean="0"/>
              <a:t> en </a:t>
            </a:r>
            <a:r>
              <a:rPr lang="en-US" altLang="en-US" dirty="0" err="1" smtClean="0"/>
              <a:t>betrouwbaar</a:t>
            </a:r>
            <a:r>
              <a:rPr lang="en-US" altLang="en-US" dirty="0" smtClean="0"/>
              <a:t> </a:t>
            </a:r>
            <a:r>
              <a:rPr lang="en-US" altLang="en-US" dirty="0" err="1" smtClean="0"/>
              <a:t>informatie</a:t>
            </a:r>
            <a:r>
              <a:rPr lang="en-US" altLang="en-US" dirty="0" smtClean="0"/>
              <a:t> en </a:t>
            </a:r>
            <a:r>
              <a:rPr lang="en-US" altLang="en-US" dirty="0" err="1" smtClean="0"/>
              <a:t>transacties</a:t>
            </a:r>
            <a:r>
              <a:rPr lang="en-US" altLang="en-US" dirty="0" smtClean="0"/>
              <a:t> </a:t>
            </a:r>
            <a:r>
              <a:rPr lang="en-US" altLang="en-US" dirty="0" err="1" smtClean="0"/>
              <a:t>aanbieden</a:t>
            </a:r>
            <a:endParaRPr lang="en-US" altLang="en-US" dirty="0" smtClean="0"/>
          </a:p>
          <a:p>
            <a:pPr lvl="1"/>
            <a:r>
              <a:rPr lang="fr-BE" altLang="en-US" dirty="0" smtClean="0"/>
              <a:t>de </a:t>
            </a:r>
            <a:r>
              <a:rPr lang="fr-BE" altLang="en-US" dirty="0" err="1" smtClean="0"/>
              <a:t>motor</a:t>
            </a:r>
            <a:r>
              <a:rPr lang="fr-BE" altLang="en-US" dirty="0" smtClean="0"/>
              <a:t> </a:t>
            </a:r>
            <a:r>
              <a:rPr lang="fr-BE" altLang="en-US" dirty="0" err="1" smtClean="0"/>
              <a:t>zijn</a:t>
            </a:r>
            <a:r>
              <a:rPr lang="fr-BE" altLang="en-US" dirty="0" smtClean="0"/>
              <a:t> van </a:t>
            </a:r>
            <a:r>
              <a:rPr lang="fr-BE" altLang="en-US" dirty="0" err="1" smtClean="0"/>
              <a:t>klantgedreven</a:t>
            </a:r>
            <a:r>
              <a:rPr lang="fr-BE" altLang="en-US" dirty="0" smtClean="0"/>
              <a:t> </a:t>
            </a:r>
            <a:r>
              <a:rPr lang="fr-BE" altLang="en-US" dirty="0" err="1" smtClean="0"/>
              <a:t>verbetering</a:t>
            </a:r>
            <a:r>
              <a:rPr lang="fr-BE" altLang="en-US" dirty="0" smtClean="0"/>
              <a:t> van de </a:t>
            </a:r>
            <a:r>
              <a:rPr lang="fr-BE" altLang="en-US" dirty="0" err="1" smtClean="0"/>
              <a:t>dienstverlening</a:t>
            </a:r>
            <a:endParaRPr lang="en-GB" altLang="en-US" dirty="0" smtClean="0"/>
          </a:p>
          <a:p>
            <a:endParaRPr lang="fr-BE" altLang="en-US" dirty="0" smtClean="0"/>
          </a:p>
        </p:txBody>
      </p:sp>
      <p:sp>
        <p:nvSpPr>
          <p:cNvPr id="4" name="Slide Number Placeholder 3"/>
          <p:cNvSpPr>
            <a:spLocks noGrp="1"/>
          </p:cNvSpPr>
          <p:nvPr>
            <p:ph type="sldNum" sz="quarter" idx="10"/>
          </p:nvPr>
        </p:nvSpPr>
        <p:spPr/>
        <p:txBody>
          <a:bodyPr/>
          <a:lstStyle/>
          <a:p>
            <a:pPr>
              <a:defRPr/>
            </a:pPr>
            <a:fld id="{C7EA70F7-7E16-45EC-897F-217148146155}" type="slidenum">
              <a:rPr lang="en-GB" smtClean="0"/>
              <a:pPr>
                <a:defRPr/>
              </a:pPr>
              <a:t>85</a:t>
            </a:fld>
            <a:endParaRPr lang="en-GB"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1" descr="Description: 2011-11-Frachise Marketplace Business Mode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3639"/>
          <a:stretch>
            <a:fillRect/>
          </a:stretch>
        </p:blipFill>
        <p:spPr>
          <a:xfrm>
            <a:off x="431800" y="893763"/>
            <a:ext cx="8269288" cy="5726112"/>
          </a:xfrm>
        </p:spPr>
      </p:pic>
      <p:sp>
        <p:nvSpPr>
          <p:cNvPr id="72707" name="Title 1"/>
          <p:cNvSpPr>
            <a:spLocks noGrp="1"/>
          </p:cNvSpPr>
          <p:nvPr>
            <p:ph type="title"/>
          </p:nvPr>
        </p:nvSpPr>
        <p:spPr>
          <a:xfrm>
            <a:off x="468313" y="188913"/>
            <a:ext cx="8229600" cy="922337"/>
          </a:xfrm>
        </p:spPr>
        <p:txBody>
          <a:bodyPr/>
          <a:lstStyle/>
          <a:p>
            <a:r>
              <a:rPr lang="fr-BE" altLang="en-US" smtClean="0"/>
              <a:t>Franchisebenadering OASIS</a:t>
            </a:r>
            <a:endParaRPr lang="en-GB" altLang="en-US" smtClean="0"/>
          </a:p>
        </p:txBody>
      </p:sp>
      <p:sp>
        <p:nvSpPr>
          <p:cNvPr id="4" name="Slide Number Placeholder 3"/>
          <p:cNvSpPr>
            <a:spLocks noGrp="1"/>
          </p:cNvSpPr>
          <p:nvPr>
            <p:ph type="sldNum" sz="quarter" idx="10"/>
          </p:nvPr>
        </p:nvSpPr>
        <p:spPr/>
        <p:txBody>
          <a:bodyPr/>
          <a:lstStyle/>
          <a:p>
            <a:pPr>
              <a:defRPr/>
            </a:pPr>
            <a:fld id="{6449EC36-1BE2-4C96-905C-C347F8E5E849}" type="slidenum">
              <a:rPr lang="en-GB" smtClean="0"/>
              <a:pPr>
                <a:defRPr/>
              </a:pPr>
              <a:t>86</a:t>
            </a:fld>
            <a:endParaRPr lang="en-GB"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Kruisbestuiving business - ICT</a:t>
            </a:r>
            <a:endParaRPr lang="fr-BE" dirty="0"/>
          </a:p>
        </p:txBody>
      </p:sp>
      <p:sp>
        <p:nvSpPr>
          <p:cNvPr id="4" name="Slide Number Placeholder 3"/>
          <p:cNvSpPr>
            <a:spLocks noGrp="1"/>
          </p:cNvSpPr>
          <p:nvPr>
            <p:ph type="sldNum" sz="quarter" idx="10"/>
          </p:nvPr>
        </p:nvSpPr>
        <p:spPr/>
        <p:txBody>
          <a:bodyPr/>
          <a:lstStyle/>
          <a:p>
            <a:fld id="{5471B662-E07F-4B45-AF7C-5436FF003ECE}" type="slidenum">
              <a:rPr lang="en-GB" smtClean="0"/>
              <a:pPr/>
              <a:t>87</a:t>
            </a:fld>
            <a:endParaRPr lang="en-GB" dirty="0"/>
          </a:p>
        </p:txBody>
      </p:sp>
      <p:pic>
        <p:nvPicPr>
          <p:cNvPr id="5" name="Picture 2" descr="Deze powerpoint afbeelding afbeeldingen figuur figuren &#10;            bevat: ICT IT PUSH PERSPECTIEF STRATEGIE HENDERSON VENKATRAMAN ICT MANAGEME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639" y="1286931"/>
            <a:ext cx="7950268" cy="5224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2103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Hou permanent in het oog</a:t>
            </a:r>
            <a:endParaRPr lang="fr-BE" dirty="0"/>
          </a:p>
        </p:txBody>
      </p:sp>
      <p:sp>
        <p:nvSpPr>
          <p:cNvPr id="4" name="Slide Number Placeholder 3"/>
          <p:cNvSpPr>
            <a:spLocks noGrp="1"/>
          </p:cNvSpPr>
          <p:nvPr>
            <p:ph type="sldNum" sz="quarter" idx="10"/>
          </p:nvPr>
        </p:nvSpPr>
        <p:spPr/>
        <p:txBody>
          <a:bodyPr/>
          <a:lstStyle/>
          <a:p>
            <a:fld id="{5471B662-E07F-4B45-AF7C-5436FF003ECE}" type="slidenum">
              <a:rPr lang="en-GB" smtClean="0"/>
              <a:pPr/>
              <a:t>88</a:t>
            </a:fld>
            <a:endParaRPr lang="en-GB" dirty="0"/>
          </a:p>
        </p:txBody>
      </p:sp>
      <p:graphicFrame>
        <p:nvGraphicFramePr>
          <p:cNvPr id="5" name="Diagram 4"/>
          <p:cNvGraphicFramePr/>
          <p:nvPr>
            <p:extLst>
              <p:ext uri="{D42A27DB-BD31-4B8C-83A1-F6EECF244321}">
                <p14:modId xmlns:p14="http://schemas.microsoft.com/office/powerpoint/2010/main" val="380162162"/>
              </p:ext>
            </p:extLst>
          </p:nvPr>
        </p:nvGraphicFramePr>
        <p:xfrm>
          <a:off x="888975" y="1265048"/>
          <a:ext cx="7410972" cy="5044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903894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471B662-E07F-4B45-AF7C-5436FF003ECE}" type="slidenum">
              <a:rPr lang="en-GB" smtClean="0"/>
              <a:pPr/>
              <a:t>89</a:t>
            </a:fld>
            <a:endParaRPr lang="en-GB" dirty="0"/>
          </a:p>
        </p:txBody>
      </p:sp>
      <p:grpSp>
        <p:nvGrpSpPr>
          <p:cNvPr id="3" name="Group 2"/>
          <p:cNvGrpSpPr/>
          <p:nvPr/>
        </p:nvGrpSpPr>
        <p:grpSpPr>
          <a:xfrm>
            <a:off x="138338" y="150287"/>
            <a:ext cx="5901269" cy="4446802"/>
            <a:chOff x="149575" y="128938"/>
            <a:chExt cx="4919136" cy="3237972"/>
          </a:xfrm>
        </p:grpSpPr>
        <p:pic>
          <p:nvPicPr>
            <p:cNvPr id="13" name="Picture 12"/>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49575" y="128938"/>
              <a:ext cx="4919136" cy="3237972"/>
            </a:xfrm>
            <a:prstGeom prst="rect">
              <a:avLst/>
            </a:prstGeom>
          </p:spPr>
        </p:pic>
        <p:sp>
          <p:nvSpPr>
            <p:cNvPr id="14" name="Rectangle 13"/>
            <p:cNvSpPr/>
            <p:nvPr/>
          </p:nvSpPr>
          <p:spPr>
            <a:xfrm>
              <a:off x="149575" y="573652"/>
              <a:ext cx="4919136" cy="1008494"/>
            </a:xfrm>
            <a:prstGeom prst="rect">
              <a:avLst/>
            </a:prstGeom>
          </p:spPr>
          <p:txBody>
            <a:bodyPr wrap="square">
              <a:spAutoFit/>
            </a:bodyPr>
            <a:lstStyle/>
            <a:p>
              <a:pPr algn="ctr"/>
              <a:r>
                <a:rPr lang="nl-BE" sz="2800" dirty="0">
                  <a:latin typeface="+mn-lt"/>
                </a:rPr>
                <a:t>Er zijn altijd 10 redenen </a:t>
              </a:r>
              <a:endParaRPr lang="nl-BE" sz="2800" dirty="0" smtClean="0">
                <a:latin typeface="+mn-lt"/>
              </a:endParaRPr>
            </a:p>
            <a:p>
              <a:pPr algn="ctr"/>
              <a:r>
                <a:rPr lang="nl-BE" sz="2800" dirty="0" smtClean="0">
                  <a:latin typeface="+mn-lt"/>
                </a:rPr>
                <a:t>om </a:t>
              </a:r>
              <a:r>
                <a:rPr lang="nl-BE" sz="2800" dirty="0">
                  <a:latin typeface="+mn-lt"/>
                </a:rPr>
                <a:t>niet te veranderen, </a:t>
              </a:r>
              <a:endParaRPr lang="nl-BE" sz="2800" dirty="0" smtClean="0">
                <a:latin typeface="+mn-lt"/>
              </a:endParaRPr>
            </a:p>
            <a:p>
              <a:pPr algn="ctr"/>
              <a:r>
                <a:rPr lang="nl-BE" sz="2800" dirty="0" smtClean="0">
                  <a:latin typeface="+mn-lt"/>
                </a:rPr>
                <a:t>maar </a:t>
              </a:r>
              <a:r>
                <a:rPr lang="nl-BE" sz="2800" dirty="0">
                  <a:latin typeface="+mn-lt"/>
                </a:rPr>
                <a:t>geef daar niet aan toe</a:t>
              </a:r>
            </a:p>
          </p:txBody>
        </p:sp>
      </p:grpSp>
      <p:grpSp>
        <p:nvGrpSpPr>
          <p:cNvPr id="8" name="Group 7"/>
          <p:cNvGrpSpPr/>
          <p:nvPr/>
        </p:nvGrpSpPr>
        <p:grpSpPr>
          <a:xfrm>
            <a:off x="2264668" y="2012523"/>
            <a:ext cx="6721287" cy="4456010"/>
            <a:chOff x="1600200" y="1757362"/>
            <a:chExt cx="5943600" cy="3343275"/>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1757362"/>
              <a:ext cx="5943600" cy="3343275"/>
            </a:xfrm>
            <a:prstGeom prst="rect">
              <a:avLst/>
            </a:prstGeom>
            <a:ln>
              <a:noFill/>
            </a:ln>
            <a:effectLst>
              <a:outerShdw blurRad="190500" algn="tl" rotWithShape="0">
                <a:srgbClr val="000000">
                  <a:alpha val="70000"/>
                </a:srgbClr>
              </a:outerShdw>
            </a:effectLst>
          </p:spPr>
        </p:pic>
        <p:sp>
          <p:nvSpPr>
            <p:cNvPr id="7" name="TextBox 6"/>
            <p:cNvSpPr txBox="1"/>
            <p:nvPr/>
          </p:nvSpPr>
          <p:spPr>
            <a:xfrm>
              <a:off x="1600200" y="3234190"/>
              <a:ext cx="2409722" cy="1685716"/>
            </a:xfrm>
            <a:prstGeom prst="rect">
              <a:avLst/>
            </a:prstGeom>
            <a:noFill/>
          </p:spPr>
          <p:txBody>
            <a:bodyPr wrap="square" rtlCol="0">
              <a:spAutoFit/>
            </a:bodyPr>
            <a:lstStyle/>
            <a:p>
              <a:pPr algn="ctr"/>
              <a:r>
                <a:rPr lang="nl-BE" sz="2800" dirty="0">
                  <a:solidFill>
                    <a:schemeClr val="bg2">
                      <a:lumMod val="25000"/>
                    </a:schemeClr>
                  </a:solidFill>
                </a:rPr>
                <a:t>Een </a:t>
              </a:r>
              <a:r>
                <a:rPr lang="nl-BE" sz="2800" dirty="0" smtClean="0">
                  <a:solidFill>
                    <a:schemeClr val="bg2">
                      <a:lumMod val="25000"/>
                    </a:schemeClr>
                  </a:solidFill>
                </a:rPr>
                <a:t>olifant</a:t>
              </a:r>
            </a:p>
            <a:p>
              <a:pPr algn="ctr"/>
              <a:r>
                <a:rPr lang="nl-BE" sz="2800" dirty="0" smtClean="0">
                  <a:solidFill>
                    <a:schemeClr val="bg2">
                      <a:lumMod val="25000"/>
                    </a:schemeClr>
                  </a:solidFill>
                </a:rPr>
                <a:t>eet </a:t>
              </a:r>
              <a:r>
                <a:rPr lang="nl-BE" sz="2800" dirty="0">
                  <a:solidFill>
                    <a:schemeClr val="bg2">
                      <a:lumMod val="25000"/>
                    </a:schemeClr>
                  </a:solidFill>
                </a:rPr>
                <a:t>je </a:t>
              </a:r>
              <a:r>
                <a:rPr lang="nl-BE" sz="2800" dirty="0" smtClean="0">
                  <a:solidFill>
                    <a:schemeClr val="bg2">
                      <a:lumMod val="25000"/>
                    </a:schemeClr>
                  </a:solidFill>
                </a:rPr>
                <a:t>op</a:t>
              </a:r>
            </a:p>
            <a:p>
              <a:pPr algn="ctr"/>
              <a:r>
                <a:rPr lang="nl-BE" sz="2800" dirty="0" smtClean="0">
                  <a:solidFill>
                    <a:schemeClr val="bg2">
                      <a:lumMod val="25000"/>
                    </a:schemeClr>
                  </a:solidFill>
                </a:rPr>
                <a:t>in </a:t>
              </a:r>
              <a:r>
                <a:rPr lang="nl-BE" sz="2800" dirty="0">
                  <a:solidFill>
                    <a:schemeClr val="bg2">
                      <a:lumMod val="25000"/>
                    </a:schemeClr>
                  </a:solidFill>
                </a:rPr>
                <a:t>kleine </a:t>
              </a:r>
              <a:r>
                <a:rPr lang="nl-BE" sz="2800" dirty="0" smtClean="0">
                  <a:solidFill>
                    <a:schemeClr val="bg2">
                      <a:lumMod val="25000"/>
                    </a:schemeClr>
                  </a:solidFill>
                </a:rPr>
                <a:t>hapjes, anders</a:t>
              </a:r>
            </a:p>
            <a:p>
              <a:pPr algn="ctr"/>
              <a:r>
                <a:rPr lang="nl-BE" sz="2800" dirty="0" smtClean="0">
                  <a:solidFill>
                    <a:schemeClr val="bg2">
                      <a:lumMod val="25000"/>
                    </a:schemeClr>
                  </a:solidFill>
                </a:rPr>
                <a:t>verslik </a:t>
              </a:r>
              <a:r>
                <a:rPr lang="nl-BE" sz="2800" dirty="0">
                  <a:solidFill>
                    <a:schemeClr val="bg2">
                      <a:lumMod val="25000"/>
                    </a:schemeClr>
                  </a:solidFill>
                </a:rPr>
                <a:t>je </a:t>
              </a:r>
              <a:r>
                <a:rPr lang="nl-BE" sz="2800" dirty="0" smtClean="0">
                  <a:solidFill>
                    <a:schemeClr val="bg2">
                      <a:lumMod val="25000"/>
                    </a:schemeClr>
                  </a:solidFill>
                </a:rPr>
                <a:t>je</a:t>
              </a:r>
              <a:endParaRPr lang="nl-BE" sz="2800" dirty="0">
                <a:solidFill>
                  <a:schemeClr val="bg2">
                    <a:lumMod val="25000"/>
                  </a:schemeClr>
                </a:solidFill>
              </a:endParaRPr>
            </a:p>
          </p:txBody>
        </p:sp>
      </p:grpSp>
      <p:grpSp>
        <p:nvGrpSpPr>
          <p:cNvPr id="5" name="Group 4"/>
          <p:cNvGrpSpPr/>
          <p:nvPr/>
        </p:nvGrpSpPr>
        <p:grpSpPr>
          <a:xfrm>
            <a:off x="1430537" y="1211015"/>
            <a:ext cx="6689323" cy="4456010"/>
            <a:chOff x="1430537" y="1211015"/>
            <a:chExt cx="6689323" cy="4456010"/>
          </a:xfrm>
        </p:grpSpPr>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3689" y="1211015"/>
              <a:ext cx="6686171" cy="4456010"/>
            </a:xfrm>
            <a:prstGeom prst="rect">
              <a:avLst/>
            </a:prstGeom>
            <a:ln>
              <a:noFill/>
            </a:ln>
            <a:effectLst>
              <a:outerShdw blurRad="190500" algn="tl" rotWithShape="0">
                <a:srgbClr val="000000">
                  <a:alpha val="70000"/>
                </a:srgbClr>
              </a:outerShdw>
            </a:effectLst>
          </p:spPr>
        </p:pic>
        <p:sp>
          <p:nvSpPr>
            <p:cNvPr id="17" name="Rectangle 16"/>
            <p:cNvSpPr/>
            <p:nvPr/>
          </p:nvSpPr>
          <p:spPr>
            <a:xfrm>
              <a:off x="1430537" y="1378381"/>
              <a:ext cx="6686173" cy="954107"/>
            </a:xfrm>
            <a:prstGeom prst="rect">
              <a:avLst/>
            </a:prstGeom>
          </p:spPr>
          <p:txBody>
            <a:bodyPr wrap="square">
              <a:spAutoFit/>
            </a:bodyPr>
            <a:lstStyle/>
            <a:p>
              <a:pPr algn="ctr"/>
              <a:r>
                <a:rPr lang="nl-BE" sz="2800" dirty="0">
                  <a:solidFill>
                    <a:srgbClr val="002060"/>
                  </a:solidFill>
                </a:rPr>
                <a:t>Gras groeit niet door eraan te trekken, </a:t>
              </a:r>
              <a:endParaRPr lang="nl-BE" sz="2800" dirty="0" smtClean="0">
                <a:solidFill>
                  <a:srgbClr val="002060"/>
                </a:solidFill>
              </a:endParaRPr>
            </a:p>
            <a:p>
              <a:pPr algn="ctr"/>
              <a:r>
                <a:rPr lang="nl-BE" sz="2800" dirty="0" smtClean="0">
                  <a:solidFill>
                    <a:srgbClr val="002060"/>
                  </a:solidFill>
                </a:rPr>
                <a:t>wel </a:t>
              </a:r>
              <a:r>
                <a:rPr lang="nl-BE" sz="2800" dirty="0">
                  <a:solidFill>
                    <a:srgbClr val="002060"/>
                  </a:solidFill>
                </a:rPr>
                <a:t>door het water, mest en licht te geven</a:t>
              </a:r>
            </a:p>
          </p:txBody>
        </p:sp>
      </p:grpSp>
    </p:spTree>
    <p:extLst>
      <p:ext uri="{BB962C8B-B14F-4D97-AF65-F5344CB8AC3E}">
        <p14:creationId xmlns:p14="http://schemas.microsoft.com/office/powerpoint/2010/main" val="1396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68313" y="188913"/>
            <a:ext cx="8229600" cy="922337"/>
          </a:xfrm>
        </p:spPr>
        <p:txBody>
          <a:bodyPr/>
          <a:lstStyle/>
          <a:p>
            <a:r>
              <a:rPr lang="nl-BE" altLang="en-US" smtClean="0"/>
              <a:t>Actoren in sociale sector</a:t>
            </a:r>
            <a:endParaRPr lang="fr-BE" altLang="en-US" smtClean="0"/>
          </a:p>
        </p:txBody>
      </p:sp>
      <p:sp>
        <p:nvSpPr>
          <p:cNvPr id="3" name="Content Placeholder 2"/>
          <p:cNvSpPr>
            <a:spLocks noGrp="1"/>
          </p:cNvSpPr>
          <p:nvPr>
            <p:ph idx="1"/>
          </p:nvPr>
        </p:nvSpPr>
        <p:spPr>
          <a:xfrm>
            <a:off x="457200" y="1196975"/>
            <a:ext cx="8229600" cy="5111750"/>
          </a:xfrm>
        </p:spPr>
        <p:txBody>
          <a:bodyPr>
            <a:normAutofit fontScale="92500" lnSpcReduction="20000"/>
          </a:bodyPr>
          <a:lstStyle/>
          <a:p>
            <a:pPr>
              <a:defRPr/>
            </a:pPr>
            <a:r>
              <a:rPr lang="nl-BE" altLang="en-US" dirty="0" smtClean="0">
                <a:sym typeface="Arial" charset="0"/>
              </a:rPr>
              <a:t>&gt; 240.000 werkgevers</a:t>
            </a:r>
          </a:p>
          <a:p>
            <a:pPr>
              <a:defRPr/>
            </a:pPr>
            <a:r>
              <a:rPr lang="nl-BE" altLang="en-US" dirty="0" smtClean="0">
                <a:sym typeface="Arial" charset="0"/>
              </a:rPr>
              <a:t>&gt; 1.000.000 zelfstandigen</a:t>
            </a:r>
          </a:p>
          <a:p>
            <a:pPr>
              <a:defRPr/>
            </a:pPr>
            <a:r>
              <a:rPr lang="nl-BE" altLang="en-US" dirty="0" smtClean="0">
                <a:sym typeface="Arial" charset="0"/>
              </a:rPr>
              <a:t>&gt; 11.000.000 burgers</a:t>
            </a:r>
          </a:p>
          <a:p>
            <a:pPr>
              <a:defRPr/>
            </a:pPr>
            <a:r>
              <a:rPr lang="nl-BE" altLang="en-US" dirty="0" smtClean="0">
                <a:sym typeface="Arial" charset="0"/>
              </a:rPr>
              <a:t>2.000 instanties actief bij de inning van bijdragen voor of bij het beheer, de uitvoering of de toekenning van</a:t>
            </a:r>
          </a:p>
          <a:p>
            <a:pPr lvl="1">
              <a:defRPr/>
            </a:pPr>
            <a:r>
              <a:rPr lang="nl-BE" altLang="en-US" dirty="0" smtClean="0">
                <a:sym typeface="Arial" charset="0"/>
              </a:rPr>
              <a:t>de sociale verzekeringen (ziekteverzekering, werkloosheidsverzekering, pensioenen, gezinsbijslagen, …) in alle stelsels (werknemers, zelfstandigen, ambtenaren)</a:t>
            </a:r>
          </a:p>
          <a:p>
            <a:pPr lvl="1">
              <a:defRPr/>
            </a:pPr>
            <a:r>
              <a:rPr lang="nl-BE" altLang="en-US" dirty="0" smtClean="0">
                <a:sym typeface="Arial" charset="0"/>
              </a:rPr>
              <a:t>de sociale bijstand (leefloon, tegemoetkomingen aan gehandicapten, …)</a:t>
            </a:r>
          </a:p>
          <a:p>
            <a:pPr lvl="1">
              <a:defRPr/>
            </a:pPr>
            <a:r>
              <a:rPr lang="nl-BE" altLang="en-US" dirty="0" smtClean="0">
                <a:sym typeface="Arial" charset="0"/>
              </a:rPr>
              <a:t>de aanvullende voordelen voorzien in </a:t>
            </a:r>
            <a:r>
              <a:rPr lang="nl-BE" altLang="en-US" dirty="0" err="1" smtClean="0">
                <a:sym typeface="Arial" charset="0"/>
              </a:rPr>
              <a:t>CAO’s</a:t>
            </a:r>
            <a:endParaRPr lang="nl-BE" altLang="en-US" dirty="0" smtClean="0">
              <a:sym typeface="Arial" charset="0"/>
            </a:endParaRPr>
          </a:p>
          <a:p>
            <a:pPr>
              <a:defRPr/>
            </a:pPr>
            <a:r>
              <a:rPr lang="nl-BE" altLang="en-US" dirty="0" smtClean="0">
                <a:sym typeface="Arial" charset="0"/>
              </a:rPr>
              <a:t>1.000 instanties actief bij het beheer, de uitvoering of de toekenning van</a:t>
            </a:r>
          </a:p>
          <a:p>
            <a:pPr lvl="1">
              <a:defRPr/>
            </a:pPr>
            <a:r>
              <a:rPr lang="nl-BE" altLang="en-US" dirty="0" smtClean="0">
                <a:sym typeface="Arial" charset="0"/>
              </a:rPr>
              <a:t>sociale voordelen voorzien door andere overheidsniveaus dan de federale overheid (gemeenten, steden, provincies, gewesten, gemeenschappen, …)</a:t>
            </a:r>
          </a:p>
          <a:p>
            <a:pPr lvl="1">
              <a:defRPr/>
            </a:pPr>
            <a:r>
              <a:rPr lang="nl-BE" altLang="en-US" dirty="0" smtClean="0">
                <a:sym typeface="Arial" charset="0"/>
              </a:rPr>
              <a:t>afgeleide rechten toegekend op basis van het sociaal statuut van de begunstigde (belastingdiensten, vervoersmaatschappijen, openbare-nutsbedrijven, sociale huisvestingsmaatschappijen, …)</a:t>
            </a:r>
          </a:p>
          <a:p>
            <a:pPr>
              <a:defRPr/>
            </a:pPr>
            <a:endParaRPr lang="nl-BE" dirty="0"/>
          </a:p>
        </p:txBody>
      </p:sp>
      <p:sp>
        <p:nvSpPr>
          <p:cNvPr id="4" name="Slide Number Placeholder 3"/>
          <p:cNvSpPr>
            <a:spLocks noGrp="1"/>
          </p:cNvSpPr>
          <p:nvPr>
            <p:ph type="sldNum" sz="quarter" idx="10"/>
          </p:nvPr>
        </p:nvSpPr>
        <p:spPr/>
        <p:txBody>
          <a:bodyPr/>
          <a:lstStyle/>
          <a:p>
            <a:pPr>
              <a:defRPr/>
            </a:pPr>
            <a:fld id="{CE506A04-FB27-4D50-94FD-3F1A304246A8}" type="slidenum">
              <a:rPr lang="en-GB" smtClean="0"/>
              <a:pPr>
                <a:defRPr/>
              </a:pPr>
              <a:t>9</a:t>
            </a:fld>
            <a:endParaRPr lang="en-GB"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fr.hdyo.org/assets/ask-question-2-ce96e3e01c85a38a0d39c61cfae6d42c.jpg"/>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453624" y="979040"/>
            <a:ext cx="4176464" cy="4176464"/>
          </a:xfrm>
          <a:prstGeom prst="rect">
            <a:avLst/>
          </a:prstGeom>
          <a:noFill/>
          <a:ln>
            <a:noFill/>
          </a:ln>
          <a:extLst/>
        </p:spPr>
      </p:pic>
      <p:sp>
        <p:nvSpPr>
          <p:cNvPr id="73731" name="TextBox 12"/>
          <p:cNvSpPr txBox="1">
            <a:spLocks noChangeArrowheads="1"/>
          </p:cNvSpPr>
          <p:nvPr/>
        </p:nvSpPr>
        <p:spPr bwMode="auto">
          <a:xfrm>
            <a:off x="5262563" y="4402138"/>
            <a:ext cx="3887787"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nl-BE" altLang="en-US" sz="1600">
              <a:solidFill>
                <a:srgbClr val="0D0D0D"/>
              </a:solidFill>
            </a:endParaRPr>
          </a:p>
          <a:p>
            <a:pPr eaLnBrk="1" hangingPunct="1">
              <a:spcBef>
                <a:spcPct val="0"/>
              </a:spcBef>
              <a:buFontTx/>
              <a:buNone/>
            </a:pPr>
            <a:endParaRPr lang="nl-BE" altLang="en-US" sz="1600">
              <a:solidFill>
                <a:srgbClr val="0D0D0D"/>
              </a:solidFill>
            </a:endParaRPr>
          </a:p>
          <a:p>
            <a:pPr eaLnBrk="1" hangingPunct="1">
              <a:spcBef>
                <a:spcPct val="0"/>
              </a:spcBef>
              <a:buFontTx/>
              <a:buNone/>
            </a:pPr>
            <a:endParaRPr lang="nl-BE" altLang="en-US" sz="1600">
              <a:solidFill>
                <a:srgbClr val="0D0D0D"/>
              </a:solidFill>
            </a:endParaRPr>
          </a:p>
          <a:p>
            <a:pPr eaLnBrk="1" hangingPunct="1">
              <a:spcBef>
                <a:spcPct val="0"/>
              </a:spcBef>
              <a:buFontTx/>
              <a:buNone/>
            </a:pPr>
            <a:endParaRPr lang="nl-BE" altLang="en-US" sz="1600">
              <a:solidFill>
                <a:srgbClr val="0D0D0D"/>
              </a:solidFill>
            </a:endParaRPr>
          </a:p>
          <a:p>
            <a:pPr eaLnBrk="1" hangingPunct="1">
              <a:spcBef>
                <a:spcPct val="0"/>
              </a:spcBef>
              <a:buFontTx/>
              <a:buNone/>
            </a:pPr>
            <a:r>
              <a:rPr lang="nl-BE" altLang="en-US" sz="1600"/>
              <a:t>frank.robben@mail.fgov.be </a:t>
            </a:r>
          </a:p>
          <a:p>
            <a:pPr eaLnBrk="1" hangingPunct="1">
              <a:spcBef>
                <a:spcPct val="0"/>
              </a:spcBef>
              <a:buFontTx/>
              <a:buNone/>
            </a:pPr>
            <a:endParaRPr lang="nl-BE" altLang="en-US" sz="1600">
              <a:sym typeface="Arial" charset="0"/>
            </a:endParaRPr>
          </a:p>
          <a:p>
            <a:pPr eaLnBrk="1" hangingPunct="1">
              <a:spcBef>
                <a:spcPct val="0"/>
              </a:spcBef>
              <a:buFontTx/>
              <a:buNone/>
            </a:pPr>
            <a:r>
              <a:rPr lang="nl-BE" altLang="en-US" sz="1600">
                <a:sym typeface="Arial" charset="0"/>
              </a:rPr>
              <a:t>@FrRobben</a:t>
            </a:r>
          </a:p>
          <a:p>
            <a:pPr eaLnBrk="1" hangingPunct="1">
              <a:spcBef>
                <a:spcPct val="0"/>
              </a:spcBef>
              <a:buFontTx/>
              <a:buNone/>
            </a:pPr>
            <a:r>
              <a:rPr lang="nl-BE" altLang="en-US" sz="1600">
                <a:sym typeface="Arial" charset="0"/>
              </a:rPr>
              <a:t>http://www.frankrobben.be</a:t>
            </a:r>
            <a:endParaRPr lang="nl-BE" altLang="en-US" sz="1600"/>
          </a:p>
        </p:txBody>
      </p:sp>
      <p:grpSp>
        <p:nvGrpSpPr>
          <p:cNvPr id="73732" name="Group 11"/>
          <p:cNvGrpSpPr>
            <a:grpSpLocks/>
          </p:cNvGrpSpPr>
          <p:nvPr/>
        </p:nvGrpSpPr>
        <p:grpSpPr bwMode="auto">
          <a:xfrm>
            <a:off x="4881563" y="5353050"/>
            <a:ext cx="398462" cy="893763"/>
            <a:chOff x="4406900" y="3629091"/>
            <a:chExt cx="397733" cy="893182"/>
          </a:xfrm>
        </p:grpSpPr>
        <p:pic>
          <p:nvPicPr>
            <p:cNvPr id="73734"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5"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31806"/>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Slide Number Placeholder 1"/>
          <p:cNvSpPr>
            <a:spLocks noGrp="1"/>
          </p:cNvSpPr>
          <p:nvPr>
            <p:ph type="sldNum" sz="quarter" idx="10"/>
          </p:nvPr>
        </p:nvSpPr>
        <p:spPr/>
        <p:txBody>
          <a:bodyPr/>
          <a:lstStyle/>
          <a:p>
            <a:pPr>
              <a:defRPr/>
            </a:pPr>
            <a:fld id="{CB9B3A7F-E9BA-447C-BB14-2EBB82EB7E42}" type="slidenum">
              <a:rPr lang="en-GB" smtClean="0"/>
              <a:pPr>
                <a:defRPr/>
              </a:pPr>
              <a:t>90</a:t>
            </a:fld>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522</TotalTime>
  <Words>5017</Words>
  <Application>Microsoft Office PowerPoint</Application>
  <PresentationFormat>On-screen Show (4:3)</PresentationFormat>
  <Paragraphs>989</Paragraphs>
  <Slides>90</Slides>
  <Notes>7</Notes>
  <HiddenSlides>0</HiddenSlides>
  <MMClips>0</MMClips>
  <ScaleCrop>false</ScaleCrop>
  <HeadingPairs>
    <vt:vector size="4" baseType="variant">
      <vt:variant>
        <vt:lpstr>Theme</vt:lpstr>
      </vt:variant>
      <vt:variant>
        <vt:i4>1</vt:i4>
      </vt:variant>
      <vt:variant>
        <vt:lpstr>Slide Titles</vt:lpstr>
      </vt:variant>
      <vt:variant>
        <vt:i4>90</vt:i4>
      </vt:variant>
    </vt:vector>
  </HeadingPairs>
  <TitlesOfParts>
    <vt:vector size="91" baseType="lpstr">
      <vt:lpstr>Office Theme</vt:lpstr>
      <vt:lpstr>Geïntegreerde dienstverlening in de sociale sector in verandering</vt:lpstr>
      <vt:lpstr>Structuur van de uiteenzetting</vt:lpstr>
      <vt:lpstr>PowerPoint Presentation</vt:lpstr>
      <vt:lpstr>Verwachtingen burgers/ondernemingen</vt:lpstr>
      <vt:lpstr>Verwachtingen burgers/ondernemingen</vt:lpstr>
      <vt:lpstr>Wensen overheid</vt:lpstr>
      <vt:lpstr>PowerPoint Presentation</vt:lpstr>
      <vt:lpstr>Netwerk sociale zekerheid </vt:lpstr>
      <vt:lpstr>Actoren in sociale sector</vt:lpstr>
      <vt:lpstr>Gekozen model (°1990)</vt:lpstr>
      <vt:lpstr>Missie Kruispuntbank Sociale Zekerheid</vt:lpstr>
      <vt:lpstr>Kruispuntbank Sociale Zekerheid</vt:lpstr>
      <vt:lpstr>Kruispuntbank Sociale Zekerheid</vt:lpstr>
      <vt:lpstr>Functioneel: sternetwerk</vt:lpstr>
      <vt:lpstr>Technisch: backbone</vt:lpstr>
      <vt:lpstr>Stand van zaken</vt:lpstr>
      <vt:lpstr>Stand van zaken</vt:lpstr>
      <vt:lpstr>Stand van zaken</vt:lpstr>
      <vt:lpstr>Stand van zaken</vt:lpstr>
      <vt:lpstr>Stand van zaken</vt:lpstr>
      <vt:lpstr>Stand van zaken</vt:lpstr>
      <vt:lpstr>Stand van zaken: ondernemingen</vt:lpstr>
      <vt:lpstr>Stand van zaken: diensten voor burgers</vt:lpstr>
      <vt:lpstr>Stand van zaken: diensten voor derden</vt:lpstr>
      <vt:lpstr>Stand van zaken: diensten voor derden</vt:lpstr>
      <vt:lpstr>Beschikbaarheid en performantie</vt:lpstr>
      <vt:lpstr>Systematische oplevering</vt:lpstr>
      <vt:lpstr>Systematische oplevering</vt:lpstr>
      <vt:lpstr>Systematische oplevering</vt:lpstr>
      <vt:lpstr>PowerPoint Presentation</vt:lpstr>
      <vt:lpstr>Complexe omgeving</vt:lpstr>
      <vt:lpstr>Uitdaging</vt:lpstr>
      <vt:lpstr>Enkele kritische succesfactoren</vt:lpstr>
      <vt:lpstr>Enkele kritische succesfactoren</vt:lpstr>
      <vt:lpstr>Enkele kritische succesfactoren</vt:lpstr>
      <vt:lpstr>KSF: basisprincipes informatiebeheer</vt:lpstr>
      <vt:lpstr>KSF: basisprincipes informatiebeheer</vt:lpstr>
      <vt:lpstr>KSF: basisprincipes informatiebeheer</vt:lpstr>
      <vt:lpstr>KSF: informatieveiligheid by design</vt:lpstr>
      <vt:lpstr>KSF: informatieveiligheid by design</vt:lpstr>
      <vt:lpstr>KSF: informatieveiligheid by design</vt:lpstr>
      <vt:lpstr>KSF: informatieveiligheid by design</vt:lpstr>
      <vt:lpstr>KSF: synergieën en transformatie</vt:lpstr>
      <vt:lpstr>KSF: synergieën en transformatie</vt:lpstr>
      <vt:lpstr>Voorbeelden van synergieën</vt:lpstr>
      <vt:lpstr>G-cloud</vt:lpstr>
      <vt:lpstr>Fysieke consolidatie</vt:lpstr>
      <vt:lpstr>Consolidatie van datacenters</vt:lpstr>
      <vt:lpstr>Virtuele consolidatie</vt:lpstr>
      <vt:lpstr>Principes van cloud</vt:lpstr>
      <vt:lpstr>Principes van cloud</vt:lpstr>
      <vt:lpstr>Principes van cloud</vt:lpstr>
      <vt:lpstr>Situering van de G-cloud Infrastructuur &amp; Platformen</vt:lpstr>
      <vt:lpstr>eBox burgers</vt:lpstr>
      <vt:lpstr>G-Cloud visie (fase 1)</vt:lpstr>
      <vt:lpstr>G-Cloud visie (fase 2)</vt:lpstr>
      <vt:lpstr>G-Cloud – visie (fase 2) Technische view</vt:lpstr>
      <vt:lpstr>G-cloud: stand van zaken</vt:lpstr>
      <vt:lpstr>eBox burgers</vt:lpstr>
      <vt:lpstr>eBox burgers</vt:lpstr>
      <vt:lpstr>eBox burgers</vt:lpstr>
      <vt:lpstr>Voorbeelden van transformatie</vt:lpstr>
      <vt:lpstr>Automatische toekenning rechten</vt:lpstr>
      <vt:lpstr>Concept</vt:lpstr>
      <vt:lpstr>Voorbeelden van verwezenlijkingen</vt:lpstr>
      <vt:lpstr>Voorbeelden van verwezenlijkingen</vt:lpstr>
      <vt:lpstr>Informatiebronnen</vt:lpstr>
      <vt:lpstr>Gecoördineerde regelgeving graag !</vt:lpstr>
      <vt:lpstr>KSF: synergieën: Nexus effect</vt:lpstr>
      <vt:lpstr>KSF: goede architectuur: SOA</vt:lpstr>
      <vt:lpstr>Enkele kernbegrippen van SOA</vt:lpstr>
      <vt:lpstr>Waarom een SOA-architectuur ?</vt:lpstr>
      <vt:lpstr>Waarom een SOA-architectuur ?</vt:lpstr>
      <vt:lpstr>PowerPoint Presentation</vt:lpstr>
      <vt:lpstr>Middel: dienstenintegratoren</vt:lpstr>
      <vt:lpstr>Middel: dienstenintegratoren</vt:lpstr>
      <vt:lpstr>Middel: dienstenintegratoren</vt:lpstr>
      <vt:lpstr>Middel: dienstenintegratoren</vt:lpstr>
      <vt:lpstr>Ander voorbeeld: eHealth-platform</vt:lpstr>
      <vt:lpstr>Voorbeeld: eHealth-platform Basisdiensten</vt:lpstr>
      <vt:lpstr>PowerPoint Presentation</vt:lpstr>
      <vt:lpstr>Aandachtspunten staatshervorming</vt:lpstr>
      <vt:lpstr>Aandachtspunten staatshervorming</vt:lpstr>
      <vt:lpstr>PowerPoint Presentation</vt:lpstr>
      <vt:lpstr>Franchisebenadering OASIS</vt:lpstr>
      <vt:lpstr>Franchisebenadering OASIS</vt:lpstr>
      <vt:lpstr>Kruisbestuiving business - ICT</vt:lpstr>
      <vt:lpstr>Hou permanent in het oog</vt:lpstr>
      <vt:lpstr>PowerPoint Presentation</vt:lpstr>
      <vt:lpstr>PowerPoint Presentation</vt:lpstr>
    </vt:vector>
  </TitlesOfParts>
  <Company>SmalS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Frank Robben</cp:lastModifiedBy>
  <cp:revision>64</cp:revision>
  <dcterms:created xsi:type="dcterms:W3CDTF">2013-03-05T07:37:33Z</dcterms:created>
  <dcterms:modified xsi:type="dcterms:W3CDTF">2015-09-10T06:23:17Z</dcterms:modified>
</cp:coreProperties>
</file>