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72"/>
  </p:notesMasterIdLst>
  <p:handoutMasterIdLst>
    <p:handoutMasterId r:id="rId73"/>
  </p:handoutMasterIdLst>
  <p:sldIdLst>
    <p:sldId id="256" r:id="rId2"/>
    <p:sldId id="344" r:id="rId3"/>
    <p:sldId id="345" r:id="rId4"/>
    <p:sldId id="367" r:id="rId5"/>
    <p:sldId id="282" r:id="rId6"/>
    <p:sldId id="257" r:id="rId7"/>
    <p:sldId id="378" r:id="rId8"/>
    <p:sldId id="266" r:id="rId9"/>
    <p:sldId id="268" r:id="rId10"/>
    <p:sldId id="267" r:id="rId11"/>
    <p:sldId id="270" r:id="rId12"/>
    <p:sldId id="271" r:id="rId13"/>
    <p:sldId id="353" r:id="rId14"/>
    <p:sldId id="354" r:id="rId15"/>
    <p:sldId id="355" r:id="rId16"/>
    <p:sldId id="356" r:id="rId17"/>
    <p:sldId id="365" r:id="rId18"/>
    <p:sldId id="366" r:id="rId19"/>
    <p:sldId id="272" r:id="rId20"/>
    <p:sldId id="285" r:id="rId21"/>
    <p:sldId id="287" r:id="rId22"/>
    <p:sldId id="286" r:id="rId23"/>
    <p:sldId id="288" r:id="rId24"/>
    <p:sldId id="368" r:id="rId25"/>
    <p:sldId id="339" r:id="rId26"/>
    <p:sldId id="340" r:id="rId27"/>
    <p:sldId id="338" r:id="rId28"/>
    <p:sldId id="262" r:id="rId29"/>
    <p:sldId id="297" r:id="rId30"/>
    <p:sldId id="296" r:id="rId31"/>
    <p:sldId id="314" r:id="rId32"/>
    <p:sldId id="298" r:id="rId33"/>
    <p:sldId id="313" r:id="rId34"/>
    <p:sldId id="299" r:id="rId35"/>
    <p:sldId id="300" r:id="rId36"/>
    <p:sldId id="357" r:id="rId37"/>
    <p:sldId id="358" r:id="rId38"/>
    <p:sldId id="359" r:id="rId39"/>
    <p:sldId id="301" r:id="rId40"/>
    <p:sldId id="360" r:id="rId41"/>
    <p:sldId id="302" r:id="rId42"/>
    <p:sldId id="303" r:id="rId43"/>
    <p:sldId id="304" r:id="rId44"/>
    <p:sldId id="305" r:id="rId45"/>
    <p:sldId id="351" r:id="rId46"/>
    <p:sldId id="289" r:id="rId47"/>
    <p:sldId id="327" r:id="rId48"/>
    <p:sldId id="308" r:id="rId49"/>
    <p:sldId id="309" r:id="rId50"/>
    <p:sldId id="347" r:id="rId51"/>
    <p:sldId id="348" r:id="rId52"/>
    <p:sldId id="349" r:id="rId53"/>
    <p:sldId id="361" r:id="rId54"/>
    <p:sldId id="362" r:id="rId55"/>
    <p:sldId id="363" r:id="rId56"/>
    <p:sldId id="364" r:id="rId57"/>
    <p:sldId id="387" r:id="rId58"/>
    <p:sldId id="379" r:id="rId59"/>
    <p:sldId id="380" r:id="rId60"/>
    <p:sldId id="381" r:id="rId61"/>
    <p:sldId id="382" r:id="rId62"/>
    <p:sldId id="383" r:id="rId63"/>
    <p:sldId id="384" r:id="rId64"/>
    <p:sldId id="385" r:id="rId65"/>
    <p:sldId id="386" r:id="rId66"/>
    <p:sldId id="260" r:id="rId67"/>
    <p:sldId id="311" r:id="rId68"/>
    <p:sldId id="312" r:id="rId69"/>
    <p:sldId id="352" r:id="rId70"/>
    <p:sldId id="258" r:id="rId7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2" autoAdjust="0"/>
    <p:restoredTop sz="94660" autoAdjust="0"/>
  </p:normalViewPr>
  <p:slideViewPr>
    <p:cSldViewPr>
      <p:cViewPr>
        <p:scale>
          <a:sx n="100" d="100"/>
          <a:sy n="100" d="100"/>
        </p:scale>
        <p:origin x="-2016" y="-498"/>
      </p:cViewPr>
      <p:guideLst>
        <p:guide orient="horz" pos="2160"/>
        <p:guide pos="2880"/>
      </p:guideLst>
    </p:cSldViewPr>
  </p:slideViewPr>
  <p:outlineViewPr>
    <p:cViewPr>
      <p:scale>
        <a:sx n="33" d="100"/>
        <a:sy n="33" d="100"/>
      </p:scale>
      <p:origin x="0" y="339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6" d="100"/>
          <a:sy n="76" d="100"/>
        </p:scale>
        <p:origin x="-221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rPr dirty="0" err="1">
              <a:solidFill>
                <a:srgbClr val="3E6E5A"/>
              </a:solidFill>
            </a:rPr>
            <a:t>eHealth</a:t>
          </a:r>
          <a:r>
            <a:rPr dirty="0" err="1"/>
            <a:t>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679872F6-DAC1-4110-8F8D-4884D82F3858}" type="presOf" srcId="{AE2357B3-F8D1-4E13-B807-E393E9FC5539}" destId="{DC5DD086-89E5-4CD9-B1D2-0E7FF2C522A2}"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2DA40FB2-C14F-477C-BBD2-D901F1163EAA}" type="presOf" srcId="{E7919EDD-7680-4985-B198-1CBB0F9E96AC}" destId="{7A8D609C-F894-4686-8594-F633FD78C201}" srcOrd="0" destOrd="0" presId="urn:microsoft.com/office/officeart/2008/layout/PictureStrips"/>
    <dgm:cxn modelId="{3AA5B55E-BAFF-4E59-844F-0B3A890F9AB2}" srcId="{D1B0C0D0-7AB7-487B-ADF8-3BB3DD4E9EE7}" destId="{53250AAA-89D6-4377-B3C0-0E5BF972A3C0}" srcOrd="7" destOrd="0" parTransId="{470AA8AF-6A66-4DE7-8F3A-D2B315A90BE8}" sibTransId="{4828047A-C139-4049-9231-4057A0E3B9D2}"/>
    <dgm:cxn modelId="{4D54A30C-4055-49B3-AA01-86ED7181D1BD}" type="presOf" srcId="{D1B0C0D0-7AB7-487B-ADF8-3BB3DD4E9EE7}" destId="{9E029134-162C-442E-A062-F55ADB999C33}" srcOrd="0" destOrd="0" presId="urn:microsoft.com/office/officeart/2008/layout/PictureStrips"/>
    <dgm:cxn modelId="{F51456A2-99FB-4519-BF73-3D322D0E63F1}" type="presOf" srcId="{53250AAA-89D6-4377-B3C0-0E5BF972A3C0}" destId="{411BB13E-A3FD-42F9-8D3A-DD2DDC4A3516}" srcOrd="0" destOrd="0" presId="urn:microsoft.com/office/officeart/2008/layout/PictureStrips"/>
    <dgm:cxn modelId="{DB050EC4-F2AC-4ACB-BEFA-69C14AE7D74E}" srcId="{D1B0C0D0-7AB7-487B-ADF8-3BB3DD4E9EE7}" destId="{ADE4E262-EB9E-448C-8B46-6B6521E6B92F}" srcOrd="8" destOrd="0" parTransId="{28664F9A-4277-4158-A312-1D48A34DD546}" sibTransId="{DC8C0C9F-FA74-4A97-BA58-15F42B37D9FB}"/>
    <dgm:cxn modelId="{84A94837-F989-4A36-991E-4D987DF9A6F0}" type="presOf" srcId="{F9B22A10-E2AD-420E-86FD-C6A619FB34C3}" destId="{610D24CD-EC64-4585-8806-7B24163BBCA5}" srcOrd="0" destOrd="0" presId="urn:microsoft.com/office/officeart/2008/layout/PictureStrips"/>
    <dgm:cxn modelId="{7BA56CFB-F2DE-4B77-BB5D-3D4AA0374CD1}" type="presOf" srcId="{81FDCA61-7A32-4339-89E8-DD3704FB86F4}" destId="{6F6ACCCA-7573-4F27-BB76-D1BFA52EAEE3}" srcOrd="0" destOrd="0" presId="urn:microsoft.com/office/officeart/2008/layout/PictureStrips"/>
    <dgm:cxn modelId="{75AF542F-2718-46E6-A956-24FD290F87C6}" type="presOf" srcId="{426C232F-332D-4FF2-A820-7A068898BF0D}" destId="{A9AE0183-4578-4303-9373-BBB0DAF179FE}"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B9D8239B-829C-4089-9665-33D9BAAC844B}" type="presOf" srcId="{DE482DF0-5C86-4767-9CE5-54725DF28573}" destId="{4F50CB91-2850-4662-936D-F5CF85EB32D2}" srcOrd="0" destOrd="0" presId="urn:microsoft.com/office/officeart/2008/layout/PictureStrips"/>
    <dgm:cxn modelId="{DFB68291-3197-4F87-AAE9-F2FC2DCD3B52}" type="presOf" srcId="{ADE4E262-EB9E-448C-8B46-6B6521E6B92F}" destId="{E0757731-3698-433B-8E7C-2EB749869931}" srcOrd="0" destOrd="0" presId="urn:microsoft.com/office/officeart/2008/layout/PictureStrips"/>
    <dgm:cxn modelId="{1AC39974-FA69-45CE-91A4-85A7A57CF23D}" type="presOf" srcId="{66800CA2-1263-488B-9901-BF5AA9A26379}" destId="{22C56DC3-2158-416C-A2CA-0A41276F6E72}"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62233745-3DC7-4513-AFFE-85579EDF5340}" srcId="{D1B0C0D0-7AB7-487B-ADF8-3BB3DD4E9EE7}" destId="{3069D4A7-A9EB-432B-8415-5BE83922B144}" srcOrd="6" destOrd="0" parTransId="{9A7D73A8-C0A9-4B8A-9838-7588537C14AA}" sibTransId="{DFE1D077-B434-438C-B525-DD545C84AAA3}"/>
    <dgm:cxn modelId="{F4635A39-83C5-45A8-BFFB-1A761279DF39}" type="presOf" srcId="{3069D4A7-A9EB-432B-8415-5BE83922B144}" destId="{9C5C0C8B-F255-4694-B3C6-8BE7DBC5F7E5}"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08F617FF-6B1B-4F61-95F3-701FD40DA787}" type="presParOf" srcId="{9E029134-162C-442E-A062-F55ADB999C33}" destId="{60E777AF-AE30-4678-946F-1FF94928EBDC}" srcOrd="0" destOrd="0" presId="urn:microsoft.com/office/officeart/2008/layout/PictureStrips"/>
    <dgm:cxn modelId="{5E87FD6C-E453-4EF4-AA89-77DE84249CFA}" type="presParOf" srcId="{60E777AF-AE30-4678-946F-1FF94928EBDC}" destId="{7A8D609C-F894-4686-8594-F633FD78C201}" srcOrd="0" destOrd="0" presId="urn:microsoft.com/office/officeart/2008/layout/PictureStrips"/>
    <dgm:cxn modelId="{AA473615-BF42-46D4-AB91-E12C9846149D}" type="presParOf" srcId="{60E777AF-AE30-4678-946F-1FF94928EBDC}" destId="{8B00EC11-24E0-4E0C-8101-DB576F31F9D2}" srcOrd="1" destOrd="0" presId="urn:microsoft.com/office/officeart/2008/layout/PictureStrips"/>
    <dgm:cxn modelId="{528F198A-1333-41DC-9E5E-6A4A149A16DC}" type="presParOf" srcId="{9E029134-162C-442E-A062-F55ADB999C33}" destId="{7105A6FE-D318-4A98-A922-671C581530DC}" srcOrd="1" destOrd="0" presId="urn:microsoft.com/office/officeart/2008/layout/PictureStrips"/>
    <dgm:cxn modelId="{FE81328D-4C8C-4E0C-9D3E-B1964D8A6071}" type="presParOf" srcId="{9E029134-162C-442E-A062-F55ADB999C33}" destId="{85CFEB57-FC52-4321-A97D-3211B5D63D4D}" srcOrd="2" destOrd="0" presId="urn:microsoft.com/office/officeart/2008/layout/PictureStrips"/>
    <dgm:cxn modelId="{158824B8-6CC5-485A-B14B-7D6F52CCA4AF}" type="presParOf" srcId="{85CFEB57-FC52-4321-A97D-3211B5D63D4D}" destId="{A9AE0183-4578-4303-9373-BBB0DAF179FE}" srcOrd="0" destOrd="0" presId="urn:microsoft.com/office/officeart/2008/layout/PictureStrips"/>
    <dgm:cxn modelId="{78D93AAA-CEC8-49C7-A9B7-55C938E50AAA}" type="presParOf" srcId="{85CFEB57-FC52-4321-A97D-3211B5D63D4D}" destId="{17BB8C5E-ACC5-4AEA-AC3B-15C53CC548C0}" srcOrd="1" destOrd="0" presId="urn:microsoft.com/office/officeart/2008/layout/PictureStrips"/>
    <dgm:cxn modelId="{568BCE78-CCB5-46E5-8344-221236A66937}" type="presParOf" srcId="{9E029134-162C-442E-A062-F55ADB999C33}" destId="{3DF2FDF0-8F29-4351-969E-A1025413C53F}" srcOrd="3" destOrd="0" presId="urn:microsoft.com/office/officeart/2008/layout/PictureStrips"/>
    <dgm:cxn modelId="{31EC0F24-7A82-437F-A948-05C4DEE30F47}" type="presParOf" srcId="{9E029134-162C-442E-A062-F55ADB999C33}" destId="{51949F69-36F9-42ED-A197-4A357D3FCC84}" srcOrd="4" destOrd="0" presId="urn:microsoft.com/office/officeart/2008/layout/PictureStrips"/>
    <dgm:cxn modelId="{6577F95E-1A21-4E01-886E-103F432B4283}" type="presParOf" srcId="{51949F69-36F9-42ED-A197-4A357D3FCC84}" destId="{DC5DD086-89E5-4CD9-B1D2-0E7FF2C522A2}" srcOrd="0" destOrd="0" presId="urn:microsoft.com/office/officeart/2008/layout/PictureStrips"/>
    <dgm:cxn modelId="{0416DEC2-F7AE-40A0-A88F-0ADB55D65D6D}" type="presParOf" srcId="{51949F69-36F9-42ED-A197-4A357D3FCC84}" destId="{DEDE190B-7605-44A7-B19B-482157C4ED09}" srcOrd="1" destOrd="0" presId="urn:microsoft.com/office/officeart/2008/layout/PictureStrips"/>
    <dgm:cxn modelId="{90BDFCA1-833D-490D-BA48-53B308485033}" type="presParOf" srcId="{9E029134-162C-442E-A062-F55ADB999C33}" destId="{800A896D-7DD0-4D28-BE08-D3B8F3F2A8C6}" srcOrd="5" destOrd="0" presId="urn:microsoft.com/office/officeart/2008/layout/PictureStrips"/>
    <dgm:cxn modelId="{F1A803E6-04D5-4B23-8D28-BA651AEBD3CC}" type="presParOf" srcId="{9E029134-162C-442E-A062-F55ADB999C33}" destId="{09DCF082-D387-4036-A517-A57508B9F296}" srcOrd="6" destOrd="0" presId="urn:microsoft.com/office/officeart/2008/layout/PictureStrips"/>
    <dgm:cxn modelId="{C3D9CCFD-7C4D-4BF6-A9EA-A76CCCCE47A0}" type="presParOf" srcId="{09DCF082-D387-4036-A517-A57508B9F296}" destId="{6F6ACCCA-7573-4F27-BB76-D1BFA52EAEE3}" srcOrd="0" destOrd="0" presId="urn:microsoft.com/office/officeart/2008/layout/PictureStrips"/>
    <dgm:cxn modelId="{52F4249B-E313-4AE8-A086-CF774DB79AE3}" type="presParOf" srcId="{09DCF082-D387-4036-A517-A57508B9F296}" destId="{F94043AE-FBAE-4418-8D10-10B1481C95AF}" srcOrd="1" destOrd="0" presId="urn:microsoft.com/office/officeart/2008/layout/PictureStrips"/>
    <dgm:cxn modelId="{D401433F-BB98-479C-9EC4-305149A2E685}" type="presParOf" srcId="{9E029134-162C-442E-A062-F55ADB999C33}" destId="{2F838AD4-66C5-4737-8D8D-66F3281C6FE1}" srcOrd="7" destOrd="0" presId="urn:microsoft.com/office/officeart/2008/layout/PictureStrips"/>
    <dgm:cxn modelId="{588AB0B3-1A3B-4906-8E38-3668C28C99F0}" type="presParOf" srcId="{9E029134-162C-442E-A062-F55ADB999C33}" destId="{0F749A16-F5F6-45E8-9E08-2382EA901724}" srcOrd="8" destOrd="0" presId="urn:microsoft.com/office/officeart/2008/layout/PictureStrips"/>
    <dgm:cxn modelId="{3E30189E-19C6-401B-B2CD-6F7785C97E49}" type="presParOf" srcId="{0F749A16-F5F6-45E8-9E08-2382EA901724}" destId="{610D24CD-EC64-4585-8806-7B24163BBCA5}" srcOrd="0" destOrd="0" presId="urn:microsoft.com/office/officeart/2008/layout/PictureStrips"/>
    <dgm:cxn modelId="{292E39B1-2E27-40D3-AF07-776F906640EF}" type="presParOf" srcId="{0F749A16-F5F6-45E8-9E08-2382EA901724}" destId="{1D377189-38FA-44FB-9886-A25D865375A4}" srcOrd="1" destOrd="0" presId="urn:microsoft.com/office/officeart/2008/layout/PictureStrips"/>
    <dgm:cxn modelId="{EB9E85D4-EB34-46BD-A2D0-B9215A9456DB}" type="presParOf" srcId="{9E029134-162C-442E-A062-F55ADB999C33}" destId="{D0690CA7-5AC0-41CF-B946-24781BCFD1A5}" srcOrd="9" destOrd="0" presId="urn:microsoft.com/office/officeart/2008/layout/PictureStrips"/>
    <dgm:cxn modelId="{8C8AF97C-335E-4736-9965-F89F09917AD5}" type="presParOf" srcId="{9E029134-162C-442E-A062-F55ADB999C33}" destId="{B7B3EDE5-7630-4030-822E-F5E4C9706E85}" srcOrd="10" destOrd="0" presId="urn:microsoft.com/office/officeart/2008/layout/PictureStrips"/>
    <dgm:cxn modelId="{E08D1A7C-8B8E-4071-9D34-38B609004A26}" type="presParOf" srcId="{B7B3EDE5-7630-4030-822E-F5E4C9706E85}" destId="{4F50CB91-2850-4662-936D-F5CF85EB32D2}" srcOrd="0" destOrd="0" presId="urn:microsoft.com/office/officeart/2008/layout/PictureStrips"/>
    <dgm:cxn modelId="{6CF6B7FE-FBCD-44BB-8DF1-2C6065B9AB49}" type="presParOf" srcId="{B7B3EDE5-7630-4030-822E-F5E4C9706E85}" destId="{82E38FB2-A96C-4D7A-A866-6D7BE57189A0}" srcOrd="1" destOrd="0" presId="urn:microsoft.com/office/officeart/2008/layout/PictureStrips"/>
    <dgm:cxn modelId="{6C684A79-21DB-4169-BE89-281562FF026C}" type="presParOf" srcId="{9E029134-162C-442E-A062-F55ADB999C33}" destId="{FFADA039-4E63-4656-B69A-9CDE6DF7D22E}" srcOrd="11" destOrd="0" presId="urn:microsoft.com/office/officeart/2008/layout/PictureStrips"/>
    <dgm:cxn modelId="{8937E0EF-6302-4AC3-9EDD-105171F64FE8}" type="presParOf" srcId="{9E029134-162C-442E-A062-F55ADB999C33}" destId="{617E62FE-8B7F-4345-A007-B8285279A613}" srcOrd="12" destOrd="0" presId="urn:microsoft.com/office/officeart/2008/layout/PictureStrips"/>
    <dgm:cxn modelId="{B2551203-219F-42AB-8CF9-2647B06A4E7F}" type="presParOf" srcId="{617E62FE-8B7F-4345-A007-B8285279A613}" destId="{9C5C0C8B-F255-4694-B3C6-8BE7DBC5F7E5}" srcOrd="0" destOrd="0" presId="urn:microsoft.com/office/officeart/2008/layout/PictureStrips"/>
    <dgm:cxn modelId="{BBB69F0F-FE63-44A3-A546-7383627B321D}" type="presParOf" srcId="{617E62FE-8B7F-4345-A007-B8285279A613}" destId="{A9E14B50-194E-4A93-B9D9-20BB56D81973}" srcOrd="1" destOrd="0" presId="urn:microsoft.com/office/officeart/2008/layout/PictureStrips"/>
    <dgm:cxn modelId="{1A7664FD-8E4D-4EEC-81A2-E94F1E1CD8C0}" type="presParOf" srcId="{9E029134-162C-442E-A062-F55ADB999C33}" destId="{CC5C64CB-AB52-41A1-B231-D8699C0C625F}" srcOrd="13" destOrd="0" presId="urn:microsoft.com/office/officeart/2008/layout/PictureStrips"/>
    <dgm:cxn modelId="{E12C39D3-0F15-4B7B-916E-59AA72ED4B7D}" type="presParOf" srcId="{9E029134-162C-442E-A062-F55ADB999C33}" destId="{F8E94CFA-B945-48E5-BE10-370DD69F16A4}" srcOrd="14" destOrd="0" presId="urn:microsoft.com/office/officeart/2008/layout/PictureStrips"/>
    <dgm:cxn modelId="{ED6E9541-A1A6-4E82-AB02-0D6E3ABB0B91}" type="presParOf" srcId="{F8E94CFA-B945-48E5-BE10-370DD69F16A4}" destId="{411BB13E-A3FD-42F9-8D3A-DD2DDC4A3516}" srcOrd="0" destOrd="0" presId="urn:microsoft.com/office/officeart/2008/layout/PictureStrips"/>
    <dgm:cxn modelId="{73823190-0714-404E-AA38-DDCE4F8F5D16}" type="presParOf" srcId="{F8E94CFA-B945-48E5-BE10-370DD69F16A4}" destId="{70C2EA1E-D7DB-4E74-806D-4590DBE781A3}" srcOrd="1" destOrd="0" presId="urn:microsoft.com/office/officeart/2008/layout/PictureStrips"/>
    <dgm:cxn modelId="{2B7C63D8-1206-43E6-BB76-1F60D6290EFA}" type="presParOf" srcId="{9E029134-162C-442E-A062-F55ADB999C33}" destId="{B6819F3B-727A-4EDF-BC16-FDFFBB563868}" srcOrd="15" destOrd="0" presId="urn:microsoft.com/office/officeart/2008/layout/PictureStrips"/>
    <dgm:cxn modelId="{B6723F43-40A7-4D07-8D2F-9EF93B48AE88}" type="presParOf" srcId="{9E029134-162C-442E-A062-F55ADB999C33}" destId="{BB272E9F-26C5-4655-93E5-F3616BF119CC}" srcOrd="16" destOrd="0" presId="urn:microsoft.com/office/officeart/2008/layout/PictureStrips"/>
    <dgm:cxn modelId="{63B396D2-BD48-4BE0-A80E-8074D86969F3}" type="presParOf" srcId="{BB272E9F-26C5-4655-93E5-F3616BF119CC}" destId="{E0757731-3698-433B-8E7C-2EB749869931}" srcOrd="0" destOrd="0" presId="urn:microsoft.com/office/officeart/2008/layout/PictureStrips"/>
    <dgm:cxn modelId="{46FB3991-640E-455D-9CE7-888F8E8B00AC}" type="presParOf" srcId="{BB272E9F-26C5-4655-93E5-F3616BF119CC}" destId="{139FD9EA-3509-4D4C-98D4-BC741BA871D8}" srcOrd="1" destOrd="0" presId="urn:microsoft.com/office/officeart/2008/layout/PictureStrips"/>
    <dgm:cxn modelId="{0039A8FE-11AD-4B3D-8E5F-9EE5F5E54602}" type="presParOf" srcId="{9E029134-162C-442E-A062-F55ADB999C33}" destId="{979B97D2-0F97-437F-8686-ABD1B910F38F}" srcOrd="17" destOrd="0" presId="urn:microsoft.com/office/officeart/2008/layout/PictureStrips"/>
    <dgm:cxn modelId="{8AE8D5C4-77D2-4815-8102-60B457DE12E0}" type="presParOf" srcId="{9E029134-162C-442E-A062-F55ADB999C33}" destId="{0216C3D0-FCC6-4B0C-AA10-7E78E85A1DE2}" srcOrd="18" destOrd="0" presId="urn:microsoft.com/office/officeart/2008/layout/PictureStrips"/>
    <dgm:cxn modelId="{8AEB438A-1D85-476C-AD79-28B085F33EBC}" type="presParOf" srcId="{0216C3D0-FCC6-4B0C-AA10-7E78E85A1DE2}" destId="{22C56DC3-2158-416C-A2CA-0A41276F6E72}" srcOrd="0" destOrd="0" presId="urn:microsoft.com/office/officeart/2008/layout/PictureStrips"/>
    <dgm:cxn modelId="{27F0BE9F-573B-459E-AA0A-DE17FC4701B7}"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1F2D6-5CD1-4C25-815A-69B669B293B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B8CCD3A-9C1E-427C-A84C-FB23A30DD103}">
      <dgm:prSet phldrT="[Text]"/>
      <dgm:spPr>
        <a:ln>
          <a:solidFill>
            <a:schemeClr val="accent1"/>
          </a:solidFill>
        </a:ln>
      </dgm:spPr>
      <dgm:t>
        <a:bodyPr/>
        <a:lstStyle/>
        <a:p>
          <a:r>
            <a:rPr lang="fr-BE" dirty="0" err="1" smtClean="0"/>
            <a:t>Opzoeken</a:t>
          </a:r>
          <a:r>
            <a:rPr lang="fr-BE" dirty="0" smtClean="0"/>
            <a:t> </a:t>
          </a:r>
          <a:r>
            <a:rPr lang="fr-BE" dirty="0" err="1" smtClean="0"/>
            <a:t>voorgeschiedenis</a:t>
          </a:r>
          <a:r>
            <a:rPr lang="fr-BE" dirty="0" smtClean="0"/>
            <a:t> via de </a:t>
          </a:r>
          <a:r>
            <a:rPr lang="fr-BE" dirty="0" err="1" smtClean="0"/>
            <a:t>SumEHR</a:t>
          </a:r>
          <a:endParaRPr lang="en-US" dirty="0"/>
        </a:p>
      </dgm:t>
    </dgm:pt>
    <dgm:pt modelId="{F3D3E435-1AED-4AD4-A64B-22E008D5479B}" type="parTrans" cxnId="{909D9D3C-31A6-4593-9589-1DFB2D9FBDFD}">
      <dgm:prSet/>
      <dgm:spPr/>
      <dgm:t>
        <a:bodyPr/>
        <a:lstStyle/>
        <a:p>
          <a:endParaRPr lang="en-US"/>
        </a:p>
      </dgm:t>
    </dgm:pt>
    <dgm:pt modelId="{A86F6771-82C9-4F63-B7C5-22B2805F65E7}" type="sibTrans" cxnId="{909D9D3C-31A6-4593-9589-1DFB2D9FBDFD}">
      <dgm:prSet/>
      <dgm:spPr/>
      <dgm:t>
        <a:bodyPr/>
        <a:lstStyle/>
        <a:p>
          <a:endParaRPr lang="en-US"/>
        </a:p>
      </dgm:t>
    </dgm:pt>
    <dgm:pt modelId="{5A47240C-3085-4EB6-88B7-841DF8487305}">
      <dgm:prSet phldrT="[Text]"/>
      <dgm:spPr/>
      <dgm:t>
        <a:bodyPr/>
        <a:lstStyle/>
        <a:p>
          <a:r>
            <a:rPr lang="nl-BE" dirty="0" smtClean="0"/>
            <a:t>Medicatie-schema</a:t>
          </a:r>
          <a:endParaRPr lang="en-US" dirty="0"/>
        </a:p>
      </dgm:t>
    </dgm:pt>
    <dgm:pt modelId="{3CAEFC39-1885-4AD6-B1CA-C16B2FE5B07B}" type="parTrans" cxnId="{A6BBE292-817C-4B89-ABB6-AC93AB8DAE60}">
      <dgm:prSet/>
      <dgm:spPr/>
      <dgm:t>
        <a:bodyPr/>
        <a:lstStyle/>
        <a:p>
          <a:endParaRPr lang="en-US"/>
        </a:p>
      </dgm:t>
    </dgm:pt>
    <dgm:pt modelId="{5C5B0C5E-B6E2-43E7-A8DE-67DA2148BD1D}" type="sibTrans" cxnId="{A6BBE292-817C-4B89-ABB6-AC93AB8DAE60}">
      <dgm:prSet/>
      <dgm:spPr/>
      <dgm:t>
        <a:bodyPr/>
        <a:lstStyle/>
        <a:p>
          <a:endParaRPr lang="en-US"/>
        </a:p>
      </dgm:t>
    </dgm:pt>
    <dgm:pt modelId="{978F3C13-BB09-4334-B070-538E3629A73D}">
      <dgm:prSet/>
      <dgm:spPr/>
      <dgm:t>
        <a:bodyPr/>
        <a:lstStyle/>
        <a:p>
          <a:r>
            <a:rPr lang="nl-BE" dirty="0" smtClean="0"/>
            <a:t>Raadpleging laboresultaten en resultaten medische beeldvorming </a:t>
          </a:r>
          <a:endParaRPr lang="nl-BE" dirty="0"/>
        </a:p>
      </dgm:t>
    </dgm:pt>
    <dgm:pt modelId="{4C871398-F18F-41F8-AC36-10DF45A18814}" type="parTrans" cxnId="{E8F08E50-7A8B-4C48-8819-66FBD4CE993D}">
      <dgm:prSet/>
      <dgm:spPr/>
      <dgm:t>
        <a:bodyPr/>
        <a:lstStyle/>
        <a:p>
          <a:endParaRPr lang="en-US"/>
        </a:p>
      </dgm:t>
    </dgm:pt>
    <dgm:pt modelId="{C84CD13F-EC09-4E40-8F2C-130DB2B43E8A}" type="sibTrans" cxnId="{E8F08E50-7A8B-4C48-8819-66FBD4CE993D}">
      <dgm:prSet/>
      <dgm:spPr/>
      <dgm:t>
        <a:bodyPr/>
        <a:lstStyle/>
        <a:p>
          <a:endParaRPr lang="en-US"/>
        </a:p>
      </dgm:t>
    </dgm:pt>
    <dgm:pt modelId="{3F39435C-9CCC-418B-8181-3B844C58FB6F}">
      <dgm:prSet/>
      <dgm:spPr/>
      <dgm:t>
        <a:bodyPr/>
        <a:lstStyle/>
        <a:p>
          <a:r>
            <a:rPr lang="nl-BE" dirty="0" smtClean="0"/>
            <a:t>Attesten aanmaken en versturen</a:t>
          </a:r>
          <a:endParaRPr lang="nl-BE" dirty="0"/>
        </a:p>
      </dgm:t>
    </dgm:pt>
    <dgm:pt modelId="{F4BABDA2-3E62-4A90-9B40-5B38C2EB5D2C}" type="parTrans" cxnId="{CFF7A9AE-A822-4CEE-BB0C-90744CD93E82}">
      <dgm:prSet/>
      <dgm:spPr/>
      <dgm:t>
        <a:bodyPr/>
        <a:lstStyle/>
        <a:p>
          <a:endParaRPr lang="en-US"/>
        </a:p>
      </dgm:t>
    </dgm:pt>
    <dgm:pt modelId="{22AB45D0-DE82-49E8-9A5C-44DDFCF8F826}" type="sibTrans" cxnId="{CFF7A9AE-A822-4CEE-BB0C-90744CD93E82}">
      <dgm:prSet/>
      <dgm:spPr/>
      <dgm:t>
        <a:bodyPr/>
        <a:lstStyle/>
        <a:p>
          <a:endParaRPr lang="en-US"/>
        </a:p>
      </dgm:t>
    </dgm:pt>
    <dgm:pt modelId="{34897D22-115D-43D1-94DC-F76FAA1D040B}">
      <dgm:prSet/>
      <dgm:spPr/>
      <dgm:t>
        <a:bodyPr/>
        <a:lstStyle/>
        <a:p>
          <a:r>
            <a:rPr lang="nl-BE" dirty="0" err="1" smtClean="0"/>
            <a:t>SumEHR</a:t>
          </a:r>
          <a:r>
            <a:rPr lang="nl-BE" dirty="0" smtClean="0"/>
            <a:t>, medicatie-schema, ... updaten</a:t>
          </a:r>
          <a:endParaRPr lang="nl-BE" dirty="0"/>
        </a:p>
      </dgm:t>
    </dgm:pt>
    <dgm:pt modelId="{FE1678FB-3938-493D-8C9D-D6753B91EF92}" type="parTrans" cxnId="{B34DB7D8-E4F9-4790-A516-47877D7BCAA3}">
      <dgm:prSet/>
      <dgm:spPr/>
      <dgm:t>
        <a:bodyPr/>
        <a:lstStyle/>
        <a:p>
          <a:endParaRPr lang="en-US"/>
        </a:p>
      </dgm:t>
    </dgm:pt>
    <dgm:pt modelId="{F39C86D8-A49B-41FC-93BC-FFA3A1B5655A}" type="sibTrans" cxnId="{B34DB7D8-E4F9-4790-A516-47877D7BCAA3}">
      <dgm:prSet/>
      <dgm:spPr/>
      <dgm:t>
        <a:bodyPr/>
        <a:lstStyle/>
        <a:p>
          <a:endParaRPr lang="en-US"/>
        </a:p>
      </dgm:t>
    </dgm:pt>
    <dgm:pt modelId="{7E252BDE-177B-4095-9F42-0F2D74C3B4C4}">
      <dgm:prSet phldrT="[Text]"/>
      <dgm:spPr>
        <a:solidFill>
          <a:schemeClr val="accent1"/>
        </a:solidFill>
        <a:ln>
          <a:solidFill>
            <a:schemeClr val="accent1"/>
          </a:solidFill>
        </a:ln>
      </dgm:spPr>
      <dgm:t>
        <a:bodyPr/>
        <a:lstStyle/>
        <a:p>
          <a:r>
            <a:rPr lang="nl-BE" dirty="0" smtClean="0"/>
            <a:t>Raadpleging consultatieverslagen, operatieverslagen, ontslagverslagen</a:t>
          </a:r>
          <a:endParaRPr lang="en-US" dirty="0"/>
        </a:p>
      </dgm:t>
    </dgm:pt>
    <dgm:pt modelId="{0B21A9E3-1F40-435E-845F-F3AC773EFF65}" type="sibTrans" cxnId="{F6F101A6-AD7C-4F7F-B18B-F814AF19BD01}">
      <dgm:prSet/>
      <dgm:spPr/>
      <dgm:t>
        <a:bodyPr/>
        <a:lstStyle/>
        <a:p>
          <a:endParaRPr lang="en-US"/>
        </a:p>
      </dgm:t>
    </dgm:pt>
    <dgm:pt modelId="{6C908BE8-C4BB-4BB0-9ACB-F1B537324B1E}" type="parTrans" cxnId="{F6F101A6-AD7C-4F7F-B18B-F814AF19BD01}">
      <dgm:prSet/>
      <dgm:spPr/>
      <dgm:t>
        <a:bodyPr/>
        <a:lstStyle/>
        <a:p>
          <a:endParaRPr lang="en-US"/>
        </a:p>
      </dgm:t>
    </dgm:pt>
    <dgm:pt modelId="{B09922CC-D650-497D-809D-65178A49C598}" type="pres">
      <dgm:prSet presAssocID="{22C1F2D6-5CD1-4C25-815A-69B669B293BB}" presName="Name0" presStyleCnt="0">
        <dgm:presLayoutVars>
          <dgm:chMax val="7"/>
          <dgm:chPref val="7"/>
          <dgm:dir/>
        </dgm:presLayoutVars>
      </dgm:prSet>
      <dgm:spPr/>
      <dgm:t>
        <a:bodyPr/>
        <a:lstStyle/>
        <a:p>
          <a:endParaRPr lang="en-US"/>
        </a:p>
      </dgm:t>
    </dgm:pt>
    <dgm:pt modelId="{4602835A-C9BF-4A39-B4EB-F6A89494E9B4}" type="pres">
      <dgm:prSet presAssocID="{22C1F2D6-5CD1-4C25-815A-69B669B293BB}" presName="Name1" presStyleCnt="0"/>
      <dgm:spPr/>
    </dgm:pt>
    <dgm:pt modelId="{DEBB3787-F8D3-4A9C-A982-D4AD98DF5645}" type="pres">
      <dgm:prSet presAssocID="{22C1F2D6-5CD1-4C25-815A-69B669B293BB}" presName="cycle" presStyleCnt="0"/>
      <dgm:spPr/>
    </dgm:pt>
    <dgm:pt modelId="{A7C43FD1-D9ED-41E9-989A-FE17026474ED}" type="pres">
      <dgm:prSet presAssocID="{22C1F2D6-5CD1-4C25-815A-69B669B293BB}" presName="srcNode" presStyleLbl="node1" presStyleIdx="0" presStyleCnt="6"/>
      <dgm:spPr/>
    </dgm:pt>
    <dgm:pt modelId="{8D69B0A8-57A2-43CA-9E86-282FBB266B42}" type="pres">
      <dgm:prSet presAssocID="{22C1F2D6-5CD1-4C25-815A-69B669B293BB}" presName="conn" presStyleLbl="parChTrans1D2" presStyleIdx="0" presStyleCnt="1"/>
      <dgm:spPr/>
      <dgm:t>
        <a:bodyPr/>
        <a:lstStyle/>
        <a:p>
          <a:endParaRPr lang="en-US"/>
        </a:p>
      </dgm:t>
    </dgm:pt>
    <dgm:pt modelId="{866772B7-E601-4DD4-98B1-E2015A4FE378}" type="pres">
      <dgm:prSet presAssocID="{22C1F2D6-5CD1-4C25-815A-69B669B293BB}" presName="extraNode" presStyleLbl="node1" presStyleIdx="0" presStyleCnt="6"/>
      <dgm:spPr/>
    </dgm:pt>
    <dgm:pt modelId="{69EEDE87-4091-43E5-AB7D-828C6B8F3788}" type="pres">
      <dgm:prSet presAssocID="{22C1F2D6-5CD1-4C25-815A-69B669B293BB}" presName="dstNode" presStyleLbl="node1" presStyleIdx="0" presStyleCnt="6"/>
      <dgm:spPr/>
    </dgm:pt>
    <dgm:pt modelId="{9AA66828-E8EF-41BB-8482-4C4484B5392B}" type="pres">
      <dgm:prSet presAssocID="{7E252BDE-177B-4095-9F42-0F2D74C3B4C4}" presName="text_1" presStyleLbl="node1" presStyleIdx="0" presStyleCnt="6">
        <dgm:presLayoutVars>
          <dgm:bulletEnabled val="1"/>
        </dgm:presLayoutVars>
      </dgm:prSet>
      <dgm:spPr/>
      <dgm:t>
        <a:bodyPr/>
        <a:lstStyle/>
        <a:p>
          <a:endParaRPr lang="en-US"/>
        </a:p>
      </dgm:t>
    </dgm:pt>
    <dgm:pt modelId="{7774BD07-8A7D-4D6A-A266-20847BF1A7D6}" type="pres">
      <dgm:prSet presAssocID="{7E252BDE-177B-4095-9F42-0F2D74C3B4C4}" presName="accent_1" presStyleCnt="0"/>
      <dgm:spPr/>
    </dgm:pt>
    <dgm:pt modelId="{205A5128-94CA-47C8-867C-6424E759C95B}" type="pres">
      <dgm:prSet presAssocID="{7E252BDE-177B-4095-9F42-0F2D74C3B4C4}" presName="accentRepeatNode" presStyleLbl="solidFgAcc1" presStyleIdx="0" presStyleCnt="6"/>
      <dgm:spPr/>
    </dgm:pt>
    <dgm:pt modelId="{5D257E08-F5BE-40FF-A79F-B069DA752C88}" type="pres">
      <dgm:prSet presAssocID="{AB8CCD3A-9C1E-427C-A84C-FB23A30DD103}" presName="text_2" presStyleLbl="node1" presStyleIdx="1" presStyleCnt="6">
        <dgm:presLayoutVars>
          <dgm:bulletEnabled val="1"/>
        </dgm:presLayoutVars>
      </dgm:prSet>
      <dgm:spPr/>
      <dgm:t>
        <a:bodyPr/>
        <a:lstStyle/>
        <a:p>
          <a:endParaRPr lang="en-US"/>
        </a:p>
      </dgm:t>
    </dgm:pt>
    <dgm:pt modelId="{E1EF214E-63DB-4216-B502-495128D3D673}" type="pres">
      <dgm:prSet presAssocID="{AB8CCD3A-9C1E-427C-A84C-FB23A30DD103}" presName="accent_2" presStyleCnt="0"/>
      <dgm:spPr/>
    </dgm:pt>
    <dgm:pt modelId="{7AC5B4DC-DD63-4ECF-8C50-181B7F8D0468}" type="pres">
      <dgm:prSet presAssocID="{AB8CCD3A-9C1E-427C-A84C-FB23A30DD103}" presName="accentRepeatNode" presStyleLbl="solidFgAcc1" presStyleIdx="1" presStyleCnt="6"/>
      <dgm:spPr/>
    </dgm:pt>
    <dgm:pt modelId="{205877D8-20C8-4F11-AE6D-B092BD490C82}" type="pres">
      <dgm:prSet presAssocID="{5A47240C-3085-4EB6-88B7-841DF8487305}" presName="text_3" presStyleLbl="node1" presStyleIdx="2" presStyleCnt="6">
        <dgm:presLayoutVars>
          <dgm:bulletEnabled val="1"/>
        </dgm:presLayoutVars>
      </dgm:prSet>
      <dgm:spPr/>
      <dgm:t>
        <a:bodyPr/>
        <a:lstStyle/>
        <a:p>
          <a:endParaRPr lang="en-US"/>
        </a:p>
      </dgm:t>
    </dgm:pt>
    <dgm:pt modelId="{D061222D-50CC-4F27-8891-DAC7CDCAC6ED}" type="pres">
      <dgm:prSet presAssocID="{5A47240C-3085-4EB6-88B7-841DF8487305}" presName="accent_3" presStyleCnt="0"/>
      <dgm:spPr/>
    </dgm:pt>
    <dgm:pt modelId="{E739F7A2-D2D5-4EFE-97CC-83DD5AB38724}" type="pres">
      <dgm:prSet presAssocID="{5A47240C-3085-4EB6-88B7-841DF8487305}" presName="accentRepeatNode" presStyleLbl="solidFgAcc1" presStyleIdx="2" presStyleCnt="6"/>
      <dgm:spPr/>
    </dgm:pt>
    <dgm:pt modelId="{AB87C868-3043-4DC4-9C20-B1E0ED18DC13}" type="pres">
      <dgm:prSet presAssocID="{978F3C13-BB09-4334-B070-538E3629A73D}" presName="text_4" presStyleLbl="node1" presStyleIdx="3" presStyleCnt="6">
        <dgm:presLayoutVars>
          <dgm:bulletEnabled val="1"/>
        </dgm:presLayoutVars>
      </dgm:prSet>
      <dgm:spPr/>
      <dgm:t>
        <a:bodyPr/>
        <a:lstStyle/>
        <a:p>
          <a:endParaRPr lang="en-US"/>
        </a:p>
      </dgm:t>
    </dgm:pt>
    <dgm:pt modelId="{A9026A5D-B5BA-4F89-8940-E8B4EE714F48}" type="pres">
      <dgm:prSet presAssocID="{978F3C13-BB09-4334-B070-538E3629A73D}" presName="accent_4" presStyleCnt="0"/>
      <dgm:spPr/>
    </dgm:pt>
    <dgm:pt modelId="{1132600B-DD96-4A7C-ABF0-40E7CC5C2325}" type="pres">
      <dgm:prSet presAssocID="{978F3C13-BB09-4334-B070-538E3629A73D}" presName="accentRepeatNode" presStyleLbl="solidFgAcc1" presStyleIdx="3" presStyleCnt="6"/>
      <dgm:spPr/>
    </dgm:pt>
    <dgm:pt modelId="{7ECAFBD1-6C99-4C26-A312-DC74E0549AED}" type="pres">
      <dgm:prSet presAssocID="{3F39435C-9CCC-418B-8181-3B844C58FB6F}" presName="text_5" presStyleLbl="node1" presStyleIdx="4" presStyleCnt="6">
        <dgm:presLayoutVars>
          <dgm:bulletEnabled val="1"/>
        </dgm:presLayoutVars>
      </dgm:prSet>
      <dgm:spPr/>
      <dgm:t>
        <a:bodyPr/>
        <a:lstStyle/>
        <a:p>
          <a:endParaRPr lang="en-US"/>
        </a:p>
      </dgm:t>
    </dgm:pt>
    <dgm:pt modelId="{6581164A-3861-4CAD-AB1A-F2F7721F4279}" type="pres">
      <dgm:prSet presAssocID="{3F39435C-9CCC-418B-8181-3B844C58FB6F}" presName="accent_5" presStyleCnt="0"/>
      <dgm:spPr/>
    </dgm:pt>
    <dgm:pt modelId="{62D424B3-0F0F-423F-8E72-CDEFE93FE8EF}" type="pres">
      <dgm:prSet presAssocID="{3F39435C-9CCC-418B-8181-3B844C58FB6F}" presName="accentRepeatNode" presStyleLbl="solidFgAcc1" presStyleIdx="4" presStyleCnt="6"/>
      <dgm:spPr/>
    </dgm:pt>
    <dgm:pt modelId="{3BAF2965-F85E-474E-AE9E-030FDEB4532F}" type="pres">
      <dgm:prSet presAssocID="{34897D22-115D-43D1-94DC-F76FAA1D040B}" presName="text_6" presStyleLbl="node1" presStyleIdx="5" presStyleCnt="6">
        <dgm:presLayoutVars>
          <dgm:bulletEnabled val="1"/>
        </dgm:presLayoutVars>
      </dgm:prSet>
      <dgm:spPr/>
      <dgm:t>
        <a:bodyPr/>
        <a:lstStyle/>
        <a:p>
          <a:endParaRPr lang="en-US"/>
        </a:p>
      </dgm:t>
    </dgm:pt>
    <dgm:pt modelId="{841038AB-F06D-4C74-B81F-8D66D30E76D7}" type="pres">
      <dgm:prSet presAssocID="{34897D22-115D-43D1-94DC-F76FAA1D040B}" presName="accent_6" presStyleCnt="0"/>
      <dgm:spPr/>
    </dgm:pt>
    <dgm:pt modelId="{AFAEC34D-BDDF-4432-B8D0-A6685E026C75}" type="pres">
      <dgm:prSet presAssocID="{34897D22-115D-43D1-94DC-F76FAA1D040B}" presName="accentRepeatNode" presStyleLbl="solidFgAcc1" presStyleIdx="5" presStyleCnt="6"/>
      <dgm:spPr/>
    </dgm:pt>
  </dgm:ptLst>
  <dgm:cxnLst>
    <dgm:cxn modelId="{2155AF3E-2EDD-46C8-9F48-DE8915801158}" type="presOf" srcId="{AB8CCD3A-9C1E-427C-A84C-FB23A30DD103}" destId="{5D257E08-F5BE-40FF-A79F-B069DA752C88}" srcOrd="0" destOrd="0" presId="urn:microsoft.com/office/officeart/2008/layout/VerticalCurvedList"/>
    <dgm:cxn modelId="{366EE8A3-314C-422E-B722-FB6FC81E9638}" type="presOf" srcId="{3F39435C-9CCC-418B-8181-3B844C58FB6F}" destId="{7ECAFBD1-6C99-4C26-A312-DC74E0549AED}" srcOrd="0" destOrd="0" presId="urn:microsoft.com/office/officeart/2008/layout/VerticalCurvedList"/>
    <dgm:cxn modelId="{B34DB7D8-E4F9-4790-A516-47877D7BCAA3}" srcId="{22C1F2D6-5CD1-4C25-815A-69B669B293BB}" destId="{34897D22-115D-43D1-94DC-F76FAA1D040B}" srcOrd="5" destOrd="0" parTransId="{FE1678FB-3938-493D-8C9D-D6753B91EF92}" sibTransId="{F39C86D8-A49B-41FC-93BC-FFA3A1B5655A}"/>
    <dgm:cxn modelId="{A6BBE292-817C-4B89-ABB6-AC93AB8DAE60}" srcId="{22C1F2D6-5CD1-4C25-815A-69B669B293BB}" destId="{5A47240C-3085-4EB6-88B7-841DF8487305}" srcOrd="2" destOrd="0" parTransId="{3CAEFC39-1885-4AD6-B1CA-C16B2FE5B07B}" sibTransId="{5C5B0C5E-B6E2-43E7-A8DE-67DA2148BD1D}"/>
    <dgm:cxn modelId="{E8F08E50-7A8B-4C48-8819-66FBD4CE993D}" srcId="{22C1F2D6-5CD1-4C25-815A-69B669B293BB}" destId="{978F3C13-BB09-4334-B070-538E3629A73D}" srcOrd="3" destOrd="0" parTransId="{4C871398-F18F-41F8-AC36-10DF45A18814}" sibTransId="{C84CD13F-EC09-4E40-8F2C-130DB2B43E8A}"/>
    <dgm:cxn modelId="{F6F101A6-AD7C-4F7F-B18B-F814AF19BD01}" srcId="{22C1F2D6-5CD1-4C25-815A-69B669B293BB}" destId="{7E252BDE-177B-4095-9F42-0F2D74C3B4C4}" srcOrd="0" destOrd="0" parTransId="{6C908BE8-C4BB-4BB0-9ACB-F1B537324B1E}" sibTransId="{0B21A9E3-1F40-435E-845F-F3AC773EFF65}"/>
    <dgm:cxn modelId="{1D86FA30-F03F-414D-A973-10E7D84D9E5D}" type="presOf" srcId="{22C1F2D6-5CD1-4C25-815A-69B669B293BB}" destId="{B09922CC-D650-497D-809D-65178A49C598}" srcOrd="0" destOrd="0" presId="urn:microsoft.com/office/officeart/2008/layout/VerticalCurvedList"/>
    <dgm:cxn modelId="{CFF7A9AE-A822-4CEE-BB0C-90744CD93E82}" srcId="{22C1F2D6-5CD1-4C25-815A-69B669B293BB}" destId="{3F39435C-9CCC-418B-8181-3B844C58FB6F}" srcOrd="4" destOrd="0" parTransId="{F4BABDA2-3E62-4A90-9B40-5B38C2EB5D2C}" sibTransId="{22AB45D0-DE82-49E8-9A5C-44DDFCF8F826}"/>
    <dgm:cxn modelId="{6A259EE5-F745-4F69-8A52-215B69036895}" type="presOf" srcId="{7E252BDE-177B-4095-9F42-0F2D74C3B4C4}" destId="{9AA66828-E8EF-41BB-8482-4C4484B5392B}" srcOrd="0" destOrd="0" presId="urn:microsoft.com/office/officeart/2008/layout/VerticalCurvedList"/>
    <dgm:cxn modelId="{748D8033-A467-452D-9D22-41050EBA5944}" type="presOf" srcId="{0B21A9E3-1F40-435E-845F-F3AC773EFF65}" destId="{8D69B0A8-57A2-43CA-9E86-282FBB266B42}" srcOrd="0" destOrd="0" presId="urn:microsoft.com/office/officeart/2008/layout/VerticalCurvedList"/>
    <dgm:cxn modelId="{FB257B22-E293-4253-B52F-62F9C2CE4DBE}" type="presOf" srcId="{978F3C13-BB09-4334-B070-538E3629A73D}" destId="{AB87C868-3043-4DC4-9C20-B1E0ED18DC13}" srcOrd="0" destOrd="0" presId="urn:microsoft.com/office/officeart/2008/layout/VerticalCurvedList"/>
    <dgm:cxn modelId="{21351FEC-7CBF-48E3-8CC7-5C4042ACE8F3}" type="presOf" srcId="{5A47240C-3085-4EB6-88B7-841DF8487305}" destId="{205877D8-20C8-4F11-AE6D-B092BD490C82}" srcOrd="0" destOrd="0" presId="urn:microsoft.com/office/officeart/2008/layout/VerticalCurvedList"/>
    <dgm:cxn modelId="{909D9D3C-31A6-4593-9589-1DFB2D9FBDFD}" srcId="{22C1F2D6-5CD1-4C25-815A-69B669B293BB}" destId="{AB8CCD3A-9C1E-427C-A84C-FB23A30DD103}" srcOrd="1" destOrd="0" parTransId="{F3D3E435-1AED-4AD4-A64B-22E008D5479B}" sibTransId="{A86F6771-82C9-4F63-B7C5-22B2805F65E7}"/>
    <dgm:cxn modelId="{A12D6DF9-E52F-4646-A575-5C7CE9A3AAA5}" type="presOf" srcId="{34897D22-115D-43D1-94DC-F76FAA1D040B}" destId="{3BAF2965-F85E-474E-AE9E-030FDEB4532F}" srcOrd="0" destOrd="0" presId="urn:microsoft.com/office/officeart/2008/layout/VerticalCurvedList"/>
    <dgm:cxn modelId="{555763B2-043A-424D-B3C8-6C2FA8DE7E8C}" type="presParOf" srcId="{B09922CC-D650-497D-809D-65178A49C598}" destId="{4602835A-C9BF-4A39-B4EB-F6A89494E9B4}" srcOrd="0" destOrd="0" presId="urn:microsoft.com/office/officeart/2008/layout/VerticalCurvedList"/>
    <dgm:cxn modelId="{6C6EE7E8-DA93-42BC-9A5B-1226C985C4EA}" type="presParOf" srcId="{4602835A-C9BF-4A39-B4EB-F6A89494E9B4}" destId="{DEBB3787-F8D3-4A9C-A982-D4AD98DF5645}" srcOrd="0" destOrd="0" presId="urn:microsoft.com/office/officeart/2008/layout/VerticalCurvedList"/>
    <dgm:cxn modelId="{14FAD5DB-FFA0-41CA-8F92-64C63367E223}" type="presParOf" srcId="{DEBB3787-F8D3-4A9C-A982-D4AD98DF5645}" destId="{A7C43FD1-D9ED-41E9-989A-FE17026474ED}" srcOrd="0" destOrd="0" presId="urn:microsoft.com/office/officeart/2008/layout/VerticalCurvedList"/>
    <dgm:cxn modelId="{3A56CA28-722A-4684-8E9A-10782BD39E71}" type="presParOf" srcId="{DEBB3787-F8D3-4A9C-A982-D4AD98DF5645}" destId="{8D69B0A8-57A2-43CA-9E86-282FBB266B42}" srcOrd="1" destOrd="0" presId="urn:microsoft.com/office/officeart/2008/layout/VerticalCurvedList"/>
    <dgm:cxn modelId="{7B118445-68C0-487B-8416-EFFF607A2ABC}" type="presParOf" srcId="{DEBB3787-F8D3-4A9C-A982-D4AD98DF5645}" destId="{866772B7-E601-4DD4-98B1-E2015A4FE378}" srcOrd="2" destOrd="0" presId="urn:microsoft.com/office/officeart/2008/layout/VerticalCurvedList"/>
    <dgm:cxn modelId="{50C50BC8-B8F9-4D12-AEB5-265C65160A9B}" type="presParOf" srcId="{DEBB3787-F8D3-4A9C-A982-D4AD98DF5645}" destId="{69EEDE87-4091-43E5-AB7D-828C6B8F3788}" srcOrd="3" destOrd="0" presId="urn:microsoft.com/office/officeart/2008/layout/VerticalCurvedList"/>
    <dgm:cxn modelId="{42C3D7C1-3015-4507-9F54-DE05B64370E4}" type="presParOf" srcId="{4602835A-C9BF-4A39-B4EB-F6A89494E9B4}" destId="{9AA66828-E8EF-41BB-8482-4C4484B5392B}" srcOrd="1" destOrd="0" presId="urn:microsoft.com/office/officeart/2008/layout/VerticalCurvedList"/>
    <dgm:cxn modelId="{3DCDFA3A-4B1D-4492-AD29-DD851B36A552}" type="presParOf" srcId="{4602835A-C9BF-4A39-B4EB-F6A89494E9B4}" destId="{7774BD07-8A7D-4D6A-A266-20847BF1A7D6}" srcOrd="2" destOrd="0" presId="urn:microsoft.com/office/officeart/2008/layout/VerticalCurvedList"/>
    <dgm:cxn modelId="{82DCAA1F-B357-42C0-9983-1E3B28218E45}" type="presParOf" srcId="{7774BD07-8A7D-4D6A-A266-20847BF1A7D6}" destId="{205A5128-94CA-47C8-867C-6424E759C95B}" srcOrd="0" destOrd="0" presId="urn:microsoft.com/office/officeart/2008/layout/VerticalCurvedList"/>
    <dgm:cxn modelId="{A90E2DF1-8385-420B-B00E-C5DE07240310}" type="presParOf" srcId="{4602835A-C9BF-4A39-B4EB-F6A89494E9B4}" destId="{5D257E08-F5BE-40FF-A79F-B069DA752C88}" srcOrd="3" destOrd="0" presId="urn:microsoft.com/office/officeart/2008/layout/VerticalCurvedList"/>
    <dgm:cxn modelId="{6C60C300-27FF-4799-A7C9-4A1821635F7C}" type="presParOf" srcId="{4602835A-C9BF-4A39-B4EB-F6A89494E9B4}" destId="{E1EF214E-63DB-4216-B502-495128D3D673}" srcOrd="4" destOrd="0" presId="urn:microsoft.com/office/officeart/2008/layout/VerticalCurvedList"/>
    <dgm:cxn modelId="{BDBCE8EE-56CC-49B5-81F7-D57A2D043EBA}" type="presParOf" srcId="{E1EF214E-63DB-4216-B502-495128D3D673}" destId="{7AC5B4DC-DD63-4ECF-8C50-181B7F8D0468}" srcOrd="0" destOrd="0" presId="urn:microsoft.com/office/officeart/2008/layout/VerticalCurvedList"/>
    <dgm:cxn modelId="{221109E4-FB79-495A-8D3A-8FCC842801DC}" type="presParOf" srcId="{4602835A-C9BF-4A39-B4EB-F6A89494E9B4}" destId="{205877D8-20C8-4F11-AE6D-B092BD490C82}" srcOrd="5" destOrd="0" presId="urn:microsoft.com/office/officeart/2008/layout/VerticalCurvedList"/>
    <dgm:cxn modelId="{4EB686D6-AFF8-4094-B4D1-DFB029F3156B}" type="presParOf" srcId="{4602835A-C9BF-4A39-B4EB-F6A89494E9B4}" destId="{D061222D-50CC-4F27-8891-DAC7CDCAC6ED}" srcOrd="6" destOrd="0" presId="urn:microsoft.com/office/officeart/2008/layout/VerticalCurvedList"/>
    <dgm:cxn modelId="{615FC5CA-A545-491B-BB26-9798847CE0A1}" type="presParOf" srcId="{D061222D-50CC-4F27-8891-DAC7CDCAC6ED}" destId="{E739F7A2-D2D5-4EFE-97CC-83DD5AB38724}" srcOrd="0" destOrd="0" presId="urn:microsoft.com/office/officeart/2008/layout/VerticalCurvedList"/>
    <dgm:cxn modelId="{6BFD52E6-E5AC-4EB6-8234-4A8903DBC84A}" type="presParOf" srcId="{4602835A-C9BF-4A39-B4EB-F6A89494E9B4}" destId="{AB87C868-3043-4DC4-9C20-B1E0ED18DC13}" srcOrd="7" destOrd="0" presId="urn:microsoft.com/office/officeart/2008/layout/VerticalCurvedList"/>
    <dgm:cxn modelId="{4BD272BB-1A80-49AE-ABA4-0076432D456E}" type="presParOf" srcId="{4602835A-C9BF-4A39-B4EB-F6A89494E9B4}" destId="{A9026A5D-B5BA-4F89-8940-E8B4EE714F48}" srcOrd="8" destOrd="0" presId="urn:microsoft.com/office/officeart/2008/layout/VerticalCurvedList"/>
    <dgm:cxn modelId="{45CCD68B-1396-4B51-9DBE-F80E080966CB}" type="presParOf" srcId="{A9026A5D-B5BA-4F89-8940-E8B4EE714F48}" destId="{1132600B-DD96-4A7C-ABF0-40E7CC5C2325}" srcOrd="0" destOrd="0" presId="urn:microsoft.com/office/officeart/2008/layout/VerticalCurvedList"/>
    <dgm:cxn modelId="{E2DC80F3-79E5-4794-B42D-C9E3F4035461}" type="presParOf" srcId="{4602835A-C9BF-4A39-B4EB-F6A89494E9B4}" destId="{7ECAFBD1-6C99-4C26-A312-DC74E0549AED}" srcOrd="9" destOrd="0" presId="urn:microsoft.com/office/officeart/2008/layout/VerticalCurvedList"/>
    <dgm:cxn modelId="{17470882-BA8B-49B9-ABF2-241423B85DDC}" type="presParOf" srcId="{4602835A-C9BF-4A39-B4EB-F6A89494E9B4}" destId="{6581164A-3861-4CAD-AB1A-F2F7721F4279}" srcOrd="10" destOrd="0" presId="urn:microsoft.com/office/officeart/2008/layout/VerticalCurvedList"/>
    <dgm:cxn modelId="{D44995F5-5AB7-4360-89D0-6D50BC62F4A9}" type="presParOf" srcId="{6581164A-3861-4CAD-AB1A-F2F7721F4279}" destId="{62D424B3-0F0F-423F-8E72-CDEFE93FE8EF}" srcOrd="0" destOrd="0" presId="urn:microsoft.com/office/officeart/2008/layout/VerticalCurvedList"/>
    <dgm:cxn modelId="{848D2C56-2F67-417E-A4F5-71B46C725DB6}" type="presParOf" srcId="{4602835A-C9BF-4A39-B4EB-F6A89494E9B4}" destId="{3BAF2965-F85E-474E-AE9E-030FDEB4532F}" srcOrd="11" destOrd="0" presId="urn:microsoft.com/office/officeart/2008/layout/VerticalCurvedList"/>
    <dgm:cxn modelId="{5874BB78-0F30-49D9-84B0-C464D05474C3}" type="presParOf" srcId="{4602835A-C9BF-4A39-B4EB-F6A89494E9B4}" destId="{841038AB-F06D-4C74-B81F-8D66D30E76D7}" srcOrd="12" destOrd="0" presId="urn:microsoft.com/office/officeart/2008/layout/VerticalCurvedList"/>
    <dgm:cxn modelId="{93ACC9E7-2F0E-4AD5-BFA9-8BC39EC481C5}" type="presParOf" srcId="{841038AB-F06D-4C74-B81F-8D66D30E76D7}" destId="{AFAEC34D-BDDF-4432-B8D0-A6685E026C7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C1F2D6-5CD1-4C25-815A-69B669B293B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E252BDE-177B-4095-9F42-0F2D74C3B4C4}">
      <dgm:prSet phldrT="[Text]" custT="1"/>
      <dgm:spPr>
        <a:solidFill>
          <a:schemeClr val="accent1"/>
        </a:solidFill>
      </dgm:spPr>
      <dgm:t>
        <a:bodyPr/>
        <a:lstStyle/>
        <a:p>
          <a:r>
            <a:rPr lang="nl-BE" sz="1600" dirty="0" smtClean="0"/>
            <a:t>Online advies en </a:t>
          </a:r>
          <a:r>
            <a:rPr lang="nl-BE" sz="1600" dirty="0" err="1" smtClean="0"/>
            <a:t>guidelines</a:t>
          </a:r>
          <a:endParaRPr lang="en-US" sz="1600" dirty="0"/>
        </a:p>
      </dgm:t>
    </dgm:pt>
    <dgm:pt modelId="{6C908BE8-C4BB-4BB0-9ACB-F1B537324B1E}" type="parTrans" cxnId="{F6F101A6-AD7C-4F7F-B18B-F814AF19BD01}">
      <dgm:prSet/>
      <dgm:spPr/>
      <dgm:t>
        <a:bodyPr/>
        <a:lstStyle/>
        <a:p>
          <a:endParaRPr lang="en-US"/>
        </a:p>
      </dgm:t>
    </dgm:pt>
    <dgm:pt modelId="{0B21A9E3-1F40-435E-845F-F3AC773EFF65}" type="sibTrans" cxnId="{F6F101A6-AD7C-4F7F-B18B-F814AF19BD01}">
      <dgm:prSet/>
      <dgm:spPr/>
      <dgm:t>
        <a:bodyPr/>
        <a:lstStyle/>
        <a:p>
          <a:endParaRPr lang="en-US"/>
        </a:p>
      </dgm:t>
    </dgm:pt>
    <dgm:pt modelId="{712B45AC-6705-4B83-AF28-8D74038F048F}">
      <dgm:prSet phldrT="[Text]" custT="1"/>
      <dgm:spPr>
        <a:solidFill>
          <a:schemeClr val="accent1"/>
        </a:solidFill>
      </dgm:spPr>
      <dgm:t>
        <a:bodyPr/>
        <a:lstStyle/>
        <a:p>
          <a:r>
            <a:rPr lang="nl-BE" sz="1600" dirty="0" smtClean="0"/>
            <a:t>Elektronische verwijsbrief</a:t>
          </a:r>
          <a:endParaRPr lang="en-US" sz="1600" dirty="0"/>
        </a:p>
      </dgm:t>
    </dgm:pt>
    <dgm:pt modelId="{2EF990D2-F960-4765-97B1-3C37DA78D858}" type="parTrans" cxnId="{F93E30BC-BA70-4476-A3C3-4055D02633D1}">
      <dgm:prSet/>
      <dgm:spPr/>
      <dgm:t>
        <a:bodyPr/>
        <a:lstStyle/>
        <a:p>
          <a:endParaRPr lang="en-US"/>
        </a:p>
      </dgm:t>
    </dgm:pt>
    <dgm:pt modelId="{06E95E59-8FF1-45A1-9BE9-7EB04AC8D5A4}" type="sibTrans" cxnId="{F93E30BC-BA70-4476-A3C3-4055D02633D1}">
      <dgm:prSet/>
      <dgm:spPr/>
      <dgm:t>
        <a:bodyPr/>
        <a:lstStyle/>
        <a:p>
          <a:endParaRPr lang="en-US"/>
        </a:p>
      </dgm:t>
    </dgm:pt>
    <dgm:pt modelId="{E8A4B014-624A-42AD-9897-96CE400392EB}">
      <dgm:prSet custT="1"/>
      <dgm:spPr>
        <a:solidFill>
          <a:schemeClr val="accent1"/>
        </a:solidFill>
      </dgm:spPr>
      <dgm:t>
        <a:bodyPr/>
        <a:lstStyle/>
        <a:p>
          <a:r>
            <a:rPr lang="nl-BE" sz="1600" dirty="0" smtClean="0"/>
            <a:t>Verslag versturen naar GMD-houder</a:t>
          </a:r>
          <a:endParaRPr lang="nl-BE" sz="1600" dirty="0"/>
        </a:p>
      </dgm:t>
    </dgm:pt>
    <dgm:pt modelId="{F18713C4-FE5D-44EF-B57F-4B7410F792AC}" type="parTrans" cxnId="{CB209BF2-B1FF-491A-B762-D9CF7FF5ED5E}">
      <dgm:prSet/>
      <dgm:spPr/>
      <dgm:t>
        <a:bodyPr/>
        <a:lstStyle/>
        <a:p>
          <a:endParaRPr lang="en-US"/>
        </a:p>
      </dgm:t>
    </dgm:pt>
    <dgm:pt modelId="{4131A91C-24E4-4B03-82E3-F850949C2640}" type="sibTrans" cxnId="{CB209BF2-B1FF-491A-B762-D9CF7FF5ED5E}">
      <dgm:prSet/>
      <dgm:spPr/>
      <dgm:t>
        <a:bodyPr/>
        <a:lstStyle/>
        <a:p>
          <a:endParaRPr lang="en-US"/>
        </a:p>
      </dgm:t>
    </dgm:pt>
    <dgm:pt modelId="{8044B3DF-86C7-4147-B398-C629B4E777C4}">
      <dgm:prSet custT="1"/>
      <dgm:spPr>
        <a:solidFill>
          <a:schemeClr val="accent1"/>
        </a:solidFill>
      </dgm:spPr>
      <dgm:t>
        <a:bodyPr/>
        <a:lstStyle/>
        <a:p>
          <a:r>
            <a:rPr lang="nl-BE" sz="1600" dirty="0" smtClean="0"/>
            <a:t>Registraties</a:t>
          </a:r>
          <a:endParaRPr lang="nl-BE" sz="1600" dirty="0"/>
        </a:p>
      </dgm:t>
    </dgm:pt>
    <dgm:pt modelId="{DEA917FB-1AF5-4B70-A4D1-3A8F797FA76B}" type="parTrans" cxnId="{CA0687AD-BD30-4458-9919-D5F964DC026D}">
      <dgm:prSet/>
      <dgm:spPr/>
      <dgm:t>
        <a:bodyPr/>
        <a:lstStyle/>
        <a:p>
          <a:endParaRPr lang="en-US"/>
        </a:p>
      </dgm:t>
    </dgm:pt>
    <dgm:pt modelId="{616092FD-2F7D-4333-AE8C-A85C6A16D9D2}" type="sibTrans" cxnId="{CA0687AD-BD30-4458-9919-D5F964DC026D}">
      <dgm:prSet/>
      <dgm:spPr/>
      <dgm:t>
        <a:bodyPr/>
        <a:lstStyle/>
        <a:p>
          <a:endParaRPr lang="en-US"/>
        </a:p>
      </dgm:t>
    </dgm:pt>
    <dgm:pt modelId="{44C1841B-C29C-4A12-9400-33D624687FDD}">
      <dgm:prSet custT="1"/>
      <dgm:spPr>
        <a:solidFill>
          <a:schemeClr val="accent1"/>
        </a:solidFill>
      </dgm:spPr>
      <dgm:t>
        <a:bodyPr/>
        <a:lstStyle/>
        <a:p>
          <a:r>
            <a:rPr lang="nl-BE" sz="1600" dirty="0" smtClean="0"/>
            <a:t>Elektronische voorschriften</a:t>
          </a:r>
          <a:endParaRPr lang="nl-BE" sz="1600" dirty="0"/>
        </a:p>
      </dgm:t>
    </dgm:pt>
    <dgm:pt modelId="{E67EBC02-F6D2-449A-B553-16535112A1B5}" type="parTrans" cxnId="{1F159B52-3B94-47EB-8CFB-4575C25D57CC}">
      <dgm:prSet/>
      <dgm:spPr/>
      <dgm:t>
        <a:bodyPr/>
        <a:lstStyle/>
        <a:p>
          <a:endParaRPr lang="en-US"/>
        </a:p>
      </dgm:t>
    </dgm:pt>
    <dgm:pt modelId="{B36E0967-4C88-4D46-8DC6-85DA61D19D8B}" type="sibTrans" cxnId="{1F159B52-3B94-47EB-8CFB-4575C25D57CC}">
      <dgm:prSet/>
      <dgm:spPr/>
      <dgm:t>
        <a:bodyPr/>
        <a:lstStyle/>
        <a:p>
          <a:endParaRPr lang="en-US"/>
        </a:p>
      </dgm:t>
    </dgm:pt>
    <dgm:pt modelId="{B09922CC-D650-497D-809D-65178A49C598}" type="pres">
      <dgm:prSet presAssocID="{22C1F2D6-5CD1-4C25-815A-69B669B293BB}" presName="Name0" presStyleCnt="0">
        <dgm:presLayoutVars>
          <dgm:chMax val="7"/>
          <dgm:chPref val="7"/>
          <dgm:dir/>
        </dgm:presLayoutVars>
      </dgm:prSet>
      <dgm:spPr/>
      <dgm:t>
        <a:bodyPr/>
        <a:lstStyle/>
        <a:p>
          <a:endParaRPr lang="en-US"/>
        </a:p>
      </dgm:t>
    </dgm:pt>
    <dgm:pt modelId="{4602835A-C9BF-4A39-B4EB-F6A89494E9B4}" type="pres">
      <dgm:prSet presAssocID="{22C1F2D6-5CD1-4C25-815A-69B669B293BB}" presName="Name1" presStyleCnt="0"/>
      <dgm:spPr/>
    </dgm:pt>
    <dgm:pt modelId="{DEBB3787-F8D3-4A9C-A982-D4AD98DF5645}" type="pres">
      <dgm:prSet presAssocID="{22C1F2D6-5CD1-4C25-815A-69B669B293BB}" presName="cycle" presStyleCnt="0"/>
      <dgm:spPr/>
    </dgm:pt>
    <dgm:pt modelId="{A7C43FD1-D9ED-41E9-989A-FE17026474ED}" type="pres">
      <dgm:prSet presAssocID="{22C1F2D6-5CD1-4C25-815A-69B669B293BB}" presName="srcNode" presStyleLbl="node1" presStyleIdx="0" presStyleCnt="5"/>
      <dgm:spPr/>
    </dgm:pt>
    <dgm:pt modelId="{8D69B0A8-57A2-43CA-9E86-282FBB266B42}" type="pres">
      <dgm:prSet presAssocID="{22C1F2D6-5CD1-4C25-815A-69B669B293BB}" presName="conn" presStyleLbl="parChTrans1D2" presStyleIdx="0" presStyleCnt="1"/>
      <dgm:spPr/>
      <dgm:t>
        <a:bodyPr/>
        <a:lstStyle/>
        <a:p>
          <a:endParaRPr lang="en-US"/>
        </a:p>
      </dgm:t>
    </dgm:pt>
    <dgm:pt modelId="{866772B7-E601-4DD4-98B1-E2015A4FE378}" type="pres">
      <dgm:prSet presAssocID="{22C1F2D6-5CD1-4C25-815A-69B669B293BB}" presName="extraNode" presStyleLbl="node1" presStyleIdx="0" presStyleCnt="5"/>
      <dgm:spPr/>
    </dgm:pt>
    <dgm:pt modelId="{69EEDE87-4091-43E5-AB7D-828C6B8F3788}" type="pres">
      <dgm:prSet presAssocID="{22C1F2D6-5CD1-4C25-815A-69B669B293BB}" presName="dstNode" presStyleLbl="node1" presStyleIdx="0" presStyleCnt="5"/>
      <dgm:spPr/>
    </dgm:pt>
    <dgm:pt modelId="{9AA66828-E8EF-41BB-8482-4C4484B5392B}" type="pres">
      <dgm:prSet presAssocID="{7E252BDE-177B-4095-9F42-0F2D74C3B4C4}" presName="text_1" presStyleLbl="node1" presStyleIdx="0" presStyleCnt="5">
        <dgm:presLayoutVars>
          <dgm:bulletEnabled val="1"/>
        </dgm:presLayoutVars>
      </dgm:prSet>
      <dgm:spPr/>
      <dgm:t>
        <a:bodyPr/>
        <a:lstStyle/>
        <a:p>
          <a:endParaRPr lang="en-US"/>
        </a:p>
      </dgm:t>
    </dgm:pt>
    <dgm:pt modelId="{7774BD07-8A7D-4D6A-A266-20847BF1A7D6}" type="pres">
      <dgm:prSet presAssocID="{7E252BDE-177B-4095-9F42-0F2D74C3B4C4}" presName="accent_1" presStyleCnt="0"/>
      <dgm:spPr/>
    </dgm:pt>
    <dgm:pt modelId="{205A5128-94CA-47C8-867C-6424E759C95B}" type="pres">
      <dgm:prSet presAssocID="{7E252BDE-177B-4095-9F42-0F2D74C3B4C4}" presName="accentRepeatNode" presStyleLbl="solidFgAcc1" presStyleIdx="0" presStyleCnt="5"/>
      <dgm:spPr>
        <a:solidFill>
          <a:schemeClr val="lt1">
            <a:hueOff val="0"/>
            <a:satOff val="0"/>
            <a:lumOff val="0"/>
          </a:schemeClr>
        </a:solidFill>
      </dgm:spPr>
      <dgm:t>
        <a:bodyPr/>
        <a:lstStyle/>
        <a:p>
          <a:endParaRPr lang="en-US"/>
        </a:p>
      </dgm:t>
    </dgm:pt>
    <dgm:pt modelId="{CDEB69A9-451F-4BA5-B2D5-17A1DD289C56}" type="pres">
      <dgm:prSet presAssocID="{712B45AC-6705-4B83-AF28-8D74038F048F}" presName="text_2" presStyleLbl="node1" presStyleIdx="1" presStyleCnt="5">
        <dgm:presLayoutVars>
          <dgm:bulletEnabled val="1"/>
        </dgm:presLayoutVars>
      </dgm:prSet>
      <dgm:spPr/>
      <dgm:t>
        <a:bodyPr/>
        <a:lstStyle/>
        <a:p>
          <a:endParaRPr lang="en-US"/>
        </a:p>
      </dgm:t>
    </dgm:pt>
    <dgm:pt modelId="{DEA12490-AA26-40E4-A814-E934367651CE}" type="pres">
      <dgm:prSet presAssocID="{712B45AC-6705-4B83-AF28-8D74038F048F}" presName="accent_2" presStyleCnt="0"/>
      <dgm:spPr/>
    </dgm:pt>
    <dgm:pt modelId="{8782D491-8773-43DE-ADE8-C3F52404D849}" type="pres">
      <dgm:prSet presAssocID="{712B45AC-6705-4B83-AF28-8D74038F048F}" presName="accentRepeatNode" presStyleLbl="solidFgAcc1" presStyleIdx="1" presStyleCnt="5"/>
      <dgm:spPr/>
    </dgm:pt>
    <dgm:pt modelId="{026D0391-83E9-4455-A641-E5F03B3A600A}" type="pres">
      <dgm:prSet presAssocID="{E8A4B014-624A-42AD-9897-96CE400392EB}" presName="text_3" presStyleLbl="node1" presStyleIdx="2" presStyleCnt="5">
        <dgm:presLayoutVars>
          <dgm:bulletEnabled val="1"/>
        </dgm:presLayoutVars>
      </dgm:prSet>
      <dgm:spPr/>
      <dgm:t>
        <a:bodyPr/>
        <a:lstStyle/>
        <a:p>
          <a:endParaRPr lang="en-US"/>
        </a:p>
      </dgm:t>
    </dgm:pt>
    <dgm:pt modelId="{A242787C-4A3C-47EB-BB00-00C73F106A25}" type="pres">
      <dgm:prSet presAssocID="{E8A4B014-624A-42AD-9897-96CE400392EB}" presName="accent_3" presStyleCnt="0"/>
      <dgm:spPr/>
    </dgm:pt>
    <dgm:pt modelId="{70395240-A541-4C40-A289-F4A96FD65F60}" type="pres">
      <dgm:prSet presAssocID="{E8A4B014-624A-42AD-9897-96CE400392EB}" presName="accentRepeatNode" presStyleLbl="solidFgAcc1" presStyleIdx="2" presStyleCnt="5"/>
      <dgm:spPr/>
    </dgm:pt>
    <dgm:pt modelId="{D7FDACF9-E1EF-435E-8A4B-D57C064F011A}" type="pres">
      <dgm:prSet presAssocID="{8044B3DF-86C7-4147-B398-C629B4E777C4}" presName="text_4" presStyleLbl="node1" presStyleIdx="3" presStyleCnt="5">
        <dgm:presLayoutVars>
          <dgm:bulletEnabled val="1"/>
        </dgm:presLayoutVars>
      </dgm:prSet>
      <dgm:spPr/>
      <dgm:t>
        <a:bodyPr/>
        <a:lstStyle/>
        <a:p>
          <a:endParaRPr lang="en-US"/>
        </a:p>
      </dgm:t>
    </dgm:pt>
    <dgm:pt modelId="{A666AAAA-B003-42CF-AF08-9CF94CC1562F}" type="pres">
      <dgm:prSet presAssocID="{8044B3DF-86C7-4147-B398-C629B4E777C4}" presName="accent_4" presStyleCnt="0"/>
      <dgm:spPr/>
    </dgm:pt>
    <dgm:pt modelId="{0EDF9696-A75A-41C2-846E-DF72ABC038CC}" type="pres">
      <dgm:prSet presAssocID="{8044B3DF-86C7-4147-B398-C629B4E777C4}" presName="accentRepeatNode" presStyleLbl="solidFgAcc1" presStyleIdx="3" presStyleCnt="5"/>
      <dgm:spPr/>
    </dgm:pt>
    <dgm:pt modelId="{500D26E6-64B3-4094-9149-B2A7B67FBC60}" type="pres">
      <dgm:prSet presAssocID="{44C1841B-C29C-4A12-9400-33D624687FDD}" presName="text_5" presStyleLbl="node1" presStyleIdx="4" presStyleCnt="5">
        <dgm:presLayoutVars>
          <dgm:bulletEnabled val="1"/>
        </dgm:presLayoutVars>
      </dgm:prSet>
      <dgm:spPr/>
      <dgm:t>
        <a:bodyPr/>
        <a:lstStyle/>
        <a:p>
          <a:endParaRPr lang="en-US"/>
        </a:p>
      </dgm:t>
    </dgm:pt>
    <dgm:pt modelId="{286ECBE9-2272-47E3-A33F-E445359D935D}" type="pres">
      <dgm:prSet presAssocID="{44C1841B-C29C-4A12-9400-33D624687FDD}" presName="accent_5" presStyleCnt="0"/>
      <dgm:spPr/>
    </dgm:pt>
    <dgm:pt modelId="{EEE0B147-6D78-46BE-9B8D-65BCCCFB026F}" type="pres">
      <dgm:prSet presAssocID="{44C1841B-C29C-4A12-9400-33D624687FDD}" presName="accentRepeatNode" presStyleLbl="solidFgAcc1" presStyleIdx="4" presStyleCnt="5"/>
      <dgm:spPr/>
    </dgm:pt>
  </dgm:ptLst>
  <dgm:cxnLst>
    <dgm:cxn modelId="{97A54452-3EFE-401A-BBCD-41CBE0AEF435}" type="presOf" srcId="{44C1841B-C29C-4A12-9400-33D624687FDD}" destId="{500D26E6-64B3-4094-9149-B2A7B67FBC60}" srcOrd="0" destOrd="0" presId="urn:microsoft.com/office/officeart/2008/layout/VerticalCurvedList"/>
    <dgm:cxn modelId="{5C72D2B8-E0EF-4212-A06C-6C31C5A4F654}" type="presOf" srcId="{7E252BDE-177B-4095-9F42-0F2D74C3B4C4}" destId="{9AA66828-E8EF-41BB-8482-4C4484B5392B}" srcOrd="0" destOrd="0" presId="urn:microsoft.com/office/officeart/2008/layout/VerticalCurvedList"/>
    <dgm:cxn modelId="{45864E04-1B75-4BC2-928F-45F581C1A03D}" type="presOf" srcId="{0B21A9E3-1F40-435E-845F-F3AC773EFF65}" destId="{8D69B0A8-57A2-43CA-9E86-282FBB266B42}" srcOrd="0" destOrd="0" presId="urn:microsoft.com/office/officeart/2008/layout/VerticalCurvedList"/>
    <dgm:cxn modelId="{5911B496-78E3-479F-BF49-5BA09BD577DA}" type="presOf" srcId="{22C1F2D6-5CD1-4C25-815A-69B669B293BB}" destId="{B09922CC-D650-497D-809D-65178A49C598}" srcOrd="0" destOrd="0" presId="urn:microsoft.com/office/officeart/2008/layout/VerticalCurvedList"/>
    <dgm:cxn modelId="{F6F101A6-AD7C-4F7F-B18B-F814AF19BD01}" srcId="{22C1F2D6-5CD1-4C25-815A-69B669B293BB}" destId="{7E252BDE-177B-4095-9F42-0F2D74C3B4C4}" srcOrd="0" destOrd="0" parTransId="{6C908BE8-C4BB-4BB0-9ACB-F1B537324B1E}" sibTransId="{0B21A9E3-1F40-435E-845F-F3AC773EFF65}"/>
    <dgm:cxn modelId="{F93E30BC-BA70-4476-A3C3-4055D02633D1}" srcId="{22C1F2D6-5CD1-4C25-815A-69B669B293BB}" destId="{712B45AC-6705-4B83-AF28-8D74038F048F}" srcOrd="1" destOrd="0" parTransId="{2EF990D2-F960-4765-97B1-3C37DA78D858}" sibTransId="{06E95E59-8FF1-45A1-9BE9-7EB04AC8D5A4}"/>
    <dgm:cxn modelId="{CB209BF2-B1FF-491A-B762-D9CF7FF5ED5E}" srcId="{22C1F2D6-5CD1-4C25-815A-69B669B293BB}" destId="{E8A4B014-624A-42AD-9897-96CE400392EB}" srcOrd="2" destOrd="0" parTransId="{F18713C4-FE5D-44EF-B57F-4B7410F792AC}" sibTransId="{4131A91C-24E4-4B03-82E3-F850949C2640}"/>
    <dgm:cxn modelId="{01975143-ADC3-4CB5-B27B-A648A855047E}" type="presOf" srcId="{712B45AC-6705-4B83-AF28-8D74038F048F}" destId="{CDEB69A9-451F-4BA5-B2D5-17A1DD289C56}" srcOrd="0" destOrd="0" presId="urn:microsoft.com/office/officeart/2008/layout/VerticalCurvedList"/>
    <dgm:cxn modelId="{2F904E46-6E3B-4DA5-847B-386DD22122FD}" type="presOf" srcId="{8044B3DF-86C7-4147-B398-C629B4E777C4}" destId="{D7FDACF9-E1EF-435E-8A4B-D57C064F011A}" srcOrd="0" destOrd="0" presId="urn:microsoft.com/office/officeart/2008/layout/VerticalCurvedList"/>
    <dgm:cxn modelId="{CA0687AD-BD30-4458-9919-D5F964DC026D}" srcId="{22C1F2D6-5CD1-4C25-815A-69B669B293BB}" destId="{8044B3DF-86C7-4147-B398-C629B4E777C4}" srcOrd="3" destOrd="0" parTransId="{DEA917FB-1AF5-4B70-A4D1-3A8F797FA76B}" sibTransId="{616092FD-2F7D-4333-AE8C-A85C6A16D9D2}"/>
    <dgm:cxn modelId="{77541935-BA4A-4912-9423-B321C7EEB5DE}" type="presOf" srcId="{E8A4B014-624A-42AD-9897-96CE400392EB}" destId="{026D0391-83E9-4455-A641-E5F03B3A600A}" srcOrd="0" destOrd="0" presId="urn:microsoft.com/office/officeart/2008/layout/VerticalCurvedList"/>
    <dgm:cxn modelId="{1F159B52-3B94-47EB-8CFB-4575C25D57CC}" srcId="{22C1F2D6-5CD1-4C25-815A-69B669B293BB}" destId="{44C1841B-C29C-4A12-9400-33D624687FDD}" srcOrd="4" destOrd="0" parTransId="{E67EBC02-F6D2-449A-B553-16535112A1B5}" sibTransId="{B36E0967-4C88-4D46-8DC6-85DA61D19D8B}"/>
    <dgm:cxn modelId="{8FEB64F6-79D5-49D8-81EC-6B54AFF5B928}" type="presParOf" srcId="{B09922CC-D650-497D-809D-65178A49C598}" destId="{4602835A-C9BF-4A39-B4EB-F6A89494E9B4}" srcOrd="0" destOrd="0" presId="urn:microsoft.com/office/officeart/2008/layout/VerticalCurvedList"/>
    <dgm:cxn modelId="{C9164A7B-ED18-4EB6-848C-C48E2AEE06F0}" type="presParOf" srcId="{4602835A-C9BF-4A39-B4EB-F6A89494E9B4}" destId="{DEBB3787-F8D3-4A9C-A982-D4AD98DF5645}" srcOrd="0" destOrd="0" presId="urn:microsoft.com/office/officeart/2008/layout/VerticalCurvedList"/>
    <dgm:cxn modelId="{98062564-B2B5-401F-BC3E-3232F4334C08}" type="presParOf" srcId="{DEBB3787-F8D3-4A9C-A982-D4AD98DF5645}" destId="{A7C43FD1-D9ED-41E9-989A-FE17026474ED}" srcOrd="0" destOrd="0" presId="urn:microsoft.com/office/officeart/2008/layout/VerticalCurvedList"/>
    <dgm:cxn modelId="{9F790C82-7877-4D0F-9AA7-99918736A07A}" type="presParOf" srcId="{DEBB3787-F8D3-4A9C-A982-D4AD98DF5645}" destId="{8D69B0A8-57A2-43CA-9E86-282FBB266B42}" srcOrd="1" destOrd="0" presId="urn:microsoft.com/office/officeart/2008/layout/VerticalCurvedList"/>
    <dgm:cxn modelId="{693FECE6-1506-41A4-847C-ADFA547945F8}" type="presParOf" srcId="{DEBB3787-F8D3-4A9C-A982-D4AD98DF5645}" destId="{866772B7-E601-4DD4-98B1-E2015A4FE378}" srcOrd="2" destOrd="0" presId="urn:microsoft.com/office/officeart/2008/layout/VerticalCurvedList"/>
    <dgm:cxn modelId="{CAD81096-0812-43D6-9DE8-5EFA2005DA11}" type="presParOf" srcId="{DEBB3787-F8D3-4A9C-A982-D4AD98DF5645}" destId="{69EEDE87-4091-43E5-AB7D-828C6B8F3788}" srcOrd="3" destOrd="0" presId="urn:microsoft.com/office/officeart/2008/layout/VerticalCurvedList"/>
    <dgm:cxn modelId="{814EA0B4-A51B-4209-877E-09D64E714F1A}" type="presParOf" srcId="{4602835A-C9BF-4A39-B4EB-F6A89494E9B4}" destId="{9AA66828-E8EF-41BB-8482-4C4484B5392B}" srcOrd="1" destOrd="0" presId="urn:microsoft.com/office/officeart/2008/layout/VerticalCurvedList"/>
    <dgm:cxn modelId="{06417484-7049-46FC-98D9-D8F886B8959E}" type="presParOf" srcId="{4602835A-C9BF-4A39-B4EB-F6A89494E9B4}" destId="{7774BD07-8A7D-4D6A-A266-20847BF1A7D6}" srcOrd="2" destOrd="0" presId="urn:microsoft.com/office/officeart/2008/layout/VerticalCurvedList"/>
    <dgm:cxn modelId="{ED43BD08-C322-41AC-AF41-2FEAA34F2F5D}" type="presParOf" srcId="{7774BD07-8A7D-4D6A-A266-20847BF1A7D6}" destId="{205A5128-94CA-47C8-867C-6424E759C95B}" srcOrd="0" destOrd="0" presId="urn:microsoft.com/office/officeart/2008/layout/VerticalCurvedList"/>
    <dgm:cxn modelId="{DC79A678-997D-4404-8F62-C7BE3100782D}" type="presParOf" srcId="{4602835A-C9BF-4A39-B4EB-F6A89494E9B4}" destId="{CDEB69A9-451F-4BA5-B2D5-17A1DD289C56}" srcOrd="3" destOrd="0" presId="urn:microsoft.com/office/officeart/2008/layout/VerticalCurvedList"/>
    <dgm:cxn modelId="{36D519BC-BEC3-424E-909F-5ED008AD44B3}" type="presParOf" srcId="{4602835A-C9BF-4A39-B4EB-F6A89494E9B4}" destId="{DEA12490-AA26-40E4-A814-E934367651CE}" srcOrd="4" destOrd="0" presId="urn:microsoft.com/office/officeart/2008/layout/VerticalCurvedList"/>
    <dgm:cxn modelId="{BBA1DBAF-5FAD-4085-8D53-0EB0B000EB78}" type="presParOf" srcId="{DEA12490-AA26-40E4-A814-E934367651CE}" destId="{8782D491-8773-43DE-ADE8-C3F52404D849}" srcOrd="0" destOrd="0" presId="urn:microsoft.com/office/officeart/2008/layout/VerticalCurvedList"/>
    <dgm:cxn modelId="{D4EBD2DA-3D05-4A6D-961C-2621811C2C87}" type="presParOf" srcId="{4602835A-C9BF-4A39-B4EB-F6A89494E9B4}" destId="{026D0391-83E9-4455-A641-E5F03B3A600A}" srcOrd="5" destOrd="0" presId="urn:microsoft.com/office/officeart/2008/layout/VerticalCurvedList"/>
    <dgm:cxn modelId="{709B9505-01B0-4028-A78C-AF43CD526254}" type="presParOf" srcId="{4602835A-C9BF-4A39-B4EB-F6A89494E9B4}" destId="{A242787C-4A3C-47EB-BB00-00C73F106A25}" srcOrd="6" destOrd="0" presId="urn:microsoft.com/office/officeart/2008/layout/VerticalCurvedList"/>
    <dgm:cxn modelId="{E9E9CEE1-8CF3-4B4C-830F-EFC7C38D84EA}" type="presParOf" srcId="{A242787C-4A3C-47EB-BB00-00C73F106A25}" destId="{70395240-A541-4C40-A289-F4A96FD65F60}" srcOrd="0" destOrd="0" presId="urn:microsoft.com/office/officeart/2008/layout/VerticalCurvedList"/>
    <dgm:cxn modelId="{069AB911-8582-4250-A3F8-DB0D1AD66C07}" type="presParOf" srcId="{4602835A-C9BF-4A39-B4EB-F6A89494E9B4}" destId="{D7FDACF9-E1EF-435E-8A4B-D57C064F011A}" srcOrd="7" destOrd="0" presId="urn:microsoft.com/office/officeart/2008/layout/VerticalCurvedList"/>
    <dgm:cxn modelId="{C0C2A073-222D-464E-BBE9-081A061EF68B}" type="presParOf" srcId="{4602835A-C9BF-4A39-B4EB-F6A89494E9B4}" destId="{A666AAAA-B003-42CF-AF08-9CF94CC1562F}" srcOrd="8" destOrd="0" presId="urn:microsoft.com/office/officeart/2008/layout/VerticalCurvedList"/>
    <dgm:cxn modelId="{E5958AE2-4A72-4DB0-8180-696FB6FF996F}" type="presParOf" srcId="{A666AAAA-B003-42CF-AF08-9CF94CC1562F}" destId="{0EDF9696-A75A-41C2-846E-DF72ABC038CC}" srcOrd="0" destOrd="0" presId="urn:microsoft.com/office/officeart/2008/layout/VerticalCurvedList"/>
    <dgm:cxn modelId="{6D5B5C4F-9AF6-4E3D-BEE6-356BE39DC1E2}" type="presParOf" srcId="{4602835A-C9BF-4A39-B4EB-F6A89494E9B4}" destId="{500D26E6-64B3-4094-9149-B2A7B67FBC60}" srcOrd="9" destOrd="0" presId="urn:microsoft.com/office/officeart/2008/layout/VerticalCurvedList"/>
    <dgm:cxn modelId="{9FFD95E9-CB52-44C7-AF7F-7FB0C1E4E67F}" type="presParOf" srcId="{4602835A-C9BF-4A39-B4EB-F6A89494E9B4}" destId="{286ECBE9-2272-47E3-A33F-E445359D935D}" srcOrd="10" destOrd="0" presId="urn:microsoft.com/office/officeart/2008/layout/VerticalCurvedList"/>
    <dgm:cxn modelId="{2DD80186-1274-40A0-8281-F73A23D11DEA}" type="presParOf" srcId="{286ECBE9-2272-47E3-A33F-E445359D935D}" destId="{EEE0B147-6D78-46BE-9B8D-65BCCCFB026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dirty="0" err="1">
              <a:solidFill>
                <a:srgbClr val="3E6E5A"/>
              </a:solidFill>
            </a:rPr>
            <a:t>eHealth</a:t>
          </a:r>
          <a:r>
            <a:rPr sz="1500" kern="1200" dirty="0" err="1"/>
            <a:t>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9B0A8-57A2-43CA-9E86-282FBB266B42}">
      <dsp:nvSpPr>
        <dsp:cNvPr id="0" name=""/>
        <dsp:cNvSpPr/>
      </dsp:nvSpPr>
      <dsp:spPr>
        <a:xfrm>
          <a:off x="-5128918" y="-785678"/>
          <a:ext cx="6107861" cy="6107861"/>
        </a:xfrm>
        <a:prstGeom prst="blockArc">
          <a:avLst>
            <a:gd name="adj1" fmla="val 18900000"/>
            <a:gd name="adj2" fmla="val 2700000"/>
            <a:gd name="adj3" fmla="val 354"/>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A66828-E8EF-41BB-8482-4C4484B5392B}">
      <dsp:nvSpPr>
        <dsp:cNvPr id="0" name=""/>
        <dsp:cNvSpPr/>
      </dsp:nvSpPr>
      <dsp:spPr>
        <a:xfrm>
          <a:off x="365143" y="238892"/>
          <a:ext cx="7349071" cy="477603"/>
        </a:xfrm>
        <a:prstGeom prst="rect">
          <a:avLst/>
        </a:prstGeom>
        <a:solidFill>
          <a:schemeClr val="accent1"/>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097" tIns="43180" rIns="43180" bIns="43180" numCol="1" spcCol="1270" anchor="ctr" anchorCtr="0">
          <a:noAutofit/>
        </a:bodyPr>
        <a:lstStyle/>
        <a:p>
          <a:pPr lvl="0" algn="l" defTabSz="755650">
            <a:lnSpc>
              <a:spcPct val="90000"/>
            </a:lnSpc>
            <a:spcBef>
              <a:spcPct val="0"/>
            </a:spcBef>
            <a:spcAft>
              <a:spcPct val="35000"/>
            </a:spcAft>
          </a:pPr>
          <a:r>
            <a:rPr lang="nl-BE" sz="1700" kern="1200" dirty="0" smtClean="0"/>
            <a:t>Raadpleging consultatieverslagen, operatieverslagen, ontslagverslagen</a:t>
          </a:r>
          <a:endParaRPr lang="en-US" sz="1700" kern="1200" dirty="0"/>
        </a:p>
      </dsp:txBody>
      <dsp:txXfrm>
        <a:off x="365143" y="238892"/>
        <a:ext cx="7349071" cy="477603"/>
      </dsp:txXfrm>
    </dsp:sp>
    <dsp:sp modelId="{205A5128-94CA-47C8-867C-6424E759C95B}">
      <dsp:nvSpPr>
        <dsp:cNvPr id="0" name=""/>
        <dsp:cNvSpPr/>
      </dsp:nvSpPr>
      <dsp:spPr>
        <a:xfrm>
          <a:off x="66641" y="179191"/>
          <a:ext cx="597003" cy="59700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57E08-F5BE-40FF-A79F-B069DA752C88}">
      <dsp:nvSpPr>
        <dsp:cNvPr id="0" name=""/>
        <dsp:cNvSpPr/>
      </dsp:nvSpPr>
      <dsp:spPr>
        <a:xfrm>
          <a:off x="758004" y="955206"/>
          <a:ext cx="6956210" cy="477603"/>
        </a:xfrm>
        <a:prstGeom prst="rect">
          <a:avLst/>
        </a:prstGeom>
        <a:solidFill>
          <a:schemeClr val="accent1">
            <a:hueOff val="0"/>
            <a:satOff val="0"/>
            <a:lumOff val="0"/>
            <a:alphaOff val="0"/>
          </a:schemeClr>
        </a:solidFill>
        <a:ln w="264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097" tIns="43180" rIns="43180" bIns="43180" numCol="1" spcCol="1270" anchor="ctr" anchorCtr="0">
          <a:noAutofit/>
        </a:bodyPr>
        <a:lstStyle/>
        <a:p>
          <a:pPr lvl="0" algn="l" defTabSz="755650">
            <a:lnSpc>
              <a:spcPct val="90000"/>
            </a:lnSpc>
            <a:spcBef>
              <a:spcPct val="0"/>
            </a:spcBef>
            <a:spcAft>
              <a:spcPct val="35000"/>
            </a:spcAft>
          </a:pPr>
          <a:r>
            <a:rPr lang="fr-BE" sz="1700" kern="1200" dirty="0" err="1" smtClean="0"/>
            <a:t>Opzoeken</a:t>
          </a:r>
          <a:r>
            <a:rPr lang="fr-BE" sz="1700" kern="1200" dirty="0" smtClean="0"/>
            <a:t> </a:t>
          </a:r>
          <a:r>
            <a:rPr lang="fr-BE" sz="1700" kern="1200" dirty="0" err="1" smtClean="0"/>
            <a:t>voorgeschiedenis</a:t>
          </a:r>
          <a:r>
            <a:rPr lang="fr-BE" sz="1700" kern="1200" dirty="0" smtClean="0"/>
            <a:t> via de </a:t>
          </a:r>
          <a:r>
            <a:rPr lang="fr-BE" sz="1700" kern="1200" dirty="0" err="1" smtClean="0"/>
            <a:t>SumEHR</a:t>
          </a:r>
          <a:endParaRPr lang="en-US" sz="1700" kern="1200" dirty="0"/>
        </a:p>
      </dsp:txBody>
      <dsp:txXfrm>
        <a:off x="758004" y="955206"/>
        <a:ext cx="6956210" cy="477603"/>
      </dsp:txXfrm>
    </dsp:sp>
    <dsp:sp modelId="{7AC5B4DC-DD63-4ECF-8C50-181B7F8D0468}">
      <dsp:nvSpPr>
        <dsp:cNvPr id="0" name=""/>
        <dsp:cNvSpPr/>
      </dsp:nvSpPr>
      <dsp:spPr>
        <a:xfrm>
          <a:off x="459502" y="895505"/>
          <a:ext cx="597003" cy="59700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5877D8-20C8-4F11-AE6D-B092BD490C82}">
      <dsp:nvSpPr>
        <dsp:cNvPr id="0" name=""/>
        <dsp:cNvSpPr/>
      </dsp:nvSpPr>
      <dsp:spPr>
        <a:xfrm>
          <a:off x="937649" y="1671520"/>
          <a:ext cx="6776564" cy="477603"/>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097" tIns="43180" rIns="43180" bIns="43180" numCol="1" spcCol="1270" anchor="ctr" anchorCtr="0">
          <a:noAutofit/>
        </a:bodyPr>
        <a:lstStyle/>
        <a:p>
          <a:pPr lvl="0" algn="l" defTabSz="755650">
            <a:lnSpc>
              <a:spcPct val="90000"/>
            </a:lnSpc>
            <a:spcBef>
              <a:spcPct val="0"/>
            </a:spcBef>
            <a:spcAft>
              <a:spcPct val="35000"/>
            </a:spcAft>
          </a:pPr>
          <a:r>
            <a:rPr lang="nl-BE" sz="1700" kern="1200" dirty="0" smtClean="0"/>
            <a:t>Medicatie-schema</a:t>
          </a:r>
          <a:endParaRPr lang="en-US" sz="1700" kern="1200" dirty="0"/>
        </a:p>
      </dsp:txBody>
      <dsp:txXfrm>
        <a:off x="937649" y="1671520"/>
        <a:ext cx="6776564" cy="477603"/>
      </dsp:txXfrm>
    </dsp:sp>
    <dsp:sp modelId="{E739F7A2-D2D5-4EFE-97CC-83DD5AB38724}">
      <dsp:nvSpPr>
        <dsp:cNvPr id="0" name=""/>
        <dsp:cNvSpPr/>
      </dsp:nvSpPr>
      <dsp:spPr>
        <a:xfrm>
          <a:off x="639147" y="1611819"/>
          <a:ext cx="597003" cy="59700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87C868-3043-4DC4-9C20-B1E0ED18DC13}">
      <dsp:nvSpPr>
        <dsp:cNvPr id="0" name=""/>
        <dsp:cNvSpPr/>
      </dsp:nvSpPr>
      <dsp:spPr>
        <a:xfrm>
          <a:off x="937649" y="2387380"/>
          <a:ext cx="6776564" cy="477603"/>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097" tIns="43180" rIns="43180" bIns="43180" numCol="1" spcCol="1270" anchor="ctr" anchorCtr="0">
          <a:noAutofit/>
        </a:bodyPr>
        <a:lstStyle/>
        <a:p>
          <a:pPr lvl="0" algn="l" defTabSz="755650">
            <a:lnSpc>
              <a:spcPct val="90000"/>
            </a:lnSpc>
            <a:spcBef>
              <a:spcPct val="0"/>
            </a:spcBef>
            <a:spcAft>
              <a:spcPct val="35000"/>
            </a:spcAft>
          </a:pPr>
          <a:r>
            <a:rPr lang="nl-BE" sz="1700" kern="1200" dirty="0" smtClean="0"/>
            <a:t>Raadpleging laboresultaten en resultaten medische beeldvorming </a:t>
          </a:r>
          <a:endParaRPr lang="nl-BE" sz="1700" kern="1200" dirty="0"/>
        </a:p>
      </dsp:txBody>
      <dsp:txXfrm>
        <a:off x="937649" y="2387380"/>
        <a:ext cx="6776564" cy="477603"/>
      </dsp:txXfrm>
    </dsp:sp>
    <dsp:sp modelId="{1132600B-DD96-4A7C-ABF0-40E7CC5C2325}">
      <dsp:nvSpPr>
        <dsp:cNvPr id="0" name=""/>
        <dsp:cNvSpPr/>
      </dsp:nvSpPr>
      <dsp:spPr>
        <a:xfrm>
          <a:off x="639147" y="2327680"/>
          <a:ext cx="597003" cy="59700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CAFBD1-6C99-4C26-A312-DC74E0549AED}">
      <dsp:nvSpPr>
        <dsp:cNvPr id="0" name=""/>
        <dsp:cNvSpPr/>
      </dsp:nvSpPr>
      <dsp:spPr>
        <a:xfrm>
          <a:off x="758004" y="3103694"/>
          <a:ext cx="6956210" cy="477603"/>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097" tIns="43180" rIns="43180" bIns="43180" numCol="1" spcCol="1270" anchor="ctr" anchorCtr="0">
          <a:noAutofit/>
        </a:bodyPr>
        <a:lstStyle/>
        <a:p>
          <a:pPr lvl="0" algn="l" defTabSz="755650">
            <a:lnSpc>
              <a:spcPct val="90000"/>
            </a:lnSpc>
            <a:spcBef>
              <a:spcPct val="0"/>
            </a:spcBef>
            <a:spcAft>
              <a:spcPct val="35000"/>
            </a:spcAft>
          </a:pPr>
          <a:r>
            <a:rPr lang="nl-BE" sz="1700" kern="1200" dirty="0" smtClean="0"/>
            <a:t>Attesten aanmaken en versturen</a:t>
          </a:r>
          <a:endParaRPr lang="nl-BE" sz="1700" kern="1200" dirty="0"/>
        </a:p>
      </dsp:txBody>
      <dsp:txXfrm>
        <a:off x="758004" y="3103694"/>
        <a:ext cx="6956210" cy="477603"/>
      </dsp:txXfrm>
    </dsp:sp>
    <dsp:sp modelId="{62D424B3-0F0F-423F-8E72-CDEFE93FE8EF}">
      <dsp:nvSpPr>
        <dsp:cNvPr id="0" name=""/>
        <dsp:cNvSpPr/>
      </dsp:nvSpPr>
      <dsp:spPr>
        <a:xfrm>
          <a:off x="459502" y="3043994"/>
          <a:ext cx="597003" cy="59700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AF2965-F85E-474E-AE9E-030FDEB4532F}">
      <dsp:nvSpPr>
        <dsp:cNvPr id="0" name=""/>
        <dsp:cNvSpPr/>
      </dsp:nvSpPr>
      <dsp:spPr>
        <a:xfrm>
          <a:off x="365143" y="3820008"/>
          <a:ext cx="7349071" cy="477603"/>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097" tIns="43180" rIns="43180" bIns="43180" numCol="1" spcCol="1270" anchor="ctr" anchorCtr="0">
          <a:noAutofit/>
        </a:bodyPr>
        <a:lstStyle/>
        <a:p>
          <a:pPr lvl="0" algn="l" defTabSz="755650">
            <a:lnSpc>
              <a:spcPct val="90000"/>
            </a:lnSpc>
            <a:spcBef>
              <a:spcPct val="0"/>
            </a:spcBef>
            <a:spcAft>
              <a:spcPct val="35000"/>
            </a:spcAft>
          </a:pPr>
          <a:r>
            <a:rPr lang="nl-BE" sz="1700" kern="1200" dirty="0" err="1" smtClean="0"/>
            <a:t>SumEHR</a:t>
          </a:r>
          <a:r>
            <a:rPr lang="nl-BE" sz="1700" kern="1200" dirty="0" smtClean="0"/>
            <a:t>, medicatie-schema, ... updaten</a:t>
          </a:r>
          <a:endParaRPr lang="nl-BE" sz="1700" kern="1200" dirty="0"/>
        </a:p>
      </dsp:txBody>
      <dsp:txXfrm>
        <a:off x="365143" y="3820008"/>
        <a:ext cx="7349071" cy="477603"/>
      </dsp:txXfrm>
    </dsp:sp>
    <dsp:sp modelId="{AFAEC34D-BDDF-4432-B8D0-A6685E026C75}">
      <dsp:nvSpPr>
        <dsp:cNvPr id="0" name=""/>
        <dsp:cNvSpPr/>
      </dsp:nvSpPr>
      <dsp:spPr>
        <a:xfrm>
          <a:off x="66641" y="3760308"/>
          <a:ext cx="597003" cy="597003"/>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9B0A8-57A2-43CA-9E86-282FBB266B42}">
      <dsp:nvSpPr>
        <dsp:cNvPr id="0" name=""/>
        <dsp:cNvSpPr/>
      </dsp:nvSpPr>
      <dsp:spPr>
        <a:xfrm>
          <a:off x="-5128918" y="-785678"/>
          <a:ext cx="6107861" cy="6107861"/>
        </a:xfrm>
        <a:prstGeom prst="blockArc">
          <a:avLst>
            <a:gd name="adj1" fmla="val 18900000"/>
            <a:gd name="adj2" fmla="val 2700000"/>
            <a:gd name="adj3" fmla="val 354"/>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A66828-E8EF-41BB-8482-4C4484B5392B}">
      <dsp:nvSpPr>
        <dsp:cNvPr id="0" name=""/>
        <dsp:cNvSpPr/>
      </dsp:nvSpPr>
      <dsp:spPr>
        <a:xfrm>
          <a:off x="428200" y="283440"/>
          <a:ext cx="7286014" cy="567244"/>
        </a:xfrm>
        <a:prstGeom prst="rect">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0" tIns="40640" rIns="40640" bIns="40640" numCol="1" spcCol="1270" anchor="ctr" anchorCtr="0">
          <a:noAutofit/>
        </a:bodyPr>
        <a:lstStyle/>
        <a:p>
          <a:pPr lvl="0" algn="l" defTabSz="711200">
            <a:lnSpc>
              <a:spcPct val="90000"/>
            </a:lnSpc>
            <a:spcBef>
              <a:spcPct val="0"/>
            </a:spcBef>
            <a:spcAft>
              <a:spcPct val="35000"/>
            </a:spcAft>
          </a:pPr>
          <a:r>
            <a:rPr lang="nl-BE" sz="1600" kern="1200" dirty="0" smtClean="0"/>
            <a:t>Online advies en </a:t>
          </a:r>
          <a:r>
            <a:rPr lang="nl-BE" sz="1600" kern="1200" dirty="0" err="1" smtClean="0"/>
            <a:t>guidelines</a:t>
          </a:r>
          <a:endParaRPr lang="en-US" sz="1600" kern="1200" dirty="0"/>
        </a:p>
      </dsp:txBody>
      <dsp:txXfrm>
        <a:off x="428200" y="283440"/>
        <a:ext cx="7286014" cy="567244"/>
      </dsp:txXfrm>
    </dsp:sp>
    <dsp:sp modelId="{205A5128-94CA-47C8-867C-6424E759C95B}">
      <dsp:nvSpPr>
        <dsp:cNvPr id="0" name=""/>
        <dsp:cNvSpPr/>
      </dsp:nvSpPr>
      <dsp:spPr>
        <a:xfrm>
          <a:off x="73672" y="212535"/>
          <a:ext cx="709055" cy="709055"/>
        </a:xfrm>
        <a:prstGeom prst="ellipse">
          <a:avLst/>
        </a:prstGeom>
        <a:solidFill>
          <a:schemeClr val="lt1">
            <a:hueOff val="0"/>
            <a:satOff val="0"/>
            <a:lum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EB69A9-451F-4BA5-B2D5-17A1DD289C56}">
      <dsp:nvSpPr>
        <dsp:cNvPr id="0" name=""/>
        <dsp:cNvSpPr/>
      </dsp:nvSpPr>
      <dsp:spPr>
        <a:xfrm>
          <a:off x="834671" y="1134035"/>
          <a:ext cx="6879543" cy="567244"/>
        </a:xfrm>
        <a:prstGeom prst="rect">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0" tIns="40640" rIns="40640" bIns="40640" numCol="1" spcCol="1270" anchor="ctr" anchorCtr="0">
          <a:noAutofit/>
        </a:bodyPr>
        <a:lstStyle/>
        <a:p>
          <a:pPr lvl="0" algn="l" defTabSz="711200">
            <a:lnSpc>
              <a:spcPct val="90000"/>
            </a:lnSpc>
            <a:spcBef>
              <a:spcPct val="0"/>
            </a:spcBef>
            <a:spcAft>
              <a:spcPct val="35000"/>
            </a:spcAft>
          </a:pPr>
          <a:r>
            <a:rPr lang="nl-BE" sz="1600" kern="1200" dirty="0" smtClean="0"/>
            <a:t>Elektronische verwijsbrief</a:t>
          </a:r>
          <a:endParaRPr lang="en-US" sz="1600" kern="1200" dirty="0"/>
        </a:p>
      </dsp:txBody>
      <dsp:txXfrm>
        <a:off x="834671" y="1134035"/>
        <a:ext cx="6879543" cy="567244"/>
      </dsp:txXfrm>
    </dsp:sp>
    <dsp:sp modelId="{8782D491-8773-43DE-ADE8-C3F52404D849}">
      <dsp:nvSpPr>
        <dsp:cNvPr id="0" name=""/>
        <dsp:cNvSpPr/>
      </dsp:nvSpPr>
      <dsp:spPr>
        <a:xfrm>
          <a:off x="480143" y="1063129"/>
          <a:ext cx="709055" cy="709055"/>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6D0391-83E9-4455-A641-E5F03B3A600A}">
      <dsp:nvSpPr>
        <dsp:cNvPr id="0" name=""/>
        <dsp:cNvSpPr/>
      </dsp:nvSpPr>
      <dsp:spPr>
        <a:xfrm>
          <a:off x="959425" y="1984629"/>
          <a:ext cx="6754789" cy="567244"/>
        </a:xfrm>
        <a:prstGeom prst="rect">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0" tIns="40640" rIns="40640" bIns="40640" numCol="1" spcCol="1270" anchor="ctr" anchorCtr="0">
          <a:noAutofit/>
        </a:bodyPr>
        <a:lstStyle/>
        <a:p>
          <a:pPr lvl="0" algn="l" defTabSz="711200">
            <a:lnSpc>
              <a:spcPct val="90000"/>
            </a:lnSpc>
            <a:spcBef>
              <a:spcPct val="0"/>
            </a:spcBef>
            <a:spcAft>
              <a:spcPct val="35000"/>
            </a:spcAft>
          </a:pPr>
          <a:r>
            <a:rPr lang="nl-BE" sz="1600" kern="1200" dirty="0" smtClean="0"/>
            <a:t>Verslag versturen naar GMD-houder</a:t>
          </a:r>
          <a:endParaRPr lang="nl-BE" sz="1600" kern="1200" dirty="0"/>
        </a:p>
      </dsp:txBody>
      <dsp:txXfrm>
        <a:off x="959425" y="1984629"/>
        <a:ext cx="6754789" cy="567244"/>
      </dsp:txXfrm>
    </dsp:sp>
    <dsp:sp modelId="{70395240-A541-4C40-A289-F4A96FD65F60}">
      <dsp:nvSpPr>
        <dsp:cNvPr id="0" name=""/>
        <dsp:cNvSpPr/>
      </dsp:nvSpPr>
      <dsp:spPr>
        <a:xfrm>
          <a:off x="604897" y="1913724"/>
          <a:ext cx="709055" cy="709055"/>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FDACF9-E1EF-435E-8A4B-D57C064F011A}">
      <dsp:nvSpPr>
        <dsp:cNvPr id="0" name=""/>
        <dsp:cNvSpPr/>
      </dsp:nvSpPr>
      <dsp:spPr>
        <a:xfrm>
          <a:off x="834671" y="2835224"/>
          <a:ext cx="6879543" cy="567244"/>
        </a:xfrm>
        <a:prstGeom prst="rect">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0" tIns="40640" rIns="40640" bIns="40640" numCol="1" spcCol="1270" anchor="ctr" anchorCtr="0">
          <a:noAutofit/>
        </a:bodyPr>
        <a:lstStyle/>
        <a:p>
          <a:pPr lvl="0" algn="l" defTabSz="711200">
            <a:lnSpc>
              <a:spcPct val="90000"/>
            </a:lnSpc>
            <a:spcBef>
              <a:spcPct val="0"/>
            </a:spcBef>
            <a:spcAft>
              <a:spcPct val="35000"/>
            </a:spcAft>
          </a:pPr>
          <a:r>
            <a:rPr lang="nl-BE" sz="1600" kern="1200" dirty="0" smtClean="0"/>
            <a:t>Registraties</a:t>
          </a:r>
          <a:endParaRPr lang="nl-BE" sz="1600" kern="1200" dirty="0"/>
        </a:p>
      </dsp:txBody>
      <dsp:txXfrm>
        <a:off x="834671" y="2835224"/>
        <a:ext cx="6879543" cy="567244"/>
      </dsp:txXfrm>
    </dsp:sp>
    <dsp:sp modelId="{0EDF9696-A75A-41C2-846E-DF72ABC038CC}">
      <dsp:nvSpPr>
        <dsp:cNvPr id="0" name=""/>
        <dsp:cNvSpPr/>
      </dsp:nvSpPr>
      <dsp:spPr>
        <a:xfrm>
          <a:off x="480143" y="2764318"/>
          <a:ext cx="709055" cy="709055"/>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0D26E6-64B3-4094-9149-B2A7B67FBC60}">
      <dsp:nvSpPr>
        <dsp:cNvPr id="0" name=""/>
        <dsp:cNvSpPr/>
      </dsp:nvSpPr>
      <dsp:spPr>
        <a:xfrm>
          <a:off x="428200" y="3685818"/>
          <a:ext cx="7286014" cy="567244"/>
        </a:xfrm>
        <a:prstGeom prst="rect">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0250" tIns="40640" rIns="40640" bIns="40640" numCol="1" spcCol="1270" anchor="ctr" anchorCtr="0">
          <a:noAutofit/>
        </a:bodyPr>
        <a:lstStyle/>
        <a:p>
          <a:pPr lvl="0" algn="l" defTabSz="711200">
            <a:lnSpc>
              <a:spcPct val="90000"/>
            </a:lnSpc>
            <a:spcBef>
              <a:spcPct val="0"/>
            </a:spcBef>
            <a:spcAft>
              <a:spcPct val="35000"/>
            </a:spcAft>
          </a:pPr>
          <a:r>
            <a:rPr lang="nl-BE" sz="1600" kern="1200" dirty="0" smtClean="0"/>
            <a:t>Elektronische voorschriften</a:t>
          </a:r>
          <a:endParaRPr lang="nl-BE" sz="1600" kern="1200" dirty="0"/>
        </a:p>
      </dsp:txBody>
      <dsp:txXfrm>
        <a:off x="428200" y="3685818"/>
        <a:ext cx="7286014" cy="567244"/>
      </dsp:txXfrm>
    </dsp:sp>
    <dsp:sp modelId="{EEE0B147-6D78-46BE-9B8D-65BCCCFB026F}">
      <dsp:nvSpPr>
        <dsp:cNvPr id="0" name=""/>
        <dsp:cNvSpPr/>
      </dsp:nvSpPr>
      <dsp:spPr>
        <a:xfrm>
          <a:off x="73672" y="3614913"/>
          <a:ext cx="709055" cy="709055"/>
        </a:xfrm>
        <a:prstGeom prst="ellipse">
          <a:avLst/>
        </a:prstGeom>
        <a:solidFill>
          <a:schemeClr val="l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6/8/2015</a:t>
            </a:fld>
            <a:endParaRPr lang="nl-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nl-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6/8/2015</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nl-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RVT = Rust- en verzorgingstehuis</a:t>
            </a:r>
          </a:p>
          <a:p>
            <a:r>
              <a:rPr lang="nl-BE" dirty="0" smtClean="0"/>
              <a:t>ROB = Rustoord voor bejaarden</a:t>
            </a:r>
          </a:p>
          <a:p>
            <a:r>
              <a:rPr lang="nl-BE" dirty="0" smtClean="0"/>
              <a:t>CDV = Centrum voor dagverzorging</a:t>
            </a:r>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19</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20</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21</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22</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23</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latin typeface="Arial" charset="0"/>
              </a:rPr>
              <a:pPr algn="r" eaLnBrk="1" hangingPunct="1"/>
              <a:t>27</a:t>
            </a:fld>
            <a:endParaRPr lang="nl-BE" altLang="en-US" sz="1200">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latin typeface="Arial" charset="0"/>
              </a:rPr>
              <a:pPr algn="r" eaLnBrk="1" hangingPunct="1"/>
              <a:t>27</a:t>
            </a:fld>
            <a:endParaRPr lang="nl-BE" altLang="en-US" sz="1200">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a:t>
            </a:fld>
            <a:endParaRPr lang="nl-BE"/>
          </a:p>
        </p:txBody>
      </p:sp>
    </p:spTree>
    <p:extLst>
      <p:ext uri="{BB962C8B-B14F-4D97-AF65-F5344CB8AC3E}">
        <p14:creationId xmlns:p14="http://schemas.microsoft.com/office/powerpoint/2010/main" val="242274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28</a:t>
            </a:fld>
            <a:endParaRPr lang="nl-BE"/>
          </a:p>
        </p:txBody>
      </p:sp>
    </p:spTree>
    <p:extLst>
      <p:ext uri="{BB962C8B-B14F-4D97-AF65-F5344CB8AC3E}">
        <p14:creationId xmlns:p14="http://schemas.microsoft.com/office/powerpoint/2010/main" val="481292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29</a:t>
            </a:fld>
            <a:endParaRPr lang="nl-BE"/>
          </a:p>
        </p:txBody>
      </p:sp>
    </p:spTree>
    <p:extLst>
      <p:ext uri="{BB962C8B-B14F-4D97-AF65-F5344CB8AC3E}">
        <p14:creationId xmlns:p14="http://schemas.microsoft.com/office/powerpoint/2010/main" val="94635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30</a:t>
            </a:fld>
            <a:endParaRPr lang="nl-BE"/>
          </a:p>
        </p:txBody>
      </p:sp>
    </p:spTree>
    <p:extLst>
      <p:ext uri="{BB962C8B-B14F-4D97-AF65-F5344CB8AC3E}">
        <p14:creationId xmlns:p14="http://schemas.microsoft.com/office/powerpoint/2010/main" val="3574320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31</a:t>
            </a:fld>
            <a:endParaRPr lang="nl-BE"/>
          </a:p>
        </p:txBody>
      </p:sp>
    </p:spTree>
    <p:extLst>
      <p:ext uri="{BB962C8B-B14F-4D97-AF65-F5344CB8AC3E}">
        <p14:creationId xmlns:p14="http://schemas.microsoft.com/office/powerpoint/2010/main" val="1645069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32</a:t>
            </a:fld>
            <a:endParaRPr lang="nl-BE"/>
          </a:p>
        </p:txBody>
      </p:sp>
    </p:spTree>
    <p:extLst>
      <p:ext uri="{BB962C8B-B14F-4D97-AF65-F5344CB8AC3E}">
        <p14:creationId xmlns:p14="http://schemas.microsoft.com/office/powerpoint/2010/main" val="2325282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33</a:t>
            </a:fld>
            <a:endParaRPr lang="nl-BE"/>
          </a:p>
        </p:txBody>
      </p:sp>
    </p:spTree>
    <p:extLst>
      <p:ext uri="{BB962C8B-B14F-4D97-AF65-F5344CB8AC3E}">
        <p14:creationId xmlns:p14="http://schemas.microsoft.com/office/powerpoint/2010/main" val="4254548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34</a:t>
            </a:fld>
            <a:endParaRPr lang="nl-BE"/>
          </a:p>
        </p:txBody>
      </p:sp>
    </p:spTree>
    <p:extLst>
      <p:ext uri="{BB962C8B-B14F-4D97-AF65-F5344CB8AC3E}">
        <p14:creationId xmlns:p14="http://schemas.microsoft.com/office/powerpoint/2010/main" val="2430136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35</a:t>
            </a:fld>
            <a:endParaRPr lang="nl-BE"/>
          </a:p>
        </p:txBody>
      </p:sp>
    </p:spTree>
    <p:extLst>
      <p:ext uri="{BB962C8B-B14F-4D97-AF65-F5344CB8AC3E}">
        <p14:creationId xmlns:p14="http://schemas.microsoft.com/office/powerpoint/2010/main" val="2866902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p>
        </p:txBody>
      </p:sp>
      <p:sp>
        <p:nvSpPr>
          <p:cNvPr id="4" name="Slide Number Placeholder 3"/>
          <p:cNvSpPr>
            <a:spLocks noGrp="1"/>
          </p:cNvSpPr>
          <p:nvPr>
            <p:ph type="sldNum" sz="quarter" idx="5"/>
          </p:nvPr>
        </p:nvSpPr>
        <p:spPr/>
        <p:txBody>
          <a:bodyPr/>
          <a:lstStyle/>
          <a:p>
            <a:pPr>
              <a:defRPr/>
            </a:pPr>
            <a:fld id="{D2903817-806C-4FC0-B9A9-4759DB895038}" type="slidenum">
              <a:rPr lang="en-GB" smtClean="0"/>
              <a:pPr>
                <a:defRPr/>
              </a:pPr>
              <a:t>36</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39</a:t>
            </a:fld>
            <a:endParaRPr lang="nl-BE"/>
          </a:p>
        </p:txBody>
      </p:sp>
    </p:spTree>
    <p:extLst>
      <p:ext uri="{BB962C8B-B14F-4D97-AF65-F5344CB8AC3E}">
        <p14:creationId xmlns:p14="http://schemas.microsoft.com/office/powerpoint/2010/main" val="4077114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41</a:t>
            </a:fld>
            <a:endParaRPr lang="nl-BE"/>
          </a:p>
        </p:txBody>
      </p:sp>
    </p:spTree>
    <p:extLst>
      <p:ext uri="{BB962C8B-B14F-4D97-AF65-F5344CB8AC3E}">
        <p14:creationId xmlns:p14="http://schemas.microsoft.com/office/powerpoint/2010/main" val="1844003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42</a:t>
            </a:fld>
            <a:endParaRPr lang="nl-BE"/>
          </a:p>
        </p:txBody>
      </p:sp>
    </p:spTree>
    <p:extLst>
      <p:ext uri="{BB962C8B-B14F-4D97-AF65-F5344CB8AC3E}">
        <p14:creationId xmlns:p14="http://schemas.microsoft.com/office/powerpoint/2010/main" val="2561201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43</a:t>
            </a:fld>
            <a:endParaRPr lang="nl-BE"/>
          </a:p>
        </p:txBody>
      </p:sp>
    </p:spTree>
    <p:extLst>
      <p:ext uri="{BB962C8B-B14F-4D97-AF65-F5344CB8AC3E}">
        <p14:creationId xmlns:p14="http://schemas.microsoft.com/office/powerpoint/2010/main" val="1392652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44</a:t>
            </a:fld>
            <a:endParaRPr lang="nl-BE"/>
          </a:p>
        </p:txBody>
      </p:sp>
    </p:spTree>
    <p:extLst>
      <p:ext uri="{BB962C8B-B14F-4D97-AF65-F5344CB8AC3E}">
        <p14:creationId xmlns:p14="http://schemas.microsoft.com/office/powerpoint/2010/main" val="553411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nl-BE"/>
          </a:p>
        </p:txBody>
      </p:sp>
    </p:spTree>
    <p:extLst>
      <p:ext uri="{BB962C8B-B14F-4D97-AF65-F5344CB8AC3E}">
        <p14:creationId xmlns:p14="http://schemas.microsoft.com/office/powerpoint/2010/main" val="3329383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46</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47</a:t>
            </a:fld>
            <a:endParaRPr lang="nl-BE"/>
          </a:p>
        </p:txBody>
      </p:sp>
    </p:spTree>
    <p:extLst>
      <p:ext uri="{BB962C8B-B14F-4D97-AF65-F5344CB8AC3E}">
        <p14:creationId xmlns:p14="http://schemas.microsoft.com/office/powerpoint/2010/main" val="818369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48</a:t>
            </a:fld>
            <a:endParaRPr lang="nl-BE"/>
          </a:p>
        </p:txBody>
      </p:sp>
    </p:spTree>
    <p:extLst>
      <p:ext uri="{BB962C8B-B14F-4D97-AF65-F5344CB8AC3E}">
        <p14:creationId xmlns:p14="http://schemas.microsoft.com/office/powerpoint/2010/main" val="2619152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50</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51</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52</a:t>
            </a:fld>
            <a:endParaRPr lang="nl-BE"/>
          </a:p>
        </p:txBody>
      </p:sp>
    </p:spTree>
    <p:extLst>
      <p:ext uri="{BB962C8B-B14F-4D97-AF65-F5344CB8AC3E}">
        <p14:creationId xmlns:p14="http://schemas.microsoft.com/office/powerpoint/2010/main" val="1558412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57</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dirty="0"/>
              <a:t>K</a:t>
            </a:r>
            <a:r>
              <a:rPr lang="nl-NL" dirty="0" smtClean="0"/>
              <a:t>inderartsen </a:t>
            </a:r>
            <a:r>
              <a:rPr lang="nl-NL" dirty="0"/>
              <a:t>in ziekenhuizen betekent niet alleen voor hun werk in het ziekenhuis zelf, maar ook in een kabinet buiten het ziekenhuis als ze met het ziekenhuispakket werken.</a:t>
            </a:r>
            <a:endParaRPr lang="fr-FR"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8</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66</a:t>
            </a:fld>
            <a:endParaRPr lang="nl-BE"/>
          </a:p>
        </p:txBody>
      </p:sp>
    </p:spTree>
    <p:extLst>
      <p:ext uri="{BB962C8B-B14F-4D97-AF65-F5344CB8AC3E}">
        <p14:creationId xmlns:p14="http://schemas.microsoft.com/office/powerpoint/2010/main" val="4616882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67</a:t>
            </a:fld>
            <a:endParaRPr lang="nl-BE"/>
          </a:p>
        </p:txBody>
      </p:sp>
    </p:spTree>
    <p:extLst>
      <p:ext uri="{BB962C8B-B14F-4D97-AF65-F5344CB8AC3E}">
        <p14:creationId xmlns:p14="http://schemas.microsoft.com/office/powerpoint/2010/main" val="29138912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68</a:t>
            </a:fld>
            <a:endParaRPr lang="nl-BE"/>
          </a:p>
        </p:txBody>
      </p:sp>
    </p:spTree>
    <p:extLst>
      <p:ext uri="{BB962C8B-B14F-4D97-AF65-F5344CB8AC3E}">
        <p14:creationId xmlns:p14="http://schemas.microsoft.com/office/powerpoint/2010/main" val="28597176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70</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9</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10</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11</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12</a:t>
            </a:fld>
            <a:endParaRPr lang="nl-BE"/>
          </a:p>
        </p:txBody>
      </p:sp>
    </p:spTree>
    <p:extLst>
      <p:ext uri="{BB962C8B-B14F-4D97-AF65-F5344CB8AC3E}">
        <p14:creationId xmlns:p14="http://schemas.microsoft.com/office/powerpoint/2010/main" val="12465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09/06/2015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09/06/2015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09/06/2015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09/06/2015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09/06/2015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09/06/2015</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09/06/2015</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09/06/2015</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09/06/2015</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09/06/2015</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09/06/2015</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09/06/2015</a:t>
            </a: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AADB71D-6A6A-403E-B8B0-DAC18C9A03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file:///\\BCSSKSZ.local\data\group\G_ehealth\Communication\Sanne\1024x576\PATIENT_CONSENT_NL.mp4"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65.png"/><Relationship Id="rId5" Type="http://schemas.openxmlformats.org/officeDocument/2006/relationships/diagramQuickStyle" Target="../diagrams/quickStyle2.xml"/><Relationship Id="rId10" Type="http://schemas.openxmlformats.org/officeDocument/2006/relationships/image" Target="../media/image64.png"/><Relationship Id="rId4" Type="http://schemas.openxmlformats.org/officeDocument/2006/relationships/diagramLayout" Target="../diagrams/layout2.xml"/><Relationship Id="rId9" Type="http://schemas.openxmlformats.org/officeDocument/2006/relationships/image" Target="../media/image63.png"/></Relationships>
</file>

<file path=ppt/slides/_rels/slide5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70.png"/><Relationship Id="rId5" Type="http://schemas.openxmlformats.org/officeDocument/2006/relationships/diagramQuickStyle" Target="../diagrams/quickStyle3.xml"/><Relationship Id="rId10" Type="http://schemas.openxmlformats.org/officeDocument/2006/relationships/image" Target="../media/image69.png"/><Relationship Id="rId4" Type="http://schemas.openxmlformats.org/officeDocument/2006/relationships/diagramLayout" Target="../diagrams/layout3.xml"/><Relationship Id="rId9" Type="http://schemas.openxmlformats.org/officeDocument/2006/relationships/image" Target="../media/image6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notesSlide" Target="../notesSlides/notesSlide53.xml"/><Relationship Id="rId1" Type="http://schemas.openxmlformats.org/officeDocument/2006/relationships/slideLayout" Target="../slideLayouts/slideLayout8.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6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6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err="1" smtClean="0">
                <a:solidFill>
                  <a:srgbClr val="3E6E5A"/>
                </a:solidFill>
              </a:rPr>
              <a:t>eHealth</a:t>
            </a:r>
            <a:r>
              <a:rPr lang="nl-BE" sz="4000" b="1" cap="none" dirty="0" smtClean="0">
                <a:solidFill>
                  <a:srgbClr val="3E6E5A"/>
                </a:solidFill>
              </a:rPr>
              <a:t>:</a:t>
            </a:r>
            <a:r>
              <a:rPr lang="nl-BE" sz="4000" b="1" cap="none" dirty="0" smtClean="0">
                <a:solidFill>
                  <a:srgbClr val="C00000"/>
                </a:solidFill>
              </a:rPr>
              <a:t> </a:t>
            </a:r>
            <a:r>
              <a:rPr lang="nl-BE" sz="4000" b="1" cap="none" dirty="0">
                <a:solidFill>
                  <a:srgbClr val="C00000"/>
                </a:solidFill>
              </a:rPr>
              <a:t>stand van zaken en perspectieven</a:t>
            </a:r>
            <a:endParaRPr lang="nl-BE"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fontAlgn="base">
              <a:spcAft>
                <a:spcPct val="0"/>
              </a:spcAft>
              <a:defRPr/>
            </a:pPr>
            <a:r>
              <a:rPr lang="nl-BE" sz="2000" b="1" dirty="0">
                <a:solidFill>
                  <a:srgbClr val="3E6E5A"/>
                </a:solidFill>
              </a:rPr>
              <a:t>Registratie van </a:t>
            </a:r>
            <a:r>
              <a:rPr lang="nl-BE" sz="2000" b="1" dirty="0" err="1" smtClean="0">
                <a:solidFill>
                  <a:srgbClr val="3E6E5A"/>
                </a:solidFill>
              </a:rPr>
              <a:t>software-pakketten</a:t>
            </a:r>
            <a:endParaRPr lang="nl-BE" sz="2000" b="1" dirty="0">
              <a:solidFill>
                <a:srgbClr val="3E6E5A"/>
              </a:solidFill>
            </a:endParaRPr>
          </a:p>
          <a:p>
            <a:pPr>
              <a:spcBef>
                <a:spcPct val="0"/>
              </a:spcBef>
            </a:pPr>
            <a:endParaRPr lang="nl-BE" sz="2400" spc="-100" dirty="0" smtClean="0">
              <a:solidFill>
                <a:srgbClr val="3E6E5A"/>
              </a:solidFill>
              <a:latin typeface="+mj-lt"/>
              <a:ea typeface="+mj-ea"/>
              <a:cs typeface="+mj-cs"/>
            </a:endParaRPr>
          </a:p>
        </p:txBody>
      </p:sp>
      <p:sp>
        <p:nvSpPr>
          <p:cNvPr id="11" name="Content Placeholder 10"/>
          <p:cNvSpPr>
            <a:spLocks noGrp="1"/>
          </p:cNvSpPr>
          <p:nvPr>
            <p:ph idx="1"/>
          </p:nvPr>
        </p:nvSpPr>
        <p:spPr/>
        <p:txBody>
          <a:bodyPr>
            <a:normAutofit fontScale="85000" lnSpcReduction="20000"/>
          </a:bodyPr>
          <a:lstStyle/>
          <a:p>
            <a:pPr>
              <a:defRPr/>
            </a:pPr>
            <a:r>
              <a:rPr lang="nl-BE" sz="2200" dirty="0"/>
              <a:t>S</a:t>
            </a:r>
            <a:r>
              <a:rPr lang="nl-BE" sz="2200" dirty="0" smtClean="0"/>
              <a:t>ectoren</a:t>
            </a:r>
          </a:p>
          <a:p>
            <a:pPr lvl="1">
              <a:defRPr/>
            </a:pPr>
            <a:r>
              <a:rPr lang="nl-BE" sz="1900" dirty="0" smtClean="0"/>
              <a:t>huisartsen</a:t>
            </a:r>
          </a:p>
          <a:p>
            <a:pPr lvl="1">
              <a:defRPr/>
            </a:pPr>
            <a:r>
              <a:rPr lang="nl-BE" sz="1900" dirty="0" smtClean="0"/>
              <a:t>kinesitherapeuten</a:t>
            </a:r>
          </a:p>
          <a:p>
            <a:pPr lvl="1">
              <a:defRPr/>
            </a:pPr>
            <a:r>
              <a:rPr lang="nl-BE" sz="1900" dirty="0"/>
              <a:t>v</a:t>
            </a:r>
            <a:r>
              <a:rPr lang="nl-BE" sz="1900" dirty="0" smtClean="0"/>
              <a:t>erpleegkundigen</a:t>
            </a:r>
          </a:p>
          <a:p>
            <a:pPr lvl="1">
              <a:defRPr/>
            </a:pPr>
            <a:endParaRPr lang="nl-BE" sz="1900" dirty="0" smtClean="0"/>
          </a:p>
          <a:p>
            <a:pPr>
              <a:defRPr/>
            </a:pPr>
            <a:r>
              <a:rPr lang="nl-BE" sz="2200" dirty="0" smtClean="0"/>
              <a:t>Vastlegging van de registratiecriteria</a:t>
            </a:r>
          </a:p>
          <a:p>
            <a:pPr lvl="1">
              <a:defRPr/>
            </a:pPr>
            <a:r>
              <a:rPr lang="nl-BE" sz="1900" dirty="0" smtClean="0"/>
              <a:t>in samenwerking met vertegenwoordigers van de huisartsen, kinesitherapeuten en verpleegkundigen, en van de openbare instellingen (RIZIV en FOD Volksgezondheid)</a:t>
            </a:r>
          </a:p>
          <a:p>
            <a:pPr lvl="1">
              <a:defRPr/>
            </a:pPr>
            <a:r>
              <a:rPr lang="nl-BE" sz="1900" dirty="0"/>
              <a:t>goedkeuring door </a:t>
            </a:r>
            <a:r>
              <a:rPr lang="nl-BE" sz="1900" dirty="0" smtClean="0"/>
              <a:t>ad-hoc-commissies (Nationale </a:t>
            </a:r>
            <a:r>
              <a:rPr lang="nl-BE" sz="1900" dirty="0"/>
              <a:t>Commissie Geneesheren-Ziekenfondsen of de Overeenkomstencommissie</a:t>
            </a:r>
            <a:r>
              <a:rPr lang="nl-BE" sz="1900" dirty="0" smtClean="0"/>
              <a:t>)</a:t>
            </a:r>
          </a:p>
          <a:p>
            <a:pPr lvl="1">
              <a:defRPr/>
            </a:pPr>
            <a:endParaRPr lang="nl-BE" sz="1900" dirty="0"/>
          </a:p>
          <a:p>
            <a:pPr>
              <a:defRPr/>
            </a:pPr>
            <a:r>
              <a:rPr lang="nl-BE" sz="2200" dirty="0" smtClean="0"/>
              <a:t>Controle van de registratiecriteria (testen)</a:t>
            </a:r>
          </a:p>
          <a:p>
            <a:pPr>
              <a:defRPr/>
            </a:pPr>
            <a:endParaRPr lang="nl-BE" sz="2200" dirty="0" smtClean="0"/>
          </a:p>
          <a:p>
            <a:pPr>
              <a:defRPr/>
            </a:pPr>
            <a:r>
              <a:rPr lang="nl-BE" sz="2200" dirty="0" smtClean="0"/>
              <a:t>Intensieve ondersteuning</a:t>
            </a:r>
          </a:p>
          <a:p>
            <a:pPr lvl="1">
              <a:defRPr/>
            </a:pPr>
            <a:r>
              <a:rPr lang="nl-BE" sz="1900" dirty="0" smtClean="0"/>
              <a:t>mini-labs</a:t>
            </a:r>
          </a:p>
          <a:p>
            <a:pPr lvl="1">
              <a:defRPr/>
            </a:pPr>
            <a:endParaRPr lang="nl-BE" sz="1900" dirty="0" smtClean="0"/>
          </a:p>
          <a:p>
            <a:pPr>
              <a:defRPr/>
            </a:pPr>
            <a:r>
              <a:rPr lang="nl-BE" sz="2200" b="1" i="1" dirty="0" smtClean="0"/>
              <a:t>Gepland: </a:t>
            </a:r>
            <a:r>
              <a:rPr lang="nl-BE" sz="2200" i="1" dirty="0" smtClean="0"/>
              <a:t> vervanging van premies voor het bezit van een software door premies voor een effectief gebruik van een software</a:t>
            </a:r>
            <a:endParaRPr lang="nl-BE" sz="2200" i="1" dirty="0"/>
          </a:p>
          <a:p>
            <a:pPr lvl="1">
              <a:defRPr/>
            </a:pPr>
            <a:endParaRPr lang="nl-BE" sz="2200" dirty="0"/>
          </a:p>
          <a:p>
            <a:pPr>
              <a:defRPr/>
            </a:pPr>
            <a:endParaRPr lang="nl-BE" sz="2600" dirty="0"/>
          </a:p>
          <a:p>
            <a:pPr marL="457200" indent="-457200">
              <a:buFont typeface="+mj-lt"/>
              <a:buAutoNum type="arabicPeriod"/>
            </a:pPr>
            <a:endParaRPr lang="nl-BE" sz="2400"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229200"/>
            <a:ext cx="1762117" cy="88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793719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smtClean="0">
                <a:solidFill>
                  <a:srgbClr val="3E6E5A"/>
                </a:solidFill>
                <a:latin typeface="+mj-lt"/>
              </a:rPr>
              <a:t>Elektronische voorschriften  - </a:t>
            </a:r>
          </a:p>
          <a:p>
            <a:pPr>
              <a:spcBef>
                <a:spcPct val="0"/>
              </a:spcBef>
            </a:pPr>
            <a:r>
              <a:rPr lang="nl-BE" sz="2000" b="1" spc="-100" dirty="0" smtClean="0">
                <a:solidFill>
                  <a:srgbClr val="3E6E5A"/>
                </a:solidFill>
                <a:latin typeface="+mj-lt"/>
              </a:rPr>
              <a:t>Recip-e</a:t>
            </a:r>
          </a:p>
        </p:txBody>
      </p:sp>
      <p:sp>
        <p:nvSpPr>
          <p:cNvPr id="11" name="Content Placeholder 10"/>
          <p:cNvSpPr>
            <a:spLocks noGrp="1"/>
          </p:cNvSpPr>
          <p:nvPr>
            <p:ph idx="1"/>
          </p:nvPr>
        </p:nvSpPr>
        <p:spPr/>
        <p:txBody>
          <a:bodyPr>
            <a:normAutofit fontScale="92500" lnSpcReduction="10000"/>
          </a:bodyPr>
          <a:lstStyle/>
          <a:p>
            <a:pPr marL="0" indent="0" eaLnBrk="0" fontAlgn="base" hangingPunct="0">
              <a:spcAft>
                <a:spcPct val="0"/>
              </a:spcAft>
              <a:buNone/>
              <a:defRPr/>
            </a:pPr>
            <a:r>
              <a:rPr lang="nl-BE" sz="1800" dirty="0"/>
              <a:t>Veralgemening van het elektronisch voorschrift </a:t>
            </a:r>
            <a:r>
              <a:rPr lang="nl-BE" sz="1800" dirty="0" smtClean="0"/>
              <a:t>voor </a:t>
            </a:r>
            <a:r>
              <a:rPr lang="nl-BE" sz="1800" dirty="0"/>
              <a:t>geneesmiddelen in de ambulante sector en uitbreiding tot andere soorten voorschriften (kinesitherapie, verpleegkundige verzorging, </a:t>
            </a:r>
            <a:r>
              <a:rPr lang="nl-BE" sz="1800" dirty="0" smtClean="0"/>
              <a:t>laboratoriumonderzoeken, </a:t>
            </a:r>
            <a:r>
              <a:rPr lang="nl-BE" sz="1800" dirty="0"/>
              <a:t>medische beeldvorming)</a:t>
            </a:r>
          </a:p>
          <a:p>
            <a:pPr marL="0" indent="0" eaLnBrk="0" fontAlgn="base" hangingPunct="0">
              <a:spcAft>
                <a:spcPct val="0"/>
              </a:spcAft>
              <a:buNone/>
              <a:defRPr/>
            </a:pPr>
            <a:endParaRPr lang="nl-BE" sz="800" dirty="0" smtClean="0"/>
          </a:p>
          <a:p>
            <a:pPr marL="0" indent="0" eaLnBrk="0" fontAlgn="base" hangingPunct="0">
              <a:spcAft>
                <a:spcPct val="0"/>
              </a:spcAft>
              <a:buNone/>
              <a:defRPr/>
            </a:pPr>
            <a:endParaRPr lang="nl-BE" sz="800" dirty="0" smtClean="0"/>
          </a:p>
          <a:p>
            <a:r>
              <a:rPr lang="nl-BE" sz="1600" dirty="0"/>
              <a:t>Hoe werkt het?</a:t>
            </a:r>
          </a:p>
          <a:p>
            <a:pPr marL="457200" lvl="2"/>
            <a:r>
              <a:rPr lang="nl-BE" sz="1600" dirty="0" smtClean="0"/>
              <a:t>de arts maakt het elektronisch voorschrift op, vercijfert het en stuurt het door naar de server van Recip-e</a:t>
            </a:r>
          </a:p>
          <a:p>
            <a:pPr marL="457200" lvl="2"/>
            <a:r>
              <a:rPr lang="nl-BE" sz="1600" dirty="0"/>
              <a:t>de apotheker haalt het voorschrift op van de server van </a:t>
            </a:r>
            <a:r>
              <a:rPr lang="nl-BE" sz="1600" dirty="0" err="1"/>
              <a:t>Recip</a:t>
            </a:r>
            <a:r>
              <a:rPr lang="nl-BE" sz="1600" dirty="0"/>
              <a:t>-e </a:t>
            </a:r>
            <a:r>
              <a:rPr lang="nl-BE" sz="1600" dirty="0" smtClean="0"/>
              <a:t>en ontcijfert het</a:t>
            </a:r>
          </a:p>
          <a:p>
            <a:pPr marL="457200" lvl="2"/>
            <a:r>
              <a:rPr lang="nl-BE" sz="1600" dirty="0" smtClean="0"/>
              <a:t>de apotheker heeft elektronisch toegang tot de verzekerbaarheidstoestand bij de ziekenfondsen</a:t>
            </a:r>
            <a:endParaRPr lang="nl-BE" sz="1600" dirty="0"/>
          </a:p>
          <a:p>
            <a:pPr marL="457200" lvl="2"/>
            <a:r>
              <a:rPr lang="nl-BE" sz="1600" dirty="0"/>
              <a:t>Recip-e slaat de zorgvoorschriften in vercijferde </a:t>
            </a:r>
            <a:r>
              <a:rPr lang="nl-BE" sz="1600" dirty="0" smtClean="0"/>
              <a:t>vorm slechts </a:t>
            </a:r>
            <a:r>
              <a:rPr lang="nl-BE" sz="1600" dirty="0"/>
              <a:t>tijdelijk op totdat de door de patiënt gekozen zorgverlener het voorschrift ophaalt en </a:t>
            </a:r>
            <a:r>
              <a:rPr lang="nl-BE" sz="1600" dirty="0" smtClean="0"/>
              <a:t>uitvoert</a:t>
            </a:r>
            <a:endParaRPr lang="nl-BE" sz="1600" dirty="0" smtClean="0">
              <a:solidFill>
                <a:srgbClr val="3E6E5A"/>
              </a:solidFill>
            </a:endParaRPr>
          </a:p>
          <a:p>
            <a:pPr marL="457200" lvl="2"/>
            <a:endParaRPr lang="nl-BE" sz="1600" dirty="0">
              <a:solidFill>
                <a:srgbClr val="3E6E5A"/>
              </a:solidFill>
            </a:endParaRPr>
          </a:p>
          <a:p>
            <a:r>
              <a:rPr lang="nl-BE" sz="1600" dirty="0"/>
              <a:t>Voordelen:</a:t>
            </a:r>
          </a:p>
          <a:p>
            <a:pPr marL="457200" lvl="2"/>
            <a:r>
              <a:rPr lang="nl-BE" sz="1600" dirty="0" smtClean="0"/>
              <a:t>leesbaarheid van de voorschriften </a:t>
            </a:r>
          </a:p>
          <a:p>
            <a:pPr marL="457200" lvl="2"/>
            <a:r>
              <a:rPr lang="nl-BE" sz="1600" dirty="0"/>
              <a:t>automatische controles om contra-indicaties te vermijden</a:t>
            </a:r>
          </a:p>
          <a:p>
            <a:pPr marL="457200" lvl="2"/>
            <a:r>
              <a:rPr lang="nl-BE" sz="1600" dirty="0"/>
              <a:t>preventie van fraude en vervalsing</a:t>
            </a:r>
          </a:p>
          <a:p>
            <a:pPr marL="457200" lvl="2"/>
            <a:r>
              <a:rPr lang="nl-BE" sz="1600" dirty="0"/>
              <a:t>beter beheer </a:t>
            </a:r>
            <a:r>
              <a:rPr lang="nl-BE" sz="1600" dirty="0" smtClean="0"/>
              <a:t>van </a:t>
            </a:r>
            <a:r>
              <a:rPr lang="nl-BE" sz="1600" dirty="0"/>
              <a:t>vervallen voorschriften</a:t>
            </a:r>
          </a:p>
          <a:p>
            <a:pPr marL="0" indent="0" eaLnBrk="0" fontAlgn="base" hangingPunct="0">
              <a:spcAft>
                <a:spcPct val="0"/>
              </a:spcAft>
              <a:buNone/>
              <a:defRPr/>
            </a:pPr>
            <a:endParaRPr lang="nl-BE" sz="1600"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4097266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a:solidFill>
                  <a:srgbClr val="3E6E5A"/>
                </a:solidFill>
                <a:latin typeface="+mj-lt"/>
              </a:rPr>
              <a:t>Veralgemeend delen van </a:t>
            </a:r>
            <a:r>
              <a:rPr lang="nl-BE" sz="2000" b="1" spc="-100" dirty="0" smtClean="0">
                <a:solidFill>
                  <a:srgbClr val="3E6E5A"/>
                </a:solidFill>
                <a:latin typeface="+mj-lt"/>
              </a:rPr>
              <a:t>ziekenhuis-documenten </a:t>
            </a:r>
            <a:r>
              <a:rPr lang="nl-BE" sz="2000" b="1" spc="-100" dirty="0">
                <a:solidFill>
                  <a:srgbClr val="3E6E5A"/>
                </a:solidFill>
                <a:latin typeface="+mj-lt"/>
              </a:rPr>
              <a:t>via het </a:t>
            </a:r>
            <a:r>
              <a:rPr lang="nl-BE" sz="2000" b="1" spc="-100" dirty="0" smtClean="0">
                <a:solidFill>
                  <a:srgbClr val="3E6E5A"/>
                </a:solidFill>
                <a:latin typeface="+mj-lt"/>
              </a:rPr>
              <a:t>hubs/ metahubsysteem</a:t>
            </a:r>
            <a:endParaRPr lang="nl-BE" sz="2000" b="1" spc="-100" dirty="0">
              <a:solidFill>
                <a:srgbClr val="3E6E5A"/>
              </a:solidFill>
              <a:latin typeface="+mj-lt"/>
              <a:ea typeface="+mj-ea"/>
              <a:cs typeface="+mj-cs"/>
            </a:endParaRPr>
          </a:p>
        </p:txBody>
      </p:sp>
      <p:sp>
        <p:nvSpPr>
          <p:cNvPr id="11" name="Content Placeholder 10"/>
          <p:cNvSpPr>
            <a:spLocks noGrp="1"/>
          </p:cNvSpPr>
          <p:nvPr>
            <p:ph idx="1"/>
          </p:nvPr>
        </p:nvSpPr>
        <p:spPr/>
        <p:txBody>
          <a:bodyPr>
            <a:normAutofit/>
          </a:bodyPr>
          <a:lstStyle/>
          <a:p>
            <a:pPr marL="92075" lvl="1" indent="0">
              <a:buNone/>
              <a:defRPr/>
            </a:pPr>
            <a:endParaRPr lang="nl-BE" sz="1600" dirty="0" smtClean="0"/>
          </a:p>
          <a:p>
            <a:pPr marL="92075" lvl="1" indent="0">
              <a:buNone/>
              <a:defRPr/>
            </a:pPr>
            <a:r>
              <a:rPr lang="nl-BE" sz="2000" dirty="0" smtClean="0"/>
              <a:t>Toegang tot ziekenhuisdocumenten via het hubs/metahub-systeem</a:t>
            </a:r>
          </a:p>
          <a:p>
            <a:pPr marL="434975" lvl="1" indent="-342900">
              <a:defRPr/>
            </a:pPr>
            <a:r>
              <a:rPr lang="nl-BE" sz="2000" dirty="0" smtClean="0"/>
              <a:t>zorgverleners die een therapeutische relatie hebben met de patiënt hebben via hun </a:t>
            </a:r>
            <a:r>
              <a:rPr lang="nl-BE" sz="2000" dirty="0"/>
              <a:t>softwarepakket </a:t>
            </a:r>
            <a:r>
              <a:rPr lang="nl-BE" sz="2000" dirty="0" smtClean="0"/>
              <a:t>toegang tot </a:t>
            </a:r>
            <a:r>
              <a:rPr lang="nl-BE" sz="2000" dirty="0"/>
              <a:t>de </a:t>
            </a:r>
            <a:r>
              <a:rPr lang="nl-BE" sz="2000" dirty="0" smtClean="0"/>
              <a:t>elektronische documenten </a:t>
            </a:r>
            <a:r>
              <a:rPr lang="nl-BE" sz="2000" dirty="0"/>
              <a:t>die door ziekenhuizen opgeslagen worden en </a:t>
            </a:r>
            <a:r>
              <a:rPr lang="nl-BE" sz="2000" dirty="0" smtClean="0"/>
              <a:t>waarnaar een referentie beschikbaar is in het hubs/metahubsysteem</a:t>
            </a:r>
            <a:endParaRPr lang="nl-BE" sz="2000" dirty="0"/>
          </a:p>
          <a:p>
            <a:pPr marL="92075" lvl="1" indent="0">
              <a:buNone/>
              <a:defRPr/>
            </a:pPr>
            <a:endParaRPr lang="nl-BE" sz="2000" dirty="0" smtClean="0"/>
          </a:p>
          <a:p>
            <a:pPr marL="92075" lvl="1" indent="0">
              <a:buNone/>
              <a:defRPr/>
            </a:pPr>
            <a:r>
              <a:rPr lang="nl-BE" sz="2000" dirty="0" smtClean="0"/>
              <a:t>Voor de extramurale omgeving: ondersteuning bij de integratie van diensten in de softwarepakketten voor huisartsen (verbindingslibraries, </a:t>
            </a:r>
            <a:r>
              <a:rPr lang="nl-BE" sz="2000" dirty="0" err="1" smtClean="0"/>
              <a:t>minilabs</a:t>
            </a:r>
            <a:r>
              <a:rPr lang="nl-BE" sz="2000" dirty="0" smtClean="0"/>
              <a:t>, ...)</a:t>
            </a:r>
          </a:p>
          <a:p>
            <a:pPr marL="0" indent="0" eaLnBrk="0" fontAlgn="base" hangingPunct="0">
              <a:spcAft>
                <a:spcPct val="0"/>
              </a:spcAft>
              <a:buNone/>
              <a:defRPr/>
            </a:pPr>
            <a:endParaRPr lang="nl-BE" sz="1600"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779420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1557338"/>
            <a:ext cx="6392863" cy="463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a:off x="539552" y="3933825"/>
            <a:ext cx="3384302" cy="1477328"/>
          </a:xfrm>
          <a:prstGeom prst="rect">
            <a:avLst/>
          </a:prstGeom>
          <a:solidFill>
            <a:schemeClr val="bg1">
              <a:lumMod val="85000"/>
            </a:schemeClr>
          </a:solidFill>
          <a:ln>
            <a:noFill/>
          </a:ln>
          <a:effectLst/>
        </p:spPr>
        <p:txBody>
          <a:bodyPr wrap="square">
            <a:spAutoFit/>
          </a:bodyPr>
          <a:lstStyle/>
          <a:p>
            <a:pPr marL="101600" indent="-101600" algn="ctr" eaLnBrk="0" hangingPunct="0">
              <a:spcBef>
                <a:spcPct val="50000"/>
              </a:spcBef>
              <a:buSzPct val="100000"/>
              <a:defRPr/>
            </a:pPr>
            <a:r>
              <a:rPr lang="en-US" b="1" dirty="0">
                <a:solidFill>
                  <a:srgbClr val="000000"/>
                </a:solidFill>
              </a:rPr>
              <a:t>5 hubs</a:t>
            </a:r>
          </a:p>
          <a:p>
            <a:pPr marL="101600" indent="-101600" algn="ctr" eaLnBrk="0" hangingPunct="0">
              <a:spcBef>
                <a:spcPct val="50000"/>
              </a:spcBef>
              <a:buSzPct val="100000"/>
              <a:defRPr/>
            </a:pPr>
            <a:r>
              <a:rPr lang="en-US" b="1" dirty="0">
                <a:solidFill>
                  <a:srgbClr val="000000"/>
                </a:solidFill>
              </a:rPr>
              <a:t>3 </a:t>
            </a:r>
            <a:r>
              <a:rPr lang="en-US" b="1" dirty="0" err="1" smtClean="0">
                <a:solidFill>
                  <a:srgbClr val="000000"/>
                </a:solidFill>
              </a:rPr>
              <a:t>technische</a:t>
            </a:r>
            <a:r>
              <a:rPr lang="en-US" b="1" dirty="0" smtClean="0">
                <a:solidFill>
                  <a:srgbClr val="000000"/>
                </a:solidFill>
              </a:rPr>
              <a:t> </a:t>
            </a:r>
            <a:r>
              <a:rPr lang="en-US" b="1" dirty="0" err="1" smtClean="0">
                <a:solidFill>
                  <a:srgbClr val="000000"/>
                </a:solidFill>
              </a:rPr>
              <a:t>implementaties</a:t>
            </a:r>
            <a:endParaRPr lang="en-US" b="1" dirty="0">
              <a:solidFill>
                <a:srgbClr val="000000"/>
              </a:solidFill>
            </a:endParaRPr>
          </a:p>
          <a:p>
            <a:pPr marL="101600" indent="-101600" algn="ctr" eaLnBrk="0" hangingPunct="0">
              <a:spcBef>
                <a:spcPct val="50000"/>
              </a:spcBef>
              <a:buSzPct val="100000"/>
              <a:defRPr/>
            </a:pPr>
            <a:r>
              <a:rPr lang="en-US" b="1" dirty="0" err="1" smtClean="0">
                <a:solidFill>
                  <a:srgbClr val="000000"/>
                </a:solidFill>
              </a:rPr>
              <a:t>Omzeggens</a:t>
            </a:r>
            <a:r>
              <a:rPr lang="en-US" b="1" dirty="0" smtClean="0">
                <a:solidFill>
                  <a:srgbClr val="000000"/>
                </a:solidFill>
              </a:rPr>
              <a:t> </a:t>
            </a:r>
            <a:r>
              <a:rPr lang="en-US" b="1" dirty="0" err="1" smtClean="0">
                <a:solidFill>
                  <a:srgbClr val="000000"/>
                </a:solidFill>
              </a:rPr>
              <a:t>alle</a:t>
            </a:r>
            <a:r>
              <a:rPr lang="en-US" b="1" dirty="0" smtClean="0">
                <a:solidFill>
                  <a:srgbClr val="000000"/>
                </a:solidFill>
              </a:rPr>
              <a:t> </a:t>
            </a:r>
            <a:r>
              <a:rPr lang="en-US" b="1" dirty="0" err="1" smtClean="0">
                <a:solidFill>
                  <a:srgbClr val="000000"/>
                </a:solidFill>
              </a:rPr>
              <a:t>Belgische</a:t>
            </a:r>
            <a:r>
              <a:rPr lang="en-US" b="1" dirty="0" smtClean="0">
                <a:solidFill>
                  <a:srgbClr val="000000"/>
                </a:solidFill>
              </a:rPr>
              <a:t> </a:t>
            </a:r>
            <a:r>
              <a:rPr lang="en-US" b="1" dirty="0" err="1" smtClean="0">
                <a:solidFill>
                  <a:srgbClr val="000000"/>
                </a:solidFill>
              </a:rPr>
              <a:t>ziekenhuizen</a:t>
            </a:r>
            <a:r>
              <a:rPr lang="en-US" b="1" dirty="0" smtClean="0">
                <a:solidFill>
                  <a:srgbClr val="000000"/>
                </a:solidFill>
              </a:rPr>
              <a:t> </a:t>
            </a:r>
            <a:r>
              <a:rPr lang="en-US" b="1" dirty="0" err="1" smtClean="0">
                <a:solidFill>
                  <a:srgbClr val="000000"/>
                </a:solidFill>
              </a:rPr>
              <a:t>zijn</a:t>
            </a:r>
            <a:r>
              <a:rPr lang="en-US" b="1" dirty="0" smtClean="0">
                <a:solidFill>
                  <a:srgbClr val="000000"/>
                </a:solidFill>
              </a:rPr>
              <a:t> </a:t>
            </a:r>
            <a:r>
              <a:rPr lang="en-US" b="1" dirty="0" err="1" smtClean="0">
                <a:solidFill>
                  <a:srgbClr val="000000"/>
                </a:solidFill>
              </a:rPr>
              <a:t>betrokken</a:t>
            </a:r>
            <a:endParaRPr lang="en-US" b="1" dirty="0">
              <a:solidFill>
                <a:srgbClr val="000000"/>
              </a:solidFill>
            </a:endParaRPr>
          </a:p>
        </p:txBody>
      </p:sp>
      <p:sp>
        <p:nvSpPr>
          <p:cNvPr id="10"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b="1" dirty="0" smtClean="0"/>
              <a:t>Hubs-</a:t>
            </a:r>
            <a:r>
              <a:rPr lang="nl-BE" b="1" dirty="0" err="1" smtClean="0"/>
              <a:t>metahub</a:t>
            </a:r>
            <a:r>
              <a:rPr lang="nl-BE" b="1" dirty="0" smtClean="0"/>
              <a:t> systeem</a:t>
            </a:r>
            <a:endParaRPr lang="fr-BE" b="1" dirty="0"/>
          </a:p>
        </p:txBody>
      </p:sp>
      <p:sp>
        <p:nvSpPr>
          <p:cNvPr id="7"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375701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0"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1"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2"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3"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4"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5"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5546"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7"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8"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549" name="Freeform 2"/>
          <p:cNvSpPr>
            <a:spLocks/>
          </p:cNvSpPr>
          <p:nvPr/>
        </p:nvSpPr>
        <p:spPr bwMode="auto">
          <a:xfrm>
            <a:off x="536575" y="1208088"/>
            <a:ext cx="2173288" cy="2979737"/>
          </a:xfrm>
          <a:custGeom>
            <a:avLst/>
            <a:gdLst>
              <a:gd name="T0" fmla="*/ 2898 w 2174750"/>
              <a:gd name="T1" fmla="*/ 0 h 2979415"/>
              <a:gd name="T2" fmla="*/ 328714 w 2174750"/>
              <a:gd name="T3" fmla="*/ 2436560 h 2979415"/>
              <a:gd name="T4" fmla="*/ 2066391 w 2174750"/>
              <a:gd name="T5" fmla="*/ 2485950 h 2979415"/>
              <a:gd name="T6" fmla="*/ 0 60000 65536"/>
              <a:gd name="T7" fmla="*/ 0 60000 65536"/>
              <a:gd name="T8" fmla="*/ 0 60000 65536"/>
              <a:gd name="T9" fmla="*/ 0 w 2174750"/>
              <a:gd name="T10" fmla="*/ 0 h 2979415"/>
              <a:gd name="T11" fmla="*/ 2174750 w 2174750"/>
              <a:gd name="T12" fmla="*/ 2979415 h 2979415"/>
            </a:gdLst>
            <a:ahLst/>
            <a:cxnLst>
              <a:cxn ang="T6">
                <a:pos x="T0" y="T1"/>
              </a:cxn>
              <a:cxn ang="T7">
                <a:pos x="T2" y="T3"/>
              </a:cxn>
              <a:cxn ang="T8">
                <a:pos x="T4" y="T5"/>
              </a:cxn>
            </a:cxnLst>
            <a:rect l="T9" t="T10" r="T11" b="T12"/>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sp>
        <p:nvSpPr>
          <p:cNvPr id="65550" name="Freeform 3"/>
          <p:cNvSpPr>
            <a:spLocks/>
          </p:cNvSpPr>
          <p:nvPr/>
        </p:nvSpPr>
        <p:spPr bwMode="auto">
          <a:xfrm>
            <a:off x="309563" y="1028700"/>
            <a:ext cx="2995612" cy="2628900"/>
          </a:xfrm>
          <a:custGeom>
            <a:avLst/>
            <a:gdLst>
              <a:gd name="T0" fmla="*/ 217860 w 2994574"/>
              <a:gd name="T1" fmla="*/ 244929 h 2628900"/>
              <a:gd name="T2" fmla="*/ 335171 w 2994574"/>
              <a:gd name="T3" fmla="*/ 146957 h 2628900"/>
              <a:gd name="T4" fmla="*/ 485995 w 2994574"/>
              <a:gd name="T5" fmla="*/ 81643 h 2628900"/>
              <a:gd name="T6" fmla="*/ 620067 w 2994574"/>
              <a:gd name="T7" fmla="*/ 48986 h 2628900"/>
              <a:gd name="T8" fmla="*/ 904962 w 2994574"/>
              <a:gd name="T9" fmla="*/ 0 h 2628900"/>
              <a:gd name="T10" fmla="*/ 2061302 w 2994574"/>
              <a:gd name="T11" fmla="*/ 81643 h 2628900"/>
              <a:gd name="T12" fmla="*/ 2245645 w 2994574"/>
              <a:gd name="T13" fmla="*/ 179614 h 2628900"/>
              <a:gd name="T14" fmla="*/ 2446749 w 2994574"/>
              <a:gd name="T15" fmla="*/ 310243 h 2628900"/>
              <a:gd name="T16" fmla="*/ 2530542 w 2994574"/>
              <a:gd name="T17" fmla="*/ 424543 h 2628900"/>
              <a:gd name="T18" fmla="*/ 2647849 w 2994574"/>
              <a:gd name="T19" fmla="*/ 587829 h 2628900"/>
              <a:gd name="T20" fmla="*/ 2765161 w 2994574"/>
              <a:gd name="T21" fmla="*/ 751114 h 2628900"/>
              <a:gd name="T22" fmla="*/ 2899229 w 2994574"/>
              <a:gd name="T23" fmla="*/ 914400 h 2628900"/>
              <a:gd name="T24" fmla="*/ 2949505 w 2994574"/>
              <a:gd name="T25" fmla="*/ 1028700 h 2628900"/>
              <a:gd name="T26" fmla="*/ 3033298 w 2994574"/>
              <a:gd name="T27" fmla="*/ 1240971 h 2628900"/>
              <a:gd name="T28" fmla="*/ 3050054 w 2994574"/>
              <a:gd name="T29" fmla="*/ 1943100 h 2628900"/>
              <a:gd name="T30" fmla="*/ 2983023 w 2994574"/>
              <a:gd name="T31" fmla="*/ 2090057 h 2628900"/>
              <a:gd name="T32" fmla="*/ 2932744 w 2994574"/>
              <a:gd name="T33" fmla="*/ 2188028 h 2628900"/>
              <a:gd name="T34" fmla="*/ 2848956 w 2994574"/>
              <a:gd name="T35" fmla="*/ 2351314 h 2628900"/>
              <a:gd name="T36" fmla="*/ 2714883 w 2994574"/>
              <a:gd name="T37" fmla="*/ 2465614 h 2628900"/>
              <a:gd name="T38" fmla="*/ 2614332 w 2994574"/>
              <a:gd name="T39" fmla="*/ 2530928 h 2628900"/>
              <a:gd name="T40" fmla="*/ 2429992 w 2994574"/>
              <a:gd name="T41" fmla="*/ 2628900 h 2628900"/>
              <a:gd name="T42" fmla="*/ 1139582 w 2994574"/>
              <a:gd name="T43" fmla="*/ 2563586 h 2628900"/>
              <a:gd name="T44" fmla="*/ 888202 w 2994574"/>
              <a:gd name="T45" fmla="*/ 2498270 h 2628900"/>
              <a:gd name="T46" fmla="*/ 620067 w 2994574"/>
              <a:gd name="T47" fmla="*/ 2432956 h 2628900"/>
              <a:gd name="T48" fmla="*/ 536274 w 2994574"/>
              <a:gd name="T49" fmla="*/ 2383970 h 2628900"/>
              <a:gd name="T50" fmla="*/ 435723 w 2994574"/>
              <a:gd name="T51" fmla="*/ 2237014 h 2628900"/>
              <a:gd name="T52" fmla="*/ 351930 w 2994574"/>
              <a:gd name="T53" fmla="*/ 2073729 h 2628900"/>
              <a:gd name="T54" fmla="*/ 284895 w 2994574"/>
              <a:gd name="T55" fmla="*/ 1910443 h 2628900"/>
              <a:gd name="T56" fmla="*/ 150825 w 2994574"/>
              <a:gd name="T57" fmla="*/ 1567543 h 2628900"/>
              <a:gd name="T58" fmla="*/ 83797 w 2994574"/>
              <a:gd name="T59" fmla="*/ 1338943 h 2628900"/>
              <a:gd name="T60" fmla="*/ 50261 w 2994574"/>
              <a:gd name="T61" fmla="*/ 1191986 h 2628900"/>
              <a:gd name="T62" fmla="*/ 0 w 2994574"/>
              <a:gd name="T63" fmla="*/ 898071 h 2628900"/>
              <a:gd name="T64" fmla="*/ 50261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574"/>
              <a:gd name="T100" fmla="*/ 0 h 2628900"/>
              <a:gd name="T101" fmla="*/ 2994574 w 2994574"/>
              <a:gd name="T102" fmla="*/ 2628900 h 2628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fr-BE"/>
          </a:p>
        </p:txBody>
      </p:sp>
      <p:pic>
        <p:nvPicPr>
          <p:cNvPr id="655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7"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8"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9"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4"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5"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6"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7"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b="1" dirty="0" smtClean="0"/>
              <a:t>Hubs-</a:t>
            </a:r>
            <a:r>
              <a:rPr lang="nl-BE" b="1" dirty="0" err="1" smtClean="0"/>
              <a:t>metahub</a:t>
            </a:r>
            <a:r>
              <a:rPr lang="nl-BE" b="1" dirty="0" smtClean="0"/>
              <a:t> systeem: vroeger</a:t>
            </a:r>
            <a:endParaRPr lang="fr-BE" b="1" dirty="0"/>
          </a:p>
        </p:txBody>
      </p:sp>
      <p:sp>
        <p:nvSpPr>
          <p:cNvPr id="39"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1219983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64"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5"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6"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7"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8"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69"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0"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1"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2"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3"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4"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5"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66576"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7"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8"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79"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0"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1"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2"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3"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584"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85"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65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6587"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sp>
        <p:nvSpPr>
          <p:cNvPr id="66588"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1: Where can we find data?</a:t>
            </a:r>
          </a:p>
        </p:txBody>
      </p:sp>
      <p:sp>
        <p:nvSpPr>
          <p:cNvPr id="66589"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fr-BE"/>
          </a:p>
        </p:txBody>
      </p:sp>
      <p:sp>
        <p:nvSpPr>
          <p:cNvPr id="66590"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1"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2"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3"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sp>
        <p:nvSpPr>
          <p:cNvPr id="66594"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sz="1200" b="1">
                <a:solidFill>
                  <a:srgbClr val="000000"/>
                </a:solidFill>
                <a:latin typeface="Arial" charset="0"/>
                <a:sym typeface="Arial" charset="0"/>
              </a:rPr>
              <a:t>3. Retrieve data from hub A</a:t>
            </a:r>
          </a:p>
        </p:txBody>
      </p:sp>
      <p:sp>
        <p:nvSpPr>
          <p:cNvPr id="66595" name="Text Box 36"/>
          <p:cNvSpPr txBox="1">
            <a:spLocks noChangeArrowheads="1"/>
          </p:cNvSpPr>
          <p:nvPr/>
        </p:nvSpPr>
        <p:spPr bwMode="auto">
          <a:xfrm rot="1389709">
            <a:off x="4017963" y="4187825"/>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3: Retrieve data from hub C</a:t>
            </a:r>
          </a:p>
        </p:txBody>
      </p:sp>
      <p:sp>
        <p:nvSpPr>
          <p:cNvPr id="66596"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000000"/>
                </a:solidFill>
                <a:latin typeface="Arial" charset="0"/>
                <a:sym typeface="Arial" charset="0"/>
              </a:rPr>
              <a:t>     4:</a:t>
            </a:r>
            <a:br>
              <a:rPr lang="en-US" altLang="en-US" sz="1200" b="1">
                <a:solidFill>
                  <a:srgbClr val="000000"/>
                </a:solidFill>
                <a:latin typeface="Arial" charset="0"/>
                <a:sym typeface="Arial" charset="0"/>
              </a:rPr>
            </a:br>
            <a:r>
              <a:rPr lang="en-US" altLang="en-US" sz="1200" b="1">
                <a:solidFill>
                  <a:srgbClr val="000000"/>
                </a:solidFill>
                <a:latin typeface="Arial" charset="0"/>
                <a:sym typeface="Arial" charset="0"/>
              </a:rPr>
              <a:t>All data available</a:t>
            </a:r>
          </a:p>
        </p:txBody>
      </p:sp>
      <p:sp>
        <p:nvSpPr>
          <p:cNvPr id="66597"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sz="1200" b="1">
                <a:solidFill>
                  <a:srgbClr val="990033"/>
                </a:solidFill>
                <a:latin typeface="Arial" charset="0"/>
                <a:sym typeface="Arial" charset="0"/>
              </a:rPr>
              <a:t>2: In hub A and C</a:t>
            </a:r>
          </a:p>
        </p:txBody>
      </p:sp>
      <p:sp>
        <p:nvSpPr>
          <p:cNvPr id="66598"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fr-BE"/>
          </a:p>
        </p:txBody>
      </p:sp>
      <p:pic>
        <p:nvPicPr>
          <p:cNvPr id="66599"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0"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1"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2"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3"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4"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5"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6"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7"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8"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09"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0"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1"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2"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3"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b="1" dirty="0" smtClean="0"/>
              <a:t>Hubs-</a:t>
            </a:r>
            <a:r>
              <a:rPr lang="nl-BE" b="1" dirty="0" err="1" smtClean="0"/>
              <a:t>metahub</a:t>
            </a:r>
            <a:r>
              <a:rPr lang="nl-BE" b="1" dirty="0" smtClean="0"/>
              <a:t> systeem: vandaag</a:t>
            </a:r>
            <a:endParaRPr lang="fr-BE" b="1" dirty="0"/>
          </a:p>
        </p:txBody>
      </p:sp>
      <p:sp>
        <p:nvSpPr>
          <p:cNvPr id="65"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330580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2"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3"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4"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5"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6"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7"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18"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19"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0"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1"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2"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3"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68624"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5"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6"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7"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8"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29"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0"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1"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632"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en-US" altLang="en-US">
                <a:solidFill>
                  <a:srgbClr val="000000"/>
                </a:solidFill>
                <a:latin typeface="Arial" charset="0"/>
                <a:sym typeface="Arial" charset="0"/>
              </a:rPr>
              <a:t>A</a:t>
            </a:r>
          </a:p>
        </p:txBody>
      </p:sp>
      <p:sp>
        <p:nvSpPr>
          <p:cNvPr id="68633"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C</a:t>
            </a:r>
          </a:p>
        </p:txBody>
      </p:sp>
      <p:sp>
        <p:nvSpPr>
          <p:cNvPr id="68634"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en-US" altLang="en-US">
                <a:solidFill>
                  <a:srgbClr val="000000"/>
                </a:solidFill>
                <a:latin typeface="Arial" charset="0"/>
                <a:sym typeface="Arial" charset="0"/>
              </a:rPr>
              <a:t>B</a:t>
            </a:r>
          </a:p>
        </p:txBody>
      </p:sp>
      <p:cxnSp>
        <p:nvCxnSpPr>
          <p:cNvPr id="68635"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8636" name="TextBox 74"/>
          <p:cNvSpPr txBox="1">
            <a:spLocks noChangeArrowheads="1"/>
          </p:cNvSpPr>
          <p:nvPr/>
        </p:nvSpPr>
        <p:spPr bwMode="auto">
          <a:xfrm>
            <a:off x="1797050" y="3362325"/>
            <a:ext cx="1044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buSzPct val="100000"/>
            </a:pPr>
            <a:r>
              <a:rPr lang="en-US" altLang="en-US" sz="2000" b="1">
                <a:solidFill>
                  <a:srgbClr val="00B0F0"/>
                </a:solidFill>
                <a:latin typeface="Consolas" pitchFamily="49" charset="0"/>
              </a:rPr>
              <a:t>Inter-Med</a:t>
            </a:r>
          </a:p>
        </p:txBody>
      </p:sp>
      <p:cxnSp>
        <p:nvCxnSpPr>
          <p:cNvPr id="68637"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8"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39"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0"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1" name="Straight Connector 19"/>
          <p:cNvCxnSpPr>
            <a:cxnSpLocks noChangeShapeType="1"/>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8642"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686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7"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8"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9"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0"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1"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2"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3"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4"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5"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6"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8"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9"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1"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2"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3"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4"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5"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nl-BE" b="1" dirty="0" smtClean="0"/>
              <a:t>Extramurale gegevens</a:t>
            </a:r>
            <a:endParaRPr lang="fr-BE" b="1" dirty="0"/>
          </a:p>
        </p:txBody>
      </p:sp>
      <p:sp>
        <p:nvSpPr>
          <p:cNvPr id="64"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193640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rmAutofit fontScale="92500"/>
          </a:bodyPr>
          <a:lstStyle/>
          <a:p>
            <a:pPr>
              <a:spcBef>
                <a:spcPct val="50000"/>
              </a:spcBef>
              <a:defRPr/>
            </a:pPr>
            <a:r>
              <a:rPr lang="nl-BE" sz="2200" b="1" dirty="0">
                <a:solidFill>
                  <a:prstClr val="black"/>
                </a:solidFill>
              </a:rPr>
              <a:t>Delen van gegevens</a:t>
            </a:r>
          </a:p>
          <a:p>
            <a:pPr marL="285750" indent="-285750">
              <a:spcBef>
                <a:spcPct val="50000"/>
              </a:spcBef>
              <a:buClrTx/>
              <a:buFont typeface="Wingdings" panose="05000000000000000000" pitchFamily="2" charset="2"/>
              <a:buChar char="ü"/>
              <a:defRPr/>
            </a:pPr>
            <a:r>
              <a:rPr lang="nl-BE" sz="1600" dirty="0">
                <a:solidFill>
                  <a:prstClr val="black"/>
                </a:solidFill>
              </a:rPr>
              <a:t>elke actor houdt zijn eigen dossier </a:t>
            </a:r>
            <a:r>
              <a:rPr lang="nl-BE" sz="1600" dirty="0" smtClean="0">
                <a:solidFill>
                  <a:prstClr val="black"/>
                </a:solidFill>
              </a:rPr>
              <a:t>bij</a:t>
            </a:r>
            <a:endParaRPr lang="nl-BE" sz="1600" dirty="0">
              <a:solidFill>
                <a:prstClr val="black"/>
              </a:solidFill>
            </a:endParaRPr>
          </a:p>
          <a:p>
            <a:pPr marL="285750" indent="-285750">
              <a:spcBef>
                <a:spcPct val="50000"/>
              </a:spcBef>
              <a:buClrTx/>
              <a:buFont typeface="Wingdings" panose="05000000000000000000" pitchFamily="2" charset="2"/>
              <a:buChar char="ü"/>
              <a:defRPr/>
            </a:pPr>
            <a:r>
              <a:rPr lang="nl-BE" sz="1600" dirty="0">
                <a:solidFill>
                  <a:prstClr val="black"/>
                </a:solidFill>
              </a:rPr>
              <a:t>maar kan </a:t>
            </a:r>
            <a:r>
              <a:rPr lang="nl-BE" sz="1600" dirty="0" smtClean="0">
                <a:solidFill>
                  <a:prstClr val="black"/>
                </a:solidFill>
              </a:rPr>
              <a:t>bepaalde </a:t>
            </a:r>
            <a:r>
              <a:rPr lang="nl-BE" sz="1600" dirty="0">
                <a:solidFill>
                  <a:prstClr val="black"/>
                </a:solidFill>
              </a:rPr>
              <a:t>onderdelen ervan delen met andere actoren</a:t>
            </a:r>
          </a:p>
          <a:p>
            <a:pPr marL="285750" indent="-285750">
              <a:spcBef>
                <a:spcPct val="50000"/>
              </a:spcBef>
              <a:buClrTx/>
              <a:buFont typeface="Wingdings" panose="05000000000000000000" pitchFamily="2" charset="2"/>
              <a:buChar char="ü"/>
              <a:defRPr/>
            </a:pPr>
            <a:r>
              <a:rPr lang="nl-BE" sz="1600" dirty="0" smtClean="0">
                <a:solidFill>
                  <a:prstClr val="black"/>
                </a:solidFill>
              </a:rPr>
              <a:t>Voorbeelden</a:t>
            </a:r>
          </a:p>
          <a:p>
            <a:pPr marL="742950" lvl="1" indent="-285750">
              <a:spcBef>
                <a:spcPct val="50000"/>
              </a:spcBef>
              <a:buClrTx/>
              <a:buFont typeface="Wingdings" panose="05000000000000000000" pitchFamily="2" charset="2"/>
              <a:buChar char="ü"/>
              <a:defRPr/>
            </a:pPr>
            <a:r>
              <a:rPr lang="nl-BE" dirty="0" smtClean="0">
                <a:solidFill>
                  <a:prstClr val="black"/>
                </a:solidFill>
              </a:rPr>
              <a:t>medicatieschema</a:t>
            </a:r>
          </a:p>
          <a:p>
            <a:pPr marL="742950" lvl="1" indent="-285750">
              <a:spcBef>
                <a:spcPct val="50000"/>
              </a:spcBef>
              <a:buClrTx/>
              <a:buFont typeface="Wingdings" panose="05000000000000000000" pitchFamily="2" charset="2"/>
              <a:buChar char="ü"/>
              <a:defRPr/>
            </a:pPr>
            <a:r>
              <a:rPr lang="nl-BE" dirty="0" err="1" smtClean="0">
                <a:solidFill>
                  <a:prstClr val="black"/>
                </a:solidFill>
              </a:rPr>
              <a:t>SumEHR</a:t>
            </a:r>
            <a:endParaRPr lang="nl-BE" dirty="0" smtClean="0">
              <a:solidFill>
                <a:prstClr val="black"/>
              </a:solidFill>
            </a:endParaRPr>
          </a:p>
          <a:p>
            <a:pPr marL="742950" lvl="1" indent="-285750">
              <a:spcBef>
                <a:spcPct val="50000"/>
              </a:spcBef>
              <a:buClrTx/>
              <a:buFont typeface="Wingdings" panose="05000000000000000000" pitchFamily="2" charset="2"/>
              <a:buChar char="ü"/>
              <a:defRPr/>
            </a:pPr>
            <a:r>
              <a:rPr lang="nl-BE" dirty="0" smtClean="0">
                <a:solidFill>
                  <a:prstClr val="black"/>
                </a:solidFill>
              </a:rPr>
              <a:t>parameters</a:t>
            </a:r>
          </a:p>
          <a:p>
            <a:pPr marL="742950" lvl="1" indent="-285750">
              <a:spcBef>
                <a:spcPct val="50000"/>
              </a:spcBef>
              <a:buClrTx/>
              <a:buFont typeface="Wingdings" panose="05000000000000000000" pitchFamily="2" charset="2"/>
              <a:buChar char="ü"/>
              <a:defRPr/>
            </a:pPr>
            <a:r>
              <a:rPr lang="nl-BE" dirty="0" smtClean="0">
                <a:solidFill>
                  <a:prstClr val="black"/>
                </a:solidFill>
              </a:rPr>
              <a:t>journaal</a:t>
            </a:r>
          </a:p>
          <a:p>
            <a:pPr marL="742950" lvl="1" indent="-285750">
              <a:spcBef>
                <a:spcPct val="50000"/>
              </a:spcBef>
              <a:buClrTx/>
              <a:buFont typeface="Wingdings" panose="05000000000000000000" pitchFamily="2" charset="2"/>
              <a:buChar char="ü"/>
              <a:defRPr/>
            </a:pPr>
            <a:r>
              <a:rPr lang="nl-BE" dirty="0" smtClean="0">
                <a:solidFill>
                  <a:prstClr val="black"/>
                </a:solidFill>
              </a:rPr>
              <a:t> </a:t>
            </a:r>
            <a:r>
              <a:rPr lang="nl-BE" dirty="0">
                <a:solidFill>
                  <a:prstClr val="black"/>
                </a:solidFill>
              </a:rPr>
              <a:t>…</a:t>
            </a:r>
            <a:endParaRPr lang="en-US" dirty="0">
              <a:solidFill>
                <a:prstClr val="black"/>
              </a:solidFill>
            </a:endParaRPr>
          </a:p>
          <a:p>
            <a:endParaRPr lang="en-US" dirty="0"/>
          </a:p>
        </p:txBody>
      </p:sp>
      <p:pic>
        <p:nvPicPr>
          <p:cNvPr id="10"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7204" y="792163"/>
            <a:ext cx="4428000" cy="557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1789140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rmAutofit fontScale="92500"/>
          </a:bodyPr>
          <a:lstStyle/>
          <a:p>
            <a:pPr>
              <a:spcBef>
                <a:spcPct val="50000"/>
              </a:spcBef>
              <a:defRPr/>
            </a:pPr>
            <a:r>
              <a:rPr lang="nl-BE" sz="2000" b="1" dirty="0">
                <a:solidFill>
                  <a:prstClr val="black"/>
                </a:solidFill>
              </a:rPr>
              <a:t>Toegang </a:t>
            </a:r>
            <a:r>
              <a:rPr lang="nl-BE" sz="2000" dirty="0">
                <a:solidFill>
                  <a:prstClr val="black"/>
                </a:solidFill>
              </a:rPr>
              <a:t>voor</a:t>
            </a:r>
            <a:br>
              <a:rPr lang="nl-BE" sz="2000" dirty="0">
                <a:solidFill>
                  <a:prstClr val="black"/>
                </a:solidFill>
              </a:rPr>
            </a:br>
            <a:r>
              <a:rPr lang="nl-BE" sz="2000" dirty="0">
                <a:solidFill>
                  <a:prstClr val="black"/>
                </a:solidFill>
              </a:rPr>
              <a:t>zorgverstrekkers</a:t>
            </a:r>
          </a:p>
          <a:p>
            <a:pPr marL="285750" indent="-285750">
              <a:spcBef>
                <a:spcPct val="50000"/>
              </a:spcBef>
              <a:buClr>
                <a:srgbClr val="3E6E5A"/>
              </a:buClr>
              <a:buFont typeface="Arial" pitchFamily="34" charset="0"/>
              <a:buChar char="•"/>
              <a:defRPr/>
            </a:pPr>
            <a:r>
              <a:rPr lang="nl-BE" dirty="0">
                <a:solidFill>
                  <a:prstClr val="black"/>
                </a:solidFill>
              </a:rPr>
              <a:t>met een “zorgrelatie”</a:t>
            </a:r>
          </a:p>
          <a:p>
            <a:pPr marL="285750" indent="-285750">
              <a:spcBef>
                <a:spcPct val="50000"/>
              </a:spcBef>
              <a:buClr>
                <a:srgbClr val="3E6E5A"/>
              </a:buClr>
              <a:buFont typeface="Arial" pitchFamily="34" charset="0"/>
              <a:buChar char="•"/>
              <a:defRPr/>
            </a:pPr>
            <a:r>
              <a:rPr lang="nl-BE" dirty="0">
                <a:solidFill>
                  <a:prstClr val="black"/>
                </a:solidFill>
              </a:rPr>
              <a:t>afhankelijk van hun rol</a:t>
            </a:r>
          </a:p>
          <a:p>
            <a:pPr>
              <a:spcBef>
                <a:spcPct val="50000"/>
              </a:spcBef>
              <a:defRPr/>
            </a:pPr>
            <a:endParaRPr lang="nl-BE" sz="700" dirty="0">
              <a:solidFill>
                <a:prstClr val="black"/>
              </a:solidFill>
            </a:endParaRPr>
          </a:p>
          <a:p>
            <a:pPr>
              <a:spcBef>
                <a:spcPct val="50000"/>
              </a:spcBef>
              <a:defRPr/>
            </a:pPr>
            <a:r>
              <a:rPr lang="nl-BE" sz="2000" b="1" dirty="0">
                <a:solidFill>
                  <a:prstClr val="black"/>
                </a:solidFill>
              </a:rPr>
              <a:t>Geen toegang</a:t>
            </a:r>
            <a:r>
              <a:rPr lang="nl-BE" sz="2000" dirty="0">
                <a:solidFill>
                  <a:prstClr val="black"/>
                </a:solidFill>
              </a:rPr>
              <a:t> voor</a:t>
            </a:r>
          </a:p>
          <a:p>
            <a:pPr marL="285750" indent="-285750">
              <a:spcBef>
                <a:spcPct val="50000"/>
              </a:spcBef>
              <a:buClr>
                <a:srgbClr val="3E6E5A"/>
              </a:buClr>
              <a:buFont typeface="Arial" pitchFamily="34" charset="0"/>
              <a:buChar char="•"/>
              <a:defRPr/>
            </a:pPr>
            <a:r>
              <a:rPr lang="nl-BE" dirty="0">
                <a:solidFill>
                  <a:prstClr val="black"/>
                </a:solidFill>
              </a:rPr>
              <a:t>IT-administrators, </a:t>
            </a:r>
            <a:r>
              <a:rPr lang="nl-BE" dirty="0" err="1">
                <a:solidFill>
                  <a:prstClr val="black"/>
                </a:solidFill>
              </a:rPr>
              <a:t>hoster</a:t>
            </a:r>
            <a:r>
              <a:rPr lang="nl-BE" dirty="0">
                <a:solidFill>
                  <a:prstClr val="black"/>
                </a:solidFill>
              </a:rPr>
              <a:t>,..</a:t>
            </a:r>
          </a:p>
          <a:p>
            <a:pPr marL="285750" indent="-285750">
              <a:spcBef>
                <a:spcPct val="50000"/>
              </a:spcBef>
              <a:buClr>
                <a:srgbClr val="3E6E5A"/>
              </a:buClr>
              <a:buFont typeface="Arial" pitchFamily="34" charset="0"/>
              <a:buChar char="•"/>
              <a:defRPr/>
            </a:pPr>
            <a:r>
              <a:rPr lang="nl-BE" dirty="0" err="1">
                <a:solidFill>
                  <a:srgbClr val="3E6E5A"/>
                </a:solidFill>
              </a:rPr>
              <a:t>eHealth</a:t>
            </a:r>
            <a:r>
              <a:rPr lang="nl-BE" dirty="0">
                <a:solidFill>
                  <a:prstClr val="black"/>
                </a:solidFill>
              </a:rPr>
              <a:t>-platform</a:t>
            </a:r>
          </a:p>
          <a:p>
            <a:pPr marL="285750" indent="-285750">
              <a:spcBef>
                <a:spcPct val="50000"/>
              </a:spcBef>
              <a:buClr>
                <a:srgbClr val="3E6E5A"/>
              </a:buClr>
              <a:buFont typeface="Arial" pitchFamily="34" charset="0"/>
              <a:buChar char="•"/>
              <a:defRPr/>
            </a:pPr>
            <a:r>
              <a:rPr lang="nl-BE" dirty="0">
                <a:solidFill>
                  <a:prstClr val="black"/>
                </a:solidFill>
              </a:rPr>
              <a:t>overheid</a:t>
            </a:r>
          </a:p>
          <a:p>
            <a:pPr marL="285750" indent="-285750">
              <a:spcBef>
                <a:spcPct val="50000"/>
              </a:spcBef>
              <a:buBlip>
                <a:blip r:embed="rId2"/>
              </a:buBlip>
              <a:defRPr/>
            </a:pPr>
            <a:r>
              <a:rPr lang="nl-BE" b="1" i="1" dirty="0">
                <a:solidFill>
                  <a:prstClr val="black"/>
                </a:solidFill>
              </a:rPr>
              <a:t>zonder de actieve medewerking van de </a:t>
            </a:r>
            <a:br>
              <a:rPr lang="nl-BE" b="1" i="1" dirty="0">
                <a:solidFill>
                  <a:prstClr val="black"/>
                </a:solidFill>
              </a:rPr>
            </a:br>
            <a:r>
              <a:rPr lang="nl-BE" b="1" i="1" dirty="0">
                <a:solidFill>
                  <a:prstClr val="black"/>
                </a:solidFill>
              </a:rPr>
              <a:t>houder van de 2</a:t>
            </a:r>
            <a:r>
              <a:rPr lang="nl-BE" b="1" i="1" baseline="30000" dirty="0">
                <a:solidFill>
                  <a:prstClr val="black"/>
                </a:solidFill>
              </a:rPr>
              <a:t>e</a:t>
            </a:r>
            <a:r>
              <a:rPr lang="nl-BE" b="1" i="1" dirty="0">
                <a:solidFill>
                  <a:prstClr val="black"/>
                </a:solidFill>
              </a:rPr>
              <a:t> sleutel </a:t>
            </a:r>
            <a:endParaRPr lang="en-US" b="1" i="1" dirty="0">
              <a:solidFill>
                <a:prstClr val="black"/>
              </a:solidFill>
            </a:endParaRPr>
          </a:p>
          <a:p>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7205" y="792163"/>
            <a:ext cx="4427203"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80728"/>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186743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spcBef>
                <a:spcPct val="0"/>
              </a:spcBef>
            </a:pPr>
            <a:r>
              <a:rPr lang="nl-BE" sz="2000" b="1" spc="-100" dirty="0" smtClean="0">
                <a:solidFill>
                  <a:srgbClr val="3E6E5A"/>
                </a:solidFill>
                <a:latin typeface="+mj-lt"/>
              </a:rPr>
              <a:t>MyCareNet</a:t>
            </a:r>
            <a:endParaRPr lang="nl-BE" sz="2000" b="1" spc="-100" dirty="0">
              <a:solidFill>
                <a:srgbClr val="3E6E5A"/>
              </a:solidFill>
              <a:latin typeface="+mj-lt"/>
              <a:ea typeface="+mj-ea"/>
              <a:cs typeface="+mj-cs"/>
            </a:endParaRPr>
          </a:p>
        </p:txBody>
      </p:sp>
      <p:sp>
        <p:nvSpPr>
          <p:cNvPr id="11" name="Content Placeholder 10"/>
          <p:cNvSpPr>
            <a:spLocks noGrp="1"/>
          </p:cNvSpPr>
          <p:nvPr>
            <p:ph idx="1"/>
          </p:nvPr>
        </p:nvSpPr>
        <p:spPr/>
        <p:txBody>
          <a:bodyPr>
            <a:normAutofit fontScale="77500" lnSpcReduction="20000"/>
          </a:bodyPr>
          <a:lstStyle/>
          <a:p>
            <a:pPr>
              <a:lnSpc>
                <a:spcPct val="90000"/>
              </a:lnSpc>
              <a:defRPr/>
            </a:pPr>
            <a:r>
              <a:rPr lang="nl-BE" sz="2000" dirty="0" smtClean="0">
                <a:solidFill>
                  <a:srgbClr val="000000"/>
                </a:solidFill>
              </a:rPr>
              <a:t>Elektronische facturatie derde betalende</a:t>
            </a:r>
          </a:p>
          <a:p>
            <a:pPr>
              <a:lnSpc>
                <a:spcPct val="90000"/>
              </a:lnSpc>
              <a:defRPr/>
            </a:pPr>
            <a:endParaRPr lang="nl-BE" sz="2000" dirty="0">
              <a:solidFill>
                <a:srgbClr val="000000"/>
              </a:solidFill>
            </a:endParaRPr>
          </a:p>
          <a:p>
            <a:pPr>
              <a:lnSpc>
                <a:spcPct val="90000"/>
              </a:lnSpc>
              <a:defRPr/>
            </a:pPr>
            <a:r>
              <a:rPr lang="nl-BE" sz="2000" dirty="0">
                <a:solidFill>
                  <a:srgbClr val="000000"/>
                </a:solidFill>
              </a:rPr>
              <a:t>T</a:t>
            </a:r>
            <a:r>
              <a:rPr lang="nl-BE" sz="2000" dirty="0" smtClean="0">
                <a:solidFill>
                  <a:srgbClr val="000000"/>
                </a:solidFill>
              </a:rPr>
              <a:t>arificatie</a:t>
            </a:r>
          </a:p>
          <a:p>
            <a:pPr>
              <a:lnSpc>
                <a:spcPct val="90000"/>
              </a:lnSpc>
              <a:defRPr/>
            </a:pPr>
            <a:endParaRPr lang="nl-BE" sz="2000" dirty="0" smtClean="0">
              <a:solidFill>
                <a:srgbClr val="000000"/>
              </a:solidFill>
            </a:endParaRPr>
          </a:p>
          <a:p>
            <a:pPr>
              <a:lnSpc>
                <a:spcPct val="90000"/>
              </a:lnSpc>
              <a:defRPr/>
            </a:pPr>
            <a:r>
              <a:rPr lang="nl-BE" sz="2000" dirty="0">
                <a:solidFill>
                  <a:srgbClr val="000000"/>
                </a:solidFill>
              </a:rPr>
              <a:t>Elektronische raadpleging verzekerbaarheid</a:t>
            </a:r>
          </a:p>
          <a:p>
            <a:pPr>
              <a:lnSpc>
                <a:spcPct val="90000"/>
              </a:lnSpc>
              <a:defRPr/>
            </a:pPr>
            <a:endParaRPr lang="nl-BE" sz="2000" dirty="0" smtClean="0">
              <a:solidFill>
                <a:srgbClr val="000000"/>
              </a:solidFill>
            </a:endParaRPr>
          </a:p>
          <a:p>
            <a:pPr>
              <a:lnSpc>
                <a:spcPct val="90000"/>
              </a:lnSpc>
              <a:defRPr/>
            </a:pPr>
            <a:r>
              <a:rPr lang="nl-BE" sz="2000" dirty="0">
                <a:solidFill>
                  <a:srgbClr val="000000"/>
                </a:solidFill>
              </a:rPr>
              <a:t>Elektronische uitwisseling tussen het ziekenhuis en het ziekenfonds bij ziekenhuisopname</a:t>
            </a:r>
          </a:p>
          <a:p>
            <a:pPr>
              <a:lnSpc>
                <a:spcPct val="90000"/>
              </a:lnSpc>
              <a:defRPr/>
            </a:pPr>
            <a:endParaRPr lang="nl-BE" sz="2000" dirty="0">
              <a:solidFill>
                <a:srgbClr val="000000"/>
              </a:solidFill>
            </a:endParaRPr>
          </a:p>
          <a:p>
            <a:pPr>
              <a:lnSpc>
                <a:spcPct val="90000"/>
              </a:lnSpc>
              <a:defRPr/>
            </a:pPr>
            <a:r>
              <a:rPr lang="nl-BE" sz="2000" dirty="0" smtClean="0">
                <a:solidFill>
                  <a:srgbClr val="000000"/>
                </a:solidFill>
              </a:rPr>
              <a:t>Aanvragen tot overeenkomst voor de terugbetaling van geneesmiddelen Hoofdstuk IV</a:t>
            </a:r>
          </a:p>
          <a:p>
            <a:pPr>
              <a:lnSpc>
                <a:spcPct val="90000"/>
              </a:lnSpc>
              <a:defRPr/>
            </a:pPr>
            <a:endParaRPr lang="nl-BE" sz="2000" dirty="0" smtClean="0">
              <a:solidFill>
                <a:srgbClr val="000000"/>
              </a:solidFill>
            </a:endParaRPr>
          </a:p>
          <a:p>
            <a:pPr>
              <a:lnSpc>
                <a:spcPct val="90000"/>
              </a:lnSpc>
              <a:defRPr/>
            </a:pPr>
            <a:r>
              <a:rPr lang="nl-BE" sz="2000" dirty="0" smtClean="0">
                <a:solidFill>
                  <a:srgbClr val="000000"/>
                </a:solidFill>
              </a:rPr>
              <a:t>Verband met het GMD</a:t>
            </a:r>
          </a:p>
          <a:p>
            <a:pPr>
              <a:lnSpc>
                <a:spcPct val="90000"/>
              </a:lnSpc>
              <a:defRPr/>
            </a:pPr>
            <a:endParaRPr lang="nl-BE" sz="2000" dirty="0">
              <a:solidFill>
                <a:srgbClr val="000000"/>
              </a:solidFill>
            </a:endParaRPr>
          </a:p>
          <a:p>
            <a:pPr>
              <a:lnSpc>
                <a:spcPct val="90000"/>
              </a:lnSpc>
              <a:defRPr/>
            </a:pPr>
            <a:r>
              <a:rPr lang="nl-BE" sz="2000" dirty="0" smtClean="0">
                <a:solidFill>
                  <a:srgbClr val="000000"/>
                </a:solidFill>
              </a:rPr>
              <a:t>Op dit ogenblik beschikbaar (via software en/of MyCareNet-portaal) voor:</a:t>
            </a:r>
          </a:p>
          <a:p>
            <a:pPr>
              <a:lnSpc>
                <a:spcPct val="90000"/>
              </a:lnSpc>
              <a:defRPr/>
            </a:pPr>
            <a:endParaRPr lang="nl-BE" sz="2000" dirty="0" smtClean="0">
              <a:solidFill>
                <a:srgbClr val="000000"/>
              </a:solidFill>
            </a:endParaRPr>
          </a:p>
          <a:p>
            <a:pPr lvl="1">
              <a:lnSpc>
                <a:spcPct val="90000"/>
              </a:lnSpc>
              <a:defRPr/>
            </a:pPr>
            <a:r>
              <a:rPr lang="nl-BE" sz="1600" dirty="0" smtClean="0"/>
              <a:t>ziekenhuizen</a:t>
            </a:r>
          </a:p>
          <a:p>
            <a:pPr lvl="1">
              <a:lnSpc>
                <a:spcPct val="90000"/>
              </a:lnSpc>
              <a:defRPr/>
            </a:pPr>
            <a:r>
              <a:rPr lang="nl-BE" sz="1600" dirty="0" smtClean="0">
                <a:solidFill>
                  <a:srgbClr val="000000"/>
                </a:solidFill>
              </a:rPr>
              <a:t>revalidatiecentra</a:t>
            </a:r>
          </a:p>
          <a:p>
            <a:pPr lvl="1">
              <a:lnSpc>
                <a:spcPct val="90000"/>
              </a:lnSpc>
              <a:defRPr/>
            </a:pPr>
            <a:r>
              <a:rPr lang="nl-BE" sz="1600" dirty="0" smtClean="0">
                <a:solidFill>
                  <a:srgbClr val="000000"/>
                </a:solidFill>
              </a:rPr>
              <a:t>polyklinieken</a:t>
            </a:r>
          </a:p>
          <a:p>
            <a:pPr lvl="1">
              <a:lnSpc>
                <a:spcPct val="90000"/>
              </a:lnSpc>
              <a:defRPr/>
            </a:pPr>
            <a:r>
              <a:rPr lang="nl-BE" sz="1600" dirty="0"/>
              <a:t>RVT-ROB-CDV</a:t>
            </a:r>
          </a:p>
          <a:p>
            <a:pPr lvl="1">
              <a:spcBef>
                <a:spcPts val="0"/>
              </a:spcBef>
            </a:pPr>
            <a:r>
              <a:rPr lang="nl-BE" sz="1600" dirty="0" smtClean="0"/>
              <a:t>medische huizen (via de toegang van de arts of de verpleegkundige)</a:t>
            </a:r>
          </a:p>
          <a:p>
            <a:pPr lvl="1">
              <a:lnSpc>
                <a:spcPct val="90000"/>
              </a:lnSpc>
              <a:defRPr/>
            </a:pPr>
            <a:r>
              <a:rPr lang="nl-BE" sz="1600" dirty="0" smtClean="0"/>
              <a:t>verpleegkundigen</a:t>
            </a:r>
          </a:p>
          <a:p>
            <a:pPr lvl="1">
              <a:lnSpc>
                <a:spcPct val="90000"/>
              </a:lnSpc>
              <a:defRPr/>
            </a:pPr>
            <a:r>
              <a:rPr lang="nl-BE" sz="1600" dirty="0" smtClean="0">
                <a:solidFill>
                  <a:srgbClr val="000000"/>
                </a:solidFill>
              </a:rPr>
              <a:t>laboratoria</a:t>
            </a:r>
          </a:p>
          <a:p>
            <a:pPr lvl="1">
              <a:lnSpc>
                <a:spcPct val="90000"/>
              </a:lnSpc>
              <a:defRPr/>
            </a:pPr>
            <a:r>
              <a:rPr lang="nl-BE" sz="1600" dirty="0" smtClean="0">
                <a:solidFill>
                  <a:srgbClr val="000000"/>
                </a:solidFill>
              </a:rPr>
              <a:t>apothekers</a:t>
            </a:r>
          </a:p>
          <a:p>
            <a:pPr lvl="1">
              <a:lnSpc>
                <a:spcPct val="90000"/>
              </a:lnSpc>
              <a:defRPr/>
            </a:pPr>
            <a:r>
              <a:rPr lang="nl-BE" sz="1600" dirty="0" smtClean="0">
                <a:solidFill>
                  <a:srgbClr val="000000"/>
                </a:solidFill>
              </a:rPr>
              <a:t>artsen</a:t>
            </a:r>
          </a:p>
          <a:p>
            <a:pPr lvl="1">
              <a:spcBef>
                <a:spcPts val="0"/>
              </a:spcBef>
            </a:pPr>
            <a:r>
              <a:rPr lang="nl-BE" sz="1600" dirty="0" smtClean="0"/>
              <a:t>tandartsen</a:t>
            </a:r>
            <a:endParaRPr lang="nl-BE" sz="1600" dirty="0"/>
          </a:p>
          <a:p>
            <a:pPr>
              <a:lnSpc>
                <a:spcPct val="90000"/>
              </a:lnSpc>
              <a:defRPr/>
            </a:pPr>
            <a:endParaRPr lang="nl-BE" sz="2000" dirty="0">
              <a:solidFill>
                <a:srgbClr val="000000"/>
              </a:solidFill>
            </a:endParaRPr>
          </a:p>
          <a:p>
            <a:pPr>
              <a:lnSpc>
                <a:spcPct val="90000"/>
              </a:lnSpc>
              <a:defRPr/>
            </a:pPr>
            <a:endParaRPr lang="nl-BE" sz="2000" dirty="0">
              <a:solidFill>
                <a:srgbClr val="000000"/>
              </a:solidFill>
            </a:endParaRPr>
          </a:p>
          <a:p>
            <a:pPr marL="0" indent="0" eaLnBrk="0" fontAlgn="base" hangingPunct="0">
              <a:spcAft>
                <a:spcPct val="0"/>
              </a:spcAft>
              <a:buNone/>
              <a:defRPr/>
            </a:pPr>
            <a:endParaRPr lang="nl-BE" sz="1600"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682913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bwMode="auto">
          <a:xfrm>
            <a:off x="457200" y="1484784"/>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ltLang="en-US" sz="800" dirty="0" smtClean="0"/>
          </a:p>
          <a:p>
            <a:r>
              <a:rPr lang="nl-BE" altLang="en-US" sz="2000" dirty="0" smtClean="0"/>
              <a:t>meer chronische zorg i.p.v. louter acute zorg</a:t>
            </a:r>
          </a:p>
          <a:p>
            <a:r>
              <a:rPr lang="nl-BE" altLang="en-US" sz="2000" dirty="0" smtClean="0"/>
              <a:t>zorg op afstand (monitoring, bijstand, raadpleging, diagnose, operatie, …), o.a. thuiszorg</a:t>
            </a:r>
          </a:p>
          <a:p>
            <a:r>
              <a:rPr lang="nl-BE" altLang="en-US" sz="2000" dirty="0" smtClean="0"/>
              <a:t>multidisciplinaire, transmurale en geïntegreerde zorg</a:t>
            </a:r>
          </a:p>
          <a:p>
            <a:r>
              <a:rPr lang="nl-BE" altLang="en-US" sz="2000" dirty="0" err="1" smtClean="0"/>
              <a:t>patiëntcentrische</a:t>
            </a:r>
            <a:r>
              <a:rPr lang="nl-BE" altLang="en-US" sz="2000" dirty="0" smtClean="0"/>
              <a:t> zorg en empowerment van de patiënt</a:t>
            </a:r>
          </a:p>
          <a:p>
            <a:r>
              <a:rPr lang="nl-BE" altLang="en-US" sz="2000" dirty="0" smtClean="0"/>
              <a:t>snel evoluerende kennis =&gt; nood aan betrouwbaar, gecoördineerd kennisbeheer en –ontsluiting</a:t>
            </a:r>
          </a:p>
          <a:p>
            <a:r>
              <a:rPr lang="nl-BE" altLang="en-US" sz="2000" dirty="0" smtClean="0"/>
              <a:t>dreiging van te tijdrovende administratieve processen</a:t>
            </a:r>
          </a:p>
          <a:p>
            <a:r>
              <a:rPr lang="nl-BE" altLang="en-US" sz="2000" dirty="0" smtClean="0"/>
              <a:t>degelijke ondersteuning van het gezondheidszorgbeleid en –onderzoek vergt degelijke, geïntegreerde en geanonimiseerde informatie</a:t>
            </a:r>
          </a:p>
          <a:p>
            <a:r>
              <a:rPr lang="nl-BE" altLang="en-US" sz="2000" dirty="0" smtClean="0"/>
              <a:t>grensoverschrijdende mobiliteit</a:t>
            </a:r>
          </a:p>
          <a:p>
            <a:r>
              <a:rPr lang="nl-BE" altLang="en-US" sz="2000" dirty="0" smtClean="0"/>
              <a:t>nood aan kostenbeheersing</a:t>
            </a:r>
          </a:p>
          <a:p>
            <a:endParaRPr lang="nl-BE" altLang="en-US" sz="2000" dirty="0" smtClean="0"/>
          </a:p>
        </p:txBody>
      </p:sp>
      <p:sp>
        <p:nvSpPr>
          <p:cNvPr id="2" name="Title 1"/>
          <p:cNvSpPr>
            <a:spLocks noGrp="1"/>
          </p:cNvSpPr>
          <p:nvPr>
            <p:ph type="title"/>
          </p:nvPr>
        </p:nvSpPr>
        <p:spPr/>
        <p:txBody>
          <a:bodyPr>
            <a:normAutofit/>
          </a:bodyPr>
          <a:lstStyle/>
          <a:p>
            <a:r>
              <a:rPr lang="nl-BE" altLang="en-US" sz="3400" b="1" dirty="0"/>
              <a:t>Enkele evoluties in de </a:t>
            </a:r>
            <a:r>
              <a:rPr lang="nl-BE" altLang="en-US" sz="3400" b="1" dirty="0" smtClean="0"/>
              <a:t>gezondheidszorg</a:t>
            </a:r>
            <a:endParaRPr lang="en-US" sz="3400"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3275592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a:solidFill>
                  <a:srgbClr val="3E6E5A"/>
                </a:solidFill>
                <a:latin typeface="+mj-lt"/>
              </a:rPr>
              <a:t>Veralgemeend gebruik van de eHealthBox</a:t>
            </a:r>
            <a:endParaRPr lang="nl-BE" sz="2000" b="1" spc="-100" dirty="0">
              <a:solidFill>
                <a:srgbClr val="3E6E5A"/>
              </a:solidFill>
              <a:latin typeface="+mj-lt"/>
              <a:ea typeface="+mj-ea"/>
              <a:cs typeface="+mj-cs"/>
            </a:endParaRPr>
          </a:p>
        </p:txBody>
      </p:sp>
      <p:sp>
        <p:nvSpPr>
          <p:cNvPr id="11" name="Content Placeholder 10"/>
          <p:cNvSpPr>
            <a:spLocks noGrp="1"/>
          </p:cNvSpPr>
          <p:nvPr>
            <p:ph idx="1"/>
          </p:nvPr>
        </p:nvSpPr>
        <p:spPr/>
        <p:txBody>
          <a:bodyPr>
            <a:normAutofit fontScale="32500" lnSpcReduction="20000"/>
          </a:bodyPr>
          <a:lstStyle/>
          <a:p>
            <a:r>
              <a:rPr lang="nl-BE" sz="5500" dirty="0" smtClean="0"/>
              <a:t>Standaardfuncties van emailsysteem met een hoog beveiligingsniveau: toegang tot het systeem via de eID (webtoepassing) of het </a:t>
            </a:r>
            <a:r>
              <a:rPr lang="nl-BE" sz="5500" dirty="0" smtClean="0">
                <a:solidFill>
                  <a:srgbClr val="3E6E5A"/>
                </a:solidFill>
              </a:rPr>
              <a:t>eHealth</a:t>
            </a:r>
            <a:r>
              <a:rPr lang="nl-BE" sz="5500" dirty="0" smtClean="0"/>
              <a:t>-certificaat</a:t>
            </a:r>
          </a:p>
          <a:p>
            <a:pPr lvl="1"/>
            <a:r>
              <a:rPr lang="nl-BE" sz="4500" dirty="0" smtClean="0"/>
              <a:t>betreft alle zorgverleners (niet alleen de artsen) </a:t>
            </a:r>
          </a:p>
          <a:p>
            <a:pPr lvl="1" indent="-457200">
              <a:buFont typeface="Wingdings" pitchFamily="2" charset="2"/>
              <a:buChar char="Ø"/>
            </a:pPr>
            <a:endParaRPr lang="nl-BE" sz="2500" dirty="0"/>
          </a:p>
          <a:p>
            <a:r>
              <a:rPr lang="nl-BE" sz="5500" dirty="0" smtClean="0"/>
              <a:t>Elk bericht wordt end-to-end vercijferd</a:t>
            </a:r>
          </a:p>
          <a:p>
            <a:endParaRPr lang="nl-BE" sz="5500" dirty="0" smtClean="0"/>
          </a:p>
          <a:p>
            <a:r>
              <a:rPr lang="nl-BE" sz="5500" dirty="0" smtClean="0"/>
              <a:t>Aanwezigheid van metagegevens, naar keuze te configureren, die met het bericht kunnen worden verstuurd om </a:t>
            </a:r>
            <a:r>
              <a:rPr lang="nl-BE" sz="5500" dirty="0" err="1" smtClean="0"/>
              <a:t>bvb</a:t>
            </a:r>
            <a:r>
              <a:rPr lang="nl-BE" sz="5500" dirty="0" smtClean="0"/>
              <a:t> het bericht te kunnen routeren binnen organisaties zoals de ziekenhuizen</a:t>
            </a:r>
          </a:p>
          <a:p>
            <a:endParaRPr lang="nl-BE" sz="5500" dirty="0" smtClean="0"/>
          </a:p>
          <a:p>
            <a:pPr marL="182880" lvl="1"/>
            <a:r>
              <a:rPr lang="nl-BE" sz="5500" dirty="0" smtClean="0"/>
              <a:t>Actueel gebruik van de </a:t>
            </a:r>
            <a:r>
              <a:rPr lang="nl-BE" sz="5500" dirty="0" smtClean="0">
                <a:solidFill>
                  <a:srgbClr val="3E6E5A"/>
                </a:solidFill>
              </a:rPr>
              <a:t>eHealth</a:t>
            </a:r>
            <a:r>
              <a:rPr lang="nl-BE" sz="5500" dirty="0" smtClean="0"/>
              <a:t>Box door een 40-tal ziekenhuizen en laboratoria, en ongeveer 4.500 huisartsen</a:t>
            </a:r>
          </a:p>
          <a:p>
            <a:pPr marL="182880" lvl="1"/>
            <a:endParaRPr lang="nl-BE" sz="5500" dirty="0"/>
          </a:p>
          <a:p>
            <a:pPr marL="182880" lvl="1"/>
            <a:r>
              <a:rPr lang="nl-BE" sz="5500" dirty="0" smtClean="0"/>
              <a:t>ROI </a:t>
            </a:r>
            <a:r>
              <a:rPr lang="nl-BE" sz="5500" dirty="0" err="1" smtClean="0"/>
              <a:t>Agoria</a:t>
            </a:r>
            <a:r>
              <a:rPr lang="nl-BE" sz="5500" dirty="0" smtClean="0"/>
              <a:t> Award 2014</a:t>
            </a:r>
          </a:p>
          <a:p>
            <a:pPr marL="182880" lvl="1"/>
            <a:endParaRPr lang="nl-BE" sz="5500" dirty="0" smtClean="0"/>
          </a:p>
          <a:p>
            <a:pPr marL="182880" lvl="1"/>
            <a:r>
              <a:rPr lang="nl-BE" sz="5500" dirty="0" smtClean="0"/>
              <a:t>April 2015</a:t>
            </a:r>
          </a:p>
          <a:p>
            <a:pPr marL="457200" lvl="2"/>
            <a:r>
              <a:rPr lang="nl-BE" sz="5500" dirty="0" smtClean="0"/>
              <a:t>3.627.158 verzonden berichten</a:t>
            </a:r>
          </a:p>
          <a:p>
            <a:pPr marL="457200" lvl="2"/>
            <a:r>
              <a:rPr lang="nl-BE" sz="5500" dirty="0" smtClean="0"/>
              <a:t>5.423.397 </a:t>
            </a:r>
            <a:r>
              <a:rPr lang="nl-BE" sz="5500" dirty="0"/>
              <a:t>geraadpleegde berichten</a:t>
            </a:r>
          </a:p>
          <a:p>
            <a:pPr marL="182880" lvl="1"/>
            <a:endParaRPr lang="nl-BE" sz="3200" b="1" dirty="0"/>
          </a:p>
          <a:p>
            <a:pPr marL="182880" lvl="1"/>
            <a:endParaRPr lang="nl-BE" sz="3100" dirty="0"/>
          </a:p>
          <a:p>
            <a:endParaRPr lang="nl-BE" dirty="0"/>
          </a:p>
          <a:p>
            <a:pPr marL="92075" lvl="1" indent="0">
              <a:lnSpc>
                <a:spcPct val="80000"/>
              </a:lnSpc>
              <a:buNone/>
              <a:defRPr/>
            </a:pPr>
            <a:endParaRPr lang="nl-BE" sz="2000" dirty="0" smtClean="0">
              <a:sym typeface="Arial" pitchFamily="34" charset="0"/>
            </a:endParaRPr>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4082336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a:solidFill>
                  <a:srgbClr val="3E6E5A"/>
                </a:solidFill>
              </a:rPr>
              <a:t>Administratieve vereenvoudiging</a:t>
            </a:r>
          </a:p>
        </p:txBody>
      </p:sp>
      <p:sp>
        <p:nvSpPr>
          <p:cNvPr id="11" name="Content Placeholder 10"/>
          <p:cNvSpPr>
            <a:spLocks noGrp="1"/>
          </p:cNvSpPr>
          <p:nvPr>
            <p:ph idx="1"/>
          </p:nvPr>
        </p:nvSpPr>
        <p:spPr/>
        <p:txBody>
          <a:bodyPr>
            <a:normAutofit fontScale="77500" lnSpcReduction="20000"/>
          </a:bodyPr>
          <a:lstStyle/>
          <a:p>
            <a:pPr marL="92075" lvl="1" indent="0">
              <a:lnSpc>
                <a:spcPct val="80000"/>
              </a:lnSpc>
              <a:buNone/>
              <a:defRPr/>
            </a:pPr>
            <a:r>
              <a:rPr lang="nl-BE" sz="2400" dirty="0" smtClean="0">
                <a:sym typeface="Arial" pitchFamily="34" charset="0"/>
              </a:rPr>
              <a:t>Erkenning van de personen met een handicap</a:t>
            </a:r>
          </a:p>
          <a:p>
            <a:pPr marL="92075" lvl="1" indent="0">
              <a:lnSpc>
                <a:spcPct val="80000"/>
              </a:lnSpc>
              <a:buNone/>
              <a:defRPr/>
            </a:pPr>
            <a:endParaRPr lang="nl-BE" sz="1800" dirty="0" smtClean="0">
              <a:sym typeface="Arial" pitchFamily="34" charset="0"/>
            </a:endParaRPr>
          </a:p>
          <a:p>
            <a:pPr marL="416878" indent="-342900">
              <a:lnSpc>
                <a:spcPct val="90000"/>
              </a:lnSpc>
            </a:pPr>
            <a:r>
              <a:rPr lang="nl-BE" sz="2100" dirty="0" smtClean="0"/>
              <a:t>elektronische uitwisseling van multifunctionele medische documenten betreffende de personen met een handicap</a:t>
            </a:r>
          </a:p>
          <a:p>
            <a:pPr marL="416878" indent="-342900">
              <a:lnSpc>
                <a:spcPct val="80000"/>
              </a:lnSpc>
            </a:pPr>
            <a:endParaRPr lang="nl-BE" sz="2100" dirty="0" smtClean="0"/>
          </a:p>
          <a:p>
            <a:pPr marL="416878" indent="-342900">
              <a:lnSpc>
                <a:spcPct val="90000"/>
              </a:lnSpc>
            </a:pPr>
            <a:r>
              <a:rPr lang="nl-BE" sz="2100" dirty="0"/>
              <a:t>beschikbaarstelling van deze documenten voor de artsen van de overheid en van de betrokken ziekenfondsen</a:t>
            </a:r>
          </a:p>
          <a:p>
            <a:pPr marL="416878" indent="-342900">
              <a:lnSpc>
                <a:spcPct val="90000"/>
              </a:lnSpc>
            </a:pPr>
            <a:endParaRPr lang="nl-BE" sz="2100" dirty="0" smtClean="0"/>
          </a:p>
          <a:p>
            <a:pPr marL="416878" indent="-342900">
              <a:lnSpc>
                <a:spcPct val="90000"/>
              </a:lnSpc>
            </a:pPr>
            <a:r>
              <a:rPr lang="nl-BE" sz="2100" dirty="0"/>
              <a:t>beveiligde communicatie via de </a:t>
            </a:r>
            <a:r>
              <a:rPr lang="nl-BE" sz="2100" dirty="0" smtClean="0">
                <a:solidFill>
                  <a:srgbClr val="3E6E5A"/>
                </a:solidFill>
              </a:rPr>
              <a:t>eHealth</a:t>
            </a:r>
            <a:r>
              <a:rPr lang="nl-BE" sz="2100" dirty="0"/>
              <a:t>Box</a:t>
            </a:r>
            <a:endParaRPr lang="nl-BE" sz="2100" dirty="0" smtClean="0"/>
          </a:p>
          <a:p>
            <a:pPr marL="416878" indent="-342900">
              <a:lnSpc>
                <a:spcPct val="90000"/>
              </a:lnSpc>
            </a:pPr>
            <a:endParaRPr lang="nl-BE" sz="2100" dirty="0" smtClean="0"/>
          </a:p>
          <a:p>
            <a:pPr marL="416878" indent="-342900">
              <a:lnSpc>
                <a:spcPct val="90000"/>
              </a:lnSpc>
            </a:pPr>
            <a:r>
              <a:rPr lang="nl-BE" sz="2100" dirty="0"/>
              <a:t>een potentieel van 296.000 </a:t>
            </a:r>
            <a:r>
              <a:rPr lang="nl-BE" sz="2100" dirty="0" smtClean="0"/>
              <a:t>aanvragen per jaar </a:t>
            </a:r>
            <a:endParaRPr lang="nl-BE" sz="2100" dirty="0"/>
          </a:p>
          <a:p>
            <a:pPr marL="416878" indent="-342900">
              <a:lnSpc>
                <a:spcPct val="80000"/>
              </a:lnSpc>
            </a:pPr>
            <a:endParaRPr lang="nl-BE" sz="1800" dirty="0" smtClean="0"/>
          </a:p>
          <a:p>
            <a:pPr marL="416878" indent="-342900">
              <a:lnSpc>
                <a:spcPct val="80000"/>
              </a:lnSpc>
            </a:pPr>
            <a:endParaRPr lang="nl-BE" sz="1800" dirty="0" smtClean="0"/>
          </a:p>
          <a:p>
            <a:pPr marL="73978" indent="0">
              <a:lnSpc>
                <a:spcPct val="80000"/>
              </a:lnSpc>
              <a:buNone/>
            </a:pPr>
            <a:r>
              <a:rPr lang="nl-BE" dirty="0" smtClean="0"/>
              <a:t> </a:t>
            </a:r>
            <a:r>
              <a:rPr lang="nl-BE" sz="2400" dirty="0" smtClean="0"/>
              <a:t>Akkoorden geneesmiddelen Hoofdstuk IV</a:t>
            </a:r>
          </a:p>
          <a:p>
            <a:pPr marL="73978" indent="0">
              <a:lnSpc>
                <a:spcPct val="80000"/>
              </a:lnSpc>
              <a:buNone/>
            </a:pPr>
            <a:endParaRPr lang="nl-BE" sz="2000" dirty="0" smtClean="0"/>
          </a:p>
          <a:p>
            <a:pPr marL="416878" lvl="1" indent="-342900">
              <a:lnSpc>
                <a:spcPct val="90000"/>
              </a:lnSpc>
            </a:pPr>
            <a:r>
              <a:rPr lang="nl-BE" sz="2100" dirty="0"/>
              <a:t>via MyCareNet </a:t>
            </a:r>
          </a:p>
          <a:p>
            <a:pPr lvl="1">
              <a:lnSpc>
                <a:spcPct val="90000"/>
              </a:lnSpc>
            </a:pPr>
            <a:endParaRPr lang="nl-BE" sz="2100" dirty="0"/>
          </a:p>
          <a:p>
            <a:pPr marL="416878" lvl="1" indent="-342900">
              <a:lnSpc>
                <a:spcPct val="90000"/>
              </a:lnSpc>
            </a:pPr>
            <a:r>
              <a:rPr lang="nl-BE" sz="2100" dirty="0"/>
              <a:t>beveiligde en zeer snelle overmaking van de informatie die nuttig is voor het afleveren en terugbetalen van deze soort </a:t>
            </a:r>
            <a:r>
              <a:rPr lang="nl-BE" sz="2100" dirty="0" smtClean="0"/>
              <a:t>geneesmiddelen </a:t>
            </a:r>
            <a:r>
              <a:rPr lang="nl-BE" sz="2100" dirty="0"/>
              <a:t>(voorafgaand akkoord van een medisch adviseur vereist)</a:t>
            </a:r>
          </a:p>
          <a:p>
            <a:pPr lvl="1">
              <a:lnSpc>
                <a:spcPct val="90000"/>
              </a:lnSpc>
            </a:pPr>
            <a:endParaRPr lang="nl-BE" sz="2100" dirty="0"/>
          </a:p>
          <a:p>
            <a:pPr marL="416878" lvl="1" indent="-342900">
              <a:lnSpc>
                <a:spcPct val="90000"/>
              </a:lnSpc>
            </a:pPr>
            <a:r>
              <a:rPr lang="nl-BE" sz="2100" dirty="0"/>
              <a:t>versnelling van de procedure en afschaffing van tal van administratieve formaliteiten</a:t>
            </a:r>
          </a:p>
          <a:p>
            <a:pPr marL="73978" indent="0">
              <a:lnSpc>
                <a:spcPct val="80000"/>
              </a:lnSpc>
              <a:buNone/>
            </a:pPr>
            <a:endParaRPr lang="nl-BE" sz="2000"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4056641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a:xfrm>
            <a:off x="2971800" y="803488"/>
            <a:ext cx="5715000" cy="5577840"/>
          </a:xfrm>
        </p:spPr>
        <p:txBody>
          <a:bodyPr>
            <a:normAutofit/>
          </a:bodyPr>
          <a:lstStyle/>
          <a:p>
            <a:pPr marL="92075" lvl="1" indent="0">
              <a:lnSpc>
                <a:spcPct val="80000"/>
              </a:lnSpc>
              <a:buNone/>
              <a:defRPr/>
            </a:pPr>
            <a:endParaRPr lang="nl-BE" sz="2000" dirty="0" smtClean="0">
              <a:sym typeface="Arial" pitchFamily="34" charset="0"/>
            </a:endParaRPr>
          </a:p>
          <a:p>
            <a:pPr marL="73978" indent="0">
              <a:lnSpc>
                <a:spcPct val="80000"/>
              </a:lnSpc>
              <a:buFont typeface="Calibri" pitchFamily="34" charset="0"/>
              <a:buNone/>
            </a:pPr>
            <a:r>
              <a:rPr lang="nl-BE" sz="2400" dirty="0" smtClean="0"/>
              <a:t>Centraal Traceerbaarheidsregister </a:t>
            </a:r>
          </a:p>
          <a:p>
            <a:pPr marL="73978" indent="0">
              <a:lnSpc>
                <a:spcPct val="80000"/>
              </a:lnSpc>
              <a:buFont typeface="Calibri" pitchFamily="34" charset="0"/>
              <a:buNone/>
            </a:pPr>
            <a:endParaRPr lang="nl-BE" sz="800" dirty="0" smtClean="0"/>
          </a:p>
          <a:p>
            <a:pPr marL="416878" indent="-342900">
              <a:lnSpc>
                <a:spcPct val="80000"/>
              </a:lnSpc>
            </a:pPr>
            <a:r>
              <a:rPr lang="nl-BE" sz="2000" dirty="0" smtClean="0"/>
              <a:t>centrale opslag van basisinformatie over een aantal soorten ingeplante implantaten  </a:t>
            </a:r>
            <a:endParaRPr lang="nl-BE" sz="2000" dirty="0"/>
          </a:p>
          <a:p>
            <a:pPr marL="416878" indent="-342900">
              <a:lnSpc>
                <a:spcPct val="80000"/>
              </a:lnSpc>
            </a:pPr>
            <a:endParaRPr lang="nl-BE" sz="2000" dirty="0" smtClean="0">
              <a:solidFill>
                <a:srgbClr val="000000"/>
              </a:solidFill>
            </a:endParaRPr>
          </a:p>
          <a:p>
            <a:pPr marL="416878" indent="-342900">
              <a:lnSpc>
                <a:spcPct val="80000"/>
              </a:lnSpc>
            </a:pPr>
            <a:r>
              <a:rPr lang="nl-BE" sz="2000" dirty="0" smtClean="0">
                <a:solidFill>
                  <a:srgbClr val="000000"/>
                </a:solidFill>
              </a:rPr>
              <a:t>integratie </a:t>
            </a:r>
            <a:r>
              <a:rPr lang="nl-BE" sz="2000" dirty="0">
                <a:solidFill>
                  <a:srgbClr val="000000"/>
                </a:solidFill>
              </a:rPr>
              <a:t>van de toepassingen 'Orthopride' en 'Qermid' (heup-en knieprothesen, pacemakers, coronaire stents, borstimplantaten, ...) </a:t>
            </a:r>
          </a:p>
          <a:p>
            <a:pPr marL="416878" indent="-342900">
              <a:lnSpc>
                <a:spcPct val="80000"/>
              </a:lnSpc>
            </a:pPr>
            <a:endParaRPr lang="nl-BE" sz="2000" dirty="0" smtClean="0">
              <a:solidFill>
                <a:srgbClr val="000000"/>
              </a:solidFill>
            </a:endParaRPr>
          </a:p>
          <a:p>
            <a:pPr marL="416878" indent="-342900">
              <a:lnSpc>
                <a:spcPct val="80000"/>
              </a:lnSpc>
            </a:pPr>
            <a:r>
              <a:rPr lang="nl-BE" sz="2000" dirty="0" smtClean="0">
                <a:solidFill>
                  <a:srgbClr val="000000"/>
                </a:solidFill>
              </a:rPr>
              <a:t>pilootproject in april 2014 in 2 ziekenhuizen (Charleroi en Leuven)</a:t>
            </a:r>
            <a:endParaRPr lang="nl-BE" sz="2000" dirty="0">
              <a:solidFill>
                <a:srgbClr val="000000"/>
              </a:solidFill>
            </a:endParaRPr>
          </a:p>
          <a:p>
            <a:pPr marL="416878" indent="-342900">
              <a:lnSpc>
                <a:spcPct val="80000"/>
              </a:lnSpc>
            </a:pPr>
            <a:endParaRPr lang="nl-BE" sz="2000" dirty="0" smtClean="0">
              <a:solidFill>
                <a:srgbClr val="000000"/>
              </a:solidFill>
            </a:endParaRPr>
          </a:p>
          <a:p>
            <a:pPr marL="416878" indent="-342900">
              <a:lnSpc>
                <a:spcPct val="80000"/>
              </a:lnSpc>
              <a:buFont typeface="Wingdings" panose="05000000000000000000" pitchFamily="2" charset="2"/>
              <a:buChar char="Ø"/>
            </a:pPr>
            <a:r>
              <a:rPr lang="nl-BE" sz="2000" dirty="0" smtClean="0">
                <a:solidFill>
                  <a:srgbClr val="000000"/>
                </a:solidFill>
              </a:rPr>
              <a:t>V</a:t>
            </a:r>
            <a:r>
              <a:rPr lang="nl-BE" sz="2000" dirty="0" smtClean="0"/>
              <a:t>oordelen</a:t>
            </a:r>
          </a:p>
          <a:p>
            <a:pPr marL="691198" lvl="1" indent="-342900">
              <a:lnSpc>
                <a:spcPct val="80000"/>
              </a:lnSpc>
              <a:buFont typeface="Wingdings" panose="05000000000000000000" pitchFamily="2" charset="2"/>
              <a:buChar char="Ø"/>
            </a:pPr>
            <a:r>
              <a:rPr lang="nl-BE" sz="1800" dirty="0" smtClean="0"/>
              <a:t>betere traceerbaarheid van de ingeplande implantaten</a:t>
            </a:r>
          </a:p>
          <a:p>
            <a:pPr marL="691198" lvl="1" indent="-342900">
              <a:lnSpc>
                <a:spcPct val="80000"/>
              </a:lnSpc>
              <a:buFont typeface="Wingdings" panose="05000000000000000000" pitchFamily="2" charset="2"/>
              <a:buChar char="Ø"/>
            </a:pPr>
            <a:r>
              <a:rPr lang="nl-BE" sz="1800" dirty="0" smtClean="0"/>
              <a:t>transparantie voor de patiënt (aanmaken van een implantaatkaart met alle nuttige informatie)</a:t>
            </a:r>
          </a:p>
          <a:p>
            <a:pPr marL="416878" indent="-342900">
              <a:lnSpc>
                <a:spcPct val="80000"/>
              </a:lnSpc>
              <a:buFont typeface="Wingdings" pitchFamily="2" charset="2"/>
              <a:buChar char="Ø"/>
            </a:pPr>
            <a:endParaRPr lang="nl-BE" sz="2000" dirty="0" smtClean="0"/>
          </a:p>
          <a:p>
            <a:pPr marL="416878" indent="-342900">
              <a:lnSpc>
                <a:spcPct val="80000"/>
              </a:lnSpc>
            </a:pPr>
            <a:endParaRPr lang="nl-BE" sz="2000" dirty="0" smtClean="0"/>
          </a:p>
          <a:p>
            <a:pPr marL="73978" indent="0">
              <a:lnSpc>
                <a:spcPct val="80000"/>
              </a:lnSpc>
              <a:buFont typeface="Calibri" pitchFamily="34" charset="0"/>
              <a:buNone/>
            </a:pPr>
            <a:endParaRPr lang="nl-BE" sz="2400" dirty="0">
              <a:solidFill>
                <a:srgbClr val="000000"/>
              </a:solidFill>
              <a:sym typeface="Arial" pitchFamily="34" charset="0"/>
            </a:endParaRPr>
          </a:p>
          <a:p>
            <a:pPr marL="0" indent="0" eaLnBrk="0" fontAlgn="base" hangingPunct="0">
              <a:spcAft>
                <a:spcPct val="0"/>
              </a:spcAft>
              <a:buNone/>
              <a:defRPr/>
            </a:pPr>
            <a:endParaRPr lang="nl-BE" sz="1600" dirty="0"/>
          </a:p>
        </p:txBody>
      </p:sp>
      <p:sp>
        <p:nvSpPr>
          <p:cNvPr id="10" name="Text Placeholder 9"/>
          <p:cNvSpPr>
            <a:spLocks noGrp="1"/>
          </p:cNvSpPr>
          <p:nvPr>
            <p:ph type="body" sz="half" idx="2"/>
          </p:nvPr>
        </p:nvSpPr>
        <p:spPr/>
        <p:txBody>
          <a:bodyPr vert="horz">
            <a:normAutofit/>
          </a:bodyPr>
          <a:lstStyle/>
          <a:p>
            <a:pPr>
              <a:lnSpc>
                <a:spcPct val="90000"/>
              </a:lnSpc>
              <a:spcBef>
                <a:spcPct val="0"/>
              </a:spcBef>
            </a:pPr>
            <a:r>
              <a:rPr lang="nl-BE" sz="2000" b="1" spc="-100" dirty="0" smtClean="0">
                <a:solidFill>
                  <a:srgbClr val="3E6E5A"/>
                </a:solidFill>
                <a:latin typeface="+mj-lt"/>
              </a:rPr>
              <a:t>Traceerbaarheid van medische hulpmiddelen</a:t>
            </a:r>
            <a:endParaRPr lang="nl-BE" sz="2000" b="1" spc="-100" dirty="0">
              <a:solidFill>
                <a:srgbClr val="3E6E5A"/>
              </a:solidFill>
              <a:latin typeface="+mj-lt"/>
              <a:ea typeface="+mj-ea"/>
              <a:cs typeface="+mj-cs"/>
            </a:endParaRPr>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047503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
            </a:r>
            <a:br>
              <a:rPr dirty="0"/>
            </a:br>
            <a:r>
              <a:rPr dirty="0"/>
              <a:t/>
            </a:r>
            <a:br>
              <a:rPr dirty="0"/>
            </a:br>
            <a:r>
              <a:rPr lang="nl-BE" sz="4400" b="1" dirty="0"/>
              <a:t>Rol en verantwoordelijkheden van het </a:t>
            </a:r>
            <a:r>
              <a:rPr lang="nl-BE" sz="4400" b="1" dirty="0">
                <a:solidFill>
                  <a:srgbClr val="3E6E5A"/>
                </a:solidFill>
              </a:rPr>
              <a:t>eHealth</a:t>
            </a:r>
            <a:r>
              <a:rPr lang="nl-BE" sz="4400" b="1" dirty="0"/>
              <a:t>-platform</a:t>
            </a:r>
            <a:r>
              <a:rPr dirty="0"/>
              <a:t/>
            </a:r>
            <a:br>
              <a:rPr dirty="0"/>
            </a:br>
            <a:endParaRPr lang="nl-BE" b="1" dirty="0"/>
          </a:p>
        </p:txBody>
      </p:sp>
      <p:pic>
        <p:nvPicPr>
          <p:cNvPr id="4" name="Picture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57200" y="2379947"/>
            <a:ext cx="8229600" cy="3317306"/>
          </a:xfrm>
          <a:prstGeom prst="rect">
            <a:avLst/>
          </a:prstGeom>
          <a:noFill/>
          <a:ln>
            <a:noFill/>
          </a:ln>
        </p:spPr>
      </p:pic>
      <p:sp>
        <p:nvSpPr>
          <p:cNvPr id="11" name="Content Placeholder 10"/>
          <p:cNvSpPr>
            <a:spLocks noGrp="1"/>
          </p:cNvSpPr>
          <p:nvPr>
            <p:ph type="body" sz="half" idx="4294967295"/>
          </p:nvPr>
        </p:nvSpPr>
        <p:spPr>
          <a:xfrm>
            <a:off x="0" y="2133600"/>
            <a:ext cx="2139950" cy="4243388"/>
          </a:xfrm>
        </p:spPr>
        <p:txBody>
          <a:bodyPr>
            <a:normAutofit/>
          </a:bodyPr>
          <a:lstStyle/>
          <a:p>
            <a:pPr marL="92075" lvl="1" indent="0">
              <a:lnSpc>
                <a:spcPct val="80000"/>
              </a:lnSpc>
              <a:buNone/>
              <a:defRPr/>
            </a:pPr>
            <a:endParaRPr lang="fr-BE" sz="2000" dirty="0" smtClean="0">
              <a:sym typeface="Arial" pitchFamily="34" charset="0"/>
            </a:endParaRPr>
          </a:p>
          <a:p>
            <a:pPr marL="416878" indent="-342900">
              <a:lnSpc>
                <a:spcPct val="80000"/>
              </a:lnSpc>
            </a:pPr>
            <a:endParaRPr lang="fr-BE" sz="2000" dirty="0" smtClean="0"/>
          </a:p>
          <a:p>
            <a:pPr marL="73978" indent="0">
              <a:lnSpc>
                <a:spcPct val="80000"/>
              </a:lnSpc>
              <a:buFont typeface="Calibri" pitchFamily="34" charset="0"/>
              <a:buNone/>
            </a:pPr>
            <a:endParaRPr lang="fr-BE" sz="2400" dirty="0">
              <a:solidFill>
                <a:srgbClr val="000000"/>
              </a:solidFill>
              <a:sym typeface="Arial" pitchFamily="34" charset="0"/>
            </a:endParaRPr>
          </a:p>
          <a:p>
            <a:pPr marL="0" indent="0" eaLnBrk="0" fontAlgn="base" hangingPunct="0">
              <a:spcAft>
                <a:spcPct val="0"/>
              </a:spcAft>
              <a:buNone/>
              <a:defRPr/>
            </a:pPr>
            <a:endParaRPr lang="fr-FR" sz="1600"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80612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dirty="0" smtClean="0"/>
          </a:p>
          <a:p>
            <a:pPr eaLnBrk="1" hangingPunct="1"/>
            <a:r>
              <a:rPr lang="nl-BE" altLang="en-US" sz="2000" b="1" dirty="0" smtClean="0"/>
              <a:t>Hoe?</a:t>
            </a:r>
          </a:p>
          <a:p>
            <a:pPr eaLnBrk="1" hangingPunct="1"/>
            <a:endParaRPr lang="nl-BE" altLang="en-US" sz="800" b="1" dirty="0" smtClean="0"/>
          </a:p>
          <a:p>
            <a:pPr lvl="1" eaLnBrk="1" hangingPunct="1"/>
            <a:r>
              <a:rPr lang="nl-BE" altLang="en-US" sz="1800" dirty="0" smtClean="0"/>
              <a:t>door </a:t>
            </a:r>
            <a:r>
              <a:rPr lang="nl-BE" altLang="en-US" sz="1800" b="1" dirty="0" smtClean="0"/>
              <a:t>een goed georganiseerde, onderlinge elektronische dienstverlening</a:t>
            </a:r>
            <a:r>
              <a:rPr lang="nl-BE" altLang="en-US" sz="1800" dirty="0" smtClean="0"/>
              <a:t> en </a:t>
            </a:r>
            <a:r>
              <a:rPr lang="nl-BE" altLang="en-US" sz="1800" b="1" dirty="0" smtClean="0"/>
              <a:t>informatie-uitwisseling</a:t>
            </a:r>
            <a:r>
              <a:rPr lang="nl-BE" altLang="en-US" sz="1800" dirty="0" smtClean="0"/>
              <a:t> tussen alle actoren in de gezondheidszorg</a:t>
            </a:r>
          </a:p>
          <a:p>
            <a:pPr lvl="1" eaLnBrk="1" hangingPunct="1"/>
            <a:r>
              <a:rPr lang="nl-BE" altLang="en-US" sz="1800" dirty="0" smtClean="0"/>
              <a:t>met de </a:t>
            </a:r>
            <a:r>
              <a:rPr lang="nl-BE" altLang="en-US" sz="1800" b="1" dirty="0" smtClean="0"/>
              <a:t>nodige waarborgen</a:t>
            </a:r>
            <a:r>
              <a:rPr lang="nl-BE" altLang="en-US" sz="1800" dirty="0" smtClean="0"/>
              <a:t> op het vlak van de </a:t>
            </a:r>
            <a:r>
              <a:rPr lang="nl-BE" altLang="en-US" sz="1800" b="1" dirty="0" smtClean="0"/>
              <a:t>informatieveiligheid</a:t>
            </a:r>
            <a:r>
              <a:rPr lang="nl-BE" altLang="en-US" sz="1800" dirty="0" smtClean="0"/>
              <a:t>, de </a:t>
            </a:r>
            <a:r>
              <a:rPr lang="nl-BE" altLang="en-US" sz="1800" b="1" dirty="0" smtClean="0"/>
              <a:t>bescherming van de persoonlijke levenssfeer</a:t>
            </a:r>
            <a:r>
              <a:rPr lang="nl-BE" altLang="en-US" sz="1800" dirty="0" smtClean="0"/>
              <a:t> en het </a:t>
            </a:r>
            <a:r>
              <a:rPr lang="nl-BE" altLang="en-US" sz="1800" b="1" dirty="0" smtClean="0"/>
              <a:t>beroepsgeheim</a:t>
            </a:r>
          </a:p>
          <a:p>
            <a:pPr lvl="1" eaLnBrk="1" hangingPunct="1"/>
            <a:endParaRPr lang="nl-BE" altLang="en-US" sz="800" b="1" dirty="0" smtClean="0"/>
          </a:p>
          <a:p>
            <a:pPr eaLnBrk="1" hangingPunct="1"/>
            <a:r>
              <a:rPr lang="nl-BE" altLang="en-US" sz="2000" b="1" dirty="0" smtClean="0"/>
              <a:t>Wat?</a:t>
            </a:r>
          </a:p>
          <a:p>
            <a:pPr eaLnBrk="1" hangingPunct="1"/>
            <a:endParaRPr lang="nl-BE" altLang="en-US" sz="800" b="1" dirty="0" smtClean="0"/>
          </a:p>
          <a:p>
            <a:pPr lvl="1" eaLnBrk="1" hangingPunct="1"/>
            <a:r>
              <a:rPr lang="nl-BE" altLang="en-US" sz="1800" dirty="0" smtClean="0"/>
              <a:t>optimaliseren van de </a:t>
            </a:r>
            <a:r>
              <a:rPr lang="nl-BE" altLang="en-US" sz="1800" b="1" dirty="0" smtClean="0"/>
              <a:t>kwaliteit</a:t>
            </a:r>
            <a:r>
              <a:rPr lang="nl-BE" altLang="en-US" sz="1800" dirty="0" smtClean="0"/>
              <a:t> en de </a:t>
            </a:r>
            <a:r>
              <a:rPr lang="nl-BE" altLang="en-US" sz="1800" b="1" dirty="0" smtClean="0"/>
              <a:t>continuïteit</a:t>
            </a:r>
            <a:r>
              <a:rPr lang="nl-BE" altLang="en-US" sz="1800" dirty="0" smtClean="0"/>
              <a:t> van de gezondheidszorgverstrekking </a:t>
            </a:r>
          </a:p>
          <a:p>
            <a:pPr lvl="1" eaLnBrk="1" hangingPunct="1"/>
            <a:r>
              <a:rPr lang="nl-BE" altLang="en-US" sz="1800" dirty="0" smtClean="0"/>
              <a:t>optimaliseren van de </a:t>
            </a:r>
            <a:r>
              <a:rPr lang="nl-BE" altLang="en-US" sz="1800" b="1" dirty="0" smtClean="0"/>
              <a:t>veiligheid van de patiënt</a:t>
            </a:r>
          </a:p>
          <a:p>
            <a:pPr lvl="1" eaLnBrk="1" hangingPunct="1"/>
            <a:r>
              <a:rPr lang="nl-BE" altLang="en-US" sz="1800" b="1" dirty="0" smtClean="0"/>
              <a:t>vereenvoudigen van de administratieve formaliteiten</a:t>
            </a:r>
            <a:r>
              <a:rPr lang="nl-BE" altLang="en-US" sz="1800" dirty="0" smtClean="0"/>
              <a:t> voor alle actoren in de gezondheidszorg</a:t>
            </a:r>
          </a:p>
          <a:p>
            <a:pPr lvl="1" eaLnBrk="1" hangingPunct="1"/>
            <a:r>
              <a:rPr lang="nl-BE" altLang="en-US" sz="1800" dirty="0" smtClean="0"/>
              <a:t>degelijk </a:t>
            </a:r>
            <a:r>
              <a:rPr lang="nl-BE" altLang="en-US" sz="1800" b="1" dirty="0" smtClean="0"/>
              <a:t>ondersteunen</a:t>
            </a:r>
            <a:r>
              <a:rPr lang="nl-BE" altLang="en-US" sz="1800" dirty="0" smtClean="0"/>
              <a:t> van het gezondheidszorgbeleid</a:t>
            </a:r>
          </a:p>
          <a:p>
            <a:pPr lvl="1" eaLnBrk="1" hangingPunct="1"/>
            <a:endParaRPr lang="nl-BE" altLang="en-US" dirty="0" smtClean="0"/>
          </a:p>
          <a:p>
            <a:pPr eaLnBrk="1" hangingPunct="1"/>
            <a:endParaRPr lang="nl-BE" altLang="en-US" dirty="0" smtClean="0"/>
          </a:p>
        </p:txBody>
      </p:sp>
      <p:sp>
        <p:nvSpPr>
          <p:cNvPr id="2" name="Title 1"/>
          <p:cNvSpPr>
            <a:spLocks noGrp="1"/>
          </p:cNvSpPr>
          <p:nvPr>
            <p:ph type="title"/>
          </p:nvPr>
        </p:nvSpPr>
        <p:spPr/>
        <p:txBody>
          <a:bodyPr/>
          <a:lstStyle/>
          <a:p>
            <a:r>
              <a:rPr lang="nl-BE" altLang="en-US" b="1" dirty="0"/>
              <a:t>Doelstellingen </a:t>
            </a:r>
            <a:r>
              <a:rPr lang="nl-BE" altLang="en-US" b="1" dirty="0" err="1">
                <a:solidFill>
                  <a:srgbClr val="3E6E5A"/>
                </a:solidFill>
              </a:rPr>
              <a:t>eHealth</a:t>
            </a:r>
            <a:r>
              <a:rPr lang="nl-BE" altLang="en-US" b="1" dirty="0"/>
              <a:t>-platform</a:t>
            </a:r>
            <a:endParaRPr lang="en-US"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08282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b="1" dirty="0">
                <a:sym typeface="Arial" charset="0"/>
              </a:rPr>
              <a:t>10 opdrachten</a:t>
            </a:r>
            <a:endParaRPr lang="en-US" dirty="0"/>
          </a:p>
        </p:txBody>
      </p:sp>
      <p:sp>
        <p:nvSpPr>
          <p:cNvPr id="1536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lnSpc>
                <a:spcPct val="80000"/>
              </a:lnSpc>
              <a:buFont typeface="Wingdings" pitchFamily="2" charset="2"/>
              <a:buAutoNum type="arabicPeriod"/>
            </a:pPr>
            <a:endParaRPr lang="nl-BE" altLang="en-US" sz="1200" dirty="0" smtClean="0">
              <a:sym typeface="Arial" charset="0"/>
            </a:endParaRPr>
          </a:p>
          <a:p>
            <a:pPr marL="457200" indent="-457200" eaLnBrk="1" hangingPunct="1">
              <a:lnSpc>
                <a:spcPct val="80000"/>
              </a:lnSpc>
              <a:buFont typeface="Wingdings" pitchFamily="2" charset="2"/>
              <a:buAutoNum type="arabicPeriod"/>
            </a:pPr>
            <a:endParaRPr lang="nl-BE" altLang="en-US" sz="1200" dirty="0" smtClean="0">
              <a:sym typeface="Arial" charset="0"/>
            </a:endParaRPr>
          </a:p>
          <a:p>
            <a:pPr marL="457200" indent="-457200" eaLnBrk="1" hangingPunct="1">
              <a:lnSpc>
                <a:spcPct val="80000"/>
              </a:lnSpc>
              <a:buFont typeface="Wingdings" pitchFamily="2" charset="2"/>
              <a:buAutoNum type="arabicPeriod"/>
            </a:pPr>
            <a:r>
              <a:rPr lang="nl-BE" altLang="en-US" sz="2000" dirty="0" smtClean="0">
                <a:sym typeface="Arial" charset="0"/>
              </a:rPr>
              <a:t>Ontwikkeling van een</a:t>
            </a:r>
            <a:r>
              <a:rPr lang="nl-BE" altLang="en-US" sz="2000" b="1" dirty="0" smtClean="0">
                <a:sym typeface="Arial" charset="0"/>
              </a:rPr>
              <a:t> visie</a:t>
            </a:r>
            <a:r>
              <a:rPr lang="nl-BE" altLang="en-US" sz="2000" dirty="0" smtClean="0">
                <a:sym typeface="Arial" charset="0"/>
              </a:rPr>
              <a:t> en van een </a:t>
            </a:r>
            <a:r>
              <a:rPr lang="nl-BE" altLang="en-US" sz="2000" b="1" dirty="0" smtClean="0">
                <a:sym typeface="Arial" charset="0"/>
              </a:rPr>
              <a:t>strategie</a:t>
            </a:r>
            <a:r>
              <a:rPr lang="nl-BE" altLang="en-US" sz="2000" dirty="0" smtClean="0">
                <a:sym typeface="Arial" charset="0"/>
              </a:rPr>
              <a:t> inzake </a:t>
            </a:r>
            <a:r>
              <a:rPr lang="nl-BE" altLang="en-US" sz="2000" dirty="0" err="1" smtClean="0">
                <a:solidFill>
                  <a:srgbClr val="3E6E5A"/>
                </a:solidFill>
                <a:sym typeface="Arial" charset="0"/>
              </a:rPr>
              <a:t>eHealth</a:t>
            </a:r>
            <a:r>
              <a:rPr lang="nl-BE" altLang="en-US" dirty="0" smtClean="0"/>
              <a:t> </a:t>
            </a:r>
          </a:p>
          <a:p>
            <a:pPr marL="457200" indent="-457200" eaLnBrk="1" hangingPunct="1">
              <a:lnSpc>
                <a:spcPct val="80000"/>
              </a:lnSpc>
              <a:buFont typeface="Wingdings" pitchFamily="2" charset="2"/>
              <a:buAutoNum type="arabicPeriod"/>
            </a:pPr>
            <a:endParaRPr lang="nl-BE" altLang="en-US" sz="2000" dirty="0" smtClean="0">
              <a:sym typeface="Arial" charset="0"/>
            </a:endParaRPr>
          </a:p>
          <a:p>
            <a:pPr marL="457200" indent="-457200" eaLnBrk="1" hangingPunct="1">
              <a:lnSpc>
                <a:spcPct val="80000"/>
              </a:lnSpc>
              <a:buFont typeface="Wingdings" pitchFamily="2" charset="2"/>
              <a:buAutoNum type="arabicPeriod"/>
            </a:pPr>
            <a:r>
              <a:rPr lang="nl-BE" altLang="en-US" sz="2000" dirty="0" smtClean="0">
                <a:sym typeface="Arial" charset="0"/>
              </a:rPr>
              <a:t>Organiseren van de </a:t>
            </a:r>
            <a:r>
              <a:rPr lang="nl-BE" altLang="en-US" sz="2000" b="1" dirty="0" smtClean="0">
                <a:sym typeface="Arial" charset="0"/>
              </a:rPr>
              <a:t>samenwerking</a:t>
            </a:r>
            <a:r>
              <a:rPr lang="nl-BE" altLang="en-US" sz="2000" dirty="0" smtClean="0">
                <a:sym typeface="Arial" charset="0"/>
              </a:rPr>
              <a:t> met andere overheidsinstanties</a:t>
            </a:r>
            <a:r>
              <a:rPr lang="nl-BE" altLang="en-US" sz="2000" b="1" dirty="0" smtClean="0">
                <a:sym typeface="Arial" charset="0"/>
              </a:rPr>
              <a:t> </a:t>
            </a:r>
            <a:r>
              <a:rPr lang="nl-BE" altLang="en-US" sz="2000" dirty="0" smtClean="0">
                <a:sym typeface="Arial" charset="0"/>
              </a:rPr>
              <a:t>die belast zijn met de</a:t>
            </a:r>
            <a:r>
              <a:rPr lang="nl-BE" altLang="en-US" sz="2000" b="1" dirty="0" smtClean="0">
                <a:sym typeface="Arial" charset="0"/>
              </a:rPr>
              <a:t> coördinatie van de elektronische dienstverlening</a:t>
            </a:r>
            <a:r>
              <a:rPr lang="nl-BE" altLang="en-US" dirty="0" smtClean="0"/>
              <a:t> </a:t>
            </a:r>
          </a:p>
          <a:p>
            <a:pPr marL="457200" indent="-457200" eaLnBrk="1" hangingPunct="1">
              <a:lnSpc>
                <a:spcPct val="80000"/>
              </a:lnSpc>
              <a:buFont typeface="Wingdings" pitchFamily="2" charset="2"/>
              <a:buAutoNum type="arabicPeriod"/>
            </a:pPr>
            <a:endParaRPr lang="nl-BE" altLang="en-US" sz="2000" dirty="0" smtClean="0">
              <a:sym typeface="Arial" charset="0"/>
            </a:endParaRPr>
          </a:p>
          <a:p>
            <a:pPr marL="457200" indent="-457200" eaLnBrk="1" hangingPunct="1">
              <a:lnSpc>
                <a:spcPct val="80000"/>
              </a:lnSpc>
              <a:buFont typeface="Wingdings" pitchFamily="2" charset="2"/>
              <a:buAutoNum type="arabicPeriod"/>
            </a:pPr>
            <a:r>
              <a:rPr lang="nl-BE" altLang="en-US" sz="2000" dirty="0" smtClean="0">
                <a:sym typeface="Arial" charset="0"/>
              </a:rPr>
              <a:t>De </a:t>
            </a:r>
            <a:r>
              <a:rPr lang="nl-BE" altLang="en-US" sz="2000" b="1" dirty="0" smtClean="0">
                <a:sym typeface="Arial" charset="0"/>
              </a:rPr>
              <a:t>motor van de noodzakelijke veranderingen</a:t>
            </a:r>
            <a:r>
              <a:rPr lang="nl-BE" altLang="en-US" sz="2000" dirty="0" smtClean="0">
                <a:sym typeface="Arial" charset="0"/>
              </a:rPr>
              <a:t> zijn voor de uitvoering van de visie en de strategie inzake </a:t>
            </a:r>
            <a:r>
              <a:rPr lang="nl-BE" altLang="en-US" sz="2000" dirty="0" err="1" smtClean="0">
                <a:solidFill>
                  <a:srgbClr val="3E6E5A"/>
                </a:solidFill>
                <a:sym typeface="Arial" charset="0"/>
              </a:rPr>
              <a:t>eHealth</a:t>
            </a:r>
            <a:r>
              <a:rPr lang="nl-BE" altLang="en-US" sz="2000" dirty="0" smtClean="0">
                <a:sym typeface="Arial" charset="0"/>
              </a:rPr>
              <a:t> </a:t>
            </a:r>
            <a:r>
              <a:rPr lang="nl-BE" altLang="en-US" dirty="0" smtClean="0"/>
              <a:t> </a:t>
            </a:r>
          </a:p>
          <a:p>
            <a:pPr marL="457200" indent="-457200" eaLnBrk="1" hangingPunct="1">
              <a:lnSpc>
                <a:spcPct val="80000"/>
              </a:lnSpc>
              <a:buFont typeface="Wingdings" pitchFamily="2" charset="2"/>
              <a:buAutoNum type="arabicPeriod"/>
            </a:pPr>
            <a:endParaRPr lang="nl-BE" altLang="en-US" sz="2000" dirty="0" smtClean="0">
              <a:sym typeface="Arial" charset="0"/>
            </a:endParaRPr>
          </a:p>
          <a:p>
            <a:pPr marL="457200" indent="-457200" eaLnBrk="1" hangingPunct="1">
              <a:lnSpc>
                <a:spcPct val="80000"/>
              </a:lnSpc>
              <a:buFont typeface="Wingdings" pitchFamily="2" charset="2"/>
              <a:buAutoNum type="arabicPeriod"/>
            </a:pPr>
            <a:r>
              <a:rPr lang="nl-BE" altLang="en-US" sz="2000" dirty="0" smtClean="0">
                <a:sym typeface="Arial" charset="0"/>
              </a:rPr>
              <a:t>Vastleggen van functionele en </a:t>
            </a:r>
            <a:r>
              <a:rPr lang="nl-BE" altLang="en-US" sz="2000" dirty="0" err="1" smtClean="0">
                <a:sym typeface="Arial" charset="0"/>
              </a:rPr>
              <a:t>techische</a:t>
            </a:r>
            <a:r>
              <a:rPr lang="nl-BE" altLang="en-US" sz="2000" dirty="0" smtClean="0">
                <a:sym typeface="Arial" charset="0"/>
              </a:rPr>
              <a:t> </a:t>
            </a:r>
            <a:r>
              <a:rPr lang="nl-BE" altLang="en-US" sz="2000" b="1" dirty="0" smtClean="0">
                <a:sym typeface="Arial" charset="0"/>
              </a:rPr>
              <a:t>normen, standaarden</a:t>
            </a:r>
            <a:r>
              <a:rPr lang="nl-BE" altLang="en-US" sz="2000" dirty="0" smtClean="0">
                <a:sym typeface="Arial" charset="0"/>
              </a:rPr>
              <a:t>,</a:t>
            </a:r>
            <a:r>
              <a:rPr lang="nl-BE" altLang="en-US" sz="2000" b="1" dirty="0" smtClean="0">
                <a:sym typeface="Arial" charset="0"/>
              </a:rPr>
              <a:t> specificaties</a:t>
            </a:r>
            <a:r>
              <a:rPr lang="nl-BE" altLang="en-US" sz="2000" dirty="0" smtClean="0">
                <a:sym typeface="Arial" charset="0"/>
              </a:rPr>
              <a:t> en </a:t>
            </a:r>
            <a:r>
              <a:rPr lang="nl-BE" altLang="en-US" sz="2000" b="1" dirty="0" smtClean="0">
                <a:sym typeface="Arial" charset="0"/>
              </a:rPr>
              <a:t>basisarchitectuur</a:t>
            </a:r>
            <a:r>
              <a:rPr lang="nl-BE" altLang="en-US" sz="2000" dirty="0" smtClean="0">
                <a:sym typeface="Arial" charset="0"/>
              </a:rPr>
              <a:t> inzake ICT  </a:t>
            </a:r>
          </a:p>
          <a:p>
            <a:pPr marL="457200" indent="-457200" eaLnBrk="1" hangingPunct="1">
              <a:lnSpc>
                <a:spcPct val="80000"/>
              </a:lnSpc>
              <a:buFont typeface="Wingdings" pitchFamily="2" charset="2"/>
              <a:buAutoNum type="arabicPeriod"/>
            </a:pPr>
            <a:endParaRPr lang="nl-BE" altLang="en-US" sz="2000" dirty="0" smtClean="0">
              <a:sym typeface="Arial" charset="0"/>
            </a:endParaRPr>
          </a:p>
          <a:p>
            <a:pPr marL="457200" indent="-457200" eaLnBrk="1" hangingPunct="1">
              <a:lnSpc>
                <a:spcPct val="80000"/>
              </a:lnSpc>
              <a:buFont typeface="Wingdings" pitchFamily="2" charset="2"/>
              <a:buAutoNum type="arabicPeriod"/>
            </a:pPr>
            <a:r>
              <a:rPr lang="nl-BE" altLang="en-US" sz="2000" dirty="0" smtClean="0">
                <a:sym typeface="Arial" charset="0"/>
              </a:rPr>
              <a:t>Registreren van </a:t>
            </a:r>
            <a:r>
              <a:rPr lang="nl-BE" altLang="en-US" sz="2000" b="1" dirty="0" smtClean="0">
                <a:sym typeface="Arial" charset="0"/>
              </a:rPr>
              <a:t>software</a:t>
            </a:r>
            <a:r>
              <a:rPr lang="nl-BE" altLang="en-US" sz="2000" dirty="0" smtClean="0">
                <a:sym typeface="Arial" charset="0"/>
              </a:rPr>
              <a:t> voor het beheer van elektronische patiëntendossiers  </a:t>
            </a:r>
          </a:p>
          <a:p>
            <a:pPr marL="457200" indent="-457200" eaLnBrk="1" hangingPunct="1">
              <a:lnSpc>
                <a:spcPct val="80000"/>
              </a:lnSpc>
              <a:buFont typeface="Wingdings" pitchFamily="2" charset="2"/>
              <a:buAutoNum type="arabicPeriod"/>
            </a:pPr>
            <a:endParaRPr lang="nl-BE" altLang="en-US" sz="2000" dirty="0" smtClean="0">
              <a:solidFill>
                <a:srgbClr val="000000"/>
              </a:solidFill>
              <a:cs typeface="Arial" charset="0"/>
              <a:sym typeface="Arial" charset="0"/>
            </a:endParaRPr>
          </a:p>
        </p:txBody>
      </p:sp>
      <p:sp>
        <p:nvSpPr>
          <p:cNvPr id="2" name="Date Placeholder 1"/>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95262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10 opdrachten</a:t>
            </a:r>
            <a:endParaRPr lang="en-US" dirty="0"/>
          </a:p>
        </p:txBody>
      </p:sp>
      <p:sp>
        <p:nvSpPr>
          <p:cNvPr id="163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Concipiëren, uitwerken en beheren van een </a:t>
            </a:r>
            <a:r>
              <a:rPr lang="nl-BE" altLang="en-US" sz="2000" b="1" smtClean="0">
                <a:sym typeface="Arial" charset="0"/>
              </a:rPr>
              <a:t>samenwerkingsplatform</a:t>
            </a:r>
            <a:r>
              <a:rPr lang="nl-BE" altLang="en-US" sz="2000" smtClean="0">
                <a:sym typeface="Arial" charset="0"/>
              </a:rPr>
              <a:t> voor de veilige elektronische gegevensuitwisseling met de bijhorende basisdiensten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Een akkoord bereiken over een</a:t>
            </a:r>
            <a:r>
              <a:rPr lang="nl-BE" altLang="en-US" sz="2000" b="1" smtClean="0">
                <a:sym typeface="Arial" charset="0"/>
              </a:rPr>
              <a:t> taakverdeling</a:t>
            </a:r>
            <a:r>
              <a:rPr lang="nl-BE" altLang="en-US" sz="2000" smtClean="0">
                <a:sym typeface="Arial" charset="0"/>
              </a:rPr>
              <a:t> en over de</a:t>
            </a:r>
            <a:r>
              <a:rPr lang="nl-BE" altLang="en-US" sz="2000" b="1" smtClean="0">
                <a:sym typeface="Arial" charset="0"/>
              </a:rPr>
              <a:t> kwaliteitsnormen</a:t>
            </a:r>
            <a:r>
              <a:rPr lang="nl-BE" altLang="en-US" sz="2000" smtClean="0">
                <a:sym typeface="Arial" charset="0"/>
              </a:rPr>
              <a:t> en nagaan of de kwaliteitsnormen worden nageleefd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Als </a:t>
            </a:r>
            <a:r>
              <a:rPr lang="nl-BE" altLang="en-US" sz="2000" b="1" smtClean="0">
                <a:sym typeface="Arial" charset="0"/>
              </a:rPr>
              <a:t>onafhankelijke trusted third party (TTP)  </a:t>
            </a:r>
            <a:r>
              <a:rPr lang="nl-BE" altLang="en-US" sz="2000" smtClean="0">
                <a:sym typeface="Arial" charset="0"/>
              </a:rPr>
              <a:t>optreden voor het</a:t>
            </a:r>
            <a:r>
              <a:rPr lang="nl-BE" altLang="en-US" sz="2000" b="1" smtClean="0">
                <a:sym typeface="Arial" charset="0"/>
              </a:rPr>
              <a:t> coderen</a:t>
            </a:r>
            <a:r>
              <a:rPr lang="nl-BE" altLang="en-US" sz="2000" smtClean="0">
                <a:sym typeface="Arial" charset="0"/>
              </a:rPr>
              <a:t> en </a:t>
            </a:r>
            <a:r>
              <a:rPr lang="nl-BE" altLang="en-US" sz="2000" b="1" smtClean="0">
                <a:sym typeface="Arial" charset="0"/>
              </a:rPr>
              <a:t>anonimiseren</a:t>
            </a:r>
            <a:r>
              <a:rPr lang="nl-BE" altLang="en-US" sz="2000" smtClean="0">
                <a:sym typeface="Arial" charset="0"/>
              </a:rPr>
              <a:t> van persoonsgegevens m.b.t. de gezondheid voor rekening van bepaalde, in de wet opgesomde instanties ter ondersteuning van het wetenschappelijk onderzoek en het beleid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De </a:t>
            </a:r>
            <a:r>
              <a:rPr lang="nl-BE" altLang="en-US" sz="2000" b="1" smtClean="0">
                <a:sym typeface="Arial" charset="0"/>
              </a:rPr>
              <a:t>totstandkoming van</a:t>
            </a:r>
            <a:r>
              <a:rPr lang="nl-BE" altLang="en-US" sz="2000" smtClean="0">
                <a:sym typeface="Arial" charset="0"/>
              </a:rPr>
              <a:t> </a:t>
            </a:r>
            <a:r>
              <a:rPr lang="nl-BE" altLang="en-US" sz="2000" b="1" smtClean="0">
                <a:sym typeface="Arial" charset="0"/>
              </a:rPr>
              <a:t>programma's</a:t>
            </a:r>
            <a:r>
              <a:rPr lang="nl-BE" altLang="en-US" sz="2000" smtClean="0">
                <a:sym typeface="Arial" charset="0"/>
              </a:rPr>
              <a:t> en </a:t>
            </a:r>
            <a:r>
              <a:rPr lang="nl-BE" altLang="en-US" sz="2000" b="1" smtClean="0">
                <a:sym typeface="Arial" charset="0"/>
              </a:rPr>
              <a:t>projecten</a:t>
            </a:r>
            <a:r>
              <a:rPr lang="nl-BE" altLang="en-US" sz="2000" smtClean="0">
                <a:sym typeface="Arial" charset="0"/>
              </a:rPr>
              <a:t> promoten en coördineren</a:t>
            </a:r>
            <a:r>
              <a:rPr lang="nl-BE" altLang="en-US" sz="2000" smtClean="0"/>
              <a:t>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De ICT-aspecten van de gegevensuitwisseling beheren en coördineren in het kader van de </a:t>
            </a:r>
            <a:r>
              <a:rPr lang="nl-BE" altLang="en-US" sz="2000" b="1" smtClean="0">
                <a:sym typeface="Arial" charset="0"/>
              </a:rPr>
              <a:t>elektronische patiëntendossiers</a:t>
            </a:r>
            <a:r>
              <a:rPr lang="nl-BE" altLang="en-US" sz="2000" smtClean="0">
                <a:sym typeface="Arial" charset="0"/>
              </a:rPr>
              <a:t> en van de </a:t>
            </a:r>
            <a:r>
              <a:rPr lang="nl-BE" altLang="en-US" sz="2000" b="1" smtClean="0">
                <a:sym typeface="Arial" charset="0"/>
              </a:rPr>
              <a:t>elektronische medische voorschriften</a:t>
            </a:r>
            <a:endParaRPr lang="nl-BE" altLang="en-US" sz="2000" smtClean="0">
              <a:sym typeface="Arial" charset="0"/>
            </a:endParaRPr>
          </a:p>
          <a:p>
            <a:pPr marL="457200" indent="-457200" eaLnBrk="1" hangingPunct="1">
              <a:lnSpc>
                <a:spcPct val="80000"/>
              </a:lnSpc>
              <a:buFont typeface="Wingdings" pitchFamily="2" charset="2"/>
              <a:buAutoNum type="arabicPeriod"/>
            </a:pPr>
            <a:endParaRPr lang="nl-BE" altLang="en-US" sz="2000" smtClean="0">
              <a:solidFill>
                <a:srgbClr val="000000"/>
              </a:solidFill>
              <a:cs typeface="Arial" charset="0"/>
              <a:sym typeface="Arial" charset="0"/>
            </a:endParaRPr>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73691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lstStyle/>
          <a:p>
            <a:r>
              <a:rPr lang="nl-BE" altLang="en-US" b="1" dirty="0"/>
              <a:t>Basisarchitectuur</a:t>
            </a:r>
            <a:endParaRPr lang="en-US" dirty="0"/>
          </a:p>
        </p:txBody>
      </p:sp>
      <p:pic>
        <p:nvPicPr>
          <p:cNvPr id="76"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p>
        </p:txBody>
      </p:sp>
      <p:sp>
        <p:nvSpPr>
          <p:cNvPr id="78"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79"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chemeClr val="bg1"/>
              </a:solidFill>
              <a:effectLst>
                <a:outerShdw blurRad="38100" dist="38100" dir="2700000" algn="tl">
                  <a:srgbClr val="000000"/>
                </a:outerShdw>
              </a:effectLst>
            </a:endParaRPr>
          </a:p>
          <a:p>
            <a:pPr algn="ctr">
              <a:defRPr/>
            </a:pPr>
            <a:endParaRPr lang="en-GB" sz="2400" b="1" i="1">
              <a:solidFill>
                <a:schemeClr val="bg1"/>
              </a:solidFill>
              <a:effectLst>
                <a:outerShdw blurRad="38100" dist="38100" dir="2700000" algn="tl">
                  <a:srgbClr val="000000"/>
                </a:outerShdw>
              </a:effectLst>
            </a:endParaRPr>
          </a:p>
        </p:txBody>
      </p:sp>
      <p:sp>
        <p:nvSpPr>
          <p:cNvPr id="80"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1"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82"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chemeClr val="bg1"/>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chemeClr val="bg1"/>
                </a:solidFill>
                <a:effectLst>
                  <a:outerShdw blurRad="38100" dist="38100" dir="2700000" algn="tl">
                    <a:srgbClr val="000000"/>
                  </a:outerShdw>
                </a:effectLst>
              </a:rPr>
              <a:t>-platform</a:t>
            </a:r>
          </a:p>
        </p:txBody>
      </p:sp>
      <p:sp>
        <p:nvSpPr>
          <p:cNvPr id="83"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latin typeface="Arial" charset="0"/>
              </a:rPr>
              <a:t>Netwerk</a:t>
            </a:r>
          </a:p>
        </p:txBody>
      </p:sp>
      <p:pic>
        <p:nvPicPr>
          <p:cNvPr id="84" name="Picture 3"/>
          <p:cNvPicPr>
            <a:picLocks noChangeAspect="1" noChangeArrowheads="1"/>
          </p:cNvPicPr>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effectLst>
                  <a:outerShdw blurRad="38100" dist="38100" dir="2700000" algn="tl">
                    <a:srgbClr val="C0C0C0"/>
                  </a:outerShdw>
                </a:effectLst>
              </a:rPr>
              <a:t>Patiënten, zorgverleners</a:t>
            </a:r>
          </a:p>
          <a:p>
            <a:pPr algn="ctr">
              <a:defRPr/>
            </a:pPr>
            <a:r>
              <a:rPr lang="nl-BE" sz="2000" b="1" i="1" dirty="0">
                <a:effectLst>
                  <a:outerShdw blurRad="38100" dist="38100" dir="2700000" algn="tl">
                    <a:srgbClr val="C0C0C0"/>
                  </a:outerShdw>
                </a:effectLst>
              </a:rPr>
              <a:t>en zorginstellingen</a:t>
            </a:r>
            <a:endParaRPr lang="nl-BE" sz="2000" b="1" i="1" dirty="0">
              <a:solidFill>
                <a:schemeClr val="bg1"/>
              </a:solidFill>
              <a:effectLst>
                <a:outerShdw blurRad="38100" dist="38100" dir="2700000" algn="tl">
                  <a:srgbClr val="C0C0C0"/>
                </a:outerShdw>
              </a:effectLst>
            </a:endParaRPr>
          </a:p>
        </p:txBody>
      </p:sp>
      <p:sp>
        <p:nvSpPr>
          <p:cNvPr id="86"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7"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8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89"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Rectangle 21"/>
          <p:cNvSpPr>
            <a:spLocks noChangeArrowheads="1"/>
          </p:cNvSpPr>
          <p:nvPr/>
        </p:nvSpPr>
        <p:spPr bwMode="auto">
          <a:xfrm>
            <a:off x="315913" y="6091873"/>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dirty="0">
                <a:solidFill>
                  <a:schemeClr val="hlink"/>
                </a:solidFill>
              </a:rPr>
              <a:t>Leveranciers</a:t>
            </a:r>
          </a:p>
        </p:txBody>
      </p:sp>
      <p:sp>
        <p:nvSpPr>
          <p:cNvPr id="91"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chemeClr val="hlink"/>
                </a:solidFill>
              </a:rPr>
              <a:t>Gebruikers</a:t>
            </a:r>
          </a:p>
        </p:txBody>
      </p:sp>
      <p:sp>
        <p:nvSpPr>
          <p:cNvPr id="92"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chemeClr val="bg1"/>
                </a:solidFill>
                <a:effectLst>
                  <a:outerShdw blurRad="38100" dist="38100" dir="2700000" algn="tl">
                    <a:srgbClr val="000000"/>
                  </a:outerShdw>
                </a:effectLst>
              </a:rPr>
              <a:t>-platform</a:t>
            </a:r>
          </a:p>
        </p:txBody>
      </p:sp>
      <p:grpSp>
        <p:nvGrpSpPr>
          <p:cNvPr id="93" name="Group 24"/>
          <p:cNvGrpSpPr>
            <a:grpSpLocks/>
          </p:cNvGrpSpPr>
          <p:nvPr/>
        </p:nvGrpSpPr>
        <p:grpSpPr bwMode="auto">
          <a:xfrm>
            <a:off x="760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Health portal</a:t>
              </a:r>
              <a:endParaRPr lang="nl-BE" sz="1000" i="1">
                <a:solidFill>
                  <a:schemeClr val="bg1"/>
                </a:solidFill>
              </a:endParaRPr>
            </a:p>
          </p:txBody>
        </p:sp>
        <p:sp>
          <p:nvSpPr>
            <p:cNvPr id="95"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6"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99"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Software zorginstelling</a:t>
            </a:r>
            <a:endParaRPr lang="nl-BE" sz="1000" i="1">
              <a:solidFill>
                <a:schemeClr val="bg1"/>
              </a:solidFill>
            </a:endParaRPr>
          </a:p>
        </p:txBody>
      </p:sp>
      <p:sp>
        <p:nvSpPr>
          <p:cNvPr id="101"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2"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3"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4"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105"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MyCareNet</a:t>
            </a:r>
            <a:endParaRPr lang="nl-BE" sz="1000" i="1">
              <a:solidFill>
                <a:schemeClr val="bg1"/>
              </a:solidFill>
            </a:endParaRPr>
          </a:p>
        </p:txBody>
      </p:sp>
      <p:sp>
        <p:nvSpPr>
          <p:cNvPr id="106"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7"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8"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09"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110"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chemeClr val="bg1"/>
                </a:solidFill>
                <a:effectLst>
                  <a:outerShdw blurRad="38100" dist="38100" dir="2700000" algn="tl">
                    <a:srgbClr val="000000"/>
                  </a:outerShdw>
                </a:effectLst>
              </a:rPr>
              <a:t>Software zorgverlener</a:t>
            </a:r>
            <a:endParaRPr lang="nl-BE" sz="1000" i="1" dirty="0">
              <a:solidFill>
                <a:schemeClr val="bg1"/>
              </a:solidFill>
            </a:endParaRPr>
          </a:p>
        </p:txBody>
      </p:sp>
      <p:sp>
        <p:nvSpPr>
          <p:cNvPr id="111"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2"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3"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4"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5"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16"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7"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8"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19"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0"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p>
        </p:txBody>
      </p:sp>
      <p:sp>
        <p:nvSpPr>
          <p:cNvPr id="12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chemeClr val="bg1"/>
                </a:solidFill>
                <a:effectLst>
                  <a:outerShdw blurRad="38100" dist="38100" dir="2700000" algn="tl">
                    <a:srgbClr val="000000"/>
                  </a:outerShdw>
                </a:effectLst>
              </a:rPr>
              <a:t>Site RIZIV</a:t>
            </a:r>
            <a:endParaRPr lang="nl-BE" sz="1000" i="1">
              <a:solidFill>
                <a:schemeClr val="bg1"/>
              </a:solidFill>
            </a:endParaRPr>
          </a:p>
        </p:txBody>
      </p:sp>
      <p:sp>
        <p:nvSpPr>
          <p:cNvPr id="12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2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pic>
        <p:nvPicPr>
          <p:cNvPr id="12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8"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29"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13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p>
        </p:txBody>
      </p:sp>
      <p:sp>
        <p:nvSpPr>
          <p:cNvPr id="131"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2"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3"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4"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5"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sp>
        <p:nvSpPr>
          <p:cNvPr id="136"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p>
        </p:txBody>
      </p:sp>
      <p:pic>
        <p:nvPicPr>
          <p:cNvPr id="137"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8"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3916"/>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AutoShape 32">
            <a:hlinkClick r:id="" action="ppaction://noaction" highlightClick="1"/>
          </p:cNvPr>
          <p:cNvSpPr>
            <a:spLocks noChangeArrowheads="1"/>
          </p:cNvSpPr>
          <p:nvPr/>
        </p:nvSpPr>
        <p:spPr bwMode="blackWhite">
          <a:xfrm>
            <a:off x="7835583" y="207422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3" name="AutoShape 33">
            <a:hlinkClick r:id="" action="ppaction://noaction" highlightClick="1"/>
          </p:cNvPr>
          <p:cNvSpPr>
            <a:spLocks noChangeArrowheads="1"/>
          </p:cNvSpPr>
          <p:nvPr/>
        </p:nvSpPr>
        <p:spPr bwMode="blackWhite">
          <a:xfrm>
            <a:off x="7899083" y="213931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4" name="AutoShape 34">
            <a:hlinkClick r:id="" action="ppaction://noaction" highlightClick="1"/>
          </p:cNvPr>
          <p:cNvSpPr>
            <a:spLocks noChangeArrowheads="1"/>
          </p:cNvSpPr>
          <p:nvPr/>
        </p:nvSpPr>
        <p:spPr bwMode="blackWhite">
          <a:xfrm>
            <a:off x="7962583" y="220440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chemeClr val="bg1"/>
              </a:solidFill>
              <a:effectLst>
                <a:outerShdw blurRad="38100" dist="38100" dir="2700000" algn="tl">
                  <a:srgbClr val="000000"/>
                </a:outerShdw>
              </a:effectLst>
            </a:endParaRPr>
          </a:p>
        </p:txBody>
      </p:sp>
      <p:sp>
        <p:nvSpPr>
          <p:cNvPr id="145" name="AutoShape 35">
            <a:hlinkClick r:id="" action="ppaction://noaction" highlightClick="1"/>
          </p:cNvPr>
          <p:cNvSpPr>
            <a:spLocks noChangeArrowheads="1"/>
          </p:cNvSpPr>
          <p:nvPr/>
        </p:nvSpPr>
        <p:spPr bwMode="blackWhite">
          <a:xfrm>
            <a:off x="8026083" y="226949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chemeClr val="bg1"/>
                </a:solidFill>
                <a:effectLst>
                  <a:outerShdw blurRad="38100" dist="38100" dir="2700000" algn="tl">
                    <a:srgbClr val="000000"/>
                  </a:outerShdw>
                </a:effectLst>
              </a:rPr>
              <a:t>DTW</a:t>
            </a:r>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755016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8074791"/>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508698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lstStyle/>
          <a:p>
            <a:pPr marL="0" lvl="1" indent="0">
              <a:buNone/>
            </a:pPr>
            <a:r>
              <a:rPr lang="nl-BE" sz="2400" dirty="0" smtClean="0">
                <a:solidFill>
                  <a:srgbClr val="000000"/>
                </a:solidFill>
                <a:sym typeface="Arial" pitchFamily="34" charset="0"/>
              </a:rPr>
              <a:t>Garandeert een soepele en harmonieuze integratie van verschillende deelprocessen en basisdiensten, met inbegrip van de orchestratielogica, tot één aanroepbare dienst (webservice)</a:t>
            </a:r>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Coördinatie van elektronische deelprocessen</a:t>
            </a:r>
          </a:p>
          <a:p>
            <a:pPr>
              <a:lnSpc>
                <a:spcPct val="90000"/>
              </a:lnSpc>
              <a:spcBef>
                <a:spcPct val="0"/>
              </a:spcBef>
            </a:pPr>
            <a:endParaRPr lang="nl-BE" sz="2400" b="1" spc="-100" dirty="0">
              <a:solidFill>
                <a:srgbClr val="3E6E5A"/>
              </a:solidFill>
              <a:latin typeface="+mj-lt"/>
              <a:ea typeface="+mj-ea"/>
              <a:cs typeface="+mj-cs"/>
              <a:sym typeface="Arial" pitchFamily="34" charset="0"/>
            </a:endParaRPr>
          </a:p>
          <a:p>
            <a:pPr>
              <a:lnSpc>
                <a:spcPct val="90000"/>
              </a:lnSpc>
              <a:spcBef>
                <a:spcPct val="0"/>
              </a:spcBef>
            </a:pPr>
            <a:endParaRPr lang="nl-BE" sz="2400" b="1" spc="-100" dirty="0">
              <a:solidFill>
                <a:srgbClr val="3E6E5A"/>
              </a:solidFill>
              <a:latin typeface="+mj-lt"/>
              <a:ea typeface="+mj-ea"/>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77072"/>
            <a:ext cx="1907984" cy="1907984"/>
          </a:xfrm>
          <a:prstGeom prst="rect">
            <a:avLst/>
          </a:prstGeom>
          <a:ln>
            <a:noFill/>
          </a:ln>
          <a:effectLst>
            <a:softEdge rad="112500"/>
          </a:effectLst>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542082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ltLang="en-US" sz="800" dirty="0" smtClean="0"/>
          </a:p>
          <a:p>
            <a:r>
              <a:rPr lang="nl-BE" altLang="en-US" sz="2000" dirty="0" smtClean="0"/>
              <a:t>samenwerking tussen alle actoren in de gezondheidszorg</a:t>
            </a:r>
          </a:p>
          <a:p>
            <a:r>
              <a:rPr lang="nl-BE" altLang="en-US" sz="2000" dirty="0" smtClean="0"/>
              <a:t>efficiënte en veilige elektronische communicatie tussen alle actoren in de gezondheidszorg</a:t>
            </a:r>
          </a:p>
          <a:p>
            <a:r>
              <a:rPr lang="nl-BE" altLang="en-US" sz="2000" dirty="0" smtClean="0"/>
              <a:t>kwaliteitsvolle, specialisme-overschrijdende elektronische patiëntendossiers</a:t>
            </a:r>
          </a:p>
          <a:p>
            <a:r>
              <a:rPr lang="nl-BE" altLang="en-US" sz="2000" dirty="0" smtClean="0"/>
              <a:t>zorgpaden</a:t>
            </a:r>
          </a:p>
          <a:p>
            <a:r>
              <a:rPr lang="nl-BE" altLang="en-US" sz="2000" dirty="0" smtClean="0"/>
              <a:t>geoptimaliseerde administratieve processen</a:t>
            </a:r>
          </a:p>
          <a:p>
            <a:r>
              <a:rPr lang="nl-BE" altLang="en-US" sz="2000" dirty="0" smtClean="0"/>
              <a:t>technische en semantische interoperabiliteit</a:t>
            </a:r>
          </a:p>
          <a:p>
            <a:r>
              <a:rPr lang="nl-BE" altLang="en-US" sz="2000" dirty="0" smtClean="0"/>
              <a:t>waarborgen inzake</a:t>
            </a:r>
          </a:p>
          <a:p>
            <a:pPr lvl="1"/>
            <a:r>
              <a:rPr lang="nl-BE" altLang="en-US" sz="2000" dirty="0" smtClean="0"/>
              <a:t>informatieveiligheid</a:t>
            </a:r>
          </a:p>
          <a:p>
            <a:pPr lvl="1"/>
            <a:r>
              <a:rPr lang="nl-BE" altLang="en-US" sz="2000" dirty="0" smtClean="0"/>
              <a:t>bescherming van de persoonlijke levenssfeer</a:t>
            </a:r>
          </a:p>
          <a:p>
            <a:pPr lvl="1"/>
            <a:r>
              <a:rPr lang="nl-BE" altLang="en-US" sz="2000" dirty="0" smtClean="0"/>
              <a:t>respect van het beroepsgeheim van de zorgverleners</a:t>
            </a:r>
          </a:p>
        </p:txBody>
      </p:sp>
      <p:sp>
        <p:nvSpPr>
          <p:cNvPr id="3" name="Title 2"/>
          <p:cNvSpPr>
            <a:spLocks noGrp="1"/>
          </p:cNvSpPr>
          <p:nvPr>
            <p:ph type="title"/>
          </p:nvPr>
        </p:nvSpPr>
        <p:spPr/>
        <p:txBody>
          <a:bodyPr/>
          <a:lstStyle/>
          <a:p>
            <a:r>
              <a:rPr lang="nl-BE" altLang="en-US" b="1" dirty="0"/>
              <a:t>Vermelde evoluties vergen …</a:t>
            </a:r>
            <a:endParaRPr lang="en-US" dirty="0"/>
          </a:p>
        </p:txBody>
      </p:sp>
      <p:sp>
        <p:nvSpPr>
          <p:cNvPr id="2" name="Date Placeholder 1"/>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62298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fontScale="92500" lnSpcReduction="10000"/>
          </a:bodyPr>
          <a:lstStyle/>
          <a:p>
            <a:pPr marL="0" lvl="1" indent="0">
              <a:buNone/>
            </a:pPr>
            <a:r>
              <a:rPr lang="nl-BE" sz="2600" dirty="0">
                <a:solidFill>
                  <a:srgbClr val="000000"/>
                </a:solidFill>
              </a:rPr>
              <a:t>Venster op het web dat </a:t>
            </a:r>
            <a:r>
              <a:rPr lang="nl-BE" sz="2600" dirty="0" smtClean="0">
                <a:solidFill>
                  <a:srgbClr val="000000"/>
                </a:solidFill>
              </a:rPr>
              <a:t>verschillende online </a:t>
            </a:r>
            <a:r>
              <a:rPr lang="nl-BE" sz="2600" dirty="0">
                <a:solidFill>
                  <a:srgbClr val="000000"/>
                </a:solidFill>
              </a:rPr>
              <a:t>diensten aanbiedt aan actoren in de gezondheidszorg </a:t>
            </a:r>
            <a:r>
              <a:rPr lang="nl-BE" sz="2600" dirty="0" smtClean="0">
                <a:solidFill>
                  <a:srgbClr val="000000"/>
                </a:solidFill>
              </a:rPr>
              <a:t>ter ondersteuning </a:t>
            </a:r>
            <a:r>
              <a:rPr lang="nl-BE" sz="2600" dirty="0">
                <a:solidFill>
                  <a:srgbClr val="000000"/>
                </a:solidFill>
              </a:rPr>
              <a:t>van hun </a:t>
            </a:r>
            <a:r>
              <a:rPr lang="nl-BE" sz="2600" dirty="0" smtClean="0">
                <a:solidFill>
                  <a:srgbClr val="000000"/>
                </a:solidFill>
              </a:rPr>
              <a:t>gezondheidszorgpraktijk</a:t>
            </a:r>
            <a:endParaRPr lang="nl-BE" sz="2600" dirty="0">
              <a:solidFill>
                <a:srgbClr val="000000"/>
              </a:solidFill>
            </a:endParaRPr>
          </a:p>
          <a:p>
            <a:pPr marL="806450" lvl="1" indent="-722313"/>
            <a:r>
              <a:rPr lang="nl-BE" sz="2600" dirty="0" smtClean="0">
                <a:solidFill>
                  <a:srgbClr val="000000"/>
                </a:solidFill>
                <a:sym typeface="Arial" pitchFamily="34" charset="0"/>
              </a:rPr>
              <a:t>biedt alle nuttige informatie met betrekking tot de diensten die door het </a:t>
            </a:r>
            <a:r>
              <a:rPr lang="nl-BE" sz="2600" dirty="0">
                <a:solidFill>
                  <a:srgbClr val="3E6E5A"/>
                </a:solidFill>
                <a:sym typeface="Arial" pitchFamily="34" charset="0"/>
              </a:rPr>
              <a:t>eHealth</a:t>
            </a:r>
            <a:r>
              <a:rPr lang="nl-BE" sz="2600" dirty="0" smtClean="0">
                <a:solidFill>
                  <a:srgbClr val="000000"/>
                </a:solidFill>
                <a:sym typeface="Arial" pitchFamily="34" charset="0"/>
              </a:rPr>
              <a:t>-platform </a:t>
            </a:r>
            <a:r>
              <a:rPr lang="nl-BE" sz="2600" dirty="0">
                <a:solidFill>
                  <a:srgbClr val="000000"/>
                </a:solidFill>
                <a:sym typeface="Arial" pitchFamily="34" charset="0"/>
              </a:rPr>
              <a:t>worden aangeboden, zijn opdrachten, zijn standaarden, enz</a:t>
            </a:r>
            <a:r>
              <a:rPr lang="nl-BE" sz="2600" dirty="0" smtClean="0"/>
              <a:t>.</a:t>
            </a:r>
            <a:endParaRPr lang="nl-BE" sz="2600" dirty="0">
              <a:solidFill>
                <a:srgbClr val="000000"/>
              </a:solidFill>
              <a:sym typeface="Arial" pitchFamily="34" charset="0"/>
            </a:endParaRPr>
          </a:p>
          <a:p>
            <a:pPr marL="806450" lvl="1" indent="-722313"/>
            <a:r>
              <a:rPr lang="nl-BE" sz="2600" dirty="0" smtClean="0">
                <a:solidFill>
                  <a:srgbClr val="000000"/>
                </a:solidFill>
                <a:sym typeface="Arial" pitchFamily="34" charset="0"/>
              </a:rPr>
              <a:t>de portaalomgeving bevat onder meer alle documenten die de gebruikers nodig hebben om de juiste configuraties te realiseren en aldus toegang te krijgen tot de beschikbare online diensten</a:t>
            </a:r>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Portaal</a:t>
            </a:r>
          </a:p>
          <a:p>
            <a:pPr>
              <a:lnSpc>
                <a:spcPct val="90000"/>
              </a:lnSpc>
              <a:spcBef>
                <a:spcPct val="0"/>
              </a:spcBef>
            </a:pPr>
            <a:endParaRPr lang="nl-BE" sz="2400" b="1" spc="-100" dirty="0">
              <a:solidFill>
                <a:srgbClr val="3E6E5A"/>
              </a:solidFill>
              <a:latin typeface="+mj-lt"/>
              <a:ea typeface="+mj-ea"/>
              <a:cs typeface="+mj-cs"/>
              <a:sym typeface="Arial" pitchFamily="34" charset="0"/>
            </a:endParaRPr>
          </a:p>
          <a:p>
            <a:pPr>
              <a:lnSpc>
                <a:spcPct val="90000"/>
              </a:lnSpc>
              <a:spcBef>
                <a:spcPct val="0"/>
              </a:spcBef>
            </a:pPr>
            <a:endParaRPr lang="nl-BE" sz="2400" b="1" spc="-100" dirty="0">
              <a:solidFill>
                <a:srgbClr val="3E6E5A"/>
              </a:solidFill>
              <a:latin typeface="+mj-lt"/>
              <a:ea typeface="+mj-ea"/>
              <a:cs typeface="+mj-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140968"/>
            <a:ext cx="1908000" cy="1908000"/>
          </a:xfrm>
          <a:prstGeom prst="rect">
            <a:avLst/>
          </a:prstGeom>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270411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27" y="548680"/>
            <a:ext cx="7214357" cy="606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61788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a:t>
            </a:r>
            <a:r>
              <a:rPr lang="nl-BE" sz="2800" b="1" dirty="0" smtClean="0"/>
              <a:t> </a:t>
            </a:r>
            <a:r>
              <a:rPr lang="nl-BE" b="1" dirty="0" smtClean="0"/>
              <a:t>basisdiensten</a:t>
            </a:r>
            <a:endParaRPr lang="nl-BE" b="1" dirty="0"/>
          </a:p>
        </p:txBody>
      </p:sp>
      <p:sp>
        <p:nvSpPr>
          <p:cNvPr id="3" name="Content Placeholder 2"/>
          <p:cNvSpPr>
            <a:spLocks noGrp="1"/>
          </p:cNvSpPr>
          <p:nvPr>
            <p:ph idx="1"/>
          </p:nvPr>
        </p:nvSpPr>
        <p:spPr/>
        <p:txBody>
          <a:bodyPr>
            <a:normAutofit fontScale="70000" lnSpcReduction="20000"/>
          </a:bodyPr>
          <a:lstStyle/>
          <a:p>
            <a:pPr marL="0" indent="0">
              <a:buNone/>
            </a:pPr>
            <a:r>
              <a:rPr lang="nl-BE" dirty="0" smtClean="0"/>
              <a:t>Waarborgt dat enkel de gemachtigde zorgverleners/instellingen toegang krijgen tot de persoonsgegevens waartoe ze toegang mogen hebben</a:t>
            </a:r>
          </a:p>
          <a:p>
            <a:pPr lvl="1"/>
            <a:r>
              <a:rPr lang="nl-BE" dirty="0" smtClean="0"/>
              <a:t>de toegangsregels worden onder meer opgelegd door de wet of door de machtigingen van de afdeling Gezondheid van het Sectoraal Comité (opgericht binnen de Commissie voor de Bescherming van de Persoonlijke Levenssfeer) </a:t>
            </a:r>
          </a:p>
          <a:p>
            <a:pPr lvl="1"/>
            <a:r>
              <a:rPr lang="nl-BE" dirty="0" smtClean="0"/>
              <a:t>voor elke toepassing gelden specifieke toegangsregels  </a:t>
            </a:r>
          </a:p>
          <a:p>
            <a:pPr lvl="1"/>
            <a:r>
              <a:rPr lang="nl-BE" dirty="0" smtClean="0"/>
              <a:t>wanneer de gebruiker zich authentiseert (aan de hand van de elektronische identiteitskaart of het token), dan wordt het generiek verificatiemodel van de tool opgestart: het model raadpleegt de regels die voor de toepassing werden vastgelegd, gaat na of de gebruiker wel degelijk voldoet aan deze regels en verleent al dan niet toegang tot de toepassing </a:t>
            </a:r>
            <a:endParaRPr lang="nl-BE" dirty="0"/>
          </a:p>
          <a:p>
            <a:pPr marL="182880" lvl="1"/>
            <a:endParaRPr lang="nl-BE" dirty="0">
              <a:solidFill>
                <a:srgbClr val="000000"/>
              </a:solidFill>
              <a:sym typeface="Arial" pitchFamily="34" charset="0"/>
            </a:endParaRPr>
          </a:p>
          <a:p>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Geïntegreerd gebruikers- en toegangsbeheer</a:t>
            </a:r>
          </a:p>
          <a:p>
            <a:pPr>
              <a:lnSpc>
                <a:spcPct val="90000"/>
              </a:lnSpc>
              <a:spcBef>
                <a:spcPct val="0"/>
              </a:spcBef>
            </a:pPr>
            <a:endParaRPr lang="nl-BE" sz="2400" b="1" spc="-100" dirty="0">
              <a:solidFill>
                <a:srgbClr val="3E6E5A"/>
              </a:solidFill>
              <a:latin typeface="+mj-lt"/>
              <a:ea typeface="+mj-ea"/>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76" y="4077072"/>
            <a:ext cx="1908000" cy="1908000"/>
          </a:xfrm>
          <a:prstGeom prst="rect">
            <a:avLst/>
          </a:prstGeom>
          <a:ln>
            <a:noFill/>
          </a:ln>
          <a:effectLst>
            <a:softEdge rad="112500"/>
          </a:effectLst>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3782097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nl-BE" sz="2800" b="1" dirty="0">
                <a:solidFill>
                  <a:srgbClr val="3E6E5A"/>
                </a:solidFill>
                <a:sym typeface="Arial" pitchFamily="34" charset="0"/>
              </a:rPr>
              <a:t>Geïntegreerd gebruikers- en toegangsbeheer</a:t>
            </a:r>
            <a:r>
              <a:t/>
            </a:r>
            <a:br/>
            <a:r>
              <a:rPr lang="nl-BE" sz="2400" b="1" dirty="0" smtClean="0">
                <a:solidFill>
                  <a:srgbClr val="3E6E5A"/>
                </a:solidFill>
                <a:sym typeface="Arial" pitchFamily="34" charset="0"/>
              </a:rPr>
              <a:t>Hoe werkt dat ?</a:t>
            </a:r>
            <a:endParaRPr lang="nl-BE" sz="2400" b="1" dirty="0">
              <a:solidFill>
                <a:srgbClr val="3E6E5A"/>
              </a:solidFill>
              <a:sym typeface="Arial" pitchFamily="34" charset="0"/>
            </a:endParaRPr>
          </a:p>
        </p:txBody>
      </p:sp>
      <p:sp>
        <p:nvSpPr>
          <p:cNvPr id="3" name="Content Placeholder 2"/>
          <p:cNvSpPr>
            <a:spLocks noGrp="1"/>
          </p:cNvSpPr>
          <p:nvPr>
            <p:ph idx="1"/>
          </p:nvPr>
        </p:nvSpPr>
        <p:spPr/>
        <p:txBody>
          <a:bodyPr/>
          <a:lstStyle/>
          <a:p>
            <a:pPr marL="182880" lvl="1"/>
            <a:endParaRPr lang="fr-BE" dirty="0">
              <a:solidFill>
                <a:srgbClr val="000000"/>
              </a:solidFill>
              <a:sym typeface="Arial" pitchFamily="34" charset="0"/>
            </a:endParaRPr>
          </a:p>
          <a:p>
            <a:endParaRPr lang="en-US" dirty="0"/>
          </a:p>
        </p:txBody>
      </p:sp>
      <p:pic>
        <p:nvPicPr>
          <p:cNvPr id="104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33500"/>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3518313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92075" lvl="1" indent="-7938">
              <a:lnSpc>
                <a:spcPct val="90000"/>
              </a:lnSpc>
              <a:buFont typeface="Calibri" pitchFamily="34" charset="0"/>
              <a:buNone/>
            </a:pPr>
            <a:r>
              <a:rPr lang="nl-BE" sz="2400" dirty="0" smtClean="0">
                <a:solidFill>
                  <a:srgbClr val="000000"/>
                </a:solidFill>
                <a:sym typeface="Arial" pitchFamily="34" charset="0"/>
              </a:rPr>
              <a:t>Opslag van alle toegangen tot toepassingen, hun auteur, hun tijdstip en de patiënt waarop ze betrekking hebben, voor audit- en bewijs-doeleinden</a:t>
            </a:r>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Beheer van loggings</a:t>
            </a:r>
            <a:endParaRPr lang="nl-BE" sz="2000" b="1" spc="-100" dirty="0">
              <a:solidFill>
                <a:srgbClr val="3E6E5A"/>
              </a:solidFill>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3718065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0" indent="0">
              <a:buNone/>
            </a:pPr>
            <a:r>
              <a:rPr lang="nl-BE" sz="2000" dirty="0" smtClean="0"/>
              <a:t>Vercijfering van overgemaakte gegevens tussen de verzender en de bestemmeling, zodat deze gegevens onleesbaar zijn voor en onwijzigbaar  zijn door derden</a:t>
            </a:r>
            <a:endParaRPr lang="nl-BE" sz="2000" dirty="0"/>
          </a:p>
          <a:p>
            <a:pPr marL="0" indent="0">
              <a:buNone/>
            </a:pPr>
            <a:endParaRPr lang="nl-BE" sz="2000" dirty="0"/>
          </a:p>
          <a:p>
            <a:pPr marL="0" indent="0">
              <a:buNone/>
            </a:pPr>
            <a:r>
              <a:rPr lang="nl-BE" sz="2000" dirty="0"/>
              <a:t>2 methodes:</a:t>
            </a:r>
          </a:p>
          <a:p>
            <a:pPr marL="0" indent="0">
              <a:buNone/>
            </a:pPr>
            <a:endParaRPr lang="nl-BE" sz="2000" dirty="0"/>
          </a:p>
          <a:p>
            <a:pPr lvl="1"/>
            <a:r>
              <a:rPr lang="nl-BE" sz="1800" dirty="0"/>
              <a:t>wanneer de bestemmeling gekend </a:t>
            </a:r>
            <a:r>
              <a:rPr lang="nl-BE" sz="1800" dirty="0" smtClean="0"/>
              <a:t>is bij de verzending: </a:t>
            </a:r>
            <a:r>
              <a:rPr lang="nl-BE" sz="1800" dirty="0"/>
              <a:t>gebruik van </a:t>
            </a:r>
            <a:r>
              <a:rPr lang="nl-BE" sz="1800" dirty="0" smtClean="0"/>
              <a:t>asymmetrische vercijfering (2 </a:t>
            </a:r>
            <a:r>
              <a:rPr lang="nl-BE" sz="1800" dirty="0"/>
              <a:t>sleutels)</a:t>
            </a:r>
          </a:p>
          <a:p>
            <a:pPr lvl="1"/>
            <a:endParaRPr lang="nl-BE" sz="1800" dirty="0"/>
          </a:p>
          <a:p>
            <a:pPr lvl="1"/>
            <a:r>
              <a:rPr lang="nl-BE" sz="1800" dirty="0"/>
              <a:t>wanneer de bestemmeling niet gekend </a:t>
            </a:r>
            <a:r>
              <a:rPr lang="nl-BE" sz="1800" dirty="0" smtClean="0"/>
              <a:t>is bij de verzending: </a:t>
            </a:r>
            <a:r>
              <a:rPr lang="nl-BE" sz="1800" dirty="0"/>
              <a:t>gebruik van </a:t>
            </a:r>
            <a:r>
              <a:rPr lang="nl-BE" sz="1800" dirty="0" smtClean="0"/>
              <a:t>symmetrische </a:t>
            </a:r>
            <a:r>
              <a:rPr lang="nl-BE" sz="1800" dirty="0"/>
              <a:t>vercijfering (de informatie wordt vercijferd en buiten het </a:t>
            </a:r>
            <a:r>
              <a:rPr lang="nl-BE" sz="1800" dirty="0">
                <a:solidFill>
                  <a:srgbClr val="3E6E5A"/>
                </a:solidFill>
              </a:rPr>
              <a:t>eHealth-</a:t>
            </a:r>
            <a:r>
              <a:rPr lang="nl-BE" sz="1800" dirty="0"/>
              <a:t>platform bewaard; de ontcijferingssleutel kan enkel </a:t>
            </a:r>
            <a:r>
              <a:rPr lang="nl-BE" sz="1800" dirty="0" smtClean="0"/>
              <a:t>bij </a:t>
            </a:r>
            <a:r>
              <a:rPr lang="nl-BE" sz="1800" dirty="0"/>
              <a:t>het </a:t>
            </a:r>
            <a:r>
              <a:rPr lang="nl-BE" sz="1800" dirty="0">
                <a:solidFill>
                  <a:srgbClr val="3E6E5A"/>
                </a:solidFill>
              </a:rPr>
              <a:t>eHealth</a:t>
            </a:r>
            <a:r>
              <a:rPr lang="nl-BE" sz="1800" dirty="0"/>
              <a:t>-platform verkregen worden)</a:t>
            </a:r>
          </a:p>
          <a:p>
            <a:pPr marL="182880" lvl="1"/>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Systeem voor end-to-end vercijfering</a:t>
            </a:r>
            <a:endParaRPr lang="nl-BE" sz="2000" b="1" spc="-100" dirty="0">
              <a:solidFill>
                <a:srgbClr val="3E6E5A"/>
              </a:solidFill>
              <a:latin typeface="+mj-lt"/>
              <a:ea typeface="+mj-ea"/>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53248"/>
            <a:ext cx="1908000" cy="1908000"/>
          </a:xfrm>
          <a:prstGeom prst="rect">
            <a:avLst/>
          </a:prstGeom>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058883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313488" y="1533525"/>
            <a:ext cx="2309812" cy="4751388"/>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2531" name="Rectangle 3"/>
          <p:cNvSpPr>
            <a:spLocks noChangeArrowheads="1"/>
          </p:cNvSpPr>
          <p:nvPr/>
        </p:nvSpPr>
        <p:spPr bwMode="auto">
          <a:xfrm>
            <a:off x="684213" y="1562100"/>
            <a:ext cx="2270125" cy="4740275"/>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 name="Title 1"/>
          <p:cNvSpPr>
            <a:spLocks noGrp="1"/>
          </p:cNvSpPr>
          <p:nvPr>
            <p:ph type="title"/>
          </p:nvPr>
        </p:nvSpPr>
        <p:spPr>
          <a:xfrm>
            <a:off x="457200" y="332656"/>
            <a:ext cx="8229600" cy="990600"/>
          </a:xfrm>
        </p:spPr>
        <p:txBody>
          <a:bodyPr>
            <a:normAutofit/>
          </a:bodyPr>
          <a:lstStyle/>
          <a:p>
            <a:r>
              <a:rPr lang="nl-BE" altLang="en-US" b="1" dirty="0" smtClean="0"/>
              <a:t>Asymmetrische encryptie</a:t>
            </a:r>
            <a:endParaRPr lang="en-US" dirty="0"/>
          </a:p>
        </p:txBody>
      </p:sp>
      <p:sp>
        <p:nvSpPr>
          <p:cNvPr id="22534" name="Line 5"/>
          <p:cNvSpPr>
            <a:spLocks noChangeShapeType="1"/>
          </p:cNvSpPr>
          <p:nvPr/>
        </p:nvSpPr>
        <p:spPr bwMode="auto">
          <a:xfrm>
            <a:off x="4872038" y="1492250"/>
            <a:ext cx="0" cy="47926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35" name="Text Box 6"/>
          <p:cNvSpPr txBox="1">
            <a:spLocks noChangeArrowheads="1"/>
          </p:cNvSpPr>
          <p:nvPr/>
        </p:nvSpPr>
        <p:spPr bwMode="auto">
          <a:xfrm>
            <a:off x="6742113" y="16557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dirty="0"/>
              <a:t>eHealth-platform</a:t>
            </a:r>
          </a:p>
        </p:txBody>
      </p:sp>
      <p:sp>
        <p:nvSpPr>
          <p:cNvPr id="22536" name="Text Box 7"/>
          <p:cNvSpPr txBox="1">
            <a:spLocks noChangeArrowheads="1"/>
          </p:cNvSpPr>
          <p:nvPr/>
        </p:nvSpPr>
        <p:spPr bwMode="auto">
          <a:xfrm>
            <a:off x="1103313" y="1562100"/>
            <a:ext cx="16779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600"/>
              <a:t>Healthcare actor</a:t>
            </a:r>
          </a:p>
          <a:p>
            <a:r>
              <a:rPr lang="en-US" altLang="en-US" sz="1600"/>
              <a:t>Person or entity</a:t>
            </a:r>
          </a:p>
        </p:txBody>
      </p:sp>
      <p:sp>
        <p:nvSpPr>
          <p:cNvPr id="22537" name="Line 8"/>
          <p:cNvSpPr>
            <a:spLocks noChangeShapeType="1"/>
          </p:cNvSpPr>
          <p:nvPr/>
        </p:nvSpPr>
        <p:spPr bwMode="auto">
          <a:xfrm>
            <a:off x="4402138" y="1504950"/>
            <a:ext cx="0" cy="47926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38" name="Text Box 9"/>
          <p:cNvSpPr txBox="1">
            <a:spLocks noChangeArrowheads="1"/>
          </p:cNvSpPr>
          <p:nvPr/>
        </p:nvSpPr>
        <p:spPr bwMode="auto">
          <a:xfrm rot="-5400000">
            <a:off x="4152901" y="1801812"/>
            <a:ext cx="9588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Internet</a:t>
            </a:r>
          </a:p>
        </p:txBody>
      </p:sp>
      <p:sp>
        <p:nvSpPr>
          <p:cNvPr id="22539" name="Text Box 10"/>
          <p:cNvSpPr txBox="1">
            <a:spLocks noChangeArrowheads="1"/>
          </p:cNvSpPr>
          <p:nvPr/>
        </p:nvSpPr>
        <p:spPr bwMode="auto">
          <a:xfrm>
            <a:off x="590550" y="19351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22540" name="Text Box 11"/>
          <p:cNvSpPr txBox="1">
            <a:spLocks noChangeArrowheads="1"/>
          </p:cNvSpPr>
          <p:nvPr/>
        </p:nvSpPr>
        <p:spPr bwMode="auto">
          <a:xfrm rot="-5400000">
            <a:off x="2541588" y="3355975"/>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3E6E5A"/>
                </a:solidFill>
              </a:rPr>
              <a:t>Identification</a:t>
            </a:r>
          </a:p>
          <a:p>
            <a:r>
              <a:rPr lang="en-US" altLang="en-US">
                <a:solidFill>
                  <a:srgbClr val="3E6E5A"/>
                </a:solidFill>
              </a:rPr>
              <a:t>certificate</a:t>
            </a:r>
          </a:p>
        </p:txBody>
      </p:sp>
      <p:sp>
        <p:nvSpPr>
          <p:cNvPr id="22541" name="Text Box 12"/>
          <p:cNvSpPr txBox="1">
            <a:spLocks noChangeArrowheads="1"/>
          </p:cNvSpPr>
          <p:nvPr/>
        </p:nvSpPr>
        <p:spPr bwMode="auto">
          <a:xfrm rot="-5400000">
            <a:off x="5246688" y="3287713"/>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3E6E5A"/>
                </a:solidFill>
              </a:rPr>
              <a:t>Identification</a:t>
            </a:r>
          </a:p>
          <a:p>
            <a:r>
              <a:rPr lang="en-US" altLang="en-US">
                <a:solidFill>
                  <a:srgbClr val="3E6E5A"/>
                </a:solidFill>
              </a:rPr>
              <a:t>certificate</a:t>
            </a:r>
          </a:p>
        </p:txBody>
      </p:sp>
      <p:sp>
        <p:nvSpPr>
          <p:cNvPr id="2254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A50021"/>
                </a:solidFill>
              </a:rPr>
              <a:t>Web service</a:t>
            </a:r>
          </a:p>
          <a:p>
            <a:r>
              <a:rPr lang="en-US" altLang="en-US">
                <a:solidFill>
                  <a:srgbClr val="A50021"/>
                </a:solidFill>
              </a:rPr>
              <a:t>Register key</a:t>
            </a:r>
          </a:p>
        </p:txBody>
      </p:sp>
      <p:sp>
        <p:nvSpPr>
          <p:cNvPr id="22544" name="Text Box 15"/>
          <p:cNvSpPr txBox="1">
            <a:spLocks noChangeArrowheads="1"/>
          </p:cNvSpPr>
          <p:nvPr/>
        </p:nvSpPr>
        <p:spPr bwMode="auto">
          <a:xfrm>
            <a:off x="819150" y="2062163"/>
            <a:ext cx="1962150" cy="92710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Connector or </a:t>
            </a:r>
          </a:p>
          <a:p>
            <a:r>
              <a:rPr lang="en-US" altLang="en-US"/>
              <a:t>other software to</a:t>
            </a:r>
          </a:p>
          <a:p>
            <a:r>
              <a:rPr lang="en-US" altLang="en-US"/>
              <a:t>generate key pair</a:t>
            </a:r>
          </a:p>
        </p:txBody>
      </p:sp>
      <p:sp>
        <p:nvSpPr>
          <p:cNvPr id="2254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Sends</a:t>
            </a:r>
          </a:p>
          <a:p>
            <a:r>
              <a:rPr lang="en-US" altLang="en-US"/>
              <a:t>public key</a:t>
            </a:r>
          </a:p>
        </p:txBody>
      </p:sp>
      <p:sp>
        <p:nvSpPr>
          <p:cNvPr id="22546" name="Text Box 17"/>
          <p:cNvSpPr txBox="1">
            <a:spLocks noChangeArrowheads="1"/>
          </p:cNvSpPr>
          <p:nvPr/>
        </p:nvSpPr>
        <p:spPr bwMode="auto">
          <a:xfrm>
            <a:off x="803275" y="4916488"/>
            <a:ext cx="20256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Stores private key</a:t>
            </a:r>
          </a:p>
          <a:p>
            <a:r>
              <a:rPr lang="en-US" altLang="en-US"/>
              <a:t>in a secure way</a:t>
            </a:r>
          </a:p>
        </p:txBody>
      </p:sp>
      <p:sp>
        <p:nvSpPr>
          <p:cNvPr id="2254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8" name="Line 19"/>
          <p:cNvSpPr>
            <a:spLocks noChangeShapeType="1"/>
          </p:cNvSpPr>
          <p:nvPr/>
        </p:nvSpPr>
        <p:spPr bwMode="auto">
          <a:xfrm>
            <a:off x="855663" y="2989263"/>
            <a:ext cx="0" cy="1841500"/>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9" name="Oval 20"/>
          <p:cNvSpPr>
            <a:spLocks noChangeArrowheads="1"/>
          </p:cNvSpPr>
          <p:nvPr/>
        </p:nvSpPr>
        <p:spPr bwMode="auto">
          <a:xfrm>
            <a:off x="6816725" y="4646613"/>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Public keys</a:t>
            </a:r>
          </a:p>
          <a:p>
            <a:r>
              <a:rPr lang="en-US" altLang="en-US"/>
              <a:t>repository</a:t>
            </a:r>
          </a:p>
        </p:txBody>
      </p:sp>
      <p:sp>
        <p:nvSpPr>
          <p:cNvPr id="2255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1" name="Oval 22"/>
          <p:cNvSpPr>
            <a:spLocks noChangeArrowheads="1"/>
          </p:cNvSpPr>
          <p:nvPr/>
        </p:nvSpPr>
        <p:spPr bwMode="auto">
          <a:xfrm>
            <a:off x="735013" y="1797050"/>
            <a:ext cx="360362" cy="363538"/>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1</a:t>
            </a:r>
          </a:p>
        </p:txBody>
      </p:sp>
      <p:sp>
        <p:nvSpPr>
          <p:cNvPr id="2255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2</a:t>
            </a:r>
          </a:p>
        </p:txBody>
      </p:sp>
      <p:sp>
        <p:nvSpPr>
          <p:cNvPr id="22553" name="Oval 24"/>
          <p:cNvSpPr>
            <a:spLocks noChangeArrowheads="1"/>
          </p:cNvSpPr>
          <p:nvPr/>
        </p:nvSpPr>
        <p:spPr bwMode="auto">
          <a:xfrm>
            <a:off x="922338" y="4608513"/>
            <a:ext cx="360362"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2</a:t>
            </a:r>
          </a:p>
        </p:txBody>
      </p:sp>
      <p:sp>
        <p:nvSpPr>
          <p:cNvPr id="22554" name="Text Box 25"/>
          <p:cNvSpPr txBox="1">
            <a:spLocks noChangeArrowheads="1"/>
          </p:cNvSpPr>
          <p:nvPr/>
        </p:nvSpPr>
        <p:spPr bwMode="auto">
          <a:xfrm>
            <a:off x="6381750" y="2216150"/>
            <a:ext cx="2233613" cy="369888"/>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Authenticates sender</a:t>
            </a:r>
          </a:p>
        </p:txBody>
      </p:sp>
      <p:sp>
        <p:nvSpPr>
          <p:cNvPr id="2255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Stores</a:t>
            </a:r>
          </a:p>
          <a:p>
            <a:r>
              <a:rPr lang="en-US" altLang="en-US"/>
              <a:t>public key</a:t>
            </a:r>
          </a:p>
        </p:txBody>
      </p:sp>
      <p:sp>
        <p:nvSpPr>
          <p:cNvPr id="22556" name="Line 27"/>
          <p:cNvSpPr>
            <a:spLocks noChangeShapeType="1"/>
          </p:cNvSpPr>
          <p:nvPr/>
        </p:nvSpPr>
        <p:spPr bwMode="auto">
          <a:xfrm flipV="1">
            <a:off x="6324600" y="2571750"/>
            <a:ext cx="330200" cy="1047750"/>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7" name="Line 28"/>
          <p:cNvSpPr>
            <a:spLocks noChangeShapeType="1"/>
          </p:cNvSpPr>
          <p:nvPr/>
        </p:nvSpPr>
        <p:spPr bwMode="auto">
          <a:xfrm flipH="1">
            <a:off x="7669213" y="2586038"/>
            <a:ext cx="0" cy="798512"/>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3</a:t>
            </a:r>
          </a:p>
        </p:txBody>
      </p:sp>
      <p:sp>
        <p:nvSpPr>
          <p:cNvPr id="2256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4</a:t>
            </a:r>
          </a:p>
        </p:txBody>
      </p:sp>
      <p:sp>
        <p:nvSpPr>
          <p:cNvPr id="34"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2692658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solidFill>
                  <a:srgbClr val="3E6E5A"/>
                </a:solidFill>
              </a:rPr>
              <a:t>Identification</a:t>
            </a:r>
          </a:p>
          <a:p>
            <a:pPr algn="ctr"/>
            <a:r>
              <a:rPr lang="en-US" altLang="en-US">
                <a:solidFill>
                  <a:srgbClr val="3E6E5A"/>
                </a:solidFill>
              </a:rPr>
              <a:t>certificate</a:t>
            </a:r>
          </a:p>
        </p:txBody>
      </p:sp>
      <p:sp>
        <p:nvSpPr>
          <p:cNvPr id="23557" name="Rectangle 4"/>
          <p:cNvSpPr>
            <a:spLocks noChangeArrowheads="1"/>
          </p:cNvSpPr>
          <p:nvPr/>
        </p:nvSpPr>
        <p:spPr bwMode="auto">
          <a:xfrm>
            <a:off x="3449638" y="1422400"/>
            <a:ext cx="1920875" cy="2482850"/>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Internet</a:t>
            </a:r>
          </a:p>
        </p:txBody>
      </p:sp>
      <p:sp>
        <p:nvSpPr>
          <p:cNvPr id="23558" name="Rectangle 5"/>
          <p:cNvSpPr>
            <a:spLocks noChangeArrowheads="1"/>
          </p:cNvSpPr>
          <p:nvPr/>
        </p:nvSpPr>
        <p:spPr bwMode="auto">
          <a:xfrm>
            <a:off x="6316663" y="1408113"/>
            <a:ext cx="2359025" cy="4791075"/>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59" name="Text Box 6"/>
          <p:cNvSpPr txBox="1">
            <a:spLocks noChangeArrowheads="1"/>
          </p:cNvSpPr>
          <p:nvPr/>
        </p:nvSpPr>
        <p:spPr bwMode="auto">
          <a:xfrm>
            <a:off x="6742113" y="14906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dirty="0"/>
              <a:t>eHealth-platform</a:t>
            </a:r>
          </a:p>
        </p:txBody>
      </p:sp>
      <p:sp>
        <p:nvSpPr>
          <p:cNvPr id="23560"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Public keys</a:t>
            </a:r>
          </a:p>
          <a:p>
            <a:r>
              <a:rPr lang="en-US" altLang="en-US"/>
              <a:t>repository</a:t>
            </a:r>
          </a:p>
        </p:txBody>
      </p:sp>
      <p:sp>
        <p:nvSpPr>
          <p:cNvPr id="23561" name="Text Box 8"/>
          <p:cNvSpPr txBox="1">
            <a:spLocks noChangeArrowheads="1"/>
          </p:cNvSpPr>
          <p:nvPr/>
        </p:nvSpPr>
        <p:spPr bwMode="auto">
          <a:xfrm>
            <a:off x="6561138" y="2162175"/>
            <a:ext cx="2103437" cy="646113"/>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Authenticates sender</a:t>
            </a:r>
          </a:p>
        </p:txBody>
      </p:sp>
      <p:sp>
        <p:nvSpPr>
          <p:cNvPr id="23562" name="Text Box 9"/>
          <p:cNvSpPr txBox="1">
            <a:spLocks noChangeArrowheads="1"/>
          </p:cNvSpPr>
          <p:nvPr/>
        </p:nvSpPr>
        <p:spPr bwMode="auto">
          <a:xfrm>
            <a:off x="7135813" y="3363913"/>
            <a:ext cx="1120775" cy="646112"/>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Sends</a:t>
            </a:r>
          </a:p>
          <a:p>
            <a:pPr algn="ctr"/>
            <a:r>
              <a:rPr lang="en-US" altLang="en-US"/>
              <a:t>public key</a:t>
            </a:r>
          </a:p>
        </p:txBody>
      </p:sp>
      <p:sp>
        <p:nvSpPr>
          <p:cNvPr id="23563"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2</a:t>
            </a:r>
          </a:p>
        </p:txBody>
      </p:sp>
      <p:sp>
        <p:nvSpPr>
          <p:cNvPr id="23564"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3</a:t>
            </a:r>
          </a:p>
        </p:txBody>
      </p:sp>
      <p:sp>
        <p:nvSpPr>
          <p:cNvPr id="23565" name="Rectangle 12"/>
          <p:cNvSpPr>
            <a:spLocks noChangeArrowheads="1"/>
          </p:cNvSpPr>
          <p:nvPr/>
        </p:nvSpPr>
        <p:spPr bwMode="auto">
          <a:xfrm>
            <a:off x="520700" y="1422400"/>
            <a:ext cx="2024063" cy="3038475"/>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66" name="Text Box 13"/>
          <p:cNvSpPr txBox="1">
            <a:spLocks noChangeArrowheads="1"/>
          </p:cNvSpPr>
          <p:nvPr/>
        </p:nvSpPr>
        <p:spPr bwMode="auto">
          <a:xfrm>
            <a:off x="512763" y="1433513"/>
            <a:ext cx="2032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Message originator</a:t>
            </a:r>
          </a:p>
        </p:txBody>
      </p:sp>
      <p:sp>
        <p:nvSpPr>
          <p:cNvPr id="23567" name="Text Box 14"/>
          <p:cNvSpPr txBox="1">
            <a:spLocks noChangeArrowheads="1"/>
          </p:cNvSpPr>
          <p:nvPr/>
        </p:nvSpPr>
        <p:spPr bwMode="auto">
          <a:xfrm rot="-5400000">
            <a:off x="2133600" y="1835150"/>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solidFill>
                  <a:srgbClr val="3E6E5A"/>
                </a:solidFill>
              </a:rPr>
              <a:t>Identification</a:t>
            </a:r>
          </a:p>
          <a:p>
            <a:pPr algn="ctr"/>
            <a:r>
              <a:rPr lang="en-US" altLang="en-US">
                <a:solidFill>
                  <a:srgbClr val="3E6E5A"/>
                </a:solidFill>
              </a:rPr>
              <a:t>certificate</a:t>
            </a:r>
          </a:p>
        </p:txBody>
      </p:sp>
      <p:sp>
        <p:nvSpPr>
          <p:cNvPr id="23568" name="Text Box 15"/>
          <p:cNvSpPr txBox="1">
            <a:spLocks noChangeArrowheads="1"/>
          </p:cNvSpPr>
          <p:nvPr/>
        </p:nvSpPr>
        <p:spPr bwMode="auto">
          <a:xfrm>
            <a:off x="701675" y="2146300"/>
            <a:ext cx="1797050" cy="646113"/>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Asks for public key</a:t>
            </a:r>
          </a:p>
        </p:txBody>
      </p:sp>
      <p:sp>
        <p:nvSpPr>
          <p:cNvPr id="2356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Encrypts</a:t>
            </a:r>
          </a:p>
          <a:p>
            <a:r>
              <a:rPr lang="en-US" altLang="en-US"/>
              <a:t>message</a:t>
            </a:r>
          </a:p>
        </p:txBody>
      </p:sp>
      <p:sp>
        <p:nvSpPr>
          <p:cNvPr id="2357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4</a:t>
            </a:r>
          </a:p>
        </p:txBody>
      </p:sp>
      <p:sp>
        <p:nvSpPr>
          <p:cNvPr id="23571" name="Oval 18"/>
          <p:cNvSpPr>
            <a:spLocks noChangeArrowheads="1"/>
          </p:cNvSpPr>
          <p:nvPr/>
        </p:nvSpPr>
        <p:spPr bwMode="auto">
          <a:xfrm>
            <a:off x="522288" y="1852613"/>
            <a:ext cx="358775"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1</a:t>
            </a:r>
          </a:p>
        </p:txBody>
      </p:sp>
      <p:sp>
        <p:nvSpPr>
          <p:cNvPr id="23572" name="Rectangle 19"/>
          <p:cNvSpPr>
            <a:spLocks noChangeArrowheads="1"/>
          </p:cNvSpPr>
          <p:nvPr/>
        </p:nvSpPr>
        <p:spPr bwMode="auto">
          <a:xfrm>
            <a:off x="733425" y="4721225"/>
            <a:ext cx="4637088" cy="1587500"/>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73" name="Text Box 20"/>
          <p:cNvSpPr txBox="1">
            <a:spLocks noChangeArrowheads="1"/>
          </p:cNvSpPr>
          <p:nvPr/>
        </p:nvSpPr>
        <p:spPr bwMode="auto">
          <a:xfrm>
            <a:off x="987425" y="4737100"/>
            <a:ext cx="203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Message recipient</a:t>
            </a:r>
          </a:p>
        </p:txBody>
      </p:sp>
      <p:sp>
        <p:nvSpPr>
          <p:cNvPr id="23574" name="Text Box 21"/>
          <p:cNvSpPr txBox="1">
            <a:spLocks noChangeArrowheads="1"/>
          </p:cNvSpPr>
          <p:nvPr/>
        </p:nvSpPr>
        <p:spPr bwMode="auto">
          <a:xfrm>
            <a:off x="1020763" y="5353050"/>
            <a:ext cx="1879600" cy="369888"/>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Decrypts message</a:t>
            </a:r>
          </a:p>
        </p:txBody>
      </p:sp>
      <p:sp>
        <p:nvSpPr>
          <p:cNvPr id="2357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5</a:t>
            </a:r>
          </a:p>
        </p:txBody>
      </p:sp>
      <p:sp>
        <p:nvSpPr>
          <p:cNvPr id="2357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Stored</a:t>
            </a:r>
          </a:p>
          <a:p>
            <a:pPr algn="ctr"/>
            <a:r>
              <a:rPr lang="en-US" altLang="en-US"/>
              <a:t>private</a:t>
            </a:r>
          </a:p>
          <a:p>
            <a:pPr algn="ctr"/>
            <a:r>
              <a:rPr lang="en-US" altLang="en-US"/>
              <a:t>key</a:t>
            </a:r>
          </a:p>
        </p:txBody>
      </p:sp>
      <p:sp>
        <p:nvSpPr>
          <p:cNvPr id="2357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78" name="Text Box 25"/>
          <p:cNvSpPr txBox="1">
            <a:spLocks noChangeArrowheads="1"/>
          </p:cNvSpPr>
          <p:nvPr/>
        </p:nvSpPr>
        <p:spPr bwMode="auto">
          <a:xfrm>
            <a:off x="3644900" y="4056063"/>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solidFill>
                  <a:srgbClr val="3E6E5A"/>
                </a:solidFill>
              </a:rPr>
              <a:t>Identification</a:t>
            </a:r>
          </a:p>
          <a:p>
            <a:pPr algn="ctr"/>
            <a:r>
              <a:rPr lang="en-US" altLang="en-US">
                <a:solidFill>
                  <a:srgbClr val="3E6E5A"/>
                </a:solidFill>
              </a:rPr>
              <a:t>certificate</a:t>
            </a:r>
          </a:p>
        </p:txBody>
      </p:sp>
      <p:sp>
        <p:nvSpPr>
          <p:cNvPr id="2357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0"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1" name="Text Box 28"/>
          <p:cNvSpPr txBox="1">
            <a:spLocks noChangeArrowheads="1"/>
          </p:cNvSpPr>
          <p:nvPr/>
        </p:nvSpPr>
        <p:spPr bwMode="auto">
          <a:xfrm>
            <a:off x="3805238" y="1754188"/>
            <a:ext cx="1350962" cy="584200"/>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600">
                <a:solidFill>
                  <a:srgbClr val="A50021"/>
                </a:solidFill>
              </a:rPr>
              <a:t>Web service</a:t>
            </a:r>
          </a:p>
          <a:p>
            <a:pPr algn="ctr"/>
            <a:r>
              <a:rPr lang="en-US" altLang="en-US" sz="1600">
                <a:solidFill>
                  <a:srgbClr val="A50021"/>
                </a:solidFill>
              </a:rPr>
              <a:t>Ask public key</a:t>
            </a:r>
          </a:p>
        </p:txBody>
      </p:sp>
      <p:sp>
        <p:nvSpPr>
          <p:cNvPr id="23582" name="Text Box 29"/>
          <p:cNvSpPr txBox="1">
            <a:spLocks noChangeArrowheads="1"/>
          </p:cNvSpPr>
          <p:nvPr/>
        </p:nvSpPr>
        <p:spPr bwMode="auto">
          <a:xfrm rot="3135873">
            <a:off x="3090069" y="3020219"/>
            <a:ext cx="1363662" cy="584200"/>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600" dirty="0">
                <a:solidFill>
                  <a:srgbClr val="A50021"/>
                </a:solidFill>
              </a:rPr>
              <a:t>Send message</a:t>
            </a:r>
          </a:p>
          <a:p>
            <a:pPr algn="ctr"/>
            <a:r>
              <a:rPr lang="en-US" altLang="en-US" sz="1600" dirty="0">
                <a:solidFill>
                  <a:srgbClr val="A50021"/>
                </a:solidFill>
              </a:rPr>
              <a:t>Any protocol</a:t>
            </a:r>
          </a:p>
        </p:txBody>
      </p:sp>
      <p:sp>
        <p:nvSpPr>
          <p:cNvPr id="23583"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4"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5" name="Line 32"/>
          <p:cNvSpPr>
            <a:spLocks noChangeShapeType="1"/>
          </p:cNvSpPr>
          <p:nvPr/>
        </p:nvSpPr>
        <p:spPr bwMode="auto">
          <a:xfrm flipH="1" flipV="1">
            <a:off x="6315075" y="2540000"/>
            <a:ext cx="1217613" cy="823913"/>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6" name="Line 33"/>
          <p:cNvSpPr>
            <a:spLocks noChangeShapeType="1"/>
          </p:cNvSpPr>
          <p:nvPr/>
        </p:nvSpPr>
        <p:spPr bwMode="auto">
          <a:xfrm>
            <a:off x="7720013" y="2808288"/>
            <a:ext cx="0" cy="573087"/>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7" name="Line 34"/>
          <p:cNvSpPr>
            <a:spLocks noChangeShapeType="1"/>
          </p:cNvSpPr>
          <p:nvPr/>
        </p:nvSpPr>
        <p:spPr bwMode="auto">
          <a:xfrm flipH="1">
            <a:off x="1724025" y="2808288"/>
            <a:ext cx="0" cy="650875"/>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8"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9"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90"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0" name="Title 1"/>
          <p:cNvSpPr>
            <a:spLocks noGrp="1"/>
          </p:cNvSpPr>
          <p:nvPr>
            <p:ph type="title"/>
          </p:nvPr>
        </p:nvSpPr>
        <p:spPr>
          <a:xfrm>
            <a:off x="457200" y="332656"/>
            <a:ext cx="8229600" cy="990600"/>
          </a:xfrm>
        </p:spPr>
        <p:txBody>
          <a:bodyPr>
            <a:normAutofit/>
          </a:bodyPr>
          <a:lstStyle/>
          <a:p>
            <a:r>
              <a:rPr lang="nl-BE" altLang="en-US" b="1" dirty="0" smtClean="0"/>
              <a:t>Asymmetrische encryptie</a:t>
            </a:r>
            <a:endParaRPr lang="en-US" dirty="0"/>
          </a:p>
        </p:txBody>
      </p:sp>
      <p:sp>
        <p:nvSpPr>
          <p:cNvPr id="42"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251722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normAutofit/>
          </a:bodyPr>
          <a:lstStyle/>
          <a:p>
            <a:r>
              <a:rPr lang="nl-BE" altLang="en-US" b="1" dirty="0" smtClean="0"/>
              <a:t>Symmetrische encryptie</a:t>
            </a:r>
            <a:endParaRPr lang="en-US" dirty="0"/>
          </a:p>
        </p:txBody>
      </p:sp>
      <p:sp>
        <p:nvSpPr>
          <p:cNvPr id="24580" name="Oval 3"/>
          <p:cNvSpPr>
            <a:spLocks noChangeArrowheads="1"/>
          </p:cNvSpPr>
          <p:nvPr/>
        </p:nvSpPr>
        <p:spPr bwMode="auto">
          <a:xfrm>
            <a:off x="6950075" y="2597150"/>
            <a:ext cx="1708150" cy="1271588"/>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User 2</a:t>
            </a:r>
          </a:p>
          <a:p>
            <a:pPr algn="ctr"/>
            <a:r>
              <a:rPr lang="en-US" altLang="en-US"/>
              <a:t>Recipient</a:t>
            </a:r>
          </a:p>
        </p:txBody>
      </p:sp>
      <p:sp>
        <p:nvSpPr>
          <p:cNvPr id="24581" name="Oval 4"/>
          <p:cNvSpPr>
            <a:spLocks noChangeArrowheads="1"/>
          </p:cNvSpPr>
          <p:nvPr/>
        </p:nvSpPr>
        <p:spPr bwMode="auto">
          <a:xfrm>
            <a:off x="536575" y="2578100"/>
            <a:ext cx="1708150" cy="1271588"/>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User 1</a:t>
            </a:r>
          </a:p>
          <a:p>
            <a:pPr algn="ctr"/>
            <a:r>
              <a:rPr lang="en-US" altLang="en-US"/>
              <a:t>Originator</a:t>
            </a:r>
          </a:p>
        </p:txBody>
      </p:sp>
      <p:sp>
        <p:nvSpPr>
          <p:cNvPr id="24582" name="Oval 5"/>
          <p:cNvSpPr>
            <a:spLocks noChangeArrowheads="1"/>
          </p:cNvSpPr>
          <p:nvPr/>
        </p:nvSpPr>
        <p:spPr bwMode="auto">
          <a:xfrm>
            <a:off x="3478213" y="1379538"/>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Key </a:t>
            </a:r>
          </a:p>
          <a:p>
            <a:pPr algn="ctr"/>
            <a:r>
              <a:rPr lang="en-US" altLang="en-US"/>
              <a:t>Management</a:t>
            </a:r>
          </a:p>
          <a:p>
            <a:pPr algn="ctr"/>
            <a:r>
              <a:rPr lang="en-US" altLang="en-US"/>
              <a:t>/ Depot</a:t>
            </a:r>
          </a:p>
        </p:txBody>
      </p:sp>
      <p:sp>
        <p:nvSpPr>
          <p:cNvPr id="2458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Messages</a:t>
            </a:r>
          </a:p>
          <a:p>
            <a:pPr algn="ctr"/>
            <a:r>
              <a:rPr lang="en-US" altLang="en-US"/>
              <a:t>Depot</a:t>
            </a:r>
          </a:p>
        </p:txBody>
      </p:sp>
      <p:sp>
        <p:nvSpPr>
          <p:cNvPr id="24584" name="Line 7"/>
          <p:cNvSpPr>
            <a:spLocks noChangeShapeType="1"/>
          </p:cNvSpPr>
          <p:nvPr/>
        </p:nvSpPr>
        <p:spPr bwMode="auto">
          <a:xfrm flipV="1">
            <a:off x="2054225" y="2081213"/>
            <a:ext cx="1423988" cy="711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85" name="Text Box 8"/>
          <p:cNvSpPr txBox="1">
            <a:spLocks noChangeArrowheads="1"/>
          </p:cNvSpPr>
          <p:nvPr/>
        </p:nvSpPr>
        <p:spPr bwMode="auto">
          <a:xfrm>
            <a:off x="2554288" y="2566988"/>
            <a:ext cx="963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1</a:t>
            </a:r>
            <a:r>
              <a:rPr lang="en-US" altLang="en-US" sz="1000"/>
              <a:t> asks for key</a:t>
            </a:r>
          </a:p>
        </p:txBody>
      </p:sp>
      <p:sp>
        <p:nvSpPr>
          <p:cNvPr id="24586" name="Line 9"/>
          <p:cNvSpPr>
            <a:spLocks noChangeShapeType="1"/>
          </p:cNvSpPr>
          <p:nvPr/>
        </p:nvSpPr>
        <p:spPr bwMode="auto">
          <a:xfrm flipH="1">
            <a:off x="1908175" y="1906588"/>
            <a:ext cx="1603375" cy="78263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87" name="Text Box 10"/>
          <p:cNvSpPr txBox="1">
            <a:spLocks noChangeArrowheads="1"/>
          </p:cNvSpPr>
          <p:nvPr/>
        </p:nvSpPr>
        <p:spPr bwMode="auto">
          <a:xfrm>
            <a:off x="1196975" y="2314575"/>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2</a:t>
            </a:r>
            <a:r>
              <a:rPr lang="en-US" altLang="en-US" sz="1000"/>
              <a:t> sends key</a:t>
            </a:r>
          </a:p>
        </p:txBody>
      </p:sp>
      <p:sp>
        <p:nvSpPr>
          <p:cNvPr id="24609" name="Text Box 12"/>
          <p:cNvSpPr txBox="1">
            <a:spLocks noChangeArrowheads="1"/>
          </p:cNvSpPr>
          <p:nvPr/>
        </p:nvSpPr>
        <p:spPr bwMode="auto">
          <a:xfrm rot="20059566">
            <a:off x="2015566" y="1934701"/>
            <a:ext cx="1195388" cy="287338"/>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dirty="0">
                <a:solidFill>
                  <a:schemeClr val="hlink"/>
                </a:solidFill>
              </a:rPr>
              <a:t>Symmetric key</a:t>
            </a:r>
          </a:p>
        </p:txBody>
      </p:sp>
      <p:sp>
        <p:nvSpPr>
          <p:cNvPr id="24610" name="Rectangle 13"/>
          <p:cNvSpPr>
            <a:spLocks noChangeArrowheads="1"/>
          </p:cNvSpPr>
          <p:nvPr/>
        </p:nvSpPr>
        <p:spPr bwMode="auto">
          <a:xfrm rot="20059566">
            <a:off x="1970904" y="1874063"/>
            <a:ext cx="1287463" cy="414338"/>
          </a:xfrm>
          <a:prstGeom prst="rect">
            <a:avLst/>
          </a:prstGeom>
          <a:noFill/>
          <a:ln w="1905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611" name="Text Box 14"/>
          <p:cNvSpPr txBox="1">
            <a:spLocks noChangeArrowheads="1"/>
          </p:cNvSpPr>
          <p:nvPr/>
        </p:nvSpPr>
        <p:spPr bwMode="auto">
          <a:xfrm rot="20059566">
            <a:off x="1548144" y="1559977"/>
            <a:ext cx="16478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user 1</a:t>
            </a:r>
          </a:p>
        </p:txBody>
      </p:sp>
      <p:sp>
        <p:nvSpPr>
          <p:cNvPr id="24589" name="Line 15"/>
          <p:cNvSpPr>
            <a:spLocks noChangeShapeType="1"/>
          </p:cNvSpPr>
          <p:nvPr/>
        </p:nvSpPr>
        <p:spPr bwMode="auto">
          <a:xfrm>
            <a:off x="1944688" y="3673475"/>
            <a:ext cx="1906587" cy="1050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0" name="Text Box 16"/>
          <p:cNvSpPr txBox="1">
            <a:spLocks noChangeArrowheads="1"/>
          </p:cNvSpPr>
          <p:nvPr/>
        </p:nvSpPr>
        <p:spPr bwMode="auto">
          <a:xfrm>
            <a:off x="2500313" y="3881438"/>
            <a:ext cx="1762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3</a:t>
            </a:r>
            <a:r>
              <a:rPr lang="en-US" altLang="en-US" sz="1000"/>
              <a:t> sends encrypted message</a:t>
            </a:r>
          </a:p>
        </p:txBody>
      </p:sp>
      <p:sp>
        <p:nvSpPr>
          <p:cNvPr id="24591" name="Text Box 17"/>
          <p:cNvSpPr txBox="1">
            <a:spLocks noChangeArrowheads="1"/>
          </p:cNvSpPr>
          <p:nvPr/>
        </p:nvSpPr>
        <p:spPr bwMode="auto">
          <a:xfrm rot="1788510">
            <a:off x="1382713" y="4592638"/>
            <a:ext cx="1714500" cy="460375"/>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dirty="0">
                <a:solidFill>
                  <a:schemeClr val="hlink"/>
                </a:solidFill>
              </a:rPr>
              <a:t>Message encrypted with</a:t>
            </a:r>
          </a:p>
          <a:p>
            <a:pPr algn="ctr"/>
            <a:r>
              <a:rPr lang="en-US" altLang="en-US" sz="1200" dirty="0">
                <a:solidFill>
                  <a:schemeClr val="hlink"/>
                </a:solidFill>
              </a:rPr>
              <a:t>symmetric key</a:t>
            </a:r>
          </a:p>
        </p:txBody>
      </p:sp>
      <p:sp>
        <p:nvSpPr>
          <p:cNvPr id="2459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593" name="Text Box 19"/>
          <p:cNvSpPr txBox="1">
            <a:spLocks noChangeArrowheads="1"/>
          </p:cNvSpPr>
          <p:nvPr/>
        </p:nvSpPr>
        <p:spPr bwMode="auto">
          <a:xfrm rot="1788510">
            <a:off x="1352550" y="4132263"/>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Message depot</a:t>
            </a:r>
          </a:p>
        </p:txBody>
      </p:sp>
      <p:sp>
        <p:nvSpPr>
          <p:cNvPr id="24594" name="Text Box 20"/>
          <p:cNvSpPr txBox="1">
            <a:spLocks noChangeArrowheads="1"/>
          </p:cNvSpPr>
          <p:nvPr/>
        </p:nvSpPr>
        <p:spPr bwMode="auto">
          <a:xfrm>
            <a:off x="3513138" y="5888038"/>
            <a:ext cx="1714500" cy="461962"/>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dirty="0">
                <a:solidFill>
                  <a:schemeClr val="hlink"/>
                </a:solidFill>
              </a:rPr>
              <a:t>Message encrypted with</a:t>
            </a:r>
          </a:p>
          <a:p>
            <a:pPr algn="ctr"/>
            <a:r>
              <a:rPr lang="en-US" altLang="en-US" sz="1200" dirty="0">
                <a:solidFill>
                  <a:schemeClr val="hlink"/>
                </a:solidFill>
              </a:rPr>
              <a:t>symmetric key</a:t>
            </a:r>
          </a:p>
        </p:txBody>
      </p:sp>
      <p:sp>
        <p:nvSpPr>
          <p:cNvPr id="24595" name="Line 21"/>
          <p:cNvSpPr>
            <a:spLocks noChangeShapeType="1"/>
          </p:cNvSpPr>
          <p:nvPr/>
        </p:nvSpPr>
        <p:spPr bwMode="auto">
          <a:xfrm flipH="1" flipV="1">
            <a:off x="5186363" y="2081213"/>
            <a:ext cx="1962150" cy="857250"/>
          </a:xfrm>
          <a:prstGeom prst="line">
            <a:avLst/>
          </a:prstGeom>
          <a:noFill/>
          <a:ln w="12700">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6" name="Text Box 22"/>
          <p:cNvSpPr txBox="1">
            <a:spLocks noChangeArrowheads="1"/>
          </p:cNvSpPr>
          <p:nvPr/>
        </p:nvSpPr>
        <p:spPr bwMode="auto">
          <a:xfrm>
            <a:off x="5965825" y="2792413"/>
            <a:ext cx="113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4</a:t>
            </a:r>
            <a:r>
              <a:rPr lang="en-US" altLang="en-US" sz="1000"/>
              <a:t> justifies right to</a:t>
            </a:r>
          </a:p>
          <a:p>
            <a:r>
              <a:rPr lang="en-US" altLang="en-US" sz="1000"/>
              <a:t>obtain key</a:t>
            </a:r>
          </a:p>
        </p:txBody>
      </p:sp>
      <p:sp>
        <p:nvSpPr>
          <p:cNvPr id="2459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8" name="Text Box 24"/>
          <p:cNvSpPr txBox="1">
            <a:spLocks noChangeArrowheads="1"/>
          </p:cNvSpPr>
          <p:nvPr/>
        </p:nvSpPr>
        <p:spPr bwMode="auto">
          <a:xfrm>
            <a:off x="5899150" y="3573463"/>
            <a:ext cx="113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4</a:t>
            </a:r>
            <a:r>
              <a:rPr lang="en-US" altLang="en-US" sz="1000"/>
              <a:t> justifies right to</a:t>
            </a:r>
          </a:p>
          <a:p>
            <a:r>
              <a:rPr lang="en-US" altLang="en-US" sz="1000"/>
              <a:t>obtain message</a:t>
            </a:r>
          </a:p>
        </p:txBody>
      </p:sp>
      <p:sp>
        <p:nvSpPr>
          <p:cNvPr id="24599" name="Text Box 25"/>
          <p:cNvSpPr txBox="1">
            <a:spLocks noChangeArrowheads="1"/>
          </p:cNvSpPr>
          <p:nvPr/>
        </p:nvSpPr>
        <p:spPr bwMode="auto">
          <a:xfrm rot="1408605">
            <a:off x="5695950" y="1935163"/>
            <a:ext cx="1195388" cy="287337"/>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dirty="0">
                <a:solidFill>
                  <a:schemeClr val="hlink"/>
                </a:solidFill>
              </a:rPr>
              <a:t>Symmetric key</a:t>
            </a:r>
          </a:p>
        </p:txBody>
      </p:sp>
      <p:sp>
        <p:nvSpPr>
          <p:cNvPr id="2460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601" name="Text Box 27"/>
          <p:cNvSpPr txBox="1">
            <a:spLocks noChangeArrowheads="1"/>
          </p:cNvSpPr>
          <p:nvPr/>
        </p:nvSpPr>
        <p:spPr bwMode="auto">
          <a:xfrm rot="1408605">
            <a:off x="5773738" y="1522413"/>
            <a:ext cx="158908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user 2</a:t>
            </a:r>
          </a:p>
        </p:txBody>
      </p:sp>
      <p:sp>
        <p:nvSpPr>
          <p:cNvPr id="24602" name="Line 28"/>
          <p:cNvSpPr>
            <a:spLocks noChangeShapeType="1"/>
          </p:cNvSpPr>
          <p:nvPr/>
        </p:nvSpPr>
        <p:spPr bwMode="auto">
          <a:xfrm>
            <a:off x="5170488" y="1870075"/>
            <a:ext cx="2065337" cy="903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603" name="Text Box 29"/>
          <p:cNvSpPr txBox="1">
            <a:spLocks noChangeArrowheads="1"/>
          </p:cNvSpPr>
          <p:nvPr/>
        </p:nvSpPr>
        <p:spPr bwMode="auto">
          <a:xfrm>
            <a:off x="4733925" y="2528888"/>
            <a:ext cx="1009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5 </a:t>
            </a:r>
            <a:r>
              <a:rPr lang="en-US" altLang="en-US" sz="1000"/>
              <a:t>receives key</a:t>
            </a:r>
          </a:p>
        </p:txBody>
      </p:sp>
      <p:sp>
        <p:nvSpPr>
          <p:cNvPr id="24604" name="Text Box 30"/>
          <p:cNvSpPr txBox="1">
            <a:spLocks noChangeArrowheads="1"/>
          </p:cNvSpPr>
          <p:nvPr/>
        </p:nvSpPr>
        <p:spPr bwMode="auto">
          <a:xfrm>
            <a:off x="4545013" y="4316413"/>
            <a:ext cx="1387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5 </a:t>
            </a:r>
            <a:r>
              <a:rPr lang="en-US" altLang="en-US" sz="1000"/>
              <a:t>receives message</a:t>
            </a:r>
          </a:p>
        </p:txBody>
      </p:sp>
      <p:sp>
        <p:nvSpPr>
          <p:cNvPr id="24605" name="Line 31"/>
          <p:cNvSpPr>
            <a:spLocks noChangeShapeType="1"/>
          </p:cNvSpPr>
          <p:nvPr/>
        </p:nvSpPr>
        <p:spPr bwMode="auto">
          <a:xfrm flipV="1">
            <a:off x="5126038" y="3849688"/>
            <a:ext cx="2470150" cy="11747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606" name="Text Box 32"/>
          <p:cNvSpPr txBox="1">
            <a:spLocks noChangeArrowheads="1"/>
          </p:cNvSpPr>
          <p:nvPr/>
        </p:nvSpPr>
        <p:spPr bwMode="auto">
          <a:xfrm rot="-1568230">
            <a:off x="6019800" y="4848225"/>
            <a:ext cx="1714500" cy="460375"/>
          </a:xfrm>
          <a:prstGeom prst="rect">
            <a:avLst/>
          </a:prstGeom>
          <a:noFill/>
          <a:ln w="12700"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dirty="0">
                <a:solidFill>
                  <a:schemeClr val="hlink"/>
                </a:solidFill>
              </a:rPr>
              <a:t>Message encrypted with</a:t>
            </a:r>
          </a:p>
          <a:p>
            <a:pPr algn="ctr"/>
            <a:r>
              <a:rPr lang="en-US" altLang="en-US" sz="1200" dirty="0">
                <a:solidFill>
                  <a:schemeClr val="hlink"/>
                </a:solidFill>
              </a:rPr>
              <a:t>symmetric key</a:t>
            </a:r>
          </a:p>
        </p:txBody>
      </p:sp>
      <p:sp>
        <p:nvSpPr>
          <p:cNvPr id="2460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608" name="Text Box 34"/>
          <p:cNvSpPr txBox="1">
            <a:spLocks noChangeArrowheads="1"/>
          </p:cNvSpPr>
          <p:nvPr/>
        </p:nvSpPr>
        <p:spPr bwMode="auto">
          <a:xfrm rot="-1568230">
            <a:off x="5489575" y="4370388"/>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User 2</a:t>
            </a:r>
          </a:p>
        </p:txBody>
      </p:sp>
      <p:sp>
        <p:nvSpPr>
          <p:cNvPr id="37"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359227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spcBef>
                <a:spcPts val="1200"/>
              </a:spcBef>
              <a:buFont typeface="Calibri" pitchFamily="34" charset="0"/>
              <a:buNone/>
            </a:pPr>
            <a:r>
              <a:rPr lang="nl-BE" sz="2400" dirty="0" smtClean="0">
                <a:solidFill>
                  <a:srgbClr val="000000"/>
                </a:solidFill>
                <a:sym typeface="Arial" pitchFamily="34" charset="0"/>
              </a:rPr>
              <a:t>Mogelijkheid om op de seconde na elk document dat in de gezondheidszorg werd opgemaakt, te dateren en de geldigheid van de inhoud ervan in de tijd te waarborgen door een </a:t>
            </a:r>
            <a:r>
              <a:rPr lang="nl-BE" sz="2400" dirty="0">
                <a:solidFill>
                  <a:srgbClr val="3E6E5A"/>
                </a:solidFill>
                <a:sym typeface="Arial" pitchFamily="34" charset="0"/>
              </a:rPr>
              <a:t>eHealth</a:t>
            </a:r>
            <a:r>
              <a:rPr lang="nl-BE" sz="2400" dirty="0" smtClean="0">
                <a:solidFill>
                  <a:srgbClr val="000000"/>
                </a:solidFill>
                <a:sym typeface="Arial" pitchFamily="34" charset="0"/>
              </a:rPr>
              <a:t>-handtekening te plaatsen</a:t>
            </a:r>
            <a:endParaRPr lang="nl-BE" sz="2400" dirty="0">
              <a:solidFill>
                <a:srgbClr val="3E6E5A"/>
              </a:solidFill>
              <a:sym typeface="Arial" pitchFamily="34" charset="0"/>
            </a:endParaRPr>
          </a:p>
          <a:p>
            <a:pPr marL="182880" lvl="1"/>
            <a:endParaRPr lang="nl-BE" dirty="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Timestamping</a:t>
            </a:r>
            <a:endParaRPr lang="nl-BE" sz="2000" b="1" spc="-100" dirty="0">
              <a:solidFill>
                <a:srgbClr val="3E6E5A"/>
              </a:solidFill>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573016"/>
            <a:ext cx="1908000" cy="1908000"/>
          </a:xfrm>
          <a:prstGeom prst="rect">
            <a:avLst/>
          </a:prstGeom>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906401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nl-BE" altLang="fr-FR" sz="3600" b="1" dirty="0" smtClean="0"/>
              <a:t>Elektronische communicatie bevordert ook …</a:t>
            </a:r>
            <a:endParaRPr lang="en-US" altLang="fr-FR" sz="3600" b="1" dirty="0" smtClean="0"/>
          </a:p>
        </p:txBody>
      </p:sp>
      <p:sp>
        <p:nvSpPr>
          <p:cNvPr id="6147" name="Rectangle 3"/>
          <p:cNvSpPr>
            <a:spLocks noGrp="1" noChangeArrowheads="1"/>
          </p:cNvSpPr>
          <p:nvPr>
            <p:ph type="body" idx="1"/>
          </p:nvPr>
        </p:nvSpPr>
        <p:spPr>
          <a:xfrm>
            <a:off x="457200" y="1792560"/>
            <a:ext cx="8229600" cy="4876800"/>
          </a:xfrm>
        </p:spPr>
        <p:txBody>
          <a:bodyPr/>
          <a:lstStyle/>
          <a:p>
            <a:r>
              <a:rPr lang="nl-BE" altLang="fr-FR" dirty="0" smtClean="0"/>
              <a:t>kwaliteit van de zorgverlening en patiëntveiligheid</a:t>
            </a:r>
          </a:p>
          <a:p>
            <a:pPr lvl="1"/>
            <a:r>
              <a:rPr lang="nl-BE" altLang="fr-FR" dirty="0" smtClean="0"/>
              <a:t>vermijden van verkeerde zorgen en geneesmiddelen</a:t>
            </a:r>
          </a:p>
          <a:p>
            <a:pPr lvl="2"/>
            <a:r>
              <a:rPr lang="nl-BE" altLang="fr-FR" dirty="0" smtClean="0"/>
              <a:t>onverenigbaarheid tussen geneesmiddelen onderling</a:t>
            </a:r>
          </a:p>
          <a:p>
            <a:pPr lvl="2"/>
            <a:r>
              <a:rPr lang="nl-BE" altLang="fr-FR" dirty="0" smtClean="0"/>
              <a:t>contra-indicaties tegen bepaalde geneesmiddelen bij een patiënt (</a:t>
            </a:r>
            <a:r>
              <a:rPr lang="nl-BE" altLang="fr-FR" dirty="0" err="1" smtClean="0"/>
              <a:t>bvb</a:t>
            </a:r>
            <a:r>
              <a:rPr lang="nl-BE" altLang="fr-FR" dirty="0" smtClean="0"/>
              <a:t>. allergieën, aandoeningen, …)</a:t>
            </a:r>
          </a:p>
          <a:p>
            <a:pPr lvl="1"/>
            <a:r>
              <a:rPr lang="nl-BE" altLang="fr-FR" dirty="0" smtClean="0"/>
              <a:t>vermijden van fouten bij de toediening van de zorgen en geneesmiddelen</a:t>
            </a:r>
          </a:p>
          <a:p>
            <a:pPr lvl="1"/>
            <a:r>
              <a:rPr lang="nl-BE" altLang="fr-FR" dirty="0" smtClean="0"/>
              <a:t>beschikbaarheid van betrouwbare gegevensbanken met informatie over goede behandelingspraktijken en </a:t>
            </a:r>
            <a:r>
              <a:rPr lang="nl-BE" altLang="fr-FR" dirty="0" err="1" smtClean="0"/>
              <a:t>beslissings-ondersteunende</a:t>
            </a:r>
            <a:r>
              <a:rPr lang="nl-BE" altLang="fr-FR" dirty="0" smtClean="0"/>
              <a:t> scripts</a:t>
            </a:r>
          </a:p>
          <a:p>
            <a:r>
              <a:rPr lang="nl-BE" altLang="fr-FR" dirty="0" smtClean="0"/>
              <a:t>vermijden van onnodig meervoudige onderzoeken =&gt; minder belasting voor patiënt en vermijden onnodige meerkosten</a:t>
            </a:r>
          </a:p>
        </p:txBody>
      </p:sp>
      <p:sp>
        <p:nvSpPr>
          <p:cNvPr id="5" name="Date Placeholder 1"/>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40571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en-GB" altLang="en-US"/>
          </a:p>
        </p:txBody>
      </p:sp>
      <p:sp>
        <p:nvSpPr>
          <p:cNvPr id="26629"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b="1"/>
          </a:p>
        </p:txBody>
      </p:sp>
      <p:sp>
        <p:nvSpPr>
          <p:cNvPr id="26630"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dirty="0" smtClean="0"/>
              <a:t>Prescription  </a:t>
            </a:r>
            <a:r>
              <a:rPr lang="fr-BE" altLang="en-US" dirty="0"/>
              <a:t>A</a:t>
            </a:r>
            <a:endParaRPr lang="en-US" altLang="en-US" dirty="0"/>
          </a:p>
        </p:txBody>
      </p:sp>
      <p:sp>
        <p:nvSpPr>
          <p:cNvPr id="26631"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1</a:t>
            </a:r>
          </a:p>
        </p:txBody>
      </p:sp>
      <p:sp>
        <p:nvSpPr>
          <p:cNvPr id="26632"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sz="1600"/>
              <a:t>Hashcode A</a:t>
            </a:r>
            <a:endParaRPr lang="en-US" altLang="en-US" sz="1600"/>
          </a:p>
        </p:txBody>
      </p:sp>
      <p:sp>
        <p:nvSpPr>
          <p:cNvPr id="26633"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b="1"/>
          </a:p>
        </p:txBody>
      </p:sp>
      <p:sp>
        <p:nvSpPr>
          <p:cNvPr id="26634"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2</a:t>
            </a:r>
            <a:endParaRPr lang="en-US" altLang="en-US" sz="1200" b="1"/>
          </a:p>
        </p:txBody>
      </p:sp>
      <p:sp>
        <p:nvSpPr>
          <p:cNvPr id="26635"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dirty="0" smtClean="0"/>
              <a:t>Prescription </a:t>
            </a:r>
            <a:r>
              <a:rPr lang="fr-BE" altLang="en-US" dirty="0"/>
              <a:t>B</a:t>
            </a:r>
            <a:endParaRPr lang="en-US" altLang="en-US" dirty="0"/>
          </a:p>
        </p:txBody>
      </p:sp>
      <p:sp>
        <p:nvSpPr>
          <p:cNvPr id="26636"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sz="1600"/>
              <a:t>Hashcode B</a:t>
            </a:r>
            <a:endParaRPr lang="en-US" altLang="en-US" sz="1600"/>
          </a:p>
        </p:txBody>
      </p:sp>
      <p:sp>
        <p:nvSpPr>
          <p:cNvPr id="26637"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Timestamp bag</a:t>
            </a:r>
            <a:endParaRPr lang="en-US" altLang="en-US"/>
          </a:p>
        </p:txBody>
      </p:sp>
      <p:sp>
        <p:nvSpPr>
          <p:cNvPr id="26638"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Electronic</a:t>
            </a:r>
          </a:p>
          <a:p>
            <a:pPr algn="ctr"/>
            <a:r>
              <a:rPr lang="fr-BE" altLang="en-US"/>
              <a:t>timestamping</a:t>
            </a:r>
            <a:endParaRPr lang="en-US" altLang="en-US"/>
          </a:p>
        </p:txBody>
      </p:sp>
      <p:sp>
        <p:nvSpPr>
          <p:cNvPr id="26639"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4</a:t>
            </a:r>
            <a:endParaRPr lang="en-US" altLang="en-US" sz="1200" b="1"/>
          </a:p>
        </p:txBody>
      </p:sp>
      <p:sp>
        <p:nvSpPr>
          <p:cNvPr id="26640"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Electronic</a:t>
            </a:r>
          </a:p>
          <a:p>
            <a:pPr algn="ctr"/>
            <a:r>
              <a:rPr lang="fr-BE" altLang="en-US"/>
              <a:t>signature</a:t>
            </a:r>
            <a:endParaRPr lang="en-US" altLang="en-US"/>
          </a:p>
        </p:txBody>
      </p:sp>
      <p:sp>
        <p:nvSpPr>
          <p:cNvPr id="26641"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5</a:t>
            </a:r>
            <a:endParaRPr lang="en-US" altLang="en-US" sz="1200" b="1"/>
          </a:p>
        </p:txBody>
      </p:sp>
      <p:sp>
        <p:nvSpPr>
          <p:cNvPr id="26642"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a:t>Archive</a:t>
            </a:r>
            <a:endParaRPr lang="en-US" altLang="en-US" sz="1600"/>
          </a:p>
        </p:txBody>
      </p:sp>
      <p:sp>
        <p:nvSpPr>
          <p:cNvPr id="26643"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6</a:t>
            </a:r>
            <a:endParaRPr lang="en-US" altLang="en-US" sz="1200" b="1"/>
          </a:p>
        </p:txBody>
      </p:sp>
      <p:sp>
        <p:nvSpPr>
          <p:cNvPr id="26644"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a:t>Archive</a:t>
            </a:r>
            <a:endParaRPr lang="en-US" altLang="en-US" sz="1600"/>
          </a:p>
        </p:txBody>
      </p:sp>
      <p:sp>
        <p:nvSpPr>
          <p:cNvPr id="26645"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6</a:t>
            </a:r>
            <a:endParaRPr lang="en-US" altLang="en-US" sz="1200" b="1"/>
          </a:p>
        </p:txBody>
      </p:sp>
      <p:sp>
        <p:nvSpPr>
          <p:cNvPr id="26646"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3</a:t>
            </a:r>
            <a:endParaRPr lang="en-US" altLang="en-US" sz="1200" b="1"/>
          </a:p>
        </p:txBody>
      </p:sp>
      <p:sp>
        <p:nvSpPr>
          <p:cNvPr id="26647"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26648"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26649"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26650"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p>
        </p:txBody>
      </p:sp>
      <p:sp>
        <p:nvSpPr>
          <p:cNvPr id="26652"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p>
        </p:txBody>
      </p:sp>
      <p:sp>
        <p:nvSpPr>
          <p:cNvPr id="26654"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pic>
        <p:nvPicPr>
          <p:cNvPr id="266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itle 1"/>
          <p:cNvSpPr>
            <a:spLocks noGrp="1"/>
          </p:cNvSpPr>
          <p:nvPr>
            <p:ph type="title"/>
          </p:nvPr>
        </p:nvSpPr>
        <p:spPr>
          <a:xfrm>
            <a:off x="457200" y="494184"/>
            <a:ext cx="8229600" cy="990600"/>
          </a:xfrm>
        </p:spPr>
        <p:txBody>
          <a:bodyPr>
            <a:normAutofit fontScale="90000"/>
          </a:bodyPr>
          <a:lstStyle/>
          <a:p>
            <a:r>
              <a:rPr lang="nl-BE" b="1" dirty="0" smtClean="0"/>
              <a:t>Voorbeeld: elektronisch voorschrift in ziekenhuizen</a:t>
            </a:r>
            <a:endParaRPr lang="en-US" dirty="0"/>
          </a:p>
        </p:txBody>
      </p:sp>
      <p:sp>
        <p:nvSpPr>
          <p:cNvPr id="34"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140775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0" indent="0">
              <a:buNone/>
            </a:pPr>
            <a:r>
              <a:rPr lang="nl-BE" sz="2400" dirty="0" smtClean="0"/>
              <a:t>Mogelijkheid om de identiteit van personen achter een </a:t>
            </a:r>
            <a:r>
              <a:rPr lang="nl-BE" sz="2400" i="1" dirty="0" smtClean="0"/>
              <a:t>code</a:t>
            </a:r>
            <a:r>
              <a:rPr lang="nl-BE" sz="2400" dirty="0" smtClean="0"/>
              <a:t> te verbergen opdat de nuttige gegevens van deze personen zouden kunnen worden gebruikt zonder dat hun privacy wordt geschonden en mogelijkheid om gegevens anoniem te maken door de gedetailleerde kenmerken ervan te vervangen door algemene kenmerken; eenmaal gecodeerd of geanonimiseerd behouden de gegevens hun nut maar het is niet meer mogelijk om de identiteit van de persoon er rechtstreeks of onrechtstreeks uit af te leiden</a:t>
            </a:r>
            <a:endParaRPr lang="nl-BE" sz="2400" dirty="0" smtClean="0">
              <a:solidFill>
                <a:srgbClr val="000000"/>
              </a:solidFill>
              <a:sym typeface="Arial" pitchFamily="34" charset="0"/>
            </a:endParaRP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Codering &amp; Anonimisering</a:t>
            </a:r>
            <a:endParaRPr lang="nl-BE" sz="2000" b="1" spc="-100" dirty="0">
              <a:solidFill>
                <a:srgbClr val="3E6E5A"/>
              </a:solidFill>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768" y="3645024"/>
            <a:ext cx="1908000" cy="1908000"/>
          </a:xfrm>
          <a:prstGeom prst="rect">
            <a:avLst/>
          </a:prstGeom>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784406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a:solidFill>
                  <a:srgbClr val="000000"/>
                </a:solidFill>
                <a:sym typeface="Arial" pitchFamily="34" charset="0"/>
              </a:rPr>
              <a:t>Toegang tot het Rijksregister en tot de Kruispuntbankregisters door de gemachtigde actoren in de gezondheidszorg, onder strikte voorwaarden</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sym typeface="Arial" pitchFamily="34" charset="0"/>
              </a:rPr>
              <a:t>Raadpleging van het Rijksregister en van de KSZ-registers</a:t>
            </a:r>
            <a:endParaRPr lang="nl-BE" sz="2000" b="1" spc="-100" dirty="0">
              <a:solidFill>
                <a:srgbClr val="3E6E5A"/>
              </a:solidFill>
              <a:latin typeface="+mj-lt"/>
              <a:ea typeface="+mj-ea"/>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717032"/>
            <a:ext cx="1908000" cy="1908000"/>
          </a:xfrm>
          <a:prstGeom prst="rect">
            <a:avLst/>
          </a:prstGeom>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4279796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smtClean="0">
                <a:solidFill>
                  <a:srgbClr val="000000"/>
                </a:solidFill>
                <a:sym typeface="Arial" pitchFamily="34" charset="0"/>
              </a:rPr>
              <a:t>Beveiligde elektronische brievenbus voor de uitwisseling van gezondheidsgegevens</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eHealthBox</a:t>
            </a:r>
            <a:endParaRPr lang="nl-BE" sz="2000" b="1" spc="-100" dirty="0">
              <a:solidFill>
                <a:srgbClr val="3E6E5A"/>
              </a:solidFill>
              <a:latin typeface="+mj-lt"/>
              <a:ea typeface="+mj-ea"/>
              <a:cs typeface="+mj-cs"/>
              <a:sym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212976"/>
            <a:ext cx="1908000" cy="1908000"/>
          </a:xfrm>
          <a:prstGeom prst="rect">
            <a:avLst/>
          </a:prstGeom>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9352179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sp>
        <p:nvSpPr>
          <p:cNvPr id="3" name="Content Placeholder 2"/>
          <p:cNvSpPr>
            <a:spLocks noGrp="1"/>
          </p:cNvSpPr>
          <p:nvPr>
            <p:ph idx="1"/>
          </p:nvPr>
        </p:nvSpPr>
        <p:spPr/>
        <p:txBody>
          <a:bodyPr>
            <a:normAutofit/>
          </a:bodyPr>
          <a:lstStyle/>
          <a:p>
            <a:pPr marL="73978" indent="0">
              <a:lnSpc>
                <a:spcPct val="80000"/>
              </a:lnSpc>
              <a:buFont typeface="Calibri" pitchFamily="34" charset="0"/>
              <a:buNone/>
            </a:pPr>
            <a:r>
              <a:rPr lang="nl-BE" sz="2400" dirty="0" smtClean="0">
                <a:solidFill>
                  <a:srgbClr val="000000"/>
                </a:solidFill>
                <a:sym typeface="Arial" pitchFamily="34" charset="0"/>
              </a:rPr>
              <a:t>Geeft, met de toestemming van de betrokken patiënten, aan bij welke actoren in de gezondheidszorg welke elektronische documenten bewaard worden voor welke patiënten </a:t>
            </a:r>
          </a:p>
          <a:p>
            <a:pPr marL="0" indent="0">
              <a:buNone/>
            </a:pPr>
            <a:endParaRPr lang="nl-BE" dirty="0"/>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sym typeface="Arial" pitchFamily="34" charset="0"/>
              </a:rPr>
              <a:t>Verwijzings</a:t>
            </a:r>
          </a:p>
          <a:p>
            <a:pPr>
              <a:lnSpc>
                <a:spcPct val="90000"/>
              </a:lnSpc>
              <a:spcBef>
                <a:spcPct val="0"/>
              </a:spcBef>
            </a:pPr>
            <a:r>
              <a:rPr lang="nl-BE" sz="2000" b="1" spc="-100" dirty="0" smtClean="0">
                <a:solidFill>
                  <a:srgbClr val="3E6E5A"/>
                </a:solidFill>
                <a:latin typeface="+mj-lt"/>
                <a:sym typeface="Arial" pitchFamily="34" charset="0"/>
              </a:rPr>
              <a:t>repertorium</a:t>
            </a:r>
            <a:endParaRPr lang="nl-BE" sz="2000" b="1" spc="-100" dirty="0">
              <a:solidFill>
                <a:srgbClr val="3E6E5A"/>
              </a:solidFill>
              <a:latin typeface="+mj-lt"/>
              <a:sym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645024"/>
            <a:ext cx="1908000" cy="1908000"/>
          </a:xfrm>
          <a:prstGeom prst="rect">
            <a:avLst/>
          </a:prstGeom>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3582800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55000" lnSpcReduction="20000"/>
          </a:bodyPr>
          <a:lstStyle/>
          <a:p>
            <a:pPr fontAlgn="base"/>
            <a:r>
              <a:rPr lang="nl-BE" dirty="0" smtClean="0"/>
              <a:t>1 Voorzitter</a:t>
            </a:r>
          </a:p>
          <a:p>
            <a:pPr fontAlgn="base"/>
            <a:endParaRPr lang="nl-BE" dirty="0" smtClean="0"/>
          </a:p>
          <a:p>
            <a:pPr marL="182880" lvl="1" fontAlgn="base">
              <a:defRPr/>
            </a:pPr>
            <a:r>
              <a:rPr lang="nl-BE" sz="3200" dirty="0" smtClean="0"/>
              <a:t>32 leden waarvan </a:t>
            </a:r>
          </a:p>
          <a:p>
            <a:pPr marL="182880" lvl="1" fontAlgn="base">
              <a:defRPr/>
            </a:pPr>
            <a:endParaRPr lang="nl-BE" sz="3200" dirty="0" smtClean="0"/>
          </a:p>
          <a:p>
            <a:pPr marL="457200" lvl="3" fontAlgn="base">
              <a:buSzPct val="85000"/>
              <a:defRPr/>
            </a:pPr>
            <a:r>
              <a:rPr lang="nl-BE" sz="2800" dirty="0" smtClean="0"/>
              <a:t>11 zorgverleners</a:t>
            </a:r>
          </a:p>
          <a:p>
            <a:pPr marL="457200" lvl="3" fontAlgn="base">
              <a:buSzPct val="85000"/>
              <a:defRPr/>
            </a:pPr>
            <a:r>
              <a:rPr lang="nl-BE" sz="2800" dirty="0"/>
              <a:t>7 vertegenwoordigers van de verzekeringsinstellingen</a:t>
            </a:r>
          </a:p>
          <a:p>
            <a:pPr marL="457200" lvl="3" fontAlgn="base">
              <a:buSzPct val="85000"/>
              <a:defRPr/>
            </a:pPr>
            <a:r>
              <a:rPr lang="nl-BE" sz="2800" dirty="0"/>
              <a:t>4 vertegenwoordigers van de patiënten</a:t>
            </a:r>
          </a:p>
          <a:p>
            <a:pPr marL="457200" lvl="3" fontAlgn="base">
              <a:buSzPct val="85000"/>
              <a:defRPr/>
            </a:pPr>
            <a:r>
              <a:rPr lang="nl-BE" sz="2800" dirty="0"/>
              <a:t>6 vertegenwoordigers van de deelstaten</a:t>
            </a:r>
          </a:p>
          <a:p>
            <a:pPr marL="457200" lvl="3" fontAlgn="base">
              <a:buSzPct val="85000"/>
              <a:defRPr/>
            </a:pPr>
            <a:r>
              <a:rPr lang="nl-BE" sz="2800" dirty="0"/>
              <a:t>4 vertegenwoordigers van de federale overheid</a:t>
            </a:r>
          </a:p>
          <a:p>
            <a:pPr fontAlgn="base"/>
            <a:endParaRPr lang="nl-BE" dirty="0" smtClean="0"/>
          </a:p>
          <a:p>
            <a:pPr fontAlgn="base"/>
            <a:r>
              <a:rPr lang="nl-BE" dirty="0" smtClean="0"/>
              <a:t>Rol</a:t>
            </a:r>
          </a:p>
          <a:p>
            <a:pPr fontAlgn="base"/>
            <a:endParaRPr lang="nl-BE" dirty="0" smtClean="0"/>
          </a:p>
          <a:p>
            <a:pPr lvl="1" fontAlgn="base"/>
            <a:r>
              <a:rPr lang="nl-BE" dirty="0" smtClean="0"/>
              <a:t>voorstellen van initiatieven ter bevordering en ter bestendiging van de elektronische dienstverlening ten behoeve van zij die in de gezondheidszorgsector actief zijn </a:t>
            </a:r>
          </a:p>
          <a:p>
            <a:pPr lvl="1" fontAlgn="base"/>
            <a:endParaRPr lang="nl-BE" dirty="0"/>
          </a:p>
          <a:p>
            <a:pPr lvl="1" fontAlgn="base"/>
            <a:r>
              <a:rPr lang="nl-BE" dirty="0" smtClean="0"/>
              <a:t>voorstellen van maatregelen voor een beveiligde en vertrouwelijke verwerking van de persoonsgegevens</a:t>
            </a:r>
          </a:p>
          <a:p>
            <a:pPr lvl="1" fontAlgn="base"/>
            <a:endParaRPr lang="nl-BE" dirty="0"/>
          </a:p>
          <a:p>
            <a:pPr lvl="1" fontAlgn="base"/>
            <a:r>
              <a:rPr lang="nl-BE" dirty="0" smtClean="0"/>
              <a:t>voorstellen van maatregelen voor een administratieve vereenvoudiging ten behoeve van zij die in de gezondheidszorgsector actief zijn</a:t>
            </a:r>
          </a:p>
          <a:p>
            <a:pPr marL="285750" lvl="1">
              <a:buFontTx/>
              <a:buChar char="-"/>
              <a:defRPr/>
            </a:pPr>
            <a:endParaRPr lang="nl-BE" sz="1600" dirty="0" smtClean="0"/>
          </a:p>
          <a:p>
            <a:pPr marL="285750" lvl="1">
              <a:buFontTx/>
              <a:buChar char="-"/>
              <a:defRPr/>
            </a:pPr>
            <a:endParaRPr lang="nl-BE" sz="1600" dirty="0"/>
          </a:p>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251520" y="2130552"/>
            <a:ext cx="2345377" cy="4243615"/>
          </a:xfrm>
        </p:spPr>
        <p:txBody>
          <a:bodyPr>
            <a:normAutofit/>
          </a:bodyPr>
          <a:lstStyle/>
          <a:p>
            <a:pPr>
              <a:lnSpc>
                <a:spcPct val="90000"/>
              </a:lnSpc>
              <a:spcBef>
                <a:spcPct val="0"/>
              </a:spcBef>
            </a:pPr>
            <a:r>
              <a:rPr lang="nl-BE" sz="2000" b="1" spc="-100" dirty="0" smtClean="0">
                <a:solidFill>
                  <a:srgbClr val="3E6E5A"/>
                </a:solidFill>
                <a:latin typeface="+mj-lt"/>
              </a:rPr>
              <a:t>Overlegcomité met de gebruikers</a:t>
            </a:r>
            <a:endParaRPr lang="nl-BE"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203167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55000" lnSpcReduction="20000"/>
          </a:bodyPr>
          <a:lstStyle/>
          <a:p>
            <a:pPr marL="0" indent="0">
              <a:buNone/>
            </a:pPr>
            <a:r>
              <a:rPr lang="nl-BE" sz="3800" b="1" dirty="0" smtClean="0">
                <a:solidFill>
                  <a:srgbClr val="3E6E5A"/>
                </a:solidFill>
              </a:rPr>
              <a:t>eHealth</a:t>
            </a:r>
            <a:r>
              <a:rPr lang="nl-BE" sz="3800" b="1" dirty="0" smtClean="0"/>
              <a:t>-certificaten</a:t>
            </a:r>
            <a:endParaRPr lang="nl-BE" sz="3800" b="1" dirty="0" smtClean="0">
              <a:solidFill>
                <a:srgbClr val="3E6E5A"/>
              </a:solidFill>
            </a:endParaRPr>
          </a:p>
          <a:p>
            <a:pPr marL="0" indent="0">
              <a:buNone/>
            </a:pPr>
            <a:endParaRPr lang="nl-BE" sz="1100" dirty="0" smtClean="0"/>
          </a:p>
          <a:p>
            <a:pPr marL="457200" indent="-457200">
              <a:buFont typeface="+mj-lt"/>
              <a:buAutoNum type="arabicPeriod"/>
            </a:pPr>
            <a:endParaRPr lang="nl-BE" sz="800" dirty="0" smtClean="0"/>
          </a:p>
          <a:p>
            <a:pPr fontAlgn="base"/>
            <a:r>
              <a:rPr lang="nl-BE" sz="2900" dirty="0" smtClean="0"/>
              <a:t>basis voor de aanmaak van de dubbele vercijferingssleutel (ETK) die gebruikt wordt door de vercijferingsdienst </a:t>
            </a:r>
          </a:p>
          <a:p>
            <a:pPr fontAlgn="base"/>
            <a:endParaRPr lang="nl-BE" sz="2900" dirty="0" smtClean="0"/>
          </a:p>
          <a:p>
            <a:pPr fontAlgn="base"/>
            <a:r>
              <a:rPr lang="nl-BE" sz="2900" dirty="0" smtClean="0"/>
              <a:t>de “systeem”-partner kan hiermee worden geïdentificeerd en geauthenticeerd terwijl het op basis van de eID of de burgertoken mogelijk is om de gebruiker (de persoon) te identificeren en authenticeren</a:t>
            </a:r>
          </a:p>
          <a:p>
            <a:pPr fontAlgn="base"/>
            <a:endParaRPr lang="nl-BE" sz="2900" dirty="0" smtClean="0"/>
          </a:p>
          <a:p>
            <a:pPr fontAlgn="base"/>
            <a:r>
              <a:rPr lang="nl-BE" sz="2900" dirty="0" smtClean="0"/>
              <a:t>geldt zowel voor het gebruik van basisdiensten als voor het gebruik van diensten met toegevoegde waarde die aangeboden worden in de vorm van webservices</a:t>
            </a:r>
          </a:p>
          <a:p>
            <a:pPr fontAlgn="base"/>
            <a:endParaRPr lang="nl-BE" sz="2900" dirty="0" smtClean="0"/>
          </a:p>
          <a:p>
            <a:pPr fontAlgn="base"/>
            <a:r>
              <a:rPr lang="nl-BE" sz="2900" dirty="0" smtClean="0"/>
              <a:t>de software-integratoren (niet de zorgverleners) kunnen bovendien test-certificaten aanvragen &gt; hierdoor kan de integratie van onze basisdiensten worden uitgetest</a:t>
            </a:r>
          </a:p>
          <a:p>
            <a:pPr fontAlgn="base"/>
            <a:endParaRPr lang="nl-BE" sz="2900" dirty="0" smtClean="0"/>
          </a:p>
          <a:p>
            <a:pPr fontAlgn="base"/>
            <a:r>
              <a:rPr lang="nl-BE" sz="2900" dirty="0" smtClean="0"/>
              <a:t>beschikbaarstelling van een module voor het bestellen van certificaten via het portaal van het </a:t>
            </a:r>
            <a:r>
              <a:rPr lang="nl-BE" sz="2900" dirty="0" smtClean="0">
                <a:solidFill>
                  <a:srgbClr val="3E6E5A"/>
                </a:solidFill>
              </a:rPr>
              <a:t>eHealth</a:t>
            </a:r>
            <a:r>
              <a:rPr lang="nl-BE" sz="2900" dirty="0" smtClean="0"/>
              <a:t>-platform (https://www.ehealth.fgov.be/nl/application/applications/beheer_ehealth_certificaten.html)</a:t>
            </a:r>
          </a:p>
          <a:p>
            <a:pPr fontAlgn="base"/>
            <a:endParaRPr lang="nl-BE" sz="2900" dirty="0"/>
          </a:p>
          <a:p>
            <a:pPr marL="457200" indent="-457200">
              <a:buFont typeface="+mj-lt"/>
              <a:buAutoNum type="arabicPeriod"/>
            </a:pPr>
            <a:endParaRPr lang="nl-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nl-BE" sz="2000" b="1" spc="-100" dirty="0">
                <a:solidFill>
                  <a:srgbClr val="3E6E5A"/>
                </a:solidFill>
                <a:latin typeface="+mj-lt"/>
              </a:rPr>
              <a:t>Analyse &amp; Integratie</a:t>
            </a:r>
            <a:endParaRPr lang="nl-BE"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788919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92080"/>
            <a:ext cx="2345376"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a:bodyPr>
          <a:lstStyle/>
          <a:p>
            <a:pPr marL="0" indent="0" fontAlgn="base">
              <a:buFont typeface="Arial" pitchFamily="34" charset="0"/>
              <a:buNone/>
            </a:pPr>
            <a:r>
              <a:rPr lang="nl-BE" sz="2600" b="1" dirty="0"/>
              <a:t>Connectoren</a:t>
            </a:r>
            <a:r>
              <a:rPr lang="nl-BE" sz="3800" b="1" dirty="0"/>
              <a:t> </a:t>
            </a:r>
          </a:p>
          <a:p>
            <a:pPr fontAlgn="base"/>
            <a:r>
              <a:rPr lang="nl-BE" sz="2200" dirty="0" smtClean="0"/>
              <a:t>tool </a:t>
            </a:r>
            <a:r>
              <a:rPr lang="nl-BE" sz="2200" dirty="0"/>
              <a:t>om de softwareontwikkelaars te helpen bij de integratie van de basisdiensten van het </a:t>
            </a:r>
            <a:r>
              <a:rPr lang="nl-BE" sz="2200" dirty="0" err="1">
                <a:solidFill>
                  <a:srgbClr val="3E6E5A"/>
                </a:solidFill>
              </a:rPr>
              <a:t>eHealth</a:t>
            </a:r>
            <a:r>
              <a:rPr lang="nl-BE" sz="2200" dirty="0"/>
              <a:t>-platform </a:t>
            </a:r>
          </a:p>
          <a:p>
            <a:pPr fontAlgn="base"/>
            <a:endParaRPr lang="nl-BE" sz="800" dirty="0"/>
          </a:p>
          <a:p>
            <a:pPr fontAlgn="base"/>
            <a:r>
              <a:rPr lang="nl-BE" sz="2200" dirty="0"/>
              <a:t>ondersteuning van de verbindingen met de toepassingen die via het </a:t>
            </a:r>
            <a:r>
              <a:rPr lang="nl-BE" sz="2200" dirty="0">
                <a:solidFill>
                  <a:srgbClr val="3E6E5A"/>
                </a:solidFill>
              </a:rPr>
              <a:t>eHealth</a:t>
            </a:r>
            <a:r>
              <a:rPr lang="nl-BE" sz="2200" dirty="0"/>
              <a:t>-platform beschikbaar zijn of die gebruik maken van de ICT-standaarden die door het </a:t>
            </a:r>
            <a:r>
              <a:rPr lang="nl-BE" sz="2200" dirty="0">
                <a:solidFill>
                  <a:srgbClr val="3E6E5A"/>
                </a:solidFill>
              </a:rPr>
              <a:t>eHealth</a:t>
            </a:r>
            <a:r>
              <a:rPr lang="nl-BE" sz="2200" dirty="0"/>
              <a:t>-platform werden vastgesteld (zoals de </a:t>
            </a:r>
            <a:r>
              <a:rPr lang="nl-BE" sz="2200" dirty="0" smtClean="0"/>
              <a:t>hubs)</a:t>
            </a:r>
            <a:endParaRPr lang="nl-BE" sz="2200" dirty="0"/>
          </a:p>
          <a:p>
            <a:pPr fontAlgn="base"/>
            <a:endParaRPr lang="nl-BE" sz="2900" dirty="0"/>
          </a:p>
          <a:p>
            <a:pPr marL="457200" indent="-457200">
              <a:buFont typeface="+mj-lt"/>
              <a:buAutoNum type="arabicPeriod"/>
            </a:pPr>
            <a:endParaRPr lang="nl-BE" dirty="0"/>
          </a:p>
        </p:txBody>
      </p:sp>
      <p:sp>
        <p:nvSpPr>
          <p:cNvPr id="7" name="Text Placeholder 6"/>
          <p:cNvSpPr>
            <a:spLocks noGrp="1"/>
          </p:cNvSpPr>
          <p:nvPr>
            <p:ph type="body" sz="half" idx="2"/>
          </p:nvPr>
        </p:nvSpPr>
        <p:spPr>
          <a:xfrm>
            <a:off x="251520" y="2130552"/>
            <a:ext cx="2273369" cy="4243615"/>
          </a:xfrm>
        </p:spPr>
        <p:txBody>
          <a:bodyPr>
            <a:normAutofit/>
          </a:bodyPr>
          <a:lstStyle/>
          <a:p>
            <a:pPr>
              <a:lnSpc>
                <a:spcPct val="90000"/>
              </a:lnSpc>
              <a:spcBef>
                <a:spcPct val="0"/>
              </a:spcBef>
            </a:pPr>
            <a:r>
              <a:rPr lang="nl-BE" sz="2000" b="1" spc="-100" dirty="0">
                <a:solidFill>
                  <a:srgbClr val="3E6E5A"/>
                </a:solidFill>
                <a:latin typeface="+mj-lt"/>
              </a:rPr>
              <a:t>Analyse &amp; Integratie</a:t>
            </a:r>
            <a:endParaRPr lang="nl-BE"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6260733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70000" lnSpcReduction="20000"/>
          </a:bodyPr>
          <a:lstStyle/>
          <a:p>
            <a:pPr marL="0" indent="0" fontAlgn="base">
              <a:buNone/>
            </a:pPr>
            <a:r>
              <a:rPr lang="nl-BE" sz="3400" b="1" dirty="0" smtClean="0"/>
              <a:t>Opleidingen voor de veiligheidsconsulenten </a:t>
            </a:r>
          </a:p>
          <a:p>
            <a:pPr marL="0" indent="0" fontAlgn="base">
              <a:buNone/>
            </a:pPr>
            <a:endParaRPr lang="nl-BE" sz="2400" b="1" dirty="0" smtClean="0"/>
          </a:p>
          <a:p>
            <a:pPr fontAlgn="base"/>
            <a:r>
              <a:rPr lang="nl-BE" sz="2900" dirty="0"/>
              <a:t>verplichting voor </a:t>
            </a:r>
            <a:r>
              <a:rPr lang="nl-BE" sz="2900" dirty="0" smtClean="0"/>
              <a:t>elk ziekenhuis </a:t>
            </a:r>
            <a:r>
              <a:rPr lang="nl-BE" sz="2900" dirty="0"/>
              <a:t>om in haar midden een informatieveiligheidsdienst op te richten die onder de leiding wordt geplaatst van een informatieveiligheidsconsulent (K.B. 23/10/64) </a:t>
            </a:r>
          </a:p>
          <a:p>
            <a:pPr fontAlgn="base"/>
            <a:endParaRPr lang="nl-BE" sz="2900" dirty="0" smtClean="0"/>
          </a:p>
          <a:p>
            <a:pPr fontAlgn="base"/>
            <a:r>
              <a:rPr lang="nl-BE" sz="2900" dirty="0"/>
              <a:t>aanstelling van de veiligheidsconsulent na advies van het Sectoraal Comité van de Sociale Zekerheid en van de Gezondheid (dat nagaat of de kandidaat over de noodzakelijke kennis en de nodige tijd beschikt voor zijn opdrachten en of hij geen activiteiten uitoefent die </a:t>
            </a:r>
            <a:r>
              <a:rPr lang="nl-BE" sz="2900" dirty="0" smtClean="0"/>
              <a:t>onverenigbaar </a:t>
            </a:r>
            <a:r>
              <a:rPr lang="nl-BE" sz="2900" dirty="0"/>
              <a:t>zijn met de functie)</a:t>
            </a:r>
          </a:p>
          <a:p>
            <a:pPr fontAlgn="base"/>
            <a:endParaRPr lang="nl-BE" sz="2900" dirty="0" smtClean="0"/>
          </a:p>
          <a:p>
            <a:pPr fontAlgn="base"/>
            <a:r>
              <a:rPr lang="nl-BE" sz="2900" dirty="0"/>
              <a:t>het </a:t>
            </a:r>
            <a:r>
              <a:rPr lang="nl-BE" sz="2900" dirty="0">
                <a:solidFill>
                  <a:srgbClr val="3E6E5A"/>
                </a:solidFill>
              </a:rPr>
              <a:t>eHealth</a:t>
            </a:r>
            <a:r>
              <a:rPr lang="nl-BE" sz="2900" dirty="0"/>
              <a:t>-platform biedt opleidingen voor veiligheidsconsulenten aan </a:t>
            </a: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323528" y="2130552"/>
            <a:ext cx="2273369" cy="4243615"/>
          </a:xfrm>
        </p:spPr>
        <p:txBody>
          <a:bodyPr>
            <a:normAutofit/>
          </a:bodyPr>
          <a:lstStyle/>
          <a:p>
            <a:pPr>
              <a:lnSpc>
                <a:spcPct val="90000"/>
              </a:lnSpc>
              <a:spcBef>
                <a:spcPct val="0"/>
              </a:spcBef>
            </a:pPr>
            <a:r>
              <a:rPr lang="nl-BE" sz="2000" b="1" spc="-100" dirty="0" smtClean="0">
                <a:solidFill>
                  <a:srgbClr val="3E6E5A"/>
                </a:solidFill>
                <a:latin typeface="+mj-lt"/>
              </a:rPr>
              <a:t>Veiligheid</a:t>
            </a:r>
            <a:endParaRPr lang="nl-BE"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32514962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92080"/>
            <a:ext cx="2273368" cy="1261872"/>
          </a:xfrm>
        </p:spPr>
        <p:txBody>
          <a:bodyPr/>
          <a:lstStyle/>
          <a:p>
            <a:r>
              <a:rPr lang="nl-BE" b="1" dirty="0"/>
              <a:t>Ondersteuning</a:t>
            </a:r>
            <a:r>
              <a:rPr lang="nl-BE" sz="2800" b="1" dirty="0"/>
              <a:t> </a:t>
            </a:r>
          </a:p>
        </p:txBody>
      </p:sp>
      <p:sp>
        <p:nvSpPr>
          <p:cNvPr id="3" name="Content Placeholder 2"/>
          <p:cNvSpPr>
            <a:spLocks noGrp="1"/>
          </p:cNvSpPr>
          <p:nvPr>
            <p:ph idx="1"/>
          </p:nvPr>
        </p:nvSpPr>
        <p:spPr/>
        <p:txBody>
          <a:bodyPr>
            <a:normAutofit fontScale="92500" lnSpcReduction="20000"/>
          </a:bodyPr>
          <a:lstStyle/>
          <a:p>
            <a:pPr marL="0" indent="0">
              <a:buNone/>
            </a:pPr>
            <a:r>
              <a:rPr lang="nl-BE" sz="3100" b="1" dirty="0" smtClean="0">
                <a:solidFill>
                  <a:srgbClr val="3E6E5A"/>
                </a:solidFill>
              </a:rPr>
              <a:t>eHealth</a:t>
            </a:r>
            <a:r>
              <a:rPr lang="nl-BE" sz="3100" b="1" dirty="0" smtClean="0">
                <a:solidFill>
                  <a:srgbClr val="000000"/>
                </a:solidFill>
              </a:rPr>
              <a:t>Consent</a:t>
            </a:r>
          </a:p>
          <a:p>
            <a:pPr marL="0" indent="0">
              <a:buNone/>
            </a:pPr>
            <a:endParaRPr lang="nl-BE" sz="3100" b="1" dirty="0">
              <a:solidFill>
                <a:srgbClr val="000000"/>
              </a:solidFill>
            </a:endParaRPr>
          </a:p>
          <a:p>
            <a:pPr fontAlgn="base"/>
            <a:r>
              <a:rPr lang="nl-BE" sz="2000" dirty="0" smtClean="0"/>
              <a:t>laat toe om de "geïnformeerde toestemming" van de patiënt te registreren of te herroepen voor de elektronische uitwisseling van gezondheidsgegevens in het kader van de zorg voor deze patiënt</a:t>
            </a:r>
            <a:endParaRPr lang="nl-BE" sz="2000" dirty="0"/>
          </a:p>
          <a:p>
            <a:pPr fontAlgn="base"/>
            <a:endParaRPr lang="nl-BE" sz="2000" dirty="0"/>
          </a:p>
          <a:p>
            <a:pPr fontAlgn="base"/>
            <a:r>
              <a:rPr lang="nl-BE" sz="2000" dirty="0" smtClean="0"/>
              <a:t>hiermee kan </a:t>
            </a:r>
            <a:r>
              <a:rPr lang="nl-BE" sz="2000" b="1" dirty="0" smtClean="0"/>
              <a:t>de burger ook een aantal specifieke zorgverleners uitsluiten van de toegang tot zijn gezondheidsgegevens</a:t>
            </a:r>
            <a:r>
              <a:rPr lang="nl-BE" sz="2000" dirty="0" smtClean="0"/>
              <a:t> (voor gegevensuitwisselingen waarvoor deze toestemming nodig is)</a:t>
            </a:r>
          </a:p>
          <a:p>
            <a:pPr fontAlgn="base"/>
            <a:endParaRPr lang="nl-BE" sz="2000" dirty="0"/>
          </a:p>
          <a:p>
            <a:pPr fontAlgn="base"/>
            <a:r>
              <a:rPr lang="nl-BE" sz="2000" dirty="0" smtClean="0"/>
              <a:t>bevat een aantal functies </a:t>
            </a:r>
            <a:r>
              <a:rPr lang="nl-BE" sz="2000" b="1" dirty="0" smtClean="0"/>
              <a:t>ter ondersteuning van het beheer van de "therapeutische relaties"</a:t>
            </a:r>
            <a:r>
              <a:rPr lang="nl-BE" sz="2000" dirty="0" smtClean="0"/>
              <a:t> die een noodzakelijke basisvoorwaarde vormen om gezondheidsgegevens elektronisch te kunnen raadplegen</a:t>
            </a:r>
            <a:endParaRPr lang="nl-BE" sz="2000" dirty="0"/>
          </a:p>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sp>
        <p:nvSpPr>
          <p:cNvPr id="7" name="Text Placeholder 6"/>
          <p:cNvSpPr>
            <a:spLocks noGrp="1"/>
          </p:cNvSpPr>
          <p:nvPr>
            <p:ph type="body" sz="half" idx="2"/>
          </p:nvPr>
        </p:nvSpPr>
        <p:spPr>
          <a:xfrm>
            <a:off x="354415" y="2132856"/>
            <a:ext cx="2273369" cy="4243615"/>
          </a:xfrm>
        </p:spPr>
        <p:txBody>
          <a:bodyPr>
            <a:normAutofit/>
          </a:bodyPr>
          <a:lstStyle/>
          <a:p>
            <a:pPr>
              <a:lnSpc>
                <a:spcPct val="90000"/>
              </a:lnSpc>
              <a:spcBef>
                <a:spcPct val="0"/>
              </a:spcBef>
            </a:pPr>
            <a:r>
              <a:rPr lang="nl-BE" sz="2000" b="1" spc="-100" dirty="0" smtClean="0">
                <a:solidFill>
                  <a:srgbClr val="3E6E5A"/>
                </a:solidFill>
                <a:latin typeface="+mj-lt"/>
              </a:rPr>
              <a:t>Informed consent</a:t>
            </a:r>
            <a:endParaRPr lang="nl-BE"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3311780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Overzicht</a:t>
            </a:r>
            <a:endParaRPr lang="nl-BE" b="1" dirty="0"/>
          </a:p>
        </p:txBody>
      </p:sp>
      <p:sp>
        <p:nvSpPr>
          <p:cNvPr id="3" name="Content Placeholder 2"/>
          <p:cNvSpPr>
            <a:spLocks noGrp="1"/>
          </p:cNvSpPr>
          <p:nvPr>
            <p:ph idx="1"/>
          </p:nvPr>
        </p:nvSpPr>
        <p:spPr/>
        <p:txBody>
          <a:bodyPr>
            <a:normAutofit/>
          </a:bodyPr>
          <a:lstStyle/>
          <a:p>
            <a:pPr marL="457200" indent="-457200">
              <a:buFont typeface="+mj-lt"/>
              <a:buAutoNum type="arabicPeriod"/>
            </a:pPr>
            <a:endParaRPr lang="nl-BE" dirty="0" smtClean="0"/>
          </a:p>
          <a:p>
            <a:pPr marL="457200" indent="-457200">
              <a:buFont typeface="+mj-lt"/>
              <a:buAutoNum type="arabicPeriod"/>
            </a:pPr>
            <a:r>
              <a:rPr lang="nl-BE" dirty="0" err="1" smtClean="0"/>
              <a:t>Roadmap</a:t>
            </a:r>
            <a:r>
              <a:rPr lang="nl-BE" dirty="0" smtClean="0"/>
              <a:t> </a:t>
            </a:r>
            <a:r>
              <a:rPr lang="nl-BE" dirty="0" err="1" smtClean="0"/>
              <a:t>eGezondheid</a:t>
            </a:r>
            <a:r>
              <a:rPr lang="nl-BE" dirty="0" smtClean="0"/>
              <a:t> - voornaamste realisaties</a:t>
            </a:r>
          </a:p>
          <a:p>
            <a:pPr marL="457200" indent="-457200">
              <a:buFont typeface="+mj-lt"/>
              <a:buAutoNum type="arabicPeriod"/>
            </a:pPr>
            <a:endParaRPr lang="nl-BE" dirty="0" smtClean="0"/>
          </a:p>
          <a:p>
            <a:pPr marL="457200" indent="-457200">
              <a:buFont typeface="+mj-lt"/>
              <a:buAutoNum type="arabicPeriod"/>
            </a:pPr>
            <a:r>
              <a:rPr lang="nl-BE" dirty="0" smtClean="0"/>
              <a:t>Rol </a:t>
            </a:r>
            <a:r>
              <a:rPr lang="nl-BE" dirty="0" smtClean="0"/>
              <a:t>en verantwoordelijkheden van het </a:t>
            </a:r>
            <a:r>
              <a:rPr lang="nl-BE" dirty="0" err="1" smtClean="0">
                <a:solidFill>
                  <a:srgbClr val="3E6E5A"/>
                </a:solidFill>
              </a:rPr>
              <a:t>eHealth</a:t>
            </a:r>
            <a:r>
              <a:rPr lang="nl-BE" dirty="0" smtClean="0"/>
              <a:t>-platform</a:t>
            </a:r>
          </a:p>
          <a:p>
            <a:pPr marL="457200" indent="-457200">
              <a:buFont typeface="+mj-lt"/>
              <a:buAutoNum type="arabicPeriod"/>
            </a:pPr>
            <a:endParaRPr lang="nl-BE" dirty="0">
              <a:solidFill>
                <a:srgbClr val="3E6E5A"/>
              </a:solidFill>
            </a:endParaRPr>
          </a:p>
          <a:p>
            <a:pPr marL="457200" indent="-457200">
              <a:buFont typeface="+mj-lt"/>
              <a:buAutoNum type="arabicPeriod"/>
            </a:pPr>
            <a:r>
              <a:rPr lang="nl-NL" dirty="0"/>
              <a:t>Wat heeft het </a:t>
            </a:r>
            <a:r>
              <a:rPr lang="nl-NL" dirty="0" err="1"/>
              <a:t>eGezondheids</a:t>
            </a:r>
            <a:r>
              <a:rPr lang="nl-NL" dirty="0"/>
              <a:t>-platform te bieden aan de kinderartsen?</a:t>
            </a:r>
            <a:endParaRPr lang="nl-BE" dirty="0" smtClean="0"/>
          </a:p>
          <a:p>
            <a:pPr marL="457200" indent="-457200">
              <a:buFont typeface="+mj-lt"/>
              <a:buAutoNum type="arabicPeriod"/>
            </a:pPr>
            <a:endParaRPr lang="nl-BE" dirty="0" smtClean="0">
              <a:solidFill>
                <a:srgbClr val="3E6E5A"/>
              </a:solidFill>
            </a:endParaRPr>
          </a:p>
          <a:p>
            <a:pPr marL="457200" indent="-457200">
              <a:buFont typeface="+mj-lt"/>
              <a:buAutoNum type="arabicPeriod"/>
            </a:pPr>
            <a:r>
              <a:rPr lang="nl-BE" dirty="0" smtClean="0"/>
              <a:t>Wat is de rol van de zorgverleners ?                    Waarom de gezondheidszorgpraktijk informatiseren ?</a:t>
            </a:r>
          </a:p>
          <a:p>
            <a:pPr marL="457200" indent="-457200">
              <a:buFont typeface="+mj-lt"/>
              <a:buAutoNum type="arabicPeriod"/>
            </a:pPr>
            <a:endParaRPr lang="nl-BE" dirty="0" smtClean="0">
              <a:solidFill>
                <a:srgbClr val="3E6E5A"/>
              </a:solidFill>
            </a:endParaRPr>
          </a:p>
          <a:p>
            <a:pPr marL="457200" indent="-457200">
              <a:buFont typeface="+mj-lt"/>
              <a:buAutoNum type="arabicPeriod"/>
            </a:pPr>
            <a:endParaRPr lang="nl-BE" dirty="0" smtClean="0"/>
          </a:p>
          <a:p>
            <a:pPr marL="457200" indent="-457200">
              <a:buFont typeface="+mj-lt"/>
              <a:buAutoNum type="arabicPeriod"/>
            </a:pPr>
            <a:endParaRPr lang="nl-BE" sz="800" dirty="0" smtClean="0"/>
          </a:p>
          <a:p>
            <a:pPr lvl="1"/>
            <a:endParaRPr lang="nl-BE" dirty="0"/>
          </a:p>
        </p:txBody>
      </p:sp>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36671019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www.patientconsent.be</a:t>
            </a:r>
            <a:endParaRPr lang="nl-BE" sz="2800" b="1" dirty="0"/>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05" y="1538967"/>
            <a:ext cx="7756011" cy="491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09/06/2015</a:t>
            </a:r>
            <a:endParaRPr lang="en-US" dirty="0"/>
          </a:p>
        </p:txBody>
      </p:sp>
      <p:sp>
        <p:nvSpPr>
          <p:cNvPr id="5" name="TextBox 4">
            <a:hlinkClick r:id="rId4" action="ppaction://hlinkfile"/>
          </p:cNvPr>
          <p:cNvSpPr txBox="1"/>
          <p:nvPr/>
        </p:nvSpPr>
        <p:spPr>
          <a:xfrm>
            <a:off x="827584" y="5980638"/>
            <a:ext cx="2448272" cy="369332"/>
          </a:xfrm>
          <a:prstGeom prst="rect">
            <a:avLst/>
          </a:prstGeom>
          <a:noFill/>
        </p:spPr>
        <p:txBody>
          <a:bodyPr wrap="square" rtlCol="0">
            <a:spAutoFit/>
          </a:bodyPr>
          <a:lstStyle/>
          <a:p>
            <a:r>
              <a:rPr lang="nl-BE" b="1" i="1" dirty="0" smtClean="0">
                <a:solidFill>
                  <a:srgbClr val="C00000"/>
                </a:solidFill>
              </a:rPr>
              <a:t>Film </a:t>
            </a:r>
            <a:r>
              <a:rPr lang="nl-BE" b="1" i="1" dirty="0" err="1" smtClean="0">
                <a:solidFill>
                  <a:srgbClr val="C00000"/>
                </a:solidFill>
              </a:rPr>
              <a:t>PatientConsent</a:t>
            </a:r>
            <a:endParaRPr lang="en-US" b="1" i="1" dirty="0">
              <a:solidFill>
                <a:srgbClr val="C00000"/>
              </a:solidFill>
            </a:endParaRPr>
          </a:p>
        </p:txBody>
      </p:sp>
    </p:spTree>
    <p:extLst>
      <p:ext uri="{BB962C8B-B14F-4D97-AF65-F5344CB8AC3E}">
        <p14:creationId xmlns:p14="http://schemas.microsoft.com/office/powerpoint/2010/main" val="3605324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Folder informatie</a:t>
            </a:r>
            <a:endParaRPr lang="nl-BE" sz="2800" b="1" dirty="0"/>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2776"/>
            <a:ext cx="7488832" cy="527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4230611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Folder informatie</a:t>
            </a:r>
            <a:endParaRPr lang="nl-BE" sz="2800" b="1" dirty="0"/>
          </a:p>
        </p:txBody>
      </p:sp>
      <p:sp>
        <p:nvSpPr>
          <p:cNvPr id="3" name="Content Placeholder 2"/>
          <p:cNvSpPr>
            <a:spLocks noGrp="1"/>
          </p:cNvSpPr>
          <p:nvPr>
            <p:ph idx="1"/>
          </p:nvPr>
        </p:nvSpPr>
        <p:spPr/>
        <p:txBody>
          <a:bodyPr>
            <a:normAutofit/>
          </a:bodyPr>
          <a:lstStyle/>
          <a:p>
            <a:pPr marL="0" indent="0">
              <a:buNone/>
            </a:pPr>
            <a:endParaRPr lang="nl-BE" sz="3100" b="1" dirty="0" smtClean="0">
              <a:solidFill>
                <a:srgbClr val="000000"/>
              </a:solidFill>
            </a:endParaRPr>
          </a:p>
          <a:p>
            <a:pPr marL="0" indent="0" fontAlgn="base">
              <a:buNone/>
            </a:pPr>
            <a:endParaRPr lang="nl-BE" sz="2900" dirty="0"/>
          </a:p>
          <a:p>
            <a:pPr fontAlgn="base"/>
            <a:endParaRPr lang="nl-BE" sz="2900" dirty="0" smtClean="0"/>
          </a:p>
          <a:p>
            <a:pPr marL="0" indent="0" fontAlgn="base">
              <a:buNone/>
            </a:pPr>
            <a:endParaRPr lang="nl-BE" sz="2400" b="1"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483" y="1429816"/>
            <a:ext cx="7585925" cy="538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203725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err="1">
                <a:solidFill>
                  <a:srgbClr val="3E6E5A"/>
                </a:solidFill>
              </a:rPr>
              <a:t>eHealth</a:t>
            </a:r>
            <a:r>
              <a:rPr lang="nl-BE" altLang="en-US" b="1" dirty="0" err="1"/>
              <a:t>Consent</a:t>
            </a:r>
            <a:endParaRPr lang="en-US" dirty="0"/>
          </a:p>
        </p:txBody>
      </p:sp>
      <p:pic>
        <p:nvPicPr>
          <p:cNvPr id="460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798638"/>
            <a:ext cx="80581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400601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err="1">
                <a:solidFill>
                  <a:srgbClr val="3E6E5A"/>
                </a:solidFill>
              </a:rPr>
              <a:t>eHealth</a:t>
            </a:r>
            <a:r>
              <a:rPr lang="nl-BE" altLang="en-US" b="1" dirty="0" err="1"/>
              <a:t>Consent</a:t>
            </a:r>
            <a:endParaRPr lang="en-US" dirty="0"/>
          </a:p>
        </p:txBody>
      </p:sp>
      <p:pic>
        <p:nvPicPr>
          <p:cNvPr id="471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80391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14524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err="1">
                <a:solidFill>
                  <a:srgbClr val="3E6E5A"/>
                </a:solidFill>
              </a:rPr>
              <a:t>eHealth</a:t>
            </a:r>
            <a:r>
              <a:rPr lang="nl-BE" altLang="en-US" b="1" dirty="0" err="1"/>
              <a:t>Consent</a:t>
            </a:r>
            <a:endParaRPr lang="en-US" dirty="0"/>
          </a:p>
        </p:txBody>
      </p:sp>
      <p:pic>
        <p:nvPicPr>
          <p:cNvPr id="4813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90923"/>
            <a:ext cx="80772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193401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err="1">
                <a:solidFill>
                  <a:srgbClr val="3E6E5A"/>
                </a:solidFill>
              </a:rPr>
              <a:t>eHealth</a:t>
            </a:r>
            <a:r>
              <a:rPr lang="nl-BE" altLang="en-US" b="1" dirty="0" err="1"/>
              <a:t>Consent</a:t>
            </a:r>
            <a:endParaRPr lang="en-US" dirty="0"/>
          </a:p>
        </p:txBody>
      </p:sp>
      <p:pic>
        <p:nvPicPr>
          <p:cNvPr id="4915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24248"/>
            <a:ext cx="80645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2"/>
          <p:cNvSpPr>
            <a:spLocks noGrp="1"/>
          </p:cNvSpPr>
          <p:nvPr>
            <p:ph type="dt" sz="half" idx="10"/>
          </p:nvPr>
        </p:nvSpPr>
        <p:spPr>
          <a:xfrm>
            <a:off x="457200" y="18288"/>
            <a:ext cx="2895600" cy="329184"/>
          </a:xfrm>
        </p:spPr>
        <p:txBody>
          <a:bodyPr/>
          <a:lstStyle/>
          <a:p>
            <a:r>
              <a:rPr lang="en-US" smtClean="0"/>
              <a:t>09/06/2015</a:t>
            </a:r>
            <a:endParaRPr lang="en-US" dirty="0"/>
          </a:p>
        </p:txBody>
      </p:sp>
    </p:spTree>
    <p:extLst>
      <p:ext uri="{BB962C8B-B14F-4D97-AF65-F5344CB8AC3E}">
        <p14:creationId xmlns:p14="http://schemas.microsoft.com/office/powerpoint/2010/main" val="344613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3200" dirty="0"/>
              <a:t/>
            </a:r>
            <a:br>
              <a:rPr sz="3200" dirty="0"/>
            </a:br>
            <a:r>
              <a:rPr sz="3200" dirty="0"/>
              <a:t/>
            </a:r>
            <a:br>
              <a:rPr sz="3200" dirty="0"/>
            </a:br>
            <a:r>
              <a:rPr lang="nl-NL" sz="3600" b="1" dirty="0"/>
              <a:t>Wat heeft het </a:t>
            </a:r>
            <a:r>
              <a:rPr lang="nl-NL" sz="3600" b="1" dirty="0" err="1">
                <a:solidFill>
                  <a:srgbClr val="3E6E5A"/>
                </a:solidFill>
              </a:rPr>
              <a:t>eGezondheids</a:t>
            </a:r>
            <a:r>
              <a:rPr lang="nl-NL" sz="3600" b="1" dirty="0"/>
              <a:t>-platform te bieden aan de kinderartsen?</a:t>
            </a:r>
            <a:r>
              <a:rPr sz="3200" dirty="0"/>
              <a:t/>
            </a:r>
            <a:br>
              <a:rPr sz="3200" dirty="0"/>
            </a:br>
            <a:endParaRPr lang="nl-BE" sz="3200" b="1" dirty="0"/>
          </a:p>
        </p:txBody>
      </p:sp>
      <p:sp>
        <p:nvSpPr>
          <p:cNvPr id="3" name="Date Placeholder 2"/>
          <p:cNvSpPr>
            <a:spLocks noGrp="1"/>
          </p:cNvSpPr>
          <p:nvPr>
            <p:ph type="dt" sz="half" idx="10"/>
          </p:nvPr>
        </p:nvSpPr>
        <p:spPr/>
        <p:txBody>
          <a:bodyPr/>
          <a:lstStyle/>
          <a:p>
            <a:r>
              <a:rPr lang="en-US" smtClean="0"/>
              <a:t>09/06/2015</a:t>
            </a:r>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534"/>
          <a:stretch/>
        </p:blipFill>
        <p:spPr bwMode="auto">
          <a:xfrm>
            <a:off x="1475656" y="2060848"/>
            <a:ext cx="6096000" cy="3801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5216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548209"/>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endParaRPr lang="nl-BE" altLang="en-US" sz="800" b="1" dirty="0" smtClean="0"/>
          </a:p>
          <a:p>
            <a:pPr marL="548640" lvl="2" indent="0">
              <a:buNone/>
            </a:pPr>
            <a:endParaRPr lang="nl-BE" dirty="0"/>
          </a:p>
          <a:p>
            <a:endParaRPr lang="en-US" dirty="0" smtClean="0"/>
          </a:p>
          <a:p>
            <a:endParaRPr lang="en-US" dirty="0"/>
          </a:p>
          <a:p>
            <a:pPr eaLnBrk="1" hangingPunct="1"/>
            <a:endParaRPr lang="nl-BE" altLang="en-US" dirty="0"/>
          </a:p>
          <a:p>
            <a:pPr eaLnBrk="1" hangingPunct="1"/>
            <a:endParaRPr lang="nl-BE" altLang="en-US" dirty="0" smtClean="0"/>
          </a:p>
        </p:txBody>
      </p:sp>
      <p:sp>
        <p:nvSpPr>
          <p:cNvPr id="2" name="Title 1"/>
          <p:cNvSpPr>
            <a:spLocks noGrp="1"/>
          </p:cNvSpPr>
          <p:nvPr>
            <p:ph type="title"/>
          </p:nvPr>
        </p:nvSpPr>
        <p:spPr/>
        <p:txBody>
          <a:bodyPr>
            <a:noAutofit/>
          </a:bodyPr>
          <a:lstStyle/>
          <a:p>
            <a:r>
              <a:rPr lang="nl-NL" sz="2800" b="1" dirty="0"/>
              <a:t>Wat </a:t>
            </a:r>
            <a:r>
              <a:rPr lang="nl-NL" sz="2800" b="1" dirty="0" smtClean="0"/>
              <a:t>heeft het </a:t>
            </a:r>
            <a:r>
              <a:rPr lang="nl-NL" sz="2800" b="1" dirty="0" err="1" smtClean="0">
                <a:solidFill>
                  <a:srgbClr val="3E6E5A"/>
                </a:solidFill>
              </a:rPr>
              <a:t>eGezondheids</a:t>
            </a:r>
            <a:r>
              <a:rPr lang="nl-NL" sz="2800" b="1" dirty="0" smtClean="0"/>
              <a:t>-platform </a:t>
            </a:r>
            <a:r>
              <a:rPr lang="nl-NL" sz="2800" b="1" dirty="0"/>
              <a:t>te bieden aan de </a:t>
            </a:r>
            <a:r>
              <a:rPr lang="nl-NL" sz="2800" b="1" dirty="0" smtClean="0"/>
              <a:t>kinderartsen?</a:t>
            </a:r>
            <a:endParaRPr lang="en-US" sz="2800" b="1" dirty="0"/>
          </a:p>
        </p:txBody>
      </p:sp>
      <p:sp>
        <p:nvSpPr>
          <p:cNvPr id="3" name="Date Placeholder 2"/>
          <p:cNvSpPr>
            <a:spLocks noGrp="1"/>
          </p:cNvSpPr>
          <p:nvPr>
            <p:ph type="dt" sz="half" idx="10"/>
          </p:nvPr>
        </p:nvSpPr>
        <p:spPr/>
        <p:txBody>
          <a:bodyPr/>
          <a:lstStyle/>
          <a:p>
            <a:r>
              <a:rPr lang="en-US" smtClean="0"/>
              <a:t>09/06/2015</a:t>
            </a:r>
            <a:endParaRPr lang="en-US" dirty="0"/>
          </a:p>
        </p:txBody>
      </p:sp>
      <p:graphicFrame>
        <p:nvGraphicFramePr>
          <p:cNvPr id="4" name="Diagram 3"/>
          <p:cNvGraphicFramePr/>
          <p:nvPr>
            <p:extLst>
              <p:ext uri="{D42A27DB-BD31-4B8C-83A1-F6EECF244321}">
                <p14:modId xmlns:p14="http://schemas.microsoft.com/office/powerpoint/2010/main" val="1600453843"/>
              </p:ext>
            </p:extLst>
          </p:nvPr>
        </p:nvGraphicFramePr>
        <p:xfrm>
          <a:off x="683568" y="1700808"/>
          <a:ext cx="777686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84" y="1916832"/>
            <a:ext cx="504000" cy="504000"/>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7624" y="2636912"/>
            <a:ext cx="540000" cy="540000"/>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46664" y="3356992"/>
            <a:ext cx="540000" cy="540000"/>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46664" y="4077072"/>
            <a:ext cx="540000" cy="540000"/>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23680" y="4797152"/>
            <a:ext cx="468000" cy="4680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8120" y="5481288"/>
            <a:ext cx="540000" cy="540000"/>
          </a:xfrm>
          <a:prstGeom prst="rect">
            <a:avLst/>
          </a:prstGeom>
        </p:spPr>
      </p:pic>
    </p:spTree>
    <p:extLst>
      <p:ext uri="{BB962C8B-B14F-4D97-AF65-F5344CB8AC3E}">
        <p14:creationId xmlns:p14="http://schemas.microsoft.com/office/powerpoint/2010/main" val="371767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548209"/>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buNone/>
            </a:pPr>
            <a:endParaRPr lang="nl-BE" altLang="en-US" sz="800" b="1" dirty="0" smtClean="0"/>
          </a:p>
          <a:p>
            <a:pPr marL="548640" lvl="2" indent="0">
              <a:buNone/>
            </a:pPr>
            <a:endParaRPr lang="nl-BE" dirty="0"/>
          </a:p>
          <a:p>
            <a:endParaRPr lang="en-US" dirty="0" smtClean="0"/>
          </a:p>
          <a:p>
            <a:endParaRPr lang="en-US" dirty="0"/>
          </a:p>
          <a:p>
            <a:pPr eaLnBrk="1" hangingPunct="1"/>
            <a:endParaRPr lang="nl-BE" altLang="en-US" dirty="0"/>
          </a:p>
          <a:p>
            <a:pPr eaLnBrk="1" hangingPunct="1"/>
            <a:endParaRPr lang="nl-BE" altLang="en-US" dirty="0" smtClean="0"/>
          </a:p>
        </p:txBody>
      </p:sp>
      <p:sp>
        <p:nvSpPr>
          <p:cNvPr id="2" name="Title 1"/>
          <p:cNvSpPr>
            <a:spLocks noGrp="1"/>
          </p:cNvSpPr>
          <p:nvPr>
            <p:ph type="title"/>
          </p:nvPr>
        </p:nvSpPr>
        <p:spPr/>
        <p:txBody>
          <a:bodyPr>
            <a:noAutofit/>
          </a:bodyPr>
          <a:lstStyle/>
          <a:p>
            <a:r>
              <a:rPr lang="nl-NL" sz="2800" b="1" dirty="0"/>
              <a:t>Wat </a:t>
            </a:r>
            <a:r>
              <a:rPr lang="nl-NL" sz="2800" b="1" dirty="0" smtClean="0"/>
              <a:t>heeft het </a:t>
            </a:r>
            <a:r>
              <a:rPr lang="nl-NL" sz="2800" b="1" dirty="0" err="1" smtClean="0">
                <a:solidFill>
                  <a:srgbClr val="3E6E5A"/>
                </a:solidFill>
              </a:rPr>
              <a:t>eGezondheids</a:t>
            </a:r>
            <a:r>
              <a:rPr lang="nl-NL" sz="2800" b="1" dirty="0" smtClean="0"/>
              <a:t>-platform </a:t>
            </a:r>
            <a:r>
              <a:rPr lang="nl-NL" sz="2800" b="1" dirty="0"/>
              <a:t>te bieden aan de kinderartsen?</a:t>
            </a:r>
            <a:endParaRPr lang="en-US" sz="2800" b="1" dirty="0"/>
          </a:p>
        </p:txBody>
      </p:sp>
      <p:sp>
        <p:nvSpPr>
          <p:cNvPr id="3" name="Date Placeholder 2"/>
          <p:cNvSpPr>
            <a:spLocks noGrp="1"/>
          </p:cNvSpPr>
          <p:nvPr>
            <p:ph type="dt" sz="half" idx="10"/>
          </p:nvPr>
        </p:nvSpPr>
        <p:spPr/>
        <p:txBody>
          <a:bodyPr/>
          <a:lstStyle/>
          <a:p>
            <a:r>
              <a:rPr lang="en-US" smtClean="0"/>
              <a:t>09/06/2015</a:t>
            </a:r>
            <a:endParaRPr lang="en-US" dirty="0"/>
          </a:p>
        </p:txBody>
      </p:sp>
      <p:graphicFrame>
        <p:nvGraphicFramePr>
          <p:cNvPr id="4" name="Diagram 3"/>
          <p:cNvGraphicFramePr/>
          <p:nvPr>
            <p:extLst>
              <p:ext uri="{D42A27DB-BD31-4B8C-83A1-F6EECF244321}">
                <p14:modId xmlns:p14="http://schemas.microsoft.com/office/powerpoint/2010/main" val="310379816"/>
              </p:ext>
            </p:extLst>
          </p:nvPr>
        </p:nvGraphicFramePr>
        <p:xfrm>
          <a:off x="683568" y="1700808"/>
          <a:ext cx="777686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84" y="1988840"/>
            <a:ext cx="540000" cy="54000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9632" y="2852936"/>
            <a:ext cx="540000" cy="540000"/>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67584" y="3717032"/>
            <a:ext cx="540000" cy="540000"/>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66456" y="4509120"/>
            <a:ext cx="540000" cy="540000"/>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7584" y="5391248"/>
            <a:ext cx="540000" cy="540000"/>
          </a:xfrm>
          <a:prstGeom prst="rect">
            <a:avLst/>
          </a:prstGeom>
        </p:spPr>
      </p:pic>
    </p:spTree>
    <p:extLst>
      <p:ext uri="{BB962C8B-B14F-4D97-AF65-F5344CB8AC3E}">
        <p14:creationId xmlns:p14="http://schemas.microsoft.com/office/powerpoint/2010/main" val="252448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p:txBody>
          <a:bodyPr>
            <a:normAutofit/>
          </a:bodyPr>
          <a:lstStyle/>
          <a:p>
            <a:r>
              <a:rPr lang="nl-BE" sz="2000" dirty="0"/>
              <a:t>Eind 2012 organisatie van een Rondetafelconferentie met betrekking tot de verdere informatisering van de gezondheidszorg</a:t>
            </a:r>
          </a:p>
          <a:p>
            <a:r>
              <a:rPr lang="nl-BE" sz="2000" dirty="0" smtClean="0"/>
              <a:t>Deelname van ongeveer </a:t>
            </a:r>
            <a:r>
              <a:rPr lang="nl-BE" sz="2000" b="1" dirty="0" smtClean="0"/>
              <a:t>300</a:t>
            </a:r>
            <a:r>
              <a:rPr lang="nl-BE" sz="2000" dirty="0" smtClean="0"/>
              <a:t> </a:t>
            </a:r>
            <a:r>
              <a:rPr lang="nl-BE" sz="2000" b="1" dirty="0" smtClean="0"/>
              <a:t>personen uit de sector</a:t>
            </a:r>
            <a:r>
              <a:rPr lang="nl-BE" sz="2000" b="1" dirty="0"/>
              <a:t> </a:t>
            </a:r>
            <a:endParaRPr lang="nl-BE" sz="2000" b="1" dirty="0" smtClean="0"/>
          </a:p>
          <a:p>
            <a:r>
              <a:rPr lang="nl-BE" sz="2000" dirty="0" smtClean="0"/>
              <a:t>Opstelling van een concreet actieplan eGezondheid voor 5 jaar : </a:t>
            </a:r>
            <a:r>
              <a:rPr lang="nl-BE" sz="2000" b="1" dirty="0" smtClean="0"/>
              <a:t>Roadmap 2013-2018</a:t>
            </a:r>
          </a:p>
          <a:p>
            <a:r>
              <a:rPr lang="nl-BE" sz="2000" b="1" dirty="0" smtClean="0"/>
              <a:t>5 pijlers</a:t>
            </a:r>
            <a:r>
              <a:rPr lang="nl-BE" dirty="0" smtClean="0"/>
              <a:t> </a:t>
            </a:r>
          </a:p>
          <a:p>
            <a:pPr marL="731520" lvl="1" indent="-457200">
              <a:buFont typeface="+mj-lt"/>
              <a:buAutoNum type="arabicPeriod"/>
            </a:pPr>
            <a:r>
              <a:rPr lang="nl-BE" sz="1600" dirty="0" smtClean="0"/>
              <a:t>ontwikkelen van de uitwisseling van gegevens door zorgverleners op basis van een gemeenschappelijke architectuur </a:t>
            </a:r>
          </a:p>
          <a:p>
            <a:pPr marL="731520" lvl="1" indent="-457200">
              <a:buFont typeface="+mj-lt"/>
              <a:buAutoNum type="arabicPeriod"/>
            </a:pPr>
            <a:r>
              <a:rPr lang="nl-BE" sz="1600" dirty="0"/>
              <a:t>verhogen van de betrokkenheid van de patiënt en zijn kennis over </a:t>
            </a:r>
            <a:r>
              <a:rPr lang="nl-BE" sz="1600" dirty="0" smtClean="0"/>
              <a:t>eGezondheid </a:t>
            </a:r>
            <a:endParaRPr lang="nl-BE" sz="1600" dirty="0"/>
          </a:p>
          <a:p>
            <a:pPr marL="731520" lvl="1" indent="-457200">
              <a:buFont typeface="+mj-lt"/>
              <a:buAutoNum type="arabicPeriod"/>
            </a:pPr>
            <a:r>
              <a:rPr lang="nl-BE" sz="1600" dirty="0"/>
              <a:t>uitwerken van een referentieterminologie </a:t>
            </a:r>
          </a:p>
          <a:p>
            <a:pPr marL="731520" lvl="1" indent="-457200">
              <a:buFont typeface="+mj-lt"/>
              <a:buAutoNum type="arabicPeriod"/>
            </a:pPr>
            <a:r>
              <a:rPr lang="nl-BE" sz="1600" dirty="0"/>
              <a:t>realiseren van administratieve vereenvoudiging en efficiëntie </a:t>
            </a:r>
          </a:p>
          <a:p>
            <a:pPr marL="731520" lvl="1" indent="-457200">
              <a:buFont typeface="+mj-lt"/>
              <a:buAutoNum type="arabicPeriod"/>
            </a:pPr>
            <a:r>
              <a:rPr lang="nl-BE" sz="1600" dirty="0"/>
              <a:t>invoeren van een flexibele en transparante governance-structuur waarin alle bevoegde overheden en stakeholders betrokken zijn </a:t>
            </a:r>
            <a:endParaRPr lang="nl-BE" dirty="0"/>
          </a:p>
          <a:p>
            <a:r>
              <a:rPr lang="nl-BE" sz="2000" b="1" dirty="0" smtClean="0"/>
              <a:t>20 concrete, meetbare doelstellingen</a:t>
            </a:r>
          </a:p>
          <a:p>
            <a:r>
              <a:rPr lang="nl-BE" sz="2000" dirty="0" smtClean="0"/>
              <a:t>Wordt op dit ogenblik </a:t>
            </a:r>
            <a:r>
              <a:rPr lang="nl-BE" sz="2000" b="1" dirty="0" smtClean="0"/>
              <a:t>geactualiseerd</a:t>
            </a:r>
            <a:endParaRPr lang="nl-BE"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7135863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548209"/>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endParaRPr lang="nl-BE" altLang="en-US" sz="800" b="1" dirty="0" smtClean="0"/>
          </a:p>
          <a:p>
            <a:pPr eaLnBrk="1" hangingPunct="1"/>
            <a:r>
              <a:rPr lang="nl-BE" altLang="en-US" b="1" dirty="0" err="1" smtClean="0"/>
              <a:t>eBirth</a:t>
            </a:r>
            <a:endParaRPr lang="nl-BE" altLang="en-US" b="1" dirty="0" smtClean="0"/>
          </a:p>
          <a:p>
            <a:pPr eaLnBrk="1" hangingPunct="1"/>
            <a:endParaRPr lang="nl-BE" altLang="en-US" dirty="0" smtClean="0"/>
          </a:p>
        </p:txBody>
      </p:sp>
      <p:sp>
        <p:nvSpPr>
          <p:cNvPr id="2" name="Title 1"/>
          <p:cNvSpPr>
            <a:spLocks noGrp="1"/>
          </p:cNvSpPr>
          <p:nvPr>
            <p:ph type="title"/>
          </p:nvPr>
        </p:nvSpPr>
        <p:spPr/>
        <p:txBody>
          <a:bodyPr>
            <a:noAutofit/>
          </a:bodyPr>
          <a:lstStyle/>
          <a:p>
            <a:r>
              <a:rPr lang="nl-NL" sz="2800" b="1" dirty="0" smtClean="0"/>
              <a:t>Voorbeelden van partner-toepassingen nuttig </a:t>
            </a:r>
            <a:r>
              <a:rPr lang="nl-NL" sz="2800" b="1" dirty="0"/>
              <a:t>voor </a:t>
            </a:r>
            <a:r>
              <a:rPr lang="nl-NL" sz="2800" b="1" dirty="0" smtClean="0"/>
              <a:t>kinderartsen</a:t>
            </a:r>
            <a:endParaRPr lang="en-US" sz="2800" b="1" dirty="0"/>
          </a:p>
        </p:txBody>
      </p:sp>
      <p:sp>
        <p:nvSpPr>
          <p:cNvPr id="3" name="Date Placeholder 2"/>
          <p:cNvSpPr>
            <a:spLocks noGrp="1"/>
          </p:cNvSpPr>
          <p:nvPr>
            <p:ph type="dt" sz="half" idx="10"/>
          </p:nvPr>
        </p:nvSpPr>
        <p:spPr/>
        <p:txBody>
          <a:bodyPr/>
          <a:lstStyle/>
          <a:p>
            <a:r>
              <a:rPr lang="en-US" smtClean="0"/>
              <a:t>09/06/2015</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08920"/>
            <a:ext cx="828675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285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548209"/>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endParaRPr lang="nl-BE" altLang="en-US" sz="800" b="1" dirty="0" smtClean="0"/>
          </a:p>
          <a:p>
            <a:pPr eaLnBrk="1" hangingPunct="1"/>
            <a:r>
              <a:rPr lang="nl-BE" altLang="en-US" b="1" dirty="0" err="1" smtClean="0"/>
              <a:t>eBirth</a:t>
            </a:r>
            <a:endParaRPr lang="nl-BE" altLang="en-US" b="1" dirty="0" smtClean="0"/>
          </a:p>
          <a:p>
            <a:pPr lvl="1" fontAlgn="base"/>
            <a:r>
              <a:rPr lang="nl-NL" dirty="0" smtClean="0"/>
              <a:t>een </a:t>
            </a:r>
            <a:r>
              <a:rPr lang="nl-NL" dirty="0"/>
              <a:t>informaticaoplossing die toelaat om de </a:t>
            </a:r>
            <a:r>
              <a:rPr lang="nl-NL" b="1" dirty="0"/>
              <a:t>nuttige gegevens</a:t>
            </a:r>
            <a:r>
              <a:rPr lang="nl-NL" dirty="0"/>
              <a:t> in verband met het administratieve proces van de kennisgeving van geboorte te </a:t>
            </a:r>
            <a:r>
              <a:rPr lang="nl-NL" b="1" dirty="0"/>
              <a:t>digitaliseren</a:t>
            </a:r>
            <a:r>
              <a:rPr lang="nl-NL" dirty="0"/>
              <a:t> en de transfer van deze gegevens naar alle betrokkenen te vergemakkelijken. </a:t>
            </a:r>
            <a:endParaRPr lang="nl-NL" dirty="0" smtClean="0"/>
          </a:p>
          <a:p>
            <a:pPr lvl="2" fontAlgn="base"/>
            <a:r>
              <a:rPr lang="nl-NL" dirty="0" smtClean="0"/>
              <a:t>de </a:t>
            </a:r>
            <a:r>
              <a:rPr lang="nl-NL" dirty="0"/>
              <a:t>papieren versie van de formulieren wordt afgeschaft en </a:t>
            </a:r>
            <a:r>
              <a:rPr lang="nl-NL" dirty="0" smtClean="0"/>
              <a:t>de </a:t>
            </a:r>
            <a:r>
              <a:rPr lang="nl-NL" dirty="0"/>
              <a:t>gegevens </a:t>
            </a:r>
            <a:r>
              <a:rPr lang="nl-NL" dirty="0" smtClean="0"/>
              <a:t>moeten nog </a:t>
            </a:r>
            <a:r>
              <a:rPr lang="nl-NL" dirty="0"/>
              <a:t>maar één keer </a:t>
            </a:r>
            <a:r>
              <a:rPr lang="nl-NL" dirty="0" smtClean="0"/>
              <a:t>worden ingevoerd</a:t>
            </a:r>
            <a:endParaRPr lang="nl-NL" dirty="0"/>
          </a:p>
          <a:p>
            <a:pPr lvl="1" fontAlgn="base"/>
            <a:r>
              <a:rPr lang="nl-NL" dirty="0" smtClean="0"/>
              <a:t>omvat </a:t>
            </a:r>
            <a:r>
              <a:rPr lang="nl-NL" dirty="0"/>
              <a:t>twee </a:t>
            </a:r>
            <a:r>
              <a:rPr lang="nl-NL" dirty="0" smtClean="0"/>
              <a:t>toepassingen</a:t>
            </a:r>
          </a:p>
          <a:p>
            <a:pPr lvl="2" fontAlgn="base"/>
            <a:r>
              <a:rPr lang="nl-NL" dirty="0" smtClean="0"/>
              <a:t>de </a:t>
            </a:r>
            <a:r>
              <a:rPr lang="nl-NL" dirty="0"/>
              <a:t>ene is bestemd voor de zorgverleners, de andere is bestemd voor de gemeenten, meer bepaald voor de diensten van de Burgerlijke </a:t>
            </a:r>
            <a:r>
              <a:rPr lang="nl-NL" dirty="0" smtClean="0"/>
              <a:t>Stand</a:t>
            </a:r>
            <a:endParaRPr lang="nl-NL" dirty="0"/>
          </a:p>
          <a:p>
            <a:pPr lvl="2" fontAlgn="base"/>
            <a:r>
              <a:rPr lang="nl-NL" dirty="0" smtClean="0"/>
              <a:t>deze </a:t>
            </a:r>
            <a:r>
              <a:rPr lang="nl-NL" dirty="0"/>
              <a:t>twee toepassingen zijn met elkaar verbonden en vergemakkelijken de overdracht van gegevens tussen de toepassingen onderling en naar de Gemeenschappen en de FOD </a:t>
            </a:r>
            <a:r>
              <a:rPr lang="nl-NL" dirty="0" smtClean="0"/>
              <a:t>Economie &gt; </a:t>
            </a:r>
            <a:r>
              <a:rPr lang="nl-NL" dirty="0" err="1" smtClean="0"/>
              <a:t>eBirth</a:t>
            </a:r>
            <a:r>
              <a:rPr lang="nl-NL" dirty="0" smtClean="0"/>
              <a:t> </a:t>
            </a:r>
            <a:r>
              <a:rPr lang="nl-NL" dirty="0"/>
              <a:t>informatiseert dus deze </a:t>
            </a:r>
            <a:r>
              <a:rPr lang="nl-NL" dirty="0" smtClean="0"/>
              <a:t>processen</a:t>
            </a:r>
            <a:endParaRPr lang="nl-NL" dirty="0"/>
          </a:p>
          <a:p>
            <a:pPr eaLnBrk="1" hangingPunct="1"/>
            <a:endParaRPr lang="nl-BE" altLang="en-US" dirty="0" smtClean="0"/>
          </a:p>
        </p:txBody>
      </p:sp>
      <p:sp>
        <p:nvSpPr>
          <p:cNvPr id="2" name="Title 1"/>
          <p:cNvSpPr>
            <a:spLocks noGrp="1"/>
          </p:cNvSpPr>
          <p:nvPr>
            <p:ph type="title"/>
          </p:nvPr>
        </p:nvSpPr>
        <p:spPr/>
        <p:txBody>
          <a:bodyPr>
            <a:noAutofit/>
          </a:bodyPr>
          <a:lstStyle/>
          <a:p>
            <a:r>
              <a:rPr lang="nl-NL" sz="2800" b="1" dirty="0"/>
              <a:t>Voorbeelden van partner-toepassingen nuttig voor kinderartsen</a:t>
            </a:r>
            <a:endParaRPr lang="en-US" sz="2800" b="1"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58887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548209"/>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endParaRPr lang="nl-BE" altLang="en-US" sz="800" b="1" dirty="0" smtClean="0"/>
          </a:p>
          <a:p>
            <a:pPr eaLnBrk="1" hangingPunct="1"/>
            <a:r>
              <a:rPr lang="nl-BE" altLang="en-US" b="1" dirty="0" err="1" smtClean="0"/>
              <a:t>eBirth</a:t>
            </a:r>
            <a:endParaRPr lang="nl-BE" altLang="en-US" b="1" dirty="0" smtClean="0"/>
          </a:p>
          <a:p>
            <a:pPr lvl="1" fontAlgn="base"/>
            <a:r>
              <a:rPr lang="nl-NL" dirty="0" smtClean="0"/>
              <a:t>voordelen</a:t>
            </a:r>
            <a:endParaRPr lang="nl-NL" dirty="0"/>
          </a:p>
          <a:p>
            <a:pPr lvl="2"/>
            <a:r>
              <a:rPr lang="nl-NL" dirty="0"/>
              <a:t>vermindering van de </a:t>
            </a:r>
            <a:r>
              <a:rPr lang="nl-NL" dirty="0" smtClean="0"/>
              <a:t>werklast</a:t>
            </a:r>
            <a:endParaRPr lang="nl-NL" dirty="0"/>
          </a:p>
          <a:p>
            <a:pPr lvl="2"/>
            <a:r>
              <a:rPr lang="nl-NL" dirty="0"/>
              <a:t>verbetering van de kwaliteit van de </a:t>
            </a:r>
            <a:r>
              <a:rPr lang="nl-NL" dirty="0" smtClean="0"/>
              <a:t>gegevens</a:t>
            </a:r>
            <a:endParaRPr lang="nl-NL" dirty="0"/>
          </a:p>
          <a:p>
            <a:pPr lvl="2"/>
            <a:r>
              <a:rPr lang="nl-NL" dirty="0" smtClean="0"/>
              <a:t>vermindering</a:t>
            </a:r>
            <a:r>
              <a:rPr lang="nl-NL" dirty="0"/>
              <a:t> van de duur van de gegevensoverdracht tussen de </a:t>
            </a:r>
            <a:r>
              <a:rPr lang="nl-NL" dirty="0" smtClean="0"/>
              <a:t>betrokkenen</a:t>
            </a:r>
            <a:endParaRPr lang="nl-NL" dirty="0"/>
          </a:p>
          <a:p>
            <a:pPr lvl="2"/>
            <a:r>
              <a:rPr lang="nl-NL" dirty="0"/>
              <a:t>vermindering van de logistieke kosten voor de verwerking van de papieren </a:t>
            </a:r>
            <a:r>
              <a:rPr lang="nl-NL" dirty="0" smtClean="0"/>
              <a:t>versies</a:t>
            </a:r>
            <a:endParaRPr lang="nl-NL" dirty="0"/>
          </a:p>
          <a:p>
            <a:pPr lvl="1"/>
            <a:r>
              <a:rPr lang="nl-NL" dirty="0"/>
              <a:t>p</a:t>
            </a:r>
            <a:r>
              <a:rPr lang="nl-NL" dirty="0" smtClean="0"/>
              <a:t>artner: </a:t>
            </a:r>
            <a:r>
              <a:rPr lang="nl-NL" dirty="0" err="1" smtClean="0"/>
              <a:t>Fedict</a:t>
            </a:r>
            <a:endParaRPr lang="nl-NL" dirty="0"/>
          </a:p>
          <a:p>
            <a:pPr lvl="1"/>
            <a:r>
              <a:rPr lang="nl-NL" dirty="0" smtClean="0"/>
              <a:t>gebruikte basisdiensten van het </a:t>
            </a:r>
            <a:r>
              <a:rPr lang="nl-NL" dirty="0" smtClean="0">
                <a:solidFill>
                  <a:srgbClr val="3E6E5A"/>
                </a:solidFill>
              </a:rPr>
              <a:t>eHealth</a:t>
            </a:r>
            <a:r>
              <a:rPr lang="nl-NL" dirty="0" smtClean="0"/>
              <a:t>-platform</a:t>
            </a:r>
            <a:endParaRPr lang="nl-NL" dirty="0"/>
          </a:p>
          <a:p>
            <a:pPr lvl="2" fontAlgn="base"/>
            <a:r>
              <a:rPr lang="nl-NL" dirty="0" smtClean="0"/>
              <a:t>portaalsite</a:t>
            </a:r>
            <a:endParaRPr lang="nl-NL" dirty="0"/>
          </a:p>
          <a:p>
            <a:pPr lvl="2" fontAlgn="base"/>
            <a:r>
              <a:rPr lang="nl-NL" dirty="0"/>
              <a:t>g</a:t>
            </a:r>
            <a:r>
              <a:rPr lang="nl-NL" dirty="0" smtClean="0"/>
              <a:t>eïntegreerd </a:t>
            </a:r>
            <a:r>
              <a:rPr lang="nl-NL" dirty="0"/>
              <a:t>gebruikers- en toegangsbeheer</a:t>
            </a:r>
          </a:p>
          <a:p>
            <a:pPr lvl="2" fontAlgn="base"/>
            <a:r>
              <a:rPr lang="nl-NL" dirty="0"/>
              <a:t>s</a:t>
            </a:r>
            <a:r>
              <a:rPr lang="nl-NL" dirty="0" smtClean="0"/>
              <a:t>ysteem </a:t>
            </a:r>
            <a:r>
              <a:rPr lang="nl-NL" dirty="0"/>
              <a:t>voor end-</a:t>
            </a:r>
            <a:r>
              <a:rPr lang="nl-NL" dirty="0" err="1"/>
              <a:t>to</a:t>
            </a:r>
            <a:r>
              <a:rPr lang="nl-NL" dirty="0"/>
              <a:t>-end </a:t>
            </a:r>
            <a:r>
              <a:rPr lang="nl-NL" dirty="0" err="1"/>
              <a:t>vercijfering</a:t>
            </a:r>
            <a:endParaRPr lang="nl-NL" dirty="0"/>
          </a:p>
          <a:p>
            <a:pPr lvl="2" fontAlgn="base"/>
            <a:r>
              <a:rPr lang="nl-NL" dirty="0"/>
              <a:t>b</a:t>
            </a:r>
            <a:r>
              <a:rPr lang="nl-NL" dirty="0" smtClean="0"/>
              <a:t>eheer </a:t>
            </a:r>
            <a:r>
              <a:rPr lang="nl-NL" dirty="0"/>
              <a:t>van </a:t>
            </a:r>
            <a:r>
              <a:rPr lang="nl-NL" dirty="0" err="1"/>
              <a:t>loggings</a:t>
            </a:r>
            <a:endParaRPr lang="nl-NL" dirty="0"/>
          </a:p>
          <a:p>
            <a:pPr eaLnBrk="1" hangingPunct="1"/>
            <a:endParaRPr lang="nl-BE" altLang="en-US" dirty="0" smtClean="0"/>
          </a:p>
        </p:txBody>
      </p:sp>
      <p:sp>
        <p:nvSpPr>
          <p:cNvPr id="2" name="Title 1"/>
          <p:cNvSpPr>
            <a:spLocks noGrp="1"/>
          </p:cNvSpPr>
          <p:nvPr>
            <p:ph type="title"/>
          </p:nvPr>
        </p:nvSpPr>
        <p:spPr/>
        <p:txBody>
          <a:bodyPr>
            <a:noAutofit/>
          </a:bodyPr>
          <a:lstStyle/>
          <a:p>
            <a:r>
              <a:rPr lang="nl-NL" sz="2800" b="1" dirty="0"/>
              <a:t>Voorbeelden van partner-toepassingen nuttig voor kinderartsen</a:t>
            </a:r>
            <a:endParaRPr lang="en-US" sz="2800" b="1"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426389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548209"/>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endParaRPr lang="nl-BE" altLang="en-US" sz="800" b="1" dirty="0" smtClean="0"/>
          </a:p>
          <a:p>
            <a:r>
              <a:rPr lang="en-GB" b="1" dirty="0" err="1" smtClean="0"/>
              <a:t>eCare</a:t>
            </a:r>
            <a:r>
              <a:rPr lang="en-GB" b="1" dirty="0" smtClean="0"/>
              <a:t> </a:t>
            </a:r>
            <a:r>
              <a:rPr lang="en-GB" b="1" dirty="0"/>
              <a:t>TARDIS </a:t>
            </a:r>
            <a:r>
              <a:rPr lang="en-GB" dirty="0"/>
              <a:t>- Tool for Administrative </a:t>
            </a:r>
            <a:r>
              <a:rPr lang="en-GB" dirty="0" err="1"/>
              <a:t>Reimbursment</a:t>
            </a:r>
            <a:r>
              <a:rPr lang="en-GB" dirty="0"/>
              <a:t> Drugs Information </a:t>
            </a:r>
            <a:r>
              <a:rPr lang="en-GB" dirty="0" smtClean="0"/>
              <a:t>Sharing</a:t>
            </a:r>
          </a:p>
          <a:p>
            <a:endParaRPr lang="en-GB" dirty="0" smtClean="0"/>
          </a:p>
          <a:p>
            <a:pPr lvl="1" fontAlgn="base"/>
            <a:r>
              <a:rPr lang="nl-NL" dirty="0" smtClean="0"/>
              <a:t>online </a:t>
            </a:r>
            <a:r>
              <a:rPr lang="nl-NL" dirty="0"/>
              <a:t>toepassing die in eerste instantie de mogelijkheid biedt om administratieve en medische gegevens te registreren in het kader van de behandeling van reumatoïde </a:t>
            </a:r>
            <a:r>
              <a:rPr lang="nl-NL" dirty="0" smtClean="0"/>
              <a:t>polyartritis</a:t>
            </a:r>
          </a:p>
          <a:p>
            <a:pPr lvl="1" fontAlgn="base"/>
            <a:endParaRPr lang="nl-NL" dirty="0" smtClean="0"/>
          </a:p>
          <a:p>
            <a:pPr lvl="1" fontAlgn="base"/>
            <a:r>
              <a:rPr lang="nl-NL" dirty="0" smtClean="0"/>
              <a:t>bestemd </a:t>
            </a:r>
            <a:r>
              <a:rPr lang="nl-NL" dirty="0"/>
              <a:t>voor artsen die gespecialiseerd zijn in reumatologie en in pediatrie (in het kader van juveniele artritis) die in een ziekenhuis of ambulant </a:t>
            </a:r>
            <a:r>
              <a:rPr lang="nl-NL" dirty="0" smtClean="0"/>
              <a:t>werken</a:t>
            </a:r>
            <a:endParaRPr lang="nl-NL" dirty="0"/>
          </a:p>
          <a:p>
            <a:endParaRPr lang="en-GB" dirty="0"/>
          </a:p>
          <a:p>
            <a:pPr eaLnBrk="1" hangingPunct="1"/>
            <a:endParaRPr lang="nl-BE" altLang="en-US" dirty="0" smtClean="0"/>
          </a:p>
        </p:txBody>
      </p:sp>
      <p:sp>
        <p:nvSpPr>
          <p:cNvPr id="2" name="Title 1"/>
          <p:cNvSpPr>
            <a:spLocks noGrp="1"/>
          </p:cNvSpPr>
          <p:nvPr>
            <p:ph type="title"/>
          </p:nvPr>
        </p:nvSpPr>
        <p:spPr/>
        <p:txBody>
          <a:bodyPr>
            <a:noAutofit/>
          </a:bodyPr>
          <a:lstStyle/>
          <a:p>
            <a:r>
              <a:rPr lang="nl-NL" sz="2800" b="1" dirty="0"/>
              <a:t>Voorbeelden van partner-toepassingen nuttig voor kinderartsen</a:t>
            </a:r>
            <a:endParaRPr lang="en-US" sz="2800" b="1"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89428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548209"/>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endParaRPr lang="nl-BE" altLang="en-US" sz="800" b="1" dirty="0" smtClean="0"/>
          </a:p>
          <a:p>
            <a:r>
              <a:rPr lang="en-GB" b="1" dirty="0" err="1" smtClean="0"/>
              <a:t>eCare</a:t>
            </a:r>
            <a:r>
              <a:rPr lang="en-GB" b="1" dirty="0" smtClean="0"/>
              <a:t> </a:t>
            </a:r>
            <a:r>
              <a:rPr lang="en-GB" b="1" dirty="0"/>
              <a:t>TARDIS </a:t>
            </a:r>
            <a:endParaRPr lang="en-GB" b="1" dirty="0" smtClean="0"/>
          </a:p>
          <a:p>
            <a:pPr lvl="1"/>
            <a:r>
              <a:rPr lang="nl-NL" dirty="0" smtClean="0"/>
              <a:t>verschillende </a:t>
            </a:r>
            <a:r>
              <a:rPr lang="nl-NL" dirty="0"/>
              <a:t>doeleinden</a:t>
            </a:r>
          </a:p>
          <a:p>
            <a:pPr lvl="2" fontAlgn="base"/>
            <a:r>
              <a:rPr lang="nl-NL" dirty="0"/>
              <a:t>het ter beschikking stellen van de reumatologen op professioneel vlak van een evaluatie van de voorwaarden voor het voorschrijven van bepaalde "anti-</a:t>
            </a:r>
            <a:r>
              <a:rPr lang="nl-NL" dirty="0" err="1"/>
              <a:t>tnf</a:t>
            </a:r>
            <a:r>
              <a:rPr lang="nl-NL" dirty="0"/>
              <a:t>"-geneesmiddelen in het kader van de behandeling van reumatoïde polyartritis</a:t>
            </a:r>
          </a:p>
          <a:p>
            <a:pPr lvl="2" fontAlgn="base"/>
            <a:r>
              <a:rPr lang="nl-NL" dirty="0"/>
              <a:t>een documentatie samenstellen met betrekking tot de voorwaarden voor het voorschrijven van "anti-</a:t>
            </a:r>
            <a:r>
              <a:rPr lang="nl-NL" dirty="0" err="1"/>
              <a:t>tnf</a:t>
            </a:r>
            <a:r>
              <a:rPr lang="nl-NL" dirty="0"/>
              <a:t>"-geneesmiddelen en met betrekking tot de medische evolutie van de patiënt</a:t>
            </a:r>
          </a:p>
          <a:p>
            <a:pPr lvl="2" fontAlgn="base"/>
            <a:r>
              <a:rPr lang="nl-NL" dirty="0"/>
              <a:t>de continuïteit van de zorg verzekeren door een dossier samen te stellen dat toegankelijk is voor de reumatoloog die door de patiënt wordt geraadpleegd</a:t>
            </a:r>
          </a:p>
          <a:p>
            <a:endParaRPr lang="en-GB" dirty="0" smtClean="0"/>
          </a:p>
          <a:p>
            <a:endParaRPr lang="en-GB" dirty="0"/>
          </a:p>
          <a:p>
            <a:pPr eaLnBrk="1" hangingPunct="1"/>
            <a:endParaRPr lang="nl-BE" altLang="en-US" dirty="0" smtClean="0"/>
          </a:p>
        </p:txBody>
      </p:sp>
      <p:sp>
        <p:nvSpPr>
          <p:cNvPr id="2" name="Title 1"/>
          <p:cNvSpPr>
            <a:spLocks noGrp="1"/>
          </p:cNvSpPr>
          <p:nvPr>
            <p:ph type="title"/>
          </p:nvPr>
        </p:nvSpPr>
        <p:spPr/>
        <p:txBody>
          <a:bodyPr>
            <a:noAutofit/>
          </a:bodyPr>
          <a:lstStyle/>
          <a:p>
            <a:r>
              <a:rPr lang="nl-NL" sz="2800" b="1" dirty="0"/>
              <a:t>Voorbeelden van partner-toepassingen nuttig voor kinderartsen</a:t>
            </a:r>
            <a:endParaRPr lang="en-US" sz="2800" b="1"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00275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548209"/>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endParaRPr lang="nl-BE" altLang="en-US" sz="800" b="1" dirty="0" smtClean="0"/>
          </a:p>
          <a:p>
            <a:r>
              <a:rPr lang="en-GB" b="1" dirty="0" err="1" smtClean="0"/>
              <a:t>eCare</a:t>
            </a:r>
            <a:r>
              <a:rPr lang="en-GB" b="1" dirty="0" smtClean="0"/>
              <a:t> </a:t>
            </a:r>
            <a:r>
              <a:rPr lang="en-GB" b="1" dirty="0"/>
              <a:t>TARDIS </a:t>
            </a:r>
            <a:endParaRPr lang="en-GB" b="1" dirty="0" smtClean="0"/>
          </a:p>
          <a:p>
            <a:pPr lvl="1"/>
            <a:r>
              <a:rPr lang="nl-NL" dirty="0" smtClean="0"/>
              <a:t>verschillende </a:t>
            </a:r>
            <a:r>
              <a:rPr lang="nl-NL" dirty="0"/>
              <a:t>doeleinden</a:t>
            </a:r>
          </a:p>
          <a:p>
            <a:pPr lvl="2" fontAlgn="base"/>
            <a:r>
              <a:rPr lang="nl-NL" dirty="0" smtClean="0"/>
              <a:t>de wetenschappers en het RIZIV informeren over de effectiviteit en de neveneffecten van deze geneesmiddelengroep</a:t>
            </a:r>
          </a:p>
          <a:p>
            <a:pPr lvl="2" fontAlgn="base"/>
            <a:r>
              <a:rPr lang="nl-NL" dirty="0" smtClean="0"/>
              <a:t>een register samenstellen met patiënten die lijden aan juveniele polyartritis</a:t>
            </a:r>
          </a:p>
          <a:p>
            <a:pPr lvl="2" fontAlgn="base"/>
            <a:r>
              <a:rPr lang="nl-NL" dirty="0" smtClean="0"/>
              <a:t>een aanvraag tot voorafgaande toelating voor geneesmiddelen van hoofdstuk IV indienen</a:t>
            </a:r>
          </a:p>
          <a:p>
            <a:pPr lvl="1"/>
            <a:r>
              <a:rPr lang="nl-NL" dirty="0"/>
              <a:t>p</a:t>
            </a:r>
            <a:r>
              <a:rPr lang="nl-NL" dirty="0" smtClean="0"/>
              <a:t>artner: RIZIV</a:t>
            </a:r>
          </a:p>
          <a:p>
            <a:pPr lvl="1"/>
            <a:r>
              <a:rPr lang="nl-NL" dirty="0"/>
              <a:t>gebruikte </a:t>
            </a:r>
            <a:r>
              <a:rPr lang="nl-NL" dirty="0" smtClean="0"/>
              <a:t>basisdiensten van het </a:t>
            </a:r>
            <a:r>
              <a:rPr lang="nl-NL" dirty="0" smtClean="0">
                <a:solidFill>
                  <a:srgbClr val="3E6E5A"/>
                </a:solidFill>
              </a:rPr>
              <a:t>eHealth</a:t>
            </a:r>
            <a:r>
              <a:rPr lang="nl-NL" dirty="0" smtClean="0"/>
              <a:t>-platform</a:t>
            </a:r>
            <a:endParaRPr lang="nl-NL" dirty="0"/>
          </a:p>
          <a:p>
            <a:pPr lvl="2" fontAlgn="base"/>
            <a:r>
              <a:rPr lang="nl-NL" dirty="0"/>
              <a:t>portaalsite</a:t>
            </a:r>
          </a:p>
          <a:p>
            <a:pPr lvl="2" fontAlgn="base"/>
            <a:r>
              <a:rPr lang="nl-NL" dirty="0"/>
              <a:t>geïntegreerd gebruikers- en toegangsbeheer</a:t>
            </a:r>
          </a:p>
          <a:p>
            <a:pPr lvl="2" fontAlgn="base"/>
            <a:r>
              <a:rPr lang="en-US" dirty="0" err="1"/>
              <a:t>t</a:t>
            </a:r>
            <a:r>
              <a:rPr lang="en-US" dirty="0" err="1" smtClean="0"/>
              <a:t>herapeutische</a:t>
            </a:r>
            <a:r>
              <a:rPr lang="en-US" dirty="0" smtClean="0"/>
              <a:t> </a:t>
            </a:r>
            <a:r>
              <a:rPr lang="en-US" dirty="0" err="1"/>
              <a:t>relaties</a:t>
            </a:r>
            <a:endParaRPr lang="en-US" dirty="0"/>
          </a:p>
          <a:p>
            <a:endParaRPr lang="en-GB" dirty="0" smtClean="0"/>
          </a:p>
          <a:p>
            <a:endParaRPr lang="en-GB" dirty="0"/>
          </a:p>
          <a:p>
            <a:pPr eaLnBrk="1" hangingPunct="1"/>
            <a:endParaRPr lang="nl-BE" altLang="en-US" dirty="0" smtClean="0"/>
          </a:p>
        </p:txBody>
      </p:sp>
      <p:sp>
        <p:nvSpPr>
          <p:cNvPr id="2" name="Title 1"/>
          <p:cNvSpPr>
            <a:spLocks noGrp="1"/>
          </p:cNvSpPr>
          <p:nvPr>
            <p:ph type="title"/>
          </p:nvPr>
        </p:nvSpPr>
        <p:spPr/>
        <p:txBody>
          <a:bodyPr>
            <a:noAutofit/>
          </a:bodyPr>
          <a:lstStyle/>
          <a:p>
            <a:r>
              <a:rPr lang="nl-NL" sz="2800" b="1" dirty="0"/>
              <a:t>Voorbeelden van partner-toepassingen nuttig voor kinderartsen</a:t>
            </a:r>
            <a:endParaRPr lang="en-US" sz="2800" b="1"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50672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90600"/>
          </a:xfrm>
        </p:spPr>
        <p:txBody>
          <a:bodyPr>
            <a:normAutofit/>
          </a:bodyPr>
          <a:lstStyle/>
          <a:p>
            <a:r>
              <a:rPr lang="nl-BE" sz="2800" b="1" dirty="0" smtClean="0"/>
              <a:t>Waarom de medische praktijk informatiseren?</a:t>
            </a:r>
            <a:r>
              <a:rPr dirty="0"/>
              <a:t/>
            </a:r>
            <a:br>
              <a:rPr dirty="0"/>
            </a:br>
            <a:r>
              <a:rPr lang="nl-BE" sz="2800" b="1" dirty="0" smtClean="0"/>
              <a:t>Wat is de rol van de zorgverleners?</a:t>
            </a:r>
            <a:endParaRPr lang="nl-BE" sz="2800" b="1" dirty="0"/>
          </a:p>
        </p:txBody>
      </p:sp>
      <p:pic>
        <p:nvPicPr>
          <p:cNvPr id="14" name="Picture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38" y="1600200"/>
            <a:ext cx="7326923" cy="4876800"/>
          </a:xfrm>
        </p:spPr>
      </p:pic>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7170491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Welk is de rol van de zorgverleners? </a:t>
            </a:r>
            <a:endParaRPr lang="nl-BE" b="1" dirty="0"/>
          </a:p>
        </p:txBody>
      </p:sp>
      <p:sp>
        <p:nvSpPr>
          <p:cNvPr id="6" name="Content Placeholder 5"/>
          <p:cNvSpPr>
            <a:spLocks noGrp="1"/>
          </p:cNvSpPr>
          <p:nvPr>
            <p:ph idx="1"/>
          </p:nvPr>
        </p:nvSpPr>
        <p:spPr/>
        <p:txBody>
          <a:bodyPr>
            <a:normAutofit fontScale="92500" lnSpcReduction="20000"/>
          </a:bodyPr>
          <a:lstStyle/>
          <a:p>
            <a:r>
              <a:rPr lang="nl-BE" sz="2400" dirty="0"/>
              <a:t>Gebruik van geregistreerde software</a:t>
            </a:r>
          </a:p>
          <a:p>
            <a:pPr lvl="1"/>
            <a:r>
              <a:rPr lang="nl-BE" sz="2000" dirty="0" smtClean="0"/>
              <a:t>lijst </a:t>
            </a:r>
            <a:r>
              <a:rPr lang="nl-BE" sz="2000" dirty="0"/>
              <a:t>beschikbaar</a:t>
            </a:r>
          </a:p>
          <a:p>
            <a:pPr lvl="1"/>
            <a:endParaRPr lang="nl-BE" sz="1600" dirty="0" smtClean="0"/>
          </a:p>
          <a:p>
            <a:r>
              <a:rPr lang="nl-BE" sz="2400" dirty="0" smtClean="0"/>
              <a:t>Systematische informatisering van  patiëntendossiers</a:t>
            </a:r>
          </a:p>
          <a:p>
            <a:endParaRPr lang="nl-BE" sz="2000" dirty="0"/>
          </a:p>
          <a:p>
            <a:r>
              <a:rPr lang="nl-BE" sz="2400" dirty="0"/>
              <a:t>Goede structurering van de gegevens</a:t>
            </a:r>
          </a:p>
          <a:p>
            <a:pPr lvl="1"/>
            <a:r>
              <a:rPr lang="nl-BE" sz="2100" dirty="0"/>
              <a:t>gebruik </a:t>
            </a:r>
            <a:r>
              <a:rPr lang="nl-BE" sz="2100" dirty="0" smtClean="0"/>
              <a:t>standaardterminologie</a:t>
            </a:r>
          </a:p>
          <a:p>
            <a:pPr lvl="1"/>
            <a:r>
              <a:rPr lang="nl-BE" sz="2100" dirty="0" smtClean="0"/>
              <a:t>mogelijkheid tot aanmaak/raadpleging van een SumEHR</a:t>
            </a:r>
            <a:endParaRPr lang="nl-BE" sz="2100" dirty="0"/>
          </a:p>
          <a:p>
            <a:pPr lvl="1"/>
            <a:endParaRPr lang="nl-BE" sz="2000" dirty="0"/>
          </a:p>
          <a:p>
            <a:r>
              <a:rPr lang="nl-BE" sz="2400" dirty="0"/>
              <a:t>Deelnemen, voeden, raadplegen van de beschikbare tools</a:t>
            </a:r>
          </a:p>
          <a:p>
            <a:pPr lvl="1"/>
            <a:r>
              <a:rPr lang="nl-BE" sz="2000" dirty="0" smtClean="0"/>
              <a:t>65 diensten met toegevoegde waarde beschikbaar</a:t>
            </a:r>
          </a:p>
          <a:p>
            <a:pPr lvl="1"/>
            <a:endParaRPr lang="nl-BE" sz="2000" dirty="0"/>
          </a:p>
          <a:p>
            <a:r>
              <a:rPr lang="nl-BE" sz="2400" dirty="0"/>
              <a:t>Bevordering van de registratie van de </a:t>
            </a:r>
            <a:r>
              <a:rPr lang="nl-BE" sz="2400" dirty="0" smtClean="0"/>
              <a:t>geïnformeerde toestemming </a:t>
            </a:r>
            <a:r>
              <a:rPr lang="nl-BE" sz="2400" dirty="0"/>
              <a:t>van de patiënt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rPr>
              <a:t>I</a:t>
            </a:r>
            <a:r>
              <a:rPr lang="nl-BE" sz="2000" b="1" spc="-100" dirty="0" smtClean="0">
                <a:solidFill>
                  <a:srgbClr val="3E6E5A"/>
                </a:solidFill>
                <a:latin typeface="+mj-lt"/>
              </a:rPr>
              <a:t>ndividuele zorgverleners</a:t>
            </a:r>
            <a:endParaRPr lang="nl-BE" sz="2000" b="1" spc="-100" dirty="0">
              <a:solidFill>
                <a:srgbClr val="3E6E5A"/>
              </a:solidFill>
              <a:latin typeface="+mj-lt"/>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2" y="514046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657" y="467110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02" y="4188495"/>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6" y="31770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736" y="3501008"/>
            <a:ext cx="612000" cy="612000"/>
          </a:xfrm>
          <a:prstGeom prst="rect">
            <a:avLst/>
          </a:prstGeom>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35691060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Wat is de rol van de zorgverleners? </a:t>
            </a:r>
            <a:endParaRPr lang="nl-BE" b="1" dirty="0"/>
          </a:p>
        </p:txBody>
      </p:sp>
      <p:sp>
        <p:nvSpPr>
          <p:cNvPr id="6" name="Content Placeholder 5"/>
          <p:cNvSpPr>
            <a:spLocks noGrp="1"/>
          </p:cNvSpPr>
          <p:nvPr>
            <p:ph idx="1"/>
          </p:nvPr>
        </p:nvSpPr>
        <p:spPr/>
        <p:txBody>
          <a:bodyPr>
            <a:normAutofit fontScale="92500" lnSpcReduction="20000"/>
          </a:bodyPr>
          <a:lstStyle/>
          <a:p>
            <a:r>
              <a:rPr lang="nl-BE" sz="2400" dirty="0" smtClean="0"/>
              <a:t>Systematische informatisering van de patiëntendossiers over disciplines heen</a:t>
            </a:r>
          </a:p>
          <a:p>
            <a:endParaRPr lang="nl-BE" sz="1000" dirty="0"/>
          </a:p>
          <a:p>
            <a:r>
              <a:rPr lang="nl-BE" sz="2400" dirty="0"/>
              <a:t>Goede structurering van de gegevens</a:t>
            </a:r>
          </a:p>
          <a:p>
            <a:pPr lvl="1"/>
            <a:r>
              <a:rPr lang="nl-BE" sz="2100" dirty="0"/>
              <a:t>gebruik standaardterminologie</a:t>
            </a:r>
          </a:p>
          <a:p>
            <a:pPr lvl="1"/>
            <a:r>
              <a:rPr lang="nl-BE" sz="2100" dirty="0"/>
              <a:t>mogelijkheid tot aanmaak/raadpleging van een SumEHR</a:t>
            </a:r>
          </a:p>
          <a:p>
            <a:pPr lvl="1"/>
            <a:endParaRPr lang="nl-BE" sz="1000" dirty="0"/>
          </a:p>
          <a:p>
            <a:r>
              <a:rPr lang="nl-BE" sz="2400" dirty="0"/>
              <a:t>Onderling afstemmen van de werkmethodes van de </a:t>
            </a:r>
            <a:r>
              <a:rPr lang="nl-BE" sz="2400" dirty="0" smtClean="0"/>
              <a:t>ziekenhuizen</a:t>
            </a:r>
          </a:p>
          <a:p>
            <a:endParaRPr lang="nl-BE" sz="1000" dirty="0"/>
          </a:p>
          <a:p>
            <a:r>
              <a:rPr lang="nl-BE" sz="2400" dirty="0" smtClean="0"/>
              <a:t>Deelnemen, voeden, raadplegen van de beschikbare tools (oa hubs/ metahubsysteem)</a:t>
            </a:r>
          </a:p>
          <a:p>
            <a:pPr lvl="1"/>
            <a:r>
              <a:rPr lang="nl-BE" sz="2000" dirty="0" smtClean="0"/>
              <a:t>65 </a:t>
            </a:r>
            <a:r>
              <a:rPr lang="nl-BE" sz="2000" dirty="0"/>
              <a:t>diensten met toegevoegde waarde </a:t>
            </a:r>
            <a:r>
              <a:rPr lang="nl-BE" sz="2000" dirty="0" smtClean="0"/>
              <a:t>beschikbaar</a:t>
            </a:r>
          </a:p>
          <a:p>
            <a:pPr lvl="1"/>
            <a:endParaRPr lang="nl-BE" sz="900" dirty="0"/>
          </a:p>
          <a:p>
            <a:pPr marL="182880" lvl="3">
              <a:buSzPct val="85000"/>
            </a:pPr>
            <a:r>
              <a:rPr lang="nl-BE" sz="2400" dirty="0" smtClean="0"/>
              <a:t>Informatieveiligheid</a:t>
            </a:r>
          </a:p>
          <a:p>
            <a:pPr marL="182880" lvl="3">
              <a:buSzPct val="85000"/>
            </a:pPr>
            <a:endParaRPr lang="nl-BE" sz="900" dirty="0"/>
          </a:p>
          <a:p>
            <a:r>
              <a:rPr lang="nl-BE" sz="2400" dirty="0" smtClean="0"/>
              <a:t>Bevordering van de registratie van de geïnformeerde toestemming van de patiënt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rPr>
              <a:t>Zorg- en verzekerings</a:t>
            </a:r>
          </a:p>
          <a:p>
            <a:pPr>
              <a:lnSpc>
                <a:spcPct val="90000"/>
              </a:lnSpc>
              <a:spcBef>
                <a:spcPct val="0"/>
              </a:spcBef>
            </a:pPr>
            <a:r>
              <a:rPr lang="nl-BE" sz="2000" b="1" spc="-100" dirty="0" smtClean="0">
                <a:solidFill>
                  <a:srgbClr val="3E6E5A"/>
                </a:solidFill>
                <a:latin typeface="+mj-lt"/>
              </a:rPr>
              <a:t>instellingen </a:t>
            </a:r>
            <a:endParaRPr lang="nl-BE" sz="2000" b="1" spc="-100" dirty="0">
              <a:solidFill>
                <a:srgbClr val="3E6E5A"/>
              </a:solidFill>
              <a:latin typeface="+mj-lt"/>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11314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744" y="339306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48" y="4617200"/>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760" y="49772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3753104"/>
            <a:ext cx="612000" cy="612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504" y="5481296"/>
            <a:ext cx="612000" cy="612000"/>
          </a:xfrm>
          <a:prstGeom prst="rect">
            <a:avLst/>
          </a:prstGeom>
        </p:spPr>
      </p:pic>
      <p:sp>
        <p:nvSpPr>
          <p:cNvPr id="4" name="Date Placeholder 3"/>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0262422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onyevansdotcom.files.wordpress.com/2013/05/20130507-091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764" y="476672"/>
            <a:ext cx="6952796" cy="630549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915991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Actualisatie Roadmap eGezondheid</a:t>
            </a:r>
            <a:endParaRPr lang="nl-BE" dirty="0"/>
          </a:p>
        </p:txBody>
      </p:sp>
      <p:sp>
        <p:nvSpPr>
          <p:cNvPr id="11" name="Content Placeholder 10"/>
          <p:cNvSpPr>
            <a:spLocks noGrp="1"/>
          </p:cNvSpPr>
          <p:nvPr>
            <p:ph idx="1"/>
          </p:nvPr>
        </p:nvSpPr>
        <p:spPr/>
        <p:txBody>
          <a:bodyPr>
            <a:normAutofit fontScale="92500" lnSpcReduction="20000"/>
          </a:bodyPr>
          <a:lstStyle/>
          <a:p>
            <a:r>
              <a:rPr lang="nl-NL" dirty="0"/>
              <a:t>D</a:t>
            </a:r>
            <a:r>
              <a:rPr lang="nl-NL" dirty="0" smtClean="0"/>
              <a:t>oelstellingen</a:t>
            </a:r>
          </a:p>
          <a:p>
            <a:pPr lvl="1"/>
            <a:r>
              <a:rPr lang="nl-NL" dirty="0" smtClean="0"/>
              <a:t>identificeren van zwakke en ontbrekende actiepunten uit de oorspronkelijke </a:t>
            </a:r>
            <a:r>
              <a:rPr lang="nl-NL" dirty="0" err="1" smtClean="0"/>
              <a:t>Roadmap</a:t>
            </a:r>
            <a:r>
              <a:rPr lang="nl-NL" dirty="0" smtClean="0"/>
              <a:t>, opsporen van projecten die nu in te gespreide slagorde worden aangepakt, en vastleggen van remedies</a:t>
            </a:r>
          </a:p>
          <a:p>
            <a:pPr lvl="1"/>
            <a:r>
              <a:rPr lang="nl-NL" dirty="0" smtClean="0"/>
              <a:t>duidelijk herformuleren van de gemeenschappelijke strategie, meetbare doelstellingen  en actieplan </a:t>
            </a:r>
            <a:r>
              <a:rPr lang="nl-NL" dirty="0" err="1" smtClean="0"/>
              <a:t>tav</a:t>
            </a:r>
            <a:r>
              <a:rPr lang="nl-NL" dirty="0" smtClean="0"/>
              <a:t> uitrol en gebruik van </a:t>
            </a:r>
            <a:r>
              <a:rPr lang="nl-NL" dirty="0" err="1" smtClean="0"/>
              <a:t>eGezondheidsdiensten</a:t>
            </a:r>
            <a:r>
              <a:rPr lang="nl-NL" dirty="0" smtClean="0"/>
              <a:t> en –functies, waarin elke betrokken partij zich concreet engageert</a:t>
            </a:r>
          </a:p>
          <a:p>
            <a:pPr lvl="1"/>
            <a:r>
              <a:rPr lang="nl-NL" dirty="0" smtClean="0"/>
              <a:t>optimaliseren </a:t>
            </a:r>
            <a:r>
              <a:rPr lang="nl-NL" dirty="0"/>
              <a:t>van de uitrol van de diverse diensten op het terrein, met </a:t>
            </a:r>
            <a:r>
              <a:rPr lang="nl-NL" dirty="0" smtClean="0"/>
              <a:t>name</a:t>
            </a:r>
          </a:p>
          <a:p>
            <a:pPr lvl="2"/>
            <a:r>
              <a:rPr lang="nl-NL" dirty="0" smtClean="0"/>
              <a:t>vlotte </a:t>
            </a:r>
            <a:r>
              <a:rPr lang="nl-NL" dirty="0"/>
              <a:t>en tijdige beschikbaarheid van de betrokken </a:t>
            </a:r>
            <a:r>
              <a:rPr lang="nl-NL" dirty="0" smtClean="0"/>
              <a:t>diensten</a:t>
            </a:r>
          </a:p>
          <a:p>
            <a:pPr lvl="2"/>
            <a:r>
              <a:rPr lang="nl-NL" dirty="0" smtClean="0"/>
              <a:t>implementatie </a:t>
            </a:r>
            <a:r>
              <a:rPr lang="nl-NL" dirty="0"/>
              <a:t>ervan in de diverse softwarepakketten van zorgverleners en </a:t>
            </a:r>
            <a:r>
              <a:rPr lang="nl-NL" dirty="0" smtClean="0"/>
              <a:t>instellingen</a:t>
            </a:r>
          </a:p>
          <a:p>
            <a:pPr lvl="2"/>
            <a:r>
              <a:rPr lang="nl-NL" dirty="0" smtClean="0"/>
              <a:t>opleiding </a:t>
            </a:r>
            <a:r>
              <a:rPr lang="nl-NL" dirty="0"/>
              <a:t>en motivatie voor het goede </a:t>
            </a:r>
            <a:r>
              <a:rPr lang="nl-NL" dirty="0" smtClean="0"/>
              <a:t>gebruik</a:t>
            </a:r>
          </a:p>
          <a:p>
            <a:pPr lvl="1"/>
            <a:r>
              <a:rPr lang="nl-NL" dirty="0" smtClean="0"/>
              <a:t>definiëren van de verantwoordelijkheden, de </a:t>
            </a:r>
            <a:r>
              <a:rPr lang="nl-NL" dirty="0" err="1" smtClean="0"/>
              <a:t>governance</a:t>
            </a:r>
            <a:r>
              <a:rPr lang="nl-NL" dirty="0" smtClean="0"/>
              <a:t> en de controle bij de uitvoering</a:t>
            </a:r>
          </a:p>
          <a:p>
            <a:r>
              <a:rPr lang="nl-NL" dirty="0" smtClean="0"/>
              <a:t>Zelfde methode als in 2012</a:t>
            </a:r>
          </a:p>
          <a:p>
            <a:r>
              <a:rPr lang="nl-NL" dirty="0" smtClean="0"/>
              <a:t>Resultaten voorgesteld door Minister De Block in najaar 2015</a:t>
            </a:r>
          </a:p>
          <a:p>
            <a:endParaRPr lang="nl-BE"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28256241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smtClean="0"/>
              <a:t>BEDANKT ! </a:t>
            </a:r>
            <a:r>
              <a:rPr dirty="0"/>
              <a:t/>
            </a:r>
            <a:br>
              <a:rPr dirty="0"/>
            </a:br>
            <a:r>
              <a:rPr lang="nl-BE" dirty="0" smtClean="0"/>
              <a:t>Vragen ?</a:t>
            </a:r>
            <a:endParaRPr lang="nl-BE" dirty="0"/>
          </a:p>
        </p:txBody>
      </p:sp>
      <p:sp>
        <p:nvSpPr>
          <p:cNvPr id="4" name="Rectangle 3"/>
          <p:cNvSpPr/>
          <p:nvPr/>
        </p:nvSpPr>
        <p:spPr>
          <a:xfrm>
            <a:off x="2286000" y="1997839"/>
            <a:ext cx="4572000" cy="369332"/>
          </a:xfrm>
          <a:prstGeom prst="rect">
            <a:avLst/>
          </a:prstGeom>
        </p:spPr>
        <p:txBody>
          <a:bodyPr>
            <a:spAutoFit/>
          </a:bodyPr>
          <a:lstStyle/>
          <a:p>
            <a:pPr eaLnBrk="0" hangingPunct="0">
              <a:buSzPct val="100000"/>
            </a:pPr>
            <a:endParaRPr lang="fr-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fontAlgn="base">
              <a:spcAft>
                <a:spcPct val="0"/>
              </a:spcAft>
              <a:defRPr/>
            </a:pPr>
            <a:r>
              <a:rPr lang="nl-BE" sz="2000" b="1" dirty="0">
                <a:solidFill>
                  <a:srgbClr val="3E6E5A"/>
                </a:solidFill>
              </a:rPr>
              <a:t>GMD = </a:t>
            </a:r>
            <a:r>
              <a:rPr lang="nl-BE" sz="2000" b="1" dirty="0" smtClean="0">
                <a:solidFill>
                  <a:srgbClr val="3E6E5A"/>
                </a:solidFill>
              </a:rPr>
              <a:t>EPD </a:t>
            </a:r>
            <a:r>
              <a:rPr lang="nl-BE" sz="2000" b="1" dirty="0">
                <a:solidFill>
                  <a:srgbClr val="3E6E5A"/>
                </a:solidFill>
              </a:rPr>
              <a:t>&amp; het delen van </a:t>
            </a:r>
            <a:r>
              <a:rPr lang="nl-BE" sz="2000" b="1" dirty="0" smtClean="0">
                <a:solidFill>
                  <a:srgbClr val="3E6E5A"/>
                </a:solidFill>
              </a:rPr>
              <a:t>relevante gezondheids-gegevens</a:t>
            </a:r>
            <a:endParaRPr lang="nl-BE" sz="2000" b="1" dirty="0">
              <a:solidFill>
                <a:srgbClr val="3E6E5A"/>
              </a:solidFill>
            </a:endParaRPr>
          </a:p>
          <a:p>
            <a:pPr>
              <a:spcBef>
                <a:spcPct val="0"/>
              </a:spcBef>
            </a:pPr>
            <a:endParaRPr lang="nl-BE" sz="2400" spc="-100" dirty="0" smtClean="0">
              <a:solidFill>
                <a:srgbClr val="3E6E5A"/>
              </a:solidFill>
              <a:latin typeface="+mj-lt"/>
              <a:ea typeface="+mj-ea"/>
              <a:cs typeface="+mj-cs"/>
            </a:endParaRPr>
          </a:p>
        </p:txBody>
      </p:sp>
      <p:sp>
        <p:nvSpPr>
          <p:cNvPr id="11" name="Content Placeholder 10"/>
          <p:cNvSpPr>
            <a:spLocks noGrp="1"/>
          </p:cNvSpPr>
          <p:nvPr>
            <p:ph idx="1"/>
          </p:nvPr>
        </p:nvSpPr>
        <p:spPr/>
        <p:txBody>
          <a:bodyPr>
            <a:normAutofit lnSpcReduction="10000"/>
          </a:bodyPr>
          <a:lstStyle/>
          <a:p>
            <a:pPr marL="0" lvl="1" indent="0">
              <a:buNone/>
              <a:defRPr/>
            </a:pPr>
            <a:r>
              <a:rPr lang="nl-BE" sz="2000" dirty="0"/>
              <a:t>Elke houder van een GMD </a:t>
            </a:r>
            <a:r>
              <a:rPr lang="nl-BE" sz="2000" dirty="0" smtClean="0"/>
              <a:t>beheert een elektronisch patiëntendossier (EPD), en werkt </a:t>
            </a:r>
            <a:r>
              <a:rPr lang="nl-BE" sz="2000" dirty="0"/>
              <a:t>de </a:t>
            </a:r>
            <a:r>
              <a:rPr lang="nl-BE" sz="2000" dirty="0" smtClean="0"/>
              <a:t>SumEHR bij in de elektronische kluizen Vitalink/InterMed; de SumEHR is daar beschikbaar</a:t>
            </a:r>
          </a:p>
          <a:p>
            <a:pPr marL="0" lvl="1" indent="0">
              <a:buNone/>
              <a:defRPr/>
            </a:pPr>
            <a:endParaRPr lang="nl-BE" sz="2000" dirty="0" smtClean="0"/>
          </a:p>
          <a:p>
            <a:pPr marL="342900" lvl="2" indent="-342900">
              <a:buClrTx/>
              <a:buSzPct val="85000"/>
              <a:defRPr/>
            </a:pPr>
            <a:r>
              <a:rPr lang="nl-BE" sz="2000" dirty="0"/>
              <a:t>Aanpassing van de </a:t>
            </a:r>
            <a:r>
              <a:rPr lang="nl-BE" sz="2000" dirty="0" smtClean="0"/>
              <a:t>registratiecriteria van de huisartsensoftware</a:t>
            </a:r>
          </a:p>
          <a:p>
            <a:pPr marL="342900" lvl="2" indent="-342900">
              <a:buClrTx/>
              <a:buSzPct val="85000"/>
              <a:defRPr/>
            </a:pPr>
            <a:endParaRPr lang="nl-BE" sz="2000" dirty="0" smtClean="0"/>
          </a:p>
          <a:p>
            <a:pPr marL="342900" lvl="2" indent="-342900">
              <a:buClrTx/>
              <a:buSzPct val="85000"/>
              <a:defRPr/>
            </a:pPr>
            <a:r>
              <a:rPr lang="nl-BE" sz="2000" dirty="0" smtClean="0"/>
              <a:t>Ondersteuning </a:t>
            </a:r>
            <a:r>
              <a:rPr lang="nl-BE" sz="2000" dirty="0"/>
              <a:t>bij het gebruik van de software </a:t>
            </a:r>
          </a:p>
          <a:p>
            <a:pPr marL="342900" lvl="2" indent="-342900">
              <a:buClrTx/>
              <a:buSzPct val="85000"/>
              <a:defRPr/>
            </a:pPr>
            <a:endParaRPr lang="nl-BE" sz="2000" dirty="0" smtClean="0"/>
          </a:p>
          <a:p>
            <a:pPr marL="342900" lvl="2" indent="-342900">
              <a:buClrTx/>
              <a:buSzPct val="85000"/>
              <a:defRPr/>
            </a:pPr>
            <a:r>
              <a:rPr lang="nl-BE" sz="2000" dirty="0" smtClean="0"/>
              <a:t>Vastlegging van de referentiearchitectuur voor het elektronisch delen van gezondheids-gegevens </a:t>
            </a:r>
          </a:p>
          <a:p>
            <a:pPr marL="342900" lvl="2" indent="-342900">
              <a:buClrTx/>
              <a:buSzPct val="85000"/>
              <a:defRPr/>
            </a:pPr>
            <a:endParaRPr lang="nl-BE" sz="2000" dirty="0" smtClean="0"/>
          </a:p>
          <a:p>
            <a:pPr marL="342900" lvl="2" indent="-342900">
              <a:buClrTx/>
              <a:buSzPct val="85000"/>
              <a:defRPr/>
            </a:pPr>
            <a:r>
              <a:rPr lang="nl-BE" sz="2000" dirty="0"/>
              <a:t>Realisatie van een planning voor het totstandbrengen van de verbinding tussen de hubs </a:t>
            </a:r>
            <a:r>
              <a:rPr lang="nl-BE" sz="2000" dirty="0" smtClean="0"/>
              <a:t>(incl InterMed) en </a:t>
            </a:r>
            <a:r>
              <a:rPr lang="nl-BE" sz="2000" dirty="0"/>
              <a:t>Vitalink</a:t>
            </a:r>
          </a:p>
          <a:p>
            <a:pPr marL="457200" indent="-457200">
              <a:buFont typeface="+mj-lt"/>
              <a:buAutoNum type="arabicPeriod"/>
            </a:pPr>
            <a:endParaRPr lang="nl-BE" sz="2400"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197720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0" name="Text Placeholder 9"/>
          <p:cNvSpPr>
            <a:spLocks noGrp="1"/>
          </p:cNvSpPr>
          <p:nvPr>
            <p:ph type="body" sz="half" idx="2"/>
          </p:nvPr>
        </p:nvSpPr>
        <p:spPr/>
        <p:txBody>
          <a:bodyPr vert="horz"/>
          <a:lstStyle/>
          <a:p>
            <a:pPr>
              <a:spcBef>
                <a:spcPct val="0"/>
              </a:spcBef>
            </a:pPr>
            <a:r>
              <a:rPr lang="nl-BE" sz="2000" b="1" spc="-100" dirty="0">
                <a:solidFill>
                  <a:srgbClr val="3E6E5A"/>
                </a:solidFill>
                <a:latin typeface="+mj-lt"/>
              </a:rPr>
              <a:t>G</a:t>
            </a:r>
            <a:r>
              <a:rPr lang="nl-BE" sz="2000" b="1" spc="-100" dirty="0" smtClean="0">
                <a:solidFill>
                  <a:srgbClr val="3E6E5A"/>
                </a:solidFill>
                <a:latin typeface="+mj-lt"/>
              </a:rPr>
              <a:t>edeeld </a:t>
            </a:r>
            <a:r>
              <a:rPr lang="nl-BE" sz="2000" b="1" spc="-100" dirty="0">
                <a:solidFill>
                  <a:srgbClr val="3E6E5A"/>
                </a:solidFill>
                <a:latin typeface="+mj-lt"/>
              </a:rPr>
              <a:t>farmaceutisch dossier </a:t>
            </a:r>
            <a:r>
              <a:rPr lang="nl-BE" sz="2000" b="1" spc="-100" dirty="0" smtClean="0">
                <a:solidFill>
                  <a:srgbClr val="3E6E5A"/>
                </a:solidFill>
                <a:latin typeface="+mj-lt"/>
              </a:rPr>
              <a:t> &amp; medicatieschema</a:t>
            </a:r>
            <a:endParaRPr lang="nl-BE" sz="2000" b="1" spc="-100" dirty="0">
              <a:solidFill>
                <a:srgbClr val="3E6E5A"/>
              </a:solidFill>
              <a:latin typeface="+mj-lt"/>
            </a:endParaRPr>
          </a:p>
          <a:p>
            <a:pPr>
              <a:spcBef>
                <a:spcPct val="0"/>
              </a:spcBef>
            </a:pPr>
            <a:endParaRPr lang="nl-BE" sz="2400" spc="-100" dirty="0" smtClean="0">
              <a:solidFill>
                <a:srgbClr val="3E6E5A"/>
              </a:solidFill>
              <a:latin typeface="+mj-lt"/>
              <a:ea typeface="+mj-ea"/>
              <a:cs typeface="+mj-cs"/>
            </a:endParaRPr>
          </a:p>
        </p:txBody>
      </p:sp>
      <p:sp>
        <p:nvSpPr>
          <p:cNvPr id="11" name="Content Placeholder 10"/>
          <p:cNvSpPr>
            <a:spLocks noGrp="1"/>
          </p:cNvSpPr>
          <p:nvPr>
            <p:ph idx="1"/>
          </p:nvPr>
        </p:nvSpPr>
        <p:spPr/>
        <p:txBody>
          <a:bodyPr>
            <a:normAutofit/>
          </a:bodyPr>
          <a:lstStyle/>
          <a:p>
            <a:pPr eaLnBrk="0" fontAlgn="base" hangingPunct="0">
              <a:spcAft>
                <a:spcPct val="0"/>
              </a:spcAft>
              <a:defRPr/>
            </a:pPr>
            <a:r>
              <a:rPr lang="nl-BE" sz="2000" dirty="0"/>
              <a:t>Authentieke bron voor </a:t>
            </a:r>
            <a:r>
              <a:rPr lang="nl-BE" sz="2000" dirty="0" smtClean="0"/>
              <a:t>de afgeleverde </a:t>
            </a:r>
            <a:r>
              <a:rPr lang="nl-BE" sz="2000" dirty="0"/>
              <a:t>medicatie = Gedeeld Farmaceutisch Dossier (GFD)</a:t>
            </a:r>
          </a:p>
          <a:p>
            <a:pPr lvl="1" eaLnBrk="0" fontAlgn="base" hangingPunct="0">
              <a:spcAft>
                <a:spcPct val="0"/>
              </a:spcAft>
              <a:defRPr/>
            </a:pPr>
            <a:r>
              <a:rPr lang="nl-BE" sz="1600" dirty="0" smtClean="0"/>
              <a:t>historiek </a:t>
            </a:r>
            <a:r>
              <a:rPr lang="nl-BE" sz="1600" dirty="0"/>
              <a:t>m.b.t. </a:t>
            </a:r>
            <a:r>
              <a:rPr lang="nl-BE" sz="1600" dirty="0" smtClean="0"/>
              <a:t>afgeleverde medicatie</a:t>
            </a:r>
            <a:endParaRPr lang="nl-BE" sz="1600" dirty="0"/>
          </a:p>
          <a:p>
            <a:pPr lvl="1" eaLnBrk="0" fontAlgn="base" hangingPunct="0">
              <a:spcAft>
                <a:spcPct val="0"/>
              </a:spcAft>
              <a:defRPr/>
            </a:pPr>
            <a:r>
              <a:rPr lang="nl-BE" sz="1600" dirty="0"/>
              <a:t>betere controle van contra-indicaties</a:t>
            </a:r>
          </a:p>
          <a:p>
            <a:pPr lvl="1" eaLnBrk="0" fontAlgn="base" hangingPunct="0">
              <a:spcAft>
                <a:spcPct val="0"/>
              </a:spcAft>
              <a:defRPr/>
            </a:pPr>
            <a:r>
              <a:rPr lang="nl-BE" sz="1600" dirty="0" smtClean="0"/>
              <a:t>versterking </a:t>
            </a:r>
            <a:r>
              <a:rPr lang="nl-BE" sz="1600" dirty="0"/>
              <a:t>van de </a:t>
            </a:r>
            <a:r>
              <a:rPr lang="nl-BE" sz="1600" dirty="0" smtClean="0"/>
              <a:t>rol van raadgever van de apotheker</a:t>
            </a:r>
            <a:endParaRPr lang="nl-BE" sz="1600" dirty="0"/>
          </a:p>
          <a:p>
            <a:pPr eaLnBrk="0" fontAlgn="base" hangingPunct="0">
              <a:spcAft>
                <a:spcPct val="0"/>
              </a:spcAft>
              <a:defRPr/>
            </a:pPr>
            <a:endParaRPr lang="nl-BE" sz="2000" dirty="0" smtClean="0"/>
          </a:p>
          <a:p>
            <a:pPr marL="182880" lvl="1" eaLnBrk="0" fontAlgn="base" hangingPunct="0">
              <a:spcAft>
                <a:spcPct val="0"/>
              </a:spcAft>
              <a:defRPr/>
            </a:pPr>
            <a:r>
              <a:rPr lang="nl-BE" sz="2000" dirty="0" smtClean="0"/>
              <a:t>Medicatieschema’s afkomstig van (eerstelijns)actoren in de gezondheidszorg worden opgeslagen in de elektronische kluizen Vitalink/InterMed</a:t>
            </a:r>
            <a:endParaRPr lang="nl-BE" sz="2000" dirty="0"/>
          </a:p>
        </p:txBody>
      </p:sp>
      <p:sp>
        <p:nvSpPr>
          <p:cNvPr id="3" name="Date Placeholder 2"/>
          <p:cNvSpPr>
            <a:spLocks noGrp="1"/>
          </p:cNvSpPr>
          <p:nvPr>
            <p:ph type="dt" sz="half" idx="10"/>
          </p:nvPr>
        </p:nvSpPr>
        <p:spPr/>
        <p:txBody>
          <a:bodyPr/>
          <a:lstStyle/>
          <a:p>
            <a:r>
              <a:rPr lang="en-US" smtClean="0"/>
              <a:t>09/06/2015</a:t>
            </a:r>
            <a:endParaRPr lang="en-US" dirty="0"/>
          </a:p>
        </p:txBody>
      </p:sp>
    </p:spTree>
    <p:extLst>
      <p:ext uri="{BB962C8B-B14F-4D97-AF65-F5344CB8AC3E}">
        <p14:creationId xmlns:p14="http://schemas.microsoft.com/office/powerpoint/2010/main" val="4054403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5675</TotalTime>
  <Words>3354</Words>
  <Application>Microsoft Office PowerPoint</Application>
  <PresentationFormat>On-screen Show (4:3)</PresentationFormat>
  <Paragraphs>798</Paragraphs>
  <Slides>70</Slides>
  <Notes>55</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Clarity</vt:lpstr>
      <vt:lpstr>eHealth: stand van zaken en perspectieven</vt:lpstr>
      <vt:lpstr>Enkele evoluties in de gezondheidszorg</vt:lpstr>
      <vt:lpstr>Vermelde evoluties vergen …</vt:lpstr>
      <vt:lpstr>Elektronische communicatie bevordert ook …</vt:lpstr>
      <vt:lpstr>Overzicht</vt:lpstr>
      <vt:lpstr>Roadmap eGezondheid 2013-2018</vt:lpstr>
      <vt:lpstr>Actualisatie Roadmap eGezondheid</vt:lpstr>
      <vt:lpstr>Roadmap eGezondheid 2013-2018</vt:lpstr>
      <vt:lpstr>Roadmap eGezondheid 2013-2018</vt:lpstr>
      <vt:lpstr>Roadmap eGezondheid 2013-2018</vt:lpstr>
      <vt:lpstr>Roadmap eGezondheid 2013-2018</vt:lpstr>
      <vt:lpstr>Roadmap eGezondheid 2013-2018</vt:lpstr>
      <vt:lpstr>PowerPoint Presentation</vt:lpstr>
      <vt:lpstr>PowerPoint Presentation</vt:lpstr>
      <vt:lpstr>PowerPoint Presentation</vt:lpstr>
      <vt:lpstr>PowerPoint Presentation</vt:lpstr>
      <vt:lpstr>PowerPoint Presentation</vt:lpstr>
      <vt:lpstr>PowerPoint Presentation</vt:lpstr>
      <vt:lpstr>Roadmap eGezondheid 2013-2018</vt:lpstr>
      <vt:lpstr>Roadmap eGezondheid 2013-2018</vt:lpstr>
      <vt:lpstr>Roadmap eGezondheid 2013-2018</vt:lpstr>
      <vt:lpstr>Roadmap eGezondheid 2013-2018</vt:lpstr>
      <vt:lpstr>  Rol en verantwoordelijkheden van het eHealth-platform </vt:lpstr>
      <vt:lpstr>Doelstellingen eHealth-platform</vt:lpstr>
      <vt:lpstr>10 opdrachten</vt:lpstr>
      <vt:lpstr>10 opdrachten</vt:lpstr>
      <vt:lpstr>Basisarchitectuur</vt:lpstr>
      <vt:lpstr>10 basisdiensten</vt:lpstr>
      <vt:lpstr>10 basisdiensten</vt:lpstr>
      <vt:lpstr>10 basisdiensten</vt:lpstr>
      <vt:lpstr>PowerPoint Presentation</vt:lpstr>
      <vt:lpstr>10 basisdiensten</vt:lpstr>
      <vt:lpstr>Geïntegreerd gebruikers- en toegangsbeheer Hoe werkt dat ?</vt:lpstr>
      <vt:lpstr>10 basisdiensten</vt:lpstr>
      <vt:lpstr>10 basisdiensten</vt:lpstr>
      <vt:lpstr>Asymmetrische encryptie</vt:lpstr>
      <vt:lpstr>Asymmetrische encryptie</vt:lpstr>
      <vt:lpstr>Symmetrische encryptie</vt:lpstr>
      <vt:lpstr>10 basisdiensten</vt:lpstr>
      <vt:lpstr>Voorbeeld: elektronisch voorschrift in ziekenhuizen</vt:lpstr>
      <vt:lpstr>10 basisdiensten</vt:lpstr>
      <vt:lpstr>10 basisdiensten</vt:lpstr>
      <vt:lpstr>10 basisdiensten</vt:lpstr>
      <vt:lpstr>10 basisdiensten</vt:lpstr>
      <vt:lpstr>Ondersteuning </vt:lpstr>
      <vt:lpstr>Ondersteuning </vt:lpstr>
      <vt:lpstr>Ondersteuning </vt:lpstr>
      <vt:lpstr>Ondersteuning </vt:lpstr>
      <vt:lpstr>Ondersteuning </vt:lpstr>
      <vt:lpstr>www.patientconsent.be</vt:lpstr>
      <vt:lpstr>Folder informatie</vt:lpstr>
      <vt:lpstr>Folder informatie</vt:lpstr>
      <vt:lpstr>eHealthConsent</vt:lpstr>
      <vt:lpstr>eHealthConsent</vt:lpstr>
      <vt:lpstr>eHealthConsent</vt:lpstr>
      <vt:lpstr>eHealthConsent</vt:lpstr>
      <vt:lpstr>  Wat heeft het eGezondheids-platform te bieden aan de kinderartsen? </vt:lpstr>
      <vt:lpstr>Wat heeft het eGezondheids-platform te bieden aan de kinderartsen?</vt:lpstr>
      <vt:lpstr>Wat heeft het eGezondheids-platform te bieden aan de kinderartsen?</vt:lpstr>
      <vt:lpstr>Voorbeelden van partner-toepassingen nuttig voor kinderartsen</vt:lpstr>
      <vt:lpstr>Voorbeelden van partner-toepassingen nuttig voor kinderartsen</vt:lpstr>
      <vt:lpstr>Voorbeelden van partner-toepassingen nuttig voor kinderartsen</vt:lpstr>
      <vt:lpstr>Voorbeelden van partner-toepassingen nuttig voor kinderartsen</vt:lpstr>
      <vt:lpstr>Voorbeelden van partner-toepassingen nuttig voor kinderartsen</vt:lpstr>
      <vt:lpstr>Voorbeelden van partner-toepassingen nuttig voor kinderartsen</vt:lpstr>
      <vt:lpstr>Waarom de medische praktijk informatiseren? Wat is de rol van de zorgverleners?</vt:lpstr>
      <vt:lpstr>Welk is de rol van de zorgverleners? </vt:lpstr>
      <vt:lpstr>Wat is de rol van de zorgverleners? </vt:lpstr>
      <vt:lpstr>PowerPoint Presentation</vt:lpstr>
      <vt:lpstr>BEDANKT !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208</cp:revision>
  <cp:lastPrinted>2015-01-05T10:57:53Z</cp:lastPrinted>
  <dcterms:created xsi:type="dcterms:W3CDTF">2014-04-14T09:14:56Z</dcterms:created>
  <dcterms:modified xsi:type="dcterms:W3CDTF">2015-06-08T12:12:18Z</dcterms:modified>
</cp:coreProperties>
</file>