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5"/>
  </p:notesMasterIdLst>
  <p:handoutMasterIdLst>
    <p:handoutMasterId r:id="rId66"/>
  </p:handoutMasterIdLst>
  <p:sldIdLst>
    <p:sldId id="256" r:id="rId2"/>
    <p:sldId id="344" r:id="rId3"/>
    <p:sldId id="345" r:id="rId4"/>
    <p:sldId id="367" r:id="rId5"/>
    <p:sldId id="282" r:id="rId6"/>
    <p:sldId id="257" r:id="rId7"/>
    <p:sldId id="266" r:id="rId8"/>
    <p:sldId id="268" r:id="rId9"/>
    <p:sldId id="267" r:id="rId10"/>
    <p:sldId id="270" r:id="rId11"/>
    <p:sldId id="271" r:id="rId12"/>
    <p:sldId id="353" r:id="rId13"/>
    <p:sldId id="354" r:id="rId14"/>
    <p:sldId id="355" r:id="rId15"/>
    <p:sldId id="356" r:id="rId16"/>
    <p:sldId id="365" r:id="rId17"/>
    <p:sldId id="366" r:id="rId18"/>
    <p:sldId id="272" r:id="rId19"/>
    <p:sldId id="285" r:id="rId20"/>
    <p:sldId id="287" r:id="rId21"/>
    <p:sldId id="286" r:id="rId22"/>
    <p:sldId id="288" r:id="rId23"/>
    <p:sldId id="350" r:id="rId24"/>
    <p:sldId id="342" r:id="rId25"/>
    <p:sldId id="343" r:id="rId26"/>
    <p:sldId id="337" r:id="rId27"/>
    <p:sldId id="339" r:id="rId28"/>
    <p:sldId id="340" r:id="rId29"/>
    <p:sldId id="338" r:id="rId30"/>
    <p:sldId id="262" r:id="rId31"/>
    <p:sldId id="297" r:id="rId32"/>
    <p:sldId id="296" r:id="rId33"/>
    <p:sldId id="314" r:id="rId34"/>
    <p:sldId id="298" r:id="rId35"/>
    <p:sldId id="313" r:id="rId36"/>
    <p:sldId id="299" r:id="rId37"/>
    <p:sldId id="300" r:id="rId38"/>
    <p:sldId id="357" r:id="rId39"/>
    <p:sldId id="358" r:id="rId40"/>
    <p:sldId id="359" r:id="rId41"/>
    <p:sldId id="301" r:id="rId42"/>
    <p:sldId id="360" r:id="rId43"/>
    <p:sldId id="302" r:id="rId44"/>
    <p:sldId id="303" r:id="rId45"/>
    <p:sldId id="304" r:id="rId46"/>
    <p:sldId id="305" r:id="rId47"/>
    <p:sldId id="351" r:id="rId48"/>
    <p:sldId id="289" r:id="rId49"/>
    <p:sldId id="327" r:id="rId50"/>
    <p:sldId id="308" r:id="rId51"/>
    <p:sldId id="309" r:id="rId52"/>
    <p:sldId id="347" r:id="rId53"/>
    <p:sldId id="348" r:id="rId54"/>
    <p:sldId id="349" r:id="rId55"/>
    <p:sldId id="361" r:id="rId56"/>
    <p:sldId id="362" r:id="rId57"/>
    <p:sldId id="363" r:id="rId58"/>
    <p:sldId id="364" r:id="rId59"/>
    <p:sldId id="260" r:id="rId60"/>
    <p:sldId id="311" r:id="rId61"/>
    <p:sldId id="312" r:id="rId62"/>
    <p:sldId id="352" r:id="rId63"/>
    <p:sldId id="258"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85" autoAdjust="0"/>
    <p:restoredTop sz="94660"/>
  </p:normalViewPr>
  <p:slideViewPr>
    <p:cSldViewPr>
      <p:cViewPr>
        <p:scale>
          <a:sx n="104" d="100"/>
          <a:sy n="104" d="100"/>
        </p:scale>
        <p:origin x="-690"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1400" b="0" dirty="0" smtClean="0"/>
            <a:t>Via </a:t>
          </a:r>
          <a:r>
            <a:rPr lang="fr-BE" sz="1400" dirty="0" err="1" smtClean="0"/>
            <a:t>eID</a:t>
          </a:r>
          <a:r>
            <a:rPr lang="fr-BE" sz="1400" dirty="0" smtClean="0"/>
            <a:t> van de </a:t>
          </a:r>
          <a:r>
            <a:rPr lang="fr-BE" sz="1400" dirty="0" err="1" smtClean="0"/>
            <a:t>patiënt</a:t>
          </a:r>
          <a:r>
            <a:rPr lang="fr-BE" sz="1400" dirty="0" smtClean="0"/>
            <a:t> (</a:t>
          </a:r>
          <a:r>
            <a:rPr lang="fr-BE" sz="1400" dirty="0" err="1" smtClean="0"/>
            <a:t>minstens</a:t>
          </a:r>
          <a:r>
            <a:rPr lang="fr-BE" sz="1400" dirty="0" smtClean="0"/>
            <a:t> </a:t>
          </a:r>
          <a:r>
            <a:rPr lang="fr-BE" sz="1400" dirty="0" err="1" smtClean="0"/>
            <a:t>bij</a:t>
          </a:r>
          <a:r>
            <a:rPr lang="fr-BE" sz="1400" dirty="0" smtClean="0"/>
            <a:t> de </a:t>
          </a:r>
          <a:r>
            <a:rPr lang="fr-BE" sz="1400" dirty="0" err="1" smtClean="0"/>
            <a:t>eerste</a:t>
          </a:r>
          <a:r>
            <a:rPr lang="fr-BE" sz="1400" dirty="0" smtClean="0"/>
            <a:t> </a:t>
          </a:r>
          <a:r>
            <a:rPr lang="fr-BE" sz="1400" dirty="0" err="1" smtClean="0"/>
            <a:t>raadpleging</a:t>
          </a:r>
          <a:r>
            <a:rPr lang="fr-BE" sz="1400" dirty="0" smtClean="0"/>
            <a:t>)</a:t>
          </a:r>
          <a:endParaRPr lang="en-US" sz="1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err="1" smtClean="0"/>
            <a:t>Authentificatie</a:t>
          </a:r>
          <a:r>
            <a:rPr lang="fr-BE" dirty="0" smtClean="0"/>
            <a:t> van de </a:t>
          </a:r>
          <a:r>
            <a:rPr lang="fr-BE" dirty="0" err="1" smtClean="0"/>
            <a:t>identiteit</a:t>
          </a:r>
          <a:r>
            <a:rPr lang="fr-BE" dirty="0" smtClean="0"/>
            <a:t> van de </a:t>
          </a:r>
          <a:r>
            <a:rPr lang="fr-BE" dirty="0" err="1" smtClean="0"/>
            <a:t>patiënt</a:t>
          </a:r>
          <a:r>
            <a:rPr lang="fr-BE" dirty="0" smtClean="0"/>
            <a:t> </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err="1" smtClean="0"/>
            <a:t>Verificatie</a:t>
          </a:r>
          <a:r>
            <a:rPr lang="fr-BE" b="0" dirty="0" smtClean="0"/>
            <a:t> van de </a:t>
          </a:r>
          <a:r>
            <a:rPr lang="fr-BE" b="0" dirty="0" err="1" smtClean="0"/>
            <a:t>verzekerbaarheid</a:t>
          </a:r>
          <a:endParaRPr lang="en-US"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rPr lang="fr-BE" dirty="0" smtClean="0"/>
            <a:t>GMD ?</a:t>
          </a:r>
          <a:endParaRPr lang="en-US"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121E8F9-D106-4D09-8001-6732CE47B88E}" type="presOf" srcId="{CB8410C7-D6F2-43A6-AD81-C74A81EE903F}" destId="{6273677B-BEF3-4B28-96B6-2A414649EAEE}" srcOrd="0" destOrd="0" presId="urn:microsoft.com/office/officeart/2005/8/layout/vList5"/>
    <dgm:cxn modelId="{0F5E51C0-CF06-43CE-BCC9-D6AE8C3A53EE}" type="presOf" srcId="{A847D925-4B59-411E-810D-39A7FF79C7B7}" destId="{F13FEE27-CFB8-4A27-A48D-DB155A6B42B7}" srcOrd="0" destOrd="2" presId="urn:microsoft.com/office/officeart/2005/8/layout/vList5"/>
    <dgm:cxn modelId="{F13B9FBA-6715-4502-A862-7326436C5843}" type="presOf" srcId="{283E63E5-401D-47F3-B99A-0A8B0671698F}" destId="{4F5301D4-6D10-4291-8DF6-6956AF37A1EA}" srcOrd="0" destOrd="0"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5330D562-CAD3-4172-8A94-16732BE3A3C5}" srcId="{CB8410C7-D6F2-43A6-AD81-C74A81EE903F}" destId="{A847D925-4B59-411E-810D-39A7FF79C7B7}" srcOrd="2" destOrd="0" parTransId="{916EEA83-A545-4CCB-A801-62F757FD6A7D}" sibTransId="{78EB1F16-124A-4976-B5C7-C11E1B984E8C}"/>
    <dgm:cxn modelId="{A45AD134-4E05-480C-A1CE-359098DE749A}" type="presOf" srcId="{1E311E40-E000-44D7-84A4-C4BEA32188B7}" destId="{F13FEE27-CFB8-4A27-A48D-DB155A6B42B7}" srcOrd="0" destOrd="1" presId="urn:microsoft.com/office/officeart/2005/8/layout/vList5"/>
    <dgm:cxn modelId="{838CC83F-2A4C-460D-B2CD-0BD3E04ECFE8}" type="presOf" srcId="{9ED7CC8B-16A7-4240-9857-889C660DF3CC}" destId="{F13FEE27-CFB8-4A27-A48D-DB155A6B42B7}" srcOrd="0" destOrd="0"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F7A5F4C4-3B0F-4497-8DCD-8CA0EF97DF7A}" type="presParOf" srcId="{4F5301D4-6D10-4291-8DF6-6956AF37A1EA}" destId="{88B521AE-D9F3-4F7D-B4C1-A88FFE9E2366}" srcOrd="0" destOrd="0" presId="urn:microsoft.com/office/officeart/2005/8/layout/vList5"/>
    <dgm:cxn modelId="{178B9AE1-FDD9-47FA-A3E3-A9024FF3A4CF}" type="presParOf" srcId="{88B521AE-D9F3-4F7D-B4C1-A88FFE9E2366}" destId="{6273677B-BEF3-4B28-96B6-2A414649EAEE}" srcOrd="0" destOrd="0" presId="urn:microsoft.com/office/officeart/2005/8/layout/vList5"/>
    <dgm:cxn modelId="{5EDC3D28-D945-4E18-BAC9-627F3700EB84}"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DFB68291-3197-4F87-AAE9-F2FC2DCD3B52}" type="presOf" srcId="{ADE4E262-EB9E-448C-8B46-6B6521E6B92F}" destId="{E0757731-3698-433B-8E7C-2EB749869931}" srcOrd="0" destOrd="0" presId="urn:microsoft.com/office/officeart/2008/layout/PictureStrips"/>
    <dgm:cxn modelId="{2DA40FB2-C14F-477C-BBD2-D901F1163EAA}" type="presOf" srcId="{E7919EDD-7680-4985-B198-1CBB0F9E96AC}" destId="{7A8D609C-F894-4686-8594-F633FD78C201}"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7BA56CFB-F2DE-4B77-BB5D-3D4AA0374CD1}"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AA5B55E-BAFF-4E59-844F-0B3A890F9AB2}" srcId="{D1B0C0D0-7AB7-487B-ADF8-3BB3DD4E9EE7}" destId="{53250AAA-89D6-4377-B3C0-0E5BF972A3C0}" srcOrd="7" destOrd="0" parTransId="{470AA8AF-6A66-4DE7-8F3A-D2B315A90BE8}" sibTransId="{4828047A-C139-4049-9231-4057A0E3B9D2}"/>
    <dgm:cxn modelId="{F4635A39-83C5-45A8-BFFB-1A761279DF39}"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4D54A30C-4055-49B3-AA01-86ED7181D1BD}" type="presOf" srcId="{D1B0C0D0-7AB7-487B-ADF8-3BB3DD4E9EE7}" destId="{9E029134-162C-442E-A062-F55ADB999C3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B9D8239B-829C-4089-9665-33D9BAAC844B}" type="presOf" srcId="{DE482DF0-5C86-4767-9CE5-54725DF28573}" destId="{4F50CB91-2850-4662-936D-F5CF85EB32D2}"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1456A2-99FB-4519-BF73-3D322D0E63F1}" type="presOf" srcId="{53250AAA-89D6-4377-B3C0-0E5BF972A3C0}" destId="{411BB13E-A3FD-42F9-8D3A-DD2DDC4A3516}"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679872F6-DAC1-4110-8F8D-4884D82F3858}" type="presOf" srcId="{AE2357B3-F8D1-4E13-B807-E393E9FC5539}" destId="{DC5DD086-89E5-4CD9-B1D2-0E7FF2C522A2}" srcOrd="0" destOrd="0" presId="urn:microsoft.com/office/officeart/2008/layout/PictureStrips"/>
    <dgm:cxn modelId="{84A94837-F989-4A36-991E-4D987DF9A6F0}" type="presOf" srcId="{F9B22A10-E2AD-420E-86FD-C6A619FB34C3}" destId="{610D24CD-EC64-4585-8806-7B24163BBCA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959A60-F5E3-4CBA-B49F-D1CC8967392E}" srcId="{D1B0C0D0-7AB7-487B-ADF8-3BB3DD4E9EE7}" destId="{66800CA2-1263-488B-9901-BF5AA9A26379}" srcOrd="9" destOrd="0" parTransId="{FE2E1471-E52D-466A-A76C-4BB5F19A90C2}" sibTransId="{5B01B5E3-2F09-44F6-BDF4-59AE3DD792F4}"/>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fr-BE" sz="1300" kern="1200" dirty="0" err="1" smtClean="0"/>
            <a:t>Authentificatie</a:t>
          </a:r>
          <a:r>
            <a:rPr lang="fr-BE" sz="1300" kern="1200" dirty="0" smtClean="0"/>
            <a:t> van de </a:t>
          </a:r>
          <a:r>
            <a:rPr lang="fr-BE" sz="1300" kern="1200" dirty="0" err="1" smtClean="0"/>
            <a:t>identiteit</a:t>
          </a:r>
          <a:r>
            <a:rPr lang="fr-BE" sz="1300" kern="1200" dirty="0" smtClean="0"/>
            <a:t> van de </a:t>
          </a:r>
          <a:r>
            <a:rPr lang="fr-BE" sz="1300" kern="1200" dirty="0" err="1" smtClean="0"/>
            <a:t>patiënt</a:t>
          </a:r>
          <a:r>
            <a:rPr lang="fr-BE" sz="1300" kern="1200" dirty="0" smtClean="0"/>
            <a:t> </a:t>
          </a:r>
          <a:endParaRPr lang="en-US" sz="1300" kern="1200" dirty="0"/>
        </a:p>
        <a:p>
          <a:pPr marL="114300" lvl="1" indent="-114300" algn="l" defTabSz="577850" rtl="0">
            <a:lnSpc>
              <a:spcPct val="90000"/>
            </a:lnSpc>
            <a:spcBef>
              <a:spcPct val="0"/>
            </a:spcBef>
            <a:spcAft>
              <a:spcPct val="15000"/>
            </a:spcAft>
            <a:buChar char="••"/>
          </a:pPr>
          <a:r>
            <a:rPr lang="fr-BE" sz="1300" b="0" kern="1200" dirty="0" err="1" smtClean="0"/>
            <a:t>Verificatie</a:t>
          </a:r>
          <a:r>
            <a:rPr lang="fr-BE" sz="1300" b="0" kern="1200" dirty="0" smtClean="0"/>
            <a:t> van de </a:t>
          </a:r>
          <a:r>
            <a:rPr lang="fr-BE" sz="1300" b="0" kern="1200" dirty="0" err="1" smtClean="0"/>
            <a:t>verzekerbaarheid</a:t>
          </a:r>
          <a:endParaRPr lang="en-US" sz="1300" kern="1200" dirty="0"/>
        </a:p>
        <a:p>
          <a:pPr marL="114300" lvl="1" indent="-114300" algn="l" defTabSz="577850" rtl="0">
            <a:lnSpc>
              <a:spcPct val="90000"/>
            </a:lnSpc>
            <a:spcBef>
              <a:spcPct val="0"/>
            </a:spcBef>
            <a:spcAft>
              <a:spcPct val="15000"/>
            </a:spcAft>
            <a:buChar char="••"/>
          </a:pPr>
          <a:r>
            <a:rPr lang="fr-BE" sz="1300" kern="1200" dirty="0" smtClean="0"/>
            <a:t>GMD ?</a:t>
          </a:r>
          <a:endParaRPr lang="en-US"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fr-BE" sz="1400" b="0" kern="1200" dirty="0" smtClean="0"/>
            <a:t>Via </a:t>
          </a:r>
          <a:r>
            <a:rPr lang="fr-BE" sz="1400" kern="1200" dirty="0" err="1" smtClean="0"/>
            <a:t>eID</a:t>
          </a:r>
          <a:r>
            <a:rPr lang="fr-BE" sz="1400" kern="1200" dirty="0" smtClean="0"/>
            <a:t> van de </a:t>
          </a:r>
          <a:r>
            <a:rPr lang="fr-BE" sz="1400" kern="1200" dirty="0" err="1" smtClean="0"/>
            <a:t>patiënt</a:t>
          </a:r>
          <a:r>
            <a:rPr lang="fr-BE" sz="1400" kern="1200" dirty="0" smtClean="0"/>
            <a:t> (</a:t>
          </a:r>
          <a:r>
            <a:rPr lang="fr-BE" sz="1400" kern="1200" dirty="0" err="1" smtClean="0"/>
            <a:t>minstens</a:t>
          </a:r>
          <a:r>
            <a:rPr lang="fr-BE" sz="1400" kern="1200" dirty="0" smtClean="0"/>
            <a:t> </a:t>
          </a:r>
          <a:r>
            <a:rPr lang="fr-BE" sz="1400" kern="1200" dirty="0" err="1" smtClean="0"/>
            <a:t>bij</a:t>
          </a:r>
          <a:r>
            <a:rPr lang="fr-BE" sz="1400" kern="1200" dirty="0" smtClean="0"/>
            <a:t> de </a:t>
          </a:r>
          <a:r>
            <a:rPr lang="fr-BE" sz="1400" kern="1200" dirty="0" err="1" smtClean="0"/>
            <a:t>eerste</a:t>
          </a:r>
          <a:r>
            <a:rPr lang="fr-BE" sz="1400" kern="1200" dirty="0" smtClean="0"/>
            <a:t> </a:t>
          </a:r>
          <a:r>
            <a:rPr lang="fr-BE" sz="1400" kern="1200" dirty="0" err="1" smtClean="0"/>
            <a:t>raadpleging</a:t>
          </a:r>
          <a:r>
            <a:rPr lang="fr-BE" sz="1400" kern="1200" dirty="0" smtClean="0"/>
            <a:t>)</a:t>
          </a:r>
          <a:endParaRPr lang="en-US" sz="1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eHealthBox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3/17/2015</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3/17/2015</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RVT = Rust- en verzorgingstehuis</a:t>
            </a:r>
          </a:p>
          <a:p>
            <a:r>
              <a:rPr lang="nl-BE" dirty="0" smtClean="0"/>
              <a:t>ROB = Rustoord voor bejaarden</a:t>
            </a:r>
          </a:p>
          <a:p>
            <a:r>
              <a:rPr lang="nl-BE" dirty="0" smtClean="0"/>
              <a:t>CDV = Centrum voor dagverzorging</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22</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24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nl-BE"/>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29</a:t>
            </a:fld>
            <a:endParaRPr lang="nl-BE"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29</a:t>
            </a:fld>
            <a:endParaRPr lang="nl-BE"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nl-BE"/>
          </a:p>
        </p:txBody>
      </p:sp>
    </p:spTree>
    <p:extLst>
      <p:ext uri="{BB962C8B-B14F-4D97-AF65-F5344CB8AC3E}">
        <p14:creationId xmlns:p14="http://schemas.microsoft.com/office/powerpoint/2010/main" val="946353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nl-BE"/>
          </a:p>
        </p:txBody>
      </p:sp>
    </p:spTree>
    <p:extLst>
      <p:ext uri="{BB962C8B-B14F-4D97-AF65-F5344CB8AC3E}">
        <p14:creationId xmlns:p14="http://schemas.microsoft.com/office/powerpoint/2010/main" val="2430136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4" name="Slide Number Placeholder 3"/>
          <p:cNvSpPr>
            <a:spLocks noGrp="1"/>
          </p:cNvSpPr>
          <p:nvPr>
            <p:ph type="sldNum" sz="quarter" idx="5"/>
          </p:nvPr>
        </p:nvSpPr>
        <p:spPr/>
        <p:txBody>
          <a:bodyPr/>
          <a:lstStyle/>
          <a:p>
            <a:pPr>
              <a:defRPr/>
            </a:pPr>
            <a:fld id="{D2903817-806C-4FC0-B9A9-4759DB895038}" type="slidenum">
              <a:rPr lang="en-GB" smtClean="0"/>
              <a:pPr>
                <a:defRPr/>
              </a:pPr>
              <a:t>38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nl-BE"/>
          </a:p>
        </p:txBody>
      </p:sp>
    </p:spTree>
    <p:extLst>
      <p:ext uri="{BB962C8B-B14F-4D97-AF65-F5344CB8AC3E}">
        <p14:creationId xmlns:p14="http://schemas.microsoft.com/office/powerpoint/2010/main" val="1844003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nl-BE"/>
          </a:p>
        </p:txBody>
      </p:sp>
    </p:spTree>
    <p:extLst>
      <p:ext uri="{BB962C8B-B14F-4D97-AF65-F5344CB8AC3E}">
        <p14:creationId xmlns:p14="http://schemas.microsoft.com/office/powerpoint/2010/main" val="2561201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139265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nl-BE"/>
          </a:p>
        </p:txBody>
      </p:sp>
    </p:spTree>
    <p:extLst>
      <p:ext uri="{BB962C8B-B14F-4D97-AF65-F5344CB8AC3E}">
        <p14:creationId xmlns:p14="http://schemas.microsoft.com/office/powerpoint/2010/main" val="553411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3329383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53</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54</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nl-BE"/>
          </a:p>
        </p:txBody>
      </p:sp>
    </p:spTree>
    <p:extLst>
      <p:ext uri="{BB962C8B-B14F-4D97-AF65-F5344CB8AC3E}">
        <p14:creationId xmlns:p14="http://schemas.microsoft.com/office/powerpoint/2010/main" val="461688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60</a:t>
            </a:fld>
            <a:endParaRPr lang="nl-BE"/>
          </a:p>
        </p:txBody>
      </p:sp>
    </p:spTree>
    <p:extLst>
      <p:ext uri="{BB962C8B-B14F-4D97-AF65-F5344CB8AC3E}">
        <p14:creationId xmlns:p14="http://schemas.microsoft.com/office/powerpoint/2010/main" val="2913891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61</a:t>
            </a:fld>
            <a:endParaRPr lang="nl-BE"/>
          </a:p>
        </p:txBody>
      </p:sp>
    </p:spTree>
    <p:extLst>
      <p:ext uri="{BB962C8B-B14F-4D97-AF65-F5344CB8AC3E}">
        <p14:creationId xmlns:p14="http://schemas.microsoft.com/office/powerpoint/2010/main" val="2859717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63</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18/03/2015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18/03/2015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18/03/2015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18/03/2015</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18/03/2015</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18/03/2015</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18/03/2015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18/03/2015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18/03/2015</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 Id="rId14"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7.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7.png"/><Relationship Id="rId5" Type="http://schemas.openxmlformats.org/officeDocument/2006/relationships/image" Target="../media/image33.png"/><Relationship Id="rId10"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jpeg"/></Relationships>
</file>

<file path=ppt/slides/_rels/slide6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6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eHealth</a:t>
            </a:r>
            <a:r>
              <a:rPr lang="nl-BE" sz="4000" b="1" cap="none" dirty="0" smtClean="0">
                <a:solidFill>
                  <a:srgbClr val="3E6E5A"/>
                </a:solidFill>
              </a:rPr>
              <a:t>:</a:t>
            </a:r>
            <a:r>
              <a:rPr lang="nl-BE" sz="4000" b="1" cap="none" dirty="0" smtClean="0">
                <a:solidFill>
                  <a:srgbClr val="C00000"/>
                </a:solidFill>
              </a:rPr>
              <a:t> </a:t>
            </a:r>
            <a:r>
              <a:rPr lang="nl-BE" sz="4000" b="1" cap="none" dirty="0">
                <a:solidFill>
                  <a:srgbClr val="C00000"/>
                </a:solidFill>
              </a:rPr>
              <a:t>stand van zaken en perspectieven</a:t>
            </a:r>
            <a:endParaRPr lang="nl-BE"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Elektronische voorschriften  - </a:t>
            </a:r>
          </a:p>
          <a:p>
            <a:pPr>
              <a:spcBef>
                <a:spcPct val="0"/>
              </a:spcBef>
            </a:pPr>
            <a:r>
              <a:rPr lang="nl-BE" sz="2000" b="1" spc="-100" dirty="0" smtClean="0">
                <a:solidFill>
                  <a:srgbClr val="3E6E5A"/>
                </a:solidFill>
                <a:latin typeface="+mj-lt"/>
              </a:rPr>
              <a:t>Recip-e</a:t>
            </a:r>
          </a:p>
        </p:txBody>
      </p:sp>
      <p:sp>
        <p:nvSpPr>
          <p:cNvPr id="7" name="Slide Number Placeholder 6"/>
          <p:cNvSpPr>
            <a:spLocks noGrp="1"/>
          </p:cNvSpPr>
          <p:nvPr>
            <p:ph type="sldNum" sz="quarter" idx="12"/>
          </p:nvPr>
        </p:nvSpPr>
        <p:spPr/>
        <p:txBody>
          <a:bodyPr/>
          <a:lstStyle/>
          <a:p>
            <a:fld id="{BAADB71D-6A6A-403E-B8B0-DAC18C9A03D5}" type="slidenum">
              <a:rPr lang="en-US" smtClean="0"/>
              <a:t>10</a:t>
            </a:fld>
            <a:endParaRPr lang="nl-BE"/>
          </a:p>
        </p:txBody>
      </p:sp>
      <p:sp>
        <p:nvSpPr>
          <p:cNvPr id="11" name="Content Placeholder 10"/>
          <p:cNvSpPr>
            <a:spLocks noGrp="1"/>
          </p:cNvSpPr>
          <p:nvPr>
            <p:ph idx="1"/>
          </p:nvPr>
        </p:nvSpPr>
        <p:spPr/>
        <p:txBody>
          <a:bodyPr>
            <a:normAutofit fontScale="92500" lnSpcReduction="10000"/>
          </a:bodyPr>
          <a:lstStyle/>
          <a:p>
            <a:pPr marL="0" indent="0" eaLnBrk="0" fontAlgn="base" hangingPunct="0">
              <a:spcAft>
                <a:spcPct val="0"/>
              </a:spcAft>
              <a:buNone/>
              <a:defRPr/>
            </a:pPr>
            <a:r>
              <a:rPr lang="nl-BE" sz="1800" dirty="0"/>
              <a:t>Veralgemening van het elektronisch voorschrift </a:t>
            </a:r>
            <a:r>
              <a:rPr lang="nl-BE" sz="1800" dirty="0" smtClean="0"/>
              <a:t>voor </a:t>
            </a:r>
            <a:r>
              <a:rPr lang="nl-BE" sz="1800" dirty="0"/>
              <a:t>geneesmiddelen in de ambulante sector en uitbreiding tot andere soorten voorschriften (kinesitherapie, verpleegkundige verzorging, </a:t>
            </a:r>
            <a:r>
              <a:rPr lang="nl-BE" sz="1800" dirty="0" smtClean="0"/>
              <a:t>laboratoriumonderzoeken, </a:t>
            </a:r>
            <a:r>
              <a:rPr lang="nl-BE" sz="1800" dirty="0"/>
              <a:t>medische beeldvorming)</a:t>
            </a:r>
          </a:p>
          <a:p>
            <a:pPr marL="0" indent="0" eaLnBrk="0" fontAlgn="base" hangingPunct="0">
              <a:spcAft>
                <a:spcPct val="0"/>
              </a:spcAft>
              <a:buNone/>
              <a:defRPr/>
            </a:pPr>
            <a:endParaRPr lang="nl-BE" sz="800" dirty="0" smtClean="0"/>
          </a:p>
          <a:p>
            <a:pPr marL="0" indent="0" eaLnBrk="0" fontAlgn="base" hangingPunct="0">
              <a:spcAft>
                <a:spcPct val="0"/>
              </a:spcAft>
              <a:buNone/>
              <a:defRPr/>
            </a:pPr>
            <a:endParaRPr lang="nl-BE" sz="800" dirty="0" smtClean="0"/>
          </a:p>
          <a:p>
            <a:r>
              <a:rPr lang="nl-BE" sz="1600" dirty="0"/>
              <a:t>Hoe werkt het?</a:t>
            </a:r>
          </a:p>
          <a:p>
            <a:pPr marL="457200" lvl="2"/>
            <a:r>
              <a:rPr lang="nl-BE" sz="1600" dirty="0" smtClean="0"/>
              <a:t>de arts maakt het elektronisch voorschrift op, vercijfert het en stuurt het door naar de server van Recip-e</a:t>
            </a:r>
          </a:p>
          <a:p>
            <a:pPr marL="457200" lvl="2"/>
            <a:r>
              <a:rPr lang="nl-BE" sz="1600" dirty="0"/>
              <a:t>de apotheker haalt het voorschrift op van de server van </a:t>
            </a:r>
            <a:r>
              <a:rPr lang="nl-BE" sz="1600" dirty="0" err="1"/>
              <a:t>Recip</a:t>
            </a:r>
            <a:r>
              <a:rPr lang="nl-BE" sz="1600" dirty="0"/>
              <a:t>-e </a:t>
            </a:r>
            <a:r>
              <a:rPr lang="nl-BE" sz="1600" dirty="0" smtClean="0"/>
              <a:t>en ontcijfert het</a:t>
            </a:r>
          </a:p>
          <a:p>
            <a:pPr marL="457200" lvl="2"/>
            <a:r>
              <a:rPr lang="nl-BE" sz="1600" dirty="0" smtClean="0"/>
              <a:t>de apotheker heeft elektronisch toegang tot de verzekerbaarheidstoestand bij de ziekenfondsen</a:t>
            </a:r>
            <a:endParaRPr lang="nl-BE" sz="1600" dirty="0"/>
          </a:p>
          <a:p>
            <a:pPr marL="457200" lvl="2"/>
            <a:r>
              <a:rPr lang="nl-BE" sz="1600" dirty="0"/>
              <a:t>Recip-e slaat de zorgvoorschriften in vercijferde </a:t>
            </a:r>
            <a:r>
              <a:rPr lang="nl-BE" sz="1600" dirty="0" smtClean="0"/>
              <a:t>vorm slechts </a:t>
            </a:r>
            <a:r>
              <a:rPr lang="nl-BE" sz="1600" dirty="0"/>
              <a:t>tijdelijk op totdat de door de patiënt gekozen zorgverlener het voorschrift ophaalt en </a:t>
            </a:r>
            <a:r>
              <a:rPr lang="nl-BE" sz="1600" dirty="0" smtClean="0"/>
              <a:t>uitvoert</a:t>
            </a:r>
            <a:endParaRPr lang="nl-BE" sz="1600" dirty="0" smtClean="0">
              <a:solidFill>
                <a:srgbClr val="3E6E5A"/>
              </a:solidFill>
            </a:endParaRPr>
          </a:p>
          <a:p>
            <a:pPr marL="457200" lvl="2"/>
            <a:endParaRPr lang="nl-BE" sz="1600" dirty="0">
              <a:solidFill>
                <a:srgbClr val="3E6E5A"/>
              </a:solidFill>
            </a:endParaRPr>
          </a:p>
          <a:p>
            <a:r>
              <a:rPr lang="nl-BE" sz="1600" dirty="0"/>
              <a:t>Voordelen:</a:t>
            </a:r>
          </a:p>
          <a:p>
            <a:pPr marL="457200" lvl="2"/>
            <a:r>
              <a:rPr lang="nl-BE" sz="1600" dirty="0" smtClean="0"/>
              <a:t>leesbaarheid van de voorschriften </a:t>
            </a:r>
          </a:p>
          <a:p>
            <a:pPr marL="457200" lvl="2"/>
            <a:r>
              <a:rPr lang="nl-BE" sz="1600" dirty="0"/>
              <a:t>automatische controles om contra-indicaties te vermijden</a:t>
            </a:r>
          </a:p>
          <a:p>
            <a:pPr marL="457200" lvl="2"/>
            <a:r>
              <a:rPr lang="nl-BE" sz="1600" dirty="0"/>
              <a:t>preventie van fraude en vervalsing</a:t>
            </a:r>
          </a:p>
          <a:p>
            <a:pPr marL="457200" lvl="2"/>
            <a:r>
              <a:rPr lang="nl-BE" sz="1600" dirty="0"/>
              <a:t>beter beheer </a:t>
            </a:r>
            <a:r>
              <a:rPr lang="nl-BE" sz="1600" dirty="0" smtClean="0"/>
              <a:t>van </a:t>
            </a:r>
            <a:r>
              <a:rPr lang="nl-BE" sz="1600" dirty="0"/>
              <a:t>vervallen voorschriften</a:t>
            </a: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a:solidFill>
                  <a:srgbClr val="3E6E5A"/>
                </a:solidFill>
                <a:latin typeface="+mj-lt"/>
              </a:rPr>
              <a:t>Veralgemeend delen van </a:t>
            </a:r>
            <a:r>
              <a:rPr lang="nl-BE" sz="2000" b="1" spc="-100" dirty="0" smtClean="0">
                <a:solidFill>
                  <a:srgbClr val="3E6E5A"/>
                </a:solidFill>
                <a:latin typeface="+mj-lt"/>
              </a:rPr>
              <a:t>ziekenhuis-documenten </a:t>
            </a:r>
            <a:r>
              <a:rPr lang="nl-BE" sz="2000" b="1" spc="-100" dirty="0">
                <a:solidFill>
                  <a:srgbClr val="3E6E5A"/>
                </a:solidFill>
                <a:latin typeface="+mj-lt"/>
              </a:rPr>
              <a:t>via het </a:t>
            </a:r>
            <a:r>
              <a:rPr lang="nl-BE" sz="2000" b="1" spc="-100" dirty="0" smtClean="0">
                <a:solidFill>
                  <a:srgbClr val="3E6E5A"/>
                </a:solidFill>
                <a:latin typeface="+mj-lt"/>
              </a:rPr>
              <a:t>hubs/ metahubsysteem</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11</a:t>
            </a:fld>
            <a:endParaRPr lang="nl-BE"/>
          </a:p>
        </p:txBody>
      </p:sp>
      <p:sp>
        <p:nvSpPr>
          <p:cNvPr id="11" name="Content Placeholder 10"/>
          <p:cNvSpPr>
            <a:spLocks noGrp="1"/>
          </p:cNvSpPr>
          <p:nvPr>
            <p:ph idx="1"/>
          </p:nvPr>
        </p:nvSpPr>
        <p:spPr/>
        <p:txBody>
          <a:bodyPr>
            <a:normAutofit/>
          </a:bodyPr>
          <a:lstStyle/>
          <a:p>
            <a:pPr marL="92075" lvl="1" indent="0">
              <a:buNone/>
              <a:defRPr/>
            </a:pPr>
            <a:endParaRPr lang="nl-BE" sz="1600" dirty="0" smtClean="0"/>
          </a:p>
          <a:p>
            <a:pPr marL="92075" lvl="1" indent="0">
              <a:buNone/>
              <a:defRPr/>
            </a:pPr>
            <a:r>
              <a:rPr lang="nl-BE" sz="2000" dirty="0" smtClean="0"/>
              <a:t>Toegang tot ziekenhuisdocumenten via het hubs/metahub-systeem</a:t>
            </a:r>
          </a:p>
          <a:p>
            <a:pPr marL="434975" lvl="1" indent="-342900">
              <a:defRPr/>
            </a:pPr>
            <a:r>
              <a:rPr lang="nl-BE" sz="2000" dirty="0" smtClean="0"/>
              <a:t>zorgverleners die een therapeutische relatie hebben met de patiënt hebben via hun </a:t>
            </a:r>
            <a:r>
              <a:rPr lang="nl-BE" sz="2000" dirty="0"/>
              <a:t>softwarepakket </a:t>
            </a:r>
            <a:r>
              <a:rPr lang="nl-BE" sz="2000" dirty="0" smtClean="0"/>
              <a:t>toegang tot </a:t>
            </a:r>
            <a:r>
              <a:rPr lang="nl-BE" sz="2000" dirty="0"/>
              <a:t>de </a:t>
            </a:r>
            <a:r>
              <a:rPr lang="nl-BE" sz="2000" dirty="0" smtClean="0"/>
              <a:t>elektronische documenten </a:t>
            </a:r>
            <a:r>
              <a:rPr lang="nl-BE" sz="2000" dirty="0"/>
              <a:t>die door ziekenhuizen opgeslagen worden en </a:t>
            </a:r>
            <a:r>
              <a:rPr lang="nl-BE" sz="2000" dirty="0" smtClean="0"/>
              <a:t>waarnaar een referentie beschikbaar is in het hubs/metahubsysteem</a:t>
            </a:r>
            <a:endParaRPr lang="nl-BE" sz="2000" dirty="0"/>
          </a:p>
          <a:p>
            <a:pPr marL="92075" lvl="1" indent="0">
              <a:buNone/>
              <a:defRPr/>
            </a:pPr>
            <a:endParaRPr lang="nl-BE" sz="2000" dirty="0" smtClean="0"/>
          </a:p>
          <a:p>
            <a:pPr marL="92075" lvl="1" indent="0">
              <a:buNone/>
              <a:defRPr/>
            </a:pPr>
            <a:r>
              <a:rPr lang="nl-BE" sz="2000" dirty="0" smtClean="0"/>
              <a:t>Voor de extramurale omgeving: ondersteuning bij de integratie van diensten in de softwarepakketten voor huisartsen (verbindingslibraries, minilab, ...)</a:t>
            </a: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dirty="0" smtClean="0"/>
              <a:t>18/03/2015</a:t>
            </a:r>
            <a:endParaRPr lang="en-US"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1557338"/>
            <a:ext cx="6392863" cy="463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539552" y="3933825"/>
            <a:ext cx="3384302" cy="1477328"/>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a:t>
            </a:r>
            <a:r>
              <a:rPr lang="en-US" b="1" dirty="0" err="1" smtClean="0">
                <a:solidFill>
                  <a:srgbClr val="000000"/>
                </a:solidFill>
              </a:rPr>
              <a:t>technische</a:t>
            </a:r>
            <a:r>
              <a:rPr lang="en-US" b="1" dirty="0" smtClean="0">
                <a:solidFill>
                  <a:srgbClr val="000000"/>
                </a:solidFill>
              </a:rPr>
              <a:t> </a:t>
            </a:r>
            <a:r>
              <a:rPr lang="en-US" b="1" dirty="0" err="1" smtClean="0">
                <a:solidFill>
                  <a:srgbClr val="000000"/>
                </a:solidFill>
              </a:rPr>
              <a:t>implementaties</a:t>
            </a:r>
            <a:endParaRPr lang="en-US" b="1" dirty="0">
              <a:solidFill>
                <a:srgbClr val="000000"/>
              </a:solidFill>
            </a:endParaRPr>
          </a:p>
          <a:p>
            <a:pPr marL="101600" indent="-101600" algn="ctr" eaLnBrk="0" hangingPunct="0">
              <a:spcBef>
                <a:spcPct val="50000"/>
              </a:spcBef>
              <a:buSzPct val="100000"/>
              <a:defRPr/>
            </a:pPr>
            <a:r>
              <a:rPr lang="en-US" b="1" dirty="0" err="1" smtClean="0">
                <a:solidFill>
                  <a:srgbClr val="000000"/>
                </a:solidFill>
              </a:rPr>
              <a:t>Omzeggens</a:t>
            </a:r>
            <a:r>
              <a:rPr lang="en-US" b="1" dirty="0" smtClean="0">
                <a:solidFill>
                  <a:srgbClr val="000000"/>
                </a:solidFill>
              </a:rPr>
              <a:t> </a:t>
            </a:r>
            <a:r>
              <a:rPr lang="en-US" b="1" dirty="0" err="1" smtClean="0">
                <a:solidFill>
                  <a:srgbClr val="000000"/>
                </a:solidFill>
              </a:rPr>
              <a:t>alle</a:t>
            </a:r>
            <a:r>
              <a:rPr lang="en-US" b="1" dirty="0" smtClean="0">
                <a:solidFill>
                  <a:srgbClr val="000000"/>
                </a:solidFill>
              </a:rPr>
              <a:t> </a:t>
            </a:r>
            <a:r>
              <a:rPr lang="en-US" b="1" dirty="0" err="1" smtClean="0">
                <a:solidFill>
                  <a:srgbClr val="000000"/>
                </a:solidFill>
              </a:rPr>
              <a:t>Belgische</a:t>
            </a:r>
            <a:r>
              <a:rPr lang="en-US" b="1" dirty="0" smtClean="0">
                <a:solidFill>
                  <a:srgbClr val="000000"/>
                </a:solidFill>
              </a:rPr>
              <a:t> </a:t>
            </a:r>
            <a:r>
              <a:rPr lang="en-US" b="1" dirty="0" err="1" smtClean="0">
                <a:solidFill>
                  <a:srgbClr val="000000"/>
                </a:solidFill>
              </a:rPr>
              <a:t>ziekenhuizen</a:t>
            </a:r>
            <a:r>
              <a:rPr lang="en-US" b="1" dirty="0" smtClean="0">
                <a:solidFill>
                  <a:srgbClr val="000000"/>
                </a:solidFill>
              </a:rPr>
              <a:t> </a:t>
            </a:r>
            <a:r>
              <a:rPr lang="en-US" b="1" dirty="0" err="1" smtClean="0">
                <a:solidFill>
                  <a:srgbClr val="000000"/>
                </a:solidFill>
              </a:rPr>
              <a:t>zijn</a:t>
            </a:r>
            <a:r>
              <a:rPr lang="en-US" b="1" dirty="0" smtClean="0">
                <a:solidFill>
                  <a:srgbClr val="000000"/>
                </a:solidFill>
              </a:rPr>
              <a:t> </a:t>
            </a:r>
            <a:r>
              <a:rPr lang="en-US" b="1" dirty="0" err="1" smtClean="0">
                <a:solidFill>
                  <a:srgbClr val="000000"/>
                </a:solidFill>
              </a:rPr>
              <a:t>betrokken</a:t>
            </a:r>
            <a:endParaRPr lang="en-US" b="1" dirty="0">
              <a:solidFill>
                <a:srgbClr val="000000"/>
              </a:solidFill>
            </a:endParaRPr>
          </a:p>
        </p:txBody>
      </p:sp>
      <p:sp>
        <p:nvSpPr>
          <p:cNvPr id="8" name="Slide Number Placeholder 6"/>
          <p:cNvSpPr>
            <a:spLocks noGrp="1"/>
          </p:cNvSpPr>
          <p:nvPr>
            <p:ph type="sldNum" sz="quarter" idx="12"/>
          </p:nvPr>
        </p:nvSpPr>
        <p:spPr>
          <a:xfrm>
            <a:off x="7620000" y="18288"/>
            <a:ext cx="1066800" cy="329184"/>
          </a:xfrm>
        </p:spPr>
        <p:txBody>
          <a:bodyPr/>
          <a:lstStyle/>
          <a:p>
            <a:fld id="{BAADB71D-6A6A-403E-B8B0-DAC18C9A03D5}" type="slidenum">
              <a:rPr lang="en-US" smtClean="0"/>
              <a:t>12</a:t>
            </a:fld>
            <a:endParaRPr lang="en-GB"/>
          </a:p>
        </p:txBody>
      </p:sp>
      <p:sp>
        <p:nvSpPr>
          <p:cNvPr id="10"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Hubs-</a:t>
            </a:r>
            <a:r>
              <a:rPr lang="nl-BE" b="1" dirty="0" err="1" smtClean="0"/>
              <a:t>metahub</a:t>
            </a:r>
            <a:r>
              <a:rPr lang="nl-BE" b="1" dirty="0" smtClean="0"/>
              <a:t> </a:t>
            </a:r>
            <a:r>
              <a:rPr lang="nl-BE" b="1" dirty="0" smtClean="0"/>
              <a:t>systeem</a:t>
            </a:r>
            <a:endParaRPr lang="fr-BE" b="1" dirty="0"/>
          </a:p>
        </p:txBody>
      </p:sp>
      <p:sp>
        <p:nvSpPr>
          <p:cNvPr id="7"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375701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Slide Number Placeholder 6"/>
          <p:cNvSpPr>
            <a:spLocks noGrp="1"/>
          </p:cNvSpPr>
          <p:nvPr>
            <p:ph type="sldNum" sz="quarter" idx="12"/>
          </p:nvPr>
        </p:nvSpPr>
        <p:spPr>
          <a:xfrm>
            <a:off x="7620000" y="18288"/>
            <a:ext cx="1066800" cy="329184"/>
          </a:xfrm>
        </p:spPr>
        <p:txBody>
          <a:bodyPr/>
          <a:lstStyle/>
          <a:p>
            <a:fld id="{BAADB71D-6A6A-403E-B8B0-DAC18C9A03D5}" type="slidenum">
              <a:rPr lang="en-US" smtClean="0"/>
              <a:t>13</a:t>
            </a:fld>
            <a:endParaRPr lang="en-GB"/>
          </a:p>
        </p:txBody>
      </p:sp>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Hubs-</a:t>
            </a:r>
            <a:r>
              <a:rPr lang="nl-BE" b="1" dirty="0" err="1" smtClean="0"/>
              <a:t>metahub</a:t>
            </a:r>
            <a:r>
              <a:rPr lang="nl-BE" b="1" dirty="0" smtClean="0"/>
              <a:t> </a:t>
            </a:r>
            <a:r>
              <a:rPr lang="nl-BE" b="1" dirty="0" smtClean="0"/>
              <a:t>systeem</a:t>
            </a:r>
            <a:r>
              <a:rPr lang="nl-BE" b="1" dirty="0" smtClean="0"/>
              <a:t>: </a:t>
            </a:r>
            <a:r>
              <a:rPr lang="nl-BE" b="1" dirty="0" smtClean="0"/>
              <a:t>vroeger</a:t>
            </a:r>
            <a:endParaRPr lang="fr-BE" b="1" dirty="0"/>
          </a:p>
        </p:txBody>
      </p:sp>
      <p:sp>
        <p:nvSpPr>
          <p:cNvPr id="39"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21998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Hubs-</a:t>
            </a:r>
            <a:r>
              <a:rPr lang="nl-BE" b="1" dirty="0" err="1" smtClean="0"/>
              <a:t>metahub</a:t>
            </a:r>
            <a:r>
              <a:rPr lang="nl-BE" b="1" dirty="0" smtClean="0"/>
              <a:t> </a:t>
            </a:r>
            <a:r>
              <a:rPr lang="nl-BE" b="1" dirty="0" smtClean="0"/>
              <a:t>systeem</a:t>
            </a:r>
            <a:r>
              <a:rPr lang="nl-BE" b="1" dirty="0" smtClean="0"/>
              <a:t>: </a:t>
            </a:r>
            <a:r>
              <a:rPr lang="nl-BE" b="1" dirty="0" smtClean="0"/>
              <a:t>vandaag</a:t>
            </a:r>
            <a:endParaRPr lang="fr-BE" b="1" dirty="0"/>
          </a:p>
        </p:txBody>
      </p:sp>
      <p:sp>
        <p:nvSpPr>
          <p:cNvPr id="63" name="Slide Number Placeholder 6"/>
          <p:cNvSpPr>
            <a:spLocks noGrp="1"/>
          </p:cNvSpPr>
          <p:nvPr>
            <p:ph type="sldNum" sz="quarter" idx="12"/>
          </p:nvPr>
        </p:nvSpPr>
        <p:spPr>
          <a:xfrm>
            <a:off x="7620000" y="18288"/>
            <a:ext cx="1066800" cy="329184"/>
          </a:xfrm>
        </p:spPr>
        <p:txBody>
          <a:bodyPr/>
          <a:lstStyle/>
          <a:p>
            <a:fld id="{BAADB71D-6A6A-403E-B8B0-DAC18C9A03D5}" type="slidenum">
              <a:rPr lang="en-US" smtClean="0"/>
              <a:t>14</a:t>
            </a:fld>
            <a:endParaRPr lang="en-GB"/>
          </a:p>
        </p:txBody>
      </p:sp>
      <p:sp>
        <p:nvSpPr>
          <p:cNvPr id="65"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330580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a:solidFill>
                  <a:srgbClr val="00B0F0"/>
                </a:solidFill>
                <a:latin typeface="Consolas" pitchFamily="49" charset="0"/>
              </a:rPr>
              <a:t>Inter-Med</a:t>
            </a: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Extramurale gegevens</a:t>
            </a:r>
            <a:endParaRPr lang="fr-BE" b="1" dirty="0"/>
          </a:p>
        </p:txBody>
      </p:sp>
      <p:sp>
        <p:nvSpPr>
          <p:cNvPr id="62" name="Slide Number Placeholder 6"/>
          <p:cNvSpPr>
            <a:spLocks noGrp="1"/>
          </p:cNvSpPr>
          <p:nvPr>
            <p:ph type="sldNum" sz="quarter" idx="12"/>
          </p:nvPr>
        </p:nvSpPr>
        <p:spPr>
          <a:xfrm>
            <a:off x="7620000" y="18288"/>
            <a:ext cx="1066800" cy="329184"/>
          </a:xfrm>
        </p:spPr>
        <p:txBody>
          <a:bodyPr/>
          <a:lstStyle/>
          <a:p>
            <a:fld id="{BAADB71D-6A6A-403E-B8B0-DAC18C9A03D5}" type="slidenum">
              <a:rPr lang="en-US" smtClean="0"/>
              <a:t>15</a:t>
            </a:fld>
            <a:endParaRPr lang="en-GB"/>
          </a:p>
        </p:txBody>
      </p:sp>
      <p:sp>
        <p:nvSpPr>
          <p:cNvPr id="64"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93640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200" b="1" dirty="0">
                <a:solidFill>
                  <a:prstClr val="black"/>
                </a:solidFill>
              </a:rPr>
              <a:t>Delen van gegevens</a:t>
            </a:r>
          </a:p>
          <a:p>
            <a:pPr marL="285750" indent="-285750">
              <a:spcBef>
                <a:spcPct val="50000"/>
              </a:spcBef>
              <a:buClrTx/>
              <a:buFont typeface="Wingdings" panose="05000000000000000000" pitchFamily="2" charset="2"/>
              <a:buChar char="ü"/>
              <a:defRPr/>
            </a:pPr>
            <a:r>
              <a:rPr lang="nl-BE" sz="1600" dirty="0">
                <a:solidFill>
                  <a:prstClr val="black"/>
                </a:solidFill>
              </a:rPr>
              <a:t>elke actor houdt zijn eigen dossier </a:t>
            </a:r>
            <a:r>
              <a:rPr lang="nl-BE" sz="1600" dirty="0" smtClean="0">
                <a:solidFill>
                  <a:prstClr val="black"/>
                </a:solidFill>
              </a:rPr>
              <a:t>bij</a:t>
            </a:r>
            <a:endParaRPr lang="nl-BE" sz="1600" dirty="0">
              <a:solidFill>
                <a:prstClr val="black"/>
              </a:solidFill>
            </a:endParaRPr>
          </a:p>
          <a:p>
            <a:pPr marL="285750" indent="-285750">
              <a:spcBef>
                <a:spcPct val="50000"/>
              </a:spcBef>
              <a:buClrTx/>
              <a:buFont typeface="Wingdings" panose="05000000000000000000" pitchFamily="2" charset="2"/>
              <a:buChar char="ü"/>
              <a:defRPr/>
            </a:pPr>
            <a:r>
              <a:rPr lang="nl-BE" sz="1600" dirty="0">
                <a:solidFill>
                  <a:prstClr val="black"/>
                </a:solidFill>
              </a:rPr>
              <a:t>maar kan </a:t>
            </a:r>
            <a:r>
              <a:rPr lang="nl-BE" sz="1600" dirty="0" smtClean="0">
                <a:solidFill>
                  <a:prstClr val="black"/>
                </a:solidFill>
              </a:rPr>
              <a:t>bepaalde </a:t>
            </a:r>
            <a:r>
              <a:rPr lang="nl-BE" sz="1600" dirty="0">
                <a:solidFill>
                  <a:prstClr val="black"/>
                </a:solidFill>
              </a:rPr>
              <a:t>onderdelen ervan delen met andere actoren</a:t>
            </a:r>
          </a:p>
          <a:p>
            <a:pPr marL="285750" indent="-285750">
              <a:spcBef>
                <a:spcPct val="50000"/>
              </a:spcBef>
              <a:buClrTx/>
              <a:buFont typeface="Wingdings" panose="05000000000000000000" pitchFamily="2" charset="2"/>
              <a:buChar char="ü"/>
              <a:defRPr/>
            </a:pPr>
            <a:r>
              <a:rPr lang="nl-BE" sz="1600" dirty="0" smtClean="0">
                <a:solidFill>
                  <a:prstClr val="black"/>
                </a:solidFill>
              </a:rPr>
              <a:t>Voorbeelden</a:t>
            </a:r>
          </a:p>
          <a:p>
            <a:pPr marL="742950" lvl="1" indent="-285750">
              <a:spcBef>
                <a:spcPct val="50000"/>
              </a:spcBef>
              <a:buClrTx/>
              <a:buFont typeface="Wingdings" panose="05000000000000000000" pitchFamily="2" charset="2"/>
              <a:buChar char="ü"/>
              <a:defRPr/>
            </a:pPr>
            <a:r>
              <a:rPr lang="nl-BE" dirty="0" smtClean="0">
                <a:solidFill>
                  <a:prstClr val="black"/>
                </a:solidFill>
              </a:rPr>
              <a:t>medicatieschema</a:t>
            </a:r>
          </a:p>
          <a:p>
            <a:pPr marL="742950" lvl="1" indent="-285750">
              <a:spcBef>
                <a:spcPct val="50000"/>
              </a:spcBef>
              <a:buClrTx/>
              <a:buFont typeface="Wingdings" panose="05000000000000000000" pitchFamily="2" charset="2"/>
              <a:buChar char="ü"/>
              <a:defRPr/>
            </a:pPr>
            <a:r>
              <a:rPr lang="nl-BE" dirty="0" err="1" smtClean="0">
                <a:solidFill>
                  <a:prstClr val="black"/>
                </a:solidFill>
              </a:rPr>
              <a:t>SumEHR</a:t>
            </a:r>
            <a:endParaRPr lang="nl-BE" dirty="0" smtClean="0">
              <a:solidFill>
                <a:prstClr val="black"/>
              </a:solidFill>
            </a:endParaRPr>
          </a:p>
          <a:p>
            <a:pPr marL="742950" lvl="1" indent="-285750">
              <a:spcBef>
                <a:spcPct val="50000"/>
              </a:spcBef>
              <a:buClrTx/>
              <a:buFont typeface="Wingdings" panose="05000000000000000000" pitchFamily="2" charset="2"/>
              <a:buChar char="ü"/>
              <a:defRPr/>
            </a:pPr>
            <a:r>
              <a:rPr lang="nl-BE" dirty="0" smtClean="0">
                <a:solidFill>
                  <a:prstClr val="black"/>
                </a:solidFill>
              </a:rPr>
              <a:t>parameters</a:t>
            </a:r>
          </a:p>
          <a:p>
            <a:pPr marL="742950" lvl="1" indent="-285750">
              <a:spcBef>
                <a:spcPct val="50000"/>
              </a:spcBef>
              <a:buClrTx/>
              <a:buFont typeface="Wingdings" panose="05000000000000000000" pitchFamily="2" charset="2"/>
              <a:buChar char="ü"/>
              <a:defRPr/>
            </a:pPr>
            <a:r>
              <a:rPr lang="nl-BE" dirty="0" smtClean="0">
                <a:solidFill>
                  <a:prstClr val="black"/>
                </a:solidFill>
              </a:rPr>
              <a:t>journaal</a:t>
            </a:r>
          </a:p>
          <a:p>
            <a:pPr marL="742950" lvl="1" indent="-285750">
              <a:spcBef>
                <a:spcPct val="50000"/>
              </a:spcBef>
              <a:buClrTx/>
              <a:buFont typeface="Wingdings" panose="05000000000000000000" pitchFamily="2" charset="2"/>
              <a:buChar char="ü"/>
              <a:defRPr/>
            </a:pPr>
            <a:r>
              <a:rPr lang="nl-BE" dirty="0" smtClean="0">
                <a:solidFill>
                  <a:prstClr val="black"/>
                </a:solidFill>
              </a:rPr>
              <a:t> </a:t>
            </a:r>
            <a:r>
              <a:rPr lang="nl-BE" dirty="0">
                <a:solidFill>
                  <a:prstClr val="black"/>
                </a:solidFill>
              </a:rPr>
              <a:t>…</a:t>
            </a:r>
            <a:endParaRPr lang="en-US" dirty="0">
              <a:solidFill>
                <a:prstClr val="black"/>
              </a:solidFill>
            </a:endParaRPr>
          </a:p>
          <a:p>
            <a:endParaRPr lang="en-US" dirty="0"/>
          </a:p>
        </p:txBody>
      </p:sp>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7204" y="792163"/>
            <a:ext cx="4428000" cy="55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BAADB71D-6A6A-403E-B8B0-DAC18C9A03D5}" type="slidenum">
              <a:rPr lang="en-US" smtClean="0"/>
              <a:t>16</a:t>
            </a:fld>
            <a:endParaRPr lang="en-US"/>
          </a:p>
        </p:txBody>
      </p:sp>
      <p:sp>
        <p:nvSpPr>
          <p:cNvPr id="7"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78914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000" b="1" dirty="0">
                <a:solidFill>
                  <a:prstClr val="black"/>
                </a:solidFill>
              </a:rPr>
              <a:t>Toegang </a:t>
            </a:r>
            <a:r>
              <a:rPr lang="nl-BE" sz="2000" dirty="0">
                <a:solidFill>
                  <a:prstClr val="black"/>
                </a:solidFill>
              </a:rPr>
              <a:t>voor</a:t>
            </a:r>
            <a:br>
              <a:rPr lang="nl-BE" sz="2000" dirty="0">
                <a:solidFill>
                  <a:prstClr val="black"/>
                </a:solidFill>
              </a:rPr>
            </a:br>
            <a:r>
              <a:rPr lang="nl-BE" sz="2000" dirty="0">
                <a:solidFill>
                  <a:prstClr val="black"/>
                </a:solidFill>
              </a:rPr>
              <a:t>zorgverstrekkers</a:t>
            </a:r>
          </a:p>
          <a:p>
            <a:pPr marL="285750" indent="-285750">
              <a:spcBef>
                <a:spcPct val="50000"/>
              </a:spcBef>
              <a:buClr>
                <a:srgbClr val="3E6E5A"/>
              </a:buClr>
              <a:buFont typeface="Arial" pitchFamily="34" charset="0"/>
              <a:buChar char="•"/>
              <a:defRPr/>
            </a:pPr>
            <a:r>
              <a:rPr lang="nl-BE" dirty="0">
                <a:solidFill>
                  <a:prstClr val="black"/>
                </a:solidFill>
              </a:rPr>
              <a:t>met een “zorgrelatie”</a:t>
            </a:r>
          </a:p>
          <a:p>
            <a:pPr marL="285750" indent="-285750">
              <a:spcBef>
                <a:spcPct val="50000"/>
              </a:spcBef>
              <a:buClr>
                <a:srgbClr val="3E6E5A"/>
              </a:buClr>
              <a:buFont typeface="Arial" pitchFamily="34" charset="0"/>
              <a:buChar char="•"/>
              <a:defRPr/>
            </a:pPr>
            <a:r>
              <a:rPr lang="nl-BE" dirty="0">
                <a:solidFill>
                  <a:prstClr val="black"/>
                </a:solidFill>
              </a:rPr>
              <a:t>afhankelijk van hun rol</a:t>
            </a:r>
          </a:p>
          <a:p>
            <a:pPr>
              <a:spcBef>
                <a:spcPct val="50000"/>
              </a:spcBef>
              <a:defRPr/>
            </a:pPr>
            <a:endParaRPr lang="nl-BE" sz="700" dirty="0">
              <a:solidFill>
                <a:prstClr val="black"/>
              </a:solidFill>
            </a:endParaRPr>
          </a:p>
          <a:p>
            <a:pPr>
              <a:spcBef>
                <a:spcPct val="50000"/>
              </a:spcBef>
              <a:defRPr/>
            </a:pPr>
            <a:r>
              <a:rPr lang="nl-BE" sz="2000" b="1" dirty="0">
                <a:solidFill>
                  <a:prstClr val="black"/>
                </a:solidFill>
              </a:rPr>
              <a:t>Geen toegang</a:t>
            </a:r>
            <a:r>
              <a:rPr lang="nl-BE" sz="2000" dirty="0">
                <a:solidFill>
                  <a:prstClr val="black"/>
                </a:solidFill>
              </a:rPr>
              <a:t> voor</a:t>
            </a:r>
          </a:p>
          <a:p>
            <a:pPr marL="285750" indent="-285750">
              <a:spcBef>
                <a:spcPct val="50000"/>
              </a:spcBef>
              <a:buClr>
                <a:srgbClr val="3E6E5A"/>
              </a:buClr>
              <a:buFont typeface="Arial" pitchFamily="34" charset="0"/>
              <a:buChar char="•"/>
              <a:defRPr/>
            </a:pPr>
            <a:r>
              <a:rPr lang="nl-BE" dirty="0">
                <a:solidFill>
                  <a:prstClr val="black"/>
                </a:solidFill>
              </a:rPr>
              <a:t>IT-administrators, </a:t>
            </a:r>
            <a:r>
              <a:rPr lang="nl-BE" dirty="0" err="1">
                <a:solidFill>
                  <a:prstClr val="black"/>
                </a:solidFill>
              </a:rPr>
              <a:t>hoster</a:t>
            </a:r>
            <a:r>
              <a:rPr lang="nl-BE" dirty="0">
                <a:solidFill>
                  <a:prstClr val="black"/>
                </a:solidFill>
              </a:rPr>
              <a:t>,..</a:t>
            </a:r>
          </a:p>
          <a:p>
            <a:pPr marL="285750" indent="-285750">
              <a:spcBef>
                <a:spcPct val="50000"/>
              </a:spcBef>
              <a:buClr>
                <a:srgbClr val="3E6E5A"/>
              </a:buClr>
              <a:buFont typeface="Arial" pitchFamily="34" charset="0"/>
              <a:buChar char="•"/>
              <a:defRPr/>
            </a:pPr>
            <a:r>
              <a:rPr lang="nl-BE" dirty="0" err="1">
                <a:solidFill>
                  <a:srgbClr val="3E6E5A"/>
                </a:solidFill>
              </a:rPr>
              <a:t>eHealth</a:t>
            </a:r>
            <a:r>
              <a:rPr lang="nl-BE" dirty="0">
                <a:solidFill>
                  <a:prstClr val="black"/>
                </a:solidFill>
              </a:rPr>
              <a:t>-platform</a:t>
            </a:r>
          </a:p>
          <a:p>
            <a:pPr marL="285750" indent="-285750">
              <a:spcBef>
                <a:spcPct val="50000"/>
              </a:spcBef>
              <a:buClr>
                <a:srgbClr val="3E6E5A"/>
              </a:buClr>
              <a:buFont typeface="Arial" pitchFamily="34" charset="0"/>
              <a:buChar char="•"/>
              <a:defRPr/>
            </a:pPr>
            <a:r>
              <a:rPr lang="nl-BE" dirty="0">
                <a:solidFill>
                  <a:prstClr val="black"/>
                </a:solidFill>
              </a:rPr>
              <a:t>overheid</a:t>
            </a:r>
          </a:p>
          <a:p>
            <a:pPr marL="285750" indent="-285750">
              <a:spcBef>
                <a:spcPct val="50000"/>
              </a:spcBef>
              <a:buBlip>
                <a:blip r:embed="rId2"/>
              </a:buBlip>
              <a:defRPr/>
            </a:pPr>
            <a:r>
              <a:rPr lang="nl-BE" b="1" i="1" dirty="0">
                <a:solidFill>
                  <a:prstClr val="black"/>
                </a:solidFill>
              </a:rPr>
              <a:t>zonder de actieve medewerking van de </a:t>
            </a:r>
            <a:br>
              <a:rPr lang="nl-BE" b="1" i="1" dirty="0">
                <a:solidFill>
                  <a:prstClr val="black"/>
                </a:solidFill>
              </a:rPr>
            </a:br>
            <a:r>
              <a:rPr lang="nl-BE" b="1" i="1" dirty="0">
                <a:solidFill>
                  <a:prstClr val="black"/>
                </a:solidFill>
              </a:rPr>
              <a:t>houder van de 2</a:t>
            </a:r>
            <a:r>
              <a:rPr lang="nl-BE" b="1" i="1" baseline="30000" dirty="0">
                <a:solidFill>
                  <a:prstClr val="black"/>
                </a:solidFill>
              </a:rPr>
              <a:t>e</a:t>
            </a:r>
            <a:r>
              <a:rPr lang="nl-BE" b="1" i="1" dirty="0">
                <a:solidFill>
                  <a:prstClr val="black"/>
                </a:solidFill>
              </a:rPr>
              <a:t> sleutel </a:t>
            </a:r>
            <a:endParaRPr lang="en-US" b="1" i="1" dirty="0">
              <a:solidFill>
                <a:prstClr val="black"/>
              </a:solidFill>
            </a:endParaRPr>
          </a:p>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7205" y="792163"/>
            <a:ext cx="442720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p:txBody>
          <a:bodyPr/>
          <a:lstStyle/>
          <a:p>
            <a:fld id="{BAADB71D-6A6A-403E-B8B0-DAC18C9A03D5}" type="slidenum">
              <a:rPr lang="en-US" smtClean="0"/>
              <a:t>17</a:t>
            </a:fld>
            <a:endParaRPr lang="en-US"/>
          </a:p>
        </p:txBody>
      </p:sp>
      <p:sp>
        <p:nvSpPr>
          <p:cNvPr id="7"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86743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MyCareNet</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18</a:t>
            </a:fld>
            <a:endParaRPr lang="nl-BE"/>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nl-BE" sz="2000" dirty="0" smtClean="0">
                <a:solidFill>
                  <a:srgbClr val="000000"/>
                </a:solidFill>
              </a:rPr>
              <a:t>Elektronische facturatie derde betalende</a:t>
            </a:r>
          </a:p>
          <a:p>
            <a:pPr>
              <a:lnSpc>
                <a:spcPct val="90000"/>
              </a:lnSpc>
              <a:defRPr/>
            </a:pPr>
            <a:endParaRPr lang="nl-BE" sz="2000" dirty="0">
              <a:solidFill>
                <a:srgbClr val="000000"/>
              </a:solidFill>
            </a:endParaRPr>
          </a:p>
          <a:p>
            <a:pPr>
              <a:lnSpc>
                <a:spcPct val="90000"/>
              </a:lnSpc>
              <a:defRPr/>
            </a:pPr>
            <a:r>
              <a:rPr lang="nl-BE" sz="2000" dirty="0">
                <a:solidFill>
                  <a:srgbClr val="000000"/>
                </a:solidFill>
              </a:rPr>
              <a:t>T</a:t>
            </a:r>
            <a:r>
              <a:rPr lang="nl-BE" sz="2000" dirty="0" smtClean="0">
                <a:solidFill>
                  <a:srgbClr val="000000"/>
                </a:solidFill>
              </a:rPr>
              <a:t>arificatie</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raadpleging verzekerbaarheid</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uitwisseling tussen het ziekenhuis en het ziekenfonds bij ziekenhuisopname</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Aanvragen tot overeenkomst voor de terugbetaling van geneesmiddelen Hoofdstuk IV</a:t>
            </a:r>
          </a:p>
          <a:p>
            <a:pPr>
              <a:lnSpc>
                <a:spcPct val="90000"/>
              </a:lnSpc>
              <a:defRPr/>
            </a:pPr>
            <a:endParaRPr lang="nl-BE" sz="2000" dirty="0" smtClean="0">
              <a:solidFill>
                <a:srgbClr val="000000"/>
              </a:solidFill>
            </a:endParaRPr>
          </a:p>
          <a:p>
            <a:pPr>
              <a:lnSpc>
                <a:spcPct val="90000"/>
              </a:lnSpc>
              <a:defRPr/>
            </a:pPr>
            <a:r>
              <a:rPr lang="nl-BE" sz="2000" dirty="0" smtClean="0">
                <a:solidFill>
                  <a:srgbClr val="000000"/>
                </a:solidFill>
              </a:rPr>
              <a:t>Verband met het GMD</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Op dit ogenblik beschikbaar (via software en/of MyCareNet-portaal) voor:</a:t>
            </a:r>
          </a:p>
          <a:p>
            <a:pPr>
              <a:lnSpc>
                <a:spcPct val="90000"/>
              </a:lnSpc>
              <a:defRPr/>
            </a:pPr>
            <a:endParaRPr lang="nl-BE" sz="2000" dirty="0" smtClean="0">
              <a:solidFill>
                <a:srgbClr val="000000"/>
              </a:solidFill>
            </a:endParaRPr>
          </a:p>
          <a:p>
            <a:pPr lvl="1">
              <a:lnSpc>
                <a:spcPct val="90000"/>
              </a:lnSpc>
              <a:defRPr/>
            </a:pPr>
            <a:r>
              <a:rPr lang="nl-BE" sz="1600" dirty="0" smtClean="0"/>
              <a:t>ziekenhuizen</a:t>
            </a:r>
          </a:p>
          <a:p>
            <a:pPr lvl="1">
              <a:lnSpc>
                <a:spcPct val="90000"/>
              </a:lnSpc>
              <a:defRPr/>
            </a:pPr>
            <a:r>
              <a:rPr lang="nl-BE" sz="1600" dirty="0" smtClean="0">
                <a:solidFill>
                  <a:srgbClr val="000000"/>
                </a:solidFill>
              </a:rPr>
              <a:t>revalidatiecentra</a:t>
            </a:r>
          </a:p>
          <a:p>
            <a:pPr lvl="1">
              <a:lnSpc>
                <a:spcPct val="90000"/>
              </a:lnSpc>
              <a:defRPr/>
            </a:pPr>
            <a:r>
              <a:rPr lang="nl-BE" sz="1600" dirty="0" smtClean="0">
                <a:solidFill>
                  <a:srgbClr val="000000"/>
                </a:solidFill>
              </a:rPr>
              <a:t>polyklinieken</a:t>
            </a:r>
          </a:p>
          <a:p>
            <a:pPr lvl="1">
              <a:lnSpc>
                <a:spcPct val="90000"/>
              </a:lnSpc>
              <a:defRPr/>
            </a:pPr>
            <a:r>
              <a:rPr lang="nl-BE" sz="1600" dirty="0"/>
              <a:t>RVT-ROB-CDV</a:t>
            </a:r>
          </a:p>
          <a:p>
            <a:pPr lvl="1">
              <a:spcBef>
                <a:spcPts val="0"/>
              </a:spcBef>
            </a:pPr>
            <a:r>
              <a:rPr lang="nl-BE" sz="1600" dirty="0" smtClean="0"/>
              <a:t>medische huizen (via de toegang van de arts of de verpleegkundige)</a:t>
            </a:r>
          </a:p>
          <a:p>
            <a:pPr lvl="1">
              <a:lnSpc>
                <a:spcPct val="90000"/>
              </a:lnSpc>
              <a:defRPr/>
            </a:pPr>
            <a:r>
              <a:rPr lang="nl-BE" sz="1600" dirty="0" smtClean="0"/>
              <a:t>verpleegkundigen</a:t>
            </a:r>
          </a:p>
          <a:p>
            <a:pPr lvl="1">
              <a:lnSpc>
                <a:spcPct val="90000"/>
              </a:lnSpc>
              <a:defRPr/>
            </a:pPr>
            <a:r>
              <a:rPr lang="nl-BE" sz="1600" dirty="0" smtClean="0">
                <a:solidFill>
                  <a:srgbClr val="000000"/>
                </a:solidFill>
              </a:rPr>
              <a:t>laboratoria</a:t>
            </a:r>
          </a:p>
          <a:p>
            <a:pPr lvl="1">
              <a:lnSpc>
                <a:spcPct val="90000"/>
              </a:lnSpc>
              <a:defRPr/>
            </a:pPr>
            <a:r>
              <a:rPr lang="nl-BE" sz="1600" dirty="0" smtClean="0">
                <a:solidFill>
                  <a:srgbClr val="000000"/>
                </a:solidFill>
              </a:rPr>
              <a:t>apothekers</a:t>
            </a:r>
          </a:p>
          <a:p>
            <a:pPr lvl="1">
              <a:lnSpc>
                <a:spcPct val="90000"/>
              </a:lnSpc>
              <a:defRPr/>
            </a:pPr>
            <a:r>
              <a:rPr lang="nl-BE" sz="1600" dirty="0" smtClean="0">
                <a:solidFill>
                  <a:srgbClr val="000000"/>
                </a:solidFill>
              </a:rPr>
              <a:t>artsen</a:t>
            </a:r>
          </a:p>
          <a:p>
            <a:pPr lvl="1">
              <a:spcBef>
                <a:spcPts val="0"/>
              </a:spcBef>
            </a:pPr>
            <a:r>
              <a:rPr lang="nl-BE" sz="1600" dirty="0" smtClean="0"/>
              <a:t>tandartsen</a:t>
            </a:r>
            <a:endParaRPr lang="nl-BE" sz="1600" dirty="0"/>
          </a:p>
          <a:p>
            <a:pPr>
              <a:lnSpc>
                <a:spcPct val="90000"/>
              </a:lnSpc>
              <a:defRPr/>
            </a:pPr>
            <a:endParaRPr lang="nl-BE" sz="2000" dirty="0">
              <a:solidFill>
                <a:srgbClr val="000000"/>
              </a:solidFill>
            </a:endParaRPr>
          </a:p>
          <a:p>
            <a:pPr>
              <a:lnSpc>
                <a:spcPct val="90000"/>
              </a:lnSpc>
              <a:defRPr/>
            </a:pPr>
            <a:endParaRPr lang="nl-BE" sz="2000" dirty="0">
              <a:solidFill>
                <a:srgbClr val="000000"/>
              </a:solidFill>
            </a:endParaRP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latin typeface="+mj-lt"/>
              </a:rPr>
              <a:t>Veralgemeend gebruik van de eHealthBox</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19</a:t>
            </a:fld>
            <a:endParaRPr lang="nl-BE"/>
          </a:p>
        </p:txBody>
      </p:sp>
      <p:sp>
        <p:nvSpPr>
          <p:cNvPr id="11" name="Content Placeholder 10"/>
          <p:cNvSpPr>
            <a:spLocks noGrp="1"/>
          </p:cNvSpPr>
          <p:nvPr>
            <p:ph idx="1"/>
          </p:nvPr>
        </p:nvSpPr>
        <p:spPr/>
        <p:txBody>
          <a:bodyPr>
            <a:normAutofit fontScale="32500" lnSpcReduction="20000"/>
          </a:bodyPr>
          <a:lstStyle/>
          <a:p>
            <a:r>
              <a:rPr lang="nl-BE" sz="5500" dirty="0" smtClean="0"/>
              <a:t>Standaardfuncties van een mailsysteem met een hoog beveiligingsniveau &gt; toegang tot het systeem via de eID (webtoepassing) of het eHealth-certificaat</a:t>
            </a:r>
          </a:p>
          <a:p>
            <a:pPr lvl="1"/>
            <a:r>
              <a:rPr lang="nl-BE" sz="4500" dirty="0" smtClean="0"/>
              <a:t>betreft alle zorgverleners (niet alleen de artsen) </a:t>
            </a:r>
          </a:p>
          <a:p>
            <a:pPr lvl="1" indent="-457200">
              <a:buFont typeface="Wingdings" pitchFamily="2" charset="2"/>
              <a:buChar char="Ø"/>
            </a:pPr>
            <a:endParaRPr lang="nl-BE" sz="2500" dirty="0"/>
          </a:p>
          <a:p>
            <a:r>
              <a:rPr lang="nl-BE" sz="5500" dirty="0" smtClean="0"/>
              <a:t>Elk bericht wordt end-to-end vercijferd</a:t>
            </a:r>
          </a:p>
          <a:p>
            <a:endParaRPr lang="nl-BE" sz="5500" dirty="0" smtClean="0"/>
          </a:p>
          <a:p>
            <a:r>
              <a:rPr lang="nl-BE" sz="5500" dirty="0" smtClean="0"/>
              <a:t>Aanwezigheid van metagegevens, naar keuze te configureren, die met het bericht kunnen worden verstuurd om bv. het bericht te kunnen routeren binnen organisaties zoals de ziekenhuizen</a:t>
            </a:r>
          </a:p>
          <a:p>
            <a:endParaRPr lang="nl-BE" sz="5500" dirty="0" smtClean="0"/>
          </a:p>
          <a:p>
            <a:pPr marL="182880" lvl="1"/>
            <a:r>
              <a:rPr lang="nl-BE" sz="5500" dirty="0" smtClean="0"/>
              <a:t>Actueel gebruik van de eHealthBox door een 40-tal ziekenhuizen en laboratoria, en ongeveer 4.000 huisartsen</a:t>
            </a:r>
          </a:p>
          <a:p>
            <a:pPr marL="182880" lvl="1"/>
            <a:endParaRPr lang="nl-BE" sz="5500" dirty="0"/>
          </a:p>
          <a:p>
            <a:pPr marL="182880" lvl="1"/>
            <a:r>
              <a:rPr lang="nl-BE" sz="5500" dirty="0" smtClean="0"/>
              <a:t>ROI </a:t>
            </a:r>
            <a:r>
              <a:rPr lang="nl-BE" sz="5500" dirty="0" err="1" smtClean="0"/>
              <a:t>Agoria</a:t>
            </a:r>
            <a:r>
              <a:rPr lang="nl-BE" sz="5500" dirty="0" smtClean="0"/>
              <a:t> Award 2014</a:t>
            </a:r>
          </a:p>
          <a:p>
            <a:pPr marL="182880" lvl="1"/>
            <a:endParaRPr lang="nl-BE" sz="5500" dirty="0" smtClean="0"/>
          </a:p>
          <a:p>
            <a:pPr marL="182880" lvl="1"/>
            <a:r>
              <a:rPr lang="nl-BE" sz="5500" dirty="0"/>
              <a:t>D</a:t>
            </a:r>
            <a:r>
              <a:rPr lang="nl-BE" sz="5500" dirty="0" smtClean="0"/>
              <a:t>ecember 2014: </a:t>
            </a:r>
          </a:p>
          <a:p>
            <a:pPr marL="457200" lvl="2"/>
            <a:r>
              <a:rPr lang="nl-BE" sz="5500" dirty="0" smtClean="0"/>
              <a:t>3.188.847 verzonden berichten</a:t>
            </a:r>
          </a:p>
          <a:p>
            <a:pPr marL="457200" lvl="2"/>
            <a:r>
              <a:rPr lang="nl-BE" sz="5500" dirty="0" smtClean="0"/>
              <a:t>11.151.094 </a:t>
            </a:r>
            <a:r>
              <a:rPr lang="nl-BE" sz="5500" dirty="0"/>
              <a:t>geraadpleegde berichten</a:t>
            </a:r>
          </a:p>
          <a:p>
            <a:pPr marL="182880" lvl="1"/>
            <a:endParaRPr lang="nl-BE" sz="3200" b="1" dirty="0"/>
          </a:p>
          <a:p>
            <a:pPr marL="182880" lvl="1"/>
            <a:endParaRPr lang="nl-BE" sz="3100" dirty="0"/>
          </a:p>
          <a:p>
            <a:endParaRPr lang="nl-BE" dirty="0"/>
          </a:p>
          <a:p>
            <a:pPr marL="92075" lvl="1" indent="0">
              <a:lnSpc>
                <a:spcPct val="80000"/>
              </a:lnSpc>
              <a:buNone/>
              <a:defRPr/>
            </a:pPr>
            <a:endParaRPr lang="nl-BE" sz="2000" dirty="0" smtClean="0">
              <a:sym typeface="Arial" pitchFamily="34" charset="0"/>
            </a:endParaRPr>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484784"/>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meer chronische zorg i.p.v. louter acute zorg</a:t>
            </a:r>
          </a:p>
          <a:p>
            <a:r>
              <a:rPr lang="nl-BE" altLang="en-US" sz="2000" dirty="0" smtClean="0"/>
              <a:t>zorg op afstand (monitoring, bijstand, raadpleging, diagnose, operatie, …), o.a. thuiszorg</a:t>
            </a:r>
          </a:p>
          <a:p>
            <a:r>
              <a:rPr lang="nl-BE" altLang="en-US" sz="2000" dirty="0" smtClean="0"/>
              <a:t>multidisciplinaire, transmurale en geïntegreerde zorg</a:t>
            </a:r>
          </a:p>
          <a:p>
            <a:r>
              <a:rPr lang="nl-BE" altLang="en-US" sz="2000" dirty="0" err="1" smtClean="0"/>
              <a:t>patiëntcentrische</a:t>
            </a:r>
            <a:r>
              <a:rPr lang="nl-BE" altLang="en-US" sz="2000" dirty="0" smtClean="0"/>
              <a:t> </a:t>
            </a:r>
            <a:r>
              <a:rPr lang="nl-BE" altLang="en-US" sz="2000" dirty="0" smtClean="0"/>
              <a:t>zorg en empowerment van de patiënt</a:t>
            </a:r>
          </a:p>
          <a:p>
            <a:r>
              <a:rPr lang="nl-BE" altLang="en-US" sz="2000" dirty="0" smtClean="0"/>
              <a:t>snel evoluerende kennis =&gt; nood aan betrouwbaar, gecoördineerd kennisbeheer en –ontsluiting</a:t>
            </a:r>
          </a:p>
          <a:p>
            <a:r>
              <a:rPr lang="nl-BE" altLang="en-US" sz="2000" dirty="0" smtClean="0"/>
              <a:t>dreiging van te tijdrovende administratieve processen</a:t>
            </a:r>
          </a:p>
          <a:p>
            <a:r>
              <a:rPr lang="nl-BE" altLang="en-US" sz="2000" dirty="0" smtClean="0"/>
              <a:t>degelijke ondersteuning van het gezondheidszorgbeleid en –onderzoek vergt degelijke, geïntegreerde en geanonimiseerde informatie</a:t>
            </a:r>
          </a:p>
          <a:p>
            <a:r>
              <a:rPr lang="nl-BE" altLang="en-US" sz="2000" dirty="0" smtClean="0"/>
              <a:t>grensoverschrijdende mobiliteit</a:t>
            </a:r>
          </a:p>
          <a:p>
            <a:r>
              <a:rPr lang="nl-BE" altLang="en-US" sz="2000" dirty="0" smtClean="0"/>
              <a:t>nood aan kostenbeheersing</a:t>
            </a:r>
          </a:p>
          <a:p>
            <a:endParaRPr lang="nl-BE" altLang="en-US" sz="2000" dirty="0" smtClean="0"/>
          </a:p>
        </p:txBody>
      </p:sp>
      <p:sp>
        <p:nvSpPr>
          <p:cNvPr id="2" name="Title 1"/>
          <p:cNvSpPr>
            <a:spLocks noGrp="1"/>
          </p:cNvSpPr>
          <p:nvPr>
            <p:ph type="title"/>
          </p:nvPr>
        </p:nvSpPr>
        <p:spPr/>
        <p:txBody>
          <a:bodyPr>
            <a:normAutofit/>
          </a:bodyPr>
          <a:lstStyle/>
          <a:p>
            <a:r>
              <a:rPr lang="nl-BE" altLang="en-US" sz="3400" b="1" dirty="0"/>
              <a:t>Enkele evoluties in de </a:t>
            </a:r>
            <a:r>
              <a:rPr lang="nl-BE" altLang="en-US" sz="3400" b="1" dirty="0" smtClean="0"/>
              <a:t>gezondheidszorg</a:t>
            </a:r>
            <a:endParaRPr lang="en-US" sz="3400" dirty="0"/>
          </a:p>
        </p:txBody>
      </p:sp>
      <p:sp>
        <p:nvSpPr>
          <p:cNvPr id="4" name="Slide Number Placeholder 3"/>
          <p:cNvSpPr>
            <a:spLocks noGrp="1"/>
          </p:cNvSpPr>
          <p:nvPr>
            <p:ph type="sldNum" sz="quarter" idx="12"/>
          </p:nvPr>
        </p:nvSpPr>
        <p:spPr/>
        <p:txBody>
          <a:bodyPr/>
          <a:lstStyle/>
          <a:p>
            <a:fld id="{BAADB71D-6A6A-403E-B8B0-DAC18C9A03D5}" type="slidenum">
              <a:rPr lang="en-US" smtClean="0"/>
              <a:t>2</a:t>
            </a:fld>
            <a:endParaRPr lang="en-US"/>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rPr>
              <a:t>Administratieve vereenvoudiging</a:t>
            </a:r>
          </a:p>
        </p:txBody>
      </p:sp>
      <p:sp>
        <p:nvSpPr>
          <p:cNvPr id="7" name="Slide Number Placeholder 6"/>
          <p:cNvSpPr>
            <a:spLocks noGrp="1"/>
          </p:cNvSpPr>
          <p:nvPr>
            <p:ph type="sldNum" sz="quarter" idx="12"/>
          </p:nvPr>
        </p:nvSpPr>
        <p:spPr/>
        <p:txBody>
          <a:bodyPr/>
          <a:lstStyle/>
          <a:p>
            <a:fld id="{BAADB71D-6A6A-403E-B8B0-DAC18C9A03D5}" type="slidenum">
              <a:rPr lang="en-US" smtClean="0"/>
              <a:t>20</a:t>
            </a:fld>
            <a:endParaRPr lang="nl-BE"/>
          </a:p>
        </p:txBody>
      </p:sp>
      <p:sp>
        <p:nvSpPr>
          <p:cNvPr id="11" name="Content Placeholder 10"/>
          <p:cNvSpPr>
            <a:spLocks noGrp="1"/>
          </p:cNvSpPr>
          <p:nvPr>
            <p:ph idx="1"/>
          </p:nvPr>
        </p:nvSpPr>
        <p:spPr/>
        <p:txBody>
          <a:bodyPr>
            <a:normAutofit fontScale="77500" lnSpcReduction="20000"/>
          </a:bodyPr>
          <a:lstStyle/>
          <a:p>
            <a:pPr marL="92075" lvl="1" indent="0">
              <a:lnSpc>
                <a:spcPct val="80000"/>
              </a:lnSpc>
              <a:buNone/>
              <a:defRPr/>
            </a:pPr>
            <a:r>
              <a:rPr lang="nl-BE" sz="2400" dirty="0" smtClean="0">
                <a:sym typeface="Arial" pitchFamily="34" charset="0"/>
              </a:rPr>
              <a:t>Erkenning van de personen met een handicap</a:t>
            </a:r>
          </a:p>
          <a:p>
            <a:pPr marL="92075" lvl="1" indent="0">
              <a:lnSpc>
                <a:spcPct val="80000"/>
              </a:lnSpc>
              <a:buNone/>
              <a:defRPr/>
            </a:pPr>
            <a:endParaRPr lang="nl-BE" sz="1800" dirty="0" smtClean="0">
              <a:sym typeface="Arial" pitchFamily="34" charset="0"/>
            </a:endParaRPr>
          </a:p>
          <a:p>
            <a:pPr marL="416878" indent="-342900">
              <a:lnSpc>
                <a:spcPct val="90000"/>
              </a:lnSpc>
            </a:pPr>
            <a:r>
              <a:rPr lang="nl-BE" sz="2100" dirty="0" smtClean="0"/>
              <a:t>elektronische uitwisseling van multifunctionele medische documenten betreffende de personen met een handicap</a:t>
            </a:r>
          </a:p>
          <a:p>
            <a:pPr marL="416878" indent="-342900">
              <a:lnSpc>
                <a:spcPct val="80000"/>
              </a:lnSpc>
            </a:pPr>
            <a:endParaRPr lang="nl-BE" sz="2100" dirty="0" smtClean="0"/>
          </a:p>
          <a:p>
            <a:pPr marL="416878" indent="-342900">
              <a:lnSpc>
                <a:spcPct val="90000"/>
              </a:lnSpc>
            </a:pPr>
            <a:r>
              <a:rPr lang="nl-BE" sz="2100" dirty="0"/>
              <a:t>beschikbaarstelling van deze documenten voor de artsen van de overheid en van de betrokken ziekenfondsen</a:t>
            </a:r>
          </a:p>
          <a:p>
            <a:pPr marL="416878" indent="-342900">
              <a:lnSpc>
                <a:spcPct val="90000"/>
              </a:lnSpc>
            </a:pPr>
            <a:endParaRPr lang="nl-BE" sz="2100" dirty="0" smtClean="0"/>
          </a:p>
          <a:p>
            <a:pPr marL="416878" indent="-342900">
              <a:lnSpc>
                <a:spcPct val="90000"/>
              </a:lnSpc>
            </a:pPr>
            <a:r>
              <a:rPr lang="nl-BE" sz="2100" dirty="0"/>
              <a:t>beveiligde communicatie via de </a:t>
            </a:r>
            <a:r>
              <a:rPr lang="nl-BE" sz="2100" dirty="0" smtClean="0">
                <a:solidFill>
                  <a:srgbClr val="3E6E5A"/>
                </a:solidFill>
              </a:rPr>
              <a:t>eHealth</a:t>
            </a:r>
            <a:r>
              <a:rPr lang="nl-BE" sz="2100" dirty="0"/>
              <a:t>Box</a:t>
            </a:r>
            <a:endParaRPr lang="nl-BE" sz="2100" dirty="0" smtClean="0"/>
          </a:p>
          <a:p>
            <a:pPr marL="416878" indent="-342900">
              <a:lnSpc>
                <a:spcPct val="90000"/>
              </a:lnSpc>
            </a:pPr>
            <a:endParaRPr lang="nl-BE" sz="2100" dirty="0" smtClean="0"/>
          </a:p>
          <a:p>
            <a:pPr marL="416878" indent="-342900">
              <a:lnSpc>
                <a:spcPct val="90000"/>
              </a:lnSpc>
            </a:pPr>
            <a:r>
              <a:rPr lang="nl-BE" sz="2100" dirty="0"/>
              <a:t>een potentieel van 296.000 aanvragen/jaar </a:t>
            </a:r>
          </a:p>
          <a:p>
            <a:pPr marL="416878" indent="-342900">
              <a:lnSpc>
                <a:spcPct val="80000"/>
              </a:lnSpc>
            </a:pPr>
            <a:endParaRPr lang="nl-BE" sz="1800" dirty="0" smtClean="0"/>
          </a:p>
          <a:p>
            <a:pPr marL="416878" indent="-342900">
              <a:lnSpc>
                <a:spcPct val="80000"/>
              </a:lnSpc>
            </a:pPr>
            <a:endParaRPr lang="nl-BE" sz="1800" dirty="0" smtClean="0"/>
          </a:p>
          <a:p>
            <a:pPr marL="73978" indent="0">
              <a:lnSpc>
                <a:spcPct val="80000"/>
              </a:lnSpc>
              <a:buNone/>
            </a:pPr>
            <a:r>
              <a:rPr lang="nl-BE" dirty="0" smtClean="0"/>
              <a:t> </a:t>
            </a:r>
            <a:r>
              <a:rPr lang="nl-BE" sz="2400" dirty="0" smtClean="0"/>
              <a:t>Akkoorden geneesmiddelen Hoofdstuk IV</a:t>
            </a:r>
          </a:p>
          <a:p>
            <a:pPr marL="73978" indent="0">
              <a:lnSpc>
                <a:spcPct val="80000"/>
              </a:lnSpc>
              <a:buNone/>
            </a:pPr>
            <a:endParaRPr lang="nl-BE" sz="2000" dirty="0" smtClean="0"/>
          </a:p>
          <a:p>
            <a:pPr marL="416878" lvl="1" indent="-342900">
              <a:lnSpc>
                <a:spcPct val="90000"/>
              </a:lnSpc>
            </a:pPr>
            <a:r>
              <a:rPr lang="nl-BE" sz="2100" dirty="0"/>
              <a:t>via MyCareNet </a:t>
            </a:r>
          </a:p>
          <a:p>
            <a:pPr lvl="1">
              <a:lnSpc>
                <a:spcPct val="90000"/>
              </a:lnSpc>
            </a:pPr>
            <a:endParaRPr lang="nl-BE" sz="2100" dirty="0"/>
          </a:p>
          <a:p>
            <a:pPr marL="416878" lvl="1" indent="-342900">
              <a:lnSpc>
                <a:spcPct val="90000"/>
              </a:lnSpc>
            </a:pPr>
            <a:r>
              <a:rPr lang="nl-BE" sz="2100" dirty="0"/>
              <a:t>beveiligde en zeer snelle overmaking van de informatie die nuttig is voor het afleveren en terugbetalen van deze soort </a:t>
            </a:r>
            <a:r>
              <a:rPr lang="nl-BE" sz="2100" dirty="0" smtClean="0"/>
              <a:t>geneesmiddelen </a:t>
            </a:r>
            <a:r>
              <a:rPr lang="nl-BE" sz="2100" dirty="0"/>
              <a:t>(voorafgaand akkoord van een medisch adviseur vereist)</a:t>
            </a:r>
          </a:p>
          <a:p>
            <a:pPr lvl="1">
              <a:lnSpc>
                <a:spcPct val="90000"/>
              </a:lnSpc>
            </a:pPr>
            <a:endParaRPr lang="nl-BE" sz="2100" dirty="0"/>
          </a:p>
          <a:p>
            <a:pPr marL="416878" lvl="1" indent="-342900">
              <a:lnSpc>
                <a:spcPct val="90000"/>
              </a:lnSpc>
            </a:pPr>
            <a:r>
              <a:rPr lang="nl-BE" sz="2100" dirty="0"/>
              <a:t>versnelling van de procedure en afschaffing van tal van administratieve formaliteiten</a:t>
            </a:r>
          </a:p>
          <a:p>
            <a:pPr marL="73978" indent="0">
              <a:lnSpc>
                <a:spcPct val="80000"/>
              </a:lnSpc>
              <a:buNone/>
            </a:pPr>
            <a:endParaRPr lang="nl-BE" sz="2000" dirty="0"/>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nl-BE" sz="2000" dirty="0" smtClean="0">
              <a:sym typeface="Arial" pitchFamily="34" charset="0"/>
            </a:endParaRPr>
          </a:p>
          <a:p>
            <a:pPr marL="73978" indent="0">
              <a:lnSpc>
                <a:spcPct val="80000"/>
              </a:lnSpc>
              <a:buFont typeface="Calibri" pitchFamily="34" charset="0"/>
              <a:buNone/>
            </a:pPr>
            <a:r>
              <a:rPr lang="nl-BE" sz="2400" dirty="0" smtClean="0"/>
              <a:t>Centraal Traceerbaarheidsregister </a:t>
            </a:r>
          </a:p>
          <a:p>
            <a:pPr marL="73978" indent="0">
              <a:lnSpc>
                <a:spcPct val="80000"/>
              </a:lnSpc>
              <a:buFont typeface="Calibri" pitchFamily="34" charset="0"/>
              <a:buNone/>
            </a:pPr>
            <a:endParaRPr lang="nl-BE" sz="800" dirty="0" smtClean="0"/>
          </a:p>
          <a:p>
            <a:pPr marL="416878" indent="-342900">
              <a:lnSpc>
                <a:spcPct val="80000"/>
              </a:lnSpc>
            </a:pPr>
            <a:r>
              <a:rPr lang="nl-BE" sz="2000" dirty="0" smtClean="0"/>
              <a:t>centrale opslag van basisinformatie over een aantal soorten ingeplante implantaten  </a:t>
            </a:r>
            <a:endParaRPr lang="nl-BE" sz="2000" dirty="0"/>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integratie </a:t>
            </a:r>
            <a:r>
              <a:rPr lang="nl-BE" sz="2000" dirty="0">
                <a:solidFill>
                  <a:srgbClr val="000000"/>
                </a:solidFill>
              </a:rPr>
              <a:t>van de toepassingen 'Orthopride' en 'Qermid' (heup-en knieprothesen, pacemakers, coronaire stents, borstimplantaten, ...) </a:t>
            </a:r>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pilootproject in april 2014 in 2 ziekenhuizen (Charleroi en Leuven)</a:t>
            </a:r>
            <a:endParaRPr lang="nl-BE" sz="2000" dirty="0">
              <a:solidFill>
                <a:srgbClr val="000000"/>
              </a:solidFill>
            </a:endParaRPr>
          </a:p>
          <a:p>
            <a:pPr marL="416878" indent="-342900">
              <a:lnSpc>
                <a:spcPct val="80000"/>
              </a:lnSpc>
            </a:pPr>
            <a:endParaRPr lang="nl-BE" sz="2000" dirty="0" smtClean="0">
              <a:solidFill>
                <a:srgbClr val="000000"/>
              </a:solidFill>
            </a:endParaRPr>
          </a:p>
          <a:p>
            <a:pPr marL="416878" indent="-342900">
              <a:lnSpc>
                <a:spcPct val="80000"/>
              </a:lnSpc>
              <a:buFont typeface="Wingdings" panose="05000000000000000000" pitchFamily="2" charset="2"/>
              <a:buChar char="Ø"/>
            </a:pPr>
            <a:r>
              <a:rPr lang="nl-BE" sz="2000" dirty="0" smtClean="0">
                <a:solidFill>
                  <a:srgbClr val="000000"/>
                </a:solidFill>
              </a:rPr>
              <a:t>V</a:t>
            </a:r>
            <a:r>
              <a:rPr lang="nl-BE" sz="2000" dirty="0" smtClean="0"/>
              <a:t>oordelen</a:t>
            </a:r>
            <a:endParaRPr lang="nl-BE" sz="2000" dirty="0" smtClean="0"/>
          </a:p>
          <a:p>
            <a:pPr marL="691198" lvl="1" indent="-342900">
              <a:lnSpc>
                <a:spcPct val="80000"/>
              </a:lnSpc>
              <a:buFont typeface="Wingdings" panose="05000000000000000000" pitchFamily="2" charset="2"/>
              <a:buChar char="Ø"/>
            </a:pPr>
            <a:r>
              <a:rPr lang="nl-BE" sz="1800" dirty="0" smtClean="0"/>
              <a:t>betere traceerbaarheid van de ingeplande implantaten</a:t>
            </a:r>
          </a:p>
          <a:p>
            <a:pPr marL="691198" lvl="1" indent="-342900">
              <a:lnSpc>
                <a:spcPct val="80000"/>
              </a:lnSpc>
              <a:buFont typeface="Wingdings" panose="05000000000000000000" pitchFamily="2" charset="2"/>
              <a:buChar char="Ø"/>
            </a:pPr>
            <a:r>
              <a:rPr lang="nl-BE" sz="1800" dirty="0" smtClean="0"/>
              <a:t>transparantie voor de patiënt (aanmaken van een implantaatkaart met alle nuttige informatie)</a:t>
            </a:r>
          </a:p>
          <a:p>
            <a:pPr marL="416878" indent="-342900">
              <a:lnSpc>
                <a:spcPct val="80000"/>
              </a:lnSpc>
              <a:buFont typeface="Wingdings" pitchFamily="2" charset="2"/>
              <a:buChar char="Ø"/>
            </a:pPr>
            <a:endParaRPr lang="nl-BE" sz="2000" dirty="0" smtClean="0"/>
          </a:p>
          <a:p>
            <a:pPr marL="416878" indent="-342900">
              <a:lnSpc>
                <a:spcPct val="80000"/>
              </a:lnSpc>
            </a:pPr>
            <a:endParaRPr lang="nl-BE" sz="2000" dirty="0" smtClean="0"/>
          </a:p>
          <a:p>
            <a:pPr marL="73978" indent="0">
              <a:lnSpc>
                <a:spcPct val="80000"/>
              </a:lnSpc>
              <a:buFont typeface="Calibri" pitchFamily="34" charset="0"/>
              <a:buNone/>
            </a:pPr>
            <a:endParaRPr lang="nl-BE" sz="2400" dirty="0">
              <a:solidFill>
                <a:srgbClr val="000000"/>
              </a:solidFill>
              <a:sym typeface="Arial" pitchFamily="34" charset="0"/>
            </a:endParaRPr>
          </a:p>
          <a:p>
            <a:pPr marL="0" indent="0" eaLnBrk="0" fontAlgn="base" hangingPunct="0">
              <a:spcAft>
                <a:spcPct val="0"/>
              </a:spcAft>
              <a:buNone/>
              <a:defRPr/>
            </a:pPr>
            <a:endParaRPr lang="nl-BE"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smtClean="0">
                <a:solidFill>
                  <a:srgbClr val="3E6E5A"/>
                </a:solidFill>
                <a:latin typeface="+mj-lt"/>
              </a:rPr>
              <a:t>Traceerbaarheid van medische hulpmiddelen</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21</a:t>
            </a:fld>
            <a:endParaRPr lang="nl-BE"/>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
            </a:r>
            <a:br/>
            <a:r>
              <a:t/>
            </a:r>
            <a:br/>
            <a:r>
              <a:rPr lang="nl-BE" sz="4400" b="1" dirty="0"/>
              <a:t>Rol en verantwoordelijkheden van het eHealth-platform</a:t>
            </a:r>
            <a:r>
              <a:t/>
            </a:r>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7" name="Slide Number Placeholder 6"/>
          <p:cNvSpPr>
            <a:spLocks noGrp="1"/>
          </p:cNvSpPr>
          <p:nvPr>
            <p:ph type="sldNum" sz="quarter" idx="12"/>
          </p:nvPr>
        </p:nvSpPr>
        <p:spPr/>
        <p:txBody>
          <a:bodyPr/>
          <a:lstStyle/>
          <a:p>
            <a:fld id="{BAADB71D-6A6A-403E-B8B0-DAC18C9A03D5}" type="slidenum">
              <a:rPr lang="en-US" smtClean="0"/>
              <a:t>22</a:t>
            </a:fld>
            <a:endParaRPr lang="nl-BE"/>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4061444362"/>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De </a:t>
              </a:r>
              <a:r>
                <a:rPr lang="fr-BE" sz="1600" dirty="0" err="1">
                  <a:solidFill>
                    <a:schemeClr val="tx1">
                      <a:lumMod val="95000"/>
                      <a:lumOff val="5000"/>
                    </a:schemeClr>
                  </a:solidFill>
                </a:rPr>
                <a:t>patiënt</a:t>
              </a:r>
              <a:r>
                <a:rPr lang="fr-BE" sz="1600" dirty="0">
                  <a:solidFill>
                    <a:schemeClr val="tx1">
                      <a:lumMod val="95000"/>
                      <a:lumOff val="5000"/>
                    </a:schemeClr>
                  </a:solidFill>
                </a:rPr>
                <a:t> </a:t>
              </a:r>
              <a:r>
                <a:rPr lang="fr-BE" sz="1600" dirty="0" err="1">
                  <a:solidFill>
                    <a:schemeClr val="tx1">
                      <a:lumMod val="95000"/>
                      <a:lumOff val="5000"/>
                    </a:schemeClr>
                  </a:solidFill>
                </a:rPr>
                <a:t>raadpleegt</a:t>
              </a:r>
              <a:r>
                <a:rPr lang="fr-BE" sz="1600" dirty="0">
                  <a:solidFill>
                    <a:schemeClr val="tx1">
                      <a:lumMod val="95000"/>
                      <a:lumOff val="5000"/>
                    </a:schemeClr>
                  </a:solidFill>
                </a:rPr>
                <a:t> </a:t>
              </a:r>
              <a:r>
                <a:rPr lang="fr-BE" sz="1600" dirty="0" err="1">
                  <a:solidFill>
                    <a:schemeClr val="tx1">
                      <a:lumMod val="95000"/>
                      <a:lumOff val="5000"/>
                    </a:schemeClr>
                  </a:solidFill>
                </a:rPr>
                <a:t>zijn</a:t>
              </a:r>
              <a:r>
                <a:rPr lang="fr-BE" sz="1600" dirty="0">
                  <a:solidFill>
                    <a:schemeClr val="tx1">
                      <a:lumMod val="95000"/>
                      <a:lumOff val="5000"/>
                    </a:schemeClr>
                  </a:solidFill>
                </a:rPr>
                <a:t> </a:t>
              </a:r>
              <a:r>
                <a:rPr lang="fr-BE" sz="1600" dirty="0" err="1">
                  <a:solidFill>
                    <a:schemeClr val="tx1">
                      <a:lumMod val="95000"/>
                      <a:lumOff val="5000"/>
                    </a:schemeClr>
                  </a:solidFill>
                </a:rPr>
                <a:t>geneesheer</a:t>
              </a:r>
              <a:endParaRPr lang="fr-BE" sz="1600" dirty="0">
                <a:solidFill>
                  <a:schemeClr val="tx1">
                    <a:lumMod val="95000"/>
                    <a:lumOff val="5000"/>
                  </a:schemeClr>
                </a:solidFill>
              </a:endParaRPr>
            </a:p>
            <a:p>
              <a:pPr algn="ctr">
                <a:defRPr/>
              </a:pPr>
              <a:endParaRPr lang="en-US"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nl-BE" b="1" dirty="0">
                <a:solidFill>
                  <a:srgbClr val="C00000"/>
                </a:solidFill>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err="1">
                  <a:solidFill>
                    <a:schemeClr val="tx1">
                      <a:lumMod val="95000"/>
                      <a:lumOff val="5000"/>
                    </a:schemeClr>
                  </a:solidFill>
                </a:rPr>
                <a:t>Mogelijkheid</a:t>
              </a:r>
              <a:r>
                <a:rPr lang="fr-BE" sz="1400" dirty="0">
                  <a:solidFill>
                    <a:schemeClr val="tx1">
                      <a:lumMod val="95000"/>
                      <a:lumOff val="5000"/>
                    </a:schemeClr>
                  </a:solidFill>
                </a:rPr>
                <a:t> om </a:t>
              </a:r>
              <a:r>
                <a:rPr lang="fr-BE" sz="1400" dirty="0" err="1">
                  <a:solidFill>
                    <a:schemeClr val="tx1">
                      <a:lumMod val="95000"/>
                      <a:lumOff val="5000"/>
                    </a:schemeClr>
                  </a:solidFill>
                </a:rPr>
                <a:t>therapeutische</a:t>
              </a:r>
              <a:r>
                <a:rPr lang="fr-BE" sz="1400" dirty="0">
                  <a:solidFill>
                    <a:schemeClr val="tx1">
                      <a:lumMod val="95000"/>
                      <a:lumOff val="5000"/>
                    </a:schemeClr>
                  </a:solidFill>
                </a:rPr>
                <a:t> </a:t>
              </a:r>
              <a:r>
                <a:rPr lang="fr-BE" sz="1400" dirty="0" err="1">
                  <a:solidFill>
                    <a:schemeClr val="tx1">
                      <a:lumMod val="95000"/>
                      <a:lumOff val="5000"/>
                    </a:schemeClr>
                  </a:solidFill>
                </a:rPr>
                <a:t>relaties</a:t>
              </a:r>
              <a:r>
                <a:rPr lang="fr-BE" sz="1400" dirty="0">
                  <a:solidFill>
                    <a:schemeClr val="tx1">
                      <a:lumMod val="95000"/>
                      <a:lumOff val="5000"/>
                    </a:schemeClr>
                  </a:solidFill>
                </a:rPr>
                <a:t> en </a:t>
              </a:r>
              <a:r>
                <a:rPr lang="fr-BE" sz="1400" dirty="0" err="1">
                  <a:solidFill>
                    <a:schemeClr val="tx1">
                      <a:lumMod val="95000"/>
                      <a:lumOff val="5000"/>
                    </a:schemeClr>
                  </a:solidFill>
                </a:rPr>
                <a:t>geïnformeerde</a:t>
              </a:r>
              <a:r>
                <a:rPr lang="fr-BE" sz="1400" dirty="0">
                  <a:solidFill>
                    <a:schemeClr val="tx1">
                      <a:lumMod val="95000"/>
                      <a:lumOff val="5000"/>
                    </a:schemeClr>
                  </a:solidFill>
                </a:rPr>
                <a:t> </a:t>
              </a:r>
              <a:r>
                <a:rPr lang="fr-BE" sz="1400" dirty="0" err="1">
                  <a:solidFill>
                    <a:schemeClr val="tx1">
                      <a:lumMod val="95000"/>
                      <a:lumOff val="5000"/>
                    </a:schemeClr>
                  </a:solidFill>
                </a:rPr>
                <a:t>toestemming</a:t>
              </a:r>
              <a:r>
                <a:rPr lang="fr-BE" sz="1400" dirty="0">
                  <a:solidFill>
                    <a:schemeClr val="tx1">
                      <a:lumMod val="95000"/>
                      <a:lumOff val="5000"/>
                    </a:schemeClr>
                  </a:solidFill>
                </a:rPr>
                <a:t> te </a:t>
              </a:r>
              <a:r>
                <a:rPr lang="fr-BE" sz="1400" dirty="0" err="1">
                  <a:solidFill>
                    <a:schemeClr val="tx1">
                      <a:lumMod val="95000"/>
                      <a:lumOff val="5000"/>
                    </a:schemeClr>
                  </a:solidFill>
                </a:rPr>
                <a:t>registreren</a:t>
              </a:r>
              <a:endParaRPr lang="en-US" sz="1400" dirty="0">
                <a:solidFill>
                  <a:schemeClr val="tx1">
                    <a:lumMod val="95000"/>
                    <a:lumOff val="5000"/>
                  </a:schemeClr>
                </a:solidFill>
              </a:endParaRPr>
            </a:p>
          </p:txBody>
        </p:sp>
        <p:pic>
          <p:nvPicPr>
            <p:cNvPr id="44052"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18/03/2015</a:t>
            </a:r>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t>23</a:t>
            </a:fld>
            <a:endParaRPr lang="en-US"/>
          </a:p>
        </p:txBody>
      </p:sp>
    </p:spTree>
    <p:extLst>
      <p:ext uri="{BB962C8B-B14F-4D97-AF65-F5344CB8AC3E}">
        <p14:creationId xmlns:p14="http://schemas.microsoft.com/office/powerpoint/2010/main" val="280101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3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fontScale="85000" lnSpcReduction="10000"/>
              </a:bodyPr>
              <a:lstStyle/>
              <a:p>
                <a:pPr algn="ctr">
                  <a:defRPr/>
                </a:pPr>
                <a:r>
                  <a:rPr lang="nl-BE" dirty="0" smtClean="0">
                    <a:solidFill>
                      <a:schemeClr val="bg1"/>
                    </a:solidFill>
                  </a:rPr>
                  <a:t>Raadplegen </a:t>
                </a:r>
                <a:r>
                  <a:rPr lang="nl-BE" dirty="0">
                    <a:solidFill>
                      <a:schemeClr val="bg1"/>
                    </a:solidFill>
                  </a:rPr>
                  <a:t>van </a:t>
                </a:r>
                <a:r>
                  <a:rPr lang="nl-BE" dirty="0" smtClean="0">
                    <a:solidFill>
                      <a:schemeClr val="bg1"/>
                    </a:solidFill>
                  </a:rPr>
                  <a:t>laboresultaten en resultaten medische beeldvorming </a:t>
                </a:r>
                <a:endParaRPr lang="nl-BE" dirty="0">
                  <a:solidFill>
                    <a:schemeClr val="bg1"/>
                  </a:solidFill>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a:solidFill>
                      <a:schemeClr val="bg1"/>
                    </a:solidFill>
                  </a:rPr>
                  <a:t>Opzoeken</a:t>
                </a:r>
                <a:r>
                  <a:rPr lang="fr-BE" dirty="0">
                    <a:solidFill>
                      <a:schemeClr val="bg1"/>
                    </a:solidFill>
                  </a:rPr>
                  <a:t> </a:t>
                </a:r>
                <a:r>
                  <a:rPr lang="fr-BE" dirty="0" err="1">
                    <a:solidFill>
                      <a:schemeClr val="bg1"/>
                    </a:solidFill>
                  </a:rPr>
                  <a:t>voorgeschiedenis</a:t>
                </a:r>
                <a:r>
                  <a:rPr lang="fr-BE" dirty="0">
                    <a:solidFill>
                      <a:schemeClr val="bg1"/>
                    </a:solidFill>
                  </a:rPr>
                  <a:t> via de </a:t>
                </a:r>
                <a:r>
                  <a:rPr lang="fr-BE" dirty="0" err="1">
                    <a:solidFill>
                      <a:schemeClr val="bg1"/>
                    </a:solidFill>
                  </a:rPr>
                  <a:t>SumEHR</a:t>
                </a:r>
                <a:endParaRPr lang="en-US" dirty="0"/>
              </a:p>
              <a:p>
                <a:pPr>
                  <a:defRPr/>
                </a:pPr>
                <a:endParaRPr lang="en-US"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solidFill>
                      <a:schemeClr val="bg1"/>
                    </a:solidFill>
                  </a:rPr>
                  <a:t>Medicatie-</a:t>
                </a:r>
                <a:br>
                  <a:rPr lang="nl-BE">
                    <a:solidFill>
                      <a:schemeClr val="bg1"/>
                    </a:solidFill>
                  </a:rPr>
                </a:br>
                <a:r>
                  <a:rPr lang="nl-BE">
                    <a:solidFill>
                      <a:schemeClr val="bg1"/>
                    </a:solidFill>
                  </a:rPr>
                  <a:t>schema</a:t>
                </a:r>
                <a:endParaRPr lang="en-US">
                  <a:solidFill>
                    <a:schemeClr val="bg1"/>
                  </a:solidFill>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nl-BE" sz="1000" dirty="0">
                  <a:solidFill>
                    <a:schemeClr val="bg1"/>
                  </a:solidFill>
                </a:endParaRPr>
              </a:p>
              <a:p>
                <a:pPr marL="82550" algn="ctr">
                  <a:defRPr/>
                </a:pPr>
                <a:r>
                  <a:rPr lang="nl-BE" dirty="0">
                    <a:solidFill>
                      <a:schemeClr val="bg1"/>
                    </a:solidFill>
                  </a:rPr>
                  <a:t>Online advies en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verwijsbrief</a:t>
                </a:r>
                <a:endParaRPr lang="en-US"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Elektronische</a:t>
                </a:r>
                <a:r>
                  <a:rPr lang="nl-BE" dirty="0"/>
                  <a:t> </a:t>
                </a:r>
                <a:r>
                  <a:rPr lang="nl-BE" dirty="0">
                    <a:solidFill>
                      <a:schemeClr val="bg1"/>
                    </a:solidFill>
                  </a:rPr>
                  <a:t>voorschriften</a:t>
                </a:r>
                <a:endParaRPr lang="en-US" dirty="0"/>
              </a:p>
              <a:p>
                <a:pPr>
                  <a:defRPr/>
                </a:pPr>
                <a:endParaRPr lang="en-US"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Date Placeholder 1"/>
          <p:cNvSpPr>
            <a:spLocks noGrp="1"/>
          </p:cNvSpPr>
          <p:nvPr>
            <p:ph type="dt" sz="half" idx="10"/>
          </p:nvPr>
        </p:nvSpPr>
        <p:spPr/>
        <p:txBody>
          <a:bodyPr/>
          <a:lstStyle/>
          <a:p>
            <a:r>
              <a:rPr lang="en-US" smtClean="0"/>
              <a:t>18/03/2015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24</a:t>
            </a:fld>
            <a:endParaRPr lang="en-US"/>
          </a:p>
        </p:txBody>
      </p:sp>
    </p:spTree>
    <p:extLst>
      <p:ext uri="{BB962C8B-B14F-4D97-AF65-F5344CB8AC3E}">
        <p14:creationId xmlns:p14="http://schemas.microsoft.com/office/powerpoint/2010/main" val="232720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02199" y="3178847"/>
              <a:ext cx="1484792" cy="131963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00" b="1" dirty="0">
                  <a:solidFill>
                    <a:schemeClr val="bg1"/>
                  </a:solidFill>
                </a:rPr>
                <a:t>Voordelen bij afsluiting </a:t>
              </a: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fr-BE" sz="300" dirty="0">
                  <a:solidFill>
                    <a:schemeClr val="bg1"/>
                  </a:solidFill>
                </a:endParaRPr>
              </a:p>
              <a:p>
                <a:pPr algn="ctr">
                  <a:defRPr/>
                </a:pPr>
                <a:endParaRPr lang="nl-BE" sz="200" dirty="0">
                  <a:solidFill>
                    <a:schemeClr val="bg1"/>
                  </a:solidFill>
                </a:endParaRPr>
              </a:p>
              <a:p>
                <a:pPr algn="ctr">
                  <a:defRPr/>
                </a:pPr>
                <a:r>
                  <a:rPr lang="nl-BE" dirty="0">
                    <a:solidFill>
                      <a:schemeClr val="bg1"/>
                    </a:solidFill>
                  </a:rPr>
                  <a:t>Tarificatie,</a:t>
                </a:r>
              </a:p>
              <a:p>
                <a:pPr algn="ctr">
                  <a:defRPr/>
                </a:pPr>
                <a:r>
                  <a:rPr lang="nl-BE" dirty="0">
                    <a:solidFill>
                      <a:schemeClr val="bg1"/>
                    </a:solidFill>
                  </a:rPr>
                  <a:t>facturatie</a:t>
                </a:r>
                <a:endParaRPr lang="en-US" dirty="0"/>
              </a:p>
            </p:txBody>
          </p:sp>
        </p:grpSp>
        <p:pic>
          <p:nvPicPr>
            <p:cNvPr id="46112"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Attesten aanmaken en versturen</a:t>
                </a:r>
              </a:p>
              <a:p>
                <a:pPr>
                  <a:defRPr/>
                </a:pPr>
                <a:endParaRPr lang="en-US" dirty="0">
                  <a:solidFill>
                    <a:schemeClr val="tx1">
                      <a:lumMod val="95000"/>
                      <a:lumOff val="5000"/>
                    </a:schemeClr>
                  </a:solidFill>
                </a:endParaRPr>
              </a:p>
            </p:txBody>
          </p:sp>
        </p:grpSp>
        <p:pic>
          <p:nvPicPr>
            <p:cNvPr id="46107"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1" cy="1097874"/>
          </a:xfrm>
        </p:grpSpPr>
        <p:grpSp>
          <p:nvGrpSpPr>
            <p:cNvPr id="46101"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2" cy="1058212"/>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SumEHR, medicatie-schema, ... updaten</a:t>
                </a:r>
              </a:p>
              <a:p>
                <a:pPr>
                  <a:defRPr/>
                </a:pPr>
                <a:endParaRPr lang="en-US" dirty="0">
                  <a:solidFill>
                    <a:schemeClr val="tx1">
                      <a:lumMod val="95000"/>
                      <a:lumOff val="5000"/>
                    </a:schemeClr>
                  </a:solidFill>
                </a:endParaRPr>
              </a:p>
            </p:txBody>
          </p:sp>
        </p:grpSp>
        <p:pic>
          <p:nvPicPr>
            <p:cNvPr id="46102"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a:solidFill>
                    <a:schemeClr val="bg1"/>
                  </a:solidFill>
                </a:endParaRPr>
              </a:p>
              <a:p>
                <a:pPr algn="ctr" eaLnBrk="1" hangingPunct="1"/>
                <a:r>
                  <a:rPr lang="nl-BE">
                    <a:solidFill>
                      <a:schemeClr val="bg1"/>
                    </a:solidFill>
                  </a:rPr>
                  <a:t>Verslag versturen naar GMD-houder</a:t>
                </a:r>
              </a:p>
            </p:txBody>
          </p:sp>
        </p:grpSp>
        <p:pic>
          <p:nvPicPr>
            <p:cNvPr id="46097"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649538" cy="1090612"/>
            <a:chOff x="6264041" y="3624287"/>
            <a:chExt cx="2649656" cy="1090476"/>
          </a:xfrm>
        </p:grpSpPr>
        <p:grpSp>
          <p:nvGrpSpPr>
            <p:cNvPr id="46091" name="Group 69"/>
            <p:cNvGrpSpPr>
              <a:grpSpLocks/>
            </p:cNvGrpSpPr>
            <p:nvPr/>
          </p:nvGrpSpPr>
          <p:grpSpPr bwMode="auto">
            <a:xfrm>
              <a:off x="6276206" y="3624287"/>
              <a:ext cx="2637491" cy="1090476"/>
              <a:chOff x="5588673" y="1304707"/>
              <a:chExt cx="3093112" cy="1090476"/>
            </a:xfrm>
          </p:grpSpPr>
          <p:sp>
            <p:nvSpPr>
              <p:cNvPr id="51" name="Rectangle 50"/>
              <p:cNvSpPr/>
              <p:nvPr/>
            </p:nvSpPr>
            <p:spPr>
              <a:xfrm>
                <a:off x="5589302"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39906" y="1315818"/>
                <a:ext cx="1606751"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6596547" y="1344389"/>
                <a:ext cx="2085238" cy="103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a:solidFill>
                    <a:schemeClr val="bg1"/>
                  </a:solidFill>
                </a:endParaRPr>
              </a:p>
              <a:p>
                <a:pPr eaLnBrk="1" hangingPunct="1"/>
                <a:endParaRPr lang="nl-BE" sz="1000">
                  <a:solidFill>
                    <a:schemeClr val="bg1"/>
                  </a:solidFill>
                </a:endParaRPr>
              </a:p>
              <a:p>
                <a:pPr eaLnBrk="1" hangingPunct="1"/>
                <a:r>
                  <a:rPr lang="nl-BE">
                    <a:solidFill>
                      <a:schemeClr val="bg1"/>
                    </a:solidFill>
                  </a:rPr>
                  <a:t>   Registraties</a:t>
                </a:r>
              </a:p>
            </p:txBody>
          </p:sp>
        </p:grpSp>
        <p:pic>
          <p:nvPicPr>
            <p:cNvPr id="4609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r>
              <a:rPr lang="en-US" smtClean="0"/>
              <a:t>18/03/2015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25</a:t>
            </a:fld>
            <a:endParaRPr lang="en-US"/>
          </a:p>
        </p:txBody>
      </p:sp>
    </p:spTree>
    <p:extLst>
      <p:ext uri="{BB962C8B-B14F-4D97-AF65-F5344CB8AC3E}">
        <p14:creationId xmlns:p14="http://schemas.microsoft.com/office/powerpoint/2010/main" val="3826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b="1" dirty="0"/>
              <a:t>Doelstellingen </a:t>
            </a:r>
            <a:r>
              <a:rPr lang="nl-BE" altLang="en-US" b="1" dirty="0" err="1">
                <a:solidFill>
                  <a:srgbClr val="3E6E5A"/>
                </a:solidFill>
              </a:rPr>
              <a:t>eHealth</a:t>
            </a:r>
            <a:r>
              <a:rPr lang="nl-BE" altLang="en-US" b="1" dirty="0"/>
              <a:t>-platform</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26</a:t>
            </a:fld>
            <a:endParaRPr lang="en-US"/>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75354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b="1" dirty="0">
                <a:sym typeface="Arial" charset="0"/>
              </a:rPr>
              <a:t>10 opdrachten</a:t>
            </a:r>
            <a:endParaRPr lang="en-US" dirty="0"/>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 typeface="Wingdings" pitchFamily="2" charset="2"/>
              <a:buAutoNum type="arabicPeriod"/>
            </a:pPr>
            <a:endParaRPr lang="nl-BE" altLang="en-US" sz="1200" smtClean="0">
              <a:sym typeface="Arial" charset="0"/>
            </a:endParaRPr>
          </a:p>
          <a:p>
            <a:pPr marL="457200" indent="-457200" eaLnBrk="1" hangingPunct="1">
              <a:lnSpc>
                <a:spcPct val="80000"/>
              </a:lnSpc>
              <a:buFont typeface="Wingdings" pitchFamily="2" charset="2"/>
              <a:buAutoNum type="arabicPeriod"/>
            </a:pPr>
            <a:endParaRPr lang="nl-BE" altLang="en-US" sz="12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Ontwikkeling van een</a:t>
            </a:r>
            <a:r>
              <a:rPr lang="nl-BE" altLang="en-US" sz="2000" b="1" smtClean="0">
                <a:sym typeface="Arial" charset="0"/>
              </a:rPr>
              <a:t> visie</a:t>
            </a:r>
            <a:r>
              <a:rPr lang="nl-BE" altLang="en-US" sz="2000" smtClean="0">
                <a:sym typeface="Arial" charset="0"/>
              </a:rPr>
              <a:t> en van een </a:t>
            </a:r>
            <a:r>
              <a:rPr lang="nl-BE" altLang="en-US" sz="2000" b="1" smtClean="0">
                <a:sym typeface="Arial" charset="0"/>
              </a:rPr>
              <a:t>strategie</a:t>
            </a:r>
            <a:r>
              <a:rPr lang="nl-BE" altLang="en-US" sz="2000" smtClean="0">
                <a:sym typeface="Arial" charset="0"/>
              </a:rPr>
              <a:t> inzake </a:t>
            </a:r>
            <a:r>
              <a:rPr lang="nl-BE" altLang="en-US" sz="2000" smtClean="0">
                <a:solidFill>
                  <a:srgbClr val="3E6E5A"/>
                </a:solidFill>
                <a:sym typeface="Arial" charset="0"/>
              </a:rPr>
              <a:t>eHealth</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Organiseren van de </a:t>
            </a:r>
            <a:r>
              <a:rPr lang="nl-BE" altLang="en-US" sz="2000" b="1" smtClean="0">
                <a:sym typeface="Arial" charset="0"/>
              </a:rPr>
              <a:t>samenwerking</a:t>
            </a:r>
            <a:r>
              <a:rPr lang="nl-BE" altLang="en-US" sz="2000" smtClean="0">
                <a:sym typeface="Arial" charset="0"/>
              </a:rPr>
              <a:t> met andere overheidsinstanties</a:t>
            </a:r>
            <a:r>
              <a:rPr lang="nl-BE" altLang="en-US" sz="2000" b="1" smtClean="0">
                <a:sym typeface="Arial" charset="0"/>
              </a:rPr>
              <a:t> </a:t>
            </a:r>
            <a:r>
              <a:rPr lang="nl-BE" altLang="en-US" sz="2000" smtClean="0">
                <a:sym typeface="Arial" charset="0"/>
              </a:rPr>
              <a:t>die belast zijn met de</a:t>
            </a:r>
            <a:r>
              <a:rPr lang="nl-BE" altLang="en-US" sz="2000" b="1" smtClean="0">
                <a:sym typeface="Arial" charset="0"/>
              </a:rPr>
              <a:t> coördinatie van de elektronische dienstverlening</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De </a:t>
            </a:r>
            <a:r>
              <a:rPr lang="nl-BE" altLang="en-US" sz="2000" b="1" smtClean="0">
                <a:sym typeface="Arial" charset="0"/>
              </a:rPr>
              <a:t>motor van de noodzakelijke veranderingen</a:t>
            </a:r>
            <a:r>
              <a:rPr lang="nl-BE" altLang="en-US" sz="2000" smtClean="0">
                <a:sym typeface="Arial" charset="0"/>
              </a:rPr>
              <a:t> zijn voor de uitvoering van de visie en de strategie inzake </a:t>
            </a:r>
            <a:r>
              <a:rPr lang="nl-BE" altLang="en-US" sz="2000" smtClean="0">
                <a:solidFill>
                  <a:srgbClr val="3E6E5A"/>
                </a:solidFill>
                <a:sym typeface="Arial" charset="0"/>
              </a:rPr>
              <a:t>eHealth</a:t>
            </a:r>
            <a:r>
              <a:rPr lang="nl-BE" altLang="en-US" sz="2000" smtClean="0">
                <a:sym typeface="Arial" charset="0"/>
              </a:rPr>
              <a:t> </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Vastleggen van functionele en techische </a:t>
            </a:r>
            <a:r>
              <a:rPr lang="nl-BE" altLang="en-US" sz="2000" b="1" smtClean="0">
                <a:sym typeface="Arial" charset="0"/>
              </a:rPr>
              <a:t>normen, standaarden</a:t>
            </a:r>
            <a:r>
              <a:rPr lang="nl-BE" altLang="en-US" sz="2000" smtClean="0">
                <a:sym typeface="Arial" charset="0"/>
              </a:rPr>
              <a:t>,</a:t>
            </a:r>
            <a:r>
              <a:rPr lang="nl-BE" altLang="en-US" sz="2000" b="1" smtClean="0">
                <a:sym typeface="Arial" charset="0"/>
              </a:rPr>
              <a:t> specificaties</a:t>
            </a:r>
            <a:r>
              <a:rPr lang="nl-BE" altLang="en-US" sz="2000" smtClean="0">
                <a:sym typeface="Arial" charset="0"/>
              </a:rPr>
              <a:t> en </a:t>
            </a:r>
            <a:r>
              <a:rPr lang="nl-BE" altLang="en-US" sz="2000" b="1" smtClean="0">
                <a:sym typeface="Arial" charset="0"/>
              </a:rPr>
              <a:t>basisarchitectuur</a:t>
            </a:r>
            <a:r>
              <a:rPr lang="nl-BE" altLang="en-US" sz="2000" smtClean="0">
                <a:sym typeface="Arial" charset="0"/>
              </a:rPr>
              <a:t> inzake ICT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Registreren van </a:t>
            </a:r>
            <a:r>
              <a:rPr lang="nl-BE" altLang="en-US" sz="2000" b="1" smtClean="0">
                <a:sym typeface="Arial" charset="0"/>
              </a:rPr>
              <a:t>software</a:t>
            </a:r>
            <a:r>
              <a:rPr lang="nl-BE" altLang="en-US" sz="2000" smtClean="0">
                <a:sym typeface="Arial" charset="0"/>
              </a:rPr>
              <a:t> voor het beheer van elektronische patiëntendossiers  </a:t>
            </a: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en-US"/>
          </a:p>
        </p:txBody>
      </p:sp>
      <p:sp>
        <p:nvSpPr>
          <p:cNvPr id="2" name="Date Placeholder 1"/>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10 opdrachten</a:t>
            </a:r>
            <a:endParaRPr lang="en-US"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Concipiëren, uitwerken en beheren van een </a:t>
            </a:r>
            <a:r>
              <a:rPr lang="nl-BE" altLang="en-US" sz="2000" b="1" smtClean="0">
                <a:sym typeface="Arial" charset="0"/>
              </a:rPr>
              <a:t>samenwerkingsplatform</a:t>
            </a:r>
            <a:r>
              <a:rPr lang="nl-BE" altLang="en-US" sz="2000" smtClean="0">
                <a:sym typeface="Arial" charset="0"/>
              </a:rPr>
              <a:t> voor de veilige elektronische gegevensuitwisseling met de bijhorende basisdiensten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Een akkoord bereiken over een</a:t>
            </a:r>
            <a:r>
              <a:rPr lang="nl-BE" altLang="en-US" sz="2000" b="1" smtClean="0">
                <a:sym typeface="Arial" charset="0"/>
              </a:rPr>
              <a:t> taakverdeling</a:t>
            </a:r>
            <a:r>
              <a:rPr lang="nl-BE" altLang="en-US" sz="2000" smtClean="0">
                <a:sym typeface="Arial" charset="0"/>
              </a:rPr>
              <a:t> en over de</a:t>
            </a:r>
            <a:r>
              <a:rPr lang="nl-BE" altLang="en-US" sz="2000" b="1" smtClean="0">
                <a:sym typeface="Arial" charset="0"/>
              </a:rPr>
              <a:t> kwaliteitsnormen</a:t>
            </a:r>
            <a:r>
              <a:rPr lang="nl-BE" altLang="en-US" sz="2000" smtClean="0">
                <a:sym typeface="Arial" charset="0"/>
              </a:rPr>
              <a:t> en nagaan of de kwaliteitsnormen worden nageleefd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Als </a:t>
            </a:r>
            <a:r>
              <a:rPr lang="nl-BE" altLang="en-US" sz="2000" b="1" smtClean="0">
                <a:sym typeface="Arial" charset="0"/>
              </a:rPr>
              <a:t>onafhankelijke trusted third party (TTP)  </a:t>
            </a:r>
            <a:r>
              <a:rPr lang="nl-BE" altLang="en-US" sz="2000" smtClean="0">
                <a:sym typeface="Arial" charset="0"/>
              </a:rPr>
              <a:t>optreden voor het</a:t>
            </a:r>
            <a:r>
              <a:rPr lang="nl-BE" altLang="en-US" sz="2000" b="1" smtClean="0">
                <a:sym typeface="Arial" charset="0"/>
              </a:rPr>
              <a:t> coderen</a:t>
            </a:r>
            <a:r>
              <a:rPr lang="nl-BE" altLang="en-US" sz="2000" smtClean="0">
                <a:sym typeface="Arial" charset="0"/>
              </a:rPr>
              <a:t> en </a:t>
            </a:r>
            <a:r>
              <a:rPr lang="nl-BE" altLang="en-US" sz="2000" b="1" smtClean="0">
                <a:sym typeface="Arial" charset="0"/>
              </a:rPr>
              <a:t>anonimiseren</a:t>
            </a:r>
            <a:r>
              <a:rPr lang="nl-BE" altLang="en-US" sz="2000" smtClean="0">
                <a:sym typeface="Arial" charset="0"/>
              </a:rPr>
              <a:t> van persoonsgegevens m.b.t. de gezondheid voor rekening van bepaalde, in de wet opgesomde instanties ter ondersteuning van het wetenschappelijk onderzoek en het beleid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a:t>
            </a:r>
            <a:r>
              <a:rPr lang="nl-BE" altLang="en-US" sz="2000" b="1" smtClean="0">
                <a:sym typeface="Arial" charset="0"/>
              </a:rPr>
              <a:t>totstandkoming van</a:t>
            </a:r>
            <a:r>
              <a:rPr lang="nl-BE" altLang="en-US" sz="2000" smtClean="0">
                <a:sym typeface="Arial" charset="0"/>
              </a:rPr>
              <a:t> </a:t>
            </a:r>
            <a:r>
              <a:rPr lang="nl-BE" altLang="en-US" sz="2000" b="1" smtClean="0">
                <a:sym typeface="Arial" charset="0"/>
              </a:rPr>
              <a:t>programma's</a:t>
            </a:r>
            <a:r>
              <a:rPr lang="nl-BE" altLang="en-US" sz="2000" smtClean="0">
                <a:sym typeface="Arial" charset="0"/>
              </a:rPr>
              <a:t> en </a:t>
            </a:r>
            <a:r>
              <a:rPr lang="nl-BE" altLang="en-US" sz="2000" b="1" smtClean="0">
                <a:sym typeface="Arial" charset="0"/>
              </a:rPr>
              <a:t>projecten</a:t>
            </a:r>
            <a:r>
              <a:rPr lang="nl-BE" altLang="en-US" sz="2000" smtClean="0">
                <a:sym typeface="Arial" charset="0"/>
              </a:rPr>
              <a:t> promoten en coördineren</a:t>
            </a:r>
            <a:r>
              <a:rPr lang="nl-BE" altLang="en-US" sz="2000" smtClean="0"/>
              <a:t>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ICT-aspecten van de gegevensuitwisseling beheren en coördineren in het kader van de </a:t>
            </a:r>
            <a:r>
              <a:rPr lang="nl-BE" altLang="en-US" sz="2000" b="1" smtClean="0">
                <a:sym typeface="Arial" charset="0"/>
              </a:rPr>
              <a:t>elektronische patiëntendossiers</a:t>
            </a:r>
            <a:r>
              <a:rPr lang="nl-BE" altLang="en-US" sz="2000" smtClean="0">
                <a:sym typeface="Arial" charset="0"/>
              </a:rPr>
              <a:t> en van de </a:t>
            </a:r>
            <a:r>
              <a:rPr lang="nl-BE" altLang="en-US" sz="2000" b="1" smtClean="0">
                <a:sym typeface="Arial" charset="0"/>
              </a:rPr>
              <a:t>elektronische medische voorschriften</a:t>
            </a:r>
            <a:endParaRPr lang="nl-BE" altLang="en-US" sz="2000" smtClean="0">
              <a:sym typeface="Arial" charset="0"/>
            </a:endParaRP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4" name="Slide Number Placeholder 3"/>
          <p:cNvSpPr>
            <a:spLocks noGrp="1"/>
          </p:cNvSpPr>
          <p:nvPr>
            <p:ph type="sldNum" sz="quarter" idx="12"/>
          </p:nvPr>
        </p:nvSpPr>
        <p:spPr/>
        <p:txBody>
          <a:bodyPr/>
          <a:lstStyle/>
          <a:p>
            <a:fld id="{BAADB71D-6A6A-403E-B8B0-DAC18C9A03D5}" type="slidenum">
              <a:rPr lang="en-US" smtClean="0"/>
              <a:t>28</a:t>
            </a:fld>
            <a:endParaRPr lang="en-US"/>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nl-BE" altLang="en-US" b="1" dirty="0"/>
              <a:t>Basisarchitectuur</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29</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samenwerking tussen alle actoren in de gezondheidszorg</a:t>
            </a:r>
          </a:p>
          <a:p>
            <a:r>
              <a:rPr lang="nl-BE" altLang="en-US" sz="2000" dirty="0" smtClean="0"/>
              <a:t>efficiënte en veilige elektronische communicatie tussen alle actoren in de gezondheidszorg</a:t>
            </a:r>
          </a:p>
          <a:p>
            <a:r>
              <a:rPr lang="nl-BE" altLang="en-US" sz="2000" dirty="0" smtClean="0"/>
              <a:t>kwaliteitsvolle, specialisme-overschrijdende elektronische patiëntendossiers</a:t>
            </a:r>
          </a:p>
          <a:p>
            <a:r>
              <a:rPr lang="nl-BE" altLang="en-US" sz="2000" dirty="0" smtClean="0"/>
              <a:t>zorgpaden</a:t>
            </a:r>
          </a:p>
          <a:p>
            <a:r>
              <a:rPr lang="nl-BE" altLang="en-US" sz="2000" dirty="0" smtClean="0"/>
              <a:t>geoptimaliseerde administratieve processen</a:t>
            </a:r>
          </a:p>
          <a:p>
            <a:r>
              <a:rPr lang="nl-BE" altLang="en-US" sz="2000" dirty="0" smtClean="0"/>
              <a:t>technische en semantische interoperabiliteit</a:t>
            </a:r>
          </a:p>
          <a:p>
            <a:r>
              <a:rPr lang="nl-BE" altLang="en-US" sz="2000" dirty="0" smtClean="0"/>
              <a:t>waarborgen inzake</a:t>
            </a:r>
          </a:p>
          <a:p>
            <a:pPr lvl="1"/>
            <a:r>
              <a:rPr lang="nl-BE" altLang="en-US" sz="2000" dirty="0" smtClean="0"/>
              <a:t>informatieveiligheid</a:t>
            </a:r>
          </a:p>
          <a:p>
            <a:pPr lvl="1"/>
            <a:r>
              <a:rPr lang="nl-BE" altLang="en-US" sz="2000" dirty="0" smtClean="0"/>
              <a:t>bescherming van de persoonlijke levenssfeer</a:t>
            </a:r>
          </a:p>
          <a:p>
            <a:pPr lvl="1"/>
            <a:r>
              <a:rPr lang="nl-BE" altLang="en-US" sz="2000" dirty="0" smtClean="0"/>
              <a:t>respect van het beroepsgeheim van de zorgverleners</a:t>
            </a:r>
          </a:p>
        </p:txBody>
      </p:sp>
      <p:sp>
        <p:nvSpPr>
          <p:cNvPr id="3" name="Title 2"/>
          <p:cNvSpPr>
            <a:spLocks noGrp="1"/>
          </p:cNvSpPr>
          <p:nvPr>
            <p:ph type="title"/>
          </p:nvPr>
        </p:nvSpPr>
        <p:spPr/>
        <p:txBody>
          <a:bodyPr/>
          <a:lstStyle/>
          <a:p>
            <a:r>
              <a:rPr lang="nl-BE" altLang="en-US" b="1" dirty="0"/>
              <a:t>Vermelde evoluties vergen …</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3</a:t>
            </a:fld>
            <a:endParaRPr lang="en-US"/>
          </a:p>
        </p:txBody>
      </p:sp>
      <p:sp>
        <p:nvSpPr>
          <p:cNvPr id="2" name="Date Placeholder 1"/>
          <p:cNvSpPr>
            <a:spLocks noGrp="1"/>
          </p:cNvSpPr>
          <p:nvPr>
            <p:ph type="dt" sz="half" idx="10"/>
          </p:nvPr>
        </p:nvSpPr>
        <p:spPr/>
        <p:txBody>
          <a:bodyPr/>
          <a:lstStyle/>
          <a:p>
            <a:r>
              <a:rPr lang="en-US" dirty="0" smtClean="0"/>
              <a:t>18/03/2015</a:t>
            </a:r>
            <a:endParaRPr lang="en-US" dirty="0"/>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7216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AADB71D-6A6A-403E-B8B0-DAC18C9A03D5}" type="slidenum">
              <a:rPr lang="en-US" smtClean="0"/>
              <a:t>30</a:t>
            </a:fld>
            <a:endParaRPr lang="nl-BE"/>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lstStyle/>
          <a:p>
            <a:pPr marL="0" lvl="1" indent="0">
              <a:buNone/>
            </a:pPr>
            <a:r>
              <a:rPr lang="nl-BE" sz="2400" dirty="0" smtClean="0">
                <a:solidFill>
                  <a:srgbClr val="000000"/>
                </a:solidFill>
                <a:sym typeface="Arial" pitchFamily="34" charset="0"/>
              </a:rPr>
              <a:t>Garandeert een soepele en harmonieuze integratie van verschillende deelprocessen en basisdiensten, met inbegrip van de orchestratielogica, tot één aanroepbare dienst (webservice)</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Coördinatie van elektronische deelprocessen</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31</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fontScale="92500" lnSpcReduction="10000"/>
          </a:bodyPr>
          <a:lstStyle/>
          <a:p>
            <a:pPr marL="0" lvl="1" indent="0">
              <a:buNone/>
            </a:pPr>
            <a:r>
              <a:rPr lang="nl-BE" sz="2600" dirty="0">
                <a:solidFill>
                  <a:srgbClr val="000000"/>
                </a:solidFill>
              </a:rPr>
              <a:t>Venster op het web dat </a:t>
            </a:r>
            <a:r>
              <a:rPr lang="nl-BE" sz="2600" dirty="0" smtClean="0">
                <a:solidFill>
                  <a:srgbClr val="000000"/>
                </a:solidFill>
              </a:rPr>
              <a:t>verschillende online </a:t>
            </a:r>
            <a:r>
              <a:rPr lang="nl-BE" sz="2600" dirty="0">
                <a:solidFill>
                  <a:srgbClr val="000000"/>
                </a:solidFill>
              </a:rPr>
              <a:t>diensten aanbiedt aan actoren in de gezondheidszorg </a:t>
            </a:r>
            <a:r>
              <a:rPr lang="nl-BE" sz="2600" dirty="0" smtClean="0">
                <a:solidFill>
                  <a:srgbClr val="000000"/>
                </a:solidFill>
              </a:rPr>
              <a:t>ter ondersteuning </a:t>
            </a:r>
            <a:r>
              <a:rPr lang="nl-BE" sz="2600" dirty="0">
                <a:solidFill>
                  <a:srgbClr val="000000"/>
                </a:solidFill>
              </a:rPr>
              <a:t>van hun </a:t>
            </a:r>
            <a:r>
              <a:rPr lang="nl-BE" sz="2600" dirty="0" smtClean="0">
                <a:solidFill>
                  <a:srgbClr val="000000"/>
                </a:solidFill>
              </a:rPr>
              <a:t>gezondheidszorgpraktijk</a:t>
            </a:r>
            <a:endParaRPr lang="nl-BE" sz="2600" dirty="0">
              <a:solidFill>
                <a:srgbClr val="000000"/>
              </a:solidFill>
            </a:endParaRPr>
          </a:p>
          <a:p>
            <a:pPr marL="806450" lvl="1" indent="-722313"/>
            <a:r>
              <a:rPr lang="nl-BE" sz="2600" dirty="0" smtClean="0">
                <a:solidFill>
                  <a:srgbClr val="000000"/>
                </a:solidFill>
                <a:sym typeface="Arial" pitchFamily="34" charset="0"/>
              </a:rPr>
              <a:t>biedt alle nuttige informatie met betrekking tot de diensten die door het </a:t>
            </a:r>
            <a:r>
              <a:rPr lang="nl-BE" sz="2600" dirty="0">
                <a:solidFill>
                  <a:srgbClr val="3E6E5A"/>
                </a:solidFill>
                <a:sym typeface="Arial" pitchFamily="34" charset="0"/>
              </a:rPr>
              <a:t>eHealth</a:t>
            </a:r>
            <a:r>
              <a:rPr lang="nl-BE" sz="2600" dirty="0" smtClean="0">
                <a:solidFill>
                  <a:srgbClr val="000000"/>
                </a:solidFill>
                <a:sym typeface="Arial" pitchFamily="34" charset="0"/>
              </a:rPr>
              <a:t>-platform </a:t>
            </a:r>
            <a:r>
              <a:rPr lang="nl-BE" sz="2600" dirty="0">
                <a:solidFill>
                  <a:srgbClr val="000000"/>
                </a:solidFill>
                <a:sym typeface="Arial" pitchFamily="34" charset="0"/>
              </a:rPr>
              <a:t>worden aangeboden, zijn opdrachten, zijn standaarden, enz</a:t>
            </a:r>
            <a:r>
              <a:rPr lang="nl-BE" sz="2600" dirty="0" smtClean="0"/>
              <a:t>.</a:t>
            </a:r>
            <a:endParaRPr lang="nl-BE" sz="2600" dirty="0">
              <a:solidFill>
                <a:srgbClr val="000000"/>
              </a:solidFill>
              <a:sym typeface="Arial" pitchFamily="34" charset="0"/>
            </a:endParaRPr>
          </a:p>
          <a:p>
            <a:pPr marL="806450" lvl="1" indent="-722313"/>
            <a:r>
              <a:rPr lang="nl-BE" sz="2600" dirty="0" smtClean="0">
                <a:solidFill>
                  <a:srgbClr val="000000"/>
                </a:solidFill>
                <a:sym typeface="Arial" pitchFamily="34" charset="0"/>
              </a:rPr>
              <a:t>de portaalomgeving bevat onder meer alle documenten die de gebruikers nodig hebben om de juiste configuraties te realiseren en aldus toegang te krijgen tot de beschikbare online diensten</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Portaal</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nl-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ADB71D-6A6A-403E-B8B0-DAC18C9A03D5}" type="slidenum">
              <a:rPr lang="en-US" smtClean="0"/>
              <a:t>33</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a:t>
            </a:r>
            <a:r>
              <a:rPr lang="nl-BE" sz="2800" b="1" dirty="0" smtClean="0"/>
              <a:t> </a:t>
            </a:r>
            <a:r>
              <a:rPr lang="nl-BE" b="1" dirty="0" smtClean="0"/>
              <a:t>basisdiensten</a:t>
            </a:r>
            <a:endParaRPr lang="nl-BE" b="1" dirty="0"/>
          </a:p>
        </p:txBody>
      </p:sp>
      <p:sp>
        <p:nvSpPr>
          <p:cNvPr id="3" name="Content Placeholder 2"/>
          <p:cNvSpPr>
            <a:spLocks noGrp="1"/>
          </p:cNvSpPr>
          <p:nvPr>
            <p:ph idx="1"/>
          </p:nvPr>
        </p:nvSpPr>
        <p:spPr/>
        <p:txBody>
          <a:bodyPr>
            <a:normAutofit fontScale="70000" lnSpcReduction="20000"/>
          </a:bodyPr>
          <a:lstStyle/>
          <a:p>
            <a:pPr marL="0" indent="0">
              <a:buNone/>
            </a:pPr>
            <a:r>
              <a:rPr lang="nl-BE" dirty="0" smtClean="0"/>
              <a:t>Waarborgt dat enkel de gemachtigde zorgverleners/instellingen toegang krijgen tot de persoonsgegevens waartoe ze toegang mogen hebben</a:t>
            </a:r>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r>
              <a:rPr lang="nl-BE" dirty="0" smtClean="0"/>
              <a:t>voor elke toepassing gelden specifieke toegangsregels  </a:t>
            </a:r>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toegang tot de toepassing </a:t>
            </a:r>
            <a:endParaRPr lang="nl-BE" dirty="0"/>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Geïntegreerd gebruikers- en toegangsbeheer</a:t>
            </a: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nl-BE" sz="2800" b="1" dirty="0">
                <a:solidFill>
                  <a:srgbClr val="3E6E5A"/>
                </a:solidFill>
                <a:sym typeface="Arial" pitchFamily="34" charset="0"/>
              </a:rPr>
              <a:t>Geïntegreerd gebruikers- en toegangsbeheer</a:t>
            </a:r>
            <a:r>
              <a:t/>
            </a:r>
            <a:br/>
            <a:r>
              <a:rPr lang="nl-BE" sz="2400" b="1" dirty="0" smtClean="0">
                <a:solidFill>
                  <a:srgbClr val="3E6E5A"/>
                </a:solidFill>
                <a:sym typeface="Arial" pitchFamily="34" charset="0"/>
              </a:rPr>
              <a:t>Hoe werkt dat ?</a:t>
            </a:r>
            <a:endParaRPr lang="nl-BE"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nl-BE" sz="2400" dirty="0" smtClean="0">
                <a:solidFill>
                  <a:srgbClr val="000000"/>
                </a:solidFill>
                <a:sym typeface="Arial" pitchFamily="34" charset="0"/>
              </a:rPr>
              <a:t>Opslag van alle toegangen tot toepassingen, hun auteur, hun tijdstip en de patiënt waarop ze betrekking hebben, voor audit- en bewijs-doeleinden</a:t>
            </a:r>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Beheer van loggings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000" dirty="0" smtClean="0"/>
              <a:t>Vercijfering van overgemaakte gegevens tussen de verzender en de bestemmeling, zodat deze gegevens onleesbaar zijn voor en onwijzigbaar  zijn door derden</a:t>
            </a:r>
            <a:endParaRPr lang="nl-BE" sz="2000" dirty="0"/>
          </a:p>
          <a:p>
            <a:pPr marL="0" indent="0">
              <a:buNone/>
            </a:pPr>
            <a:endParaRPr lang="nl-BE" sz="2000" dirty="0"/>
          </a:p>
          <a:p>
            <a:pPr marL="0" indent="0">
              <a:buNone/>
            </a:pPr>
            <a:r>
              <a:rPr lang="nl-BE" sz="2000" dirty="0"/>
              <a:t>2 methodes:</a:t>
            </a:r>
          </a:p>
          <a:p>
            <a:pPr marL="0" indent="0">
              <a:buNone/>
            </a:pPr>
            <a:endParaRPr lang="nl-BE" sz="2000" dirty="0"/>
          </a:p>
          <a:p>
            <a:pPr lvl="1"/>
            <a:r>
              <a:rPr lang="nl-BE" sz="1800" dirty="0"/>
              <a:t>wanneer de bestemmeling gekend </a:t>
            </a:r>
            <a:r>
              <a:rPr lang="nl-BE" sz="1800" dirty="0" smtClean="0"/>
              <a:t>is bij de verzending: </a:t>
            </a:r>
            <a:r>
              <a:rPr lang="nl-BE" sz="1800" dirty="0"/>
              <a:t>gebruik van </a:t>
            </a:r>
            <a:r>
              <a:rPr lang="nl-BE" sz="1800" dirty="0" smtClean="0"/>
              <a:t>asymmetrische vercijfering (2 </a:t>
            </a:r>
            <a:r>
              <a:rPr lang="nl-BE" sz="1800" dirty="0"/>
              <a:t>sleutels)</a:t>
            </a:r>
          </a:p>
          <a:p>
            <a:pPr lvl="1"/>
            <a:endParaRPr lang="nl-BE" sz="1800" dirty="0"/>
          </a:p>
          <a:p>
            <a:pPr lvl="1"/>
            <a:r>
              <a:rPr lang="nl-BE" sz="1800" dirty="0"/>
              <a:t>wanneer de bestemmeling niet gekend </a:t>
            </a:r>
            <a:r>
              <a:rPr lang="nl-BE" sz="1800" dirty="0" smtClean="0"/>
              <a:t>is bij de verzending: </a:t>
            </a:r>
            <a:r>
              <a:rPr lang="nl-BE" sz="1800" dirty="0"/>
              <a:t>gebruik van </a:t>
            </a:r>
            <a:r>
              <a:rPr lang="nl-BE" sz="1800" dirty="0" smtClean="0"/>
              <a:t>symmetrische </a:t>
            </a:r>
            <a:r>
              <a:rPr lang="nl-BE" sz="1800" dirty="0"/>
              <a:t>vercijfering (de informatie wordt vercijferd en buiten het </a:t>
            </a:r>
            <a:r>
              <a:rPr lang="nl-BE" sz="1800" dirty="0">
                <a:solidFill>
                  <a:srgbClr val="3E6E5A"/>
                </a:solidFill>
              </a:rPr>
              <a:t>eHealth-</a:t>
            </a:r>
            <a:r>
              <a:rPr lang="nl-BE" sz="1800" dirty="0"/>
              <a:t>platform bewaard; de ontcijferingssleutel kan enkel </a:t>
            </a:r>
            <a:r>
              <a:rPr lang="nl-BE" sz="1800" dirty="0" smtClean="0"/>
              <a:t>bij </a:t>
            </a:r>
            <a:r>
              <a:rPr lang="nl-BE" sz="1800" dirty="0"/>
              <a:t>het </a:t>
            </a:r>
            <a:r>
              <a:rPr lang="nl-BE" sz="1800" dirty="0">
                <a:solidFill>
                  <a:srgbClr val="3E6E5A"/>
                </a:solidFill>
              </a:rPr>
              <a:t>eHealth</a:t>
            </a:r>
            <a:r>
              <a:rPr lang="nl-BE" sz="1800" dirty="0"/>
              <a:t>-platform verkregen worden)</a:t>
            </a: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Systeem voor end-to-end vercijfering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37</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13488" y="1533525"/>
            <a:ext cx="2309812" cy="4751388"/>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2531" name="Rectangle 3"/>
          <p:cNvSpPr>
            <a:spLocks noChangeArrowheads="1"/>
          </p:cNvSpPr>
          <p:nvPr/>
        </p:nvSpPr>
        <p:spPr bwMode="auto">
          <a:xfrm>
            <a:off x="684213" y="1562100"/>
            <a:ext cx="2270125" cy="47402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 name="Title 1"/>
          <p:cNvSpPr>
            <a:spLocks noGrp="1"/>
          </p:cNvSpPr>
          <p:nvPr>
            <p:ph type="title"/>
          </p:nvPr>
        </p:nvSpPr>
        <p:spPr>
          <a:xfrm>
            <a:off x="457200" y="332656"/>
            <a:ext cx="8229600" cy="990600"/>
          </a:xfrm>
        </p:spPr>
        <p:txBody>
          <a:bodyPr>
            <a:normAutofit/>
          </a:bodyPr>
          <a:lstStyle/>
          <a:p>
            <a:r>
              <a:rPr lang="nl-BE" altLang="en-US" b="1" dirty="0" smtClean="0"/>
              <a:t>Asymmetrische encryptie</a:t>
            </a:r>
            <a:endParaRPr lang="en-US" dirty="0"/>
          </a:p>
        </p:txBody>
      </p:sp>
      <p:sp>
        <p:nvSpPr>
          <p:cNvPr id="22534" name="Line 5"/>
          <p:cNvSpPr>
            <a:spLocks noChangeShapeType="1"/>
          </p:cNvSpPr>
          <p:nvPr/>
        </p:nvSpPr>
        <p:spPr bwMode="auto">
          <a:xfrm>
            <a:off x="4872038" y="14922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5" name="Text Box 6"/>
          <p:cNvSpPr txBox="1">
            <a:spLocks noChangeArrowheads="1"/>
          </p:cNvSpPr>
          <p:nvPr/>
        </p:nvSpPr>
        <p:spPr bwMode="auto">
          <a:xfrm>
            <a:off x="6742113" y="16557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eHealth-platform</a:t>
            </a:r>
          </a:p>
        </p:txBody>
      </p:sp>
      <p:sp>
        <p:nvSpPr>
          <p:cNvPr id="22536" name="Text Box 7"/>
          <p:cNvSpPr txBox="1">
            <a:spLocks noChangeArrowheads="1"/>
          </p:cNvSpPr>
          <p:nvPr/>
        </p:nvSpPr>
        <p:spPr bwMode="auto">
          <a:xfrm>
            <a:off x="1103313" y="1562100"/>
            <a:ext cx="16779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600"/>
              <a:t>Healthcare actor</a:t>
            </a:r>
          </a:p>
          <a:p>
            <a:r>
              <a:rPr lang="en-US" altLang="en-US" sz="1600"/>
              <a:t>Person or entity</a:t>
            </a:r>
          </a:p>
        </p:txBody>
      </p:sp>
      <p:sp>
        <p:nvSpPr>
          <p:cNvPr id="22537" name="Line 8"/>
          <p:cNvSpPr>
            <a:spLocks noChangeShapeType="1"/>
          </p:cNvSpPr>
          <p:nvPr/>
        </p:nvSpPr>
        <p:spPr bwMode="auto">
          <a:xfrm>
            <a:off x="4402138" y="15049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8" name="Text Box 9"/>
          <p:cNvSpPr txBox="1">
            <a:spLocks noChangeArrowheads="1"/>
          </p:cNvSpPr>
          <p:nvPr/>
        </p:nvSpPr>
        <p:spPr bwMode="auto">
          <a:xfrm rot="-5400000">
            <a:off x="4152901" y="1801812"/>
            <a:ext cx="958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Internet</a:t>
            </a:r>
          </a:p>
        </p:txBody>
      </p:sp>
      <p:sp>
        <p:nvSpPr>
          <p:cNvPr id="22539" name="Text Box 10"/>
          <p:cNvSpPr txBox="1">
            <a:spLocks noChangeArrowheads="1"/>
          </p:cNvSpPr>
          <p:nvPr/>
        </p:nvSpPr>
        <p:spPr bwMode="auto">
          <a:xfrm>
            <a:off x="590550" y="1935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22540"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1"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A50021"/>
                </a:solidFill>
              </a:rPr>
              <a:t>Web service</a:t>
            </a:r>
          </a:p>
          <a:p>
            <a:r>
              <a:rPr lang="en-US" altLang="en-US">
                <a:solidFill>
                  <a:srgbClr val="A50021"/>
                </a:solidFill>
              </a:rPr>
              <a:t>Register key</a:t>
            </a:r>
          </a:p>
        </p:txBody>
      </p:sp>
      <p:sp>
        <p:nvSpPr>
          <p:cNvPr id="22544" name="Text Box 15"/>
          <p:cNvSpPr txBox="1">
            <a:spLocks noChangeArrowheads="1"/>
          </p:cNvSpPr>
          <p:nvPr/>
        </p:nvSpPr>
        <p:spPr bwMode="auto">
          <a:xfrm>
            <a:off x="819150" y="2062163"/>
            <a:ext cx="1962150" cy="92710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Connector or </a:t>
            </a:r>
          </a:p>
          <a:p>
            <a:r>
              <a:rPr lang="en-US" altLang="en-US"/>
              <a:t>other software to</a:t>
            </a:r>
          </a:p>
          <a:p>
            <a:r>
              <a:rPr lang="en-US" altLang="en-US"/>
              <a:t>generate key pair</a:t>
            </a:r>
          </a:p>
        </p:txBody>
      </p:sp>
      <p:sp>
        <p:nvSpPr>
          <p:cNvPr id="2254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Sends</a:t>
            </a:r>
          </a:p>
          <a:p>
            <a:r>
              <a:rPr lang="en-US" altLang="en-US"/>
              <a:t>public key</a:t>
            </a:r>
          </a:p>
        </p:txBody>
      </p:sp>
      <p:sp>
        <p:nvSpPr>
          <p:cNvPr id="22546" name="Text Box 17"/>
          <p:cNvSpPr txBox="1">
            <a:spLocks noChangeArrowheads="1"/>
          </p:cNvSpPr>
          <p:nvPr/>
        </p:nvSpPr>
        <p:spPr bwMode="auto">
          <a:xfrm>
            <a:off x="803275" y="4916488"/>
            <a:ext cx="20256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 private key</a:t>
            </a:r>
          </a:p>
          <a:p>
            <a:r>
              <a:rPr lang="en-US" altLang="en-US"/>
              <a:t>in a secure way</a:t>
            </a:r>
          </a:p>
        </p:txBody>
      </p:sp>
      <p:sp>
        <p:nvSpPr>
          <p:cNvPr id="2254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8" name="Line 19"/>
          <p:cNvSpPr>
            <a:spLocks noChangeShapeType="1"/>
          </p:cNvSpPr>
          <p:nvPr/>
        </p:nvSpPr>
        <p:spPr bwMode="auto">
          <a:xfrm>
            <a:off x="855663" y="2989263"/>
            <a:ext cx="0" cy="184150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9" name="Oval 20"/>
          <p:cNvSpPr>
            <a:spLocks noChangeArrowheads="1"/>
          </p:cNvSpPr>
          <p:nvPr/>
        </p:nvSpPr>
        <p:spPr bwMode="auto">
          <a:xfrm>
            <a:off x="6816725" y="46466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255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1" name="Oval 22"/>
          <p:cNvSpPr>
            <a:spLocks noChangeArrowheads="1"/>
          </p:cNvSpPr>
          <p:nvPr/>
        </p:nvSpPr>
        <p:spPr bwMode="auto">
          <a:xfrm>
            <a:off x="735013" y="1797050"/>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255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3" name="Oval 24"/>
          <p:cNvSpPr>
            <a:spLocks noChangeArrowheads="1"/>
          </p:cNvSpPr>
          <p:nvPr/>
        </p:nvSpPr>
        <p:spPr bwMode="auto">
          <a:xfrm>
            <a:off x="922338" y="4608513"/>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4" name="Text Box 25"/>
          <p:cNvSpPr txBox="1">
            <a:spLocks noChangeArrowheads="1"/>
          </p:cNvSpPr>
          <p:nvPr/>
        </p:nvSpPr>
        <p:spPr bwMode="auto">
          <a:xfrm>
            <a:off x="6381750" y="2216150"/>
            <a:ext cx="2233613"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Authenticates sender</a:t>
            </a:r>
          </a:p>
        </p:txBody>
      </p:sp>
      <p:sp>
        <p:nvSpPr>
          <p:cNvPr id="2255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a:t>
            </a:r>
          </a:p>
          <a:p>
            <a:r>
              <a:rPr lang="en-US" altLang="en-US"/>
              <a:t>public key</a:t>
            </a:r>
          </a:p>
        </p:txBody>
      </p:sp>
      <p:sp>
        <p:nvSpPr>
          <p:cNvPr id="22556" name="Line 27"/>
          <p:cNvSpPr>
            <a:spLocks noChangeShapeType="1"/>
          </p:cNvSpPr>
          <p:nvPr/>
        </p:nvSpPr>
        <p:spPr bwMode="auto">
          <a:xfrm flipV="1">
            <a:off x="6324600" y="2571750"/>
            <a:ext cx="330200" cy="104775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7" name="Line 28"/>
          <p:cNvSpPr>
            <a:spLocks noChangeShapeType="1"/>
          </p:cNvSpPr>
          <p:nvPr/>
        </p:nvSpPr>
        <p:spPr bwMode="auto">
          <a:xfrm flipH="1">
            <a:off x="7669213" y="2586038"/>
            <a:ext cx="0" cy="798512"/>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256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en-US"/>
          </a:p>
        </p:txBody>
      </p:sp>
      <p:sp>
        <p:nvSpPr>
          <p:cNvPr id="34"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269265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57" name="Rectangle 4"/>
          <p:cNvSpPr>
            <a:spLocks noChangeArrowheads="1"/>
          </p:cNvSpPr>
          <p:nvPr/>
        </p:nvSpPr>
        <p:spPr bwMode="auto">
          <a:xfrm>
            <a:off x="3449638" y="1422400"/>
            <a:ext cx="1920875" cy="2482850"/>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Internet</a:t>
            </a:r>
          </a:p>
        </p:txBody>
      </p:sp>
      <p:sp>
        <p:nvSpPr>
          <p:cNvPr id="23558" name="Rectangle 5"/>
          <p:cNvSpPr>
            <a:spLocks noChangeArrowheads="1"/>
          </p:cNvSpPr>
          <p:nvPr/>
        </p:nvSpPr>
        <p:spPr bwMode="auto">
          <a:xfrm>
            <a:off x="6316663" y="1408113"/>
            <a:ext cx="2359025" cy="47910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59" name="Text Box 6"/>
          <p:cNvSpPr txBox="1">
            <a:spLocks noChangeArrowheads="1"/>
          </p:cNvSpPr>
          <p:nvPr/>
        </p:nvSpPr>
        <p:spPr bwMode="auto">
          <a:xfrm>
            <a:off x="6742113" y="149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eHealth-platform</a:t>
            </a:r>
          </a:p>
        </p:txBody>
      </p:sp>
      <p:sp>
        <p:nvSpPr>
          <p:cNvPr id="23560"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3561" name="Text Box 8"/>
          <p:cNvSpPr txBox="1">
            <a:spLocks noChangeArrowheads="1"/>
          </p:cNvSpPr>
          <p:nvPr/>
        </p:nvSpPr>
        <p:spPr bwMode="auto">
          <a:xfrm>
            <a:off x="6561138" y="2162175"/>
            <a:ext cx="2103437"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Authenticates sender</a:t>
            </a:r>
          </a:p>
        </p:txBody>
      </p:sp>
      <p:sp>
        <p:nvSpPr>
          <p:cNvPr id="23562" name="Text Box 9"/>
          <p:cNvSpPr txBox="1">
            <a:spLocks noChangeArrowheads="1"/>
          </p:cNvSpPr>
          <p:nvPr/>
        </p:nvSpPr>
        <p:spPr bwMode="auto">
          <a:xfrm>
            <a:off x="7135813" y="3363913"/>
            <a:ext cx="1120775" cy="646112"/>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Sends</a:t>
            </a:r>
          </a:p>
          <a:p>
            <a:pPr algn="ctr"/>
            <a:r>
              <a:rPr lang="en-US" altLang="en-US"/>
              <a:t>public key</a:t>
            </a:r>
          </a:p>
        </p:txBody>
      </p:sp>
      <p:sp>
        <p:nvSpPr>
          <p:cNvPr id="23563"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3564"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3565" name="Rectangle 12"/>
          <p:cNvSpPr>
            <a:spLocks noChangeArrowheads="1"/>
          </p:cNvSpPr>
          <p:nvPr/>
        </p:nvSpPr>
        <p:spPr bwMode="auto">
          <a:xfrm>
            <a:off x="520700" y="1422400"/>
            <a:ext cx="2024063" cy="30384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66" name="Text Box 13"/>
          <p:cNvSpPr txBox="1">
            <a:spLocks noChangeArrowheads="1"/>
          </p:cNvSpPr>
          <p:nvPr/>
        </p:nvSpPr>
        <p:spPr bwMode="auto">
          <a:xfrm>
            <a:off x="512763" y="1433513"/>
            <a:ext cx="2032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originator</a:t>
            </a:r>
          </a:p>
        </p:txBody>
      </p:sp>
      <p:sp>
        <p:nvSpPr>
          <p:cNvPr id="23567" name="Text Box 14"/>
          <p:cNvSpPr txBox="1">
            <a:spLocks noChangeArrowheads="1"/>
          </p:cNvSpPr>
          <p:nvPr/>
        </p:nvSpPr>
        <p:spPr bwMode="auto">
          <a:xfrm rot="-5400000">
            <a:off x="2133600" y="1835150"/>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68" name="Text Box 15"/>
          <p:cNvSpPr txBox="1">
            <a:spLocks noChangeArrowheads="1"/>
          </p:cNvSpPr>
          <p:nvPr/>
        </p:nvSpPr>
        <p:spPr bwMode="auto">
          <a:xfrm>
            <a:off x="701675" y="2146300"/>
            <a:ext cx="1797050"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Asks for public key</a:t>
            </a:r>
          </a:p>
        </p:txBody>
      </p:sp>
      <p:sp>
        <p:nvSpPr>
          <p:cNvPr id="2356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Encrypts</a:t>
            </a:r>
          </a:p>
          <a:p>
            <a:r>
              <a:rPr lang="en-US" altLang="en-US"/>
              <a:t>message</a:t>
            </a:r>
          </a:p>
        </p:txBody>
      </p:sp>
      <p:sp>
        <p:nvSpPr>
          <p:cNvPr id="2357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23571" name="Oval 18"/>
          <p:cNvSpPr>
            <a:spLocks noChangeArrowheads="1"/>
          </p:cNvSpPr>
          <p:nvPr/>
        </p:nvSpPr>
        <p:spPr bwMode="auto">
          <a:xfrm>
            <a:off x="522288" y="1852613"/>
            <a:ext cx="358775"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3572" name="Rectangle 19"/>
          <p:cNvSpPr>
            <a:spLocks noChangeArrowheads="1"/>
          </p:cNvSpPr>
          <p:nvPr/>
        </p:nvSpPr>
        <p:spPr bwMode="auto">
          <a:xfrm>
            <a:off x="733425" y="4721225"/>
            <a:ext cx="4637088" cy="1587500"/>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73" name="Text Box 20"/>
          <p:cNvSpPr txBox="1">
            <a:spLocks noChangeArrowheads="1"/>
          </p:cNvSpPr>
          <p:nvPr/>
        </p:nvSpPr>
        <p:spPr bwMode="auto">
          <a:xfrm>
            <a:off x="987425" y="4737100"/>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recipient</a:t>
            </a:r>
          </a:p>
        </p:txBody>
      </p:sp>
      <p:sp>
        <p:nvSpPr>
          <p:cNvPr id="23574" name="Text Box 21"/>
          <p:cNvSpPr txBox="1">
            <a:spLocks noChangeArrowheads="1"/>
          </p:cNvSpPr>
          <p:nvPr/>
        </p:nvSpPr>
        <p:spPr bwMode="auto">
          <a:xfrm>
            <a:off x="1020763" y="5353050"/>
            <a:ext cx="1879600"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Decrypts message</a:t>
            </a:r>
          </a:p>
        </p:txBody>
      </p:sp>
      <p:sp>
        <p:nvSpPr>
          <p:cNvPr id="2357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5</a:t>
            </a:r>
          </a:p>
        </p:txBody>
      </p:sp>
      <p:sp>
        <p:nvSpPr>
          <p:cNvPr id="2357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Stored</a:t>
            </a:r>
          </a:p>
          <a:p>
            <a:pPr algn="ctr"/>
            <a:r>
              <a:rPr lang="en-US" altLang="en-US"/>
              <a:t>private</a:t>
            </a:r>
          </a:p>
          <a:p>
            <a:pPr algn="ctr"/>
            <a:r>
              <a:rPr lang="en-US" altLang="en-US"/>
              <a:t>key</a:t>
            </a:r>
          </a:p>
        </p:txBody>
      </p:sp>
      <p:sp>
        <p:nvSpPr>
          <p:cNvPr id="2357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78" name="Text Box 25"/>
          <p:cNvSpPr txBox="1">
            <a:spLocks noChangeArrowheads="1"/>
          </p:cNvSpPr>
          <p:nvPr/>
        </p:nvSpPr>
        <p:spPr bwMode="auto">
          <a:xfrm>
            <a:off x="3644900" y="405606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7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0"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1" name="Text Box 28"/>
          <p:cNvSpPr txBox="1">
            <a:spLocks noChangeArrowheads="1"/>
          </p:cNvSpPr>
          <p:nvPr/>
        </p:nvSpPr>
        <p:spPr bwMode="auto">
          <a:xfrm>
            <a:off x="3805238" y="1754188"/>
            <a:ext cx="13509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a:solidFill>
                  <a:srgbClr val="A50021"/>
                </a:solidFill>
              </a:rPr>
              <a:t>Web service</a:t>
            </a:r>
          </a:p>
          <a:p>
            <a:pPr algn="ctr"/>
            <a:r>
              <a:rPr lang="en-US" altLang="en-US" sz="1600">
                <a:solidFill>
                  <a:srgbClr val="A50021"/>
                </a:solidFill>
              </a:rPr>
              <a:t>Ask public key</a:t>
            </a:r>
          </a:p>
        </p:txBody>
      </p:sp>
      <p:sp>
        <p:nvSpPr>
          <p:cNvPr id="23582" name="Text Box 29"/>
          <p:cNvSpPr txBox="1">
            <a:spLocks noChangeArrowheads="1"/>
          </p:cNvSpPr>
          <p:nvPr/>
        </p:nvSpPr>
        <p:spPr bwMode="auto">
          <a:xfrm rot="3135873">
            <a:off x="3090069" y="3020219"/>
            <a:ext cx="13636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dirty="0">
                <a:solidFill>
                  <a:srgbClr val="A50021"/>
                </a:solidFill>
              </a:rPr>
              <a:t>Send message</a:t>
            </a:r>
          </a:p>
          <a:p>
            <a:pPr algn="ctr"/>
            <a:r>
              <a:rPr lang="en-US" altLang="en-US" sz="1600" dirty="0">
                <a:solidFill>
                  <a:srgbClr val="A50021"/>
                </a:solidFill>
              </a:rPr>
              <a:t>Any protocol</a:t>
            </a:r>
          </a:p>
        </p:txBody>
      </p:sp>
      <p:sp>
        <p:nvSpPr>
          <p:cNvPr id="23583"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4"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5" name="Line 32"/>
          <p:cNvSpPr>
            <a:spLocks noChangeShapeType="1"/>
          </p:cNvSpPr>
          <p:nvPr/>
        </p:nvSpPr>
        <p:spPr bwMode="auto">
          <a:xfrm flipH="1" flipV="1">
            <a:off x="6315075" y="2540000"/>
            <a:ext cx="1217613" cy="8239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6" name="Line 33"/>
          <p:cNvSpPr>
            <a:spLocks noChangeShapeType="1"/>
          </p:cNvSpPr>
          <p:nvPr/>
        </p:nvSpPr>
        <p:spPr bwMode="auto">
          <a:xfrm>
            <a:off x="7720013" y="2808288"/>
            <a:ext cx="0" cy="5730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7" name="Line 34"/>
          <p:cNvSpPr>
            <a:spLocks noChangeShapeType="1"/>
          </p:cNvSpPr>
          <p:nvPr/>
        </p:nvSpPr>
        <p:spPr bwMode="auto">
          <a:xfrm flipH="1">
            <a:off x="1724025" y="2808288"/>
            <a:ext cx="0" cy="65087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8"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9"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90"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39</a:t>
            </a:fld>
            <a:endParaRPr lang="en-US"/>
          </a:p>
        </p:txBody>
      </p:sp>
      <p:sp>
        <p:nvSpPr>
          <p:cNvPr id="40" name="Title 1"/>
          <p:cNvSpPr>
            <a:spLocks noGrp="1"/>
          </p:cNvSpPr>
          <p:nvPr>
            <p:ph type="title"/>
          </p:nvPr>
        </p:nvSpPr>
        <p:spPr>
          <a:xfrm>
            <a:off x="457200" y="332656"/>
            <a:ext cx="8229600" cy="990600"/>
          </a:xfrm>
        </p:spPr>
        <p:txBody>
          <a:bodyPr>
            <a:normAutofit/>
          </a:bodyPr>
          <a:lstStyle/>
          <a:p>
            <a:r>
              <a:rPr lang="nl-BE" altLang="en-US" b="1" dirty="0" smtClean="0"/>
              <a:t>Asymmetrische encryptie</a:t>
            </a:r>
            <a:endParaRPr lang="en-US" dirty="0"/>
          </a:p>
        </p:txBody>
      </p:sp>
      <p:sp>
        <p:nvSpPr>
          <p:cNvPr id="42"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25172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nl-BE" altLang="fr-FR" sz="3600" b="1" dirty="0" smtClean="0"/>
              <a:t>Elektronische </a:t>
            </a:r>
            <a:r>
              <a:rPr lang="nl-BE" altLang="fr-FR" sz="3600" b="1" dirty="0" smtClean="0"/>
              <a:t>communicatie bevordert </a:t>
            </a:r>
            <a:r>
              <a:rPr lang="nl-BE" altLang="fr-FR" sz="3600" b="1" dirty="0" smtClean="0"/>
              <a:t>ook …</a:t>
            </a:r>
            <a:endParaRPr lang="en-US" altLang="fr-FR" sz="3600" b="1" dirty="0" smtClean="0"/>
          </a:p>
        </p:txBody>
      </p:sp>
      <p:sp>
        <p:nvSpPr>
          <p:cNvPr id="6147" name="Rectangle 3"/>
          <p:cNvSpPr>
            <a:spLocks noGrp="1" noChangeArrowheads="1"/>
          </p:cNvSpPr>
          <p:nvPr>
            <p:ph type="body" idx="1"/>
          </p:nvPr>
        </p:nvSpPr>
        <p:spPr>
          <a:xfrm>
            <a:off x="457200" y="1792560"/>
            <a:ext cx="8229600" cy="4876800"/>
          </a:xfrm>
        </p:spPr>
        <p:txBody>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a:t>
            </a:r>
            <a:r>
              <a:rPr lang="nl-BE" altLang="fr-FR" dirty="0" err="1" smtClean="0"/>
              <a:t>beslissings-ondersteunende</a:t>
            </a:r>
            <a:r>
              <a:rPr lang="nl-BE" altLang="fr-FR" dirty="0" smtClean="0"/>
              <a:t> scripts</a:t>
            </a:r>
          </a:p>
          <a:p>
            <a:r>
              <a:rPr lang="nl-BE" altLang="fr-FR" dirty="0" smtClean="0"/>
              <a:t>vermijden van onnodig meervoudige onderzoeken =&gt; minder belasting voor patiënt en vermijden onnodige meerkosten</a:t>
            </a:r>
          </a:p>
        </p:txBody>
      </p:sp>
      <p:sp>
        <p:nvSpPr>
          <p:cNvPr id="4"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t>4</a:t>
            </a:fld>
            <a:endParaRPr lang="en-US"/>
          </a:p>
        </p:txBody>
      </p:sp>
      <p:sp>
        <p:nvSpPr>
          <p:cNvPr id="5" name="Date Placeholder 1"/>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405711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normAutofit/>
          </a:bodyPr>
          <a:lstStyle/>
          <a:p>
            <a:r>
              <a:rPr lang="nl-BE" altLang="en-US" b="1" dirty="0" smtClean="0"/>
              <a:t>Symmetrische encryptie</a:t>
            </a:r>
            <a:endParaRPr lang="en-US" dirty="0"/>
          </a:p>
        </p:txBody>
      </p:sp>
      <p:sp>
        <p:nvSpPr>
          <p:cNvPr id="24580" name="Oval 3"/>
          <p:cNvSpPr>
            <a:spLocks noChangeArrowheads="1"/>
          </p:cNvSpPr>
          <p:nvPr/>
        </p:nvSpPr>
        <p:spPr bwMode="auto">
          <a:xfrm>
            <a:off x="6950075" y="2597150"/>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2</a:t>
            </a:r>
          </a:p>
          <a:p>
            <a:pPr algn="ctr"/>
            <a:r>
              <a:rPr lang="en-US" altLang="en-US"/>
              <a:t>Recipient</a:t>
            </a:r>
          </a:p>
        </p:txBody>
      </p:sp>
      <p:sp>
        <p:nvSpPr>
          <p:cNvPr id="24581" name="Oval 4"/>
          <p:cNvSpPr>
            <a:spLocks noChangeArrowheads="1"/>
          </p:cNvSpPr>
          <p:nvPr/>
        </p:nvSpPr>
        <p:spPr bwMode="auto">
          <a:xfrm>
            <a:off x="536575" y="2578100"/>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1</a:t>
            </a:r>
          </a:p>
          <a:p>
            <a:pPr algn="ctr"/>
            <a:r>
              <a:rPr lang="en-US" altLang="en-US"/>
              <a:t>Originator</a:t>
            </a:r>
          </a:p>
        </p:txBody>
      </p:sp>
      <p:sp>
        <p:nvSpPr>
          <p:cNvPr id="24582" name="Oval 5"/>
          <p:cNvSpPr>
            <a:spLocks noChangeArrowheads="1"/>
          </p:cNvSpPr>
          <p:nvPr/>
        </p:nvSpPr>
        <p:spPr bwMode="auto">
          <a:xfrm>
            <a:off x="3478213" y="1379538"/>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Key </a:t>
            </a:r>
          </a:p>
          <a:p>
            <a:pPr algn="ctr"/>
            <a:r>
              <a:rPr lang="en-US" altLang="en-US"/>
              <a:t>Management</a:t>
            </a:r>
          </a:p>
          <a:p>
            <a:pPr algn="ctr"/>
            <a:r>
              <a:rPr lang="en-US" altLang="en-US"/>
              <a:t>/ Depot</a:t>
            </a:r>
          </a:p>
        </p:txBody>
      </p:sp>
      <p:sp>
        <p:nvSpPr>
          <p:cNvPr id="2458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Messages</a:t>
            </a:r>
          </a:p>
          <a:p>
            <a:pPr algn="ctr"/>
            <a:r>
              <a:rPr lang="en-US" altLang="en-US"/>
              <a:t>Depot</a:t>
            </a:r>
          </a:p>
        </p:txBody>
      </p:sp>
      <p:sp>
        <p:nvSpPr>
          <p:cNvPr id="24584" name="Line 7"/>
          <p:cNvSpPr>
            <a:spLocks noChangeShapeType="1"/>
          </p:cNvSpPr>
          <p:nvPr/>
        </p:nvSpPr>
        <p:spPr bwMode="auto">
          <a:xfrm flipV="1">
            <a:off x="2054225" y="2081213"/>
            <a:ext cx="1423988" cy="71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5" name="Text Box 8"/>
          <p:cNvSpPr txBox="1">
            <a:spLocks noChangeArrowheads="1"/>
          </p:cNvSpPr>
          <p:nvPr/>
        </p:nvSpPr>
        <p:spPr bwMode="auto">
          <a:xfrm>
            <a:off x="2554288" y="2566988"/>
            <a:ext cx="963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1</a:t>
            </a:r>
            <a:r>
              <a:rPr lang="en-US" altLang="en-US" sz="1000"/>
              <a:t> asks for key</a:t>
            </a:r>
          </a:p>
        </p:txBody>
      </p:sp>
      <p:sp>
        <p:nvSpPr>
          <p:cNvPr id="24586" name="Line 9"/>
          <p:cNvSpPr>
            <a:spLocks noChangeShapeType="1"/>
          </p:cNvSpPr>
          <p:nvPr/>
        </p:nvSpPr>
        <p:spPr bwMode="auto">
          <a:xfrm flipH="1">
            <a:off x="1908175" y="1906588"/>
            <a:ext cx="1603375" cy="782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7" name="Text Box 10"/>
          <p:cNvSpPr txBox="1">
            <a:spLocks noChangeArrowheads="1"/>
          </p:cNvSpPr>
          <p:nvPr/>
        </p:nvSpPr>
        <p:spPr bwMode="auto">
          <a:xfrm>
            <a:off x="1196975" y="2314575"/>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2</a:t>
            </a:r>
            <a:r>
              <a:rPr lang="en-US" altLang="en-US" sz="1000"/>
              <a:t> sends key</a:t>
            </a:r>
          </a:p>
        </p:txBody>
      </p:sp>
      <p:sp>
        <p:nvSpPr>
          <p:cNvPr id="24609" name="Text Box 12"/>
          <p:cNvSpPr txBox="1">
            <a:spLocks noChangeArrowheads="1"/>
          </p:cNvSpPr>
          <p:nvPr/>
        </p:nvSpPr>
        <p:spPr bwMode="auto">
          <a:xfrm rot="20059566">
            <a:off x="2015566" y="1934701"/>
            <a:ext cx="1195388" cy="287338"/>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dirty="0">
                <a:solidFill>
                  <a:schemeClr val="hlink"/>
                </a:solidFill>
              </a:rPr>
              <a:t>Symmetric key</a:t>
            </a:r>
          </a:p>
        </p:txBody>
      </p:sp>
      <p:sp>
        <p:nvSpPr>
          <p:cNvPr id="24610" name="Rectangle 13"/>
          <p:cNvSpPr>
            <a:spLocks noChangeArrowheads="1"/>
          </p:cNvSpPr>
          <p:nvPr/>
        </p:nvSpPr>
        <p:spPr bwMode="auto">
          <a:xfrm rot="20059566">
            <a:off x="1970904" y="1874063"/>
            <a:ext cx="1287463" cy="414338"/>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11" name="Text Box 14"/>
          <p:cNvSpPr txBox="1">
            <a:spLocks noChangeArrowheads="1"/>
          </p:cNvSpPr>
          <p:nvPr/>
        </p:nvSpPr>
        <p:spPr bwMode="auto">
          <a:xfrm rot="20059566">
            <a:off x="1548144" y="1559977"/>
            <a:ext cx="1647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1</a:t>
            </a:r>
          </a:p>
        </p:txBody>
      </p:sp>
      <p:sp>
        <p:nvSpPr>
          <p:cNvPr id="24589" name="Line 15"/>
          <p:cNvSpPr>
            <a:spLocks noChangeShapeType="1"/>
          </p:cNvSpPr>
          <p:nvPr/>
        </p:nvSpPr>
        <p:spPr bwMode="auto">
          <a:xfrm>
            <a:off x="1944688" y="3673475"/>
            <a:ext cx="1906587"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0" name="Text Box 16"/>
          <p:cNvSpPr txBox="1">
            <a:spLocks noChangeArrowheads="1"/>
          </p:cNvSpPr>
          <p:nvPr/>
        </p:nvSpPr>
        <p:spPr bwMode="auto">
          <a:xfrm>
            <a:off x="2500313" y="3881438"/>
            <a:ext cx="1762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3</a:t>
            </a:r>
            <a:r>
              <a:rPr lang="en-US" altLang="en-US" sz="1000"/>
              <a:t> sends encrypted message</a:t>
            </a:r>
          </a:p>
        </p:txBody>
      </p:sp>
      <p:sp>
        <p:nvSpPr>
          <p:cNvPr id="24591" name="Text Box 17"/>
          <p:cNvSpPr txBox="1">
            <a:spLocks noChangeArrowheads="1"/>
          </p:cNvSpPr>
          <p:nvPr/>
        </p:nvSpPr>
        <p:spPr bwMode="auto">
          <a:xfrm rot="1788510">
            <a:off x="1382713" y="4592638"/>
            <a:ext cx="1714500" cy="460375"/>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chemeClr val="hlink"/>
                </a:solidFill>
              </a:rPr>
              <a:t>Message encrypted with</a:t>
            </a:r>
          </a:p>
          <a:p>
            <a:pPr algn="ctr"/>
            <a:r>
              <a:rPr lang="en-US" altLang="en-US" sz="1200" dirty="0">
                <a:solidFill>
                  <a:schemeClr val="hlink"/>
                </a:solidFill>
              </a:rPr>
              <a:t>symmetric key</a:t>
            </a:r>
          </a:p>
        </p:txBody>
      </p:sp>
      <p:sp>
        <p:nvSpPr>
          <p:cNvPr id="2459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93" name="Text Box 19"/>
          <p:cNvSpPr txBox="1">
            <a:spLocks noChangeArrowheads="1"/>
          </p:cNvSpPr>
          <p:nvPr/>
        </p:nvSpPr>
        <p:spPr bwMode="auto">
          <a:xfrm rot="1788510">
            <a:off x="1352550" y="4132263"/>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Message depot</a:t>
            </a:r>
          </a:p>
        </p:txBody>
      </p:sp>
      <p:sp>
        <p:nvSpPr>
          <p:cNvPr id="24594" name="Text Box 20"/>
          <p:cNvSpPr txBox="1">
            <a:spLocks noChangeArrowheads="1"/>
          </p:cNvSpPr>
          <p:nvPr/>
        </p:nvSpPr>
        <p:spPr bwMode="auto">
          <a:xfrm>
            <a:off x="3513138" y="5888038"/>
            <a:ext cx="1714500" cy="461962"/>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chemeClr val="hlink"/>
                </a:solidFill>
              </a:rPr>
              <a:t>Message encrypted with</a:t>
            </a:r>
          </a:p>
          <a:p>
            <a:pPr algn="ctr"/>
            <a:r>
              <a:rPr lang="en-US" altLang="en-US" sz="1200" dirty="0">
                <a:solidFill>
                  <a:schemeClr val="hlink"/>
                </a:solidFill>
              </a:rPr>
              <a:t>symmetric key</a:t>
            </a:r>
          </a:p>
        </p:txBody>
      </p:sp>
      <p:sp>
        <p:nvSpPr>
          <p:cNvPr id="24595" name="Line 21"/>
          <p:cNvSpPr>
            <a:spLocks noChangeShapeType="1"/>
          </p:cNvSpPr>
          <p:nvPr/>
        </p:nvSpPr>
        <p:spPr bwMode="auto">
          <a:xfrm flipH="1" flipV="1">
            <a:off x="5186363" y="2081213"/>
            <a:ext cx="1962150" cy="857250"/>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6" name="Text Box 22"/>
          <p:cNvSpPr txBox="1">
            <a:spLocks noChangeArrowheads="1"/>
          </p:cNvSpPr>
          <p:nvPr/>
        </p:nvSpPr>
        <p:spPr bwMode="auto">
          <a:xfrm>
            <a:off x="5965825" y="2792413"/>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key</a:t>
            </a:r>
          </a:p>
        </p:txBody>
      </p:sp>
      <p:sp>
        <p:nvSpPr>
          <p:cNvPr id="2459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8" name="Text Box 24"/>
          <p:cNvSpPr txBox="1">
            <a:spLocks noChangeArrowheads="1"/>
          </p:cNvSpPr>
          <p:nvPr/>
        </p:nvSpPr>
        <p:spPr bwMode="auto">
          <a:xfrm>
            <a:off x="5899150" y="3573463"/>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message</a:t>
            </a:r>
          </a:p>
        </p:txBody>
      </p:sp>
      <p:sp>
        <p:nvSpPr>
          <p:cNvPr id="24599" name="Text Box 25"/>
          <p:cNvSpPr txBox="1">
            <a:spLocks noChangeArrowheads="1"/>
          </p:cNvSpPr>
          <p:nvPr/>
        </p:nvSpPr>
        <p:spPr bwMode="auto">
          <a:xfrm rot="1408605">
            <a:off x="5695950" y="1935163"/>
            <a:ext cx="1195388" cy="287337"/>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dirty="0">
                <a:solidFill>
                  <a:schemeClr val="hlink"/>
                </a:solidFill>
              </a:rPr>
              <a:t>Symmetric key</a:t>
            </a:r>
          </a:p>
        </p:txBody>
      </p:sp>
      <p:sp>
        <p:nvSpPr>
          <p:cNvPr id="2460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1" name="Text Box 27"/>
          <p:cNvSpPr txBox="1">
            <a:spLocks noChangeArrowheads="1"/>
          </p:cNvSpPr>
          <p:nvPr/>
        </p:nvSpPr>
        <p:spPr bwMode="auto">
          <a:xfrm rot="1408605">
            <a:off x="5773738" y="1522413"/>
            <a:ext cx="15890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24602" name="Line 28"/>
          <p:cNvSpPr>
            <a:spLocks noChangeShapeType="1"/>
          </p:cNvSpPr>
          <p:nvPr/>
        </p:nvSpPr>
        <p:spPr bwMode="auto">
          <a:xfrm>
            <a:off x="5170488" y="1870075"/>
            <a:ext cx="2065337" cy="903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3" name="Text Box 29"/>
          <p:cNvSpPr txBox="1">
            <a:spLocks noChangeArrowheads="1"/>
          </p:cNvSpPr>
          <p:nvPr/>
        </p:nvSpPr>
        <p:spPr bwMode="auto">
          <a:xfrm>
            <a:off x="4733925" y="2528888"/>
            <a:ext cx="1009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key</a:t>
            </a:r>
          </a:p>
        </p:txBody>
      </p:sp>
      <p:sp>
        <p:nvSpPr>
          <p:cNvPr id="24604" name="Text Box 30"/>
          <p:cNvSpPr txBox="1">
            <a:spLocks noChangeArrowheads="1"/>
          </p:cNvSpPr>
          <p:nvPr/>
        </p:nvSpPr>
        <p:spPr bwMode="auto">
          <a:xfrm>
            <a:off x="4545013" y="4316413"/>
            <a:ext cx="1387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message</a:t>
            </a:r>
          </a:p>
        </p:txBody>
      </p:sp>
      <p:sp>
        <p:nvSpPr>
          <p:cNvPr id="24605" name="Line 31"/>
          <p:cNvSpPr>
            <a:spLocks noChangeShapeType="1"/>
          </p:cNvSpPr>
          <p:nvPr/>
        </p:nvSpPr>
        <p:spPr bwMode="auto">
          <a:xfrm flipV="1">
            <a:off x="5126038" y="3849688"/>
            <a:ext cx="2470150" cy="11747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6" name="Text Box 32"/>
          <p:cNvSpPr txBox="1">
            <a:spLocks noChangeArrowheads="1"/>
          </p:cNvSpPr>
          <p:nvPr/>
        </p:nvSpPr>
        <p:spPr bwMode="auto">
          <a:xfrm rot="-1568230">
            <a:off x="6019800" y="4848225"/>
            <a:ext cx="1714500" cy="460375"/>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chemeClr val="hlink"/>
                </a:solidFill>
              </a:rPr>
              <a:t>Message encrypted with</a:t>
            </a:r>
          </a:p>
          <a:p>
            <a:pPr algn="ctr"/>
            <a:r>
              <a:rPr lang="en-US" altLang="en-US" sz="1200" dirty="0">
                <a:solidFill>
                  <a:schemeClr val="hlink"/>
                </a:solidFill>
              </a:rPr>
              <a:t>symmetric key</a:t>
            </a:r>
          </a:p>
        </p:txBody>
      </p:sp>
      <p:sp>
        <p:nvSpPr>
          <p:cNvPr id="2460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8" name="Text Box 34"/>
          <p:cNvSpPr txBox="1">
            <a:spLocks noChangeArrowheads="1"/>
          </p:cNvSpPr>
          <p:nvPr/>
        </p:nvSpPr>
        <p:spPr bwMode="auto">
          <a:xfrm rot="-1568230">
            <a:off x="5489575" y="4370388"/>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5" name="Slide Number Placeholder 4"/>
          <p:cNvSpPr>
            <a:spLocks noGrp="1"/>
          </p:cNvSpPr>
          <p:nvPr>
            <p:ph type="sldNum" sz="quarter" idx="12"/>
          </p:nvPr>
        </p:nvSpPr>
        <p:spPr/>
        <p:txBody>
          <a:bodyPr/>
          <a:lstStyle/>
          <a:p>
            <a:fld id="{BAADB71D-6A6A-403E-B8B0-DAC18C9A03D5}" type="slidenum">
              <a:rPr lang="en-US" smtClean="0"/>
              <a:t>40</a:t>
            </a:fld>
            <a:endParaRPr lang="en-US"/>
          </a:p>
        </p:txBody>
      </p:sp>
      <p:sp>
        <p:nvSpPr>
          <p:cNvPr id="37"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359227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nl-BE" sz="2400" dirty="0" smtClean="0">
                <a:solidFill>
                  <a:srgbClr val="000000"/>
                </a:solidFill>
                <a:sym typeface="Arial" pitchFamily="34" charset="0"/>
              </a:rPr>
              <a:t>Mogelijkheid om op de seconde na elk document dat in de gezondheidszorg werd opgemaakt, te dateren en de geldigheid van de inhoud ervan in de tijd te waarborgen door een </a:t>
            </a:r>
            <a:r>
              <a:rPr lang="nl-BE" sz="2400" dirty="0">
                <a:solidFill>
                  <a:srgbClr val="3E6E5A"/>
                </a:solidFill>
                <a:sym typeface="Arial" pitchFamily="34" charset="0"/>
              </a:rPr>
              <a:t>eHealth</a:t>
            </a:r>
            <a:r>
              <a:rPr lang="nl-BE" sz="2400" dirty="0" smtClean="0">
                <a:solidFill>
                  <a:srgbClr val="000000"/>
                </a:solidFill>
                <a:sym typeface="Arial" pitchFamily="34" charset="0"/>
              </a:rPr>
              <a:t>-handtekening te plaatsen</a:t>
            </a:r>
            <a:endParaRPr lang="nl-BE" sz="2400" dirty="0">
              <a:solidFill>
                <a:srgbClr val="3E6E5A"/>
              </a:solidFill>
              <a:sym typeface="Arial" pitchFamily="34" charset="0"/>
            </a:endParaRP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Timestamping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41</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GB" altLang="en-US"/>
          </a:p>
        </p:txBody>
      </p:sp>
      <p:sp>
        <p:nvSpPr>
          <p:cNvPr id="26629"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0"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dirty="0" smtClean="0"/>
              <a:t>Prescription  </a:t>
            </a:r>
            <a:r>
              <a:rPr lang="fr-BE" altLang="en-US" dirty="0"/>
              <a:t>A</a:t>
            </a:r>
            <a:endParaRPr lang="en-US" altLang="en-US" dirty="0"/>
          </a:p>
        </p:txBody>
      </p:sp>
      <p:sp>
        <p:nvSpPr>
          <p:cNvPr id="26631"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6632"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A</a:t>
            </a:r>
            <a:endParaRPr lang="en-US" altLang="en-US" sz="1600"/>
          </a:p>
        </p:txBody>
      </p:sp>
      <p:sp>
        <p:nvSpPr>
          <p:cNvPr id="26633"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4"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2</a:t>
            </a:r>
            <a:endParaRPr lang="en-US" altLang="en-US" sz="1200" b="1"/>
          </a:p>
        </p:txBody>
      </p:sp>
      <p:sp>
        <p:nvSpPr>
          <p:cNvPr id="26635"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dirty="0" smtClean="0"/>
              <a:t>Prescription </a:t>
            </a:r>
            <a:r>
              <a:rPr lang="fr-BE" altLang="en-US" dirty="0"/>
              <a:t>B</a:t>
            </a:r>
            <a:endParaRPr lang="en-US" altLang="en-US" dirty="0"/>
          </a:p>
        </p:txBody>
      </p:sp>
      <p:sp>
        <p:nvSpPr>
          <p:cNvPr id="26636"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B</a:t>
            </a:r>
            <a:endParaRPr lang="en-US" altLang="en-US" sz="1600"/>
          </a:p>
        </p:txBody>
      </p:sp>
      <p:sp>
        <p:nvSpPr>
          <p:cNvPr id="26637"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Timestamp bag</a:t>
            </a:r>
            <a:endParaRPr lang="en-US" altLang="en-US"/>
          </a:p>
        </p:txBody>
      </p:sp>
      <p:sp>
        <p:nvSpPr>
          <p:cNvPr id="26638"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timestamping</a:t>
            </a:r>
            <a:endParaRPr lang="en-US" altLang="en-US"/>
          </a:p>
        </p:txBody>
      </p:sp>
      <p:sp>
        <p:nvSpPr>
          <p:cNvPr id="26639"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4</a:t>
            </a:r>
            <a:endParaRPr lang="en-US" altLang="en-US" sz="1200" b="1"/>
          </a:p>
        </p:txBody>
      </p:sp>
      <p:sp>
        <p:nvSpPr>
          <p:cNvPr id="26640"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signature</a:t>
            </a:r>
            <a:endParaRPr lang="en-US" altLang="en-US"/>
          </a:p>
        </p:txBody>
      </p:sp>
      <p:sp>
        <p:nvSpPr>
          <p:cNvPr id="26641"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5</a:t>
            </a:r>
            <a:endParaRPr lang="en-US" altLang="en-US" sz="1200" b="1"/>
          </a:p>
        </p:txBody>
      </p:sp>
      <p:sp>
        <p:nvSpPr>
          <p:cNvPr id="26642"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3"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4"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5"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6"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3</a:t>
            </a:r>
            <a:endParaRPr lang="en-US" altLang="en-US" sz="1200" b="1"/>
          </a:p>
        </p:txBody>
      </p:sp>
      <p:sp>
        <p:nvSpPr>
          <p:cNvPr id="26647"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8"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9"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50"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2"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4"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pic>
        <p:nvPicPr>
          <p:cNvPr id="266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AADB71D-6A6A-403E-B8B0-DAC18C9A03D5}" type="slidenum">
              <a:rPr lang="en-US" smtClean="0"/>
              <a:t>42</a:t>
            </a:fld>
            <a:endParaRPr lang="en-US"/>
          </a:p>
        </p:txBody>
      </p:sp>
      <p:sp>
        <p:nvSpPr>
          <p:cNvPr id="35" name="Title 1"/>
          <p:cNvSpPr>
            <a:spLocks noGrp="1"/>
          </p:cNvSpPr>
          <p:nvPr>
            <p:ph type="title"/>
          </p:nvPr>
        </p:nvSpPr>
        <p:spPr>
          <a:xfrm>
            <a:off x="457200" y="494184"/>
            <a:ext cx="8229600" cy="990600"/>
          </a:xfrm>
        </p:spPr>
        <p:txBody>
          <a:bodyPr>
            <a:normAutofit fontScale="90000"/>
          </a:bodyPr>
          <a:lstStyle/>
          <a:p>
            <a:r>
              <a:rPr lang="nl-BE" b="1" dirty="0" smtClean="0"/>
              <a:t>Voorbeeld</a:t>
            </a:r>
            <a:r>
              <a:rPr lang="nl-BE" b="1" dirty="0" smtClean="0"/>
              <a:t>: elektronisch voorschrift </a:t>
            </a:r>
            <a:r>
              <a:rPr lang="nl-BE" b="1" dirty="0" smtClean="0"/>
              <a:t>in </a:t>
            </a:r>
            <a:r>
              <a:rPr lang="nl-BE" b="1" dirty="0" smtClean="0"/>
              <a:t>ziekenhuizen</a:t>
            </a:r>
            <a:endParaRPr lang="en-US" dirty="0"/>
          </a:p>
        </p:txBody>
      </p:sp>
      <p:sp>
        <p:nvSpPr>
          <p:cNvPr id="34"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40775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400" dirty="0" smtClean="0"/>
              <a:t>Mogelijkheid om de identiteit van personen achter een </a:t>
            </a:r>
            <a:r>
              <a:rPr lang="nl-BE" sz="2400" i="1" dirty="0" smtClean="0"/>
              <a:t>code</a:t>
            </a:r>
            <a:r>
              <a:rPr lang="nl-BE" sz="2400" dirty="0" smtClean="0"/>
              <a:t> te verbergen opdat de nuttige gegevens van deze personen zouden kunnen worden gebruikt zonder dat hun privacy wordt geschonden en mogelijkheid om gegevens anoniem te maken door de gedetailleerde kenmerken ervan te vervangen door algemene kenmerken; eenmaal gecodeerd of geanonimiseerd behouden de gegevens hun nut maar het is niet meer mogelijk om de identiteit van de persoon er rechtstreeks of onrechtstreeks uit af te leiden</a:t>
            </a:r>
            <a:endParaRPr lang="nl-BE" sz="2400" dirty="0" smtClean="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Codering &amp; Anonimisering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43</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a:solidFill>
                  <a:srgbClr val="000000"/>
                </a:solidFill>
                <a:sym typeface="Arial" pitchFamily="34" charset="0"/>
              </a:rPr>
              <a:t>Toegang tot het Rijksregister en tot de Kruispuntbankregisters door de gemachtigde actoren in de gezondheidszorg, onder strikte voorwaarden</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Raadpleging van het Rijksregister en van de KSZ-registers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44</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Beveiligde elektronische brievenbus voor de uitwisseling van gezondheidsgegevens</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eHealthBox</a:t>
            </a:r>
            <a:endParaRPr lang="nl-BE" sz="2000" b="1" spc="-100" dirty="0">
              <a:solidFill>
                <a:srgbClr val="3E6E5A"/>
              </a:solidFill>
              <a:latin typeface="+mj-lt"/>
              <a:ea typeface="+mj-ea"/>
              <a:cs typeface="+mj-cs"/>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45</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Geeft, met de toestemming van de betrokken patiënten, aan bij welke actoren in de gezondheidszorg welke elektronische documenten bewaard worden voor welke patiënten </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Verwijzings</a:t>
            </a:r>
          </a:p>
          <a:p>
            <a:pPr>
              <a:lnSpc>
                <a:spcPct val="90000"/>
              </a:lnSpc>
              <a:spcBef>
                <a:spcPct val="0"/>
              </a:spcBef>
            </a:pPr>
            <a:r>
              <a:rPr lang="nl-BE" sz="2000" b="1" spc="-100" dirty="0" smtClean="0">
                <a:solidFill>
                  <a:srgbClr val="3E6E5A"/>
                </a:solidFill>
                <a:latin typeface="+mj-lt"/>
                <a:sym typeface="Arial" pitchFamily="34" charset="0"/>
              </a:rPr>
              <a:t>repertorium</a:t>
            </a:r>
            <a:endParaRPr lang="nl-BE" sz="2000" b="1"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46</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fontAlgn="base"/>
            <a:r>
              <a:rPr lang="nl-BE" dirty="0" smtClean="0"/>
              <a:t>1 Voorzitter</a:t>
            </a:r>
          </a:p>
          <a:p>
            <a:pPr fontAlgn="base"/>
            <a:endParaRPr lang="nl-BE" dirty="0" smtClean="0"/>
          </a:p>
          <a:p>
            <a:pPr marL="182880" lvl="1" fontAlgn="base">
              <a:defRPr/>
            </a:pPr>
            <a:r>
              <a:rPr lang="nl-BE" sz="3200" dirty="0" smtClean="0"/>
              <a:t>32 leden waarvan </a:t>
            </a:r>
          </a:p>
          <a:p>
            <a:pPr marL="182880" lvl="1" fontAlgn="base">
              <a:defRPr/>
            </a:pPr>
            <a:endParaRPr lang="nl-BE" sz="3200" dirty="0" smtClean="0"/>
          </a:p>
          <a:p>
            <a:pPr marL="457200" lvl="3" fontAlgn="base">
              <a:buSzPct val="85000"/>
              <a:defRPr/>
            </a:pPr>
            <a:r>
              <a:rPr lang="nl-BE" sz="2800" dirty="0" smtClean="0"/>
              <a:t>11 zorgverleners</a:t>
            </a:r>
          </a:p>
          <a:p>
            <a:pPr marL="457200" lvl="3" fontAlgn="base">
              <a:buSzPct val="85000"/>
              <a:defRPr/>
            </a:pPr>
            <a:r>
              <a:rPr lang="nl-BE" sz="2800" dirty="0"/>
              <a:t>7 vertegenwoordigers van de verzekeringsinstellingen</a:t>
            </a:r>
          </a:p>
          <a:p>
            <a:pPr marL="457200" lvl="3" fontAlgn="base">
              <a:buSzPct val="85000"/>
              <a:defRPr/>
            </a:pPr>
            <a:r>
              <a:rPr lang="nl-BE" sz="2800" dirty="0"/>
              <a:t>4 vertegenwoordigers van de patiënten</a:t>
            </a:r>
          </a:p>
          <a:p>
            <a:pPr marL="457200" lvl="3" fontAlgn="base">
              <a:buSzPct val="85000"/>
              <a:defRPr/>
            </a:pPr>
            <a:r>
              <a:rPr lang="nl-BE" sz="2800" dirty="0"/>
              <a:t>6 vertegenwoordigers van de deelstaten</a:t>
            </a:r>
          </a:p>
          <a:p>
            <a:pPr marL="457200" lvl="3" fontAlgn="base">
              <a:buSzPct val="85000"/>
              <a:defRPr/>
            </a:pPr>
            <a:r>
              <a:rPr lang="nl-BE" sz="2800" dirty="0"/>
              <a:t>4 vertegenwoordigers van de federale overheid</a:t>
            </a:r>
          </a:p>
          <a:p>
            <a:pPr fontAlgn="base"/>
            <a:endParaRPr lang="nl-BE" dirty="0" smtClean="0"/>
          </a:p>
          <a:p>
            <a:pPr fontAlgn="base"/>
            <a:r>
              <a:rPr lang="nl-BE" dirty="0" smtClean="0"/>
              <a:t>Rol</a:t>
            </a:r>
          </a:p>
          <a:p>
            <a:pPr fontAlgn="base"/>
            <a:endParaRPr lang="nl-BE" dirty="0" smtClean="0"/>
          </a:p>
          <a:p>
            <a:pPr lvl="1" fontAlgn="base"/>
            <a:r>
              <a:rPr lang="nl-BE" dirty="0" smtClean="0"/>
              <a:t>voorstellen van initiatieven ter bevordering en ter bestendiging van de elektronische dienstverlening ten behoeve van zij die in de gezondheidszorgsector actief zijn </a:t>
            </a:r>
          </a:p>
          <a:p>
            <a:pPr lvl="1" fontAlgn="base"/>
            <a:endParaRPr lang="nl-BE" dirty="0"/>
          </a:p>
          <a:p>
            <a:pPr lvl="1" fontAlgn="base"/>
            <a:r>
              <a:rPr lang="nl-BE" dirty="0" smtClean="0"/>
              <a:t>voorstellen van maatregelen voor een beveiligde en vertrouwelijke verwerking van de persoonsgegevens</a:t>
            </a:r>
          </a:p>
          <a:p>
            <a:pPr lvl="1" fontAlgn="base"/>
            <a:endParaRPr lang="nl-BE" dirty="0"/>
          </a:p>
          <a:p>
            <a:pPr lvl="1" fontAlgn="base"/>
            <a:r>
              <a:rPr lang="nl-BE" dirty="0" smtClean="0"/>
              <a:t>voorstellen van maatregelen voor een administratieve vereenvoudiging ten behoeve van zij die in de gezondheidszorgsector actief zijn</a:t>
            </a:r>
          </a:p>
          <a:p>
            <a:pPr marL="285750" lvl="1">
              <a:buFontTx/>
              <a:buChar char="-"/>
              <a:defRPr/>
            </a:pPr>
            <a:endParaRPr lang="nl-BE" sz="1600" dirty="0" smtClean="0"/>
          </a:p>
          <a:p>
            <a:pPr marL="285750" lvl="1">
              <a:buFontTx/>
              <a:buChar char="-"/>
              <a:defRPr/>
            </a:pPr>
            <a:endParaRPr lang="nl-BE" sz="16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251520" y="2130552"/>
            <a:ext cx="2345377" cy="4243615"/>
          </a:xfrm>
        </p:spPr>
        <p:txBody>
          <a:bodyPr>
            <a:normAutofit/>
          </a:bodyPr>
          <a:lstStyle/>
          <a:p>
            <a:pPr>
              <a:lnSpc>
                <a:spcPct val="90000"/>
              </a:lnSpc>
              <a:spcBef>
                <a:spcPct val="0"/>
              </a:spcBef>
            </a:pPr>
            <a:r>
              <a:rPr lang="nl-BE" sz="2000" b="1" spc="-100" dirty="0" smtClean="0">
                <a:solidFill>
                  <a:srgbClr val="3E6E5A"/>
                </a:solidFill>
                <a:latin typeface="+mj-lt"/>
              </a:rPr>
              <a:t>Overlegcomité met de gebruikers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47</a:t>
            </a:fld>
            <a:endParaRPr lang="nl-BE"/>
          </a:p>
        </p:txBody>
      </p:sp>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203167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marL="0" indent="0">
              <a:buNone/>
            </a:pPr>
            <a:r>
              <a:rPr lang="nl-BE" sz="3800" b="1" dirty="0" smtClean="0">
                <a:solidFill>
                  <a:srgbClr val="3E6E5A"/>
                </a:solidFill>
              </a:rPr>
              <a:t>eHealth</a:t>
            </a:r>
            <a:r>
              <a:rPr lang="nl-BE" sz="3800" b="1" dirty="0" smtClean="0"/>
              <a:t>-certificaten</a:t>
            </a:r>
            <a:endParaRPr lang="nl-BE" sz="3800" b="1" dirty="0" smtClean="0">
              <a:solidFill>
                <a:srgbClr val="3E6E5A"/>
              </a:solidFill>
            </a:endParaRPr>
          </a:p>
          <a:p>
            <a:pPr marL="0" indent="0">
              <a:buNone/>
            </a:pPr>
            <a:endParaRPr lang="nl-BE" sz="1100" dirty="0" smtClean="0"/>
          </a:p>
          <a:p>
            <a:pPr marL="457200" indent="-457200">
              <a:buFont typeface="+mj-lt"/>
              <a:buAutoNum type="arabicPeriod"/>
            </a:pPr>
            <a:endParaRPr lang="nl-BE" sz="800" dirty="0" smtClean="0"/>
          </a:p>
          <a:p>
            <a:pPr fontAlgn="base"/>
            <a:r>
              <a:rPr lang="nl-BE" sz="2900" dirty="0" smtClean="0"/>
              <a:t>basis voor de aanmaak van de dubbele vercijferingssleutel (ETK) die gebruikt wordt door de vercijferingsdienst </a:t>
            </a:r>
          </a:p>
          <a:p>
            <a:pPr fontAlgn="base"/>
            <a:endParaRPr lang="nl-BE" sz="2900" dirty="0" smtClean="0"/>
          </a:p>
          <a:p>
            <a:pPr fontAlgn="base"/>
            <a:r>
              <a:rPr lang="nl-BE" sz="2900" dirty="0" smtClean="0"/>
              <a:t>de “systeem”-partner kan hiermee worden geïdentificeerd en geauthenticeerd terwijl het op basis van de eID of de burgertoken mogelijk is om de gebruiker (de persoon) te identificeren en authenticeren</a:t>
            </a:r>
          </a:p>
          <a:p>
            <a:pPr fontAlgn="base"/>
            <a:endParaRPr lang="nl-BE" sz="2900" dirty="0" smtClean="0"/>
          </a:p>
          <a:p>
            <a:pPr fontAlgn="base"/>
            <a:r>
              <a:rPr lang="nl-BE" sz="2900" dirty="0" smtClean="0"/>
              <a:t>geldt zowel voor het gebruik van basisdiensten als voor het gebruik van diensten met toegevoegde waarde die aangeboden worden in de vorm van webservices</a:t>
            </a:r>
          </a:p>
          <a:p>
            <a:pPr fontAlgn="base"/>
            <a:endParaRPr lang="nl-BE" sz="2900" dirty="0" smtClean="0"/>
          </a:p>
          <a:p>
            <a:pPr fontAlgn="base"/>
            <a:r>
              <a:rPr lang="nl-BE" sz="2900" dirty="0" smtClean="0"/>
              <a:t>de software-integratoren (niet de zorgverleners) kunnen bovendien test-certificaten aanvragen &gt; hierdoor kan de integratie van onze basisdiensten worden uitgetest</a:t>
            </a:r>
          </a:p>
          <a:p>
            <a:pPr fontAlgn="base"/>
            <a:endParaRPr lang="nl-BE" sz="2900" dirty="0" smtClean="0"/>
          </a:p>
          <a:p>
            <a:pPr fontAlgn="base"/>
            <a:r>
              <a:rPr lang="nl-BE" sz="2900" dirty="0" smtClean="0"/>
              <a:t>beschikbaarstelling van een module voor het bestellen van certificaten via het portaal van het </a:t>
            </a:r>
            <a:r>
              <a:rPr lang="nl-BE" sz="2900" dirty="0" smtClean="0">
                <a:solidFill>
                  <a:srgbClr val="3E6E5A"/>
                </a:solidFill>
              </a:rPr>
              <a:t>eHealth</a:t>
            </a:r>
            <a:r>
              <a:rPr lang="nl-BE" sz="2900" dirty="0" smtClean="0"/>
              <a:t>-platform (https://www.ehealth.fgov.be/nl/application/applications/beheer_ehealth_certificaten.html)</a:t>
            </a:r>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48</a:t>
            </a:fld>
            <a:endParaRPr lang="nl-BE"/>
          </a:p>
        </p:txBody>
      </p:sp>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nl-BE" sz="2600" b="1" dirty="0"/>
              <a:t>Connectoren</a:t>
            </a:r>
            <a:r>
              <a:rPr lang="nl-BE" sz="3800" b="1" dirty="0"/>
              <a:t> </a:t>
            </a:r>
          </a:p>
          <a:p>
            <a:pPr fontAlgn="base"/>
            <a:r>
              <a:rPr lang="nl-BE" sz="2200" dirty="0" smtClean="0"/>
              <a:t>tool </a:t>
            </a:r>
            <a:r>
              <a:rPr lang="nl-BE" sz="2200" dirty="0"/>
              <a:t>om de softwareontwikkelaars te helpen bij de integratie van de basisdiensten van het </a:t>
            </a:r>
            <a:r>
              <a:rPr lang="nl-BE" sz="2200" dirty="0" err="1">
                <a:solidFill>
                  <a:srgbClr val="3E6E5A"/>
                </a:solidFill>
              </a:rPr>
              <a:t>eHealth</a:t>
            </a:r>
            <a:r>
              <a:rPr lang="nl-BE" sz="2200" dirty="0"/>
              <a:t>-platform </a:t>
            </a:r>
          </a:p>
          <a:p>
            <a:pPr fontAlgn="base"/>
            <a:endParaRPr lang="nl-BE" sz="800" dirty="0"/>
          </a:p>
          <a:p>
            <a:pPr fontAlgn="base"/>
            <a:r>
              <a:rPr lang="nl-BE" sz="2200" dirty="0"/>
              <a:t>ondersteuning van de verbindingen met de toepassingen die via het </a:t>
            </a:r>
            <a:r>
              <a:rPr lang="nl-BE" sz="2200" dirty="0">
                <a:solidFill>
                  <a:srgbClr val="3E6E5A"/>
                </a:solidFill>
              </a:rPr>
              <a:t>eHealth</a:t>
            </a:r>
            <a:r>
              <a:rPr lang="nl-BE" sz="2200" dirty="0"/>
              <a:t>-platform beschikbaar zijn of die gebruik maken van de ICT-standaarden die door het </a:t>
            </a:r>
            <a:r>
              <a:rPr lang="nl-BE" sz="2200" dirty="0">
                <a:solidFill>
                  <a:srgbClr val="3E6E5A"/>
                </a:solidFill>
              </a:rPr>
              <a:t>eHealth</a:t>
            </a:r>
            <a:r>
              <a:rPr lang="nl-BE" sz="2200" dirty="0"/>
              <a:t>-platform werden vastgesteld (zoals de </a:t>
            </a:r>
            <a:r>
              <a:rPr lang="nl-BE" sz="2200" dirty="0" smtClean="0"/>
              <a:t>hubs)</a:t>
            </a:r>
            <a:endParaRPr lang="nl-BE" sz="2200" dirty="0"/>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49</a:t>
            </a:fld>
            <a:endParaRPr lang="nl-BE"/>
          </a:p>
        </p:txBody>
      </p:sp>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62607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Overzicht</a:t>
            </a:r>
            <a:endParaRPr lang="nl-BE" b="1" dirty="0"/>
          </a:p>
        </p:txBody>
      </p:sp>
      <p:sp>
        <p:nvSpPr>
          <p:cNvPr id="3" name="Content Placeholder 2"/>
          <p:cNvSpPr>
            <a:spLocks noGrp="1"/>
          </p:cNvSpPr>
          <p:nvPr>
            <p:ph idx="1"/>
          </p:nvPr>
        </p:nvSpPr>
        <p:spPr/>
        <p:txBody>
          <a:bodyPr/>
          <a:lstStyle/>
          <a:p>
            <a:pPr marL="457200" indent="-457200">
              <a:buFont typeface="+mj-lt"/>
              <a:buAutoNum type="arabicPeriod"/>
            </a:pPr>
            <a:endParaRPr lang="nl-BE" dirty="0" smtClean="0"/>
          </a:p>
          <a:p>
            <a:pPr marL="457200" indent="-457200">
              <a:buFont typeface="+mj-lt"/>
              <a:buAutoNum type="arabicPeriod"/>
            </a:pPr>
            <a:r>
              <a:rPr lang="nl-BE" dirty="0" err="1" smtClean="0"/>
              <a:t>Roadmap</a:t>
            </a:r>
            <a:r>
              <a:rPr lang="nl-BE" dirty="0" smtClean="0"/>
              <a:t> e-Gezondheid - voornaamste realisaties</a:t>
            </a:r>
          </a:p>
          <a:p>
            <a:pPr marL="457200" indent="-457200">
              <a:buFont typeface="+mj-lt"/>
              <a:buAutoNum type="arabicPeriod"/>
            </a:pPr>
            <a:endParaRPr lang="nl-BE" dirty="0" smtClean="0"/>
          </a:p>
          <a:p>
            <a:pPr marL="457200" indent="-457200">
              <a:buFont typeface="+mj-lt"/>
              <a:buAutoNum type="arabicPeriod"/>
            </a:pPr>
            <a:endParaRPr lang="nl-BE" dirty="0" smtClean="0"/>
          </a:p>
          <a:p>
            <a:pPr marL="457200" indent="-457200">
              <a:buFont typeface="+mj-lt"/>
              <a:buAutoNum type="arabicPeriod"/>
            </a:pPr>
            <a:r>
              <a:rPr lang="nl-BE" dirty="0" smtClean="0"/>
              <a:t>Rol en verantwoordelijkheden van het </a:t>
            </a:r>
            <a:r>
              <a:rPr lang="nl-BE" dirty="0" err="1" smtClean="0"/>
              <a:t>eHealth</a:t>
            </a:r>
            <a:r>
              <a:rPr lang="nl-BE" dirty="0" smtClean="0"/>
              <a:t>-platform</a:t>
            </a:r>
            <a:endParaRPr lang="nl-BE" dirty="0" smtClean="0">
              <a:solidFill>
                <a:srgbClr val="3E6E5A"/>
              </a:solidFill>
            </a:endParaRPr>
          </a:p>
          <a:p>
            <a:pPr marL="457200" indent="-457200">
              <a:buFont typeface="+mj-lt"/>
              <a:buAutoNum type="arabicPeriod"/>
            </a:pPr>
            <a:endParaRPr lang="nl-BE" dirty="0" smtClean="0">
              <a:solidFill>
                <a:srgbClr val="3E6E5A"/>
              </a:solidFill>
            </a:endParaRPr>
          </a:p>
          <a:p>
            <a:pPr marL="457200" indent="-457200">
              <a:buFont typeface="+mj-lt"/>
              <a:buAutoNum type="arabicPeriod"/>
            </a:pPr>
            <a:endParaRPr lang="nl-BE" dirty="0" smtClean="0">
              <a:solidFill>
                <a:srgbClr val="3E6E5A"/>
              </a:solidFill>
            </a:endParaRPr>
          </a:p>
          <a:p>
            <a:pPr marL="457200" indent="-457200">
              <a:buFont typeface="+mj-lt"/>
              <a:buAutoNum type="arabicPeriod"/>
            </a:pPr>
            <a:r>
              <a:rPr lang="nl-BE" dirty="0" smtClean="0"/>
              <a:t>Wat is de rol van de zorgverleners ?                    Waarom de gezondheidszorgpraktijk informatiseren ?</a:t>
            </a:r>
          </a:p>
          <a:p>
            <a:pPr marL="457200" indent="-457200">
              <a:buFont typeface="+mj-lt"/>
              <a:buAutoNum type="arabicPeriod"/>
            </a:pPr>
            <a:endParaRPr lang="nl-BE" dirty="0" smtClean="0">
              <a:solidFill>
                <a:srgbClr val="3E6E5A"/>
              </a:solidFill>
            </a:endParaRPr>
          </a:p>
          <a:p>
            <a:pPr marL="457200" indent="-457200">
              <a:buFont typeface="+mj-lt"/>
              <a:buAutoNum type="arabicPeriod"/>
            </a:pPr>
            <a:endParaRPr lang="nl-BE" dirty="0" smtClean="0"/>
          </a:p>
          <a:p>
            <a:pPr marL="457200" indent="-457200">
              <a:buFont typeface="+mj-lt"/>
              <a:buAutoNum type="arabicPeriod"/>
            </a:pPr>
            <a:endParaRPr lang="nl-BE" sz="800" dirty="0" smtClean="0"/>
          </a:p>
          <a:p>
            <a:pPr lvl="1"/>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t>5</a:t>
            </a:fld>
            <a:endParaRPr lang="nl-BE"/>
          </a:p>
        </p:txBody>
      </p:sp>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70000" lnSpcReduction="20000"/>
          </a:bodyPr>
          <a:lstStyle/>
          <a:p>
            <a:pPr marL="0" indent="0" fontAlgn="base">
              <a:buNone/>
            </a:pPr>
            <a:r>
              <a:rPr lang="nl-BE" sz="3400" b="1" dirty="0" smtClean="0"/>
              <a:t>Opleidingen voor de veiligheidsconsulenten </a:t>
            </a:r>
          </a:p>
          <a:p>
            <a:pPr marL="0" indent="0" fontAlgn="base">
              <a:buNone/>
            </a:pPr>
            <a:endParaRPr lang="nl-BE" sz="2400" b="1" dirty="0" smtClean="0"/>
          </a:p>
          <a:p>
            <a:pPr fontAlgn="base"/>
            <a:r>
              <a:rPr lang="nl-BE" sz="2900" dirty="0"/>
              <a:t>verplichting voor </a:t>
            </a:r>
            <a:r>
              <a:rPr lang="nl-BE" sz="2900" dirty="0" smtClean="0"/>
              <a:t>elk ziekenhuis </a:t>
            </a:r>
            <a:r>
              <a:rPr lang="nl-BE" sz="2900" dirty="0"/>
              <a:t>om in haar midden een informatieveiligheidsdienst op te richten die onder de leiding wordt geplaatst van een informatieveiligheidsconsulent (K.B. 23/10/64) </a:t>
            </a:r>
          </a:p>
          <a:p>
            <a:pPr fontAlgn="base"/>
            <a:endParaRPr lang="nl-BE" sz="2900" dirty="0" smtClean="0"/>
          </a:p>
          <a:p>
            <a:pPr fontAlgn="base"/>
            <a:r>
              <a:rPr lang="nl-BE" sz="2900" dirty="0"/>
              <a:t>aanstelling van de veiligheidsconsulent na advies van het Sectoraal Comité van de Sociale Zekerheid en van de Gezondheid (dat nagaat of de kandidaat over de noodzakelijke kennis en de nodige tijd beschikt voor zijn opdrachten en of hij geen activiteiten uitoefent die </a:t>
            </a:r>
            <a:r>
              <a:rPr lang="nl-BE" sz="2900" dirty="0" smtClean="0"/>
              <a:t>onverenigbaar </a:t>
            </a:r>
            <a:r>
              <a:rPr lang="nl-BE" sz="2900" dirty="0"/>
              <a:t>zijn met de functie)</a:t>
            </a:r>
          </a:p>
          <a:p>
            <a:pPr fontAlgn="base"/>
            <a:endParaRPr lang="nl-BE" sz="2900" dirty="0" smtClean="0"/>
          </a:p>
          <a:p>
            <a:pPr fontAlgn="base"/>
            <a:r>
              <a:rPr lang="nl-BE" sz="2900" dirty="0"/>
              <a:t>het </a:t>
            </a:r>
            <a:r>
              <a:rPr lang="nl-BE" sz="2900" dirty="0">
                <a:solidFill>
                  <a:srgbClr val="3E6E5A"/>
                </a:solidFill>
              </a:rPr>
              <a:t>eHealth</a:t>
            </a:r>
            <a:r>
              <a:rPr lang="nl-BE" sz="2900" dirty="0"/>
              <a:t>-platform biedt opleidingen voor veiligheidsconsulenten aan </a:t>
            </a: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nl-BE" sz="2000" b="1" spc="-100" dirty="0" smtClean="0">
                <a:solidFill>
                  <a:srgbClr val="3E6E5A"/>
                </a:solidFill>
                <a:latin typeface="+mj-lt"/>
              </a:rPr>
              <a:t>Veiligheid</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50</a:t>
            </a:fld>
            <a:endParaRPr lang="nl-BE"/>
          </a:p>
        </p:txBody>
      </p:sp>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92500" lnSpcReduction="20000"/>
          </a:bodyPr>
          <a:lstStyle/>
          <a:p>
            <a:pPr marL="0" indent="0">
              <a:buNone/>
            </a:pPr>
            <a:r>
              <a:rPr lang="nl-BE" sz="3100" b="1" dirty="0" smtClean="0">
                <a:solidFill>
                  <a:srgbClr val="3E6E5A"/>
                </a:solidFill>
              </a:rPr>
              <a:t>eHealth</a:t>
            </a:r>
            <a:r>
              <a:rPr lang="nl-BE" sz="3100" b="1" dirty="0" smtClean="0">
                <a:solidFill>
                  <a:srgbClr val="000000"/>
                </a:solidFill>
              </a:rPr>
              <a:t>Consent</a:t>
            </a:r>
          </a:p>
          <a:p>
            <a:pPr marL="0" indent="0">
              <a:buNone/>
            </a:pPr>
            <a:endParaRPr lang="nl-BE" sz="3100" b="1" dirty="0">
              <a:solidFill>
                <a:srgbClr val="000000"/>
              </a:solidFill>
            </a:endParaRPr>
          </a:p>
          <a:p>
            <a:pPr fontAlgn="base"/>
            <a:r>
              <a:rPr lang="nl-BE" sz="2000" dirty="0" smtClean="0"/>
              <a:t>laat toe om de "geïnformeerde toestemming" van de patiënt te registreren of te herroepen voor de elektronische uitwisseling van gezondheidsgegevens in het kader van de zorg voor deze patiënt</a:t>
            </a:r>
            <a:endParaRPr lang="nl-BE" sz="2000" dirty="0"/>
          </a:p>
          <a:p>
            <a:pPr fontAlgn="base"/>
            <a:endParaRPr lang="nl-BE" sz="2000" dirty="0"/>
          </a:p>
          <a:p>
            <a:pPr fontAlgn="base"/>
            <a:r>
              <a:rPr lang="nl-BE" sz="2000" dirty="0" smtClean="0"/>
              <a:t>hiermee kan </a:t>
            </a:r>
            <a:r>
              <a:rPr lang="nl-BE" sz="2000" b="1" dirty="0" smtClean="0"/>
              <a:t>de burger ook een aantal specifieke zorgverleners uitsluiten van de toegang tot zijn gezondheidsgegevens</a:t>
            </a:r>
            <a:r>
              <a:rPr lang="nl-BE" sz="2000" dirty="0" smtClean="0"/>
              <a:t> (voor gegevensuitwisselingen waarvoor deze toestemming nodig is)</a:t>
            </a:r>
          </a:p>
          <a:p>
            <a:pPr fontAlgn="base"/>
            <a:endParaRPr lang="nl-BE" sz="2000" dirty="0"/>
          </a:p>
          <a:p>
            <a:pPr fontAlgn="base"/>
            <a:r>
              <a:rPr lang="nl-BE" sz="2000" dirty="0" smtClean="0"/>
              <a:t>bevat een aantal functies </a:t>
            </a:r>
            <a:r>
              <a:rPr lang="nl-BE" sz="2000" b="1" dirty="0" smtClean="0"/>
              <a:t>ter ondersteuning van het beheer van de "therapeutische relaties"</a:t>
            </a:r>
            <a:r>
              <a:rPr lang="nl-BE" sz="2000" dirty="0" smtClean="0"/>
              <a:t> die een noodzakelijke basisvoorwaarde vormen om gezondheidsgegevens elektronisch te kunnen raadplegen</a:t>
            </a:r>
            <a:endParaRPr lang="nl-BE" sz="20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nl-BE" sz="2000" b="1" spc="-100" dirty="0" smtClean="0">
                <a:solidFill>
                  <a:srgbClr val="3E6E5A"/>
                </a:solidFill>
                <a:latin typeface="+mj-lt"/>
              </a:rPr>
              <a:t>Informed consent</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51</a:t>
            </a:fld>
            <a:endParaRPr lang="nl-BE"/>
          </a:p>
        </p:txBody>
      </p:sp>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www.patientconsent.be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t>52</a:t>
            </a:fld>
            <a:endParaRPr lang="nl-BE"/>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5" y="1538967"/>
            <a:ext cx="7756011" cy="491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605324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Folder informatie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t>53</a:t>
            </a:fld>
            <a:endParaRPr lang="nl-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7488832" cy="527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423061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Folder informatie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t>54</a:t>
            </a:fld>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83" y="1429816"/>
            <a:ext cx="7585925" cy="538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20372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798638"/>
            <a:ext cx="80581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AADB71D-6A6A-403E-B8B0-DAC18C9A03D5}" type="slidenum">
              <a:rPr lang="en-US" smtClean="0"/>
              <a:t>55</a:t>
            </a:fld>
            <a:endParaRPr lang="en-US"/>
          </a:p>
        </p:txBody>
      </p:sp>
      <p:sp>
        <p:nvSpPr>
          <p:cNvPr id="6"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400601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8039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AADB71D-6A6A-403E-B8B0-DAC18C9A03D5}" type="slidenum">
              <a:rPr lang="en-US" smtClean="0"/>
              <a:t>56</a:t>
            </a:fld>
            <a:endParaRPr lang="en-US"/>
          </a:p>
        </p:txBody>
      </p:sp>
      <p:sp>
        <p:nvSpPr>
          <p:cNvPr id="6"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452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81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0923"/>
            <a:ext cx="8077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AADB71D-6A6A-403E-B8B0-DAC18C9A03D5}" type="slidenum">
              <a:rPr lang="en-US" smtClean="0"/>
              <a:t>57</a:t>
            </a:fld>
            <a:endParaRPr lang="en-US"/>
          </a:p>
        </p:txBody>
      </p:sp>
      <p:sp>
        <p:nvSpPr>
          <p:cNvPr id="6"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193401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91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24248"/>
            <a:ext cx="8064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AADB71D-6A6A-403E-B8B0-DAC18C9A03D5}" type="slidenum">
              <a:rPr lang="en-US" smtClean="0"/>
              <a:t>58</a:t>
            </a:fld>
            <a:endParaRPr lang="en-US"/>
          </a:p>
        </p:txBody>
      </p:sp>
      <p:sp>
        <p:nvSpPr>
          <p:cNvPr id="6" name="Date Placeholder 2"/>
          <p:cNvSpPr>
            <a:spLocks noGrp="1"/>
          </p:cNvSpPr>
          <p:nvPr>
            <p:ph type="dt" sz="half" idx="10"/>
          </p:nvPr>
        </p:nvSpPr>
        <p:spPr>
          <a:xfrm>
            <a:off x="457200" y="18288"/>
            <a:ext cx="2895600" cy="329184"/>
          </a:xfrm>
        </p:spPr>
        <p:txBody>
          <a:bodyPr/>
          <a:lstStyle/>
          <a:p>
            <a:r>
              <a:rPr lang="en-US" dirty="0" smtClean="0"/>
              <a:t>18/03/2015</a:t>
            </a:r>
            <a:endParaRPr lang="en-US" dirty="0"/>
          </a:p>
        </p:txBody>
      </p:sp>
    </p:spTree>
    <p:extLst>
      <p:ext uri="{BB962C8B-B14F-4D97-AF65-F5344CB8AC3E}">
        <p14:creationId xmlns:p14="http://schemas.microsoft.com/office/powerpoint/2010/main" val="344613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nl-BE" sz="2800" b="1" dirty="0" smtClean="0"/>
              <a:t>Waarom de medische praktijk informatiseren?</a:t>
            </a:r>
            <a:r>
              <a:rPr dirty="0"/>
              <a:t/>
            </a:r>
            <a:br>
              <a:rPr dirty="0"/>
            </a:br>
            <a:r>
              <a:rPr lang="nl-BE" sz="2800" b="1" dirty="0" smtClean="0"/>
              <a:t>Wat </a:t>
            </a:r>
            <a:r>
              <a:rPr lang="nl-BE" sz="2800" b="1" dirty="0" smtClean="0"/>
              <a:t>is de rol van de zorgverleners?</a:t>
            </a:r>
            <a:endParaRPr lang="nl-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5" name="Slide Number Placeholder 4"/>
          <p:cNvSpPr>
            <a:spLocks noGrp="1"/>
          </p:cNvSpPr>
          <p:nvPr>
            <p:ph type="sldNum" sz="quarter" idx="12"/>
          </p:nvPr>
        </p:nvSpPr>
        <p:spPr/>
        <p:txBody>
          <a:bodyPr/>
          <a:lstStyle/>
          <a:p>
            <a:fld id="{BAADB71D-6A6A-403E-B8B0-DAC18C9A03D5}" type="slidenum">
              <a:rPr lang="en-US" smtClean="0"/>
              <a:t>59</a:t>
            </a:fld>
            <a:endParaRPr lang="nl-BE"/>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r>
              <a:rPr lang="nl-BE" sz="2000" dirty="0"/>
              <a:t>Eind 2012 organisatie van een Rondetafelconferentie met betrekking tot de verdere informatisering van de gezondheidszorg</a:t>
            </a:r>
          </a:p>
          <a:p>
            <a:r>
              <a:rPr lang="nl-BE" sz="2000" dirty="0" smtClean="0"/>
              <a:t>Deelname van ongeveer </a:t>
            </a:r>
            <a:r>
              <a:rPr lang="nl-BE" sz="2000" b="1" dirty="0" smtClean="0"/>
              <a:t>300</a:t>
            </a:r>
            <a:r>
              <a:rPr lang="nl-BE" sz="2000" dirty="0" smtClean="0"/>
              <a:t> </a:t>
            </a:r>
            <a:r>
              <a:rPr lang="nl-BE" sz="2000" b="1" dirty="0" smtClean="0"/>
              <a:t>personen uit de sector</a:t>
            </a:r>
            <a:r>
              <a:rPr lang="nl-BE" sz="2000" b="1" dirty="0"/>
              <a:t> </a:t>
            </a:r>
            <a:endParaRPr lang="nl-BE" sz="2000" b="1" dirty="0" smtClean="0"/>
          </a:p>
          <a:p>
            <a:r>
              <a:rPr lang="nl-BE" sz="2000" dirty="0" smtClean="0"/>
              <a:t>Opstelling van een concreet actieplan eGezondheid voor 5 jaar : </a:t>
            </a:r>
            <a:r>
              <a:rPr lang="nl-BE" sz="2000" b="1" dirty="0" smtClean="0"/>
              <a:t>Roadmap 2013-2018</a:t>
            </a:r>
          </a:p>
          <a:p>
            <a:r>
              <a:rPr lang="nl-BE" sz="2000" b="1" dirty="0" smtClean="0"/>
              <a:t>5 pijlers</a:t>
            </a:r>
            <a:r>
              <a:rPr lang="nl-BE" dirty="0" smtClean="0"/>
              <a:t> </a:t>
            </a:r>
          </a:p>
          <a:p>
            <a:pPr marL="731520" lvl="1" indent="-457200">
              <a:buFont typeface="+mj-lt"/>
              <a:buAutoNum type="arabicPeriod"/>
            </a:pPr>
            <a:r>
              <a:rPr lang="nl-BE" sz="1600" dirty="0" smtClean="0"/>
              <a:t>ontwikkelen van de uitwisseling van gegevens door zorgverleners op basis van een gemeenschappelijke architectuur </a:t>
            </a:r>
          </a:p>
          <a:p>
            <a:pPr marL="731520" lvl="1" indent="-457200">
              <a:buFont typeface="+mj-lt"/>
              <a:buAutoNum type="arabicPeriod"/>
            </a:pPr>
            <a:r>
              <a:rPr lang="nl-BE" sz="1600" dirty="0"/>
              <a:t>verhogen van de betrokkenheid van de patiënt en zijn kennis over </a:t>
            </a:r>
            <a:r>
              <a:rPr lang="nl-BE" sz="1600" dirty="0" smtClean="0"/>
              <a:t>eGezondheid </a:t>
            </a:r>
            <a:endParaRPr lang="nl-BE" sz="1600" dirty="0"/>
          </a:p>
          <a:p>
            <a:pPr marL="731520" lvl="1" indent="-457200">
              <a:buFont typeface="+mj-lt"/>
              <a:buAutoNum type="arabicPeriod"/>
            </a:pPr>
            <a:r>
              <a:rPr lang="nl-BE" sz="1600" dirty="0"/>
              <a:t>uitwerken van een referentieterminologie </a:t>
            </a:r>
          </a:p>
          <a:p>
            <a:pPr marL="731520" lvl="1" indent="-457200">
              <a:buFont typeface="+mj-lt"/>
              <a:buAutoNum type="arabicPeriod"/>
            </a:pPr>
            <a:r>
              <a:rPr lang="nl-BE" sz="1600" dirty="0"/>
              <a:t>realiseren van administratieve vereenvoudiging en efficiëntie </a:t>
            </a:r>
          </a:p>
          <a:p>
            <a:pPr marL="731520" lvl="1" indent="-457200">
              <a:buFont typeface="+mj-lt"/>
              <a:buAutoNum type="arabicPeriod"/>
            </a:pPr>
            <a:r>
              <a:rPr lang="nl-BE" sz="1600" dirty="0"/>
              <a:t>invoeren van een flexibele en transparante governance-structuur waarin alle bevoegde overheden en stakeholders betrokken zijn </a:t>
            </a:r>
            <a:endParaRPr lang="nl-BE" dirty="0"/>
          </a:p>
          <a:p>
            <a:r>
              <a:rPr lang="nl-BE" sz="2000" b="1" dirty="0" smtClean="0"/>
              <a:t>20 concrete, meetbare doelstellingen</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t>6</a:t>
            </a:fld>
            <a:endParaRPr lang="nl-BE"/>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Welk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a:t>Gebruik van geregistreerde software</a:t>
            </a:r>
          </a:p>
          <a:p>
            <a:pPr lvl="1"/>
            <a:r>
              <a:rPr lang="nl-BE" sz="2000" dirty="0" smtClean="0"/>
              <a:t>lijst </a:t>
            </a:r>
            <a:r>
              <a:rPr lang="nl-BE" sz="2000" dirty="0"/>
              <a:t>beschikbaar</a:t>
            </a:r>
          </a:p>
          <a:p>
            <a:pPr lvl="1"/>
            <a:endParaRPr lang="nl-BE" sz="1600" dirty="0" smtClean="0"/>
          </a:p>
          <a:p>
            <a:r>
              <a:rPr lang="nl-BE" sz="2400" dirty="0" smtClean="0"/>
              <a:t>Systematische informatisering van  patiëntendossiers</a:t>
            </a:r>
          </a:p>
          <a:p>
            <a:endParaRPr lang="nl-BE" sz="2000" dirty="0"/>
          </a:p>
          <a:p>
            <a:r>
              <a:rPr lang="nl-BE" sz="2400" dirty="0"/>
              <a:t>Goede structurering van de gegevens</a:t>
            </a:r>
          </a:p>
          <a:p>
            <a:pPr lvl="1"/>
            <a:r>
              <a:rPr lang="nl-BE" sz="2100" dirty="0"/>
              <a:t>gebruik </a:t>
            </a:r>
            <a:r>
              <a:rPr lang="nl-BE" sz="2100" dirty="0" smtClean="0"/>
              <a:t>standaardterminologie</a:t>
            </a:r>
          </a:p>
          <a:p>
            <a:pPr lvl="1"/>
            <a:r>
              <a:rPr lang="nl-BE" sz="2100" dirty="0" smtClean="0"/>
              <a:t>mogelijkheid tot aanmaak/raadpleging van een SumEHR</a:t>
            </a:r>
            <a:endParaRPr lang="nl-BE" sz="2100" dirty="0"/>
          </a:p>
          <a:p>
            <a:pPr lvl="1"/>
            <a:endParaRPr lang="nl-BE" sz="2000" dirty="0"/>
          </a:p>
          <a:p>
            <a:r>
              <a:rPr lang="nl-BE" sz="2400" dirty="0"/>
              <a:t>Deelnemen, voeden, raadplegen van de beschikbare tools</a:t>
            </a:r>
          </a:p>
          <a:p>
            <a:pPr lvl="1"/>
            <a:r>
              <a:rPr lang="nl-BE" sz="2000" dirty="0" smtClean="0"/>
              <a:t>65 diensten met toegevoegde waarde beschikbaar</a:t>
            </a:r>
          </a:p>
          <a:p>
            <a:pPr lvl="1"/>
            <a:endParaRPr lang="nl-BE" sz="2000" dirty="0"/>
          </a:p>
          <a:p>
            <a:r>
              <a:rPr lang="nl-BE" sz="2400" dirty="0"/>
              <a:t>Bevordering van de registratie van de </a:t>
            </a:r>
            <a:r>
              <a:rPr lang="nl-BE" sz="2400" dirty="0" smtClean="0"/>
              <a:t>geïnformeerde toestemming </a:t>
            </a:r>
            <a:r>
              <a:rPr lang="nl-BE" sz="2400" dirty="0"/>
              <a:t>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rPr>
              <a:t>I</a:t>
            </a:r>
            <a:r>
              <a:rPr lang="nl-BE" sz="2000" b="1" spc="-100" dirty="0" smtClean="0">
                <a:solidFill>
                  <a:srgbClr val="3E6E5A"/>
                </a:solidFill>
                <a:latin typeface="+mj-lt"/>
              </a:rPr>
              <a:t>ndividuele zorgverleners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60</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smtClean="0"/>
              <a:t>Systematische informatisering van de patiëntendossiers over disciplines heen</a:t>
            </a:r>
          </a:p>
          <a:p>
            <a:endParaRPr lang="nl-BE" sz="1000" dirty="0"/>
          </a:p>
          <a:p>
            <a:r>
              <a:rPr lang="nl-BE" sz="2400" dirty="0"/>
              <a:t>Goede structurering van de gegevens</a:t>
            </a:r>
          </a:p>
          <a:p>
            <a:pPr lvl="1"/>
            <a:r>
              <a:rPr lang="nl-BE" sz="2100" dirty="0"/>
              <a:t>gebruik standaardterminologie</a:t>
            </a:r>
          </a:p>
          <a:p>
            <a:pPr lvl="1"/>
            <a:r>
              <a:rPr lang="nl-BE" sz="2100" dirty="0"/>
              <a:t>mogelijkheid tot aanmaak/raadpleging van een SumEHR</a:t>
            </a:r>
          </a:p>
          <a:p>
            <a:pPr lvl="1"/>
            <a:endParaRPr lang="nl-BE" sz="1000" dirty="0"/>
          </a:p>
          <a:p>
            <a:r>
              <a:rPr lang="nl-BE" sz="2400" dirty="0"/>
              <a:t>Onderling afstemmen van de werkmethodes van de </a:t>
            </a:r>
            <a:r>
              <a:rPr lang="nl-BE" sz="2400" dirty="0" smtClean="0"/>
              <a:t>ziekenhuizen</a:t>
            </a:r>
          </a:p>
          <a:p>
            <a:endParaRPr lang="nl-BE" sz="1000" dirty="0"/>
          </a:p>
          <a:p>
            <a:r>
              <a:rPr lang="nl-BE" sz="2400" dirty="0" smtClean="0"/>
              <a:t>Deelnemen, voeden, raadplegen van de beschikbare tools (oa hubs/ metahubsysteem)</a:t>
            </a:r>
          </a:p>
          <a:p>
            <a:pPr lvl="1"/>
            <a:r>
              <a:rPr lang="nl-BE" sz="2000" dirty="0" smtClean="0"/>
              <a:t>65 </a:t>
            </a:r>
            <a:r>
              <a:rPr lang="nl-BE" sz="2000" dirty="0"/>
              <a:t>diensten met toegevoegde waarde </a:t>
            </a:r>
            <a:r>
              <a:rPr lang="nl-BE" sz="2000" dirty="0" smtClean="0"/>
              <a:t>beschikbaar</a:t>
            </a:r>
          </a:p>
          <a:p>
            <a:pPr lvl="1"/>
            <a:endParaRPr lang="nl-BE" sz="900" dirty="0"/>
          </a:p>
          <a:p>
            <a:pPr marL="182880" lvl="3">
              <a:buSzPct val="85000"/>
            </a:pPr>
            <a:r>
              <a:rPr lang="nl-BE" sz="2400" dirty="0" smtClean="0"/>
              <a:t>Informatieveiligheid</a:t>
            </a:r>
          </a:p>
          <a:p>
            <a:pPr marL="182880" lvl="3">
              <a:buSzPct val="85000"/>
            </a:pPr>
            <a:endParaRPr lang="nl-BE" sz="900" dirty="0"/>
          </a:p>
          <a:p>
            <a:r>
              <a:rPr lang="nl-BE" sz="2400" dirty="0" smtClean="0"/>
              <a:t>Bevordering van de registratie van de geïnformeerde toestemming 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rPr>
              <a:t>Zorg- en verzekerings</a:t>
            </a:r>
          </a:p>
          <a:p>
            <a:pPr>
              <a:lnSpc>
                <a:spcPct val="90000"/>
              </a:lnSpc>
              <a:spcBef>
                <a:spcPct val="0"/>
              </a:spcBef>
            </a:pPr>
            <a:r>
              <a:rPr lang="nl-BE" sz="2000" b="1" spc="-100" dirty="0" smtClean="0">
                <a:solidFill>
                  <a:srgbClr val="3E6E5A"/>
                </a:solidFill>
                <a:latin typeface="+mj-lt"/>
              </a:rPr>
              <a:t>instellingen </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61</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
        <p:nvSpPr>
          <p:cNvPr id="4" name="Date Placeholder 3"/>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64" y="476672"/>
            <a:ext cx="6952796" cy="630549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18/03/2015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62</a:t>
            </a:fld>
            <a:endParaRPr lang="en-US"/>
          </a:p>
        </p:txBody>
      </p:sp>
    </p:spTree>
    <p:extLst>
      <p:ext uri="{BB962C8B-B14F-4D97-AF65-F5344CB8AC3E}">
        <p14:creationId xmlns:p14="http://schemas.microsoft.com/office/powerpoint/2010/main" val="1915991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 </a:t>
            </a:r>
            <a:r>
              <a:rPr dirty="0"/>
              <a:t/>
            </a:r>
            <a:br>
              <a:rPr dirty="0"/>
            </a:br>
            <a:r>
              <a:rPr lang="nl-BE" dirty="0"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GMD = </a:t>
            </a:r>
            <a:r>
              <a:rPr lang="nl-BE" sz="2000" b="1" dirty="0" smtClean="0">
                <a:solidFill>
                  <a:srgbClr val="3E6E5A"/>
                </a:solidFill>
              </a:rPr>
              <a:t>EPD </a:t>
            </a:r>
            <a:r>
              <a:rPr lang="nl-BE" sz="2000" b="1" dirty="0">
                <a:solidFill>
                  <a:srgbClr val="3E6E5A"/>
                </a:solidFill>
              </a:rPr>
              <a:t>&amp; het delen van </a:t>
            </a:r>
            <a:r>
              <a:rPr lang="nl-BE" sz="2000" b="1" dirty="0" smtClean="0">
                <a:solidFill>
                  <a:srgbClr val="3E6E5A"/>
                </a:solidFill>
              </a:rPr>
              <a:t>relevante gezondheids-gegevens</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7</a:t>
            </a:fld>
            <a:endParaRPr lang="nl-BE"/>
          </a:p>
        </p:txBody>
      </p:sp>
      <p:sp>
        <p:nvSpPr>
          <p:cNvPr id="11" name="Content Placeholder 10"/>
          <p:cNvSpPr>
            <a:spLocks noGrp="1"/>
          </p:cNvSpPr>
          <p:nvPr>
            <p:ph idx="1"/>
          </p:nvPr>
        </p:nvSpPr>
        <p:spPr/>
        <p:txBody>
          <a:bodyPr>
            <a:normAutofit lnSpcReduction="10000"/>
          </a:bodyPr>
          <a:lstStyle/>
          <a:p>
            <a:pPr marL="0" lvl="1" indent="0">
              <a:buNone/>
              <a:defRPr/>
            </a:pPr>
            <a:r>
              <a:rPr lang="nl-BE" sz="2000" dirty="0"/>
              <a:t>Elke houder van een GMD </a:t>
            </a:r>
            <a:r>
              <a:rPr lang="nl-BE" sz="2000" dirty="0" smtClean="0"/>
              <a:t>beheert een elektronisch patiëntendossier (EPD), en werkt </a:t>
            </a:r>
            <a:r>
              <a:rPr lang="nl-BE" sz="2000" dirty="0"/>
              <a:t>de </a:t>
            </a:r>
            <a:r>
              <a:rPr lang="nl-BE" sz="2000" dirty="0" smtClean="0"/>
              <a:t>SumEHR bij in de elektronische kluizen Vitalink/InterMed; de SumEHR is daar beschikbaar</a:t>
            </a:r>
          </a:p>
          <a:p>
            <a:pPr marL="0" lvl="1" indent="0">
              <a:buNone/>
              <a:defRPr/>
            </a:pPr>
            <a:endParaRPr lang="nl-BE" sz="2000" dirty="0" smtClean="0"/>
          </a:p>
          <a:p>
            <a:pPr marL="342900" lvl="2" indent="-342900">
              <a:buClrTx/>
              <a:buSzPct val="85000"/>
              <a:defRPr/>
            </a:pPr>
            <a:r>
              <a:rPr lang="nl-BE" sz="2000" dirty="0"/>
              <a:t>Aanpassing van de </a:t>
            </a:r>
            <a:r>
              <a:rPr lang="nl-BE" sz="2000" dirty="0" smtClean="0"/>
              <a:t>registratiecriteria van de huisartsensoftware</a:t>
            </a:r>
          </a:p>
          <a:p>
            <a:pPr marL="342900" lvl="2" indent="-342900">
              <a:buClrTx/>
              <a:buSzPct val="85000"/>
              <a:defRPr/>
            </a:pPr>
            <a:endParaRPr lang="nl-BE" sz="2000" dirty="0" smtClean="0"/>
          </a:p>
          <a:p>
            <a:pPr marL="342900" lvl="2" indent="-342900">
              <a:buClrTx/>
              <a:buSzPct val="85000"/>
              <a:defRPr/>
            </a:pPr>
            <a:r>
              <a:rPr lang="nl-BE" sz="2000" dirty="0" smtClean="0"/>
              <a:t>Ondersteuning </a:t>
            </a:r>
            <a:r>
              <a:rPr lang="nl-BE" sz="2000" dirty="0"/>
              <a:t>bij het gebruik van de software </a:t>
            </a:r>
          </a:p>
          <a:p>
            <a:pPr marL="342900" lvl="2" indent="-342900">
              <a:buClrTx/>
              <a:buSzPct val="85000"/>
              <a:defRPr/>
            </a:pPr>
            <a:endParaRPr lang="nl-BE" sz="2000" dirty="0" smtClean="0"/>
          </a:p>
          <a:p>
            <a:pPr marL="342900" lvl="2" indent="-342900">
              <a:buClrTx/>
              <a:buSzPct val="85000"/>
              <a:defRPr/>
            </a:pPr>
            <a:r>
              <a:rPr lang="nl-BE" sz="2000" dirty="0" smtClean="0"/>
              <a:t>Vastlegging van de referentiearchitectuur voor het elektronisch delen van gezondheids-gegevens </a:t>
            </a:r>
          </a:p>
          <a:p>
            <a:pPr marL="342900" lvl="2" indent="-342900">
              <a:buClrTx/>
              <a:buSzPct val="85000"/>
              <a:defRPr/>
            </a:pPr>
            <a:endParaRPr lang="nl-BE" sz="2000" dirty="0" smtClean="0"/>
          </a:p>
          <a:p>
            <a:pPr marL="342900" lvl="2" indent="-342900">
              <a:buClrTx/>
              <a:buSzPct val="85000"/>
              <a:defRPr/>
            </a:pPr>
            <a:r>
              <a:rPr lang="nl-BE" sz="2000" dirty="0"/>
              <a:t>Realisatie van een planning voor het totstandbrengen van de verbinding tussen de hubs </a:t>
            </a:r>
            <a:r>
              <a:rPr lang="nl-BE" sz="2000" dirty="0" smtClean="0"/>
              <a:t>(incl InterMed) en </a:t>
            </a:r>
            <a:r>
              <a:rPr lang="nl-BE" sz="2000" dirty="0"/>
              <a:t>Vitalink</a:t>
            </a:r>
          </a:p>
          <a:p>
            <a:pPr marL="457200" indent="-457200">
              <a:buFont typeface="+mj-lt"/>
              <a:buAutoNum type="arabicPeriod"/>
            </a:pPr>
            <a:endParaRPr lang="nl-BE" sz="2400" dirty="0"/>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a:spcBef>
                <a:spcPct val="0"/>
              </a:spcBef>
            </a:pPr>
            <a:r>
              <a:rPr lang="nl-BE" sz="2000" b="1" spc="-100" dirty="0">
                <a:solidFill>
                  <a:srgbClr val="3E6E5A"/>
                </a:solidFill>
                <a:latin typeface="+mj-lt"/>
              </a:rPr>
              <a:t>G</a:t>
            </a:r>
            <a:r>
              <a:rPr lang="nl-BE" sz="2000" b="1" spc="-100" dirty="0" smtClean="0">
                <a:solidFill>
                  <a:srgbClr val="3E6E5A"/>
                </a:solidFill>
                <a:latin typeface="+mj-lt"/>
              </a:rPr>
              <a:t>edeeld </a:t>
            </a:r>
            <a:r>
              <a:rPr lang="nl-BE" sz="2000" b="1" spc="-100" dirty="0">
                <a:solidFill>
                  <a:srgbClr val="3E6E5A"/>
                </a:solidFill>
                <a:latin typeface="+mj-lt"/>
              </a:rPr>
              <a:t>farmaceutisch dossier </a:t>
            </a:r>
            <a:r>
              <a:rPr lang="nl-BE" sz="2000" b="1" spc="-100" dirty="0" smtClean="0">
                <a:solidFill>
                  <a:srgbClr val="3E6E5A"/>
                </a:solidFill>
                <a:latin typeface="+mj-lt"/>
              </a:rPr>
              <a:t> &amp; medicatieschema</a:t>
            </a:r>
            <a:endParaRPr lang="nl-BE" sz="2000" b="1" spc="-100" dirty="0">
              <a:solidFill>
                <a:srgbClr val="3E6E5A"/>
              </a:solidFill>
              <a:latin typeface="+mj-lt"/>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8</a:t>
            </a:fld>
            <a:endParaRPr lang="nl-BE"/>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nl-BE" sz="2000" dirty="0"/>
              <a:t>Authentieke bron voor </a:t>
            </a:r>
            <a:r>
              <a:rPr lang="nl-BE" sz="2000" dirty="0" smtClean="0"/>
              <a:t>de afgeleverde </a:t>
            </a:r>
            <a:r>
              <a:rPr lang="nl-BE" sz="2000" dirty="0"/>
              <a:t>medicatie = Gedeeld Farmaceutisch Dossier (GFD)</a:t>
            </a:r>
          </a:p>
          <a:p>
            <a:pPr lvl="1" eaLnBrk="0" fontAlgn="base" hangingPunct="0">
              <a:spcAft>
                <a:spcPct val="0"/>
              </a:spcAft>
              <a:defRPr/>
            </a:pPr>
            <a:r>
              <a:rPr lang="nl-BE" sz="1600" dirty="0" smtClean="0"/>
              <a:t>historiek </a:t>
            </a:r>
            <a:r>
              <a:rPr lang="nl-BE" sz="1600" dirty="0"/>
              <a:t>m.b.t. </a:t>
            </a:r>
            <a:r>
              <a:rPr lang="nl-BE" sz="1600" dirty="0" smtClean="0"/>
              <a:t>afgeleverde medicatie</a:t>
            </a:r>
            <a:endParaRPr lang="nl-BE" sz="1600" dirty="0"/>
          </a:p>
          <a:p>
            <a:pPr lvl="1" eaLnBrk="0" fontAlgn="base" hangingPunct="0">
              <a:spcAft>
                <a:spcPct val="0"/>
              </a:spcAft>
              <a:defRPr/>
            </a:pPr>
            <a:r>
              <a:rPr lang="nl-BE" sz="1600" dirty="0"/>
              <a:t>betere controle van contra-indicaties</a:t>
            </a:r>
          </a:p>
          <a:p>
            <a:pPr lvl="1" eaLnBrk="0" fontAlgn="base" hangingPunct="0">
              <a:spcAft>
                <a:spcPct val="0"/>
              </a:spcAft>
              <a:defRPr/>
            </a:pPr>
            <a:r>
              <a:rPr lang="nl-BE" sz="1600" dirty="0" smtClean="0"/>
              <a:t>versterking </a:t>
            </a:r>
            <a:r>
              <a:rPr lang="nl-BE" sz="1600" dirty="0"/>
              <a:t>van de </a:t>
            </a:r>
            <a:r>
              <a:rPr lang="nl-BE" sz="1600" dirty="0" smtClean="0"/>
              <a:t>rol van raadgever van de apotheker</a:t>
            </a:r>
            <a:endParaRPr lang="nl-BE" sz="1600" dirty="0"/>
          </a:p>
          <a:p>
            <a:pPr eaLnBrk="0" fontAlgn="base" hangingPunct="0">
              <a:spcAft>
                <a:spcPct val="0"/>
              </a:spcAft>
              <a:defRPr/>
            </a:pPr>
            <a:endParaRPr lang="nl-BE" sz="2000" dirty="0" smtClean="0"/>
          </a:p>
          <a:p>
            <a:pPr marL="182880" lvl="1" eaLnBrk="0" fontAlgn="base" hangingPunct="0">
              <a:spcAft>
                <a:spcPct val="0"/>
              </a:spcAft>
              <a:defRPr/>
            </a:pPr>
            <a:r>
              <a:rPr lang="nl-BE" sz="2000" dirty="0" smtClean="0"/>
              <a:t>Medicatieschema’s afkomstig van (eerstelijns)actoren in de gezondheidszorg worden opgeslagen in de elektronische kluizen Vitalink/InterMed</a:t>
            </a:r>
            <a:endParaRPr lang="nl-BE" sz="2000" dirty="0"/>
          </a:p>
        </p:txBody>
      </p:sp>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Registratie van </a:t>
            </a:r>
            <a:r>
              <a:rPr lang="nl-BE" sz="2000" b="1" dirty="0" err="1" smtClean="0">
                <a:solidFill>
                  <a:srgbClr val="3E6E5A"/>
                </a:solidFill>
              </a:rPr>
              <a:t>software-pakketten</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9</a:t>
            </a:fld>
            <a:endParaRPr lang="nl-BE"/>
          </a:p>
        </p:txBody>
      </p:sp>
      <p:sp>
        <p:nvSpPr>
          <p:cNvPr id="11" name="Content Placeholder 10"/>
          <p:cNvSpPr>
            <a:spLocks noGrp="1"/>
          </p:cNvSpPr>
          <p:nvPr>
            <p:ph idx="1"/>
          </p:nvPr>
        </p:nvSpPr>
        <p:spPr/>
        <p:txBody>
          <a:bodyPr>
            <a:normAutofit fontScale="85000" lnSpcReduction="20000"/>
          </a:bodyPr>
          <a:lstStyle/>
          <a:p>
            <a:pPr>
              <a:defRPr/>
            </a:pPr>
            <a:r>
              <a:rPr lang="nl-BE" sz="2200" dirty="0"/>
              <a:t>S</a:t>
            </a:r>
            <a:r>
              <a:rPr lang="nl-BE" sz="2200" dirty="0" smtClean="0"/>
              <a:t>ectoren</a:t>
            </a:r>
          </a:p>
          <a:p>
            <a:pPr lvl="1">
              <a:defRPr/>
            </a:pPr>
            <a:r>
              <a:rPr lang="nl-BE" sz="1900" dirty="0" smtClean="0"/>
              <a:t>huisartsen</a:t>
            </a:r>
          </a:p>
          <a:p>
            <a:pPr lvl="1">
              <a:defRPr/>
            </a:pPr>
            <a:r>
              <a:rPr lang="nl-BE" sz="1900" dirty="0" smtClean="0"/>
              <a:t>kinesitherapeuten</a:t>
            </a:r>
          </a:p>
          <a:p>
            <a:pPr lvl="1">
              <a:defRPr/>
            </a:pPr>
            <a:r>
              <a:rPr lang="nl-BE" sz="1900" dirty="0" smtClean="0"/>
              <a:t>Verpleegkundigen</a:t>
            </a:r>
          </a:p>
          <a:p>
            <a:pPr lvl="1">
              <a:defRPr/>
            </a:pPr>
            <a:endParaRPr lang="nl-BE" sz="1900" dirty="0" smtClean="0"/>
          </a:p>
          <a:p>
            <a:pPr>
              <a:defRPr/>
            </a:pPr>
            <a:r>
              <a:rPr lang="nl-BE" sz="2200" dirty="0" smtClean="0"/>
              <a:t>Vastlegging van de registratiecriteria</a:t>
            </a:r>
          </a:p>
          <a:p>
            <a:pPr lvl="1">
              <a:defRPr/>
            </a:pPr>
            <a:r>
              <a:rPr lang="nl-BE" sz="1900" dirty="0" smtClean="0"/>
              <a:t>in samenwerking met vertegenwoordigers van de huisartsen, kinesitherapeuten en verpleegkundigen, en van de openbare instellingen (RIZIV en FOD Volksgezondheid)</a:t>
            </a:r>
          </a:p>
          <a:p>
            <a:pPr lvl="1">
              <a:defRPr/>
            </a:pPr>
            <a:r>
              <a:rPr lang="nl-BE" sz="1900" dirty="0"/>
              <a:t>goedkeuring door </a:t>
            </a:r>
            <a:r>
              <a:rPr lang="nl-BE" sz="1900" dirty="0" smtClean="0"/>
              <a:t>ad-hoc-commissies (Nationale </a:t>
            </a:r>
            <a:r>
              <a:rPr lang="nl-BE" sz="1900" dirty="0"/>
              <a:t>Commissie Geneesheren-Ziekenfondsen of de Overeenkomstencommissie</a:t>
            </a:r>
            <a:r>
              <a:rPr lang="nl-BE" sz="1900" dirty="0" smtClean="0"/>
              <a:t>)</a:t>
            </a:r>
          </a:p>
          <a:p>
            <a:pPr lvl="1">
              <a:defRPr/>
            </a:pPr>
            <a:endParaRPr lang="nl-BE" sz="1900" dirty="0"/>
          </a:p>
          <a:p>
            <a:pPr>
              <a:defRPr/>
            </a:pPr>
            <a:r>
              <a:rPr lang="nl-BE" sz="2200" dirty="0" smtClean="0"/>
              <a:t>Controle van de registratiecriteria (testen)</a:t>
            </a:r>
          </a:p>
          <a:p>
            <a:pPr>
              <a:defRPr/>
            </a:pPr>
            <a:endParaRPr lang="nl-BE" sz="2200" dirty="0" smtClean="0"/>
          </a:p>
          <a:p>
            <a:pPr>
              <a:defRPr/>
            </a:pPr>
            <a:r>
              <a:rPr lang="nl-BE" sz="2200" dirty="0" smtClean="0"/>
              <a:t>Intensieve ondersteuning</a:t>
            </a:r>
          </a:p>
          <a:p>
            <a:pPr lvl="1">
              <a:defRPr/>
            </a:pPr>
            <a:r>
              <a:rPr lang="nl-BE" sz="1900" dirty="0" smtClean="0"/>
              <a:t>mini-labs</a:t>
            </a:r>
          </a:p>
          <a:p>
            <a:pPr lvl="1">
              <a:defRPr/>
            </a:pPr>
            <a:endParaRPr lang="nl-BE" sz="1900" dirty="0" smtClean="0"/>
          </a:p>
          <a:p>
            <a:pPr>
              <a:defRPr/>
            </a:pPr>
            <a:r>
              <a:rPr lang="nl-BE" sz="2200" b="1" i="1" dirty="0" smtClean="0"/>
              <a:t>Gepland: </a:t>
            </a:r>
            <a:r>
              <a:rPr lang="nl-BE" sz="2200" i="1" dirty="0" smtClean="0"/>
              <a:t> vervanging van premies voor het bezit van een software door premies voor een effectief gebruik van een software</a:t>
            </a:r>
            <a:endParaRPr lang="nl-BE" sz="2200" i="1" dirty="0"/>
          </a:p>
          <a:p>
            <a:pPr lvl="1">
              <a:defRPr/>
            </a:pPr>
            <a:endParaRPr lang="nl-BE" sz="2200" dirty="0"/>
          </a:p>
          <a:p>
            <a:pPr>
              <a:defRPr/>
            </a:pPr>
            <a:endParaRPr lang="nl-BE" sz="2600" dirty="0"/>
          </a:p>
          <a:p>
            <a:pPr marL="457200" indent="-457200">
              <a:buFont typeface="+mj-lt"/>
              <a:buAutoNum type="arabicPeriod"/>
            </a:pPr>
            <a:endParaRPr lang="nl-BE"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18/03/2015</a:t>
            </a:r>
            <a:endParaRPr lang="en-US" dirty="0"/>
          </a:p>
        </p:txBody>
      </p:sp>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5163</TotalTime>
  <Words>3012</Words>
  <Application>Microsoft Office PowerPoint</Application>
  <PresentationFormat>On-screen Show (4:3)</PresentationFormat>
  <Paragraphs>794</Paragraphs>
  <Slides>63</Slides>
  <Notes>47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Clarity</vt:lpstr>
      <vt:lpstr>eHealth: stand van zaken en perspectieven</vt:lpstr>
      <vt:lpstr>Enkele evoluties in de gezondheidszorg</vt:lpstr>
      <vt:lpstr>Vermelde evoluties vergen …</vt:lpstr>
      <vt:lpstr>Elektronische communicatie bevordert ook …</vt:lpstr>
      <vt:lpstr>Overzicht</vt:lpstr>
      <vt:lpstr>Roadmap eGezondheid 2013-2018</vt:lpstr>
      <vt:lpstr>Roadmap eGezondheid 2013-2018</vt:lpstr>
      <vt:lpstr>Roadmap eGezondheid 2013-2018</vt:lpstr>
      <vt:lpstr>Roadmap eGezondheid 2013-2018</vt:lpstr>
      <vt:lpstr>Roadmap eGezondheid 2013-2018</vt:lpstr>
      <vt:lpstr>Roadmap eGezondheid 2013-2018</vt:lpstr>
      <vt:lpstr>PowerPoint Presentation</vt:lpstr>
      <vt:lpstr>PowerPoint Presentation</vt:lpstr>
      <vt:lpstr>PowerPoint Presentation</vt:lpstr>
      <vt:lpstr>PowerPoint Presentation</vt:lpstr>
      <vt:lpstr>PowerPoint Presentation</vt:lpstr>
      <vt:lpstr>PowerPoint Presentation</vt:lpstr>
      <vt:lpstr>Roadmap eGezondheid 2013-2018</vt:lpstr>
      <vt:lpstr>Roadmap eGezondheid 2013-2018</vt:lpstr>
      <vt:lpstr>Roadmap eGezondheid 2013-2018</vt:lpstr>
      <vt:lpstr>Roadmap eGezondheid 2013-2018</vt:lpstr>
      <vt:lpstr>  Rol en verantwoordelijkheden van het eHealth-platform </vt:lpstr>
      <vt:lpstr>PowerPoint Presentation</vt:lpstr>
      <vt:lpstr>PowerPoint Presentation</vt:lpstr>
      <vt:lpstr>PowerPoint Presentation</vt:lpstr>
      <vt:lpstr>Doelstellingen eHealth-platform</vt:lpstr>
      <vt:lpstr>10 opdrachten</vt:lpstr>
      <vt:lpstr>10 opdrachten</vt:lpstr>
      <vt:lpstr>Basisarchitectuur</vt:lpstr>
      <vt:lpstr>10 basisdiensten</vt:lpstr>
      <vt:lpstr>10 basisdiensten</vt:lpstr>
      <vt:lpstr>10 basisdiensten</vt:lpstr>
      <vt:lpstr>PowerPoint Presentation</vt:lpstr>
      <vt:lpstr>10 basisdiensten</vt:lpstr>
      <vt:lpstr>Geïntegreerd gebruikers- en toegangsbeheer Hoe werkt dat ?</vt:lpstr>
      <vt:lpstr>10 basisdiensten</vt:lpstr>
      <vt:lpstr>10 basisdiensten</vt:lpstr>
      <vt:lpstr>Asymmetrische encryptie</vt:lpstr>
      <vt:lpstr>Asymmetrische encryptie</vt:lpstr>
      <vt:lpstr>Symmetrische encryptie</vt:lpstr>
      <vt:lpstr>10 basisdiensten</vt:lpstr>
      <vt:lpstr>Voorbeeld: elektronisch voorschrift in ziekenhuizen</vt:lpstr>
      <vt:lpstr>10 basisdiensten</vt:lpstr>
      <vt:lpstr>10 basisdiensten</vt:lpstr>
      <vt:lpstr>10 basisdiensten</vt:lpstr>
      <vt:lpstr>10 basisdiensten</vt:lpstr>
      <vt:lpstr>Ondersteuning </vt:lpstr>
      <vt:lpstr>Ondersteuning </vt:lpstr>
      <vt:lpstr>Ondersteuning </vt:lpstr>
      <vt:lpstr>Ondersteuning </vt:lpstr>
      <vt:lpstr>Ondersteuning </vt:lpstr>
      <vt:lpstr>www.patientconsent.be</vt:lpstr>
      <vt:lpstr>Folder informatie</vt:lpstr>
      <vt:lpstr>Folder informatie</vt:lpstr>
      <vt:lpstr>eHealthConsent</vt:lpstr>
      <vt:lpstr>eHealthConsent</vt:lpstr>
      <vt:lpstr>eHealthConsent</vt:lpstr>
      <vt:lpstr>eHealthConsent</vt:lpstr>
      <vt:lpstr>Waarom de medische praktijk informatiseren? Wat is de rol van de zorgverleners?</vt:lpstr>
      <vt:lpstr>Welk is de rol van de zorgverleners? </vt:lpstr>
      <vt:lpstr>Wat is de rol van de zorgverleners? </vt:lpstr>
      <vt:lpstr>PowerPoint Presentation</vt:lpstr>
      <vt:lpstr>BEDANKT !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169</cp:revision>
  <cp:lastPrinted>2015-01-05T10:57:53Z</cp:lastPrinted>
  <dcterms:created xsi:type="dcterms:W3CDTF">2014-04-14T09:14:56Z</dcterms:created>
  <dcterms:modified xsi:type="dcterms:W3CDTF">2015-03-17T09:30:35Z</dcterms:modified>
</cp:coreProperties>
</file>