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2" r:id="rId1"/>
  </p:sldMasterIdLst>
  <p:notesMasterIdLst>
    <p:notesMasterId r:id="rId54"/>
  </p:notesMasterIdLst>
  <p:handoutMasterIdLst>
    <p:handoutMasterId r:id="rId55"/>
  </p:handoutMasterIdLst>
  <p:sldIdLst>
    <p:sldId id="256" r:id="rId2"/>
    <p:sldId id="282" r:id="rId3"/>
    <p:sldId id="257" r:id="rId4"/>
    <p:sldId id="266" r:id="rId5"/>
    <p:sldId id="268" r:id="rId6"/>
    <p:sldId id="267" r:id="rId7"/>
    <p:sldId id="270" r:id="rId8"/>
    <p:sldId id="271" r:id="rId9"/>
    <p:sldId id="272" r:id="rId10"/>
    <p:sldId id="285" r:id="rId11"/>
    <p:sldId id="287" r:id="rId12"/>
    <p:sldId id="286" r:id="rId13"/>
    <p:sldId id="341" r:id="rId14"/>
    <p:sldId id="342" r:id="rId15"/>
    <p:sldId id="343" r:id="rId16"/>
    <p:sldId id="288" r:id="rId17"/>
    <p:sldId id="337" r:id="rId18"/>
    <p:sldId id="339" r:id="rId19"/>
    <p:sldId id="340" r:id="rId20"/>
    <p:sldId id="338" r:id="rId21"/>
    <p:sldId id="262" r:id="rId22"/>
    <p:sldId id="297" r:id="rId23"/>
    <p:sldId id="296" r:id="rId24"/>
    <p:sldId id="314" r:id="rId25"/>
    <p:sldId id="298" r:id="rId26"/>
    <p:sldId id="313" r:id="rId27"/>
    <p:sldId id="299" r:id="rId28"/>
    <p:sldId id="300" r:id="rId29"/>
    <p:sldId id="301" r:id="rId30"/>
    <p:sldId id="302" r:id="rId31"/>
    <p:sldId id="303" r:id="rId32"/>
    <p:sldId id="304" r:id="rId33"/>
    <p:sldId id="305" r:id="rId34"/>
    <p:sldId id="289" r:id="rId35"/>
    <p:sldId id="327" r:id="rId36"/>
    <p:sldId id="308" r:id="rId37"/>
    <p:sldId id="309" r:id="rId38"/>
    <p:sldId id="310" r:id="rId39"/>
    <p:sldId id="260" r:id="rId40"/>
    <p:sldId id="311" r:id="rId41"/>
    <p:sldId id="312" r:id="rId42"/>
    <p:sldId id="320" r:id="rId43"/>
    <p:sldId id="321" r:id="rId44"/>
    <p:sldId id="334" r:id="rId45"/>
    <p:sldId id="324" r:id="rId46"/>
    <p:sldId id="325" r:id="rId47"/>
    <p:sldId id="335" r:id="rId48"/>
    <p:sldId id="326" r:id="rId49"/>
    <p:sldId id="328" r:id="rId50"/>
    <p:sldId id="329" r:id="rId51"/>
    <p:sldId id="336" r:id="rId52"/>
    <p:sldId id="258" r:id="rId53"/>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6E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85" autoAdjust="0"/>
    <p:restoredTop sz="94660"/>
  </p:normalViewPr>
  <p:slideViewPr>
    <p:cSldViewPr>
      <p:cViewPr>
        <p:scale>
          <a:sx n="104" d="100"/>
          <a:sy n="104" d="100"/>
        </p:scale>
        <p:origin x="-102" y="-102"/>
      </p:cViewPr>
      <p:guideLst>
        <p:guide orient="horz" pos="2160"/>
        <p:guide pos="2880"/>
      </p:guideLst>
    </p:cSldViewPr>
  </p:slideViewPr>
  <p:notesTextViewPr>
    <p:cViewPr>
      <p:scale>
        <a:sx n="1" d="1"/>
        <a:sy n="1" d="1"/>
      </p:scale>
      <p:origin x="0" y="0"/>
    </p:cViewPr>
  </p:notesTextViewPr>
  <p:notesViewPr>
    <p:cSldViewPr>
      <p:cViewPr varScale="1">
        <p:scale>
          <a:sx n="77" d="100"/>
          <a:sy n="77" d="100"/>
        </p:scale>
        <p:origin x="-2106" y="-102"/>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_rels/data2.xml.rels><?xml version="1.0" encoding="UTF-8" standalone="yes"?>
<Relationships xmlns="http://schemas.openxmlformats.org/package/2006/relationships"><Relationship Id="rId8" Type="http://schemas.openxmlformats.org/officeDocument/2006/relationships/image" Target="../media/image49.jpeg"/><Relationship Id="rId3" Type="http://schemas.openxmlformats.org/officeDocument/2006/relationships/image" Target="../media/image44.jpeg"/><Relationship Id="rId7" Type="http://schemas.openxmlformats.org/officeDocument/2006/relationships/image" Target="../media/image48.jpeg"/><Relationship Id="rId2" Type="http://schemas.openxmlformats.org/officeDocument/2006/relationships/image" Target="../media/image43.jpeg"/><Relationship Id="rId1" Type="http://schemas.openxmlformats.org/officeDocument/2006/relationships/image" Target="../media/image42.jpeg"/><Relationship Id="rId6" Type="http://schemas.openxmlformats.org/officeDocument/2006/relationships/image" Target="../media/image47.jpeg"/><Relationship Id="rId5" Type="http://schemas.openxmlformats.org/officeDocument/2006/relationships/image" Target="../media/image46.jpeg"/><Relationship Id="rId10" Type="http://schemas.openxmlformats.org/officeDocument/2006/relationships/image" Target="../media/image51.jpeg"/><Relationship Id="rId4" Type="http://schemas.openxmlformats.org/officeDocument/2006/relationships/image" Target="../media/image45.jpeg"/><Relationship Id="rId9" Type="http://schemas.openxmlformats.org/officeDocument/2006/relationships/image" Target="../media/image50.jpeg"/></Relationships>
</file>

<file path=ppt/diagrams/_rels/drawing2.xml.rels><?xml version="1.0" encoding="UTF-8" standalone="yes"?>
<Relationships xmlns="http://schemas.openxmlformats.org/package/2006/relationships"><Relationship Id="rId8" Type="http://schemas.openxmlformats.org/officeDocument/2006/relationships/image" Target="../media/image49.jpeg"/><Relationship Id="rId3" Type="http://schemas.openxmlformats.org/officeDocument/2006/relationships/image" Target="../media/image44.jpeg"/><Relationship Id="rId7" Type="http://schemas.openxmlformats.org/officeDocument/2006/relationships/image" Target="../media/image48.jpeg"/><Relationship Id="rId2" Type="http://schemas.openxmlformats.org/officeDocument/2006/relationships/image" Target="../media/image43.jpeg"/><Relationship Id="rId1" Type="http://schemas.openxmlformats.org/officeDocument/2006/relationships/image" Target="../media/image42.jpeg"/><Relationship Id="rId6" Type="http://schemas.openxmlformats.org/officeDocument/2006/relationships/image" Target="../media/image47.jpeg"/><Relationship Id="rId5" Type="http://schemas.openxmlformats.org/officeDocument/2006/relationships/image" Target="../media/image46.jpeg"/><Relationship Id="rId10" Type="http://schemas.openxmlformats.org/officeDocument/2006/relationships/image" Target="../media/image51.jpeg"/><Relationship Id="rId4" Type="http://schemas.openxmlformats.org/officeDocument/2006/relationships/image" Target="../media/image45.jpeg"/><Relationship Id="rId9" Type="http://schemas.openxmlformats.org/officeDocument/2006/relationships/image" Target="../media/image50.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3E63E5-401D-47F3-B99A-0A8B0671698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CB8410C7-D6F2-43A6-AD81-C74A81EE903F}">
      <dgm:prSet custT="1"/>
      <dgm:spPr>
        <a:solidFill>
          <a:srgbClr val="3F6D57"/>
        </a:solidFill>
      </dgm:spPr>
      <dgm:t>
        <a:bodyPr/>
        <a:lstStyle/>
        <a:p>
          <a:pPr rtl="0"/>
          <a:r>
            <a:rPr lang="fr-BE" sz="2400" b="0" dirty="0" smtClean="0"/>
            <a:t>Via </a:t>
          </a:r>
          <a:r>
            <a:rPr lang="fr-BE" sz="2400" dirty="0" err="1" smtClean="0"/>
            <a:t>eID</a:t>
          </a:r>
          <a:r>
            <a:rPr lang="fr-BE" sz="2400" dirty="0" smtClean="0"/>
            <a:t> van de </a:t>
          </a:r>
          <a:r>
            <a:rPr lang="fr-BE" sz="2400" dirty="0" err="1" smtClean="0"/>
            <a:t>patiënt</a:t>
          </a:r>
          <a:endParaRPr lang="en-US" sz="2400" dirty="0"/>
        </a:p>
      </dgm:t>
    </dgm:pt>
    <dgm:pt modelId="{ACCFBA62-DDEF-4127-B645-520AA41B4F8A}" type="parTrans" cxnId="{03526AE1-05F1-4C32-8DE9-AE0A385864D3}">
      <dgm:prSet/>
      <dgm:spPr/>
      <dgm:t>
        <a:bodyPr/>
        <a:lstStyle/>
        <a:p>
          <a:endParaRPr lang="en-US"/>
        </a:p>
      </dgm:t>
    </dgm:pt>
    <dgm:pt modelId="{7DE52F99-A8E5-4399-B884-D16AC076D88F}" type="sibTrans" cxnId="{03526AE1-05F1-4C32-8DE9-AE0A385864D3}">
      <dgm:prSet/>
      <dgm:spPr/>
      <dgm:t>
        <a:bodyPr/>
        <a:lstStyle/>
        <a:p>
          <a:endParaRPr lang="en-US"/>
        </a:p>
      </dgm:t>
    </dgm:pt>
    <dgm:pt modelId="{9ED7CC8B-16A7-4240-9857-889C660DF3CC}">
      <dgm:prSet/>
      <dgm:spPr>
        <a:solidFill>
          <a:srgbClr val="3F6D57">
            <a:alpha val="52000"/>
          </a:srgbClr>
        </a:solidFill>
      </dgm:spPr>
      <dgm:t>
        <a:bodyPr/>
        <a:lstStyle/>
        <a:p>
          <a:pPr rtl="0"/>
          <a:r>
            <a:rPr lang="fr-BE" dirty="0" err="1" smtClean="0"/>
            <a:t>Authentificatie</a:t>
          </a:r>
          <a:r>
            <a:rPr lang="fr-BE" dirty="0" smtClean="0"/>
            <a:t> van de </a:t>
          </a:r>
          <a:r>
            <a:rPr lang="fr-BE" dirty="0" err="1" smtClean="0"/>
            <a:t>identiteit</a:t>
          </a:r>
          <a:r>
            <a:rPr lang="fr-BE" dirty="0" smtClean="0"/>
            <a:t> van de </a:t>
          </a:r>
          <a:r>
            <a:rPr lang="fr-BE" dirty="0" err="1" smtClean="0"/>
            <a:t>patiënt</a:t>
          </a:r>
          <a:endParaRPr lang="en-US" dirty="0"/>
        </a:p>
      </dgm:t>
    </dgm:pt>
    <dgm:pt modelId="{7CD7F47E-A0C2-4D70-A837-75D86987CFEA}" type="parTrans" cxnId="{454C29D1-B97A-410D-8F3C-2464C2BF16F3}">
      <dgm:prSet/>
      <dgm:spPr/>
      <dgm:t>
        <a:bodyPr/>
        <a:lstStyle/>
        <a:p>
          <a:endParaRPr lang="en-US"/>
        </a:p>
      </dgm:t>
    </dgm:pt>
    <dgm:pt modelId="{E1988EE8-5A2B-4E71-A8DC-E0EEC5E18584}" type="sibTrans" cxnId="{454C29D1-B97A-410D-8F3C-2464C2BF16F3}">
      <dgm:prSet/>
      <dgm:spPr/>
      <dgm:t>
        <a:bodyPr/>
        <a:lstStyle/>
        <a:p>
          <a:endParaRPr lang="en-US"/>
        </a:p>
      </dgm:t>
    </dgm:pt>
    <dgm:pt modelId="{1E311E40-E000-44D7-84A4-C4BEA32188B7}">
      <dgm:prSet/>
      <dgm:spPr>
        <a:solidFill>
          <a:srgbClr val="3F6D57">
            <a:alpha val="52000"/>
          </a:srgbClr>
        </a:solidFill>
      </dgm:spPr>
      <dgm:t>
        <a:bodyPr/>
        <a:lstStyle/>
        <a:p>
          <a:pPr rtl="0"/>
          <a:r>
            <a:rPr lang="fr-BE" b="0" dirty="0" err="1" smtClean="0"/>
            <a:t>Verificatie</a:t>
          </a:r>
          <a:r>
            <a:rPr lang="fr-BE" b="0" dirty="0" smtClean="0"/>
            <a:t> van de </a:t>
          </a:r>
          <a:r>
            <a:rPr lang="fr-BE" b="0" dirty="0" err="1" smtClean="0"/>
            <a:t>verzekerbaarheid</a:t>
          </a:r>
          <a:endParaRPr lang="en-US" dirty="0"/>
        </a:p>
      </dgm:t>
    </dgm:pt>
    <dgm:pt modelId="{9ADEE0A7-F9C3-4F11-8724-264B2AEA9E05}" type="parTrans" cxnId="{9C2AD73F-D409-4FA4-837A-6065326F38DB}">
      <dgm:prSet/>
      <dgm:spPr/>
      <dgm:t>
        <a:bodyPr/>
        <a:lstStyle/>
        <a:p>
          <a:endParaRPr lang="en-US"/>
        </a:p>
      </dgm:t>
    </dgm:pt>
    <dgm:pt modelId="{FE21A10D-7362-4B0C-9AE4-6D977132DF42}" type="sibTrans" cxnId="{9C2AD73F-D409-4FA4-837A-6065326F38DB}">
      <dgm:prSet/>
      <dgm:spPr/>
      <dgm:t>
        <a:bodyPr/>
        <a:lstStyle/>
        <a:p>
          <a:endParaRPr lang="en-US"/>
        </a:p>
      </dgm:t>
    </dgm:pt>
    <dgm:pt modelId="{A847D925-4B59-411E-810D-39A7FF79C7B7}">
      <dgm:prSet/>
      <dgm:spPr>
        <a:solidFill>
          <a:srgbClr val="3F6D57">
            <a:alpha val="52000"/>
          </a:srgbClr>
        </a:solidFill>
      </dgm:spPr>
      <dgm:t>
        <a:bodyPr/>
        <a:lstStyle/>
        <a:p>
          <a:pPr rtl="0"/>
          <a:r>
            <a:rPr lang="fr-BE" dirty="0" smtClean="0"/>
            <a:t>GMD ?</a:t>
          </a:r>
          <a:endParaRPr lang="en-US" dirty="0"/>
        </a:p>
      </dgm:t>
    </dgm:pt>
    <dgm:pt modelId="{916EEA83-A545-4CCB-A801-62F757FD6A7D}" type="parTrans" cxnId="{5330D562-CAD3-4172-8A94-16732BE3A3C5}">
      <dgm:prSet/>
      <dgm:spPr/>
      <dgm:t>
        <a:bodyPr/>
        <a:lstStyle/>
        <a:p>
          <a:endParaRPr lang="en-US"/>
        </a:p>
      </dgm:t>
    </dgm:pt>
    <dgm:pt modelId="{78EB1F16-124A-4976-B5C7-C11E1B984E8C}" type="sibTrans" cxnId="{5330D562-CAD3-4172-8A94-16732BE3A3C5}">
      <dgm:prSet/>
      <dgm:spPr/>
      <dgm:t>
        <a:bodyPr/>
        <a:lstStyle/>
        <a:p>
          <a:endParaRPr lang="en-US"/>
        </a:p>
      </dgm:t>
    </dgm:pt>
    <dgm:pt modelId="{4F5301D4-6D10-4291-8DF6-6956AF37A1EA}" type="pres">
      <dgm:prSet presAssocID="{283E63E5-401D-47F3-B99A-0A8B0671698F}" presName="Name0" presStyleCnt="0">
        <dgm:presLayoutVars>
          <dgm:dir/>
          <dgm:animLvl val="lvl"/>
          <dgm:resizeHandles val="exact"/>
        </dgm:presLayoutVars>
      </dgm:prSet>
      <dgm:spPr/>
      <dgm:t>
        <a:bodyPr/>
        <a:lstStyle/>
        <a:p>
          <a:endParaRPr lang="en-US"/>
        </a:p>
      </dgm:t>
    </dgm:pt>
    <dgm:pt modelId="{88B521AE-D9F3-4F7D-B4C1-A88FFE9E2366}" type="pres">
      <dgm:prSet presAssocID="{CB8410C7-D6F2-43A6-AD81-C74A81EE903F}" presName="linNode" presStyleCnt="0"/>
      <dgm:spPr/>
    </dgm:pt>
    <dgm:pt modelId="{6273677B-BEF3-4B28-96B6-2A414649EAEE}" type="pres">
      <dgm:prSet presAssocID="{CB8410C7-D6F2-43A6-AD81-C74A81EE903F}" presName="parentText" presStyleLbl="node1" presStyleIdx="0" presStyleCnt="1" custLinFactNeighborX="-4133" custLinFactNeighborY="-3713">
        <dgm:presLayoutVars>
          <dgm:chMax val="1"/>
          <dgm:bulletEnabled val="1"/>
        </dgm:presLayoutVars>
      </dgm:prSet>
      <dgm:spPr/>
      <dgm:t>
        <a:bodyPr/>
        <a:lstStyle/>
        <a:p>
          <a:endParaRPr lang="en-US"/>
        </a:p>
      </dgm:t>
    </dgm:pt>
    <dgm:pt modelId="{F13FEE27-CFB8-4A27-A48D-DB155A6B42B7}" type="pres">
      <dgm:prSet presAssocID="{CB8410C7-D6F2-43A6-AD81-C74A81EE903F}" presName="descendantText" presStyleLbl="alignAccFollowNode1" presStyleIdx="0" presStyleCnt="1">
        <dgm:presLayoutVars>
          <dgm:bulletEnabled val="1"/>
        </dgm:presLayoutVars>
      </dgm:prSet>
      <dgm:spPr/>
      <dgm:t>
        <a:bodyPr/>
        <a:lstStyle/>
        <a:p>
          <a:endParaRPr lang="en-US"/>
        </a:p>
      </dgm:t>
    </dgm:pt>
  </dgm:ptLst>
  <dgm:cxnLst>
    <dgm:cxn modelId="{03526AE1-05F1-4C32-8DE9-AE0A385864D3}" srcId="{283E63E5-401D-47F3-B99A-0A8B0671698F}" destId="{CB8410C7-D6F2-43A6-AD81-C74A81EE903F}" srcOrd="0" destOrd="0" parTransId="{ACCFBA62-DDEF-4127-B645-520AA41B4F8A}" sibTransId="{7DE52F99-A8E5-4399-B884-D16AC076D88F}"/>
    <dgm:cxn modelId="{454C29D1-B97A-410D-8F3C-2464C2BF16F3}" srcId="{CB8410C7-D6F2-43A6-AD81-C74A81EE903F}" destId="{9ED7CC8B-16A7-4240-9857-889C660DF3CC}" srcOrd="0" destOrd="0" parTransId="{7CD7F47E-A0C2-4D70-A837-75D86987CFEA}" sibTransId="{E1988EE8-5A2B-4E71-A8DC-E0EEC5E18584}"/>
    <dgm:cxn modelId="{5DF209E9-2DE8-4935-9BDD-72807BE06511}" type="presOf" srcId="{9ED7CC8B-16A7-4240-9857-889C660DF3CC}" destId="{F13FEE27-CFB8-4A27-A48D-DB155A6B42B7}" srcOrd="0" destOrd="0" presId="urn:microsoft.com/office/officeart/2005/8/layout/vList5"/>
    <dgm:cxn modelId="{5330D562-CAD3-4172-8A94-16732BE3A3C5}" srcId="{CB8410C7-D6F2-43A6-AD81-C74A81EE903F}" destId="{A847D925-4B59-411E-810D-39A7FF79C7B7}" srcOrd="2" destOrd="0" parTransId="{916EEA83-A545-4CCB-A801-62F757FD6A7D}" sibTransId="{78EB1F16-124A-4976-B5C7-C11E1B984E8C}"/>
    <dgm:cxn modelId="{092445D1-006D-4D94-9676-F7B8B461AA06}" type="presOf" srcId="{283E63E5-401D-47F3-B99A-0A8B0671698F}" destId="{4F5301D4-6D10-4291-8DF6-6956AF37A1EA}" srcOrd="0" destOrd="0" presId="urn:microsoft.com/office/officeart/2005/8/layout/vList5"/>
    <dgm:cxn modelId="{1E522757-BB62-4B02-ABE0-AD021C81448A}" type="presOf" srcId="{1E311E40-E000-44D7-84A4-C4BEA32188B7}" destId="{F13FEE27-CFB8-4A27-A48D-DB155A6B42B7}" srcOrd="0" destOrd="1" presId="urn:microsoft.com/office/officeart/2005/8/layout/vList5"/>
    <dgm:cxn modelId="{957CB1BF-A13A-4DF0-9281-AC8D09C8528C}" type="presOf" srcId="{A847D925-4B59-411E-810D-39A7FF79C7B7}" destId="{F13FEE27-CFB8-4A27-A48D-DB155A6B42B7}" srcOrd="0" destOrd="2" presId="urn:microsoft.com/office/officeart/2005/8/layout/vList5"/>
    <dgm:cxn modelId="{9C2AD73F-D409-4FA4-837A-6065326F38DB}" srcId="{CB8410C7-D6F2-43A6-AD81-C74A81EE903F}" destId="{1E311E40-E000-44D7-84A4-C4BEA32188B7}" srcOrd="1" destOrd="0" parTransId="{9ADEE0A7-F9C3-4F11-8724-264B2AEA9E05}" sibTransId="{FE21A10D-7362-4B0C-9AE4-6D977132DF42}"/>
    <dgm:cxn modelId="{B3A185FA-DD4A-44F9-A165-A02529A46CDD}" type="presOf" srcId="{CB8410C7-D6F2-43A6-AD81-C74A81EE903F}" destId="{6273677B-BEF3-4B28-96B6-2A414649EAEE}" srcOrd="0" destOrd="0" presId="urn:microsoft.com/office/officeart/2005/8/layout/vList5"/>
    <dgm:cxn modelId="{248D5454-AC7D-4D5D-B81A-B3C8462CDFDC}" type="presParOf" srcId="{4F5301D4-6D10-4291-8DF6-6956AF37A1EA}" destId="{88B521AE-D9F3-4F7D-B4C1-A88FFE9E2366}" srcOrd="0" destOrd="0" presId="urn:microsoft.com/office/officeart/2005/8/layout/vList5"/>
    <dgm:cxn modelId="{86BA1A04-C8F7-4DC7-BEE7-1DBD15782E5D}" type="presParOf" srcId="{88B521AE-D9F3-4F7D-B4C1-A88FFE9E2366}" destId="{6273677B-BEF3-4B28-96B6-2A414649EAEE}" srcOrd="0" destOrd="0" presId="urn:microsoft.com/office/officeart/2005/8/layout/vList5"/>
    <dgm:cxn modelId="{62C54896-6D72-4B59-AF76-60D217789E05}" type="presParOf" srcId="{88B521AE-D9F3-4F7D-B4C1-A88FFE9E2366}" destId="{F13FEE27-CFB8-4A27-A48D-DB155A6B42B7}"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1B0C0D0-7AB7-487B-ADF8-3BB3DD4E9EE7}"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E7919EDD-7680-4985-B198-1CBB0F9E96AC}">
      <dgm:prSet/>
      <dgm:spPr/>
      <dgm:t>
        <a:bodyPr/>
        <a:lstStyle/>
        <a:p>
          <a:pPr rtl="0"/>
          <a:r>
            <a:t>Coördinatie van elektronische deelprocessen</a:t>
          </a:r>
          <a:endParaRPr lang="nl-BE"/>
        </a:p>
      </dgm:t>
    </dgm:pt>
    <dgm:pt modelId="{2FC221D4-82FE-4089-96B1-E14722E33943}" type="parTrans" cxnId="{2D283A8C-B4A3-4152-B8A6-4729DCCC852F}">
      <dgm:prSet/>
      <dgm:spPr/>
      <dgm:t>
        <a:bodyPr/>
        <a:lstStyle/>
        <a:p>
          <a:endParaRPr lang="en-US"/>
        </a:p>
      </dgm:t>
    </dgm:pt>
    <dgm:pt modelId="{C698564A-6110-4602-9450-B172C3825847}" type="sibTrans" cxnId="{2D283A8C-B4A3-4152-B8A6-4729DCCC852F}">
      <dgm:prSet/>
      <dgm:spPr/>
      <dgm:t>
        <a:bodyPr/>
        <a:lstStyle/>
        <a:p>
          <a:endParaRPr lang="en-US"/>
        </a:p>
      </dgm:t>
    </dgm:pt>
    <dgm:pt modelId="{426C232F-332D-4FF2-A820-7A068898BF0D}">
      <dgm:prSet/>
      <dgm:spPr/>
      <dgm:t>
        <a:bodyPr/>
        <a:lstStyle/>
        <a:p>
          <a:pPr rtl="0"/>
          <a:r>
            <a:t>Portaal </a:t>
          </a:r>
          <a:endParaRPr lang="nl-BE"/>
        </a:p>
      </dgm:t>
    </dgm:pt>
    <dgm:pt modelId="{76543072-ED0A-4EFB-9174-9DC2D0CB754B}" type="parTrans" cxnId="{48331867-FF99-498B-92E1-5B05B35773A9}">
      <dgm:prSet/>
      <dgm:spPr/>
      <dgm:t>
        <a:bodyPr/>
        <a:lstStyle/>
        <a:p>
          <a:endParaRPr lang="en-US"/>
        </a:p>
      </dgm:t>
    </dgm:pt>
    <dgm:pt modelId="{0FF22A80-B924-4C97-9785-6DB4BF018886}" type="sibTrans" cxnId="{48331867-FF99-498B-92E1-5B05B35773A9}">
      <dgm:prSet/>
      <dgm:spPr/>
      <dgm:t>
        <a:bodyPr/>
        <a:lstStyle/>
        <a:p>
          <a:endParaRPr lang="en-US"/>
        </a:p>
      </dgm:t>
    </dgm:pt>
    <dgm:pt modelId="{AE2357B3-F8D1-4E13-B807-E393E9FC5539}">
      <dgm:prSet/>
      <dgm:spPr/>
      <dgm:t>
        <a:bodyPr/>
        <a:lstStyle/>
        <a:p>
          <a:pPr rtl="0"/>
          <a:r>
            <a:t>Geïntegreerd gebruikers- en toegangsbeheer</a:t>
          </a:r>
          <a:endParaRPr lang="nl-BE"/>
        </a:p>
      </dgm:t>
    </dgm:pt>
    <dgm:pt modelId="{DF983F23-5BAE-428F-AFD9-BF0943C63ACC}" type="parTrans" cxnId="{C4084BF0-F635-4676-89A9-D65F024FF168}">
      <dgm:prSet/>
      <dgm:spPr/>
      <dgm:t>
        <a:bodyPr/>
        <a:lstStyle/>
        <a:p>
          <a:endParaRPr lang="en-US"/>
        </a:p>
      </dgm:t>
    </dgm:pt>
    <dgm:pt modelId="{486EB6E6-F0BE-4E7B-A3F0-7DC5C5021754}" type="sibTrans" cxnId="{C4084BF0-F635-4676-89A9-D65F024FF168}">
      <dgm:prSet/>
      <dgm:spPr/>
      <dgm:t>
        <a:bodyPr/>
        <a:lstStyle/>
        <a:p>
          <a:endParaRPr lang="en-US"/>
        </a:p>
      </dgm:t>
    </dgm:pt>
    <dgm:pt modelId="{81FDCA61-7A32-4339-89E8-DD3704FB86F4}">
      <dgm:prSet/>
      <dgm:spPr/>
      <dgm:t>
        <a:bodyPr/>
        <a:lstStyle/>
        <a:p>
          <a:pPr rtl="0"/>
          <a:r>
            <a:t>Beheer van loggings</a:t>
          </a:r>
          <a:endParaRPr lang="nl-BE"/>
        </a:p>
      </dgm:t>
    </dgm:pt>
    <dgm:pt modelId="{4F5E6841-070D-4563-B23E-8C64EC2E827B}" type="parTrans" cxnId="{7B7E50D4-65C6-4E3C-995E-1A1ABF6FDBCF}">
      <dgm:prSet/>
      <dgm:spPr/>
      <dgm:t>
        <a:bodyPr/>
        <a:lstStyle/>
        <a:p>
          <a:endParaRPr lang="en-US"/>
        </a:p>
      </dgm:t>
    </dgm:pt>
    <dgm:pt modelId="{4922DE05-E610-4796-BFBC-E068300788D1}" type="sibTrans" cxnId="{7B7E50D4-65C6-4E3C-995E-1A1ABF6FDBCF}">
      <dgm:prSet/>
      <dgm:spPr/>
      <dgm:t>
        <a:bodyPr/>
        <a:lstStyle/>
        <a:p>
          <a:endParaRPr lang="en-US"/>
        </a:p>
      </dgm:t>
    </dgm:pt>
    <dgm:pt modelId="{F9B22A10-E2AD-420E-86FD-C6A619FB34C3}">
      <dgm:prSet/>
      <dgm:spPr/>
      <dgm:t>
        <a:bodyPr/>
        <a:lstStyle/>
        <a:p>
          <a:pPr rtl="0"/>
          <a:r>
            <a:t>Systeem voor end-to-end vercijfering</a:t>
          </a:r>
          <a:endParaRPr lang="nl-BE"/>
        </a:p>
      </dgm:t>
    </dgm:pt>
    <dgm:pt modelId="{51614E59-5D94-439C-A07A-61525828432A}" type="parTrans" cxnId="{F52E67DC-23C4-4525-AAFE-F3400258F7D3}">
      <dgm:prSet/>
      <dgm:spPr/>
      <dgm:t>
        <a:bodyPr/>
        <a:lstStyle/>
        <a:p>
          <a:endParaRPr lang="en-US"/>
        </a:p>
      </dgm:t>
    </dgm:pt>
    <dgm:pt modelId="{C995947A-877C-455B-BB65-7FBC6937BA2D}" type="sibTrans" cxnId="{F52E67DC-23C4-4525-AAFE-F3400258F7D3}">
      <dgm:prSet/>
      <dgm:spPr/>
      <dgm:t>
        <a:bodyPr/>
        <a:lstStyle/>
        <a:p>
          <a:endParaRPr lang="en-US"/>
        </a:p>
      </dgm:t>
    </dgm:pt>
    <dgm:pt modelId="{DE482DF0-5C86-4767-9CE5-54725DF28573}">
      <dgm:prSet/>
      <dgm:spPr/>
      <dgm:t>
        <a:bodyPr/>
        <a:lstStyle/>
        <a:p>
          <a:pPr rtl="0"/>
          <a:r>
            <a:t>eHealthBox</a:t>
          </a:r>
          <a:endParaRPr lang="nl-BE" dirty="0"/>
        </a:p>
      </dgm:t>
    </dgm:pt>
    <dgm:pt modelId="{BF1F2008-AABF-4483-9D7B-58A40034FD6C}" type="parTrans" cxnId="{1310D4E3-793B-4536-BE37-788F54627977}">
      <dgm:prSet/>
      <dgm:spPr/>
      <dgm:t>
        <a:bodyPr/>
        <a:lstStyle/>
        <a:p>
          <a:endParaRPr lang="en-US"/>
        </a:p>
      </dgm:t>
    </dgm:pt>
    <dgm:pt modelId="{4D6A567C-A21A-42BF-9F41-7BF71E18F454}" type="sibTrans" cxnId="{1310D4E3-793B-4536-BE37-788F54627977}">
      <dgm:prSet/>
      <dgm:spPr/>
      <dgm:t>
        <a:bodyPr/>
        <a:lstStyle/>
        <a:p>
          <a:endParaRPr lang="en-US"/>
        </a:p>
      </dgm:t>
    </dgm:pt>
    <dgm:pt modelId="{3069D4A7-A9EB-432B-8415-5BE83922B144}">
      <dgm:prSet/>
      <dgm:spPr/>
      <dgm:t>
        <a:bodyPr/>
        <a:lstStyle/>
        <a:p>
          <a:pPr rtl="0"/>
          <a:r>
            <a:t>Timestamping</a:t>
          </a:r>
          <a:endParaRPr lang="nl-BE"/>
        </a:p>
      </dgm:t>
    </dgm:pt>
    <dgm:pt modelId="{9A7D73A8-C0A9-4B8A-9838-7588537C14AA}" type="parTrans" cxnId="{62233745-3DC7-4513-AFFE-85579EDF5340}">
      <dgm:prSet/>
      <dgm:spPr/>
      <dgm:t>
        <a:bodyPr/>
        <a:lstStyle/>
        <a:p>
          <a:endParaRPr lang="en-US"/>
        </a:p>
      </dgm:t>
    </dgm:pt>
    <dgm:pt modelId="{DFE1D077-B434-438C-B525-DD545C84AAA3}" type="sibTrans" cxnId="{62233745-3DC7-4513-AFFE-85579EDF5340}">
      <dgm:prSet/>
      <dgm:spPr/>
      <dgm:t>
        <a:bodyPr/>
        <a:lstStyle/>
        <a:p>
          <a:endParaRPr lang="en-US"/>
        </a:p>
      </dgm:t>
    </dgm:pt>
    <dgm:pt modelId="{53250AAA-89D6-4377-B3C0-0E5BF972A3C0}">
      <dgm:prSet/>
      <dgm:spPr/>
      <dgm:t>
        <a:bodyPr/>
        <a:lstStyle/>
        <a:p>
          <a:pPr rtl="0"/>
          <a:r>
            <a:t>Codering en anonimisering</a:t>
          </a:r>
          <a:endParaRPr lang="nl-BE"/>
        </a:p>
      </dgm:t>
    </dgm:pt>
    <dgm:pt modelId="{470AA8AF-6A66-4DE7-8F3A-D2B315A90BE8}" type="parTrans" cxnId="{3AA5B55E-BAFF-4E59-844F-0B3A890F9AB2}">
      <dgm:prSet/>
      <dgm:spPr/>
      <dgm:t>
        <a:bodyPr/>
        <a:lstStyle/>
        <a:p>
          <a:endParaRPr lang="en-US"/>
        </a:p>
      </dgm:t>
    </dgm:pt>
    <dgm:pt modelId="{4828047A-C139-4049-9231-4057A0E3B9D2}" type="sibTrans" cxnId="{3AA5B55E-BAFF-4E59-844F-0B3A890F9AB2}">
      <dgm:prSet/>
      <dgm:spPr/>
      <dgm:t>
        <a:bodyPr/>
        <a:lstStyle/>
        <a:p>
          <a:endParaRPr lang="en-US"/>
        </a:p>
      </dgm:t>
    </dgm:pt>
    <dgm:pt modelId="{ADE4E262-EB9E-448C-8B46-6B6521E6B92F}">
      <dgm:prSet/>
      <dgm:spPr/>
      <dgm:t>
        <a:bodyPr/>
        <a:lstStyle/>
        <a:p>
          <a:pPr rtl="0"/>
          <a:r>
            <a:t>Raadpleging van het Rijksregister en van de KSZ-registers</a:t>
          </a:r>
          <a:endParaRPr lang="nl-BE"/>
        </a:p>
      </dgm:t>
    </dgm:pt>
    <dgm:pt modelId="{28664F9A-4277-4158-A312-1D48A34DD546}" type="parTrans" cxnId="{DB050EC4-F2AC-4ACB-BEFA-69C14AE7D74E}">
      <dgm:prSet/>
      <dgm:spPr/>
      <dgm:t>
        <a:bodyPr/>
        <a:lstStyle/>
        <a:p>
          <a:endParaRPr lang="en-US"/>
        </a:p>
      </dgm:t>
    </dgm:pt>
    <dgm:pt modelId="{DC8C0C9F-FA74-4A97-BA58-15F42B37D9FB}" type="sibTrans" cxnId="{DB050EC4-F2AC-4ACB-BEFA-69C14AE7D74E}">
      <dgm:prSet/>
      <dgm:spPr/>
      <dgm:t>
        <a:bodyPr/>
        <a:lstStyle/>
        <a:p>
          <a:endParaRPr lang="en-US"/>
        </a:p>
      </dgm:t>
    </dgm:pt>
    <dgm:pt modelId="{66800CA2-1263-488B-9901-BF5AA9A26379}">
      <dgm:prSet/>
      <dgm:spPr/>
      <dgm:t>
        <a:bodyPr/>
        <a:lstStyle/>
        <a:p>
          <a:pPr rtl="0"/>
          <a:r>
            <a:t>Verwijzingsrepertorium (metahub)</a:t>
          </a:r>
          <a:endParaRPr lang="nl-BE"/>
        </a:p>
      </dgm:t>
    </dgm:pt>
    <dgm:pt modelId="{FE2E1471-E52D-466A-A76C-4BB5F19A90C2}" type="parTrans" cxnId="{CC959A60-F5E3-4CBA-B49F-D1CC8967392E}">
      <dgm:prSet/>
      <dgm:spPr/>
      <dgm:t>
        <a:bodyPr/>
        <a:lstStyle/>
        <a:p>
          <a:endParaRPr lang="en-US"/>
        </a:p>
      </dgm:t>
    </dgm:pt>
    <dgm:pt modelId="{5B01B5E3-2F09-44F6-BDF4-59AE3DD792F4}" type="sibTrans" cxnId="{CC959A60-F5E3-4CBA-B49F-D1CC8967392E}">
      <dgm:prSet/>
      <dgm:spPr/>
      <dgm:t>
        <a:bodyPr/>
        <a:lstStyle/>
        <a:p>
          <a:endParaRPr lang="en-US"/>
        </a:p>
      </dgm:t>
    </dgm:pt>
    <dgm:pt modelId="{9E029134-162C-442E-A062-F55ADB999C33}" type="pres">
      <dgm:prSet presAssocID="{D1B0C0D0-7AB7-487B-ADF8-3BB3DD4E9EE7}" presName="Name0" presStyleCnt="0">
        <dgm:presLayoutVars>
          <dgm:dir/>
          <dgm:resizeHandles val="exact"/>
        </dgm:presLayoutVars>
      </dgm:prSet>
      <dgm:spPr/>
      <dgm:t>
        <a:bodyPr/>
        <a:lstStyle/>
        <a:p>
          <a:endParaRPr lang="en-US"/>
        </a:p>
      </dgm:t>
    </dgm:pt>
    <dgm:pt modelId="{60E777AF-AE30-4678-946F-1FF94928EBDC}" type="pres">
      <dgm:prSet presAssocID="{E7919EDD-7680-4985-B198-1CBB0F9E96AC}" presName="composite" presStyleCnt="0"/>
      <dgm:spPr/>
    </dgm:pt>
    <dgm:pt modelId="{7A8D609C-F894-4686-8594-F633FD78C201}" type="pres">
      <dgm:prSet presAssocID="{E7919EDD-7680-4985-B198-1CBB0F9E96AC}" presName="rect1" presStyleLbl="trAlignAcc1" presStyleIdx="0" presStyleCnt="10">
        <dgm:presLayoutVars>
          <dgm:bulletEnabled val="1"/>
        </dgm:presLayoutVars>
      </dgm:prSet>
      <dgm:spPr/>
      <dgm:t>
        <a:bodyPr/>
        <a:lstStyle/>
        <a:p>
          <a:endParaRPr lang="en-US"/>
        </a:p>
      </dgm:t>
    </dgm:pt>
    <dgm:pt modelId="{8B00EC11-24E0-4E0C-8101-DB576F31F9D2}" type="pres">
      <dgm:prSet presAssocID="{E7919EDD-7680-4985-B198-1CBB0F9E96AC}" presName="rect2" presStyleLbl="fgImgPlace1" presStyleIdx="0" presStyleCnt="10"/>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pt>
    <dgm:pt modelId="{7105A6FE-D318-4A98-A922-671C581530DC}" type="pres">
      <dgm:prSet presAssocID="{C698564A-6110-4602-9450-B172C3825847}" presName="sibTrans" presStyleCnt="0"/>
      <dgm:spPr/>
    </dgm:pt>
    <dgm:pt modelId="{85CFEB57-FC52-4321-A97D-3211B5D63D4D}" type="pres">
      <dgm:prSet presAssocID="{426C232F-332D-4FF2-A820-7A068898BF0D}" presName="composite" presStyleCnt="0"/>
      <dgm:spPr/>
    </dgm:pt>
    <dgm:pt modelId="{A9AE0183-4578-4303-9373-BBB0DAF179FE}" type="pres">
      <dgm:prSet presAssocID="{426C232F-332D-4FF2-A820-7A068898BF0D}" presName="rect1" presStyleLbl="trAlignAcc1" presStyleIdx="1" presStyleCnt="10">
        <dgm:presLayoutVars>
          <dgm:bulletEnabled val="1"/>
        </dgm:presLayoutVars>
      </dgm:prSet>
      <dgm:spPr/>
      <dgm:t>
        <a:bodyPr/>
        <a:lstStyle/>
        <a:p>
          <a:endParaRPr lang="en-US"/>
        </a:p>
      </dgm:t>
    </dgm:pt>
    <dgm:pt modelId="{17BB8C5E-ACC5-4AEA-AC3B-15C53CC548C0}" type="pres">
      <dgm:prSet presAssocID="{426C232F-332D-4FF2-A820-7A068898BF0D}" presName="rect2" presStyleLbl="fgImgPlace1" presStyleIdx="1" presStyleCnt="10"/>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dgm:spPr>
    </dgm:pt>
    <dgm:pt modelId="{3DF2FDF0-8F29-4351-969E-A1025413C53F}" type="pres">
      <dgm:prSet presAssocID="{0FF22A80-B924-4C97-9785-6DB4BF018886}" presName="sibTrans" presStyleCnt="0"/>
      <dgm:spPr/>
    </dgm:pt>
    <dgm:pt modelId="{51949F69-36F9-42ED-A197-4A357D3FCC84}" type="pres">
      <dgm:prSet presAssocID="{AE2357B3-F8D1-4E13-B807-E393E9FC5539}" presName="composite" presStyleCnt="0"/>
      <dgm:spPr/>
    </dgm:pt>
    <dgm:pt modelId="{DC5DD086-89E5-4CD9-B1D2-0E7FF2C522A2}" type="pres">
      <dgm:prSet presAssocID="{AE2357B3-F8D1-4E13-B807-E393E9FC5539}" presName="rect1" presStyleLbl="trAlignAcc1" presStyleIdx="2" presStyleCnt="10">
        <dgm:presLayoutVars>
          <dgm:bulletEnabled val="1"/>
        </dgm:presLayoutVars>
      </dgm:prSet>
      <dgm:spPr/>
      <dgm:t>
        <a:bodyPr/>
        <a:lstStyle/>
        <a:p>
          <a:endParaRPr lang="en-US"/>
        </a:p>
      </dgm:t>
    </dgm:pt>
    <dgm:pt modelId="{DEDE190B-7605-44A7-B19B-482157C4ED09}" type="pres">
      <dgm:prSet presAssocID="{AE2357B3-F8D1-4E13-B807-E393E9FC5539}" presName="rect2" presStyleLbl="fgImgPlace1" presStyleIdx="2" presStyleCnt="10"/>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dgm:spPr>
    </dgm:pt>
    <dgm:pt modelId="{800A896D-7DD0-4D28-BE08-D3B8F3F2A8C6}" type="pres">
      <dgm:prSet presAssocID="{486EB6E6-F0BE-4E7B-A3F0-7DC5C5021754}" presName="sibTrans" presStyleCnt="0"/>
      <dgm:spPr/>
    </dgm:pt>
    <dgm:pt modelId="{09DCF082-D387-4036-A517-A57508B9F296}" type="pres">
      <dgm:prSet presAssocID="{81FDCA61-7A32-4339-89E8-DD3704FB86F4}" presName="composite" presStyleCnt="0"/>
      <dgm:spPr/>
    </dgm:pt>
    <dgm:pt modelId="{6F6ACCCA-7573-4F27-BB76-D1BFA52EAEE3}" type="pres">
      <dgm:prSet presAssocID="{81FDCA61-7A32-4339-89E8-DD3704FB86F4}" presName="rect1" presStyleLbl="trAlignAcc1" presStyleIdx="3" presStyleCnt="10">
        <dgm:presLayoutVars>
          <dgm:bulletEnabled val="1"/>
        </dgm:presLayoutVars>
      </dgm:prSet>
      <dgm:spPr/>
      <dgm:t>
        <a:bodyPr/>
        <a:lstStyle/>
        <a:p>
          <a:endParaRPr lang="en-US"/>
        </a:p>
      </dgm:t>
    </dgm:pt>
    <dgm:pt modelId="{F94043AE-FBAE-4418-8D10-10B1481C95AF}" type="pres">
      <dgm:prSet presAssocID="{81FDCA61-7A32-4339-89E8-DD3704FB86F4}" presName="rect2" presStyleLbl="fgImgPlace1" presStyleIdx="3" presStyleCnt="10"/>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25000" r="-25000"/>
          </a:stretch>
        </a:blipFill>
      </dgm:spPr>
    </dgm:pt>
    <dgm:pt modelId="{2F838AD4-66C5-4737-8D8D-66F3281C6FE1}" type="pres">
      <dgm:prSet presAssocID="{4922DE05-E610-4796-BFBC-E068300788D1}" presName="sibTrans" presStyleCnt="0"/>
      <dgm:spPr/>
    </dgm:pt>
    <dgm:pt modelId="{0F749A16-F5F6-45E8-9E08-2382EA901724}" type="pres">
      <dgm:prSet presAssocID="{F9B22A10-E2AD-420E-86FD-C6A619FB34C3}" presName="composite" presStyleCnt="0"/>
      <dgm:spPr/>
    </dgm:pt>
    <dgm:pt modelId="{610D24CD-EC64-4585-8806-7B24163BBCA5}" type="pres">
      <dgm:prSet presAssocID="{F9B22A10-E2AD-420E-86FD-C6A619FB34C3}" presName="rect1" presStyleLbl="trAlignAcc1" presStyleIdx="4" presStyleCnt="10">
        <dgm:presLayoutVars>
          <dgm:bulletEnabled val="1"/>
        </dgm:presLayoutVars>
      </dgm:prSet>
      <dgm:spPr/>
      <dgm:t>
        <a:bodyPr/>
        <a:lstStyle/>
        <a:p>
          <a:endParaRPr lang="en-US"/>
        </a:p>
      </dgm:t>
    </dgm:pt>
    <dgm:pt modelId="{1D377189-38FA-44FB-9886-A25D865375A4}" type="pres">
      <dgm:prSet presAssocID="{F9B22A10-E2AD-420E-86FD-C6A619FB34C3}" presName="rect2" presStyleLbl="fgImgPlace1" presStyleIdx="4" presStyleCnt="10"/>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l="-25000" r="-25000"/>
          </a:stretch>
        </a:blipFill>
      </dgm:spPr>
    </dgm:pt>
    <dgm:pt modelId="{D0690CA7-5AC0-41CF-B946-24781BCFD1A5}" type="pres">
      <dgm:prSet presAssocID="{C995947A-877C-455B-BB65-7FBC6937BA2D}" presName="sibTrans" presStyleCnt="0"/>
      <dgm:spPr/>
    </dgm:pt>
    <dgm:pt modelId="{B7B3EDE5-7630-4030-822E-F5E4C9706E85}" type="pres">
      <dgm:prSet presAssocID="{DE482DF0-5C86-4767-9CE5-54725DF28573}" presName="composite" presStyleCnt="0"/>
      <dgm:spPr/>
    </dgm:pt>
    <dgm:pt modelId="{4F50CB91-2850-4662-936D-F5CF85EB32D2}" type="pres">
      <dgm:prSet presAssocID="{DE482DF0-5C86-4767-9CE5-54725DF28573}" presName="rect1" presStyleLbl="trAlignAcc1" presStyleIdx="5" presStyleCnt="10">
        <dgm:presLayoutVars>
          <dgm:bulletEnabled val="1"/>
        </dgm:presLayoutVars>
      </dgm:prSet>
      <dgm:spPr/>
      <dgm:t>
        <a:bodyPr/>
        <a:lstStyle/>
        <a:p>
          <a:endParaRPr lang="en-US"/>
        </a:p>
      </dgm:t>
    </dgm:pt>
    <dgm:pt modelId="{82E38FB2-A96C-4D7A-A866-6D7BE57189A0}" type="pres">
      <dgm:prSet presAssocID="{DE482DF0-5C86-4767-9CE5-54725DF28573}" presName="rect2" presStyleLbl="fgImgPlace1" presStyleIdx="5" presStyleCnt="10"/>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l="-25000" r="-25000"/>
          </a:stretch>
        </a:blipFill>
      </dgm:spPr>
    </dgm:pt>
    <dgm:pt modelId="{FFADA039-4E63-4656-B69A-9CDE6DF7D22E}" type="pres">
      <dgm:prSet presAssocID="{4D6A567C-A21A-42BF-9F41-7BF71E18F454}" presName="sibTrans" presStyleCnt="0"/>
      <dgm:spPr/>
    </dgm:pt>
    <dgm:pt modelId="{617E62FE-8B7F-4345-A007-B8285279A613}" type="pres">
      <dgm:prSet presAssocID="{3069D4A7-A9EB-432B-8415-5BE83922B144}" presName="composite" presStyleCnt="0"/>
      <dgm:spPr/>
    </dgm:pt>
    <dgm:pt modelId="{9C5C0C8B-F255-4694-B3C6-8BE7DBC5F7E5}" type="pres">
      <dgm:prSet presAssocID="{3069D4A7-A9EB-432B-8415-5BE83922B144}" presName="rect1" presStyleLbl="trAlignAcc1" presStyleIdx="6" presStyleCnt="10">
        <dgm:presLayoutVars>
          <dgm:bulletEnabled val="1"/>
        </dgm:presLayoutVars>
      </dgm:prSet>
      <dgm:spPr/>
      <dgm:t>
        <a:bodyPr/>
        <a:lstStyle/>
        <a:p>
          <a:endParaRPr lang="en-US"/>
        </a:p>
      </dgm:t>
    </dgm:pt>
    <dgm:pt modelId="{A9E14B50-194E-4A93-B9D9-20BB56D81973}" type="pres">
      <dgm:prSet presAssocID="{3069D4A7-A9EB-432B-8415-5BE83922B144}" presName="rect2" presStyleLbl="fgImgPlace1" presStyleIdx="6" presStyleCnt="10"/>
      <dgm:spPr>
        <a:blipFill>
          <a:blip xmlns:r="http://schemas.openxmlformats.org/officeDocument/2006/relationships" r:embed="rId7" cstate="print">
            <a:extLst>
              <a:ext uri="{28A0092B-C50C-407E-A947-70E740481C1C}">
                <a14:useLocalDpi xmlns:a14="http://schemas.microsoft.com/office/drawing/2010/main" val="0"/>
              </a:ext>
            </a:extLst>
          </a:blip>
          <a:srcRect/>
          <a:stretch>
            <a:fillRect l="-25000" r="-25000"/>
          </a:stretch>
        </a:blipFill>
      </dgm:spPr>
    </dgm:pt>
    <dgm:pt modelId="{CC5C64CB-AB52-41A1-B231-D8699C0C625F}" type="pres">
      <dgm:prSet presAssocID="{DFE1D077-B434-438C-B525-DD545C84AAA3}" presName="sibTrans" presStyleCnt="0"/>
      <dgm:spPr/>
    </dgm:pt>
    <dgm:pt modelId="{F8E94CFA-B945-48E5-BE10-370DD69F16A4}" type="pres">
      <dgm:prSet presAssocID="{53250AAA-89D6-4377-B3C0-0E5BF972A3C0}" presName="composite" presStyleCnt="0"/>
      <dgm:spPr/>
    </dgm:pt>
    <dgm:pt modelId="{411BB13E-A3FD-42F9-8D3A-DD2DDC4A3516}" type="pres">
      <dgm:prSet presAssocID="{53250AAA-89D6-4377-B3C0-0E5BF972A3C0}" presName="rect1" presStyleLbl="trAlignAcc1" presStyleIdx="7" presStyleCnt="10">
        <dgm:presLayoutVars>
          <dgm:bulletEnabled val="1"/>
        </dgm:presLayoutVars>
      </dgm:prSet>
      <dgm:spPr/>
      <dgm:t>
        <a:bodyPr/>
        <a:lstStyle/>
        <a:p>
          <a:endParaRPr lang="en-US"/>
        </a:p>
      </dgm:t>
    </dgm:pt>
    <dgm:pt modelId="{70C2EA1E-D7DB-4E74-806D-4590DBE781A3}" type="pres">
      <dgm:prSet presAssocID="{53250AAA-89D6-4377-B3C0-0E5BF972A3C0}" presName="rect2" presStyleLbl="fgImgPlace1" presStyleIdx="7" presStyleCnt="10"/>
      <dgm:spPr>
        <a:blipFill>
          <a:blip xmlns:r="http://schemas.openxmlformats.org/officeDocument/2006/relationships" r:embed="rId8" cstate="print">
            <a:extLst>
              <a:ext uri="{28A0092B-C50C-407E-A947-70E740481C1C}">
                <a14:useLocalDpi xmlns:a14="http://schemas.microsoft.com/office/drawing/2010/main" val="0"/>
              </a:ext>
            </a:extLst>
          </a:blip>
          <a:srcRect/>
          <a:stretch>
            <a:fillRect l="-25000" r="-25000"/>
          </a:stretch>
        </a:blipFill>
      </dgm:spPr>
    </dgm:pt>
    <dgm:pt modelId="{B6819F3B-727A-4EDF-BC16-FDFFBB563868}" type="pres">
      <dgm:prSet presAssocID="{4828047A-C139-4049-9231-4057A0E3B9D2}" presName="sibTrans" presStyleCnt="0"/>
      <dgm:spPr/>
    </dgm:pt>
    <dgm:pt modelId="{BB272E9F-26C5-4655-93E5-F3616BF119CC}" type="pres">
      <dgm:prSet presAssocID="{ADE4E262-EB9E-448C-8B46-6B6521E6B92F}" presName="composite" presStyleCnt="0"/>
      <dgm:spPr/>
    </dgm:pt>
    <dgm:pt modelId="{E0757731-3698-433B-8E7C-2EB749869931}" type="pres">
      <dgm:prSet presAssocID="{ADE4E262-EB9E-448C-8B46-6B6521E6B92F}" presName="rect1" presStyleLbl="trAlignAcc1" presStyleIdx="8" presStyleCnt="10">
        <dgm:presLayoutVars>
          <dgm:bulletEnabled val="1"/>
        </dgm:presLayoutVars>
      </dgm:prSet>
      <dgm:spPr/>
      <dgm:t>
        <a:bodyPr/>
        <a:lstStyle/>
        <a:p>
          <a:endParaRPr lang="en-US"/>
        </a:p>
      </dgm:t>
    </dgm:pt>
    <dgm:pt modelId="{139FD9EA-3509-4D4C-98D4-BC741BA871D8}" type="pres">
      <dgm:prSet presAssocID="{ADE4E262-EB9E-448C-8B46-6B6521E6B92F}" presName="rect2" presStyleLbl="fgImgPlace1" presStyleIdx="8" presStyleCnt="10"/>
      <dgm:spPr>
        <a:blipFill>
          <a:blip xmlns:r="http://schemas.openxmlformats.org/officeDocument/2006/relationships" r:embed="rId9" cstate="print">
            <a:extLst>
              <a:ext uri="{28A0092B-C50C-407E-A947-70E740481C1C}">
                <a14:useLocalDpi xmlns:a14="http://schemas.microsoft.com/office/drawing/2010/main" val="0"/>
              </a:ext>
            </a:extLst>
          </a:blip>
          <a:srcRect/>
          <a:stretch>
            <a:fillRect l="-25000" r="-25000"/>
          </a:stretch>
        </a:blipFill>
      </dgm:spPr>
    </dgm:pt>
    <dgm:pt modelId="{979B97D2-0F97-437F-8686-ABD1B910F38F}" type="pres">
      <dgm:prSet presAssocID="{DC8C0C9F-FA74-4A97-BA58-15F42B37D9FB}" presName="sibTrans" presStyleCnt="0"/>
      <dgm:spPr/>
    </dgm:pt>
    <dgm:pt modelId="{0216C3D0-FCC6-4B0C-AA10-7E78E85A1DE2}" type="pres">
      <dgm:prSet presAssocID="{66800CA2-1263-488B-9901-BF5AA9A26379}" presName="composite" presStyleCnt="0"/>
      <dgm:spPr/>
    </dgm:pt>
    <dgm:pt modelId="{22C56DC3-2158-416C-A2CA-0A41276F6E72}" type="pres">
      <dgm:prSet presAssocID="{66800CA2-1263-488B-9901-BF5AA9A26379}" presName="rect1" presStyleLbl="trAlignAcc1" presStyleIdx="9" presStyleCnt="10">
        <dgm:presLayoutVars>
          <dgm:bulletEnabled val="1"/>
        </dgm:presLayoutVars>
      </dgm:prSet>
      <dgm:spPr/>
      <dgm:t>
        <a:bodyPr/>
        <a:lstStyle/>
        <a:p>
          <a:endParaRPr lang="en-US"/>
        </a:p>
      </dgm:t>
    </dgm:pt>
    <dgm:pt modelId="{763F0339-AF8A-4C55-81EF-EEBFD25A8379}" type="pres">
      <dgm:prSet presAssocID="{66800CA2-1263-488B-9901-BF5AA9A26379}" presName="rect2" presStyleLbl="fgImgPlace1" presStyleIdx="9" presStyleCnt="10"/>
      <dgm:spPr>
        <a:blipFill>
          <a:blip xmlns:r="http://schemas.openxmlformats.org/officeDocument/2006/relationships" r:embed="rId10" cstate="print">
            <a:extLst>
              <a:ext uri="{28A0092B-C50C-407E-A947-70E740481C1C}">
                <a14:useLocalDpi xmlns:a14="http://schemas.microsoft.com/office/drawing/2010/main" val="0"/>
              </a:ext>
            </a:extLst>
          </a:blip>
          <a:srcRect/>
          <a:stretch>
            <a:fillRect l="-25000" r="-25000"/>
          </a:stretch>
        </a:blipFill>
      </dgm:spPr>
    </dgm:pt>
  </dgm:ptLst>
  <dgm:cxnLst>
    <dgm:cxn modelId="{DFB68291-3197-4F87-AAE9-F2FC2DCD3B52}" type="presOf" srcId="{ADE4E262-EB9E-448C-8B46-6B6521E6B92F}" destId="{E0757731-3698-433B-8E7C-2EB749869931}" srcOrd="0" destOrd="0" presId="urn:microsoft.com/office/officeart/2008/layout/PictureStrips"/>
    <dgm:cxn modelId="{2DA40FB2-C14F-477C-BBD2-D901F1163EAA}" type="presOf" srcId="{E7919EDD-7680-4985-B198-1CBB0F9E96AC}" destId="{7A8D609C-F894-4686-8594-F633FD78C201}" srcOrd="0" destOrd="0" presId="urn:microsoft.com/office/officeart/2008/layout/PictureStrips"/>
    <dgm:cxn modelId="{F52E67DC-23C4-4525-AAFE-F3400258F7D3}" srcId="{D1B0C0D0-7AB7-487B-ADF8-3BB3DD4E9EE7}" destId="{F9B22A10-E2AD-420E-86FD-C6A619FB34C3}" srcOrd="4" destOrd="0" parTransId="{51614E59-5D94-439C-A07A-61525828432A}" sibTransId="{C995947A-877C-455B-BB65-7FBC6937BA2D}"/>
    <dgm:cxn modelId="{7BA56CFB-F2DE-4B77-BB5D-3D4AA0374CD1}" type="presOf" srcId="{81FDCA61-7A32-4339-89E8-DD3704FB86F4}" destId="{6F6ACCCA-7573-4F27-BB76-D1BFA52EAEE3}" srcOrd="0" destOrd="0" presId="urn:microsoft.com/office/officeart/2008/layout/PictureStrips"/>
    <dgm:cxn modelId="{48331867-FF99-498B-92E1-5B05B35773A9}" srcId="{D1B0C0D0-7AB7-487B-ADF8-3BB3DD4E9EE7}" destId="{426C232F-332D-4FF2-A820-7A068898BF0D}" srcOrd="1" destOrd="0" parTransId="{76543072-ED0A-4EFB-9174-9DC2D0CB754B}" sibTransId="{0FF22A80-B924-4C97-9785-6DB4BF018886}"/>
    <dgm:cxn modelId="{3AA5B55E-BAFF-4E59-844F-0B3A890F9AB2}" srcId="{D1B0C0D0-7AB7-487B-ADF8-3BB3DD4E9EE7}" destId="{53250AAA-89D6-4377-B3C0-0E5BF972A3C0}" srcOrd="7" destOrd="0" parTransId="{470AA8AF-6A66-4DE7-8F3A-D2B315A90BE8}" sibTransId="{4828047A-C139-4049-9231-4057A0E3B9D2}"/>
    <dgm:cxn modelId="{F4635A39-83C5-45A8-BFFB-1A761279DF39}" type="presOf" srcId="{3069D4A7-A9EB-432B-8415-5BE83922B144}" destId="{9C5C0C8B-F255-4694-B3C6-8BE7DBC5F7E5}" srcOrd="0" destOrd="0" presId="urn:microsoft.com/office/officeart/2008/layout/PictureStrips"/>
    <dgm:cxn modelId="{2D283A8C-B4A3-4152-B8A6-4729DCCC852F}" srcId="{D1B0C0D0-7AB7-487B-ADF8-3BB3DD4E9EE7}" destId="{E7919EDD-7680-4985-B198-1CBB0F9E96AC}" srcOrd="0" destOrd="0" parTransId="{2FC221D4-82FE-4089-96B1-E14722E33943}" sibTransId="{C698564A-6110-4602-9450-B172C3825847}"/>
    <dgm:cxn modelId="{4D54A30C-4055-49B3-AA01-86ED7181D1BD}" type="presOf" srcId="{D1B0C0D0-7AB7-487B-ADF8-3BB3DD4E9EE7}" destId="{9E029134-162C-442E-A062-F55ADB999C33}" srcOrd="0" destOrd="0" presId="urn:microsoft.com/office/officeart/2008/layout/PictureStrips"/>
    <dgm:cxn modelId="{1310D4E3-793B-4536-BE37-788F54627977}" srcId="{D1B0C0D0-7AB7-487B-ADF8-3BB3DD4E9EE7}" destId="{DE482DF0-5C86-4767-9CE5-54725DF28573}" srcOrd="5" destOrd="0" parTransId="{BF1F2008-AABF-4483-9D7B-58A40034FD6C}" sibTransId="{4D6A567C-A21A-42BF-9F41-7BF71E18F454}"/>
    <dgm:cxn modelId="{B9D8239B-829C-4089-9665-33D9BAAC844B}" type="presOf" srcId="{DE482DF0-5C86-4767-9CE5-54725DF28573}" destId="{4F50CB91-2850-4662-936D-F5CF85EB32D2}" srcOrd="0" destOrd="0" presId="urn:microsoft.com/office/officeart/2008/layout/PictureStrips"/>
    <dgm:cxn modelId="{62233745-3DC7-4513-AFFE-85579EDF5340}" srcId="{D1B0C0D0-7AB7-487B-ADF8-3BB3DD4E9EE7}" destId="{3069D4A7-A9EB-432B-8415-5BE83922B144}" srcOrd="6" destOrd="0" parTransId="{9A7D73A8-C0A9-4B8A-9838-7588537C14AA}" sibTransId="{DFE1D077-B434-438C-B525-DD545C84AAA3}"/>
    <dgm:cxn modelId="{F51456A2-99FB-4519-BF73-3D322D0E63F1}" type="presOf" srcId="{53250AAA-89D6-4377-B3C0-0E5BF972A3C0}" destId="{411BB13E-A3FD-42F9-8D3A-DD2DDC4A3516}" srcOrd="0" destOrd="0" presId="urn:microsoft.com/office/officeart/2008/layout/PictureStrips"/>
    <dgm:cxn modelId="{1AC39974-FA69-45CE-91A4-85A7A57CF23D}" type="presOf" srcId="{66800CA2-1263-488B-9901-BF5AA9A26379}" destId="{22C56DC3-2158-416C-A2CA-0A41276F6E72}" srcOrd="0" destOrd="0" presId="urn:microsoft.com/office/officeart/2008/layout/PictureStrips"/>
    <dgm:cxn modelId="{75AF542F-2718-46E6-A956-24FD290F87C6}" type="presOf" srcId="{426C232F-332D-4FF2-A820-7A068898BF0D}" destId="{A9AE0183-4578-4303-9373-BBB0DAF179FE}" srcOrd="0" destOrd="0" presId="urn:microsoft.com/office/officeart/2008/layout/PictureStrips"/>
    <dgm:cxn modelId="{679872F6-DAC1-4110-8F8D-4884D82F3858}" type="presOf" srcId="{AE2357B3-F8D1-4E13-B807-E393E9FC5539}" destId="{DC5DD086-89E5-4CD9-B1D2-0E7FF2C522A2}" srcOrd="0" destOrd="0" presId="urn:microsoft.com/office/officeart/2008/layout/PictureStrips"/>
    <dgm:cxn modelId="{84A94837-F989-4A36-991E-4D987DF9A6F0}" type="presOf" srcId="{F9B22A10-E2AD-420E-86FD-C6A619FB34C3}" destId="{610D24CD-EC64-4585-8806-7B24163BBCA5}" srcOrd="0" destOrd="0" presId="urn:microsoft.com/office/officeart/2008/layout/PictureStrips"/>
    <dgm:cxn modelId="{DB050EC4-F2AC-4ACB-BEFA-69C14AE7D74E}" srcId="{D1B0C0D0-7AB7-487B-ADF8-3BB3DD4E9EE7}" destId="{ADE4E262-EB9E-448C-8B46-6B6521E6B92F}" srcOrd="8" destOrd="0" parTransId="{28664F9A-4277-4158-A312-1D48A34DD546}" sibTransId="{DC8C0C9F-FA74-4A97-BA58-15F42B37D9FB}"/>
    <dgm:cxn modelId="{C4084BF0-F635-4676-89A9-D65F024FF168}" srcId="{D1B0C0D0-7AB7-487B-ADF8-3BB3DD4E9EE7}" destId="{AE2357B3-F8D1-4E13-B807-E393E9FC5539}" srcOrd="2" destOrd="0" parTransId="{DF983F23-5BAE-428F-AFD9-BF0943C63ACC}" sibTransId="{486EB6E6-F0BE-4E7B-A3F0-7DC5C5021754}"/>
    <dgm:cxn modelId="{7B7E50D4-65C6-4E3C-995E-1A1ABF6FDBCF}" srcId="{D1B0C0D0-7AB7-487B-ADF8-3BB3DD4E9EE7}" destId="{81FDCA61-7A32-4339-89E8-DD3704FB86F4}" srcOrd="3" destOrd="0" parTransId="{4F5E6841-070D-4563-B23E-8C64EC2E827B}" sibTransId="{4922DE05-E610-4796-BFBC-E068300788D1}"/>
    <dgm:cxn modelId="{CC959A60-F5E3-4CBA-B49F-D1CC8967392E}" srcId="{D1B0C0D0-7AB7-487B-ADF8-3BB3DD4E9EE7}" destId="{66800CA2-1263-488B-9901-BF5AA9A26379}" srcOrd="9" destOrd="0" parTransId="{FE2E1471-E52D-466A-A76C-4BB5F19A90C2}" sibTransId="{5B01B5E3-2F09-44F6-BDF4-59AE3DD792F4}"/>
    <dgm:cxn modelId="{08F617FF-6B1B-4F61-95F3-701FD40DA787}" type="presParOf" srcId="{9E029134-162C-442E-A062-F55ADB999C33}" destId="{60E777AF-AE30-4678-946F-1FF94928EBDC}" srcOrd="0" destOrd="0" presId="urn:microsoft.com/office/officeart/2008/layout/PictureStrips"/>
    <dgm:cxn modelId="{5E87FD6C-E453-4EF4-AA89-77DE84249CFA}" type="presParOf" srcId="{60E777AF-AE30-4678-946F-1FF94928EBDC}" destId="{7A8D609C-F894-4686-8594-F633FD78C201}" srcOrd="0" destOrd="0" presId="urn:microsoft.com/office/officeart/2008/layout/PictureStrips"/>
    <dgm:cxn modelId="{AA473615-BF42-46D4-AB91-E12C9846149D}" type="presParOf" srcId="{60E777AF-AE30-4678-946F-1FF94928EBDC}" destId="{8B00EC11-24E0-4E0C-8101-DB576F31F9D2}" srcOrd="1" destOrd="0" presId="urn:microsoft.com/office/officeart/2008/layout/PictureStrips"/>
    <dgm:cxn modelId="{528F198A-1333-41DC-9E5E-6A4A149A16DC}" type="presParOf" srcId="{9E029134-162C-442E-A062-F55ADB999C33}" destId="{7105A6FE-D318-4A98-A922-671C581530DC}" srcOrd="1" destOrd="0" presId="urn:microsoft.com/office/officeart/2008/layout/PictureStrips"/>
    <dgm:cxn modelId="{FE81328D-4C8C-4E0C-9D3E-B1964D8A6071}" type="presParOf" srcId="{9E029134-162C-442E-A062-F55ADB999C33}" destId="{85CFEB57-FC52-4321-A97D-3211B5D63D4D}" srcOrd="2" destOrd="0" presId="urn:microsoft.com/office/officeart/2008/layout/PictureStrips"/>
    <dgm:cxn modelId="{158824B8-6CC5-485A-B14B-7D6F52CCA4AF}" type="presParOf" srcId="{85CFEB57-FC52-4321-A97D-3211B5D63D4D}" destId="{A9AE0183-4578-4303-9373-BBB0DAF179FE}" srcOrd="0" destOrd="0" presId="urn:microsoft.com/office/officeart/2008/layout/PictureStrips"/>
    <dgm:cxn modelId="{78D93AAA-CEC8-49C7-A9B7-55C938E50AAA}" type="presParOf" srcId="{85CFEB57-FC52-4321-A97D-3211B5D63D4D}" destId="{17BB8C5E-ACC5-4AEA-AC3B-15C53CC548C0}" srcOrd="1" destOrd="0" presId="urn:microsoft.com/office/officeart/2008/layout/PictureStrips"/>
    <dgm:cxn modelId="{568BCE78-CCB5-46E5-8344-221236A66937}" type="presParOf" srcId="{9E029134-162C-442E-A062-F55ADB999C33}" destId="{3DF2FDF0-8F29-4351-969E-A1025413C53F}" srcOrd="3" destOrd="0" presId="urn:microsoft.com/office/officeart/2008/layout/PictureStrips"/>
    <dgm:cxn modelId="{31EC0F24-7A82-437F-A948-05C4DEE30F47}" type="presParOf" srcId="{9E029134-162C-442E-A062-F55ADB999C33}" destId="{51949F69-36F9-42ED-A197-4A357D3FCC84}" srcOrd="4" destOrd="0" presId="urn:microsoft.com/office/officeart/2008/layout/PictureStrips"/>
    <dgm:cxn modelId="{6577F95E-1A21-4E01-886E-103F432B4283}" type="presParOf" srcId="{51949F69-36F9-42ED-A197-4A357D3FCC84}" destId="{DC5DD086-89E5-4CD9-B1D2-0E7FF2C522A2}" srcOrd="0" destOrd="0" presId="urn:microsoft.com/office/officeart/2008/layout/PictureStrips"/>
    <dgm:cxn modelId="{0416DEC2-F7AE-40A0-A88F-0ADB55D65D6D}" type="presParOf" srcId="{51949F69-36F9-42ED-A197-4A357D3FCC84}" destId="{DEDE190B-7605-44A7-B19B-482157C4ED09}" srcOrd="1" destOrd="0" presId="urn:microsoft.com/office/officeart/2008/layout/PictureStrips"/>
    <dgm:cxn modelId="{90BDFCA1-833D-490D-BA48-53B308485033}" type="presParOf" srcId="{9E029134-162C-442E-A062-F55ADB999C33}" destId="{800A896D-7DD0-4D28-BE08-D3B8F3F2A8C6}" srcOrd="5" destOrd="0" presId="urn:microsoft.com/office/officeart/2008/layout/PictureStrips"/>
    <dgm:cxn modelId="{F1A803E6-04D5-4B23-8D28-BA651AEBD3CC}" type="presParOf" srcId="{9E029134-162C-442E-A062-F55ADB999C33}" destId="{09DCF082-D387-4036-A517-A57508B9F296}" srcOrd="6" destOrd="0" presId="urn:microsoft.com/office/officeart/2008/layout/PictureStrips"/>
    <dgm:cxn modelId="{C3D9CCFD-7C4D-4BF6-A9EA-A76CCCCE47A0}" type="presParOf" srcId="{09DCF082-D387-4036-A517-A57508B9F296}" destId="{6F6ACCCA-7573-4F27-BB76-D1BFA52EAEE3}" srcOrd="0" destOrd="0" presId="urn:microsoft.com/office/officeart/2008/layout/PictureStrips"/>
    <dgm:cxn modelId="{52F4249B-E313-4AE8-A086-CF774DB79AE3}" type="presParOf" srcId="{09DCF082-D387-4036-A517-A57508B9F296}" destId="{F94043AE-FBAE-4418-8D10-10B1481C95AF}" srcOrd="1" destOrd="0" presId="urn:microsoft.com/office/officeart/2008/layout/PictureStrips"/>
    <dgm:cxn modelId="{D401433F-BB98-479C-9EC4-305149A2E685}" type="presParOf" srcId="{9E029134-162C-442E-A062-F55ADB999C33}" destId="{2F838AD4-66C5-4737-8D8D-66F3281C6FE1}" srcOrd="7" destOrd="0" presId="urn:microsoft.com/office/officeart/2008/layout/PictureStrips"/>
    <dgm:cxn modelId="{588AB0B3-1A3B-4906-8E38-3668C28C99F0}" type="presParOf" srcId="{9E029134-162C-442E-A062-F55ADB999C33}" destId="{0F749A16-F5F6-45E8-9E08-2382EA901724}" srcOrd="8" destOrd="0" presId="urn:microsoft.com/office/officeart/2008/layout/PictureStrips"/>
    <dgm:cxn modelId="{3E30189E-19C6-401B-B2CD-6F7785C97E49}" type="presParOf" srcId="{0F749A16-F5F6-45E8-9E08-2382EA901724}" destId="{610D24CD-EC64-4585-8806-7B24163BBCA5}" srcOrd="0" destOrd="0" presId="urn:microsoft.com/office/officeart/2008/layout/PictureStrips"/>
    <dgm:cxn modelId="{292E39B1-2E27-40D3-AF07-776F906640EF}" type="presParOf" srcId="{0F749A16-F5F6-45E8-9E08-2382EA901724}" destId="{1D377189-38FA-44FB-9886-A25D865375A4}" srcOrd="1" destOrd="0" presId="urn:microsoft.com/office/officeart/2008/layout/PictureStrips"/>
    <dgm:cxn modelId="{EB9E85D4-EB34-46BD-A2D0-B9215A9456DB}" type="presParOf" srcId="{9E029134-162C-442E-A062-F55ADB999C33}" destId="{D0690CA7-5AC0-41CF-B946-24781BCFD1A5}" srcOrd="9" destOrd="0" presId="urn:microsoft.com/office/officeart/2008/layout/PictureStrips"/>
    <dgm:cxn modelId="{8C8AF97C-335E-4736-9965-F89F09917AD5}" type="presParOf" srcId="{9E029134-162C-442E-A062-F55ADB999C33}" destId="{B7B3EDE5-7630-4030-822E-F5E4C9706E85}" srcOrd="10" destOrd="0" presId="urn:microsoft.com/office/officeart/2008/layout/PictureStrips"/>
    <dgm:cxn modelId="{E08D1A7C-8B8E-4071-9D34-38B609004A26}" type="presParOf" srcId="{B7B3EDE5-7630-4030-822E-F5E4C9706E85}" destId="{4F50CB91-2850-4662-936D-F5CF85EB32D2}" srcOrd="0" destOrd="0" presId="urn:microsoft.com/office/officeart/2008/layout/PictureStrips"/>
    <dgm:cxn modelId="{6CF6B7FE-FBCD-44BB-8DF1-2C6065B9AB49}" type="presParOf" srcId="{B7B3EDE5-7630-4030-822E-F5E4C9706E85}" destId="{82E38FB2-A96C-4D7A-A866-6D7BE57189A0}" srcOrd="1" destOrd="0" presId="urn:microsoft.com/office/officeart/2008/layout/PictureStrips"/>
    <dgm:cxn modelId="{6C684A79-21DB-4169-BE89-281562FF026C}" type="presParOf" srcId="{9E029134-162C-442E-A062-F55ADB999C33}" destId="{FFADA039-4E63-4656-B69A-9CDE6DF7D22E}" srcOrd="11" destOrd="0" presId="urn:microsoft.com/office/officeart/2008/layout/PictureStrips"/>
    <dgm:cxn modelId="{8937E0EF-6302-4AC3-9EDD-105171F64FE8}" type="presParOf" srcId="{9E029134-162C-442E-A062-F55ADB999C33}" destId="{617E62FE-8B7F-4345-A007-B8285279A613}" srcOrd="12" destOrd="0" presId="urn:microsoft.com/office/officeart/2008/layout/PictureStrips"/>
    <dgm:cxn modelId="{B2551203-219F-42AB-8CF9-2647B06A4E7F}" type="presParOf" srcId="{617E62FE-8B7F-4345-A007-B8285279A613}" destId="{9C5C0C8B-F255-4694-B3C6-8BE7DBC5F7E5}" srcOrd="0" destOrd="0" presId="urn:microsoft.com/office/officeart/2008/layout/PictureStrips"/>
    <dgm:cxn modelId="{BBB69F0F-FE63-44A3-A546-7383627B321D}" type="presParOf" srcId="{617E62FE-8B7F-4345-A007-B8285279A613}" destId="{A9E14B50-194E-4A93-B9D9-20BB56D81973}" srcOrd="1" destOrd="0" presId="urn:microsoft.com/office/officeart/2008/layout/PictureStrips"/>
    <dgm:cxn modelId="{1A7664FD-8E4D-4EEC-81A2-E94F1E1CD8C0}" type="presParOf" srcId="{9E029134-162C-442E-A062-F55ADB999C33}" destId="{CC5C64CB-AB52-41A1-B231-D8699C0C625F}" srcOrd="13" destOrd="0" presId="urn:microsoft.com/office/officeart/2008/layout/PictureStrips"/>
    <dgm:cxn modelId="{E12C39D3-0F15-4B7B-916E-59AA72ED4B7D}" type="presParOf" srcId="{9E029134-162C-442E-A062-F55ADB999C33}" destId="{F8E94CFA-B945-48E5-BE10-370DD69F16A4}" srcOrd="14" destOrd="0" presId="urn:microsoft.com/office/officeart/2008/layout/PictureStrips"/>
    <dgm:cxn modelId="{ED6E9541-A1A6-4E82-AB02-0D6E3ABB0B91}" type="presParOf" srcId="{F8E94CFA-B945-48E5-BE10-370DD69F16A4}" destId="{411BB13E-A3FD-42F9-8D3A-DD2DDC4A3516}" srcOrd="0" destOrd="0" presId="urn:microsoft.com/office/officeart/2008/layout/PictureStrips"/>
    <dgm:cxn modelId="{73823190-0714-404E-AA38-DDCE4F8F5D16}" type="presParOf" srcId="{F8E94CFA-B945-48E5-BE10-370DD69F16A4}" destId="{70C2EA1E-D7DB-4E74-806D-4590DBE781A3}" srcOrd="1" destOrd="0" presId="urn:microsoft.com/office/officeart/2008/layout/PictureStrips"/>
    <dgm:cxn modelId="{2B7C63D8-1206-43E6-BB76-1F60D6290EFA}" type="presParOf" srcId="{9E029134-162C-442E-A062-F55ADB999C33}" destId="{B6819F3B-727A-4EDF-BC16-FDFFBB563868}" srcOrd="15" destOrd="0" presId="urn:microsoft.com/office/officeart/2008/layout/PictureStrips"/>
    <dgm:cxn modelId="{B6723F43-40A7-4D07-8D2F-9EF93B48AE88}" type="presParOf" srcId="{9E029134-162C-442E-A062-F55ADB999C33}" destId="{BB272E9F-26C5-4655-93E5-F3616BF119CC}" srcOrd="16" destOrd="0" presId="urn:microsoft.com/office/officeart/2008/layout/PictureStrips"/>
    <dgm:cxn modelId="{63B396D2-BD48-4BE0-A80E-8074D86969F3}" type="presParOf" srcId="{BB272E9F-26C5-4655-93E5-F3616BF119CC}" destId="{E0757731-3698-433B-8E7C-2EB749869931}" srcOrd="0" destOrd="0" presId="urn:microsoft.com/office/officeart/2008/layout/PictureStrips"/>
    <dgm:cxn modelId="{46FB3991-640E-455D-9CE7-888F8E8B00AC}" type="presParOf" srcId="{BB272E9F-26C5-4655-93E5-F3616BF119CC}" destId="{139FD9EA-3509-4D4C-98D4-BC741BA871D8}" srcOrd="1" destOrd="0" presId="urn:microsoft.com/office/officeart/2008/layout/PictureStrips"/>
    <dgm:cxn modelId="{0039A8FE-11AD-4B3D-8E5F-9EE5F5E54602}" type="presParOf" srcId="{9E029134-162C-442E-A062-F55ADB999C33}" destId="{979B97D2-0F97-437F-8686-ABD1B910F38F}" srcOrd="17" destOrd="0" presId="urn:microsoft.com/office/officeart/2008/layout/PictureStrips"/>
    <dgm:cxn modelId="{8AE8D5C4-77D2-4815-8102-60B457DE12E0}" type="presParOf" srcId="{9E029134-162C-442E-A062-F55ADB999C33}" destId="{0216C3D0-FCC6-4B0C-AA10-7E78E85A1DE2}" srcOrd="18" destOrd="0" presId="urn:microsoft.com/office/officeart/2008/layout/PictureStrips"/>
    <dgm:cxn modelId="{8AEB438A-1D85-476C-AD79-28B085F33EBC}" type="presParOf" srcId="{0216C3D0-FCC6-4B0C-AA10-7E78E85A1DE2}" destId="{22C56DC3-2158-416C-A2CA-0A41276F6E72}" srcOrd="0" destOrd="0" presId="urn:microsoft.com/office/officeart/2008/layout/PictureStrips"/>
    <dgm:cxn modelId="{27F0BE9F-573B-459E-AA0A-DE17FC4701B7}" type="presParOf" srcId="{0216C3D0-FCC6-4B0C-AA10-7E78E85A1DE2}" destId="{763F0339-AF8A-4C55-81EF-EEBFD25A8379}"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7DAA4B1-8C9D-48BC-8A12-5FEA2E6E9650}" type="doc">
      <dgm:prSet loTypeId="urn:microsoft.com/office/officeart/2005/8/layout/process4" loCatId="process" qsTypeId="urn:microsoft.com/office/officeart/2005/8/quickstyle/simple1" qsCatId="simple" csTypeId="urn:microsoft.com/office/officeart/2005/8/colors/colorful5" csCatId="colorful" phldr="1"/>
      <dgm:spPr/>
      <dgm:t>
        <a:bodyPr/>
        <a:lstStyle/>
        <a:p>
          <a:endParaRPr lang="en-US"/>
        </a:p>
      </dgm:t>
    </dgm:pt>
    <dgm:pt modelId="{93298599-B658-41E0-85A3-66EBFA4F78BE}">
      <dgm:prSet phldrT="[Text]"/>
      <dgm:spPr/>
      <dgm:t>
        <a:bodyPr/>
        <a:lstStyle/>
        <a:p>
          <a:r>
            <a:rPr lang="fr-FR" dirty="0" smtClean="0">
              <a:solidFill>
                <a:schemeClr val="tx1"/>
              </a:solidFill>
            </a:rPr>
            <a:t>Elke zorgverlener (binnen of buiten een ziekenhuis) werkt zijn deel van de gegevens bij. Deze gegevens worden aldus gedeeld.</a:t>
          </a:r>
          <a:endParaRPr lang="nl-BE" dirty="0">
            <a:solidFill>
              <a:schemeClr val="tx1"/>
            </a:solidFill>
          </a:endParaRPr>
        </a:p>
      </dgm:t>
    </dgm:pt>
    <dgm:pt modelId="{8CBA317F-D859-4A72-84DD-D2629B32DFAF}" type="parTrans" cxnId="{DD0EF1F1-8DEF-4D27-8921-628157834F16}">
      <dgm:prSet/>
      <dgm:spPr/>
      <dgm:t>
        <a:bodyPr/>
        <a:lstStyle/>
        <a:p>
          <a:endParaRPr lang="en-US"/>
        </a:p>
      </dgm:t>
    </dgm:pt>
    <dgm:pt modelId="{57EEFFB9-CD3F-48A5-9037-74D5F083B5E3}" type="sibTrans" cxnId="{DD0EF1F1-8DEF-4D27-8921-628157834F16}">
      <dgm:prSet/>
      <dgm:spPr/>
      <dgm:t>
        <a:bodyPr/>
        <a:lstStyle/>
        <a:p>
          <a:endParaRPr lang="en-US"/>
        </a:p>
      </dgm:t>
    </dgm:pt>
    <dgm:pt modelId="{18161431-3D22-479E-8035-61FF013BDCAF}">
      <dgm:prSet phldrT="[Text]"/>
      <dgm:spPr/>
      <dgm:t>
        <a:bodyPr/>
        <a:lstStyle/>
        <a:p>
          <a:r>
            <a:rPr lang="fr-FR" i="1" u="none" dirty="0" smtClean="0">
              <a:solidFill>
                <a:schemeClr val="tx1"/>
              </a:solidFill>
            </a:rPr>
            <a:t>Verplichte </a:t>
          </a:r>
          <a:r>
            <a:rPr lang="fr-FR" u="none" dirty="0" smtClean="0">
              <a:solidFill>
                <a:schemeClr val="tx1"/>
              </a:solidFill>
            </a:rPr>
            <a:t>uitwisseling van gegevens tussen de behandelende artsen en de beheerder</a:t>
          </a:r>
          <a:endParaRPr lang="nl-BE" u="none" dirty="0">
            <a:solidFill>
              <a:schemeClr val="tx1"/>
            </a:solidFill>
          </a:endParaRPr>
        </a:p>
      </dgm:t>
    </dgm:pt>
    <dgm:pt modelId="{F564DEA3-80E4-4D55-B713-E7F9BA5DE75A}" type="parTrans" cxnId="{E893DCA4-3C70-4CD8-8180-22C27A11BF9E}">
      <dgm:prSet/>
      <dgm:spPr/>
      <dgm:t>
        <a:bodyPr/>
        <a:lstStyle/>
        <a:p>
          <a:endParaRPr lang="en-US"/>
        </a:p>
      </dgm:t>
    </dgm:pt>
    <dgm:pt modelId="{64F99CFF-6052-49DD-9E44-946294220FFC}" type="sibTrans" cxnId="{E893DCA4-3C70-4CD8-8180-22C27A11BF9E}">
      <dgm:prSet/>
      <dgm:spPr/>
      <dgm:t>
        <a:bodyPr/>
        <a:lstStyle/>
        <a:p>
          <a:endParaRPr lang="en-US"/>
        </a:p>
      </dgm:t>
    </dgm:pt>
    <dgm:pt modelId="{6383C436-A5C6-4492-91B7-5CA6AB674DCC}" type="pres">
      <dgm:prSet presAssocID="{67DAA4B1-8C9D-48BC-8A12-5FEA2E6E9650}" presName="Name0" presStyleCnt="0">
        <dgm:presLayoutVars>
          <dgm:dir/>
          <dgm:animLvl val="lvl"/>
          <dgm:resizeHandles val="exact"/>
        </dgm:presLayoutVars>
      </dgm:prSet>
      <dgm:spPr/>
      <dgm:t>
        <a:bodyPr/>
        <a:lstStyle/>
        <a:p>
          <a:endParaRPr lang="en-US"/>
        </a:p>
      </dgm:t>
    </dgm:pt>
    <dgm:pt modelId="{9954EFBA-2B8E-4B52-A528-8949B930D7A4}" type="pres">
      <dgm:prSet presAssocID="{18161431-3D22-479E-8035-61FF013BDCAF}" presName="boxAndChildren" presStyleCnt="0"/>
      <dgm:spPr/>
    </dgm:pt>
    <dgm:pt modelId="{749981A3-FA9D-4A77-94D9-58762CC590D0}" type="pres">
      <dgm:prSet presAssocID="{18161431-3D22-479E-8035-61FF013BDCAF}" presName="parentTextBox" presStyleLbl="node1" presStyleIdx="0" presStyleCnt="2"/>
      <dgm:spPr/>
      <dgm:t>
        <a:bodyPr/>
        <a:lstStyle/>
        <a:p>
          <a:endParaRPr lang="en-US"/>
        </a:p>
      </dgm:t>
    </dgm:pt>
    <dgm:pt modelId="{CA557A5C-4914-4B7F-A7E9-6F57F9FAA9DC}" type="pres">
      <dgm:prSet presAssocID="{57EEFFB9-CD3F-48A5-9037-74D5F083B5E3}" presName="sp" presStyleCnt="0"/>
      <dgm:spPr/>
    </dgm:pt>
    <dgm:pt modelId="{9E9D43E2-4387-4BA8-8D4F-087E9AFD6250}" type="pres">
      <dgm:prSet presAssocID="{93298599-B658-41E0-85A3-66EBFA4F78BE}" presName="arrowAndChildren" presStyleCnt="0"/>
      <dgm:spPr/>
    </dgm:pt>
    <dgm:pt modelId="{A1AD2BAF-EE07-470E-AA38-41FA4AF572E0}" type="pres">
      <dgm:prSet presAssocID="{93298599-B658-41E0-85A3-66EBFA4F78BE}" presName="parentTextArrow" presStyleLbl="node1" presStyleIdx="1" presStyleCnt="2"/>
      <dgm:spPr/>
      <dgm:t>
        <a:bodyPr/>
        <a:lstStyle/>
        <a:p>
          <a:endParaRPr lang="en-US"/>
        </a:p>
      </dgm:t>
    </dgm:pt>
  </dgm:ptLst>
  <dgm:cxnLst>
    <dgm:cxn modelId="{E893DCA4-3C70-4CD8-8180-22C27A11BF9E}" srcId="{67DAA4B1-8C9D-48BC-8A12-5FEA2E6E9650}" destId="{18161431-3D22-479E-8035-61FF013BDCAF}" srcOrd="1" destOrd="0" parTransId="{F564DEA3-80E4-4D55-B713-E7F9BA5DE75A}" sibTransId="{64F99CFF-6052-49DD-9E44-946294220FFC}"/>
    <dgm:cxn modelId="{A89B20AD-5396-4FAF-8A60-1D6A72B1136C}" type="presOf" srcId="{93298599-B658-41E0-85A3-66EBFA4F78BE}" destId="{A1AD2BAF-EE07-470E-AA38-41FA4AF572E0}" srcOrd="0" destOrd="0" presId="urn:microsoft.com/office/officeart/2005/8/layout/process4"/>
    <dgm:cxn modelId="{E9335A00-BB83-4643-A5B6-D8A6FECF65F1}" type="presOf" srcId="{67DAA4B1-8C9D-48BC-8A12-5FEA2E6E9650}" destId="{6383C436-A5C6-4492-91B7-5CA6AB674DCC}" srcOrd="0" destOrd="0" presId="urn:microsoft.com/office/officeart/2005/8/layout/process4"/>
    <dgm:cxn modelId="{DD0EF1F1-8DEF-4D27-8921-628157834F16}" srcId="{67DAA4B1-8C9D-48BC-8A12-5FEA2E6E9650}" destId="{93298599-B658-41E0-85A3-66EBFA4F78BE}" srcOrd="0" destOrd="0" parTransId="{8CBA317F-D859-4A72-84DD-D2629B32DFAF}" sibTransId="{57EEFFB9-CD3F-48A5-9037-74D5F083B5E3}"/>
    <dgm:cxn modelId="{B4A2DE5A-3ED9-429B-82D5-D5D3C11BFFDB}" type="presOf" srcId="{18161431-3D22-479E-8035-61FF013BDCAF}" destId="{749981A3-FA9D-4A77-94D9-58762CC590D0}" srcOrd="0" destOrd="0" presId="urn:microsoft.com/office/officeart/2005/8/layout/process4"/>
    <dgm:cxn modelId="{11713F26-7C0D-4E84-8A8F-FF844A8A4EF5}" type="presParOf" srcId="{6383C436-A5C6-4492-91B7-5CA6AB674DCC}" destId="{9954EFBA-2B8E-4B52-A528-8949B930D7A4}" srcOrd="0" destOrd="0" presId="urn:microsoft.com/office/officeart/2005/8/layout/process4"/>
    <dgm:cxn modelId="{D2C847F1-82A1-47A3-9474-4FD5F5523076}" type="presParOf" srcId="{9954EFBA-2B8E-4B52-A528-8949B930D7A4}" destId="{749981A3-FA9D-4A77-94D9-58762CC590D0}" srcOrd="0" destOrd="0" presId="urn:microsoft.com/office/officeart/2005/8/layout/process4"/>
    <dgm:cxn modelId="{6D3B47BD-F762-4F6C-9CD0-3D6F47F7D223}" type="presParOf" srcId="{6383C436-A5C6-4492-91B7-5CA6AB674DCC}" destId="{CA557A5C-4914-4B7F-A7E9-6F57F9FAA9DC}" srcOrd="1" destOrd="0" presId="urn:microsoft.com/office/officeart/2005/8/layout/process4"/>
    <dgm:cxn modelId="{A55349E6-7735-42D7-A091-19293C01EB7C}" type="presParOf" srcId="{6383C436-A5C6-4492-91B7-5CA6AB674DCC}" destId="{9E9D43E2-4387-4BA8-8D4F-087E9AFD6250}" srcOrd="2" destOrd="0" presId="urn:microsoft.com/office/officeart/2005/8/layout/process4"/>
    <dgm:cxn modelId="{E386A01F-6B91-4D7A-895D-DFBEF225FDE5}" type="presParOf" srcId="{9E9D43E2-4387-4BA8-8D4F-087E9AFD6250}" destId="{A1AD2BAF-EE07-470E-AA38-41FA4AF572E0}"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7DAA4B1-8C9D-48BC-8A12-5FEA2E6E9650}" type="doc">
      <dgm:prSet loTypeId="urn:microsoft.com/office/officeart/2005/8/layout/process4" loCatId="process" qsTypeId="urn:microsoft.com/office/officeart/2005/8/quickstyle/simple1" qsCatId="simple" csTypeId="urn:microsoft.com/office/officeart/2005/8/colors/accent6_3" csCatId="accent6" phldr="1"/>
      <dgm:spPr/>
      <dgm:t>
        <a:bodyPr/>
        <a:lstStyle/>
        <a:p>
          <a:endParaRPr lang="en-US"/>
        </a:p>
      </dgm:t>
    </dgm:pt>
    <dgm:pt modelId="{CB6B2830-56FA-4011-8B9B-D683774C90F0}">
      <dgm:prSet phldrT="[Text]" custT="1"/>
      <dgm:spPr/>
      <dgm:t>
        <a:bodyPr/>
        <a:lstStyle/>
        <a:p>
          <a:r>
            <a:rPr lang="fr-FR" sz="2400" dirty="0" smtClean="0">
              <a:solidFill>
                <a:schemeClr val="tx1"/>
              </a:solidFill>
            </a:rPr>
            <a:t>Elk medisch voorschrift opgesteld aan de hand van een geregistreerde software voor zorgverleners of opgesteld vanuit een ziekenhuis-EPD (voor ambulante zorg / zorg verstrekt buiten het ziekenhuis) wordt automatisch naar Recip-e verzonden als er een internetverbinding </a:t>
          </a:r>
          <a:r>
            <a:rPr lang="fr-FR" sz="2400" dirty="0" err="1" smtClean="0">
              <a:solidFill>
                <a:schemeClr val="tx1"/>
              </a:solidFill>
            </a:rPr>
            <a:t>beschikbaar</a:t>
          </a:r>
          <a:r>
            <a:rPr lang="fr-FR" sz="2400" dirty="0" smtClean="0">
              <a:solidFill>
                <a:schemeClr val="tx1"/>
              </a:solidFill>
            </a:rPr>
            <a:t> is</a:t>
          </a:r>
          <a:r>
            <a:rPr lang="fr-FR" sz="2400" b="0" i="1" dirty="0" smtClean="0">
              <a:solidFill>
                <a:schemeClr val="tx1"/>
              </a:solidFill>
            </a:rPr>
            <a:t> </a:t>
          </a:r>
          <a:endParaRPr lang="nl-BE" sz="2400" b="0" i="1" dirty="0">
            <a:solidFill>
              <a:schemeClr val="tx1"/>
            </a:solidFill>
          </a:endParaRPr>
        </a:p>
      </dgm:t>
    </dgm:pt>
    <dgm:pt modelId="{3F517E41-C92C-4DD1-9AC1-F193621DB619}" type="parTrans" cxnId="{4F0D807B-91DE-48D1-A225-44D2BE11CD6C}">
      <dgm:prSet/>
      <dgm:spPr/>
      <dgm:t>
        <a:bodyPr/>
        <a:lstStyle/>
        <a:p>
          <a:endParaRPr lang="en-US"/>
        </a:p>
      </dgm:t>
    </dgm:pt>
    <dgm:pt modelId="{6919F8A5-E0FD-43E5-B3FA-BBBADF571E2B}" type="sibTrans" cxnId="{4F0D807B-91DE-48D1-A225-44D2BE11CD6C}">
      <dgm:prSet/>
      <dgm:spPr/>
      <dgm:t>
        <a:bodyPr/>
        <a:lstStyle/>
        <a:p>
          <a:endParaRPr lang="en-US"/>
        </a:p>
      </dgm:t>
    </dgm:pt>
    <dgm:pt modelId="{6383C436-A5C6-4492-91B7-5CA6AB674DCC}" type="pres">
      <dgm:prSet presAssocID="{67DAA4B1-8C9D-48BC-8A12-5FEA2E6E9650}" presName="Name0" presStyleCnt="0">
        <dgm:presLayoutVars>
          <dgm:dir/>
          <dgm:animLvl val="lvl"/>
          <dgm:resizeHandles val="exact"/>
        </dgm:presLayoutVars>
      </dgm:prSet>
      <dgm:spPr/>
      <dgm:t>
        <a:bodyPr/>
        <a:lstStyle/>
        <a:p>
          <a:endParaRPr lang="en-US"/>
        </a:p>
      </dgm:t>
    </dgm:pt>
    <dgm:pt modelId="{C94E9206-4FBE-4D2C-AFB0-04F82144C5B2}" type="pres">
      <dgm:prSet presAssocID="{CB6B2830-56FA-4011-8B9B-D683774C90F0}" presName="boxAndChildren" presStyleCnt="0"/>
      <dgm:spPr/>
    </dgm:pt>
    <dgm:pt modelId="{22B84E88-9E88-49EF-AAD7-8E99C1D015B7}" type="pres">
      <dgm:prSet presAssocID="{CB6B2830-56FA-4011-8B9B-D683774C90F0}" presName="parentTextBox" presStyleLbl="node1" presStyleIdx="0" presStyleCnt="1"/>
      <dgm:spPr/>
      <dgm:t>
        <a:bodyPr/>
        <a:lstStyle/>
        <a:p>
          <a:endParaRPr lang="en-US"/>
        </a:p>
      </dgm:t>
    </dgm:pt>
  </dgm:ptLst>
  <dgm:cxnLst>
    <dgm:cxn modelId="{C383FD86-02E3-4C06-B6B1-768486857E17}" type="presOf" srcId="{CB6B2830-56FA-4011-8B9B-D683774C90F0}" destId="{22B84E88-9E88-49EF-AAD7-8E99C1D015B7}" srcOrd="0" destOrd="0" presId="urn:microsoft.com/office/officeart/2005/8/layout/process4"/>
    <dgm:cxn modelId="{4F0D807B-91DE-48D1-A225-44D2BE11CD6C}" srcId="{67DAA4B1-8C9D-48BC-8A12-5FEA2E6E9650}" destId="{CB6B2830-56FA-4011-8B9B-D683774C90F0}" srcOrd="0" destOrd="0" parTransId="{3F517E41-C92C-4DD1-9AC1-F193621DB619}" sibTransId="{6919F8A5-E0FD-43E5-B3FA-BBBADF571E2B}"/>
    <dgm:cxn modelId="{B2BDF98C-E001-49E7-A4CD-CA616BBBE11E}" type="presOf" srcId="{67DAA4B1-8C9D-48BC-8A12-5FEA2E6E9650}" destId="{6383C436-A5C6-4492-91B7-5CA6AB674DCC}" srcOrd="0" destOrd="0" presId="urn:microsoft.com/office/officeart/2005/8/layout/process4"/>
    <dgm:cxn modelId="{6901BBAD-0FB4-44E7-98D8-1B9CCF695C8A}" type="presParOf" srcId="{6383C436-A5C6-4492-91B7-5CA6AB674DCC}" destId="{C94E9206-4FBE-4D2C-AFB0-04F82144C5B2}" srcOrd="0" destOrd="0" presId="urn:microsoft.com/office/officeart/2005/8/layout/process4"/>
    <dgm:cxn modelId="{9F0B2EFD-E4AA-46AB-A510-09584F76BB7E}" type="presParOf" srcId="{C94E9206-4FBE-4D2C-AFB0-04F82144C5B2}" destId="{22B84E88-9E88-49EF-AAD7-8E99C1D015B7}"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88D01E7-25C0-4706-9328-5B5699720547}" type="doc">
      <dgm:prSet loTypeId="urn:microsoft.com/office/officeart/2005/8/layout/process4" loCatId="process" qsTypeId="urn:microsoft.com/office/officeart/2005/8/quickstyle/simple1" qsCatId="simple" csTypeId="urn:microsoft.com/office/officeart/2005/8/colors/accent6_3" csCatId="accent6" phldr="1"/>
      <dgm:spPr/>
      <dgm:t>
        <a:bodyPr/>
        <a:lstStyle/>
        <a:p>
          <a:endParaRPr lang="en-US"/>
        </a:p>
      </dgm:t>
    </dgm:pt>
    <dgm:pt modelId="{18A93C32-8E35-4132-BF72-CFA717868729}">
      <dgm:prSet phldrT="[Text]" custT="1"/>
      <dgm:spPr/>
      <dgm:t>
        <a:bodyPr/>
        <a:lstStyle/>
        <a:p>
          <a:pPr algn="ctr"/>
          <a:r>
            <a:rPr lang="fr-FR" sz="2400" dirty="0" smtClean="0">
              <a:solidFill>
                <a:schemeClr val="tx1"/>
              </a:solidFill>
            </a:rPr>
            <a:t>Alle raadplegingsverslagen, ontslagbrieven en operatieverslagen + de</a:t>
          </a:r>
          <a:r>
            <a:rPr dirty="0"/>
            <a:t/>
          </a:r>
          <a:br>
            <a:rPr dirty="0"/>
          </a:br>
          <a:r>
            <a:rPr lang="fr-FR" sz="2400" dirty="0" smtClean="0">
              <a:solidFill>
                <a:schemeClr val="tx1"/>
              </a:solidFill>
            </a:rPr>
            <a:t>overeenstemmende berichten en gegevens van een patiënt die zijn informed consent heeft gegeven </a:t>
          </a:r>
          <a:r>
            <a:rPr lang="fr-FR" sz="2400" i="1" dirty="0" smtClean="0">
              <a:solidFill>
                <a:schemeClr val="tx1"/>
              </a:solidFill>
            </a:rPr>
            <a:t>zullen toegankelijk zijn via het systeem van hubs &amp; metahub voor de gemachtigde zorgverleners zowel in een intramurale als extramurale omgeving</a:t>
          </a:r>
          <a:endParaRPr lang="nl-BE" sz="2400" i="1" dirty="0" smtClean="0">
            <a:solidFill>
              <a:schemeClr val="tx1"/>
            </a:solidFill>
          </a:endParaRPr>
        </a:p>
      </dgm:t>
    </dgm:pt>
    <dgm:pt modelId="{C7786ACC-1786-4520-81C8-04846AD1878D}" type="parTrans" cxnId="{47AC8C90-3C02-40F6-A6AD-8A807741CA19}">
      <dgm:prSet/>
      <dgm:spPr/>
      <dgm:t>
        <a:bodyPr/>
        <a:lstStyle/>
        <a:p>
          <a:endParaRPr lang="en-US"/>
        </a:p>
      </dgm:t>
    </dgm:pt>
    <dgm:pt modelId="{E1388CFF-59F5-40AB-81F6-BF66001A2363}" type="sibTrans" cxnId="{47AC8C90-3C02-40F6-A6AD-8A807741CA19}">
      <dgm:prSet/>
      <dgm:spPr/>
      <dgm:t>
        <a:bodyPr/>
        <a:lstStyle/>
        <a:p>
          <a:endParaRPr lang="en-US"/>
        </a:p>
      </dgm:t>
    </dgm:pt>
    <dgm:pt modelId="{287E66D9-FF9A-4941-95FD-CFEF80441CC6}" type="pres">
      <dgm:prSet presAssocID="{188D01E7-25C0-4706-9328-5B5699720547}" presName="Name0" presStyleCnt="0">
        <dgm:presLayoutVars>
          <dgm:dir/>
          <dgm:animLvl val="lvl"/>
          <dgm:resizeHandles val="exact"/>
        </dgm:presLayoutVars>
      </dgm:prSet>
      <dgm:spPr/>
      <dgm:t>
        <a:bodyPr/>
        <a:lstStyle/>
        <a:p>
          <a:endParaRPr lang="en-US"/>
        </a:p>
      </dgm:t>
    </dgm:pt>
    <dgm:pt modelId="{40F02F0C-BCE3-42C4-85AB-C50960F22A54}" type="pres">
      <dgm:prSet presAssocID="{18A93C32-8E35-4132-BF72-CFA717868729}" presName="boxAndChildren" presStyleCnt="0"/>
      <dgm:spPr/>
      <dgm:t>
        <a:bodyPr/>
        <a:lstStyle/>
        <a:p>
          <a:endParaRPr lang="en-US"/>
        </a:p>
      </dgm:t>
    </dgm:pt>
    <dgm:pt modelId="{D53064F1-9938-4CBD-9208-92D457653A60}" type="pres">
      <dgm:prSet presAssocID="{18A93C32-8E35-4132-BF72-CFA717868729}" presName="parentTextBox" presStyleLbl="node1" presStyleIdx="0" presStyleCnt="1"/>
      <dgm:spPr/>
      <dgm:t>
        <a:bodyPr/>
        <a:lstStyle/>
        <a:p>
          <a:endParaRPr lang="en-US"/>
        </a:p>
      </dgm:t>
    </dgm:pt>
  </dgm:ptLst>
  <dgm:cxnLst>
    <dgm:cxn modelId="{4EF82FE8-E2D9-44C9-B03E-123054BD1F35}" type="presOf" srcId="{18A93C32-8E35-4132-BF72-CFA717868729}" destId="{D53064F1-9938-4CBD-9208-92D457653A60}" srcOrd="0" destOrd="0" presId="urn:microsoft.com/office/officeart/2005/8/layout/process4"/>
    <dgm:cxn modelId="{445E7AD1-2106-4E7C-A101-B1DA93560D3A}" type="presOf" srcId="{188D01E7-25C0-4706-9328-5B5699720547}" destId="{287E66D9-FF9A-4941-95FD-CFEF80441CC6}" srcOrd="0" destOrd="0" presId="urn:microsoft.com/office/officeart/2005/8/layout/process4"/>
    <dgm:cxn modelId="{47AC8C90-3C02-40F6-A6AD-8A807741CA19}" srcId="{188D01E7-25C0-4706-9328-5B5699720547}" destId="{18A93C32-8E35-4132-BF72-CFA717868729}" srcOrd="0" destOrd="0" parTransId="{C7786ACC-1786-4520-81C8-04846AD1878D}" sibTransId="{E1388CFF-59F5-40AB-81F6-BF66001A2363}"/>
    <dgm:cxn modelId="{D1AE3D60-7701-4809-9321-37983BDE1666}" type="presParOf" srcId="{287E66D9-FF9A-4941-95FD-CFEF80441CC6}" destId="{40F02F0C-BCE3-42C4-85AB-C50960F22A54}" srcOrd="0" destOrd="0" presId="urn:microsoft.com/office/officeart/2005/8/layout/process4"/>
    <dgm:cxn modelId="{C84A2FD3-16A2-4355-A0EA-946A60A39964}" type="presParOf" srcId="{40F02F0C-BCE3-42C4-85AB-C50960F22A54}" destId="{D53064F1-9938-4CBD-9208-92D457653A60}" srcOrd="0" destOrd="0" presId="urn:microsoft.com/office/officeart/2005/8/layout/process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3FEE27-CFB8-4A27-A48D-DB155A6B42B7}">
      <dsp:nvSpPr>
        <dsp:cNvPr id="0" name=""/>
        <dsp:cNvSpPr/>
      </dsp:nvSpPr>
      <dsp:spPr>
        <a:xfrm rot="5400000">
          <a:off x="2454987" y="-728869"/>
          <a:ext cx="1094205" cy="2825496"/>
        </a:xfrm>
        <a:prstGeom prst="round2SameRect">
          <a:avLst/>
        </a:prstGeom>
        <a:solidFill>
          <a:srgbClr val="3F6D57">
            <a:alpha val="52000"/>
          </a:srgbClr>
        </a:solidFill>
        <a:ln w="2642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rtl="0">
            <a:lnSpc>
              <a:spcPct val="90000"/>
            </a:lnSpc>
            <a:spcBef>
              <a:spcPct val="0"/>
            </a:spcBef>
            <a:spcAft>
              <a:spcPct val="15000"/>
            </a:spcAft>
            <a:buChar char="••"/>
          </a:pPr>
          <a:r>
            <a:rPr lang="fr-BE" sz="1300" kern="1200" dirty="0" err="1" smtClean="0"/>
            <a:t>Authentificatie</a:t>
          </a:r>
          <a:r>
            <a:rPr lang="fr-BE" sz="1300" kern="1200" dirty="0" smtClean="0"/>
            <a:t> van de </a:t>
          </a:r>
          <a:r>
            <a:rPr lang="fr-BE" sz="1300" kern="1200" dirty="0" err="1" smtClean="0"/>
            <a:t>identiteit</a:t>
          </a:r>
          <a:r>
            <a:rPr lang="fr-BE" sz="1300" kern="1200" dirty="0" smtClean="0"/>
            <a:t> van de </a:t>
          </a:r>
          <a:r>
            <a:rPr lang="fr-BE" sz="1300" kern="1200" dirty="0" err="1" smtClean="0"/>
            <a:t>patiënt</a:t>
          </a:r>
          <a:endParaRPr lang="en-US" sz="1300" kern="1200" dirty="0"/>
        </a:p>
        <a:p>
          <a:pPr marL="114300" lvl="1" indent="-114300" algn="l" defTabSz="577850" rtl="0">
            <a:lnSpc>
              <a:spcPct val="90000"/>
            </a:lnSpc>
            <a:spcBef>
              <a:spcPct val="0"/>
            </a:spcBef>
            <a:spcAft>
              <a:spcPct val="15000"/>
            </a:spcAft>
            <a:buChar char="••"/>
          </a:pPr>
          <a:r>
            <a:rPr lang="fr-BE" sz="1300" b="0" kern="1200" dirty="0" err="1" smtClean="0"/>
            <a:t>Verificatie</a:t>
          </a:r>
          <a:r>
            <a:rPr lang="fr-BE" sz="1300" b="0" kern="1200" dirty="0" smtClean="0"/>
            <a:t> van de </a:t>
          </a:r>
          <a:r>
            <a:rPr lang="fr-BE" sz="1300" b="0" kern="1200" dirty="0" err="1" smtClean="0"/>
            <a:t>verzekerbaarheid</a:t>
          </a:r>
          <a:endParaRPr lang="en-US" sz="1300" kern="1200" dirty="0"/>
        </a:p>
        <a:p>
          <a:pPr marL="114300" lvl="1" indent="-114300" algn="l" defTabSz="577850" rtl="0">
            <a:lnSpc>
              <a:spcPct val="90000"/>
            </a:lnSpc>
            <a:spcBef>
              <a:spcPct val="0"/>
            </a:spcBef>
            <a:spcAft>
              <a:spcPct val="15000"/>
            </a:spcAft>
            <a:buChar char="••"/>
          </a:pPr>
          <a:r>
            <a:rPr lang="fr-BE" sz="1300" kern="1200" dirty="0" smtClean="0"/>
            <a:t>GMD ?</a:t>
          </a:r>
          <a:endParaRPr lang="en-US" sz="1300" kern="1200" dirty="0"/>
        </a:p>
      </dsp:txBody>
      <dsp:txXfrm rot="-5400000">
        <a:off x="1589342" y="190191"/>
        <a:ext cx="2772081" cy="987375"/>
      </dsp:txXfrm>
    </dsp:sp>
    <dsp:sp modelId="{6273677B-BEF3-4B28-96B6-2A414649EAEE}">
      <dsp:nvSpPr>
        <dsp:cNvPr id="0" name=""/>
        <dsp:cNvSpPr/>
      </dsp:nvSpPr>
      <dsp:spPr>
        <a:xfrm>
          <a:off x="0" y="0"/>
          <a:ext cx="1589341" cy="1367757"/>
        </a:xfrm>
        <a:prstGeom prst="roundRect">
          <a:avLst/>
        </a:prstGeom>
        <a:solidFill>
          <a:srgbClr val="3F6D57"/>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fr-BE" sz="2400" b="0" kern="1200" dirty="0" smtClean="0"/>
            <a:t>Via </a:t>
          </a:r>
          <a:r>
            <a:rPr lang="fr-BE" sz="2400" kern="1200" dirty="0" err="1" smtClean="0"/>
            <a:t>eID</a:t>
          </a:r>
          <a:r>
            <a:rPr lang="fr-BE" sz="2400" kern="1200" dirty="0" smtClean="0"/>
            <a:t> van de </a:t>
          </a:r>
          <a:r>
            <a:rPr lang="fr-BE" sz="2400" kern="1200" dirty="0" err="1" smtClean="0"/>
            <a:t>patiënt</a:t>
          </a:r>
          <a:endParaRPr lang="en-US" sz="2400" kern="1200" dirty="0"/>
        </a:p>
      </dsp:txBody>
      <dsp:txXfrm>
        <a:off x="66768" y="66768"/>
        <a:ext cx="1455805" cy="12342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8D609C-F894-4686-8594-F633FD78C201}">
      <dsp:nvSpPr>
        <dsp:cNvPr id="0" name=""/>
        <dsp:cNvSpPr/>
      </dsp:nvSpPr>
      <dsp:spPr>
        <a:xfrm>
          <a:off x="109966" y="606788"/>
          <a:ext cx="2530602" cy="79081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5644" tIns="57150" rIns="57150" bIns="57150" numCol="1" spcCol="1270" anchor="ctr" anchorCtr="0">
          <a:noAutofit/>
        </a:bodyPr>
        <a:lstStyle/>
        <a:p>
          <a:pPr lvl="0" algn="l" defTabSz="666750" rtl="0">
            <a:lnSpc>
              <a:spcPct val="90000"/>
            </a:lnSpc>
            <a:spcBef>
              <a:spcPct val="0"/>
            </a:spcBef>
            <a:spcAft>
              <a:spcPct val="35000"/>
            </a:spcAft>
          </a:pPr>
          <a:r>
            <a:rPr sz="1500" kern="1200"/>
            <a:t>Coördinatie van elektronische deelprocessen</a:t>
          </a:r>
          <a:endParaRPr lang="nl-BE" sz="1500" kern="1200"/>
        </a:p>
      </dsp:txBody>
      <dsp:txXfrm>
        <a:off x="109966" y="606788"/>
        <a:ext cx="2530602" cy="790813"/>
      </dsp:txXfrm>
    </dsp:sp>
    <dsp:sp modelId="{8B00EC11-24E0-4E0C-8101-DB576F31F9D2}">
      <dsp:nvSpPr>
        <dsp:cNvPr id="0" name=""/>
        <dsp:cNvSpPr/>
      </dsp:nvSpPr>
      <dsp:spPr>
        <a:xfrm>
          <a:off x="4524" y="492560"/>
          <a:ext cx="553569" cy="830353"/>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AE0183-4578-4303-9373-BBB0DAF179FE}">
      <dsp:nvSpPr>
        <dsp:cNvPr id="0" name=""/>
        <dsp:cNvSpPr/>
      </dsp:nvSpPr>
      <dsp:spPr>
        <a:xfrm>
          <a:off x="2902219" y="606788"/>
          <a:ext cx="2530602" cy="79081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5644" tIns="57150" rIns="57150" bIns="57150" numCol="1" spcCol="1270" anchor="ctr" anchorCtr="0">
          <a:noAutofit/>
        </a:bodyPr>
        <a:lstStyle/>
        <a:p>
          <a:pPr lvl="0" algn="l" defTabSz="666750" rtl="0">
            <a:lnSpc>
              <a:spcPct val="90000"/>
            </a:lnSpc>
            <a:spcBef>
              <a:spcPct val="0"/>
            </a:spcBef>
            <a:spcAft>
              <a:spcPct val="35000"/>
            </a:spcAft>
          </a:pPr>
          <a:r>
            <a:rPr sz="1500" kern="1200"/>
            <a:t>Portaal </a:t>
          </a:r>
          <a:endParaRPr lang="nl-BE" sz="1500" kern="1200"/>
        </a:p>
      </dsp:txBody>
      <dsp:txXfrm>
        <a:off x="2902219" y="606788"/>
        <a:ext cx="2530602" cy="790813"/>
      </dsp:txXfrm>
    </dsp:sp>
    <dsp:sp modelId="{17BB8C5E-ACC5-4AEA-AC3B-15C53CC548C0}">
      <dsp:nvSpPr>
        <dsp:cNvPr id="0" name=""/>
        <dsp:cNvSpPr/>
      </dsp:nvSpPr>
      <dsp:spPr>
        <a:xfrm>
          <a:off x="2796778" y="492560"/>
          <a:ext cx="553569" cy="830353"/>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C5DD086-89E5-4CD9-B1D2-0E7FF2C522A2}">
      <dsp:nvSpPr>
        <dsp:cNvPr id="0" name=""/>
        <dsp:cNvSpPr/>
      </dsp:nvSpPr>
      <dsp:spPr>
        <a:xfrm>
          <a:off x="5694473" y="606788"/>
          <a:ext cx="2530602" cy="79081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5644" tIns="57150" rIns="57150" bIns="57150" numCol="1" spcCol="1270" anchor="ctr" anchorCtr="0">
          <a:noAutofit/>
        </a:bodyPr>
        <a:lstStyle/>
        <a:p>
          <a:pPr lvl="0" algn="l" defTabSz="666750" rtl="0">
            <a:lnSpc>
              <a:spcPct val="90000"/>
            </a:lnSpc>
            <a:spcBef>
              <a:spcPct val="0"/>
            </a:spcBef>
            <a:spcAft>
              <a:spcPct val="35000"/>
            </a:spcAft>
          </a:pPr>
          <a:r>
            <a:rPr sz="1500" kern="1200"/>
            <a:t>Geïntegreerd gebruikers- en toegangsbeheer</a:t>
          </a:r>
          <a:endParaRPr lang="nl-BE" sz="1500" kern="1200"/>
        </a:p>
      </dsp:txBody>
      <dsp:txXfrm>
        <a:off x="5694473" y="606788"/>
        <a:ext cx="2530602" cy="790813"/>
      </dsp:txXfrm>
    </dsp:sp>
    <dsp:sp modelId="{DEDE190B-7605-44A7-B19B-482157C4ED09}">
      <dsp:nvSpPr>
        <dsp:cNvPr id="0" name=""/>
        <dsp:cNvSpPr/>
      </dsp:nvSpPr>
      <dsp:spPr>
        <a:xfrm>
          <a:off x="5589031" y="492560"/>
          <a:ext cx="553569" cy="830353"/>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F6ACCCA-7573-4F27-BB76-D1BFA52EAEE3}">
      <dsp:nvSpPr>
        <dsp:cNvPr id="0" name=""/>
        <dsp:cNvSpPr/>
      </dsp:nvSpPr>
      <dsp:spPr>
        <a:xfrm>
          <a:off x="109966" y="1602334"/>
          <a:ext cx="2530602" cy="79081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5644" tIns="57150" rIns="57150" bIns="57150" numCol="1" spcCol="1270" anchor="ctr" anchorCtr="0">
          <a:noAutofit/>
        </a:bodyPr>
        <a:lstStyle/>
        <a:p>
          <a:pPr lvl="0" algn="l" defTabSz="666750" rtl="0">
            <a:lnSpc>
              <a:spcPct val="90000"/>
            </a:lnSpc>
            <a:spcBef>
              <a:spcPct val="0"/>
            </a:spcBef>
            <a:spcAft>
              <a:spcPct val="35000"/>
            </a:spcAft>
          </a:pPr>
          <a:r>
            <a:rPr sz="1500" kern="1200"/>
            <a:t>Beheer van loggings</a:t>
          </a:r>
          <a:endParaRPr lang="nl-BE" sz="1500" kern="1200"/>
        </a:p>
      </dsp:txBody>
      <dsp:txXfrm>
        <a:off x="109966" y="1602334"/>
        <a:ext cx="2530602" cy="790813"/>
      </dsp:txXfrm>
    </dsp:sp>
    <dsp:sp modelId="{F94043AE-FBAE-4418-8D10-10B1481C95AF}">
      <dsp:nvSpPr>
        <dsp:cNvPr id="0" name=""/>
        <dsp:cNvSpPr/>
      </dsp:nvSpPr>
      <dsp:spPr>
        <a:xfrm>
          <a:off x="4524" y="1488106"/>
          <a:ext cx="553569" cy="830353"/>
        </a:xfrm>
        <a:prstGeom prst="rect">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25000" r="-25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10D24CD-EC64-4585-8806-7B24163BBCA5}">
      <dsp:nvSpPr>
        <dsp:cNvPr id="0" name=""/>
        <dsp:cNvSpPr/>
      </dsp:nvSpPr>
      <dsp:spPr>
        <a:xfrm>
          <a:off x="2902219" y="1602334"/>
          <a:ext cx="2530602" cy="79081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5644" tIns="57150" rIns="57150" bIns="57150" numCol="1" spcCol="1270" anchor="ctr" anchorCtr="0">
          <a:noAutofit/>
        </a:bodyPr>
        <a:lstStyle/>
        <a:p>
          <a:pPr lvl="0" algn="l" defTabSz="666750" rtl="0">
            <a:lnSpc>
              <a:spcPct val="90000"/>
            </a:lnSpc>
            <a:spcBef>
              <a:spcPct val="0"/>
            </a:spcBef>
            <a:spcAft>
              <a:spcPct val="35000"/>
            </a:spcAft>
          </a:pPr>
          <a:r>
            <a:rPr sz="1500" kern="1200"/>
            <a:t>Systeem voor end-to-end vercijfering</a:t>
          </a:r>
          <a:endParaRPr lang="nl-BE" sz="1500" kern="1200"/>
        </a:p>
      </dsp:txBody>
      <dsp:txXfrm>
        <a:off x="2902219" y="1602334"/>
        <a:ext cx="2530602" cy="790813"/>
      </dsp:txXfrm>
    </dsp:sp>
    <dsp:sp modelId="{1D377189-38FA-44FB-9886-A25D865375A4}">
      <dsp:nvSpPr>
        <dsp:cNvPr id="0" name=""/>
        <dsp:cNvSpPr/>
      </dsp:nvSpPr>
      <dsp:spPr>
        <a:xfrm>
          <a:off x="2796778" y="1488106"/>
          <a:ext cx="553569" cy="830353"/>
        </a:xfrm>
        <a:prstGeom prst="rect">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l="-25000" r="-25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F50CB91-2850-4662-936D-F5CF85EB32D2}">
      <dsp:nvSpPr>
        <dsp:cNvPr id="0" name=""/>
        <dsp:cNvSpPr/>
      </dsp:nvSpPr>
      <dsp:spPr>
        <a:xfrm>
          <a:off x="5694473" y="1602334"/>
          <a:ext cx="2530602" cy="79081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5644" tIns="57150" rIns="57150" bIns="57150" numCol="1" spcCol="1270" anchor="ctr" anchorCtr="0">
          <a:noAutofit/>
        </a:bodyPr>
        <a:lstStyle/>
        <a:p>
          <a:pPr lvl="0" algn="l" defTabSz="666750" rtl="0">
            <a:lnSpc>
              <a:spcPct val="90000"/>
            </a:lnSpc>
            <a:spcBef>
              <a:spcPct val="0"/>
            </a:spcBef>
            <a:spcAft>
              <a:spcPct val="35000"/>
            </a:spcAft>
          </a:pPr>
          <a:r>
            <a:rPr sz="1500" kern="1200"/>
            <a:t>eHealthBox</a:t>
          </a:r>
          <a:endParaRPr lang="nl-BE" sz="1500" kern="1200" dirty="0"/>
        </a:p>
      </dsp:txBody>
      <dsp:txXfrm>
        <a:off x="5694473" y="1602334"/>
        <a:ext cx="2530602" cy="790813"/>
      </dsp:txXfrm>
    </dsp:sp>
    <dsp:sp modelId="{82E38FB2-A96C-4D7A-A866-6D7BE57189A0}">
      <dsp:nvSpPr>
        <dsp:cNvPr id="0" name=""/>
        <dsp:cNvSpPr/>
      </dsp:nvSpPr>
      <dsp:spPr>
        <a:xfrm>
          <a:off x="5589031" y="1488106"/>
          <a:ext cx="553569" cy="830353"/>
        </a:xfrm>
        <a:prstGeom prst="rect">
          <a:avLst/>
        </a:prstGeom>
        <a:blipFill>
          <a:blip xmlns:r="http://schemas.openxmlformats.org/officeDocument/2006/relationships" r:embed="rId6" cstate="print">
            <a:extLst>
              <a:ext uri="{28A0092B-C50C-407E-A947-70E740481C1C}">
                <a14:useLocalDpi xmlns:a14="http://schemas.microsoft.com/office/drawing/2010/main" val="0"/>
              </a:ext>
            </a:extLst>
          </a:blip>
          <a:srcRect/>
          <a:stretch>
            <a:fillRect l="-25000" r="-25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C5C0C8B-F255-4694-B3C6-8BE7DBC5F7E5}">
      <dsp:nvSpPr>
        <dsp:cNvPr id="0" name=""/>
        <dsp:cNvSpPr/>
      </dsp:nvSpPr>
      <dsp:spPr>
        <a:xfrm>
          <a:off x="109966" y="2597880"/>
          <a:ext cx="2530602" cy="79081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5644" tIns="57150" rIns="57150" bIns="57150" numCol="1" spcCol="1270" anchor="ctr" anchorCtr="0">
          <a:noAutofit/>
        </a:bodyPr>
        <a:lstStyle/>
        <a:p>
          <a:pPr lvl="0" algn="l" defTabSz="666750" rtl="0">
            <a:lnSpc>
              <a:spcPct val="90000"/>
            </a:lnSpc>
            <a:spcBef>
              <a:spcPct val="0"/>
            </a:spcBef>
            <a:spcAft>
              <a:spcPct val="35000"/>
            </a:spcAft>
          </a:pPr>
          <a:r>
            <a:rPr sz="1500" kern="1200"/>
            <a:t>Timestamping</a:t>
          </a:r>
          <a:endParaRPr lang="nl-BE" sz="1500" kern="1200"/>
        </a:p>
      </dsp:txBody>
      <dsp:txXfrm>
        <a:off x="109966" y="2597880"/>
        <a:ext cx="2530602" cy="790813"/>
      </dsp:txXfrm>
    </dsp:sp>
    <dsp:sp modelId="{A9E14B50-194E-4A93-B9D9-20BB56D81973}">
      <dsp:nvSpPr>
        <dsp:cNvPr id="0" name=""/>
        <dsp:cNvSpPr/>
      </dsp:nvSpPr>
      <dsp:spPr>
        <a:xfrm>
          <a:off x="4524" y="2483652"/>
          <a:ext cx="553569" cy="830353"/>
        </a:xfrm>
        <a:prstGeom prst="rect">
          <a:avLst/>
        </a:prstGeom>
        <a:blipFill>
          <a:blip xmlns:r="http://schemas.openxmlformats.org/officeDocument/2006/relationships" r:embed="rId7" cstate="print">
            <a:extLst>
              <a:ext uri="{28A0092B-C50C-407E-A947-70E740481C1C}">
                <a14:useLocalDpi xmlns:a14="http://schemas.microsoft.com/office/drawing/2010/main" val="0"/>
              </a:ext>
            </a:extLst>
          </a:blip>
          <a:srcRect/>
          <a:stretch>
            <a:fillRect l="-25000" r="-25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11BB13E-A3FD-42F9-8D3A-DD2DDC4A3516}">
      <dsp:nvSpPr>
        <dsp:cNvPr id="0" name=""/>
        <dsp:cNvSpPr/>
      </dsp:nvSpPr>
      <dsp:spPr>
        <a:xfrm>
          <a:off x="2902219" y="2597880"/>
          <a:ext cx="2530602" cy="79081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5644" tIns="57150" rIns="57150" bIns="57150" numCol="1" spcCol="1270" anchor="ctr" anchorCtr="0">
          <a:noAutofit/>
        </a:bodyPr>
        <a:lstStyle/>
        <a:p>
          <a:pPr lvl="0" algn="l" defTabSz="666750" rtl="0">
            <a:lnSpc>
              <a:spcPct val="90000"/>
            </a:lnSpc>
            <a:spcBef>
              <a:spcPct val="0"/>
            </a:spcBef>
            <a:spcAft>
              <a:spcPct val="35000"/>
            </a:spcAft>
          </a:pPr>
          <a:r>
            <a:rPr sz="1500" kern="1200"/>
            <a:t>Codering en anonimisering</a:t>
          </a:r>
          <a:endParaRPr lang="nl-BE" sz="1500" kern="1200"/>
        </a:p>
      </dsp:txBody>
      <dsp:txXfrm>
        <a:off x="2902219" y="2597880"/>
        <a:ext cx="2530602" cy="790813"/>
      </dsp:txXfrm>
    </dsp:sp>
    <dsp:sp modelId="{70C2EA1E-D7DB-4E74-806D-4590DBE781A3}">
      <dsp:nvSpPr>
        <dsp:cNvPr id="0" name=""/>
        <dsp:cNvSpPr/>
      </dsp:nvSpPr>
      <dsp:spPr>
        <a:xfrm>
          <a:off x="2796778" y="2483652"/>
          <a:ext cx="553569" cy="830353"/>
        </a:xfrm>
        <a:prstGeom prst="rect">
          <a:avLst/>
        </a:prstGeom>
        <a:blipFill>
          <a:blip xmlns:r="http://schemas.openxmlformats.org/officeDocument/2006/relationships" r:embed="rId8" cstate="print">
            <a:extLst>
              <a:ext uri="{28A0092B-C50C-407E-A947-70E740481C1C}">
                <a14:useLocalDpi xmlns:a14="http://schemas.microsoft.com/office/drawing/2010/main" val="0"/>
              </a:ext>
            </a:extLst>
          </a:blip>
          <a:srcRect/>
          <a:stretch>
            <a:fillRect l="-25000" r="-25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0757731-3698-433B-8E7C-2EB749869931}">
      <dsp:nvSpPr>
        <dsp:cNvPr id="0" name=""/>
        <dsp:cNvSpPr/>
      </dsp:nvSpPr>
      <dsp:spPr>
        <a:xfrm>
          <a:off x="5694473" y="2597880"/>
          <a:ext cx="2530602" cy="79081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5644" tIns="57150" rIns="57150" bIns="57150" numCol="1" spcCol="1270" anchor="ctr" anchorCtr="0">
          <a:noAutofit/>
        </a:bodyPr>
        <a:lstStyle/>
        <a:p>
          <a:pPr lvl="0" algn="l" defTabSz="666750" rtl="0">
            <a:lnSpc>
              <a:spcPct val="90000"/>
            </a:lnSpc>
            <a:spcBef>
              <a:spcPct val="0"/>
            </a:spcBef>
            <a:spcAft>
              <a:spcPct val="35000"/>
            </a:spcAft>
          </a:pPr>
          <a:r>
            <a:rPr sz="1500" kern="1200"/>
            <a:t>Raadpleging van het Rijksregister en van de KSZ-registers</a:t>
          </a:r>
          <a:endParaRPr lang="nl-BE" sz="1500" kern="1200"/>
        </a:p>
      </dsp:txBody>
      <dsp:txXfrm>
        <a:off x="5694473" y="2597880"/>
        <a:ext cx="2530602" cy="790813"/>
      </dsp:txXfrm>
    </dsp:sp>
    <dsp:sp modelId="{139FD9EA-3509-4D4C-98D4-BC741BA871D8}">
      <dsp:nvSpPr>
        <dsp:cNvPr id="0" name=""/>
        <dsp:cNvSpPr/>
      </dsp:nvSpPr>
      <dsp:spPr>
        <a:xfrm>
          <a:off x="5589031" y="2483652"/>
          <a:ext cx="553569" cy="830353"/>
        </a:xfrm>
        <a:prstGeom prst="rect">
          <a:avLst/>
        </a:prstGeom>
        <a:blipFill>
          <a:blip xmlns:r="http://schemas.openxmlformats.org/officeDocument/2006/relationships" r:embed="rId9" cstate="print">
            <a:extLst>
              <a:ext uri="{28A0092B-C50C-407E-A947-70E740481C1C}">
                <a14:useLocalDpi xmlns:a14="http://schemas.microsoft.com/office/drawing/2010/main" val="0"/>
              </a:ext>
            </a:extLst>
          </a:blip>
          <a:srcRect/>
          <a:stretch>
            <a:fillRect l="-25000" r="-25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2C56DC3-2158-416C-A2CA-0A41276F6E72}">
      <dsp:nvSpPr>
        <dsp:cNvPr id="0" name=""/>
        <dsp:cNvSpPr/>
      </dsp:nvSpPr>
      <dsp:spPr>
        <a:xfrm>
          <a:off x="2902219" y="3593426"/>
          <a:ext cx="2530602" cy="79081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5644" tIns="57150" rIns="57150" bIns="57150" numCol="1" spcCol="1270" anchor="ctr" anchorCtr="0">
          <a:noAutofit/>
        </a:bodyPr>
        <a:lstStyle/>
        <a:p>
          <a:pPr lvl="0" algn="l" defTabSz="666750" rtl="0">
            <a:lnSpc>
              <a:spcPct val="90000"/>
            </a:lnSpc>
            <a:spcBef>
              <a:spcPct val="0"/>
            </a:spcBef>
            <a:spcAft>
              <a:spcPct val="35000"/>
            </a:spcAft>
          </a:pPr>
          <a:r>
            <a:rPr sz="1500" kern="1200"/>
            <a:t>Verwijzingsrepertorium (metahub)</a:t>
          </a:r>
          <a:endParaRPr lang="nl-BE" sz="1500" kern="1200"/>
        </a:p>
      </dsp:txBody>
      <dsp:txXfrm>
        <a:off x="2902219" y="3593426"/>
        <a:ext cx="2530602" cy="790813"/>
      </dsp:txXfrm>
    </dsp:sp>
    <dsp:sp modelId="{763F0339-AF8A-4C55-81EF-EEBFD25A8379}">
      <dsp:nvSpPr>
        <dsp:cNvPr id="0" name=""/>
        <dsp:cNvSpPr/>
      </dsp:nvSpPr>
      <dsp:spPr>
        <a:xfrm>
          <a:off x="2796778" y="3479197"/>
          <a:ext cx="553569" cy="830353"/>
        </a:xfrm>
        <a:prstGeom prst="rect">
          <a:avLst/>
        </a:prstGeom>
        <a:blipFill>
          <a:blip xmlns:r="http://schemas.openxmlformats.org/officeDocument/2006/relationships" r:embed="rId10" cstate="print">
            <a:extLst>
              <a:ext uri="{28A0092B-C50C-407E-A947-70E740481C1C}">
                <a14:useLocalDpi xmlns:a14="http://schemas.microsoft.com/office/drawing/2010/main" val="0"/>
              </a:ext>
            </a:extLst>
          </a:blip>
          <a:srcRect/>
          <a:stretch>
            <a:fillRect l="-25000" r="-25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9981A3-FA9D-4A77-94D9-58762CC590D0}">
      <dsp:nvSpPr>
        <dsp:cNvPr id="0" name=""/>
        <dsp:cNvSpPr/>
      </dsp:nvSpPr>
      <dsp:spPr>
        <a:xfrm>
          <a:off x="0" y="2452839"/>
          <a:ext cx="6096000" cy="1609328"/>
        </a:xfrm>
        <a:prstGeom prst="rect">
          <a:avLst/>
        </a:prstGeom>
        <a:solidFill>
          <a:schemeClr val="accent5">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fr-FR" sz="2400" i="1" u="none" kern="1200" dirty="0" smtClean="0">
              <a:solidFill>
                <a:schemeClr val="tx1"/>
              </a:solidFill>
            </a:rPr>
            <a:t>Verplichte </a:t>
          </a:r>
          <a:r>
            <a:rPr lang="fr-FR" sz="2400" u="none" kern="1200" dirty="0" smtClean="0">
              <a:solidFill>
                <a:schemeClr val="tx1"/>
              </a:solidFill>
            </a:rPr>
            <a:t>uitwisseling van gegevens tussen de behandelende artsen en de beheerder</a:t>
          </a:r>
          <a:endParaRPr lang="nl-BE" sz="2400" u="none" kern="1200" dirty="0">
            <a:solidFill>
              <a:schemeClr val="tx1"/>
            </a:solidFill>
          </a:endParaRPr>
        </a:p>
      </dsp:txBody>
      <dsp:txXfrm>
        <a:off x="0" y="2452839"/>
        <a:ext cx="6096000" cy="1609328"/>
      </dsp:txXfrm>
    </dsp:sp>
    <dsp:sp modelId="{A1AD2BAF-EE07-470E-AA38-41FA4AF572E0}">
      <dsp:nvSpPr>
        <dsp:cNvPr id="0" name=""/>
        <dsp:cNvSpPr/>
      </dsp:nvSpPr>
      <dsp:spPr>
        <a:xfrm rot="10800000">
          <a:off x="0" y="1832"/>
          <a:ext cx="6096000" cy="2475146"/>
        </a:xfrm>
        <a:prstGeom prst="upArrowCallout">
          <a:avLst/>
        </a:prstGeom>
        <a:solidFill>
          <a:schemeClr val="accent5">
            <a:hueOff val="2457214"/>
            <a:satOff val="-53963"/>
            <a:lumOff val="13725"/>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fr-FR" sz="2400" kern="1200" dirty="0" smtClean="0">
              <a:solidFill>
                <a:schemeClr val="tx1"/>
              </a:solidFill>
            </a:rPr>
            <a:t>Elke zorgverlener (binnen of buiten een ziekenhuis) werkt zijn deel van de gegevens bij. Deze gegevens worden aldus gedeeld.</a:t>
          </a:r>
          <a:endParaRPr lang="nl-BE" sz="2400" kern="1200" dirty="0">
            <a:solidFill>
              <a:schemeClr val="tx1"/>
            </a:solidFill>
          </a:endParaRPr>
        </a:p>
      </dsp:txBody>
      <dsp:txXfrm rot="10800000">
        <a:off x="0" y="1832"/>
        <a:ext cx="6096000" cy="160827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B84E88-9E88-49EF-AAD7-8E99C1D015B7}">
      <dsp:nvSpPr>
        <dsp:cNvPr id="0" name=""/>
        <dsp:cNvSpPr/>
      </dsp:nvSpPr>
      <dsp:spPr>
        <a:xfrm>
          <a:off x="0" y="0"/>
          <a:ext cx="6023992" cy="4064000"/>
        </a:xfrm>
        <a:prstGeom prst="rect">
          <a:avLst/>
        </a:prstGeom>
        <a:solidFill>
          <a:schemeClr val="accent6">
            <a:shade val="80000"/>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fr-FR" sz="2400" kern="1200" dirty="0" smtClean="0">
              <a:solidFill>
                <a:schemeClr val="tx1"/>
              </a:solidFill>
            </a:rPr>
            <a:t>Elk medisch voorschrift opgesteld aan de hand van een geregistreerde software voor zorgverleners of opgesteld vanuit een ziekenhuis-EPD (voor ambulante zorg / zorg verstrekt buiten het ziekenhuis) wordt automatisch naar Recip-e verzonden als er een internetverbinding </a:t>
          </a:r>
          <a:r>
            <a:rPr lang="fr-FR" sz="2400" kern="1200" dirty="0" err="1" smtClean="0">
              <a:solidFill>
                <a:schemeClr val="tx1"/>
              </a:solidFill>
            </a:rPr>
            <a:t>beschikbaar</a:t>
          </a:r>
          <a:r>
            <a:rPr lang="fr-FR" sz="2400" kern="1200" dirty="0" smtClean="0">
              <a:solidFill>
                <a:schemeClr val="tx1"/>
              </a:solidFill>
            </a:rPr>
            <a:t> is</a:t>
          </a:r>
          <a:r>
            <a:rPr lang="fr-FR" sz="2400" b="0" i="1" kern="1200" dirty="0" smtClean="0">
              <a:solidFill>
                <a:schemeClr val="tx1"/>
              </a:solidFill>
            </a:rPr>
            <a:t> </a:t>
          </a:r>
          <a:endParaRPr lang="nl-BE" sz="2400" b="0" i="1" kern="1200" dirty="0">
            <a:solidFill>
              <a:schemeClr val="tx1"/>
            </a:solidFill>
          </a:endParaRPr>
        </a:p>
      </dsp:txBody>
      <dsp:txXfrm>
        <a:off x="0" y="0"/>
        <a:ext cx="6023992" cy="40640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3064F1-9938-4CBD-9208-92D457653A60}">
      <dsp:nvSpPr>
        <dsp:cNvPr id="0" name=""/>
        <dsp:cNvSpPr/>
      </dsp:nvSpPr>
      <dsp:spPr>
        <a:xfrm>
          <a:off x="0" y="0"/>
          <a:ext cx="6096000" cy="4064000"/>
        </a:xfrm>
        <a:prstGeom prst="rect">
          <a:avLst/>
        </a:prstGeom>
        <a:solidFill>
          <a:schemeClr val="accent6">
            <a:shade val="80000"/>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fr-FR" sz="2400" kern="1200" dirty="0" smtClean="0">
              <a:solidFill>
                <a:schemeClr val="tx1"/>
              </a:solidFill>
            </a:rPr>
            <a:t>Alle raadplegingsverslagen, ontslagbrieven en operatieverslagen + de</a:t>
          </a:r>
          <a:r>
            <a:rPr kern="1200" dirty="0"/>
            <a:t/>
          </a:r>
          <a:br>
            <a:rPr kern="1200" dirty="0"/>
          </a:br>
          <a:r>
            <a:rPr lang="fr-FR" sz="2400" kern="1200" dirty="0" smtClean="0">
              <a:solidFill>
                <a:schemeClr val="tx1"/>
              </a:solidFill>
            </a:rPr>
            <a:t>overeenstemmende berichten en gegevens van een patiënt die zijn informed consent heeft gegeven </a:t>
          </a:r>
          <a:r>
            <a:rPr lang="fr-FR" sz="2400" i="1" kern="1200" dirty="0" smtClean="0">
              <a:solidFill>
                <a:schemeClr val="tx1"/>
              </a:solidFill>
            </a:rPr>
            <a:t>zullen toegankelijk zijn via het systeem van hubs &amp; metahub voor de gemachtigde zorgverleners zowel in een intramurale als extramurale omgeving</a:t>
          </a:r>
          <a:endParaRPr lang="nl-BE" sz="2400" i="1" kern="1200" dirty="0" smtClean="0">
            <a:solidFill>
              <a:schemeClr val="tx1"/>
            </a:solidFill>
          </a:endParaRPr>
        </a:p>
      </dsp:txBody>
      <dsp:txXfrm>
        <a:off x="0" y="0"/>
        <a:ext cx="6096000" cy="4064000"/>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6400" cy="496889"/>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9689" y="1"/>
            <a:ext cx="2946400" cy="496889"/>
          </a:xfrm>
          <a:prstGeom prst="rect">
            <a:avLst/>
          </a:prstGeom>
        </p:spPr>
        <p:txBody>
          <a:bodyPr vert="horz" lIns="91440" tIns="45720" rIns="91440" bIns="45720" rtlCol="0"/>
          <a:lstStyle>
            <a:lvl1pPr algn="r">
              <a:defRPr sz="1200"/>
            </a:lvl1pPr>
          </a:lstStyle>
          <a:p>
            <a:fld id="{20853C52-3225-494F-8FD3-5AF6DCD4903A}" type="datetimeFigureOut">
              <a:rPr lang="en-US" smtClean="0"/>
              <a:t>11/27/2014</a:t>
            </a:fld>
            <a:endParaRPr lang="nl-BE"/>
          </a:p>
        </p:txBody>
      </p:sp>
      <p:sp>
        <p:nvSpPr>
          <p:cNvPr id="4" name="Footer Placeholder 3"/>
          <p:cNvSpPr>
            <a:spLocks noGrp="1"/>
          </p:cNvSpPr>
          <p:nvPr>
            <p:ph type="ftr" sz="quarter" idx="2"/>
          </p:nvPr>
        </p:nvSpPr>
        <p:spPr>
          <a:xfrm>
            <a:off x="0" y="9428164"/>
            <a:ext cx="2946400" cy="4968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9689" y="9428164"/>
            <a:ext cx="2946400" cy="496887"/>
          </a:xfrm>
          <a:prstGeom prst="rect">
            <a:avLst/>
          </a:prstGeom>
        </p:spPr>
        <p:txBody>
          <a:bodyPr vert="horz" lIns="91440" tIns="45720" rIns="91440" bIns="45720" rtlCol="0" anchor="b"/>
          <a:lstStyle>
            <a:lvl1pPr algn="r">
              <a:defRPr sz="1200"/>
            </a:lvl1pPr>
          </a:lstStyle>
          <a:p>
            <a:fld id="{3EEE1142-DC10-438A-94D5-2A0B64D2E47A}" type="slidenum">
              <a:rPr lang="en-US" smtClean="0"/>
              <a:t>‹#›</a:t>
            </a:fld>
            <a:endParaRPr lang="nl-BE"/>
          </a:p>
        </p:txBody>
      </p:sp>
    </p:spTree>
    <p:extLst>
      <p:ext uri="{BB962C8B-B14F-4D97-AF65-F5344CB8AC3E}">
        <p14:creationId xmlns:p14="http://schemas.microsoft.com/office/powerpoint/2010/main" val="39102415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4" y="0"/>
            <a:ext cx="2945659" cy="496332"/>
          </a:xfrm>
          <a:prstGeom prst="rect">
            <a:avLst/>
          </a:prstGeom>
        </p:spPr>
        <p:txBody>
          <a:bodyPr vert="horz" lIns="91440" tIns="45720" rIns="91440" bIns="45720" rtlCol="0"/>
          <a:lstStyle>
            <a:lvl1pPr algn="r">
              <a:defRPr sz="1200"/>
            </a:lvl1pPr>
          </a:lstStyle>
          <a:p>
            <a:fld id="{844B8947-C5B3-4E1D-A45E-461C68E15E5E}" type="datetimeFigureOut">
              <a:rPr lang="en-US" smtClean="0"/>
              <a:t>11/27/2014</a:t>
            </a:fld>
            <a:endParaRPr lang="nl-BE"/>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4" y="9428583"/>
            <a:ext cx="2945659" cy="496332"/>
          </a:xfrm>
          <a:prstGeom prst="rect">
            <a:avLst/>
          </a:prstGeom>
        </p:spPr>
        <p:txBody>
          <a:bodyPr vert="horz" lIns="91440" tIns="45720" rIns="91440" bIns="45720" rtlCol="0" anchor="b"/>
          <a:lstStyle>
            <a:lvl1pPr algn="r">
              <a:defRPr sz="1200"/>
            </a:lvl1pPr>
          </a:lstStyle>
          <a:p>
            <a:fld id="{380DF003-9532-45B2-A88B-F94D0FEB7981}" type="slidenum">
              <a:rPr lang="en-US" smtClean="0"/>
              <a:t>‹#›</a:t>
            </a:fld>
            <a:endParaRPr lang="nl-BE"/>
          </a:p>
        </p:txBody>
      </p:sp>
    </p:spTree>
    <p:extLst>
      <p:ext uri="{BB962C8B-B14F-4D97-AF65-F5344CB8AC3E}">
        <p14:creationId xmlns:p14="http://schemas.microsoft.com/office/powerpoint/2010/main" val="3658674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1</a:t>
            </a:fld>
            <a:endParaRPr lang="nl-BE"/>
          </a:p>
        </p:txBody>
      </p:sp>
    </p:spTree>
    <p:extLst>
      <p:ext uri="{BB962C8B-B14F-4D97-AF65-F5344CB8AC3E}">
        <p14:creationId xmlns:p14="http://schemas.microsoft.com/office/powerpoint/2010/main" val="12569737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10</a:t>
            </a:fld>
            <a:endParaRPr lang="nl-BE"/>
          </a:p>
        </p:txBody>
      </p:sp>
    </p:spTree>
    <p:extLst>
      <p:ext uri="{BB962C8B-B14F-4D97-AF65-F5344CB8AC3E}">
        <p14:creationId xmlns:p14="http://schemas.microsoft.com/office/powerpoint/2010/main" val="12465071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11</a:t>
            </a:fld>
            <a:endParaRPr lang="nl-BE"/>
          </a:p>
        </p:txBody>
      </p:sp>
    </p:spTree>
    <p:extLst>
      <p:ext uri="{BB962C8B-B14F-4D97-AF65-F5344CB8AC3E}">
        <p14:creationId xmlns:p14="http://schemas.microsoft.com/office/powerpoint/2010/main" val="12465071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12</a:t>
            </a:fld>
            <a:endParaRPr lang="nl-BE"/>
          </a:p>
        </p:txBody>
      </p:sp>
    </p:spTree>
    <p:extLst>
      <p:ext uri="{BB962C8B-B14F-4D97-AF65-F5344CB8AC3E}">
        <p14:creationId xmlns:p14="http://schemas.microsoft.com/office/powerpoint/2010/main" val="12465071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71DFB165-3041-45FE-B330-ECE89C68959D}" type="slidenum">
              <a:rPr lang="en-GB" smtClean="0"/>
              <a:pPr>
                <a:defRPr/>
              </a:pPr>
              <a:t>14</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4BA095F2-AB55-4596-838E-5501053846CD}" type="slidenum">
              <a:rPr lang="en-GB" smtClean="0"/>
              <a:pPr>
                <a:defRPr/>
              </a:pPr>
              <a:t>15</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16</a:t>
            </a:fld>
            <a:endParaRPr lang="nl-BE"/>
          </a:p>
        </p:txBody>
      </p:sp>
    </p:spTree>
    <p:extLst>
      <p:ext uri="{BB962C8B-B14F-4D97-AF65-F5344CB8AC3E}">
        <p14:creationId xmlns:p14="http://schemas.microsoft.com/office/powerpoint/2010/main" val="12465071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txBox="1">
            <a:spLocks noGrp="1" noChangeArrowheads="1"/>
          </p:cNvSpPr>
          <p:nvPr/>
        </p:nvSpPr>
        <p:spPr bwMode="auto">
          <a:xfrm>
            <a:off x="3850443" y="9428583"/>
            <a:ext cx="2945659" cy="49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defTabSz="931863" eaLnBrk="0" hangingPunct="0">
              <a:defRPr>
                <a:solidFill>
                  <a:schemeClr val="tx1"/>
                </a:solidFill>
                <a:latin typeface="Calibri" pitchFamily="34" charset="0"/>
                <a:cs typeface="Arial" charset="0"/>
              </a:defRPr>
            </a:lvl1pPr>
            <a:lvl2pPr marL="742950" indent="-285750" defTabSz="931863" eaLnBrk="0" hangingPunct="0">
              <a:defRPr>
                <a:solidFill>
                  <a:schemeClr val="tx1"/>
                </a:solidFill>
                <a:latin typeface="Calibri" pitchFamily="34" charset="0"/>
                <a:cs typeface="Arial" charset="0"/>
              </a:defRPr>
            </a:lvl2pPr>
            <a:lvl3pPr marL="1143000" indent="-228600" defTabSz="931863" eaLnBrk="0" hangingPunct="0">
              <a:defRPr>
                <a:solidFill>
                  <a:schemeClr val="tx1"/>
                </a:solidFill>
                <a:latin typeface="Calibri" pitchFamily="34" charset="0"/>
                <a:cs typeface="Arial" charset="0"/>
              </a:defRPr>
            </a:lvl3pPr>
            <a:lvl4pPr marL="1600200" indent="-228600" defTabSz="931863" eaLnBrk="0" hangingPunct="0">
              <a:defRPr>
                <a:solidFill>
                  <a:schemeClr val="tx1"/>
                </a:solidFill>
                <a:latin typeface="Calibri" pitchFamily="34" charset="0"/>
                <a:cs typeface="Arial" charset="0"/>
              </a:defRPr>
            </a:lvl4pPr>
            <a:lvl5pPr marL="2057400" indent="-228600" defTabSz="931863" eaLnBrk="0" hangingPunct="0">
              <a:defRPr>
                <a:solidFill>
                  <a:schemeClr val="tx1"/>
                </a:solidFill>
                <a:latin typeface="Calibri" pitchFamily="34" charset="0"/>
                <a:cs typeface="Arial" charset="0"/>
              </a:defRPr>
            </a:lvl5pPr>
            <a:lvl6pPr marL="2514600" indent="-228600" defTabSz="931863" eaLnBrk="0" fontAlgn="base" hangingPunct="0">
              <a:spcBef>
                <a:spcPct val="0"/>
              </a:spcBef>
              <a:spcAft>
                <a:spcPct val="0"/>
              </a:spcAft>
              <a:defRPr>
                <a:solidFill>
                  <a:schemeClr val="tx1"/>
                </a:solidFill>
                <a:latin typeface="Calibri" pitchFamily="34" charset="0"/>
                <a:cs typeface="Arial" charset="0"/>
              </a:defRPr>
            </a:lvl6pPr>
            <a:lvl7pPr marL="2971800" indent="-228600" defTabSz="931863" eaLnBrk="0" fontAlgn="base" hangingPunct="0">
              <a:spcBef>
                <a:spcPct val="0"/>
              </a:spcBef>
              <a:spcAft>
                <a:spcPct val="0"/>
              </a:spcAft>
              <a:defRPr>
                <a:solidFill>
                  <a:schemeClr val="tx1"/>
                </a:solidFill>
                <a:latin typeface="Calibri" pitchFamily="34" charset="0"/>
                <a:cs typeface="Arial" charset="0"/>
              </a:defRPr>
            </a:lvl7pPr>
            <a:lvl8pPr marL="3429000" indent="-228600" defTabSz="931863" eaLnBrk="0" fontAlgn="base" hangingPunct="0">
              <a:spcBef>
                <a:spcPct val="0"/>
              </a:spcBef>
              <a:spcAft>
                <a:spcPct val="0"/>
              </a:spcAft>
              <a:defRPr>
                <a:solidFill>
                  <a:schemeClr val="tx1"/>
                </a:solidFill>
                <a:latin typeface="Calibri" pitchFamily="34" charset="0"/>
                <a:cs typeface="Arial" charset="0"/>
              </a:defRPr>
            </a:lvl8pPr>
            <a:lvl9pPr marL="3886200" indent="-228600" defTabSz="931863"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8AEB3D34-D951-4230-BE2A-6FE606726F5B}" type="slidenum">
              <a:rPr lang="nl-NL" altLang="en-US" sz="1200">
                <a:latin typeface="Arial" charset="0"/>
              </a:rPr>
              <a:pPr algn="r" eaLnBrk="1" hangingPunct="1"/>
              <a:t>20</a:t>
            </a:fld>
            <a:endParaRPr lang="nl-BE" altLang="en-US" sz="1200">
              <a:latin typeface="Arial" charset="0"/>
            </a:endParaRPr>
          </a:p>
        </p:txBody>
      </p:sp>
      <p:sp>
        <p:nvSpPr>
          <p:cNvPr id="60419" name="Rectangle 7"/>
          <p:cNvSpPr txBox="1">
            <a:spLocks noGrp="1" noChangeArrowheads="1"/>
          </p:cNvSpPr>
          <p:nvPr/>
        </p:nvSpPr>
        <p:spPr bwMode="auto">
          <a:xfrm>
            <a:off x="3850443" y="9428583"/>
            <a:ext cx="2945659" cy="49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defTabSz="931863" eaLnBrk="0" hangingPunct="0">
              <a:defRPr>
                <a:solidFill>
                  <a:schemeClr val="tx1"/>
                </a:solidFill>
                <a:latin typeface="Calibri" pitchFamily="34" charset="0"/>
                <a:cs typeface="Arial" charset="0"/>
              </a:defRPr>
            </a:lvl1pPr>
            <a:lvl2pPr marL="742950" indent="-285750" defTabSz="931863" eaLnBrk="0" hangingPunct="0">
              <a:defRPr>
                <a:solidFill>
                  <a:schemeClr val="tx1"/>
                </a:solidFill>
                <a:latin typeface="Calibri" pitchFamily="34" charset="0"/>
                <a:cs typeface="Arial" charset="0"/>
              </a:defRPr>
            </a:lvl2pPr>
            <a:lvl3pPr marL="1143000" indent="-228600" defTabSz="931863" eaLnBrk="0" hangingPunct="0">
              <a:defRPr>
                <a:solidFill>
                  <a:schemeClr val="tx1"/>
                </a:solidFill>
                <a:latin typeface="Calibri" pitchFamily="34" charset="0"/>
                <a:cs typeface="Arial" charset="0"/>
              </a:defRPr>
            </a:lvl3pPr>
            <a:lvl4pPr marL="1600200" indent="-228600" defTabSz="931863" eaLnBrk="0" hangingPunct="0">
              <a:defRPr>
                <a:solidFill>
                  <a:schemeClr val="tx1"/>
                </a:solidFill>
                <a:latin typeface="Calibri" pitchFamily="34" charset="0"/>
                <a:cs typeface="Arial" charset="0"/>
              </a:defRPr>
            </a:lvl4pPr>
            <a:lvl5pPr marL="2057400" indent="-228600" defTabSz="931863" eaLnBrk="0" hangingPunct="0">
              <a:defRPr>
                <a:solidFill>
                  <a:schemeClr val="tx1"/>
                </a:solidFill>
                <a:latin typeface="Calibri" pitchFamily="34" charset="0"/>
                <a:cs typeface="Arial" charset="0"/>
              </a:defRPr>
            </a:lvl5pPr>
            <a:lvl6pPr marL="2514600" indent="-228600" defTabSz="931863" eaLnBrk="0" fontAlgn="base" hangingPunct="0">
              <a:spcBef>
                <a:spcPct val="0"/>
              </a:spcBef>
              <a:spcAft>
                <a:spcPct val="0"/>
              </a:spcAft>
              <a:defRPr>
                <a:solidFill>
                  <a:schemeClr val="tx1"/>
                </a:solidFill>
                <a:latin typeface="Calibri" pitchFamily="34" charset="0"/>
                <a:cs typeface="Arial" charset="0"/>
              </a:defRPr>
            </a:lvl6pPr>
            <a:lvl7pPr marL="2971800" indent="-228600" defTabSz="931863" eaLnBrk="0" fontAlgn="base" hangingPunct="0">
              <a:spcBef>
                <a:spcPct val="0"/>
              </a:spcBef>
              <a:spcAft>
                <a:spcPct val="0"/>
              </a:spcAft>
              <a:defRPr>
                <a:solidFill>
                  <a:schemeClr val="tx1"/>
                </a:solidFill>
                <a:latin typeface="Calibri" pitchFamily="34" charset="0"/>
                <a:cs typeface="Arial" charset="0"/>
              </a:defRPr>
            </a:lvl7pPr>
            <a:lvl8pPr marL="3429000" indent="-228600" defTabSz="931863" eaLnBrk="0" fontAlgn="base" hangingPunct="0">
              <a:spcBef>
                <a:spcPct val="0"/>
              </a:spcBef>
              <a:spcAft>
                <a:spcPct val="0"/>
              </a:spcAft>
              <a:defRPr>
                <a:solidFill>
                  <a:schemeClr val="tx1"/>
                </a:solidFill>
                <a:latin typeface="Calibri" pitchFamily="34" charset="0"/>
                <a:cs typeface="Arial" charset="0"/>
              </a:defRPr>
            </a:lvl8pPr>
            <a:lvl9pPr marL="3886200" indent="-228600" defTabSz="931863"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26157620-3D31-4072-88FD-FE5C84BB4A60}" type="slidenum">
              <a:rPr lang="nl-NL" altLang="en-US" sz="1200">
                <a:latin typeface="Arial" charset="0"/>
              </a:rPr>
              <a:pPr algn="r" eaLnBrk="1" hangingPunct="1"/>
              <a:t>20</a:t>
            </a:fld>
            <a:endParaRPr lang="nl-BE" altLang="en-US" sz="1200">
              <a:latin typeface="Arial" charset="0"/>
            </a:endParaRPr>
          </a:p>
        </p:txBody>
      </p:sp>
      <p:sp>
        <p:nvSpPr>
          <p:cNvPr id="6042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2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21</a:t>
            </a:fld>
            <a:endParaRPr lang="nl-BE"/>
          </a:p>
        </p:txBody>
      </p:sp>
    </p:spTree>
    <p:extLst>
      <p:ext uri="{BB962C8B-B14F-4D97-AF65-F5344CB8AC3E}">
        <p14:creationId xmlns:p14="http://schemas.microsoft.com/office/powerpoint/2010/main" val="4812929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22</a:t>
            </a:fld>
            <a:endParaRPr lang="nl-BE"/>
          </a:p>
        </p:txBody>
      </p:sp>
    </p:spTree>
    <p:extLst>
      <p:ext uri="{BB962C8B-B14F-4D97-AF65-F5344CB8AC3E}">
        <p14:creationId xmlns:p14="http://schemas.microsoft.com/office/powerpoint/2010/main" val="946353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2</a:t>
            </a:fld>
            <a:endParaRPr lang="nl-BE"/>
          </a:p>
        </p:txBody>
      </p:sp>
    </p:spTree>
    <p:extLst>
      <p:ext uri="{BB962C8B-B14F-4D97-AF65-F5344CB8AC3E}">
        <p14:creationId xmlns:p14="http://schemas.microsoft.com/office/powerpoint/2010/main" val="24227450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23</a:t>
            </a:fld>
            <a:endParaRPr lang="nl-BE"/>
          </a:p>
        </p:txBody>
      </p:sp>
    </p:spTree>
    <p:extLst>
      <p:ext uri="{BB962C8B-B14F-4D97-AF65-F5344CB8AC3E}">
        <p14:creationId xmlns:p14="http://schemas.microsoft.com/office/powerpoint/2010/main" val="35743200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24</a:t>
            </a:fld>
            <a:endParaRPr lang="nl-BE"/>
          </a:p>
        </p:txBody>
      </p:sp>
    </p:spTree>
    <p:extLst>
      <p:ext uri="{BB962C8B-B14F-4D97-AF65-F5344CB8AC3E}">
        <p14:creationId xmlns:p14="http://schemas.microsoft.com/office/powerpoint/2010/main" val="16450693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25</a:t>
            </a:fld>
            <a:endParaRPr lang="nl-BE"/>
          </a:p>
        </p:txBody>
      </p:sp>
    </p:spTree>
    <p:extLst>
      <p:ext uri="{BB962C8B-B14F-4D97-AF65-F5344CB8AC3E}">
        <p14:creationId xmlns:p14="http://schemas.microsoft.com/office/powerpoint/2010/main" val="23252827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26</a:t>
            </a:fld>
            <a:endParaRPr lang="nl-BE"/>
          </a:p>
        </p:txBody>
      </p:sp>
    </p:spTree>
    <p:extLst>
      <p:ext uri="{BB962C8B-B14F-4D97-AF65-F5344CB8AC3E}">
        <p14:creationId xmlns:p14="http://schemas.microsoft.com/office/powerpoint/2010/main" val="42545482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27</a:t>
            </a:fld>
            <a:endParaRPr lang="nl-BE"/>
          </a:p>
        </p:txBody>
      </p:sp>
    </p:spTree>
    <p:extLst>
      <p:ext uri="{BB962C8B-B14F-4D97-AF65-F5344CB8AC3E}">
        <p14:creationId xmlns:p14="http://schemas.microsoft.com/office/powerpoint/2010/main" val="24301360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28</a:t>
            </a:fld>
            <a:endParaRPr lang="nl-BE"/>
          </a:p>
        </p:txBody>
      </p:sp>
    </p:spTree>
    <p:extLst>
      <p:ext uri="{BB962C8B-B14F-4D97-AF65-F5344CB8AC3E}">
        <p14:creationId xmlns:p14="http://schemas.microsoft.com/office/powerpoint/2010/main" val="28669026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29</a:t>
            </a:fld>
            <a:endParaRPr lang="nl-BE"/>
          </a:p>
        </p:txBody>
      </p:sp>
    </p:spTree>
    <p:extLst>
      <p:ext uri="{BB962C8B-B14F-4D97-AF65-F5344CB8AC3E}">
        <p14:creationId xmlns:p14="http://schemas.microsoft.com/office/powerpoint/2010/main" val="40771142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30</a:t>
            </a:fld>
            <a:endParaRPr lang="nl-BE"/>
          </a:p>
        </p:txBody>
      </p:sp>
    </p:spTree>
    <p:extLst>
      <p:ext uri="{BB962C8B-B14F-4D97-AF65-F5344CB8AC3E}">
        <p14:creationId xmlns:p14="http://schemas.microsoft.com/office/powerpoint/2010/main" val="18440038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31</a:t>
            </a:fld>
            <a:endParaRPr lang="nl-BE"/>
          </a:p>
        </p:txBody>
      </p:sp>
    </p:spTree>
    <p:extLst>
      <p:ext uri="{BB962C8B-B14F-4D97-AF65-F5344CB8AC3E}">
        <p14:creationId xmlns:p14="http://schemas.microsoft.com/office/powerpoint/2010/main" val="25612010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32</a:t>
            </a:fld>
            <a:endParaRPr lang="nl-BE"/>
          </a:p>
        </p:txBody>
      </p:sp>
    </p:spTree>
    <p:extLst>
      <p:ext uri="{BB962C8B-B14F-4D97-AF65-F5344CB8AC3E}">
        <p14:creationId xmlns:p14="http://schemas.microsoft.com/office/powerpoint/2010/main" val="13926525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3</a:t>
            </a:fld>
            <a:endParaRPr lang="nl-BE"/>
          </a:p>
        </p:txBody>
      </p:sp>
    </p:spTree>
    <p:extLst>
      <p:ext uri="{BB962C8B-B14F-4D97-AF65-F5344CB8AC3E}">
        <p14:creationId xmlns:p14="http://schemas.microsoft.com/office/powerpoint/2010/main" val="12465071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33</a:t>
            </a:fld>
            <a:endParaRPr lang="nl-BE"/>
          </a:p>
        </p:txBody>
      </p:sp>
    </p:spTree>
    <p:extLst>
      <p:ext uri="{BB962C8B-B14F-4D97-AF65-F5344CB8AC3E}">
        <p14:creationId xmlns:p14="http://schemas.microsoft.com/office/powerpoint/2010/main" val="5534116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34</a:t>
            </a:fld>
            <a:endParaRPr lang="nl-BE"/>
          </a:p>
        </p:txBody>
      </p:sp>
    </p:spTree>
    <p:extLst>
      <p:ext uri="{BB962C8B-B14F-4D97-AF65-F5344CB8AC3E}">
        <p14:creationId xmlns:p14="http://schemas.microsoft.com/office/powerpoint/2010/main" val="8183691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35</a:t>
            </a:fld>
            <a:endParaRPr lang="nl-BE"/>
          </a:p>
        </p:txBody>
      </p:sp>
    </p:spTree>
    <p:extLst>
      <p:ext uri="{BB962C8B-B14F-4D97-AF65-F5344CB8AC3E}">
        <p14:creationId xmlns:p14="http://schemas.microsoft.com/office/powerpoint/2010/main" val="8183691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36</a:t>
            </a:fld>
            <a:endParaRPr lang="nl-BE"/>
          </a:p>
        </p:txBody>
      </p:sp>
    </p:spTree>
    <p:extLst>
      <p:ext uri="{BB962C8B-B14F-4D97-AF65-F5344CB8AC3E}">
        <p14:creationId xmlns:p14="http://schemas.microsoft.com/office/powerpoint/2010/main" val="26191521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37</a:t>
            </a:fld>
            <a:endParaRPr lang="nl-BE"/>
          </a:p>
        </p:txBody>
      </p:sp>
    </p:spTree>
    <p:extLst>
      <p:ext uri="{BB962C8B-B14F-4D97-AF65-F5344CB8AC3E}">
        <p14:creationId xmlns:p14="http://schemas.microsoft.com/office/powerpoint/2010/main" val="155841290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38</a:t>
            </a:fld>
            <a:endParaRPr lang="nl-BE"/>
          </a:p>
        </p:txBody>
      </p:sp>
    </p:spTree>
    <p:extLst>
      <p:ext uri="{BB962C8B-B14F-4D97-AF65-F5344CB8AC3E}">
        <p14:creationId xmlns:p14="http://schemas.microsoft.com/office/powerpoint/2010/main" val="332938391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39</a:t>
            </a:fld>
            <a:endParaRPr lang="nl-BE"/>
          </a:p>
        </p:txBody>
      </p:sp>
    </p:spTree>
    <p:extLst>
      <p:ext uri="{BB962C8B-B14F-4D97-AF65-F5344CB8AC3E}">
        <p14:creationId xmlns:p14="http://schemas.microsoft.com/office/powerpoint/2010/main" val="4616882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40</a:t>
            </a:fld>
            <a:endParaRPr lang="nl-BE"/>
          </a:p>
        </p:txBody>
      </p:sp>
    </p:spTree>
    <p:extLst>
      <p:ext uri="{BB962C8B-B14F-4D97-AF65-F5344CB8AC3E}">
        <p14:creationId xmlns:p14="http://schemas.microsoft.com/office/powerpoint/2010/main" val="29138912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41</a:t>
            </a:fld>
            <a:endParaRPr lang="nl-BE"/>
          </a:p>
        </p:txBody>
      </p:sp>
    </p:spTree>
    <p:extLst>
      <p:ext uri="{BB962C8B-B14F-4D97-AF65-F5344CB8AC3E}">
        <p14:creationId xmlns:p14="http://schemas.microsoft.com/office/powerpoint/2010/main" val="285971768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0DF003-9532-45B2-A88B-F94D0FEB7981}" type="slidenum">
              <a:rPr lang="en-US" smtClean="0"/>
              <a:t>42</a:t>
            </a:fld>
            <a:endParaRPr lang="nl-BE"/>
          </a:p>
        </p:txBody>
      </p:sp>
    </p:spTree>
    <p:extLst>
      <p:ext uri="{BB962C8B-B14F-4D97-AF65-F5344CB8AC3E}">
        <p14:creationId xmlns:p14="http://schemas.microsoft.com/office/powerpoint/2010/main" val="9586990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4</a:t>
            </a:fld>
            <a:endParaRPr lang="nl-BE"/>
          </a:p>
        </p:txBody>
      </p:sp>
    </p:spTree>
    <p:extLst>
      <p:ext uri="{BB962C8B-B14F-4D97-AF65-F5344CB8AC3E}">
        <p14:creationId xmlns:p14="http://schemas.microsoft.com/office/powerpoint/2010/main" val="124650710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43</a:t>
            </a:fld>
            <a:endParaRPr lang="nl-BE"/>
          </a:p>
        </p:txBody>
      </p:sp>
    </p:spTree>
    <p:extLst>
      <p:ext uri="{BB962C8B-B14F-4D97-AF65-F5344CB8AC3E}">
        <p14:creationId xmlns:p14="http://schemas.microsoft.com/office/powerpoint/2010/main" val="276506071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44</a:t>
            </a:fld>
            <a:endParaRPr lang="nl-BE"/>
          </a:p>
        </p:txBody>
      </p:sp>
    </p:spTree>
    <p:extLst>
      <p:ext uri="{BB962C8B-B14F-4D97-AF65-F5344CB8AC3E}">
        <p14:creationId xmlns:p14="http://schemas.microsoft.com/office/powerpoint/2010/main" val="276506071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45</a:t>
            </a:fld>
            <a:endParaRPr lang="nl-BE"/>
          </a:p>
        </p:txBody>
      </p:sp>
    </p:spTree>
    <p:extLst>
      <p:ext uri="{BB962C8B-B14F-4D97-AF65-F5344CB8AC3E}">
        <p14:creationId xmlns:p14="http://schemas.microsoft.com/office/powerpoint/2010/main" val="242613592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46</a:t>
            </a:fld>
            <a:endParaRPr lang="nl-BE"/>
          </a:p>
        </p:txBody>
      </p:sp>
    </p:spTree>
    <p:extLst>
      <p:ext uri="{BB962C8B-B14F-4D97-AF65-F5344CB8AC3E}">
        <p14:creationId xmlns:p14="http://schemas.microsoft.com/office/powerpoint/2010/main" val="161575470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47</a:t>
            </a:fld>
            <a:endParaRPr lang="nl-BE"/>
          </a:p>
        </p:txBody>
      </p:sp>
    </p:spTree>
    <p:extLst>
      <p:ext uri="{BB962C8B-B14F-4D97-AF65-F5344CB8AC3E}">
        <p14:creationId xmlns:p14="http://schemas.microsoft.com/office/powerpoint/2010/main" val="276506071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0"/>
              </a:spcBef>
              <a:buFont typeface="Wingdings" pitchFamily="2" charset="2"/>
              <a:buNone/>
            </a:pPr>
            <a:r>
              <a:rPr lang="nl-BE" sz="1200" dirty="0" smtClean="0"/>
              <a:t>Voorbeeld</a:t>
            </a:r>
            <a:r>
              <a:rPr lang="nl-BE" sz="1200" smtClean="0"/>
              <a:t>:</a:t>
            </a:r>
            <a:r>
              <a:rPr lang="nl-BE" smtClean="0"/>
              <a:t> a</a:t>
            </a:r>
            <a:r>
              <a:rPr lang="nl-BE" sz="1200" baseline="0" smtClean="0"/>
              <a:t>an </a:t>
            </a:r>
            <a:r>
              <a:rPr lang="nl-BE" sz="1200" baseline="0" dirty="0" smtClean="0"/>
              <a:t>de hand van MyCareNet Verzekerbaarheid kan er nagegaan worden:</a:t>
            </a:r>
            <a:endParaRPr lang="nl-BE" sz="1200" dirty="0" smtClean="0"/>
          </a:p>
          <a:p>
            <a:pPr marL="285750" indent="-285750">
              <a:spcBef>
                <a:spcPts val="0"/>
              </a:spcBef>
              <a:buFont typeface="Wingdings" pitchFamily="2" charset="2"/>
              <a:buChar char="ü"/>
            </a:pPr>
            <a:r>
              <a:rPr lang="nl-BE" sz="1200" dirty="0" smtClean="0"/>
              <a:t>of de patiënt recht heeft op de derdebetalersregeling </a:t>
            </a:r>
          </a:p>
          <a:p>
            <a:pPr marL="285750" indent="-285750">
              <a:spcBef>
                <a:spcPts val="0"/>
              </a:spcBef>
              <a:buFont typeface="Wingdings" pitchFamily="2" charset="2"/>
              <a:buChar char="ü"/>
            </a:pPr>
            <a:r>
              <a:rPr lang="nl-BE" sz="1200" dirty="0" smtClean="0"/>
              <a:t>bij welk ziekenfonds de patiënt aangesloten is</a:t>
            </a:r>
          </a:p>
          <a:p>
            <a:pPr marL="285750" indent="-285750">
              <a:spcBef>
                <a:spcPts val="0"/>
              </a:spcBef>
              <a:buFont typeface="Wingdings" pitchFamily="2" charset="2"/>
              <a:buChar char="ü"/>
            </a:pPr>
            <a:r>
              <a:rPr lang="nl-BE" sz="1200" dirty="0" smtClean="0"/>
              <a:t>wat de terugbetalingscategorie van de patiënt is (voorkeurstarief of niet)</a:t>
            </a:r>
          </a:p>
          <a:p>
            <a:pPr marL="285750" indent="-285750">
              <a:spcBef>
                <a:spcPts val="0"/>
              </a:spcBef>
              <a:buFont typeface="Wingdings" pitchFamily="2" charset="2"/>
              <a:buChar char="ü"/>
            </a:pPr>
            <a:r>
              <a:rPr lang="nl-BE" sz="1200" dirty="0" smtClean="0"/>
              <a:t>of de patiënt aangesloten is bij een medisch huis </a:t>
            </a:r>
          </a:p>
          <a:p>
            <a:pPr marL="285750" indent="-285750">
              <a:spcBef>
                <a:spcPts val="0"/>
              </a:spcBef>
              <a:buFont typeface="Wingdings" pitchFamily="2" charset="2"/>
              <a:buChar char="ü"/>
            </a:pPr>
            <a:r>
              <a:rPr lang="nl-BE" sz="1200" dirty="0" smtClean="0">
                <a:sym typeface="Wingdings" pitchFamily="2" charset="2"/>
              </a:rPr>
              <a:t>wat het RIZIV-nummer is van het ziekenhuis, of de arts een bezoek brengt aan zijn patiënt die in het ziekenhuis verblijft</a:t>
            </a:r>
          </a:p>
          <a:p>
            <a:endParaRPr lang="nl-BE" dirty="0"/>
          </a:p>
        </p:txBody>
      </p:sp>
      <p:sp>
        <p:nvSpPr>
          <p:cNvPr id="4" name="Slide Number Placeholder 3"/>
          <p:cNvSpPr>
            <a:spLocks noGrp="1"/>
          </p:cNvSpPr>
          <p:nvPr>
            <p:ph type="sldNum" sz="quarter" idx="10"/>
          </p:nvPr>
        </p:nvSpPr>
        <p:spPr/>
        <p:txBody>
          <a:bodyPr/>
          <a:lstStyle/>
          <a:p>
            <a:fld id="{380DF003-9532-45B2-A88B-F94D0FEB7981}" type="slidenum">
              <a:rPr lang="en-US" smtClean="0"/>
              <a:t>48</a:t>
            </a:fld>
            <a:endParaRPr lang="nl-BE"/>
          </a:p>
        </p:txBody>
      </p:sp>
    </p:spTree>
    <p:extLst>
      <p:ext uri="{BB962C8B-B14F-4D97-AF65-F5344CB8AC3E}">
        <p14:creationId xmlns:p14="http://schemas.microsoft.com/office/powerpoint/2010/main" val="223225566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0DF003-9532-45B2-A88B-F94D0FEB7981}" type="slidenum">
              <a:rPr lang="en-US" smtClean="0"/>
              <a:t>49</a:t>
            </a:fld>
            <a:endParaRPr lang="nl-BE"/>
          </a:p>
        </p:txBody>
      </p:sp>
    </p:spTree>
    <p:extLst>
      <p:ext uri="{BB962C8B-B14F-4D97-AF65-F5344CB8AC3E}">
        <p14:creationId xmlns:p14="http://schemas.microsoft.com/office/powerpoint/2010/main" val="223225566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0DF003-9532-45B2-A88B-F94D0FEB7981}" type="slidenum">
              <a:rPr lang="en-US" smtClean="0"/>
              <a:t>50</a:t>
            </a:fld>
            <a:endParaRPr lang="nl-BE"/>
          </a:p>
        </p:txBody>
      </p:sp>
    </p:spTree>
    <p:extLst>
      <p:ext uri="{BB962C8B-B14F-4D97-AF65-F5344CB8AC3E}">
        <p14:creationId xmlns:p14="http://schemas.microsoft.com/office/powerpoint/2010/main" val="223225566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0DF003-9532-45B2-A88B-F94D0FEB7981}" type="slidenum">
              <a:rPr lang="en-US" smtClean="0"/>
              <a:t>51</a:t>
            </a:fld>
            <a:endParaRPr lang="nl-BE"/>
          </a:p>
        </p:txBody>
      </p:sp>
    </p:spTree>
    <p:extLst>
      <p:ext uri="{BB962C8B-B14F-4D97-AF65-F5344CB8AC3E}">
        <p14:creationId xmlns:p14="http://schemas.microsoft.com/office/powerpoint/2010/main" val="223225566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52</a:t>
            </a:fld>
            <a:endParaRPr lang="nl-BE"/>
          </a:p>
        </p:txBody>
      </p:sp>
    </p:spTree>
    <p:extLst>
      <p:ext uri="{BB962C8B-B14F-4D97-AF65-F5344CB8AC3E}">
        <p14:creationId xmlns:p14="http://schemas.microsoft.com/office/powerpoint/2010/main" val="32364066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5</a:t>
            </a:fld>
            <a:endParaRPr lang="nl-BE"/>
          </a:p>
        </p:txBody>
      </p:sp>
    </p:spTree>
    <p:extLst>
      <p:ext uri="{BB962C8B-B14F-4D97-AF65-F5344CB8AC3E}">
        <p14:creationId xmlns:p14="http://schemas.microsoft.com/office/powerpoint/2010/main" val="12465071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6</a:t>
            </a:fld>
            <a:endParaRPr lang="nl-BE"/>
          </a:p>
        </p:txBody>
      </p:sp>
    </p:spTree>
    <p:extLst>
      <p:ext uri="{BB962C8B-B14F-4D97-AF65-F5344CB8AC3E}">
        <p14:creationId xmlns:p14="http://schemas.microsoft.com/office/powerpoint/2010/main" val="12465071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7</a:t>
            </a:fld>
            <a:endParaRPr lang="nl-BE"/>
          </a:p>
        </p:txBody>
      </p:sp>
    </p:spTree>
    <p:extLst>
      <p:ext uri="{BB962C8B-B14F-4D97-AF65-F5344CB8AC3E}">
        <p14:creationId xmlns:p14="http://schemas.microsoft.com/office/powerpoint/2010/main" val="12465071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8</a:t>
            </a:fld>
            <a:endParaRPr lang="nl-BE"/>
          </a:p>
        </p:txBody>
      </p:sp>
    </p:spTree>
    <p:extLst>
      <p:ext uri="{BB962C8B-B14F-4D97-AF65-F5344CB8AC3E}">
        <p14:creationId xmlns:p14="http://schemas.microsoft.com/office/powerpoint/2010/main" val="12465071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RVT = Rust- en verzorgingstehuis</a:t>
            </a:r>
          </a:p>
          <a:p>
            <a:r>
              <a:rPr lang="nl-BE" dirty="0" smtClean="0"/>
              <a:t>ROB = Rustoord voor bejaarden</a:t>
            </a:r>
          </a:p>
          <a:p>
            <a:r>
              <a:rPr lang="nl-BE" dirty="0" smtClean="0"/>
              <a:t>CDV = Centrum voor dagverzorging</a:t>
            </a:r>
            <a:endParaRPr lang="nl-BE" dirty="0"/>
          </a:p>
        </p:txBody>
      </p:sp>
      <p:sp>
        <p:nvSpPr>
          <p:cNvPr id="4" name="Slide Number Placeholder 3"/>
          <p:cNvSpPr>
            <a:spLocks noGrp="1"/>
          </p:cNvSpPr>
          <p:nvPr>
            <p:ph type="sldNum" sz="quarter" idx="10"/>
          </p:nvPr>
        </p:nvSpPr>
        <p:spPr/>
        <p:txBody>
          <a:bodyPr/>
          <a:lstStyle/>
          <a:p>
            <a:fld id="{380DF003-9532-45B2-A88B-F94D0FEB7981}" type="slidenum">
              <a:rPr lang="en-US" smtClean="0"/>
              <a:t>9</a:t>
            </a:fld>
            <a:endParaRPr lang="nl-BE"/>
          </a:p>
        </p:txBody>
      </p:sp>
    </p:spTree>
    <p:extLst>
      <p:ext uri="{BB962C8B-B14F-4D97-AF65-F5344CB8AC3E}">
        <p14:creationId xmlns:p14="http://schemas.microsoft.com/office/powerpoint/2010/main" val="12465071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r>
              <a:rPr lang="en-US" dirty="0" smtClean="0"/>
              <a:t>18/11/2014</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ADB71D-6A6A-403E-B8B0-DAC18C9A03D5}"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dirty="0" smtClean="0"/>
              <a:t>18/11/2014</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ADB71D-6A6A-403E-B8B0-DAC18C9A03D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dirty="0" smtClean="0"/>
              <a:t>18/11/2014</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ADB71D-6A6A-403E-B8B0-DAC18C9A03D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dirty="0" smtClean="0"/>
              <a:t>18/11/2014</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ADB71D-6A6A-403E-B8B0-DAC18C9A03D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dirty="0" smtClean="0"/>
              <a:t>18/11/2014</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ADB71D-6A6A-403E-B8B0-DAC18C9A03D5}"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r>
              <a:rPr lang="en-US" dirty="0" smtClean="0"/>
              <a:t>18/11/2014</a:t>
            </a:r>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ADB71D-6A6A-403E-B8B0-DAC18C9A03D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r>
              <a:rPr lang="en-US" dirty="0" smtClean="0"/>
              <a:t>18/11/2014</a:t>
            </a:r>
            <a:endParaRPr lang="en-US" dirty="0"/>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ADB71D-6A6A-403E-B8B0-DAC18C9A03D5}"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dirty="0" smtClean="0"/>
              <a:t>18/11/2014</a:t>
            </a:r>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ADB71D-6A6A-403E-B8B0-DAC18C9A03D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smtClean="0"/>
              <a:t>18/11/2014</a:t>
            </a:r>
            <a:endParaRPr lang="en-US" dirty="0"/>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ADB71D-6A6A-403E-B8B0-DAC18C9A03D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dirty="0" smtClean="0"/>
              <a:t>18/11/2014</a:t>
            </a:r>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ADB71D-6A6A-403E-B8B0-DAC18C9A03D5}"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dirty="0" smtClean="0"/>
              <a:t>18/11/2014</a:t>
            </a:r>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ADB71D-6A6A-403E-B8B0-DAC18C9A03D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r>
              <a:rPr lang="en-US" dirty="0" smtClean="0"/>
              <a:t>18/11/2014</a:t>
            </a:r>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BAADB71D-6A6A-403E-B8B0-DAC18C9A03D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jpe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image" Target="../media/image9.jpeg"/><Relationship Id="rId5" Type="http://schemas.openxmlformats.org/officeDocument/2006/relationships/diagramQuickStyle" Target="../diagrams/quickStyle1.xml"/><Relationship Id="rId15" Type="http://schemas.openxmlformats.org/officeDocument/2006/relationships/image" Target="../media/image13.jpeg"/><Relationship Id="rId10" Type="http://schemas.openxmlformats.org/officeDocument/2006/relationships/image" Target="../media/image8.png"/><Relationship Id="rId4" Type="http://schemas.openxmlformats.org/officeDocument/2006/relationships/diagramLayout" Target="../diagrams/layout1.xml"/><Relationship Id="rId9" Type="http://schemas.openxmlformats.org/officeDocument/2006/relationships/image" Target="../media/image7.png"/><Relationship Id="rId14" Type="http://schemas.openxmlformats.org/officeDocument/2006/relationships/image" Target="../media/image12.jpeg"/></Relationships>
</file>

<file path=ppt/slides/_rels/slide14.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notesSlide" Target="../notesSlides/notesSlide13.xml"/><Relationship Id="rId16"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5" Type="http://schemas.openxmlformats.org/officeDocument/2006/relationships/image" Target="../media/image2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5.png"/></Relationships>
</file>

<file path=ppt/slides/_rels/slide15.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32.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30.png"/><Relationship Id="rId5" Type="http://schemas.openxmlformats.org/officeDocument/2006/relationships/image" Target="../media/image16.png"/><Relationship Id="rId10" Type="http://schemas.openxmlformats.org/officeDocument/2006/relationships/image" Target="../media/image29.png"/><Relationship Id="rId4" Type="http://schemas.openxmlformats.org/officeDocument/2006/relationships/image" Target="../media/image15.png"/><Relationship Id="rId9"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jpe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jpeg"/></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65.jpeg"/><Relationship Id="rId7" Type="http://schemas.openxmlformats.org/officeDocument/2006/relationships/image" Target="../media/image69.jpeg"/><Relationship Id="rId2" Type="http://schemas.openxmlformats.org/officeDocument/2006/relationships/notesSlide" Target="../notesSlides/notesSlide37.xml"/><Relationship Id="rId1" Type="http://schemas.openxmlformats.org/officeDocument/2006/relationships/slideLayout" Target="../slideLayouts/slideLayout8.xml"/><Relationship Id="rId6" Type="http://schemas.openxmlformats.org/officeDocument/2006/relationships/image" Target="../media/image68.jpeg"/><Relationship Id="rId5" Type="http://schemas.openxmlformats.org/officeDocument/2006/relationships/image" Target="../media/image67.png"/><Relationship Id="rId4" Type="http://schemas.openxmlformats.org/officeDocument/2006/relationships/image" Target="../media/image66.jpeg"/></Relationships>
</file>

<file path=ppt/slides/_rels/slide41.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image" Target="../media/image70.jpeg"/><Relationship Id="rId7" Type="http://schemas.openxmlformats.org/officeDocument/2006/relationships/image" Target="../media/image74.jpeg"/><Relationship Id="rId2" Type="http://schemas.openxmlformats.org/officeDocument/2006/relationships/notesSlide" Target="../notesSlides/notesSlide38.xml"/><Relationship Id="rId1" Type="http://schemas.openxmlformats.org/officeDocument/2006/relationships/slideLayout" Target="../slideLayouts/slideLayout8.xml"/><Relationship Id="rId6" Type="http://schemas.openxmlformats.org/officeDocument/2006/relationships/image" Target="../media/image73.jpeg"/><Relationship Id="rId5" Type="http://schemas.openxmlformats.org/officeDocument/2006/relationships/image" Target="../media/image72.jpeg"/><Relationship Id="rId4" Type="http://schemas.openxmlformats.org/officeDocument/2006/relationships/image" Target="../media/image71.jpe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1.xml"/><Relationship Id="rId1" Type="http://schemas.openxmlformats.org/officeDocument/2006/relationships/slideLayout" Target="../slideLayouts/slideLayout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43.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4.xml"/><Relationship Id="rId1" Type="http://schemas.openxmlformats.org/officeDocument/2006/relationships/slideLayout" Target="../slideLayouts/slideLayout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45.xm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3" Type="http://schemas.openxmlformats.org/officeDocument/2006/relationships/image" Target="../media/image79.png"/><Relationship Id="rId7" Type="http://schemas.openxmlformats.org/officeDocument/2006/relationships/image" Target="../media/image83.png"/><Relationship Id="rId2" Type="http://schemas.openxmlformats.org/officeDocument/2006/relationships/notesSlide" Target="../notesSlides/notesSlide46.xml"/><Relationship Id="rId1" Type="http://schemas.openxmlformats.org/officeDocument/2006/relationships/slideLayout" Target="../slideLayouts/slideLayout8.xml"/><Relationship Id="rId6" Type="http://schemas.openxmlformats.org/officeDocument/2006/relationships/image" Target="../media/image82.png"/><Relationship Id="rId5" Type="http://schemas.openxmlformats.org/officeDocument/2006/relationships/image" Target="../media/image81.png"/><Relationship Id="rId4" Type="http://schemas.openxmlformats.org/officeDocument/2006/relationships/image" Target="../media/image8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3" Type="http://schemas.openxmlformats.org/officeDocument/2006/relationships/image" Target="../media/image79.png"/><Relationship Id="rId7" Type="http://schemas.openxmlformats.org/officeDocument/2006/relationships/image" Target="../media/image83.png"/><Relationship Id="rId2" Type="http://schemas.openxmlformats.org/officeDocument/2006/relationships/notesSlide" Target="../notesSlides/notesSlide47.xml"/><Relationship Id="rId1" Type="http://schemas.openxmlformats.org/officeDocument/2006/relationships/slideLayout" Target="../slideLayouts/slideLayout8.xml"/><Relationship Id="rId6" Type="http://schemas.openxmlformats.org/officeDocument/2006/relationships/image" Target="../media/image82.png"/><Relationship Id="rId5" Type="http://schemas.openxmlformats.org/officeDocument/2006/relationships/image" Target="../media/image81.png"/><Relationship Id="rId4" Type="http://schemas.openxmlformats.org/officeDocument/2006/relationships/image" Target="../media/image80.png"/></Relationships>
</file>

<file path=ppt/slides/_rels/slide51.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image" Target="../media/image79.png"/><Relationship Id="rId7" Type="http://schemas.openxmlformats.org/officeDocument/2006/relationships/diagramData" Target="../diagrams/data5.xml"/><Relationship Id="rId12" Type="http://schemas.openxmlformats.org/officeDocument/2006/relationships/image" Target="../media/image83.png"/><Relationship Id="rId2" Type="http://schemas.openxmlformats.org/officeDocument/2006/relationships/notesSlide" Target="../notesSlides/notesSlide48.xml"/><Relationship Id="rId1" Type="http://schemas.openxmlformats.org/officeDocument/2006/relationships/slideLayout" Target="../slideLayouts/slideLayout8.xml"/><Relationship Id="rId6" Type="http://schemas.openxmlformats.org/officeDocument/2006/relationships/image" Target="../media/image82.png"/><Relationship Id="rId11" Type="http://schemas.microsoft.com/office/2007/relationships/diagramDrawing" Target="../diagrams/drawing5.xml"/><Relationship Id="rId5" Type="http://schemas.openxmlformats.org/officeDocument/2006/relationships/image" Target="../media/image81.png"/><Relationship Id="rId10" Type="http://schemas.openxmlformats.org/officeDocument/2006/relationships/diagramColors" Target="../diagrams/colors5.xml"/><Relationship Id="rId4" Type="http://schemas.openxmlformats.org/officeDocument/2006/relationships/image" Target="../media/image80.png"/><Relationship Id="rId9" Type="http://schemas.openxmlformats.org/officeDocument/2006/relationships/diagramQuickStyle" Target="../diagrams/quickStyle5.xml"/></Relationships>
</file>

<file path=ppt/slides/_rels/slide5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9.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nl-BE" sz="4000" b="1" cap="none" dirty="0">
                <a:solidFill>
                  <a:srgbClr val="3E6E5A"/>
                </a:solidFill>
              </a:rPr>
              <a:t>eHealth-platform:</a:t>
            </a:r>
            <a:r>
              <a:rPr lang="nl-BE" sz="4000" b="1" cap="none" dirty="0">
                <a:solidFill>
                  <a:srgbClr val="C00000"/>
                </a:solidFill>
              </a:rPr>
              <a:t> stand van zaken en perspectieven</a:t>
            </a:r>
            <a:endParaRPr lang="nl-BE" sz="4000" b="1" cap="none" dirty="0"/>
          </a:p>
        </p:txBody>
      </p:sp>
      <p:grpSp>
        <p:nvGrpSpPr>
          <p:cNvPr id="6" name="Group 11"/>
          <p:cNvGrpSpPr>
            <a:grpSpLocks/>
          </p:cNvGrpSpPr>
          <p:nvPr/>
        </p:nvGrpSpPr>
        <p:grpSpPr bwMode="auto">
          <a:xfrm>
            <a:off x="4119636" y="3580978"/>
            <a:ext cx="4268788" cy="2800350"/>
            <a:chOff x="4406900" y="2676525"/>
            <a:chExt cx="4268788" cy="2801603"/>
          </a:xfrm>
        </p:grpSpPr>
        <p:pic>
          <p:nvPicPr>
            <p:cNvPr id="7"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06900" y="362909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23690" y="415191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2"/>
            <p:cNvSpPr txBox="1">
              <a:spLocks noChangeArrowheads="1"/>
            </p:cNvSpPr>
            <p:nvPr/>
          </p:nvSpPr>
          <p:spPr bwMode="auto">
            <a:xfrm>
              <a:off x="4787900" y="2676525"/>
              <a:ext cx="3887788" cy="2801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nl-BE" sz="1600" dirty="0">
                <a:solidFill>
                  <a:srgbClr val="0D0D0D"/>
                </a:solidFill>
              </a:endParaRPr>
            </a:p>
            <a:p>
              <a:endParaRPr lang="nl-BE" sz="1600" dirty="0">
                <a:solidFill>
                  <a:srgbClr val="0D0D0D"/>
                </a:solidFill>
              </a:endParaRPr>
            </a:p>
            <a:p>
              <a:endParaRPr lang="nl-BE" sz="1600" dirty="0">
                <a:solidFill>
                  <a:srgbClr val="0D0D0D"/>
                </a:solidFill>
              </a:endParaRPr>
            </a:p>
            <a:p>
              <a:endParaRPr lang="nl-BE" sz="1600" dirty="0">
                <a:solidFill>
                  <a:srgbClr val="0D0D0D"/>
                </a:solidFill>
              </a:endParaRPr>
            </a:p>
            <a:p>
              <a:r>
                <a:rPr lang="nl-BE" sz="1600" dirty="0"/>
                <a:t>frank.robben@ehealth.fgov.be </a:t>
              </a:r>
            </a:p>
            <a:p>
              <a:endParaRPr lang="nl-BE" sz="1600" dirty="0" smtClean="0">
                <a:sym typeface="Arial" pitchFamily="34" charset="0"/>
              </a:endParaRPr>
            </a:p>
            <a:p>
              <a:r>
                <a:rPr lang="nl-BE" sz="1600" dirty="0" smtClean="0">
                  <a:sym typeface="Arial" pitchFamily="34" charset="0"/>
                </a:rPr>
                <a:t>@FrRobben</a:t>
              </a:r>
              <a:endParaRPr lang="nl-BE" sz="1600" dirty="0">
                <a:sym typeface="Arial" pitchFamily="34" charset="0"/>
              </a:endParaRPr>
            </a:p>
            <a:p>
              <a:endParaRPr lang="nl-BE" sz="1600" dirty="0">
                <a:sym typeface="Arial" pitchFamily="34" charset="0"/>
              </a:endParaRPr>
            </a:p>
            <a:p>
              <a:r>
                <a:rPr lang="nl-BE" sz="1600" dirty="0">
                  <a:sym typeface="Arial" pitchFamily="34" charset="0"/>
                </a:rPr>
                <a:t>https://www.ehealth.fgov.be</a:t>
              </a:r>
            </a:p>
            <a:p>
              <a:r>
                <a:rPr lang="nl-BE" sz="1600" dirty="0">
                  <a:sym typeface="Arial" pitchFamily="34" charset="0"/>
                </a:rPr>
                <a:t>http://www.ksz.fgov.be</a:t>
              </a:r>
            </a:p>
            <a:p>
              <a:r>
                <a:rPr lang="nl-BE" sz="1600" dirty="0">
                  <a:sym typeface="Arial" pitchFamily="34" charset="0"/>
                </a:rPr>
                <a:t>http://www.frankrobben.be</a:t>
              </a:r>
              <a:endParaRPr lang="nl-BE" sz="1600" dirty="0"/>
            </a:p>
          </p:txBody>
        </p:sp>
      </p:grpSp>
    </p:spTree>
    <p:extLst>
      <p:ext uri="{BB962C8B-B14F-4D97-AF65-F5344CB8AC3E}">
        <p14:creationId xmlns:p14="http://schemas.microsoft.com/office/powerpoint/2010/main" val="6652270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b="1" dirty="0" smtClean="0"/>
              <a:t>Roadmap eGezondheid 2013-2018</a:t>
            </a:r>
            <a:endParaRPr lang="nl-BE" b="1" dirty="0"/>
          </a:p>
        </p:txBody>
      </p:sp>
      <p:sp>
        <p:nvSpPr>
          <p:cNvPr id="10" name="Text Placeholder 9"/>
          <p:cNvSpPr>
            <a:spLocks noGrp="1"/>
          </p:cNvSpPr>
          <p:nvPr>
            <p:ph type="body" sz="half" idx="2"/>
          </p:nvPr>
        </p:nvSpPr>
        <p:spPr/>
        <p:txBody>
          <a:bodyPr vert="horz">
            <a:normAutofit/>
          </a:bodyPr>
          <a:lstStyle/>
          <a:p>
            <a:pPr>
              <a:lnSpc>
                <a:spcPct val="90000"/>
              </a:lnSpc>
              <a:spcBef>
                <a:spcPct val="0"/>
              </a:spcBef>
            </a:pPr>
            <a:r>
              <a:rPr lang="nl-BE" sz="2000" b="1" spc="-100" dirty="0">
                <a:solidFill>
                  <a:srgbClr val="3E6E5A"/>
                </a:solidFill>
                <a:latin typeface="+mj-lt"/>
              </a:rPr>
              <a:t>Veralgemeend gebruik van de eHealthBox</a:t>
            </a:r>
            <a:endParaRPr lang="nl-BE" sz="2000" b="1" spc="-100" dirty="0">
              <a:solidFill>
                <a:srgbClr val="3E6E5A"/>
              </a:solidFill>
              <a:latin typeface="+mj-lt"/>
              <a:ea typeface="+mj-ea"/>
              <a:cs typeface="+mj-cs"/>
            </a:endParaRPr>
          </a:p>
        </p:txBody>
      </p:sp>
      <p:sp>
        <p:nvSpPr>
          <p:cNvPr id="7" name="Slide Number Placeholder 6"/>
          <p:cNvSpPr>
            <a:spLocks noGrp="1"/>
          </p:cNvSpPr>
          <p:nvPr>
            <p:ph type="sldNum" sz="quarter" idx="12"/>
          </p:nvPr>
        </p:nvSpPr>
        <p:spPr/>
        <p:txBody>
          <a:bodyPr/>
          <a:lstStyle/>
          <a:p>
            <a:fld id="{BAADB71D-6A6A-403E-B8B0-DAC18C9A03D5}" type="slidenum">
              <a:rPr lang="en-US" smtClean="0"/>
              <a:t>10</a:t>
            </a:fld>
            <a:endParaRPr lang="nl-BE"/>
          </a:p>
        </p:txBody>
      </p:sp>
      <p:sp>
        <p:nvSpPr>
          <p:cNvPr id="11" name="Content Placeholder 10"/>
          <p:cNvSpPr>
            <a:spLocks noGrp="1"/>
          </p:cNvSpPr>
          <p:nvPr>
            <p:ph idx="1"/>
          </p:nvPr>
        </p:nvSpPr>
        <p:spPr/>
        <p:txBody>
          <a:bodyPr>
            <a:normAutofit fontScale="32500" lnSpcReduction="20000"/>
          </a:bodyPr>
          <a:lstStyle/>
          <a:p>
            <a:r>
              <a:rPr lang="nl-BE" sz="5500" dirty="0" smtClean="0"/>
              <a:t>Standaardfuncties van een mailsysteem met een hoog beveiligingsniveau &gt; toegang tot het systeem via de eID (webtoepassing) of het eHealth-certificaat</a:t>
            </a:r>
          </a:p>
          <a:p>
            <a:pPr lvl="1"/>
            <a:r>
              <a:rPr lang="nl-BE" sz="4500" dirty="0" smtClean="0"/>
              <a:t>betreft alle zorgverleners (niet alleen de artsen) </a:t>
            </a:r>
          </a:p>
          <a:p>
            <a:pPr lvl="1" indent="-457200">
              <a:buFont typeface="Wingdings" pitchFamily="2" charset="2"/>
              <a:buChar char="Ø"/>
            </a:pPr>
            <a:endParaRPr lang="nl-BE" sz="2500" dirty="0"/>
          </a:p>
          <a:p>
            <a:r>
              <a:rPr lang="nl-BE" sz="5500" dirty="0" smtClean="0"/>
              <a:t>Elk bericht wordt end-to-end vercijferd</a:t>
            </a:r>
          </a:p>
          <a:p>
            <a:endParaRPr lang="nl-BE" sz="5500" dirty="0" smtClean="0"/>
          </a:p>
          <a:p>
            <a:r>
              <a:rPr lang="nl-BE" sz="5500" dirty="0" smtClean="0"/>
              <a:t>Aanwezigheid van metagegevens, naar keuze te configureren, die met het bericht kunnen worden verstuurd om bv. het bericht te kunnen routeren binnen organisaties zoals de ziekenhuizen</a:t>
            </a:r>
          </a:p>
          <a:p>
            <a:endParaRPr lang="nl-BE" sz="5500" dirty="0" smtClean="0"/>
          </a:p>
          <a:p>
            <a:pPr marL="182880" lvl="1"/>
            <a:r>
              <a:rPr lang="nl-BE" sz="5500" dirty="0" smtClean="0"/>
              <a:t>Actueel gebruik van de eHealthBox door een 40-tal ziekenhuizen en laboratoria, en ongeveer 4.000 huisartsen</a:t>
            </a:r>
          </a:p>
          <a:p>
            <a:pPr marL="182880" lvl="1"/>
            <a:endParaRPr lang="nl-BE" sz="5500" dirty="0"/>
          </a:p>
          <a:p>
            <a:pPr marL="182880" lvl="1"/>
            <a:r>
              <a:rPr lang="nl-BE" sz="5500" dirty="0" smtClean="0"/>
              <a:t>ROI </a:t>
            </a:r>
            <a:r>
              <a:rPr lang="nl-BE" sz="5500" dirty="0" err="1" smtClean="0"/>
              <a:t>Agoria</a:t>
            </a:r>
            <a:r>
              <a:rPr lang="nl-BE" sz="5500" dirty="0" smtClean="0"/>
              <a:t> Award 2014</a:t>
            </a:r>
          </a:p>
          <a:p>
            <a:pPr marL="182880" lvl="1"/>
            <a:endParaRPr lang="nl-BE" sz="5500" dirty="0" smtClean="0"/>
          </a:p>
          <a:p>
            <a:pPr marL="182880" lvl="1"/>
            <a:r>
              <a:rPr lang="nl-BE" sz="5500" dirty="0" smtClean="0"/>
              <a:t>Oktober 2014: </a:t>
            </a:r>
          </a:p>
          <a:p>
            <a:pPr marL="457200" lvl="2"/>
            <a:r>
              <a:rPr lang="nl-BE" sz="5500" dirty="0" smtClean="0"/>
              <a:t>2.931.269 verzonden berichten</a:t>
            </a:r>
          </a:p>
          <a:p>
            <a:pPr marL="457200" lvl="2"/>
            <a:r>
              <a:rPr lang="nl-BE" sz="5500" dirty="0" smtClean="0"/>
              <a:t>4.636.258 </a:t>
            </a:r>
            <a:r>
              <a:rPr lang="nl-BE" sz="5500" dirty="0"/>
              <a:t>geraadpleegde berichten</a:t>
            </a:r>
          </a:p>
          <a:p>
            <a:pPr marL="182880" lvl="1"/>
            <a:endParaRPr lang="nl-BE" sz="3200" b="1" dirty="0"/>
          </a:p>
          <a:p>
            <a:pPr marL="182880" lvl="1"/>
            <a:endParaRPr lang="nl-BE" sz="3100" dirty="0"/>
          </a:p>
          <a:p>
            <a:endParaRPr lang="nl-BE" dirty="0"/>
          </a:p>
          <a:p>
            <a:pPr marL="92075" lvl="1" indent="0">
              <a:lnSpc>
                <a:spcPct val="80000"/>
              </a:lnSpc>
              <a:buNone/>
              <a:defRPr/>
            </a:pPr>
            <a:endParaRPr lang="nl-BE" sz="2000" dirty="0" smtClean="0">
              <a:sym typeface="Arial" pitchFamily="34" charset="0"/>
            </a:endParaRPr>
          </a:p>
        </p:txBody>
      </p:sp>
      <p:sp>
        <p:nvSpPr>
          <p:cNvPr id="8" name="Date Placeholder 3"/>
          <p:cNvSpPr>
            <a:spLocks noGrp="1"/>
          </p:cNvSpPr>
          <p:nvPr>
            <p:ph type="dt" sz="half" idx="10"/>
          </p:nvPr>
        </p:nvSpPr>
        <p:spPr>
          <a:xfrm>
            <a:off x="457200" y="18288"/>
            <a:ext cx="2895600" cy="329184"/>
          </a:xfrm>
        </p:spPr>
        <p:txBody>
          <a:bodyPr/>
          <a:lstStyle/>
          <a:p>
            <a:r>
              <a:rPr lang="en-US" dirty="0" smtClean="0"/>
              <a:t>02/12/2014</a:t>
            </a:r>
            <a:endParaRPr lang="nl-BE" dirty="0"/>
          </a:p>
        </p:txBody>
      </p:sp>
    </p:spTree>
    <p:extLst>
      <p:ext uri="{BB962C8B-B14F-4D97-AF65-F5344CB8AC3E}">
        <p14:creationId xmlns:p14="http://schemas.microsoft.com/office/powerpoint/2010/main" val="40823365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b="1" dirty="0" smtClean="0"/>
              <a:t>Roadmap eGezondheid 2013-2018</a:t>
            </a:r>
            <a:endParaRPr lang="nl-BE" b="1" dirty="0"/>
          </a:p>
        </p:txBody>
      </p:sp>
      <p:sp>
        <p:nvSpPr>
          <p:cNvPr id="10" name="Text Placeholder 9"/>
          <p:cNvSpPr>
            <a:spLocks noGrp="1"/>
          </p:cNvSpPr>
          <p:nvPr>
            <p:ph type="body" sz="half" idx="2"/>
          </p:nvPr>
        </p:nvSpPr>
        <p:spPr/>
        <p:txBody>
          <a:bodyPr vert="horz">
            <a:normAutofit/>
          </a:bodyPr>
          <a:lstStyle/>
          <a:p>
            <a:pPr>
              <a:lnSpc>
                <a:spcPct val="90000"/>
              </a:lnSpc>
              <a:spcBef>
                <a:spcPct val="0"/>
              </a:spcBef>
            </a:pPr>
            <a:r>
              <a:rPr lang="nl-BE" sz="2000" b="1" spc="-100" dirty="0">
                <a:solidFill>
                  <a:srgbClr val="3E6E5A"/>
                </a:solidFill>
              </a:rPr>
              <a:t>Administratieve vereenvoudiging</a:t>
            </a:r>
          </a:p>
        </p:txBody>
      </p:sp>
      <p:sp>
        <p:nvSpPr>
          <p:cNvPr id="7" name="Slide Number Placeholder 6"/>
          <p:cNvSpPr>
            <a:spLocks noGrp="1"/>
          </p:cNvSpPr>
          <p:nvPr>
            <p:ph type="sldNum" sz="quarter" idx="12"/>
          </p:nvPr>
        </p:nvSpPr>
        <p:spPr/>
        <p:txBody>
          <a:bodyPr/>
          <a:lstStyle/>
          <a:p>
            <a:fld id="{BAADB71D-6A6A-403E-B8B0-DAC18C9A03D5}" type="slidenum">
              <a:rPr lang="en-US" smtClean="0"/>
              <a:t>11</a:t>
            </a:fld>
            <a:endParaRPr lang="nl-BE"/>
          </a:p>
        </p:txBody>
      </p:sp>
      <p:sp>
        <p:nvSpPr>
          <p:cNvPr id="11" name="Content Placeholder 10"/>
          <p:cNvSpPr>
            <a:spLocks noGrp="1"/>
          </p:cNvSpPr>
          <p:nvPr>
            <p:ph idx="1"/>
          </p:nvPr>
        </p:nvSpPr>
        <p:spPr/>
        <p:txBody>
          <a:bodyPr>
            <a:normAutofit fontScale="85000" lnSpcReduction="20000"/>
          </a:bodyPr>
          <a:lstStyle/>
          <a:p>
            <a:pPr marL="92075" lvl="1" indent="0">
              <a:lnSpc>
                <a:spcPct val="80000"/>
              </a:lnSpc>
              <a:buNone/>
              <a:defRPr/>
            </a:pPr>
            <a:r>
              <a:rPr lang="nl-BE" sz="2400" dirty="0" smtClean="0">
                <a:sym typeface="Arial" pitchFamily="34" charset="0"/>
              </a:rPr>
              <a:t>Erkenning van de personen met een handicap</a:t>
            </a:r>
          </a:p>
          <a:p>
            <a:pPr marL="92075" lvl="1" indent="0">
              <a:lnSpc>
                <a:spcPct val="80000"/>
              </a:lnSpc>
              <a:buNone/>
              <a:defRPr/>
            </a:pPr>
            <a:endParaRPr lang="nl-BE" sz="1800" dirty="0" smtClean="0">
              <a:sym typeface="Arial" pitchFamily="34" charset="0"/>
            </a:endParaRPr>
          </a:p>
          <a:p>
            <a:pPr marL="416878" indent="-342900">
              <a:lnSpc>
                <a:spcPct val="80000"/>
              </a:lnSpc>
            </a:pPr>
            <a:r>
              <a:rPr lang="nl-BE" sz="2100" dirty="0" smtClean="0"/>
              <a:t>elektronische uitwisseling van multifunctionele medische documenten betreffende de personen met een handicap</a:t>
            </a:r>
          </a:p>
          <a:p>
            <a:pPr marL="416878" indent="-342900">
              <a:lnSpc>
                <a:spcPct val="80000"/>
              </a:lnSpc>
            </a:pPr>
            <a:endParaRPr lang="nl-BE" sz="2100" dirty="0" smtClean="0"/>
          </a:p>
          <a:p>
            <a:pPr marL="416878" indent="-342900">
              <a:lnSpc>
                <a:spcPct val="80000"/>
              </a:lnSpc>
            </a:pPr>
            <a:r>
              <a:rPr lang="nl-BE" sz="2100" dirty="0"/>
              <a:t>beschikbaarstelling van deze documenten voor de artsen van de overheid en van de betrokken ziekenfondsen</a:t>
            </a:r>
          </a:p>
          <a:p>
            <a:pPr marL="416878" indent="-342900">
              <a:lnSpc>
                <a:spcPct val="80000"/>
              </a:lnSpc>
            </a:pPr>
            <a:endParaRPr lang="nl-BE" sz="2100" dirty="0" smtClean="0"/>
          </a:p>
          <a:p>
            <a:pPr marL="416878" indent="-342900">
              <a:lnSpc>
                <a:spcPct val="80000"/>
              </a:lnSpc>
            </a:pPr>
            <a:r>
              <a:rPr lang="nl-BE" sz="2100" dirty="0"/>
              <a:t>beveiligde communicatie via de </a:t>
            </a:r>
            <a:r>
              <a:rPr lang="nl-BE" sz="2100" dirty="0" smtClean="0">
                <a:solidFill>
                  <a:srgbClr val="3E6E5A"/>
                </a:solidFill>
              </a:rPr>
              <a:t>eHealth</a:t>
            </a:r>
            <a:r>
              <a:rPr lang="nl-BE" sz="2100" dirty="0"/>
              <a:t>Box</a:t>
            </a:r>
            <a:endParaRPr lang="nl-BE" sz="2100" dirty="0" smtClean="0"/>
          </a:p>
          <a:p>
            <a:pPr marL="416878" indent="-342900">
              <a:lnSpc>
                <a:spcPct val="80000"/>
              </a:lnSpc>
            </a:pPr>
            <a:endParaRPr lang="nl-BE" sz="2100" dirty="0" smtClean="0"/>
          </a:p>
          <a:p>
            <a:pPr marL="416878" indent="-342900">
              <a:lnSpc>
                <a:spcPct val="80000"/>
              </a:lnSpc>
            </a:pPr>
            <a:r>
              <a:rPr lang="nl-BE" sz="2100" dirty="0"/>
              <a:t>een potentieel van 296.000 aanvragen/jaar </a:t>
            </a:r>
          </a:p>
          <a:p>
            <a:pPr marL="416878" indent="-342900">
              <a:lnSpc>
                <a:spcPct val="80000"/>
              </a:lnSpc>
            </a:pPr>
            <a:endParaRPr lang="nl-BE" sz="1800" dirty="0" smtClean="0"/>
          </a:p>
          <a:p>
            <a:pPr marL="416878" indent="-342900">
              <a:lnSpc>
                <a:spcPct val="80000"/>
              </a:lnSpc>
            </a:pPr>
            <a:endParaRPr lang="nl-BE" sz="1800" dirty="0" smtClean="0"/>
          </a:p>
          <a:p>
            <a:pPr marL="73978" indent="0">
              <a:lnSpc>
                <a:spcPct val="80000"/>
              </a:lnSpc>
              <a:buNone/>
            </a:pPr>
            <a:r>
              <a:rPr lang="nl-BE" dirty="0" smtClean="0"/>
              <a:t> </a:t>
            </a:r>
            <a:r>
              <a:rPr lang="nl-BE" sz="2400" dirty="0" smtClean="0"/>
              <a:t>Akkoorden geneesmiddelen Hoofdstuk IV</a:t>
            </a:r>
          </a:p>
          <a:p>
            <a:pPr marL="73978" indent="0">
              <a:lnSpc>
                <a:spcPct val="80000"/>
              </a:lnSpc>
              <a:buNone/>
            </a:pPr>
            <a:endParaRPr lang="nl-BE" sz="2000" dirty="0" smtClean="0"/>
          </a:p>
          <a:p>
            <a:pPr marL="416878" lvl="1" indent="-342900">
              <a:lnSpc>
                <a:spcPct val="80000"/>
              </a:lnSpc>
            </a:pPr>
            <a:r>
              <a:rPr lang="nl-BE" sz="2100" dirty="0"/>
              <a:t>via MyCareNet </a:t>
            </a:r>
          </a:p>
          <a:p>
            <a:pPr lvl="1">
              <a:lnSpc>
                <a:spcPct val="80000"/>
              </a:lnSpc>
            </a:pPr>
            <a:endParaRPr lang="nl-BE" sz="2100" dirty="0"/>
          </a:p>
          <a:p>
            <a:pPr marL="416878" lvl="1" indent="-342900">
              <a:lnSpc>
                <a:spcPct val="80000"/>
              </a:lnSpc>
            </a:pPr>
            <a:r>
              <a:rPr lang="nl-BE" sz="2100" dirty="0"/>
              <a:t>beveiligde en zeer snelle overmaking van de informatie die nuttig is voor het afleveren en terugbetalen van deze soort </a:t>
            </a:r>
            <a:r>
              <a:rPr lang="nl-BE" sz="2100" dirty="0" smtClean="0"/>
              <a:t>geneesmiddelen </a:t>
            </a:r>
            <a:r>
              <a:rPr lang="nl-BE" sz="2100" dirty="0"/>
              <a:t>(voorafgaand akkoord van een medisch adviseur vereist)</a:t>
            </a:r>
          </a:p>
          <a:p>
            <a:pPr lvl="1">
              <a:lnSpc>
                <a:spcPct val="80000"/>
              </a:lnSpc>
            </a:pPr>
            <a:endParaRPr lang="nl-BE" sz="2100" dirty="0"/>
          </a:p>
          <a:p>
            <a:pPr marL="416878" lvl="1" indent="-342900">
              <a:lnSpc>
                <a:spcPct val="80000"/>
              </a:lnSpc>
            </a:pPr>
            <a:r>
              <a:rPr lang="nl-BE" sz="2100" dirty="0"/>
              <a:t>versnelling van de procedure en afschaffing van tal van administratieve formaliteiten</a:t>
            </a:r>
          </a:p>
          <a:p>
            <a:pPr marL="73978" indent="0">
              <a:lnSpc>
                <a:spcPct val="80000"/>
              </a:lnSpc>
              <a:buNone/>
            </a:pPr>
            <a:endParaRPr lang="nl-BE" sz="2000" dirty="0"/>
          </a:p>
        </p:txBody>
      </p:sp>
      <p:sp>
        <p:nvSpPr>
          <p:cNvPr id="8" name="Date Placeholder 3"/>
          <p:cNvSpPr>
            <a:spLocks noGrp="1"/>
          </p:cNvSpPr>
          <p:nvPr>
            <p:ph type="dt" sz="half" idx="10"/>
          </p:nvPr>
        </p:nvSpPr>
        <p:spPr>
          <a:xfrm>
            <a:off x="457200" y="18288"/>
            <a:ext cx="2895600" cy="329184"/>
          </a:xfrm>
        </p:spPr>
        <p:txBody>
          <a:bodyPr/>
          <a:lstStyle/>
          <a:p>
            <a:r>
              <a:rPr lang="en-US" dirty="0" smtClean="0"/>
              <a:t>02/12/2014</a:t>
            </a:r>
            <a:endParaRPr lang="nl-BE" dirty="0"/>
          </a:p>
        </p:txBody>
      </p:sp>
    </p:spTree>
    <p:extLst>
      <p:ext uri="{BB962C8B-B14F-4D97-AF65-F5344CB8AC3E}">
        <p14:creationId xmlns:p14="http://schemas.microsoft.com/office/powerpoint/2010/main" val="40566413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b="1" dirty="0" smtClean="0"/>
              <a:t>Roadmap eGezondheid 2013-2018</a:t>
            </a:r>
            <a:endParaRPr lang="nl-BE" b="1" dirty="0"/>
          </a:p>
        </p:txBody>
      </p:sp>
      <p:sp>
        <p:nvSpPr>
          <p:cNvPr id="11" name="Content Placeholder 10"/>
          <p:cNvSpPr>
            <a:spLocks noGrp="1"/>
          </p:cNvSpPr>
          <p:nvPr>
            <p:ph idx="1"/>
          </p:nvPr>
        </p:nvSpPr>
        <p:spPr>
          <a:xfrm>
            <a:off x="2971800" y="803488"/>
            <a:ext cx="5715000" cy="5577840"/>
          </a:xfrm>
        </p:spPr>
        <p:txBody>
          <a:bodyPr>
            <a:normAutofit/>
          </a:bodyPr>
          <a:lstStyle/>
          <a:p>
            <a:pPr marL="92075" lvl="1" indent="0">
              <a:lnSpc>
                <a:spcPct val="80000"/>
              </a:lnSpc>
              <a:buNone/>
              <a:defRPr/>
            </a:pPr>
            <a:endParaRPr lang="nl-BE" sz="2000" dirty="0" smtClean="0">
              <a:sym typeface="Arial" pitchFamily="34" charset="0"/>
            </a:endParaRPr>
          </a:p>
          <a:p>
            <a:pPr marL="73978" indent="0">
              <a:lnSpc>
                <a:spcPct val="80000"/>
              </a:lnSpc>
              <a:buFont typeface="Calibri" pitchFamily="34" charset="0"/>
              <a:buNone/>
            </a:pPr>
            <a:r>
              <a:rPr lang="nl-BE" sz="2400" dirty="0" smtClean="0"/>
              <a:t>Centraal Traceerbaarheidsregister </a:t>
            </a:r>
          </a:p>
          <a:p>
            <a:pPr marL="73978" indent="0">
              <a:lnSpc>
                <a:spcPct val="80000"/>
              </a:lnSpc>
              <a:buFont typeface="Calibri" pitchFamily="34" charset="0"/>
              <a:buNone/>
            </a:pPr>
            <a:endParaRPr lang="nl-BE" sz="800" dirty="0" smtClean="0"/>
          </a:p>
          <a:p>
            <a:pPr marL="416878" indent="-342900">
              <a:lnSpc>
                <a:spcPct val="80000"/>
              </a:lnSpc>
            </a:pPr>
            <a:r>
              <a:rPr lang="nl-BE" sz="2000" dirty="0" smtClean="0"/>
              <a:t>centrale opslag van basisinformatie over een aantal soorten ingeplante implantaten  </a:t>
            </a:r>
            <a:endParaRPr lang="nl-BE" sz="2000" dirty="0"/>
          </a:p>
          <a:p>
            <a:pPr marL="416878" indent="-342900">
              <a:lnSpc>
                <a:spcPct val="80000"/>
              </a:lnSpc>
            </a:pPr>
            <a:endParaRPr lang="nl-BE" sz="2000" dirty="0" smtClean="0">
              <a:solidFill>
                <a:srgbClr val="000000"/>
              </a:solidFill>
            </a:endParaRPr>
          </a:p>
          <a:p>
            <a:pPr marL="416878" indent="-342900">
              <a:lnSpc>
                <a:spcPct val="80000"/>
              </a:lnSpc>
            </a:pPr>
            <a:r>
              <a:rPr lang="nl-BE" sz="2000" dirty="0" smtClean="0">
                <a:solidFill>
                  <a:srgbClr val="000000"/>
                </a:solidFill>
              </a:rPr>
              <a:t>integratie </a:t>
            </a:r>
            <a:r>
              <a:rPr lang="nl-BE" sz="2000" dirty="0">
                <a:solidFill>
                  <a:srgbClr val="000000"/>
                </a:solidFill>
              </a:rPr>
              <a:t>van de toepassingen 'Orthopride' en 'Qermid' (heup-en knieprothesen, pacemakers, coronaire stents, borstimplantaten, ...) </a:t>
            </a:r>
          </a:p>
          <a:p>
            <a:pPr marL="416878" indent="-342900">
              <a:lnSpc>
                <a:spcPct val="80000"/>
              </a:lnSpc>
            </a:pPr>
            <a:endParaRPr lang="nl-BE" sz="2000" dirty="0" smtClean="0">
              <a:solidFill>
                <a:srgbClr val="000000"/>
              </a:solidFill>
            </a:endParaRPr>
          </a:p>
          <a:p>
            <a:pPr marL="416878" indent="-342900">
              <a:lnSpc>
                <a:spcPct val="80000"/>
              </a:lnSpc>
            </a:pPr>
            <a:r>
              <a:rPr lang="nl-BE" sz="2000" dirty="0" smtClean="0">
                <a:solidFill>
                  <a:srgbClr val="000000"/>
                </a:solidFill>
              </a:rPr>
              <a:t>pilootproject in april 2014 in 2 ziekenhuizen (Charleroi en Leuven)</a:t>
            </a:r>
            <a:endParaRPr lang="nl-BE" sz="2000" dirty="0">
              <a:solidFill>
                <a:srgbClr val="000000"/>
              </a:solidFill>
            </a:endParaRPr>
          </a:p>
          <a:p>
            <a:pPr marL="416878" indent="-342900">
              <a:lnSpc>
                <a:spcPct val="80000"/>
              </a:lnSpc>
            </a:pPr>
            <a:endParaRPr lang="nl-BE" sz="2000" dirty="0" smtClean="0">
              <a:solidFill>
                <a:srgbClr val="000000"/>
              </a:solidFill>
            </a:endParaRPr>
          </a:p>
          <a:p>
            <a:pPr marL="416878" indent="-342900">
              <a:lnSpc>
                <a:spcPct val="80000"/>
              </a:lnSpc>
              <a:buFont typeface="Wingdings" panose="05000000000000000000" pitchFamily="2" charset="2"/>
              <a:buChar char="Ø"/>
            </a:pPr>
            <a:r>
              <a:rPr lang="nl-BE" sz="2000" dirty="0" smtClean="0">
                <a:solidFill>
                  <a:srgbClr val="000000"/>
                </a:solidFill>
              </a:rPr>
              <a:t>V</a:t>
            </a:r>
            <a:r>
              <a:rPr lang="nl-BE" sz="2000" dirty="0" smtClean="0"/>
              <a:t>oordelen</a:t>
            </a:r>
          </a:p>
          <a:p>
            <a:pPr marL="691198" lvl="1" indent="-342900">
              <a:lnSpc>
                <a:spcPct val="80000"/>
              </a:lnSpc>
              <a:buFont typeface="Wingdings" panose="05000000000000000000" pitchFamily="2" charset="2"/>
              <a:buChar char="Ø"/>
            </a:pPr>
            <a:r>
              <a:rPr lang="nl-BE" sz="1800" dirty="0" smtClean="0"/>
              <a:t>betere traceerbaarheid van de ingeplande implantaten</a:t>
            </a:r>
          </a:p>
          <a:p>
            <a:pPr marL="691198" lvl="1" indent="-342900">
              <a:lnSpc>
                <a:spcPct val="80000"/>
              </a:lnSpc>
              <a:buFont typeface="Wingdings" panose="05000000000000000000" pitchFamily="2" charset="2"/>
              <a:buChar char="Ø"/>
            </a:pPr>
            <a:r>
              <a:rPr lang="nl-BE" sz="1800" dirty="0" smtClean="0"/>
              <a:t>transparantie voor de patiënt (aanmaken van een implantaatkaart met alle nuttige informatie)</a:t>
            </a:r>
          </a:p>
          <a:p>
            <a:pPr marL="416878" indent="-342900">
              <a:lnSpc>
                <a:spcPct val="80000"/>
              </a:lnSpc>
              <a:buFont typeface="Wingdings" pitchFamily="2" charset="2"/>
              <a:buChar char="Ø"/>
            </a:pPr>
            <a:endParaRPr lang="nl-BE" sz="2000" dirty="0" smtClean="0"/>
          </a:p>
          <a:p>
            <a:pPr marL="416878" indent="-342900">
              <a:lnSpc>
                <a:spcPct val="80000"/>
              </a:lnSpc>
            </a:pPr>
            <a:endParaRPr lang="nl-BE" sz="2000" dirty="0" smtClean="0"/>
          </a:p>
          <a:p>
            <a:pPr marL="73978" indent="0">
              <a:lnSpc>
                <a:spcPct val="80000"/>
              </a:lnSpc>
              <a:buFont typeface="Calibri" pitchFamily="34" charset="0"/>
              <a:buNone/>
            </a:pPr>
            <a:endParaRPr lang="nl-BE" sz="2400" dirty="0">
              <a:solidFill>
                <a:srgbClr val="000000"/>
              </a:solidFill>
              <a:sym typeface="Arial" pitchFamily="34" charset="0"/>
            </a:endParaRPr>
          </a:p>
          <a:p>
            <a:pPr marL="0" indent="0" eaLnBrk="0" fontAlgn="base" hangingPunct="0">
              <a:spcAft>
                <a:spcPct val="0"/>
              </a:spcAft>
              <a:buNone/>
              <a:defRPr/>
            </a:pPr>
            <a:endParaRPr lang="nl-BE" sz="1600" dirty="0"/>
          </a:p>
        </p:txBody>
      </p:sp>
      <p:sp>
        <p:nvSpPr>
          <p:cNvPr id="10" name="Text Placeholder 9"/>
          <p:cNvSpPr>
            <a:spLocks noGrp="1"/>
          </p:cNvSpPr>
          <p:nvPr>
            <p:ph type="body" sz="half" idx="2"/>
          </p:nvPr>
        </p:nvSpPr>
        <p:spPr/>
        <p:txBody>
          <a:bodyPr vert="horz">
            <a:normAutofit/>
          </a:bodyPr>
          <a:lstStyle/>
          <a:p>
            <a:pPr>
              <a:lnSpc>
                <a:spcPct val="90000"/>
              </a:lnSpc>
              <a:spcBef>
                <a:spcPct val="0"/>
              </a:spcBef>
            </a:pPr>
            <a:r>
              <a:rPr lang="nl-BE" sz="2000" b="1" spc="-100" dirty="0" smtClean="0">
                <a:solidFill>
                  <a:srgbClr val="3E6E5A"/>
                </a:solidFill>
                <a:latin typeface="+mj-lt"/>
              </a:rPr>
              <a:t>Traceerbaarheid van medische hulpmiddelen</a:t>
            </a:r>
            <a:endParaRPr lang="nl-BE" sz="2000" b="1" spc="-100" dirty="0">
              <a:solidFill>
                <a:srgbClr val="3E6E5A"/>
              </a:solidFill>
              <a:latin typeface="+mj-lt"/>
              <a:ea typeface="+mj-ea"/>
              <a:cs typeface="+mj-cs"/>
            </a:endParaRPr>
          </a:p>
        </p:txBody>
      </p:sp>
      <p:sp>
        <p:nvSpPr>
          <p:cNvPr id="7" name="Slide Number Placeholder 6"/>
          <p:cNvSpPr>
            <a:spLocks noGrp="1"/>
          </p:cNvSpPr>
          <p:nvPr>
            <p:ph type="sldNum" sz="quarter" idx="12"/>
          </p:nvPr>
        </p:nvSpPr>
        <p:spPr/>
        <p:txBody>
          <a:bodyPr/>
          <a:lstStyle/>
          <a:p>
            <a:fld id="{BAADB71D-6A6A-403E-B8B0-DAC18C9A03D5}" type="slidenum">
              <a:rPr lang="en-US" smtClean="0"/>
              <a:t>12</a:t>
            </a:fld>
            <a:endParaRPr lang="nl-BE"/>
          </a:p>
        </p:txBody>
      </p:sp>
      <p:sp>
        <p:nvSpPr>
          <p:cNvPr id="8" name="Date Placeholder 3"/>
          <p:cNvSpPr>
            <a:spLocks noGrp="1"/>
          </p:cNvSpPr>
          <p:nvPr>
            <p:ph type="dt" sz="half" idx="10"/>
          </p:nvPr>
        </p:nvSpPr>
        <p:spPr>
          <a:xfrm>
            <a:off x="457200" y="18288"/>
            <a:ext cx="2895600" cy="329184"/>
          </a:xfrm>
        </p:spPr>
        <p:txBody>
          <a:bodyPr/>
          <a:lstStyle/>
          <a:p>
            <a:r>
              <a:rPr lang="en-US" dirty="0" smtClean="0"/>
              <a:t>02/12/2014</a:t>
            </a:r>
            <a:endParaRPr lang="nl-BE" dirty="0"/>
          </a:p>
        </p:txBody>
      </p:sp>
    </p:spTree>
    <p:extLst>
      <p:ext uri="{BB962C8B-B14F-4D97-AF65-F5344CB8AC3E}">
        <p14:creationId xmlns:p14="http://schemas.microsoft.com/office/powerpoint/2010/main" val="10475036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a:grpSpLocks/>
          </p:cNvGrpSpPr>
          <p:nvPr/>
        </p:nvGrpSpPr>
        <p:grpSpPr bwMode="auto">
          <a:xfrm>
            <a:off x="1711325" y="3513138"/>
            <a:ext cx="4414838" cy="1822450"/>
            <a:chOff x="827584" y="4305393"/>
            <a:chExt cx="4415381" cy="1822976"/>
          </a:xfrm>
        </p:grpSpPr>
        <p:pic>
          <p:nvPicPr>
            <p:cNvPr id="44056" name="Picture 2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76673" y="5589240"/>
              <a:ext cx="872121" cy="539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4" name="Diagram 13"/>
            <p:cNvGraphicFramePr/>
            <p:nvPr/>
          </p:nvGraphicFramePr>
          <p:xfrm>
            <a:off x="827584" y="4305393"/>
            <a:ext cx="4415381" cy="13681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pic>
        <p:nvPicPr>
          <p:cNvPr id="15" name="Picture 1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045200" y="3305175"/>
            <a:ext cx="1536700"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7"/>
          <p:cNvSpPr/>
          <p:nvPr/>
        </p:nvSpPr>
        <p:spPr>
          <a:xfrm>
            <a:off x="1525588" y="1411288"/>
            <a:ext cx="1952625" cy="1952625"/>
          </a:xfrm>
          <a:prstGeom prst="ellipse">
            <a:avLst/>
          </a:prstGeom>
          <a:blipFill>
            <a:blip r:embed="rId9" cstate="print">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grpSp>
        <p:nvGrpSpPr>
          <p:cNvPr id="21" name="Group 20"/>
          <p:cNvGrpSpPr>
            <a:grpSpLocks/>
          </p:cNvGrpSpPr>
          <p:nvPr/>
        </p:nvGrpSpPr>
        <p:grpSpPr bwMode="auto">
          <a:xfrm>
            <a:off x="3641725" y="1472905"/>
            <a:ext cx="2016125" cy="982955"/>
            <a:chOff x="2528844" y="1909194"/>
            <a:chExt cx="2016224" cy="982350"/>
          </a:xfrm>
        </p:grpSpPr>
        <p:sp>
          <p:nvSpPr>
            <p:cNvPr id="4" name="TextBox 3"/>
            <p:cNvSpPr txBox="1"/>
            <p:nvPr/>
          </p:nvSpPr>
          <p:spPr>
            <a:xfrm>
              <a:off x="2528844" y="1909194"/>
              <a:ext cx="2016224" cy="515619"/>
            </a:xfrm>
            <a:prstGeom prst="rect">
              <a:avLst/>
            </a:prstGeom>
          </p:spPr>
          <p:txBody>
            <a:bodyPr/>
            <a:lstStyle/>
            <a:p>
              <a:pPr algn="ctr">
                <a:defRPr/>
              </a:pPr>
              <a:r>
                <a:rPr lang="fr-BE" sz="1600" dirty="0">
                  <a:solidFill>
                    <a:schemeClr val="tx1">
                      <a:lumMod val="95000"/>
                      <a:lumOff val="5000"/>
                    </a:schemeClr>
                  </a:solidFill>
                </a:rPr>
                <a:t>De </a:t>
              </a:r>
              <a:r>
                <a:rPr lang="fr-BE" sz="1600" dirty="0" err="1">
                  <a:solidFill>
                    <a:schemeClr val="tx1">
                      <a:lumMod val="95000"/>
                      <a:lumOff val="5000"/>
                    </a:schemeClr>
                  </a:solidFill>
                </a:rPr>
                <a:t>patiënt</a:t>
              </a:r>
              <a:r>
                <a:rPr lang="fr-BE" sz="1600" dirty="0">
                  <a:solidFill>
                    <a:schemeClr val="tx1">
                      <a:lumMod val="95000"/>
                      <a:lumOff val="5000"/>
                    </a:schemeClr>
                  </a:solidFill>
                </a:rPr>
                <a:t> </a:t>
              </a:r>
              <a:r>
                <a:rPr lang="fr-BE" sz="1600" dirty="0" err="1">
                  <a:solidFill>
                    <a:schemeClr val="tx1">
                      <a:lumMod val="95000"/>
                      <a:lumOff val="5000"/>
                    </a:schemeClr>
                  </a:solidFill>
                </a:rPr>
                <a:t>raadpleegt</a:t>
              </a:r>
              <a:r>
                <a:rPr lang="fr-BE" sz="1600" dirty="0">
                  <a:solidFill>
                    <a:schemeClr val="tx1">
                      <a:lumMod val="95000"/>
                      <a:lumOff val="5000"/>
                    </a:schemeClr>
                  </a:solidFill>
                </a:rPr>
                <a:t> </a:t>
              </a:r>
              <a:r>
                <a:rPr lang="fr-BE" sz="1600" dirty="0" err="1">
                  <a:solidFill>
                    <a:schemeClr val="tx1">
                      <a:lumMod val="95000"/>
                      <a:lumOff val="5000"/>
                    </a:schemeClr>
                  </a:solidFill>
                </a:rPr>
                <a:t>zijn</a:t>
              </a:r>
              <a:r>
                <a:rPr lang="fr-BE" sz="1600" dirty="0">
                  <a:solidFill>
                    <a:schemeClr val="tx1">
                      <a:lumMod val="95000"/>
                      <a:lumOff val="5000"/>
                    </a:schemeClr>
                  </a:solidFill>
                </a:rPr>
                <a:t> </a:t>
              </a:r>
              <a:r>
                <a:rPr lang="fr-BE" sz="1600" dirty="0" err="1">
                  <a:solidFill>
                    <a:schemeClr val="tx1">
                      <a:lumMod val="95000"/>
                      <a:lumOff val="5000"/>
                    </a:schemeClr>
                  </a:solidFill>
                </a:rPr>
                <a:t>geneesheer</a:t>
              </a:r>
              <a:endParaRPr lang="fr-BE" sz="1600" dirty="0">
                <a:solidFill>
                  <a:schemeClr val="tx1">
                    <a:lumMod val="95000"/>
                    <a:lumOff val="5000"/>
                  </a:schemeClr>
                </a:solidFill>
              </a:endParaRPr>
            </a:p>
            <a:p>
              <a:pPr algn="ctr">
                <a:defRPr/>
              </a:pPr>
              <a:endParaRPr lang="en-US" sz="1100" dirty="0">
                <a:solidFill>
                  <a:schemeClr val="tx1">
                    <a:lumMod val="95000"/>
                    <a:lumOff val="5000"/>
                  </a:schemeClr>
                </a:solidFill>
              </a:endParaRPr>
            </a:p>
          </p:txBody>
        </p:sp>
        <p:sp>
          <p:nvSpPr>
            <p:cNvPr id="10" name="Right Arrow 9"/>
            <p:cNvSpPr/>
            <p:nvPr/>
          </p:nvSpPr>
          <p:spPr>
            <a:xfrm>
              <a:off x="2528844" y="2747170"/>
              <a:ext cx="2016224" cy="144374"/>
            </a:xfrm>
            <a:prstGeom prst="rightArrow">
              <a:avLst/>
            </a:prstGeom>
            <a:solidFill>
              <a:srgbClr val="3F6D57"/>
            </a:solidFill>
            <a:ln>
              <a:solidFill>
                <a:srgbClr val="3E6E5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7" name="Rectangle 16"/>
          <p:cNvSpPr/>
          <p:nvPr/>
        </p:nvSpPr>
        <p:spPr>
          <a:xfrm>
            <a:off x="5824538" y="1477963"/>
            <a:ext cx="1857375" cy="1865312"/>
          </a:xfrm>
          <a:prstGeom prst="rect">
            <a:avLst/>
          </a:prstGeom>
          <a:blipFill>
            <a:blip r:embed="rId10" cstate="print">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0" name="TextBox 19"/>
          <p:cNvSpPr txBox="1"/>
          <p:nvPr/>
        </p:nvSpPr>
        <p:spPr>
          <a:xfrm rot="16200000">
            <a:off x="4501331" y="1630139"/>
            <a:ext cx="390525" cy="3351212"/>
          </a:xfrm>
          <a:prstGeom prst="rect">
            <a:avLst/>
          </a:prstGeom>
        </p:spPr>
        <p:txBody>
          <a:bodyPr vert="vert"/>
          <a:lstStyle/>
          <a:p>
            <a:pPr algn="ctr">
              <a:defRPr/>
            </a:pPr>
            <a:r>
              <a:rPr lang="nl-BE" b="1" dirty="0">
                <a:solidFill>
                  <a:srgbClr val="C00000"/>
                </a:solidFill>
              </a:rPr>
              <a:t>Administratieve voordelen</a:t>
            </a:r>
          </a:p>
        </p:txBody>
      </p:sp>
      <p:sp>
        <p:nvSpPr>
          <p:cNvPr id="27" name="Curved Left Arrow 26"/>
          <p:cNvSpPr/>
          <p:nvPr/>
        </p:nvSpPr>
        <p:spPr>
          <a:xfrm flipH="1">
            <a:off x="882650" y="4368800"/>
            <a:ext cx="719138" cy="1585913"/>
          </a:xfrm>
          <a:prstGeom prst="curvedLeftArrow">
            <a:avLst/>
          </a:prstGeom>
          <a:solidFill>
            <a:srgbClr val="3E6E5A"/>
          </a:solidFill>
          <a:ln>
            <a:solidFill>
              <a:srgbClr val="3E6E5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grpSp>
        <p:nvGrpSpPr>
          <p:cNvPr id="1028" name="Group 1027"/>
          <p:cNvGrpSpPr>
            <a:grpSpLocks/>
          </p:cNvGrpSpPr>
          <p:nvPr/>
        </p:nvGrpSpPr>
        <p:grpSpPr bwMode="auto">
          <a:xfrm>
            <a:off x="1609725" y="5362575"/>
            <a:ext cx="6413500" cy="839788"/>
            <a:chOff x="1380654" y="5494811"/>
            <a:chExt cx="6413643" cy="840772"/>
          </a:xfrm>
        </p:grpSpPr>
        <p:sp>
          <p:nvSpPr>
            <p:cNvPr id="1027" name="Rectangle 1026"/>
            <p:cNvSpPr/>
            <p:nvPr/>
          </p:nvSpPr>
          <p:spPr>
            <a:xfrm>
              <a:off x="5859092" y="5494811"/>
              <a:ext cx="1935205" cy="840772"/>
            </a:xfrm>
            <a:prstGeom prst="rect">
              <a:avLst/>
            </a:prstGeom>
            <a:solidFill>
              <a:srgbClr val="3F6D57"/>
            </a:solidFill>
            <a:ln>
              <a:solidFill>
                <a:srgbClr val="3F6D5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TextBox 29"/>
            <p:cNvSpPr txBox="1"/>
            <p:nvPr/>
          </p:nvSpPr>
          <p:spPr>
            <a:xfrm>
              <a:off x="1380654" y="5540903"/>
              <a:ext cx="4595915" cy="599188"/>
            </a:xfrm>
            <a:prstGeom prst="rect">
              <a:avLst/>
            </a:prstGeom>
          </p:spPr>
          <p:txBody>
            <a:bodyPr>
              <a:normAutofit/>
            </a:bodyPr>
            <a:lstStyle/>
            <a:p>
              <a:pPr>
                <a:defRPr/>
              </a:pPr>
              <a:r>
                <a:rPr lang="fr-BE" sz="1400" dirty="0" err="1">
                  <a:solidFill>
                    <a:schemeClr val="tx1">
                      <a:lumMod val="95000"/>
                      <a:lumOff val="5000"/>
                    </a:schemeClr>
                  </a:solidFill>
                </a:rPr>
                <a:t>Mogelijkheid</a:t>
              </a:r>
              <a:r>
                <a:rPr lang="fr-BE" sz="1400" dirty="0">
                  <a:solidFill>
                    <a:schemeClr val="tx1">
                      <a:lumMod val="95000"/>
                      <a:lumOff val="5000"/>
                    </a:schemeClr>
                  </a:solidFill>
                </a:rPr>
                <a:t> om </a:t>
              </a:r>
              <a:r>
                <a:rPr lang="fr-BE" sz="1400" dirty="0" err="1">
                  <a:solidFill>
                    <a:schemeClr val="tx1">
                      <a:lumMod val="95000"/>
                      <a:lumOff val="5000"/>
                    </a:schemeClr>
                  </a:solidFill>
                </a:rPr>
                <a:t>therapeutische</a:t>
              </a:r>
              <a:r>
                <a:rPr lang="fr-BE" sz="1400" dirty="0">
                  <a:solidFill>
                    <a:schemeClr val="tx1">
                      <a:lumMod val="95000"/>
                      <a:lumOff val="5000"/>
                    </a:schemeClr>
                  </a:solidFill>
                </a:rPr>
                <a:t> </a:t>
              </a:r>
              <a:r>
                <a:rPr lang="fr-BE" sz="1400" dirty="0" err="1">
                  <a:solidFill>
                    <a:schemeClr val="tx1">
                      <a:lumMod val="95000"/>
                      <a:lumOff val="5000"/>
                    </a:schemeClr>
                  </a:solidFill>
                </a:rPr>
                <a:t>relaties</a:t>
              </a:r>
              <a:r>
                <a:rPr lang="fr-BE" sz="1400" dirty="0">
                  <a:solidFill>
                    <a:schemeClr val="tx1">
                      <a:lumMod val="95000"/>
                      <a:lumOff val="5000"/>
                    </a:schemeClr>
                  </a:solidFill>
                </a:rPr>
                <a:t> en </a:t>
              </a:r>
              <a:r>
                <a:rPr lang="fr-BE" sz="1400" dirty="0" err="1">
                  <a:solidFill>
                    <a:schemeClr val="tx1">
                      <a:lumMod val="95000"/>
                      <a:lumOff val="5000"/>
                    </a:schemeClr>
                  </a:solidFill>
                </a:rPr>
                <a:t>geïnformeerde</a:t>
              </a:r>
              <a:r>
                <a:rPr lang="fr-BE" sz="1400" dirty="0">
                  <a:solidFill>
                    <a:schemeClr val="tx1">
                      <a:lumMod val="95000"/>
                      <a:lumOff val="5000"/>
                    </a:schemeClr>
                  </a:solidFill>
                </a:rPr>
                <a:t> </a:t>
              </a:r>
              <a:r>
                <a:rPr lang="fr-BE" sz="1400" dirty="0" err="1">
                  <a:solidFill>
                    <a:schemeClr val="tx1">
                      <a:lumMod val="95000"/>
                      <a:lumOff val="5000"/>
                    </a:schemeClr>
                  </a:solidFill>
                </a:rPr>
                <a:t>toestemming</a:t>
              </a:r>
              <a:r>
                <a:rPr lang="fr-BE" sz="1400" dirty="0">
                  <a:solidFill>
                    <a:schemeClr val="tx1">
                      <a:lumMod val="95000"/>
                      <a:lumOff val="5000"/>
                    </a:schemeClr>
                  </a:solidFill>
                </a:rPr>
                <a:t> te </a:t>
              </a:r>
              <a:r>
                <a:rPr lang="fr-BE" sz="1400" dirty="0" err="1">
                  <a:solidFill>
                    <a:schemeClr val="tx1">
                      <a:lumMod val="95000"/>
                      <a:lumOff val="5000"/>
                    </a:schemeClr>
                  </a:solidFill>
                </a:rPr>
                <a:t>registreren</a:t>
              </a:r>
              <a:endParaRPr lang="en-US" sz="1400" dirty="0">
                <a:solidFill>
                  <a:schemeClr val="tx1">
                    <a:lumMod val="95000"/>
                    <a:lumOff val="5000"/>
                  </a:schemeClr>
                </a:solidFill>
              </a:endParaRPr>
            </a:p>
          </p:txBody>
        </p:sp>
        <p:pic>
          <p:nvPicPr>
            <p:cNvPr id="44052" name="Picture 28"/>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5953670" y="5531037"/>
              <a:ext cx="768319" cy="768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53" name="Picture 30"/>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6945149" y="5540558"/>
              <a:ext cx="768319" cy="768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 name="Picture 2"/>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4375150" y="4616450"/>
            <a:ext cx="431800" cy="431800"/>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4908550" y="4616450"/>
            <a:ext cx="431800" cy="431800"/>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pic>
      <p:pic>
        <p:nvPicPr>
          <p:cNvPr id="26" name="Picture 25"/>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2843213" y="5961063"/>
            <a:ext cx="431800" cy="431800"/>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pic>
      <p:pic>
        <p:nvPicPr>
          <p:cNvPr id="28" name="Picture 27"/>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3417888" y="5961063"/>
            <a:ext cx="433387" cy="431800"/>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3994150" y="5961063"/>
            <a:ext cx="431800" cy="431800"/>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75689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par>
                          <p:cTn id="8" fill="hold" nodeType="afterGroup">
                            <p:stCondLst>
                              <p:cond delay="500"/>
                            </p:stCondLst>
                            <p:childTnLst>
                              <p:par>
                                <p:cTn id="9" presetID="22" presetClass="entr" presetSubtype="1"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500"/>
                                        <p:tgtEl>
                                          <p:spTgt spid="21"/>
                                        </p:tgtEl>
                                      </p:cBhvr>
                                    </p:animEffect>
                                  </p:childTnLst>
                                </p:cTn>
                              </p:par>
                            </p:childTnLst>
                          </p:cTn>
                        </p:par>
                        <p:par>
                          <p:cTn id="12" fill="hold" nodeType="afterGroup">
                            <p:stCondLst>
                              <p:cond delay="1000"/>
                            </p:stCondLst>
                            <p:childTnLst>
                              <p:par>
                                <p:cTn id="13" presetID="22" presetClass="entr" presetSubtype="1"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up)">
                                      <p:cBhvr>
                                        <p:cTn id="15" dur="500"/>
                                        <p:tgtEl>
                                          <p:spTgt spid="1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249"/>
                                          </p:stCondLst>
                                        </p:cTn>
                                        <p:tgtEl>
                                          <p:spTgt spid="20"/>
                                        </p:tgtEl>
                                        <p:attrNameLst>
                                          <p:attrName>style.visibility</p:attrName>
                                        </p:attrNameLst>
                                      </p:cBhvr>
                                      <p:to>
                                        <p:strVal val="visible"/>
                                      </p:to>
                                    </p:set>
                                  </p:childTnLst>
                                </p:cTn>
                              </p:par>
                            </p:childTnLst>
                          </p:cTn>
                        </p:par>
                        <p:par>
                          <p:cTn id="20" fill="hold" nodeType="afterGroup">
                            <p:stCondLst>
                              <p:cond delay="250"/>
                            </p:stCondLst>
                            <p:childTnLst>
                              <p:par>
                                <p:cTn id="21" presetID="10" presetClass="entr" presetSubtype="0" fill="hold"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childTnLst>
                          </p:cTn>
                        </p:par>
                        <p:par>
                          <p:cTn id="24" fill="hold" nodeType="afterGroup">
                            <p:stCondLst>
                              <p:cond delay="750"/>
                            </p:stCondLst>
                            <p:childTnLst>
                              <p:par>
                                <p:cTn id="25" presetID="2" presetClass="entr" presetSubtype="2"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1250"/>
                            </p:stCondLst>
                            <p:childTnLst>
                              <p:par>
                                <p:cTn id="30" presetID="1"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5"/>
                                        </p:tgtEl>
                                        <p:attrNameLst>
                                          <p:attrName>style.visibility</p:attrName>
                                        </p:attrNameLst>
                                      </p:cBhvr>
                                      <p:to>
                                        <p:strVal val="visible"/>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barn(inVertical)">
                                      <p:cBhvr>
                                        <p:cTn id="38" dur="500"/>
                                        <p:tgtEl>
                                          <p:spTgt spid="27"/>
                                        </p:tgtEl>
                                      </p:cBhvr>
                                    </p:animEffect>
                                  </p:childTnLst>
                                </p:cTn>
                              </p:par>
                            </p:childTnLst>
                          </p:cTn>
                        </p:par>
                        <p:par>
                          <p:cTn id="39" fill="hold" nodeType="afterGroup">
                            <p:stCondLst>
                              <p:cond delay="500"/>
                            </p:stCondLst>
                            <p:childTnLst>
                              <p:par>
                                <p:cTn id="40" presetID="14" presetClass="entr" presetSubtype="10" fill="hold" nodeType="afterEffect">
                                  <p:stCondLst>
                                    <p:cond delay="0"/>
                                  </p:stCondLst>
                                  <p:childTnLst>
                                    <p:set>
                                      <p:cBhvr>
                                        <p:cTn id="41" dur="1" fill="hold">
                                          <p:stCondLst>
                                            <p:cond delay="0"/>
                                          </p:stCondLst>
                                        </p:cTn>
                                        <p:tgtEl>
                                          <p:spTgt spid="1028"/>
                                        </p:tgtEl>
                                        <p:attrNameLst>
                                          <p:attrName>style.visibility</p:attrName>
                                        </p:attrNameLst>
                                      </p:cBhvr>
                                      <p:to>
                                        <p:strVal val="visible"/>
                                      </p:to>
                                    </p:set>
                                    <p:animEffect transition="in" filter="randombar(horizontal)">
                                      <p:cBhvr>
                                        <p:cTn id="42" dur="500"/>
                                        <p:tgtEl>
                                          <p:spTgt spid="1028"/>
                                        </p:tgtEl>
                                      </p:cBhvr>
                                    </p:animEffect>
                                  </p:childTnLst>
                                </p:cTn>
                              </p:par>
                            </p:childTnLst>
                          </p:cTn>
                        </p:par>
                        <p:par>
                          <p:cTn id="43" fill="hold" nodeType="afterGroup">
                            <p:stCondLst>
                              <p:cond delay="1000"/>
                            </p:stCondLst>
                            <p:childTnLst>
                              <p:par>
                                <p:cTn id="44" presetID="1" presetClass="entr" presetSubtype="0" fill="hold" nodeType="afterEffect">
                                  <p:stCondLst>
                                    <p:cond delay="0"/>
                                  </p:stCondLst>
                                  <p:childTnLst>
                                    <p:set>
                                      <p:cBhvr>
                                        <p:cTn id="45" dur="1" fill="hold">
                                          <p:stCondLst>
                                            <p:cond delay="0"/>
                                          </p:stCondLst>
                                        </p:cTn>
                                        <p:tgtEl>
                                          <p:spTgt spid="26"/>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28"/>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3" name="Group 92"/>
          <p:cNvGrpSpPr>
            <a:grpSpLocks/>
          </p:cNvGrpSpPr>
          <p:nvPr/>
        </p:nvGrpSpPr>
        <p:grpSpPr bwMode="auto">
          <a:xfrm>
            <a:off x="2955925" y="2522538"/>
            <a:ext cx="3054349" cy="2659062"/>
            <a:chOff x="2955608" y="2523164"/>
            <a:chExt cx="3054829" cy="2657760"/>
          </a:xfrm>
        </p:grpSpPr>
        <p:sp>
          <p:nvSpPr>
            <p:cNvPr id="22" name="Flowchart: Connector 21"/>
            <p:cNvSpPr/>
            <p:nvPr/>
          </p:nvSpPr>
          <p:spPr>
            <a:xfrm>
              <a:off x="3203297" y="2523164"/>
              <a:ext cx="2657893" cy="2657760"/>
            </a:xfrm>
            <a:prstGeom prst="flowChartConnector">
              <a:avLst/>
            </a:prstGeom>
            <a:solidFill>
              <a:schemeClr val="bg1">
                <a:alpha val="67000"/>
              </a:schemeClr>
            </a:solidFill>
            <a:ln>
              <a:solidFill>
                <a:srgbClr val="3F6D5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Flowchart: Connector 20"/>
            <p:cNvSpPr/>
            <p:nvPr/>
          </p:nvSpPr>
          <p:spPr>
            <a:xfrm>
              <a:off x="3839985" y="3178480"/>
              <a:ext cx="1384518" cy="1347128"/>
            </a:xfrm>
            <a:prstGeom prst="flowChartConnector">
              <a:avLst/>
            </a:prstGeom>
            <a:solidFill>
              <a:srgbClr val="3F6D57"/>
            </a:solidFill>
            <a:ln>
              <a:solidFill>
                <a:srgbClr val="3F6D5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BE" sz="1300" b="1" dirty="0">
                  <a:solidFill>
                    <a:schemeClr val="bg1"/>
                  </a:solidFill>
                </a:rPr>
                <a:t>Medische voordelen</a:t>
              </a:r>
            </a:p>
          </p:txBody>
        </p:sp>
        <p:cxnSp>
          <p:nvCxnSpPr>
            <p:cNvPr id="24" name="Straight Connector 23"/>
            <p:cNvCxnSpPr/>
            <p:nvPr/>
          </p:nvCxnSpPr>
          <p:spPr>
            <a:xfrm>
              <a:off x="3628814" y="2669142"/>
              <a:ext cx="552537" cy="607714"/>
            </a:xfrm>
            <a:prstGeom prst="line">
              <a:avLst/>
            </a:prstGeom>
            <a:ln w="25400" cmpd="sng">
              <a:solidFill>
                <a:schemeClr val="tx1"/>
              </a:solidFill>
              <a:headEnd type="triangle"/>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4922830" y="2669142"/>
              <a:ext cx="562063" cy="634689"/>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endCxn id="55" idx="1"/>
            </p:cNvCxnSpPr>
            <p:nvPr/>
          </p:nvCxnSpPr>
          <p:spPr>
            <a:xfrm flipV="1">
              <a:off x="5224503" y="3834591"/>
              <a:ext cx="785934" cy="8728"/>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4922830" y="4431991"/>
              <a:ext cx="562063" cy="675944"/>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3563717" y="4425644"/>
              <a:ext cx="611283" cy="641036"/>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21" idx="2"/>
              <a:endCxn id="44" idx="3"/>
            </p:cNvCxnSpPr>
            <p:nvPr/>
          </p:nvCxnSpPr>
          <p:spPr>
            <a:xfrm flipH="1" flipV="1">
              <a:off x="2955608" y="3830623"/>
              <a:ext cx="884377" cy="22214"/>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45111" name="Picture 7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flipH="1" flipV="1">
              <a:off x="3366605" y="4012647"/>
              <a:ext cx="483518" cy="483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112" name="Picture 7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flipH="1" flipV="1">
              <a:off x="4256567" y="4578498"/>
              <a:ext cx="488154" cy="488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113" name="Picture 7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0800000" flipH="1" flipV="1">
              <a:off x="5220318" y="4044588"/>
              <a:ext cx="488154" cy="488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114" name="Picture 7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0800000" flipH="1" flipV="1">
              <a:off x="4276225" y="2669854"/>
              <a:ext cx="482940" cy="48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115" name="Picture 8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0800000" flipH="1" flipV="1">
              <a:off x="5243115" y="3201159"/>
              <a:ext cx="482940" cy="48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116" name="Picture 8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flipH="1">
              <a:off x="3390861" y="3204316"/>
              <a:ext cx="476625" cy="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8" name="Group 107"/>
          <p:cNvGrpSpPr>
            <a:grpSpLocks/>
          </p:cNvGrpSpPr>
          <p:nvPr/>
        </p:nvGrpSpPr>
        <p:grpSpPr bwMode="auto">
          <a:xfrm>
            <a:off x="482600" y="5135562"/>
            <a:ext cx="3240088" cy="1145830"/>
            <a:chOff x="483110" y="5136172"/>
            <a:chExt cx="3240360" cy="1145282"/>
          </a:xfrm>
        </p:grpSpPr>
        <p:grpSp>
          <p:nvGrpSpPr>
            <p:cNvPr id="45098" name="Group 67"/>
            <p:cNvGrpSpPr>
              <a:grpSpLocks/>
            </p:cNvGrpSpPr>
            <p:nvPr/>
          </p:nvGrpSpPr>
          <p:grpSpPr bwMode="auto">
            <a:xfrm>
              <a:off x="483110" y="5136172"/>
              <a:ext cx="3240360" cy="1145282"/>
              <a:chOff x="398612" y="5107746"/>
              <a:chExt cx="3240360" cy="1145282"/>
            </a:xfrm>
          </p:grpSpPr>
          <p:sp>
            <p:nvSpPr>
              <p:cNvPr id="47" name="Rectangle 46"/>
              <p:cNvSpPr/>
              <p:nvPr/>
            </p:nvSpPr>
            <p:spPr>
              <a:xfrm>
                <a:off x="398612" y="5107746"/>
                <a:ext cx="1152622" cy="1080570"/>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8" name="Rectangle 47"/>
              <p:cNvSpPr/>
              <p:nvPr/>
            </p:nvSpPr>
            <p:spPr>
              <a:xfrm>
                <a:off x="1551234" y="5107746"/>
                <a:ext cx="2087738" cy="1080570"/>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9" name="TextBox 48"/>
              <p:cNvSpPr txBox="1"/>
              <p:nvPr/>
            </p:nvSpPr>
            <p:spPr>
              <a:xfrm>
                <a:off x="1568989" y="5194672"/>
                <a:ext cx="2024232" cy="1058356"/>
              </a:xfrm>
              <a:prstGeom prst="rect">
                <a:avLst/>
              </a:prstGeom>
            </p:spPr>
            <p:txBody>
              <a:bodyPr>
                <a:normAutofit fontScale="85000" lnSpcReduction="10000"/>
              </a:bodyPr>
              <a:lstStyle/>
              <a:p>
                <a:pPr algn="ctr">
                  <a:defRPr/>
                </a:pPr>
                <a:r>
                  <a:rPr lang="nl-BE" dirty="0" smtClean="0">
                    <a:solidFill>
                      <a:schemeClr val="bg1"/>
                    </a:solidFill>
                  </a:rPr>
                  <a:t>Raadplegen </a:t>
                </a:r>
                <a:r>
                  <a:rPr lang="nl-BE" dirty="0">
                    <a:solidFill>
                      <a:schemeClr val="bg1"/>
                    </a:solidFill>
                  </a:rPr>
                  <a:t>van </a:t>
                </a:r>
                <a:r>
                  <a:rPr lang="nl-BE" dirty="0" smtClean="0">
                    <a:solidFill>
                      <a:schemeClr val="bg1"/>
                    </a:solidFill>
                  </a:rPr>
                  <a:t>laboresultaten en resultaten medische beeldvorming </a:t>
                </a:r>
                <a:endParaRPr lang="nl-BE" dirty="0">
                  <a:solidFill>
                    <a:schemeClr val="bg1"/>
                  </a:solidFill>
                </a:endParaRPr>
              </a:p>
            </p:txBody>
          </p:sp>
        </p:grpSp>
        <p:pic>
          <p:nvPicPr>
            <p:cNvPr id="45099" name="Picture 9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89019" y="5163796"/>
              <a:ext cx="1016496" cy="1016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6" name="Group 105"/>
          <p:cNvGrpSpPr>
            <a:grpSpLocks/>
          </p:cNvGrpSpPr>
          <p:nvPr/>
        </p:nvGrpSpPr>
        <p:grpSpPr bwMode="auto">
          <a:xfrm>
            <a:off x="519113" y="1382713"/>
            <a:ext cx="3260725" cy="1158875"/>
            <a:chOff x="518456" y="1382445"/>
            <a:chExt cx="3261456" cy="1158760"/>
          </a:xfrm>
        </p:grpSpPr>
        <p:grpSp>
          <p:nvGrpSpPr>
            <p:cNvPr id="45092" name="Group 93"/>
            <p:cNvGrpSpPr>
              <a:grpSpLocks/>
            </p:cNvGrpSpPr>
            <p:nvPr/>
          </p:nvGrpSpPr>
          <p:grpSpPr bwMode="auto">
            <a:xfrm>
              <a:off x="546770" y="1394932"/>
              <a:ext cx="3233142" cy="1146273"/>
              <a:chOff x="546770" y="1424385"/>
              <a:chExt cx="3233142" cy="1146273"/>
            </a:xfrm>
          </p:grpSpPr>
          <p:grpSp>
            <p:nvGrpSpPr>
              <p:cNvPr id="45094" name="Group 33"/>
              <p:cNvGrpSpPr>
                <a:grpSpLocks/>
              </p:cNvGrpSpPr>
              <p:nvPr/>
            </p:nvGrpSpPr>
            <p:grpSpPr bwMode="auto">
              <a:xfrm>
                <a:off x="546770" y="1424385"/>
                <a:ext cx="3176700" cy="1080121"/>
                <a:chOff x="747228" y="1772815"/>
                <a:chExt cx="3176700" cy="1080121"/>
              </a:xfrm>
            </p:grpSpPr>
            <p:sp>
              <p:nvSpPr>
                <p:cNvPr id="36" name="Rectangle 35"/>
                <p:cNvSpPr/>
                <p:nvPr/>
              </p:nvSpPr>
              <p:spPr>
                <a:xfrm>
                  <a:off x="747495" y="1773027"/>
                  <a:ext cx="1100384" cy="1079393"/>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 name="Rectangle 36"/>
                <p:cNvSpPr/>
                <p:nvPr/>
              </p:nvSpPr>
              <p:spPr>
                <a:xfrm>
                  <a:off x="1835176" y="1773027"/>
                  <a:ext cx="2088031" cy="1079393"/>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38" name="TextBox 37"/>
              <p:cNvSpPr txBox="1"/>
              <p:nvPr/>
            </p:nvSpPr>
            <p:spPr>
              <a:xfrm>
                <a:off x="1691881" y="1508726"/>
                <a:ext cx="2088031" cy="1061932"/>
              </a:xfrm>
              <a:prstGeom prst="rect">
                <a:avLst/>
              </a:prstGeom>
            </p:spPr>
            <p:txBody>
              <a:bodyPr>
                <a:normAutofit/>
              </a:bodyPr>
              <a:lstStyle/>
              <a:p>
                <a:pPr algn="ctr">
                  <a:defRPr/>
                </a:pPr>
                <a:r>
                  <a:rPr lang="fr-BE" dirty="0" err="1">
                    <a:solidFill>
                      <a:schemeClr val="bg1"/>
                    </a:solidFill>
                  </a:rPr>
                  <a:t>Opzoeken</a:t>
                </a:r>
                <a:r>
                  <a:rPr lang="fr-BE" dirty="0">
                    <a:solidFill>
                      <a:schemeClr val="bg1"/>
                    </a:solidFill>
                  </a:rPr>
                  <a:t> </a:t>
                </a:r>
                <a:r>
                  <a:rPr lang="fr-BE" dirty="0" err="1">
                    <a:solidFill>
                      <a:schemeClr val="bg1"/>
                    </a:solidFill>
                  </a:rPr>
                  <a:t>voorgeschiedenis</a:t>
                </a:r>
                <a:r>
                  <a:rPr lang="fr-BE" dirty="0">
                    <a:solidFill>
                      <a:schemeClr val="bg1"/>
                    </a:solidFill>
                  </a:rPr>
                  <a:t> via de </a:t>
                </a:r>
                <a:r>
                  <a:rPr lang="fr-BE" dirty="0" err="1">
                    <a:solidFill>
                      <a:schemeClr val="bg1"/>
                    </a:solidFill>
                  </a:rPr>
                  <a:t>SumEHR</a:t>
                </a:r>
                <a:endParaRPr lang="en-US" dirty="0"/>
              </a:p>
              <a:p>
                <a:pPr>
                  <a:defRPr/>
                </a:pPr>
                <a:endParaRPr lang="en-US" dirty="0">
                  <a:solidFill>
                    <a:schemeClr val="tx1">
                      <a:lumMod val="95000"/>
                      <a:lumOff val="5000"/>
                    </a:schemeClr>
                  </a:solidFill>
                </a:endParaRPr>
              </a:p>
            </p:txBody>
          </p:sp>
        </p:grpSp>
        <p:pic>
          <p:nvPicPr>
            <p:cNvPr id="45093" name="Picture 95"/>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18456" y="1382445"/>
              <a:ext cx="1129308" cy="1129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7" name="Group 106"/>
          <p:cNvGrpSpPr>
            <a:grpSpLocks/>
          </p:cNvGrpSpPr>
          <p:nvPr/>
        </p:nvGrpSpPr>
        <p:grpSpPr bwMode="auto">
          <a:xfrm>
            <a:off x="495300" y="3290888"/>
            <a:ext cx="2460625" cy="1204912"/>
            <a:chOff x="495636" y="3290765"/>
            <a:chExt cx="2459972" cy="1205400"/>
          </a:xfrm>
        </p:grpSpPr>
        <p:grpSp>
          <p:nvGrpSpPr>
            <p:cNvPr id="45087" name="Group 68"/>
            <p:cNvGrpSpPr>
              <a:grpSpLocks/>
            </p:cNvGrpSpPr>
            <p:nvPr/>
          </p:nvGrpSpPr>
          <p:grpSpPr bwMode="auto">
            <a:xfrm>
              <a:off x="495636" y="3290765"/>
              <a:ext cx="2459972" cy="1205400"/>
              <a:chOff x="455844" y="3290765"/>
              <a:chExt cx="2459972" cy="1205400"/>
            </a:xfrm>
          </p:grpSpPr>
          <p:sp>
            <p:nvSpPr>
              <p:cNvPr id="42" name="Rectangle 41"/>
              <p:cNvSpPr/>
              <p:nvPr/>
            </p:nvSpPr>
            <p:spPr>
              <a:xfrm>
                <a:off x="455844" y="3290765"/>
                <a:ext cx="1152219" cy="1079937"/>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4" name="Rectangle 43"/>
              <p:cNvSpPr/>
              <p:nvPr/>
            </p:nvSpPr>
            <p:spPr>
              <a:xfrm>
                <a:off x="1608063" y="3290765"/>
                <a:ext cx="1307753" cy="1079937"/>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5091" name="TextBox 44"/>
              <p:cNvSpPr txBox="1">
                <a:spLocks noChangeArrowheads="1"/>
              </p:cNvSpPr>
              <p:nvPr/>
            </p:nvSpPr>
            <p:spPr bwMode="auto">
              <a:xfrm>
                <a:off x="1668825" y="3462392"/>
                <a:ext cx="1246991" cy="1033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nl-BE">
                    <a:solidFill>
                      <a:schemeClr val="bg1"/>
                    </a:solidFill>
                  </a:rPr>
                  <a:t>Medicatie-</a:t>
                </a:r>
                <a:br>
                  <a:rPr lang="nl-BE">
                    <a:solidFill>
                      <a:schemeClr val="bg1"/>
                    </a:solidFill>
                  </a:rPr>
                </a:br>
                <a:r>
                  <a:rPr lang="nl-BE">
                    <a:solidFill>
                      <a:schemeClr val="bg1"/>
                    </a:solidFill>
                  </a:rPr>
                  <a:t>schema</a:t>
                </a:r>
                <a:endParaRPr lang="en-US">
                  <a:solidFill>
                    <a:schemeClr val="bg1"/>
                  </a:solidFill>
                </a:endParaRPr>
              </a:p>
            </p:txBody>
          </p:sp>
        </p:grpSp>
        <p:pic>
          <p:nvPicPr>
            <p:cNvPr id="45088" name="Picture 96"/>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548526" y="3320177"/>
              <a:ext cx="1086712" cy="108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1" name="Group 110"/>
          <p:cNvGrpSpPr>
            <a:grpSpLocks/>
          </p:cNvGrpSpPr>
          <p:nvPr/>
        </p:nvGrpSpPr>
        <p:grpSpPr bwMode="auto">
          <a:xfrm>
            <a:off x="5402263" y="1443038"/>
            <a:ext cx="3257550" cy="1079500"/>
            <a:chOff x="5403035" y="1443044"/>
            <a:chExt cx="3255987" cy="1080120"/>
          </a:xfrm>
        </p:grpSpPr>
        <p:grpSp>
          <p:nvGrpSpPr>
            <p:cNvPr id="45082" name="Group 69"/>
            <p:cNvGrpSpPr>
              <a:grpSpLocks/>
            </p:cNvGrpSpPr>
            <p:nvPr/>
          </p:nvGrpSpPr>
          <p:grpSpPr bwMode="auto">
            <a:xfrm>
              <a:off x="5403035" y="1443044"/>
              <a:ext cx="3255987" cy="1080120"/>
              <a:chOff x="5425798" y="1315063"/>
              <a:chExt cx="3255987" cy="1080120"/>
            </a:xfrm>
          </p:grpSpPr>
          <p:sp>
            <p:nvSpPr>
              <p:cNvPr id="51" name="Rectangle 50"/>
              <p:cNvSpPr/>
              <p:nvPr/>
            </p:nvSpPr>
            <p:spPr>
              <a:xfrm>
                <a:off x="5425798" y="1315063"/>
                <a:ext cx="1151972" cy="1080120"/>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2" name="Rectangle 51"/>
              <p:cNvSpPr/>
              <p:nvPr/>
            </p:nvSpPr>
            <p:spPr>
              <a:xfrm>
                <a:off x="6577770" y="1315063"/>
                <a:ext cx="2088148" cy="1080120"/>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3" name="TextBox 52"/>
              <p:cNvSpPr txBox="1"/>
              <p:nvPr/>
            </p:nvSpPr>
            <p:spPr>
              <a:xfrm>
                <a:off x="6595224" y="1345242"/>
                <a:ext cx="2086561" cy="1038821"/>
              </a:xfrm>
              <a:prstGeom prst="rect">
                <a:avLst/>
              </a:prstGeom>
            </p:spPr>
            <p:txBody>
              <a:bodyPr>
                <a:normAutofit/>
              </a:bodyPr>
              <a:lstStyle/>
              <a:p>
                <a:pPr>
                  <a:defRPr/>
                </a:pPr>
                <a:endParaRPr lang="nl-BE" sz="1000" dirty="0">
                  <a:solidFill>
                    <a:schemeClr val="bg1"/>
                  </a:solidFill>
                </a:endParaRPr>
              </a:p>
              <a:p>
                <a:pPr marL="82550" algn="ctr">
                  <a:defRPr/>
                </a:pPr>
                <a:r>
                  <a:rPr lang="nl-BE" dirty="0">
                    <a:solidFill>
                      <a:schemeClr val="bg1"/>
                    </a:solidFill>
                  </a:rPr>
                  <a:t>Online advies en guidelines</a:t>
                </a:r>
              </a:p>
            </p:txBody>
          </p:sp>
        </p:grpSp>
        <p:pic>
          <p:nvPicPr>
            <p:cNvPr id="45083" name="Picture 98"/>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5464394" y="1478427"/>
              <a:ext cx="985292" cy="985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9" name="Group 108"/>
          <p:cNvGrpSpPr>
            <a:grpSpLocks/>
          </p:cNvGrpSpPr>
          <p:nvPr/>
        </p:nvGrpSpPr>
        <p:grpSpPr bwMode="auto">
          <a:xfrm>
            <a:off x="5389563" y="5106988"/>
            <a:ext cx="3270250" cy="1185862"/>
            <a:chOff x="5389884" y="5107746"/>
            <a:chExt cx="3269138" cy="1184852"/>
          </a:xfrm>
        </p:grpSpPr>
        <p:grpSp>
          <p:nvGrpSpPr>
            <p:cNvPr id="45075" name="Group 70"/>
            <p:cNvGrpSpPr>
              <a:grpSpLocks/>
            </p:cNvGrpSpPr>
            <p:nvPr/>
          </p:nvGrpSpPr>
          <p:grpSpPr bwMode="auto">
            <a:xfrm>
              <a:off x="5403035" y="5149276"/>
              <a:ext cx="3255987" cy="1088504"/>
              <a:chOff x="5508175" y="5117132"/>
              <a:chExt cx="3255987" cy="1088504"/>
            </a:xfrm>
          </p:grpSpPr>
          <p:sp>
            <p:nvSpPr>
              <p:cNvPr id="59" name="Rectangle 58"/>
              <p:cNvSpPr/>
              <p:nvPr/>
            </p:nvSpPr>
            <p:spPr>
              <a:xfrm>
                <a:off x="5507720" y="5116842"/>
                <a:ext cx="1152133" cy="1080166"/>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0" name="Rectangle 59"/>
              <p:cNvSpPr/>
              <p:nvPr/>
            </p:nvSpPr>
            <p:spPr>
              <a:xfrm>
                <a:off x="6659853" y="5116842"/>
                <a:ext cx="2088439" cy="1080166"/>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 name="TextBox 60"/>
              <p:cNvSpPr txBox="1"/>
              <p:nvPr/>
            </p:nvSpPr>
            <p:spPr>
              <a:xfrm>
                <a:off x="6677309" y="5146979"/>
                <a:ext cx="2086853" cy="1057961"/>
              </a:xfrm>
              <a:prstGeom prst="rect">
                <a:avLst/>
              </a:prstGeom>
            </p:spPr>
            <p:txBody>
              <a:bodyPr>
                <a:normAutofit/>
              </a:bodyPr>
              <a:lstStyle/>
              <a:p>
                <a:pPr>
                  <a:defRPr/>
                </a:pPr>
                <a:endParaRPr lang="nl-BE" sz="1000" dirty="0">
                  <a:solidFill>
                    <a:schemeClr val="bg1"/>
                  </a:solidFill>
                </a:endParaRPr>
              </a:p>
              <a:p>
                <a:pPr marL="177800" algn="ctr">
                  <a:defRPr/>
                </a:pPr>
                <a:r>
                  <a:rPr lang="nl-BE" dirty="0">
                    <a:solidFill>
                      <a:schemeClr val="bg1"/>
                    </a:solidFill>
                  </a:rPr>
                  <a:t>Elektronische verwijsbrief</a:t>
                </a:r>
                <a:endParaRPr lang="en-US" dirty="0"/>
              </a:p>
            </p:txBody>
          </p:sp>
        </p:grpSp>
        <p:grpSp>
          <p:nvGrpSpPr>
            <p:cNvPr id="45076" name="Group 101"/>
            <p:cNvGrpSpPr>
              <a:grpSpLocks/>
            </p:cNvGrpSpPr>
            <p:nvPr/>
          </p:nvGrpSpPr>
          <p:grpSpPr bwMode="auto">
            <a:xfrm>
              <a:off x="5389884" y="5107746"/>
              <a:ext cx="1186811" cy="1184852"/>
              <a:chOff x="5389884" y="5104775"/>
              <a:chExt cx="1241108" cy="1241108"/>
            </a:xfrm>
          </p:grpSpPr>
          <p:pic>
            <p:nvPicPr>
              <p:cNvPr id="45077" name="Picture 99"/>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5389884" y="5104775"/>
                <a:ext cx="1241108" cy="1241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78" name="Picture 100"/>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6362196" y="5445224"/>
                <a:ext cx="174979" cy="174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110" name="Group 109"/>
          <p:cNvGrpSpPr>
            <a:grpSpLocks/>
          </p:cNvGrpSpPr>
          <p:nvPr/>
        </p:nvGrpSpPr>
        <p:grpSpPr bwMode="auto">
          <a:xfrm>
            <a:off x="6010274" y="3294063"/>
            <a:ext cx="2810197" cy="1119187"/>
            <a:chOff x="6010438" y="3294151"/>
            <a:chExt cx="2648583" cy="1118781"/>
          </a:xfrm>
        </p:grpSpPr>
        <p:grpSp>
          <p:nvGrpSpPr>
            <p:cNvPr id="45068" name="Group 40"/>
            <p:cNvGrpSpPr>
              <a:grpSpLocks/>
            </p:cNvGrpSpPr>
            <p:nvPr/>
          </p:nvGrpSpPr>
          <p:grpSpPr bwMode="auto">
            <a:xfrm>
              <a:off x="6010438" y="3294151"/>
              <a:ext cx="2648583" cy="1081997"/>
              <a:chOff x="5926858" y="3418319"/>
              <a:chExt cx="2572071" cy="1081997"/>
            </a:xfrm>
          </p:grpSpPr>
          <p:sp>
            <p:nvSpPr>
              <p:cNvPr id="55" name="Rectangle 54"/>
              <p:cNvSpPr/>
              <p:nvPr/>
            </p:nvSpPr>
            <p:spPr>
              <a:xfrm>
                <a:off x="5926858" y="3418319"/>
                <a:ext cx="1072595" cy="1080694"/>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6" name="Rectangle 55"/>
              <p:cNvSpPr/>
              <p:nvPr/>
            </p:nvSpPr>
            <p:spPr>
              <a:xfrm>
                <a:off x="6999453" y="3418319"/>
                <a:ext cx="1460948" cy="1080694"/>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 name="TextBox 56"/>
              <p:cNvSpPr txBox="1"/>
              <p:nvPr/>
            </p:nvSpPr>
            <p:spPr>
              <a:xfrm>
                <a:off x="6999453" y="3419905"/>
                <a:ext cx="1499476" cy="1080695"/>
              </a:xfrm>
              <a:prstGeom prst="rect">
                <a:avLst/>
              </a:prstGeom>
            </p:spPr>
            <p:txBody>
              <a:bodyPr>
                <a:normAutofit/>
              </a:bodyPr>
              <a:lstStyle/>
              <a:p>
                <a:pPr>
                  <a:defRPr/>
                </a:pPr>
                <a:endParaRPr lang="nl-BE" sz="1000" dirty="0">
                  <a:solidFill>
                    <a:schemeClr val="bg1"/>
                  </a:solidFill>
                </a:endParaRPr>
              </a:p>
              <a:p>
                <a:pPr algn="ctr">
                  <a:defRPr/>
                </a:pPr>
                <a:r>
                  <a:rPr lang="nl-BE" dirty="0">
                    <a:solidFill>
                      <a:schemeClr val="bg1"/>
                    </a:solidFill>
                  </a:rPr>
                  <a:t>Elektronische</a:t>
                </a:r>
                <a:r>
                  <a:rPr lang="nl-BE" dirty="0"/>
                  <a:t> </a:t>
                </a:r>
                <a:r>
                  <a:rPr lang="nl-BE" dirty="0">
                    <a:solidFill>
                      <a:schemeClr val="bg1"/>
                    </a:solidFill>
                  </a:rPr>
                  <a:t>voorschriften</a:t>
                </a:r>
                <a:endParaRPr lang="en-US" dirty="0"/>
              </a:p>
              <a:p>
                <a:pPr>
                  <a:defRPr/>
                </a:pPr>
                <a:endParaRPr lang="en-US" dirty="0">
                  <a:solidFill>
                    <a:schemeClr val="tx1">
                      <a:lumMod val="95000"/>
                      <a:lumOff val="5000"/>
                    </a:schemeClr>
                  </a:solidFill>
                </a:endParaRPr>
              </a:p>
            </p:txBody>
          </p:sp>
        </p:grpSp>
        <p:grpSp>
          <p:nvGrpSpPr>
            <p:cNvPr id="45069" name="Group 102"/>
            <p:cNvGrpSpPr>
              <a:grpSpLocks/>
            </p:cNvGrpSpPr>
            <p:nvPr/>
          </p:nvGrpSpPr>
          <p:grpSpPr bwMode="auto">
            <a:xfrm>
              <a:off x="6036635" y="3332812"/>
              <a:ext cx="1080120" cy="1080120"/>
              <a:chOff x="5005213" y="3401807"/>
              <a:chExt cx="1080120" cy="1080120"/>
            </a:xfrm>
          </p:grpSpPr>
          <p:pic>
            <p:nvPicPr>
              <p:cNvPr id="45070" name="Picture 103"/>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5005213" y="3401807"/>
                <a:ext cx="1080120" cy="108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71" name="Picture 104"/>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5400944" y="3481442"/>
                <a:ext cx="270030" cy="270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extLst>
      <p:ext uri="{BB962C8B-B14F-4D97-AF65-F5344CB8AC3E}">
        <p14:creationId xmlns:p14="http://schemas.microsoft.com/office/powerpoint/2010/main" val="25460422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1" fill="hold" nodeType="clickEffect">
                                  <p:stCondLst>
                                    <p:cond delay="0"/>
                                  </p:stCondLst>
                                  <p:childTnLst>
                                    <p:set>
                                      <p:cBhvr>
                                        <p:cTn id="10" dur="1" fill="hold">
                                          <p:stCondLst>
                                            <p:cond delay="0"/>
                                          </p:stCondLst>
                                        </p:cTn>
                                        <p:tgtEl>
                                          <p:spTgt spid="106"/>
                                        </p:tgtEl>
                                        <p:attrNameLst>
                                          <p:attrName>style.visibility</p:attrName>
                                        </p:attrNameLst>
                                      </p:cBhvr>
                                      <p:to>
                                        <p:strVal val="visible"/>
                                      </p:to>
                                    </p:set>
                                    <p:animEffect transition="in" filter="wipe(up)">
                                      <p:cBhvr>
                                        <p:cTn id="11" dur="500"/>
                                        <p:tgtEl>
                                          <p:spTgt spid="10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1" fill="hold" nodeType="clickEffect">
                                  <p:stCondLst>
                                    <p:cond delay="0"/>
                                  </p:stCondLst>
                                  <p:childTnLst>
                                    <p:set>
                                      <p:cBhvr>
                                        <p:cTn id="15" dur="1" fill="hold">
                                          <p:stCondLst>
                                            <p:cond delay="0"/>
                                          </p:stCondLst>
                                        </p:cTn>
                                        <p:tgtEl>
                                          <p:spTgt spid="107"/>
                                        </p:tgtEl>
                                        <p:attrNameLst>
                                          <p:attrName>style.visibility</p:attrName>
                                        </p:attrNameLst>
                                      </p:cBhvr>
                                      <p:to>
                                        <p:strVal val="visible"/>
                                      </p:to>
                                    </p:set>
                                    <p:animEffect transition="in" filter="wipe(up)">
                                      <p:cBhvr>
                                        <p:cTn id="16" dur="500"/>
                                        <p:tgtEl>
                                          <p:spTgt spid="10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1" fill="hold" nodeType="clickEffect">
                                  <p:stCondLst>
                                    <p:cond delay="0"/>
                                  </p:stCondLst>
                                  <p:childTnLst>
                                    <p:set>
                                      <p:cBhvr>
                                        <p:cTn id="20" dur="1" fill="hold">
                                          <p:stCondLst>
                                            <p:cond delay="0"/>
                                          </p:stCondLst>
                                        </p:cTn>
                                        <p:tgtEl>
                                          <p:spTgt spid="108"/>
                                        </p:tgtEl>
                                        <p:attrNameLst>
                                          <p:attrName>style.visibility</p:attrName>
                                        </p:attrNameLst>
                                      </p:cBhvr>
                                      <p:to>
                                        <p:strVal val="visible"/>
                                      </p:to>
                                    </p:set>
                                    <p:animEffect transition="in" filter="wipe(up)">
                                      <p:cBhvr>
                                        <p:cTn id="21" dur="500"/>
                                        <p:tgtEl>
                                          <p:spTgt spid="108"/>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1" fill="hold" nodeType="clickEffect">
                                  <p:stCondLst>
                                    <p:cond delay="0"/>
                                  </p:stCondLst>
                                  <p:childTnLst>
                                    <p:set>
                                      <p:cBhvr>
                                        <p:cTn id="25" dur="1" fill="hold">
                                          <p:stCondLst>
                                            <p:cond delay="0"/>
                                          </p:stCondLst>
                                        </p:cTn>
                                        <p:tgtEl>
                                          <p:spTgt spid="111"/>
                                        </p:tgtEl>
                                        <p:attrNameLst>
                                          <p:attrName>style.visibility</p:attrName>
                                        </p:attrNameLst>
                                      </p:cBhvr>
                                      <p:to>
                                        <p:strVal val="visible"/>
                                      </p:to>
                                    </p:set>
                                    <p:animEffect transition="in" filter="wipe(up)">
                                      <p:cBhvr>
                                        <p:cTn id="26" dur="500"/>
                                        <p:tgtEl>
                                          <p:spTgt spid="111"/>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1" fill="hold" nodeType="clickEffect">
                                  <p:stCondLst>
                                    <p:cond delay="0"/>
                                  </p:stCondLst>
                                  <p:childTnLst>
                                    <p:set>
                                      <p:cBhvr>
                                        <p:cTn id="30" dur="1" fill="hold">
                                          <p:stCondLst>
                                            <p:cond delay="0"/>
                                          </p:stCondLst>
                                        </p:cTn>
                                        <p:tgtEl>
                                          <p:spTgt spid="110"/>
                                        </p:tgtEl>
                                        <p:attrNameLst>
                                          <p:attrName>style.visibility</p:attrName>
                                        </p:attrNameLst>
                                      </p:cBhvr>
                                      <p:to>
                                        <p:strVal val="visible"/>
                                      </p:to>
                                    </p:set>
                                    <p:animEffect transition="in" filter="wipe(up)">
                                      <p:cBhvr>
                                        <p:cTn id="31" dur="500"/>
                                        <p:tgtEl>
                                          <p:spTgt spid="110"/>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1" fill="hold" nodeType="click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wipe(up)">
                                      <p:cBhvr>
                                        <p:cTn id="3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3" name="Group 92"/>
          <p:cNvGrpSpPr>
            <a:grpSpLocks/>
          </p:cNvGrpSpPr>
          <p:nvPr/>
        </p:nvGrpSpPr>
        <p:grpSpPr bwMode="auto">
          <a:xfrm>
            <a:off x="3125788" y="2524125"/>
            <a:ext cx="2959100" cy="2776538"/>
            <a:chOff x="3078646" y="2523164"/>
            <a:chExt cx="2958799" cy="2776730"/>
          </a:xfrm>
        </p:grpSpPr>
        <p:sp>
          <p:nvSpPr>
            <p:cNvPr id="22" name="Flowchart: Connector 21"/>
            <p:cNvSpPr/>
            <p:nvPr/>
          </p:nvSpPr>
          <p:spPr>
            <a:xfrm>
              <a:off x="3204045" y="2523164"/>
              <a:ext cx="2657205" cy="2657659"/>
            </a:xfrm>
            <a:prstGeom prst="flowChartConnector">
              <a:avLst/>
            </a:prstGeom>
            <a:solidFill>
              <a:schemeClr val="bg1">
                <a:alpha val="67000"/>
              </a:schemeClr>
            </a:solidFill>
            <a:ln>
              <a:solidFill>
                <a:srgbClr val="3F6D5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Flowchart: Connector 20"/>
            <p:cNvSpPr/>
            <p:nvPr/>
          </p:nvSpPr>
          <p:spPr>
            <a:xfrm>
              <a:off x="3802199" y="3178847"/>
              <a:ext cx="1484792" cy="1319635"/>
            </a:xfrm>
            <a:prstGeom prst="flowChartConnector">
              <a:avLst/>
            </a:prstGeom>
            <a:solidFill>
              <a:srgbClr val="3F6D57"/>
            </a:solidFill>
            <a:ln>
              <a:solidFill>
                <a:srgbClr val="3F6D5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BE" sz="1400" b="1" dirty="0">
                  <a:solidFill>
                    <a:schemeClr val="bg1"/>
                  </a:solidFill>
                </a:rPr>
                <a:t>Voordelen bij afsluiting </a:t>
              </a:r>
            </a:p>
          </p:txBody>
        </p:sp>
        <p:cxnSp>
          <p:nvCxnSpPr>
            <p:cNvPr id="24" name="Straight Connector 23"/>
            <p:cNvCxnSpPr/>
            <p:nvPr/>
          </p:nvCxnSpPr>
          <p:spPr>
            <a:xfrm>
              <a:off x="3564372" y="2548566"/>
              <a:ext cx="617474" cy="728713"/>
            </a:xfrm>
            <a:prstGeom prst="line">
              <a:avLst/>
            </a:prstGeom>
            <a:ln w="25400" cmpd="sng">
              <a:solidFill>
                <a:schemeClr val="tx1"/>
              </a:solidFill>
              <a:headEnd type="triangle"/>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4951705" y="2613658"/>
              <a:ext cx="582553" cy="663621"/>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5165996" y="4164753"/>
              <a:ext cx="871449" cy="198452"/>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4518362" y="4533078"/>
              <a:ext cx="0" cy="766816"/>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3078646" y="4177453"/>
              <a:ext cx="803193" cy="153999"/>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46124" name="Picture 7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flipH="1" flipV="1">
              <a:off x="3732318" y="4484927"/>
              <a:ext cx="483518" cy="483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125" name="Picture 7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flipH="1" flipV="1">
              <a:off x="4798838" y="4498483"/>
              <a:ext cx="488154" cy="488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126" name="Picture 7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0800000" flipH="1" flipV="1">
              <a:off x="5286993" y="3749313"/>
              <a:ext cx="488154" cy="488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127" name="Picture 7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0800000" flipH="1" flipV="1">
              <a:off x="4276225" y="2669854"/>
              <a:ext cx="482940" cy="48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128" name="Picture 8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0800000" flipH="1" flipV="1">
              <a:off x="5243115" y="3201159"/>
              <a:ext cx="482940" cy="48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129" name="Picture 8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flipH="1">
              <a:off x="3325575" y="3365506"/>
              <a:ext cx="476625" cy="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7" name="Group 16"/>
          <p:cNvGrpSpPr>
            <a:grpSpLocks/>
          </p:cNvGrpSpPr>
          <p:nvPr/>
        </p:nvGrpSpPr>
        <p:grpSpPr bwMode="auto">
          <a:xfrm>
            <a:off x="546100" y="1395413"/>
            <a:ext cx="3233738" cy="1146175"/>
            <a:chOff x="546770" y="1394932"/>
            <a:chExt cx="3233142" cy="1146273"/>
          </a:xfrm>
        </p:grpSpPr>
        <p:grpSp>
          <p:nvGrpSpPr>
            <p:cNvPr id="46111" name="Group 93"/>
            <p:cNvGrpSpPr>
              <a:grpSpLocks/>
            </p:cNvGrpSpPr>
            <p:nvPr/>
          </p:nvGrpSpPr>
          <p:grpSpPr bwMode="auto">
            <a:xfrm>
              <a:off x="546770" y="1394932"/>
              <a:ext cx="3233142" cy="1146273"/>
              <a:chOff x="546770" y="1424385"/>
              <a:chExt cx="3233142" cy="1146273"/>
            </a:xfrm>
          </p:grpSpPr>
          <p:grpSp>
            <p:nvGrpSpPr>
              <p:cNvPr id="46113" name="Group 33"/>
              <p:cNvGrpSpPr>
                <a:grpSpLocks/>
              </p:cNvGrpSpPr>
              <p:nvPr/>
            </p:nvGrpSpPr>
            <p:grpSpPr bwMode="auto">
              <a:xfrm>
                <a:off x="546770" y="1424385"/>
                <a:ext cx="3176700" cy="1080121"/>
                <a:chOff x="747228" y="1772815"/>
                <a:chExt cx="3176700" cy="1080121"/>
              </a:xfrm>
            </p:grpSpPr>
            <p:sp>
              <p:nvSpPr>
                <p:cNvPr id="36" name="Rectangle 35"/>
                <p:cNvSpPr/>
                <p:nvPr/>
              </p:nvSpPr>
              <p:spPr>
                <a:xfrm>
                  <a:off x="747228" y="1772815"/>
                  <a:ext cx="1101522" cy="1079592"/>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 name="Rectangle 36"/>
                <p:cNvSpPr/>
                <p:nvPr/>
              </p:nvSpPr>
              <p:spPr>
                <a:xfrm>
                  <a:off x="1836052" y="1772815"/>
                  <a:ext cx="2087178" cy="1079592"/>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38" name="TextBox 37"/>
              <p:cNvSpPr txBox="1"/>
              <p:nvPr/>
            </p:nvSpPr>
            <p:spPr>
              <a:xfrm>
                <a:off x="1691147" y="1508529"/>
                <a:ext cx="2088765" cy="1062129"/>
              </a:xfrm>
              <a:prstGeom prst="rect">
                <a:avLst/>
              </a:prstGeom>
            </p:spPr>
            <p:txBody>
              <a:bodyPr>
                <a:normAutofit/>
              </a:bodyPr>
              <a:lstStyle/>
              <a:p>
                <a:pPr marL="177800">
                  <a:defRPr/>
                </a:pPr>
                <a:endParaRPr lang="fr-BE" sz="300" dirty="0">
                  <a:solidFill>
                    <a:schemeClr val="bg1"/>
                  </a:solidFill>
                </a:endParaRPr>
              </a:p>
              <a:p>
                <a:pPr algn="ctr">
                  <a:defRPr/>
                </a:pPr>
                <a:endParaRPr lang="nl-BE" sz="200" dirty="0">
                  <a:solidFill>
                    <a:schemeClr val="bg1"/>
                  </a:solidFill>
                </a:endParaRPr>
              </a:p>
              <a:p>
                <a:pPr algn="ctr">
                  <a:defRPr/>
                </a:pPr>
                <a:r>
                  <a:rPr lang="nl-BE" dirty="0">
                    <a:solidFill>
                      <a:schemeClr val="bg1"/>
                    </a:solidFill>
                  </a:rPr>
                  <a:t>Tarificatie,</a:t>
                </a:r>
              </a:p>
              <a:p>
                <a:pPr algn="ctr">
                  <a:defRPr/>
                </a:pPr>
                <a:r>
                  <a:rPr lang="nl-BE" dirty="0">
                    <a:solidFill>
                      <a:schemeClr val="bg1"/>
                    </a:solidFill>
                  </a:rPr>
                  <a:t>facturatie</a:t>
                </a:r>
                <a:endParaRPr lang="en-US" dirty="0"/>
              </a:p>
            </p:txBody>
          </p:sp>
        </p:grpSp>
        <p:pic>
          <p:nvPicPr>
            <p:cNvPr id="46112" name="Picture 57"/>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10409" y="1414578"/>
              <a:ext cx="1040828" cy="1040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 name="Group 13"/>
          <p:cNvGrpSpPr>
            <a:grpSpLocks/>
          </p:cNvGrpSpPr>
          <p:nvPr/>
        </p:nvGrpSpPr>
        <p:grpSpPr bwMode="auto">
          <a:xfrm>
            <a:off x="477838" y="3605213"/>
            <a:ext cx="2647950" cy="1101725"/>
            <a:chOff x="477657" y="3605133"/>
            <a:chExt cx="2648583" cy="1101151"/>
          </a:xfrm>
        </p:grpSpPr>
        <p:grpSp>
          <p:nvGrpSpPr>
            <p:cNvPr id="46106" name="Group 40"/>
            <p:cNvGrpSpPr>
              <a:grpSpLocks/>
            </p:cNvGrpSpPr>
            <p:nvPr/>
          </p:nvGrpSpPr>
          <p:grpSpPr bwMode="auto">
            <a:xfrm>
              <a:off x="477657" y="3624287"/>
              <a:ext cx="2648583" cy="1081997"/>
              <a:chOff x="5926858" y="3418319"/>
              <a:chExt cx="2572071" cy="1081997"/>
            </a:xfrm>
          </p:grpSpPr>
          <p:sp>
            <p:nvSpPr>
              <p:cNvPr id="55" name="Rectangle 54"/>
              <p:cNvSpPr/>
              <p:nvPr/>
            </p:nvSpPr>
            <p:spPr>
              <a:xfrm>
                <a:off x="5926858" y="3418205"/>
                <a:ext cx="1073238" cy="1080524"/>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6" name="Rectangle 55"/>
              <p:cNvSpPr/>
              <p:nvPr/>
            </p:nvSpPr>
            <p:spPr>
              <a:xfrm>
                <a:off x="7000096" y="3418205"/>
                <a:ext cx="1460282" cy="1080524"/>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 name="TextBox 56"/>
              <p:cNvSpPr txBox="1"/>
              <p:nvPr/>
            </p:nvSpPr>
            <p:spPr>
              <a:xfrm>
                <a:off x="7000096" y="3419791"/>
                <a:ext cx="1498833" cy="1080525"/>
              </a:xfrm>
              <a:prstGeom prst="rect">
                <a:avLst/>
              </a:prstGeom>
            </p:spPr>
            <p:txBody>
              <a:bodyPr>
                <a:normAutofit/>
              </a:bodyPr>
              <a:lstStyle/>
              <a:p>
                <a:pPr algn="ctr">
                  <a:defRPr/>
                </a:pPr>
                <a:endParaRPr lang="nl-BE" sz="300" dirty="0">
                  <a:solidFill>
                    <a:schemeClr val="bg1"/>
                  </a:solidFill>
                </a:endParaRPr>
              </a:p>
              <a:p>
                <a:pPr algn="ctr">
                  <a:defRPr/>
                </a:pPr>
                <a:r>
                  <a:rPr lang="nl-BE" dirty="0">
                    <a:solidFill>
                      <a:schemeClr val="bg1"/>
                    </a:solidFill>
                  </a:rPr>
                  <a:t>Attesten aanmaken en versturen</a:t>
                </a:r>
              </a:p>
              <a:p>
                <a:pPr>
                  <a:defRPr/>
                </a:pPr>
                <a:endParaRPr lang="en-US" dirty="0">
                  <a:solidFill>
                    <a:schemeClr val="tx1">
                      <a:lumMod val="95000"/>
                      <a:lumOff val="5000"/>
                    </a:schemeClr>
                  </a:solidFill>
                </a:endParaRPr>
              </a:p>
            </p:txBody>
          </p:sp>
        </p:grpSp>
        <p:pic>
          <p:nvPicPr>
            <p:cNvPr id="46107" name="Picture 61"/>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23316" y="3605133"/>
              <a:ext cx="1082869" cy="1082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5" name="Group 14"/>
          <p:cNvGrpSpPr>
            <a:grpSpLocks/>
          </p:cNvGrpSpPr>
          <p:nvPr/>
        </p:nvGrpSpPr>
        <p:grpSpPr bwMode="auto">
          <a:xfrm>
            <a:off x="5254625" y="1452563"/>
            <a:ext cx="3565525" cy="1098550"/>
            <a:chOff x="5254692" y="1452701"/>
            <a:chExt cx="3565781" cy="1097874"/>
          </a:xfrm>
        </p:grpSpPr>
        <p:grpSp>
          <p:nvGrpSpPr>
            <p:cNvPr id="46101" name="Group 67"/>
            <p:cNvGrpSpPr>
              <a:grpSpLocks/>
            </p:cNvGrpSpPr>
            <p:nvPr/>
          </p:nvGrpSpPr>
          <p:grpSpPr bwMode="auto">
            <a:xfrm>
              <a:off x="5254692" y="1452701"/>
              <a:ext cx="3565781" cy="1088504"/>
              <a:chOff x="398612" y="5107746"/>
              <a:chExt cx="3373795" cy="1088504"/>
            </a:xfrm>
          </p:grpSpPr>
          <p:sp>
            <p:nvSpPr>
              <p:cNvPr id="47" name="Rectangle 46"/>
              <p:cNvSpPr/>
              <p:nvPr/>
            </p:nvSpPr>
            <p:spPr>
              <a:xfrm>
                <a:off x="398612" y="5107746"/>
                <a:ext cx="1152138" cy="1080422"/>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8" name="Rectangle 47"/>
              <p:cNvSpPr/>
              <p:nvPr/>
            </p:nvSpPr>
            <p:spPr>
              <a:xfrm>
                <a:off x="1550750" y="5107746"/>
                <a:ext cx="2087968" cy="1080422"/>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9" name="TextBox 48"/>
              <p:cNvSpPr txBox="1"/>
              <p:nvPr/>
            </p:nvSpPr>
            <p:spPr>
              <a:xfrm>
                <a:off x="1477145" y="5137889"/>
                <a:ext cx="2295262" cy="1058212"/>
              </a:xfrm>
              <a:prstGeom prst="rect">
                <a:avLst/>
              </a:prstGeom>
            </p:spPr>
            <p:txBody>
              <a:bodyPr>
                <a:normAutofit/>
              </a:bodyPr>
              <a:lstStyle/>
              <a:p>
                <a:pPr>
                  <a:defRPr/>
                </a:pPr>
                <a:endParaRPr lang="nl-BE" sz="1000" dirty="0">
                  <a:solidFill>
                    <a:schemeClr val="bg1"/>
                  </a:solidFill>
                </a:endParaRPr>
              </a:p>
              <a:p>
                <a:pPr algn="ctr">
                  <a:defRPr/>
                </a:pPr>
                <a:r>
                  <a:rPr lang="nl-BE" dirty="0">
                    <a:solidFill>
                      <a:schemeClr val="bg1"/>
                    </a:solidFill>
                  </a:rPr>
                  <a:t>SumEHR, medicatie-schema, ... updaten</a:t>
                </a:r>
              </a:p>
              <a:p>
                <a:pPr>
                  <a:defRPr/>
                </a:pPr>
                <a:endParaRPr lang="en-US" dirty="0">
                  <a:solidFill>
                    <a:schemeClr val="tx1">
                      <a:lumMod val="95000"/>
                      <a:lumOff val="5000"/>
                    </a:schemeClr>
                  </a:solidFill>
                </a:endParaRPr>
              </a:p>
            </p:txBody>
          </p:sp>
        </p:grpSp>
        <p:pic>
          <p:nvPicPr>
            <p:cNvPr id="46102" name="Picture 66"/>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5317644" y="1473472"/>
              <a:ext cx="1077103" cy="1077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 name="Group 10"/>
          <p:cNvGrpSpPr>
            <a:grpSpLocks/>
          </p:cNvGrpSpPr>
          <p:nvPr/>
        </p:nvGrpSpPr>
        <p:grpSpPr bwMode="auto">
          <a:xfrm>
            <a:off x="2952750" y="5300663"/>
            <a:ext cx="3255963" cy="1089025"/>
            <a:chOff x="2952328" y="5301208"/>
            <a:chExt cx="3255987" cy="1088504"/>
          </a:xfrm>
        </p:grpSpPr>
        <p:grpSp>
          <p:nvGrpSpPr>
            <p:cNvPr id="46096" name="Group 70"/>
            <p:cNvGrpSpPr>
              <a:grpSpLocks/>
            </p:cNvGrpSpPr>
            <p:nvPr/>
          </p:nvGrpSpPr>
          <p:grpSpPr bwMode="auto">
            <a:xfrm>
              <a:off x="2952328" y="5301208"/>
              <a:ext cx="3255987" cy="1088504"/>
              <a:chOff x="5508175" y="5117132"/>
              <a:chExt cx="3255987" cy="1088504"/>
            </a:xfrm>
          </p:grpSpPr>
          <p:sp>
            <p:nvSpPr>
              <p:cNvPr id="59" name="Rectangle 58"/>
              <p:cNvSpPr/>
              <p:nvPr/>
            </p:nvSpPr>
            <p:spPr>
              <a:xfrm>
                <a:off x="5508175" y="5117132"/>
                <a:ext cx="1152533" cy="1080570"/>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0" name="Rectangle 59"/>
              <p:cNvSpPr/>
              <p:nvPr/>
            </p:nvSpPr>
            <p:spPr>
              <a:xfrm>
                <a:off x="6660708" y="5117132"/>
                <a:ext cx="2087578" cy="1080570"/>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6100" name="TextBox 60"/>
              <p:cNvSpPr txBox="1">
                <a:spLocks noChangeArrowheads="1"/>
              </p:cNvSpPr>
              <p:nvPr/>
            </p:nvSpPr>
            <p:spPr bwMode="auto">
              <a:xfrm>
                <a:off x="6678188" y="5147274"/>
                <a:ext cx="2085974" cy="105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nl-BE" sz="1000">
                  <a:solidFill>
                    <a:schemeClr val="bg1"/>
                  </a:solidFill>
                </a:endParaRPr>
              </a:p>
              <a:p>
                <a:pPr algn="ctr" eaLnBrk="1" hangingPunct="1"/>
                <a:r>
                  <a:rPr lang="nl-BE">
                    <a:solidFill>
                      <a:schemeClr val="bg1"/>
                    </a:solidFill>
                  </a:rPr>
                  <a:t>Verslag versturen naar GMD-houder</a:t>
                </a:r>
              </a:p>
            </p:txBody>
          </p:sp>
        </p:grpSp>
        <p:pic>
          <p:nvPicPr>
            <p:cNvPr id="46097" name="Picture 9"/>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3041159" y="5322504"/>
              <a:ext cx="1063297" cy="1063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3" name="Group 12"/>
          <p:cNvGrpSpPr>
            <a:grpSpLocks/>
          </p:cNvGrpSpPr>
          <p:nvPr/>
        </p:nvGrpSpPr>
        <p:grpSpPr bwMode="auto">
          <a:xfrm>
            <a:off x="6086475" y="3624263"/>
            <a:ext cx="2649538" cy="1090612"/>
            <a:chOff x="6264041" y="3624287"/>
            <a:chExt cx="2649656" cy="1090476"/>
          </a:xfrm>
        </p:grpSpPr>
        <p:grpSp>
          <p:nvGrpSpPr>
            <p:cNvPr id="46091" name="Group 69"/>
            <p:cNvGrpSpPr>
              <a:grpSpLocks/>
            </p:cNvGrpSpPr>
            <p:nvPr/>
          </p:nvGrpSpPr>
          <p:grpSpPr bwMode="auto">
            <a:xfrm>
              <a:off x="6276206" y="3624287"/>
              <a:ext cx="2637491" cy="1090476"/>
              <a:chOff x="5588673" y="1304707"/>
              <a:chExt cx="3093112" cy="1090476"/>
            </a:xfrm>
          </p:grpSpPr>
          <p:sp>
            <p:nvSpPr>
              <p:cNvPr id="51" name="Rectangle 50"/>
              <p:cNvSpPr/>
              <p:nvPr/>
            </p:nvSpPr>
            <p:spPr>
              <a:xfrm>
                <a:off x="5589302" y="1304707"/>
                <a:ext cx="1152467" cy="1079365"/>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2" name="Rectangle 51"/>
              <p:cNvSpPr/>
              <p:nvPr/>
            </p:nvSpPr>
            <p:spPr>
              <a:xfrm>
                <a:off x="6739906" y="1315818"/>
                <a:ext cx="1606751" cy="1079365"/>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6095" name="TextBox 52"/>
              <p:cNvSpPr txBox="1">
                <a:spLocks noChangeArrowheads="1"/>
              </p:cNvSpPr>
              <p:nvPr/>
            </p:nvSpPr>
            <p:spPr bwMode="auto">
              <a:xfrm>
                <a:off x="6596547" y="1344389"/>
                <a:ext cx="2085238" cy="1039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nl-BE" sz="1000">
                  <a:solidFill>
                    <a:schemeClr val="bg1"/>
                  </a:solidFill>
                </a:endParaRPr>
              </a:p>
              <a:p>
                <a:pPr eaLnBrk="1" hangingPunct="1"/>
                <a:endParaRPr lang="nl-BE" sz="1000">
                  <a:solidFill>
                    <a:schemeClr val="bg1"/>
                  </a:solidFill>
                </a:endParaRPr>
              </a:p>
              <a:p>
                <a:pPr eaLnBrk="1" hangingPunct="1"/>
                <a:r>
                  <a:rPr lang="nl-BE">
                    <a:solidFill>
                      <a:schemeClr val="bg1"/>
                    </a:solidFill>
                  </a:rPr>
                  <a:t>   Registraties</a:t>
                </a:r>
              </a:p>
            </p:txBody>
          </p:sp>
        </p:grpSp>
        <p:pic>
          <p:nvPicPr>
            <p:cNvPr id="46092" name="Picture 11"/>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6264041" y="3677967"/>
              <a:ext cx="993471" cy="993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0590325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1"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500"/>
                                        <p:tgtEl>
                                          <p:spTgt spid="1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1" fill="hold"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up)">
                                      <p:cBhvr>
                                        <p:cTn id="16" dur="500"/>
                                        <p:tgtEl>
                                          <p:spTgt spid="1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1"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up)">
                                      <p:cBhvr>
                                        <p:cTn id="21" dur="500"/>
                                        <p:tgtEl>
                                          <p:spTgt spid="11"/>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1"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up)">
                                      <p:cBhvr>
                                        <p:cTn id="26" dur="500"/>
                                        <p:tgtEl>
                                          <p:spTgt spid="13"/>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1"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
            </a:r>
            <a:br/>
            <a:r>
              <a:t/>
            </a:r>
            <a:br/>
            <a:r>
              <a:rPr lang="nl-BE" sz="4400" b="1" dirty="0"/>
              <a:t>Rol en verantwoordelijkheden van het eHealth-platform</a:t>
            </a:r>
            <a:r>
              <a:t/>
            </a:r>
            <a:br/>
            <a:endParaRPr lang="nl-BE" b="1" dirty="0"/>
          </a:p>
        </p:txBody>
      </p:sp>
      <p:pic>
        <p:nvPicPr>
          <p:cNvPr id="4" name="Picture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tretch/>
        </p:blipFill>
        <p:spPr>
          <a:xfrm>
            <a:off x="457200" y="2379947"/>
            <a:ext cx="8229600" cy="3317306"/>
          </a:xfrm>
          <a:prstGeom prst="rect">
            <a:avLst/>
          </a:prstGeom>
          <a:noFill/>
          <a:ln>
            <a:noFill/>
          </a:ln>
        </p:spPr>
      </p:pic>
      <p:sp>
        <p:nvSpPr>
          <p:cNvPr id="7" name="Slide Number Placeholder 6"/>
          <p:cNvSpPr>
            <a:spLocks noGrp="1"/>
          </p:cNvSpPr>
          <p:nvPr>
            <p:ph type="sldNum" sz="quarter" idx="12"/>
          </p:nvPr>
        </p:nvSpPr>
        <p:spPr/>
        <p:txBody>
          <a:bodyPr/>
          <a:lstStyle/>
          <a:p>
            <a:fld id="{BAADB71D-6A6A-403E-B8B0-DAC18C9A03D5}" type="slidenum">
              <a:rPr lang="en-US" smtClean="0"/>
              <a:t>16</a:t>
            </a:fld>
            <a:endParaRPr lang="nl-BE"/>
          </a:p>
        </p:txBody>
      </p:sp>
      <p:sp>
        <p:nvSpPr>
          <p:cNvPr id="11" name="Content Placeholder 10"/>
          <p:cNvSpPr>
            <a:spLocks noGrp="1"/>
          </p:cNvSpPr>
          <p:nvPr>
            <p:ph type="body" sz="half" idx="4294967295"/>
          </p:nvPr>
        </p:nvSpPr>
        <p:spPr>
          <a:xfrm>
            <a:off x="0" y="2133600"/>
            <a:ext cx="2139950" cy="4243388"/>
          </a:xfrm>
        </p:spPr>
        <p:txBody>
          <a:bodyPr>
            <a:normAutofit/>
          </a:bodyPr>
          <a:lstStyle/>
          <a:p>
            <a:pPr marL="92075" lvl="1" indent="0">
              <a:lnSpc>
                <a:spcPct val="80000"/>
              </a:lnSpc>
              <a:buNone/>
              <a:defRPr/>
            </a:pPr>
            <a:endParaRPr lang="fr-BE" sz="2000" dirty="0" smtClean="0">
              <a:sym typeface="Arial" pitchFamily="34" charset="0"/>
            </a:endParaRPr>
          </a:p>
          <a:p>
            <a:pPr marL="416878" indent="-342900">
              <a:lnSpc>
                <a:spcPct val="80000"/>
              </a:lnSpc>
            </a:pPr>
            <a:endParaRPr lang="fr-BE" sz="2000" dirty="0" smtClean="0"/>
          </a:p>
          <a:p>
            <a:pPr marL="73978" indent="0">
              <a:lnSpc>
                <a:spcPct val="80000"/>
              </a:lnSpc>
              <a:buFont typeface="Calibri" pitchFamily="34" charset="0"/>
              <a:buNone/>
            </a:pPr>
            <a:endParaRPr lang="fr-BE" sz="2400" dirty="0">
              <a:solidFill>
                <a:srgbClr val="000000"/>
              </a:solidFill>
              <a:sym typeface="Arial" pitchFamily="34" charset="0"/>
            </a:endParaRPr>
          </a:p>
          <a:p>
            <a:pPr marL="0" indent="0" eaLnBrk="0" fontAlgn="base" hangingPunct="0">
              <a:spcAft>
                <a:spcPct val="0"/>
              </a:spcAft>
              <a:buNone/>
              <a:defRPr/>
            </a:pPr>
            <a:endParaRPr lang="fr-FR" sz="1600" dirty="0"/>
          </a:p>
        </p:txBody>
      </p:sp>
      <p:sp>
        <p:nvSpPr>
          <p:cNvPr id="8" name="Date Placeholder 3"/>
          <p:cNvSpPr>
            <a:spLocks noGrp="1"/>
          </p:cNvSpPr>
          <p:nvPr>
            <p:ph type="dt" sz="half" idx="10"/>
          </p:nvPr>
        </p:nvSpPr>
        <p:spPr>
          <a:xfrm>
            <a:off x="457200" y="18288"/>
            <a:ext cx="2895600" cy="329184"/>
          </a:xfrm>
        </p:spPr>
        <p:txBody>
          <a:bodyPr/>
          <a:lstStyle/>
          <a:p>
            <a:r>
              <a:rPr lang="en-US" dirty="0" smtClean="0"/>
              <a:t>02/12/2014</a:t>
            </a:r>
            <a:endParaRPr lang="nl-BE" dirty="0"/>
          </a:p>
        </p:txBody>
      </p:sp>
    </p:spTree>
    <p:extLst>
      <p:ext uri="{BB962C8B-B14F-4D97-AF65-F5344CB8AC3E}">
        <p14:creationId xmlns:p14="http://schemas.microsoft.com/office/powerpoint/2010/main" val="2806124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idx="1"/>
          </p:nvPr>
        </p:nvSpPr>
        <p:spPr bwMode="auto">
          <a:xfrm>
            <a:off x="457200" y="1331913"/>
            <a:ext cx="8267700" cy="5337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endParaRPr lang="nl-BE" altLang="en-US" sz="800" b="1" dirty="0" smtClean="0"/>
          </a:p>
          <a:p>
            <a:pPr eaLnBrk="1" hangingPunct="1"/>
            <a:r>
              <a:rPr lang="nl-BE" altLang="en-US" sz="2000" b="1" dirty="0" smtClean="0"/>
              <a:t>Hoe?</a:t>
            </a:r>
          </a:p>
          <a:p>
            <a:pPr eaLnBrk="1" hangingPunct="1"/>
            <a:endParaRPr lang="nl-BE" altLang="en-US" sz="800" b="1" dirty="0" smtClean="0"/>
          </a:p>
          <a:p>
            <a:pPr lvl="1" eaLnBrk="1" hangingPunct="1"/>
            <a:r>
              <a:rPr lang="nl-BE" altLang="en-US" sz="1800" dirty="0" smtClean="0"/>
              <a:t>door </a:t>
            </a:r>
            <a:r>
              <a:rPr lang="nl-BE" altLang="en-US" sz="1800" b="1" dirty="0" smtClean="0"/>
              <a:t>een goed georganiseerde, onderlinge elektronische dienstverlening</a:t>
            </a:r>
            <a:r>
              <a:rPr lang="nl-BE" altLang="en-US" sz="1800" dirty="0" smtClean="0"/>
              <a:t> en </a:t>
            </a:r>
            <a:r>
              <a:rPr lang="nl-BE" altLang="en-US" sz="1800" b="1" dirty="0" smtClean="0"/>
              <a:t>informatie-uitwisseling</a:t>
            </a:r>
            <a:r>
              <a:rPr lang="nl-BE" altLang="en-US" sz="1800" dirty="0" smtClean="0"/>
              <a:t> tussen alle actoren in de gezondheidszorg</a:t>
            </a:r>
          </a:p>
          <a:p>
            <a:pPr lvl="1" eaLnBrk="1" hangingPunct="1"/>
            <a:r>
              <a:rPr lang="nl-BE" altLang="en-US" sz="1800" dirty="0" smtClean="0"/>
              <a:t>met de </a:t>
            </a:r>
            <a:r>
              <a:rPr lang="nl-BE" altLang="en-US" sz="1800" b="1" dirty="0" smtClean="0"/>
              <a:t>nodige waarborgen</a:t>
            </a:r>
            <a:r>
              <a:rPr lang="nl-BE" altLang="en-US" sz="1800" dirty="0" smtClean="0"/>
              <a:t> op het vlak van de </a:t>
            </a:r>
            <a:r>
              <a:rPr lang="nl-BE" altLang="en-US" sz="1800" b="1" dirty="0" smtClean="0"/>
              <a:t>informatieveiligheid</a:t>
            </a:r>
            <a:r>
              <a:rPr lang="nl-BE" altLang="en-US" sz="1800" dirty="0" smtClean="0"/>
              <a:t>, de </a:t>
            </a:r>
            <a:r>
              <a:rPr lang="nl-BE" altLang="en-US" sz="1800" b="1" dirty="0" smtClean="0"/>
              <a:t>bescherming van de persoonlijke levenssfeer</a:t>
            </a:r>
            <a:r>
              <a:rPr lang="nl-BE" altLang="en-US" sz="1800" dirty="0" smtClean="0"/>
              <a:t> en het </a:t>
            </a:r>
            <a:r>
              <a:rPr lang="nl-BE" altLang="en-US" sz="1800" b="1" dirty="0" smtClean="0"/>
              <a:t>beroepsgeheim</a:t>
            </a:r>
          </a:p>
          <a:p>
            <a:pPr lvl="1" eaLnBrk="1" hangingPunct="1"/>
            <a:endParaRPr lang="nl-BE" altLang="en-US" sz="800" b="1" dirty="0" smtClean="0"/>
          </a:p>
          <a:p>
            <a:pPr eaLnBrk="1" hangingPunct="1"/>
            <a:r>
              <a:rPr lang="nl-BE" altLang="en-US" sz="2000" b="1" dirty="0" smtClean="0"/>
              <a:t>Wat?</a:t>
            </a:r>
          </a:p>
          <a:p>
            <a:pPr eaLnBrk="1" hangingPunct="1"/>
            <a:endParaRPr lang="nl-BE" altLang="en-US" sz="800" b="1" dirty="0" smtClean="0"/>
          </a:p>
          <a:p>
            <a:pPr lvl="1" eaLnBrk="1" hangingPunct="1"/>
            <a:r>
              <a:rPr lang="nl-BE" altLang="en-US" sz="1800" dirty="0" smtClean="0"/>
              <a:t>optimaliseren van de </a:t>
            </a:r>
            <a:r>
              <a:rPr lang="nl-BE" altLang="en-US" sz="1800" b="1" dirty="0" smtClean="0"/>
              <a:t>kwaliteit</a:t>
            </a:r>
            <a:r>
              <a:rPr lang="nl-BE" altLang="en-US" sz="1800" dirty="0" smtClean="0"/>
              <a:t> en de </a:t>
            </a:r>
            <a:r>
              <a:rPr lang="nl-BE" altLang="en-US" sz="1800" b="1" dirty="0" smtClean="0"/>
              <a:t>continuïteit</a:t>
            </a:r>
            <a:r>
              <a:rPr lang="nl-BE" altLang="en-US" sz="1800" dirty="0" smtClean="0"/>
              <a:t> van de gezondheidszorgverstrekking </a:t>
            </a:r>
          </a:p>
          <a:p>
            <a:pPr lvl="1" eaLnBrk="1" hangingPunct="1"/>
            <a:r>
              <a:rPr lang="nl-BE" altLang="en-US" sz="1800" dirty="0" smtClean="0"/>
              <a:t>optimaliseren van de </a:t>
            </a:r>
            <a:r>
              <a:rPr lang="nl-BE" altLang="en-US" sz="1800" b="1" dirty="0" smtClean="0"/>
              <a:t>veiligheid van de patiënt</a:t>
            </a:r>
          </a:p>
          <a:p>
            <a:pPr lvl="1" eaLnBrk="1" hangingPunct="1"/>
            <a:r>
              <a:rPr lang="nl-BE" altLang="en-US" sz="1800" b="1" dirty="0" smtClean="0"/>
              <a:t>vereenvoudigen van de administratieve formaliteiten</a:t>
            </a:r>
            <a:r>
              <a:rPr lang="nl-BE" altLang="en-US" sz="1800" dirty="0" smtClean="0"/>
              <a:t> voor alle actoren in de gezondheidszorg</a:t>
            </a:r>
          </a:p>
          <a:p>
            <a:pPr lvl="1" eaLnBrk="1" hangingPunct="1"/>
            <a:r>
              <a:rPr lang="nl-BE" altLang="en-US" sz="1800" dirty="0" smtClean="0"/>
              <a:t>degelijk </a:t>
            </a:r>
            <a:r>
              <a:rPr lang="nl-BE" altLang="en-US" sz="1800" b="1" dirty="0" smtClean="0"/>
              <a:t>ondersteunen</a:t>
            </a:r>
            <a:r>
              <a:rPr lang="nl-BE" altLang="en-US" sz="1800" dirty="0" smtClean="0"/>
              <a:t> van het gezondheidszorgbeleid</a:t>
            </a:r>
          </a:p>
          <a:p>
            <a:pPr lvl="1" eaLnBrk="1" hangingPunct="1"/>
            <a:endParaRPr lang="nl-BE" altLang="en-US" dirty="0" smtClean="0"/>
          </a:p>
          <a:p>
            <a:pPr eaLnBrk="1" hangingPunct="1"/>
            <a:endParaRPr lang="nl-BE" altLang="en-US" dirty="0" smtClean="0"/>
          </a:p>
        </p:txBody>
      </p:sp>
      <p:sp>
        <p:nvSpPr>
          <p:cNvPr id="2" name="Title 1"/>
          <p:cNvSpPr>
            <a:spLocks noGrp="1"/>
          </p:cNvSpPr>
          <p:nvPr>
            <p:ph type="title"/>
          </p:nvPr>
        </p:nvSpPr>
        <p:spPr/>
        <p:txBody>
          <a:bodyPr/>
          <a:lstStyle/>
          <a:p>
            <a:r>
              <a:rPr lang="nl-BE" altLang="en-US" b="1" dirty="0"/>
              <a:t>Doelstellingen </a:t>
            </a:r>
            <a:r>
              <a:rPr lang="nl-BE" altLang="en-US" b="1" dirty="0" err="1">
                <a:solidFill>
                  <a:srgbClr val="3E6E5A"/>
                </a:solidFill>
              </a:rPr>
              <a:t>eHealth</a:t>
            </a:r>
            <a:r>
              <a:rPr lang="nl-BE" altLang="en-US" b="1" dirty="0"/>
              <a:t>-platform</a:t>
            </a:r>
            <a:endParaRPr lang="en-US" dirty="0"/>
          </a:p>
        </p:txBody>
      </p:sp>
      <p:sp>
        <p:nvSpPr>
          <p:cNvPr id="4" name="Slide Number Placeholder 3"/>
          <p:cNvSpPr>
            <a:spLocks noGrp="1"/>
          </p:cNvSpPr>
          <p:nvPr>
            <p:ph type="sldNum" sz="quarter" idx="12"/>
          </p:nvPr>
        </p:nvSpPr>
        <p:spPr/>
        <p:txBody>
          <a:bodyPr/>
          <a:lstStyle/>
          <a:p>
            <a:fld id="{BAADB71D-6A6A-403E-B8B0-DAC18C9A03D5}" type="slidenum">
              <a:rPr lang="en-US" smtClean="0"/>
              <a:t>17</a:t>
            </a:fld>
            <a:endParaRPr lang="en-US"/>
          </a:p>
        </p:txBody>
      </p:sp>
      <p:sp>
        <p:nvSpPr>
          <p:cNvPr id="6" name="Date Placeholder 3"/>
          <p:cNvSpPr>
            <a:spLocks noGrp="1"/>
          </p:cNvSpPr>
          <p:nvPr>
            <p:ph type="dt" sz="half" idx="10"/>
          </p:nvPr>
        </p:nvSpPr>
        <p:spPr>
          <a:xfrm>
            <a:off x="457200" y="18288"/>
            <a:ext cx="2895600" cy="329184"/>
          </a:xfrm>
        </p:spPr>
        <p:txBody>
          <a:bodyPr/>
          <a:lstStyle/>
          <a:p>
            <a:r>
              <a:rPr lang="en-US" dirty="0" smtClean="0"/>
              <a:t>02/12/2014</a:t>
            </a:r>
            <a:endParaRPr lang="nl-BE" dirty="0"/>
          </a:p>
        </p:txBody>
      </p:sp>
    </p:spTree>
    <p:extLst>
      <p:ext uri="{BB962C8B-B14F-4D97-AF65-F5344CB8AC3E}">
        <p14:creationId xmlns:p14="http://schemas.microsoft.com/office/powerpoint/2010/main" val="7535436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nl-BE" altLang="en-US" b="1" dirty="0">
                <a:sym typeface="Arial" charset="0"/>
              </a:rPr>
              <a:t>10 opdrachten</a:t>
            </a:r>
            <a:endParaRPr lang="en-US" dirty="0"/>
          </a:p>
        </p:txBody>
      </p:sp>
      <p:sp>
        <p:nvSpPr>
          <p:cNvPr id="15363" name="Rectangle 3"/>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57200" indent="-457200" eaLnBrk="1" hangingPunct="1">
              <a:lnSpc>
                <a:spcPct val="80000"/>
              </a:lnSpc>
              <a:buFont typeface="Wingdings" pitchFamily="2" charset="2"/>
              <a:buAutoNum type="arabicPeriod"/>
            </a:pPr>
            <a:endParaRPr lang="nl-BE" altLang="en-US" sz="1200" smtClean="0">
              <a:sym typeface="Arial" charset="0"/>
            </a:endParaRPr>
          </a:p>
          <a:p>
            <a:pPr marL="457200" indent="-457200" eaLnBrk="1" hangingPunct="1">
              <a:lnSpc>
                <a:spcPct val="80000"/>
              </a:lnSpc>
              <a:buFont typeface="Wingdings" pitchFamily="2" charset="2"/>
              <a:buAutoNum type="arabicPeriod"/>
            </a:pPr>
            <a:endParaRPr lang="nl-BE" altLang="en-US" sz="1200" smtClean="0">
              <a:sym typeface="Arial" charset="0"/>
            </a:endParaRPr>
          </a:p>
          <a:p>
            <a:pPr marL="457200" indent="-457200" eaLnBrk="1" hangingPunct="1">
              <a:lnSpc>
                <a:spcPct val="80000"/>
              </a:lnSpc>
              <a:buFont typeface="Wingdings" pitchFamily="2" charset="2"/>
              <a:buAutoNum type="arabicPeriod"/>
            </a:pPr>
            <a:r>
              <a:rPr lang="nl-BE" altLang="en-US" sz="2000" smtClean="0">
                <a:sym typeface="Arial" charset="0"/>
              </a:rPr>
              <a:t>Ontwikkeling van een</a:t>
            </a:r>
            <a:r>
              <a:rPr lang="nl-BE" altLang="en-US" sz="2000" b="1" smtClean="0">
                <a:sym typeface="Arial" charset="0"/>
              </a:rPr>
              <a:t> visie</a:t>
            </a:r>
            <a:r>
              <a:rPr lang="nl-BE" altLang="en-US" sz="2000" smtClean="0">
                <a:sym typeface="Arial" charset="0"/>
              </a:rPr>
              <a:t> en van een </a:t>
            </a:r>
            <a:r>
              <a:rPr lang="nl-BE" altLang="en-US" sz="2000" b="1" smtClean="0">
                <a:sym typeface="Arial" charset="0"/>
              </a:rPr>
              <a:t>strategie</a:t>
            </a:r>
            <a:r>
              <a:rPr lang="nl-BE" altLang="en-US" sz="2000" smtClean="0">
                <a:sym typeface="Arial" charset="0"/>
              </a:rPr>
              <a:t> inzake </a:t>
            </a:r>
            <a:r>
              <a:rPr lang="nl-BE" altLang="en-US" sz="2000" smtClean="0">
                <a:solidFill>
                  <a:srgbClr val="3E6E5A"/>
                </a:solidFill>
                <a:sym typeface="Arial" charset="0"/>
              </a:rPr>
              <a:t>eHealth</a:t>
            </a:r>
            <a:r>
              <a:rPr lang="nl-BE" altLang="en-US" smtClean="0"/>
              <a:t> </a:t>
            </a:r>
          </a:p>
          <a:p>
            <a:pPr marL="457200" indent="-457200" eaLnBrk="1" hangingPunct="1">
              <a:lnSpc>
                <a:spcPct val="80000"/>
              </a:lnSpc>
              <a:buFont typeface="Wingdings" pitchFamily="2" charset="2"/>
              <a:buAutoNum type="arabicPeriod"/>
            </a:pPr>
            <a:endParaRPr lang="nl-BE" altLang="en-US" sz="2000" smtClean="0">
              <a:sym typeface="Arial" charset="0"/>
            </a:endParaRPr>
          </a:p>
          <a:p>
            <a:pPr marL="457200" indent="-457200" eaLnBrk="1" hangingPunct="1">
              <a:lnSpc>
                <a:spcPct val="80000"/>
              </a:lnSpc>
              <a:buFont typeface="Wingdings" pitchFamily="2" charset="2"/>
              <a:buAutoNum type="arabicPeriod"/>
            </a:pPr>
            <a:r>
              <a:rPr lang="nl-BE" altLang="en-US" sz="2000" smtClean="0">
                <a:sym typeface="Arial" charset="0"/>
              </a:rPr>
              <a:t>Organiseren van de </a:t>
            </a:r>
            <a:r>
              <a:rPr lang="nl-BE" altLang="en-US" sz="2000" b="1" smtClean="0">
                <a:sym typeface="Arial" charset="0"/>
              </a:rPr>
              <a:t>samenwerking</a:t>
            </a:r>
            <a:r>
              <a:rPr lang="nl-BE" altLang="en-US" sz="2000" smtClean="0">
                <a:sym typeface="Arial" charset="0"/>
              </a:rPr>
              <a:t> met andere overheidsinstanties</a:t>
            </a:r>
            <a:r>
              <a:rPr lang="nl-BE" altLang="en-US" sz="2000" b="1" smtClean="0">
                <a:sym typeface="Arial" charset="0"/>
              </a:rPr>
              <a:t> </a:t>
            </a:r>
            <a:r>
              <a:rPr lang="nl-BE" altLang="en-US" sz="2000" smtClean="0">
                <a:sym typeface="Arial" charset="0"/>
              </a:rPr>
              <a:t>die belast zijn met de</a:t>
            </a:r>
            <a:r>
              <a:rPr lang="nl-BE" altLang="en-US" sz="2000" b="1" smtClean="0">
                <a:sym typeface="Arial" charset="0"/>
              </a:rPr>
              <a:t> coördinatie van de elektronische dienstverlening</a:t>
            </a:r>
            <a:r>
              <a:rPr lang="nl-BE" altLang="en-US" smtClean="0"/>
              <a:t> </a:t>
            </a:r>
          </a:p>
          <a:p>
            <a:pPr marL="457200" indent="-457200" eaLnBrk="1" hangingPunct="1">
              <a:lnSpc>
                <a:spcPct val="80000"/>
              </a:lnSpc>
              <a:buFont typeface="Wingdings" pitchFamily="2" charset="2"/>
              <a:buAutoNum type="arabicPeriod"/>
            </a:pPr>
            <a:endParaRPr lang="nl-BE" altLang="en-US" sz="2000" smtClean="0">
              <a:sym typeface="Arial" charset="0"/>
            </a:endParaRPr>
          </a:p>
          <a:p>
            <a:pPr marL="457200" indent="-457200" eaLnBrk="1" hangingPunct="1">
              <a:lnSpc>
                <a:spcPct val="80000"/>
              </a:lnSpc>
              <a:buFont typeface="Wingdings" pitchFamily="2" charset="2"/>
              <a:buAutoNum type="arabicPeriod"/>
            </a:pPr>
            <a:r>
              <a:rPr lang="nl-BE" altLang="en-US" sz="2000" smtClean="0">
                <a:sym typeface="Arial" charset="0"/>
              </a:rPr>
              <a:t>De </a:t>
            </a:r>
            <a:r>
              <a:rPr lang="nl-BE" altLang="en-US" sz="2000" b="1" smtClean="0">
                <a:sym typeface="Arial" charset="0"/>
              </a:rPr>
              <a:t>motor van de noodzakelijke veranderingen</a:t>
            </a:r>
            <a:r>
              <a:rPr lang="nl-BE" altLang="en-US" sz="2000" smtClean="0">
                <a:sym typeface="Arial" charset="0"/>
              </a:rPr>
              <a:t> zijn voor de uitvoering van de visie en de strategie inzake </a:t>
            </a:r>
            <a:r>
              <a:rPr lang="nl-BE" altLang="en-US" sz="2000" smtClean="0">
                <a:solidFill>
                  <a:srgbClr val="3E6E5A"/>
                </a:solidFill>
                <a:sym typeface="Arial" charset="0"/>
              </a:rPr>
              <a:t>eHealth</a:t>
            </a:r>
            <a:r>
              <a:rPr lang="nl-BE" altLang="en-US" sz="2000" smtClean="0">
                <a:sym typeface="Arial" charset="0"/>
              </a:rPr>
              <a:t> </a:t>
            </a:r>
            <a:r>
              <a:rPr lang="nl-BE" altLang="en-US" smtClean="0"/>
              <a:t> </a:t>
            </a:r>
          </a:p>
          <a:p>
            <a:pPr marL="457200" indent="-457200" eaLnBrk="1" hangingPunct="1">
              <a:lnSpc>
                <a:spcPct val="80000"/>
              </a:lnSpc>
              <a:buFont typeface="Wingdings" pitchFamily="2" charset="2"/>
              <a:buAutoNum type="arabicPeriod"/>
            </a:pPr>
            <a:endParaRPr lang="nl-BE" altLang="en-US" sz="2000" smtClean="0">
              <a:sym typeface="Arial" charset="0"/>
            </a:endParaRPr>
          </a:p>
          <a:p>
            <a:pPr marL="457200" indent="-457200" eaLnBrk="1" hangingPunct="1">
              <a:lnSpc>
                <a:spcPct val="80000"/>
              </a:lnSpc>
              <a:buFont typeface="Wingdings" pitchFamily="2" charset="2"/>
              <a:buAutoNum type="arabicPeriod"/>
            </a:pPr>
            <a:r>
              <a:rPr lang="nl-BE" altLang="en-US" sz="2000" smtClean="0">
                <a:sym typeface="Arial" charset="0"/>
              </a:rPr>
              <a:t>Vastleggen van functionele en techische </a:t>
            </a:r>
            <a:r>
              <a:rPr lang="nl-BE" altLang="en-US" sz="2000" b="1" smtClean="0">
                <a:sym typeface="Arial" charset="0"/>
              </a:rPr>
              <a:t>normen, standaarden</a:t>
            </a:r>
            <a:r>
              <a:rPr lang="nl-BE" altLang="en-US" sz="2000" smtClean="0">
                <a:sym typeface="Arial" charset="0"/>
              </a:rPr>
              <a:t>,</a:t>
            </a:r>
            <a:r>
              <a:rPr lang="nl-BE" altLang="en-US" sz="2000" b="1" smtClean="0">
                <a:sym typeface="Arial" charset="0"/>
              </a:rPr>
              <a:t> specificaties</a:t>
            </a:r>
            <a:r>
              <a:rPr lang="nl-BE" altLang="en-US" sz="2000" smtClean="0">
                <a:sym typeface="Arial" charset="0"/>
              </a:rPr>
              <a:t> en </a:t>
            </a:r>
            <a:r>
              <a:rPr lang="nl-BE" altLang="en-US" sz="2000" b="1" smtClean="0">
                <a:sym typeface="Arial" charset="0"/>
              </a:rPr>
              <a:t>basisarchitectuur</a:t>
            </a:r>
            <a:r>
              <a:rPr lang="nl-BE" altLang="en-US" sz="2000" smtClean="0">
                <a:sym typeface="Arial" charset="0"/>
              </a:rPr>
              <a:t> inzake ICT  </a:t>
            </a:r>
          </a:p>
          <a:p>
            <a:pPr marL="457200" indent="-457200" eaLnBrk="1" hangingPunct="1">
              <a:lnSpc>
                <a:spcPct val="80000"/>
              </a:lnSpc>
              <a:buFont typeface="Wingdings" pitchFamily="2" charset="2"/>
              <a:buAutoNum type="arabicPeriod"/>
            </a:pPr>
            <a:endParaRPr lang="nl-BE" altLang="en-US" sz="2000" smtClean="0">
              <a:sym typeface="Arial" charset="0"/>
            </a:endParaRPr>
          </a:p>
          <a:p>
            <a:pPr marL="457200" indent="-457200" eaLnBrk="1" hangingPunct="1">
              <a:lnSpc>
                <a:spcPct val="80000"/>
              </a:lnSpc>
              <a:buFont typeface="Wingdings" pitchFamily="2" charset="2"/>
              <a:buAutoNum type="arabicPeriod"/>
            </a:pPr>
            <a:r>
              <a:rPr lang="nl-BE" altLang="en-US" sz="2000" smtClean="0">
                <a:sym typeface="Arial" charset="0"/>
              </a:rPr>
              <a:t>Registreren van </a:t>
            </a:r>
            <a:r>
              <a:rPr lang="nl-BE" altLang="en-US" sz="2000" b="1" smtClean="0">
                <a:sym typeface="Arial" charset="0"/>
              </a:rPr>
              <a:t>software</a:t>
            </a:r>
            <a:r>
              <a:rPr lang="nl-BE" altLang="en-US" sz="2000" smtClean="0">
                <a:sym typeface="Arial" charset="0"/>
              </a:rPr>
              <a:t> voor het beheer van elektronische patiëntendossiers  </a:t>
            </a:r>
          </a:p>
          <a:p>
            <a:pPr marL="457200" indent="-457200" eaLnBrk="1" hangingPunct="1">
              <a:lnSpc>
                <a:spcPct val="80000"/>
              </a:lnSpc>
              <a:buFont typeface="Wingdings" pitchFamily="2" charset="2"/>
              <a:buAutoNum type="arabicPeriod"/>
            </a:pPr>
            <a:endParaRPr lang="nl-BE" altLang="en-US" sz="2000" smtClean="0">
              <a:solidFill>
                <a:srgbClr val="000000"/>
              </a:solidFill>
              <a:cs typeface="Arial" charset="0"/>
              <a:sym typeface="Arial" charset="0"/>
            </a:endParaRPr>
          </a:p>
        </p:txBody>
      </p:sp>
      <p:sp>
        <p:nvSpPr>
          <p:cNvPr id="5" name="Slide Number Placeholder 4"/>
          <p:cNvSpPr>
            <a:spLocks noGrp="1"/>
          </p:cNvSpPr>
          <p:nvPr>
            <p:ph type="sldNum" sz="quarter" idx="12"/>
          </p:nvPr>
        </p:nvSpPr>
        <p:spPr/>
        <p:txBody>
          <a:bodyPr/>
          <a:lstStyle/>
          <a:p>
            <a:fld id="{BAADB71D-6A6A-403E-B8B0-DAC18C9A03D5}" type="slidenum">
              <a:rPr lang="en-US" smtClean="0"/>
              <a:t>18</a:t>
            </a:fld>
            <a:endParaRPr lang="en-US"/>
          </a:p>
        </p:txBody>
      </p:sp>
      <p:sp>
        <p:nvSpPr>
          <p:cNvPr id="6" name="Date Placeholder 3"/>
          <p:cNvSpPr>
            <a:spLocks noGrp="1"/>
          </p:cNvSpPr>
          <p:nvPr>
            <p:ph type="dt" sz="half" idx="10"/>
          </p:nvPr>
        </p:nvSpPr>
        <p:spPr>
          <a:xfrm>
            <a:off x="457200" y="18288"/>
            <a:ext cx="2895600" cy="329184"/>
          </a:xfrm>
        </p:spPr>
        <p:txBody>
          <a:bodyPr/>
          <a:lstStyle/>
          <a:p>
            <a:r>
              <a:rPr lang="en-US" dirty="0" smtClean="0"/>
              <a:t>02/12/2014</a:t>
            </a:r>
            <a:endParaRPr lang="nl-BE" dirty="0"/>
          </a:p>
        </p:txBody>
      </p:sp>
    </p:spTree>
    <p:extLst>
      <p:ext uri="{BB962C8B-B14F-4D97-AF65-F5344CB8AC3E}">
        <p14:creationId xmlns:p14="http://schemas.microsoft.com/office/powerpoint/2010/main" val="952623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ltLang="en-US" b="1" dirty="0">
                <a:sym typeface="Arial" charset="0"/>
              </a:rPr>
              <a:t>10 opdrachten</a:t>
            </a:r>
            <a:endParaRPr lang="en-US" dirty="0"/>
          </a:p>
        </p:txBody>
      </p:sp>
      <p:sp>
        <p:nvSpPr>
          <p:cNvPr id="16387" name="Rectangle 3"/>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marL="457200" indent="-457200" eaLnBrk="1" hangingPunct="1">
              <a:lnSpc>
                <a:spcPct val="80000"/>
              </a:lnSpc>
              <a:buFont typeface="Wingdings" pitchFamily="2" charset="2"/>
              <a:buAutoNum type="arabicPeriod" startAt="6"/>
            </a:pPr>
            <a:endParaRPr lang="nl-BE" altLang="en-US" sz="800" smtClean="0">
              <a:sym typeface="Arial" charset="0"/>
            </a:endParaRPr>
          </a:p>
          <a:p>
            <a:pPr marL="457200" indent="-457200" eaLnBrk="1" hangingPunct="1">
              <a:lnSpc>
                <a:spcPct val="80000"/>
              </a:lnSpc>
              <a:buFont typeface="Wingdings" pitchFamily="2" charset="2"/>
              <a:buAutoNum type="arabicPeriod" startAt="6"/>
            </a:pPr>
            <a:endParaRPr lang="nl-BE" altLang="en-US" sz="800" smtClean="0">
              <a:sym typeface="Arial" charset="0"/>
            </a:endParaRPr>
          </a:p>
          <a:p>
            <a:pPr marL="457200" indent="-457200" eaLnBrk="1" hangingPunct="1">
              <a:lnSpc>
                <a:spcPct val="80000"/>
              </a:lnSpc>
              <a:buFont typeface="Wingdings" pitchFamily="2" charset="2"/>
              <a:buAutoNum type="arabicPeriod" startAt="6"/>
            </a:pPr>
            <a:r>
              <a:rPr lang="nl-BE" altLang="en-US" sz="2000" smtClean="0">
                <a:sym typeface="Arial" charset="0"/>
              </a:rPr>
              <a:t>Concipiëren, uitwerken en beheren van een </a:t>
            </a:r>
            <a:r>
              <a:rPr lang="nl-BE" altLang="en-US" sz="2000" b="1" smtClean="0">
                <a:sym typeface="Arial" charset="0"/>
              </a:rPr>
              <a:t>samenwerkingsplatform</a:t>
            </a:r>
            <a:r>
              <a:rPr lang="nl-BE" altLang="en-US" sz="2000" smtClean="0">
                <a:sym typeface="Arial" charset="0"/>
              </a:rPr>
              <a:t> voor de veilige elektronische gegevensuitwisseling met de bijhorende basisdiensten </a:t>
            </a:r>
          </a:p>
          <a:p>
            <a:pPr marL="457200" indent="-457200" eaLnBrk="1" hangingPunct="1">
              <a:lnSpc>
                <a:spcPct val="80000"/>
              </a:lnSpc>
              <a:buFont typeface="Wingdings" pitchFamily="2" charset="2"/>
              <a:buAutoNum type="arabicPeriod" startAt="6"/>
            </a:pPr>
            <a:endParaRPr lang="nl-BE" altLang="en-US" sz="800" smtClean="0">
              <a:sym typeface="Arial" charset="0"/>
            </a:endParaRPr>
          </a:p>
          <a:p>
            <a:pPr marL="457200" indent="-457200" eaLnBrk="1" hangingPunct="1">
              <a:lnSpc>
                <a:spcPct val="80000"/>
              </a:lnSpc>
              <a:buFont typeface="Wingdings" pitchFamily="2" charset="2"/>
              <a:buAutoNum type="arabicPeriod" startAt="6"/>
            </a:pPr>
            <a:r>
              <a:rPr lang="nl-BE" altLang="en-US" sz="2000" smtClean="0">
                <a:sym typeface="Arial" charset="0"/>
              </a:rPr>
              <a:t>Een akkoord bereiken over een</a:t>
            </a:r>
            <a:r>
              <a:rPr lang="nl-BE" altLang="en-US" sz="2000" b="1" smtClean="0">
                <a:sym typeface="Arial" charset="0"/>
              </a:rPr>
              <a:t> taakverdeling</a:t>
            </a:r>
            <a:r>
              <a:rPr lang="nl-BE" altLang="en-US" sz="2000" smtClean="0">
                <a:sym typeface="Arial" charset="0"/>
              </a:rPr>
              <a:t> en over de</a:t>
            </a:r>
            <a:r>
              <a:rPr lang="nl-BE" altLang="en-US" sz="2000" b="1" smtClean="0">
                <a:sym typeface="Arial" charset="0"/>
              </a:rPr>
              <a:t> kwaliteitsnormen</a:t>
            </a:r>
            <a:r>
              <a:rPr lang="nl-BE" altLang="en-US" sz="2000" smtClean="0">
                <a:sym typeface="Arial" charset="0"/>
              </a:rPr>
              <a:t> en nagaan of de kwaliteitsnormen worden nageleefd </a:t>
            </a:r>
          </a:p>
          <a:p>
            <a:pPr marL="457200" indent="-457200" eaLnBrk="1" hangingPunct="1">
              <a:lnSpc>
                <a:spcPct val="80000"/>
              </a:lnSpc>
              <a:buFont typeface="Wingdings" pitchFamily="2" charset="2"/>
              <a:buAutoNum type="arabicPeriod" startAt="6"/>
            </a:pPr>
            <a:endParaRPr lang="nl-BE" altLang="en-US" sz="800" smtClean="0">
              <a:sym typeface="Arial" charset="0"/>
            </a:endParaRPr>
          </a:p>
          <a:p>
            <a:pPr marL="457200" indent="-457200" eaLnBrk="1" hangingPunct="1">
              <a:lnSpc>
                <a:spcPct val="80000"/>
              </a:lnSpc>
              <a:buFont typeface="Wingdings" pitchFamily="2" charset="2"/>
              <a:buAutoNum type="arabicPeriod" startAt="6"/>
            </a:pPr>
            <a:r>
              <a:rPr lang="nl-BE" altLang="en-US" sz="2000" smtClean="0">
                <a:sym typeface="Arial" charset="0"/>
              </a:rPr>
              <a:t>Als </a:t>
            </a:r>
            <a:r>
              <a:rPr lang="nl-BE" altLang="en-US" sz="2000" b="1" smtClean="0">
                <a:sym typeface="Arial" charset="0"/>
              </a:rPr>
              <a:t>onafhankelijke trusted third party (TTP)  </a:t>
            </a:r>
            <a:r>
              <a:rPr lang="nl-BE" altLang="en-US" sz="2000" smtClean="0">
                <a:sym typeface="Arial" charset="0"/>
              </a:rPr>
              <a:t>optreden voor het</a:t>
            </a:r>
            <a:r>
              <a:rPr lang="nl-BE" altLang="en-US" sz="2000" b="1" smtClean="0">
                <a:sym typeface="Arial" charset="0"/>
              </a:rPr>
              <a:t> coderen</a:t>
            </a:r>
            <a:r>
              <a:rPr lang="nl-BE" altLang="en-US" sz="2000" smtClean="0">
                <a:sym typeface="Arial" charset="0"/>
              </a:rPr>
              <a:t> en </a:t>
            </a:r>
            <a:r>
              <a:rPr lang="nl-BE" altLang="en-US" sz="2000" b="1" smtClean="0">
                <a:sym typeface="Arial" charset="0"/>
              </a:rPr>
              <a:t>anonimiseren</a:t>
            </a:r>
            <a:r>
              <a:rPr lang="nl-BE" altLang="en-US" sz="2000" smtClean="0">
                <a:sym typeface="Arial" charset="0"/>
              </a:rPr>
              <a:t> van persoonsgegevens m.b.t. de gezondheid voor rekening van bepaalde, in de wet opgesomde instanties ter ondersteuning van het wetenschappelijk onderzoek en het beleid </a:t>
            </a:r>
          </a:p>
          <a:p>
            <a:pPr marL="457200" indent="-457200" eaLnBrk="1" hangingPunct="1">
              <a:lnSpc>
                <a:spcPct val="80000"/>
              </a:lnSpc>
              <a:buFont typeface="Wingdings" pitchFamily="2" charset="2"/>
              <a:buAutoNum type="arabicPeriod" startAt="6"/>
            </a:pPr>
            <a:endParaRPr lang="nl-BE" altLang="en-US" sz="800" smtClean="0">
              <a:sym typeface="Arial" charset="0"/>
            </a:endParaRPr>
          </a:p>
          <a:p>
            <a:pPr marL="457200" indent="-457200" eaLnBrk="1" hangingPunct="1">
              <a:lnSpc>
                <a:spcPct val="80000"/>
              </a:lnSpc>
              <a:buFont typeface="Wingdings" pitchFamily="2" charset="2"/>
              <a:buAutoNum type="arabicPeriod" startAt="6"/>
            </a:pPr>
            <a:r>
              <a:rPr lang="nl-BE" altLang="en-US" sz="2000" smtClean="0">
                <a:sym typeface="Arial" charset="0"/>
              </a:rPr>
              <a:t>De </a:t>
            </a:r>
            <a:r>
              <a:rPr lang="nl-BE" altLang="en-US" sz="2000" b="1" smtClean="0">
                <a:sym typeface="Arial" charset="0"/>
              </a:rPr>
              <a:t>totstandkoming van</a:t>
            </a:r>
            <a:r>
              <a:rPr lang="nl-BE" altLang="en-US" sz="2000" smtClean="0">
                <a:sym typeface="Arial" charset="0"/>
              </a:rPr>
              <a:t> </a:t>
            </a:r>
            <a:r>
              <a:rPr lang="nl-BE" altLang="en-US" sz="2000" b="1" smtClean="0">
                <a:sym typeface="Arial" charset="0"/>
              </a:rPr>
              <a:t>programma's</a:t>
            </a:r>
            <a:r>
              <a:rPr lang="nl-BE" altLang="en-US" sz="2000" smtClean="0">
                <a:sym typeface="Arial" charset="0"/>
              </a:rPr>
              <a:t> en </a:t>
            </a:r>
            <a:r>
              <a:rPr lang="nl-BE" altLang="en-US" sz="2000" b="1" smtClean="0">
                <a:sym typeface="Arial" charset="0"/>
              </a:rPr>
              <a:t>projecten</a:t>
            </a:r>
            <a:r>
              <a:rPr lang="nl-BE" altLang="en-US" sz="2000" smtClean="0">
                <a:sym typeface="Arial" charset="0"/>
              </a:rPr>
              <a:t> promoten en coördineren</a:t>
            </a:r>
            <a:r>
              <a:rPr lang="nl-BE" altLang="en-US" sz="2000" smtClean="0"/>
              <a:t> </a:t>
            </a:r>
          </a:p>
          <a:p>
            <a:pPr marL="457200" indent="-457200" eaLnBrk="1" hangingPunct="1">
              <a:lnSpc>
                <a:spcPct val="80000"/>
              </a:lnSpc>
              <a:buFont typeface="Wingdings" pitchFamily="2" charset="2"/>
              <a:buAutoNum type="arabicPeriod" startAt="6"/>
            </a:pPr>
            <a:endParaRPr lang="nl-BE" altLang="en-US" sz="800" smtClean="0">
              <a:sym typeface="Arial" charset="0"/>
            </a:endParaRPr>
          </a:p>
          <a:p>
            <a:pPr marL="457200" indent="-457200" eaLnBrk="1" hangingPunct="1">
              <a:lnSpc>
                <a:spcPct val="80000"/>
              </a:lnSpc>
              <a:buFont typeface="Wingdings" pitchFamily="2" charset="2"/>
              <a:buAutoNum type="arabicPeriod" startAt="6"/>
            </a:pPr>
            <a:r>
              <a:rPr lang="nl-BE" altLang="en-US" sz="2000" smtClean="0">
                <a:sym typeface="Arial" charset="0"/>
              </a:rPr>
              <a:t>De ICT-aspecten van de gegevensuitwisseling beheren en coördineren in het kader van de </a:t>
            </a:r>
            <a:r>
              <a:rPr lang="nl-BE" altLang="en-US" sz="2000" b="1" smtClean="0">
                <a:sym typeface="Arial" charset="0"/>
              </a:rPr>
              <a:t>elektronische patiëntendossiers</a:t>
            </a:r>
            <a:r>
              <a:rPr lang="nl-BE" altLang="en-US" sz="2000" smtClean="0">
                <a:sym typeface="Arial" charset="0"/>
              </a:rPr>
              <a:t> en van de </a:t>
            </a:r>
            <a:r>
              <a:rPr lang="nl-BE" altLang="en-US" sz="2000" b="1" smtClean="0">
                <a:sym typeface="Arial" charset="0"/>
              </a:rPr>
              <a:t>elektronische medische voorschriften</a:t>
            </a:r>
            <a:endParaRPr lang="nl-BE" altLang="en-US" sz="2000" smtClean="0">
              <a:sym typeface="Arial" charset="0"/>
            </a:endParaRPr>
          </a:p>
          <a:p>
            <a:pPr marL="457200" indent="-457200" eaLnBrk="1" hangingPunct="1">
              <a:lnSpc>
                <a:spcPct val="80000"/>
              </a:lnSpc>
              <a:buFont typeface="Wingdings" pitchFamily="2" charset="2"/>
              <a:buAutoNum type="arabicPeriod"/>
            </a:pPr>
            <a:endParaRPr lang="nl-BE" altLang="en-US" sz="2000" smtClean="0">
              <a:solidFill>
                <a:srgbClr val="000000"/>
              </a:solidFill>
              <a:cs typeface="Arial" charset="0"/>
              <a:sym typeface="Arial" charset="0"/>
            </a:endParaRPr>
          </a:p>
        </p:txBody>
      </p:sp>
      <p:sp>
        <p:nvSpPr>
          <p:cNvPr id="4" name="Slide Number Placeholder 3"/>
          <p:cNvSpPr>
            <a:spLocks noGrp="1"/>
          </p:cNvSpPr>
          <p:nvPr>
            <p:ph type="sldNum" sz="quarter" idx="12"/>
          </p:nvPr>
        </p:nvSpPr>
        <p:spPr/>
        <p:txBody>
          <a:bodyPr/>
          <a:lstStyle/>
          <a:p>
            <a:fld id="{BAADB71D-6A6A-403E-B8B0-DAC18C9A03D5}" type="slidenum">
              <a:rPr lang="en-US" smtClean="0"/>
              <a:t>19</a:t>
            </a:fld>
            <a:endParaRPr lang="en-US"/>
          </a:p>
        </p:txBody>
      </p:sp>
      <p:sp>
        <p:nvSpPr>
          <p:cNvPr id="6" name="Date Placeholder 3"/>
          <p:cNvSpPr>
            <a:spLocks noGrp="1"/>
          </p:cNvSpPr>
          <p:nvPr>
            <p:ph type="dt" sz="half" idx="10"/>
          </p:nvPr>
        </p:nvSpPr>
        <p:spPr>
          <a:xfrm>
            <a:off x="457200" y="18288"/>
            <a:ext cx="2895600" cy="329184"/>
          </a:xfrm>
        </p:spPr>
        <p:txBody>
          <a:bodyPr/>
          <a:lstStyle/>
          <a:p>
            <a:r>
              <a:rPr lang="en-US" dirty="0" smtClean="0"/>
              <a:t>02/12/2014</a:t>
            </a:r>
            <a:endParaRPr lang="nl-BE" dirty="0"/>
          </a:p>
        </p:txBody>
      </p:sp>
    </p:spTree>
    <p:extLst>
      <p:ext uri="{BB962C8B-B14F-4D97-AF65-F5344CB8AC3E}">
        <p14:creationId xmlns:p14="http://schemas.microsoft.com/office/powerpoint/2010/main" val="2736914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b="1" dirty="0" smtClean="0"/>
              <a:t>Overzicht</a:t>
            </a:r>
            <a:endParaRPr lang="nl-BE" b="1" dirty="0"/>
          </a:p>
        </p:txBody>
      </p:sp>
      <p:sp>
        <p:nvSpPr>
          <p:cNvPr id="3" name="Content Placeholder 2"/>
          <p:cNvSpPr>
            <a:spLocks noGrp="1"/>
          </p:cNvSpPr>
          <p:nvPr>
            <p:ph idx="1"/>
          </p:nvPr>
        </p:nvSpPr>
        <p:spPr/>
        <p:txBody>
          <a:bodyPr/>
          <a:lstStyle/>
          <a:p>
            <a:pPr marL="457200" indent="-457200">
              <a:buFont typeface="+mj-lt"/>
              <a:buAutoNum type="arabicPeriod"/>
            </a:pPr>
            <a:endParaRPr lang="nl-BE" smtClean="0"/>
          </a:p>
          <a:p>
            <a:pPr marL="457200" indent="-457200">
              <a:buFont typeface="+mj-lt"/>
              <a:buAutoNum type="arabicPeriod"/>
            </a:pPr>
            <a:r>
              <a:rPr lang="nl-BE" smtClean="0"/>
              <a:t>Roadmap e-Gezondheid - voornaamste realisaties</a:t>
            </a:r>
          </a:p>
          <a:p>
            <a:pPr marL="457200" indent="-457200">
              <a:buFont typeface="+mj-lt"/>
              <a:buAutoNum type="arabicPeriod"/>
            </a:pPr>
            <a:endParaRPr lang="nl-BE" smtClean="0"/>
          </a:p>
          <a:p>
            <a:pPr marL="457200" indent="-457200">
              <a:buFont typeface="+mj-lt"/>
              <a:buAutoNum type="arabicPeriod"/>
            </a:pPr>
            <a:endParaRPr lang="nl-BE" smtClean="0"/>
          </a:p>
          <a:p>
            <a:pPr marL="457200" indent="-457200">
              <a:buFont typeface="+mj-lt"/>
              <a:buAutoNum type="arabicPeriod"/>
            </a:pPr>
            <a:r>
              <a:rPr lang="nl-BE" smtClean="0"/>
              <a:t>Rol en verantwoordelijkheden van het eHealth-platform</a:t>
            </a:r>
            <a:endParaRPr lang="nl-BE" smtClean="0">
              <a:solidFill>
                <a:srgbClr val="3E6E5A"/>
              </a:solidFill>
            </a:endParaRPr>
          </a:p>
          <a:p>
            <a:pPr marL="457200" indent="-457200">
              <a:buFont typeface="+mj-lt"/>
              <a:buAutoNum type="arabicPeriod"/>
            </a:pPr>
            <a:endParaRPr lang="nl-BE" smtClean="0">
              <a:solidFill>
                <a:srgbClr val="3E6E5A"/>
              </a:solidFill>
            </a:endParaRPr>
          </a:p>
          <a:p>
            <a:pPr marL="457200" indent="-457200">
              <a:buFont typeface="+mj-lt"/>
              <a:buAutoNum type="arabicPeriod"/>
            </a:pPr>
            <a:endParaRPr lang="nl-BE" smtClean="0">
              <a:solidFill>
                <a:srgbClr val="3E6E5A"/>
              </a:solidFill>
            </a:endParaRPr>
          </a:p>
          <a:p>
            <a:pPr marL="457200" indent="-457200">
              <a:buFont typeface="+mj-lt"/>
              <a:buAutoNum type="arabicPeriod"/>
            </a:pPr>
            <a:r>
              <a:rPr lang="nl-BE" smtClean="0"/>
              <a:t>Wat is de rol van de zorgverleners ?                    Waarom de gezondheidszorgpraktijk informatiseren ?</a:t>
            </a:r>
          </a:p>
          <a:p>
            <a:pPr marL="457200" indent="-457200">
              <a:buFont typeface="+mj-lt"/>
              <a:buAutoNum type="arabicPeriod"/>
            </a:pPr>
            <a:endParaRPr lang="nl-BE" smtClean="0">
              <a:solidFill>
                <a:srgbClr val="3E6E5A"/>
              </a:solidFill>
            </a:endParaRPr>
          </a:p>
          <a:p>
            <a:pPr marL="457200" indent="-457200">
              <a:buFont typeface="+mj-lt"/>
              <a:buAutoNum type="arabicPeriod"/>
            </a:pPr>
            <a:endParaRPr lang="nl-BE" smtClean="0"/>
          </a:p>
          <a:p>
            <a:pPr marL="457200" indent="-457200">
              <a:buFont typeface="+mj-lt"/>
              <a:buAutoNum type="arabicPeriod"/>
            </a:pPr>
            <a:endParaRPr lang="nl-BE" sz="800" smtClean="0"/>
          </a:p>
          <a:p>
            <a:pPr lvl="1"/>
            <a:endParaRPr lang="nl-BE" dirty="0"/>
          </a:p>
        </p:txBody>
      </p:sp>
      <p:sp>
        <p:nvSpPr>
          <p:cNvPr id="4" name="Date Placeholder 3"/>
          <p:cNvSpPr>
            <a:spLocks noGrp="1"/>
          </p:cNvSpPr>
          <p:nvPr>
            <p:ph type="dt" sz="half" idx="10"/>
          </p:nvPr>
        </p:nvSpPr>
        <p:spPr/>
        <p:txBody>
          <a:bodyPr/>
          <a:lstStyle/>
          <a:p>
            <a:r>
              <a:rPr lang="en-US" dirty="0" smtClean="0"/>
              <a:t>02/12/2014</a:t>
            </a:r>
            <a:endParaRPr lang="nl-BE" dirty="0"/>
          </a:p>
        </p:txBody>
      </p:sp>
      <p:sp>
        <p:nvSpPr>
          <p:cNvPr id="5" name="Slide Number Placeholder 4"/>
          <p:cNvSpPr>
            <a:spLocks noGrp="1"/>
          </p:cNvSpPr>
          <p:nvPr>
            <p:ph type="sldNum" sz="quarter" idx="12"/>
          </p:nvPr>
        </p:nvSpPr>
        <p:spPr/>
        <p:txBody>
          <a:bodyPr/>
          <a:lstStyle/>
          <a:p>
            <a:fld id="{BAADB71D-6A6A-403E-B8B0-DAC18C9A03D5}" type="slidenum">
              <a:rPr lang="en-US" smtClean="0"/>
              <a:t>2</a:t>
            </a:fld>
            <a:endParaRPr lang="nl-BE"/>
          </a:p>
        </p:txBody>
      </p:sp>
    </p:spTree>
    <p:extLst>
      <p:ext uri="{BB962C8B-B14F-4D97-AF65-F5344CB8AC3E}">
        <p14:creationId xmlns:p14="http://schemas.microsoft.com/office/powerpoint/2010/main" val="36671019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990600"/>
          </a:xfrm>
        </p:spPr>
        <p:txBody>
          <a:bodyPr/>
          <a:lstStyle/>
          <a:p>
            <a:r>
              <a:rPr lang="nl-BE" altLang="en-US" b="1" dirty="0"/>
              <a:t>Basisarchitectuur</a:t>
            </a:r>
            <a:endParaRPr lang="en-US" dirty="0"/>
          </a:p>
        </p:txBody>
      </p:sp>
      <p:sp>
        <p:nvSpPr>
          <p:cNvPr id="4" name="Slide Number Placeholder 3"/>
          <p:cNvSpPr>
            <a:spLocks noGrp="1"/>
          </p:cNvSpPr>
          <p:nvPr>
            <p:ph type="sldNum" sz="quarter" idx="12"/>
          </p:nvPr>
        </p:nvSpPr>
        <p:spPr/>
        <p:txBody>
          <a:bodyPr/>
          <a:lstStyle/>
          <a:p>
            <a:fld id="{BAADB71D-6A6A-403E-B8B0-DAC18C9A03D5}" type="slidenum">
              <a:rPr lang="en-US" smtClean="0"/>
              <a:t>20</a:t>
            </a:fld>
            <a:endParaRPr lang="en-US"/>
          </a:p>
        </p:txBody>
      </p:sp>
      <p:pic>
        <p:nvPicPr>
          <p:cNvPr id="76" name="Picture 7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4813" y="5810250"/>
            <a:ext cx="4318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 name="Oval 83"/>
          <p:cNvSpPr>
            <a:spLocks noChangeArrowheads="1"/>
          </p:cNvSpPr>
          <p:nvPr/>
        </p:nvSpPr>
        <p:spPr bwMode="auto">
          <a:xfrm>
            <a:off x="474663" y="3857625"/>
            <a:ext cx="989012" cy="1414463"/>
          </a:xfrm>
          <a:prstGeom prst="ellipse">
            <a:avLst/>
          </a:prstGeom>
          <a:gradFill rotWithShape="1">
            <a:gsLst>
              <a:gs pos="0">
                <a:srgbClr val="475E76"/>
              </a:gs>
              <a:gs pos="50000">
                <a:srgbClr val="99CCFF"/>
              </a:gs>
              <a:gs pos="100000">
                <a:srgbClr val="475E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endParaRPr lang="fr-FR" altLang="en-US" sz="2400" b="1" i="1"/>
          </a:p>
        </p:txBody>
      </p:sp>
      <p:sp>
        <p:nvSpPr>
          <p:cNvPr id="78" name="Oval 84"/>
          <p:cNvSpPr>
            <a:spLocks noChangeArrowheads="1"/>
          </p:cNvSpPr>
          <p:nvPr/>
        </p:nvSpPr>
        <p:spPr bwMode="auto">
          <a:xfrm>
            <a:off x="7835900" y="3851275"/>
            <a:ext cx="989013" cy="1414463"/>
          </a:xfrm>
          <a:prstGeom prst="ellipse">
            <a:avLst/>
          </a:prstGeom>
          <a:gradFill rotWithShape="1">
            <a:gsLst>
              <a:gs pos="0">
                <a:srgbClr val="475E76"/>
              </a:gs>
              <a:gs pos="50000">
                <a:srgbClr val="99CCFF"/>
              </a:gs>
              <a:gs pos="100000">
                <a:srgbClr val="475E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GB" altLang="en-US"/>
          </a:p>
        </p:txBody>
      </p:sp>
      <p:sp>
        <p:nvSpPr>
          <p:cNvPr id="79" name="Rectangle 85"/>
          <p:cNvSpPr>
            <a:spLocks noChangeArrowheads="1"/>
          </p:cNvSpPr>
          <p:nvPr/>
        </p:nvSpPr>
        <p:spPr bwMode="auto">
          <a:xfrm>
            <a:off x="984250" y="3859213"/>
            <a:ext cx="7364413" cy="1412875"/>
          </a:xfrm>
          <a:prstGeom prst="rect">
            <a:avLst/>
          </a:prstGeom>
          <a:gradFill rotWithShape="1">
            <a:gsLst>
              <a:gs pos="0">
                <a:srgbClr val="99CCFF">
                  <a:gamma/>
                  <a:shade val="46275"/>
                  <a:invGamma/>
                </a:srgbClr>
              </a:gs>
              <a:gs pos="50000">
                <a:srgbClr val="99CCFF"/>
              </a:gs>
              <a:gs pos="100000">
                <a:srgbClr val="99CCFF">
                  <a:gamma/>
                  <a:shade val="46275"/>
                  <a:invGamma/>
                </a:srgbClr>
              </a:gs>
            </a:gsLst>
            <a:lin ang="5400000" scaled="1"/>
          </a:gradFill>
          <a:ln w="9525">
            <a:noFill/>
            <a:miter lim="800000"/>
            <a:headEnd/>
            <a:tailEnd/>
          </a:ln>
          <a:effectLst/>
        </p:spPr>
        <p:txBody>
          <a:bodyPr wrap="none" anchor="ctr"/>
          <a:lstStyle/>
          <a:p>
            <a:pPr algn="ctr">
              <a:defRPr/>
            </a:pPr>
            <a:endParaRPr lang="fr-BE" sz="2400" b="1" i="1">
              <a:solidFill>
                <a:schemeClr val="bg1"/>
              </a:solidFill>
              <a:effectLst>
                <a:outerShdw blurRad="38100" dist="38100" dir="2700000" algn="tl">
                  <a:srgbClr val="000000"/>
                </a:outerShdw>
              </a:effectLst>
            </a:endParaRPr>
          </a:p>
          <a:p>
            <a:pPr algn="ctr">
              <a:defRPr/>
            </a:pPr>
            <a:endParaRPr lang="en-GB" sz="2400" b="1" i="1">
              <a:solidFill>
                <a:schemeClr val="bg1"/>
              </a:solidFill>
              <a:effectLst>
                <a:outerShdw blurRad="38100" dist="38100" dir="2700000" algn="tl">
                  <a:srgbClr val="000000"/>
                </a:outerShdw>
              </a:effectLst>
            </a:endParaRPr>
          </a:p>
        </p:txBody>
      </p:sp>
      <p:sp>
        <p:nvSpPr>
          <p:cNvPr id="80" name="Oval 86"/>
          <p:cNvSpPr>
            <a:spLocks noChangeArrowheads="1"/>
          </p:cNvSpPr>
          <p:nvPr/>
        </p:nvSpPr>
        <p:spPr bwMode="auto">
          <a:xfrm>
            <a:off x="1754188" y="4114800"/>
            <a:ext cx="735012" cy="914400"/>
          </a:xfrm>
          <a:prstGeom prst="ellipse">
            <a:avLst/>
          </a:prstGeom>
          <a:gradFill rotWithShape="1">
            <a:gsLst>
              <a:gs pos="0">
                <a:srgbClr val="475E00"/>
              </a:gs>
              <a:gs pos="50000">
                <a:srgbClr val="99CC00"/>
              </a:gs>
              <a:gs pos="100000">
                <a:srgbClr val="475E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GB" altLang="en-US"/>
          </a:p>
        </p:txBody>
      </p:sp>
      <p:sp>
        <p:nvSpPr>
          <p:cNvPr id="81" name="Oval 87"/>
          <p:cNvSpPr>
            <a:spLocks noChangeArrowheads="1"/>
          </p:cNvSpPr>
          <p:nvPr/>
        </p:nvSpPr>
        <p:spPr bwMode="auto">
          <a:xfrm>
            <a:off x="7659688" y="4108450"/>
            <a:ext cx="735012" cy="914400"/>
          </a:xfrm>
          <a:prstGeom prst="ellipse">
            <a:avLst/>
          </a:prstGeom>
          <a:gradFill rotWithShape="1">
            <a:gsLst>
              <a:gs pos="0">
                <a:srgbClr val="475E00"/>
              </a:gs>
              <a:gs pos="50000">
                <a:srgbClr val="99CC00"/>
              </a:gs>
              <a:gs pos="100000">
                <a:srgbClr val="475E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GB" altLang="en-US"/>
          </a:p>
        </p:txBody>
      </p:sp>
      <p:sp>
        <p:nvSpPr>
          <p:cNvPr id="82" name="Rectangle 88"/>
          <p:cNvSpPr>
            <a:spLocks noChangeArrowheads="1"/>
          </p:cNvSpPr>
          <p:nvPr/>
        </p:nvSpPr>
        <p:spPr bwMode="auto">
          <a:xfrm>
            <a:off x="2157413" y="4117975"/>
            <a:ext cx="5832475" cy="906463"/>
          </a:xfrm>
          <a:prstGeom prst="rect">
            <a:avLst/>
          </a:prstGeom>
          <a:gradFill rotWithShape="1">
            <a:gsLst>
              <a:gs pos="0">
                <a:srgbClr val="99CC00">
                  <a:gamma/>
                  <a:shade val="46275"/>
                  <a:invGamma/>
                </a:srgbClr>
              </a:gs>
              <a:gs pos="50000">
                <a:srgbClr val="99CC00"/>
              </a:gs>
              <a:gs pos="100000">
                <a:srgbClr val="99CC00">
                  <a:gamma/>
                  <a:shade val="46275"/>
                  <a:invGamma/>
                </a:srgbClr>
              </a:gs>
            </a:gsLst>
            <a:lin ang="5400000" scaled="1"/>
          </a:gradFill>
          <a:ln w="9525">
            <a:noFill/>
            <a:miter lim="800000"/>
            <a:headEnd/>
            <a:tailEnd/>
          </a:ln>
          <a:effectLst/>
        </p:spPr>
        <p:txBody>
          <a:bodyPr wrap="none" anchor="ctr"/>
          <a:lstStyle/>
          <a:p>
            <a:pPr algn="ctr">
              <a:defRPr/>
            </a:pPr>
            <a:r>
              <a:rPr lang="nl-BE" sz="2400" b="1" i="1" dirty="0">
                <a:solidFill>
                  <a:schemeClr val="bg1"/>
                </a:solidFill>
                <a:effectLst>
                  <a:outerShdw blurRad="38100" dist="38100" dir="2700000" algn="tl">
                    <a:srgbClr val="000000"/>
                  </a:outerShdw>
                </a:effectLst>
              </a:rPr>
              <a:t>Basisdiensten</a:t>
            </a:r>
          </a:p>
          <a:p>
            <a:pPr algn="ctr">
              <a:defRPr/>
            </a:pPr>
            <a:r>
              <a:rPr lang="nl-BE" sz="2400" b="1" i="1" dirty="0">
                <a:solidFill>
                  <a:srgbClr val="3E6E5A"/>
                </a:solidFill>
                <a:effectLst>
                  <a:outerShdw blurRad="38100" dist="38100" dir="2700000" algn="tl">
                    <a:srgbClr val="000000"/>
                  </a:outerShdw>
                </a:effectLst>
              </a:rPr>
              <a:t>eHealth</a:t>
            </a:r>
            <a:r>
              <a:rPr lang="nl-BE" sz="2400" b="1" i="1" dirty="0">
                <a:solidFill>
                  <a:schemeClr val="bg1"/>
                </a:solidFill>
                <a:effectLst>
                  <a:outerShdw blurRad="38100" dist="38100" dir="2700000" algn="tl">
                    <a:srgbClr val="000000"/>
                  </a:outerShdw>
                </a:effectLst>
              </a:rPr>
              <a:t>-platform</a:t>
            </a:r>
          </a:p>
        </p:txBody>
      </p:sp>
      <p:sp>
        <p:nvSpPr>
          <p:cNvPr id="83" name="Text Box 89"/>
          <p:cNvSpPr txBox="1">
            <a:spLocks noChangeArrowheads="1"/>
          </p:cNvSpPr>
          <p:nvPr/>
        </p:nvSpPr>
        <p:spPr bwMode="auto">
          <a:xfrm>
            <a:off x="423863" y="4332288"/>
            <a:ext cx="18288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nl-BE" altLang="en-US" sz="2400" b="1" i="1">
                <a:latin typeface="Arial" charset="0"/>
              </a:rPr>
              <a:t>Netwerk</a:t>
            </a:r>
          </a:p>
        </p:txBody>
      </p:sp>
      <p:pic>
        <p:nvPicPr>
          <p:cNvPr id="84" name="Picture 3"/>
          <p:cNvPicPr>
            <a:picLocks noChangeAspect="1" noChangeArrowheads="1"/>
          </p:cNvPicPr>
          <p:nvPr/>
        </p:nvPicPr>
        <p:blipFill>
          <a:blip r:embed="rId4">
            <a:clrChange>
              <a:clrFrom>
                <a:srgbClr val="FCFEFC"/>
              </a:clrFrom>
              <a:clrTo>
                <a:srgbClr val="FCFEFC">
                  <a:alpha val="0"/>
                </a:srgbClr>
              </a:clrTo>
            </a:clrChange>
            <a:extLst>
              <a:ext uri="{28A0092B-C50C-407E-A947-70E740481C1C}">
                <a14:useLocalDpi xmlns:a14="http://schemas.microsoft.com/office/drawing/2010/main" val="0"/>
              </a:ext>
            </a:extLst>
          </a:blip>
          <a:srcRect/>
          <a:stretch>
            <a:fillRect/>
          </a:stretch>
        </p:blipFill>
        <p:spPr bwMode="auto">
          <a:xfrm>
            <a:off x="4275138" y="5713413"/>
            <a:ext cx="466725" cy="3794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 name="Oval 5"/>
          <p:cNvSpPr>
            <a:spLocks noChangeArrowheads="1"/>
          </p:cNvSpPr>
          <p:nvPr/>
        </p:nvSpPr>
        <p:spPr bwMode="auto">
          <a:xfrm>
            <a:off x="3476625" y="1289050"/>
            <a:ext cx="2286000" cy="762000"/>
          </a:xfrm>
          <a:prstGeom prst="ellipse">
            <a:avLst/>
          </a:prstGeom>
          <a:noFill/>
          <a:ln w="9525">
            <a:noFill/>
            <a:round/>
            <a:headEnd/>
            <a:tailEnd/>
          </a:ln>
          <a:effectLst/>
        </p:spPr>
        <p:txBody>
          <a:bodyPr wrap="none" anchor="ctr"/>
          <a:lstStyle/>
          <a:p>
            <a:pPr algn="ctr">
              <a:defRPr/>
            </a:pPr>
            <a:r>
              <a:rPr lang="nl-BE" sz="2000" b="1" i="1" dirty="0">
                <a:effectLst>
                  <a:outerShdw blurRad="38100" dist="38100" dir="2700000" algn="tl">
                    <a:srgbClr val="C0C0C0"/>
                  </a:outerShdw>
                </a:effectLst>
              </a:rPr>
              <a:t>Patiënten, zorgverleners</a:t>
            </a:r>
          </a:p>
          <a:p>
            <a:pPr algn="ctr">
              <a:defRPr/>
            </a:pPr>
            <a:r>
              <a:rPr lang="nl-BE" sz="2000" b="1" i="1" dirty="0">
                <a:effectLst>
                  <a:outerShdw blurRad="38100" dist="38100" dir="2700000" algn="tl">
                    <a:srgbClr val="C0C0C0"/>
                  </a:outerShdw>
                </a:effectLst>
              </a:rPr>
              <a:t>en zorginstellingen</a:t>
            </a:r>
            <a:endParaRPr lang="nl-BE" sz="2000" b="1" i="1" dirty="0">
              <a:solidFill>
                <a:schemeClr val="bg1"/>
              </a:solidFill>
              <a:effectLst>
                <a:outerShdw blurRad="38100" dist="38100" dir="2700000" algn="tl">
                  <a:srgbClr val="C0C0C0"/>
                </a:outerShdw>
              </a:effectLst>
            </a:endParaRPr>
          </a:p>
        </p:txBody>
      </p:sp>
      <p:sp>
        <p:nvSpPr>
          <p:cNvPr id="86" name="AutoShape 13"/>
          <p:cNvSpPr>
            <a:spLocks noChangeArrowheads="1"/>
          </p:cNvSpPr>
          <p:nvPr/>
        </p:nvSpPr>
        <p:spPr bwMode="blackWhite">
          <a:xfrm>
            <a:off x="5926138" y="5561013"/>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hangingPunct="0">
              <a:lnSpc>
                <a:spcPct val="80000"/>
              </a:lnSpc>
              <a:spcBef>
                <a:spcPct val="50000"/>
              </a:spcBef>
              <a:defRPr/>
            </a:pPr>
            <a:r>
              <a:rPr lang="nl-BE" sz="2000" b="1" i="1">
                <a:solidFill>
                  <a:srgbClr val="FFCC99"/>
                </a:solidFill>
                <a:effectLst>
                  <a:outerShdw blurRad="38100" dist="38100" dir="2700000" algn="tl">
                    <a:srgbClr val="000000"/>
                  </a:outerShdw>
                </a:effectLst>
              </a:rPr>
              <a:t>GAB</a:t>
            </a:r>
          </a:p>
        </p:txBody>
      </p:sp>
      <p:sp>
        <p:nvSpPr>
          <p:cNvPr id="87" name="AutoShape 14"/>
          <p:cNvSpPr>
            <a:spLocks noChangeArrowheads="1"/>
          </p:cNvSpPr>
          <p:nvPr/>
        </p:nvSpPr>
        <p:spPr bwMode="blackWhite">
          <a:xfrm>
            <a:off x="7224713" y="5561013"/>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hangingPunct="0">
              <a:lnSpc>
                <a:spcPct val="80000"/>
              </a:lnSpc>
              <a:spcBef>
                <a:spcPct val="50000"/>
              </a:spcBef>
              <a:defRPr/>
            </a:pPr>
            <a:r>
              <a:rPr lang="nl-BE" sz="2000" b="1" i="1">
                <a:solidFill>
                  <a:srgbClr val="FFCC99"/>
                </a:solidFill>
                <a:effectLst>
                  <a:outerShdw blurRad="38100" dist="38100" dir="2700000" algn="tl">
                    <a:srgbClr val="000000"/>
                  </a:outerShdw>
                </a:effectLst>
              </a:rPr>
              <a:t>GAB</a:t>
            </a:r>
          </a:p>
        </p:txBody>
      </p:sp>
      <p:sp>
        <p:nvSpPr>
          <p:cNvPr id="88" name="AutoShape 16"/>
          <p:cNvSpPr>
            <a:spLocks noChangeArrowheads="1"/>
          </p:cNvSpPr>
          <p:nvPr/>
        </p:nvSpPr>
        <p:spPr bwMode="blackWhite">
          <a:xfrm>
            <a:off x="4741863" y="5561013"/>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hangingPunct="0">
              <a:lnSpc>
                <a:spcPct val="80000"/>
              </a:lnSpc>
              <a:spcBef>
                <a:spcPct val="50000"/>
              </a:spcBef>
              <a:defRPr/>
            </a:pPr>
            <a:r>
              <a:rPr lang="nl-BE" sz="2000" b="1" i="1">
                <a:solidFill>
                  <a:srgbClr val="FFCC99"/>
                </a:solidFill>
                <a:effectLst>
                  <a:outerShdw blurRad="38100" dist="38100" dir="2700000" algn="tl">
                    <a:srgbClr val="000000"/>
                  </a:outerShdw>
                </a:effectLst>
              </a:rPr>
              <a:t>GAB</a:t>
            </a:r>
          </a:p>
        </p:txBody>
      </p:sp>
      <p:pic>
        <p:nvPicPr>
          <p:cNvPr id="89" name="Picture 20" descr="FOD_tekening"/>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18300" y="5740400"/>
            <a:ext cx="392113"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 name="Rectangle 21"/>
          <p:cNvSpPr>
            <a:spLocks noChangeArrowheads="1"/>
          </p:cNvSpPr>
          <p:nvPr/>
        </p:nvSpPr>
        <p:spPr bwMode="auto">
          <a:xfrm>
            <a:off x="315913" y="6091873"/>
            <a:ext cx="17510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nl-BE" altLang="en-US" sz="2000" b="1" i="1" dirty="0">
                <a:solidFill>
                  <a:schemeClr val="hlink"/>
                </a:solidFill>
              </a:rPr>
              <a:t>Leveranciers</a:t>
            </a:r>
          </a:p>
        </p:txBody>
      </p:sp>
      <p:sp>
        <p:nvSpPr>
          <p:cNvPr id="91" name="Rectangle 22"/>
          <p:cNvSpPr>
            <a:spLocks noChangeArrowheads="1"/>
          </p:cNvSpPr>
          <p:nvPr/>
        </p:nvSpPr>
        <p:spPr bwMode="auto">
          <a:xfrm>
            <a:off x="44450" y="3468688"/>
            <a:ext cx="203200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nl-BE" altLang="en-US" sz="2000" b="1" i="1">
                <a:solidFill>
                  <a:schemeClr val="hlink"/>
                </a:solidFill>
              </a:rPr>
              <a:t>Gebruikers</a:t>
            </a:r>
          </a:p>
        </p:txBody>
      </p:sp>
      <p:sp>
        <p:nvSpPr>
          <p:cNvPr id="92" name="AutoShape 23">
            <a:hlinkClick r:id="" action="ppaction://noaction" highlightClick="1"/>
          </p:cNvPr>
          <p:cNvSpPr>
            <a:spLocks noChangeArrowheads="1"/>
          </p:cNvSpPr>
          <p:nvPr/>
        </p:nvSpPr>
        <p:spPr bwMode="blackWhite">
          <a:xfrm>
            <a:off x="3492500" y="2482850"/>
            <a:ext cx="1219200" cy="914400"/>
          </a:xfrm>
          <a:prstGeom prst="actionButtonBlank">
            <a:avLst/>
          </a:prstGeom>
          <a:gradFill rotWithShape="0">
            <a:gsLst>
              <a:gs pos="0">
                <a:srgbClr val="969696">
                  <a:gamma/>
                  <a:tint val="53725"/>
                  <a:invGamma/>
                </a:srgbClr>
              </a:gs>
              <a:gs pos="100000">
                <a:srgbClr val="969696"/>
              </a:gs>
            </a:gsLst>
            <a:path path="rect">
              <a:fillToRect l="50000" t="50000" r="50000" b="50000"/>
            </a:path>
          </a:gradFill>
          <a:ln w="9525">
            <a:noFill/>
            <a:miter lim="800000"/>
            <a:headEnd type="none" w="sm" len="sm"/>
            <a:tailEnd type="none" w="sm" len="sm"/>
          </a:ln>
          <a:effectLst/>
        </p:spPr>
        <p:txBody>
          <a:bodyPr lIns="0" tIns="72000" rIns="0"/>
          <a:lstStyle/>
          <a:p>
            <a:pPr algn="ctr" eaLnBrk="0" hangingPunct="0">
              <a:lnSpc>
                <a:spcPct val="80000"/>
              </a:lnSpc>
              <a:spcBef>
                <a:spcPct val="50000"/>
              </a:spcBef>
              <a:tabLst>
                <a:tab pos="4572000" algn="r"/>
              </a:tabLst>
              <a:defRPr/>
            </a:pPr>
            <a:r>
              <a:rPr lang="nl-BE" sz="1400" i="1" dirty="0">
                <a:solidFill>
                  <a:schemeClr val="bg1"/>
                </a:solidFill>
                <a:effectLst>
                  <a:outerShdw blurRad="38100" dist="38100" dir="2700000" algn="tl">
                    <a:srgbClr val="000000"/>
                  </a:outerShdw>
                </a:effectLst>
              </a:rPr>
              <a:t>portaal </a:t>
            </a:r>
            <a:r>
              <a:rPr lang="nl-BE" sz="1400" i="1" dirty="0">
                <a:solidFill>
                  <a:srgbClr val="3E6E5A"/>
                </a:solidFill>
                <a:effectLst>
                  <a:outerShdw blurRad="38100" dist="38100" dir="2700000" algn="tl">
                    <a:srgbClr val="000000"/>
                  </a:outerShdw>
                </a:effectLst>
              </a:rPr>
              <a:t>eHealth</a:t>
            </a:r>
            <a:r>
              <a:rPr lang="nl-BE" sz="1400" i="1" dirty="0">
                <a:solidFill>
                  <a:schemeClr val="bg1"/>
                </a:solidFill>
                <a:effectLst>
                  <a:outerShdw blurRad="38100" dist="38100" dir="2700000" algn="tl">
                    <a:srgbClr val="000000"/>
                  </a:outerShdw>
                </a:effectLst>
              </a:rPr>
              <a:t>-platform</a:t>
            </a:r>
          </a:p>
        </p:txBody>
      </p:sp>
      <p:grpSp>
        <p:nvGrpSpPr>
          <p:cNvPr id="93" name="Group 24"/>
          <p:cNvGrpSpPr>
            <a:grpSpLocks/>
          </p:cNvGrpSpPr>
          <p:nvPr/>
        </p:nvGrpSpPr>
        <p:grpSpPr bwMode="auto">
          <a:xfrm>
            <a:off x="760413" y="1689100"/>
            <a:ext cx="1219200" cy="914400"/>
            <a:chOff x="432" y="1200"/>
            <a:chExt cx="912" cy="672"/>
          </a:xfrm>
        </p:grpSpPr>
        <p:sp>
          <p:nvSpPr>
            <p:cNvPr id="94" name="AutoShape 25">
              <a:hlinkClick r:id="" action="ppaction://noaction" highlightClick="1"/>
            </p:cNvPr>
            <p:cNvSpPr>
              <a:spLocks noChangeArrowheads="1"/>
            </p:cNvSpPr>
            <p:nvPr/>
          </p:nvSpPr>
          <p:spPr bwMode="blackWhite">
            <a:xfrm>
              <a:off x="432" y="1200"/>
              <a:ext cx="912" cy="672"/>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hangingPunct="0">
                <a:lnSpc>
                  <a:spcPct val="80000"/>
                </a:lnSpc>
                <a:spcBef>
                  <a:spcPct val="50000"/>
                </a:spcBef>
                <a:tabLst>
                  <a:tab pos="4572000" algn="r"/>
                </a:tabLst>
                <a:defRPr/>
              </a:pPr>
              <a:r>
                <a:rPr lang="nl-BE" sz="1400" i="1">
                  <a:solidFill>
                    <a:schemeClr val="bg1"/>
                  </a:solidFill>
                  <a:effectLst>
                    <a:outerShdw blurRad="38100" dist="38100" dir="2700000" algn="tl">
                      <a:srgbClr val="000000"/>
                    </a:outerShdw>
                  </a:effectLst>
                </a:rPr>
                <a:t>Health portal</a:t>
              </a:r>
              <a:endParaRPr lang="nl-BE" sz="1000" i="1">
                <a:solidFill>
                  <a:schemeClr val="bg1"/>
                </a:solidFill>
              </a:endParaRPr>
            </a:p>
          </p:txBody>
        </p:sp>
        <p:sp>
          <p:nvSpPr>
            <p:cNvPr id="95" name="AutoShape 26">
              <a:hlinkClick r:id="" action="ppaction://noaction" highlightClick="1"/>
            </p:cNvPr>
            <p:cNvSpPr>
              <a:spLocks noChangeArrowheads="1"/>
            </p:cNvSpPr>
            <p:nvPr/>
          </p:nvSpPr>
          <p:spPr bwMode="blackWhite">
            <a:xfrm>
              <a:off x="768" y="1440"/>
              <a:ext cx="384" cy="19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chemeClr val="bg1"/>
                </a:solidFill>
                <a:effectLst>
                  <a:outerShdw blurRad="38100" dist="38100" dir="2700000" algn="tl">
                    <a:srgbClr val="000000"/>
                  </a:outerShdw>
                </a:effectLst>
              </a:endParaRPr>
            </a:p>
          </p:txBody>
        </p:sp>
        <p:sp>
          <p:nvSpPr>
            <p:cNvPr id="96" name="AutoShape 27">
              <a:hlinkClick r:id="" action="ppaction://noaction" highlightClick="1"/>
            </p:cNvPr>
            <p:cNvSpPr>
              <a:spLocks noChangeArrowheads="1"/>
            </p:cNvSpPr>
            <p:nvPr/>
          </p:nvSpPr>
          <p:spPr bwMode="blackWhite">
            <a:xfrm>
              <a:off x="816" y="1488"/>
              <a:ext cx="386" cy="191"/>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chemeClr val="bg1"/>
                </a:solidFill>
                <a:effectLst>
                  <a:outerShdw blurRad="38100" dist="38100" dir="2700000" algn="tl">
                    <a:srgbClr val="000000"/>
                  </a:outerShdw>
                </a:effectLst>
              </a:endParaRPr>
            </a:p>
          </p:txBody>
        </p:sp>
        <p:sp>
          <p:nvSpPr>
            <p:cNvPr id="97" name="AutoShape 28">
              <a:hlinkClick r:id="" action="ppaction://noaction" highlightClick="1"/>
            </p:cNvPr>
            <p:cNvSpPr>
              <a:spLocks noChangeArrowheads="1"/>
            </p:cNvSpPr>
            <p:nvPr/>
          </p:nvSpPr>
          <p:spPr bwMode="blackWhite">
            <a:xfrm>
              <a:off x="864" y="1536"/>
              <a:ext cx="384" cy="193"/>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chemeClr val="bg1"/>
                </a:solidFill>
                <a:effectLst>
                  <a:outerShdw blurRad="38100" dist="38100" dir="2700000" algn="tl">
                    <a:srgbClr val="000000"/>
                  </a:outerShdw>
                </a:effectLst>
              </a:endParaRPr>
            </a:p>
          </p:txBody>
        </p:sp>
        <p:sp>
          <p:nvSpPr>
            <p:cNvPr id="98" name="AutoShape 29">
              <a:hlinkClick r:id="" action="ppaction://noaction" highlightClick="1"/>
            </p:cNvPr>
            <p:cNvSpPr>
              <a:spLocks noChangeArrowheads="1"/>
            </p:cNvSpPr>
            <p:nvPr/>
          </p:nvSpPr>
          <p:spPr bwMode="blackWhite">
            <a:xfrm>
              <a:off x="912" y="1584"/>
              <a:ext cx="385" cy="192"/>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r>
                <a:rPr lang="nl-BE" sz="1600" b="1" i="1">
                  <a:solidFill>
                    <a:schemeClr val="bg1"/>
                  </a:solidFill>
                  <a:effectLst>
                    <a:outerShdw blurRad="38100" dist="38100" dir="2700000" algn="tl">
                      <a:srgbClr val="000000"/>
                    </a:outerShdw>
                  </a:effectLst>
                </a:rPr>
                <a:t>DTW</a:t>
              </a:r>
            </a:p>
          </p:txBody>
        </p:sp>
        <p:pic>
          <p:nvPicPr>
            <p:cNvPr id="99" name="Picture 30" descr="FOD_tekeni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 y="1605"/>
              <a:ext cx="240"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0" name="AutoShape 31">
            <a:hlinkClick r:id="" action="ppaction://noaction" highlightClick="1"/>
          </p:cNvPr>
          <p:cNvSpPr>
            <a:spLocks noChangeArrowheads="1"/>
          </p:cNvSpPr>
          <p:nvPr/>
        </p:nvSpPr>
        <p:spPr bwMode="blackWhite">
          <a:xfrm>
            <a:off x="6172200" y="2028825"/>
            <a:ext cx="1130300" cy="1039813"/>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hangingPunct="0">
              <a:lnSpc>
                <a:spcPct val="80000"/>
              </a:lnSpc>
              <a:spcBef>
                <a:spcPct val="50000"/>
              </a:spcBef>
              <a:tabLst>
                <a:tab pos="4572000" algn="r"/>
              </a:tabLst>
              <a:defRPr/>
            </a:pPr>
            <a:r>
              <a:rPr lang="nl-BE" sz="1400" i="1">
                <a:solidFill>
                  <a:schemeClr val="bg1"/>
                </a:solidFill>
                <a:effectLst>
                  <a:outerShdw blurRad="38100" dist="38100" dir="2700000" algn="tl">
                    <a:srgbClr val="000000"/>
                  </a:outerShdw>
                </a:effectLst>
              </a:rPr>
              <a:t>Software zorginstelling</a:t>
            </a:r>
            <a:endParaRPr lang="nl-BE" sz="1000" i="1">
              <a:solidFill>
                <a:schemeClr val="bg1"/>
              </a:solidFill>
            </a:endParaRPr>
          </a:p>
        </p:txBody>
      </p:sp>
      <p:sp>
        <p:nvSpPr>
          <p:cNvPr id="101" name="AutoShape 32">
            <a:hlinkClick r:id="" action="ppaction://noaction" highlightClick="1"/>
          </p:cNvPr>
          <p:cNvSpPr>
            <a:spLocks noChangeArrowheads="1"/>
          </p:cNvSpPr>
          <p:nvPr/>
        </p:nvSpPr>
        <p:spPr bwMode="blackWhite">
          <a:xfrm>
            <a:off x="6580188" y="2503488"/>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chemeClr val="bg1"/>
              </a:solidFill>
              <a:effectLst>
                <a:outerShdw blurRad="38100" dist="38100" dir="2700000" algn="tl">
                  <a:srgbClr val="000000"/>
                </a:outerShdw>
              </a:effectLst>
            </a:endParaRPr>
          </a:p>
        </p:txBody>
      </p:sp>
      <p:sp>
        <p:nvSpPr>
          <p:cNvPr id="102" name="AutoShape 33">
            <a:hlinkClick r:id="" action="ppaction://noaction" highlightClick="1"/>
          </p:cNvPr>
          <p:cNvSpPr>
            <a:spLocks noChangeArrowheads="1"/>
          </p:cNvSpPr>
          <p:nvPr/>
        </p:nvSpPr>
        <p:spPr bwMode="blackWhite">
          <a:xfrm>
            <a:off x="6643688" y="2568575"/>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chemeClr val="bg1"/>
              </a:solidFill>
              <a:effectLst>
                <a:outerShdw blurRad="38100" dist="38100" dir="2700000" algn="tl">
                  <a:srgbClr val="000000"/>
                </a:outerShdw>
              </a:effectLst>
            </a:endParaRPr>
          </a:p>
        </p:txBody>
      </p:sp>
      <p:sp>
        <p:nvSpPr>
          <p:cNvPr id="103" name="AutoShape 34">
            <a:hlinkClick r:id="" action="ppaction://noaction" highlightClick="1"/>
          </p:cNvPr>
          <p:cNvSpPr>
            <a:spLocks noChangeArrowheads="1"/>
          </p:cNvSpPr>
          <p:nvPr/>
        </p:nvSpPr>
        <p:spPr bwMode="blackWhite">
          <a:xfrm>
            <a:off x="6707188" y="2633663"/>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chemeClr val="bg1"/>
              </a:solidFill>
              <a:effectLst>
                <a:outerShdw blurRad="38100" dist="38100" dir="2700000" algn="tl">
                  <a:srgbClr val="000000"/>
                </a:outerShdw>
              </a:effectLst>
            </a:endParaRPr>
          </a:p>
        </p:txBody>
      </p:sp>
      <p:sp>
        <p:nvSpPr>
          <p:cNvPr id="104" name="AutoShape 35">
            <a:hlinkClick r:id="" action="ppaction://noaction" highlightClick="1"/>
          </p:cNvPr>
          <p:cNvSpPr>
            <a:spLocks noChangeArrowheads="1"/>
          </p:cNvSpPr>
          <p:nvPr/>
        </p:nvSpPr>
        <p:spPr bwMode="blackWhite">
          <a:xfrm>
            <a:off x="6770688" y="2698750"/>
            <a:ext cx="514350"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r>
              <a:rPr lang="nl-BE" sz="1600" b="1" i="1">
                <a:solidFill>
                  <a:schemeClr val="bg1"/>
                </a:solidFill>
                <a:effectLst>
                  <a:outerShdw blurRad="38100" dist="38100" dir="2700000" algn="tl">
                    <a:srgbClr val="000000"/>
                  </a:outerShdw>
                </a:effectLst>
              </a:rPr>
              <a:t>DTW</a:t>
            </a:r>
          </a:p>
        </p:txBody>
      </p:sp>
      <p:sp>
        <p:nvSpPr>
          <p:cNvPr id="105" name="AutoShape 36">
            <a:hlinkClick r:id="" action="ppaction://noaction" highlightClick="1"/>
          </p:cNvPr>
          <p:cNvSpPr>
            <a:spLocks noChangeArrowheads="1"/>
          </p:cNvSpPr>
          <p:nvPr/>
        </p:nvSpPr>
        <p:spPr bwMode="blackWhite">
          <a:xfrm>
            <a:off x="4864100" y="2482850"/>
            <a:ext cx="1219200" cy="914400"/>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hangingPunct="0">
              <a:lnSpc>
                <a:spcPct val="80000"/>
              </a:lnSpc>
              <a:spcBef>
                <a:spcPct val="50000"/>
              </a:spcBef>
              <a:tabLst>
                <a:tab pos="4572000" algn="r"/>
              </a:tabLst>
              <a:defRPr/>
            </a:pPr>
            <a:r>
              <a:rPr lang="nl-BE" sz="1400" i="1">
                <a:solidFill>
                  <a:schemeClr val="bg1"/>
                </a:solidFill>
                <a:effectLst>
                  <a:outerShdw blurRad="38100" dist="38100" dir="2700000" algn="tl">
                    <a:srgbClr val="000000"/>
                  </a:outerShdw>
                </a:effectLst>
              </a:rPr>
              <a:t>MyCareNet</a:t>
            </a:r>
            <a:endParaRPr lang="nl-BE" sz="1000" i="1">
              <a:solidFill>
                <a:schemeClr val="bg1"/>
              </a:solidFill>
            </a:endParaRPr>
          </a:p>
        </p:txBody>
      </p:sp>
      <p:sp>
        <p:nvSpPr>
          <p:cNvPr id="106" name="AutoShape 37">
            <a:hlinkClick r:id="" action="ppaction://noaction" highlightClick="1"/>
          </p:cNvPr>
          <p:cNvSpPr>
            <a:spLocks noChangeArrowheads="1"/>
          </p:cNvSpPr>
          <p:nvPr/>
        </p:nvSpPr>
        <p:spPr bwMode="blackWhite">
          <a:xfrm>
            <a:off x="5313363" y="2809875"/>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chemeClr val="bg1"/>
              </a:solidFill>
              <a:effectLst>
                <a:outerShdw blurRad="38100" dist="38100" dir="2700000" algn="tl">
                  <a:srgbClr val="000000"/>
                </a:outerShdw>
              </a:effectLst>
            </a:endParaRPr>
          </a:p>
        </p:txBody>
      </p:sp>
      <p:sp>
        <p:nvSpPr>
          <p:cNvPr id="107" name="AutoShape 38">
            <a:hlinkClick r:id="" action="ppaction://noaction" highlightClick="1"/>
          </p:cNvPr>
          <p:cNvSpPr>
            <a:spLocks noChangeArrowheads="1"/>
          </p:cNvSpPr>
          <p:nvPr/>
        </p:nvSpPr>
        <p:spPr bwMode="blackWhite">
          <a:xfrm>
            <a:off x="5376863" y="2874963"/>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chemeClr val="bg1"/>
              </a:solidFill>
              <a:effectLst>
                <a:outerShdw blurRad="38100" dist="38100" dir="2700000" algn="tl">
                  <a:srgbClr val="000000"/>
                </a:outerShdw>
              </a:effectLst>
            </a:endParaRPr>
          </a:p>
        </p:txBody>
      </p:sp>
      <p:sp>
        <p:nvSpPr>
          <p:cNvPr id="108" name="AutoShape 39">
            <a:hlinkClick r:id="" action="ppaction://noaction" highlightClick="1"/>
          </p:cNvPr>
          <p:cNvSpPr>
            <a:spLocks noChangeArrowheads="1"/>
          </p:cNvSpPr>
          <p:nvPr/>
        </p:nvSpPr>
        <p:spPr bwMode="blackWhite">
          <a:xfrm>
            <a:off x="5441950" y="2940050"/>
            <a:ext cx="512763"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chemeClr val="bg1"/>
              </a:solidFill>
              <a:effectLst>
                <a:outerShdw blurRad="38100" dist="38100" dir="2700000" algn="tl">
                  <a:srgbClr val="000000"/>
                </a:outerShdw>
              </a:effectLst>
            </a:endParaRPr>
          </a:p>
        </p:txBody>
      </p:sp>
      <p:sp>
        <p:nvSpPr>
          <p:cNvPr id="109" name="AutoShape 40">
            <a:hlinkClick r:id="" action="ppaction://noaction" highlightClick="1"/>
          </p:cNvPr>
          <p:cNvSpPr>
            <a:spLocks noChangeArrowheads="1"/>
          </p:cNvSpPr>
          <p:nvPr/>
        </p:nvSpPr>
        <p:spPr bwMode="blackWhite">
          <a:xfrm>
            <a:off x="5505450" y="3005138"/>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r>
              <a:rPr lang="nl-BE" sz="1600" b="1" i="1">
                <a:solidFill>
                  <a:schemeClr val="bg1"/>
                </a:solidFill>
                <a:effectLst>
                  <a:outerShdw blurRad="38100" dist="38100" dir="2700000" algn="tl">
                    <a:srgbClr val="000000"/>
                  </a:outerShdw>
                </a:effectLst>
              </a:rPr>
              <a:t>DTW</a:t>
            </a:r>
          </a:p>
        </p:txBody>
      </p:sp>
      <p:sp>
        <p:nvSpPr>
          <p:cNvPr id="110" name="AutoShape 41">
            <a:hlinkClick r:id="" action="ppaction://noaction" highlightClick="1"/>
          </p:cNvPr>
          <p:cNvSpPr>
            <a:spLocks noChangeArrowheads="1"/>
          </p:cNvSpPr>
          <p:nvPr/>
        </p:nvSpPr>
        <p:spPr bwMode="blackWhite">
          <a:xfrm>
            <a:off x="7358063" y="1565275"/>
            <a:ext cx="1189037" cy="1063625"/>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hangingPunct="0">
              <a:lnSpc>
                <a:spcPct val="80000"/>
              </a:lnSpc>
              <a:spcBef>
                <a:spcPct val="50000"/>
              </a:spcBef>
              <a:tabLst>
                <a:tab pos="4572000" algn="r"/>
              </a:tabLst>
              <a:defRPr/>
            </a:pPr>
            <a:r>
              <a:rPr lang="nl-BE" sz="1400" i="1" dirty="0">
                <a:solidFill>
                  <a:schemeClr val="bg1"/>
                </a:solidFill>
                <a:effectLst>
                  <a:outerShdw blurRad="38100" dist="38100" dir="2700000" algn="tl">
                    <a:srgbClr val="000000"/>
                  </a:outerShdw>
                </a:effectLst>
              </a:rPr>
              <a:t>Software zorgverlener</a:t>
            </a:r>
            <a:endParaRPr lang="nl-BE" sz="1000" i="1" dirty="0">
              <a:solidFill>
                <a:schemeClr val="bg1"/>
              </a:solidFill>
            </a:endParaRPr>
          </a:p>
        </p:txBody>
      </p:sp>
      <p:sp>
        <p:nvSpPr>
          <p:cNvPr id="111" name="AutoShape 46"/>
          <p:cNvSpPr>
            <a:spLocks noChangeArrowheads="1"/>
          </p:cNvSpPr>
          <p:nvPr/>
        </p:nvSpPr>
        <p:spPr bwMode="auto">
          <a:xfrm>
            <a:off x="1598613" y="2538413"/>
            <a:ext cx="381000" cy="1468437"/>
          </a:xfrm>
          <a:prstGeom prst="upDownArrow">
            <a:avLst>
              <a:gd name="adj1" fmla="val 60833"/>
              <a:gd name="adj2" fmla="val 64575"/>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a:defRPr/>
            </a:pPr>
            <a:endParaRPr lang="en-GB"/>
          </a:p>
        </p:txBody>
      </p:sp>
      <p:sp>
        <p:nvSpPr>
          <p:cNvPr id="112" name="AutoShape 47"/>
          <p:cNvSpPr>
            <a:spLocks noChangeArrowheads="1"/>
          </p:cNvSpPr>
          <p:nvPr/>
        </p:nvSpPr>
        <p:spPr bwMode="auto">
          <a:xfrm>
            <a:off x="7935913" y="2538413"/>
            <a:ext cx="381000" cy="1503362"/>
          </a:xfrm>
          <a:prstGeom prst="upDownArrow">
            <a:avLst>
              <a:gd name="adj1" fmla="val 60833"/>
              <a:gd name="adj2" fmla="val 64575"/>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a:defRPr/>
            </a:pPr>
            <a:endParaRPr lang="en-GB"/>
          </a:p>
        </p:txBody>
      </p:sp>
      <p:sp>
        <p:nvSpPr>
          <p:cNvPr id="113" name="AutoShape 49"/>
          <p:cNvSpPr>
            <a:spLocks noChangeArrowheads="1"/>
          </p:cNvSpPr>
          <p:nvPr/>
        </p:nvSpPr>
        <p:spPr bwMode="auto">
          <a:xfrm>
            <a:off x="6921500" y="3016250"/>
            <a:ext cx="381000" cy="990600"/>
          </a:xfrm>
          <a:prstGeom prst="upDownArrow">
            <a:avLst>
              <a:gd name="adj1" fmla="val 49167"/>
              <a:gd name="adj2" fmla="val 54588"/>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a:defRPr/>
            </a:pPr>
            <a:endParaRPr lang="en-GB"/>
          </a:p>
        </p:txBody>
      </p:sp>
      <p:sp>
        <p:nvSpPr>
          <p:cNvPr id="114" name="AutoShape 50"/>
          <p:cNvSpPr>
            <a:spLocks noChangeArrowheads="1"/>
          </p:cNvSpPr>
          <p:nvPr/>
        </p:nvSpPr>
        <p:spPr bwMode="auto">
          <a:xfrm>
            <a:off x="3949700" y="3244850"/>
            <a:ext cx="381000" cy="762000"/>
          </a:xfrm>
          <a:prstGeom prst="upDownArrow">
            <a:avLst>
              <a:gd name="adj1" fmla="val 38333"/>
              <a:gd name="adj2" fmla="val 50833"/>
            </a:avLst>
          </a:prstGeom>
          <a:gradFill rotWithShape="0">
            <a:gsLst>
              <a:gs pos="0">
                <a:schemeClr val="bg2"/>
              </a:gs>
              <a:gs pos="50000">
                <a:schemeClr val="bg2">
                  <a:gamma/>
                  <a:tint val="40000"/>
                  <a:invGamma/>
                </a:schemeClr>
              </a:gs>
              <a:gs pos="100000">
                <a:schemeClr val="bg2"/>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a:defRPr/>
            </a:pPr>
            <a:endParaRPr lang="en-GB"/>
          </a:p>
        </p:txBody>
      </p:sp>
      <p:sp>
        <p:nvSpPr>
          <p:cNvPr id="115" name="AutoShape 51"/>
          <p:cNvSpPr>
            <a:spLocks noChangeArrowheads="1"/>
          </p:cNvSpPr>
          <p:nvPr/>
        </p:nvSpPr>
        <p:spPr bwMode="auto">
          <a:xfrm>
            <a:off x="5283200" y="3259138"/>
            <a:ext cx="381000" cy="762000"/>
          </a:xfrm>
          <a:prstGeom prst="upDownArrow">
            <a:avLst>
              <a:gd name="adj1" fmla="val 38333"/>
              <a:gd name="adj2" fmla="val 50833"/>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a:defRPr/>
            </a:pPr>
            <a:endParaRPr lang="en-GB"/>
          </a:p>
        </p:txBody>
      </p:sp>
      <p:sp>
        <p:nvSpPr>
          <p:cNvPr id="116" name="AutoShape 52"/>
          <p:cNvSpPr>
            <a:spLocks noChangeArrowheads="1"/>
          </p:cNvSpPr>
          <p:nvPr/>
        </p:nvSpPr>
        <p:spPr bwMode="auto">
          <a:xfrm rot="5400000">
            <a:off x="2617788" y="1454150"/>
            <a:ext cx="228600" cy="1219200"/>
          </a:xfrm>
          <a:prstGeom prst="upDownArrow">
            <a:avLst>
              <a:gd name="adj1" fmla="val 40843"/>
              <a:gd name="adj2" fmla="val 161481"/>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a:defRPr/>
            </a:pPr>
            <a:endParaRPr lang="en-GB"/>
          </a:p>
        </p:txBody>
      </p:sp>
      <p:sp>
        <p:nvSpPr>
          <p:cNvPr id="117" name="AutoShape 53"/>
          <p:cNvSpPr>
            <a:spLocks noChangeArrowheads="1"/>
          </p:cNvSpPr>
          <p:nvPr/>
        </p:nvSpPr>
        <p:spPr bwMode="auto">
          <a:xfrm rot="5400000">
            <a:off x="1239838" y="998538"/>
            <a:ext cx="228600" cy="1219200"/>
          </a:xfrm>
          <a:prstGeom prst="upDownArrow">
            <a:avLst>
              <a:gd name="adj1" fmla="val 40843"/>
              <a:gd name="adj2" fmla="val 161481"/>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a:defRPr/>
            </a:pPr>
            <a:endParaRPr lang="en-GB"/>
          </a:p>
        </p:txBody>
      </p:sp>
      <p:sp>
        <p:nvSpPr>
          <p:cNvPr id="118" name="AutoShape 54"/>
          <p:cNvSpPr>
            <a:spLocks noChangeArrowheads="1"/>
          </p:cNvSpPr>
          <p:nvPr/>
        </p:nvSpPr>
        <p:spPr bwMode="auto">
          <a:xfrm rot="5400000">
            <a:off x="5346700" y="1778000"/>
            <a:ext cx="228600" cy="1219200"/>
          </a:xfrm>
          <a:prstGeom prst="upDownArrow">
            <a:avLst>
              <a:gd name="adj1" fmla="val 40843"/>
              <a:gd name="adj2" fmla="val 161481"/>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a:defRPr/>
            </a:pPr>
            <a:endParaRPr lang="en-GB"/>
          </a:p>
        </p:txBody>
      </p:sp>
      <p:sp>
        <p:nvSpPr>
          <p:cNvPr id="119" name="AutoShape 55"/>
          <p:cNvSpPr>
            <a:spLocks noChangeArrowheads="1"/>
          </p:cNvSpPr>
          <p:nvPr/>
        </p:nvSpPr>
        <p:spPr bwMode="auto">
          <a:xfrm rot="5400000">
            <a:off x="7808119" y="821532"/>
            <a:ext cx="228600" cy="1344612"/>
          </a:xfrm>
          <a:prstGeom prst="upDownArrow">
            <a:avLst>
              <a:gd name="adj1" fmla="val 40843"/>
              <a:gd name="adj2" fmla="val 178092"/>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a:defRPr/>
            </a:pPr>
            <a:endParaRPr lang="en-GB"/>
          </a:p>
        </p:txBody>
      </p:sp>
      <p:sp>
        <p:nvSpPr>
          <p:cNvPr id="120" name="AutoShape 56"/>
          <p:cNvSpPr>
            <a:spLocks noChangeArrowheads="1"/>
          </p:cNvSpPr>
          <p:nvPr/>
        </p:nvSpPr>
        <p:spPr bwMode="auto">
          <a:xfrm rot="5400000">
            <a:off x="6622257" y="1283493"/>
            <a:ext cx="228600" cy="1306513"/>
          </a:xfrm>
          <a:prstGeom prst="upDownArrow">
            <a:avLst>
              <a:gd name="adj1" fmla="val 40843"/>
              <a:gd name="adj2" fmla="val 173046"/>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a:defRPr/>
            </a:pPr>
            <a:endParaRPr lang="en-GB"/>
          </a:p>
        </p:txBody>
      </p:sp>
      <p:sp>
        <p:nvSpPr>
          <p:cNvPr id="121" name="AutoShape 59">
            <a:hlinkClick r:id="" action="ppaction://noaction" highlightClick="1"/>
          </p:cNvPr>
          <p:cNvSpPr>
            <a:spLocks noChangeArrowheads="1"/>
          </p:cNvSpPr>
          <p:nvPr/>
        </p:nvSpPr>
        <p:spPr bwMode="blackWhite">
          <a:xfrm>
            <a:off x="2120900" y="2178050"/>
            <a:ext cx="1219200" cy="914400"/>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hangingPunct="0">
              <a:lnSpc>
                <a:spcPct val="80000"/>
              </a:lnSpc>
              <a:spcBef>
                <a:spcPct val="50000"/>
              </a:spcBef>
              <a:tabLst>
                <a:tab pos="4572000" algn="r"/>
              </a:tabLst>
              <a:defRPr/>
            </a:pPr>
            <a:r>
              <a:rPr lang="nl-BE" sz="1400" i="1">
                <a:solidFill>
                  <a:schemeClr val="bg1"/>
                </a:solidFill>
                <a:effectLst>
                  <a:outerShdw blurRad="38100" dist="38100" dir="2700000" algn="tl">
                    <a:srgbClr val="000000"/>
                  </a:outerShdw>
                </a:effectLst>
              </a:rPr>
              <a:t>Site RIZIV</a:t>
            </a:r>
            <a:endParaRPr lang="nl-BE" sz="1000" i="1">
              <a:solidFill>
                <a:schemeClr val="bg1"/>
              </a:solidFill>
            </a:endParaRPr>
          </a:p>
        </p:txBody>
      </p:sp>
      <p:sp>
        <p:nvSpPr>
          <p:cNvPr id="122" name="AutoShape 60">
            <a:hlinkClick r:id="" action="ppaction://noaction" highlightClick="1"/>
          </p:cNvPr>
          <p:cNvSpPr>
            <a:spLocks noChangeArrowheads="1"/>
          </p:cNvSpPr>
          <p:nvPr/>
        </p:nvSpPr>
        <p:spPr bwMode="blackWhite">
          <a:xfrm>
            <a:off x="2570163" y="2505075"/>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chemeClr val="bg1"/>
              </a:solidFill>
              <a:effectLst>
                <a:outerShdw blurRad="38100" dist="38100" dir="2700000" algn="tl">
                  <a:srgbClr val="000000"/>
                </a:outerShdw>
              </a:effectLst>
            </a:endParaRPr>
          </a:p>
        </p:txBody>
      </p:sp>
      <p:sp>
        <p:nvSpPr>
          <p:cNvPr id="123" name="AutoShape 61">
            <a:hlinkClick r:id="" action="ppaction://noaction" highlightClick="1"/>
          </p:cNvPr>
          <p:cNvSpPr>
            <a:spLocks noChangeArrowheads="1"/>
          </p:cNvSpPr>
          <p:nvPr/>
        </p:nvSpPr>
        <p:spPr bwMode="blackWhite">
          <a:xfrm>
            <a:off x="2633663" y="2570163"/>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chemeClr val="bg1"/>
              </a:solidFill>
              <a:effectLst>
                <a:outerShdw blurRad="38100" dist="38100" dir="2700000" algn="tl">
                  <a:srgbClr val="000000"/>
                </a:outerShdw>
              </a:effectLst>
            </a:endParaRPr>
          </a:p>
        </p:txBody>
      </p:sp>
      <p:sp>
        <p:nvSpPr>
          <p:cNvPr id="124" name="AutoShape 62">
            <a:hlinkClick r:id="" action="ppaction://noaction" highlightClick="1"/>
          </p:cNvPr>
          <p:cNvSpPr>
            <a:spLocks noChangeArrowheads="1"/>
          </p:cNvSpPr>
          <p:nvPr/>
        </p:nvSpPr>
        <p:spPr bwMode="blackWhite">
          <a:xfrm>
            <a:off x="2698750" y="2635250"/>
            <a:ext cx="512763"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chemeClr val="bg1"/>
              </a:solidFill>
              <a:effectLst>
                <a:outerShdw blurRad="38100" dist="38100" dir="2700000" algn="tl">
                  <a:srgbClr val="000000"/>
                </a:outerShdw>
              </a:effectLst>
            </a:endParaRPr>
          </a:p>
        </p:txBody>
      </p:sp>
      <p:sp>
        <p:nvSpPr>
          <p:cNvPr id="125" name="AutoShape 63">
            <a:hlinkClick r:id="" action="ppaction://noaction" highlightClick="1"/>
          </p:cNvPr>
          <p:cNvSpPr>
            <a:spLocks noChangeArrowheads="1"/>
          </p:cNvSpPr>
          <p:nvPr/>
        </p:nvSpPr>
        <p:spPr bwMode="blackWhite">
          <a:xfrm>
            <a:off x="2762250" y="2700338"/>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r>
              <a:rPr lang="nl-BE" sz="1600" b="1" i="1">
                <a:solidFill>
                  <a:schemeClr val="bg1"/>
                </a:solidFill>
                <a:effectLst>
                  <a:outerShdw blurRad="38100" dist="38100" dir="2700000" algn="tl">
                    <a:srgbClr val="000000"/>
                  </a:outerShdw>
                </a:effectLst>
              </a:rPr>
              <a:t>DTW</a:t>
            </a:r>
          </a:p>
        </p:txBody>
      </p:sp>
      <p:pic>
        <p:nvPicPr>
          <p:cNvPr id="126" name="Picture 6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2363" y="3124200"/>
            <a:ext cx="4318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7" name="AutoShape 67"/>
          <p:cNvSpPr>
            <a:spLocks noChangeArrowheads="1"/>
          </p:cNvSpPr>
          <p:nvPr/>
        </p:nvSpPr>
        <p:spPr bwMode="blackWhite">
          <a:xfrm>
            <a:off x="3440113" y="5546725"/>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hangingPunct="0">
              <a:lnSpc>
                <a:spcPct val="80000"/>
              </a:lnSpc>
              <a:spcBef>
                <a:spcPct val="50000"/>
              </a:spcBef>
              <a:defRPr/>
            </a:pPr>
            <a:r>
              <a:rPr lang="nl-BE" sz="2000" b="1" i="1">
                <a:solidFill>
                  <a:srgbClr val="FFCC99"/>
                </a:solidFill>
                <a:effectLst>
                  <a:outerShdw blurRad="38100" dist="38100" dir="2700000" algn="tl">
                    <a:srgbClr val="000000"/>
                  </a:outerShdw>
                </a:effectLst>
              </a:rPr>
              <a:t>GAB</a:t>
            </a:r>
          </a:p>
        </p:txBody>
      </p:sp>
      <p:sp>
        <p:nvSpPr>
          <p:cNvPr id="128" name="AutoShape 69"/>
          <p:cNvSpPr>
            <a:spLocks noChangeArrowheads="1"/>
          </p:cNvSpPr>
          <p:nvPr/>
        </p:nvSpPr>
        <p:spPr bwMode="blackWhite">
          <a:xfrm>
            <a:off x="2076450" y="5546725"/>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hangingPunct="0">
              <a:lnSpc>
                <a:spcPct val="80000"/>
              </a:lnSpc>
              <a:spcBef>
                <a:spcPct val="50000"/>
              </a:spcBef>
              <a:defRPr/>
            </a:pPr>
            <a:r>
              <a:rPr lang="nl-BE" sz="2000" b="1" i="1">
                <a:solidFill>
                  <a:srgbClr val="FFCC99"/>
                </a:solidFill>
                <a:effectLst>
                  <a:outerShdw blurRad="38100" dist="38100" dir="2700000" algn="tl">
                    <a:srgbClr val="000000"/>
                  </a:outerShdw>
                </a:effectLst>
              </a:rPr>
              <a:t>GAB</a:t>
            </a:r>
          </a:p>
        </p:txBody>
      </p:sp>
      <p:sp>
        <p:nvSpPr>
          <p:cNvPr id="129" name="AutoShape 73"/>
          <p:cNvSpPr>
            <a:spLocks noChangeArrowheads="1"/>
          </p:cNvSpPr>
          <p:nvPr/>
        </p:nvSpPr>
        <p:spPr bwMode="blackWhite">
          <a:xfrm>
            <a:off x="755650" y="5546725"/>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hangingPunct="0">
              <a:lnSpc>
                <a:spcPct val="80000"/>
              </a:lnSpc>
              <a:spcBef>
                <a:spcPct val="50000"/>
              </a:spcBef>
              <a:defRPr/>
            </a:pPr>
            <a:r>
              <a:rPr lang="nl-BE" sz="2000" b="1" i="1">
                <a:solidFill>
                  <a:srgbClr val="FFCC99"/>
                </a:solidFill>
                <a:effectLst>
                  <a:outerShdw blurRad="38100" dist="38100" dir="2700000" algn="tl">
                    <a:srgbClr val="000000"/>
                  </a:outerShdw>
                </a:effectLst>
              </a:rPr>
              <a:t>GAB</a:t>
            </a:r>
          </a:p>
        </p:txBody>
      </p:sp>
      <p:sp>
        <p:nvSpPr>
          <p:cNvPr id="130" name="AutoShape 48"/>
          <p:cNvSpPr>
            <a:spLocks noChangeArrowheads="1"/>
          </p:cNvSpPr>
          <p:nvPr/>
        </p:nvSpPr>
        <p:spPr bwMode="auto">
          <a:xfrm>
            <a:off x="2806700" y="3016250"/>
            <a:ext cx="381000" cy="990600"/>
          </a:xfrm>
          <a:prstGeom prst="upDownArrow">
            <a:avLst>
              <a:gd name="adj1" fmla="val 49167"/>
              <a:gd name="adj2" fmla="val 54588"/>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a:defRPr/>
            </a:pPr>
            <a:endParaRPr lang="en-GB"/>
          </a:p>
        </p:txBody>
      </p:sp>
      <p:sp>
        <p:nvSpPr>
          <p:cNvPr id="131" name="AutoShape 17"/>
          <p:cNvSpPr>
            <a:spLocks noChangeArrowheads="1"/>
          </p:cNvSpPr>
          <p:nvPr/>
        </p:nvSpPr>
        <p:spPr bwMode="auto">
          <a:xfrm>
            <a:off x="4970463" y="5103813"/>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GB" altLang="en-US"/>
          </a:p>
        </p:txBody>
      </p:sp>
      <p:sp>
        <p:nvSpPr>
          <p:cNvPr id="132" name="AutoShape 18"/>
          <p:cNvSpPr>
            <a:spLocks noChangeArrowheads="1"/>
          </p:cNvSpPr>
          <p:nvPr/>
        </p:nvSpPr>
        <p:spPr bwMode="auto">
          <a:xfrm>
            <a:off x="6154738" y="5103813"/>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GB" altLang="en-US"/>
          </a:p>
        </p:txBody>
      </p:sp>
      <p:sp>
        <p:nvSpPr>
          <p:cNvPr id="133" name="AutoShape 19"/>
          <p:cNvSpPr>
            <a:spLocks noChangeArrowheads="1"/>
          </p:cNvSpPr>
          <p:nvPr/>
        </p:nvSpPr>
        <p:spPr bwMode="auto">
          <a:xfrm>
            <a:off x="7453313" y="5103813"/>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GB" altLang="en-US"/>
          </a:p>
        </p:txBody>
      </p:sp>
      <p:sp>
        <p:nvSpPr>
          <p:cNvPr id="134" name="AutoShape 68"/>
          <p:cNvSpPr>
            <a:spLocks noChangeArrowheads="1"/>
          </p:cNvSpPr>
          <p:nvPr/>
        </p:nvSpPr>
        <p:spPr bwMode="auto">
          <a:xfrm>
            <a:off x="3668713" y="5089525"/>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GB" altLang="en-US"/>
          </a:p>
        </p:txBody>
      </p:sp>
      <p:sp>
        <p:nvSpPr>
          <p:cNvPr id="135" name="AutoShape 70"/>
          <p:cNvSpPr>
            <a:spLocks noChangeArrowheads="1"/>
          </p:cNvSpPr>
          <p:nvPr/>
        </p:nvSpPr>
        <p:spPr bwMode="auto">
          <a:xfrm>
            <a:off x="2305050" y="5089525"/>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GB" altLang="en-US"/>
          </a:p>
        </p:txBody>
      </p:sp>
      <p:sp>
        <p:nvSpPr>
          <p:cNvPr id="136" name="AutoShape 74"/>
          <p:cNvSpPr>
            <a:spLocks noChangeArrowheads="1"/>
          </p:cNvSpPr>
          <p:nvPr/>
        </p:nvSpPr>
        <p:spPr bwMode="auto">
          <a:xfrm>
            <a:off x="984250" y="5089525"/>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GB" altLang="en-US"/>
          </a:p>
        </p:txBody>
      </p:sp>
      <p:pic>
        <p:nvPicPr>
          <p:cNvPr id="137" name="Picture 57"/>
          <p:cNvPicPr>
            <a:picLocks noChangeAspect="1" noChangeArrowheads="1"/>
          </p:cNvPicPr>
          <p:nvPr/>
        </p:nvPicPr>
        <p:blipFill>
          <a:blip r:embed="rId4" cstate="print">
            <a:clrChange>
              <a:clrFrom>
                <a:srgbClr val="FCFEFC"/>
              </a:clrFrom>
              <a:clrTo>
                <a:srgbClr val="FCFEFC">
                  <a:alpha val="0"/>
                </a:srgbClr>
              </a:clrTo>
            </a:clrChange>
            <a:extLst>
              <a:ext uri="{28A0092B-C50C-407E-A947-70E740481C1C}">
                <a14:useLocalDpi xmlns:a14="http://schemas.microsoft.com/office/drawing/2010/main" val="0"/>
              </a:ext>
            </a:extLst>
          </a:blip>
          <a:srcRect/>
          <a:stretch>
            <a:fillRect/>
          </a:stretch>
        </p:blipFill>
        <p:spPr bwMode="auto">
          <a:xfrm>
            <a:off x="2192338" y="2730500"/>
            <a:ext cx="358775" cy="2921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38" name="Picture 69" descr="logo_ziekenhuis_1083990b"/>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02363" y="2570163"/>
            <a:ext cx="341312"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9" name="Picture 70" descr="Logo huisart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55913" y="5715000"/>
            <a:ext cx="419100"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 name="Picture 71" descr="logo_ziekenhuis_1083990b"/>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25588" y="5722938"/>
            <a:ext cx="392112" cy="39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1" name="Picture 7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421563" y="2113916"/>
            <a:ext cx="3683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2" name="AutoShape 32">
            <a:hlinkClick r:id="" action="ppaction://noaction" highlightClick="1"/>
          </p:cNvPr>
          <p:cNvSpPr>
            <a:spLocks noChangeArrowheads="1"/>
          </p:cNvSpPr>
          <p:nvPr/>
        </p:nvSpPr>
        <p:spPr bwMode="blackWhite">
          <a:xfrm>
            <a:off x="7835583" y="2074228"/>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chemeClr val="bg1"/>
              </a:solidFill>
              <a:effectLst>
                <a:outerShdw blurRad="38100" dist="38100" dir="2700000" algn="tl">
                  <a:srgbClr val="000000"/>
                </a:outerShdw>
              </a:effectLst>
            </a:endParaRPr>
          </a:p>
        </p:txBody>
      </p:sp>
      <p:sp>
        <p:nvSpPr>
          <p:cNvPr id="143" name="AutoShape 33">
            <a:hlinkClick r:id="" action="ppaction://noaction" highlightClick="1"/>
          </p:cNvPr>
          <p:cNvSpPr>
            <a:spLocks noChangeArrowheads="1"/>
          </p:cNvSpPr>
          <p:nvPr/>
        </p:nvSpPr>
        <p:spPr bwMode="blackWhite">
          <a:xfrm>
            <a:off x="7899083" y="2139315"/>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chemeClr val="bg1"/>
              </a:solidFill>
              <a:effectLst>
                <a:outerShdw blurRad="38100" dist="38100" dir="2700000" algn="tl">
                  <a:srgbClr val="000000"/>
                </a:outerShdw>
              </a:effectLst>
            </a:endParaRPr>
          </a:p>
        </p:txBody>
      </p:sp>
      <p:sp>
        <p:nvSpPr>
          <p:cNvPr id="144" name="AutoShape 34">
            <a:hlinkClick r:id="" action="ppaction://noaction" highlightClick="1"/>
          </p:cNvPr>
          <p:cNvSpPr>
            <a:spLocks noChangeArrowheads="1"/>
          </p:cNvSpPr>
          <p:nvPr/>
        </p:nvSpPr>
        <p:spPr bwMode="blackWhite">
          <a:xfrm>
            <a:off x="7962583" y="2204403"/>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chemeClr val="bg1"/>
              </a:solidFill>
              <a:effectLst>
                <a:outerShdw blurRad="38100" dist="38100" dir="2700000" algn="tl">
                  <a:srgbClr val="000000"/>
                </a:outerShdw>
              </a:effectLst>
            </a:endParaRPr>
          </a:p>
        </p:txBody>
      </p:sp>
      <p:sp>
        <p:nvSpPr>
          <p:cNvPr id="145" name="AutoShape 35">
            <a:hlinkClick r:id="" action="ppaction://noaction" highlightClick="1"/>
          </p:cNvPr>
          <p:cNvSpPr>
            <a:spLocks noChangeArrowheads="1"/>
          </p:cNvSpPr>
          <p:nvPr/>
        </p:nvSpPr>
        <p:spPr bwMode="blackWhite">
          <a:xfrm>
            <a:off x="8026083" y="2269490"/>
            <a:ext cx="514350"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r>
              <a:rPr lang="nl-BE" sz="1600" b="1" i="1">
                <a:solidFill>
                  <a:schemeClr val="bg1"/>
                </a:solidFill>
                <a:effectLst>
                  <a:outerShdw blurRad="38100" dist="38100" dir="2700000" algn="tl">
                    <a:srgbClr val="000000"/>
                  </a:outerShdw>
                </a:effectLst>
              </a:rPr>
              <a:t>DTW</a:t>
            </a:r>
          </a:p>
        </p:txBody>
      </p:sp>
      <p:sp>
        <p:nvSpPr>
          <p:cNvPr id="75" name="Date Placeholder 3"/>
          <p:cNvSpPr>
            <a:spLocks noGrp="1"/>
          </p:cNvSpPr>
          <p:nvPr>
            <p:ph type="dt" sz="half" idx="10"/>
          </p:nvPr>
        </p:nvSpPr>
        <p:spPr>
          <a:xfrm>
            <a:off x="457200" y="18288"/>
            <a:ext cx="2895600" cy="329184"/>
          </a:xfrm>
        </p:spPr>
        <p:txBody>
          <a:bodyPr/>
          <a:lstStyle/>
          <a:p>
            <a:r>
              <a:rPr lang="en-US" dirty="0" smtClean="0"/>
              <a:t>02/12/2014</a:t>
            </a:r>
            <a:endParaRPr lang="nl-BE" dirty="0"/>
          </a:p>
        </p:txBody>
      </p:sp>
    </p:spTree>
    <p:extLst>
      <p:ext uri="{BB962C8B-B14F-4D97-AF65-F5344CB8AC3E}">
        <p14:creationId xmlns:p14="http://schemas.microsoft.com/office/powerpoint/2010/main" val="27550169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b="1" dirty="0" smtClean="0"/>
              <a:t>10 basisdiensten</a:t>
            </a:r>
            <a:endParaRPr lang="nl-BE" b="1"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261721635"/>
              </p:ext>
            </p:extLst>
          </p:nvPr>
        </p:nvGraphicFramePr>
        <p:xfrm>
          <a:off x="457200" y="1600200"/>
          <a:ext cx="82296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lstStyle/>
          <a:p>
            <a:fld id="{BAADB71D-6A6A-403E-B8B0-DAC18C9A03D5}" type="slidenum">
              <a:rPr lang="en-US" smtClean="0"/>
              <a:t>21</a:t>
            </a:fld>
            <a:endParaRPr lang="nl-BE"/>
          </a:p>
        </p:txBody>
      </p:sp>
      <p:sp>
        <p:nvSpPr>
          <p:cNvPr id="7" name="Date Placeholder 3"/>
          <p:cNvSpPr>
            <a:spLocks noGrp="1"/>
          </p:cNvSpPr>
          <p:nvPr>
            <p:ph type="dt" sz="half" idx="10"/>
          </p:nvPr>
        </p:nvSpPr>
        <p:spPr>
          <a:xfrm>
            <a:off x="457200" y="18288"/>
            <a:ext cx="2895600" cy="329184"/>
          </a:xfrm>
        </p:spPr>
        <p:txBody>
          <a:bodyPr/>
          <a:lstStyle/>
          <a:p>
            <a:r>
              <a:rPr lang="en-US" dirty="0" smtClean="0"/>
              <a:t>02/12/2014</a:t>
            </a:r>
            <a:endParaRPr lang="nl-BE" dirty="0"/>
          </a:p>
        </p:txBody>
      </p:sp>
    </p:spTree>
    <p:extLst>
      <p:ext uri="{BB962C8B-B14F-4D97-AF65-F5344CB8AC3E}">
        <p14:creationId xmlns:p14="http://schemas.microsoft.com/office/powerpoint/2010/main" val="15086986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b="1" dirty="0" smtClean="0"/>
              <a:t>10 basisdiensten</a:t>
            </a:r>
            <a:endParaRPr lang="nl-BE" b="1" dirty="0"/>
          </a:p>
        </p:txBody>
      </p:sp>
      <p:sp>
        <p:nvSpPr>
          <p:cNvPr id="3" name="Content Placeholder 2"/>
          <p:cNvSpPr>
            <a:spLocks noGrp="1"/>
          </p:cNvSpPr>
          <p:nvPr>
            <p:ph idx="1"/>
          </p:nvPr>
        </p:nvSpPr>
        <p:spPr/>
        <p:txBody>
          <a:bodyPr/>
          <a:lstStyle/>
          <a:p>
            <a:pPr marL="0" lvl="1" indent="0">
              <a:buNone/>
            </a:pPr>
            <a:r>
              <a:rPr lang="nl-BE" sz="2400" dirty="0" smtClean="0">
                <a:solidFill>
                  <a:srgbClr val="000000"/>
                </a:solidFill>
                <a:sym typeface="Arial" pitchFamily="34" charset="0"/>
              </a:rPr>
              <a:t>Garandeert een soepele en harmonieuze integratie van verschillende deelprocessen en basisdiensten, met inbegrip van de orchestratielogica, tot één aanroepbare dienst (webservice)</a:t>
            </a:r>
          </a:p>
          <a:p>
            <a:pPr marL="182880" lvl="1"/>
            <a:endParaRPr lang="nl-BE" dirty="0">
              <a:solidFill>
                <a:srgbClr val="000000"/>
              </a:solidFill>
              <a:sym typeface="Arial" pitchFamily="34" charset="0"/>
            </a:endParaRPr>
          </a:p>
          <a:p>
            <a:endParaRPr lang="nl-BE" dirty="0"/>
          </a:p>
        </p:txBody>
      </p:sp>
      <p:sp>
        <p:nvSpPr>
          <p:cNvPr id="7" name="Text Placeholder 6"/>
          <p:cNvSpPr>
            <a:spLocks noGrp="1"/>
          </p:cNvSpPr>
          <p:nvPr>
            <p:ph type="body" sz="half" idx="2"/>
          </p:nvPr>
        </p:nvSpPr>
        <p:spPr/>
        <p:txBody>
          <a:bodyPr>
            <a:normAutofit/>
          </a:bodyPr>
          <a:lstStyle/>
          <a:p>
            <a:pPr>
              <a:lnSpc>
                <a:spcPct val="90000"/>
              </a:lnSpc>
              <a:spcBef>
                <a:spcPct val="0"/>
              </a:spcBef>
            </a:pPr>
            <a:r>
              <a:rPr lang="nl-BE" sz="2000" b="1" spc="-100" dirty="0">
                <a:solidFill>
                  <a:srgbClr val="3E6E5A"/>
                </a:solidFill>
                <a:latin typeface="+mj-lt"/>
                <a:sym typeface="Arial" pitchFamily="34" charset="0"/>
              </a:rPr>
              <a:t>Coördinatie van elektronische deelprocessen</a:t>
            </a:r>
          </a:p>
          <a:p>
            <a:pPr>
              <a:lnSpc>
                <a:spcPct val="90000"/>
              </a:lnSpc>
              <a:spcBef>
                <a:spcPct val="0"/>
              </a:spcBef>
            </a:pPr>
            <a:endParaRPr lang="nl-BE" sz="2400" b="1" spc="-100" dirty="0">
              <a:solidFill>
                <a:srgbClr val="3E6E5A"/>
              </a:solidFill>
              <a:latin typeface="+mj-lt"/>
              <a:ea typeface="+mj-ea"/>
              <a:cs typeface="+mj-cs"/>
              <a:sym typeface="Arial" pitchFamily="34" charset="0"/>
            </a:endParaRPr>
          </a:p>
          <a:p>
            <a:pPr>
              <a:lnSpc>
                <a:spcPct val="90000"/>
              </a:lnSpc>
              <a:spcBef>
                <a:spcPct val="0"/>
              </a:spcBef>
            </a:pPr>
            <a:endParaRPr lang="nl-BE" sz="2400" b="1" spc="-100" dirty="0">
              <a:solidFill>
                <a:srgbClr val="3E6E5A"/>
              </a:solidFill>
              <a:latin typeface="+mj-lt"/>
              <a:ea typeface="+mj-ea"/>
              <a:cs typeface="+mj-cs"/>
            </a:endParaRPr>
          </a:p>
        </p:txBody>
      </p:sp>
      <p:sp>
        <p:nvSpPr>
          <p:cNvPr id="5" name="Slide Number Placeholder 4"/>
          <p:cNvSpPr>
            <a:spLocks noGrp="1"/>
          </p:cNvSpPr>
          <p:nvPr>
            <p:ph type="sldNum" sz="quarter" idx="12"/>
          </p:nvPr>
        </p:nvSpPr>
        <p:spPr/>
        <p:txBody>
          <a:bodyPr/>
          <a:lstStyle/>
          <a:p>
            <a:fld id="{BAADB71D-6A6A-403E-B8B0-DAC18C9A03D5}" type="slidenum">
              <a:rPr lang="en-US" smtClean="0"/>
              <a:t>22</a:t>
            </a:fld>
            <a:endParaRPr lang="nl-BE"/>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4077072"/>
            <a:ext cx="1907984" cy="1907984"/>
          </a:xfrm>
          <a:prstGeom prst="rect">
            <a:avLst/>
          </a:prstGeom>
          <a:ln>
            <a:noFill/>
          </a:ln>
          <a:effectLst>
            <a:softEdge rad="112500"/>
          </a:effectLst>
        </p:spPr>
      </p:pic>
      <p:sp>
        <p:nvSpPr>
          <p:cNvPr id="8" name="Date Placeholder 3"/>
          <p:cNvSpPr>
            <a:spLocks noGrp="1"/>
          </p:cNvSpPr>
          <p:nvPr>
            <p:ph type="dt" sz="half" idx="10"/>
          </p:nvPr>
        </p:nvSpPr>
        <p:spPr>
          <a:xfrm>
            <a:off x="457200" y="18288"/>
            <a:ext cx="2895600" cy="329184"/>
          </a:xfrm>
        </p:spPr>
        <p:txBody>
          <a:bodyPr/>
          <a:lstStyle/>
          <a:p>
            <a:r>
              <a:rPr lang="en-US" dirty="0" smtClean="0"/>
              <a:t>02/12/2014</a:t>
            </a:r>
            <a:endParaRPr lang="nl-BE" dirty="0"/>
          </a:p>
        </p:txBody>
      </p:sp>
    </p:spTree>
    <p:extLst>
      <p:ext uri="{BB962C8B-B14F-4D97-AF65-F5344CB8AC3E}">
        <p14:creationId xmlns:p14="http://schemas.microsoft.com/office/powerpoint/2010/main" val="15420820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b="1" dirty="0" smtClean="0"/>
              <a:t>10 basisdiensten</a:t>
            </a:r>
            <a:endParaRPr lang="nl-BE" b="1" dirty="0"/>
          </a:p>
        </p:txBody>
      </p:sp>
      <p:sp>
        <p:nvSpPr>
          <p:cNvPr id="3" name="Content Placeholder 2"/>
          <p:cNvSpPr>
            <a:spLocks noGrp="1"/>
          </p:cNvSpPr>
          <p:nvPr>
            <p:ph idx="1"/>
          </p:nvPr>
        </p:nvSpPr>
        <p:spPr/>
        <p:txBody>
          <a:bodyPr>
            <a:normAutofit fontScale="92500" lnSpcReduction="10000"/>
          </a:bodyPr>
          <a:lstStyle/>
          <a:p>
            <a:pPr marL="0" lvl="1" indent="0">
              <a:buNone/>
            </a:pPr>
            <a:r>
              <a:rPr lang="nl-BE" sz="2600" dirty="0">
                <a:solidFill>
                  <a:srgbClr val="000000"/>
                </a:solidFill>
              </a:rPr>
              <a:t>Venster op het web dat </a:t>
            </a:r>
            <a:r>
              <a:rPr lang="nl-BE" sz="2600" dirty="0" smtClean="0">
                <a:solidFill>
                  <a:srgbClr val="000000"/>
                </a:solidFill>
              </a:rPr>
              <a:t>verschillende online </a:t>
            </a:r>
            <a:r>
              <a:rPr lang="nl-BE" sz="2600" dirty="0">
                <a:solidFill>
                  <a:srgbClr val="000000"/>
                </a:solidFill>
              </a:rPr>
              <a:t>diensten aanbiedt aan actoren in de gezondheidszorg </a:t>
            </a:r>
            <a:r>
              <a:rPr lang="nl-BE" sz="2600" dirty="0" smtClean="0">
                <a:solidFill>
                  <a:srgbClr val="000000"/>
                </a:solidFill>
              </a:rPr>
              <a:t>ter ondersteuning </a:t>
            </a:r>
            <a:r>
              <a:rPr lang="nl-BE" sz="2600" dirty="0">
                <a:solidFill>
                  <a:srgbClr val="000000"/>
                </a:solidFill>
              </a:rPr>
              <a:t>van hun </a:t>
            </a:r>
            <a:r>
              <a:rPr lang="nl-BE" sz="2600" dirty="0" smtClean="0">
                <a:solidFill>
                  <a:srgbClr val="000000"/>
                </a:solidFill>
              </a:rPr>
              <a:t>gezondheidszorgpraktijk</a:t>
            </a:r>
            <a:endParaRPr lang="nl-BE" sz="2600" dirty="0">
              <a:solidFill>
                <a:srgbClr val="000000"/>
              </a:solidFill>
            </a:endParaRPr>
          </a:p>
          <a:p>
            <a:pPr marL="806450" lvl="1" indent="-722313"/>
            <a:r>
              <a:rPr lang="nl-BE" sz="2600" dirty="0" smtClean="0">
                <a:solidFill>
                  <a:srgbClr val="000000"/>
                </a:solidFill>
                <a:sym typeface="Arial" pitchFamily="34" charset="0"/>
              </a:rPr>
              <a:t>biedt alle nuttige informatie met betrekking tot de diensten die door het </a:t>
            </a:r>
            <a:r>
              <a:rPr lang="nl-BE" sz="2600" dirty="0">
                <a:solidFill>
                  <a:srgbClr val="3E6E5A"/>
                </a:solidFill>
                <a:sym typeface="Arial" pitchFamily="34" charset="0"/>
              </a:rPr>
              <a:t>eHealth</a:t>
            </a:r>
            <a:r>
              <a:rPr lang="nl-BE" sz="2600" dirty="0" smtClean="0">
                <a:solidFill>
                  <a:srgbClr val="000000"/>
                </a:solidFill>
                <a:sym typeface="Arial" pitchFamily="34" charset="0"/>
              </a:rPr>
              <a:t>-platform </a:t>
            </a:r>
            <a:r>
              <a:rPr lang="nl-BE" sz="2600" dirty="0">
                <a:solidFill>
                  <a:srgbClr val="000000"/>
                </a:solidFill>
                <a:sym typeface="Arial" pitchFamily="34" charset="0"/>
              </a:rPr>
              <a:t>worden aangeboden, zijn opdrachten, zijn standaarden, enz</a:t>
            </a:r>
            <a:r>
              <a:rPr lang="nl-BE" sz="2600" dirty="0" smtClean="0"/>
              <a:t>.</a:t>
            </a:r>
            <a:endParaRPr lang="nl-BE" sz="2600" dirty="0">
              <a:solidFill>
                <a:srgbClr val="000000"/>
              </a:solidFill>
              <a:sym typeface="Arial" pitchFamily="34" charset="0"/>
            </a:endParaRPr>
          </a:p>
          <a:p>
            <a:pPr marL="806450" lvl="1" indent="-722313"/>
            <a:r>
              <a:rPr lang="nl-BE" sz="2600" dirty="0" smtClean="0">
                <a:solidFill>
                  <a:srgbClr val="000000"/>
                </a:solidFill>
                <a:sym typeface="Arial" pitchFamily="34" charset="0"/>
              </a:rPr>
              <a:t>de portaalomgeving bevat onder meer alle documenten die de gebruikers nodig hebben om de juiste configuraties te realiseren en aldus toegang te krijgen tot de beschikbare online diensten</a:t>
            </a:r>
          </a:p>
          <a:p>
            <a:pPr marL="182880" lvl="1"/>
            <a:endParaRPr lang="nl-BE" dirty="0">
              <a:solidFill>
                <a:srgbClr val="000000"/>
              </a:solidFill>
              <a:sym typeface="Arial" pitchFamily="34" charset="0"/>
            </a:endParaRPr>
          </a:p>
          <a:p>
            <a:endParaRPr lang="nl-BE" dirty="0"/>
          </a:p>
        </p:txBody>
      </p:sp>
      <p:sp>
        <p:nvSpPr>
          <p:cNvPr id="7" name="Text Placeholder 6"/>
          <p:cNvSpPr>
            <a:spLocks noGrp="1"/>
          </p:cNvSpPr>
          <p:nvPr>
            <p:ph type="body" sz="half" idx="2"/>
          </p:nvPr>
        </p:nvSpPr>
        <p:spPr/>
        <p:txBody>
          <a:bodyPr>
            <a:normAutofit/>
          </a:bodyPr>
          <a:lstStyle/>
          <a:p>
            <a:pPr>
              <a:lnSpc>
                <a:spcPct val="90000"/>
              </a:lnSpc>
              <a:spcBef>
                <a:spcPct val="0"/>
              </a:spcBef>
            </a:pPr>
            <a:r>
              <a:rPr lang="nl-BE" sz="2000" b="1" spc="-100" dirty="0" smtClean="0">
                <a:solidFill>
                  <a:srgbClr val="3E6E5A"/>
                </a:solidFill>
                <a:latin typeface="+mj-lt"/>
                <a:sym typeface="Arial" pitchFamily="34" charset="0"/>
              </a:rPr>
              <a:t>Portaal</a:t>
            </a:r>
          </a:p>
          <a:p>
            <a:pPr>
              <a:lnSpc>
                <a:spcPct val="90000"/>
              </a:lnSpc>
              <a:spcBef>
                <a:spcPct val="0"/>
              </a:spcBef>
            </a:pPr>
            <a:endParaRPr lang="nl-BE" sz="2400" b="1" spc="-100" dirty="0">
              <a:solidFill>
                <a:srgbClr val="3E6E5A"/>
              </a:solidFill>
              <a:latin typeface="+mj-lt"/>
              <a:ea typeface="+mj-ea"/>
              <a:cs typeface="+mj-cs"/>
              <a:sym typeface="Arial" pitchFamily="34" charset="0"/>
            </a:endParaRPr>
          </a:p>
          <a:p>
            <a:pPr>
              <a:lnSpc>
                <a:spcPct val="90000"/>
              </a:lnSpc>
              <a:spcBef>
                <a:spcPct val="0"/>
              </a:spcBef>
            </a:pPr>
            <a:endParaRPr lang="nl-BE" sz="2400" b="1" spc="-100" dirty="0">
              <a:solidFill>
                <a:srgbClr val="3E6E5A"/>
              </a:solidFill>
              <a:latin typeface="+mj-lt"/>
              <a:ea typeface="+mj-ea"/>
              <a:cs typeface="+mj-cs"/>
            </a:endParaRPr>
          </a:p>
        </p:txBody>
      </p:sp>
      <p:sp>
        <p:nvSpPr>
          <p:cNvPr id="5" name="Slide Number Placeholder 4"/>
          <p:cNvSpPr>
            <a:spLocks noGrp="1"/>
          </p:cNvSpPr>
          <p:nvPr>
            <p:ph type="sldNum" sz="quarter" idx="12"/>
          </p:nvPr>
        </p:nvSpPr>
        <p:spPr/>
        <p:txBody>
          <a:bodyPr/>
          <a:lstStyle/>
          <a:p>
            <a:fld id="{BAADB71D-6A6A-403E-B8B0-DAC18C9A03D5}" type="slidenum">
              <a:rPr lang="en-US" smtClean="0"/>
              <a:t>23</a:t>
            </a:fld>
            <a:endParaRPr lang="nl-BE"/>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5768" y="3140968"/>
            <a:ext cx="1908000" cy="1908000"/>
          </a:xfrm>
          <a:prstGeom prst="rect">
            <a:avLst/>
          </a:prstGeom>
        </p:spPr>
      </p:pic>
      <p:sp>
        <p:nvSpPr>
          <p:cNvPr id="8" name="Date Placeholder 3"/>
          <p:cNvSpPr>
            <a:spLocks noGrp="1"/>
          </p:cNvSpPr>
          <p:nvPr>
            <p:ph type="dt" sz="half" idx="10"/>
          </p:nvPr>
        </p:nvSpPr>
        <p:spPr>
          <a:xfrm>
            <a:off x="457200" y="18288"/>
            <a:ext cx="2895600" cy="329184"/>
          </a:xfrm>
        </p:spPr>
        <p:txBody>
          <a:bodyPr/>
          <a:lstStyle/>
          <a:p>
            <a:r>
              <a:rPr lang="en-US" dirty="0" smtClean="0"/>
              <a:t>02/12/2014</a:t>
            </a:r>
            <a:endParaRPr lang="nl-BE" dirty="0"/>
          </a:p>
        </p:txBody>
      </p:sp>
    </p:spTree>
    <p:extLst>
      <p:ext uri="{BB962C8B-B14F-4D97-AF65-F5344CB8AC3E}">
        <p14:creationId xmlns:p14="http://schemas.microsoft.com/office/powerpoint/2010/main" val="22704117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AADB71D-6A6A-403E-B8B0-DAC18C9A03D5}" type="slidenum">
              <a:rPr lang="en-US" smtClean="0"/>
              <a:t>24</a:t>
            </a:fld>
            <a:endParaRPr lang="nl-BE"/>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4027" y="548680"/>
            <a:ext cx="7214357" cy="6065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Date Placeholder 3"/>
          <p:cNvSpPr>
            <a:spLocks noGrp="1"/>
          </p:cNvSpPr>
          <p:nvPr>
            <p:ph type="dt" sz="half" idx="10"/>
          </p:nvPr>
        </p:nvSpPr>
        <p:spPr>
          <a:xfrm>
            <a:off x="457200" y="18288"/>
            <a:ext cx="2895600" cy="329184"/>
          </a:xfrm>
        </p:spPr>
        <p:txBody>
          <a:bodyPr/>
          <a:lstStyle/>
          <a:p>
            <a:r>
              <a:rPr lang="en-US" dirty="0" smtClean="0"/>
              <a:t>02/12/2014</a:t>
            </a:r>
            <a:endParaRPr lang="nl-BE" dirty="0"/>
          </a:p>
        </p:txBody>
      </p:sp>
    </p:spTree>
    <p:extLst>
      <p:ext uri="{BB962C8B-B14F-4D97-AF65-F5344CB8AC3E}">
        <p14:creationId xmlns:p14="http://schemas.microsoft.com/office/powerpoint/2010/main" val="2617881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b="1" dirty="0" smtClean="0"/>
              <a:t>10</a:t>
            </a:r>
            <a:r>
              <a:rPr lang="nl-BE" sz="2800" b="1" dirty="0" smtClean="0"/>
              <a:t> </a:t>
            </a:r>
            <a:r>
              <a:rPr lang="nl-BE" b="1" dirty="0" smtClean="0"/>
              <a:t>basisdiensten</a:t>
            </a:r>
            <a:endParaRPr lang="nl-BE" b="1" dirty="0"/>
          </a:p>
        </p:txBody>
      </p:sp>
      <p:sp>
        <p:nvSpPr>
          <p:cNvPr id="3" name="Content Placeholder 2"/>
          <p:cNvSpPr>
            <a:spLocks noGrp="1"/>
          </p:cNvSpPr>
          <p:nvPr>
            <p:ph idx="1"/>
          </p:nvPr>
        </p:nvSpPr>
        <p:spPr/>
        <p:txBody>
          <a:bodyPr>
            <a:normAutofit fontScale="70000" lnSpcReduction="20000"/>
          </a:bodyPr>
          <a:lstStyle/>
          <a:p>
            <a:pPr marL="0" indent="0">
              <a:buNone/>
            </a:pPr>
            <a:r>
              <a:rPr lang="nl-BE" dirty="0" smtClean="0"/>
              <a:t>Waarborgt dat enkel de gemachtigde zorgverleners/instellingen toegang krijgen tot de persoonsgegevens waartoe ze toegang mogen hebben</a:t>
            </a:r>
          </a:p>
          <a:p>
            <a:pPr lvl="1"/>
            <a:r>
              <a:rPr lang="nl-BE" dirty="0" smtClean="0"/>
              <a:t>de toegangsregels worden onder meer opgelegd door de wet of door de machtigingen van de afdeling Gezondheid van het Sectoraal Comité (opgericht binnen de Commissie voor de Bescherming van de Persoonlijke Levenssfeer) </a:t>
            </a:r>
          </a:p>
          <a:p>
            <a:pPr lvl="1"/>
            <a:r>
              <a:rPr lang="nl-BE" dirty="0" smtClean="0"/>
              <a:t>voor elke toepassing gelden specifieke toegangsregels  </a:t>
            </a:r>
          </a:p>
          <a:p>
            <a:pPr lvl="1"/>
            <a:r>
              <a:rPr lang="nl-BE" dirty="0" smtClean="0"/>
              <a:t>wanneer de gebruiker zich authentiseert (aan de hand van de elektronische identiteitskaart of het token), dan wordt het generiek verificatiemodel van de tool opgestart: het model raadpleegt de regels die voor de toepassing werden vastgelegd, gaat na of de gebruiker wel degelijk voldoet aan deze regels en verleent al dan niet toegang tot de toepassing </a:t>
            </a:r>
            <a:endParaRPr lang="nl-BE" dirty="0"/>
          </a:p>
          <a:p>
            <a:pPr marL="182880" lvl="1"/>
            <a:endParaRPr lang="nl-BE" dirty="0">
              <a:solidFill>
                <a:srgbClr val="000000"/>
              </a:solidFill>
              <a:sym typeface="Arial" pitchFamily="34" charset="0"/>
            </a:endParaRPr>
          </a:p>
          <a:p>
            <a:endParaRPr lang="nl-BE" dirty="0"/>
          </a:p>
        </p:txBody>
      </p:sp>
      <p:sp>
        <p:nvSpPr>
          <p:cNvPr id="7" name="Text Placeholder 6"/>
          <p:cNvSpPr>
            <a:spLocks noGrp="1"/>
          </p:cNvSpPr>
          <p:nvPr>
            <p:ph type="body" sz="half" idx="2"/>
          </p:nvPr>
        </p:nvSpPr>
        <p:spPr/>
        <p:txBody>
          <a:bodyPr>
            <a:normAutofit/>
          </a:bodyPr>
          <a:lstStyle/>
          <a:p>
            <a:pPr>
              <a:lnSpc>
                <a:spcPct val="90000"/>
              </a:lnSpc>
              <a:spcBef>
                <a:spcPct val="0"/>
              </a:spcBef>
            </a:pPr>
            <a:r>
              <a:rPr lang="nl-BE" sz="2000" b="1" spc="-100" dirty="0">
                <a:solidFill>
                  <a:srgbClr val="3E6E5A"/>
                </a:solidFill>
                <a:latin typeface="+mj-lt"/>
                <a:sym typeface="Arial" pitchFamily="34" charset="0"/>
              </a:rPr>
              <a:t>Geïntegreerd gebruikers- en toegangsbeheer</a:t>
            </a:r>
          </a:p>
          <a:p>
            <a:pPr>
              <a:lnSpc>
                <a:spcPct val="90000"/>
              </a:lnSpc>
              <a:spcBef>
                <a:spcPct val="0"/>
              </a:spcBef>
            </a:pPr>
            <a:endParaRPr lang="nl-BE" sz="2400" b="1" spc="-100" dirty="0">
              <a:solidFill>
                <a:srgbClr val="3E6E5A"/>
              </a:solidFill>
              <a:latin typeface="+mj-lt"/>
              <a:ea typeface="+mj-ea"/>
              <a:cs typeface="+mj-cs"/>
            </a:endParaRPr>
          </a:p>
        </p:txBody>
      </p:sp>
      <p:sp>
        <p:nvSpPr>
          <p:cNvPr id="5" name="Slide Number Placeholder 4"/>
          <p:cNvSpPr>
            <a:spLocks noGrp="1"/>
          </p:cNvSpPr>
          <p:nvPr>
            <p:ph type="sldNum" sz="quarter" idx="12"/>
          </p:nvPr>
        </p:nvSpPr>
        <p:spPr/>
        <p:txBody>
          <a:bodyPr/>
          <a:lstStyle/>
          <a:p>
            <a:fld id="{BAADB71D-6A6A-403E-B8B0-DAC18C9A03D5}" type="slidenum">
              <a:rPr lang="en-US" smtClean="0"/>
              <a:t>25</a:t>
            </a:fld>
            <a:endParaRPr lang="nl-BE"/>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776" y="4077072"/>
            <a:ext cx="1908000" cy="1908000"/>
          </a:xfrm>
          <a:prstGeom prst="rect">
            <a:avLst/>
          </a:prstGeom>
          <a:ln>
            <a:noFill/>
          </a:ln>
          <a:effectLst>
            <a:softEdge rad="112500"/>
          </a:effectLst>
        </p:spPr>
      </p:pic>
      <p:sp>
        <p:nvSpPr>
          <p:cNvPr id="8" name="Date Placeholder 3"/>
          <p:cNvSpPr>
            <a:spLocks noGrp="1"/>
          </p:cNvSpPr>
          <p:nvPr>
            <p:ph type="dt" sz="half" idx="10"/>
          </p:nvPr>
        </p:nvSpPr>
        <p:spPr>
          <a:xfrm>
            <a:off x="457200" y="18288"/>
            <a:ext cx="2895600" cy="329184"/>
          </a:xfrm>
        </p:spPr>
        <p:txBody>
          <a:bodyPr/>
          <a:lstStyle/>
          <a:p>
            <a:r>
              <a:rPr lang="en-US" dirty="0" smtClean="0"/>
              <a:t>02/12/2014</a:t>
            </a:r>
            <a:endParaRPr lang="nl-BE" dirty="0"/>
          </a:p>
        </p:txBody>
      </p:sp>
    </p:spTree>
    <p:extLst>
      <p:ext uri="{BB962C8B-B14F-4D97-AF65-F5344CB8AC3E}">
        <p14:creationId xmlns:p14="http://schemas.microsoft.com/office/powerpoint/2010/main" val="37820972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90000"/>
              </a:lnSpc>
            </a:pPr>
            <a:r>
              <a:rPr lang="nl-BE" sz="2800" b="1" dirty="0">
                <a:solidFill>
                  <a:srgbClr val="3E6E5A"/>
                </a:solidFill>
                <a:sym typeface="Arial" pitchFamily="34" charset="0"/>
              </a:rPr>
              <a:t>Geïntegreerd gebruikers- en toegangsbeheer</a:t>
            </a:r>
            <a:r>
              <a:t/>
            </a:r>
            <a:br/>
            <a:r>
              <a:rPr lang="nl-BE" sz="2400" b="1" dirty="0" smtClean="0">
                <a:solidFill>
                  <a:srgbClr val="3E6E5A"/>
                </a:solidFill>
                <a:sym typeface="Arial" pitchFamily="34" charset="0"/>
              </a:rPr>
              <a:t>Hoe werkt dat ?</a:t>
            </a:r>
            <a:endParaRPr lang="nl-BE" sz="2400" b="1" dirty="0">
              <a:solidFill>
                <a:srgbClr val="3E6E5A"/>
              </a:solidFill>
              <a:sym typeface="Arial" pitchFamily="34" charset="0"/>
            </a:endParaRPr>
          </a:p>
        </p:txBody>
      </p:sp>
      <p:sp>
        <p:nvSpPr>
          <p:cNvPr id="3" name="Content Placeholder 2"/>
          <p:cNvSpPr>
            <a:spLocks noGrp="1"/>
          </p:cNvSpPr>
          <p:nvPr>
            <p:ph idx="1"/>
          </p:nvPr>
        </p:nvSpPr>
        <p:spPr/>
        <p:txBody>
          <a:bodyPr/>
          <a:lstStyle/>
          <a:p>
            <a:pPr marL="182880" lvl="1"/>
            <a:endParaRPr lang="fr-BE" dirty="0">
              <a:solidFill>
                <a:srgbClr val="000000"/>
              </a:solidFill>
              <a:sym typeface="Arial" pitchFamily="34" charset="0"/>
            </a:endParaRPr>
          </a:p>
          <a:p>
            <a:endParaRPr lang="en-US" dirty="0"/>
          </a:p>
        </p:txBody>
      </p:sp>
      <p:sp>
        <p:nvSpPr>
          <p:cNvPr id="5" name="Slide Number Placeholder 4"/>
          <p:cNvSpPr>
            <a:spLocks noGrp="1"/>
          </p:cNvSpPr>
          <p:nvPr>
            <p:ph type="sldNum" sz="quarter" idx="12"/>
          </p:nvPr>
        </p:nvSpPr>
        <p:spPr/>
        <p:txBody>
          <a:bodyPr/>
          <a:lstStyle/>
          <a:p>
            <a:fld id="{BAADB71D-6A6A-403E-B8B0-DAC18C9A03D5}" type="slidenum">
              <a:rPr lang="en-US" smtClean="0"/>
              <a:t>26</a:t>
            </a:fld>
            <a:endParaRPr lang="nl-BE"/>
          </a:p>
        </p:txBody>
      </p:sp>
      <p:pic>
        <p:nvPicPr>
          <p:cNvPr id="1047" name="Pictur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333500"/>
            <a:ext cx="8204200" cy="504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3"/>
          <p:cNvSpPr>
            <a:spLocks noGrp="1"/>
          </p:cNvSpPr>
          <p:nvPr>
            <p:ph type="dt" sz="half" idx="10"/>
          </p:nvPr>
        </p:nvSpPr>
        <p:spPr>
          <a:xfrm>
            <a:off x="457200" y="18288"/>
            <a:ext cx="2895600" cy="329184"/>
          </a:xfrm>
        </p:spPr>
        <p:txBody>
          <a:bodyPr/>
          <a:lstStyle/>
          <a:p>
            <a:r>
              <a:rPr lang="en-US" dirty="0" smtClean="0"/>
              <a:t>02/12/2014</a:t>
            </a:r>
            <a:endParaRPr lang="nl-BE" dirty="0"/>
          </a:p>
        </p:txBody>
      </p:sp>
    </p:spTree>
    <p:extLst>
      <p:ext uri="{BB962C8B-B14F-4D97-AF65-F5344CB8AC3E}">
        <p14:creationId xmlns:p14="http://schemas.microsoft.com/office/powerpoint/2010/main" val="35183131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b="1" dirty="0" smtClean="0"/>
              <a:t>10 basisdiensten</a:t>
            </a:r>
            <a:endParaRPr lang="nl-BE" b="1" dirty="0"/>
          </a:p>
        </p:txBody>
      </p:sp>
      <p:sp>
        <p:nvSpPr>
          <p:cNvPr id="3" name="Content Placeholder 2"/>
          <p:cNvSpPr>
            <a:spLocks noGrp="1"/>
          </p:cNvSpPr>
          <p:nvPr>
            <p:ph idx="1"/>
          </p:nvPr>
        </p:nvSpPr>
        <p:spPr/>
        <p:txBody>
          <a:bodyPr>
            <a:normAutofit/>
          </a:bodyPr>
          <a:lstStyle/>
          <a:p>
            <a:pPr marL="92075" lvl="1" indent="-7938">
              <a:lnSpc>
                <a:spcPct val="90000"/>
              </a:lnSpc>
              <a:buFont typeface="Calibri" pitchFamily="34" charset="0"/>
              <a:buNone/>
            </a:pPr>
            <a:r>
              <a:rPr lang="nl-BE" sz="2400" dirty="0" smtClean="0">
                <a:solidFill>
                  <a:srgbClr val="000000"/>
                </a:solidFill>
                <a:sym typeface="Arial" pitchFamily="34" charset="0"/>
              </a:rPr>
              <a:t>Opslag van alle toegangen tot toepassingen, hun auteur, hun tijdstip en de patiënt waarop ze betrekking hebben, voor audit- en bewijs-doeleinden</a:t>
            </a:r>
            <a:endParaRPr lang="nl-BE" dirty="0">
              <a:solidFill>
                <a:srgbClr val="000000"/>
              </a:solidFill>
              <a:sym typeface="Arial" pitchFamily="34" charset="0"/>
            </a:endParaRPr>
          </a:p>
          <a:p>
            <a:pPr marL="0" indent="0">
              <a:buNone/>
            </a:pPr>
            <a:endParaRPr lang="nl-BE" dirty="0"/>
          </a:p>
        </p:txBody>
      </p:sp>
      <p:sp>
        <p:nvSpPr>
          <p:cNvPr id="7" name="Text Placeholder 6"/>
          <p:cNvSpPr>
            <a:spLocks noGrp="1"/>
          </p:cNvSpPr>
          <p:nvPr>
            <p:ph type="body" sz="half" idx="2"/>
          </p:nvPr>
        </p:nvSpPr>
        <p:spPr/>
        <p:txBody>
          <a:bodyPr>
            <a:normAutofit/>
          </a:bodyPr>
          <a:lstStyle/>
          <a:p>
            <a:pPr>
              <a:lnSpc>
                <a:spcPct val="90000"/>
              </a:lnSpc>
              <a:spcBef>
                <a:spcPct val="0"/>
              </a:spcBef>
            </a:pPr>
            <a:r>
              <a:rPr lang="nl-BE" sz="2000" b="1" spc="-100" dirty="0">
                <a:solidFill>
                  <a:srgbClr val="3E6E5A"/>
                </a:solidFill>
                <a:latin typeface="+mj-lt"/>
                <a:sym typeface="Arial" pitchFamily="34" charset="0"/>
              </a:rPr>
              <a:t>Beheer van loggings</a:t>
            </a:r>
            <a:endParaRPr lang="nl-BE" sz="2000" b="1" spc="-100" dirty="0">
              <a:solidFill>
                <a:srgbClr val="3E6E5A"/>
              </a:solidFill>
              <a:latin typeface="+mj-lt"/>
              <a:ea typeface="+mj-ea"/>
              <a:cs typeface="+mj-cs"/>
            </a:endParaRPr>
          </a:p>
        </p:txBody>
      </p:sp>
      <p:sp>
        <p:nvSpPr>
          <p:cNvPr id="5" name="Slide Number Placeholder 4"/>
          <p:cNvSpPr>
            <a:spLocks noGrp="1"/>
          </p:cNvSpPr>
          <p:nvPr>
            <p:ph type="sldNum" sz="quarter" idx="12"/>
          </p:nvPr>
        </p:nvSpPr>
        <p:spPr/>
        <p:txBody>
          <a:bodyPr/>
          <a:lstStyle/>
          <a:p>
            <a:fld id="{BAADB71D-6A6A-403E-B8B0-DAC18C9A03D5}" type="slidenum">
              <a:rPr lang="en-US" smtClean="0"/>
              <a:t>27</a:t>
            </a:fld>
            <a:endParaRPr lang="nl-BE"/>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5768" y="3645024"/>
            <a:ext cx="1908000" cy="1908000"/>
          </a:xfrm>
          <a:prstGeom prst="rect">
            <a:avLst/>
          </a:prstGeom>
        </p:spPr>
      </p:pic>
      <p:sp>
        <p:nvSpPr>
          <p:cNvPr id="9" name="Date Placeholder 3"/>
          <p:cNvSpPr>
            <a:spLocks noGrp="1"/>
          </p:cNvSpPr>
          <p:nvPr>
            <p:ph type="dt" sz="half" idx="10"/>
          </p:nvPr>
        </p:nvSpPr>
        <p:spPr>
          <a:xfrm>
            <a:off x="457200" y="18288"/>
            <a:ext cx="2895600" cy="329184"/>
          </a:xfrm>
        </p:spPr>
        <p:txBody>
          <a:bodyPr/>
          <a:lstStyle/>
          <a:p>
            <a:r>
              <a:rPr lang="en-US" dirty="0" smtClean="0"/>
              <a:t>02/12/2014</a:t>
            </a:r>
            <a:endParaRPr lang="nl-BE" dirty="0"/>
          </a:p>
        </p:txBody>
      </p:sp>
    </p:spTree>
    <p:extLst>
      <p:ext uri="{BB962C8B-B14F-4D97-AF65-F5344CB8AC3E}">
        <p14:creationId xmlns:p14="http://schemas.microsoft.com/office/powerpoint/2010/main" val="37180653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b="1" dirty="0" smtClean="0"/>
              <a:t>10 basisdiensten</a:t>
            </a:r>
            <a:endParaRPr lang="nl-BE" b="1" dirty="0"/>
          </a:p>
        </p:txBody>
      </p:sp>
      <p:sp>
        <p:nvSpPr>
          <p:cNvPr id="3" name="Content Placeholder 2"/>
          <p:cNvSpPr>
            <a:spLocks noGrp="1"/>
          </p:cNvSpPr>
          <p:nvPr>
            <p:ph idx="1"/>
          </p:nvPr>
        </p:nvSpPr>
        <p:spPr/>
        <p:txBody>
          <a:bodyPr>
            <a:normAutofit/>
          </a:bodyPr>
          <a:lstStyle/>
          <a:p>
            <a:pPr marL="0" indent="0">
              <a:buNone/>
            </a:pPr>
            <a:r>
              <a:rPr lang="nl-BE" sz="2000" dirty="0" smtClean="0"/>
              <a:t>Vercijfering van overgemaakte gegevens tussen de verzender en de bestemmeling, zodat deze gegevens onleesbaar zijn voor en onwijzigbaar  zijn door derden</a:t>
            </a:r>
            <a:endParaRPr lang="nl-BE" sz="2000" dirty="0"/>
          </a:p>
          <a:p>
            <a:pPr marL="0" indent="0">
              <a:buNone/>
            </a:pPr>
            <a:endParaRPr lang="nl-BE" sz="2000" dirty="0"/>
          </a:p>
          <a:p>
            <a:pPr marL="0" indent="0">
              <a:buNone/>
            </a:pPr>
            <a:r>
              <a:rPr lang="nl-BE" sz="2000" dirty="0"/>
              <a:t>2 methodes:</a:t>
            </a:r>
          </a:p>
          <a:p>
            <a:pPr marL="0" indent="0">
              <a:buNone/>
            </a:pPr>
            <a:endParaRPr lang="nl-BE" sz="2000" dirty="0"/>
          </a:p>
          <a:p>
            <a:pPr lvl="1"/>
            <a:r>
              <a:rPr lang="nl-BE" sz="1800" dirty="0"/>
              <a:t>wanneer de bestemmeling gekend </a:t>
            </a:r>
            <a:r>
              <a:rPr lang="nl-BE" sz="1800" dirty="0" smtClean="0"/>
              <a:t>is bij de verzending: </a:t>
            </a:r>
            <a:r>
              <a:rPr lang="nl-BE" sz="1800" dirty="0"/>
              <a:t>gebruik van </a:t>
            </a:r>
            <a:r>
              <a:rPr lang="nl-BE" sz="1800" dirty="0" smtClean="0"/>
              <a:t>asymmetrische vercijfering (2 </a:t>
            </a:r>
            <a:r>
              <a:rPr lang="nl-BE" sz="1800" dirty="0"/>
              <a:t>sleutels)</a:t>
            </a:r>
          </a:p>
          <a:p>
            <a:pPr lvl="1"/>
            <a:endParaRPr lang="nl-BE" sz="1800" dirty="0"/>
          </a:p>
          <a:p>
            <a:pPr lvl="1"/>
            <a:r>
              <a:rPr lang="nl-BE" sz="1800" dirty="0"/>
              <a:t>wanneer de bestemmeling niet gekend </a:t>
            </a:r>
            <a:r>
              <a:rPr lang="nl-BE" sz="1800" dirty="0" smtClean="0"/>
              <a:t>is bij de verzending: </a:t>
            </a:r>
            <a:r>
              <a:rPr lang="nl-BE" sz="1800" dirty="0"/>
              <a:t>gebruik van </a:t>
            </a:r>
            <a:r>
              <a:rPr lang="nl-BE" sz="1800" dirty="0" smtClean="0"/>
              <a:t>symmetrische </a:t>
            </a:r>
            <a:r>
              <a:rPr lang="nl-BE" sz="1800" dirty="0"/>
              <a:t>vercijfering (de informatie wordt vercijferd en buiten het </a:t>
            </a:r>
            <a:r>
              <a:rPr lang="nl-BE" sz="1800" dirty="0">
                <a:solidFill>
                  <a:srgbClr val="3E6E5A"/>
                </a:solidFill>
              </a:rPr>
              <a:t>eHealth-</a:t>
            </a:r>
            <a:r>
              <a:rPr lang="nl-BE" sz="1800" dirty="0"/>
              <a:t>platform bewaard; de ontcijferingssleutel kan enkel </a:t>
            </a:r>
            <a:r>
              <a:rPr lang="nl-BE" sz="1800" dirty="0" smtClean="0"/>
              <a:t>bij </a:t>
            </a:r>
            <a:r>
              <a:rPr lang="nl-BE" sz="1800" dirty="0"/>
              <a:t>het </a:t>
            </a:r>
            <a:r>
              <a:rPr lang="nl-BE" sz="1800" dirty="0">
                <a:solidFill>
                  <a:srgbClr val="3E6E5A"/>
                </a:solidFill>
              </a:rPr>
              <a:t>eHealth</a:t>
            </a:r>
            <a:r>
              <a:rPr lang="nl-BE" sz="1800" dirty="0"/>
              <a:t>-platform verkregen worden)</a:t>
            </a:r>
          </a:p>
          <a:p>
            <a:pPr marL="182880" lvl="1"/>
            <a:endParaRPr lang="nl-BE" dirty="0">
              <a:solidFill>
                <a:srgbClr val="000000"/>
              </a:solidFill>
              <a:sym typeface="Arial" pitchFamily="34" charset="0"/>
            </a:endParaRPr>
          </a:p>
          <a:p>
            <a:pPr marL="0" indent="0">
              <a:buNone/>
            </a:pPr>
            <a:endParaRPr lang="nl-BE" dirty="0"/>
          </a:p>
        </p:txBody>
      </p:sp>
      <p:sp>
        <p:nvSpPr>
          <p:cNvPr id="7" name="Text Placeholder 6"/>
          <p:cNvSpPr>
            <a:spLocks noGrp="1"/>
          </p:cNvSpPr>
          <p:nvPr>
            <p:ph type="body" sz="half" idx="2"/>
          </p:nvPr>
        </p:nvSpPr>
        <p:spPr/>
        <p:txBody>
          <a:bodyPr>
            <a:normAutofit/>
          </a:bodyPr>
          <a:lstStyle/>
          <a:p>
            <a:pPr>
              <a:lnSpc>
                <a:spcPct val="90000"/>
              </a:lnSpc>
              <a:spcBef>
                <a:spcPct val="0"/>
              </a:spcBef>
            </a:pPr>
            <a:r>
              <a:rPr lang="nl-BE" sz="2000" b="1" spc="-100" dirty="0">
                <a:solidFill>
                  <a:srgbClr val="3E6E5A"/>
                </a:solidFill>
                <a:latin typeface="+mj-lt"/>
                <a:sym typeface="Arial" pitchFamily="34" charset="0"/>
              </a:rPr>
              <a:t>Systeem voor end-to-end vercijfering</a:t>
            </a:r>
            <a:endParaRPr lang="nl-BE" sz="2000" b="1" spc="-100" dirty="0">
              <a:solidFill>
                <a:srgbClr val="3E6E5A"/>
              </a:solidFill>
              <a:latin typeface="+mj-lt"/>
              <a:ea typeface="+mj-ea"/>
              <a:cs typeface="+mj-cs"/>
            </a:endParaRPr>
          </a:p>
        </p:txBody>
      </p:sp>
      <p:sp>
        <p:nvSpPr>
          <p:cNvPr id="5" name="Slide Number Placeholder 4"/>
          <p:cNvSpPr>
            <a:spLocks noGrp="1"/>
          </p:cNvSpPr>
          <p:nvPr>
            <p:ph type="sldNum" sz="quarter" idx="12"/>
          </p:nvPr>
        </p:nvSpPr>
        <p:spPr/>
        <p:txBody>
          <a:bodyPr/>
          <a:lstStyle/>
          <a:p>
            <a:fld id="{BAADB71D-6A6A-403E-B8B0-DAC18C9A03D5}" type="slidenum">
              <a:rPr lang="en-US" smtClean="0"/>
              <a:t>28</a:t>
            </a:fld>
            <a:endParaRPr lang="nl-BE"/>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3753248"/>
            <a:ext cx="1908000" cy="1908000"/>
          </a:xfrm>
          <a:prstGeom prst="rect">
            <a:avLst/>
          </a:prstGeom>
        </p:spPr>
      </p:pic>
      <p:sp>
        <p:nvSpPr>
          <p:cNvPr id="8" name="Date Placeholder 3"/>
          <p:cNvSpPr>
            <a:spLocks noGrp="1"/>
          </p:cNvSpPr>
          <p:nvPr>
            <p:ph type="dt" sz="half" idx="10"/>
          </p:nvPr>
        </p:nvSpPr>
        <p:spPr>
          <a:xfrm>
            <a:off x="457200" y="18288"/>
            <a:ext cx="2895600" cy="329184"/>
          </a:xfrm>
        </p:spPr>
        <p:txBody>
          <a:bodyPr/>
          <a:lstStyle/>
          <a:p>
            <a:r>
              <a:rPr lang="en-US" dirty="0" smtClean="0"/>
              <a:t>02/12/2014</a:t>
            </a:r>
            <a:endParaRPr lang="nl-BE" dirty="0"/>
          </a:p>
        </p:txBody>
      </p:sp>
    </p:spTree>
    <p:extLst>
      <p:ext uri="{BB962C8B-B14F-4D97-AF65-F5344CB8AC3E}">
        <p14:creationId xmlns:p14="http://schemas.microsoft.com/office/powerpoint/2010/main" val="20588836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b="1" dirty="0" smtClean="0"/>
              <a:t>10 basisdiensten</a:t>
            </a:r>
            <a:endParaRPr lang="nl-BE" b="1" dirty="0"/>
          </a:p>
        </p:txBody>
      </p:sp>
      <p:sp>
        <p:nvSpPr>
          <p:cNvPr id="3" name="Content Placeholder 2"/>
          <p:cNvSpPr>
            <a:spLocks noGrp="1"/>
          </p:cNvSpPr>
          <p:nvPr>
            <p:ph idx="1"/>
          </p:nvPr>
        </p:nvSpPr>
        <p:spPr/>
        <p:txBody>
          <a:bodyPr>
            <a:normAutofit/>
          </a:bodyPr>
          <a:lstStyle/>
          <a:p>
            <a:pPr marL="73978" indent="0">
              <a:spcBef>
                <a:spcPts val="1200"/>
              </a:spcBef>
              <a:buFont typeface="Calibri" pitchFamily="34" charset="0"/>
              <a:buNone/>
            </a:pPr>
            <a:r>
              <a:rPr lang="nl-BE" sz="2400" dirty="0" smtClean="0">
                <a:solidFill>
                  <a:srgbClr val="000000"/>
                </a:solidFill>
                <a:sym typeface="Arial" pitchFamily="34" charset="0"/>
              </a:rPr>
              <a:t>Mogelijkheid om op de seconde na elk document dat in de gezondheidszorg werd opgemaakt, te dateren en de geldigheid van de inhoud ervan in de tijd te waarborgen door een </a:t>
            </a:r>
            <a:r>
              <a:rPr lang="nl-BE" sz="2400" dirty="0">
                <a:solidFill>
                  <a:srgbClr val="3E6E5A"/>
                </a:solidFill>
                <a:sym typeface="Arial" pitchFamily="34" charset="0"/>
              </a:rPr>
              <a:t>eHealth</a:t>
            </a:r>
            <a:r>
              <a:rPr lang="nl-BE" sz="2400" dirty="0" smtClean="0">
                <a:solidFill>
                  <a:srgbClr val="000000"/>
                </a:solidFill>
                <a:sym typeface="Arial" pitchFamily="34" charset="0"/>
              </a:rPr>
              <a:t>-handtekening te plaatsen</a:t>
            </a:r>
            <a:endParaRPr lang="nl-BE" sz="2400" dirty="0">
              <a:solidFill>
                <a:srgbClr val="3E6E5A"/>
              </a:solidFill>
              <a:sym typeface="Arial" pitchFamily="34" charset="0"/>
            </a:endParaRPr>
          </a:p>
          <a:p>
            <a:pPr marL="182880" lvl="1"/>
            <a:endParaRPr lang="nl-BE" dirty="0">
              <a:solidFill>
                <a:srgbClr val="000000"/>
              </a:solidFill>
              <a:sym typeface="Arial" pitchFamily="34" charset="0"/>
            </a:endParaRPr>
          </a:p>
          <a:p>
            <a:pPr marL="0" indent="0">
              <a:buNone/>
            </a:pPr>
            <a:endParaRPr lang="nl-BE" dirty="0"/>
          </a:p>
        </p:txBody>
      </p:sp>
      <p:sp>
        <p:nvSpPr>
          <p:cNvPr id="7" name="Text Placeholder 6"/>
          <p:cNvSpPr>
            <a:spLocks noGrp="1"/>
          </p:cNvSpPr>
          <p:nvPr>
            <p:ph type="body" sz="half" idx="2"/>
          </p:nvPr>
        </p:nvSpPr>
        <p:spPr/>
        <p:txBody>
          <a:bodyPr>
            <a:normAutofit/>
          </a:bodyPr>
          <a:lstStyle/>
          <a:p>
            <a:pPr>
              <a:lnSpc>
                <a:spcPct val="90000"/>
              </a:lnSpc>
              <a:spcBef>
                <a:spcPct val="0"/>
              </a:spcBef>
            </a:pPr>
            <a:r>
              <a:rPr lang="nl-BE" sz="2000" b="1" spc="-100" dirty="0" smtClean="0">
                <a:solidFill>
                  <a:srgbClr val="3E6E5A"/>
                </a:solidFill>
                <a:latin typeface="+mj-lt"/>
                <a:sym typeface="Arial" pitchFamily="34" charset="0"/>
              </a:rPr>
              <a:t>Timestamping</a:t>
            </a:r>
            <a:endParaRPr lang="nl-BE" sz="2000" b="1" spc="-100" dirty="0">
              <a:solidFill>
                <a:srgbClr val="3E6E5A"/>
              </a:solidFill>
              <a:latin typeface="+mj-lt"/>
              <a:ea typeface="+mj-ea"/>
              <a:cs typeface="+mj-cs"/>
            </a:endParaRPr>
          </a:p>
        </p:txBody>
      </p:sp>
      <p:sp>
        <p:nvSpPr>
          <p:cNvPr id="5" name="Slide Number Placeholder 4"/>
          <p:cNvSpPr>
            <a:spLocks noGrp="1"/>
          </p:cNvSpPr>
          <p:nvPr>
            <p:ph type="sldNum" sz="quarter" idx="12"/>
          </p:nvPr>
        </p:nvSpPr>
        <p:spPr/>
        <p:txBody>
          <a:bodyPr/>
          <a:lstStyle/>
          <a:p>
            <a:fld id="{BAADB71D-6A6A-403E-B8B0-DAC18C9A03D5}" type="slidenum">
              <a:rPr lang="en-US" smtClean="0"/>
              <a:t>29</a:t>
            </a:fld>
            <a:endParaRPr lang="nl-BE"/>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5768" y="3573016"/>
            <a:ext cx="1908000" cy="1908000"/>
          </a:xfrm>
          <a:prstGeom prst="rect">
            <a:avLst/>
          </a:prstGeom>
        </p:spPr>
      </p:pic>
      <p:sp>
        <p:nvSpPr>
          <p:cNvPr id="9" name="Date Placeholder 3"/>
          <p:cNvSpPr>
            <a:spLocks noGrp="1"/>
          </p:cNvSpPr>
          <p:nvPr>
            <p:ph type="dt" sz="half" idx="10"/>
          </p:nvPr>
        </p:nvSpPr>
        <p:spPr>
          <a:xfrm>
            <a:off x="457200" y="18288"/>
            <a:ext cx="2895600" cy="329184"/>
          </a:xfrm>
        </p:spPr>
        <p:txBody>
          <a:bodyPr/>
          <a:lstStyle/>
          <a:p>
            <a:r>
              <a:rPr lang="en-US" dirty="0" smtClean="0"/>
              <a:t>02/12/2014</a:t>
            </a:r>
            <a:endParaRPr lang="nl-BE" dirty="0"/>
          </a:p>
        </p:txBody>
      </p:sp>
    </p:spTree>
    <p:extLst>
      <p:ext uri="{BB962C8B-B14F-4D97-AF65-F5344CB8AC3E}">
        <p14:creationId xmlns:p14="http://schemas.microsoft.com/office/powerpoint/2010/main" val="19064015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b="1" dirty="0" smtClean="0"/>
              <a:t>Roadmap eGezondheid 2013-2018</a:t>
            </a:r>
            <a:endParaRPr lang="nl-BE" b="1" dirty="0"/>
          </a:p>
        </p:txBody>
      </p:sp>
      <p:sp>
        <p:nvSpPr>
          <p:cNvPr id="11" name="Content Placeholder 10"/>
          <p:cNvSpPr>
            <a:spLocks noGrp="1"/>
          </p:cNvSpPr>
          <p:nvPr>
            <p:ph idx="1"/>
          </p:nvPr>
        </p:nvSpPr>
        <p:spPr/>
        <p:txBody>
          <a:bodyPr>
            <a:normAutofit/>
          </a:bodyPr>
          <a:lstStyle/>
          <a:p>
            <a:r>
              <a:rPr lang="nl-BE" sz="2000" dirty="0"/>
              <a:t>Eind 2012 organisatie van een Rondetafelconferentie met betrekking tot de verdere informatisering van de gezondheidszorg</a:t>
            </a:r>
          </a:p>
          <a:p>
            <a:r>
              <a:rPr lang="nl-BE" sz="2000" dirty="0" smtClean="0"/>
              <a:t>Deelname van ongeveer </a:t>
            </a:r>
            <a:r>
              <a:rPr lang="nl-BE" sz="2000" b="1" dirty="0" smtClean="0"/>
              <a:t>300</a:t>
            </a:r>
            <a:r>
              <a:rPr lang="nl-BE" sz="2000" dirty="0" smtClean="0"/>
              <a:t> </a:t>
            </a:r>
            <a:r>
              <a:rPr lang="nl-BE" sz="2000" b="1" dirty="0" smtClean="0"/>
              <a:t>personen uit de sector</a:t>
            </a:r>
            <a:r>
              <a:rPr lang="nl-BE" sz="2000" b="1" dirty="0"/>
              <a:t> </a:t>
            </a:r>
            <a:endParaRPr lang="nl-BE" sz="2000" b="1" dirty="0" smtClean="0"/>
          </a:p>
          <a:p>
            <a:r>
              <a:rPr lang="nl-BE" sz="2000" dirty="0" smtClean="0"/>
              <a:t>Opstelling van een concreet actieplan eGezondheid voor 5 jaar : </a:t>
            </a:r>
            <a:r>
              <a:rPr lang="nl-BE" sz="2000" b="1" dirty="0" smtClean="0"/>
              <a:t>Roadmap 2013-2018</a:t>
            </a:r>
          </a:p>
          <a:p>
            <a:r>
              <a:rPr lang="nl-BE" sz="2000" b="1" dirty="0" smtClean="0"/>
              <a:t>5 pijlers</a:t>
            </a:r>
            <a:r>
              <a:rPr lang="nl-BE" dirty="0" smtClean="0"/>
              <a:t> </a:t>
            </a:r>
          </a:p>
          <a:p>
            <a:pPr marL="731520" lvl="1" indent="-457200">
              <a:buFont typeface="+mj-lt"/>
              <a:buAutoNum type="arabicPeriod"/>
            </a:pPr>
            <a:r>
              <a:rPr lang="nl-BE" sz="1600" dirty="0" smtClean="0"/>
              <a:t>ontwikkelen van de uitwisseling van gegevens door zorgverleners op basis van een gemeenschappelijke architectuur </a:t>
            </a:r>
          </a:p>
          <a:p>
            <a:pPr marL="731520" lvl="1" indent="-457200">
              <a:buFont typeface="+mj-lt"/>
              <a:buAutoNum type="arabicPeriod"/>
            </a:pPr>
            <a:r>
              <a:rPr lang="nl-BE" sz="1600" dirty="0"/>
              <a:t>verhogen van de betrokkenheid van de patiënt en zijn kennis over </a:t>
            </a:r>
            <a:r>
              <a:rPr lang="nl-BE" sz="1600" dirty="0" smtClean="0"/>
              <a:t>eGezondheid </a:t>
            </a:r>
            <a:endParaRPr lang="nl-BE" sz="1600" dirty="0"/>
          </a:p>
          <a:p>
            <a:pPr marL="731520" lvl="1" indent="-457200">
              <a:buFont typeface="+mj-lt"/>
              <a:buAutoNum type="arabicPeriod"/>
            </a:pPr>
            <a:r>
              <a:rPr lang="nl-BE" sz="1600" dirty="0"/>
              <a:t>uitwerken van een referentieterminologie </a:t>
            </a:r>
          </a:p>
          <a:p>
            <a:pPr marL="731520" lvl="1" indent="-457200">
              <a:buFont typeface="+mj-lt"/>
              <a:buAutoNum type="arabicPeriod"/>
            </a:pPr>
            <a:r>
              <a:rPr lang="nl-BE" sz="1600" dirty="0"/>
              <a:t>realiseren van administratieve vereenvoudiging en efficiëntie </a:t>
            </a:r>
          </a:p>
          <a:p>
            <a:pPr marL="731520" lvl="1" indent="-457200">
              <a:buFont typeface="+mj-lt"/>
              <a:buAutoNum type="arabicPeriod"/>
            </a:pPr>
            <a:r>
              <a:rPr lang="nl-BE" sz="1600" dirty="0"/>
              <a:t>invoeren van een flexibele en transparante governance-structuur waarin alle bevoegde overheden en stakeholders betrokken zijn </a:t>
            </a:r>
            <a:endParaRPr lang="nl-BE" dirty="0"/>
          </a:p>
          <a:p>
            <a:r>
              <a:rPr lang="nl-BE" sz="2000" b="1" dirty="0" smtClean="0"/>
              <a:t>20 concrete, meetbare doelstellingen</a:t>
            </a:r>
            <a:endParaRPr lang="nl-BE" dirty="0"/>
          </a:p>
        </p:txBody>
      </p:sp>
      <p:sp>
        <p:nvSpPr>
          <p:cNvPr id="7" name="Slide Number Placeholder 6"/>
          <p:cNvSpPr>
            <a:spLocks noGrp="1"/>
          </p:cNvSpPr>
          <p:nvPr>
            <p:ph type="sldNum" sz="quarter" idx="12"/>
          </p:nvPr>
        </p:nvSpPr>
        <p:spPr/>
        <p:txBody>
          <a:bodyPr/>
          <a:lstStyle/>
          <a:p>
            <a:fld id="{BAADB71D-6A6A-403E-B8B0-DAC18C9A03D5}" type="slidenum">
              <a:rPr lang="en-US" smtClean="0"/>
              <a:t>3</a:t>
            </a:fld>
            <a:endParaRPr lang="nl-BE"/>
          </a:p>
        </p:txBody>
      </p:sp>
      <p:sp>
        <p:nvSpPr>
          <p:cNvPr id="9" name="Date Placeholder 3"/>
          <p:cNvSpPr>
            <a:spLocks noGrp="1"/>
          </p:cNvSpPr>
          <p:nvPr>
            <p:ph type="dt" sz="half" idx="10"/>
          </p:nvPr>
        </p:nvSpPr>
        <p:spPr>
          <a:xfrm>
            <a:off x="457200" y="18288"/>
            <a:ext cx="2895600" cy="329184"/>
          </a:xfrm>
        </p:spPr>
        <p:txBody>
          <a:bodyPr/>
          <a:lstStyle/>
          <a:p>
            <a:r>
              <a:rPr lang="en-US" dirty="0" smtClean="0"/>
              <a:t>02/12/2014</a:t>
            </a:r>
            <a:endParaRPr lang="nl-BE" dirty="0"/>
          </a:p>
        </p:txBody>
      </p:sp>
    </p:spTree>
    <p:extLst>
      <p:ext uri="{BB962C8B-B14F-4D97-AF65-F5344CB8AC3E}">
        <p14:creationId xmlns:p14="http://schemas.microsoft.com/office/powerpoint/2010/main" val="27135863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b="1" dirty="0" smtClean="0"/>
              <a:t>10 basisdiensten</a:t>
            </a:r>
            <a:endParaRPr lang="nl-BE" b="1" dirty="0"/>
          </a:p>
        </p:txBody>
      </p:sp>
      <p:sp>
        <p:nvSpPr>
          <p:cNvPr id="3" name="Content Placeholder 2"/>
          <p:cNvSpPr>
            <a:spLocks noGrp="1"/>
          </p:cNvSpPr>
          <p:nvPr>
            <p:ph idx="1"/>
          </p:nvPr>
        </p:nvSpPr>
        <p:spPr/>
        <p:txBody>
          <a:bodyPr>
            <a:normAutofit/>
          </a:bodyPr>
          <a:lstStyle/>
          <a:p>
            <a:pPr marL="0" indent="0">
              <a:buNone/>
            </a:pPr>
            <a:r>
              <a:rPr lang="nl-BE" sz="2400" dirty="0" smtClean="0"/>
              <a:t>Mogelijkheid om de identiteit van personen achter een </a:t>
            </a:r>
            <a:r>
              <a:rPr lang="nl-BE" sz="2400" i="1" dirty="0" smtClean="0"/>
              <a:t>code</a:t>
            </a:r>
            <a:r>
              <a:rPr lang="nl-BE" sz="2400" dirty="0" smtClean="0"/>
              <a:t> te verbergen opdat de nuttige gegevens van deze personen zouden kunnen worden gebruikt zonder dat hun privacy wordt geschonden en mogelijkheid om gegevens anoniem te maken door de gedetailleerde kenmerken ervan te vervangen door algemene kenmerken; eenmaal gecodeerd of geanonimiseerd behouden de gegevens hun nut maar het is niet meer mogelijk om de identiteit van de persoon er rechtstreeks of onrechtstreeks uit af te leiden</a:t>
            </a:r>
            <a:endParaRPr lang="nl-BE" sz="2400" dirty="0" smtClean="0">
              <a:solidFill>
                <a:srgbClr val="000000"/>
              </a:solidFill>
              <a:sym typeface="Arial" pitchFamily="34" charset="0"/>
            </a:endParaRPr>
          </a:p>
          <a:p>
            <a:pPr marL="0" indent="0">
              <a:buNone/>
            </a:pPr>
            <a:endParaRPr lang="nl-BE" dirty="0"/>
          </a:p>
        </p:txBody>
      </p:sp>
      <p:sp>
        <p:nvSpPr>
          <p:cNvPr id="7" name="Text Placeholder 6"/>
          <p:cNvSpPr>
            <a:spLocks noGrp="1"/>
          </p:cNvSpPr>
          <p:nvPr>
            <p:ph type="body" sz="half" idx="2"/>
          </p:nvPr>
        </p:nvSpPr>
        <p:spPr/>
        <p:txBody>
          <a:bodyPr>
            <a:normAutofit/>
          </a:bodyPr>
          <a:lstStyle/>
          <a:p>
            <a:pPr>
              <a:lnSpc>
                <a:spcPct val="90000"/>
              </a:lnSpc>
              <a:spcBef>
                <a:spcPct val="0"/>
              </a:spcBef>
            </a:pPr>
            <a:r>
              <a:rPr lang="nl-BE" sz="2000" b="1" spc="-100" dirty="0" smtClean="0">
                <a:solidFill>
                  <a:srgbClr val="3E6E5A"/>
                </a:solidFill>
                <a:latin typeface="+mj-lt"/>
                <a:sym typeface="Arial" pitchFamily="34" charset="0"/>
              </a:rPr>
              <a:t>Codering &amp; Anonimisering</a:t>
            </a:r>
            <a:endParaRPr lang="nl-BE" sz="2000" b="1" spc="-100" dirty="0">
              <a:solidFill>
                <a:srgbClr val="3E6E5A"/>
              </a:solidFill>
              <a:latin typeface="+mj-lt"/>
              <a:ea typeface="+mj-ea"/>
              <a:cs typeface="+mj-cs"/>
            </a:endParaRPr>
          </a:p>
        </p:txBody>
      </p:sp>
      <p:sp>
        <p:nvSpPr>
          <p:cNvPr id="5" name="Slide Number Placeholder 4"/>
          <p:cNvSpPr>
            <a:spLocks noGrp="1"/>
          </p:cNvSpPr>
          <p:nvPr>
            <p:ph type="sldNum" sz="quarter" idx="12"/>
          </p:nvPr>
        </p:nvSpPr>
        <p:spPr/>
        <p:txBody>
          <a:bodyPr/>
          <a:lstStyle/>
          <a:p>
            <a:fld id="{BAADB71D-6A6A-403E-B8B0-DAC18C9A03D5}" type="slidenum">
              <a:rPr lang="en-US" smtClean="0"/>
              <a:t>30</a:t>
            </a:fld>
            <a:endParaRPr lang="nl-BE"/>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5768" y="3645024"/>
            <a:ext cx="1908000" cy="1908000"/>
          </a:xfrm>
          <a:prstGeom prst="rect">
            <a:avLst/>
          </a:prstGeom>
        </p:spPr>
      </p:pic>
      <p:sp>
        <p:nvSpPr>
          <p:cNvPr id="9" name="Date Placeholder 3"/>
          <p:cNvSpPr>
            <a:spLocks noGrp="1"/>
          </p:cNvSpPr>
          <p:nvPr>
            <p:ph type="dt" sz="half" idx="10"/>
          </p:nvPr>
        </p:nvSpPr>
        <p:spPr>
          <a:xfrm>
            <a:off x="457200" y="18288"/>
            <a:ext cx="2895600" cy="329184"/>
          </a:xfrm>
        </p:spPr>
        <p:txBody>
          <a:bodyPr/>
          <a:lstStyle/>
          <a:p>
            <a:r>
              <a:rPr lang="en-US" dirty="0" smtClean="0"/>
              <a:t>02/12/2014</a:t>
            </a:r>
            <a:endParaRPr lang="nl-BE" dirty="0"/>
          </a:p>
        </p:txBody>
      </p:sp>
    </p:spTree>
    <p:extLst>
      <p:ext uri="{BB962C8B-B14F-4D97-AF65-F5344CB8AC3E}">
        <p14:creationId xmlns:p14="http://schemas.microsoft.com/office/powerpoint/2010/main" val="178440650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b="1" dirty="0" smtClean="0"/>
              <a:t>10 basisdiensten</a:t>
            </a:r>
            <a:endParaRPr lang="nl-BE" b="1" dirty="0"/>
          </a:p>
        </p:txBody>
      </p:sp>
      <p:sp>
        <p:nvSpPr>
          <p:cNvPr id="3" name="Content Placeholder 2"/>
          <p:cNvSpPr>
            <a:spLocks noGrp="1"/>
          </p:cNvSpPr>
          <p:nvPr>
            <p:ph idx="1"/>
          </p:nvPr>
        </p:nvSpPr>
        <p:spPr/>
        <p:txBody>
          <a:bodyPr>
            <a:normAutofit/>
          </a:bodyPr>
          <a:lstStyle/>
          <a:p>
            <a:pPr marL="73978" indent="0">
              <a:lnSpc>
                <a:spcPct val="80000"/>
              </a:lnSpc>
              <a:buFont typeface="Calibri" pitchFamily="34" charset="0"/>
              <a:buNone/>
            </a:pPr>
            <a:r>
              <a:rPr lang="nl-BE" sz="2400" dirty="0">
                <a:solidFill>
                  <a:srgbClr val="000000"/>
                </a:solidFill>
                <a:sym typeface="Arial" pitchFamily="34" charset="0"/>
              </a:rPr>
              <a:t>Toegang tot het Rijksregister en tot de Kruispuntbankregisters door de gemachtigde actoren in de gezondheidszorg, onder strikte voorwaarden</a:t>
            </a:r>
          </a:p>
          <a:p>
            <a:pPr marL="0" indent="0">
              <a:buNone/>
            </a:pPr>
            <a:endParaRPr lang="nl-BE" dirty="0"/>
          </a:p>
        </p:txBody>
      </p:sp>
      <p:sp>
        <p:nvSpPr>
          <p:cNvPr id="7" name="Text Placeholder 6"/>
          <p:cNvSpPr>
            <a:spLocks noGrp="1"/>
          </p:cNvSpPr>
          <p:nvPr>
            <p:ph type="body" sz="half" idx="2"/>
          </p:nvPr>
        </p:nvSpPr>
        <p:spPr/>
        <p:txBody>
          <a:bodyPr>
            <a:normAutofit/>
          </a:bodyPr>
          <a:lstStyle/>
          <a:p>
            <a:pPr>
              <a:lnSpc>
                <a:spcPct val="90000"/>
              </a:lnSpc>
              <a:spcBef>
                <a:spcPct val="0"/>
              </a:spcBef>
            </a:pPr>
            <a:r>
              <a:rPr lang="nl-BE" sz="2000" b="1" spc="-100" dirty="0">
                <a:solidFill>
                  <a:srgbClr val="3E6E5A"/>
                </a:solidFill>
                <a:latin typeface="+mj-lt"/>
                <a:sym typeface="Arial" pitchFamily="34" charset="0"/>
              </a:rPr>
              <a:t>Raadpleging van het Rijksregister en van de KSZ-registers</a:t>
            </a:r>
            <a:endParaRPr lang="nl-BE" sz="2000" b="1" spc="-100" dirty="0">
              <a:solidFill>
                <a:srgbClr val="3E6E5A"/>
              </a:solidFill>
              <a:latin typeface="+mj-lt"/>
              <a:ea typeface="+mj-ea"/>
              <a:cs typeface="+mj-cs"/>
            </a:endParaRPr>
          </a:p>
        </p:txBody>
      </p:sp>
      <p:sp>
        <p:nvSpPr>
          <p:cNvPr id="5" name="Slide Number Placeholder 4"/>
          <p:cNvSpPr>
            <a:spLocks noGrp="1"/>
          </p:cNvSpPr>
          <p:nvPr>
            <p:ph type="sldNum" sz="quarter" idx="12"/>
          </p:nvPr>
        </p:nvSpPr>
        <p:spPr/>
        <p:txBody>
          <a:bodyPr/>
          <a:lstStyle/>
          <a:p>
            <a:fld id="{BAADB71D-6A6A-403E-B8B0-DAC18C9A03D5}" type="slidenum">
              <a:rPr lang="en-US" smtClean="0"/>
              <a:t>31</a:t>
            </a:fld>
            <a:endParaRPr lang="nl-BE"/>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3717032"/>
            <a:ext cx="1908000" cy="1908000"/>
          </a:xfrm>
          <a:prstGeom prst="rect">
            <a:avLst/>
          </a:prstGeom>
        </p:spPr>
      </p:pic>
      <p:sp>
        <p:nvSpPr>
          <p:cNvPr id="9" name="Date Placeholder 3"/>
          <p:cNvSpPr>
            <a:spLocks noGrp="1"/>
          </p:cNvSpPr>
          <p:nvPr>
            <p:ph type="dt" sz="half" idx="10"/>
          </p:nvPr>
        </p:nvSpPr>
        <p:spPr>
          <a:xfrm>
            <a:off x="457200" y="18288"/>
            <a:ext cx="2895600" cy="329184"/>
          </a:xfrm>
        </p:spPr>
        <p:txBody>
          <a:bodyPr/>
          <a:lstStyle/>
          <a:p>
            <a:r>
              <a:rPr lang="en-US" dirty="0" smtClean="0"/>
              <a:t>02/12/2014</a:t>
            </a:r>
            <a:endParaRPr lang="nl-BE" dirty="0"/>
          </a:p>
        </p:txBody>
      </p:sp>
    </p:spTree>
    <p:extLst>
      <p:ext uri="{BB962C8B-B14F-4D97-AF65-F5344CB8AC3E}">
        <p14:creationId xmlns:p14="http://schemas.microsoft.com/office/powerpoint/2010/main" val="427979640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b="1" dirty="0" smtClean="0"/>
              <a:t>10 basisdiensten</a:t>
            </a:r>
            <a:endParaRPr lang="nl-BE" b="1" dirty="0"/>
          </a:p>
        </p:txBody>
      </p:sp>
      <p:sp>
        <p:nvSpPr>
          <p:cNvPr id="3" name="Content Placeholder 2"/>
          <p:cNvSpPr>
            <a:spLocks noGrp="1"/>
          </p:cNvSpPr>
          <p:nvPr>
            <p:ph idx="1"/>
          </p:nvPr>
        </p:nvSpPr>
        <p:spPr/>
        <p:txBody>
          <a:bodyPr>
            <a:normAutofit/>
          </a:bodyPr>
          <a:lstStyle/>
          <a:p>
            <a:pPr marL="73978" indent="0">
              <a:lnSpc>
                <a:spcPct val="80000"/>
              </a:lnSpc>
              <a:buFont typeface="Calibri" pitchFamily="34" charset="0"/>
              <a:buNone/>
            </a:pPr>
            <a:r>
              <a:rPr lang="nl-BE" sz="2400" dirty="0" smtClean="0">
                <a:solidFill>
                  <a:srgbClr val="000000"/>
                </a:solidFill>
                <a:sym typeface="Arial" pitchFamily="34" charset="0"/>
              </a:rPr>
              <a:t>Beveiligde elektronische brievenbus voor de uitwisseling van gezondheidsgegevens</a:t>
            </a:r>
          </a:p>
          <a:p>
            <a:pPr marL="0" indent="0">
              <a:buNone/>
            </a:pPr>
            <a:endParaRPr lang="nl-BE" dirty="0"/>
          </a:p>
        </p:txBody>
      </p:sp>
      <p:sp>
        <p:nvSpPr>
          <p:cNvPr id="7" name="Text Placeholder 6"/>
          <p:cNvSpPr>
            <a:spLocks noGrp="1"/>
          </p:cNvSpPr>
          <p:nvPr>
            <p:ph type="body" sz="half" idx="2"/>
          </p:nvPr>
        </p:nvSpPr>
        <p:spPr/>
        <p:txBody>
          <a:bodyPr>
            <a:normAutofit/>
          </a:bodyPr>
          <a:lstStyle/>
          <a:p>
            <a:pPr>
              <a:lnSpc>
                <a:spcPct val="90000"/>
              </a:lnSpc>
              <a:spcBef>
                <a:spcPct val="0"/>
              </a:spcBef>
            </a:pPr>
            <a:r>
              <a:rPr lang="nl-BE" sz="2000" b="1" spc="-100" dirty="0" smtClean="0">
                <a:solidFill>
                  <a:srgbClr val="3E6E5A"/>
                </a:solidFill>
                <a:latin typeface="+mj-lt"/>
                <a:sym typeface="Arial" pitchFamily="34" charset="0"/>
              </a:rPr>
              <a:t>eHealthBox</a:t>
            </a:r>
            <a:endParaRPr lang="nl-BE" sz="2000" b="1" spc="-100" dirty="0">
              <a:solidFill>
                <a:srgbClr val="3E6E5A"/>
              </a:solidFill>
              <a:latin typeface="+mj-lt"/>
              <a:ea typeface="+mj-ea"/>
              <a:cs typeface="+mj-cs"/>
              <a:sym typeface="Arial" pitchFamily="34" charset="0"/>
            </a:endParaRPr>
          </a:p>
        </p:txBody>
      </p:sp>
      <p:sp>
        <p:nvSpPr>
          <p:cNvPr id="5" name="Slide Number Placeholder 4"/>
          <p:cNvSpPr>
            <a:spLocks noGrp="1"/>
          </p:cNvSpPr>
          <p:nvPr>
            <p:ph type="sldNum" sz="quarter" idx="12"/>
          </p:nvPr>
        </p:nvSpPr>
        <p:spPr/>
        <p:txBody>
          <a:bodyPr/>
          <a:lstStyle/>
          <a:p>
            <a:fld id="{BAADB71D-6A6A-403E-B8B0-DAC18C9A03D5}" type="slidenum">
              <a:rPr lang="en-US" smtClean="0"/>
              <a:t>32</a:t>
            </a:fld>
            <a:endParaRPr lang="nl-BE"/>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3212976"/>
            <a:ext cx="1908000" cy="1908000"/>
          </a:xfrm>
          <a:prstGeom prst="rect">
            <a:avLst/>
          </a:prstGeom>
        </p:spPr>
      </p:pic>
      <p:sp>
        <p:nvSpPr>
          <p:cNvPr id="9" name="Date Placeholder 3"/>
          <p:cNvSpPr>
            <a:spLocks noGrp="1"/>
          </p:cNvSpPr>
          <p:nvPr>
            <p:ph type="dt" sz="half" idx="10"/>
          </p:nvPr>
        </p:nvSpPr>
        <p:spPr>
          <a:xfrm>
            <a:off x="457200" y="18288"/>
            <a:ext cx="2895600" cy="329184"/>
          </a:xfrm>
        </p:spPr>
        <p:txBody>
          <a:bodyPr/>
          <a:lstStyle/>
          <a:p>
            <a:r>
              <a:rPr lang="en-US" dirty="0" smtClean="0"/>
              <a:t>02/12/2014</a:t>
            </a:r>
            <a:endParaRPr lang="nl-BE" dirty="0"/>
          </a:p>
        </p:txBody>
      </p:sp>
    </p:spTree>
    <p:extLst>
      <p:ext uri="{BB962C8B-B14F-4D97-AF65-F5344CB8AC3E}">
        <p14:creationId xmlns:p14="http://schemas.microsoft.com/office/powerpoint/2010/main" val="293521790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b="1" dirty="0" smtClean="0"/>
              <a:t>10 basisdiensten</a:t>
            </a:r>
            <a:endParaRPr lang="nl-BE" b="1" dirty="0"/>
          </a:p>
        </p:txBody>
      </p:sp>
      <p:sp>
        <p:nvSpPr>
          <p:cNvPr id="3" name="Content Placeholder 2"/>
          <p:cNvSpPr>
            <a:spLocks noGrp="1"/>
          </p:cNvSpPr>
          <p:nvPr>
            <p:ph idx="1"/>
          </p:nvPr>
        </p:nvSpPr>
        <p:spPr/>
        <p:txBody>
          <a:bodyPr>
            <a:normAutofit/>
          </a:bodyPr>
          <a:lstStyle/>
          <a:p>
            <a:pPr marL="73978" indent="0">
              <a:lnSpc>
                <a:spcPct val="80000"/>
              </a:lnSpc>
              <a:buFont typeface="Calibri" pitchFamily="34" charset="0"/>
              <a:buNone/>
            </a:pPr>
            <a:r>
              <a:rPr lang="nl-BE" sz="2400" dirty="0" smtClean="0">
                <a:solidFill>
                  <a:srgbClr val="000000"/>
                </a:solidFill>
                <a:sym typeface="Arial" pitchFamily="34" charset="0"/>
              </a:rPr>
              <a:t>Geeft, met de toestemming van de betrokken patiënten, aan bij welke actoren in de gezondheidszorg welke elektronische documenten bewaard worden voor welke patiënten </a:t>
            </a:r>
          </a:p>
          <a:p>
            <a:pPr marL="0" indent="0">
              <a:buNone/>
            </a:pPr>
            <a:endParaRPr lang="nl-BE" dirty="0"/>
          </a:p>
        </p:txBody>
      </p:sp>
      <p:sp>
        <p:nvSpPr>
          <p:cNvPr id="7" name="Text Placeholder 6"/>
          <p:cNvSpPr>
            <a:spLocks noGrp="1"/>
          </p:cNvSpPr>
          <p:nvPr>
            <p:ph type="body" sz="half" idx="2"/>
          </p:nvPr>
        </p:nvSpPr>
        <p:spPr/>
        <p:txBody>
          <a:bodyPr>
            <a:normAutofit/>
          </a:bodyPr>
          <a:lstStyle/>
          <a:p>
            <a:pPr>
              <a:lnSpc>
                <a:spcPct val="90000"/>
              </a:lnSpc>
              <a:spcBef>
                <a:spcPct val="0"/>
              </a:spcBef>
            </a:pPr>
            <a:r>
              <a:rPr lang="nl-BE" sz="2000" b="1" spc="-100" dirty="0" smtClean="0">
                <a:solidFill>
                  <a:srgbClr val="3E6E5A"/>
                </a:solidFill>
                <a:latin typeface="+mj-lt"/>
                <a:sym typeface="Arial" pitchFamily="34" charset="0"/>
              </a:rPr>
              <a:t>Verwijzings</a:t>
            </a:r>
          </a:p>
          <a:p>
            <a:pPr>
              <a:lnSpc>
                <a:spcPct val="90000"/>
              </a:lnSpc>
              <a:spcBef>
                <a:spcPct val="0"/>
              </a:spcBef>
            </a:pPr>
            <a:r>
              <a:rPr lang="nl-BE" sz="2000" b="1" spc="-100" dirty="0" smtClean="0">
                <a:solidFill>
                  <a:srgbClr val="3E6E5A"/>
                </a:solidFill>
                <a:latin typeface="+mj-lt"/>
                <a:sym typeface="Arial" pitchFamily="34" charset="0"/>
              </a:rPr>
              <a:t>repertorium</a:t>
            </a:r>
            <a:endParaRPr lang="nl-BE" sz="2000" b="1" spc="-100" dirty="0">
              <a:solidFill>
                <a:srgbClr val="3E6E5A"/>
              </a:solidFill>
              <a:latin typeface="+mj-lt"/>
              <a:sym typeface="Arial" pitchFamily="34" charset="0"/>
            </a:endParaRPr>
          </a:p>
        </p:txBody>
      </p:sp>
      <p:sp>
        <p:nvSpPr>
          <p:cNvPr id="5" name="Slide Number Placeholder 4"/>
          <p:cNvSpPr>
            <a:spLocks noGrp="1"/>
          </p:cNvSpPr>
          <p:nvPr>
            <p:ph type="sldNum" sz="quarter" idx="12"/>
          </p:nvPr>
        </p:nvSpPr>
        <p:spPr/>
        <p:txBody>
          <a:bodyPr/>
          <a:lstStyle/>
          <a:p>
            <a:fld id="{BAADB71D-6A6A-403E-B8B0-DAC18C9A03D5}" type="slidenum">
              <a:rPr lang="en-US" smtClean="0"/>
              <a:t>33</a:t>
            </a:fld>
            <a:endParaRPr lang="nl-BE"/>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3645024"/>
            <a:ext cx="1908000" cy="1908000"/>
          </a:xfrm>
          <a:prstGeom prst="rect">
            <a:avLst/>
          </a:prstGeom>
        </p:spPr>
      </p:pic>
      <p:sp>
        <p:nvSpPr>
          <p:cNvPr id="9" name="Date Placeholder 3"/>
          <p:cNvSpPr>
            <a:spLocks noGrp="1"/>
          </p:cNvSpPr>
          <p:nvPr>
            <p:ph type="dt" sz="half" idx="10"/>
          </p:nvPr>
        </p:nvSpPr>
        <p:spPr>
          <a:xfrm>
            <a:off x="457200" y="18288"/>
            <a:ext cx="2895600" cy="329184"/>
          </a:xfrm>
        </p:spPr>
        <p:txBody>
          <a:bodyPr/>
          <a:lstStyle/>
          <a:p>
            <a:r>
              <a:rPr lang="en-US" dirty="0" smtClean="0"/>
              <a:t>02/12/2014</a:t>
            </a:r>
            <a:endParaRPr lang="nl-BE" dirty="0"/>
          </a:p>
        </p:txBody>
      </p:sp>
    </p:spTree>
    <p:extLst>
      <p:ext uri="{BB962C8B-B14F-4D97-AF65-F5344CB8AC3E}">
        <p14:creationId xmlns:p14="http://schemas.microsoft.com/office/powerpoint/2010/main" val="135828005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792080"/>
            <a:ext cx="2345376" cy="1261872"/>
          </a:xfrm>
        </p:spPr>
        <p:txBody>
          <a:bodyPr/>
          <a:lstStyle/>
          <a:p>
            <a:r>
              <a:rPr lang="nl-BE" b="1" dirty="0"/>
              <a:t>Ondersteuning</a:t>
            </a:r>
            <a:r>
              <a:rPr lang="nl-BE" sz="2800" b="1" dirty="0"/>
              <a:t> </a:t>
            </a:r>
          </a:p>
        </p:txBody>
      </p:sp>
      <p:sp>
        <p:nvSpPr>
          <p:cNvPr id="3" name="Content Placeholder 2"/>
          <p:cNvSpPr>
            <a:spLocks noGrp="1"/>
          </p:cNvSpPr>
          <p:nvPr>
            <p:ph idx="1"/>
          </p:nvPr>
        </p:nvSpPr>
        <p:spPr/>
        <p:txBody>
          <a:bodyPr>
            <a:normAutofit fontScale="55000" lnSpcReduction="20000"/>
          </a:bodyPr>
          <a:lstStyle/>
          <a:p>
            <a:pPr marL="0" indent="0">
              <a:buNone/>
            </a:pPr>
            <a:r>
              <a:rPr lang="nl-BE" sz="3800" b="1" dirty="0" smtClean="0">
                <a:solidFill>
                  <a:srgbClr val="3E6E5A"/>
                </a:solidFill>
              </a:rPr>
              <a:t>eHealth</a:t>
            </a:r>
            <a:r>
              <a:rPr lang="nl-BE" sz="3800" b="1" dirty="0" smtClean="0"/>
              <a:t>-certificaten</a:t>
            </a:r>
            <a:endParaRPr lang="nl-BE" sz="3800" b="1" dirty="0" smtClean="0">
              <a:solidFill>
                <a:srgbClr val="3E6E5A"/>
              </a:solidFill>
            </a:endParaRPr>
          </a:p>
          <a:p>
            <a:pPr marL="0" indent="0">
              <a:buNone/>
            </a:pPr>
            <a:endParaRPr lang="nl-BE" sz="1100" dirty="0" smtClean="0"/>
          </a:p>
          <a:p>
            <a:pPr marL="457200" indent="-457200">
              <a:buFont typeface="+mj-lt"/>
              <a:buAutoNum type="arabicPeriod"/>
            </a:pPr>
            <a:endParaRPr lang="nl-BE" sz="800" dirty="0" smtClean="0"/>
          </a:p>
          <a:p>
            <a:pPr fontAlgn="base"/>
            <a:r>
              <a:rPr lang="nl-BE" sz="2900" dirty="0" smtClean="0"/>
              <a:t>basis voor de aanmaak van de dubbele vercijferingssleutel (ETK) die gebruikt wordt door de vercijferingsdienst </a:t>
            </a:r>
          </a:p>
          <a:p>
            <a:pPr fontAlgn="base"/>
            <a:endParaRPr lang="nl-BE" sz="2900" dirty="0" smtClean="0"/>
          </a:p>
          <a:p>
            <a:pPr fontAlgn="base"/>
            <a:r>
              <a:rPr lang="nl-BE" sz="2900" dirty="0" smtClean="0"/>
              <a:t>de “systeem”-partner kan hiermee worden geïdentificeerd en geauthenticeerd terwijl het op basis van de eID of de burgertoken mogelijk is om de gebruiker (de persoon) te identificeren en authenticeren</a:t>
            </a:r>
          </a:p>
          <a:p>
            <a:pPr fontAlgn="base"/>
            <a:endParaRPr lang="nl-BE" sz="2900" dirty="0" smtClean="0"/>
          </a:p>
          <a:p>
            <a:pPr fontAlgn="base"/>
            <a:r>
              <a:rPr lang="nl-BE" sz="2900" dirty="0" smtClean="0"/>
              <a:t>geldt zowel voor het gebruik van basisdiensten als voor het gebruik van diensten met toegevoegde waarde die aangeboden worden in de vorm van webservices</a:t>
            </a:r>
          </a:p>
          <a:p>
            <a:pPr fontAlgn="base"/>
            <a:endParaRPr lang="nl-BE" sz="2900" dirty="0" smtClean="0"/>
          </a:p>
          <a:p>
            <a:pPr fontAlgn="base"/>
            <a:r>
              <a:rPr lang="nl-BE" sz="2900" dirty="0" smtClean="0"/>
              <a:t>de software-integratoren (niet de zorgverleners) kunnen bovendien test-certificaten aanvragen &gt; hierdoor kan de integratie van onze basisdiensten worden uitgetest</a:t>
            </a:r>
          </a:p>
          <a:p>
            <a:pPr fontAlgn="base"/>
            <a:endParaRPr lang="nl-BE" sz="2900" dirty="0" smtClean="0"/>
          </a:p>
          <a:p>
            <a:pPr fontAlgn="base"/>
            <a:r>
              <a:rPr lang="nl-BE" sz="2900" dirty="0" smtClean="0"/>
              <a:t>beschikbaarstelling van een module voor het bestellen van certificaten via het portaal van het </a:t>
            </a:r>
            <a:r>
              <a:rPr lang="nl-BE" sz="2900" dirty="0" smtClean="0">
                <a:solidFill>
                  <a:srgbClr val="3E6E5A"/>
                </a:solidFill>
              </a:rPr>
              <a:t>eHealth</a:t>
            </a:r>
            <a:r>
              <a:rPr lang="nl-BE" sz="2900" dirty="0" smtClean="0"/>
              <a:t>-platform (https://www.ehealth.fgov.be/nl/application/applications/beheer_ehealth_certificaten.html)</a:t>
            </a:r>
          </a:p>
          <a:p>
            <a:pPr fontAlgn="base"/>
            <a:endParaRPr lang="nl-BE" sz="2900" dirty="0"/>
          </a:p>
          <a:p>
            <a:pPr marL="457200" indent="-457200">
              <a:buFont typeface="+mj-lt"/>
              <a:buAutoNum type="arabicPeriod"/>
            </a:pPr>
            <a:endParaRPr lang="nl-BE" dirty="0"/>
          </a:p>
        </p:txBody>
      </p:sp>
      <p:sp>
        <p:nvSpPr>
          <p:cNvPr id="7" name="Text Placeholder 6"/>
          <p:cNvSpPr>
            <a:spLocks noGrp="1"/>
          </p:cNvSpPr>
          <p:nvPr>
            <p:ph type="body" sz="half" idx="2"/>
          </p:nvPr>
        </p:nvSpPr>
        <p:spPr>
          <a:xfrm>
            <a:off x="251520" y="2130552"/>
            <a:ext cx="2273369" cy="4243615"/>
          </a:xfrm>
        </p:spPr>
        <p:txBody>
          <a:bodyPr>
            <a:normAutofit/>
          </a:bodyPr>
          <a:lstStyle/>
          <a:p>
            <a:pPr>
              <a:lnSpc>
                <a:spcPct val="90000"/>
              </a:lnSpc>
              <a:spcBef>
                <a:spcPct val="0"/>
              </a:spcBef>
            </a:pPr>
            <a:r>
              <a:rPr lang="nl-BE" sz="2000" b="1" spc="-100" dirty="0">
                <a:solidFill>
                  <a:srgbClr val="3E6E5A"/>
                </a:solidFill>
                <a:latin typeface="+mj-lt"/>
              </a:rPr>
              <a:t>Analyse &amp; Integratie</a:t>
            </a:r>
            <a:endParaRPr lang="nl-BE" sz="2000" b="1" spc="-100" dirty="0">
              <a:solidFill>
                <a:srgbClr val="3E6E5A"/>
              </a:solidFill>
              <a:latin typeface="+mj-lt"/>
              <a:ea typeface="+mj-ea"/>
              <a:cs typeface="+mj-cs"/>
            </a:endParaRPr>
          </a:p>
        </p:txBody>
      </p:sp>
      <p:sp>
        <p:nvSpPr>
          <p:cNvPr id="5" name="Slide Number Placeholder 4"/>
          <p:cNvSpPr>
            <a:spLocks noGrp="1"/>
          </p:cNvSpPr>
          <p:nvPr>
            <p:ph type="sldNum" sz="quarter" idx="12"/>
          </p:nvPr>
        </p:nvSpPr>
        <p:spPr/>
        <p:txBody>
          <a:bodyPr/>
          <a:lstStyle/>
          <a:p>
            <a:fld id="{BAADB71D-6A6A-403E-B8B0-DAC18C9A03D5}" type="slidenum">
              <a:rPr lang="en-US" smtClean="0"/>
              <a:t>34</a:t>
            </a:fld>
            <a:endParaRPr lang="nl-BE"/>
          </a:p>
        </p:txBody>
      </p:sp>
      <p:sp>
        <p:nvSpPr>
          <p:cNvPr id="8" name="Date Placeholder 3"/>
          <p:cNvSpPr>
            <a:spLocks noGrp="1"/>
          </p:cNvSpPr>
          <p:nvPr>
            <p:ph type="dt" sz="half" idx="10"/>
          </p:nvPr>
        </p:nvSpPr>
        <p:spPr>
          <a:xfrm>
            <a:off x="457200" y="18288"/>
            <a:ext cx="2895600" cy="329184"/>
          </a:xfrm>
        </p:spPr>
        <p:txBody>
          <a:bodyPr/>
          <a:lstStyle/>
          <a:p>
            <a:r>
              <a:rPr lang="en-US" dirty="0" smtClean="0"/>
              <a:t>02/12/2014</a:t>
            </a:r>
            <a:endParaRPr lang="nl-BE" dirty="0"/>
          </a:p>
        </p:txBody>
      </p:sp>
    </p:spTree>
    <p:extLst>
      <p:ext uri="{BB962C8B-B14F-4D97-AF65-F5344CB8AC3E}">
        <p14:creationId xmlns:p14="http://schemas.microsoft.com/office/powerpoint/2010/main" val="278891983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792080"/>
            <a:ext cx="2345376" cy="1261872"/>
          </a:xfrm>
        </p:spPr>
        <p:txBody>
          <a:bodyPr/>
          <a:lstStyle/>
          <a:p>
            <a:r>
              <a:rPr lang="nl-BE" b="1" dirty="0"/>
              <a:t>Ondersteuning</a:t>
            </a:r>
            <a:r>
              <a:rPr lang="nl-BE" sz="2800" b="1" dirty="0"/>
              <a:t> </a:t>
            </a:r>
          </a:p>
        </p:txBody>
      </p:sp>
      <p:sp>
        <p:nvSpPr>
          <p:cNvPr id="3" name="Content Placeholder 2"/>
          <p:cNvSpPr>
            <a:spLocks noGrp="1"/>
          </p:cNvSpPr>
          <p:nvPr>
            <p:ph idx="1"/>
          </p:nvPr>
        </p:nvSpPr>
        <p:spPr/>
        <p:txBody>
          <a:bodyPr>
            <a:normAutofit/>
          </a:bodyPr>
          <a:lstStyle/>
          <a:p>
            <a:pPr marL="0" indent="0" fontAlgn="base">
              <a:buFont typeface="Arial" pitchFamily="34" charset="0"/>
              <a:buNone/>
            </a:pPr>
            <a:r>
              <a:rPr lang="nl-BE" sz="2600" b="1" dirty="0"/>
              <a:t>Connectoren</a:t>
            </a:r>
            <a:r>
              <a:rPr lang="nl-BE" sz="3800" b="1" dirty="0"/>
              <a:t> </a:t>
            </a:r>
          </a:p>
          <a:p>
            <a:pPr fontAlgn="base"/>
            <a:r>
              <a:rPr lang="nl-BE" sz="2200" dirty="0" smtClean="0"/>
              <a:t>tool </a:t>
            </a:r>
            <a:r>
              <a:rPr lang="nl-BE" sz="2200" dirty="0"/>
              <a:t>om de softwareontwikkelaars te helpen bij de integratie van de basisdiensten van het </a:t>
            </a:r>
            <a:r>
              <a:rPr lang="nl-BE" sz="2200" dirty="0" err="1">
                <a:solidFill>
                  <a:srgbClr val="3E6E5A"/>
                </a:solidFill>
              </a:rPr>
              <a:t>eHealth</a:t>
            </a:r>
            <a:r>
              <a:rPr lang="nl-BE" sz="2200" dirty="0"/>
              <a:t>-platform </a:t>
            </a:r>
          </a:p>
          <a:p>
            <a:pPr fontAlgn="base"/>
            <a:endParaRPr lang="nl-BE" sz="800" dirty="0"/>
          </a:p>
          <a:p>
            <a:pPr fontAlgn="base"/>
            <a:r>
              <a:rPr lang="nl-BE" sz="2200" dirty="0"/>
              <a:t>ondersteuning van de verbindingen met de toepassingen die via het </a:t>
            </a:r>
            <a:r>
              <a:rPr lang="nl-BE" sz="2200" dirty="0">
                <a:solidFill>
                  <a:srgbClr val="3E6E5A"/>
                </a:solidFill>
              </a:rPr>
              <a:t>eHealth</a:t>
            </a:r>
            <a:r>
              <a:rPr lang="nl-BE" sz="2200" dirty="0"/>
              <a:t>-platform beschikbaar zijn of die gebruik maken van de ICT-standaarden die door het </a:t>
            </a:r>
            <a:r>
              <a:rPr lang="nl-BE" sz="2200" dirty="0">
                <a:solidFill>
                  <a:srgbClr val="3E6E5A"/>
                </a:solidFill>
              </a:rPr>
              <a:t>eHealth</a:t>
            </a:r>
            <a:r>
              <a:rPr lang="nl-BE" sz="2200" dirty="0"/>
              <a:t>-platform werden vastgesteld (zoals de </a:t>
            </a:r>
            <a:r>
              <a:rPr lang="nl-BE" sz="2200" dirty="0" smtClean="0"/>
              <a:t>hubs)</a:t>
            </a:r>
            <a:endParaRPr lang="nl-BE" sz="2200" dirty="0"/>
          </a:p>
          <a:p>
            <a:pPr fontAlgn="base"/>
            <a:endParaRPr lang="nl-BE" sz="2900" dirty="0"/>
          </a:p>
          <a:p>
            <a:pPr marL="457200" indent="-457200">
              <a:buFont typeface="+mj-lt"/>
              <a:buAutoNum type="arabicPeriod"/>
            </a:pPr>
            <a:endParaRPr lang="nl-BE" dirty="0"/>
          </a:p>
        </p:txBody>
      </p:sp>
      <p:sp>
        <p:nvSpPr>
          <p:cNvPr id="7" name="Text Placeholder 6"/>
          <p:cNvSpPr>
            <a:spLocks noGrp="1"/>
          </p:cNvSpPr>
          <p:nvPr>
            <p:ph type="body" sz="half" idx="2"/>
          </p:nvPr>
        </p:nvSpPr>
        <p:spPr>
          <a:xfrm>
            <a:off x="251520" y="2130552"/>
            <a:ext cx="2273369" cy="4243615"/>
          </a:xfrm>
        </p:spPr>
        <p:txBody>
          <a:bodyPr>
            <a:normAutofit/>
          </a:bodyPr>
          <a:lstStyle/>
          <a:p>
            <a:pPr>
              <a:lnSpc>
                <a:spcPct val="90000"/>
              </a:lnSpc>
              <a:spcBef>
                <a:spcPct val="0"/>
              </a:spcBef>
            </a:pPr>
            <a:r>
              <a:rPr lang="nl-BE" sz="2000" b="1" spc="-100" dirty="0">
                <a:solidFill>
                  <a:srgbClr val="3E6E5A"/>
                </a:solidFill>
                <a:latin typeface="+mj-lt"/>
              </a:rPr>
              <a:t>Analyse &amp; Integratie</a:t>
            </a:r>
            <a:endParaRPr lang="nl-BE" sz="2000" b="1" spc="-100" dirty="0">
              <a:solidFill>
                <a:srgbClr val="3E6E5A"/>
              </a:solidFill>
              <a:latin typeface="+mj-lt"/>
              <a:ea typeface="+mj-ea"/>
              <a:cs typeface="+mj-cs"/>
            </a:endParaRPr>
          </a:p>
        </p:txBody>
      </p:sp>
      <p:sp>
        <p:nvSpPr>
          <p:cNvPr id="5" name="Slide Number Placeholder 4"/>
          <p:cNvSpPr>
            <a:spLocks noGrp="1"/>
          </p:cNvSpPr>
          <p:nvPr>
            <p:ph type="sldNum" sz="quarter" idx="12"/>
          </p:nvPr>
        </p:nvSpPr>
        <p:spPr/>
        <p:txBody>
          <a:bodyPr/>
          <a:lstStyle/>
          <a:p>
            <a:fld id="{BAADB71D-6A6A-403E-B8B0-DAC18C9A03D5}" type="slidenum">
              <a:rPr lang="en-US" smtClean="0"/>
              <a:t>35</a:t>
            </a:fld>
            <a:endParaRPr lang="nl-BE"/>
          </a:p>
        </p:txBody>
      </p:sp>
      <p:sp>
        <p:nvSpPr>
          <p:cNvPr id="8" name="Date Placeholder 3"/>
          <p:cNvSpPr>
            <a:spLocks noGrp="1"/>
          </p:cNvSpPr>
          <p:nvPr>
            <p:ph type="dt" sz="half" idx="10"/>
          </p:nvPr>
        </p:nvSpPr>
        <p:spPr>
          <a:xfrm>
            <a:off x="457200" y="18288"/>
            <a:ext cx="2895600" cy="329184"/>
          </a:xfrm>
        </p:spPr>
        <p:txBody>
          <a:bodyPr/>
          <a:lstStyle/>
          <a:p>
            <a:r>
              <a:rPr lang="en-US" dirty="0" smtClean="0"/>
              <a:t>02/12/2014</a:t>
            </a:r>
            <a:endParaRPr lang="nl-BE" dirty="0"/>
          </a:p>
        </p:txBody>
      </p:sp>
    </p:spTree>
    <p:extLst>
      <p:ext uri="{BB962C8B-B14F-4D97-AF65-F5344CB8AC3E}">
        <p14:creationId xmlns:p14="http://schemas.microsoft.com/office/powerpoint/2010/main" val="262607336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792080"/>
            <a:ext cx="2273368" cy="1261872"/>
          </a:xfrm>
        </p:spPr>
        <p:txBody>
          <a:bodyPr/>
          <a:lstStyle/>
          <a:p>
            <a:r>
              <a:rPr lang="nl-BE" b="1" dirty="0"/>
              <a:t>Ondersteuning</a:t>
            </a:r>
            <a:r>
              <a:rPr lang="nl-BE" sz="2800" b="1" dirty="0"/>
              <a:t> </a:t>
            </a:r>
          </a:p>
        </p:txBody>
      </p:sp>
      <p:sp>
        <p:nvSpPr>
          <p:cNvPr id="3" name="Content Placeholder 2"/>
          <p:cNvSpPr>
            <a:spLocks noGrp="1"/>
          </p:cNvSpPr>
          <p:nvPr>
            <p:ph idx="1"/>
          </p:nvPr>
        </p:nvSpPr>
        <p:spPr/>
        <p:txBody>
          <a:bodyPr>
            <a:normAutofit fontScale="70000" lnSpcReduction="20000"/>
          </a:bodyPr>
          <a:lstStyle/>
          <a:p>
            <a:pPr marL="0" indent="0" fontAlgn="base">
              <a:buNone/>
            </a:pPr>
            <a:r>
              <a:rPr lang="nl-BE" sz="3400" b="1" dirty="0" smtClean="0"/>
              <a:t>Opleidingen voor de veiligheidsconsulenten </a:t>
            </a:r>
          </a:p>
          <a:p>
            <a:pPr marL="0" indent="0" fontAlgn="base">
              <a:buNone/>
            </a:pPr>
            <a:endParaRPr lang="nl-BE" sz="2400" b="1" dirty="0" smtClean="0"/>
          </a:p>
          <a:p>
            <a:pPr fontAlgn="base"/>
            <a:r>
              <a:rPr lang="nl-BE" sz="2900" dirty="0"/>
              <a:t>verplichting voor </a:t>
            </a:r>
            <a:r>
              <a:rPr lang="nl-BE" sz="2900" dirty="0" smtClean="0"/>
              <a:t>elk ziekenhuis </a:t>
            </a:r>
            <a:r>
              <a:rPr lang="nl-BE" sz="2900" dirty="0"/>
              <a:t>om in haar midden een informatieveiligheidsdienst op te richten die onder de leiding wordt geplaatst van een informatieveiligheidsconsulent (K.B. 23/10/64) </a:t>
            </a:r>
          </a:p>
          <a:p>
            <a:pPr fontAlgn="base"/>
            <a:endParaRPr lang="nl-BE" sz="2900" dirty="0" smtClean="0"/>
          </a:p>
          <a:p>
            <a:pPr fontAlgn="base"/>
            <a:r>
              <a:rPr lang="nl-BE" sz="2900" dirty="0"/>
              <a:t>aanstelling van de veiligheidsconsulent na advies van het Sectoraal Comité van de Sociale Zekerheid en van de Gezondheid (dat nagaat of de kandidaat over de noodzakelijke kennis en de nodige tijd beschikt voor zijn opdrachten en of hij geen activiteiten uitoefent die </a:t>
            </a:r>
            <a:r>
              <a:rPr lang="nl-BE" sz="2900" dirty="0" smtClean="0"/>
              <a:t>onverenigbaar </a:t>
            </a:r>
            <a:r>
              <a:rPr lang="nl-BE" sz="2900" dirty="0"/>
              <a:t>zijn met de functie)</a:t>
            </a:r>
          </a:p>
          <a:p>
            <a:pPr fontAlgn="base"/>
            <a:endParaRPr lang="nl-BE" sz="2900" dirty="0" smtClean="0"/>
          </a:p>
          <a:p>
            <a:pPr fontAlgn="base"/>
            <a:r>
              <a:rPr lang="nl-BE" sz="2900" dirty="0"/>
              <a:t>het </a:t>
            </a:r>
            <a:r>
              <a:rPr lang="nl-BE" sz="2900" dirty="0">
                <a:solidFill>
                  <a:srgbClr val="3E6E5A"/>
                </a:solidFill>
              </a:rPr>
              <a:t>eHealth</a:t>
            </a:r>
            <a:r>
              <a:rPr lang="nl-BE" sz="2900" dirty="0"/>
              <a:t>-platform biedt opleidingen voor veiligheidsconsulenten aan </a:t>
            </a:r>
          </a:p>
          <a:p>
            <a:pPr marL="0" indent="0" fontAlgn="base">
              <a:buNone/>
            </a:pPr>
            <a:endParaRPr lang="nl-BE" sz="2900" dirty="0"/>
          </a:p>
          <a:p>
            <a:pPr fontAlgn="base"/>
            <a:endParaRPr lang="nl-BE" sz="2900" dirty="0" smtClean="0"/>
          </a:p>
          <a:p>
            <a:pPr marL="0" indent="0" fontAlgn="base">
              <a:buNone/>
            </a:pPr>
            <a:endParaRPr lang="nl-BE" sz="2400" b="1" dirty="0" smtClean="0"/>
          </a:p>
        </p:txBody>
      </p:sp>
      <p:sp>
        <p:nvSpPr>
          <p:cNvPr id="7" name="Text Placeholder 6"/>
          <p:cNvSpPr>
            <a:spLocks noGrp="1"/>
          </p:cNvSpPr>
          <p:nvPr>
            <p:ph type="body" sz="half" idx="2"/>
          </p:nvPr>
        </p:nvSpPr>
        <p:spPr>
          <a:xfrm>
            <a:off x="323528" y="2130552"/>
            <a:ext cx="2273369" cy="4243615"/>
          </a:xfrm>
        </p:spPr>
        <p:txBody>
          <a:bodyPr>
            <a:normAutofit/>
          </a:bodyPr>
          <a:lstStyle/>
          <a:p>
            <a:pPr>
              <a:lnSpc>
                <a:spcPct val="90000"/>
              </a:lnSpc>
              <a:spcBef>
                <a:spcPct val="0"/>
              </a:spcBef>
            </a:pPr>
            <a:r>
              <a:rPr lang="nl-BE" sz="2000" b="1" spc="-100" dirty="0" smtClean="0">
                <a:solidFill>
                  <a:srgbClr val="3E6E5A"/>
                </a:solidFill>
                <a:latin typeface="+mj-lt"/>
              </a:rPr>
              <a:t>Veiligheid</a:t>
            </a:r>
            <a:endParaRPr lang="nl-BE" sz="2000" b="1" spc="-100" dirty="0">
              <a:solidFill>
                <a:srgbClr val="3E6E5A"/>
              </a:solidFill>
              <a:latin typeface="+mj-lt"/>
              <a:ea typeface="+mj-ea"/>
              <a:cs typeface="+mj-cs"/>
            </a:endParaRPr>
          </a:p>
        </p:txBody>
      </p:sp>
      <p:sp>
        <p:nvSpPr>
          <p:cNvPr id="5" name="Slide Number Placeholder 4"/>
          <p:cNvSpPr>
            <a:spLocks noGrp="1"/>
          </p:cNvSpPr>
          <p:nvPr>
            <p:ph type="sldNum" sz="quarter" idx="12"/>
          </p:nvPr>
        </p:nvSpPr>
        <p:spPr/>
        <p:txBody>
          <a:bodyPr/>
          <a:lstStyle/>
          <a:p>
            <a:fld id="{BAADB71D-6A6A-403E-B8B0-DAC18C9A03D5}" type="slidenum">
              <a:rPr lang="en-US" smtClean="0"/>
              <a:t>36</a:t>
            </a:fld>
            <a:endParaRPr lang="nl-BE"/>
          </a:p>
        </p:txBody>
      </p:sp>
      <p:sp>
        <p:nvSpPr>
          <p:cNvPr id="8" name="Date Placeholder 3"/>
          <p:cNvSpPr>
            <a:spLocks noGrp="1"/>
          </p:cNvSpPr>
          <p:nvPr>
            <p:ph type="dt" sz="half" idx="10"/>
          </p:nvPr>
        </p:nvSpPr>
        <p:spPr>
          <a:xfrm>
            <a:off x="457200" y="18288"/>
            <a:ext cx="2895600" cy="329184"/>
          </a:xfrm>
        </p:spPr>
        <p:txBody>
          <a:bodyPr/>
          <a:lstStyle/>
          <a:p>
            <a:r>
              <a:rPr lang="en-US" dirty="0" smtClean="0"/>
              <a:t>02/12/2014</a:t>
            </a:r>
            <a:endParaRPr lang="nl-BE" dirty="0"/>
          </a:p>
        </p:txBody>
      </p:sp>
    </p:spTree>
    <p:extLst>
      <p:ext uri="{BB962C8B-B14F-4D97-AF65-F5344CB8AC3E}">
        <p14:creationId xmlns:p14="http://schemas.microsoft.com/office/powerpoint/2010/main" val="325149628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792080"/>
            <a:ext cx="2273368" cy="1261872"/>
          </a:xfrm>
        </p:spPr>
        <p:txBody>
          <a:bodyPr/>
          <a:lstStyle/>
          <a:p>
            <a:r>
              <a:rPr lang="nl-BE" b="1" dirty="0"/>
              <a:t>Ondersteuning</a:t>
            </a:r>
            <a:r>
              <a:rPr lang="nl-BE" sz="2800" b="1" dirty="0"/>
              <a:t> </a:t>
            </a:r>
          </a:p>
        </p:txBody>
      </p:sp>
      <p:sp>
        <p:nvSpPr>
          <p:cNvPr id="3" name="Content Placeholder 2"/>
          <p:cNvSpPr>
            <a:spLocks noGrp="1"/>
          </p:cNvSpPr>
          <p:nvPr>
            <p:ph idx="1"/>
          </p:nvPr>
        </p:nvSpPr>
        <p:spPr/>
        <p:txBody>
          <a:bodyPr>
            <a:normAutofit fontScale="92500" lnSpcReduction="20000"/>
          </a:bodyPr>
          <a:lstStyle/>
          <a:p>
            <a:pPr marL="0" indent="0">
              <a:buNone/>
            </a:pPr>
            <a:r>
              <a:rPr lang="nl-BE" sz="3100" b="1" dirty="0" smtClean="0">
                <a:solidFill>
                  <a:srgbClr val="3E6E5A"/>
                </a:solidFill>
              </a:rPr>
              <a:t>eHealth</a:t>
            </a:r>
            <a:r>
              <a:rPr lang="nl-BE" sz="3100" b="1" dirty="0" smtClean="0">
                <a:solidFill>
                  <a:srgbClr val="000000"/>
                </a:solidFill>
              </a:rPr>
              <a:t>Consent</a:t>
            </a:r>
          </a:p>
          <a:p>
            <a:pPr marL="0" indent="0">
              <a:buNone/>
            </a:pPr>
            <a:endParaRPr lang="nl-BE" sz="3100" b="1" dirty="0">
              <a:solidFill>
                <a:srgbClr val="000000"/>
              </a:solidFill>
            </a:endParaRPr>
          </a:p>
          <a:p>
            <a:pPr fontAlgn="base"/>
            <a:r>
              <a:rPr lang="nl-BE" sz="2000" dirty="0" smtClean="0"/>
              <a:t>laat toe om de "geïnformeerde toestemming" van de patiënt te registreren of te herroepen voor de elektronische uitwisseling van gezondheidsgegevens in het kader van de zorg voor deze patiënt</a:t>
            </a:r>
            <a:endParaRPr lang="nl-BE" sz="2000" dirty="0"/>
          </a:p>
          <a:p>
            <a:pPr fontAlgn="base"/>
            <a:endParaRPr lang="nl-BE" sz="2000" dirty="0"/>
          </a:p>
          <a:p>
            <a:pPr fontAlgn="base"/>
            <a:r>
              <a:rPr lang="nl-BE" sz="2000" dirty="0" smtClean="0"/>
              <a:t>hiermee kan </a:t>
            </a:r>
            <a:r>
              <a:rPr lang="nl-BE" sz="2000" b="1" dirty="0" smtClean="0"/>
              <a:t>de burger ook een aantal specifieke zorgverleners uitsluiten van de toegang tot zijn gezondheidsgegevens</a:t>
            </a:r>
            <a:r>
              <a:rPr lang="nl-BE" sz="2000" dirty="0" smtClean="0"/>
              <a:t> (voor gegevensuitwisselingen waarvoor deze toestemming nodig is)</a:t>
            </a:r>
          </a:p>
          <a:p>
            <a:pPr fontAlgn="base"/>
            <a:endParaRPr lang="nl-BE" sz="2000" dirty="0"/>
          </a:p>
          <a:p>
            <a:pPr fontAlgn="base"/>
            <a:r>
              <a:rPr lang="nl-BE" sz="2000" dirty="0" smtClean="0"/>
              <a:t>bevat een aantal functies </a:t>
            </a:r>
            <a:r>
              <a:rPr lang="nl-BE" sz="2000" b="1" dirty="0" smtClean="0"/>
              <a:t>ter ondersteuning van het beheer van de "therapeutische relaties"</a:t>
            </a:r>
            <a:r>
              <a:rPr lang="nl-BE" sz="2000" dirty="0" smtClean="0"/>
              <a:t> die een noodzakelijke basisvoorwaarde vormen om gezondheidsgegevens elektronisch te kunnen raadplegen</a:t>
            </a:r>
            <a:endParaRPr lang="nl-BE" sz="2000" dirty="0"/>
          </a:p>
          <a:p>
            <a:pPr marL="0" indent="0">
              <a:buNone/>
            </a:pPr>
            <a:endParaRPr lang="nl-BE" sz="3100" b="1" dirty="0" smtClean="0">
              <a:solidFill>
                <a:srgbClr val="000000"/>
              </a:solidFill>
            </a:endParaRPr>
          </a:p>
          <a:p>
            <a:pPr marL="0" indent="0" fontAlgn="base">
              <a:buNone/>
            </a:pPr>
            <a:endParaRPr lang="nl-BE" sz="2900" dirty="0"/>
          </a:p>
          <a:p>
            <a:pPr fontAlgn="base"/>
            <a:endParaRPr lang="nl-BE" sz="2900" dirty="0" smtClean="0"/>
          </a:p>
          <a:p>
            <a:pPr marL="0" indent="0" fontAlgn="base">
              <a:buNone/>
            </a:pPr>
            <a:endParaRPr lang="nl-BE" sz="2400" b="1" dirty="0" smtClean="0"/>
          </a:p>
        </p:txBody>
      </p:sp>
      <p:sp>
        <p:nvSpPr>
          <p:cNvPr id="7" name="Text Placeholder 6"/>
          <p:cNvSpPr>
            <a:spLocks noGrp="1"/>
          </p:cNvSpPr>
          <p:nvPr>
            <p:ph type="body" sz="half" idx="2"/>
          </p:nvPr>
        </p:nvSpPr>
        <p:spPr>
          <a:xfrm>
            <a:off x="354415" y="2132856"/>
            <a:ext cx="2273369" cy="4243615"/>
          </a:xfrm>
        </p:spPr>
        <p:txBody>
          <a:bodyPr>
            <a:normAutofit/>
          </a:bodyPr>
          <a:lstStyle/>
          <a:p>
            <a:pPr>
              <a:lnSpc>
                <a:spcPct val="90000"/>
              </a:lnSpc>
              <a:spcBef>
                <a:spcPct val="0"/>
              </a:spcBef>
            </a:pPr>
            <a:r>
              <a:rPr lang="nl-BE" sz="2000" b="1" spc="-100" dirty="0" smtClean="0">
                <a:solidFill>
                  <a:srgbClr val="3E6E5A"/>
                </a:solidFill>
                <a:latin typeface="+mj-lt"/>
              </a:rPr>
              <a:t>Informed consent</a:t>
            </a:r>
            <a:endParaRPr lang="nl-BE" sz="2000" b="1" spc="-100" dirty="0">
              <a:solidFill>
                <a:srgbClr val="3E6E5A"/>
              </a:solidFill>
              <a:latin typeface="+mj-lt"/>
              <a:ea typeface="+mj-ea"/>
              <a:cs typeface="+mj-cs"/>
            </a:endParaRPr>
          </a:p>
        </p:txBody>
      </p:sp>
      <p:sp>
        <p:nvSpPr>
          <p:cNvPr id="5" name="Slide Number Placeholder 4"/>
          <p:cNvSpPr>
            <a:spLocks noGrp="1"/>
          </p:cNvSpPr>
          <p:nvPr>
            <p:ph type="sldNum" sz="quarter" idx="12"/>
          </p:nvPr>
        </p:nvSpPr>
        <p:spPr/>
        <p:txBody>
          <a:bodyPr/>
          <a:lstStyle/>
          <a:p>
            <a:fld id="{BAADB71D-6A6A-403E-B8B0-DAC18C9A03D5}" type="slidenum">
              <a:rPr lang="en-US" smtClean="0"/>
              <a:t>37</a:t>
            </a:fld>
            <a:endParaRPr lang="nl-BE"/>
          </a:p>
        </p:txBody>
      </p:sp>
      <p:sp>
        <p:nvSpPr>
          <p:cNvPr id="8" name="Date Placeholder 3"/>
          <p:cNvSpPr>
            <a:spLocks noGrp="1"/>
          </p:cNvSpPr>
          <p:nvPr>
            <p:ph type="dt" sz="half" idx="10"/>
          </p:nvPr>
        </p:nvSpPr>
        <p:spPr>
          <a:xfrm>
            <a:off x="457200" y="18288"/>
            <a:ext cx="2895600" cy="329184"/>
          </a:xfrm>
        </p:spPr>
        <p:txBody>
          <a:bodyPr/>
          <a:lstStyle/>
          <a:p>
            <a:r>
              <a:rPr lang="en-US" dirty="0" smtClean="0"/>
              <a:t>02/12/2014</a:t>
            </a:r>
            <a:endParaRPr lang="nl-BE" dirty="0"/>
          </a:p>
        </p:txBody>
      </p:sp>
    </p:spTree>
    <p:extLst>
      <p:ext uri="{BB962C8B-B14F-4D97-AF65-F5344CB8AC3E}">
        <p14:creationId xmlns:p14="http://schemas.microsoft.com/office/powerpoint/2010/main" val="331178099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792080"/>
            <a:ext cx="2345376" cy="1261872"/>
          </a:xfrm>
        </p:spPr>
        <p:txBody>
          <a:bodyPr/>
          <a:lstStyle/>
          <a:p>
            <a:r>
              <a:rPr lang="nl-BE" b="1" dirty="0"/>
              <a:t>Ondersteuning</a:t>
            </a:r>
            <a:r>
              <a:rPr lang="nl-BE" sz="2800" b="1" dirty="0"/>
              <a:t> </a:t>
            </a:r>
          </a:p>
        </p:txBody>
      </p:sp>
      <p:sp>
        <p:nvSpPr>
          <p:cNvPr id="3" name="Content Placeholder 2"/>
          <p:cNvSpPr>
            <a:spLocks noGrp="1"/>
          </p:cNvSpPr>
          <p:nvPr>
            <p:ph idx="1"/>
          </p:nvPr>
        </p:nvSpPr>
        <p:spPr/>
        <p:txBody>
          <a:bodyPr>
            <a:normAutofit fontScale="55000" lnSpcReduction="20000"/>
          </a:bodyPr>
          <a:lstStyle/>
          <a:p>
            <a:pPr fontAlgn="base"/>
            <a:r>
              <a:rPr lang="nl-BE" dirty="0" smtClean="0"/>
              <a:t>1 Voorzitter</a:t>
            </a:r>
          </a:p>
          <a:p>
            <a:pPr fontAlgn="base"/>
            <a:endParaRPr lang="nl-BE" dirty="0" smtClean="0"/>
          </a:p>
          <a:p>
            <a:pPr marL="182880" lvl="1" fontAlgn="base">
              <a:defRPr/>
            </a:pPr>
            <a:r>
              <a:rPr lang="nl-BE" sz="3200" dirty="0" smtClean="0"/>
              <a:t>32 leden waarvan </a:t>
            </a:r>
          </a:p>
          <a:p>
            <a:pPr marL="182880" lvl="1" fontAlgn="base">
              <a:defRPr/>
            </a:pPr>
            <a:endParaRPr lang="nl-BE" sz="3200" dirty="0" smtClean="0"/>
          </a:p>
          <a:p>
            <a:pPr marL="457200" lvl="3" fontAlgn="base">
              <a:buSzPct val="85000"/>
              <a:defRPr/>
            </a:pPr>
            <a:r>
              <a:rPr lang="nl-BE" sz="2800" dirty="0" smtClean="0"/>
              <a:t>11 zorgverleners</a:t>
            </a:r>
          </a:p>
          <a:p>
            <a:pPr marL="457200" lvl="3" fontAlgn="base">
              <a:buSzPct val="85000"/>
              <a:defRPr/>
            </a:pPr>
            <a:r>
              <a:rPr lang="nl-BE" sz="2800" dirty="0"/>
              <a:t>7 vertegenwoordigers van de verzekeringsinstellingen</a:t>
            </a:r>
          </a:p>
          <a:p>
            <a:pPr marL="457200" lvl="3" fontAlgn="base">
              <a:buSzPct val="85000"/>
              <a:defRPr/>
            </a:pPr>
            <a:r>
              <a:rPr lang="nl-BE" sz="2800" dirty="0"/>
              <a:t>4 vertegenwoordigers van de patiënten</a:t>
            </a:r>
          </a:p>
          <a:p>
            <a:pPr marL="457200" lvl="3" fontAlgn="base">
              <a:buSzPct val="85000"/>
              <a:defRPr/>
            </a:pPr>
            <a:r>
              <a:rPr lang="nl-BE" sz="2800" dirty="0"/>
              <a:t>6 vertegenwoordigers van de deelstaten</a:t>
            </a:r>
          </a:p>
          <a:p>
            <a:pPr marL="457200" lvl="3" fontAlgn="base">
              <a:buSzPct val="85000"/>
              <a:defRPr/>
            </a:pPr>
            <a:r>
              <a:rPr lang="nl-BE" sz="2800" dirty="0"/>
              <a:t>4 vertegenwoordigers van de federale overheid</a:t>
            </a:r>
          </a:p>
          <a:p>
            <a:pPr fontAlgn="base"/>
            <a:endParaRPr lang="nl-BE" dirty="0" smtClean="0"/>
          </a:p>
          <a:p>
            <a:pPr fontAlgn="base"/>
            <a:r>
              <a:rPr lang="nl-BE" dirty="0" smtClean="0"/>
              <a:t>Rol</a:t>
            </a:r>
          </a:p>
          <a:p>
            <a:pPr fontAlgn="base"/>
            <a:endParaRPr lang="nl-BE" dirty="0" smtClean="0"/>
          </a:p>
          <a:p>
            <a:pPr lvl="1" fontAlgn="base"/>
            <a:r>
              <a:rPr lang="nl-BE" dirty="0" smtClean="0"/>
              <a:t>voorstellen van initiatieven ter bevordering en ter bestendiging van de elektronische dienstverlening ten behoeve van zij die in de gezondheidszorgsector actief zijn </a:t>
            </a:r>
          </a:p>
          <a:p>
            <a:pPr lvl="1" fontAlgn="base"/>
            <a:endParaRPr lang="nl-BE" dirty="0"/>
          </a:p>
          <a:p>
            <a:pPr lvl="1" fontAlgn="base"/>
            <a:r>
              <a:rPr lang="nl-BE" dirty="0" smtClean="0"/>
              <a:t>voorstellen van maatregelen voor een beveiligde en vertrouwelijke verwerking van de persoonsgegevens</a:t>
            </a:r>
          </a:p>
          <a:p>
            <a:pPr lvl="1" fontAlgn="base"/>
            <a:endParaRPr lang="nl-BE" dirty="0"/>
          </a:p>
          <a:p>
            <a:pPr lvl="1" fontAlgn="base"/>
            <a:r>
              <a:rPr lang="nl-BE" dirty="0" smtClean="0"/>
              <a:t>voorstellen van maatregelen voor een administratieve vereenvoudiging ten behoeve van zij die in de gezondheidszorgsector actief zijn</a:t>
            </a:r>
          </a:p>
          <a:p>
            <a:pPr marL="285750" lvl="1">
              <a:buFontTx/>
              <a:buChar char="-"/>
              <a:defRPr/>
            </a:pPr>
            <a:endParaRPr lang="nl-BE" sz="1600" dirty="0" smtClean="0"/>
          </a:p>
          <a:p>
            <a:pPr marL="285750" lvl="1">
              <a:buFontTx/>
              <a:buChar char="-"/>
              <a:defRPr/>
            </a:pPr>
            <a:endParaRPr lang="nl-BE" sz="1600" dirty="0"/>
          </a:p>
          <a:p>
            <a:pPr marL="0" indent="0">
              <a:buNone/>
            </a:pPr>
            <a:endParaRPr lang="nl-BE" sz="3100" b="1" dirty="0" smtClean="0">
              <a:solidFill>
                <a:srgbClr val="000000"/>
              </a:solidFill>
            </a:endParaRPr>
          </a:p>
          <a:p>
            <a:pPr marL="0" indent="0" fontAlgn="base">
              <a:buNone/>
            </a:pPr>
            <a:endParaRPr lang="nl-BE" sz="2900" dirty="0"/>
          </a:p>
          <a:p>
            <a:pPr fontAlgn="base"/>
            <a:endParaRPr lang="nl-BE" sz="2900" dirty="0" smtClean="0"/>
          </a:p>
          <a:p>
            <a:pPr marL="0" indent="0" fontAlgn="base">
              <a:buNone/>
            </a:pPr>
            <a:endParaRPr lang="nl-BE" sz="2400" b="1" dirty="0" smtClean="0"/>
          </a:p>
        </p:txBody>
      </p:sp>
      <p:sp>
        <p:nvSpPr>
          <p:cNvPr id="7" name="Text Placeholder 6"/>
          <p:cNvSpPr>
            <a:spLocks noGrp="1"/>
          </p:cNvSpPr>
          <p:nvPr>
            <p:ph type="body" sz="half" idx="2"/>
          </p:nvPr>
        </p:nvSpPr>
        <p:spPr>
          <a:xfrm>
            <a:off x="251520" y="2130552"/>
            <a:ext cx="2345377" cy="4243615"/>
          </a:xfrm>
        </p:spPr>
        <p:txBody>
          <a:bodyPr>
            <a:normAutofit/>
          </a:bodyPr>
          <a:lstStyle/>
          <a:p>
            <a:pPr>
              <a:lnSpc>
                <a:spcPct val="90000"/>
              </a:lnSpc>
              <a:spcBef>
                <a:spcPct val="0"/>
              </a:spcBef>
            </a:pPr>
            <a:r>
              <a:rPr lang="nl-BE" sz="2000" b="1" spc="-100" dirty="0" smtClean="0">
                <a:solidFill>
                  <a:srgbClr val="3E6E5A"/>
                </a:solidFill>
                <a:latin typeface="+mj-lt"/>
              </a:rPr>
              <a:t>Overlegcomité met de gebruikers</a:t>
            </a:r>
            <a:endParaRPr lang="nl-BE" sz="2000" b="1" spc="-100" dirty="0">
              <a:solidFill>
                <a:srgbClr val="3E6E5A"/>
              </a:solidFill>
              <a:latin typeface="+mj-lt"/>
              <a:ea typeface="+mj-ea"/>
              <a:cs typeface="+mj-cs"/>
            </a:endParaRPr>
          </a:p>
        </p:txBody>
      </p:sp>
      <p:sp>
        <p:nvSpPr>
          <p:cNvPr id="5" name="Slide Number Placeholder 4"/>
          <p:cNvSpPr>
            <a:spLocks noGrp="1"/>
          </p:cNvSpPr>
          <p:nvPr>
            <p:ph type="sldNum" sz="quarter" idx="12"/>
          </p:nvPr>
        </p:nvSpPr>
        <p:spPr/>
        <p:txBody>
          <a:bodyPr/>
          <a:lstStyle/>
          <a:p>
            <a:fld id="{BAADB71D-6A6A-403E-B8B0-DAC18C9A03D5}" type="slidenum">
              <a:rPr lang="en-US" smtClean="0"/>
              <a:t>38</a:t>
            </a:fld>
            <a:endParaRPr lang="nl-BE"/>
          </a:p>
        </p:txBody>
      </p:sp>
      <p:sp>
        <p:nvSpPr>
          <p:cNvPr id="8" name="Date Placeholder 3"/>
          <p:cNvSpPr>
            <a:spLocks noGrp="1"/>
          </p:cNvSpPr>
          <p:nvPr>
            <p:ph type="dt" sz="half" idx="10"/>
          </p:nvPr>
        </p:nvSpPr>
        <p:spPr>
          <a:xfrm>
            <a:off x="457200" y="18288"/>
            <a:ext cx="2895600" cy="329184"/>
          </a:xfrm>
        </p:spPr>
        <p:txBody>
          <a:bodyPr/>
          <a:lstStyle/>
          <a:p>
            <a:r>
              <a:rPr lang="en-US" dirty="0" smtClean="0"/>
              <a:t>02/12/2014</a:t>
            </a:r>
            <a:endParaRPr lang="nl-BE" dirty="0"/>
          </a:p>
        </p:txBody>
      </p:sp>
    </p:spTree>
    <p:extLst>
      <p:ext uri="{BB962C8B-B14F-4D97-AF65-F5344CB8AC3E}">
        <p14:creationId xmlns:p14="http://schemas.microsoft.com/office/powerpoint/2010/main" val="47800922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229600" cy="990600"/>
          </a:xfrm>
        </p:spPr>
        <p:txBody>
          <a:bodyPr>
            <a:normAutofit/>
          </a:bodyPr>
          <a:lstStyle/>
          <a:p>
            <a:r>
              <a:rPr lang="nl-BE" sz="2800" b="1" dirty="0" smtClean="0"/>
              <a:t>Waarom de medische praktijk informatiseren?</a:t>
            </a:r>
            <a:r>
              <a:t/>
            </a:r>
            <a:br/>
            <a:r>
              <a:rPr lang="nl-BE" sz="2800" b="1" dirty="0" smtClean="0"/>
              <a:t>Welk is de rol van de zorgverleners?</a:t>
            </a:r>
            <a:endParaRPr lang="nl-BE" sz="2800" b="1" dirty="0"/>
          </a:p>
        </p:txBody>
      </p:sp>
      <p:pic>
        <p:nvPicPr>
          <p:cNvPr id="14" name="Picture Placeholder 1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08538" y="1600200"/>
            <a:ext cx="7326923" cy="4876800"/>
          </a:xfrm>
        </p:spPr>
      </p:pic>
      <p:sp>
        <p:nvSpPr>
          <p:cNvPr id="5" name="Slide Number Placeholder 4"/>
          <p:cNvSpPr>
            <a:spLocks noGrp="1"/>
          </p:cNvSpPr>
          <p:nvPr>
            <p:ph type="sldNum" sz="quarter" idx="12"/>
          </p:nvPr>
        </p:nvSpPr>
        <p:spPr/>
        <p:txBody>
          <a:bodyPr/>
          <a:lstStyle/>
          <a:p>
            <a:fld id="{BAADB71D-6A6A-403E-B8B0-DAC18C9A03D5}" type="slidenum">
              <a:rPr lang="en-US" smtClean="0"/>
              <a:t>39</a:t>
            </a:fld>
            <a:endParaRPr lang="nl-BE"/>
          </a:p>
        </p:txBody>
      </p:sp>
      <p:sp>
        <p:nvSpPr>
          <p:cNvPr id="6" name="Date Placeholder 3"/>
          <p:cNvSpPr>
            <a:spLocks noGrp="1"/>
          </p:cNvSpPr>
          <p:nvPr>
            <p:ph type="dt" sz="half" idx="10"/>
          </p:nvPr>
        </p:nvSpPr>
        <p:spPr>
          <a:xfrm>
            <a:off x="457200" y="18288"/>
            <a:ext cx="2895600" cy="329184"/>
          </a:xfrm>
        </p:spPr>
        <p:txBody>
          <a:bodyPr/>
          <a:lstStyle/>
          <a:p>
            <a:r>
              <a:rPr lang="en-US" dirty="0" smtClean="0"/>
              <a:t>02/12/2014</a:t>
            </a:r>
            <a:endParaRPr lang="nl-BE" dirty="0"/>
          </a:p>
        </p:txBody>
      </p:sp>
    </p:spTree>
    <p:extLst>
      <p:ext uri="{BB962C8B-B14F-4D97-AF65-F5344CB8AC3E}">
        <p14:creationId xmlns:p14="http://schemas.microsoft.com/office/powerpoint/2010/main" val="27170491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b="1" dirty="0" smtClean="0"/>
              <a:t>Roadmap eGezondheid 2013-2018</a:t>
            </a:r>
            <a:endParaRPr lang="nl-BE" b="1" dirty="0"/>
          </a:p>
        </p:txBody>
      </p:sp>
      <p:sp>
        <p:nvSpPr>
          <p:cNvPr id="10" name="Text Placeholder 9"/>
          <p:cNvSpPr>
            <a:spLocks noGrp="1"/>
          </p:cNvSpPr>
          <p:nvPr>
            <p:ph type="body" sz="half" idx="2"/>
          </p:nvPr>
        </p:nvSpPr>
        <p:spPr/>
        <p:txBody>
          <a:bodyPr vert="horz"/>
          <a:lstStyle/>
          <a:p>
            <a:pPr fontAlgn="base">
              <a:spcAft>
                <a:spcPct val="0"/>
              </a:spcAft>
              <a:defRPr/>
            </a:pPr>
            <a:r>
              <a:rPr lang="nl-BE" sz="2000" b="1" dirty="0">
                <a:solidFill>
                  <a:srgbClr val="3E6E5A"/>
                </a:solidFill>
              </a:rPr>
              <a:t>GMD = </a:t>
            </a:r>
            <a:r>
              <a:rPr lang="nl-BE" sz="2000" b="1" dirty="0" smtClean="0">
                <a:solidFill>
                  <a:srgbClr val="3E6E5A"/>
                </a:solidFill>
              </a:rPr>
              <a:t>EPD </a:t>
            </a:r>
            <a:r>
              <a:rPr lang="nl-BE" sz="2000" b="1" dirty="0">
                <a:solidFill>
                  <a:srgbClr val="3E6E5A"/>
                </a:solidFill>
              </a:rPr>
              <a:t>&amp; het delen van </a:t>
            </a:r>
            <a:r>
              <a:rPr lang="nl-BE" sz="2000" b="1" dirty="0" smtClean="0">
                <a:solidFill>
                  <a:srgbClr val="3E6E5A"/>
                </a:solidFill>
              </a:rPr>
              <a:t>relevante gezondheids-gegevens</a:t>
            </a:r>
            <a:endParaRPr lang="nl-BE" sz="2000" b="1" dirty="0">
              <a:solidFill>
                <a:srgbClr val="3E6E5A"/>
              </a:solidFill>
            </a:endParaRPr>
          </a:p>
          <a:p>
            <a:pPr>
              <a:spcBef>
                <a:spcPct val="0"/>
              </a:spcBef>
            </a:pPr>
            <a:endParaRPr lang="nl-BE" sz="2400" spc="-100" dirty="0" smtClean="0">
              <a:solidFill>
                <a:srgbClr val="3E6E5A"/>
              </a:solidFill>
              <a:latin typeface="+mj-lt"/>
              <a:ea typeface="+mj-ea"/>
              <a:cs typeface="+mj-cs"/>
            </a:endParaRPr>
          </a:p>
        </p:txBody>
      </p:sp>
      <p:sp>
        <p:nvSpPr>
          <p:cNvPr id="7" name="Slide Number Placeholder 6"/>
          <p:cNvSpPr>
            <a:spLocks noGrp="1"/>
          </p:cNvSpPr>
          <p:nvPr>
            <p:ph type="sldNum" sz="quarter" idx="12"/>
          </p:nvPr>
        </p:nvSpPr>
        <p:spPr/>
        <p:txBody>
          <a:bodyPr/>
          <a:lstStyle/>
          <a:p>
            <a:fld id="{BAADB71D-6A6A-403E-B8B0-DAC18C9A03D5}" type="slidenum">
              <a:rPr lang="en-US" smtClean="0"/>
              <a:t>4</a:t>
            </a:fld>
            <a:endParaRPr lang="nl-BE"/>
          </a:p>
        </p:txBody>
      </p:sp>
      <p:sp>
        <p:nvSpPr>
          <p:cNvPr id="11" name="Content Placeholder 10"/>
          <p:cNvSpPr>
            <a:spLocks noGrp="1"/>
          </p:cNvSpPr>
          <p:nvPr>
            <p:ph idx="1"/>
          </p:nvPr>
        </p:nvSpPr>
        <p:spPr/>
        <p:txBody>
          <a:bodyPr>
            <a:normAutofit lnSpcReduction="10000"/>
          </a:bodyPr>
          <a:lstStyle/>
          <a:p>
            <a:pPr marL="0" lvl="1" indent="0">
              <a:buNone/>
              <a:defRPr/>
            </a:pPr>
            <a:r>
              <a:rPr lang="nl-BE" sz="2000" dirty="0"/>
              <a:t>Elke houder van een GMD </a:t>
            </a:r>
            <a:r>
              <a:rPr lang="nl-BE" sz="2000" dirty="0" smtClean="0"/>
              <a:t>beheert een elektronisch patiëntendossier (EPD), en werkt </a:t>
            </a:r>
            <a:r>
              <a:rPr lang="nl-BE" sz="2000" dirty="0"/>
              <a:t>de </a:t>
            </a:r>
            <a:r>
              <a:rPr lang="nl-BE" sz="2000" dirty="0" smtClean="0"/>
              <a:t>SumEHR bij in de elektronische kluizen Vitalink/InterMed; de SumEHR is daar beschikbaar</a:t>
            </a:r>
          </a:p>
          <a:p>
            <a:pPr marL="0" lvl="1" indent="0">
              <a:buNone/>
              <a:defRPr/>
            </a:pPr>
            <a:endParaRPr lang="nl-BE" sz="2000" dirty="0" smtClean="0"/>
          </a:p>
          <a:p>
            <a:pPr marL="342900" lvl="2" indent="-342900">
              <a:buClrTx/>
              <a:buSzPct val="85000"/>
              <a:defRPr/>
            </a:pPr>
            <a:r>
              <a:rPr lang="nl-BE" sz="2000" dirty="0"/>
              <a:t>Aanpassing van de </a:t>
            </a:r>
            <a:r>
              <a:rPr lang="nl-BE" sz="2000" dirty="0" smtClean="0"/>
              <a:t>registratiecriteria van de huisartsensoftware</a:t>
            </a:r>
          </a:p>
          <a:p>
            <a:pPr marL="342900" lvl="2" indent="-342900">
              <a:buClrTx/>
              <a:buSzPct val="85000"/>
              <a:defRPr/>
            </a:pPr>
            <a:endParaRPr lang="nl-BE" sz="2000" dirty="0" smtClean="0"/>
          </a:p>
          <a:p>
            <a:pPr marL="342900" lvl="2" indent="-342900">
              <a:buClrTx/>
              <a:buSzPct val="85000"/>
              <a:defRPr/>
            </a:pPr>
            <a:r>
              <a:rPr lang="nl-BE" sz="2000" dirty="0" smtClean="0"/>
              <a:t>Ondersteuning </a:t>
            </a:r>
            <a:r>
              <a:rPr lang="nl-BE" sz="2000" dirty="0"/>
              <a:t>bij het gebruik van de software </a:t>
            </a:r>
          </a:p>
          <a:p>
            <a:pPr marL="342900" lvl="2" indent="-342900">
              <a:buClrTx/>
              <a:buSzPct val="85000"/>
              <a:defRPr/>
            </a:pPr>
            <a:endParaRPr lang="nl-BE" sz="2000" dirty="0" smtClean="0"/>
          </a:p>
          <a:p>
            <a:pPr marL="342900" lvl="2" indent="-342900">
              <a:buClrTx/>
              <a:buSzPct val="85000"/>
              <a:defRPr/>
            </a:pPr>
            <a:r>
              <a:rPr lang="nl-BE" sz="2000" dirty="0" smtClean="0"/>
              <a:t>Vastlegging van de referentiearchitectuur voor het elektronisch delen van gezondheids-gegevens </a:t>
            </a:r>
          </a:p>
          <a:p>
            <a:pPr marL="342900" lvl="2" indent="-342900">
              <a:buClrTx/>
              <a:buSzPct val="85000"/>
              <a:defRPr/>
            </a:pPr>
            <a:endParaRPr lang="nl-BE" sz="2000" dirty="0" smtClean="0"/>
          </a:p>
          <a:p>
            <a:pPr marL="342900" lvl="2" indent="-342900">
              <a:buClrTx/>
              <a:buSzPct val="85000"/>
              <a:defRPr/>
            </a:pPr>
            <a:r>
              <a:rPr lang="nl-BE" sz="2000" dirty="0"/>
              <a:t>Realisatie van een planning voor het totstandbrengen van de verbinding tussen de hubs </a:t>
            </a:r>
            <a:r>
              <a:rPr lang="nl-BE" sz="2000" dirty="0" smtClean="0"/>
              <a:t>(incl InterMed) en </a:t>
            </a:r>
            <a:r>
              <a:rPr lang="nl-BE" sz="2000" dirty="0"/>
              <a:t>Vitalink</a:t>
            </a:r>
          </a:p>
          <a:p>
            <a:pPr marL="457200" indent="-457200">
              <a:buFont typeface="+mj-lt"/>
              <a:buAutoNum type="arabicPeriod"/>
            </a:pPr>
            <a:endParaRPr lang="nl-BE" sz="2400" dirty="0"/>
          </a:p>
        </p:txBody>
      </p:sp>
      <p:sp>
        <p:nvSpPr>
          <p:cNvPr id="8" name="Date Placeholder 3"/>
          <p:cNvSpPr>
            <a:spLocks noGrp="1"/>
          </p:cNvSpPr>
          <p:nvPr>
            <p:ph type="dt" sz="half" idx="10"/>
          </p:nvPr>
        </p:nvSpPr>
        <p:spPr>
          <a:xfrm>
            <a:off x="457200" y="18288"/>
            <a:ext cx="2895600" cy="329184"/>
          </a:xfrm>
        </p:spPr>
        <p:txBody>
          <a:bodyPr/>
          <a:lstStyle/>
          <a:p>
            <a:r>
              <a:rPr lang="en-US" dirty="0" smtClean="0"/>
              <a:t>02/12/2014</a:t>
            </a:r>
            <a:endParaRPr lang="nl-BE" dirty="0"/>
          </a:p>
        </p:txBody>
      </p:sp>
    </p:spTree>
    <p:extLst>
      <p:ext uri="{BB962C8B-B14F-4D97-AF65-F5344CB8AC3E}">
        <p14:creationId xmlns:p14="http://schemas.microsoft.com/office/powerpoint/2010/main" val="197720925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BE" b="1" dirty="0" smtClean="0"/>
              <a:t>Welk is de rol van de zorgverleners? </a:t>
            </a:r>
            <a:endParaRPr lang="nl-BE" b="1" dirty="0"/>
          </a:p>
        </p:txBody>
      </p:sp>
      <p:sp>
        <p:nvSpPr>
          <p:cNvPr id="6" name="Content Placeholder 5"/>
          <p:cNvSpPr>
            <a:spLocks noGrp="1"/>
          </p:cNvSpPr>
          <p:nvPr>
            <p:ph idx="1"/>
          </p:nvPr>
        </p:nvSpPr>
        <p:spPr/>
        <p:txBody>
          <a:bodyPr>
            <a:normAutofit fontScale="92500" lnSpcReduction="20000"/>
          </a:bodyPr>
          <a:lstStyle/>
          <a:p>
            <a:r>
              <a:rPr lang="nl-BE" sz="2400" dirty="0"/>
              <a:t>Gebruik van geregistreerde software</a:t>
            </a:r>
          </a:p>
          <a:p>
            <a:pPr lvl="1"/>
            <a:r>
              <a:rPr lang="nl-BE" sz="2000" dirty="0" smtClean="0"/>
              <a:t>lijst </a:t>
            </a:r>
            <a:r>
              <a:rPr lang="nl-BE" sz="2000" dirty="0"/>
              <a:t>beschikbaar</a:t>
            </a:r>
          </a:p>
          <a:p>
            <a:pPr lvl="1"/>
            <a:endParaRPr lang="nl-BE" sz="1600" dirty="0" smtClean="0"/>
          </a:p>
          <a:p>
            <a:r>
              <a:rPr lang="nl-BE" sz="2400" dirty="0" smtClean="0"/>
              <a:t>Systematische informatisering van  patiëntendossiers</a:t>
            </a:r>
          </a:p>
          <a:p>
            <a:endParaRPr lang="nl-BE" sz="2000" dirty="0"/>
          </a:p>
          <a:p>
            <a:r>
              <a:rPr lang="nl-BE" sz="2400" dirty="0"/>
              <a:t>Goede structurering van de gegevens</a:t>
            </a:r>
          </a:p>
          <a:p>
            <a:pPr lvl="1"/>
            <a:r>
              <a:rPr lang="nl-BE" sz="2100" dirty="0"/>
              <a:t>gebruik </a:t>
            </a:r>
            <a:r>
              <a:rPr lang="nl-BE" sz="2100" dirty="0" smtClean="0"/>
              <a:t>standaardterminologie</a:t>
            </a:r>
          </a:p>
          <a:p>
            <a:pPr lvl="1"/>
            <a:r>
              <a:rPr lang="nl-BE" sz="2100" dirty="0" smtClean="0"/>
              <a:t>mogelijkheid tot aanmaak/raadpleging van een SumEHR</a:t>
            </a:r>
            <a:endParaRPr lang="nl-BE" sz="2100" dirty="0"/>
          </a:p>
          <a:p>
            <a:pPr lvl="1"/>
            <a:endParaRPr lang="nl-BE" sz="2000" dirty="0"/>
          </a:p>
          <a:p>
            <a:r>
              <a:rPr lang="nl-BE" sz="2400" dirty="0"/>
              <a:t>Deelnemen, voeden, raadplegen van de beschikbare tools</a:t>
            </a:r>
          </a:p>
          <a:p>
            <a:pPr lvl="1"/>
            <a:r>
              <a:rPr lang="nl-BE" sz="2000" dirty="0" smtClean="0"/>
              <a:t>65 diensten met toegevoegde waarde beschikbaar</a:t>
            </a:r>
          </a:p>
          <a:p>
            <a:pPr lvl="1"/>
            <a:endParaRPr lang="nl-BE" sz="2000" dirty="0"/>
          </a:p>
          <a:p>
            <a:r>
              <a:rPr lang="nl-BE" sz="2400" dirty="0"/>
              <a:t>Bevordering van de registratie van de </a:t>
            </a:r>
            <a:r>
              <a:rPr lang="nl-BE" sz="2400" dirty="0" smtClean="0"/>
              <a:t>geïnformeerde toestemming </a:t>
            </a:r>
            <a:r>
              <a:rPr lang="nl-BE" sz="2400" dirty="0"/>
              <a:t>van de patiënt</a:t>
            </a:r>
          </a:p>
        </p:txBody>
      </p:sp>
      <p:sp>
        <p:nvSpPr>
          <p:cNvPr id="7" name="Text Placeholder 6"/>
          <p:cNvSpPr>
            <a:spLocks noGrp="1"/>
          </p:cNvSpPr>
          <p:nvPr>
            <p:ph type="body" sz="half" idx="2"/>
          </p:nvPr>
        </p:nvSpPr>
        <p:spPr/>
        <p:txBody>
          <a:bodyPr>
            <a:normAutofit/>
          </a:bodyPr>
          <a:lstStyle/>
          <a:p>
            <a:pPr>
              <a:lnSpc>
                <a:spcPct val="90000"/>
              </a:lnSpc>
              <a:spcBef>
                <a:spcPct val="0"/>
              </a:spcBef>
            </a:pPr>
            <a:r>
              <a:rPr lang="nl-BE" sz="2000" b="1" spc="-100" dirty="0">
                <a:solidFill>
                  <a:srgbClr val="3E6E5A"/>
                </a:solidFill>
                <a:latin typeface="+mj-lt"/>
              </a:rPr>
              <a:t>I</a:t>
            </a:r>
            <a:r>
              <a:rPr lang="nl-BE" sz="2000" b="1" spc="-100" dirty="0" smtClean="0">
                <a:solidFill>
                  <a:srgbClr val="3E6E5A"/>
                </a:solidFill>
                <a:latin typeface="+mj-lt"/>
              </a:rPr>
              <a:t>ndividuele zorgverleners</a:t>
            </a:r>
            <a:endParaRPr lang="nl-BE" sz="2000" b="1" spc="-100" dirty="0">
              <a:solidFill>
                <a:srgbClr val="3E6E5A"/>
              </a:solidFill>
              <a:latin typeface="+mj-lt"/>
              <a:ea typeface="+mj-ea"/>
              <a:cs typeface="+mj-cs"/>
            </a:endParaRPr>
          </a:p>
        </p:txBody>
      </p:sp>
      <p:sp>
        <p:nvSpPr>
          <p:cNvPr id="5" name="Slide Number Placeholder 4"/>
          <p:cNvSpPr>
            <a:spLocks noGrp="1"/>
          </p:cNvSpPr>
          <p:nvPr>
            <p:ph type="sldNum" sz="quarter" idx="12"/>
          </p:nvPr>
        </p:nvSpPr>
        <p:spPr/>
        <p:txBody>
          <a:bodyPr/>
          <a:lstStyle/>
          <a:p>
            <a:fld id="{BAADB71D-6A6A-403E-B8B0-DAC18C9A03D5}" type="slidenum">
              <a:rPr lang="en-US" smtClean="0"/>
              <a:t>40</a:t>
            </a:fld>
            <a:endParaRPr lang="nl-BE"/>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5002" y="5140464"/>
            <a:ext cx="612000" cy="61200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99657" y="4671104"/>
            <a:ext cx="612000" cy="61200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002" y="4188495"/>
            <a:ext cx="612000" cy="612000"/>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2056" y="3177040"/>
            <a:ext cx="612000" cy="612000"/>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83736" y="3501008"/>
            <a:ext cx="612000" cy="612000"/>
          </a:xfrm>
          <a:prstGeom prst="rect">
            <a:avLst/>
          </a:prstGeom>
        </p:spPr>
      </p:pic>
      <p:sp>
        <p:nvSpPr>
          <p:cNvPr id="12" name="Date Placeholder 3"/>
          <p:cNvSpPr>
            <a:spLocks noGrp="1"/>
          </p:cNvSpPr>
          <p:nvPr>
            <p:ph type="dt" sz="half" idx="10"/>
          </p:nvPr>
        </p:nvSpPr>
        <p:spPr>
          <a:xfrm>
            <a:off x="457200" y="18288"/>
            <a:ext cx="2895600" cy="329184"/>
          </a:xfrm>
        </p:spPr>
        <p:txBody>
          <a:bodyPr/>
          <a:lstStyle/>
          <a:p>
            <a:r>
              <a:rPr lang="en-US" dirty="0" smtClean="0"/>
              <a:t>02/12/2014</a:t>
            </a:r>
            <a:endParaRPr lang="nl-BE" dirty="0"/>
          </a:p>
        </p:txBody>
      </p:sp>
    </p:spTree>
    <p:extLst>
      <p:ext uri="{BB962C8B-B14F-4D97-AF65-F5344CB8AC3E}">
        <p14:creationId xmlns:p14="http://schemas.microsoft.com/office/powerpoint/2010/main" val="356910601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BE" b="1" dirty="0" smtClean="0"/>
              <a:t>Wat is de rol van de zorgverleners? </a:t>
            </a:r>
            <a:endParaRPr lang="nl-BE" b="1" dirty="0"/>
          </a:p>
        </p:txBody>
      </p:sp>
      <p:sp>
        <p:nvSpPr>
          <p:cNvPr id="6" name="Content Placeholder 5"/>
          <p:cNvSpPr>
            <a:spLocks noGrp="1"/>
          </p:cNvSpPr>
          <p:nvPr>
            <p:ph idx="1"/>
          </p:nvPr>
        </p:nvSpPr>
        <p:spPr/>
        <p:txBody>
          <a:bodyPr>
            <a:normAutofit fontScale="92500" lnSpcReduction="20000"/>
          </a:bodyPr>
          <a:lstStyle/>
          <a:p>
            <a:r>
              <a:rPr lang="nl-BE" sz="2400" dirty="0" smtClean="0"/>
              <a:t>Systematische informatisering van de patiëntendossiers over disciplines heen</a:t>
            </a:r>
          </a:p>
          <a:p>
            <a:endParaRPr lang="nl-BE" sz="1000" dirty="0"/>
          </a:p>
          <a:p>
            <a:r>
              <a:rPr lang="nl-BE" sz="2400" dirty="0"/>
              <a:t>Goede structurering van de gegevens</a:t>
            </a:r>
          </a:p>
          <a:p>
            <a:pPr lvl="1"/>
            <a:r>
              <a:rPr lang="nl-BE" sz="2100" dirty="0"/>
              <a:t>gebruik standaardterminologie</a:t>
            </a:r>
          </a:p>
          <a:p>
            <a:pPr lvl="1"/>
            <a:r>
              <a:rPr lang="nl-BE" sz="2100" dirty="0"/>
              <a:t>mogelijkheid tot aanmaak/raadpleging van een SumEHR</a:t>
            </a:r>
          </a:p>
          <a:p>
            <a:pPr lvl="1"/>
            <a:endParaRPr lang="nl-BE" sz="1000" dirty="0"/>
          </a:p>
          <a:p>
            <a:r>
              <a:rPr lang="nl-BE" sz="2400" dirty="0"/>
              <a:t>Onderling afstemmen van de werkmethodes van de </a:t>
            </a:r>
            <a:r>
              <a:rPr lang="nl-BE" sz="2400" dirty="0" smtClean="0"/>
              <a:t>ziekenhuizen</a:t>
            </a:r>
          </a:p>
          <a:p>
            <a:endParaRPr lang="nl-BE" sz="1000" dirty="0"/>
          </a:p>
          <a:p>
            <a:r>
              <a:rPr lang="nl-BE" sz="2400" dirty="0" smtClean="0"/>
              <a:t>Deelnemen, voeden, raadplegen van de beschikbare tools (oa hubs/ metahubsysteem)</a:t>
            </a:r>
          </a:p>
          <a:p>
            <a:pPr lvl="1"/>
            <a:r>
              <a:rPr lang="nl-BE" sz="2000" dirty="0" smtClean="0"/>
              <a:t>65 </a:t>
            </a:r>
            <a:r>
              <a:rPr lang="nl-BE" sz="2000" dirty="0"/>
              <a:t>diensten met toegevoegde waarde </a:t>
            </a:r>
            <a:r>
              <a:rPr lang="nl-BE" sz="2000" dirty="0" smtClean="0"/>
              <a:t>beschikbaar</a:t>
            </a:r>
          </a:p>
          <a:p>
            <a:pPr lvl="1"/>
            <a:endParaRPr lang="nl-BE" sz="900" dirty="0"/>
          </a:p>
          <a:p>
            <a:pPr marL="182880" lvl="3">
              <a:buSzPct val="85000"/>
            </a:pPr>
            <a:r>
              <a:rPr lang="nl-BE" sz="2400" dirty="0" smtClean="0"/>
              <a:t>Informatieveiligheid</a:t>
            </a:r>
          </a:p>
          <a:p>
            <a:pPr marL="182880" lvl="3">
              <a:buSzPct val="85000"/>
            </a:pPr>
            <a:endParaRPr lang="nl-BE" sz="900" dirty="0"/>
          </a:p>
          <a:p>
            <a:r>
              <a:rPr lang="nl-BE" sz="2400" dirty="0" smtClean="0"/>
              <a:t>Bevordering van de registratie van de geïnformeerde toestemming van de patiënt</a:t>
            </a:r>
          </a:p>
        </p:txBody>
      </p:sp>
      <p:sp>
        <p:nvSpPr>
          <p:cNvPr id="7" name="Text Placeholder 6"/>
          <p:cNvSpPr>
            <a:spLocks noGrp="1"/>
          </p:cNvSpPr>
          <p:nvPr>
            <p:ph type="body" sz="half" idx="2"/>
          </p:nvPr>
        </p:nvSpPr>
        <p:spPr/>
        <p:txBody>
          <a:bodyPr>
            <a:normAutofit/>
          </a:bodyPr>
          <a:lstStyle/>
          <a:p>
            <a:pPr>
              <a:lnSpc>
                <a:spcPct val="90000"/>
              </a:lnSpc>
              <a:spcBef>
                <a:spcPct val="0"/>
              </a:spcBef>
            </a:pPr>
            <a:r>
              <a:rPr lang="nl-BE" sz="2000" b="1" spc="-100" dirty="0" smtClean="0">
                <a:solidFill>
                  <a:srgbClr val="3E6E5A"/>
                </a:solidFill>
                <a:latin typeface="+mj-lt"/>
              </a:rPr>
              <a:t>Zorg- en verzekerings</a:t>
            </a:r>
          </a:p>
          <a:p>
            <a:pPr>
              <a:lnSpc>
                <a:spcPct val="90000"/>
              </a:lnSpc>
              <a:spcBef>
                <a:spcPct val="0"/>
              </a:spcBef>
            </a:pPr>
            <a:r>
              <a:rPr lang="nl-BE" sz="2000" b="1" spc="-100" dirty="0" smtClean="0">
                <a:solidFill>
                  <a:srgbClr val="3E6E5A"/>
                </a:solidFill>
                <a:latin typeface="+mj-lt"/>
              </a:rPr>
              <a:t>instellingen </a:t>
            </a:r>
            <a:endParaRPr lang="nl-BE" sz="2000" b="1" spc="-100" dirty="0">
              <a:solidFill>
                <a:srgbClr val="3E6E5A"/>
              </a:solidFill>
              <a:latin typeface="+mj-lt"/>
              <a:ea typeface="+mj-ea"/>
              <a:cs typeface="+mj-cs"/>
            </a:endParaRPr>
          </a:p>
        </p:txBody>
      </p:sp>
      <p:sp>
        <p:nvSpPr>
          <p:cNvPr id="5" name="Slide Number Placeholder 4"/>
          <p:cNvSpPr>
            <a:spLocks noGrp="1"/>
          </p:cNvSpPr>
          <p:nvPr>
            <p:ph type="sldNum" sz="quarter" idx="12"/>
          </p:nvPr>
        </p:nvSpPr>
        <p:spPr/>
        <p:txBody>
          <a:bodyPr/>
          <a:lstStyle/>
          <a:p>
            <a:fld id="{BAADB71D-6A6A-403E-B8B0-DAC18C9A03D5}" type="slidenum">
              <a:rPr lang="en-US" smtClean="0"/>
              <a:t>41</a:t>
            </a:fld>
            <a:endParaRPr lang="nl-BE"/>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113144"/>
            <a:ext cx="612000" cy="61200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5744" y="3393064"/>
            <a:ext cx="612000" cy="61200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1648" y="4617200"/>
            <a:ext cx="612000" cy="612000"/>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99760" y="4977240"/>
            <a:ext cx="612000" cy="612000"/>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1560" y="3753104"/>
            <a:ext cx="612000" cy="612000"/>
          </a:xfrm>
          <a:prstGeom prst="rect">
            <a:avLst/>
          </a:prstGeom>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25504" y="5481296"/>
            <a:ext cx="612000" cy="612000"/>
          </a:xfrm>
          <a:prstGeom prst="rect">
            <a:avLst/>
          </a:prstGeom>
        </p:spPr>
      </p:pic>
      <p:sp>
        <p:nvSpPr>
          <p:cNvPr id="13" name="Date Placeholder 3"/>
          <p:cNvSpPr>
            <a:spLocks noGrp="1"/>
          </p:cNvSpPr>
          <p:nvPr>
            <p:ph type="dt" sz="half" idx="10"/>
          </p:nvPr>
        </p:nvSpPr>
        <p:spPr>
          <a:xfrm>
            <a:off x="457200" y="18288"/>
            <a:ext cx="2895600" cy="329184"/>
          </a:xfrm>
        </p:spPr>
        <p:txBody>
          <a:bodyPr/>
          <a:lstStyle/>
          <a:p>
            <a:r>
              <a:rPr lang="en-US" dirty="0" smtClean="0"/>
              <a:t>02/12/2014</a:t>
            </a:r>
            <a:endParaRPr lang="nl-BE" dirty="0"/>
          </a:p>
        </p:txBody>
      </p:sp>
    </p:spTree>
    <p:extLst>
      <p:ext uri="{BB962C8B-B14F-4D97-AF65-F5344CB8AC3E}">
        <p14:creationId xmlns:p14="http://schemas.microsoft.com/office/powerpoint/2010/main" val="102624229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484792"/>
          </a:xfrm>
        </p:spPr>
        <p:txBody>
          <a:bodyPr/>
          <a:lstStyle/>
          <a:p>
            <a:r>
              <a:rPr lang="nl-BE" dirty="0" smtClean="0"/>
              <a:t>Medische praktijk &amp; informatisering</a:t>
            </a:r>
            <a:endParaRPr lang="nl-BE"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267991553"/>
              </p:ext>
            </p:extLst>
          </p:nvPr>
        </p:nvGraphicFramePr>
        <p:xfrm>
          <a:off x="2971800" y="1244352"/>
          <a:ext cx="5552256" cy="1752600"/>
        </p:xfrm>
        <a:graphic>
          <a:graphicData uri="http://schemas.openxmlformats.org/drawingml/2006/table">
            <a:tbl>
              <a:tblPr firstRow="1" bandRow="1">
                <a:tableStyleId>{93296810-A885-4BE3-A3E7-6D5BEEA58F35}</a:tableStyleId>
              </a:tblPr>
              <a:tblGrid>
                <a:gridCol w="2291080"/>
                <a:gridCol w="3261176"/>
              </a:tblGrid>
              <a:tr h="370840">
                <a:tc>
                  <a:txBody>
                    <a:bodyPr/>
                    <a:lstStyle/>
                    <a:p>
                      <a:endParaRPr lang="en-US" dirty="0"/>
                    </a:p>
                  </a:txBody>
                  <a:tcPr/>
                </a:tc>
                <a:tc>
                  <a:txBody>
                    <a:bodyPr/>
                    <a:lstStyle/>
                    <a:p>
                      <a:pPr algn="ctr"/>
                      <a:r>
                        <a:t>Gebruik van geregistreerde software</a:t>
                      </a:r>
                      <a:endParaRPr lang="nl-BE" dirty="0"/>
                    </a:p>
                  </a:txBody>
                  <a:tcPr/>
                </a:tc>
              </a:tr>
              <a:tr h="370840">
                <a:tc>
                  <a:txBody>
                    <a:bodyPr/>
                    <a:lstStyle/>
                    <a:p>
                      <a:r>
                        <a:rPr lang="fr-BE" dirty="0" smtClean="0">
                          <a:solidFill>
                            <a:srgbClr val="3E6E5A"/>
                          </a:solidFill>
                        </a:rPr>
                        <a:t>Huisarts</a:t>
                      </a:r>
                      <a:endParaRPr lang="nl-BE" dirty="0">
                        <a:solidFill>
                          <a:srgbClr val="3E6E5A"/>
                        </a:solidFill>
                      </a:endParaRPr>
                    </a:p>
                  </a:txBody>
                  <a:tcPr/>
                </a:tc>
                <a:tc>
                  <a:txBody>
                    <a:bodyPr/>
                    <a:lstStyle/>
                    <a:p>
                      <a:pPr marL="0" indent="0">
                        <a:buFont typeface="Wingdings" pitchFamily="2" charset="2"/>
                        <a:buNone/>
                      </a:pPr>
                      <a:r>
                        <a:rPr lang="fr-BE" dirty="0" smtClean="0">
                          <a:solidFill>
                            <a:srgbClr val="3E6E5A"/>
                          </a:solidFill>
                        </a:rPr>
                        <a:t>OK </a:t>
                      </a:r>
                      <a:endParaRPr lang="nl-BE" b="1" dirty="0" smtClean="0">
                        <a:solidFill>
                          <a:srgbClr val="3E6E5A"/>
                        </a:solidFill>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dirty="0" smtClean="0">
                          <a:solidFill>
                            <a:srgbClr val="3E6E5A"/>
                          </a:solidFill>
                        </a:rPr>
                        <a:t>Kinesitherapeuten</a:t>
                      </a:r>
                      <a:endParaRPr lang="nl-BE" dirty="0">
                        <a:solidFill>
                          <a:srgbClr val="3E6E5A"/>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dirty="0" smtClean="0">
                          <a:solidFill>
                            <a:srgbClr val="3E6E5A"/>
                          </a:solidFill>
                        </a:rPr>
                        <a:t>OK</a:t>
                      </a:r>
                      <a:endParaRPr lang="nl-BE" b="1" dirty="0" smtClean="0">
                        <a:solidFill>
                          <a:srgbClr val="3E6E5A"/>
                        </a:solidFill>
                      </a:endParaRPr>
                    </a:p>
                  </a:txBody>
                  <a:tcPr/>
                </a:tc>
              </a:tr>
              <a:tr h="370840">
                <a:tc>
                  <a:txBody>
                    <a:bodyPr/>
                    <a:lstStyle/>
                    <a:p>
                      <a:r>
                        <a:rPr lang="fr-BE" dirty="0" smtClean="0">
                          <a:solidFill>
                            <a:srgbClr val="3E6E5A"/>
                          </a:solidFill>
                        </a:rPr>
                        <a:t>Verpleegkundigen</a:t>
                      </a:r>
                      <a:endParaRPr lang="nl-BE" dirty="0">
                        <a:solidFill>
                          <a:srgbClr val="3E6E5A"/>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dirty="0" smtClean="0">
                          <a:solidFill>
                            <a:srgbClr val="3E6E5A"/>
                          </a:solidFill>
                        </a:rPr>
                        <a:t>OK</a:t>
                      </a:r>
                      <a:endParaRPr lang="nl-BE" b="1" dirty="0" smtClean="0">
                        <a:solidFill>
                          <a:srgbClr val="3E6E5A"/>
                        </a:solidFill>
                      </a:endParaRPr>
                    </a:p>
                  </a:txBody>
                  <a:tcPr/>
                </a:tc>
              </a:tr>
            </a:tbl>
          </a:graphicData>
        </a:graphic>
      </p:graphicFrame>
      <p:sp>
        <p:nvSpPr>
          <p:cNvPr id="4" name="Text Placeholder 3"/>
          <p:cNvSpPr>
            <a:spLocks noGrp="1"/>
          </p:cNvSpPr>
          <p:nvPr>
            <p:ph type="body" sz="half" idx="2"/>
          </p:nvPr>
        </p:nvSpPr>
        <p:spPr>
          <a:xfrm>
            <a:off x="457201" y="2492896"/>
            <a:ext cx="2139696" cy="3881271"/>
          </a:xfrm>
        </p:spPr>
        <p:txBody>
          <a:bodyPr>
            <a:normAutofit/>
          </a:bodyPr>
          <a:lstStyle/>
          <a:p>
            <a:pPr>
              <a:lnSpc>
                <a:spcPct val="90000"/>
              </a:lnSpc>
              <a:spcBef>
                <a:spcPct val="0"/>
              </a:spcBef>
            </a:pPr>
            <a:r>
              <a:rPr lang="nl-BE" sz="2000" spc="-100" dirty="0">
                <a:solidFill>
                  <a:srgbClr val="3E6E5A"/>
                </a:solidFill>
              </a:rPr>
              <a:t>Stand van zaken, verwachtingen en voordelen</a:t>
            </a:r>
          </a:p>
        </p:txBody>
      </p:sp>
      <p:sp>
        <p:nvSpPr>
          <p:cNvPr id="6" name="Slide Number Placeholder 5"/>
          <p:cNvSpPr>
            <a:spLocks noGrp="1"/>
          </p:cNvSpPr>
          <p:nvPr>
            <p:ph type="sldNum" sz="quarter" idx="12"/>
          </p:nvPr>
        </p:nvSpPr>
        <p:spPr/>
        <p:txBody>
          <a:bodyPr/>
          <a:lstStyle/>
          <a:p>
            <a:fld id="{BAADB71D-6A6A-403E-B8B0-DAC18C9A03D5}" type="slidenum">
              <a:rPr lang="en-US" smtClean="0"/>
              <a:t>42</a:t>
            </a:fld>
            <a:endParaRPr lang="nl-BE"/>
          </a:p>
        </p:txBody>
      </p:sp>
      <p:sp>
        <p:nvSpPr>
          <p:cNvPr id="11" name="TextBox 10"/>
          <p:cNvSpPr txBox="1"/>
          <p:nvPr/>
        </p:nvSpPr>
        <p:spPr>
          <a:xfrm>
            <a:off x="2987824" y="3645024"/>
            <a:ext cx="5688632" cy="2831544"/>
          </a:xfrm>
          <a:prstGeom prst="rect">
            <a:avLst/>
          </a:prstGeom>
          <a:noFill/>
        </p:spPr>
        <p:txBody>
          <a:bodyPr wrap="square" rtlCol="0">
            <a:spAutoFit/>
          </a:bodyPr>
          <a:lstStyle/>
          <a:p>
            <a:r>
              <a:rPr lang="nl-BE" b="1" i="1" dirty="0" smtClean="0"/>
              <a:t>Waarom een geregistreerd softwarepakket gebruiken?</a:t>
            </a:r>
          </a:p>
          <a:p>
            <a:endParaRPr lang="nl-BE" sz="800" i="1" dirty="0" smtClean="0"/>
          </a:p>
          <a:p>
            <a:endParaRPr lang="nl-BE" sz="800" dirty="0" smtClean="0"/>
          </a:p>
          <a:p>
            <a:pPr marL="285750" indent="-285750">
              <a:buFont typeface="Wingdings" pitchFamily="2" charset="2"/>
              <a:buChar char="ü"/>
            </a:pPr>
            <a:r>
              <a:rPr lang="nl-BE" dirty="0" smtClean="0"/>
              <a:t>Gebruiksvriendelijkheid</a:t>
            </a:r>
          </a:p>
          <a:p>
            <a:pPr marL="285750" indent="-285750">
              <a:buFont typeface="Wingdings" pitchFamily="2" charset="2"/>
              <a:buChar char="ü"/>
            </a:pPr>
            <a:r>
              <a:rPr lang="nl-BE" dirty="0" smtClean="0"/>
              <a:t>Kwaliteit</a:t>
            </a:r>
          </a:p>
          <a:p>
            <a:pPr marL="285750" indent="-285750">
              <a:buFont typeface="Wingdings" pitchFamily="2" charset="2"/>
              <a:buChar char="ü"/>
            </a:pPr>
            <a:r>
              <a:rPr lang="nl-BE" dirty="0" smtClean="0"/>
              <a:t>Interoperabiliteit</a:t>
            </a:r>
          </a:p>
          <a:p>
            <a:pPr marL="285750" indent="-285750">
              <a:buFont typeface="Wingdings" pitchFamily="2" charset="2"/>
              <a:buChar char="ü"/>
            </a:pPr>
            <a:r>
              <a:rPr lang="nl-BE" dirty="0" smtClean="0"/>
              <a:t>Veiligheid</a:t>
            </a:r>
          </a:p>
          <a:p>
            <a:pPr marL="285750" indent="-285750">
              <a:buFont typeface="Wingdings" pitchFamily="2" charset="2"/>
              <a:buChar char="ü"/>
            </a:pPr>
            <a:r>
              <a:rPr lang="nl-BE" dirty="0" smtClean="0"/>
              <a:t>Integratie van diensten, zoals </a:t>
            </a:r>
            <a:r>
              <a:rPr lang="nl-BE" dirty="0" smtClean="0">
                <a:solidFill>
                  <a:srgbClr val="3E6E5A"/>
                </a:solidFill>
              </a:rPr>
              <a:t>eHealth</a:t>
            </a:r>
            <a:r>
              <a:rPr lang="nl-BE" dirty="0" smtClean="0"/>
              <a:t>Box, SumEHR, hubs/metahubsysteem, ...</a:t>
            </a:r>
          </a:p>
          <a:p>
            <a:pPr marL="285750" indent="-285750">
              <a:buFont typeface="Wingdings" pitchFamily="2" charset="2"/>
              <a:buChar char="ü"/>
            </a:pPr>
            <a:r>
              <a:rPr lang="nl-BE" dirty="0"/>
              <a:t>P</a:t>
            </a:r>
            <a:r>
              <a:rPr lang="nl-BE" dirty="0" smtClean="0"/>
              <a:t>remie </a:t>
            </a:r>
          </a:p>
        </p:txBody>
      </p:sp>
      <p:sp>
        <p:nvSpPr>
          <p:cNvPr id="9" name="Date Placeholder 3"/>
          <p:cNvSpPr>
            <a:spLocks noGrp="1"/>
          </p:cNvSpPr>
          <p:nvPr>
            <p:ph type="dt" sz="half" idx="10"/>
          </p:nvPr>
        </p:nvSpPr>
        <p:spPr>
          <a:xfrm>
            <a:off x="457200" y="18288"/>
            <a:ext cx="2895600" cy="329184"/>
          </a:xfrm>
        </p:spPr>
        <p:txBody>
          <a:bodyPr/>
          <a:lstStyle/>
          <a:p>
            <a:r>
              <a:rPr lang="en-US" dirty="0" smtClean="0"/>
              <a:t>02/12/2014</a:t>
            </a:r>
            <a:endParaRPr lang="nl-BE" dirty="0"/>
          </a:p>
        </p:txBody>
      </p:sp>
    </p:spTree>
    <p:extLst>
      <p:ext uri="{BB962C8B-B14F-4D97-AF65-F5344CB8AC3E}">
        <p14:creationId xmlns:p14="http://schemas.microsoft.com/office/powerpoint/2010/main" val="10609727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484792"/>
          </a:xfrm>
        </p:spPr>
        <p:txBody>
          <a:bodyPr/>
          <a:lstStyle/>
          <a:p>
            <a:r>
              <a:rPr lang="nl-BE" dirty="0" smtClean="0"/>
              <a:t>Medische praktijk &amp; informatisering</a:t>
            </a:r>
            <a:endParaRPr lang="nl-BE"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275051101"/>
              </p:ext>
            </p:extLst>
          </p:nvPr>
        </p:nvGraphicFramePr>
        <p:xfrm>
          <a:off x="2971800" y="792163"/>
          <a:ext cx="5704656" cy="3408680"/>
        </p:xfrm>
        <a:graphic>
          <a:graphicData uri="http://schemas.openxmlformats.org/drawingml/2006/table">
            <a:tbl>
              <a:tblPr firstRow="1" bandRow="1">
                <a:tableStyleId>{93296810-A885-4BE3-A3E7-6D5BEEA58F35}</a:tableStyleId>
              </a:tblPr>
              <a:tblGrid>
                <a:gridCol w="2443480"/>
                <a:gridCol w="3261176"/>
              </a:tblGrid>
              <a:tr h="370840">
                <a:tc>
                  <a:txBody>
                    <a:bodyPr/>
                    <a:lstStyle/>
                    <a:p>
                      <a:endParaRPr lang="en-US" dirty="0"/>
                    </a:p>
                  </a:txBody>
                  <a:tcPr/>
                </a:tc>
                <a:tc>
                  <a:txBody>
                    <a:bodyPr/>
                    <a:lstStyle/>
                    <a:p>
                      <a:pPr algn="ctr"/>
                      <a:r>
                        <a:rPr dirty="0" err="1"/>
                        <a:t>Gestructureerde</a:t>
                      </a:r>
                      <a:r>
                        <a:rPr dirty="0"/>
                        <a:t> en </a:t>
                      </a:r>
                      <a:r>
                        <a:rPr dirty="0" err="1"/>
                        <a:t>elektronische</a:t>
                      </a:r>
                      <a:r>
                        <a:rPr dirty="0"/>
                        <a:t> </a:t>
                      </a:r>
                      <a:r>
                        <a:rPr lang="nl-BE" dirty="0" smtClean="0"/>
                        <a:t>patiënten-</a:t>
                      </a:r>
                      <a:r>
                        <a:rPr dirty="0" smtClean="0"/>
                        <a:t> </a:t>
                      </a:r>
                      <a:r>
                        <a:rPr dirty="0"/>
                        <a:t>dossiers (</a:t>
                      </a:r>
                      <a:r>
                        <a:rPr dirty="0" smtClean="0"/>
                        <a:t>E</a:t>
                      </a:r>
                      <a:r>
                        <a:rPr lang="nl-BE" dirty="0" smtClean="0"/>
                        <a:t>P</a:t>
                      </a:r>
                      <a:r>
                        <a:rPr dirty="0" smtClean="0"/>
                        <a:t>D</a:t>
                      </a:r>
                      <a:r>
                        <a:rPr dirty="0"/>
                        <a:t>)</a:t>
                      </a:r>
                      <a:endParaRPr lang="nl-BE" dirty="0"/>
                    </a:p>
                  </a:txBody>
                  <a:tcPr/>
                </a:tc>
              </a:tr>
              <a:tr h="370840">
                <a:tc>
                  <a:txBody>
                    <a:bodyPr/>
                    <a:lstStyle/>
                    <a:p>
                      <a:r>
                        <a:rPr lang="fr-BE" dirty="0" smtClean="0">
                          <a:solidFill>
                            <a:srgbClr val="3E6E5A"/>
                          </a:solidFill>
                        </a:rPr>
                        <a:t>Huisarts</a:t>
                      </a:r>
                      <a:endParaRPr lang="nl-BE" dirty="0">
                        <a:solidFill>
                          <a:srgbClr val="3E6E5A"/>
                        </a:solidFill>
                      </a:endParaRPr>
                    </a:p>
                  </a:txBody>
                  <a:tcPr/>
                </a:tc>
                <a:tc>
                  <a:txBody>
                    <a:bodyPr/>
                    <a:lstStyle/>
                    <a:p>
                      <a:pPr marL="0" indent="0">
                        <a:buFont typeface="Wingdings" pitchFamily="2" charset="2"/>
                        <a:buNone/>
                      </a:pPr>
                      <a:r>
                        <a:rPr lang="fr-BE" dirty="0" smtClean="0">
                          <a:solidFill>
                            <a:srgbClr val="3E6E5A"/>
                          </a:solidFill>
                        </a:rPr>
                        <a:t>OK</a:t>
                      </a:r>
                      <a:endParaRPr lang="nl-BE" b="1" dirty="0" smtClean="0">
                        <a:solidFill>
                          <a:srgbClr val="3E6E5A"/>
                        </a:solidFill>
                      </a:endParaRPr>
                    </a:p>
                  </a:txBody>
                  <a:tcPr/>
                </a:tc>
              </a:tr>
              <a:tr h="370840">
                <a:tc>
                  <a:txBody>
                    <a:bodyPr/>
                    <a:lstStyle/>
                    <a:p>
                      <a:r>
                        <a:rPr lang="fr-BE" dirty="0" smtClean="0">
                          <a:solidFill>
                            <a:srgbClr val="3E6E5A"/>
                          </a:solidFill>
                        </a:rPr>
                        <a:t>Specialist</a:t>
                      </a:r>
                      <a:endParaRPr lang="nl-BE" dirty="0">
                        <a:solidFill>
                          <a:srgbClr val="3E6E5A"/>
                        </a:solidFill>
                      </a:endParaRPr>
                    </a:p>
                  </a:txBody>
                  <a:tcPr/>
                </a:tc>
                <a:tc>
                  <a:txBody>
                    <a:bodyPr/>
                    <a:lstStyle/>
                    <a:p>
                      <a:pPr marL="0" indent="0">
                        <a:buFont typeface="Wingdings" pitchFamily="2" charset="2"/>
                        <a:buNone/>
                      </a:pPr>
                      <a:r>
                        <a:rPr lang="fr-BE" dirty="0" smtClean="0">
                          <a:solidFill>
                            <a:srgbClr val="3E6E5A"/>
                          </a:solidFill>
                        </a:rPr>
                        <a:t>OK</a:t>
                      </a:r>
                      <a:endParaRPr lang="nl-BE" b="1" dirty="0" smtClean="0">
                        <a:solidFill>
                          <a:srgbClr val="3E6E5A"/>
                        </a:solidFill>
                      </a:endParaRPr>
                    </a:p>
                  </a:txBody>
                  <a:tcPr/>
                </a:tc>
              </a:tr>
              <a:tr h="370840">
                <a:tc>
                  <a:txBody>
                    <a:bodyPr/>
                    <a:lstStyle/>
                    <a:p>
                      <a:r>
                        <a:rPr lang="fr-BE" dirty="0" smtClean="0">
                          <a:solidFill>
                            <a:srgbClr val="3E6E5A"/>
                          </a:solidFill>
                        </a:rPr>
                        <a:t>Ziekenhuizen</a:t>
                      </a:r>
                    </a:p>
                    <a:p>
                      <a:r>
                        <a:rPr lang="fr-BE" dirty="0" smtClean="0">
                          <a:solidFill>
                            <a:srgbClr val="3E6E5A"/>
                          </a:solidFill>
                        </a:rPr>
                        <a:t>Zorginstellingen   </a:t>
                      </a:r>
                      <a:endParaRPr lang="nl-BE" dirty="0">
                        <a:solidFill>
                          <a:srgbClr val="3E6E5A"/>
                        </a:solidFill>
                      </a:endParaRPr>
                    </a:p>
                  </a:txBody>
                  <a:tcPr/>
                </a:tc>
                <a:tc>
                  <a:txBody>
                    <a:bodyPr/>
                    <a:lstStyle/>
                    <a:p>
                      <a:pPr marL="0" indent="0">
                        <a:buFont typeface="Wingdings" pitchFamily="2" charset="2"/>
                        <a:buNone/>
                      </a:pPr>
                      <a:r>
                        <a:rPr lang="fr-BE" dirty="0" smtClean="0">
                          <a:solidFill>
                            <a:srgbClr val="3E6E5A"/>
                          </a:solidFill>
                        </a:rPr>
                        <a:t>OK + multidisciplinair</a:t>
                      </a:r>
                      <a:endParaRPr lang="nl-BE" b="1" dirty="0" smtClean="0">
                        <a:solidFill>
                          <a:srgbClr val="3E6E5A"/>
                        </a:solidFill>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dirty="0" smtClean="0">
                          <a:solidFill>
                            <a:srgbClr val="3E6E5A"/>
                          </a:solidFill>
                        </a:rPr>
                        <a:t>Kinesitherapeuten</a:t>
                      </a:r>
                      <a:endParaRPr lang="nl-BE" dirty="0">
                        <a:solidFill>
                          <a:srgbClr val="3E6E5A"/>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dirty="0" smtClean="0">
                          <a:solidFill>
                            <a:srgbClr val="3E6E5A"/>
                          </a:solidFill>
                        </a:rPr>
                        <a:t>OK</a:t>
                      </a:r>
                      <a:endParaRPr lang="nl-BE" b="1" dirty="0" smtClean="0">
                        <a:solidFill>
                          <a:srgbClr val="3E6E5A"/>
                        </a:solidFill>
                      </a:endParaRPr>
                    </a:p>
                  </a:txBody>
                  <a:tcPr/>
                </a:tc>
              </a:tr>
              <a:tr h="370840">
                <a:tc>
                  <a:txBody>
                    <a:bodyPr/>
                    <a:lstStyle/>
                    <a:p>
                      <a:r>
                        <a:rPr lang="fr-BE" dirty="0" smtClean="0">
                          <a:solidFill>
                            <a:srgbClr val="3E6E5A"/>
                          </a:solidFill>
                        </a:rPr>
                        <a:t>Tandartsen</a:t>
                      </a:r>
                      <a:endParaRPr lang="nl-BE" dirty="0">
                        <a:solidFill>
                          <a:srgbClr val="3E6E5A"/>
                        </a:solidFill>
                      </a:endParaRPr>
                    </a:p>
                  </a:txBody>
                  <a:tcPr/>
                </a:tc>
                <a:tc>
                  <a:txBody>
                    <a:bodyPr/>
                    <a:lstStyle/>
                    <a:p>
                      <a:pPr marL="0" indent="0">
                        <a:buFont typeface="Wingdings" pitchFamily="2" charset="2"/>
                        <a:buNone/>
                      </a:pPr>
                      <a:r>
                        <a:rPr lang="fr-BE" dirty="0" smtClean="0">
                          <a:solidFill>
                            <a:srgbClr val="3E6E5A"/>
                          </a:solidFill>
                        </a:rPr>
                        <a:t>OK</a:t>
                      </a:r>
                      <a:endParaRPr lang="nl-BE" b="1" dirty="0" smtClean="0">
                        <a:solidFill>
                          <a:srgbClr val="3E6E5A"/>
                        </a:solidFill>
                      </a:endParaRPr>
                    </a:p>
                  </a:txBody>
                  <a:tcPr/>
                </a:tc>
              </a:tr>
              <a:tr h="370840">
                <a:tc>
                  <a:txBody>
                    <a:bodyPr/>
                    <a:lstStyle/>
                    <a:p>
                      <a:r>
                        <a:rPr lang="fr-BE" dirty="0" smtClean="0">
                          <a:solidFill>
                            <a:srgbClr val="3E6E5A"/>
                          </a:solidFill>
                        </a:rPr>
                        <a:t>Verpleegkundigen</a:t>
                      </a:r>
                      <a:endParaRPr lang="nl-BE" dirty="0">
                        <a:solidFill>
                          <a:srgbClr val="3E6E5A"/>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dirty="0" smtClean="0">
                          <a:solidFill>
                            <a:srgbClr val="3E6E5A"/>
                          </a:solidFill>
                        </a:rPr>
                        <a:t>OK</a:t>
                      </a:r>
                      <a:endParaRPr lang="nl-BE" b="1" dirty="0" smtClean="0">
                        <a:solidFill>
                          <a:srgbClr val="3E6E5A"/>
                        </a:solidFill>
                      </a:endParaRPr>
                    </a:p>
                  </a:txBody>
                  <a:tcPr/>
                </a:tc>
              </a:tr>
            </a:tbl>
          </a:graphicData>
        </a:graphic>
      </p:graphicFrame>
      <p:sp>
        <p:nvSpPr>
          <p:cNvPr id="4" name="Text Placeholder 3"/>
          <p:cNvSpPr>
            <a:spLocks noGrp="1"/>
          </p:cNvSpPr>
          <p:nvPr>
            <p:ph type="body" sz="half" idx="2"/>
          </p:nvPr>
        </p:nvSpPr>
        <p:spPr>
          <a:xfrm>
            <a:off x="457201" y="2492896"/>
            <a:ext cx="2139696" cy="3881271"/>
          </a:xfrm>
        </p:spPr>
        <p:txBody>
          <a:bodyPr>
            <a:normAutofit/>
          </a:bodyPr>
          <a:lstStyle/>
          <a:p>
            <a:pPr>
              <a:lnSpc>
                <a:spcPct val="90000"/>
              </a:lnSpc>
              <a:spcBef>
                <a:spcPct val="0"/>
              </a:spcBef>
            </a:pPr>
            <a:r>
              <a:rPr lang="nl-BE" sz="2000" spc="-100" dirty="0">
                <a:solidFill>
                  <a:srgbClr val="3E6E5A"/>
                </a:solidFill>
              </a:rPr>
              <a:t>Stand van zaken, verwachtingen en voordelen</a:t>
            </a:r>
          </a:p>
        </p:txBody>
      </p:sp>
      <p:sp>
        <p:nvSpPr>
          <p:cNvPr id="6" name="Slide Number Placeholder 5"/>
          <p:cNvSpPr>
            <a:spLocks noGrp="1"/>
          </p:cNvSpPr>
          <p:nvPr>
            <p:ph type="sldNum" sz="quarter" idx="12"/>
          </p:nvPr>
        </p:nvSpPr>
        <p:spPr/>
        <p:txBody>
          <a:bodyPr/>
          <a:lstStyle/>
          <a:p>
            <a:fld id="{BAADB71D-6A6A-403E-B8B0-DAC18C9A03D5}" type="slidenum">
              <a:rPr lang="en-US" smtClean="0"/>
              <a:t>43</a:t>
            </a:fld>
            <a:endParaRPr lang="nl-BE"/>
          </a:p>
        </p:txBody>
      </p:sp>
      <p:sp>
        <p:nvSpPr>
          <p:cNvPr id="11" name="TextBox 10"/>
          <p:cNvSpPr txBox="1"/>
          <p:nvPr/>
        </p:nvSpPr>
        <p:spPr>
          <a:xfrm>
            <a:off x="2987824" y="4293096"/>
            <a:ext cx="5688632" cy="2154436"/>
          </a:xfrm>
          <a:prstGeom prst="rect">
            <a:avLst/>
          </a:prstGeom>
          <a:noFill/>
        </p:spPr>
        <p:txBody>
          <a:bodyPr wrap="square" rtlCol="0">
            <a:spAutoFit/>
          </a:bodyPr>
          <a:lstStyle/>
          <a:p>
            <a:r>
              <a:rPr lang="nl-BE" b="1" i="1" dirty="0" smtClean="0"/>
              <a:t>Waarom systematisch gestructureerde en elektronische patiëntendossiers bijhouden ?</a:t>
            </a:r>
          </a:p>
          <a:p>
            <a:endParaRPr lang="nl-BE" sz="800" i="1" dirty="0" smtClean="0"/>
          </a:p>
          <a:p>
            <a:pPr marL="285750" indent="-285750">
              <a:buFont typeface="Wingdings" pitchFamily="2" charset="2"/>
              <a:buChar char="ü"/>
            </a:pPr>
            <a:r>
              <a:rPr lang="nl-BE" dirty="0" smtClean="0"/>
              <a:t>Leesbaarheid en hergebruik van gegevens</a:t>
            </a:r>
          </a:p>
          <a:p>
            <a:pPr marL="285750" indent="-285750">
              <a:buFont typeface="Wingdings" pitchFamily="2" charset="2"/>
              <a:buChar char="ü"/>
            </a:pPr>
            <a:r>
              <a:rPr lang="nl-BE" dirty="0" smtClean="0"/>
              <a:t>Toepassing van online advies en scripts</a:t>
            </a:r>
          </a:p>
          <a:p>
            <a:pPr marL="285750" indent="-285750">
              <a:buFont typeface="Wingdings" pitchFamily="2" charset="2"/>
              <a:buChar char="ü"/>
            </a:pPr>
            <a:r>
              <a:rPr lang="nl-BE" dirty="0"/>
              <a:t>Geïntegreerde en gecoördineerde </a:t>
            </a:r>
            <a:r>
              <a:rPr lang="nl-BE" dirty="0" smtClean="0"/>
              <a:t>zorg</a:t>
            </a:r>
          </a:p>
          <a:p>
            <a:pPr marL="285750" indent="-285750">
              <a:buFont typeface="Wingdings" pitchFamily="2" charset="2"/>
              <a:buChar char="ü"/>
            </a:pPr>
            <a:r>
              <a:rPr lang="nl-BE" dirty="0" smtClean="0"/>
              <a:t>Noodzakelijke stap in het proces van beveiligd elektronisch delen van gegevens</a:t>
            </a:r>
            <a:endParaRPr lang="nl-BE" dirty="0"/>
          </a:p>
        </p:txBody>
      </p:sp>
      <p:sp>
        <p:nvSpPr>
          <p:cNvPr id="9" name="Date Placeholder 3"/>
          <p:cNvSpPr>
            <a:spLocks noGrp="1"/>
          </p:cNvSpPr>
          <p:nvPr>
            <p:ph type="dt" sz="half" idx="10"/>
          </p:nvPr>
        </p:nvSpPr>
        <p:spPr>
          <a:xfrm>
            <a:off x="457200" y="18288"/>
            <a:ext cx="2895600" cy="329184"/>
          </a:xfrm>
        </p:spPr>
        <p:txBody>
          <a:bodyPr/>
          <a:lstStyle/>
          <a:p>
            <a:r>
              <a:rPr lang="en-US" dirty="0" smtClean="0"/>
              <a:t>02/12/2014</a:t>
            </a:r>
            <a:endParaRPr lang="nl-BE" dirty="0"/>
          </a:p>
        </p:txBody>
      </p:sp>
    </p:spTree>
    <p:extLst>
      <p:ext uri="{BB962C8B-B14F-4D97-AF65-F5344CB8AC3E}">
        <p14:creationId xmlns:p14="http://schemas.microsoft.com/office/powerpoint/2010/main" val="143289198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484792"/>
          </a:xfrm>
        </p:spPr>
        <p:txBody>
          <a:bodyPr/>
          <a:lstStyle/>
          <a:p>
            <a:r>
              <a:rPr lang="nl-BE" dirty="0" smtClean="0"/>
              <a:t>Medische praktijk &amp; informatisering</a:t>
            </a:r>
            <a:endParaRPr lang="nl-BE" dirty="0"/>
          </a:p>
        </p:txBody>
      </p:sp>
      <p:sp>
        <p:nvSpPr>
          <p:cNvPr id="4" name="Text Placeholder 3"/>
          <p:cNvSpPr>
            <a:spLocks noGrp="1"/>
          </p:cNvSpPr>
          <p:nvPr>
            <p:ph type="body" sz="half" idx="2"/>
          </p:nvPr>
        </p:nvSpPr>
        <p:spPr>
          <a:xfrm>
            <a:off x="457201" y="2492896"/>
            <a:ext cx="2139696" cy="3881271"/>
          </a:xfrm>
        </p:spPr>
        <p:txBody>
          <a:bodyPr>
            <a:normAutofit/>
          </a:bodyPr>
          <a:lstStyle/>
          <a:p>
            <a:pPr>
              <a:lnSpc>
                <a:spcPct val="90000"/>
              </a:lnSpc>
              <a:spcBef>
                <a:spcPct val="0"/>
              </a:spcBef>
            </a:pPr>
            <a:r>
              <a:rPr lang="nl-BE" sz="2000" spc="-100" dirty="0">
                <a:solidFill>
                  <a:srgbClr val="3E6E5A"/>
                </a:solidFill>
                <a:latin typeface="+mj-lt"/>
              </a:rPr>
              <a:t>Stand van zaken, verwachtingen en voordelen</a:t>
            </a:r>
            <a:endParaRPr lang="nl-BE" sz="2000" spc="-100" dirty="0">
              <a:solidFill>
                <a:srgbClr val="3E6E5A"/>
              </a:solidFill>
              <a:latin typeface="+mj-lt"/>
              <a:ea typeface="+mj-ea"/>
              <a:cs typeface="+mj-cs"/>
            </a:endParaRPr>
          </a:p>
        </p:txBody>
      </p:sp>
      <p:sp>
        <p:nvSpPr>
          <p:cNvPr id="6" name="Slide Number Placeholder 5"/>
          <p:cNvSpPr>
            <a:spLocks noGrp="1"/>
          </p:cNvSpPr>
          <p:nvPr>
            <p:ph type="sldNum" sz="quarter" idx="12"/>
          </p:nvPr>
        </p:nvSpPr>
        <p:spPr/>
        <p:txBody>
          <a:bodyPr/>
          <a:lstStyle/>
          <a:p>
            <a:fld id="{BAADB71D-6A6A-403E-B8B0-DAC18C9A03D5}" type="slidenum">
              <a:rPr lang="en-US" smtClean="0"/>
              <a:t>44</a:t>
            </a:fld>
            <a:endParaRPr lang="nl-BE"/>
          </a:p>
        </p:txBody>
      </p:sp>
      <p:graphicFrame>
        <p:nvGraphicFramePr>
          <p:cNvPr id="9" name="Diagram 8"/>
          <p:cNvGraphicFramePr/>
          <p:nvPr>
            <p:extLst>
              <p:ext uri="{D42A27DB-BD31-4B8C-83A1-F6EECF244321}">
                <p14:modId xmlns:p14="http://schemas.microsoft.com/office/powerpoint/2010/main" val="2489245892"/>
              </p:ext>
            </p:extLst>
          </p:nvPr>
        </p:nvGraphicFramePr>
        <p:xfrm>
          <a:off x="2940496" y="2204864"/>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extBox 11"/>
          <p:cNvSpPr txBox="1"/>
          <p:nvPr/>
        </p:nvSpPr>
        <p:spPr>
          <a:xfrm>
            <a:off x="2915816" y="692696"/>
            <a:ext cx="6048672" cy="1015663"/>
          </a:xfrm>
          <a:prstGeom prst="rect">
            <a:avLst/>
          </a:prstGeom>
          <a:solidFill>
            <a:schemeClr val="bg2">
              <a:lumMod val="20000"/>
              <a:lumOff val="80000"/>
            </a:schemeClr>
          </a:solidFill>
        </p:spPr>
        <p:txBody>
          <a:bodyPr wrap="square" rtlCol="0">
            <a:spAutoFit/>
          </a:bodyPr>
          <a:lstStyle/>
          <a:p>
            <a:pPr algn="ctr"/>
            <a:r>
              <a:rPr lang="nl-BE" sz="3200" b="1" dirty="0" smtClean="0">
                <a:solidFill>
                  <a:srgbClr val="C00000"/>
                </a:solidFill>
              </a:rPr>
              <a:t>GMD/EPD</a:t>
            </a:r>
          </a:p>
          <a:p>
            <a:pPr algn="ctr"/>
            <a:r>
              <a:rPr lang="nl-BE" sz="2800" b="1" dirty="0" smtClean="0">
                <a:solidFill>
                  <a:srgbClr val="C00000"/>
                </a:solidFill>
              </a:rPr>
              <a:t>Planning 2014 van de roadmap</a:t>
            </a:r>
            <a:endParaRPr lang="nl-BE" sz="2800" b="1" dirty="0">
              <a:solidFill>
                <a:srgbClr val="C00000"/>
              </a:solidFill>
            </a:endParaRPr>
          </a:p>
        </p:txBody>
      </p:sp>
      <p:sp>
        <p:nvSpPr>
          <p:cNvPr id="8" name="Date Placeholder 3"/>
          <p:cNvSpPr>
            <a:spLocks noGrp="1"/>
          </p:cNvSpPr>
          <p:nvPr>
            <p:ph type="dt" sz="half" idx="10"/>
          </p:nvPr>
        </p:nvSpPr>
        <p:spPr>
          <a:xfrm>
            <a:off x="457200" y="18288"/>
            <a:ext cx="2895600" cy="329184"/>
          </a:xfrm>
        </p:spPr>
        <p:txBody>
          <a:bodyPr/>
          <a:lstStyle/>
          <a:p>
            <a:r>
              <a:rPr lang="en-US" dirty="0" smtClean="0"/>
              <a:t>02/12/2014</a:t>
            </a:r>
            <a:endParaRPr lang="nl-BE" dirty="0"/>
          </a:p>
        </p:txBody>
      </p:sp>
    </p:spTree>
    <p:extLst>
      <p:ext uri="{BB962C8B-B14F-4D97-AF65-F5344CB8AC3E}">
        <p14:creationId xmlns:p14="http://schemas.microsoft.com/office/powerpoint/2010/main" val="200282611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484792"/>
          </a:xfrm>
        </p:spPr>
        <p:txBody>
          <a:bodyPr/>
          <a:lstStyle/>
          <a:p>
            <a:r>
              <a:rPr lang="nl-BE" dirty="0" smtClean="0"/>
              <a:t>Medische praktijk &amp; informatisering</a:t>
            </a:r>
            <a:endParaRPr lang="nl-BE"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622440730"/>
              </p:ext>
            </p:extLst>
          </p:nvPr>
        </p:nvGraphicFramePr>
        <p:xfrm>
          <a:off x="2971800" y="764704"/>
          <a:ext cx="5704656" cy="3235960"/>
        </p:xfrm>
        <a:graphic>
          <a:graphicData uri="http://schemas.openxmlformats.org/drawingml/2006/table">
            <a:tbl>
              <a:tblPr firstRow="1" bandRow="1">
                <a:tableStyleId>{93296810-A885-4BE3-A3E7-6D5BEEA58F35}</a:tableStyleId>
              </a:tblPr>
              <a:tblGrid>
                <a:gridCol w="2443480"/>
                <a:gridCol w="3261176"/>
              </a:tblGrid>
              <a:tr h="370840">
                <a:tc>
                  <a:txBody>
                    <a:bodyPr/>
                    <a:lstStyle/>
                    <a:p>
                      <a:endParaRPr lang="en-US" dirty="0"/>
                    </a:p>
                  </a:txBody>
                  <a:tcPr/>
                </a:tc>
                <a:tc>
                  <a:txBody>
                    <a:bodyPr/>
                    <a:lstStyle/>
                    <a:p>
                      <a:pPr algn="ctr"/>
                      <a:r>
                        <a:t>eHealthConsent</a:t>
                      </a:r>
                      <a:endParaRPr lang="nl-BE" dirty="0"/>
                    </a:p>
                  </a:txBody>
                  <a:tcPr/>
                </a:tc>
              </a:tr>
              <a:tr h="370840">
                <a:tc>
                  <a:txBody>
                    <a:bodyPr/>
                    <a:lstStyle/>
                    <a:p>
                      <a:r>
                        <a:rPr lang="fr-BE" dirty="0" smtClean="0">
                          <a:solidFill>
                            <a:srgbClr val="3E6E5A"/>
                          </a:solidFill>
                        </a:rPr>
                        <a:t>Huisarts</a:t>
                      </a:r>
                      <a:endParaRPr lang="nl-BE" dirty="0">
                        <a:solidFill>
                          <a:srgbClr val="3E6E5A"/>
                        </a:solidFill>
                      </a:endParaRPr>
                    </a:p>
                  </a:txBody>
                  <a:tcPr/>
                </a:tc>
                <a:tc>
                  <a:txBody>
                    <a:bodyPr/>
                    <a:lstStyle/>
                    <a:p>
                      <a:pPr marL="0" indent="0">
                        <a:buFont typeface="Wingdings" pitchFamily="2" charset="2"/>
                        <a:buNone/>
                      </a:pPr>
                      <a:r>
                        <a:rPr lang="fr-BE" dirty="0" smtClean="0">
                          <a:solidFill>
                            <a:srgbClr val="3E6E5A"/>
                          </a:solidFill>
                        </a:rPr>
                        <a:t>OK</a:t>
                      </a:r>
                      <a:endParaRPr lang="nl-BE" b="1" dirty="0" smtClean="0">
                        <a:solidFill>
                          <a:srgbClr val="3E6E5A"/>
                        </a:solidFill>
                      </a:endParaRPr>
                    </a:p>
                  </a:txBody>
                  <a:tcPr/>
                </a:tc>
              </a:tr>
              <a:tr h="370840">
                <a:tc>
                  <a:txBody>
                    <a:bodyPr/>
                    <a:lstStyle/>
                    <a:p>
                      <a:r>
                        <a:rPr lang="fr-BE" dirty="0" smtClean="0">
                          <a:solidFill>
                            <a:srgbClr val="3E6E5A"/>
                          </a:solidFill>
                        </a:rPr>
                        <a:t>Specialist</a:t>
                      </a:r>
                      <a:endParaRPr lang="nl-BE" dirty="0">
                        <a:solidFill>
                          <a:srgbClr val="3E6E5A"/>
                        </a:solidFill>
                      </a:endParaRPr>
                    </a:p>
                  </a:txBody>
                  <a:tcPr/>
                </a:tc>
                <a:tc>
                  <a:txBody>
                    <a:bodyPr/>
                    <a:lstStyle/>
                    <a:p>
                      <a:pPr marL="0" indent="0">
                        <a:buFont typeface="Wingdings" pitchFamily="2" charset="2"/>
                        <a:buNone/>
                      </a:pPr>
                      <a:r>
                        <a:rPr lang="fr-BE" dirty="0" smtClean="0">
                          <a:solidFill>
                            <a:srgbClr val="3E6E5A"/>
                          </a:solidFill>
                        </a:rPr>
                        <a:t>OK</a:t>
                      </a:r>
                      <a:endParaRPr lang="nl-BE" b="1" dirty="0" smtClean="0">
                        <a:solidFill>
                          <a:srgbClr val="3E6E5A"/>
                        </a:solidFill>
                      </a:endParaRPr>
                    </a:p>
                  </a:txBody>
                  <a:tcPr/>
                </a:tc>
              </a:tr>
              <a:tr h="370840">
                <a:tc>
                  <a:txBody>
                    <a:bodyPr/>
                    <a:lstStyle/>
                    <a:p>
                      <a:r>
                        <a:rPr lang="fr-BE" dirty="0" smtClean="0">
                          <a:solidFill>
                            <a:srgbClr val="3E6E5A"/>
                          </a:solidFill>
                        </a:rPr>
                        <a:t>Ziekenhuizen</a:t>
                      </a:r>
                    </a:p>
                    <a:p>
                      <a:r>
                        <a:rPr lang="fr-BE" dirty="0" smtClean="0">
                          <a:solidFill>
                            <a:srgbClr val="3E6E5A"/>
                          </a:solidFill>
                        </a:rPr>
                        <a:t>Zorginstellingen   </a:t>
                      </a:r>
                      <a:endParaRPr lang="nl-BE" dirty="0">
                        <a:solidFill>
                          <a:srgbClr val="3E6E5A"/>
                        </a:solidFill>
                      </a:endParaRPr>
                    </a:p>
                  </a:txBody>
                  <a:tcPr/>
                </a:tc>
                <a:tc>
                  <a:txBody>
                    <a:bodyPr/>
                    <a:lstStyle/>
                    <a:p>
                      <a:pPr marL="0" indent="0">
                        <a:buFont typeface="Wingdings" pitchFamily="2" charset="2"/>
                        <a:buNone/>
                      </a:pPr>
                      <a:r>
                        <a:rPr lang="fr-BE" dirty="0" smtClean="0">
                          <a:solidFill>
                            <a:srgbClr val="3E6E5A"/>
                          </a:solidFill>
                        </a:rPr>
                        <a:t>OK</a:t>
                      </a:r>
                      <a:endParaRPr lang="nl-BE" b="1" dirty="0" smtClean="0">
                        <a:solidFill>
                          <a:srgbClr val="3E6E5A"/>
                        </a:solidFill>
                      </a:endParaRPr>
                    </a:p>
                  </a:txBody>
                  <a:tcPr/>
                </a:tc>
              </a:tr>
              <a:tr h="370840">
                <a:tc>
                  <a:txBody>
                    <a:bodyPr/>
                    <a:lstStyle/>
                    <a:p>
                      <a:r>
                        <a:rPr lang="fr-BE" dirty="0" smtClean="0">
                          <a:solidFill>
                            <a:srgbClr val="3E6E5A"/>
                          </a:solidFill>
                        </a:rPr>
                        <a:t>Apothekers</a:t>
                      </a:r>
                      <a:endParaRPr lang="nl-BE" dirty="0">
                        <a:solidFill>
                          <a:srgbClr val="3E6E5A"/>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dirty="0" smtClean="0">
                          <a:solidFill>
                            <a:srgbClr val="3E6E5A"/>
                          </a:solidFill>
                        </a:rPr>
                        <a:t>OK</a:t>
                      </a:r>
                      <a:endParaRPr lang="nl-BE" b="1" dirty="0" smtClean="0">
                        <a:solidFill>
                          <a:srgbClr val="3E6E5A"/>
                        </a:solidFill>
                      </a:endParaRPr>
                    </a:p>
                  </a:txBody>
                  <a:tcPr/>
                </a:tc>
              </a:tr>
              <a:tr h="370840">
                <a:tc>
                  <a:txBody>
                    <a:bodyPr/>
                    <a:lstStyle/>
                    <a:p>
                      <a:r>
                        <a:rPr lang="fr-BE" dirty="0" smtClean="0">
                          <a:solidFill>
                            <a:schemeClr val="tx1"/>
                          </a:solidFill>
                        </a:rPr>
                        <a:t>Tandartsen</a:t>
                      </a:r>
                      <a:endParaRPr lang="nl-BE" dirty="0">
                        <a:solidFill>
                          <a:schemeClr val="tx1"/>
                        </a:solidFill>
                      </a:endParaRPr>
                    </a:p>
                  </a:txBody>
                  <a:tcPr/>
                </a:tc>
                <a:tc>
                  <a:txBody>
                    <a:bodyPr/>
                    <a:lstStyle/>
                    <a:p>
                      <a:pPr marL="0" indent="0">
                        <a:buFont typeface="Wingdings" pitchFamily="2" charset="2"/>
                        <a:buNone/>
                      </a:pPr>
                      <a:r>
                        <a:rPr lang="fr-BE" b="0" dirty="0" smtClean="0">
                          <a:solidFill>
                            <a:schemeClr val="tx1"/>
                          </a:solidFill>
                        </a:rPr>
                        <a:t>Juni</a:t>
                      </a:r>
                      <a:r>
                        <a:rPr lang="fr-BE" b="0" baseline="0" dirty="0" smtClean="0">
                          <a:solidFill>
                            <a:schemeClr val="tx1"/>
                          </a:solidFill>
                        </a:rPr>
                        <a:t> 2014</a:t>
                      </a:r>
                      <a:endParaRPr lang="nl-BE" b="1" dirty="0" smtClean="0">
                        <a:solidFill>
                          <a:schemeClr val="tx1"/>
                        </a:solidFill>
                      </a:endParaRPr>
                    </a:p>
                  </a:txBody>
                  <a:tcPr/>
                </a:tc>
              </a:tr>
              <a:tr h="370840">
                <a:tc>
                  <a:txBody>
                    <a:bodyPr/>
                    <a:lstStyle/>
                    <a:p>
                      <a:r>
                        <a:rPr lang="fr-BE" dirty="0" smtClean="0">
                          <a:solidFill>
                            <a:srgbClr val="3E6E5A"/>
                          </a:solidFill>
                        </a:rPr>
                        <a:t>Verpleegkundigen</a:t>
                      </a:r>
                      <a:endParaRPr lang="nl-BE" dirty="0">
                        <a:solidFill>
                          <a:srgbClr val="3E6E5A"/>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dirty="0" smtClean="0">
                          <a:solidFill>
                            <a:srgbClr val="3E6E5A"/>
                          </a:solidFill>
                        </a:rPr>
                        <a:t>OK</a:t>
                      </a:r>
                      <a:endParaRPr lang="nl-BE" b="1" dirty="0" smtClean="0">
                        <a:solidFill>
                          <a:srgbClr val="3E6E5A"/>
                        </a:solidFill>
                      </a:endParaRPr>
                    </a:p>
                  </a:txBody>
                  <a:tcPr/>
                </a:tc>
              </a:tr>
              <a:tr h="370840">
                <a:tc>
                  <a:txBody>
                    <a:bodyPr/>
                    <a:lstStyle/>
                    <a:p>
                      <a:r>
                        <a:rPr lang="fr-BE" dirty="0" smtClean="0">
                          <a:solidFill>
                            <a:srgbClr val="3E6E5A"/>
                          </a:solidFill>
                        </a:rPr>
                        <a:t>Ziekenfondsen</a:t>
                      </a:r>
                      <a:endParaRPr lang="nl-BE" dirty="0">
                        <a:solidFill>
                          <a:srgbClr val="3E6E5A"/>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dirty="0" smtClean="0">
                          <a:solidFill>
                            <a:srgbClr val="3E6E5A"/>
                          </a:solidFill>
                        </a:rPr>
                        <a:t>OK</a:t>
                      </a:r>
                      <a:endParaRPr lang="nl-BE" b="1" dirty="0" smtClean="0">
                        <a:solidFill>
                          <a:srgbClr val="3E6E5A"/>
                        </a:solidFill>
                      </a:endParaRPr>
                    </a:p>
                  </a:txBody>
                  <a:tcPr/>
                </a:tc>
              </a:tr>
            </a:tbl>
          </a:graphicData>
        </a:graphic>
      </p:graphicFrame>
      <p:sp>
        <p:nvSpPr>
          <p:cNvPr id="4" name="Text Placeholder 3"/>
          <p:cNvSpPr>
            <a:spLocks noGrp="1"/>
          </p:cNvSpPr>
          <p:nvPr>
            <p:ph type="body" sz="half" idx="2"/>
          </p:nvPr>
        </p:nvSpPr>
        <p:spPr>
          <a:xfrm>
            <a:off x="457201" y="2492896"/>
            <a:ext cx="2139696" cy="3881271"/>
          </a:xfrm>
        </p:spPr>
        <p:txBody>
          <a:bodyPr>
            <a:normAutofit/>
          </a:bodyPr>
          <a:lstStyle/>
          <a:p>
            <a:pPr>
              <a:lnSpc>
                <a:spcPct val="90000"/>
              </a:lnSpc>
              <a:spcBef>
                <a:spcPct val="0"/>
              </a:spcBef>
            </a:pPr>
            <a:r>
              <a:rPr lang="nl-BE" sz="2000" spc="-100" dirty="0">
                <a:solidFill>
                  <a:srgbClr val="3E6E5A"/>
                </a:solidFill>
              </a:rPr>
              <a:t>Stand van zaken, verwachtingen en voordelen</a:t>
            </a:r>
          </a:p>
        </p:txBody>
      </p:sp>
      <p:sp>
        <p:nvSpPr>
          <p:cNvPr id="6" name="Slide Number Placeholder 5"/>
          <p:cNvSpPr>
            <a:spLocks noGrp="1"/>
          </p:cNvSpPr>
          <p:nvPr>
            <p:ph type="sldNum" sz="quarter" idx="12"/>
          </p:nvPr>
        </p:nvSpPr>
        <p:spPr/>
        <p:txBody>
          <a:bodyPr/>
          <a:lstStyle/>
          <a:p>
            <a:fld id="{BAADB71D-6A6A-403E-B8B0-DAC18C9A03D5}" type="slidenum">
              <a:rPr lang="en-US" smtClean="0"/>
              <a:t>45</a:t>
            </a:fld>
            <a:endParaRPr lang="nl-BE"/>
          </a:p>
        </p:txBody>
      </p:sp>
      <p:sp>
        <p:nvSpPr>
          <p:cNvPr id="11" name="TextBox 10"/>
          <p:cNvSpPr txBox="1"/>
          <p:nvPr/>
        </p:nvSpPr>
        <p:spPr>
          <a:xfrm>
            <a:off x="2987824" y="4482986"/>
            <a:ext cx="5688632" cy="1754326"/>
          </a:xfrm>
          <a:prstGeom prst="rect">
            <a:avLst/>
          </a:prstGeom>
          <a:noFill/>
        </p:spPr>
        <p:txBody>
          <a:bodyPr wrap="square" rtlCol="0">
            <a:spAutoFit/>
          </a:bodyPr>
          <a:lstStyle/>
          <a:p>
            <a:r>
              <a:rPr lang="nl-BE" b="1" i="1" dirty="0" smtClean="0"/>
              <a:t>Waarom de registratie van de geïnformeerde toestemming van de patiënt en het beheer van de therapeutische relaties stimuleren</a:t>
            </a:r>
          </a:p>
          <a:p>
            <a:endParaRPr lang="nl-BE" i="1" dirty="0" smtClean="0"/>
          </a:p>
          <a:p>
            <a:pPr marL="285750" indent="-285750">
              <a:buFont typeface="Wingdings" pitchFamily="2" charset="2"/>
              <a:buChar char="ü"/>
            </a:pPr>
            <a:r>
              <a:rPr lang="nl-BE" dirty="0"/>
              <a:t>Noodzakelijke stap in het proces van beveiligd elektronisch delen van </a:t>
            </a:r>
            <a:r>
              <a:rPr lang="nl-BE" dirty="0" smtClean="0"/>
              <a:t>gegevens</a:t>
            </a:r>
            <a:endParaRPr lang="nl-BE"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3820594"/>
            <a:ext cx="2376264" cy="400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Date Placeholder 3"/>
          <p:cNvSpPr>
            <a:spLocks noGrp="1"/>
          </p:cNvSpPr>
          <p:nvPr>
            <p:ph type="dt" sz="half" idx="10"/>
          </p:nvPr>
        </p:nvSpPr>
        <p:spPr>
          <a:xfrm>
            <a:off x="457200" y="18288"/>
            <a:ext cx="2895600" cy="329184"/>
          </a:xfrm>
        </p:spPr>
        <p:txBody>
          <a:bodyPr/>
          <a:lstStyle/>
          <a:p>
            <a:r>
              <a:rPr lang="en-US" dirty="0" smtClean="0"/>
              <a:t>02/12/2014</a:t>
            </a:r>
            <a:endParaRPr lang="nl-BE" dirty="0"/>
          </a:p>
        </p:txBody>
      </p:sp>
    </p:spTree>
    <p:extLst>
      <p:ext uri="{BB962C8B-B14F-4D97-AF65-F5344CB8AC3E}">
        <p14:creationId xmlns:p14="http://schemas.microsoft.com/office/powerpoint/2010/main" val="10982875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484792"/>
          </a:xfrm>
        </p:spPr>
        <p:txBody>
          <a:bodyPr/>
          <a:lstStyle/>
          <a:p>
            <a:r>
              <a:rPr lang="nl-BE" dirty="0" smtClean="0"/>
              <a:t>Medische praktijk &amp; informatisering</a:t>
            </a:r>
            <a:endParaRPr lang="nl-BE"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294948354"/>
              </p:ext>
            </p:extLst>
          </p:nvPr>
        </p:nvGraphicFramePr>
        <p:xfrm>
          <a:off x="2971800" y="764704"/>
          <a:ext cx="5704656" cy="2494280"/>
        </p:xfrm>
        <a:graphic>
          <a:graphicData uri="http://schemas.openxmlformats.org/drawingml/2006/table">
            <a:tbl>
              <a:tblPr firstRow="1" bandRow="1">
                <a:tableStyleId>{93296810-A885-4BE3-A3E7-6D5BEEA58F35}</a:tableStyleId>
              </a:tblPr>
              <a:tblGrid>
                <a:gridCol w="2443480"/>
                <a:gridCol w="3261176"/>
              </a:tblGrid>
              <a:tr h="370840">
                <a:tc>
                  <a:txBody>
                    <a:bodyPr/>
                    <a:lstStyle/>
                    <a:p>
                      <a:endParaRPr lang="en-US" dirty="0"/>
                    </a:p>
                  </a:txBody>
                  <a:tcPr/>
                </a:tc>
                <a:tc>
                  <a:txBody>
                    <a:bodyPr/>
                    <a:lstStyle/>
                    <a:p>
                      <a:pPr algn="ctr"/>
                      <a:r>
                        <a:t>Recip-e / Elektronisch voorschrift</a:t>
                      </a:r>
                      <a:endParaRPr lang="nl-BE" dirty="0"/>
                    </a:p>
                  </a:txBody>
                  <a:tcPr/>
                </a:tc>
              </a:tr>
              <a:tr h="370840">
                <a:tc>
                  <a:txBody>
                    <a:bodyPr/>
                    <a:lstStyle/>
                    <a:p>
                      <a:r>
                        <a:rPr lang="fr-BE" dirty="0" smtClean="0">
                          <a:solidFill>
                            <a:srgbClr val="3E6E5A"/>
                          </a:solidFill>
                        </a:rPr>
                        <a:t>Huisarts</a:t>
                      </a:r>
                      <a:endParaRPr lang="nl-BE" dirty="0">
                        <a:solidFill>
                          <a:srgbClr val="3E6E5A"/>
                        </a:solidFill>
                      </a:endParaRPr>
                    </a:p>
                  </a:txBody>
                  <a:tcPr/>
                </a:tc>
                <a:tc>
                  <a:txBody>
                    <a:bodyPr/>
                    <a:lstStyle/>
                    <a:p>
                      <a:pPr marL="0" indent="0">
                        <a:buFont typeface="Wingdings" pitchFamily="2" charset="2"/>
                        <a:buNone/>
                      </a:pPr>
                      <a:r>
                        <a:rPr lang="fr-BE" dirty="0" smtClean="0">
                          <a:solidFill>
                            <a:srgbClr val="3E6E5A"/>
                          </a:solidFill>
                        </a:rPr>
                        <a:t>OK</a:t>
                      </a:r>
                      <a:endParaRPr lang="nl-BE" b="1" dirty="0" smtClean="0">
                        <a:solidFill>
                          <a:srgbClr val="3E6E5A"/>
                        </a:solidFill>
                      </a:endParaRPr>
                    </a:p>
                  </a:txBody>
                  <a:tcPr/>
                </a:tc>
              </a:tr>
              <a:tr h="370840">
                <a:tc>
                  <a:txBody>
                    <a:bodyPr/>
                    <a:lstStyle/>
                    <a:p>
                      <a:r>
                        <a:rPr lang="fr-BE" dirty="0" smtClean="0">
                          <a:solidFill>
                            <a:srgbClr val="3E6E5A"/>
                          </a:solidFill>
                        </a:rPr>
                        <a:t>Apothekers</a:t>
                      </a:r>
                      <a:endParaRPr lang="nl-BE" dirty="0">
                        <a:solidFill>
                          <a:srgbClr val="3E6E5A"/>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dirty="0" smtClean="0">
                          <a:solidFill>
                            <a:srgbClr val="3E6E5A"/>
                          </a:solidFill>
                        </a:rPr>
                        <a:t>OK</a:t>
                      </a:r>
                      <a:endParaRPr lang="nl-BE" b="1" dirty="0" smtClean="0">
                        <a:solidFill>
                          <a:srgbClr val="3E6E5A"/>
                        </a:solidFill>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dirty="0" smtClean="0">
                          <a:solidFill>
                            <a:schemeClr val="tx1"/>
                          </a:solidFill>
                        </a:rPr>
                        <a:t>Kinesitherapeuten</a:t>
                      </a:r>
                      <a:endParaRPr lang="nl-BE" dirty="0">
                        <a:solidFill>
                          <a:schemeClr val="tx1"/>
                        </a:solidFill>
                      </a:endParaRPr>
                    </a:p>
                  </a:txBody>
                  <a:tcPr/>
                </a:tc>
                <a:tc>
                  <a:txBody>
                    <a:bodyPr/>
                    <a:lstStyle/>
                    <a:p>
                      <a:pPr marL="0" indent="0">
                        <a:buFont typeface="Wingdings" pitchFamily="2" charset="2"/>
                        <a:buNone/>
                      </a:pPr>
                      <a:r>
                        <a:rPr lang="fr-BE" b="0" dirty="0" smtClean="0">
                          <a:solidFill>
                            <a:schemeClr val="tx1"/>
                          </a:solidFill>
                        </a:rPr>
                        <a:t>Eind 2014</a:t>
                      </a:r>
                      <a:endParaRPr lang="nl-BE" b="0" dirty="0" smtClean="0">
                        <a:solidFill>
                          <a:schemeClr val="tx1"/>
                        </a:solidFill>
                      </a:endParaRPr>
                    </a:p>
                  </a:txBody>
                  <a:tcPr/>
                </a:tc>
              </a:tr>
              <a:tr h="370840">
                <a:tc>
                  <a:txBody>
                    <a:bodyPr/>
                    <a:lstStyle/>
                    <a:p>
                      <a:r>
                        <a:rPr lang="fr-BE" dirty="0" smtClean="0">
                          <a:solidFill>
                            <a:schemeClr val="tx1"/>
                          </a:solidFill>
                        </a:rPr>
                        <a:t>Tandartsen</a:t>
                      </a:r>
                      <a:endParaRPr lang="nl-BE" dirty="0">
                        <a:solidFill>
                          <a:schemeClr val="tx1"/>
                        </a:solidFill>
                      </a:endParaRPr>
                    </a:p>
                  </a:txBody>
                  <a:tcPr/>
                </a:tc>
                <a:tc>
                  <a:txBody>
                    <a:bodyPr/>
                    <a:lstStyle/>
                    <a:p>
                      <a:pPr marL="0" indent="0">
                        <a:buFont typeface="Wingdings" pitchFamily="2" charset="2"/>
                        <a:buNone/>
                      </a:pPr>
                      <a:r>
                        <a:rPr lang="fr-BE" b="0" smtClean="0">
                          <a:solidFill>
                            <a:schemeClr val="tx1"/>
                          </a:solidFill>
                        </a:rPr>
                        <a:t>Eind 2014</a:t>
                      </a:r>
                      <a:endParaRPr lang="nl-BE" b="0" dirty="0" smtClean="0">
                        <a:solidFill>
                          <a:schemeClr val="tx1"/>
                        </a:solidFill>
                      </a:endParaRPr>
                    </a:p>
                  </a:txBody>
                  <a:tcPr/>
                </a:tc>
              </a:tr>
              <a:tr h="370840">
                <a:tc>
                  <a:txBody>
                    <a:bodyPr/>
                    <a:lstStyle/>
                    <a:p>
                      <a:r>
                        <a:rPr lang="fr-BE" dirty="0" smtClean="0">
                          <a:solidFill>
                            <a:schemeClr val="tx1"/>
                          </a:solidFill>
                        </a:rPr>
                        <a:t>Verpleegkundigen</a:t>
                      </a:r>
                      <a:endParaRPr lang="nl-BE" dirty="0">
                        <a:solidFill>
                          <a:schemeClr val="tx1"/>
                        </a:solidFill>
                      </a:endParaRPr>
                    </a:p>
                  </a:txBody>
                  <a:tcPr/>
                </a:tc>
                <a:tc>
                  <a:txBody>
                    <a:bodyPr/>
                    <a:lstStyle/>
                    <a:p>
                      <a:pPr marL="0" indent="0">
                        <a:buFont typeface="Wingdings" pitchFamily="2" charset="2"/>
                        <a:buNone/>
                      </a:pPr>
                      <a:r>
                        <a:rPr lang="fr-BE" b="0" dirty="0" smtClean="0">
                          <a:solidFill>
                            <a:schemeClr val="tx1"/>
                          </a:solidFill>
                        </a:rPr>
                        <a:t>Eind 2014</a:t>
                      </a:r>
                      <a:endParaRPr lang="nl-BE" b="0" dirty="0" smtClean="0">
                        <a:solidFill>
                          <a:schemeClr val="tx1"/>
                        </a:solidFill>
                      </a:endParaRPr>
                    </a:p>
                  </a:txBody>
                  <a:tcPr/>
                </a:tc>
              </a:tr>
            </a:tbl>
          </a:graphicData>
        </a:graphic>
      </p:graphicFrame>
      <p:sp>
        <p:nvSpPr>
          <p:cNvPr id="4" name="Text Placeholder 3"/>
          <p:cNvSpPr>
            <a:spLocks noGrp="1"/>
          </p:cNvSpPr>
          <p:nvPr>
            <p:ph type="body" sz="half" idx="2"/>
          </p:nvPr>
        </p:nvSpPr>
        <p:spPr>
          <a:xfrm>
            <a:off x="457201" y="2492896"/>
            <a:ext cx="2139696" cy="3881271"/>
          </a:xfrm>
        </p:spPr>
        <p:txBody>
          <a:bodyPr>
            <a:normAutofit/>
          </a:bodyPr>
          <a:lstStyle/>
          <a:p>
            <a:pPr>
              <a:lnSpc>
                <a:spcPct val="90000"/>
              </a:lnSpc>
              <a:spcBef>
                <a:spcPct val="0"/>
              </a:spcBef>
            </a:pPr>
            <a:r>
              <a:rPr lang="nl-BE" sz="2000" spc="-100" dirty="0">
                <a:solidFill>
                  <a:srgbClr val="3E6E5A"/>
                </a:solidFill>
              </a:rPr>
              <a:t>Stand van zaken, verwachtingen en voordelen</a:t>
            </a:r>
          </a:p>
        </p:txBody>
      </p:sp>
      <p:sp>
        <p:nvSpPr>
          <p:cNvPr id="6" name="Slide Number Placeholder 5"/>
          <p:cNvSpPr>
            <a:spLocks noGrp="1"/>
          </p:cNvSpPr>
          <p:nvPr>
            <p:ph type="sldNum" sz="quarter" idx="12"/>
          </p:nvPr>
        </p:nvSpPr>
        <p:spPr/>
        <p:txBody>
          <a:bodyPr/>
          <a:lstStyle/>
          <a:p>
            <a:fld id="{BAADB71D-6A6A-403E-B8B0-DAC18C9A03D5}" type="slidenum">
              <a:rPr lang="en-US" smtClean="0"/>
              <a:t>46</a:t>
            </a:fld>
            <a:endParaRPr lang="nl-BE"/>
          </a:p>
        </p:txBody>
      </p:sp>
      <p:sp>
        <p:nvSpPr>
          <p:cNvPr id="11" name="TextBox 10"/>
          <p:cNvSpPr txBox="1"/>
          <p:nvPr/>
        </p:nvSpPr>
        <p:spPr>
          <a:xfrm>
            <a:off x="2987824" y="3789040"/>
            <a:ext cx="5688632" cy="2308324"/>
          </a:xfrm>
          <a:prstGeom prst="rect">
            <a:avLst/>
          </a:prstGeom>
          <a:noFill/>
        </p:spPr>
        <p:txBody>
          <a:bodyPr wrap="square" rtlCol="0">
            <a:spAutoFit/>
          </a:bodyPr>
          <a:lstStyle/>
          <a:p>
            <a:r>
              <a:rPr lang="nl-BE" b="1" i="1" dirty="0" smtClean="0"/>
              <a:t>Waarom gebruik maken van het elektronisch voorschrift?</a:t>
            </a:r>
          </a:p>
          <a:p>
            <a:endParaRPr lang="nl-BE" i="1" dirty="0" smtClean="0"/>
          </a:p>
          <a:p>
            <a:pPr marL="285750" indent="-285750">
              <a:buFont typeface="Wingdings" pitchFamily="2" charset="2"/>
              <a:buChar char="ü"/>
            </a:pPr>
            <a:r>
              <a:rPr lang="nl-BE" dirty="0" smtClean="0"/>
              <a:t>Fraudepreventie + beveiliging</a:t>
            </a:r>
          </a:p>
          <a:p>
            <a:pPr marL="285750" indent="-285750">
              <a:buFont typeface="Wingdings" pitchFamily="2" charset="2"/>
              <a:buChar char="ü"/>
            </a:pPr>
            <a:r>
              <a:rPr lang="nl-BE" dirty="0" smtClean="0"/>
              <a:t>Leesbaarheid van de voorschriften</a:t>
            </a:r>
          </a:p>
          <a:p>
            <a:pPr marL="285750" indent="-285750">
              <a:buFont typeface="Wingdings" pitchFamily="2" charset="2"/>
              <a:buChar char="ü"/>
            </a:pPr>
            <a:r>
              <a:rPr lang="nl-BE" dirty="0" smtClean="0"/>
              <a:t>Verband met het elektronisch patiëntendossier</a:t>
            </a:r>
          </a:p>
          <a:p>
            <a:endParaRPr lang="nl-BE" dirty="0" smtClean="0"/>
          </a:p>
          <a:p>
            <a:endParaRPr lang="nl-BE"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3586162"/>
            <a:ext cx="1656185" cy="424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Date Placeholder 3"/>
          <p:cNvSpPr>
            <a:spLocks noGrp="1"/>
          </p:cNvSpPr>
          <p:nvPr>
            <p:ph type="dt" sz="half" idx="10"/>
          </p:nvPr>
        </p:nvSpPr>
        <p:spPr>
          <a:xfrm>
            <a:off x="457200" y="18288"/>
            <a:ext cx="2895600" cy="329184"/>
          </a:xfrm>
        </p:spPr>
        <p:txBody>
          <a:bodyPr/>
          <a:lstStyle/>
          <a:p>
            <a:r>
              <a:rPr lang="en-US" dirty="0" smtClean="0"/>
              <a:t>02/12/2014</a:t>
            </a:r>
            <a:endParaRPr lang="nl-BE" dirty="0"/>
          </a:p>
        </p:txBody>
      </p:sp>
    </p:spTree>
    <p:extLst>
      <p:ext uri="{BB962C8B-B14F-4D97-AF65-F5344CB8AC3E}">
        <p14:creationId xmlns:p14="http://schemas.microsoft.com/office/powerpoint/2010/main" val="371810179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484792"/>
          </a:xfrm>
        </p:spPr>
        <p:txBody>
          <a:bodyPr/>
          <a:lstStyle/>
          <a:p>
            <a:r>
              <a:rPr lang="nl-BE" dirty="0" smtClean="0"/>
              <a:t>Medische praktijk &amp; informatisering</a:t>
            </a:r>
            <a:endParaRPr lang="nl-BE" dirty="0"/>
          </a:p>
        </p:txBody>
      </p:sp>
      <p:sp>
        <p:nvSpPr>
          <p:cNvPr id="4" name="Text Placeholder 3"/>
          <p:cNvSpPr>
            <a:spLocks noGrp="1"/>
          </p:cNvSpPr>
          <p:nvPr>
            <p:ph type="body" sz="half" idx="2"/>
          </p:nvPr>
        </p:nvSpPr>
        <p:spPr>
          <a:xfrm>
            <a:off x="457201" y="2492896"/>
            <a:ext cx="2139696" cy="3881271"/>
          </a:xfrm>
        </p:spPr>
        <p:txBody>
          <a:bodyPr>
            <a:normAutofit/>
          </a:bodyPr>
          <a:lstStyle/>
          <a:p>
            <a:pPr>
              <a:lnSpc>
                <a:spcPct val="90000"/>
              </a:lnSpc>
              <a:spcBef>
                <a:spcPct val="0"/>
              </a:spcBef>
            </a:pPr>
            <a:r>
              <a:rPr lang="nl-BE" sz="2000" spc="-100" dirty="0">
                <a:solidFill>
                  <a:srgbClr val="3E6E5A"/>
                </a:solidFill>
                <a:latin typeface="+mj-lt"/>
              </a:rPr>
              <a:t>Stand van zaken, verwachtingen en voordelen</a:t>
            </a:r>
            <a:endParaRPr lang="nl-BE" sz="2000" spc="-100" dirty="0">
              <a:solidFill>
                <a:srgbClr val="3E6E5A"/>
              </a:solidFill>
              <a:latin typeface="+mj-lt"/>
              <a:ea typeface="+mj-ea"/>
              <a:cs typeface="+mj-cs"/>
            </a:endParaRPr>
          </a:p>
        </p:txBody>
      </p:sp>
      <p:sp>
        <p:nvSpPr>
          <p:cNvPr id="6" name="Slide Number Placeholder 5"/>
          <p:cNvSpPr>
            <a:spLocks noGrp="1"/>
          </p:cNvSpPr>
          <p:nvPr>
            <p:ph type="sldNum" sz="quarter" idx="12"/>
          </p:nvPr>
        </p:nvSpPr>
        <p:spPr/>
        <p:txBody>
          <a:bodyPr/>
          <a:lstStyle/>
          <a:p>
            <a:fld id="{BAADB71D-6A6A-403E-B8B0-DAC18C9A03D5}" type="slidenum">
              <a:rPr lang="en-US" smtClean="0"/>
              <a:t>47</a:t>
            </a:fld>
            <a:endParaRPr lang="nl-BE"/>
          </a:p>
        </p:txBody>
      </p:sp>
      <p:graphicFrame>
        <p:nvGraphicFramePr>
          <p:cNvPr id="9" name="Diagram 8"/>
          <p:cNvGraphicFramePr/>
          <p:nvPr>
            <p:extLst>
              <p:ext uri="{D42A27DB-BD31-4B8C-83A1-F6EECF244321}">
                <p14:modId xmlns:p14="http://schemas.microsoft.com/office/powerpoint/2010/main" val="3088105378"/>
              </p:ext>
            </p:extLst>
          </p:nvPr>
        </p:nvGraphicFramePr>
        <p:xfrm>
          <a:off x="2940496" y="2204864"/>
          <a:ext cx="6023992"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2915816" y="764704"/>
            <a:ext cx="6048672" cy="1015663"/>
          </a:xfrm>
          <a:prstGeom prst="rect">
            <a:avLst/>
          </a:prstGeom>
          <a:solidFill>
            <a:schemeClr val="bg2">
              <a:lumMod val="20000"/>
              <a:lumOff val="80000"/>
            </a:schemeClr>
          </a:solidFill>
        </p:spPr>
        <p:txBody>
          <a:bodyPr wrap="square" rtlCol="0">
            <a:spAutoFit/>
          </a:bodyPr>
          <a:lstStyle/>
          <a:p>
            <a:pPr algn="ctr"/>
            <a:r>
              <a:rPr lang="nl-BE" sz="3200" b="1" dirty="0" smtClean="0">
                <a:solidFill>
                  <a:srgbClr val="C00000"/>
                </a:solidFill>
              </a:rPr>
              <a:t>Recip-e</a:t>
            </a:r>
          </a:p>
          <a:p>
            <a:pPr algn="ctr"/>
            <a:r>
              <a:rPr lang="nl-BE" sz="2800" b="1" dirty="0" smtClean="0">
                <a:solidFill>
                  <a:srgbClr val="C00000"/>
                </a:solidFill>
              </a:rPr>
              <a:t>Planning 2014 van de roadmap</a:t>
            </a:r>
            <a:endParaRPr lang="nl-BE" sz="2800" b="1" dirty="0">
              <a:solidFill>
                <a:srgbClr val="C00000"/>
              </a:solidFill>
            </a:endParaRPr>
          </a:p>
        </p:txBody>
      </p:sp>
      <p:pic>
        <p:nvPicPr>
          <p:cNvPr id="1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1560" y="3586162"/>
            <a:ext cx="1656185" cy="424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Date Placeholder 3"/>
          <p:cNvSpPr>
            <a:spLocks noGrp="1"/>
          </p:cNvSpPr>
          <p:nvPr>
            <p:ph type="dt" sz="half" idx="10"/>
          </p:nvPr>
        </p:nvSpPr>
        <p:spPr>
          <a:xfrm>
            <a:off x="457200" y="18288"/>
            <a:ext cx="2895600" cy="329184"/>
          </a:xfrm>
        </p:spPr>
        <p:txBody>
          <a:bodyPr/>
          <a:lstStyle/>
          <a:p>
            <a:r>
              <a:rPr lang="en-US" dirty="0" smtClean="0"/>
              <a:t>02/12/2014</a:t>
            </a:r>
            <a:endParaRPr lang="nl-BE" dirty="0"/>
          </a:p>
        </p:txBody>
      </p:sp>
    </p:spTree>
    <p:extLst>
      <p:ext uri="{BB962C8B-B14F-4D97-AF65-F5344CB8AC3E}">
        <p14:creationId xmlns:p14="http://schemas.microsoft.com/office/powerpoint/2010/main" val="365361084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484792"/>
          </a:xfrm>
        </p:spPr>
        <p:txBody>
          <a:bodyPr/>
          <a:lstStyle/>
          <a:p>
            <a:r>
              <a:rPr lang="nl-BE" dirty="0" smtClean="0"/>
              <a:t>Medische praktijk &amp; informatisering</a:t>
            </a:r>
            <a:endParaRPr lang="nl-BE"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524313328"/>
              </p:ext>
            </p:extLst>
          </p:nvPr>
        </p:nvGraphicFramePr>
        <p:xfrm>
          <a:off x="2971800" y="764704"/>
          <a:ext cx="5704656" cy="3235960"/>
        </p:xfrm>
        <a:graphic>
          <a:graphicData uri="http://schemas.openxmlformats.org/drawingml/2006/table">
            <a:tbl>
              <a:tblPr firstRow="1" bandRow="1">
                <a:tableStyleId>{93296810-A885-4BE3-A3E7-6D5BEEA58F35}</a:tableStyleId>
              </a:tblPr>
              <a:tblGrid>
                <a:gridCol w="2443480"/>
                <a:gridCol w="3261176"/>
              </a:tblGrid>
              <a:tr h="370840">
                <a:tc>
                  <a:txBody>
                    <a:bodyPr/>
                    <a:lstStyle/>
                    <a:p>
                      <a:endParaRPr lang="en-US" dirty="0"/>
                    </a:p>
                  </a:txBody>
                  <a:tcPr/>
                </a:tc>
                <a:tc>
                  <a:txBody>
                    <a:bodyPr/>
                    <a:lstStyle/>
                    <a:p>
                      <a:pPr algn="ctr"/>
                      <a:r>
                        <a:t>MyCareNet</a:t>
                      </a:r>
                      <a:endParaRPr lang="nl-BE" dirty="0"/>
                    </a:p>
                  </a:txBody>
                  <a:tcPr/>
                </a:tc>
              </a:tr>
              <a:tr h="370840">
                <a:tc>
                  <a:txBody>
                    <a:bodyPr/>
                    <a:lstStyle/>
                    <a:p>
                      <a:r>
                        <a:rPr lang="fr-BE" dirty="0" smtClean="0">
                          <a:solidFill>
                            <a:srgbClr val="3E6E5A"/>
                          </a:solidFill>
                        </a:rPr>
                        <a:t>Huisarts</a:t>
                      </a:r>
                      <a:endParaRPr lang="nl-BE" dirty="0">
                        <a:solidFill>
                          <a:srgbClr val="3E6E5A"/>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smtClean="0">
                          <a:solidFill>
                            <a:srgbClr val="3E6E5A"/>
                          </a:solidFill>
                        </a:rPr>
                        <a:t>OK</a:t>
                      </a:r>
                      <a:endParaRPr lang="nl-BE" b="1" dirty="0" smtClean="0">
                        <a:solidFill>
                          <a:srgbClr val="3E6E5A"/>
                        </a:solidFill>
                      </a:endParaRPr>
                    </a:p>
                  </a:txBody>
                  <a:tcPr/>
                </a:tc>
              </a:tr>
              <a:tr h="370840">
                <a:tc>
                  <a:txBody>
                    <a:bodyPr/>
                    <a:lstStyle/>
                    <a:p>
                      <a:r>
                        <a:rPr lang="fr-BE" dirty="0" smtClean="0">
                          <a:solidFill>
                            <a:srgbClr val="3E6E5A"/>
                          </a:solidFill>
                        </a:rPr>
                        <a:t>Specialist</a:t>
                      </a:r>
                      <a:endParaRPr lang="nl-BE" dirty="0">
                        <a:solidFill>
                          <a:srgbClr val="3E6E5A"/>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smtClean="0">
                          <a:solidFill>
                            <a:srgbClr val="3E6E5A"/>
                          </a:solidFill>
                        </a:rPr>
                        <a:t>OK</a:t>
                      </a:r>
                      <a:endParaRPr lang="nl-BE" b="1" dirty="0" smtClean="0">
                        <a:solidFill>
                          <a:srgbClr val="3E6E5A"/>
                        </a:solidFill>
                      </a:endParaRPr>
                    </a:p>
                  </a:txBody>
                  <a:tcPr/>
                </a:tc>
              </a:tr>
              <a:tr h="370840">
                <a:tc>
                  <a:txBody>
                    <a:bodyPr/>
                    <a:lstStyle/>
                    <a:p>
                      <a:r>
                        <a:rPr lang="fr-BE" dirty="0" smtClean="0">
                          <a:solidFill>
                            <a:srgbClr val="3E6E5A"/>
                          </a:solidFill>
                        </a:rPr>
                        <a:t>Ziekenhuizen</a:t>
                      </a:r>
                    </a:p>
                    <a:p>
                      <a:r>
                        <a:rPr lang="fr-BE" dirty="0" smtClean="0">
                          <a:solidFill>
                            <a:srgbClr val="3E6E5A"/>
                          </a:solidFill>
                        </a:rPr>
                        <a:t>Zorginstellingen   </a:t>
                      </a:r>
                      <a:endParaRPr lang="nl-BE" dirty="0">
                        <a:solidFill>
                          <a:srgbClr val="3E6E5A"/>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dirty="0" smtClean="0">
                          <a:solidFill>
                            <a:srgbClr val="3E6E5A"/>
                          </a:solidFill>
                        </a:rPr>
                        <a:t>OK</a:t>
                      </a:r>
                      <a:endParaRPr lang="nl-BE" b="1" dirty="0" smtClean="0">
                        <a:solidFill>
                          <a:srgbClr val="3E6E5A"/>
                        </a:solidFill>
                      </a:endParaRPr>
                    </a:p>
                  </a:txBody>
                  <a:tcPr/>
                </a:tc>
              </a:tr>
              <a:tr h="370840">
                <a:tc>
                  <a:txBody>
                    <a:bodyPr/>
                    <a:lstStyle/>
                    <a:p>
                      <a:r>
                        <a:rPr lang="fr-BE" dirty="0" smtClean="0">
                          <a:solidFill>
                            <a:srgbClr val="3E6E5A"/>
                          </a:solidFill>
                        </a:rPr>
                        <a:t>Apothekers</a:t>
                      </a:r>
                      <a:endParaRPr lang="nl-BE" dirty="0">
                        <a:solidFill>
                          <a:srgbClr val="3E6E5A"/>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dirty="0" smtClean="0">
                          <a:solidFill>
                            <a:srgbClr val="3E6E5A"/>
                          </a:solidFill>
                        </a:rPr>
                        <a:t>OK</a:t>
                      </a:r>
                      <a:endParaRPr lang="nl-BE" b="1" dirty="0" smtClean="0">
                        <a:solidFill>
                          <a:srgbClr val="3E6E5A"/>
                        </a:solidFill>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dirty="0" smtClean="0">
                          <a:solidFill>
                            <a:srgbClr val="3E6E5A"/>
                          </a:solidFill>
                        </a:rPr>
                        <a:t>Kinesitherapeuten</a:t>
                      </a:r>
                      <a:endParaRPr lang="nl-BE" dirty="0">
                        <a:solidFill>
                          <a:srgbClr val="3E6E5A"/>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dirty="0" smtClean="0">
                          <a:solidFill>
                            <a:srgbClr val="3E6E5A"/>
                          </a:solidFill>
                        </a:rPr>
                        <a:t>OK</a:t>
                      </a:r>
                      <a:endParaRPr lang="nl-BE" b="1" dirty="0" smtClean="0">
                        <a:solidFill>
                          <a:srgbClr val="3E6E5A"/>
                        </a:solidFill>
                      </a:endParaRPr>
                    </a:p>
                  </a:txBody>
                  <a:tcPr/>
                </a:tc>
              </a:tr>
              <a:tr h="370840">
                <a:tc>
                  <a:txBody>
                    <a:bodyPr/>
                    <a:lstStyle/>
                    <a:p>
                      <a:r>
                        <a:rPr lang="fr-BE" dirty="0" smtClean="0">
                          <a:solidFill>
                            <a:schemeClr val="tx1"/>
                          </a:solidFill>
                        </a:rPr>
                        <a:t>Tandartsen</a:t>
                      </a:r>
                      <a:endParaRPr lang="nl-BE" dirty="0">
                        <a:solidFill>
                          <a:schemeClr val="tx1"/>
                        </a:solidFill>
                      </a:endParaRPr>
                    </a:p>
                  </a:txBody>
                  <a:tcPr/>
                </a:tc>
                <a:tc>
                  <a:txBody>
                    <a:bodyPr/>
                    <a:lstStyle/>
                    <a:p>
                      <a:pPr marL="0" indent="0">
                        <a:buFont typeface="Wingdings" pitchFamily="2" charset="2"/>
                        <a:buNone/>
                      </a:pPr>
                      <a:r>
                        <a:rPr lang="fr-BE" b="0" dirty="0" smtClean="0">
                          <a:solidFill>
                            <a:schemeClr val="tx1"/>
                          </a:solidFill>
                        </a:rPr>
                        <a:t>Eind 2014</a:t>
                      </a:r>
                      <a:endParaRPr lang="nl-BE" b="0" dirty="0" smtClean="0">
                        <a:solidFill>
                          <a:schemeClr val="tx1"/>
                        </a:solidFill>
                      </a:endParaRPr>
                    </a:p>
                  </a:txBody>
                  <a:tcPr/>
                </a:tc>
              </a:tr>
              <a:tr h="370840">
                <a:tc>
                  <a:txBody>
                    <a:bodyPr/>
                    <a:lstStyle/>
                    <a:p>
                      <a:r>
                        <a:rPr lang="fr-BE" dirty="0" smtClean="0">
                          <a:solidFill>
                            <a:srgbClr val="3E6E5A"/>
                          </a:solidFill>
                        </a:rPr>
                        <a:t>Verpleegkundigen</a:t>
                      </a:r>
                      <a:endParaRPr lang="nl-BE" dirty="0">
                        <a:solidFill>
                          <a:srgbClr val="3E6E5A"/>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dirty="0" smtClean="0">
                          <a:solidFill>
                            <a:srgbClr val="3E6E5A"/>
                          </a:solidFill>
                        </a:rPr>
                        <a:t>OK</a:t>
                      </a:r>
                      <a:endParaRPr lang="nl-BE" b="1" dirty="0" smtClean="0">
                        <a:solidFill>
                          <a:srgbClr val="3E6E5A"/>
                        </a:solidFill>
                      </a:endParaRPr>
                    </a:p>
                  </a:txBody>
                  <a:tcPr/>
                </a:tc>
              </a:tr>
            </a:tbl>
          </a:graphicData>
        </a:graphic>
      </p:graphicFrame>
      <p:sp>
        <p:nvSpPr>
          <p:cNvPr id="4" name="Text Placeholder 3"/>
          <p:cNvSpPr>
            <a:spLocks noGrp="1"/>
          </p:cNvSpPr>
          <p:nvPr>
            <p:ph type="body" sz="half" idx="2"/>
          </p:nvPr>
        </p:nvSpPr>
        <p:spPr>
          <a:xfrm>
            <a:off x="457201" y="2492896"/>
            <a:ext cx="2139696" cy="3881271"/>
          </a:xfrm>
        </p:spPr>
        <p:txBody>
          <a:bodyPr>
            <a:normAutofit/>
          </a:bodyPr>
          <a:lstStyle/>
          <a:p>
            <a:pPr>
              <a:lnSpc>
                <a:spcPct val="90000"/>
              </a:lnSpc>
              <a:spcBef>
                <a:spcPct val="0"/>
              </a:spcBef>
            </a:pPr>
            <a:r>
              <a:rPr lang="nl-BE" sz="2000" spc="-100" dirty="0">
                <a:solidFill>
                  <a:srgbClr val="3E6E5A"/>
                </a:solidFill>
              </a:rPr>
              <a:t>Stand van zaken, verwachtingen en voordelen</a:t>
            </a:r>
          </a:p>
        </p:txBody>
      </p:sp>
      <p:sp>
        <p:nvSpPr>
          <p:cNvPr id="6" name="Slide Number Placeholder 5"/>
          <p:cNvSpPr>
            <a:spLocks noGrp="1"/>
          </p:cNvSpPr>
          <p:nvPr>
            <p:ph type="sldNum" sz="quarter" idx="12"/>
          </p:nvPr>
        </p:nvSpPr>
        <p:spPr/>
        <p:txBody>
          <a:bodyPr/>
          <a:lstStyle/>
          <a:p>
            <a:fld id="{BAADB71D-6A6A-403E-B8B0-DAC18C9A03D5}" type="slidenum">
              <a:rPr lang="en-US" smtClean="0"/>
              <a:t>48</a:t>
            </a:fld>
            <a:endParaRPr lang="nl-BE"/>
          </a:p>
        </p:txBody>
      </p:sp>
      <p:sp>
        <p:nvSpPr>
          <p:cNvPr id="11" name="TextBox 10"/>
          <p:cNvSpPr txBox="1"/>
          <p:nvPr/>
        </p:nvSpPr>
        <p:spPr>
          <a:xfrm>
            <a:off x="2987824" y="4136998"/>
            <a:ext cx="5688632" cy="2388346"/>
          </a:xfrm>
          <a:prstGeom prst="rect">
            <a:avLst/>
          </a:prstGeom>
          <a:noFill/>
        </p:spPr>
        <p:txBody>
          <a:bodyPr wrap="square" rtlCol="0">
            <a:spAutoFit/>
          </a:bodyPr>
          <a:lstStyle/>
          <a:p>
            <a:r>
              <a:rPr lang="nl-BE" b="1" i="1" dirty="0" smtClean="0"/>
              <a:t>Waarom de diensten van MyCareNet gebruiken?</a:t>
            </a:r>
          </a:p>
          <a:p>
            <a:pPr marL="285750" indent="-285750">
              <a:spcBef>
                <a:spcPts val="0"/>
              </a:spcBef>
              <a:buFont typeface="Wingdings" pitchFamily="2" charset="2"/>
              <a:buChar char="ü"/>
            </a:pPr>
            <a:endParaRPr lang="nl-BE" sz="1600" dirty="0" smtClean="0">
              <a:sym typeface="Wingdings" pitchFamily="2" charset="2"/>
            </a:endParaRPr>
          </a:p>
          <a:p>
            <a:pPr marL="285750" indent="-285750">
              <a:lnSpc>
                <a:spcPct val="90000"/>
              </a:lnSpc>
              <a:buFont typeface="Wingdings" pitchFamily="2" charset="2"/>
              <a:buChar char="ü"/>
              <a:defRPr/>
            </a:pPr>
            <a:r>
              <a:rPr lang="nl-BE" sz="1600" dirty="0">
                <a:solidFill>
                  <a:srgbClr val="000000"/>
                </a:solidFill>
              </a:rPr>
              <a:t>Elektronische facturatie derde betalende</a:t>
            </a:r>
          </a:p>
          <a:p>
            <a:pPr marL="285750" indent="-285750">
              <a:lnSpc>
                <a:spcPct val="90000"/>
              </a:lnSpc>
              <a:buFont typeface="Wingdings" pitchFamily="2" charset="2"/>
              <a:buChar char="ü"/>
              <a:defRPr/>
            </a:pPr>
            <a:r>
              <a:rPr lang="nl-BE" sz="1600" dirty="0" smtClean="0">
                <a:solidFill>
                  <a:srgbClr val="000000"/>
                </a:solidFill>
              </a:rPr>
              <a:t>Medische tarificatie</a:t>
            </a:r>
          </a:p>
          <a:p>
            <a:pPr marL="285750" indent="-285750">
              <a:lnSpc>
                <a:spcPct val="90000"/>
              </a:lnSpc>
              <a:buFont typeface="Wingdings" pitchFamily="2" charset="2"/>
              <a:buChar char="ü"/>
              <a:defRPr/>
            </a:pPr>
            <a:r>
              <a:rPr lang="nl-BE" sz="1600" dirty="0" smtClean="0">
                <a:solidFill>
                  <a:srgbClr val="000000"/>
                </a:solidFill>
              </a:rPr>
              <a:t>Elektronische raadpleging van de verzekerbaarheid</a:t>
            </a:r>
            <a:endParaRPr lang="nl-BE" sz="1600" dirty="0">
              <a:solidFill>
                <a:srgbClr val="000000"/>
              </a:solidFill>
            </a:endParaRPr>
          </a:p>
          <a:p>
            <a:pPr marL="285750" indent="-285750">
              <a:lnSpc>
                <a:spcPct val="90000"/>
              </a:lnSpc>
              <a:buFont typeface="Wingdings" pitchFamily="2" charset="2"/>
              <a:buChar char="ü"/>
              <a:defRPr/>
            </a:pPr>
            <a:r>
              <a:rPr lang="nl-BE" sz="1600" dirty="0" smtClean="0">
                <a:solidFill>
                  <a:srgbClr val="000000"/>
                </a:solidFill>
              </a:rPr>
              <a:t>Elektronische uitwisseling tussen het ziekenhuis en het ziekenfonds bij ziekenhuisopname</a:t>
            </a:r>
          </a:p>
          <a:p>
            <a:pPr marL="285750" indent="-285750">
              <a:lnSpc>
                <a:spcPct val="90000"/>
              </a:lnSpc>
              <a:buFont typeface="Wingdings" pitchFamily="2" charset="2"/>
              <a:buChar char="ü"/>
              <a:defRPr/>
            </a:pPr>
            <a:r>
              <a:rPr lang="nl-BE" sz="1600" dirty="0" smtClean="0">
                <a:solidFill>
                  <a:srgbClr val="000000"/>
                </a:solidFill>
              </a:rPr>
              <a:t>Aanvragen tot overeenkomst voor de terugbetaling van geneesmiddelen Hoofdstuk IV</a:t>
            </a:r>
          </a:p>
          <a:p>
            <a:pPr marL="285750" indent="-285750">
              <a:lnSpc>
                <a:spcPct val="90000"/>
              </a:lnSpc>
              <a:buFont typeface="Wingdings" pitchFamily="2" charset="2"/>
              <a:buChar char="ü"/>
              <a:defRPr/>
            </a:pPr>
            <a:r>
              <a:rPr lang="nl-BE" sz="1600" dirty="0" smtClean="0">
                <a:solidFill>
                  <a:srgbClr val="000000"/>
                </a:solidFill>
              </a:rPr>
              <a:t>Verband met het GMD</a:t>
            </a:r>
            <a:endParaRPr lang="nl-BE"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3645024"/>
            <a:ext cx="1905000" cy="134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Date Placeholder 3"/>
          <p:cNvSpPr>
            <a:spLocks noGrp="1"/>
          </p:cNvSpPr>
          <p:nvPr>
            <p:ph type="dt" sz="half" idx="10"/>
          </p:nvPr>
        </p:nvSpPr>
        <p:spPr>
          <a:xfrm>
            <a:off x="457200" y="18288"/>
            <a:ext cx="2895600" cy="329184"/>
          </a:xfrm>
        </p:spPr>
        <p:txBody>
          <a:bodyPr/>
          <a:lstStyle/>
          <a:p>
            <a:r>
              <a:rPr lang="en-US" dirty="0" smtClean="0"/>
              <a:t>02/12/2014</a:t>
            </a:r>
            <a:endParaRPr lang="nl-BE" dirty="0"/>
          </a:p>
        </p:txBody>
      </p:sp>
    </p:spTree>
    <p:extLst>
      <p:ext uri="{BB962C8B-B14F-4D97-AF65-F5344CB8AC3E}">
        <p14:creationId xmlns:p14="http://schemas.microsoft.com/office/powerpoint/2010/main" val="341260169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Medische praktijk &amp; informatisering</a:t>
            </a:r>
            <a:endParaRPr lang="nl-BE" dirty="0"/>
          </a:p>
        </p:txBody>
      </p:sp>
      <p:sp>
        <p:nvSpPr>
          <p:cNvPr id="13" name="Content Placeholder 12"/>
          <p:cNvSpPr>
            <a:spLocks noGrp="1"/>
          </p:cNvSpPr>
          <p:nvPr>
            <p:ph idx="1"/>
          </p:nvPr>
        </p:nvSpPr>
        <p:spPr/>
        <p:txBody>
          <a:bodyPr>
            <a:normAutofit fontScale="55000" lnSpcReduction="20000"/>
          </a:bodyPr>
          <a:lstStyle/>
          <a:p>
            <a:pPr marL="0" indent="0" algn="ctr">
              <a:spcBef>
                <a:spcPct val="0"/>
              </a:spcBef>
              <a:buNone/>
            </a:pPr>
            <a:r>
              <a:rPr lang="nl-BE" sz="4400" b="1" spc="-100" dirty="0">
                <a:solidFill>
                  <a:schemeClr val="tx2"/>
                </a:solidFill>
                <a:latin typeface="+mj-lt"/>
              </a:rPr>
              <a:t>Gegevens delen via het hubs &amp; metahub-</a:t>
            </a:r>
          </a:p>
          <a:p>
            <a:pPr marL="0" indent="0" algn="ctr">
              <a:spcBef>
                <a:spcPct val="0"/>
              </a:spcBef>
              <a:buNone/>
            </a:pPr>
            <a:r>
              <a:rPr lang="nl-BE" sz="4400" b="1" spc="-100" dirty="0">
                <a:solidFill>
                  <a:schemeClr val="tx2"/>
                </a:solidFill>
                <a:latin typeface="+mj-lt"/>
              </a:rPr>
              <a:t>systeem</a:t>
            </a:r>
            <a:r>
              <a:rPr lang="nl-BE" b="1" dirty="0" smtClean="0"/>
              <a:t> </a:t>
            </a:r>
            <a:endParaRPr lang="nl-BE" sz="4400" b="1" spc="-100" dirty="0">
              <a:solidFill>
                <a:schemeClr val="tx2"/>
              </a:solidFill>
              <a:latin typeface="+mj-lt"/>
              <a:ea typeface="+mj-ea"/>
              <a:cs typeface="+mj-cs"/>
            </a:endParaRPr>
          </a:p>
          <a:p>
            <a:pPr marL="0" indent="0">
              <a:buNone/>
            </a:pPr>
            <a:endParaRPr lang="nl-BE" b="1" dirty="0" smtClean="0"/>
          </a:p>
          <a:p>
            <a:pPr>
              <a:buFont typeface="Wingdings" pitchFamily="2" charset="2"/>
              <a:buChar char="ü"/>
            </a:pPr>
            <a:r>
              <a:rPr lang="nl-BE" dirty="0" smtClean="0"/>
              <a:t>Koppeling tussen regionale en lokale uitwisselingssystemen van gezondheidsgegevens (hubs) </a:t>
            </a:r>
          </a:p>
          <a:p>
            <a:pPr>
              <a:buFont typeface="Wingdings" pitchFamily="2" charset="2"/>
              <a:buChar char="ü"/>
            </a:pPr>
            <a:endParaRPr lang="nl-BE" dirty="0"/>
          </a:p>
          <a:p>
            <a:pPr>
              <a:buFont typeface="Wingdings" pitchFamily="2" charset="2"/>
              <a:buChar char="ü"/>
            </a:pPr>
            <a:r>
              <a:rPr lang="nl-BE" dirty="0" smtClean="0"/>
              <a:t>Mogelijkheid voor een zorgverlener om de beschikbare elektronische medische documenten m.b.t. een bepaalde patiënt terug te vinden en te raadplegen</a:t>
            </a:r>
          </a:p>
          <a:p>
            <a:pPr>
              <a:buFont typeface="Wingdings" pitchFamily="2" charset="2"/>
              <a:buChar char="ü"/>
            </a:pPr>
            <a:endParaRPr lang="nl-BE" dirty="0"/>
          </a:p>
          <a:p>
            <a:pPr>
              <a:buFont typeface="Wingdings" pitchFamily="2" charset="2"/>
              <a:buChar char="ü"/>
            </a:pPr>
            <a:r>
              <a:rPr lang="nl-BE" dirty="0" smtClean="0"/>
              <a:t>Exclusieve context van de zorg voor de patiënt </a:t>
            </a:r>
          </a:p>
          <a:p>
            <a:pPr>
              <a:buFont typeface="Wingdings" pitchFamily="2" charset="2"/>
              <a:buChar char="ü"/>
            </a:pPr>
            <a:endParaRPr lang="nl-BE" dirty="0"/>
          </a:p>
          <a:p>
            <a:pPr>
              <a:buFont typeface="Wingdings" pitchFamily="2" charset="2"/>
              <a:buChar char="ü"/>
            </a:pPr>
            <a:r>
              <a:rPr lang="nl-BE" dirty="0" smtClean="0"/>
              <a:t>Geen centrale opslag van gegevens</a:t>
            </a:r>
          </a:p>
          <a:p>
            <a:pPr>
              <a:buFont typeface="Wingdings" pitchFamily="2" charset="2"/>
              <a:buChar char="ü"/>
            </a:pPr>
            <a:endParaRPr lang="nl-BE" dirty="0"/>
          </a:p>
          <a:p>
            <a:pPr>
              <a:buFont typeface="Wingdings" pitchFamily="2" charset="2"/>
              <a:buChar char="ü"/>
            </a:pPr>
            <a:r>
              <a:rPr lang="nl-BE" dirty="0" smtClean="0"/>
              <a:t>Lokale of regionale netwerken die door de vertegenwoordigers van zorgverleners en -instellingen georganiseerd en beheerd worden</a:t>
            </a:r>
          </a:p>
          <a:p>
            <a:pPr marL="0" indent="0">
              <a:buNone/>
            </a:pPr>
            <a:endParaRPr lang="nl-BE" dirty="0"/>
          </a:p>
          <a:p>
            <a:endParaRPr lang="nl-BE" dirty="0"/>
          </a:p>
        </p:txBody>
      </p:sp>
      <p:sp>
        <p:nvSpPr>
          <p:cNvPr id="4" name="Text Placeholder 3"/>
          <p:cNvSpPr>
            <a:spLocks noGrp="1"/>
          </p:cNvSpPr>
          <p:nvPr>
            <p:ph type="body" sz="half" idx="2"/>
          </p:nvPr>
        </p:nvSpPr>
        <p:spPr/>
        <p:txBody>
          <a:bodyPr>
            <a:normAutofit/>
          </a:bodyPr>
          <a:lstStyle/>
          <a:p>
            <a:pPr>
              <a:lnSpc>
                <a:spcPct val="90000"/>
              </a:lnSpc>
              <a:spcBef>
                <a:spcPct val="0"/>
              </a:spcBef>
            </a:pPr>
            <a:r>
              <a:rPr lang="nl-BE" sz="2000" spc="-100" dirty="0">
                <a:solidFill>
                  <a:srgbClr val="3E6E5A"/>
                </a:solidFill>
              </a:rPr>
              <a:t>Stand van zaken, verwachtingen en voordelen</a:t>
            </a:r>
          </a:p>
        </p:txBody>
      </p:sp>
      <p:sp>
        <p:nvSpPr>
          <p:cNvPr id="6" name="Slide Number Placeholder 5"/>
          <p:cNvSpPr>
            <a:spLocks noGrp="1"/>
          </p:cNvSpPr>
          <p:nvPr>
            <p:ph type="sldNum" sz="quarter" idx="12"/>
          </p:nvPr>
        </p:nvSpPr>
        <p:spPr/>
        <p:txBody>
          <a:bodyPr/>
          <a:lstStyle/>
          <a:p>
            <a:fld id="{BAADB71D-6A6A-403E-B8B0-DAC18C9A03D5}" type="slidenum">
              <a:rPr lang="en-US" smtClean="0"/>
              <a:t>49</a:t>
            </a:fld>
            <a:endParaRPr lang="nl-BE"/>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8263" y="4869160"/>
            <a:ext cx="9525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2452" y="5765966"/>
            <a:ext cx="1714500" cy="65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33600" y="4051466"/>
            <a:ext cx="9525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6763" y="4138991"/>
            <a:ext cx="1047750" cy="44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9512" y="2870476"/>
            <a:ext cx="2270765" cy="1121666"/>
          </a:xfrm>
          <a:prstGeom prst="rect">
            <a:avLst/>
          </a:prstGeom>
        </p:spPr>
      </p:pic>
      <p:sp>
        <p:nvSpPr>
          <p:cNvPr id="12" name="Date Placeholder 3"/>
          <p:cNvSpPr>
            <a:spLocks noGrp="1"/>
          </p:cNvSpPr>
          <p:nvPr>
            <p:ph type="dt" sz="half" idx="10"/>
          </p:nvPr>
        </p:nvSpPr>
        <p:spPr>
          <a:xfrm>
            <a:off x="457200" y="18288"/>
            <a:ext cx="2895600" cy="329184"/>
          </a:xfrm>
        </p:spPr>
        <p:txBody>
          <a:bodyPr/>
          <a:lstStyle/>
          <a:p>
            <a:r>
              <a:rPr lang="en-US" dirty="0" smtClean="0"/>
              <a:t>02/12/2014</a:t>
            </a:r>
            <a:endParaRPr lang="nl-BE" dirty="0"/>
          </a:p>
        </p:txBody>
      </p:sp>
    </p:spTree>
    <p:extLst>
      <p:ext uri="{BB962C8B-B14F-4D97-AF65-F5344CB8AC3E}">
        <p14:creationId xmlns:p14="http://schemas.microsoft.com/office/powerpoint/2010/main" val="34381380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b="1" dirty="0" smtClean="0"/>
              <a:t>Roadmap eGezondheid 2013-2018</a:t>
            </a:r>
            <a:endParaRPr lang="nl-BE" b="1" dirty="0"/>
          </a:p>
        </p:txBody>
      </p:sp>
      <p:sp>
        <p:nvSpPr>
          <p:cNvPr id="10" name="Text Placeholder 9"/>
          <p:cNvSpPr>
            <a:spLocks noGrp="1"/>
          </p:cNvSpPr>
          <p:nvPr>
            <p:ph type="body" sz="half" idx="2"/>
          </p:nvPr>
        </p:nvSpPr>
        <p:spPr/>
        <p:txBody>
          <a:bodyPr vert="horz"/>
          <a:lstStyle/>
          <a:p>
            <a:pPr>
              <a:spcBef>
                <a:spcPct val="0"/>
              </a:spcBef>
            </a:pPr>
            <a:r>
              <a:rPr lang="nl-BE" sz="2000" b="1" spc="-100" dirty="0">
                <a:solidFill>
                  <a:srgbClr val="3E6E5A"/>
                </a:solidFill>
                <a:latin typeface="+mj-lt"/>
              </a:rPr>
              <a:t>G</a:t>
            </a:r>
            <a:r>
              <a:rPr lang="nl-BE" sz="2000" b="1" spc="-100" dirty="0" smtClean="0">
                <a:solidFill>
                  <a:srgbClr val="3E6E5A"/>
                </a:solidFill>
                <a:latin typeface="+mj-lt"/>
              </a:rPr>
              <a:t>edeeld </a:t>
            </a:r>
            <a:r>
              <a:rPr lang="nl-BE" sz="2000" b="1" spc="-100" dirty="0">
                <a:solidFill>
                  <a:srgbClr val="3E6E5A"/>
                </a:solidFill>
                <a:latin typeface="+mj-lt"/>
              </a:rPr>
              <a:t>farmaceutisch dossier </a:t>
            </a:r>
            <a:r>
              <a:rPr lang="nl-BE" sz="2000" b="1" spc="-100" dirty="0" smtClean="0">
                <a:solidFill>
                  <a:srgbClr val="3E6E5A"/>
                </a:solidFill>
                <a:latin typeface="+mj-lt"/>
              </a:rPr>
              <a:t> &amp; medicatieschema</a:t>
            </a:r>
            <a:endParaRPr lang="nl-BE" sz="2000" b="1" spc="-100" dirty="0">
              <a:solidFill>
                <a:srgbClr val="3E6E5A"/>
              </a:solidFill>
              <a:latin typeface="+mj-lt"/>
            </a:endParaRPr>
          </a:p>
          <a:p>
            <a:pPr>
              <a:spcBef>
                <a:spcPct val="0"/>
              </a:spcBef>
            </a:pPr>
            <a:endParaRPr lang="nl-BE" sz="2400" spc="-100" dirty="0" smtClean="0">
              <a:solidFill>
                <a:srgbClr val="3E6E5A"/>
              </a:solidFill>
              <a:latin typeface="+mj-lt"/>
              <a:ea typeface="+mj-ea"/>
              <a:cs typeface="+mj-cs"/>
            </a:endParaRPr>
          </a:p>
        </p:txBody>
      </p:sp>
      <p:sp>
        <p:nvSpPr>
          <p:cNvPr id="7" name="Slide Number Placeholder 6"/>
          <p:cNvSpPr>
            <a:spLocks noGrp="1"/>
          </p:cNvSpPr>
          <p:nvPr>
            <p:ph type="sldNum" sz="quarter" idx="12"/>
          </p:nvPr>
        </p:nvSpPr>
        <p:spPr/>
        <p:txBody>
          <a:bodyPr/>
          <a:lstStyle/>
          <a:p>
            <a:fld id="{BAADB71D-6A6A-403E-B8B0-DAC18C9A03D5}" type="slidenum">
              <a:rPr lang="en-US" smtClean="0"/>
              <a:t>5</a:t>
            </a:fld>
            <a:endParaRPr lang="nl-BE"/>
          </a:p>
        </p:txBody>
      </p:sp>
      <p:sp>
        <p:nvSpPr>
          <p:cNvPr id="11" name="Content Placeholder 10"/>
          <p:cNvSpPr>
            <a:spLocks noGrp="1"/>
          </p:cNvSpPr>
          <p:nvPr>
            <p:ph idx="1"/>
          </p:nvPr>
        </p:nvSpPr>
        <p:spPr/>
        <p:txBody>
          <a:bodyPr>
            <a:normAutofit/>
          </a:bodyPr>
          <a:lstStyle/>
          <a:p>
            <a:pPr eaLnBrk="0" fontAlgn="base" hangingPunct="0">
              <a:spcAft>
                <a:spcPct val="0"/>
              </a:spcAft>
              <a:defRPr/>
            </a:pPr>
            <a:r>
              <a:rPr lang="nl-BE" sz="2000" dirty="0"/>
              <a:t>Authentieke bron voor </a:t>
            </a:r>
            <a:r>
              <a:rPr lang="nl-BE" sz="2000" dirty="0" smtClean="0"/>
              <a:t>de afgeleverde </a:t>
            </a:r>
            <a:r>
              <a:rPr lang="nl-BE" sz="2000" dirty="0"/>
              <a:t>medicatie = Gedeeld Farmaceutisch Dossier (GFD)</a:t>
            </a:r>
          </a:p>
          <a:p>
            <a:pPr lvl="1" eaLnBrk="0" fontAlgn="base" hangingPunct="0">
              <a:spcAft>
                <a:spcPct val="0"/>
              </a:spcAft>
              <a:defRPr/>
            </a:pPr>
            <a:r>
              <a:rPr lang="nl-BE" sz="1600" dirty="0" smtClean="0"/>
              <a:t>historiek </a:t>
            </a:r>
            <a:r>
              <a:rPr lang="nl-BE" sz="1600" dirty="0"/>
              <a:t>m.b.t. </a:t>
            </a:r>
            <a:r>
              <a:rPr lang="nl-BE" sz="1600" dirty="0" smtClean="0"/>
              <a:t>afgeleverde medicatie</a:t>
            </a:r>
            <a:endParaRPr lang="nl-BE" sz="1600" dirty="0"/>
          </a:p>
          <a:p>
            <a:pPr lvl="1" eaLnBrk="0" fontAlgn="base" hangingPunct="0">
              <a:spcAft>
                <a:spcPct val="0"/>
              </a:spcAft>
              <a:defRPr/>
            </a:pPr>
            <a:r>
              <a:rPr lang="nl-BE" sz="1600" dirty="0"/>
              <a:t>betere controle van contra-indicaties</a:t>
            </a:r>
          </a:p>
          <a:p>
            <a:pPr lvl="1" eaLnBrk="0" fontAlgn="base" hangingPunct="0">
              <a:spcAft>
                <a:spcPct val="0"/>
              </a:spcAft>
              <a:defRPr/>
            </a:pPr>
            <a:r>
              <a:rPr lang="nl-BE" sz="1600" dirty="0" smtClean="0"/>
              <a:t>versterking </a:t>
            </a:r>
            <a:r>
              <a:rPr lang="nl-BE" sz="1600" dirty="0"/>
              <a:t>van de </a:t>
            </a:r>
            <a:r>
              <a:rPr lang="nl-BE" sz="1600" dirty="0" smtClean="0"/>
              <a:t>rol van raadgever van de apotheker</a:t>
            </a:r>
            <a:endParaRPr lang="nl-BE" sz="1600" dirty="0"/>
          </a:p>
          <a:p>
            <a:pPr eaLnBrk="0" fontAlgn="base" hangingPunct="0">
              <a:spcAft>
                <a:spcPct val="0"/>
              </a:spcAft>
              <a:defRPr/>
            </a:pPr>
            <a:endParaRPr lang="nl-BE" sz="2000" dirty="0" smtClean="0"/>
          </a:p>
          <a:p>
            <a:pPr marL="182880" lvl="1" eaLnBrk="0" fontAlgn="base" hangingPunct="0">
              <a:spcAft>
                <a:spcPct val="0"/>
              </a:spcAft>
              <a:defRPr/>
            </a:pPr>
            <a:r>
              <a:rPr lang="nl-BE" sz="2000" dirty="0" smtClean="0"/>
              <a:t>Medicatieschema’s afkomstig van (eerstelijns)actoren in de gezondheidszorg worden opgeslagen in de elektronische kluizen Vitalink/InterMed</a:t>
            </a:r>
            <a:endParaRPr lang="nl-BE" sz="2000" dirty="0"/>
          </a:p>
        </p:txBody>
      </p:sp>
      <p:sp>
        <p:nvSpPr>
          <p:cNvPr id="8" name="Date Placeholder 3"/>
          <p:cNvSpPr>
            <a:spLocks noGrp="1"/>
          </p:cNvSpPr>
          <p:nvPr>
            <p:ph type="dt" sz="half" idx="10"/>
          </p:nvPr>
        </p:nvSpPr>
        <p:spPr>
          <a:xfrm>
            <a:off x="457200" y="18288"/>
            <a:ext cx="2895600" cy="329184"/>
          </a:xfrm>
        </p:spPr>
        <p:txBody>
          <a:bodyPr/>
          <a:lstStyle/>
          <a:p>
            <a:r>
              <a:rPr lang="en-US" dirty="0" smtClean="0"/>
              <a:t>02/12/2014</a:t>
            </a:r>
            <a:endParaRPr lang="nl-BE" dirty="0"/>
          </a:p>
        </p:txBody>
      </p:sp>
    </p:spTree>
    <p:extLst>
      <p:ext uri="{BB962C8B-B14F-4D97-AF65-F5344CB8AC3E}">
        <p14:creationId xmlns:p14="http://schemas.microsoft.com/office/powerpoint/2010/main" val="405440302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2139696" cy="1484792"/>
          </a:xfrm>
        </p:spPr>
        <p:txBody>
          <a:bodyPr/>
          <a:lstStyle/>
          <a:p>
            <a:r>
              <a:rPr lang="nl-BE" dirty="0" smtClean="0"/>
              <a:t>Medische praktijk &amp; informatisering</a:t>
            </a:r>
            <a:endParaRPr lang="nl-BE"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630345236"/>
              </p:ext>
            </p:extLst>
          </p:nvPr>
        </p:nvGraphicFramePr>
        <p:xfrm>
          <a:off x="2971800" y="1244352"/>
          <a:ext cx="5704656" cy="1752600"/>
        </p:xfrm>
        <a:graphic>
          <a:graphicData uri="http://schemas.openxmlformats.org/drawingml/2006/table">
            <a:tbl>
              <a:tblPr firstRow="1" bandRow="1">
                <a:tableStyleId>{93296810-A885-4BE3-A3E7-6D5BEEA58F35}</a:tableStyleId>
              </a:tblPr>
              <a:tblGrid>
                <a:gridCol w="2443480"/>
                <a:gridCol w="3261176"/>
              </a:tblGrid>
              <a:tr h="370840">
                <a:tc>
                  <a:txBody>
                    <a:bodyPr/>
                    <a:lstStyle/>
                    <a:p>
                      <a:endParaRPr lang="en-US" dirty="0"/>
                    </a:p>
                  </a:txBody>
                  <a:tcPr/>
                </a:tc>
                <a:tc>
                  <a:txBody>
                    <a:bodyPr/>
                    <a:lstStyle/>
                    <a:p>
                      <a:pPr algn="ctr"/>
                      <a:r>
                        <a:rPr dirty="0"/>
                        <a:t>hubs-</a:t>
                      </a:r>
                      <a:r>
                        <a:rPr dirty="0" err="1"/>
                        <a:t>metahub</a:t>
                      </a:r>
                      <a:endParaRPr lang="nl-BE" dirty="0"/>
                    </a:p>
                  </a:txBody>
                  <a:tcPr/>
                </a:tc>
              </a:tr>
              <a:tr h="370840">
                <a:tc>
                  <a:txBody>
                    <a:bodyPr/>
                    <a:lstStyle/>
                    <a:p>
                      <a:r>
                        <a:rPr lang="fr-BE" dirty="0" smtClean="0">
                          <a:solidFill>
                            <a:srgbClr val="3E6E5A"/>
                          </a:solidFill>
                        </a:rPr>
                        <a:t>Huisarts</a:t>
                      </a:r>
                      <a:endParaRPr lang="nl-BE" dirty="0">
                        <a:solidFill>
                          <a:srgbClr val="3E6E5A"/>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smtClean="0">
                          <a:solidFill>
                            <a:srgbClr val="3E6E5A"/>
                          </a:solidFill>
                        </a:rPr>
                        <a:t>OK</a:t>
                      </a:r>
                      <a:endParaRPr lang="nl-BE" b="1" dirty="0" smtClean="0">
                        <a:solidFill>
                          <a:srgbClr val="3E6E5A"/>
                        </a:solidFill>
                      </a:endParaRPr>
                    </a:p>
                  </a:txBody>
                  <a:tcPr/>
                </a:tc>
              </a:tr>
              <a:tr h="370840">
                <a:tc>
                  <a:txBody>
                    <a:bodyPr/>
                    <a:lstStyle/>
                    <a:p>
                      <a:r>
                        <a:rPr lang="fr-BE" dirty="0" smtClean="0">
                          <a:solidFill>
                            <a:srgbClr val="3E6E5A"/>
                          </a:solidFill>
                        </a:rPr>
                        <a:t>Specialist</a:t>
                      </a:r>
                      <a:endParaRPr lang="nl-BE" dirty="0">
                        <a:solidFill>
                          <a:srgbClr val="3E6E5A"/>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dirty="0" smtClean="0">
                          <a:solidFill>
                            <a:srgbClr val="3E6E5A"/>
                          </a:solidFill>
                        </a:rPr>
                        <a:t>OK</a:t>
                      </a:r>
                      <a:endParaRPr lang="nl-BE" b="1" dirty="0" smtClean="0">
                        <a:solidFill>
                          <a:srgbClr val="3E6E5A"/>
                        </a:solidFill>
                      </a:endParaRPr>
                    </a:p>
                  </a:txBody>
                  <a:tcPr/>
                </a:tc>
              </a:tr>
              <a:tr h="370840">
                <a:tc>
                  <a:txBody>
                    <a:bodyPr/>
                    <a:lstStyle/>
                    <a:p>
                      <a:r>
                        <a:rPr lang="fr-BE" dirty="0" smtClean="0">
                          <a:solidFill>
                            <a:srgbClr val="3E6E5A"/>
                          </a:solidFill>
                        </a:rPr>
                        <a:t>Ziekenhuizen</a:t>
                      </a:r>
                    </a:p>
                    <a:p>
                      <a:r>
                        <a:rPr lang="fr-BE" dirty="0" smtClean="0">
                          <a:solidFill>
                            <a:srgbClr val="3E6E5A"/>
                          </a:solidFill>
                        </a:rPr>
                        <a:t>Zorginstellingen   </a:t>
                      </a:r>
                      <a:endParaRPr lang="nl-BE" dirty="0">
                        <a:solidFill>
                          <a:srgbClr val="3E6E5A"/>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dirty="0" smtClean="0">
                          <a:solidFill>
                            <a:srgbClr val="3E6E5A"/>
                          </a:solidFill>
                        </a:rPr>
                        <a:t>OK</a:t>
                      </a:r>
                      <a:endParaRPr lang="nl-BE" b="1" dirty="0" smtClean="0">
                        <a:solidFill>
                          <a:srgbClr val="3E6E5A"/>
                        </a:solidFill>
                      </a:endParaRPr>
                    </a:p>
                  </a:txBody>
                  <a:tcPr/>
                </a:tc>
              </a:tr>
            </a:tbl>
          </a:graphicData>
        </a:graphic>
      </p:graphicFrame>
      <p:sp>
        <p:nvSpPr>
          <p:cNvPr id="4" name="Text Placeholder 3"/>
          <p:cNvSpPr>
            <a:spLocks noGrp="1"/>
          </p:cNvSpPr>
          <p:nvPr>
            <p:ph type="body" sz="half" idx="2"/>
          </p:nvPr>
        </p:nvSpPr>
        <p:spPr>
          <a:xfrm>
            <a:off x="457201" y="2132856"/>
            <a:ext cx="2139696" cy="3881271"/>
          </a:xfrm>
        </p:spPr>
        <p:txBody>
          <a:bodyPr>
            <a:normAutofit/>
          </a:bodyPr>
          <a:lstStyle/>
          <a:p>
            <a:pPr>
              <a:lnSpc>
                <a:spcPct val="90000"/>
              </a:lnSpc>
              <a:spcBef>
                <a:spcPct val="0"/>
              </a:spcBef>
            </a:pPr>
            <a:r>
              <a:rPr lang="nl-BE" sz="2000" spc="-100" dirty="0">
                <a:solidFill>
                  <a:srgbClr val="3E6E5A"/>
                </a:solidFill>
              </a:rPr>
              <a:t>Stand van zaken, verwachtingen en voordelen</a:t>
            </a:r>
          </a:p>
        </p:txBody>
      </p:sp>
      <p:sp>
        <p:nvSpPr>
          <p:cNvPr id="6" name="Slide Number Placeholder 5"/>
          <p:cNvSpPr>
            <a:spLocks noGrp="1"/>
          </p:cNvSpPr>
          <p:nvPr>
            <p:ph type="sldNum" sz="quarter" idx="12"/>
          </p:nvPr>
        </p:nvSpPr>
        <p:spPr/>
        <p:txBody>
          <a:bodyPr/>
          <a:lstStyle/>
          <a:p>
            <a:fld id="{BAADB71D-6A6A-403E-B8B0-DAC18C9A03D5}" type="slidenum">
              <a:rPr lang="en-US" smtClean="0"/>
              <a:t>50</a:t>
            </a:fld>
            <a:endParaRPr lang="nl-BE"/>
          </a:p>
        </p:txBody>
      </p:sp>
      <p:sp>
        <p:nvSpPr>
          <p:cNvPr id="11" name="TextBox 10"/>
          <p:cNvSpPr txBox="1"/>
          <p:nvPr/>
        </p:nvSpPr>
        <p:spPr>
          <a:xfrm>
            <a:off x="2987824" y="3645024"/>
            <a:ext cx="5688632" cy="2831544"/>
          </a:xfrm>
          <a:prstGeom prst="rect">
            <a:avLst/>
          </a:prstGeom>
          <a:noFill/>
        </p:spPr>
        <p:txBody>
          <a:bodyPr wrap="square" rtlCol="0">
            <a:spAutoFit/>
          </a:bodyPr>
          <a:lstStyle/>
          <a:p>
            <a:r>
              <a:rPr lang="nl-BE" b="1" i="1" dirty="0" smtClean="0"/>
              <a:t>Waarom meewerken aan het delen van gegevens via het systeem hubs &amp; metahub?</a:t>
            </a:r>
          </a:p>
          <a:p>
            <a:endParaRPr lang="nl-BE" i="1" dirty="0" smtClean="0"/>
          </a:p>
          <a:p>
            <a:pPr marL="285750" indent="-285750">
              <a:buFont typeface="Wingdings" pitchFamily="2" charset="2"/>
              <a:buChar char="ü"/>
            </a:pPr>
            <a:r>
              <a:rPr lang="nl-BE" dirty="0" smtClean="0"/>
              <a:t>Toegankelijkheid van gezondheidsgegevens</a:t>
            </a:r>
          </a:p>
          <a:p>
            <a:pPr marL="285750" indent="-285750">
              <a:buFont typeface="Wingdings" pitchFamily="2" charset="2"/>
              <a:buChar char="ü"/>
            </a:pPr>
            <a:r>
              <a:rPr lang="nl-BE" dirty="0" smtClean="0"/>
              <a:t>Beveiligde toegang volgens het profiel van de zorgverlener en de therapeutische relatie zorgverlener-patiënt</a:t>
            </a:r>
            <a:endParaRPr lang="nl-BE" dirty="0"/>
          </a:p>
          <a:p>
            <a:pPr marL="285750" indent="-285750">
              <a:buFont typeface="Wingdings" pitchFamily="2" charset="2"/>
              <a:buChar char="ü"/>
            </a:pPr>
            <a:r>
              <a:rPr lang="nl-BE" dirty="0" smtClean="0"/>
              <a:t>Administratieve vereenvoudiging</a:t>
            </a:r>
            <a:endParaRPr lang="nl-BE" dirty="0"/>
          </a:p>
          <a:p>
            <a:pPr marL="285750" indent="-285750">
              <a:buFont typeface="Wingdings" pitchFamily="2" charset="2"/>
              <a:buChar char="ü"/>
            </a:pPr>
            <a:r>
              <a:rPr lang="nl-BE" dirty="0" smtClean="0"/>
              <a:t>Geïntegreerde en gecoördineerde zorg</a:t>
            </a:r>
            <a:endParaRPr lang="nl-BE" i="1" dirty="0" smtClean="0"/>
          </a:p>
          <a:p>
            <a:pPr marL="285750" indent="-285750">
              <a:spcBef>
                <a:spcPts val="0"/>
              </a:spcBef>
              <a:buFont typeface="Wingdings" pitchFamily="2" charset="2"/>
              <a:buChar char="ü"/>
            </a:pPr>
            <a:endParaRPr lang="nl-BE" sz="1600" dirty="0" smtClean="0">
              <a:sym typeface="Wingdings" pitchFamily="2" charset="2"/>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8263" y="4869160"/>
            <a:ext cx="9525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2452" y="5765966"/>
            <a:ext cx="1714500" cy="65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33600" y="4051466"/>
            <a:ext cx="9525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6763" y="4138991"/>
            <a:ext cx="1047750" cy="44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9512" y="2870476"/>
            <a:ext cx="2270765" cy="1121666"/>
          </a:xfrm>
          <a:prstGeom prst="rect">
            <a:avLst/>
          </a:prstGeom>
        </p:spPr>
      </p:pic>
      <p:sp>
        <p:nvSpPr>
          <p:cNvPr id="14" name="Date Placeholder 3"/>
          <p:cNvSpPr>
            <a:spLocks noGrp="1"/>
          </p:cNvSpPr>
          <p:nvPr>
            <p:ph type="dt" sz="half" idx="10"/>
          </p:nvPr>
        </p:nvSpPr>
        <p:spPr>
          <a:xfrm>
            <a:off x="457200" y="18288"/>
            <a:ext cx="2895600" cy="329184"/>
          </a:xfrm>
        </p:spPr>
        <p:txBody>
          <a:bodyPr/>
          <a:lstStyle/>
          <a:p>
            <a:r>
              <a:rPr lang="en-US" dirty="0" smtClean="0"/>
              <a:t>02/12/2014</a:t>
            </a:r>
            <a:endParaRPr lang="nl-BE" dirty="0"/>
          </a:p>
        </p:txBody>
      </p:sp>
    </p:spTree>
    <p:extLst>
      <p:ext uri="{BB962C8B-B14F-4D97-AF65-F5344CB8AC3E}">
        <p14:creationId xmlns:p14="http://schemas.microsoft.com/office/powerpoint/2010/main" val="345960475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2139696" cy="1484792"/>
          </a:xfrm>
        </p:spPr>
        <p:txBody>
          <a:bodyPr/>
          <a:lstStyle/>
          <a:p>
            <a:r>
              <a:rPr lang="nl-BE" dirty="0" smtClean="0"/>
              <a:t>Medische praktijk &amp; informatisering</a:t>
            </a:r>
            <a:endParaRPr lang="nl-BE" dirty="0"/>
          </a:p>
        </p:txBody>
      </p:sp>
      <p:sp>
        <p:nvSpPr>
          <p:cNvPr id="4" name="Text Placeholder 3"/>
          <p:cNvSpPr>
            <a:spLocks noGrp="1"/>
          </p:cNvSpPr>
          <p:nvPr>
            <p:ph type="body" sz="half" idx="2"/>
          </p:nvPr>
        </p:nvSpPr>
        <p:spPr>
          <a:xfrm>
            <a:off x="457201" y="2276872"/>
            <a:ext cx="2139696" cy="3881271"/>
          </a:xfrm>
        </p:spPr>
        <p:txBody>
          <a:bodyPr>
            <a:normAutofit/>
          </a:bodyPr>
          <a:lstStyle/>
          <a:p>
            <a:pPr>
              <a:lnSpc>
                <a:spcPct val="90000"/>
              </a:lnSpc>
              <a:spcBef>
                <a:spcPct val="0"/>
              </a:spcBef>
            </a:pPr>
            <a:r>
              <a:rPr lang="nl-BE" sz="2000" spc="-100" dirty="0">
                <a:solidFill>
                  <a:srgbClr val="3E6E5A"/>
                </a:solidFill>
              </a:rPr>
              <a:t>Stand van zaken, verwachtingen en voordelen</a:t>
            </a:r>
          </a:p>
          <a:p>
            <a:pPr>
              <a:lnSpc>
                <a:spcPct val="90000"/>
              </a:lnSpc>
              <a:spcBef>
                <a:spcPct val="0"/>
              </a:spcBef>
            </a:pPr>
            <a:endParaRPr lang="nl-BE" sz="2000" spc="-100" dirty="0">
              <a:solidFill>
                <a:srgbClr val="3E6E5A"/>
              </a:solidFill>
              <a:latin typeface="+mj-lt"/>
              <a:ea typeface="+mj-ea"/>
              <a:cs typeface="+mj-cs"/>
            </a:endParaRPr>
          </a:p>
        </p:txBody>
      </p:sp>
      <p:sp>
        <p:nvSpPr>
          <p:cNvPr id="6" name="Slide Number Placeholder 5"/>
          <p:cNvSpPr>
            <a:spLocks noGrp="1"/>
          </p:cNvSpPr>
          <p:nvPr>
            <p:ph type="sldNum" sz="quarter" idx="12"/>
          </p:nvPr>
        </p:nvSpPr>
        <p:spPr/>
        <p:txBody>
          <a:bodyPr/>
          <a:lstStyle/>
          <a:p>
            <a:fld id="{BAADB71D-6A6A-403E-B8B0-DAC18C9A03D5}" type="slidenum">
              <a:rPr lang="en-US" smtClean="0"/>
              <a:t>51</a:t>
            </a:fld>
            <a:endParaRPr lang="nl-BE"/>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8263" y="4869160"/>
            <a:ext cx="9525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2452" y="5765966"/>
            <a:ext cx="1714500" cy="65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33600" y="4051466"/>
            <a:ext cx="9525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6763" y="4138991"/>
            <a:ext cx="1047750" cy="44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2905424" y="620688"/>
            <a:ext cx="6048672" cy="1015663"/>
          </a:xfrm>
          <a:prstGeom prst="rect">
            <a:avLst/>
          </a:prstGeom>
          <a:solidFill>
            <a:schemeClr val="bg2">
              <a:lumMod val="20000"/>
              <a:lumOff val="80000"/>
            </a:schemeClr>
          </a:solidFill>
        </p:spPr>
        <p:txBody>
          <a:bodyPr wrap="square" rtlCol="0">
            <a:spAutoFit/>
          </a:bodyPr>
          <a:lstStyle/>
          <a:p>
            <a:pPr algn="ctr"/>
            <a:r>
              <a:rPr lang="nl-BE" sz="3200" b="1" dirty="0" smtClean="0">
                <a:solidFill>
                  <a:srgbClr val="C00000"/>
                </a:solidFill>
              </a:rPr>
              <a:t>Hubs-metahub</a:t>
            </a:r>
          </a:p>
          <a:p>
            <a:pPr algn="ctr"/>
            <a:r>
              <a:rPr lang="nl-BE" sz="2800" b="1" dirty="0" smtClean="0">
                <a:solidFill>
                  <a:srgbClr val="C00000"/>
                </a:solidFill>
              </a:rPr>
              <a:t>Planning 2014 van de roadmap</a:t>
            </a:r>
            <a:endParaRPr lang="nl-BE" sz="2800" b="1" dirty="0">
              <a:solidFill>
                <a:srgbClr val="C00000"/>
              </a:solidFill>
            </a:endParaRPr>
          </a:p>
        </p:txBody>
      </p:sp>
      <p:graphicFrame>
        <p:nvGraphicFramePr>
          <p:cNvPr id="8" name="Diagram 7"/>
          <p:cNvGraphicFramePr/>
          <p:nvPr>
            <p:extLst>
              <p:ext uri="{D42A27DB-BD31-4B8C-83A1-F6EECF244321}">
                <p14:modId xmlns:p14="http://schemas.microsoft.com/office/powerpoint/2010/main" val="4050631388"/>
              </p:ext>
            </p:extLst>
          </p:nvPr>
        </p:nvGraphicFramePr>
        <p:xfrm>
          <a:off x="2915816" y="2245320"/>
          <a:ext cx="6096000" cy="4064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13" name="Picture 1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79512" y="2870476"/>
            <a:ext cx="2270765" cy="1121666"/>
          </a:xfrm>
          <a:prstGeom prst="rect">
            <a:avLst/>
          </a:prstGeom>
        </p:spPr>
      </p:pic>
      <p:sp>
        <p:nvSpPr>
          <p:cNvPr id="15" name="Date Placeholder 3"/>
          <p:cNvSpPr>
            <a:spLocks noGrp="1"/>
          </p:cNvSpPr>
          <p:nvPr>
            <p:ph type="dt" sz="half" idx="10"/>
          </p:nvPr>
        </p:nvSpPr>
        <p:spPr>
          <a:xfrm>
            <a:off x="457200" y="18288"/>
            <a:ext cx="2895600" cy="329184"/>
          </a:xfrm>
        </p:spPr>
        <p:txBody>
          <a:bodyPr/>
          <a:lstStyle/>
          <a:p>
            <a:r>
              <a:rPr lang="en-US" dirty="0" smtClean="0"/>
              <a:t>02/12/2014</a:t>
            </a:r>
            <a:endParaRPr lang="nl-BE" dirty="0"/>
          </a:p>
        </p:txBody>
      </p:sp>
    </p:spTree>
    <p:extLst>
      <p:ext uri="{BB962C8B-B14F-4D97-AF65-F5344CB8AC3E}">
        <p14:creationId xmlns:p14="http://schemas.microsoft.com/office/powerpoint/2010/main" val="7654448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ctrTitle"/>
          </p:nvPr>
        </p:nvSpPr>
        <p:spPr/>
        <p:txBody>
          <a:bodyPr/>
          <a:lstStyle/>
          <a:p>
            <a:r>
              <a:rPr lang="nl-BE" smtClean="0"/>
              <a:t>BEDANKT ! </a:t>
            </a:r>
            <a:r>
              <a:rPr dirty="0"/>
              <a:t/>
            </a:r>
            <a:br>
              <a:rPr dirty="0"/>
            </a:br>
            <a:r>
              <a:rPr lang="nl-BE" dirty="0" smtClean="0"/>
              <a:t>Vragen ?</a:t>
            </a:r>
            <a:endParaRPr lang="nl-BE" dirty="0"/>
          </a:p>
        </p:txBody>
      </p:sp>
      <p:sp>
        <p:nvSpPr>
          <p:cNvPr id="4" name="Rectangle 3"/>
          <p:cNvSpPr/>
          <p:nvPr/>
        </p:nvSpPr>
        <p:spPr>
          <a:xfrm>
            <a:off x="2286000" y="1997839"/>
            <a:ext cx="4572000" cy="369332"/>
          </a:xfrm>
          <a:prstGeom prst="rect">
            <a:avLst/>
          </a:prstGeom>
        </p:spPr>
        <p:txBody>
          <a:bodyPr>
            <a:spAutoFit/>
          </a:bodyPr>
          <a:lstStyle/>
          <a:p>
            <a:pPr eaLnBrk="0" hangingPunct="0">
              <a:buSzPct val="100000"/>
            </a:pPr>
            <a:endParaRPr lang="fr-BE" dirty="0"/>
          </a:p>
        </p:txBody>
      </p:sp>
      <p:grpSp>
        <p:nvGrpSpPr>
          <p:cNvPr id="5" name="Group 11"/>
          <p:cNvGrpSpPr>
            <a:grpSpLocks/>
          </p:cNvGrpSpPr>
          <p:nvPr/>
        </p:nvGrpSpPr>
        <p:grpSpPr bwMode="auto">
          <a:xfrm>
            <a:off x="4119636" y="3580978"/>
            <a:ext cx="4268788" cy="2800350"/>
            <a:chOff x="4406900" y="2676525"/>
            <a:chExt cx="4268788" cy="2801603"/>
          </a:xfrm>
        </p:grpSpPr>
        <p:pic>
          <p:nvPicPr>
            <p:cNvPr id="6"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06900" y="362909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23690" y="415191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12"/>
            <p:cNvSpPr txBox="1">
              <a:spLocks noChangeArrowheads="1"/>
            </p:cNvSpPr>
            <p:nvPr/>
          </p:nvSpPr>
          <p:spPr bwMode="auto">
            <a:xfrm>
              <a:off x="4787900" y="2676525"/>
              <a:ext cx="3887788" cy="2801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nl-BE" sz="1600" dirty="0">
                <a:solidFill>
                  <a:srgbClr val="0D0D0D"/>
                </a:solidFill>
              </a:endParaRPr>
            </a:p>
            <a:p>
              <a:endParaRPr lang="nl-BE" sz="1600" dirty="0">
                <a:solidFill>
                  <a:srgbClr val="0D0D0D"/>
                </a:solidFill>
              </a:endParaRPr>
            </a:p>
            <a:p>
              <a:endParaRPr lang="nl-BE" sz="1600" dirty="0">
                <a:solidFill>
                  <a:srgbClr val="0D0D0D"/>
                </a:solidFill>
              </a:endParaRPr>
            </a:p>
            <a:p>
              <a:endParaRPr lang="nl-BE" sz="1600" dirty="0">
                <a:solidFill>
                  <a:srgbClr val="0D0D0D"/>
                </a:solidFill>
              </a:endParaRPr>
            </a:p>
            <a:p>
              <a:r>
                <a:rPr lang="nl-BE" sz="1600" dirty="0"/>
                <a:t>frank.robben@ehealth.fgov.be </a:t>
              </a:r>
            </a:p>
            <a:p>
              <a:endParaRPr lang="nl-BE" sz="1600" dirty="0" smtClean="0">
                <a:sym typeface="Arial" pitchFamily="34" charset="0"/>
              </a:endParaRPr>
            </a:p>
            <a:p>
              <a:r>
                <a:rPr lang="nl-BE" sz="1600" dirty="0" smtClean="0">
                  <a:sym typeface="Arial" pitchFamily="34" charset="0"/>
                </a:rPr>
                <a:t>@FrRobben</a:t>
              </a:r>
              <a:endParaRPr lang="nl-BE" sz="1600" dirty="0">
                <a:sym typeface="Arial" pitchFamily="34" charset="0"/>
              </a:endParaRPr>
            </a:p>
            <a:p>
              <a:endParaRPr lang="nl-BE" sz="1600" dirty="0">
                <a:sym typeface="Arial" pitchFamily="34" charset="0"/>
              </a:endParaRPr>
            </a:p>
            <a:p>
              <a:r>
                <a:rPr lang="nl-BE" sz="1600" dirty="0">
                  <a:sym typeface="Arial" pitchFamily="34" charset="0"/>
                </a:rPr>
                <a:t>https://www.ehealth.fgov.be</a:t>
              </a:r>
            </a:p>
            <a:p>
              <a:r>
                <a:rPr lang="nl-BE" sz="1600" dirty="0">
                  <a:sym typeface="Arial" pitchFamily="34" charset="0"/>
                </a:rPr>
                <a:t>http://www.ksz.fgov.be</a:t>
              </a:r>
            </a:p>
            <a:p>
              <a:r>
                <a:rPr lang="nl-BE" sz="1600" dirty="0">
                  <a:sym typeface="Arial" pitchFamily="34" charset="0"/>
                </a:rPr>
                <a:t>http://www.frankrobben.be</a:t>
              </a:r>
              <a:endParaRPr lang="nl-BE" sz="1600" dirty="0"/>
            </a:p>
          </p:txBody>
        </p:sp>
      </p:grpSp>
    </p:spTree>
    <p:extLst>
      <p:ext uri="{BB962C8B-B14F-4D97-AF65-F5344CB8AC3E}">
        <p14:creationId xmlns:p14="http://schemas.microsoft.com/office/powerpoint/2010/main" val="7224690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b="1" dirty="0" smtClean="0"/>
              <a:t>Roadmap eGezondheid 2013-2018</a:t>
            </a:r>
            <a:endParaRPr lang="nl-BE" b="1" dirty="0"/>
          </a:p>
        </p:txBody>
      </p:sp>
      <p:sp>
        <p:nvSpPr>
          <p:cNvPr id="10" name="Text Placeholder 9"/>
          <p:cNvSpPr>
            <a:spLocks noGrp="1"/>
          </p:cNvSpPr>
          <p:nvPr>
            <p:ph type="body" sz="half" idx="2"/>
          </p:nvPr>
        </p:nvSpPr>
        <p:spPr/>
        <p:txBody>
          <a:bodyPr vert="horz"/>
          <a:lstStyle/>
          <a:p>
            <a:pPr fontAlgn="base">
              <a:spcAft>
                <a:spcPct val="0"/>
              </a:spcAft>
              <a:defRPr/>
            </a:pPr>
            <a:r>
              <a:rPr lang="nl-BE" sz="2000" b="1" dirty="0">
                <a:solidFill>
                  <a:srgbClr val="3E6E5A"/>
                </a:solidFill>
              </a:rPr>
              <a:t>Registratie van </a:t>
            </a:r>
            <a:r>
              <a:rPr lang="nl-BE" sz="2000" b="1" dirty="0" err="1" smtClean="0">
                <a:solidFill>
                  <a:srgbClr val="3E6E5A"/>
                </a:solidFill>
              </a:rPr>
              <a:t>software-pakketten</a:t>
            </a:r>
            <a:endParaRPr lang="nl-BE" sz="2000" b="1" dirty="0">
              <a:solidFill>
                <a:srgbClr val="3E6E5A"/>
              </a:solidFill>
            </a:endParaRPr>
          </a:p>
          <a:p>
            <a:pPr>
              <a:spcBef>
                <a:spcPct val="0"/>
              </a:spcBef>
            </a:pPr>
            <a:endParaRPr lang="nl-BE" sz="2400" spc="-100" dirty="0" smtClean="0">
              <a:solidFill>
                <a:srgbClr val="3E6E5A"/>
              </a:solidFill>
              <a:latin typeface="+mj-lt"/>
              <a:ea typeface="+mj-ea"/>
              <a:cs typeface="+mj-cs"/>
            </a:endParaRPr>
          </a:p>
        </p:txBody>
      </p:sp>
      <p:sp>
        <p:nvSpPr>
          <p:cNvPr id="7" name="Slide Number Placeholder 6"/>
          <p:cNvSpPr>
            <a:spLocks noGrp="1"/>
          </p:cNvSpPr>
          <p:nvPr>
            <p:ph type="sldNum" sz="quarter" idx="12"/>
          </p:nvPr>
        </p:nvSpPr>
        <p:spPr/>
        <p:txBody>
          <a:bodyPr/>
          <a:lstStyle/>
          <a:p>
            <a:fld id="{BAADB71D-6A6A-403E-B8B0-DAC18C9A03D5}" type="slidenum">
              <a:rPr lang="en-US" smtClean="0"/>
              <a:t>6</a:t>
            </a:fld>
            <a:endParaRPr lang="nl-BE"/>
          </a:p>
        </p:txBody>
      </p:sp>
      <p:sp>
        <p:nvSpPr>
          <p:cNvPr id="11" name="Content Placeholder 10"/>
          <p:cNvSpPr>
            <a:spLocks noGrp="1"/>
          </p:cNvSpPr>
          <p:nvPr>
            <p:ph idx="1"/>
          </p:nvPr>
        </p:nvSpPr>
        <p:spPr/>
        <p:txBody>
          <a:bodyPr>
            <a:normAutofit fontScale="85000" lnSpcReduction="20000"/>
          </a:bodyPr>
          <a:lstStyle/>
          <a:p>
            <a:pPr>
              <a:defRPr/>
            </a:pPr>
            <a:r>
              <a:rPr lang="nl-BE" sz="2200" dirty="0"/>
              <a:t>S</a:t>
            </a:r>
            <a:r>
              <a:rPr lang="nl-BE" sz="2200" dirty="0" smtClean="0"/>
              <a:t>ectoren</a:t>
            </a:r>
          </a:p>
          <a:p>
            <a:pPr lvl="1">
              <a:defRPr/>
            </a:pPr>
            <a:r>
              <a:rPr lang="nl-BE" sz="1900" dirty="0" smtClean="0"/>
              <a:t>huisartsen</a:t>
            </a:r>
          </a:p>
          <a:p>
            <a:pPr lvl="1">
              <a:defRPr/>
            </a:pPr>
            <a:r>
              <a:rPr lang="nl-BE" sz="1900" dirty="0" smtClean="0"/>
              <a:t>kinesitherapeuten</a:t>
            </a:r>
          </a:p>
          <a:p>
            <a:pPr lvl="1">
              <a:defRPr/>
            </a:pPr>
            <a:r>
              <a:rPr lang="nl-BE" sz="1900" dirty="0" smtClean="0"/>
              <a:t>Verpleegkundigen</a:t>
            </a:r>
          </a:p>
          <a:p>
            <a:pPr lvl="1">
              <a:defRPr/>
            </a:pPr>
            <a:endParaRPr lang="nl-BE" sz="1900" dirty="0" smtClean="0"/>
          </a:p>
          <a:p>
            <a:pPr>
              <a:defRPr/>
            </a:pPr>
            <a:r>
              <a:rPr lang="nl-BE" sz="2200" dirty="0" smtClean="0"/>
              <a:t>Vastlegging van de registratiecriteria</a:t>
            </a:r>
          </a:p>
          <a:p>
            <a:pPr lvl="1">
              <a:defRPr/>
            </a:pPr>
            <a:r>
              <a:rPr lang="nl-BE" sz="1900" dirty="0" smtClean="0"/>
              <a:t>in samenwerking met vertegenwoordigers van de huisartsen, kinesitherapeuten en verpleegkundigen, en van de openbare instellingen (RIZIV en FOD Volksgezondheid)</a:t>
            </a:r>
          </a:p>
          <a:p>
            <a:pPr lvl="1">
              <a:defRPr/>
            </a:pPr>
            <a:r>
              <a:rPr lang="nl-BE" sz="1900" dirty="0"/>
              <a:t>goedkeuring door </a:t>
            </a:r>
            <a:r>
              <a:rPr lang="nl-BE" sz="1900" dirty="0" smtClean="0"/>
              <a:t>ad-hoc-commissies (Nationale </a:t>
            </a:r>
            <a:r>
              <a:rPr lang="nl-BE" sz="1900" dirty="0"/>
              <a:t>Commissie Geneesheren-Ziekenfondsen of de Overeenkomstencommissie</a:t>
            </a:r>
            <a:r>
              <a:rPr lang="nl-BE" sz="1900" dirty="0" smtClean="0"/>
              <a:t>)</a:t>
            </a:r>
          </a:p>
          <a:p>
            <a:pPr lvl="1">
              <a:defRPr/>
            </a:pPr>
            <a:endParaRPr lang="nl-BE" sz="1900" dirty="0"/>
          </a:p>
          <a:p>
            <a:pPr>
              <a:defRPr/>
            </a:pPr>
            <a:r>
              <a:rPr lang="nl-BE" sz="2200" dirty="0" smtClean="0"/>
              <a:t>Controle van de registratiecriteria (testen)</a:t>
            </a:r>
          </a:p>
          <a:p>
            <a:pPr>
              <a:defRPr/>
            </a:pPr>
            <a:endParaRPr lang="nl-BE" sz="2200" dirty="0" smtClean="0"/>
          </a:p>
          <a:p>
            <a:pPr>
              <a:defRPr/>
            </a:pPr>
            <a:r>
              <a:rPr lang="nl-BE" sz="2200" dirty="0" smtClean="0"/>
              <a:t>Intensieve ondersteuning</a:t>
            </a:r>
          </a:p>
          <a:p>
            <a:pPr lvl="1">
              <a:defRPr/>
            </a:pPr>
            <a:r>
              <a:rPr lang="nl-BE" sz="1900" dirty="0" smtClean="0"/>
              <a:t>mini-labs</a:t>
            </a:r>
          </a:p>
          <a:p>
            <a:pPr lvl="1">
              <a:defRPr/>
            </a:pPr>
            <a:endParaRPr lang="nl-BE" sz="1900" dirty="0" smtClean="0"/>
          </a:p>
          <a:p>
            <a:pPr>
              <a:defRPr/>
            </a:pPr>
            <a:r>
              <a:rPr lang="nl-BE" sz="2200" b="1" i="1" dirty="0" smtClean="0"/>
              <a:t>Gepland: </a:t>
            </a:r>
            <a:r>
              <a:rPr lang="nl-BE" sz="2200" i="1" dirty="0" smtClean="0"/>
              <a:t> vervanging van premies voor het bezit van een software door premies voor een effectief gebruik van een software</a:t>
            </a:r>
            <a:endParaRPr lang="nl-BE" sz="2200" i="1" dirty="0"/>
          </a:p>
          <a:p>
            <a:pPr lvl="1">
              <a:defRPr/>
            </a:pPr>
            <a:endParaRPr lang="nl-BE" sz="2200" dirty="0"/>
          </a:p>
          <a:p>
            <a:pPr>
              <a:defRPr/>
            </a:pPr>
            <a:endParaRPr lang="nl-BE" sz="2600" dirty="0"/>
          </a:p>
          <a:p>
            <a:pPr marL="457200" indent="-457200">
              <a:buFont typeface="+mj-lt"/>
              <a:buAutoNum type="arabicPeriod"/>
            </a:pPr>
            <a:endParaRPr lang="nl-BE" sz="2400" dirty="0"/>
          </a:p>
        </p:txBody>
      </p:sp>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5229200"/>
            <a:ext cx="1762117" cy="888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Date Placeholder 3"/>
          <p:cNvSpPr>
            <a:spLocks noGrp="1"/>
          </p:cNvSpPr>
          <p:nvPr>
            <p:ph type="dt" sz="half" idx="10"/>
          </p:nvPr>
        </p:nvSpPr>
        <p:spPr>
          <a:xfrm>
            <a:off x="457200" y="18288"/>
            <a:ext cx="2895600" cy="329184"/>
          </a:xfrm>
        </p:spPr>
        <p:txBody>
          <a:bodyPr/>
          <a:lstStyle/>
          <a:p>
            <a:r>
              <a:rPr lang="en-US" dirty="0" smtClean="0"/>
              <a:t>02/12/2014</a:t>
            </a:r>
            <a:endParaRPr lang="nl-BE" dirty="0"/>
          </a:p>
        </p:txBody>
      </p:sp>
    </p:spTree>
    <p:extLst>
      <p:ext uri="{BB962C8B-B14F-4D97-AF65-F5344CB8AC3E}">
        <p14:creationId xmlns:p14="http://schemas.microsoft.com/office/powerpoint/2010/main" val="17937199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b="1" dirty="0" smtClean="0"/>
              <a:t>Roadmap eGezondheid 2013-2018</a:t>
            </a:r>
            <a:endParaRPr lang="nl-BE" b="1" dirty="0"/>
          </a:p>
        </p:txBody>
      </p:sp>
      <p:sp>
        <p:nvSpPr>
          <p:cNvPr id="10" name="Text Placeholder 9"/>
          <p:cNvSpPr>
            <a:spLocks noGrp="1"/>
          </p:cNvSpPr>
          <p:nvPr>
            <p:ph type="body" sz="half" idx="2"/>
          </p:nvPr>
        </p:nvSpPr>
        <p:spPr/>
        <p:txBody>
          <a:bodyPr vert="horz">
            <a:normAutofit/>
          </a:bodyPr>
          <a:lstStyle/>
          <a:p>
            <a:pPr>
              <a:spcBef>
                <a:spcPct val="0"/>
              </a:spcBef>
            </a:pPr>
            <a:r>
              <a:rPr lang="nl-BE" sz="2000" b="1" spc="-100" dirty="0" smtClean="0">
                <a:solidFill>
                  <a:srgbClr val="3E6E5A"/>
                </a:solidFill>
                <a:latin typeface="+mj-lt"/>
              </a:rPr>
              <a:t>Elektronische voorschriften  - </a:t>
            </a:r>
          </a:p>
          <a:p>
            <a:pPr>
              <a:spcBef>
                <a:spcPct val="0"/>
              </a:spcBef>
            </a:pPr>
            <a:r>
              <a:rPr lang="nl-BE" sz="2000" b="1" spc="-100" dirty="0" smtClean="0">
                <a:solidFill>
                  <a:srgbClr val="3E6E5A"/>
                </a:solidFill>
                <a:latin typeface="+mj-lt"/>
              </a:rPr>
              <a:t>Recip-e</a:t>
            </a:r>
          </a:p>
        </p:txBody>
      </p:sp>
      <p:sp>
        <p:nvSpPr>
          <p:cNvPr id="7" name="Slide Number Placeholder 6"/>
          <p:cNvSpPr>
            <a:spLocks noGrp="1"/>
          </p:cNvSpPr>
          <p:nvPr>
            <p:ph type="sldNum" sz="quarter" idx="12"/>
          </p:nvPr>
        </p:nvSpPr>
        <p:spPr/>
        <p:txBody>
          <a:bodyPr/>
          <a:lstStyle/>
          <a:p>
            <a:fld id="{BAADB71D-6A6A-403E-B8B0-DAC18C9A03D5}" type="slidenum">
              <a:rPr lang="en-US" smtClean="0"/>
              <a:t>7</a:t>
            </a:fld>
            <a:endParaRPr lang="nl-BE"/>
          </a:p>
        </p:txBody>
      </p:sp>
      <p:sp>
        <p:nvSpPr>
          <p:cNvPr id="11" name="Content Placeholder 10"/>
          <p:cNvSpPr>
            <a:spLocks noGrp="1"/>
          </p:cNvSpPr>
          <p:nvPr>
            <p:ph idx="1"/>
          </p:nvPr>
        </p:nvSpPr>
        <p:spPr/>
        <p:txBody>
          <a:bodyPr>
            <a:normAutofit fontScale="92500" lnSpcReduction="10000"/>
          </a:bodyPr>
          <a:lstStyle/>
          <a:p>
            <a:pPr marL="0" indent="0" eaLnBrk="0" fontAlgn="base" hangingPunct="0">
              <a:spcAft>
                <a:spcPct val="0"/>
              </a:spcAft>
              <a:buNone/>
              <a:defRPr/>
            </a:pPr>
            <a:r>
              <a:rPr lang="nl-BE" sz="1800" dirty="0"/>
              <a:t>Veralgemening van het elektronisch voorschrift </a:t>
            </a:r>
            <a:r>
              <a:rPr lang="nl-BE" sz="1800" dirty="0" smtClean="0"/>
              <a:t>voor </a:t>
            </a:r>
            <a:r>
              <a:rPr lang="nl-BE" sz="1800" dirty="0"/>
              <a:t>geneesmiddelen in de ambulante sector en uitbreiding tot andere soorten voorschriften (kinesitherapie, verpleegkundige verzorging, </a:t>
            </a:r>
            <a:r>
              <a:rPr lang="nl-BE" sz="1800" dirty="0" smtClean="0"/>
              <a:t>laboratoriumonderzoeken, </a:t>
            </a:r>
            <a:r>
              <a:rPr lang="nl-BE" sz="1800" dirty="0"/>
              <a:t>medische beeldvorming)</a:t>
            </a:r>
          </a:p>
          <a:p>
            <a:pPr marL="0" indent="0" eaLnBrk="0" fontAlgn="base" hangingPunct="0">
              <a:spcAft>
                <a:spcPct val="0"/>
              </a:spcAft>
              <a:buNone/>
              <a:defRPr/>
            </a:pPr>
            <a:endParaRPr lang="nl-BE" sz="800" dirty="0" smtClean="0"/>
          </a:p>
          <a:p>
            <a:pPr marL="0" indent="0" eaLnBrk="0" fontAlgn="base" hangingPunct="0">
              <a:spcAft>
                <a:spcPct val="0"/>
              </a:spcAft>
              <a:buNone/>
              <a:defRPr/>
            </a:pPr>
            <a:endParaRPr lang="nl-BE" sz="800" dirty="0" smtClean="0"/>
          </a:p>
          <a:p>
            <a:r>
              <a:rPr lang="nl-BE" sz="1600" dirty="0"/>
              <a:t>Hoe werkt het?</a:t>
            </a:r>
          </a:p>
          <a:p>
            <a:pPr marL="457200" lvl="2"/>
            <a:r>
              <a:rPr lang="nl-BE" sz="1600" dirty="0" smtClean="0"/>
              <a:t>de arts maakt het elektronisch voorschrift op, vercijfert het en stuurt het door naar de server van Recip-e</a:t>
            </a:r>
          </a:p>
          <a:p>
            <a:pPr marL="457200" lvl="2"/>
            <a:r>
              <a:rPr lang="nl-BE" sz="1600" dirty="0"/>
              <a:t>de apotheker haalt het voorschrift op van de server van </a:t>
            </a:r>
            <a:r>
              <a:rPr lang="nl-BE" sz="1600" dirty="0" err="1"/>
              <a:t>Recip</a:t>
            </a:r>
            <a:r>
              <a:rPr lang="nl-BE" sz="1600" dirty="0"/>
              <a:t>-e </a:t>
            </a:r>
            <a:r>
              <a:rPr lang="nl-BE" sz="1600" dirty="0" smtClean="0"/>
              <a:t>en ontcijfert het</a:t>
            </a:r>
          </a:p>
          <a:p>
            <a:pPr marL="457200" lvl="2"/>
            <a:r>
              <a:rPr lang="nl-BE" sz="1600" dirty="0" smtClean="0"/>
              <a:t>de apotheker heeft elektronisch toegang tot de verzekerbaarheidstoestand bij de ziekenfondsen</a:t>
            </a:r>
            <a:endParaRPr lang="nl-BE" sz="1600" dirty="0"/>
          </a:p>
          <a:p>
            <a:pPr marL="457200" lvl="2"/>
            <a:r>
              <a:rPr lang="nl-BE" sz="1600" dirty="0"/>
              <a:t>Recip-e slaat de zorgvoorschriften in vercijferde </a:t>
            </a:r>
            <a:r>
              <a:rPr lang="nl-BE" sz="1600" dirty="0" smtClean="0"/>
              <a:t>vorm slechts </a:t>
            </a:r>
            <a:r>
              <a:rPr lang="nl-BE" sz="1600" dirty="0"/>
              <a:t>tijdelijk op totdat de door de patiënt gekozen zorgverlener het voorschrift ophaalt en </a:t>
            </a:r>
            <a:r>
              <a:rPr lang="nl-BE" sz="1600" dirty="0" smtClean="0"/>
              <a:t>uitvoert</a:t>
            </a:r>
            <a:endParaRPr lang="nl-BE" sz="1600" dirty="0" smtClean="0">
              <a:solidFill>
                <a:srgbClr val="3E6E5A"/>
              </a:solidFill>
            </a:endParaRPr>
          </a:p>
          <a:p>
            <a:pPr marL="457200" lvl="2"/>
            <a:endParaRPr lang="nl-BE" sz="1600" dirty="0">
              <a:solidFill>
                <a:srgbClr val="3E6E5A"/>
              </a:solidFill>
            </a:endParaRPr>
          </a:p>
          <a:p>
            <a:r>
              <a:rPr lang="nl-BE" sz="1600" dirty="0"/>
              <a:t>Voordelen:</a:t>
            </a:r>
          </a:p>
          <a:p>
            <a:pPr marL="457200" lvl="2"/>
            <a:r>
              <a:rPr lang="nl-BE" sz="1600" dirty="0" smtClean="0"/>
              <a:t>leesbaarheid van de voorschriften </a:t>
            </a:r>
          </a:p>
          <a:p>
            <a:pPr marL="457200" lvl="2"/>
            <a:r>
              <a:rPr lang="nl-BE" sz="1600" dirty="0"/>
              <a:t>automatische controles om contra-indicaties te vermijden</a:t>
            </a:r>
          </a:p>
          <a:p>
            <a:pPr marL="457200" lvl="2"/>
            <a:r>
              <a:rPr lang="nl-BE" sz="1600" dirty="0"/>
              <a:t>preventie van fraude en vervalsing</a:t>
            </a:r>
          </a:p>
          <a:p>
            <a:pPr marL="457200" lvl="2"/>
            <a:r>
              <a:rPr lang="nl-BE" sz="1600" dirty="0"/>
              <a:t>beter beheer </a:t>
            </a:r>
            <a:r>
              <a:rPr lang="nl-BE" sz="1600" dirty="0" smtClean="0"/>
              <a:t>van </a:t>
            </a:r>
            <a:r>
              <a:rPr lang="nl-BE" sz="1600" dirty="0"/>
              <a:t>vervallen voorschriften</a:t>
            </a:r>
          </a:p>
          <a:p>
            <a:pPr marL="0" indent="0" eaLnBrk="0" fontAlgn="base" hangingPunct="0">
              <a:spcAft>
                <a:spcPct val="0"/>
              </a:spcAft>
              <a:buNone/>
              <a:defRPr/>
            </a:pPr>
            <a:endParaRPr lang="nl-BE" sz="1600" dirty="0"/>
          </a:p>
        </p:txBody>
      </p:sp>
      <p:sp>
        <p:nvSpPr>
          <p:cNvPr id="8" name="Date Placeholder 3"/>
          <p:cNvSpPr>
            <a:spLocks noGrp="1"/>
          </p:cNvSpPr>
          <p:nvPr>
            <p:ph type="dt" sz="half" idx="10"/>
          </p:nvPr>
        </p:nvSpPr>
        <p:spPr>
          <a:xfrm>
            <a:off x="457200" y="18288"/>
            <a:ext cx="2895600" cy="329184"/>
          </a:xfrm>
        </p:spPr>
        <p:txBody>
          <a:bodyPr/>
          <a:lstStyle/>
          <a:p>
            <a:r>
              <a:rPr lang="en-US" dirty="0" smtClean="0"/>
              <a:t>02/12/2014</a:t>
            </a:r>
            <a:endParaRPr lang="nl-BE" dirty="0"/>
          </a:p>
        </p:txBody>
      </p:sp>
    </p:spTree>
    <p:extLst>
      <p:ext uri="{BB962C8B-B14F-4D97-AF65-F5344CB8AC3E}">
        <p14:creationId xmlns:p14="http://schemas.microsoft.com/office/powerpoint/2010/main" val="40972661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b="1" dirty="0" smtClean="0"/>
              <a:t>Roadmap eGezondheid 2013-2018</a:t>
            </a:r>
            <a:endParaRPr lang="nl-BE" b="1" dirty="0"/>
          </a:p>
        </p:txBody>
      </p:sp>
      <p:sp>
        <p:nvSpPr>
          <p:cNvPr id="10" name="Text Placeholder 9"/>
          <p:cNvSpPr>
            <a:spLocks noGrp="1"/>
          </p:cNvSpPr>
          <p:nvPr>
            <p:ph type="body" sz="half" idx="2"/>
          </p:nvPr>
        </p:nvSpPr>
        <p:spPr/>
        <p:txBody>
          <a:bodyPr vert="horz">
            <a:normAutofit/>
          </a:bodyPr>
          <a:lstStyle/>
          <a:p>
            <a:pPr>
              <a:spcBef>
                <a:spcPct val="0"/>
              </a:spcBef>
            </a:pPr>
            <a:r>
              <a:rPr lang="nl-BE" sz="2000" b="1" spc="-100" dirty="0">
                <a:solidFill>
                  <a:srgbClr val="3E6E5A"/>
                </a:solidFill>
                <a:latin typeface="+mj-lt"/>
              </a:rPr>
              <a:t>Veralgemeend delen van </a:t>
            </a:r>
            <a:r>
              <a:rPr lang="nl-BE" sz="2000" b="1" spc="-100" dirty="0" smtClean="0">
                <a:solidFill>
                  <a:srgbClr val="3E6E5A"/>
                </a:solidFill>
                <a:latin typeface="+mj-lt"/>
              </a:rPr>
              <a:t>ziekenhuis-documenten </a:t>
            </a:r>
            <a:r>
              <a:rPr lang="nl-BE" sz="2000" b="1" spc="-100" dirty="0">
                <a:solidFill>
                  <a:srgbClr val="3E6E5A"/>
                </a:solidFill>
                <a:latin typeface="+mj-lt"/>
              </a:rPr>
              <a:t>via het </a:t>
            </a:r>
            <a:r>
              <a:rPr lang="nl-BE" sz="2000" b="1" spc="-100" dirty="0" smtClean="0">
                <a:solidFill>
                  <a:srgbClr val="3E6E5A"/>
                </a:solidFill>
                <a:latin typeface="+mj-lt"/>
              </a:rPr>
              <a:t>hubs/ metahubsysteem</a:t>
            </a:r>
            <a:endParaRPr lang="nl-BE" sz="2000" b="1" spc="-100" dirty="0">
              <a:solidFill>
                <a:srgbClr val="3E6E5A"/>
              </a:solidFill>
              <a:latin typeface="+mj-lt"/>
              <a:ea typeface="+mj-ea"/>
              <a:cs typeface="+mj-cs"/>
            </a:endParaRPr>
          </a:p>
        </p:txBody>
      </p:sp>
      <p:sp>
        <p:nvSpPr>
          <p:cNvPr id="7" name="Slide Number Placeholder 6"/>
          <p:cNvSpPr>
            <a:spLocks noGrp="1"/>
          </p:cNvSpPr>
          <p:nvPr>
            <p:ph type="sldNum" sz="quarter" idx="12"/>
          </p:nvPr>
        </p:nvSpPr>
        <p:spPr/>
        <p:txBody>
          <a:bodyPr/>
          <a:lstStyle/>
          <a:p>
            <a:fld id="{BAADB71D-6A6A-403E-B8B0-DAC18C9A03D5}" type="slidenum">
              <a:rPr lang="en-US" smtClean="0"/>
              <a:t>8</a:t>
            </a:fld>
            <a:endParaRPr lang="nl-BE"/>
          </a:p>
        </p:txBody>
      </p:sp>
      <p:sp>
        <p:nvSpPr>
          <p:cNvPr id="11" name="Content Placeholder 10"/>
          <p:cNvSpPr>
            <a:spLocks noGrp="1"/>
          </p:cNvSpPr>
          <p:nvPr>
            <p:ph idx="1"/>
          </p:nvPr>
        </p:nvSpPr>
        <p:spPr/>
        <p:txBody>
          <a:bodyPr>
            <a:normAutofit/>
          </a:bodyPr>
          <a:lstStyle/>
          <a:p>
            <a:pPr marL="92075" lvl="1" indent="0">
              <a:buNone/>
              <a:defRPr/>
            </a:pPr>
            <a:endParaRPr lang="nl-BE" sz="1600" dirty="0" smtClean="0"/>
          </a:p>
          <a:p>
            <a:pPr marL="92075" lvl="1" indent="0">
              <a:buNone/>
              <a:defRPr/>
            </a:pPr>
            <a:r>
              <a:rPr lang="nl-BE" sz="2000" dirty="0" smtClean="0"/>
              <a:t>Toegang tot ziekenhuisdocumenten via het hubs/metahub-systeem</a:t>
            </a:r>
          </a:p>
          <a:p>
            <a:pPr marL="434975" lvl="1" indent="-342900">
              <a:defRPr/>
            </a:pPr>
            <a:r>
              <a:rPr lang="nl-BE" sz="2000" dirty="0" smtClean="0"/>
              <a:t>zorgverleners die een therapeutische relatie hebben met de patiënt hebben via hun </a:t>
            </a:r>
            <a:r>
              <a:rPr lang="nl-BE" sz="2000" dirty="0"/>
              <a:t>softwarepakket </a:t>
            </a:r>
            <a:r>
              <a:rPr lang="nl-BE" sz="2000" dirty="0" smtClean="0"/>
              <a:t>toegang tot </a:t>
            </a:r>
            <a:r>
              <a:rPr lang="nl-BE" sz="2000" dirty="0"/>
              <a:t>de </a:t>
            </a:r>
            <a:r>
              <a:rPr lang="nl-BE" sz="2000" dirty="0" smtClean="0"/>
              <a:t>elektronische documenten </a:t>
            </a:r>
            <a:r>
              <a:rPr lang="nl-BE" sz="2000" dirty="0"/>
              <a:t>die door ziekenhuizen opgeslagen worden en </a:t>
            </a:r>
            <a:r>
              <a:rPr lang="nl-BE" sz="2000" dirty="0" smtClean="0"/>
              <a:t>waarnaar een referentie beschikbaar is in het hubs/metahubsysteem</a:t>
            </a:r>
            <a:endParaRPr lang="nl-BE" sz="2000" dirty="0"/>
          </a:p>
          <a:p>
            <a:pPr marL="92075" lvl="1" indent="0">
              <a:buNone/>
              <a:defRPr/>
            </a:pPr>
            <a:endParaRPr lang="nl-BE" sz="2000" dirty="0" smtClean="0"/>
          </a:p>
          <a:p>
            <a:pPr marL="92075" lvl="1" indent="0">
              <a:buNone/>
              <a:defRPr/>
            </a:pPr>
            <a:r>
              <a:rPr lang="nl-BE" sz="2000" dirty="0" smtClean="0"/>
              <a:t>Voor de extramurale omgeving: ondersteuning bij de integratie van diensten in de softwarepakketten voor huisartsen (verbindingslibraries, minilab, ...)</a:t>
            </a:r>
          </a:p>
          <a:p>
            <a:pPr marL="0" indent="0" eaLnBrk="0" fontAlgn="base" hangingPunct="0">
              <a:spcAft>
                <a:spcPct val="0"/>
              </a:spcAft>
              <a:buNone/>
              <a:defRPr/>
            </a:pPr>
            <a:endParaRPr lang="nl-BE" sz="1600" dirty="0"/>
          </a:p>
        </p:txBody>
      </p:sp>
      <p:sp>
        <p:nvSpPr>
          <p:cNvPr id="8" name="Date Placeholder 3"/>
          <p:cNvSpPr>
            <a:spLocks noGrp="1"/>
          </p:cNvSpPr>
          <p:nvPr>
            <p:ph type="dt" sz="half" idx="10"/>
          </p:nvPr>
        </p:nvSpPr>
        <p:spPr>
          <a:xfrm>
            <a:off x="457200" y="18288"/>
            <a:ext cx="2895600" cy="329184"/>
          </a:xfrm>
        </p:spPr>
        <p:txBody>
          <a:bodyPr/>
          <a:lstStyle/>
          <a:p>
            <a:r>
              <a:rPr lang="en-US" dirty="0" smtClean="0"/>
              <a:t>02/12/2014</a:t>
            </a:r>
            <a:endParaRPr lang="nl-BE" dirty="0"/>
          </a:p>
        </p:txBody>
      </p:sp>
    </p:spTree>
    <p:extLst>
      <p:ext uri="{BB962C8B-B14F-4D97-AF65-F5344CB8AC3E}">
        <p14:creationId xmlns:p14="http://schemas.microsoft.com/office/powerpoint/2010/main" val="27794209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b="1" dirty="0" smtClean="0"/>
              <a:t>Roadmap eGezondheid 2013-2018</a:t>
            </a:r>
            <a:endParaRPr lang="nl-BE" b="1" dirty="0"/>
          </a:p>
        </p:txBody>
      </p:sp>
      <p:sp>
        <p:nvSpPr>
          <p:cNvPr id="10" name="Text Placeholder 9"/>
          <p:cNvSpPr>
            <a:spLocks noGrp="1"/>
          </p:cNvSpPr>
          <p:nvPr>
            <p:ph type="body" sz="half" idx="2"/>
          </p:nvPr>
        </p:nvSpPr>
        <p:spPr/>
        <p:txBody>
          <a:bodyPr vert="horz">
            <a:normAutofit/>
          </a:bodyPr>
          <a:lstStyle/>
          <a:p>
            <a:pPr>
              <a:spcBef>
                <a:spcPct val="0"/>
              </a:spcBef>
            </a:pPr>
            <a:r>
              <a:rPr lang="nl-BE" sz="2000" b="1" spc="-100" dirty="0" smtClean="0">
                <a:solidFill>
                  <a:srgbClr val="3E6E5A"/>
                </a:solidFill>
                <a:latin typeface="+mj-lt"/>
              </a:rPr>
              <a:t>MyCareNet</a:t>
            </a:r>
            <a:endParaRPr lang="nl-BE" sz="2000" b="1" spc="-100" dirty="0">
              <a:solidFill>
                <a:srgbClr val="3E6E5A"/>
              </a:solidFill>
              <a:latin typeface="+mj-lt"/>
              <a:ea typeface="+mj-ea"/>
              <a:cs typeface="+mj-cs"/>
            </a:endParaRPr>
          </a:p>
        </p:txBody>
      </p:sp>
      <p:sp>
        <p:nvSpPr>
          <p:cNvPr id="7" name="Slide Number Placeholder 6"/>
          <p:cNvSpPr>
            <a:spLocks noGrp="1"/>
          </p:cNvSpPr>
          <p:nvPr>
            <p:ph type="sldNum" sz="quarter" idx="12"/>
          </p:nvPr>
        </p:nvSpPr>
        <p:spPr/>
        <p:txBody>
          <a:bodyPr/>
          <a:lstStyle/>
          <a:p>
            <a:fld id="{BAADB71D-6A6A-403E-B8B0-DAC18C9A03D5}" type="slidenum">
              <a:rPr lang="en-US" smtClean="0"/>
              <a:t>9</a:t>
            </a:fld>
            <a:endParaRPr lang="nl-BE"/>
          </a:p>
        </p:txBody>
      </p:sp>
      <p:sp>
        <p:nvSpPr>
          <p:cNvPr id="11" name="Content Placeholder 10"/>
          <p:cNvSpPr>
            <a:spLocks noGrp="1"/>
          </p:cNvSpPr>
          <p:nvPr>
            <p:ph idx="1"/>
          </p:nvPr>
        </p:nvSpPr>
        <p:spPr/>
        <p:txBody>
          <a:bodyPr>
            <a:normAutofit fontScale="77500" lnSpcReduction="20000"/>
          </a:bodyPr>
          <a:lstStyle/>
          <a:p>
            <a:pPr>
              <a:lnSpc>
                <a:spcPct val="90000"/>
              </a:lnSpc>
              <a:defRPr/>
            </a:pPr>
            <a:r>
              <a:rPr lang="nl-BE" sz="2000" dirty="0" smtClean="0">
                <a:solidFill>
                  <a:srgbClr val="000000"/>
                </a:solidFill>
              </a:rPr>
              <a:t>Elektronische facturatie derde betalende</a:t>
            </a:r>
          </a:p>
          <a:p>
            <a:pPr>
              <a:lnSpc>
                <a:spcPct val="90000"/>
              </a:lnSpc>
              <a:defRPr/>
            </a:pPr>
            <a:endParaRPr lang="nl-BE" sz="2000" dirty="0">
              <a:solidFill>
                <a:srgbClr val="000000"/>
              </a:solidFill>
            </a:endParaRPr>
          </a:p>
          <a:p>
            <a:pPr>
              <a:lnSpc>
                <a:spcPct val="90000"/>
              </a:lnSpc>
              <a:defRPr/>
            </a:pPr>
            <a:r>
              <a:rPr lang="nl-BE" sz="2000" dirty="0">
                <a:solidFill>
                  <a:srgbClr val="000000"/>
                </a:solidFill>
              </a:rPr>
              <a:t>T</a:t>
            </a:r>
            <a:r>
              <a:rPr lang="nl-BE" sz="2000" dirty="0" smtClean="0">
                <a:solidFill>
                  <a:srgbClr val="000000"/>
                </a:solidFill>
              </a:rPr>
              <a:t>arificatie</a:t>
            </a:r>
          </a:p>
          <a:p>
            <a:pPr>
              <a:lnSpc>
                <a:spcPct val="90000"/>
              </a:lnSpc>
              <a:defRPr/>
            </a:pPr>
            <a:endParaRPr lang="nl-BE" sz="2000" dirty="0" smtClean="0">
              <a:solidFill>
                <a:srgbClr val="000000"/>
              </a:solidFill>
            </a:endParaRPr>
          </a:p>
          <a:p>
            <a:pPr>
              <a:lnSpc>
                <a:spcPct val="90000"/>
              </a:lnSpc>
              <a:defRPr/>
            </a:pPr>
            <a:r>
              <a:rPr lang="nl-BE" sz="2000" dirty="0">
                <a:solidFill>
                  <a:srgbClr val="000000"/>
                </a:solidFill>
              </a:rPr>
              <a:t>Elektronische raadpleging verzekerbaarheid</a:t>
            </a:r>
          </a:p>
          <a:p>
            <a:pPr>
              <a:lnSpc>
                <a:spcPct val="90000"/>
              </a:lnSpc>
              <a:defRPr/>
            </a:pPr>
            <a:endParaRPr lang="nl-BE" sz="2000" dirty="0" smtClean="0">
              <a:solidFill>
                <a:srgbClr val="000000"/>
              </a:solidFill>
            </a:endParaRPr>
          </a:p>
          <a:p>
            <a:pPr>
              <a:lnSpc>
                <a:spcPct val="90000"/>
              </a:lnSpc>
              <a:defRPr/>
            </a:pPr>
            <a:r>
              <a:rPr lang="nl-BE" sz="2000" dirty="0">
                <a:solidFill>
                  <a:srgbClr val="000000"/>
                </a:solidFill>
              </a:rPr>
              <a:t>Elektronische uitwisseling tussen het ziekenhuis en het ziekenfonds bij ziekenhuisopname</a:t>
            </a:r>
          </a:p>
          <a:p>
            <a:pPr>
              <a:lnSpc>
                <a:spcPct val="90000"/>
              </a:lnSpc>
              <a:defRPr/>
            </a:pPr>
            <a:endParaRPr lang="nl-BE" sz="2000" dirty="0">
              <a:solidFill>
                <a:srgbClr val="000000"/>
              </a:solidFill>
            </a:endParaRPr>
          </a:p>
          <a:p>
            <a:pPr>
              <a:lnSpc>
                <a:spcPct val="90000"/>
              </a:lnSpc>
              <a:defRPr/>
            </a:pPr>
            <a:r>
              <a:rPr lang="nl-BE" sz="2000" dirty="0" smtClean="0">
                <a:solidFill>
                  <a:srgbClr val="000000"/>
                </a:solidFill>
              </a:rPr>
              <a:t>Aanvragen tot overeenkomst voor de terugbetaling van geneesmiddelen Hoofdstuk IV</a:t>
            </a:r>
          </a:p>
          <a:p>
            <a:pPr>
              <a:lnSpc>
                <a:spcPct val="90000"/>
              </a:lnSpc>
              <a:defRPr/>
            </a:pPr>
            <a:endParaRPr lang="nl-BE" sz="2000" dirty="0" smtClean="0">
              <a:solidFill>
                <a:srgbClr val="000000"/>
              </a:solidFill>
            </a:endParaRPr>
          </a:p>
          <a:p>
            <a:pPr>
              <a:lnSpc>
                <a:spcPct val="90000"/>
              </a:lnSpc>
              <a:defRPr/>
            </a:pPr>
            <a:r>
              <a:rPr lang="nl-BE" sz="2000" dirty="0" smtClean="0">
                <a:solidFill>
                  <a:srgbClr val="000000"/>
                </a:solidFill>
              </a:rPr>
              <a:t>Verband met het GMD</a:t>
            </a:r>
          </a:p>
          <a:p>
            <a:pPr>
              <a:lnSpc>
                <a:spcPct val="90000"/>
              </a:lnSpc>
              <a:defRPr/>
            </a:pPr>
            <a:endParaRPr lang="nl-BE" sz="2000" dirty="0">
              <a:solidFill>
                <a:srgbClr val="000000"/>
              </a:solidFill>
            </a:endParaRPr>
          </a:p>
          <a:p>
            <a:pPr>
              <a:lnSpc>
                <a:spcPct val="90000"/>
              </a:lnSpc>
              <a:defRPr/>
            </a:pPr>
            <a:r>
              <a:rPr lang="nl-BE" sz="2000" dirty="0" smtClean="0">
                <a:solidFill>
                  <a:srgbClr val="000000"/>
                </a:solidFill>
              </a:rPr>
              <a:t>Op dit ogenblik beschikbaar (via software en/of MyCareNet-portaal) voor:</a:t>
            </a:r>
          </a:p>
          <a:p>
            <a:pPr>
              <a:lnSpc>
                <a:spcPct val="90000"/>
              </a:lnSpc>
              <a:defRPr/>
            </a:pPr>
            <a:endParaRPr lang="nl-BE" sz="2000" dirty="0" smtClean="0">
              <a:solidFill>
                <a:srgbClr val="000000"/>
              </a:solidFill>
            </a:endParaRPr>
          </a:p>
          <a:p>
            <a:pPr lvl="1">
              <a:lnSpc>
                <a:spcPct val="90000"/>
              </a:lnSpc>
              <a:defRPr/>
            </a:pPr>
            <a:r>
              <a:rPr lang="nl-BE" sz="1600" dirty="0" smtClean="0"/>
              <a:t>ziekenhuizen</a:t>
            </a:r>
          </a:p>
          <a:p>
            <a:pPr lvl="1">
              <a:lnSpc>
                <a:spcPct val="90000"/>
              </a:lnSpc>
              <a:defRPr/>
            </a:pPr>
            <a:r>
              <a:rPr lang="nl-BE" sz="1600" dirty="0" smtClean="0">
                <a:solidFill>
                  <a:srgbClr val="000000"/>
                </a:solidFill>
              </a:rPr>
              <a:t>revalidatiecentra</a:t>
            </a:r>
          </a:p>
          <a:p>
            <a:pPr lvl="1">
              <a:lnSpc>
                <a:spcPct val="90000"/>
              </a:lnSpc>
              <a:defRPr/>
            </a:pPr>
            <a:r>
              <a:rPr lang="nl-BE" sz="1600" dirty="0" smtClean="0">
                <a:solidFill>
                  <a:srgbClr val="000000"/>
                </a:solidFill>
              </a:rPr>
              <a:t>polyklinieken</a:t>
            </a:r>
          </a:p>
          <a:p>
            <a:pPr lvl="1">
              <a:lnSpc>
                <a:spcPct val="90000"/>
              </a:lnSpc>
              <a:defRPr/>
            </a:pPr>
            <a:r>
              <a:rPr lang="nl-BE" sz="1600" dirty="0"/>
              <a:t>RVT-ROB-CDV</a:t>
            </a:r>
          </a:p>
          <a:p>
            <a:pPr lvl="1">
              <a:spcBef>
                <a:spcPts val="0"/>
              </a:spcBef>
            </a:pPr>
            <a:r>
              <a:rPr lang="nl-BE" sz="1600" dirty="0" smtClean="0"/>
              <a:t>medische huizen (via de toegang van de arts of de verpleegkundige)</a:t>
            </a:r>
          </a:p>
          <a:p>
            <a:pPr lvl="1">
              <a:lnSpc>
                <a:spcPct val="90000"/>
              </a:lnSpc>
              <a:defRPr/>
            </a:pPr>
            <a:r>
              <a:rPr lang="nl-BE" sz="1600" dirty="0" smtClean="0"/>
              <a:t>verpleegkundigen</a:t>
            </a:r>
          </a:p>
          <a:p>
            <a:pPr lvl="1">
              <a:lnSpc>
                <a:spcPct val="90000"/>
              </a:lnSpc>
              <a:defRPr/>
            </a:pPr>
            <a:r>
              <a:rPr lang="nl-BE" sz="1600" dirty="0" smtClean="0">
                <a:solidFill>
                  <a:srgbClr val="000000"/>
                </a:solidFill>
              </a:rPr>
              <a:t>laboratoria</a:t>
            </a:r>
          </a:p>
          <a:p>
            <a:pPr lvl="1">
              <a:lnSpc>
                <a:spcPct val="90000"/>
              </a:lnSpc>
              <a:defRPr/>
            </a:pPr>
            <a:r>
              <a:rPr lang="nl-BE" sz="1600" dirty="0" smtClean="0">
                <a:solidFill>
                  <a:srgbClr val="000000"/>
                </a:solidFill>
              </a:rPr>
              <a:t>apothekers</a:t>
            </a:r>
          </a:p>
          <a:p>
            <a:pPr lvl="1">
              <a:lnSpc>
                <a:spcPct val="90000"/>
              </a:lnSpc>
              <a:defRPr/>
            </a:pPr>
            <a:r>
              <a:rPr lang="nl-BE" sz="1600" dirty="0" smtClean="0">
                <a:solidFill>
                  <a:srgbClr val="000000"/>
                </a:solidFill>
              </a:rPr>
              <a:t>artsen</a:t>
            </a:r>
          </a:p>
          <a:p>
            <a:pPr lvl="1">
              <a:spcBef>
                <a:spcPts val="0"/>
              </a:spcBef>
            </a:pPr>
            <a:r>
              <a:rPr lang="nl-BE" sz="1600" dirty="0" smtClean="0"/>
              <a:t>tandartsen</a:t>
            </a:r>
            <a:endParaRPr lang="nl-BE" sz="1600" dirty="0"/>
          </a:p>
          <a:p>
            <a:pPr>
              <a:lnSpc>
                <a:spcPct val="90000"/>
              </a:lnSpc>
              <a:defRPr/>
            </a:pPr>
            <a:endParaRPr lang="nl-BE" sz="2000" dirty="0">
              <a:solidFill>
                <a:srgbClr val="000000"/>
              </a:solidFill>
            </a:endParaRPr>
          </a:p>
          <a:p>
            <a:pPr>
              <a:lnSpc>
                <a:spcPct val="90000"/>
              </a:lnSpc>
              <a:defRPr/>
            </a:pPr>
            <a:endParaRPr lang="nl-BE" sz="2000" dirty="0">
              <a:solidFill>
                <a:srgbClr val="000000"/>
              </a:solidFill>
            </a:endParaRPr>
          </a:p>
          <a:p>
            <a:pPr marL="0" indent="0" eaLnBrk="0" fontAlgn="base" hangingPunct="0">
              <a:spcAft>
                <a:spcPct val="0"/>
              </a:spcAft>
              <a:buNone/>
              <a:defRPr/>
            </a:pPr>
            <a:endParaRPr lang="nl-BE" sz="1600" dirty="0"/>
          </a:p>
        </p:txBody>
      </p:sp>
      <p:sp>
        <p:nvSpPr>
          <p:cNvPr id="8" name="Date Placeholder 3"/>
          <p:cNvSpPr>
            <a:spLocks noGrp="1"/>
          </p:cNvSpPr>
          <p:nvPr>
            <p:ph type="dt" sz="half" idx="10"/>
          </p:nvPr>
        </p:nvSpPr>
        <p:spPr>
          <a:xfrm>
            <a:off x="457200" y="18288"/>
            <a:ext cx="2895600" cy="329184"/>
          </a:xfrm>
        </p:spPr>
        <p:txBody>
          <a:bodyPr/>
          <a:lstStyle/>
          <a:p>
            <a:r>
              <a:rPr lang="en-US" dirty="0" smtClean="0"/>
              <a:t>02/12/2014</a:t>
            </a:r>
            <a:endParaRPr lang="nl-BE" dirty="0"/>
          </a:p>
        </p:txBody>
      </p:sp>
    </p:spTree>
    <p:extLst>
      <p:ext uri="{BB962C8B-B14F-4D97-AF65-F5344CB8AC3E}">
        <p14:creationId xmlns:p14="http://schemas.microsoft.com/office/powerpoint/2010/main" val="68291320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4879</TotalTime>
  <Words>3093</Words>
  <Application>Microsoft Office PowerPoint</Application>
  <PresentationFormat>On-screen Show (4:3)</PresentationFormat>
  <Paragraphs>738</Paragraphs>
  <Slides>52</Slides>
  <Notes>49</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Clarity</vt:lpstr>
      <vt:lpstr>eHealth-platform: stand van zaken en perspectieven</vt:lpstr>
      <vt:lpstr>Overzicht</vt:lpstr>
      <vt:lpstr>Roadmap eGezondheid 2013-2018</vt:lpstr>
      <vt:lpstr>Roadmap eGezondheid 2013-2018</vt:lpstr>
      <vt:lpstr>Roadmap eGezondheid 2013-2018</vt:lpstr>
      <vt:lpstr>Roadmap eGezondheid 2013-2018</vt:lpstr>
      <vt:lpstr>Roadmap eGezondheid 2013-2018</vt:lpstr>
      <vt:lpstr>Roadmap eGezondheid 2013-2018</vt:lpstr>
      <vt:lpstr>Roadmap eGezondheid 2013-2018</vt:lpstr>
      <vt:lpstr>Roadmap eGezondheid 2013-2018</vt:lpstr>
      <vt:lpstr>Roadmap eGezondheid 2013-2018</vt:lpstr>
      <vt:lpstr>Roadmap eGezondheid 2013-2018</vt:lpstr>
      <vt:lpstr>PowerPoint Presentation</vt:lpstr>
      <vt:lpstr>PowerPoint Presentation</vt:lpstr>
      <vt:lpstr>PowerPoint Presentation</vt:lpstr>
      <vt:lpstr>  Rol en verantwoordelijkheden van het eHealth-platform </vt:lpstr>
      <vt:lpstr>Doelstellingen eHealth-platform</vt:lpstr>
      <vt:lpstr>10 opdrachten</vt:lpstr>
      <vt:lpstr>10 opdrachten</vt:lpstr>
      <vt:lpstr>Basisarchitectuur</vt:lpstr>
      <vt:lpstr>10 basisdiensten</vt:lpstr>
      <vt:lpstr>10 basisdiensten</vt:lpstr>
      <vt:lpstr>10 basisdiensten</vt:lpstr>
      <vt:lpstr>PowerPoint Presentation</vt:lpstr>
      <vt:lpstr>10 basisdiensten</vt:lpstr>
      <vt:lpstr>Geïntegreerd gebruikers- en toegangsbeheer Hoe werkt dat ?</vt:lpstr>
      <vt:lpstr>10 basisdiensten</vt:lpstr>
      <vt:lpstr>10 basisdiensten</vt:lpstr>
      <vt:lpstr>10 basisdiensten</vt:lpstr>
      <vt:lpstr>10 basisdiensten</vt:lpstr>
      <vt:lpstr>10 basisdiensten</vt:lpstr>
      <vt:lpstr>10 basisdiensten</vt:lpstr>
      <vt:lpstr>10 basisdiensten</vt:lpstr>
      <vt:lpstr>Ondersteuning </vt:lpstr>
      <vt:lpstr>Ondersteuning </vt:lpstr>
      <vt:lpstr>Ondersteuning </vt:lpstr>
      <vt:lpstr>Ondersteuning </vt:lpstr>
      <vt:lpstr>Ondersteuning </vt:lpstr>
      <vt:lpstr>Waarom de medische praktijk informatiseren? Welk is de rol van de zorgverleners?</vt:lpstr>
      <vt:lpstr>Welk is de rol van de zorgverleners? </vt:lpstr>
      <vt:lpstr>Wat is de rol van de zorgverleners? </vt:lpstr>
      <vt:lpstr>Medische praktijk &amp; informatisering</vt:lpstr>
      <vt:lpstr>Medische praktijk &amp; informatisering</vt:lpstr>
      <vt:lpstr>Medische praktijk &amp; informatisering</vt:lpstr>
      <vt:lpstr>Medische praktijk &amp; informatisering</vt:lpstr>
      <vt:lpstr>Medische praktijk &amp; informatisering</vt:lpstr>
      <vt:lpstr>Medische praktijk &amp; informatisering</vt:lpstr>
      <vt:lpstr>Medische praktijk &amp; informatisering</vt:lpstr>
      <vt:lpstr>Medische praktijk &amp; informatisering</vt:lpstr>
      <vt:lpstr>Medische praktijk &amp; informatisering</vt:lpstr>
      <vt:lpstr>Medische praktijk &amp; informatisering</vt:lpstr>
      <vt:lpstr>BEDANKT !  Vragen ?</vt:lpstr>
    </vt:vector>
  </TitlesOfParts>
  <Company>KSZ-BCSS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Plate-forme eHealth: état d'avancement et perspectives</dc:title>
  <dc:creator>Ann-Sophie Gewelt</dc:creator>
  <cp:lastModifiedBy>Sanne Miseur</cp:lastModifiedBy>
  <cp:revision>148</cp:revision>
  <cp:lastPrinted>2014-05-07T12:31:10Z</cp:lastPrinted>
  <dcterms:created xsi:type="dcterms:W3CDTF">2014-04-14T09:14:56Z</dcterms:created>
  <dcterms:modified xsi:type="dcterms:W3CDTF">2014-11-27T09:23:40Z</dcterms:modified>
</cp:coreProperties>
</file>