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3"/>
  </p:notesMasterIdLst>
  <p:handoutMasterIdLst>
    <p:handoutMasterId r:id="rId64"/>
  </p:handoutMasterIdLst>
  <p:sldIdLst>
    <p:sldId id="256" r:id="rId2"/>
    <p:sldId id="389" r:id="rId3"/>
    <p:sldId id="390" r:id="rId4"/>
    <p:sldId id="395" r:id="rId5"/>
    <p:sldId id="391" r:id="rId6"/>
    <p:sldId id="392" r:id="rId7"/>
    <p:sldId id="393" r:id="rId8"/>
    <p:sldId id="396" r:id="rId9"/>
    <p:sldId id="397" r:id="rId10"/>
    <p:sldId id="398" r:id="rId11"/>
    <p:sldId id="419" r:id="rId12"/>
    <p:sldId id="401" r:id="rId13"/>
    <p:sldId id="420" r:id="rId14"/>
    <p:sldId id="400" r:id="rId15"/>
    <p:sldId id="421" r:id="rId16"/>
    <p:sldId id="402" r:id="rId17"/>
    <p:sldId id="422" r:id="rId18"/>
    <p:sldId id="423" r:id="rId19"/>
    <p:sldId id="424" r:id="rId20"/>
    <p:sldId id="403" r:id="rId21"/>
    <p:sldId id="425" r:id="rId22"/>
    <p:sldId id="404" r:id="rId23"/>
    <p:sldId id="405" r:id="rId24"/>
    <p:sldId id="406" r:id="rId25"/>
    <p:sldId id="407" r:id="rId26"/>
    <p:sldId id="408" r:id="rId27"/>
    <p:sldId id="409" r:id="rId28"/>
    <p:sldId id="410" r:id="rId29"/>
    <p:sldId id="411" r:id="rId30"/>
    <p:sldId id="426" r:id="rId31"/>
    <p:sldId id="427" r:id="rId32"/>
    <p:sldId id="428" r:id="rId33"/>
    <p:sldId id="429" r:id="rId34"/>
    <p:sldId id="430" r:id="rId35"/>
    <p:sldId id="432" r:id="rId36"/>
    <p:sldId id="431" r:id="rId37"/>
    <p:sldId id="412" r:id="rId38"/>
    <p:sldId id="413" r:id="rId39"/>
    <p:sldId id="414" r:id="rId40"/>
    <p:sldId id="415" r:id="rId41"/>
    <p:sldId id="416" r:id="rId42"/>
    <p:sldId id="417" r:id="rId43"/>
    <p:sldId id="257" r:id="rId44"/>
    <p:sldId id="433" r:id="rId45"/>
    <p:sldId id="434" r:id="rId46"/>
    <p:sldId id="435" r:id="rId47"/>
    <p:sldId id="436" r:id="rId48"/>
    <p:sldId id="260" r:id="rId49"/>
    <p:sldId id="311" r:id="rId50"/>
    <p:sldId id="312" r:id="rId51"/>
    <p:sldId id="320" r:id="rId52"/>
    <p:sldId id="321" r:id="rId53"/>
    <p:sldId id="333" r:id="rId54"/>
    <p:sldId id="324" r:id="rId55"/>
    <p:sldId id="325" r:id="rId56"/>
    <p:sldId id="334" r:id="rId57"/>
    <p:sldId id="326" r:id="rId58"/>
    <p:sldId id="327" r:id="rId59"/>
    <p:sldId id="330" r:id="rId60"/>
    <p:sldId id="332" r:id="rId61"/>
    <p:sldId id="258"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E5A"/>
    <a:srgbClr val="D12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104" d="100"/>
          <a:sy n="104" d="100"/>
        </p:scale>
        <p:origin x="-1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2400" b="0" dirty="0" smtClean="0"/>
            <a:t>Via </a:t>
          </a:r>
          <a:r>
            <a:rPr lang="fr-BE" sz="2400" b="0" dirty="0" err="1" smtClean="0"/>
            <a:t>l’</a:t>
          </a:r>
          <a:r>
            <a:rPr lang="fr-BE" sz="2400" dirty="0" err="1" smtClean="0"/>
            <a:t>eID</a:t>
          </a:r>
          <a:r>
            <a:rPr lang="fr-BE" sz="2400" dirty="0" smtClean="0"/>
            <a:t> du patient</a:t>
          </a:r>
          <a:endParaRPr lang="en-US"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smtClean="0"/>
            <a:t>Authentification de l’identité du patient</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Vérification de l’assurabilité</a:t>
          </a:r>
          <a:endParaRPr lang="en-US"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rPr lang="fr-BE" dirty="0" smtClean="0"/>
            <a:t>DMG?</a:t>
          </a:r>
          <a:endParaRPr lang="en-US"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66E83C40-FE96-4AFE-B066-5CD571DE0B5E}" type="presOf" srcId="{34490C8B-2247-4E32-894B-BE662C9FFFD3}" destId="{F13FEE27-CFB8-4A27-A48D-DB155A6B42B7}" srcOrd="0" destOrd="1"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EEA680CD-4CAD-4DBD-BDEE-DEA9917BCFFE}" type="presOf" srcId="{9ED7CC8B-16A7-4240-9857-889C660DF3CC}" destId="{F13FEE27-CFB8-4A27-A48D-DB155A6B42B7}" srcOrd="0" destOrd="0" presId="urn:microsoft.com/office/officeart/2005/8/layout/vList5"/>
    <dgm:cxn modelId="{67EE0606-8FB7-4398-8A30-EC59E5713523}" type="presOf" srcId="{283E63E5-401D-47F3-B99A-0A8B0671698F}" destId="{4F5301D4-6D10-4291-8DF6-6956AF37A1EA}" srcOrd="0" destOrd="0"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3569364F-E3AD-4FEF-B600-B25B18F367AA}" type="presOf" srcId="{CB8410C7-D6F2-43A6-AD81-C74A81EE903F}" destId="{6273677B-BEF3-4B28-96B6-2A414649EAEE}" srcOrd="0" destOrd="0" presId="urn:microsoft.com/office/officeart/2005/8/layout/vList5"/>
    <dgm:cxn modelId="{0490CD5C-E560-4900-9FB0-8A8E04F4E0C7}" type="presOf" srcId="{35715EF4-ADAC-4047-A852-40F529468407}" destId="{F13FEE27-CFB8-4A27-A48D-DB155A6B42B7}" srcOrd="0" destOrd="2" presId="urn:microsoft.com/office/officeart/2005/8/layout/vList5"/>
    <dgm:cxn modelId="{64196F3B-393D-4900-BAA1-B9716A5E18F3}" type="presParOf" srcId="{4F5301D4-6D10-4291-8DF6-6956AF37A1EA}" destId="{88B521AE-D9F3-4F7D-B4C1-A88FFE9E2366}" srcOrd="0" destOrd="0" presId="urn:microsoft.com/office/officeart/2005/8/layout/vList5"/>
    <dgm:cxn modelId="{F41638ED-BA44-47B2-AFA2-1B2CCE324B0A}" type="presParOf" srcId="{88B521AE-D9F3-4F7D-B4C1-A88FFE9E2366}" destId="{6273677B-BEF3-4B28-96B6-2A414649EAEE}" srcOrd="0" destOrd="0" presId="urn:microsoft.com/office/officeart/2005/8/layout/vList5"/>
    <dgm:cxn modelId="{DA791414-E493-42C1-BF03-267117209EE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smtClean="0"/>
            <a:t>Coordination de processus partiels électroniques</a:t>
          </a:r>
          <a:endParaRPr lang="en-US"/>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smtClean="0"/>
            <a:t>Portail </a:t>
          </a:r>
          <a:endParaRPr lang="en-US"/>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smtClean="0"/>
            <a:t>Gestion intégrée des utilisateurs et des accès</a:t>
          </a:r>
          <a:endParaRPr lang="en-US"/>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smtClean="0"/>
            <a:t>Gestion de loggings</a:t>
          </a:r>
          <a:endParaRPr lang="en-US"/>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smtClean="0"/>
            <a:t>Système de cryptage end-to-end</a:t>
          </a:r>
          <a:endParaRPr lang="en-US"/>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err="1" smtClean="0">
              <a:solidFill>
                <a:srgbClr val="3E6E5A"/>
              </a:solidFill>
            </a:rPr>
            <a:t>eHealth</a:t>
          </a:r>
          <a:r>
            <a:rPr lang="fr-BE" dirty="0" err="1" smtClean="0"/>
            <a:t>Box</a:t>
          </a:r>
          <a:endParaRPr lang="en-US"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smtClean="0"/>
            <a:t>Timestamping</a:t>
          </a:r>
          <a:endParaRPr lang="en-US"/>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smtClean="0"/>
            <a:t>Codage et anonymisation</a:t>
          </a:r>
          <a:endParaRPr lang="en-US"/>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smtClean="0"/>
            <a:t>Consultation du Registre national et des registres Banque Carrefour</a:t>
          </a:r>
          <a:endParaRPr lang="en-US"/>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smtClean="0"/>
            <a:t>Répertoire des références (Metahub)</a:t>
          </a:r>
          <a:endParaRPr lang="en-US"/>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230B8072-E98A-4A3D-A854-C63FF5B74699}" type="presOf" srcId="{66800CA2-1263-488B-9901-BF5AA9A26379}" destId="{22C56DC3-2158-416C-A2CA-0A41276F6E72}" srcOrd="0" destOrd="0" presId="urn:microsoft.com/office/officeart/2008/layout/PictureStrips"/>
    <dgm:cxn modelId="{4808E98B-3C85-4768-985A-0BE0F8BEF4F5}" type="presOf" srcId="{81FDCA61-7A32-4339-89E8-DD3704FB86F4}" destId="{6F6ACCCA-7573-4F27-BB76-D1BFA52EAEE3}"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FE45A65D-5F21-45D2-9288-BD00379AE04D}" type="presOf" srcId="{ADE4E262-EB9E-448C-8B46-6B6521E6B92F}" destId="{E0757731-3698-433B-8E7C-2EB74986993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AA1A8A81-2970-422D-85E5-E688C8F039BE}" type="presOf" srcId="{AE2357B3-F8D1-4E13-B807-E393E9FC5539}" destId="{DC5DD086-89E5-4CD9-B1D2-0E7FF2C522A2}" srcOrd="0" destOrd="0" presId="urn:microsoft.com/office/officeart/2008/layout/PictureStrips"/>
    <dgm:cxn modelId="{DE25BB5D-5E58-46C9-99B6-00E9FA27DB6F}" type="presOf" srcId="{F9B22A10-E2AD-420E-86FD-C6A619FB34C3}" destId="{610D24CD-EC64-4585-8806-7B24163BBCA5}" srcOrd="0" destOrd="0" presId="urn:microsoft.com/office/officeart/2008/layout/PictureStrips"/>
    <dgm:cxn modelId="{0A51CA2A-EC45-46A6-A18E-5F959A4AE5E8}" type="presOf" srcId="{E7919EDD-7680-4985-B198-1CBB0F9E96AC}" destId="{7A8D609C-F894-4686-8594-F633FD78C201}" srcOrd="0" destOrd="0" presId="urn:microsoft.com/office/officeart/2008/layout/PictureStrips"/>
    <dgm:cxn modelId="{69680517-6369-4642-9E22-FC292D94C12B}" type="presOf" srcId="{426C232F-332D-4FF2-A820-7A068898BF0D}" destId="{A9AE0183-4578-4303-9373-BBB0DAF179FE}" srcOrd="0" destOrd="0" presId="urn:microsoft.com/office/officeart/2008/layout/PictureStrips"/>
    <dgm:cxn modelId="{1B6E6FB8-6A48-43C3-A11E-E3F07771E627}" type="presOf" srcId="{D1B0C0D0-7AB7-487B-ADF8-3BB3DD4E9EE7}" destId="{9E029134-162C-442E-A062-F55ADB999C33}"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79676D6A-B5FF-4485-A2BD-400BDFC25532}" type="presOf" srcId="{53250AAA-89D6-4377-B3C0-0E5BF972A3C0}" destId="{411BB13E-A3FD-42F9-8D3A-DD2DDC4A3516}" srcOrd="0" destOrd="0" presId="urn:microsoft.com/office/officeart/2008/layout/PictureStrips"/>
    <dgm:cxn modelId="{2EC48298-9D82-49C8-A0B2-CB0373D57DAF}" type="presOf" srcId="{3069D4A7-A9EB-432B-8415-5BE83922B144}" destId="{9C5C0C8B-F255-4694-B3C6-8BE7DBC5F7E5}"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03A0C515-642C-4C44-8230-AE110B1F9EA4}" type="presOf" srcId="{DE482DF0-5C86-4767-9CE5-54725DF28573}" destId="{4F50CB91-2850-4662-936D-F5CF85EB32D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048C69F-8AD1-4803-A24E-703B7AB88CE5}" type="presParOf" srcId="{9E029134-162C-442E-A062-F55ADB999C33}" destId="{60E777AF-AE30-4678-946F-1FF94928EBDC}" srcOrd="0" destOrd="0" presId="urn:microsoft.com/office/officeart/2008/layout/PictureStrips"/>
    <dgm:cxn modelId="{FF2E1398-9917-4D90-9557-A80F834998F6}" type="presParOf" srcId="{60E777AF-AE30-4678-946F-1FF94928EBDC}" destId="{7A8D609C-F894-4686-8594-F633FD78C201}" srcOrd="0" destOrd="0" presId="urn:microsoft.com/office/officeart/2008/layout/PictureStrips"/>
    <dgm:cxn modelId="{83C2D0EB-9EB1-4DA1-98AF-C3AF15A5070F}" type="presParOf" srcId="{60E777AF-AE30-4678-946F-1FF94928EBDC}" destId="{8B00EC11-24E0-4E0C-8101-DB576F31F9D2}" srcOrd="1" destOrd="0" presId="urn:microsoft.com/office/officeart/2008/layout/PictureStrips"/>
    <dgm:cxn modelId="{E636B00B-F16A-4BF8-B8D8-8074E4BEE59B}" type="presParOf" srcId="{9E029134-162C-442E-A062-F55ADB999C33}" destId="{7105A6FE-D318-4A98-A922-671C581530DC}" srcOrd="1" destOrd="0" presId="urn:microsoft.com/office/officeart/2008/layout/PictureStrips"/>
    <dgm:cxn modelId="{9F5960BF-D364-4F84-A4E1-DA71AD0358E7}" type="presParOf" srcId="{9E029134-162C-442E-A062-F55ADB999C33}" destId="{85CFEB57-FC52-4321-A97D-3211B5D63D4D}" srcOrd="2" destOrd="0" presId="urn:microsoft.com/office/officeart/2008/layout/PictureStrips"/>
    <dgm:cxn modelId="{82D7ABFE-9602-4ED0-9A05-DEC731D225EA}" type="presParOf" srcId="{85CFEB57-FC52-4321-A97D-3211B5D63D4D}" destId="{A9AE0183-4578-4303-9373-BBB0DAF179FE}" srcOrd="0" destOrd="0" presId="urn:microsoft.com/office/officeart/2008/layout/PictureStrips"/>
    <dgm:cxn modelId="{229EFA34-0055-4F87-AD77-164DAAEE7FF2}" type="presParOf" srcId="{85CFEB57-FC52-4321-A97D-3211B5D63D4D}" destId="{17BB8C5E-ACC5-4AEA-AC3B-15C53CC548C0}" srcOrd="1" destOrd="0" presId="urn:microsoft.com/office/officeart/2008/layout/PictureStrips"/>
    <dgm:cxn modelId="{2C93AA8A-4029-4E8A-BC6A-17DBD3341333}" type="presParOf" srcId="{9E029134-162C-442E-A062-F55ADB999C33}" destId="{3DF2FDF0-8F29-4351-969E-A1025413C53F}" srcOrd="3" destOrd="0" presId="urn:microsoft.com/office/officeart/2008/layout/PictureStrips"/>
    <dgm:cxn modelId="{DA9D919D-9C9B-4E82-A0CD-E62BF69558B6}" type="presParOf" srcId="{9E029134-162C-442E-A062-F55ADB999C33}" destId="{51949F69-36F9-42ED-A197-4A357D3FCC84}" srcOrd="4" destOrd="0" presId="urn:microsoft.com/office/officeart/2008/layout/PictureStrips"/>
    <dgm:cxn modelId="{31B402DC-FF2D-4675-91FC-4B66C8304146}" type="presParOf" srcId="{51949F69-36F9-42ED-A197-4A357D3FCC84}" destId="{DC5DD086-89E5-4CD9-B1D2-0E7FF2C522A2}" srcOrd="0" destOrd="0" presId="urn:microsoft.com/office/officeart/2008/layout/PictureStrips"/>
    <dgm:cxn modelId="{F66EC80F-2636-4C27-90BD-104ECDE72D7E}" type="presParOf" srcId="{51949F69-36F9-42ED-A197-4A357D3FCC84}" destId="{DEDE190B-7605-44A7-B19B-482157C4ED09}" srcOrd="1" destOrd="0" presId="urn:microsoft.com/office/officeart/2008/layout/PictureStrips"/>
    <dgm:cxn modelId="{F8995F88-7C6E-4BD2-9724-0070BE243B0F}" type="presParOf" srcId="{9E029134-162C-442E-A062-F55ADB999C33}" destId="{800A896D-7DD0-4D28-BE08-D3B8F3F2A8C6}" srcOrd="5" destOrd="0" presId="urn:microsoft.com/office/officeart/2008/layout/PictureStrips"/>
    <dgm:cxn modelId="{FB32609D-6A65-4297-B085-3F1778324853}" type="presParOf" srcId="{9E029134-162C-442E-A062-F55ADB999C33}" destId="{09DCF082-D387-4036-A517-A57508B9F296}" srcOrd="6" destOrd="0" presId="urn:microsoft.com/office/officeart/2008/layout/PictureStrips"/>
    <dgm:cxn modelId="{FE09B4F3-7086-4D41-A7FC-5BB4AE0FC732}" type="presParOf" srcId="{09DCF082-D387-4036-A517-A57508B9F296}" destId="{6F6ACCCA-7573-4F27-BB76-D1BFA52EAEE3}" srcOrd="0" destOrd="0" presId="urn:microsoft.com/office/officeart/2008/layout/PictureStrips"/>
    <dgm:cxn modelId="{2B7E54EB-1418-4996-AABA-E8EB563F56C7}" type="presParOf" srcId="{09DCF082-D387-4036-A517-A57508B9F296}" destId="{F94043AE-FBAE-4418-8D10-10B1481C95AF}" srcOrd="1" destOrd="0" presId="urn:microsoft.com/office/officeart/2008/layout/PictureStrips"/>
    <dgm:cxn modelId="{86C346B6-03E0-4C08-80D7-AFC08331ED14}" type="presParOf" srcId="{9E029134-162C-442E-A062-F55ADB999C33}" destId="{2F838AD4-66C5-4737-8D8D-66F3281C6FE1}" srcOrd="7" destOrd="0" presId="urn:microsoft.com/office/officeart/2008/layout/PictureStrips"/>
    <dgm:cxn modelId="{D2AED646-EFD7-4460-963D-F5E1018AF542}" type="presParOf" srcId="{9E029134-162C-442E-A062-F55ADB999C33}" destId="{0F749A16-F5F6-45E8-9E08-2382EA901724}" srcOrd="8" destOrd="0" presId="urn:microsoft.com/office/officeart/2008/layout/PictureStrips"/>
    <dgm:cxn modelId="{1F6AE8F8-066D-49B4-8ECA-5723A243CEC4}" type="presParOf" srcId="{0F749A16-F5F6-45E8-9E08-2382EA901724}" destId="{610D24CD-EC64-4585-8806-7B24163BBCA5}" srcOrd="0" destOrd="0" presId="urn:microsoft.com/office/officeart/2008/layout/PictureStrips"/>
    <dgm:cxn modelId="{4C912158-6788-4A34-A24A-487B645A8314}" type="presParOf" srcId="{0F749A16-F5F6-45E8-9E08-2382EA901724}" destId="{1D377189-38FA-44FB-9886-A25D865375A4}" srcOrd="1" destOrd="0" presId="urn:microsoft.com/office/officeart/2008/layout/PictureStrips"/>
    <dgm:cxn modelId="{2A3D0E57-76CE-4F75-B18F-6CD66333DE4E}" type="presParOf" srcId="{9E029134-162C-442E-A062-F55ADB999C33}" destId="{D0690CA7-5AC0-41CF-B946-24781BCFD1A5}" srcOrd="9" destOrd="0" presId="urn:microsoft.com/office/officeart/2008/layout/PictureStrips"/>
    <dgm:cxn modelId="{D8147E0C-675F-4722-A281-BC07A45E3E03}" type="presParOf" srcId="{9E029134-162C-442E-A062-F55ADB999C33}" destId="{B7B3EDE5-7630-4030-822E-F5E4C9706E85}" srcOrd="10" destOrd="0" presId="urn:microsoft.com/office/officeart/2008/layout/PictureStrips"/>
    <dgm:cxn modelId="{2F4CA4C6-8D28-4FC5-B0E7-8C46765388FF}" type="presParOf" srcId="{B7B3EDE5-7630-4030-822E-F5E4C9706E85}" destId="{4F50CB91-2850-4662-936D-F5CF85EB32D2}" srcOrd="0" destOrd="0" presId="urn:microsoft.com/office/officeart/2008/layout/PictureStrips"/>
    <dgm:cxn modelId="{7E15E9AF-1ED1-444B-9E36-F464283D630B}" type="presParOf" srcId="{B7B3EDE5-7630-4030-822E-F5E4C9706E85}" destId="{82E38FB2-A96C-4D7A-A866-6D7BE57189A0}" srcOrd="1" destOrd="0" presId="urn:microsoft.com/office/officeart/2008/layout/PictureStrips"/>
    <dgm:cxn modelId="{2DE93E44-4AEC-4219-92C2-35CEAA8470DB}" type="presParOf" srcId="{9E029134-162C-442E-A062-F55ADB999C33}" destId="{FFADA039-4E63-4656-B69A-9CDE6DF7D22E}" srcOrd="11" destOrd="0" presId="urn:microsoft.com/office/officeart/2008/layout/PictureStrips"/>
    <dgm:cxn modelId="{23930A17-21DE-429A-8E4C-A1B053B84756}" type="presParOf" srcId="{9E029134-162C-442E-A062-F55ADB999C33}" destId="{617E62FE-8B7F-4345-A007-B8285279A613}" srcOrd="12" destOrd="0" presId="urn:microsoft.com/office/officeart/2008/layout/PictureStrips"/>
    <dgm:cxn modelId="{5733C2AF-C650-4A77-8C82-2FF93DB7CE5C}" type="presParOf" srcId="{617E62FE-8B7F-4345-A007-B8285279A613}" destId="{9C5C0C8B-F255-4694-B3C6-8BE7DBC5F7E5}" srcOrd="0" destOrd="0" presId="urn:microsoft.com/office/officeart/2008/layout/PictureStrips"/>
    <dgm:cxn modelId="{8CFA7206-5245-4B6A-9552-D1B0899C93D0}" type="presParOf" srcId="{617E62FE-8B7F-4345-A007-B8285279A613}" destId="{A9E14B50-194E-4A93-B9D9-20BB56D81973}" srcOrd="1" destOrd="0" presId="urn:microsoft.com/office/officeart/2008/layout/PictureStrips"/>
    <dgm:cxn modelId="{39FBBDA9-9B45-4DF0-B390-3E4BC932A82C}" type="presParOf" srcId="{9E029134-162C-442E-A062-F55ADB999C33}" destId="{CC5C64CB-AB52-41A1-B231-D8699C0C625F}" srcOrd="13" destOrd="0" presId="urn:microsoft.com/office/officeart/2008/layout/PictureStrips"/>
    <dgm:cxn modelId="{8D51454D-1B11-4AC2-9BA3-98E74E0295C8}" type="presParOf" srcId="{9E029134-162C-442E-A062-F55ADB999C33}" destId="{F8E94CFA-B945-48E5-BE10-370DD69F16A4}" srcOrd="14" destOrd="0" presId="urn:microsoft.com/office/officeart/2008/layout/PictureStrips"/>
    <dgm:cxn modelId="{737A5A8C-CCB1-4C4B-A96E-87470FB4C5CA}" type="presParOf" srcId="{F8E94CFA-B945-48E5-BE10-370DD69F16A4}" destId="{411BB13E-A3FD-42F9-8D3A-DD2DDC4A3516}" srcOrd="0" destOrd="0" presId="urn:microsoft.com/office/officeart/2008/layout/PictureStrips"/>
    <dgm:cxn modelId="{49EE7832-ADD9-473C-BF2B-9A82C857AA68}" type="presParOf" srcId="{F8E94CFA-B945-48E5-BE10-370DD69F16A4}" destId="{70C2EA1E-D7DB-4E74-806D-4590DBE781A3}" srcOrd="1" destOrd="0" presId="urn:microsoft.com/office/officeart/2008/layout/PictureStrips"/>
    <dgm:cxn modelId="{F1823BAD-8504-41E2-B188-0D112B2835FC}" type="presParOf" srcId="{9E029134-162C-442E-A062-F55ADB999C33}" destId="{B6819F3B-727A-4EDF-BC16-FDFFBB563868}" srcOrd="15" destOrd="0" presId="urn:microsoft.com/office/officeart/2008/layout/PictureStrips"/>
    <dgm:cxn modelId="{148D246A-A17C-46BE-8E26-1B71E7AC9653}" type="presParOf" srcId="{9E029134-162C-442E-A062-F55ADB999C33}" destId="{BB272E9F-26C5-4655-93E5-F3616BF119CC}" srcOrd="16" destOrd="0" presId="urn:microsoft.com/office/officeart/2008/layout/PictureStrips"/>
    <dgm:cxn modelId="{609EAEA8-ABF7-45E5-9008-F0A57F9D281A}" type="presParOf" srcId="{BB272E9F-26C5-4655-93E5-F3616BF119CC}" destId="{E0757731-3698-433B-8E7C-2EB749869931}" srcOrd="0" destOrd="0" presId="urn:microsoft.com/office/officeart/2008/layout/PictureStrips"/>
    <dgm:cxn modelId="{55C61E49-4476-44B0-A708-FC25AAE872EE}" type="presParOf" srcId="{BB272E9F-26C5-4655-93E5-F3616BF119CC}" destId="{139FD9EA-3509-4D4C-98D4-BC741BA871D8}" srcOrd="1" destOrd="0" presId="urn:microsoft.com/office/officeart/2008/layout/PictureStrips"/>
    <dgm:cxn modelId="{7A43A856-CF30-430D-B46F-BAEA614F5CE9}" type="presParOf" srcId="{9E029134-162C-442E-A062-F55ADB999C33}" destId="{979B97D2-0F97-437F-8686-ABD1B910F38F}" srcOrd="17" destOrd="0" presId="urn:microsoft.com/office/officeart/2008/layout/PictureStrips"/>
    <dgm:cxn modelId="{AC025C15-0FBA-4442-A30A-7B6A677CBB89}" type="presParOf" srcId="{9E029134-162C-442E-A062-F55ADB999C33}" destId="{0216C3D0-FCC6-4B0C-AA10-7E78E85A1DE2}" srcOrd="18" destOrd="0" presId="urn:microsoft.com/office/officeart/2008/layout/PictureStrips"/>
    <dgm:cxn modelId="{3BF4F727-C772-4BD5-91D8-00C55803F57C}" type="presParOf" srcId="{0216C3D0-FCC6-4B0C-AA10-7E78E85A1DE2}" destId="{22C56DC3-2158-416C-A2CA-0A41276F6E72}" srcOrd="0" destOrd="0" presId="urn:microsoft.com/office/officeart/2008/layout/PictureStrips"/>
    <dgm:cxn modelId="{6B7DCB3F-AFED-432A-BED9-F72391F1EF53}"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3298599-B658-41E0-85A3-66EBFA4F78BE}">
      <dgm:prSet phldrT="[Text]"/>
      <dgm:spPr/>
      <dgm:t>
        <a:bodyPr/>
        <a:lstStyle/>
        <a:p>
          <a:r>
            <a:rPr lang="fr-FR" dirty="0" smtClean="0">
              <a:solidFill>
                <a:schemeClr val="tx1"/>
              </a:solidFill>
            </a:rPr>
            <a:t>Chaque dispensateur de soins (intra/</a:t>
          </a:r>
          <a:r>
            <a:rPr lang="fr-FR" dirty="0" err="1" smtClean="0">
              <a:solidFill>
                <a:schemeClr val="tx1"/>
              </a:solidFill>
            </a:rPr>
            <a:t>extra-hospitalier</a:t>
          </a:r>
          <a:r>
            <a:rPr lang="fr-FR" dirty="0" smtClean="0">
              <a:solidFill>
                <a:schemeClr val="tx1"/>
              </a:solidFill>
            </a:rPr>
            <a:t>) actualise sa part de données qui sont ainsi partagées</a:t>
          </a:r>
          <a:endParaRPr lang="en-US" dirty="0">
            <a:solidFill>
              <a:schemeClr val="tx1"/>
            </a:solidFill>
          </a:endParaRPr>
        </a:p>
      </dgm:t>
    </dgm:pt>
    <dgm:pt modelId="{8CBA317F-D859-4A72-84DD-D2629B32DFAF}" type="parTrans" cxnId="{DD0EF1F1-8DEF-4D27-8921-628157834F16}">
      <dgm:prSet/>
      <dgm:spPr/>
      <dgm:t>
        <a:bodyPr/>
        <a:lstStyle/>
        <a:p>
          <a:endParaRPr lang="en-US"/>
        </a:p>
      </dgm:t>
    </dgm:pt>
    <dgm:pt modelId="{57EEFFB9-CD3F-48A5-9037-74D5F083B5E3}" type="sibTrans" cxnId="{DD0EF1F1-8DEF-4D27-8921-628157834F16}">
      <dgm:prSet/>
      <dgm:spPr/>
      <dgm:t>
        <a:bodyPr/>
        <a:lstStyle/>
        <a:p>
          <a:endParaRPr lang="en-US"/>
        </a:p>
      </dgm:t>
    </dgm:pt>
    <dgm:pt modelId="{18161431-3D22-479E-8035-61FF013BDCAF}">
      <dgm:prSet phldrT="[Text]"/>
      <dgm:spPr/>
      <dgm:t>
        <a:bodyPr/>
        <a:lstStyle/>
        <a:p>
          <a:r>
            <a:rPr lang="fr-FR" u="none" dirty="0" smtClean="0">
              <a:solidFill>
                <a:schemeClr val="tx1"/>
              </a:solidFill>
            </a:rPr>
            <a:t>Echange de données entre les médecins traitants et le gestionnaire </a:t>
          </a:r>
          <a:r>
            <a:rPr lang="fr-FR" i="1" u="none" dirty="0" smtClean="0">
              <a:solidFill>
                <a:schemeClr val="tx1"/>
              </a:solidFill>
            </a:rPr>
            <a:t>obligatoire</a:t>
          </a:r>
          <a:endParaRPr lang="en-US" u="none" dirty="0">
            <a:solidFill>
              <a:schemeClr val="tx1"/>
            </a:solidFill>
          </a:endParaRPr>
        </a:p>
      </dgm:t>
    </dgm:pt>
    <dgm:pt modelId="{F564DEA3-80E4-4D55-B713-E7F9BA5DE75A}" type="parTrans" cxnId="{E893DCA4-3C70-4CD8-8180-22C27A11BF9E}">
      <dgm:prSet/>
      <dgm:spPr/>
      <dgm:t>
        <a:bodyPr/>
        <a:lstStyle/>
        <a:p>
          <a:endParaRPr lang="en-US"/>
        </a:p>
      </dgm:t>
    </dgm:pt>
    <dgm:pt modelId="{64F99CFF-6052-49DD-9E44-946294220FFC}" type="sibTrans" cxnId="{E893DCA4-3C70-4CD8-8180-22C27A11BF9E}">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9954EFBA-2B8E-4B52-A528-8949B930D7A4}" type="pres">
      <dgm:prSet presAssocID="{18161431-3D22-479E-8035-61FF013BDCAF}" presName="boxAndChildren" presStyleCnt="0"/>
      <dgm:spPr/>
    </dgm:pt>
    <dgm:pt modelId="{749981A3-FA9D-4A77-94D9-58762CC590D0}" type="pres">
      <dgm:prSet presAssocID="{18161431-3D22-479E-8035-61FF013BDCAF}" presName="parentTextBox" presStyleLbl="node1" presStyleIdx="0" presStyleCnt="2"/>
      <dgm:spPr/>
      <dgm:t>
        <a:bodyPr/>
        <a:lstStyle/>
        <a:p>
          <a:endParaRPr lang="en-US"/>
        </a:p>
      </dgm:t>
    </dgm:pt>
    <dgm:pt modelId="{CA557A5C-4914-4B7F-A7E9-6F57F9FAA9DC}" type="pres">
      <dgm:prSet presAssocID="{57EEFFB9-CD3F-48A5-9037-74D5F083B5E3}" presName="sp" presStyleCnt="0"/>
      <dgm:spPr/>
    </dgm:pt>
    <dgm:pt modelId="{9E9D43E2-4387-4BA8-8D4F-087E9AFD6250}" type="pres">
      <dgm:prSet presAssocID="{93298599-B658-41E0-85A3-66EBFA4F78BE}" presName="arrowAndChildren" presStyleCnt="0"/>
      <dgm:spPr/>
    </dgm:pt>
    <dgm:pt modelId="{A1AD2BAF-EE07-470E-AA38-41FA4AF572E0}" type="pres">
      <dgm:prSet presAssocID="{93298599-B658-41E0-85A3-66EBFA4F78BE}" presName="parentTextArrow" presStyleLbl="node1" presStyleIdx="1" presStyleCnt="2"/>
      <dgm:spPr/>
      <dgm:t>
        <a:bodyPr/>
        <a:lstStyle/>
        <a:p>
          <a:endParaRPr lang="en-US"/>
        </a:p>
      </dgm:t>
    </dgm:pt>
  </dgm:ptLst>
  <dgm:cxnLst>
    <dgm:cxn modelId="{E893DCA4-3C70-4CD8-8180-22C27A11BF9E}" srcId="{67DAA4B1-8C9D-48BC-8A12-5FEA2E6E9650}" destId="{18161431-3D22-479E-8035-61FF013BDCAF}" srcOrd="1" destOrd="0" parTransId="{F564DEA3-80E4-4D55-B713-E7F9BA5DE75A}" sibTransId="{64F99CFF-6052-49DD-9E44-946294220FFC}"/>
    <dgm:cxn modelId="{9F2FA2FA-EF5F-40ED-B103-3549B1964B60}" type="presOf" srcId="{93298599-B658-41E0-85A3-66EBFA4F78BE}" destId="{A1AD2BAF-EE07-470E-AA38-41FA4AF572E0}" srcOrd="0" destOrd="0" presId="urn:microsoft.com/office/officeart/2005/8/layout/process4"/>
    <dgm:cxn modelId="{AD937A71-1A71-4D59-874C-66DD6C72C002}" type="presOf" srcId="{18161431-3D22-479E-8035-61FF013BDCAF}" destId="{749981A3-FA9D-4A77-94D9-58762CC590D0}" srcOrd="0" destOrd="0" presId="urn:microsoft.com/office/officeart/2005/8/layout/process4"/>
    <dgm:cxn modelId="{A82CC805-40BD-45FE-BE81-5EE9ECE0BD79}" type="presOf" srcId="{67DAA4B1-8C9D-48BC-8A12-5FEA2E6E9650}" destId="{6383C436-A5C6-4492-91B7-5CA6AB674DCC}" srcOrd="0" destOrd="0" presId="urn:microsoft.com/office/officeart/2005/8/layout/process4"/>
    <dgm:cxn modelId="{DD0EF1F1-8DEF-4D27-8921-628157834F16}" srcId="{67DAA4B1-8C9D-48BC-8A12-5FEA2E6E9650}" destId="{93298599-B658-41E0-85A3-66EBFA4F78BE}" srcOrd="0" destOrd="0" parTransId="{8CBA317F-D859-4A72-84DD-D2629B32DFAF}" sibTransId="{57EEFFB9-CD3F-48A5-9037-74D5F083B5E3}"/>
    <dgm:cxn modelId="{54B8CFB3-4323-477A-917D-2A6E5B573181}" type="presParOf" srcId="{6383C436-A5C6-4492-91B7-5CA6AB674DCC}" destId="{9954EFBA-2B8E-4B52-A528-8949B930D7A4}" srcOrd="0" destOrd="0" presId="urn:microsoft.com/office/officeart/2005/8/layout/process4"/>
    <dgm:cxn modelId="{038BCCB3-812A-494B-80B1-A7D2A365E771}" type="presParOf" srcId="{9954EFBA-2B8E-4B52-A528-8949B930D7A4}" destId="{749981A3-FA9D-4A77-94D9-58762CC590D0}" srcOrd="0" destOrd="0" presId="urn:microsoft.com/office/officeart/2005/8/layout/process4"/>
    <dgm:cxn modelId="{7F5E125C-2A1C-4456-9131-6CC2DCC728CA}" type="presParOf" srcId="{6383C436-A5C6-4492-91B7-5CA6AB674DCC}" destId="{CA557A5C-4914-4B7F-A7E9-6F57F9FAA9DC}" srcOrd="1" destOrd="0" presId="urn:microsoft.com/office/officeart/2005/8/layout/process4"/>
    <dgm:cxn modelId="{399873C7-97A7-4365-99FD-9CEDAE251A77}" type="presParOf" srcId="{6383C436-A5C6-4492-91B7-5CA6AB674DCC}" destId="{9E9D43E2-4387-4BA8-8D4F-087E9AFD6250}" srcOrd="2" destOrd="0" presId="urn:microsoft.com/office/officeart/2005/8/layout/process4"/>
    <dgm:cxn modelId="{A3244C62-2652-4E28-AD55-81F3ED6E6B2B}" type="presParOf" srcId="{9E9D43E2-4387-4BA8-8D4F-087E9AFD6250}" destId="{A1AD2BAF-EE07-470E-AA38-41FA4AF57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CB6B2830-56FA-4011-8B9B-D683774C90F0}">
      <dgm:prSet phldrT="[Text]" custT="1"/>
      <dgm:spPr/>
      <dgm:t>
        <a:bodyPr/>
        <a:lstStyle/>
        <a:p>
          <a:r>
            <a:rPr lang="fr-FR" sz="2400" dirty="0" smtClean="0">
              <a:solidFill>
                <a:schemeClr val="tx1"/>
              </a:solidFill>
            </a:rPr>
            <a:t>Toute prescription médicale établie au moyen d’un logiciel de dispensateur de soins labellisé ou à partir d’un hôpital DPI (pour les soins ambulatoires/soins dispensés en dehors de l’hôpital) </a:t>
          </a:r>
          <a:r>
            <a:rPr lang="fr-FR" sz="2400" b="0" i="1" dirty="0" smtClean="0">
              <a:solidFill>
                <a:schemeClr val="tx1"/>
              </a:solidFill>
            </a:rPr>
            <a:t>est envoyée automatiquement à </a:t>
          </a:r>
          <a:r>
            <a:rPr lang="fr-FR" sz="2400" b="0" i="1" dirty="0" err="1" smtClean="0">
              <a:solidFill>
                <a:schemeClr val="tx1"/>
              </a:solidFill>
            </a:rPr>
            <a:t>Recip</a:t>
          </a:r>
          <a:r>
            <a:rPr lang="fr-FR" sz="2400" b="0" i="1" dirty="0" smtClean="0">
              <a:solidFill>
                <a:schemeClr val="tx1"/>
              </a:solidFill>
            </a:rPr>
            <a:t>-e lorsqu’une connexion internet est disponible </a:t>
          </a:r>
          <a:endParaRPr lang="en-US" sz="2400" b="0" i="1" dirty="0">
            <a:solidFill>
              <a:schemeClr val="tx1"/>
            </a:solidFill>
          </a:endParaRPr>
        </a:p>
      </dgm:t>
    </dgm:pt>
    <dgm:pt modelId="{3F517E41-C92C-4DD1-9AC1-F193621DB619}" type="parTrans" cxnId="{4F0D807B-91DE-48D1-A225-44D2BE11CD6C}">
      <dgm:prSet/>
      <dgm:spPr/>
      <dgm:t>
        <a:bodyPr/>
        <a:lstStyle/>
        <a:p>
          <a:endParaRPr lang="en-US"/>
        </a:p>
      </dgm:t>
    </dgm:pt>
    <dgm:pt modelId="{6919F8A5-E0FD-43E5-B3FA-BBBADF571E2B}" type="sibTrans" cxnId="{4F0D807B-91DE-48D1-A225-44D2BE11CD6C}">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C94E9206-4FBE-4D2C-AFB0-04F82144C5B2}" type="pres">
      <dgm:prSet presAssocID="{CB6B2830-56FA-4011-8B9B-D683774C90F0}" presName="boxAndChildren" presStyleCnt="0"/>
      <dgm:spPr/>
    </dgm:pt>
    <dgm:pt modelId="{22B84E88-9E88-49EF-AAD7-8E99C1D015B7}" type="pres">
      <dgm:prSet presAssocID="{CB6B2830-56FA-4011-8B9B-D683774C90F0}" presName="parentTextBox" presStyleLbl="node1" presStyleIdx="0" presStyleCnt="1"/>
      <dgm:spPr/>
      <dgm:t>
        <a:bodyPr/>
        <a:lstStyle/>
        <a:p>
          <a:endParaRPr lang="en-US"/>
        </a:p>
      </dgm:t>
    </dgm:pt>
  </dgm:ptLst>
  <dgm:cxnLst>
    <dgm:cxn modelId="{160EE9AF-2390-4EC8-A337-B493F11E3E98}" type="presOf" srcId="{CB6B2830-56FA-4011-8B9B-D683774C90F0}" destId="{22B84E88-9E88-49EF-AAD7-8E99C1D015B7}" srcOrd="0" destOrd="0" presId="urn:microsoft.com/office/officeart/2005/8/layout/process4"/>
    <dgm:cxn modelId="{FDDF6348-AF39-4FF7-86C4-20ADBD8DDA41}" type="presOf" srcId="{67DAA4B1-8C9D-48BC-8A12-5FEA2E6E9650}" destId="{6383C436-A5C6-4492-91B7-5CA6AB674DCC}" srcOrd="0" destOrd="0" presId="urn:microsoft.com/office/officeart/2005/8/layout/process4"/>
    <dgm:cxn modelId="{4F0D807B-91DE-48D1-A225-44D2BE11CD6C}" srcId="{67DAA4B1-8C9D-48BC-8A12-5FEA2E6E9650}" destId="{CB6B2830-56FA-4011-8B9B-D683774C90F0}" srcOrd="0" destOrd="0" parTransId="{3F517E41-C92C-4DD1-9AC1-F193621DB619}" sibTransId="{6919F8A5-E0FD-43E5-B3FA-BBBADF571E2B}"/>
    <dgm:cxn modelId="{D4E0327E-4B45-4AF1-B980-5220C4E29850}" type="presParOf" srcId="{6383C436-A5C6-4492-91B7-5CA6AB674DCC}" destId="{C94E9206-4FBE-4D2C-AFB0-04F82144C5B2}" srcOrd="0" destOrd="0" presId="urn:microsoft.com/office/officeart/2005/8/layout/process4"/>
    <dgm:cxn modelId="{06036C49-C56D-4F50-8BEA-2FB01683D4CC}" type="presParOf" srcId="{C94E9206-4FBE-4D2C-AFB0-04F82144C5B2}" destId="{22B84E88-9E88-49EF-AAD7-8E99C1D015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D01E7-25C0-4706-9328-5B569972054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18A93C32-8E35-4132-BF72-CFA717868729}">
      <dgm:prSet phldrT="[Text]" custT="1"/>
      <dgm:spPr/>
      <dgm:t>
        <a:bodyPr/>
        <a:lstStyle/>
        <a:p>
          <a:r>
            <a:rPr lang="fr-FR" sz="2400" dirty="0" smtClean="0">
              <a:solidFill>
                <a:schemeClr val="tx1"/>
              </a:solidFill>
            </a:rPr>
            <a:t>Tous les rapports de consultation, lettres de sortie et tous les protocoles opératoires + avis et données correspondants d’un patient ayant donné son consentement éclairé </a:t>
          </a:r>
          <a:r>
            <a:rPr lang="fr-FR" sz="2400" i="1" dirty="0" smtClean="0">
              <a:solidFill>
                <a:schemeClr val="tx1"/>
              </a:solidFill>
            </a:rPr>
            <a:t>seront accessibles via le système hubs et </a:t>
          </a:r>
          <a:r>
            <a:rPr lang="fr-FR" sz="2400" i="1" dirty="0" err="1" smtClean="0">
              <a:solidFill>
                <a:schemeClr val="tx1"/>
              </a:solidFill>
            </a:rPr>
            <a:t>metahub</a:t>
          </a:r>
          <a:r>
            <a:rPr lang="fr-FR" sz="2400" i="1" dirty="0" smtClean="0">
              <a:solidFill>
                <a:schemeClr val="tx1"/>
              </a:solidFill>
            </a:rPr>
            <a:t> pour les dispensateurs de soins habilités tant dans un environnement intra mural qu’extra mural</a:t>
          </a:r>
          <a:endParaRPr lang="en-US" sz="2400" i="1" dirty="0" smtClean="0">
            <a:solidFill>
              <a:schemeClr val="tx1"/>
            </a:solidFill>
          </a:endParaRPr>
        </a:p>
      </dgm:t>
    </dgm:pt>
    <dgm:pt modelId="{C7786ACC-1786-4520-81C8-04846AD1878D}" type="parTrans" cxnId="{47AC8C90-3C02-40F6-A6AD-8A807741CA19}">
      <dgm:prSet/>
      <dgm:spPr/>
      <dgm:t>
        <a:bodyPr/>
        <a:lstStyle/>
        <a:p>
          <a:endParaRPr lang="en-US"/>
        </a:p>
      </dgm:t>
    </dgm:pt>
    <dgm:pt modelId="{E1388CFF-59F5-40AB-81F6-BF66001A2363}" type="sibTrans" cxnId="{47AC8C90-3C02-40F6-A6AD-8A807741CA19}">
      <dgm:prSet/>
      <dgm:spPr/>
      <dgm:t>
        <a:bodyPr/>
        <a:lstStyle/>
        <a:p>
          <a:endParaRPr lang="en-US"/>
        </a:p>
      </dgm:t>
    </dgm:pt>
    <dgm:pt modelId="{287E66D9-FF9A-4941-95FD-CFEF80441CC6}" type="pres">
      <dgm:prSet presAssocID="{188D01E7-25C0-4706-9328-5B5699720547}" presName="Name0" presStyleCnt="0">
        <dgm:presLayoutVars>
          <dgm:dir/>
          <dgm:animLvl val="lvl"/>
          <dgm:resizeHandles val="exact"/>
        </dgm:presLayoutVars>
      </dgm:prSet>
      <dgm:spPr/>
      <dgm:t>
        <a:bodyPr/>
        <a:lstStyle/>
        <a:p>
          <a:endParaRPr lang="en-US"/>
        </a:p>
      </dgm:t>
    </dgm:pt>
    <dgm:pt modelId="{40F02F0C-BCE3-42C4-85AB-C50960F22A54}" type="pres">
      <dgm:prSet presAssocID="{18A93C32-8E35-4132-BF72-CFA717868729}" presName="boxAndChildren" presStyleCnt="0"/>
      <dgm:spPr/>
      <dgm:t>
        <a:bodyPr/>
        <a:lstStyle/>
        <a:p>
          <a:endParaRPr lang="en-US"/>
        </a:p>
      </dgm:t>
    </dgm:pt>
    <dgm:pt modelId="{D53064F1-9938-4CBD-9208-92D457653A60}" type="pres">
      <dgm:prSet presAssocID="{18A93C32-8E35-4132-BF72-CFA717868729}" presName="parentTextBox" presStyleLbl="node1" presStyleIdx="0" presStyleCnt="1"/>
      <dgm:spPr/>
      <dgm:t>
        <a:bodyPr/>
        <a:lstStyle/>
        <a:p>
          <a:endParaRPr lang="en-US"/>
        </a:p>
      </dgm:t>
    </dgm:pt>
  </dgm:ptLst>
  <dgm:cxnLst>
    <dgm:cxn modelId="{958D1997-8B4C-4223-A54E-E64AE2EAFFE3}" type="presOf" srcId="{18A93C32-8E35-4132-BF72-CFA717868729}" destId="{D53064F1-9938-4CBD-9208-92D457653A60}" srcOrd="0" destOrd="0" presId="urn:microsoft.com/office/officeart/2005/8/layout/process4"/>
    <dgm:cxn modelId="{8BE3C269-2C5C-49CC-B978-796EB641F8EB}" type="presOf" srcId="{188D01E7-25C0-4706-9328-5B5699720547}" destId="{287E66D9-FF9A-4941-95FD-CFEF80441CC6}" srcOrd="0" destOrd="0" presId="urn:microsoft.com/office/officeart/2005/8/layout/process4"/>
    <dgm:cxn modelId="{47AC8C90-3C02-40F6-A6AD-8A807741CA19}" srcId="{188D01E7-25C0-4706-9328-5B5699720547}" destId="{18A93C32-8E35-4132-BF72-CFA717868729}" srcOrd="0" destOrd="0" parTransId="{C7786ACC-1786-4520-81C8-04846AD1878D}" sibTransId="{E1388CFF-59F5-40AB-81F6-BF66001A2363}"/>
    <dgm:cxn modelId="{BA987237-0786-49D6-8802-321FCA733380}" type="presParOf" srcId="{287E66D9-FF9A-4941-95FD-CFEF80441CC6}" destId="{40F02F0C-BCE3-42C4-85AB-C50960F22A54}" srcOrd="0" destOrd="0" presId="urn:microsoft.com/office/officeart/2005/8/layout/process4"/>
    <dgm:cxn modelId="{0CC29735-35C5-43FF-BF18-E8787243F897}" type="presParOf" srcId="{40F02F0C-BCE3-42C4-85AB-C50960F22A54}" destId="{D53064F1-9938-4CBD-9208-92D457653A60}"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kern="1200" dirty="0" smtClean="0"/>
            <a:t>Authentification de l’identité du patient</a:t>
          </a:r>
          <a:endParaRPr lang="en-US" sz="1600" kern="1200" dirty="0"/>
        </a:p>
        <a:p>
          <a:pPr marL="171450" lvl="1" indent="-171450" algn="l" defTabSz="711200" rtl="0">
            <a:lnSpc>
              <a:spcPct val="90000"/>
            </a:lnSpc>
            <a:spcBef>
              <a:spcPct val="0"/>
            </a:spcBef>
            <a:spcAft>
              <a:spcPct val="15000"/>
            </a:spcAft>
            <a:buChar char="••"/>
          </a:pPr>
          <a:r>
            <a:rPr lang="fr-BE" sz="1600" b="0" kern="1200" dirty="0" smtClean="0"/>
            <a:t>Vérification de l’assurabilité</a:t>
          </a:r>
          <a:endParaRPr lang="en-US" sz="1600" kern="1200" dirty="0"/>
        </a:p>
        <a:p>
          <a:pPr marL="171450" lvl="1" indent="-171450" algn="l" defTabSz="711200" rtl="0">
            <a:lnSpc>
              <a:spcPct val="90000"/>
            </a:lnSpc>
            <a:spcBef>
              <a:spcPct val="0"/>
            </a:spcBef>
            <a:spcAft>
              <a:spcPct val="15000"/>
            </a:spcAft>
            <a:buChar char="••"/>
          </a:pPr>
          <a:r>
            <a:rPr lang="fr-BE" sz="1600" kern="1200" dirty="0" smtClean="0"/>
            <a:t>DMG?</a:t>
          </a:r>
          <a:endParaRPr lang="en-US" sz="16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BE" sz="2400" b="0" kern="1200" dirty="0" smtClean="0"/>
            <a:t>Via </a:t>
          </a:r>
          <a:r>
            <a:rPr lang="fr-BE" sz="2400" b="0" kern="1200" dirty="0" err="1" smtClean="0"/>
            <a:t>l’</a:t>
          </a:r>
          <a:r>
            <a:rPr lang="fr-BE" sz="2400" kern="1200" dirty="0" err="1" smtClean="0"/>
            <a:t>eID</a:t>
          </a:r>
          <a:r>
            <a:rPr lang="fr-BE" sz="2400" kern="1200" dirty="0" smtClean="0"/>
            <a:t> du patient</a:t>
          </a:r>
          <a:endParaRPr lang="en-US"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Coordination de processus partiels électroniques</a:t>
          </a:r>
          <a:endParaRPr lang="en-US" sz="13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Portail </a:t>
          </a:r>
          <a:endParaRPr lang="en-US" sz="13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Gestion intégrée des utilisateurs et des accès</a:t>
          </a:r>
          <a:endParaRPr lang="en-US" sz="13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Gestion de loggings</a:t>
          </a:r>
          <a:endParaRPr lang="en-US" sz="13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Système de cryptage end-to-end</a:t>
          </a:r>
          <a:endParaRPr lang="en-US" sz="13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dirty="0" err="1" smtClean="0">
              <a:solidFill>
                <a:srgbClr val="3E6E5A"/>
              </a:solidFill>
            </a:rPr>
            <a:t>eHealth</a:t>
          </a:r>
          <a:r>
            <a:rPr lang="fr-BE" sz="1300" kern="1200" dirty="0" err="1" smtClean="0"/>
            <a:t>Box</a:t>
          </a:r>
          <a:endParaRPr lang="en-US" sz="13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Timestamping</a:t>
          </a:r>
          <a:endParaRPr lang="en-US" sz="13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Codage et anonymisation</a:t>
          </a:r>
          <a:endParaRPr lang="en-US" sz="13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Consultation du Registre national et des registres Banque Carrefour</a:t>
          </a:r>
          <a:endParaRPr lang="en-US" sz="13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Répertoire des références (Metahub)</a:t>
          </a:r>
          <a:endParaRPr lang="en-US" sz="13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81A3-FA9D-4A77-94D9-58762CC590D0}">
      <dsp:nvSpPr>
        <dsp:cNvPr id="0" name=""/>
        <dsp:cNvSpPr/>
      </dsp:nvSpPr>
      <dsp:spPr>
        <a:xfrm>
          <a:off x="0" y="2452839"/>
          <a:ext cx="6096000" cy="1609328"/>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u="none" kern="1200" dirty="0" smtClean="0">
              <a:solidFill>
                <a:schemeClr val="tx1"/>
              </a:solidFill>
            </a:rPr>
            <a:t>Echange de données entre les médecins traitants et le gestionnaire </a:t>
          </a:r>
          <a:r>
            <a:rPr lang="fr-FR" sz="2500" i="1" u="none" kern="1200" dirty="0" smtClean="0">
              <a:solidFill>
                <a:schemeClr val="tx1"/>
              </a:solidFill>
            </a:rPr>
            <a:t>obligatoire</a:t>
          </a:r>
          <a:endParaRPr lang="en-US" sz="2500" u="none" kern="1200" dirty="0">
            <a:solidFill>
              <a:schemeClr val="tx1"/>
            </a:solidFill>
          </a:endParaRPr>
        </a:p>
      </dsp:txBody>
      <dsp:txXfrm>
        <a:off x="0" y="2452839"/>
        <a:ext cx="6096000" cy="1609328"/>
      </dsp:txXfrm>
    </dsp:sp>
    <dsp:sp modelId="{A1AD2BAF-EE07-470E-AA38-41FA4AF572E0}">
      <dsp:nvSpPr>
        <dsp:cNvPr id="0" name=""/>
        <dsp:cNvSpPr/>
      </dsp:nvSpPr>
      <dsp:spPr>
        <a:xfrm rot="10800000">
          <a:off x="0" y="1832"/>
          <a:ext cx="6096000" cy="2475146"/>
        </a:xfrm>
        <a:prstGeom prst="upArrowCallout">
          <a:avLst/>
        </a:prstGeom>
        <a:solidFill>
          <a:schemeClr val="accent5">
            <a:hueOff val="2457214"/>
            <a:satOff val="-53963"/>
            <a:lumOff val="137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solidFill>
                <a:schemeClr val="tx1"/>
              </a:solidFill>
            </a:rPr>
            <a:t>Chaque dispensateur de soins (intra/</a:t>
          </a:r>
          <a:r>
            <a:rPr lang="fr-FR" sz="2500" kern="1200" dirty="0" err="1" smtClean="0">
              <a:solidFill>
                <a:schemeClr val="tx1"/>
              </a:solidFill>
            </a:rPr>
            <a:t>extra-hospitalier</a:t>
          </a:r>
          <a:r>
            <a:rPr lang="fr-FR" sz="2500" kern="1200" dirty="0" smtClean="0">
              <a:solidFill>
                <a:schemeClr val="tx1"/>
              </a:solidFill>
            </a:rPr>
            <a:t>) actualise sa part de données qui sont ainsi partagées</a:t>
          </a:r>
          <a:endParaRPr lang="en-US" sz="2500" kern="1200" dirty="0">
            <a:solidFill>
              <a:schemeClr val="tx1"/>
            </a:solidFill>
          </a:endParaRPr>
        </a:p>
      </dsp:txBody>
      <dsp:txXfrm rot="10800000">
        <a:off x="0" y="1832"/>
        <a:ext cx="6096000" cy="1608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4E88-9E88-49EF-AAD7-8E99C1D015B7}">
      <dsp:nvSpPr>
        <dsp:cNvPr id="0" name=""/>
        <dsp:cNvSpPr/>
      </dsp:nvSpPr>
      <dsp:spPr>
        <a:xfrm>
          <a:off x="0" y="0"/>
          <a:ext cx="6023992"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Toute prescription médicale établie au moyen d’un logiciel de dispensateur de soins labellisé ou à partir d’un hôpital DPI (pour les soins ambulatoires/soins dispensés en dehors de l’hôpital) </a:t>
          </a:r>
          <a:r>
            <a:rPr lang="fr-FR" sz="2400" b="0" i="1" kern="1200" dirty="0" smtClean="0">
              <a:solidFill>
                <a:schemeClr val="tx1"/>
              </a:solidFill>
            </a:rPr>
            <a:t>est envoyée automatiquement à </a:t>
          </a:r>
          <a:r>
            <a:rPr lang="fr-FR" sz="2400" b="0" i="1" kern="1200" dirty="0" err="1" smtClean="0">
              <a:solidFill>
                <a:schemeClr val="tx1"/>
              </a:solidFill>
            </a:rPr>
            <a:t>Recip</a:t>
          </a:r>
          <a:r>
            <a:rPr lang="fr-FR" sz="2400" b="0" i="1" kern="1200" dirty="0" smtClean="0">
              <a:solidFill>
                <a:schemeClr val="tx1"/>
              </a:solidFill>
            </a:rPr>
            <a:t>-e lorsqu’une connexion internet est disponible </a:t>
          </a:r>
          <a:endParaRPr lang="en-US" sz="2400" b="0" i="1" kern="1200" dirty="0">
            <a:solidFill>
              <a:schemeClr val="tx1"/>
            </a:solidFill>
          </a:endParaRPr>
        </a:p>
      </dsp:txBody>
      <dsp:txXfrm>
        <a:off x="0" y="0"/>
        <a:ext cx="6023992" cy="406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64F1-9938-4CBD-9208-92D457653A60}">
      <dsp:nvSpPr>
        <dsp:cNvPr id="0" name=""/>
        <dsp:cNvSpPr/>
      </dsp:nvSpPr>
      <dsp:spPr>
        <a:xfrm>
          <a:off x="0" y="0"/>
          <a:ext cx="6096000"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Tous les rapports de consultation, lettres de sortie et tous les protocoles opératoires + avis et données correspondants d’un patient ayant donné son consentement éclairé </a:t>
          </a:r>
          <a:r>
            <a:rPr lang="fr-FR" sz="2400" i="1" kern="1200" dirty="0" smtClean="0">
              <a:solidFill>
                <a:schemeClr val="tx1"/>
              </a:solidFill>
            </a:rPr>
            <a:t>seront accessibles via le système hubs et </a:t>
          </a:r>
          <a:r>
            <a:rPr lang="fr-FR" sz="2400" i="1" kern="1200" dirty="0" err="1" smtClean="0">
              <a:solidFill>
                <a:schemeClr val="tx1"/>
              </a:solidFill>
            </a:rPr>
            <a:t>metahub</a:t>
          </a:r>
          <a:r>
            <a:rPr lang="fr-FR" sz="2400" i="1" kern="1200" dirty="0" smtClean="0">
              <a:solidFill>
                <a:schemeClr val="tx1"/>
              </a:solidFill>
            </a:rPr>
            <a:t> pour les dispensateurs de soins habilités tant dans un environnement intra mural qu’extra mural</a:t>
          </a:r>
          <a:endParaRPr lang="en-US" sz="2400" i="1" kern="1200" dirty="0" smtClean="0">
            <a:solidFill>
              <a:schemeClr val="tx1"/>
            </a:solidFill>
          </a:endParaRPr>
        </a:p>
      </dsp:txBody>
      <dsp:txXfrm>
        <a:off x="0" y="0"/>
        <a:ext cx="6096000"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6/13/2014</a:t>
            </a:fld>
            <a:endParaRPr lang="en-US"/>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US"/>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6/13/2014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US"/>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US"/>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en-US"/>
          </a:p>
        </p:txBody>
      </p:sp>
    </p:spTree>
    <p:extLst>
      <p:ext uri="{BB962C8B-B14F-4D97-AF65-F5344CB8AC3E}">
        <p14:creationId xmlns:p14="http://schemas.microsoft.com/office/powerpoint/2010/main" val="124650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en-US"/>
          </a:p>
        </p:txBody>
      </p:sp>
    </p:spTree>
    <p:extLst>
      <p:ext uri="{BB962C8B-B14F-4D97-AF65-F5344CB8AC3E}">
        <p14:creationId xmlns:p14="http://schemas.microsoft.com/office/powerpoint/2010/main" val="46168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en-US"/>
          </a:p>
        </p:txBody>
      </p:sp>
    </p:spTree>
    <p:extLst>
      <p:ext uri="{BB962C8B-B14F-4D97-AF65-F5344CB8AC3E}">
        <p14:creationId xmlns:p14="http://schemas.microsoft.com/office/powerpoint/2010/main" val="291389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en-US"/>
          </a:p>
        </p:txBody>
      </p:sp>
    </p:spTree>
    <p:extLst>
      <p:ext uri="{BB962C8B-B14F-4D97-AF65-F5344CB8AC3E}">
        <p14:creationId xmlns:p14="http://schemas.microsoft.com/office/powerpoint/2010/main" val="285971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en-US"/>
          </a:p>
        </p:txBody>
      </p:sp>
    </p:spTree>
    <p:extLst>
      <p:ext uri="{BB962C8B-B14F-4D97-AF65-F5344CB8AC3E}">
        <p14:creationId xmlns:p14="http://schemas.microsoft.com/office/powerpoint/2010/main" val="958699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en-US"/>
          </a:p>
        </p:txBody>
      </p:sp>
    </p:spTree>
    <p:extLst>
      <p:ext uri="{BB962C8B-B14F-4D97-AF65-F5344CB8AC3E}">
        <p14:creationId xmlns:p14="http://schemas.microsoft.com/office/powerpoint/2010/main" val="276506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53</a:t>
            </a:fld>
            <a:endParaRPr lang="en-US"/>
          </a:p>
        </p:txBody>
      </p:sp>
    </p:spTree>
    <p:extLst>
      <p:ext uri="{BB962C8B-B14F-4D97-AF65-F5344CB8AC3E}">
        <p14:creationId xmlns:p14="http://schemas.microsoft.com/office/powerpoint/2010/main" val="276506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54</a:t>
            </a:fld>
            <a:endParaRPr lang="en-US"/>
          </a:p>
        </p:txBody>
      </p:sp>
    </p:spTree>
    <p:extLst>
      <p:ext uri="{BB962C8B-B14F-4D97-AF65-F5344CB8AC3E}">
        <p14:creationId xmlns:p14="http://schemas.microsoft.com/office/powerpoint/2010/main" val="242613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en-GB"/>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55</a:t>
            </a:fld>
            <a:endParaRPr lang="en-US"/>
          </a:p>
        </p:txBody>
      </p:sp>
    </p:spTree>
    <p:extLst>
      <p:ext uri="{BB962C8B-B14F-4D97-AF65-F5344CB8AC3E}">
        <p14:creationId xmlns:p14="http://schemas.microsoft.com/office/powerpoint/2010/main" val="161575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56</a:t>
            </a:fld>
            <a:endParaRPr lang="en-US"/>
          </a:p>
        </p:txBody>
      </p:sp>
    </p:spTree>
    <p:extLst>
      <p:ext uri="{BB962C8B-B14F-4D97-AF65-F5344CB8AC3E}">
        <p14:creationId xmlns:p14="http://schemas.microsoft.com/office/powerpoint/2010/main" val="276506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itchFamily="2" charset="2"/>
              <a:buNone/>
            </a:pPr>
            <a:r>
              <a:rPr lang="fr-BE" sz="1200" dirty="0" smtClean="0"/>
              <a:t>Exemple:</a:t>
            </a:r>
            <a:r>
              <a:rPr lang="fr-BE" sz="1200" baseline="0" dirty="0" smtClean="0"/>
              <a:t> </a:t>
            </a:r>
            <a:r>
              <a:rPr lang="fr-BE" sz="1200" baseline="0" dirty="0" err="1" smtClean="0"/>
              <a:t>MyCareNet</a:t>
            </a:r>
            <a:r>
              <a:rPr lang="fr-BE" sz="1200" baseline="0" dirty="0" smtClean="0"/>
              <a:t> Assurabilité permet </a:t>
            </a:r>
            <a:r>
              <a:rPr lang="fr-BE" sz="1200" baseline="0" smtClean="0"/>
              <a:t>de vérifier:</a:t>
            </a:r>
            <a:endParaRPr lang="fr-BE" sz="1200" dirty="0" smtClean="0"/>
          </a:p>
          <a:p>
            <a:pPr marL="285750" indent="-285750">
              <a:spcBef>
                <a:spcPts val="0"/>
              </a:spcBef>
              <a:buFont typeface="Wingdings" pitchFamily="2" charset="2"/>
              <a:buChar char="ü"/>
            </a:pPr>
            <a:r>
              <a:rPr lang="fr-BE" sz="1200" dirty="0" smtClean="0"/>
              <a:t>si le patient a droit au tiers-payant </a:t>
            </a:r>
          </a:p>
          <a:p>
            <a:pPr marL="285750" indent="-285750">
              <a:spcBef>
                <a:spcPts val="0"/>
              </a:spcBef>
              <a:buFont typeface="Wingdings" pitchFamily="2" charset="2"/>
              <a:buChar char="ü"/>
            </a:pPr>
            <a:r>
              <a:rPr lang="fr-BE" sz="1200" dirty="0" smtClean="0"/>
              <a:t>quelle est la mutualité d’affiliation du patient</a:t>
            </a:r>
          </a:p>
          <a:p>
            <a:pPr marL="285750" indent="-285750">
              <a:spcBef>
                <a:spcPts val="0"/>
              </a:spcBef>
              <a:buFont typeface="Wingdings" pitchFamily="2" charset="2"/>
              <a:buChar char="ü"/>
            </a:pPr>
            <a:r>
              <a:rPr lang="fr-BE" sz="1200" dirty="0" smtClean="0"/>
              <a:t>quelle est la catégorie de remboursement du patient (taux préférentiel ou non préférentiel)</a:t>
            </a:r>
          </a:p>
          <a:p>
            <a:pPr marL="285750" indent="-285750">
              <a:spcBef>
                <a:spcPts val="0"/>
              </a:spcBef>
              <a:buFont typeface="Wingdings" pitchFamily="2" charset="2"/>
              <a:buChar char="ü"/>
            </a:pPr>
            <a:r>
              <a:rPr lang="fr-BE" sz="1200" dirty="0" smtClean="0"/>
              <a:t>si le patient est affilié à une maison médicale </a:t>
            </a:r>
          </a:p>
          <a:p>
            <a:pPr marL="285750" indent="-285750">
              <a:spcBef>
                <a:spcPts val="0"/>
              </a:spcBef>
              <a:buFont typeface="Wingdings" pitchFamily="2" charset="2"/>
              <a:buChar char="ü"/>
            </a:pPr>
            <a:r>
              <a:rPr lang="fr-BE" sz="1200" dirty="0" smtClean="0">
                <a:sym typeface="Wingdings" pitchFamily="2" charset="2"/>
              </a:rPr>
              <a:t>quel est le numéro INAMI de l’hôpital, si le médecin effectue une visite auprès de son patient hospitalisé</a:t>
            </a:r>
          </a:p>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57</a:t>
            </a:fld>
            <a:endParaRPr lang="en-US"/>
          </a:p>
        </p:txBody>
      </p:sp>
    </p:spTree>
    <p:extLst>
      <p:ext uri="{BB962C8B-B14F-4D97-AF65-F5344CB8AC3E}">
        <p14:creationId xmlns:p14="http://schemas.microsoft.com/office/powerpoint/2010/main" val="223225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58</a:t>
            </a:fld>
            <a:endParaRPr lang="en-US"/>
          </a:p>
        </p:txBody>
      </p:sp>
    </p:spTree>
    <p:extLst>
      <p:ext uri="{BB962C8B-B14F-4D97-AF65-F5344CB8AC3E}">
        <p14:creationId xmlns:p14="http://schemas.microsoft.com/office/powerpoint/2010/main" val="2232255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en-US"/>
          </a:p>
        </p:txBody>
      </p:sp>
    </p:spTree>
    <p:extLst>
      <p:ext uri="{BB962C8B-B14F-4D97-AF65-F5344CB8AC3E}">
        <p14:creationId xmlns:p14="http://schemas.microsoft.com/office/powerpoint/2010/main" val="2232255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60</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61</a:t>
            </a:fld>
            <a:endParaRPr lang="en-US"/>
          </a:p>
        </p:txBody>
      </p:sp>
    </p:spTree>
    <p:extLst>
      <p:ext uri="{BB962C8B-B14F-4D97-AF65-F5344CB8AC3E}">
        <p14:creationId xmlns:p14="http://schemas.microsoft.com/office/powerpoint/2010/main" val="32364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en-GB"/>
          </a:p>
        </p:txBody>
      </p:sp>
    </p:spTree>
    <p:extLst>
      <p:ext uri="{BB962C8B-B14F-4D97-AF65-F5344CB8AC3E}">
        <p14:creationId xmlns:p14="http://schemas.microsoft.com/office/powerpoint/2010/main" val="381868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pitchFamily="34" charset="0"/>
              </a:defRPr>
            </a:lvl1pPr>
            <a:lvl2pPr marL="742950" indent="-285750" defTabSz="931863" eaLnBrk="0" hangingPunct="0">
              <a:defRPr>
                <a:solidFill>
                  <a:schemeClr val="tx1"/>
                </a:solidFill>
                <a:latin typeface="Calibri" pitchFamily="34" charset="0"/>
                <a:cs typeface="Arial" pitchFamily="34" charset="0"/>
              </a:defRPr>
            </a:lvl2pPr>
            <a:lvl3pPr marL="1143000" indent="-228600" defTabSz="931863" eaLnBrk="0" hangingPunct="0">
              <a:defRPr>
                <a:solidFill>
                  <a:schemeClr val="tx1"/>
                </a:solidFill>
                <a:latin typeface="Calibri" pitchFamily="34" charset="0"/>
                <a:cs typeface="Arial" pitchFamily="34" charset="0"/>
              </a:defRPr>
            </a:lvl3pPr>
            <a:lvl4pPr marL="1600200" indent="-228600" defTabSz="931863" eaLnBrk="0" hangingPunct="0">
              <a:defRPr>
                <a:solidFill>
                  <a:schemeClr val="tx1"/>
                </a:solidFill>
                <a:latin typeface="Calibri" pitchFamily="34" charset="0"/>
                <a:cs typeface="Arial" pitchFamily="34" charset="0"/>
              </a:defRPr>
            </a:lvl4pPr>
            <a:lvl5pPr marL="2057400" indent="-228600" defTabSz="931863" eaLnBrk="0" hangingPunct="0">
              <a:defRPr>
                <a:solidFill>
                  <a:schemeClr val="tx1"/>
                </a:solidFill>
                <a:latin typeface="Calibri"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pitchFamily="34" charset="0"/>
              </a:defRPr>
            </a:lvl9pPr>
          </a:lstStyle>
          <a:p>
            <a:pPr algn="r">
              <a:buSzPct val="100000"/>
            </a:pPr>
            <a:fld id="{6865F0D9-A310-4197-87D1-A2C1642711E5}" type="slidenum">
              <a:rPr lang="en-US" altLang="en-US" sz="1200">
                <a:solidFill>
                  <a:srgbClr val="000000"/>
                </a:solidFill>
                <a:latin typeface="Arial" pitchFamily="34" charset="0"/>
              </a:rPr>
              <a:pPr algn="r">
                <a:buSzPct val="100000"/>
              </a:pPr>
              <a:t>8</a:t>
            </a:fld>
            <a:endParaRPr lang="en-US" altLang="en-US" sz="1200">
              <a:solidFill>
                <a:srgbClr val="000000"/>
              </a:solidFill>
              <a:latin typeface="Arial" pitchFamily="34" charset="0"/>
            </a:endParaRPr>
          </a:p>
        </p:txBody>
      </p:sp>
      <p:sp>
        <p:nvSpPr>
          <p:cNvPr id="31747"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pitchFamily="34" charset="0"/>
              </a:defRPr>
            </a:lvl1pPr>
            <a:lvl2pPr marL="742950" indent="-285750" defTabSz="931863" eaLnBrk="0" hangingPunct="0">
              <a:defRPr>
                <a:solidFill>
                  <a:schemeClr val="tx1"/>
                </a:solidFill>
                <a:latin typeface="Calibri" pitchFamily="34" charset="0"/>
                <a:cs typeface="Arial" pitchFamily="34" charset="0"/>
              </a:defRPr>
            </a:lvl2pPr>
            <a:lvl3pPr marL="1143000" indent="-228600" defTabSz="931863" eaLnBrk="0" hangingPunct="0">
              <a:defRPr>
                <a:solidFill>
                  <a:schemeClr val="tx1"/>
                </a:solidFill>
                <a:latin typeface="Calibri" pitchFamily="34" charset="0"/>
                <a:cs typeface="Arial" pitchFamily="34" charset="0"/>
              </a:defRPr>
            </a:lvl3pPr>
            <a:lvl4pPr marL="1600200" indent="-228600" defTabSz="931863" eaLnBrk="0" hangingPunct="0">
              <a:defRPr>
                <a:solidFill>
                  <a:schemeClr val="tx1"/>
                </a:solidFill>
                <a:latin typeface="Calibri" pitchFamily="34" charset="0"/>
                <a:cs typeface="Arial" pitchFamily="34" charset="0"/>
              </a:defRPr>
            </a:lvl4pPr>
            <a:lvl5pPr marL="2057400" indent="-228600" defTabSz="931863" eaLnBrk="0" hangingPunct="0">
              <a:defRPr>
                <a:solidFill>
                  <a:schemeClr val="tx1"/>
                </a:solidFill>
                <a:latin typeface="Calibri"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pitchFamily="34" charset="0"/>
              </a:defRPr>
            </a:lvl9pPr>
          </a:lstStyle>
          <a:p>
            <a:pPr algn="r">
              <a:buSzPct val="100000"/>
            </a:pPr>
            <a:fld id="{B9560FB8-D53D-4A44-811D-AB8FD07A0C86}" type="slidenum">
              <a:rPr lang="en-US" altLang="en-US" sz="1200">
                <a:solidFill>
                  <a:srgbClr val="000000"/>
                </a:solidFill>
                <a:latin typeface="Arial" pitchFamily="34" charset="0"/>
              </a:rPr>
              <a:pPr algn="r">
                <a:buSzPct val="100000"/>
              </a:pPr>
              <a:t>8</a:t>
            </a:fld>
            <a:endParaRPr lang="en-US" altLang="en-US" sz="1200">
              <a:solidFill>
                <a:srgbClr val="000000"/>
              </a:solidFill>
              <a:latin typeface="Arial" pitchFamily="34" charset="0"/>
            </a:endParaRP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en-US"/>
          </a:p>
        </p:txBody>
      </p:sp>
    </p:spTree>
    <p:extLst>
      <p:ext uri="{BB962C8B-B14F-4D97-AF65-F5344CB8AC3E}">
        <p14:creationId xmlns:p14="http://schemas.microsoft.com/office/powerpoint/2010/main" val="4812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en-US"/>
          </a:p>
        </p:txBody>
      </p:sp>
    </p:spTree>
    <p:extLst>
      <p:ext uri="{BB962C8B-B14F-4D97-AF65-F5344CB8AC3E}">
        <p14:creationId xmlns:p14="http://schemas.microsoft.com/office/powerpoint/2010/main" val="16450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a:prstGeom prst="rect">
            <a:avLst/>
          </a:prstGeom>
        </p:spPr>
        <p:txBody>
          <a:bodyPr/>
          <a:lstStyle>
            <a:lvl1pPr algn="l">
              <a:defRPr sz="3200" b="1">
                <a:solidFill>
                  <a:schemeClr val="tx1">
                    <a:lumMod val="50000"/>
                    <a:lumOff val="50000"/>
                  </a:schemeClr>
                </a:solidFill>
                <a:latin typeface="Arial" pitchFamily="34" charset="0"/>
                <a:cs typeface="Arial" pitchFamily="34" charset="0"/>
              </a:defRPr>
            </a:lvl1pPr>
          </a:lstStyle>
          <a:p>
            <a:r>
              <a:rPr lang="en-US" dirty="0" smtClean="0"/>
              <a:t>Click to edit Master title style</a:t>
            </a:r>
            <a:endParaRPr lang="en-GB" dirty="0"/>
          </a:p>
        </p:txBody>
      </p:sp>
      <p:sp>
        <p:nvSpPr>
          <p:cNvPr id="9" name="Text Placeholder 8"/>
          <p:cNvSpPr>
            <a:spLocks noGrp="1"/>
          </p:cNvSpPr>
          <p:nvPr>
            <p:ph type="body" sz="quarter" idx="14"/>
          </p:nvPr>
        </p:nvSpPr>
        <p:spPr>
          <a:xfrm>
            <a:off x="683569" y="2060848"/>
            <a:ext cx="7776864" cy="38164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95000"/>
                    <a:lumOff val="5000"/>
                  </a:schemeClr>
                </a:solidFill>
                <a:latin typeface="Arial" pitchFamily="34" charset="0"/>
                <a:cs typeface="Arial" pitchFamily="34" charset="0"/>
              </a:defRPr>
            </a:lvl1pPr>
            <a:lvl2pPr>
              <a:defRPr sz="1800">
                <a:solidFill>
                  <a:schemeClr val="tx1">
                    <a:lumMod val="95000"/>
                    <a:lumOff val="5000"/>
                  </a:schemeClr>
                </a:solidFill>
                <a:latin typeface="Arial" pitchFamily="34" charset="0"/>
                <a:cs typeface="Arial" pitchFamily="34" charset="0"/>
              </a:defRPr>
            </a:lvl2pPr>
            <a:lvl3pPr>
              <a:defRPr sz="1800">
                <a:solidFill>
                  <a:schemeClr val="tx1">
                    <a:lumMod val="95000"/>
                    <a:lumOff val="5000"/>
                  </a:schemeClr>
                </a:solidFill>
                <a:latin typeface="Arial" pitchFamily="34" charset="0"/>
                <a:cs typeface="Arial" pitchFamily="34" charset="0"/>
              </a:defRPr>
            </a:lvl3pPr>
            <a:lvl4pPr>
              <a:defRPr sz="1800">
                <a:solidFill>
                  <a:schemeClr val="tx1">
                    <a:lumMod val="95000"/>
                    <a:lumOff val="5000"/>
                  </a:schemeClr>
                </a:solidFill>
                <a:latin typeface="Arial" pitchFamily="34" charset="0"/>
                <a:cs typeface="Arial" pitchFamily="34" charset="0"/>
              </a:defRPr>
            </a:lvl4pPr>
            <a:lvl5pPr>
              <a:defRPr sz="1800">
                <a:solidFill>
                  <a:schemeClr val="tx1">
                    <a:lumMod val="95000"/>
                    <a:lumOff val="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14"/>
          <p:cNvSpPr>
            <a:spLocks noGrp="1"/>
          </p:cNvSpPr>
          <p:nvPr>
            <p:ph sz="quarter" idx="15"/>
          </p:nvPr>
        </p:nvSpPr>
        <p:spPr>
          <a:xfrm>
            <a:off x="684213" y="1484313"/>
            <a:ext cx="7775575" cy="504825"/>
          </a:xfrm>
          <a:prstGeom prst="rect">
            <a:avLst/>
          </a:prstGeom>
        </p:spPr>
        <p:txBody>
          <a:bodyPr/>
          <a:lstStyle>
            <a:lvl1pPr marL="0" indent="0">
              <a:buFontTx/>
              <a:buNone/>
              <a:defRPr sz="2400" b="1">
                <a:latin typeface="Arial" pitchFamily="34" charset="0"/>
                <a:cs typeface="Arial" pitchFamily="34" charset="0"/>
              </a:defRPr>
            </a:lvl1pPr>
            <a:lvl2pPr marL="457200" indent="0">
              <a:buFontTx/>
              <a:buNone/>
              <a:defRPr sz="2800" b="1">
                <a:latin typeface="Arial" pitchFamily="34" charset="0"/>
                <a:cs typeface="Arial" pitchFamily="34" charset="0"/>
              </a:defRPr>
            </a:lvl2pPr>
            <a:lvl3pPr marL="914400" indent="0">
              <a:buFontTx/>
              <a:buNone/>
              <a:defRPr sz="2800" b="1">
                <a:latin typeface="Arial" pitchFamily="34" charset="0"/>
                <a:cs typeface="Arial" pitchFamily="34" charset="0"/>
              </a:defRPr>
            </a:lvl3pPr>
            <a:lvl4pPr marL="1371600" indent="0">
              <a:buFontTx/>
              <a:buNone/>
              <a:defRPr sz="2800" b="1">
                <a:latin typeface="Arial" pitchFamily="34" charset="0"/>
                <a:cs typeface="Arial" pitchFamily="34" charset="0"/>
              </a:defRPr>
            </a:lvl4pPr>
            <a:lvl5pPr marL="1828800" indent="0">
              <a:buFontTx/>
              <a:buNone/>
              <a:defRPr sz="2800" b="1">
                <a:latin typeface="Arial" pitchFamily="34" charset="0"/>
                <a:cs typeface="Arial" pitchFamily="34" charset="0"/>
              </a:defRPr>
            </a:lvl5pPr>
          </a:lstStyle>
          <a:p>
            <a:pPr lvl="0"/>
            <a:r>
              <a:rPr lang="en-US" dirty="0" smtClean="0"/>
              <a:t>Click to edit Master text styles</a:t>
            </a:r>
          </a:p>
        </p:txBody>
      </p:sp>
      <p:sp>
        <p:nvSpPr>
          <p:cNvPr id="5" name="Slide Number Placeholder 4"/>
          <p:cNvSpPr>
            <a:spLocks noGrp="1"/>
          </p:cNvSpPr>
          <p:nvPr>
            <p:ph type="sldNum" sz="quarter" idx="16"/>
          </p:nvPr>
        </p:nvSpPr>
        <p:spPr>
          <a:xfrm>
            <a:off x="6330950" y="5983288"/>
            <a:ext cx="2133600" cy="365125"/>
          </a:xfrm>
        </p:spPr>
        <p:txBody>
          <a:bodyPr/>
          <a:lstStyle>
            <a:lvl1pPr>
              <a:defRPr>
                <a:solidFill>
                  <a:schemeClr val="tx1"/>
                </a:solidFill>
              </a:defRPr>
            </a:lvl1pPr>
          </a:lstStyle>
          <a:p>
            <a:pPr>
              <a:defRPr/>
            </a:pPr>
            <a:fld id="{2430A616-3437-4BFB-BE04-F341DB8828F5}" type="slidenum">
              <a:rPr lang="en-GB"/>
              <a:pPr>
                <a:defRPr/>
              </a:pPr>
              <a:t>‹#›</a:t>
            </a:fld>
            <a:endParaRPr lang="en-GB" dirty="0"/>
          </a:p>
        </p:txBody>
      </p:sp>
    </p:spTree>
    <p:extLst>
      <p:ext uri="{BB962C8B-B14F-4D97-AF65-F5344CB8AC3E}">
        <p14:creationId xmlns:p14="http://schemas.microsoft.com/office/powerpoint/2010/main" val="23377274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14/06/2014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14/06/2014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14/06/2014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emf"/></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2.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health.fgov.be/fr/prestataires-de-soins/services-en-ligne/ehealthcons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1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1.jpeg"/><Relationship Id="rId2" Type="http://schemas.openxmlformats.org/officeDocument/2006/relationships/image" Target="../media/image4.jpeg"/><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98.jpg"/><Relationship Id="rId7"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image" Target="../media/image98.jpg"/><Relationship Id="rId7"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24.png"/><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20.png"/><Relationship Id="rId2" Type="http://schemas.openxmlformats.org/officeDocument/2006/relationships/notesSlide" Target="../notesSlides/notesSlide3.xml"/><Relationship Id="rId16" Type="http://schemas.microsoft.com/office/2007/relationships/hdphoto" Target="../media/hdphoto10.wdp"/><Relationship Id="rId20" Type="http://schemas.openxmlformats.org/officeDocument/2006/relationships/image" Target="../media/image23.png"/><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6.png"/><Relationship Id="rId10" Type="http://schemas.microsoft.com/office/2007/relationships/hdphoto" Target="../media/hdphoto7.wdp"/><Relationship Id="rId19" Type="http://schemas.openxmlformats.org/officeDocument/2006/relationships/image" Target="../media/image22.png"/><Relationship Id="rId4" Type="http://schemas.microsoft.com/office/2007/relationships/hdphoto" Target="../media/hdphoto4.wdp"/><Relationship Id="rId9" Type="http://schemas.openxmlformats.org/officeDocument/2006/relationships/image" Target="../media/image16.png"/><Relationship Id="rId14" Type="http://schemas.microsoft.com/office/2007/relationships/hdphoto" Target="../media/hdphoto9.wdp"/><Relationship Id="rId22" Type="http://schemas.openxmlformats.org/officeDocument/2006/relationships/image" Target="../media/image25.png"/></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8.jpg"/><Relationship Id="rId7" Type="http://schemas.openxmlformats.org/officeDocument/2006/relationships/image" Target="../media/image102.png"/><Relationship Id="rId12"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01.png"/><Relationship Id="rId11" Type="http://schemas.openxmlformats.org/officeDocument/2006/relationships/diagramColors" Target="../diagrams/colors5.xml"/><Relationship Id="rId5" Type="http://schemas.openxmlformats.org/officeDocument/2006/relationships/image" Target="../media/image100.png"/><Relationship Id="rId10" Type="http://schemas.openxmlformats.org/officeDocument/2006/relationships/diagramQuickStyle" Target="../diagrams/quickStyle5.xml"/><Relationship Id="rId4" Type="http://schemas.openxmlformats.org/officeDocument/2006/relationships/image" Target="../media/image99.png"/><Relationship Id="rId9"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openxmlformats.org/officeDocument/2006/relationships/image" Target="../media/image30.png"/><Relationship Id="rId3" Type="http://schemas.openxmlformats.org/officeDocument/2006/relationships/image" Target="../media/image13.png"/><Relationship Id="rId21" Type="http://schemas.microsoft.com/office/2007/relationships/hdphoto" Target="../media/hdphoto12.wdp"/><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7.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6.png"/><Relationship Id="rId14" Type="http://schemas.microsoft.com/office/2007/relationships/hdphoto" Target="../media/hdphoto9.wdp"/></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cs typeface="Arial" charset="0"/>
              </a:rPr>
              <a:t>Plate-forme </a:t>
            </a:r>
            <a:r>
              <a:rPr lang="fr-BE" sz="4000" b="1" cap="none" dirty="0" err="1">
                <a:solidFill>
                  <a:srgbClr val="3E6E5A"/>
                </a:solidFill>
                <a:cs typeface="Arial" charset="0"/>
              </a:rPr>
              <a:t>eHealth</a:t>
            </a:r>
            <a:r>
              <a:rPr lang="fr-BE" sz="4000" b="1" cap="none" dirty="0">
                <a:solidFill>
                  <a:srgbClr val="3E6E5A"/>
                </a:solidFill>
                <a:cs typeface="Arial" charset="0"/>
              </a:rPr>
              <a:t>:</a:t>
            </a:r>
            <a:r>
              <a:rPr lang="fr-BE" sz="4000" b="1" cap="none" dirty="0">
                <a:solidFill>
                  <a:srgbClr val="C00000"/>
                </a:solidFill>
                <a:cs typeface="Arial" charset="0"/>
              </a:rPr>
              <a:t> état d'avancement et perspectives</a:t>
            </a:r>
            <a:endParaRPr lang="en-US"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r>
                <a:rPr lang="en-US" sz="1600" dirty="0"/>
                <a:t>frank.robben@ehealth.fgov.be </a:t>
              </a:r>
            </a:p>
            <a:p>
              <a:endParaRPr lang="en-US" sz="1600" dirty="0" smtClean="0">
                <a:sym typeface="Arial" pitchFamily="34" charset="0"/>
              </a:endParaRPr>
            </a:p>
            <a:p>
              <a:r>
                <a:rPr lang="fr-BE" sz="1600" dirty="0" smtClean="0">
                  <a:sym typeface="Arial" pitchFamily="34" charset="0"/>
                </a:rPr>
                <a:t>@</a:t>
              </a:r>
              <a:r>
                <a:rPr lang="fr-BE" sz="1600" dirty="0" err="1">
                  <a:sym typeface="Arial" pitchFamily="34" charset="0"/>
                </a:rPr>
                <a:t>FrRobben</a:t>
              </a:r>
              <a:endParaRPr lang="fr-BE" sz="1600" dirty="0">
                <a:sym typeface="Arial" pitchFamily="34" charset="0"/>
              </a:endParaRPr>
            </a:p>
            <a:p>
              <a:endParaRPr lang="en-US" sz="1600" dirty="0">
                <a:sym typeface="Arial" pitchFamily="34" charset="0"/>
              </a:endParaRPr>
            </a:p>
            <a:p>
              <a:r>
                <a:rPr lang="en-US" sz="1600" dirty="0">
                  <a:sym typeface="Arial" pitchFamily="34" charset="0"/>
                </a:rPr>
                <a:t>https://www.ehealth.fgov.be</a:t>
              </a:r>
              <a:endParaRPr lang="fr-BE" sz="1600" dirty="0">
                <a:sym typeface="Arial" pitchFamily="34" charset="0"/>
              </a:endParaRPr>
            </a:p>
            <a:p>
              <a:r>
                <a:rPr lang="en-US" sz="1600" dirty="0">
                  <a:sym typeface="Arial" pitchFamily="34" charset="0"/>
                </a:rPr>
                <a:t>http</a:t>
              </a:r>
              <a:r>
                <a:rPr lang="en-US" sz="1600">
                  <a:sym typeface="Arial" pitchFamily="34" charset="0"/>
                </a:rPr>
                <a:t>://</a:t>
              </a:r>
              <a:r>
                <a:rPr lang="en-US" sz="1600" smtClean="0">
                  <a:sym typeface="Arial" pitchFamily="34" charset="0"/>
                </a:rPr>
                <a:t>www.bcss.fgov.be</a:t>
              </a:r>
              <a:endParaRPr lang="en-US" sz="1600" dirty="0">
                <a:sym typeface="Arial" pitchFamily="34" charset="0"/>
              </a:endParaRP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80000"/>
              </a:lnSpc>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000" dirty="0" smtClean="0">
                <a:solidFill>
                  <a:srgbClr val="000000"/>
                </a:solidFill>
                <a:sym typeface="Arial" pitchFamily="34" charset="0"/>
              </a:rPr>
              <a:t>Concevoir, élaborer et gérer une </a:t>
            </a:r>
            <a:r>
              <a:rPr lang="fr-BE" altLang="en-US" sz="2000" b="1" dirty="0" smtClean="0">
                <a:solidFill>
                  <a:srgbClr val="000000"/>
                </a:solidFill>
                <a:sym typeface="Arial" pitchFamily="34" charset="0"/>
              </a:rPr>
              <a:t>plate-forme de collaboration</a:t>
            </a:r>
            <a:r>
              <a:rPr lang="fr-BE" altLang="en-US" sz="2000" dirty="0" smtClean="0">
                <a:solidFill>
                  <a:srgbClr val="000000"/>
                </a:solidFill>
                <a:sym typeface="Arial" pitchFamily="34" charset="0"/>
              </a:rPr>
              <a:t> pour l'échange électronique de données sécurisé ainsi que les services de base y afférents </a:t>
            </a:r>
          </a:p>
          <a:p>
            <a:pPr marL="457200" indent="-457200">
              <a:lnSpc>
                <a:spcPct val="80000"/>
              </a:lnSpc>
              <a:buClrTx/>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000" dirty="0" smtClean="0">
                <a:solidFill>
                  <a:srgbClr val="000000"/>
                </a:solidFill>
                <a:sym typeface="Arial" pitchFamily="34" charset="0"/>
              </a:rPr>
              <a:t>S'accorder sur une </a:t>
            </a:r>
            <a:r>
              <a:rPr lang="fr-BE" altLang="en-US" sz="2000" b="1" dirty="0" smtClean="0">
                <a:solidFill>
                  <a:srgbClr val="000000"/>
                </a:solidFill>
                <a:sym typeface="Arial" pitchFamily="34" charset="0"/>
              </a:rPr>
              <a:t>répartition des tâches</a:t>
            </a:r>
            <a:r>
              <a:rPr lang="fr-BE" altLang="en-US" sz="2000" dirty="0" smtClean="0">
                <a:solidFill>
                  <a:srgbClr val="000000"/>
                </a:solidFill>
                <a:sym typeface="Arial" pitchFamily="34" charset="0"/>
              </a:rPr>
              <a:t> et sur les </a:t>
            </a:r>
            <a:r>
              <a:rPr lang="fr-BE" altLang="en-US" sz="2000" b="1" dirty="0" smtClean="0">
                <a:solidFill>
                  <a:srgbClr val="000000"/>
                </a:solidFill>
                <a:sym typeface="Arial" pitchFamily="34" charset="0"/>
              </a:rPr>
              <a:t>normes de qualité</a:t>
            </a:r>
            <a:r>
              <a:rPr lang="fr-BE" altLang="en-US" sz="2000" dirty="0" smtClean="0">
                <a:solidFill>
                  <a:srgbClr val="000000"/>
                </a:solidFill>
                <a:sym typeface="Arial" pitchFamily="34" charset="0"/>
              </a:rPr>
              <a:t> et contrôler le respect de ces normes de qualité </a:t>
            </a:r>
          </a:p>
          <a:p>
            <a:pPr marL="457200" indent="-457200">
              <a:lnSpc>
                <a:spcPct val="80000"/>
              </a:lnSpc>
              <a:buClrTx/>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000" dirty="0" smtClean="0">
                <a:solidFill>
                  <a:srgbClr val="000000"/>
                </a:solidFill>
                <a:sym typeface="Arial" pitchFamily="34" charset="0"/>
              </a:rPr>
              <a:t>Intervenir comme </a:t>
            </a:r>
            <a:r>
              <a:rPr lang="fr-BE" altLang="en-US" sz="2000" b="1" dirty="0" smtClean="0">
                <a:solidFill>
                  <a:srgbClr val="000000"/>
                </a:solidFill>
                <a:sym typeface="Arial" pitchFamily="34" charset="0"/>
              </a:rPr>
              <a:t>tierce partie de confiance indépendante (TTP) </a:t>
            </a:r>
            <a:r>
              <a:rPr lang="fr-BE" altLang="en-US" sz="2000" dirty="0" smtClean="0">
                <a:solidFill>
                  <a:srgbClr val="000000"/>
                </a:solidFill>
                <a:sym typeface="Arial" pitchFamily="34" charset="0"/>
              </a:rPr>
              <a:t>pour le </a:t>
            </a:r>
            <a:r>
              <a:rPr lang="fr-BE" altLang="en-US" sz="2000" b="1" dirty="0" smtClean="0">
                <a:solidFill>
                  <a:srgbClr val="000000"/>
                </a:solidFill>
                <a:sym typeface="Arial" pitchFamily="34" charset="0"/>
              </a:rPr>
              <a:t>codage</a:t>
            </a:r>
            <a:r>
              <a:rPr lang="fr-BE" altLang="en-US" sz="2000" dirty="0" smtClean="0">
                <a:solidFill>
                  <a:srgbClr val="000000"/>
                </a:solidFill>
                <a:sym typeface="Arial" pitchFamily="34" charset="0"/>
              </a:rPr>
              <a:t> et l'</a:t>
            </a:r>
            <a:r>
              <a:rPr lang="fr-BE" altLang="en-US" sz="2000" b="1" dirty="0" smtClean="0">
                <a:solidFill>
                  <a:srgbClr val="000000"/>
                </a:solidFill>
                <a:sym typeface="Arial" pitchFamily="34" charset="0"/>
              </a:rPr>
              <a:t>anonymisation</a:t>
            </a:r>
            <a:r>
              <a:rPr lang="fr-BE" altLang="en-US" sz="2000" dirty="0" smtClean="0">
                <a:solidFill>
                  <a:srgbClr val="000000"/>
                </a:solidFill>
                <a:sym typeface="Arial" pitchFamily="34" charset="0"/>
              </a:rPr>
              <a:t> de données à caractère personnel relatives à la santé pour certaines instances énumérées dans la loi, à l'appui de la recherche scientifique et de la politique </a:t>
            </a:r>
          </a:p>
          <a:p>
            <a:pPr marL="457200" indent="-457200">
              <a:lnSpc>
                <a:spcPct val="80000"/>
              </a:lnSpc>
              <a:buClrTx/>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000" dirty="0" smtClean="0">
                <a:solidFill>
                  <a:srgbClr val="000000"/>
                </a:solidFill>
                <a:sym typeface="Arial" pitchFamily="34" charset="0"/>
              </a:rPr>
              <a:t>Promouvoir et coordonner la </a:t>
            </a:r>
            <a:r>
              <a:rPr lang="fr-BE" altLang="en-US" sz="2000" b="1" dirty="0" smtClean="0">
                <a:solidFill>
                  <a:srgbClr val="000000"/>
                </a:solidFill>
                <a:sym typeface="Arial" pitchFamily="34" charset="0"/>
              </a:rPr>
              <a:t>réalisation de programmes et de projets</a:t>
            </a:r>
            <a:r>
              <a:rPr lang="fr-BE" altLang="en-US" sz="2000" dirty="0" smtClean="0">
                <a:solidFill>
                  <a:srgbClr val="000000"/>
                </a:solidFill>
                <a:sym typeface="Arial" pitchFamily="34" charset="0"/>
              </a:rPr>
              <a:t> </a:t>
            </a:r>
          </a:p>
          <a:p>
            <a:pPr marL="457200" indent="-457200">
              <a:lnSpc>
                <a:spcPct val="80000"/>
              </a:lnSpc>
              <a:buClrTx/>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000" dirty="0" smtClean="0">
                <a:solidFill>
                  <a:srgbClr val="000000"/>
                </a:solidFill>
                <a:sym typeface="Arial" pitchFamily="34" charset="0"/>
              </a:rPr>
              <a:t>Gérer et coordonner les aspects TIC de l'échange de données dans le cadre des </a:t>
            </a:r>
            <a:r>
              <a:rPr lang="fr-BE" altLang="en-US" sz="2000" b="1" dirty="0" smtClean="0">
                <a:solidFill>
                  <a:srgbClr val="000000"/>
                </a:solidFill>
                <a:sym typeface="Arial" pitchFamily="34" charset="0"/>
              </a:rPr>
              <a:t>dossiers de patients électroniques</a:t>
            </a:r>
            <a:r>
              <a:rPr lang="fr-BE" altLang="en-US" sz="2000" dirty="0" smtClean="0">
                <a:solidFill>
                  <a:srgbClr val="000000"/>
                </a:solidFill>
                <a:sym typeface="Arial" pitchFamily="34" charset="0"/>
              </a:rPr>
              <a:t> et des </a:t>
            </a:r>
            <a:r>
              <a:rPr lang="fr-BE" altLang="en-US" sz="2000" b="1" dirty="0" smtClean="0">
                <a:solidFill>
                  <a:srgbClr val="000000"/>
                </a:solidFill>
                <a:sym typeface="Arial" pitchFamily="34" charset="0"/>
              </a:rPr>
              <a:t>prescriptions médicales électroniques</a:t>
            </a:r>
          </a:p>
        </p:txBody>
      </p:sp>
      <p:sp>
        <p:nvSpPr>
          <p:cNvPr id="2" name="Title 1"/>
          <p:cNvSpPr>
            <a:spLocks noGrp="1"/>
          </p:cNvSpPr>
          <p:nvPr>
            <p:ph type="title"/>
          </p:nvPr>
        </p:nvSpPr>
        <p:spPr/>
        <p:txBody>
          <a:bodyPr/>
          <a:lstStyle/>
          <a:p>
            <a:r>
              <a:rPr lang="fr-BE" altLang="en-US" b="1" dirty="0">
                <a:sym typeface="Arial" pitchFamily="34" charset="0"/>
              </a:rPr>
              <a:t>10 missio</a:t>
            </a:r>
            <a:r>
              <a:rPr lang="fr-BE" altLang="en-US" b="1" dirty="0">
                <a:solidFill>
                  <a:srgbClr val="D1282E"/>
                </a:solidFill>
                <a:sym typeface="Arial" pitchFamily="34" charset="0"/>
              </a:rPr>
              <a:t>n</a:t>
            </a:r>
            <a:r>
              <a:rPr lang="fr-BE" altLang="en-US" b="1" dirty="0">
                <a:sym typeface="Arial" pitchFamily="34" charset="0"/>
              </a:rPr>
              <a:t>s</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10</a:t>
            </a:fld>
            <a:endParaRPr lang="en-US"/>
          </a:p>
        </p:txBody>
      </p:sp>
    </p:spTree>
    <p:extLst>
      <p:ext uri="{BB962C8B-B14F-4D97-AF65-F5344CB8AC3E}">
        <p14:creationId xmlns:p14="http://schemas.microsoft.com/office/powerpoint/2010/main" val="64881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444941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11</a:t>
            </a:fld>
            <a:endParaRPr lang="en-US"/>
          </a:p>
        </p:txBody>
      </p:sp>
    </p:spTree>
    <p:extLst>
      <p:ext uri="{BB962C8B-B14F-4D97-AF65-F5344CB8AC3E}">
        <p14:creationId xmlns:p14="http://schemas.microsoft.com/office/powerpoint/2010/main" val="970367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bwMode="auto">
          <a:xfrm>
            <a:off x="457200" y="1341438"/>
            <a:ext cx="82677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457200">
              <a:buFont typeface="Calibri" pitchFamily="34" charset="0"/>
              <a:buAutoNum type="arabicPeriod" startAt="3"/>
            </a:pPr>
            <a:endParaRPr lang="fr-BE" altLang="en-US" sz="2000" b="1" dirty="0" smtClean="0">
              <a:solidFill>
                <a:srgbClr val="000000"/>
              </a:solidFill>
              <a:sym typeface="Arial" pitchFamily="34" charset="0"/>
            </a:endParaRPr>
          </a:p>
          <a:p>
            <a:pPr marL="895350" lvl="1" indent="-809625">
              <a:buFont typeface="Calibri" pitchFamily="34" charset="0"/>
              <a:buNone/>
            </a:pPr>
            <a:r>
              <a:rPr lang="fr-BE" altLang="en-US" sz="2000" b="1" dirty="0" smtClean="0">
                <a:solidFill>
                  <a:srgbClr val="000000"/>
                </a:solidFill>
                <a:sym typeface="Arial" pitchFamily="34" charset="0"/>
              </a:rPr>
              <a:t>6.1.	Gestion intégrée des utilisateurs et des accès:</a:t>
            </a:r>
            <a:r>
              <a:rPr lang="fr-BE" altLang="en-US" sz="2000" dirty="0" smtClean="0">
                <a:solidFill>
                  <a:srgbClr val="000000"/>
                </a:solidFill>
                <a:sym typeface="Arial" pitchFamily="34" charset="0"/>
              </a:rPr>
              <a:t> </a:t>
            </a:r>
          </a:p>
          <a:p>
            <a:pPr marL="895350" lvl="1" indent="-809625">
              <a:buFont typeface="Calibri" pitchFamily="34" charset="0"/>
              <a:buNone/>
            </a:pPr>
            <a:r>
              <a:rPr lang="fr-BE" altLang="en-US" sz="2000" dirty="0" smtClean="0">
                <a:solidFill>
                  <a:srgbClr val="000000"/>
                </a:solidFill>
                <a:sym typeface="Arial" pitchFamily="34" charset="0"/>
              </a:rPr>
              <a:t>	</a:t>
            </a:r>
            <a:r>
              <a:rPr lang="fr-BE" altLang="en-US" sz="1800" dirty="0" smtClean="0">
                <a:solidFill>
                  <a:srgbClr val="000000"/>
                </a:solidFill>
                <a:sym typeface="Arial" pitchFamily="34" charset="0"/>
              </a:rPr>
              <a:t>cette gestion garantit que seuls les prestataires de soins/établissements de soins autorisés puissent accéder aux données à caractère personnel auxquelles ils peuvent avoir accès</a:t>
            </a:r>
          </a:p>
          <a:p>
            <a:pPr marL="1219200" lvl="2" indent="-304800">
              <a:buFontTx/>
              <a:buChar char="•"/>
            </a:pPr>
            <a:r>
              <a:rPr lang="fr-BE" altLang="en-US" sz="1800" dirty="0" smtClean="0">
                <a:solidFill>
                  <a:srgbClr val="000000"/>
                </a:solidFill>
                <a:sym typeface="Arial" pitchFamily="34" charset="0"/>
              </a:rPr>
              <a:t>les règles d'accès sont notamment imposées par la loi ou par les autorisations de la section Santé du Comité sectoriel (instituée au sein de la Commission de la protection de la vie privée) </a:t>
            </a:r>
          </a:p>
          <a:p>
            <a:pPr marL="1219200" lvl="2" indent="-304800">
              <a:buFontTx/>
              <a:buChar char="•"/>
            </a:pPr>
            <a:r>
              <a:rPr lang="fr-BE" altLang="en-US" sz="1800" dirty="0" smtClean="0">
                <a:solidFill>
                  <a:srgbClr val="000000"/>
                </a:solidFill>
                <a:sym typeface="Arial" pitchFamily="34" charset="0"/>
              </a:rPr>
              <a:t>chaque application fait l'objet de règles d'accès spécifiques  </a:t>
            </a:r>
          </a:p>
          <a:p>
            <a:pPr marL="1219200" lvl="2" indent="-304800">
              <a:buFontTx/>
              <a:buChar char="•"/>
            </a:pPr>
            <a:r>
              <a:rPr lang="fr-BE" altLang="en-US" sz="1800" dirty="0" smtClean="0">
                <a:solidFill>
                  <a:srgbClr val="000000"/>
                </a:solidFill>
                <a:sym typeface="Arial" pitchFamily="34" charset="0"/>
              </a:rPr>
              <a:t>lorsque l'utilisateur authentifie son identité (au moyen de la carte d'identité électronique ou du </a:t>
            </a:r>
            <a:r>
              <a:rPr lang="fr-BE" altLang="en-US" sz="1800" dirty="0" err="1" smtClean="0">
                <a:solidFill>
                  <a:srgbClr val="000000"/>
                </a:solidFill>
                <a:sym typeface="Arial" pitchFamily="34" charset="0"/>
              </a:rPr>
              <a:t>token</a:t>
            </a:r>
            <a:r>
              <a:rPr lang="fr-BE" altLang="en-US" sz="1800" dirty="0" smtClean="0">
                <a:solidFill>
                  <a:srgbClr val="000000"/>
                </a:solidFill>
                <a:sym typeface="Arial" pitchFamily="34" charset="0"/>
              </a:rPr>
              <a:t>), le modèle de vérification générique de l'outil est lancé: le modèle consulte les règles qui ont été fixées pour l'application, vérifie si l'utilisateur satisfait effectivement à ces règles et accorde ou n’accorde pas l'accès à l'application </a:t>
            </a:r>
          </a:p>
        </p:txBody>
      </p:sp>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5984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b="1" dirty="0"/>
              <a:t>10 services de base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12</a:t>
            </a:fld>
            <a:endParaRPr lang="en-US"/>
          </a:p>
        </p:txBody>
      </p:sp>
    </p:spTree>
    <p:extLst>
      <p:ext uri="{BB962C8B-B14F-4D97-AF65-F5344CB8AC3E}">
        <p14:creationId xmlns:p14="http://schemas.microsoft.com/office/powerpoint/2010/main" val="416845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ltLang="en-US" b="1" dirty="0"/>
              <a:t>Gestion intégrée des utilisateurs et des accès</a:t>
            </a:r>
            <a:endParaRPr lang="en-US" dirty="0"/>
          </a:p>
        </p:txBody>
      </p:sp>
      <p:graphicFrame>
        <p:nvGraphicFramePr>
          <p:cNvPr id="19460" name="Object 3"/>
          <p:cNvGraphicFramePr>
            <a:graphicFrameLocks noChangeAspect="1"/>
          </p:cNvGraphicFramePr>
          <p:nvPr>
            <p:extLst>
              <p:ext uri="{D42A27DB-BD31-4B8C-83A1-F6EECF244321}">
                <p14:modId xmlns:p14="http://schemas.microsoft.com/office/powerpoint/2010/main" val="2015228087"/>
              </p:ext>
            </p:extLst>
          </p:nvPr>
        </p:nvGraphicFramePr>
        <p:xfrm>
          <a:off x="468313" y="1627460"/>
          <a:ext cx="8207375" cy="5041900"/>
        </p:xfrm>
        <a:graphic>
          <a:graphicData uri="http://schemas.openxmlformats.org/presentationml/2006/ole">
            <mc:AlternateContent xmlns:mc="http://schemas.openxmlformats.org/markup-compatibility/2006">
              <mc:Choice xmlns:v="urn:schemas-microsoft-com:vml" Requires="v">
                <p:oleObj spid="_x0000_s2054" name="Visio" r:id="rId3" imgW="8296656" imgH="5516499" progId="Visio.Drawing.11">
                  <p:embed/>
                </p:oleObj>
              </mc:Choice>
              <mc:Fallback>
                <p:oleObj name="Visio" r:id="rId3" imgW="8296656" imgH="551649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7460"/>
                        <a:ext cx="82073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13</a:t>
            </a:fld>
            <a:endParaRPr lang="en-US"/>
          </a:p>
        </p:txBody>
      </p:sp>
    </p:spTree>
    <p:extLst>
      <p:ext uri="{BB962C8B-B14F-4D97-AF65-F5344CB8AC3E}">
        <p14:creationId xmlns:p14="http://schemas.microsoft.com/office/powerpoint/2010/main" val="392483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8" y="2133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963" y="3813175"/>
            <a:ext cx="6127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4"/>
          <p:cNvSpPr>
            <a:spLocks noChangeArrowheads="1"/>
          </p:cNvSpPr>
          <p:nvPr/>
        </p:nvSpPr>
        <p:spPr bwMode="auto">
          <a:xfrm>
            <a:off x="395288" y="1628775"/>
            <a:ext cx="8280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806450" indent="-722313" eaLnBrk="0" hangingPunct="0">
              <a:defRPr>
                <a:solidFill>
                  <a:schemeClr val="tx1"/>
                </a:solidFill>
                <a:latin typeface="Calibri" pitchFamily="34" charset="0"/>
                <a:cs typeface="Arial" pitchFamily="34" charset="0"/>
              </a:defRPr>
            </a:lvl2pPr>
            <a:lvl3pPr marL="80645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Calibri" pitchFamily="34" charset="0"/>
              <a:buNone/>
            </a:pPr>
            <a:r>
              <a:rPr lang="fr-BE" altLang="en-US" sz="2000" b="1" dirty="0" smtClean="0">
                <a:solidFill>
                  <a:srgbClr val="000000"/>
                </a:solidFill>
                <a:sym typeface="Arial" pitchFamily="34" charset="0"/>
              </a:rPr>
              <a:t>6.2.</a:t>
            </a:r>
            <a:r>
              <a:rPr lang="fr-BE" altLang="en-US" sz="2000" b="1" dirty="0">
                <a:solidFill>
                  <a:srgbClr val="000000"/>
                </a:solidFill>
                <a:sym typeface="Arial" pitchFamily="34" charset="0"/>
              </a:rPr>
              <a:t>	Coordination de sous-processus électroniques</a:t>
            </a:r>
            <a:r>
              <a:rPr lang="fr-BE" altLang="en-US" sz="2000" dirty="0">
                <a:solidFill>
                  <a:srgbClr val="000000"/>
                </a:solidFill>
                <a:sym typeface="Arial" pitchFamily="34" charset="0"/>
              </a:rPr>
              <a:t> garantit une intégration souple et harmonieuse des différents processus relatifs à la mise en œuvre des différents services de base au sein d'une seule et même application</a:t>
            </a:r>
          </a:p>
          <a:p>
            <a:pPr lvl="2" eaLnBrk="1" hangingPunct="1">
              <a:buFontTx/>
              <a:buAutoNum type="arabicPeriod" startAt="8"/>
            </a:pPr>
            <a:endParaRPr lang="fr-BE" altLang="en-US" sz="2000" dirty="0">
              <a:solidFill>
                <a:srgbClr val="000000"/>
              </a:solidFill>
              <a:sym typeface="Arial" pitchFamily="34" charset="0"/>
            </a:endParaRPr>
          </a:p>
          <a:p>
            <a:pPr lvl="1" eaLnBrk="1" hangingPunct="1">
              <a:buFont typeface="Calibri" pitchFamily="34" charset="0"/>
              <a:buNone/>
            </a:pPr>
            <a:r>
              <a:rPr lang="fr-BE" altLang="en-US" sz="2000" b="1" dirty="0" smtClean="0">
                <a:solidFill>
                  <a:srgbClr val="000000"/>
                </a:solidFill>
                <a:sym typeface="Arial" pitchFamily="34" charset="0"/>
              </a:rPr>
              <a:t>6.3.</a:t>
            </a:r>
            <a:r>
              <a:rPr lang="fr-BE" altLang="en-US" sz="2000" b="1" dirty="0">
                <a:solidFill>
                  <a:srgbClr val="000000"/>
                </a:solidFill>
                <a:sym typeface="Arial" pitchFamily="34" charset="0"/>
              </a:rPr>
              <a:t>	Environnement portail:</a:t>
            </a:r>
            <a:r>
              <a:rPr lang="fr-BE" altLang="en-US" sz="2000" dirty="0">
                <a:solidFill>
                  <a:srgbClr val="000000"/>
                </a:solidFill>
                <a:sym typeface="Arial" pitchFamily="34" charset="0"/>
              </a:rPr>
              <a:t> fenêtre sur le web qui offre aux acteurs des soins de santé plusieurs services en ligne pour les aider à fournir les meilleurs soins possibles; offre toutes les informations utiles relatives aux services offerts par la Plate-forme </a:t>
            </a:r>
            <a:r>
              <a:rPr lang="fr-BE" altLang="en-US" sz="2000" dirty="0" err="1">
                <a:solidFill>
                  <a:srgbClr val="3E6E5A"/>
                </a:solidFill>
                <a:sym typeface="Arial" pitchFamily="34" charset="0"/>
              </a:rPr>
              <a:t>eHealth</a:t>
            </a:r>
            <a:r>
              <a:rPr lang="fr-BE" altLang="en-US" sz="2000" dirty="0">
                <a:solidFill>
                  <a:srgbClr val="000000"/>
                </a:solidFill>
                <a:sym typeface="Arial" pitchFamily="34" charset="0"/>
              </a:rPr>
              <a:t>, à ses missions, à ses standards, etc. </a:t>
            </a:r>
          </a:p>
          <a:p>
            <a:pPr lvl="1" eaLnBrk="1" hangingPunct="1">
              <a:buFont typeface="Calibri" pitchFamily="34" charset="0"/>
              <a:buNone/>
            </a:pPr>
            <a:r>
              <a:rPr lang="fr-BE" altLang="en-US" sz="2000" dirty="0">
                <a:solidFill>
                  <a:srgbClr val="000000"/>
                </a:solidFill>
                <a:sym typeface="Arial" pitchFamily="34" charset="0"/>
              </a:rPr>
              <a:t>	L'environnement portail contient notamment tous les documents dont les utilisateurs ont besoin pour réaliser les configurations exactes et ainsi accéder aux services en ligne disponibles</a:t>
            </a:r>
          </a:p>
        </p:txBody>
      </p:sp>
      <p:sp>
        <p:nvSpPr>
          <p:cNvPr id="2" name="Title 1"/>
          <p:cNvSpPr>
            <a:spLocks noGrp="1"/>
          </p:cNvSpPr>
          <p:nvPr>
            <p:ph type="title"/>
          </p:nvPr>
        </p:nvSpPr>
        <p:spPr/>
        <p:txBody>
          <a:bodyPr/>
          <a:lstStyle/>
          <a:p>
            <a:r>
              <a:rPr lang="fr-BE" b="1" dirty="0" smtClean="0"/>
              <a:t>10 services de base</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14</a:t>
            </a:fld>
            <a:endParaRPr lang="en-US"/>
          </a:p>
        </p:txBody>
      </p:sp>
      <p:sp>
        <p:nvSpPr>
          <p:cNvPr id="4" name="Date Placeholder 3"/>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364956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04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xfrm>
            <a:off x="457200" y="1125538"/>
            <a:ext cx="82677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457200">
              <a:buFont typeface="Calibri" pitchFamily="34" charset="0"/>
              <a:buAutoNum type="arabicPeriod" startAt="4"/>
            </a:pPr>
            <a:endParaRPr lang="fr-BE" altLang="en-US" sz="2000" b="1" dirty="0" smtClean="0">
              <a:solidFill>
                <a:srgbClr val="000000"/>
              </a:solidFill>
              <a:sym typeface="Arial" pitchFamily="34" charset="0"/>
            </a:endParaRPr>
          </a:p>
          <a:p>
            <a:pPr marL="895350" lvl="1" indent="-811213">
              <a:lnSpc>
                <a:spcPct val="90000"/>
              </a:lnSpc>
              <a:buFont typeface="Calibri" pitchFamily="34" charset="0"/>
              <a:buNone/>
            </a:pPr>
            <a:r>
              <a:rPr lang="fr-BE" altLang="en-US" sz="2000" b="1" dirty="0" smtClean="0">
                <a:solidFill>
                  <a:srgbClr val="000000"/>
                </a:solidFill>
                <a:sym typeface="Arial" pitchFamily="34" charset="0"/>
              </a:rPr>
              <a:t>6.4.	Gestion de </a:t>
            </a:r>
            <a:r>
              <a:rPr lang="fr-BE" altLang="en-US" sz="2000" b="1" dirty="0" err="1" smtClean="0">
                <a:solidFill>
                  <a:srgbClr val="000000"/>
                </a:solidFill>
                <a:sym typeface="Arial" pitchFamily="34" charset="0"/>
              </a:rPr>
              <a:t>loggings</a:t>
            </a:r>
            <a:r>
              <a:rPr lang="fr-BE" altLang="en-US" sz="2000" b="1" dirty="0" smtClean="0">
                <a:solidFill>
                  <a:srgbClr val="000000"/>
                </a:solidFill>
                <a:sym typeface="Arial" pitchFamily="34" charset="0"/>
              </a:rPr>
              <a:t>: </a:t>
            </a:r>
            <a:r>
              <a:rPr lang="fr-BE" altLang="en-US" sz="2000" dirty="0" smtClean="0">
                <a:solidFill>
                  <a:srgbClr val="000000"/>
                </a:solidFill>
                <a:sym typeface="Arial" pitchFamily="34" charset="0"/>
              </a:rPr>
              <a:t>gestion d'un registre des accès au système de gestion des données: tous les accès en lecture et en écriture et toutes les suppressions sont enregistrés et servent de preuve en cas d’introduction d’une plainte à ce propos</a:t>
            </a:r>
          </a:p>
          <a:p>
            <a:pPr marL="895350" lvl="1" indent="-811213">
              <a:lnSpc>
                <a:spcPct val="90000"/>
              </a:lnSpc>
              <a:buFontTx/>
              <a:buAutoNum type="arabicPeriod" startAt="4"/>
            </a:pPr>
            <a:endParaRPr lang="fr-BE" altLang="en-US" sz="2000" dirty="0" smtClean="0">
              <a:solidFill>
                <a:srgbClr val="000000"/>
              </a:solidFill>
              <a:sym typeface="Arial" pitchFamily="34" charset="0"/>
            </a:endParaRPr>
          </a:p>
          <a:p>
            <a:pPr marL="895350" lvl="1" indent="-811213">
              <a:lnSpc>
                <a:spcPct val="90000"/>
              </a:lnSpc>
              <a:buFont typeface="Calibri" pitchFamily="34" charset="0"/>
              <a:buNone/>
            </a:pPr>
            <a:r>
              <a:rPr lang="fr-BE" altLang="en-US" sz="2000" b="1" dirty="0" smtClean="0">
                <a:solidFill>
                  <a:srgbClr val="000000"/>
                </a:solidFill>
                <a:sym typeface="Arial" pitchFamily="34" charset="0"/>
              </a:rPr>
              <a:t>6.5.	Système de chiffrement end-to-end:</a:t>
            </a:r>
            <a:r>
              <a:rPr lang="fr-BE" altLang="en-US" sz="2000" dirty="0" smtClean="0">
                <a:solidFill>
                  <a:srgbClr val="000000"/>
                </a:solidFill>
                <a:sym typeface="Arial" pitchFamily="34" charset="0"/>
              </a:rPr>
              <a:t> transmission de données complètes, non altérées d'un point à l'autre en les rendant illisibles au moyen d'une clé (chiffrement) aussi longtemps qu'elles n'ont pas été déchiffrées au moyen d'une clé</a:t>
            </a:r>
          </a:p>
          <a:p>
            <a:pPr marL="895350" lvl="1" indent="-811213">
              <a:lnSpc>
                <a:spcPct val="90000"/>
              </a:lnSpc>
              <a:buFont typeface="Calibri" pitchFamily="34" charset="0"/>
              <a:buNone/>
            </a:pPr>
            <a:r>
              <a:rPr lang="fr-BE" altLang="en-US" sz="2000" dirty="0" smtClean="0">
                <a:solidFill>
                  <a:srgbClr val="000000"/>
                </a:solidFill>
                <a:sym typeface="Arial" pitchFamily="34" charset="0"/>
              </a:rPr>
              <a:t>	2 méthodes:</a:t>
            </a:r>
          </a:p>
          <a:p>
            <a:pPr marL="1219200" lvl="2" indent="-304800">
              <a:lnSpc>
                <a:spcPct val="90000"/>
              </a:lnSpc>
            </a:pPr>
            <a:r>
              <a:rPr lang="fr-BE" altLang="en-US" sz="1800" dirty="0" smtClean="0">
                <a:solidFill>
                  <a:srgbClr val="000000"/>
                </a:solidFill>
                <a:sym typeface="Arial" pitchFamily="34" charset="0"/>
              </a:rPr>
              <a:t>lorsque le destinataire est connu: utilisation d'un système de chiffrement asymétrique (2 clés)</a:t>
            </a:r>
          </a:p>
          <a:p>
            <a:pPr marL="1219200" lvl="2" indent="-304800">
              <a:lnSpc>
                <a:spcPct val="90000"/>
              </a:lnSpc>
            </a:pPr>
            <a:r>
              <a:rPr lang="fr-BE" altLang="en-US" sz="1800" dirty="0" smtClean="0">
                <a:solidFill>
                  <a:srgbClr val="000000"/>
                </a:solidFill>
                <a:sym typeface="Arial" pitchFamily="34" charset="0"/>
              </a:rPr>
              <a:t>lorsque le destinataire n'est pas connu: utilisation d'un chiffrement symétrique (les informations sont chiffrées et conservées en dehors de la Plate-forme </a:t>
            </a:r>
            <a:r>
              <a:rPr lang="fr-BE" altLang="en-US" sz="1800" dirty="0" err="1" smtClean="0">
                <a:solidFill>
                  <a:srgbClr val="3E6E5A"/>
                </a:solidFill>
                <a:sym typeface="Arial" pitchFamily="34" charset="0"/>
              </a:rPr>
              <a:t>eHealth</a:t>
            </a:r>
            <a:r>
              <a:rPr lang="fr-BE" altLang="en-US" sz="1800" dirty="0" smtClean="0">
                <a:solidFill>
                  <a:srgbClr val="3E6E5A"/>
                </a:solidFill>
                <a:sym typeface="Arial" pitchFamily="34" charset="0"/>
              </a:rPr>
              <a:t>;</a:t>
            </a:r>
            <a:r>
              <a:rPr lang="fr-BE" altLang="en-US" sz="1800" dirty="0" smtClean="0">
                <a:solidFill>
                  <a:srgbClr val="000000"/>
                </a:solidFill>
                <a:sym typeface="Arial" pitchFamily="34" charset="0"/>
              </a:rPr>
              <a:t> la clé de déchiffrement peut uniquement être obtenue via la Plate-forme </a:t>
            </a:r>
            <a:r>
              <a:rPr lang="fr-BE" altLang="en-US" sz="1800" dirty="0" err="1" smtClean="0">
                <a:solidFill>
                  <a:srgbClr val="3E6E5A"/>
                </a:solidFill>
                <a:sym typeface="Arial" pitchFamily="34" charset="0"/>
              </a:rPr>
              <a:t>eHealth</a:t>
            </a:r>
            <a:r>
              <a:rPr lang="fr-BE" altLang="en-US" sz="1800" dirty="0" smtClean="0">
                <a:solidFill>
                  <a:srgbClr val="000000"/>
                </a:solidFill>
                <a:sym typeface="Arial" pitchFamily="34" charset="0"/>
              </a:rPr>
              <a:t>)</a:t>
            </a:r>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9138"/>
            <a:ext cx="736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33726"/>
            <a:ext cx="7921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b="1" dirty="0"/>
              <a:t>10 services de base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16</a:t>
            </a:fld>
            <a:endParaRPr lang="en-US"/>
          </a:p>
        </p:txBody>
      </p:sp>
    </p:spTree>
    <p:extLst>
      <p:ext uri="{BB962C8B-B14F-4D97-AF65-F5344CB8AC3E}">
        <p14:creationId xmlns:p14="http://schemas.microsoft.com/office/powerpoint/2010/main" val="68962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en-US" altLang="en-US" sz="1800" dirty="0" err="1">
                <a:solidFill>
                  <a:srgbClr val="000000"/>
                </a:solidFill>
                <a:cs typeface="Arial" charset="0"/>
                <a:sym typeface="Arial" charset="0"/>
              </a:rPr>
              <a:t>eHealth</a:t>
            </a:r>
            <a:r>
              <a:rPr lang="en-US" altLang="en-US" sz="1800" dirty="0">
                <a:solidFill>
                  <a:srgbClr val="000000"/>
                </a:solidFill>
                <a:cs typeface="Arial" charset="0"/>
                <a:sym typeface="Arial" charset="0"/>
              </a:rPr>
              <a:t>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Healthcare actor</a:t>
            </a:r>
          </a:p>
          <a:p>
            <a:pPr>
              <a:spcBef>
                <a:spcPct val="0"/>
              </a:spcBef>
              <a:buSzPct val="100000"/>
            </a:pPr>
            <a:r>
              <a:rPr lang="nl-NL" altLang="en-US" sz="1800">
                <a:solidFill>
                  <a:srgbClr val="000000"/>
                </a:solidFill>
                <a:cs typeface="Arial" charset="0"/>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800">
                <a:solidFill>
                  <a:srgbClr val="000000"/>
                </a:solidFill>
                <a:cs typeface="Arial" charset="0"/>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1756"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Web service</a:t>
            </a:r>
          </a:p>
          <a:p>
            <a:pPr>
              <a:spcBef>
                <a:spcPct val="0"/>
              </a:spcBef>
              <a:buSzPct val="100000"/>
            </a:pPr>
            <a:r>
              <a:rPr lang="nl-NL" altLang="en-US">
                <a:solidFill>
                  <a:srgbClr val="A50021"/>
                </a:solidFill>
                <a:cs typeface="Arial" charset="0"/>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Connector or </a:t>
            </a:r>
          </a:p>
          <a:p>
            <a:pPr>
              <a:spcBef>
                <a:spcPct val="0"/>
              </a:spcBef>
              <a:buSzPct val="100000"/>
            </a:pPr>
            <a:r>
              <a:rPr lang="nl-NL" altLang="en-US" sz="1800">
                <a:solidFill>
                  <a:srgbClr val="000000"/>
                </a:solidFill>
                <a:cs typeface="Arial" charset="0"/>
                <a:sym typeface="Arial" charset="0"/>
              </a:rPr>
              <a:t>other software to</a:t>
            </a:r>
          </a:p>
          <a:p>
            <a:pPr>
              <a:spcBef>
                <a:spcPct val="0"/>
              </a:spcBef>
              <a:buSzPct val="100000"/>
            </a:pPr>
            <a:r>
              <a:rPr lang="nl-NL" altLang="en-US" sz="1800">
                <a:solidFill>
                  <a:srgbClr val="000000"/>
                </a:solidFill>
                <a:cs typeface="Arial" charset="0"/>
                <a:sym typeface="Arial" charset="0"/>
              </a:rPr>
              <a:t>generate key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Sends</a:t>
            </a:r>
          </a:p>
          <a:p>
            <a:pPr>
              <a:spcBef>
                <a:spcPct val="0"/>
              </a:spcBef>
              <a:buSzPct val="100000"/>
            </a:pPr>
            <a:r>
              <a:rPr lang="nl-NL" altLang="en-US" sz="1800">
                <a:solidFill>
                  <a:srgbClr val="000000"/>
                </a:solidFill>
                <a:cs typeface="Arial" charset="0"/>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Stores private key</a:t>
            </a:r>
          </a:p>
          <a:p>
            <a:pPr>
              <a:spcBef>
                <a:spcPct val="0"/>
              </a:spcBef>
              <a:buSzPct val="100000"/>
            </a:pPr>
            <a:r>
              <a:rPr lang="nl-NL" altLang="en-US" sz="1800">
                <a:solidFill>
                  <a:srgbClr val="000000"/>
                </a:solidFill>
                <a:cs typeface="Arial" charset="0"/>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Public keys</a:t>
            </a:r>
          </a:p>
          <a:p>
            <a:pPr>
              <a:spcBef>
                <a:spcPct val="0"/>
              </a:spcBef>
              <a:buSzPct val="100000"/>
            </a:pPr>
            <a:r>
              <a:rPr lang="nl-NL" altLang="en-US" sz="1800">
                <a:solidFill>
                  <a:srgbClr val="000000"/>
                </a:solidFill>
                <a:cs typeface="Arial" charset="0"/>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Stores</a:t>
            </a:r>
          </a:p>
          <a:p>
            <a:pPr>
              <a:spcBef>
                <a:spcPct val="0"/>
              </a:spcBef>
              <a:buSzPct val="100000"/>
            </a:pPr>
            <a:r>
              <a:rPr lang="nl-NL" altLang="en-US" sz="1800">
                <a:solidFill>
                  <a:srgbClr val="000000"/>
                </a:solidFill>
                <a:cs typeface="Arial" charset="0"/>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4</a:t>
            </a:r>
          </a:p>
        </p:txBody>
      </p:sp>
      <p:sp>
        <p:nvSpPr>
          <p:cNvPr id="2" name="Title 1"/>
          <p:cNvSpPr>
            <a:spLocks noGrp="1"/>
          </p:cNvSpPr>
          <p:nvPr>
            <p:ph type="title"/>
          </p:nvPr>
        </p:nvSpPr>
        <p:spPr>
          <a:xfrm>
            <a:off x="457200" y="260648"/>
            <a:ext cx="8229600" cy="990600"/>
          </a:xfrm>
        </p:spPr>
        <p:txBody>
          <a:bodyPr>
            <a:normAutofit/>
          </a:bodyPr>
          <a:lstStyle/>
          <a:p>
            <a:r>
              <a:rPr lang="nl-NL" altLang="en-US" b="1" dirty="0" err="1">
                <a:sym typeface="Arial" charset="0"/>
              </a:rPr>
              <a:t>Cryptage</a:t>
            </a:r>
            <a:r>
              <a:rPr lang="nl-NL" altLang="en-US" b="1" dirty="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connu</a:t>
            </a:r>
            <a:endParaRPr lang="en-US" b="1"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17</a:t>
            </a:fld>
            <a:endParaRPr lang="en-US"/>
          </a:p>
        </p:txBody>
      </p:sp>
    </p:spTree>
    <p:extLst>
      <p:ext uri="{BB962C8B-B14F-4D97-AF65-F5344CB8AC3E}">
        <p14:creationId xmlns:p14="http://schemas.microsoft.com/office/powerpoint/2010/main" val="341217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en-US" altLang="en-US" sz="1800" dirty="0" err="1">
                <a:solidFill>
                  <a:srgbClr val="000000"/>
                </a:solidFill>
                <a:cs typeface="Arial" charset="0"/>
                <a:sym typeface="Arial" charset="0"/>
              </a:rPr>
              <a:t>eHealth</a:t>
            </a:r>
            <a:r>
              <a:rPr lang="en-US" altLang="en-US" sz="1800" dirty="0">
                <a:solidFill>
                  <a:srgbClr val="000000"/>
                </a:solidFill>
                <a:cs typeface="Arial" charset="0"/>
                <a:sym typeface="Arial" charset="0"/>
              </a:rPr>
              <a:t>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Public keys</a:t>
            </a:r>
          </a:p>
          <a:p>
            <a:pPr>
              <a:spcBef>
                <a:spcPct val="0"/>
              </a:spcBef>
              <a:buSzPct val="100000"/>
            </a:pPr>
            <a:r>
              <a:rPr lang="nl-NL" altLang="en-US" sz="1800">
                <a:solidFill>
                  <a:srgbClr val="000000"/>
                </a:solidFill>
                <a:cs typeface="Arial" charset="0"/>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Sends</a:t>
            </a:r>
          </a:p>
          <a:p>
            <a:pPr>
              <a:spcBef>
                <a:spcPct val="0"/>
              </a:spcBef>
              <a:buSzPct val="100000"/>
            </a:pPr>
            <a:r>
              <a:rPr lang="nl-NL" altLang="en-US" sz="1800">
                <a:solidFill>
                  <a:srgbClr val="000000"/>
                </a:solidFill>
                <a:cs typeface="Arial" charset="0"/>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 originator</a:t>
            </a:r>
          </a:p>
        </p:txBody>
      </p:sp>
      <p:sp>
        <p:nvSpPr>
          <p:cNvPr id="32782"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Encrypts</a:t>
            </a:r>
          </a:p>
          <a:p>
            <a:pPr>
              <a:spcBef>
                <a:spcPct val="0"/>
              </a:spcBef>
              <a:buSzPct val="100000"/>
            </a:pPr>
            <a:r>
              <a:rPr lang="nl-NL" altLang="en-US" sz="1800">
                <a:solidFill>
                  <a:srgbClr val="000000"/>
                </a:solidFill>
                <a:cs typeface="Arial" charset="0"/>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Stored</a:t>
            </a:r>
          </a:p>
          <a:p>
            <a:pPr>
              <a:spcBef>
                <a:spcPct val="0"/>
              </a:spcBef>
              <a:buSzPct val="100000"/>
            </a:pPr>
            <a:r>
              <a:rPr lang="nl-NL" altLang="en-US" sz="1800">
                <a:solidFill>
                  <a:srgbClr val="000000"/>
                </a:solidFill>
                <a:cs typeface="Arial" charset="0"/>
                <a:sym typeface="Arial" charset="0"/>
              </a:rPr>
              <a:t>private</a:t>
            </a:r>
          </a:p>
          <a:p>
            <a:pPr>
              <a:spcBef>
                <a:spcPct val="0"/>
              </a:spcBef>
              <a:buSzPct val="100000"/>
            </a:pPr>
            <a:r>
              <a:rPr lang="nl-NL" altLang="en-US" sz="1800">
                <a:solidFill>
                  <a:srgbClr val="000000"/>
                </a:solidFill>
                <a:cs typeface="Arial" charset="0"/>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Web service</a:t>
            </a:r>
          </a:p>
          <a:p>
            <a:pPr>
              <a:spcBef>
                <a:spcPct val="0"/>
              </a:spcBef>
              <a:buSzPct val="100000"/>
            </a:pPr>
            <a:r>
              <a:rPr lang="nl-NL" altLang="en-US">
                <a:solidFill>
                  <a:srgbClr val="A50021"/>
                </a:solidFill>
                <a:cs typeface="Arial" charset="0"/>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Send message</a:t>
            </a:r>
          </a:p>
          <a:p>
            <a:pPr>
              <a:spcBef>
                <a:spcPct val="0"/>
              </a:spcBef>
              <a:buSzPct val="100000"/>
            </a:pPr>
            <a:r>
              <a:rPr lang="nl-NL" altLang="en-US">
                <a:solidFill>
                  <a:srgbClr val="A50021"/>
                </a:solidFill>
                <a:cs typeface="Arial" charset="0"/>
                <a:sym typeface="Arial" charset="0"/>
              </a:rPr>
              <a:t>Any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260648"/>
            <a:ext cx="8229600" cy="990600"/>
          </a:xfrm>
        </p:spPr>
        <p:txBody>
          <a:bodyPr>
            <a:normAutofit/>
          </a:bodyPr>
          <a:lstStyle/>
          <a:p>
            <a:r>
              <a:rPr lang="nl-NL" altLang="en-US" b="1" dirty="0" err="1">
                <a:sym typeface="Arial" charset="0"/>
              </a:rPr>
              <a:t>Cryptage</a:t>
            </a:r>
            <a:r>
              <a:rPr lang="nl-NL" altLang="en-US" b="1" dirty="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connu</a:t>
            </a:r>
            <a:endParaRPr lang="en-US" b="1"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18</a:t>
            </a:fld>
            <a:endParaRPr lang="en-US"/>
          </a:p>
        </p:txBody>
      </p:sp>
    </p:spTree>
    <p:extLst>
      <p:ext uri="{BB962C8B-B14F-4D97-AF65-F5344CB8AC3E}">
        <p14:creationId xmlns:p14="http://schemas.microsoft.com/office/powerpoint/2010/main" val="3248987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User 2</a:t>
            </a:r>
          </a:p>
          <a:p>
            <a:pPr>
              <a:spcBef>
                <a:spcPct val="0"/>
              </a:spcBef>
              <a:buSzPct val="100000"/>
            </a:pPr>
            <a:r>
              <a:rPr lang="nl-NL" altLang="en-US" sz="1800">
                <a:solidFill>
                  <a:srgbClr val="000000"/>
                </a:solidFill>
                <a:cs typeface="Arial" charset="0"/>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User 1</a:t>
            </a:r>
          </a:p>
          <a:p>
            <a:pPr>
              <a:spcBef>
                <a:spcPct val="0"/>
              </a:spcBef>
              <a:buSzPct val="100000"/>
            </a:pPr>
            <a:r>
              <a:rPr lang="nl-NL" altLang="en-US" sz="1800">
                <a:solidFill>
                  <a:srgbClr val="000000"/>
                </a:solidFill>
                <a:cs typeface="Arial" charset="0"/>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Key </a:t>
            </a:r>
          </a:p>
          <a:p>
            <a:pPr>
              <a:spcBef>
                <a:spcPct val="0"/>
              </a:spcBef>
              <a:buSzPct val="100000"/>
            </a:pPr>
            <a:r>
              <a:rPr lang="nl-NL" altLang="en-US" sz="1800">
                <a:solidFill>
                  <a:srgbClr val="000000"/>
                </a:solidFill>
                <a:cs typeface="Arial" charset="0"/>
                <a:sym typeface="Arial" charset="0"/>
              </a:rPr>
              <a:t>Management</a:t>
            </a:r>
          </a:p>
          <a:p>
            <a:pPr>
              <a:spcBef>
                <a:spcPct val="0"/>
              </a:spcBef>
              <a:buSzPct val="100000"/>
            </a:pPr>
            <a:r>
              <a:rPr lang="nl-NL" altLang="en-US" sz="1800">
                <a:solidFill>
                  <a:srgbClr val="000000"/>
                </a:solidFill>
                <a:cs typeface="Arial" charset="0"/>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Messages</a:t>
            </a:r>
          </a:p>
          <a:p>
            <a:pPr>
              <a:spcBef>
                <a:spcPct val="0"/>
              </a:spcBef>
              <a:buSzPct val="100000"/>
            </a:pPr>
            <a:r>
              <a:rPr lang="nl-NL" altLang="en-US" sz="1800">
                <a:solidFill>
                  <a:srgbClr val="000000"/>
                </a:solidFill>
                <a:cs typeface="Arial" charset="0"/>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1</a:t>
            </a:r>
            <a:r>
              <a:rPr lang="nl-NL" altLang="en-US" sz="1000">
                <a:solidFill>
                  <a:srgbClr val="000000"/>
                </a:solidFill>
                <a:cs typeface="Arial" charset="0"/>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2</a:t>
            </a:r>
            <a:r>
              <a:rPr lang="nl-NL" altLang="en-US" sz="1000">
                <a:solidFill>
                  <a:srgbClr val="000000"/>
                </a:solidFill>
                <a:cs typeface="Arial" charset="0"/>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200">
                  <a:solidFill>
                    <a:srgbClr val="990000"/>
                  </a:solidFill>
                  <a:cs typeface="Arial" charset="0"/>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3</a:t>
            </a:r>
            <a:r>
              <a:rPr lang="nl-NL" altLang="en-US" sz="1000">
                <a:solidFill>
                  <a:srgbClr val="000000"/>
                </a:solidFill>
                <a:cs typeface="Arial" charset="0"/>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000" b="1">
                <a:solidFill>
                  <a:srgbClr val="000000"/>
                </a:solidFill>
                <a:cs typeface="Arial" charset="0"/>
                <a:sym typeface="Arial" charset="0"/>
              </a:rPr>
              <a:t>4</a:t>
            </a:r>
            <a:r>
              <a:rPr lang="nl-NL" altLang="en-US" sz="1000">
                <a:solidFill>
                  <a:srgbClr val="000000"/>
                </a:solidFill>
                <a:cs typeface="Arial" charset="0"/>
                <a:sym typeface="Arial" charset="0"/>
              </a:rPr>
              <a:t> justifies right to</a:t>
            </a:r>
          </a:p>
          <a:p>
            <a:pPr>
              <a:spcBef>
                <a:spcPct val="0"/>
              </a:spcBef>
              <a:buSzPct val="100000"/>
            </a:pPr>
            <a:r>
              <a:rPr lang="nl-NL" altLang="en-US" sz="1000">
                <a:solidFill>
                  <a:srgbClr val="000000"/>
                </a:solidFill>
                <a:cs typeface="Arial" charset="0"/>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000" b="1">
                <a:solidFill>
                  <a:srgbClr val="000000"/>
                </a:solidFill>
                <a:cs typeface="Arial" charset="0"/>
                <a:sym typeface="Arial" charset="0"/>
              </a:rPr>
              <a:t>4</a:t>
            </a:r>
            <a:r>
              <a:rPr lang="nl-NL" altLang="en-US" sz="1000">
                <a:solidFill>
                  <a:srgbClr val="000000"/>
                </a:solidFill>
                <a:cs typeface="Arial" charset="0"/>
                <a:sym typeface="Arial" charset="0"/>
              </a:rPr>
              <a:t> justifies right to</a:t>
            </a:r>
          </a:p>
          <a:p>
            <a:pPr>
              <a:spcBef>
                <a:spcPct val="0"/>
              </a:spcBef>
              <a:buSzPct val="100000"/>
            </a:pPr>
            <a:r>
              <a:rPr lang="nl-NL" altLang="en-US" sz="1000">
                <a:solidFill>
                  <a:srgbClr val="000000"/>
                </a:solidFill>
                <a:cs typeface="Arial" charset="0"/>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200">
                <a:solidFill>
                  <a:srgbClr val="990000"/>
                </a:solidFill>
                <a:cs typeface="Arial" charset="0"/>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5 </a:t>
            </a:r>
            <a:r>
              <a:rPr lang="nl-NL" altLang="en-US" sz="1000">
                <a:solidFill>
                  <a:srgbClr val="000000"/>
                </a:solidFill>
                <a:cs typeface="Arial" charset="0"/>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5 </a:t>
            </a:r>
            <a:r>
              <a:rPr lang="nl-NL" altLang="en-US" sz="1000">
                <a:solidFill>
                  <a:srgbClr val="000000"/>
                </a:solidFill>
                <a:cs typeface="Arial" charset="0"/>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2</a:t>
            </a:r>
          </a:p>
        </p:txBody>
      </p:sp>
      <p:sp>
        <p:nvSpPr>
          <p:cNvPr id="2" name="Title 1"/>
          <p:cNvSpPr>
            <a:spLocks noGrp="1"/>
          </p:cNvSpPr>
          <p:nvPr>
            <p:ph type="title"/>
          </p:nvPr>
        </p:nvSpPr>
        <p:spPr>
          <a:xfrm>
            <a:off x="457200" y="188640"/>
            <a:ext cx="8229600" cy="990600"/>
          </a:xfrm>
        </p:spPr>
        <p:txBody>
          <a:bodyPr>
            <a:normAutofit/>
          </a:bodyPr>
          <a:lstStyle/>
          <a:p>
            <a:r>
              <a:rPr lang="nl-NL" altLang="en-US" b="1" dirty="0" err="1">
                <a:sym typeface="Arial" charset="0"/>
              </a:rPr>
              <a:t>Cryptage</a:t>
            </a:r>
            <a:r>
              <a:rPr lang="nl-NL" altLang="en-US" b="1" dirty="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inconnu</a:t>
            </a:r>
            <a:endParaRPr lang="en-US" b="1"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19</a:t>
            </a:fld>
            <a:endParaRPr lang="en-US"/>
          </a:p>
        </p:txBody>
      </p:sp>
    </p:spTree>
    <p:extLst>
      <p:ext uri="{BB962C8B-B14F-4D97-AF65-F5344CB8AC3E}">
        <p14:creationId xmlns:p14="http://schemas.microsoft.com/office/powerpoint/2010/main" val="390139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oAutofit/>
          </a:bodyPr>
          <a:lstStyle/>
          <a:p>
            <a:r>
              <a:rPr lang="nl-NL" altLang="en-US" sz="3100" b="1" dirty="0" err="1">
                <a:sym typeface="Arial" charset="0"/>
              </a:rPr>
              <a:t>Quelques</a:t>
            </a:r>
            <a:r>
              <a:rPr lang="nl-NL" altLang="en-US" sz="3100" b="1" dirty="0">
                <a:sym typeface="Arial" charset="0"/>
              </a:rPr>
              <a:t> </a:t>
            </a:r>
            <a:r>
              <a:rPr lang="nl-NL" altLang="en-US" sz="3100" b="1" dirty="0" err="1">
                <a:sym typeface="Arial" charset="0"/>
              </a:rPr>
              <a:t>évolutions</a:t>
            </a:r>
            <a:r>
              <a:rPr lang="nl-NL" altLang="en-US" sz="3100" b="1" dirty="0">
                <a:sym typeface="Arial" charset="0"/>
              </a:rPr>
              <a:t> dans les </a:t>
            </a:r>
            <a:r>
              <a:rPr lang="nl-NL" altLang="en-US" sz="3100" b="1" dirty="0" err="1">
                <a:sym typeface="Arial" charset="0"/>
              </a:rPr>
              <a:t>soins</a:t>
            </a:r>
            <a:r>
              <a:rPr lang="nl-NL" altLang="en-US" sz="3100" b="1" dirty="0">
                <a:sym typeface="Arial" charset="0"/>
              </a:rPr>
              <a:t> de santé</a:t>
            </a:r>
          </a:p>
        </p:txBody>
      </p:sp>
      <p:sp>
        <p:nvSpPr>
          <p:cNvPr id="5123" name="Rectangle 3"/>
          <p:cNvSpPr>
            <a:spLocks noGrp="1" noChangeArrowheads="1"/>
          </p:cNvSpPr>
          <p:nvPr>
            <p:ph type="body" idx="4294967295"/>
          </p:nvPr>
        </p:nvSpPr>
        <p:spPr/>
        <p:txBody>
          <a:bodyPr/>
          <a:lstStyle/>
          <a:p>
            <a:r>
              <a:rPr lang="nl-NL" altLang="en-US" sz="2100" dirty="0" smtClean="0">
                <a:solidFill>
                  <a:srgbClr val="000000"/>
                </a:solidFill>
                <a:cs typeface="Arial" charset="0"/>
                <a:sym typeface="Arial" charset="0"/>
              </a:rPr>
              <a:t>plus de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chroniques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vs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aigus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uniquement</a:t>
            </a:r>
            <a:r>
              <a:rPr lang="nl-NL" altLang="en-US" sz="2100" dirty="0" smtClean="0">
                <a:solidFill>
                  <a:srgbClr val="000000"/>
                </a:solidFill>
                <a:cs typeface="Arial" charset="0"/>
                <a:sym typeface="Arial" charset="0"/>
              </a:rPr>
              <a:t>)</a:t>
            </a: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à </a:t>
            </a:r>
            <a:r>
              <a:rPr lang="nl-NL" altLang="en-US" sz="2100" dirty="0" err="1" smtClean="0">
                <a:solidFill>
                  <a:srgbClr val="000000"/>
                </a:solidFill>
                <a:cs typeface="Arial" charset="0"/>
                <a:sym typeface="Arial" charset="0"/>
              </a:rPr>
              <a:t>distance</a:t>
            </a:r>
            <a:r>
              <a:rPr lang="nl-NL" altLang="en-US" sz="2100" dirty="0" smtClean="0">
                <a:solidFill>
                  <a:srgbClr val="000000"/>
                </a:solidFill>
                <a:cs typeface="Arial" charset="0"/>
                <a:sym typeface="Arial" charset="0"/>
              </a:rPr>
              <a:t> (monitoring, aide, </a:t>
            </a:r>
            <a:r>
              <a:rPr lang="nl-NL" altLang="en-US" sz="2100" dirty="0" err="1" smtClean="0">
                <a:solidFill>
                  <a:srgbClr val="000000"/>
                </a:solidFill>
                <a:cs typeface="Arial" charset="0"/>
                <a:sym typeface="Arial" charset="0"/>
              </a:rPr>
              <a:t>consultation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diagnostic</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opération</a:t>
            </a:r>
            <a:r>
              <a:rPr lang="nl-NL" altLang="en-US" sz="2100" dirty="0" smtClean="0">
                <a:solidFill>
                  <a:srgbClr val="000000"/>
                </a:solidFill>
                <a:cs typeface="Arial" charset="0"/>
                <a:sym typeface="Arial" charset="0"/>
              </a:rPr>
              <a:t>, ...), e.a.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à </a:t>
            </a:r>
            <a:r>
              <a:rPr lang="nl-NL" altLang="en-US" sz="2100" dirty="0" err="1" smtClean="0">
                <a:solidFill>
                  <a:srgbClr val="000000"/>
                </a:solidFill>
                <a:cs typeface="Arial" charset="0"/>
                <a:sym typeface="Arial" charset="0"/>
              </a:rPr>
              <a:t>domicile</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mobiles</a:t>
            </a: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multidisciplinaires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transmuraux</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intégrés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patient</a:t>
            </a:r>
            <a:r>
              <a:rPr lang="nl-NL" altLang="en-US" sz="2100" dirty="0" smtClean="0">
                <a:solidFill>
                  <a:srgbClr val="000000"/>
                </a:solidFill>
                <a:cs typeface="Arial" charset="0"/>
                <a:sym typeface="Arial" charset="0"/>
              </a:rPr>
              <a:t> au </a:t>
            </a:r>
            <a:r>
              <a:rPr lang="nl-NL" altLang="en-US" sz="2100" dirty="0" err="1" smtClean="0">
                <a:solidFill>
                  <a:srgbClr val="000000"/>
                </a:solidFill>
                <a:cs typeface="Arial" charset="0"/>
                <a:sym typeface="Arial" charset="0"/>
              </a:rPr>
              <a:t>centre</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autonomisation</a:t>
            </a:r>
            <a:r>
              <a:rPr lang="nl-NL" altLang="en-US" sz="2100" dirty="0" smtClean="0">
                <a:solidFill>
                  <a:srgbClr val="000000"/>
                </a:solidFill>
                <a:cs typeface="Arial" charset="0"/>
                <a:sym typeface="Arial" charset="0"/>
              </a:rPr>
              <a:t> du </a:t>
            </a:r>
            <a:r>
              <a:rPr lang="nl-NL" altLang="en-US" sz="2100" dirty="0" err="1" smtClean="0">
                <a:solidFill>
                  <a:srgbClr val="000000"/>
                </a:solidFill>
                <a:cs typeface="Arial" charset="0"/>
                <a:sym typeface="Arial" charset="0"/>
              </a:rPr>
              <a:t>patient</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évolution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rapide</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connaissances</a:t>
            </a:r>
            <a:r>
              <a:rPr lang="nl-NL" altLang="en-US" sz="2100" dirty="0" smtClean="0">
                <a:solidFill>
                  <a:srgbClr val="000000"/>
                </a:solidFill>
                <a:cs typeface="Arial" charset="0"/>
                <a:sym typeface="Arial" charset="0"/>
              </a:rPr>
              <a:t> =&gt; </a:t>
            </a:r>
            <a:r>
              <a:rPr lang="nl-NL" altLang="en-US" sz="2100" dirty="0" err="1" smtClean="0">
                <a:solidFill>
                  <a:srgbClr val="000000"/>
                </a:solidFill>
                <a:cs typeface="Arial" charset="0"/>
                <a:sym typeface="Arial" charset="0"/>
              </a:rPr>
              <a:t>besoin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d'une</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gestion</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d'une</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valorisation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fiables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coordonnées</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connaissances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danger</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processus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administratifs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qui</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prennent</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trop</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temps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besoin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d'un</a:t>
            </a:r>
            <a:r>
              <a:rPr lang="nl-NL" altLang="en-US" sz="2100" dirty="0" smtClean="0">
                <a:solidFill>
                  <a:srgbClr val="000000"/>
                </a:solidFill>
                <a:cs typeface="Arial" charset="0"/>
                <a:sym typeface="Arial" charset="0"/>
              </a:rPr>
              <a:t> soutien de </a:t>
            </a:r>
            <a:r>
              <a:rPr lang="nl-NL" altLang="en-US" sz="2100" dirty="0" err="1" smtClean="0">
                <a:solidFill>
                  <a:srgbClr val="000000"/>
                </a:solidFill>
                <a:cs typeface="Arial" charset="0"/>
                <a:sym typeface="Arial" charset="0"/>
              </a:rPr>
              <a:t>qualité</a:t>
            </a:r>
            <a:r>
              <a:rPr lang="nl-NL" altLang="en-US" sz="2100" dirty="0" smtClean="0">
                <a:solidFill>
                  <a:srgbClr val="000000"/>
                </a:solidFill>
                <a:cs typeface="Arial" charset="0"/>
                <a:sym typeface="Arial" charset="0"/>
              </a:rPr>
              <a:t> de la </a:t>
            </a:r>
            <a:r>
              <a:rPr lang="nl-NL" altLang="en-US" sz="2100" dirty="0" err="1" smtClean="0">
                <a:solidFill>
                  <a:srgbClr val="000000"/>
                </a:solidFill>
                <a:cs typeface="Arial" charset="0"/>
                <a:sym typeface="Arial" charset="0"/>
              </a:rPr>
              <a:t>politique</a:t>
            </a:r>
            <a:r>
              <a:rPr lang="nl-NL" altLang="en-US" sz="2100" dirty="0" smtClean="0">
                <a:solidFill>
                  <a:srgbClr val="000000"/>
                </a:solidFill>
                <a:cs typeface="Arial" charset="0"/>
                <a:sym typeface="Arial" charset="0"/>
              </a:rPr>
              <a:t> et de la recherche en </a:t>
            </a:r>
            <a:r>
              <a:rPr lang="nl-NL" altLang="en-US" sz="2100" dirty="0" err="1" smtClean="0">
                <a:solidFill>
                  <a:srgbClr val="000000"/>
                </a:solidFill>
                <a:cs typeface="Arial" charset="0"/>
                <a:sym typeface="Arial" charset="0"/>
              </a:rPr>
              <a:t>matière</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de santé </a:t>
            </a:r>
            <a:r>
              <a:rPr lang="nl-NL" altLang="en-US" sz="2100" dirty="0" err="1" smtClean="0">
                <a:solidFill>
                  <a:srgbClr val="000000"/>
                </a:solidFill>
                <a:cs typeface="Arial" charset="0"/>
                <a:sym typeface="Arial" charset="0"/>
              </a:rPr>
              <a:t>sur</a:t>
            </a:r>
            <a:r>
              <a:rPr lang="nl-NL" altLang="en-US" sz="2100" dirty="0" smtClean="0">
                <a:solidFill>
                  <a:srgbClr val="000000"/>
                </a:solidFill>
                <a:cs typeface="Arial" charset="0"/>
                <a:sym typeface="Arial" charset="0"/>
              </a:rPr>
              <a:t> base de </a:t>
            </a:r>
            <a:r>
              <a:rPr lang="nl-NL" altLang="en-US" sz="2100" dirty="0" err="1" smtClean="0">
                <a:solidFill>
                  <a:srgbClr val="000000"/>
                </a:solidFill>
                <a:cs typeface="Arial" charset="0"/>
                <a:sym typeface="Arial" charset="0"/>
              </a:rPr>
              <a:t>données</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qualité</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intégrées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anonymisées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mobilité</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transfrontalière</a:t>
            </a:r>
            <a:endParaRPr lang="nl-NL" altLang="en-US" sz="2100" dirty="0" smtClean="0">
              <a:solidFill>
                <a:srgbClr val="000000"/>
              </a:solidFill>
              <a:cs typeface="Arial" charset="0"/>
              <a:sym typeface="Arial" charset="0"/>
            </a:endParaRPr>
          </a:p>
        </p:txBody>
      </p:sp>
      <p:sp>
        <p:nvSpPr>
          <p:cNvPr id="2" name="Date Placeholder 1"/>
          <p:cNvSpPr>
            <a:spLocks noGrp="1"/>
          </p:cNvSpPr>
          <p:nvPr>
            <p:ph type="dt" sz="half" idx="10"/>
          </p:nvPr>
        </p:nvSpPr>
        <p:spPr/>
        <p:txBody>
          <a:bodyPr/>
          <a:lstStyle/>
          <a:p>
            <a:r>
              <a:rPr lang="en-US" dirty="0" smtClean="0"/>
              <a:t>14/06/2014</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2</a:t>
            </a:fld>
            <a:endParaRPr lang="en-US"/>
          </a:p>
        </p:txBody>
      </p:sp>
    </p:spTree>
    <p:extLst>
      <p:ext uri="{BB962C8B-B14F-4D97-AF65-F5344CB8AC3E}">
        <p14:creationId xmlns:p14="http://schemas.microsoft.com/office/powerpoint/2010/main" val="155199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bwMode="auto">
          <a:xfrm>
            <a:off x="457200" y="1125538"/>
            <a:ext cx="82677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895350" lvl="1" indent="-808038">
              <a:buFont typeface="Calibri" pitchFamily="34" charset="0"/>
              <a:buNone/>
            </a:pPr>
            <a:endParaRPr lang="fr-BE" altLang="en-US" sz="2000" b="1" dirty="0" smtClean="0">
              <a:solidFill>
                <a:srgbClr val="000000"/>
              </a:solidFill>
              <a:sym typeface="Arial" pitchFamily="34" charset="0"/>
            </a:endParaRPr>
          </a:p>
          <a:p>
            <a:pPr marL="895350" lvl="1" indent="-808038">
              <a:spcBef>
                <a:spcPts val="1200"/>
              </a:spcBef>
              <a:buFont typeface="Calibri" pitchFamily="34" charset="0"/>
              <a:buNone/>
            </a:pPr>
            <a:r>
              <a:rPr lang="fr-BE" altLang="en-US" sz="2000" b="1" dirty="0" smtClean="0">
                <a:solidFill>
                  <a:srgbClr val="000000"/>
                </a:solidFill>
                <a:sym typeface="Arial" pitchFamily="34" charset="0"/>
              </a:rPr>
              <a:t>6.6.	</a:t>
            </a:r>
            <a:r>
              <a:rPr lang="fr-BE" altLang="en-US" b="1" dirty="0">
                <a:solidFill>
                  <a:srgbClr val="000000"/>
                </a:solidFill>
                <a:sym typeface="Arial" pitchFamily="34" charset="0"/>
              </a:rPr>
              <a:t>Codage et anonymisation:</a:t>
            </a:r>
            <a:r>
              <a:rPr lang="fr-BE" altLang="en-US" dirty="0">
                <a:solidFill>
                  <a:srgbClr val="000000"/>
                </a:solidFill>
                <a:sym typeface="Arial" pitchFamily="34" charset="0"/>
              </a:rPr>
              <a:t> </a:t>
            </a:r>
          </a:p>
          <a:p>
            <a:pPr marL="895350" lvl="1" indent="-808038">
              <a:spcBef>
                <a:spcPts val="1200"/>
              </a:spcBef>
              <a:buFont typeface="Calibri" pitchFamily="34" charset="0"/>
              <a:buNone/>
            </a:pPr>
            <a:r>
              <a:rPr lang="fr-BE" altLang="en-US" dirty="0">
                <a:solidFill>
                  <a:srgbClr val="000000"/>
                </a:solidFill>
                <a:sym typeface="Arial" pitchFamily="34" charset="0"/>
              </a:rPr>
              <a:t>	possibilité de cacher l'identité de personnes sous un </a:t>
            </a:r>
            <a:r>
              <a:rPr lang="fr-BE" altLang="en-US" i="1" dirty="0">
                <a:solidFill>
                  <a:srgbClr val="000000"/>
                </a:solidFill>
                <a:sym typeface="Arial" pitchFamily="34" charset="0"/>
              </a:rPr>
              <a:t>code</a:t>
            </a:r>
            <a:r>
              <a:rPr lang="fr-BE" altLang="en-US" dirty="0">
                <a:solidFill>
                  <a:srgbClr val="000000"/>
                </a:solidFill>
                <a:sym typeface="Arial" pitchFamily="34" charset="0"/>
              </a:rPr>
              <a:t> de sorte que les informations utiles de ces personnes puissent être utilisées sans violation de leur vie privée et possibilité d'</a:t>
            </a:r>
            <a:r>
              <a:rPr lang="fr-BE" altLang="en-US" dirty="0" err="1">
                <a:solidFill>
                  <a:srgbClr val="000000"/>
                </a:solidFill>
                <a:sym typeface="Arial" pitchFamily="34" charset="0"/>
              </a:rPr>
              <a:t>anonymiser</a:t>
            </a:r>
            <a:r>
              <a:rPr lang="fr-BE" altLang="en-US" dirty="0">
                <a:solidFill>
                  <a:srgbClr val="000000"/>
                </a:solidFill>
                <a:sym typeface="Arial" pitchFamily="34" charset="0"/>
              </a:rPr>
              <a:t> des données en remplaçant les caractéristiques détaillées par des caractéristiques générales; une fois codées ou </a:t>
            </a:r>
            <a:r>
              <a:rPr lang="fr-BE" altLang="en-US" dirty="0" err="1">
                <a:solidFill>
                  <a:srgbClr val="000000"/>
                </a:solidFill>
                <a:sym typeface="Arial" pitchFamily="34" charset="0"/>
              </a:rPr>
              <a:t>anonymisées</a:t>
            </a:r>
            <a:r>
              <a:rPr lang="fr-BE" altLang="en-US" dirty="0">
                <a:solidFill>
                  <a:srgbClr val="000000"/>
                </a:solidFill>
                <a:sym typeface="Arial" pitchFamily="34" charset="0"/>
              </a:rPr>
              <a:t>, ces données conservent leur utilité, mais il n'est plus possible de déduire directement ou indirectement l'identité de la personne</a:t>
            </a:r>
          </a:p>
          <a:p>
            <a:pPr marL="895350" lvl="1" indent="-808038">
              <a:spcBef>
                <a:spcPts val="1200"/>
              </a:spcBef>
              <a:buFont typeface="Calibri" pitchFamily="34" charset="0"/>
              <a:buNone/>
            </a:pPr>
            <a:r>
              <a:rPr lang="fr-BE" altLang="en-US" sz="2000" b="1" dirty="0" smtClean="0">
                <a:solidFill>
                  <a:srgbClr val="000000"/>
                </a:solidFill>
                <a:sym typeface="Arial" pitchFamily="34" charset="0"/>
              </a:rPr>
              <a:t>6.7.	</a:t>
            </a:r>
            <a:r>
              <a:rPr lang="fr-BE" altLang="en-US" b="1" dirty="0">
                <a:solidFill>
                  <a:srgbClr val="000000"/>
                </a:solidFill>
                <a:sym typeface="Arial" pitchFamily="34" charset="0"/>
              </a:rPr>
              <a:t>Horodatage électronique</a:t>
            </a:r>
            <a:r>
              <a:rPr lang="fr-BE" altLang="en-US" dirty="0">
                <a:solidFill>
                  <a:srgbClr val="000000"/>
                </a:solidFill>
                <a:sym typeface="Arial" pitchFamily="34" charset="0"/>
              </a:rPr>
              <a:t> (</a:t>
            </a:r>
            <a:r>
              <a:rPr lang="fr-BE" altLang="en-US" dirty="0" err="1">
                <a:solidFill>
                  <a:srgbClr val="000000"/>
                </a:solidFill>
                <a:sym typeface="Arial" pitchFamily="34" charset="0"/>
              </a:rPr>
              <a:t>timestamping</a:t>
            </a:r>
            <a:r>
              <a:rPr lang="fr-BE" altLang="en-US" dirty="0">
                <a:solidFill>
                  <a:srgbClr val="000000"/>
                </a:solidFill>
                <a:sym typeface="Arial" pitchFamily="34" charset="0"/>
              </a:rPr>
              <a:t>):</a:t>
            </a:r>
            <a:r>
              <a:rPr lang="fr-BE" altLang="en-US" sz="2400" dirty="0">
                <a:solidFill>
                  <a:srgbClr val="000000"/>
                </a:solidFill>
                <a:sym typeface="Arial" pitchFamily="34" charset="0"/>
              </a:rPr>
              <a:t> </a:t>
            </a:r>
          </a:p>
          <a:p>
            <a:pPr marL="895350" lvl="1" indent="-808038">
              <a:spcBef>
                <a:spcPts val="1200"/>
              </a:spcBef>
              <a:buFont typeface="Calibri" pitchFamily="34" charset="0"/>
              <a:buNone/>
            </a:pPr>
            <a:r>
              <a:rPr lang="fr-BE" altLang="en-US" sz="2400" dirty="0">
                <a:solidFill>
                  <a:srgbClr val="000000"/>
                </a:solidFill>
                <a:sym typeface="Arial" pitchFamily="34" charset="0"/>
              </a:rPr>
              <a:t>	</a:t>
            </a:r>
            <a:r>
              <a:rPr lang="fr-BE" altLang="en-US" dirty="0">
                <a:solidFill>
                  <a:srgbClr val="000000"/>
                </a:solidFill>
                <a:sym typeface="Arial" pitchFamily="34" charset="0"/>
              </a:rPr>
              <a:t>possibilité de dater tout document créé dans le secteur des soins de santé, à la seconde près et donc de garantir la validité du contenu dans le temps au moyen de l'apposition d'une signature </a:t>
            </a:r>
            <a:r>
              <a:rPr lang="fr-BE" altLang="en-US" dirty="0" err="1">
                <a:solidFill>
                  <a:srgbClr val="3E6E5A"/>
                </a:solidFill>
                <a:sym typeface="Arial" pitchFamily="34" charset="0"/>
              </a:rPr>
              <a:t>eHealth</a:t>
            </a:r>
            <a:endParaRPr lang="fr-BE" altLang="en-US" dirty="0">
              <a:solidFill>
                <a:srgbClr val="3E6E5A"/>
              </a:solidFill>
              <a:sym typeface="Arial" pitchFamily="34" charset="0"/>
            </a:endParaRPr>
          </a:p>
          <a:p>
            <a:pPr marL="895350" lvl="1" indent="-808038">
              <a:spcBef>
                <a:spcPts val="1200"/>
              </a:spcBef>
              <a:buFont typeface="Calibri" pitchFamily="34" charset="0"/>
              <a:buNone/>
            </a:pPr>
            <a:endParaRPr lang="fr-BE" altLang="en-US" sz="2000" dirty="0" smtClean="0">
              <a:solidFill>
                <a:srgbClr val="000000"/>
              </a:solidFill>
              <a:sym typeface="Arial" pitchFamily="34" charset="0"/>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5517232"/>
            <a:ext cx="5921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420888"/>
            <a:ext cx="649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b="1" dirty="0"/>
              <a:t>10 services de base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20</a:t>
            </a:fld>
            <a:endParaRPr lang="en-US"/>
          </a:p>
        </p:txBody>
      </p:sp>
    </p:spTree>
    <p:extLst>
      <p:ext uri="{BB962C8B-B14F-4D97-AF65-F5344CB8AC3E}">
        <p14:creationId xmlns:p14="http://schemas.microsoft.com/office/powerpoint/2010/main" val="1703151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D1282E"/>
                </a:solidFill>
              </a:rPr>
              <a:t>Prescription </a:t>
            </a:r>
            <a:r>
              <a:rPr lang="en-US" altLang="en-US" b="1" dirty="0" err="1">
                <a:solidFill>
                  <a:srgbClr val="D1282E"/>
                </a:solidFill>
              </a:rPr>
              <a:t>électronique</a:t>
            </a:r>
            <a:r>
              <a:rPr lang="en-US" altLang="en-US" b="1" dirty="0">
                <a:solidFill>
                  <a:srgbClr val="D1282E"/>
                </a:solidFill>
              </a:rPr>
              <a:t> </a:t>
            </a:r>
            <a:r>
              <a:rPr lang="en-US" altLang="en-US" b="1" dirty="0" err="1">
                <a:solidFill>
                  <a:srgbClr val="D1282E"/>
                </a:solidFill>
              </a:rPr>
              <a:t>dans</a:t>
            </a:r>
            <a:r>
              <a:rPr lang="en-US" altLang="en-US" b="1" dirty="0">
                <a:solidFill>
                  <a:srgbClr val="D1282E"/>
                </a:solidFill>
              </a:rPr>
              <a:t> les </a:t>
            </a:r>
            <a:r>
              <a:rPr lang="en-US" altLang="en-US" b="1" dirty="0" err="1" smtClean="0">
                <a:solidFill>
                  <a:srgbClr val="D1282E"/>
                </a:solidFill>
              </a:rPr>
              <a:t>hôpitaux</a:t>
            </a:r>
            <a:r>
              <a:rPr lang="en-US" altLang="en-US" b="1" dirty="0" smtClean="0">
                <a:solidFill>
                  <a:srgbClr val="D1282E"/>
                </a:solidFill>
              </a:rPr>
              <a:t>(</a:t>
            </a:r>
            <a:r>
              <a:rPr lang="en-US" altLang="en-US" b="1" dirty="0" err="1" smtClean="0">
                <a:solidFill>
                  <a:srgbClr val="D1282E"/>
                </a:solidFill>
              </a:rPr>
              <a:t>timestamping</a:t>
            </a:r>
            <a:r>
              <a:rPr lang="en-US" altLang="en-US" b="1" dirty="0">
                <a:solidFill>
                  <a:srgbClr val="D1282E"/>
                </a:solidFill>
              </a:rPr>
              <a:t>)</a:t>
            </a:r>
            <a:endParaRPr lang="en-US" dirty="0">
              <a:solidFill>
                <a:srgbClr val="D1282E"/>
              </a:solidFill>
            </a:endParaRPr>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21</a:t>
            </a:fld>
            <a:endParaRPr lang="en-US"/>
          </a:p>
        </p:txBody>
      </p:sp>
    </p:spTree>
    <p:extLst>
      <p:ext uri="{BB962C8B-B14F-4D97-AF65-F5344CB8AC3E}">
        <p14:creationId xmlns:p14="http://schemas.microsoft.com/office/powerpoint/2010/main" val="170060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bwMode="auto">
          <a:xfrm>
            <a:off x="425450" y="1262063"/>
            <a:ext cx="82677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lvl="2" indent="0">
              <a:lnSpc>
                <a:spcPct val="80000"/>
              </a:lnSpc>
              <a:buFont typeface="Calibri" pitchFamily="34" charset="0"/>
              <a:buNone/>
            </a:pPr>
            <a:endParaRPr lang="fr-BE" altLang="en-US" sz="2000" b="1" dirty="0" smtClean="0">
              <a:solidFill>
                <a:srgbClr val="000000"/>
              </a:solidFill>
              <a:sym typeface="Arial" pitchFamily="34" charset="0"/>
            </a:endParaRPr>
          </a:p>
          <a:p>
            <a:pPr>
              <a:lnSpc>
                <a:spcPct val="80000"/>
              </a:lnSpc>
              <a:buFont typeface="Calibri" pitchFamily="34" charset="0"/>
              <a:buNone/>
              <a:tabLst>
                <a:tab pos="895350" algn="l"/>
              </a:tabLst>
            </a:pPr>
            <a:r>
              <a:rPr lang="fr-BE" altLang="en-US" sz="2000" b="1" dirty="0" smtClean="0">
                <a:solidFill>
                  <a:srgbClr val="000000"/>
                </a:solidFill>
                <a:sym typeface="Arial" pitchFamily="34" charset="0"/>
              </a:rPr>
              <a:t>6.8.	Consultation </a:t>
            </a:r>
            <a:r>
              <a:rPr lang="fr-BE" altLang="en-US" sz="2000" b="1" dirty="0" smtClean="0">
                <a:solidFill>
                  <a:srgbClr val="000000"/>
                </a:solidFill>
                <a:sym typeface="Arial" pitchFamily="34" charset="0"/>
              </a:rPr>
              <a:t>du Registre national et des registres BCSS:</a:t>
            </a:r>
            <a:r>
              <a:rPr lang="fr-BE" altLang="en-US" dirty="0" smtClean="0">
                <a:solidFill>
                  <a:srgbClr val="000000"/>
                </a:solidFill>
                <a:sym typeface="Arial" pitchFamily="34" charset="0"/>
              </a:rPr>
              <a:t> </a:t>
            </a:r>
          </a:p>
          <a:p>
            <a:pPr marL="896938" lvl="3" indent="0">
              <a:lnSpc>
                <a:spcPct val="80000"/>
              </a:lnSpc>
              <a:buFont typeface="Calibri" pitchFamily="34" charset="0"/>
              <a:buNone/>
            </a:pPr>
            <a:r>
              <a:rPr lang="fr-BE" altLang="en-US" dirty="0" smtClean="0">
                <a:solidFill>
                  <a:srgbClr val="000000"/>
                </a:solidFill>
                <a:sym typeface="Arial" pitchFamily="34" charset="0"/>
              </a:rPr>
              <a:t>accès au registre national et aux registres Banque Carrefour par les acteurs des soins de santé autorisés, sous de strictes conditions</a:t>
            </a:r>
          </a:p>
          <a:p>
            <a:pPr marL="400050" lvl="2" indent="0">
              <a:lnSpc>
                <a:spcPct val="80000"/>
              </a:lnSpc>
              <a:buFont typeface="Calibri" pitchFamily="34" charset="0"/>
              <a:buNone/>
            </a:pPr>
            <a:endParaRPr lang="fr-BE" altLang="en-US" sz="2000" dirty="0" smtClean="0">
              <a:solidFill>
                <a:srgbClr val="000000"/>
              </a:solidFill>
              <a:sym typeface="Arial" pitchFamily="34" charset="0"/>
            </a:endParaRPr>
          </a:p>
          <a:p>
            <a:pPr marL="400050" lvl="2" indent="0">
              <a:lnSpc>
                <a:spcPct val="80000"/>
              </a:lnSpc>
              <a:buFont typeface="Calibri" pitchFamily="34" charset="0"/>
              <a:buAutoNum type="arabicPeriod" startAt="8"/>
            </a:pPr>
            <a:endParaRPr lang="fr-BE" altLang="en-US" sz="2000" dirty="0" smtClean="0">
              <a:solidFill>
                <a:srgbClr val="000000"/>
              </a:solidFill>
              <a:sym typeface="Arial" pitchFamily="34" charset="0"/>
            </a:endParaRPr>
          </a:p>
          <a:p>
            <a:pPr>
              <a:lnSpc>
                <a:spcPct val="80000"/>
              </a:lnSpc>
              <a:buFont typeface="Calibri" pitchFamily="34" charset="0"/>
              <a:buNone/>
              <a:tabLst>
                <a:tab pos="895350" algn="l"/>
              </a:tabLst>
            </a:pPr>
            <a:r>
              <a:rPr lang="fr-BE" altLang="en-US" sz="2000" b="1" dirty="0" smtClean="0">
                <a:solidFill>
                  <a:srgbClr val="000000"/>
                </a:solidFill>
                <a:sym typeface="Arial" pitchFamily="34" charset="0"/>
              </a:rPr>
              <a:t>6.9.	</a:t>
            </a:r>
            <a:r>
              <a:rPr lang="fr-BE" altLang="en-US" sz="2000" b="1" dirty="0" err="1" smtClean="0">
                <a:solidFill>
                  <a:srgbClr val="3E6E5A"/>
                </a:solidFill>
                <a:sym typeface="Arial" pitchFamily="34" charset="0"/>
              </a:rPr>
              <a:t>eHealth</a:t>
            </a:r>
            <a:r>
              <a:rPr lang="fr-BE" altLang="en-US" sz="2000" b="1" dirty="0" err="1" smtClean="0">
                <a:solidFill>
                  <a:srgbClr val="000000"/>
                </a:solidFill>
                <a:sym typeface="Arial" pitchFamily="34" charset="0"/>
              </a:rPr>
              <a:t>Box</a:t>
            </a:r>
            <a:r>
              <a:rPr lang="fr-BE" altLang="en-US" sz="2000" dirty="0" smtClean="0">
                <a:solidFill>
                  <a:srgbClr val="000000"/>
                </a:solidFill>
                <a:sym typeface="Arial" pitchFamily="34" charset="0"/>
              </a:rPr>
              <a:t>:</a:t>
            </a:r>
            <a:r>
              <a:rPr lang="fr-BE" altLang="en-US" sz="2800" dirty="0" smtClean="0">
                <a:solidFill>
                  <a:srgbClr val="000000"/>
                </a:solidFill>
                <a:sym typeface="Arial" pitchFamily="34" charset="0"/>
              </a:rPr>
              <a:t> </a:t>
            </a:r>
          </a:p>
          <a:p>
            <a:pPr marL="896938" lvl="3" indent="0">
              <a:lnSpc>
                <a:spcPct val="80000"/>
              </a:lnSpc>
              <a:buFont typeface="Calibri" pitchFamily="34" charset="0"/>
              <a:buNone/>
            </a:pPr>
            <a:r>
              <a:rPr lang="fr-BE" altLang="en-US" dirty="0" smtClean="0">
                <a:solidFill>
                  <a:srgbClr val="000000"/>
                </a:solidFill>
                <a:sym typeface="Arial" pitchFamily="34" charset="0"/>
              </a:rPr>
              <a:t>boîte aux lettres électronique sécurisée pour l'échange de données médicales</a:t>
            </a:r>
          </a:p>
          <a:p>
            <a:pPr marL="400050" lvl="2" indent="0">
              <a:lnSpc>
                <a:spcPct val="80000"/>
              </a:lnSpc>
              <a:buFont typeface="Calibri" pitchFamily="34" charset="0"/>
              <a:buNone/>
            </a:pPr>
            <a:endParaRPr lang="fr-BE" altLang="en-US" sz="2000" dirty="0" smtClean="0">
              <a:solidFill>
                <a:srgbClr val="000000"/>
              </a:solidFill>
              <a:sym typeface="Arial" pitchFamily="34" charset="0"/>
            </a:endParaRPr>
          </a:p>
          <a:p>
            <a:pPr marL="400050" lvl="2" indent="0">
              <a:lnSpc>
                <a:spcPct val="80000"/>
              </a:lnSpc>
              <a:buFont typeface="Calibri" pitchFamily="34" charset="0"/>
              <a:buAutoNum type="arabicPeriod" startAt="8"/>
            </a:pPr>
            <a:endParaRPr lang="fr-BE" altLang="en-US" sz="2000" dirty="0" smtClean="0">
              <a:solidFill>
                <a:srgbClr val="000000"/>
              </a:solidFill>
              <a:sym typeface="Arial" pitchFamily="34" charset="0"/>
            </a:endParaRPr>
          </a:p>
          <a:p>
            <a:pPr>
              <a:lnSpc>
                <a:spcPct val="80000"/>
              </a:lnSpc>
              <a:buFont typeface="Calibri" pitchFamily="34" charset="0"/>
              <a:buNone/>
              <a:tabLst>
                <a:tab pos="895350" algn="l"/>
              </a:tabLst>
            </a:pPr>
            <a:r>
              <a:rPr lang="fr-BE" altLang="en-US" sz="2000" b="1" dirty="0" smtClean="0">
                <a:solidFill>
                  <a:srgbClr val="000000"/>
                </a:solidFill>
                <a:sym typeface="Arial" pitchFamily="34" charset="0"/>
              </a:rPr>
              <a:t>6.10.	Répertoire des références:</a:t>
            </a:r>
            <a:r>
              <a:rPr lang="fr-BE" altLang="en-US" sz="2800" dirty="0" smtClean="0">
                <a:solidFill>
                  <a:srgbClr val="000000"/>
                </a:solidFill>
                <a:sym typeface="Arial" pitchFamily="34" charset="0"/>
              </a:rPr>
              <a:t> </a:t>
            </a:r>
          </a:p>
          <a:p>
            <a:pPr marL="896938" lvl="3" indent="0">
              <a:lnSpc>
                <a:spcPct val="80000"/>
              </a:lnSpc>
              <a:buFont typeface="Calibri" pitchFamily="34" charset="0"/>
              <a:buNone/>
            </a:pPr>
            <a:r>
              <a:rPr lang="fr-BE" altLang="en-US" dirty="0" smtClean="0">
                <a:solidFill>
                  <a:srgbClr val="000000"/>
                </a:solidFill>
                <a:sym typeface="Arial" pitchFamily="34" charset="0"/>
              </a:rPr>
              <a:t>indique, moyennant l'accord des patients concernés, quels types de données sont conservés auprès de quels acteurs des soins de santé et concernant quels patients</a:t>
            </a:r>
            <a:r>
              <a:rPr lang="fr-BE" altLang="en-US" sz="1600" dirty="0" smtClean="0">
                <a:solidFill>
                  <a:srgbClr val="000000"/>
                </a:solidFill>
                <a:sym typeface="Arial" pitchFamily="34" charset="0"/>
              </a:rPr>
              <a:t> </a:t>
            </a:r>
          </a:p>
        </p:txBody>
      </p:sp>
      <p:pic>
        <p:nvPicPr>
          <p:cNvPr id="1434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53136"/>
            <a:ext cx="5048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3566150"/>
            <a:ext cx="571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025" y="2008188"/>
            <a:ext cx="517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b="1" dirty="0"/>
              <a:t>10 services de base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22</a:t>
            </a:fld>
            <a:endParaRPr lang="en-US"/>
          </a:p>
        </p:txBody>
      </p:sp>
    </p:spTree>
    <p:extLst>
      <p:ext uri="{BB962C8B-B14F-4D97-AF65-F5344CB8AC3E}">
        <p14:creationId xmlns:p14="http://schemas.microsoft.com/office/powerpoint/2010/main" val="1942529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solidFill>
                <a:srgbClr val="D1282E"/>
              </a:solidFill>
            </a:endParaRPr>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55600" indent="-298450">
              <a:spcBef>
                <a:spcPts val="1200"/>
              </a:spcBef>
              <a:buFont typeface="Calibri" pitchFamily="34" charset="0"/>
              <a:buNone/>
            </a:pPr>
            <a:r>
              <a:rPr lang="fr-BE" altLang="en-US" sz="2000" b="1" dirty="0" smtClean="0">
                <a:solidFill>
                  <a:srgbClr val="000000"/>
                </a:solidFill>
              </a:rPr>
              <a:t>67</a:t>
            </a:r>
            <a:r>
              <a:rPr lang="fr-BE" altLang="en-US" sz="2000" dirty="0" smtClean="0">
                <a:solidFill>
                  <a:srgbClr val="000000"/>
                </a:solidFill>
              </a:rPr>
              <a:t> services à valeur ajoutée en production</a:t>
            </a:r>
          </a:p>
          <a:p>
            <a:pPr marL="355600" indent="-298450">
              <a:spcBef>
                <a:spcPts val="1200"/>
              </a:spcBef>
              <a:buFont typeface="Calibri" pitchFamily="34" charset="0"/>
              <a:buNone/>
            </a:pPr>
            <a:r>
              <a:rPr lang="fr-BE" altLang="en-US" sz="2000" b="1" dirty="0" smtClean="0">
                <a:solidFill>
                  <a:srgbClr val="000000"/>
                </a:solidFill>
              </a:rPr>
              <a:t>&gt; 40 </a:t>
            </a:r>
            <a:r>
              <a:rPr lang="fr-BE" altLang="en-US" sz="2000" dirty="0" smtClean="0">
                <a:solidFill>
                  <a:srgbClr val="000000"/>
                </a:solidFill>
              </a:rPr>
              <a:t>services à valeur ajoutée à l’étude</a:t>
            </a:r>
          </a:p>
          <a:p>
            <a:pPr marL="355600" indent="-298450">
              <a:spcBef>
                <a:spcPts val="1200"/>
              </a:spcBef>
              <a:buFont typeface="Calibri" pitchFamily="34" charset="0"/>
              <a:buNone/>
            </a:pPr>
            <a:r>
              <a:rPr lang="fr-BE" altLang="en-US" sz="2000" b="1" u="sng" dirty="0" smtClean="0">
                <a:solidFill>
                  <a:srgbClr val="000000"/>
                </a:solidFill>
              </a:rPr>
              <a:t>Exemples de services à valeur ajoutée en production</a:t>
            </a:r>
          </a:p>
          <a:p>
            <a:pPr marL="355600" indent="-298450">
              <a:spcBef>
                <a:spcPts val="1200"/>
              </a:spcBef>
            </a:pPr>
            <a:r>
              <a:rPr lang="fr-BE" altLang="en-US" sz="2000" dirty="0" smtClean="0">
                <a:solidFill>
                  <a:srgbClr val="000000"/>
                </a:solidFill>
              </a:rPr>
              <a:t>  Alimentation et consultation</a:t>
            </a:r>
          </a:p>
          <a:p>
            <a:pPr marL="820738" lvl="1">
              <a:spcBef>
                <a:spcPts val="1200"/>
              </a:spcBef>
            </a:pPr>
            <a:r>
              <a:rPr lang="fr-BE" altLang="en-US" sz="1800" dirty="0" smtClean="0">
                <a:solidFill>
                  <a:srgbClr val="000000"/>
                </a:solidFill>
              </a:rPr>
              <a:t>du </a:t>
            </a:r>
            <a:r>
              <a:rPr lang="fr-BE" altLang="en-US" sz="1800" b="1" dirty="0" smtClean="0">
                <a:solidFill>
                  <a:srgbClr val="000000"/>
                </a:solidFill>
              </a:rPr>
              <a:t>Registre du cancer</a:t>
            </a:r>
          </a:p>
          <a:p>
            <a:pPr marL="820738" lvl="1">
              <a:spcBef>
                <a:spcPts val="1200"/>
              </a:spcBef>
            </a:pPr>
            <a:r>
              <a:rPr lang="fr-BE" altLang="en-US" sz="1800" dirty="0" smtClean="0">
                <a:solidFill>
                  <a:srgbClr val="000000"/>
                </a:solidFill>
              </a:rPr>
              <a:t>du registre relatif aux </a:t>
            </a:r>
            <a:r>
              <a:rPr lang="fr-BE" altLang="en-US" sz="1800" b="1" dirty="0" smtClean="0">
                <a:solidFill>
                  <a:srgbClr val="000000"/>
                </a:solidFill>
              </a:rPr>
              <a:t>prothèses de la hanche et du genou </a:t>
            </a:r>
            <a:r>
              <a:rPr lang="fr-BE" altLang="en-US" sz="1800" dirty="0" smtClean="0">
                <a:solidFill>
                  <a:srgbClr val="000000"/>
                </a:solidFill>
              </a:rPr>
              <a:t>(</a:t>
            </a:r>
            <a:r>
              <a:rPr lang="fr-BE" altLang="en-US" sz="1800" dirty="0" err="1" smtClean="0">
                <a:solidFill>
                  <a:srgbClr val="000000"/>
                </a:solidFill>
              </a:rPr>
              <a:t>Orthopride</a:t>
            </a:r>
            <a:r>
              <a:rPr lang="fr-BE" altLang="en-US" sz="1800" dirty="0" smtClean="0">
                <a:solidFill>
                  <a:srgbClr val="000000"/>
                </a:solidFill>
              </a:rPr>
              <a:t>)</a:t>
            </a:r>
          </a:p>
          <a:p>
            <a:pPr marL="820738" lvl="1">
              <a:spcBef>
                <a:spcPts val="1200"/>
              </a:spcBef>
            </a:pPr>
            <a:r>
              <a:rPr lang="fr-BE" altLang="en-US" sz="1800" dirty="0" smtClean="0">
                <a:solidFill>
                  <a:srgbClr val="000000"/>
                </a:solidFill>
              </a:rPr>
              <a:t>des registres relatifs aux prestations de soins en matière d'</a:t>
            </a:r>
            <a:r>
              <a:rPr lang="fr-BE" altLang="en-US" sz="1800" b="1" dirty="0" smtClean="0">
                <a:solidFill>
                  <a:srgbClr val="000000"/>
                </a:solidFill>
              </a:rPr>
              <a:t>implants cardiaques</a:t>
            </a:r>
            <a:r>
              <a:rPr lang="fr-BE" altLang="en-US" sz="1800" dirty="0" smtClean="0">
                <a:solidFill>
                  <a:srgbClr val="000000"/>
                </a:solidFill>
              </a:rPr>
              <a:t> (</a:t>
            </a:r>
            <a:r>
              <a:rPr lang="fr-BE" altLang="en-US" sz="1800" dirty="0" err="1" smtClean="0">
                <a:solidFill>
                  <a:srgbClr val="000000"/>
                </a:solidFill>
              </a:rPr>
              <a:t>Qermid</a:t>
            </a:r>
            <a:r>
              <a:rPr lang="fr-BE" altLang="en-US" sz="1800" dirty="0" smtClean="0">
                <a:solidFill>
                  <a:srgbClr val="000000"/>
                </a:solidFill>
              </a:rPr>
              <a:t>)</a:t>
            </a:r>
          </a:p>
          <a:p>
            <a:pPr marL="820738" lvl="1">
              <a:spcBef>
                <a:spcPts val="1200"/>
              </a:spcBef>
            </a:pPr>
            <a:r>
              <a:rPr lang="fr-BE" altLang="en-US" sz="1800" dirty="0" smtClean="0">
                <a:solidFill>
                  <a:srgbClr val="000000"/>
                </a:solidFill>
              </a:rPr>
              <a:t>du dossier électronique partagé en matière d'</a:t>
            </a:r>
            <a:r>
              <a:rPr lang="fr-BE" altLang="en-US" sz="1800" b="1" dirty="0" smtClean="0">
                <a:solidFill>
                  <a:srgbClr val="000000"/>
                </a:solidFill>
              </a:rPr>
              <a:t>arthrite</a:t>
            </a:r>
            <a:r>
              <a:rPr lang="fr-BE" altLang="en-US" sz="1800" dirty="0" smtClean="0">
                <a:solidFill>
                  <a:srgbClr val="000000"/>
                </a:solidFill>
              </a:rPr>
              <a:t>, y compris des processus électroniques en vue du </a:t>
            </a:r>
            <a:r>
              <a:rPr lang="fr-BE" altLang="en-US" sz="1800" b="1" dirty="0" smtClean="0">
                <a:solidFill>
                  <a:srgbClr val="000000"/>
                </a:solidFill>
              </a:rPr>
              <a:t>remboursement de médicaments anti-TNF</a:t>
            </a:r>
            <a:r>
              <a:rPr lang="fr-BE" altLang="en-US" sz="1800" dirty="0" smtClean="0">
                <a:solidFill>
                  <a:srgbClr val="000000"/>
                </a:solidFill>
              </a:rPr>
              <a:t> (</a:t>
            </a:r>
            <a:r>
              <a:rPr lang="fr-BE" altLang="en-US" sz="1800" dirty="0" err="1" smtClean="0">
                <a:solidFill>
                  <a:srgbClr val="000000"/>
                </a:solidFill>
              </a:rPr>
              <a:t>Safe</a:t>
            </a:r>
            <a:r>
              <a:rPr lang="fr-BE" altLang="en-US" sz="1800" dirty="0" smtClean="0">
                <a:solidFill>
                  <a:srgbClr val="000000"/>
                </a:solidFill>
              </a:rPr>
              <a:t>)</a:t>
            </a:r>
          </a:p>
          <a:p>
            <a:pPr marL="355600" indent="-298450">
              <a:buFont typeface="Calibri" pitchFamily="34" charset="0"/>
              <a:buNone/>
            </a:pPr>
            <a:endParaRPr lang="fr-BE" altLang="en-US" sz="1800" dirty="0" smtClean="0">
              <a:solidFill>
                <a:srgbClr val="000000"/>
              </a:solidFill>
            </a:endParaRPr>
          </a:p>
          <a:p>
            <a:pPr marL="355600" indent="-298450">
              <a:buFont typeface="Calibri" pitchFamily="34" charset="0"/>
              <a:buNone/>
            </a:pPr>
            <a:endParaRPr lang="fr-BE" altLang="en-US" sz="1800" dirty="0" smtClean="0">
              <a:solidFill>
                <a:srgbClr val="000000"/>
              </a:solidFill>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23</a:t>
            </a:fld>
            <a:endParaRPr lang="en-US"/>
          </a:p>
        </p:txBody>
      </p:sp>
    </p:spTree>
    <p:extLst>
      <p:ext uri="{BB962C8B-B14F-4D97-AF65-F5344CB8AC3E}">
        <p14:creationId xmlns:p14="http://schemas.microsoft.com/office/powerpoint/2010/main" val="401741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5600" indent="-298450">
              <a:spcBef>
                <a:spcPts val="1200"/>
              </a:spcBef>
            </a:pPr>
            <a:endParaRPr lang="fr-BE" altLang="en-US" sz="2000" smtClean="0">
              <a:solidFill>
                <a:srgbClr val="000000"/>
              </a:solidFill>
            </a:endParaRPr>
          </a:p>
          <a:p>
            <a:pPr marL="355600" indent="-298450">
              <a:spcBef>
                <a:spcPts val="1200"/>
              </a:spcBef>
            </a:pPr>
            <a:r>
              <a:rPr lang="fr-BE" altLang="en-US" sz="2000" smtClean="0">
                <a:solidFill>
                  <a:srgbClr val="000000"/>
                </a:solidFill>
              </a:rPr>
              <a:t>PROCARE RX qui permet aux </a:t>
            </a:r>
            <a:r>
              <a:rPr lang="fr-BE" altLang="en-US" sz="2000" b="1" smtClean="0">
                <a:solidFill>
                  <a:srgbClr val="000000"/>
                </a:solidFill>
              </a:rPr>
              <a:t>radiologues</a:t>
            </a:r>
            <a:r>
              <a:rPr lang="fr-BE" altLang="en-US" sz="2000" smtClean="0">
                <a:solidFill>
                  <a:srgbClr val="000000"/>
                </a:solidFill>
              </a:rPr>
              <a:t> de charger et d'</a:t>
            </a:r>
            <a:r>
              <a:rPr lang="fr-BE" altLang="en-US" sz="2000" b="1" smtClean="0">
                <a:solidFill>
                  <a:srgbClr val="000000"/>
                </a:solidFill>
              </a:rPr>
              <a:t>envoyer</a:t>
            </a:r>
            <a:r>
              <a:rPr lang="fr-BE" altLang="en-US" sz="2000" smtClean="0">
                <a:solidFill>
                  <a:srgbClr val="000000"/>
                </a:solidFill>
              </a:rPr>
              <a:t> des radiographies et des informations y afférentes, de manière anonyme, à des experts, en vue d'une révision ou d’une seconde opinion</a:t>
            </a:r>
          </a:p>
          <a:p>
            <a:pPr marL="355600" indent="-298450">
              <a:spcBef>
                <a:spcPts val="1200"/>
              </a:spcBef>
            </a:pPr>
            <a:r>
              <a:rPr lang="fr-BE" altLang="en-US" sz="2000" b="1" smtClean="0">
                <a:solidFill>
                  <a:srgbClr val="000000"/>
                </a:solidFill>
              </a:rPr>
              <a:t>Gestion de services de garde</a:t>
            </a:r>
            <a:r>
              <a:rPr lang="fr-BE" altLang="en-US" sz="2000" smtClean="0">
                <a:solidFill>
                  <a:srgbClr val="000000"/>
                </a:solidFill>
              </a:rPr>
              <a:t> de médecins généralistes et de dentistes (Medega)</a:t>
            </a:r>
          </a:p>
          <a:p>
            <a:pPr marL="355600" indent="-298450">
              <a:spcBef>
                <a:spcPts val="1200"/>
              </a:spcBef>
            </a:pPr>
            <a:r>
              <a:rPr lang="fr-BE" altLang="en-US" sz="2000" smtClean="0">
                <a:solidFill>
                  <a:srgbClr val="000000"/>
                </a:solidFill>
              </a:rPr>
              <a:t>Rapport sur les </a:t>
            </a:r>
            <a:r>
              <a:rPr lang="fr-BE" altLang="en-US" sz="2000" b="1" smtClean="0">
                <a:solidFill>
                  <a:srgbClr val="000000"/>
                </a:solidFill>
              </a:rPr>
              <a:t>interventions du SMUR</a:t>
            </a:r>
          </a:p>
          <a:p>
            <a:pPr marL="355600" indent="-298450">
              <a:spcBef>
                <a:spcPts val="1200"/>
              </a:spcBef>
            </a:pPr>
            <a:r>
              <a:rPr lang="fr-BE" altLang="en-US" sz="2000" smtClean="0">
                <a:solidFill>
                  <a:srgbClr val="000000"/>
                </a:solidFill>
              </a:rPr>
              <a:t>Communication électronique de </a:t>
            </a:r>
            <a:r>
              <a:rPr lang="fr-BE" altLang="en-US" sz="2000" b="1" smtClean="0">
                <a:solidFill>
                  <a:srgbClr val="000000"/>
                </a:solidFill>
              </a:rPr>
              <a:t>rapports de garde </a:t>
            </a:r>
            <a:r>
              <a:rPr lang="fr-BE" altLang="en-US" sz="2000" smtClean="0">
                <a:solidFill>
                  <a:srgbClr val="000000"/>
                </a:solidFill>
              </a:rPr>
              <a:t>par les médecins de garde au détenteur d'un DMG</a:t>
            </a:r>
          </a:p>
          <a:p>
            <a:pPr marL="355600" indent="-298450">
              <a:spcBef>
                <a:spcPts val="1200"/>
              </a:spcBef>
            </a:pPr>
            <a:r>
              <a:rPr lang="fr-BE" altLang="en-US" sz="2000" smtClean="0">
                <a:solidFill>
                  <a:srgbClr val="000000"/>
                </a:solidFill>
              </a:rPr>
              <a:t>Resident Assessment Instrument (</a:t>
            </a:r>
            <a:r>
              <a:rPr lang="fr-BE" altLang="en-US" sz="2000" b="1" smtClean="0">
                <a:solidFill>
                  <a:srgbClr val="000000"/>
                </a:solidFill>
              </a:rPr>
              <a:t>BelRAI</a:t>
            </a:r>
            <a:r>
              <a:rPr lang="fr-BE" altLang="en-US" sz="2000" smtClean="0">
                <a:solidFill>
                  <a:srgbClr val="000000"/>
                </a:solidFill>
              </a:rPr>
              <a:t>)</a:t>
            </a:r>
          </a:p>
          <a:p>
            <a:pPr marL="355600" indent="-298450">
              <a:spcBef>
                <a:spcPts val="1200"/>
              </a:spcBef>
            </a:pPr>
            <a:r>
              <a:rPr lang="fr-BE" altLang="en-US" sz="2000" smtClean="0">
                <a:solidFill>
                  <a:srgbClr val="000000"/>
                </a:solidFill>
              </a:rPr>
              <a:t>Consultation électronique de l'</a:t>
            </a:r>
            <a:r>
              <a:rPr lang="fr-BE" altLang="en-US" sz="2000" b="1" smtClean="0">
                <a:solidFill>
                  <a:srgbClr val="000000"/>
                </a:solidFill>
              </a:rPr>
              <a:t>assurabilité</a:t>
            </a:r>
            <a:r>
              <a:rPr lang="fr-BE" altLang="en-US" sz="2000" smtClean="0">
                <a:solidFill>
                  <a:srgbClr val="000000"/>
                </a:solidFill>
              </a:rPr>
              <a:t> dans l'assurance maladie par les (groupements d')infirmiers </a:t>
            </a: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24</a:t>
            </a:fld>
            <a:endParaRPr lang="en-US"/>
          </a:p>
        </p:txBody>
      </p:sp>
      <p:sp>
        <p:nvSpPr>
          <p:cNvPr id="4" name="Date Placeholder 3"/>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285442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endParaRPr lang="fr-BE" altLang="en-US" sz="2000" dirty="0" smtClean="0">
              <a:solidFill>
                <a:srgbClr val="000000"/>
              </a:solidFill>
            </a:endParaRPr>
          </a:p>
          <a:p>
            <a:pPr marL="265113" indent="-265113">
              <a:spcBef>
                <a:spcPts val="1200"/>
              </a:spcBef>
            </a:pPr>
            <a:r>
              <a:rPr lang="fr-BE" altLang="en-US" sz="2000" dirty="0" smtClean="0">
                <a:solidFill>
                  <a:srgbClr val="000000"/>
                </a:solidFill>
              </a:rPr>
              <a:t>Plateforme pour l'échange de données entre la Vlaams </a:t>
            </a:r>
            <a:r>
              <a:rPr lang="fr-BE" altLang="en-US" sz="2000" dirty="0" err="1" smtClean="0">
                <a:solidFill>
                  <a:srgbClr val="000000"/>
                </a:solidFill>
              </a:rPr>
              <a:t>Agentschap</a:t>
            </a:r>
            <a:r>
              <a:rPr lang="fr-BE" altLang="en-US" sz="2000" dirty="0" smtClean="0">
                <a:solidFill>
                  <a:srgbClr val="000000"/>
                </a:solidFill>
              </a:rPr>
              <a:t> </a:t>
            </a:r>
            <a:r>
              <a:rPr lang="fr-BE" altLang="en-US" sz="2000" dirty="0" err="1" smtClean="0">
                <a:solidFill>
                  <a:srgbClr val="000000"/>
                </a:solidFill>
              </a:rPr>
              <a:t>voor</a:t>
            </a:r>
            <a:r>
              <a:rPr lang="fr-BE" altLang="en-US" sz="2000" dirty="0" smtClean="0">
                <a:solidFill>
                  <a:srgbClr val="000000"/>
                </a:solidFill>
              </a:rPr>
              <a:t> </a:t>
            </a:r>
            <a:r>
              <a:rPr lang="fr-BE" altLang="en-US" sz="2000" dirty="0" err="1" smtClean="0">
                <a:solidFill>
                  <a:srgbClr val="000000"/>
                </a:solidFill>
              </a:rPr>
              <a:t>Zorg</a:t>
            </a:r>
            <a:r>
              <a:rPr lang="fr-BE" altLang="en-US" sz="2000" dirty="0" smtClean="0">
                <a:solidFill>
                  <a:srgbClr val="000000"/>
                </a:solidFill>
              </a:rPr>
              <a:t> en </a:t>
            </a:r>
            <a:r>
              <a:rPr lang="fr-BE" altLang="en-US" sz="2000" dirty="0" err="1" smtClean="0">
                <a:solidFill>
                  <a:srgbClr val="000000"/>
                </a:solidFill>
              </a:rPr>
              <a:t>Gezondheid</a:t>
            </a:r>
            <a:r>
              <a:rPr lang="fr-BE" altLang="en-US" sz="2000" dirty="0" smtClean="0">
                <a:solidFill>
                  <a:srgbClr val="000000"/>
                </a:solidFill>
              </a:rPr>
              <a:t> et les services reconnus par celle-ci (</a:t>
            </a:r>
            <a:r>
              <a:rPr lang="fr-BE" altLang="en-US" sz="2000" b="1" dirty="0" smtClean="0">
                <a:solidFill>
                  <a:srgbClr val="000000"/>
                </a:solidFill>
              </a:rPr>
              <a:t>VESTA</a:t>
            </a:r>
            <a:r>
              <a:rPr lang="fr-BE" altLang="en-US" sz="2000" dirty="0" smtClean="0">
                <a:solidFill>
                  <a:srgbClr val="000000"/>
                </a:solidFill>
              </a:rPr>
              <a:t>)</a:t>
            </a:r>
          </a:p>
          <a:p>
            <a:pPr marL="265113" indent="-265113">
              <a:spcBef>
                <a:spcPts val="1200"/>
              </a:spcBef>
            </a:pPr>
            <a:r>
              <a:rPr lang="fr-BE" altLang="en-US" sz="2000" dirty="0" smtClean="0">
                <a:solidFill>
                  <a:srgbClr val="000000"/>
                </a:solidFill>
              </a:rPr>
              <a:t>Soutien de la prescription de soins électronique interne dans </a:t>
            </a:r>
            <a:r>
              <a:rPr lang="fr-BE" altLang="en-US" sz="2000" b="1" dirty="0" smtClean="0">
                <a:solidFill>
                  <a:srgbClr val="000000"/>
                </a:solidFill>
              </a:rPr>
              <a:t>101</a:t>
            </a:r>
            <a:r>
              <a:rPr lang="fr-BE" altLang="en-US" sz="2000" dirty="0" smtClean="0">
                <a:solidFill>
                  <a:srgbClr val="000000"/>
                </a:solidFill>
              </a:rPr>
              <a:t> hôpitaux (78 % des hôpitaux)</a:t>
            </a:r>
          </a:p>
          <a:p>
            <a:pPr marL="265113" indent="-265113">
              <a:lnSpc>
                <a:spcPct val="90000"/>
              </a:lnSpc>
              <a:spcBef>
                <a:spcPts val="1200"/>
              </a:spcBef>
            </a:pPr>
            <a:r>
              <a:rPr lang="fr-BE" altLang="en-US" sz="2000" b="1" dirty="0" smtClean="0">
                <a:solidFill>
                  <a:srgbClr val="000000"/>
                </a:solidFill>
              </a:rPr>
              <a:t>Déclaration de naissance électronique</a:t>
            </a:r>
            <a:r>
              <a:rPr lang="fr-BE" altLang="en-US" sz="2000" dirty="0" smtClean="0">
                <a:solidFill>
                  <a:srgbClr val="000000"/>
                </a:solidFill>
              </a:rPr>
              <a:t> - </a:t>
            </a:r>
            <a:r>
              <a:rPr lang="fr-BE" altLang="en-US" sz="2000" dirty="0" err="1" smtClean="0">
                <a:solidFill>
                  <a:srgbClr val="000000"/>
                </a:solidFill>
              </a:rPr>
              <a:t>eBirth</a:t>
            </a:r>
            <a:endParaRPr lang="fr-BE" altLang="en-US" sz="2000" dirty="0" smtClean="0">
              <a:solidFill>
                <a:srgbClr val="000000"/>
              </a:solidFill>
            </a:endParaRPr>
          </a:p>
          <a:p>
            <a:pPr marL="265113" indent="-265113">
              <a:lnSpc>
                <a:spcPct val="90000"/>
              </a:lnSpc>
              <a:spcBef>
                <a:spcPts val="1200"/>
              </a:spcBef>
            </a:pPr>
            <a:r>
              <a:rPr lang="fr-BE" altLang="en-US" sz="2000" dirty="0" smtClean="0">
                <a:solidFill>
                  <a:srgbClr val="000000"/>
                </a:solidFill>
              </a:rPr>
              <a:t>Consultation des déclarations anticipées en matière d'</a:t>
            </a:r>
            <a:r>
              <a:rPr lang="fr-BE" altLang="en-US" sz="2000" b="1" dirty="0" smtClean="0">
                <a:solidFill>
                  <a:srgbClr val="000000"/>
                </a:solidFill>
              </a:rPr>
              <a:t>euthanasie</a:t>
            </a:r>
          </a:p>
          <a:p>
            <a:pPr marL="265113" indent="-265113">
              <a:lnSpc>
                <a:spcPct val="90000"/>
              </a:lnSpc>
              <a:spcBef>
                <a:spcPts val="1200"/>
              </a:spcBef>
            </a:pPr>
            <a:r>
              <a:rPr lang="fr-BE" altLang="en-US" sz="2000" dirty="0" smtClean="0">
                <a:solidFill>
                  <a:srgbClr val="000000"/>
                </a:solidFill>
              </a:rPr>
              <a:t>Introduction et consultation électroniques de l'évaluation des </a:t>
            </a:r>
            <a:r>
              <a:rPr lang="fr-BE" altLang="en-US" sz="2000" b="1" dirty="0" smtClean="0">
                <a:solidFill>
                  <a:srgbClr val="000000"/>
                </a:solidFill>
              </a:rPr>
              <a:t>personnes handicapées</a:t>
            </a:r>
            <a:r>
              <a:rPr lang="fr-BE" altLang="en-US" sz="2000" dirty="0" smtClean="0">
                <a:solidFill>
                  <a:srgbClr val="000000"/>
                </a:solidFill>
              </a:rPr>
              <a:t> dans le système d'information du SPF Sécurité sociale (</a:t>
            </a:r>
            <a:r>
              <a:rPr lang="fr-BE" altLang="en-US" sz="2000" dirty="0" err="1" smtClean="0">
                <a:solidFill>
                  <a:srgbClr val="000000"/>
                </a:solidFill>
              </a:rPr>
              <a:t>Medic</a:t>
            </a:r>
            <a:r>
              <a:rPr lang="fr-BE" altLang="en-US" sz="2000" dirty="0" smtClean="0">
                <a:solidFill>
                  <a:srgbClr val="000000"/>
                </a:solidFill>
              </a:rPr>
              <a:t>-e)</a:t>
            </a:r>
          </a:p>
          <a:p>
            <a:pPr marL="265113" indent="-265113">
              <a:lnSpc>
                <a:spcPct val="90000"/>
              </a:lnSpc>
              <a:spcBef>
                <a:spcPts val="1200"/>
              </a:spcBef>
            </a:pPr>
            <a:r>
              <a:rPr lang="fr-BE" altLang="en-US" sz="2000" dirty="0" smtClean="0">
                <a:solidFill>
                  <a:srgbClr val="000000"/>
                </a:solidFill>
              </a:rPr>
              <a:t>Système d'enregistrement en ligne dédié aux établissements privés du secteur de l'</a:t>
            </a:r>
            <a:r>
              <a:rPr lang="fr-BE" altLang="en-US" sz="2000" b="1" dirty="0" smtClean="0">
                <a:solidFill>
                  <a:srgbClr val="000000"/>
                </a:solidFill>
              </a:rPr>
              <a:t>aide spéciale à la jeunesse</a:t>
            </a:r>
            <a:r>
              <a:rPr lang="fr-BE" altLang="en-US" sz="2000" dirty="0" smtClean="0">
                <a:solidFill>
                  <a:srgbClr val="000000"/>
                </a:solidFill>
              </a:rPr>
              <a:t> en Flandre (BINC)</a:t>
            </a:r>
          </a:p>
          <a:p>
            <a:pPr marL="265113" indent="-265113"/>
            <a:endParaRPr lang="fr-BE" altLang="en-US" sz="2000" dirty="0" smtClean="0">
              <a:solidFill>
                <a:srgbClr val="000000"/>
              </a:solidFill>
            </a:endParaRPr>
          </a:p>
          <a:p>
            <a:endParaRPr lang="fr-BE" altLang="en-US" sz="2000" dirty="0" smtClean="0">
              <a:solidFill>
                <a:srgbClr val="000000"/>
              </a:solidFill>
            </a:endParaRPr>
          </a:p>
          <a:p>
            <a:pPr>
              <a:buFont typeface="Calibri" pitchFamily="34" charset="0"/>
              <a:buNone/>
            </a:pPr>
            <a:endParaRPr lang="fr-BE" altLang="en-US" sz="2000" dirty="0" smtClean="0">
              <a:solidFill>
                <a:srgbClr val="000000"/>
              </a:solidFill>
            </a:endParaRPr>
          </a:p>
          <a:p>
            <a:pPr>
              <a:buFont typeface="Calibri" pitchFamily="34" charset="0"/>
              <a:buNone/>
            </a:pPr>
            <a:endParaRPr lang="fr-BE" altLang="en-US" sz="2000" dirty="0" smtClean="0">
              <a:solidFill>
                <a:srgbClr val="000000"/>
              </a:solidFill>
            </a:endParaRP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25</a:t>
            </a:fld>
            <a:endParaRPr lang="en-US"/>
          </a:p>
        </p:txBody>
      </p:sp>
      <p:sp>
        <p:nvSpPr>
          <p:cNvPr id="4" name="Date Placeholder 3"/>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379376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200"/>
              </a:spcBef>
            </a:pPr>
            <a:endParaRPr lang="fr-BE" altLang="en-US" sz="2000" dirty="0" smtClean="0">
              <a:solidFill>
                <a:srgbClr val="000000"/>
              </a:solidFill>
            </a:endParaRPr>
          </a:p>
          <a:p>
            <a:pPr marL="265113" indent="-265113">
              <a:lnSpc>
                <a:spcPct val="90000"/>
              </a:lnSpc>
              <a:spcBef>
                <a:spcPts val="1200"/>
              </a:spcBef>
            </a:pPr>
            <a:r>
              <a:rPr lang="fr-BE" altLang="en-US" sz="2000" dirty="0" smtClean="0">
                <a:solidFill>
                  <a:srgbClr val="000000"/>
                </a:solidFill>
              </a:rPr>
              <a:t>Portail de soins SARAI du </a:t>
            </a:r>
            <a:r>
              <a:rPr lang="fr-BE" altLang="en-US" sz="2000" dirty="0" err="1" smtClean="0">
                <a:solidFill>
                  <a:srgbClr val="000000"/>
                </a:solidFill>
              </a:rPr>
              <a:t>Ziekenhuisnetwerk</a:t>
            </a:r>
            <a:r>
              <a:rPr lang="fr-BE" altLang="en-US" sz="2000" dirty="0" smtClean="0">
                <a:solidFill>
                  <a:srgbClr val="000000"/>
                </a:solidFill>
              </a:rPr>
              <a:t> Antwerpen (ZNA) à l'appui de</a:t>
            </a:r>
          </a:p>
          <a:p>
            <a:pPr marL="539750" lvl="1" indent="-265113">
              <a:lnSpc>
                <a:spcPct val="90000"/>
              </a:lnSpc>
              <a:spcBef>
                <a:spcPts val="1200"/>
              </a:spcBef>
            </a:pPr>
            <a:r>
              <a:rPr lang="fr-BE" altLang="en-US" sz="1800" dirty="0" smtClean="0">
                <a:solidFill>
                  <a:srgbClr val="000000"/>
                </a:solidFill>
              </a:rPr>
              <a:t>la collaboration entre médecins généralistes, spécialistes et équipes de soins dans le cadre des </a:t>
            </a:r>
            <a:r>
              <a:rPr lang="fr-BE" altLang="en-US" sz="1800" b="1" dirty="0" smtClean="0">
                <a:solidFill>
                  <a:srgbClr val="000000"/>
                </a:solidFill>
              </a:rPr>
              <a:t>trajets de soins de l'INAMI</a:t>
            </a:r>
            <a:r>
              <a:rPr lang="fr-BE" altLang="en-US" sz="1800" dirty="0" smtClean="0">
                <a:solidFill>
                  <a:srgbClr val="000000"/>
                </a:solidFill>
              </a:rPr>
              <a:t> (diabète et insuffisance rénale)</a:t>
            </a:r>
          </a:p>
          <a:p>
            <a:pPr marL="539750" lvl="1" indent="-265113">
              <a:lnSpc>
                <a:spcPct val="90000"/>
              </a:lnSpc>
              <a:spcBef>
                <a:spcPts val="1200"/>
              </a:spcBef>
            </a:pPr>
            <a:r>
              <a:rPr lang="fr-BE" altLang="en-US" sz="1800" dirty="0" smtClean="0">
                <a:solidFill>
                  <a:srgbClr val="000000"/>
                </a:solidFill>
              </a:rPr>
              <a:t>la participation de médecins généralistes à la </a:t>
            </a:r>
            <a:r>
              <a:rPr lang="fr-BE" altLang="en-US" sz="1800" b="1" dirty="0" smtClean="0">
                <a:solidFill>
                  <a:srgbClr val="000000"/>
                </a:solidFill>
              </a:rPr>
              <a:t>consultation oncologique multidisciplinaire</a:t>
            </a:r>
          </a:p>
          <a:p>
            <a:pPr marL="265113" indent="-265113">
              <a:lnSpc>
                <a:spcPct val="90000"/>
              </a:lnSpc>
              <a:spcBef>
                <a:spcPts val="1200"/>
              </a:spcBef>
            </a:pPr>
            <a:r>
              <a:rPr lang="fr-BE" altLang="en-US" sz="2000" dirty="0" smtClean="0">
                <a:solidFill>
                  <a:srgbClr val="000000"/>
                </a:solidFill>
              </a:rPr>
              <a:t>Transmission électronique de factures </a:t>
            </a:r>
            <a:r>
              <a:rPr lang="fr-BE" altLang="en-US" sz="2000" b="1" dirty="0" smtClean="0">
                <a:solidFill>
                  <a:srgbClr val="000000"/>
                </a:solidFill>
              </a:rPr>
              <a:t>tiers payant</a:t>
            </a:r>
            <a:r>
              <a:rPr lang="fr-BE" altLang="en-US" sz="2000" dirty="0" smtClean="0">
                <a:solidFill>
                  <a:srgbClr val="000000"/>
                </a:solidFill>
              </a:rPr>
              <a:t> par les (groupements d')infirmiers aux mutualités</a:t>
            </a:r>
          </a:p>
          <a:p>
            <a:pPr marL="265113" indent="-265113">
              <a:lnSpc>
                <a:spcPct val="90000"/>
              </a:lnSpc>
              <a:spcBef>
                <a:spcPts val="1200"/>
              </a:spcBef>
            </a:pPr>
            <a:r>
              <a:rPr lang="fr-BE" altLang="en-US" sz="2000" b="1" dirty="0" smtClean="0">
                <a:solidFill>
                  <a:srgbClr val="000000"/>
                </a:solidFill>
                <a:cs typeface="Arial" pitchFamily="34" charset="0"/>
                <a:sym typeface="Arial" pitchFamily="34" charset="0"/>
              </a:rPr>
              <a:t>Indicateur de qualité pour les hôpitaux </a:t>
            </a:r>
            <a:r>
              <a:rPr lang="fr-BE" altLang="en-US" sz="2000" dirty="0" smtClean="0">
                <a:solidFill>
                  <a:srgbClr val="000000"/>
                </a:solidFill>
                <a:cs typeface="Arial" pitchFamily="34" charset="0"/>
                <a:sym typeface="Arial" pitchFamily="34" charset="0"/>
              </a:rPr>
              <a:t>(QI </a:t>
            </a:r>
            <a:r>
              <a:rPr lang="fr-BE" altLang="en-US" sz="2000" dirty="0" err="1" smtClean="0">
                <a:solidFill>
                  <a:srgbClr val="000000"/>
                </a:solidFill>
                <a:cs typeface="Arial" pitchFamily="34" charset="0"/>
                <a:sym typeface="Arial" pitchFamily="34" charset="0"/>
              </a:rPr>
              <a:t>dataserver</a:t>
            </a:r>
            <a:r>
              <a:rPr lang="fr-BE" altLang="en-US" sz="2000" dirty="0" smtClean="0">
                <a:solidFill>
                  <a:srgbClr val="000000"/>
                </a:solidFill>
                <a:cs typeface="Arial" pitchFamily="34" charset="0"/>
                <a:sym typeface="Arial" pitchFamily="34" charset="0"/>
              </a:rPr>
              <a:t>)</a:t>
            </a:r>
          </a:p>
          <a:p>
            <a:pPr marL="265113" indent="-265113">
              <a:lnSpc>
                <a:spcPct val="90000"/>
              </a:lnSpc>
              <a:spcBef>
                <a:spcPts val="1200"/>
              </a:spcBef>
            </a:pPr>
            <a:r>
              <a:rPr lang="fr-BE" altLang="en-US" sz="2000" dirty="0" smtClean="0">
                <a:solidFill>
                  <a:srgbClr val="000000"/>
                </a:solidFill>
                <a:cs typeface="Arial" pitchFamily="34" charset="0"/>
              </a:rPr>
              <a:t>Enregistrement de </a:t>
            </a:r>
            <a:r>
              <a:rPr lang="fr-BE" altLang="en-US" sz="2000" b="1" dirty="0" smtClean="0">
                <a:solidFill>
                  <a:srgbClr val="000000"/>
                </a:solidFill>
                <a:cs typeface="Arial" pitchFamily="34" charset="0"/>
              </a:rPr>
              <a:t>données dans les services d'urgence </a:t>
            </a:r>
            <a:r>
              <a:rPr lang="fr-BE" altLang="en-US" sz="2000" dirty="0" smtClean="0">
                <a:solidFill>
                  <a:srgbClr val="000000"/>
                </a:solidFill>
                <a:cs typeface="Arial" pitchFamily="34" charset="0"/>
              </a:rPr>
              <a:t>de 2 hôpitaux participants (UREG)</a:t>
            </a:r>
          </a:p>
          <a:p>
            <a:pPr marL="265113" indent="-265113">
              <a:lnSpc>
                <a:spcPct val="90000"/>
              </a:lnSpc>
              <a:spcBef>
                <a:spcPts val="1200"/>
              </a:spcBef>
            </a:pPr>
            <a:r>
              <a:rPr lang="fr-BE" altLang="en-US" sz="2000" dirty="0" smtClean="0">
                <a:solidFill>
                  <a:srgbClr val="000000"/>
                </a:solidFill>
                <a:cs typeface="Arial" pitchFamily="34" charset="0"/>
              </a:rPr>
              <a:t>Carte médicale électronique pour les sans-papiers (</a:t>
            </a:r>
            <a:r>
              <a:rPr lang="fr-BE" altLang="en-US" sz="2000" dirty="0" err="1" smtClean="0">
                <a:solidFill>
                  <a:srgbClr val="000000"/>
                </a:solidFill>
                <a:cs typeface="Arial" pitchFamily="34" charset="0"/>
              </a:rPr>
              <a:t>eCarmed</a:t>
            </a:r>
            <a:r>
              <a:rPr lang="fr-BE" altLang="en-US" sz="2000" dirty="0" smtClean="0">
                <a:solidFill>
                  <a:srgbClr val="000000"/>
                </a:solidFill>
                <a:cs typeface="Arial" pitchFamily="34" charset="0"/>
              </a:rPr>
              <a:t>)</a:t>
            </a:r>
          </a:p>
          <a:p>
            <a:pPr>
              <a:lnSpc>
                <a:spcPct val="90000"/>
              </a:lnSpc>
            </a:pPr>
            <a:endParaRPr lang="fr-BE" altLang="en-US" sz="2000" dirty="0" smtClean="0">
              <a:solidFill>
                <a:srgbClr val="000000"/>
              </a:solidFill>
              <a:cs typeface="Arial" pitchFamily="34" charset="0"/>
            </a:endParaRPr>
          </a:p>
          <a:p>
            <a:endParaRPr lang="fr-BE" altLang="en-US" sz="2000" dirty="0" smtClean="0">
              <a:solidFill>
                <a:srgbClr val="000000"/>
              </a:solidFill>
              <a:cs typeface="Arial" pitchFamily="34" charset="0"/>
            </a:endParaRPr>
          </a:p>
          <a:p>
            <a:endParaRPr lang="fr-BE" altLang="en-US" sz="2000" dirty="0" smtClean="0">
              <a:solidFill>
                <a:srgbClr val="000000"/>
              </a:solidFill>
              <a:cs typeface="Arial" pitchFamily="34" charset="0"/>
            </a:endParaRPr>
          </a:p>
          <a:p>
            <a:pPr>
              <a:buFont typeface="Calibri" pitchFamily="34" charset="0"/>
              <a:buNone/>
            </a:pPr>
            <a:endParaRPr lang="fr-BE" altLang="en-US" sz="2000" dirty="0" smtClean="0">
              <a:solidFill>
                <a:srgbClr val="000000"/>
              </a:solidFill>
              <a:cs typeface="Arial" pitchFamily="34" charset="0"/>
            </a:endParaRPr>
          </a:p>
          <a:p>
            <a:pPr>
              <a:buFont typeface="Calibri" pitchFamily="34" charset="0"/>
              <a:buNone/>
            </a:pPr>
            <a:endParaRPr lang="fr-BE" altLang="en-US" sz="2000" dirty="0" smtClean="0">
              <a:solidFill>
                <a:srgbClr val="000000"/>
              </a:solidFill>
              <a:cs typeface="Arial" pitchFamily="34" charset="0"/>
            </a:endParaRP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26</a:t>
            </a:fld>
            <a:endParaRPr lang="en-US"/>
          </a:p>
        </p:txBody>
      </p:sp>
    </p:spTree>
    <p:extLst>
      <p:ext uri="{BB962C8B-B14F-4D97-AF65-F5344CB8AC3E}">
        <p14:creationId xmlns:p14="http://schemas.microsoft.com/office/powerpoint/2010/main" val="207888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fr-BE" altLang="en-US" sz="3200" b="1" dirty="0" smtClean="0">
                <a:solidFill>
                  <a:srgbClr val="D1282E"/>
                </a:solidFill>
              </a:rPr>
              <a:t>Pierre angulaire: </a:t>
            </a:r>
            <a:br>
              <a:rPr lang="fr-BE" altLang="en-US" sz="3200" b="1" dirty="0" smtClean="0">
                <a:solidFill>
                  <a:srgbClr val="D1282E"/>
                </a:solidFill>
              </a:rPr>
            </a:br>
            <a:r>
              <a:rPr lang="fr-BE" altLang="en-US" sz="3200" b="1" dirty="0" smtClean="0">
                <a:solidFill>
                  <a:srgbClr val="D1282E"/>
                </a:solidFill>
              </a:rPr>
              <a:t>Partage de données multidisciplinaire</a:t>
            </a:r>
          </a:p>
        </p:txBody>
      </p:sp>
      <p:sp>
        <p:nvSpPr>
          <p:cNvPr id="19459" name="Content Placeholder 2"/>
          <p:cNvSpPr>
            <a:spLocks noGrp="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spcBef>
                <a:spcPts val="1200"/>
              </a:spcBef>
              <a:buFont typeface="Calibri" pitchFamily="34" charset="0"/>
              <a:buAutoNum type="arabicPeriod"/>
            </a:pPr>
            <a:endParaRPr lang="fr-BE" altLang="en-US" sz="2000" b="1" dirty="0" smtClean="0">
              <a:solidFill>
                <a:srgbClr val="000000"/>
              </a:solidFill>
            </a:endParaRPr>
          </a:p>
          <a:p>
            <a:pPr marL="265113" indent="-265113">
              <a:spcBef>
                <a:spcPts val="1200"/>
              </a:spcBef>
              <a:buFont typeface="Calibri" pitchFamily="34" charset="0"/>
              <a:buAutoNum type="arabicPeriod"/>
            </a:pPr>
            <a:r>
              <a:rPr lang="fr-BE" altLang="en-US" sz="2000" b="1" dirty="0" smtClean="0">
                <a:solidFill>
                  <a:srgbClr val="000000"/>
                </a:solidFill>
              </a:rPr>
              <a:t>Transmission de données</a:t>
            </a:r>
          </a:p>
          <a:p>
            <a:pPr lvl="1">
              <a:spcBef>
                <a:spcPts val="1200"/>
              </a:spcBef>
            </a:pPr>
            <a:r>
              <a:rPr lang="fr-BE" altLang="en-US" sz="1800" dirty="0" smtClean="0">
                <a:solidFill>
                  <a:srgbClr val="000000"/>
                </a:solidFill>
              </a:rPr>
              <a:t>enregistrement des données à un moment donné</a:t>
            </a:r>
          </a:p>
          <a:p>
            <a:pPr lvl="1">
              <a:spcBef>
                <a:spcPts val="1200"/>
              </a:spcBef>
            </a:pPr>
            <a:r>
              <a:rPr lang="fr-BE" altLang="en-US" sz="1800" dirty="0" smtClean="0">
                <a:solidFill>
                  <a:srgbClr val="000000"/>
                </a:solidFill>
              </a:rPr>
              <a:t>l'expéditeur choisit le destinataire</a:t>
            </a:r>
          </a:p>
          <a:p>
            <a:pPr lvl="1">
              <a:spcBef>
                <a:spcPts val="1200"/>
              </a:spcBef>
            </a:pPr>
            <a:r>
              <a:rPr lang="fr-BE" altLang="en-US" sz="1800" dirty="0" smtClean="0">
                <a:solidFill>
                  <a:srgbClr val="000000"/>
                </a:solidFill>
              </a:rPr>
              <a:t>c'est la responsabilité de l'expéditeur de n'envoyer les données qu'aux seuls destinataires autorisés à avoir accès à ces données</a:t>
            </a:r>
          </a:p>
          <a:p>
            <a:pPr marL="265113" indent="-265113">
              <a:spcBef>
                <a:spcPts val="1200"/>
              </a:spcBef>
              <a:buFont typeface="Calibri" pitchFamily="34" charset="0"/>
              <a:buAutoNum type="arabicPeriod" startAt="2"/>
            </a:pPr>
            <a:r>
              <a:rPr lang="fr-BE" altLang="en-US" sz="2000" b="1" dirty="0" smtClean="0">
                <a:solidFill>
                  <a:srgbClr val="000000"/>
                </a:solidFill>
              </a:rPr>
              <a:t>Partage des données</a:t>
            </a:r>
          </a:p>
          <a:p>
            <a:pPr lvl="1">
              <a:spcBef>
                <a:spcPts val="1200"/>
              </a:spcBef>
            </a:pPr>
            <a:r>
              <a:rPr lang="fr-BE" altLang="en-US" sz="1800" dirty="0" smtClean="0">
                <a:solidFill>
                  <a:srgbClr val="000000"/>
                </a:solidFill>
              </a:rPr>
              <a:t>données évolutives</a:t>
            </a:r>
          </a:p>
          <a:p>
            <a:pPr lvl="1">
              <a:spcBef>
                <a:spcPts val="1200"/>
              </a:spcBef>
            </a:pPr>
            <a:r>
              <a:rPr lang="fr-BE" altLang="en-US" sz="1800" dirty="0" smtClean="0">
                <a:solidFill>
                  <a:srgbClr val="000000"/>
                </a:solidFill>
              </a:rPr>
              <a:t>la source ne sait pas à l'avance qui consultera les données (p.ex. médecin de garde)</a:t>
            </a:r>
          </a:p>
          <a:p>
            <a:pPr lvl="1">
              <a:spcBef>
                <a:spcPts val="1200"/>
              </a:spcBef>
            </a:pPr>
            <a:r>
              <a:rPr lang="fr-BE" altLang="en-US" sz="1800" dirty="0" smtClean="0">
                <a:solidFill>
                  <a:srgbClr val="000000"/>
                </a:solidFill>
              </a:rPr>
              <a:t>besoin de précision quant à savoir qui a accès aux données</a:t>
            </a:r>
          </a:p>
          <a:p>
            <a:pPr lvl="1"/>
            <a:endParaRPr lang="fr-BE" altLang="en-US" sz="1800" dirty="0" smtClean="0">
              <a:solidFill>
                <a:srgbClr val="000000"/>
              </a:solidFill>
            </a:endParaRPr>
          </a:p>
        </p:txBody>
      </p:sp>
      <p:sp>
        <p:nvSpPr>
          <p:cNvPr id="2" name="Date Placeholder 1"/>
          <p:cNvSpPr>
            <a:spLocks noGrp="1"/>
          </p:cNvSpPr>
          <p:nvPr>
            <p:ph type="dt" sz="half" idx="10"/>
          </p:nvPr>
        </p:nvSpPr>
        <p:spPr/>
        <p:txBody>
          <a:bodyPr/>
          <a:lstStyle/>
          <a:p>
            <a:r>
              <a:rPr lang="en-US" smtClean="0"/>
              <a:t>14/06/2014</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t>27</a:t>
            </a:fld>
            <a:endParaRPr lang="en-US"/>
          </a:p>
        </p:txBody>
      </p:sp>
    </p:spTree>
    <p:extLst>
      <p:ext uri="{BB962C8B-B14F-4D97-AF65-F5344CB8AC3E}">
        <p14:creationId xmlns:p14="http://schemas.microsoft.com/office/powerpoint/2010/main" val="355810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Transmission de données:</a:t>
            </a:r>
            <a:r>
              <a:rPr lang="fr-BE" altLang="en-US" dirty="0">
                <a:solidFill>
                  <a:srgbClr val="D1282E"/>
                </a:solidFill>
              </a:rPr>
              <a:t> </a:t>
            </a:r>
            <a:r>
              <a:rPr lang="fr-BE" altLang="en-US" sz="3600" dirty="0">
                <a:solidFill>
                  <a:srgbClr val="D1282E"/>
                </a:solidFill>
              </a:rPr>
              <a:t/>
            </a:r>
            <a:br>
              <a:rPr lang="fr-BE" altLang="en-US" sz="3600" dirty="0">
                <a:solidFill>
                  <a:srgbClr val="D1282E"/>
                </a:solidFill>
              </a:rPr>
            </a:br>
            <a:r>
              <a:rPr lang="fr-BE" altLang="en-US" sz="3600" b="1" dirty="0" err="1">
                <a:solidFill>
                  <a:srgbClr val="3E6E5A"/>
                </a:solidFill>
              </a:rPr>
              <a:t>eHealth</a:t>
            </a:r>
            <a:r>
              <a:rPr lang="fr-BE" altLang="en-US" sz="3600" b="1" dirty="0" err="1">
                <a:solidFill>
                  <a:srgbClr val="D1282E"/>
                </a:solidFill>
              </a:rPr>
              <a:t>Box</a:t>
            </a:r>
            <a:r>
              <a:rPr lang="fr-BE" altLang="en-US" sz="3600" dirty="0">
                <a:solidFill>
                  <a:srgbClr val="D1282E"/>
                </a:solidFill>
              </a:rPr>
              <a:t> </a:t>
            </a:r>
            <a:endParaRPr lang="en-US" dirty="0">
              <a:solidFill>
                <a:srgbClr val="D1282E"/>
              </a:solidFill>
            </a:endParaRPr>
          </a:p>
        </p:txBody>
      </p:sp>
      <p:sp>
        <p:nvSpPr>
          <p:cNvPr id="2048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fr-BE" altLang="en-US" sz="2000" b="1" dirty="0" smtClean="0">
              <a:solidFill>
                <a:srgbClr val="000000"/>
              </a:solidFill>
            </a:endParaRPr>
          </a:p>
          <a:p>
            <a:endParaRPr lang="fr-BE" altLang="en-US" sz="2000" b="1" dirty="0" smtClean="0">
              <a:solidFill>
                <a:srgbClr val="000000"/>
              </a:solidFill>
            </a:endParaRPr>
          </a:p>
          <a:p>
            <a:pPr>
              <a:buClrTx/>
            </a:pPr>
            <a:r>
              <a:rPr lang="fr-BE" sz="4900" dirty="0"/>
              <a:t>Fonctionnalités standard d'un système de messagerie électronique avec en prime un niveau de sécurité élevé &gt; accès au système via </a:t>
            </a:r>
            <a:r>
              <a:rPr lang="fr-BE" sz="4900" dirty="0" err="1"/>
              <a:t>eID</a:t>
            </a:r>
            <a:r>
              <a:rPr lang="fr-BE" sz="4900" dirty="0"/>
              <a:t> (application web) ou certificat </a:t>
            </a:r>
            <a:r>
              <a:rPr lang="fr-BE" sz="4900" dirty="0" err="1">
                <a:solidFill>
                  <a:srgbClr val="3E6E5A"/>
                </a:solidFill>
              </a:rPr>
              <a:t>eHealth</a:t>
            </a:r>
            <a:endParaRPr lang="fr-BE" sz="4900" dirty="0">
              <a:solidFill>
                <a:srgbClr val="3E6E5A"/>
              </a:solidFill>
            </a:endParaRPr>
          </a:p>
          <a:p>
            <a:endParaRPr lang="fr-BE" sz="2500" dirty="0"/>
          </a:p>
          <a:p>
            <a:pPr lvl="1" indent="-274638">
              <a:buClrTx/>
              <a:buFont typeface="Wingdings" pitchFamily="2" charset="2"/>
              <a:buChar char="Ø"/>
            </a:pPr>
            <a:r>
              <a:rPr lang="fr-FR" sz="4300" dirty="0"/>
              <a:t>concerne tous les prestataires (pas seulement les médecins) </a:t>
            </a:r>
          </a:p>
          <a:p>
            <a:pPr lvl="1" indent="-457200">
              <a:buFont typeface="Wingdings" pitchFamily="2" charset="2"/>
              <a:buChar char="Ø"/>
            </a:pPr>
            <a:endParaRPr lang="fr-BE" sz="2500" dirty="0"/>
          </a:p>
          <a:p>
            <a:pPr>
              <a:buClrTx/>
            </a:pPr>
            <a:r>
              <a:rPr lang="fr-BE" sz="4900" dirty="0"/>
              <a:t>Tout message est entièrement </a:t>
            </a:r>
            <a:r>
              <a:rPr lang="fr-BE" sz="4900" dirty="0" smtClean="0"/>
              <a:t>crypté</a:t>
            </a:r>
            <a:endParaRPr lang="fr-BE" sz="4900" dirty="0"/>
          </a:p>
          <a:p>
            <a:pPr>
              <a:buClrTx/>
            </a:pPr>
            <a:endParaRPr lang="fr-BE" sz="2500" dirty="0"/>
          </a:p>
          <a:p>
            <a:pPr>
              <a:buClrTx/>
            </a:pPr>
            <a:r>
              <a:rPr lang="fr-BE" sz="4900" dirty="0"/>
              <a:t>Présence de métadonnées à configurer au choix, qui peuvent être transmises avec le message afin de permettre p.ex. le routage de messages au sein d'organisations telles que des hôpitaux</a:t>
            </a:r>
          </a:p>
          <a:p>
            <a:pPr>
              <a:buClrTx/>
            </a:pPr>
            <a:endParaRPr lang="fr-BE" dirty="0"/>
          </a:p>
          <a:p>
            <a:pPr marL="182880" lvl="1">
              <a:buClrTx/>
            </a:pPr>
            <a:r>
              <a:rPr lang="fr-BE" sz="4900" dirty="0"/>
              <a:t>Utilisation de l’</a:t>
            </a:r>
            <a:r>
              <a:rPr lang="fr-BE" sz="4900" dirty="0" err="1">
                <a:solidFill>
                  <a:srgbClr val="3E6E5A"/>
                </a:solidFill>
              </a:rPr>
              <a:t>eHealth</a:t>
            </a:r>
            <a:r>
              <a:rPr lang="fr-BE" sz="4900" dirty="0" err="1"/>
              <a:t>Box</a:t>
            </a:r>
            <a:r>
              <a:rPr lang="fr-BE" sz="4900" dirty="0"/>
              <a:t> par une quarantaine de laboratoires et d’hôpitaux et près de 4.000 médecins généralistes</a:t>
            </a:r>
          </a:p>
          <a:p>
            <a:pPr marL="182880" lvl="1">
              <a:buClrTx/>
            </a:pPr>
            <a:endParaRPr lang="fr-BE" sz="2500" dirty="0"/>
          </a:p>
          <a:p>
            <a:pPr marL="182880" lvl="1">
              <a:buClrTx/>
            </a:pPr>
            <a:r>
              <a:rPr lang="nl-BE" sz="5000" dirty="0" smtClean="0"/>
              <a:t>Mai </a:t>
            </a:r>
            <a:r>
              <a:rPr lang="nl-BE" sz="5000" dirty="0"/>
              <a:t>2014: </a:t>
            </a:r>
          </a:p>
          <a:p>
            <a:pPr marL="457200" lvl="2">
              <a:buClrTx/>
            </a:pPr>
            <a:r>
              <a:rPr lang="nl-BE" sz="5000" dirty="0"/>
              <a:t>2.448.912 </a:t>
            </a:r>
            <a:r>
              <a:rPr lang="nl-BE" sz="5000" dirty="0" err="1" smtClean="0"/>
              <a:t>messages</a:t>
            </a:r>
            <a:r>
              <a:rPr lang="nl-BE" sz="5000" dirty="0" smtClean="0"/>
              <a:t> </a:t>
            </a:r>
            <a:r>
              <a:rPr lang="nl-BE" sz="5000" dirty="0" err="1" smtClean="0"/>
              <a:t>envoyés</a:t>
            </a:r>
            <a:endParaRPr lang="nl-BE" sz="5000" dirty="0" smtClean="0"/>
          </a:p>
          <a:p>
            <a:pPr marL="457200" lvl="2">
              <a:buClrTx/>
            </a:pPr>
            <a:r>
              <a:rPr lang="nl-BE" sz="5000" dirty="0" smtClean="0"/>
              <a:t>2.234.462 </a:t>
            </a:r>
            <a:r>
              <a:rPr lang="nl-BE" sz="5000" dirty="0" err="1"/>
              <a:t>messages</a:t>
            </a:r>
            <a:r>
              <a:rPr lang="nl-BE" sz="5000" dirty="0"/>
              <a:t> </a:t>
            </a:r>
            <a:r>
              <a:rPr lang="nl-BE" sz="5000" dirty="0" err="1" smtClean="0"/>
              <a:t>consultés</a:t>
            </a:r>
            <a:endParaRPr lang="nl-BE" sz="5000" dirty="0"/>
          </a:p>
        </p:txBody>
      </p:sp>
      <p:pic>
        <p:nvPicPr>
          <p:cNvPr id="204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619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28</a:t>
            </a:fld>
            <a:endParaRPr lang="en-US"/>
          </a:p>
        </p:txBody>
      </p:sp>
    </p:spTree>
    <p:extLst>
      <p:ext uri="{BB962C8B-B14F-4D97-AF65-F5344CB8AC3E}">
        <p14:creationId xmlns:p14="http://schemas.microsoft.com/office/powerpoint/2010/main" val="176378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Partage de données multidisciplinaire </a:t>
            </a:r>
            <a:endParaRPr lang="en-US" dirty="0">
              <a:solidFill>
                <a:srgbClr val="D1282E"/>
              </a:solidFill>
            </a:endParaRPr>
          </a:p>
        </p:txBody>
      </p:sp>
      <p:sp>
        <p:nvSpPr>
          <p:cNvPr id="23555" name="Rectangle 3"/>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charset="0"/>
              <a:buAutoNum type="arabicPeriod"/>
              <a:defRPr/>
            </a:pPr>
            <a:endParaRPr lang="fr-BE" sz="2000" b="1"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Données en provenance d'hôpitaux</a:t>
            </a:r>
          </a:p>
          <a:p>
            <a:pPr lvl="1">
              <a:lnSpc>
                <a:spcPct val="90000"/>
              </a:lnSpc>
              <a:buClrTx/>
              <a:buFont typeface="Arial" charset="0"/>
              <a:buChar char="–"/>
              <a:defRPr/>
            </a:pPr>
            <a:r>
              <a:rPr lang="fr-BE" sz="1800" dirty="0" smtClean="0">
                <a:solidFill>
                  <a:srgbClr val="000000"/>
                </a:solidFill>
              </a:rPr>
              <a:t>partage de documents entre hôpitaux et médecins</a:t>
            </a:r>
          </a:p>
          <a:p>
            <a:pPr lvl="1">
              <a:lnSpc>
                <a:spcPct val="90000"/>
              </a:lnSpc>
              <a:buClrTx/>
              <a:buFont typeface="Arial" charset="0"/>
              <a:buChar char="–"/>
              <a:defRPr/>
            </a:pPr>
            <a:r>
              <a:rPr lang="fr-BE" sz="1800" dirty="0" smtClean="0">
                <a:solidFill>
                  <a:srgbClr val="000000"/>
                </a:solidFill>
              </a:rPr>
              <a:t>le « système des hubs et du </a:t>
            </a:r>
            <a:r>
              <a:rPr lang="fr-BE" sz="1800" dirty="0" err="1" smtClean="0">
                <a:solidFill>
                  <a:srgbClr val="000000"/>
                </a:solidFill>
              </a:rPr>
              <a:t>metahub</a:t>
            </a:r>
            <a:r>
              <a:rPr lang="fr-BE" sz="1800" dirty="0" smtClean="0">
                <a:solidFill>
                  <a:srgbClr val="000000"/>
                </a:solidFill>
              </a:rPr>
              <a:t> »</a:t>
            </a:r>
          </a:p>
          <a:p>
            <a:pPr lvl="1">
              <a:lnSpc>
                <a:spcPct val="90000"/>
              </a:lnSpc>
              <a:buFont typeface="Arial" charset="0"/>
              <a:buChar char="–"/>
              <a:defRPr/>
            </a:pPr>
            <a:endParaRPr lang="fr-BE" sz="1800"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Données extramurales</a:t>
            </a:r>
          </a:p>
          <a:p>
            <a:pPr lvl="1">
              <a:lnSpc>
                <a:spcPct val="90000"/>
              </a:lnSpc>
              <a:buClrTx/>
              <a:buFont typeface="Arial" charset="0"/>
              <a:buChar char="–"/>
              <a:defRPr/>
            </a:pPr>
            <a:r>
              <a:rPr lang="fr-BE" sz="1800" dirty="0" smtClean="0">
                <a:solidFill>
                  <a:srgbClr val="000000"/>
                </a:solidFill>
              </a:rPr>
              <a:t>partage de données structurées entre première ligne et autres prestataires de soins extramuraux</a:t>
            </a:r>
          </a:p>
          <a:p>
            <a:pPr lvl="1">
              <a:lnSpc>
                <a:spcPct val="90000"/>
              </a:lnSpc>
              <a:buClrTx/>
              <a:buFont typeface="Arial" charset="0"/>
              <a:buChar char="–"/>
              <a:defRPr/>
            </a:pPr>
            <a:r>
              <a:rPr lang="fr-BE" sz="1800" dirty="0" smtClean="0">
                <a:solidFill>
                  <a:srgbClr val="000000"/>
                </a:solidFill>
              </a:rPr>
              <a:t>« coffres de soins de santé extramuraux »</a:t>
            </a:r>
          </a:p>
          <a:p>
            <a:pPr marL="457200" lvl="1" indent="0">
              <a:lnSpc>
                <a:spcPct val="90000"/>
              </a:lnSpc>
              <a:buFont typeface="Arial" charset="0"/>
              <a:buNone/>
              <a:defRPr/>
            </a:pPr>
            <a:endParaRPr lang="fr-BE" sz="1800"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Couplées et interopérables</a:t>
            </a:r>
          </a:p>
          <a:p>
            <a:pPr lvl="1">
              <a:lnSpc>
                <a:spcPct val="90000"/>
              </a:lnSpc>
              <a:buClrTx/>
              <a:buFont typeface="Arial" charset="0"/>
              <a:buChar char="–"/>
              <a:defRPr/>
            </a:pPr>
            <a:r>
              <a:rPr lang="fr-BE" sz="1800" dirty="0" smtClean="0">
                <a:solidFill>
                  <a:srgbClr val="000000"/>
                </a:solidFill>
              </a:rPr>
              <a:t>standards</a:t>
            </a:r>
          </a:p>
          <a:p>
            <a:pPr lvl="1">
              <a:lnSpc>
                <a:spcPct val="90000"/>
              </a:lnSpc>
              <a:buClrTx/>
              <a:buFont typeface="Arial" charset="0"/>
              <a:buChar char="–"/>
              <a:defRPr/>
            </a:pPr>
            <a:r>
              <a:rPr lang="fr-BE" sz="1800" dirty="0" smtClean="0">
                <a:solidFill>
                  <a:srgbClr val="000000"/>
                </a:solidFill>
              </a:rPr>
              <a:t>consentement éclairé</a:t>
            </a:r>
          </a:p>
          <a:p>
            <a:pPr lvl="1">
              <a:lnSpc>
                <a:spcPct val="90000"/>
              </a:lnSpc>
              <a:buClrTx/>
              <a:buFont typeface="Arial" charset="0"/>
              <a:buChar char="–"/>
              <a:defRPr/>
            </a:pPr>
            <a:r>
              <a:rPr lang="fr-BE" sz="1800" dirty="0" smtClean="0">
                <a:solidFill>
                  <a:srgbClr val="000000"/>
                </a:solidFill>
              </a:rPr>
              <a:t>relation thérapeutique / de soins</a:t>
            </a:r>
          </a:p>
        </p:txBody>
      </p:sp>
      <p:sp>
        <p:nvSpPr>
          <p:cNvPr id="3" name="Slide Number Placeholder 2"/>
          <p:cNvSpPr>
            <a:spLocks noGrp="1"/>
          </p:cNvSpPr>
          <p:nvPr>
            <p:ph type="sldNum" sz="quarter" idx="12"/>
          </p:nvPr>
        </p:nvSpPr>
        <p:spPr/>
        <p:txBody>
          <a:bodyPr/>
          <a:lstStyle/>
          <a:p>
            <a:fld id="{BAADB71D-6A6A-403E-B8B0-DAC18C9A03D5}" type="slidenum">
              <a:rPr lang="en-US" smtClean="0"/>
              <a:t>29</a:t>
            </a:fld>
            <a:endParaRPr lang="en-US"/>
          </a:p>
        </p:txBody>
      </p:sp>
      <p:sp>
        <p:nvSpPr>
          <p:cNvPr id="4" name="Date Placeholder 3"/>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56386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ormAutofit/>
          </a:bodyPr>
          <a:lstStyle/>
          <a:p>
            <a:r>
              <a:rPr lang="nl-NL" altLang="en-US" sz="3600" b="1" dirty="0">
                <a:sym typeface="Arial" charset="0"/>
              </a:rPr>
              <a:t>Les </a:t>
            </a:r>
            <a:r>
              <a:rPr lang="nl-NL" altLang="en-US" sz="3600" b="1" dirty="0" err="1">
                <a:sym typeface="Arial" charset="0"/>
              </a:rPr>
              <a:t>évolutions</a:t>
            </a:r>
            <a:r>
              <a:rPr lang="nl-NL" altLang="en-US" sz="3600" b="1" dirty="0">
                <a:sym typeface="Arial" charset="0"/>
              </a:rPr>
              <a:t> </a:t>
            </a:r>
            <a:r>
              <a:rPr lang="nl-NL" altLang="en-US" sz="3600" b="1" dirty="0" err="1">
                <a:sym typeface="Arial" charset="0"/>
              </a:rPr>
              <a:t>précitées</a:t>
            </a:r>
            <a:r>
              <a:rPr lang="nl-NL" altLang="en-US" sz="3600" b="1" dirty="0">
                <a:sym typeface="Arial" charset="0"/>
              </a:rPr>
              <a:t> </a:t>
            </a:r>
            <a:r>
              <a:rPr lang="nl-NL" altLang="en-US" sz="3600" b="1" dirty="0" err="1">
                <a:sym typeface="Arial" charset="0"/>
              </a:rPr>
              <a:t>requièrent</a:t>
            </a:r>
            <a:r>
              <a:rPr lang="nl-NL" altLang="en-US" sz="3600" b="1" dirty="0">
                <a:sym typeface="Arial" charset="0"/>
              </a:rPr>
              <a:t> </a:t>
            </a:r>
            <a:r>
              <a:rPr lang="nl-NL" altLang="en-US" sz="3600" dirty="0" smtClean="0">
                <a:cs typeface="Arial" charset="0"/>
                <a:sym typeface="Arial" charset="0"/>
              </a:rPr>
              <a:t>…</a:t>
            </a:r>
          </a:p>
        </p:txBody>
      </p:sp>
      <p:sp>
        <p:nvSpPr>
          <p:cNvPr id="6147" name="Rectangle 3"/>
          <p:cNvSpPr>
            <a:spLocks noGrp="1" noChangeArrowheads="1"/>
          </p:cNvSpPr>
          <p:nvPr>
            <p:ph type="body" idx="4294967295"/>
          </p:nvPr>
        </p:nvSpPr>
        <p:spPr/>
        <p:txBody>
          <a:bodyPr>
            <a:normAutofit lnSpcReduction="10000"/>
          </a:bodyPr>
          <a:lstStyle/>
          <a:p>
            <a:r>
              <a:rPr lang="nl-NL" altLang="en-US" dirty="0" err="1" smtClean="0">
                <a:solidFill>
                  <a:srgbClr val="000000"/>
                </a:solidFill>
                <a:cs typeface="Arial" charset="0"/>
                <a:sym typeface="Arial" charset="0"/>
              </a:rPr>
              <a:t>collaboration</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entre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l'ensemble</a:t>
            </a:r>
            <a:r>
              <a:rPr lang="nl-NL" altLang="en-US" dirty="0" smtClean="0">
                <a:solidFill>
                  <a:srgbClr val="000000"/>
                </a:solidFill>
                <a:cs typeface="Arial" charset="0"/>
                <a:sym typeface="Arial" charset="0"/>
              </a:rPr>
              <a:t> des acteurs des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de santé</a:t>
            </a:r>
          </a:p>
          <a:p>
            <a:r>
              <a:rPr lang="nl-NL" altLang="en-US" dirty="0" err="1" smtClean="0">
                <a:solidFill>
                  <a:srgbClr val="000000"/>
                </a:solidFill>
                <a:cs typeface="Arial" charset="0"/>
                <a:sym typeface="Arial" charset="0"/>
              </a:rPr>
              <a:t>communication</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électronique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sécurisée</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efficace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entre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tous</a:t>
            </a:r>
            <a:r>
              <a:rPr lang="nl-NL" altLang="en-US" dirty="0" smtClean="0">
                <a:solidFill>
                  <a:srgbClr val="000000"/>
                </a:solidFill>
                <a:cs typeface="Arial" charset="0"/>
                <a:sym typeface="Arial" charset="0"/>
              </a:rPr>
              <a:t> les acteurs des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de santé</a:t>
            </a:r>
          </a:p>
          <a:p>
            <a:r>
              <a:rPr lang="nl-NL" altLang="en-US" dirty="0" smtClean="0">
                <a:solidFill>
                  <a:srgbClr val="000000"/>
                </a:solidFill>
                <a:cs typeface="Arial" charset="0"/>
                <a:sym typeface="Arial" charset="0"/>
              </a:rPr>
              <a:t>des dossiers de </a:t>
            </a:r>
            <a:r>
              <a:rPr lang="nl-NL" altLang="en-US" dirty="0" err="1" smtClean="0">
                <a:solidFill>
                  <a:srgbClr val="000000"/>
                </a:solidFill>
                <a:cs typeface="Arial" charset="0"/>
                <a:sym typeface="Arial" charset="0"/>
              </a:rPr>
              <a:t>patients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électroniques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qualité</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dépassant</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le</a:t>
            </a:r>
            <a:r>
              <a:rPr lang="nl-NL" altLang="en-US" dirty="0" smtClean="0">
                <a:solidFill>
                  <a:srgbClr val="000000"/>
                </a:solidFill>
                <a:cs typeface="Arial" charset="0"/>
                <a:sym typeface="Arial" charset="0"/>
              </a:rPr>
              <a:t> niveau de la spécialité</a:t>
            </a:r>
          </a:p>
          <a:p>
            <a:r>
              <a:rPr lang="nl-NL" altLang="en-US" dirty="0" err="1" smtClean="0">
                <a:solidFill>
                  <a:srgbClr val="000000"/>
                </a:solidFill>
                <a:cs typeface="Arial" charset="0"/>
                <a:sym typeface="Arial" charset="0"/>
              </a:rPr>
              <a:t>plans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trajets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endParaRPr lang="nl-NL" altLang="en-US" dirty="0" smtClean="0">
              <a:solidFill>
                <a:srgbClr val="000000"/>
              </a:solidFill>
              <a:cs typeface="Arial" charset="0"/>
              <a:sym typeface="Arial" charset="0"/>
            </a:endParaRPr>
          </a:p>
          <a:p>
            <a:r>
              <a:rPr lang="nl-NL" altLang="en-US" dirty="0" smtClean="0">
                <a:solidFill>
                  <a:srgbClr val="000000"/>
                </a:solidFill>
                <a:cs typeface="Arial" charset="0"/>
                <a:sym typeface="Arial" charset="0"/>
              </a:rPr>
              <a:t>des </a:t>
            </a:r>
            <a:r>
              <a:rPr lang="nl-NL" altLang="en-US" dirty="0" err="1" smtClean="0">
                <a:solidFill>
                  <a:srgbClr val="000000"/>
                </a:solidFill>
                <a:cs typeface="Arial" charset="0"/>
                <a:sym typeface="Arial" charset="0"/>
              </a:rPr>
              <a:t>processus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administratifs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optimalisés</a:t>
            </a:r>
            <a:endParaRPr lang="nl-NL" altLang="en-US" dirty="0" smtClean="0">
              <a:solidFill>
                <a:srgbClr val="000000"/>
              </a:solidFill>
              <a:cs typeface="Arial" charset="0"/>
              <a:sym typeface="Arial" charset="0"/>
            </a:endParaRPr>
          </a:p>
          <a:p>
            <a:r>
              <a:rPr lang="nl-NL" altLang="en-US" dirty="0" err="1" smtClean="0">
                <a:solidFill>
                  <a:srgbClr val="000000"/>
                </a:solidFill>
                <a:cs typeface="Arial" charset="0"/>
                <a:sym typeface="Arial" charset="0"/>
              </a:rPr>
              <a:t>interopérabilité</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technique</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sémantique</a:t>
            </a:r>
            <a:endParaRPr lang="nl-NL" altLang="en-US" dirty="0" smtClean="0">
              <a:solidFill>
                <a:srgbClr val="000000"/>
              </a:solidFill>
              <a:cs typeface="Arial" charset="0"/>
              <a:sym typeface="Arial" charset="0"/>
            </a:endParaRPr>
          </a:p>
          <a:p>
            <a:r>
              <a:rPr lang="nl-NL" altLang="en-US" dirty="0" smtClean="0">
                <a:solidFill>
                  <a:srgbClr val="000000"/>
                </a:solidFill>
                <a:cs typeface="Arial" charset="0"/>
                <a:sym typeface="Arial" charset="0"/>
              </a:rPr>
              <a:t>garanties en </a:t>
            </a:r>
            <a:r>
              <a:rPr lang="nl-NL" altLang="en-US" dirty="0" err="1" smtClean="0">
                <a:solidFill>
                  <a:srgbClr val="000000"/>
                </a:solidFill>
                <a:cs typeface="Arial" charset="0"/>
                <a:sym typeface="Arial" charset="0"/>
              </a:rPr>
              <a:t>matière</a:t>
            </a:r>
            <a:r>
              <a:rPr lang="nl-NL" altLang="en-US" dirty="0" smtClean="0">
                <a:solidFill>
                  <a:srgbClr val="000000"/>
                </a:solidFill>
                <a:cs typeface="Arial" charset="0"/>
                <a:sym typeface="Arial" charset="0"/>
              </a:rPr>
              <a:t> de</a:t>
            </a:r>
          </a:p>
          <a:p>
            <a:pPr lvl="1"/>
            <a:r>
              <a:rPr lang="nl-NL" altLang="en-US" dirty="0" err="1" smtClean="0">
                <a:solidFill>
                  <a:srgbClr val="000000"/>
                </a:solidFill>
                <a:cs typeface="Arial" charset="0"/>
                <a:sym typeface="Arial" charset="0"/>
              </a:rPr>
              <a:t>sécurité</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l’information</a:t>
            </a:r>
            <a:endParaRPr lang="nl-NL" altLang="en-US" dirty="0" smtClean="0">
              <a:solidFill>
                <a:srgbClr val="000000"/>
              </a:solidFill>
              <a:cs typeface="Arial" charset="0"/>
              <a:sym typeface="Arial" charset="0"/>
            </a:endParaRPr>
          </a:p>
          <a:p>
            <a:pPr lvl="1"/>
            <a:r>
              <a:rPr lang="nl-NL" altLang="en-US" dirty="0" err="1" smtClean="0">
                <a:solidFill>
                  <a:srgbClr val="000000"/>
                </a:solidFill>
                <a:cs typeface="Arial" charset="0"/>
                <a:sym typeface="Arial" charset="0"/>
              </a:rPr>
              <a:t>protection</a:t>
            </a:r>
            <a:r>
              <a:rPr lang="nl-NL" altLang="en-US" dirty="0" smtClean="0">
                <a:solidFill>
                  <a:srgbClr val="000000"/>
                </a:solidFill>
                <a:cs typeface="Arial" charset="0"/>
                <a:sym typeface="Arial" charset="0"/>
              </a:rPr>
              <a:t> de la </a:t>
            </a:r>
            <a:r>
              <a:rPr lang="nl-NL" altLang="en-US" dirty="0" err="1" smtClean="0">
                <a:solidFill>
                  <a:srgbClr val="000000"/>
                </a:solidFill>
                <a:cs typeface="Arial" charset="0"/>
                <a:sym typeface="Arial" charset="0"/>
              </a:rPr>
              <a:t>vie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privée</a:t>
            </a:r>
            <a:endParaRPr lang="nl-NL" altLang="en-US" dirty="0" smtClean="0">
              <a:solidFill>
                <a:srgbClr val="000000"/>
              </a:solidFill>
              <a:cs typeface="Arial" charset="0"/>
              <a:sym typeface="Arial" charset="0"/>
            </a:endParaRPr>
          </a:p>
          <a:p>
            <a:pPr lvl="1"/>
            <a:r>
              <a:rPr lang="nl-NL" altLang="en-US" dirty="0" smtClean="0">
                <a:solidFill>
                  <a:srgbClr val="000000"/>
                </a:solidFill>
                <a:cs typeface="Arial" charset="0"/>
                <a:sym typeface="Arial" charset="0"/>
              </a:rPr>
              <a:t>respect du </a:t>
            </a:r>
            <a:r>
              <a:rPr lang="nl-NL" altLang="en-US" dirty="0" err="1" smtClean="0">
                <a:solidFill>
                  <a:srgbClr val="000000"/>
                </a:solidFill>
                <a:cs typeface="Arial" charset="0"/>
                <a:sym typeface="Arial" charset="0"/>
              </a:rPr>
              <a:t>secret</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professionnel</a:t>
            </a:r>
            <a:r>
              <a:rPr lang="nl-NL" altLang="en-US" dirty="0" smtClean="0">
                <a:solidFill>
                  <a:srgbClr val="000000"/>
                </a:solidFill>
                <a:cs typeface="Arial" charset="0"/>
                <a:sym typeface="Arial" charset="0"/>
              </a:rPr>
              <a:t> des </a:t>
            </a:r>
            <a:r>
              <a:rPr lang="nl-NL" altLang="en-US" dirty="0" err="1" smtClean="0">
                <a:solidFill>
                  <a:srgbClr val="000000"/>
                </a:solidFill>
                <a:cs typeface="Arial" charset="0"/>
                <a:sym typeface="Arial" charset="0"/>
              </a:rPr>
              <a:t>prestataires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endParaRPr lang="nl-NL" altLang="en-US" dirty="0" smtClean="0">
              <a:solidFill>
                <a:srgbClr val="000000"/>
              </a:solidFill>
              <a:cs typeface="Arial" charset="0"/>
              <a:sym typeface="Arial" charset="0"/>
            </a:endParaRPr>
          </a:p>
        </p:txBody>
      </p:sp>
      <p:sp>
        <p:nvSpPr>
          <p:cNvPr id="2" name="Date Placeholder 1"/>
          <p:cNvSpPr>
            <a:spLocks noGrp="1"/>
          </p:cNvSpPr>
          <p:nvPr>
            <p:ph type="dt" sz="half" idx="10"/>
          </p:nvPr>
        </p:nvSpPr>
        <p:spPr/>
        <p:txBody>
          <a:bodyPr/>
          <a:lstStyle/>
          <a:p>
            <a:r>
              <a:rPr lang="en-US" smtClean="0"/>
              <a:t>14/06/2014</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t>3</a:t>
            </a:fld>
            <a:endParaRPr lang="en-US"/>
          </a:p>
        </p:txBody>
      </p:sp>
    </p:spTree>
    <p:extLst>
      <p:ext uri="{BB962C8B-B14F-4D97-AF65-F5344CB8AC3E}">
        <p14:creationId xmlns:p14="http://schemas.microsoft.com/office/powerpoint/2010/main" val="279717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ltLang="en-US" sz="3200" b="1" dirty="0" err="1" smtClean="0"/>
              <a:t>Système</a:t>
            </a:r>
            <a:r>
              <a:rPr lang="nl-BE" altLang="en-US" sz="3200" b="1" dirty="0" smtClean="0"/>
              <a:t> </a:t>
            </a:r>
            <a:r>
              <a:rPr lang="nl-BE" altLang="en-US" sz="3200" b="1" dirty="0"/>
              <a:t>Hubs &amp; </a:t>
            </a:r>
            <a:r>
              <a:rPr lang="nl-BE" altLang="en-US" sz="3200" b="1" dirty="0" err="1"/>
              <a:t>Metahub</a:t>
            </a:r>
            <a:r>
              <a:rPr lang="nl-BE" altLang="en-US" sz="3200" b="1" dirty="0"/>
              <a:t>: </a:t>
            </a:r>
            <a:r>
              <a:rPr lang="nl-BE" altLang="en-US" sz="3200" b="1" dirty="0" smtClean="0"/>
              <a:t>mise </a:t>
            </a:r>
            <a:r>
              <a:rPr lang="nl-BE" altLang="en-US" sz="3200" b="1" dirty="0"/>
              <a:t>en </a:t>
            </a:r>
            <a:r>
              <a:rPr lang="nl-BE" altLang="en-US" sz="3200" b="1" dirty="0" err="1"/>
              <a:t>place</a:t>
            </a:r>
            <a:r>
              <a:rPr lang="nl-BE" altLang="en-US" sz="3200" b="1" dirty="0"/>
              <a:t> des "hubs"</a:t>
            </a:r>
            <a:endParaRPr lang="en-US" sz="3200" dirty="0"/>
          </a:p>
        </p:txBody>
      </p:sp>
      <p:pic>
        <p:nvPicPr>
          <p:cNvPr id="36866"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32056" y="1600200"/>
            <a:ext cx="6728376"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179512" y="4163596"/>
            <a:ext cx="3275013" cy="1323439"/>
          </a:xfrm>
          <a:prstGeom prst="rect">
            <a:avLst/>
          </a:prstGeom>
          <a:solidFill>
            <a:schemeClr val="bg1">
              <a:lumMod val="85000"/>
            </a:schemeClr>
          </a:solidFill>
          <a:ln>
            <a:noFill/>
          </a:ln>
          <a:effectLst/>
        </p:spPr>
        <p:txBody>
          <a:bodyPr>
            <a:spAutoFit/>
          </a:bodyPr>
          <a:lstStyle/>
          <a:p>
            <a:pPr marL="101600" indent="-101600" algn="ctr">
              <a:spcBef>
                <a:spcPct val="50000"/>
              </a:spcBef>
              <a:buSzPct val="100000"/>
              <a:defRPr/>
            </a:pPr>
            <a:r>
              <a:rPr lang="nl-BE" sz="1600" b="1" dirty="0">
                <a:solidFill>
                  <a:srgbClr val="000000"/>
                </a:solidFill>
              </a:rPr>
              <a:t>5 hubs</a:t>
            </a:r>
          </a:p>
          <a:p>
            <a:pPr marL="101600" indent="-101600" algn="ctr">
              <a:spcBef>
                <a:spcPct val="50000"/>
              </a:spcBef>
              <a:buSzPct val="100000"/>
              <a:defRPr/>
            </a:pPr>
            <a:r>
              <a:rPr lang="nl-BE" sz="1600" b="1" dirty="0">
                <a:solidFill>
                  <a:srgbClr val="000000"/>
                </a:solidFill>
              </a:rPr>
              <a:t>3 </a:t>
            </a:r>
            <a:r>
              <a:rPr lang="nl-BE" sz="1600" b="1" dirty="0" err="1" smtClean="0">
                <a:solidFill>
                  <a:srgbClr val="000000"/>
                </a:solidFill>
              </a:rPr>
              <a:t>implémentations</a:t>
            </a:r>
            <a:r>
              <a:rPr lang="nl-BE" sz="1600" b="1" dirty="0" smtClean="0">
                <a:solidFill>
                  <a:srgbClr val="000000"/>
                </a:solidFill>
              </a:rPr>
              <a:t> </a:t>
            </a:r>
            <a:r>
              <a:rPr lang="nl-BE" sz="1600" b="1" dirty="0" err="1" smtClean="0">
                <a:solidFill>
                  <a:srgbClr val="000000"/>
                </a:solidFill>
              </a:rPr>
              <a:t>techniques</a:t>
            </a:r>
            <a:endParaRPr lang="nl-BE" sz="1600" b="1" dirty="0">
              <a:solidFill>
                <a:srgbClr val="000000"/>
              </a:solidFill>
            </a:endParaRPr>
          </a:p>
          <a:p>
            <a:pPr marL="101600" indent="-101600" algn="ctr">
              <a:spcBef>
                <a:spcPct val="50000"/>
              </a:spcBef>
              <a:buSzPct val="100000"/>
              <a:defRPr/>
            </a:pPr>
            <a:r>
              <a:rPr lang="nl-BE" sz="1600" b="1" dirty="0">
                <a:solidFill>
                  <a:srgbClr val="000000"/>
                </a:solidFill>
              </a:rPr>
              <a:t>98 % </a:t>
            </a:r>
            <a:r>
              <a:rPr lang="nl-BE" sz="1600" b="1" dirty="0" smtClean="0">
                <a:solidFill>
                  <a:srgbClr val="000000"/>
                </a:solidFill>
              </a:rPr>
              <a:t>des </a:t>
            </a:r>
            <a:r>
              <a:rPr lang="nl-BE" sz="1600" b="1" dirty="0" err="1" smtClean="0">
                <a:solidFill>
                  <a:srgbClr val="000000"/>
                </a:solidFill>
              </a:rPr>
              <a:t>hôpitaux</a:t>
            </a:r>
            <a:r>
              <a:rPr lang="nl-BE" sz="1600" b="1" dirty="0" smtClean="0">
                <a:solidFill>
                  <a:srgbClr val="000000"/>
                </a:solidFill>
              </a:rPr>
              <a:t> (ont </a:t>
            </a:r>
            <a:r>
              <a:rPr lang="nl-BE" sz="1600" b="1" dirty="0" err="1" smtClean="0">
                <a:solidFill>
                  <a:srgbClr val="000000"/>
                </a:solidFill>
              </a:rPr>
              <a:t>signé</a:t>
            </a:r>
            <a:r>
              <a:rPr lang="nl-BE" sz="1600" b="1" dirty="0" smtClean="0">
                <a:solidFill>
                  <a:srgbClr val="000000"/>
                </a:solidFill>
              </a:rPr>
              <a:t> </a:t>
            </a:r>
            <a:r>
              <a:rPr lang="nl-BE" sz="1600" b="1" dirty="0" err="1" smtClean="0">
                <a:solidFill>
                  <a:srgbClr val="000000"/>
                </a:solidFill>
              </a:rPr>
              <a:t>le</a:t>
            </a:r>
            <a:r>
              <a:rPr lang="nl-BE" sz="1600" b="1" dirty="0" smtClean="0">
                <a:solidFill>
                  <a:srgbClr val="000000"/>
                </a:solidFill>
              </a:rPr>
              <a:t> </a:t>
            </a:r>
            <a:r>
              <a:rPr lang="nl-BE" sz="1600" b="1" dirty="0" err="1" smtClean="0">
                <a:solidFill>
                  <a:srgbClr val="000000"/>
                </a:solidFill>
              </a:rPr>
              <a:t>protocole</a:t>
            </a:r>
            <a:r>
              <a:rPr lang="nl-BE" sz="1600" b="1" dirty="0" smtClean="0">
                <a:solidFill>
                  <a:srgbClr val="000000"/>
                </a:solidFill>
              </a:rPr>
              <a:t> 2012)</a:t>
            </a:r>
            <a:endParaRPr lang="nl-BE" sz="1600" b="1" dirty="0">
              <a:solidFill>
                <a:srgbClr val="000000"/>
              </a:solidFill>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30</a:t>
            </a:fld>
            <a:endParaRPr lang="en-US"/>
          </a:p>
        </p:txBody>
      </p:sp>
    </p:spTree>
    <p:extLst>
      <p:ext uri="{BB962C8B-B14F-4D97-AF65-F5344CB8AC3E}">
        <p14:creationId xmlns:p14="http://schemas.microsoft.com/office/powerpoint/2010/main" val="218632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as is</a:t>
            </a:r>
            <a:endParaRPr lang="en-US" dirty="0"/>
          </a:p>
        </p:txBody>
      </p:sp>
      <p:sp>
        <p:nvSpPr>
          <p:cNvPr id="37892"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3"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9"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Freeform 2"/>
          <p:cNvSpPr>
            <a:spLocks/>
          </p:cNvSpPr>
          <p:nvPr/>
        </p:nvSpPr>
        <p:spPr bwMode="auto">
          <a:xfrm>
            <a:off x="536575" y="1208088"/>
            <a:ext cx="2173288" cy="2979737"/>
          </a:xfrm>
          <a:custGeom>
            <a:avLst/>
            <a:gdLst>
              <a:gd name="T0" fmla="*/ 2926 w 2174750"/>
              <a:gd name="T1" fmla="*/ 0 h 2979415"/>
              <a:gd name="T2" fmla="*/ 331823 w 2174750"/>
              <a:gd name="T3" fmla="*/ 2432876 h 2979415"/>
              <a:gd name="T4" fmla="*/ 2085941 w 2174750"/>
              <a:gd name="T5" fmla="*/ 2482193 h 2979415"/>
              <a:gd name="T6" fmla="*/ 0 60000 65536"/>
              <a:gd name="T7" fmla="*/ 0 60000 65536"/>
              <a:gd name="T8" fmla="*/ 0 60000 65536"/>
            </a:gdLst>
            <a:ahLst/>
            <a:cxnLst>
              <a:cxn ang="T6">
                <a:pos x="T0" y="T1"/>
              </a:cxn>
              <a:cxn ang="T7">
                <a:pos x="T2" y="T3"/>
              </a:cxn>
              <a:cxn ang="T8">
                <a:pos x="T4" y="T5"/>
              </a:cxn>
            </a:cxnLst>
            <a:rect l="0" t="0" r="r" b="b"/>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7903" name="Freeform 3"/>
          <p:cNvSpPr>
            <a:spLocks/>
          </p:cNvSpPr>
          <p:nvPr/>
        </p:nvSpPr>
        <p:spPr bwMode="auto">
          <a:xfrm>
            <a:off x="309563" y="1028700"/>
            <a:ext cx="2995612" cy="2628900"/>
          </a:xfrm>
          <a:custGeom>
            <a:avLst/>
            <a:gdLst>
              <a:gd name="T0" fmla="*/ 216810 w 2994574"/>
              <a:gd name="T1" fmla="*/ 244929 h 2628900"/>
              <a:gd name="T2" fmla="*/ 333546 w 2994574"/>
              <a:gd name="T3" fmla="*/ 146957 h 2628900"/>
              <a:gd name="T4" fmla="*/ 483644 w 2994574"/>
              <a:gd name="T5" fmla="*/ 81643 h 2628900"/>
              <a:gd name="T6" fmla="*/ 617066 w 2994574"/>
              <a:gd name="T7" fmla="*/ 48986 h 2628900"/>
              <a:gd name="T8" fmla="*/ 900583 w 2994574"/>
              <a:gd name="T9" fmla="*/ 0 h 2628900"/>
              <a:gd name="T10" fmla="*/ 2051325 w 2994574"/>
              <a:gd name="T11" fmla="*/ 81643 h 2628900"/>
              <a:gd name="T12" fmla="*/ 2234775 w 2994574"/>
              <a:gd name="T13" fmla="*/ 179614 h 2628900"/>
              <a:gd name="T14" fmla="*/ 2434907 w 2994574"/>
              <a:gd name="T15" fmla="*/ 310243 h 2628900"/>
              <a:gd name="T16" fmla="*/ 2518293 w 2994574"/>
              <a:gd name="T17" fmla="*/ 424543 h 2628900"/>
              <a:gd name="T18" fmla="*/ 2635035 w 2994574"/>
              <a:gd name="T19" fmla="*/ 587829 h 2628900"/>
              <a:gd name="T20" fmla="*/ 2751780 w 2994574"/>
              <a:gd name="T21" fmla="*/ 751114 h 2628900"/>
              <a:gd name="T22" fmla="*/ 2885199 w 2994574"/>
              <a:gd name="T23" fmla="*/ 914400 h 2628900"/>
              <a:gd name="T24" fmla="*/ 2935230 w 2994574"/>
              <a:gd name="T25" fmla="*/ 1028700 h 2628900"/>
              <a:gd name="T26" fmla="*/ 3018617 w 2994574"/>
              <a:gd name="T27" fmla="*/ 1240971 h 2628900"/>
              <a:gd name="T28" fmla="*/ 3035294 w 2994574"/>
              <a:gd name="T29" fmla="*/ 1943100 h 2628900"/>
              <a:gd name="T30" fmla="*/ 2968585 w 2994574"/>
              <a:gd name="T31" fmla="*/ 2090057 h 2628900"/>
              <a:gd name="T32" fmla="*/ 2918552 w 2994574"/>
              <a:gd name="T33" fmla="*/ 2188029 h 2628900"/>
              <a:gd name="T34" fmla="*/ 2835169 w 2994574"/>
              <a:gd name="T35" fmla="*/ 2351314 h 2628900"/>
              <a:gd name="T36" fmla="*/ 2701745 w 2994574"/>
              <a:gd name="T37" fmla="*/ 2465614 h 2628900"/>
              <a:gd name="T38" fmla="*/ 2601681 w 2994574"/>
              <a:gd name="T39" fmla="*/ 2530929 h 2628900"/>
              <a:gd name="T40" fmla="*/ 2418230 w 2994574"/>
              <a:gd name="T41" fmla="*/ 2628900 h 2628900"/>
              <a:gd name="T42" fmla="*/ 1134066 w 2994574"/>
              <a:gd name="T43" fmla="*/ 2563586 h 2628900"/>
              <a:gd name="T44" fmla="*/ 883903 w 2994574"/>
              <a:gd name="T45" fmla="*/ 2498271 h 2628900"/>
              <a:gd name="T46" fmla="*/ 617066 w 2994574"/>
              <a:gd name="T47" fmla="*/ 2432957 h 2628900"/>
              <a:gd name="T48" fmla="*/ 533678 w 2994574"/>
              <a:gd name="T49" fmla="*/ 2383971 h 2628900"/>
              <a:gd name="T50" fmla="*/ 433613 w 2994574"/>
              <a:gd name="T51" fmla="*/ 2237014 h 2628900"/>
              <a:gd name="T52" fmla="*/ 350225 w 2994574"/>
              <a:gd name="T53" fmla="*/ 2073729 h 2628900"/>
              <a:gd name="T54" fmla="*/ 283516 w 2994574"/>
              <a:gd name="T55" fmla="*/ 1910443 h 2628900"/>
              <a:gd name="T56" fmla="*/ 150097 w 2994574"/>
              <a:gd name="T57" fmla="*/ 1567543 h 2628900"/>
              <a:gd name="T58" fmla="*/ 83391 w 2994574"/>
              <a:gd name="T59" fmla="*/ 1338943 h 2628900"/>
              <a:gd name="T60" fmla="*/ 50023 w 2994574"/>
              <a:gd name="T61" fmla="*/ 1191986 h 2628900"/>
              <a:gd name="T62" fmla="*/ 0 w 2994574"/>
              <a:gd name="T63" fmla="*/ 898071 h 2628900"/>
              <a:gd name="T64" fmla="*/ 50023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pic>
        <p:nvPicPr>
          <p:cNvPr id="379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AADB71D-6A6A-403E-B8B0-DAC18C9A03D5}" type="slidenum">
              <a:rPr lang="en-US" smtClean="0"/>
              <a:t>31</a:t>
            </a:fld>
            <a:endParaRPr lang="en-US"/>
          </a:p>
        </p:txBody>
      </p:sp>
      <p:sp>
        <p:nvSpPr>
          <p:cNvPr id="5" name="Date Placeholder 4"/>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123610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t>
            </a:r>
            <a:r>
              <a:rPr lang="nl-BE" altLang="en-US" b="1" dirty="0" err="1">
                <a:sym typeface="Arial" charset="0"/>
              </a:rPr>
              <a:t>to</a:t>
            </a:r>
            <a:r>
              <a:rPr lang="nl-BE" altLang="en-US" b="1" dirty="0">
                <a:sym typeface="Arial" charset="0"/>
              </a:rPr>
              <a:t> </a:t>
            </a:r>
            <a:r>
              <a:rPr lang="nl-BE" altLang="en-US" b="1" dirty="0" err="1">
                <a:sym typeface="Arial" charset="0"/>
              </a:rPr>
              <a:t>be</a:t>
            </a:r>
            <a:endParaRPr lang="en-US" dirty="0"/>
          </a:p>
        </p:txBody>
      </p:sp>
      <p:sp>
        <p:nvSpPr>
          <p:cNvPr id="38916"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17"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3"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9"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38"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38939"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38940"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sp>
        <p:nvSpPr>
          <p:cNvPr id="38941"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1: Where can we find data?</a:t>
            </a:r>
          </a:p>
        </p:txBody>
      </p:sp>
      <p:sp>
        <p:nvSpPr>
          <p:cNvPr id="38942"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43"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4"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5"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6"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7"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sz="1200" b="1">
                <a:solidFill>
                  <a:srgbClr val="000000"/>
                </a:solidFill>
                <a:latin typeface="Arial" charset="0"/>
                <a:sym typeface="Arial" charset="0"/>
              </a:rPr>
              <a:t>3: Fetch data from hub A</a:t>
            </a:r>
          </a:p>
        </p:txBody>
      </p:sp>
      <p:sp>
        <p:nvSpPr>
          <p:cNvPr id="38948" name="Text Box 36"/>
          <p:cNvSpPr txBox="1">
            <a:spLocks noChangeArrowheads="1"/>
          </p:cNvSpPr>
          <p:nvPr/>
        </p:nvSpPr>
        <p:spPr bwMode="auto">
          <a:xfrm rot="1389709">
            <a:off x="4027488" y="4141788"/>
            <a:ext cx="2055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3: Fetch data from hub C</a:t>
            </a:r>
          </a:p>
        </p:txBody>
      </p:sp>
      <p:sp>
        <p:nvSpPr>
          <p:cNvPr id="38949"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     4:</a:t>
            </a:r>
            <a:r>
              <a:rPr lang="en-US" altLang="en-US">
                <a:latin typeface="Arial" charset="0"/>
              </a:rPr>
              <a:t/>
            </a:r>
            <a:br>
              <a:rPr lang="en-US" altLang="en-US">
                <a:latin typeface="Arial" charset="0"/>
              </a:rPr>
            </a:br>
            <a:r>
              <a:rPr lang="nl-BE" altLang="en-US" sz="1200" b="1">
                <a:solidFill>
                  <a:srgbClr val="000000"/>
                </a:solidFill>
                <a:latin typeface="Arial" charset="0"/>
                <a:sym typeface="Arial" charset="0"/>
              </a:rPr>
              <a:t>All data available</a:t>
            </a:r>
          </a:p>
        </p:txBody>
      </p:sp>
      <p:sp>
        <p:nvSpPr>
          <p:cNvPr id="38950"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990033"/>
                </a:solidFill>
                <a:latin typeface="Arial" charset="0"/>
                <a:sym typeface="Arial" charset="0"/>
              </a:rPr>
              <a:t>2: In hub A and C</a:t>
            </a:r>
          </a:p>
        </p:txBody>
      </p:sp>
      <p:sp>
        <p:nvSpPr>
          <p:cNvPr id="38951"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pic>
        <p:nvPicPr>
          <p:cNvPr id="38952"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0"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0"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1"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en-US"/>
          </a:p>
        </p:txBody>
      </p:sp>
    </p:spTree>
    <p:extLst>
      <p:ext uri="{BB962C8B-B14F-4D97-AF65-F5344CB8AC3E}">
        <p14:creationId xmlns:p14="http://schemas.microsoft.com/office/powerpoint/2010/main" val="384820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D1282E"/>
                </a:solidFill>
                <a:sym typeface="Arial" pitchFamily="34" charset="0"/>
              </a:rPr>
              <a:t>Données extramurales 1/2</a:t>
            </a:r>
            <a:endParaRPr lang="en-US" dirty="0">
              <a:solidFill>
                <a:srgbClr val="D1282E"/>
              </a:solidFill>
            </a:endParaRP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200"/>
              </a:spcBef>
              <a:buClrTx/>
            </a:pPr>
            <a:r>
              <a:rPr lang="fr-BE" altLang="en-US" sz="2000" b="1" dirty="0" smtClean="0">
                <a:solidFill>
                  <a:srgbClr val="000000"/>
                </a:solidFill>
                <a:sym typeface="Arial" pitchFamily="34" charset="0"/>
              </a:rPr>
              <a:t>Appui au développement de plateformes de partage de données entre tous les prestataires de soins extramuraux</a:t>
            </a:r>
            <a:r>
              <a:rPr lang="fr-BE" altLang="en-US" sz="2000" dirty="0" smtClean="0">
                <a:solidFill>
                  <a:srgbClr val="000000"/>
                </a:solidFill>
                <a:sym typeface="Arial" pitchFamily="34" charset="0"/>
              </a:rPr>
              <a:t> (médecins généralistes, dentistes, pharmaciens, kinésithérapeutes, infirmiers à domicile, diététiciens, psychologues, ...) </a:t>
            </a:r>
          </a:p>
          <a:p>
            <a:pPr lvl="1">
              <a:lnSpc>
                <a:spcPct val="90000"/>
              </a:lnSpc>
              <a:spcBef>
                <a:spcPts val="1200"/>
              </a:spcBef>
              <a:buClrTx/>
            </a:pPr>
            <a:r>
              <a:rPr lang="fr-BE" altLang="en-US" sz="1800" dirty="0" smtClean="0">
                <a:solidFill>
                  <a:srgbClr val="000000"/>
                </a:solidFill>
                <a:sym typeface="Arial" pitchFamily="34" charset="0"/>
              </a:rPr>
              <a:t>en collaboration avec les Communautés (conférence soins de la première ligne en Flandre, initiative </a:t>
            </a:r>
            <a:r>
              <a:rPr lang="fr-BE" altLang="en-US" sz="1800" dirty="0" err="1" smtClean="0">
                <a:solidFill>
                  <a:srgbClr val="000000"/>
                </a:solidFill>
                <a:sym typeface="Arial" pitchFamily="34" charset="0"/>
              </a:rPr>
              <a:t>Intermed</a:t>
            </a:r>
            <a:r>
              <a:rPr lang="fr-BE" altLang="en-US" sz="1800" dirty="0" smtClean="0">
                <a:solidFill>
                  <a:srgbClr val="000000"/>
                </a:solidFill>
                <a:sym typeface="Arial" pitchFamily="34" charset="0"/>
              </a:rPr>
              <a:t> en Wallonie)</a:t>
            </a:r>
          </a:p>
          <a:p>
            <a:pPr lvl="1">
              <a:lnSpc>
                <a:spcPct val="90000"/>
              </a:lnSpc>
              <a:spcBef>
                <a:spcPts val="1200"/>
              </a:spcBef>
              <a:buClrTx/>
            </a:pPr>
            <a:r>
              <a:rPr lang="fr-BE" altLang="en-US" sz="1800" dirty="0" smtClean="0">
                <a:solidFill>
                  <a:srgbClr val="000000"/>
                </a:solidFill>
                <a:sym typeface="Arial" pitchFamily="34" charset="0"/>
              </a:rPr>
              <a:t>pour une accessibilité des données entre les systèmes d'information locaux des prestataires de soins extramuraux et entre ces systèmes et les systèmes d'information d'établissements de soins/d'aide sociale, via le système du hub/</a:t>
            </a:r>
            <a:r>
              <a:rPr lang="fr-BE" altLang="en-US" sz="1800" dirty="0" err="1" smtClean="0">
                <a:solidFill>
                  <a:srgbClr val="000000"/>
                </a:solidFill>
                <a:sym typeface="Arial" pitchFamily="34" charset="0"/>
              </a:rPr>
              <a:t>metahub</a:t>
            </a:r>
            <a:endParaRPr lang="fr-BE" altLang="en-US" sz="1800" dirty="0" smtClean="0">
              <a:solidFill>
                <a:srgbClr val="000000"/>
              </a:solidFill>
              <a:sym typeface="Arial" pitchFamily="34" charset="0"/>
            </a:endParaRPr>
          </a:p>
          <a:p>
            <a:pPr lvl="1">
              <a:lnSpc>
                <a:spcPct val="90000"/>
              </a:lnSpc>
              <a:spcBef>
                <a:spcPts val="1200"/>
              </a:spcBef>
              <a:buClrTx/>
            </a:pPr>
            <a:r>
              <a:rPr lang="fr-BE" altLang="en-US" sz="1800" dirty="0" smtClean="0">
                <a:solidFill>
                  <a:srgbClr val="000000"/>
                </a:solidFill>
                <a:sym typeface="Arial" pitchFamily="34" charset="0"/>
              </a:rPr>
              <a:t>pour une interaction avec un coffre de soins extramuraux à développer</a:t>
            </a:r>
          </a:p>
          <a:p>
            <a:pPr lvl="1">
              <a:spcBef>
                <a:spcPts val="1200"/>
              </a:spcBef>
              <a:buClrTx/>
            </a:pPr>
            <a:r>
              <a:rPr lang="fr-BE" altLang="en-US" sz="1800" dirty="0" smtClean="0">
                <a:solidFill>
                  <a:srgbClr val="000000"/>
                </a:solidFill>
                <a:sym typeface="Arial" pitchFamily="34" charset="0"/>
              </a:rPr>
              <a:t>avec réutilisation des services de base de la Plate-forme </a:t>
            </a:r>
            <a:r>
              <a:rPr lang="fr-BE" altLang="en-US" sz="1800" dirty="0" err="1" smtClean="0">
                <a:solidFill>
                  <a:srgbClr val="3E6E5A"/>
                </a:solidFill>
                <a:sym typeface="Arial" pitchFamily="34" charset="0"/>
              </a:rPr>
              <a:t>eHealth</a:t>
            </a:r>
            <a:r>
              <a:rPr lang="fr-BE" altLang="en-US" sz="1800" dirty="0" smtClean="0">
                <a:solidFill>
                  <a:srgbClr val="000000"/>
                </a:solidFill>
                <a:sym typeface="Arial" pitchFamily="34" charset="0"/>
              </a:rPr>
              <a:t> et en se basant sur certains acquis de la plateforme de partage de données développée entre les hôpitaux et les médecins (généralistes)</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33</a:t>
            </a:fld>
            <a:endParaRPr lang="en-US"/>
          </a:p>
        </p:txBody>
      </p:sp>
    </p:spTree>
    <p:extLst>
      <p:ext uri="{BB962C8B-B14F-4D97-AF65-F5344CB8AC3E}">
        <p14:creationId xmlns:p14="http://schemas.microsoft.com/office/powerpoint/2010/main" val="243634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50"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56"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62"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50000"/>
              </a:spcBef>
              <a:buSzPct val="100000"/>
            </a:pPr>
            <a:r>
              <a:rPr lang="en-US" altLang="en-US">
                <a:solidFill>
                  <a:srgbClr val="000000"/>
                </a:solidFill>
                <a:latin typeface="Arial" pitchFamily="34" charset="0"/>
                <a:sym typeface="Arial" pitchFamily="34" charset="0"/>
              </a:rPr>
              <a:t>A</a:t>
            </a:r>
          </a:p>
        </p:txBody>
      </p:sp>
      <p:sp>
        <p:nvSpPr>
          <p:cNvPr id="31771"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buSzPct val="100000"/>
            </a:pPr>
            <a:r>
              <a:rPr lang="en-US" altLang="en-US">
                <a:solidFill>
                  <a:srgbClr val="000000"/>
                </a:solidFill>
                <a:latin typeface="Arial" pitchFamily="34" charset="0"/>
                <a:sym typeface="Arial" pitchFamily="34" charset="0"/>
              </a:rPr>
              <a:t>C</a:t>
            </a:r>
          </a:p>
        </p:txBody>
      </p:sp>
      <p:sp>
        <p:nvSpPr>
          <p:cNvPr id="31772"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buSzPct val="100000"/>
            </a:pPr>
            <a:r>
              <a:rPr lang="en-US" altLang="en-US">
                <a:solidFill>
                  <a:srgbClr val="000000"/>
                </a:solidFill>
                <a:latin typeface="Arial" pitchFamily="34" charset="0"/>
                <a:sym typeface="Arial" pitchFamily="34" charset="0"/>
              </a:rPr>
              <a:t>B</a:t>
            </a:r>
          </a:p>
        </p:txBody>
      </p:sp>
      <p:cxnSp>
        <p:nvCxnSpPr>
          <p:cNvPr id="31773"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1774" name="TextBox 74"/>
          <p:cNvSpPr txBox="1">
            <a:spLocks noChangeArrowheads="1"/>
          </p:cNvSpPr>
          <p:nvPr/>
        </p:nvSpPr>
        <p:spPr bwMode="auto">
          <a:xfrm>
            <a:off x="1797050" y="3362325"/>
            <a:ext cx="908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2000" b="1">
                <a:solidFill>
                  <a:srgbClr val="00B0F0"/>
                </a:solidFill>
                <a:latin typeface="Consolas" pitchFamily="49" charset="0"/>
              </a:rPr>
              <a:t>Inter</a:t>
            </a:r>
          </a:p>
          <a:p>
            <a:pPr>
              <a:buSzPct val="100000"/>
            </a:pPr>
            <a:r>
              <a:rPr lang="en-US" altLang="en-US" sz="2000" b="1">
                <a:solidFill>
                  <a:srgbClr val="00B0F0"/>
                </a:solidFill>
                <a:latin typeface="Consolas" pitchFamily="49" charset="0"/>
              </a:rPr>
              <a:t>-Med</a:t>
            </a:r>
          </a:p>
        </p:txBody>
      </p:sp>
      <p:cxnSp>
        <p:nvCxnSpPr>
          <p:cNvPr id="31775"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6"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7"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8"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9" name="Straight Connector 19"/>
          <p:cNvCxnSpPr>
            <a:cxnSpLocks noChangeShapeType="1"/>
            <a:stCxn id="31784" idx="0"/>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80"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cs typeface="Arial" charset="0"/>
            </a:endParaRPr>
          </a:p>
        </p:txBody>
      </p:sp>
      <p:pic>
        <p:nvPicPr>
          <p:cNvPr id="317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ltLang="en-US" b="1" dirty="0">
                <a:solidFill>
                  <a:srgbClr val="D1282E"/>
                </a:solidFill>
                <a:sym typeface="Arial" pitchFamily="34" charset="0"/>
              </a:rPr>
              <a:t>Données extramurales </a:t>
            </a:r>
            <a:r>
              <a:rPr lang="fr-BE" altLang="en-US" b="1" dirty="0" smtClean="0">
                <a:solidFill>
                  <a:srgbClr val="D1282E"/>
                </a:solidFill>
                <a:sym typeface="Arial" pitchFamily="34" charset="0"/>
              </a:rPr>
              <a:t>2/2</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34</a:t>
            </a:fld>
            <a:endParaRPr lang="en-US"/>
          </a:p>
        </p:txBody>
      </p:sp>
    </p:spTree>
    <p:extLst>
      <p:ext uri="{BB962C8B-B14F-4D97-AF65-F5344CB8AC3E}">
        <p14:creationId xmlns:p14="http://schemas.microsoft.com/office/powerpoint/2010/main" val="422913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normAutofit fontScale="92500" lnSpcReduction="20000"/>
          </a:bodyPr>
          <a:lstStyle/>
          <a:p>
            <a:pPr>
              <a:spcBef>
                <a:spcPct val="50000"/>
              </a:spcBef>
              <a:buSzPct val="100000"/>
              <a:defRPr/>
            </a:pPr>
            <a:r>
              <a:rPr lang="fr-BE" sz="2200" b="1" dirty="0">
                <a:solidFill>
                  <a:srgbClr val="000000"/>
                </a:solidFill>
                <a:latin typeface="Arial" charset="0"/>
              </a:rPr>
              <a:t>Partage de données</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chaque acteur conserve son propre dossier</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mais peut partager certaines parties du dossier avec d'autres acteurs</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 exemples :</a:t>
            </a:r>
          </a:p>
          <a:p>
            <a:pPr marL="742950" lvl="1" indent="-285750">
              <a:spcBef>
                <a:spcPct val="50000"/>
              </a:spcBef>
              <a:buClr>
                <a:schemeClr val="tx1"/>
              </a:buClr>
              <a:buFont typeface="Wingdings" panose="05000000000000000000" pitchFamily="2" charset="2"/>
              <a:buChar char="ü"/>
              <a:tabLst>
                <a:tab pos="719138" algn="l"/>
                <a:tab pos="896938" algn="l"/>
              </a:tabLst>
              <a:defRPr/>
            </a:pPr>
            <a:r>
              <a:rPr lang="fr-BE" sz="1300" dirty="0">
                <a:solidFill>
                  <a:srgbClr val="000000"/>
                </a:solidFill>
                <a:latin typeface="Arial" charset="0"/>
              </a:rPr>
              <a:t>schéma de médication</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SUMEHR</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paramètres</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journal</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 …</a:t>
            </a:r>
          </a:p>
          <a:p>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18" y="1268760"/>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7182" y="792163"/>
            <a:ext cx="4704236"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4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normAutofit/>
          </a:bodyPr>
          <a:lstStyle/>
          <a:p>
            <a:pPr>
              <a:spcBef>
                <a:spcPct val="50000"/>
              </a:spcBef>
              <a:buSzPct val="100000"/>
              <a:defRPr/>
            </a:pPr>
            <a:r>
              <a:rPr lang="fr-BE" b="1" dirty="0" smtClean="0">
                <a:solidFill>
                  <a:srgbClr val="000000"/>
                </a:solidFill>
                <a:latin typeface="Arial" charset="0"/>
              </a:rPr>
              <a:t>Accès pour les prestataires de soins</a:t>
            </a:r>
          </a:p>
          <a:p>
            <a:pPr marL="285750" indent="-285750">
              <a:spcBef>
                <a:spcPct val="50000"/>
              </a:spcBef>
              <a:buClrTx/>
              <a:buFont typeface="Wingdings" panose="05000000000000000000" pitchFamily="2" charset="2"/>
              <a:buChar char="§"/>
              <a:defRPr/>
            </a:pPr>
            <a:r>
              <a:rPr lang="fr-BE" dirty="0" smtClean="0">
                <a:solidFill>
                  <a:srgbClr val="000000"/>
                </a:solidFill>
                <a:latin typeface="Arial" charset="0"/>
              </a:rPr>
              <a:t>avec une relation de soins</a:t>
            </a:r>
          </a:p>
          <a:p>
            <a:pPr marL="285750" indent="-285750">
              <a:spcBef>
                <a:spcPct val="50000"/>
              </a:spcBef>
              <a:buClrTx/>
              <a:buFont typeface="Wingdings" panose="05000000000000000000" pitchFamily="2" charset="2"/>
              <a:buChar char="§"/>
              <a:defRPr/>
            </a:pPr>
            <a:r>
              <a:rPr lang="fr-BE" dirty="0" smtClean="0">
                <a:solidFill>
                  <a:srgbClr val="000000"/>
                </a:solidFill>
                <a:latin typeface="Arial" charset="0"/>
              </a:rPr>
              <a:t>en fonction de leur rôle</a:t>
            </a:r>
          </a:p>
          <a:p>
            <a:pPr marL="266700" indent="-266700">
              <a:spcBef>
                <a:spcPct val="50000"/>
              </a:spcBef>
              <a:buSzPct val="100000"/>
              <a:defRPr/>
            </a:pPr>
            <a:r>
              <a:rPr lang="fr-BE" b="1" dirty="0" smtClean="0">
                <a:solidFill>
                  <a:srgbClr val="000000"/>
                </a:solidFill>
                <a:latin typeface="Arial" charset="0"/>
              </a:rPr>
              <a:t>Pas d'accès pour</a:t>
            </a: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les gestionnaires IT, </a:t>
            </a:r>
            <a:br>
              <a:rPr lang="fr-BE" dirty="0" smtClean="0">
                <a:solidFill>
                  <a:srgbClr val="000000"/>
                </a:solidFill>
                <a:latin typeface="Arial" charset="0"/>
              </a:rPr>
            </a:br>
            <a:r>
              <a:rPr lang="fr-BE" dirty="0" smtClean="0">
                <a:solidFill>
                  <a:srgbClr val="000000"/>
                </a:solidFill>
                <a:latin typeface="Arial" charset="0"/>
              </a:rPr>
              <a:t>hébergeur, ...</a:t>
            </a: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plate-forme </a:t>
            </a:r>
            <a:r>
              <a:rPr lang="fr-BE" dirty="0" err="1" smtClean="0">
                <a:solidFill>
                  <a:srgbClr val="3E6E5A"/>
                </a:solidFill>
                <a:latin typeface="Arial" charset="0"/>
              </a:rPr>
              <a:t>eHealth</a:t>
            </a:r>
            <a:endParaRPr lang="fr-BE" dirty="0" smtClean="0">
              <a:solidFill>
                <a:srgbClr val="3E6E5A"/>
              </a:solidFill>
              <a:latin typeface="Arial" charset="0"/>
            </a:endParaRP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autorités</a:t>
            </a:r>
          </a:p>
          <a:p>
            <a:pPr marL="266700" indent="-266700">
              <a:spcBef>
                <a:spcPct val="50000"/>
              </a:spcBef>
              <a:buFontTx/>
              <a:buBlip>
                <a:blip r:embed="rId2"/>
              </a:buBlip>
              <a:defRPr/>
            </a:pPr>
            <a:r>
              <a:rPr lang="fr-BE" b="1" i="1" dirty="0" smtClean="0">
                <a:solidFill>
                  <a:srgbClr val="000000"/>
                </a:solidFill>
                <a:latin typeface="Arial" charset="0"/>
              </a:rPr>
              <a:t>sans la collaboration active</a:t>
            </a:r>
            <a:br>
              <a:rPr lang="fr-BE" b="1" i="1" dirty="0" smtClean="0">
                <a:solidFill>
                  <a:srgbClr val="000000"/>
                </a:solidFill>
                <a:latin typeface="Arial" charset="0"/>
              </a:rPr>
            </a:br>
            <a:r>
              <a:rPr lang="fr-BE" b="1" i="1" dirty="0" smtClean="0">
                <a:solidFill>
                  <a:srgbClr val="000000"/>
                </a:solidFill>
                <a:latin typeface="Arial" charset="0"/>
              </a:rPr>
              <a:t>du détenteur de la 2</a:t>
            </a:r>
            <a:r>
              <a:rPr lang="fr-BE" b="1" i="1" baseline="30000" dirty="0" smtClean="0">
                <a:solidFill>
                  <a:srgbClr val="000000"/>
                </a:solidFill>
                <a:latin typeface="Arial" charset="0"/>
              </a:rPr>
              <a:t>e</a:t>
            </a:r>
            <a:r>
              <a:rPr lang="fr-BE" b="1" i="1" dirty="0" smtClean="0">
                <a:solidFill>
                  <a:srgbClr val="000000"/>
                </a:solidFill>
                <a:latin typeface="Arial" charset="0"/>
              </a:rPr>
              <a:t> clé </a:t>
            </a:r>
          </a:p>
          <a:p>
            <a:endParaRPr lang="fr-BE"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5698"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18" y="1268760"/>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6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Consentement éclairé et relation thérapeutique</a:t>
            </a:r>
            <a:endParaRPr lang="en-US" dirty="0">
              <a:solidFill>
                <a:srgbClr val="D1282E"/>
              </a:solidFill>
            </a:endParaRPr>
          </a:p>
        </p:txBody>
      </p:sp>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ltLang="en-US" sz="2000" b="1" dirty="0" smtClean="0">
              <a:solidFill>
                <a:srgbClr val="000000"/>
              </a:solidFill>
            </a:endParaRPr>
          </a:p>
          <a:p>
            <a:r>
              <a:rPr lang="fr-BE" altLang="en-US" sz="2000" b="1" dirty="0" smtClean="0">
                <a:solidFill>
                  <a:srgbClr val="000000"/>
                </a:solidFill>
              </a:rPr>
              <a:t>Contenu du consentement éclairé</a:t>
            </a:r>
          </a:p>
          <a:p>
            <a:pPr lvl="1"/>
            <a:r>
              <a:rPr lang="fr-BE" altLang="en-US" sz="1800" dirty="0" smtClean="0">
                <a:solidFill>
                  <a:srgbClr val="000000"/>
                </a:solidFill>
              </a:rPr>
              <a:t>pour l'enregistrement dans le répertoire des références (requis par la loi </a:t>
            </a:r>
            <a:r>
              <a:rPr lang="fr-BE" altLang="en-US" sz="1800" dirty="0" err="1" smtClean="0">
                <a:solidFill>
                  <a:srgbClr val="3E6E5A"/>
                </a:solidFill>
              </a:rPr>
              <a:t>eHealth</a:t>
            </a:r>
            <a:r>
              <a:rPr lang="fr-BE" altLang="en-US" sz="1800" dirty="0" smtClean="0">
                <a:solidFill>
                  <a:srgbClr val="3E6E5A"/>
                </a:solidFill>
              </a:rPr>
              <a:t>)</a:t>
            </a:r>
          </a:p>
          <a:p>
            <a:pPr lvl="1"/>
            <a:r>
              <a:rPr lang="fr-BE" altLang="en-US" sz="1800" dirty="0" smtClean="0">
                <a:solidFill>
                  <a:srgbClr val="000000"/>
                </a:solidFill>
              </a:rPr>
              <a:t>pour l'échange électronique de données relatives à la santé entre prestataires de soins dans le cadre de la prise en charge de la santé du patient, pour autant qu'il satisfasse à certaines conditions:</a:t>
            </a:r>
          </a:p>
          <a:p>
            <a:pPr lvl="2"/>
            <a:r>
              <a:rPr lang="fr-BE" altLang="en-US" sz="1600" dirty="0" smtClean="0">
                <a:solidFill>
                  <a:srgbClr val="000000"/>
                </a:solidFill>
              </a:rPr>
              <a:t>approbation du Comité sectoriel</a:t>
            </a:r>
          </a:p>
          <a:p>
            <a:pPr lvl="2"/>
            <a:r>
              <a:rPr lang="fr-BE" altLang="en-US" sz="1600" dirty="0" smtClean="0">
                <a:solidFill>
                  <a:srgbClr val="000000"/>
                </a:solidFill>
              </a:rPr>
              <a:t>exigence de la relation thérapeutique</a:t>
            </a:r>
          </a:p>
          <a:p>
            <a:pPr lvl="2"/>
            <a:r>
              <a:rPr lang="fr-BE" altLang="en-US" sz="1600" dirty="0" smtClean="0">
                <a:solidFill>
                  <a:srgbClr val="000000"/>
                </a:solidFill>
              </a:rPr>
              <a:t>uniquement les données pertinentes</a:t>
            </a:r>
          </a:p>
          <a:p>
            <a:pPr lvl="2"/>
            <a:r>
              <a:rPr lang="fr-BE" altLang="en-US" sz="1600" dirty="0" smtClean="0">
                <a:solidFill>
                  <a:srgbClr val="000000"/>
                </a:solidFill>
              </a:rPr>
              <a:t>le prestataire de soins et le patient déterminent ensemble quelles informations seront partagées </a:t>
            </a:r>
          </a:p>
          <a:p>
            <a:pPr lvl="2"/>
            <a:r>
              <a:rPr lang="fr-BE" altLang="en-US" sz="1600" dirty="0" smtClean="0">
                <a:solidFill>
                  <a:srgbClr val="000000"/>
                </a:solidFill>
              </a:rPr>
              <a:t>possibilité d'exclure nommément des prestataires de soins </a:t>
            </a:r>
          </a:p>
          <a:p>
            <a:pPr lvl="2"/>
            <a:r>
              <a:rPr lang="fr-BE" altLang="en-US" sz="1600" dirty="0" smtClean="0">
                <a:solidFill>
                  <a:srgbClr val="000000"/>
                </a:solidFill>
              </a:rPr>
              <a:t>vérification a postériori de l'accès accordé </a:t>
            </a:r>
          </a:p>
          <a:p>
            <a:pPr lvl="2"/>
            <a:r>
              <a:rPr lang="fr-BE" altLang="en-US" sz="1600" dirty="0" smtClean="0">
                <a:solidFill>
                  <a:srgbClr val="000000"/>
                </a:solidFill>
              </a:rPr>
              <a:t>retrait du consentement est possible à tout moment</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37</a:t>
            </a:fld>
            <a:endParaRPr lang="en-US"/>
          </a:p>
        </p:txBody>
      </p:sp>
    </p:spTree>
    <p:extLst>
      <p:ext uri="{BB962C8B-B14F-4D97-AF65-F5344CB8AC3E}">
        <p14:creationId xmlns:p14="http://schemas.microsoft.com/office/powerpoint/2010/main" val="1081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457200" y="1485032"/>
            <a:ext cx="82677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Char char="•"/>
            </a:pPr>
            <a:endParaRPr lang="fr-BE" altLang="en-US" sz="800" b="1" dirty="0">
              <a:solidFill>
                <a:srgbClr val="000000"/>
              </a:solidFill>
            </a:endParaRPr>
          </a:p>
          <a:p>
            <a:pPr>
              <a:spcBef>
                <a:spcPct val="20000"/>
              </a:spcBef>
              <a:buFont typeface="Arial" pitchFamily="34" charset="0"/>
              <a:buChar char="•"/>
            </a:pPr>
            <a:r>
              <a:rPr lang="fr-BE" altLang="en-US" sz="2000" b="1" dirty="0">
                <a:solidFill>
                  <a:srgbClr val="000000"/>
                </a:solidFill>
              </a:rPr>
              <a:t>Enregistrement du consentement éclairé</a:t>
            </a:r>
          </a:p>
          <a:p>
            <a:pPr lvl="1">
              <a:spcBef>
                <a:spcPct val="20000"/>
              </a:spcBef>
              <a:buFont typeface="Arial" pitchFamily="34" charset="0"/>
              <a:buChar char="–"/>
            </a:pPr>
            <a:r>
              <a:rPr lang="fr-BE" altLang="en-US" dirty="0">
                <a:solidFill>
                  <a:srgbClr val="000000"/>
                </a:solidFill>
              </a:rPr>
              <a:t>patient est informé sur le système</a:t>
            </a:r>
          </a:p>
          <a:p>
            <a:pPr lvl="1">
              <a:spcBef>
                <a:spcPct val="20000"/>
              </a:spcBef>
              <a:buFont typeface="Arial" pitchFamily="34" charset="0"/>
              <a:buChar char="–"/>
            </a:pPr>
            <a:r>
              <a:rPr lang="fr-BE" altLang="en-US" dirty="0">
                <a:solidFill>
                  <a:srgbClr val="000000"/>
                </a:solidFill>
              </a:rPr>
              <a:t>procédure spécifique approuvée par le Comité de gestion et le Comité sectoriel</a:t>
            </a:r>
          </a:p>
          <a:p>
            <a:pPr lvl="1">
              <a:spcBef>
                <a:spcPct val="20000"/>
              </a:spcBef>
              <a:buFont typeface="Arial" pitchFamily="34" charset="0"/>
              <a:buChar char="–"/>
            </a:pPr>
            <a:r>
              <a:rPr lang="fr-BE" altLang="en-US" dirty="0">
                <a:solidFill>
                  <a:srgbClr val="000000"/>
                </a:solidFill>
              </a:rPr>
              <a:t>enregistrement du consentement via le </a:t>
            </a:r>
            <a:r>
              <a:rPr lang="fr-BE" altLang="en-US" dirty="0" err="1">
                <a:solidFill>
                  <a:srgbClr val="3E6E5A"/>
                </a:solidFill>
              </a:rPr>
              <a:t>eHealth</a:t>
            </a:r>
            <a:r>
              <a:rPr lang="fr-BE" altLang="en-US" dirty="0">
                <a:solidFill>
                  <a:srgbClr val="000000"/>
                </a:solidFill>
              </a:rPr>
              <a:t>-consent est possible par</a:t>
            </a:r>
          </a:p>
          <a:p>
            <a:pPr lvl="2">
              <a:spcBef>
                <a:spcPct val="20000"/>
              </a:spcBef>
              <a:buFont typeface="Arial" pitchFamily="34" charset="0"/>
              <a:buChar char="•"/>
            </a:pPr>
            <a:r>
              <a:rPr lang="fr-BE" altLang="en-US" sz="1600" dirty="0">
                <a:solidFill>
                  <a:srgbClr val="000000"/>
                </a:solidFill>
              </a:rPr>
              <a:t>la personne concernée même</a:t>
            </a:r>
          </a:p>
          <a:p>
            <a:pPr lvl="2">
              <a:spcBef>
                <a:spcPct val="20000"/>
              </a:spcBef>
              <a:buFont typeface="Arial" pitchFamily="34" charset="0"/>
              <a:buChar char="•"/>
            </a:pPr>
            <a:r>
              <a:rPr lang="fr-BE" altLang="en-US" sz="1600" dirty="0">
                <a:solidFill>
                  <a:srgbClr val="000000"/>
                </a:solidFill>
              </a:rPr>
              <a:t>un médecin, un pharmacien, un hôpital ou une mutualité</a:t>
            </a:r>
          </a:p>
          <a:p>
            <a:pPr lvl="1">
              <a:spcBef>
                <a:spcPct val="20000"/>
              </a:spcBef>
              <a:buFont typeface="Arial" pitchFamily="34" charset="0"/>
              <a:buChar char="–"/>
            </a:pPr>
            <a:r>
              <a:rPr lang="fr-BE" altLang="en-US" dirty="0">
                <a:solidFill>
                  <a:srgbClr val="000000"/>
                </a:solidFill>
                <a:hlinkClick r:id="rId2"/>
              </a:rPr>
              <a:t>https://www.ehealth.fgov.be/fr/prestataires-de-soins/services-en-ligne/ehealthconsent</a:t>
            </a:r>
            <a:endParaRPr lang="fr-BE" altLang="en-US" dirty="0">
              <a:solidFill>
                <a:srgbClr val="000000"/>
              </a:solidFill>
            </a:endParaRPr>
          </a:p>
          <a:p>
            <a:pPr>
              <a:spcBef>
                <a:spcPct val="20000"/>
              </a:spcBef>
              <a:buFont typeface="Arial" pitchFamily="34" charset="0"/>
              <a:buChar char="•"/>
            </a:pPr>
            <a:r>
              <a:rPr lang="fr-BE" altLang="en-US" sz="2000" b="1" dirty="0">
                <a:solidFill>
                  <a:srgbClr val="000000"/>
                </a:solidFill>
              </a:rPr>
              <a:t>Relation thérapeutique</a:t>
            </a:r>
          </a:p>
          <a:p>
            <a:pPr lvl="1">
              <a:spcBef>
                <a:spcPct val="20000"/>
              </a:spcBef>
              <a:buFont typeface="Arial" pitchFamily="34" charset="0"/>
              <a:buChar char="–"/>
            </a:pPr>
            <a:r>
              <a:rPr lang="fr-BE" altLang="en-US" dirty="0">
                <a:solidFill>
                  <a:srgbClr val="000000"/>
                </a:solidFill>
              </a:rPr>
              <a:t>seuls les prestataires de soins qui ont une relation thérapeutique avec le patient (1) ont accès aux informations dont ils ont besoin pour l'accomplissement de leur tâche (2)</a:t>
            </a:r>
          </a:p>
          <a:p>
            <a:pPr lvl="2">
              <a:spcBef>
                <a:spcPct val="20000"/>
              </a:spcBef>
              <a:buFont typeface="Arial" pitchFamily="34" charset="0"/>
              <a:buChar char="•"/>
            </a:pPr>
            <a:r>
              <a:rPr lang="fr-BE" altLang="en-US" sz="1600" dirty="0">
                <a:solidFill>
                  <a:srgbClr val="000000"/>
                </a:solidFill>
              </a:rPr>
              <a:t>(1) la preuve d'une relation thérapeutique détermine l'accès relatif à un patient</a:t>
            </a:r>
          </a:p>
          <a:p>
            <a:pPr lvl="2">
              <a:spcBef>
                <a:spcPct val="20000"/>
              </a:spcBef>
              <a:buFont typeface="Arial" pitchFamily="34" charset="0"/>
              <a:buChar char="•"/>
            </a:pPr>
            <a:r>
              <a:rPr lang="fr-BE" altLang="en-US" sz="1600" dirty="0">
                <a:solidFill>
                  <a:srgbClr val="000000"/>
                </a:solidFill>
              </a:rPr>
              <a:t>(2) le rôle détermine l'accès aux types de données</a:t>
            </a:r>
          </a:p>
          <a:p>
            <a:pPr>
              <a:spcBef>
                <a:spcPct val="20000"/>
              </a:spcBef>
              <a:buSzPct val="100000"/>
            </a:pPr>
            <a:endParaRPr lang="fr-BE" altLang="en-US" sz="1600" dirty="0">
              <a:solidFill>
                <a:srgbClr val="000000"/>
              </a:solidFill>
            </a:endParaRPr>
          </a:p>
        </p:txBody>
      </p:sp>
      <p:sp>
        <p:nvSpPr>
          <p:cNvPr id="2" name="Title 1"/>
          <p:cNvSpPr>
            <a:spLocks noGrp="1"/>
          </p:cNvSpPr>
          <p:nvPr>
            <p:ph type="title"/>
          </p:nvPr>
        </p:nvSpPr>
        <p:spPr/>
        <p:txBody>
          <a:bodyPr>
            <a:normAutofit fontScale="90000"/>
          </a:bodyPr>
          <a:lstStyle/>
          <a:p>
            <a:r>
              <a:rPr lang="fr-BE" altLang="en-US" b="1" dirty="0">
                <a:solidFill>
                  <a:srgbClr val="D1282E"/>
                </a:solidFill>
              </a:rPr>
              <a:t>Consentement éclairé et relation thérapeutique</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en-US"/>
          </a:p>
        </p:txBody>
      </p:sp>
    </p:spTree>
    <p:extLst>
      <p:ext uri="{BB962C8B-B14F-4D97-AF65-F5344CB8AC3E}">
        <p14:creationId xmlns:p14="http://schemas.microsoft.com/office/powerpoint/2010/main" val="62261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solidFill>
                  <a:srgbClr val="D1282E"/>
                </a:solidFill>
              </a:rPr>
              <a:t>Consent</a:t>
            </a:r>
            <a:endParaRPr lang="en-US" dirty="0">
              <a:solidFill>
                <a:srgbClr val="D1282E"/>
              </a:solidFill>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39</a:t>
            </a:fld>
            <a:endParaRPr lang="en-US"/>
          </a:p>
        </p:txBody>
      </p:sp>
    </p:spTree>
    <p:extLst>
      <p:ext uri="{BB962C8B-B14F-4D97-AF65-F5344CB8AC3E}">
        <p14:creationId xmlns:p14="http://schemas.microsoft.com/office/powerpoint/2010/main" val="390403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C00000"/>
                </a:solidFill>
              </a:rPr>
              <a:t>Plate-forme </a:t>
            </a:r>
            <a:r>
              <a:rPr lang="fr-BE" altLang="en-US" b="1" dirty="0" err="1">
                <a:solidFill>
                  <a:srgbClr val="3E6E5A"/>
                </a:solidFill>
              </a:rPr>
              <a:t>eHealth</a:t>
            </a:r>
            <a:r>
              <a:rPr lang="fr-BE" altLang="en-US" b="1" dirty="0">
                <a:solidFill>
                  <a:srgbClr val="000000"/>
                </a:solidFill>
              </a:rPr>
              <a:t> </a:t>
            </a:r>
            <a:r>
              <a:rPr lang="fr-BE" altLang="en-US" b="1" dirty="0">
                <a:solidFill>
                  <a:srgbClr val="C00000"/>
                </a:solidFill>
              </a:rPr>
              <a:t>- Objectifs</a:t>
            </a:r>
            <a:endParaRPr lang="en-US" dirty="0">
              <a:solidFill>
                <a:srgbClr val="C00000"/>
              </a:solidFill>
            </a:endParaRPr>
          </a:p>
        </p:txBody>
      </p:sp>
      <p:sp>
        <p:nvSpPr>
          <p:cNvPr id="51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BE" altLang="en-US" sz="2000" b="1" dirty="0" smtClean="0">
                <a:solidFill>
                  <a:srgbClr val="000000"/>
                </a:solidFill>
              </a:rPr>
              <a:t>Comment ?</a:t>
            </a:r>
          </a:p>
          <a:p>
            <a:pPr lvl="1"/>
            <a:r>
              <a:rPr lang="fr-BE" altLang="en-US" sz="1800" dirty="0" smtClean="0">
                <a:solidFill>
                  <a:srgbClr val="000000"/>
                </a:solidFill>
              </a:rPr>
              <a:t>à l'aide d’une </a:t>
            </a:r>
            <a:r>
              <a:rPr lang="fr-BE" altLang="en-US" sz="1800" b="1" dirty="0" smtClean="0">
                <a:solidFill>
                  <a:srgbClr val="000000"/>
                </a:solidFill>
              </a:rPr>
              <a:t>prestation de services </a:t>
            </a:r>
            <a:r>
              <a:rPr lang="fr-BE" altLang="en-US" sz="1800" dirty="0" smtClean="0">
                <a:solidFill>
                  <a:srgbClr val="000000"/>
                </a:solidFill>
              </a:rPr>
              <a:t>et d'un </a:t>
            </a:r>
            <a:r>
              <a:rPr lang="fr-BE" altLang="en-US" sz="1800" b="1" dirty="0" smtClean="0">
                <a:solidFill>
                  <a:srgbClr val="000000"/>
                </a:solidFill>
              </a:rPr>
              <a:t>échange d’informations électroniques mutuels bien organisés </a:t>
            </a:r>
            <a:r>
              <a:rPr lang="fr-BE" altLang="en-US" sz="1800" dirty="0" smtClean="0">
                <a:solidFill>
                  <a:srgbClr val="000000"/>
                </a:solidFill>
              </a:rPr>
              <a:t>entre tous les acteurs des soins de santé</a:t>
            </a:r>
          </a:p>
          <a:p>
            <a:pPr lvl="1"/>
            <a:r>
              <a:rPr lang="fr-BE" altLang="en-US" sz="1800" dirty="0" smtClean="0">
                <a:solidFill>
                  <a:srgbClr val="000000"/>
                </a:solidFill>
              </a:rPr>
              <a:t>tout en offrant les </a:t>
            </a:r>
            <a:r>
              <a:rPr lang="fr-BE" altLang="en-US" sz="1800" b="1" dirty="0" smtClean="0">
                <a:solidFill>
                  <a:srgbClr val="000000"/>
                </a:solidFill>
              </a:rPr>
              <a:t>garanties utiles </a:t>
            </a:r>
            <a:r>
              <a:rPr lang="fr-BE" altLang="en-US" sz="1800" dirty="0" smtClean="0">
                <a:solidFill>
                  <a:srgbClr val="000000"/>
                </a:solidFill>
              </a:rPr>
              <a:t>au niveau de la </a:t>
            </a:r>
            <a:r>
              <a:rPr lang="fr-BE" altLang="en-US" sz="1800" b="1" dirty="0" smtClean="0">
                <a:solidFill>
                  <a:srgbClr val="000000"/>
                </a:solidFill>
              </a:rPr>
              <a:t>sécurité de l’information</a:t>
            </a:r>
            <a:r>
              <a:rPr lang="fr-BE" altLang="en-US" sz="1800" dirty="0" smtClean="0">
                <a:solidFill>
                  <a:srgbClr val="000000"/>
                </a:solidFill>
              </a:rPr>
              <a:t>, de la </a:t>
            </a:r>
            <a:r>
              <a:rPr lang="fr-BE" altLang="en-US" sz="1800" b="1" dirty="0" smtClean="0">
                <a:solidFill>
                  <a:srgbClr val="000000"/>
                </a:solidFill>
              </a:rPr>
              <a:t>protection de la vie privée </a:t>
            </a:r>
            <a:r>
              <a:rPr lang="fr-BE" altLang="en-US" sz="1800" dirty="0" smtClean="0">
                <a:solidFill>
                  <a:srgbClr val="000000"/>
                </a:solidFill>
              </a:rPr>
              <a:t>et du </a:t>
            </a:r>
            <a:r>
              <a:rPr lang="fr-BE" altLang="en-US" sz="1800" b="1" dirty="0" smtClean="0">
                <a:solidFill>
                  <a:srgbClr val="000000"/>
                </a:solidFill>
              </a:rPr>
              <a:t>secret professionnel</a:t>
            </a:r>
          </a:p>
          <a:p>
            <a:pPr lvl="1"/>
            <a:endParaRPr lang="fr-BE" altLang="en-US" sz="1800" b="1" dirty="0" smtClean="0">
              <a:solidFill>
                <a:srgbClr val="000000"/>
              </a:solidFill>
            </a:endParaRPr>
          </a:p>
          <a:p>
            <a:r>
              <a:rPr lang="fr-BE" altLang="en-US" sz="2000" b="1" dirty="0" smtClean="0">
                <a:solidFill>
                  <a:srgbClr val="000000"/>
                </a:solidFill>
              </a:rPr>
              <a:t>Quoi ?</a:t>
            </a:r>
          </a:p>
          <a:p>
            <a:pPr lvl="1"/>
            <a:r>
              <a:rPr lang="fr-BE" altLang="en-US" sz="1800" dirty="0" smtClean="0">
                <a:solidFill>
                  <a:srgbClr val="000000"/>
                </a:solidFill>
              </a:rPr>
              <a:t>optimaliser la</a:t>
            </a:r>
            <a:r>
              <a:rPr lang="fr-BE" altLang="en-US" sz="1800" b="1" dirty="0" smtClean="0">
                <a:solidFill>
                  <a:srgbClr val="000000"/>
                </a:solidFill>
              </a:rPr>
              <a:t> qualité </a:t>
            </a:r>
            <a:r>
              <a:rPr lang="fr-BE" altLang="en-US" sz="1800" dirty="0" smtClean="0">
                <a:solidFill>
                  <a:srgbClr val="000000"/>
                </a:solidFill>
              </a:rPr>
              <a:t>et la</a:t>
            </a:r>
            <a:r>
              <a:rPr lang="fr-BE" altLang="en-US" sz="1800" b="1" dirty="0" smtClean="0">
                <a:solidFill>
                  <a:srgbClr val="000000"/>
                </a:solidFill>
              </a:rPr>
              <a:t> continuité </a:t>
            </a:r>
            <a:r>
              <a:rPr lang="fr-BE" altLang="en-US" sz="1800" dirty="0" smtClean="0">
                <a:solidFill>
                  <a:srgbClr val="000000"/>
                </a:solidFill>
              </a:rPr>
              <a:t>des prestations de soins de santé </a:t>
            </a:r>
          </a:p>
          <a:p>
            <a:pPr lvl="1"/>
            <a:r>
              <a:rPr lang="fr-BE" altLang="en-US" sz="1800" dirty="0" smtClean="0">
                <a:solidFill>
                  <a:srgbClr val="000000"/>
                </a:solidFill>
              </a:rPr>
              <a:t>optimaliser la</a:t>
            </a:r>
            <a:r>
              <a:rPr lang="fr-BE" altLang="en-US" sz="1800" b="1" dirty="0" smtClean="0">
                <a:solidFill>
                  <a:srgbClr val="000000"/>
                </a:solidFill>
              </a:rPr>
              <a:t> sécurité du patient</a:t>
            </a:r>
          </a:p>
          <a:p>
            <a:pPr lvl="1"/>
            <a:r>
              <a:rPr lang="fr-BE" altLang="en-US" sz="1800" b="1" dirty="0" smtClean="0">
                <a:solidFill>
                  <a:srgbClr val="000000"/>
                </a:solidFill>
              </a:rPr>
              <a:t>simplifier les formalités administratives </a:t>
            </a:r>
            <a:r>
              <a:rPr lang="fr-BE" altLang="en-US" sz="1800" dirty="0" smtClean="0">
                <a:solidFill>
                  <a:srgbClr val="000000"/>
                </a:solidFill>
              </a:rPr>
              <a:t>pour</a:t>
            </a:r>
            <a:r>
              <a:rPr lang="fr-BE" altLang="en-US" sz="1800" b="1" dirty="0" smtClean="0">
                <a:solidFill>
                  <a:srgbClr val="000000"/>
                </a:solidFill>
              </a:rPr>
              <a:t> </a:t>
            </a:r>
            <a:r>
              <a:rPr lang="fr-BE" altLang="en-US" sz="1800" dirty="0" smtClean="0">
                <a:solidFill>
                  <a:srgbClr val="000000"/>
                </a:solidFill>
              </a:rPr>
              <a:t>tous les acteurs des soins de santé</a:t>
            </a:r>
          </a:p>
          <a:p>
            <a:pPr lvl="1"/>
            <a:r>
              <a:rPr lang="fr-BE" altLang="en-US" sz="1800" dirty="0" smtClean="0">
                <a:solidFill>
                  <a:srgbClr val="000000"/>
                </a:solidFill>
              </a:rPr>
              <a:t>offrir un</a:t>
            </a:r>
            <a:r>
              <a:rPr lang="fr-BE" altLang="en-US" sz="1800" b="1" dirty="0" smtClean="0">
                <a:solidFill>
                  <a:srgbClr val="000000"/>
                </a:solidFill>
              </a:rPr>
              <a:t> soutien </a:t>
            </a:r>
            <a:r>
              <a:rPr lang="fr-BE" altLang="en-US" sz="1800" dirty="0" smtClean="0">
                <a:solidFill>
                  <a:srgbClr val="000000"/>
                </a:solidFill>
              </a:rPr>
              <a:t>optimal à la politique des soins de santé</a:t>
            </a:r>
          </a:p>
          <a:p>
            <a:pPr lvl="1"/>
            <a:endParaRPr lang="fr-BE" altLang="en-US" sz="1800" dirty="0" smtClean="0">
              <a:solidFill>
                <a:srgbClr val="000000"/>
              </a:solidFill>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a:t>
            </a:fld>
            <a:endParaRPr lang="en-US"/>
          </a:p>
        </p:txBody>
      </p:sp>
    </p:spTree>
    <p:extLst>
      <p:ext uri="{BB962C8B-B14F-4D97-AF65-F5344CB8AC3E}">
        <p14:creationId xmlns:p14="http://schemas.microsoft.com/office/powerpoint/2010/main" val="10668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509713"/>
            <a:ext cx="757555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solidFill>
                  <a:srgbClr val="D1282E"/>
                </a:solidFill>
              </a:rPr>
              <a:t>Consent</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40</a:t>
            </a:fld>
            <a:endParaRPr lang="en-US"/>
          </a:p>
        </p:txBody>
      </p:sp>
    </p:spTree>
    <p:extLst>
      <p:ext uri="{BB962C8B-B14F-4D97-AF65-F5344CB8AC3E}">
        <p14:creationId xmlns:p14="http://schemas.microsoft.com/office/powerpoint/2010/main" val="353546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84313"/>
            <a:ext cx="80899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solidFill>
                  <a:srgbClr val="D1282E"/>
                </a:solidFill>
              </a:rPr>
              <a:t>Consent</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41</a:t>
            </a:fld>
            <a:endParaRPr lang="en-US"/>
          </a:p>
        </p:txBody>
      </p:sp>
    </p:spTree>
    <p:extLst>
      <p:ext uri="{BB962C8B-B14F-4D97-AF65-F5344CB8AC3E}">
        <p14:creationId xmlns:p14="http://schemas.microsoft.com/office/powerpoint/2010/main" val="289933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628775"/>
            <a:ext cx="80391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solidFill>
                  <a:srgbClr val="D1282E"/>
                </a:solidFill>
              </a:rPr>
              <a:t>Consent</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42</a:t>
            </a:fld>
            <a:endParaRPr lang="en-US"/>
          </a:p>
        </p:txBody>
      </p:sp>
    </p:spTree>
    <p:extLst>
      <p:ext uri="{BB962C8B-B14F-4D97-AF65-F5344CB8AC3E}">
        <p14:creationId xmlns:p14="http://schemas.microsoft.com/office/powerpoint/2010/main" val="168922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err="1"/>
              <a:t>Roadmap</a:t>
            </a:r>
            <a:r>
              <a:rPr lang="fr-BE" b="1" dirty="0"/>
              <a:t> </a:t>
            </a:r>
            <a:r>
              <a:rPr lang="fr-BE" b="1" dirty="0" err="1" smtClean="0"/>
              <a:t>e-S@nté</a:t>
            </a:r>
            <a:r>
              <a:rPr lang="fr-BE" b="1" dirty="0" smtClean="0"/>
              <a:t> 2013-2018</a:t>
            </a:r>
            <a:endParaRPr lang="en-US" b="1" dirty="0"/>
          </a:p>
        </p:txBody>
      </p:sp>
      <p:sp>
        <p:nvSpPr>
          <p:cNvPr id="11" name="Content Placeholder 10"/>
          <p:cNvSpPr>
            <a:spLocks noGrp="1"/>
          </p:cNvSpPr>
          <p:nvPr>
            <p:ph idx="1"/>
          </p:nvPr>
        </p:nvSpPr>
        <p:spPr/>
        <p:txBody>
          <a:bodyPr>
            <a:normAutofit/>
          </a:bodyPr>
          <a:lstStyle/>
          <a:p>
            <a:pPr>
              <a:buClrTx/>
            </a:pPr>
            <a:r>
              <a:rPr lang="fr-FR" sz="2000" dirty="0"/>
              <a:t>Organisation d’une table ronde fin 2012 autour du développement de l’informatisation des soins de </a:t>
            </a:r>
            <a:r>
              <a:rPr lang="fr-FR" sz="2000" dirty="0" smtClean="0"/>
              <a:t>santé</a:t>
            </a:r>
          </a:p>
          <a:p>
            <a:pPr>
              <a:buClrTx/>
            </a:pPr>
            <a:r>
              <a:rPr lang="fr-FR" sz="2000" dirty="0" smtClean="0"/>
              <a:t>Participation </a:t>
            </a:r>
            <a:r>
              <a:rPr lang="fr-FR" sz="2000" dirty="0"/>
              <a:t>de près de </a:t>
            </a:r>
            <a:r>
              <a:rPr lang="fr-FR" sz="2000" b="1" dirty="0"/>
              <a:t>300 personnes du secteur </a:t>
            </a:r>
            <a:endParaRPr lang="fr-FR" sz="2000" b="1" dirty="0" smtClean="0"/>
          </a:p>
          <a:p>
            <a:pPr>
              <a:buClrTx/>
            </a:pPr>
            <a:r>
              <a:rPr lang="fr-FR" sz="2000" dirty="0" smtClean="0"/>
              <a:t>Rédaction </a:t>
            </a:r>
            <a:r>
              <a:rPr lang="fr-FR" sz="2000" dirty="0"/>
              <a:t>d’un plan d’action e-Santé concret pour 5 ans</a:t>
            </a:r>
            <a:r>
              <a:rPr lang="en-US" sz="2000" dirty="0"/>
              <a:t> </a:t>
            </a:r>
            <a:r>
              <a:rPr lang="en-US" sz="2000" dirty="0" smtClean="0"/>
              <a:t>&gt; </a:t>
            </a:r>
            <a:r>
              <a:rPr lang="en-US" sz="2000" b="1" dirty="0" smtClean="0"/>
              <a:t>Roadmap</a:t>
            </a:r>
          </a:p>
          <a:p>
            <a:pPr>
              <a:buClrTx/>
            </a:pPr>
            <a:r>
              <a:rPr lang="fr-FR" sz="2000" b="1" dirty="0" smtClean="0"/>
              <a:t>5 piliers</a:t>
            </a:r>
            <a:r>
              <a:rPr lang="fr-FR" sz="2000" dirty="0" smtClean="0"/>
              <a:t> </a:t>
            </a:r>
          </a:p>
          <a:p>
            <a:pPr marL="731520" lvl="1" indent="-457200">
              <a:buClrTx/>
              <a:buFont typeface="+mj-lt"/>
              <a:buAutoNum type="arabicPeriod"/>
            </a:pPr>
            <a:r>
              <a:rPr lang="fr-FR" sz="1600" dirty="0" smtClean="0"/>
              <a:t>développer </a:t>
            </a:r>
            <a:r>
              <a:rPr lang="fr-FR" sz="1600" dirty="0"/>
              <a:t>l’échange de données par des dispensateurs de soins sur la base d’une architecture commune </a:t>
            </a:r>
          </a:p>
          <a:p>
            <a:pPr marL="731520" lvl="1" indent="-457200">
              <a:buClrTx/>
              <a:buFont typeface="+mj-lt"/>
              <a:buAutoNum type="arabicPeriod"/>
            </a:pPr>
            <a:r>
              <a:rPr lang="fr-FR" sz="1600" dirty="0"/>
              <a:t>r</a:t>
            </a:r>
            <a:r>
              <a:rPr lang="fr-FR" sz="1600" dirty="0" smtClean="0"/>
              <a:t>éaliser </a:t>
            </a:r>
            <a:r>
              <a:rPr lang="fr-FR" sz="1600" dirty="0"/>
              <a:t>un engagement plus important et d’une meilleure connaissance des patients sur l’e-Santé </a:t>
            </a:r>
          </a:p>
          <a:p>
            <a:pPr marL="731520" lvl="1" indent="-457200">
              <a:buClrTx/>
              <a:buFont typeface="+mj-lt"/>
              <a:buAutoNum type="arabicPeriod"/>
            </a:pPr>
            <a:r>
              <a:rPr lang="fr-FR" sz="1600" dirty="0"/>
              <a:t>m</a:t>
            </a:r>
            <a:r>
              <a:rPr lang="fr-FR" sz="1600" dirty="0" smtClean="0"/>
              <a:t>ettre </a:t>
            </a:r>
            <a:r>
              <a:rPr lang="fr-FR" sz="1600" dirty="0"/>
              <a:t>au point une terminologie de référence </a:t>
            </a:r>
          </a:p>
          <a:p>
            <a:pPr marL="731520" lvl="1" indent="-457200">
              <a:buClrTx/>
              <a:buFont typeface="+mj-lt"/>
              <a:buAutoNum type="arabicPeriod"/>
            </a:pPr>
            <a:r>
              <a:rPr lang="fr-FR" sz="1600" dirty="0"/>
              <a:t>r</a:t>
            </a:r>
            <a:r>
              <a:rPr lang="fr-FR" sz="1600" dirty="0" smtClean="0"/>
              <a:t>éaliser </a:t>
            </a:r>
            <a:r>
              <a:rPr lang="fr-FR" sz="1600" dirty="0"/>
              <a:t>la simplification et de l’efficacité administratives </a:t>
            </a:r>
          </a:p>
          <a:p>
            <a:pPr marL="731520" lvl="1" indent="-457200">
              <a:buClrTx/>
              <a:buFont typeface="+mj-lt"/>
              <a:buAutoNum type="arabicPeriod"/>
            </a:pPr>
            <a:r>
              <a:rPr lang="fr-FR" sz="1600" dirty="0"/>
              <a:t>i</a:t>
            </a:r>
            <a:r>
              <a:rPr lang="fr-FR" sz="1600" dirty="0" smtClean="0"/>
              <a:t>nstaurer </a:t>
            </a:r>
            <a:r>
              <a:rPr lang="fr-FR" sz="1600" dirty="0"/>
              <a:t>une structure de gouvernance souple et transparente à laquelle toutes les autorités et parties prenantes compétentes seront associées </a:t>
            </a:r>
            <a:endParaRPr lang="en-US" dirty="0"/>
          </a:p>
          <a:p>
            <a:pPr>
              <a:buClrTx/>
            </a:pPr>
            <a:r>
              <a:rPr lang="fr-FR" sz="2000" b="1" dirty="0" smtClean="0"/>
              <a:t>20 </a:t>
            </a:r>
            <a:r>
              <a:rPr lang="fr-FR" sz="2000" b="1" dirty="0"/>
              <a:t>objectifs concrets</a:t>
            </a:r>
            <a:r>
              <a:rPr lang="fr-FR" sz="2000" dirty="0"/>
              <a:t> et </a:t>
            </a:r>
            <a:r>
              <a:rPr lang="fr-FR" sz="2000" b="1" dirty="0" smtClean="0"/>
              <a:t>mesurables</a:t>
            </a:r>
          </a:p>
          <a:p>
            <a:pPr>
              <a:buClrTx/>
            </a:pPr>
            <a:r>
              <a:rPr lang="nl-BE" altLang="en-US" sz="2000" b="1" dirty="0"/>
              <a:t>www.rtreh.be</a:t>
            </a:r>
            <a:endParaRPr lang="nl-BE" sz="2000" b="1" dirty="0"/>
          </a:p>
          <a:p>
            <a:endParaRPr lang="en-US" dirty="0"/>
          </a:p>
        </p:txBody>
      </p:sp>
      <p:sp>
        <p:nvSpPr>
          <p:cNvPr id="6" name="Date Placeholder 5"/>
          <p:cNvSpPr>
            <a:spLocks noGrp="1"/>
          </p:cNvSpPr>
          <p:nvPr>
            <p:ph type="dt" sz="half" idx="10"/>
          </p:nvPr>
        </p:nvSpPr>
        <p:spPr/>
        <p:txBody>
          <a:bodyPr/>
          <a:lstStyle/>
          <a:p>
            <a:r>
              <a:rPr lang="en-US" smtClean="0"/>
              <a:t>14/06/2014</a:t>
            </a:r>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43</a:t>
            </a:fld>
            <a:endParaRPr lang="en-US"/>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endParaRPr lang="fr-FR" sz="800" dirty="0" smtClean="0"/>
          </a:p>
          <a:p>
            <a:pPr>
              <a:buClrTx/>
            </a:pPr>
            <a:r>
              <a:rPr lang="fr-FR" sz="2000" dirty="0"/>
              <a:t>C</a:t>
            </a:r>
            <a:r>
              <a:rPr lang="fr-FR" sz="2000" dirty="0" smtClean="0"/>
              <a:t>haque </a:t>
            </a:r>
            <a:r>
              <a:rPr lang="fr-FR" sz="2000" dirty="0"/>
              <a:t>détenteur d'un </a:t>
            </a:r>
            <a:r>
              <a:rPr lang="fr-FR" sz="2000" dirty="0" smtClean="0"/>
              <a:t>DMG </a:t>
            </a:r>
            <a:r>
              <a:rPr lang="fr-FR" sz="2000" dirty="0"/>
              <a:t>gère </a:t>
            </a:r>
            <a:r>
              <a:rPr lang="fr-FR" sz="2000" dirty="0" smtClean="0"/>
              <a:t>le dossier électronique du patient concerné, met à jour les </a:t>
            </a:r>
            <a:r>
              <a:rPr lang="fr-FR" sz="2000" dirty="0"/>
              <a:t>informations pertinentes dans </a:t>
            </a:r>
            <a:r>
              <a:rPr lang="fr-FR" sz="2000" dirty="0" smtClean="0"/>
              <a:t>le </a:t>
            </a:r>
            <a:r>
              <a:rPr lang="fr-FR" sz="2000" dirty="0"/>
              <a:t>SUMEHR et </a:t>
            </a:r>
            <a:r>
              <a:rPr lang="fr-FR" sz="2000" dirty="0" smtClean="0"/>
              <a:t>permet le partage de ces données via </a:t>
            </a:r>
            <a:r>
              <a:rPr lang="fr-FR" sz="2000" dirty="0" err="1" smtClean="0"/>
              <a:t>Vitalink</a:t>
            </a:r>
            <a:r>
              <a:rPr lang="fr-FR" sz="2000" dirty="0" smtClean="0"/>
              <a:t>/</a:t>
            </a:r>
            <a:r>
              <a:rPr lang="fr-FR" sz="2000" dirty="0" err="1" smtClean="0"/>
              <a:t>Intermed</a:t>
            </a:r>
            <a:endParaRPr lang="fr-FR" sz="2000" dirty="0" smtClean="0"/>
          </a:p>
          <a:p>
            <a:pPr>
              <a:buClrTx/>
            </a:pPr>
            <a:endParaRPr lang="fr-FR" sz="800" dirty="0"/>
          </a:p>
          <a:p>
            <a:pPr>
              <a:buClrTx/>
            </a:pPr>
            <a:r>
              <a:rPr lang="fr-FR" sz="2000" dirty="0"/>
              <a:t>C</a:t>
            </a:r>
            <a:r>
              <a:rPr lang="fr-FR" sz="2000" dirty="0" smtClean="0"/>
              <a:t>haque </a:t>
            </a:r>
            <a:r>
              <a:rPr lang="fr-FR" sz="2000" dirty="0"/>
              <a:t>hôpital dispose d'un dossier </a:t>
            </a:r>
            <a:r>
              <a:rPr lang="fr-FR" sz="2000" dirty="0" smtClean="0"/>
              <a:t>de patient électronique structuré</a:t>
            </a:r>
          </a:p>
          <a:p>
            <a:pPr>
              <a:buClrTx/>
            </a:pPr>
            <a:endParaRPr lang="fr-FR" sz="800" dirty="0"/>
          </a:p>
          <a:p>
            <a:pPr>
              <a:buClrTx/>
            </a:pPr>
            <a:r>
              <a:rPr lang="fr-FR" sz="2000" dirty="0"/>
              <a:t>G</a:t>
            </a:r>
            <a:r>
              <a:rPr lang="fr-FR" sz="2000" dirty="0" smtClean="0"/>
              <a:t>énéralisation du partage des documents des hôpitaux au travers du système hub-</a:t>
            </a:r>
            <a:r>
              <a:rPr lang="fr-FR" sz="2000" dirty="0"/>
              <a:t>m</a:t>
            </a:r>
            <a:r>
              <a:rPr lang="fr-FR" sz="2000" dirty="0" smtClean="0"/>
              <a:t>etahub</a:t>
            </a:r>
          </a:p>
          <a:p>
            <a:pPr>
              <a:buClrTx/>
            </a:pPr>
            <a:endParaRPr lang="fr-FR" sz="800" dirty="0" smtClean="0"/>
          </a:p>
          <a:p>
            <a:pPr>
              <a:buClrTx/>
            </a:pPr>
            <a:r>
              <a:rPr lang="fr-FR" sz="2000" dirty="0"/>
              <a:t>P</a:t>
            </a:r>
            <a:r>
              <a:rPr lang="fr-FR" sz="2000" dirty="0" smtClean="0"/>
              <a:t>artage des </a:t>
            </a:r>
            <a:r>
              <a:rPr lang="fr-FR" sz="2000" dirty="0"/>
              <a:t>résultats de laboratoire </a:t>
            </a:r>
            <a:r>
              <a:rPr lang="fr-FR" sz="2000" dirty="0" smtClean="0"/>
              <a:t>des </a:t>
            </a:r>
            <a:r>
              <a:rPr lang="fr-FR" sz="2000" dirty="0"/>
              <a:t>patients </a:t>
            </a:r>
            <a:r>
              <a:rPr lang="fr-FR" sz="2000" dirty="0" smtClean="0"/>
              <a:t>hospitalisés/ambulatoires </a:t>
            </a:r>
            <a:r>
              <a:rPr lang="fr-FR" sz="2000" dirty="0"/>
              <a:t>et </a:t>
            </a:r>
            <a:r>
              <a:rPr lang="fr-FR" sz="2000" dirty="0" smtClean="0"/>
              <a:t>des </a:t>
            </a:r>
            <a:r>
              <a:rPr lang="fr-FR" sz="2000" dirty="0"/>
              <a:t>rapports </a:t>
            </a:r>
            <a:r>
              <a:rPr lang="fr-FR" sz="2000" dirty="0" smtClean="0"/>
              <a:t>d’imagerie </a:t>
            </a:r>
            <a:r>
              <a:rPr lang="fr-FR" sz="2000" dirty="0"/>
              <a:t>médicale </a:t>
            </a:r>
            <a:r>
              <a:rPr lang="fr-FR" sz="2000" dirty="0" smtClean="0"/>
              <a:t>au travers du système hub-</a:t>
            </a:r>
            <a:r>
              <a:rPr lang="fr-FR" sz="2000" dirty="0"/>
              <a:t>m</a:t>
            </a:r>
            <a:r>
              <a:rPr lang="fr-FR" sz="2000" dirty="0" smtClean="0"/>
              <a:t>etahub </a:t>
            </a:r>
            <a:r>
              <a:rPr lang="fr-FR" sz="2000" dirty="0"/>
              <a:t>ou via </a:t>
            </a:r>
            <a:r>
              <a:rPr lang="fr-FR" sz="2000" dirty="0" err="1" smtClean="0"/>
              <a:t>Vitalink</a:t>
            </a:r>
            <a:r>
              <a:rPr lang="fr-FR" sz="2000" dirty="0" smtClean="0"/>
              <a:t>/</a:t>
            </a:r>
            <a:r>
              <a:rPr lang="fr-FR" sz="2000" dirty="0" err="1" smtClean="0"/>
              <a:t>Intermed</a:t>
            </a:r>
            <a:endParaRPr lang="fr-FR" sz="2000" dirty="0"/>
          </a:p>
          <a:p>
            <a:pPr marL="0" indent="0">
              <a:buNone/>
            </a:pPr>
            <a:r>
              <a:rPr lang="fr-FR" sz="2000" dirty="0"/>
              <a:t/>
            </a:r>
            <a:br>
              <a:rPr lang="fr-FR" sz="2000" dirty="0"/>
            </a:br>
            <a:endParaRPr lang="nl-BE" sz="2000"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44</a:t>
            </a:fld>
            <a:endParaRPr lang="en-US"/>
          </a:p>
        </p:txBody>
      </p:sp>
    </p:spTree>
    <p:extLst>
      <p:ext uri="{BB962C8B-B14F-4D97-AF65-F5344CB8AC3E}">
        <p14:creationId xmlns:p14="http://schemas.microsoft.com/office/powerpoint/2010/main" val="273983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endParaRPr lang="fr-FR" sz="800" dirty="0" smtClean="0"/>
          </a:p>
          <a:p>
            <a:pPr>
              <a:buClrTx/>
            </a:pPr>
            <a:r>
              <a:rPr lang="fr-FR" sz="2000" dirty="0"/>
              <a:t>P</a:t>
            </a:r>
            <a:r>
              <a:rPr lang="fr-FR" sz="2000" dirty="0" smtClean="0"/>
              <a:t>artage électronique des </a:t>
            </a:r>
            <a:r>
              <a:rPr lang="fr-FR" sz="2000" dirty="0"/>
              <a:t>données </a:t>
            </a:r>
            <a:r>
              <a:rPr lang="fr-FR" sz="2000" dirty="0" smtClean="0"/>
              <a:t>relatives au schéma de médication et aux médicaments délivrés</a:t>
            </a:r>
          </a:p>
          <a:p>
            <a:pPr>
              <a:buClrTx/>
            </a:pPr>
            <a:endParaRPr lang="fr-FR" sz="800" dirty="0"/>
          </a:p>
          <a:p>
            <a:pPr lvl="1">
              <a:buClrTx/>
            </a:pPr>
            <a:r>
              <a:rPr lang="fr-FR" sz="2000" dirty="0" smtClean="0"/>
              <a:t>dossier pharmaceutique partagé comme source </a:t>
            </a:r>
            <a:r>
              <a:rPr lang="fr-FR" sz="2000" dirty="0"/>
              <a:t>authentique pour </a:t>
            </a:r>
            <a:r>
              <a:rPr lang="fr-FR" sz="2000" dirty="0" smtClean="0"/>
              <a:t>les médicaments délivrés</a:t>
            </a:r>
          </a:p>
          <a:p>
            <a:pPr lvl="1">
              <a:buClrTx/>
            </a:pPr>
            <a:endParaRPr lang="fr-FR" sz="800" dirty="0"/>
          </a:p>
          <a:p>
            <a:pPr lvl="1">
              <a:buClrTx/>
            </a:pPr>
            <a:r>
              <a:rPr lang="fr-FR" sz="2000" dirty="0" err="1" smtClean="0"/>
              <a:t>Vitalink</a:t>
            </a:r>
            <a:r>
              <a:rPr lang="fr-FR" sz="2000" dirty="0" smtClean="0"/>
              <a:t> et </a:t>
            </a:r>
            <a:r>
              <a:rPr lang="fr-FR" sz="2000" dirty="0" err="1" smtClean="0"/>
              <a:t>Intermed</a:t>
            </a:r>
            <a:r>
              <a:rPr lang="fr-FR" sz="2000" dirty="0" smtClean="0"/>
              <a:t> comme </a:t>
            </a:r>
            <a:r>
              <a:rPr lang="fr-FR" sz="2000" dirty="0"/>
              <a:t>sources authentiques pour le schéma de </a:t>
            </a:r>
            <a:r>
              <a:rPr lang="fr-FR" sz="2000" dirty="0" smtClean="0"/>
              <a:t>médication</a:t>
            </a:r>
          </a:p>
          <a:p>
            <a:pPr lvl="1">
              <a:buClrTx/>
            </a:pPr>
            <a:endParaRPr lang="fr-FR" sz="800" dirty="0"/>
          </a:p>
          <a:p>
            <a:pPr>
              <a:buClrTx/>
            </a:pPr>
            <a:r>
              <a:rPr lang="fr-FR" sz="2000" dirty="0"/>
              <a:t>G</a:t>
            </a:r>
            <a:r>
              <a:rPr lang="fr-FR" sz="2000" dirty="0" smtClean="0"/>
              <a:t>énéralisation de la prescription </a:t>
            </a:r>
            <a:r>
              <a:rPr lang="fr-FR" sz="2000" dirty="0"/>
              <a:t>électronique </a:t>
            </a:r>
            <a:r>
              <a:rPr lang="fr-FR" sz="2000" dirty="0" smtClean="0"/>
              <a:t>de médicaments dans le secteur ambulatoire et extension à d’autres types de prescriptions (kinésithérapie, </a:t>
            </a:r>
            <a:r>
              <a:rPr lang="fr-FR" sz="2000" dirty="0"/>
              <a:t>soins infirmiers, laboratoire, imagerie médicale</a:t>
            </a:r>
            <a:r>
              <a:rPr lang="fr-FR" sz="2000" dirty="0" smtClean="0"/>
              <a:t>)</a:t>
            </a:r>
          </a:p>
          <a:p>
            <a:pPr>
              <a:buClrTx/>
            </a:pPr>
            <a:endParaRPr lang="fr-FR" sz="800" dirty="0"/>
          </a:p>
          <a:p>
            <a:pPr>
              <a:buClrTx/>
            </a:pPr>
            <a:r>
              <a:rPr lang="nl-BE" sz="2000" dirty="0"/>
              <a:t>E</a:t>
            </a:r>
            <a:r>
              <a:rPr lang="nl-BE" sz="2000" dirty="0" smtClean="0"/>
              <a:t>tablissement du </a:t>
            </a:r>
            <a:r>
              <a:rPr lang="nl-BE" sz="2000" dirty="0" err="1" smtClean="0"/>
              <a:t>contenu</a:t>
            </a:r>
            <a:r>
              <a:rPr lang="nl-BE" sz="2000" dirty="0" smtClean="0"/>
              <a:t> </a:t>
            </a:r>
            <a:r>
              <a:rPr lang="nl-BE" sz="2000" dirty="0" err="1" smtClean="0"/>
              <a:t>minimal</a:t>
            </a:r>
            <a:r>
              <a:rPr lang="nl-BE" sz="2000" dirty="0" smtClean="0"/>
              <a:t> </a:t>
            </a:r>
            <a:r>
              <a:rPr lang="nl-BE" sz="2000" dirty="0" err="1" smtClean="0"/>
              <a:t>d’un</a:t>
            </a:r>
            <a:r>
              <a:rPr lang="nl-BE" sz="2000" dirty="0" smtClean="0"/>
              <a:t> </a:t>
            </a:r>
            <a:r>
              <a:rPr lang="fr-FR" sz="2000" dirty="0"/>
              <a:t>dossier </a:t>
            </a:r>
            <a:r>
              <a:rPr lang="fr-FR" sz="2000" dirty="0" smtClean="0"/>
              <a:t>de patient électronique par profession de soins</a:t>
            </a:r>
            <a:endParaRPr lang="fr-FR"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45</a:t>
            </a:fld>
            <a:endParaRPr lang="en-US"/>
          </a:p>
        </p:txBody>
      </p:sp>
    </p:spTree>
    <p:extLst>
      <p:ext uri="{BB962C8B-B14F-4D97-AF65-F5344CB8AC3E}">
        <p14:creationId xmlns:p14="http://schemas.microsoft.com/office/powerpoint/2010/main" val="69745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normAutofit lnSpcReduction="10000"/>
          </a:bodyPr>
          <a:lstStyle/>
          <a:p>
            <a:pPr>
              <a:buClrTx/>
            </a:pPr>
            <a:r>
              <a:rPr lang="fr-FR" sz="2000" dirty="0"/>
              <a:t>G</a:t>
            </a:r>
            <a:r>
              <a:rPr lang="fr-FR" sz="2000" dirty="0" smtClean="0"/>
              <a:t>énéralisation de l’utilisation de l'</a:t>
            </a:r>
            <a:r>
              <a:rPr lang="fr-FR" sz="2000" dirty="0" err="1" smtClean="0">
                <a:solidFill>
                  <a:srgbClr val="3E6E5A"/>
                </a:solidFill>
              </a:rPr>
              <a:t>eHealth</a:t>
            </a:r>
            <a:r>
              <a:rPr lang="fr-FR" sz="2000" dirty="0" err="1" smtClean="0"/>
              <a:t>Box</a:t>
            </a:r>
            <a:endParaRPr lang="fr-FR" sz="2000" dirty="0" smtClean="0"/>
          </a:p>
          <a:p>
            <a:pPr>
              <a:buClrTx/>
            </a:pPr>
            <a:endParaRPr lang="fr-FR" sz="800" dirty="0"/>
          </a:p>
          <a:p>
            <a:pPr>
              <a:buClrTx/>
            </a:pPr>
            <a:r>
              <a:rPr lang="fr-FR" sz="2000" dirty="0" smtClean="0"/>
              <a:t>Traçabilité </a:t>
            </a:r>
            <a:r>
              <a:rPr lang="fr-FR" sz="2000" dirty="0"/>
              <a:t>des </a:t>
            </a:r>
            <a:r>
              <a:rPr lang="fr-FR" sz="2000" dirty="0" smtClean="0"/>
              <a:t>implants</a:t>
            </a:r>
          </a:p>
          <a:p>
            <a:pPr>
              <a:buClrTx/>
            </a:pPr>
            <a:endParaRPr lang="fr-FR" sz="800" dirty="0"/>
          </a:p>
          <a:p>
            <a:pPr>
              <a:buClrTx/>
            </a:pPr>
            <a:r>
              <a:rPr lang="fr-FR" sz="2000" dirty="0"/>
              <a:t>E</a:t>
            </a:r>
            <a:r>
              <a:rPr lang="fr-FR" sz="2000" dirty="0" smtClean="0"/>
              <a:t>laboration </a:t>
            </a:r>
            <a:r>
              <a:rPr lang="fr-FR" sz="2000" dirty="0"/>
              <a:t>d'une politique nationale </a:t>
            </a:r>
            <a:r>
              <a:rPr lang="fr-FR" sz="2000" dirty="0" smtClean="0"/>
              <a:t>en matière de terminologie</a:t>
            </a:r>
          </a:p>
          <a:p>
            <a:pPr>
              <a:buClrTx/>
            </a:pPr>
            <a:endParaRPr lang="fr-FR" sz="800" dirty="0"/>
          </a:p>
          <a:p>
            <a:pPr>
              <a:buClrTx/>
            </a:pPr>
            <a:r>
              <a:rPr lang="fr-FR" sz="2000" dirty="0"/>
              <a:t>E</a:t>
            </a:r>
            <a:r>
              <a:rPr lang="fr-FR" sz="2000" dirty="0" smtClean="0"/>
              <a:t>xtension du système hub-metahub aux </a:t>
            </a:r>
            <a:r>
              <a:rPr lang="fr-FR" sz="2000" dirty="0"/>
              <a:t>hôpitaux psychiatriques et </a:t>
            </a:r>
            <a:r>
              <a:rPr lang="fr-FR" sz="2000" dirty="0" smtClean="0"/>
              <a:t>maisons repos</a:t>
            </a:r>
          </a:p>
          <a:p>
            <a:pPr>
              <a:buClrTx/>
            </a:pPr>
            <a:endParaRPr lang="fr-FR" sz="800" dirty="0" smtClean="0"/>
          </a:p>
          <a:p>
            <a:pPr>
              <a:buClrTx/>
            </a:pPr>
            <a:r>
              <a:rPr lang="fr-FR" sz="2000" dirty="0"/>
              <a:t>E</a:t>
            </a:r>
            <a:r>
              <a:rPr lang="fr-FR" sz="2000" dirty="0" smtClean="0"/>
              <a:t>volution de </a:t>
            </a:r>
            <a:r>
              <a:rPr lang="fr-FR" sz="2000" dirty="0" err="1"/>
              <a:t>BelRAI</a:t>
            </a:r>
            <a:r>
              <a:rPr lang="fr-FR" sz="2000" dirty="0"/>
              <a:t> </a:t>
            </a:r>
            <a:r>
              <a:rPr lang="fr-FR" sz="2000" dirty="0" smtClean="0"/>
              <a:t>comme </a:t>
            </a:r>
            <a:r>
              <a:rPr lang="fr-FR" sz="2000" dirty="0"/>
              <a:t>outil </a:t>
            </a:r>
            <a:r>
              <a:rPr lang="fr-FR" sz="2000" dirty="0" smtClean="0"/>
              <a:t>d'évaluation</a:t>
            </a:r>
          </a:p>
          <a:p>
            <a:pPr>
              <a:buClrTx/>
            </a:pPr>
            <a:endParaRPr lang="fr-FR" sz="800" dirty="0"/>
          </a:p>
          <a:p>
            <a:pPr>
              <a:buClrTx/>
            </a:pPr>
            <a:r>
              <a:rPr lang="fr-FR" sz="2000" dirty="0"/>
              <a:t>D</a:t>
            </a:r>
            <a:r>
              <a:rPr lang="fr-FR" sz="2000" dirty="0" smtClean="0"/>
              <a:t>ébat sociétal </a:t>
            </a:r>
            <a:r>
              <a:rPr lang="fr-FR" sz="2000" dirty="0"/>
              <a:t>sur </a:t>
            </a:r>
            <a:r>
              <a:rPr lang="fr-FR" sz="2000" dirty="0" smtClean="0"/>
              <a:t>le caractère modulaire ou non des droits d’accès aux </a:t>
            </a:r>
            <a:r>
              <a:rPr lang="fr-FR" sz="2000" dirty="0"/>
              <a:t>données des </a:t>
            </a:r>
            <a:r>
              <a:rPr lang="fr-FR" sz="2000" dirty="0" smtClean="0"/>
              <a:t>patients</a:t>
            </a:r>
          </a:p>
          <a:p>
            <a:pPr>
              <a:buClrTx/>
            </a:pPr>
            <a:endParaRPr lang="fr-FR" sz="800" dirty="0"/>
          </a:p>
          <a:p>
            <a:pPr>
              <a:buClrTx/>
            </a:pPr>
            <a:r>
              <a:rPr lang="fr-FR" sz="2000" dirty="0"/>
              <a:t>O</a:t>
            </a:r>
            <a:r>
              <a:rPr lang="fr-FR" sz="2000" dirty="0" smtClean="0"/>
              <a:t>rganisation </a:t>
            </a:r>
            <a:r>
              <a:rPr lang="fr-FR" sz="2000" dirty="0"/>
              <a:t>de l'accès </a:t>
            </a:r>
            <a:r>
              <a:rPr lang="fr-FR" sz="2000" dirty="0" smtClean="0"/>
              <a:t>du patient à ses données</a:t>
            </a:r>
          </a:p>
          <a:p>
            <a:pPr>
              <a:buClrTx/>
            </a:pPr>
            <a:endParaRPr lang="fr-FR" sz="800" dirty="0"/>
          </a:p>
          <a:p>
            <a:pPr>
              <a:buClrTx/>
            </a:pPr>
            <a:r>
              <a:rPr lang="fr-FR" sz="2000" dirty="0" smtClean="0"/>
              <a:t>Adaptation </a:t>
            </a:r>
            <a:r>
              <a:rPr lang="fr-FR" sz="2000" dirty="0"/>
              <a:t>de la réglementation et </a:t>
            </a:r>
            <a:r>
              <a:rPr lang="fr-FR" sz="2000" dirty="0" smtClean="0"/>
              <a:t>du financement </a:t>
            </a:r>
            <a:r>
              <a:rPr lang="fr-FR" sz="2000" dirty="0"/>
              <a:t>comme </a:t>
            </a:r>
            <a:r>
              <a:rPr lang="fr-FR" sz="2000" dirty="0" smtClean="0"/>
              <a:t>mesures </a:t>
            </a:r>
            <a:r>
              <a:rPr lang="fr-FR" sz="2000" dirty="0"/>
              <a:t>d'encouragement pour l'utilisation </a:t>
            </a:r>
            <a:r>
              <a:rPr lang="fr-FR" sz="2000" dirty="0" smtClean="0"/>
              <a:t>de l’ICT</a:t>
            </a:r>
            <a:endParaRPr lang="fr-FR" sz="2000" dirty="0"/>
          </a:p>
          <a:p>
            <a:endParaRPr lang="nl-NL"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46</a:t>
            </a:fld>
            <a:endParaRPr lang="en-US"/>
          </a:p>
        </p:txBody>
      </p:sp>
    </p:spTree>
    <p:extLst>
      <p:ext uri="{BB962C8B-B14F-4D97-AF65-F5344CB8AC3E}">
        <p14:creationId xmlns:p14="http://schemas.microsoft.com/office/powerpoint/2010/main" val="147987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pPr>
              <a:lnSpc>
                <a:spcPct val="90000"/>
              </a:lnSpc>
            </a:pPr>
            <a:endParaRPr lang="nl-BE" sz="800" dirty="0" smtClean="0"/>
          </a:p>
          <a:p>
            <a:pPr>
              <a:buClrTx/>
            </a:pPr>
            <a:r>
              <a:rPr lang="fr-FR" sz="2000" dirty="0"/>
              <a:t>I</a:t>
            </a:r>
            <a:r>
              <a:rPr lang="fr-FR" sz="2000" dirty="0" smtClean="0"/>
              <a:t>ntroduction </a:t>
            </a:r>
            <a:r>
              <a:rPr lang="fr-FR" sz="2000" dirty="0"/>
              <a:t>de l'e-santé dans la formation des prestataires de </a:t>
            </a:r>
            <a:r>
              <a:rPr lang="fr-FR" sz="2000" dirty="0" smtClean="0"/>
              <a:t>soins</a:t>
            </a:r>
          </a:p>
          <a:p>
            <a:pPr>
              <a:buClrTx/>
            </a:pPr>
            <a:endParaRPr lang="fr-FR" sz="800" dirty="0"/>
          </a:p>
          <a:p>
            <a:pPr>
              <a:buClrTx/>
            </a:pPr>
            <a:r>
              <a:rPr lang="fr-FR" sz="2000" dirty="0"/>
              <a:t>U</a:t>
            </a:r>
            <a:r>
              <a:rPr lang="fr-FR" sz="2000" dirty="0" smtClean="0"/>
              <a:t>tilisation des services de </a:t>
            </a:r>
            <a:r>
              <a:rPr lang="fr-FR" sz="2000" dirty="0" err="1" smtClean="0"/>
              <a:t>MyCarenet</a:t>
            </a:r>
            <a:r>
              <a:rPr lang="fr-FR" sz="2000" dirty="0" smtClean="0"/>
              <a:t> </a:t>
            </a:r>
            <a:r>
              <a:rPr lang="fr-FR" sz="2000" dirty="0"/>
              <a:t>(facturation électronique </a:t>
            </a:r>
            <a:r>
              <a:rPr lang="fr-FR" sz="2000" dirty="0" smtClean="0"/>
              <a:t>tiers-payant, consultation électronique</a:t>
            </a:r>
            <a:r>
              <a:rPr lang="fr-FR" sz="2000" dirty="0"/>
              <a:t> </a:t>
            </a:r>
            <a:r>
              <a:rPr lang="fr-FR" sz="2000" dirty="0" smtClean="0"/>
              <a:t>de l’assurabilité, </a:t>
            </a:r>
            <a:r>
              <a:rPr lang="fr-FR" sz="2000" dirty="0"/>
              <a:t>échange électronique entre l'hôpital et </a:t>
            </a:r>
            <a:r>
              <a:rPr lang="fr-FR" sz="2000" dirty="0" smtClean="0"/>
              <a:t>les mutualités en cas </a:t>
            </a:r>
            <a:r>
              <a:rPr lang="fr-FR" sz="2000" dirty="0"/>
              <a:t>d'hospitalisation</a:t>
            </a:r>
            <a:r>
              <a:rPr lang="fr-FR" sz="2000" dirty="0" smtClean="0"/>
              <a:t>,...)</a:t>
            </a:r>
          </a:p>
          <a:p>
            <a:pPr>
              <a:buClrTx/>
            </a:pPr>
            <a:endParaRPr lang="fr-FR" sz="800" dirty="0"/>
          </a:p>
          <a:p>
            <a:pPr>
              <a:buClrTx/>
            </a:pPr>
            <a:r>
              <a:rPr lang="fr-FR" sz="2000" dirty="0"/>
              <a:t>I</a:t>
            </a:r>
            <a:r>
              <a:rPr lang="fr-FR" sz="2000" dirty="0" smtClean="0"/>
              <a:t>nventaire </a:t>
            </a:r>
            <a:r>
              <a:rPr lang="fr-FR" sz="2000" dirty="0"/>
              <a:t>et consolidation des </a:t>
            </a:r>
            <a:r>
              <a:rPr lang="fr-FR" sz="2000" dirty="0" smtClean="0"/>
              <a:t>registres</a:t>
            </a:r>
          </a:p>
          <a:p>
            <a:pPr>
              <a:buClrTx/>
            </a:pPr>
            <a:endParaRPr lang="fr-FR" sz="800" dirty="0"/>
          </a:p>
          <a:p>
            <a:pPr>
              <a:buClrTx/>
            </a:pPr>
            <a:r>
              <a:rPr lang="fr-FR" sz="2000" dirty="0"/>
              <a:t>P</a:t>
            </a:r>
            <a:r>
              <a:rPr lang="fr-FR" sz="2000" dirty="0" smtClean="0"/>
              <a:t>lan </a:t>
            </a:r>
            <a:r>
              <a:rPr lang="fr-FR" sz="2000" dirty="0"/>
              <a:t>d'action pour </a:t>
            </a:r>
            <a:r>
              <a:rPr lang="fr-FR" sz="2000" dirty="0" smtClean="0"/>
              <a:t>poursuivre la simplification administrative</a:t>
            </a:r>
          </a:p>
          <a:p>
            <a:pPr>
              <a:buClrTx/>
            </a:pPr>
            <a:endParaRPr lang="fr-FR" sz="800" dirty="0"/>
          </a:p>
          <a:p>
            <a:pPr>
              <a:buClrTx/>
            </a:pPr>
            <a:r>
              <a:rPr lang="fr-FR" sz="2000" dirty="0"/>
              <a:t>M</a:t>
            </a:r>
            <a:r>
              <a:rPr lang="fr-FR" sz="2000" dirty="0" smtClean="0"/>
              <a:t>ise en place et monitoring du plan d’action</a:t>
            </a:r>
            <a:endParaRPr lang="nl-NL"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47</a:t>
            </a:fld>
            <a:endParaRPr lang="en-US"/>
          </a:p>
        </p:txBody>
      </p:sp>
    </p:spTree>
    <p:extLst>
      <p:ext uri="{BB962C8B-B14F-4D97-AF65-F5344CB8AC3E}">
        <p14:creationId xmlns:p14="http://schemas.microsoft.com/office/powerpoint/2010/main" val="76661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fr-BE" sz="2800" b="1" dirty="0" smtClean="0"/>
              <a:t>Pourquoi informatiser sa pratique médicale </a:t>
            </a:r>
            <a:r>
              <a:rPr lang="fr-BE" sz="2800" b="1" dirty="0"/>
              <a:t>?</a:t>
            </a:r>
            <a:br>
              <a:rPr lang="fr-BE" sz="2800" b="1" dirty="0"/>
            </a:br>
            <a:r>
              <a:rPr lang="fr-BE" sz="2800" b="1" dirty="0"/>
              <a:t>Quel rôle pour le prestataire de soins ?</a:t>
            </a:r>
            <a:endParaRPr lang="en-US"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48</a:t>
            </a:fld>
            <a:endParaRPr lang="en-US"/>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Quel rôle pour le prestataire de soins ? </a:t>
            </a:r>
            <a:endParaRPr lang="en-US" b="1" dirty="0"/>
          </a:p>
        </p:txBody>
      </p:sp>
      <p:sp>
        <p:nvSpPr>
          <p:cNvPr id="6" name="Content Placeholder 5"/>
          <p:cNvSpPr>
            <a:spLocks noGrp="1"/>
          </p:cNvSpPr>
          <p:nvPr>
            <p:ph idx="1"/>
          </p:nvPr>
        </p:nvSpPr>
        <p:spPr/>
        <p:txBody>
          <a:bodyPr>
            <a:normAutofit lnSpcReduction="10000"/>
          </a:bodyPr>
          <a:lstStyle/>
          <a:p>
            <a:r>
              <a:rPr lang="fr-BE" sz="2400" dirty="0"/>
              <a:t>Utilisation de logiciels </a:t>
            </a:r>
            <a:r>
              <a:rPr lang="fr-BE" sz="2400" dirty="0" smtClean="0"/>
              <a:t>enregistrés</a:t>
            </a:r>
          </a:p>
          <a:p>
            <a:pPr lvl="1"/>
            <a:r>
              <a:rPr lang="fr-BE" sz="2000" dirty="0"/>
              <a:t>liste des logiciels disponible</a:t>
            </a:r>
          </a:p>
          <a:p>
            <a:pPr lvl="1"/>
            <a:endParaRPr lang="fr-BE" sz="1600" dirty="0" smtClean="0"/>
          </a:p>
          <a:p>
            <a:r>
              <a:rPr lang="fr-BE" sz="2400" dirty="0" smtClean="0"/>
              <a:t>Dossiers </a:t>
            </a:r>
            <a:r>
              <a:rPr lang="fr-BE" sz="2400" dirty="0"/>
              <a:t>médicaux </a:t>
            </a:r>
            <a:r>
              <a:rPr lang="fr-BE" sz="2400" dirty="0" smtClean="0"/>
              <a:t>systématiquement informatisés</a:t>
            </a:r>
          </a:p>
          <a:p>
            <a:endParaRPr lang="fr-BE" sz="2000" dirty="0"/>
          </a:p>
          <a:p>
            <a:r>
              <a:rPr lang="fr-BE" sz="2400" dirty="0"/>
              <a:t>Bonne structuration des </a:t>
            </a:r>
            <a:r>
              <a:rPr lang="fr-BE" sz="2400" dirty="0" smtClean="0"/>
              <a:t>données</a:t>
            </a:r>
          </a:p>
          <a:p>
            <a:pPr lvl="1"/>
            <a:r>
              <a:rPr lang="fr-BE" sz="2000" dirty="0" smtClean="0"/>
              <a:t>utilisation du </a:t>
            </a:r>
            <a:r>
              <a:rPr lang="fr-BE" sz="2000" dirty="0" err="1" smtClean="0"/>
              <a:t>Sumehr</a:t>
            </a:r>
            <a:r>
              <a:rPr lang="fr-BE" sz="2000" dirty="0"/>
              <a:t> </a:t>
            </a:r>
            <a:r>
              <a:rPr lang="fr-BE" sz="2000" dirty="0" smtClean="0"/>
              <a:t>et d’une terminologie harmonisée</a:t>
            </a:r>
          </a:p>
          <a:p>
            <a:pPr lvl="1"/>
            <a:endParaRPr lang="fr-BE" sz="2000" dirty="0"/>
          </a:p>
          <a:p>
            <a:r>
              <a:rPr lang="fr-BE" sz="2400" dirty="0"/>
              <a:t>Participation, alimentation, consultation des outils </a:t>
            </a:r>
            <a:r>
              <a:rPr lang="fr-BE" sz="2400" dirty="0" smtClean="0"/>
              <a:t>disponibles</a:t>
            </a:r>
          </a:p>
          <a:p>
            <a:pPr lvl="1"/>
            <a:r>
              <a:rPr lang="fr-BE" sz="2000" dirty="0" smtClean="0"/>
              <a:t>voir 65 services à valeur ajoutée disponibles</a:t>
            </a:r>
          </a:p>
          <a:p>
            <a:pPr lvl="1"/>
            <a:endParaRPr lang="fr-BE" sz="2000" dirty="0"/>
          </a:p>
          <a:p>
            <a:r>
              <a:rPr lang="fr-BE" sz="2400" dirty="0"/>
              <a:t>Promotion de l’enregistrement du consentement 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ea typeface="+mj-ea"/>
                <a:cs typeface="+mj-cs"/>
              </a:rPr>
              <a:t>Prestataires </a:t>
            </a:r>
            <a:r>
              <a:rPr lang="fr-BE" sz="2000" b="1" spc="-100" dirty="0">
                <a:solidFill>
                  <a:srgbClr val="3E6E5A"/>
                </a:solidFill>
                <a:latin typeface="+mj-lt"/>
                <a:ea typeface="+mj-ea"/>
                <a:cs typeface="+mj-cs"/>
              </a:rPr>
              <a:t>de soins </a:t>
            </a:r>
            <a:r>
              <a:rPr lang="fr-BE" sz="2000" b="1" spc="-100" dirty="0" smtClean="0">
                <a:solidFill>
                  <a:srgbClr val="3E6E5A"/>
                </a:solidFill>
                <a:latin typeface="+mj-lt"/>
                <a:ea typeface="+mj-ea"/>
                <a:cs typeface="+mj-cs"/>
              </a:rPr>
              <a:t>individuels</a:t>
            </a:r>
            <a:endParaRPr lang="en-US"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14/06/2014</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49</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76085934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fr-BE" sz="1600" b="0" dirty="0" smtClean="0">
                  <a:solidFill>
                    <a:schemeClr val="tx1">
                      <a:lumMod val="95000"/>
                      <a:lumOff val="5000"/>
                    </a:schemeClr>
                  </a:solidFill>
                </a:rPr>
                <a:t>Le patient consulte son médecin</a:t>
              </a:r>
            </a:p>
            <a:p>
              <a:pPr algn="ctr"/>
              <a:endParaRPr lang="en-US"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err="1" smtClean="0">
                <a:solidFill>
                  <a:srgbClr val="C00000"/>
                </a:solidFill>
              </a:rPr>
              <a:t>Avantages</a:t>
            </a:r>
            <a:r>
              <a:rPr lang="nl-BE" b="1" dirty="0" smtClean="0">
                <a:solidFill>
                  <a:srgbClr val="C00000"/>
                </a:solidFill>
              </a:rPr>
              <a:t> </a:t>
            </a:r>
            <a:r>
              <a:rPr lang="nl-BE" b="1" dirty="0" err="1" smtClean="0">
                <a:solidFill>
                  <a:srgbClr val="C00000"/>
                </a:solidFill>
              </a:rPr>
              <a:t>administratifs</a:t>
            </a:r>
            <a:endParaRPr lang="nl-BE" b="1" dirty="0" smtClean="0">
              <a:solidFill>
                <a:srgbClr val="C00000"/>
              </a:solidFill>
            </a:endParaRP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85000" lnSpcReduction="20000"/>
            </a:bodyPr>
            <a:lstStyle/>
            <a:p>
              <a:pPr algn="l"/>
              <a:r>
                <a:rPr lang="fr-BE" dirty="0" smtClean="0">
                  <a:solidFill>
                    <a:schemeClr val="tx1">
                      <a:lumMod val="95000"/>
                      <a:lumOff val="5000"/>
                    </a:schemeClr>
                  </a:solidFill>
                </a:rPr>
                <a:t>Possibilité d’enregistrer des liens thérapeutiques et le consentement éclairé du patient </a:t>
              </a:r>
              <a:endParaRPr lang="en-US"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32" name="Rectangle 2"/>
          <p:cNvSpPr txBox="1">
            <a:spLocks noChangeArrowheads="1"/>
          </p:cNvSpPr>
          <p:nvPr/>
        </p:nvSpPr>
        <p:spPr>
          <a:xfrm>
            <a:off x="451772" y="404664"/>
            <a:ext cx="8229600" cy="864096"/>
          </a:xfrm>
          <a:prstGeom prst="rect">
            <a:avLst/>
          </a:prstGeom>
        </p:spPr>
        <p:txBody>
          <a:bodyPr>
            <a:normAutofit fontScale="90000" lnSpcReduction="10000"/>
          </a:bodyPr>
          <a:lstStyle>
            <a:lvl1pPr algn="ctr" defTabSz="914400" rtl="0" eaLnBrk="0" fontAlgn="base" latinLnBrk="0" hangingPunct="0">
              <a:spcBef>
                <a:spcPct val="0"/>
              </a:spcBef>
              <a:spcAft>
                <a:spcPct val="0"/>
              </a:spcAft>
              <a:buNone/>
              <a:defRPr sz="4400" kern="1200" spc="-1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b="1" dirty="0" smtClean="0"/>
              <a:t>Plate-forme </a:t>
            </a:r>
            <a:r>
              <a:rPr lang="fr-BE" sz="3200" b="1" dirty="0" err="1" smtClean="0">
                <a:solidFill>
                  <a:srgbClr val="3E6E5A"/>
                </a:solidFill>
              </a:rPr>
              <a:t>eHealth</a:t>
            </a:r>
            <a:r>
              <a:rPr lang="fr-BE" sz="3200" b="1" dirty="0" smtClean="0"/>
              <a:t>  </a:t>
            </a:r>
            <a:br>
              <a:rPr lang="fr-BE" sz="3200" b="1" dirty="0" smtClean="0"/>
            </a:br>
            <a:r>
              <a:rPr lang="fr-BE" sz="2400" b="1" dirty="0" smtClean="0"/>
              <a:t>En pratique</a:t>
            </a:r>
            <a:endParaRPr lang="fr-BE" sz="2400" b="1" dirty="0"/>
          </a:p>
        </p:txBody>
      </p:sp>
      <p:sp>
        <p:nvSpPr>
          <p:cNvPr id="11" name="Date Placeholder 10"/>
          <p:cNvSpPr>
            <a:spLocks noGrp="1"/>
          </p:cNvSpPr>
          <p:nvPr>
            <p:ph type="dt" sz="half" idx="10"/>
          </p:nvPr>
        </p:nvSpPr>
        <p:spPr/>
        <p:txBody>
          <a:bodyPr/>
          <a:lstStyle/>
          <a:p>
            <a:r>
              <a:rPr lang="en-US" smtClean="0"/>
              <a:t>14/06/2014</a:t>
            </a:r>
            <a:endParaRPr lang="en-US"/>
          </a:p>
        </p:txBody>
      </p:sp>
      <p:sp>
        <p:nvSpPr>
          <p:cNvPr id="12" name="Slide Number Placeholder 11"/>
          <p:cNvSpPr>
            <a:spLocks noGrp="1"/>
          </p:cNvSpPr>
          <p:nvPr>
            <p:ph type="sldNum" sz="quarter" idx="12"/>
          </p:nvPr>
        </p:nvSpPr>
        <p:spPr/>
        <p:txBody>
          <a:bodyPr/>
          <a:lstStyle/>
          <a:p>
            <a:fld id="{BAADB71D-6A6A-403E-B8B0-DAC18C9A03D5}" type="slidenum">
              <a:rPr lang="en-US" smtClean="0"/>
              <a:t>5</a:t>
            </a:fld>
            <a:endParaRPr lang="en-US" dirty="0"/>
          </a:p>
        </p:txBody>
      </p:sp>
    </p:spTree>
    <p:extLst>
      <p:ext uri="{BB962C8B-B14F-4D97-AF65-F5344CB8AC3E}">
        <p14:creationId xmlns:p14="http://schemas.microsoft.com/office/powerpoint/2010/main" val="240661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Quel rôle pour le prestataire de soins ? </a:t>
            </a:r>
            <a:endParaRPr lang="en-US" b="1" dirty="0"/>
          </a:p>
        </p:txBody>
      </p:sp>
      <p:sp>
        <p:nvSpPr>
          <p:cNvPr id="6" name="Content Placeholder 5"/>
          <p:cNvSpPr>
            <a:spLocks noGrp="1"/>
          </p:cNvSpPr>
          <p:nvPr>
            <p:ph idx="1"/>
          </p:nvPr>
        </p:nvSpPr>
        <p:spPr/>
        <p:txBody>
          <a:bodyPr>
            <a:normAutofit lnSpcReduction="10000"/>
          </a:bodyPr>
          <a:lstStyle/>
          <a:p>
            <a:r>
              <a:rPr lang="fr-BE" sz="2400" dirty="0"/>
              <a:t>Utilisation de logiciels </a:t>
            </a:r>
            <a:r>
              <a:rPr lang="fr-BE" sz="2400" dirty="0" smtClean="0"/>
              <a:t>enregistrés</a:t>
            </a:r>
          </a:p>
          <a:p>
            <a:pPr lvl="1"/>
            <a:r>
              <a:rPr lang="fr-BE" sz="2000" dirty="0"/>
              <a:t>liste des logiciels disponible</a:t>
            </a:r>
          </a:p>
          <a:p>
            <a:r>
              <a:rPr lang="fr-BE" sz="2400" dirty="0" smtClean="0"/>
              <a:t>Dossiers </a:t>
            </a:r>
            <a:r>
              <a:rPr lang="fr-BE" sz="2400" dirty="0"/>
              <a:t>médicaux </a:t>
            </a:r>
            <a:r>
              <a:rPr lang="fr-BE" sz="2400" dirty="0" smtClean="0"/>
              <a:t>systématiquement informatisés et multidisciplinaires</a:t>
            </a:r>
            <a:endParaRPr lang="fr-BE" sz="2000" dirty="0"/>
          </a:p>
          <a:p>
            <a:r>
              <a:rPr lang="fr-BE" sz="2400" dirty="0"/>
              <a:t>Bonne structuration des </a:t>
            </a:r>
            <a:r>
              <a:rPr lang="fr-BE" sz="2400" dirty="0" smtClean="0"/>
              <a:t>données</a:t>
            </a:r>
          </a:p>
          <a:p>
            <a:pPr lvl="1"/>
            <a:r>
              <a:rPr lang="fr-BE" sz="2000" dirty="0" smtClean="0"/>
              <a:t>utilisation du </a:t>
            </a:r>
            <a:r>
              <a:rPr lang="fr-BE" sz="2000" dirty="0" err="1" smtClean="0"/>
              <a:t>Sumehr</a:t>
            </a:r>
            <a:r>
              <a:rPr lang="fr-BE" sz="2000" dirty="0"/>
              <a:t> </a:t>
            </a:r>
            <a:r>
              <a:rPr lang="fr-BE" sz="2000" dirty="0" smtClean="0"/>
              <a:t>et d’une terminologie harmonisée</a:t>
            </a:r>
          </a:p>
          <a:p>
            <a:r>
              <a:rPr lang="fr-BE" sz="2400" dirty="0"/>
              <a:t>Harmonisation des méthodes de travail entre hôpitaux</a:t>
            </a:r>
          </a:p>
          <a:p>
            <a:r>
              <a:rPr lang="fr-BE" sz="2400" dirty="0" smtClean="0"/>
              <a:t>Participation</a:t>
            </a:r>
            <a:r>
              <a:rPr lang="fr-BE" sz="2400" dirty="0"/>
              <a:t>, alimentation, consultation des outils </a:t>
            </a:r>
            <a:r>
              <a:rPr lang="fr-BE" sz="2400" dirty="0" smtClean="0"/>
              <a:t>disponibles</a:t>
            </a:r>
          </a:p>
          <a:p>
            <a:pPr lvl="1"/>
            <a:r>
              <a:rPr lang="fr-BE" sz="2000" dirty="0"/>
              <a:t>v</a:t>
            </a:r>
            <a:r>
              <a:rPr lang="fr-BE" sz="2000" dirty="0" smtClean="0"/>
              <a:t>oir 65 services à valeur ajoutée disponibles</a:t>
            </a:r>
          </a:p>
          <a:p>
            <a:pPr marL="182880" lvl="3">
              <a:buSzPct val="85000"/>
            </a:pPr>
            <a:r>
              <a:rPr lang="fr-BE" sz="2400" dirty="0"/>
              <a:t>Sécurité de l’information</a:t>
            </a:r>
          </a:p>
          <a:p>
            <a:r>
              <a:rPr lang="fr-BE" sz="2400" dirty="0" smtClean="0"/>
              <a:t>Promotion </a:t>
            </a:r>
            <a:r>
              <a:rPr lang="fr-BE" sz="2400" dirty="0"/>
              <a:t>de l’enregistrement du </a:t>
            </a:r>
            <a:r>
              <a:rPr lang="fr-BE" sz="2400" dirty="0" smtClean="0"/>
              <a:t>consentement </a:t>
            </a:r>
            <a:r>
              <a:rPr lang="fr-BE" sz="2400" dirty="0"/>
              <a:t>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ea typeface="+mj-ea"/>
                <a:cs typeface="+mj-cs"/>
              </a:rPr>
              <a:t>Institutions de soins et organismes assureurs</a:t>
            </a:r>
            <a:endParaRPr lang="en-US"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14/06/2014</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50</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991553"/>
              </p:ext>
            </p:extLst>
          </p:nvPr>
        </p:nvGraphicFramePr>
        <p:xfrm>
          <a:off x="2971800" y="1244352"/>
          <a:ext cx="5552256" cy="1752600"/>
        </p:xfrm>
        <a:graphic>
          <a:graphicData uri="http://schemas.openxmlformats.org/drawingml/2006/table">
            <a:tbl>
              <a:tblPr firstRow="1" bandRow="1">
                <a:tableStyleId>{93296810-A885-4BE3-A3E7-6D5BEEA58F35}</a:tableStyleId>
              </a:tblPr>
              <a:tblGrid>
                <a:gridCol w="2291080"/>
                <a:gridCol w="3261176"/>
              </a:tblGrid>
              <a:tr h="370840">
                <a:tc>
                  <a:txBody>
                    <a:bodyPr/>
                    <a:lstStyle/>
                    <a:p>
                      <a:endParaRPr lang="en-US" dirty="0"/>
                    </a:p>
                  </a:txBody>
                  <a:tcPr/>
                </a:tc>
                <a:tc>
                  <a:txBody>
                    <a:bodyPr/>
                    <a:lstStyle/>
                    <a:p>
                      <a:pPr algn="ctr"/>
                      <a:r>
                        <a:rPr lang="fr-BE" dirty="0" smtClean="0"/>
                        <a:t>Utilisation</a:t>
                      </a:r>
                      <a:r>
                        <a:rPr lang="fr-BE" baseline="0" dirty="0" smtClean="0"/>
                        <a:t> logiciel enregistré</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Kinésithérapeutes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Infirmières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51</a:t>
            </a:fld>
            <a:endParaRPr lang="en-US"/>
          </a:p>
        </p:txBody>
      </p:sp>
      <p:sp>
        <p:nvSpPr>
          <p:cNvPr id="11" name="TextBox 10"/>
          <p:cNvSpPr txBox="1"/>
          <p:nvPr/>
        </p:nvSpPr>
        <p:spPr>
          <a:xfrm>
            <a:off x="2987824" y="3645024"/>
            <a:ext cx="5688632" cy="2554545"/>
          </a:xfrm>
          <a:prstGeom prst="rect">
            <a:avLst/>
          </a:prstGeom>
          <a:noFill/>
        </p:spPr>
        <p:txBody>
          <a:bodyPr wrap="square" rtlCol="0">
            <a:spAutoFit/>
          </a:bodyPr>
          <a:lstStyle/>
          <a:p>
            <a:r>
              <a:rPr lang="fr-BE" i="1" dirty="0" smtClean="0"/>
              <a:t>Pourquoi utiliser un logiciel médical enregistré ?</a:t>
            </a:r>
          </a:p>
          <a:p>
            <a:endParaRPr lang="fr-BE" sz="800" i="1" dirty="0" smtClean="0"/>
          </a:p>
          <a:p>
            <a:endParaRPr lang="fr-BE" sz="800" dirty="0" smtClean="0"/>
          </a:p>
          <a:p>
            <a:pPr marL="285750" indent="-285750">
              <a:buFont typeface="Wingdings" pitchFamily="2" charset="2"/>
              <a:buChar char="ü"/>
            </a:pPr>
            <a:r>
              <a:rPr lang="fr-BE" dirty="0" smtClean="0"/>
              <a:t>Convivialité</a:t>
            </a:r>
          </a:p>
          <a:p>
            <a:pPr marL="285750" indent="-285750">
              <a:buFont typeface="Wingdings" pitchFamily="2" charset="2"/>
              <a:buChar char="ü"/>
            </a:pPr>
            <a:r>
              <a:rPr lang="fr-BE" dirty="0" smtClean="0"/>
              <a:t>Interopérabilité</a:t>
            </a:r>
          </a:p>
          <a:p>
            <a:pPr marL="285750" indent="-285750">
              <a:buFont typeface="Wingdings" pitchFamily="2" charset="2"/>
              <a:buChar char="ü"/>
            </a:pPr>
            <a:r>
              <a:rPr lang="fr-BE" dirty="0" smtClean="0"/>
              <a:t>Sécurité</a:t>
            </a:r>
          </a:p>
          <a:p>
            <a:pPr marL="285750" indent="-285750">
              <a:buFont typeface="Wingdings" pitchFamily="2" charset="2"/>
              <a:buChar char="ü"/>
            </a:pPr>
            <a:r>
              <a:rPr lang="fr-BE" dirty="0" smtClean="0"/>
              <a:t>Intégration de technologies telles que l’</a:t>
            </a:r>
            <a:r>
              <a:rPr lang="fr-BE" dirty="0" err="1" smtClean="0">
                <a:solidFill>
                  <a:srgbClr val="3E6E5A"/>
                </a:solidFill>
              </a:rPr>
              <a:t>eHealth</a:t>
            </a:r>
            <a:r>
              <a:rPr lang="fr-BE" dirty="0" err="1" smtClean="0"/>
              <a:t>Box</a:t>
            </a:r>
            <a:r>
              <a:rPr lang="fr-BE" dirty="0" smtClean="0"/>
              <a:t>, le </a:t>
            </a:r>
            <a:r>
              <a:rPr lang="fr-BE" dirty="0" err="1" smtClean="0"/>
              <a:t>Sumehr</a:t>
            </a:r>
            <a:r>
              <a:rPr lang="fr-BE" dirty="0" smtClean="0"/>
              <a:t>, …</a:t>
            </a:r>
          </a:p>
          <a:p>
            <a:pPr marL="285750" indent="-285750">
              <a:buFont typeface="Wingdings" pitchFamily="2" charset="2"/>
              <a:buChar char="ü"/>
            </a:pPr>
            <a:r>
              <a:rPr lang="fr-BE" dirty="0" smtClean="0"/>
              <a:t>Prime à l’installation  </a:t>
            </a:r>
          </a:p>
          <a:p>
            <a:pPr marL="285750" indent="-285750">
              <a:buFont typeface="Arial" pitchFamily="34" charset="0"/>
              <a:buChar char="•"/>
            </a:pPr>
            <a:endParaRPr lang="en-US" dirty="0"/>
          </a:p>
        </p:txBody>
      </p:sp>
    </p:spTree>
    <p:extLst>
      <p:ext uri="{BB962C8B-B14F-4D97-AF65-F5344CB8AC3E}">
        <p14:creationId xmlns:p14="http://schemas.microsoft.com/office/powerpoint/2010/main" val="106097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302158"/>
              </p:ext>
            </p:extLst>
          </p:nvPr>
        </p:nvGraphicFramePr>
        <p:xfrm>
          <a:off x="2971800" y="792163"/>
          <a:ext cx="5704656" cy="31343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lang="fr-BE" dirty="0" smtClean="0"/>
                        <a:t>Dossier</a:t>
                      </a:r>
                      <a:r>
                        <a:rPr lang="fr-BE" baseline="0" dirty="0" smtClean="0"/>
                        <a:t> médicaux informatisés et structurés</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Médecin spécialiste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Hôpitaux</a:t>
                      </a:r>
                    </a:p>
                    <a:p>
                      <a:r>
                        <a:rPr lang="fr-BE" dirty="0" smtClean="0">
                          <a:solidFill>
                            <a:srgbClr val="3E6E5A"/>
                          </a:solidFill>
                        </a:rPr>
                        <a:t>Institutions de soins   </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 multidisciplinaires</a:t>
                      </a:r>
                      <a:endParaRPr lang="fr-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Kinésithérapeutes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Dentistes</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Infirmières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52</a:t>
            </a:fld>
            <a:endParaRPr lang="en-US"/>
          </a:p>
        </p:txBody>
      </p:sp>
      <p:sp>
        <p:nvSpPr>
          <p:cNvPr id="11" name="TextBox 10"/>
          <p:cNvSpPr txBox="1"/>
          <p:nvPr/>
        </p:nvSpPr>
        <p:spPr>
          <a:xfrm>
            <a:off x="2987824" y="4077072"/>
            <a:ext cx="5688632" cy="2585323"/>
          </a:xfrm>
          <a:prstGeom prst="rect">
            <a:avLst/>
          </a:prstGeom>
          <a:noFill/>
        </p:spPr>
        <p:txBody>
          <a:bodyPr wrap="square" rtlCol="0">
            <a:spAutoFit/>
          </a:bodyPr>
          <a:lstStyle/>
          <a:p>
            <a:r>
              <a:rPr lang="fr-BE" b="1" i="1" dirty="0" smtClean="0"/>
              <a:t>Pourquoi établir systématiquement des dossiers médicaux informatisés et structurés?</a:t>
            </a:r>
          </a:p>
          <a:p>
            <a:endParaRPr lang="fr-BE" dirty="0" smtClean="0"/>
          </a:p>
          <a:p>
            <a:pPr marL="285750" indent="-285750">
              <a:buFont typeface="Wingdings" pitchFamily="2" charset="2"/>
              <a:buChar char="ü"/>
            </a:pPr>
            <a:r>
              <a:rPr lang="fr-BE" dirty="0" smtClean="0"/>
              <a:t>Soins intégrés et coordonnés</a:t>
            </a:r>
          </a:p>
          <a:p>
            <a:pPr marL="285750" indent="-285750">
              <a:buFont typeface="Wingdings" pitchFamily="2" charset="2"/>
              <a:buChar char="ü"/>
            </a:pPr>
            <a:r>
              <a:rPr lang="fr-BE" dirty="0" smtClean="0"/>
              <a:t>Lisibilité des données</a:t>
            </a:r>
          </a:p>
          <a:p>
            <a:pPr marL="285750" indent="-285750">
              <a:buFont typeface="Wingdings" pitchFamily="2" charset="2"/>
              <a:buChar char="ü"/>
            </a:pPr>
            <a:r>
              <a:rPr lang="fr-BE" dirty="0" smtClean="0"/>
              <a:t>Sécurisation des données</a:t>
            </a:r>
          </a:p>
          <a:p>
            <a:pPr marL="285750" indent="-285750">
              <a:buFont typeface="Wingdings" pitchFamily="2" charset="2"/>
              <a:buChar char="ü"/>
            </a:pPr>
            <a:r>
              <a:rPr lang="fr-BE" dirty="0" smtClean="0"/>
              <a:t>Etape indispensable au processus de partage sécurisé des données</a:t>
            </a:r>
            <a:endParaRPr lang="fr-BE" dirty="0"/>
          </a:p>
          <a:p>
            <a:endParaRPr lang="fr-BE" dirty="0" smtClean="0"/>
          </a:p>
        </p:txBody>
      </p:sp>
    </p:spTree>
    <p:extLst>
      <p:ext uri="{BB962C8B-B14F-4D97-AF65-F5344CB8AC3E}">
        <p14:creationId xmlns:p14="http://schemas.microsoft.com/office/powerpoint/2010/main" val="1432891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53</a:t>
            </a:fld>
            <a:endParaRPr lang="en-US"/>
          </a:p>
        </p:txBody>
      </p:sp>
      <p:graphicFrame>
        <p:nvGraphicFramePr>
          <p:cNvPr id="9" name="Diagram 8"/>
          <p:cNvGraphicFramePr/>
          <p:nvPr>
            <p:extLst>
              <p:ext uri="{D42A27DB-BD31-4B8C-83A1-F6EECF244321}">
                <p14:modId xmlns:p14="http://schemas.microsoft.com/office/powerpoint/2010/main" val="1355363857"/>
              </p:ext>
            </p:extLst>
          </p:nvPr>
        </p:nvGraphicFramePr>
        <p:xfrm>
          <a:off x="29404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DMG/DMI</a:t>
            </a:r>
          </a:p>
          <a:p>
            <a:pPr algn="ctr"/>
            <a:r>
              <a:rPr lang="nl-BE" sz="3200" b="1" dirty="0" smtClean="0">
                <a:solidFill>
                  <a:srgbClr val="C00000"/>
                </a:solidFill>
              </a:rPr>
              <a:t>Planning 2014 de la </a:t>
            </a:r>
            <a:r>
              <a:rPr lang="nl-BE" sz="3200" b="1" dirty="0" err="1">
                <a:solidFill>
                  <a:srgbClr val="C00000"/>
                </a:solidFill>
              </a:rPr>
              <a:t>r</a:t>
            </a:r>
            <a:r>
              <a:rPr lang="nl-BE" sz="3200" b="1" dirty="0" err="1" smtClean="0">
                <a:solidFill>
                  <a:srgbClr val="C00000"/>
                </a:solidFill>
              </a:rPr>
              <a:t>oadmap</a:t>
            </a:r>
            <a:endParaRPr lang="nl-BE" sz="3200" b="1" dirty="0">
              <a:solidFill>
                <a:srgbClr val="C00000"/>
              </a:solidFill>
            </a:endParaRPr>
          </a:p>
        </p:txBody>
      </p:sp>
    </p:spTree>
    <p:extLst>
      <p:ext uri="{BB962C8B-B14F-4D97-AF65-F5344CB8AC3E}">
        <p14:creationId xmlns:p14="http://schemas.microsoft.com/office/powerpoint/2010/main" val="3493488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79236708"/>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lang="fr-BE" dirty="0" err="1" smtClean="0">
                          <a:solidFill>
                            <a:srgbClr val="3E6E5A"/>
                          </a:solidFill>
                        </a:rPr>
                        <a:t>eHealth</a:t>
                      </a:r>
                      <a:r>
                        <a:rPr lang="fr-BE" dirty="0" err="1" smtClean="0"/>
                        <a:t>Consent</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Médecin spécialiste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Hôpitaux</a:t>
                      </a:r>
                    </a:p>
                    <a:p>
                      <a:r>
                        <a:rPr lang="fr-BE" dirty="0" smtClean="0">
                          <a:solidFill>
                            <a:srgbClr val="3E6E5A"/>
                          </a:solidFill>
                        </a:rPr>
                        <a:t>Institutions de soins   </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Pharmaciens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chemeClr val="tx1"/>
                          </a:solidFill>
                        </a:rPr>
                        <a:t>Dentistes</a:t>
                      </a:r>
                      <a:endParaRPr lang="en-US" dirty="0">
                        <a:solidFill>
                          <a:schemeClr val="tx1"/>
                        </a:solidFill>
                      </a:endParaRPr>
                    </a:p>
                  </a:txBody>
                  <a:tcPr/>
                </a:tc>
                <a:tc>
                  <a:txBody>
                    <a:bodyPr/>
                    <a:lstStyle/>
                    <a:p>
                      <a:pPr marL="0" indent="0">
                        <a:buFont typeface="Wingdings" pitchFamily="2" charset="2"/>
                        <a:buNone/>
                      </a:pPr>
                      <a:r>
                        <a:rPr lang="fr-BE" b="0" dirty="0" smtClean="0">
                          <a:solidFill>
                            <a:schemeClr val="tx1"/>
                          </a:solidFill>
                        </a:rPr>
                        <a:t>Juin</a:t>
                      </a:r>
                      <a:r>
                        <a:rPr lang="fr-BE" b="0" baseline="0" dirty="0" smtClean="0">
                          <a:solidFill>
                            <a:schemeClr val="tx1"/>
                          </a:solidFill>
                        </a:rPr>
                        <a:t> 2014</a:t>
                      </a:r>
                      <a:endParaRPr lang="fr-BE" b="1" dirty="0" smtClean="0">
                        <a:solidFill>
                          <a:schemeClr val="tx1"/>
                        </a:solidFill>
                      </a:endParaRPr>
                    </a:p>
                  </a:txBody>
                  <a:tcPr/>
                </a:tc>
              </a:tr>
              <a:tr h="370840">
                <a:tc>
                  <a:txBody>
                    <a:bodyPr/>
                    <a:lstStyle/>
                    <a:p>
                      <a:r>
                        <a:rPr lang="fr-BE" dirty="0" smtClean="0">
                          <a:solidFill>
                            <a:srgbClr val="3E6E5A"/>
                          </a:solidFill>
                        </a:rPr>
                        <a:t>Infirmières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Mutuelles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54</a:t>
            </a:fld>
            <a:endParaRPr lang="en-US"/>
          </a:p>
        </p:txBody>
      </p:sp>
      <p:sp>
        <p:nvSpPr>
          <p:cNvPr id="11" name="TextBox 10"/>
          <p:cNvSpPr txBox="1"/>
          <p:nvPr/>
        </p:nvSpPr>
        <p:spPr>
          <a:xfrm>
            <a:off x="2987824" y="4482986"/>
            <a:ext cx="5688632" cy="2031325"/>
          </a:xfrm>
          <a:prstGeom prst="rect">
            <a:avLst/>
          </a:prstGeom>
          <a:noFill/>
        </p:spPr>
        <p:txBody>
          <a:bodyPr wrap="square" rtlCol="0">
            <a:spAutoFit/>
          </a:bodyPr>
          <a:lstStyle/>
          <a:p>
            <a:r>
              <a:rPr lang="fr-BE" i="1" dirty="0" smtClean="0"/>
              <a:t>Pourquoi promouvoir l’enregistrement du consentement éclairé du patient et la gestion des liens thérapeutiques ?</a:t>
            </a:r>
          </a:p>
          <a:p>
            <a:endParaRPr lang="fr-BE" i="1" dirty="0" smtClean="0"/>
          </a:p>
          <a:p>
            <a:pPr marL="285750" indent="-285750">
              <a:buFont typeface="Wingdings" pitchFamily="2" charset="2"/>
              <a:buChar char="ü"/>
            </a:pPr>
            <a:r>
              <a:rPr lang="fr-BE" dirty="0" smtClean="0"/>
              <a:t>Etape indispensable au processus de partage sécurisé des données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2376264" cy="4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8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948354"/>
              </p:ext>
            </p:extLst>
          </p:nvPr>
        </p:nvGraphicFramePr>
        <p:xfrm>
          <a:off x="2971800" y="764704"/>
          <a:ext cx="5704656" cy="24942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lang="fr-BE" dirty="0" err="1" smtClean="0"/>
                        <a:t>Recip</a:t>
                      </a:r>
                      <a:r>
                        <a:rPr lang="fr-BE" dirty="0" smtClean="0"/>
                        <a:t>-e / Prescription électronique</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Pharmaciens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Kinésithérapeutes</a:t>
                      </a:r>
                      <a:endParaRPr lang="en-US" dirty="0">
                        <a:solidFill>
                          <a:schemeClr val="tx1"/>
                        </a:solidFill>
                      </a:endParaRPr>
                    </a:p>
                  </a:txBody>
                  <a:tcPr/>
                </a:tc>
                <a:tc>
                  <a:txBody>
                    <a:bodyPr/>
                    <a:lstStyle/>
                    <a:p>
                      <a:pPr marL="0" indent="0">
                        <a:buFont typeface="Wingdings" pitchFamily="2" charset="2"/>
                        <a:buNone/>
                      </a:pPr>
                      <a:r>
                        <a:rPr lang="fr-BE" b="0" dirty="0" smtClean="0">
                          <a:solidFill>
                            <a:schemeClr val="tx1"/>
                          </a:solidFill>
                        </a:rPr>
                        <a:t>Fin</a:t>
                      </a:r>
                      <a:r>
                        <a:rPr lang="fr-BE" b="0" baseline="0" dirty="0" smtClean="0">
                          <a:solidFill>
                            <a:schemeClr val="tx1"/>
                          </a:solidFill>
                        </a:rPr>
                        <a:t> 2014</a:t>
                      </a:r>
                      <a:endParaRPr lang="fr-BE" b="0" dirty="0" smtClean="0">
                        <a:solidFill>
                          <a:schemeClr val="tx1"/>
                        </a:solidFill>
                      </a:endParaRPr>
                    </a:p>
                  </a:txBody>
                  <a:tcPr/>
                </a:tc>
              </a:tr>
              <a:tr h="370840">
                <a:tc>
                  <a:txBody>
                    <a:bodyPr/>
                    <a:lstStyle/>
                    <a:p>
                      <a:r>
                        <a:rPr lang="fr-BE" dirty="0" smtClean="0">
                          <a:solidFill>
                            <a:schemeClr val="tx1"/>
                          </a:solidFill>
                        </a:rPr>
                        <a:t>Dentistes</a:t>
                      </a:r>
                      <a:endParaRPr lang="en-US" dirty="0">
                        <a:solidFill>
                          <a:schemeClr val="tx1"/>
                        </a:solidFill>
                      </a:endParaRPr>
                    </a:p>
                  </a:txBody>
                  <a:tcPr/>
                </a:tc>
                <a:tc>
                  <a:txBody>
                    <a:bodyPr/>
                    <a:lstStyle/>
                    <a:p>
                      <a:pPr marL="0" indent="0">
                        <a:buFont typeface="Wingdings" pitchFamily="2" charset="2"/>
                        <a:buNone/>
                      </a:pPr>
                      <a:r>
                        <a:rPr lang="fr-BE" b="0" smtClean="0">
                          <a:solidFill>
                            <a:schemeClr val="tx1"/>
                          </a:solidFill>
                        </a:rPr>
                        <a:t>Fin</a:t>
                      </a:r>
                      <a:r>
                        <a:rPr lang="fr-BE" b="0" baseline="0" smtClean="0">
                          <a:solidFill>
                            <a:schemeClr val="tx1"/>
                          </a:solidFill>
                        </a:rPr>
                        <a:t> 2014</a:t>
                      </a:r>
                      <a:endParaRPr lang="fr-BE" b="0" dirty="0" smtClean="0">
                        <a:solidFill>
                          <a:schemeClr val="tx1"/>
                        </a:solidFill>
                      </a:endParaRPr>
                    </a:p>
                  </a:txBody>
                  <a:tcPr/>
                </a:tc>
              </a:tr>
              <a:tr h="370840">
                <a:tc>
                  <a:txBody>
                    <a:bodyPr/>
                    <a:lstStyle/>
                    <a:p>
                      <a:r>
                        <a:rPr lang="fr-BE" dirty="0" smtClean="0">
                          <a:solidFill>
                            <a:schemeClr val="tx1"/>
                          </a:solidFill>
                        </a:rPr>
                        <a:t>Infirmières</a:t>
                      </a:r>
                      <a:endParaRPr lang="en-US" dirty="0">
                        <a:solidFill>
                          <a:schemeClr val="tx1"/>
                        </a:solidFill>
                      </a:endParaRPr>
                    </a:p>
                  </a:txBody>
                  <a:tcPr/>
                </a:tc>
                <a:tc>
                  <a:txBody>
                    <a:bodyPr/>
                    <a:lstStyle/>
                    <a:p>
                      <a:pPr marL="0" indent="0">
                        <a:buFont typeface="Wingdings" pitchFamily="2" charset="2"/>
                        <a:buNone/>
                      </a:pPr>
                      <a:r>
                        <a:rPr lang="fr-BE" b="0" dirty="0" smtClean="0">
                          <a:solidFill>
                            <a:schemeClr val="tx1"/>
                          </a:solidFill>
                        </a:rPr>
                        <a:t>Fin</a:t>
                      </a:r>
                      <a:r>
                        <a:rPr lang="fr-BE" b="0" baseline="0" dirty="0" smtClean="0">
                          <a:solidFill>
                            <a:schemeClr val="tx1"/>
                          </a:solidFill>
                        </a:rPr>
                        <a:t> 2014</a:t>
                      </a:r>
                      <a:endParaRPr lang="fr-BE" b="0" dirty="0" smtClean="0">
                        <a:solidFill>
                          <a:schemeClr val="tx1"/>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55</a:t>
            </a:fld>
            <a:endParaRPr lang="en-US"/>
          </a:p>
        </p:txBody>
      </p:sp>
      <p:sp>
        <p:nvSpPr>
          <p:cNvPr id="11" name="TextBox 10"/>
          <p:cNvSpPr txBox="1"/>
          <p:nvPr/>
        </p:nvSpPr>
        <p:spPr>
          <a:xfrm>
            <a:off x="2987824" y="3789040"/>
            <a:ext cx="5688632" cy="2031325"/>
          </a:xfrm>
          <a:prstGeom prst="rect">
            <a:avLst/>
          </a:prstGeom>
          <a:noFill/>
        </p:spPr>
        <p:txBody>
          <a:bodyPr wrap="square" rtlCol="0">
            <a:spAutoFit/>
          </a:bodyPr>
          <a:lstStyle/>
          <a:p>
            <a:r>
              <a:rPr lang="fr-BE" i="1" dirty="0" smtClean="0"/>
              <a:t>Pourquoi utiliser la prescription électronique?</a:t>
            </a:r>
          </a:p>
          <a:p>
            <a:endParaRPr lang="fr-BE" i="1" dirty="0" smtClean="0"/>
          </a:p>
          <a:p>
            <a:pPr marL="285750" indent="-285750">
              <a:buFont typeface="Wingdings" pitchFamily="2" charset="2"/>
              <a:buChar char="ü"/>
            </a:pPr>
            <a:r>
              <a:rPr lang="fr-BE" dirty="0" smtClean="0"/>
              <a:t>Prévention des fraudes + sécurisation</a:t>
            </a:r>
          </a:p>
          <a:p>
            <a:pPr marL="285750" indent="-285750">
              <a:buFont typeface="Wingdings" pitchFamily="2" charset="2"/>
              <a:buChar char="ü"/>
            </a:pPr>
            <a:r>
              <a:rPr lang="fr-BE" dirty="0" smtClean="0"/>
              <a:t>Lisibilité des prescriptions</a:t>
            </a:r>
          </a:p>
          <a:p>
            <a:pPr marL="285750" indent="-285750">
              <a:buFont typeface="Wingdings" pitchFamily="2" charset="2"/>
              <a:buChar char="ü"/>
            </a:pPr>
            <a:r>
              <a:rPr lang="fr-BE" dirty="0" smtClean="0"/>
              <a:t>Lien avec le dossier médical</a:t>
            </a:r>
          </a:p>
          <a:p>
            <a:endParaRPr lang="fr-BE"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01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56</a:t>
            </a:fld>
            <a:endParaRPr lang="en-US"/>
          </a:p>
        </p:txBody>
      </p:sp>
      <p:graphicFrame>
        <p:nvGraphicFramePr>
          <p:cNvPr id="9" name="Diagram 8"/>
          <p:cNvGraphicFramePr/>
          <p:nvPr>
            <p:extLst>
              <p:ext uri="{D42A27DB-BD31-4B8C-83A1-F6EECF244321}">
                <p14:modId xmlns:p14="http://schemas.microsoft.com/office/powerpoint/2010/main" val="3193114863"/>
              </p:ext>
            </p:extLst>
          </p:nvPr>
        </p:nvGraphicFramePr>
        <p:xfrm>
          <a:off x="2940496" y="2204864"/>
          <a:ext cx="6023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err="1" smtClean="0">
                <a:solidFill>
                  <a:srgbClr val="C00000"/>
                </a:solidFill>
              </a:rPr>
              <a:t>Recip</a:t>
            </a:r>
            <a:r>
              <a:rPr lang="nl-BE" sz="3200" b="1" dirty="0" smtClean="0">
                <a:solidFill>
                  <a:srgbClr val="C00000"/>
                </a:solidFill>
              </a:rPr>
              <a:t>-e</a:t>
            </a:r>
          </a:p>
          <a:p>
            <a:pPr algn="ctr"/>
            <a:r>
              <a:rPr lang="nl-BE" sz="3200" b="1" dirty="0" smtClean="0">
                <a:solidFill>
                  <a:srgbClr val="C00000"/>
                </a:solidFill>
              </a:rPr>
              <a:t>Planning 2014 de la </a:t>
            </a:r>
            <a:r>
              <a:rPr lang="nl-BE" sz="3200" b="1" dirty="0" err="1">
                <a:solidFill>
                  <a:srgbClr val="C00000"/>
                </a:solidFill>
              </a:rPr>
              <a:t>r</a:t>
            </a:r>
            <a:r>
              <a:rPr lang="nl-BE" sz="3200" b="1" dirty="0" err="1" smtClean="0">
                <a:solidFill>
                  <a:srgbClr val="C00000"/>
                </a:solidFill>
              </a:rPr>
              <a:t>oadmap</a:t>
            </a:r>
            <a:endParaRPr lang="nl-BE" sz="3200" b="1" dirty="0">
              <a:solidFill>
                <a:srgbClr val="C00000"/>
              </a:solidFill>
            </a:endParaRPr>
          </a:p>
        </p:txBody>
      </p:sp>
    </p:spTree>
    <p:extLst>
      <p:ext uri="{BB962C8B-B14F-4D97-AF65-F5344CB8AC3E}">
        <p14:creationId xmlns:p14="http://schemas.microsoft.com/office/powerpoint/2010/main" val="743790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0668574"/>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lang="fr-BE" dirty="0" err="1" smtClean="0"/>
                        <a:t>MyCareNet</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Médecin spécialiste</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Hôpitaux</a:t>
                      </a:r>
                    </a:p>
                    <a:p>
                      <a:r>
                        <a:rPr lang="fr-BE" dirty="0" smtClean="0">
                          <a:solidFill>
                            <a:srgbClr val="3E6E5A"/>
                          </a:solidFill>
                        </a:rPr>
                        <a:t>Institutions de soins   </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Pharmaciens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Kinésithérapeutes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Dentistes</a:t>
                      </a:r>
                      <a:endParaRPr lang="en-US" dirty="0">
                        <a:solidFill>
                          <a:srgbClr val="3E6E5A"/>
                        </a:solidFill>
                      </a:endParaRPr>
                    </a:p>
                  </a:txBody>
                  <a:tcPr/>
                </a:tc>
                <a:tc>
                  <a:txBody>
                    <a:bodyPr/>
                    <a:lstStyle/>
                    <a:p>
                      <a:pPr marL="0" indent="0">
                        <a:buFont typeface="Wingdings" pitchFamily="2" charset="2"/>
                        <a:buNone/>
                      </a:pPr>
                      <a:r>
                        <a:rPr lang="fr-BE" b="0" dirty="0" smtClean="0">
                          <a:solidFill>
                            <a:schemeClr val="tx1"/>
                          </a:solidFill>
                        </a:rPr>
                        <a:t>Fin</a:t>
                      </a:r>
                      <a:r>
                        <a:rPr lang="fr-BE" b="0" baseline="0" dirty="0" smtClean="0">
                          <a:solidFill>
                            <a:schemeClr val="tx1"/>
                          </a:solidFill>
                        </a:rPr>
                        <a:t> 2014</a:t>
                      </a:r>
                      <a:endParaRPr lang="fr-BE" b="0" dirty="0" smtClean="0">
                        <a:solidFill>
                          <a:schemeClr val="tx1"/>
                        </a:solidFill>
                      </a:endParaRPr>
                    </a:p>
                  </a:txBody>
                  <a:tcPr/>
                </a:tc>
              </a:tr>
              <a:tr h="370840">
                <a:tc>
                  <a:txBody>
                    <a:bodyPr/>
                    <a:lstStyle/>
                    <a:p>
                      <a:r>
                        <a:rPr lang="fr-BE" dirty="0" smtClean="0">
                          <a:solidFill>
                            <a:srgbClr val="3E6E5A"/>
                          </a:solidFill>
                        </a:rPr>
                        <a:t>Infirmières</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57</a:t>
            </a:fld>
            <a:endParaRPr lang="en-US"/>
          </a:p>
        </p:txBody>
      </p:sp>
      <p:sp>
        <p:nvSpPr>
          <p:cNvPr id="11" name="TextBox 10"/>
          <p:cNvSpPr txBox="1"/>
          <p:nvPr/>
        </p:nvSpPr>
        <p:spPr>
          <a:xfrm>
            <a:off x="2987824" y="4136998"/>
            <a:ext cx="5688632" cy="2388346"/>
          </a:xfrm>
          <a:prstGeom prst="rect">
            <a:avLst/>
          </a:prstGeom>
          <a:noFill/>
        </p:spPr>
        <p:txBody>
          <a:bodyPr wrap="square" rtlCol="0">
            <a:spAutoFit/>
          </a:bodyPr>
          <a:lstStyle/>
          <a:p>
            <a:r>
              <a:rPr lang="fr-BE" i="1" dirty="0" smtClean="0"/>
              <a:t>Pourquoi utiliser les services de </a:t>
            </a:r>
            <a:r>
              <a:rPr lang="fr-BE" i="1" dirty="0" err="1" smtClean="0"/>
              <a:t>MyCareNet</a:t>
            </a:r>
            <a:r>
              <a:rPr lang="fr-BE" i="1" dirty="0" smtClean="0"/>
              <a:t> ?</a:t>
            </a:r>
          </a:p>
          <a:p>
            <a:pPr marL="285750" indent="-285750">
              <a:spcBef>
                <a:spcPts val="0"/>
              </a:spcBef>
              <a:buFont typeface="Wingdings" pitchFamily="2" charset="2"/>
              <a:buChar char="ü"/>
            </a:pPr>
            <a:endParaRPr lang="fr-BE" sz="1600" dirty="0" smtClean="0">
              <a:sym typeface="Wingdings" pitchFamily="2" charset="2"/>
            </a:endParaRPr>
          </a:p>
          <a:p>
            <a:pPr marL="285750" indent="-285750">
              <a:lnSpc>
                <a:spcPct val="90000"/>
              </a:lnSpc>
              <a:buFont typeface="Wingdings" pitchFamily="2" charset="2"/>
              <a:buChar char="ü"/>
              <a:defRPr/>
            </a:pPr>
            <a:r>
              <a:rPr lang="fr-BE" sz="1600" dirty="0">
                <a:solidFill>
                  <a:srgbClr val="000000"/>
                </a:solidFill>
              </a:rPr>
              <a:t>Facturation électronique tiers payant</a:t>
            </a:r>
          </a:p>
          <a:p>
            <a:pPr marL="285750" indent="-285750">
              <a:lnSpc>
                <a:spcPct val="90000"/>
              </a:lnSpc>
              <a:buFont typeface="Wingdings" pitchFamily="2" charset="2"/>
              <a:buChar char="ü"/>
              <a:defRPr/>
            </a:pPr>
            <a:r>
              <a:rPr lang="fr-BE" sz="1600" dirty="0" smtClean="0">
                <a:solidFill>
                  <a:srgbClr val="000000"/>
                </a:solidFill>
              </a:rPr>
              <a:t>Tarification </a:t>
            </a:r>
            <a:r>
              <a:rPr lang="fr-BE" sz="1600" dirty="0">
                <a:solidFill>
                  <a:srgbClr val="000000"/>
                </a:solidFill>
              </a:rPr>
              <a:t>médicale</a:t>
            </a:r>
          </a:p>
          <a:p>
            <a:pPr marL="285750" indent="-285750">
              <a:lnSpc>
                <a:spcPct val="90000"/>
              </a:lnSpc>
              <a:buFont typeface="Wingdings" pitchFamily="2" charset="2"/>
              <a:buChar char="ü"/>
              <a:defRPr/>
            </a:pPr>
            <a:r>
              <a:rPr lang="fr-BE" sz="1600" dirty="0" smtClean="0">
                <a:solidFill>
                  <a:srgbClr val="000000"/>
                </a:solidFill>
              </a:rPr>
              <a:t>Consultation </a:t>
            </a:r>
            <a:r>
              <a:rPr lang="fr-BE" sz="1600" dirty="0">
                <a:solidFill>
                  <a:srgbClr val="000000"/>
                </a:solidFill>
              </a:rPr>
              <a:t>électronique </a:t>
            </a:r>
            <a:r>
              <a:rPr lang="fr-BE" sz="1600" dirty="0" smtClean="0">
                <a:solidFill>
                  <a:srgbClr val="000000"/>
                </a:solidFill>
              </a:rPr>
              <a:t>de l’assurabilité</a:t>
            </a:r>
            <a:endParaRPr lang="fr-BE" sz="1600" dirty="0">
              <a:solidFill>
                <a:srgbClr val="000000"/>
              </a:solidFill>
            </a:endParaRPr>
          </a:p>
          <a:p>
            <a:pPr marL="285750" indent="-285750">
              <a:lnSpc>
                <a:spcPct val="90000"/>
              </a:lnSpc>
              <a:buFont typeface="Wingdings" pitchFamily="2" charset="2"/>
              <a:buChar char="ü"/>
              <a:defRPr/>
            </a:pPr>
            <a:r>
              <a:rPr lang="fr-BE" sz="1600" dirty="0" smtClean="0">
                <a:solidFill>
                  <a:srgbClr val="000000"/>
                </a:solidFill>
              </a:rPr>
              <a:t>Echange </a:t>
            </a:r>
            <a:r>
              <a:rPr lang="fr-BE" sz="1600" dirty="0">
                <a:solidFill>
                  <a:srgbClr val="000000"/>
                </a:solidFill>
              </a:rPr>
              <a:t>électronique entre l'hôpital et la mutualité en cas d'hospitalisation</a:t>
            </a:r>
          </a:p>
          <a:p>
            <a:pPr marL="285750" indent="-285750">
              <a:lnSpc>
                <a:spcPct val="90000"/>
              </a:lnSpc>
              <a:buFont typeface="Wingdings" pitchFamily="2" charset="2"/>
              <a:buChar char="ü"/>
              <a:defRPr/>
            </a:pPr>
            <a:r>
              <a:rPr lang="fr-BE" sz="1600" dirty="0" smtClean="0">
                <a:solidFill>
                  <a:srgbClr val="000000"/>
                </a:solidFill>
              </a:rPr>
              <a:t>Demandes </a:t>
            </a:r>
            <a:r>
              <a:rPr lang="fr-BE" sz="1600" dirty="0">
                <a:solidFill>
                  <a:srgbClr val="000000"/>
                </a:solidFill>
              </a:rPr>
              <a:t>d’accord de remboursement des médicaments du Chapitre IV</a:t>
            </a:r>
          </a:p>
          <a:p>
            <a:pPr marL="285750" indent="-285750">
              <a:lnSpc>
                <a:spcPct val="90000"/>
              </a:lnSpc>
              <a:buFont typeface="Wingdings" pitchFamily="2" charset="2"/>
              <a:buChar char="ü"/>
              <a:defRPr/>
            </a:pPr>
            <a:r>
              <a:rPr lang="fr-BE" sz="1600" dirty="0" smtClean="0">
                <a:solidFill>
                  <a:srgbClr val="000000"/>
                </a:solidFill>
              </a:rPr>
              <a:t>Lien </a:t>
            </a:r>
            <a:r>
              <a:rPr lang="fr-BE" sz="1600" dirty="0">
                <a:solidFill>
                  <a:srgbClr val="000000"/>
                </a:solidFill>
              </a:rPr>
              <a:t>avec le </a:t>
            </a:r>
            <a:r>
              <a:rPr lang="fr-BE" sz="1600" dirty="0" smtClean="0">
                <a:solidFill>
                  <a:srgbClr val="000000"/>
                </a:solidFill>
              </a:rPr>
              <a:t>DMG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190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01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Pratique médicale &amp; informatisation</a:t>
            </a:r>
            <a:endParaRPr lang="en-US" dirty="0"/>
          </a:p>
        </p:txBody>
      </p:sp>
      <p:sp>
        <p:nvSpPr>
          <p:cNvPr id="13" name="Content Placeholder 12"/>
          <p:cNvSpPr>
            <a:spLocks noGrp="1"/>
          </p:cNvSpPr>
          <p:nvPr>
            <p:ph idx="1"/>
          </p:nvPr>
        </p:nvSpPr>
        <p:spPr/>
        <p:txBody>
          <a:bodyPr>
            <a:normAutofit fontScale="55000" lnSpcReduction="20000"/>
          </a:bodyPr>
          <a:lstStyle/>
          <a:p>
            <a:pPr marL="0" indent="0" algn="ctr">
              <a:spcBef>
                <a:spcPct val="0"/>
              </a:spcBef>
              <a:buNone/>
            </a:pPr>
            <a:r>
              <a:rPr lang="fr-FR" sz="4400" b="1" spc="-100" dirty="0">
                <a:solidFill>
                  <a:schemeClr val="tx2"/>
                </a:solidFill>
                <a:latin typeface="+mj-lt"/>
                <a:ea typeface="+mj-ea"/>
                <a:cs typeface="+mj-cs"/>
              </a:rPr>
              <a:t>Partage des données via le système</a:t>
            </a:r>
          </a:p>
          <a:p>
            <a:pPr marL="0" indent="0" algn="ctr">
              <a:spcBef>
                <a:spcPct val="0"/>
              </a:spcBef>
              <a:buNone/>
            </a:pPr>
            <a:r>
              <a:rPr lang="en-US" sz="4400" b="1" spc="-100" dirty="0">
                <a:solidFill>
                  <a:schemeClr val="tx2"/>
                </a:solidFill>
                <a:latin typeface="+mj-lt"/>
                <a:ea typeface="+mj-ea"/>
                <a:cs typeface="+mj-cs"/>
              </a:rPr>
              <a:t>hubs &amp; </a:t>
            </a:r>
            <a:r>
              <a:rPr lang="en-US" sz="4400" b="1" spc="-100" dirty="0" err="1">
                <a:solidFill>
                  <a:schemeClr val="tx2"/>
                </a:solidFill>
                <a:latin typeface="+mj-lt"/>
                <a:ea typeface="+mj-ea"/>
                <a:cs typeface="+mj-cs"/>
              </a:rPr>
              <a:t>metahub</a:t>
            </a:r>
            <a:r>
              <a:rPr lang="en-US" sz="4400" b="1" spc="-100" dirty="0">
                <a:solidFill>
                  <a:schemeClr val="tx2"/>
                </a:solidFill>
                <a:latin typeface="+mj-lt"/>
                <a:ea typeface="+mj-ea"/>
                <a:cs typeface="+mj-cs"/>
              </a:rPr>
              <a:t> </a:t>
            </a:r>
          </a:p>
          <a:p>
            <a:pPr marL="0" indent="0">
              <a:buNone/>
            </a:pPr>
            <a:endParaRPr lang="en-US" b="1" dirty="0" smtClean="0"/>
          </a:p>
          <a:p>
            <a:pPr>
              <a:buFont typeface="Wingdings" pitchFamily="2" charset="2"/>
              <a:buChar char="ü"/>
            </a:pPr>
            <a:r>
              <a:rPr lang="fr-FR" dirty="0"/>
              <a:t>Interconnexion entre les systèmes régionaux et locaux d’échange </a:t>
            </a:r>
            <a:r>
              <a:rPr lang="fr-FR" dirty="0" smtClean="0"/>
              <a:t>d’information </a:t>
            </a:r>
            <a:r>
              <a:rPr lang="fr-FR" dirty="0"/>
              <a:t>médicale (hubs) </a:t>
            </a:r>
            <a:endParaRPr lang="fr-FR" dirty="0" smtClean="0"/>
          </a:p>
          <a:p>
            <a:pPr>
              <a:buFont typeface="Wingdings" pitchFamily="2" charset="2"/>
              <a:buChar char="ü"/>
            </a:pPr>
            <a:endParaRPr lang="fr-FR" dirty="0"/>
          </a:p>
          <a:p>
            <a:pPr>
              <a:buFont typeface="Wingdings" pitchFamily="2" charset="2"/>
              <a:buChar char="ü"/>
            </a:pPr>
            <a:r>
              <a:rPr lang="fr-FR" dirty="0" smtClean="0"/>
              <a:t>Possibilité </a:t>
            </a:r>
            <a:r>
              <a:rPr lang="fr-FR" dirty="0"/>
              <a:t>pour les prestataires de soins de retrouver et de consulter les documents médicaux électroniques disponibles au sujet d’un patient </a:t>
            </a:r>
            <a:endParaRPr lang="fr-FR" dirty="0" smtClean="0"/>
          </a:p>
          <a:p>
            <a:pPr>
              <a:buFont typeface="Wingdings" pitchFamily="2" charset="2"/>
              <a:buChar char="ü"/>
            </a:pPr>
            <a:endParaRPr lang="fr-FR" dirty="0"/>
          </a:p>
          <a:p>
            <a:pPr>
              <a:buFont typeface="Wingdings" pitchFamily="2" charset="2"/>
              <a:buChar char="ü"/>
            </a:pPr>
            <a:r>
              <a:rPr lang="fr-FR" dirty="0" smtClean="0"/>
              <a:t>Contexte </a:t>
            </a:r>
            <a:r>
              <a:rPr lang="fr-FR" dirty="0"/>
              <a:t>exclusif de prise en charge de la santé du patient </a:t>
            </a:r>
            <a:endParaRPr lang="fr-FR" dirty="0" smtClean="0"/>
          </a:p>
          <a:p>
            <a:pPr>
              <a:buFont typeface="Wingdings" pitchFamily="2" charset="2"/>
              <a:buChar char="ü"/>
            </a:pPr>
            <a:endParaRPr lang="fr-FR" dirty="0"/>
          </a:p>
          <a:p>
            <a:pPr>
              <a:buFont typeface="Wingdings" pitchFamily="2" charset="2"/>
              <a:buChar char="ü"/>
            </a:pPr>
            <a:r>
              <a:rPr lang="fr-FR" dirty="0" smtClean="0"/>
              <a:t>Pas </a:t>
            </a:r>
            <a:r>
              <a:rPr lang="fr-FR" dirty="0"/>
              <a:t>de centralisation des </a:t>
            </a:r>
            <a:r>
              <a:rPr lang="fr-FR" dirty="0" smtClean="0"/>
              <a:t>données</a:t>
            </a:r>
          </a:p>
          <a:p>
            <a:pPr>
              <a:buFont typeface="Wingdings" pitchFamily="2" charset="2"/>
              <a:buChar char="ü"/>
            </a:pPr>
            <a:endParaRPr lang="fr-FR" dirty="0"/>
          </a:p>
          <a:p>
            <a:pPr>
              <a:buFont typeface="Wingdings" pitchFamily="2" charset="2"/>
              <a:buChar char="ü"/>
            </a:pPr>
            <a:r>
              <a:rPr lang="fr-FR" dirty="0" smtClean="0"/>
              <a:t>Relais </a:t>
            </a:r>
            <a:r>
              <a:rPr lang="fr-FR" dirty="0"/>
              <a:t>locaux ou régionaux organisés et gérés par des représentants des prestataires et établissements de soins</a:t>
            </a:r>
          </a:p>
          <a:p>
            <a:pPr marL="0" indent="0">
              <a:buNone/>
            </a:pPr>
            <a:endParaRPr lang="fr-FR" dirty="0"/>
          </a:p>
          <a:p>
            <a:endParaRPr lang="en-US" dirty="0"/>
          </a:p>
        </p:txBody>
      </p:sp>
      <p:sp>
        <p:nvSpPr>
          <p:cNvPr id="4" name="Text Placeholder 3"/>
          <p:cNvSpPr>
            <a:spLocks noGrp="1"/>
          </p:cNvSpPr>
          <p:nvPr>
            <p:ph type="body" sz="half" idx="2"/>
          </p:nvPr>
        </p:nvSpPr>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58</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285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smtClean="0"/>
              <a:t>Pratique médicale &amp; informatisation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7779684"/>
              </p:ext>
            </p:extLst>
          </p:nvPr>
        </p:nvGraphicFramePr>
        <p:xfrm>
          <a:off x="2971800" y="1388368"/>
          <a:ext cx="5704656" cy="17526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lang="fr-BE" dirty="0" smtClean="0"/>
                        <a:t>hubs-</a:t>
                      </a:r>
                      <a:r>
                        <a:rPr lang="fr-BE" dirty="0" err="1" smtClean="0"/>
                        <a:t>metahub</a:t>
                      </a:r>
                      <a:endParaRPr lang="en-US" dirty="0"/>
                    </a:p>
                  </a:txBody>
                  <a:tcPr/>
                </a:tc>
              </a:tr>
              <a:tr h="370840">
                <a:tc>
                  <a:txBody>
                    <a:bodyPr/>
                    <a:lstStyle/>
                    <a:p>
                      <a:r>
                        <a:rPr lang="fr-BE" dirty="0" smtClean="0">
                          <a:solidFill>
                            <a:srgbClr val="3E6E5A"/>
                          </a:solidFill>
                        </a:rPr>
                        <a:t>Médecin généraliste</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Médecin spécialiste</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r h="370840">
                <a:tc>
                  <a:txBody>
                    <a:bodyPr/>
                    <a:lstStyle/>
                    <a:p>
                      <a:r>
                        <a:rPr lang="fr-BE" dirty="0" smtClean="0">
                          <a:solidFill>
                            <a:srgbClr val="3E6E5A"/>
                          </a:solidFill>
                        </a:rPr>
                        <a:t>Hôpitaux</a:t>
                      </a:r>
                    </a:p>
                    <a:p>
                      <a:r>
                        <a:rPr lang="fr-BE" dirty="0" smtClean="0">
                          <a:solidFill>
                            <a:srgbClr val="3E6E5A"/>
                          </a:solidFill>
                        </a:rPr>
                        <a:t>Institutions de soins   </a:t>
                      </a:r>
                      <a:endParaRPr lang="en-US"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fr-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ea typeface="+mj-ea"/>
                <a:cs typeface="+mj-cs"/>
              </a:rPr>
              <a:t>Statuts, attentes et avantages</a:t>
            </a:r>
            <a:endParaRPr lang="en-US"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59</a:t>
            </a:fld>
            <a:endParaRPr lang="en-US"/>
          </a:p>
        </p:txBody>
      </p:sp>
      <p:sp>
        <p:nvSpPr>
          <p:cNvPr id="11" name="TextBox 10"/>
          <p:cNvSpPr txBox="1"/>
          <p:nvPr/>
        </p:nvSpPr>
        <p:spPr>
          <a:xfrm>
            <a:off x="2987824" y="3645024"/>
            <a:ext cx="5688632" cy="2554545"/>
          </a:xfrm>
          <a:prstGeom prst="rect">
            <a:avLst/>
          </a:prstGeom>
          <a:noFill/>
        </p:spPr>
        <p:txBody>
          <a:bodyPr wrap="square" rtlCol="0">
            <a:spAutoFit/>
          </a:bodyPr>
          <a:lstStyle/>
          <a:p>
            <a:r>
              <a:rPr lang="fr-BE" i="1" dirty="0" smtClean="0"/>
              <a:t>Pourquoi  participer au p</a:t>
            </a:r>
            <a:r>
              <a:rPr lang="fr-FR" i="1" dirty="0" err="1" smtClean="0"/>
              <a:t>artage</a:t>
            </a:r>
            <a:r>
              <a:rPr lang="fr-FR" i="1" dirty="0" smtClean="0"/>
              <a:t> </a:t>
            </a:r>
            <a:r>
              <a:rPr lang="fr-FR" i="1" dirty="0"/>
              <a:t>des données via le </a:t>
            </a:r>
            <a:r>
              <a:rPr lang="fr-FR" i="1" dirty="0" smtClean="0"/>
              <a:t>système </a:t>
            </a:r>
            <a:r>
              <a:rPr lang="en-US" i="1" dirty="0" smtClean="0"/>
              <a:t>hubs </a:t>
            </a:r>
            <a:r>
              <a:rPr lang="en-US" i="1" dirty="0"/>
              <a:t>&amp; </a:t>
            </a:r>
            <a:r>
              <a:rPr lang="en-US" i="1" dirty="0" err="1"/>
              <a:t>m</a:t>
            </a:r>
            <a:r>
              <a:rPr lang="en-US" i="1" dirty="0" err="1" smtClean="0"/>
              <a:t>etahub</a:t>
            </a:r>
            <a:r>
              <a:rPr lang="fr-BE" i="1" dirty="0" smtClean="0"/>
              <a:t>?</a:t>
            </a:r>
          </a:p>
          <a:p>
            <a:endParaRPr lang="fr-BE" i="1" dirty="0" smtClean="0"/>
          </a:p>
          <a:p>
            <a:pPr marL="285750" indent="-285750">
              <a:buFont typeface="Wingdings" pitchFamily="2" charset="2"/>
              <a:buChar char="ü"/>
            </a:pPr>
            <a:r>
              <a:rPr lang="fr-BE" dirty="0" smtClean="0"/>
              <a:t>Accessibilité </a:t>
            </a:r>
            <a:r>
              <a:rPr lang="fr-BE" dirty="0"/>
              <a:t>des </a:t>
            </a:r>
            <a:r>
              <a:rPr lang="fr-BE" dirty="0" smtClean="0"/>
              <a:t>données médicales</a:t>
            </a:r>
          </a:p>
          <a:p>
            <a:pPr marL="285750" indent="-285750">
              <a:buFont typeface="Wingdings" pitchFamily="2" charset="2"/>
              <a:buChar char="ü"/>
            </a:pPr>
            <a:r>
              <a:rPr lang="fr-BE" dirty="0" smtClean="0"/>
              <a:t>Accès sécurisé, selon le profil du prestataire et le lien thérapeutique prestataire-patient</a:t>
            </a:r>
            <a:endParaRPr lang="fr-BE" dirty="0"/>
          </a:p>
          <a:p>
            <a:pPr marL="285750" indent="-285750">
              <a:buFont typeface="Wingdings" pitchFamily="2" charset="2"/>
              <a:buChar char="ü"/>
            </a:pPr>
            <a:r>
              <a:rPr lang="fr-BE" dirty="0" smtClean="0"/>
              <a:t>Simplification administrative</a:t>
            </a:r>
            <a:endParaRPr lang="fr-BE" dirty="0"/>
          </a:p>
          <a:p>
            <a:pPr marL="285750" indent="-285750">
              <a:buFont typeface="Wingdings" pitchFamily="2" charset="2"/>
              <a:buChar char="ü"/>
            </a:pPr>
            <a:r>
              <a:rPr lang="fr-BE" dirty="0"/>
              <a:t>Soins intégrés et </a:t>
            </a:r>
            <a:r>
              <a:rPr lang="fr-BE" dirty="0" smtClean="0"/>
              <a:t>coordonnés</a:t>
            </a:r>
            <a:endParaRPr lang="fr-BE" i="1" dirty="0" smtClean="0"/>
          </a:p>
          <a:p>
            <a:pPr marL="285750" indent="-285750">
              <a:spcBef>
                <a:spcPts val="0"/>
              </a:spcBef>
              <a:buFont typeface="Wingdings" pitchFamily="2" charset="2"/>
              <a:buChar char="ü"/>
            </a:pPr>
            <a:endParaRPr lang="fr-BE" sz="1600" dirty="0" smtClean="0">
              <a:sym typeface="Wingdings" pitchFamily="2" charset="2"/>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0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solidFill>
                    <a:schemeClr val="bg1"/>
                  </a:solidFill>
                </a:rPr>
                <a:t>Avantages</a:t>
              </a:r>
              <a:r>
                <a:rPr lang="nl-BE" sz="1200" b="1" dirty="0" smtClean="0">
                  <a:solidFill>
                    <a:schemeClr val="bg1"/>
                  </a:solidFill>
                </a:rPr>
                <a:t> </a:t>
              </a:r>
              <a:r>
                <a:rPr lang="nl-BE" sz="1200" b="1" dirty="0" err="1" smtClean="0">
                  <a:solidFill>
                    <a:schemeClr val="bg1"/>
                  </a:solidFill>
                </a:rPr>
                <a:t>médicaux</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92" name="Rectangle 2"/>
          <p:cNvSpPr txBox="1">
            <a:spLocks noGrp="1" noChangeArrowheads="1"/>
          </p:cNvSpPr>
          <p:nvPr>
            <p:ph type="title"/>
          </p:nvPr>
        </p:nvSpPr>
        <p:spPr>
          <a:xfrm>
            <a:off x="451772" y="404664"/>
            <a:ext cx="8229600" cy="864096"/>
          </a:xfrm>
          <a:prstGeom prst="rect">
            <a:avLst/>
          </a:prstGeom>
        </p:spPr>
        <p:txBody>
          <a:bodyPr>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dirty="0"/>
              <a:t>Plate-forme </a:t>
            </a:r>
            <a:r>
              <a:rPr lang="fr-BE" sz="3200" dirty="0" err="1">
                <a:solidFill>
                  <a:srgbClr val="3E6E5A"/>
                </a:solidFill>
              </a:rPr>
              <a:t>eHealth</a:t>
            </a:r>
            <a:r>
              <a:rPr lang="fr-BE" sz="3200" dirty="0"/>
              <a:t>  </a:t>
            </a:r>
            <a:br>
              <a:rPr lang="fr-BE" sz="3200" dirty="0"/>
            </a:br>
            <a:r>
              <a:rPr lang="fr-BE" sz="2400" dirty="0"/>
              <a:t>En pratique</a:t>
            </a:r>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lvl="0" algn="ctr"/>
                <a:r>
                  <a:rPr lang="nl-BE" dirty="0" err="1" smtClean="0">
                    <a:solidFill>
                      <a:schemeClr val="bg1"/>
                    </a:solidFill>
                  </a:rPr>
                  <a:t>Consultation</a:t>
                </a:r>
                <a:r>
                  <a:rPr lang="nl-BE" dirty="0" smtClean="0">
                    <a:solidFill>
                      <a:schemeClr val="bg1"/>
                    </a:solidFill>
                  </a:rPr>
                  <a:t> des </a:t>
                </a:r>
                <a:r>
                  <a:rPr lang="nl-BE" dirty="0" err="1" smtClean="0">
                    <a:solidFill>
                      <a:schemeClr val="bg1"/>
                    </a:solidFill>
                  </a:rPr>
                  <a:t>résultats</a:t>
                </a:r>
                <a:r>
                  <a:rPr lang="nl-BE" dirty="0" smtClean="0">
                    <a:solidFill>
                      <a:schemeClr val="bg1"/>
                    </a:solidFill>
                  </a:rPr>
                  <a:t> de </a:t>
                </a:r>
                <a:r>
                  <a:rPr lang="nl-BE" dirty="0" err="1" smtClean="0">
                    <a:solidFill>
                      <a:schemeClr val="bg1"/>
                    </a:solidFill>
                  </a:rPr>
                  <a:t>laboratoire</a:t>
                </a:r>
                <a:endParaRPr lang="nl-BE" dirty="0">
                  <a:solidFill>
                    <a:schemeClr val="bg1"/>
                  </a:solidFill>
                </a:endParaRPr>
              </a:p>
              <a:p>
                <a:pPr algn="l"/>
                <a:endParaRPr lang="en-US"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fr-BE" dirty="0" smtClean="0">
                    <a:solidFill>
                      <a:schemeClr val="bg1"/>
                    </a:solidFill>
                  </a:rPr>
                  <a:t>Recherche des antécédents médicaux via le </a:t>
                </a:r>
                <a:r>
                  <a:rPr lang="fr-BE" dirty="0" err="1">
                    <a:solidFill>
                      <a:schemeClr val="bg1"/>
                    </a:solidFill>
                  </a:rPr>
                  <a:t>SumEHR</a:t>
                </a:r>
                <a:endParaRPr lang="en-US" dirty="0"/>
              </a:p>
              <a:p>
                <a:pPr algn="l"/>
                <a:endParaRPr lang="en-US"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fontScale="92500"/>
              </a:bodyPr>
              <a:lstStyle/>
              <a:p>
                <a:pPr lvl="0" algn="ct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endParaRPr lang="en-US"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82550" lvl="0" algn="ctr"/>
                <a:r>
                  <a:rPr lang="nl-BE" dirty="0" err="1" smtClean="0">
                    <a:solidFill>
                      <a:schemeClr val="bg1"/>
                    </a:solidFill>
                  </a:rPr>
                  <a:t>Guidelines</a:t>
                </a:r>
                <a:r>
                  <a:rPr lang="nl-BE" dirty="0" smtClean="0">
                    <a:solidFill>
                      <a:schemeClr val="bg1"/>
                    </a:solidFill>
                  </a:rPr>
                  <a:t> et avis </a:t>
                </a:r>
                <a:r>
                  <a:rPr lang="nl-BE" dirty="0" err="1" smtClean="0">
                    <a:solidFill>
                      <a:schemeClr val="bg1"/>
                    </a:solidFill>
                  </a:rPr>
                  <a:t>disponibles</a:t>
                </a:r>
                <a:r>
                  <a:rPr lang="nl-BE" dirty="0" smtClean="0">
                    <a:solidFill>
                      <a:schemeClr val="bg1"/>
                    </a:solidFill>
                  </a:rPr>
                  <a:t> online</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177800" lvl="0" algn="ctr"/>
                <a:r>
                  <a:rPr lang="nl-BE" dirty="0" smtClean="0">
                    <a:solidFill>
                      <a:schemeClr val="bg1"/>
                    </a:solidFill>
                  </a:rPr>
                  <a:t>Lettres de transfert </a:t>
                </a:r>
                <a:r>
                  <a:rPr lang="nl-BE" dirty="0" err="1" smtClean="0">
                    <a:solidFill>
                      <a:schemeClr val="bg1"/>
                    </a:solidFill>
                  </a:rPr>
                  <a:t>électronique</a:t>
                </a:r>
                <a:endParaRPr lang="en-US"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648583" cy="1118781"/>
            <a:chOff x="6010438" y="3294151"/>
            <a:chExt cx="2648583" cy="1118781"/>
          </a:xfrm>
        </p:grpSpPr>
        <p:grpSp>
          <p:nvGrpSpPr>
            <p:cNvPr id="41" name="Group 40"/>
            <p:cNvGrpSpPr/>
            <p:nvPr/>
          </p:nvGrpSpPr>
          <p:grpSpPr>
            <a:xfrm>
              <a:off x="6010438" y="3294151"/>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err="1" smtClean="0">
                    <a:solidFill>
                      <a:schemeClr val="bg1"/>
                    </a:solidFill>
                  </a:rPr>
                  <a:t>Prescriptions</a:t>
                </a:r>
                <a:r>
                  <a:rPr lang="nl-BE" dirty="0" smtClean="0">
                    <a:solidFill>
                      <a:schemeClr val="bg1"/>
                    </a:solidFill>
                  </a:rPr>
                  <a:t> </a:t>
                </a:r>
                <a:r>
                  <a:rPr lang="nl-BE" dirty="0" err="1" smtClean="0">
                    <a:solidFill>
                      <a:schemeClr val="bg1"/>
                    </a:solidFill>
                  </a:rPr>
                  <a:t>électroniques</a:t>
                </a:r>
                <a:endParaRPr lang="en-US" dirty="0"/>
              </a:p>
              <a:p>
                <a:pPr algn="l"/>
                <a:endParaRPr lang="en-US"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
        <p:nvSpPr>
          <p:cNvPr id="62" name="Slide Number Placeholder 11"/>
          <p:cNvSpPr>
            <a:spLocks noGrp="1"/>
          </p:cNvSpPr>
          <p:nvPr>
            <p:ph type="sldNum" sz="quarter" idx="4294967295"/>
          </p:nvPr>
        </p:nvSpPr>
        <p:spPr>
          <a:xfrm>
            <a:off x="7616035" y="44624"/>
            <a:ext cx="1066800" cy="329184"/>
          </a:xfrm>
          <a:prstGeom prst="rect">
            <a:avLst/>
          </a:prstGeom>
        </p:spPr>
        <p:txBody>
          <a:bodyPr/>
          <a:lstStyle/>
          <a:p>
            <a:fld id="{BAADB71D-6A6A-403E-B8B0-DAC18C9A03D5}" type="slidenum">
              <a:rPr lang="en-US" sz="1400" b="1" smtClean="0">
                <a:solidFill>
                  <a:schemeClr val="bg1"/>
                </a:solidFill>
              </a:rPr>
              <a:t>6</a:t>
            </a:fld>
            <a:endParaRPr lang="en-US" sz="1400" b="1" dirty="0">
              <a:solidFill>
                <a:schemeClr val="bg1"/>
              </a:solidFill>
            </a:endParaRPr>
          </a:p>
        </p:txBody>
      </p:sp>
      <p:sp>
        <p:nvSpPr>
          <p:cNvPr id="3" name="Rectangle 2"/>
          <p:cNvSpPr/>
          <p:nvPr/>
        </p:nvSpPr>
        <p:spPr>
          <a:xfrm>
            <a:off x="493364" y="84673"/>
            <a:ext cx="950901" cy="276999"/>
          </a:xfrm>
          <a:prstGeom prst="rect">
            <a:avLst/>
          </a:prstGeom>
        </p:spPr>
        <p:txBody>
          <a:bodyPr wrap="none">
            <a:spAutoFit/>
          </a:bodyPr>
          <a:lstStyle/>
          <a:p>
            <a:pPr lvl="0"/>
            <a:r>
              <a:rPr lang="en-US" sz="1200" dirty="0">
                <a:solidFill>
                  <a:srgbClr val="FFFFFF"/>
                </a:solidFill>
              </a:rPr>
              <a:t>14/06/2014</a:t>
            </a:r>
          </a:p>
        </p:txBody>
      </p:sp>
    </p:spTree>
    <p:extLst>
      <p:ext uri="{BB962C8B-B14F-4D97-AF65-F5344CB8AC3E}">
        <p14:creationId xmlns:p14="http://schemas.microsoft.com/office/powerpoint/2010/main" val="40199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fr-BE" dirty="0"/>
              <a:t>Pratique médicale &amp; informatisation</a:t>
            </a:r>
            <a:endParaRPr lang="nl-BE"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rPr>
              <a:t>Statuts, attentes et avantages</a:t>
            </a:r>
            <a:endParaRPr lang="en-US" sz="2000" spc="-100" dirty="0">
              <a:solidFill>
                <a:srgbClr val="3E6E5A"/>
              </a:solidFill>
            </a:endParaRPr>
          </a:p>
          <a:p>
            <a:pPr>
              <a:lnSpc>
                <a:spcPct val="90000"/>
              </a:lnSpc>
              <a:spcBef>
                <a:spcPct val="0"/>
              </a:spcBef>
            </a:pPr>
            <a:endParaRPr lang="nl-BE"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60</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Hubs-</a:t>
            </a:r>
            <a:r>
              <a:rPr lang="nl-BE" sz="3200" b="1" dirty="0" err="1" smtClean="0">
                <a:solidFill>
                  <a:srgbClr val="C00000"/>
                </a:solidFill>
              </a:rPr>
              <a:t>métahub</a:t>
            </a:r>
            <a:endParaRPr lang="nl-BE" sz="3200" b="1" dirty="0" smtClean="0">
              <a:solidFill>
                <a:srgbClr val="C00000"/>
              </a:solidFill>
            </a:endParaRPr>
          </a:p>
          <a:p>
            <a:pPr algn="ctr"/>
            <a:r>
              <a:rPr lang="nl-BE" sz="3200" b="1" dirty="0" smtClean="0">
                <a:solidFill>
                  <a:srgbClr val="C00000"/>
                </a:solidFill>
              </a:rPr>
              <a:t>Planning 2014 de la </a:t>
            </a:r>
            <a:r>
              <a:rPr lang="nl-BE" sz="3200" b="1" dirty="0" err="1">
                <a:solidFill>
                  <a:srgbClr val="C00000"/>
                </a:solidFill>
              </a:rPr>
              <a:t>r</a:t>
            </a:r>
            <a:r>
              <a:rPr lang="nl-BE" sz="3200" b="1" dirty="0" err="1" smtClean="0">
                <a:solidFill>
                  <a:srgbClr val="C00000"/>
                </a:solidFill>
              </a:rPr>
              <a:t>oadmap</a:t>
            </a:r>
            <a:endParaRPr lang="nl-BE" sz="3200" b="1" dirty="0">
              <a:solidFill>
                <a:srgbClr val="C00000"/>
              </a:solidFill>
            </a:endParaRPr>
          </a:p>
        </p:txBody>
      </p:sp>
      <p:graphicFrame>
        <p:nvGraphicFramePr>
          <p:cNvPr id="8" name="Diagram 7"/>
          <p:cNvGraphicFramePr/>
          <p:nvPr>
            <p:extLst>
              <p:ext uri="{D42A27DB-BD31-4B8C-83A1-F6EECF244321}">
                <p14:modId xmlns:p14="http://schemas.microsoft.com/office/powerpoint/2010/main" val="1479575031"/>
              </p:ext>
            </p:extLst>
          </p:nvPr>
        </p:nvGraphicFramePr>
        <p:xfrm>
          <a:off x="2915816" y="22453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32322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BE" dirty="0" smtClean="0"/>
              <a:t>Merci ! </a:t>
            </a:r>
            <a:br>
              <a:rPr lang="fr-BE" dirty="0" smtClean="0"/>
            </a:br>
            <a:r>
              <a:rPr lang="fr-BE" dirty="0" smtClean="0"/>
              <a:t>Questions ?</a:t>
            </a:r>
            <a:endParaRPr lang="en-US"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r>
                <a:rPr lang="en-US" sz="1600" dirty="0"/>
                <a:t>frank.robben@ehealth.fgov.be </a:t>
              </a:r>
            </a:p>
            <a:p>
              <a:endParaRPr lang="en-US" sz="1600" dirty="0" smtClean="0">
                <a:sym typeface="Arial" pitchFamily="34" charset="0"/>
              </a:endParaRPr>
            </a:p>
            <a:p>
              <a:r>
                <a:rPr lang="fr-BE" sz="1600" dirty="0" smtClean="0">
                  <a:sym typeface="Arial" pitchFamily="34" charset="0"/>
                </a:rPr>
                <a:t>@</a:t>
              </a:r>
              <a:r>
                <a:rPr lang="fr-BE" sz="1600" dirty="0" err="1">
                  <a:sym typeface="Arial" pitchFamily="34" charset="0"/>
                </a:rPr>
                <a:t>FrRobben</a:t>
              </a:r>
              <a:endParaRPr lang="fr-BE" sz="1600" dirty="0">
                <a:sym typeface="Arial" pitchFamily="34" charset="0"/>
              </a:endParaRPr>
            </a:p>
            <a:p>
              <a:endParaRPr lang="en-US" sz="1600" dirty="0">
                <a:sym typeface="Arial" pitchFamily="34" charset="0"/>
              </a:endParaRPr>
            </a:p>
            <a:p>
              <a:r>
                <a:rPr lang="en-US" sz="1600" dirty="0">
                  <a:sym typeface="Arial" pitchFamily="34" charset="0"/>
                </a:rPr>
                <a:t>https://www.ehealth.fgov.be</a:t>
              </a:r>
              <a:endParaRPr lang="fr-BE" sz="1600" dirty="0">
                <a:sym typeface="Arial" pitchFamily="34" charset="0"/>
              </a:endParaRPr>
            </a:p>
            <a:p>
              <a:r>
                <a:rPr lang="en-US" sz="1600" dirty="0">
                  <a:sym typeface="Arial" pitchFamily="34" charset="0"/>
                </a:rPr>
                <a:t>http://</a:t>
              </a:r>
              <a:r>
                <a:rPr lang="en-US" sz="1600" dirty="0" smtClean="0">
                  <a:sym typeface="Arial" pitchFamily="34" charset="0"/>
                </a:rPr>
                <a:t>www.bcss.fgov.be</a:t>
              </a:r>
              <a:endParaRPr lang="en-US" sz="1600" dirty="0">
                <a:sym typeface="Arial" pitchFamily="34" charset="0"/>
              </a:endParaRP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solidFill>
                    <a:schemeClr val="bg1"/>
                  </a:solidFill>
                </a:rPr>
                <a:t>Avantages</a:t>
              </a:r>
              <a:r>
                <a:rPr lang="nl-BE" sz="1200" b="1" dirty="0" smtClean="0">
                  <a:solidFill>
                    <a:schemeClr val="bg1"/>
                  </a:solidFill>
                </a:rPr>
                <a:t> </a:t>
              </a:r>
              <a:r>
                <a:rPr lang="nl-BE" sz="1200" b="1" dirty="0">
                  <a:solidFill>
                    <a:schemeClr val="bg1"/>
                  </a:solidFill>
                </a:rPr>
                <a:t>e</a:t>
              </a:r>
              <a:r>
                <a:rPr lang="nl-BE" sz="1200" b="1" dirty="0" smtClean="0">
                  <a:solidFill>
                    <a:schemeClr val="bg1"/>
                  </a:solidFill>
                </a:rPr>
                <a:t>n fin de </a:t>
              </a:r>
              <a:r>
                <a:rPr lang="nl-BE" sz="1200" b="1" dirty="0" err="1" smtClean="0">
                  <a:solidFill>
                    <a:schemeClr val="bg1"/>
                  </a:solidFill>
                </a:rPr>
                <a:t>consultation</a:t>
              </a:r>
              <a:endParaRPr lang="nl-BE" sz="1200" b="1" dirty="0">
                <a:solidFill>
                  <a:schemeClr val="bg1"/>
                </a:solidFill>
              </a:endParaRPr>
            </a:p>
          </p:txBody>
        </p:sp>
      </p:grpSp>
      <p:sp>
        <p:nvSpPr>
          <p:cNvPr id="92" name="Rectangle 2"/>
          <p:cNvSpPr txBox="1">
            <a:spLocks noGrp="1" noChangeArrowheads="1"/>
          </p:cNvSpPr>
          <p:nvPr>
            <p:ph type="title"/>
          </p:nvPr>
        </p:nvSpPr>
        <p:spPr>
          <a:xfrm>
            <a:off x="451772" y="476672"/>
            <a:ext cx="8229600" cy="864096"/>
          </a:xfrm>
          <a:prstGeom prst="rect">
            <a:avLst/>
          </a:prstGeom>
        </p:spPr>
        <p:txBody>
          <a:bodyPr>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dirty="0"/>
              <a:t>Plate-forme </a:t>
            </a:r>
            <a:r>
              <a:rPr lang="fr-BE" sz="3200" dirty="0" err="1">
                <a:solidFill>
                  <a:srgbClr val="3E6E5A"/>
                </a:solidFill>
              </a:rPr>
              <a:t>eHealth</a:t>
            </a:r>
            <a:r>
              <a:rPr lang="fr-BE" sz="3200" dirty="0"/>
              <a:t>  </a:t>
            </a:r>
            <a:br>
              <a:rPr lang="fr-BE" sz="3200" dirty="0"/>
            </a:br>
            <a:r>
              <a:rPr lang="fr-BE" sz="2400" dirty="0"/>
              <a:t>En pratique</a:t>
            </a:r>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fr-BE" sz="300" dirty="0" smtClean="0">
                  <a:solidFill>
                    <a:schemeClr val="bg1"/>
                  </a:solidFill>
                </a:endParaRPr>
              </a:p>
              <a:p>
                <a:pPr lvl="0" algn="ctr"/>
                <a:endParaRPr lang="nl-BE" sz="200" dirty="0" smtClean="0">
                  <a:solidFill>
                    <a:schemeClr val="bg1"/>
                  </a:solidFill>
                </a:endParaRPr>
              </a:p>
              <a:p>
                <a:pPr lvl="0" algn="ctr"/>
                <a:r>
                  <a:rPr lang="nl-BE" dirty="0" err="1" smtClean="0">
                    <a:solidFill>
                      <a:schemeClr val="bg1"/>
                    </a:solidFill>
                  </a:rPr>
                  <a:t>Tarification</a:t>
                </a:r>
                <a:r>
                  <a:rPr lang="nl-BE" dirty="0" smtClean="0">
                    <a:solidFill>
                      <a:schemeClr val="bg1"/>
                    </a:solidFill>
                  </a:rPr>
                  <a:t>,</a:t>
                </a:r>
              </a:p>
              <a:p>
                <a:pPr lvl="0" algn="ctr"/>
                <a:r>
                  <a:rPr lang="nl-BE" dirty="0" err="1" smtClean="0">
                    <a:solidFill>
                      <a:schemeClr val="bg1"/>
                    </a:solidFill>
                  </a:rPr>
                  <a:t>facturation</a:t>
                </a:r>
                <a:endParaRPr lang="en-US"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err="1" smtClean="0">
                    <a:solidFill>
                      <a:schemeClr val="bg1"/>
                    </a:solidFill>
                  </a:rPr>
                  <a:t>Création</a:t>
                </a:r>
                <a:r>
                  <a:rPr lang="nl-BE" dirty="0" smtClean="0">
                    <a:solidFill>
                      <a:schemeClr val="bg1"/>
                    </a:solidFill>
                  </a:rPr>
                  <a:t> et </a:t>
                </a:r>
                <a:r>
                  <a:rPr lang="nl-BE" dirty="0" err="1" smtClean="0">
                    <a:solidFill>
                      <a:schemeClr val="bg1"/>
                    </a:solidFill>
                  </a:rPr>
                  <a:t>envoi</a:t>
                </a:r>
                <a:r>
                  <a:rPr lang="nl-BE" dirty="0" smtClean="0">
                    <a:solidFill>
                      <a:schemeClr val="bg1"/>
                    </a:solidFill>
                  </a:rPr>
                  <a:t> </a:t>
                </a:r>
                <a:r>
                  <a:rPr lang="nl-BE" dirty="0" err="1" smtClean="0">
                    <a:solidFill>
                      <a:schemeClr val="bg1"/>
                    </a:solidFill>
                  </a:rPr>
                  <a:t>d’attestations</a:t>
                </a:r>
                <a:endParaRPr lang="nl-BE" dirty="0">
                  <a:solidFill>
                    <a:schemeClr val="bg1"/>
                  </a:solidFill>
                </a:endParaRPr>
              </a:p>
              <a:p>
                <a:pPr algn="l"/>
                <a:endParaRPr lang="en-US"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Mise à jour du </a:t>
                </a:r>
                <a:r>
                  <a:rPr lang="nl-BE" dirty="0" err="1" smtClean="0">
                    <a:solidFill>
                      <a:schemeClr val="bg1"/>
                    </a:solidFill>
                  </a:rPr>
                  <a:t>SumEHR</a:t>
                </a:r>
                <a:r>
                  <a:rPr lang="nl-BE" dirty="0">
                    <a:solidFill>
                      <a:schemeClr val="bg1"/>
                    </a:solidFill>
                  </a:rPr>
                  <a:t>, </a:t>
                </a:r>
                <a:r>
                  <a:rPr lang="nl-BE" dirty="0" smtClean="0">
                    <a:solidFill>
                      <a:schemeClr val="bg1"/>
                    </a:solidFill>
                  </a:rPr>
                  <a:t>du </a:t>
                </a: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r>
                  <a:rPr lang="nl-BE" dirty="0" smtClean="0">
                    <a:solidFill>
                      <a:schemeClr val="bg1"/>
                    </a:solidFill>
                  </a:rPr>
                  <a:t>, </a:t>
                </a:r>
                <a:r>
                  <a:rPr lang="nl-BE" dirty="0">
                    <a:solidFill>
                      <a:schemeClr val="bg1"/>
                    </a:solidFill>
                  </a:rPr>
                  <a:t>... </a:t>
                </a:r>
              </a:p>
              <a:p>
                <a:pPr algn="l"/>
                <a:endParaRPr lang="en-US"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err="1" smtClean="0">
                    <a:solidFill>
                      <a:schemeClr val="bg1"/>
                    </a:solidFill>
                  </a:rPr>
                  <a:t>Envoyer</a:t>
                </a:r>
                <a:r>
                  <a:rPr lang="nl-BE" dirty="0" smtClean="0">
                    <a:solidFill>
                      <a:schemeClr val="bg1"/>
                    </a:solidFill>
                  </a:rPr>
                  <a:t> </a:t>
                </a:r>
                <a:r>
                  <a:rPr lang="nl-BE" dirty="0" err="1" smtClean="0">
                    <a:solidFill>
                      <a:schemeClr val="bg1"/>
                    </a:solidFill>
                  </a:rPr>
                  <a:t>le</a:t>
                </a:r>
                <a:r>
                  <a:rPr lang="nl-BE" dirty="0" smtClean="0">
                    <a:solidFill>
                      <a:schemeClr val="bg1"/>
                    </a:solidFill>
                  </a:rPr>
                  <a:t> rapport au </a:t>
                </a:r>
                <a:r>
                  <a:rPr lang="nl-BE" dirty="0" err="1" smtClean="0">
                    <a:solidFill>
                      <a:schemeClr val="bg1"/>
                    </a:solidFill>
                  </a:rPr>
                  <a:t>détenteur</a:t>
                </a:r>
                <a:r>
                  <a:rPr lang="nl-BE" dirty="0" smtClean="0">
                    <a:solidFill>
                      <a:schemeClr val="bg1"/>
                    </a:solidFill>
                  </a:rPr>
                  <a:t> </a:t>
                </a:r>
                <a:r>
                  <a:rPr lang="nl-BE" dirty="0" err="1" smtClean="0">
                    <a:solidFill>
                      <a:schemeClr val="bg1"/>
                    </a:solidFill>
                  </a:rPr>
                  <a:t>d’un</a:t>
                </a:r>
                <a:r>
                  <a:rPr lang="nl-BE" dirty="0" smtClean="0">
                    <a:solidFill>
                      <a:schemeClr val="bg1"/>
                    </a:solidFill>
                  </a:rPr>
                  <a:t> DMG</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err="1" smtClean="0">
                    <a:solidFill>
                      <a:schemeClr val="bg1"/>
                    </a:solidFill>
                  </a:rPr>
                  <a:t>Enregistrements</a:t>
                </a:r>
                <a:endParaRPr lang="nl-BE" sz="1600" dirty="0" smtClean="0">
                  <a:solidFill>
                    <a:schemeClr val="bg1"/>
                  </a:solidFill>
                </a:endParaRP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
        <p:nvSpPr>
          <p:cNvPr id="50" name="Slide Number Placeholder 11"/>
          <p:cNvSpPr>
            <a:spLocks noGrp="1"/>
          </p:cNvSpPr>
          <p:nvPr>
            <p:ph type="sldNum" sz="quarter" idx="4294967295"/>
          </p:nvPr>
        </p:nvSpPr>
        <p:spPr>
          <a:xfrm>
            <a:off x="7616035" y="44624"/>
            <a:ext cx="1066800" cy="329184"/>
          </a:xfrm>
          <a:prstGeom prst="rect">
            <a:avLst/>
          </a:prstGeom>
        </p:spPr>
        <p:txBody>
          <a:bodyPr/>
          <a:lstStyle/>
          <a:p>
            <a:fld id="{BAADB71D-6A6A-403E-B8B0-DAC18C9A03D5}" type="slidenum">
              <a:rPr lang="en-US" sz="1400" b="1" smtClean="0">
                <a:solidFill>
                  <a:schemeClr val="bg1"/>
                </a:solidFill>
              </a:rPr>
              <a:t>7</a:t>
            </a:fld>
            <a:endParaRPr lang="en-US" sz="1400" b="1" dirty="0">
              <a:solidFill>
                <a:schemeClr val="bg1"/>
              </a:solidFill>
            </a:endParaRPr>
          </a:p>
        </p:txBody>
      </p:sp>
      <p:sp>
        <p:nvSpPr>
          <p:cNvPr id="54" name="Rectangle 53"/>
          <p:cNvSpPr/>
          <p:nvPr/>
        </p:nvSpPr>
        <p:spPr>
          <a:xfrm>
            <a:off x="493364" y="84673"/>
            <a:ext cx="950901" cy="276999"/>
          </a:xfrm>
          <a:prstGeom prst="rect">
            <a:avLst/>
          </a:prstGeom>
        </p:spPr>
        <p:txBody>
          <a:bodyPr wrap="none">
            <a:spAutoFit/>
          </a:bodyPr>
          <a:lstStyle/>
          <a:p>
            <a:pPr lvl="0"/>
            <a:r>
              <a:rPr lang="en-US" sz="1200" dirty="0">
                <a:solidFill>
                  <a:srgbClr val="FFFFFF"/>
                </a:solidFill>
              </a:rPr>
              <a:t>14/06/2014</a:t>
            </a:r>
          </a:p>
        </p:txBody>
      </p:sp>
    </p:spTree>
    <p:extLst>
      <p:ext uri="{BB962C8B-B14F-4D97-AF65-F5344CB8AC3E}">
        <p14:creationId xmlns:p14="http://schemas.microsoft.com/office/powerpoint/2010/main" val="23553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fr-FR" altLang="en-US" sz="2400" b="1" i="1"/>
          </a:p>
        </p:txBody>
      </p:sp>
      <p:sp>
        <p:nvSpPr>
          <p:cNvPr id="614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9717"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cs typeface="Arial" charset="0"/>
            </a:endParaRPr>
          </a:p>
          <a:p>
            <a:pPr algn="ctr">
              <a:defRPr/>
            </a:pPr>
            <a:endParaRPr lang="en-GB" sz="2400" b="1" i="1">
              <a:solidFill>
                <a:schemeClr val="bg1"/>
              </a:solidFill>
              <a:effectLst>
                <a:outerShdw blurRad="38100" dist="38100" dir="2700000" algn="tl">
                  <a:srgbClr val="000000"/>
                </a:outerShdw>
              </a:effectLst>
              <a:cs typeface="Arial" charset="0"/>
            </a:endParaRPr>
          </a:p>
        </p:txBody>
      </p:sp>
      <p:sp>
        <p:nvSpPr>
          <p:cNvPr id="615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5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eaLnBrk="0" hangingPunct="0">
              <a:buSzPct val="100000"/>
              <a:defRPr/>
            </a:pPr>
            <a:r>
              <a:rPr lang="en-US" sz="2400" b="1" i="1" dirty="0">
                <a:solidFill>
                  <a:srgbClr val="FFFFFF"/>
                </a:solidFill>
                <a:effectLst>
                  <a:outerShdw blurRad="38100" dist="38100" dir="2700000" algn="tl">
                    <a:srgbClr val="000000"/>
                  </a:outerShdw>
                </a:effectLst>
                <a:cs typeface="Arial" charset="0"/>
              </a:rPr>
              <a:t>Services de base</a:t>
            </a:r>
          </a:p>
          <a:p>
            <a:pPr algn="ctr" eaLnBrk="0" hangingPunct="0">
              <a:buSzPct val="100000"/>
              <a:defRPr/>
            </a:pPr>
            <a:r>
              <a:rPr lang="en-US" sz="2400" b="1" i="1" dirty="0">
                <a:solidFill>
                  <a:srgbClr val="FFFFFF"/>
                </a:solidFill>
                <a:effectLst>
                  <a:outerShdw blurRad="38100" dist="38100" dir="2700000" algn="tl">
                    <a:srgbClr val="000000"/>
                  </a:outerShdw>
                </a:effectLst>
                <a:cs typeface="Arial" charset="0"/>
              </a:rPr>
              <a:t>Plate-</a:t>
            </a:r>
            <a:r>
              <a:rPr lang="en-US" sz="2400" b="1" i="1" dirty="0" err="1">
                <a:solidFill>
                  <a:srgbClr val="FFFFFF"/>
                </a:solidFill>
                <a:effectLst>
                  <a:outerShdw blurRad="38100" dist="38100" dir="2700000" algn="tl">
                    <a:srgbClr val="000000"/>
                  </a:outerShdw>
                </a:effectLst>
                <a:cs typeface="Arial" charset="0"/>
              </a:rPr>
              <a:t>forme</a:t>
            </a:r>
            <a:r>
              <a:rPr lang="en-US" sz="2400" b="1" i="1" dirty="0">
                <a:solidFill>
                  <a:srgbClr val="FFFFFF"/>
                </a:solidFill>
                <a:effectLst>
                  <a:outerShdw blurRad="38100" dist="38100" dir="2700000" algn="tl">
                    <a:srgbClr val="000000"/>
                  </a:outerShdw>
                </a:effectLst>
                <a:cs typeface="Arial" charset="0"/>
              </a:rPr>
              <a:t> </a:t>
            </a:r>
            <a:r>
              <a:rPr lang="en-US" sz="2400" b="1" i="1" dirty="0" err="1">
                <a:solidFill>
                  <a:srgbClr val="3E6E5A"/>
                </a:solidFill>
                <a:effectLst>
                  <a:outerShdw blurRad="38100" dist="38100" dir="2700000" algn="tl">
                    <a:srgbClr val="000000"/>
                  </a:outerShdw>
                </a:effectLst>
                <a:cs typeface="Arial" charset="0"/>
              </a:rPr>
              <a:t>eHealth</a:t>
            </a:r>
            <a:endParaRPr lang="en-US" sz="2400" b="1" i="1" dirty="0">
              <a:solidFill>
                <a:srgbClr val="3E6E5A"/>
              </a:solidFill>
              <a:effectLst>
                <a:outerShdw blurRad="38100" dist="38100" dir="2700000" algn="tl">
                  <a:srgbClr val="000000"/>
                </a:outerShdw>
              </a:effectLst>
              <a:cs typeface="Arial" charset="0"/>
            </a:endParaRPr>
          </a:p>
        </p:txBody>
      </p:sp>
      <p:sp>
        <p:nvSpPr>
          <p:cNvPr id="615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2400" b="1" i="1">
                <a:solidFill>
                  <a:srgbClr val="000000"/>
                </a:solidFill>
                <a:latin typeface="Arial" pitchFamily="34" charset="0"/>
              </a:rPr>
              <a:t>Réseau</a:t>
            </a:r>
          </a:p>
        </p:txBody>
      </p:sp>
      <p:sp>
        <p:nvSpPr>
          <p:cNvPr id="2" name="Title 1"/>
          <p:cNvSpPr>
            <a:spLocks noGrp="1"/>
          </p:cNvSpPr>
          <p:nvPr>
            <p:ph type="title"/>
          </p:nvPr>
        </p:nvSpPr>
        <p:spPr>
          <a:xfrm>
            <a:off x="457200" y="332656"/>
            <a:ext cx="8229600" cy="990600"/>
          </a:xfrm>
        </p:spPr>
        <p:txBody>
          <a:bodyPr>
            <a:normAutofit/>
          </a:bodyPr>
          <a:lstStyle/>
          <a:p>
            <a:r>
              <a:rPr lang="en-US" altLang="en-US" b="1" dirty="0"/>
              <a:t>Architecture de base</a:t>
            </a:r>
            <a:endParaRPr lang="en-US" b="1" dirty="0"/>
          </a:p>
        </p:txBody>
      </p:sp>
      <p:pic>
        <p:nvPicPr>
          <p:cNvPr id="6155" name="Picture 76"/>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082432" y="5574953"/>
            <a:ext cx="835224" cy="6706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
        <p:nvSpPr>
          <p:cNvPr id="69637"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eaLnBrk="0" hangingPunct="0">
              <a:buSzPct val="100000"/>
              <a:defRPr/>
            </a:pPr>
            <a:r>
              <a:rPr lang="en-US" sz="2000" b="1" i="1">
                <a:solidFill>
                  <a:srgbClr val="000000"/>
                </a:solidFill>
                <a:effectLst>
                  <a:outerShdw blurRad="38100" dist="38100" dir="2700000" algn="tl">
                    <a:srgbClr val="C0C0C0"/>
                  </a:outerShdw>
                </a:effectLst>
                <a:cs typeface="Arial" charset="0"/>
              </a:rPr>
              <a:t>Patients, prestataires de soins</a:t>
            </a:r>
          </a:p>
          <a:p>
            <a:pPr algn="ctr" eaLnBrk="0" hangingPunct="0">
              <a:buSzPct val="100000"/>
              <a:defRPr/>
            </a:pPr>
            <a:r>
              <a:rPr lang="en-US" sz="2000" b="1" i="1">
                <a:solidFill>
                  <a:srgbClr val="000000"/>
                </a:solidFill>
                <a:effectLst>
                  <a:outerShdw blurRad="38100" dist="38100" dir="2700000" algn="tl">
                    <a:srgbClr val="C0C0C0"/>
                  </a:outerShdw>
                </a:effectLst>
                <a:cs typeface="Arial" charset="0"/>
              </a:rPr>
              <a:t>et établissements de soins</a:t>
            </a: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pic>
        <p:nvPicPr>
          <p:cNvPr id="6161"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21"/>
          <p:cNvSpPr>
            <a:spLocks noChangeArrowheads="1"/>
          </p:cNvSpPr>
          <p:nvPr/>
        </p:nvSpPr>
        <p:spPr bwMode="auto">
          <a:xfrm>
            <a:off x="315913" y="6029325"/>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2000" b="1" i="1">
                <a:solidFill>
                  <a:srgbClr val="0000FF"/>
                </a:solidFill>
              </a:rPr>
              <a:t>Fournisseurs</a:t>
            </a:r>
          </a:p>
        </p:txBody>
      </p:sp>
      <p:sp>
        <p:nvSpPr>
          <p:cNvPr id="6163"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2000" b="1" i="1">
                <a:solidFill>
                  <a:srgbClr val="0000FF"/>
                </a:solidFill>
              </a:rPr>
              <a:t>Utilisateurs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err="1">
                <a:solidFill>
                  <a:srgbClr val="FFFFFF"/>
                </a:solidFill>
                <a:effectLst>
                  <a:outerShdw blurRad="38100" dist="38100" dir="2700000" algn="tl">
                    <a:srgbClr val="000000"/>
                  </a:outerShdw>
                </a:effectLst>
                <a:cs typeface="Arial" charset="0"/>
              </a:rPr>
              <a:t>Portail</a:t>
            </a:r>
            <a:r>
              <a:rPr lang="en-US" sz="1400" i="1" dirty="0">
                <a:solidFill>
                  <a:srgbClr val="FFFFFF"/>
                </a:solidFill>
                <a:effectLst>
                  <a:outerShdw blurRad="38100" dist="38100" dir="2700000" algn="tl">
                    <a:srgbClr val="000000"/>
                  </a:outerShdw>
                </a:effectLst>
                <a:cs typeface="Arial" charset="0"/>
              </a:rPr>
              <a:t> </a:t>
            </a:r>
            <a:br>
              <a:rPr lang="en-US" sz="1400" i="1" dirty="0">
                <a:solidFill>
                  <a:srgbClr val="FFFFFF"/>
                </a:solidFill>
                <a:effectLst>
                  <a:outerShdw blurRad="38100" dist="38100" dir="2700000" algn="tl">
                    <a:srgbClr val="000000"/>
                  </a:outerShdw>
                </a:effectLst>
                <a:cs typeface="Arial" charset="0"/>
              </a:rPr>
            </a:br>
            <a:r>
              <a:rPr lang="en-US" sz="1400" i="1" dirty="0">
                <a:solidFill>
                  <a:srgbClr val="FFFFFF"/>
                </a:solidFill>
                <a:effectLst>
                  <a:outerShdw blurRad="38100" dist="38100" dir="2700000" algn="tl">
                    <a:srgbClr val="000000"/>
                  </a:outerShdw>
                </a:effectLst>
                <a:cs typeface="Arial" charset="0"/>
              </a:rPr>
              <a:t>plate-</a:t>
            </a:r>
            <a:r>
              <a:rPr lang="en-US" sz="1400" i="1" dirty="0" err="1">
                <a:solidFill>
                  <a:srgbClr val="FFFFFF"/>
                </a:solidFill>
                <a:effectLst>
                  <a:outerShdw blurRad="38100" dist="38100" dir="2700000" algn="tl">
                    <a:srgbClr val="000000"/>
                  </a:outerShdw>
                </a:effectLst>
                <a:cs typeface="Arial" charset="0"/>
              </a:rPr>
              <a:t>forme</a:t>
            </a:r>
            <a:r>
              <a:rPr lang="en-US" sz="1400" i="1" dirty="0">
                <a:solidFill>
                  <a:srgbClr val="FFFFFF"/>
                </a:solidFill>
                <a:effectLst>
                  <a:outerShdw blurRad="38100" dist="38100" dir="2700000" algn="tl">
                    <a:srgbClr val="000000"/>
                  </a:outerShdw>
                </a:effectLst>
                <a:cs typeface="Arial" charset="0"/>
              </a:rPr>
              <a:t> </a:t>
            </a:r>
            <a:r>
              <a:rPr lang="en-US" sz="1400" i="1" dirty="0" err="1">
                <a:solidFill>
                  <a:srgbClr val="3E6E5A"/>
                </a:solidFill>
                <a:effectLst>
                  <a:outerShdw blurRad="38100" dist="38100" dir="2700000" algn="tl">
                    <a:srgbClr val="000000"/>
                  </a:outerShdw>
                </a:effectLst>
                <a:cs typeface="Arial" charset="0"/>
              </a:rPr>
              <a:t>eHealth</a:t>
            </a:r>
            <a:endParaRPr lang="en-US" sz="1400" i="1" dirty="0">
              <a:solidFill>
                <a:srgbClr val="FFFFFF"/>
              </a:solidFill>
              <a:effectLst>
                <a:outerShdw blurRad="38100" dist="38100" dir="2700000" algn="tl">
                  <a:srgbClr val="000000"/>
                </a:outerShdw>
              </a:effectLst>
              <a:cs typeface="Arial" charset="0"/>
            </a:endParaRPr>
          </a:p>
        </p:txBody>
      </p:sp>
      <p:grpSp>
        <p:nvGrpSpPr>
          <p:cNvPr id="6165" name="Group 24"/>
          <p:cNvGrpSpPr>
            <a:grpSpLocks/>
          </p:cNvGrpSpPr>
          <p:nvPr/>
        </p:nvGrpSpPr>
        <p:grpSpPr bwMode="auto">
          <a:xfrm>
            <a:off x="760413" y="168910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Portail Health</a:t>
              </a:r>
            </a:p>
          </p:txBody>
        </p:sp>
        <p:sp>
          <p:nvSpPr>
            <p:cNvPr id="69661" name="AutoShape 29">
              <a:hlinkClick r:id="" action="ppaction://noaction" highlightClick="1"/>
            </p:cNvPr>
            <p:cNvSpPr>
              <a:spLocks noChangeArrowheads="1"/>
            </p:cNvSpPr>
            <p:nvPr/>
          </p:nvSpPr>
          <p:spPr bwMode="blackWhite">
            <a:xfrm>
              <a:off x="876" y="1559"/>
              <a:ext cx="420" cy="21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pic>
          <p:nvPicPr>
            <p:cNvPr id="6202"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Logiciel établissement de soins</a:t>
            </a:r>
          </a:p>
        </p:txBody>
      </p:sp>
      <p:sp>
        <p:nvSpPr>
          <p:cNvPr id="69667" name="AutoShape 35">
            <a:hlinkClick r:id="" action="ppaction://noaction" highlightClick="1"/>
          </p:cNvPr>
          <p:cNvSpPr>
            <a:spLocks noChangeArrowheads="1"/>
          </p:cNvSpPr>
          <p:nvPr/>
        </p:nvSpPr>
        <p:spPr bwMode="blackWhite">
          <a:xfrm>
            <a:off x="6688138" y="2655888"/>
            <a:ext cx="596900" cy="30480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MyCareNet</a:t>
            </a:r>
          </a:p>
        </p:txBody>
      </p:sp>
      <p:sp>
        <p:nvSpPr>
          <p:cNvPr id="69672" name="AutoShape 40">
            <a:hlinkClick r:id="" action="ppaction://noaction" highlightClick="1"/>
          </p:cNvPr>
          <p:cNvSpPr>
            <a:spLocks noChangeArrowheads="1"/>
          </p:cNvSpPr>
          <p:nvPr/>
        </p:nvSpPr>
        <p:spPr bwMode="blackWhite">
          <a:xfrm>
            <a:off x="5461000" y="2940050"/>
            <a:ext cx="558800" cy="327025"/>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73"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err="1">
                <a:solidFill>
                  <a:srgbClr val="FFFFFF"/>
                </a:solidFill>
                <a:effectLst>
                  <a:outerShdw blurRad="38100" dist="38100" dir="2700000" algn="tl">
                    <a:srgbClr val="000000"/>
                  </a:outerShdw>
                </a:effectLst>
                <a:cs typeface="Arial" charset="0"/>
              </a:rPr>
              <a:t>Logiciel</a:t>
            </a:r>
            <a:r>
              <a:rPr lang="en-US" sz="1400" i="1" dirty="0">
                <a:solidFill>
                  <a:srgbClr val="FFFFFF"/>
                </a:solidFill>
                <a:effectLst>
                  <a:outerShdw blurRad="38100" dist="38100" dir="2700000" algn="tl">
                    <a:srgbClr val="000000"/>
                  </a:outerShdw>
                </a:effectLst>
                <a:cs typeface="Arial" charset="0"/>
              </a:rPr>
              <a:t> </a:t>
            </a:r>
            <a:r>
              <a:rPr lang="en-US" sz="1400" i="1" dirty="0" err="1">
                <a:solidFill>
                  <a:srgbClr val="FFFFFF"/>
                </a:solidFill>
                <a:effectLst>
                  <a:outerShdw blurRad="38100" dist="38100" dir="2700000" algn="tl">
                    <a:srgbClr val="000000"/>
                  </a:outerShdw>
                </a:effectLst>
                <a:cs typeface="Arial" charset="0"/>
              </a:rPr>
              <a:t>prestataire</a:t>
            </a:r>
            <a:r>
              <a:rPr lang="en-US" sz="1400" i="1" dirty="0">
                <a:solidFill>
                  <a:srgbClr val="FFFFFF"/>
                </a:solidFill>
                <a:effectLst>
                  <a:outerShdw blurRad="38100" dist="38100" dir="2700000" algn="tl">
                    <a:srgbClr val="000000"/>
                  </a:outerShdw>
                </a:effectLst>
                <a:cs typeface="Arial" charset="0"/>
              </a:rPr>
              <a:t> de </a:t>
            </a:r>
            <a:r>
              <a:rPr lang="en-US" sz="1400" i="1" dirty="0" err="1">
                <a:solidFill>
                  <a:srgbClr val="FFFFFF"/>
                </a:solidFill>
                <a:effectLst>
                  <a:outerShdw blurRad="38100" dist="38100" dir="2700000" algn="tl">
                    <a:srgbClr val="000000"/>
                  </a:outerShdw>
                </a:effectLst>
                <a:cs typeface="Arial" charset="0"/>
              </a:rPr>
              <a:t>soins</a:t>
            </a:r>
            <a:endParaRPr lang="en-US" sz="1400" i="1" dirty="0">
              <a:solidFill>
                <a:srgbClr val="FFFFFF"/>
              </a:solidFill>
              <a:effectLst>
                <a:outerShdw blurRad="38100" dist="38100" dir="2700000" algn="tl">
                  <a:srgbClr val="000000"/>
                </a:outerShdw>
              </a:effectLst>
              <a:cs typeface="Arial" charset="0"/>
            </a:endParaRPr>
          </a:p>
        </p:txBody>
      </p:sp>
      <p:sp>
        <p:nvSpPr>
          <p:cNvPr id="69677" name="AutoShape 45">
            <a:hlinkClick r:id="" action="ppaction://noaction" highlightClick="1"/>
          </p:cNvPr>
          <p:cNvSpPr>
            <a:spLocks noChangeArrowheads="1"/>
          </p:cNvSpPr>
          <p:nvPr/>
        </p:nvSpPr>
        <p:spPr bwMode="blackWhite">
          <a:xfrm>
            <a:off x="7989888" y="2239963"/>
            <a:ext cx="511175" cy="2984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78"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79"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Site INAMI</a:t>
            </a:r>
          </a:p>
        </p:txBody>
      </p:sp>
      <p:sp>
        <p:nvSpPr>
          <p:cNvPr id="69695" name="AutoShape 63">
            <a:hlinkClick r:id="" action="ppaction://noaction" highlightClick="1"/>
          </p:cNvPr>
          <p:cNvSpPr>
            <a:spLocks noChangeArrowheads="1"/>
          </p:cNvSpPr>
          <p:nvPr/>
        </p:nvSpPr>
        <p:spPr bwMode="blackWhite">
          <a:xfrm>
            <a:off x="2730500" y="2628900"/>
            <a:ext cx="546100" cy="333375"/>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pic>
        <p:nvPicPr>
          <p:cNvPr id="618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189"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0"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1"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2"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3"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4"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pic>
        <p:nvPicPr>
          <p:cNvPr id="6195" name="Picture 57"/>
          <p:cNvPicPr>
            <a:picLocks noChangeAspect="1" noChangeArrowheads="1"/>
          </p:cNvPicPr>
          <p:nvPr/>
        </p:nvPicPr>
        <p:blipFill>
          <a:blip r:embed="rId7"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96" name="Picture 69" descr="logo_ziekenhuis_1083990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13" y="265588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7" name="Picture 70" descr="Logo huisar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71" descr="logo_ziekenhuis_1083990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9" name="Picture 7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219551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8</a:t>
            </a:fld>
            <a:endParaRPr lang="en-US"/>
          </a:p>
        </p:txBody>
      </p:sp>
    </p:spTree>
    <p:extLst>
      <p:ext uri="{BB962C8B-B14F-4D97-AF65-F5344CB8AC3E}">
        <p14:creationId xmlns:p14="http://schemas.microsoft.com/office/powerpoint/2010/main" val="324196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ym typeface="Arial" pitchFamily="34" charset="0"/>
              </a:rPr>
              <a:t>10 missions</a:t>
            </a:r>
            <a:endParaRPr lang="en-US" dirty="0"/>
          </a:p>
        </p:txBody>
      </p:sp>
      <p:sp>
        <p:nvSpPr>
          <p:cNvPr id="71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80000"/>
              </a:lnSpc>
              <a:spcBef>
                <a:spcPts val="1800"/>
              </a:spcBef>
              <a:buFont typeface="Wingdings" pitchFamily="2" charset="2"/>
              <a:buAutoNum type="arabicPeriod"/>
            </a:pPr>
            <a:endParaRPr lang="fr-BE" altLang="en-US" sz="2000" dirty="0" smtClean="0">
              <a:solidFill>
                <a:srgbClr val="000000"/>
              </a:solidFill>
              <a:sym typeface="Arial" pitchFamily="34" charset="0"/>
            </a:endParaRPr>
          </a:p>
          <a:p>
            <a:pPr marL="457200" indent="-457200">
              <a:lnSpc>
                <a:spcPct val="80000"/>
              </a:lnSpc>
              <a:spcBef>
                <a:spcPts val="1800"/>
              </a:spcBef>
              <a:buClrTx/>
              <a:buFont typeface="Wingdings" pitchFamily="2" charset="2"/>
              <a:buAutoNum type="arabicPeriod"/>
            </a:pPr>
            <a:r>
              <a:rPr lang="fr-BE" altLang="en-US" sz="2000" dirty="0" smtClean="0">
                <a:solidFill>
                  <a:srgbClr val="000000"/>
                </a:solidFill>
                <a:sym typeface="Arial" pitchFamily="34" charset="0"/>
              </a:rPr>
              <a:t>Développer une </a:t>
            </a:r>
            <a:r>
              <a:rPr lang="fr-BE" altLang="en-US" sz="2000" b="1" dirty="0" smtClean="0">
                <a:solidFill>
                  <a:srgbClr val="000000"/>
                </a:solidFill>
                <a:sym typeface="Arial" pitchFamily="34" charset="0"/>
              </a:rPr>
              <a:t>vision</a:t>
            </a:r>
            <a:r>
              <a:rPr lang="fr-BE" altLang="en-US" sz="2000" dirty="0" smtClean="0">
                <a:solidFill>
                  <a:srgbClr val="000000"/>
                </a:solidFill>
                <a:sym typeface="Arial" pitchFamily="34" charset="0"/>
              </a:rPr>
              <a:t> et une </a:t>
            </a:r>
            <a:r>
              <a:rPr lang="fr-BE" altLang="en-US" sz="2000" b="1" dirty="0" smtClean="0">
                <a:solidFill>
                  <a:srgbClr val="000000"/>
                </a:solidFill>
                <a:sym typeface="Arial" pitchFamily="34" charset="0"/>
              </a:rPr>
              <a:t>stratégie</a:t>
            </a:r>
            <a:r>
              <a:rPr lang="fr-BE" altLang="en-US" sz="2000" dirty="0" smtClean="0">
                <a:solidFill>
                  <a:srgbClr val="000000"/>
                </a:solidFill>
                <a:sym typeface="Arial" pitchFamily="34" charset="0"/>
              </a:rPr>
              <a:t> en matière d'</a:t>
            </a:r>
            <a:r>
              <a:rPr lang="fr-BE" altLang="en-US" sz="2000" dirty="0" err="1" smtClean="0">
                <a:solidFill>
                  <a:srgbClr val="3E6E5A"/>
                </a:solidFill>
                <a:sym typeface="Arial" pitchFamily="34" charset="0"/>
              </a:rPr>
              <a:t>eHealth</a:t>
            </a:r>
            <a:r>
              <a:rPr lang="fr-BE" altLang="en-US" dirty="0" smtClean="0">
                <a:solidFill>
                  <a:srgbClr val="000000"/>
                </a:solidFill>
                <a:sym typeface="Arial" pitchFamily="34" charset="0"/>
              </a:rPr>
              <a:t> </a:t>
            </a:r>
          </a:p>
          <a:p>
            <a:pPr marL="457200" indent="-457200">
              <a:lnSpc>
                <a:spcPct val="80000"/>
              </a:lnSpc>
              <a:spcBef>
                <a:spcPts val="1800"/>
              </a:spcBef>
              <a:buClrTx/>
              <a:buFont typeface="Wingdings" pitchFamily="2" charset="2"/>
              <a:buAutoNum type="arabicPeriod"/>
            </a:pPr>
            <a:r>
              <a:rPr lang="fr-BE" altLang="en-US" sz="2000" dirty="0" smtClean="0">
                <a:solidFill>
                  <a:srgbClr val="000000"/>
                </a:solidFill>
                <a:sym typeface="Arial" pitchFamily="34" charset="0"/>
              </a:rPr>
              <a:t>Organiser </a:t>
            </a:r>
            <a:r>
              <a:rPr lang="fr-BE" altLang="en-US" sz="2000" b="1" dirty="0" smtClean="0">
                <a:solidFill>
                  <a:srgbClr val="000000"/>
                </a:solidFill>
                <a:sym typeface="Arial" pitchFamily="34" charset="0"/>
              </a:rPr>
              <a:t>la collaboration </a:t>
            </a:r>
            <a:r>
              <a:rPr lang="fr-BE" altLang="en-US" sz="2000" dirty="0" smtClean="0">
                <a:solidFill>
                  <a:srgbClr val="000000"/>
                </a:solidFill>
                <a:sym typeface="Arial" pitchFamily="34" charset="0"/>
              </a:rPr>
              <a:t>avec d’autres instances publiques chargées de la </a:t>
            </a:r>
            <a:r>
              <a:rPr lang="fr-BE" altLang="en-US" sz="2000" b="1" dirty="0" smtClean="0">
                <a:solidFill>
                  <a:srgbClr val="000000"/>
                </a:solidFill>
                <a:sym typeface="Arial" pitchFamily="34" charset="0"/>
              </a:rPr>
              <a:t>coordination de la prestation de services électronique</a:t>
            </a:r>
            <a:r>
              <a:rPr lang="fr-BE" altLang="en-US" b="1" dirty="0" smtClean="0">
                <a:solidFill>
                  <a:srgbClr val="000000"/>
                </a:solidFill>
                <a:sym typeface="Arial" pitchFamily="34" charset="0"/>
              </a:rPr>
              <a:t> </a:t>
            </a:r>
          </a:p>
          <a:p>
            <a:pPr marL="457200" indent="-457200">
              <a:lnSpc>
                <a:spcPct val="80000"/>
              </a:lnSpc>
              <a:spcBef>
                <a:spcPts val="1800"/>
              </a:spcBef>
              <a:buClrTx/>
              <a:buFont typeface="Wingdings" pitchFamily="2" charset="2"/>
              <a:buAutoNum type="arabicPeriod"/>
            </a:pPr>
            <a:r>
              <a:rPr lang="fr-BE" altLang="en-US" sz="2000" dirty="0" smtClean="0">
                <a:solidFill>
                  <a:srgbClr val="000000"/>
                </a:solidFill>
                <a:sym typeface="Arial" pitchFamily="34" charset="0"/>
              </a:rPr>
              <a:t>Etre le </a:t>
            </a:r>
            <a:r>
              <a:rPr lang="fr-BE" altLang="en-US" sz="2000" b="1" dirty="0" smtClean="0">
                <a:solidFill>
                  <a:srgbClr val="000000"/>
                </a:solidFill>
                <a:sym typeface="Arial" pitchFamily="34" charset="0"/>
              </a:rPr>
              <a:t>moteur des changements nécessaires</a:t>
            </a:r>
            <a:r>
              <a:rPr lang="fr-BE" altLang="en-US" sz="2000" dirty="0" smtClean="0">
                <a:solidFill>
                  <a:srgbClr val="000000"/>
                </a:solidFill>
                <a:sym typeface="Arial" pitchFamily="34" charset="0"/>
              </a:rPr>
              <a:t> en vue de l'exécution de la vision et de la stratégie en matière d'</a:t>
            </a:r>
            <a:r>
              <a:rPr lang="fr-BE" altLang="en-US" sz="2000" dirty="0" err="1" smtClean="0">
                <a:solidFill>
                  <a:srgbClr val="3E6E5A"/>
                </a:solidFill>
                <a:sym typeface="Arial" pitchFamily="34" charset="0"/>
              </a:rPr>
              <a:t>eHealth</a:t>
            </a:r>
            <a:r>
              <a:rPr lang="fr-BE" altLang="en-US" sz="2000" dirty="0" smtClean="0">
                <a:solidFill>
                  <a:srgbClr val="000000"/>
                </a:solidFill>
                <a:sym typeface="Arial" pitchFamily="34" charset="0"/>
              </a:rPr>
              <a:t> </a:t>
            </a:r>
            <a:r>
              <a:rPr lang="fr-BE" altLang="en-US" dirty="0" smtClean="0">
                <a:solidFill>
                  <a:srgbClr val="000000"/>
                </a:solidFill>
                <a:sym typeface="Arial" pitchFamily="34" charset="0"/>
              </a:rPr>
              <a:t> </a:t>
            </a:r>
          </a:p>
          <a:p>
            <a:pPr marL="457200" indent="-457200">
              <a:lnSpc>
                <a:spcPct val="80000"/>
              </a:lnSpc>
              <a:spcBef>
                <a:spcPts val="1800"/>
              </a:spcBef>
              <a:buClrTx/>
              <a:buFont typeface="Wingdings" pitchFamily="2" charset="2"/>
              <a:buAutoNum type="arabicPeriod"/>
            </a:pPr>
            <a:r>
              <a:rPr lang="fr-BE" altLang="en-US" sz="2000" dirty="0" smtClean="0">
                <a:solidFill>
                  <a:srgbClr val="000000"/>
                </a:solidFill>
                <a:sym typeface="Arial" pitchFamily="34" charset="0"/>
              </a:rPr>
              <a:t>Déterminer des </a:t>
            </a:r>
            <a:r>
              <a:rPr lang="fr-BE" altLang="en-US" sz="2000" b="1" dirty="0" smtClean="0">
                <a:solidFill>
                  <a:srgbClr val="000000"/>
                </a:solidFill>
                <a:sym typeface="Arial" pitchFamily="34" charset="0"/>
              </a:rPr>
              <a:t>normes, standards, spécifications</a:t>
            </a:r>
            <a:r>
              <a:rPr lang="fr-BE" altLang="en-US" sz="2000" dirty="0" smtClean="0">
                <a:solidFill>
                  <a:srgbClr val="000000"/>
                </a:solidFill>
                <a:sym typeface="Arial" pitchFamily="34" charset="0"/>
              </a:rPr>
              <a:t> fonctionnels et techniques ainsi qu'une </a:t>
            </a:r>
            <a:r>
              <a:rPr lang="fr-BE" altLang="en-US" sz="2000" b="1" dirty="0" smtClean="0">
                <a:solidFill>
                  <a:srgbClr val="000000"/>
                </a:solidFill>
                <a:sym typeface="Arial" pitchFamily="34" charset="0"/>
              </a:rPr>
              <a:t>architecture de base</a:t>
            </a:r>
            <a:r>
              <a:rPr lang="fr-BE" altLang="en-US" sz="2000" dirty="0" smtClean="0">
                <a:solidFill>
                  <a:srgbClr val="000000"/>
                </a:solidFill>
                <a:sym typeface="Arial" pitchFamily="34" charset="0"/>
              </a:rPr>
              <a:t> en matière de TIC  </a:t>
            </a:r>
          </a:p>
          <a:p>
            <a:pPr marL="457200" indent="-457200">
              <a:lnSpc>
                <a:spcPct val="80000"/>
              </a:lnSpc>
              <a:spcBef>
                <a:spcPts val="1800"/>
              </a:spcBef>
              <a:buClrTx/>
              <a:buFont typeface="Wingdings" pitchFamily="2" charset="2"/>
              <a:buAutoNum type="arabicPeriod"/>
            </a:pPr>
            <a:r>
              <a:rPr lang="fr-BE" altLang="en-US" sz="2000" dirty="0" smtClean="0">
                <a:solidFill>
                  <a:srgbClr val="000000"/>
                </a:solidFill>
                <a:sym typeface="Arial" pitchFamily="34" charset="0"/>
              </a:rPr>
              <a:t>Enregistrer des </a:t>
            </a:r>
            <a:r>
              <a:rPr lang="fr-BE" altLang="en-US" sz="2000" b="1" dirty="0" smtClean="0">
                <a:solidFill>
                  <a:srgbClr val="000000"/>
                </a:solidFill>
                <a:sym typeface="Arial" pitchFamily="34" charset="0"/>
              </a:rPr>
              <a:t>logiciels </a:t>
            </a:r>
            <a:r>
              <a:rPr lang="fr-BE" altLang="en-US" sz="2000" dirty="0" smtClean="0">
                <a:solidFill>
                  <a:srgbClr val="000000"/>
                </a:solidFill>
                <a:sym typeface="Arial" pitchFamily="34" charset="0"/>
              </a:rPr>
              <a:t>de gestion des dossiers de patients électroniques  </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9</a:t>
            </a:fld>
            <a:endParaRPr lang="en-US"/>
          </a:p>
        </p:txBody>
      </p:sp>
    </p:spTree>
    <p:extLst>
      <p:ext uri="{BB962C8B-B14F-4D97-AF65-F5344CB8AC3E}">
        <p14:creationId xmlns:p14="http://schemas.microsoft.com/office/powerpoint/2010/main" val="137940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4657</TotalTime>
  <Words>3319</Words>
  <Application>Microsoft Office PowerPoint</Application>
  <PresentationFormat>On-screen Show (4:3)</PresentationFormat>
  <Paragraphs>826</Paragraphs>
  <Slides>61</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Clarity</vt:lpstr>
      <vt:lpstr>Visio</vt:lpstr>
      <vt:lpstr>Plate-forme eHealth: état d'avancement et perspectives</vt:lpstr>
      <vt:lpstr>Quelques évolutions dans les soins de santé</vt:lpstr>
      <vt:lpstr>Les évolutions précitées requièrent …</vt:lpstr>
      <vt:lpstr>Plate-forme eHealth - Objectifs</vt:lpstr>
      <vt:lpstr>PowerPoint Presentation</vt:lpstr>
      <vt:lpstr>Plate-forme eHealth   En pratique</vt:lpstr>
      <vt:lpstr>Plate-forme eHealth   En pratique</vt:lpstr>
      <vt:lpstr>Architecture de base</vt:lpstr>
      <vt:lpstr>10 missions</vt:lpstr>
      <vt:lpstr>10 missions</vt:lpstr>
      <vt:lpstr>10 services de base</vt:lpstr>
      <vt:lpstr>10 services de base</vt:lpstr>
      <vt:lpstr>Gestion intégrée des utilisateurs et des accès</vt:lpstr>
      <vt:lpstr>10 services de base</vt:lpstr>
      <vt:lpstr>PowerPoint Presentation</vt:lpstr>
      <vt:lpstr>10 services de base</vt:lpstr>
      <vt:lpstr>Cryptage destinataire connu</vt:lpstr>
      <vt:lpstr>Cryptage destinataire connu</vt:lpstr>
      <vt:lpstr>Cryptage destinataire inconnu</vt:lpstr>
      <vt:lpstr>10 services de base</vt:lpstr>
      <vt:lpstr>Prescription électronique dans les hôpitaux(timestamping)</vt:lpstr>
      <vt:lpstr>10 services de base</vt:lpstr>
      <vt:lpstr>Services à valeur ajoutée</vt:lpstr>
      <vt:lpstr>Services à valeur ajoutée</vt:lpstr>
      <vt:lpstr>Services à valeur ajoutée</vt:lpstr>
      <vt:lpstr>Services à valeur ajoutée</vt:lpstr>
      <vt:lpstr>Pierre angulaire:  Partage de données multidisciplinaire</vt:lpstr>
      <vt:lpstr>Transmission de données:  eHealthBox </vt:lpstr>
      <vt:lpstr>Partage de données multidisciplinaire </vt:lpstr>
      <vt:lpstr>Système Hubs &amp; Metahub: mise en place des "hubs"</vt:lpstr>
      <vt:lpstr>Hub–metahub: as is</vt:lpstr>
      <vt:lpstr>Hub–metahub: to be</vt:lpstr>
      <vt:lpstr>Données extramurales 1/2</vt:lpstr>
      <vt:lpstr>Données extramurales 2/2</vt:lpstr>
      <vt:lpstr>PowerPoint Presentation</vt:lpstr>
      <vt:lpstr>PowerPoint Presentation</vt:lpstr>
      <vt:lpstr>Consentement éclairé et relation thérapeutique</vt:lpstr>
      <vt:lpstr>Consentement éclairé et relation thérapeutique</vt:lpstr>
      <vt:lpstr>eHealthConsent</vt:lpstr>
      <vt:lpstr>eHealthConsent</vt:lpstr>
      <vt:lpstr>eHealthConsent</vt:lpstr>
      <vt:lpstr>eHealthConsent</vt:lpstr>
      <vt:lpstr>Roadmap e-S@nté 2013-2018</vt:lpstr>
      <vt:lpstr>Roadmap e-S@nté 2013-2018</vt:lpstr>
      <vt:lpstr>Roadmap e-S@nté 2013-2018</vt:lpstr>
      <vt:lpstr>Roadmap e-S@nté 2013-2018</vt:lpstr>
      <vt:lpstr>Roadmap e-S@nté 2013-2018</vt:lpstr>
      <vt:lpstr>Pourquoi informatiser sa pratique médicale ? Quel rôle pour le prestataire de soins ?</vt:lpstr>
      <vt:lpstr>Quel rôle pour le prestataire de soins ? </vt:lpstr>
      <vt:lpstr>Quel rôle pour le prestataire de soins ? </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Pratique médicale &amp; informatisation</vt:lpstr>
      <vt:lpstr>Merci !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129</cp:revision>
  <cp:lastPrinted>2014-05-07T12:31:10Z</cp:lastPrinted>
  <dcterms:created xsi:type="dcterms:W3CDTF">2014-04-14T09:14:56Z</dcterms:created>
  <dcterms:modified xsi:type="dcterms:W3CDTF">2014-06-13T08:13:50Z</dcterms:modified>
</cp:coreProperties>
</file>