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07" r:id="rId4"/>
    <p:sldMasterId id="2147483917" r:id="rId5"/>
  </p:sldMasterIdLst>
  <p:notesMasterIdLst>
    <p:notesMasterId r:id="rId91"/>
  </p:notesMasterIdLst>
  <p:handoutMasterIdLst>
    <p:handoutMasterId r:id="rId92"/>
  </p:handoutMasterIdLst>
  <p:sldIdLst>
    <p:sldId id="301" r:id="rId6"/>
    <p:sldId id="328" r:id="rId7"/>
    <p:sldId id="338" r:id="rId8"/>
    <p:sldId id="319" r:id="rId9"/>
    <p:sldId id="321" r:id="rId10"/>
    <p:sldId id="322" r:id="rId11"/>
    <p:sldId id="323" r:id="rId12"/>
    <p:sldId id="320" r:id="rId13"/>
    <p:sldId id="324" r:id="rId14"/>
    <p:sldId id="325" r:id="rId15"/>
    <p:sldId id="339" r:id="rId16"/>
    <p:sldId id="340" r:id="rId17"/>
    <p:sldId id="341" r:id="rId18"/>
    <p:sldId id="342" r:id="rId19"/>
    <p:sldId id="358" r:id="rId20"/>
    <p:sldId id="359" r:id="rId21"/>
    <p:sldId id="360" r:id="rId22"/>
    <p:sldId id="361" r:id="rId23"/>
    <p:sldId id="343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5" r:id="rId32"/>
    <p:sldId id="356" r:id="rId33"/>
    <p:sldId id="357" r:id="rId34"/>
    <p:sldId id="327" r:id="rId35"/>
    <p:sldId id="326" r:id="rId36"/>
    <p:sldId id="257" r:id="rId37"/>
    <p:sldId id="258" r:id="rId38"/>
    <p:sldId id="269" r:id="rId39"/>
    <p:sldId id="271" r:id="rId40"/>
    <p:sldId id="272" r:id="rId41"/>
    <p:sldId id="270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336" r:id="rId50"/>
    <p:sldId id="337" r:id="rId51"/>
    <p:sldId id="259" r:id="rId52"/>
    <p:sldId id="311" r:id="rId53"/>
    <p:sldId id="304" r:id="rId54"/>
    <p:sldId id="275" r:id="rId55"/>
    <p:sldId id="279" r:id="rId56"/>
    <p:sldId id="318" r:id="rId57"/>
    <p:sldId id="276" r:id="rId58"/>
    <p:sldId id="277" r:id="rId59"/>
    <p:sldId id="278" r:id="rId60"/>
    <p:sldId id="264" r:id="rId61"/>
    <p:sldId id="306" r:id="rId62"/>
    <p:sldId id="261" r:id="rId63"/>
    <p:sldId id="280" r:id="rId64"/>
    <p:sldId id="286" r:id="rId65"/>
    <p:sldId id="287" r:id="rId66"/>
    <p:sldId id="288" r:id="rId67"/>
    <p:sldId id="312" r:id="rId68"/>
    <p:sldId id="265" r:id="rId69"/>
    <p:sldId id="289" r:id="rId70"/>
    <p:sldId id="290" r:id="rId71"/>
    <p:sldId id="291" r:id="rId72"/>
    <p:sldId id="303" r:id="rId73"/>
    <p:sldId id="313" r:id="rId74"/>
    <p:sldId id="266" r:id="rId75"/>
    <p:sldId id="292" r:id="rId76"/>
    <p:sldId id="293" r:id="rId77"/>
    <p:sldId id="294" r:id="rId78"/>
    <p:sldId id="295" r:id="rId79"/>
    <p:sldId id="314" r:id="rId80"/>
    <p:sldId id="296" r:id="rId81"/>
    <p:sldId id="267" r:id="rId82"/>
    <p:sldId id="297" r:id="rId83"/>
    <p:sldId id="315" r:id="rId84"/>
    <p:sldId id="268" r:id="rId85"/>
    <p:sldId id="298" r:id="rId86"/>
    <p:sldId id="299" r:id="rId87"/>
    <p:sldId id="316" r:id="rId88"/>
    <p:sldId id="300" r:id="rId89"/>
    <p:sldId id="302" r:id="rId90"/>
  </p:sldIdLst>
  <p:sldSz cx="12192000" cy="6858000"/>
  <p:notesSz cx="6797675" cy="9926638"/>
  <p:embeddedFontLst>
    <p:embeddedFont>
      <p:font typeface="Open Sans" panose="020B0604020202020204" charset="0"/>
      <p:regular r:id="rId93"/>
      <p:bold r:id="rId94"/>
      <p:italic r:id="rId95"/>
      <p:boldItalic r:id="rId96"/>
    </p:embeddedFont>
    <p:embeddedFont>
      <p:font typeface="Open Sans Semibold" panose="020B0604020202020204" charset="0"/>
      <p:bold r:id="rId97"/>
      <p:boldItalic r:id="rId98"/>
    </p:embeddedFont>
    <p:embeddedFont>
      <p:font typeface="Calibri" panose="020F0502020204030204" pitchFamily="34" charset="0"/>
      <p:regular r:id="rId99"/>
      <p:bold r:id="rId100"/>
      <p:italic r:id="rId101"/>
      <p:boldItalic r:id="rId102"/>
    </p:embeddedFont>
    <p:embeddedFont>
      <p:font typeface="Open Sans Semibold" panose="020B0604020202020204" charset="0"/>
      <p:bold r:id="rId97"/>
      <p:boldItalic r:id="rId98"/>
    </p:embeddedFont>
    <p:embeddedFont>
      <p:font typeface="Consolas" panose="020B0609020204030204" pitchFamily="49" charset="0"/>
      <p:regular r:id="rId103"/>
      <p:bold r:id="rId104"/>
      <p:italic r:id="rId105"/>
      <p:boldItalic r:id="rId10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lip.coppens@smals.be" initials="f" lastIdx="3" clrIdx="0">
    <p:extLst>
      <p:ext uri="{19B8F6BF-5375-455C-9EA6-DF929625EA0E}">
        <p15:presenceInfo xmlns:p15="http://schemas.microsoft.com/office/powerpoint/2012/main" userId="filip.coppens@smals.b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7670"/>
    <a:srgbClr val="07766F"/>
    <a:srgbClr val="B82400"/>
    <a:srgbClr val="0082BE"/>
    <a:srgbClr val="0087BE"/>
    <a:srgbClr val="0082B8"/>
    <a:srgbClr val="0082B4"/>
    <a:srgbClr val="0082AE"/>
    <a:srgbClr val="0078AE"/>
    <a:srgbClr val="0A7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79" autoAdjust="0"/>
    <p:restoredTop sz="85331" autoAdjust="0"/>
  </p:normalViewPr>
  <p:slideViewPr>
    <p:cSldViewPr>
      <p:cViewPr varScale="1">
        <p:scale>
          <a:sx n="96" d="100"/>
          <a:sy n="96" d="100"/>
        </p:scale>
        <p:origin x="96" y="3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010"/>
    </p:cViewPr>
  </p:sorterViewPr>
  <p:notesViewPr>
    <p:cSldViewPr>
      <p:cViewPr varScale="1">
        <p:scale>
          <a:sx n="82" d="100"/>
          <a:sy n="82" d="100"/>
        </p:scale>
        <p:origin x="388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07" Type="http://schemas.openxmlformats.org/officeDocument/2006/relationships/commentAuthors" Target="commentAuthors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font" Target="fonts/font10.fntdata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font" Target="fonts/font3.fntdata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font" Target="fonts/font11.fntdata"/><Relationship Id="rId108" Type="http://schemas.openxmlformats.org/officeDocument/2006/relationships/presProps" Target="presProps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font" Target="fonts/font14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font" Target="fonts/font2.fntdata"/><Relationship Id="rId99" Type="http://schemas.openxmlformats.org/officeDocument/2006/relationships/font" Target="fonts/font7.fntdata"/><Relationship Id="rId10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viewProps" Target="viewProps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font" Target="fonts/font5.fntdata"/><Relationship Id="rId104" Type="http://schemas.openxmlformats.org/officeDocument/2006/relationships/font" Target="fonts/font12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theme" Target="theme/theme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font" Target="fonts/font8.fntdata"/><Relationship Id="rId105" Type="http://schemas.openxmlformats.org/officeDocument/2006/relationships/font" Target="fonts/font13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font" Target="fonts/font1.fntdata"/><Relationship Id="rId98" Type="http://schemas.openxmlformats.org/officeDocument/2006/relationships/font" Target="fonts/font6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B0C0D0-7AB7-487B-ADF8-3BB3DD4E9EE7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919EDD-7680-4985-B198-1CBB0F9E96AC}">
      <dgm:prSet/>
      <dgm:spPr/>
      <dgm:t>
        <a:bodyPr/>
        <a:lstStyle/>
        <a:p>
          <a:pPr rtl="0"/>
          <a:r>
            <a:rPr lang="en-GB" dirty="0" err="1" smtClean="0"/>
            <a:t>Coördinatie</a:t>
          </a:r>
          <a:r>
            <a:rPr lang="en-GB" dirty="0" smtClean="0"/>
            <a:t> van </a:t>
          </a:r>
          <a:r>
            <a:rPr lang="en-GB" dirty="0" err="1" smtClean="0"/>
            <a:t>elektronische</a:t>
          </a:r>
          <a:r>
            <a:rPr lang="en-GB" dirty="0" smtClean="0"/>
            <a:t> </a:t>
          </a:r>
          <a:r>
            <a:rPr lang="en-GB" dirty="0" err="1" smtClean="0"/>
            <a:t>deelprocessen</a:t>
          </a:r>
          <a:endParaRPr lang="nl-BE" dirty="0"/>
        </a:p>
      </dgm:t>
    </dgm:pt>
    <dgm:pt modelId="{2FC221D4-82FE-4089-96B1-E14722E33943}" type="parTrans" cxnId="{2D283A8C-B4A3-4152-B8A6-4729DCCC852F}">
      <dgm:prSet/>
      <dgm:spPr/>
      <dgm:t>
        <a:bodyPr/>
        <a:lstStyle/>
        <a:p>
          <a:endParaRPr lang="en-US"/>
        </a:p>
      </dgm:t>
    </dgm:pt>
    <dgm:pt modelId="{C698564A-6110-4602-9450-B172C3825847}" type="sibTrans" cxnId="{2D283A8C-B4A3-4152-B8A6-4729DCCC852F}">
      <dgm:prSet/>
      <dgm:spPr/>
      <dgm:t>
        <a:bodyPr/>
        <a:lstStyle/>
        <a:p>
          <a:endParaRPr lang="en-US"/>
        </a:p>
      </dgm:t>
    </dgm:pt>
    <dgm:pt modelId="{426C232F-332D-4FF2-A820-7A068898BF0D}">
      <dgm:prSet/>
      <dgm:spPr/>
      <dgm:t>
        <a:bodyPr/>
        <a:lstStyle/>
        <a:p>
          <a:pPr rtl="0"/>
          <a:r>
            <a:rPr lang="en-GB" dirty="0" err="1" smtClean="0"/>
            <a:t>Portaal</a:t>
          </a:r>
          <a:r>
            <a:rPr lang="en-GB" dirty="0" smtClean="0"/>
            <a:t> </a:t>
          </a:r>
          <a:r>
            <a:rPr dirty="0" smtClean="0"/>
            <a:t> </a:t>
          </a:r>
          <a:endParaRPr lang="nl-BE" dirty="0"/>
        </a:p>
      </dgm:t>
    </dgm:pt>
    <dgm:pt modelId="{76543072-ED0A-4EFB-9174-9DC2D0CB754B}" type="parTrans" cxnId="{48331867-FF99-498B-92E1-5B05B35773A9}">
      <dgm:prSet/>
      <dgm:spPr/>
      <dgm:t>
        <a:bodyPr/>
        <a:lstStyle/>
        <a:p>
          <a:endParaRPr lang="en-US"/>
        </a:p>
      </dgm:t>
    </dgm:pt>
    <dgm:pt modelId="{0FF22A80-B924-4C97-9785-6DB4BF018886}" type="sibTrans" cxnId="{48331867-FF99-498B-92E1-5B05B35773A9}">
      <dgm:prSet/>
      <dgm:spPr/>
      <dgm:t>
        <a:bodyPr/>
        <a:lstStyle/>
        <a:p>
          <a:endParaRPr lang="en-US"/>
        </a:p>
      </dgm:t>
    </dgm:pt>
    <dgm:pt modelId="{AE2357B3-F8D1-4E13-B807-E393E9FC5539}">
      <dgm:prSet/>
      <dgm:spPr/>
      <dgm:t>
        <a:bodyPr/>
        <a:lstStyle/>
        <a:p>
          <a:pPr rtl="0"/>
          <a:r>
            <a:rPr lang="en-GB" dirty="0" err="1" smtClean="0"/>
            <a:t>Geïntegreerd</a:t>
          </a:r>
          <a:r>
            <a:rPr lang="en-GB" dirty="0" smtClean="0"/>
            <a:t> </a:t>
          </a:r>
          <a:r>
            <a:rPr lang="en-GB" dirty="0" err="1" smtClean="0"/>
            <a:t>gebruikers</a:t>
          </a:r>
          <a:r>
            <a:rPr lang="en-GB" dirty="0" smtClean="0"/>
            <a:t>- en </a:t>
          </a:r>
          <a:r>
            <a:rPr lang="en-GB" dirty="0" err="1" smtClean="0"/>
            <a:t>toegangsbeheer</a:t>
          </a:r>
          <a:endParaRPr lang="nl-BE" dirty="0"/>
        </a:p>
      </dgm:t>
    </dgm:pt>
    <dgm:pt modelId="{DF983F23-5BAE-428F-AFD9-BF0943C63ACC}" type="parTrans" cxnId="{C4084BF0-F635-4676-89A9-D65F024FF168}">
      <dgm:prSet/>
      <dgm:spPr/>
      <dgm:t>
        <a:bodyPr/>
        <a:lstStyle/>
        <a:p>
          <a:endParaRPr lang="en-US"/>
        </a:p>
      </dgm:t>
    </dgm:pt>
    <dgm:pt modelId="{486EB6E6-F0BE-4E7B-A3F0-7DC5C5021754}" type="sibTrans" cxnId="{C4084BF0-F635-4676-89A9-D65F024FF168}">
      <dgm:prSet/>
      <dgm:spPr/>
      <dgm:t>
        <a:bodyPr/>
        <a:lstStyle/>
        <a:p>
          <a:endParaRPr lang="en-US"/>
        </a:p>
      </dgm:t>
    </dgm:pt>
    <dgm:pt modelId="{81FDCA61-7A32-4339-89E8-DD3704FB86F4}">
      <dgm:prSet/>
      <dgm:spPr/>
      <dgm:t>
        <a:bodyPr/>
        <a:lstStyle/>
        <a:p>
          <a:pPr rtl="0"/>
          <a:r>
            <a:rPr lang="en-GB" dirty="0" err="1" smtClean="0"/>
            <a:t>Beheer</a:t>
          </a:r>
          <a:r>
            <a:rPr lang="en-GB" dirty="0" smtClean="0"/>
            <a:t> van loggings</a:t>
          </a:r>
          <a:endParaRPr lang="nl-BE" dirty="0"/>
        </a:p>
      </dgm:t>
    </dgm:pt>
    <dgm:pt modelId="{4F5E6841-070D-4563-B23E-8C64EC2E827B}" type="parTrans" cxnId="{7B7E50D4-65C6-4E3C-995E-1A1ABF6FDBCF}">
      <dgm:prSet/>
      <dgm:spPr/>
      <dgm:t>
        <a:bodyPr/>
        <a:lstStyle/>
        <a:p>
          <a:endParaRPr lang="en-US"/>
        </a:p>
      </dgm:t>
    </dgm:pt>
    <dgm:pt modelId="{4922DE05-E610-4796-BFBC-E068300788D1}" type="sibTrans" cxnId="{7B7E50D4-65C6-4E3C-995E-1A1ABF6FDBCF}">
      <dgm:prSet/>
      <dgm:spPr/>
      <dgm:t>
        <a:bodyPr/>
        <a:lstStyle/>
        <a:p>
          <a:endParaRPr lang="en-US"/>
        </a:p>
      </dgm:t>
    </dgm:pt>
    <dgm:pt modelId="{F9B22A10-E2AD-420E-86FD-C6A619FB34C3}">
      <dgm:prSet/>
      <dgm:spPr/>
      <dgm:t>
        <a:bodyPr/>
        <a:lstStyle/>
        <a:p>
          <a:pPr rtl="0"/>
          <a:r>
            <a:rPr lang="en-GB" dirty="0" err="1" smtClean="0"/>
            <a:t>Systeem</a:t>
          </a:r>
          <a:r>
            <a:rPr lang="en-GB" dirty="0" smtClean="0"/>
            <a:t> </a:t>
          </a:r>
          <a:r>
            <a:rPr lang="en-GB" dirty="0" err="1" smtClean="0"/>
            <a:t>voor</a:t>
          </a:r>
          <a:r>
            <a:rPr lang="en-GB" dirty="0" smtClean="0"/>
            <a:t> end-to-end </a:t>
          </a:r>
          <a:r>
            <a:rPr lang="en-GB" dirty="0" err="1" smtClean="0"/>
            <a:t>vercijfering</a:t>
          </a:r>
          <a:endParaRPr lang="nl-BE" dirty="0"/>
        </a:p>
      </dgm:t>
    </dgm:pt>
    <dgm:pt modelId="{51614E59-5D94-439C-A07A-61525828432A}" type="parTrans" cxnId="{F52E67DC-23C4-4525-AAFE-F3400258F7D3}">
      <dgm:prSet/>
      <dgm:spPr/>
      <dgm:t>
        <a:bodyPr/>
        <a:lstStyle/>
        <a:p>
          <a:endParaRPr lang="en-US"/>
        </a:p>
      </dgm:t>
    </dgm:pt>
    <dgm:pt modelId="{C995947A-877C-455B-BB65-7FBC6937BA2D}" type="sibTrans" cxnId="{F52E67DC-23C4-4525-AAFE-F3400258F7D3}">
      <dgm:prSet/>
      <dgm:spPr/>
      <dgm:t>
        <a:bodyPr/>
        <a:lstStyle/>
        <a:p>
          <a:endParaRPr lang="en-US"/>
        </a:p>
      </dgm:t>
    </dgm:pt>
    <dgm:pt modelId="{DE482DF0-5C86-4767-9CE5-54725DF28573}">
      <dgm:prSet/>
      <dgm:spPr/>
      <dgm:t>
        <a:bodyPr/>
        <a:lstStyle/>
        <a:p>
          <a:pPr rtl="0"/>
          <a:r>
            <a:rPr lang="fr-BE" dirty="0" smtClean="0">
              <a:solidFill>
                <a:srgbClr val="3E6E5A"/>
              </a:solidFill>
            </a:rPr>
            <a:t>eHealth</a:t>
          </a:r>
          <a:r>
            <a:rPr dirty="0"/>
            <a:t>Box</a:t>
          </a:r>
          <a:endParaRPr lang="nl-BE" dirty="0"/>
        </a:p>
      </dgm:t>
    </dgm:pt>
    <dgm:pt modelId="{BF1F2008-AABF-4483-9D7B-58A40034FD6C}" type="parTrans" cxnId="{1310D4E3-793B-4536-BE37-788F54627977}">
      <dgm:prSet/>
      <dgm:spPr/>
      <dgm:t>
        <a:bodyPr/>
        <a:lstStyle/>
        <a:p>
          <a:endParaRPr lang="en-US"/>
        </a:p>
      </dgm:t>
    </dgm:pt>
    <dgm:pt modelId="{4D6A567C-A21A-42BF-9F41-7BF71E18F454}" type="sibTrans" cxnId="{1310D4E3-793B-4536-BE37-788F54627977}">
      <dgm:prSet/>
      <dgm:spPr/>
      <dgm:t>
        <a:bodyPr/>
        <a:lstStyle/>
        <a:p>
          <a:endParaRPr lang="en-US"/>
        </a:p>
      </dgm:t>
    </dgm:pt>
    <dgm:pt modelId="{3069D4A7-A9EB-432B-8415-5BE83922B144}">
      <dgm:prSet/>
      <dgm:spPr/>
      <dgm:t>
        <a:bodyPr/>
        <a:lstStyle/>
        <a:p>
          <a:pPr rtl="0"/>
          <a:r>
            <a:t>Timestamping</a:t>
          </a:r>
          <a:endParaRPr lang="nl-BE"/>
        </a:p>
      </dgm:t>
    </dgm:pt>
    <dgm:pt modelId="{9A7D73A8-C0A9-4B8A-9838-7588537C14AA}" type="parTrans" cxnId="{62233745-3DC7-4513-AFFE-85579EDF5340}">
      <dgm:prSet/>
      <dgm:spPr/>
      <dgm:t>
        <a:bodyPr/>
        <a:lstStyle/>
        <a:p>
          <a:endParaRPr lang="en-US"/>
        </a:p>
      </dgm:t>
    </dgm:pt>
    <dgm:pt modelId="{DFE1D077-B434-438C-B525-DD545C84AAA3}" type="sibTrans" cxnId="{62233745-3DC7-4513-AFFE-85579EDF5340}">
      <dgm:prSet/>
      <dgm:spPr/>
      <dgm:t>
        <a:bodyPr/>
        <a:lstStyle/>
        <a:p>
          <a:endParaRPr lang="en-US"/>
        </a:p>
      </dgm:t>
    </dgm:pt>
    <dgm:pt modelId="{53250AAA-89D6-4377-B3C0-0E5BF972A3C0}">
      <dgm:prSet/>
      <dgm:spPr/>
      <dgm:t>
        <a:bodyPr/>
        <a:lstStyle/>
        <a:p>
          <a:pPr rtl="0"/>
          <a:r>
            <a:rPr lang="en-GB" dirty="0" err="1" smtClean="0"/>
            <a:t>Codering</a:t>
          </a:r>
          <a:r>
            <a:rPr lang="en-GB" dirty="0" smtClean="0"/>
            <a:t> en </a:t>
          </a:r>
          <a:r>
            <a:rPr lang="en-GB" dirty="0" err="1" smtClean="0"/>
            <a:t>anonimisering</a:t>
          </a:r>
          <a:endParaRPr lang="nl-BE" dirty="0"/>
        </a:p>
      </dgm:t>
    </dgm:pt>
    <dgm:pt modelId="{470AA8AF-6A66-4DE7-8F3A-D2B315A90BE8}" type="parTrans" cxnId="{3AA5B55E-BAFF-4E59-844F-0B3A890F9AB2}">
      <dgm:prSet/>
      <dgm:spPr/>
      <dgm:t>
        <a:bodyPr/>
        <a:lstStyle/>
        <a:p>
          <a:endParaRPr lang="en-US"/>
        </a:p>
      </dgm:t>
    </dgm:pt>
    <dgm:pt modelId="{4828047A-C139-4049-9231-4057A0E3B9D2}" type="sibTrans" cxnId="{3AA5B55E-BAFF-4E59-844F-0B3A890F9AB2}">
      <dgm:prSet/>
      <dgm:spPr/>
      <dgm:t>
        <a:bodyPr/>
        <a:lstStyle/>
        <a:p>
          <a:endParaRPr lang="en-US"/>
        </a:p>
      </dgm:t>
    </dgm:pt>
    <dgm:pt modelId="{ADE4E262-EB9E-448C-8B46-6B6521E6B92F}">
      <dgm:prSet/>
      <dgm:spPr/>
      <dgm:t>
        <a:bodyPr/>
        <a:lstStyle/>
        <a:p>
          <a:pPr rtl="0"/>
          <a:r>
            <a:rPr lang="nl-NL" dirty="0" smtClean="0"/>
            <a:t>Raadpleging van het Rijksregister en van de KSZ-registers</a:t>
          </a:r>
          <a:endParaRPr lang="nl-BE" dirty="0"/>
        </a:p>
      </dgm:t>
    </dgm:pt>
    <dgm:pt modelId="{28664F9A-4277-4158-A312-1D48A34DD546}" type="parTrans" cxnId="{DB050EC4-F2AC-4ACB-BEFA-69C14AE7D74E}">
      <dgm:prSet/>
      <dgm:spPr/>
      <dgm:t>
        <a:bodyPr/>
        <a:lstStyle/>
        <a:p>
          <a:endParaRPr lang="en-US"/>
        </a:p>
      </dgm:t>
    </dgm:pt>
    <dgm:pt modelId="{DC8C0C9F-FA74-4A97-BA58-15F42B37D9FB}" type="sibTrans" cxnId="{DB050EC4-F2AC-4ACB-BEFA-69C14AE7D74E}">
      <dgm:prSet/>
      <dgm:spPr/>
      <dgm:t>
        <a:bodyPr/>
        <a:lstStyle/>
        <a:p>
          <a:endParaRPr lang="en-US"/>
        </a:p>
      </dgm:t>
    </dgm:pt>
    <dgm:pt modelId="{66800CA2-1263-488B-9901-BF5AA9A26379}">
      <dgm:prSet/>
      <dgm:spPr/>
      <dgm:t>
        <a:bodyPr/>
        <a:lstStyle/>
        <a:p>
          <a:pPr rtl="0"/>
          <a:r>
            <a:rPr lang="en-GB" dirty="0" err="1" smtClean="0"/>
            <a:t>Verwijzingsrepertorium</a:t>
          </a:r>
          <a:r>
            <a:rPr lang="en-GB" dirty="0" smtClean="0"/>
            <a:t> (</a:t>
          </a:r>
          <a:r>
            <a:rPr lang="en-GB" dirty="0" err="1" smtClean="0"/>
            <a:t>metahub</a:t>
          </a:r>
          <a:r>
            <a:rPr lang="en-GB" dirty="0" smtClean="0"/>
            <a:t>)</a:t>
          </a:r>
          <a:endParaRPr lang="nl-BE" dirty="0"/>
        </a:p>
      </dgm:t>
    </dgm:pt>
    <dgm:pt modelId="{FE2E1471-E52D-466A-A76C-4BB5F19A90C2}" type="parTrans" cxnId="{CC959A60-F5E3-4CBA-B49F-D1CC8967392E}">
      <dgm:prSet/>
      <dgm:spPr/>
      <dgm:t>
        <a:bodyPr/>
        <a:lstStyle/>
        <a:p>
          <a:endParaRPr lang="en-US"/>
        </a:p>
      </dgm:t>
    </dgm:pt>
    <dgm:pt modelId="{5B01B5E3-2F09-44F6-BDF4-59AE3DD792F4}" type="sibTrans" cxnId="{CC959A60-F5E3-4CBA-B49F-D1CC8967392E}">
      <dgm:prSet/>
      <dgm:spPr/>
      <dgm:t>
        <a:bodyPr/>
        <a:lstStyle/>
        <a:p>
          <a:endParaRPr lang="en-US"/>
        </a:p>
      </dgm:t>
    </dgm:pt>
    <dgm:pt modelId="{9E029134-162C-442E-A062-F55ADB999C33}" type="pres">
      <dgm:prSet presAssocID="{D1B0C0D0-7AB7-487B-ADF8-3BB3DD4E9EE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E777AF-AE30-4678-946F-1FF94928EBDC}" type="pres">
      <dgm:prSet presAssocID="{E7919EDD-7680-4985-B198-1CBB0F9E96AC}" presName="composite" presStyleCnt="0"/>
      <dgm:spPr/>
    </dgm:pt>
    <dgm:pt modelId="{7A8D609C-F894-4686-8594-F633FD78C201}" type="pres">
      <dgm:prSet presAssocID="{E7919EDD-7680-4985-B198-1CBB0F9E96AC}" presName="rect1" presStyleLbl="trAlignAcc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00EC11-24E0-4E0C-8101-DB576F31F9D2}" type="pres">
      <dgm:prSet presAssocID="{E7919EDD-7680-4985-B198-1CBB0F9E96AC}" presName="rect2" presStyleLbl="fgImgPlace1" presStyleIdx="0" presStyleCnt="10" custLinFactNeighborX="-7195" custLinFactNeighborY="12421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105A6FE-D318-4A98-A922-671C581530DC}" type="pres">
      <dgm:prSet presAssocID="{C698564A-6110-4602-9450-B172C3825847}" presName="sibTrans" presStyleCnt="0"/>
      <dgm:spPr/>
    </dgm:pt>
    <dgm:pt modelId="{85CFEB57-FC52-4321-A97D-3211B5D63D4D}" type="pres">
      <dgm:prSet presAssocID="{426C232F-332D-4FF2-A820-7A068898BF0D}" presName="composite" presStyleCnt="0"/>
      <dgm:spPr/>
    </dgm:pt>
    <dgm:pt modelId="{A9AE0183-4578-4303-9373-BBB0DAF179FE}" type="pres">
      <dgm:prSet presAssocID="{426C232F-332D-4FF2-A820-7A068898BF0D}" presName="rect1" presStyleLbl="trAlignAcc1" presStyleIdx="1" presStyleCnt="10" custLinFactNeighborY="-14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BB8C5E-ACC5-4AEA-AC3B-15C53CC548C0}" type="pres">
      <dgm:prSet presAssocID="{426C232F-332D-4FF2-A820-7A068898BF0D}" presName="rect2" presStyleLbl="fgImgPlace1" presStyleIdx="1" presStyleCnt="10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DF2FDF0-8F29-4351-969E-A1025413C53F}" type="pres">
      <dgm:prSet presAssocID="{0FF22A80-B924-4C97-9785-6DB4BF018886}" presName="sibTrans" presStyleCnt="0"/>
      <dgm:spPr/>
    </dgm:pt>
    <dgm:pt modelId="{51949F69-36F9-42ED-A197-4A357D3FCC84}" type="pres">
      <dgm:prSet presAssocID="{AE2357B3-F8D1-4E13-B807-E393E9FC5539}" presName="composite" presStyleCnt="0"/>
      <dgm:spPr/>
    </dgm:pt>
    <dgm:pt modelId="{DC5DD086-89E5-4CD9-B1D2-0E7FF2C522A2}" type="pres">
      <dgm:prSet presAssocID="{AE2357B3-F8D1-4E13-B807-E393E9FC5539}" presName="rect1" presStyleLbl="trAlignAcc1" presStyleIdx="2" presStyleCnt="10" custLinFactNeighborX="-15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DE190B-7605-44A7-B19B-482157C4ED09}" type="pres">
      <dgm:prSet presAssocID="{AE2357B3-F8D1-4E13-B807-E393E9FC5539}" presName="rect2" presStyleLbl="fgImgPlace1" presStyleIdx="2" presStyleCnt="1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00A896D-7DD0-4D28-BE08-D3B8F3F2A8C6}" type="pres">
      <dgm:prSet presAssocID="{486EB6E6-F0BE-4E7B-A3F0-7DC5C5021754}" presName="sibTrans" presStyleCnt="0"/>
      <dgm:spPr/>
    </dgm:pt>
    <dgm:pt modelId="{09DCF082-D387-4036-A517-A57508B9F296}" type="pres">
      <dgm:prSet presAssocID="{81FDCA61-7A32-4339-89E8-DD3704FB86F4}" presName="composite" presStyleCnt="0"/>
      <dgm:spPr/>
    </dgm:pt>
    <dgm:pt modelId="{6F6ACCCA-7573-4F27-BB76-D1BFA52EAEE3}" type="pres">
      <dgm:prSet presAssocID="{81FDCA61-7A32-4339-89E8-DD3704FB86F4}" presName="rect1" presStyleLbl="trAlignAcc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4043AE-FBAE-4418-8D10-10B1481C95AF}" type="pres">
      <dgm:prSet presAssocID="{81FDCA61-7A32-4339-89E8-DD3704FB86F4}" presName="rect2" presStyleLbl="fgImgPlace1" presStyleIdx="3" presStyleCnt="10"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F838AD4-66C5-4737-8D8D-66F3281C6FE1}" type="pres">
      <dgm:prSet presAssocID="{4922DE05-E610-4796-BFBC-E068300788D1}" presName="sibTrans" presStyleCnt="0"/>
      <dgm:spPr/>
    </dgm:pt>
    <dgm:pt modelId="{0F749A16-F5F6-45E8-9E08-2382EA901724}" type="pres">
      <dgm:prSet presAssocID="{F9B22A10-E2AD-420E-86FD-C6A619FB34C3}" presName="composite" presStyleCnt="0"/>
      <dgm:spPr/>
    </dgm:pt>
    <dgm:pt modelId="{610D24CD-EC64-4585-8806-7B24163BBCA5}" type="pres">
      <dgm:prSet presAssocID="{F9B22A10-E2AD-420E-86FD-C6A619FB34C3}" presName="rect1" presStyleLbl="trAlignAcc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377189-38FA-44FB-9886-A25D865375A4}" type="pres">
      <dgm:prSet presAssocID="{F9B22A10-E2AD-420E-86FD-C6A619FB34C3}" presName="rect2" presStyleLbl="fgImgPlace1" presStyleIdx="4" presStyleCnt="1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0690CA7-5AC0-41CF-B946-24781BCFD1A5}" type="pres">
      <dgm:prSet presAssocID="{C995947A-877C-455B-BB65-7FBC6937BA2D}" presName="sibTrans" presStyleCnt="0"/>
      <dgm:spPr/>
    </dgm:pt>
    <dgm:pt modelId="{B7B3EDE5-7630-4030-822E-F5E4C9706E85}" type="pres">
      <dgm:prSet presAssocID="{DE482DF0-5C86-4767-9CE5-54725DF28573}" presName="composite" presStyleCnt="0"/>
      <dgm:spPr/>
    </dgm:pt>
    <dgm:pt modelId="{4F50CB91-2850-4662-936D-F5CF85EB32D2}" type="pres">
      <dgm:prSet presAssocID="{DE482DF0-5C86-4767-9CE5-54725DF28573}" presName="rect1" presStyleLbl="trAlignAcc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E38FB2-A96C-4D7A-A866-6D7BE57189A0}" type="pres">
      <dgm:prSet presAssocID="{DE482DF0-5C86-4767-9CE5-54725DF28573}" presName="rect2" presStyleLbl="fgImgPlace1" presStyleIdx="5" presStyleCnt="10"/>
      <dgm:spPr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FADA039-4E63-4656-B69A-9CDE6DF7D22E}" type="pres">
      <dgm:prSet presAssocID="{4D6A567C-A21A-42BF-9F41-7BF71E18F454}" presName="sibTrans" presStyleCnt="0"/>
      <dgm:spPr/>
    </dgm:pt>
    <dgm:pt modelId="{617E62FE-8B7F-4345-A007-B8285279A613}" type="pres">
      <dgm:prSet presAssocID="{3069D4A7-A9EB-432B-8415-5BE83922B144}" presName="composite" presStyleCnt="0"/>
      <dgm:spPr/>
    </dgm:pt>
    <dgm:pt modelId="{9C5C0C8B-F255-4694-B3C6-8BE7DBC5F7E5}" type="pres">
      <dgm:prSet presAssocID="{3069D4A7-A9EB-432B-8415-5BE83922B144}" presName="rect1" presStyleLbl="trAlignAcc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E14B50-194E-4A93-B9D9-20BB56D81973}" type="pres">
      <dgm:prSet presAssocID="{3069D4A7-A9EB-432B-8415-5BE83922B144}" presName="rect2" presStyleLbl="fgImgPlace1" presStyleIdx="6" presStyleCnt="1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C5C64CB-AB52-41A1-B231-D8699C0C625F}" type="pres">
      <dgm:prSet presAssocID="{DFE1D077-B434-438C-B525-DD545C84AAA3}" presName="sibTrans" presStyleCnt="0"/>
      <dgm:spPr/>
    </dgm:pt>
    <dgm:pt modelId="{F8E94CFA-B945-48E5-BE10-370DD69F16A4}" type="pres">
      <dgm:prSet presAssocID="{53250AAA-89D6-4377-B3C0-0E5BF972A3C0}" presName="composite" presStyleCnt="0"/>
      <dgm:spPr/>
    </dgm:pt>
    <dgm:pt modelId="{411BB13E-A3FD-42F9-8D3A-DD2DDC4A3516}" type="pres">
      <dgm:prSet presAssocID="{53250AAA-89D6-4377-B3C0-0E5BF972A3C0}" presName="rect1" presStyleLbl="trAlignAcc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C2EA1E-D7DB-4E74-806D-4590DBE781A3}" type="pres">
      <dgm:prSet presAssocID="{53250AAA-89D6-4377-B3C0-0E5BF972A3C0}" presName="rect2" presStyleLbl="fgImgPlace1" presStyleIdx="7" presStyleCnt="10"/>
      <dgm:spPr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6819F3B-727A-4EDF-BC16-FDFFBB563868}" type="pres">
      <dgm:prSet presAssocID="{4828047A-C139-4049-9231-4057A0E3B9D2}" presName="sibTrans" presStyleCnt="0"/>
      <dgm:spPr/>
    </dgm:pt>
    <dgm:pt modelId="{BB272E9F-26C5-4655-93E5-F3616BF119CC}" type="pres">
      <dgm:prSet presAssocID="{ADE4E262-EB9E-448C-8B46-6B6521E6B92F}" presName="composite" presStyleCnt="0"/>
      <dgm:spPr/>
    </dgm:pt>
    <dgm:pt modelId="{E0757731-3698-433B-8E7C-2EB749869931}" type="pres">
      <dgm:prSet presAssocID="{ADE4E262-EB9E-448C-8B46-6B6521E6B92F}" presName="rect1" presStyleLbl="trAlignAcc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FD9EA-3509-4D4C-98D4-BC741BA871D8}" type="pres">
      <dgm:prSet presAssocID="{ADE4E262-EB9E-448C-8B46-6B6521E6B92F}" presName="rect2" presStyleLbl="fgImgPlace1" presStyleIdx="8" presStyleCnt="1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79B97D2-0F97-437F-8686-ABD1B910F38F}" type="pres">
      <dgm:prSet presAssocID="{DC8C0C9F-FA74-4A97-BA58-15F42B37D9FB}" presName="sibTrans" presStyleCnt="0"/>
      <dgm:spPr/>
    </dgm:pt>
    <dgm:pt modelId="{0216C3D0-FCC6-4B0C-AA10-7E78E85A1DE2}" type="pres">
      <dgm:prSet presAssocID="{66800CA2-1263-488B-9901-BF5AA9A26379}" presName="composite" presStyleCnt="0"/>
      <dgm:spPr/>
    </dgm:pt>
    <dgm:pt modelId="{22C56DC3-2158-416C-A2CA-0A41276F6E72}" type="pres">
      <dgm:prSet presAssocID="{66800CA2-1263-488B-9901-BF5AA9A26379}" presName="rect1" presStyleLbl="trAlignAcc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3F0339-AF8A-4C55-81EF-EEBFD25A8379}" type="pres">
      <dgm:prSet presAssocID="{66800CA2-1263-488B-9901-BF5AA9A26379}" presName="rect2" presStyleLbl="fgImgPlace1" presStyleIdx="9" presStyleCnt="10"/>
      <dgm:spPr>
        <a:blipFill>
          <a:blip xmlns:r="http://schemas.openxmlformats.org/officeDocument/2006/relationships"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6F029D55-F3C4-4B55-BA47-2A3855D24838}" type="presOf" srcId="{53250AAA-89D6-4377-B3C0-0E5BF972A3C0}" destId="{411BB13E-A3FD-42F9-8D3A-DD2DDC4A3516}" srcOrd="0" destOrd="0" presId="urn:microsoft.com/office/officeart/2008/layout/PictureStrips"/>
    <dgm:cxn modelId="{607ED0F1-DC27-41FB-A67C-724A8673BB94}" type="presOf" srcId="{ADE4E262-EB9E-448C-8B46-6B6521E6B92F}" destId="{E0757731-3698-433B-8E7C-2EB749869931}" srcOrd="0" destOrd="0" presId="urn:microsoft.com/office/officeart/2008/layout/PictureStrips"/>
    <dgm:cxn modelId="{7B7E50D4-65C6-4E3C-995E-1A1ABF6FDBCF}" srcId="{D1B0C0D0-7AB7-487B-ADF8-3BB3DD4E9EE7}" destId="{81FDCA61-7A32-4339-89E8-DD3704FB86F4}" srcOrd="3" destOrd="0" parTransId="{4F5E6841-070D-4563-B23E-8C64EC2E827B}" sibTransId="{4922DE05-E610-4796-BFBC-E068300788D1}"/>
    <dgm:cxn modelId="{C4084BF0-F635-4676-89A9-D65F024FF168}" srcId="{D1B0C0D0-7AB7-487B-ADF8-3BB3DD4E9EE7}" destId="{AE2357B3-F8D1-4E13-B807-E393E9FC5539}" srcOrd="2" destOrd="0" parTransId="{DF983F23-5BAE-428F-AFD9-BF0943C63ACC}" sibTransId="{486EB6E6-F0BE-4E7B-A3F0-7DC5C5021754}"/>
    <dgm:cxn modelId="{3AA5B55E-BAFF-4E59-844F-0B3A890F9AB2}" srcId="{D1B0C0D0-7AB7-487B-ADF8-3BB3DD4E9EE7}" destId="{53250AAA-89D6-4377-B3C0-0E5BF972A3C0}" srcOrd="7" destOrd="0" parTransId="{470AA8AF-6A66-4DE7-8F3A-D2B315A90BE8}" sibTransId="{4828047A-C139-4049-9231-4057A0E3B9D2}"/>
    <dgm:cxn modelId="{DB050EC4-F2AC-4ACB-BEFA-69C14AE7D74E}" srcId="{D1B0C0D0-7AB7-487B-ADF8-3BB3DD4E9EE7}" destId="{ADE4E262-EB9E-448C-8B46-6B6521E6B92F}" srcOrd="8" destOrd="0" parTransId="{28664F9A-4277-4158-A312-1D48A34DD546}" sibTransId="{DC8C0C9F-FA74-4A97-BA58-15F42B37D9FB}"/>
    <dgm:cxn modelId="{CF7B18B8-D469-4E7A-9426-CD748ACB6A00}" type="presOf" srcId="{E7919EDD-7680-4985-B198-1CBB0F9E96AC}" destId="{7A8D609C-F894-4686-8594-F633FD78C201}" srcOrd="0" destOrd="0" presId="urn:microsoft.com/office/officeart/2008/layout/PictureStrips"/>
    <dgm:cxn modelId="{165201F7-2674-47E8-BAD5-87A1CCA76D37}" type="presOf" srcId="{DE482DF0-5C86-4767-9CE5-54725DF28573}" destId="{4F50CB91-2850-4662-936D-F5CF85EB32D2}" srcOrd="0" destOrd="0" presId="urn:microsoft.com/office/officeart/2008/layout/PictureStrips"/>
    <dgm:cxn modelId="{87241E27-BE41-423C-9850-707F1B7F0681}" type="presOf" srcId="{AE2357B3-F8D1-4E13-B807-E393E9FC5539}" destId="{DC5DD086-89E5-4CD9-B1D2-0E7FF2C522A2}" srcOrd="0" destOrd="0" presId="urn:microsoft.com/office/officeart/2008/layout/PictureStrips"/>
    <dgm:cxn modelId="{2D283A8C-B4A3-4152-B8A6-4729DCCC852F}" srcId="{D1B0C0D0-7AB7-487B-ADF8-3BB3DD4E9EE7}" destId="{E7919EDD-7680-4985-B198-1CBB0F9E96AC}" srcOrd="0" destOrd="0" parTransId="{2FC221D4-82FE-4089-96B1-E14722E33943}" sibTransId="{C698564A-6110-4602-9450-B172C3825847}"/>
    <dgm:cxn modelId="{F52E67DC-23C4-4525-AAFE-F3400258F7D3}" srcId="{D1B0C0D0-7AB7-487B-ADF8-3BB3DD4E9EE7}" destId="{F9B22A10-E2AD-420E-86FD-C6A619FB34C3}" srcOrd="4" destOrd="0" parTransId="{51614E59-5D94-439C-A07A-61525828432A}" sibTransId="{C995947A-877C-455B-BB65-7FBC6937BA2D}"/>
    <dgm:cxn modelId="{CC959A60-F5E3-4CBA-B49F-D1CC8967392E}" srcId="{D1B0C0D0-7AB7-487B-ADF8-3BB3DD4E9EE7}" destId="{66800CA2-1263-488B-9901-BF5AA9A26379}" srcOrd="9" destOrd="0" parTransId="{FE2E1471-E52D-466A-A76C-4BB5F19A90C2}" sibTransId="{5B01B5E3-2F09-44F6-BDF4-59AE3DD792F4}"/>
    <dgm:cxn modelId="{5875A5CC-5403-4E63-9D89-C3B173377555}" type="presOf" srcId="{D1B0C0D0-7AB7-487B-ADF8-3BB3DD4E9EE7}" destId="{9E029134-162C-442E-A062-F55ADB999C33}" srcOrd="0" destOrd="0" presId="urn:microsoft.com/office/officeart/2008/layout/PictureStrips"/>
    <dgm:cxn modelId="{5B6B4003-61BB-47C8-A112-B3134BC120C6}" type="presOf" srcId="{66800CA2-1263-488B-9901-BF5AA9A26379}" destId="{22C56DC3-2158-416C-A2CA-0A41276F6E72}" srcOrd="0" destOrd="0" presId="urn:microsoft.com/office/officeart/2008/layout/PictureStrips"/>
    <dgm:cxn modelId="{CDB7F2D2-0390-44D6-A3CE-1FD1206C9CB4}" type="presOf" srcId="{426C232F-332D-4FF2-A820-7A068898BF0D}" destId="{A9AE0183-4578-4303-9373-BBB0DAF179FE}" srcOrd="0" destOrd="0" presId="urn:microsoft.com/office/officeart/2008/layout/PictureStrips"/>
    <dgm:cxn modelId="{65949B95-8A47-42EB-AA18-13779DD0E687}" type="presOf" srcId="{3069D4A7-A9EB-432B-8415-5BE83922B144}" destId="{9C5C0C8B-F255-4694-B3C6-8BE7DBC5F7E5}" srcOrd="0" destOrd="0" presId="urn:microsoft.com/office/officeart/2008/layout/PictureStrips"/>
    <dgm:cxn modelId="{9B9B85D9-2365-4064-B28B-A316E251AD35}" type="presOf" srcId="{81FDCA61-7A32-4339-89E8-DD3704FB86F4}" destId="{6F6ACCCA-7573-4F27-BB76-D1BFA52EAEE3}" srcOrd="0" destOrd="0" presId="urn:microsoft.com/office/officeart/2008/layout/PictureStrips"/>
    <dgm:cxn modelId="{1310D4E3-793B-4536-BE37-788F54627977}" srcId="{D1B0C0D0-7AB7-487B-ADF8-3BB3DD4E9EE7}" destId="{DE482DF0-5C86-4767-9CE5-54725DF28573}" srcOrd="5" destOrd="0" parTransId="{BF1F2008-AABF-4483-9D7B-58A40034FD6C}" sibTransId="{4D6A567C-A21A-42BF-9F41-7BF71E18F454}"/>
    <dgm:cxn modelId="{62233745-3DC7-4513-AFFE-85579EDF5340}" srcId="{D1B0C0D0-7AB7-487B-ADF8-3BB3DD4E9EE7}" destId="{3069D4A7-A9EB-432B-8415-5BE83922B144}" srcOrd="6" destOrd="0" parTransId="{9A7D73A8-C0A9-4B8A-9838-7588537C14AA}" sibTransId="{DFE1D077-B434-438C-B525-DD545C84AAA3}"/>
    <dgm:cxn modelId="{65F92A1C-CEF7-4C0B-9C30-3EDA2A6E2D55}" type="presOf" srcId="{F9B22A10-E2AD-420E-86FD-C6A619FB34C3}" destId="{610D24CD-EC64-4585-8806-7B24163BBCA5}" srcOrd="0" destOrd="0" presId="urn:microsoft.com/office/officeart/2008/layout/PictureStrips"/>
    <dgm:cxn modelId="{48331867-FF99-498B-92E1-5B05B35773A9}" srcId="{D1B0C0D0-7AB7-487B-ADF8-3BB3DD4E9EE7}" destId="{426C232F-332D-4FF2-A820-7A068898BF0D}" srcOrd="1" destOrd="0" parTransId="{76543072-ED0A-4EFB-9174-9DC2D0CB754B}" sibTransId="{0FF22A80-B924-4C97-9785-6DB4BF018886}"/>
    <dgm:cxn modelId="{1ACE1408-40D5-4E80-88CC-C0F31188DE01}" type="presParOf" srcId="{9E029134-162C-442E-A062-F55ADB999C33}" destId="{60E777AF-AE30-4678-946F-1FF94928EBDC}" srcOrd="0" destOrd="0" presId="urn:microsoft.com/office/officeart/2008/layout/PictureStrips"/>
    <dgm:cxn modelId="{9326DB87-A85A-4956-BB08-E9A657397BDB}" type="presParOf" srcId="{60E777AF-AE30-4678-946F-1FF94928EBDC}" destId="{7A8D609C-F894-4686-8594-F633FD78C201}" srcOrd="0" destOrd="0" presId="urn:microsoft.com/office/officeart/2008/layout/PictureStrips"/>
    <dgm:cxn modelId="{3DAEDD94-5288-470E-869E-D097DAF0F90D}" type="presParOf" srcId="{60E777AF-AE30-4678-946F-1FF94928EBDC}" destId="{8B00EC11-24E0-4E0C-8101-DB576F31F9D2}" srcOrd="1" destOrd="0" presId="urn:microsoft.com/office/officeart/2008/layout/PictureStrips"/>
    <dgm:cxn modelId="{6EAABE1F-AAF8-4C1C-ADB6-E643B6FE72BF}" type="presParOf" srcId="{9E029134-162C-442E-A062-F55ADB999C33}" destId="{7105A6FE-D318-4A98-A922-671C581530DC}" srcOrd="1" destOrd="0" presId="urn:microsoft.com/office/officeart/2008/layout/PictureStrips"/>
    <dgm:cxn modelId="{27E9360F-69D7-45AF-8443-327AACCCAC7C}" type="presParOf" srcId="{9E029134-162C-442E-A062-F55ADB999C33}" destId="{85CFEB57-FC52-4321-A97D-3211B5D63D4D}" srcOrd="2" destOrd="0" presId="urn:microsoft.com/office/officeart/2008/layout/PictureStrips"/>
    <dgm:cxn modelId="{F3B6940C-B5AF-4E6D-9855-36B3FFC571C9}" type="presParOf" srcId="{85CFEB57-FC52-4321-A97D-3211B5D63D4D}" destId="{A9AE0183-4578-4303-9373-BBB0DAF179FE}" srcOrd="0" destOrd="0" presId="urn:microsoft.com/office/officeart/2008/layout/PictureStrips"/>
    <dgm:cxn modelId="{D30F8DFA-93FB-468B-A734-3B39BB4832EC}" type="presParOf" srcId="{85CFEB57-FC52-4321-A97D-3211B5D63D4D}" destId="{17BB8C5E-ACC5-4AEA-AC3B-15C53CC548C0}" srcOrd="1" destOrd="0" presId="urn:microsoft.com/office/officeart/2008/layout/PictureStrips"/>
    <dgm:cxn modelId="{EC5908E6-1232-456B-8578-AD2F6DCA4E67}" type="presParOf" srcId="{9E029134-162C-442E-A062-F55ADB999C33}" destId="{3DF2FDF0-8F29-4351-969E-A1025413C53F}" srcOrd="3" destOrd="0" presId="urn:microsoft.com/office/officeart/2008/layout/PictureStrips"/>
    <dgm:cxn modelId="{7767AE45-B41A-4B70-B583-6E7BE799E883}" type="presParOf" srcId="{9E029134-162C-442E-A062-F55ADB999C33}" destId="{51949F69-36F9-42ED-A197-4A357D3FCC84}" srcOrd="4" destOrd="0" presId="urn:microsoft.com/office/officeart/2008/layout/PictureStrips"/>
    <dgm:cxn modelId="{25ABD5AD-3ADD-482E-8F47-F4C191514935}" type="presParOf" srcId="{51949F69-36F9-42ED-A197-4A357D3FCC84}" destId="{DC5DD086-89E5-4CD9-B1D2-0E7FF2C522A2}" srcOrd="0" destOrd="0" presId="urn:microsoft.com/office/officeart/2008/layout/PictureStrips"/>
    <dgm:cxn modelId="{B6396E52-27AB-496C-BEF2-600AB2462CE6}" type="presParOf" srcId="{51949F69-36F9-42ED-A197-4A357D3FCC84}" destId="{DEDE190B-7605-44A7-B19B-482157C4ED09}" srcOrd="1" destOrd="0" presId="urn:microsoft.com/office/officeart/2008/layout/PictureStrips"/>
    <dgm:cxn modelId="{0E18B71D-3EDC-4133-BE06-8C7D60F89D67}" type="presParOf" srcId="{9E029134-162C-442E-A062-F55ADB999C33}" destId="{800A896D-7DD0-4D28-BE08-D3B8F3F2A8C6}" srcOrd="5" destOrd="0" presId="urn:microsoft.com/office/officeart/2008/layout/PictureStrips"/>
    <dgm:cxn modelId="{D3CF49A8-6963-444A-9FD3-1E23BDB0C3D1}" type="presParOf" srcId="{9E029134-162C-442E-A062-F55ADB999C33}" destId="{09DCF082-D387-4036-A517-A57508B9F296}" srcOrd="6" destOrd="0" presId="urn:microsoft.com/office/officeart/2008/layout/PictureStrips"/>
    <dgm:cxn modelId="{8217DC2B-1DF9-441A-BB0B-DFB301061171}" type="presParOf" srcId="{09DCF082-D387-4036-A517-A57508B9F296}" destId="{6F6ACCCA-7573-4F27-BB76-D1BFA52EAEE3}" srcOrd="0" destOrd="0" presId="urn:microsoft.com/office/officeart/2008/layout/PictureStrips"/>
    <dgm:cxn modelId="{90D6555F-1483-44DF-B84C-7B519FEB44C0}" type="presParOf" srcId="{09DCF082-D387-4036-A517-A57508B9F296}" destId="{F94043AE-FBAE-4418-8D10-10B1481C95AF}" srcOrd="1" destOrd="0" presId="urn:microsoft.com/office/officeart/2008/layout/PictureStrips"/>
    <dgm:cxn modelId="{7D7B4C98-E432-42EE-8D8D-5901C3E6349C}" type="presParOf" srcId="{9E029134-162C-442E-A062-F55ADB999C33}" destId="{2F838AD4-66C5-4737-8D8D-66F3281C6FE1}" srcOrd="7" destOrd="0" presId="urn:microsoft.com/office/officeart/2008/layout/PictureStrips"/>
    <dgm:cxn modelId="{D577C2F9-00F3-478E-B0A1-CBA54BC4D290}" type="presParOf" srcId="{9E029134-162C-442E-A062-F55ADB999C33}" destId="{0F749A16-F5F6-45E8-9E08-2382EA901724}" srcOrd="8" destOrd="0" presId="urn:microsoft.com/office/officeart/2008/layout/PictureStrips"/>
    <dgm:cxn modelId="{A9B2C884-5339-4946-95BE-249CA360D390}" type="presParOf" srcId="{0F749A16-F5F6-45E8-9E08-2382EA901724}" destId="{610D24CD-EC64-4585-8806-7B24163BBCA5}" srcOrd="0" destOrd="0" presId="urn:microsoft.com/office/officeart/2008/layout/PictureStrips"/>
    <dgm:cxn modelId="{13B4B4D4-7882-4FC7-A29A-E7F8E12D0C48}" type="presParOf" srcId="{0F749A16-F5F6-45E8-9E08-2382EA901724}" destId="{1D377189-38FA-44FB-9886-A25D865375A4}" srcOrd="1" destOrd="0" presId="urn:microsoft.com/office/officeart/2008/layout/PictureStrips"/>
    <dgm:cxn modelId="{F06618E3-8ECC-4779-B6CA-54B9A9277F7D}" type="presParOf" srcId="{9E029134-162C-442E-A062-F55ADB999C33}" destId="{D0690CA7-5AC0-41CF-B946-24781BCFD1A5}" srcOrd="9" destOrd="0" presId="urn:microsoft.com/office/officeart/2008/layout/PictureStrips"/>
    <dgm:cxn modelId="{B453920C-E2FE-464B-A417-10E41344B605}" type="presParOf" srcId="{9E029134-162C-442E-A062-F55ADB999C33}" destId="{B7B3EDE5-7630-4030-822E-F5E4C9706E85}" srcOrd="10" destOrd="0" presId="urn:microsoft.com/office/officeart/2008/layout/PictureStrips"/>
    <dgm:cxn modelId="{0BBD2997-A6FE-4747-8A37-A51A8F3A2872}" type="presParOf" srcId="{B7B3EDE5-7630-4030-822E-F5E4C9706E85}" destId="{4F50CB91-2850-4662-936D-F5CF85EB32D2}" srcOrd="0" destOrd="0" presId="urn:microsoft.com/office/officeart/2008/layout/PictureStrips"/>
    <dgm:cxn modelId="{A583ABD6-E8CE-4B69-B8D5-93A61522A1EC}" type="presParOf" srcId="{B7B3EDE5-7630-4030-822E-F5E4C9706E85}" destId="{82E38FB2-A96C-4D7A-A866-6D7BE57189A0}" srcOrd="1" destOrd="0" presId="urn:microsoft.com/office/officeart/2008/layout/PictureStrips"/>
    <dgm:cxn modelId="{D3924F9D-1B2B-468D-9499-0878D7325886}" type="presParOf" srcId="{9E029134-162C-442E-A062-F55ADB999C33}" destId="{FFADA039-4E63-4656-B69A-9CDE6DF7D22E}" srcOrd="11" destOrd="0" presId="urn:microsoft.com/office/officeart/2008/layout/PictureStrips"/>
    <dgm:cxn modelId="{6101DE1E-89A5-4595-9D90-625EB1D5C275}" type="presParOf" srcId="{9E029134-162C-442E-A062-F55ADB999C33}" destId="{617E62FE-8B7F-4345-A007-B8285279A613}" srcOrd="12" destOrd="0" presId="urn:microsoft.com/office/officeart/2008/layout/PictureStrips"/>
    <dgm:cxn modelId="{B127BB00-7723-4861-953C-BF84332918B3}" type="presParOf" srcId="{617E62FE-8B7F-4345-A007-B8285279A613}" destId="{9C5C0C8B-F255-4694-B3C6-8BE7DBC5F7E5}" srcOrd="0" destOrd="0" presId="urn:microsoft.com/office/officeart/2008/layout/PictureStrips"/>
    <dgm:cxn modelId="{9D4DD96D-99B4-4440-8F26-9444DF352788}" type="presParOf" srcId="{617E62FE-8B7F-4345-A007-B8285279A613}" destId="{A9E14B50-194E-4A93-B9D9-20BB56D81973}" srcOrd="1" destOrd="0" presId="urn:microsoft.com/office/officeart/2008/layout/PictureStrips"/>
    <dgm:cxn modelId="{02D072A7-AB83-49BC-AC2B-4BA7080A482D}" type="presParOf" srcId="{9E029134-162C-442E-A062-F55ADB999C33}" destId="{CC5C64CB-AB52-41A1-B231-D8699C0C625F}" srcOrd="13" destOrd="0" presId="urn:microsoft.com/office/officeart/2008/layout/PictureStrips"/>
    <dgm:cxn modelId="{DC2E0DAE-8068-42FB-99A3-9DB7599F7D61}" type="presParOf" srcId="{9E029134-162C-442E-A062-F55ADB999C33}" destId="{F8E94CFA-B945-48E5-BE10-370DD69F16A4}" srcOrd="14" destOrd="0" presId="urn:microsoft.com/office/officeart/2008/layout/PictureStrips"/>
    <dgm:cxn modelId="{6FCAE1ED-A8A6-49EA-9C0A-426C55E7D002}" type="presParOf" srcId="{F8E94CFA-B945-48E5-BE10-370DD69F16A4}" destId="{411BB13E-A3FD-42F9-8D3A-DD2DDC4A3516}" srcOrd="0" destOrd="0" presId="urn:microsoft.com/office/officeart/2008/layout/PictureStrips"/>
    <dgm:cxn modelId="{091AC00F-3782-434D-986B-4E41996B825A}" type="presParOf" srcId="{F8E94CFA-B945-48E5-BE10-370DD69F16A4}" destId="{70C2EA1E-D7DB-4E74-806D-4590DBE781A3}" srcOrd="1" destOrd="0" presId="urn:microsoft.com/office/officeart/2008/layout/PictureStrips"/>
    <dgm:cxn modelId="{8AF17C44-8676-45ED-91B6-69951F228EBB}" type="presParOf" srcId="{9E029134-162C-442E-A062-F55ADB999C33}" destId="{B6819F3B-727A-4EDF-BC16-FDFFBB563868}" srcOrd="15" destOrd="0" presId="urn:microsoft.com/office/officeart/2008/layout/PictureStrips"/>
    <dgm:cxn modelId="{EDF613BE-AF60-4BB9-8B64-1F1E771D1D38}" type="presParOf" srcId="{9E029134-162C-442E-A062-F55ADB999C33}" destId="{BB272E9F-26C5-4655-93E5-F3616BF119CC}" srcOrd="16" destOrd="0" presId="urn:microsoft.com/office/officeart/2008/layout/PictureStrips"/>
    <dgm:cxn modelId="{68FB2285-12B2-4848-8765-8DCEF0538E5F}" type="presParOf" srcId="{BB272E9F-26C5-4655-93E5-F3616BF119CC}" destId="{E0757731-3698-433B-8E7C-2EB749869931}" srcOrd="0" destOrd="0" presId="urn:microsoft.com/office/officeart/2008/layout/PictureStrips"/>
    <dgm:cxn modelId="{63DD4E54-25C9-4B39-827A-CB29D4A660C5}" type="presParOf" srcId="{BB272E9F-26C5-4655-93E5-F3616BF119CC}" destId="{139FD9EA-3509-4D4C-98D4-BC741BA871D8}" srcOrd="1" destOrd="0" presId="urn:microsoft.com/office/officeart/2008/layout/PictureStrips"/>
    <dgm:cxn modelId="{1C3C8A6A-9150-4711-822D-15BAEBC878F1}" type="presParOf" srcId="{9E029134-162C-442E-A062-F55ADB999C33}" destId="{979B97D2-0F97-437F-8686-ABD1B910F38F}" srcOrd="17" destOrd="0" presId="urn:microsoft.com/office/officeart/2008/layout/PictureStrips"/>
    <dgm:cxn modelId="{D900DB38-E777-4174-9FA7-6E86CC01EC2C}" type="presParOf" srcId="{9E029134-162C-442E-A062-F55ADB999C33}" destId="{0216C3D0-FCC6-4B0C-AA10-7E78E85A1DE2}" srcOrd="18" destOrd="0" presId="urn:microsoft.com/office/officeart/2008/layout/PictureStrips"/>
    <dgm:cxn modelId="{FED881BA-5658-4124-A694-8C7AE2AB12E4}" type="presParOf" srcId="{0216C3D0-FCC6-4B0C-AA10-7E78E85A1DE2}" destId="{22C56DC3-2158-416C-A2CA-0A41276F6E72}" srcOrd="0" destOrd="0" presId="urn:microsoft.com/office/officeart/2008/layout/PictureStrips"/>
    <dgm:cxn modelId="{24B244FF-E925-4268-8819-77DA15037FC4}" type="presParOf" srcId="{0216C3D0-FCC6-4B0C-AA10-7E78E85A1DE2}" destId="{763F0339-AF8A-4C55-81EF-EEBFD25A837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E4E2A1-4FA5-418E-83A3-C5C902FD643F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1E944C-6178-4F2E-8A01-3204BF06D3BC}">
      <dgm:prSet phldrT="[Text]"/>
      <dgm:spPr>
        <a:solidFill>
          <a:srgbClr val="3E6E5A"/>
        </a:solidFill>
      </dgm:spPr>
      <dgm:t>
        <a:bodyPr/>
        <a:lstStyle/>
        <a:p>
          <a:r>
            <a:rPr lang="nl-BE" dirty="0" err="1" smtClean="0"/>
            <a:t>CoBRHA</a:t>
          </a:r>
          <a:r>
            <a:rPr lang="nl-BE" dirty="0" smtClean="0"/>
            <a:t> </a:t>
          </a:r>
          <a:endParaRPr lang="en-US" dirty="0"/>
        </a:p>
      </dgm:t>
    </dgm:pt>
    <dgm:pt modelId="{F56115A1-46D4-43BB-9CD4-22539A2073F8}" type="parTrans" cxnId="{D0BBF6AE-9189-46C1-A2B3-45CB623C217B}">
      <dgm:prSet/>
      <dgm:spPr/>
      <dgm:t>
        <a:bodyPr/>
        <a:lstStyle/>
        <a:p>
          <a:endParaRPr lang="en-US"/>
        </a:p>
      </dgm:t>
    </dgm:pt>
    <dgm:pt modelId="{BEB63A79-B4DF-4282-972C-29A7F4C3B05B}" type="sibTrans" cxnId="{D0BBF6AE-9189-46C1-A2B3-45CB623C217B}">
      <dgm:prSet/>
      <dgm:spPr/>
      <dgm:t>
        <a:bodyPr/>
        <a:lstStyle/>
        <a:p>
          <a:endParaRPr lang="en-US"/>
        </a:p>
      </dgm:t>
    </dgm:pt>
    <dgm:pt modelId="{102F42BE-373A-4CD8-8EB6-6C4665BBCD0E}">
      <dgm:prSet phldrT="[Text]" custT="1"/>
      <dgm:spPr>
        <a:solidFill>
          <a:srgbClr val="3E6E5A"/>
        </a:solidFill>
      </dgm:spPr>
      <dgm:t>
        <a:bodyPr/>
        <a:lstStyle/>
        <a:p>
          <a:r>
            <a:rPr lang="nl-BE" sz="2000" dirty="0" smtClean="0"/>
            <a:t>Bestand van de zorgverleners </a:t>
          </a:r>
          <a:endParaRPr lang="en-US" sz="2000" dirty="0"/>
        </a:p>
      </dgm:t>
    </dgm:pt>
    <dgm:pt modelId="{4C1FD849-74AF-4A10-8A9D-14C61CBB3C26}" type="parTrans" cxnId="{5873BC60-ED91-4860-80C4-2772D8367926}">
      <dgm:prSet/>
      <dgm:spPr>
        <a:solidFill>
          <a:srgbClr val="C6D4CE"/>
        </a:solidFill>
      </dgm:spPr>
      <dgm:t>
        <a:bodyPr/>
        <a:lstStyle/>
        <a:p>
          <a:endParaRPr lang="en-US"/>
        </a:p>
      </dgm:t>
    </dgm:pt>
    <dgm:pt modelId="{3BD5188D-FA97-4BC7-A756-21E54F434366}" type="sibTrans" cxnId="{5873BC60-ED91-4860-80C4-2772D8367926}">
      <dgm:prSet/>
      <dgm:spPr/>
      <dgm:t>
        <a:bodyPr/>
        <a:lstStyle/>
        <a:p>
          <a:endParaRPr lang="en-US"/>
        </a:p>
      </dgm:t>
    </dgm:pt>
    <dgm:pt modelId="{C6EDF2DB-E2FB-4B51-85C5-224973DC8C8D}">
      <dgm:prSet phldrT="[Text]" custT="1"/>
      <dgm:spPr>
        <a:solidFill>
          <a:srgbClr val="3E6E5A"/>
        </a:solidFill>
      </dgm:spPr>
      <dgm:t>
        <a:bodyPr/>
        <a:lstStyle/>
        <a:p>
          <a:r>
            <a:rPr lang="nl-BE" sz="1800" dirty="0" smtClean="0"/>
            <a:t>Kadaster van de gezondheidszorgberoepen</a:t>
          </a:r>
          <a:endParaRPr lang="en-US" sz="1800" dirty="0"/>
        </a:p>
      </dgm:t>
    </dgm:pt>
    <dgm:pt modelId="{BFD65981-F88B-46B2-953F-88F697F9C2B7}" type="parTrans" cxnId="{99216E94-DFB8-493A-A2A6-51A9D43C802B}">
      <dgm:prSet/>
      <dgm:spPr>
        <a:solidFill>
          <a:srgbClr val="C6D4CE"/>
        </a:solidFill>
      </dgm:spPr>
      <dgm:t>
        <a:bodyPr/>
        <a:lstStyle/>
        <a:p>
          <a:endParaRPr lang="en-US"/>
        </a:p>
      </dgm:t>
    </dgm:pt>
    <dgm:pt modelId="{36B3BCB5-B408-4338-BE9F-56AD1CE87DD4}" type="sibTrans" cxnId="{99216E94-DFB8-493A-A2A6-51A9D43C802B}">
      <dgm:prSet/>
      <dgm:spPr/>
      <dgm:t>
        <a:bodyPr/>
        <a:lstStyle/>
        <a:p>
          <a:endParaRPr lang="en-US"/>
        </a:p>
      </dgm:t>
    </dgm:pt>
    <dgm:pt modelId="{EFBC2CB6-BAAF-4FEB-977C-D57BB8B43BC6}">
      <dgm:prSet phldrT="[Text]" custT="1"/>
      <dgm:spPr>
        <a:solidFill>
          <a:srgbClr val="3E6E5A"/>
        </a:solidFill>
      </dgm:spPr>
      <dgm:t>
        <a:bodyPr/>
        <a:lstStyle/>
        <a:p>
          <a:r>
            <a:rPr lang="nl-BE" sz="2000" dirty="0" smtClean="0"/>
            <a:t>Gewesten</a:t>
          </a:r>
          <a:endParaRPr lang="en-US" sz="2000" dirty="0"/>
        </a:p>
      </dgm:t>
    </dgm:pt>
    <dgm:pt modelId="{6CBA5546-F56F-491D-BF94-162D9A964769}" type="parTrans" cxnId="{BD1D62FE-C5E5-4B41-9297-78F49223753F}">
      <dgm:prSet/>
      <dgm:spPr>
        <a:solidFill>
          <a:srgbClr val="C6D4CE"/>
        </a:solidFill>
      </dgm:spPr>
      <dgm:t>
        <a:bodyPr/>
        <a:lstStyle/>
        <a:p>
          <a:endParaRPr lang="en-US"/>
        </a:p>
      </dgm:t>
    </dgm:pt>
    <dgm:pt modelId="{71FED53E-B775-4124-9532-ABA70762910A}" type="sibTrans" cxnId="{BD1D62FE-C5E5-4B41-9297-78F49223753F}">
      <dgm:prSet/>
      <dgm:spPr/>
      <dgm:t>
        <a:bodyPr/>
        <a:lstStyle/>
        <a:p>
          <a:endParaRPr lang="en-US"/>
        </a:p>
      </dgm:t>
    </dgm:pt>
    <dgm:pt modelId="{910B5C43-2C30-4165-8771-EE90E917218E}">
      <dgm:prSet phldrT="[Text]" custT="1"/>
      <dgm:spPr>
        <a:solidFill>
          <a:srgbClr val="3E6E5A"/>
        </a:solidFill>
      </dgm:spPr>
      <dgm:t>
        <a:bodyPr/>
        <a:lstStyle/>
        <a:p>
          <a:r>
            <a:rPr lang="nl-BE" sz="1600" dirty="0" smtClean="0"/>
            <a:t>Registratie van de publiek opengestelde apotheken en hun apotheker-titularis</a:t>
          </a:r>
          <a:endParaRPr lang="en-US" sz="1600" dirty="0"/>
        </a:p>
      </dgm:t>
    </dgm:pt>
    <dgm:pt modelId="{0DE02592-E8B0-4FB4-89DA-68C703D14546}" type="parTrans" cxnId="{5ED330A2-F9CC-42FC-8D1B-68BBA5F5DB05}">
      <dgm:prSet/>
      <dgm:spPr>
        <a:solidFill>
          <a:srgbClr val="C6D4CE"/>
        </a:solidFill>
      </dgm:spPr>
      <dgm:t>
        <a:bodyPr/>
        <a:lstStyle/>
        <a:p>
          <a:endParaRPr lang="en-US"/>
        </a:p>
      </dgm:t>
    </dgm:pt>
    <dgm:pt modelId="{408F40F4-AF45-4DAC-B1F6-E6376F4605BE}" type="sibTrans" cxnId="{5ED330A2-F9CC-42FC-8D1B-68BBA5F5DB05}">
      <dgm:prSet/>
      <dgm:spPr/>
      <dgm:t>
        <a:bodyPr/>
        <a:lstStyle/>
        <a:p>
          <a:endParaRPr lang="en-US"/>
        </a:p>
      </dgm:t>
    </dgm:pt>
    <dgm:pt modelId="{C6D8479C-CD06-4BEA-A58B-20E775AAE4D1}">
      <dgm:prSet phldrT="[Text]" custT="1"/>
      <dgm:spPr>
        <a:solidFill>
          <a:srgbClr val="3E6E5A"/>
        </a:solidFill>
      </dgm:spPr>
      <dgm:t>
        <a:bodyPr/>
        <a:lstStyle/>
        <a:p>
          <a:r>
            <a:rPr lang="nl-BE" sz="2000" dirty="0" err="1" smtClean="0"/>
            <a:t>KruispuntBank</a:t>
          </a:r>
          <a:r>
            <a:rPr lang="nl-BE" sz="2000" dirty="0" smtClean="0"/>
            <a:t> voor Ondernemingen</a:t>
          </a:r>
          <a:endParaRPr lang="en-US" sz="2000" dirty="0"/>
        </a:p>
      </dgm:t>
    </dgm:pt>
    <dgm:pt modelId="{7F4EC375-236D-487D-A372-C7BBF7862F8D}" type="parTrans" cxnId="{27716BD5-60E0-4611-A434-659A5D981378}">
      <dgm:prSet/>
      <dgm:spPr>
        <a:solidFill>
          <a:srgbClr val="C6D4CE"/>
        </a:solidFill>
      </dgm:spPr>
      <dgm:t>
        <a:bodyPr/>
        <a:lstStyle/>
        <a:p>
          <a:endParaRPr lang="en-US"/>
        </a:p>
      </dgm:t>
    </dgm:pt>
    <dgm:pt modelId="{54998C2C-E362-4B8A-8F64-DB04D0025410}" type="sibTrans" cxnId="{27716BD5-60E0-4611-A434-659A5D981378}">
      <dgm:prSet/>
      <dgm:spPr/>
      <dgm:t>
        <a:bodyPr/>
        <a:lstStyle/>
        <a:p>
          <a:endParaRPr lang="en-US"/>
        </a:p>
      </dgm:t>
    </dgm:pt>
    <dgm:pt modelId="{264C4494-7395-4901-8976-65EAB59273A4}" type="pres">
      <dgm:prSet presAssocID="{FAE4E2A1-4FA5-418E-83A3-C5C902FD643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042085-3F4C-43F8-B33A-D7B9E234764C}" type="pres">
      <dgm:prSet presAssocID="{6B1E944C-6178-4F2E-8A01-3204BF06D3BC}" presName="centerShape" presStyleLbl="node0" presStyleIdx="0" presStyleCnt="1"/>
      <dgm:spPr/>
      <dgm:t>
        <a:bodyPr/>
        <a:lstStyle/>
        <a:p>
          <a:endParaRPr lang="en-US"/>
        </a:p>
      </dgm:t>
    </dgm:pt>
    <dgm:pt modelId="{EDB7F8D6-710F-42BA-93F6-A7DB076A8A35}" type="pres">
      <dgm:prSet presAssocID="{4C1FD849-74AF-4A10-8A9D-14C61CBB3C26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FD5D08B1-818F-4D5A-830E-44981C14D9DC}" type="pres">
      <dgm:prSet presAssocID="{102F42BE-373A-4CD8-8EB6-6C4665BBCD0E}" presName="node" presStyleLbl="node1" presStyleIdx="0" presStyleCnt="5" custScaleX="148379" custScaleY="1316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7CEDA0-2D68-4A80-A581-EC4F2C736203}" type="pres">
      <dgm:prSet presAssocID="{BFD65981-F88B-46B2-953F-88F697F9C2B7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07ECDECC-E193-4437-A506-951CAE71191F}" type="pres">
      <dgm:prSet presAssocID="{C6EDF2DB-E2FB-4B51-85C5-224973DC8C8D}" presName="node" presStyleLbl="node1" presStyleIdx="1" presStyleCnt="5" custScaleX="178050" custScaleY="136236" custRadScaleRad="110280" custRadScaleInc="-102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0FD93B-9C72-401D-9F8F-CCDBEF1DDBC8}" type="pres">
      <dgm:prSet presAssocID="{6CBA5546-F56F-491D-BF94-162D9A964769}" presName="parTrans" presStyleLbl="bgSibTrans2D1" presStyleIdx="2" presStyleCnt="5" custLinFactNeighborX="-67"/>
      <dgm:spPr/>
      <dgm:t>
        <a:bodyPr/>
        <a:lstStyle/>
        <a:p>
          <a:endParaRPr lang="en-US"/>
        </a:p>
      </dgm:t>
    </dgm:pt>
    <dgm:pt modelId="{AD3756BF-94C3-4D2C-8224-0BF40CCC5D4E}" type="pres">
      <dgm:prSet presAssocID="{EFBC2CB6-BAAF-4FEB-977C-D57BB8B43BC6}" presName="node" presStyleLbl="node1" presStyleIdx="2" presStyleCnt="5" custScaleX="136912" custScaleY="1077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0788DF-B0B5-4296-BF4E-4F29F1C43949}" type="pres">
      <dgm:prSet presAssocID="{0DE02592-E8B0-4FB4-89DA-68C703D14546}" presName="parTrans" presStyleLbl="bgSibTrans2D1" presStyleIdx="3" presStyleCnt="5" custLinFactNeighborX="-1177"/>
      <dgm:spPr/>
      <dgm:t>
        <a:bodyPr/>
        <a:lstStyle/>
        <a:p>
          <a:endParaRPr lang="en-US"/>
        </a:p>
      </dgm:t>
    </dgm:pt>
    <dgm:pt modelId="{A57992FF-E30E-42B4-9503-CBB401D5267C}" type="pres">
      <dgm:prSet presAssocID="{910B5C43-2C30-4165-8771-EE90E917218E}" presName="node" presStyleLbl="node1" presStyleIdx="3" presStyleCnt="5" custScaleX="150355" custScaleY="137597" custRadScaleRad="134835" custRadScaleInc="175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9B7845-95FA-447C-B27B-612612C663AD}" type="pres">
      <dgm:prSet presAssocID="{7F4EC375-236D-487D-A372-C7BBF7862F8D}" presName="parTrans" presStyleLbl="bgSibTrans2D1" presStyleIdx="4" presStyleCnt="5" custLinFactNeighborX="-4825"/>
      <dgm:spPr/>
      <dgm:t>
        <a:bodyPr/>
        <a:lstStyle/>
        <a:p>
          <a:endParaRPr lang="en-US"/>
        </a:p>
      </dgm:t>
    </dgm:pt>
    <dgm:pt modelId="{5489EBB2-4D64-48CC-8131-2E8ED09A7265}" type="pres">
      <dgm:prSet presAssocID="{C6D8479C-CD06-4BEA-A58B-20E775AAE4D1}" presName="node" presStyleLbl="node1" presStyleIdx="4" presStyleCnt="5" custScaleX="137166" custScaleY="1475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C91E16-F812-4AC4-8B1D-926C28966005}" type="presOf" srcId="{C6EDF2DB-E2FB-4B51-85C5-224973DC8C8D}" destId="{07ECDECC-E193-4437-A506-951CAE71191F}" srcOrd="0" destOrd="0" presId="urn:microsoft.com/office/officeart/2005/8/layout/radial4"/>
    <dgm:cxn modelId="{CEEF3B58-9FD4-483A-9923-06F41082EE65}" type="presOf" srcId="{0DE02592-E8B0-4FB4-89DA-68C703D14546}" destId="{850788DF-B0B5-4296-BF4E-4F29F1C43949}" srcOrd="0" destOrd="0" presId="urn:microsoft.com/office/officeart/2005/8/layout/radial4"/>
    <dgm:cxn modelId="{27716BD5-60E0-4611-A434-659A5D981378}" srcId="{6B1E944C-6178-4F2E-8A01-3204BF06D3BC}" destId="{C6D8479C-CD06-4BEA-A58B-20E775AAE4D1}" srcOrd="4" destOrd="0" parTransId="{7F4EC375-236D-487D-A372-C7BBF7862F8D}" sibTransId="{54998C2C-E362-4B8A-8F64-DB04D0025410}"/>
    <dgm:cxn modelId="{D0BBF6AE-9189-46C1-A2B3-45CB623C217B}" srcId="{FAE4E2A1-4FA5-418E-83A3-C5C902FD643F}" destId="{6B1E944C-6178-4F2E-8A01-3204BF06D3BC}" srcOrd="0" destOrd="0" parTransId="{F56115A1-46D4-43BB-9CD4-22539A2073F8}" sibTransId="{BEB63A79-B4DF-4282-972C-29A7F4C3B05B}"/>
    <dgm:cxn modelId="{A3EA5C06-B531-4A11-B60D-4B0EF8A5251B}" type="presOf" srcId="{6CBA5546-F56F-491D-BF94-162D9A964769}" destId="{6D0FD93B-9C72-401D-9F8F-CCDBEF1DDBC8}" srcOrd="0" destOrd="0" presId="urn:microsoft.com/office/officeart/2005/8/layout/radial4"/>
    <dgm:cxn modelId="{BF402BFE-141F-44DF-B28F-87BBDB86241D}" type="presOf" srcId="{4C1FD849-74AF-4A10-8A9D-14C61CBB3C26}" destId="{EDB7F8D6-710F-42BA-93F6-A7DB076A8A35}" srcOrd="0" destOrd="0" presId="urn:microsoft.com/office/officeart/2005/8/layout/radial4"/>
    <dgm:cxn modelId="{DAA1FB19-79DC-42A8-8AB9-2D7810D99EF9}" type="presOf" srcId="{910B5C43-2C30-4165-8771-EE90E917218E}" destId="{A57992FF-E30E-42B4-9503-CBB401D5267C}" srcOrd="0" destOrd="0" presId="urn:microsoft.com/office/officeart/2005/8/layout/radial4"/>
    <dgm:cxn modelId="{7B9FDC78-FB73-46A6-8508-03DB16549E32}" type="presOf" srcId="{FAE4E2A1-4FA5-418E-83A3-C5C902FD643F}" destId="{264C4494-7395-4901-8976-65EAB59273A4}" srcOrd="0" destOrd="0" presId="urn:microsoft.com/office/officeart/2005/8/layout/radial4"/>
    <dgm:cxn modelId="{B54B8569-BF05-4069-926B-4B1CBF8D7F47}" type="presOf" srcId="{7F4EC375-236D-487D-A372-C7BBF7862F8D}" destId="{6D9B7845-95FA-447C-B27B-612612C663AD}" srcOrd="0" destOrd="0" presId="urn:microsoft.com/office/officeart/2005/8/layout/radial4"/>
    <dgm:cxn modelId="{1156C426-EFB0-4748-9736-3CFE258D92D4}" type="presOf" srcId="{C6D8479C-CD06-4BEA-A58B-20E775AAE4D1}" destId="{5489EBB2-4D64-48CC-8131-2E8ED09A7265}" srcOrd="0" destOrd="0" presId="urn:microsoft.com/office/officeart/2005/8/layout/radial4"/>
    <dgm:cxn modelId="{6972CE30-6701-4B12-8C79-09FEEF883892}" type="presOf" srcId="{EFBC2CB6-BAAF-4FEB-977C-D57BB8B43BC6}" destId="{AD3756BF-94C3-4D2C-8224-0BF40CCC5D4E}" srcOrd="0" destOrd="0" presId="urn:microsoft.com/office/officeart/2005/8/layout/radial4"/>
    <dgm:cxn modelId="{5ED330A2-F9CC-42FC-8D1B-68BBA5F5DB05}" srcId="{6B1E944C-6178-4F2E-8A01-3204BF06D3BC}" destId="{910B5C43-2C30-4165-8771-EE90E917218E}" srcOrd="3" destOrd="0" parTransId="{0DE02592-E8B0-4FB4-89DA-68C703D14546}" sibTransId="{408F40F4-AF45-4DAC-B1F6-E6376F4605BE}"/>
    <dgm:cxn modelId="{0057F9DF-110D-437B-A077-660B2EE855CA}" type="presOf" srcId="{6B1E944C-6178-4F2E-8A01-3204BF06D3BC}" destId="{DC042085-3F4C-43F8-B33A-D7B9E234764C}" srcOrd="0" destOrd="0" presId="urn:microsoft.com/office/officeart/2005/8/layout/radial4"/>
    <dgm:cxn modelId="{02980F1D-47F2-429B-83CA-504F82276620}" type="presOf" srcId="{102F42BE-373A-4CD8-8EB6-6C4665BBCD0E}" destId="{FD5D08B1-818F-4D5A-830E-44981C14D9DC}" srcOrd="0" destOrd="0" presId="urn:microsoft.com/office/officeart/2005/8/layout/radial4"/>
    <dgm:cxn modelId="{2FFDB695-CEFB-47B1-8AF0-D3B08A33300C}" type="presOf" srcId="{BFD65981-F88B-46B2-953F-88F697F9C2B7}" destId="{CD7CEDA0-2D68-4A80-A581-EC4F2C736203}" srcOrd="0" destOrd="0" presId="urn:microsoft.com/office/officeart/2005/8/layout/radial4"/>
    <dgm:cxn modelId="{5873BC60-ED91-4860-80C4-2772D8367926}" srcId="{6B1E944C-6178-4F2E-8A01-3204BF06D3BC}" destId="{102F42BE-373A-4CD8-8EB6-6C4665BBCD0E}" srcOrd="0" destOrd="0" parTransId="{4C1FD849-74AF-4A10-8A9D-14C61CBB3C26}" sibTransId="{3BD5188D-FA97-4BC7-A756-21E54F434366}"/>
    <dgm:cxn modelId="{BD1D62FE-C5E5-4B41-9297-78F49223753F}" srcId="{6B1E944C-6178-4F2E-8A01-3204BF06D3BC}" destId="{EFBC2CB6-BAAF-4FEB-977C-D57BB8B43BC6}" srcOrd="2" destOrd="0" parTransId="{6CBA5546-F56F-491D-BF94-162D9A964769}" sibTransId="{71FED53E-B775-4124-9532-ABA70762910A}"/>
    <dgm:cxn modelId="{99216E94-DFB8-493A-A2A6-51A9D43C802B}" srcId="{6B1E944C-6178-4F2E-8A01-3204BF06D3BC}" destId="{C6EDF2DB-E2FB-4B51-85C5-224973DC8C8D}" srcOrd="1" destOrd="0" parTransId="{BFD65981-F88B-46B2-953F-88F697F9C2B7}" sibTransId="{36B3BCB5-B408-4338-BE9F-56AD1CE87DD4}"/>
    <dgm:cxn modelId="{5DE59E30-3B67-46B5-B9D3-7AFA16613500}" type="presParOf" srcId="{264C4494-7395-4901-8976-65EAB59273A4}" destId="{DC042085-3F4C-43F8-B33A-D7B9E234764C}" srcOrd="0" destOrd="0" presId="urn:microsoft.com/office/officeart/2005/8/layout/radial4"/>
    <dgm:cxn modelId="{DCAFFA00-22A7-4881-972F-C82EA05EC2DA}" type="presParOf" srcId="{264C4494-7395-4901-8976-65EAB59273A4}" destId="{EDB7F8D6-710F-42BA-93F6-A7DB076A8A35}" srcOrd="1" destOrd="0" presId="urn:microsoft.com/office/officeart/2005/8/layout/radial4"/>
    <dgm:cxn modelId="{323ED085-DE32-4621-814B-8E3D318E6555}" type="presParOf" srcId="{264C4494-7395-4901-8976-65EAB59273A4}" destId="{FD5D08B1-818F-4D5A-830E-44981C14D9DC}" srcOrd="2" destOrd="0" presId="urn:microsoft.com/office/officeart/2005/8/layout/radial4"/>
    <dgm:cxn modelId="{897BAB65-F632-49D1-8B09-593D8768E133}" type="presParOf" srcId="{264C4494-7395-4901-8976-65EAB59273A4}" destId="{CD7CEDA0-2D68-4A80-A581-EC4F2C736203}" srcOrd="3" destOrd="0" presId="urn:microsoft.com/office/officeart/2005/8/layout/radial4"/>
    <dgm:cxn modelId="{201F32B9-5CDF-4357-A697-D4772FA42AD4}" type="presParOf" srcId="{264C4494-7395-4901-8976-65EAB59273A4}" destId="{07ECDECC-E193-4437-A506-951CAE71191F}" srcOrd="4" destOrd="0" presId="urn:microsoft.com/office/officeart/2005/8/layout/radial4"/>
    <dgm:cxn modelId="{39AC7E80-F511-4332-A917-1305732C39C2}" type="presParOf" srcId="{264C4494-7395-4901-8976-65EAB59273A4}" destId="{6D0FD93B-9C72-401D-9F8F-CCDBEF1DDBC8}" srcOrd="5" destOrd="0" presId="urn:microsoft.com/office/officeart/2005/8/layout/radial4"/>
    <dgm:cxn modelId="{2A08F5FE-E59A-4AEA-A2CD-346D9E0D35BD}" type="presParOf" srcId="{264C4494-7395-4901-8976-65EAB59273A4}" destId="{AD3756BF-94C3-4D2C-8224-0BF40CCC5D4E}" srcOrd="6" destOrd="0" presId="urn:microsoft.com/office/officeart/2005/8/layout/radial4"/>
    <dgm:cxn modelId="{DCAA9A69-264F-48A6-84BD-F4B598986A5B}" type="presParOf" srcId="{264C4494-7395-4901-8976-65EAB59273A4}" destId="{850788DF-B0B5-4296-BF4E-4F29F1C43949}" srcOrd="7" destOrd="0" presId="urn:microsoft.com/office/officeart/2005/8/layout/radial4"/>
    <dgm:cxn modelId="{4B0F7324-B07B-47B5-9239-F4E256E5E6C5}" type="presParOf" srcId="{264C4494-7395-4901-8976-65EAB59273A4}" destId="{A57992FF-E30E-42B4-9503-CBB401D5267C}" srcOrd="8" destOrd="0" presId="urn:microsoft.com/office/officeart/2005/8/layout/radial4"/>
    <dgm:cxn modelId="{DEA4A783-5184-44D8-9B65-2B75B66748F6}" type="presParOf" srcId="{264C4494-7395-4901-8976-65EAB59273A4}" destId="{6D9B7845-95FA-447C-B27B-612612C663AD}" srcOrd="9" destOrd="0" presId="urn:microsoft.com/office/officeart/2005/8/layout/radial4"/>
    <dgm:cxn modelId="{8E88C463-F223-451E-8087-C267FDDD3894}" type="presParOf" srcId="{264C4494-7395-4901-8976-65EAB59273A4}" destId="{5489EBB2-4D64-48CC-8131-2E8ED09A7265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E4E2A1-4FA5-418E-83A3-C5C902FD643F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1E944C-6178-4F2E-8A01-3204BF06D3BC}">
      <dgm:prSet phldrT="[Text]"/>
      <dgm:spPr>
        <a:solidFill>
          <a:srgbClr val="3E6E5A"/>
        </a:solidFill>
      </dgm:spPr>
      <dgm:t>
        <a:bodyPr/>
        <a:lstStyle/>
        <a:p>
          <a:r>
            <a:rPr lang="nl-BE" dirty="0" smtClean="0"/>
            <a:t>SAM </a:t>
          </a:r>
          <a:endParaRPr lang="en-US" dirty="0"/>
        </a:p>
      </dgm:t>
    </dgm:pt>
    <dgm:pt modelId="{F56115A1-46D4-43BB-9CD4-22539A2073F8}" type="parTrans" cxnId="{D0BBF6AE-9189-46C1-A2B3-45CB623C217B}">
      <dgm:prSet/>
      <dgm:spPr/>
      <dgm:t>
        <a:bodyPr/>
        <a:lstStyle/>
        <a:p>
          <a:endParaRPr lang="en-US"/>
        </a:p>
      </dgm:t>
    </dgm:pt>
    <dgm:pt modelId="{BEB63A79-B4DF-4282-972C-29A7F4C3B05B}" type="sibTrans" cxnId="{D0BBF6AE-9189-46C1-A2B3-45CB623C217B}">
      <dgm:prSet/>
      <dgm:spPr/>
      <dgm:t>
        <a:bodyPr/>
        <a:lstStyle/>
        <a:p>
          <a:endParaRPr lang="en-US"/>
        </a:p>
      </dgm:t>
    </dgm:pt>
    <dgm:pt modelId="{102F42BE-373A-4CD8-8EB6-6C4665BBCD0E}">
      <dgm:prSet phldrT="[Text]" custT="1"/>
      <dgm:spPr>
        <a:solidFill>
          <a:srgbClr val="3E6E5A"/>
        </a:solidFill>
      </dgm:spPr>
      <dgm:t>
        <a:bodyPr/>
        <a:lstStyle/>
        <a:p>
          <a:r>
            <a:rPr lang="nl-NL" sz="2000" dirty="0" smtClean="0"/>
            <a:t>Vergoedingsvoorwaarden</a:t>
          </a:r>
          <a:endParaRPr lang="en-US" sz="2000" dirty="0"/>
        </a:p>
      </dgm:t>
    </dgm:pt>
    <dgm:pt modelId="{4C1FD849-74AF-4A10-8A9D-14C61CBB3C26}" type="parTrans" cxnId="{5873BC60-ED91-4860-80C4-2772D8367926}">
      <dgm:prSet/>
      <dgm:spPr>
        <a:solidFill>
          <a:srgbClr val="C6D4CE"/>
        </a:solidFill>
      </dgm:spPr>
      <dgm:t>
        <a:bodyPr/>
        <a:lstStyle/>
        <a:p>
          <a:endParaRPr lang="en-US"/>
        </a:p>
      </dgm:t>
    </dgm:pt>
    <dgm:pt modelId="{3BD5188D-FA97-4BC7-A756-21E54F434366}" type="sibTrans" cxnId="{5873BC60-ED91-4860-80C4-2772D8367926}">
      <dgm:prSet/>
      <dgm:spPr/>
      <dgm:t>
        <a:bodyPr/>
        <a:lstStyle/>
        <a:p>
          <a:endParaRPr lang="en-US"/>
        </a:p>
      </dgm:t>
    </dgm:pt>
    <dgm:pt modelId="{C6EDF2DB-E2FB-4B51-85C5-224973DC8C8D}">
      <dgm:prSet phldrT="[Text]" custT="1"/>
      <dgm:spPr>
        <a:solidFill>
          <a:srgbClr val="3E6E5A"/>
        </a:solidFill>
      </dgm:spPr>
      <dgm:t>
        <a:bodyPr/>
        <a:lstStyle/>
        <a:p>
          <a:r>
            <a:rPr lang="nl-BE" sz="1800" dirty="0" smtClean="0"/>
            <a:t>Prijzen</a:t>
          </a:r>
          <a:endParaRPr lang="en-US" sz="1800" dirty="0"/>
        </a:p>
      </dgm:t>
    </dgm:pt>
    <dgm:pt modelId="{BFD65981-F88B-46B2-953F-88F697F9C2B7}" type="parTrans" cxnId="{99216E94-DFB8-493A-A2A6-51A9D43C802B}">
      <dgm:prSet/>
      <dgm:spPr>
        <a:solidFill>
          <a:srgbClr val="C6D4CE"/>
        </a:solidFill>
      </dgm:spPr>
      <dgm:t>
        <a:bodyPr/>
        <a:lstStyle/>
        <a:p>
          <a:endParaRPr lang="en-US"/>
        </a:p>
      </dgm:t>
    </dgm:pt>
    <dgm:pt modelId="{36B3BCB5-B408-4338-BE9F-56AD1CE87DD4}" type="sibTrans" cxnId="{99216E94-DFB8-493A-A2A6-51A9D43C802B}">
      <dgm:prSet/>
      <dgm:spPr/>
      <dgm:t>
        <a:bodyPr/>
        <a:lstStyle/>
        <a:p>
          <a:endParaRPr lang="en-US"/>
        </a:p>
      </dgm:t>
    </dgm:pt>
    <dgm:pt modelId="{EFBC2CB6-BAAF-4FEB-977C-D57BB8B43BC6}">
      <dgm:prSet phldrT="[Text]" custT="1"/>
      <dgm:spPr>
        <a:solidFill>
          <a:srgbClr val="3E6E5A"/>
        </a:solidFill>
      </dgm:spPr>
      <dgm:t>
        <a:bodyPr/>
        <a:lstStyle/>
        <a:p>
          <a:r>
            <a:rPr lang="nl-NL" sz="2000" dirty="0" smtClean="0"/>
            <a:t>Grondstoffen/formules voor magistrale bereidingen – andere producten/niet-geneesmiddelen</a:t>
          </a:r>
          <a:endParaRPr lang="en-US" sz="2000" dirty="0"/>
        </a:p>
      </dgm:t>
    </dgm:pt>
    <dgm:pt modelId="{6CBA5546-F56F-491D-BF94-162D9A964769}" type="parTrans" cxnId="{BD1D62FE-C5E5-4B41-9297-78F49223753F}">
      <dgm:prSet/>
      <dgm:spPr>
        <a:solidFill>
          <a:srgbClr val="C6D4CE"/>
        </a:solidFill>
      </dgm:spPr>
      <dgm:t>
        <a:bodyPr/>
        <a:lstStyle/>
        <a:p>
          <a:endParaRPr lang="en-US"/>
        </a:p>
      </dgm:t>
    </dgm:pt>
    <dgm:pt modelId="{71FED53E-B775-4124-9532-ABA70762910A}" type="sibTrans" cxnId="{BD1D62FE-C5E5-4B41-9297-78F49223753F}">
      <dgm:prSet/>
      <dgm:spPr/>
      <dgm:t>
        <a:bodyPr/>
        <a:lstStyle/>
        <a:p>
          <a:endParaRPr lang="en-US"/>
        </a:p>
      </dgm:t>
    </dgm:pt>
    <dgm:pt modelId="{910B5C43-2C30-4165-8771-EE90E917218E}">
      <dgm:prSet phldrT="[Text]" custT="1"/>
      <dgm:spPr>
        <a:solidFill>
          <a:srgbClr val="3E6E5A"/>
        </a:solidFill>
      </dgm:spPr>
      <dgm:t>
        <a:bodyPr/>
        <a:lstStyle/>
        <a:p>
          <a:r>
            <a:rPr lang="en-US" sz="2400" dirty="0" err="1" smtClean="0"/>
            <a:t>Registratiegegevens</a:t>
          </a:r>
          <a:endParaRPr lang="en-US" sz="2400" dirty="0"/>
        </a:p>
      </dgm:t>
    </dgm:pt>
    <dgm:pt modelId="{0DE02592-E8B0-4FB4-89DA-68C703D14546}" type="parTrans" cxnId="{5ED330A2-F9CC-42FC-8D1B-68BBA5F5DB05}">
      <dgm:prSet/>
      <dgm:spPr>
        <a:solidFill>
          <a:srgbClr val="C6D4CE"/>
        </a:solidFill>
      </dgm:spPr>
      <dgm:t>
        <a:bodyPr/>
        <a:lstStyle/>
        <a:p>
          <a:endParaRPr lang="en-US"/>
        </a:p>
      </dgm:t>
    </dgm:pt>
    <dgm:pt modelId="{408F40F4-AF45-4DAC-B1F6-E6376F4605BE}" type="sibTrans" cxnId="{5ED330A2-F9CC-42FC-8D1B-68BBA5F5DB05}">
      <dgm:prSet/>
      <dgm:spPr/>
      <dgm:t>
        <a:bodyPr/>
        <a:lstStyle/>
        <a:p>
          <a:endParaRPr lang="en-US"/>
        </a:p>
      </dgm:t>
    </dgm:pt>
    <dgm:pt modelId="{7F2C0642-AE46-4150-B8BA-7B1D6DA5A267}">
      <dgm:prSet/>
      <dgm:spPr>
        <a:solidFill>
          <a:srgbClr val="3E6E5A"/>
        </a:solidFill>
      </dgm:spPr>
      <dgm:t>
        <a:bodyPr/>
        <a:lstStyle/>
        <a:p>
          <a:r>
            <a:rPr lang="nl-NL" dirty="0" smtClean="0"/>
            <a:t>Farmacotherapeutische groepen en andere gegevens</a:t>
          </a:r>
          <a:endParaRPr lang="fr-BE" dirty="0"/>
        </a:p>
      </dgm:t>
    </dgm:pt>
    <dgm:pt modelId="{935E0C92-AB01-4286-BAE0-47871F60DD2E}" type="parTrans" cxnId="{EC6EB384-DE27-4D61-B08B-B58EB5F34C86}">
      <dgm:prSet/>
      <dgm:spPr>
        <a:solidFill>
          <a:srgbClr val="C6D4CE"/>
        </a:solidFill>
      </dgm:spPr>
      <dgm:t>
        <a:bodyPr/>
        <a:lstStyle/>
        <a:p>
          <a:endParaRPr lang="en-US"/>
        </a:p>
      </dgm:t>
    </dgm:pt>
    <dgm:pt modelId="{30BD4E86-A890-4059-94E6-1D08210AB2BA}" type="sibTrans" cxnId="{EC6EB384-DE27-4D61-B08B-B58EB5F34C86}">
      <dgm:prSet/>
      <dgm:spPr/>
      <dgm:t>
        <a:bodyPr/>
        <a:lstStyle/>
        <a:p>
          <a:endParaRPr lang="en-US"/>
        </a:p>
      </dgm:t>
    </dgm:pt>
    <dgm:pt modelId="{264C4494-7395-4901-8976-65EAB59273A4}" type="pres">
      <dgm:prSet presAssocID="{FAE4E2A1-4FA5-418E-83A3-C5C902FD643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042085-3F4C-43F8-B33A-D7B9E234764C}" type="pres">
      <dgm:prSet presAssocID="{6B1E944C-6178-4F2E-8A01-3204BF06D3BC}" presName="centerShape" presStyleLbl="node0" presStyleIdx="0" presStyleCnt="1"/>
      <dgm:spPr/>
      <dgm:t>
        <a:bodyPr/>
        <a:lstStyle/>
        <a:p>
          <a:endParaRPr lang="en-US"/>
        </a:p>
      </dgm:t>
    </dgm:pt>
    <dgm:pt modelId="{EDB7F8D6-710F-42BA-93F6-A7DB076A8A35}" type="pres">
      <dgm:prSet presAssocID="{4C1FD849-74AF-4A10-8A9D-14C61CBB3C26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FD5D08B1-818F-4D5A-830E-44981C14D9DC}" type="pres">
      <dgm:prSet presAssocID="{102F42BE-373A-4CD8-8EB6-6C4665BBCD0E}" presName="node" presStyleLbl="node1" presStyleIdx="0" presStyleCnt="5" custScaleX="146351" custScaleY="76176" custRadScaleRad="113271" custRadScaleInc="18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7CEDA0-2D68-4A80-A581-EC4F2C736203}" type="pres">
      <dgm:prSet presAssocID="{BFD65981-F88B-46B2-953F-88F697F9C2B7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07ECDECC-E193-4437-A506-951CAE71191F}" type="pres">
      <dgm:prSet presAssocID="{C6EDF2DB-E2FB-4B51-85C5-224973DC8C8D}" presName="node" presStyleLbl="node1" presStyleIdx="1" presStyleCnt="5" custScaleX="148029" custScaleY="106444" custRadScaleRad="105078" custRadScaleInc="-372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0FD93B-9C72-401D-9F8F-CCDBEF1DDBC8}" type="pres">
      <dgm:prSet presAssocID="{6CBA5546-F56F-491D-BF94-162D9A964769}" presName="parTrans" presStyleLbl="bgSibTrans2D1" presStyleIdx="2" presStyleCnt="5" custLinFactNeighborX="-67"/>
      <dgm:spPr/>
      <dgm:t>
        <a:bodyPr/>
        <a:lstStyle/>
        <a:p>
          <a:endParaRPr lang="en-US"/>
        </a:p>
      </dgm:t>
    </dgm:pt>
    <dgm:pt modelId="{AD3756BF-94C3-4D2C-8224-0BF40CCC5D4E}" type="pres">
      <dgm:prSet presAssocID="{EFBC2CB6-BAAF-4FEB-977C-D57BB8B43BC6}" presName="node" presStyleLbl="node1" presStyleIdx="2" presStyleCnt="5" custScaleX="184389" custScaleY="1360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0788DF-B0B5-4296-BF4E-4F29F1C43949}" type="pres">
      <dgm:prSet presAssocID="{0DE02592-E8B0-4FB4-89DA-68C703D14546}" presName="parTrans" presStyleLbl="bgSibTrans2D1" presStyleIdx="3" presStyleCnt="5" custLinFactNeighborX="-1177"/>
      <dgm:spPr/>
      <dgm:t>
        <a:bodyPr/>
        <a:lstStyle/>
        <a:p>
          <a:endParaRPr lang="en-US"/>
        </a:p>
      </dgm:t>
    </dgm:pt>
    <dgm:pt modelId="{A57992FF-E30E-42B4-9503-CBB401D5267C}" type="pres">
      <dgm:prSet presAssocID="{910B5C43-2C30-4165-8771-EE90E917218E}" presName="node" presStyleLbl="node1" presStyleIdx="3" presStyleCnt="5" custScaleX="152522" custScaleY="92176" custRadScaleRad="100991" custRadScaleInc="216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8E4DE6-33DB-4BFA-B324-4DD8EFC16E14}" type="pres">
      <dgm:prSet presAssocID="{935E0C92-AB01-4286-BAE0-47871F60DD2E}" presName="parTrans" presStyleLbl="bgSibTrans2D1" presStyleIdx="4" presStyleCnt="5"/>
      <dgm:spPr/>
      <dgm:t>
        <a:bodyPr/>
        <a:lstStyle/>
        <a:p>
          <a:endParaRPr lang="en-US"/>
        </a:p>
      </dgm:t>
    </dgm:pt>
    <dgm:pt modelId="{FC015553-EA68-4CEA-8101-1D63D8926B48}" type="pres">
      <dgm:prSet presAssocID="{7F2C0642-AE46-4150-B8BA-7B1D6DA5A267}" presName="node" presStyleLbl="node1" presStyleIdx="4" presStyleCnt="5" custScaleX="115309" custScaleY="105260" custRadScaleRad="100029" custRadScaleInc="38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6EB384-DE27-4D61-B08B-B58EB5F34C86}" srcId="{6B1E944C-6178-4F2E-8A01-3204BF06D3BC}" destId="{7F2C0642-AE46-4150-B8BA-7B1D6DA5A267}" srcOrd="4" destOrd="0" parTransId="{935E0C92-AB01-4286-BAE0-47871F60DD2E}" sibTransId="{30BD4E86-A890-4059-94E6-1D08210AB2BA}"/>
    <dgm:cxn modelId="{EBC91E16-F812-4AC4-8B1D-926C28966005}" type="presOf" srcId="{C6EDF2DB-E2FB-4B51-85C5-224973DC8C8D}" destId="{07ECDECC-E193-4437-A506-951CAE71191F}" srcOrd="0" destOrd="0" presId="urn:microsoft.com/office/officeart/2005/8/layout/radial4"/>
    <dgm:cxn modelId="{20809760-F054-43F9-9D8B-823AD02F61C1}" type="presOf" srcId="{7F2C0642-AE46-4150-B8BA-7B1D6DA5A267}" destId="{FC015553-EA68-4CEA-8101-1D63D8926B48}" srcOrd="0" destOrd="0" presId="urn:microsoft.com/office/officeart/2005/8/layout/radial4"/>
    <dgm:cxn modelId="{CEEF3B58-9FD4-483A-9923-06F41082EE65}" type="presOf" srcId="{0DE02592-E8B0-4FB4-89DA-68C703D14546}" destId="{850788DF-B0B5-4296-BF4E-4F29F1C43949}" srcOrd="0" destOrd="0" presId="urn:microsoft.com/office/officeart/2005/8/layout/radial4"/>
    <dgm:cxn modelId="{D0BBF6AE-9189-46C1-A2B3-45CB623C217B}" srcId="{FAE4E2A1-4FA5-418E-83A3-C5C902FD643F}" destId="{6B1E944C-6178-4F2E-8A01-3204BF06D3BC}" srcOrd="0" destOrd="0" parTransId="{F56115A1-46D4-43BB-9CD4-22539A2073F8}" sibTransId="{BEB63A79-B4DF-4282-972C-29A7F4C3B05B}"/>
    <dgm:cxn modelId="{A3EA5C06-B531-4A11-B60D-4B0EF8A5251B}" type="presOf" srcId="{6CBA5546-F56F-491D-BF94-162D9A964769}" destId="{6D0FD93B-9C72-401D-9F8F-CCDBEF1DDBC8}" srcOrd="0" destOrd="0" presId="urn:microsoft.com/office/officeart/2005/8/layout/radial4"/>
    <dgm:cxn modelId="{BF402BFE-141F-44DF-B28F-87BBDB86241D}" type="presOf" srcId="{4C1FD849-74AF-4A10-8A9D-14C61CBB3C26}" destId="{EDB7F8D6-710F-42BA-93F6-A7DB076A8A35}" srcOrd="0" destOrd="0" presId="urn:microsoft.com/office/officeart/2005/8/layout/radial4"/>
    <dgm:cxn modelId="{DAA1FB19-79DC-42A8-8AB9-2D7810D99EF9}" type="presOf" srcId="{910B5C43-2C30-4165-8771-EE90E917218E}" destId="{A57992FF-E30E-42B4-9503-CBB401D5267C}" srcOrd="0" destOrd="0" presId="urn:microsoft.com/office/officeart/2005/8/layout/radial4"/>
    <dgm:cxn modelId="{AA26F959-6463-4FEC-A9BE-CA69B0722FDA}" type="presOf" srcId="{935E0C92-AB01-4286-BAE0-47871F60DD2E}" destId="{F28E4DE6-33DB-4BFA-B324-4DD8EFC16E14}" srcOrd="0" destOrd="0" presId="urn:microsoft.com/office/officeart/2005/8/layout/radial4"/>
    <dgm:cxn modelId="{7B9FDC78-FB73-46A6-8508-03DB16549E32}" type="presOf" srcId="{FAE4E2A1-4FA5-418E-83A3-C5C902FD643F}" destId="{264C4494-7395-4901-8976-65EAB59273A4}" srcOrd="0" destOrd="0" presId="urn:microsoft.com/office/officeart/2005/8/layout/radial4"/>
    <dgm:cxn modelId="{6972CE30-6701-4B12-8C79-09FEEF883892}" type="presOf" srcId="{EFBC2CB6-BAAF-4FEB-977C-D57BB8B43BC6}" destId="{AD3756BF-94C3-4D2C-8224-0BF40CCC5D4E}" srcOrd="0" destOrd="0" presId="urn:microsoft.com/office/officeart/2005/8/layout/radial4"/>
    <dgm:cxn modelId="{5ED330A2-F9CC-42FC-8D1B-68BBA5F5DB05}" srcId="{6B1E944C-6178-4F2E-8A01-3204BF06D3BC}" destId="{910B5C43-2C30-4165-8771-EE90E917218E}" srcOrd="3" destOrd="0" parTransId="{0DE02592-E8B0-4FB4-89DA-68C703D14546}" sibTransId="{408F40F4-AF45-4DAC-B1F6-E6376F4605BE}"/>
    <dgm:cxn modelId="{0057F9DF-110D-437B-A077-660B2EE855CA}" type="presOf" srcId="{6B1E944C-6178-4F2E-8A01-3204BF06D3BC}" destId="{DC042085-3F4C-43F8-B33A-D7B9E234764C}" srcOrd="0" destOrd="0" presId="urn:microsoft.com/office/officeart/2005/8/layout/radial4"/>
    <dgm:cxn modelId="{02980F1D-47F2-429B-83CA-504F82276620}" type="presOf" srcId="{102F42BE-373A-4CD8-8EB6-6C4665BBCD0E}" destId="{FD5D08B1-818F-4D5A-830E-44981C14D9DC}" srcOrd="0" destOrd="0" presId="urn:microsoft.com/office/officeart/2005/8/layout/radial4"/>
    <dgm:cxn modelId="{2FFDB695-CEFB-47B1-8AF0-D3B08A33300C}" type="presOf" srcId="{BFD65981-F88B-46B2-953F-88F697F9C2B7}" destId="{CD7CEDA0-2D68-4A80-A581-EC4F2C736203}" srcOrd="0" destOrd="0" presId="urn:microsoft.com/office/officeart/2005/8/layout/radial4"/>
    <dgm:cxn modelId="{5873BC60-ED91-4860-80C4-2772D8367926}" srcId="{6B1E944C-6178-4F2E-8A01-3204BF06D3BC}" destId="{102F42BE-373A-4CD8-8EB6-6C4665BBCD0E}" srcOrd="0" destOrd="0" parTransId="{4C1FD849-74AF-4A10-8A9D-14C61CBB3C26}" sibTransId="{3BD5188D-FA97-4BC7-A756-21E54F434366}"/>
    <dgm:cxn modelId="{BD1D62FE-C5E5-4B41-9297-78F49223753F}" srcId="{6B1E944C-6178-4F2E-8A01-3204BF06D3BC}" destId="{EFBC2CB6-BAAF-4FEB-977C-D57BB8B43BC6}" srcOrd="2" destOrd="0" parTransId="{6CBA5546-F56F-491D-BF94-162D9A964769}" sibTransId="{71FED53E-B775-4124-9532-ABA70762910A}"/>
    <dgm:cxn modelId="{99216E94-DFB8-493A-A2A6-51A9D43C802B}" srcId="{6B1E944C-6178-4F2E-8A01-3204BF06D3BC}" destId="{C6EDF2DB-E2FB-4B51-85C5-224973DC8C8D}" srcOrd="1" destOrd="0" parTransId="{BFD65981-F88B-46B2-953F-88F697F9C2B7}" sibTransId="{36B3BCB5-B408-4338-BE9F-56AD1CE87DD4}"/>
    <dgm:cxn modelId="{5DE59E30-3B67-46B5-B9D3-7AFA16613500}" type="presParOf" srcId="{264C4494-7395-4901-8976-65EAB59273A4}" destId="{DC042085-3F4C-43F8-B33A-D7B9E234764C}" srcOrd="0" destOrd="0" presId="urn:microsoft.com/office/officeart/2005/8/layout/radial4"/>
    <dgm:cxn modelId="{DCAFFA00-22A7-4881-972F-C82EA05EC2DA}" type="presParOf" srcId="{264C4494-7395-4901-8976-65EAB59273A4}" destId="{EDB7F8D6-710F-42BA-93F6-A7DB076A8A35}" srcOrd="1" destOrd="0" presId="urn:microsoft.com/office/officeart/2005/8/layout/radial4"/>
    <dgm:cxn modelId="{323ED085-DE32-4621-814B-8E3D318E6555}" type="presParOf" srcId="{264C4494-7395-4901-8976-65EAB59273A4}" destId="{FD5D08B1-818F-4D5A-830E-44981C14D9DC}" srcOrd="2" destOrd="0" presId="urn:microsoft.com/office/officeart/2005/8/layout/radial4"/>
    <dgm:cxn modelId="{897BAB65-F632-49D1-8B09-593D8768E133}" type="presParOf" srcId="{264C4494-7395-4901-8976-65EAB59273A4}" destId="{CD7CEDA0-2D68-4A80-A581-EC4F2C736203}" srcOrd="3" destOrd="0" presId="urn:microsoft.com/office/officeart/2005/8/layout/radial4"/>
    <dgm:cxn modelId="{201F32B9-5CDF-4357-A697-D4772FA42AD4}" type="presParOf" srcId="{264C4494-7395-4901-8976-65EAB59273A4}" destId="{07ECDECC-E193-4437-A506-951CAE71191F}" srcOrd="4" destOrd="0" presId="urn:microsoft.com/office/officeart/2005/8/layout/radial4"/>
    <dgm:cxn modelId="{39AC7E80-F511-4332-A917-1305732C39C2}" type="presParOf" srcId="{264C4494-7395-4901-8976-65EAB59273A4}" destId="{6D0FD93B-9C72-401D-9F8F-CCDBEF1DDBC8}" srcOrd="5" destOrd="0" presId="urn:microsoft.com/office/officeart/2005/8/layout/radial4"/>
    <dgm:cxn modelId="{2A08F5FE-E59A-4AEA-A2CD-346D9E0D35BD}" type="presParOf" srcId="{264C4494-7395-4901-8976-65EAB59273A4}" destId="{AD3756BF-94C3-4D2C-8224-0BF40CCC5D4E}" srcOrd="6" destOrd="0" presId="urn:microsoft.com/office/officeart/2005/8/layout/radial4"/>
    <dgm:cxn modelId="{DCAA9A69-264F-48A6-84BD-F4B598986A5B}" type="presParOf" srcId="{264C4494-7395-4901-8976-65EAB59273A4}" destId="{850788DF-B0B5-4296-BF4E-4F29F1C43949}" srcOrd="7" destOrd="0" presId="urn:microsoft.com/office/officeart/2005/8/layout/radial4"/>
    <dgm:cxn modelId="{4B0F7324-B07B-47B5-9239-F4E256E5E6C5}" type="presParOf" srcId="{264C4494-7395-4901-8976-65EAB59273A4}" destId="{A57992FF-E30E-42B4-9503-CBB401D5267C}" srcOrd="8" destOrd="0" presId="urn:microsoft.com/office/officeart/2005/8/layout/radial4"/>
    <dgm:cxn modelId="{94645CCE-1BBF-4176-928C-2AC8EB633A47}" type="presParOf" srcId="{264C4494-7395-4901-8976-65EAB59273A4}" destId="{F28E4DE6-33DB-4BFA-B324-4DD8EFC16E14}" srcOrd="9" destOrd="0" presId="urn:microsoft.com/office/officeart/2005/8/layout/radial4"/>
    <dgm:cxn modelId="{D8649CD8-560C-44DA-BBE7-314E205E0289}" type="presParOf" srcId="{264C4494-7395-4901-8976-65EAB59273A4}" destId="{FC015553-EA68-4CEA-8101-1D63D8926B48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8D609C-F894-4686-8594-F633FD78C201}">
      <dsp:nvSpPr>
        <dsp:cNvPr id="0" name=""/>
        <dsp:cNvSpPr/>
      </dsp:nvSpPr>
      <dsp:spPr>
        <a:xfrm>
          <a:off x="267329" y="223186"/>
          <a:ext cx="3322701" cy="10383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3305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err="1" smtClean="0"/>
            <a:t>Coördinatie</a:t>
          </a:r>
          <a:r>
            <a:rPr lang="en-GB" sz="2000" kern="1200" dirty="0" smtClean="0"/>
            <a:t> van </a:t>
          </a:r>
          <a:r>
            <a:rPr lang="en-GB" sz="2000" kern="1200" dirty="0" err="1" smtClean="0"/>
            <a:t>elektronische</a:t>
          </a:r>
          <a:r>
            <a:rPr lang="en-GB" sz="2000" kern="1200" dirty="0" smtClean="0"/>
            <a:t> </a:t>
          </a:r>
          <a:r>
            <a:rPr lang="en-GB" sz="2000" kern="1200" dirty="0" err="1" smtClean="0"/>
            <a:t>deelprocessen</a:t>
          </a:r>
          <a:endParaRPr lang="nl-BE" sz="2000" kern="1200" dirty="0"/>
        </a:p>
      </dsp:txBody>
      <dsp:txXfrm>
        <a:off x="267329" y="223186"/>
        <a:ext cx="3322701" cy="1038344"/>
      </dsp:txXfrm>
    </dsp:sp>
    <dsp:sp modelId="{8B00EC11-24E0-4E0C-8101-DB576F31F9D2}">
      <dsp:nvSpPr>
        <dsp:cNvPr id="0" name=""/>
        <dsp:cNvSpPr/>
      </dsp:nvSpPr>
      <dsp:spPr>
        <a:xfrm>
          <a:off x="76586" y="208624"/>
          <a:ext cx="726840" cy="1090261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AE0183-4578-4303-9373-BBB0DAF179FE}">
      <dsp:nvSpPr>
        <dsp:cNvPr id="0" name=""/>
        <dsp:cNvSpPr/>
      </dsp:nvSpPr>
      <dsp:spPr>
        <a:xfrm>
          <a:off x="3894272" y="208109"/>
          <a:ext cx="3322701" cy="10383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3305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err="1" smtClean="0"/>
            <a:t>Portaal</a:t>
          </a:r>
          <a:r>
            <a:rPr lang="en-GB" sz="2000" kern="1200" dirty="0" smtClean="0"/>
            <a:t> </a:t>
          </a:r>
          <a:r>
            <a:rPr sz="2000" kern="1200" dirty="0" smtClean="0"/>
            <a:t> </a:t>
          </a:r>
          <a:endParaRPr lang="nl-BE" sz="2000" kern="1200" dirty="0"/>
        </a:p>
      </dsp:txBody>
      <dsp:txXfrm>
        <a:off x="3894272" y="208109"/>
        <a:ext cx="3322701" cy="1038344"/>
      </dsp:txXfrm>
    </dsp:sp>
    <dsp:sp modelId="{17BB8C5E-ACC5-4AEA-AC3B-15C53CC548C0}">
      <dsp:nvSpPr>
        <dsp:cNvPr id="0" name=""/>
        <dsp:cNvSpPr/>
      </dsp:nvSpPr>
      <dsp:spPr>
        <a:xfrm>
          <a:off x="3755826" y="73203"/>
          <a:ext cx="726840" cy="1090261"/>
        </a:xfrm>
        <a:prstGeom prst="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5DD086-89E5-4CD9-B1D2-0E7FF2C522A2}">
      <dsp:nvSpPr>
        <dsp:cNvPr id="0" name=""/>
        <dsp:cNvSpPr/>
      </dsp:nvSpPr>
      <dsp:spPr>
        <a:xfrm>
          <a:off x="7469082" y="223186"/>
          <a:ext cx="3322701" cy="10383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3305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err="1" smtClean="0"/>
            <a:t>Geïntegreerd</a:t>
          </a:r>
          <a:r>
            <a:rPr lang="en-GB" sz="2000" kern="1200" dirty="0" smtClean="0"/>
            <a:t> </a:t>
          </a:r>
          <a:r>
            <a:rPr lang="en-GB" sz="2000" kern="1200" dirty="0" err="1" smtClean="0"/>
            <a:t>gebruikers</a:t>
          </a:r>
          <a:r>
            <a:rPr lang="en-GB" sz="2000" kern="1200" dirty="0" smtClean="0"/>
            <a:t>- en </a:t>
          </a:r>
          <a:r>
            <a:rPr lang="en-GB" sz="2000" kern="1200" dirty="0" err="1" smtClean="0"/>
            <a:t>toegangsbeheer</a:t>
          </a:r>
          <a:endParaRPr lang="nl-BE" sz="2000" kern="1200" dirty="0"/>
        </a:p>
      </dsp:txBody>
      <dsp:txXfrm>
        <a:off x="7469082" y="223186"/>
        <a:ext cx="3322701" cy="1038344"/>
      </dsp:txXfrm>
    </dsp:sp>
    <dsp:sp modelId="{DEDE190B-7605-44A7-B19B-482157C4ED09}">
      <dsp:nvSpPr>
        <dsp:cNvPr id="0" name=""/>
        <dsp:cNvSpPr/>
      </dsp:nvSpPr>
      <dsp:spPr>
        <a:xfrm>
          <a:off x="7382769" y="73203"/>
          <a:ext cx="726840" cy="1090261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6ACCCA-7573-4F27-BB76-D1BFA52EAEE3}">
      <dsp:nvSpPr>
        <dsp:cNvPr id="0" name=""/>
        <dsp:cNvSpPr/>
      </dsp:nvSpPr>
      <dsp:spPr>
        <a:xfrm>
          <a:off x="267329" y="1530346"/>
          <a:ext cx="3322701" cy="10383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3305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err="1" smtClean="0"/>
            <a:t>Beheer</a:t>
          </a:r>
          <a:r>
            <a:rPr lang="en-GB" sz="2000" kern="1200" dirty="0" smtClean="0"/>
            <a:t> van loggings</a:t>
          </a:r>
          <a:endParaRPr lang="nl-BE" sz="2000" kern="1200" dirty="0"/>
        </a:p>
      </dsp:txBody>
      <dsp:txXfrm>
        <a:off x="267329" y="1530346"/>
        <a:ext cx="3322701" cy="1038344"/>
      </dsp:txXfrm>
    </dsp:sp>
    <dsp:sp modelId="{F94043AE-FBAE-4418-8D10-10B1481C95AF}">
      <dsp:nvSpPr>
        <dsp:cNvPr id="0" name=""/>
        <dsp:cNvSpPr/>
      </dsp:nvSpPr>
      <dsp:spPr>
        <a:xfrm>
          <a:off x="128883" y="1380363"/>
          <a:ext cx="726840" cy="1090261"/>
        </a:xfrm>
        <a:prstGeom prst="rect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0D24CD-EC64-4585-8806-7B24163BBCA5}">
      <dsp:nvSpPr>
        <dsp:cNvPr id="0" name=""/>
        <dsp:cNvSpPr/>
      </dsp:nvSpPr>
      <dsp:spPr>
        <a:xfrm>
          <a:off x="3894272" y="1530346"/>
          <a:ext cx="3322701" cy="10383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3305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err="1" smtClean="0"/>
            <a:t>Systeem</a:t>
          </a:r>
          <a:r>
            <a:rPr lang="en-GB" sz="2000" kern="1200" dirty="0" smtClean="0"/>
            <a:t> </a:t>
          </a:r>
          <a:r>
            <a:rPr lang="en-GB" sz="2000" kern="1200" dirty="0" err="1" smtClean="0"/>
            <a:t>voor</a:t>
          </a:r>
          <a:r>
            <a:rPr lang="en-GB" sz="2000" kern="1200" dirty="0" smtClean="0"/>
            <a:t> end-to-end </a:t>
          </a:r>
          <a:r>
            <a:rPr lang="en-GB" sz="2000" kern="1200" dirty="0" err="1" smtClean="0"/>
            <a:t>vercijfering</a:t>
          </a:r>
          <a:endParaRPr lang="nl-BE" sz="2000" kern="1200" dirty="0"/>
        </a:p>
      </dsp:txBody>
      <dsp:txXfrm>
        <a:off x="3894272" y="1530346"/>
        <a:ext cx="3322701" cy="1038344"/>
      </dsp:txXfrm>
    </dsp:sp>
    <dsp:sp modelId="{1D377189-38FA-44FB-9886-A25D865375A4}">
      <dsp:nvSpPr>
        <dsp:cNvPr id="0" name=""/>
        <dsp:cNvSpPr/>
      </dsp:nvSpPr>
      <dsp:spPr>
        <a:xfrm>
          <a:off x="3755826" y="1380363"/>
          <a:ext cx="726840" cy="1090261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0CB91-2850-4662-936D-F5CF85EB32D2}">
      <dsp:nvSpPr>
        <dsp:cNvPr id="0" name=""/>
        <dsp:cNvSpPr/>
      </dsp:nvSpPr>
      <dsp:spPr>
        <a:xfrm>
          <a:off x="7521215" y="1530346"/>
          <a:ext cx="3322701" cy="10383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3305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kern="1200" dirty="0" smtClean="0">
              <a:solidFill>
                <a:srgbClr val="3E6E5A"/>
              </a:solidFill>
            </a:rPr>
            <a:t>eHealth</a:t>
          </a:r>
          <a:r>
            <a:rPr sz="2000" kern="1200" dirty="0"/>
            <a:t>Box</a:t>
          </a:r>
          <a:endParaRPr lang="nl-BE" sz="2000" kern="1200" dirty="0"/>
        </a:p>
      </dsp:txBody>
      <dsp:txXfrm>
        <a:off x="7521215" y="1530346"/>
        <a:ext cx="3322701" cy="1038344"/>
      </dsp:txXfrm>
    </dsp:sp>
    <dsp:sp modelId="{82E38FB2-A96C-4D7A-A866-6D7BE57189A0}">
      <dsp:nvSpPr>
        <dsp:cNvPr id="0" name=""/>
        <dsp:cNvSpPr/>
      </dsp:nvSpPr>
      <dsp:spPr>
        <a:xfrm>
          <a:off x="7382769" y="1380363"/>
          <a:ext cx="726840" cy="1090261"/>
        </a:xfrm>
        <a:prstGeom prst="rect">
          <a:avLst/>
        </a:prstGeom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5C0C8B-F255-4694-B3C6-8BE7DBC5F7E5}">
      <dsp:nvSpPr>
        <dsp:cNvPr id="0" name=""/>
        <dsp:cNvSpPr/>
      </dsp:nvSpPr>
      <dsp:spPr>
        <a:xfrm>
          <a:off x="267329" y="2837505"/>
          <a:ext cx="3322701" cy="10383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3305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2000" kern="1200"/>
            <a:t>Timestamping</a:t>
          </a:r>
          <a:endParaRPr lang="nl-BE" sz="2000" kern="1200"/>
        </a:p>
      </dsp:txBody>
      <dsp:txXfrm>
        <a:off x="267329" y="2837505"/>
        <a:ext cx="3322701" cy="1038344"/>
      </dsp:txXfrm>
    </dsp:sp>
    <dsp:sp modelId="{A9E14B50-194E-4A93-B9D9-20BB56D81973}">
      <dsp:nvSpPr>
        <dsp:cNvPr id="0" name=""/>
        <dsp:cNvSpPr/>
      </dsp:nvSpPr>
      <dsp:spPr>
        <a:xfrm>
          <a:off x="128883" y="2687522"/>
          <a:ext cx="726840" cy="1090261"/>
        </a:xfrm>
        <a:prstGeom prst="rect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1BB13E-A3FD-42F9-8D3A-DD2DDC4A3516}">
      <dsp:nvSpPr>
        <dsp:cNvPr id="0" name=""/>
        <dsp:cNvSpPr/>
      </dsp:nvSpPr>
      <dsp:spPr>
        <a:xfrm>
          <a:off x="3894272" y="2837505"/>
          <a:ext cx="3322701" cy="10383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3305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err="1" smtClean="0"/>
            <a:t>Codering</a:t>
          </a:r>
          <a:r>
            <a:rPr lang="en-GB" sz="2000" kern="1200" dirty="0" smtClean="0"/>
            <a:t> en </a:t>
          </a:r>
          <a:r>
            <a:rPr lang="en-GB" sz="2000" kern="1200" dirty="0" err="1" smtClean="0"/>
            <a:t>anonimisering</a:t>
          </a:r>
          <a:endParaRPr lang="nl-BE" sz="2000" kern="1200" dirty="0"/>
        </a:p>
      </dsp:txBody>
      <dsp:txXfrm>
        <a:off x="3894272" y="2837505"/>
        <a:ext cx="3322701" cy="1038344"/>
      </dsp:txXfrm>
    </dsp:sp>
    <dsp:sp modelId="{70C2EA1E-D7DB-4E74-806D-4590DBE781A3}">
      <dsp:nvSpPr>
        <dsp:cNvPr id="0" name=""/>
        <dsp:cNvSpPr/>
      </dsp:nvSpPr>
      <dsp:spPr>
        <a:xfrm>
          <a:off x="3755826" y="2687522"/>
          <a:ext cx="726840" cy="1090261"/>
        </a:xfrm>
        <a:prstGeom prst="rect">
          <a:avLst/>
        </a:prstGeom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757731-3698-433B-8E7C-2EB749869931}">
      <dsp:nvSpPr>
        <dsp:cNvPr id="0" name=""/>
        <dsp:cNvSpPr/>
      </dsp:nvSpPr>
      <dsp:spPr>
        <a:xfrm>
          <a:off x="7521215" y="2837505"/>
          <a:ext cx="3322701" cy="10383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3305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000" kern="1200" dirty="0" smtClean="0"/>
            <a:t>Raadpleging van het Rijksregister en van de KSZ-registers</a:t>
          </a:r>
          <a:endParaRPr lang="nl-BE" sz="2000" kern="1200" dirty="0"/>
        </a:p>
      </dsp:txBody>
      <dsp:txXfrm>
        <a:off x="7521215" y="2837505"/>
        <a:ext cx="3322701" cy="1038344"/>
      </dsp:txXfrm>
    </dsp:sp>
    <dsp:sp modelId="{139FD9EA-3509-4D4C-98D4-BC741BA871D8}">
      <dsp:nvSpPr>
        <dsp:cNvPr id="0" name=""/>
        <dsp:cNvSpPr/>
      </dsp:nvSpPr>
      <dsp:spPr>
        <a:xfrm>
          <a:off x="7382769" y="2687522"/>
          <a:ext cx="726840" cy="1090261"/>
        </a:xfrm>
        <a:prstGeom prst="rect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C56DC3-2158-416C-A2CA-0A41276F6E72}">
      <dsp:nvSpPr>
        <dsp:cNvPr id="0" name=""/>
        <dsp:cNvSpPr/>
      </dsp:nvSpPr>
      <dsp:spPr>
        <a:xfrm>
          <a:off x="3894272" y="4144665"/>
          <a:ext cx="3322701" cy="10383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3305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err="1" smtClean="0"/>
            <a:t>Verwijzingsrepertorium</a:t>
          </a:r>
          <a:r>
            <a:rPr lang="en-GB" sz="2000" kern="1200" dirty="0" smtClean="0"/>
            <a:t> (</a:t>
          </a:r>
          <a:r>
            <a:rPr lang="en-GB" sz="2000" kern="1200" dirty="0" err="1" smtClean="0"/>
            <a:t>metahub</a:t>
          </a:r>
          <a:r>
            <a:rPr lang="en-GB" sz="2000" kern="1200" dirty="0" smtClean="0"/>
            <a:t>)</a:t>
          </a:r>
          <a:endParaRPr lang="nl-BE" sz="2000" kern="1200" dirty="0"/>
        </a:p>
      </dsp:txBody>
      <dsp:txXfrm>
        <a:off x="3894272" y="4144665"/>
        <a:ext cx="3322701" cy="1038344"/>
      </dsp:txXfrm>
    </dsp:sp>
    <dsp:sp modelId="{763F0339-AF8A-4C55-81EF-EEBFD25A8379}">
      <dsp:nvSpPr>
        <dsp:cNvPr id="0" name=""/>
        <dsp:cNvSpPr/>
      </dsp:nvSpPr>
      <dsp:spPr>
        <a:xfrm>
          <a:off x="3755826" y="3994682"/>
          <a:ext cx="726840" cy="1090261"/>
        </a:xfrm>
        <a:prstGeom prst="rect">
          <a:avLst/>
        </a:prstGeom>
        <a:blipFill>
          <a:blip xmlns:r="http://schemas.openxmlformats.org/officeDocument/2006/relationships"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042085-3F4C-43F8-B33A-D7B9E234764C}">
      <dsp:nvSpPr>
        <dsp:cNvPr id="0" name=""/>
        <dsp:cNvSpPr/>
      </dsp:nvSpPr>
      <dsp:spPr>
        <a:xfrm>
          <a:off x="2913833" y="2761913"/>
          <a:ext cx="1982796" cy="1982796"/>
        </a:xfrm>
        <a:prstGeom prst="ellipse">
          <a:avLst/>
        </a:prstGeom>
        <a:solidFill>
          <a:srgbClr val="3E6E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200" kern="1200" dirty="0" err="1" smtClean="0"/>
            <a:t>CoBRHA</a:t>
          </a:r>
          <a:r>
            <a:rPr lang="nl-BE" sz="3200" kern="1200" dirty="0" smtClean="0"/>
            <a:t> </a:t>
          </a:r>
          <a:endParaRPr lang="en-US" sz="3200" kern="1200" dirty="0"/>
        </a:p>
      </dsp:txBody>
      <dsp:txXfrm>
        <a:off x="3204207" y="3052287"/>
        <a:ext cx="1402048" cy="1402048"/>
      </dsp:txXfrm>
    </dsp:sp>
    <dsp:sp modelId="{EDB7F8D6-710F-42BA-93F6-A7DB076A8A35}">
      <dsp:nvSpPr>
        <dsp:cNvPr id="0" name=""/>
        <dsp:cNvSpPr/>
      </dsp:nvSpPr>
      <dsp:spPr>
        <a:xfrm rot="10800000">
          <a:off x="995221" y="3470762"/>
          <a:ext cx="1813087" cy="565097"/>
        </a:xfrm>
        <a:prstGeom prst="leftArrow">
          <a:avLst>
            <a:gd name="adj1" fmla="val 60000"/>
            <a:gd name="adj2" fmla="val 50000"/>
          </a:avLst>
        </a:prstGeom>
        <a:solidFill>
          <a:srgbClr val="C6D4C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5D08B1-818F-4D5A-830E-44981C14D9DC}">
      <dsp:nvSpPr>
        <dsp:cNvPr id="0" name=""/>
        <dsp:cNvSpPr/>
      </dsp:nvSpPr>
      <dsp:spPr>
        <a:xfrm>
          <a:off x="-402253" y="2761385"/>
          <a:ext cx="2794950" cy="1983852"/>
        </a:xfrm>
        <a:prstGeom prst="roundRect">
          <a:avLst>
            <a:gd name="adj" fmla="val 10000"/>
          </a:avLst>
        </a:prstGeom>
        <a:solidFill>
          <a:srgbClr val="3E6E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000" kern="1200" dirty="0" smtClean="0"/>
            <a:t>Bestand van de zorgverleners </a:t>
          </a:r>
          <a:endParaRPr lang="en-US" sz="2000" kern="1200" dirty="0"/>
        </a:p>
      </dsp:txBody>
      <dsp:txXfrm>
        <a:off x="-344148" y="2819490"/>
        <a:ext cx="2678740" cy="1867642"/>
      </dsp:txXfrm>
    </dsp:sp>
    <dsp:sp modelId="{CD7CEDA0-2D68-4A80-A581-EC4F2C736203}">
      <dsp:nvSpPr>
        <dsp:cNvPr id="0" name=""/>
        <dsp:cNvSpPr/>
      </dsp:nvSpPr>
      <dsp:spPr>
        <a:xfrm rot="13413361">
          <a:off x="1405919" y="2030351"/>
          <a:ext cx="1968809" cy="565097"/>
        </a:xfrm>
        <a:prstGeom prst="leftArrow">
          <a:avLst>
            <a:gd name="adj1" fmla="val 60000"/>
            <a:gd name="adj2" fmla="val 50000"/>
          </a:avLst>
        </a:prstGeom>
        <a:solidFill>
          <a:srgbClr val="C6D4C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ECDECC-E193-4437-A506-951CAE71191F}">
      <dsp:nvSpPr>
        <dsp:cNvPr id="0" name=""/>
        <dsp:cNvSpPr/>
      </dsp:nvSpPr>
      <dsp:spPr>
        <a:xfrm>
          <a:off x="0" y="608095"/>
          <a:ext cx="3353850" cy="2052974"/>
        </a:xfrm>
        <a:prstGeom prst="roundRect">
          <a:avLst>
            <a:gd name="adj" fmla="val 10000"/>
          </a:avLst>
        </a:prstGeom>
        <a:solidFill>
          <a:srgbClr val="3E6E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smtClean="0"/>
            <a:t>Kadaster van de gezondheidszorgberoepen</a:t>
          </a:r>
          <a:endParaRPr lang="en-US" sz="1800" kern="1200" dirty="0"/>
        </a:p>
      </dsp:txBody>
      <dsp:txXfrm>
        <a:off x="60130" y="668225"/>
        <a:ext cx="3233590" cy="1932714"/>
      </dsp:txXfrm>
    </dsp:sp>
    <dsp:sp modelId="{6D0FD93B-9C72-401D-9F8F-CCDBEF1DDBC8}">
      <dsp:nvSpPr>
        <dsp:cNvPr id="0" name=""/>
        <dsp:cNvSpPr/>
      </dsp:nvSpPr>
      <dsp:spPr>
        <a:xfrm rot="16200000">
          <a:off x="2997472" y="1467297"/>
          <a:ext cx="1813087" cy="565097"/>
        </a:xfrm>
        <a:prstGeom prst="leftArrow">
          <a:avLst>
            <a:gd name="adj1" fmla="val 60000"/>
            <a:gd name="adj2" fmla="val 50000"/>
          </a:avLst>
        </a:prstGeom>
        <a:solidFill>
          <a:srgbClr val="C6D4C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3756BF-94C3-4D2C-8224-0BF40CCC5D4E}">
      <dsp:nvSpPr>
        <dsp:cNvPr id="0" name=""/>
        <dsp:cNvSpPr/>
      </dsp:nvSpPr>
      <dsp:spPr>
        <a:xfrm>
          <a:off x="2615755" y="31279"/>
          <a:ext cx="2578952" cy="1624043"/>
        </a:xfrm>
        <a:prstGeom prst="roundRect">
          <a:avLst>
            <a:gd name="adj" fmla="val 10000"/>
          </a:avLst>
        </a:prstGeom>
        <a:solidFill>
          <a:srgbClr val="3E6E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000" kern="1200" dirty="0" smtClean="0"/>
            <a:t>Gewesten</a:t>
          </a:r>
          <a:endParaRPr lang="en-US" sz="2000" kern="1200" dirty="0"/>
        </a:p>
      </dsp:txBody>
      <dsp:txXfrm>
        <a:off x="2663322" y="78846"/>
        <a:ext cx="2483818" cy="1528909"/>
      </dsp:txXfrm>
    </dsp:sp>
    <dsp:sp modelId="{850788DF-B0B5-4296-BF4E-4F29F1C43949}">
      <dsp:nvSpPr>
        <dsp:cNvPr id="0" name=""/>
        <dsp:cNvSpPr/>
      </dsp:nvSpPr>
      <dsp:spPr>
        <a:xfrm rot="18850818">
          <a:off x="4314429" y="1841007"/>
          <a:ext cx="2295132" cy="565097"/>
        </a:xfrm>
        <a:prstGeom prst="leftArrow">
          <a:avLst>
            <a:gd name="adj1" fmla="val 60000"/>
            <a:gd name="adj2" fmla="val 50000"/>
          </a:avLst>
        </a:prstGeom>
        <a:solidFill>
          <a:srgbClr val="C6D4C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7992FF-E30E-42B4-9503-CBB401D5267C}">
      <dsp:nvSpPr>
        <dsp:cNvPr id="0" name=""/>
        <dsp:cNvSpPr/>
      </dsp:nvSpPr>
      <dsp:spPr>
        <a:xfrm>
          <a:off x="4872683" y="263836"/>
          <a:ext cx="2832172" cy="2073484"/>
        </a:xfrm>
        <a:prstGeom prst="roundRect">
          <a:avLst>
            <a:gd name="adj" fmla="val 10000"/>
          </a:avLst>
        </a:prstGeom>
        <a:solidFill>
          <a:srgbClr val="3E6E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Registratie van de publiek opengestelde apotheken en hun apotheker-titularis</a:t>
          </a:r>
          <a:endParaRPr lang="en-US" sz="1600" kern="1200" dirty="0"/>
        </a:p>
      </dsp:txBody>
      <dsp:txXfrm>
        <a:off x="4933413" y="324566"/>
        <a:ext cx="2710712" cy="1952024"/>
      </dsp:txXfrm>
    </dsp:sp>
    <dsp:sp modelId="{6D9B7845-95FA-447C-B27B-612612C663AD}">
      <dsp:nvSpPr>
        <dsp:cNvPr id="0" name=""/>
        <dsp:cNvSpPr/>
      </dsp:nvSpPr>
      <dsp:spPr>
        <a:xfrm>
          <a:off x="4914672" y="3470762"/>
          <a:ext cx="1813087" cy="565097"/>
        </a:xfrm>
        <a:prstGeom prst="leftArrow">
          <a:avLst>
            <a:gd name="adj1" fmla="val 60000"/>
            <a:gd name="adj2" fmla="val 50000"/>
          </a:avLst>
        </a:prstGeom>
        <a:solidFill>
          <a:srgbClr val="C6D4C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89EBB2-4D64-48CC-8131-2E8ED09A7265}">
      <dsp:nvSpPr>
        <dsp:cNvPr id="0" name=""/>
        <dsp:cNvSpPr/>
      </dsp:nvSpPr>
      <dsp:spPr>
        <a:xfrm>
          <a:off x="5523373" y="2641358"/>
          <a:ext cx="2583736" cy="2223905"/>
        </a:xfrm>
        <a:prstGeom prst="roundRect">
          <a:avLst>
            <a:gd name="adj" fmla="val 10000"/>
          </a:avLst>
        </a:prstGeom>
        <a:solidFill>
          <a:srgbClr val="3E6E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000" kern="1200" dirty="0" err="1" smtClean="0"/>
            <a:t>KruispuntBank</a:t>
          </a:r>
          <a:r>
            <a:rPr lang="nl-BE" sz="2000" kern="1200" dirty="0" smtClean="0"/>
            <a:t> voor Ondernemingen</a:t>
          </a:r>
          <a:endParaRPr lang="en-US" sz="2000" kern="1200" dirty="0"/>
        </a:p>
      </dsp:txBody>
      <dsp:txXfrm>
        <a:off x="5588509" y="2706494"/>
        <a:ext cx="2453464" cy="20936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042085-3F4C-43F8-B33A-D7B9E234764C}">
      <dsp:nvSpPr>
        <dsp:cNvPr id="0" name=""/>
        <dsp:cNvSpPr/>
      </dsp:nvSpPr>
      <dsp:spPr>
        <a:xfrm>
          <a:off x="3063420" y="3045530"/>
          <a:ext cx="2019858" cy="2019858"/>
        </a:xfrm>
        <a:prstGeom prst="ellipse">
          <a:avLst/>
        </a:prstGeom>
        <a:solidFill>
          <a:srgbClr val="3E6E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5600" kern="1200" dirty="0" smtClean="0"/>
            <a:t>SAM </a:t>
          </a:r>
          <a:endParaRPr lang="en-US" sz="5600" kern="1200" dirty="0"/>
        </a:p>
      </dsp:txBody>
      <dsp:txXfrm>
        <a:off x="3359221" y="3341331"/>
        <a:ext cx="1428256" cy="1428256"/>
      </dsp:txXfrm>
    </dsp:sp>
    <dsp:sp modelId="{EDB7F8D6-710F-42BA-93F6-A7DB076A8A35}">
      <dsp:nvSpPr>
        <dsp:cNvPr id="0" name=""/>
        <dsp:cNvSpPr/>
      </dsp:nvSpPr>
      <dsp:spPr>
        <a:xfrm rot="10845480">
          <a:off x="1108866" y="3740628"/>
          <a:ext cx="1847222" cy="575659"/>
        </a:xfrm>
        <a:prstGeom prst="leftArrow">
          <a:avLst>
            <a:gd name="adj1" fmla="val 60000"/>
            <a:gd name="adj2" fmla="val 50000"/>
          </a:avLst>
        </a:prstGeom>
        <a:solidFill>
          <a:srgbClr val="C6D4C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5D08B1-818F-4D5A-830E-44981C14D9DC}">
      <dsp:nvSpPr>
        <dsp:cNvPr id="0" name=""/>
        <dsp:cNvSpPr/>
      </dsp:nvSpPr>
      <dsp:spPr>
        <a:xfrm>
          <a:off x="-295192" y="3431554"/>
          <a:ext cx="2808278" cy="1169371"/>
        </a:xfrm>
        <a:prstGeom prst="roundRect">
          <a:avLst>
            <a:gd name="adj" fmla="val 10000"/>
          </a:avLst>
        </a:prstGeom>
        <a:solidFill>
          <a:srgbClr val="3E6E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000" kern="1200" dirty="0" smtClean="0"/>
            <a:t>Vergoedingsvoorwaarden</a:t>
          </a:r>
          <a:endParaRPr lang="en-US" sz="2000" kern="1200" dirty="0"/>
        </a:p>
      </dsp:txBody>
      <dsp:txXfrm>
        <a:off x="-260942" y="3465804"/>
        <a:ext cx="2739778" cy="1100871"/>
      </dsp:txXfrm>
    </dsp:sp>
    <dsp:sp modelId="{CD7CEDA0-2D68-4A80-A581-EC4F2C736203}">
      <dsp:nvSpPr>
        <dsp:cNvPr id="0" name=""/>
        <dsp:cNvSpPr/>
      </dsp:nvSpPr>
      <dsp:spPr>
        <a:xfrm rot="12695904">
          <a:off x="1272779" y="2656665"/>
          <a:ext cx="1989220" cy="575659"/>
        </a:xfrm>
        <a:prstGeom prst="leftArrow">
          <a:avLst>
            <a:gd name="adj1" fmla="val 60000"/>
            <a:gd name="adj2" fmla="val 50000"/>
          </a:avLst>
        </a:prstGeom>
        <a:solidFill>
          <a:srgbClr val="C6D4C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ECDECC-E193-4437-A506-951CAE71191F}">
      <dsp:nvSpPr>
        <dsp:cNvPr id="0" name=""/>
        <dsp:cNvSpPr/>
      </dsp:nvSpPr>
      <dsp:spPr>
        <a:xfrm>
          <a:off x="0" y="1606350"/>
          <a:ext cx="2840477" cy="1634013"/>
        </a:xfrm>
        <a:prstGeom prst="roundRect">
          <a:avLst>
            <a:gd name="adj" fmla="val 10000"/>
          </a:avLst>
        </a:prstGeom>
        <a:solidFill>
          <a:srgbClr val="3E6E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smtClean="0"/>
            <a:t>Prijzen</a:t>
          </a:r>
          <a:endParaRPr lang="en-US" sz="1800" kern="1200" dirty="0"/>
        </a:p>
      </dsp:txBody>
      <dsp:txXfrm>
        <a:off x="47859" y="1654209"/>
        <a:ext cx="2744759" cy="1538295"/>
      </dsp:txXfrm>
    </dsp:sp>
    <dsp:sp modelId="{6D0FD93B-9C72-401D-9F8F-CCDBEF1DDBC8}">
      <dsp:nvSpPr>
        <dsp:cNvPr id="0" name=""/>
        <dsp:cNvSpPr/>
      </dsp:nvSpPr>
      <dsp:spPr>
        <a:xfrm rot="16200000">
          <a:off x="3148623" y="1726716"/>
          <a:ext cx="1846977" cy="575659"/>
        </a:xfrm>
        <a:prstGeom prst="leftArrow">
          <a:avLst>
            <a:gd name="adj1" fmla="val 60000"/>
            <a:gd name="adj2" fmla="val 50000"/>
          </a:avLst>
        </a:prstGeom>
        <a:solidFill>
          <a:srgbClr val="C6D4C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3756BF-94C3-4D2C-8224-0BF40CCC5D4E}">
      <dsp:nvSpPr>
        <dsp:cNvPr id="0" name=""/>
        <dsp:cNvSpPr/>
      </dsp:nvSpPr>
      <dsp:spPr>
        <a:xfrm>
          <a:off x="2304261" y="47179"/>
          <a:ext cx="3538176" cy="2087756"/>
        </a:xfrm>
        <a:prstGeom prst="roundRect">
          <a:avLst>
            <a:gd name="adj" fmla="val 10000"/>
          </a:avLst>
        </a:prstGeom>
        <a:solidFill>
          <a:srgbClr val="3E6E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000" kern="1200" dirty="0" smtClean="0"/>
            <a:t>Grondstoffen/formules voor magistrale bereidingen – andere producten/niet-geneesmiddelen</a:t>
          </a:r>
          <a:endParaRPr lang="en-US" sz="2000" kern="1200" dirty="0"/>
        </a:p>
      </dsp:txBody>
      <dsp:txXfrm>
        <a:off x="2365409" y="108327"/>
        <a:ext cx="3415880" cy="1965460"/>
      </dsp:txXfrm>
    </dsp:sp>
    <dsp:sp modelId="{850788DF-B0B5-4296-BF4E-4F29F1C43949}">
      <dsp:nvSpPr>
        <dsp:cNvPr id="0" name=""/>
        <dsp:cNvSpPr/>
      </dsp:nvSpPr>
      <dsp:spPr>
        <a:xfrm rot="19316176">
          <a:off x="4736874" y="2518323"/>
          <a:ext cx="1820844" cy="575659"/>
        </a:xfrm>
        <a:prstGeom prst="leftArrow">
          <a:avLst>
            <a:gd name="adj1" fmla="val 60000"/>
            <a:gd name="adj2" fmla="val 50000"/>
          </a:avLst>
        </a:prstGeom>
        <a:solidFill>
          <a:srgbClr val="C6D4C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7992FF-E30E-42B4-9503-CBB401D5267C}">
      <dsp:nvSpPr>
        <dsp:cNvPr id="0" name=""/>
        <dsp:cNvSpPr/>
      </dsp:nvSpPr>
      <dsp:spPr>
        <a:xfrm>
          <a:off x="4922180" y="1537350"/>
          <a:ext cx="2926691" cy="1414986"/>
        </a:xfrm>
        <a:prstGeom prst="roundRect">
          <a:avLst>
            <a:gd name="adj" fmla="val 10000"/>
          </a:avLst>
        </a:prstGeom>
        <a:solidFill>
          <a:srgbClr val="3E6E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Registratiegegevens</a:t>
          </a:r>
          <a:endParaRPr lang="en-US" sz="2400" kern="1200" dirty="0"/>
        </a:p>
      </dsp:txBody>
      <dsp:txXfrm>
        <a:off x="4963624" y="1578794"/>
        <a:ext cx="2843803" cy="1332098"/>
      </dsp:txXfrm>
    </dsp:sp>
    <dsp:sp modelId="{F28E4DE6-33DB-4BFA-B324-4DD8EFC16E14}">
      <dsp:nvSpPr>
        <dsp:cNvPr id="0" name=""/>
        <dsp:cNvSpPr/>
      </dsp:nvSpPr>
      <dsp:spPr>
        <a:xfrm rot="83290">
          <a:off x="5190222" y="3817083"/>
          <a:ext cx="1847789" cy="575659"/>
        </a:xfrm>
        <a:prstGeom prst="leftArrow">
          <a:avLst>
            <a:gd name="adj1" fmla="val 60000"/>
            <a:gd name="adj2" fmla="val 50000"/>
          </a:avLst>
        </a:prstGeom>
        <a:solidFill>
          <a:srgbClr val="C6D4C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015553-EA68-4CEA-8101-1D63D8926B48}">
      <dsp:nvSpPr>
        <dsp:cNvPr id="0" name=""/>
        <dsp:cNvSpPr/>
      </dsp:nvSpPr>
      <dsp:spPr>
        <a:xfrm>
          <a:off x="5931429" y="3319375"/>
          <a:ext cx="2212624" cy="1615838"/>
        </a:xfrm>
        <a:prstGeom prst="roundRect">
          <a:avLst>
            <a:gd name="adj" fmla="val 10000"/>
          </a:avLst>
        </a:prstGeom>
        <a:solidFill>
          <a:srgbClr val="3E6E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/>
            <a:t>Farmacotherapeutische groepen en andere gegevens</a:t>
          </a:r>
          <a:endParaRPr lang="fr-BE" sz="1600" kern="1200" dirty="0"/>
        </a:p>
      </dsp:txBody>
      <dsp:txXfrm>
        <a:off x="5978755" y="3366701"/>
        <a:ext cx="2117972" cy="1521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A29A6-86A1-4C77-B3EB-5344DDC64EE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68987-2D7B-428C-91AE-04CA5E9407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4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472D4DB-24C3-43B8-8E4A-324AA65BA7B2}" type="datetimeFigureOut">
              <a:rPr lang="en-US"/>
              <a:pPr>
                <a:defRPr/>
              </a:pPr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9A4C6B6-9186-44B6-AEB1-8528D7C6E6E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395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22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281249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7585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25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70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95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63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42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25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23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85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174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85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01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B398A4-370B-4C4A-9DFD-2E527546B011}" type="slidenum">
              <a:rPr lang="nl-BE" smtClean="0"/>
              <a:pPr>
                <a:defRPr/>
              </a:pPr>
              <a:t>40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98922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B398A4-370B-4C4A-9DFD-2E527546B011}" type="slidenum">
              <a:rPr lang="nl-BE" smtClean="0"/>
              <a:pPr>
                <a:defRPr/>
              </a:pPr>
              <a:t>41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549020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B398A4-370B-4C4A-9DFD-2E527546B011}" type="slidenum">
              <a:rPr lang="nl-BE" smtClean="0"/>
              <a:pPr>
                <a:defRPr/>
              </a:pPr>
              <a:t>42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59000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B398A4-370B-4C4A-9DFD-2E527546B011}" type="slidenum">
              <a:rPr lang="nl-BE" smtClean="0"/>
              <a:pPr>
                <a:defRPr/>
              </a:pPr>
              <a:t>43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562625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B398A4-370B-4C4A-9DFD-2E527546B011}" type="slidenum">
              <a:rPr lang="nl-BE" smtClean="0"/>
              <a:pPr>
                <a:defRPr/>
              </a:pPr>
              <a:t>44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860009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B398A4-370B-4C4A-9DFD-2E527546B011}" type="slidenum">
              <a:rPr lang="nl-BE" smtClean="0"/>
              <a:pPr>
                <a:defRPr/>
              </a:pPr>
              <a:t>45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831956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B398A4-370B-4C4A-9DFD-2E527546B011}" type="slidenum">
              <a:rPr lang="nl-BE" smtClean="0"/>
              <a:pPr>
                <a:defRPr/>
              </a:pPr>
              <a:t>46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556542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5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14B466-97F6-42AD-BA69-3128B6BE031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BE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9731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336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932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314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931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542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643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92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833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282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24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14B466-97F6-42AD-BA69-3128B6BE031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BE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5122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687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372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127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110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942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250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702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005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740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0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DF498-6B22-4C23-B9DE-FBD91F7FCCA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3769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43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874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712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330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430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521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683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592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364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60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229208080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147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1423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948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2966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70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44301-3FF7-6B40-A3C4-9CEE3D6B2BC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475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44301-3FF7-6B40-A3C4-9CEE3D6B2BC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650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A62674-ADB2-42D4-B8E9-13688C3B98A9}" type="slidenum">
              <a:rPr lang="en-US" smtClean="0"/>
              <a:pPr>
                <a:defRPr/>
              </a:pPr>
              <a:t>11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48575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;p27"/>
          <p:cNvSpPr/>
          <p:nvPr userDrawn="1"/>
        </p:nvSpPr>
        <p:spPr>
          <a:xfrm rot="-5400000" flipH="1">
            <a:off x="1533999" y="1202999"/>
            <a:ext cx="34200" cy="1080000"/>
          </a:xfrm>
          <a:prstGeom prst="rect">
            <a:avLst/>
          </a:prstGeom>
          <a:solidFill>
            <a:srgbClr val="07766F"/>
          </a:solidFill>
          <a:ln>
            <a:solidFill>
              <a:srgbClr val="07766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63;g21a3bf64467_0_1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8168" y="0"/>
            <a:ext cx="4583832" cy="687241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911424" y="1772816"/>
            <a:ext cx="4355400" cy="556199"/>
          </a:xfrm>
        </p:spPr>
        <p:txBody>
          <a:bodyPr/>
          <a:lstStyle>
            <a:lvl1pPr marL="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911424" y="2480640"/>
            <a:ext cx="5904656" cy="1524424"/>
          </a:xfrm>
        </p:spPr>
        <p:txBody>
          <a:bodyPr/>
          <a:lstStyle>
            <a:lvl1pPr marL="0" indent="0">
              <a:buNone/>
              <a:defRPr sz="3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2"/>
          </p:nvPr>
        </p:nvSpPr>
        <p:spPr>
          <a:xfrm>
            <a:off x="911424" y="4111358"/>
            <a:ext cx="3903062" cy="685794"/>
          </a:xfrm>
        </p:spPr>
        <p:txBody>
          <a:bodyPr/>
          <a:lstStyle>
            <a:lvl1pPr marL="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26" name="Google Shape;64;g21a3bf64467_0_16"/>
          <p:cNvPicPr preferRelativeResize="0"/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39416" y="6173219"/>
            <a:ext cx="1287500" cy="35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1839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68760"/>
            <a:ext cx="5384800" cy="48574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68760"/>
            <a:ext cx="5384800" cy="48574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23392" y="188640"/>
            <a:ext cx="10972800" cy="922114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4000" b="0">
                <a:solidFill>
                  <a:srgbClr val="0087B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37D79-5435-4A72-95CC-13718149D69C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081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4"/>
          <p:cNvSpPr txBox="1">
            <a:spLocks noChangeArrowheads="1"/>
          </p:cNvSpPr>
          <p:nvPr userDrawn="1"/>
        </p:nvSpPr>
        <p:spPr bwMode="auto">
          <a:xfrm>
            <a:off x="573619" y="1662116"/>
            <a:ext cx="11044767" cy="2308225"/>
          </a:xfrm>
          <a:prstGeom prst="rect">
            <a:avLst/>
          </a:prstGeom>
          <a:noFill/>
          <a:ln w="9525">
            <a:solidFill>
              <a:srgbClr val="019CE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nl-BE" altLang="en-US" sz="4800" smtClean="0">
              <a:solidFill>
                <a:srgbClr val="0087BE"/>
              </a:solidFill>
            </a:endParaRPr>
          </a:p>
          <a:p>
            <a:pPr algn="ctr" eaLnBrk="1" hangingPunct="1">
              <a:defRPr/>
            </a:pPr>
            <a:endParaRPr lang="nl-BE" altLang="en-US" sz="4800" smtClean="0">
              <a:solidFill>
                <a:srgbClr val="0087BE"/>
              </a:solidFill>
            </a:endParaRPr>
          </a:p>
          <a:p>
            <a:pPr algn="ctr" eaLnBrk="1" hangingPunct="1">
              <a:defRPr/>
            </a:pPr>
            <a:endParaRPr lang="nl-BE" altLang="en-US" sz="4800" smtClean="0">
              <a:solidFill>
                <a:srgbClr val="0087B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6DDCB-4F40-4F8C-A2FE-269D135B5A13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938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 userDrawn="1"/>
        </p:nvGrpSpPr>
        <p:grpSpPr bwMode="auto">
          <a:xfrm>
            <a:off x="5865286" y="1597028"/>
            <a:ext cx="5691716" cy="2800767"/>
            <a:chOff x="4407024" y="1916832"/>
            <a:chExt cx="4269432" cy="2801185"/>
          </a:xfrm>
        </p:grpSpPr>
        <p:pic>
          <p:nvPicPr>
            <p:cNvPr id="3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817" y="339243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12"/>
            <p:cNvSpPr txBox="1">
              <a:spLocks noChangeArrowheads="1"/>
            </p:cNvSpPr>
            <p:nvPr userDrawn="1"/>
          </p:nvSpPr>
          <p:spPr bwMode="auto">
            <a:xfrm>
              <a:off x="4788082" y="1916832"/>
              <a:ext cx="3888374" cy="2801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endParaRPr lang="fr-BE" sz="1600" dirty="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endParaRPr lang="fr-BE" sz="1600" dirty="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endParaRPr lang="fr-BE" sz="1600" dirty="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endParaRPr lang="fr-BE" sz="1600" dirty="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dirty="0" smtClean="0">
                  <a:solidFill>
                    <a:srgbClr val="0D0D0D"/>
                  </a:solidFill>
                </a:rPr>
                <a:t>frank.robben@mail.fgov.be </a:t>
              </a:r>
            </a:p>
            <a:p>
              <a:pPr>
                <a:defRPr/>
              </a:pPr>
              <a:endParaRPr lang="en-US" sz="1600" dirty="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fr-BE" sz="1600" dirty="0" smtClean="0">
                  <a:solidFill>
                    <a:srgbClr val="0D0D0D"/>
                  </a:solidFill>
                  <a:sym typeface="Arial" charset="0"/>
                </a:rPr>
                <a:t>@</a:t>
              </a:r>
              <a:r>
                <a:rPr lang="fr-BE" sz="1600" dirty="0" err="1" smtClean="0">
                  <a:solidFill>
                    <a:srgbClr val="0D0D0D"/>
                  </a:solidFill>
                  <a:sym typeface="Arial" charset="0"/>
                </a:rPr>
                <a:t>FrRobben</a:t>
              </a:r>
              <a:endParaRPr lang="fr-BE" sz="1600" dirty="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endParaRPr lang="en-US" sz="1600" dirty="0" smtClean="0">
                <a:solidFill>
                  <a:srgbClr val="0D0D0D"/>
                </a:solidFill>
                <a:sym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smtClean="0">
                  <a:solidFill>
                    <a:srgbClr val="7F7F7F"/>
                  </a:solidFill>
                  <a:sym typeface="Arial" charset="0"/>
                </a:rPr>
                <a:t>https://www.frankrobben.be</a:t>
              </a:r>
              <a:endParaRPr lang="en-GB" sz="1600" dirty="0" smtClean="0">
                <a:solidFill>
                  <a:srgbClr val="7F7F7F"/>
                </a:solidFill>
              </a:endParaRPr>
            </a:p>
            <a:p>
              <a:pPr>
                <a:defRPr/>
              </a:pPr>
              <a:r>
                <a:rPr lang="en-US" sz="1600" dirty="0" smtClean="0">
                  <a:solidFill>
                    <a:srgbClr val="7F7F7F"/>
                  </a:solidFill>
                  <a:sym typeface="Arial" charset="0"/>
                </a:rPr>
                <a:t>https://www.ehealth.fgov.be</a:t>
              </a:r>
              <a:endParaRPr lang="fr-BE" sz="1600" dirty="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dirty="0" smtClean="0">
                  <a:solidFill>
                    <a:srgbClr val="7F7F7F"/>
                  </a:solidFill>
                  <a:sym typeface="Arial" charset="0"/>
                </a:rPr>
                <a:t>https://www.socialsecurity.be</a:t>
              </a:r>
            </a:p>
          </p:txBody>
        </p:sp>
      </p:grpSp>
      <p:pic>
        <p:nvPicPr>
          <p:cNvPr id="6" name="Picture 2" descr="http://fr.hdyo.org/assets/ask-question-2-ce96e3e01c85a38a0d39c61cfae6d42c.jpg"/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8834" y="1268760"/>
            <a:ext cx="468637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CC5E9-F9D9-46F9-AA92-085E1A182B77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237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Gotham Light" pitchFamily="2" charset="0"/>
              </a:defRPr>
            </a:lvl1pPr>
            <a:lvl2pPr>
              <a:defRPr b="0" i="0">
                <a:latin typeface="Gotham Light" pitchFamily="2" charset="0"/>
              </a:defRPr>
            </a:lvl2pPr>
            <a:lvl3pPr>
              <a:defRPr b="0" i="0">
                <a:latin typeface="Gotham Light" pitchFamily="2" charset="0"/>
              </a:defRPr>
            </a:lvl3pPr>
            <a:lvl4pPr>
              <a:defRPr b="0" i="0">
                <a:latin typeface="Gotham Light" pitchFamily="2" charset="0"/>
              </a:defRPr>
            </a:lvl4pPr>
            <a:lvl5pPr>
              <a:defRPr b="0" i="0">
                <a:latin typeface="Gotham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31922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230E-FFBB-4CCB-ABD7-198084EDE768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02446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56795"/>
            <a:ext cx="10363200" cy="1470025"/>
          </a:xfrm>
        </p:spPr>
        <p:txBody>
          <a:bodyPr/>
          <a:lstStyle>
            <a:lvl1pPr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99695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9215967" y="6453191"/>
            <a:ext cx="2844800" cy="293687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" r="83862" b="92911"/>
          <a:stretch/>
        </p:blipFill>
        <p:spPr>
          <a:xfrm>
            <a:off x="9336360" y="199258"/>
            <a:ext cx="2855640" cy="7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97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23392" y="188640"/>
            <a:ext cx="10972800" cy="922114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4000" kern="1200" dirty="0">
                <a:solidFill>
                  <a:srgbClr val="C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511256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EDDD6-2727-439E-A96F-E9FD4CA77376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0803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811F3-C16F-4DB2-A42F-0DEC8D6A8BE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109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68760"/>
            <a:ext cx="5384800" cy="48574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68760"/>
            <a:ext cx="5384800" cy="48574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23392" y="188640"/>
            <a:ext cx="10972800" cy="922114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4000" b="0">
                <a:solidFill>
                  <a:srgbClr val="0087B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37D79-5435-4A72-95CC-13718149D69C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348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4"/>
          <p:cNvSpPr txBox="1">
            <a:spLocks noChangeArrowheads="1"/>
          </p:cNvSpPr>
          <p:nvPr userDrawn="1"/>
        </p:nvSpPr>
        <p:spPr bwMode="auto">
          <a:xfrm>
            <a:off x="573619" y="1662116"/>
            <a:ext cx="11044767" cy="2308225"/>
          </a:xfrm>
          <a:prstGeom prst="rect">
            <a:avLst/>
          </a:prstGeom>
          <a:noFill/>
          <a:ln w="9525">
            <a:solidFill>
              <a:srgbClr val="019CE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nl-BE" altLang="en-US" sz="4800" smtClean="0">
              <a:solidFill>
                <a:srgbClr val="0087BE"/>
              </a:solidFill>
            </a:endParaRPr>
          </a:p>
          <a:p>
            <a:pPr algn="ctr" eaLnBrk="1" hangingPunct="1">
              <a:defRPr/>
            </a:pPr>
            <a:endParaRPr lang="nl-BE" altLang="en-US" sz="4800" smtClean="0">
              <a:solidFill>
                <a:srgbClr val="0087BE"/>
              </a:solidFill>
            </a:endParaRPr>
          </a:p>
          <a:p>
            <a:pPr algn="ctr" eaLnBrk="1" hangingPunct="1">
              <a:defRPr/>
            </a:pPr>
            <a:endParaRPr lang="nl-BE" altLang="en-US" sz="4800" smtClean="0">
              <a:solidFill>
                <a:srgbClr val="0087B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6DDCB-4F40-4F8C-A2FE-269D135B5A13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983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7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8" name="Google Shape;19;p27"/>
          <p:cNvSpPr/>
          <p:nvPr userDrawn="1"/>
        </p:nvSpPr>
        <p:spPr>
          <a:xfrm rot="-5400000" flipH="1">
            <a:off x="1533999" y="1202999"/>
            <a:ext cx="34200" cy="1080000"/>
          </a:xfrm>
          <a:prstGeom prst="rect">
            <a:avLst/>
          </a:prstGeom>
          <a:solidFill>
            <a:schemeClr val="bg1"/>
          </a:solidFill>
          <a:ln>
            <a:solidFill>
              <a:srgbClr val="07766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900000" y="1080000"/>
            <a:ext cx="4355400" cy="556199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911424" y="2480640"/>
            <a:ext cx="3240000" cy="1524424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  <a:endParaRPr lang="en-US" dirty="0"/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4439996" y="2480640"/>
            <a:ext cx="3240000" cy="1524424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7968568" y="2493216"/>
            <a:ext cx="3240000" cy="1524424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70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 userDrawn="1"/>
        </p:nvGrpSpPr>
        <p:grpSpPr bwMode="auto">
          <a:xfrm>
            <a:off x="5865286" y="1597028"/>
            <a:ext cx="5691716" cy="2800767"/>
            <a:chOff x="4407024" y="1916832"/>
            <a:chExt cx="4269432" cy="2801185"/>
          </a:xfrm>
        </p:grpSpPr>
        <p:pic>
          <p:nvPicPr>
            <p:cNvPr id="3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817" y="339243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12"/>
            <p:cNvSpPr txBox="1">
              <a:spLocks noChangeArrowheads="1"/>
            </p:cNvSpPr>
            <p:nvPr userDrawn="1"/>
          </p:nvSpPr>
          <p:spPr bwMode="auto">
            <a:xfrm>
              <a:off x="4788082" y="1916832"/>
              <a:ext cx="3888374" cy="2801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endParaRPr lang="fr-BE" sz="1600" dirty="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endParaRPr lang="fr-BE" sz="1600" dirty="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endParaRPr lang="fr-BE" sz="1600" dirty="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endParaRPr lang="fr-BE" sz="1600" dirty="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dirty="0" smtClean="0">
                  <a:solidFill>
                    <a:srgbClr val="0D0D0D"/>
                  </a:solidFill>
                </a:rPr>
                <a:t>frank.robben@mail.fgov.be </a:t>
              </a:r>
            </a:p>
            <a:p>
              <a:pPr>
                <a:defRPr/>
              </a:pPr>
              <a:endParaRPr lang="en-US" sz="1600" dirty="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fr-BE" sz="1600" dirty="0" smtClean="0">
                  <a:solidFill>
                    <a:srgbClr val="0D0D0D"/>
                  </a:solidFill>
                  <a:sym typeface="Arial" charset="0"/>
                </a:rPr>
                <a:t>@</a:t>
              </a:r>
              <a:r>
                <a:rPr lang="fr-BE" sz="1600" dirty="0" err="1" smtClean="0">
                  <a:solidFill>
                    <a:srgbClr val="0D0D0D"/>
                  </a:solidFill>
                  <a:sym typeface="Arial" charset="0"/>
                </a:rPr>
                <a:t>FrRobben</a:t>
              </a:r>
              <a:endParaRPr lang="fr-BE" sz="1600" dirty="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endParaRPr lang="en-US" sz="1600" dirty="0" smtClean="0">
                <a:solidFill>
                  <a:srgbClr val="0D0D0D"/>
                </a:solidFill>
                <a:sym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smtClean="0">
                  <a:solidFill>
                    <a:srgbClr val="7F7F7F"/>
                  </a:solidFill>
                  <a:sym typeface="Arial" charset="0"/>
                </a:rPr>
                <a:t>https://www.frankrobben.be</a:t>
              </a:r>
              <a:endParaRPr lang="en-GB" sz="1600" dirty="0" smtClean="0">
                <a:solidFill>
                  <a:srgbClr val="7F7F7F"/>
                </a:solidFill>
              </a:endParaRPr>
            </a:p>
            <a:p>
              <a:pPr>
                <a:defRPr/>
              </a:pPr>
              <a:r>
                <a:rPr lang="en-US" sz="1600" dirty="0" smtClean="0">
                  <a:solidFill>
                    <a:srgbClr val="7F7F7F"/>
                  </a:solidFill>
                  <a:sym typeface="Arial" charset="0"/>
                </a:rPr>
                <a:t>https://www.ehealth.fgov.be</a:t>
              </a:r>
              <a:endParaRPr lang="fr-BE" sz="1600" dirty="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dirty="0" smtClean="0">
                  <a:solidFill>
                    <a:srgbClr val="7F7F7F"/>
                  </a:solidFill>
                  <a:sym typeface="Arial" charset="0"/>
                </a:rPr>
                <a:t>https://www.socialsecurity.be</a:t>
              </a:r>
            </a:p>
          </p:txBody>
        </p:sp>
      </p:grpSp>
      <p:pic>
        <p:nvPicPr>
          <p:cNvPr id="6" name="Picture 2" descr="http://fr.hdyo.org/assets/ask-question-2-ce96e3e01c85a38a0d39c61cfae6d42c.jpg"/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8834" y="1268760"/>
            <a:ext cx="468637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CC5E9-F9D9-46F9-AA92-085E1A182B77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7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8" name="Google Shape;19;p27"/>
          <p:cNvSpPr/>
          <p:nvPr userDrawn="1"/>
        </p:nvSpPr>
        <p:spPr>
          <a:xfrm rot="-5400000" flipH="1">
            <a:off x="1533999" y="1202999"/>
            <a:ext cx="34200" cy="1080000"/>
          </a:xfrm>
          <a:prstGeom prst="rect">
            <a:avLst/>
          </a:prstGeom>
          <a:solidFill>
            <a:schemeClr val="bg1"/>
          </a:solidFill>
          <a:ln>
            <a:solidFill>
              <a:srgbClr val="07766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900000" y="1080000"/>
            <a:ext cx="4355400" cy="556199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911424" y="2480640"/>
            <a:ext cx="3240000" cy="1524424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  <a:endParaRPr lang="en-US" dirty="0"/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4439996" y="2480640"/>
            <a:ext cx="3240000" cy="1524424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7968568" y="2493216"/>
            <a:ext cx="3240000" cy="1524424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10" y="6173219"/>
            <a:ext cx="107931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34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25200" y="6173219"/>
            <a:ext cx="1001184" cy="365125"/>
          </a:xfrm>
        </p:spPr>
        <p:txBody>
          <a:bodyPr/>
          <a:lstStyle>
            <a:lvl1pPr algn="ctr">
              <a:defRPr b="1">
                <a:solidFill>
                  <a:srgbClr val="B824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4" name="Google Shape;19;p27"/>
          <p:cNvSpPr/>
          <p:nvPr userDrawn="1"/>
        </p:nvSpPr>
        <p:spPr>
          <a:xfrm rot="-5400000" flipH="1">
            <a:off x="1533999" y="817868"/>
            <a:ext cx="34200" cy="1080000"/>
          </a:xfrm>
          <a:prstGeom prst="rect">
            <a:avLst/>
          </a:prstGeom>
          <a:solidFill>
            <a:srgbClr val="07766F"/>
          </a:solidFill>
          <a:ln>
            <a:solidFill>
              <a:srgbClr val="07766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900000" y="116632"/>
            <a:ext cx="10213776" cy="1159527"/>
          </a:xfrm>
        </p:spPr>
        <p:txBody>
          <a:bodyPr anchor="b"/>
          <a:lstStyle>
            <a:lvl1pPr marL="0" indent="0">
              <a:buNone/>
              <a:defRPr sz="3600" b="0" i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00000" y="1439577"/>
            <a:ext cx="10213776" cy="4733641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9263" indent="-268288">
              <a:lnSpc>
                <a:spcPct val="150000"/>
              </a:lnSpc>
              <a:buClr>
                <a:srgbClr val="07766F"/>
              </a:buClr>
              <a:buSzPct val="120000"/>
              <a:buFont typeface="Arial" panose="020B0604020202020204" pitchFamily="34" charset="0"/>
              <a:buChar char="ǀ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5963" indent="-266700">
              <a:lnSpc>
                <a:spcPct val="150000"/>
              </a:lnSpc>
              <a:buClr>
                <a:schemeClr val="bg1">
                  <a:lumMod val="65000"/>
                </a:schemeClr>
              </a:buClr>
              <a:buSzPct val="120000"/>
              <a:buFont typeface="Arial" panose="020B0604020202020204" pitchFamily="34" charset="0"/>
              <a:buChar char="ǀ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0" name="Google Shape;64;g21a3bf64467_0_16"/>
          <p:cNvPicPr preferRelativeResize="0"/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39416" y="6173219"/>
            <a:ext cx="1287500" cy="35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9186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25200" y="6173219"/>
            <a:ext cx="1001184" cy="365125"/>
          </a:xfrm>
        </p:spPr>
        <p:txBody>
          <a:bodyPr/>
          <a:lstStyle>
            <a:lvl1pPr algn="ctr">
              <a:defRPr b="1">
                <a:solidFill>
                  <a:srgbClr val="B824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4" name="Google Shape;19;p27"/>
          <p:cNvSpPr/>
          <p:nvPr userDrawn="1"/>
        </p:nvSpPr>
        <p:spPr>
          <a:xfrm rot="-5400000" flipH="1">
            <a:off x="1533999" y="817868"/>
            <a:ext cx="34200" cy="1080000"/>
          </a:xfrm>
          <a:prstGeom prst="rect">
            <a:avLst/>
          </a:prstGeom>
          <a:solidFill>
            <a:srgbClr val="07766F"/>
          </a:solidFill>
          <a:ln>
            <a:solidFill>
              <a:srgbClr val="07766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900000" y="116632"/>
            <a:ext cx="6624736" cy="1159527"/>
          </a:xfrm>
        </p:spPr>
        <p:txBody>
          <a:bodyPr anchor="b"/>
          <a:lstStyle>
            <a:lvl1pPr marL="0" indent="0">
              <a:buNone/>
              <a:defRPr sz="3600" b="0" i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00000" y="1439577"/>
            <a:ext cx="6624736" cy="4733641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9263" indent="-268288">
              <a:lnSpc>
                <a:spcPct val="150000"/>
              </a:lnSpc>
              <a:buClr>
                <a:srgbClr val="07766F"/>
              </a:buClr>
              <a:buSzPct val="120000"/>
              <a:buFont typeface="Arial" panose="020B0604020202020204" pitchFamily="34" charset="0"/>
              <a:buChar char="ǀ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5963" indent="-266700">
              <a:lnSpc>
                <a:spcPct val="150000"/>
              </a:lnSpc>
              <a:buClr>
                <a:schemeClr val="bg1">
                  <a:lumMod val="65000"/>
                </a:schemeClr>
              </a:buClr>
              <a:buSzPct val="120000"/>
              <a:buFont typeface="Arial" panose="020B0604020202020204" pitchFamily="34" charset="0"/>
              <a:buChar char="ǀ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7560543" y="1439577"/>
            <a:ext cx="4631457" cy="473364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0" name="Google Shape;64;g21a3bf64467_0_16"/>
          <p:cNvPicPr preferRelativeResize="0"/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39416" y="6173219"/>
            <a:ext cx="1287500" cy="35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330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6384032" y="2271169"/>
            <a:ext cx="651595" cy="0"/>
          </a:xfrm>
          <a:prstGeom prst="line">
            <a:avLst/>
          </a:prstGeom>
          <a:ln w="38100">
            <a:solidFill>
              <a:srgbClr val="0876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oogle Shape;64;g21a3bf64467_0_16"/>
          <p:cNvPicPr preferRelativeResize="0"/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10353116" y="6173219"/>
            <a:ext cx="1287500" cy="35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6319272" y="2420888"/>
            <a:ext cx="5465360" cy="1564859"/>
          </a:xfrm>
        </p:spPr>
        <p:txBody>
          <a:bodyPr/>
          <a:lstStyle>
            <a:lvl1pPr marL="0" indent="0">
              <a:buNone/>
              <a:defRPr sz="3200" b="0" i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312024" y="1556793"/>
            <a:ext cx="5472608" cy="534612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SzPct val="100000"/>
              <a:buFont typeface="Arial" panose="020B0604020202020204" pitchFamily="34" charset="0"/>
              <a:buChar char="ǀ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ǀ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087888" cy="68548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6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4" name="Google Shape;19;p27"/>
          <p:cNvSpPr/>
          <p:nvPr userDrawn="1"/>
        </p:nvSpPr>
        <p:spPr>
          <a:xfrm rot="-5400000" flipH="1">
            <a:off x="1533999" y="1202999"/>
            <a:ext cx="34200" cy="1080000"/>
          </a:xfrm>
          <a:prstGeom prst="rect">
            <a:avLst/>
          </a:prstGeom>
          <a:solidFill>
            <a:srgbClr val="07766F"/>
          </a:solidFill>
          <a:ln>
            <a:solidFill>
              <a:srgbClr val="07766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911424" y="1772816"/>
            <a:ext cx="6624736" cy="556199"/>
          </a:xfrm>
        </p:spPr>
        <p:txBody>
          <a:bodyPr/>
          <a:lstStyle>
            <a:lvl1pPr marL="0" indent="0">
              <a:buNone/>
              <a:defRPr sz="3600" b="0" i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424" y="2480639"/>
            <a:ext cx="6624736" cy="4009063"/>
          </a:xfr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SzPct val="100000"/>
              <a:buFont typeface="Arial" panose="020B0604020202020204" pitchFamily="34" charset="0"/>
              <a:buChar char="ǀ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ǀ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Google Shape;92;p8"/>
          <p:cNvSpPr/>
          <p:nvPr userDrawn="1"/>
        </p:nvSpPr>
        <p:spPr>
          <a:xfrm>
            <a:off x="7536160" y="1772816"/>
            <a:ext cx="4655840" cy="424847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CCCCCC"/>
                </a:solidFill>
              </a:rPr>
              <a:t>Image</a:t>
            </a:r>
            <a:endParaRPr b="1" dirty="0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90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23392" y="188640"/>
            <a:ext cx="10972800" cy="922114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4000" kern="1200" dirty="0">
                <a:solidFill>
                  <a:srgbClr val="C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511256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EDDD6-2727-439E-A96F-E9FD4CA77376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931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811F3-C16F-4DB2-A42F-0DEC8D6A8BE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110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B2A7D7-3B07-4F16-B17F-21A2F67651B8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962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24" r:id="rId2"/>
    <p:sldLayoutId id="2147483914" r:id="rId3"/>
    <p:sldLayoutId id="2147483915" r:id="rId4"/>
    <p:sldLayoutId id="2147483916" r:id="rId5"/>
    <p:sldLayoutId id="2147483925" r:id="rId6"/>
    <p:sldLayoutId id="2147483926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27" r:id="rId13"/>
    <p:sldLayoutId id="2147483928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altLang="en-US" sz="4000" kern="1200" dirty="0" smtClean="0">
          <a:solidFill>
            <a:srgbClr val="C00000"/>
          </a:solidFill>
          <a:latin typeface="+mj-lt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1029" name="TextBox 7"/>
          <p:cNvSpPr txBox="1">
            <a:spLocks noChangeArrowheads="1"/>
          </p:cNvSpPr>
          <p:nvPr userDrawn="1"/>
        </p:nvSpPr>
        <p:spPr bwMode="auto">
          <a:xfrm>
            <a:off x="609600" y="6488668"/>
            <a:ext cx="10079567" cy="369332"/>
          </a:xfrm>
          <a:prstGeom prst="rect">
            <a:avLst/>
          </a:prstGeom>
          <a:solidFill>
            <a:srgbClr val="C000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B2A7D7-3B07-4F16-B17F-21A2F67651B8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856" r="84797" b="92911"/>
          <a:stretch/>
        </p:blipFill>
        <p:spPr>
          <a:xfrm>
            <a:off x="10776520" y="6488668"/>
            <a:ext cx="108012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altLang="en-US" sz="4000" kern="1200" dirty="0" smtClean="0">
          <a:solidFill>
            <a:srgbClr val="C00000"/>
          </a:solidFill>
          <a:latin typeface="+mj-lt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health.fgov.be/ehealthplatform/nl/authentieke-bronnen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0.png"/><Relationship Id="rId3" Type="http://schemas.openxmlformats.org/officeDocument/2006/relationships/image" Target="../media/image83.jpeg"/><Relationship Id="rId7" Type="http://schemas.openxmlformats.org/officeDocument/2006/relationships/image" Target="../media/image85.jpe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11" Type="http://schemas.openxmlformats.org/officeDocument/2006/relationships/image" Target="../media/image88.png"/><Relationship Id="rId5" Type="http://schemas.openxmlformats.org/officeDocument/2006/relationships/image" Target="../media/image84.png"/><Relationship Id="rId10" Type="http://schemas.openxmlformats.org/officeDocument/2006/relationships/image" Target="../media/image87.png"/><Relationship Id="rId4" Type="http://schemas.openxmlformats.org/officeDocument/2006/relationships/image" Target="../media/image18.png"/><Relationship Id="rId9" Type="http://schemas.openxmlformats.org/officeDocument/2006/relationships/image" Target="../media/image11.jpeg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jpeg"/><Relationship Id="rId5" Type="http://schemas.openxmlformats.org/officeDocument/2006/relationships/image" Target="../media/image21.png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3.jpeg"/><Relationship Id="rId7" Type="http://schemas.openxmlformats.org/officeDocument/2006/relationships/image" Target="../media/image9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84.png"/><Relationship Id="rId10" Type="http://schemas.openxmlformats.org/officeDocument/2006/relationships/image" Target="../media/image95.jpeg"/><Relationship Id="rId4" Type="http://schemas.openxmlformats.org/officeDocument/2006/relationships/image" Target="../media/image19.png"/><Relationship Id="rId9" Type="http://schemas.openxmlformats.org/officeDocument/2006/relationships/image" Target="../media/image9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openxmlformats.org/officeDocument/2006/relationships/image" Target="../media/image99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98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hl7.org/fhir/index.html" TargetMode="External"/><Relationship Id="rId3" Type="http://schemas.openxmlformats.org/officeDocument/2006/relationships/hyperlink" Target="https://nl.wikipedia.org/wiki/Application_programming_interface" TargetMode="External"/><Relationship Id="rId7" Type="http://schemas.openxmlformats.org/officeDocument/2006/relationships/hyperlink" Target="https://ec.europa.eu/commission/presscorner/detail/nl/IP_22_271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zorg-en-gezondheid.be/beleid/ezorgzaam-vlaanderen/digitaal-zorg-en-ondersteuningsplan" TargetMode="External"/><Relationship Id="rId11" Type="http://schemas.openxmlformats.org/officeDocument/2006/relationships/hyperlink" Target="https://www.snomed.org/?lang=nl" TargetMode="External"/><Relationship Id="rId5" Type="http://schemas.openxmlformats.org/officeDocument/2006/relationships/hyperlink" Target="https://www.frankrobben.be/wp-content/uploads/2023/03/B-IHR.pdf" TargetMode="External"/><Relationship Id="rId10" Type="http://schemas.openxmlformats.org/officeDocument/2006/relationships/hyperlink" Target="https://loinc.org/get-started/what-loinc-is/" TargetMode="External"/><Relationship Id="rId4" Type="http://schemas.openxmlformats.org/officeDocument/2006/relationships/hyperlink" Target="https://belrai.org/nl" TargetMode="External"/><Relationship Id="rId9" Type="http://schemas.openxmlformats.org/officeDocument/2006/relationships/hyperlink" Target="https://www.ema.europa.eu/en/human-regulatory/overview/data-medicines-iso-idmp-standards-overview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9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openxmlformats.org/officeDocument/2006/relationships/image" Target="../media/image102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01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18" Type="http://schemas.openxmlformats.org/officeDocument/2006/relationships/image" Target="../media/image20.png"/><Relationship Id="rId3" Type="http://schemas.openxmlformats.org/officeDocument/2006/relationships/image" Target="../media/image10.png"/><Relationship Id="rId21" Type="http://schemas.openxmlformats.org/officeDocument/2006/relationships/image" Target="../media/image23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9.jpe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11.jpeg"/><Relationship Id="rId15" Type="http://schemas.microsoft.com/office/2007/relationships/hdphoto" Target="../media/hdphoto5.wdp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17.png"/><Relationship Id="rId22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health.fgov.be/nl/page/roadmap-4.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ankrobben.be/wp-content/uploads/2023/03/B-IHR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41.png"/><Relationship Id="rId5" Type="http://schemas.openxmlformats.org/officeDocument/2006/relationships/image" Target="../media/image27.png"/><Relationship Id="rId10" Type="http://schemas.openxmlformats.org/officeDocument/2006/relationships/image" Target="../media/image40.png"/><Relationship Id="rId4" Type="http://schemas.openxmlformats.org/officeDocument/2006/relationships/image" Target="../media/image26.png"/><Relationship Id="rId9" Type="http://schemas.openxmlformats.org/officeDocument/2006/relationships/image" Target="../media/image3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microsoft.com/office/2007/relationships/hdphoto" Target="../media/hdphoto7.wdp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microsoft.com/office/2007/relationships/hdphoto" Target="../media/hdphoto6.wdp"/><Relationship Id="rId14" Type="http://schemas.openxmlformats.org/officeDocument/2006/relationships/image" Target="../media/image5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1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09048" y="1162229"/>
            <a:ext cx="4355400" cy="556199"/>
          </a:xfrm>
        </p:spPr>
        <p:txBody>
          <a:bodyPr/>
          <a:lstStyle/>
          <a:p>
            <a:r>
              <a:rPr lang="fr" sz="3200" smtClean="0">
                <a:latin typeface="Open Sans Semibold" panose="020B0604020202020204" charset="0"/>
                <a:ea typeface="Open Sans Semibold" panose="020B0604020202020204" charset="0"/>
                <a:cs typeface="Open Sans Semibold" panose="020B0604020202020204" charset="0"/>
              </a:rPr>
              <a:t>eGezondheid</a:t>
            </a:r>
            <a:endParaRPr lang="en-US" sz="3200" dirty="0">
              <a:latin typeface="Open Sans Semibold" panose="020B0604020202020204" charset="0"/>
              <a:ea typeface="Open Sans Semibold" panose="020B0604020202020204" charset="0"/>
              <a:cs typeface="Open Sans Semibold" panose="020B060402020202020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endParaRPr lang="nl-NL" dirty="0" smtClean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nl-NL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Stand van zaken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nl-NL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Actieplan 2022-2024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11424" y="4615414"/>
            <a:ext cx="4608512" cy="111784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sz="1400" dirty="0" smtClean="0"/>
              <a:t>Impulsprogramma Innovatie in Gezondheid en Zorg</a:t>
            </a:r>
            <a:endParaRPr lang="nl-NL" sz="1400" dirty="0" smtClean="0"/>
          </a:p>
          <a:p>
            <a:pPr>
              <a:lnSpc>
                <a:spcPct val="150000"/>
              </a:lnSpc>
            </a:pPr>
            <a:r>
              <a:rPr lang="nl-NL" sz="1400" dirty="0" smtClean="0"/>
              <a:t>8 </a:t>
            </a:r>
            <a:r>
              <a:rPr lang="nl-NL" sz="1400" dirty="0" smtClean="0"/>
              <a:t>november 2023</a:t>
            </a:r>
          </a:p>
          <a:p>
            <a:pPr>
              <a:lnSpc>
                <a:spcPct val="150000"/>
              </a:lnSpc>
            </a:pPr>
            <a:endParaRPr lang="en-US" sz="1400" dirty="0"/>
          </a:p>
        </p:txBody>
      </p:sp>
      <p:sp>
        <p:nvSpPr>
          <p:cNvPr id="4" name="Oval 3"/>
          <p:cNvSpPr/>
          <p:nvPr/>
        </p:nvSpPr>
        <p:spPr>
          <a:xfrm>
            <a:off x="10704512" y="1394392"/>
            <a:ext cx="648072" cy="648072"/>
          </a:xfrm>
          <a:prstGeom prst="ellipse">
            <a:avLst/>
          </a:prstGeom>
          <a:solidFill>
            <a:srgbClr val="E2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>
                <a:solidFill>
                  <a:srgbClr val="087670"/>
                </a:solidFill>
              </a:rPr>
              <a:t>eHealth</a:t>
            </a:r>
            <a:r>
              <a:rPr lang="nl-BE" dirty="0" smtClean="0"/>
              <a:t>-platform: basisdiensten &amp; </a:t>
            </a:r>
            <a:r>
              <a:rPr lang="nl-BE" dirty="0" err="1" smtClean="0"/>
              <a:t>API’s</a:t>
            </a:r>
            <a:endParaRPr lang="en-GB" dirty="0"/>
          </a:p>
        </p:txBody>
      </p:sp>
      <p:graphicFrame>
        <p:nvGraphicFramePr>
          <p:cNvPr id="57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92475412"/>
              </p:ext>
            </p:extLst>
          </p:nvPr>
        </p:nvGraphicFramePr>
        <p:xfrm>
          <a:off x="1219200" y="1412875"/>
          <a:ext cx="10972800" cy="525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275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495600" y="1489689"/>
            <a:ext cx="7344816" cy="5323687"/>
            <a:chOff x="899592" y="980727"/>
            <a:chExt cx="7344816" cy="5323687"/>
          </a:xfrm>
        </p:grpSpPr>
        <p:pic>
          <p:nvPicPr>
            <p:cNvPr id="14" name="Content Placeholder 2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CCCB66"/>
                </a:clrFrom>
                <a:clrTo>
                  <a:srgbClr val="CCCB6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980727"/>
              <a:ext cx="7344816" cy="5323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ontent Placeholder 2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CCCB66"/>
                </a:clrFrom>
                <a:clrTo>
                  <a:srgbClr val="CCCB6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62" t="87945" r="17015" b="11196"/>
            <a:stretch/>
          </p:blipFill>
          <p:spPr bwMode="auto">
            <a:xfrm>
              <a:off x="6669756" y="3429000"/>
              <a:ext cx="54000" cy="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Verwijzingsrepertorium (hub-</a:t>
            </a:r>
            <a:r>
              <a:rPr lang="nl-BE" dirty="0" err="1"/>
              <a:t>metahub</a:t>
            </a:r>
            <a:r>
              <a:rPr lang="nl-BE" dirty="0"/>
              <a:t>)</a:t>
            </a:r>
            <a:endParaRPr lang="fr-BE" dirty="0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2495600" y="4529052"/>
            <a:ext cx="43910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E6E5A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800100" lvl="4" indent="-285750"/>
            <a:r>
              <a:rPr lang="nl-BE" altLang="en-US" sz="1200" b="1" dirty="0"/>
              <a:t>5 hubs</a:t>
            </a:r>
          </a:p>
          <a:p>
            <a:pPr marL="800100" lvl="4" indent="-285750"/>
            <a:r>
              <a:rPr lang="nl-BE" altLang="en-US" sz="1200" dirty="0"/>
              <a:t>Collaboratief Zorgplatform (Cozo)</a:t>
            </a:r>
          </a:p>
          <a:p>
            <a:pPr marL="800100" lvl="4" indent="-285750"/>
            <a:r>
              <a:rPr lang="nl-BE" altLang="en-US" sz="1200" dirty="0"/>
              <a:t>Antwerpse Regionale Hub (ARH)</a:t>
            </a:r>
          </a:p>
          <a:p>
            <a:pPr marL="800100" lvl="4" indent="-285750"/>
            <a:r>
              <a:rPr lang="nl-BE" altLang="en-US" sz="1200" dirty="0"/>
              <a:t>Vlaams Ziekenhuisnetwerk KU Leuven (VZN)</a:t>
            </a:r>
          </a:p>
          <a:p>
            <a:pPr marL="800100" lvl="4" indent="-285750"/>
            <a:r>
              <a:rPr lang="nl-BE" altLang="en-US" sz="1200" dirty="0"/>
              <a:t>Réseau Santé Wallon (RSW)</a:t>
            </a:r>
          </a:p>
          <a:p>
            <a:pPr marL="800100" lvl="4" indent="-285750"/>
            <a:r>
              <a:rPr lang="nl-BE" altLang="en-US" sz="1200" dirty="0"/>
              <a:t>Réseau Santé Bruxellois (RSB)</a:t>
            </a:r>
          </a:p>
          <a:p>
            <a:pPr marL="101600" indent="-101600" algn="ctr">
              <a:spcBef>
                <a:spcPct val="50000"/>
              </a:spcBef>
              <a:buSzPct val="100000"/>
            </a:pPr>
            <a:endParaRPr lang="nl-BE" altLang="en-US" b="1" dirty="0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7021551" y="4105306"/>
            <a:ext cx="1806498" cy="4237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798263" y="4044288"/>
            <a:ext cx="59572" cy="61018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6156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val 3"/>
          <p:cNvSpPr>
            <a:spLocks noChangeArrowheads="1"/>
          </p:cNvSpPr>
          <p:nvPr/>
        </p:nvSpPr>
        <p:spPr bwMode="auto">
          <a:xfrm>
            <a:off x="8024814" y="1993900"/>
            <a:ext cx="433387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BE" altLang="en-US">
              <a:latin typeface="Calibri" pitchFamily="34" charset="0"/>
            </a:endParaRPr>
          </a:p>
        </p:txBody>
      </p:sp>
      <p:sp>
        <p:nvSpPr>
          <p:cNvPr id="32771" name="Line 4"/>
          <p:cNvSpPr>
            <a:spLocks noChangeShapeType="1"/>
          </p:cNvSpPr>
          <p:nvPr/>
        </p:nvSpPr>
        <p:spPr bwMode="auto">
          <a:xfrm>
            <a:off x="7448551" y="2066926"/>
            <a:ext cx="576263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72" name="Line 5"/>
          <p:cNvSpPr>
            <a:spLocks noChangeShapeType="1"/>
          </p:cNvSpPr>
          <p:nvPr/>
        </p:nvSpPr>
        <p:spPr bwMode="auto">
          <a:xfrm flipH="1">
            <a:off x="8024813" y="2425701"/>
            <a:ext cx="14605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73" name="Line 6"/>
          <p:cNvSpPr>
            <a:spLocks noChangeShapeType="1"/>
          </p:cNvSpPr>
          <p:nvPr/>
        </p:nvSpPr>
        <p:spPr bwMode="auto">
          <a:xfrm>
            <a:off x="8386763" y="2354264"/>
            <a:ext cx="576262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74" name="Line 7"/>
          <p:cNvSpPr>
            <a:spLocks noChangeShapeType="1"/>
          </p:cNvSpPr>
          <p:nvPr/>
        </p:nvSpPr>
        <p:spPr bwMode="auto">
          <a:xfrm flipV="1">
            <a:off x="8458200" y="1855789"/>
            <a:ext cx="636588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75" name="Line 8"/>
          <p:cNvSpPr>
            <a:spLocks noChangeShapeType="1"/>
          </p:cNvSpPr>
          <p:nvPr/>
        </p:nvSpPr>
        <p:spPr bwMode="auto">
          <a:xfrm flipH="1" flipV="1">
            <a:off x="8175626" y="1700214"/>
            <a:ext cx="66675" cy="293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76" name="Oval 9"/>
          <p:cNvSpPr>
            <a:spLocks noChangeArrowheads="1"/>
          </p:cNvSpPr>
          <p:nvPr/>
        </p:nvSpPr>
        <p:spPr bwMode="auto">
          <a:xfrm>
            <a:off x="8401051" y="4725988"/>
            <a:ext cx="430213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BE" altLang="en-US">
              <a:latin typeface="Calibri" pitchFamily="34" charset="0"/>
            </a:endParaRPr>
          </a:p>
        </p:txBody>
      </p:sp>
      <p:sp>
        <p:nvSpPr>
          <p:cNvPr id="32777" name="Line 10"/>
          <p:cNvSpPr>
            <a:spLocks noChangeShapeType="1"/>
          </p:cNvSpPr>
          <p:nvPr/>
        </p:nvSpPr>
        <p:spPr bwMode="auto">
          <a:xfrm>
            <a:off x="7815264" y="4913314"/>
            <a:ext cx="585787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78" name="Line 11"/>
          <p:cNvSpPr>
            <a:spLocks noChangeShapeType="1"/>
          </p:cNvSpPr>
          <p:nvPr/>
        </p:nvSpPr>
        <p:spPr bwMode="auto">
          <a:xfrm flipH="1">
            <a:off x="8401051" y="5157788"/>
            <a:ext cx="14287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79" name="Line 12"/>
          <p:cNvSpPr>
            <a:spLocks noChangeShapeType="1"/>
          </p:cNvSpPr>
          <p:nvPr/>
        </p:nvSpPr>
        <p:spPr bwMode="auto">
          <a:xfrm>
            <a:off x="8759826" y="5086350"/>
            <a:ext cx="576263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80" name="Line 13"/>
          <p:cNvSpPr>
            <a:spLocks noChangeShapeType="1"/>
          </p:cNvSpPr>
          <p:nvPr/>
        </p:nvSpPr>
        <p:spPr bwMode="auto">
          <a:xfrm flipV="1">
            <a:off x="8831263" y="4654550"/>
            <a:ext cx="3603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81" name="Line 14"/>
          <p:cNvSpPr>
            <a:spLocks noChangeShapeType="1"/>
          </p:cNvSpPr>
          <p:nvPr/>
        </p:nvSpPr>
        <p:spPr bwMode="auto">
          <a:xfrm flipV="1">
            <a:off x="8615363" y="429418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82" name="Oval 15"/>
          <p:cNvSpPr>
            <a:spLocks noChangeArrowheads="1"/>
          </p:cNvSpPr>
          <p:nvPr/>
        </p:nvSpPr>
        <p:spPr bwMode="auto">
          <a:xfrm>
            <a:off x="3933825" y="4941888"/>
            <a:ext cx="431800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BE" altLang="en-US">
              <a:latin typeface="Calibri" pitchFamily="34" charset="0"/>
            </a:endParaRPr>
          </a:p>
        </p:txBody>
      </p:sp>
      <p:sp>
        <p:nvSpPr>
          <p:cNvPr id="32783" name="Line 16"/>
          <p:cNvSpPr>
            <a:spLocks noChangeShapeType="1"/>
          </p:cNvSpPr>
          <p:nvPr/>
        </p:nvSpPr>
        <p:spPr bwMode="auto">
          <a:xfrm>
            <a:off x="3357563" y="5014914"/>
            <a:ext cx="5762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84" name="Line 17"/>
          <p:cNvSpPr>
            <a:spLocks noChangeShapeType="1"/>
          </p:cNvSpPr>
          <p:nvPr/>
        </p:nvSpPr>
        <p:spPr bwMode="auto">
          <a:xfrm flipH="1">
            <a:off x="3886201" y="5326063"/>
            <a:ext cx="1444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85" name="Line 18"/>
          <p:cNvSpPr>
            <a:spLocks noChangeShapeType="1"/>
          </p:cNvSpPr>
          <p:nvPr/>
        </p:nvSpPr>
        <p:spPr bwMode="auto">
          <a:xfrm>
            <a:off x="4284664" y="5330826"/>
            <a:ext cx="357187" cy="322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86" name="Line 19"/>
          <p:cNvSpPr>
            <a:spLocks noChangeShapeType="1"/>
          </p:cNvSpPr>
          <p:nvPr/>
        </p:nvSpPr>
        <p:spPr bwMode="auto">
          <a:xfrm flipV="1">
            <a:off x="4384675" y="5060951"/>
            <a:ext cx="427038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87" name="Line 20"/>
          <p:cNvSpPr>
            <a:spLocks noChangeShapeType="1"/>
          </p:cNvSpPr>
          <p:nvPr/>
        </p:nvSpPr>
        <p:spPr bwMode="auto">
          <a:xfrm flipV="1">
            <a:off x="4149725" y="451008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88" name="Line 21"/>
          <p:cNvSpPr>
            <a:spLocks noChangeShapeType="1"/>
          </p:cNvSpPr>
          <p:nvPr/>
        </p:nvSpPr>
        <p:spPr bwMode="auto">
          <a:xfrm flipV="1">
            <a:off x="4297364" y="3649663"/>
            <a:ext cx="1584325" cy="136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89" name="Line 22"/>
          <p:cNvSpPr>
            <a:spLocks noChangeShapeType="1"/>
          </p:cNvSpPr>
          <p:nvPr/>
        </p:nvSpPr>
        <p:spPr bwMode="auto">
          <a:xfrm flipH="1" flipV="1">
            <a:off x="6515100" y="3649663"/>
            <a:ext cx="1957388" cy="1147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90" name="Line 23"/>
          <p:cNvSpPr>
            <a:spLocks noChangeShapeType="1"/>
          </p:cNvSpPr>
          <p:nvPr/>
        </p:nvSpPr>
        <p:spPr bwMode="auto">
          <a:xfrm flipH="1">
            <a:off x="6323014" y="2322513"/>
            <a:ext cx="160972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91" name="Line 24"/>
          <p:cNvSpPr>
            <a:spLocks noChangeShapeType="1"/>
          </p:cNvSpPr>
          <p:nvPr/>
        </p:nvSpPr>
        <p:spPr bwMode="auto">
          <a:xfrm>
            <a:off x="3821113" y="2557464"/>
            <a:ext cx="1905000" cy="701675"/>
          </a:xfrm>
          <a:prstGeom prst="line">
            <a:avLst/>
          </a:prstGeom>
          <a:noFill/>
          <a:ln w="25400">
            <a:solidFill>
              <a:srgbClr val="0000FF"/>
            </a:solidFill>
            <a:prstDash val="lgDash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92" name="Text Box 25"/>
          <p:cNvSpPr txBox="1">
            <a:spLocks noChangeArrowheads="1"/>
          </p:cNvSpPr>
          <p:nvPr/>
        </p:nvSpPr>
        <p:spPr bwMode="auto">
          <a:xfrm>
            <a:off x="8023226" y="2003425"/>
            <a:ext cx="4302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  <a:buSzPct val="100000"/>
            </a:pPr>
            <a:r>
              <a:rPr lang="en-US" altLang="en-US" sz="1800">
                <a:solidFill>
                  <a:srgbClr val="000000"/>
                </a:solidFill>
                <a:sym typeface="Arial" charset="0"/>
              </a:rPr>
              <a:t>A</a:t>
            </a:r>
          </a:p>
        </p:txBody>
      </p:sp>
      <p:sp>
        <p:nvSpPr>
          <p:cNvPr id="32793" name="Text Box 26"/>
          <p:cNvSpPr txBox="1">
            <a:spLocks noChangeArrowheads="1"/>
          </p:cNvSpPr>
          <p:nvPr/>
        </p:nvSpPr>
        <p:spPr bwMode="auto">
          <a:xfrm>
            <a:off x="8443914" y="4752975"/>
            <a:ext cx="287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buSzPct val="100000"/>
            </a:pPr>
            <a:r>
              <a:rPr lang="en-US" altLang="en-US" sz="1800">
                <a:solidFill>
                  <a:srgbClr val="000000"/>
                </a:solidFill>
                <a:sym typeface="Arial" charset="0"/>
              </a:rPr>
              <a:t>C</a:t>
            </a:r>
          </a:p>
        </p:txBody>
      </p:sp>
      <p:sp>
        <p:nvSpPr>
          <p:cNvPr id="32794" name="Text Box 27"/>
          <p:cNvSpPr txBox="1">
            <a:spLocks noChangeArrowheads="1"/>
          </p:cNvSpPr>
          <p:nvPr/>
        </p:nvSpPr>
        <p:spPr bwMode="auto">
          <a:xfrm>
            <a:off x="3989388" y="4972051"/>
            <a:ext cx="2587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buSzPct val="100000"/>
            </a:pPr>
            <a:r>
              <a:rPr lang="en-US" altLang="en-US" sz="1800">
                <a:solidFill>
                  <a:srgbClr val="000000"/>
                </a:solidFill>
                <a:sym typeface="Arial" charset="0"/>
              </a:rPr>
              <a:t>B</a:t>
            </a:r>
          </a:p>
        </p:txBody>
      </p:sp>
      <p:sp>
        <p:nvSpPr>
          <p:cNvPr id="32795" name="Text Box 28"/>
          <p:cNvSpPr txBox="1">
            <a:spLocks noChangeArrowheads="1"/>
          </p:cNvSpPr>
          <p:nvPr/>
        </p:nvSpPr>
        <p:spPr bwMode="auto">
          <a:xfrm rot="1203491">
            <a:off x="3698875" y="2608264"/>
            <a:ext cx="2279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buSzPct val="100000"/>
            </a:pPr>
            <a:r>
              <a:rPr lang="en-US" altLang="en-US" sz="1200" b="1">
                <a:solidFill>
                  <a:srgbClr val="000000"/>
                </a:solidFill>
                <a:sym typeface="Arial" charset="0"/>
              </a:rPr>
              <a:t>1: Where can we find data?</a:t>
            </a:r>
          </a:p>
        </p:txBody>
      </p:sp>
      <p:sp>
        <p:nvSpPr>
          <p:cNvPr id="32796" name="Line 29"/>
          <p:cNvSpPr>
            <a:spLocks noChangeShapeType="1"/>
          </p:cNvSpPr>
          <p:nvPr/>
        </p:nvSpPr>
        <p:spPr bwMode="auto">
          <a:xfrm flipH="1" flipV="1">
            <a:off x="3730625" y="2649539"/>
            <a:ext cx="1843088" cy="687387"/>
          </a:xfrm>
          <a:prstGeom prst="line">
            <a:avLst/>
          </a:prstGeom>
          <a:noFill/>
          <a:ln w="25400">
            <a:solidFill>
              <a:srgbClr val="0000FF"/>
            </a:solidFill>
            <a:prstDash val="lgDash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97" name="Line 30"/>
          <p:cNvSpPr>
            <a:spLocks noChangeShapeType="1"/>
          </p:cNvSpPr>
          <p:nvPr/>
        </p:nvSpPr>
        <p:spPr bwMode="auto">
          <a:xfrm>
            <a:off x="3632201" y="2254251"/>
            <a:ext cx="4187825" cy="17463"/>
          </a:xfrm>
          <a:prstGeom prst="line">
            <a:avLst/>
          </a:prstGeom>
          <a:noFill/>
          <a:ln w="25400">
            <a:solidFill>
              <a:srgbClr val="3E6E5A"/>
            </a:solidFill>
            <a:prstDash val="lgDashDot"/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98" name="Line 31"/>
          <p:cNvSpPr>
            <a:spLocks noChangeShapeType="1"/>
          </p:cNvSpPr>
          <p:nvPr/>
        </p:nvSpPr>
        <p:spPr bwMode="auto">
          <a:xfrm>
            <a:off x="3521076" y="2816225"/>
            <a:ext cx="4879975" cy="1981200"/>
          </a:xfrm>
          <a:prstGeom prst="line">
            <a:avLst/>
          </a:prstGeom>
          <a:noFill/>
          <a:ln w="25400">
            <a:solidFill>
              <a:srgbClr val="3E6E5A"/>
            </a:solidFill>
            <a:prstDash val="lgDashDot"/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799" name="Line 32"/>
          <p:cNvSpPr>
            <a:spLocks noChangeShapeType="1"/>
          </p:cNvSpPr>
          <p:nvPr/>
        </p:nvSpPr>
        <p:spPr bwMode="auto">
          <a:xfrm>
            <a:off x="8847138" y="4979989"/>
            <a:ext cx="538162" cy="47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800" name="Line 33"/>
          <p:cNvSpPr>
            <a:spLocks noChangeShapeType="1"/>
          </p:cNvSpPr>
          <p:nvPr/>
        </p:nvSpPr>
        <p:spPr bwMode="auto">
          <a:xfrm>
            <a:off x="8445500" y="2225675"/>
            <a:ext cx="977900" cy="96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2801" name="Text Box 35"/>
          <p:cNvSpPr txBox="1">
            <a:spLocks noChangeArrowheads="1"/>
          </p:cNvSpPr>
          <p:nvPr/>
        </p:nvSpPr>
        <p:spPr bwMode="auto">
          <a:xfrm>
            <a:off x="4446588" y="1946275"/>
            <a:ext cx="2520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  <a:buSzPct val="100000"/>
            </a:pPr>
            <a:r>
              <a:rPr lang="en-US" altLang="en-US" sz="1200" b="1">
                <a:solidFill>
                  <a:srgbClr val="000000"/>
                </a:solidFill>
                <a:sym typeface="Arial" charset="0"/>
              </a:rPr>
              <a:t>3. Retrieve data from hub A</a:t>
            </a:r>
          </a:p>
        </p:txBody>
      </p:sp>
      <p:sp>
        <p:nvSpPr>
          <p:cNvPr id="32802" name="Text Box 36"/>
          <p:cNvSpPr txBox="1">
            <a:spLocks noChangeArrowheads="1"/>
          </p:cNvSpPr>
          <p:nvPr/>
        </p:nvSpPr>
        <p:spPr bwMode="auto">
          <a:xfrm rot="1389709">
            <a:off x="5541964" y="4187826"/>
            <a:ext cx="2295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buSzPct val="100000"/>
            </a:pPr>
            <a:r>
              <a:rPr lang="en-US" altLang="en-US" sz="1200" b="1">
                <a:solidFill>
                  <a:srgbClr val="000000"/>
                </a:solidFill>
                <a:sym typeface="Arial" charset="0"/>
              </a:rPr>
              <a:t>3: Retrieve data from hub C</a:t>
            </a:r>
          </a:p>
        </p:txBody>
      </p:sp>
      <p:sp>
        <p:nvSpPr>
          <p:cNvPr id="32803" name="Text Box 39"/>
          <p:cNvSpPr txBox="1">
            <a:spLocks noChangeArrowheads="1"/>
          </p:cNvSpPr>
          <p:nvPr/>
        </p:nvSpPr>
        <p:spPr bwMode="auto">
          <a:xfrm>
            <a:off x="2584450" y="3509963"/>
            <a:ext cx="954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buSzPct val="100000"/>
            </a:pPr>
            <a:r>
              <a:rPr lang="en-US" altLang="en-US" sz="1200" b="1">
                <a:solidFill>
                  <a:srgbClr val="000000"/>
                </a:solidFill>
                <a:sym typeface="Arial" charset="0"/>
              </a:rPr>
              <a:t>     4:</a:t>
            </a:r>
            <a:br>
              <a:rPr lang="en-US" altLang="en-US" sz="1200" b="1">
                <a:solidFill>
                  <a:srgbClr val="000000"/>
                </a:solidFill>
                <a:sym typeface="Arial" charset="0"/>
              </a:rPr>
            </a:br>
            <a:r>
              <a:rPr lang="en-US" altLang="en-US" sz="1200" b="1">
                <a:solidFill>
                  <a:srgbClr val="000000"/>
                </a:solidFill>
                <a:sym typeface="Arial" charset="0"/>
              </a:rPr>
              <a:t>All data available</a:t>
            </a:r>
          </a:p>
        </p:txBody>
      </p:sp>
      <p:sp>
        <p:nvSpPr>
          <p:cNvPr id="32804" name="Text Box 42"/>
          <p:cNvSpPr txBox="1">
            <a:spLocks noChangeArrowheads="1"/>
          </p:cNvSpPr>
          <p:nvPr/>
        </p:nvSpPr>
        <p:spPr bwMode="auto">
          <a:xfrm rot="1314741">
            <a:off x="3897313" y="3152775"/>
            <a:ext cx="2089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buSzPct val="100000"/>
            </a:pPr>
            <a:r>
              <a:rPr lang="en-US" altLang="en-US" sz="1200" b="1">
                <a:solidFill>
                  <a:srgbClr val="990033"/>
                </a:solidFill>
                <a:sym typeface="Arial" charset="0"/>
              </a:rPr>
              <a:t>2: In hub A and C</a:t>
            </a:r>
          </a:p>
        </p:txBody>
      </p:sp>
      <p:sp>
        <p:nvSpPr>
          <p:cNvPr id="32805" name="Line 34"/>
          <p:cNvSpPr>
            <a:spLocks noChangeShapeType="1"/>
          </p:cNvSpPr>
          <p:nvPr/>
        </p:nvSpPr>
        <p:spPr bwMode="auto">
          <a:xfrm flipH="1" flipV="1">
            <a:off x="8313739" y="2432051"/>
            <a:ext cx="327025" cy="8366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pic>
        <p:nvPicPr>
          <p:cNvPr id="32806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1884363"/>
            <a:ext cx="91440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7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4" y="2157413"/>
            <a:ext cx="8016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8" name="Picture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300" y="2141539"/>
            <a:ext cx="8001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9" name="Picture 8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664" y="4673600"/>
            <a:ext cx="8016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0" name="Picture 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6" y="1325563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1" name="Picture 8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4" y="1512888"/>
            <a:ext cx="7080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2" name="Picture 8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1" y="2500313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3" name="Picture 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14" y="2503488"/>
            <a:ext cx="7080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4" name="Picture 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1" y="1562101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5" name="Picture 9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4" y="3814763"/>
            <a:ext cx="7080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6" name="Picture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413" y="4156076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7" name="Picture 9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5235576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8" name="Picture 9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5235576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9" name="Picture 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51" y="4676776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0" name="Picture 9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5414963"/>
            <a:ext cx="7096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1" name="Picture 9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6" y="5318126"/>
            <a:ext cx="7080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2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1" y="4706939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3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1" y="4030663"/>
            <a:ext cx="7080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4" name="Picture 9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1" y="4808538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5" name="Picture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164" y="3151189"/>
            <a:ext cx="801687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2820988"/>
            <a:ext cx="63341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Verwijzingsrepertorium (hub-</a:t>
            </a:r>
            <a:r>
              <a:rPr lang="nl-BE" dirty="0" err="1"/>
              <a:t>metahub</a:t>
            </a:r>
            <a:r>
              <a:rPr lang="nl-BE" dirty="0"/>
              <a:t>)</a:t>
            </a:r>
            <a:endParaRPr lang="fr-B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49543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323" y="1302237"/>
            <a:ext cx="720080" cy="720080"/>
          </a:xfrm>
          <a:prstGeom prst="rect">
            <a:avLst/>
          </a:prstGeom>
        </p:spPr>
      </p:pic>
      <p:sp>
        <p:nvSpPr>
          <p:cNvPr id="33794" name="Oval 3"/>
          <p:cNvSpPr>
            <a:spLocks noChangeArrowheads="1"/>
          </p:cNvSpPr>
          <p:nvPr/>
        </p:nvSpPr>
        <p:spPr bwMode="auto">
          <a:xfrm>
            <a:off x="8181975" y="2471438"/>
            <a:ext cx="433388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 altLang="en-US">
              <a:latin typeface="Calibri" pitchFamily="34" charset="0"/>
            </a:endParaRPr>
          </a:p>
        </p:txBody>
      </p:sp>
      <p:sp>
        <p:nvSpPr>
          <p:cNvPr id="33795" name="Line 4"/>
          <p:cNvSpPr>
            <a:spLocks noChangeShapeType="1"/>
          </p:cNvSpPr>
          <p:nvPr/>
        </p:nvSpPr>
        <p:spPr bwMode="auto">
          <a:xfrm>
            <a:off x="7605713" y="2544464"/>
            <a:ext cx="5762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796" name="Line 5"/>
          <p:cNvSpPr>
            <a:spLocks noChangeShapeType="1"/>
          </p:cNvSpPr>
          <p:nvPr/>
        </p:nvSpPr>
        <p:spPr bwMode="auto">
          <a:xfrm flipH="1">
            <a:off x="8181975" y="2903239"/>
            <a:ext cx="14605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797" name="Line 6"/>
          <p:cNvSpPr>
            <a:spLocks noChangeShapeType="1"/>
          </p:cNvSpPr>
          <p:nvPr/>
        </p:nvSpPr>
        <p:spPr bwMode="auto">
          <a:xfrm>
            <a:off x="8543926" y="2831802"/>
            <a:ext cx="576263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798" name="Line 7"/>
          <p:cNvSpPr>
            <a:spLocks noChangeShapeType="1"/>
          </p:cNvSpPr>
          <p:nvPr/>
        </p:nvSpPr>
        <p:spPr bwMode="auto">
          <a:xfrm flipV="1">
            <a:off x="8615364" y="2333327"/>
            <a:ext cx="636587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799" name="Line 8"/>
          <p:cNvSpPr>
            <a:spLocks noChangeShapeType="1"/>
          </p:cNvSpPr>
          <p:nvPr/>
        </p:nvSpPr>
        <p:spPr bwMode="auto">
          <a:xfrm flipH="1" flipV="1">
            <a:off x="8328025" y="2228552"/>
            <a:ext cx="71438" cy="24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00" name="Oval 9"/>
          <p:cNvSpPr>
            <a:spLocks noChangeArrowheads="1"/>
          </p:cNvSpPr>
          <p:nvPr/>
        </p:nvSpPr>
        <p:spPr bwMode="auto">
          <a:xfrm>
            <a:off x="8401051" y="5038426"/>
            <a:ext cx="430213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 altLang="en-US">
              <a:latin typeface="Calibri" pitchFamily="34" charset="0"/>
            </a:endParaRPr>
          </a:p>
        </p:txBody>
      </p:sp>
      <p:sp>
        <p:nvSpPr>
          <p:cNvPr id="33801" name="Line 10"/>
          <p:cNvSpPr>
            <a:spLocks noChangeShapeType="1"/>
          </p:cNvSpPr>
          <p:nvPr/>
        </p:nvSpPr>
        <p:spPr bwMode="auto">
          <a:xfrm>
            <a:off x="7815264" y="5225752"/>
            <a:ext cx="585787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02" name="Line 11"/>
          <p:cNvSpPr>
            <a:spLocks noChangeShapeType="1"/>
          </p:cNvSpPr>
          <p:nvPr/>
        </p:nvSpPr>
        <p:spPr bwMode="auto">
          <a:xfrm flipH="1">
            <a:off x="8401051" y="5470226"/>
            <a:ext cx="14287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03" name="Line 12"/>
          <p:cNvSpPr>
            <a:spLocks noChangeShapeType="1"/>
          </p:cNvSpPr>
          <p:nvPr/>
        </p:nvSpPr>
        <p:spPr bwMode="auto">
          <a:xfrm>
            <a:off x="8759826" y="5398788"/>
            <a:ext cx="576263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04" name="Line 13"/>
          <p:cNvSpPr>
            <a:spLocks noChangeShapeType="1"/>
          </p:cNvSpPr>
          <p:nvPr/>
        </p:nvSpPr>
        <p:spPr bwMode="auto">
          <a:xfrm flipV="1">
            <a:off x="8831263" y="4966988"/>
            <a:ext cx="3603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05" name="Line 14"/>
          <p:cNvSpPr>
            <a:spLocks noChangeShapeType="1"/>
          </p:cNvSpPr>
          <p:nvPr/>
        </p:nvSpPr>
        <p:spPr bwMode="auto">
          <a:xfrm flipV="1">
            <a:off x="8615363" y="4606626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06" name="Oval 15"/>
          <p:cNvSpPr>
            <a:spLocks noChangeArrowheads="1"/>
          </p:cNvSpPr>
          <p:nvPr/>
        </p:nvSpPr>
        <p:spPr bwMode="auto">
          <a:xfrm>
            <a:off x="4521200" y="5455938"/>
            <a:ext cx="431800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 altLang="en-US">
              <a:latin typeface="Calibri" pitchFamily="34" charset="0"/>
            </a:endParaRPr>
          </a:p>
        </p:txBody>
      </p:sp>
      <p:sp>
        <p:nvSpPr>
          <p:cNvPr id="33807" name="Line 16"/>
          <p:cNvSpPr>
            <a:spLocks noChangeShapeType="1"/>
          </p:cNvSpPr>
          <p:nvPr/>
        </p:nvSpPr>
        <p:spPr bwMode="auto">
          <a:xfrm>
            <a:off x="3944938" y="5528964"/>
            <a:ext cx="5762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08" name="Line 17"/>
          <p:cNvSpPr>
            <a:spLocks noChangeShapeType="1"/>
          </p:cNvSpPr>
          <p:nvPr/>
        </p:nvSpPr>
        <p:spPr bwMode="auto">
          <a:xfrm flipH="1">
            <a:off x="4473576" y="5840114"/>
            <a:ext cx="1444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09" name="Line 18"/>
          <p:cNvSpPr>
            <a:spLocks noChangeShapeType="1"/>
          </p:cNvSpPr>
          <p:nvPr/>
        </p:nvSpPr>
        <p:spPr bwMode="auto">
          <a:xfrm>
            <a:off x="4872039" y="5844876"/>
            <a:ext cx="357187" cy="322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10" name="Line 19"/>
          <p:cNvSpPr>
            <a:spLocks noChangeShapeType="1"/>
          </p:cNvSpPr>
          <p:nvPr/>
        </p:nvSpPr>
        <p:spPr bwMode="auto">
          <a:xfrm flipV="1">
            <a:off x="4972050" y="5575002"/>
            <a:ext cx="427038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11" name="Line 20"/>
          <p:cNvSpPr>
            <a:spLocks noChangeShapeType="1"/>
          </p:cNvSpPr>
          <p:nvPr/>
        </p:nvSpPr>
        <p:spPr bwMode="auto">
          <a:xfrm flipV="1">
            <a:off x="4737100" y="50241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12" name="Line 21"/>
          <p:cNvSpPr>
            <a:spLocks noChangeShapeType="1"/>
          </p:cNvSpPr>
          <p:nvPr/>
        </p:nvSpPr>
        <p:spPr bwMode="auto">
          <a:xfrm flipV="1">
            <a:off x="4884738" y="4047826"/>
            <a:ext cx="1200150" cy="147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13" name="Line 22"/>
          <p:cNvSpPr>
            <a:spLocks noChangeShapeType="1"/>
          </p:cNvSpPr>
          <p:nvPr/>
        </p:nvSpPr>
        <p:spPr bwMode="auto">
          <a:xfrm flipH="1" flipV="1">
            <a:off x="6600826" y="3870027"/>
            <a:ext cx="1871663" cy="1239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14" name="Line 23"/>
          <p:cNvSpPr>
            <a:spLocks noChangeShapeType="1"/>
          </p:cNvSpPr>
          <p:nvPr/>
        </p:nvSpPr>
        <p:spPr bwMode="auto">
          <a:xfrm flipH="1">
            <a:off x="6532564" y="2793701"/>
            <a:ext cx="1658937" cy="698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33815" name="Text Box 25"/>
          <p:cNvSpPr txBox="1">
            <a:spLocks noChangeArrowheads="1"/>
          </p:cNvSpPr>
          <p:nvPr/>
        </p:nvSpPr>
        <p:spPr bwMode="auto">
          <a:xfrm>
            <a:off x="8180388" y="2480963"/>
            <a:ext cx="430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  <a:buSzPct val="100000"/>
            </a:pPr>
            <a:r>
              <a:rPr lang="en-US" altLang="en-US" sz="1800">
                <a:solidFill>
                  <a:srgbClr val="000000"/>
                </a:solidFill>
                <a:sym typeface="Arial" charset="0"/>
              </a:rPr>
              <a:t>A</a:t>
            </a:r>
          </a:p>
        </p:txBody>
      </p:sp>
      <p:sp>
        <p:nvSpPr>
          <p:cNvPr id="33816" name="Text Box 26"/>
          <p:cNvSpPr txBox="1">
            <a:spLocks noChangeArrowheads="1"/>
          </p:cNvSpPr>
          <p:nvPr/>
        </p:nvSpPr>
        <p:spPr bwMode="auto">
          <a:xfrm>
            <a:off x="8443914" y="5065413"/>
            <a:ext cx="287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buSzPct val="100000"/>
            </a:pPr>
            <a:r>
              <a:rPr lang="en-US" altLang="en-US" sz="1800">
                <a:solidFill>
                  <a:srgbClr val="000000"/>
                </a:solidFill>
                <a:sym typeface="Arial" charset="0"/>
              </a:rPr>
              <a:t>C</a:t>
            </a:r>
          </a:p>
        </p:txBody>
      </p:sp>
      <p:sp>
        <p:nvSpPr>
          <p:cNvPr id="33817" name="Text Box 27"/>
          <p:cNvSpPr txBox="1">
            <a:spLocks noChangeArrowheads="1"/>
          </p:cNvSpPr>
          <p:nvPr/>
        </p:nvSpPr>
        <p:spPr bwMode="auto">
          <a:xfrm>
            <a:off x="4576763" y="5486102"/>
            <a:ext cx="258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buSzPct val="100000"/>
            </a:pPr>
            <a:r>
              <a:rPr lang="en-US" altLang="en-US" sz="1800">
                <a:solidFill>
                  <a:srgbClr val="000000"/>
                </a:solidFill>
                <a:sym typeface="Arial" charset="0"/>
              </a:rPr>
              <a:t>B</a:t>
            </a:r>
          </a:p>
        </p:txBody>
      </p:sp>
      <p:cxnSp>
        <p:nvCxnSpPr>
          <p:cNvPr id="33818" name="Straight Connector 2"/>
          <p:cNvCxnSpPr>
            <a:cxnSpLocks noChangeShapeType="1"/>
          </p:cNvCxnSpPr>
          <p:nvPr/>
        </p:nvCxnSpPr>
        <p:spPr bwMode="auto">
          <a:xfrm>
            <a:off x="3944938" y="4425652"/>
            <a:ext cx="665162" cy="110172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19" name="TextBox 74"/>
          <p:cNvSpPr txBox="1">
            <a:spLocks noChangeArrowheads="1"/>
          </p:cNvSpPr>
          <p:nvPr/>
        </p:nvSpPr>
        <p:spPr bwMode="auto">
          <a:xfrm>
            <a:off x="3321051" y="3674764"/>
            <a:ext cx="1357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buSzPct val="100000"/>
            </a:pPr>
            <a:r>
              <a:rPr lang="en-US" altLang="en-US" sz="2000" b="1">
                <a:solidFill>
                  <a:srgbClr val="00B0F0"/>
                </a:solidFill>
                <a:latin typeface="Consolas" pitchFamily="49" charset="0"/>
              </a:rPr>
              <a:t>InterMed</a:t>
            </a:r>
          </a:p>
          <a:p>
            <a:pPr algn="ctr" eaLnBrk="0" hangingPunct="0">
              <a:buSzPct val="100000"/>
            </a:pPr>
            <a:r>
              <a:rPr lang="en-US" altLang="en-US" sz="2000" b="1">
                <a:solidFill>
                  <a:srgbClr val="00B0F0"/>
                </a:solidFill>
                <a:latin typeface="Consolas" pitchFamily="49" charset="0"/>
              </a:rPr>
              <a:t>BruSafe</a:t>
            </a:r>
          </a:p>
        </p:txBody>
      </p:sp>
      <p:cxnSp>
        <p:nvCxnSpPr>
          <p:cNvPr id="33820" name="Straight Connector 11"/>
          <p:cNvCxnSpPr>
            <a:cxnSpLocks noChangeShapeType="1"/>
          </p:cNvCxnSpPr>
          <p:nvPr/>
        </p:nvCxnSpPr>
        <p:spPr bwMode="auto">
          <a:xfrm>
            <a:off x="2552701" y="3298526"/>
            <a:ext cx="569913" cy="57150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21" name="Straight Connector 13"/>
          <p:cNvCxnSpPr>
            <a:cxnSpLocks noChangeShapeType="1"/>
          </p:cNvCxnSpPr>
          <p:nvPr/>
        </p:nvCxnSpPr>
        <p:spPr bwMode="auto">
          <a:xfrm>
            <a:off x="2514600" y="4001788"/>
            <a:ext cx="4445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22" name="Straight Connector 15"/>
          <p:cNvCxnSpPr>
            <a:cxnSpLocks noChangeShapeType="1"/>
          </p:cNvCxnSpPr>
          <p:nvPr/>
        </p:nvCxnSpPr>
        <p:spPr bwMode="auto">
          <a:xfrm flipV="1">
            <a:off x="2514601" y="4224039"/>
            <a:ext cx="752475" cy="46037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23" name="Straight Connector 17"/>
          <p:cNvCxnSpPr>
            <a:cxnSpLocks noChangeShapeType="1"/>
          </p:cNvCxnSpPr>
          <p:nvPr/>
        </p:nvCxnSpPr>
        <p:spPr bwMode="auto">
          <a:xfrm flipV="1">
            <a:off x="3944939" y="2246013"/>
            <a:ext cx="504329" cy="261938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24" name="Straight Connector 19"/>
          <p:cNvCxnSpPr>
            <a:cxnSpLocks noChangeShapeType="1"/>
            <a:stCxn id="33829" idx="0"/>
          </p:cNvCxnSpPr>
          <p:nvPr/>
        </p:nvCxnSpPr>
        <p:spPr bwMode="auto">
          <a:xfrm flipH="1" flipV="1">
            <a:off x="4576764" y="2349994"/>
            <a:ext cx="263823" cy="610394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25" name="Straight Connector 21"/>
          <p:cNvCxnSpPr>
            <a:cxnSpLocks noChangeShapeType="1"/>
            <a:stCxn id="33828" idx="3"/>
          </p:cNvCxnSpPr>
          <p:nvPr/>
        </p:nvCxnSpPr>
        <p:spPr bwMode="auto">
          <a:xfrm flipV="1">
            <a:off x="3662363" y="2158700"/>
            <a:ext cx="615156" cy="174626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788" name="Line 60"/>
          <p:cNvSpPr>
            <a:spLocks noChangeShapeType="1"/>
          </p:cNvSpPr>
          <p:nvPr/>
        </p:nvSpPr>
        <p:spPr bwMode="auto">
          <a:xfrm>
            <a:off x="5476876" y="2577801"/>
            <a:ext cx="436563" cy="508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latin typeface="+mn-lt"/>
              <a:cs typeface="+mn-cs"/>
            </a:endParaRPr>
          </a:p>
        </p:txBody>
      </p:sp>
      <p:pic>
        <p:nvPicPr>
          <p:cNvPr id="3382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1915814"/>
            <a:ext cx="19621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3" y="1968201"/>
            <a:ext cx="7302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268" y="2960388"/>
            <a:ext cx="78263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0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647" y="2618283"/>
            <a:ext cx="912812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1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1" y="4303414"/>
            <a:ext cx="912813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2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3590626"/>
            <a:ext cx="91440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3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2884189"/>
            <a:ext cx="914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4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6" y="4493914"/>
            <a:ext cx="7080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5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6" y="5317826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6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6" y="5887739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7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5813126"/>
            <a:ext cx="7096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8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4" y="5220989"/>
            <a:ext cx="7080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9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6" y="1968201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0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888" y="1652289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1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6" y="1977726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2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63" y="2979439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3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6" y="2985789"/>
            <a:ext cx="7080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4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5513089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5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601" y="4651077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6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88" y="4141489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7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5044777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8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5548014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9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3065163"/>
            <a:ext cx="6921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Extramurale gegevens: kluizen</a:t>
            </a:r>
            <a:endParaRPr lang="fr-BE" dirty="0"/>
          </a:p>
        </p:txBody>
      </p:sp>
      <p:cxnSp>
        <p:nvCxnSpPr>
          <p:cNvPr id="67" name="Straight Connector 21"/>
          <p:cNvCxnSpPr>
            <a:cxnSpLocks noChangeShapeType="1"/>
            <a:stCxn id="61" idx="3"/>
          </p:cNvCxnSpPr>
          <p:nvPr/>
        </p:nvCxnSpPr>
        <p:spPr bwMode="auto">
          <a:xfrm>
            <a:off x="4022403" y="1662277"/>
            <a:ext cx="255116" cy="253536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9864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Gevalideerde authentieke bronnen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/>
              <a:t>G</a:t>
            </a:r>
            <a:r>
              <a:rPr lang="nl-BE" dirty="0" smtClean="0"/>
              <a:t>egevensbanken </a:t>
            </a:r>
            <a:r>
              <a:rPr lang="nl-BE" dirty="0"/>
              <a:t>die betrouwbare informatie bevatten die nodig is voor </a:t>
            </a:r>
            <a:r>
              <a:rPr lang="nl-BE" dirty="0" err="1" smtClean="0"/>
              <a:t>eGezondheidstoepassingen</a:t>
            </a:r>
            <a:endParaRPr lang="nl-BE" dirty="0" smtClean="0"/>
          </a:p>
          <a:p>
            <a:endParaRPr lang="nl-BE" sz="1050" dirty="0"/>
          </a:p>
          <a:p>
            <a:r>
              <a:rPr lang="nl-BE" dirty="0" smtClean="0"/>
              <a:t>Voor </a:t>
            </a:r>
            <a:r>
              <a:rPr lang="nl-BE" dirty="0"/>
              <a:t>elke authentieke bron zijn één of meerdere actoren in de gezondheidszorg aangeduid, die verantwoordelijk zijn voor het beheer </a:t>
            </a:r>
            <a:r>
              <a:rPr lang="nl-BE" dirty="0" smtClean="0"/>
              <a:t>ervan</a:t>
            </a:r>
          </a:p>
          <a:p>
            <a:endParaRPr lang="nl-NL" sz="1050" dirty="0"/>
          </a:p>
          <a:p>
            <a:r>
              <a:rPr lang="nl-BE" dirty="0"/>
              <a:t>E</a:t>
            </a:r>
            <a:r>
              <a:rPr lang="nl-BE" dirty="0" smtClean="0"/>
              <a:t>en </a:t>
            </a:r>
            <a:r>
              <a:rPr lang="nl-BE" dirty="0"/>
              <a:t>authentieke bron kan samengesteld zijn uit een aantal deelgegevensbanken beheerd door verschillende actoren in de gezondheidszorg</a:t>
            </a:r>
          </a:p>
          <a:p>
            <a:pPr lvl="1"/>
            <a:r>
              <a:rPr lang="nl-BE" dirty="0"/>
              <a:t>CoBRHA, de authentieke bron van het zorgverleners en -instellingen, is bijvoorbeeld samengesteld uit verschillende gegevensbanken, die respectievelijk beheerd worden door FOD Volksgezondheid, het RIZIV, het FAGG en de Gewesten en </a:t>
            </a:r>
            <a:r>
              <a:rPr lang="nl-BE" dirty="0" smtClean="0"/>
              <a:t>Gemeenschappen</a:t>
            </a:r>
          </a:p>
          <a:p>
            <a:pPr lvl="1"/>
            <a:endParaRPr lang="nl-NL" sz="900" dirty="0"/>
          </a:p>
          <a:p>
            <a:r>
              <a:rPr lang="nl-BE" dirty="0"/>
              <a:t>M</a:t>
            </a:r>
            <a:r>
              <a:rPr lang="nl-BE" dirty="0" smtClean="0"/>
              <a:t>eer </a:t>
            </a:r>
            <a:r>
              <a:rPr lang="nl-BE" dirty="0"/>
              <a:t>info</a:t>
            </a:r>
          </a:p>
          <a:p>
            <a:pPr lvl="1"/>
            <a:r>
              <a:rPr lang="nl-BE" dirty="0">
                <a:hlinkClick r:id="rId2"/>
              </a:rPr>
              <a:t>https://www.ehealth.fgov.be/ehealthplatform/nl/authentieke-bronnen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325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Hubs</a:t>
            </a:r>
            <a:endParaRPr lang="fr-BE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436582"/>
            <a:ext cx="1240334" cy="1240334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2084654"/>
            <a:ext cx="708670" cy="708670"/>
          </a:xfrm>
          <a:prstGeom prst="rect">
            <a:avLst/>
          </a:prstGeom>
        </p:spPr>
      </p:pic>
      <p:cxnSp>
        <p:nvCxnSpPr>
          <p:cNvPr id="84" name="Straight Connector 83"/>
          <p:cNvCxnSpPr/>
          <p:nvPr/>
        </p:nvCxnSpPr>
        <p:spPr>
          <a:xfrm flipH="1">
            <a:off x="6023992" y="3452806"/>
            <a:ext cx="288032" cy="108012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7464152" y="2156662"/>
            <a:ext cx="478996" cy="504292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7752184" y="3812846"/>
            <a:ext cx="900526" cy="246812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4604935"/>
            <a:ext cx="1733178" cy="51302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59696" y="525300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NL" dirty="0" smtClean="0">
              <a:solidFill>
                <a:schemeClr val="tx2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2936032" y="2669104"/>
            <a:ext cx="720080" cy="72007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95800" y="2804734"/>
            <a:ext cx="1440160" cy="180020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456040" y="5036982"/>
            <a:ext cx="2592288" cy="616714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0056440" y="1868630"/>
            <a:ext cx="288032" cy="648072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431704" y="525300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/>
              <a:t>Verwijzingsrepertorium</a:t>
            </a:r>
          </a:p>
          <a:p>
            <a:r>
              <a:rPr lang="nl-NL" dirty="0">
                <a:solidFill>
                  <a:srgbClr val="087670"/>
                </a:solidFill>
              </a:rPr>
              <a:t>eHealth</a:t>
            </a:r>
            <a:r>
              <a:rPr lang="nl-NL" dirty="0"/>
              <a:t>-certificaten</a:t>
            </a:r>
          </a:p>
          <a:p>
            <a:r>
              <a:rPr lang="nl-NL" dirty="0"/>
              <a:t>Geïntegreerd toegangs- en gebruikersbeheer</a:t>
            </a:r>
          </a:p>
          <a:p>
            <a:r>
              <a:rPr lang="nl-NL" dirty="0"/>
              <a:t>Systeem voor end-</a:t>
            </a:r>
            <a:r>
              <a:rPr lang="nl-NL" dirty="0" err="1"/>
              <a:t>to</a:t>
            </a:r>
            <a:r>
              <a:rPr lang="nl-NL" dirty="0"/>
              <a:t>-end-</a:t>
            </a:r>
            <a:r>
              <a:rPr lang="nl-NL" dirty="0" err="1"/>
              <a:t>vercijfering</a:t>
            </a:r>
            <a:endParaRPr lang="fr-B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580598"/>
            <a:ext cx="769268" cy="7692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4028870"/>
            <a:ext cx="764704" cy="764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756" y="1436582"/>
            <a:ext cx="553244" cy="5532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2732726"/>
            <a:ext cx="548680" cy="548680"/>
          </a:xfrm>
          <a:prstGeom prst="rect">
            <a:avLst/>
          </a:prstGeom>
        </p:spPr>
      </p:pic>
      <p:cxnSp>
        <p:nvCxnSpPr>
          <p:cNvPr id="38" name="Straight Connector 37"/>
          <p:cNvCxnSpPr/>
          <p:nvPr/>
        </p:nvCxnSpPr>
        <p:spPr>
          <a:xfrm flipV="1">
            <a:off x="7752184" y="3164774"/>
            <a:ext cx="720080" cy="13692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120336" y="3164774"/>
            <a:ext cx="108012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 err="1" smtClean="0"/>
              <a:t>BruSafe</a:t>
            </a:r>
            <a:endParaRPr lang="fr-BE" dirty="0" smtClean="0"/>
          </a:p>
          <a:p>
            <a:r>
              <a:rPr lang="fr-BE" dirty="0" err="1" smtClean="0"/>
              <a:t>InterMed</a:t>
            </a:r>
            <a:endParaRPr lang="fr-BE" dirty="0" smtClean="0"/>
          </a:p>
          <a:p>
            <a:r>
              <a:rPr lang="fr-BE" dirty="0" err="1" smtClean="0"/>
              <a:t>VitaLink</a:t>
            </a:r>
            <a:endParaRPr lang="fr-BE" dirty="0"/>
          </a:p>
        </p:txBody>
      </p:sp>
      <p:grpSp>
        <p:nvGrpSpPr>
          <p:cNvPr id="17" name="Group 16"/>
          <p:cNvGrpSpPr/>
          <p:nvPr/>
        </p:nvGrpSpPr>
        <p:grpSpPr>
          <a:xfrm>
            <a:off x="6168008" y="2444694"/>
            <a:ext cx="1438588" cy="1340228"/>
            <a:chOff x="4427984" y="1856178"/>
            <a:chExt cx="1438588" cy="1340228"/>
          </a:xfrm>
          <a:solidFill>
            <a:srgbClr val="B2B2B2"/>
          </a:solidFill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16016" y="1856178"/>
              <a:ext cx="955948" cy="348686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76056" y="2348880"/>
              <a:ext cx="790516" cy="376436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27984" y="2276872"/>
              <a:ext cx="576064" cy="506539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220072" y="2924944"/>
              <a:ext cx="576262" cy="27146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2444694"/>
            <a:ext cx="492646" cy="492646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 flipV="1">
            <a:off x="9264352" y="2876742"/>
            <a:ext cx="360040" cy="144016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120336" y="5614788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Authentieke bronnen</a:t>
            </a:r>
            <a:endParaRPr lang="fr-BE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08368" y="5108991"/>
            <a:ext cx="621846" cy="542591"/>
          </a:xfrm>
          <a:prstGeom prst="rect">
            <a:avLst/>
          </a:prstGeom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212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Recip-e</a:t>
            </a:r>
            <a:endParaRPr lang="fr-BE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530658"/>
            <a:ext cx="1240334" cy="1240334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2178730"/>
            <a:ext cx="708670" cy="708670"/>
          </a:xfrm>
          <a:prstGeom prst="rect">
            <a:avLst/>
          </a:prstGeom>
        </p:spPr>
      </p:pic>
      <p:cxnSp>
        <p:nvCxnSpPr>
          <p:cNvPr id="84" name="Straight Connector 83"/>
          <p:cNvCxnSpPr/>
          <p:nvPr/>
        </p:nvCxnSpPr>
        <p:spPr>
          <a:xfrm flipH="1">
            <a:off x="6023992" y="3546882"/>
            <a:ext cx="288032" cy="108012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7464152" y="2250738"/>
            <a:ext cx="478996" cy="504292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8328249" y="3186842"/>
            <a:ext cx="599837" cy="125240"/>
          </a:xfrm>
          <a:prstGeom prst="line">
            <a:avLst/>
          </a:prstGeom>
          <a:ln w="44450">
            <a:solidFill>
              <a:srgbClr val="0876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8040216" y="3690898"/>
            <a:ext cx="900526" cy="246812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4699011"/>
            <a:ext cx="1733178" cy="51302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59696" y="534708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NL" dirty="0" smtClean="0">
              <a:solidFill>
                <a:schemeClr val="tx2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2783632" y="2610780"/>
            <a:ext cx="720080" cy="72007"/>
          </a:xfrm>
          <a:prstGeom prst="line">
            <a:avLst/>
          </a:prstGeom>
          <a:ln w="44450" cmpd="sng">
            <a:solidFill>
              <a:srgbClr val="0876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511825" y="2610778"/>
            <a:ext cx="1684417" cy="288032"/>
          </a:xfrm>
          <a:prstGeom prst="line">
            <a:avLst/>
          </a:prstGeom>
          <a:ln w="44450">
            <a:solidFill>
              <a:srgbClr val="0876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56040" y="4987042"/>
            <a:ext cx="2592288" cy="616714"/>
          </a:xfrm>
          <a:prstGeom prst="line">
            <a:avLst/>
          </a:prstGeom>
          <a:ln w="44450">
            <a:solidFill>
              <a:srgbClr val="0876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919536" y="3114835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solidFill>
                  <a:srgbClr val="087670"/>
                </a:solidFill>
              </a:rPr>
              <a:t>Webapp</a:t>
            </a:r>
            <a:endParaRPr lang="fr-BE" dirty="0" smtClean="0">
              <a:solidFill>
                <a:srgbClr val="087670"/>
              </a:solidFill>
            </a:endParaRPr>
          </a:p>
          <a:p>
            <a:r>
              <a:rPr lang="fr-BE" dirty="0" err="1" smtClean="0">
                <a:solidFill>
                  <a:srgbClr val="C00000"/>
                </a:solidFill>
              </a:rPr>
              <a:t>Webservice</a:t>
            </a:r>
            <a:endParaRPr lang="fr-BE" dirty="0">
              <a:solidFill>
                <a:srgbClr val="C0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2936032" y="2763180"/>
            <a:ext cx="720080" cy="72007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95800" y="2898810"/>
            <a:ext cx="1440160" cy="180020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456040" y="5131058"/>
            <a:ext cx="2592288" cy="616714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168008" y="3546882"/>
            <a:ext cx="360040" cy="1088504"/>
          </a:xfrm>
          <a:prstGeom prst="line">
            <a:avLst/>
          </a:prstGeom>
          <a:ln w="44450">
            <a:solidFill>
              <a:srgbClr val="0876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536160" y="2322746"/>
            <a:ext cx="478996" cy="504292"/>
          </a:xfrm>
          <a:prstGeom prst="line">
            <a:avLst/>
          </a:prstGeom>
          <a:ln w="44450">
            <a:solidFill>
              <a:srgbClr val="0876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8328248" y="2826802"/>
            <a:ext cx="720080" cy="21626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896200" y="3834914"/>
            <a:ext cx="1008112" cy="360040"/>
          </a:xfrm>
          <a:prstGeom prst="line">
            <a:avLst/>
          </a:prstGeom>
          <a:ln w="44450">
            <a:solidFill>
              <a:srgbClr val="0876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920" y="2682786"/>
            <a:ext cx="2856630" cy="81458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359696" y="505905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dirty="0" smtClean="0">
                <a:solidFill>
                  <a:srgbClr val="087670"/>
                </a:solidFill>
              </a:rPr>
              <a:t>eHealth</a:t>
            </a:r>
            <a:r>
              <a:rPr lang="fr-BE" dirty="0" smtClean="0"/>
              <a:t>-</a:t>
            </a:r>
            <a:r>
              <a:rPr lang="fr-BE" dirty="0" err="1" smtClean="0"/>
              <a:t>certificaten</a:t>
            </a:r>
            <a:endParaRPr lang="fr-BE" dirty="0"/>
          </a:p>
          <a:p>
            <a:r>
              <a:rPr lang="fr-BE" dirty="0" err="1"/>
              <a:t>G</a:t>
            </a:r>
            <a:r>
              <a:rPr lang="fr-BE" dirty="0" err="1" smtClean="0"/>
              <a:t>eïntegreerd</a:t>
            </a:r>
            <a:r>
              <a:rPr lang="fr-BE" dirty="0" smtClean="0"/>
              <a:t> </a:t>
            </a:r>
            <a:r>
              <a:rPr lang="fr-BE" dirty="0" err="1"/>
              <a:t>gebruikers</a:t>
            </a:r>
            <a:r>
              <a:rPr lang="fr-BE" dirty="0"/>
              <a:t>- en </a:t>
            </a:r>
            <a:r>
              <a:rPr lang="fr-BE" dirty="0" err="1"/>
              <a:t>toegangsbeheer</a:t>
            </a:r>
            <a:endParaRPr lang="fr-BE" dirty="0"/>
          </a:p>
          <a:p>
            <a:r>
              <a:rPr lang="fr-BE" dirty="0"/>
              <a:t>E</a:t>
            </a:r>
            <a:r>
              <a:rPr lang="fr-BE" dirty="0" smtClean="0"/>
              <a:t>nd-to-end </a:t>
            </a:r>
            <a:r>
              <a:rPr lang="fr-BE" dirty="0" err="1" smtClean="0"/>
              <a:t>vercijfering</a:t>
            </a:r>
            <a:endParaRPr lang="fr-BE" dirty="0" smtClean="0"/>
          </a:p>
          <a:p>
            <a:r>
              <a:rPr lang="fr-BE" dirty="0" err="1"/>
              <a:t>Coördinatie</a:t>
            </a:r>
            <a:r>
              <a:rPr lang="fr-BE" dirty="0"/>
              <a:t> van </a:t>
            </a:r>
            <a:r>
              <a:rPr lang="fr-BE" dirty="0" err="1"/>
              <a:t>elektronische</a:t>
            </a:r>
            <a:r>
              <a:rPr lang="fr-BE" dirty="0"/>
              <a:t> </a:t>
            </a:r>
            <a:r>
              <a:rPr lang="fr-BE" dirty="0" err="1"/>
              <a:t>deelprocessen</a:t>
            </a:r>
            <a:endParaRPr lang="fr-BE" dirty="0"/>
          </a:p>
          <a:p>
            <a:r>
              <a:rPr lang="fr-BE" dirty="0"/>
              <a:t>Secure </a:t>
            </a:r>
            <a:r>
              <a:rPr lang="fr-BE" dirty="0" err="1"/>
              <a:t>Token</a:t>
            </a:r>
            <a:r>
              <a:rPr lang="fr-BE" dirty="0"/>
              <a:t> Service (Single </a:t>
            </a:r>
            <a:r>
              <a:rPr lang="fr-BE" dirty="0" err="1"/>
              <a:t>sign</a:t>
            </a:r>
            <a:r>
              <a:rPr lang="fr-BE" dirty="0"/>
              <a:t>-on)</a:t>
            </a:r>
          </a:p>
          <a:p>
            <a:r>
              <a:rPr lang="fr-B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Beheer</a:t>
            </a:r>
            <a:r>
              <a:rPr lang="fr-B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van </a:t>
            </a:r>
            <a:r>
              <a:rPr lang="fr-B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loggings</a:t>
            </a:r>
            <a:endParaRPr lang="fr-B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602666"/>
            <a:ext cx="841276" cy="84127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762906"/>
            <a:ext cx="841276" cy="84127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2466762"/>
            <a:ext cx="841276" cy="84127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120336" y="570886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Authentieke bronnen</a:t>
            </a:r>
            <a:endParaRPr lang="fr-BE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8368" y="5203067"/>
            <a:ext cx="621846" cy="542591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759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err="1"/>
              <a:t>MyCareNet</a:t>
            </a:r>
            <a:endParaRPr lang="fr-BE" dirty="0"/>
          </a:p>
        </p:txBody>
      </p:sp>
      <p:pic>
        <p:nvPicPr>
          <p:cNvPr id="66" name="Picture 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721" y="2774896"/>
            <a:ext cx="1795699" cy="83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580598"/>
            <a:ext cx="1240334" cy="1240334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2228670"/>
            <a:ext cx="708670" cy="708670"/>
          </a:xfrm>
          <a:prstGeom prst="rect">
            <a:avLst/>
          </a:prstGeom>
        </p:spPr>
      </p:pic>
      <p:pic>
        <p:nvPicPr>
          <p:cNvPr id="70" name="Picture 3" descr="H:\Communication\Shared\Images Library\eHealth People Icons\mutuel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310" y="1470152"/>
            <a:ext cx="936955" cy="93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" descr="H:\Communication\Shared\Images Library\eHealth People Icons\mutuel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263" y="2485339"/>
            <a:ext cx="936955" cy="93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3" descr="H:\Communication\Shared\Images Library\eHealth People Icons\mutuel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04" y="3422294"/>
            <a:ext cx="936955" cy="93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Straight Connector 83"/>
          <p:cNvCxnSpPr/>
          <p:nvPr/>
        </p:nvCxnSpPr>
        <p:spPr>
          <a:xfrm flipH="1">
            <a:off x="6023992" y="3596822"/>
            <a:ext cx="288032" cy="108012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7464152" y="2300678"/>
            <a:ext cx="478996" cy="504292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7752184" y="3308790"/>
            <a:ext cx="792088" cy="125240"/>
          </a:xfrm>
          <a:prstGeom prst="line">
            <a:avLst/>
          </a:prstGeom>
          <a:ln w="44450">
            <a:solidFill>
              <a:srgbClr val="0876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7824192" y="3668830"/>
            <a:ext cx="1008112" cy="72008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4748951"/>
            <a:ext cx="1733178" cy="51302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59696" y="539702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/>
              <a:t>Elektronische datering (timestamping)</a:t>
            </a:r>
          </a:p>
          <a:p>
            <a:r>
              <a:rPr lang="nl-NL" dirty="0"/>
              <a:t>Geïntegreerd gebruikers- en toegangsbeheer</a:t>
            </a:r>
          </a:p>
          <a:p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Beveiligde elektronische brievenbus</a:t>
            </a:r>
          </a:p>
          <a:p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Beheer van </a:t>
            </a:r>
            <a:r>
              <a:rPr lang="nl-N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loggings</a:t>
            </a:r>
            <a:endParaRPr lang="nl-NL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2065" y="3524814"/>
            <a:ext cx="1107207" cy="471066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2855640" y="2660718"/>
            <a:ext cx="648072" cy="2"/>
          </a:xfrm>
          <a:prstGeom prst="line">
            <a:avLst/>
          </a:prstGeom>
          <a:ln w="44450" cmpd="sng">
            <a:solidFill>
              <a:srgbClr val="0876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367808" y="2660718"/>
            <a:ext cx="1872208" cy="360040"/>
          </a:xfrm>
          <a:prstGeom prst="line">
            <a:avLst/>
          </a:prstGeom>
          <a:ln w="44450">
            <a:solidFill>
              <a:srgbClr val="0876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528048" y="5036982"/>
            <a:ext cx="2592288" cy="504056"/>
          </a:xfrm>
          <a:prstGeom prst="line">
            <a:avLst/>
          </a:prstGeom>
          <a:ln w="44450">
            <a:solidFill>
              <a:srgbClr val="0876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120336" y="575880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Authentieke bronnen</a:t>
            </a:r>
            <a:endParaRPr lang="fr-BE" dirty="0"/>
          </a:p>
        </p:txBody>
      </p:sp>
      <p:sp>
        <p:nvSpPr>
          <p:cNvPr id="4" name="TextBox 3"/>
          <p:cNvSpPr txBox="1"/>
          <p:nvPr/>
        </p:nvSpPr>
        <p:spPr>
          <a:xfrm>
            <a:off x="1919536" y="3164775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solidFill>
                  <a:srgbClr val="087670"/>
                </a:solidFill>
              </a:rPr>
              <a:t>Webapp</a:t>
            </a:r>
            <a:endParaRPr lang="fr-BE" dirty="0" smtClean="0">
              <a:solidFill>
                <a:srgbClr val="087670"/>
              </a:solidFill>
            </a:endParaRPr>
          </a:p>
          <a:p>
            <a:r>
              <a:rPr lang="fr-BE" dirty="0" err="1" smtClean="0">
                <a:solidFill>
                  <a:srgbClr val="C00000"/>
                </a:solidFill>
              </a:rPr>
              <a:t>Webservice</a:t>
            </a:r>
            <a:endParaRPr lang="fr-BE" dirty="0">
              <a:solidFill>
                <a:srgbClr val="C0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783632" y="2876743"/>
            <a:ext cx="720080" cy="1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23792" y="2948750"/>
            <a:ext cx="1512168" cy="180020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456040" y="5108990"/>
            <a:ext cx="2592288" cy="648072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168008" y="3596822"/>
            <a:ext cx="360040" cy="1088504"/>
          </a:xfrm>
          <a:prstGeom prst="line">
            <a:avLst/>
          </a:prstGeom>
          <a:ln w="44450">
            <a:solidFill>
              <a:srgbClr val="0876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608168" y="2372686"/>
            <a:ext cx="406988" cy="432048"/>
          </a:xfrm>
          <a:prstGeom prst="line">
            <a:avLst/>
          </a:prstGeom>
          <a:ln w="44450">
            <a:solidFill>
              <a:srgbClr val="0876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7752184" y="3164774"/>
            <a:ext cx="576064" cy="144252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824192" y="3812846"/>
            <a:ext cx="1080120" cy="216024"/>
          </a:xfrm>
          <a:prstGeom prst="line">
            <a:avLst/>
          </a:prstGeom>
          <a:ln w="44450">
            <a:solidFill>
              <a:srgbClr val="0876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8368" y="5253007"/>
            <a:ext cx="621846" cy="542591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058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Zorgrelaties</a:t>
            </a:r>
            <a:endParaRPr lang="fr-BE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580598"/>
            <a:ext cx="1240334" cy="1240334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2228670"/>
            <a:ext cx="708670" cy="708670"/>
          </a:xfrm>
          <a:prstGeom prst="rect">
            <a:avLst/>
          </a:prstGeom>
        </p:spPr>
      </p:pic>
      <p:pic>
        <p:nvPicPr>
          <p:cNvPr id="70" name="Picture 3" descr="H:\Communication\Shared\Images Library\eHealth People Icons\mutuel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1" y="980729"/>
            <a:ext cx="936955" cy="93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Straight Connector 83"/>
          <p:cNvCxnSpPr/>
          <p:nvPr/>
        </p:nvCxnSpPr>
        <p:spPr>
          <a:xfrm flipH="1">
            <a:off x="6023992" y="3596822"/>
            <a:ext cx="288032" cy="108012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7608168" y="2012646"/>
            <a:ext cx="720080" cy="36004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7824192" y="3668830"/>
            <a:ext cx="1008112" cy="72008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4748951"/>
            <a:ext cx="1733178" cy="5130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8954" y="3269772"/>
            <a:ext cx="1107207" cy="4710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20336" y="575880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Authentieke bronnen</a:t>
            </a:r>
            <a:endParaRPr lang="fr-BE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2783632" y="2876743"/>
            <a:ext cx="720080" cy="1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23792" y="2948750"/>
            <a:ext cx="1512168" cy="180020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456040" y="5108990"/>
            <a:ext cx="2592288" cy="648072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7968208" y="2876742"/>
            <a:ext cx="792088" cy="144252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8368" y="5253007"/>
            <a:ext cx="621846" cy="54259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375920" y="2518444"/>
            <a:ext cx="2448272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 smtClean="0"/>
              <a:t>Nationale </a:t>
            </a:r>
            <a:r>
              <a:rPr lang="fr-BE" b="1" dirty="0" err="1" smtClean="0"/>
              <a:t>databank</a:t>
            </a:r>
            <a:r>
              <a:rPr lang="fr-BE" b="1" dirty="0" smtClean="0"/>
              <a:t> van de </a:t>
            </a:r>
            <a:r>
              <a:rPr lang="fr-BE" b="1" dirty="0" err="1" smtClean="0"/>
              <a:t>zorgrelaties</a:t>
            </a:r>
            <a:endParaRPr lang="fr-BE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2444694"/>
            <a:ext cx="697260" cy="6972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624392" y="273272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/>
              <a:t>GMD </a:t>
            </a:r>
            <a:r>
              <a:rPr lang="fr-BE" sz="1200" dirty="0" err="1"/>
              <a:t>houders</a:t>
            </a:r>
            <a:endParaRPr lang="fr-BE" sz="12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3380798"/>
            <a:ext cx="664270" cy="6642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748" y="4172886"/>
            <a:ext cx="625252" cy="625252"/>
          </a:xfrm>
          <a:prstGeom prst="rect">
            <a:avLst/>
          </a:prstGeom>
        </p:spPr>
      </p:pic>
      <p:cxnSp>
        <p:nvCxnSpPr>
          <p:cNvPr id="44" name="Straight Connector 43"/>
          <p:cNvCxnSpPr>
            <a:endCxn id="18" idx="1"/>
          </p:cNvCxnSpPr>
          <p:nvPr/>
        </p:nvCxnSpPr>
        <p:spPr>
          <a:xfrm>
            <a:off x="9552384" y="4100878"/>
            <a:ext cx="490364" cy="384634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431704" y="532501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/>
              <a:t>Verwijzingsrepertorium</a:t>
            </a:r>
          </a:p>
          <a:p>
            <a:r>
              <a:rPr lang="nl-NL" dirty="0">
                <a:solidFill>
                  <a:srgbClr val="087670"/>
                </a:solidFill>
              </a:rPr>
              <a:t>eHealth</a:t>
            </a:r>
            <a:r>
              <a:rPr lang="nl-NL" dirty="0"/>
              <a:t>-certificaten</a:t>
            </a:r>
          </a:p>
          <a:p>
            <a:r>
              <a:rPr lang="nl-NL" dirty="0"/>
              <a:t>Geïntegreerd toegangs- en gebruikersbeheer</a:t>
            </a:r>
          </a:p>
          <a:p>
            <a:r>
              <a:rPr lang="nl-NL" dirty="0"/>
              <a:t>Systeem voor end-</a:t>
            </a:r>
            <a:r>
              <a:rPr lang="nl-NL" dirty="0" err="1"/>
              <a:t>to</a:t>
            </a:r>
            <a:r>
              <a:rPr lang="nl-NL" dirty="0"/>
              <a:t>-end-</a:t>
            </a:r>
            <a:r>
              <a:rPr lang="nl-NL" dirty="0" err="1"/>
              <a:t>vercijfering</a:t>
            </a:r>
            <a:endParaRPr lang="fr-B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00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00000" y="116632"/>
            <a:ext cx="10740616" cy="1159527"/>
          </a:xfrm>
        </p:spPr>
        <p:txBody>
          <a:bodyPr/>
          <a:lstStyle/>
          <a:p>
            <a:r>
              <a:rPr lang="nl-BE" sz="3100" dirty="0" smtClean="0"/>
              <a:t>Common </a:t>
            </a:r>
            <a:r>
              <a:rPr lang="nl-BE" sz="3100" dirty="0"/>
              <a:t>Base </a:t>
            </a:r>
            <a:r>
              <a:rPr lang="nl-BE" sz="3100" dirty="0" err="1"/>
              <a:t>Registry</a:t>
            </a:r>
            <a:r>
              <a:rPr lang="nl-BE" sz="3100" dirty="0"/>
              <a:t> for </a:t>
            </a:r>
            <a:r>
              <a:rPr lang="nl-BE" sz="3100" dirty="0" err="1"/>
              <a:t>HealthCare</a:t>
            </a:r>
            <a:r>
              <a:rPr lang="nl-BE" sz="3100" dirty="0"/>
              <a:t> </a:t>
            </a:r>
            <a:r>
              <a:rPr lang="nl-BE" sz="3100" dirty="0" smtClean="0"/>
              <a:t>Actors (</a:t>
            </a:r>
            <a:r>
              <a:rPr lang="nl-BE" sz="3100" dirty="0" err="1" smtClean="0"/>
              <a:t>CoBRHA</a:t>
            </a:r>
            <a:r>
              <a:rPr lang="nl-BE" sz="3100" dirty="0" smtClean="0"/>
              <a:t>) </a:t>
            </a:r>
            <a:endParaRPr lang="fr-BE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" y="1917750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mtClean="0"/>
          </a:p>
          <a:p>
            <a:pPr marL="0" indent="0">
              <a:buNone/>
            </a:pPr>
            <a:endParaRPr lang="nl-NL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398329242"/>
              </p:ext>
            </p:extLst>
          </p:nvPr>
        </p:nvGraphicFramePr>
        <p:xfrm>
          <a:off x="2711624" y="1628800"/>
          <a:ext cx="770485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3" y="5589240"/>
            <a:ext cx="1216351" cy="3600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3712" y="5733256"/>
            <a:ext cx="576064" cy="459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1784" y="3645025"/>
            <a:ext cx="525904" cy="5324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56284" y="3356992"/>
            <a:ext cx="624072" cy="432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48328" y="5805265"/>
            <a:ext cx="825186" cy="331093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067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Glossarium gebruikte afkortingen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400" dirty="0" smtClean="0"/>
              <a:t>API: </a:t>
            </a:r>
            <a:r>
              <a:rPr lang="en-US" sz="1400" dirty="0" smtClean="0">
                <a:hlinkClick r:id="rId3"/>
              </a:rPr>
              <a:t>Application Programming Interface</a:t>
            </a:r>
            <a:endParaRPr lang="en-US" sz="1400" dirty="0" smtClean="0"/>
          </a:p>
          <a:p>
            <a:pPr>
              <a:lnSpc>
                <a:spcPct val="100000"/>
              </a:lnSpc>
            </a:pPr>
            <a:r>
              <a:rPr lang="en-US" sz="1400" dirty="0" err="1" smtClean="0"/>
              <a:t>BelRAI</a:t>
            </a:r>
            <a:r>
              <a:rPr lang="en-US" sz="1400" dirty="0" smtClean="0"/>
              <a:t>: </a:t>
            </a:r>
            <a:r>
              <a:rPr lang="en-US" sz="1400" dirty="0" smtClean="0">
                <a:hlinkClick r:id="rId4"/>
              </a:rPr>
              <a:t>Belgian Resident Assessment Instrument</a:t>
            </a:r>
            <a:endParaRPr lang="en-US" sz="1400" dirty="0" smtClean="0"/>
          </a:p>
          <a:p>
            <a:pPr>
              <a:lnSpc>
                <a:spcPct val="100000"/>
              </a:lnSpc>
            </a:pPr>
            <a:r>
              <a:rPr lang="en-US" sz="1400" dirty="0" smtClean="0"/>
              <a:t>B-IHR: </a:t>
            </a:r>
            <a:r>
              <a:rPr lang="en-US" sz="1400" dirty="0" smtClean="0">
                <a:hlinkClick r:id="rId5"/>
              </a:rPr>
              <a:t>Belgian Integrated Electronic Health Record</a:t>
            </a:r>
            <a:endParaRPr lang="en-US" sz="1400" dirty="0" smtClean="0"/>
          </a:p>
          <a:p>
            <a:pPr>
              <a:lnSpc>
                <a:spcPct val="100000"/>
              </a:lnSpc>
            </a:pPr>
            <a:r>
              <a:rPr lang="en-US" sz="1400" dirty="0" smtClean="0"/>
              <a:t>DTW: </a:t>
            </a:r>
            <a:r>
              <a:rPr lang="en-US" sz="1400" dirty="0" err="1" smtClean="0"/>
              <a:t>Dienst</a:t>
            </a:r>
            <a:r>
              <a:rPr lang="en-US" sz="1400" dirty="0" smtClean="0"/>
              <a:t> met </a:t>
            </a:r>
            <a:r>
              <a:rPr lang="en-US" sz="1400" dirty="0" err="1" smtClean="0"/>
              <a:t>Toegevoegde</a:t>
            </a:r>
            <a:r>
              <a:rPr lang="en-US" sz="1400" dirty="0" smtClean="0"/>
              <a:t> </a:t>
            </a:r>
            <a:r>
              <a:rPr lang="en-US" sz="1400" dirty="0" err="1" smtClean="0"/>
              <a:t>Waarde</a:t>
            </a:r>
            <a:endParaRPr lang="en-US" sz="1400" dirty="0" smtClean="0"/>
          </a:p>
          <a:p>
            <a:pPr>
              <a:lnSpc>
                <a:spcPct val="100000"/>
              </a:lnSpc>
            </a:pPr>
            <a:r>
              <a:rPr lang="en-US" sz="1400" dirty="0" smtClean="0"/>
              <a:t>DZOP: </a:t>
            </a:r>
            <a:r>
              <a:rPr lang="en-US" sz="1400" dirty="0" smtClean="0">
                <a:hlinkClick r:id="rId6"/>
              </a:rPr>
              <a:t>Alivia </a:t>
            </a:r>
            <a:r>
              <a:rPr lang="en-US" sz="1400" dirty="0" err="1" smtClean="0">
                <a:hlinkClick r:id="rId6"/>
              </a:rPr>
              <a:t>Digitaal</a:t>
            </a:r>
            <a:r>
              <a:rPr lang="en-US" sz="1400" dirty="0" smtClean="0">
                <a:hlinkClick r:id="rId6"/>
              </a:rPr>
              <a:t> </a:t>
            </a:r>
            <a:r>
              <a:rPr lang="en-US" sz="1400" dirty="0" err="1" smtClean="0">
                <a:hlinkClick r:id="rId6"/>
              </a:rPr>
              <a:t>Zorg</a:t>
            </a:r>
            <a:r>
              <a:rPr lang="en-US" sz="1400" dirty="0" smtClean="0">
                <a:hlinkClick r:id="rId6"/>
              </a:rPr>
              <a:t>- </a:t>
            </a:r>
            <a:r>
              <a:rPr lang="en-US" sz="1400" dirty="0" err="1" smtClean="0">
                <a:hlinkClick r:id="rId6"/>
              </a:rPr>
              <a:t>en</a:t>
            </a:r>
            <a:r>
              <a:rPr lang="en-US" sz="1400" dirty="0" smtClean="0">
                <a:hlinkClick r:id="rId6"/>
              </a:rPr>
              <a:t> </a:t>
            </a:r>
            <a:r>
              <a:rPr lang="en-US" sz="1400" dirty="0" err="1" smtClean="0">
                <a:hlinkClick r:id="rId6"/>
              </a:rPr>
              <a:t>Ondersteuningsplan</a:t>
            </a:r>
            <a:endParaRPr lang="en-US" sz="1400" dirty="0" smtClean="0"/>
          </a:p>
          <a:p>
            <a:pPr>
              <a:lnSpc>
                <a:spcPct val="100000"/>
              </a:lnSpc>
            </a:pPr>
            <a:r>
              <a:rPr lang="en-US" sz="1400" dirty="0" smtClean="0"/>
              <a:t>EHDS: </a:t>
            </a:r>
            <a:r>
              <a:rPr lang="en-US" sz="1400" dirty="0" smtClean="0">
                <a:hlinkClick r:id="rId7"/>
              </a:rPr>
              <a:t>European Health Data Space</a:t>
            </a:r>
            <a:endParaRPr lang="en-US" sz="1400" dirty="0" smtClean="0"/>
          </a:p>
          <a:p>
            <a:pPr>
              <a:lnSpc>
                <a:spcPct val="100000"/>
              </a:lnSpc>
            </a:pPr>
            <a:r>
              <a:rPr lang="en-US" sz="1400" dirty="0" smtClean="0"/>
              <a:t>EPD: </a:t>
            </a:r>
            <a:r>
              <a:rPr lang="en-US" sz="1400" dirty="0" err="1" smtClean="0"/>
              <a:t>Elektronisch</a:t>
            </a:r>
            <a:r>
              <a:rPr lang="en-US" sz="1400" dirty="0" smtClean="0"/>
              <a:t> </a:t>
            </a:r>
            <a:r>
              <a:rPr lang="en-US" sz="1400" dirty="0" err="1" smtClean="0"/>
              <a:t>PatiëntenDossier</a:t>
            </a:r>
            <a:endParaRPr lang="en-US" sz="1400" dirty="0" smtClean="0"/>
          </a:p>
          <a:p>
            <a:pPr>
              <a:lnSpc>
                <a:spcPct val="100000"/>
              </a:lnSpc>
            </a:pPr>
            <a:r>
              <a:rPr lang="en-US" sz="1400" dirty="0" smtClean="0"/>
              <a:t>FHIR: </a:t>
            </a:r>
            <a:r>
              <a:rPr lang="nl-BE" sz="1400" dirty="0" err="1" smtClean="0">
                <a:hlinkClick r:id="rId8"/>
              </a:rPr>
              <a:t>Fast</a:t>
            </a:r>
            <a:r>
              <a:rPr lang="nl-BE" sz="1400" dirty="0" smtClean="0">
                <a:hlinkClick r:id="rId8"/>
              </a:rPr>
              <a:t> Healthcare </a:t>
            </a:r>
            <a:r>
              <a:rPr lang="nl-BE" sz="1400" dirty="0" err="1" smtClean="0">
                <a:hlinkClick r:id="rId8"/>
              </a:rPr>
              <a:t>Interoperability</a:t>
            </a:r>
            <a:r>
              <a:rPr lang="nl-BE" sz="1400" dirty="0" smtClean="0">
                <a:hlinkClick r:id="rId8"/>
              </a:rPr>
              <a:t> Resources</a:t>
            </a:r>
            <a:endParaRPr lang="en-US" sz="1400" dirty="0" smtClean="0"/>
          </a:p>
          <a:p>
            <a:pPr>
              <a:lnSpc>
                <a:spcPct val="100000"/>
              </a:lnSpc>
            </a:pPr>
            <a:r>
              <a:rPr lang="en-US" sz="1400" dirty="0" smtClean="0"/>
              <a:t>GAB: </a:t>
            </a:r>
            <a:r>
              <a:rPr lang="en-US" sz="1400" dirty="0" err="1" smtClean="0"/>
              <a:t>Gevalideerde</a:t>
            </a:r>
            <a:r>
              <a:rPr lang="en-US" sz="1400" dirty="0" smtClean="0"/>
              <a:t> </a:t>
            </a:r>
            <a:r>
              <a:rPr lang="en-US" sz="1400" dirty="0" err="1" smtClean="0"/>
              <a:t>Authentiek</a:t>
            </a:r>
            <a:r>
              <a:rPr lang="en-US" sz="1400" dirty="0" smtClean="0"/>
              <a:t> </a:t>
            </a:r>
            <a:r>
              <a:rPr lang="en-US" sz="1400" dirty="0" err="1" smtClean="0"/>
              <a:t>Bron</a:t>
            </a:r>
            <a:endParaRPr lang="en-US" sz="1400" dirty="0" smtClean="0"/>
          </a:p>
          <a:p>
            <a:pPr>
              <a:lnSpc>
                <a:spcPct val="100000"/>
              </a:lnSpc>
            </a:pPr>
            <a:r>
              <a:rPr lang="en-US" sz="1400" dirty="0" smtClean="0"/>
              <a:t>GMD: </a:t>
            </a:r>
            <a:r>
              <a:rPr lang="en-US" sz="1400" dirty="0" err="1" smtClean="0"/>
              <a:t>Globaal</a:t>
            </a:r>
            <a:r>
              <a:rPr lang="en-US" sz="1400" dirty="0" smtClean="0"/>
              <a:t> </a:t>
            </a:r>
            <a:r>
              <a:rPr lang="en-US" sz="1400" dirty="0" err="1" smtClean="0"/>
              <a:t>Medisch</a:t>
            </a:r>
            <a:r>
              <a:rPr lang="en-US" sz="1400" dirty="0" smtClean="0"/>
              <a:t> Dossier</a:t>
            </a:r>
          </a:p>
          <a:p>
            <a:pPr>
              <a:lnSpc>
                <a:spcPct val="100000"/>
              </a:lnSpc>
            </a:pPr>
            <a:r>
              <a:rPr lang="en-US" sz="1400" dirty="0" smtClean="0"/>
              <a:t>HDA: Health Data Authority</a:t>
            </a:r>
          </a:p>
          <a:p>
            <a:pPr>
              <a:lnSpc>
                <a:spcPct val="100000"/>
              </a:lnSpc>
            </a:pPr>
            <a:r>
              <a:rPr lang="en-US" sz="1400" dirty="0" smtClean="0"/>
              <a:t>IKW: </a:t>
            </a:r>
            <a:r>
              <a:rPr lang="en-US" sz="1400" dirty="0" err="1" smtClean="0"/>
              <a:t>InterKabinettenWerkgroep</a:t>
            </a:r>
            <a:endParaRPr lang="en-US" sz="1400" dirty="0" smtClean="0"/>
          </a:p>
          <a:p>
            <a:pPr>
              <a:lnSpc>
                <a:spcPct val="100000"/>
              </a:lnSpc>
            </a:pPr>
            <a:r>
              <a:rPr lang="en-US" sz="1400" dirty="0" smtClean="0"/>
              <a:t>IMC: </a:t>
            </a:r>
            <a:r>
              <a:rPr lang="en-US" sz="1400" dirty="0" err="1" smtClean="0"/>
              <a:t>InterMinisteriële</a:t>
            </a:r>
            <a:r>
              <a:rPr lang="en-US" sz="1400" dirty="0" smtClean="0"/>
              <a:t> </a:t>
            </a:r>
            <a:r>
              <a:rPr lang="en-US" sz="1400" dirty="0" err="1" smtClean="0"/>
              <a:t>Conferentie</a:t>
            </a:r>
            <a:endParaRPr lang="en-US" sz="1400" dirty="0" smtClean="0"/>
          </a:p>
          <a:p>
            <a:pPr>
              <a:lnSpc>
                <a:spcPct val="100000"/>
              </a:lnSpc>
            </a:pPr>
            <a:r>
              <a:rPr lang="en-US" sz="1400" dirty="0"/>
              <a:t>ISO IDMP: </a:t>
            </a:r>
            <a:r>
              <a:rPr lang="en-US" sz="1400" dirty="0">
                <a:hlinkClick r:id="rId9"/>
              </a:rPr>
              <a:t>International Organization for Standardization </a:t>
            </a:r>
            <a:r>
              <a:rPr lang="en-US" sz="1400" dirty="0" smtClean="0">
                <a:hlinkClick r:id="rId9"/>
              </a:rPr>
              <a:t>standard for </a:t>
            </a:r>
            <a:r>
              <a:rPr lang="en-US" sz="1400" dirty="0">
                <a:hlinkClick r:id="rId9"/>
              </a:rPr>
              <a:t>the </a:t>
            </a:r>
            <a:r>
              <a:rPr lang="en-US" sz="1400" dirty="0" err="1" smtClean="0">
                <a:hlinkClick r:id="rId9"/>
              </a:rPr>
              <a:t>IDentification</a:t>
            </a:r>
            <a:r>
              <a:rPr lang="en-US" sz="1400" dirty="0" smtClean="0">
                <a:hlinkClick r:id="rId9"/>
              </a:rPr>
              <a:t> </a:t>
            </a:r>
            <a:r>
              <a:rPr lang="en-US" sz="1400" dirty="0">
                <a:hlinkClick r:id="rId9"/>
              </a:rPr>
              <a:t>of </a:t>
            </a:r>
            <a:r>
              <a:rPr lang="en-US" sz="1400" dirty="0" smtClean="0">
                <a:hlinkClick r:id="rId9"/>
              </a:rPr>
              <a:t>Medicinal Products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sz="1400" dirty="0"/>
              <a:t>LOINC: </a:t>
            </a:r>
            <a:r>
              <a:rPr lang="nl-BE" sz="1400" dirty="0" err="1">
                <a:hlinkClick r:id="rId10"/>
              </a:rPr>
              <a:t>Logical</a:t>
            </a:r>
            <a:r>
              <a:rPr lang="nl-BE" sz="1400" dirty="0">
                <a:hlinkClick r:id="rId10"/>
              </a:rPr>
              <a:t> </a:t>
            </a:r>
            <a:r>
              <a:rPr lang="nl-BE" sz="1400" dirty="0" err="1">
                <a:hlinkClick r:id="rId10"/>
              </a:rPr>
              <a:t>Observation</a:t>
            </a:r>
            <a:r>
              <a:rPr lang="nl-BE" sz="1400" dirty="0">
                <a:hlinkClick r:id="rId10"/>
              </a:rPr>
              <a:t>, </a:t>
            </a:r>
            <a:r>
              <a:rPr lang="nl-BE" sz="1400" dirty="0" err="1">
                <a:hlinkClick r:id="rId10"/>
              </a:rPr>
              <a:t>Identifiers</a:t>
            </a:r>
            <a:r>
              <a:rPr lang="nl-BE" sz="1400" dirty="0">
                <a:hlinkClick r:id="rId10"/>
              </a:rPr>
              <a:t>, </a:t>
            </a:r>
            <a:r>
              <a:rPr lang="nl-BE" sz="1400" dirty="0" err="1">
                <a:hlinkClick r:id="rId10"/>
              </a:rPr>
              <a:t>Names</a:t>
            </a:r>
            <a:r>
              <a:rPr lang="nl-BE" sz="1400" dirty="0">
                <a:hlinkClick r:id="rId10"/>
              </a:rPr>
              <a:t> </a:t>
            </a:r>
            <a:r>
              <a:rPr lang="nl-BE" sz="1400" dirty="0" err="1">
                <a:hlinkClick r:id="rId10"/>
              </a:rPr>
              <a:t>and</a:t>
            </a:r>
            <a:r>
              <a:rPr lang="nl-BE" sz="1400" dirty="0">
                <a:hlinkClick r:id="rId10"/>
              </a:rPr>
              <a:t> Codes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sz="1400" dirty="0"/>
              <a:t>SNOMED CT: </a:t>
            </a:r>
            <a:r>
              <a:rPr lang="en-US" sz="1400" dirty="0">
                <a:hlinkClick r:id="rId11"/>
              </a:rPr>
              <a:t>Systematized Nomenclature of Medicine Clinical Terms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sz="1400" dirty="0" err="1" smtClean="0"/>
              <a:t>SumEHR</a:t>
            </a:r>
            <a:r>
              <a:rPr lang="en-US" sz="1400" dirty="0" smtClean="0"/>
              <a:t>: Summary Electronic Health Record</a:t>
            </a:r>
          </a:p>
          <a:p>
            <a:pPr>
              <a:lnSpc>
                <a:spcPct val="100000"/>
              </a:lnSpc>
            </a:pPr>
            <a:r>
              <a:rPr lang="en-US" sz="1400" dirty="0" smtClean="0"/>
              <a:t>VIDIS: </a:t>
            </a:r>
            <a:r>
              <a:rPr lang="nl-BE" sz="1400" dirty="0"/>
              <a:t>Virtual </a:t>
            </a:r>
            <a:r>
              <a:rPr lang="nl-BE" sz="1400" dirty="0" err="1"/>
              <a:t>Integrated</a:t>
            </a:r>
            <a:r>
              <a:rPr lang="nl-BE" sz="1400" dirty="0"/>
              <a:t> Drug Information System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91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CoBRHA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/>
              <a:t>K</a:t>
            </a:r>
            <a:r>
              <a:rPr lang="nl-BE" dirty="0" smtClean="0"/>
              <a:t>adaster </a:t>
            </a:r>
            <a:r>
              <a:rPr lang="nl-BE" dirty="0"/>
              <a:t>van de gezondheidszorgberoepen</a:t>
            </a:r>
          </a:p>
          <a:p>
            <a:pPr lvl="1"/>
            <a:r>
              <a:rPr lang="nl-BE" dirty="0"/>
              <a:t>beheerder: FOD Volksgezondheid, Veiligheid van de Voedselketen en Leefmilieu</a:t>
            </a:r>
          </a:p>
          <a:p>
            <a:pPr lvl="1"/>
            <a:endParaRPr lang="nl-NL" dirty="0"/>
          </a:p>
          <a:p>
            <a:r>
              <a:rPr lang="nl-BE" dirty="0"/>
              <a:t>Gemeenschappen &amp; Gewesten: erkenning van de verschillende instellingen, zoals ziekenhuizen, rusthuizen, thuisverpleging, ...</a:t>
            </a:r>
          </a:p>
          <a:p>
            <a:pPr lvl="1"/>
            <a:r>
              <a:rPr lang="nl-BE" dirty="0"/>
              <a:t>beheerders:</a:t>
            </a:r>
          </a:p>
          <a:p>
            <a:pPr lvl="2"/>
            <a:r>
              <a:rPr lang="nl-BE" dirty="0"/>
              <a:t>SPW (Service Public de Wallonie)</a:t>
            </a:r>
          </a:p>
          <a:p>
            <a:pPr lvl="2"/>
            <a:r>
              <a:rPr lang="nl-BE" dirty="0"/>
              <a:t>WVG (Welzijn, Volksgezondheid en Gezin)</a:t>
            </a:r>
          </a:p>
          <a:p>
            <a:pPr lvl="2"/>
            <a:r>
              <a:rPr lang="nl-BE" dirty="0"/>
              <a:t>GCM (Gemeenschappelijke Gemeenschapscommissie van Brussel-Hoofdstad)</a:t>
            </a:r>
            <a:endParaRPr lang="nl-NL" dirty="0"/>
          </a:p>
          <a:p>
            <a:pPr marL="457200" lvl="1" indent="0">
              <a:buNone/>
            </a:pPr>
            <a:endParaRPr lang="nl-BE" dirty="0"/>
          </a:p>
          <a:p>
            <a:r>
              <a:rPr lang="nl-BE" dirty="0"/>
              <a:t>B</a:t>
            </a:r>
            <a:r>
              <a:rPr lang="nl-BE" dirty="0" smtClean="0"/>
              <a:t>estand </a:t>
            </a:r>
            <a:r>
              <a:rPr lang="nl-BE" dirty="0"/>
              <a:t>van de zorgverleners met het oog op de terugbetaling door de ziekteverzekering</a:t>
            </a:r>
          </a:p>
          <a:p>
            <a:pPr lvl="1"/>
            <a:r>
              <a:rPr lang="nl-BE" dirty="0"/>
              <a:t>beheerder: Rijksinstituut voor Ziekte- en Invaliditeitsverzekering (RIZIV)</a:t>
            </a:r>
          </a:p>
          <a:p>
            <a:endParaRPr lang="fr-B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180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CoBRHA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/>
              <a:t>R</a:t>
            </a:r>
            <a:r>
              <a:rPr lang="nl-BE" dirty="0" smtClean="0"/>
              <a:t>egistratie </a:t>
            </a:r>
            <a:r>
              <a:rPr lang="nl-BE" dirty="0"/>
              <a:t>van de publiek opengestelde apotheken en hun apotheker-titularis</a:t>
            </a:r>
          </a:p>
          <a:p>
            <a:pPr lvl="1"/>
            <a:r>
              <a:rPr lang="nl-BE" dirty="0"/>
              <a:t>beheerder: Federaal Agentschap voor Geneesmiddelen en Gezondheidsproducten (FAGG)</a:t>
            </a:r>
          </a:p>
          <a:p>
            <a:endParaRPr lang="nl-BE" dirty="0"/>
          </a:p>
          <a:p>
            <a:r>
              <a:rPr lang="nl-BE" dirty="0" err="1"/>
              <a:t>KruispuntBank</a:t>
            </a:r>
            <a:r>
              <a:rPr lang="nl-BE" dirty="0"/>
              <a:t> voor Ondernemingen</a:t>
            </a:r>
          </a:p>
          <a:p>
            <a:pPr lvl="1"/>
            <a:r>
              <a:rPr lang="nl-BE" dirty="0"/>
              <a:t>sommige entiteiten of beroepsbeoefenaars beschikken over een KBO-nummer</a:t>
            </a:r>
          </a:p>
          <a:p>
            <a:pPr lvl="1"/>
            <a:r>
              <a:rPr lang="nl-BE" dirty="0"/>
              <a:t>het </a:t>
            </a:r>
            <a:r>
              <a:rPr lang="nl-BE" dirty="0">
                <a:solidFill>
                  <a:srgbClr val="087670"/>
                </a:solidFill>
              </a:rPr>
              <a:t>eHealth</a:t>
            </a:r>
            <a:r>
              <a:rPr lang="nl-BE" dirty="0"/>
              <a:t>-platform gebruikt de gegevens van KBO om de informatie met betrekking tot de KBO-nummers te consolideren</a:t>
            </a:r>
          </a:p>
          <a:p>
            <a:endParaRPr lang="fr-B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74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CoBRHA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/>
              <a:t>V</a:t>
            </a:r>
            <a:r>
              <a:rPr lang="nl-BE" dirty="0" smtClean="0"/>
              <a:t>ia </a:t>
            </a:r>
            <a:r>
              <a:rPr lang="nl-BE" dirty="0"/>
              <a:t>CoBRHA kunnen 3 vragen worden beantwoord met betrekking tot een actor in de gezondheidszorg</a:t>
            </a:r>
          </a:p>
          <a:p>
            <a:pPr lvl="1"/>
            <a:r>
              <a:rPr lang="nl-BE" dirty="0"/>
              <a:t>wie is hij? </a:t>
            </a:r>
          </a:p>
          <a:p>
            <a:pPr lvl="2"/>
            <a:r>
              <a:rPr lang="nl-BE" dirty="0"/>
              <a:t>deze actor kan een individuele zorgverlener zijn (arts, verpleegkundige, ...) of een zorginstelling (ziekenhuis, rusthuis, ...)</a:t>
            </a:r>
          </a:p>
          <a:p>
            <a:pPr lvl="1"/>
            <a:r>
              <a:rPr lang="nl-BE" dirty="0"/>
              <a:t>wat mag hij doen? </a:t>
            </a:r>
          </a:p>
          <a:p>
            <a:pPr lvl="2"/>
            <a:r>
              <a:rPr lang="nl-BE" dirty="0"/>
              <a:t>voor een zorginstelling gaat het om de erkende activiteiten van deze instelling (algemeen ziekenhuis, intensive care, SMUR/MUG, ...)</a:t>
            </a:r>
          </a:p>
          <a:p>
            <a:pPr lvl="2"/>
            <a:r>
              <a:rPr lang="nl-BE" dirty="0"/>
              <a:t>voor een zorgverlener gaat het om de beroepserkenningen en erkende specialisaties van deze persoon (diploma, RIZIV-nr., ...)</a:t>
            </a:r>
          </a:p>
          <a:p>
            <a:pPr lvl="1"/>
            <a:r>
              <a:rPr lang="nl-BE" dirty="0"/>
              <a:t>wat zijn </a:t>
            </a:r>
            <a:r>
              <a:rPr lang="nl-BE" dirty="0" err="1"/>
              <a:t>zijn</a:t>
            </a:r>
            <a:r>
              <a:rPr lang="nl-BE" dirty="0"/>
              <a:t> verantwoordelijkheden? </a:t>
            </a:r>
          </a:p>
          <a:p>
            <a:pPr lvl="2"/>
            <a:r>
              <a:rPr lang="nl-BE" dirty="0"/>
              <a:t>dit komt overeen met de rollen van de actoren in de gezondheidszorg, eventueel ten aanzien van een andere actor in de gezondheidszorg (hoofdarts in een ziekenhuis, ...)</a:t>
            </a:r>
          </a:p>
          <a:p>
            <a:endParaRPr lang="fr-B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967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CoBRHA</a:t>
            </a:r>
            <a:endParaRPr lang="fr-B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11424" y="1450096"/>
            <a:ext cx="10213776" cy="4733641"/>
          </a:xfrm>
        </p:spPr>
        <p:txBody>
          <a:bodyPr/>
          <a:lstStyle/>
          <a:p>
            <a:r>
              <a:rPr lang="nl-BE" sz="1400" dirty="0"/>
              <a:t>I</a:t>
            </a:r>
            <a:r>
              <a:rPr lang="nl-BE" sz="1400" dirty="0" smtClean="0"/>
              <a:t>nhoud</a:t>
            </a:r>
            <a:r>
              <a:rPr lang="nl-BE" sz="1400" dirty="0"/>
              <a:t>, </a:t>
            </a:r>
            <a:r>
              <a:rPr lang="nl-BE" sz="1400" dirty="0" err="1"/>
              <a:t>oa</a:t>
            </a:r>
            <a:endParaRPr lang="nl-BE" sz="1400" dirty="0"/>
          </a:p>
          <a:p>
            <a:pPr lvl="1"/>
            <a:r>
              <a:rPr lang="nl-BE" sz="1200" dirty="0"/>
              <a:t>artsen (huisartsen en specialisten)</a:t>
            </a:r>
          </a:p>
          <a:p>
            <a:pPr lvl="1"/>
            <a:r>
              <a:rPr lang="nl-BE" sz="1200" dirty="0"/>
              <a:t>tandartsen</a:t>
            </a:r>
          </a:p>
          <a:p>
            <a:pPr lvl="1"/>
            <a:r>
              <a:rPr lang="nl-BE" sz="1200" dirty="0"/>
              <a:t>apothekers</a:t>
            </a:r>
          </a:p>
          <a:p>
            <a:pPr lvl="1"/>
            <a:r>
              <a:rPr lang="nl-BE" sz="1200" dirty="0"/>
              <a:t>ziekenhuisapotheken</a:t>
            </a:r>
          </a:p>
          <a:p>
            <a:pPr lvl="1"/>
            <a:r>
              <a:rPr lang="nl-BE" sz="1200" dirty="0"/>
              <a:t>kinesisten</a:t>
            </a:r>
          </a:p>
          <a:p>
            <a:pPr lvl="1"/>
            <a:r>
              <a:rPr lang="nl-BE" sz="1200" dirty="0"/>
              <a:t>(thuis)verpleegkundigen</a:t>
            </a:r>
          </a:p>
          <a:p>
            <a:pPr lvl="1"/>
            <a:r>
              <a:rPr lang="nl-BE" sz="1200" dirty="0"/>
              <a:t>vroedvrouwen</a:t>
            </a:r>
          </a:p>
          <a:p>
            <a:pPr lvl="1"/>
            <a:r>
              <a:rPr lang="nl-BE" sz="1200" dirty="0"/>
              <a:t>logopedisten</a:t>
            </a:r>
          </a:p>
          <a:p>
            <a:pPr lvl="1"/>
            <a:r>
              <a:rPr lang="nl-BE" sz="1200" dirty="0" err="1"/>
              <a:t>podologen</a:t>
            </a:r>
            <a:endParaRPr lang="nl-BE" sz="1200" dirty="0"/>
          </a:p>
          <a:p>
            <a:pPr lvl="1"/>
            <a:r>
              <a:rPr lang="nl-BE" sz="1200" dirty="0"/>
              <a:t>diëtisten</a:t>
            </a:r>
          </a:p>
          <a:p>
            <a:pPr lvl="1"/>
            <a:r>
              <a:rPr lang="nl-BE" sz="1200" dirty="0" smtClean="0"/>
              <a:t>ziekenhuizen</a:t>
            </a:r>
            <a:endParaRPr lang="nl-BE" sz="1200" dirty="0"/>
          </a:p>
          <a:p>
            <a:pPr lvl="1"/>
            <a:r>
              <a:rPr lang="nl-BE" sz="1200" dirty="0"/>
              <a:t>woonzorgcentra (ROB/RVT)</a:t>
            </a:r>
          </a:p>
          <a:p>
            <a:pPr lvl="1"/>
            <a:r>
              <a:rPr lang="nl-BE" sz="1200" dirty="0"/>
              <a:t>thuiszorgdiensten</a:t>
            </a:r>
          </a:p>
          <a:p>
            <a:endParaRPr lang="fr-BE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415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SAM (authentieke bron geneesmiddelen)</a:t>
            </a:r>
            <a:endParaRPr lang="fr-BE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197411425"/>
              </p:ext>
            </p:extLst>
          </p:nvPr>
        </p:nvGraphicFramePr>
        <p:xfrm>
          <a:off x="2135560" y="1412776"/>
          <a:ext cx="784887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1665" y="5589240"/>
            <a:ext cx="364629" cy="2911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6321" y="5949281"/>
            <a:ext cx="369405" cy="3459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8248" y="3861049"/>
            <a:ext cx="560064" cy="3877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9696" y="4005065"/>
            <a:ext cx="432048" cy="3955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07968" y="3140968"/>
            <a:ext cx="600844" cy="3366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3808" y="5805264"/>
            <a:ext cx="541109" cy="432048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588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SAM (authentieke bron geneesmiddelen)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R</a:t>
            </a:r>
            <a:r>
              <a:rPr lang="nl-NL" dirty="0" smtClean="0"/>
              <a:t>eferentiedatabank </a:t>
            </a:r>
            <a:r>
              <a:rPr lang="nl-NL" dirty="0"/>
              <a:t>over de geneesmiddelen, die door de bevoegde instanties inzake geneesmiddelen ter beschikking gesteld wordt als “open source”</a:t>
            </a:r>
          </a:p>
          <a:p>
            <a:endParaRPr lang="nl-NL" dirty="0" smtClean="0"/>
          </a:p>
          <a:p>
            <a:r>
              <a:rPr lang="nl-NL" dirty="0"/>
              <a:t>G</a:t>
            </a:r>
            <a:r>
              <a:rPr lang="nl-NL" dirty="0" smtClean="0"/>
              <a:t>egevens </a:t>
            </a:r>
            <a:r>
              <a:rPr lang="nl-NL" dirty="0"/>
              <a:t>worden beheerd door</a:t>
            </a:r>
          </a:p>
          <a:p>
            <a:pPr lvl="1"/>
            <a:r>
              <a:rPr lang="nl-NL" dirty="0"/>
              <a:t>het FAGG (registratiegegevens)</a:t>
            </a:r>
          </a:p>
          <a:p>
            <a:pPr lvl="1"/>
            <a:r>
              <a:rPr lang="nl-NL" dirty="0"/>
              <a:t>het BCFI (farmacotherapeutische groepen, bv. VOS-clusters, en andere gegevens, bv. voorschriftnaam van de verpakkingen)</a:t>
            </a:r>
          </a:p>
          <a:p>
            <a:pPr lvl="1"/>
            <a:r>
              <a:rPr lang="nl-NL" dirty="0"/>
              <a:t>het RIZIV (vergoedingsvoorwaarden)</a:t>
            </a:r>
          </a:p>
          <a:p>
            <a:pPr lvl="1"/>
            <a:r>
              <a:rPr lang="nl-NL" dirty="0"/>
              <a:t>de FOD Economie (prijzen)</a:t>
            </a:r>
          </a:p>
          <a:p>
            <a:pPr lvl="1"/>
            <a:r>
              <a:rPr lang="nl-NL" dirty="0"/>
              <a:t>de APB (grondstoffen/formules voor magistrale bereidingen – andere producten/niet-geneesmiddelen)</a:t>
            </a:r>
          </a:p>
          <a:p>
            <a:endParaRPr lang="fr-B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144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SAM (authentieke bron geneesmiddelen)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S</a:t>
            </a:r>
            <a:r>
              <a:rPr lang="nl-NL" dirty="0" smtClean="0"/>
              <a:t>cope </a:t>
            </a:r>
            <a:r>
              <a:rPr lang="nl-NL" dirty="0"/>
              <a:t>is beperkt tot de publieke informatie over de vergunde geneesmiddelen (inclusief de </a:t>
            </a:r>
            <a:r>
              <a:rPr lang="nl-NL" dirty="0" err="1"/>
              <a:t>radiofarmaceutische</a:t>
            </a:r>
            <a:r>
              <a:rPr lang="nl-NL" dirty="0"/>
              <a:t> producten en grondstoffen voor magistrale bereidingen)</a:t>
            </a:r>
          </a:p>
          <a:p>
            <a:pPr lvl="1"/>
            <a:r>
              <a:rPr lang="nl-NL" dirty="0"/>
              <a:t> + een minimale set van gegevens over de niet-geneesmiddelen die ook voorgeschreven kunnen worden</a:t>
            </a:r>
          </a:p>
          <a:p>
            <a:endParaRPr lang="nl-NL" dirty="0" smtClean="0"/>
          </a:p>
          <a:p>
            <a:r>
              <a:rPr lang="nl-NL" dirty="0"/>
              <a:t>D</a:t>
            </a:r>
            <a:r>
              <a:rPr lang="nl-NL" dirty="0" smtClean="0"/>
              <a:t>e </a:t>
            </a:r>
            <a:r>
              <a:rPr lang="nl-NL" dirty="0"/>
              <a:t>SAM werd initieel ontwikkeld als referentiedatabank voor de elektronische procedure voor het aanvragen van een tegemoetkoming voor de zogenaamde “hoofdstuk IV” geneesmiddelen (“SAM 1.0”)</a:t>
            </a:r>
          </a:p>
          <a:p>
            <a:endParaRPr lang="nl-NL" dirty="0" smtClean="0"/>
          </a:p>
          <a:p>
            <a:r>
              <a:rPr lang="nl-NL" dirty="0"/>
              <a:t>V</a:t>
            </a:r>
            <a:r>
              <a:rPr lang="nl-NL" dirty="0" smtClean="0"/>
              <a:t>andaag </a:t>
            </a:r>
            <a:r>
              <a:rPr lang="nl-NL" dirty="0"/>
              <a:t>is de SAM de referentiedatabank voor de ondersteuning van het volledige geneesmiddelenproces (bv. elektronisch voorschrift)</a:t>
            </a:r>
          </a:p>
          <a:p>
            <a:endParaRPr lang="fr-B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83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Gedeeld Farmaceutisch Dossier (GFD)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/>
              <a:t>C</a:t>
            </a:r>
            <a:r>
              <a:rPr lang="nl-BE" dirty="0" smtClean="0"/>
              <a:t>ollectief</a:t>
            </a:r>
            <a:r>
              <a:rPr lang="nl-BE" dirty="0"/>
              <a:t>, professioneel en vrijwillig initiatief van de Belgische apotheken open voor het publiek</a:t>
            </a:r>
          </a:p>
          <a:p>
            <a:endParaRPr lang="nl-BE" dirty="0" smtClean="0"/>
          </a:p>
          <a:p>
            <a:r>
              <a:rPr lang="nl-BE" dirty="0"/>
              <a:t>K</a:t>
            </a:r>
            <a:r>
              <a:rPr lang="nl-BE" dirty="0" smtClean="0"/>
              <a:t>adert </a:t>
            </a:r>
            <a:r>
              <a:rPr lang="nl-BE" dirty="0"/>
              <a:t>in het voorzien van middelen ter ondersteuning van de farmaceutische zorg die de apotheker levert ten dienste van de maatschappij</a:t>
            </a:r>
          </a:p>
          <a:p>
            <a:endParaRPr lang="nl-BE" dirty="0" smtClean="0"/>
          </a:p>
          <a:p>
            <a:r>
              <a:rPr lang="nl-BE" dirty="0"/>
              <a:t>G</a:t>
            </a:r>
            <a:r>
              <a:rPr lang="nl-BE" dirty="0" smtClean="0"/>
              <a:t>ebruikte </a:t>
            </a:r>
            <a:r>
              <a:rPr lang="nl-BE" dirty="0"/>
              <a:t>basisdiensten van het </a:t>
            </a:r>
            <a:r>
              <a:rPr lang="nl-BE" dirty="0">
                <a:solidFill>
                  <a:srgbClr val="087670"/>
                </a:solidFill>
              </a:rPr>
              <a:t>eHealth</a:t>
            </a:r>
            <a:r>
              <a:rPr lang="nl-BE" dirty="0"/>
              <a:t>-platform</a:t>
            </a:r>
          </a:p>
          <a:p>
            <a:pPr lvl="1"/>
            <a:r>
              <a:rPr lang="nl-BE" dirty="0">
                <a:solidFill>
                  <a:srgbClr val="087670"/>
                </a:solidFill>
              </a:rPr>
              <a:t>eHealth</a:t>
            </a:r>
            <a:r>
              <a:rPr lang="nl-BE" dirty="0">
                <a:solidFill>
                  <a:srgbClr val="525252"/>
                </a:solidFill>
              </a:rPr>
              <a:t>-certificaten</a:t>
            </a:r>
          </a:p>
          <a:p>
            <a:pPr lvl="1"/>
            <a:r>
              <a:rPr lang="nl-BE" dirty="0"/>
              <a:t>geïntegreerd gebruikers- en toegangsbeheer</a:t>
            </a:r>
          </a:p>
          <a:p>
            <a:pPr lvl="1"/>
            <a:r>
              <a:rPr lang="nl-BE" dirty="0"/>
              <a:t>coördinatie van elektronische deelprocessen</a:t>
            </a:r>
          </a:p>
          <a:p>
            <a:pPr lvl="1"/>
            <a:r>
              <a:rPr lang="nl-BE" dirty="0"/>
              <a:t>timestamping</a:t>
            </a:r>
          </a:p>
          <a:p>
            <a:pPr lvl="1"/>
            <a:r>
              <a:rPr lang="nl-BE" dirty="0"/>
              <a:t>end-</a:t>
            </a:r>
            <a:r>
              <a:rPr lang="nl-BE" dirty="0" err="1"/>
              <a:t>to</a:t>
            </a:r>
            <a:r>
              <a:rPr lang="nl-BE" dirty="0"/>
              <a:t>-end </a:t>
            </a:r>
            <a:r>
              <a:rPr lang="nl-BE" dirty="0" err="1"/>
              <a:t>vercijfering</a:t>
            </a:r>
            <a:endParaRPr lang="nl-BE" dirty="0"/>
          </a:p>
          <a:p>
            <a:endParaRPr lang="fr-B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256" y="5229201"/>
            <a:ext cx="1104900" cy="619125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710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err="1"/>
              <a:t>Mediprima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/>
              <a:t>I</a:t>
            </a:r>
            <a:r>
              <a:rPr lang="nl-BE" dirty="0" smtClean="0"/>
              <a:t>nformaticasysteem </a:t>
            </a:r>
            <a:r>
              <a:rPr lang="nl-BE" dirty="0"/>
              <a:t>voor het beheer van de </a:t>
            </a:r>
            <a:r>
              <a:rPr lang="nl-BE" dirty="0" err="1"/>
              <a:t>tenlasteneming</a:t>
            </a:r>
            <a:r>
              <a:rPr lang="nl-BE" dirty="0"/>
              <a:t> van de medische hulp aan patiënten door de OCMW’s</a:t>
            </a:r>
          </a:p>
          <a:p>
            <a:endParaRPr lang="nl-BE" dirty="0" smtClean="0"/>
          </a:p>
          <a:p>
            <a:r>
              <a:rPr lang="nl-BE" dirty="0"/>
              <a:t>G</a:t>
            </a:r>
            <a:r>
              <a:rPr lang="nl-BE" dirty="0" smtClean="0"/>
              <a:t>ebruikte </a:t>
            </a:r>
            <a:r>
              <a:rPr lang="nl-BE" dirty="0"/>
              <a:t>basisdiensten van het </a:t>
            </a:r>
            <a:r>
              <a:rPr lang="nl-BE" dirty="0">
                <a:solidFill>
                  <a:srgbClr val="087670"/>
                </a:solidFill>
              </a:rPr>
              <a:t>eHealth</a:t>
            </a:r>
            <a:r>
              <a:rPr lang="nl-BE" dirty="0"/>
              <a:t>-platform</a:t>
            </a:r>
          </a:p>
          <a:p>
            <a:pPr lvl="1"/>
            <a:r>
              <a:rPr lang="nl-BE" dirty="0"/>
              <a:t>geïntegreerd gebruikers- en toegangsbeheer</a:t>
            </a:r>
          </a:p>
          <a:p>
            <a:pPr lvl="1"/>
            <a:r>
              <a:rPr lang="nl-BE" dirty="0"/>
              <a:t>beheer van de loggings</a:t>
            </a:r>
          </a:p>
          <a:p>
            <a:endParaRPr lang="fr-B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188" y="3803764"/>
            <a:ext cx="4495800" cy="1209675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031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 dirty="0" err="1"/>
              <a:t>Centraal</a:t>
            </a:r>
            <a:r>
              <a:rPr lang="fr-BE" dirty="0"/>
              <a:t> </a:t>
            </a:r>
            <a:r>
              <a:rPr lang="fr-BE" dirty="0" err="1"/>
              <a:t>TraceringsRegister</a:t>
            </a:r>
            <a:r>
              <a:rPr lang="fr-BE" dirty="0"/>
              <a:t> (CTR)</a:t>
            </a:r>
            <a:r>
              <a:rPr lang="nl-BE" dirty="0"/>
              <a:t> 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M</a:t>
            </a:r>
            <a:r>
              <a:rPr lang="nl-NL" dirty="0" smtClean="0"/>
              <a:t>aakt </a:t>
            </a:r>
            <a:r>
              <a:rPr lang="nl-NL" dirty="0"/>
              <a:t>het mogelijk dat zorgverleners en –instellingen en hun systemen implantaties en </a:t>
            </a:r>
            <a:r>
              <a:rPr lang="nl-NL" dirty="0" err="1"/>
              <a:t>explantaties</a:t>
            </a:r>
            <a:r>
              <a:rPr lang="nl-NL" dirty="0"/>
              <a:t> van implantaten kunnen melden en raadplegen</a:t>
            </a:r>
          </a:p>
          <a:p>
            <a:endParaRPr lang="nl-BE" dirty="0" smtClean="0"/>
          </a:p>
          <a:p>
            <a:r>
              <a:rPr lang="nl-BE" dirty="0"/>
              <a:t>G</a:t>
            </a:r>
            <a:r>
              <a:rPr lang="nl-BE" dirty="0" smtClean="0"/>
              <a:t>ebruikte </a:t>
            </a:r>
            <a:r>
              <a:rPr lang="nl-BE" dirty="0"/>
              <a:t>basisdiensten van het </a:t>
            </a:r>
            <a:r>
              <a:rPr lang="nl-BE" dirty="0">
                <a:solidFill>
                  <a:srgbClr val="087670"/>
                </a:solidFill>
              </a:rPr>
              <a:t>eHealth</a:t>
            </a:r>
            <a:r>
              <a:rPr lang="nl-BE" dirty="0"/>
              <a:t>-platform</a:t>
            </a:r>
          </a:p>
          <a:p>
            <a:pPr lvl="1"/>
            <a:r>
              <a:rPr lang="nl-BE" dirty="0">
                <a:solidFill>
                  <a:srgbClr val="087670"/>
                </a:solidFill>
              </a:rPr>
              <a:t>eHealth</a:t>
            </a:r>
            <a:r>
              <a:rPr lang="nl-BE" dirty="0"/>
              <a:t>-certificaten</a:t>
            </a:r>
          </a:p>
          <a:p>
            <a:pPr lvl="1"/>
            <a:r>
              <a:rPr lang="nl-BE" dirty="0"/>
              <a:t>geïntegreerd gebruikers- en toegangsbeheer</a:t>
            </a:r>
          </a:p>
          <a:p>
            <a:pPr lvl="1"/>
            <a:r>
              <a:rPr lang="nl-BE" dirty="0"/>
              <a:t>timestamping</a:t>
            </a:r>
          </a:p>
          <a:p>
            <a:pPr lvl="1"/>
            <a:r>
              <a:rPr lang="nl-BE" dirty="0"/>
              <a:t>end-</a:t>
            </a:r>
            <a:r>
              <a:rPr lang="nl-BE" dirty="0" err="1"/>
              <a:t>to</a:t>
            </a:r>
            <a:r>
              <a:rPr lang="nl-BE" dirty="0"/>
              <a:t>-end </a:t>
            </a:r>
            <a:r>
              <a:rPr lang="nl-BE" dirty="0" err="1"/>
              <a:t>vercijfering</a:t>
            </a:r>
            <a:endParaRPr lang="nl-BE" dirty="0"/>
          </a:p>
          <a:p>
            <a:pPr lvl="1"/>
            <a:r>
              <a:rPr lang="nl-BE" dirty="0"/>
              <a:t>codering</a:t>
            </a:r>
          </a:p>
          <a:p>
            <a:pPr lvl="1"/>
            <a:r>
              <a:rPr lang="nl-BE" dirty="0"/>
              <a:t>raadpleging van het Rijkregister en de registers van de Kruispuntbank van de Sociale Zekerheid</a:t>
            </a:r>
          </a:p>
          <a:p>
            <a:endParaRPr lang="fr-B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258" y="4869160"/>
            <a:ext cx="1560180" cy="1080120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744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 flipH="1" flipV="1">
            <a:off x="4140626" y="2572583"/>
            <a:ext cx="733885" cy="1296921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718627" y="3667738"/>
            <a:ext cx="897653" cy="490668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3838575" y="4507300"/>
            <a:ext cx="757238" cy="526256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4297863" y="4838295"/>
            <a:ext cx="655138" cy="946147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3207549" y="2433599"/>
            <a:ext cx="576079" cy="6310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2693078" y="3688570"/>
            <a:ext cx="455186" cy="0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2800814" y="4956333"/>
            <a:ext cx="603201" cy="110110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3781951" y="5930814"/>
            <a:ext cx="385502" cy="9047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372100" y="4796277"/>
            <a:ext cx="881462" cy="711009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endCxn id="44" idx="2"/>
          </p:cNvCxnSpPr>
          <p:nvPr/>
        </p:nvCxnSpPr>
        <p:spPr>
          <a:xfrm flipV="1">
            <a:off x="7508422" y="3034635"/>
            <a:ext cx="734395" cy="884330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660333" y="4225184"/>
            <a:ext cx="621297" cy="0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endCxn id="14" idx="0"/>
          </p:cNvCxnSpPr>
          <p:nvPr/>
        </p:nvCxnSpPr>
        <p:spPr>
          <a:xfrm flipH="1">
            <a:off x="7012386" y="4796277"/>
            <a:ext cx="5158" cy="711009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6397297" y="3149869"/>
            <a:ext cx="1504" cy="946066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5352231" y="3149869"/>
            <a:ext cx="277036" cy="654962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 flipV="1">
            <a:off x="7768356" y="6019395"/>
            <a:ext cx="975595" cy="2380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7700964" y="4225184"/>
            <a:ext cx="906240" cy="6440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236" y="5015173"/>
            <a:ext cx="769268" cy="769268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3" b="96739" l="3261" r="100000">
                        <a14:foregroundMark x1="83152" y1="72283" x2="83152" y2="72283"/>
                        <a14:foregroundMark x1="79891" y1="45109" x2="79891" y2="45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204" y="5663245"/>
            <a:ext cx="764704" cy="764704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300" y="5807261"/>
            <a:ext cx="548680" cy="548680"/>
          </a:xfrm>
          <a:prstGeom prst="rect">
            <a:avLst/>
          </a:prstGeom>
        </p:spPr>
      </p:pic>
      <p:sp>
        <p:nvSpPr>
          <p:cNvPr id="16" name="Tijdelijke aanduiding voor tekst 1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Overzicht van het </a:t>
            </a:r>
            <a:r>
              <a:rPr lang="nl-BE" dirty="0" err="1" smtClean="0"/>
              <a:t>eGezondheidslandschap</a:t>
            </a:r>
            <a:endParaRPr lang="nl-BE" dirty="0"/>
          </a:p>
        </p:txBody>
      </p:sp>
      <p:pic>
        <p:nvPicPr>
          <p:cNvPr id="1026" name="Picture 2" descr="H:\Communication\Shared\Images Library\eHealth People Icons\electroniqu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9" y="3554801"/>
            <a:ext cx="1511643" cy="151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305" y="2311253"/>
            <a:ext cx="1795699" cy="831831"/>
          </a:xfrm>
          <a:prstGeom prst="rect">
            <a:avLst/>
          </a:prstGeom>
          <a:noFill/>
          <a:ln w="9525">
            <a:solidFill>
              <a:srgbClr val="52525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63" b="89941" l="6509" r="89941">
                        <a14:foregroundMark x1="6509" y1="65680" x2="6509" y2="65680"/>
                        <a14:foregroundMark x1="45562" y1="56805" x2="45562" y2="56805"/>
                        <a14:foregroundMark x1="61538" y1="61243" x2="61538" y2="61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1629834"/>
            <a:ext cx="1402135" cy="14021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04" b="93066" l="9489" r="89416">
                        <a14:foregroundMark x1="24453" y1="21533" x2="24453" y2="21533"/>
                        <a14:foregroundMark x1="27007" y1="6569" x2="27007" y2="6569"/>
                        <a14:foregroundMark x1="40511" y1="10584" x2="40511" y2="10584"/>
                        <a14:foregroundMark x1="45620" y1="72263" x2="45620" y2="72263"/>
                        <a14:foregroundMark x1="85766" y1="38686" x2="85766" y2="38686"/>
                        <a14:foregroundMark x1="41606" y1="82117" x2="41606" y2="82117"/>
                        <a14:foregroundMark x1="40511" y1="85766" x2="40511" y2="85766"/>
                        <a14:foregroundMark x1="33577" y1="93066" x2="33577" y2="93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42" y="5650707"/>
            <a:ext cx="1138974" cy="11389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997" l="0" r="100000">
                        <a14:foregroundMark x1="20067" y1="20736" x2="20067" y2="20736"/>
                        <a14:foregroundMark x1="72241" y1="69900" x2="72241" y2="69900"/>
                        <a14:foregroundMark x1="69900" y1="82609" x2="69900" y2="82609"/>
                        <a14:foregroundMark x1="36120" y1="77258" x2="36120" y2="77258"/>
                        <a14:foregroundMark x1="36120" y1="74247" x2="36120" y2="74247"/>
                        <a14:foregroundMark x1="57525" y1="34783" x2="57525" y2="34783"/>
                        <a14:foregroundMark x1="53846" y1="44147" x2="53846" y2="44147"/>
                        <a14:foregroundMark x1="88963" y1="33779" x2="88963" y2="33779"/>
                        <a14:foregroundMark x1="93311" y1="51505" x2="93311" y2="5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78" y="4418014"/>
            <a:ext cx="1240334" cy="12403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8" b="100000" l="0" r="100000">
                        <a14:foregroundMark x1="22059" y1="16912" x2="22059" y2="16912"/>
                        <a14:foregroundMark x1="56618" y1="54779" x2="56618" y2="54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97" y="3020232"/>
            <a:ext cx="1130717" cy="11307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73" y="3380479"/>
            <a:ext cx="708670" cy="70867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460" y="2018498"/>
            <a:ext cx="708670" cy="70867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49" y="5576478"/>
            <a:ext cx="708670" cy="7086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291" y="4601998"/>
            <a:ext cx="708670" cy="708670"/>
          </a:xfrm>
          <a:prstGeom prst="rect">
            <a:avLst/>
          </a:prstGeom>
        </p:spPr>
      </p:pic>
      <p:pic>
        <p:nvPicPr>
          <p:cNvPr id="70" name="Picture 3" descr="H:\Communication\Shared\Images Library\eHealth People Icons\mutuelle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228" y="1196752"/>
            <a:ext cx="936955" cy="93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70556" y="3911130"/>
            <a:ext cx="1951264" cy="1155313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44" y="3979596"/>
            <a:ext cx="1702891" cy="50405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19544" y="2508081"/>
            <a:ext cx="1846545" cy="526554"/>
          </a:xfrm>
          <a:prstGeom prst="rect">
            <a:avLst/>
          </a:prstGeom>
          <a:ln>
            <a:solidFill>
              <a:srgbClr val="525252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56417" y="5507285"/>
            <a:ext cx="1511939" cy="1274174"/>
          </a:xfrm>
          <a:prstGeom prst="rect">
            <a:avLst/>
          </a:prstGeom>
          <a:ln>
            <a:solidFill>
              <a:srgbClr val="525252"/>
            </a:solidFill>
          </a:ln>
        </p:spPr>
      </p:pic>
      <p:sp>
        <p:nvSpPr>
          <p:cNvPr id="75" name="TextBox 74"/>
          <p:cNvSpPr txBox="1"/>
          <p:nvPr/>
        </p:nvSpPr>
        <p:spPr>
          <a:xfrm>
            <a:off x="8509125" y="4102265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Authentieke bronnen</a:t>
            </a:r>
            <a:endParaRPr lang="fr-BE" dirty="0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69165" y="3598209"/>
            <a:ext cx="621846" cy="5425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69145" y="4430782"/>
            <a:ext cx="650398" cy="564687"/>
          </a:xfrm>
          <a:prstGeom prst="rect">
            <a:avLst/>
          </a:prstGeom>
        </p:spPr>
      </p:pic>
      <p:cxnSp>
        <p:nvCxnSpPr>
          <p:cNvPr id="95" name="Straight Connector 94"/>
          <p:cNvCxnSpPr/>
          <p:nvPr/>
        </p:nvCxnSpPr>
        <p:spPr>
          <a:xfrm>
            <a:off x="6227609" y="1980102"/>
            <a:ext cx="561" cy="319441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39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smtClean="0"/>
              <a:t>Patiëntenportaal MijnGezondheid.be</a:t>
            </a:r>
            <a:endParaRPr lang="fr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322922"/>
            <a:ext cx="8004312" cy="145634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67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00248 -1.3988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6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sz="3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eGezondheid - Prioriteiten </a:t>
            </a:r>
            <a:r>
              <a:rPr lang="nl-NL" sz="3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2023-2024</a:t>
            </a:r>
            <a:endParaRPr lang="fr-BE" sz="3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275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 smtClean="0"/>
              <a:t>Actieplan</a:t>
            </a:r>
            <a:r>
              <a:rPr lang="en-US" dirty="0" smtClean="0"/>
              <a:t> 2022-2024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11424" y="2780928"/>
            <a:ext cx="3240000" cy="1524424"/>
          </a:xfrm>
        </p:spPr>
        <p:txBody>
          <a:bodyPr/>
          <a:lstStyle/>
          <a:p>
            <a:pPr>
              <a:lnSpc>
                <a:spcPts val="1400"/>
              </a:lnSpc>
            </a:pPr>
            <a:r>
              <a:rPr lang="nl-BE" dirty="0"/>
              <a:t>1</a:t>
            </a:r>
            <a:r>
              <a:rPr lang="nl-BE" baseline="30000" dirty="0"/>
              <a:t>ste</a:t>
            </a:r>
            <a:r>
              <a:rPr lang="nl-BE" dirty="0"/>
              <a:t> actieplan (</a:t>
            </a:r>
            <a:r>
              <a:rPr lang="nl-BE" dirty="0" err="1"/>
              <a:t>roadmap</a:t>
            </a:r>
            <a:r>
              <a:rPr lang="nl-BE" dirty="0"/>
              <a:t>) </a:t>
            </a:r>
          </a:p>
          <a:p>
            <a:pPr>
              <a:lnSpc>
                <a:spcPts val="1400"/>
              </a:lnSpc>
            </a:pPr>
            <a:endParaRPr lang="nl-BE" dirty="0"/>
          </a:p>
          <a:p>
            <a:r>
              <a:rPr lang="nl-B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 2013</a:t>
            </a:r>
          </a:p>
          <a:p>
            <a:pPr>
              <a:lnSpc>
                <a:spcPts val="1400"/>
              </a:lnSpc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39996" y="2780928"/>
            <a:ext cx="3240000" cy="1524424"/>
          </a:xfrm>
        </p:spPr>
        <p:txBody>
          <a:bodyPr/>
          <a:lstStyle/>
          <a:p>
            <a:pPr>
              <a:lnSpc>
                <a:spcPts val="1400"/>
              </a:lnSpc>
            </a:pPr>
            <a:r>
              <a:rPr lang="nl-BE"/>
              <a:t>Versie </a:t>
            </a:r>
            <a:r>
              <a:rPr lang="nl-BE" b="1"/>
              <a:t>4.0 </a:t>
            </a:r>
            <a:r>
              <a:rPr lang="nl-BE" b="1" dirty="0"/>
              <a:t>(2022-2024) </a:t>
            </a:r>
          </a:p>
          <a:p>
            <a:pPr>
              <a:lnSpc>
                <a:spcPts val="1400"/>
              </a:lnSpc>
            </a:pPr>
            <a:endParaRPr lang="nl-BE" b="1" dirty="0"/>
          </a:p>
          <a:p>
            <a:r>
              <a:rPr lang="nl-B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Continuïteit</a:t>
            </a:r>
            <a:r>
              <a:rPr lang="nl-BE" b="1"/>
              <a:t/>
            </a:r>
            <a:br>
              <a:rPr lang="nl-BE" b="1"/>
            </a:br>
            <a:r>
              <a:rPr lang="nl-B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 </a:t>
            </a:r>
            <a:r>
              <a:rPr lang="nl-B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eerste 3 plannen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7968568" y="2793504"/>
            <a:ext cx="3240000" cy="1524424"/>
          </a:xfrm>
        </p:spPr>
        <p:txBody>
          <a:bodyPr/>
          <a:lstStyle/>
          <a:p>
            <a:pPr>
              <a:lnSpc>
                <a:spcPts val="1400"/>
              </a:lnSpc>
            </a:pPr>
            <a:r>
              <a:rPr lang="nl-BE"/>
              <a:t>Inwerkingtreding </a:t>
            </a:r>
            <a:endParaRPr lang="nl-BE" dirty="0"/>
          </a:p>
          <a:p>
            <a:pPr>
              <a:lnSpc>
                <a:spcPts val="1400"/>
              </a:lnSpc>
            </a:pPr>
            <a:endParaRPr lang="nl-BE" dirty="0"/>
          </a:p>
          <a:p>
            <a:r>
              <a:rPr lang="nl-B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oktober 2022</a:t>
            </a:r>
          </a:p>
          <a:p>
            <a:pPr>
              <a:lnSpc>
                <a:spcPts val="1400"/>
              </a:lnSpc>
            </a:pP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151424" y="3009208"/>
            <a:ext cx="0" cy="533932"/>
          </a:xfrm>
          <a:prstGeom prst="line">
            <a:avLst/>
          </a:prstGeom>
          <a:ln w="15875">
            <a:solidFill>
              <a:srgbClr val="065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536160" y="3009208"/>
            <a:ext cx="0" cy="533932"/>
          </a:xfrm>
          <a:prstGeom prst="line">
            <a:avLst/>
          </a:prstGeom>
          <a:ln w="15875">
            <a:solidFill>
              <a:srgbClr val="065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466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smtClean="0"/>
              <a:t>Aandachtspunten bij de uitwerking ervan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 smtClean="0"/>
              <a:t>B-IHR (</a:t>
            </a:r>
            <a:r>
              <a:rPr lang="nl-BE" dirty="0" err="1" smtClean="0"/>
              <a:t>Belgian</a:t>
            </a:r>
            <a:r>
              <a:rPr lang="nl-BE" dirty="0" smtClean="0"/>
              <a:t> </a:t>
            </a:r>
            <a:r>
              <a:rPr lang="nl-BE" dirty="0" err="1" smtClean="0"/>
              <a:t>Integrated</a:t>
            </a:r>
            <a:r>
              <a:rPr lang="nl-BE" dirty="0" smtClean="0"/>
              <a:t> Health Record)</a:t>
            </a:r>
          </a:p>
          <a:p>
            <a:r>
              <a:rPr lang="nl-BE" dirty="0" smtClean="0"/>
              <a:t>HDA (Health Data </a:t>
            </a:r>
            <a:r>
              <a:rPr lang="nl-BE" dirty="0" err="1" smtClean="0"/>
              <a:t>Authority</a:t>
            </a:r>
            <a:r>
              <a:rPr lang="nl-BE" dirty="0" smtClean="0"/>
              <a:t>)</a:t>
            </a:r>
          </a:p>
          <a:p>
            <a:r>
              <a:rPr lang="nl-BE" dirty="0" smtClean="0"/>
              <a:t>COVID-19-pandemie &gt; </a:t>
            </a:r>
            <a:r>
              <a:rPr lang="nl-BE" dirty="0" err="1" smtClean="0"/>
              <a:t>eGezondheidsdiensten</a:t>
            </a:r>
            <a:r>
              <a:rPr lang="nl-BE" dirty="0" smtClean="0"/>
              <a:t> </a:t>
            </a:r>
          </a:p>
          <a:p>
            <a:r>
              <a:rPr lang="nl-BE" dirty="0" smtClean="0"/>
              <a:t>Geleerde lessen uit de vorige actieplannen</a:t>
            </a:r>
          </a:p>
          <a:p>
            <a:r>
              <a:rPr lang="nl-BE" dirty="0" smtClean="0"/>
              <a:t>Voorbereiding invoering EHDS (European Health Data Space)</a:t>
            </a:r>
          </a:p>
          <a:p>
            <a:pPr lvl="1"/>
            <a:r>
              <a:rPr lang="nl-BE" dirty="0" smtClean="0"/>
              <a:t>1  een efficiënt beheersysteem van de gegevens en voorschriften voor de uitwisseling van gegevens</a:t>
            </a:r>
          </a:p>
          <a:p>
            <a:pPr lvl="1"/>
            <a:r>
              <a:rPr lang="nl-BE" dirty="0" smtClean="0"/>
              <a:t>2  kwaliteit van de gegevens</a:t>
            </a:r>
          </a:p>
          <a:p>
            <a:pPr lvl="1"/>
            <a:r>
              <a:rPr lang="nl-BE" dirty="0" smtClean="0"/>
              <a:t>3  een goede infrastructuur en </a:t>
            </a:r>
            <a:r>
              <a:rPr lang="nl-BE" dirty="0" smtClean="0"/>
              <a:t>interoperabiliteit</a:t>
            </a:r>
          </a:p>
          <a:p>
            <a:r>
              <a:rPr lang="nl-BE" dirty="0" smtClean="0"/>
              <a:t>Voor volledige actieplan, </a:t>
            </a:r>
            <a:r>
              <a:rPr lang="nl-BE" dirty="0"/>
              <a:t>zie </a:t>
            </a:r>
            <a:r>
              <a:rPr lang="nl-BE" dirty="0">
                <a:hlinkClick r:id="rId3"/>
              </a:rPr>
              <a:t>https://</a:t>
            </a:r>
            <a:r>
              <a:rPr lang="nl-BE" dirty="0" smtClean="0">
                <a:hlinkClick r:id="rId3"/>
              </a:rPr>
              <a:t>www.ehealth.fgov.be/nl/page/roadmap-4.0</a:t>
            </a:r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pPr lvl="1"/>
            <a:endParaRPr lang="nl-B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78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mtClean="0"/>
              <a:t>Governance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063552" y="1988840"/>
            <a:ext cx="7788690" cy="3529726"/>
            <a:chOff x="2267750" y="2852936"/>
            <a:chExt cx="7788690" cy="3529726"/>
          </a:xfrm>
        </p:grpSpPr>
        <p:sp>
          <p:nvSpPr>
            <p:cNvPr id="8" name="TextBox 7"/>
            <p:cNvSpPr txBox="1"/>
            <p:nvPr/>
          </p:nvSpPr>
          <p:spPr>
            <a:xfrm>
              <a:off x="5202287" y="2852936"/>
              <a:ext cx="2304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IMC </a:t>
              </a:r>
              <a:r>
                <a:rPr lang="en-US" sz="1600" dirty="0" err="1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Volksgezondheid</a:t>
              </a:r>
              <a:r>
                <a:rPr lang="en-US" sz="16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</a:p>
            <a:p>
              <a:r>
                <a:rPr lang="en-US" sz="16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&amp; IKW </a:t>
              </a:r>
              <a:r>
                <a:rPr lang="en-US" sz="1600" dirty="0" err="1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eGezondheid</a:t>
              </a:r>
              <a:r>
                <a:rPr lang="en-US" sz="16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67750" y="5797887"/>
              <a:ext cx="2727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Program </a:t>
              </a:r>
              <a:endParaRPr lang="en-US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  <a:p>
              <a:pPr algn="ctr"/>
              <a:r>
                <a:rPr lang="en-US" sz="1600" dirty="0" smtClean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Board </a:t>
              </a:r>
              <a:r>
                <a:rPr lang="en-US" sz="1600" dirty="0" err="1" smtClean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eGezondheid</a:t>
              </a:r>
              <a:endParaRPr lang="en-US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36160" y="5920998"/>
              <a:ext cx="2520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eGezondheidsprojecten</a:t>
              </a:r>
              <a:endParaRPr lang="en-US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3863752" y="3717032"/>
              <a:ext cx="1152128" cy="1808411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5231904" y="6090275"/>
              <a:ext cx="2088232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7570561" y="3720868"/>
              <a:ext cx="995330" cy="1808411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5762507" y="4107724"/>
              <a:ext cx="1027025" cy="1027025"/>
            </a:xfrm>
            <a:prstGeom prst="ellipse">
              <a:avLst/>
            </a:prstGeom>
            <a:solidFill>
              <a:srgbClr val="087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96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Governance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b="1" dirty="0" smtClean="0">
                <a:solidFill>
                  <a:srgbClr val="087670"/>
                </a:solidFill>
              </a:rPr>
              <a:t>Niveau 1</a:t>
            </a:r>
            <a:r>
              <a:rPr lang="nl-BE" dirty="0" smtClean="0"/>
              <a:t>  Politiek &amp; strategisch niveau (</a:t>
            </a:r>
            <a:r>
              <a:rPr lang="nl-NL" dirty="0" smtClean="0"/>
              <a:t>IMC Volksgezondheid </a:t>
            </a:r>
            <a:br>
              <a:rPr lang="nl-NL" dirty="0" smtClean="0"/>
            </a:br>
            <a:r>
              <a:rPr lang="nl-NL" dirty="0" smtClean="0"/>
              <a:t>	en IKW </a:t>
            </a:r>
            <a:r>
              <a:rPr lang="nl-NL" dirty="0" err="1" smtClean="0"/>
              <a:t>eGezondheid</a:t>
            </a:r>
            <a:r>
              <a:rPr lang="nl-NL" dirty="0" smtClean="0"/>
              <a:t>)</a:t>
            </a:r>
          </a:p>
          <a:p>
            <a:endParaRPr lang="nl-BE" dirty="0" smtClean="0"/>
          </a:p>
          <a:p>
            <a:pPr lvl="1"/>
            <a:r>
              <a:rPr lang="nl-BE" dirty="0" smtClean="0"/>
              <a:t>beheert en volgt de strategische doelstellingen op die voortvloeien uit de beleidskeuzes gemaakt door de federale regering en de deelentiteiten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1" r="22471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852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mtClean="0"/>
              <a:t>Governance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b="1" dirty="0">
                <a:solidFill>
                  <a:srgbClr val="087670"/>
                </a:solidFill>
              </a:rPr>
              <a:t>Niveau 2 </a:t>
            </a:r>
            <a:r>
              <a:rPr lang="nl-BE" dirty="0" smtClean="0"/>
              <a:t>Tactisch niveau (Program Board </a:t>
            </a:r>
            <a:r>
              <a:rPr lang="nl-BE" dirty="0" err="1" smtClean="0"/>
              <a:t>eGezondheid</a:t>
            </a:r>
            <a:r>
              <a:rPr lang="nl-BE" dirty="0" smtClean="0"/>
              <a:t>) </a:t>
            </a:r>
          </a:p>
          <a:p>
            <a:endParaRPr lang="nl-BE" dirty="0" smtClean="0"/>
          </a:p>
          <a:p>
            <a:pPr lvl="1"/>
            <a:r>
              <a:rPr lang="nl-NL" dirty="0" smtClean="0"/>
              <a:t>staat in voor de vertrouwelijkheid, de veiligheid en de betrouwbaarheid van de gegevensuitwisselingen overeenkomstig de in het actieplan </a:t>
            </a:r>
            <a:r>
              <a:rPr lang="nl-NL" dirty="0" err="1" smtClean="0"/>
              <a:t>eGezondheid</a:t>
            </a:r>
            <a:r>
              <a:rPr lang="nl-NL" dirty="0" smtClean="0"/>
              <a:t> gemaakte afspraken</a:t>
            </a:r>
            <a:br>
              <a:rPr lang="nl-NL" dirty="0" smtClean="0"/>
            </a:br>
            <a:endParaRPr lang="nl-NL" dirty="0" smtClean="0"/>
          </a:p>
          <a:p>
            <a:pPr lvl="1"/>
            <a:r>
              <a:rPr lang="nl-NL" dirty="0" smtClean="0"/>
              <a:t>bevordert het gebruik van online gezondheidsdiensten door de actoren en de gebruikers van gezondheidszorg</a:t>
            </a:r>
            <a:br>
              <a:rPr lang="nl-NL" dirty="0" smtClean="0"/>
            </a:br>
            <a:endParaRPr lang="nl-NL" dirty="0" smtClean="0"/>
          </a:p>
          <a:p>
            <a:pPr lvl="1"/>
            <a:r>
              <a:rPr lang="nl-NL" dirty="0" smtClean="0"/>
              <a:t>vormt de schakel tussen de dagelijkse werking van het plan en de strategische leiding van het actieplan </a:t>
            </a:r>
            <a:r>
              <a:rPr lang="nl-NL" dirty="0" err="1" smtClean="0"/>
              <a:t>eGezondheid</a:t>
            </a:r>
            <a:endParaRPr lang="nl-NL" dirty="0" smtClean="0"/>
          </a:p>
          <a:p>
            <a:pPr lvl="1"/>
            <a:endParaRPr lang="nl-BE" dirty="0" smtClean="0"/>
          </a:p>
          <a:p>
            <a:endParaRPr lang="en-US" dirty="0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0" name="Picture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5" b="15495"/>
          <a:stretch>
            <a:fillRect/>
          </a:stretch>
        </p:blipFill>
        <p:spPr>
          <a:xfrm>
            <a:off x="7560543" y="1439576"/>
            <a:ext cx="4631457" cy="473364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36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mtClean="0"/>
              <a:t>Governance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b="1" dirty="0" smtClean="0">
                <a:solidFill>
                  <a:srgbClr val="087670"/>
                </a:solidFill>
              </a:rPr>
              <a:t>Niveau 3</a:t>
            </a:r>
            <a:r>
              <a:rPr lang="nl-BE" dirty="0" smtClean="0"/>
              <a:t> Operationeel niveau (</a:t>
            </a:r>
            <a:r>
              <a:rPr lang="nl-BE" dirty="0" err="1" smtClean="0"/>
              <a:t>eGezondheidsprojecten</a:t>
            </a:r>
            <a:r>
              <a:rPr lang="nl-BE" dirty="0" smtClean="0"/>
              <a:t>)</a:t>
            </a:r>
          </a:p>
          <a:p>
            <a:endParaRPr lang="nl-BE" dirty="0" smtClean="0"/>
          </a:p>
          <a:p>
            <a:pPr lvl="1"/>
            <a:r>
              <a:rPr lang="nl-NL" dirty="0" err="1" smtClean="0"/>
              <a:t>governance</a:t>
            </a:r>
            <a:r>
              <a:rPr lang="nl-NL" dirty="0" smtClean="0"/>
              <a:t> eigen aan elke partnerinstelling in het kader van het beheer van haar projecten</a:t>
            </a:r>
            <a:br>
              <a:rPr lang="nl-NL" dirty="0" smtClean="0"/>
            </a:br>
            <a:endParaRPr lang="nl-NL" dirty="0" smtClean="0"/>
          </a:p>
          <a:p>
            <a:pPr lvl="1"/>
            <a:r>
              <a:rPr lang="nl-NL" dirty="0" smtClean="0"/>
              <a:t>staat in voor de coherentie tussen de functionele en technische architectuur van de projecten</a:t>
            </a:r>
          </a:p>
          <a:p>
            <a:pPr lvl="1"/>
            <a:endParaRPr lang="nl-BE" dirty="0" smtClean="0"/>
          </a:p>
          <a:p>
            <a:endParaRPr lang="en-US" dirty="0"/>
          </a:p>
        </p:txBody>
      </p:sp>
      <p:pic>
        <p:nvPicPr>
          <p:cNvPr id="9" name="Picture Placeholder 13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6379" r="26379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933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7D7-3B07-4F16-B17F-21A2F67651B8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err="1" smtClean="0"/>
              <a:t>Belgian</a:t>
            </a:r>
            <a:r>
              <a:rPr lang="nl-NL" dirty="0" smtClean="0"/>
              <a:t> </a:t>
            </a:r>
            <a:r>
              <a:rPr lang="nl-NL" dirty="0" err="1" smtClean="0"/>
              <a:t>Integrated</a:t>
            </a:r>
            <a:r>
              <a:rPr lang="nl-NL" dirty="0" smtClean="0"/>
              <a:t> Health Record (B-IHR)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altLang="nl-BE" dirty="0" smtClean="0"/>
              <a:t>Een omgeving waar</a:t>
            </a:r>
          </a:p>
          <a:p>
            <a:pPr lvl="1"/>
            <a:r>
              <a:rPr lang="nl-BE" altLang="nl-BE" dirty="0" smtClean="0"/>
              <a:t>een burger/patiënt een helder zicht heeft op zijn/haar/hun eigen </a:t>
            </a:r>
            <a:r>
              <a:rPr lang="nl-BE" altLang="nl-BE" dirty="0" err="1" smtClean="0"/>
              <a:t>gezondheids</a:t>
            </a:r>
            <a:r>
              <a:rPr lang="nl-BE" altLang="nl-BE" dirty="0" smtClean="0"/>
              <a:t>(zorg)- en </a:t>
            </a:r>
            <a:r>
              <a:rPr lang="nl-BE" altLang="nl-BE" dirty="0" err="1" smtClean="0"/>
              <a:t>welzijns</a:t>
            </a:r>
            <a:r>
              <a:rPr lang="nl-BE" altLang="nl-BE" dirty="0" smtClean="0"/>
              <a:t>(zorg)gegevens</a:t>
            </a:r>
          </a:p>
          <a:p>
            <a:pPr lvl="1"/>
            <a:r>
              <a:rPr lang="nl-BE" altLang="nl-BE" dirty="0" smtClean="0"/>
              <a:t>iedereen die voor die persoon zorgt een zicht heeft op alle gegevens die belangrijk zijn om hoogwaardige zorg te kunnen verlenen</a:t>
            </a:r>
          </a:p>
          <a:p>
            <a:r>
              <a:rPr lang="nl-BE" altLang="nl-BE" dirty="0" smtClean="0"/>
              <a:t>Iedere betrokkene kan actief bijdragen om de informatie actueel en correct te houden</a:t>
            </a:r>
          </a:p>
          <a:p>
            <a:r>
              <a:rPr lang="nl-BE" altLang="nl-BE" dirty="0" smtClean="0"/>
              <a:t>Betere systemen voor het invoeren, structureren en ordenen van alle beschikbare informatie, met meer toegevoegde waarde voor de zorg</a:t>
            </a:r>
          </a:p>
          <a:p>
            <a:r>
              <a:rPr lang="nl-BE" altLang="nl-BE" dirty="0" smtClean="0"/>
              <a:t>Ondersteuning van intensief (secundair) hergebruik van gegevens voor</a:t>
            </a:r>
          </a:p>
          <a:p>
            <a:pPr lvl="1"/>
            <a:r>
              <a:rPr lang="nl-BE" altLang="nl-BE" dirty="0" smtClean="0"/>
              <a:t>wetenschappelijk onderzoek, ontwikkeling en innovatie</a:t>
            </a:r>
          </a:p>
          <a:p>
            <a:pPr lvl="1"/>
            <a:r>
              <a:rPr lang="nl-BE" altLang="nl-BE" dirty="0" smtClean="0"/>
              <a:t>beleidsondersteuning</a:t>
            </a:r>
          </a:p>
          <a:p>
            <a:pPr lvl="1"/>
            <a:r>
              <a:rPr lang="nl-BE" altLang="nl-BE" dirty="0" smtClean="0"/>
              <a:t>populatiemanagement</a:t>
            </a:r>
          </a:p>
          <a:p>
            <a:r>
              <a:rPr lang="nl-BE" altLang="nl-BE" dirty="0" smtClean="0"/>
              <a:t>Meer info </a:t>
            </a:r>
            <a:r>
              <a:rPr lang="nl-BE" altLang="nl-BE" dirty="0" smtClean="0"/>
              <a:t>op </a:t>
            </a:r>
            <a:r>
              <a:rPr lang="nl-BE" altLang="nl-BE" dirty="0" smtClean="0">
                <a:hlinkClick r:id="rId3"/>
              </a:rPr>
              <a:t>https://www.frankrobben.be/wp-content/uploads/2023/03/B-IHR.pdf</a:t>
            </a:r>
            <a:endParaRPr lang="nl-BE" altLang="nl-BE" dirty="0" smtClean="0"/>
          </a:p>
          <a:p>
            <a:endParaRPr lang="nl-BE" altLang="nl-BE" dirty="0" smtClean="0"/>
          </a:p>
          <a:p>
            <a:pPr lvl="1"/>
            <a:endParaRPr lang="fr-F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08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B-IHR: kernobjectieven</a:t>
            </a:r>
            <a:endParaRPr lang="nl-BE" dirty="0"/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65319502-B5AF-452D-82A6-4174A70AF2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2016284"/>
              </p:ext>
            </p:extLst>
          </p:nvPr>
        </p:nvGraphicFramePr>
        <p:xfrm>
          <a:off x="838201" y="1597985"/>
          <a:ext cx="10515600" cy="43479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3084">
                  <a:extLst>
                    <a:ext uri="{9D8B030D-6E8A-4147-A177-3AD203B41FA5}">
                      <a16:colId xmlns:a16="http://schemas.microsoft.com/office/drawing/2014/main" val="672354770"/>
                    </a:ext>
                  </a:extLst>
                </a:gridCol>
                <a:gridCol w="1961149">
                  <a:extLst>
                    <a:ext uri="{9D8B030D-6E8A-4147-A177-3AD203B41FA5}">
                      <a16:colId xmlns:a16="http://schemas.microsoft.com/office/drawing/2014/main" val="405276149"/>
                    </a:ext>
                  </a:extLst>
                </a:gridCol>
                <a:gridCol w="8141367">
                  <a:extLst>
                    <a:ext uri="{9D8B030D-6E8A-4147-A177-3AD203B41FA5}">
                      <a16:colId xmlns:a16="http://schemas.microsoft.com/office/drawing/2014/main" val="4016219758"/>
                    </a:ext>
                  </a:extLst>
                </a:gridCol>
              </a:tblGrid>
              <a:tr h="527308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gezondheid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ondersteunen 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van kwaliteit, continuïteit en veiligheid van de 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gezondheids- en welzijnszorg via 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een geïntegreerd 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elektronisch</a:t>
                      </a:r>
                      <a:r>
                        <a:rPr lang="nl-BE" sz="1600" baseline="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dossier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171686"/>
                  </a:ext>
                </a:extLst>
              </a:tr>
              <a:tr h="726715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zorggebruiker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b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etrokkenheid 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en empowerment 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van</a:t>
                      </a:r>
                      <a:r>
                        <a:rPr lang="nl-BE" sz="1600" baseline="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burger/patiënt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met een sterkere toegang tot zijn </a:t>
                      </a:r>
                      <a:r>
                        <a:rPr lang="nl-BE" sz="1600" dirty="0" err="1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gezondheids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(zorg)- en </a:t>
                      </a:r>
                      <a:r>
                        <a:rPr lang="nl-BE" sz="1600" dirty="0" err="1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welzijns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(zorg)gegevens 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en aandacht voor health </a:t>
                      </a:r>
                      <a:r>
                        <a:rPr lang="nl-BE" sz="1600" dirty="0" err="1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literacy</a:t>
                      </a:r>
                      <a:endParaRPr lang="nl-BE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621119"/>
                  </a:ext>
                </a:extLst>
              </a:tr>
              <a:tr h="74486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zorgproces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e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mpowerment 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van 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de zorgverlener door</a:t>
                      </a:r>
                      <a:r>
                        <a:rPr lang="nl-BE" sz="1600" baseline="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de invoer, 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de kwaliteit, de beschikbaarheid en de toegang tot </a:t>
                      </a:r>
                      <a:r>
                        <a:rPr lang="nl-BE" sz="1600" dirty="0" err="1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gezondheids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(zorg)-</a:t>
                      </a:r>
                      <a:r>
                        <a:rPr lang="nl-BE" sz="1600" baseline="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en </a:t>
                      </a:r>
                      <a:r>
                        <a:rPr lang="nl-BE" sz="1600" baseline="0" dirty="0" err="1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welzijns</a:t>
                      </a:r>
                      <a:r>
                        <a:rPr lang="nl-BE" sz="1600" baseline="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(zorg)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gegevens 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te verbeteren 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met 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het oog op meer kwaliteitsvolle 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zorg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0752121"/>
                  </a:ext>
                </a:extLst>
              </a:tr>
              <a:tr h="52416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hergebruik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aciliteren 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van de uitwisseling van </a:t>
                      </a:r>
                      <a:r>
                        <a:rPr lang="nl-BE" sz="1600" dirty="0" err="1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gezondheids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(zorg)-</a:t>
                      </a:r>
                      <a:r>
                        <a:rPr lang="nl-BE" sz="1600" baseline="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en </a:t>
                      </a:r>
                      <a:r>
                        <a:rPr lang="nl-BE" sz="1600" baseline="0" dirty="0" err="1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welzijns</a:t>
                      </a:r>
                      <a:r>
                        <a:rPr lang="nl-BE" sz="1600" baseline="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(zorg)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gegevens, 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en 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van hergebruik 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van 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data zowel voor </a:t>
                      </a:r>
                      <a:r>
                        <a:rPr lang="nl-BE" sz="1600" baseline="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primaire (kwaliteitsvolle zorgverstrekking) als voor secundaire doeleinden</a:t>
                      </a:r>
                      <a:endParaRPr lang="nl-BE" sz="1600" dirty="0" smtClean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993450"/>
                  </a:ext>
                </a:extLst>
              </a:tr>
              <a:tr h="696949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maatschappelijk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beschikbaar</a:t>
                      </a:r>
                      <a:r>
                        <a:rPr lang="nl-BE" sz="1600" baseline="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maken van gegevens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voor onderzoek,</a:t>
                      </a:r>
                      <a:r>
                        <a:rPr lang="nl-BE" sz="1600" baseline="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ontwikkeling,</a:t>
                      </a:r>
                      <a:r>
                        <a:rPr lang="nl-BE" sz="1600" baseline="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innovatie, beleidsondersteuning en populatiemanagement (secundair gebruik)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1801790"/>
                  </a:ext>
                </a:extLst>
              </a:tr>
              <a:tr h="699247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6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administratief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d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igitaliseren 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en optimaliseren van administratieve </a:t>
                      </a:r>
                      <a:r>
                        <a:rPr lang="nl-BE" sz="160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verwerking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037529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167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nl-NL" sz="3600" smtClean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eGezondheid - Stand van zaken </a:t>
            </a:r>
            <a:endParaRPr lang="fr-BE" sz="3600" smtClean="0">
              <a:solidFill>
                <a:prstClr val="black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28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smtClean="0"/>
              <a:t>Gezondheidsobjectief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ts val="2000"/>
              </a:lnSpc>
              <a:spcBef>
                <a:spcPts val="0"/>
              </a:spcBef>
            </a:pPr>
            <a:r>
              <a:rPr lang="nl-BE" altLang="nl-BE" dirty="0" smtClean="0"/>
              <a:t>Ondersteunen van </a:t>
            </a:r>
            <a:r>
              <a:rPr lang="nl-BE" altLang="nl-BE" b="1" dirty="0" smtClean="0"/>
              <a:t>kwaliteit, continuïteit, toegankelijkheid en veiligheid </a:t>
            </a:r>
            <a:r>
              <a:rPr lang="nl-BE" altLang="nl-BE" dirty="0" smtClean="0"/>
              <a:t>van de zorg via een geïntegreerd elektronisch dossier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endParaRPr lang="nl-BE" altLang="nl-BE" dirty="0" smtClean="0"/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nl-BE" altLang="nl-BE" dirty="0" smtClean="0"/>
              <a:t>Naast </a:t>
            </a:r>
            <a:r>
              <a:rPr lang="nl-BE" altLang="nl-BE" b="1" dirty="0" smtClean="0"/>
              <a:t>gezondheid</a:t>
            </a:r>
            <a:r>
              <a:rPr lang="nl-BE" altLang="nl-BE" dirty="0" smtClean="0"/>
              <a:t> ook </a:t>
            </a:r>
            <a:r>
              <a:rPr lang="nl-BE" altLang="nl-BE" b="1" dirty="0" smtClean="0"/>
              <a:t>welzijn</a:t>
            </a:r>
            <a:r>
              <a:rPr lang="nl-BE" altLang="nl-BE" dirty="0" smtClean="0"/>
              <a:t> (geestelijke gezondheid)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endParaRPr lang="nl-BE" altLang="nl-BE" b="1" dirty="0" smtClean="0"/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nl-BE" altLang="nl-BE" b="1" dirty="0" smtClean="0"/>
              <a:t>Overzichtelijke</a:t>
            </a:r>
            <a:r>
              <a:rPr lang="nl-BE" altLang="nl-BE" dirty="0" smtClean="0"/>
              <a:t> informatie (voor zorgteam en burger/patiënt) via een aangepast dashboard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endParaRPr lang="nl-BE" altLang="nl-BE" dirty="0" smtClean="0"/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nl-BE" altLang="nl-BE" dirty="0" smtClean="0"/>
              <a:t>Verzekeren van de </a:t>
            </a:r>
            <a:r>
              <a:rPr lang="nl-BE" altLang="nl-BE" b="1" dirty="0" smtClean="0"/>
              <a:t>kwaliteit, structuur en interoperabiliteit van de informatie </a:t>
            </a:r>
            <a:r>
              <a:rPr lang="nl-BE" altLang="nl-BE" dirty="0" smtClean="0"/>
              <a:t>op basis van zorgepisodes en </a:t>
            </a:r>
            <a:r>
              <a:rPr lang="nl-BE" altLang="nl-BE" b="1" dirty="0"/>
              <a:t>c</a:t>
            </a:r>
            <a:r>
              <a:rPr lang="nl-BE" altLang="nl-BE" b="1" dirty="0" smtClean="0"/>
              <a:t>are sets</a:t>
            </a:r>
            <a:endParaRPr lang="nl-BE" altLang="nl-BE" dirty="0" smtClean="0"/>
          </a:p>
          <a:p>
            <a:pPr>
              <a:lnSpc>
                <a:spcPts val="2000"/>
              </a:lnSpc>
              <a:spcBef>
                <a:spcPts val="0"/>
              </a:spcBef>
            </a:pPr>
            <a:endParaRPr lang="nl-BE" altLang="nl-BE" b="1" dirty="0" smtClean="0"/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nl-BE" altLang="nl-BE" b="1" dirty="0" smtClean="0"/>
              <a:t>Technologie</a:t>
            </a:r>
            <a:r>
              <a:rPr lang="nl-BE" altLang="nl-BE" dirty="0" smtClean="0"/>
              <a:t> is een hulpmiddel voor de zorg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endParaRPr lang="nl-BE" altLang="nl-BE" b="1" dirty="0" smtClean="0"/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nl-BE" altLang="nl-BE" b="1" dirty="0" err="1" smtClean="0"/>
              <a:t>Evidence</a:t>
            </a:r>
            <a:r>
              <a:rPr lang="nl-BE" altLang="nl-BE" b="1" dirty="0" smtClean="0"/>
              <a:t> </a:t>
            </a:r>
            <a:r>
              <a:rPr lang="nl-BE" altLang="nl-BE" b="1" dirty="0" err="1" smtClean="0"/>
              <a:t>Based</a:t>
            </a:r>
            <a:r>
              <a:rPr lang="nl-BE" altLang="nl-BE" b="1" dirty="0" smtClean="0"/>
              <a:t> </a:t>
            </a:r>
            <a:r>
              <a:rPr lang="nl-BE" altLang="nl-BE" b="1" dirty="0" err="1" smtClean="0"/>
              <a:t>Medicine</a:t>
            </a:r>
            <a:r>
              <a:rPr lang="nl-BE" altLang="nl-BE" dirty="0" smtClean="0"/>
              <a:t>-richtlijnen, klinische beslissingsondersteunende instrumenten en algoritmen (</a:t>
            </a:r>
            <a:r>
              <a:rPr lang="nl-BE" altLang="nl-BE" dirty="0" err="1"/>
              <a:t>a</a:t>
            </a:r>
            <a:r>
              <a:rPr lang="nl-BE" altLang="nl-BE" dirty="0" err="1" smtClean="0"/>
              <a:t>ugmentend</a:t>
            </a:r>
            <a:r>
              <a:rPr lang="nl-BE" altLang="nl-BE" dirty="0" smtClean="0"/>
              <a:t> </a:t>
            </a:r>
            <a:r>
              <a:rPr lang="nl-BE" altLang="nl-BE" dirty="0"/>
              <a:t>i</a:t>
            </a:r>
            <a:r>
              <a:rPr lang="nl-BE" altLang="nl-BE" dirty="0" smtClean="0"/>
              <a:t>ntelligence)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endParaRPr lang="nl-BE" altLang="nl-BE" dirty="0" smtClean="0"/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nl-BE" altLang="nl-BE" dirty="0" smtClean="0"/>
              <a:t>Inzetten op </a:t>
            </a:r>
            <a:r>
              <a:rPr lang="nl-BE" altLang="nl-BE" b="1" dirty="0" err="1" smtClean="0"/>
              <a:t>veranderingmanagement</a:t>
            </a:r>
            <a:r>
              <a:rPr lang="nl-BE" altLang="nl-BE" b="1" dirty="0" smtClean="0"/>
              <a:t> en engagement </a:t>
            </a:r>
            <a:r>
              <a:rPr lang="nl-BE" altLang="nl-BE" dirty="0"/>
              <a:t>=</a:t>
            </a:r>
            <a:r>
              <a:rPr lang="nl-BE" altLang="nl-BE" dirty="0" smtClean="0"/>
              <a:t>&gt; win-win voor alle stakeholders</a:t>
            </a:r>
          </a:p>
          <a:p>
            <a:pPr algn="ctr">
              <a:lnSpc>
                <a:spcPts val="2000"/>
              </a:lnSpc>
              <a:spcBef>
                <a:spcPts val="0"/>
              </a:spcBef>
            </a:pPr>
            <a:endParaRPr lang="nl-BE" altLang="nl-BE" sz="2400" b="1" dirty="0" smtClean="0"/>
          </a:p>
          <a:p>
            <a:pPr algn="ctr">
              <a:lnSpc>
                <a:spcPts val="2000"/>
              </a:lnSpc>
              <a:spcBef>
                <a:spcPts val="0"/>
              </a:spcBef>
            </a:pPr>
            <a:endParaRPr lang="nl-BE" altLang="nl-BE" sz="2400" b="1" dirty="0" smtClean="0"/>
          </a:p>
          <a:p>
            <a:pPr algn="ctr">
              <a:lnSpc>
                <a:spcPts val="2000"/>
              </a:lnSpc>
              <a:spcBef>
                <a:spcPts val="0"/>
              </a:spcBef>
            </a:pPr>
            <a:r>
              <a:rPr lang="nl-BE" altLang="nl-BE" sz="2400" b="1" dirty="0" smtClean="0"/>
              <a:t>Moonshot</a:t>
            </a:r>
            <a:endParaRPr lang="fr-B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998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smtClean="0"/>
              <a:t>Perspectief zorggebruiker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nl-BE" altLang="nl-BE" dirty="0" smtClean="0"/>
              <a:t>Gebaseerd op individuele </a:t>
            </a:r>
            <a:r>
              <a:rPr lang="nl-BE" altLang="nl-BE" b="1" dirty="0" smtClean="0"/>
              <a:t>levensdoelen</a:t>
            </a:r>
            <a:r>
              <a:rPr lang="nl-BE" altLang="nl-BE" dirty="0" smtClean="0"/>
              <a:t> en </a:t>
            </a:r>
            <a:r>
              <a:rPr lang="nl-BE" altLang="nl-BE" b="1" dirty="0" smtClean="0"/>
              <a:t>levenskwaliteit</a:t>
            </a:r>
            <a:endParaRPr lang="nl-BE" altLang="nl-BE" dirty="0" smtClean="0"/>
          </a:p>
          <a:p>
            <a:pPr>
              <a:lnSpc>
                <a:spcPts val="2400"/>
              </a:lnSpc>
              <a:spcBef>
                <a:spcPts val="0"/>
              </a:spcBef>
            </a:pPr>
            <a:endParaRPr lang="nl-BE" altLang="nl-BE" b="1" dirty="0" smtClean="0"/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nl-BE" altLang="nl-BE" b="1" dirty="0" smtClean="0"/>
              <a:t>Betrokkenheid</a:t>
            </a:r>
            <a:r>
              <a:rPr lang="nl-BE" altLang="nl-BE" dirty="0" smtClean="0"/>
              <a:t> en </a:t>
            </a:r>
            <a:r>
              <a:rPr lang="nl-BE" altLang="nl-BE" b="1" dirty="0" smtClean="0"/>
              <a:t>empowerment</a:t>
            </a:r>
            <a:r>
              <a:rPr lang="nl-BE" altLang="nl-BE" dirty="0" smtClean="0"/>
              <a:t> van burger/patiënt met toegang tot zijn gegevens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endParaRPr lang="nl-BE" altLang="nl-BE" dirty="0" smtClean="0"/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nl-BE" altLang="nl-BE" dirty="0" smtClean="0"/>
              <a:t>Burger/patiënt wordt een </a:t>
            </a:r>
            <a:r>
              <a:rPr lang="nl-BE" altLang="nl-BE" b="1" dirty="0" smtClean="0"/>
              <a:t>actieve partner </a:t>
            </a:r>
            <a:r>
              <a:rPr lang="nl-BE" altLang="nl-BE" dirty="0" smtClean="0"/>
              <a:t>(deel van het zorgteam) in het zorgproces en moet zelf input kunnen geven voor zijn dossier en al zijn gegevens zien (viewers/dashboard)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endParaRPr lang="nl-BE" altLang="nl-BE" dirty="0" smtClean="0"/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nl-BE" altLang="nl-BE" dirty="0" smtClean="0"/>
              <a:t>Aandacht voor </a:t>
            </a:r>
            <a:r>
              <a:rPr lang="nl-BE" altLang="nl-BE" b="1" dirty="0" smtClean="0"/>
              <a:t>zwakkere gebruikers </a:t>
            </a:r>
            <a:r>
              <a:rPr lang="nl-BE" altLang="nl-BE" dirty="0"/>
              <a:t>=</a:t>
            </a:r>
            <a:r>
              <a:rPr lang="nl-BE" altLang="nl-BE" dirty="0" smtClean="0"/>
              <a:t>&gt; </a:t>
            </a:r>
            <a:r>
              <a:rPr lang="nl-BE" altLang="nl-BE" b="1" dirty="0" smtClean="0"/>
              <a:t>ook niet digitale oplossingen 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nl-BE" altLang="nl-BE" dirty="0" smtClean="0"/>
              <a:t>en</a:t>
            </a:r>
            <a:r>
              <a:rPr lang="nl-BE" altLang="nl-BE" b="1" dirty="0" smtClean="0"/>
              <a:t> </a:t>
            </a:r>
            <a:r>
              <a:rPr lang="nl-BE" altLang="nl-BE" dirty="0" smtClean="0"/>
              <a:t/>
            </a:r>
            <a:br>
              <a:rPr lang="nl-BE" altLang="nl-BE" dirty="0" smtClean="0"/>
            </a:br>
            <a:r>
              <a:rPr lang="nl-BE" altLang="nl-BE" dirty="0" smtClean="0"/>
              <a:t>inzetten op onderwijs en digitale geletterdheid (</a:t>
            </a:r>
            <a:r>
              <a:rPr lang="nl-BE" altLang="nl-BE" b="1" dirty="0" smtClean="0"/>
              <a:t>health </a:t>
            </a:r>
            <a:r>
              <a:rPr lang="nl-BE" altLang="nl-BE" b="1" dirty="0" err="1" smtClean="0"/>
              <a:t>literacy</a:t>
            </a:r>
            <a:r>
              <a:rPr lang="nl-BE" altLang="nl-BE" dirty="0" smtClean="0"/>
              <a:t>)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endParaRPr lang="nl-BE" altLang="nl-BE" dirty="0" smtClean="0"/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nl-BE" altLang="nl-BE" dirty="0" smtClean="0"/>
              <a:t>Mogelijkheden tot </a:t>
            </a:r>
            <a:r>
              <a:rPr lang="nl-BE" altLang="nl-BE" b="1" dirty="0" smtClean="0"/>
              <a:t>actualiseren en/of wijzigen</a:t>
            </a:r>
            <a:r>
              <a:rPr lang="nl-BE" altLang="nl-BE" dirty="0" smtClean="0"/>
              <a:t> van gegevens</a:t>
            </a:r>
            <a:endParaRPr lang="nl-BE" alt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20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altLang="nl-BE" dirty="0" smtClean="0"/>
              <a:t>Het zorgproces / de zorgactor</a:t>
            </a:r>
            <a:endParaRPr lang="fr-BE" dirty="0"/>
          </a:p>
        </p:txBody>
      </p:sp>
      <p:sp>
        <p:nvSpPr>
          <p:cNvPr id="4098" name="Tijdelijke aanduiding voor inhoud 2">
            <a:extLst>
              <a:ext uri="{FF2B5EF4-FFF2-40B4-BE49-F238E27FC236}">
                <a16:creationId xmlns:a16="http://schemas.microsoft.com/office/drawing/2014/main" id="{E44E3FF9-D385-4019-8351-8AD93F8F9518}"/>
              </a:ext>
            </a:extLst>
          </p:cNvPr>
          <p:cNvSpPr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nl-BE" altLang="nl-BE" b="1" dirty="0" smtClean="0"/>
              <a:t>Invoer, kwaliteit, beschikbaarheid </a:t>
            </a:r>
            <a:r>
              <a:rPr lang="nl-BE" altLang="nl-BE" dirty="0" smtClean="0"/>
              <a:t>van</a:t>
            </a:r>
            <a:r>
              <a:rPr lang="nl-BE" altLang="nl-BE" b="1" dirty="0" smtClean="0"/>
              <a:t> en toegang </a:t>
            </a:r>
            <a:r>
              <a:rPr lang="nl-BE" altLang="nl-BE" dirty="0" smtClean="0"/>
              <a:t>tot </a:t>
            </a:r>
            <a:r>
              <a:rPr lang="nl-BE" altLang="nl-BE" dirty="0" err="1" smtClean="0"/>
              <a:t>gezondheids</a:t>
            </a:r>
            <a:r>
              <a:rPr lang="nl-BE" altLang="nl-BE" dirty="0" smtClean="0"/>
              <a:t>(zorg)- en </a:t>
            </a:r>
            <a:r>
              <a:rPr lang="nl-BE" altLang="nl-BE" dirty="0" err="1" smtClean="0"/>
              <a:t>welzijns</a:t>
            </a:r>
            <a:r>
              <a:rPr lang="nl-BE" altLang="nl-BE" dirty="0" smtClean="0"/>
              <a:t>(zorg)gegevens verbeteren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endParaRPr lang="nl-BE" altLang="nl-BE" b="1" dirty="0" smtClean="0"/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nl-BE" altLang="nl-BE" b="1" dirty="0" smtClean="0"/>
              <a:t>Eén (virtueel) geïntegreerd gezondheidsdossier </a:t>
            </a:r>
            <a:r>
              <a:rPr lang="nl-BE" altLang="nl-BE" dirty="0" smtClean="0"/>
              <a:t>(gedistribueerde informatie met geïntegreerde toegang)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endParaRPr lang="nl-BE" altLang="nl-BE" dirty="0" smtClean="0"/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nl-BE" altLang="nl-BE" dirty="0" smtClean="0"/>
              <a:t>Gebruik en delen van informatie </a:t>
            </a:r>
            <a:r>
              <a:rPr lang="nl-BE" altLang="nl-BE" b="1" dirty="0" smtClean="0"/>
              <a:t>over de zorglijnen heen</a:t>
            </a:r>
            <a:endParaRPr lang="nl-BE" altLang="nl-BE" dirty="0" smtClean="0"/>
          </a:p>
          <a:p>
            <a:pPr>
              <a:lnSpc>
                <a:spcPts val="2400"/>
              </a:lnSpc>
              <a:spcBef>
                <a:spcPts val="0"/>
              </a:spcBef>
            </a:pPr>
            <a:endParaRPr lang="nl-BE" altLang="nl-BE" dirty="0" smtClean="0"/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nl-BE" altLang="nl-BE" dirty="0" smtClean="0"/>
              <a:t>Integratie van informatie is een </a:t>
            </a:r>
            <a:r>
              <a:rPr lang="nl-BE" altLang="nl-BE" b="1" dirty="0" smtClean="0"/>
              <a:t>wederkerig proces</a:t>
            </a:r>
            <a:r>
              <a:rPr lang="nl-BE" altLang="nl-BE" dirty="0" smtClean="0"/>
              <a:t>:</a:t>
            </a:r>
            <a:br>
              <a:rPr lang="nl-BE" altLang="nl-BE" dirty="0" smtClean="0"/>
            </a:br>
            <a:r>
              <a:rPr lang="nl-BE" altLang="nl-BE" dirty="0" smtClean="0"/>
              <a:t>informatie van goede kwaliteit invoeren </a:t>
            </a:r>
            <a:r>
              <a:rPr lang="nl-BE" altLang="nl-BE" dirty="0" smtClean="0">
                <a:sym typeface="Wingdings" panose="05000000000000000000" pitchFamily="2" charset="2"/>
              </a:rPr>
              <a:t></a:t>
            </a:r>
            <a:r>
              <a:rPr lang="nl-BE" altLang="nl-BE" dirty="0" smtClean="0"/>
              <a:t> informatie van goede kwaliteit krijgen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endParaRPr lang="nl-BE" altLang="nl-BE" b="1" dirty="0" smtClean="0"/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nl-BE" altLang="nl-BE" b="1" dirty="0" err="1" smtClean="0"/>
              <a:t>Only</a:t>
            </a:r>
            <a:r>
              <a:rPr lang="nl-BE" altLang="nl-BE" b="1" dirty="0" smtClean="0"/>
              <a:t> </a:t>
            </a:r>
            <a:r>
              <a:rPr lang="nl-BE" altLang="nl-BE" b="1" dirty="0" err="1"/>
              <a:t>o</a:t>
            </a:r>
            <a:r>
              <a:rPr lang="nl-BE" altLang="nl-BE" b="1" dirty="0" err="1" smtClean="0"/>
              <a:t>nce</a:t>
            </a:r>
            <a:r>
              <a:rPr lang="nl-BE" altLang="nl-BE" dirty="0" smtClean="0"/>
              <a:t>: </a:t>
            </a:r>
            <a:r>
              <a:rPr lang="nl-BE" dirty="0" smtClean="0"/>
              <a:t>relevante gegevens zoveel mogelijk meteen oppikken en invoeren</a:t>
            </a:r>
            <a:br>
              <a:rPr lang="nl-BE" dirty="0" smtClean="0"/>
            </a:br>
            <a:r>
              <a:rPr lang="nl-BE" dirty="0" smtClean="0">
                <a:sym typeface="Wingdings" pitchFamily="2" charset="2"/>
              </a:rPr>
              <a:t>=&gt; maximaal hergebruiken van reeds ingevoerde gegevens (dubbel werk en dubbele onderzoeken vermijden)</a:t>
            </a:r>
            <a:endParaRPr lang="nl-BE" altLang="nl-BE" dirty="0" smtClean="0"/>
          </a:p>
          <a:p>
            <a:endParaRPr lang="nl-BE" alt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072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altLang="nl-BE" dirty="0" smtClean="0"/>
              <a:t>Het zorgproces / de zorgactor</a:t>
            </a:r>
            <a:endParaRPr lang="fr-BE" dirty="0"/>
          </a:p>
        </p:txBody>
      </p:sp>
      <p:sp>
        <p:nvSpPr>
          <p:cNvPr id="4098" name="Tijdelijke aanduiding voor inhoud 2">
            <a:extLst>
              <a:ext uri="{FF2B5EF4-FFF2-40B4-BE49-F238E27FC236}">
                <a16:creationId xmlns:a16="http://schemas.microsoft.com/office/drawing/2014/main" id="{E44E3FF9-D385-4019-8351-8AD93F8F9518}"/>
              </a:ext>
            </a:extLst>
          </p:cNvPr>
          <p:cNvSpPr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r>
              <a:rPr lang="nl-BE" altLang="nl-BE" dirty="0" smtClean="0"/>
              <a:t>Opbouw van BIHR door zorgverstrekkers</a:t>
            </a:r>
          </a:p>
          <a:p>
            <a:pPr lvl="1">
              <a:lnSpc>
                <a:spcPts val="3000"/>
              </a:lnSpc>
            </a:pPr>
            <a:r>
              <a:rPr lang="nl-BE" altLang="nl-BE" b="1" dirty="0"/>
              <a:t>h</a:t>
            </a:r>
            <a:r>
              <a:rPr lang="nl-BE" altLang="nl-BE" b="1" dirty="0" smtClean="0"/>
              <a:t>istorisch opgebouwde gegevens</a:t>
            </a:r>
            <a:r>
              <a:rPr lang="nl-BE" altLang="nl-BE" dirty="0" smtClean="0"/>
              <a:t> rond zorgepisoden met een diagnose als episodetitel</a:t>
            </a:r>
          </a:p>
          <a:p>
            <a:pPr lvl="1">
              <a:lnSpc>
                <a:spcPts val="3000"/>
              </a:lnSpc>
            </a:pPr>
            <a:r>
              <a:rPr lang="nl-BE" altLang="nl-BE" b="1" dirty="0"/>
              <a:t>o</a:t>
            </a:r>
            <a:r>
              <a:rPr lang="nl-BE" altLang="nl-BE" b="1" dirty="0" smtClean="0"/>
              <a:t>verzichten</a:t>
            </a:r>
            <a:r>
              <a:rPr lang="nl-BE" altLang="nl-BE" dirty="0" smtClean="0"/>
              <a:t>: </a:t>
            </a:r>
            <a:r>
              <a:rPr lang="nl-BE" altLang="nl-BE" dirty="0" err="1" smtClean="0"/>
              <a:t>SumEHR</a:t>
            </a:r>
            <a:r>
              <a:rPr lang="nl-BE" altLang="nl-BE" dirty="0" smtClean="0"/>
              <a:t>, medicatieschema, </a:t>
            </a:r>
            <a:r>
              <a:rPr lang="nl-BE" altLang="nl-BE" dirty="0"/>
              <a:t>v</a:t>
            </a:r>
            <a:r>
              <a:rPr lang="nl-BE" altLang="nl-BE" dirty="0" smtClean="0"/>
              <a:t>accinatieschema, en andere soorten overzichten (verpleegkunde, kiné, sociaal, levensdoelen, …)</a:t>
            </a:r>
          </a:p>
          <a:p>
            <a:pPr lvl="1">
              <a:lnSpc>
                <a:spcPts val="3000"/>
              </a:lnSpc>
            </a:pPr>
            <a:r>
              <a:rPr lang="nl-BE" altLang="nl-BE" b="1" dirty="0"/>
              <a:t>o</a:t>
            </a:r>
            <a:r>
              <a:rPr lang="nl-BE" altLang="nl-BE" b="1" dirty="0" smtClean="0"/>
              <a:t>verzichten opbouwen </a:t>
            </a:r>
            <a:r>
              <a:rPr lang="nl-BE" altLang="nl-BE" dirty="0" smtClean="0"/>
              <a:t>door historische notities en gegevens ‘op te kuisen’</a:t>
            </a:r>
          </a:p>
          <a:p>
            <a:pPr lvl="1">
              <a:lnSpc>
                <a:spcPts val="3000"/>
              </a:lnSpc>
            </a:pPr>
            <a:endParaRPr lang="nl-BE" altLang="nl-BE" dirty="0" smtClean="0"/>
          </a:p>
          <a:p>
            <a:pPr>
              <a:lnSpc>
                <a:spcPts val="3000"/>
              </a:lnSpc>
            </a:pPr>
            <a:r>
              <a:rPr lang="nl-BE" altLang="nl-BE" dirty="0" smtClean="0"/>
              <a:t>Interoperabiliteit (care sets), terminologie, codering</a:t>
            </a:r>
          </a:p>
          <a:p>
            <a:endParaRPr lang="nl-BE" alt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815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altLang="nl-BE" dirty="0" smtClean="0"/>
              <a:t>Hergebruik van gegevens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nl-BE" altLang="nl-BE" dirty="0" smtClean="0"/>
          </a:p>
          <a:p>
            <a:pPr>
              <a:spcBef>
                <a:spcPts val="0"/>
              </a:spcBef>
            </a:pPr>
            <a:r>
              <a:rPr lang="nl-BE" altLang="nl-BE" dirty="0" smtClean="0"/>
              <a:t>B-IHR </a:t>
            </a:r>
            <a:r>
              <a:rPr lang="nl-BE" altLang="nl-BE" dirty="0"/>
              <a:t>als basis </a:t>
            </a:r>
            <a:r>
              <a:rPr lang="nl-BE" altLang="nl-BE" dirty="0" smtClean="0"/>
              <a:t>voor</a:t>
            </a:r>
          </a:p>
          <a:p>
            <a:pPr lvl="1">
              <a:spcBef>
                <a:spcPts val="0"/>
              </a:spcBef>
            </a:pPr>
            <a:r>
              <a:rPr lang="nl-BE" altLang="nl-BE" b="1" dirty="0" smtClean="0"/>
              <a:t>kwaliteitsvolle zorgverstrekking</a:t>
            </a:r>
          </a:p>
          <a:p>
            <a:pPr lvl="1">
              <a:spcBef>
                <a:spcPts val="0"/>
              </a:spcBef>
            </a:pPr>
            <a:r>
              <a:rPr lang="nl-BE" altLang="nl-BE" b="1" dirty="0" smtClean="0"/>
              <a:t>real </a:t>
            </a:r>
            <a:r>
              <a:rPr lang="nl-BE" altLang="nl-BE" b="1" dirty="0" err="1"/>
              <a:t>world</a:t>
            </a:r>
            <a:r>
              <a:rPr lang="nl-BE" altLang="nl-BE" b="1" dirty="0"/>
              <a:t> data </a:t>
            </a:r>
            <a:r>
              <a:rPr lang="nl-BE" altLang="nl-BE" dirty="0"/>
              <a:t>voor onderzoek, ontwikkeling, innovatie, beleidsondersteuning en </a:t>
            </a:r>
            <a:r>
              <a:rPr lang="nl-BE" altLang="nl-BE" dirty="0" err="1"/>
              <a:t>populatiemanagment</a:t>
            </a:r>
            <a:endParaRPr lang="nl-BE" altLang="nl-BE" dirty="0"/>
          </a:p>
          <a:p>
            <a:pPr>
              <a:spcBef>
                <a:spcPts val="0"/>
              </a:spcBef>
            </a:pPr>
            <a:endParaRPr lang="nl-BE" altLang="nl-BE" dirty="0"/>
          </a:p>
          <a:p>
            <a:pPr>
              <a:spcBef>
                <a:spcPts val="0"/>
              </a:spcBef>
            </a:pPr>
            <a:r>
              <a:rPr lang="nl-BE" altLang="nl-BE" dirty="0" smtClean="0"/>
              <a:t>Hergebruik van gegevens met respect voor </a:t>
            </a:r>
            <a:r>
              <a:rPr lang="nl-BE" altLang="nl-BE" b="1" dirty="0" smtClean="0"/>
              <a:t>privacy en GDPR</a:t>
            </a:r>
            <a:endParaRPr lang="nl-BE" altLang="nl-BE" dirty="0" smtClean="0"/>
          </a:p>
          <a:p>
            <a:pPr>
              <a:spcBef>
                <a:spcPts val="0"/>
              </a:spcBef>
            </a:pPr>
            <a:endParaRPr lang="nl-BE" altLang="nl-BE" dirty="0" smtClean="0"/>
          </a:p>
          <a:p>
            <a:pPr>
              <a:spcBef>
                <a:spcPts val="0"/>
              </a:spcBef>
            </a:pPr>
            <a:r>
              <a:rPr lang="nl-BE" altLang="nl-BE" b="1" dirty="0"/>
              <a:t>B</a:t>
            </a:r>
            <a:r>
              <a:rPr lang="nl-BE" altLang="nl-BE" b="1" dirty="0" smtClean="0"/>
              <a:t>rede scope</a:t>
            </a:r>
            <a:r>
              <a:rPr lang="nl-BE" altLang="nl-BE" dirty="0" smtClean="0"/>
              <a:t>: lichamelijke en geestelijke gezondheid, milieu, </a:t>
            </a:r>
            <a:r>
              <a:rPr lang="nl-BE" altLang="nl-BE" dirty="0" err="1" smtClean="0"/>
              <a:t>sociaal-economische</a:t>
            </a:r>
            <a:r>
              <a:rPr lang="nl-BE" altLang="nl-BE" dirty="0" smtClean="0"/>
              <a:t> factoren</a:t>
            </a:r>
          </a:p>
          <a:p>
            <a:pPr>
              <a:spcBef>
                <a:spcPts val="0"/>
              </a:spcBef>
            </a:pPr>
            <a:endParaRPr lang="nl-BE" altLang="nl-BE" b="1" dirty="0" smtClean="0"/>
          </a:p>
          <a:p>
            <a:pPr>
              <a:spcBef>
                <a:spcPts val="0"/>
              </a:spcBef>
            </a:pPr>
            <a:r>
              <a:rPr lang="nl-BE" altLang="nl-BE" b="1" dirty="0" smtClean="0"/>
              <a:t>European Health Data Space (EHDS) Verordening </a:t>
            </a:r>
            <a:r>
              <a:rPr lang="nl-BE" altLang="nl-BE" dirty="0" smtClean="0"/>
              <a:t>implementeren: regelt primair én secundair gebruik van gegevens</a:t>
            </a:r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088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altLang="nl-BE" smtClean="0"/>
              <a:t>Maatschappelijk kader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nl-BE" altLang="nl-BE" b="1" dirty="0"/>
              <a:t>Stimuleren van </a:t>
            </a:r>
            <a:r>
              <a:rPr lang="nl-BE" altLang="nl-BE" b="1" dirty="0" smtClean="0"/>
              <a:t>onderzoek, ontwikkeling en innovatie</a:t>
            </a:r>
            <a:r>
              <a:rPr lang="nl-BE" altLang="nl-BE" dirty="0" smtClean="0"/>
              <a:t> </a:t>
            </a:r>
            <a:r>
              <a:rPr lang="nl-BE" altLang="nl-BE" dirty="0"/>
              <a:t>in de domeinen van </a:t>
            </a:r>
            <a:r>
              <a:rPr lang="nl-BE" altLang="nl-BE" dirty="0" smtClean="0"/>
              <a:t>digital health </a:t>
            </a:r>
            <a:r>
              <a:rPr lang="nl-BE" altLang="nl-BE" dirty="0"/>
              <a:t>in het algemeen, </a:t>
            </a:r>
            <a:r>
              <a:rPr lang="nl-BE" altLang="nl-BE" dirty="0" err="1" smtClean="0"/>
              <a:t>medical</a:t>
            </a:r>
            <a:r>
              <a:rPr lang="nl-BE" altLang="nl-BE" dirty="0" smtClean="0"/>
              <a:t> </a:t>
            </a:r>
            <a:r>
              <a:rPr lang="nl-BE" altLang="nl-BE" dirty="0" err="1" smtClean="0"/>
              <a:t>technologies</a:t>
            </a:r>
            <a:r>
              <a:rPr lang="nl-BE" altLang="nl-BE" dirty="0" smtClean="0"/>
              <a:t> </a:t>
            </a:r>
            <a:r>
              <a:rPr lang="nl-BE" altLang="nl-BE" dirty="0"/>
              <a:t>en </a:t>
            </a:r>
            <a:r>
              <a:rPr lang="nl-BE" altLang="nl-BE" dirty="0" err="1" smtClean="0"/>
              <a:t>augmented</a:t>
            </a:r>
            <a:r>
              <a:rPr lang="nl-BE" altLang="nl-BE" dirty="0" smtClean="0"/>
              <a:t> intelligence</a:t>
            </a:r>
            <a:endParaRPr lang="nl-BE" altLang="nl-BE" dirty="0"/>
          </a:p>
          <a:p>
            <a:pPr>
              <a:lnSpc>
                <a:spcPts val="2600"/>
              </a:lnSpc>
              <a:spcBef>
                <a:spcPts val="600"/>
              </a:spcBef>
            </a:pPr>
            <a:endParaRPr lang="nl-BE" altLang="nl-BE" dirty="0"/>
          </a:p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nl-BE" altLang="nl-BE" dirty="0" smtClean="0"/>
              <a:t>Verstrekken van </a:t>
            </a:r>
            <a:r>
              <a:rPr lang="nl-BE" altLang="nl-BE" b="1" dirty="0" smtClean="0"/>
              <a:t>beleidsinformatie</a:t>
            </a:r>
            <a:r>
              <a:rPr lang="nl-BE" altLang="nl-BE" dirty="0" smtClean="0"/>
              <a:t>: geanonimiseerde of degelijk </a:t>
            </a:r>
            <a:r>
              <a:rPr lang="nl-BE" altLang="nl-BE" dirty="0" err="1" smtClean="0"/>
              <a:t>gepseudonimiseerde</a:t>
            </a:r>
            <a:r>
              <a:rPr lang="nl-BE" altLang="nl-BE" dirty="0" smtClean="0"/>
              <a:t> gegevens voor goed beheer van de volksgezondheid</a:t>
            </a:r>
          </a:p>
          <a:p>
            <a:pPr>
              <a:lnSpc>
                <a:spcPts val="2600"/>
              </a:lnSpc>
              <a:spcBef>
                <a:spcPts val="600"/>
              </a:spcBef>
            </a:pPr>
            <a:endParaRPr lang="nl-BE" altLang="nl-BE" b="1" dirty="0" smtClean="0"/>
          </a:p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nl-BE" altLang="nl-BE" b="1" dirty="0" smtClean="0"/>
              <a:t>Populatiemanagement</a:t>
            </a:r>
            <a:r>
              <a:rPr lang="nl-BE" altLang="nl-BE" dirty="0" smtClean="0"/>
              <a:t>: start ‘anoniem’, maar moet uiteindelijk toelaten de beoogde doelgroepen/segmenten te bereiken (vb. anonieme vaccinatiegraad van een betrokken doelgroepen</a:t>
            </a:r>
          </a:p>
          <a:p>
            <a:pPr>
              <a:lnSpc>
                <a:spcPts val="2600"/>
              </a:lnSpc>
              <a:spcBef>
                <a:spcPts val="600"/>
              </a:spcBef>
            </a:pPr>
            <a:endParaRPr lang="nl-BE" altLang="nl-BE" b="1" dirty="0" smtClean="0"/>
          </a:p>
          <a:p>
            <a:r>
              <a:rPr lang="nl-BE" altLang="nl-BE" b="1" dirty="0" smtClean="0"/>
              <a:t>Health </a:t>
            </a:r>
            <a:r>
              <a:rPr lang="nl-BE" altLang="nl-BE" b="1" dirty="0"/>
              <a:t>Data Agency</a:t>
            </a:r>
            <a:r>
              <a:rPr lang="nl-BE" altLang="nl-BE" dirty="0"/>
              <a:t>: faciliteren van correct secundair gebruik van gegevens met aandacht voor transparantie en communicatie over de redenen van hergebruik</a:t>
            </a:r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044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altLang="nl-BE" smtClean="0"/>
              <a:t>Administratieve optimalisatie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endParaRPr lang="nl-NL" dirty="0" smtClean="0"/>
          </a:p>
          <a:p>
            <a:pPr>
              <a:lnSpc>
                <a:spcPts val="2800"/>
              </a:lnSpc>
            </a:pPr>
            <a:r>
              <a:rPr lang="nl-NL" dirty="0" smtClean="0"/>
              <a:t>Administratieve vereenvoudiging</a:t>
            </a:r>
          </a:p>
          <a:p>
            <a:pPr>
              <a:lnSpc>
                <a:spcPts val="2800"/>
              </a:lnSpc>
            </a:pPr>
            <a:endParaRPr lang="nl-NL" dirty="0"/>
          </a:p>
          <a:p>
            <a:pPr>
              <a:lnSpc>
                <a:spcPts val="2800"/>
              </a:lnSpc>
            </a:pPr>
            <a:r>
              <a:rPr lang="nl-NL" dirty="0" smtClean="0"/>
              <a:t>Digitaliseren en optimaliseren van administratieve verwerking</a:t>
            </a:r>
          </a:p>
          <a:p>
            <a:pPr>
              <a:lnSpc>
                <a:spcPts val="2800"/>
              </a:lnSpc>
            </a:pPr>
            <a:endParaRPr lang="nl-NL" dirty="0" smtClean="0"/>
          </a:p>
          <a:p>
            <a:pPr>
              <a:lnSpc>
                <a:spcPts val="2800"/>
              </a:lnSpc>
            </a:pPr>
            <a:r>
              <a:rPr lang="nl-NL" dirty="0" smtClean="0"/>
              <a:t>Verder ontwikkelen en uitrollen van bestaande systemen</a:t>
            </a:r>
          </a:p>
          <a:p>
            <a:pPr lvl="1">
              <a:lnSpc>
                <a:spcPts val="2800"/>
              </a:lnSpc>
            </a:pPr>
            <a:r>
              <a:rPr lang="nl-NL" dirty="0" smtClean="0"/>
              <a:t>verzekerbaarheid en terugbetaling</a:t>
            </a:r>
          </a:p>
          <a:p>
            <a:pPr lvl="1">
              <a:lnSpc>
                <a:spcPts val="2800"/>
              </a:lnSpc>
            </a:pPr>
            <a:r>
              <a:rPr lang="nl-NL" dirty="0" smtClean="0"/>
              <a:t>voorafgaande </a:t>
            </a:r>
            <a:r>
              <a:rPr lang="nl-NL" dirty="0"/>
              <a:t>akkoorden voor terugbetaling (o.m. Hoofdstuk IV</a:t>
            </a:r>
            <a:r>
              <a:rPr lang="nl-NL" dirty="0" smtClean="0"/>
              <a:t>)</a:t>
            </a:r>
          </a:p>
          <a:p>
            <a:pPr lvl="1">
              <a:lnSpc>
                <a:spcPts val="2800"/>
              </a:lnSpc>
            </a:pPr>
            <a:r>
              <a:rPr lang="nl-NL" dirty="0" smtClean="0"/>
              <a:t>getuigschriften</a:t>
            </a:r>
          </a:p>
          <a:p>
            <a:pPr lvl="1">
              <a:lnSpc>
                <a:spcPts val="2800"/>
              </a:lnSpc>
            </a:pPr>
            <a:r>
              <a:rPr lang="nl-NL" dirty="0" smtClean="0"/>
              <a:t>…</a:t>
            </a:r>
            <a:endParaRPr lang="nl-NL" dirty="0"/>
          </a:p>
          <a:p>
            <a:pPr lvl="1">
              <a:lnSpc>
                <a:spcPts val="2800"/>
              </a:lnSpc>
            </a:pPr>
            <a:endParaRPr lang="nl-NL" dirty="0" smtClean="0"/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521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6 clusters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919536" y="1700808"/>
            <a:ext cx="8380512" cy="4248472"/>
            <a:chOff x="1919536" y="1412776"/>
            <a:chExt cx="8380512" cy="4248472"/>
          </a:xfrm>
        </p:grpSpPr>
        <p:sp>
          <p:nvSpPr>
            <p:cNvPr id="8" name="Rectangle 7"/>
            <p:cNvSpPr/>
            <p:nvPr/>
          </p:nvSpPr>
          <p:spPr>
            <a:xfrm>
              <a:off x="1919536" y="1412776"/>
              <a:ext cx="8380512" cy="4248472"/>
            </a:xfrm>
            <a:prstGeom prst="rect">
              <a:avLst/>
            </a:prstGeom>
            <a:noFill/>
          </p:spPr>
        </p:sp>
        <p:sp>
          <p:nvSpPr>
            <p:cNvPr id="9" name="Rectangle 8"/>
            <p:cNvSpPr/>
            <p:nvPr/>
          </p:nvSpPr>
          <p:spPr>
            <a:xfrm>
              <a:off x="1919536" y="1849648"/>
              <a:ext cx="2618910" cy="15713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047" tIns="130047" rIns="130047" bIns="130047" numCol="1" spcCol="1270" anchor="ctr" anchorCtr="0">
              <a:noAutofit/>
            </a:bodyPr>
            <a:lstStyle/>
            <a:p>
              <a:pPr lvl="0" algn="ctr" defTabSz="6223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Kwaliteit, continuïteit en veiligheid van de zorg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800336" y="1834720"/>
              <a:ext cx="2618910" cy="15713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047" tIns="130047" rIns="130047" bIns="130047" numCol="1" spcCol="1270" anchor="ctr" anchorCtr="0">
              <a:noAutofit/>
            </a:bodyPr>
            <a:lstStyle/>
            <a:p>
              <a:pPr lvl="0" algn="ctr" defTabSz="6223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Empowerment van de </a:t>
              </a:r>
              <a:r>
                <a:rPr lang="nl-BE" sz="12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burgers/patiënten</a:t>
              </a:r>
              <a:endParaRPr lang="nl-BE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681138" y="1834720"/>
              <a:ext cx="2618910" cy="15713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047" tIns="130047" rIns="130047" bIns="130047" numCol="1" spcCol="1270" anchor="ctr" anchorCtr="0">
              <a:noAutofit/>
            </a:bodyPr>
            <a:lstStyle/>
            <a:p>
              <a:pPr lvl="0" algn="ctr" defTabSz="6223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2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Empowerment van de zorgverleners </a:t>
              </a:r>
              <a:endParaRPr lang="nl-BE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19536" y="3667957"/>
              <a:ext cx="2618910" cy="15713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047" tIns="130047" rIns="130047" bIns="130047" numCol="1" spcCol="1270" anchor="ctr" anchorCtr="0">
              <a:noAutofit/>
            </a:bodyPr>
            <a:lstStyle/>
            <a:p>
              <a:pPr lvl="0" algn="ctr" defTabSz="6223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Faciliteren van gegevensuitwisselingen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00337" y="3667957"/>
              <a:ext cx="2618910" cy="15713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047" tIns="130047" rIns="130047" bIns="130047" numCol="1" spcCol="1270" anchor="ctr" anchorCtr="0">
              <a:noAutofit/>
            </a:bodyPr>
            <a:lstStyle/>
            <a:p>
              <a:pPr lvl="0" algn="ctr" defTabSz="622300">
                <a:lnSpc>
                  <a:spcPct val="150000"/>
                </a:lnSpc>
                <a:spcAft>
                  <a:spcPct val="35000"/>
                </a:spcAft>
              </a:pPr>
              <a:r>
                <a:rPr lang="nl-BE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Innovatie en bevordering van het onderzoek en de ontwikkeling </a:t>
              </a:r>
              <a:endParaRPr lang="nl-B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81138" y="3667957"/>
              <a:ext cx="2618910" cy="15713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047" tIns="130047" rIns="130047" bIns="130047" numCol="1" spcCol="1270" anchor="ctr" anchorCtr="0">
              <a:noAutofit/>
            </a:bodyPr>
            <a:lstStyle/>
            <a:p>
              <a:pPr lvl="0" algn="ctr" defTabSz="6223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Digitalisering en optimalisering van de administratieve verwerkingen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020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nl-NL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Kwaliteit, continuïteit en veiligheid van de zorg </a:t>
            </a:r>
          </a:p>
          <a:p>
            <a:pPr marL="0" indent="0">
              <a:lnSpc>
                <a:spcPct val="150000"/>
              </a:lnSpc>
              <a:buNone/>
            </a:pPr>
            <a:endParaRPr lang="nl-NL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/>
              <a:t>Cluster </a:t>
            </a:r>
            <a:r>
              <a:rPr lang="nl-BE" dirty="0" smtClean="0"/>
              <a:t>1</a:t>
            </a:r>
            <a:endParaRPr lang="nl-BE" dirty="0"/>
          </a:p>
        </p:txBody>
      </p:sp>
      <p:pic>
        <p:nvPicPr>
          <p:cNvPr id="11" name="Google Shape;64;g21a3bf64467_0_16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10353116" y="6173219"/>
            <a:ext cx="1287500" cy="35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un groupe de médecins pratiquant une intervention chirurgicale sur un pati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5" b="5648"/>
          <a:stretch/>
        </p:blipFill>
        <p:spPr bwMode="auto">
          <a:xfrm>
            <a:off x="0" y="-27384"/>
            <a:ext cx="5087888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56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smtClean="0"/>
              <a:t>Kwaliteit, continuïteit en veiligheid van zorg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 smtClean="0"/>
              <a:t>Kwaliteit van de zorg garanderen en verhogen</a:t>
            </a:r>
          </a:p>
          <a:p>
            <a:r>
              <a:rPr lang="nl-BE" dirty="0" smtClean="0"/>
              <a:t>Patiënt centraal</a:t>
            </a:r>
          </a:p>
          <a:p>
            <a:r>
              <a:rPr lang="nl-BE" dirty="0" smtClean="0"/>
              <a:t>Continuïteit van de zorg waarborgen</a:t>
            </a:r>
          </a:p>
          <a:p>
            <a:r>
              <a:rPr lang="nl-BE" dirty="0" smtClean="0"/>
              <a:t>Kostprijs van de zorg beheersen</a:t>
            </a:r>
          </a:p>
          <a:p>
            <a:pPr>
              <a:lnSpc>
                <a:spcPct val="200000"/>
              </a:lnSpc>
            </a:pPr>
            <a:r>
              <a:rPr lang="nl-BE" b="1" dirty="0" smtClean="0">
                <a:solidFill>
                  <a:srgbClr val="087670"/>
                </a:solidFill>
              </a:rPr>
              <a:t>Projecten</a:t>
            </a:r>
            <a:endParaRPr lang="nl-BE" dirty="0" smtClean="0"/>
          </a:p>
          <a:p>
            <a:pPr lvl="1">
              <a:lnSpc>
                <a:spcPct val="100000"/>
              </a:lnSpc>
            </a:pPr>
            <a:r>
              <a:rPr lang="nl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VIDIS (</a:t>
            </a:r>
            <a:r>
              <a:rPr lang="nl-BE" dirty="0" smtClean="0"/>
              <a:t>Virtual </a:t>
            </a:r>
            <a:r>
              <a:rPr lang="nl-BE" dirty="0" err="1" smtClean="0"/>
              <a:t>Integrated</a:t>
            </a:r>
            <a:r>
              <a:rPr lang="nl-BE" dirty="0" smtClean="0"/>
              <a:t> Drug Information System)</a:t>
            </a:r>
            <a:endParaRPr lang="nl-BE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r>
              <a:rPr lang="nl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doorverwijsvoorschriften</a:t>
            </a:r>
          </a:p>
          <a:p>
            <a:pPr lvl="1">
              <a:lnSpc>
                <a:spcPct val="100000"/>
              </a:lnSpc>
            </a:pPr>
            <a:r>
              <a:rPr lang="nl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resultaten van labo-onderzoeken</a:t>
            </a:r>
          </a:p>
          <a:p>
            <a:pPr lvl="1">
              <a:lnSpc>
                <a:spcPct val="100000"/>
              </a:lnSpc>
            </a:pPr>
            <a:r>
              <a:rPr lang="nl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geïntegreerde zorg</a:t>
            </a:r>
          </a:p>
          <a:p>
            <a:pPr lvl="1">
              <a:lnSpc>
                <a:spcPct val="100000"/>
              </a:lnSpc>
            </a:pPr>
            <a:r>
              <a:rPr lang="nl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Vlaams </a:t>
            </a:r>
            <a:r>
              <a:rPr lang="nl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Alivia</a:t>
            </a:r>
            <a:r>
              <a:rPr lang="nl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Digitaal Zorg- en Ondersteuningsplan (DZOP)</a:t>
            </a:r>
          </a:p>
          <a:p>
            <a:pPr lvl="1">
              <a:lnSpc>
                <a:spcPct val="100000"/>
              </a:lnSpc>
            </a:pPr>
            <a:r>
              <a:rPr lang="nl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Waals platform voor zorgverleners en patiënten</a:t>
            </a:r>
          </a:p>
          <a:p>
            <a:pPr lvl="1">
              <a:lnSpc>
                <a:spcPct val="100000"/>
              </a:lnSpc>
            </a:pPr>
            <a:r>
              <a:rPr lang="nl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platform voor beleidsondersteuning</a:t>
            </a:r>
            <a:endParaRPr lang="fr-FR" dirty="0" smtClean="0"/>
          </a:p>
          <a:p>
            <a:pPr lvl="1"/>
            <a:endParaRPr lang="fr-FR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74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smtClean="0"/>
              <a:t>eGezondheid in de praktijk</a:t>
            </a:r>
            <a:endParaRPr lang="en-GB" dirty="0"/>
          </a:p>
        </p:txBody>
      </p:sp>
      <p:grpSp>
        <p:nvGrpSpPr>
          <p:cNvPr id="62" name="Group 61"/>
          <p:cNvGrpSpPr>
            <a:grpSpLocks/>
          </p:cNvGrpSpPr>
          <p:nvPr/>
        </p:nvGrpSpPr>
        <p:grpSpPr bwMode="auto">
          <a:xfrm>
            <a:off x="4634655" y="2752953"/>
            <a:ext cx="2849813" cy="2454519"/>
            <a:chOff x="2955610" y="2523164"/>
            <a:chExt cx="3087783" cy="2657760"/>
          </a:xfrm>
        </p:grpSpPr>
        <p:sp>
          <p:nvSpPr>
            <p:cNvPr id="63" name="Flowchart: Connector 62"/>
            <p:cNvSpPr/>
            <p:nvPr/>
          </p:nvSpPr>
          <p:spPr>
            <a:xfrm>
              <a:off x="3203297" y="2523164"/>
              <a:ext cx="2657893" cy="2657760"/>
            </a:xfrm>
            <a:prstGeom prst="flowChartConnector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rgbClr val="3F6D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62"/>
            </a:p>
          </p:txBody>
        </p:sp>
        <p:sp>
          <p:nvSpPr>
            <p:cNvPr id="64" name="Flowchart: Connector 63"/>
            <p:cNvSpPr/>
            <p:nvPr/>
          </p:nvSpPr>
          <p:spPr>
            <a:xfrm>
              <a:off x="3839985" y="3178480"/>
              <a:ext cx="1384518" cy="1347128"/>
            </a:xfrm>
            <a:prstGeom prst="flowChartConnector">
              <a:avLst/>
            </a:prstGeom>
            <a:solidFill>
              <a:srgbClr val="3F6D57"/>
            </a:solidFill>
            <a:ln>
              <a:solidFill>
                <a:srgbClr val="3F6D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nl-BE" sz="1477" b="1" dirty="0">
                  <a:solidFill>
                    <a:schemeClr val="bg1"/>
                  </a:solidFill>
                </a:rPr>
                <a:t>Medisch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3628814" y="2669142"/>
              <a:ext cx="552537" cy="607714"/>
            </a:xfrm>
            <a:prstGeom prst="line">
              <a:avLst/>
            </a:prstGeom>
            <a:ln w="25400" cmpd="sng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4922830" y="2669142"/>
              <a:ext cx="562063" cy="634689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endCxn id="121" idx="1"/>
            </p:cNvCxnSpPr>
            <p:nvPr/>
          </p:nvCxnSpPr>
          <p:spPr>
            <a:xfrm flipV="1">
              <a:off x="5257458" y="4007788"/>
              <a:ext cx="785935" cy="9520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922830" y="4431991"/>
              <a:ext cx="562063" cy="675944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3563717" y="4425644"/>
              <a:ext cx="611283" cy="641036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64" idx="2"/>
              <a:endCxn id="95" idx="3"/>
            </p:cNvCxnSpPr>
            <p:nvPr/>
          </p:nvCxnSpPr>
          <p:spPr>
            <a:xfrm flipH="1" flipV="1">
              <a:off x="2955610" y="3830622"/>
              <a:ext cx="884375" cy="21421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7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3366605" y="4012647"/>
              <a:ext cx="483518" cy="483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7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4256567" y="4578498"/>
              <a:ext cx="488154" cy="4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7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220318" y="4044588"/>
              <a:ext cx="488154" cy="4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7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4276225" y="2669854"/>
              <a:ext cx="482940" cy="48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243115" y="3201159"/>
              <a:ext cx="482940" cy="48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8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90861" y="3204316"/>
              <a:ext cx="476625" cy="47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7" name="Group 76"/>
          <p:cNvGrpSpPr>
            <a:grpSpLocks/>
          </p:cNvGrpSpPr>
          <p:nvPr/>
        </p:nvGrpSpPr>
        <p:grpSpPr bwMode="auto">
          <a:xfrm>
            <a:off x="2351584" y="5164976"/>
            <a:ext cx="2990850" cy="1005254"/>
            <a:chOff x="483110" y="5136172"/>
            <a:chExt cx="3240360" cy="1088504"/>
          </a:xfrm>
        </p:grpSpPr>
        <p:grpSp>
          <p:nvGrpSpPr>
            <p:cNvPr id="78" name="Group 67"/>
            <p:cNvGrpSpPr>
              <a:grpSpLocks/>
            </p:cNvGrpSpPr>
            <p:nvPr/>
          </p:nvGrpSpPr>
          <p:grpSpPr bwMode="auto">
            <a:xfrm>
              <a:off x="483110" y="5136172"/>
              <a:ext cx="3240360" cy="1088504"/>
              <a:chOff x="398612" y="5107746"/>
              <a:chExt cx="3240360" cy="1088504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398612" y="5107746"/>
                <a:ext cx="1152622" cy="1080570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62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1551234" y="5107746"/>
                <a:ext cx="2087738" cy="1080570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62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1521069" y="5137894"/>
                <a:ext cx="2024232" cy="1058356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/>
              <a:p>
                <a:pPr>
                  <a:defRPr/>
                </a:pPr>
                <a:endParaRPr lang="nl-BE" sz="923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r>
                  <a:rPr lang="nl-BE" sz="1662" dirty="0" err="1">
                    <a:solidFill>
                      <a:schemeClr val="bg1"/>
                    </a:solidFill>
                  </a:rPr>
                  <a:t>Onderzoeks-resultaten</a:t>
                </a:r>
                <a:r>
                  <a:rPr lang="nl-BE" sz="1662" dirty="0">
                    <a:solidFill>
                      <a:schemeClr val="bg1"/>
                    </a:solidFill>
                  </a:rPr>
                  <a:t> en verslagen</a:t>
                </a:r>
              </a:p>
              <a:p>
                <a:pPr>
                  <a:defRPr/>
                </a:pPr>
                <a:endParaRPr lang="nl-BE" sz="1662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pic>
          <p:nvPicPr>
            <p:cNvPr id="79" name="Picture 9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019" y="5163796"/>
              <a:ext cx="1016496" cy="1016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" name="Group 82"/>
          <p:cNvGrpSpPr>
            <a:grpSpLocks/>
          </p:cNvGrpSpPr>
          <p:nvPr/>
        </p:nvGrpSpPr>
        <p:grpSpPr bwMode="auto">
          <a:xfrm>
            <a:off x="2385290" y="1700808"/>
            <a:ext cx="3009900" cy="1069731"/>
            <a:chOff x="518456" y="1382445"/>
            <a:chExt cx="3261456" cy="1158760"/>
          </a:xfrm>
        </p:grpSpPr>
        <p:grpSp>
          <p:nvGrpSpPr>
            <p:cNvPr id="84" name="Group 93"/>
            <p:cNvGrpSpPr>
              <a:grpSpLocks/>
            </p:cNvGrpSpPr>
            <p:nvPr/>
          </p:nvGrpSpPr>
          <p:grpSpPr bwMode="auto">
            <a:xfrm>
              <a:off x="546770" y="1394932"/>
              <a:ext cx="3233142" cy="1146273"/>
              <a:chOff x="546770" y="1424385"/>
              <a:chExt cx="3233142" cy="1146273"/>
            </a:xfrm>
          </p:grpSpPr>
          <p:grpSp>
            <p:nvGrpSpPr>
              <p:cNvPr id="86" name="Group 33"/>
              <p:cNvGrpSpPr>
                <a:grpSpLocks/>
              </p:cNvGrpSpPr>
              <p:nvPr/>
            </p:nvGrpSpPr>
            <p:grpSpPr bwMode="auto">
              <a:xfrm>
                <a:off x="546770" y="1424385"/>
                <a:ext cx="3176700" cy="1080121"/>
                <a:chOff x="747228" y="1772815"/>
                <a:chExt cx="3176700" cy="1080121"/>
              </a:xfrm>
            </p:grpSpPr>
            <p:sp>
              <p:nvSpPr>
                <p:cNvPr id="88" name="Rectangle 87"/>
                <p:cNvSpPr/>
                <p:nvPr/>
              </p:nvSpPr>
              <p:spPr>
                <a:xfrm>
                  <a:off x="747495" y="1773027"/>
                  <a:ext cx="1100384" cy="1079393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62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1835176" y="1773027"/>
                  <a:ext cx="2088031" cy="1079393"/>
                </a:xfrm>
                <a:prstGeom prst="rect">
                  <a:avLst/>
                </a:prstGeom>
                <a:solidFill>
                  <a:srgbClr val="3E6E5A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62"/>
                </a:p>
              </p:txBody>
            </p:sp>
          </p:grpSp>
          <p:sp>
            <p:nvSpPr>
              <p:cNvPr id="87" name="TextBox 86"/>
              <p:cNvSpPr txBox="1"/>
              <p:nvPr/>
            </p:nvSpPr>
            <p:spPr>
              <a:xfrm>
                <a:off x="1691881" y="1508726"/>
                <a:ext cx="2088031" cy="106193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algn="ctr">
                  <a:defRPr/>
                </a:pPr>
                <a:r>
                  <a:rPr lang="nl-BE" sz="1662" dirty="0">
                    <a:solidFill>
                      <a:schemeClr val="bg1"/>
                    </a:solidFill>
                  </a:rPr>
                  <a:t>Summary </a:t>
                </a:r>
                <a:r>
                  <a:rPr lang="nl-BE" sz="1662" dirty="0" err="1">
                    <a:solidFill>
                      <a:schemeClr val="bg1"/>
                    </a:solidFill>
                  </a:rPr>
                  <a:t>electronic</a:t>
                </a:r>
                <a:r>
                  <a:rPr lang="nl-BE" sz="1662" dirty="0">
                    <a:solidFill>
                      <a:schemeClr val="bg1"/>
                    </a:solidFill>
                  </a:rPr>
                  <a:t> health record (</a:t>
                </a:r>
                <a:r>
                  <a:rPr lang="nl-BE" sz="1662" dirty="0" err="1">
                    <a:solidFill>
                      <a:schemeClr val="bg1"/>
                    </a:solidFill>
                  </a:rPr>
                  <a:t>SumEHR</a:t>
                </a:r>
                <a:r>
                  <a:rPr lang="nl-BE" sz="1662" dirty="0">
                    <a:solidFill>
                      <a:schemeClr val="bg1"/>
                    </a:solidFill>
                  </a:rPr>
                  <a:t>)</a:t>
                </a:r>
                <a:endParaRPr lang="nl-BE" sz="1662" dirty="0"/>
              </a:p>
              <a:p>
                <a:pPr>
                  <a:defRPr/>
                </a:pPr>
                <a:endParaRPr lang="nl-BE" sz="1662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pic>
          <p:nvPicPr>
            <p:cNvPr id="85" name="Picture 9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456" y="1382445"/>
              <a:ext cx="1129308" cy="1129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2363309" y="3462198"/>
            <a:ext cx="2271346" cy="1112226"/>
            <a:chOff x="495636" y="3290765"/>
            <a:chExt cx="2459972" cy="1205400"/>
          </a:xfrm>
        </p:grpSpPr>
        <p:grpSp>
          <p:nvGrpSpPr>
            <p:cNvPr id="91" name="Group 68"/>
            <p:cNvGrpSpPr>
              <a:grpSpLocks/>
            </p:cNvGrpSpPr>
            <p:nvPr/>
          </p:nvGrpSpPr>
          <p:grpSpPr bwMode="auto">
            <a:xfrm>
              <a:off x="495636" y="3290765"/>
              <a:ext cx="2459972" cy="1205400"/>
              <a:chOff x="455844" y="3290765"/>
              <a:chExt cx="2459972" cy="1205400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455844" y="3290765"/>
                <a:ext cx="1152219" cy="1079937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62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608063" y="3290765"/>
                <a:ext cx="1307753" cy="1079937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62" dirty="0"/>
              </a:p>
            </p:txBody>
          </p:sp>
          <p:sp>
            <p:nvSpPr>
              <p:cNvPr id="96" name="TextBox 44"/>
              <p:cNvSpPr txBox="1">
                <a:spLocks noChangeArrowheads="1"/>
              </p:cNvSpPr>
              <p:nvPr/>
            </p:nvSpPr>
            <p:spPr bwMode="auto">
              <a:xfrm>
                <a:off x="1668825" y="3462392"/>
                <a:ext cx="1246991" cy="1033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Aft>
                    <a:spcPct val="0"/>
                  </a:spcAft>
                  <a:buSzPct val="100000"/>
                  <a:buFont typeface="Arial" charset="0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Aft>
                    <a:spcPct val="0"/>
                  </a:spcAft>
                  <a:buSzPct val="100000"/>
                  <a:buFont typeface="Arial" charset="0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Aft>
                    <a:spcPct val="0"/>
                  </a:spcAft>
                  <a:buSzPct val="100000"/>
                  <a:buFont typeface="Arial" charset="0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Aft>
                    <a:spcPct val="0"/>
                  </a:spcAft>
                  <a:buSzPct val="100000"/>
                  <a:buFont typeface="Arial" charset="0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nl-BE" altLang="en-US" sz="1662" dirty="0">
                    <a:solidFill>
                      <a:schemeClr val="bg1"/>
                    </a:solidFill>
                    <a:latin typeface="+mn-lt"/>
                  </a:rPr>
                  <a:t>Medicatie-schema</a:t>
                </a:r>
              </a:p>
            </p:txBody>
          </p:sp>
        </p:grpSp>
        <p:pic>
          <p:nvPicPr>
            <p:cNvPr id="92" name="Picture 9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26" y="3320177"/>
              <a:ext cx="1086712" cy="108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7" name="Group 96"/>
          <p:cNvGrpSpPr>
            <a:grpSpLocks/>
          </p:cNvGrpSpPr>
          <p:nvPr/>
        </p:nvGrpSpPr>
        <p:grpSpPr bwMode="auto">
          <a:xfrm>
            <a:off x="6892813" y="1756490"/>
            <a:ext cx="3006969" cy="996462"/>
            <a:chOff x="5403035" y="1443044"/>
            <a:chExt cx="3255987" cy="1080120"/>
          </a:xfrm>
        </p:grpSpPr>
        <p:grpSp>
          <p:nvGrpSpPr>
            <p:cNvPr id="98" name="Group 69"/>
            <p:cNvGrpSpPr>
              <a:grpSpLocks/>
            </p:cNvGrpSpPr>
            <p:nvPr/>
          </p:nvGrpSpPr>
          <p:grpSpPr bwMode="auto">
            <a:xfrm>
              <a:off x="5403035" y="1443044"/>
              <a:ext cx="3255987" cy="1080120"/>
              <a:chOff x="5425798" y="1315063"/>
              <a:chExt cx="3255987" cy="1080120"/>
            </a:xfrm>
          </p:grpSpPr>
          <p:sp>
            <p:nvSpPr>
              <p:cNvPr id="100" name="Rectangle 99"/>
              <p:cNvSpPr/>
              <p:nvPr/>
            </p:nvSpPr>
            <p:spPr>
              <a:xfrm>
                <a:off x="5425798" y="1315063"/>
                <a:ext cx="1151972" cy="1080120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62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577770" y="1315063"/>
                <a:ext cx="2088148" cy="1080120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62"/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6595224" y="1345242"/>
                <a:ext cx="2086561" cy="1038821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/>
              <a:p>
                <a:pPr>
                  <a:defRPr/>
                </a:pPr>
                <a:endParaRPr lang="nl-BE" sz="923" dirty="0">
                  <a:solidFill>
                    <a:schemeClr val="bg1"/>
                  </a:solidFill>
                </a:endParaRPr>
              </a:p>
              <a:p>
                <a:pPr marL="76202" algn="ctr">
                  <a:defRPr/>
                </a:pPr>
                <a:r>
                  <a:rPr lang="nl-BE" sz="1662" dirty="0">
                    <a:solidFill>
                      <a:schemeClr val="bg1"/>
                    </a:solidFill>
                  </a:rPr>
                  <a:t>Richtlijnen en adviezen online beschikbaar</a:t>
                </a:r>
              </a:p>
            </p:txBody>
          </p:sp>
        </p:grp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4394" y="1478427"/>
              <a:ext cx="985292" cy="98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" name="Group 102"/>
          <p:cNvGrpSpPr>
            <a:grpSpLocks/>
          </p:cNvGrpSpPr>
          <p:nvPr/>
        </p:nvGrpSpPr>
        <p:grpSpPr bwMode="auto">
          <a:xfrm>
            <a:off x="6881089" y="5138598"/>
            <a:ext cx="3018692" cy="1094642"/>
            <a:chOff x="5389884" y="5107746"/>
            <a:chExt cx="3269138" cy="1184852"/>
          </a:xfrm>
        </p:grpSpPr>
        <p:grpSp>
          <p:nvGrpSpPr>
            <p:cNvPr id="104" name="Group 70"/>
            <p:cNvGrpSpPr>
              <a:grpSpLocks/>
            </p:cNvGrpSpPr>
            <p:nvPr/>
          </p:nvGrpSpPr>
          <p:grpSpPr bwMode="auto">
            <a:xfrm>
              <a:off x="5403035" y="5149276"/>
              <a:ext cx="3255987" cy="1088504"/>
              <a:chOff x="5508175" y="5117132"/>
              <a:chExt cx="3255987" cy="1088504"/>
            </a:xfrm>
          </p:grpSpPr>
          <p:sp>
            <p:nvSpPr>
              <p:cNvPr id="113" name="Rectangle 112"/>
              <p:cNvSpPr/>
              <p:nvPr/>
            </p:nvSpPr>
            <p:spPr>
              <a:xfrm>
                <a:off x="5507720" y="5116842"/>
                <a:ext cx="1152133" cy="1080166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62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6659853" y="5116842"/>
                <a:ext cx="2088439" cy="1080166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62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6677309" y="5146979"/>
                <a:ext cx="2086853" cy="1057961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nl-BE" sz="923" dirty="0">
                  <a:solidFill>
                    <a:schemeClr val="bg1"/>
                  </a:solidFill>
                </a:endParaRPr>
              </a:p>
              <a:p>
                <a:pPr marL="164127" algn="ctr">
                  <a:defRPr/>
                </a:pPr>
                <a:r>
                  <a:rPr lang="nl-BE" sz="1662" dirty="0">
                    <a:solidFill>
                      <a:schemeClr val="bg1"/>
                    </a:solidFill>
                  </a:rPr>
                  <a:t>Elektronische verwijsbrieven</a:t>
                </a:r>
                <a:endParaRPr lang="nl-BE" sz="1662" dirty="0"/>
              </a:p>
            </p:txBody>
          </p:sp>
        </p:grpSp>
        <p:grpSp>
          <p:nvGrpSpPr>
            <p:cNvPr id="105" name="Group 101"/>
            <p:cNvGrpSpPr>
              <a:grpSpLocks/>
            </p:cNvGrpSpPr>
            <p:nvPr/>
          </p:nvGrpSpPr>
          <p:grpSpPr bwMode="auto">
            <a:xfrm>
              <a:off x="5389884" y="5107746"/>
              <a:ext cx="1186811" cy="1184852"/>
              <a:chOff x="5389884" y="5104775"/>
              <a:chExt cx="1241108" cy="1241108"/>
            </a:xfrm>
          </p:grpSpPr>
          <p:pic>
            <p:nvPicPr>
              <p:cNvPr id="109" name="Picture 9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9884" y="5104775"/>
                <a:ext cx="1241108" cy="1241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" name="Picture 10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2196" y="5445224"/>
                <a:ext cx="174979" cy="174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16" name="Group 115"/>
          <p:cNvGrpSpPr>
            <a:grpSpLocks/>
          </p:cNvGrpSpPr>
          <p:nvPr/>
        </p:nvGrpSpPr>
        <p:grpSpPr bwMode="auto">
          <a:xfrm>
            <a:off x="7454054" y="3465130"/>
            <a:ext cx="2527789" cy="1033096"/>
            <a:chOff x="6010438" y="3294151"/>
            <a:chExt cx="2738025" cy="1118781"/>
          </a:xfrm>
        </p:grpSpPr>
        <p:grpSp>
          <p:nvGrpSpPr>
            <p:cNvPr id="117" name="Group 40"/>
            <p:cNvGrpSpPr>
              <a:grpSpLocks/>
            </p:cNvGrpSpPr>
            <p:nvPr/>
          </p:nvGrpSpPr>
          <p:grpSpPr bwMode="auto">
            <a:xfrm>
              <a:off x="6010438" y="3294151"/>
              <a:ext cx="2738025" cy="1081997"/>
              <a:chOff x="5926858" y="3418319"/>
              <a:chExt cx="2658929" cy="1081997"/>
            </a:xfrm>
          </p:grpSpPr>
          <p:sp>
            <p:nvSpPr>
              <p:cNvPr id="121" name="Rectangle 120"/>
              <p:cNvSpPr/>
              <p:nvPr/>
            </p:nvSpPr>
            <p:spPr>
              <a:xfrm>
                <a:off x="5926858" y="3418319"/>
                <a:ext cx="1072820" cy="1080694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62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6999678" y="3418319"/>
                <a:ext cx="1461255" cy="1080694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62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6907193" y="3419905"/>
                <a:ext cx="1678594" cy="1080695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nl-BE" sz="923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r>
                  <a:rPr lang="nl-BE" sz="1662" dirty="0">
                    <a:solidFill>
                      <a:schemeClr val="bg1"/>
                    </a:solidFill>
                  </a:rPr>
                  <a:t>Elektronische</a:t>
                </a:r>
                <a:r>
                  <a:rPr lang="nl-BE" sz="1662" dirty="0"/>
                  <a:t> </a:t>
                </a:r>
                <a:r>
                  <a:rPr lang="nl-BE" sz="1662" dirty="0">
                    <a:solidFill>
                      <a:schemeClr val="bg1"/>
                    </a:solidFill>
                  </a:rPr>
                  <a:t>voorschriften</a:t>
                </a:r>
                <a:endParaRPr lang="nl-BE" sz="1662" dirty="0"/>
              </a:p>
              <a:p>
                <a:pPr>
                  <a:defRPr/>
                </a:pPr>
                <a:endParaRPr lang="nl-BE" sz="1662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grpSp>
          <p:nvGrpSpPr>
            <p:cNvPr id="118" name="Group 102"/>
            <p:cNvGrpSpPr>
              <a:grpSpLocks/>
            </p:cNvGrpSpPr>
            <p:nvPr/>
          </p:nvGrpSpPr>
          <p:grpSpPr bwMode="auto">
            <a:xfrm>
              <a:off x="6036635" y="3332812"/>
              <a:ext cx="1080120" cy="1080120"/>
              <a:chOff x="5005213" y="3401807"/>
              <a:chExt cx="1080120" cy="1080120"/>
            </a:xfrm>
          </p:grpSpPr>
          <p:pic>
            <p:nvPicPr>
              <p:cNvPr id="119" name="Picture 10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5213" y="3401807"/>
                <a:ext cx="1080120" cy="1080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" name="Picture 10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0944" y="3481442"/>
                <a:ext cx="270030" cy="270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080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VIDIS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 smtClean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Bijgewerkt overzicht van de voorgeschreven, afgeleverde en (eventueel) genomen medicatie</a:t>
            </a:r>
          </a:p>
          <a:p>
            <a:endParaRPr lang="nl-NL" dirty="0" smtClean="0"/>
          </a:p>
          <a:p>
            <a:r>
              <a:rPr lang="nl-NL" dirty="0" smtClean="0"/>
              <a:t>Duidelijk en geconsolideerd zicht op het medicatieproces</a:t>
            </a:r>
          </a:p>
          <a:p>
            <a:pPr lvl="1"/>
            <a:r>
              <a:rPr lang="nl-NL" dirty="0" smtClean="0"/>
              <a:t>4 stappen (voorschrift-aflevering-toediening-gebruik)</a:t>
            </a:r>
          </a:p>
          <a:p>
            <a:endParaRPr lang="nl-NL" dirty="0" smtClean="0"/>
          </a:p>
          <a:p>
            <a:r>
              <a:rPr lang="nl-NL" dirty="0" smtClean="0"/>
              <a:t>De patiënt beschikt steeds over een geactualiseerd overzicht van de in te nemen medicatie en kan beslissen wie toegang heeft tot zijn gegevens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b="-11"/>
          <a:stretch/>
        </p:blipFill>
        <p:spPr>
          <a:xfrm>
            <a:off x="981241" y="1628800"/>
            <a:ext cx="866287" cy="7200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48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Doorverwijsvoorschriften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900000" y="1980000"/>
            <a:ext cx="10213776" cy="4009063"/>
          </a:xfrm>
        </p:spPr>
        <p:txBody>
          <a:bodyPr/>
          <a:lstStyle/>
          <a:p>
            <a:endParaRPr lang="nl-BE" dirty="0" smtClean="0"/>
          </a:p>
          <a:p>
            <a:r>
              <a:rPr lang="nl-BE" dirty="0" smtClean="0"/>
              <a:t>Standaardisering </a:t>
            </a:r>
            <a:r>
              <a:rPr lang="nl-BE" dirty="0"/>
              <a:t>van alle doorverwijzingen </a:t>
            </a:r>
          </a:p>
          <a:p>
            <a:endParaRPr lang="nl-BE" dirty="0" smtClean="0"/>
          </a:p>
          <a:p>
            <a:r>
              <a:rPr lang="nl-BE" dirty="0" smtClean="0"/>
              <a:t>Voorschriften </a:t>
            </a:r>
            <a:r>
              <a:rPr lang="nl-BE" dirty="0"/>
              <a:t>voor behandeling extra-</a:t>
            </a:r>
            <a:r>
              <a:rPr lang="nl-BE" dirty="0" err="1"/>
              <a:t>muros</a:t>
            </a:r>
            <a:r>
              <a:rPr lang="nl-BE" dirty="0"/>
              <a:t> of intra-</a:t>
            </a:r>
            <a:r>
              <a:rPr lang="nl-BE" dirty="0" err="1"/>
              <a:t>muros</a:t>
            </a:r>
            <a:r>
              <a:rPr lang="nl-BE" dirty="0"/>
              <a:t> </a:t>
            </a:r>
          </a:p>
          <a:p>
            <a:endParaRPr lang="nl-BE" dirty="0" smtClean="0"/>
          </a:p>
          <a:p>
            <a:r>
              <a:rPr lang="nl-BE" dirty="0" smtClean="0"/>
              <a:t>Uitrol </a:t>
            </a:r>
            <a:r>
              <a:rPr lang="nl-BE" dirty="0"/>
              <a:t>van een volledig digitaal beheer van de voorschriften</a:t>
            </a:r>
          </a:p>
          <a:p>
            <a:endParaRPr lang="nl-BE" dirty="0" smtClean="0"/>
          </a:p>
          <a:p>
            <a:r>
              <a:rPr lang="nl-BE" dirty="0" smtClean="0"/>
              <a:t>Implementatie </a:t>
            </a:r>
            <a:r>
              <a:rPr lang="nl-BE" dirty="0"/>
              <a:t>van een digitaal stuurplatform tussen primaire en secundaire zorg met medewerking van de patiënten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b="-11"/>
          <a:stretch/>
        </p:blipFill>
        <p:spPr>
          <a:xfrm>
            <a:off x="981241" y="1628800"/>
            <a:ext cx="866287" cy="7200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680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smtClean="0"/>
              <a:t>Resultaten van labo-onderzoeken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r>
              <a:rPr lang="nl-BE" dirty="0" smtClean="0"/>
              <a:t>Pilootproject gerealiseerd en specificaties vastgelegd voor overdracht van resultaten van labo-onderzoeken in FHIR-formaat tussen labo’s en huisartsen</a:t>
            </a:r>
          </a:p>
          <a:p>
            <a:endParaRPr lang="nl-BE" dirty="0" smtClean="0"/>
          </a:p>
          <a:p>
            <a:r>
              <a:rPr lang="nl-BE" dirty="0" smtClean="0"/>
              <a:t>Systematische implementatie door alle labo’s en alle huisartsenpakketten tegen einde 2023</a:t>
            </a:r>
            <a:endParaRPr lang="nl-BE" dirty="0"/>
          </a:p>
        </p:txBody>
      </p:sp>
      <p:pic>
        <p:nvPicPr>
          <p:cNvPr id="5" name="Google Shape;64;g21a3bf64467_0_16"/>
          <p:cNvPicPr preferRelativeResize="0"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39416" y="1812778"/>
            <a:ext cx="1287500" cy="35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b="-11"/>
          <a:stretch/>
        </p:blipFill>
        <p:spPr>
          <a:xfrm>
            <a:off x="2279576" y="1628800"/>
            <a:ext cx="866287" cy="72008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8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mtClean="0"/>
              <a:t>Geïntegreerde zorg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r>
              <a:rPr lang="nl-BE" dirty="0" smtClean="0"/>
              <a:t>Systemen en applicaties waardoor een multidisciplinair team van zorgverleners de gepaste zorg en de zorg die het best geschikt is voor de medische opvolging van een patiënt kan toedienen</a:t>
            </a:r>
          </a:p>
          <a:p>
            <a:pPr lvl="1"/>
            <a:r>
              <a:rPr lang="nl-BE" dirty="0" smtClean="0"/>
              <a:t>bv. : voorzetting en verbetering van het </a:t>
            </a:r>
            <a:r>
              <a:rPr lang="nl-BE" dirty="0" err="1" smtClean="0"/>
              <a:t>BelRAI</a:t>
            </a:r>
            <a:r>
              <a:rPr lang="nl-BE" dirty="0" smtClean="0"/>
              <a:t>-systeem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41" y="1628800"/>
            <a:ext cx="720000" cy="720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805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mtClean="0"/>
              <a:t>DZOP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 smtClean="0"/>
          </a:p>
          <a:p>
            <a:endParaRPr lang="nl-BE" dirty="0" smtClean="0"/>
          </a:p>
          <a:p>
            <a:endParaRPr lang="nl-BE" dirty="0"/>
          </a:p>
          <a:p>
            <a:r>
              <a:rPr lang="nl-BE" dirty="0" smtClean="0"/>
              <a:t>In het kader van de eerstelijnszorg</a:t>
            </a:r>
          </a:p>
          <a:p>
            <a:pPr lvl="1"/>
            <a:r>
              <a:rPr lang="nl-BE" dirty="0" smtClean="0"/>
              <a:t>op basis van de informatie die beschikbaar is in de </a:t>
            </a:r>
            <a:r>
              <a:rPr lang="nl-BE" dirty="0" err="1" smtClean="0"/>
              <a:t>BelRAI</a:t>
            </a:r>
            <a:r>
              <a:rPr lang="nl-BE" dirty="0" smtClean="0"/>
              <a:t>-instrumenten, het zorgteam, na raadpleging van de zorgvraag van de patiënt</a:t>
            </a:r>
          </a:p>
          <a:p>
            <a:pPr lvl="1"/>
            <a:r>
              <a:rPr lang="nl-BE" dirty="0" smtClean="0"/>
              <a:t>mogelijkheid om minimale medische gegevens op multidisciplinaire wijze uit te wisselen</a:t>
            </a:r>
          </a:p>
          <a:p>
            <a:pPr lvl="1"/>
            <a:r>
              <a:rPr lang="nl-BE" dirty="0" smtClean="0"/>
              <a:t>mogelijkheid om de bestaande medische dossiers op te nemen om de administratieve werklast te verminderen </a:t>
            </a:r>
          </a:p>
          <a:p>
            <a:pPr lvl="1"/>
            <a:r>
              <a:rPr lang="nl-BE" dirty="0" smtClean="0"/>
              <a:t>gegevens opgeslagen in het zorgplan dat via Vitalink toegankelijk is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628800"/>
            <a:ext cx="720080" cy="7200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683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900000" y="116632"/>
            <a:ext cx="10884632" cy="1159527"/>
          </a:xfrm>
        </p:spPr>
        <p:txBody>
          <a:bodyPr/>
          <a:lstStyle/>
          <a:p>
            <a:r>
              <a:rPr lang="nl-NL" dirty="0" smtClean="0"/>
              <a:t>Waals </a:t>
            </a:r>
            <a:r>
              <a:rPr lang="nl-NL" dirty="0"/>
              <a:t>platform voor zorgverleners </a:t>
            </a:r>
            <a:r>
              <a:rPr lang="nl-NL" dirty="0" smtClean="0"/>
              <a:t>en </a:t>
            </a:r>
            <a:r>
              <a:rPr lang="nl-NL" dirty="0"/>
              <a:t>patiënten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 smtClean="0"/>
          </a:p>
          <a:p>
            <a:endParaRPr lang="nl-BE" dirty="0" smtClean="0"/>
          </a:p>
          <a:p>
            <a:r>
              <a:rPr lang="nl-BE" dirty="0" smtClean="0"/>
              <a:t>5 </a:t>
            </a:r>
            <a:r>
              <a:rPr lang="nl-BE" dirty="0"/>
              <a:t>projecten hebben betrekking op online gezondheid</a:t>
            </a:r>
          </a:p>
          <a:p>
            <a:pPr marL="719138" lvl="1" indent="-261938">
              <a:buNone/>
              <a:tabLst>
                <a:tab pos="719138" algn="l"/>
              </a:tabLst>
            </a:pPr>
            <a:r>
              <a:rPr lang="nl-BE" b="1" dirty="0">
                <a:solidFill>
                  <a:srgbClr val="07766F"/>
                </a:solidFill>
              </a:rPr>
              <a:t>1	</a:t>
            </a:r>
            <a:r>
              <a:rPr lang="nl-BE" dirty="0"/>
              <a:t>het volledige gezondheidsdossier van de Waalse burgers op een geïntegreerde en gestructureerde manier digitaliseren</a:t>
            </a:r>
          </a:p>
          <a:p>
            <a:pPr marL="719138" lvl="1" indent="-261938">
              <a:buNone/>
              <a:tabLst>
                <a:tab pos="719138" algn="l"/>
              </a:tabLst>
            </a:pPr>
            <a:r>
              <a:rPr lang="nl-BE" b="1" dirty="0">
                <a:solidFill>
                  <a:srgbClr val="07766F"/>
                </a:solidFill>
              </a:rPr>
              <a:t>2</a:t>
            </a:r>
            <a:r>
              <a:rPr lang="nl-BE" dirty="0"/>
              <a:t> 	ervoor zorgen dat het gezondheidsdossier tussen de verschillende gezondheidsactoren kan worden gebruikt </a:t>
            </a:r>
          </a:p>
          <a:p>
            <a:pPr marL="446088" lvl="1" indent="11113">
              <a:buNone/>
              <a:tabLst>
                <a:tab pos="719138" algn="l"/>
              </a:tabLst>
            </a:pPr>
            <a:r>
              <a:rPr lang="nl-BE" b="1" dirty="0">
                <a:solidFill>
                  <a:srgbClr val="07766F"/>
                </a:solidFill>
              </a:rPr>
              <a:t>3</a:t>
            </a:r>
            <a:r>
              <a:rPr lang="nl-BE" dirty="0"/>
              <a:t>	een digitale tool inzake geïntegreerd beheer ontwikkelen voor het opvolgen, in kaart brengen en versterken van 	de Waalse maatregelen inzake gezondheidsbevordering en -preventie “</a:t>
            </a:r>
            <a:r>
              <a:rPr lang="nl-BE" dirty="0" err="1"/>
              <a:t>W.all.in.health</a:t>
            </a:r>
            <a:r>
              <a:rPr lang="nl-BE" dirty="0"/>
              <a:t>”</a:t>
            </a:r>
          </a:p>
          <a:p>
            <a:pPr marL="719138" lvl="1" indent="-261938">
              <a:buNone/>
              <a:tabLst>
                <a:tab pos="719138" algn="l"/>
              </a:tabLst>
            </a:pPr>
            <a:r>
              <a:rPr lang="nl-BE" b="1" dirty="0">
                <a:solidFill>
                  <a:srgbClr val="07766F"/>
                </a:solidFill>
              </a:rPr>
              <a:t>4 	</a:t>
            </a:r>
            <a:r>
              <a:rPr lang="nl-BE" dirty="0"/>
              <a:t>de digitale innovatie in de sector van de thuiszorg en -hulp bevorderen</a:t>
            </a:r>
          </a:p>
          <a:p>
            <a:pPr marL="446088" lvl="1" indent="11113">
              <a:buNone/>
              <a:tabLst>
                <a:tab pos="719138" algn="l"/>
              </a:tabLst>
            </a:pPr>
            <a:r>
              <a:rPr lang="nl-BE" b="1" dirty="0">
                <a:solidFill>
                  <a:srgbClr val="07766F"/>
                </a:solidFill>
              </a:rPr>
              <a:t>5 	</a:t>
            </a:r>
            <a:r>
              <a:rPr lang="nl-BE" dirty="0"/>
              <a:t>ontwikkelen van een platform voor een beveiligde toegang tot medische gegevens in Wallonië (INAH-project, 	opgestart in 2018)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68" y="1628800"/>
            <a:ext cx="706232" cy="7200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252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Platform voor beleidsondersteuning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b="1" dirty="0" smtClean="0"/>
          </a:p>
          <a:p>
            <a:endParaRPr lang="nl-BE" b="1" dirty="0" smtClean="0"/>
          </a:p>
          <a:p>
            <a:endParaRPr lang="nl-BE" b="1" dirty="0" smtClean="0"/>
          </a:p>
          <a:p>
            <a:r>
              <a:rPr lang="nl-BE" b="1" dirty="0" smtClean="0"/>
              <a:t>Centrale </a:t>
            </a:r>
            <a:r>
              <a:rPr lang="nl-BE" b="1" dirty="0"/>
              <a:t>systemen </a:t>
            </a:r>
            <a:r>
              <a:rPr lang="nl-BE" dirty="0"/>
              <a:t>&gt; op basis van parameters wetenschappelijk onderbouwde adviezen verlenen over de volgende aangewezen </a:t>
            </a:r>
            <a:r>
              <a:rPr lang="nl-BE" dirty="0" smtClean="0"/>
              <a:t>stap</a:t>
            </a:r>
            <a:endParaRPr lang="nl-BE" dirty="0"/>
          </a:p>
          <a:p>
            <a:r>
              <a:rPr lang="nl-BE" b="1" dirty="0">
                <a:solidFill>
                  <a:srgbClr val="07766F"/>
                </a:solidFill>
              </a:rPr>
              <a:t>3 domeinen</a:t>
            </a:r>
          </a:p>
          <a:p>
            <a:pPr marL="457200" lvl="1" indent="0">
              <a:buNone/>
            </a:pPr>
            <a:r>
              <a:rPr lang="nl-BE" b="1" dirty="0" smtClean="0">
                <a:solidFill>
                  <a:srgbClr val="07766F"/>
                </a:solidFill>
              </a:rPr>
              <a:t>1</a:t>
            </a:r>
            <a:r>
              <a:rPr lang="nl-BE" dirty="0" smtClean="0"/>
              <a:t>  </a:t>
            </a:r>
            <a:r>
              <a:rPr lang="nl-BE" dirty="0"/>
              <a:t>radiologie</a:t>
            </a:r>
          </a:p>
          <a:p>
            <a:pPr marL="457200" lvl="1" indent="0">
              <a:buNone/>
            </a:pPr>
            <a:r>
              <a:rPr lang="nl-BE" b="1" dirty="0" smtClean="0">
                <a:solidFill>
                  <a:srgbClr val="07766F"/>
                </a:solidFill>
              </a:rPr>
              <a:t>2</a:t>
            </a:r>
            <a:r>
              <a:rPr lang="nl-BE" dirty="0" smtClean="0"/>
              <a:t>  </a:t>
            </a:r>
            <a:r>
              <a:rPr lang="nl-BE" dirty="0"/>
              <a:t>klinische biologie</a:t>
            </a:r>
          </a:p>
          <a:p>
            <a:pPr marL="457200" lvl="1" indent="0">
              <a:buNone/>
            </a:pPr>
            <a:r>
              <a:rPr lang="nl-BE" b="1" dirty="0" smtClean="0">
                <a:solidFill>
                  <a:srgbClr val="07766F"/>
                </a:solidFill>
              </a:rPr>
              <a:t>3</a:t>
            </a:r>
            <a:r>
              <a:rPr lang="nl-BE" dirty="0" smtClean="0"/>
              <a:t>  </a:t>
            </a:r>
            <a:r>
              <a:rPr lang="nl-BE" dirty="0"/>
              <a:t>anti microbiologie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b="-11"/>
          <a:stretch/>
        </p:blipFill>
        <p:spPr>
          <a:xfrm>
            <a:off x="1001027" y="1628800"/>
            <a:ext cx="846501" cy="7200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74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B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Empowerment van de </a:t>
            </a:r>
            <a:r>
              <a:rPr lang="nl-BE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burgers/patiënten</a:t>
            </a:r>
            <a:endParaRPr lang="en-US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/>
              <a:t>Cluster </a:t>
            </a:r>
            <a:r>
              <a:rPr lang="nl-BE" smtClean="0"/>
              <a:t>2</a:t>
            </a:r>
            <a:endParaRPr lang="nl-BE" dirty="0"/>
          </a:p>
          <a:p>
            <a:endParaRPr lang="en-US" dirty="0"/>
          </a:p>
        </p:txBody>
      </p:sp>
      <p:pic>
        <p:nvPicPr>
          <p:cNvPr id="17" name="Google Shape;64;g21a3bf64467_0_16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39416" y="6173219"/>
            <a:ext cx="1287500" cy="35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Picture 8" descr="Physician discussing care plan with her pati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2" r="42738"/>
          <a:stretch/>
        </p:blipFill>
        <p:spPr bwMode="auto">
          <a:xfrm>
            <a:off x="-3417" y="-7910"/>
            <a:ext cx="5091305" cy="686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03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Empowerment van de </a:t>
            </a:r>
            <a:r>
              <a:rPr lang="nl-NL" dirty="0" smtClean="0"/>
              <a:t>burgers/patiënten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 smtClean="0"/>
          </a:p>
          <a:p>
            <a:r>
              <a:rPr lang="nl-BE" dirty="0" smtClean="0"/>
              <a:t>De </a:t>
            </a:r>
            <a:r>
              <a:rPr lang="nl-BE" dirty="0"/>
              <a:t>actieve rol van de </a:t>
            </a:r>
            <a:r>
              <a:rPr lang="nl-BE" dirty="0" smtClean="0"/>
              <a:t>burger/patiënt </a:t>
            </a:r>
            <a:r>
              <a:rPr lang="nl-BE" dirty="0"/>
              <a:t>versterken door</a:t>
            </a:r>
          </a:p>
          <a:p>
            <a:pPr lvl="1"/>
            <a:r>
              <a:rPr lang="nl-BE" dirty="0"/>
              <a:t>d</a:t>
            </a:r>
            <a:r>
              <a:rPr lang="nl-BE" dirty="0" smtClean="0"/>
              <a:t>e </a:t>
            </a:r>
            <a:r>
              <a:rPr lang="nl-BE" dirty="0"/>
              <a:t>ondersteuning bij de digitale gezondheidscultuur</a:t>
            </a:r>
          </a:p>
          <a:p>
            <a:pPr lvl="1"/>
            <a:r>
              <a:rPr lang="nl-BE" dirty="0"/>
              <a:t>d</a:t>
            </a:r>
            <a:r>
              <a:rPr lang="nl-BE" dirty="0" smtClean="0"/>
              <a:t>e </a:t>
            </a:r>
            <a:r>
              <a:rPr lang="nl-BE" dirty="0"/>
              <a:t>verbetering van de toegang van de patiënten tot hun eigen gegevens</a:t>
            </a:r>
          </a:p>
          <a:p>
            <a:endParaRPr lang="nl-BE" b="1" dirty="0" smtClean="0">
              <a:solidFill>
                <a:srgbClr val="07766F"/>
              </a:solidFill>
            </a:endParaRPr>
          </a:p>
          <a:p>
            <a:r>
              <a:rPr lang="nl-BE" b="1" dirty="0" smtClean="0">
                <a:solidFill>
                  <a:srgbClr val="07766F"/>
                </a:solidFill>
              </a:rPr>
              <a:t>Projecten</a:t>
            </a:r>
            <a:endParaRPr lang="nl-BE" b="1" dirty="0">
              <a:solidFill>
                <a:srgbClr val="07766F"/>
              </a:solidFill>
            </a:endParaRPr>
          </a:p>
          <a:p>
            <a:pPr lvl="1"/>
            <a:r>
              <a:rPr lang="nl-BE" dirty="0"/>
              <a:t>s</a:t>
            </a:r>
            <a:r>
              <a:rPr lang="nl-BE" dirty="0" smtClean="0"/>
              <a:t>tandaardisering </a:t>
            </a:r>
            <a:r>
              <a:rPr lang="nl-BE" dirty="0"/>
              <a:t>en verduidelijking van de toegang tot de gezondheidsgegevens</a:t>
            </a:r>
          </a:p>
          <a:p>
            <a:pPr lvl="1"/>
            <a:r>
              <a:rPr lang="nl-BE" dirty="0"/>
              <a:t>v</a:t>
            </a:r>
            <a:r>
              <a:rPr lang="nl-BE" dirty="0" smtClean="0"/>
              <a:t>erdere </a:t>
            </a:r>
            <a:r>
              <a:rPr lang="nl-BE" dirty="0"/>
              <a:t>ontwikkeling van het </a:t>
            </a:r>
            <a:r>
              <a:rPr lang="nl-BE" dirty="0" err="1"/>
              <a:t>patiëntentoegangsportaal</a:t>
            </a:r>
            <a:r>
              <a:rPr lang="nl-BE" dirty="0"/>
              <a:t> tot de gezondheidsgegevens (MijnGezondheid.be</a:t>
            </a:r>
            <a:r>
              <a:rPr lang="nl-BE" dirty="0" smtClean="0"/>
              <a:t>)</a:t>
            </a:r>
            <a:endParaRPr lang="fr-FR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000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/>
              <a:t>Toegang </a:t>
            </a:r>
            <a:r>
              <a:rPr lang="nl-NL" dirty="0"/>
              <a:t>tot de gezondheidsgegevens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Regels </a:t>
            </a:r>
            <a:r>
              <a:rPr lang="nl-NL" dirty="0"/>
              <a:t>m.b.t. </a:t>
            </a:r>
          </a:p>
          <a:p>
            <a:pPr lvl="1"/>
            <a:r>
              <a:rPr lang="nl-NL" dirty="0"/>
              <a:t>g</a:t>
            </a:r>
            <a:r>
              <a:rPr lang="nl-NL" dirty="0" smtClean="0"/>
              <a:t>eïnformeerde </a:t>
            </a:r>
            <a:r>
              <a:rPr lang="nl-NL" dirty="0"/>
              <a:t>toestemming</a:t>
            </a:r>
          </a:p>
          <a:p>
            <a:pPr lvl="1"/>
            <a:r>
              <a:rPr lang="nl-NL" dirty="0"/>
              <a:t>t</a:t>
            </a:r>
            <a:r>
              <a:rPr lang="nl-NL" dirty="0" smtClean="0"/>
              <a:t>herapeutische </a:t>
            </a:r>
            <a:r>
              <a:rPr lang="nl-NL" dirty="0"/>
              <a:t>relaties</a:t>
            </a:r>
          </a:p>
          <a:p>
            <a:pPr lvl="1"/>
            <a:r>
              <a:rPr lang="nl-NL" dirty="0"/>
              <a:t>u</a:t>
            </a:r>
            <a:r>
              <a:rPr lang="nl-NL" dirty="0" smtClean="0"/>
              <a:t>itsluitingen </a:t>
            </a:r>
            <a:r>
              <a:rPr lang="nl-NL" dirty="0"/>
              <a:t>van zorgverleners</a:t>
            </a:r>
          </a:p>
          <a:p>
            <a:pPr lvl="1"/>
            <a:r>
              <a:rPr lang="nl-NL" dirty="0"/>
              <a:t>m</a:t>
            </a:r>
            <a:r>
              <a:rPr lang="nl-NL" dirty="0" smtClean="0"/>
              <a:t>andaten</a:t>
            </a:r>
            <a:endParaRPr lang="nl-NL" dirty="0"/>
          </a:p>
          <a:p>
            <a:pPr lvl="1"/>
            <a:r>
              <a:rPr lang="nl-NL" dirty="0"/>
              <a:t>t</a:t>
            </a:r>
            <a:r>
              <a:rPr lang="nl-NL" dirty="0" smtClean="0"/>
              <a:t>oegangsmatrix</a:t>
            </a:r>
            <a:endParaRPr lang="nl-NL" dirty="0"/>
          </a:p>
          <a:p>
            <a:r>
              <a:rPr lang="nl-NL" b="1" dirty="0">
                <a:solidFill>
                  <a:srgbClr val="07766F"/>
                </a:solidFill>
              </a:rPr>
              <a:t>Doelstelling</a:t>
            </a:r>
          </a:p>
          <a:p>
            <a:pPr lvl="1"/>
            <a:r>
              <a:rPr lang="nl-NL" dirty="0"/>
              <a:t>d</a:t>
            </a:r>
            <a:r>
              <a:rPr lang="nl-NL" dirty="0" smtClean="0"/>
              <a:t>eze </a:t>
            </a:r>
            <a:r>
              <a:rPr lang="nl-NL" dirty="0"/>
              <a:t>regels verduidelijken, vereenvoudigen en op elkaar afstemmen, in het bijzonder wat de toegangsmatrix betreft</a:t>
            </a:r>
          </a:p>
          <a:p>
            <a:endParaRPr lang="en-US" dirty="0"/>
          </a:p>
        </p:txBody>
      </p:sp>
      <p:pic>
        <p:nvPicPr>
          <p:cNvPr id="8" name="Google Shape;64;g21a3bf64467_0_16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39416" y="1772816"/>
            <a:ext cx="1287500" cy="35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190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smtClean="0"/>
              <a:t>eGezondheid in de praktijk</a:t>
            </a:r>
            <a:endParaRPr lang="en-GB" dirty="0"/>
          </a:p>
        </p:txBody>
      </p:sp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4795847" y="2741107"/>
            <a:ext cx="2731477" cy="2562958"/>
            <a:chOff x="3078646" y="2523164"/>
            <a:chExt cx="2958799" cy="2776730"/>
          </a:xfrm>
        </p:grpSpPr>
        <p:sp>
          <p:nvSpPr>
            <p:cNvPr id="61" name="Flowchart: Connector 60"/>
            <p:cNvSpPr/>
            <p:nvPr/>
          </p:nvSpPr>
          <p:spPr>
            <a:xfrm>
              <a:off x="3204045" y="2523164"/>
              <a:ext cx="2657205" cy="2657659"/>
            </a:xfrm>
            <a:prstGeom prst="flowChartConnector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rgbClr val="3F6D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62"/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3564372" y="2548566"/>
              <a:ext cx="617474" cy="728713"/>
            </a:xfrm>
            <a:prstGeom prst="line">
              <a:avLst/>
            </a:prstGeom>
            <a:ln w="25400" cmpd="sng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4951705" y="2613658"/>
              <a:ext cx="582553" cy="663621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5165996" y="4164753"/>
              <a:ext cx="871449" cy="198452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4518362" y="4533078"/>
              <a:ext cx="0" cy="766816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3078646" y="4177453"/>
              <a:ext cx="803193" cy="153999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1" name="Picture 7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3732318" y="4484927"/>
              <a:ext cx="483518" cy="483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7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4798838" y="4498483"/>
              <a:ext cx="488154" cy="4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7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373454" y="3766142"/>
              <a:ext cx="488154" cy="4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7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4315897" y="2602852"/>
              <a:ext cx="482940" cy="48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264307" y="3124036"/>
              <a:ext cx="482940" cy="48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8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56564" y="3386537"/>
              <a:ext cx="476625" cy="47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" name="Flowchart: Connector 128"/>
            <p:cNvSpPr/>
            <p:nvPr/>
          </p:nvSpPr>
          <p:spPr>
            <a:xfrm>
              <a:off x="3756439" y="3085178"/>
              <a:ext cx="1552417" cy="1482828"/>
            </a:xfrm>
            <a:prstGeom prst="flowChartConnector">
              <a:avLst/>
            </a:prstGeom>
            <a:solidFill>
              <a:srgbClr val="3F6D57"/>
            </a:solidFill>
            <a:ln>
              <a:solidFill>
                <a:srgbClr val="3F6D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nl-BE" sz="1477" b="1" dirty="0" err="1">
                  <a:solidFill>
                    <a:schemeClr val="bg1"/>
                  </a:solidFill>
                </a:rPr>
                <a:t>Adminis-tratief</a:t>
              </a:r>
              <a:endParaRPr lang="nl-BE" sz="1477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0" name="Group 129"/>
          <p:cNvGrpSpPr>
            <a:grpSpLocks/>
          </p:cNvGrpSpPr>
          <p:nvPr/>
        </p:nvGrpSpPr>
        <p:grpSpPr bwMode="auto">
          <a:xfrm>
            <a:off x="2414597" y="1699220"/>
            <a:ext cx="2984989" cy="1058008"/>
            <a:chOff x="546770" y="1394932"/>
            <a:chExt cx="3233142" cy="1146273"/>
          </a:xfrm>
        </p:grpSpPr>
        <p:grpSp>
          <p:nvGrpSpPr>
            <p:cNvPr id="131" name="Group 93"/>
            <p:cNvGrpSpPr>
              <a:grpSpLocks/>
            </p:cNvGrpSpPr>
            <p:nvPr/>
          </p:nvGrpSpPr>
          <p:grpSpPr bwMode="auto">
            <a:xfrm>
              <a:off x="546770" y="1394932"/>
              <a:ext cx="3233142" cy="1146273"/>
              <a:chOff x="546770" y="1424385"/>
              <a:chExt cx="3233142" cy="1146273"/>
            </a:xfrm>
          </p:grpSpPr>
          <p:grpSp>
            <p:nvGrpSpPr>
              <p:cNvPr id="133" name="Group 33"/>
              <p:cNvGrpSpPr>
                <a:grpSpLocks/>
              </p:cNvGrpSpPr>
              <p:nvPr/>
            </p:nvGrpSpPr>
            <p:grpSpPr bwMode="auto">
              <a:xfrm>
                <a:off x="546770" y="1424385"/>
                <a:ext cx="3176700" cy="1080121"/>
                <a:chOff x="747228" y="1772815"/>
                <a:chExt cx="3176700" cy="1080121"/>
              </a:xfrm>
            </p:grpSpPr>
            <p:sp>
              <p:nvSpPr>
                <p:cNvPr id="135" name="Rectangle 134"/>
                <p:cNvSpPr/>
                <p:nvPr/>
              </p:nvSpPr>
              <p:spPr>
                <a:xfrm>
                  <a:off x="747228" y="1772815"/>
                  <a:ext cx="1101522" cy="1079592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62"/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>
                  <a:off x="1836052" y="1772815"/>
                  <a:ext cx="2087178" cy="1079592"/>
                </a:xfrm>
                <a:prstGeom prst="rect">
                  <a:avLst/>
                </a:prstGeom>
                <a:solidFill>
                  <a:srgbClr val="3E6E5A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62"/>
                </a:p>
              </p:txBody>
            </p:sp>
          </p:grpSp>
          <p:sp>
            <p:nvSpPr>
              <p:cNvPr id="134" name="TextBox 133"/>
              <p:cNvSpPr txBox="1"/>
              <p:nvPr/>
            </p:nvSpPr>
            <p:spPr>
              <a:xfrm>
                <a:off x="1691147" y="1508529"/>
                <a:ext cx="2088765" cy="1062129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164127">
                  <a:defRPr/>
                </a:pPr>
                <a:endParaRPr lang="nl-BE" sz="277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endParaRPr lang="nl-BE" sz="185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r>
                  <a:rPr lang="nl-BE" sz="1662" dirty="0" err="1">
                    <a:solidFill>
                      <a:schemeClr val="bg1"/>
                    </a:solidFill>
                  </a:rPr>
                  <a:t>Verzekerbaarheids</a:t>
                </a:r>
                <a:r>
                  <a:rPr lang="nl-BE" sz="1662" dirty="0">
                    <a:solidFill>
                      <a:schemeClr val="bg1"/>
                    </a:solidFill>
                  </a:rPr>
                  <a:t>-toestand, </a:t>
                </a:r>
                <a:r>
                  <a:rPr lang="nl-BE" sz="1662" dirty="0" err="1">
                    <a:solidFill>
                      <a:schemeClr val="bg1"/>
                    </a:solidFill>
                  </a:rPr>
                  <a:t>tarificatie</a:t>
                </a:r>
                <a:r>
                  <a:rPr lang="nl-BE" sz="1662" dirty="0">
                    <a:solidFill>
                      <a:schemeClr val="bg1"/>
                    </a:solidFill>
                  </a:rPr>
                  <a:t>,</a:t>
                </a:r>
              </a:p>
              <a:p>
                <a:pPr algn="ctr">
                  <a:defRPr/>
                </a:pPr>
                <a:r>
                  <a:rPr lang="nl-BE" sz="1662" dirty="0">
                    <a:solidFill>
                      <a:schemeClr val="bg1"/>
                    </a:solidFill>
                  </a:rPr>
                  <a:t>facturatie</a:t>
                </a:r>
                <a:endParaRPr lang="nl-BE" sz="1662" dirty="0"/>
              </a:p>
            </p:txBody>
          </p:sp>
        </p:grpSp>
        <p:pic>
          <p:nvPicPr>
            <p:cNvPr id="132" name="Picture 5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09" y="1414578"/>
              <a:ext cx="1040828" cy="1040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7" name="Group 136"/>
          <p:cNvGrpSpPr>
            <a:grpSpLocks/>
          </p:cNvGrpSpPr>
          <p:nvPr/>
        </p:nvGrpSpPr>
        <p:grpSpPr bwMode="auto">
          <a:xfrm>
            <a:off x="2351584" y="3739037"/>
            <a:ext cx="2444262" cy="1016977"/>
            <a:chOff x="477657" y="3605133"/>
            <a:chExt cx="2648583" cy="1101151"/>
          </a:xfrm>
        </p:grpSpPr>
        <p:grpSp>
          <p:nvGrpSpPr>
            <p:cNvPr id="138" name="Group 40"/>
            <p:cNvGrpSpPr>
              <a:grpSpLocks/>
            </p:cNvGrpSpPr>
            <p:nvPr/>
          </p:nvGrpSpPr>
          <p:grpSpPr bwMode="auto">
            <a:xfrm>
              <a:off x="477657" y="3624287"/>
              <a:ext cx="2648583" cy="1081997"/>
              <a:chOff x="5926858" y="3418319"/>
              <a:chExt cx="2572071" cy="1081997"/>
            </a:xfrm>
          </p:grpSpPr>
          <p:sp>
            <p:nvSpPr>
              <p:cNvPr id="140" name="Rectangle 139"/>
              <p:cNvSpPr/>
              <p:nvPr/>
            </p:nvSpPr>
            <p:spPr>
              <a:xfrm>
                <a:off x="5926858" y="3418205"/>
                <a:ext cx="1073238" cy="1080524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62"/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7000096" y="3418205"/>
                <a:ext cx="1460282" cy="1080524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62"/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7000096" y="3419791"/>
                <a:ext cx="1498833" cy="1080525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algn="ctr">
                  <a:defRPr/>
                </a:pPr>
                <a:endParaRPr lang="nl-BE" sz="277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r>
                  <a:rPr lang="nl-BE" sz="1662" dirty="0">
                    <a:solidFill>
                      <a:schemeClr val="bg1"/>
                    </a:solidFill>
                  </a:rPr>
                  <a:t>Aanmaken en versturen van attesten</a:t>
                </a:r>
              </a:p>
              <a:p>
                <a:pPr>
                  <a:defRPr/>
                </a:pPr>
                <a:endParaRPr lang="nl-BE" sz="1662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pic>
          <p:nvPicPr>
            <p:cNvPr id="139" name="Picture 6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16" y="3605133"/>
              <a:ext cx="1082869" cy="1082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" name="Group 142"/>
          <p:cNvGrpSpPr>
            <a:grpSpLocks/>
          </p:cNvGrpSpPr>
          <p:nvPr/>
        </p:nvGrpSpPr>
        <p:grpSpPr bwMode="auto">
          <a:xfrm>
            <a:off x="6760928" y="1751973"/>
            <a:ext cx="3291254" cy="1014046"/>
            <a:chOff x="5254692" y="1452701"/>
            <a:chExt cx="3565782" cy="1097874"/>
          </a:xfrm>
        </p:grpSpPr>
        <p:grpSp>
          <p:nvGrpSpPr>
            <p:cNvPr id="144" name="Group 67"/>
            <p:cNvGrpSpPr>
              <a:grpSpLocks/>
            </p:cNvGrpSpPr>
            <p:nvPr/>
          </p:nvGrpSpPr>
          <p:grpSpPr bwMode="auto">
            <a:xfrm>
              <a:off x="5254692" y="1452701"/>
              <a:ext cx="3565782" cy="1088504"/>
              <a:chOff x="398612" y="5107746"/>
              <a:chExt cx="3373796" cy="1088504"/>
            </a:xfrm>
          </p:grpSpPr>
          <p:sp>
            <p:nvSpPr>
              <p:cNvPr id="146" name="Rectangle 145"/>
              <p:cNvSpPr/>
              <p:nvPr/>
            </p:nvSpPr>
            <p:spPr>
              <a:xfrm>
                <a:off x="398612" y="5107746"/>
                <a:ext cx="1152138" cy="1080422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62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1477145" y="5107746"/>
                <a:ext cx="2295263" cy="1080422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62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1477145" y="5137889"/>
                <a:ext cx="2295263" cy="1058212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/>
              <a:p>
                <a:pPr>
                  <a:defRPr/>
                </a:pPr>
                <a:endParaRPr lang="nl-BE" sz="923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r>
                  <a:rPr lang="nl-BE" sz="1662" dirty="0">
                    <a:solidFill>
                      <a:schemeClr val="bg1"/>
                    </a:solidFill>
                  </a:rPr>
                  <a:t>Bijwerking van de SumEHR, van het medicatieschema, ... </a:t>
                </a:r>
              </a:p>
              <a:p>
                <a:pPr>
                  <a:defRPr/>
                </a:pPr>
                <a:endParaRPr lang="nl-BE" sz="1662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pic>
          <p:nvPicPr>
            <p:cNvPr id="145" name="Picture 6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7644" y="1473472"/>
              <a:ext cx="1077103" cy="1077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9" name="Group 148"/>
          <p:cNvGrpSpPr>
            <a:grpSpLocks/>
          </p:cNvGrpSpPr>
          <p:nvPr/>
        </p:nvGrpSpPr>
        <p:grpSpPr bwMode="auto">
          <a:xfrm>
            <a:off x="4636120" y="5304066"/>
            <a:ext cx="3005504" cy="1005254"/>
            <a:chOff x="2952328" y="5301208"/>
            <a:chExt cx="3255987" cy="1088504"/>
          </a:xfrm>
        </p:grpSpPr>
        <p:grpSp>
          <p:nvGrpSpPr>
            <p:cNvPr id="150" name="Group 70"/>
            <p:cNvGrpSpPr>
              <a:grpSpLocks/>
            </p:cNvGrpSpPr>
            <p:nvPr/>
          </p:nvGrpSpPr>
          <p:grpSpPr bwMode="auto">
            <a:xfrm>
              <a:off x="2952328" y="5301208"/>
              <a:ext cx="3255987" cy="1088504"/>
              <a:chOff x="5508175" y="5117132"/>
              <a:chExt cx="3255987" cy="1088504"/>
            </a:xfrm>
          </p:grpSpPr>
          <p:sp>
            <p:nvSpPr>
              <p:cNvPr id="152" name="Rectangle 151"/>
              <p:cNvSpPr/>
              <p:nvPr/>
            </p:nvSpPr>
            <p:spPr>
              <a:xfrm>
                <a:off x="5508175" y="5117132"/>
                <a:ext cx="1152533" cy="1080570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62"/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6660708" y="5117132"/>
                <a:ext cx="2087578" cy="1080570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62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6678172" y="5147280"/>
                <a:ext cx="2085990" cy="1058356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/>
              <a:p>
                <a:pPr>
                  <a:defRPr/>
                </a:pPr>
                <a:endParaRPr lang="nl-BE" sz="923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r>
                  <a:rPr lang="nl-BE" sz="1662" dirty="0">
                    <a:solidFill>
                      <a:schemeClr val="bg1"/>
                    </a:solidFill>
                  </a:rPr>
                  <a:t>Verslag versturen naar de houder van het GMD</a:t>
                </a:r>
              </a:p>
            </p:txBody>
          </p:sp>
        </p:grpSp>
        <p:pic>
          <p:nvPicPr>
            <p:cNvPr id="151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1159" y="5322504"/>
              <a:ext cx="1063297" cy="1063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5" name="Group 154"/>
          <p:cNvGrpSpPr>
            <a:grpSpLocks/>
          </p:cNvGrpSpPr>
          <p:nvPr/>
        </p:nvGrpSpPr>
        <p:grpSpPr bwMode="auto">
          <a:xfrm>
            <a:off x="7528790" y="3756620"/>
            <a:ext cx="2722685" cy="1006719"/>
            <a:chOff x="6264041" y="3624287"/>
            <a:chExt cx="3169333" cy="1090476"/>
          </a:xfrm>
        </p:grpSpPr>
        <p:grpSp>
          <p:nvGrpSpPr>
            <p:cNvPr id="156" name="Group 69"/>
            <p:cNvGrpSpPr>
              <a:grpSpLocks/>
            </p:cNvGrpSpPr>
            <p:nvPr/>
          </p:nvGrpSpPr>
          <p:grpSpPr bwMode="auto">
            <a:xfrm>
              <a:off x="6276202" y="3624287"/>
              <a:ext cx="3157172" cy="1090476"/>
              <a:chOff x="5588673" y="1304707"/>
              <a:chExt cx="3702569" cy="1090476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5588415" y="1304707"/>
                <a:ext cx="1152258" cy="1079365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62"/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6750674" y="1315818"/>
                <a:ext cx="2540568" cy="1079365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62"/>
              </a:p>
            </p:txBody>
          </p:sp>
          <p:sp>
            <p:nvSpPr>
              <p:cNvPr id="160" name="TextBox 52"/>
              <p:cNvSpPr txBox="1">
                <a:spLocks noChangeArrowheads="1"/>
              </p:cNvSpPr>
              <p:nvPr/>
            </p:nvSpPr>
            <p:spPr bwMode="auto">
              <a:xfrm>
                <a:off x="6751106" y="1344851"/>
                <a:ext cx="2409466" cy="1038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17780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Aft>
                    <a:spcPct val="0"/>
                  </a:spcAft>
                  <a:buSzPct val="100000"/>
                  <a:buFont typeface="Arial" charset="0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Aft>
                    <a:spcPct val="0"/>
                  </a:spcAft>
                  <a:buSzPct val="100000"/>
                  <a:buFont typeface="Arial" charset="0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Aft>
                    <a:spcPct val="0"/>
                  </a:spcAft>
                  <a:buSzPct val="100000"/>
                  <a:buFont typeface="Arial" charset="0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Aft>
                    <a:spcPct val="0"/>
                  </a:spcAft>
                  <a:buSzPct val="100000"/>
                  <a:buFont typeface="Arial" charset="0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nl-BE" altLang="en-US" sz="1477" dirty="0">
                  <a:solidFill>
                    <a:schemeClr val="bg1"/>
                  </a:solidFill>
                  <a:latin typeface="+mn-lt"/>
                </a:endParaRPr>
              </a:p>
              <a:p>
                <a:r>
                  <a:rPr lang="nl-BE" altLang="en-US" sz="1662" dirty="0">
                    <a:solidFill>
                      <a:schemeClr val="bg1"/>
                    </a:solidFill>
                    <a:latin typeface="+mn-lt"/>
                  </a:rPr>
                  <a:t>Registraties</a:t>
                </a:r>
              </a:p>
            </p:txBody>
          </p:sp>
        </p:grpSp>
        <p:pic>
          <p:nvPicPr>
            <p:cNvPr id="157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041" y="3677967"/>
              <a:ext cx="993471" cy="993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899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Toegangsmatrix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/>
          </a:p>
          <a:p>
            <a:endParaRPr lang="nl-BE" dirty="0" smtClean="0"/>
          </a:p>
          <a:p>
            <a:endParaRPr lang="nl-BE" dirty="0" smtClean="0"/>
          </a:p>
          <a:p>
            <a:r>
              <a:rPr lang="nl-BE" dirty="0" smtClean="0"/>
              <a:t>Vereenvoudigde </a:t>
            </a:r>
            <a:r>
              <a:rPr lang="nl-BE" dirty="0"/>
              <a:t>en meer open matrix om te voldoen aan de behoeften inzake informatiedeling tussen de zorgverleners</a:t>
            </a:r>
          </a:p>
          <a:p>
            <a:pPr lvl="0"/>
            <a:r>
              <a:rPr lang="nl-BE" dirty="0"/>
              <a:t>Voorstel tot wijziging van de matrix</a:t>
            </a:r>
          </a:p>
          <a:p>
            <a:pPr lvl="1"/>
            <a:r>
              <a:rPr lang="nl-BE" dirty="0"/>
              <a:t>d</a:t>
            </a:r>
            <a:r>
              <a:rPr lang="nl-BE" dirty="0" smtClean="0"/>
              <a:t>efault-matrix </a:t>
            </a:r>
            <a:r>
              <a:rPr lang="nl-BE" dirty="0"/>
              <a:t>waarin wordt bepaald welke professional toegang mag krijgen tot welk gegeven</a:t>
            </a:r>
          </a:p>
          <a:p>
            <a:endParaRPr lang="fr-FR" dirty="0"/>
          </a:p>
          <a:p>
            <a:endParaRPr lang="en-US" dirty="0"/>
          </a:p>
        </p:txBody>
      </p:sp>
      <p:pic>
        <p:nvPicPr>
          <p:cNvPr id="7" name="Google Shape;64;g21a3bf64467_0_16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39416" y="1772816"/>
            <a:ext cx="1287500" cy="35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803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Toegangsmatrix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 smtClean="0"/>
          </a:p>
          <a:p>
            <a:endParaRPr lang="nl-BE" b="1" dirty="0" smtClean="0">
              <a:solidFill>
                <a:srgbClr val="07766F"/>
              </a:solidFill>
            </a:endParaRPr>
          </a:p>
          <a:p>
            <a:r>
              <a:rPr lang="nl-BE" b="1" dirty="0" smtClean="0">
                <a:solidFill>
                  <a:srgbClr val="07766F"/>
                </a:solidFill>
              </a:rPr>
              <a:t>Projecten</a:t>
            </a:r>
            <a:endParaRPr lang="nl-BE" b="1" dirty="0">
              <a:solidFill>
                <a:srgbClr val="07766F"/>
              </a:solidFill>
            </a:endParaRPr>
          </a:p>
          <a:p>
            <a:pPr lvl="1"/>
            <a:r>
              <a:rPr lang="nl-NL" dirty="0"/>
              <a:t>v</a:t>
            </a:r>
            <a:r>
              <a:rPr lang="nl-NL" dirty="0" smtClean="0"/>
              <a:t>erbetering </a:t>
            </a:r>
            <a:r>
              <a:rPr lang="nl-NL" dirty="0"/>
              <a:t>van de metagegevens om de opzoeking en de rechtstreekse toegang tot de documenten te verbeteren</a:t>
            </a:r>
          </a:p>
          <a:p>
            <a:pPr lvl="1"/>
            <a:r>
              <a:rPr lang="nl-NL" dirty="0"/>
              <a:t>b</a:t>
            </a:r>
            <a:r>
              <a:rPr lang="nl-NL" dirty="0" smtClean="0"/>
              <a:t>eheer </a:t>
            </a:r>
            <a:r>
              <a:rPr lang="nl-NL" dirty="0"/>
              <a:t>van de zogenaamde gevoelige gegevens</a:t>
            </a:r>
          </a:p>
          <a:p>
            <a:pPr lvl="1"/>
            <a:r>
              <a:rPr lang="nl-NL" dirty="0"/>
              <a:t>t</a:t>
            </a:r>
            <a:r>
              <a:rPr lang="nl-NL" dirty="0" smtClean="0"/>
              <a:t>raceerbaarheid </a:t>
            </a:r>
            <a:r>
              <a:rPr lang="nl-NL" dirty="0"/>
              <a:t>van de toegangen en de logs 	 </a:t>
            </a:r>
          </a:p>
          <a:p>
            <a:pPr lvl="1"/>
            <a:r>
              <a:rPr lang="nl-NL" dirty="0"/>
              <a:t>v</a:t>
            </a:r>
            <a:r>
              <a:rPr lang="nl-NL" dirty="0" smtClean="0"/>
              <a:t>isualisatie </a:t>
            </a:r>
            <a:r>
              <a:rPr lang="nl-NL" dirty="0"/>
              <a:t>van de actieve therapeutische relaties en van de therapeutische relaties die op eenvormige en exhaustieve wijze werden afgesloten</a:t>
            </a:r>
          </a:p>
          <a:p>
            <a:pPr lvl="1"/>
            <a:r>
              <a:rPr lang="nl-NL" dirty="0"/>
              <a:t>u</a:t>
            </a:r>
            <a:r>
              <a:rPr lang="nl-NL" dirty="0" smtClean="0"/>
              <a:t>itrol </a:t>
            </a:r>
            <a:r>
              <a:rPr lang="nl-NL" dirty="0"/>
              <a:t>van een meldingssysteem met betrekking tot de toegangen tot de patiëntgegevens</a:t>
            </a:r>
          </a:p>
          <a:p>
            <a:pPr lvl="1"/>
            <a:r>
              <a:rPr lang="nl-NL" dirty="0"/>
              <a:t>v</a:t>
            </a:r>
            <a:r>
              <a:rPr lang="nl-NL" dirty="0" smtClean="0"/>
              <a:t>erduidelijking </a:t>
            </a:r>
            <a:r>
              <a:rPr lang="nl-NL" dirty="0"/>
              <a:t>van het beheerproces van de klachten </a:t>
            </a:r>
          </a:p>
          <a:p>
            <a:endParaRPr lang="nl-NL" dirty="0"/>
          </a:p>
          <a:p>
            <a:endParaRPr lang="nl-NL" dirty="0"/>
          </a:p>
          <a:p>
            <a:endParaRPr lang="en-US" dirty="0"/>
          </a:p>
        </p:txBody>
      </p:sp>
      <p:pic>
        <p:nvPicPr>
          <p:cNvPr id="7" name="Google Shape;64;g21a3bf64467_0_16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39416" y="1772816"/>
            <a:ext cx="1287500" cy="35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374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MijnGezondheid.be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Verdere </a:t>
            </a:r>
            <a:r>
              <a:rPr lang="nl-NL" dirty="0"/>
              <a:t>ontwikkeling van het </a:t>
            </a:r>
            <a:r>
              <a:rPr lang="nl-NL" dirty="0" err="1"/>
              <a:t>patiëntentoegangsportaal</a:t>
            </a:r>
            <a:r>
              <a:rPr lang="nl-NL" dirty="0"/>
              <a:t> tot de gezondheidsgegevens (MijnGezondheid.be)</a:t>
            </a:r>
          </a:p>
          <a:p>
            <a:pPr lvl="1"/>
            <a:r>
              <a:rPr lang="nl-NL" dirty="0"/>
              <a:t>r</a:t>
            </a:r>
            <a:r>
              <a:rPr lang="nl-NL" dirty="0" smtClean="0"/>
              <a:t>echt </a:t>
            </a:r>
            <a:r>
              <a:rPr lang="nl-NL" dirty="0"/>
              <a:t>op een snelle en eenvoudige toegang tot de gezondheidsgegevens </a:t>
            </a:r>
          </a:p>
          <a:p>
            <a:pPr lvl="1"/>
            <a:r>
              <a:rPr lang="nl-NL" dirty="0"/>
              <a:t>r</a:t>
            </a:r>
            <a:r>
              <a:rPr lang="nl-NL" dirty="0" smtClean="0"/>
              <a:t>echt </a:t>
            </a:r>
            <a:r>
              <a:rPr lang="nl-NL" dirty="0"/>
              <a:t>om te beslissen met wie de eigen gezondheidsgegevens (gedeeltelijk of volledig) worden gedeeld</a:t>
            </a:r>
          </a:p>
          <a:p>
            <a:pPr lvl="1"/>
            <a:endParaRPr lang="nl-NL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41" y="1628800"/>
            <a:ext cx="720000" cy="720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260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319272" y="2420888"/>
            <a:ext cx="5465360" cy="1564859"/>
          </a:xfrm>
        </p:spPr>
        <p:txBody>
          <a:bodyPr/>
          <a:lstStyle/>
          <a:p>
            <a:pPr lvl="0" defTabSz="622300">
              <a:lnSpc>
                <a:spcPct val="150000"/>
              </a:lnSpc>
            </a:pPr>
            <a:r>
              <a:rPr lang="nl-B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Empowerment van de zorgverleners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7" name="Google Shape;64;g21a3bf64467_0_16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39416" y="6173219"/>
            <a:ext cx="1287500" cy="35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Pharma Femme Tech Travaille En Laboratoire Femme Européenne Caucasienne  Jeune Adulte | Photo Premi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6" b="2084"/>
          <a:stretch/>
        </p:blipFill>
        <p:spPr bwMode="auto">
          <a:xfrm>
            <a:off x="-1" y="-1"/>
            <a:ext cx="5087889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312024" y="1556792"/>
            <a:ext cx="5472608" cy="534612"/>
          </a:xfrm>
        </p:spPr>
        <p:txBody>
          <a:bodyPr/>
          <a:lstStyle/>
          <a:p>
            <a:r>
              <a:rPr lang="nl-BE" dirty="0"/>
              <a:t>Cluster 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8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/>
              <a:t>Empowerment </a:t>
            </a:r>
            <a:r>
              <a:rPr lang="nl-NL" dirty="0"/>
              <a:t>van de zorgverleners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nl-NL" dirty="0" smtClean="0"/>
          </a:p>
          <a:p>
            <a:pPr>
              <a:lnSpc>
                <a:spcPct val="200000"/>
              </a:lnSpc>
            </a:pPr>
            <a:r>
              <a:rPr lang="nl-NL" dirty="0" smtClean="0"/>
              <a:t>Lokaal </a:t>
            </a:r>
            <a:r>
              <a:rPr lang="nl-NL" dirty="0"/>
              <a:t>dossier (elektronisch patiëntendossier - EPD) voor de zorgverleners en de gezondheidsinstellingen</a:t>
            </a:r>
          </a:p>
          <a:p>
            <a:pPr>
              <a:lnSpc>
                <a:spcPct val="200000"/>
              </a:lnSpc>
            </a:pPr>
            <a:r>
              <a:rPr lang="nl-NL" dirty="0" smtClean="0"/>
              <a:t>Actoren </a:t>
            </a:r>
            <a:r>
              <a:rPr lang="nl-NL" dirty="0"/>
              <a:t>in de gezondheidszorg ondersteunen bij het gebruik van de online gezondheidsdiensten </a:t>
            </a:r>
          </a:p>
          <a:p>
            <a:pPr>
              <a:lnSpc>
                <a:spcPct val="200000"/>
              </a:lnSpc>
            </a:pPr>
            <a:r>
              <a:rPr lang="nl-NL" dirty="0" smtClean="0"/>
              <a:t>Ontwikkeling </a:t>
            </a:r>
            <a:r>
              <a:rPr lang="nl-NL" dirty="0"/>
              <a:t>van een portaal voor de zorgverleners (</a:t>
            </a:r>
            <a:r>
              <a:rPr lang="nl-NL" dirty="0" err="1"/>
              <a:t>ProGezondheid</a:t>
            </a:r>
            <a:r>
              <a:rPr lang="nl-NL" dirty="0"/>
              <a:t>)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008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smtClean="0"/>
              <a:t>EPD </a:t>
            </a:r>
            <a:r>
              <a:rPr lang="nl-NL" dirty="0"/>
              <a:t>voor alle zorgverleners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900000" y="1916832"/>
            <a:ext cx="10213776" cy="4009063"/>
          </a:xfrm>
        </p:spPr>
        <p:txBody>
          <a:bodyPr/>
          <a:lstStyle/>
          <a:p>
            <a:pPr>
              <a:lnSpc>
                <a:spcPct val="200000"/>
              </a:lnSpc>
            </a:pPr>
            <a:endParaRPr lang="nl-NL" dirty="0"/>
          </a:p>
          <a:p>
            <a:pPr>
              <a:lnSpc>
                <a:spcPct val="200000"/>
              </a:lnSpc>
            </a:pPr>
            <a:r>
              <a:rPr lang="nl-NL" dirty="0" smtClean="0"/>
              <a:t>EPD </a:t>
            </a:r>
            <a:r>
              <a:rPr lang="nl-NL" dirty="0"/>
              <a:t>in alle ziekenhuizen &amp; voor elk gezondheidsberoep (kwaliteitswet)</a:t>
            </a:r>
          </a:p>
          <a:p>
            <a:pPr>
              <a:lnSpc>
                <a:spcPct val="100000"/>
              </a:lnSpc>
            </a:pPr>
            <a:endParaRPr lang="nl-NL" dirty="0" smtClean="0"/>
          </a:p>
          <a:p>
            <a:pPr>
              <a:lnSpc>
                <a:spcPct val="100000"/>
              </a:lnSpc>
            </a:pPr>
            <a:r>
              <a:rPr lang="nl-NL" dirty="0" smtClean="0"/>
              <a:t>(Financiële</a:t>
            </a:r>
            <a:r>
              <a:rPr lang="nl-NL" dirty="0"/>
              <a:t>) o</a:t>
            </a:r>
            <a:r>
              <a:rPr lang="nl-NL" dirty="0" smtClean="0"/>
              <a:t>ndersteuning </a:t>
            </a:r>
            <a:r>
              <a:rPr lang="nl-NL" dirty="0"/>
              <a:t>van de ziekenhuizen bij de invoering van een EPD (als voorwaarde voor </a:t>
            </a:r>
            <a:r>
              <a:rPr lang="nl-NL" dirty="0" smtClean="0"/>
              <a:t>de realisatie </a:t>
            </a:r>
            <a:r>
              <a:rPr lang="nl-NL" dirty="0"/>
              <a:t>van het </a:t>
            </a:r>
            <a:r>
              <a:rPr lang="nl-NL" dirty="0" smtClean="0"/>
              <a:t>B-IHR-concept</a:t>
            </a:r>
            <a:r>
              <a:rPr lang="nl-NL" dirty="0"/>
              <a:t>)</a:t>
            </a:r>
          </a:p>
          <a:p>
            <a:pPr>
              <a:lnSpc>
                <a:spcPct val="100000"/>
              </a:lnSpc>
            </a:pPr>
            <a:endParaRPr lang="nl-NL" dirty="0" smtClean="0"/>
          </a:p>
          <a:p>
            <a:pPr>
              <a:lnSpc>
                <a:spcPct val="100000"/>
              </a:lnSpc>
            </a:pPr>
            <a:r>
              <a:rPr lang="nl-NL" dirty="0" smtClean="0"/>
              <a:t>Ondersteuning </a:t>
            </a:r>
            <a:r>
              <a:rPr lang="nl-NL" dirty="0"/>
              <a:t>bij de ontwikkeling van softwarepakketten voor de zorgverleners van de eerste lijn voor wie het aanbod aan softwarepakketten zeer beperkt is</a:t>
            </a:r>
          </a:p>
          <a:p>
            <a:pPr>
              <a:lnSpc>
                <a:spcPct val="200000"/>
              </a:lnSpc>
            </a:pPr>
            <a:endParaRPr lang="nl-NL" dirty="0"/>
          </a:p>
          <a:p>
            <a:pPr>
              <a:lnSpc>
                <a:spcPct val="200000"/>
              </a:lnSpc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41" y="1628800"/>
            <a:ext cx="720000" cy="720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969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/>
              <a:t>Ondersteuning </a:t>
            </a:r>
            <a:r>
              <a:rPr lang="nl-NL" dirty="0"/>
              <a:t>voor gebruik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Telematicapremies </a:t>
            </a:r>
            <a:r>
              <a:rPr lang="nl-NL" dirty="0"/>
              <a:t>zijn op dit ogenblik beschikbaar voor</a:t>
            </a:r>
          </a:p>
          <a:p>
            <a:pPr lvl="1"/>
            <a:r>
              <a:rPr lang="nl-NL" dirty="0"/>
              <a:t>h</a:t>
            </a:r>
            <a:r>
              <a:rPr lang="nl-NL" dirty="0" smtClean="0"/>
              <a:t>uisartsen</a:t>
            </a:r>
            <a:endParaRPr lang="nl-NL" dirty="0"/>
          </a:p>
          <a:p>
            <a:pPr lvl="1"/>
            <a:r>
              <a:rPr lang="nl-NL" dirty="0"/>
              <a:t>k</a:t>
            </a:r>
            <a:r>
              <a:rPr lang="nl-NL" dirty="0" smtClean="0"/>
              <a:t>inesitherapeuten</a:t>
            </a:r>
            <a:endParaRPr lang="nl-NL" dirty="0"/>
          </a:p>
          <a:p>
            <a:pPr lvl="1"/>
            <a:r>
              <a:rPr lang="nl-NL" dirty="0"/>
              <a:t>v</a:t>
            </a:r>
            <a:r>
              <a:rPr lang="nl-NL" dirty="0" smtClean="0"/>
              <a:t>erpleegkundigen</a:t>
            </a:r>
            <a:endParaRPr lang="nl-NL" dirty="0"/>
          </a:p>
          <a:p>
            <a:pPr lvl="1"/>
            <a:r>
              <a:rPr lang="nl-NL" dirty="0"/>
              <a:t>t</a:t>
            </a:r>
            <a:r>
              <a:rPr lang="nl-NL" dirty="0" smtClean="0"/>
              <a:t>andartsen</a:t>
            </a:r>
            <a:endParaRPr lang="nl-NL" dirty="0"/>
          </a:p>
          <a:p>
            <a:pPr lvl="1"/>
            <a:r>
              <a:rPr lang="nl-NL" dirty="0"/>
              <a:t>v</a:t>
            </a:r>
            <a:r>
              <a:rPr lang="nl-NL" dirty="0" smtClean="0"/>
              <a:t>roedvrouwen</a:t>
            </a:r>
            <a:endParaRPr lang="nl-NL" dirty="0"/>
          </a:p>
          <a:p>
            <a:r>
              <a:rPr lang="nl-NL" b="1" dirty="0">
                <a:solidFill>
                  <a:srgbClr val="07766F"/>
                </a:solidFill>
              </a:rPr>
              <a:t>Doelstelling</a:t>
            </a:r>
            <a:endParaRPr lang="nl-NL" dirty="0"/>
          </a:p>
          <a:p>
            <a:pPr lvl="1"/>
            <a:r>
              <a:rPr lang="nl-NL" dirty="0"/>
              <a:t>d</a:t>
            </a:r>
            <a:r>
              <a:rPr lang="nl-NL" dirty="0" smtClean="0"/>
              <a:t>e </a:t>
            </a:r>
            <a:r>
              <a:rPr lang="nl-NL" dirty="0"/>
              <a:t>verschillende criteria zo goed mogelijk op elkaar afstemmen en ze in overeenstemming brengen met het werkelijk en kwalitatief gebruik van de online gezondheidsdiensten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b="-11"/>
          <a:stretch/>
        </p:blipFill>
        <p:spPr>
          <a:xfrm>
            <a:off x="981241" y="1628800"/>
            <a:ext cx="866287" cy="7200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121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900000" y="116632"/>
            <a:ext cx="10956640" cy="1159527"/>
          </a:xfrm>
        </p:spPr>
        <p:txBody>
          <a:bodyPr/>
          <a:lstStyle/>
          <a:p>
            <a:r>
              <a:rPr lang="nl-NL" dirty="0"/>
              <a:t>Portaal voor de zorgverleners </a:t>
            </a:r>
            <a:r>
              <a:rPr lang="nl-NL" dirty="0" smtClean="0"/>
              <a:t>(</a:t>
            </a:r>
            <a:r>
              <a:rPr lang="nl-NL" dirty="0" err="1" smtClean="0"/>
              <a:t>ProGezondheid</a:t>
            </a:r>
            <a:r>
              <a:rPr lang="nl-NL" dirty="0"/>
              <a:t>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/>
          </a:p>
          <a:p>
            <a:endParaRPr lang="nl-BE" dirty="0" smtClean="0"/>
          </a:p>
          <a:p>
            <a:endParaRPr lang="nl-BE" dirty="0" smtClean="0"/>
          </a:p>
          <a:p>
            <a:pPr>
              <a:lnSpc>
                <a:spcPct val="100000"/>
              </a:lnSpc>
            </a:pPr>
            <a:r>
              <a:rPr lang="nl-BE" dirty="0" smtClean="0"/>
              <a:t>Kwaliteitswet </a:t>
            </a:r>
            <a:r>
              <a:rPr lang="nl-BE" dirty="0"/>
              <a:t>van 22 april </a:t>
            </a:r>
            <a:r>
              <a:rPr lang="nl-BE" dirty="0" smtClean="0"/>
              <a:t>2019</a:t>
            </a:r>
          </a:p>
          <a:p>
            <a:pPr>
              <a:lnSpc>
                <a:spcPct val="100000"/>
              </a:lnSpc>
            </a:pPr>
            <a:endParaRPr lang="nl-BE" dirty="0" smtClean="0"/>
          </a:p>
          <a:p>
            <a:pPr>
              <a:lnSpc>
                <a:spcPct val="100000"/>
              </a:lnSpc>
            </a:pPr>
            <a:r>
              <a:rPr lang="nl-BE" dirty="0" smtClean="0"/>
              <a:t>Ontwikkeling </a:t>
            </a:r>
            <a:r>
              <a:rPr lang="nl-BE" dirty="0"/>
              <a:t>van een gemeenschappelijk administratieportaal waardoor de interactie tussen de zorgverlener en de </a:t>
            </a:r>
            <a:r>
              <a:rPr lang="nl-BE" dirty="0" smtClean="0"/>
              <a:t>overheid </a:t>
            </a:r>
            <a:r>
              <a:rPr lang="nl-BE" dirty="0"/>
              <a:t>mogelijk wordt</a:t>
            </a:r>
          </a:p>
          <a:p>
            <a:pPr>
              <a:lnSpc>
                <a:spcPct val="200000"/>
              </a:lnSpc>
            </a:pPr>
            <a:r>
              <a:rPr lang="nl-BE" b="1" dirty="0" smtClean="0">
                <a:solidFill>
                  <a:srgbClr val="07766F"/>
                </a:solidFill>
              </a:rPr>
              <a:t>3 </a:t>
            </a:r>
            <a:r>
              <a:rPr lang="nl-BE" b="1" dirty="0">
                <a:solidFill>
                  <a:srgbClr val="07766F"/>
                </a:solidFill>
              </a:rPr>
              <a:t>types toegang</a:t>
            </a:r>
          </a:p>
          <a:p>
            <a:pPr marL="457200" lvl="1" indent="0">
              <a:buNone/>
            </a:pPr>
            <a:r>
              <a:rPr lang="nl-BE" b="1" dirty="0">
                <a:solidFill>
                  <a:srgbClr val="07766F"/>
                </a:solidFill>
              </a:rPr>
              <a:t>1</a:t>
            </a:r>
            <a:r>
              <a:rPr lang="nl-BE" dirty="0"/>
              <a:t>  </a:t>
            </a:r>
            <a:r>
              <a:rPr lang="nl-BE" dirty="0" smtClean="0"/>
              <a:t>voor </a:t>
            </a:r>
            <a:r>
              <a:rPr lang="nl-BE" dirty="0"/>
              <a:t>de zorgverlener</a:t>
            </a:r>
          </a:p>
          <a:p>
            <a:pPr marL="457200" lvl="1" indent="0">
              <a:buNone/>
            </a:pPr>
            <a:r>
              <a:rPr lang="nl-BE" b="1" dirty="0">
                <a:solidFill>
                  <a:srgbClr val="07766F"/>
                </a:solidFill>
              </a:rPr>
              <a:t>2</a:t>
            </a:r>
            <a:r>
              <a:rPr lang="nl-BE" dirty="0"/>
              <a:t>  </a:t>
            </a:r>
            <a:r>
              <a:rPr lang="nl-BE" dirty="0" smtClean="0"/>
              <a:t>voor </a:t>
            </a:r>
            <a:r>
              <a:rPr lang="nl-BE" dirty="0"/>
              <a:t>de administraties </a:t>
            </a:r>
          </a:p>
          <a:p>
            <a:pPr marL="457200" lvl="1" indent="0">
              <a:buNone/>
            </a:pPr>
            <a:r>
              <a:rPr lang="nl-BE" b="1" dirty="0">
                <a:solidFill>
                  <a:srgbClr val="07766F"/>
                </a:solidFill>
              </a:rPr>
              <a:t>3</a:t>
            </a:r>
            <a:r>
              <a:rPr lang="nl-BE" dirty="0"/>
              <a:t>  </a:t>
            </a:r>
            <a:r>
              <a:rPr lang="nl-BE" dirty="0" smtClean="0"/>
              <a:t>voor </a:t>
            </a:r>
            <a:r>
              <a:rPr lang="nl-BE" dirty="0"/>
              <a:t>de patiënt 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b="-11"/>
          <a:stretch/>
        </p:blipFill>
        <p:spPr>
          <a:xfrm>
            <a:off x="981241" y="1628800"/>
            <a:ext cx="866287" cy="720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616" y="1628880"/>
            <a:ext cx="720000" cy="720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67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29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/>
              <a:t>Portaal </a:t>
            </a:r>
            <a:r>
              <a:rPr lang="nl-NL" dirty="0"/>
              <a:t>voor de zorgverleners (</a:t>
            </a:r>
            <a:r>
              <a:rPr lang="nl-NL" dirty="0" err="1"/>
              <a:t>ProGezondheid</a:t>
            </a:r>
            <a:r>
              <a:rPr lang="nl-NL" dirty="0"/>
              <a:t>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57150"/>
            <a:endParaRPr lang="nl-BE" dirty="0"/>
          </a:p>
          <a:p>
            <a:pPr marL="57150"/>
            <a:endParaRPr lang="nl-BE" dirty="0" smtClean="0"/>
          </a:p>
          <a:p>
            <a:pPr marL="57150"/>
            <a:r>
              <a:rPr lang="nl-BE" dirty="0" smtClean="0"/>
              <a:t>Toegevoegde </a:t>
            </a:r>
            <a:r>
              <a:rPr lang="nl-BE" dirty="0"/>
              <a:t>waarde</a:t>
            </a:r>
          </a:p>
          <a:p>
            <a:pPr lvl="1"/>
            <a:r>
              <a:rPr lang="nl-BE" dirty="0"/>
              <a:t>s</a:t>
            </a:r>
            <a:r>
              <a:rPr lang="nl-BE" dirty="0" smtClean="0"/>
              <a:t>nellere </a:t>
            </a:r>
            <a:r>
              <a:rPr lang="nl-BE" dirty="0"/>
              <a:t>verwerkingstijd van de dossiers</a:t>
            </a:r>
          </a:p>
          <a:p>
            <a:pPr lvl="1"/>
            <a:r>
              <a:rPr lang="nl-BE" dirty="0"/>
              <a:t>c</a:t>
            </a:r>
            <a:r>
              <a:rPr lang="nl-BE" dirty="0" smtClean="0"/>
              <a:t>entrale </a:t>
            </a:r>
            <a:r>
              <a:rPr lang="nl-BE" dirty="0"/>
              <a:t>tool voor de raadpleging van de dossiers</a:t>
            </a:r>
          </a:p>
          <a:p>
            <a:pPr lvl="1"/>
            <a:r>
              <a:rPr lang="nl-BE" dirty="0"/>
              <a:t>v</a:t>
            </a:r>
            <a:r>
              <a:rPr lang="nl-BE" dirty="0" smtClean="0"/>
              <a:t>ermindering </a:t>
            </a:r>
            <a:r>
              <a:rPr lang="nl-BE" dirty="0"/>
              <a:t>van de werklast door de (gedeeltelijke) automatisering van de processen</a:t>
            </a:r>
          </a:p>
          <a:p>
            <a:pPr lvl="1"/>
            <a:r>
              <a:rPr lang="nl-BE" dirty="0"/>
              <a:t>s</a:t>
            </a:r>
            <a:r>
              <a:rPr lang="nl-BE" dirty="0" smtClean="0"/>
              <a:t>nellere </a:t>
            </a:r>
            <a:r>
              <a:rPr lang="nl-BE" dirty="0"/>
              <a:t>en eenvoudigere manier om opzoekingen te verrichten</a:t>
            </a:r>
          </a:p>
          <a:p>
            <a:pPr lvl="1"/>
            <a:r>
              <a:rPr lang="nl-BE" dirty="0"/>
              <a:t>g</a:t>
            </a:r>
            <a:r>
              <a:rPr lang="nl-BE" dirty="0" smtClean="0"/>
              <a:t>ecentraliseerd </a:t>
            </a:r>
            <a:r>
              <a:rPr lang="nl-BE" dirty="0"/>
              <a:t>communicatiekanaal tussen de zorgverlener en de </a:t>
            </a:r>
            <a:r>
              <a:rPr lang="nl-BE" dirty="0" smtClean="0"/>
              <a:t>overheid</a:t>
            </a:r>
            <a:endParaRPr lang="nl-BE" dirty="0"/>
          </a:p>
          <a:p>
            <a:pPr lvl="1"/>
            <a:r>
              <a:rPr lang="nl-BE" dirty="0"/>
              <a:t>t</a:t>
            </a:r>
            <a:r>
              <a:rPr lang="nl-BE" dirty="0" smtClean="0"/>
              <a:t>ransparantie </a:t>
            </a:r>
            <a:r>
              <a:rPr lang="nl-BE" dirty="0"/>
              <a:t>over de informatie betreffende de zorgverleners die door de </a:t>
            </a:r>
            <a:r>
              <a:rPr lang="nl-BE" dirty="0" smtClean="0"/>
              <a:t>overheid </a:t>
            </a:r>
            <a:r>
              <a:rPr lang="nl-BE" dirty="0"/>
              <a:t>wordt bewaard </a:t>
            </a:r>
          </a:p>
          <a:p>
            <a:pPr lvl="1"/>
            <a:r>
              <a:rPr lang="nl-BE" dirty="0"/>
              <a:t>f</a:t>
            </a:r>
            <a:r>
              <a:rPr lang="nl-BE" dirty="0" smtClean="0"/>
              <a:t>aciliteren </a:t>
            </a:r>
            <a:r>
              <a:rPr lang="nl-BE" dirty="0"/>
              <a:t>van het “</a:t>
            </a:r>
            <a:r>
              <a:rPr lang="nl-BE" dirty="0" err="1"/>
              <a:t>only</a:t>
            </a:r>
            <a:r>
              <a:rPr lang="nl-BE" dirty="0"/>
              <a:t> </a:t>
            </a:r>
            <a:r>
              <a:rPr lang="nl-BE" dirty="0" err="1"/>
              <a:t>once</a:t>
            </a:r>
            <a:r>
              <a:rPr lang="nl-BE" dirty="0"/>
              <a:t>"-principe</a:t>
            </a:r>
          </a:p>
          <a:p>
            <a:pPr lvl="1"/>
            <a:r>
              <a:rPr lang="nl-BE" dirty="0"/>
              <a:t>b</a:t>
            </a:r>
            <a:r>
              <a:rPr lang="nl-BE" dirty="0" smtClean="0"/>
              <a:t>etere </a:t>
            </a:r>
            <a:r>
              <a:rPr lang="nl-BE" dirty="0"/>
              <a:t>kwaliteit van de gegevens dankzij de validatie van de gegevens door de zorgverlener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b="-11"/>
          <a:stretch/>
        </p:blipFill>
        <p:spPr>
          <a:xfrm>
            <a:off x="981241" y="1628800"/>
            <a:ext cx="866287" cy="720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616" y="1628880"/>
            <a:ext cx="720000" cy="720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4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donna che usa l'iPad d'or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3" r="23640"/>
          <a:stretch/>
        </p:blipFill>
        <p:spPr bwMode="auto">
          <a:xfrm>
            <a:off x="1" y="-4896"/>
            <a:ext cx="5087887" cy="68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Faciliteren van </a:t>
            </a:r>
            <a:r>
              <a:rPr lang="nl-NL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gegevensuitwisselingen</a:t>
            </a:r>
            <a:endParaRPr lang="en-US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/>
              <a:t>Cluster </a:t>
            </a:r>
            <a:r>
              <a:rPr lang="nl-BE" dirty="0" smtClean="0"/>
              <a:t>4</a:t>
            </a:r>
            <a:endParaRPr lang="nl-BE" dirty="0"/>
          </a:p>
        </p:txBody>
      </p:sp>
      <p:pic>
        <p:nvPicPr>
          <p:cNvPr id="17" name="Google Shape;64;g21a3bf64467_0_16"/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39416" y="6173219"/>
            <a:ext cx="1287500" cy="35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82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smtClean="0"/>
              <a:t>eGezondheid: enkele cijfers</a:t>
            </a:r>
            <a:endParaRPr lang="en-GB" dirty="0"/>
          </a:p>
        </p:txBody>
      </p:sp>
      <p:grpSp>
        <p:nvGrpSpPr>
          <p:cNvPr id="42" name="Group 41"/>
          <p:cNvGrpSpPr/>
          <p:nvPr/>
        </p:nvGrpSpPr>
        <p:grpSpPr>
          <a:xfrm>
            <a:off x="8177159" y="1729050"/>
            <a:ext cx="1361270" cy="1531404"/>
            <a:chOff x="4023528" y="818701"/>
            <a:chExt cx="2420034" cy="272249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8598" y="818701"/>
              <a:ext cx="1274918" cy="141620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023528" y="2337449"/>
              <a:ext cx="2420034" cy="12037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600" b="1" dirty="0" smtClean="0">
                  <a:solidFill>
                    <a:srgbClr val="4A6C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149</a:t>
              </a:r>
              <a:r>
                <a:rPr kumimoji="0" lang="fr-BE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A6C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nl-BE" sz="1600" b="1" dirty="0">
                  <a:solidFill>
                    <a:srgbClr val="4A6C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miljoen</a:t>
              </a:r>
              <a:r>
                <a:rPr kumimoji="0" lang="fr-BE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A6C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kumimoji="0" lang="fr-BE" sz="1600" b="1" i="0" u="none" strike="noStrike" kern="1200" cap="none" spc="0" normalizeH="0" baseline="0" noProof="0" dirty="0">
                <a:ln>
                  <a:noFill/>
                </a:ln>
                <a:solidFill>
                  <a:srgbClr val="4A6C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lvl="0" algn="ctr">
                <a:defRPr/>
              </a:pPr>
              <a:r>
                <a:rPr lang="nl-BE" sz="1100" b="1" dirty="0">
                  <a:solidFill>
                    <a:srgbClr val="4A6C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berichten/jaar</a:t>
              </a:r>
            </a:p>
            <a:p>
              <a:pPr lvl="0" algn="ctr">
                <a:defRPr/>
              </a:pPr>
              <a:r>
                <a:rPr lang="nl-BE" sz="1100" b="1" dirty="0">
                  <a:solidFill>
                    <a:srgbClr val="4A6C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via </a:t>
              </a:r>
              <a:r>
                <a:rPr lang="nl-BE" sz="1100" b="1" dirty="0" err="1">
                  <a:solidFill>
                    <a:srgbClr val="0876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eHealth</a:t>
              </a:r>
              <a:r>
                <a:rPr lang="nl-BE" sz="1100" b="1" dirty="0" err="1">
                  <a:solidFill>
                    <a:srgbClr val="4A6C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Box</a:t>
              </a:r>
              <a:endParaRPr lang="nl-BE" sz="1100" b="1" dirty="0">
                <a:solidFill>
                  <a:srgbClr val="4A6C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414475" y="1711724"/>
            <a:ext cx="1978427" cy="1652206"/>
            <a:chOff x="6942497" y="814615"/>
            <a:chExt cx="3517200" cy="293725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5586" y="814615"/>
              <a:ext cx="1829571" cy="182957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942497" y="2548120"/>
              <a:ext cx="3517200" cy="12037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BE" sz="1600" b="1" dirty="0">
                  <a:solidFill>
                    <a:srgbClr val="4A6C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+97%</a:t>
              </a:r>
            </a:p>
            <a:p>
              <a:pPr lvl="0" algn="ctr">
                <a:defRPr/>
              </a:pPr>
              <a:r>
                <a:rPr lang="nl-BE" sz="1100" b="1" dirty="0">
                  <a:solidFill>
                    <a:srgbClr val="4A6C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van de huisartsen gebruikt</a:t>
              </a:r>
            </a:p>
            <a:p>
              <a:pPr lvl="0" algn="ctr">
                <a:defRPr/>
              </a:pPr>
              <a:r>
                <a:rPr lang="nl-BE" sz="1100" b="1" dirty="0">
                  <a:solidFill>
                    <a:srgbClr val="4A6C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online gezondheidstools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414479" y="3547317"/>
            <a:ext cx="2886629" cy="1647822"/>
            <a:chOff x="4532721" y="4860280"/>
            <a:chExt cx="5131784" cy="292946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9206" y="4860280"/>
              <a:ext cx="2323125" cy="1240847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4532721" y="6285055"/>
              <a:ext cx="5131784" cy="1504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600" b="1" dirty="0">
                  <a:solidFill>
                    <a:srgbClr val="4A6C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4.835.690 </a:t>
              </a:r>
            </a:p>
            <a:p>
              <a:pPr lvl="0" algn="ctr">
                <a:defRPr/>
              </a:pPr>
              <a:r>
                <a:rPr lang="nl-BE" sz="1100" b="1" dirty="0">
                  <a:solidFill>
                    <a:srgbClr val="4A6C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Belgische patiënten met een elektronisch gezondheidsdossier </a:t>
              </a:r>
            </a:p>
            <a:p>
              <a:pPr lvl="0" algn="ctr">
                <a:defRPr/>
              </a:pPr>
              <a:r>
                <a:rPr lang="nl-BE" sz="1100" b="1" dirty="0">
                  <a:solidFill>
                    <a:srgbClr val="4A6C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</a:t>
              </a:r>
              <a:r>
                <a:rPr lang="nl-BE" sz="1100" b="1" dirty="0" smtClean="0">
                  <a:solidFill>
                    <a:srgbClr val="4A6C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gezondheidskluizen</a:t>
              </a:r>
              <a:endParaRPr lang="nl-BE" sz="1100" b="1" dirty="0">
                <a:solidFill>
                  <a:srgbClr val="4A6C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063552" y="1628800"/>
            <a:ext cx="2691763" cy="1832400"/>
            <a:chOff x="-389620" y="598714"/>
            <a:chExt cx="4785361" cy="3257601"/>
          </a:xfrm>
        </p:grpSpPr>
        <p:grpSp>
          <p:nvGrpSpPr>
            <p:cNvPr id="13" name="Group 12"/>
            <p:cNvGrpSpPr/>
            <p:nvPr/>
          </p:nvGrpSpPr>
          <p:grpSpPr>
            <a:xfrm>
              <a:off x="866130" y="598714"/>
              <a:ext cx="1973439" cy="1614997"/>
              <a:chOff x="660507" y="708577"/>
              <a:chExt cx="1973439" cy="161499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507" y="708577"/>
                <a:ext cx="1973439" cy="1614997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497" t="36834" r="39089" b="37666"/>
              <a:stretch/>
            </p:blipFill>
            <p:spPr>
              <a:xfrm>
                <a:off x="1322022" y="877528"/>
                <a:ext cx="844551" cy="823033"/>
              </a:xfrm>
              <a:prstGeom prst="rect">
                <a:avLst/>
              </a:prstGeom>
            </p:spPr>
          </p:pic>
        </p:grpSp>
        <p:sp>
          <p:nvSpPr>
            <p:cNvPr id="40" name="Rectangle 39"/>
            <p:cNvSpPr/>
            <p:nvPr/>
          </p:nvSpPr>
          <p:spPr>
            <a:xfrm>
              <a:off x="-389620" y="2351628"/>
              <a:ext cx="4785361" cy="15046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A6C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&gt; </a:t>
              </a:r>
              <a:r>
                <a:rPr lang="fr-BE" sz="1600" b="1" noProof="0" dirty="0" smtClean="0">
                  <a:solidFill>
                    <a:srgbClr val="4A6C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</a:t>
              </a:r>
              <a:r>
                <a:rPr lang="fr-BE" sz="1600" b="1" dirty="0" smtClean="0">
                  <a:solidFill>
                    <a:srgbClr val="4A6C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,3 </a:t>
              </a:r>
              <a:r>
                <a:rPr kumimoji="0" lang="fr-BE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A6C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  <a:endParaRPr kumimoji="0" lang="fr-BE" sz="1600" b="1" i="0" u="none" strike="noStrike" kern="1200" cap="none" spc="0" normalizeH="0" baseline="0" noProof="0" dirty="0">
                <a:ln>
                  <a:noFill/>
                </a:ln>
                <a:solidFill>
                  <a:srgbClr val="4A6C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lvl="0" algn="ctr">
                <a:defRPr/>
              </a:pPr>
              <a:r>
                <a:rPr lang="nl-BE" sz="1100" b="1" dirty="0">
                  <a:solidFill>
                    <a:srgbClr val="4A6C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van de Belgen heeft zijn 
geïnformeerde toestemming gegeven</a:t>
              </a:r>
            </a:p>
            <a:p>
              <a:pPr lvl="0" algn="ctr">
                <a:defRPr/>
              </a:pPr>
              <a:r>
                <a:rPr lang="nl-BE" sz="1100" b="1" dirty="0">
                  <a:solidFill>
                    <a:srgbClr val="4A6C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voor het delen van gegevens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34082" y="3547317"/>
            <a:ext cx="2550698" cy="1610201"/>
            <a:chOff x="2636451" y="3310960"/>
            <a:chExt cx="2550698" cy="1610201"/>
          </a:xfrm>
        </p:grpSpPr>
        <p:grpSp>
          <p:nvGrpSpPr>
            <p:cNvPr id="35" name="Group 34"/>
            <p:cNvGrpSpPr/>
            <p:nvPr/>
          </p:nvGrpSpPr>
          <p:grpSpPr>
            <a:xfrm>
              <a:off x="3071367" y="4205657"/>
              <a:ext cx="736099" cy="702051"/>
              <a:chOff x="-253508" y="4873479"/>
              <a:chExt cx="1308619" cy="124809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98997" l="0" r="100000">
                            <a14:foregroundMark x1="20067" y1="20736" x2="20067" y2="20736"/>
                            <a14:foregroundMark x1="72241" y1="69900" x2="72241" y2="69900"/>
                            <a14:foregroundMark x1="69900" y1="82609" x2="69900" y2="82609"/>
                            <a14:foregroundMark x1="36120" y1="77258" x2="36120" y2="77258"/>
                            <a14:foregroundMark x1="36120" y1="74247" x2="36120" y2="74247"/>
                            <a14:foregroundMark x1="57525" y1="34783" x2="57525" y2="34783"/>
                            <a14:foregroundMark x1="53846" y1="44147" x2="53846" y2="44147"/>
                            <a14:foregroundMark x1="88963" y1="33779" x2="88963" y2="33779"/>
                            <a14:foregroundMark x1="93311" y1="51505" x2="93311" y2="5150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597" y="4873479"/>
                <a:ext cx="932287" cy="932287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-253508" y="5656485"/>
                <a:ext cx="1308619" cy="4650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fr-BE" sz="1100" b="1" dirty="0" smtClean="0">
                    <a:solidFill>
                      <a:srgbClr val="4A6C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&gt; </a:t>
                </a:r>
                <a:r>
                  <a:rPr lang="fr-BE" sz="1100" b="1" dirty="0">
                    <a:solidFill>
                      <a:srgbClr val="4A6C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29.000</a:t>
                </a:r>
                <a:endParaRPr kumimoji="0" lang="fr-BE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A6C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3856029" y="4205656"/>
              <a:ext cx="619080" cy="715505"/>
              <a:chOff x="2436488" y="4873477"/>
              <a:chExt cx="1100586" cy="1272008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368" b="100000" l="0" r="100000">
                            <a14:foregroundMark x1="22059" y1="16912" x2="22059" y2="16912"/>
                            <a14:foregroundMark x1="56618" y1="54779" x2="56618" y2="547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1629" y="4873477"/>
                <a:ext cx="1015550" cy="1015549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2436488" y="5680401"/>
                <a:ext cx="1100586" cy="4650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fr-BE" sz="1100" b="1" dirty="0">
                    <a:solidFill>
                      <a:srgbClr val="4A6C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&gt; 4000</a:t>
                </a:r>
                <a:endParaRPr kumimoji="0" lang="fr-BE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A6C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957853" y="3563342"/>
              <a:ext cx="1907895" cy="679815"/>
              <a:chOff x="1745567" y="5934586"/>
              <a:chExt cx="2496044" cy="889123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8714" y="5934586"/>
                <a:ext cx="427673" cy="405050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1745567" y="6380918"/>
                <a:ext cx="2496044" cy="442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BE" sz="1600" b="1" dirty="0">
                    <a:solidFill>
                      <a:srgbClr val="4A6C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 </a:t>
                </a:r>
                <a:r>
                  <a:rPr lang="nl-BE" sz="1600" b="1" dirty="0">
                    <a:solidFill>
                      <a:srgbClr val="4A6C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miljoen/maand</a:t>
                </a:r>
                <a:endParaRPr lang="fr-BE" sz="1600" b="1" dirty="0">
                  <a:solidFill>
                    <a:srgbClr val="4A6C5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2636451" y="3310960"/>
              <a:ext cx="2550698" cy="307777"/>
            </a:xfrm>
            <a:prstGeom prst="rect">
              <a:avLst/>
            </a:prstGeom>
            <a:solidFill>
              <a:srgbClr val="4A6C5B"/>
            </a:solidFill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nl-BE" sz="1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Elektronische voorschriften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45676" y="4854245"/>
            <a:ext cx="3358217" cy="1597681"/>
            <a:chOff x="4042167" y="4113743"/>
            <a:chExt cx="3358217" cy="15976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440" y="4113743"/>
              <a:ext cx="1062151" cy="108845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042167" y="5034316"/>
              <a:ext cx="335821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1600" b="1" dirty="0">
                  <a:solidFill>
                    <a:srgbClr val="4A6C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220 </a:t>
              </a:r>
              <a:r>
                <a:rPr lang="nl-BE" sz="1600" b="1" dirty="0">
                  <a:solidFill>
                    <a:srgbClr val="4A6C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miljoen</a:t>
              </a:r>
              <a:endParaRPr lang="fr-BE" sz="1600" b="1" dirty="0">
                <a:solidFill>
                  <a:srgbClr val="4A6C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algn="ctr">
                <a:defRPr/>
              </a:pPr>
              <a:r>
                <a:rPr lang="nl-BE" sz="1100" b="1" dirty="0">
                  <a:solidFill>
                    <a:srgbClr val="4A6C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elektronische documenten beschikbaar bij ziekenhuizen en klinische laboratoria</a:t>
              </a:r>
            </a:p>
          </p:txBody>
        </p:sp>
      </p:grpSp>
      <p:sp>
        <p:nvSpPr>
          <p:cNvPr id="39" name="Slide Number Placeholder 4"/>
          <p:cNvSpPr txBox="1">
            <a:spLocks/>
          </p:cNvSpPr>
          <p:nvPr/>
        </p:nvSpPr>
        <p:spPr>
          <a:xfrm>
            <a:off x="11353799" y="6270274"/>
            <a:ext cx="675331" cy="46670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20BCE-BB7B-46B6-B74F-5C461C2FC4D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505227" y="3492305"/>
            <a:ext cx="1631103" cy="1338139"/>
            <a:chOff x="5222177" y="3199474"/>
            <a:chExt cx="1631103" cy="1338139"/>
          </a:xfrm>
        </p:grpSpPr>
        <p:grpSp>
          <p:nvGrpSpPr>
            <p:cNvPr id="17" name="Group 16"/>
            <p:cNvGrpSpPr/>
            <p:nvPr/>
          </p:nvGrpSpPr>
          <p:grpSpPr>
            <a:xfrm>
              <a:off x="5222177" y="3199474"/>
              <a:ext cx="1631103" cy="1338139"/>
              <a:chOff x="5490116" y="2902310"/>
              <a:chExt cx="1631103" cy="1338139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5490116" y="3563341"/>
                <a:ext cx="1631103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BE" sz="1600" b="1" noProof="0" dirty="0" smtClean="0">
                    <a:solidFill>
                      <a:srgbClr val="4A6C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r>
                  <a:rPr kumimoji="0" lang="fr-BE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A6C5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.260.000.000</a:t>
                </a:r>
                <a:endParaRPr kumimoji="0" lang="fr-B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A6C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lvl="0" algn="ctr">
                  <a:defRPr/>
                </a:pPr>
                <a:r>
                  <a:rPr lang="nl-BE" sz="1100" b="1" dirty="0">
                    <a:solidFill>
                      <a:srgbClr val="4A6C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elektronische transacties</a:t>
                </a: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47472" y="2902310"/>
                <a:ext cx="986904" cy="637115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5626773" y="3457597"/>
              <a:ext cx="914400" cy="363099"/>
            </a:xfrm>
            <a:prstGeom prst="rect">
              <a:avLst/>
            </a:prstGeom>
            <a:solidFill>
              <a:srgbClr val="90A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2400" b="1" dirty="0" smtClean="0">
                  <a:solidFill>
                    <a:srgbClr val="49685C"/>
                  </a:solidFill>
                </a:rPr>
                <a:t>2022</a:t>
              </a:r>
              <a:endParaRPr lang="fr-BE" sz="2400" b="1" dirty="0">
                <a:solidFill>
                  <a:srgbClr val="49685C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846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/>
              <a:t>Faciliteren </a:t>
            </a:r>
            <a:r>
              <a:rPr lang="nl-NL" dirty="0"/>
              <a:t>van gegevensuitwisselingen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nl-BE" dirty="0" smtClean="0"/>
          </a:p>
          <a:p>
            <a:pPr>
              <a:lnSpc>
                <a:spcPct val="100000"/>
              </a:lnSpc>
            </a:pPr>
            <a:r>
              <a:rPr lang="nl-BE" dirty="0" smtClean="0"/>
              <a:t>Functionele </a:t>
            </a:r>
            <a:r>
              <a:rPr lang="nl-BE" dirty="0"/>
              <a:t>en informaticastructuren ontwikkelen voor de uitwisseling van gestandaardiseerde, </a:t>
            </a:r>
            <a:r>
              <a:rPr lang="nl-BE" dirty="0" smtClean="0"/>
              <a:t>gestructureerde </a:t>
            </a:r>
            <a:r>
              <a:rPr lang="nl-BE" dirty="0"/>
              <a:t>en vercijferde gegevens tussen alle actoren in de gezondheidszorg</a:t>
            </a:r>
          </a:p>
          <a:p>
            <a:pPr lvl="1">
              <a:lnSpc>
                <a:spcPct val="200000"/>
              </a:lnSpc>
            </a:pPr>
            <a:r>
              <a:rPr lang="nl-BE" dirty="0" smtClean="0"/>
              <a:t>“</a:t>
            </a:r>
            <a:r>
              <a:rPr lang="nl-BE" dirty="0"/>
              <a:t>c</a:t>
            </a:r>
            <a:r>
              <a:rPr lang="nl-BE" dirty="0" smtClean="0"/>
              <a:t>are sets”</a:t>
            </a:r>
            <a:endParaRPr lang="nl-BE" dirty="0"/>
          </a:p>
          <a:p>
            <a:pPr>
              <a:lnSpc>
                <a:spcPct val="200000"/>
              </a:lnSpc>
            </a:pPr>
            <a:r>
              <a:rPr lang="nl-BE" dirty="0" smtClean="0"/>
              <a:t>Toegang </a:t>
            </a:r>
            <a:r>
              <a:rPr lang="nl-BE" dirty="0"/>
              <a:t>tot de gegevens verlenen via </a:t>
            </a:r>
            <a:r>
              <a:rPr lang="nl-BE" dirty="0" smtClean="0"/>
              <a:t>API-interfaces</a:t>
            </a:r>
            <a:endParaRPr lang="nl-BE" dirty="0"/>
          </a:p>
          <a:p>
            <a:pPr>
              <a:lnSpc>
                <a:spcPct val="200000"/>
              </a:lnSpc>
            </a:pPr>
            <a:r>
              <a:rPr lang="nl-BE" dirty="0" smtClean="0"/>
              <a:t>De </a:t>
            </a:r>
            <a:r>
              <a:rPr lang="nl-BE" dirty="0"/>
              <a:t>kwaliteit van </a:t>
            </a:r>
            <a:r>
              <a:rPr lang="nl-BE" dirty="0" smtClean="0"/>
              <a:t>de gegevensbanken verder waarborgen</a:t>
            </a:r>
          </a:p>
          <a:p>
            <a:pPr lvl="1">
              <a:lnSpc>
                <a:spcPct val="200000"/>
              </a:lnSpc>
            </a:pPr>
            <a:r>
              <a:rPr lang="nl-BE" dirty="0" smtClean="0"/>
              <a:t>authentieke gegevensbank geneesmiddelen (SAM)</a:t>
            </a:r>
          </a:p>
          <a:p>
            <a:pPr lvl="1">
              <a:lnSpc>
                <a:spcPct val="200000"/>
              </a:lnSpc>
            </a:pPr>
            <a:r>
              <a:rPr lang="nl-BE" dirty="0" smtClean="0"/>
              <a:t>gegevensbank zorginstellingen en zorgverstrekkers </a:t>
            </a:r>
            <a:r>
              <a:rPr lang="nl-BE" dirty="0" err="1" smtClean="0"/>
              <a:t>CoBRHA</a:t>
            </a:r>
            <a:r>
              <a:rPr lang="nl-BE" dirty="0" smtClean="0"/>
              <a:t>+</a:t>
            </a:r>
            <a:endParaRPr lang="nl-B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70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910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/>
              <a:t>Structurering </a:t>
            </a:r>
            <a:r>
              <a:rPr lang="nl-BE" dirty="0"/>
              <a:t>van de gegevensuitwisselingen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/>
          </a:p>
          <a:p>
            <a:endParaRPr lang="nl-BE" dirty="0" smtClean="0"/>
          </a:p>
          <a:p>
            <a:r>
              <a:rPr lang="nl-BE" dirty="0" smtClean="0"/>
              <a:t>Omvat </a:t>
            </a:r>
            <a:r>
              <a:rPr lang="nl-BE" dirty="0"/>
              <a:t>alle projecten van het actieplan 3.0 </a:t>
            </a:r>
          </a:p>
          <a:p>
            <a:r>
              <a:rPr lang="nl-BE" dirty="0"/>
              <a:t>Basisprincipe = gebruik van internationale normen </a:t>
            </a:r>
          </a:p>
          <a:p>
            <a:pPr lvl="1"/>
            <a:r>
              <a:rPr lang="nl-BE" dirty="0"/>
              <a:t>FHIR, LOINC, </a:t>
            </a:r>
            <a:r>
              <a:rPr lang="nl-BE" dirty="0" err="1"/>
              <a:t>Snomed</a:t>
            </a:r>
            <a:r>
              <a:rPr lang="nl-BE" dirty="0"/>
              <a:t> CT, ... </a:t>
            </a:r>
          </a:p>
          <a:p>
            <a:r>
              <a:rPr lang="nl-BE" dirty="0"/>
              <a:t>De uitwisseling van gegevens gebeurt door middel van </a:t>
            </a:r>
            <a:r>
              <a:rPr lang="nl-BE" dirty="0" err="1"/>
              <a:t>CareSets</a:t>
            </a:r>
            <a:endParaRPr lang="nl-BE" dirty="0"/>
          </a:p>
          <a:p>
            <a:pPr lvl="1"/>
            <a:r>
              <a:rPr lang="nl-BE" dirty="0"/>
              <a:t>g</a:t>
            </a:r>
            <a:r>
              <a:rPr lang="nl-BE" dirty="0" smtClean="0"/>
              <a:t>estructureerd</a:t>
            </a:r>
            <a:endParaRPr lang="nl-BE" dirty="0"/>
          </a:p>
          <a:p>
            <a:pPr lvl="1"/>
            <a:r>
              <a:rPr lang="nl-BE" dirty="0"/>
              <a:t>g</a:t>
            </a:r>
            <a:r>
              <a:rPr lang="nl-BE" dirty="0" smtClean="0"/>
              <a:t>estandaardiseerd</a:t>
            </a:r>
            <a:endParaRPr lang="nl-BE" dirty="0"/>
          </a:p>
          <a:p>
            <a:pPr lvl="1"/>
            <a:r>
              <a:rPr lang="nl-BE" dirty="0"/>
              <a:t>g</a:t>
            </a:r>
            <a:r>
              <a:rPr lang="nl-BE" dirty="0" smtClean="0"/>
              <a:t>ecodeerd</a:t>
            </a:r>
            <a:endParaRPr lang="nl-BE" dirty="0"/>
          </a:p>
          <a:p>
            <a:r>
              <a:rPr lang="nl-BE" dirty="0"/>
              <a:t>Uitwisseling van </a:t>
            </a:r>
            <a:r>
              <a:rPr lang="nl-BE" dirty="0" smtClean="0"/>
              <a:t>care sets gebeurt </a:t>
            </a:r>
            <a:r>
              <a:rPr lang="nl-BE" dirty="0"/>
              <a:t>via het </a:t>
            </a:r>
            <a:r>
              <a:rPr lang="nl-BE" dirty="0" err="1"/>
              <a:t>metahub</a:t>
            </a:r>
            <a:r>
              <a:rPr lang="nl-BE" dirty="0"/>
              <a:t>/</a:t>
            </a:r>
            <a:r>
              <a:rPr lang="nl-BE" dirty="0" err="1"/>
              <a:t>hubsysteem</a:t>
            </a:r>
            <a:r>
              <a:rPr lang="nl-BE" dirty="0"/>
              <a:t>, de gezondheidskluis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b="-11"/>
          <a:stretch/>
        </p:blipFill>
        <p:spPr>
          <a:xfrm>
            <a:off x="981241" y="1628800"/>
            <a:ext cx="866287" cy="720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616" y="1628880"/>
            <a:ext cx="720000" cy="720000"/>
          </a:xfrm>
          <a:prstGeom prst="rect">
            <a:avLst/>
          </a:prstGeom>
        </p:spPr>
      </p:pic>
      <p:pic>
        <p:nvPicPr>
          <p:cNvPr id="9" name="Google Shape;64;g21a3bf64467_0_16"/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2720268" y="1852739"/>
            <a:ext cx="1287500" cy="35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71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912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smtClean="0"/>
              <a:t>Structurering van de gegevensuitwisselingen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 smtClean="0"/>
          </a:p>
          <a:p>
            <a:endParaRPr lang="nl-BE" dirty="0" smtClean="0"/>
          </a:p>
          <a:p>
            <a:r>
              <a:rPr lang="nl-BE" dirty="0" smtClean="0"/>
              <a:t>API-aanpak</a:t>
            </a:r>
          </a:p>
          <a:p>
            <a:endParaRPr lang="nl-BE" dirty="0" smtClean="0"/>
          </a:p>
          <a:p>
            <a:r>
              <a:rPr lang="nl-BE" b="1" dirty="0" smtClean="0">
                <a:solidFill>
                  <a:srgbClr val="087670"/>
                </a:solidFill>
              </a:rPr>
              <a:t>2 pijlers</a:t>
            </a:r>
          </a:p>
          <a:p>
            <a:pPr lvl="1"/>
            <a:r>
              <a:rPr lang="nl-BE" dirty="0" smtClean="0"/>
              <a:t>ontwikkeling door alle gegevensleveranciers (kluizen en hubs, </a:t>
            </a:r>
            <a:r>
              <a:rPr lang="nl-BE" dirty="0" err="1" smtClean="0"/>
              <a:t>Recip</a:t>
            </a:r>
            <a:r>
              <a:rPr lang="nl-BE" dirty="0" smtClean="0"/>
              <a:t>-e, </a:t>
            </a:r>
            <a:r>
              <a:rPr lang="nl-BE" dirty="0" err="1" smtClean="0"/>
              <a:t>BelRAI</a:t>
            </a:r>
            <a:r>
              <a:rPr lang="nl-BE" dirty="0" smtClean="0"/>
              <a:t>, ...) van interfaces </a:t>
            </a:r>
          </a:p>
          <a:p>
            <a:pPr lvl="1"/>
            <a:r>
              <a:rPr lang="nl-BE" dirty="0" smtClean="0"/>
              <a:t>ontwikkeling (met Europese gelden) van een platform dat aansluit bij Europese initiatieven voor de uitwisseling van gestructureerde informatiegegevens</a:t>
            </a:r>
          </a:p>
          <a:p>
            <a:endParaRPr lang="en-US" dirty="0"/>
          </a:p>
        </p:txBody>
      </p:sp>
      <p:pic>
        <p:nvPicPr>
          <p:cNvPr id="7" name="Google Shape;64;g21a3bf64467_0_16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37474" y="1772816"/>
            <a:ext cx="1287500" cy="35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72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970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smtClean="0"/>
              <a:t>Master data/Reference data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r>
              <a:rPr lang="nl-BE" dirty="0" smtClean="0"/>
              <a:t>Authentieke gegevensbank van de geneesmiddelen SAM</a:t>
            </a:r>
          </a:p>
          <a:p>
            <a:endParaRPr lang="nl-BE" dirty="0" smtClean="0"/>
          </a:p>
          <a:p>
            <a:r>
              <a:rPr lang="nl-BE" dirty="0" smtClean="0"/>
              <a:t>Implementatie van de ISO IDMP normen op Europees niveau </a:t>
            </a:r>
          </a:p>
          <a:p>
            <a:pPr lvl="1"/>
            <a:r>
              <a:rPr lang="nl-BE" dirty="0" smtClean="0"/>
              <a:t>belangrijk om ze in SAM op te nemen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b="-11"/>
          <a:stretch/>
        </p:blipFill>
        <p:spPr>
          <a:xfrm>
            <a:off x="1775520" y="1628800"/>
            <a:ext cx="866287" cy="720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67" y="1700880"/>
            <a:ext cx="433560" cy="61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836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b="1" dirty="0" smtClean="0"/>
              <a:t>Master </a:t>
            </a:r>
            <a:r>
              <a:rPr lang="nl-BE" b="1" dirty="0"/>
              <a:t>data/Reference data</a:t>
            </a: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 smtClean="0"/>
          </a:p>
          <a:p>
            <a:endParaRPr lang="nl-BE" dirty="0" smtClean="0"/>
          </a:p>
          <a:p>
            <a:endParaRPr lang="nl-BE" dirty="0"/>
          </a:p>
          <a:p>
            <a:r>
              <a:rPr lang="nl-BE" dirty="0" smtClean="0"/>
              <a:t>Verdere </a:t>
            </a:r>
            <a:r>
              <a:rPr lang="nl-BE" dirty="0"/>
              <a:t>uitrol van </a:t>
            </a:r>
            <a:r>
              <a:rPr lang="nl-BE" dirty="0" err="1"/>
              <a:t>CoBRHA</a:t>
            </a:r>
            <a:r>
              <a:rPr lang="nl-BE" dirty="0"/>
              <a:t>+</a:t>
            </a:r>
          </a:p>
          <a:p>
            <a:endParaRPr lang="nl-BE" dirty="0" smtClean="0"/>
          </a:p>
          <a:p>
            <a:r>
              <a:rPr lang="nl-BE" dirty="0" smtClean="0"/>
              <a:t>Centraal </a:t>
            </a:r>
            <a:r>
              <a:rPr lang="nl-BE" dirty="0"/>
              <a:t>register van de gezondheidsinstellingen, de actoren in de gezondheidszorg en de zorgverleners</a:t>
            </a:r>
          </a:p>
          <a:p>
            <a:endParaRPr lang="nl-BE" dirty="0" smtClean="0"/>
          </a:p>
          <a:p>
            <a:r>
              <a:rPr lang="nl-BE" dirty="0" smtClean="0"/>
              <a:t>Project </a:t>
            </a:r>
            <a:r>
              <a:rPr lang="nl-BE" dirty="0"/>
              <a:t>inzake het faciliteren van de gegevensraadpleging onder meer via een abonnementensysteem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628800"/>
            <a:ext cx="720000" cy="720000"/>
          </a:xfrm>
          <a:prstGeom prst="rect">
            <a:avLst/>
          </a:prstGeom>
        </p:spPr>
      </p:pic>
      <p:pic>
        <p:nvPicPr>
          <p:cNvPr id="8" name="Google Shape;64;g21a3bf64467_0_16"/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1784084" y="1852659"/>
            <a:ext cx="1287500" cy="35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74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559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 defTabSz="622300">
              <a:lnSpc>
                <a:spcPct val="150000"/>
              </a:lnSpc>
            </a:pPr>
            <a:r>
              <a:rPr lang="nl-B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Innovatie en bevordering van het onderzoek en de ontwikkeling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/>
              <a:t>Cluster 5</a:t>
            </a:r>
          </a:p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7" name="Google Shape;64;g21a3bf64467_0_16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39416" y="6173219"/>
            <a:ext cx="1287500" cy="35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Intercare - Doctors as Medical Specialist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9" r="10117"/>
          <a:stretch/>
        </p:blipFill>
        <p:spPr bwMode="auto">
          <a:xfrm>
            <a:off x="0" y="0"/>
            <a:ext cx="51125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30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Innovatie en bevordering van </a:t>
            </a:r>
            <a:r>
              <a:rPr lang="nl-BE" dirty="0" smtClean="0"/>
              <a:t>R &amp; 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b="1" dirty="0" smtClean="0">
              <a:solidFill>
                <a:srgbClr val="087670"/>
              </a:solidFill>
            </a:endParaRPr>
          </a:p>
          <a:p>
            <a:r>
              <a:rPr lang="nl-BE" b="1" dirty="0" smtClean="0">
                <a:solidFill>
                  <a:srgbClr val="087670"/>
                </a:solidFill>
              </a:rPr>
              <a:t>Projecten</a:t>
            </a:r>
            <a:endParaRPr lang="nl-BE" b="1" dirty="0">
              <a:solidFill>
                <a:srgbClr val="087670"/>
              </a:solidFill>
            </a:endParaRPr>
          </a:p>
          <a:p>
            <a:pPr lvl="1"/>
            <a:r>
              <a:rPr lang="nl-BE" dirty="0" err="1"/>
              <a:t>t</a:t>
            </a:r>
            <a:r>
              <a:rPr lang="nl-BE" dirty="0" err="1" smtClean="0"/>
              <a:t>elegeneeskunde</a:t>
            </a:r>
            <a:r>
              <a:rPr lang="nl-BE" dirty="0" smtClean="0"/>
              <a:t> </a:t>
            </a:r>
            <a:endParaRPr lang="nl-BE" dirty="0"/>
          </a:p>
          <a:p>
            <a:pPr lvl="1"/>
            <a:r>
              <a:rPr lang="nl-BE" dirty="0"/>
              <a:t>h</a:t>
            </a:r>
            <a:r>
              <a:rPr lang="nl-BE" dirty="0" smtClean="0"/>
              <a:t>ealth </a:t>
            </a:r>
            <a:r>
              <a:rPr lang="nl-BE" dirty="0" err="1" smtClean="0"/>
              <a:t>technology</a:t>
            </a:r>
            <a:endParaRPr lang="nl-BE" dirty="0"/>
          </a:p>
          <a:p>
            <a:pPr lvl="1"/>
            <a:endParaRPr lang="fr-FR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76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43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/>
              <a:t>Telegeneeskunde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b="1" dirty="0" smtClean="0">
              <a:solidFill>
                <a:srgbClr val="087670"/>
              </a:solidFill>
            </a:endParaRPr>
          </a:p>
          <a:p>
            <a:endParaRPr lang="nl-BE" b="1" dirty="0" smtClean="0">
              <a:solidFill>
                <a:srgbClr val="087670"/>
              </a:solidFill>
            </a:endParaRPr>
          </a:p>
          <a:p>
            <a:r>
              <a:rPr lang="nl-BE" b="1" dirty="0" smtClean="0">
                <a:solidFill>
                  <a:srgbClr val="087670"/>
                </a:solidFill>
              </a:rPr>
              <a:t>Klemtoon </a:t>
            </a:r>
            <a:r>
              <a:rPr lang="nl-BE" b="1" dirty="0">
                <a:solidFill>
                  <a:srgbClr val="087670"/>
                </a:solidFill>
              </a:rPr>
              <a:t>op</a:t>
            </a:r>
          </a:p>
          <a:p>
            <a:pPr lvl="1"/>
            <a:r>
              <a:rPr lang="nl-BE" dirty="0"/>
              <a:t>d</a:t>
            </a:r>
            <a:r>
              <a:rPr lang="nl-BE" dirty="0" smtClean="0"/>
              <a:t>e </a:t>
            </a:r>
            <a:r>
              <a:rPr lang="nl-BE" dirty="0"/>
              <a:t>toegankelijkheid en de gebruiksvriendelijkheid voor de gebruikers</a:t>
            </a:r>
          </a:p>
          <a:p>
            <a:pPr lvl="1"/>
            <a:r>
              <a:rPr lang="nl-BE" dirty="0"/>
              <a:t>d</a:t>
            </a:r>
            <a:r>
              <a:rPr lang="nl-BE" dirty="0" smtClean="0"/>
              <a:t>e </a:t>
            </a:r>
            <a:r>
              <a:rPr lang="nl-BE" dirty="0"/>
              <a:t>veiligheid van de informatie-uitwisselingen </a:t>
            </a:r>
          </a:p>
          <a:p>
            <a:pPr lvl="1"/>
            <a:r>
              <a:rPr lang="nl-BE" dirty="0" smtClean="0"/>
              <a:t>de </a:t>
            </a:r>
            <a:r>
              <a:rPr lang="nl-BE" dirty="0"/>
              <a:t>technische mogelijkheden</a:t>
            </a:r>
          </a:p>
          <a:p>
            <a:pPr lvl="1"/>
            <a:r>
              <a:rPr lang="nl-BE" dirty="0"/>
              <a:t>d</a:t>
            </a:r>
            <a:r>
              <a:rPr lang="nl-BE" dirty="0" smtClean="0"/>
              <a:t>e </a:t>
            </a:r>
            <a:r>
              <a:rPr lang="nl-BE" dirty="0"/>
              <a:t>integratie in het elektronisch medisch dossier</a:t>
            </a:r>
          </a:p>
          <a:p>
            <a:r>
              <a:rPr lang="nl-BE" dirty="0"/>
              <a:t>Belang van de opleiding </a:t>
            </a:r>
            <a:r>
              <a:rPr lang="nl-NL" dirty="0"/>
              <a:t>om deze tools te gebruiken </a:t>
            </a:r>
            <a:endParaRPr lang="nl-BE" dirty="0"/>
          </a:p>
          <a:p>
            <a:r>
              <a:rPr lang="nl-BE" dirty="0"/>
              <a:t>Kwaliteitslabels</a:t>
            </a:r>
          </a:p>
          <a:p>
            <a:r>
              <a:rPr lang="nl-BE" dirty="0"/>
              <a:t>Integratie in </a:t>
            </a:r>
            <a:r>
              <a:rPr lang="nl-BE" dirty="0" err="1"/>
              <a:t>MijnGezondheid</a:t>
            </a:r>
            <a:endParaRPr lang="nl-BE" dirty="0"/>
          </a:p>
          <a:p>
            <a:r>
              <a:rPr lang="nl-NL" dirty="0"/>
              <a:t>Belang van digitaal ondersteunde zorg</a:t>
            </a:r>
          </a:p>
          <a:p>
            <a:endParaRPr lang="nl-BE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b="-11"/>
          <a:stretch/>
        </p:blipFill>
        <p:spPr>
          <a:xfrm>
            <a:off x="981241" y="1628800"/>
            <a:ext cx="866287" cy="7200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77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53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Health </a:t>
            </a:r>
            <a:r>
              <a:rPr lang="nl-BE" dirty="0" err="1"/>
              <a:t>t</a:t>
            </a:r>
            <a:r>
              <a:rPr lang="nl-BE" dirty="0" err="1" smtClean="0"/>
              <a:t>echnology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 smtClean="0"/>
          </a:p>
          <a:p>
            <a:r>
              <a:rPr lang="nl-BE" dirty="0" smtClean="0"/>
              <a:t>Nieuwe </a:t>
            </a:r>
            <a:r>
              <a:rPr lang="nl-BE" dirty="0"/>
              <a:t>gezondheidstechnologieën </a:t>
            </a:r>
          </a:p>
          <a:p>
            <a:endParaRPr lang="nl-BE" dirty="0" smtClean="0"/>
          </a:p>
          <a:p>
            <a:r>
              <a:rPr lang="nl-BE" dirty="0" smtClean="0"/>
              <a:t>Uitrol </a:t>
            </a:r>
            <a:r>
              <a:rPr lang="nl-BE" dirty="0"/>
              <a:t>van een multidisciplinair evaluatieproces </a:t>
            </a:r>
          </a:p>
          <a:p>
            <a:endParaRPr lang="nl-BE" dirty="0" smtClean="0"/>
          </a:p>
          <a:p>
            <a:r>
              <a:rPr lang="nl-BE" dirty="0" smtClean="0"/>
              <a:t>Evolutie </a:t>
            </a:r>
            <a:r>
              <a:rPr lang="nl-BE" dirty="0"/>
              <a:t>van de huidige piramide </a:t>
            </a:r>
            <a:r>
              <a:rPr lang="nl-BE" dirty="0" err="1"/>
              <a:t>mHealth</a:t>
            </a:r>
            <a:r>
              <a:rPr lang="nl-BE" dirty="0"/>
              <a:t> en van het evaluatieproces </a:t>
            </a:r>
          </a:p>
          <a:p>
            <a:endParaRPr lang="nl-BE" dirty="0" smtClean="0"/>
          </a:p>
          <a:p>
            <a:r>
              <a:rPr lang="nl-BE" dirty="0" smtClean="0"/>
              <a:t>Ontwikkeling </a:t>
            </a:r>
            <a:r>
              <a:rPr lang="nl-BE" dirty="0"/>
              <a:t>van een financieringsmechanisme</a:t>
            </a:r>
          </a:p>
          <a:p>
            <a:endParaRPr lang="nl-BE" dirty="0" smtClean="0"/>
          </a:p>
          <a:p>
            <a:r>
              <a:rPr lang="nl-BE" dirty="0" smtClean="0"/>
              <a:t>Waarborgen </a:t>
            </a:r>
            <a:r>
              <a:rPr lang="nl-BE" dirty="0"/>
              <a:t>van interoperabiliteit en technische integratie van nieuwe technologieën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78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51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319272" y="2614777"/>
            <a:ext cx="5465360" cy="156485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Digitalisering en optimalisering van de administratieve verwerkingen</a:t>
            </a:r>
            <a:endParaRPr lang="en-US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312024" y="1700808"/>
            <a:ext cx="5472608" cy="534612"/>
          </a:xfrm>
        </p:spPr>
        <p:txBody>
          <a:bodyPr/>
          <a:lstStyle/>
          <a:p>
            <a:r>
              <a:rPr lang="nl-BE" dirty="0"/>
              <a:t>Cluster 6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7" name="Google Shape;64;g21a3bf64467_0_16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39416" y="6173219"/>
            <a:ext cx="1287500" cy="35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personne écrivant sur un cahier blan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2" t="342" r="33493" b="-342"/>
          <a:stretch/>
        </p:blipFill>
        <p:spPr bwMode="auto">
          <a:xfrm>
            <a:off x="-24680" y="24636"/>
            <a:ext cx="5112568" cy="686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97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altLang="en-US" dirty="0" smtClean="0"/>
              <a:t>Doelstellingen </a:t>
            </a:r>
            <a:r>
              <a:rPr lang="nl-BE" altLang="en-US" dirty="0" smtClean="0">
                <a:solidFill>
                  <a:srgbClr val="087670"/>
                </a:solidFill>
              </a:rPr>
              <a:t>eHealth</a:t>
            </a:r>
            <a:r>
              <a:rPr lang="nl-BE" altLang="en-US" dirty="0" smtClean="0"/>
              <a:t>-platform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altLang="en-US" dirty="0" smtClean="0"/>
              <a:t>hoe?</a:t>
            </a:r>
          </a:p>
          <a:p>
            <a:pPr lvl="1"/>
            <a:r>
              <a:rPr lang="nl-BE" altLang="en-US" dirty="0" smtClean="0"/>
              <a:t>door een goed georganiseerde, onderlinge elektronische dienstverlening en informatie-uitwisseling tussen alle actoren in de gezondheidszorg</a:t>
            </a:r>
          </a:p>
          <a:p>
            <a:pPr lvl="1"/>
            <a:r>
              <a:rPr lang="nl-BE" altLang="en-US" dirty="0" smtClean="0"/>
              <a:t>met de nodige waarborgen op het vlak van de informatieveiligheid, de bescherming van de persoonlijke levenssfeer en het beroepsgeheim</a:t>
            </a:r>
          </a:p>
          <a:p>
            <a:r>
              <a:rPr lang="nl-BE" altLang="en-US" dirty="0" smtClean="0"/>
              <a:t>wat?</a:t>
            </a:r>
          </a:p>
          <a:p>
            <a:pPr lvl="1"/>
            <a:r>
              <a:rPr lang="nl-BE" altLang="en-US" dirty="0" smtClean="0"/>
              <a:t>optimaliseren van de kwaliteit en de continuïteit van de gezondheidszorgverstrekking </a:t>
            </a:r>
          </a:p>
          <a:p>
            <a:pPr lvl="1"/>
            <a:r>
              <a:rPr lang="nl-BE" altLang="en-US" dirty="0" smtClean="0"/>
              <a:t>optimaliseren van de veiligheid van de patiënt</a:t>
            </a:r>
          </a:p>
          <a:p>
            <a:pPr lvl="1"/>
            <a:r>
              <a:rPr lang="nl-BE" altLang="en-US" dirty="0" smtClean="0"/>
              <a:t>vereenvoudigen van de administratieve formaliteiten voor alle actoren in de gezondheidszorg</a:t>
            </a:r>
          </a:p>
          <a:p>
            <a:pPr lvl="1"/>
            <a:r>
              <a:rPr lang="nl-BE" altLang="en-US" dirty="0" smtClean="0"/>
              <a:t>degelijk ondersteunen van het gezondheidszorgbeleid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5951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Digitalisering </a:t>
            </a:r>
            <a:r>
              <a:rPr lang="nl-BE" dirty="0"/>
              <a:t>en optimalisering van de administratieve verwerkingen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1" indent="0">
              <a:buNone/>
            </a:pPr>
            <a:endParaRPr lang="nl-BE" sz="1600" b="1" dirty="0" smtClean="0">
              <a:solidFill>
                <a:srgbClr val="087670"/>
              </a:solidFill>
            </a:endParaRPr>
          </a:p>
          <a:p>
            <a:pPr marL="0" lvl="1" indent="0">
              <a:buNone/>
            </a:pPr>
            <a:r>
              <a:rPr lang="nl-BE" sz="1600" b="1" dirty="0" smtClean="0">
                <a:solidFill>
                  <a:srgbClr val="087670"/>
                </a:solidFill>
              </a:rPr>
              <a:t>Projecten</a:t>
            </a:r>
            <a:endParaRPr lang="nl-BE" sz="1600" b="1" dirty="0">
              <a:solidFill>
                <a:srgbClr val="087670"/>
              </a:solidFill>
            </a:endParaRPr>
          </a:p>
          <a:p>
            <a:pPr lvl="1"/>
            <a:r>
              <a:rPr lang="nl-BE" dirty="0" err="1"/>
              <a:t>Mult-eMediatt</a:t>
            </a:r>
            <a:endParaRPr lang="nl-BE" dirty="0"/>
          </a:p>
          <a:p>
            <a:pPr lvl="1"/>
            <a:r>
              <a:rPr lang="nl-BE" dirty="0" err="1"/>
              <a:t>MyCareNet</a:t>
            </a:r>
            <a:endParaRPr lang="nl-BE" dirty="0"/>
          </a:p>
          <a:p>
            <a:pPr lvl="1"/>
            <a:r>
              <a:rPr lang="nl-BE" dirty="0" err="1"/>
              <a:t>Mediprima</a:t>
            </a:r>
            <a:endParaRPr lang="nl-BE" dirty="0"/>
          </a:p>
          <a:p>
            <a:pPr lvl="1"/>
            <a:r>
              <a:rPr lang="nl-BE" dirty="0"/>
              <a:t>p</a:t>
            </a:r>
            <a:r>
              <a:rPr lang="nl-BE" dirty="0" smtClean="0"/>
              <a:t>latform </a:t>
            </a:r>
            <a:r>
              <a:rPr lang="nl-BE" dirty="0"/>
              <a:t>TRIO - professionele re-integratie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80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445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smtClean="0"/>
              <a:t>Mult-eMediatt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 smtClean="0"/>
          </a:p>
          <a:p>
            <a:endParaRPr lang="nl-BE" dirty="0" smtClean="0"/>
          </a:p>
          <a:p>
            <a:endParaRPr lang="nl-BE" dirty="0"/>
          </a:p>
          <a:p>
            <a:r>
              <a:rPr lang="nl-BE" dirty="0" smtClean="0"/>
              <a:t>Nieuwe </a:t>
            </a:r>
            <a:r>
              <a:rPr lang="nl-BE" dirty="0"/>
              <a:t>tool waarbij de arbeidsongeschiktheidsattesten op een eenvoudige en beveiligde manier </a:t>
            </a:r>
            <a:r>
              <a:rPr lang="nl-BE" dirty="0" smtClean="0"/>
              <a:t>rechtstreeks </a:t>
            </a:r>
            <a:r>
              <a:rPr lang="nl-BE" dirty="0"/>
              <a:t>worden overgemaakt aan de betrokken bestemmelingen</a:t>
            </a:r>
          </a:p>
          <a:p>
            <a:pPr lvl="1"/>
            <a:r>
              <a:rPr lang="nl-BE" dirty="0" smtClean="0"/>
              <a:t>met </a:t>
            </a:r>
            <a:r>
              <a:rPr lang="nl-BE" dirty="0"/>
              <a:t>akkoord van de patiënt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Google Shape;64;g21a3bf64467_0_16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911424" y="1844824"/>
            <a:ext cx="1287500" cy="35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81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260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smtClean="0"/>
              <a:t>MyCareNet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b="1" dirty="0" smtClean="0">
              <a:solidFill>
                <a:srgbClr val="087670"/>
              </a:solidFill>
            </a:endParaRPr>
          </a:p>
          <a:p>
            <a:endParaRPr lang="nl-BE" b="1" dirty="0" smtClean="0">
              <a:solidFill>
                <a:srgbClr val="087670"/>
              </a:solidFill>
            </a:endParaRPr>
          </a:p>
          <a:p>
            <a:r>
              <a:rPr lang="nl-BE" b="1" dirty="0" smtClean="0">
                <a:solidFill>
                  <a:srgbClr val="087670"/>
                </a:solidFill>
              </a:rPr>
              <a:t>Nieuwe </a:t>
            </a:r>
            <a:r>
              <a:rPr lang="nl-BE" b="1" dirty="0">
                <a:solidFill>
                  <a:srgbClr val="087670"/>
                </a:solidFill>
              </a:rPr>
              <a:t>sectoren</a:t>
            </a:r>
          </a:p>
          <a:p>
            <a:pPr lvl="1"/>
            <a:r>
              <a:rPr lang="nl-BE" dirty="0"/>
              <a:t>l</a:t>
            </a:r>
            <a:r>
              <a:rPr lang="nl-BE" dirty="0" smtClean="0"/>
              <a:t>ogopedisten</a:t>
            </a:r>
            <a:r>
              <a:rPr lang="nl-BE" dirty="0"/>
              <a:t>, bandagisten, tariferingsdienst apothekers, </a:t>
            </a:r>
            <a:r>
              <a:rPr lang="nl-BE" dirty="0" smtClean="0"/>
              <a:t>rust- en verzorgingstehuizen </a:t>
            </a:r>
            <a:r>
              <a:rPr lang="nl-BE" dirty="0"/>
              <a:t>(Brussel en Wallonië), ...</a:t>
            </a:r>
          </a:p>
          <a:p>
            <a:pPr lvl="1"/>
            <a:r>
              <a:rPr lang="nl-BE" dirty="0"/>
              <a:t>g</a:t>
            </a:r>
            <a:r>
              <a:rPr lang="nl-BE" dirty="0" smtClean="0"/>
              <a:t>edetineerden</a:t>
            </a:r>
            <a:r>
              <a:rPr lang="nl-BE" dirty="0"/>
              <a:t>, Europese ambtenaren, </a:t>
            </a:r>
            <a:r>
              <a:rPr lang="nl-BE" dirty="0" err="1"/>
              <a:t>Fedasil</a:t>
            </a:r>
            <a:r>
              <a:rPr lang="nl-BE" dirty="0"/>
              <a:t>, ... </a:t>
            </a:r>
          </a:p>
          <a:p>
            <a:r>
              <a:rPr lang="nl-BE" b="1" dirty="0">
                <a:solidFill>
                  <a:srgbClr val="087670"/>
                </a:solidFill>
              </a:rPr>
              <a:t>Nieuwe diensten </a:t>
            </a:r>
          </a:p>
          <a:p>
            <a:pPr lvl="1"/>
            <a:r>
              <a:rPr lang="nl-BE" dirty="0"/>
              <a:t>d</a:t>
            </a:r>
            <a:r>
              <a:rPr lang="nl-BE" dirty="0" smtClean="0"/>
              <a:t>igitalisering </a:t>
            </a:r>
            <a:r>
              <a:rPr lang="nl-BE" dirty="0"/>
              <a:t>van het arbeidsongeschiktheidsattest (</a:t>
            </a:r>
            <a:r>
              <a:rPr lang="nl-BE" dirty="0" err="1"/>
              <a:t>Mult-eMediatt</a:t>
            </a:r>
            <a:r>
              <a:rPr lang="nl-BE" dirty="0"/>
              <a:t>) </a:t>
            </a:r>
          </a:p>
          <a:p>
            <a:pPr lvl="1"/>
            <a:r>
              <a:rPr lang="nl-BE" dirty="0"/>
              <a:t>o</a:t>
            </a:r>
            <a:r>
              <a:rPr lang="nl-BE" dirty="0" smtClean="0"/>
              <a:t>pname </a:t>
            </a:r>
            <a:r>
              <a:rPr lang="nl-BE" dirty="0"/>
              <a:t>in instelling</a:t>
            </a:r>
          </a:p>
          <a:p>
            <a:pPr lvl="1"/>
            <a:r>
              <a:rPr lang="nl-BE" dirty="0"/>
              <a:t>d</a:t>
            </a:r>
            <a:r>
              <a:rPr lang="nl-BE" dirty="0" smtClean="0"/>
              <a:t>oorverwijsvoorschriften</a:t>
            </a:r>
            <a:endParaRPr lang="nl-BE" dirty="0"/>
          </a:p>
          <a:p>
            <a:pPr lvl="1"/>
            <a:r>
              <a:rPr lang="nl-BE" dirty="0"/>
              <a:t>Europese ziekteverzekeringskaart</a:t>
            </a:r>
          </a:p>
          <a:p>
            <a:pPr lvl="1"/>
            <a:r>
              <a:rPr lang="nl-BE" dirty="0"/>
              <a:t>…</a:t>
            </a:r>
          </a:p>
          <a:p>
            <a:endParaRPr lang="nl-BE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844824"/>
            <a:ext cx="866287" cy="35417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563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err="1" smtClean="0"/>
              <a:t>MyCareNet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r>
              <a:rPr lang="nl-BE" dirty="0" smtClean="0"/>
              <a:t>Aanpassingen </a:t>
            </a:r>
            <a:r>
              <a:rPr lang="nl-BE" dirty="0"/>
              <a:t>aan de wetgeving </a:t>
            </a:r>
          </a:p>
          <a:p>
            <a:endParaRPr lang="nl-BE" dirty="0" smtClean="0"/>
          </a:p>
          <a:p>
            <a:r>
              <a:rPr lang="nl-BE" dirty="0" smtClean="0"/>
              <a:t>Project </a:t>
            </a:r>
            <a:r>
              <a:rPr lang="nl-BE" dirty="0"/>
              <a:t>inzake mentale gezondheid </a:t>
            </a:r>
          </a:p>
          <a:p>
            <a:endParaRPr lang="nl-BE" dirty="0" smtClean="0"/>
          </a:p>
          <a:p>
            <a:r>
              <a:rPr lang="nl-BE" dirty="0" smtClean="0"/>
              <a:t>Project </a:t>
            </a:r>
            <a:r>
              <a:rPr lang="nl-BE" dirty="0" err="1"/>
              <a:t>ChroniCare</a:t>
            </a:r>
            <a:r>
              <a:rPr lang="nl-BE" dirty="0"/>
              <a:t> (geïntegreerde zorg)</a:t>
            </a:r>
          </a:p>
          <a:p>
            <a:endParaRPr lang="nl-BE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41" y="1844824"/>
            <a:ext cx="866287" cy="35417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83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501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/>
              <a:t>Platform </a:t>
            </a:r>
            <a:r>
              <a:rPr lang="nl-BE" dirty="0"/>
              <a:t>TRIO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 smtClean="0"/>
          </a:p>
          <a:p>
            <a:endParaRPr lang="nl-BE" dirty="0" smtClean="0"/>
          </a:p>
          <a:p>
            <a:r>
              <a:rPr lang="nl-BE" dirty="0" smtClean="0"/>
              <a:t>Beveiligd </a:t>
            </a:r>
            <a:r>
              <a:rPr lang="nl-BE" dirty="0"/>
              <a:t>digitaal communicatieplatform voor het uitwisselen en raadplegen van de noodzakelijke </a:t>
            </a:r>
            <a:r>
              <a:rPr lang="nl-BE" dirty="0" smtClean="0"/>
              <a:t>informatie </a:t>
            </a:r>
            <a:r>
              <a:rPr lang="nl-BE" dirty="0"/>
              <a:t>door de actoren van de professionele re-integratie </a:t>
            </a:r>
          </a:p>
          <a:p>
            <a:pPr lvl="1"/>
            <a:r>
              <a:rPr lang="nl-BE" dirty="0"/>
              <a:t>a</a:t>
            </a:r>
            <a:r>
              <a:rPr lang="nl-BE" dirty="0" smtClean="0"/>
              <a:t>dviserende </a:t>
            </a:r>
            <a:r>
              <a:rPr lang="nl-BE" dirty="0"/>
              <a:t>artsen van de </a:t>
            </a:r>
            <a:r>
              <a:rPr lang="nl-BE" dirty="0" smtClean="0"/>
              <a:t>verzekeringsinstellingen</a:t>
            </a:r>
            <a:endParaRPr lang="nl-BE" dirty="0"/>
          </a:p>
          <a:p>
            <a:pPr lvl="1"/>
            <a:r>
              <a:rPr lang="nl-BE" dirty="0"/>
              <a:t>a</a:t>
            </a:r>
            <a:r>
              <a:rPr lang="nl-BE" dirty="0" smtClean="0"/>
              <a:t>rbeidsartsen</a:t>
            </a:r>
            <a:endParaRPr lang="nl-BE" dirty="0"/>
          </a:p>
          <a:p>
            <a:pPr lvl="1"/>
            <a:r>
              <a:rPr lang="nl-BE" dirty="0"/>
              <a:t>h</a:t>
            </a:r>
            <a:r>
              <a:rPr lang="nl-BE" dirty="0" smtClean="0"/>
              <a:t>uisartsen</a:t>
            </a:r>
            <a:endParaRPr lang="nl-BE" dirty="0"/>
          </a:p>
          <a:p>
            <a:endParaRPr lang="nl-BE" dirty="0" smtClean="0"/>
          </a:p>
          <a:p>
            <a:r>
              <a:rPr lang="nl-BE" dirty="0" smtClean="0"/>
              <a:t>Mogelijke </a:t>
            </a:r>
            <a:r>
              <a:rPr lang="nl-BE" dirty="0"/>
              <a:t>raadplegingen door de gemachtigde zorgverleners van</a:t>
            </a:r>
          </a:p>
          <a:p>
            <a:pPr lvl="1"/>
            <a:r>
              <a:rPr lang="nl-BE" dirty="0"/>
              <a:t>m</a:t>
            </a:r>
            <a:r>
              <a:rPr lang="nl-BE" dirty="0" smtClean="0"/>
              <a:t>edische </a:t>
            </a:r>
            <a:r>
              <a:rPr lang="nl-BE" dirty="0"/>
              <a:t>verslagen</a:t>
            </a:r>
          </a:p>
          <a:p>
            <a:pPr lvl="1"/>
            <a:r>
              <a:rPr lang="nl-BE" dirty="0"/>
              <a:t>s</a:t>
            </a:r>
            <a:r>
              <a:rPr lang="nl-BE" dirty="0" smtClean="0"/>
              <a:t>leutelgegevens </a:t>
            </a:r>
            <a:r>
              <a:rPr lang="nl-BE" dirty="0"/>
              <a:t>met betrekking tot het beheer van het werkhervattingstraject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b="-11"/>
          <a:stretch/>
        </p:blipFill>
        <p:spPr>
          <a:xfrm>
            <a:off x="983432" y="1628800"/>
            <a:ext cx="866287" cy="7200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84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853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 smtClean="0"/>
              <a:t>Vragen</a:t>
            </a:r>
            <a:r>
              <a:rPr lang="en-US" dirty="0" smtClean="0"/>
              <a:t> / </a:t>
            </a:r>
            <a:r>
              <a:rPr lang="en-US" dirty="0" err="1" smtClean="0"/>
              <a:t>Reacties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911424" y="2972120"/>
            <a:ext cx="3240000" cy="1524424"/>
          </a:xfrm>
        </p:spPr>
        <p:txBody>
          <a:bodyPr/>
          <a:lstStyle/>
          <a:p>
            <a:pPr algn="ctr"/>
            <a:r>
              <a:rPr lang="en-US" dirty="0"/>
              <a:t>frank.robben@mail.fgov.be 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439996" y="2972120"/>
            <a:ext cx="3240000" cy="1524424"/>
          </a:xfrm>
        </p:spPr>
        <p:txBody>
          <a:bodyPr/>
          <a:lstStyle/>
          <a:p>
            <a:pPr algn="ctr"/>
            <a:r>
              <a:rPr lang="en-US" dirty="0" smtClean="0"/>
              <a:t>@</a:t>
            </a:r>
            <a:r>
              <a:rPr lang="en-US" dirty="0" err="1" smtClean="0"/>
              <a:t>FrRobben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968568" y="2984696"/>
            <a:ext cx="3240000" cy="1524424"/>
          </a:xfrm>
        </p:spPr>
        <p:txBody>
          <a:bodyPr/>
          <a:lstStyle/>
          <a:p>
            <a:pPr algn="ctr"/>
            <a:r>
              <a:rPr lang="en-US" sz="1600" dirty="0" smtClean="0"/>
              <a:t>https</a:t>
            </a:r>
            <a:r>
              <a:rPr lang="en-US" sz="1600" dirty="0"/>
              <a:t>://www.frankrobben.be</a:t>
            </a:r>
          </a:p>
          <a:p>
            <a:pPr algn="ctr"/>
            <a:r>
              <a:rPr lang="en-US" sz="1600" dirty="0"/>
              <a:t>https://www.ehealth.fgov.be</a:t>
            </a:r>
          </a:p>
          <a:p>
            <a:pPr algn="ctr"/>
            <a:r>
              <a:rPr lang="en-US" sz="1600" dirty="0"/>
              <a:t>https://www.socialsecurity.be</a:t>
            </a:r>
          </a:p>
          <a:p>
            <a:pPr algn="ctr"/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96" y="2427970"/>
            <a:ext cx="360000" cy="2937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24" y="2384936"/>
            <a:ext cx="360000" cy="3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568" y="2384936"/>
            <a:ext cx="360000" cy="360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85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074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>
                <a:solidFill>
                  <a:srgbClr val="087670"/>
                </a:solidFill>
              </a:rPr>
              <a:t>eHealth</a:t>
            </a:r>
            <a:r>
              <a:rPr lang="nl-BE" dirty="0" smtClean="0"/>
              <a:t>-platform: basisarchitectuur</a:t>
            </a:r>
            <a:endParaRPr lang="en-GB" dirty="0"/>
          </a:p>
        </p:txBody>
      </p:sp>
      <p:pic>
        <p:nvPicPr>
          <p:cNvPr id="73" name="Picture 7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8927" y="5911977"/>
            <a:ext cx="4318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Oval 83"/>
          <p:cNvSpPr>
            <a:spLocks noChangeArrowheads="1"/>
          </p:cNvSpPr>
          <p:nvPr/>
        </p:nvSpPr>
        <p:spPr bwMode="auto">
          <a:xfrm>
            <a:off x="2358777" y="3959352"/>
            <a:ext cx="989012" cy="1414463"/>
          </a:xfrm>
          <a:prstGeom prst="ellipse">
            <a:avLst/>
          </a:prstGeom>
          <a:gradFill rotWithShape="1">
            <a:gsLst>
              <a:gs pos="0">
                <a:srgbClr val="475E76"/>
              </a:gs>
              <a:gs pos="50000">
                <a:srgbClr val="99CCFF"/>
              </a:gs>
              <a:gs pos="100000">
                <a:srgbClr val="475E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75" name="Oval 84"/>
          <p:cNvSpPr>
            <a:spLocks noChangeArrowheads="1"/>
          </p:cNvSpPr>
          <p:nvPr/>
        </p:nvSpPr>
        <p:spPr bwMode="auto">
          <a:xfrm>
            <a:off x="9720016" y="3953002"/>
            <a:ext cx="989013" cy="1414463"/>
          </a:xfrm>
          <a:prstGeom prst="ellipse">
            <a:avLst/>
          </a:prstGeom>
          <a:gradFill rotWithShape="1">
            <a:gsLst>
              <a:gs pos="0">
                <a:srgbClr val="475E76"/>
              </a:gs>
              <a:gs pos="50000">
                <a:srgbClr val="99CCFF"/>
              </a:gs>
              <a:gs pos="100000">
                <a:srgbClr val="475E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76" name="Rectangle 85"/>
          <p:cNvSpPr>
            <a:spLocks noChangeArrowheads="1"/>
          </p:cNvSpPr>
          <p:nvPr/>
        </p:nvSpPr>
        <p:spPr bwMode="auto">
          <a:xfrm>
            <a:off x="2868366" y="3960940"/>
            <a:ext cx="7364413" cy="1412875"/>
          </a:xfrm>
          <a:prstGeom prst="rect">
            <a:avLst/>
          </a:prstGeom>
          <a:gradFill rotWithShape="1">
            <a:gsLst>
              <a:gs pos="0">
                <a:srgbClr val="99CCFF">
                  <a:gamma/>
                  <a:shade val="46275"/>
                  <a:invGamma/>
                </a:srgbClr>
              </a:gs>
              <a:gs pos="5000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77" name="Oval 86"/>
          <p:cNvSpPr>
            <a:spLocks noChangeArrowheads="1"/>
          </p:cNvSpPr>
          <p:nvPr/>
        </p:nvSpPr>
        <p:spPr bwMode="auto">
          <a:xfrm>
            <a:off x="3638302" y="4216525"/>
            <a:ext cx="735012" cy="914400"/>
          </a:xfrm>
          <a:prstGeom prst="ellipse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78" name="Oval 87"/>
          <p:cNvSpPr>
            <a:spLocks noChangeArrowheads="1"/>
          </p:cNvSpPr>
          <p:nvPr/>
        </p:nvSpPr>
        <p:spPr bwMode="auto">
          <a:xfrm>
            <a:off x="9543802" y="4210175"/>
            <a:ext cx="735012" cy="914400"/>
          </a:xfrm>
          <a:prstGeom prst="ellipse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79" name="Rectangle 88"/>
          <p:cNvSpPr>
            <a:spLocks noChangeArrowheads="1"/>
          </p:cNvSpPr>
          <p:nvPr/>
        </p:nvSpPr>
        <p:spPr bwMode="auto">
          <a:xfrm>
            <a:off x="4041529" y="4219702"/>
            <a:ext cx="5832475" cy="906463"/>
          </a:xfrm>
          <a:prstGeom prst="rect">
            <a:avLst/>
          </a:prstGeom>
          <a:gradFill rotWithShape="1">
            <a:gsLst>
              <a:gs pos="0">
                <a:srgbClr val="99CC00">
                  <a:gamma/>
                  <a:shade val="46275"/>
                  <a:invGamma/>
                </a:srgbClr>
              </a:gs>
              <a:gs pos="5000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rPr>
              <a:t>Basisdiensten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2400" b="1" i="1" dirty="0">
                <a:solidFill>
                  <a:srgbClr val="3E6E5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eHealth</a:t>
            </a:r>
            <a:r>
              <a:rPr lang="nl-BE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-platform</a:t>
            </a:r>
          </a:p>
        </p:txBody>
      </p:sp>
      <p:sp>
        <p:nvSpPr>
          <p:cNvPr id="80" name="Text Box 89"/>
          <p:cNvSpPr txBox="1">
            <a:spLocks noChangeArrowheads="1"/>
          </p:cNvSpPr>
          <p:nvPr/>
        </p:nvSpPr>
        <p:spPr bwMode="auto">
          <a:xfrm>
            <a:off x="2307977" y="4434015"/>
            <a:ext cx="13997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Netwerk</a:t>
            </a:r>
            <a:endParaRPr kumimoji="0" lang="nl-BE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254" y="5815138"/>
            <a:ext cx="4667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Oval 5"/>
          <p:cNvSpPr>
            <a:spLocks noChangeArrowheads="1"/>
          </p:cNvSpPr>
          <p:nvPr/>
        </p:nvSpPr>
        <p:spPr bwMode="auto">
          <a:xfrm>
            <a:off x="5310722" y="1340768"/>
            <a:ext cx="2286000" cy="7620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Patiënten, zorgverstrekkers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en zorginstellingen</a:t>
            </a:r>
            <a:endParaRPr lang="nl-BE" sz="2000" b="1" i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</a:endParaRPr>
          </a:p>
        </p:txBody>
      </p:sp>
      <p:sp>
        <p:nvSpPr>
          <p:cNvPr id="83" name="AutoShape 13"/>
          <p:cNvSpPr>
            <a:spLocks noChangeArrowheads="1"/>
          </p:cNvSpPr>
          <p:nvPr/>
        </p:nvSpPr>
        <p:spPr bwMode="blackWhite">
          <a:xfrm>
            <a:off x="7810252" y="5662738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lvl="0"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nl-BE" sz="2000" b="1" i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rPr>
              <a:t>GAB</a:t>
            </a:r>
            <a:endParaRPr kumimoji="0" lang="nl-BE" sz="2000" b="1" i="1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84" name="AutoShape 14"/>
          <p:cNvSpPr>
            <a:spLocks noChangeArrowheads="1"/>
          </p:cNvSpPr>
          <p:nvPr/>
        </p:nvSpPr>
        <p:spPr bwMode="blackWhite">
          <a:xfrm>
            <a:off x="9108827" y="5662738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lvl="0"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nl-BE" sz="2000" b="1" i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rPr>
              <a:t>GAB</a:t>
            </a:r>
            <a:endParaRPr kumimoji="0" lang="nl-BE" sz="2000" b="1" i="1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85" name="AutoShape 16"/>
          <p:cNvSpPr>
            <a:spLocks noChangeArrowheads="1"/>
          </p:cNvSpPr>
          <p:nvPr/>
        </p:nvSpPr>
        <p:spPr bwMode="blackWhite">
          <a:xfrm>
            <a:off x="6625977" y="5662738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lvl="0"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nl-BE" sz="2000" b="1" i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rPr>
              <a:t>GAB</a:t>
            </a:r>
            <a:endParaRPr kumimoji="0" lang="nl-BE" sz="2000" b="1" i="1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86" name="Picture 20" descr="FOD_tekenin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2416" y="5842125"/>
            <a:ext cx="3921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Rectangle 21"/>
          <p:cNvSpPr>
            <a:spLocks noChangeArrowheads="1"/>
          </p:cNvSpPr>
          <p:nvPr/>
        </p:nvSpPr>
        <p:spPr bwMode="auto">
          <a:xfrm>
            <a:off x="2320618" y="6192963"/>
            <a:ext cx="15098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altLang="en-US" sz="2000" b="1" i="1" dirty="0">
                <a:solidFill>
                  <a:srgbClr val="CC9900"/>
                </a:solidFill>
                <a:latin typeface="Calibri" pitchFamily="34" charset="0"/>
                <a:cs typeface="Arial" charset="0"/>
              </a:rPr>
              <a:t>Leveranciers</a:t>
            </a:r>
            <a:endParaRPr kumimoji="0" lang="nl-BE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CC99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88" name="Rectangle 22"/>
          <p:cNvSpPr>
            <a:spLocks noChangeArrowheads="1"/>
          </p:cNvSpPr>
          <p:nvPr/>
        </p:nvSpPr>
        <p:spPr bwMode="auto">
          <a:xfrm>
            <a:off x="2279576" y="3570413"/>
            <a:ext cx="13299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altLang="en-US" sz="2000" b="1" i="1" dirty="0">
                <a:solidFill>
                  <a:srgbClr val="CC9900"/>
                </a:solidFill>
                <a:latin typeface="Calibri" pitchFamily="34" charset="0"/>
                <a:cs typeface="Arial" charset="0"/>
              </a:rPr>
              <a:t>Gebruikers</a:t>
            </a:r>
            <a:endParaRPr kumimoji="0" lang="nl-BE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CC99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89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376614" y="2584575"/>
            <a:ext cx="1219200" cy="914400"/>
          </a:xfrm>
          <a:prstGeom prst="actionButtonBlank">
            <a:avLst/>
          </a:prstGeom>
          <a:gradFill rotWithShape="0">
            <a:gsLst>
              <a:gs pos="0">
                <a:srgbClr val="969696">
                  <a:gamma/>
                  <a:tint val="53725"/>
                  <a:invGamma/>
                </a:srgbClr>
              </a:gs>
              <a:gs pos="100000">
                <a:srgbClr val="969696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lvl="0"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tabLst>
                <a:tab pos="4572000" algn="r"/>
              </a:tabLst>
              <a:defRPr/>
            </a:pPr>
            <a:r>
              <a:rPr lang="nl-BE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nl-BE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ortaal </a:t>
            </a:r>
            <a:r>
              <a:rPr lang="nl-BE" sz="1400" i="1" dirty="0" err="1">
                <a:solidFill>
                  <a:srgbClr val="3E6E5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eGezondheid</a:t>
            </a:r>
            <a:endParaRPr lang="nl-BE" sz="1400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</a:endParaRPr>
          </a:p>
        </p:txBody>
      </p:sp>
      <p:grpSp>
        <p:nvGrpSpPr>
          <p:cNvPr id="90" name="Group 24"/>
          <p:cNvGrpSpPr>
            <a:grpSpLocks/>
          </p:cNvGrpSpPr>
          <p:nvPr/>
        </p:nvGrpSpPr>
        <p:grpSpPr bwMode="auto">
          <a:xfrm>
            <a:off x="2644527" y="1790825"/>
            <a:ext cx="1219200" cy="914400"/>
            <a:chOff x="432" y="1200"/>
            <a:chExt cx="912" cy="672"/>
          </a:xfrm>
        </p:grpSpPr>
        <p:sp>
          <p:nvSpPr>
            <p:cNvPr id="91" name="AutoShape 2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432" y="1200"/>
              <a:ext cx="912" cy="672"/>
            </a:xfrm>
            <a:prstGeom prst="actionButtonBlank">
              <a:avLst/>
            </a:prstGeom>
            <a:gradFill rotWithShape="0">
              <a:gsLst>
                <a:gs pos="0">
                  <a:schemeClr val="hlink">
                    <a:gamma/>
                    <a:tint val="53725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72000" rIns="0"/>
            <a:lstStyle/>
            <a:p>
              <a:pPr lvl="0" algn="ctr" eaLnBrk="0" fontAlgn="auto" hangingPunct="0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tabLst>
                  <a:tab pos="4572000" algn="r"/>
                </a:tabLst>
                <a:defRPr/>
              </a:pPr>
              <a:r>
                <a:rPr lang="nl-BE" sz="1400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/>
                </a:rPr>
                <a:t>Health portal</a:t>
              </a:r>
              <a:endParaRPr lang="nl-BE" sz="1000" i="1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2" name="AutoShape 26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768" y="1440"/>
              <a:ext cx="384" cy="190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93" name="AutoShape 27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816" y="1488"/>
              <a:ext cx="386" cy="191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94" name="AutoShape 28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864" y="1536"/>
              <a:ext cx="384" cy="193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95" name="AutoShape 29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912" y="1584"/>
              <a:ext cx="385" cy="192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BE" sz="1600" b="1" i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/>
                </a:rPr>
                <a:t>DTW</a:t>
              </a:r>
              <a:endPara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pic>
          <p:nvPicPr>
            <p:cNvPr id="96" name="Picture 30" descr="FOD_tekeni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605"/>
              <a:ext cx="240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7" name="AutoShape 31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8056314" y="2130552"/>
            <a:ext cx="1130300" cy="1039813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lvl="0"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tabLst>
                <a:tab pos="4572000" algn="r"/>
              </a:tabLst>
              <a:defRPr/>
            </a:pPr>
            <a:r>
              <a:rPr lang="nl-BE" sz="1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Software zorginstelling</a:t>
            </a:r>
            <a:endParaRPr lang="nl-BE" sz="900" i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8" name="AutoShape 32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8464302" y="2605213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99" name="AutoShape 3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8527802" y="2670300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00" name="AutoShape 34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8591302" y="2735390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01" name="AutoShape 35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8654802" y="2800475"/>
            <a:ext cx="514350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DTW</a:t>
            </a:r>
            <a:endParaRPr kumimoji="0" lang="nl-BE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02" name="AutoShape 36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748214" y="2584575"/>
            <a:ext cx="1219200" cy="914400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marL="0" marR="0" lvl="0" indent="0" algn="ctr" defTabSz="914400" rtl="0" eaLnBrk="0" fontAlgn="auto" latinLnBrk="0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r"/>
              </a:tabLst>
              <a:defRPr/>
            </a:pPr>
            <a:r>
              <a:rPr kumimoji="0" lang="nl-BE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MyCareNet</a:t>
            </a:r>
            <a:endParaRPr kumimoji="0" lang="nl-BE" sz="10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03" name="AutoShape 37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197477" y="2911600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04" name="AutoShape 38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260977" y="2976688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05" name="AutoShape 39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326066" y="3041775"/>
            <a:ext cx="512763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06" name="AutoShape 40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389564" y="3106865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DTW</a:t>
            </a:r>
            <a:endParaRPr kumimoji="0" lang="nl-BE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07" name="AutoShape 41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9242179" y="1667002"/>
            <a:ext cx="1189037" cy="1063625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lvl="0"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tabLst>
                <a:tab pos="4572000" algn="r"/>
              </a:tabLst>
              <a:defRPr/>
            </a:pPr>
            <a:r>
              <a:rPr lang="nl-BE" sz="1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Software zorgverlener</a:t>
            </a:r>
            <a:endParaRPr lang="nl-BE" sz="900" i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8" name="AutoShape 46"/>
          <p:cNvSpPr>
            <a:spLocks noChangeArrowheads="1"/>
          </p:cNvSpPr>
          <p:nvPr/>
        </p:nvSpPr>
        <p:spPr bwMode="auto">
          <a:xfrm>
            <a:off x="3482727" y="2640140"/>
            <a:ext cx="381000" cy="1468437"/>
          </a:xfrm>
          <a:prstGeom prst="upDownArrow">
            <a:avLst>
              <a:gd name="adj1" fmla="val 60833"/>
              <a:gd name="adj2" fmla="val 64575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09" name="AutoShape 47"/>
          <p:cNvSpPr>
            <a:spLocks noChangeArrowheads="1"/>
          </p:cNvSpPr>
          <p:nvPr/>
        </p:nvSpPr>
        <p:spPr bwMode="auto">
          <a:xfrm>
            <a:off x="9820027" y="2640138"/>
            <a:ext cx="381000" cy="1503362"/>
          </a:xfrm>
          <a:prstGeom prst="upDownArrow">
            <a:avLst>
              <a:gd name="adj1" fmla="val 60833"/>
              <a:gd name="adj2" fmla="val 64575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10" name="AutoShape 49"/>
          <p:cNvSpPr>
            <a:spLocks noChangeArrowheads="1"/>
          </p:cNvSpPr>
          <p:nvPr/>
        </p:nvSpPr>
        <p:spPr bwMode="auto">
          <a:xfrm>
            <a:off x="8805614" y="3117975"/>
            <a:ext cx="381000" cy="990600"/>
          </a:xfrm>
          <a:prstGeom prst="upDownArrow">
            <a:avLst>
              <a:gd name="adj1" fmla="val 49167"/>
              <a:gd name="adj2" fmla="val 54588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11" name="AutoShape 50"/>
          <p:cNvSpPr>
            <a:spLocks noChangeArrowheads="1"/>
          </p:cNvSpPr>
          <p:nvPr/>
        </p:nvSpPr>
        <p:spPr bwMode="auto">
          <a:xfrm>
            <a:off x="5833814" y="3346575"/>
            <a:ext cx="381000" cy="762000"/>
          </a:xfrm>
          <a:prstGeom prst="upDownArrow">
            <a:avLst>
              <a:gd name="adj1" fmla="val 38333"/>
              <a:gd name="adj2" fmla="val 50833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4000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12" name="AutoShape 51"/>
          <p:cNvSpPr>
            <a:spLocks noChangeArrowheads="1"/>
          </p:cNvSpPr>
          <p:nvPr/>
        </p:nvSpPr>
        <p:spPr bwMode="auto">
          <a:xfrm>
            <a:off x="7167314" y="3360863"/>
            <a:ext cx="381000" cy="762000"/>
          </a:xfrm>
          <a:prstGeom prst="upDownArrow">
            <a:avLst>
              <a:gd name="adj1" fmla="val 38333"/>
              <a:gd name="adj2" fmla="val 50833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13" name="AutoShape 52"/>
          <p:cNvSpPr>
            <a:spLocks noChangeArrowheads="1"/>
          </p:cNvSpPr>
          <p:nvPr/>
        </p:nvSpPr>
        <p:spPr bwMode="auto">
          <a:xfrm rot="5400000">
            <a:off x="4501902" y="1511425"/>
            <a:ext cx="228600" cy="1219200"/>
          </a:xfrm>
          <a:prstGeom prst="upDownArrow">
            <a:avLst>
              <a:gd name="adj1" fmla="val 40843"/>
              <a:gd name="adj2" fmla="val 161481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14" name="AutoShape 53"/>
          <p:cNvSpPr>
            <a:spLocks noChangeArrowheads="1"/>
          </p:cNvSpPr>
          <p:nvPr/>
        </p:nvSpPr>
        <p:spPr bwMode="auto">
          <a:xfrm rot="5400000">
            <a:off x="3123952" y="1019300"/>
            <a:ext cx="228600" cy="1219200"/>
          </a:xfrm>
          <a:prstGeom prst="upDownArrow">
            <a:avLst>
              <a:gd name="adj1" fmla="val 40843"/>
              <a:gd name="adj2" fmla="val 161481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15" name="AutoShape 54"/>
          <p:cNvSpPr>
            <a:spLocks noChangeArrowheads="1"/>
          </p:cNvSpPr>
          <p:nvPr/>
        </p:nvSpPr>
        <p:spPr bwMode="auto">
          <a:xfrm rot="5400000">
            <a:off x="7230814" y="1811463"/>
            <a:ext cx="228600" cy="1219200"/>
          </a:xfrm>
          <a:prstGeom prst="upDownArrow">
            <a:avLst>
              <a:gd name="adj1" fmla="val 40843"/>
              <a:gd name="adj2" fmla="val 161481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16" name="AutoShape 55"/>
          <p:cNvSpPr>
            <a:spLocks noChangeArrowheads="1"/>
          </p:cNvSpPr>
          <p:nvPr/>
        </p:nvSpPr>
        <p:spPr bwMode="auto">
          <a:xfrm rot="5400000">
            <a:off x="9692233" y="812132"/>
            <a:ext cx="228600" cy="1344612"/>
          </a:xfrm>
          <a:prstGeom prst="upDownArrow">
            <a:avLst>
              <a:gd name="adj1" fmla="val 40843"/>
              <a:gd name="adj2" fmla="val 178092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17" name="AutoShape 56"/>
          <p:cNvSpPr>
            <a:spLocks noChangeArrowheads="1"/>
          </p:cNvSpPr>
          <p:nvPr/>
        </p:nvSpPr>
        <p:spPr bwMode="auto">
          <a:xfrm rot="5400000">
            <a:off x="8506371" y="1323308"/>
            <a:ext cx="228600" cy="1306513"/>
          </a:xfrm>
          <a:prstGeom prst="upDownArrow">
            <a:avLst>
              <a:gd name="adj1" fmla="val 40843"/>
              <a:gd name="adj2" fmla="val 173046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18" name="AutoShape 59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4005014" y="2279775"/>
            <a:ext cx="1219200" cy="914400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marL="0" marR="0" lvl="0" indent="0" algn="ctr" defTabSz="914400" rtl="0" eaLnBrk="0" fontAlgn="auto" latinLnBrk="0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r"/>
              </a:tabLst>
              <a:defRPr/>
            </a:pPr>
            <a:r>
              <a:rPr kumimoji="0" lang="nl-BE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Site RIZIV</a:t>
            </a:r>
            <a:endParaRPr kumimoji="0" lang="nl-BE" sz="10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19" name="AutoShape 60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4454277" y="2606800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20" name="AutoShape 61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4517777" y="2671888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21" name="AutoShape 62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4582866" y="2736975"/>
            <a:ext cx="512763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22" name="AutoShape 6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4646364" y="2802065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DTW</a:t>
            </a:r>
            <a:endParaRPr kumimoji="0" lang="nl-BE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123" name="Picture 6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477" y="3225927"/>
            <a:ext cx="4318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" name="AutoShape 67"/>
          <p:cNvSpPr>
            <a:spLocks noChangeArrowheads="1"/>
          </p:cNvSpPr>
          <p:nvPr/>
        </p:nvSpPr>
        <p:spPr bwMode="blackWhite">
          <a:xfrm>
            <a:off x="5324227" y="5648450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lvl="0"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nl-BE" sz="2000" b="1" i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rPr>
              <a:t>GAB</a:t>
            </a:r>
            <a:endParaRPr kumimoji="0" lang="nl-BE" sz="2000" b="1" i="1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25" name="AutoShape 69"/>
          <p:cNvSpPr>
            <a:spLocks noChangeArrowheads="1"/>
          </p:cNvSpPr>
          <p:nvPr/>
        </p:nvSpPr>
        <p:spPr bwMode="blackWhite">
          <a:xfrm>
            <a:off x="3960564" y="5648450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lvl="0"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nl-BE" sz="2000" b="1" i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rPr>
              <a:t>GAB</a:t>
            </a:r>
            <a:endParaRPr kumimoji="0" lang="nl-BE" sz="2000" b="1" i="1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96" name="AutoShape 73"/>
          <p:cNvSpPr>
            <a:spLocks noChangeArrowheads="1"/>
          </p:cNvSpPr>
          <p:nvPr/>
        </p:nvSpPr>
        <p:spPr bwMode="blackWhite">
          <a:xfrm>
            <a:off x="2639764" y="5648450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lvl="0"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nl-BE" sz="2000" b="1" i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rPr>
              <a:t>GAB</a:t>
            </a:r>
            <a:endParaRPr kumimoji="0" lang="nl-BE" sz="2000" b="1" i="1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97" name="AutoShape 48"/>
          <p:cNvSpPr>
            <a:spLocks noChangeArrowheads="1"/>
          </p:cNvSpPr>
          <p:nvPr/>
        </p:nvSpPr>
        <p:spPr bwMode="auto">
          <a:xfrm>
            <a:off x="4690814" y="3117975"/>
            <a:ext cx="381000" cy="990600"/>
          </a:xfrm>
          <a:prstGeom prst="upDownArrow">
            <a:avLst>
              <a:gd name="adj1" fmla="val 49167"/>
              <a:gd name="adj2" fmla="val 54588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98" name="AutoShape 17"/>
          <p:cNvSpPr>
            <a:spLocks noChangeArrowheads="1"/>
          </p:cNvSpPr>
          <p:nvPr/>
        </p:nvSpPr>
        <p:spPr bwMode="auto">
          <a:xfrm>
            <a:off x="6854577" y="5205538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199" name="AutoShape 18"/>
          <p:cNvSpPr>
            <a:spLocks noChangeArrowheads="1"/>
          </p:cNvSpPr>
          <p:nvPr/>
        </p:nvSpPr>
        <p:spPr bwMode="auto">
          <a:xfrm>
            <a:off x="8038852" y="5205538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200" name="AutoShape 19"/>
          <p:cNvSpPr>
            <a:spLocks noChangeArrowheads="1"/>
          </p:cNvSpPr>
          <p:nvPr/>
        </p:nvSpPr>
        <p:spPr bwMode="auto">
          <a:xfrm>
            <a:off x="9337427" y="5205538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201" name="AutoShape 68"/>
          <p:cNvSpPr>
            <a:spLocks noChangeArrowheads="1"/>
          </p:cNvSpPr>
          <p:nvPr/>
        </p:nvSpPr>
        <p:spPr bwMode="auto">
          <a:xfrm>
            <a:off x="5552827" y="5191250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202" name="AutoShape 70"/>
          <p:cNvSpPr>
            <a:spLocks noChangeArrowheads="1"/>
          </p:cNvSpPr>
          <p:nvPr/>
        </p:nvSpPr>
        <p:spPr bwMode="auto">
          <a:xfrm>
            <a:off x="4189164" y="5191250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203" name="AutoShape 74"/>
          <p:cNvSpPr>
            <a:spLocks noChangeArrowheads="1"/>
          </p:cNvSpPr>
          <p:nvPr/>
        </p:nvSpPr>
        <p:spPr bwMode="auto">
          <a:xfrm>
            <a:off x="2868364" y="5191250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204" name="Picture 57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6454" y="2832225"/>
            <a:ext cx="35877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" name="Picture 69" descr="logo_ziekenhuis_1083990b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6477" y="2671888"/>
            <a:ext cx="3413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" name="Picture 70" descr="Logo huisarts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0027" y="5816725"/>
            <a:ext cx="4191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" name="Picture 71" descr="logo_ziekenhuis_1083990b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9702" y="5824663"/>
            <a:ext cx="392112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" name="Picture 7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5677" y="2216275"/>
            <a:ext cx="368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" name="AutoShape 32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9720014" y="2176588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210" name="AutoShape 3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9783514" y="2241675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211" name="AutoShape 34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9847014" y="2306765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212" name="AutoShape 35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9910514" y="2371850"/>
            <a:ext cx="514350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DTW</a:t>
            </a:r>
            <a:endParaRPr kumimoji="0" lang="nl-BE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26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Healt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Healt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343C39FA842B41B17BCD9619DC6C91" ma:contentTypeVersion="0" ma:contentTypeDescription="Create a new document." ma:contentTypeScope="" ma:versionID="2c3f840e98522754814b395261ccf4e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573df0eeabf3db2078929eed011e84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B28A8A-1379-4D1A-BA80-BFC9B35357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481C061-562A-42D4-BABC-0E3DD5B78DD4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805117F-3FE5-4EE0-A490-0B0AA2ACFC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4494</TotalTime>
  <Words>3562</Words>
  <Application>Microsoft Office PowerPoint</Application>
  <PresentationFormat>Breedbeeld</PresentationFormat>
  <Paragraphs>883</Paragraphs>
  <Slides>85</Slides>
  <Notes>64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85</vt:i4>
      </vt:variant>
    </vt:vector>
  </HeadingPairs>
  <TitlesOfParts>
    <vt:vector size="95" baseType="lpstr">
      <vt:lpstr>Arial</vt:lpstr>
      <vt:lpstr>Open Sans</vt:lpstr>
      <vt:lpstr>Gotham Light</vt:lpstr>
      <vt:lpstr>Open Sans Semibold</vt:lpstr>
      <vt:lpstr>Wingdings</vt:lpstr>
      <vt:lpstr>Calibri</vt:lpstr>
      <vt:lpstr>Open Sans Semibold</vt:lpstr>
      <vt:lpstr>Consolas</vt:lpstr>
      <vt:lpstr>eHealth</vt:lpstr>
      <vt:lpstr>eHealth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SmalS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Quentin Delsaut</dc:creator>
  <cp:lastModifiedBy>Auteur</cp:lastModifiedBy>
  <cp:revision>494</cp:revision>
  <cp:lastPrinted>2019-03-15T11:28:46Z</cp:lastPrinted>
  <dcterms:created xsi:type="dcterms:W3CDTF">2013-03-05T07:37:33Z</dcterms:created>
  <dcterms:modified xsi:type="dcterms:W3CDTF">2023-11-08T14:29:39Z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0x01010035343C39FA842B41B17BCD9619DC6C91</vt:lpwstr>
  </property>
</Properties>
</file>