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7" r:id="rId4"/>
    <p:sldMasterId id="2147483917" r:id="rId5"/>
    <p:sldMasterId id="2147483928" r:id="rId6"/>
  </p:sldMasterIdLst>
  <p:notesMasterIdLst>
    <p:notesMasterId r:id="rId84"/>
  </p:notesMasterIdLst>
  <p:handoutMasterIdLst>
    <p:handoutMasterId r:id="rId85"/>
  </p:handoutMasterIdLst>
  <p:sldIdLst>
    <p:sldId id="324" r:id="rId7"/>
    <p:sldId id="320" r:id="rId8"/>
    <p:sldId id="350" r:id="rId9"/>
    <p:sldId id="326" r:id="rId10"/>
    <p:sldId id="351" r:id="rId11"/>
    <p:sldId id="328" r:id="rId12"/>
    <p:sldId id="353" r:id="rId13"/>
    <p:sldId id="330" r:id="rId14"/>
    <p:sldId id="321" r:id="rId15"/>
    <p:sldId id="257" r:id="rId16"/>
    <p:sldId id="258" r:id="rId17"/>
    <p:sldId id="269" r:id="rId18"/>
    <p:sldId id="271" r:id="rId19"/>
    <p:sldId id="272" r:id="rId20"/>
    <p:sldId id="270" r:id="rId21"/>
    <p:sldId id="259" r:id="rId22"/>
    <p:sldId id="311" r:id="rId23"/>
    <p:sldId id="304" r:id="rId24"/>
    <p:sldId id="275" r:id="rId25"/>
    <p:sldId id="279" r:id="rId26"/>
    <p:sldId id="356" r:id="rId27"/>
    <p:sldId id="276" r:id="rId28"/>
    <p:sldId id="277" r:id="rId29"/>
    <p:sldId id="278" r:id="rId30"/>
    <p:sldId id="264" r:id="rId31"/>
    <p:sldId id="306" r:id="rId32"/>
    <p:sldId id="261" r:id="rId33"/>
    <p:sldId id="280" r:id="rId34"/>
    <p:sldId id="286" r:id="rId35"/>
    <p:sldId id="287" r:id="rId36"/>
    <p:sldId id="288" r:id="rId37"/>
    <p:sldId id="317" r:id="rId38"/>
    <p:sldId id="312" r:id="rId39"/>
    <p:sldId id="265" r:id="rId40"/>
    <p:sldId id="289" r:id="rId41"/>
    <p:sldId id="290" r:id="rId42"/>
    <p:sldId id="291" r:id="rId43"/>
    <p:sldId id="303" r:id="rId44"/>
    <p:sldId id="313" r:id="rId45"/>
    <p:sldId id="266" r:id="rId46"/>
    <p:sldId id="292" r:id="rId47"/>
    <p:sldId id="293" r:id="rId48"/>
    <p:sldId id="294" r:id="rId49"/>
    <p:sldId id="295" r:id="rId50"/>
    <p:sldId id="314" r:id="rId51"/>
    <p:sldId id="296" r:id="rId52"/>
    <p:sldId id="267" r:id="rId53"/>
    <p:sldId id="297" r:id="rId54"/>
    <p:sldId id="315" r:id="rId55"/>
    <p:sldId id="268" r:id="rId56"/>
    <p:sldId id="298" r:id="rId57"/>
    <p:sldId id="299" r:id="rId58"/>
    <p:sldId id="316" r:id="rId59"/>
    <p:sldId id="300" r:id="rId60"/>
    <p:sldId id="322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23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54" r:id="rId78"/>
    <p:sldId id="346" r:id="rId79"/>
    <p:sldId id="347" r:id="rId80"/>
    <p:sldId id="348" r:id="rId81"/>
    <p:sldId id="349" r:id="rId82"/>
    <p:sldId id="355" r:id="rId83"/>
  </p:sldIdLst>
  <p:sldSz cx="12192000" cy="6858000"/>
  <p:notesSz cx="6797675" cy="9926638"/>
  <p:embeddedFontLst>
    <p:embeddedFont>
      <p:font typeface="Open Sans Semibold" panose="020B0604020202020204" charset="0"/>
      <p:bold r:id="rId86"/>
      <p:boldItalic r:id="rId87"/>
    </p:embeddedFont>
    <p:embeddedFont>
      <p:font typeface="Roboto" panose="02000000000000000000" pitchFamily="2" charset="0"/>
      <p:regular r:id="rId88"/>
    </p:embeddedFont>
    <p:embeddedFont>
      <p:font typeface="Calibri" panose="020F0502020204030204" pitchFamily="34" charset="0"/>
      <p:regular r:id="rId89"/>
      <p:bold r:id="rId90"/>
      <p:italic r:id="rId91"/>
      <p:boldItalic r:id="rId92"/>
    </p:embeddedFont>
    <p:embeddedFont>
      <p:font typeface="Open Sans Semibold" panose="020B0604020202020204" charset="0"/>
      <p:bold r:id="rId86"/>
      <p:boldItalic r:id="rId87"/>
    </p:embeddedFont>
    <p:embeddedFont>
      <p:font typeface="Open Sans" panose="020B0606030504020204" pitchFamily="34" charset="0"/>
      <p:regular r:id="rId93"/>
      <p:bold r:id="rId94"/>
      <p:italic r:id="rId95"/>
      <p:boldItalic r:id="rId9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.coppens@smals.be" initials="f" lastIdx="3" clrIdx="0">
    <p:extLst>
      <p:ext uri="{19B8F6BF-5375-455C-9EA6-DF929625EA0E}">
        <p15:presenceInfo xmlns:p15="http://schemas.microsoft.com/office/powerpoint/2012/main" userId="filip.coppens@smals.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E"/>
    <a:srgbClr val="07766F"/>
    <a:srgbClr val="B82400"/>
    <a:srgbClr val="087670"/>
    <a:srgbClr val="0082BE"/>
    <a:srgbClr val="0082B8"/>
    <a:srgbClr val="0082B4"/>
    <a:srgbClr val="0082AE"/>
    <a:srgbClr val="0078AE"/>
    <a:srgbClr val="0A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32" autoAdjust="0"/>
    <p:restoredTop sz="85331" autoAdjust="0"/>
  </p:normalViewPr>
  <p:slideViewPr>
    <p:cSldViewPr>
      <p:cViewPr varScale="1">
        <p:scale>
          <a:sx n="129" d="100"/>
          <a:sy n="129" d="100"/>
        </p:scale>
        <p:origin x="331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4641" y="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97" Type="http://schemas.openxmlformats.org/officeDocument/2006/relationships/commentAuthors" Target="commentAuthor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handoutMaster" Target="handoutMasters/handoutMaster1.xml"/><Relationship Id="rId93" Type="http://schemas.openxmlformats.org/officeDocument/2006/relationships/font" Target="fonts/font8.fntdata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74664"/>
            </a:solidFill>
            <a:ln>
              <a:noFill/>
            </a:ln>
            <a:effectLst/>
          </c:spPr>
          <c:invertIfNegative val="0"/>
          <c:cat>
            <c:strRef>
              <c:f>Blad1!$A$4:$A$7</c:f>
              <c:strCache>
                <c:ptCount val="4"/>
                <c:pt idx="0">
                  <c:v>Vlaanderen (35)</c:v>
                </c:pt>
                <c:pt idx="1">
                  <c:v>Waals Gewest (20)</c:v>
                </c:pt>
                <c:pt idx="2">
                  <c:v>Brussel (15)</c:v>
                </c:pt>
                <c:pt idx="3">
                  <c:v>Federaal/OISZ'en (88)</c:v>
                </c:pt>
              </c:strCache>
            </c:strRef>
          </c:cat>
          <c:val>
            <c:numRef>
              <c:f>Blad1!$B$4:$B$7</c:f>
              <c:numCache>
                <c:formatCode>General</c:formatCode>
                <c:ptCount val="4"/>
                <c:pt idx="0">
                  <c:v>35</c:v>
                </c:pt>
                <c:pt idx="1">
                  <c:v>20</c:v>
                </c:pt>
                <c:pt idx="2">
                  <c:v>15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B-4AD2-90D2-EFB950FD2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2892120"/>
        <c:axId val="892889168"/>
      </c:barChart>
      <c:catAx>
        <c:axId val="892892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889168"/>
        <c:crosses val="autoZero"/>
        <c:auto val="1"/>
        <c:lblAlgn val="ctr"/>
        <c:lblOffset val="100"/>
        <c:noMultiLvlLbl val="0"/>
      </c:catAx>
      <c:valAx>
        <c:axId val="89288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89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tx2">
          <a:lumMod val="75000"/>
        </a:schemeClr>
      </a:solidFill>
      <a:prstDash val="sysDash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lang="en-GB" dirty="0" err="1" smtClean="0"/>
            <a:t>Coördinatie</a:t>
          </a:r>
          <a:r>
            <a:rPr lang="en-GB" dirty="0" smtClean="0"/>
            <a:t> van </a:t>
          </a:r>
          <a:r>
            <a:rPr lang="en-GB" dirty="0" err="1" smtClean="0"/>
            <a:t>elektronische</a:t>
          </a:r>
          <a:r>
            <a:rPr lang="en-GB" dirty="0" smtClean="0"/>
            <a:t> </a:t>
          </a:r>
          <a:r>
            <a:rPr lang="en-GB" dirty="0" err="1" smtClean="0"/>
            <a:t>deelprocessen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lang="en-GB" dirty="0" err="1" smtClean="0"/>
            <a:t>Portaal</a:t>
          </a:r>
          <a:r>
            <a:rPr lang="en-GB" dirty="0" smtClean="0"/>
            <a:t> </a:t>
          </a:r>
          <a:r>
            <a:rPr dirty="0" smtClean="0"/>
            <a:t> 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en-GB" dirty="0" err="1" smtClean="0"/>
            <a:t>Geïntegreerd</a:t>
          </a:r>
          <a:r>
            <a:rPr lang="en-GB" dirty="0" smtClean="0"/>
            <a:t> </a:t>
          </a:r>
          <a:r>
            <a:rPr lang="en-GB" dirty="0" err="1" smtClean="0"/>
            <a:t>gebruikers</a:t>
          </a:r>
          <a:r>
            <a:rPr lang="en-GB" dirty="0" smtClean="0"/>
            <a:t>- en </a:t>
          </a:r>
          <a:r>
            <a:rPr lang="en-GB" dirty="0" err="1" smtClean="0"/>
            <a:t>toegangsbeheer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en-GB" dirty="0" err="1" smtClean="0"/>
            <a:t>Beheer</a:t>
          </a:r>
          <a:r>
            <a:rPr lang="en-GB" dirty="0" smtClean="0"/>
            <a:t> van loggings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lang="en-GB" dirty="0" err="1" smtClean="0"/>
            <a:t>Systeem</a:t>
          </a:r>
          <a:r>
            <a:rPr lang="en-GB" dirty="0" smtClean="0"/>
            <a:t> </a:t>
          </a:r>
          <a:r>
            <a:rPr lang="en-GB" dirty="0" err="1" smtClean="0"/>
            <a:t>voor</a:t>
          </a:r>
          <a:r>
            <a:rPr lang="en-GB" dirty="0" smtClean="0"/>
            <a:t> end-to-end </a:t>
          </a:r>
          <a:r>
            <a:rPr lang="en-GB" dirty="0" err="1" smtClean="0"/>
            <a:t>vercijfering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en-GB" dirty="0" err="1" smtClean="0"/>
            <a:t>Codering</a:t>
          </a:r>
          <a:r>
            <a:rPr lang="en-GB" dirty="0" smtClean="0"/>
            <a:t> en </a:t>
          </a:r>
          <a:r>
            <a:rPr lang="en-GB" dirty="0" err="1" smtClean="0"/>
            <a:t>anonimisering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nl-NL" dirty="0" smtClean="0"/>
            <a:t>Raadpleging van het Rijksregister en van de KSZ-registers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en-GB" dirty="0" err="1" smtClean="0"/>
            <a:t>Verwijzingsrepertorium</a:t>
          </a:r>
          <a:r>
            <a:rPr lang="en-GB" dirty="0" smtClean="0"/>
            <a:t> (</a:t>
          </a:r>
          <a:r>
            <a:rPr lang="en-GB" dirty="0" err="1" smtClean="0"/>
            <a:t>metahub</a:t>
          </a:r>
          <a:r>
            <a:rPr lang="en-GB" dirty="0" smtClean="0"/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 custLinFactNeighborX="-7195" custLinFactNeighborY="1242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F029D55-F3C4-4B55-BA47-2A3855D24838}" type="presOf" srcId="{53250AAA-89D6-4377-B3C0-0E5BF972A3C0}" destId="{411BB13E-A3FD-42F9-8D3A-DD2DDC4A3516}" srcOrd="0" destOrd="0" presId="urn:microsoft.com/office/officeart/2008/layout/PictureStrips"/>
    <dgm:cxn modelId="{607ED0F1-DC27-41FB-A67C-724A8673BB94}" type="presOf" srcId="{ADE4E262-EB9E-448C-8B46-6B6521E6B92F}" destId="{E0757731-3698-433B-8E7C-2EB749869931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CF7B18B8-D469-4E7A-9426-CD748ACB6A00}" type="presOf" srcId="{E7919EDD-7680-4985-B198-1CBB0F9E96AC}" destId="{7A8D609C-F894-4686-8594-F633FD78C201}" srcOrd="0" destOrd="0" presId="urn:microsoft.com/office/officeart/2008/layout/PictureStrips"/>
    <dgm:cxn modelId="{165201F7-2674-47E8-BAD5-87A1CCA76D37}" type="presOf" srcId="{DE482DF0-5C86-4767-9CE5-54725DF28573}" destId="{4F50CB91-2850-4662-936D-F5CF85EB32D2}" srcOrd="0" destOrd="0" presId="urn:microsoft.com/office/officeart/2008/layout/PictureStrips"/>
    <dgm:cxn modelId="{87241E27-BE41-423C-9850-707F1B7F0681}" type="presOf" srcId="{AE2357B3-F8D1-4E13-B807-E393E9FC5539}" destId="{DC5DD086-89E5-4CD9-B1D2-0E7FF2C522A2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5875A5CC-5403-4E63-9D89-C3B173377555}" type="presOf" srcId="{D1B0C0D0-7AB7-487B-ADF8-3BB3DD4E9EE7}" destId="{9E029134-162C-442E-A062-F55ADB999C33}" srcOrd="0" destOrd="0" presId="urn:microsoft.com/office/officeart/2008/layout/PictureStrips"/>
    <dgm:cxn modelId="{5B6B4003-61BB-47C8-A112-B3134BC120C6}" type="presOf" srcId="{66800CA2-1263-488B-9901-BF5AA9A26379}" destId="{22C56DC3-2158-416C-A2CA-0A41276F6E72}" srcOrd="0" destOrd="0" presId="urn:microsoft.com/office/officeart/2008/layout/PictureStrips"/>
    <dgm:cxn modelId="{CDB7F2D2-0390-44D6-A3CE-1FD1206C9CB4}" type="presOf" srcId="{426C232F-332D-4FF2-A820-7A068898BF0D}" destId="{A9AE0183-4578-4303-9373-BBB0DAF179FE}" srcOrd="0" destOrd="0" presId="urn:microsoft.com/office/officeart/2008/layout/PictureStrips"/>
    <dgm:cxn modelId="{65949B95-8A47-42EB-AA18-13779DD0E687}" type="presOf" srcId="{3069D4A7-A9EB-432B-8415-5BE83922B144}" destId="{9C5C0C8B-F255-4694-B3C6-8BE7DBC5F7E5}" srcOrd="0" destOrd="0" presId="urn:microsoft.com/office/officeart/2008/layout/PictureStrips"/>
    <dgm:cxn modelId="{9B9B85D9-2365-4064-B28B-A316E251AD35}" type="presOf" srcId="{81FDCA61-7A32-4339-89E8-DD3704FB86F4}" destId="{6F6ACCCA-7573-4F27-BB76-D1BFA52EAEE3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65F92A1C-CEF7-4C0B-9C30-3EDA2A6E2D55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1ACE1408-40D5-4E80-88CC-C0F31188DE01}" type="presParOf" srcId="{9E029134-162C-442E-A062-F55ADB999C33}" destId="{60E777AF-AE30-4678-946F-1FF94928EBDC}" srcOrd="0" destOrd="0" presId="urn:microsoft.com/office/officeart/2008/layout/PictureStrips"/>
    <dgm:cxn modelId="{9326DB87-A85A-4956-BB08-E9A657397BDB}" type="presParOf" srcId="{60E777AF-AE30-4678-946F-1FF94928EBDC}" destId="{7A8D609C-F894-4686-8594-F633FD78C201}" srcOrd="0" destOrd="0" presId="urn:microsoft.com/office/officeart/2008/layout/PictureStrips"/>
    <dgm:cxn modelId="{3DAEDD94-5288-470E-869E-D097DAF0F90D}" type="presParOf" srcId="{60E777AF-AE30-4678-946F-1FF94928EBDC}" destId="{8B00EC11-24E0-4E0C-8101-DB576F31F9D2}" srcOrd="1" destOrd="0" presId="urn:microsoft.com/office/officeart/2008/layout/PictureStrips"/>
    <dgm:cxn modelId="{6EAABE1F-AAF8-4C1C-ADB6-E643B6FE72BF}" type="presParOf" srcId="{9E029134-162C-442E-A062-F55ADB999C33}" destId="{7105A6FE-D318-4A98-A922-671C581530DC}" srcOrd="1" destOrd="0" presId="urn:microsoft.com/office/officeart/2008/layout/PictureStrips"/>
    <dgm:cxn modelId="{27E9360F-69D7-45AF-8443-327AACCCAC7C}" type="presParOf" srcId="{9E029134-162C-442E-A062-F55ADB999C33}" destId="{85CFEB57-FC52-4321-A97D-3211B5D63D4D}" srcOrd="2" destOrd="0" presId="urn:microsoft.com/office/officeart/2008/layout/PictureStrips"/>
    <dgm:cxn modelId="{F3B6940C-B5AF-4E6D-9855-36B3FFC571C9}" type="presParOf" srcId="{85CFEB57-FC52-4321-A97D-3211B5D63D4D}" destId="{A9AE0183-4578-4303-9373-BBB0DAF179FE}" srcOrd="0" destOrd="0" presId="urn:microsoft.com/office/officeart/2008/layout/PictureStrips"/>
    <dgm:cxn modelId="{D30F8DFA-93FB-468B-A734-3B39BB4832EC}" type="presParOf" srcId="{85CFEB57-FC52-4321-A97D-3211B5D63D4D}" destId="{17BB8C5E-ACC5-4AEA-AC3B-15C53CC548C0}" srcOrd="1" destOrd="0" presId="urn:microsoft.com/office/officeart/2008/layout/PictureStrips"/>
    <dgm:cxn modelId="{EC5908E6-1232-456B-8578-AD2F6DCA4E67}" type="presParOf" srcId="{9E029134-162C-442E-A062-F55ADB999C33}" destId="{3DF2FDF0-8F29-4351-969E-A1025413C53F}" srcOrd="3" destOrd="0" presId="urn:microsoft.com/office/officeart/2008/layout/PictureStrips"/>
    <dgm:cxn modelId="{7767AE45-B41A-4B70-B583-6E7BE799E883}" type="presParOf" srcId="{9E029134-162C-442E-A062-F55ADB999C33}" destId="{51949F69-36F9-42ED-A197-4A357D3FCC84}" srcOrd="4" destOrd="0" presId="urn:microsoft.com/office/officeart/2008/layout/PictureStrips"/>
    <dgm:cxn modelId="{25ABD5AD-3ADD-482E-8F47-F4C191514935}" type="presParOf" srcId="{51949F69-36F9-42ED-A197-4A357D3FCC84}" destId="{DC5DD086-89E5-4CD9-B1D2-0E7FF2C522A2}" srcOrd="0" destOrd="0" presId="urn:microsoft.com/office/officeart/2008/layout/PictureStrips"/>
    <dgm:cxn modelId="{B6396E52-27AB-496C-BEF2-600AB2462CE6}" type="presParOf" srcId="{51949F69-36F9-42ED-A197-4A357D3FCC84}" destId="{DEDE190B-7605-44A7-B19B-482157C4ED09}" srcOrd="1" destOrd="0" presId="urn:microsoft.com/office/officeart/2008/layout/PictureStrips"/>
    <dgm:cxn modelId="{0E18B71D-3EDC-4133-BE06-8C7D60F89D67}" type="presParOf" srcId="{9E029134-162C-442E-A062-F55ADB999C33}" destId="{800A896D-7DD0-4D28-BE08-D3B8F3F2A8C6}" srcOrd="5" destOrd="0" presId="urn:microsoft.com/office/officeart/2008/layout/PictureStrips"/>
    <dgm:cxn modelId="{D3CF49A8-6963-444A-9FD3-1E23BDB0C3D1}" type="presParOf" srcId="{9E029134-162C-442E-A062-F55ADB999C33}" destId="{09DCF082-D387-4036-A517-A57508B9F296}" srcOrd="6" destOrd="0" presId="urn:microsoft.com/office/officeart/2008/layout/PictureStrips"/>
    <dgm:cxn modelId="{8217DC2B-1DF9-441A-BB0B-DFB301061171}" type="presParOf" srcId="{09DCF082-D387-4036-A517-A57508B9F296}" destId="{6F6ACCCA-7573-4F27-BB76-D1BFA52EAEE3}" srcOrd="0" destOrd="0" presId="urn:microsoft.com/office/officeart/2008/layout/PictureStrips"/>
    <dgm:cxn modelId="{90D6555F-1483-44DF-B84C-7B519FEB44C0}" type="presParOf" srcId="{09DCF082-D387-4036-A517-A57508B9F296}" destId="{F94043AE-FBAE-4418-8D10-10B1481C95AF}" srcOrd="1" destOrd="0" presId="urn:microsoft.com/office/officeart/2008/layout/PictureStrips"/>
    <dgm:cxn modelId="{7D7B4C98-E432-42EE-8D8D-5901C3E6349C}" type="presParOf" srcId="{9E029134-162C-442E-A062-F55ADB999C33}" destId="{2F838AD4-66C5-4737-8D8D-66F3281C6FE1}" srcOrd="7" destOrd="0" presId="urn:microsoft.com/office/officeart/2008/layout/PictureStrips"/>
    <dgm:cxn modelId="{D577C2F9-00F3-478E-B0A1-CBA54BC4D290}" type="presParOf" srcId="{9E029134-162C-442E-A062-F55ADB999C33}" destId="{0F749A16-F5F6-45E8-9E08-2382EA901724}" srcOrd="8" destOrd="0" presId="urn:microsoft.com/office/officeart/2008/layout/PictureStrips"/>
    <dgm:cxn modelId="{A9B2C884-5339-4946-95BE-249CA360D390}" type="presParOf" srcId="{0F749A16-F5F6-45E8-9E08-2382EA901724}" destId="{610D24CD-EC64-4585-8806-7B24163BBCA5}" srcOrd="0" destOrd="0" presId="urn:microsoft.com/office/officeart/2008/layout/PictureStrips"/>
    <dgm:cxn modelId="{13B4B4D4-7882-4FC7-A29A-E7F8E12D0C48}" type="presParOf" srcId="{0F749A16-F5F6-45E8-9E08-2382EA901724}" destId="{1D377189-38FA-44FB-9886-A25D865375A4}" srcOrd="1" destOrd="0" presId="urn:microsoft.com/office/officeart/2008/layout/PictureStrips"/>
    <dgm:cxn modelId="{F06618E3-8ECC-4779-B6CA-54B9A9277F7D}" type="presParOf" srcId="{9E029134-162C-442E-A062-F55ADB999C33}" destId="{D0690CA7-5AC0-41CF-B946-24781BCFD1A5}" srcOrd="9" destOrd="0" presId="urn:microsoft.com/office/officeart/2008/layout/PictureStrips"/>
    <dgm:cxn modelId="{B453920C-E2FE-464B-A417-10E41344B605}" type="presParOf" srcId="{9E029134-162C-442E-A062-F55ADB999C33}" destId="{B7B3EDE5-7630-4030-822E-F5E4C9706E85}" srcOrd="10" destOrd="0" presId="urn:microsoft.com/office/officeart/2008/layout/PictureStrips"/>
    <dgm:cxn modelId="{0BBD2997-A6FE-4747-8A37-A51A8F3A2872}" type="presParOf" srcId="{B7B3EDE5-7630-4030-822E-F5E4C9706E85}" destId="{4F50CB91-2850-4662-936D-F5CF85EB32D2}" srcOrd="0" destOrd="0" presId="urn:microsoft.com/office/officeart/2008/layout/PictureStrips"/>
    <dgm:cxn modelId="{A583ABD6-E8CE-4B69-B8D5-93A61522A1EC}" type="presParOf" srcId="{B7B3EDE5-7630-4030-822E-F5E4C9706E85}" destId="{82E38FB2-A96C-4D7A-A866-6D7BE57189A0}" srcOrd="1" destOrd="0" presId="urn:microsoft.com/office/officeart/2008/layout/PictureStrips"/>
    <dgm:cxn modelId="{D3924F9D-1B2B-468D-9499-0878D7325886}" type="presParOf" srcId="{9E029134-162C-442E-A062-F55ADB999C33}" destId="{FFADA039-4E63-4656-B69A-9CDE6DF7D22E}" srcOrd="11" destOrd="0" presId="urn:microsoft.com/office/officeart/2008/layout/PictureStrips"/>
    <dgm:cxn modelId="{6101DE1E-89A5-4595-9D90-625EB1D5C275}" type="presParOf" srcId="{9E029134-162C-442E-A062-F55ADB999C33}" destId="{617E62FE-8B7F-4345-A007-B8285279A613}" srcOrd="12" destOrd="0" presId="urn:microsoft.com/office/officeart/2008/layout/PictureStrips"/>
    <dgm:cxn modelId="{B127BB00-7723-4861-953C-BF84332918B3}" type="presParOf" srcId="{617E62FE-8B7F-4345-A007-B8285279A613}" destId="{9C5C0C8B-F255-4694-B3C6-8BE7DBC5F7E5}" srcOrd="0" destOrd="0" presId="urn:microsoft.com/office/officeart/2008/layout/PictureStrips"/>
    <dgm:cxn modelId="{9D4DD96D-99B4-4440-8F26-9444DF352788}" type="presParOf" srcId="{617E62FE-8B7F-4345-A007-B8285279A613}" destId="{A9E14B50-194E-4A93-B9D9-20BB56D81973}" srcOrd="1" destOrd="0" presId="urn:microsoft.com/office/officeart/2008/layout/PictureStrips"/>
    <dgm:cxn modelId="{02D072A7-AB83-49BC-AC2B-4BA7080A482D}" type="presParOf" srcId="{9E029134-162C-442E-A062-F55ADB999C33}" destId="{CC5C64CB-AB52-41A1-B231-D8699C0C625F}" srcOrd="13" destOrd="0" presId="urn:microsoft.com/office/officeart/2008/layout/PictureStrips"/>
    <dgm:cxn modelId="{DC2E0DAE-8068-42FB-99A3-9DB7599F7D61}" type="presParOf" srcId="{9E029134-162C-442E-A062-F55ADB999C33}" destId="{F8E94CFA-B945-48E5-BE10-370DD69F16A4}" srcOrd="14" destOrd="0" presId="urn:microsoft.com/office/officeart/2008/layout/PictureStrips"/>
    <dgm:cxn modelId="{6FCAE1ED-A8A6-49EA-9C0A-426C55E7D002}" type="presParOf" srcId="{F8E94CFA-B945-48E5-BE10-370DD69F16A4}" destId="{411BB13E-A3FD-42F9-8D3A-DD2DDC4A3516}" srcOrd="0" destOrd="0" presId="urn:microsoft.com/office/officeart/2008/layout/PictureStrips"/>
    <dgm:cxn modelId="{091AC00F-3782-434D-986B-4E41996B825A}" type="presParOf" srcId="{F8E94CFA-B945-48E5-BE10-370DD69F16A4}" destId="{70C2EA1E-D7DB-4E74-806D-4590DBE781A3}" srcOrd="1" destOrd="0" presId="urn:microsoft.com/office/officeart/2008/layout/PictureStrips"/>
    <dgm:cxn modelId="{8AF17C44-8676-45ED-91B6-69951F228EBB}" type="presParOf" srcId="{9E029134-162C-442E-A062-F55ADB999C33}" destId="{B6819F3B-727A-4EDF-BC16-FDFFBB563868}" srcOrd="15" destOrd="0" presId="urn:microsoft.com/office/officeart/2008/layout/PictureStrips"/>
    <dgm:cxn modelId="{EDF613BE-AF60-4BB9-8B64-1F1E771D1D38}" type="presParOf" srcId="{9E029134-162C-442E-A062-F55ADB999C33}" destId="{BB272E9F-26C5-4655-93E5-F3616BF119CC}" srcOrd="16" destOrd="0" presId="urn:microsoft.com/office/officeart/2008/layout/PictureStrips"/>
    <dgm:cxn modelId="{68FB2285-12B2-4848-8765-8DCEF0538E5F}" type="presParOf" srcId="{BB272E9F-26C5-4655-93E5-F3616BF119CC}" destId="{E0757731-3698-433B-8E7C-2EB749869931}" srcOrd="0" destOrd="0" presId="urn:microsoft.com/office/officeart/2008/layout/PictureStrips"/>
    <dgm:cxn modelId="{63DD4E54-25C9-4B39-827A-CB29D4A660C5}" type="presParOf" srcId="{BB272E9F-26C5-4655-93E5-F3616BF119CC}" destId="{139FD9EA-3509-4D4C-98D4-BC741BA871D8}" srcOrd="1" destOrd="0" presId="urn:microsoft.com/office/officeart/2008/layout/PictureStrips"/>
    <dgm:cxn modelId="{1C3C8A6A-9150-4711-822D-15BAEBC878F1}" type="presParOf" srcId="{9E029134-162C-442E-A062-F55ADB999C33}" destId="{979B97D2-0F97-437F-8686-ABD1B910F38F}" srcOrd="17" destOrd="0" presId="urn:microsoft.com/office/officeart/2008/layout/PictureStrips"/>
    <dgm:cxn modelId="{D900DB38-E777-4174-9FA7-6E86CC01EC2C}" type="presParOf" srcId="{9E029134-162C-442E-A062-F55ADB999C33}" destId="{0216C3D0-FCC6-4B0C-AA10-7E78E85A1DE2}" srcOrd="18" destOrd="0" presId="urn:microsoft.com/office/officeart/2008/layout/PictureStrips"/>
    <dgm:cxn modelId="{FED881BA-5658-4124-A694-8C7AE2AB12E4}" type="presParOf" srcId="{0216C3D0-FCC6-4B0C-AA10-7E78E85A1DE2}" destId="{22C56DC3-2158-416C-A2CA-0A41276F6E72}" srcOrd="0" destOrd="0" presId="urn:microsoft.com/office/officeart/2008/layout/PictureStrips"/>
    <dgm:cxn modelId="{24B244FF-E925-4268-8819-77DA15037FC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267329" y="22318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Coördinatie</a:t>
          </a:r>
          <a:r>
            <a:rPr lang="en-GB" sz="2000" kern="1200" dirty="0" smtClean="0"/>
            <a:t> van </a:t>
          </a:r>
          <a:r>
            <a:rPr lang="en-GB" sz="2000" kern="1200" dirty="0" err="1" smtClean="0"/>
            <a:t>elektronische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deelprocessen</a:t>
          </a:r>
          <a:endParaRPr lang="nl-BE" sz="2000" kern="1200" dirty="0"/>
        </a:p>
      </dsp:txBody>
      <dsp:txXfrm>
        <a:off x="267329" y="223185"/>
        <a:ext cx="3322701" cy="1038344"/>
      </dsp:txXfrm>
    </dsp:sp>
    <dsp:sp modelId="{8B00EC11-24E0-4E0C-8101-DB576F31F9D2}">
      <dsp:nvSpPr>
        <dsp:cNvPr id="0" name=""/>
        <dsp:cNvSpPr/>
      </dsp:nvSpPr>
      <dsp:spPr>
        <a:xfrm>
          <a:off x="76586" y="208624"/>
          <a:ext cx="726840" cy="109026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3894272" y="22318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Portaal</a:t>
          </a:r>
          <a:r>
            <a:rPr lang="en-GB" sz="2000" kern="1200" dirty="0" smtClean="0"/>
            <a:t> </a:t>
          </a:r>
          <a:r>
            <a:rPr sz="2000" kern="1200" dirty="0" smtClean="0"/>
            <a:t> </a:t>
          </a:r>
          <a:endParaRPr lang="nl-BE" sz="2000" kern="1200" dirty="0"/>
        </a:p>
      </dsp:txBody>
      <dsp:txXfrm>
        <a:off x="3894272" y="223185"/>
        <a:ext cx="3322701" cy="1038344"/>
      </dsp:txXfrm>
    </dsp:sp>
    <dsp:sp modelId="{17BB8C5E-ACC5-4AEA-AC3B-15C53CC548C0}">
      <dsp:nvSpPr>
        <dsp:cNvPr id="0" name=""/>
        <dsp:cNvSpPr/>
      </dsp:nvSpPr>
      <dsp:spPr>
        <a:xfrm>
          <a:off x="3755826" y="73202"/>
          <a:ext cx="726840" cy="1090261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7521215" y="22318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Geïntegreerd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gebruikers</a:t>
          </a:r>
          <a:r>
            <a:rPr lang="en-GB" sz="2000" kern="1200" dirty="0" smtClean="0"/>
            <a:t>- en </a:t>
          </a:r>
          <a:r>
            <a:rPr lang="en-GB" sz="2000" kern="1200" dirty="0" err="1" smtClean="0"/>
            <a:t>toegangsbeheer</a:t>
          </a:r>
          <a:endParaRPr lang="nl-BE" sz="2000" kern="1200" dirty="0"/>
        </a:p>
      </dsp:txBody>
      <dsp:txXfrm>
        <a:off x="7521215" y="223185"/>
        <a:ext cx="3322701" cy="1038344"/>
      </dsp:txXfrm>
    </dsp:sp>
    <dsp:sp modelId="{DEDE190B-7605-44A7-B19B-482157C4ED09}">
      <dsp:nvSpPr>
        <dsp:cNvPr id="0" name=""/>
        <dsp:cNvSpPr/>
      </dsp:nvSpPr>
      <dsp:spPr>
        <a:xfrm>
          <a:off x="7382769" y="73202"/>
          <a:ext cx="726840" cy="1090261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267329" y="153034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Beheer</a:t>
          </a:r>
          <a:r>
            <a:rPr lang="en-GB" sz="2000" kern="1200" dirty="0" smtClean="0"/>
            <a:t> van loggings</a:t>
          </a:r>
          <a:endParaRPr lang="nl-BE" sz="2000" kern="1200" dirty="0"/>
        </a:p>
      </dsp:txBody>
      <dsp:txXfrm>
        <a:off x="267329" y="1530345"/>
        <a:ext cx="3322701" cy="1038344"/>
      </dsp:txXfrm>
    </dsp:sp>
    <dsp:sp modelId="{F94043AE-FBAE-4418-8D10-10B1481C95AF}">
      <dsp:nvSpPr>
        <dsp:cNvPr id="0" name=""/>
        <dsp:cNvSpPr/>
      </dsp:nvSpPr>
      <dsp:spPr>
        <a:xfrm>
          <a:off x="128883" y="1380362"/>
          <a:ext cx="726840" cy="1090261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3894272" y="153034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Systeem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voor</a:t>
          </a:r>
          <a:r>
            <a:rPr lang="en-GB" sz="2000" kern="1200" dirty="0" smtClean="0"/>
            <a:t> end-to-end </a:t>
          </a:r>
          <a:r>
            <a:rPr lang="en-GB" sz="2000" kern="1200" dirty="0" err="1" smtClean="0"/>
            <a:t>vercijfering</a:t>
          </a:r>
          <a:endParaRPr lang="nl-BE" sz="2000" kern="1200" dirty="0"/>
        </a:p>
      </dsp:txBody>
      <dsp:txXfrm>
        <a:off x="3894272" y="1530345"/>
        <a:ext cx="3322701" cy="1038344"/>
      </dsp:txXfrm>
    </dsp:sp>
    <dsp:sp modelId="{1D377189-38FA-44FB-9886-A25D865375A4}">
      <dsp:nvSpPr>
        <dsp:cNvPr id="0" name=""/>
        <dsp:cNvSpPr/>
      </dsp:nvSpPr>
      <dsp:spPr>
        <a:xfrm>
          <a:off x="3755826" y="1380362"/>
          <a:ext cx="726840" cy="1090261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7521215" y="153034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solidFill>
                <a:srgbClr val="3E6E5A"/>
              </a:solidFill>
            </a:rPr>
            <a:t>eHealth</a:t>
          </a:r>
          <a:r>
            <a:rPr sz="2000" kern="1200" dirty="0"/>
            <a:t>Box</a:t>
          </a:r>
          <a:endParaRPr lang="nl-BE" sz="2000" kern="1200" dirty="0"/>
        </a:p>
      </dsp:txBody>
      <dsp:txXfrm>
        <a:off x="7521215" y="1530345"/>
        <a:ext cx="3322701" cy="1038344"/>
      </dsp:txXfrm>
    </dsp:sp>
    <dsp:sp modelId="{82E38FB2-A96C-4D7A-A866-6D7BE57189A0}">
      <dsp:nvSpPr>
        <dsp:cNvPr id="0" name=""/>
        <dsp:cNvSpPr/>
      </dsp:nvSpPr>
      <dsp:spPr>
        <a:xfrm>
          <a:off x="7382769" y="1380362"/>
          <a:ext cx="726840" cy="1090261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267329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/>
            <a:t>Timestamping</a:t>
          </a:r>
          <a:endParaRPr lang="nl-BE" sz="2000" kern="1200"/>
        </a:p>
      </dsp:txBody>
      <dsp:txXfrm>
        <a:off x="267329" y="2837505"/>
        <a:ext cx="3322701" cy="1038344"/>
      </dsp:txXfrm>
    </dsp:sp>
    <dsp:sp modelId="{A9E14B50-194E-4A93-B9D9-20BB56D81973}">
      <dsp:nvSpPr>
        <dsp:cNvPr id="0" name=""/>
        <dsp:cNvSpPr/>
      </dsp:nvSpPr>
      <dsp:spPr>
        <a:xfrm>
          <a:off x="128883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3894272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Codering</a:t>
          </a:r>
          <a:r>
            <a:rPr lang="en-GB" sz="2000" kern="1200" dirty="0" smtClean="0"/>
            <a:t> en </a:t>
          </a:r>
          <a:r>
            <a:rPr lang="en-GB" sz="2000" kern="1200" dirty="0" err="1" smtClean="0"/>
            <a:t>anonimisering</a:t>
          </a:r>
          <a:endParaRPr lang="nl-BE" sz="2000" kern="1200" dirty="0"/>
        </a:p>
      </dsp:txBody>
      <dsp:txXfrm>
        <a:off x="3894272" y="2837505"/>
        <a:ext cx="3322701" cy="1038344"/>
      </dsp:txXfrm>
    </dsp:sp>
    <dsp:sp modelId="{70C2EA1E-D7DB-4E74-806D-4590DBE781A3}">
      <dsp:nvSpPr>
        <dsp:cNvPr id="0" name=""/>
        <dsp:cNvSpPr/>
      </dsp:nvSpPr>
      <dsp:spPr>
        <a:xfrm>
          <a:off x="3755826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7521215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Raadpleging van het Rijksregister en van de KSZ-registers</a:t>
          </a:r>
          <a:endParaRPr lang="nl-BE" sz="2000" kern="1200" dirty="0"/>
        </a:p>
      </dsp:txBody>
      <dsp:txXfrm>
        <a:off x="7521215" y="2837505"/>
        <a:ext cx="3322701" cy="1038344"/>
      </dsp:txXfrm>
    </dsp:sp>
    <dsp:sp modelId="{139FD9EA-3509-4D4C-98D4-BC741BA871D8}">
      <dsp:nvSpPr>
        <dsp:cNvPr id="0" name=""/>
        <dsp:cNvSpPr/>
      </dsp:nvSpPr>
      <dsp:spPr>
        <a:xfrm>
          <a:off x="7382769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3894272" y="414466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Verwijzingsrepertorium</a:t>
          </a:r>
          <a:r>
            <a:rPr lang="en-GB" sz="2000" kern="1200" dirty="0" smtClean="0"/>
            <a:t> (</a:t>
          </a:r>
          <a:r>
            <a:rPr lang="en-GB" sz="2000" kern="1200" dirty="0" err="1" smtClean="0"/>
            <a:t>metahub</a:t>
          </a:r>
          <a:r>
            <a:rPr lang="en-GB" sz="2000" kern="1200" dirty="0" smtClean="0"/>
            <a:t>)</a:t>
          </a:r>
          <a:endParaRPr lang="nl-BE" sz="2000" kern="1200" dirty="0"/>
        </a:p>
      </dsp:txBody>
      <dsp:txXfrm>
        <a:off x="3894272" y="4144665"/>
        <a:ext cx="3322701" cy="1038344"/>
      </dsp:txXfrm>
    </dsp:sp>
    <dsp:sp modelId="{763F0339-AF8A-4C55-81EF-EEBFD25A8379}">
      <dsp:nvSpPr>
        <dsp:cNvPr id="0" name=""/>
        <dsp:cNvSpPr/>
      </dsp:nvSpPr>
      <dsp:spPr>
        <a:xfrm>
          <a:off x="3755826" y="3994682"/>
          <a:ext cx="726840" cy="1090261"/>
        </a:xfrm>
        <a:prstGeom prst="rect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29A6-86A1-4C77-B3EB-5344DDC64EE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8987-2D7B-428C-91AE-04CA5E94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2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2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5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4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3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438002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39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3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4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4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83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8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24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8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B466-97F6-42AD-BA69-3128B6BE031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77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2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6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1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4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5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70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0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74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05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B466-97F6-42AD-BA69-3128B6BE031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08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87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12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30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30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521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83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92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64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0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1081088"/>
            <a:ext cx="5189538" cy="2919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459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42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48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96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07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24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30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479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280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2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112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78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811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61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05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23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74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1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297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211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66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57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48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792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6295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558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1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8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93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3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545"/>
            <a:ext cx="10515600" cy="1325563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8CB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8045"/>
            <a:ext cx="10515600" cy="4351338"/>
          </a:xfr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0000" indent="-180000">
              <a:buFont typeface="Calibri" panose="020F0502020204030204" pitchFamily="34" charset="0"/>
              <a:buChar char="-"/>
              <a:defRPr sz="1800">
                <a:solidFill>
                  <a:schemeClr val="tx1"/>
                </a:solidFill>
              </a:defRPr>
            </a:lvl2pPr>
            <a:lvl3pPr marL="720000" indent="-180000">
              <a:defRPr sz="1600"/>
            </a:lvl3pPr>
            <a:lvl4pPr marL="900000" indent="-180000">
              <a:buFontTx/>
              <a:buChar char="-"/>
              <a:defRPr sz="1400"/>
            </a:lvl4pPr>
            <a:lvl5pPr marL="1152000" indent="-180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64688" y="6478599"/>
            <a:ext cx="750888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A7F1E79-8225-48A0-95BD-5254C3720E2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250" y="6491299"/>
            <a:ext cx="371475" cy="352425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1046374" y="6768444"/>
            <a:ext cx="10078781" cy="61405"/>
          </a:xfrm>
          <a:prstGeom prst="rect">
            <a:avLst/>
          </a:prstGeom>
          <a:solidFill>
            <a:srgbClr val="008C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5"/>
            <a:ext cx="103632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15967" y="6453191"/>
            <a:ext cx="28448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9336360" y="199258"/>
            <a:ext cx="2855640" cy="7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7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80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09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48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0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160" y="1265211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87BE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875" y="2774426"/>
            <a:ext cx="8534400" cy="8959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6888085" y="3436545"/>
            <a:ext cx="5571706" cy="2800767"/>
            <a:chOff x="4496908" y="2676525"/>
            <a:chExt cx="4178780" cy="2802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909" y="3629091"/>
              <a:ext cx="29093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908" y="4151911"/>
              <a:ext cx="307724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alt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  <a:p>
              <a:pPr>
                <a:defRPr/>
              </a:pPr>
              <a:r>
                <a:rPr lang="nl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82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52736"/>
            <a:ext cx="10972800" cy="52565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22300" indent="-266700">
              <a:defRPr sz="2200"/>
            </a:lvl2pPr>
            <a:lvl3pPr marL="809625" indent="-187325">
              <a:defRPr sz="1800"/>
            </a:lvl3pPr>
            <a:lvl4pPr marL="1076325" indent="-266700">
              <a:defRPr sz="1600"/>
            </a:lvl4pPr>
            <a:lvl5pPr marL="1254125" indent="-177800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481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ou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5360" y="980729"/>
            <a:ext cx="5661157" cy="5328596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457200" indent="-228600">
              <a:spcBef>
                <a:spcPts val="600"/>
              </a:spcBef>
              <a:defRPr sz="1800"/>
            </a:lvl2pPr>
            <a:lvl3pPr marL="685800" indent="-228600">
              <a:spcBef>
                <a:spcPts val="600"/>
              </a:spcBef>
              <a:defRPr sz="1600"/>
            </a:lvl3pPr>
            <a:lvl4pPr marL="914400" indent="-228600">
              <a:spcBef>
                <a:spcPts val="600"/>
              </a:spcBef>
              <a:defRPr sz="1600"/>
            </a:lvl4pPr>
            <a:lvl5pPr marL="1143000" indent="-228600"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71" y="980730"/>
            <a:ext cx="5663274" cy="5317708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457200" indent="-228600">
              <a:spcBef>
                <a:spcPts val="600"/>
              </a:spcBef>
              <a:defRPr sz="1800"/>
            </a:lvl2pPr>
            <a:lvl3pPr marL="685800" indent="-228600">
              <a:spcBef>
                <a:spcPts val="600"/>
              </a:spcBef>
              <a:defRPr sz="1600"/>
            </a:lvl3pPr>
            <a:lvl4pPr marL="914400" indent="-228600">
              <a:spcBef>
                <a:spcPts val="600"/>
              </a:spcBef>
              <a:defRPr sz="1600"/>
            </a:lvl4pPr>
            <a:lvl5pPr marL="1143000" indent="-228600"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1011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44506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719" y="836712"/>
            <a:ext cx="1216246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4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8" y="1662114"/>
            <a:ext cx="11044767" cy="2308225"/>
          </a:xfrm>
          <a:prstGeom prst="rect">
            <a:avLst/>
          </a:prstGeom>
          <a:noFill/>
          <a:ln w="9525">
            <a:solidFill>
              <a:srgbClr val="0087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73618" y="1662115"/>
            <a:ext cx="11044767" cy="23082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fr-BE" sz="3599" kern="1200" dirty="0">
                <a:solidFill>
                  <a:srgbClr val="0087BE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6027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64" y="908720"/>
            <a:ext cx="462679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6672064" y="1700808"/>
            <a:ext cx="4624520" cy="2800767"/>
            <a:chOff x="4406900" y="2676525"/>
            <a:chExt cx="4268788" cy="2802021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nl-BE" sz="1600" dirty="0" smtClean="0">
                  <a:latin typeface="+mn-lt"/>
                  <a:cs typeface="Arial" pitchFamily="34" charset="0"/>
                </a:rPr>
                <a:t>frank.robben@mail.fgov.be </a:t>
              </a:r>
              <a:endParaRPr lang="nl-BE" sz="1600" dirty="0"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@</a:t>
              </a:r>
              <a:r>
                <a:rPr lang="nl-BE" sz="1600" dirty="0" err="1">
                  <a:latin typeface="+mn-lt"/>
                  <a:cs typeface="Arial" pitchFamily="34" charset="0"/>
                  <a:sym typeface="Arial" pitchFamily="34" charset="0"/>
                </a:rPr>
                <a:t>FrRobben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nl-BE" sz="1600" dirty="0" smtClean="0">
                  <a:latin typeface="+mn-lt"/>
                  <a:cs typeface="Arial" pitchFamily="34" charset="0"/>
                  <a:sym typeface="Arial" pitchFamily="34" charset="0"/>
                </a:rPr>
                <a:t>https</a:t>
              </a: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://</a:t>
              </a:r>
              <a:r>
                <a:rPr lang="nl-BE" sz="1600" dirty="0" smtClean="0">
                  <a:latin typeface="+mn-lt"/>
                  <a:cs typeface="Arial" pitchFamily="34" charset="0"/>
                  <a:sym typeface="Arial" pitchFamily="34" charset="0"/>
                </a:rPr>
                <a:t>www.ehealth.fgov.be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536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3" y="6006662"/>
            <a:ext cx="425669" cy="425669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425672" y="6432331"/>
            <a:ext cx="425669" cy="425669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A10ECE4-6A3A-8545-ABD5-D1E622AFE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1" y="1272000"/>
            <a:ext cx="9996084" cy="102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line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7DB1E4-120A-7D40-8974-D3A61A61C8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2352000"/>
            <a:ext cx="11040000" cy="3652800"/>
          </a:xfrm>
          <a:prstGeom prst="rect">
            <a:avLst/>
          </a:prstGeom>
        </p:spPr>
        <p:txBody>
          <a:bodyPr lIns="90000"/>
          <a:lstStyle>
            <a:lvl1pPr marL="228594" indent="-228594">
              <a:buClr>
                <a:srgbClr val="A7B341"/>
              </a:buClr>
              <a:buFont typeface="Wingdings" pitchFamily="2" charset="2"/>
              <a:buChar char="§"/>
              <a:defRPr sz="2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Clr>
                <a:srgbClr val="6697AD"/>
              </a:buClr>
              <a:buFont typeface="Wingdings" pitchFamily="2" charset="2"/>
              <a:buChar char="§"/>
              <a:defRPr sz="2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STIXGeneral-Regular" pitchFamily="2" charset="2"/>
              <a:buChar char="⎯"/>
              <a:defRPr sz="2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STIXGeneral-Regular" pitchFamily="2" charset="2"/>
              <a:buChar char="⎯"/>
              <a:defRPr sz="2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STIXGeneral-Regular" pitchFamily="2" charset="2"/>
              <a:buChar char="⎯"/>
              <a:defRPr sz="2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1" y="345600"/>
            <a:ext cx="2942449" cy="566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016E78-0C25-A14C-BD63-3F3DB41ED914}"/>
              </a:ext>
            </a:extLst>
          </p:cNvPr>
          <p:cNvSpPr/>
          <p:nvPr userDrawn="1"/>
        </p:nvSpPr>
        <p:spPr>
          <a:xfrm>
            <a:off x="851340" y="6501538"/>
            <a:ext cx="2789896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www.issa.int/wssf2019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016E78-0C25-A14C-BD63-3F3DB41ED914}"/>
              </a:ext>
            </a:extLst>
          </p:cNvPr>
          <p:cNvSpPr/>
          <p:nvPr userDrawn="1"/>
        </p:nvSpPr>
        <p:spPr>
          <a:xfrm>
            <a:off x="10284333" y="6501538"/>
            <a:ext cx="1561776" cy="25654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#ISSAWSSF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443200" y="6493123"/>
            <a:ext cx="1378904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kern="1200" dirty="0" smtClean="0">
                <a:solidFill>
                  <a:srgbClr val="8787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#protectingyou2019</a:t>
            </a:r>
            <a:endParaRPr lang="en-GB" sz="1067" kern="1200" dirty="0">
              <a:solidFill>
                <a:srgbClr val="87878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00" y="345600"/>
            <a:ext cx="1170909" cy="11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28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5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94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+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677840" y="6266287"/>
            <a:ext cx="2978827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3638-A99D-674C-A789-FA84B7E5EA16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806350" y="6266287"/>
            <a:ext cx="4752805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-1012775" y="302381"/>
            <a:ext cx="10943929" cy="604762"/>
          </a:xfrm>
          <a:prstGeom prst="roundRect">
            <a:avLst>
              <a:gd name="adj" fmla="val 50000"/>
            </a:avLst>
          </a:prstGeom>
          <a:solidFill>
            <a:srgbClr val="0F879D"/>
          </a:solidFill>
          <a:ln>
            <a:noFill/>
          </a:ln>
          <a:effectLst/>
        </p:spPr>
        <p:txBody>
          <a:bodyPr vert="horz" lIns="1296000" tIns="140400" rIns="91440" bIns="140400" rtlCol="0" anchor="ctr">
            <a:noAutofit/>
          </a:bodyPr>
          <a:lstStyle>
            <a:lvl1pPr>
              <a:defRPr sz="2800"/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8" name="Tijdelijke aanduiding voor grafiek 2"/>
          <p:cNvSpPr>
            <a:spLocks noGrp="1"/>
          </p:cNvSpPr>
          <p:nvPr>
            <p:ph type="chart" sz="quarter" idx="12" hasCustomPrompt="1"/>
          </p:nvPr>
        </p:nvSpPr>
        <p:spPr>
          <a:xfrm>
            <a:off x="806451" y="1335088"/>
            <a:ext cx="10598149" cy="43402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nl-NL" dirty="0" smtClean="0"/>
              <a:t>Voeg een grafiek 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400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9741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4FB23A-EE64-45C6-8B09-666D0E8AFA07}" type="slidenum">
              <a:rPr lang="en-GB" altLang="nl-BE"/>
              <a:pPr/>
              <a:t>‹#›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3649144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536343"/>
            <a:ext cx="1115415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2454" y="6536343"/>
            <a:ext cx="9876100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7381" y="1052736"/>
            <a:ext cx="11664619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06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- 2 col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3C9B24-F1A3-7C43-9D8C-114820AF1796}"/>
              </a:ext>
            </a:extLst>
          </p:cNvPr>
          <p:cNvSpPr/>
          <p:nvPr userDrawn="1"/>
        </p:nvSpPr>
        <p:spPr>
          <a:xfrm>
            <a:off x="-1" y="0"/>
            <a:ext cx="12192001" cy="1219200"/>
          </a:xfrm>
          <a:prstGeom prst="rect">
            <a:avLst/>
          </a:prstGeom>
          <a:gradFill>
            <a:gsLst>
              <a:gs pos="100000">
                <a:srgbClr val="0C6EAA"/>
              </a:gs>
              <a:gs pos="10000">
                <a:srgbClr val="4BA0D2"/>
              </a:gs>
            </a:gsLst>
            <a:lin ang="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5CB5A0A6-E63B-BC41-8540-D1E4EA5237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9012" y="1379913"/>
            <a:ext cx="5258304" cy="52554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CD1E3-FD4F-0743-AAEC-069ECD9D1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5" y="17927"/>
            <a:ext cx="11431526" cy="1129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layout — option 1 left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467AD2-1A83-534E-A2AD-35C51302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7761" y="6270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5B42A2-12DC-D04A-88D3-A93CC82DF3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5CB5A0A6-E63B-BC41-8540-D1E4EA5237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63170" y="1379912"/>
            <a:ext cx="5284703" cy="52554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23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93419" y="6511827"/>
            <a:ext cx="2978827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7CC3638-A99D-674C-A789-FA84B7E5EA1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16130" y="6511827"/>
            <a:ext cx="4752805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-1012775" y="302381"/>
            <a:ext cx="12417376" cy="604762"/>
          </a:xfrm>
          <a:prstGeom prst="roundRect">
            <a:avLst>
              <a:gd name="adj" fmla="val 50000"/>
            </a:avLst>
          </a:prstGeom>
          <a:solidFill>
            <a:srgbClr val="3E6E5A"/>
          </a:solidFill>
          <a:ln>
            <a:noFill/>
          </a:ln>
          <a:effectLst/>
        </p:spPr>
        <p:txBody>
          <a:bodyPr vert="horz" lIns="1296000" tIns="140400" rIns="91440" bIns="14040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806452" y="1058334"/>
            <a:ext cx="10598149" cy="5359399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538163" indent="-273050"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</a:defRPr>
            </a:lvl2pPr>
            <a:lvl3pPr marL="803275" indent="-265113">
              <a:defRPr sz="1800">
                <a:solidFill>
                  <a:schemeClr val="tx1"/>
                </a:solidFill>
              </a:defRPr>
            </a:lvl3pPr>
            <a:lvl4pPr marL="1076325" indent="-273050">
              <a:buFont typeface="Arial" panose="020B0604020202020204" pitchFamily="34" charset="0"/>
              <a:buChar char="−"/>
              <a:defRPr sz="1800">
                <a:solidFill>
                  <a:schemeClr val="tx1"/>
                </a:solidFill>
              </a:defRPr>
            </a:lvl4pPr>
            <a:lvl5pPr marL="1341438" indent="-265113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564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- 2 col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3C9B24-F1A3-7C43-9D8C-114820AF1796}"/>
              </a:ext>
            </a:extLst>
          </p:cNvPr>
          <p:cNvSpPr/>
          <p:nvPr userDrawn="1"/>
        </p:nvSpPr>
        <p:spPr>
          <a:xfrm>
            <a:off x="-1" y="0"/>
            <a:ext cx="12192001" cy="1219200"/>
          </a:xfrm>
          <a:prstGeom prst="rect">
            <a:avLst/>
          </a:prstGeom>
          <a:gradFill>
            <a:gsLst>
              <a:gs pos="100000">
                <a:srgbClr val="0C6EAA"/>
              </a:gs>
              <a:gs pos="10000">
                <a:srgbClr val="4BA0D2"/>
              </a:gs>
            </a:gsLst>
            <a:lin ang="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5CB5A0A6-E63B-BC41-8540-D1E4EA5237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9012" y="1379913"/>
            <a:ext cx="11371950" cy="52554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CD1E3-FD4F-0743-AAEC-069ECD9D1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5" y="17927"/>
            <a:ext cx="11431526" cy="1129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layout — option 1 left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467AD2-1A83-534E-A2AD-35C51302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7761" y="6270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5B42A2-12DC-D04A-88D3-A93CC82DF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2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b="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346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b="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9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476672"/>
            <a:ext cx="1021377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10213776" cy="40090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18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b="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1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0087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476672"/>
            <a:ext cx="1021377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10213776" cy="40090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520" y="6185919"/>
            <a:ext cx="371475" cy="352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31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476672"/>
            <a:ext cx="662473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6624736" cy="40090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772816"/>
            <a:ext cx="4631457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33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1424" y="1772816"/>
            <a:ext cx="6624736" cy="556199"/>
          </a:xfrm>
        </p:spPr>
        <p:txBody>
          <a:bodyPr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424" y="2480639"/>
            <a:ext cx="6624736" cy="4009063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Google Shape;92;p8"/>
          <p:cNvSpPr/>
          <p:nvPr userDrawn="1"/>
        </p:nvSpPr>
        <p:spPr>
          <a:xfrm>
            <a:off x="7536160" y="1772816"/>
            <a:ext cx="4655840" cy="4248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CCCCC"/>
                </a:solidFill>
              </a:rPr>
              <a:t>Image</a:t>
            </a:r>
            <a:endParaRPr b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9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93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6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24" r:id="rId2"/>
    <p:sldLayoutId id="2147483914" r:id="rId3"/>
    <p:sldLayoutId id="2147483915" r:id="rId4"/>
    <p:sldLayoutId id="2147483962" r:id="rId5"/>
    <p:sldLayoutId id="2147483916" r:id="rId6"/>
    <p:sldLayoutId id="2147483925" r:id="rId7"/>
    <p:sldLayoutId id="2147483926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4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609600" y="6488668"/>
            <a:ext cx="10079567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856" r="84797" b="92911"/>
          <a:stretch/>
        </p:blipFill>
        <p:spPr>
          <a:xfrm>
            <a:off x="10776520" y="6488668"/>
            <a:ext cx="108012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738"/>
            <a:ext cx="10972800" cy="5472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525344"/>
            <a:ext cx="2844800" cy="293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5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47" r:id="rId19"/>
    <p:sldLayoutId id="2147483948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84" rtl="0" eaLnBrk="1" latinLnBrk="0" hangingPunct="1">
        <a:spcBef>
          <a:spcPct val="0"/>
        </a:spcBef>
        <a:buNone/>
        <a:defRPr sz="3599" kern="1200">
          <a:solidFill>
            <a:srgbClr val="0087BE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894" indent="-342894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37" indent="-285746" algn="l" defTabSz="914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80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73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64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57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0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1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3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1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3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microsoft.com/office/2007/relationships/hdphoto" Target="../media/hdphoto2.wdp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microsoft.com/office/2007/relationships/hdphoto" Target="../media/hdphoto1.wdp"/><Relationship Id="rId14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z-bcss.fgov.be/nl/over-de-ksz/comites/algemeen-coordinatiecomite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settlinginbelgium.be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4eu.eu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1424" y="1916832"/>
            <a:ext cx="6192688" cy="3312368"/>
          </a:xfrm>
        </p:spPr>
        <p:txBody>
          <a:bodyPr/>
          <a:lstStyle/>
          <a:p>
            <a:r>
              <a:rPr lang="nl-N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Stand </a:t>
            </a: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van zaken en prioriteiten 2023 inzake digitalisering in de </a:t>
            </a:r>
            <a:r>
              <a:rPr lang="nl-N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gezondheidssector en de sociale sector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49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11424" y="2780928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 actieplan (</a:t>
            </a:r>
            <a:r>
              <a:rPr lang="nl-BE" dirty="0" err="1"/>
              <a:t>roadmap</a:t>
            </a:r>
            <a:r>
              <a:rPr lang="nl-BE" dirty="0"/>
              <a:t>) </a:t>
            </a:r>
          </a:p>
          <a:p>
            <a:pPr>
              <a:lnSpc>
                <a:spcPts val="1400"/>
              </a:lnSpc>
            </a:pPr>
            <a:endParaRPr lang="nl-BE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2013</a:t>
            </a:r>
          </a:p>
          <a:p>
            <a:pPr>
              <a:lnSpc>
                <a:spcPts val="14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39996" y="2780928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/>
              <a:t>Versie </a:t>
            </a:r>
            <a:r>
              <a:rPr lang="nl-BE" b="1"/>
              <a:t>4.0 </a:t>
            </a:r>
            <a:r>
              <a:rPr lang="nl-BE" b="1" dirty="0"/>
              <a:t>(2022-2024) </a:t>
            </a:r>
          </a:p>
          <a:p>
            <a:pPr>
              <a:lnSpc>
                <a:spcPts val="1400"/>
              </a:lnSpc>
            </a:pPr>
            <a:endParaRPr lang="nl-BE" b="1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Continuïteit</a:t>
            </a:r>
            <a:r>
              <a:rPr lang="nl-BE" b="1"/>
              <a:t/>
            </a:r>
            <a:br>
              <a:rPr lang="nl-BE" b="1"/>
            </a:br>
            <a:r>
              <a:rPr lang="nl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</a:t>
            </a: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eerste 3 plannen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968568" y="2793504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/>
              <a:t>Inwerkingtreding </a:t>
            </a:r>
            <a:endParaRPr lang="nl-BE" dirty="0"/>
          </a:p>
          <a:p>
            <a:pPr>
              <a:lnSpc>
                <a:spcPts val="1400"/>
              </a:lnSpc>
            </a:pPr>
            <a:endParaRPr lang="nl-BE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oktober 2022</a:t>
            </a:r>
          </a:p>
          <a:p>
            <a:pPr>
              <a:lnSpc>
                <a:spcPts val="1400"/>
              </a:lnSpc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1424" y="3009208"/>
            <a:ext cx="0" cy="533932"/>
          </a:xfrm>
          <a:prstGeom prst="line">
            <a:avLst/>
          </a:prstGeom>
          <a:ln w="15875">
            <a:solidFill>
              <a:srgbClr val="065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36160" y="3009208"/>
            <a:ext cx="0" cy="533932"/>
          </a:xfrm>
          <a:prstGeom prst="line">
            <a:avLst/>
          </a:prstGeom>
          <a:ln w="15875">
            <a:solidFill>
              <a:srgbClr val="065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83432" y="908720"/>
            <a:ext cx="10213776" cy="556199"/>
          </a:xfrm>
        </p:spPr>
        <p:txBody>
          <a:bodyPr/>
          <a:lstStyle/>
          <a:p>
            <a:r>
              <a:rPr lang="nl-BE" dirty="0"/>
              <a:t>Aandachtspunten bij de uitwerking ervan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B-IHR (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Integrated</a:t>
            </a:r>
            <a:r>
              <a:rPr lang="nl-BE" dirty="0"/>
              <a:t> </a:t>
            </a:r>
            <a:r>
              <a:rPr lang="nl-BE" dirty="0" smtClean="0"/>
              <a:t>Health Record)</a:t>
            </a:r>
            <a:endParaRPr lang="nl-BE" dirty="0"/>
          </a:p>
          <a:p>
            <a:r>
              <a:rPr lang="nl-BE" dirty="0" smtClean="0"/>
              <a:t>HDA (Health Data </a:t>
            </a:r>
            <a:r>
              <a:rPr lang="nl-BE" dirty="0" err="1" smtClean="0"/>
              <a:t>Authority</a:t>
            </a:r>
            <a:r>
              <a:rPr lang="nl-BE" dirty="0" smtClean="0"/>
              <a:t>)</a:t>
            </a:r>
            <a:endParaRPr lang="nl-BE" dirty="0"/>
          </a:p>
          <a:p>
            <a:r>
              <a:rPr lang="nl-BE" dirty="0"/>
              <a:t>COVID-19-pandemie &gt; </a:t>
            </a:r>
            <a:r>
              <a:rPr lang="nl-BE" dirty="0" err="1" smtClean="0"/>
              <a:t>eGezondheidsdiensten</a:t>
            </a:r>
            <a:r>
              <a:rPr lang="nl-BE" dirty="0" smtClean="0"/>
              <a:t> </a:t>
            </a:r>
            <a:endParaRPr lang="nl-BE" dirty="0"/>
          </a:p>
          <a:p>
            <a:r>
              <a:rPr lang="nl-BE" dirty="0" smtClean="0"/>
              <a:t>Geleerde lessen </a:t>
            </a:r>
            <a:r>
              <a:rPr lang="nl-BE" dirty="0"/>
              <a:t>uit de vorige actieplannen</a:t>
            </a:r>
          </a:p>
          <a:p>
            <a:r>
              <a:rPr lang="nl-BE" dirty="0" smtClean="0"/>
              <a:t>Voorbereiding </a:t>
            </a:r>
            <a:r>
              <a:rPr lang="nl-BE" dirty="0"/>
              <a:t>invoering EHDS (</a:t>
            </a:r>
            <a:r>
              <a:rPr lang="nl-BE" dirty="0" smtClean="0"/>
              <a:t>European </a:t>
            </a:r>
            <a:r>
              <a:rPr lang="nl-BE" dirty="0"/>
              <a:t>Health Data Space)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1  </a:t>
            </a:r>
            <a:r>
              <a:rPr lang="nl-BE" dirty="0"/>
              <a:t>een efficiënt beheersysteem van de gegevens en voorschriften voor de uitwisseling van gegevens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 kwaliteit van de gegevens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3  </a:t>
            </a:r>
            <a:r>
              <a:rPr lang="nl-BE" dirty="0" smtClean="0"/>
              <a:t>een </a:t>
            </a:r>
            <a:r>
              <a:rPr lang="nl-BE" dirty="0"/>
              <a:t>goede infrastructuur en </a:t>
            </a:r>
            <a:r>
              <a:rPr lang="nl-BE" dirty="0" smtClean="0"/>
              <a:t>interoperabiliteit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17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63552" y="2132856"/>
            <a:ext cx="7788690" cy="3529726"/>
            <a:chOff x="2267750" y="2852936"/>
            <a:chExt cx="7788690" cy="3529726"/>
          </a:xfrm>
        </p:grpSpPr>
        <p:sp>
          <p:nvSpPr>
            <p:cNvPr id="8" name="TextBox 7"/>
            <p:cNvSpPr txBox="1"/>
            <p:nvPr/>
          </p:nvSpPr>
          <p:spPr>
            <a:xfrm>
              <a:off x="5202287" y="2852936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IMC </a:t>
              </a:r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Volksgezondheid</a:t>
              </a:r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</a:p>
            <a:p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&amp; IKW </a:t>
              </a:r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</a:t>
              </a:r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7750" y="5797887"/>
              <a:ext cx="2727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Program </a:t>
              </a:r>
              <a:endParaRPr lang="en-US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/>
              <a:r>
                <a:rPr lang="en-US" sz="1600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Board </a:t>
              </a:r>
              <a:r>
                <a:rPr lang="en-US" sz="1600" dirty="0" err="1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</a:t>
              </a:r>
              <a:endParaRPr 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36160" y="5920998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eGezondheidsprojecten</a:t>
              </a:r>
              <a:endParaRPr 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863752" y="3717032"/>
              <a:ext cx="1152128" cy="1808411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231904" y="6090275"/>
              <a:ext cx="2088232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0561" y="3720868"/>
              <a:ext cx="995330" cy="1808411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762507" y="4107724"/>
              <a:ext cx="1027025" cy="1027025"/>
            </a:xfrm>
            <a:prstGeom prst="ellipse">
              <a:avLst/>
            </a:prstGeom>
            <a:solidFill>
              <a:srgbClr val="087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990600" algn="l"/>
              </a:tabLst>
            </a:pPr>
            <a:r>
              <a:rPr lang="nl-BE" b="1" dirty="0">
                <a:solidFill>
                  <a:srgbClr val="087670"/>
                </a:solidFill>
              </a:rPr>
              <a:t>Niveau </a:t>
            </a:r>
            <a:r>
              <a:rPr lang="nl-BE" b="1" dirty="0" smtClean="0">
                <a:solidFill>
                  <a:srgbClr val="087670"/>
                </a:solidFill>
              </a:rPr>
              <a:t>1  </a:t>
            </a:r>
            <a:r>
              <a:rPr lang="nl-BE" dirty="0"/>
              <a:t>Politiek &amp; strategisch niveau (</a:t>
            </a:r>
            <a:r>
              <a:rPr lang="nl-NL" dirty="0" smtClean="0"/>
              <a:t>IMC </a:t>
            </a:r>
            <a:r>
              <a:rPr lang="nl-NL" dirty="0"/>
              <a:t>Volksgezondheid </a:t>
            </a:r>
            <a:br>
              <a:rPr lang="nl-NL" dirty="0"/>
            </a:br>
            <a:r>
              <a:rPr lang="nl-NL" dirty="0" smtClean="0"/>
              <a:t>	en </a:t>
            </a:r>
            <a:r>
              <a:rPr lang="nl-NL" dirty="0"/>
              <a:t>IKW </a:t>
            </a:r>
            <a:r>
              <a:rPr lang="nl-NL" dirty="0" err="1"/>
              <a:t>eGezondheid</a:t>
            </a:r>
            <a:r>
              <a:rPr lang="nl-NL" dirty="0"/>
              <a:t>)</a:t>
            </a:r>
          </a:p>
          <a:p>
            <a:pPr marL="1077913" indent="-1077913"/>
            <a:endParaRPr lang="nl-BE" dirty="0"/>
          </a:p>
          <a:p>
            <a:pPr lvl="1"/>
            <a:r>
              <a:rPr lang="nl-BE" dirty="0"/>
              <a:t>b</a:t>
            </a:r>
            <a:r>
              <a:rPr lang="nl-BE" dirty="0" smtClean="0"/>
              <a:t>eheert </a:t>
            </a:r>
            <a:r>
              <a:rPr lang="nl-BE" dirty="0"/>
              <a:t>en volgt de strategische doelstellingen op die voortvloeien uit de beleidskeuzes gemaakt door de federale regering en de </a:t>
            </a:r>
            <a:r>
              <a:rPr lang="nl-BE" dirty="0" smtClean="0"/>
              <a:t>deelentiteiten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4" r="19414"/>
          <a:stretch>
            <a:fillRect/>
          </a:stretch>
        </p:blipFill>
        <p:spPr>
          <a:xfrm>
            <a:off x="7561263" y="1773238"/>
            <a:ext cx="4630737" cy="4260850"/>
          </a:xfrm>
        </p:spPr>
      </p:pic>
    </p:spTree>
    <p:extLst>
      <p:ext uri="{BB962C8B-B14F-4D97-AF65-F5344CB8AC3E}">
        <p14:creationId xmlns:p14="http://schemas.microsoft.com/office/powerpoint/2010/main" val="11685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990600" algn="l"/>
              </a:tabLst>
            </a:pPr>
            <a:r>
              <a:rPr lang="nl-BE" b="1" dirty="0">
                <a:solidFill>
                  <a:srgbClr val="087670"/>
                </a:solidFill>
              </a:rPr>
              <a:t>Niveau </a:t>
            </a:r>
            <a:r>
              <a:rPr lang="nl-BE" b="1" dirty="0" smtClean="0">
                <a:solidFill>
                  <a:srgbClr val="087670"/>
                </a:solidFill>
              </a:rPr>
              <a:t>2 	</a:t>
            </a:r>
            <a:r>
              <a:rPr lang="nl-BE" dirty="0" smtClean="0"/>
              <a:t>Tactisch </a:t>
            </a:r>
            <a:r>
              <a:rPr lang="nl-BE" dirty="0"/>
              <a:t>niveau (Program Board </a:t>
            </a:r>
            <a:r>
              <a:rPr lang="nl-BE" dirty="0" err="1"/>
              <a:t>eGezondheid</a:t>
            </a:r>
            <a:r>
              <a:rPr lang="nl-BE" dirty="0" smtClean="0"/>
              <a:t>) </a:t>
            </a:r>
            <a:endParaRPr lang="nl-BE" dirty="0"/>
          </a:p>
          <a:p>
            <a:endParaRPr lang="nl-BE" dirty="0"/>
          </a:p>
          <a:p>
            <a:pPr lvl="1"/>
            <a:r>
              <a:rPr lang="nl-NL" dirty="0"/>
              <a:t>s</a:t>
            </a:r>
            <a:r>
              <a:rPr lang="nl-NL" dirty="0" smtClean="0"/>
              <a:t>taat </a:t>
            </a:r>
            <a:r>
              <a:rPr lang="nl-NL" dirty="0"/>
              <a:t>in voor de vertrouwelijkheid, de veiligheid en de betrouwbaarheid van de gegevensuitwisselingen overeenkomstig de in het actieplan </a:t>
            </a:r>
            <a:r>
              <a:rPr lang="nl-NL" dirty="0" err="1"/>
              <a:t>eGezondheid</a:t>
            </a:r>
            <a:r>
              <a:rPr lang="nl-NL" dirty="0"/>
              <a:t> gemaakte afspraken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b</a:t>
            </a:r>
            <a:r>
              <a:rPr lang="nl-NL" dirty="0" smtClean="0"/>
              <a:t>evordert </a:t>
            </a:r>
            <a:r>
              <a:rPr lang="nl-NL" dirty="0"/>
              <a:t>het gebruik van online gezondheidsdiensten door de actoren en de gebruikers van gezondheidszorg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ormt </a:t>
            </a:r>
            <a:r>
              <a:rPr lang="nl-NL" dirty="0"/>
              <a:t>de schakel tussen de dagelijkse werking van het plan en de strategische leiding van het actieplan </a:t>
            </a:r>
            <a:r>
              <a:rPr lang="nl-NL" dirty="0" err="1" smtClean="0"/>
              <a:t>eGezondheid</a:t>
            </a:r>
            <a:endParaRPr lang="nl-NL" dirty="0"/>
          </a:p>
          <a:p>
            <a:pPr lvl="1"/>
            <a:endParaRPr lang="nl-BE" dirty="0"/>
          </a:p>
          <a:p>
            <a:endParaRPr lang="en-US" dirty="0"/>
          </a:p>
        </p:txBody>
      </p:sp>
      <p:pic>
        <p:nvPicPr>
          <p:cNvPr id="10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b="15495"/>
          <a:stretch>
            <a:fillRect/>
          </a:stretch>
        </p:blipFill>
        <p:spPr>
          <a:xfrm>
            <a:off x="7560543" y="1772816"/>
            <a:ext cx="4631457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990600" algn="l"/>
              </a:tabLst>
            </a:pPr>
            <a:r>
              <a:rPr lang="nl-BE" b="1" dirty="0">
                <a:solidFill>
                  <a:srgbClr val="087670"/>
                </a:solidFill>
              </a:rPr>
              <a:t>Niveau </a:t>
            </a:r>
            <a:r>
              <a:rPr lang="nl-BE" b="1" dirty="0" smtClean="0">
                <a:solidFill>
                  <a:srgbClr val="087670"/>
                </a:solidFill>
              </a:rPr>
              <a:t>3 	</a:t>
            </a:r>
            <a:r>
              <a:rPr lang="nl-BE" dirty="0" smtClean="0"/>
              <a:t>Operationeel </a:t>
            </a:r>
            <a:r>
              <a:rPr lang="nl-BE" dirty="0"/>
              <a:t>niveau (</a:t>
            </a:r>
            <a:r>
              <a:rPr lang="nl-BE" dirty="0" err="1"/>
              <a:t>eGezondheidsprojecten</a:t>
            </a:r>
            <a:r>
              <a:rPr lang="nl-BE" dirty="0"/>
              <a:t>)</a:t>
            </a:r>
          </a:p>
          <a:p>
            <a:endParaRPr lang="nl-BE" dirty="0"/>
          </a:p>
          <a:p>
            <a:pPr lvl="1"/>
            <a:r>
              <a:rPr lang="nl-NL" dirty="0" err="1"/>
              <a:t>g</a:t>
            </a:r>
            <a:r>
              <a:rPr lang="nl-NL" dirty="0" err="1" smtClean="0"/>
              <a:t>overnance</a:t>
            </a:r>
            <a:r>
              <a:rPr lang="nl-NL" dirty="0" smtClean="0"/>
              <a:t> </a:t>
            </a:r>
            <a:r>
              <a:rPr lang="nl-NL" dirty="0"/>
              <a:t>eigen aan elke partnerinstelling in het kader van het beheer van haar projecten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s</a:t>
            </a:r>
            <a:r>
              <a:rPr lang="nl-NL" dirty="0" smtClean="0"/>
              <a:t>taat </a:t>
            </a:r>
            <a:r>
              <a:rPr lang="nl-NL" dirty="0"/>
              <a:t>in voor de coherentie tussen de functionele en technische architectuur van de projecten</a:t>
            </a:r>
          </a:p>
          <a:p>
            <a:pPr lvl="1"/>
            <a:endParaRPr lang="nl-BE" dirty="0"/>
          </a:p>
          <a:p>
            <a:endParaRPr lang="en-US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3757" r="23757"/>
          <a:stretch>
            <a:fillRect/>
          </a:stretch>
        </p:blipFill>
        <p:spPr>
          <a:xfrm>
            <a:off x="7560543" y="1772816"/>
            <a:ext cx="4631457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6 clusters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19536" y="1700808"/>
            <a:ext cx="8380512" cy="4248472"/>
            <a:chOff x="1919536" y="1412776"/>
            <a:chExt cx="8380512" cy="4248472"/>
          </a:xfrm>
        </p:grpSpPr>
        <p:sp>
          <p:nvSpPr>
            <p:cNvPr id="8" name="Rectangle 7"/>
            <p:cNvSpPr/>
            <p:nvPr/>
          </p:nvSpPr>
          <p:spPr>
            <a:xfrm>
              <a:off x="1919536" y="1412776"/>
              <a:ext cx="8380512" cy="4248472"/>
            </a:xfrm>
            <a:prstGeom prst="rect">
              <a:avLst/>
            </a:prstGeom>
            <a:noFill/>
          </p:spPr>
        </p:sp>
        <p:sp>
          <p:nvSpPr>
            <p:cNvPr id="9" name="Rectangle 8"/>
            <p:cNvSpPr/>
            <p:nvPr/>
          </p:nvSpPr>
          <p:spPr>
            <a:xfrm>
              <a:off x="1919536" y="1849648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Kwaliteit, continuïteit en veiligheid van de zorg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336" y="1834720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Empowerment van de burgers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81138" y="1834720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Innovatie en bevordering van het onderzoek en de ontwikkeling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9536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Faciliteren van gegevensuitwisselingen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337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Empowerment van de zorgverleners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81138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Digitalisering en optimalisering van de administratieve verwerkingen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2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Kwaliteit, continuïteit en veiligheid van de zorg 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</a:t>
            </a:r>
            <a:r>
              <a:rPr lang="nl-BE" dirty="0" smtClean="0"/>
              <a:t>1</a:t>
            </a:r>
            <a:endParaRPr lang="nl-BE" dirty="0"/>
          </a:p>
        </p:txBody>
      </p:sp>
      <p:pic>
        <p:nvPicPr>
          <p:cNvPr id="11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un groupe de médecins pratiquant une intervention chirurgicale sur un pat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b="5648"/>
          <a:stretch/>
        </p:blipFill>
        <p:spPr bwMode="auto">
          <a:xfrm>
            <a:off x="0" y="-27384"/>
            <a:ext cx="508788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Kwaliteit, </a:t>
            </a:r>
            <a:r>
              <a:rPr lang="nl-NL" dirty="0"/>
              <a:t>continuïteit en veiligheid van de zorg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Kwaliteit van de zorg garanderen en </a:t>
            </a:r>
            <a:r>
              <a:rPr lang="nl-BE" dirty="0" smtClean="0"/>
              <a:t>verhogen</a:t>
            </a:r>
          </a:p>
          <a:p>
            <a:r>
              <a:rPr lang="nl-BE" dirty="0" smtClean="0"/>
              <a:t>Patiënt centraal</a:t>
            </a:r>
            <a:endParaRPr lang="nl-BE" dirty="0"/>
          </a:p>
          <a:p>
            <a:r>
              <a:rPr lang="nl-BE" dirty="0"/>
              <a:t>Continuïteit van de zorg waarborgen</a:t>
            </a:r>
          </a:p>
          <a:p>
            <a:r>
              <a:rPr lang="nl-BE" dirty="0"/>
              <a:t>Kostprijs van de zorg beheersen</a:t>
            </a:r>
          </a:p>
          <a:p>
            <a:pPr>
              <a:lnSpc>
                <a:spcPct val="200000"/>
              </a:lnSpc>
            </a:pPr>
            <a:r>
              <a:rPr lang="nl-BE" b="1" dirty="0" smtClean="0">
                <a:solidFill>
                  <a:srgbClr val="087670"/>
                </a:solidFill>
              </a:rPr>
              <a:t>Projecten</a:t>
            </a:r>
            <a:endParaRPr lang="nl-BE" dirty="0"/>
          </a:p>
          <a:p>
            <a:pPr lvl="1">
              <a:lnSpc>
                <a:spcPct val="100000"/>
              </a:lnSpc>
            </a:pP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VIDIS (</a:t>
            </a:r>
            <a:r>
              <a:rPr lang="nl-BE" dirty="0"/>
              <a:t>Virtual </a:t>
            </a:r>
            <a:r>
              <a:rPr lang="nl-BE" dirty="0" err="1"/>
              <a:t>Integrated</a:t>
            </a:r>
            <a:r>
              <a:rPr lang="nl-BE" dirty="0"/>
              <a:t> Drug Information System)</a:t>
            </a:r>
            <a:endParaRPr lang="nl-B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doorverwijsvoorschriften </a:t>
            </a:r>
            <a:endParaRPr lang="nl-B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geïntegreerde zorg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Vlaams Digitaal Zorg- en Ondersteuningsplan (DZOP)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Waals platform voor zorgverleners en patiënten</a:t>
            </a:r>
          </a:p>
          <a:p>
            <a:pPr lvl="1">
              <a:lnSpc>
                <a:spcPct val="100000"/>
              </a:lnSpc>
            </a:pPr>
            <a:r>
              <a:rPr lang="nl-B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voor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beleidsondersteuning</a:t>
            </a:r>
            <a:endParaRPr lang="fr-FR" dirty="0"/>
          </a:p>
          <a:p>
            <a:pPr lvl="1"/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VIDIS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r>
              <a:rPr lang="nl-NL" dirty="0" smtClean="0"/>
              <a:t>Bijgewerkt </a:t>
            </a:r>
            <a:r>
              <a:rPr lang="nl-NL" dirty="0"/>
              <a:t>overzicht van de voorgeschreven, afgeleverde en (eventueel) genomen medicatie</a:t>
            </a:r>
          </a:p>
          <a:p>
            <a:r>
              <a:rPr lang="nl-NL" dirty="0"/>
              <a:t>Duidelijk en geconsolideerd zicht op het </a:t>
            </a:r>
            <a:r>
              <a:rPr lang="nl-NL" dirty="0" smtClean="0"/>
              <a:t>medicatieproces</a:t>
            </a:r>
          </a:p>
          <a:p>
            <a:pPr lvl="1"/>
            <a:r>
              <a:rPr lang="nl-NL" dirty="0" smtClean="0"/>
              <a:t>4 </a:t>
            </a:r>
            <a:r>
              <a:rPr lang="nl-NL" dirty="0"/>
              <a:t>stappen (voorschrift-aflevering-toediening-gebruik)</a:t>
            </a:r>
          </a:p>
          <a:p>
            <a:r>
              <a:rPr lang="nl-NL" dirty="0"/>
              <a:t>De patiënt beschikt steeds over een geactualiseerd overzicht van de in te nemen medicatie en kan </a:t>
            </a:r>
            <a:r>
              <a:rPr lang="nl-NL" dirty="0" smtClean="0"/>
              <a:t>beslissen </a:t>
            </a:r>
            <a:r>
              <a:rPr lang="nl-NL" dirty="0"/>
              <a:t>wie toegang heeft tot zijn gegevens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nl-NL" sz="3600" dirty="0">
                <a:solidFill>
                  <a:prstClr val="black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eGezondheid - Stand van zaken </a:t>
            </a:r>
            <a:endParaRPr lang="fr-BE" sz="3600" dirty="0">
              <a:solidFill>
                <a:prstClr val="black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01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Doorverwijsvoorschriften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10213776" cy="4009063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Standaardisering </a:t>
            </a:r>
            <a:r>
              <a:rPr lang="nl-BE" dirty="0"/>
              <a:t>van alle doorverwijzingen </a:t>
            </a:r>
          </a:p>
          <a:p>
            <a:r>
              <a:rPr lang="nl-BE" dirty="0"/>
              <a:t>Voorschriften voor behandeling extra-</a:t>
            </a:r>
            <a:r>
              <a:rPr lang="nl-BE" dirty="0" err="1"/>
              <a:t>muros</a:t>
            </a:r>
            <a:r>
              <a:rPr lang="nl-BE" dirty="0"/>
              <a:t> of intra-</a:t>
            </a:r>
            <a:r>
              <a:rPr lang="nl-BE" dirty="0" err="1"/>
              <a:t>muros</a:t>
            </a:r>
            <a:r>
              <a:rPr lang="nl-BE" dirty="0"/>
              <a:t> </a:t>
            </a:r>
          </a:p>
          <a:p>
            <a:r>
              <a:rPr lang="nl-BE" dirty="0"/>
              <a:t>Uitrol van een volledig digitaal beheer van de voorschriften</a:t>
            </a:r>
          </a:p>
          <a:p>
            <a:r>
              <a:rPr lang="nl-BE" dirty="0"/>
              <a:t>Implementatie van een digitaal stuurplatform tussen primaire en secundaire zorg met medewerking van de patiënten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Resultaten van labo-onderzoeken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Pilootproject gerealiseerd en specificaties vastgelegd voor overdracht van resultaten van labo-onderzoeken in FHIR-formaat tussen labo’s en huisartsen</a:t>
            </a:r>
          </a:p>
          <a:p>
            <a:r>
              <a:rPr lang="nl-BE" dirty="0" smtClean="0"/>
              <a:t>Systematische implementatie door alle labo’s en alle huisartsenpakketten tegen einde 2023</a:t>
            </a:r>
            <a:endParaRPr lang="nl-BE" dirty="0"/>
          </a:p>
        </p:txBody>
      </p:sp>
      <p:pic>
        <p:nvPicPr>
          <p:cNvPr id="5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2279576" y="1732854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Geïntegreerde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Systemen </a:t>
            </a:r>
            <a:r>
              <a:rPr lang="nl-BE" dirty="0"/>
              <a:t>en applicaties waardoor een multidisciplinair team van zorgverleners de gepaste zorg en de zorg die het best geschikt is voor de medische opvolging van een patiënt kan toedienen</a:t>
            </a:r>
          </a:p>
          <a:p>
            <a:pPr lvl="1"/>
            <a:r>
              <a:rPr lang="nl-BE" dirty="0"/>
              <a:t>bv. : voorzetting en verbetering van het </a:t>
            </a:r>
            <a:r>
              <a:rPr lang="nl-BE" dirty="0" err="1"/>
              <a:t>BelRai</a:t>
            </a:r>
            <a:r>
              <a:rPr lang="nl-BE" dirty="0"/>
              <a:t>-systeem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DZOP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In </a:t>
            </a:r>
            <a:r>
              <a:rPr lang="nl-BE" dirty="0"/>
              <a:t>het kader van de eerstelijnszorg</a:t>
            </a:r>
          </a:p>
          <a:p>
            <a:pPr lvl="1"/>
            <a:r>
              <a:rPr lang="nl-BE" dirty="0"/>
              <a:t>op basis van de informatie die beschikbaar is in de </a:t>
            </a:r>
            <a:r>
              <a:rPr lang="nl-BE" dirty="0" err="1"/>
              <a:t>BelRAI</a:t>
            </a:r>
            <a:r>
              <a:rPr lang="nl-BE" dirty="0"/>
              <a:t>-instrumenten, het zorgteam, na raadpleging van de zorgvraag van de patiënt</a:t>
            </a:r>
          </a:p>
          <a:p>
            <a:pPr lvl="1"/>
            <a:r>
              <a:rPr lang="nl-BE" dirty="0"/>
              <a:t>mogelijkheid om minimale medische gegevens op multidisciplinaire wijze uit te wisselen</a:t>
            </a:r>
          </a:p>
          <a:p>
            <a:pPr lvl="1"/>
            <a:r>
              <a:rPr lang="nl-BE" dirty="0"/>
              <a:t>mogelijkheid om de bestaande medische dossiers op te nemen om de administratieve werklast te verminderen </a:t>
            </a:r>
          </a:p>
          <a:p>
            <a:pPr lvl="1"/>
            <a:r>
              <a:rPr lang="nl-BE" dirty="0"/>
              <a:t>gegevens opgeslagen in het zorgplan dat via Vitalink toegankelijk 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77281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mtClean="0"/>
              <a:t>Waals </a:t>
            </a:r>
            <a:r>
              <a:rPr lang="nl-NL" dirty="0"/>
              <a:t>platform voor zorgverleners en patiënten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5 </a:t>
            </a:r>
            <a:r>
              <a:rPr lang="nl-BE" dirty="0"/>
              <a:t>projecten hebben betrekking op online gezondheid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1	</a:t>
            </a:r>
            <a:r>
              <a:rPr lang="nl-BE" dirty="0"/>
              <a:t>het volledige gezondheidsdossier van de Waalse burgers op een geïntegreerde en gestructureerde manier digitaliseren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	ervoor zorgen dat het gezondheidsdossier tussen de verschillende gezondheidsactoren kan worden gebruikt </a:t>
            </a:r>
          </a:p>
          <a:p>
            <a:pPr marL="446088" lvl="1" indent="11113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3</a:t>
            </a:r>
            <a:r>
              <a:rPr lang="nl-BE" dirty="0"/>
              <a:t>	een digitale tool inzake geïntegreerd beheer ontwikkelen voor het opvolgen, in kaart brengen en versterken van 	de Waalse maatregelen inzake gezondheidsbevordering en -preventie “</a:t>
            </a:r>
            <a:r>
              <a:rPr lang="nl-BE" dirty="0" err="1"/>
              <a:t>W.all.in.health</a:t>
            </a:r>
            <a:r>
              <a:rPr lang="nl-BE" dirty="0"/>
              <a:t>”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4 	</a:t>
            </a:r>
            <a:r>
              <a:rPr lang="nl-BE" dirty="0"/>
              <a:t>de digitale innovatie in de sector van de thuiszorg en -hulp bevorderen</a:t>
            </a:r>
          </a:p>
          <a:p>
            <a:pPr marL="446088" lvl="1" indent="11113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5 	</a:t>
            </a:r>
            <a:r>
              <a:rPr lang="nl-BE" dirty="0"/>
              <a:t>ontwikkelen van een platform voor een beveiligde toegang tot medische gegevens in Wallonië (INAH-project, 	opgestart in 2018)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8" y="1772816"/>
            <a:ext cx="70623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Platform </a:t>
            </a:r>
            <a:r>
              <a:rPr lang="nl-NL" dirty="0"/>
              <a:t>voor beleidsondersteuning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/>
          </a:p>
          <a:p>
            <a:r>
              <a:rPr lang="nl-BE" b="1" dirty="0" smtClean="0"/>
              <a:t>Centrale </a:t>
            </a:r>
            <a:r>
              <a:rPr lang="nl-BE" b="1" dirty="0"/>
              <a:t>systemen </a:t>
            </a:r>
            <a:r>
              <a:rPr lang="nl-BE" dirty="0"/>
              <a:t>&gt; op basis van parameters wetenschappelijk onderbouwde adviezen verlenen over de volgende aangewezen </a:t>
            </a:r>
            <a:r>
              <a:rPr lang="nl-BE" dirty="0" smtClean="0"/>
              <a:t>stap</a:t>
            </a:r>
            <a:endParaRPr lang="nl-BE" dirty="0"/>
          </a:p>
          <a:p>
            <a:r>
              <a:rPr lang="nl-BE" b="1" dirty="0">
                <a:solidFill>
                  <a:srgbClr val="07766F"/>
                </a:solidFill>
              </a:rPr>
              <a:t>3 domeinen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1</a:t>
            </a:r>
            <a:r>
              <a:rPr lang="nl-BE" dirty="0" smtClean="0"/>
              <a:t>  </a:t>
            </a:r>
            <a:r>
              <a:rPr lang="nl-BE" dirty="0"/>
              <a:t>radiologie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2</a:t>
            </a:r>
            <a:r>
              <a:rPr lang="nl-BE" dirty="0" smtClean="0"/>
              <a:t>  </a:t>
            </a:r>
            <a:r>
              <a:rPr lang="nl-BE" dirty="0"/>
              <a:t>klinische biologie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3</a:t>
            </a:r>
            <a:r>
              <a:rPr lang="nl-BE" dirty="0" smtClean="0"/>
              <a:t>  </a:t>
            </a:r>
            <a:r>
              <a:rPr lang="nl-BE" dirty="0"/>
              <a:t>anti microbiologie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Empowerment van de burgers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/>
              <a:t>Cluster </a:t>
            </a:r>
            <a:r>
              <a:rPr lang="nl-BE" smtClean="0"/>
              <a:t>2</a:t>
            </a:r>
            <a:endParaRPr lang="nl-BE" dirty="0"/>
          </a:p>
          <a:p>
            <a:endParaRPr lang="en-US" dirty="0"/>
          </a:p>
        </p:txBody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Physician discussing care plan with her pat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r="42738"/>
          <a:stretch/>
        </p:blipFill>
        <p:spPr bwMode="auto">
          <a:xfrm>
            <a:off x="-3417" y="-7910"/>
            <a:ext cx="5091305" cy="68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Empowerment </a:t>
            </a:r>
            <a:r>
              <a:rPr lang="nl-NL" dirty="0"/>
              <a:t>van de patiënten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De actieve rol van de patiënt versterken door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ondersteuning bij de digitale gezondheidscultuur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verbetering van de toegang van de patiënten tot hun eigen gegevens</a:t>
            </a:r>
          </a:p>
          <a:p>
            <a:r>
              <a:rPr lang="nl-BE" b="1" dirty="0">
                <a:solidFill>
                  <a:srgbClr val="07766F"/>
                </a:solidFill>
              </a:rPr>
              <a:t>Projecten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tandaardisering </a:t>
            </a:r>
            <a:r>
              <a:rPr lang="nl-BE" dirty="0"/>
              <a:t>en verduidelijking van de toegang tot de gezondheidsgegevens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erdere </a:t>
            </a:r>
            <a:r>
              <a:rPr lang="nl-BE" dirty="0"/>
              <a:t>ontwikkeling van het </a:t>
            </a:r>
            <a:r>
              <a:rPr lang="nl-BE" dirty="0" err="1"/>
              <a:t>patiëntentoegangsportaal</a:t>
            </a:r>
            <a:r>
              <a:rPr lang="nl-BE" dirty="0"/>
              <a:t> tot de gezondheidsgegevens (MijnGezondheid.be)</a:t>
            </a:r>
          </a:p>
          <a:p>
            <a:pPr lvl="2"/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Toegang </a:t>
            </a:r>
            <a:r>
              <a:rPr lang="nl-NL" dirty="0"/>
              <a:t>tot de gezondheidsgegevens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Regels m.b.t. 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eïnformeerde </a:t>
            </a:r>
            <a:r>
              <a:rPr lang="nl-NL" dirty="0"/>
              <a:t>toestemming</a:t>
            </a:r>
          </a:p>
          <a:p>
            <a:pPr lvl="1"/>
            <a:r>
              <a:rPr lang="nl-NL" dirty="0"/>
              <a:t>t</a:t>
            </a:r>
            <a:r>
              <a:rPr lang="nl-NL" dirty="0" smtClean="0"/>
              <a:t>herapeutische </a:t>
            </a:r>
            <a:r>
              <a:rPr lang="nl-NL" dirty="0"/>
              <a:t>relaties</a:t>
            </a:r>
          </a:p>
          <a:p>
            <a:pPr lvl="1"/>
            <a:r>
              <a:rPr lang="nl-NL" dirty="0"/>
              <a:t>u</a:t>
            </a:r>
            <a:r>
              <a:rPr lang="nl-NL" dirty="0" smtClean="0"/>
              <a:t>itsluitingen </a:t>
            </a:r>
            <a:r>
              <a:rPr lang="nl-NL" dirty="0"/>
              <a:t>van zorgverleners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andaten</a:t>
            </a:r>
            <a:endParaRPr lang="nl-NL" dirty="0"/>
          </a:p>
          <a:p>
            <a:pPr lvl="1"/>
            <a:r>
              <a:rPr lang="nl-NL" dirty="0"/>
              <a:t>t</a:t>
            </a:r>
            <a:r>
              <a:rPr lang="nl-NL" dirty="0" smtClean="0"/>
              <a:t>oegangsmatrix</a:t>
            </a:r>
            <a:endParaRPr lang="nl-NL" dirty="0"/>
          </a:p>
          <a:p>
            <a:r>
              <a:rPr lang="nl-NL" b="1" dirty="0">
                <a:solidFill>
                  <a:srgbClr val="07766F"/>
                </a:solidFill>
              </a:rPr>
              <a:t>Doelstelling</a:t>
            </a:r>
          </a:p>
          <a:p>
            <a:pPr lvl="1"/>
            <a:r>
              <a:rPr lang="nl-NL" dirty="0"/>
              <a:t>d</a:t>
            </a:r>
            <a:r>
              <a:rPr lang="nl-NL" dirty="0" smtClean="0"/>
              <a:t>eze </a:t>
            </a:r>
            <a:r>
              <a:rPr lang="nl-NL" dirty="0"/>
              <a:t>regels verduidelijken, vereenvoudigen en op elkaar afstemmen, in het bijzonder wat de toegangsmatrix betreft</a:t>
            </a:r>
          </a:p>
          <a:p>
            <a:endParaRPr lang="en-US" dirty="0"/>
          </a:p>
        </p:txBody>
      </p:sp>
      <p:pic>
        <p:nvPicPr>
          <p:cNvPr id="8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9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Toegangsmatrix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Vereenvoudigde en meer open matrix om te voldoen aan de behoeften inzake informatiedeling tussen de zorgverleners</a:t>
            </a:r>
          </a:p>
          <a:p>
            <a:pPr lvl="0"/>
            <a:r>
              <a:rPr lang="nl-BE" dirty="0"/>
              <a:t>Voorstel tot wijziging van de matrix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efault-matrix </a:t>
            </a:r>
            <a:r>
              <a:rPr lang="nl-BE" dirty="0"/>
              <a:t>waarin wordt bepaald welke professional toegang mag krijgen tot welk gegeven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en-US" dirty="0"/>
              <a:t>Doelstellingen </a:t>
            </a:r>
            <a:r>
              <a:rPr lang="nl-BE" altLang="en-US" dirty="0">
                <a:solidFill>
                  <a:srgbClr val="087670"/>
                </a:solidFill>
              </a:rPr>
              <a:t>eHealth</a:t>
            </a:r>
            <a:r>
              <a:rPr lang="nl-BE" altLang="en-US" dirty="0"/>
              <a:t>-platform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altLang="en-US" dirty="0"/>
              <a:t>hoe?</a:t>
            </a:r>
          </a:p>
          <a:p>
            <a:pPr lvl="1"/>
            <a:r>
              <a:rPr lang="nl-BE" altLang="en-US" dirty="0"/>
              <a:t>door een goed georganiseerde, onderlinge elektronische dienstverlening en informatie-uitwisseling tussen alle actoren in de gezondheidszorg</a:t>
            </a:r>
          </a:p>
          <a:p>
            <a:pPr lvl="1"/>
            <a:r>
              <a:rPr lang="nl-BE" altLang="en-US" dirty="0"/>
              <a:t>met de nodige waarborgen op het vlak van de informatieveiligheid, de bescherming van de persoonlijke levenssfeer en het </a:t>
            </a:r>
            <a:r>
              <a:rPr lang="nl-BE" altLang="en-US" dirty="0" smtClean="0"/>
              <a:t>beroepsgeheim</a:t>
            </a:r>
            <a:endParaRPr lang="nl-BE" altLang="en-US" dirty="0"/>
          </a:p>
          <a:p>
            <a:r>
              <a:rPr lang="nl-BE" altLang="en-US" dirty="0"/>
              <a:t>wat?</a:t>
            </a:r>
          </a:p>
          <a:p>
            <a:pPr lvl="1"/>
            <a:r>
              <a:rPr lang="nl-BE" altLang="en-US" dirty="0"/>
              <a:t>optimaliseren van de kwaliteit en de continuïteit van de gezondheidszorgverstrekking </a:t>
            </a:r>
          </a:p>
          <a:p>
            <a:pPr lvl="1"/>
            <a:r>
              <a:rPr lang="nl-BE" altLang="en-US" dirty="0"/>
              <a:t>optimaliseren van de veiligheid van de patiënt</a:t>
            </a:r>
          </a:p>
          <a:p>
            <a:pPr lvl="1"/>
            <a:r>
              <a:rPr lang="nl-BE" altLang="en-US" dirty="0"/>
              <a:t>vereenvoudigen van de administratieve formaliteiten voor alle actoren in de gezondheidszorg</a:t>
            </a:r>
          </a:p>
          <a:p>
            <a:pPr lvl="1"/>
            <a:r>
              <a:rPr lang="nl-BE" altLang="en-US" dirty="0"/>
              <a:t>degelijk ondersteunen van het gezondheidszorgbeleid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26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Toegangsmatrix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BE" b="1" dirty="0">
                <a:solidFill>
                  <a:srgbClr val="07766F"/>
                </a:solidFill>
              </a:rPr>
              <a:t>Projecten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erbetering </a:t>
            </a:r>
            <a:r>
              <a:rPr lang="nl-NL" dirty="0"/>
              <a:t>van de metagegevens om de opzoeking en de rechtstreekse toegang tot de documenten te verbeteren</a:t>
            </a:r>
          </a:p>
          <a:p>
            <a:pPr lvl="1"/>
            <a:r>
              <a:rPr lang="nl-NL" dirty="0"/>
              <a:t>b</a:t>
            </a:r>
            <a:r>
              <a:rPr lang="nl-NL" dirty="0" smtClean="0"/>
              <a:t>eheer </a:t>
            </a:r>
            <a:r>
              <a:rPr lang="nl-NL" dirty="0"/>
              <a:t>van de zogenaamde gevoelige gegevens</a:t>
            </a:r>
          </a:p>
          <a:p>
            <a:pPr lvl="1"/>
            <a:r>
              <a:rPr lang="nl-NL" dirty="0"/>
              <a:t>t</a:t>
            </a:r>
            <a:r>
              <a:rPr lang="nl-NL" dirty="0" smtClean="0"/>
              <a:t>raceerbaarheid </a:t>
            </a:r>
            <a:r>
              <a:rPr lang="nl-NL" dirty="0"/>
              <a:t>van de toegangen en de logs 	 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isualisatie </a:t>
            </a:r>
            <a:r>
              <a:rPr lang="nl-NL" dirty="0"/>
              <a:t>van de actieve therapeutische relaties en van de therapeutische relaties die op eenvormige en exhaustieve wijze werden afgesloten</a:t>
            </a:r>
          </a:p>
          <a:p>
            <a:pPr lvl="1"/>
            <a:r>
              <a:rPr lang="nl-NL" dirty="0"/>
              <a:t>u</a:t>
            </a:r>
            <a:r>
              <a:rPr lang="nl-NL" dirty="0" smtClean="0"/>
              <a:t>itrol </a:t>
            </a:r>
            <a:r>
              <a:rPr lang="nl-NL" dirty="0"/>
              <a:t>van een meldingssysteem met betrekking tot de toegangen tot de patiëntgegevens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erduidelijking </a:t>
            </a:r>
            <a:r>
              <a:rPr lang="nl-NL" dirty="0"/>
              <a:t>van het beheerproces van de klachten 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7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MijnGezondheid.be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Verdere ontwikkeling van het </a:t>
            </a:r>
            <a:r>
              <a:rPr lang="nl-NL" dirty="0" err="1"/>
              <a:t>patiëntentoegangsportaal</a:t>
            </a:r>
            <a:r>
              <a:rPr lang="nl-NL" dirty="0"/>
              <a:t> tot de gezondheidsgegevens (MijnGezondheid.be)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echt </a:t>
            </a:r>
            <a:r>
              <a:rPr lang="nl-NL" dirty="0"/>
              <a:t>op een snelle en eenvoudige toegang tot de gezondheidsgegevens 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echt </a:t>
            </a:r>
            <a:r>
              <a:rPr lang="nl-NL" dirty="0"/>
              <a:t>om te beslissen met wie de eigen gezondheidsgegevens (gedeeltelijk of volledig) worden gedeeld</a:t>
            </a:r>
          </a:p>
          <a:p>
            <a:pPr lvl="1"/>
            <a:endParaRPr lang="nl-NL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Portaal eGezondheid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636199"/>
            <a:ext cx="8004312" cy="145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0248 -1.3988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6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Innovatie en bevordering van het onderzoek en de ontwikkeling 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Pharma Femme Tech Travaille En Laboratoire Femme Européenne Caucasienne  Jeune Adulte | Photo Premi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b="2084"/>
          <a:stretch/>
        </p:blipFill>
        <p:spPr bwMode="auto">
          <a:xfrm>
            <a:off x="-1" y="-1"/>
            <a:ext cx="5087889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2"/>
            <a:ext cx="5472608" cy="534612"/>
          </a:xfrm>
        </p:spPr>
        <p:txBody>
          <a:bodyPr/>
          <a:lstStyle/>
          <a:p>
            <a:r>
              <a:rPr lang="nl-BE" dirty="0"/>
              <a:t>Cluster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Empowerment </a:t>
            </a:r>
            <a:r>
              <a:rPr lang="nl-NL" dirty="0"/>
              <a:t>van de zorgverleners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Lokaal </a:t>
            </a:r>
            <a:r>
              <a:rPr lang="nl-NL" dirty="0"/>
              <a:t>dossier (elektronisch patiëntendossier - EPD) voor de zorgverleners en de gezondheidsinstellingen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Actoren </a:t>
            </a:r>
            <a:r>
              <a:rPr lang="nl-NL" dirty="0"/>
              <a:t>in de gezondheidszorg ondersteunen bij het gebruik van de online gezondheidsdiensten 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Ontwikkeling </a:t>
            </a:r>
            <a:r>
              <a:rPr lang="nl-NL" dirty="0"/>
              <a:t>van een portaal 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mtClean="0"/>
              <a:t>EPD </a:t>
            </a:r>
            <a:r>
              <a:rPr lang="nl-NL" dirty="0"/>
              <a:t>voor alle zorgverleners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0000" y="1916832"/>
            <a:ext cx="10213776" cy="4009063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nl-NL" dirty="0"/>
          </a:p>
          <a:p>
            <a:pPr>
              <a:lnSpc>
                <a:spcPct val="200000"/>
              </a:lnSpc>
            </a:pPr>
            <a:r>
              <a:rPr lang="nl-NL" dirty="0" smtClean="0"/>
              <a:t>EPD </a:t>
            </a:r>
            <a:r>
              <a:rPr lang="nl-NL" dirty="0"/>
              <a:t>in alle ziekenhuizen &amp; voor elk gezondheidsberoep (kwaliteitswet)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(Financiële</a:t>
            </a:r>
            <a:r>
              <a:rPr lang="nl-NL" dirty="0"/>
              <a:t>) o</a:t>
            </a:r>
            <a:r>
              <a:rPr lang="nl-NL" dirty="0" smtClean="0"/>
              <a:t>ndersteuning </a:t>
            </a:r>
            <a:r>
              <a:rPr lang="nl-NL" dirty="0"/>
              <a:t>van de ziekenhuizen bij de invoering van een EPD (als voorwaarde voor de realisatie van het </a:t>
            </a:r>
            <a:r>
              <a:rPr lang="nl-NL" dirty="0" smtClean="0"/>
              <a:t>B-IHR-concept</a:t>
            </a:r>
            <a:r>
              <a:rPr lang="nl-NL" dirty="0"/>
              <a:t>)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Ondersteuning </a:t>
            </a:r>
            <a:r>
              <a:rPr lang="nl-NL" dirty="0"/>
              <a:t>bij de ontwikkeling van softwarepakketten voor de zorgverleners van de eerste lijn voor wie het aanbod aan softwarepakketten zeer beperkt is</a:t>
            </a:r>
          </a:p>
          <a:p>
            <a:pPr>
              <a:lnSpc>
                <a:spcPct val="200000"/>
              </a:lnSpc>
            </a:pPr>
            <a:endParaRPr lang="nl-NL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Ondersteuning </a:t>
            </a:r>
            <a:r>
              <a:rPr lang="nl-NL" dirty="0"/>
              <a:t>voor gebruik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Telematicapremies zijn op dit ogenblik beschikbaar voor</a:t>
            </a:r>
          </a:p>
          <a:p>
            <a:pPr lvl="1"/>
            <a:r>
              <a:rPr lang="nl-NL" dirty="0"/>
              <a:t>h</a:t>
            </a:r>
            <a:r>
              <a:rPr lang="nl-NL" dirty="0" smtClean="0"/>
              <a:t>uisartsen</a:t>
            </a:r>
            <a:endParaRPr lang="nl-NL" dirty="0"/>
          </a:p>
          <a:p>
            <a:pPr lvl="1"/>
            <a:r>
              <a:rPr lang="nl-NL" dirty="0"/>
              <a:t>k</a:t>
            </a:r>
            <a:r>
              <a:rPr lang="nl-NL" dirty="0" smtClean="0"/>
              <a:t>inesitherapeuten</a:t>
            </a: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erpleegkundigen</a:t>
            </a:r>
            <a:endParaRPr lang="nl-NL" dirty="0"/>
          </a:p>
          <a:p>
            <a:pPr lvl="1"/>
            <a:r>
              <a:rPr lang="nl-NL" dirty="0"/>
              <a:t>t</a:t>
            </a:r>
            <a:r>
              <a:rPr lang="nl-NL" dirty="0" smtClean="0"/>
              <a:t>andartsen</a:t>
            </a: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roedvrouwen</a:t>
            </a:r>
            <a:endParaRPr lang="nl-NL" dirty="0"/>
          </a:p>
          <a:p>
            <a:r>
              <a:rPr lang="nl-NL" b="1" dirty="0">
                <a:solidFill>
                  <a:srgbClr val="07766F"/>
                </a:solidFill>
              </a:rPr>
              <a:t>Doelstelling</a:t>
            </a:r>
            <a:endParaRPr lang="nl-NL" dirty="0"/>
          </a:p>
          <a:p>
            <a:pPr lvl="1"/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verschillende criteria zo goed mogelijk op elkaar afstemmen en ze in overeenstemming brengen met het werkelijk en kwalitatief gebruik van de online gezondheidsdiensten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Portaal </a:t>
            </a:r>
            <a:r>
              <a:rPr lang="nl-NL" dirty="0"/>
              <a:t>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Kwaliteitswet van 22 april 2019 </a:t>
            </a:r>
          </a:p>
          <a:p>
            <a:r>
              <a:rPr lang="nl-BE" dirty="0"/>
              <a:t>Ontwikkeling van een gemeenschappelijk administratieportaal waardoor de interactie tussen de zorgverlener en de </a:t>
            </a:r>
            <a:r>
              <a:rPr lang="nl-BE" dirty="0" smtClean="0"/>
              <a:t>overheid </a:t>
            </a:r>
            <a:r>
              <a:rPr lang="nl-BE" dirty="0"/>
              <a:t>mogelijk wordt</a:t>
            </a:r>
          </a:p>
          <a:p>
            <a:pPr>
              <a:lnSpc>
                <a:spcPct val="200000"/>
              </a:lnSpc>
            </a:pPr>
            <a:r>
              <a:rPr lang="nl-BE" b="1" dirty="0">
                <a:solidFill>
                  <a:srgbClr val="07766F"/>
                </a:solidFill>
              </a:rPr>
              <a:t>3 types toegang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1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zorgverlener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administraties 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3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patiënt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Portaal </a:t>
            </a:r>
            <a:r>
              <a:rPr lang="nl-NL" dirty="0"/>
              <a:t>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"/>
            <a:endParaRPr lang="nl-BE" dirty="0"/>
          </a:p>
          <a:p>
            <a:pPr marL="57150"/>
            <a:r>
              <a:rPr lang="nl-BE" dirty="0"/>
              <a:t>Toegevoegde waarde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nellere </a:t>
            </a:r>
            <a:r>
              <a:rPr lang="nl-BE" dirty="0"/>
              <a:t>verwerkingstijd van de dossiers</a:t>
            </a:r>
          </a:p>
          <a:p>
            <a:pPr lvl="1"/>
            <a:r>
              <a:rPr lang="nl-BE" dirty="0"/>
              <a:t>c</a:t>
            </a:r>
            <a:r>
              <a:rPr lang="nl-BE" dirty="0" smtClean="0"/>
              <a:t>entrale </a:t>
            </a:r>
            <a:r>
              <a:rPr lang="nl-BE" dirty="0"/>
              <a:t>tool voor de raadpleging van de dossiers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ermindering </a:t>
            </a:r>
            <a:r>
              <a:rPr lang="nl-BE" dirty="0"/>
              <a:t>van de werklast door de (gedeeltelijke) automatisering van de processen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nellere </a:t>
            </a:r>
            <a:r>
              <a:rPr lang="nl-BE" dirty="0"/>
              <a:t>en eenvoudigere manier om opzoekingen te verrichten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ecentraliseerd </a:t>
            </a:r>
            <a:r>
              <a:rPr lang="nl-BE" dirty="0"/>
              <a:t>communicatiekanaal tussen de zorgverlener en de </a:t>
            </a:r>
            <a:r>
              <a:rPr lang="nl-BE" dirty="0" smtClean="0"/>
              <a:t>overheid</a:t>
            </a:r>
            <a:endParaRPr lang="nl-BE" dirty="0"/>
          </a:p>
          <a:p>
            <a:pPr lvl="1"/>
            <a:r>
              <a:rPr lang="nl-BE" dirty="0"/>
              <a:t>t</a:t>
            </a:r>
            <a:r>
              <a:rPr lang="nl-BE" dirty="0" smtClean="0"/>
              <a:t>ransparantie </a:t>
            </a:r>
            <a:r>
              <a:rPr lang="nl-BE" dirty="0"/>
              <a:t>over de informatie betreffende de zorgverleners die door de </a:t>
            </a:r>
            <a:r>
              <a:rPr lang="nl-BE" dirty="0" smtClean="0"/>
              <a:t>overheid </a:t>
            </a:r>
            <a:r>
              <a:rPr lang="nl-BE" dirty="0"/>
              <a:t>wordt bewaard </a:t>
            </a:r>
          </a:p>
          <a:p>
            <a:pPr lvl="1"/>
            <a:r>
              <a:rPr lang="nl-BE" dirty="0"/>
              <a:t>f</a:t>
            </a:r>
            <a:r>
              <a:rPr lang="nl-BE" dirty="0" smtClean="0"/>
              <a:t>aciliteren </a:t>
            </a:r>
            <a:r>
              <a:rPr lang="nl-BE" dirty="0"/>
              <a:t>van het “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once</a:t>
            </a:r>
            <a:r>
              <a:rPr lang="nl-BE" dirty="0"/>
              <a:t>"-principe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etere </a:t>
            </a:r>
            <a:r>
              <a:rPr lang="nl-BE" dirty="0"/>
              <a:t>kwaliteit van de gegevens dankzij de validatie van de gegevens door de zorgverlener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7728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onna che usa l'iPad d'o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r="23640"/>
          <a:stretch/>
        </p:blipFill>
        <p:spPr bwMode="auto">
          <a:xfrm>
            <a:off x="1" y="-4896"/>
            <a:ext cx="5087887" cy="68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Faciliteren van </a:t>
            </a:r>
            <a:r>
              <a:rPr lang="nl-NL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gegevensuitwisselingen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</a:t>
            </a:r>
            <a:r>
              <a:rPr lang="nl-BE" dirty="0" smtClean="0"/>
              <a:t>4</a:t>
            </a:r>
            <a:endParaRPr lang="nl-BE" dirty="0"/>
          </a:p>
        </p:txBody>
      </p:sp>
      <p:pic>
        <p:nvPicPr>
          <p:cNvPr id="17" name="Google Shape;64;g21a3bf64467_0_16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8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4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eGezondheid</a:t>
            </a:r>
            <a:r>
              <a:rPr lang="nl-BE" dirty="0" smtClean="0"/>
              <a:t> in de praktijk</a:t>
            </a:r>
            <a:endParaRPr lang="en-GB" dirty="0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634655" y="3045057"/>
            <a:ext cx="2849813" cy="2454519"/>
            <a:chOff x="2955610" y="2523164"/>
            <a:chExt cx="3087783" cy="2657760"/>
          </a:xfrm>
        </p:grpSpPr>
        <p:sp>
          <p:nvSpPr>
            <p:cNvPr id="63" name="Flowchart: Connector 62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839985" y="3178480"/>
              <a:ext cx="1384518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77" b="1" dirty="0">
                  <a:solidFill>
                    <a:schemeClr val="bg1"/>
                  </a:solidFill>
                </a:rPr>
                <a:t>Medisch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21" idx="1"/>
            </p:cNvCxnSpPr>
            <p:nvPr/>
          </p:nvCxnSpPr>
          <p:spPr>
            <a:xfrm flipV="1">
              <a:off x="5257458" y="4324079"/>
              <a:ext cx="785935" cy="952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4" idx="2"/>
              <a:endCxn id="95" idx="3"/>
            </p:cNvCxnSpPr>
            <p:nvPr/>
          </p:nvCxnSpPr>
          <p:spPr>
            <a:xfrm flipH="1" flipV="1">
              <a:off x="2955610" y="3830622"/>
              <a:ext cx="884375" cy="214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2351584" y="5457080"/>
            <a:ext cx="2990850" cy="1005254"/>
            <a:chOff x="483110" y="5136172"/>
            <a:chExt cx="3240360" cy="1088504"/>
          </a:xfrm>
        </p:grpSpPr>
        <p:grpSp>
          <p:nvGrpSpPr>
            <p:cNvPr id="78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088504"/>
              <a:chOff x="398612" y="5107746"/>
              <a:chExt cx="3240360" cy="108850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21069" y="5137894"/>
                <a:ext cx="2024232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 err="1">
                    <a:solidFill>
                      <a:schemeClr val="bg1"/>
                    </a:solidFill>
                  </a:rPr>
                  <a:t>Onderzoeks-resultaten</a:t>
                </a:r>
                <a:r>
                  <a:rPr lang="nl-BE" sz="1662" dirty="0">
                    <a:solidFill>
                      <a:schemeClr val="bg1"/>
                    </a:solidFill>
                  </a:rPr>
                  <a:t> en verslagen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79" name="Picture 9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2385290" y="1992912"/>
            <a:ext cx="3009900" cy="1069731"/>
            <a:chOff x="518456" y="1382445"/>
            <a:chExt cx="3261456" cy="1158760"/>
          </a:xfrm>
        </p:grpSpPr>
        <p:grpSp>
          <p:nvGrpSpPr>
            <p:cNvPr id="84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86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1691881" y="1508726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Summary </a:t>
                </a:r>
                <a:r>
                  <a:rPr lang="nl-BE" sz="1662" dirty="0" err="1">
                    <a:solidFill>
                      <a:schemeClr val="bg1"/>
                    </a:solidFill>
                  </a:rPr>
                  <a:t>electronic</a:t>
                </a:r>
                <a:r>
                  <a:rPr lang="nl-BE" sz="1662" dirty="0">
                    <a:solidFill>
                      <a:schemeClr val="bg1"/>
                    </a:solidFill>
                  </a:rPr>
                  <a:t> health record (</a:t>
                </a:r>
                <a:r>
                  <a:rPr lang="nl-BE" sz="1662" dirty="0" err="1">
                    <a:solidFill>
                      <a:schemeClr val="bg1"/>
                    </a:solidFill>
                  </a:rPr>
                  <a:t>SumEHR</a:t>
                </a:r>
                <a:r>
                  <a:rPr lang="nl-BE" sz="1662" dirty="0">
                    <a:solidFill>
                      <a:schemeClr val="bg1"/>
                    </a:solidFill>
                  </a:rPr>
                  <a:t>)</a:t>
                </a:r>
                <a:endParaRPr lang="nl-BE" sz="1662" dirty="0"/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85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2363309" y="3754302"/>
            <a:ext cx="2271346" cy="1112226"/>
            <a:chOff x="495636" y="3290765"/>
            <a:chExt cx="2459972" cy="1205400"/>
          </a:xfrm>
        </p:grpSpPr>
        <p:grpSp>
          <p:nvGrpSpPr>
            <p:cNvPr id="91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 dirty="0"/>
              </a:p>
            </p:txBody>
          </p:sp>
          <p:sp>
            <p:nvSpPr>
              <p:cNvPr id="96" name="TextBox 44"/>
              <p:cNvSpPr txBox="1">
                <a:spLocks noChangeArrowheads="1"/>
              </p:cNvSpPr>
              <p:nvPr/>
            </p:nvSpPr>
            <p:spPr bwMode="auto">
              <a:xfrm>
                <a:off x="1668825" y="3462392"/>
                <a:ext cx="1246991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l-BE" altLang="en-US" sz="1662" dirty="0">
                    <a:solidFill>
                      <a:schemeClr val="bg1"/>
                    </a:solidFill>
                    <a:latin typeface="+mn-lt"/>
                  </a:rPr>
                  <a:t>Medicatie-schema</a:t>
                </a:r>
              </a:p>
            </p:txBody>
          </p:sp>
        </p:grpSp>
        <p:pic>
          <p:nvPicPr>
            <p:cNvPr id="92" name="Picture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6892813" y="2048594"/>
            <a:ext cx="3006969" cy="996462"/>
            <a:chOff x="5403035" y="1443044"/>
            <a:chExt cx="3255987" cy="1080120"/>
          </a:xfrm>
        </p:grpSpPr>
        <p:grpSp>
          <p:nvGrpSpPr>
            <p:cNvPr id="98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marL="76202"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Richtlijnen en adviezen online beschikbaar</a:t>
                </a:r>
              </a:p>
            </p:txBody>
          </p:sp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6881089" y="5430702"/>
            <a:ext cx="3018692" cy="1094642"/>
            <a:chOff x="5389884" y="5107746"/>
            <a:chExt cx="3269138" cy="1184852"/>
          </a:xfrm>
        </p:grpSpPr>
        <p:grpSp>
          <p:nvGrpSpPr>
            <p:cNvPr id="104" name="Group 70"/>
            <p:cNvGrpSpPr>
              <a:grpSpLocks/>
            </p:cNvGrpSpPr>
            <p:nvPr/>
          </p:nvGrpSpPr>
          <p:grpSpPr bwMode="auto"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677309" y="5146979"/>
                <a:ext cx="2086853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marL="164127"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Elektronische verwijsbrieven</a:t>
                </a:r>
                <a:endParaRPr lang="nl-BE" sz="1662" dirty="0"/>
              </a:p>
            </p:txBody>
          </p:sp>
        </p:grpSp>
        <p:grpSp>
          <p:nvGrpSpPr>
            <p:cNvPr id="105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109" name="Picture 9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10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7454054" y="3757234"/>
            <a:ext cx="2527789" cy="1033096"/>
            <a:chOff x="6010438" y="3294151"/>
            <a:chExt cx="2738025" cy="1118781"/>
          </a:xfrm>
        </p:grpSpPr>
        <p:grpSp>
          <p:nvGrpSpPr>
            <p:cNvPr id="117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738025" cy="1081997"/>
              <a:chOff x="5926858" y="3418319"/>
              <a:chExt cx="2658929" cy="108199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5926858" y="3418319"/>
                <a:ext cx="1072820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999678" y="3418319"/>
                <a:ext cx="1461255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907193" y="3419905"/>
                <a:ext cx="1678594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Elektronische</a:t>
                </a:r>
                <a:r>
                  <a:rPr lang="nl-BE" sz="1662" dirty="0"/>
                  <a:t> </a:t>
                </a:r>
                <a:r>
                  <a:rPr lang="nl-BE" sz="1662" dirty="0">
                    <a:solidFill>
                      <a:schemeClr val="bg1"/>
                    </a:solidFill>
                  </a:rPr>
                  <a:t>voorschriften</a:t>
                </a:r>
                <a:endParaRPr lang="nl-BE" sz="1662" dirty="0"/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18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119" name="Picture 10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0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144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Faciliteren </a:t>
            </a:r>
            <a:r>
              <a:rPr lang="nl-NL" dirty="0"/>
              <a:t>van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BE" dirty="0"/>
              <a:t>Functionele en informaticastructuren ontwikkelen voor de uitwisseling van gestandaardiseerde, </a:t>
            </a:r>
            <a:r>
              <a:rPr lang="nl-BE" dirty="0" smtClean="0"/>
              <a:t>gestructureerde </a:t>
            </a:r>
            <a:r>
              <a:rPr lang="nl-BE" dirty="0"/>
              <a:t>en vercijferde gegevens tussen alle actoren in de gezondheidszorg</a:t>
            </a:r>
          </a:p>
          <a:p>
            <a:pPr lvl="1">
              <a:lnSpc>
                <a:spcPct val="200000"/>
              </a:lnSpc>
            </a:pPr>
            <a:r>
              <a:rPr lang="nl-BE" dirty="0"/>
              <a:t>“</a:t>
            </a:r>
            <a:r>
              <a:rPr lang="nl-BE" dirty="0" err="1"/>
              <a:t>CareSets</a:t>
            </a:r>
            <a:r>
              <a:rPr lang="nl-BE" dirty="0"/>
              <a:t>”</a:t>
            </a:r>
          </a:p>
          <a:p>
            <a:pPr>
              <a:lnSpc>
                <a:spcPct val="200000"/>
              </a:lnSpc>
            </a:pPr>
            <a:r>
              <a:rPr lang="nl-BE" dirty="0"/>
              <a:t>Toegang tot de gegevens verlenen via het veralgemenen van API-interfaces</a:t>
            </a:r>
          </a:p>
          <a:p>
            <a:pPr>
              <a:lnSpc>
                <a:spcPct val="200000"/>
              </a:lnSpc>
            </a:pPr>
            <a:r>
              <a:rPr lang="nl-BE" dirty="0"/>
              <a:t>De kwaliteit van de databanken zoals SAM (V2) en </a:t>
            </a:r>
            <a:r>
              <a:rPr lang="nl-BE" dirty="0" err="1"/>
              <a:t>CoBRHA</a:t>
            </a:r>
            <a:r>
              <a:rPr lang="nl-BE" dirty="0"/>
              <a:t>+ verder garanderen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Structurering </a:t>
            </a:r>
            <a:r>
              <a:rPr lang="nl-BE" dirty="0"/>
              <a:t>van de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Omvat alle projecten van het actieplan 3.0 </a:t>
            </a:r>
          </a:p>
          <a:p>
            <a:r>
              <a:rPr lang="nl-BE" dirty="0"/>
              <a:t>Basisprincipe = gebruik van internationale normen </a:t>
            </a:r>
          </a:p>
          <a:p>
            <a:pPr lvl="1"/>
            <a:r>
              <a:rPr lang="nl-BE" dirty="0"/>
              <a:t>FHIR, LOINC, </a:t>
            </a:r>
            <a:r>
              <a:rPr lang="nl-BE" dirty="0" err="1"/>
              <a:t>Snomed</a:t>
            </a:r>
            <a:r>
              <a:rPr lang="nl-BE" dirty="0"/>
              <a:t> CT, ... </a:t>
            </a:r>
          </a:p>
          <a:p>
            <a:r>
              <a:rPr lang="nl-BE" dirty="0"/>
              <a:t>De uitwisseling van gegevens gebeurt door middel van </a:t>
            </a:r>
            <a:r>
              <a:rPr lang="nl-BE" dirty="0" err="1"/>
              <a:t>CareSets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estructureerd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estandaardiseerd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ecodeerd</a:t>
            </a:r>
            <a:endParaRPr lang="nl-BE" dirty="0"/>
          </a:p>
          <a:p>
            <a:r>
              <a:rPr lang="nl-BE" dirty="0"/>
              <a:t>Uitwisseling van </a:t>
            </a:r>
            <a:r>
              <a:rPr lang="nl-BE" dirty="0" err="1"/>
              <a:t>CareSets</a:t>
            </a:r>
            <a:r>
              <a:rPr lang="nl-BE" dirty="0"/>
              <a:t> gebeurt via het </a:t>
            </a:r>
            <a:r>
              <a:rPr lang="nl-BE" dirty="0" err="1"/>
              <a:t>metahub</a:t>
            </a:r>
            <a:r>
              <a:rPr lang="nl-BE" dirty="0"/>
              <a:t>/</a:t>
            </a:r>
            <a:r>
              <a:rPr lang="nl-BE" dirty="0" err="1"/>
              <a:t>hubsysteem</a:t>
            </a:r>
            <a:r>
              <a:rPr lang="nl-BE" dirty="0"/>
              <a:t>, de gezondheidskluis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772896"/>
            <a:ext cx="720000" cy="720000"/>
          </a:xfrm>
          <a:prstGeom prst="rect">
            <a:avLst/>
          </a:prstGeom>
        </p:spPr>
      </p:pic>
      <p:pic>
        <p:nvPicPr>
          <p:cNvPr id="9" name="Google Shape;64;g21a3bf64467_0_16"/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720268" y="1996755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0000" y="404664"/>
            <a:ext cx="10213776" cy="1159527"/>
          </a:xfrm>
        </p:spPr>
        <p:txBody>
          <a:bodyPr/>
          <a:lstStyle/>
          <a:p>
            <a:r>
              <a:rPr lang="nl-BE"/>
              <a:t>Structurering </a:t>
            </a:r>
            <a:r>
              <a:rPr lang="nl-BE" dirty="0"/>
              <a:t>van de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API-aanpak</a:t>
            </a:r>
            <a:endParaRPr lang="nl-BE" dirty="0"/>
          </a:p>
          <a:p>
            <a:r>
              <a:rPr lang="nl-BE" b="1" dirty="0">
                <a:solidFill>
                  <a:srgbClr val="087670"/>
                </a:solidFill>
              </a:rPr>
              <a:t>2 pijlers</a:t>
            </a:r>
          </a:p>
          <a:p>
            <a:pPr lvl="1"/>
            <a:r>
              <a:rPr lang="nl-BE" dirty="0" smtClean="0"/>
              <a:t>ontwikkeling </a:t>
            </a:r>
            <a:r>
              <a:rPr lang="nl-BE" dirty="0"/>
              <a:t>door alle gegevensleveranciers (kluizen en hubs, </a:t>
            </a:r>
            <a:r>
              <a:rPr lang="nl-BE" dirty="0" err="1"/>
              <a:t>Recip</a:t>
            </a:r>
            <a:r>
              <a:rPr lang="nl-BE" dirty="0"/>
              <a:t>-e, </a:t>
            </a:r>
            <a:r>
              <a:rPr lang="nl-BE" dirty="0" err="1"/>
              <a:t>BelRAI</a:t>
            </a:r>
            <a:r>
              <a:rPr lang="nl-BE" dirty="0"/>
              <a:t>, ...) van interfaces 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ntwikkeling </a:t>
            </a:r>
            <a:r>
              <a:rPr lang="nl-BE" dirty="0"/>
              <a:t>(met Europese gelden) van een platform dat aansluit bij Europese initiatieven voor de uitwisseling van gestructureerde informatiegegevens</a:t>
            </a:r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916832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7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Master </a:t>
            </a:r>
            <a:r>
              <a:rPr lang="nl-BE" dirty="0"/>
              <a:t>data/Reference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SAM </a:t>
            </a:r>
            <a:r>
              <a:rPr lang="nl-BE" dirty="0"/>
              <a:t>- Authentieke bron van de geneesmiddelen</a:t>
            </a:r>
          </a:p>
          <a:p>
            <a:r>
              <a:rPr lang="nl-BE" dirty="0"/>
              <a:t>Implementatie van de ISO IDMP normen op Europees niveau </a:t>
            </a:r>
            <a:endParaRPr lang="nl-BE" dirty="0" smtClean="0"/>
          </a:p>
          <a:p>
            <a:pPr lvl="1"/>
            <a:r>
              <a:rPr lang="nl-BE" dirty="0" smtClean="0"/>
              <a:t>belangrijk </a:t>
            </a:r>
            <a:r>
              <a:rPr lang="nl-BE" dirty="0"/>
              <a:t>om ze in SAMv2 op te nemen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1773329" y="1772816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" y="1844896"/>
            <a:ext cx="43356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1" dirty="0" smtClean="0"/>
              <a:t>Master </a:t>
            </a:r>
            <a:r>
              <a:rPr lang="nl-BE" b="1" dirty="0"/>
              <a:t>data/Reference data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Verdere </a:t>
            </a:r>
            <a:r>
              <a:rPr lang="nl-BE" dirty="0"/>
              <a:t>uitrol van </a:t>
            </a:r>
            <a:r>
              <a:rPr lang="nl-BE" dirty="0" err="1"/>
              <a:t>CoBRHA</a:t>
            </a:r>
            <a:r>
              <a:rPr lang="nl-BE" dirty="0"/>
              <a:t>+</a:t>
            </a:r>
          </a:p>
          <a:p>
            <a:r>
              <a:rPr lang="nl-BE" dirty="0"/>
              <a:t>Centraal register van de gezondheidsinstellingen, de actoren in de gezondheidszorg en de zorgverleners</a:t>
            </a:r>
          </a:p>
          <a:p>
            <a:r>
              <a:rPr lang="nl-BE" dirty="0"/>
              <a:t>Project inzake het faciliteren van de gegevensraadpleging onder meer via een abonnementensysteem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772896"/>
            <a:ext cx="720000" cy="720000"/>
          </a:xfrm>
          <a:prstGeom prst="rect">
            <a:avLst/>
          </a:prstGeom>
        </p:spPr>
      </p:pic>
      <p:pic>
        <p:nvPicPr>
          <p:cNvPr id="8" name="Google Shape;64;g21a3bf64467_0_16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784084" y="1996755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5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Empowerment van de zorgverleners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5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ntercare - Doctors as Medical Specialis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r="10117"/>
          <a:stretch/>
        </p:blipFill>
        <p:spPr bwMode="auto">
          <a:xfrm>
            <a:off x="0" y="0"/>
            <a:ext cx="5112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Innovatie </a:t>
            </a:r>
            <a:r>
              <a:rPr lang="nl-BE" dirty="0"/>
              <a:t>en bevordering van het onderzoek en de ontwikkeling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dirty="0">
                <a:solidFill>
                  <a:srgbClr val="087670"/>
                </a:solidFill>
              </a:rPr>
              <a:t>Projecten</a:t>
            </a:r>
          </a:p>
          <a:p>
            <a:pPr lvl="1"/>
            <a:r>
              <a:rPr lang="nl-BE" dirty="0" err="1"/>
              <a:t>t</a:t>
            </a:r>
            <a:r>
              <a:rPr lang="nl-BE" dirty="0" err="1" smtClean="0"/>
              <a:t>elegeneeskunde</a:t>
            </a:r>
            <a:r>
              <a:rPr lang="nl-BE" dirty="0" smtClean="0"/>
              <a:t> </a:t>
            </a:r>
            <a:endParaRPr lang="nl-BE" dirty="0"/>
          </a:p>
          <a:p>
            <a:pPr lvl="1"/>
            <a:r>
              <a:rPr lang="nl-BE" dirty="0" smtClean="0"/>
              <a:t>«</a:t>
            </a:r>
            <a:r>
              <a:rPr lang="nl-BE" dirty="0"/>
              <a:t> Health </a:t>
            </a:r>
            <a:r>
              <a:rPr lang="nl-BE" dirty="0" err="1"/>
              <a:t>technology</a:t>
            </a:r>
            <a:r>
              <a:rPr lang="nl-BE" dirty="0"/>
              <a:t> »</a:t>
            </a:r>
          </a:p>
          <a:p>
            <a:pPr lvl="1"/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Telegeneeskunde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Klemtoon </a:t>
            </a:r>
            <a:r>
              <a:rPr lang="nl-BE" b="1" dirty="0">
                <a:solidFill>
                  <a:srgbClr val="087670"/>
                </a:solidFill>
              </a:rPr>
              <a:t>op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toegankelijkheid en de gebruiksvriendelijkheid voor de gebruikers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veiligheid van de informatie-uitwisselingen 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technische mogelijkheden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integratie in het elektronisch medisch dossier</a:t>
            </a:r>
          </a:p>
          <a:p>
            <a:r>
              <a:rPr lang="nl-BE" dirty="0"/>
              <a:t>Belang van de opleiding </a:t>
            </a:r>
            <a:r>
              <a:rPr lang="nl-NL" dirty="0"/>
              <a:t>om deze tools te gebruiken </a:t>
            </a:r>
            <a:endParaRPr lang="nl-BE" dirty="0"/>
          </a:p>
          <a:p>
            <a:r>
              <a:rPr lang="nl-BE" dirty="0"/>
              <a:t>Kwaliteitslabels</a:t>
            </a:r>
          </a:p>
          <a:p>
            <a:r>
              <a:rPr lang="nl-BE" dirty="0"/>
              <a:t>Integratie in </a:t>
            </a:r>
            <a:r>
              <a:rPr lang="nl-BE" dirty="0" err="1"/>
              <a:t>MijnGezondheid</a:t>
            </a:r>
            <a:endParaRPr lang="nl-BE" dirty="0"/>
          </a:p>
          <a:p>
            <a:r>
              <a:rPr lang="nl-NL" dirty="0"/>
              <a:t>Belang van digitaal ondersteunde zorg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Health </a:t>
            </a:r>
            <a:r>
              <a:rPr lang="nl-BE" dirty="0"/>
              <a:t>Technology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/>
              <a:t>Nieuwe gezondheidstechnologieën </a:t>
            </a:r>
            <a:endParaRPr lang="nl-BE" dirty="0"/>
          </a:p>
          <a:p>
            <a:r>
              <a:rPr lang="nl-BE"/>
              <a:t>Uitrol van </a:t>
            </a:r>
            <a:r>
              <a:rPr lang="nl-BE" dirty="0"/>
              <a:t>een multidisciplinair evaluatieproces </a:t>
            </a:r>
          </a:p>
          <a:p>
            <a:r>
              <a:rPr lang="nl-BE"/>
              <a:t>Evolutie van </a:t>
            </a:r>
            <a:r>
              <a:rPr lang="nl-BE" dirty="0"/>
              <a:t>de huidige piramide </a:t>
            </a:r>
            <a:r>
              <a:rPr lang="nl-BE" dirty="0" err="1"/>
              <a:t>mHealth</a:t>
            </a:r>
            <a:r>
              <a:rPr lang="nl-BE" dirty="0"/>
              <a:t> en van het evaluatieproces </a:t>
            </a:r>
          </a:p>
          <a:p>
            <a:r>
              <a:rPr lang="nl-BE"/>
              <a:t>Ontwikkeling van </a:t>
            </a:r>
            <a:r>
              <a:rPr lang="nl-BE" dirty="0"/>
              <a:t>een financieringsmechanisme</a:t>
            </a:r>
          </a:p>
          <a:p>
            <a:r>
              <a:rPr lang="nl-BE"/>
              <a:t>Waarborgen </a:t>
            </a:r>
            <a:r>
              <a:rPr lang="nl-BE" dirty="0"/>
              <a:t>van interoperabiliteit en technische integratie van nieuwe technologieën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9272" y="2614777"/>
            <a:ext cx="5465360" cy="15648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Digitalisering en optimalisering van de administratieve verwerkingen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12024" y="1700808"/>
            <a:ext cx="5472608" cy="534612"/>
          </a:xfrm>
        </p:spPr>
        <p:txBody>
          <a:bodyPr/>
          <a:lstStyle/>
          <a:p>
            <a:r>
              <a:rPr lang="nl-BE" dirty="0"/>
              <a:t>Cluster 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personne écrivant sur un cahier blan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t="342" r="33493" b="-342"/>
          <a:stretch/>
        </p:blipFill>
        <p:spPr bwMode="auto">
          <a:xfrm>
            <a:off x="-24680" y="24636"/>
            <a:ext cx="5112568" cy="68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5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eGezondheid in de praktijk</a:t>
            </a:r>
            <a:endParaRPr lang="en-GB" dirty="0"/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4795847" y="3101147"/>
            <a:ext cx="2731477" cy="2562958"/>
            <a:chOff x="3078646" y="2523164"/>
            <a:chExt cx="2958799" cy="2776730"/>
          </a:xfrm>
        </p:grpSpPr>
        <p:sp>
          <p:nvSpPr>
            <p:cNvPr id="61" name="Flowchart: Connector 60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73454" y="3766142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315897" y="2602852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64307" y="3124036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56564" y="3386537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Flowchart: Connector 128"/>
            <p:cNvSpPr/>
            <p:nvPr/>
          </p:nvSpPr>
          <p:spPr>
            <a:xfrm>
              <a:off x="3756439" y="3085178"/>
              <a:ext cx="1552417" cy="14828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77" b="1" dirty="0" err="1">
                  <a:solidFill>
                    <a:schemeClr val="bg1"/>
                  </a:solidFill>
                </a:rPr>
                <a:t>Adminis-tratief</a:t>
              </a:r>
              <a:endParaRPr lang="nl-BE" sz="1477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2414597" y="2059260"/>
            <a:ext cx="2984989" cy="1058008"/>
            <a:chOff x="546770" y="1394932"/>
            <a:chExt cx="3233142" cy="1146273"/>
          </a:xfrm>
        </p:grpSpPr>
        <p:grpSp>
          <p:nvGrpSpPr>
            <p:cNvPr id="131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133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64127">
                  <a:defRPr/>
                </a:pPr>
                <a:endParaRPr lang="nl-BE" sz="277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nl-BE" sz="185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 err="1">
                    <a:solidFill>
                      <a:schemeClr val="bg1"/>
                    </a:solidFill>
                  </a:rPr>
                  <a:t>Verzekerbaarheids</a:t>
                </a:r>
                <a:r>
                  <a:rPr lang="nl-BE" sz="1662" dirty="0">
                    <a:solidFill>
                      <a:schemeClr val="bg1"/>
                    </a:solidFill>
                  </a:rPr>
                  <a:t>-toestand, </a:t>
                </a:r>
                <a:r>
                  <a:rPr lang="nl-BE" sz="1662" dirty="0" err="1">
                    <a:solidFill>
                      <a:schemeClr val="bg1"/>
                    </a:solidFill>
                  </a:rPr>
                  <a:t>tarificatie</a:t>
                </a:r>
                <a:r>
                  <a:rPr lang="nl-BE" sz="1662" dirty="0">
                    <a:solidFill>
                      <a:schemeClr val="bg1"/>
                    </a:solidFill>
                  </a:rPr>
                  <a:t>,</a:t>
                </a: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facturatie</a:t>
                </a:r>
                <a:endParaRPr lang="nl-BE" sz="1662" dirty="0"/>
              </a:p>
            </p:txBody>
          </p:sp>
        </p:grpSp>
        <p:pic>
          <p:nvPicPr>
            <p:cNvPr id="132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2351584" y="4099077"/>
            <a:ext cx="2444262" cy="1016977"/>
            <a:chOff x="477657" y="3605133"/>
            <a:chExt cx="2648583" cy="1101151"/>
          </a:xfrm>
        </p:grpSpPr>
        <p:grpSp>
          <p:nvGrpSpPr>
            <p:cNvPr id="138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nl-BE" sz="277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Aanmaken en versturen van attesten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139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6760928" y="2112013"/>
            <a:ext cx="3291254" cy="1014046"/>
            <a:chOff x="5254692" y="1452701"/>
            <a:chExt cx="3565782" cy="1097874"/>
          </a:xfrm>
        </p:grpSpPr>
        <p:grpSp>
          <p:nvGrpSpPr>
            <p:cNvPr id="144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5782" cy="1088504"/>
              <a:chOff x="398612" y="5107746"/>
              <a:chExt cx="3373796" cy="1088504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477145" y="5107746"/>
                <a:ext cx="2295263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477145" y="5137889"/>
                <a:ext cx="2295263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Bijwerking van de SumEHR, van het medicatieschema, ... 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145" name="Picture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4636120" y="5664106"/>
            <a:ext cx="3005504" cy="1005254"/>
            <a:chOff x="2952328" y="5301208"/>
            <a:chExt cx="3255987" cy="1088504"/>
          </a:xfrm>
        </p:grpSpPr>
        <p:grpSp>
          <p:nvGrpSpPr>
            <p:cNvPr id="150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660708" y="5117132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678172" y="5147280"/>
                <a:ext cx="2085990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Verslag versturen naar de houder van het GMD</a:t>
                </a:r>
              </a:p>
            </p:txBody>
          </p:sp>
        </p:grpSp>
        <p:pic>
          <p:nvPicPr>
            <p:cNvPr id="151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7528790" y="4116660"/>
            <a:ext cx="2722685" cy="1006719"/>
            <a:chOff x="6264041" y="3624287"/>
            <a:chExt cx="3169333" cy="1090476"/>
          </a:xfrm>
        </p:grpSpPr>
        <p:grpSp>
          <p:nvGrpSpPr>
            <p:cNvPr id="156" name="Group 69"/>
            <p:cNvGrpSpPr>
              <a:grpSpLocks/>
            </p:cNvGrpSpPr>
            <p:nvPr/>
          </p:nvGrpSpPr>
          <p:grpSpPr bwMode="auto">
            <a:xfrm>
              <a:off x="6276202" y="3624287"/>
              <a:ext cx="3157172" cy="1090476"/>
              <a:chOff x="5588673" y="1304707"/>
              <a:chExt cx="3702569" cy="1090476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5588415" y="1304707"/>
                <a:ext cx="1152258" cy="10793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750674" y="1315818"/>
                <a:ext cx="2540568" cy="1079365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60" name="TextBox 52"/>
              <p:cNvSpPr txBox="1">
                <a:spLocks noChangeArrowheads="1"/>
              </p:cNvSpPr>
              <p:nvPr/>
            </p:nvSpPr>
            <p:spPr bwMode="auto">
              <a:xfrm>
                <a:off x="6751106" y="1344851"/>
                <a:ext cx="2409466" cy="103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78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nl-BE" altLang="en-US" sz="1477" dirty="0">
                  <a:solidFill>
                    <a:schemeClr val="bg1"/>
                  </a:solidFill>
                  <a:latin typeface="+mn-lt"/>
                </a:endParaRPr>
              </a:p>
              <a:p>
                <a:r>
                  <a:rPr lang="nl-BE" altLang="en-US" sz="1662" dirty="0">
                    <a:solidFill>
                      <a:schemeClr val="bg1"/>
                    </a:solidFill>
                    <a:latin typeface="+mn-lt"/>
                  </a:rPr>
                  <a:t>Registraties</a:t>
                </a:r>
              </a:p>
            </p:txBody>
          </p:sp>
        </p:grpSp>
        <p:pic>
          <p:nvPicPr>
            <p:cNvPr id="157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1" y="3677967"/>
              <a:ext cx="993471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27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Cluster 6: digitalisering en optimalisering van de administratieve verwerkingen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nl-BE" sz="1600" b="1" dirty="0" smtClean="0">
                <a:solidFill>
                  <a:srgbClr val="087670"/>
                </a:solidFill>
              </a:rPr>
              <a:t>Projecten</a:t>
            </a:r>
            <a:endParaRPr lang="nl-BE" sz="1600" b="1" dirty="0">
              <a:solidFill>
                <a:srgbClr val="087670"/>
              </a:solidFill>
            </a:endParaRPr>
          </a:p>
          <a:p>
            <a:pPr lvl="1"/>
            <a:r>
              <a:rPr lang="nl-BE" dirty="0" err="1"/>
              <a:t>Mult-eMediatt</a:t>
            </a:r>
            <a:endParaRPr lang="nl-BE" dirty="0"/>
          </a:p>
          <a:p>
            <a:pPr lvl="1"/>
            <a:r>
              <a:rPr lang="nl-BE" dirty="0" err="1"/>
              <a:t>MyCareNet</a:t>
            </a:r>
            <a:endParaRPr lang="nl-BE" dirty="0"/>
          </a:p>
          <a:p>
            <a:pPr lvl="1"/>
            <a:r>
              <a:rPr lang="nl-BE" dirty="0" err="1"/>
              <a:t>Mediprima</a:t>
            </a:r>
            <a:endParaRPr lang="nl-BE" dirty="0"/>
          </a:p>
          <a:p>
            <a:pPr lvl="1"/>
            <a:r>
              <a:rPr lang="nl-BE" dirty="0"/>
              <a:t>p</a:t>
            </a:r>
            <a:r>
              <a:rPr lang="nl-BE" dirty="0" smtClean="0"/>
              <a:t>latform </a:t>
            </a:r>
            <a:r>
              <a:rPr lang="nl-BE" dirty="0"/>
              <a:t>TRIO - professionele re-integratie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Mult-eMediatt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Nieuwe </a:t>
            </a:r>
            <a:r>
              <a:rPr lang="nl-BE" dirty="0"/>
              <a:t>tool waarbij de arbeidsongeschiktheidsattesten op een eenvoudige en beveiligde manier </a:t>
            </a:r>
            <a:r>
              <a:rPr lang="nl-BE" dirty="0" smtClean="0"/>
              <a:t>rechtstreeks </a:t>
            </a:r>
            <a:r>
              <a:rPr lang="nl-BE" dirty="0"/>
              <a:t>worden overgemaakt aan de betrokken bestemmelingen</a:t>
            </a:r>
          </a:p>
          <a:p>
            <a:pPr lvl="1"/>
            <a:r>
              <a:rPr lang="nl-BE" dirty="0" smtClean="0"/>
              <a:t>met </a:t>
            </a:r>
            <a:r>
              <a:rPr lang="nl-BE" dirty="0"/>
              <a:t>akkoord van de patiënt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11424" y="1996755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6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MyCareNet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Nieuwe </a:t>
            </a:r>
            <a:r>
              <a:rPr lang="nl-BE" b="1" dirty="0">
                <a:solidFill>
                  <a:srgbClr val="087670"/>
                </a:solidFill>
              </a:rPr>
              <a:t>sectoren</a:t>
            </a:r>
          </a:p>
          <a:p>
            <a:pPr lvl="1"/>
            <a:r>
              <a:rPr lang="nl-BE" dirty="0"/>
              <a:t>l</a:t>
            </a:r>
            <a:r>
              <a:rPr lang="nl-BE" dirty="0" smtClean="0"/>
              <a:t>ogopedisten</a:t>
            </a:r>
            <a:r>
              <a:rPr lang="nl-BE" dirty="0"/>
              <a:t>, bandagisten, tariferingsdienst apothekers, RVT (Brussel en Wallonië), ...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edetineerden</a:t>
            </a:r>
            <a:r>
              <a:rPr lang="nl-BE" dirty="0"/>
              <a:t>, Europese ambtenaren, </a:t>
            </a:r>
            <a:r>
              <a:rPr lang="nl-BE" dirty="0" err="1"/>
              <a:t>Fedasil</a:t>
            </a:r>
            <a:r>
              <a:rPr lang="nl-BE" dirty="0"/>
              <a:t>, ... </a:t>
            </a:r>
          </a:p>
          <a:p>
            <a:r>
              <a:rPr lang="nl-BE" b="1" dirty="0">
                <a:solidFill>
                  <a:srgbClr val="087670"/>
                </a:solidFill>
              </a:rPr>
              <a:t>Nieuwe diensten 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igitalisering </a:t>
            </a:r>
            <a:r>
              <a:rPr lang="nl-BE" dirty="0"/>
              <a:t>van het arbeidsongeschiktheidsattest (</a:t>
            </a:r>
            <a:r>
              <a:rPr lang="nl-BE" dirty="0" err="1"/>
              <a:t>Mult-eMediatt</a:t>
            </a:r>
            <a:r>
              <a:rPr lang="nl-BE" dirty="0"/>
              <a:t>) 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pname </a:t>
            </a:r>
            <a:r>
              <a:rPr lang="nl-BE" dirty="0"/>
              <a:t>in instelling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oorverwijsvoorschriften</a:t>
            </a:r>
            <a:endParaRPr lang="nl-BE" dirty="0"/>
          </a:p>
          <a:p>
            <a:pPr lvl="1"/>
            <a:r>
              <a:rPr lang="nl-BE" dirty="0"/>
              <a:t>Europese ziekteverzekeringskaart</a:t>
            </a:r>
          </a:p>
          <a:p>
            <a:pPr lvl="1"/>
            <a:r>
              <a:rPr lang="nl-BE" dirty="0"/>
              <a:t>…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955770"/>
            <a:ext cx="866287" cy="3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MyCareNet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Aanpassingen </a:t>
            </a:r>
            <a:r>
              <a:rPr lang="nl-BE" dirty="0"/>
              <a:t>aan de wetgeving </a:t>
            </a:r>
          </a:p>
          <a:p>
            <a:r>
              <a:rPr lang="nl-BE" dirty="0" smtClean="0"/>
              <a:t>Project </a:t>
            </a:r>
            <a:r>
              <a:rPr lang="nl-BE" dirty="0"/>
              <a:t>inzake mentale gezondheid </a:t>
            </a:r>
          </a:p>
          <a:p>
            <a:r>
              <a:rPr lang="nl-BE" dirty="0" smtClean="0"/>
              <a:t>Project </a:t>
            </a:r>
            <a:r>
              <a:rPr lang="nl-BE" dirty="0" err="1"/>
              <a:t>ChroniCare</a:t>
            </a:r>
            <a:r>
              <a:rPr lang="nl-BE" dirty="0"/>
              <a:t> (geïntegreerde zorg)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955770"/>
            <a:ext cx="866287" cy="3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Platform </a:t>
            </a:r>
            <a:r>
              <a:rPr lang="nl-BE" dirty="0"/>
              <a:t>TRIO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Beveiligd </a:t>
            </a:r>
            <a:r>
              <a:rPr lang="nl-BE" dirty="0"/>
              <a:t>digitaal communicatieplatform voor het uitwisselen en raadplegen van de noodzakelijke </a:t>
            </a:r>
            <a:r>
              <a:rPr lang="nl-BE" dirty="0" smtClean="0"/>
              <a:t>informatie </a:t>
            </a:r>
            <a:r>
              <a:rPr lang="nl-BE" dirty="0"/>
              <a:t>door de actoren van de professionele re-integratie 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dviserende </a:t>
            </a:r>
            <a:r>
              <a:rPr lang="nl-BE" dirty="0"/>
              <a:t>artsen van de VI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rbeidsartsen</a:t>
            </a:r>
            <a:endParaRPr lang="nl-BE" dirty="0"/>
          </a:p>
          <a:p>
            <a:pPr lvl="1"/>
            <a:r>
              <a:rPr lang="nl-BE" dirty="0"/>
              <a:t>h</a:t>
            </a:r>
            <a:r>
              <a:rPr lang="nl-BE" dirty="0" smtClean="0"/>
              <a:t>uisartsen</a:t>
            </a:r>
            <a:endParaRPr lang="nl-BE" dirty="0"/>
          </a:p>
          <a:p>
            <a:r>
              <a:rPr lang="nl-BE" dirty="0"/>
              <a:t>Mogelijke raadplegingen door de gemachtigde zorgverleners van</a:t>
            </a:r>
          </a:p>
          <a:p>
            <a:pPr lvl="1"/>
            <a:r>
              <a:rPr lang="nl-BE" dirty="0"/>
              <a:t>m</a:t>
            </a:r>
            <a:r>
              <a:rPr lang="nl-BE" dirty="0" smtClean="0"/>
              <a:t>edische </a:t>
            </a:r>
            <a:r>
              <a:rPr lang="nl-BE" dirty="0"/>
              <a:t>verslagen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leutelgegevens </a:t>
            </a:r>
            <a:r>
              <a:rPr lang="nl-BE" dirty="0"/>
              <a:t>met betrekking tot het beheer van het werkhervattingstraject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772816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nl-NL" sz="3600" dirty="0" smtClean="0">
                <a:solidFill>
                  <a:prstClr val="black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Sociale sector - Stand van zaken </a:t>
            </a:r>
            <a:endParaRPr lang="fr-BE" sz="3600" dirty="0">
              <a:solidFill>
                <a:prstClr val="black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893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Kruispuntbank van de Sociale Zekerheid (KSZ)</a:t>
            </a:r>
            <a:endParaRPr lang="en-GB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81324"/>
            <a:ext cx="8424936" cy="57033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1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Kruispuntbank van de Sociale Zekerheid (KSZ)</a:t>
            </a:r>
            <a:endParaRPr lang="en-GB" dirty="0"/>
          </a:p>
        </p:txBody>
      </p:sp>
      <p:sp>
        <p:nvSpPr>
          <p:cNvPr id="24580" name="Rectangle 110"/>
          <p:cNvSpPr>
            <a:spLocks noChangeArrowheads="1"/>
          </p:cNvSpPr>
          <p:nvPr/>
        </p:nvSpPr>
        <p:spPr bwMode="auto">
          <a:xfrm>
            <a:off x="9120189" y="3860800"/>
            <a:ext cx="65087" cy="1379538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017963" y="4092576"/>
            <a:ext cx="82550" cy="1135063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017963" y="3849688"/>
            <a:ext cx="82550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211639" y="5389563"/>
            <a:ext cx="942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7218363" y="5564188"/>
            <a:ext cx="1668462" cy="588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3297239" y="5564189"/>
            <a:ext cx="1857375" cy="541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138864" y="3849688"/>
            <a:ext cx="84137" cy="170180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8177213" y="2390776"/>
            <a:ext cx="1414462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6762751" y="3119439"/>
            <a:ext cx="141446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814" name="Rectangle 14"/>
          <p:cNvSpPr>
            <a:spLocks noChangeArrowheads="1"/>
          </p:cNvSpPr>
          <p:nvPr/>
        </p:nvSpPr>
        <p:spPr bwMode="auto">
          <a:xfrm>
            <a:off x="7292975" y="3028951"/>
            <a:ext cx="312738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590" name="Freeform 15"/>
          <p:cNvSpPr>
            <a:spLocks/>
          </p:cNvSpPr>
          <p:nvPr/>
        </p:nvSpPr>
        <p:spPr bwMode="auto">
          <a:xfrm>
            <a:off x="7292975" y="2906714"/>
            <a:ext cx="439738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91" name="Freeform 16"/>
          <p:cNvSpPr>
            <a:spLocks/>
          </p:cNvSpPr>
          <p:nvPr/>
        </p:nvSpPr>
        <p:spPr bwMode="auto">
          <a:xfrm>
            <a:off x="7605713" y="2906714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92" name="Rectangle 18"/>
          <p:cNvSpPr>
            <a:spLocks noChangeArrowheads="1"/>
          </p:cNvSpPr>
          <p:nvPr/>
        </p:nvSpPr>
        <p:spPr bwMode="auto">
          <a:xfrm>
            <a:off x="5816600" y="4194176"/>
            <a:ext cx="623888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FW</a:t>
            </a:r>
          </a:p>
        </p:txBody>
      </p:sp>
      <p:sp>
        <p:nvSpPr>
          <p:cNvPr id="24593" name="Freeform 19"/>
          <p:cNvSpPr>
            <a:spLocks/>
          </p:cNvSpPr>
          <p:nvPr/>
        </p:nvSpPr>
        <p:spPr bwMode="auto">
          <a:xfrm>
            <a:off x="5816600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94" name="Freeform 20"/>
          <p:cNvSpPr>
            <a:spLocks/>
          </p:cNvSpPr>
          <p:nvPr/>
        </p:nvSpPr>
        <p:spPr bwMode="auto">
          <a:xfrm>
            <a:off x="6440488" y="4011613"/>
            <a:ext cx="188912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808" name="Rectangle 22"/>
          <p:cNvSpPr>
            <a:spLocks noChangeArrowheads="1"/>
          </p:cNvSpPr>
          <p:nvPr/>
        </p:nvSpPr>
        <p:spPr bwMode="auto">
          <a:xfrm>
            <a:off x="6003925" y="4730751"/>
            <a:ext cx="312738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596" name="Freeform 23"/>
          <p:cNvSpPr>
            <a:spLocks/>
          </p:cNvSpPr>
          <p:nvPr/>
        </p:nvSpPr>
        <p:spPr bwMode="auto">
          <a:xfrm>
            <a:off x="6003925" y="4608514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597" name="Freeform 24"/>
          <p:cNvSpPr>
            <a:spLocks/>
          </p:cNvSpPr>
          <p:nvPr/>
        </p:nvSpPr>
        <p:spPr bwMode="auto">
          <a:xfrm>
            <a:off x="6316663" y="4608514"/>
            <a:ext cx="125412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Oval 25"/>
          <p:cNvSpPr>
            <a:spLocks noChangeArrowheads="1"/>
          </p:cNvSpPr>
          <p:nvPr/>
        </p:nvSpPr>
        <p:spPr bwMode="auto">
          <a:xfrm>
            <a:off x="3727451" y="5146676"/>
            <a:ext cx="665163" cy="485775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RVA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V="1">
            <a:off x="3824289" y="1647825"/>
            <a:ext cx="1552575" cy="755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 flipV="1">
            <a:off x="3824289" y="2055814"/>
            <a:ext cx="1552575" cy="428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3890963" y="2541589"/>
            <a:ext cx="1485900" cy="2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>
            <a:off x="3824289" y="2646364"/>
            <a:ext cx="1552575" cy="388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2011" name="Oval 30"/>
          <p:cNvSpPr>
            <a:spLocks noChangeArrowheads="1"/>
          </p:cNvSpPr>
          <p:nvPr/>
        </p:nvSpPr>
        <p:spPr bwMode="auto">
          <a:xfrm>
            <a:off x="2322513" y="2065339"/>
            <a:ext cx="1579562" cy="841375"/>
          </a:xfrm>
          <a:prstGeom prst="ellipse">
            <a:avLst/>
          </a:pr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 charset="0"/>
              </a:rPr>
              <a:t>Users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24604" name="Rectangle 32"/>
          <p:cNvSpPr>
            <a:spLocks noChangeArrowheads="1"/>
          </p:cNvSpPr>
          <p:nvPr/>
        </p:nvSpPr>
        <p:spPr bwMode="auto">
          <a:xfrm>
            <a:off x="3654425" y="4194176"/>
            <a:ext cx="623888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FW</a:t>
            </a:r>
          </a:p>
        </p:txBody>
      </p:sp>
      <p:sp>
        <p:nvSpPr>
          <p:cNvPr id="24605" name="Freeform 33"/>
          <p:cNvSpPr>
            <a:spLocks/>
          </p:cNvSpPr>
          <p:nvPr/>
        </p:nvSpPr>
        <p:spPr bwMode="auto">
          <a:xfrm>
            <a:off x="3654425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06" name="Freeform 34"/>
          <p:cNvSpPr>
            <a:spLocks/>
          </p:cNvSpPr>
          <p:nvPr/>
        </p:nvSpPr>
        <p:spPr bwMode="auto">
          <a:xfrm>
            <a:off x="4278313" y="4011613"/>
            <a:ext cx="188912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18" name="Rectangle 35"/>
          <p:cNvSpPr>
            <a:spLocks noChangeArrowheads="1"/>
          </p:cNvSpPr>
          <p:nvPr/>
        </p:nvSpPr>
        <p:spPr bwMode="auto">
          <a:xfrm>
            <a:off x="9156701" y="2633664"/>
            <a:ext cx="53975" cy="1216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08" name="Rectangle 36"/>
          <p:cNvSpPr>
            <a:spLocks noChangeArrowheads="1"/>
          </p:cNvSpPr>
          <p:nvPr/>
        </p:nvSpPr>
        <p:spPr bwMode="auto">
          <a:xfrm>
            <a:off x="8812214" y="2328863"/>
            <a:ext cx="623887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FW</a:t>
            </a:r>
          </a:p>
        </p:txBody>
      </p:sp>
      <p:sp>
        <p:nvSpPr>
          <p:cNvPr id="24609" name="Freeform 37"/>
          <p:cNvSpPr>
            <a:spLocks/>
          </p:cNvSpPr>
          <p:nvPr/>
        </p:nvSpPr>
        <p:spPr bwMode="auto">
          <a:xfrm>
            <a:off x="8812213" y="2146300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10" name="Freeform 38"/>
          <p:cNvSpPr>
            <a:spLocks/>
          </p:cNvSpPr>
          <p:nvPr/>
        </p:nvSpPr>
        <p:spPr bwMode="auto">
          <a:xfrm>
            <a:off x="9436101" y="2146300"/>
            <a:ext cx="188913" cy="488950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11" name="Rectangle 43"/>
          <p:cNvSpPr>
            <a:spLocks noChangeArrowheads="1"/>
          </p:cNvSpPr>
          <p:nvPr/>
        </p:nvSpPr>
        <p:spPr bwMode="auto">
          <a:xfrm>
            <a:off x="8812214" y="4194176"/>
            <a:ext cx="623887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FW</a:t>
            </a:r>
          </a:p>
        </p:txBody>
      </p:sp>
      <p:sp>
        <p:nvSpPr>
          <p:cNvPr id="24612" name="Freeform 44"/>
          <p:cNvSpPr>
            <a:spLocks/>
          </p:cNvSpPr>
          <p:nvPr/>
        </p:nvSpPr>
        <p:spPr bwMode="auto">
          <a:xfrm>
            <a:off x="8812213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13" name="Freeform 45"/>
          <p:cNvSpPr>
            <a:spLocks/>
          </p:cNvSpPr>
          <p:nvPr/>
        </p:nvSpPr>
        <p:spPr bwMode="auto">
          <a:xfrm>
            <a:off x="9436101" y="4011613"/>
            <a:ext cx="188913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97" name="Rectangle 47"/>
          <p:cNvSpPr>
            <a:spLocks noChangeArrowheads="1"/>
          </p:cNvSpPr>
          <p:nvPr/>
        </p:nvSpPr>
        <p:spPr bwMode="auto">
          <a:xfrm>
            <a:off x="8970964" y="4730751"/>
            <a:ext cx="312737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615" name="Freeform 48"/>
          <p:cNvSpPr>
            <a:spLocks/>
          </p:cNvSpPr>
          <p:nvPr/>
        </p:nvSpPr>
        <p:spPr bwMode="auto">
          <a:xfrm>
            <a:off x="8970963" y="4608514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16" name="Freeform 49"/>
          <p:cNvSpPr>
            <a:spLocks/>
          </p:cNvSpPr>
          <p:nvPr/>
        </p:nvSpPr>
        <p:spPr bwMode="auto">
          <a:xfrm>
            <a:off x="9283701" y="4608514"/>
            <a:ext cx="125413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94" name="Rectangle 51"/>
          <p:cNvSpPr>
            <a:spLocks noChangeArrowheads="1"/>
          </p:cNvSpPr>
          <p:nvPr/>
        </p:nvSpPr>
        <p:spPr bwMode="auto">
          <a:xfrm>
            <a:off x="3841750" y="4730751"/>
            <a:ext cx="311150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618" name="Freeform 52"/>
          <p:cNvSpPr>
            <a:spLocks/>
          </p:cNvSpPr>
          <p:nvPr/>
        </p:nvSpPr>
        <p:spPr bwMode="auto">
          <a:xfrm>
            <a:off x="3841750" y="4608514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19" name="Freeform 53"/>
          <p:cNvSpPr>
            <a:spLocks/>
          </p:cNvSpPr>
          <p:nvPr/>
        </p:nvSpPr>
        <p:spPr bwMode="auto">
          <a:xfrm>
            <a:off x="4152900" y="4608514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88" name="Rectangle 55"/>
          <p:cNvSpPr>
            <a:spLocks noChangeArrowheads="1"/>
          </p:cNvSpPr>
          <p:nvPr/>
        </p:nvSpPr>
        <p:spPr bwMode="auto">
          <a:xfrm>
            <a:off x="6762751" y="1660526"/>
            <a:ext cx="141446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91" name="Rectangle 57"/>
          <p:cNvSpPr>
            <a:spLocks noChangeArrowheads="1"/>
          </p:cNvSpPr>
          <p:nvPr/>
        </p:nvSpPr>
        <p:spPr bwMode="auto">
          <a:xfrm>
            <a:off x="7292975" y="1570038"/>
            <a:ext cx="312738" cy="303212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622" name="Freeform 58"/>
          <p:cNvSpPr>
            <a:spLocks/>
          </p:cNvSpPr>
          <p:nvPr/>
        </p:nvSpPr>
        <p:spPr bwMode="auto">
          <a:xfrm>
            <a:off x="7292975" y="1447801"/>
            <a:ext cx="439738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23" name="Freeform 59"/>
          <p:cNvSpPr>
            <a:spLocks/>
          </p:cNvSpPr>
          <p:nvPr/>
        </p:nvSpPr>
        <p:spPr bwMode="auto">
          <a:xfrm>
            <a:off x="7605713" y="1447800"/>
            <a:ext cx="127000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24" name="Oval 60"/>
          <p:cNvSpPr>
            <a:spLocks noChangeArrowheads="1"/>
          </p:cNvSpPr>
          <p:nvPr/>
        </p:nvSpPr>
        <p:spPr bwMode="auto">
          <a:xfrm>
            <a:off x="5376864" y="1341438"/>
            <a:ext cx="1406525" cy="481012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Internet</a:t>
            </a:r>
          </a:p>
        </p:txBody>
      </p:sp>
      <p:sp>
        <p:nvSpPr>
          <p:cNvPr id="29782" name="Rectangle 62"/>
          <p:cNvSpPr>
            <a:spLocks noChangeArrowheads="1"/>
          </p:cNvSpPr>
          <p:nvPr/>
        </p:nvSpPr>
        <p:spPr bwMode="auto">
          <a:xfrm>
            <a:off x="6762751" y="2146301"/>
            <a:ext cx="1414463" cy="36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85" name="Rectangle 64"/>
          <p:cNvSpPr>
            <a:spLocks noChangeArrowheads="1"/>
          </p:cNvSpPr>
          <p:nvPr/>
        </p:nvSpPr>
        <p:spPr bwMode="auto">
          <a:xfrm>
            <a:off x="7292975" y="2055813"/>
            <a:ext cx="312738" cy="303212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627" name="Freeform 65"/>
          <p:cNvSpPr>
            <a:spLocks/>
          </p:cNvSpPr>
          <p:nvPr/>
        </p:nvSpPr>
        <p:spPr bwMode="auto">
          <a:xfrm>
            <a:off x="7292975" y="1933576"/>
            <a:ext cx="439738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28" name="Freeform 66"/>
          <p:cNvSpPr>
            <a:spLocks/>
          </p:cNvSpPr>
          <p:nvPr/>
        </p:nvSpPr>
        <p:spPr bwMode="auto">
          <a:xfrm>
            <a:off x="7605713" y="1933575"/>
            <a:ext cx="127000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29" name="Oval 67"/>
          <p:cNvSpPr>
            <a:spLocks noChangeArrowheads="1"/>
          </p:cNvSpPr>
          <p:nvPr/>
        </p:nvSpPr>
        <p:spPr bwMode="auto">
          <a:xfrm>
            <a:off x="5376864" y="1822451"/>
            <a:ext cx="1406525" cy="506413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FedMAN</a:t>
            </a:r>
          </a:p>
        </p:txBody>
      </p:sp>
      <p:sp>
        <p:nvSpPr>
          <p:cNvPr id="29776" name="Rectangle 69"/>
          <p:cNvSpPr>
            <a:spLocks noChangeArrowheads="1"/>
          </p:cNvSpPr>
          <p:nvPr/>
        </p:nvSpPr>
        <p:spPr bwMode="auto">
          <a:xfrm>
            <a:off x="6762751" y="2633664"/>
            <a:ext cx="1414463" cy="34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79" name="Rectangle 71"/>
          <p:cNvSpPr>
            <a:spLocks noChangeArrowheads="1"/>
          </p:cNvSpPr>
          <p:nvPr/>
        </p:nvSpPr>
        <p:spPr bwMode="auto">
          <a:xfrm>
            <a:off x="7292975" y="2541588"/>
            <a:ext cx="312738" cy="304800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632" name="Freeform 72"/>
          <p:cNvSpPr>
            <a:spLocks/>
          </p:cNvSpPr>
          <p:nvPr/>
        </p:nvSpPr>
        <p:spPr bwMode="auto">
          <a:xfrm>
            <a:off x="7292975" y="2420939"/>
            <a:ext cx="439738" cy="122237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33" name="Freeform 73"/>
          <p:cNvSpPr>
            <a:spLocks/>
          </p:cNvSpPr>
          <p:nvPr/>
        </p:nvSpPr>
        <p:spPr bwMode="auto">
          <a:xfrm>
            <a:off x="7605713" y="2420939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34" name="Oval 74"/>
          <p:cNvSpPr>
            <a:spLocks noChangeArrowheads="1"/>
          </p:cNvSpPr>
          <p:nvPr/>
        </p:nvSpPr>
        <p:spPr bwMode="auto">
          <a:xfrm>
            <a:off x="5376864" y="2328864"/>
            <a:ext cx="1406525" cy="466725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Isabel</a:t>
            </a:r>
          </a:p>
        </p:txBody>
      </p:sp>
      <p:sp>
        <p:nvSpPr>
          <p:cNvPr id="24635" name="Oval 75"/>
          <p:cNvSpPr>
            <a:spLocks noChangeArrowheads="1"/>
          </p:cNvSpPr>
          <p:nvPr/>
        </p:nvSpPr>
        <p:spPr bwMode="auto">
          <a:xfrm>
            <a:off x="5376864" y="2795588"/>
            <a:ext cx="1406525" cy="495300"/>
          </a:xfrm>
          <a:prstGeom prst="ellipse">
            <a:avLst/>
          </a:prstGeom>
          <a:solidFill>
            <a:srgbClr val="8CC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…</a:t>
            </a:r>
          </a:p>
        </p:txBody>
      </p:sp>
      <p:sp>
        <p:nvSpPr>
          <p:cNvPr id="24636" name="Rectangle 76"/>
          <p:cNvSpPr>
            <a:spLocks noChangeArrowheads="1"/>
          </p:cNvSpPr>
          <p:nvPr/>
        </p:nvSpPr>
        <p:spPr bwMode="auto">
          <a:xfrm>
            <a:off x="8135938" y="1498600"/>
            <a:ext cx="36512" cy="194310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37" name="Rectangle 77"/>
          <p:cNvSpPr>
            <a:spLocks noChangeArrowheads="1"/>
          </p:cNvSpPr>
          <p:nvPr/>
        </p:nvSpPr>
        <p:spPr bwMode="auto">
          <a:xfrm>
            <a:off x="2978150" y="4092576"/>
            <a:ext cx="82550" cy="1135063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38" name="Rectangle 78"/>
          <p:cNvSpPr>
            <a:spLocks noChangeArrowheads="1"/>
          </p:cNvSpPr>
          <p:nvPr/>
        </p:nvSpPr>
        <p:spPr bwMode="auto">
          <a:xfrm>
            <a:off x="3144838" y="5105400"/>
            <a:ext cx="82550" cy="730250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39" name="Rectangle 79"/>
          <p:cNvSpPr>
            <a:spLocks noChangeArrowheads="1"/>
          </p:cNvSpPr>
          <p:nvPr/>
        </p:nvSpPr>
        <p:spPr bwMode="auto">
          <a:xfrm>
            <a:off x="2978150" y="3849688"/>
            <a:ext cx="82550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40" name="Rectangle 81"/>
          <p:cNvSpPr>
            <a:spLocks noChangeArrowheads="1"/>
          </p:cNvSpPr>
          <p:nvPr/>
        </p:nvSpPr>
        <p:spPr bwMode="auto">
          <a:xfrm>
            <a:off x="2655889" y="4194176"/>
            <a:ext cx="623887" cy="3032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FW</a:t>
            </a:r>
          </a:p>
        </p:txBody>
      </p:sp>
      <p:sp>
        <p:nvSpPr>
          <p:cNvPr id="24641" name="Freeform 82"/>
          <p:cNvSpPr>
            <a:spLocks/>
          </p:cNvSpPr>
          <p:nvPr/>
        </p:nvSpPr>
        <p:spPr bwMode="auto">
          <a:xfrm>
            <a:off x="2655888" y="40116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42" name="Freeform 83"/>
          <p:cNvSpPr>
            <a:spLocks/>
          </p:cNvSpPr>
          <p:nvPr/>
        </p:nvSpPr>
        <p:spPr bwMode="auto">
          <a:xfrm>
            <a:off x="3279776" y="4011613"/>
            <a:ext cx="188913" cy="487362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70" name="Rectangle 85"/>
          <p:cNvSpPr>
            <a:spLocks noChangeArrowheads="1"/>
          </p:cNvSpPr>
          <p:nvPr/>
        </p:nvSpPr>
        <p:spPr bwMode="auto">
          <a:xfrm>
            <a:off x="2843213" y="4730751"/>
            <a:ext cx="311150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644" name="Freeform 86"/>
          <p:cNvSpPr>
            <a:spLocks/>
          </p:cNvSpPr>
          <p:nvPr/>
        </p:nvSpPr>
        <p:spPr bwMode="auto">
          <a:xfrm>
            <a:off x="2843213" y="4608514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45" name="Freeform 87"/>
          <p:cNvSpPr>
            <a:spLocks/>
          </p:cNvSpPr>
          <p:nvPr/>
        </p:nvSpPr>
        <p:spPr bwMode="auto">
          <a:xfrm>
            <a:off x="3154363" y="4608514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46" name="Rectangle 88"/>
          <p:cNvSpPr>
            <a:spLocks noChangeArrowheads="1"/>
          </p:cNvSpPr>
          <p:nvPr/>
        </p:nvSpPr>
        <p:spPr bwMode="auto">
          <a:xfrm>
            <a:off x="3144838" y="5065714"/>
            <a:ext cx="82550" cy="1133475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47" name="AutoShape 89"/>
          <p:cNvSpPr>
            <a:spLocks noChangeArrowheads="1"/>
          </p:cNvSpPr>
          <p:nvPr/>
        </p:nvSpPr>
        <p:spPr bwMode="auto">
          <a:xfrm>
            <a:off x="2978150" y="5065714"/>
            <a:ext cx="249238" cy="161925"/>
          </a:xfrm>
          <a:prstGeom prst="parallelogram">
            <a:avLst>
              <a:gd name="adj" fmla="val 87486"/>
            </a:avLst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2843213" y="5429250"/>
            <a:ext cx="311150" cy="304800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649" name="Freeform 92"/>
          <p:cNvSpPr>
            <a:spLocks/>
          </p:cNvSpPr>
          <p:nvPr/>
        </p:nvSpPr>
        <p:spPr bwMode="auto">
          <a:xfrm>
            <a:off x="2843213" y="5308600"/>
            <a:ext cx="438150" cy="122238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50" name="Freeform 93"/>
          <p:cNvSpPr>
            <a:spLocks/>
          </p:cNvSpPr>
          <p:nvPr/>
        </p:nvSpPr>
        <p:spPr bwMode="auto">
          <a:xfrm>
            <a:off x="3154363" y="5308600"/>
            <a:ext cx="127000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Oval 94"/>
          <p:cNvSpPr>
            <a:spLocks noChangeArrowheads="1"/>
          </p:cNvSpPr>
          <p:nvPr/>
        </p:nvSpPr>
        <p:spPr bwMode="auto">
          <a:xfrm>
            <a:off x="2728913" y="5875338"/>
            <a:ext cx="665162" cy="487362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NIC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24652" name="Rectangle 97"/>
          <p:cNvSpPr>
            <a:spLocks noChangeArrowheads="1"/>
          </p:cNvSpPr>
          <p:nvPr/>
        </p:nvSpPr>
        <p:spPr bwMode="auto">
          <a:xfrm>
            <a:off x="2311401" y="3787776"/>
            <a:ext cx="7739063" cy="61913"/>
          </a:xfrm>
          <a:prstGeom prst="rect">
            <a:avLst/>
          </a:prstGeom>
          <a:gradFill rotWithShape="0">
            <a:gsLst>
              <a:gs pos="0">
                <a:srgbClr val="3D3D3D"/>
              </a:gs>
              <a:gs pos="100000">
                <a:srgbClr val="CECEC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4708" name="Rectangle 100"/>
          <p:cNvSpPr>
            <a:spLocks noChangeArrowheads="1"/>
          </p:cNvSpPr>
          <p:nvPr/>
        </p:nvSpPr>
        <p:spPr bwMode="auto">
          <a:xfrm>
            <a:off x="2455864" y="3355975"/>
            <a:ext cx="1824037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  <a:sym typeface="Arial" charset="0"/>
              </a:rPr>
              <a:t>Backbone</a:t>
            </a:r>
          </a:p>
        </p:txBody>
      </p:sp>
      <p:sp>
        <p:nvSpPr>
          <p:cNvPr id="24654" name="Rectangle 101"/>
          <p:cNvSpPr>
            <a:spLocks noChangeArrowheads="1"/>
          </p:cNvSpPr>
          <p:nvPr/>
        </p:nvSpPr>
        <p:spPr bwMode="auto">
          <a:xfrm>
            <a:off x="9258300" y="5103813"/>
            <a:ext cx="84138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Rectangle 104"/>
          <p:cNvSpPr>
            <a:spLocks noChangeArrowheads="1"/>
          </p:cNvSpPr>
          <p:nvPr/>
        </p:nvSpPr>
        <p:spPr bwMode="auto">
          <a:xfrm>
            <a:off x="8943975" y="5441951"/>
            <a:ext cx="311150" cy="30321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656" name="Freeform 105"/>
          <p:cNvSpPr>
            <a:spLocks/>
          </p:cNvSpPr>
          <p:nvPr/>
        </p:nvSpPr>
        <p:spPr bwMode="auto">
          <a:xfrm>
            <a:off x="8943975" y="5319714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57" name="Freeform 106"/>
          <p:cNvSpPr>
            <a:spLocks/>
          </p:cNvSpPr>
          <p:nvPr/>
        </p:nvSpPr>
        <p:spPr bwMode="auto">
          <a:xfrm>
            <a:off x="9255125" y="5319714"/>
            <a:ext cx="127000" cy="427037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45" name="Oval 107"/>
          <p:cNvSpPr>
            <a:spLocks noChangeArrowheads="1"/>
          </p:cNvSpPr>
          <p:nvPr/>
        </p:nvSpPr>
        <p:spPr bwMode="auto">
          <a:xfrm>
            <a:off x="8829676" y="5888039"/>
            <a:ext cx="665163" cy="485775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…</a:t>
            </a:r>
          </a:p>
        </p:txBody>
      </p:sp>
      <p:sp>
        <p:nvSpPr>
          <p:cNvPr id="24659" name="Rectangle 109"/>
          <p:cNvSpPr>
            <a:spLocks noChangeArrowheads="1"/>
          </p:cNvSpPr>
          <p:nvPr/>
        </p:nvSpPr>
        <p:spPr bwMode="auto">
          <a:xfrm>
            <a:off x="8107364" y="4105276"/>
            <a:ext cx="84137" cy="1135063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60" name="Rectangle 110"/>
          <p:cNvSpPr>
            <a:spLocks noChangeArrowheads="1"/>
          </p:cNvSpPr>
          <p:nvPr/>
        </p:nvSpPr>
        <p:spPr bwMode="auto">
          <a:xfrm>
            <a:off x="8107364" y="3862388"/>
            <a:ext cx="73025" cy="1135062"/>
          </a:xfrm>
          <a:prstGeom prst="rect">
            <a:avLst/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61" name="Line 111"/>
          <p:cNvSpPr>
            <a:spLocks noChangeShapeType="1"/>
          </p:cNvSpPr>
          <p:nvPr/>
        </p:nvSpPr>
        <p:spPr bwMode="auto">
          <a:xfrm flipH="1">
            <a:off x="7013575" y="5402263"/>
            <a:ext cx="941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Oval 112"/>
          <p:cNvSpPr>
            <a:spLocks noChangeArrowheads="1"/>
          </p:cNvSpPr>
          <p:nvPr/>
        </p:nvSpPr>
        <p:spPr bwMode="auto">
          <a:xfrm>
            <a:off x="7816851" y="5159376"/>
            <a:ext cx="665163" cy="487363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RSZ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24663" name="Rectangle 114"/>
          <p:cNvSpPr>
            <a:spLocks noChangeArrowheads="1"/>
          </p:cNvSpPr>
          <p:nvPr/>
        </p:nvSpPr>
        <p:spPr bwMode="auto">
          <a:xfrm>
            <a:off x="7743825" y="4206875"/>
            <a:ext cx="623888" cy="3048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 anchor="ctr"/>
          <a:lstStyle>
            <a:lvl1pPr defTabSz="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43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43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FW</a:t>
            </a:r>
          </a:p>
        </p:txBody>
      </p:sp>
      <p:sp>
        <p:nvSpPr>
          <p:cNvPr id="24664" name="Freeform 115"/>
          <p:cNvSpPr>
            <a:spLocks/>
          </p:cNvSpPr>
          <p:nvPr/>
        </p:nvSpPr>
        <p:spPr bwMode="auto">
          <a:xfrm>
            <a:off x="7743825" y="4024313"/>
            <a:ext cx="812800" cy="184150"/>
          </a:xfrm>
          <a:custGeom>
            <a:avLst/>
            <a:gdLst>
              <a:gd name="T0" fmla="*/ 0 w 469"/>
              <a:gd name="T1" fmla="*/ 2147483647 h 109"/>
              <a:gd name="T2" fmla="*/ 2147483647 w 469"/>
              <a:gd name="T3" fmla="*/ 0 h 109"/>
              <a:gd name="T4" fmla="*/ 2147483647 w 469"/>
              <a:gd name="T5" fmla="*/ 0 h 109"/>
              <a:gd name="T6" fmla="*/ 2147483647 w 469"/>
              <a:gd name="T7" fmla="*/ 2147483647 h 109"/>
              <a:gd name="T8" fmla="*/ 0 w 469"/>
              <a:gd name="T9" fmla="*/ 2147483647 h 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109"/>
              <a:gd name="T17" fmla="*/ 469 w 469"/>
              <a:gd name="T18" fmla="*/ 109 h 1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109">
                <a:moveTo>
                  <a:pt x="0" y="108"/>
                </a:moveTo>
                <a:lnTo>
                  <a:pt x="108" y="0"/>
                </a:lnTo>
                <a:lnTo>
                  <a:pt x="468" y="0"/>
                </a:lnTo>
                <a:lnTo>
                  <a:pt x="360" y="108"/>
                </a:lnTo>
                <a:lnTo>
                  <a:pt x="0" y="108"/>
                </a:lnTo>
              </a:path>
            </a:pathLst>
          </a:custGeom>
          <a:solidFill>
            <a:srgbClr val="C4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65" name="Freeform 116"/>
          <p:cNvSpPr>
            <a:spLocks/>
          </p:cNvSpPr>
          <p:nvPr/>
        </p:nvSpPr>
        <p:spPr bwMode="auto">
          <a:xfrm>
            <a:off x="8367713" y="4024313"/>
            <a:ext cx="188912" cy="488950"/>
          </a:xfrm>
          <a:custGeom>
            <a:avLst/>
            <a:gdLst>
              <a:gd name="T0" fmla="*/ 0 w 109"/>
              <a:gd name="T1" fmla="*/ 2147483647 h 289"/>
              <a:gd name="T2" fmla="*/ 2147483647 w 109"/>
              <a:gd name="T3" fmla="*/ 0 h 289"/>
              <a:gd name="T4" fmla="*/ 2147483647 w 109"/>
              <a:gd name="T5" fmla="*/ 2147483647 h 289"/>
              <a:gd name="T6" fmla="*/ 0 w 109"/>
              <a:gd name="T7" fmla="*/ 2147483647 h 289"/>
              <a:gd name="T8" fmla="*/ 0 w 109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89"/>
              <a:gd name="T17" fmla="*/ 109 w 109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89">
                <a:moveTo>
                  <a:pt x="0" y="108"/>
                </a:moveTo>
                <a:lnTo>
                  <a:pt x="108" y="0"/>
                </a:lnTo>
                <a:lnTo>
                  <a:pt x="108" y="180"/>
                </a:lnTo>
                <a:lnTo>
                  <a:pt x="0" y="288"/>
                </a:lnTo>
                <a:lnTo>
                  <a:pt x="0" y="108"/>
                </a:lnTo>
              </a:path>
            </a:pathLst>
          </a:custGeom>
          <a:solidFill>
            <a:srgbClr val="DE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" name="Rectangle 118"/>
          <p:cNvSpPr>
            <a:spLocks noChangeArrowheads="1"/>
          </p:cNvSpPr>
          <p:nvPr/>
        </p:nvSpPr>
        <p:spPr bwMode="auto">
          <a:xfrm>
            <a:off x="7931150" y="4743450"/>
            <a:ext cx="312738" cy="304800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txBody>
          <a:bodyPr wrap="none" lIns="69850" tIns="34925" rIns="69850" bIns="34925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R</a:t>
            </a:r>
          </a:p>
        </p:txBody>
      </p:sp>
      <p:sp>
        <p:nvSpPr>
          <p:cNvPr id="24667" name="Freeform 119"/>
          <p:cNvSpPr>
            <a:spLocks/>
          </p:cNvSpPr>
          <p:nvPr/>
        </p:nvSpPr>
        <p:spPr bwMode="auto">
          <a:xfrm>
            <a:off x="7931150" y="4622801"/>
            <a:ext cx="438150" cy="123825"/>
          </a:xfrm>
          <a:custGeom>
            <a:avLst/>
            <a:gdLst>
              <a:gd name="T0" fmla="*/ 0 w 253"/>
              <a:gd name="T1" fmla="*/ 2147483647 h 73"/>
              <a:gd name="T2" fmla="*/ 2147483647 w 253"/>
              <a:gd name="T3" fmla="*/ 0 h 73"/>
              <a:gd name="T4" fmla="*/ 2147483647 w 253"/>
              <a:gd name="T5" fmla="*/ 0 h 73"/>
              <a:gd name="T6" fmla="*/ 2147483647 w 253"/>
              <a:gd name="T7" fmla="*/ 2147483647 h 73"/>
              <a:gd name="T8" fmla="*/ 0 w 253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"/>
              <a:gd name="T16" fmla="*/ 0 h 73"/>
              <a:gd name="T17" fmla="*/ 253 w 25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" h="73">
                <a:moveTo>
                  <a:pt x="0" y="72"/>
                </a:moveTo>
                <a:lnTo>
                  <a:pt x="72" y="0"/>
                </a:lnTo>
                <a:lnTo>
                  <a:pt x="252" y="0"/>
                </a:lnTo>
                <a:lnTo>
                  <a:pt x="180" y="72"/>
                </a:lnTo>
                <a:lnTo>
                  <a:pt x="0" y="72"/>
                </a:lnTo>
              </a:path>
            </a:pathLst>
          </a:custGeom>
          <a:solidFill>
            <a:srgbClr val="DA6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668" name="Freeform 120"/>
          <p:cNvSpPr>
            <a:spLocks/>
          </p:cNvSpPr>
          <p:nvPr/>
        </p:nvSpPr>
        <p:spPr bwMode="auto">
          <a:xfrm>
            <a:off x="8243888" y="4622800"/>
            <a:ext cx="125412" cy="427038"/>
          </a:xfrm>
          <a:custGeom>
            <a:avLst/>
            <a:gdLst>
              <a:gd name="T0" fmla="*/ 0 w 73"/>
              <a:gd name="T1" fmla="*/ 2147483647 h 253"/>
              <a:gd name="T2" fmla="*/ 2147483647 w 73"/>
              <a:gd name="T3" fmla="*/ 0 h 253"/>
              <a:gd name="T4" fmla="*/ 2147483647 w 73"/>
              <a:gd name="T5" fmla="*/ 2147483647 h 253"/>
              <a:gd name="T6" fmla="*/ 0 w 73"/>
              <a:gd name="T7" fmla="*/ 2147483647 h 253"/>
              <a:gd name="T8" fmla="*/ 0 w 73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253"/>
              <a:gd name="T17" fmla="*/ 73 w 73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253">
                <a:moveTo>
                  <a:pt x="0" y="72"/>
                </a:moveTo>
                <a:lnTo>
                  <a:pt x="72" y="0"/>
                </a:lnTo>
                <a:lnTo>
                  <a:pt x="72" y="180"/>
                </a:lnTo>
                <a:lnTo>
                  <a:pt x="0" y="252"/>
                </a:lnTo>
                <a:lnTo>
                  <a:pt x="0" y="72"/>
                </a:lnTo>
              </a:path>
            </a:pathLst>
          </a:custGeom>
          <a:solidFill>
            <a:srgbClr val="EA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751" name="Oval 121"/>
          <p:cNvSpPr>
            <a:spLocks noChangeArrowheads="1"/>
          </p:cNvSpPr>
          <p:nvPr/>
        </p:nvSpPr>
        <p:spPr bwMode="auto">
          <a:xfrm>
            <a:off x="5000625" y="5186364"/>
            <a:ext cx="2217738" cy="688975"/>
          </a:xfrm>
          <a:prstGeom prst="ellipse">
            <a:avLst/>
          </a:prstGeom>
          <a:solidFill>
            <a:srgbClr val="00ABDA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Arial" charset="0"/>
              </a:rPr>
              <a:t>KSZ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24670" name="AutoShape 89"/>
          <p:cNvSpPr>
            <a:spLocks noChangeArrowheads="1"/>
          </p:cNvSpPr>
          <p:nvPr/>
        </p:nvSpPr>
        <p:spPr bwMode="auto">
          <a:xfrm>
            <a:off x="9120188" y="5084764"/>
            <a:ext cx="215900" cy="161925"/>
          </a:xfrm>
          <a:prstGeom prst="parallelogram">
            <a:avLst>
              <a:gd name="adj" fmla="val 87556"/>
            </a:avLst>
          </a:prstGeom>
          <a:gradFill rotWithShape="0">
            <a:gsLst>
              <a:gs pos="0">
                <a:srgbClr val="CECECE"/>
              </a:gs>
              <a:gs pos="100000">
                <a:srgbClr val="3D3D3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4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BE" dirty="0"/>
              <a:t>een </a:t>
            </a:r>
            <a:r>
              <a:rPr lang="nl-BE" dirty="0">
                <a:solidFill>
                  <a:srgbClr val="0087BE"/>
                </a:solidFill>
              </a:rPr>
              <a:t>netwerk tussen 3.000 actoren in de sociale sector</a:t>
            </a:r>
            <a:r>
              <a:rPr lang="nl-BE" dirty="0"/>
              <a:t>, met een beveiligde verbinding met het internet, </a:t>
            </a:r>
            <a:r>
              <a:rPr lang="nl-BE" dirty="0" err="1"/>
              <a:t>FedMAN</a:t>
            </a:r>
            <a:r>
              <a:rPr lang="nl-BE" dirty="0"/>
              <a:t>, de regionale extranetten, extranetten tussen lokale overheden en het Belgisch interbancair </a:t>
            </a:r>
            <a:r>
              <a:rPr lang="nl-BE" dirty="0" smtClean="0"/>
              <a:t>netwerk</a:t>
            </a:r>
            <a:endParaRPr lang="en-GB" sz="300" dirty="0"/>
          </a:p>
          <a:p>
            <a:pPr>
              <a:spcBef>
                <a:spcPts val="600"/>
              </a:spcBef>
            </a:pPr>
            <a:r>
              <a:rPr lang="nl-BE" dirty="0"/>
              <a:t>een </a:t>
            </a:r>
            <a:r>
              <a:rPr lang="nl-BE" dirty="0">
                <a:solidFill>
                  <a:srgbClr val="0087BE"/>
                </a:solidFill>
              </a:rPr>
              <a:t>unieke identificatiesleutel</a:t>
            </a:r>
          </a:p>
          <a:p>
            <a:pPr lvl="1">
              <a:spcBef>
                <a:spcPts val="600"/>
              </a:spcBef>
            </a:pPr>
            <a:r>
              <a:rPr lang="nl-BE" dirty="0"/>
              <a:t>voor elke burger </a:t>
            </a:r>
          </a:p>
          <a:p>
            <a:pPr lvl="1">
              <a:spcBef>
                <a:spcPts val="600"/>
              </a:spcBef>
            </a:pPr>
            <a:r>
              <a:rPr lang="nl-BE" dirty="0"/>
              <a:t>voor elke onderneming</a:t>
            </a:r>
          </a:p>
          <a:p>
            <a:pPr lvl="1">
              <a:spcBef>
                <a:spcPts val="600"/>
              </a:spcBef>
            </a:pPr>
            <a:r>
              <a:rPr lang="nl-BE" dirty="0"/>
              <a:t>voor elke vestiging van een </a:t>
            </a:r>
            <a:r>
              <a:rPr lang="nl-BE" dirty="0" smtClean="0"/>
              <a:t>onderneming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nl-BE" dirty="0"/>
              <a:t>een </a:t>
            </a:r>
            <a:r>
              <a:rPr lang="nl-BE" dirty="0">
                <a:solidFill>
                  <a:srgbClr val="0087BE"/>
                </a:solidFill>
              </a:rPr>
              <a:t>afgesproken taakverdeling</a:t>
            </a:r>
            <a:r>
              <a:rPr lang="nl-BE" dirty="0"/>
              <a:t> tussen de actoren binnen en buiten de sociale sector voor wat betreft </a:t>
            </a:r>
            <a:r>
              <a:rPr lang="nl-BE" dirty="0">
                <a:solidFill>
                  <a:srgbClr val="0087BE"/>
                </a:solidFill>
              </a:rPr>
              <a:t>de inzameling, de validatie en het beheer van informatie</a:t>
            </a:r>
            <a:r>
              <a:rPr lang="nl-BE" dirty="0"/>
              <a:t> en de </a:t>
            </a:r>
            <a:r>
              <a:rPr lang="nl-BE" dirty="0">
                <a:solidFill>
                  <a:srgbClr val="0087BE"/>
                </a:solidFill>
              </a:rPr>
              <a:t>elektronische opslag van informatie</a:t>
            </a:r>
            <a:r>
              <a:rPr lang="nl-BE" dirty="0"/>
              <a:t> in authentieke bronnen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4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>
                <a:solidFill>
                  <a:srgbClr val="0087BE"/>
                </a:solidFill>
              </a:rPr>
              <a:t>220 elektronische diensten voor wederzijdse informatie-uitwisseling</a:t>
            </a:r>
            <a:r>
              <a:rPr lang="nl-BE" dirty="0"/>
              <a:t> tussen actoren in de sociale sector, gedefinieerd na procesoptimalisatie</a:t>
            </a:r>
          </a:p>
          <a:p>
            <a:pPr lvl="1"/>
            <a:r>
              <a:rPr lang="nl-BE" dirty="0"/>
              <a:t>afschaffing van nagenoeg alle rechtstreekse of onrechtstreekse (via burgers of ondernemingen) papieren informatie-uitwisselingen </a:t>
            </a:r>
            <a:r>
              <a:rPr lang="nl-BE" dirty="0" err="1"/>
              <a:t>a.d.h</a:t>
            </a:r>
            <a:r>
              <a:rPr lang="nl-BE" dirty="0"/>
              <a:t>. &gt; 800 formulieren tussen actoren in de sociale sector</a:t>
            </a:r>
          </a:p>
          <a:p>
            <a:pPr lvl="1"/>
            <a:r>
              <a:rPr lang="nl-BE" dirty="0"/>
              <a:t>in 2022 werden &gt; 1,93 miljard elektronische berichten uitgewisseld tussen actoren in de sociale sector, wat evenveel papieren uitwisselingen bespaarde </a:t>
            </a:r>
            <a:endParaRPr lang="nl-BE" dirty="0" smtClean="0"/>
          </a:p>
          <a:p>
            <a:pPr lvl="1"/>
            <a:endParaRPr lang="en-GB" altLang="en-US" dirty="0"/>
          </a:p>
          <a:p>
            <a:r>
              <a:rPr lang="nl-BE" dirty="0"/>
              <a:t>elektronische diensten voor </a:t>
            </a:r>
            <a:r>
              <a:rPr lang="nl-BE" dirty="0">
                <a:solidFill>
                  <a:srgbClr val="0087BE"/>
                </a:solidFill>
              </a:rPr>
              <a:t>burgers</a:t>
            </a:r>
          </a:p>
          <a:p>
            <a:pPr lvl="1"/>
            <a:r>
              <a:rPr lang="nl-BE" dirty="0">
                <a:solidFill>
                  <a:srgbClr val="0087BE"/>
                </a:solidFill>
              </a:rPr>
              <a:t>maximale automatische toekenning van voordelen</a:t>
            </a:r>
            <a:r>
              <a:rPr lang="nl-BE" dirty="0"/>
              <a:t> gebaseerd op een elektronische informatie-uitwisseling tussen actoren in de sociale sector</a:t>
            </a:r>
          </a:p>
          <a:p>
            <a:pPr lvl="1"/>
            <a:r>
              <a:rPr lang="nl-BE" dirty="0">
                <a:solidFill>
                  <a:srgbClr val="0087BE"/>
                </a:solidFill>
              </a:rPr>
              <a:t>25 elektronische diensten</a:t>
            </a:r>
            <a:r>
              <a:rPr lang="nl-BE" dirty="0"/>
              <a:t> via een geïntegreerd portaal en/of mobiele toepassingen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3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eHealth: enkele cijfers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8387323" y="2018492"/>
            <a:ext cx="1361270" cy="1531404"/>
            <a:chOff x="4023528" y="818701"/>
            <a:chExt cx="2420034" cy="27224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598" y="818701"/>
              <a:ext cx="1274918" cy="141620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023528" y="2337449"/>
              <a:ext cx="2420034" cy="120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149</a:t>
              </a: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nl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miljoen</a:t>
              </a: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berichten/jaar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nl-BE" sz="1100" b="1" dirty="0" err="1">
                  <a:solidFill>
                    <a:srgbClr val="0876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eHealth</a:t>
              </a:r>
              <a:r>
                <a:rPr lang="nl-BE" sz="1100" b="1" dirty="0" err="1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Box</a:t>
              </a:r>
              <a:endParaRPr lang="nl-BE" sz="11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24639" y="2001166"/>
            <a:ext cx="1978427" cy="1652206"/>
            <a:chOff x="6942497" y="814615"/>
            <a:chExt cx="3517200" cy="29372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586" y="814615"/>
              <a:ext cx="1829571" cy="182957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942497" y="2548120"/>
              <a:ext cx="3517200" cy="1203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+97%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 huisartsen gebruikt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 gezondheidstools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4643" y="3836759"/>
            <a:ext cx="2886629" cy="1647822"/>
            <a:chOff x="4532721" y="4860280"/>
            <a:chExt cx="5131784" cy="29294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206" y="4860280"/>
              <a:ext cx="2323125" cy="124084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532721" y="6285055"/>
              <a:ext cx="5131784" cy="1504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4.835.690 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Belgische patiënten met een elektronisch gezondheidsdossier 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nl-BE" sz="11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gezondheidskluizen</a:t>
              </a:r>
              <a:endParaRPr lang="nl-BE" sz="11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73716" y="1918242"/>
            <a:ext cx="2691763" cy="1832400"/>
            <a:chOff x="-389620" y="598714"/>
            <a:chExt cx="4785361" cy="3257601"/>
          </a:xfrm>
        </p:grpSpPr>
        <p:grpSp>
          <p:nvGrpSpPr>
            <p:cNvPr id="13" name="Group 12"/>
            <p:cNvGrpSpPr/>
            <p:nvPr/>
          </p:nvGrpSpPr>
          <p:grpSpPr>
            <a:xfrm>
              <a:off x="866130" y="598714"/>
              <a:ext cx="1973439" cy="1614997"/>
              <a:chOff x="660507" y="708577"/>
              <a:chExt cx="1973439" cy="1614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507" y="708577"/>
                <a:ext cx="1973439" cy="1614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7" t="36834" r="39089" b="37666"/>
              <a:stretch/>
            </p:blipFill>
            <p:spPr>
              <a:xfrm>
                <a:off x="1322022" y="877528"/>
                <a:ext cx="844551" cy="823033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-389620" y="2351628"/>
              <a:ext cx="4785361" cy="15046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</a:t>
              </a:r>
              <a:r>
                <a:rPr lang="fr-BE" sz="1600" b="1" noProof="0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  <a:r>
                <a:rPr lang="fr-BE" sz="16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,3 </a:t>
              </a: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  <a:endPara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 Belgen heeft zijn 
geïnformeerde toestemming gegeven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voor het delen van gegevens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44246" y="3836759"/>
            <a:ext cx="2550698" cy="1610201"/>
            <a:chOff x="2636451" y="3310960"/>
            <a:chExt cx="2550698" cy="1610201"/>
          </a:xfrm>
        </p:grpSpPr>
        <p:grpSp>
          <p:nvGrpSpPr>
            <p:cNvPr id="35" name="Group 34"/>
            <p:cNvGrpSpPr/>
            <p:nvPr/>
          </p:nvGrpSpPr>
          <p:grpSpPr>
            <a:xfrm>
              <a:off x="3071367" y="4205657"/>
              <a:ext cx="736099" cy="702051"/>
              <a:chOff x="-253508" y="4873479"/>
              <a:chExt cx="1308619" cy="124809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8997" l="0" r="100000">
                            <a14:foregroundMark x1="20067" y1="20736" x2="20067" y2="20736"/>
                            <a14:foregroundMark x1="72241" y1="69900" x2="72241" y2="69900"/>
                            <a14:foregroundMark x1="69900" y1="82609" x2="69900" y2="82609"/>
                            <a14:foregroundMark x1="36120" y1="77258" x2="36120" y2="77258"/>
                            <a14:foregroundMark x1="36120" y1="74247" x2="36120" y2="74247"/>
                            <a14:foregroundMark x1="57525" y1="34783" x2="57525" y2="34783"/>
                            <a14:foregroundMark x1="53846" y1="44147" x2="53846" y2="44147"/>
                            <a14:foregroundMark x1="88963" y1="33779" x2="88963" y2="33779"/>
                            <a14:foregroundMark x1="93311" y1="51505" x2="93311" y2="5150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597" y="4873479"/>
                <a:ext cx="932287" cy="932287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-253508" y="5656485"/>
                <a:ext cx="1308619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BE" sz="1100" b="1" dirty="0" smtClean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fr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29.000</a:t>
                </a:r>
                <a:endPara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856029" y="4205656"/>
              <a:ext cx="619080" cy="715505"/>
              <a:chOff x="2436488" y="4873477"/>
              <a:chExt cx="1100586" cy="127200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68" b="100000" l="0" r="100000">
                            <a14:foregroundMark x1="22059" y1="16912" x2="22059" y2="16912"/>
                            <a14:foregroundMark x1="56618" y1="54779" x2="56618" y2="547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629" y="4873477"/>
                <a:ext cx="1015550" cy="1015549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436488" y="5680401"/>
                <a:ext cx="1100586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4000</a:t>
                </a:r>
                <a:endPara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957853" y="3563342"/>
              <a:ext cx="1907895" cy="679815"/>
              <a:chOff x="1745567" y="5934586"/>
              <a:chExt cx="2496044" cy="88912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8714" y="5934586"/>
                <a:ext cx="427673" cy="405050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1745567" y="6380918"/>
                <a:ext cx="2496044" cy="442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6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 </a:t>
                </a:r>
                <a:r>
                  <a:rPr lang="nl-BE" sz="16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miljoen/maand</a:t>
                </a:r>
                <a:endPara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2636451" y="3310960"/>
              <a:ext cx="2550698" cy="307777"/>
            </a:xfrm>
            <a:prstGeom prst="rect">
              <a:avLst/>
            </a:prstGeom>
            <a:solidFill>
              <a:srgbClr val="4A6C5B"/>
            </a:solidFill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nl-BE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Elektronische voorschriften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55840" y="5143687"/>
            <a:ext cx="3358217" cy="1597681"/>
            <a:chOff x="4042167" y="4113743"/>
            <a:chExt cx="3358217" cy="15976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440" y="4113743"/>
              <a:ext cx="1062151" cy="10884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42167" y="5034316"/>
              <a:ext cx="33582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220 </a:t>
              </a:r>
              <a:r>
                <a:rPr lang="nl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miljoen</a:t>
              </a:r>
              <a:endParaRPr lang="fr-BE" sz="16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elektronische documenten beschikbaar bij ziekenhuizen en klinische laboratoria</a:t>
              </a:r>
            </a:p>
          </p:txBody>
        </p:sp>
      </p:grpSp>
      <p:sp>
        <p:nvSpPr>
          <p:cNvPr id="39" name="Slide Number Placeholder 4"/>
          <p:cNvSpPr txBox="1">
            <a:spLocks/>
          </p:cNvSpPr>
          <p:nvPr/>
        </p:nvSpPr>
        <p:spPr>
          <a:xfrm>
            <a:off x="11353799" y="6270274"/>
            <a:ext cx="675331" cy="46670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0BCE-BB7B-46B6-B74F-5C461C2FC4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5391" y="3781747"/>
            <a:ext cx="1631103" cy="1338139"/>
            <a:chOff x="5222177" y="3199474"/>
            <a:chExt cx="1631103" cy="1338139"/>
          </a:xfrm>
        </p:grpSpPr>
        <p:grpSp>
          <p:nvGrpSpPr>
            <p:cNvPr id="17" name="Group 16"/>
            <p:cNvGrpSpPr/>
            <p:nvPr/>
          </p:nvGrpSpPr>
          <p:grpSpPr>
            <a:xfrm>
              <a:off x="5222177" y="3199474"/>
              <a:ext cx="1631103" cy="1338139"/>
              <a:chOff x="5490116" y="2902310"/>
              <a:chExt cx="1631103" cy="133813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490116" y="3563341"/>
                <a:ext cx="163110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1600" b="1" noProof="0" dirty="0" smtClean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kumimoji="0" lang="fr-BE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A6C5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.260.000.000</a:t>
                </a:r>
                <a:endParaRPr kumimoji="0" lang="fr-B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ctr">
                  <a:defRPr/>
                </a:pPr>
                <a:r>
                  <a:rPr lang="nl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elektronische transacties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7472" y="2902310"/>
                <a:ext cx="986904" cy="637115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5626773" y="3457597"/>
              <a:ext cx="914400" cy="363099"/>
            </a:xfrm>
            <a:prstGeom prst="rect">
              <a:avLst/>
            </a:prstGeom>
            <a:solidFill>
              <a:srgbClr val="90A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400" b="1" dirty="0" smtClean="0">
                  <a:solidFill>
                    <a:srgbClr val="49685C"/>
                  </a:solidFill>
                </a:rPr>
                <a:t>2022</a:t>
              </a:r>
              <a:endParaRPr lang="fr-BE" sz="2400" b="1" dirty="0">
                <a:solidFill>
                  <a:srgbClr val="4968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7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Slide portaal sociale zekerheid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48" y="1916832"/>
            <a:ext cx="9721080" cy="117106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3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3 -0.9692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61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meer dan </a:t>
            </a:r>
            <a:r>
              <a:rPr lang="nl-BE" dirty="0">
                <a:solidFill>
                  <a:srgbClr val="0087BE"/>
                </a:solidFill>
              </a:rPr>
              <a:t>50 elektronische diensten voor werkgevers</a:t>
            </a:r>
            <a:r>
              <a:rPr lang="nl-BE" dirty="0"/>
              <a:t>, gebaseerd op de elektronische uitwisseling van gestructureerde berichten of via een geïntegreerd portaal</a:t>
            </a:r>
          </a:p>
          <a:p>
            <a:pPr lvl="1"/>
            <a:r>
              <a:rPr lang="nl-BE" dirty="0"/>
              <a:t>50 formulieren voor </a:t>
            </a:r>
            <a:r>
              <a:rPr lang="nl-BE" dirty="0" err="1"/>
              <a:t>socialezekerheidsaangiften</a:t>
            </a:r>
            <a:r>
              <a:rPr lang="nl-BE" dirty="0"/>
              <a:t> voor werkgevers werden afgeschaft</a:t>
            </a:r>
          </a:p>
          <a:p>
            <a:pPr lvl="1"/>
            <a:r>
              <a:rPr lang="nl-BE" dirty="0"/>
              <a:t>in de resterende 30 (elektronische) aangifteformulieren werd het aantal rubrieken verminderd tot gemiddeld een derde </a:t>
            </a:r>
          </a:p>
          <a:p>
            <a:pPr lvl="1"/>
            <a:r>
              <a:rPr lang="nl-BE" dirty="0">
                <a:solidFill>
                  <a:srgbClr val="0087BE"/>
                </a:solidFill>
              </a:rPr>
              <a:t>aangiften zijn beperkt tot 3 gebeurtenissen</a:t>
            </a:r>
          </a:p>
          <a:p>
            <a:pPr lvl="2"/>
            <a:r>
              <a:rPr lang="nl-BE" dirty="0"/>
              <a:t>onmiddellijke aangifte van indiensttreding en uitdiensttreding (enkel elektronisch)</a:t>
            </a:r>
          </a:p>
          <a:p>
            <a:pPr lvl="2"/>
            <a:r>
              <a:rPr lang="nl-BE" dirty="0"/>
              <a:t>driemaandelijkse aangifte van lonen en arbeidstijd (enkel elektronisch)</a:t>
            </a:r>
          </a:p>
          <a:p>
            <a:pPr lvl="2"/>
            <a:r>
              <a:rPr lang="nl-BE" dirty="0"/>
              <a:t>aangifte van een sociaal risico (elektronisch of op papier)</a:t>
            </a:r>
          </a:p>
          <a:p>
            <a:pPr lvl="1"/>
            <a:r>
              <a:rPr lang="nl-BE" dirty="0"/>
              <a:t>in 2022 werden meer dan 45 miljoen elektronische aangiften verricht door  230.000 werkgevers, waarvan 98 % van toepassing tot toepassing</a:t>
            </a:r>
          </a:p>
        </p:txBody>
      </p:sp>
    </p:spTree>
    <p:extLst>
      <p:ext uri="{BB962C8B-B14F-4D97-AF65-F5344CB8AC3E}">
        <p14:creationId xmlns:p14="http://schemas.microsoft.com/office/powerpoint/2010/main" val="8368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BE" dirty="0"/>
              <a:t>een </a:t>
            </a:r>
            <a:r>
              <a:rPr lang="nl-BE" dirty="0">
                <a:solidFill>
                  <a:srgbClr val="0087BE"/>
                </a:solidFill>
              </a:rPr>
              <a:t>geïntegreerde portaalsite</a:t>
            </a:r>
            <a:r>
              <a:rPr lang="nl-BE" dirty="0"/>
              <a:t> en mobiele toepassingen met</a:t>
            </a:r>
          </a:p>
          <a:p>
            <a:pPr lvl="1">
              <a:spcBef>
                <a:spcPts val="600"/>
              </a:spcBef>
            </a:pPr>
            <a:r>
              <a:rPr lang="nl-BE" dirty="0"/>
              <a:t>elektronische transacties voor burgers, werkgevers en professionals</a:t>
            </a:r>
          </a:p>
          <a:p>
            <a:pPr lvl="1">
              <a:spcBef>
                <a:spcPts val="600"/>
              </a:spcBef>
            </a:pPr>
            <a:r>
              <a:rPr lang="nl-BE" dirty="0" err="1"/>
              <a:t>simulatie-omgevingen</a:t>
            </a:r>
            <a:endParaRPr lang="nl-BE" dirty="0"/>
          </a:p>
          <a:p>
            <a:pPr lvl="1">
              <a:spcBef>
                <a:spcPts val="600"/>
              </a:spcBef>
            </a:pPr>
            <a:r>
              <a:rPr lang="nl-BE" dirty="0"/>
              <a:t>informatie over alle domeinen van de sociale zekerheid</a:t>
            </a:r>
          </a:p>
          <a:p>
            <a:pPr lvl="1">
              <a:spcBef>
                <a:spcPts val="600"/>
              </a:spcBef>
            </a:pPr>
            <a:r>
              <a:rPr lang="nl-BE" dirty="0"/>
              <a:t>geharmoniseerde instructies en informatiemodel m.b.t. alle elektronische transacties</a:t>
            </a:r>
          </a:p>
          <a:p>
            <a:pPr lvl="1">
              <a:spcBef>
                <a:spcPts val="600"/>
              </a:spcBef>
            </a:pPr>
            <a:r>
              <a:rPr lang="nl-BE" dirty="0"/>
              <a:t>een persoonlijke pagina voor elke burger, elke onderneming en elke </a:t>
            </a:r>
            <a:r>
              <a:rPr lang="nl-BE" dirty="0" smtClean="0"/>
              <a:t>professional</a:t>
            </a:r>
            <a:endParaRPr lang="en-GB" altLang="en-US" dirty="0"/>
          </a:p>
          <a:p>
            <a:pPr>
              <a:spcBef>
                <a:spcPts val="600"/>
              </a:spcBef>
            </a:pPr>
            <a:r>
              <a:rPr lang="nl-BE" dirty="0"/>
              <a:t>een </a:t>
            </a:r>
            <a:r>
              <a:rPr lang="nl-BE" dirty="0">
                <a:solidFill>
                  <a:srgbClr val="0087BE"/>
                </a:solidFill>
              </a:rPr>
              <a:t>geïntegreerd multimodaal contactcenter</a:t>
            </a:r>
            <a:r>
              <a:rPr lang="nl-BE" dirty="0"/>
              <a:t>, ondersteund door een </a:t>
            </a:r>
            <a:r>
              <a:rPr lang="nl-BE" dirty="0" smtClean="0"/>
              <a:t>CRM-tool</a:t>
            </a:r>
            <a:endParaRPr lang="en-GB" altLang="en-US" dirty="0"/>
          </a:p>
          <a:p>
            <a:pPr>
              <a:spcBef>
                <a:spcPts val="600"/>
              </a:spcBef>
            </a:pPr>
            <a:r>
              <a:rPr lang="nl-BE" dirty="0"/>
              <a:t>een </a:t>
            </a:r>
            <a:r>
              <a:rPr lang="nl-BE" dirty="0">
                <a:solidFill>
                  <a:srgbClr val="0087BE"/>
                </a:solidFill>
              </a:rPr>
              <a:t>datawarehouse met statistische informatie</a:t>
            </a:r>
            <a:r>
              <a:rPr lang="nl-BE" dirty="0"/>
              <a:t> over de arbeidsmarkt en de verschillende domeinen van de sociale zekerheid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4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3600" dirty="0">
                <a:solidFill>
                  <a:prstClr val="black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Sociale sector</a:t>
            </a:r>
            <a:r>
              <a:rPr lang="nl-NL" sz="3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nl-NL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Prioriteiten 2023</a:t>
            </a:r>
            <a:endParaRPr lang="fr-BE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36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altLang="en-US" dirty="0" err="1"/>
              <a:t>Prioriteiten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altLang="en-US" dirty="0"/>
              <a:t>prioriteiten </a:t>
            </a:r>
            <a:r>
              <a:rPr lang="nl-NL" altLang="en-US" dirty="0">
                <a:solidFill>
                  <a:srgbClr val="008CB2"/>
                </a:solidFill>
              </a:rPr>
              <a:t>2023</a:t>
            </a:r>
          </a:p>
          <a:p>
            <a:pPr lvl="1"/>
            <a:r>
              <a:rPr lang="nl-NL" altLang="en-US" dirty="0">
                <a:latin typeface="Calibri" panose="020F0502020204030204" pitchFamily="34" charset="0"/>
                <a:cs typeface="Calibri" panose="020F0502020204030204" pitchFamily="34" charset="0"/>
              </a:rPr>
              <a:t>geconsolideerde portfolio </a:t>
            </a:r>
            <a:br>
              <a:rPr lang="nl-NL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en-US" dirty="0"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nl-NL" altLang="en-US" dirty="0">
                <a:solidFill>
                  <a:srgbClr val="008C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158 </a:t>
            </a:r>
            <a:r>
              <a:rPr lang="nl-NL" altLang="en-US" dirty="0">
                <a:latin typeface="Calibri" panose="020F0502020204030204" pitchFamily="34" charset="0"/>
                <a:cs typeface="Calibri" panose="020F0502020204030204" pitchFamily="34" charset="0"/>
              </a:rPr>
              <a:t>aanvragen</a:t>
            </a:r>
          </a:p>
          <a:p>
            <a:pPr lvl="1"/>
            <a:r>
              <a:rPr lang="nl-NL" altLang="en-US" dirty="0"/>
              <a:t>beschikbaar op de pagina </a:t>
            </a:r>
            <a:br>
              <a:rPr lang="nl-NL" altLang="en-US" dirty="0"/>
            </a:br>
            <a:r>
              <a:rPr lang="nl-NL" altLang="en-US" dirty="0">
                <a:hlinkClick r:id="rId3"/>
              </a:rPr>
              <a:t>Algemeen Coördinatiecomité </a:t>
            </a:r>
            <a:endParaRPr lang="nl-NL" altLang="en-US" dirty="0"/>
          </a:p>
          <a:p>
            <a:endParaRPr lang="en-US" dirty="0"/>
          </a:p>
          <a:p>
            <a:endParaRPr lang="en-GB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283750"/>
              </p:ext>
            </p:extLst>
          </p:nvPr>
        </p:nvGraphicFramePr>
        <p:xfrm>
          <a:off x="4736067" y="2060848"/>
          <a:ext cx="6377709" cy="340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7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Geharmoniseerde sociale statuten(GSS)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burgers met een sociaal statuut krijgen “aanvullende rechten” op basis van hun sociaal statuut bv.</a:t>
            </a:r>
          </a:p>
          <a:p>
            <a:pPr lvl="1"/>
            <a:r>
              <a:rPr lang="nl-BE" dirty="0"/>
              <a:t>sociaal tarief voor gas, elektriciteit, water, telecommunicatie</a:t>
            </a:r>
          </a:p>
          <a:p>
            <a:pPr lvl="1"/>
            <a:r>
              <a:rPr lang="nl-BE" dirty="0"/>
              <a:t>openbaar vervoer (NMBS, De Lijn, </a:t>
            </a:r>
            <a:r>
              <a:rPr lang="nl-BE" dirty="0" err="1"/>
              <a:t>Tec</a:t>
            </a:r>
            <a:r>
              <a:rPr lang="nl-BE" dirty="0"/>
              <a:t>, ...)</a:t>
            </a:r>
          </a:p>
          <a:p>
            <a:pPr lvl="1"/>
            <a:r>
              <a:rPr lang="nl-BE" dirty="0" err="1"/>
              <a:t>belastingsvermindering</a:t>
            </a:r>
            <a:endParaRPr lang="nl-BE" dirty="0"/>
          </a:p>
          <a:p>
            <a:pPr lvl="1"/>
            <a:r>
              <a:rPr lang="nl-BE" dirty="0"/>
              <a:t>tariefverlaging voor socioculturele activiteiten, sport, ...</a:t>
            </a:r>
          </a:p>
          <a:p>
            <a:pPr lvl="1"/>
            <a:endParaRPr lang="fr-FR" sz="600" dirty="0"/>
          </a:p>
          <a:p>
            <a:r>
              <a:rPr lang="nl-BE" dirty="0"/>
              <a:t>de bedoeling van GSS is om de automatische toekenning van rechten te vereenvoudigen en uit te breiden</a:t>
            </a:r>
          </a:p>
          <a:p>
            <a:endParaRPr lang="fr-FR" sz="600" dirty="0"/>
          </a:p>
          <a:p>
            <a:r>
              <a:rPr lang="nl-BE" dirty="0"/>
              <a:t>de KSZ en de authentieke bronnen werken aan de beschikbaarstelling van </a:t>
            </a:r>
          </a:p>
          <a:p>
            <a:pPr marL="542925" lvl="1" indent="-231775">
              <a:buFont typeface="+mj-lt"/>
              <a:buAutoNum type="arabicPeriod"/>
            </a:pPr>
            <a:r>
              <a:rPr lang="nl-BE" dirty="0"/>
              <a:t>de batch-raadpleging van de zogenaamde ‘buffer’-databank</a:t>
            </a:r>
          </a:p>
          <a:p>
            <a:pPr marL="542925" lvl="1" indent="-231775">
              <a:buFont typeface="+mj-lt"/>
              <a:buAutoNum type="arabicPeriod"/>
            </a:pPr>
            <a:r>
              <a:rPr lang="nl-BE" dirty="0"/>
              <a:t>een online raadpleging van de authentieke bronnen door de toekennende instanties</a:t>
            </a:r>
          </a:p>
          <a:p>
            <a:pPr marL="542925" lvl="1" indent="-231775">
              <a:buFont typeface="+mj-lt"/>
              <a:buAutoNum type="arabicPeriod"/>
            </a:pPr>
            <a:r>
              <a:rPr lang="nl-BE" dirty="0"/>
              <a:t>een raadpleging van de sociale statuten via de toepassing </a:t>
            </a:r>
            <a:r>
              <a:rPr lang="nl-BE" dirty="0" err="1"/>
              <a:t>MyBEnefits</a:t>
            </a:r>
            <a:endParaRPr lang="nl-BE" dirty="0"/>
          </a:p>
          <a:p>
            <a:endParaRPr lang="fr-FR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1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GSS - gebruik DB / online raadpleging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BE" sz="1400" dirty="0"/>
              <a:t>behaalde resultaten sinds de </a:t>
            </a:r>
            <a:r>
              <a:rPr lang="nl-BE" sz="1400" dirty="0" err="1"/>
              <a:t>inproductiestelling</a:t>
            </a:r>
            <a:r>
              <a:rPr lang="nl-BE" sz="1400" dirty="0"/>
              <a:t> van GSS (medio 2016)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 </a:t>
            </a:r>
            <a:r>
              <a:rPr lang="nl-BE" sz="1200" dirty="0">
                <a:solidFill>
                  <a:srgbClr val="008CB2"/>
                </a:solidFill>
              </a:rPr>
              <a:t>290</a:t>
            </a:r>
            <a:r>
              <a:rPr lang="nl-BE" sz="1200" dirty="0"/>
              <a:t> operationele projecten voor de batch-werkwijze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 </a:t>
            </a:r>
            <a:r>
              <a:rPr lang="nl-BE" sz="1200" dirty="0">
                <a:solidFill>
                  <a:srgbClr val="008CB2"/>
                </a:solidFill>
              </a:rPr>
              <a:t>27</a:t>
            </a:r>
            <a:r>
              <a:rPr lang="nl-BE" sz="1200" dirty="0"/>
              <a:t> operationele projecten voor de online </a:t>
            </a:r>
            <a:r>
              <a:rPr lang="nl-BE" sz="1200" dirty="0" smtClean="0"/>
              <a:t>werkwijze</a:t>
            </a:r>
            <a:endParaRPr lang="en-US" sz="500" dirty="0"/>
          </a:p>
          <a:p>
            <a:pPr>
              <a:spcBef>
                <a:spcPts val="600"/>
              </a:spcBef>
            </a:pPr>
            <a:r>
              <a:rPr lang="nl-BE" sz="1400" dirty="0"/>
              <a:t>enkele nieuwigheden in 2022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hernieuwing van de maatregel tot uitbreiding van het sociaal tarief voor gas en elektriciteit tot de RVV-categorie (verhoogde tegemoetkoming) 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 </a:t>
            </a:r>
            <a:r>
              <a:rPr lang="nl-BE" sz="1200" dirty="0">
                <a:solidFill>
                  <a:srgbClr val="008CB2"/>
                </a:solidFill>
              </a:rPr>
              <a:t>29 nieuwe gemeenten of </a:t>
            </a:r>
            <a:r>
              <a:rPr lang="nl-BE" sz="1200" dirty="0" err="1">
                <a:solidFill>
                  <a:srgbClr val="008CB2"/>
                </a:solidFill>
              </a:rPr>
              <a:t>OCMW’s</a:t>
            </a:r>
            <a:r>
              <a:rPr lang="nl-BE" sz="1200" dirty="0"/>
              <a:t> zijn toegetreden tot het GSS-project (voor </a:t>
            </a:r>
            <a:r>
              <a:rPr lang="nl-BE" sz="1200" dirty="0" err="1"/>
              <a:t>belastingsvrijstellingen</a:t>
            </a:r>
            <a:r>
              <a:rPr lang="nl-BE" sz="1200" dirty="0"/>
              <a:t>, de toekenning van diverse voordelen)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energiepremie, mobiliteitspremie (Brussels Gewest)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sociaal tarief voor water (Brussels Gewest)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verhoging van de belastingvrije som voor mantelzorgers (FOD Financiën)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nieuwe authentieke bronnen: Waalse verzekeringsinstellingen, AVIQ, Dienststelle der </a:t>
            </a:r>
            <a:r>
              <a:rPr lang="nl-BE" sz="1200" dirty="0" err="1"/>
              <a:t>Deutschsprachigen</a:t>
            </a:r>
            <a:r>
              <a:rPr lang="nl-BE" sz="1200" dirty="0"/>
              <a:t> </a:t>
            </a:r>
            <a:r>
              <a:rPr lang="nl-BE" sz="1200" dirty="0" err="1"/>
              <a:t>Gemeinschaft</a:t>
            </a:r>
            <a:r>
              <a:rPr lang="nl-BE" sz="1200" dirty="0"/>
              <a:t> </a:t>
            </a:r>
            <a:r>
              <a:rPr lang="nl-BE" sz="1200" dirty="0" err="1"/>
              <a:t>für</a:t>
            </a:r>
            <a:r>
              <a:rPr lang="nl-BE" sz="1200" dirty="0"/>
              <a:t> </a:t>
            </a:r>
            <a:r>
              <a:rPr lang="nl-BE" sz="1200" dirty="0" err="1"/>
              <a:t>Selbstbestimmtes</a:t>
            </a:r>
            <a:r>
              <a:rPr lang="nl-BE" sz="1200" dirty="0"/>
              <a:t> Leben (DSL)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sz="9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GSS - gebruik DB / online raadpleging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91553" y="1988840"/>
            <a:ext cx="10213776" cy="4009063"/>
          </a:xfrm>
        </p:spPr>
        <p:txBody>
          <a:bodyPr/>
          <a:lstStyle/>
          <a:p>
            <a:r>
              <a:rPr lang="nl-BE" dirty="0"/>
              <a:t>enkele geplande projecten in 2023</a:t>
            </a:r>
          </a:p>
          <a:p>
            <a:pPr lvl="1"/>
            <a:r>
              <a:rPr lang="nl-BE" dirty="0"/>
              <a:t>belastingvrije som: 1</a:t>
            </a:r>
            <a:r>
              <a:rPr lang="nl-BE" baseline="30000" dirty="0"/>
              <a:t>ste</a:t>
            </a:r>
            <a:r>
              <a:rPr lang="nl-BE" dirty="0"/>
              <a:t> fase = kinderen (FOD Financiën)</a:t>
            </a:r>
          </a:p>
          <a:p>
            <a:pPr lvl="1"/>
            <a:r>
              <a:rPr lang="nl-BE" dirty="0"/>
              <a:t>vermindering van de onroerende voorheffing (SPW </a:t>
            </a:r>
            <a:r>
              <a:rPr lang="nl-BE" dirty="0" err="1"/>
              <a:t>Fiscalité</a:t>
            </a:r>
            <a:r>
              <a:rPr lang="nl-BE" dirty="0"/>
              <a:t>, Brussels Gewest)</a:t>
            </a:r>
          </a:p>
          <a:p>
            <a:pPr lvl="1"/>
            <a:r>
              <a:rPr lang="nl-BE" dirty="0" err="1"/>
              <a:t>BTW-vermindering</a:t>
            </a:r>
            <a:r>
              <a:rPr lang="nl-BE" dirty="0"/>
              <a:t> op voertuigen voor personen met een handicap (FOD Financiën)</a:t>
            </a:r>
          </a:p>
          <a:p>
            <a:pPr lvl="1"/>
            <a:r>
              <a:rPr lang="nl-BE" dirty="0"/>
              <a:t>verhoogd aantal dienstencheques (Brussels Gewest)</a:t>
            </a:r>
          </a:p>
          <a:p>
            <a:pPr lvl="1"/>
            <a:r>
              <a:rPr lang="nl-BE" dirty="0"/>
              <a:t>sociaal tarief Telecom (FOD Economie - BIPT) - voorbereiding voor </a:t>
            </a:r>
            <a:r>
              <a:rPr lang="nl-BE" dirty="0" err="1"/>
              <a:t>inproductiestelling</a:t>
            </a:r>
            <a:r>
              <a:rPr lang="nl-BE" dirty="0"/>
              <a:t> in 2024</a:t>
            </a:r>
          </a:p>
          <a:p>
            <a:pPr lvl="1"/>
            <a:endParaRPr lang="en-US" sz="600" dirty="0"/>
          </a:p>
          <a:p>
            <a:r>
              <a:rPr lang="nl-BE" dirty="0"/>
              <a:t>evolutie </a:t>
            </a:r>
          </a:p>
          <a:p>
            <a:pPr lvl="1"/>
            <a:r>
              <a:rPr lang="nl-BE" dirty="0"/>
              <a:t>toevoeging van het Ministerie van de Duitse Gemeenschap als nieuwe authentieke bron</a:t>
            </a:r>
          </a:p>
          <a:p>
            <a:pPr lvl="1"/>
            <a:r>
              <a:rPr lang="nl-BE" dirty="0"/>
              <a:t>voltooien van de toevoeging van invaliditeit als nieuw statuut (NIC-RIZIV)</a:t>
            </a:r>
          </a:p>
          <a:p>
            <a:endParaRPr lang="en-GB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5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eBox burger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BE" sz="1400" dirty="0"/>
              <a:t>de KSZ treedt op als Document Provider voor </a:t>
            </a:r>
            <a:r>
              <a:rPr lang="nl-BE" sz="1400" dirty="0">
                <a:solidFill>
                  <a:srgbClr val="008CB2"/>
                </a:solidFill>
              </a:rPr>
              <a:t>33</a:t>
            </a:r>
            <a:r>
              <a:rPr lang="nl-BE" sz="1400" dirty="0"/>
              <a:t> instellingen in de sectoren van de sociale zekerheid en de gezondheid</a:t>
            </a:r>
          </a:p>
          <a:p>
            <a:pPr>
              <a:spcBef>
                <a:spcPts val="600"/>
              </a:spcBef>
            </a:pPr>
            <a:r>
              <a:rPr lang="nl-BE" sz="1400" dirty="0" smtClean="0"/>
              <a:t>op </a:t>
            </a:r>
            <a:r>
              <a:rPr lang="nl-BE" sz="1400" dirty="0"/>
              <a:t>31/12/2022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 </a:t>
            </a:r>
            <a:r>
              <a:rPr lang="nl-BE" sz="1200" dirty="0">
                <a:solidFill>
                  <a:srgbClr val="008CB2"/>
                </a:solidFill>
              </a:rPr>
              <a:t>122.439.392</a:t>
            </a:r>
            <a:r>
              <a:rPr lang="nl-BE" sz="1200" dirty="0"/>
              <a:t> documenten gepubliceerd via de KSZ (93.852.482 op 31/12/2021) 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 </a:t>
            </a:r>
            <a:r>
              <a:rPr lang="nl-BE" sz="1200" dirty="0">
                <a:solidFill>
                  <a:srgbClr val="008CB2"/>
                </a:solidFill>
              </a:rPr>
              <a:t>4.507.724</a:t>
            </a:r>
            <a:r>
              <a:rPr lang="nl-BE" sz="1200" dirty="0"/>
              <a:t> </a:t>
            </a:r>
            <a:r>
              <a:rPr lang="nl-BE" sz="1200" dirty="0" err="1"/>
              <a:t>digitiale</a:t>
            </a:r>
            <a:r>
              <a:rPr lang="nl-BE" sz="1200" dirty="0"/>
              <a:t> </a:t>
            </a:r>
            <a:r>
              <a:rPr lang="nl-BE" sz="1200" dirty="0" err="1"/>
              <a:t>consents</a:t>
            </a:r>
            <a:r>
              <a:rPr lang="nl-BE" sz="1200" dirty="0"/>
              <a:t> = +/- actieve eBox Burger (3.284.665 op 31/12/2021)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 </a:t>
            </a:r>
            <a:r>
              <a:rPr lang="nl-BE" sz="1200" dirty="0">
                <a:solidFill>
                  <a:srgbClr val="008CB2"/>
                </a:solidFill>
              </a:rPr>
              <a:t>3.054.448</a:t>
            </a:r>
            <a:r>
              <a:rPr lang="nl-BE" sz="1200" dirty="0"/>
              <a:t> unieke activeringen = 33 % van de doelgroep (9.265.289 Belgen ouder dan 18 jaar) </a:t>
            </a:r>
          </a:p>
          <a:p>
            <a:pPr>
              <a:spcBef>
                <a:spcPts val="600"/>
              </a:spcBef>
            </a:pPr>
            <a:r>
              <a:rPr lang="nl-BE" sz="1400" dirty="0" smtClean="0"/>
              <a:t>migratie </a:t>
            </a:r>
            <a:r>
              <a:rPr lang="nl-BE" sz="1400" dirty="0"/>
              <a:t>van SOAP-diensten naar REST-API-technologie </a:t>
            </a:r>
            <a:r>
              <a:rPr lang="nl-BE" sz="1400" dirty="0" err="1"/>
              <a:t>ongoing</a:t>
            </a:r>
            <a:endParaRPr lang="nl-BE" sz="1400" dirty="0"/>
          </a:p>
          <a:p>
            <a:pPr lvl="1">
              <a:spcBef>
                <a:spcPts val="600"/>
              </a:spcBef>
            </a:pPr>
            <a:r>
              <a:rPr lang="nl-BE" sz="1200" dirty="0"/>
              <a:t>begeleiding van de instellingen die naar REST-API migreren door de KSZ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 </a:t>
            </a:r>
            <a:r>
              <a:rPr lang="nl-BE" sz="1200" dirty="0">
                <a:solidFill>
                  <a:srgbClr val="008CB2"/>
                </a:solidFill>
              </a:rPr>
              <a:t>50 %</a:t>
            </a:r>
            <a:r>
              <a:rPr lang="nl-BE" sz="1200" dirty="0"/>
              <a:t> van de gemigreerde instellingen vertegenwoordigen </a:t>
            </a:r>
            <a:r>
              <a:rPr lang="nl-BE" sz="1200" dirty="0">
                <a:solidFill>
                  <a:srgbClr val="008CB2"/>
                </a:solidFill>
              </a:rPr>
              <a:t>95%</a:t>
            </a:r>
            <a:r>
              <a:rPr lang="nl-BE" sz="1200" dirty="0"/>
              <a:t> van de uitgewisselde volumes</a:t>
            </a:r>
          </a:p>
          <a:p>
            <a:pPr>
              <a:spcBef>
                <a:spcPts val="600"/>
              </a:spcBef>
            </a:pPr>
            <a:r>
              <a:rPr lang="nl-BE" sz="1400" dirty="0" smtClean="0"/>
              <a:t>wederzijdse </a:t>
            </a:r>
            <a:r>
              <a:rPr lang="nl-BE" sz="1400" dirty="0"/>
              <a:t>communicatie met de burger geïmplementeerd in productie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expliciete ontvangstmelding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antwoord op ontvangen communicatie</a:t>
            </a:r>
          </a:p>
          <a:p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/>
              <a:t>OCMW’s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1424" y="1844824"/>
            <a:ext cx="10729192" cy="40090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l-BE" sz="1400" dirty="0"/>
              <a:t>evolutie NOVA+</a:t>
            </a:r>
            <a:r>
              <a:rPr lang="nl-BE" sz="1100" dirty="0"/>
              <a:t> 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naast het correcte statuut van de persoon die hulp vraagt aan het OCMW, dient ook het bedrag van de financiële hulp te worden bepaald met het oog op de federale </a:t>
            </a:r>
            <a:r>
              <a:rPr lang="nl-BE" sz="1200" dirty="0" smtClean="0"/>
              <a:t>terugbetaling</a:t>
            </a:r>
            <a:endParaRPr lang="fr-FR" sz="300" dirty="0"/>
          </a:p>
          <a:p>
            <a:pPr>
              <a:spcBef>
                <a:spcPts val="600"/>
              </a:spcBef>
            </a:pPr>
            <a:r>
              <a:rPr lang="nl-BE" sz="1400" dirty="0" err="1"/>
              <a:t>BelRAI</a:t>
            </a:r>
            <a:r>
              <a:rPr lang="nl-BE" sz="1100" dirty="0"/>
              <a:t> </a:t>
            </a:r>
          </a:p>
          <a:p>
            <a:pPr lvl="1">
              <a:spcBef>
                <a:spcPts val="600"/>
              </a:spcBef>
            </a:pPr>
            <a:r>
              <a:rPr lang="nl-BE" sz="1200" dirty="0"/>
              <a:t>de Vlaamse </a:t>
            </a:r>
            <a:r>
              <a:rPr lang="nl-BE" sz="1200" dirty="0" err="1"/>
              <a:t>OCMW’s</a:t>
            </a:r>
            <a:r>
              <a:rPr lang="nl-BE" sz="1200" dirty="0"/>
              <a:t> en de sociale organisatie hadden reeds toegang tot de graad van zelfredzaamheid van bepaalde cliënten via </a:t>
            </a:r>
            <a:r>
              <a:rPr lang="nl-BE" sz="1200" dirty="0" err="1"/>
              <a:t>BelRAI</a:t>
            </a:r>
            <a:endParaRPr lang="nl-BE" sz="1200" dirty="0"/>
          </a:p>
          <a:p>
            <a:pPr lvl="1">
              <a:spcBef>
                <a:spcPts val="600"/>
              </a:spcBef>
            </a:pPr>
            <a:r>
              <a:rPr lang="nl-BE" sz="1200" dirty="0"/>
              <a:t>het is nu ook mogelijk om alle zorgrelaties (multidisciplinair team) te kennen voor een specifiek INSZ</a:t>
            </a:r>
          </a:p>
          <a:p>
            <a:pPr lvl="1">
              <a:spcBef>
                <a:spcPts val="600"/>
              </a:spcBef>
            </a:pPr>
            <a:endParaRPr lang="fr-FR" sz="300" dirty="0"/>
          </a:p>
          <a:p>
            <a:pPr>
              <a:spcBef>
                <a:spcPts val="600"/>
              </a:spcBef>
            </a:pPr>
            <a:r>
              <a:rPr lang="nl-BE" sz="1400" dirty="0"/>
              <a:t>beschikbaarstelling van nieuwe authentieke bronnen (arbeidsongeschiktheid, vakantiegeld, ...)</a:t>
            </a:r>
          </a:p>
          <a:p>
            <a:pPr>
              <a:spcBef>
                <a:spcPts val="600"/>
              </a:spcBef>
            </a:pPr>
            <a:r>
              <a:rPr lang="nl-BE" sz="1400" dirty="0"/>
              <a:t>arbeidsbemiddeling: na ACTIRIS en FOREM worden nu de uitwisselingen tussen de </a:t>
            </a:r>
            <a:r>
              <a:rPr lang="nl-BE" sz="1400" dirty="0" err="1"/>
              <a:t>OCMW’s</a:t>
            </a:r>
            <a:r>
              <a:rPr lang="nl-BE" sz="1400" dirty="0"/>
              <a:t> en de VDAB onderzocht (eerste resultaten in 2023)</a:t>
            </a:r>
          </a:p>
          <a:p>
            <a:pPr>
              <a:spcBef>
                <a:spcPts val="600"/>
              </a:spcBef>
            </a:pPr>
            <a:r>
              <a:rPr lang="nl-BE" sz="1400" dirty="0"/>
              <a:t>deelname aan een project met Vlaanderen over het automatisch advies inzake leefloon (in uitvoering)</a:t>
            </a:r>
          </a:p>
          <a:p>
            <a:pPr>
              <a:spcBef>
                <a:spcPts val="600"/>
              </a:spcBef>
            </a:pPr>
            <a:r>
              <a:rPr lang="nl-BE" sz="1400" dirty="0"/>
              <a:t>bepaalde oudere diensten werden stopgezet in 2022 ten voordele van nieuwe diensten met identieke of gelijkaardige functionaliteiten (technische migratie)</a:t>
            </a:r>
          </a:p>
          <a:p>
            <a:pPr>
              <a:spcAft>
                <a:spcPts val="300"/>
              </a:spcAft>
            </a:pPr>
            <a:endParaRPr lang="en-GB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5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eHealth: basisarchitectuur</a:t>
            </a:r>
            <a:endParaRPr lang="en-GB" dirty="0"/>
          </a:p>
        </p:txBody>
      </p:sp>
      <p:pic>
        <p:nvPicPr>
          <p:cNvPr id="73" name="Picture 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426" y="6204288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Oval 83"/>
          <p:cNvSpPr>
            <a:spLocks noChangeArrowheads="1"/>
          </p:cNvSpPr>
          <p:nvPr/>
        </p:nvSpPr>
        <p:spPr bwMode="auto">
          <a:xfrm>
            <a:off x="2498276" y="4251663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Oval 84"/>
          <p:cNvSpPr>
            <a:spLocks noChangeArrowheads="1"/>
          </p:cNvSpPr>
          <p:nvPr/>
        </p:nvSpPr>
        <p:spPr bwMode="auto">
          <a:xfrm>
            <a:off x="9859515" y="4245313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85"/>
          <p:cNvSpPr>
            <a:spLocks noChangeArrowheads="1"/>
          </p:cNvSpPr>
          <p:nvPr/>
        </p:nvSpPr>
        <p:spPr bwMode="auto">
          <a:xfrm>
            <a:off x="3007865" y="4253251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7" name="Oval 86"/>
          <p:cNvSpPr>
            <a:spLocks noChangeArrowheads="1"/>
          </p:cNvSpPr>
          <p:nvPr/>
        </p:nvSpPr>
        <p:spPr bwMode="auto">
          <a:xfrm>
            <a:off x="3777801" y="4508836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Oval 87"/>
          <p:cNvSpPr>
            <a:spLocks noChangeArrowheads="1"/>
          </p:cNvSpPr>
          <p:nvPr/>
        </p:nvSpPr>
        <p:spPr bwMode="auto">
          <a:xfrm>
            <a:off x="9683301" y="4502486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88"/>
          <p:cNvSpPr>
            <a:spLocks noChangeArrowheads="1"/>
          </p:cNvSpPr>
          <p:nvPr/>
        </p:nvSpPr>
        <p:spPr bwMode="auto">
          <a:xfrm>
            <a:off x="4181028" y="4512013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Basisdiensten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eHealth</a:t>
            </a: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-platform</a:t>
            </a:r>
          </a:p>
        </p:txBody>
      </p:sp>
      <p:sp>
        <p:nvSpPr>
          <p:cNvPr id="80" name="Text Box 89"/>
          <p:cNvSpPr txBox="1">
            <a:spLocks noChangeArrowheads="1"/>
          </p:cNvSpPr>
          <p:nvPr/>
        </p:nvSpPr>
        <p:spPr bwMode="auto">
          <a:xfrm>
            <a:off x="2447476" y="4726326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Netwerk</a:t>
            </a:r>
            <a:endParaRPr kumimoji="0" lang="nl-BE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753" y="6107449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5450221" y="1633079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Patiënten, zorgverstrekkers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en zorginstellingen</a:t>
            </a:r>
            <a:endParaRPr lang="nl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blackWhite">
          <a:xfrm>
            <a:off x="7949751" y="5955049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4" name="AutoShape 14"/>
          <p:cNvSpPr>
            <a:spLocks noChangeArrowheads="1"/>
          </p:cNvSpPr>
          <p:nvPr/>
        </p:nvSpPr>
        <p:spPr bwMode="blackWhite">
          <a:xfrm>
            <a:off x="9248326" y="5955049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5" name="AutoShape 16"/>
          <p:cNvSpPr>
            <a:spLocks noChangeArrowheads="1"/>
          </p:cNvSpPr>
          <p:nvPr/>
        </p:nvSpPr>
        <p:spPr bwMode="blackWhite">
          <a:xfrm>
            <a:off x="6765476" y="5955049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86" name="Picture 20" descr="FOD_tekeni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915" y="6134436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2460117" y="6485274"/>
            <a:ext cx="15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  <a:cs typeface="Arial" charset="0"/>
              </a:rPr>
              <a:t>Leveranciers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2419075" y="3862724"/>
            <a:ext cx="1329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  <a:cs typeface="Arial" charset="0"/>
              </a:rPr>
              <a:t>Gebruikers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16113" y="2876886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ortaal </a:t>
            </a:r>
            <a:r>
              <a:rPr lang="nl-BE" sz="1400" i="1" dirty="0" err="1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eGezondheid</a:t>
            </a:r>
            <a:endParaRPr lang="nl-BE" sz="14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784026" y="2083136"/>
            <a:ext cx="1219200" cy="914400"/>
            <a:chOff x="432" y="1200"/>
            <a:chExt cx="912" cy="672"/>
          </a:xfrm>
        </p:grpSpPr>
        <p:sp>
          <p:nvSpPr>
            <p:cNvPr id="91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lvl="0" algn="ctr" eaLnBrk="0" fontAlgn="auto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572000" algn="r"/>
                </a:tabLst>
                <a:defRPr/>
              </a:pPr>
              <a:r>
                <a:rPr lang="nl-BE" sz="1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Health portal</a:t>
              </a:r>
              <a:endParaRPr lang="nl-BE" sz="1000" i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2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3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4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5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DTW</a:t>
              </a:r>
              <a:endPara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pic>
          <p:nvPicPr>
            <p:cNvPr id="96" name="Picture 30" descr="FOD_tekeni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195813" y="2422863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zorginstelling</a:t>
            </a:r>
            <a:endParaRPr lang="nl-BE" sz="90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603801" y="2897524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667301" y="2962611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730801" y="3027701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794301" y="3092786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887713" y="2876886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MyCareNet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36976" y="3203911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400476" y="3268999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5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465565" y="3334086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6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529063" y="3399176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7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381678" y="1959313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zorgverlener</a:t>
            </a:r>
            <a:endParaRPr lang="nl-BE" sz="90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AutoShape 46"/>
          <p:cNvSpPr>
            <a:spLocks noChangeArrowheads="1"/>
          </p:cNvSpPr>
          <p:nvPr/>
        </p:nvSpPr>
        <p:spPr bwMode="auto">
          <a:xfrm>
            <a:off x="3622226" y="2932451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9" name="AutoShape 47"/>
          <p:cNvSpPr>
            <a:spLocks noChangeArrowheads="1"/>
          </p:cNvSpPr>
          <p:nvPr/>
        </p:nvSpPr>
        <p:spPr bwMode="auto">
          <a:xfrm>
            <a:off x="9959526" y="2932449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0" name="AutoShape 49"/>
          <p:cNvSpPr>
            <a:spLocks noChangeArrowheads="1"/>
          </p:cNvSpPr>
          <p:nvPr/>
        </p:nvSpPr>
        <p:spPr bwMode="auto">
          <a:xfrm>
            <a:off x="8945113" y="3410286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1" name="AutoShape 50"/>
          <p:cNvSpPr>
            <a:spLocks noChangeArrowheads="1"/>
          </p:cNvSpPr>
          <p:nvPr/>
        </p:nvSpPr>
        <p:spPr bwMode="auto">
          <a:xfrm>
            <a:off x="5973313" y="3638886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2" name="AutoShape 51"/>
          <p:cNvSpPr>
            <a:spLocks noChangeArrowheads="1"/>
          </p:cNvSpPr>
          <p:nvPr/>
        </p:nvSpPr>
        <p:spPr bwMode="auto">
          <a:xfrm>
            <a:off x="7306813" y="3653174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3" name="AutoShape 52"/>
          <p:cNvSpPr>
            <a:spLocks noChangeArrowheads="1"/>
          </p:cNvSpPr>
          <p:nvPr/>
        </p:nvSpPr>
        <p:spPr bwMode="auto">
          <a:xfrm rot="5400000">
            <a:off x="4641401" y="1803736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4" name="AutoShape 53"/>
          <p:cNvSpPr>
            <a:spLocks noChangeArrowheads="1"/>
          </p:cNvSpPr>
          <p:nvPr/>
        </p:nvSpPr>
        <p:spPr bwMode="auto">
          <a:xfrm rot="5400000">
            <a:off x="3263451" y="1311611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5" name="AutoShape 54"/>
          <p:cNvSpPr>
            <a:spLocks noChangeArrowheads="1"/>
          </p:cNvSpPr>
          <p:nvPr/>
        </p:nvSpPr>
        <p:spPr bwMode="auto">
          <a:xfrm rot="5400000">
            <a:off x="7370313" y="2103774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6" name="AutoShape 55"/>
          <p:cNvSpPr>
            <a:spLocks noChangeArrowheads="1"/>
          </p:cNvSpPr>
          <p:nvPr/>
        </p:nvSpPr>
        <p:spPr bwMode="auto">
          <a:xfrm rot="5400000">
            <a:off x="9831732" y="1104443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7" name="AutoShape 56"/>
          <p:cNvSpPr>
            <a:spLocks noChangeArrowheads="1"/>
          </p:cNvSpPr>
          <p:nvPr/>
        </p:nvSpPr>
        <p:spPr bwMode="auto">
          <a:xfrm rot="5400000">
            <a:off x="8645870" y="1615619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8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144513" y="2572086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Site RIZIV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9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593776" y="2899111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0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657276" y="2964199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1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722365" y="3029286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2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785863" y="3094376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123" name="Picture 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5976" y="3518238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AutoShape 67"/>
          <p:cNvSpPr>
            <a:spLocks noChangeArrowheads="1"/>
          </p:cNvSpPr>
          <p:nvPr/>
        </p:nvSpPr>
        <p:spPr bwMode="blackWhite">
          <a:xfrm>
            <a:off x="5463726" y="5940761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5" name="AutoShape 69"/>
          <p:cNvSpPr>
            <a:spLocks noChangeArrowheads="1"/>
          </p:cNvSpPr>
          <p:nvPr/>
        </p:nvSpPr>
        <p:spPr bwMode="blackWhite">
          <a:xfrm>
            <a:off x="4100063" y="5940761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6" name="AutoShape 73"/>
          <p:cNvSpPr>
            <a:spLocks noChangeArrowheads="1"/>
          </p:cNvSpPr>
          <p:nvPr/>
        </p:nvSpPr>
        <p:spPr bwMode="blackWhite">
          <a:xfrm>
            <a:off x="2779263" y="5940761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7" name="AutoShape 48"/>
          <p:cNvSpPr>
            <a:spLocks noChangeArrowheads="1"/>
          </p:cNvSpPr>
          <p:nvPr/>
        </p:nvSpPr>
        <p:spPr bwMode="auto">
          <a:xfrm>
            <a:off x="4830313" y="3410286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8" name="AutoShape 17"/>
          <p:cNvSpPr>
            <a:spLocks noChangeArrowheads="1"/>
          </p:cNvSpPr>
          <p:nvPr/>
        </p:nvSpPr>
        <p:spPr bwMode="auto">
          <a:xfrm>
            <a:off x="6994076" y="5497849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9" name="AutoShape 18"/>
          <p:cNvSpPr>
            <a:spLocks noChangeArrowheads="1"/>
          </p:cNvSpPr>
          <p:nvPr/>
        </p:nvSpPr>
        <p:spPr bwMode="auto">
          <a:xfrm>
            <a:off x="8178351" y="5497849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0" name="AutoShape 19"/>
          <p:cNvSpPr>
            <a:spLocks noChangeArrowheads="1"/>
          </p:cNvSpPr>
          <p:nvPr/>
        </p:nvSpPr>
        <p:spPr bwMode="auto">
          <a:xfrm>
            <a:off x="9476926" y="5497849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AutoShape 68"/>
          <p:cNvSpPr>
            <a:spLocks noChangeArrowheads="1"/>
          </p:cNvSpPr>
          <p:nvPr/>
        </p:nvSpPr>
        <p:spPr bwMode="auto">
          <a:xfrm>
            <a:off x="5692326" y="5483561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2" name="AutoShape 70"/>
          <p:cNvSpPr>
            <a:spLocks noChangeArrowheads="1"/>
          </p:cNvSpPr>
          <p:nvPr/>
        </p:nvSpPr>
        <p:spPr bwMode="auto">
          <a:xfrm>
            <a:off x="4328663" y="5483561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3" name="AutoShape 74"/>
          <p:cNvSpPr>
            <a:spLocks noChangeArrowheads="1"/>
          </p:cNvSpPr>
          <p:nvPr/>
        </p:nvSpPr>
        <p:spPr bwMode="auto">
          <a:xfrm>
            <a:off x="3007863" y="5483561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204" name="Picture 5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953" y="3124536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69" descr="logo_ziekenhuis_1083990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976" y="2964199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70" descr="Logo huisart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526" y="6109036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71" descr="logo_ziekenhuis_1083990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201" y="6116974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7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5176" y="2508586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859513" y="2468899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923013" y="2533986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986513" y="2599076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2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10050013" y="2664161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8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Fraudebestrijding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actieve deelname aan het College voor de strijd tegen sociale en fiscale fraude</a:t>
            </a:r>
          </a:p>
          <a:p>
            <a:pPr lvl="1"/>
            <a:r>
              <a:rPr lang="nl-BE" dirty="0"/>
              <a:t>gap-analyse voor de identificatie van de nuttige gegevens die beschikbaar zijn bij de FOD’s en OISZ en die nog niet toegankelijk zijn via gestructureerde gegevensmededelingen</a:t>
            </a:r>
          </a:p>
          <a:p>
            <a:pPr lvl="1"/>
            <a:r>
              <a:rPr lang="nl-BE" dirty="0"/>
              <a:t>downloaden van het LIMOSA-kadaster voor de FOD Financiën</a:t>
            </a:r>
          </a:p>
          <a:p>
            <a:pPr lvl="1"/>
            <a:r>
              <a:rPr lang="nl-BE" dirty="0"/>
              <a:t>nauwe samenwerking met de Sociale Inlichtingen- en Opsporingsdienst (SIOD) en met de sociale inspectiediensten</a:t>
            </a:r>
          </a:p>
          <a:p>
            <a:pPr lvl="1"/>
            <a:endParaRPr lang="nl-NL" sz="600" dirty="0"/>
          </a:p>
          <a:p>
            <a:r>
              <a:rPr lang="nl-BE" dirty="0"/>
              <a:t>intensivering van de contacten met de European Labour </a:t>
            </a:r>
            <a:r>
              <a:rPr lang="nl-BE" dirty="0" err="1"/>
              <a:t>Authority</a:t>
            </a:r>
            <a:r>
              <a:rPr lang="nl-BE" dirty="0"/>
              <a:t> (ELA)</a:t>
            </a:r>
          </a:p>
          <a:p>
            <a:pPr lvl="1"/>
            <a:r>
              <a:rPr lang="nl-BE" dirty="0"/>
              <a:t>Europese organisatie voor de strijd tegen sociale fraude en sociale dumping</a:t>
            </a:r>
          </a:p>
          <a:p>
            <a:pPr lvl="1"/>
            <a:r>
              <a:rPr lang="nl-BE" dirty="0"/>
              <a:t>controleert onder meer de correcte toepassing van de regels inzake arbeidsmobiliteit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5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Samenwerking</a:t>
            </a:r>
            <a:r>
              <a:rPr lang="en-US" dirty="0"/>
              <a:t> met </a:t>
            </a:r>
            <a:r>
              <a:rPr lang="en-US" dirty="0" err="1"/>
              <a:t>deelgebieden</a:t>
            </a:r>
            <a:r>
              <a:rPr lang="en-US" dirty="0"/>
              <a:t> in 2023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Samenwerking</a:t>
            </a:r>
            <a:r>
              <a:rPr lang="en-US" dirty="0"/>
              <a:t> met Brussel </a:t>
            </a:r>
            <a:endParaRPr lang="nl-NL" dirty="0"/>
          </a:p>
          <a:p>
            <a:pPr lvl="1">
              <a:lnSpc>
                <a:spcPct val="110000"/>
              </a:lnSpc>
            </a:pPr>
            <a:r>
              <a:rPr lang="nl-NL" dirty="0"/>
              <a:t>sociale tussenkomst waterfactuur (VIVAQUA)</a:t>
            </a:r>
          </a:p>
          <a:p>
            <a:pPr lvl="1">
              <a:lnSpc>
                <a:spcPct val="110000"/>
              </a:lnSpc>
            </a:pPr>
            <a:r>
              <a:rPr lang="nl-NL" dirty="0"/>
              <a:t>technische migratie doorgave kinderen met handicap vermindering onroerende voorheffing (Brussel Fiscaliteit)</a:t>
            </a:r>
          </a:p>
          <a:p>
            <a:pPr lvl="1">
              <a:lnSpc>
                <a:spcPct val="110000"/>
              </a:lnSpc>
            </a:pPr>
            <a:r>
              <a:rPr lang="nl-NL" dirty="0"/>
              <a:t>steun ontwikkeling ondernemingen, </a:t>
            </a:r>
            <a:r>
              <a:rPr lang="nl-NL" dirty="0" err="1"/>
              <a:t>opleidingsinitatieven</a:t>
            </a:r>
            <a:r>
              <a:rPr lang="nl-NL" dirty="0"/>
              <a:t> en verhoogd aantal dienstenscheques aan verminderd tarief voor personen met handicap (Brussel Economie en Werkgelegenheid</a:t>
            </a:r>
            <a:r>
              <a:rPr lang="nl-NL" dirty="0" smtClean="0"/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nl-NL" dirty="0"/>
          </a:p>
          <a:p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/>
              <a:t>met </a:t>
            </a:r>
            <a:r>
              <a:rPr lang="nl-NL" dirty="0"/>
              <a:t>de Duitstalige Gemeenschap, de Franstalige Gemeenschap en het Waalse Gewest </a:t>
            </a:r>
          </a:p>
          <a:p>
            <a:pPr lvl="1">
              <a:lnSpc>
                <a:spcPct val="110000"/>
              </a:lnSpc>
            </a:pPr>
            <a:r>
              <a:rPr lang="nl-NL" dirty="0"/>
              <a:t>uitbouwen van een repertoriumbeheer voor de Duitstalige Gemeenschap</a:t>
            </a:r>
          </a:p>
          <a:p>
            <a:pPr lvl="1">
              <a:lnSpc>
                <a:spcPct val="110000"/>
              </a:lnSpc>
            </a:pPr>
            <a:r>
              <a:rPr lang="nl-NL" dirty="0"/>
              <a:t>verdere ontsluiting van gegevensbronnen aan instellingen van de Franstalige Gemeenschap en het Waalse Gewest</a:t>
            </a:r>
          </a:p>
          <a:p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Samenwerking</a:t>
            </a:r>
            <a:r>
              <a:rPr lang="en-US" dirty="0"/>
              <a:t> met </a:t>
            </a:r>
            <a:r>
              <a:rPr lang="en-US" dirty="0" err="1"/>
              <a:t>deelgebieden</a:t>
            </a:r>
            <a:r>
              <a:rPr lang="en-US" dirty="0"/>
              <a:t> in 2023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/>
              <a:t>met Vlaanderen </a:t>
            </a:r>
            <a:endParaRPr lang="nl-NL" dirty="0"/>
          </a:p>
          <a:p>
            <a:pPr lvl="1">
              <a:lnSpc>
                <a:spcPct val="110000"/>
              </a:lnSpc>
            </a:pPr>
            <a:r>
              <a:rPr lang="nl-NL" dirty="0"/>
              <a:t>integratie van het </a:t>
            </a:r>
            <a:r>
              <a:rPr lang="nl-NL" dirty="0" err="1"/>
              <a:t>basisondersteuningsbudget</a:t>
            </a:r>
            <a:r>
              <a:rPr lang="nl-NL" dirty="0"/>
              <a:t> voor minderjarigen in de 3e pijler “andere toelagen” binnen het Groeipakket via de </a:t>
            </a:r>
            <a:r>
              <a:rPr lang="nl-NL" dirty="0" err="1"/>
              <a:t>ondersteuingstoeslag</a:t>
            </a:r>
            <a:r>
              <a:rPr lang="nl-NL" dirty="0"/>
              <a:t> vanaf 01/01/23 (Vlaams Agentschap Opgroeien regie)</a:t>
            </a:r>
          </a:p>
          <a:p>
            <a:pPr lvl="1">
              <a:lnSpc>
                <a:spcPct val="110000"/>
              </a:lnSpc>
            </a:pPr>
            <a:r>
              <a:rPr lang="nl-NL" dirty="0"/>
              <a:t>invoering inschrijvingsverplichting VDAB voor sociale huurders vanaf 01/01/23 (Vlaams agentschap Wonen in Vlaanderen en woonmaatschappijen)</a:t>
            </a:r>
          </a:p>
          <a:p>
            <a:pPr lvl="1">
              <a:lnSpc>
                <a:spcPct val="110000"/>
              </a:lnSpc>
            </a:pPr>
            <a:r>
              <a:rPr lang="nl-NL" dirty="0"/>
              <a:t>toekenning Vlaamse </a:t>
            </a:r>
            <a:r>
              <a:rPr lang="nl-NL" dirty="0" err="1"/>
              <a:t>jobbonus</a:t>
            </a:r>
            <a:r>
              <a:rPr lang="nl-NL" dirty="0"/>
              <a:t> plus voor startende zelfstandigen (DWSE)</a:t>
            </a:r>
          </a:p>
          <a:p>
            <a:pPr lvl="1">
              <a:lnSpc>
                <a:spcPct val="110000"/>
              </a:lnSpc>
            </a:pPr>
            <a:r>
              <a:rPr lang="nl-NL" dirty="0"/>
              <a:t>uitbouw maatregel individueel maatwerk (DWSE)</a:t>
            </a:r>
          </a:p>
          <a:p>
            <a:pPr lvl="1">
              <a:lnSpc>
                <a:spcPct val="110000"/>
              </a:lnSpc>
            </a:pPr>
            <a:r>
              <a:rPr lang="nl-NL" dirty="0"/>
              <a:t>ontwikkeling individuele leer-en loopbaanrekening voor de burger (DWSE) </a:t>
            </a:r>
            <a:endParaRPr lang="nl-NL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8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altLang="en-US" dirty="0"/>
              <a:t>Single Digital Gateway (SDG)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oprichting van één digitale toegangspoort </a:t>
            </a:r>
          </a:p>
          <a:p>
            <a:pPr lvl="1"/>
            <a:r>
              <a:rPr lang="nl-NL" dirty="0"/>
              <a:t>voor burgers en ondernemingen </a:t>
            </a:r>
          </a:p>
          <a:p>
            <a:pPr lvl="1"/>
            <a:r>
              <a:rPr lang="nl-NL" dirty="0"/>
              <a:t>voor informatie, procedures en assistentiediensten</a:t>
            </a:r>
          </a:p>
          <a:p>
            <a:pPr lvl="1"/>
            <a:endParaRPr lang="nl-NL" sz="600" dirty="0"/>
          </a:p>
          <a:p>
            <a:r>
              <a:rPr lang="nl-BE" dirty="0" err="1"/>
              <a:t>transactioneel</a:t>
            </a:r>
            <a:r>
              <a:rPr lang="nl-BE" dirty="0"/>
              <a:t> luik</a:t>
            </a:r>
          </a:p>
          <a:p>
            <a:pPr lvl="1"/>
            <a:r>
              <a:rPr lang="nl-NL" dirty="0"/>
              <a:t>procedures worden uitgerold tegen eind 2023</a:t>
            </a:r>
          </a:p>
          <a:p>
            <a:pPr lvl="1"/>
            <a:r>
              <a:rPr lang="nl-NL" dirty="0"/>
              <a:t>KSZ </a:t>
            </a:r>
            <a:r>
              <a:rPr lang="nl-NL" dirty="0" err="1"/>
              <a:t>piloteert</a:t>
            </a:r>
            <a:r>
              <a:rPr lang="nl-NL" dirty="0"/>
              <a:t> een aantal sociale zekerheidsdomeinen waaronder de online aanvraag procedure van een Europese Ziekteverzekeringskaart</a:t>
            </a:r>
          </a:p>
          <a:p>
            <a:pPr lvl="1"/>
            <a:endParaRPr lang="nl-NL" sz="600" dirty="0"/>
          </a:p>
          <a:p>
            <a:r>
              <a:rPr lang="nl-NL" dirty="0"/>
              <a:t>ingebed binnen </a:t>
            </a:r>
            <a:r>
              <a:rPr lang="nl-NL" dirty="0">
                <a:hlinkClick r:id="rId3"/>
              </a:rPr>
              <a:t>het internationale luik van het portaal </a:t>
            </a:r>
            <a:r>
              <a:rPr lang="nl-NL" dirty="0"/>
              <a:t>van de sociale zekerheid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58" y="257545"/>
            <a:ext cx="1666875" cy="11101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0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Europese ziekteverzekeringskaart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10452584" cy="40090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l-BE" sz="1400" dirty="0"/>
              <a:t>deze kaart </a:t>
            </a:r>
            <a:r>
              <a:rPr lang="nl-NL" sz="1400" dirty="0"/>
              <a:t>geeft toegang tot de medische noodzakelijk zorg binnen het openbare zorgstelsel  gedurende een verblijf in een EU-lidstaat, IJsland, Liechtenstein, Noorwegen en Zwitserland</a:t>
            </a:r>
          </a:p>
          <a:p>
            <a:pPr>
              <a:spcBef>
                <a:spcPts val="600"/>
              </a:spcBef>
            </a:pPr>
            <a:r>
              <a:rPr lang="fr-FR" sz="1400" dirty="0" err="1"/>
              <a:t>oprichting</a:t>
            </a:r>
            <a:r>
              <a:rPr lang="fr-FR" sz="1400" dirty="0"/>
              <a:t> van </a:t>
            </a:r>
            <a:r>
              <a:rPr lang="fr-FR" sz="1400" dirty="0" err="1"/>
              <a:t>een</a:t>
            </a:r>
            <a:r>
              <a:rPr lang="fr-FR" sz="1400" dirty="0"/>
              <a:t> ad hoc </a:t>
            </a:r>
            <a:r>
              <a:rPr lang="fr-FR" sz="1400" dirty="0" err="1"/>
              <a:t>werkgroep</a:t>
            </a:r>
            <a:r>
              <a:rPr lang="fr-FR" sz="1400" dirty="0"/>
              <a:t> </a:t>
            </a:r>
            <a:r>
              <a:rPr lang="fr-FR" sz="1400" dirty="0" err="1"/>
              <a:t>binnen</a:t>
            </a:r>
            <a:r>
              <a:rPr lang="fr-FR" sz="1400" dirty="0"/>
              <a:t> de </a:t>
            </a:r>
            <a:r>
              <a:rPr lang="fr-FR" sz="1400" dirty="0" err="1"/>
              <a:t>Europese</a:t>
            </a:r>
            <a:r>
              <a:rPr lang="fr-FR" sz="1400" dirty="0"/>
              <a:t> </a:t>
            </a:r>
            <a:r>
              <a:rPr lang="fr-FR" sz="1400" dirty="0" err="1"/>
              <a:t>Commissie</a:t>
            </a:r>
            <a:r>
              <a:rPr lang="fr-FR" sz="1400" dirty="0"/>
              <a:t> – KSZ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co</a:t>
            </a:r>
            <a:r>
              <a:rPr lang="fr-FR" sz="1400" dirty="0"/>
              <a:t>-rapporteur en </a:t>
            </a:r>
            <a:r>
              <a:rPr lang="fr-FR" sz="1400" dirty="0" err="1"/>
              <a:t>heeft</a:t>
            </a:r>
            <a:r>
              <a:rPr lang="fr-FR" sz="1400" dirty="0"/>
              <a:t> </a:t>
            </a:r>
            <a:r>
              <a:rPr lang="fr-FR" sz="1400" dirty="0" err="1"/>
              <a:t>voorstel</a:t>
            </a:r>
            <a:r>
              <a:rPr lang="fr-FR" sz="1400" dirty="0"/>
              <a:t> </a:t>
            </a:r>
            <a:r>
              <a:rPr lang="fr-FR" sz="1400" dirty="0" err="1"/>
              <a:t>geformuleerd</a:t>
            </a:r>
            <a:endParaRPr lang="fr-FR" sz="1400" dirty="0"/>
          </a:p>
          <a:p>
            <a:pPr>
              <a:spcBef>
                <a:spcPts val="600"/>
              </a:spcBef>
            </a:pPr>
            <a:r>
              <a:rPr lang="nl-NL" sz="1400" dirty="0"/>
              <a:t>eerste iteratie in 2023 – </a:t>
            </a:r>
            <a:r>
              <a:rPr lang="nl-NL" sz="1400" dirty="0" err="1"/>
              <a:t>isofunctionele</a:t>
            </a:r>
            <a:r>
              <a:rPr lang="nl-NL" sz="1400" dirty="0"/>
              <a:t> piste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digitale kaart bevat gegevens zoals die actueel op papieren dragen aanwezig zijn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online aanvraagprocedure cf. single Digital Gateway verordening en erkenning door alle lidstaten van de “</a:t>
            </a:r>
            <a:r>
              <a:rPr lang="nl-NL" sz="1200" dirty="0" err="1"/>
              <a:t>electronic</a:t>
            </a:r>
            <a:r>
              <a:rPr lang="nl-NL" sz="1200" dirty="0"/>
              <a:t> European Health Insurance Card” (</a:t>
            </a:r>
            <a:r>
              <a:rPr lang="nl-NL" sz="1200" dirty="0" err="1"/>
              <a:t>eEHIC</a:t>
            </a:r>
            <a:r>
              <a:rPr lang="nl-NL" sz="1200" dirty="0"/>
              <a:t>) tegen eind 2023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gebaseerd op architectuur COVID19-certificaten </a:t>
            </a:r>
          </a:p>
          <a:p>
            <a:pPr>
              <a:spcBef>
                <a:spcPts val="600"/>
              </a:spcBef>
            </a:pPr>
            <a:r>
              <a:rPr lang="nl-NL" sz="1400" dirty="0"/>
              <a:t>volgende iteraties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toevoegen van bijkomende gegevens die vandaag nog niet aanwezig zijn op de papieren drager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toevoegen van functionaliteiten (bv. online verificatie van de kaart)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grondige analyse en wijziging reglementering noodzakelijk</a:t>
            </a:r>
          </a:p>
          <a:p>
            <a:endParaRPr lang="fr-FR" sz="1400" dirty="0"/>
          </a:p>
          <a:p>
            <a:endParaRPr lang="en-US" sz="1400" dirty="0"/>
          </a:p>
          <a:p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58" y="257545"/>
            <a:ext cx="1666875" cy="11101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(</a:t>
            </a:r>
            <a:r>
              <a:rPr lang="fr-BE" dirty="0" err="1"/>
              <a:t>European</a:t>
            </a:r>
            <a:r>
              <a:rPr lang="fr-BE" dirty="0"/>
              <a:t>) Digital </a:t>
            </a:r>
            <a:r>
              <a:rPr lang="fr-BE" dirty="0" err="1"/>
              <a:t>Identity</a:t>
            </a:r>
            <a:r>
              <a:rPr lang="fr-BE" dirty="0"/>
              <a:t> </a:t>
            </a:r>
            <a:r>
              <a:rPr lang="fr-BE" dirty="0" err="1"/>
              <a:t>Wallet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1400" dirty="0"/>
              <a:t>vaststellingen</a:t>
            </a:r>
          </a:p>
          <a:p>
            <a:pPr lvl="1"/>
            <a:r>
              <a:rPr lang="nl-NL" sz="1200" dirty="0"/>
              <a:t>heel veel “My-”apps voor een specifiek doeleinde i.p.v. een generieke oplossing</a:t>
            </a:r>
          </a:p>
          <a:p>
            <a:pPr lvl="1"/>
            <a:r>
              <a:rPr lang="nl-NL" sz="1200" dirty="0"/>
              <a:t>nood aan verduidelijking van concepten</a:t>
            </a:r>
          </a:p>
          <a:p>
            <a:pPr lvl="1"/>
            <a:r>
              <a:rPr lang="nl-NL" sz="1200" dirty="0"/>
              <a:t>gebruik van wederzijds erkende aanmeldmiddelen bij crossborder toegang tot elektronische diensten verre van veralgemeend</a:t>
            </a:r>
          </a:p>
          <a:p>
            <a:r>
              <a:rPr lang="nl-BE" sz="1400" dirty="0"/>
              <a:t>tegen 2024 moeten alle EU-lidstaten een digitale portefeuille aanbieden</a:t>
            </a:r>
          </a:p>
          <a:p>
            <a:pPr lvl="1"/>
            <a:r>
              <a:rPr lang="en-US" sz="1200" dirty="0"/>
              <a:t>KSZ en eHealth-platform </a:t>
            </a:r>
            <a:r>
              <a:rPr lang="en-US" sz="1200" dirty="0" err="1"/>
              <a:t>willen</a:t>
            </a:r>
            <a:r>
              <a:rPr lang="en-US" sz="1200" dirty="0"/>
              <a:t> </a:t>
            </a:r>
            <a:r>
              <a:rPr lang="en-US" sz="1200" dirty="0" err="1"/>
              <a:t>sneller</a:t>
            </a:r>
            <a:r>
              <a:rPr lang="en-US" sz="1200" dirty="0"/>
              <a:t>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digitale</a:t>
            </a:r>
            <a:r>
              <a:rPr lang="en-US" sz="1200" dirty="0"/>
              <a:t> </a:t>
            </a:r>
            <a:r>
              <a:rPr lang="en-US" sz="1200" dirty="0" err="1"/>
              <a:t>portefeuille</a:t>
            </a:r>
            <a:r>
              <a:rPr lang="en-US" sz="1200" dirty="0"/>
              <a:t> </a:t>
            </a:r>
            <a:r>
              <a:rPr lang="en-US" sz="1200" dirty="0" err="1"/>
              <a:t>uitrollen</a:t>
            </a:r>
            <a:r>
              <a:rPr lang="en-US" sz="1200" dirty="0"/>
              <a:t> in </a:t>
            </a:r>
            <a:r>
              <a:rPr lang="en-US" sz="1200" dirty="0" err="1"/>
              <a:t>samenwerking</a:t>
            </a:r>
            <a:r>
              <a:rPr lang="en-US" sz="1200" dirty="0"/>
              <a:t> met FOD BOSA</a:t>
            </a:r>
          </a:p>
          <a:p>
            <a:pPr lvl="1"/>
            <a:r>
              <a:rPr lang="en-US" sz="1200" dirty="0" err="1"/>
              <a:t>functionaliteiten</a:t>
            </a:r>
            <a:r>
              <a:rPr lang="en-US" sz="1200" dirty="0"/>
              <a:t> in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eerste</a:t>
            </a:r>
            <a:r>
              <a:rPr lang="en-US" sz="1200" dirty="0"/>
              <a:t> </a:t>
            </a:r>
            <a:r>
              <a:rPr lang="en-US" sz="1200" dirty="0" err="1"/>
              <a:t>iteratie</a:t>
            </a:r>
            <a:endParaRPr lang="en-US" sz="1200" dirty="0"/>
          </a:p>
          <a:p>
            <a:pPr lvl="2"/>
            <a:r>
              <a:rPr lang="en-US" sz="1200" dirty="0" err="1"/>
              <a:t>authenticatie</a:t>
            </a:r>
            <a:r>
              <a:rPr lang="en-US" sz="1200" dirty="0"/>
              <a:t> van de (</a:t>
            </a:r>
            <a:r>
              <a:rPr lang="en-US" sz="1200" dirty="0" err="1"/>
              <a:t>digitale</a:t>
            </a:r>
            <a:r>
              <a:rPr lang="en-US" sz="1200" dirty="0"/>
              <a:t>) </a:t>
            </a:r>
            <a:r>
              <a:rPr lang="en-US" sz="1200" dirty="0" err="1"/>
              <a:t>identiteit</a:t>
            </a:r>
            <a:r>
              <a:rPr lang="en-US" sz="1200" dirty="0"/>
              <a:t> </a:t>
            </a:r>
            <a:r>
              <a:rPr lang="en-US" sz="1200" dirty="0" err="1"/>
              <a:t>gebaseerd</a:t>
            </a:r>
            <a:r>
              <a:rPr lang="en-US" sz="1200" dirty="0"/>
              <a:t> op </a:t>
            </a:r>
            <a:r>
              <a:rPr lang="en-US" sz="1200" dirty="0" err="1"/>
              <a:t>authentieke</a:t>
            </a:r>
            <a:r>
              <a:rPr lang="en-US" sz="1200" dirty="0"/>
              <a:t> </a:t>
            </a:r>
            <a:r>
              <a:rPr lang="en-US" sz="1200" dirty="0" err="1"/>
              <a:t>bron</a:t>
            </a:r>
            <a:r>
              <a:rPr lang="en-US" sz="1200" dirty="0"/>
              <a:t> </a:t>
            </a:r>
            <a:r>
              <a:rPr lang="en-US" sz="1200" dirty="0" err="1"/>
              <a:t>Rijksregister</a:t>
            </a:r>
            <a:endParaRPr lang="en-US" sz="1200" dirty="0"/>
          </a:p>
          <a:p>
            <a:pPr lvl="2"/>
            <a:r>
              <a:rPr lang="en-US" sz="1200" dirty="0" err="1"/>
              <a:t>mogelijkheid</a:t>
            </a:r>
            <a:r>
              <a:rPr lang="en-US" sz="1200" dirty="0"/>
              <a:t> tot </a:t>
            </a:r>
            <a:r>
              <a:rPr lang="en-US" sz="1200" dirty="0" err="1"/>
              <a:t>afladen</a:t>
            </a:r>
            <a:r>
              <a:rPr lang="en-US" sz="1200" dirty="0"/>
              <a:t> en </a:t>
            </a:r>
            <a:r>
              <a:rPr lang="en-US" sz="1200" dirty="0" err="1"/>
              <a:t>opslaan</a:t>
            </a:r>
            <a:r>
              <a:rPr lang="en-US" sz="1200" dirty="0"/>
              <a:t> van “digital credentials” </a:t>
            </a:r>
            <a:r>
              <a:rPr lang="en-US" sz="1200" dirty="0" err="1"/>
              <a:t>voor</a:t>
            </a:r>
            <a:r>
              <a:rPr lang="en-US" sz="1200" dirty="0"/>
              <a:t> offline </a:t>
            </a:r>
            <a:r>
              <a:rPr lang="en-US" sz="1200" dirty="0" err="1"/>
              <a:t>verificatie</a:t>
            </a:r>
            <a:r>
              <a:rPr lang="en-US" sz="1200" dirty="0"/>
              <a:t>: </a:t>
            </a:r>
            <a:r>
              <a:rPr lang="en-US" sz="1200" dirty="0" err="1"/>
              <a:t>informatie</a:t>
            </a:r>
            <a:r>
              <a:rPr lang="en-US" sz="1200" dirty="0"/>
              <a:t> in </a:t>
            </a:r>
            <a:r>
              <a:rPr lang="en-US" sz="1200" dirty="0" err="1"/>
              <a:t>elektronisch</a:t>
            </a:r>
            <a:r>
              <a:rPr lang="en-US" sz="1200" dirty="0"/>
              <a:t> </a:t>
            </a:r>
            <a:r>
              <a:rPr lang="en-US" sz="1200" dirty="0" err="1"/>
              <a:t>ondertekende</a:t>
            </a:r>
            <a:r>
              <a:rPr lang="en-US" sz="1200" dirty="0"/>
              <a:t> </a:t>
            </a:r>
            <a:r>
              <a:rPr lang="en-US" sz="1200" dirty="0" err="1"/>
              <a:t>uitleesbare</a:t>
            </a:r>
            <a:r>
              <a:rPr lang="en-US" sz="1200" dirty="0"/>
              <a:t> QR-code, </a:t>
            </a:r>
            <a:r>
              <a:rPr lang="en-US" sz="1200" dirty="0" err="1"/>
              <a:t>ook</a:t>
            </a:r>
            <a:r>
              <a:rPr lang="en-US" sz="1200" dirty="0"/>
              <a:t> </a:t>
            </a:r>
            <a:r>
              <a:rPr lang="en-US" sz="1200" dirty="0" err="1"/>
              <a:t>beschikbaar</a:t>
            </a:r>
            <a:r>
              <a:rPr lang="en-US" sz="1200" dirty="0"/>
              <a:t> in PDF-</a:t>
            </a:r>
            <a:r>
              <a:rPr lang="en-US" sz="1200" dirty="0" err="1"/>
              <a:t>formaat</a:t>
            </a:r>
            <a:r>
              <a:rPr lang="en-US" sz="1200" dirty="0"/>
              <a:t> </a:t>
            </a:r>
          </a:p>
          <a:p>
            <a:pPr lvl="3"/>
            <a:r>
              <a:rPr lang="en-US" sz="1200" dirty="0" err="1"/>
              <a:t>digitale</a:t>
            </a:r>
            <a:r>
              <a:rPr lang="en-US" sz="1200" dirty="0"/>
              <a:t> COVID-19 </a:t>
            </a:r>
            <a:r>
              <a:rPr lang="en-US" sz="1200" dirty="0" err="1"/>
              <a:t>certificaten</a:t>
            </a:r>
            <a:endParaRPr lang="en-US" sz="1200" dirty="0"/>
          </a:p>
          <a:p>
            <a:pPr lvl="3"/>
            <a:r>
              <a:rPr lang="en-US" sz="1200" dirty="0" err="1"/>
              <a:t>digitale</a:t>
            </a:r>
            <a:r>
              <a:rPr lang="en-US" sz="1200" dirty="0"/>
              <a:t> </a:t>
            </a:r>
            <a:r>
              <a:rPr lang="en-US" sz="1200" dirty="0" err="1"/>
              <a:t>isi</a:t>
            </a:r>
            <a:r>
              <a:rPr lang="en-US" sz="1200" dirty="0"/>
              <a:t>+ </a:t>
            </a:r>
            <a:r>
              <a:rPr lang="en-US" sz="1200" dirty="0" err="1"/>
              <a:t>kaart</a:t>
            </a:r>
            <a:endParaRPr lang="en-US" sz="1200" dirty="0"/>
          </a:p>
          <a:p>
            <a:pPr lvl="3"/>
            <a:r>
              <a:rPr lang="en-US" sz="1200" dirty="0" err="1"/>
              <a:t>sociale</a:t>
            </a:r>
            <a:r>
              <a:rPr lang="en-US" sz="1200" dirty="0"/>
              <a:t> </a:t>
            </a:r>
            <a:r>
              <a:rPr lang="en-US" sz="1200" dirty="0" err="1"/>
              <a:t>statuten</a:t>
            </a:r>
            <a:r>
              <a:rPr lang="en-US" sz="1200" dirty="0"/>
              <a:t> in </a:t>
            </a:r>
            <a:r>
              <a:rPr lang="en-US" sz="1200" dirty="0" err="1"/>
              <a:t>digitale</a:t>
            </a:r>
            <a:r>
              <a:rPr lang="en-US" sz="1200" dirty="0"/>
              <a:t> </a:t>
            </a:r>
            <a:r>
              <a:rPr lang="en-US" sz="1200" dirty="0" err="1"/>
              <a:t>portefeuille</a:t>
            </a:r>
            <a:r>
              <a:rPr lang="en-US" sz="1200" dirty="0"/>
              <a:t> (</a:t>
            </a:r>
            <a:r>
              <a:rPr lang="en-US" sz="1200" dirty="0" err="1"/>
              <a:t>alternatief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</a:t>
            </a:r>
            <a:r>
              <a:rPr lang="en-US" sz="1200" dirty="0" err="1"/>
              <a:t>MyBEnefits</a:t>
            </a:r>
            <a:r>
              <a:rPr lang="en-US" sz="1200" dirty="0"/>
              <a:t>-app)</a:t>
            </a:r>
          </a:p>
          <a:p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58" y="257545"/>
            <a:ext cx="1666875" cy="111013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1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En </a:t>
            </a:r>
            <a:r>
              <a:rPr lang="fr-BE" dirty="0" err="1"/>
              <a:t>verder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NL" sz="1400" dirty="0"/>
              <a:t>de Kruispuntbank blijft aandringen op het (gratis) aanbieden door de EC van één geïntegreerde architectuur/”platform as a service” met herbruikbare connectoren voor lidstaten </a:t>
            </a:r>
          </a:p>
          <a:p>
            <a:pPr>
              <a:spcBef>
                <a:spcPts val="600"/>
              </a:spcBef>
            </a:pPr>
            <a:r>
              <a:rPr lang="nl-NL" sz="1400" dirty="0"/>
              <a:t>Europees relanceplan : as “digitale transformatie” </a:t>
            </a:r>
            <a:r>
              <a:rPr lang="nl-NL" sz="1400" dirty="0">
                <a:sym typeface="Wingdings" panose="05000000000000000000" pitchFamily="2" charset="2"/>
              </a:rPr>
              <a:t></a:t>
            </a:r>
            <a:r>
              <a:rPr lang="nl-NL" sz="1400" dirty="0"/>
              <a:t>  weerhouden projecten voor de Belgische sociale zekerheid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digitaal platform interactie sociale zekerheid burgers en onderneming (RSZ)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digitaal rekeningbeheer voor elke onderneming (RSZ)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digitalisering OISZ  - verbetering van de gegevenskwaliteit voor geautomatiseerde besluitvorming en ontwikkeling van een onafhankelijk platform voor sociale zekerheid (RSVZ)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concretisering vanaf 2023</a:t>
            </a:r>
          </a:p>
          <a:p>
            <a:pPr>
              <a:spcBef>
                <a:spcPts val="600"/>
              </a:spcBef>
            </a:pPr>
            <a:r>
              <a:rPr lang="nl-NL" sz="1400" dirty="0"/>
              <a:t>voorbereiding Belgisch voorzitterschap van de Raad van de EU </a:t>
            </a:r>
            <a:r>
              <a:rPr lang="nl-NL" sz="1400" dirty="0">
                <a:sym typeface="Wingdings" panose="05000000000000000000" pitchFamily="2" charset="2"/>
              </a:rPr>
              <a:t></a:t>
            </a:r>
            <a:r>
              <a:rPr lang="nl-NL" sz="1400" dirty="0"/>
              <a:t> eerste semester van 2024</a:t>
            </a:r>
          </a:p>
          <a:p>
            <a:pPr>
              <a:spcBef>
                <a:spcPts val="600"/>
              </a:spcBef>
            </a:pPr>
            <a:r>
              <a:rPr lang="nl-NL" sz="1400" dirty="0"/>
              <a:t>deelname aan het “Digital </a:t>
            </a:r>
            <a:r>
              <a:rPr lang="nl-NL" sz="1400" dirty="0" err="1"/>
              <a:t>Credentials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Europe” consortium (</a:t>
            </a:r>
            <a:r>
              <a:rPr lang="nl-NL" sz="1400" dirty="0">
                <a:hlinkClick r:id="rId3"/>
              </a:rPr>
              <a:t>DC4EU</a:t>
            </a:r>
            <a:r>
              <a:rPr lang="nl-NL" sz="1400" dirty="0"/>
              <a:t>) </a:t>
            </a:r>
          </a:p>
          <a:p>
            <a:pPr lvl="1">
              <a:spcBef>
                <a:spcPts val="600"/>
              </a:spcBef>
            </a:pPr>
            <a:r>
              <a:rPr lang="nl-NL" sz="1200" dirty="0"/>
              <a:t>hoe in bepaalde large-</a:t>
            </a:r>
            <a:r>
              <a:rPr lang="nl-NL" sz="1200" dirty="0" err="1"/>
              <a:t>scale</a:t>
            </a:r>
            <a:r>
              <a:rPr lang="nl-NL" sz="1200" dirty="0"/>
              <a:t> </a:t>
            </a:r>
            <a:r>
              <a:rPr lang="nl-NL" sz="1200" dirty="0" err="1"/>
              <a:t>use</a:t>
            </a:r>
            <a:r>
              <a:rPr lang="nl-NL" sz="1200" dirty="0"/>
              <a:t> cases in het domein van de sociale zekerheid de interactie tussen authentieke bronnen en een digitale portefeuille wordt georganiseerd ?</a:t>
            </a:r>
          </a:p>
          <a:p>
            <a:pPr>
              <a:spcBef>
                <a:spcPts val="600"/>
              </a:spcBef>
            </a:pP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58" y="257545"/>
            <a:ext cx="1666875" cy="111013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2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58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8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eHealth-platform: basisdiensten &amp; API’s</a:t>
            </a:r>
            <a:endParaRPr lang="en-GB" dirty="0"/>
          </a:p>
        </p:txBody>
      </p:sp>
      <p:graphicFrame>
        <p:nvGraphicFramePr>
          <p:cNvPr id="5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0874763"/>
              </p:ext>
            </p:extLst>
          </p:nvPr>
        </p:nvGraphicFramePr>
        <p:xfrm>
          <a:off x="1219200" y="1636713"/>
          <a:ext cx="1097280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0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eGezondheid - Prioriteiten 2023</a:t>
            </a:r>
            <a:endParaRPr lang="fr-BE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56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7BE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3C39FA842B41B17BCD9619DC6C91" ma:contentTypeVersion="0" ma:contentTypeDescription="Create a new document." ma:contentTypeScope="" ma:versionID="2c3f840e98522754814b395261ccf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73df0eeabf3db2078929eed011e8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B28A8A-1379-4D1A-BA80-BFC9B353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805117F-3FE5-4EE0-A490-0B0AA2ACF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1C061-562A-42D4-BABC-0E3DD5B78D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3854</Words>
  <Application>Microsoft Office PowerPoint</Application>
  <PresentationFormat>Widescreen</PresentationFormat>
  <Paragraphs>720</Paragraphs>
  <Slides>77</Slides>
  <Notes>76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Times New Roman</vt:lpstr>
      <vt:lpstr>Open Sans Semibold</vt:lpstr>
      <vt:lpstr>STIXGeneral-Regular</vt:lpstr>
      <vt:lpstr>Arial</vt:lpstr>
      <vt:lpstr>Roboto</vt:lpstr>
      <vt:lpstr>Calibri</vt:lpstr>
      <vt:lpstr>Open Sans Semibold</vt:lpstr>
      <vt:lpstr>Open Sans</vt:lpstr>
      <vt:lpstr>Wingdings</vt:lpstr>
      <vt:lpstr>eHealth</vt:lpstr>
      <vt:lpstr>eHealth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</cp:lastModifiedBy>
  <cp:revision>460</cp:revision>
  <cp:lastPrinted>2019-03-15T11:28:46Z</cp:lastPrinted>
  <dcterms:created xsi:type="dcterms:W3CDTF">2013-03-05T07:37:33Z</dcterms:created>
  <dcterms:modified xsi:type="dcterms:W3CDTF">2023-03-16T13:31:21Z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0x01010035343C39FA842B41B17BCD9619DC6C91</vt:lpwstr>
  </property>
</Properties>
</file>