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7" r:id="rId1"/>
  </p:sldMasterIdLst>
  <p:notesMasterIdLst>
    <p:notesMasterId r:id="rId182"/>
  </p:notesMasterIdLst>
  <p:handoutMasterIdLst>
    <p:handoutMasterId r:id="rId183"/>
  </p:handoutMasterIdLst>
  <p:sldIdLst>
    <p:sldId id="592" r:id="rId2"/>
    <p:sldId id="1401" r:id="rId3"/>
    <p:sldId id="1413" r:id="rId4"/>
    <p:sldId id="1414" r:id="rId5"/>
    <p:sldId id="1415" r:id="rId6"/>
    <p:sldId id="1416" r:id="rId7"/>
    <p:sldId id="1417" r:id="rId8"/>
    <p:sldId id="1418" r:id="rId9"/>
    <p:sldId id="1419" r:id="rId10"/>
    <p:sldId id="1420" r:id="rId11"/>
    <p:sldId id="1421" r:id="rId12"/>
    <p:sldId id="1422" r:id="rId13"/>
    <p:sldId id="1423" r:id="rId14"/>
    <p:sldId id="1424" r:id="rId15"/>
    <p:sldId id="1425" r:id="rId16"/>
    <p:sldId id="1426" r:id="rId17"/>
    <p:sldId id="1427" r:id="rId18"/>
    <p:sldId id="1428" r:id="rId19"/>
    <p:sldId id="1429" r:id="rId20"/>
    <p:sldId id="1430" r:id="rId21"/>
    <p:sldId id="1431" r:id="rId22"/>
    <p:sldId id="1432" r:id="rId23"/>
    <p:sldId id="1433" r:id="rId24"/>
    <p:sldId id="1434" r:id="rId25"/>
    <p:sldId id="1435" r:id="rId26"/>
    <p:sldId id="1436" r:id="rId27"/>
    <p:sldId id="1437" r:id="rId28"/>
    <p:sldId id="1438" r:id="rId29"/>
    <p:sldId id="1439" r:id="rId30"/>
    <p:sldId id="1440" r:id="rId31"/>
    <p:sldId id="1441" r:id="rId32"/>
    <p:sldId id="1442" r:id="rId33"/>
    <p:sldId id="1443" r:id="rId34"/>
    <p:sldId id="1444" r:id="rId35"/>
    <p:sldId id="1445" r:id="rId36"/>
    <p:sldId id="1309" r:id="rId37"/>
    <p:sldId id="1106" r:id="rId38"/>
    <p:sldId id="1312" r:id="rId39"/>
    <p:sldId id="1313" r:id="rId40"/>
    <p:sldId id="1314" r:id="rId41"/>
    <p:sldId id="1315" r:id="rId42"/>
    <p:sldId id="1510" r:id="rId43"/>
    <p:sldId id="1511" r:id="rId44"/>
    <p:sldId id="1512" r:id="rId45"/>
    <p:sldId id="1513" r:id="rId46"/>
    <p:sldId id="1514" r:id="rId47"/>
    <p:sldId id="1515" r:id="rId48"/>
    <p:sldId id="1516" r:id="rId49"/>
    <p:sldId id="1517" r:id="rId50"/>
    <p:sldId id="1518" r:id="rId51"/>
    <p:sldId id="1519" r:id="rId52"/>
    <p:sldId id="1520" r:id="rId53"/>
    <p:sldId id="1521" r:id="rId54"/>
    <p:sldId id="1522" r:id="rId55"/>
    <p:sldId id="1523" r:id="rId56"/>
    <p:sldId id="1524" r:id="rId57"/>
    <p:sldId id="1525" r:id="rId58"/>
    <p:sldId id="1526" r:id="rId59"/>
    <p:sldId id="1529" r:id="rId60"/>
    <p:sldId id="1527" r:id="rId61"/>
    <p:sldId id="1528" r:id="rId62"/>
    <p:sldId id="1530" r:id="rId63"/>
    <p:sldId id="1531" r:id="rId64"/>
    <p:sldId id="1532" r:id="rId65"/>
    <p:sldId id="1533" r:id="rId66"/>
    <p:sldId id="1534" r:id="rId67"/>
    <p:sldId id="1535" r:id="rId68"/>
    <p:sldId id="1536" r:id="rId69"/>
    <p:sldId id="1538" r:id="rId70"/>
    <p:sldId id="1537" r:id="rId71"/>
    <p:sldId id="1539" r:id="rId72"/>
    <p:sldId id="1328" r:id="rId73"/>
    <p:sldId id="1329" r:id="rId74"/>
    <p:sldId id="1446" r:id="rId75"/>
    <p:sldId id="1316" r:id="rId76"/>
    <p:sldId id="1321" r:id="rId77"/>
    <p:sldId id="1322" r:id="rId78"/>
    <p:sldId id="1317" r:id="rId79"/>
    <p:sldId id="1318" r:id="rId80"/>
    <p:sldId id="1319" r:id="rId81"/>
    <p:sldId id="1320" r:id="rId82"/>
    <p:sldId id="1323" r:id="rId83"/>
    <p:sldId id="1338" r:id="rId84"/>
    <p:sldId id="1339" r:id="rId85"/>
    <p:sldId id="1340" r:id="rId86"/>
    <p:sldId id="1341" r:id="rId87"/>
    <p:sldId id="1324" r:id="rId88"/>
    <p:sldId id="1325" r:id="rId89"/>
    <p:sldId id="1326" r:id="rId90"/>
    <p:sldId id="1327" r:id="rId91"/>
    <p:sldId id="1337" r:id="rId92"/>
    <p:sldId id="1330" r:id="rId93"/>
    <p:sldId id="1331" r:id="rId94"/>
    <p:sldId id="1332" r:id="rId95"/>
    <p:sldId id="1333" r:id="rId96"/>
    <p:sldId id="881" r:id="rId97"/>
    <p:sldId id="882" r:id="rId98"/>
    <p:sldId id="948" r:id="rId99"/>
    <p:sldId id="879" r:id="rId100"/>
    <p:sldId id="880" r:id="rId101"/>
    <p:sldId id="1334" r:id="rId102"/>
    <p:sldId id="1335" r:id="rId103"/>
    <p:sldId id="1336" r:id="rId104"/>
    <p:sldId id="1342" r:id="rId105"/>
    <p:sldId id="1447" r:id="rId106"/>
    <p:sldId id="595" r:id="rId107"/>
    <p:sldId id="826" r:id="rId108"/>
    <p:sldId id="941" r:id="rId109"/>
    <p:sldId id="942" r:id="rId110"/>
    <p:sldId id="943" r:id="rId111"/>
    <p:sldId id="944" r:id="rId112"/>
    <p:sldId id="945" r:id="rId113"/>
    <p:sldId id="1070" r:id="rId114"/>
    <p:sldId id="1071" r:id="rId115"/>
    <p:sldId id="1072" r:id="rId116"/>
    <p:sldId id="1073" r:id="rId117"/>
    <p:sldId id="1074" r:id="rId118"/>
    <p:sldId id="1075" r:id="rId119"/>
    <p:sldId id="1076" r:id="rId120"/>
    <p:sldId id="1077" r:id="rId121"/>
    <p:sldId id="1078" r:id="rId122"/>
    <p:sldId id="1080" r:id="rId123"/>
    <p:sldId id="830" r:id="rId124"/>
    <p:sldId id="1465" r:id="rId125"/>
    <p:sldId id="1466" r:id="rId126"/>
    <p:sldId id="1448" r:id="rId127"/>
    <p:sldId id="1449" r:id="rId128"/>
    <p:sldId id="1450" r:id="rId129"/>
    <p:sldId id="1348" r:id="rId130"/>
    <p:sldId id="1451" r:id="rId131"/>
    <p:sldId id="861" r:id="rId132"/>
    <p:sldId id="1452" r:id="rId133"/>
    <p:sldId id="1453" r:id="rId134"/>
    <p:sldId id="1467" r:id="rId135"/>
    <p:sldId id="1468" r:id="rId136"/>
    <p:sldId id="1469" r:id="rId137"/>
    <p:sldId id="1470" r:id="rId138"/>
    <p:sldId id="1471" r:id="rId139"/>
    <p:sldId id="1472" r:id="rId140"/>
    <p:sldId id="1473" r:id="rId141"/>
    <p:sldId id="1474" r:id="rId142"/>
    <p:sldId id="1475" r:id="rId143"/>
    <p:sldId id="1457" r:id="rId144"/>
    <p:sldId id="1455" r:id="rId145"/>
    <p:sldId id="1456" r:id="rId146"/>
    <p:sldId id="1458" r:id="rId147"/>
    <p:sldId id="1459" r:id="rId148"/>
    <p:sldId id="1460" r:id="rId149"/>
    <p:sldId id="1461" r:id="rId150"/>
    <p:sldId id="1476" r:id="rId151"/>
    <p:sldId id="1011" r:id="rId152"/>
    <p:sldId id="1012" r:id="rId153"/>
    <p:sldId id="1013" r:id="rId154"/>
    <p:sldId id="1014" r:id="rId155"/>
    <p:sldId id="1015" r:id="rId156"/>
    <p:sldId id="1160" r:id="rId157"/>
    <p:sldId id="1117" r:id="rId158"/>
    <p:sldId id="1114" r:id="rId159"/>
    <p:sldId id="1110" r:id="rId160"/>
    <p:sldId id="1111" r:id="rId161"/>
    <p:sldId id="1018" r:id="rId162"/>
    <p:sldId id="1020" r:id="rId163"/>
    <p:sldId id="1022" r:id="rId164"/>
    <p:sldId id="1023" r:id="rId165"/>
    <p:sldId id="1055" r:id="rId166"/>
    <p:sldId id="1161" r:id="rId167"/>
    <p:sldId id="1162" r:id="rId168"/>
    <p:sldId id="1163" r:id="rId169"/>
    <p:sldId id="1171" r:id="rId170"/>
    <p:sldId id="1199" r:id="rId171"/>
    <p:sldId id="1201" r:id="rId172"/>
    <p:sldId id="1202" r:id="rId173"/>
    <p:sldId id="1057" r:id="rId174"/>
    <p:sldId id="1283" r:id="rId175"/>
    <p:sldId id="1294" r:id="rId176"/>
    <p:sldId id="1295" r:id="rId177"/>
    <p:sldId id="1296" r:id="rId178"/>
    <p:sldId id="1298" r:id="rId179"/>
    <p:sldId id="1299" r:id="rId180"/>
    <p:sldId id="669" r:id="rId181"/>
  </p:sldIdLst>
  <p:sldSz cx="12192000" cy="6858000"/>
  <p:notesSz cx="6797675" cy="9926638"/>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ky Vanhauwaert" initials="FV" lastIdx="4" clrIdx="0">
    <p:extLst>
      <p:ext uri="{19B8F6BF-5375-455C-9EA6-DF929625EA0E}">
        <p15:presenceInfo xmlns:p15="http://schemas.microsoft.com/office/powerpoint/2012/main" userId="S-1-5-21-136122031-3198374591-1304894904-11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7BE"/>
    <a:srgbClr val="005B85"/>
    <a:srgbClr val="0099D6"/>
    <a:srgbClr val="0082BE"/>
    <a:srgbClr val="0082B8"/>
    <a:srgbClr val="0082B4"/>
    <a:srgbClr val="0082AE"/>
    <a:srgbClr val="0078AE"/>
    <a:srgbClr val="0A78AE"/>
    <a:srgbClr val="0078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92" autoAdjust="0"/>
    <p:restoredTop sz="93452" autoAdjust="0"/>
  </p:normalViewPr>
  <p:slideViewPr>
    <p:cSldViewPr>
      <p:cViewPr varScale="1">
        <p:scale>
          <a:sx n="103" d="100"/>
          <a:sy n="103" d="100"/>
        </p:scale>
        <p:origin x="132" y="324"/>
      </p:cViewPr>
      <p:guideLst>
        <p:guide orient="horz" pos="2160"/>
        <p:guide pos="3840"/>
      </p:guideLst>
    </p:cSldViewPr>
  </p:slideViewPr>
  <p:outlineViewPr>
    <p:cViewPr>
      <p:scale>
        <a:sx n="33" d="100"/>
        <a:sy n="33" d="100"/>
      </p:scale>
      <p:origin x="0" y="-35107"/>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2" d="100"/>
          <a:sy n="82" d="100"/>
        </p:scale>
        <p:origin x="3888" y="10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notesMaster" Target="notesMasters/notesMaster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commentAuthors" Target="commen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theme" Target="theme/theme1.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diagrams/_rels/data1.xml.rels><?xml version="1.0" encoding="UTF-8" standalone="yes"?>
<Relationships xmlns="http://schemas.openxmlformats.org/package/2006/relationships"><Relationship Id="rId1" Type="http://schemas.openxmlformats.org/officeDocument/2006/relationships/hyperlink" Target="https://www.ksz-bcss.fgov.be/sites/default/files/assets/images/mybenefits-nl.mp4" TargetMode="External"/></Relationships>
</file>

<file path=ppt/diagrams/_rels/data2.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image" Target="../media/image122.jpeg"/><Relationship Id="rId1" Type="http://schemas.openxmlformats.org/officeDocument/2006/relationships/image" Target="../media/image121.jpeg"/><Relationship Id="rId6" Type="http://schemas.openxmlformats.org/officeDocument/2006/relationships/image" Target="../media/image126.jpeg"/><Relationship Id="rId5" Type="http://schemas.openxmlformats.org/officeDocument/2006/relationships/image" Target="../media/image125.jpeg"/><Relationship Id="rId10" Type="http://schemas.openxmlformats.org/officeDocument/2006/relationships/image" Target="../media/image130.jpeg"/><Relationship Id="rId4" Type="http://schemas.openxmlformats.org/officeDocument/2006/relationships/image" Target="../media/image124.jpeg"/><Relationship Id="rId9" Type="http://schemas.openxmlformats.org/officeDocument/2006/relationships/image" Target="../media/image129.jpeg"/></Relationships>
</file>

<file path=ppt/diagrams/_rels/drawing1.xml.rels><?xml version="1.0" encoding="UTF-8" standalone="yes"?>
<Relationships xmlns="http://schemas.openxmlformats.org/package/2006/relationships"><Relationship Id="rId1" Type="http://schemas.openxmlformats.org/officeDocument/2006/relationships/hyperlink" Target="https://www.ksz-bcss.fgov.be/sites/default/files/assets/images/mybenefits-nl.mp4" TargetMode="External"/></Relationships>
</file>

<file path=ppt/diagrams/_rels/drawing2.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image" Target="../media/image122.jpeg"/><Relationship Id="rId1" Type="http://schemas.openxmlformats.org/officeDocument/2006/relationships/image" Target="../media/image121.jpeg"/><Relationship Id="rId6" Type="http://schemas.openxmlformats.org/officeDocument/2006/relationships/image" Target="../media/image126.jpeg"/><Relationship Id="rId5" Type="http://schemas.openxmlformats.org/officeDocument/2006/relationships/image" Target="../media/image125.jpeg"/><Relationship Id="rId10" Type="http://schemas.openxmlformats.org/officeDocument/2006/relationships/image" Target="../media/image130.jpeg"/><Relationship Id="rId4" Type="http://schemas.openxmlformats.org/officeDocument/2006/relationships/image" Target="../media/image124.jpeg"/><Relationship Id="rId9" Type="http://schemas.openxmlformats.org/officeDocument/2006/relationships/image" Target="../media/image129.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A24DEA-7694-4418-BE1B-99FEF9E60F5E}"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F4F6CFDA-41D5-45F6-91D3-6C8D62C84F6B}">
      <dgm:prSet phldrT="[Text]" custT="1"/>
      <dgm:spPr>
        <a:solidFill>
          <a:srgbClr val="BD2D2D"/>
        </a:solidFill>
        <a:ln>
          <a:noFill/>
        </a:ln>
      </dgm:spPr>
      <dgm:t>
        <a:bodyPr/>
        <a:lstStyle/>
        <a:p>
          <a:pPr algn="ctr"/>
          <a:r>
            <a:rPr lang="fr-BE" sz="2400" dirty="0" smtClean="0">
              <a:solidFill>
                <a:schemeClr val="bg1"/>
              </a:solidFill>
              <a:latin typeface="Century Gothic" panose="020B0502020202020204" pitchFamily="34" charset="0"/>
            </a:rPr>
            <a:t>VIDEO</a:t>
          </a:r>
          <a:r>
            <a:rPr lang="fr-BE" sz="2400" dirty="0" smtClean="0">
              <a:solidFill>
                <a:schemeClr val="bg1"/>
              </a:solidFill>
              <a:latin typeface="Century Gothic" panose="020B0502020202020204" pitchFamily="34" charset="0"/>
              <a:hlinkClick xmlns:r="http://schemas.openxmlformats.org/officeDocument/2006/relationships" r:id="rId1"/>
            </a:rPr>
            <a:t> </a:t>
          </a:r>
          <a:endParaRPr lang="fr-BE" sz="2400" dirty="0" smtClean="0">
            <a:solidFill>
              <a:schemeClr val="bg1"/>
            </a:solidFill>
            <a:latin typeface="Century Gothic" panose="020B0502020202020204" pitchFamily="34" charset="0"/>
          </a:endParaRPr>
        </a:p>
        <a:p>
          <a:pPr algn="ctr"/>
          <a:endParaRPr lang="en-US" sz="3200" dirty="0">
            <a:solidFill>
              <a:schemeClr val="bg1"/>
            </a:solidFill>
            <a:latin typeface="Century Gothic" panose="020B0502020202020204" pitchFamily="34" charset="0"/>
          </a:endParaRPr>
        </a:p>
      </dgm:t>
    </dgm:pt>
    <dgm:pt modelId="{0BDC5C70-B285-430B-981D-4CA13079FF1B}" type="parTrans" cxnId="{8D952673-6B61-40BE-BFBC-5F5821C004E1}">
      <dgm:prSet/>
      <dgm:spPr/>
      <dgm:t>
        <a:bodyPr/>
        <a:lstStyle/>
        <a:p>
          <a:endParaRPr lang="en-US"/>
        </a:p>
      </dgm:t>
    </dgm:pt>
    <dgm:pt modelId="{22A8114F-C087-4EB6-8511-5B4D80C9D3EC}" type="sibTrans" cxnId="{8D952673-6B61-40BE-BFBC-5F5821C004E1}">
      <dgm:prSet/>
      <dgm:spPr/>
      <dgm:t>
        <a:bodyPr/>
        <a:lstStyle/>
        <a:p>
          <a:endParaRPr lang="en-US"/>
        </a:p>
      </dgm:t>
    </dgm:pt>
    <dgm:pt modelId="{8EC62C1D-5F2C-486B-A5C0-237194F187B4}">
      <dgm:prSet phldrT="[Text]" custT="1"/>
      <dgm:spPr>
        <a:solidFill>
          <a:srgbClr val="BD2D2D"/>
        </a:solidFill>
        <a:ln>
          <a:noFill/>
        </a:ln>
      </dgm:spPr>
      <dgm:t>
        <a:bodyPr/>
        <a:lstStyle/>
        <a:p>
          <a:r>
            <a:rPr lang="fr-BE" sz="2400" dirty="0" smtClean="0">
              <a:latin typeface="Century Gothic" panose="020B0502020202020204" pitchFamily="34" charset="0"/>
            </a:rPr>
            <a:t>WEBAPP</a:t>
          </a:r>
        </a:p>
        <a:p>
          <a:endParaRPr lang="fr-BE" sz="2400" dirty="0" smtClean="0">
            <a:latin typeface="Century Gothic" panose="020B0502020202020204" pitchFamily="34" charset="0"/>
          </a:endParaRPr>
        </a:p>
        <a:p>
          <a:endParaRPr lang="en-US" sz="3200" dirty="0">
            <a:latin typeface="Century Gothic" panose="020B0502020202020204" pitchFamily="34" charset="0"/>
          </a:endParaRPr>
        </a:p>
      </dgm:t>
    </dgm:pt>
    <dgm:pt modelId="{20A5FC53-13FF-4BCB-B2B6-47F7B21D7792}" type="parTrans" cxnId="{81E322DA-BFB0-408D-B18B-CAA4D5CFF7EF}">
      <dgm:prSet/>
      <dgm:spPr/>
      <dgm:t>
        <a:bodyPr/>
        <a:lstStyle/>
        <a:p>
          <a:endParaRPr lang="en-US"/>
        </a:p>
      </dgm:t>
    </dgm:pt>
    <dgm:pt modelId="{5B3763A4-36FC-47E5-B1A6-D0C514044F34}" type="sibTrans" cxnId="{81E322DA-BFB0-408D-B18B-CAA4D5CFF7EF}">
      <dgm:prSet/>
      <dgm:spPr/>
      <dgm:t>
        <a:bodyPr/>
        <a:lstStyle/>
        <a:p>
          <a:endParaRPr lang="en-US"/>
        </a:p>
      </dgm:t>
    </dgm:pt>
    <dgm:pt modelId="{0C518350-4B97-41D9-AF92-759B8D54D390}">
      <dgm:prSet phldrT="[Text]" custT="1"/>
      <dgm:spPr>
        <a:solidFill>
          <a:srgbClr val="BD2D2D"/>
        </a:solidFill>
        <a:ln>
          <a:noFill/>
        </a:ln>
      </dgm:spPr>
      <dgm:t>
        <a:bodyPr/>
        <a:lstStyle/>
        <a:p>
          <a:r>
            <a:rPr lang="fr-BE" sz="2400" dirty="0" smtClean="0">
              <a:latin typeface="Century Gothic" panose="020B0502020202020204" pitchFamily="34" charset="0"/>
            </a:rPr>
            <a:t>APP MOBILE</a:t>
          </a:r>
        </a:p>
        <a:p>
          <a:endParaRPr lang="fr-BE" sz="2400" dirty="0" smtClean="0">
            <a:latin typeface="Century Gothic" panose="020B0502020202020204" pitchFamily="34" charset="0"/>
          </a:endParaRPr>
        </a:p>
        <a:p>
          <a:endParaRPr lang="en-US" sz="3200" dirty="0">
            <a:latin typeface="Century Gothic" panose="020B0502020202020204" pitchFamily="34" charset="0"/>
          </a:endParaRPr>
        </a:p>
      </dgm:t>
    </dgm:pt>
    <dgm:pt modelId="{51E84FF2-F9B2-47DB-8252-8EBA0CA1DB28}" type="parTrans" cxnId="{4820D6A1-0E13-49C1-A16C-C60229752EFD}">
      <dgm:prSet/>
      <dgm:spPr/>
      <dgm:t>
        <a:bodyPr/>
        <a:lstStyle/>
        <a:p>
          <a:endParaRPr lang="en-US"/>
        </a:p>
      </dgm:t>
    </dgm:pt>
    <dgm:pt modelId="{A40D4131-8CBA-493C-8B81-226F532175E8}" type="sibTrans" cxnId="{4820D6A1-0E13-49C1-A16C-C60229752EFD}">
      <dgm:prSet/>
      <dgm:spPr/>
      <dgm:t>
        <a:bodyPr/>
        <a:lstStyle/>
        <a:p>
          <a:endParaRPr lang="en-US"/>
        </a:p>
      </dgm:t>
    </dgm:pt>
    <dgm:pt modelId="{CA1160CD-AB1E-4647-AB71-B48FFC496DA3}">
      <dgm:prSet phldrT="[Text]" custT="1"/>
      <dgm:spPr>
        <a:solidFill>
          <a:srgbClr val="BD2D2D"/>
        </a:solidFill>
        <a:ln>
          <a:noFill/>
        </a:ln>
      </dgm:spPr>
      <dgm:t>
        <a:bodyPr/>
        <a:lstStyle/>
        <a:p>
          <a:r>
            <a:rPr lang="fr-BE" sz="2400" dirty="0" smtClean="0">
              <a:solidFill>
                <a:schemeClr val="bg1"/>
              </a:solidFill>
              <a:latin typeface="Century Gothic" panose="020B0502020202020204" pitchFamily="34" charset="0"/>
            </a:rPr>
            <a:t>MEDIA KIT </a:t>
          </a:r>
        </a:p>
        <a:p>
          <a:endParaRPr lang="en-US" sz="2400" dirty="0">
            <a:solidFill>
              <a:schemeClr val="bg1"/>
            </a:solidFill>
            <a:latin typeface="Century Gothic" panose="020B0502020202020204" pitchFamily="34" charset="0"/>
          </a:endParaRPr>
        </a:p>
      </dgm:t>
    </dgm:pt>
    <dgm:pt modelId="{4989C4A0-E5C3-457D-8C66-1972378F8D3F}" type="parTrans" cxnId="{08F34850-DDB9-4D26-8F62-4F6F776DD1B8}">
      <dgm:prSet/>
      <dgm:spPr/>
      <dgm:t>
        <a:bodyPr/>
        <a:lstStyle/>
        <a:p>
          <a:endParaRPr lang="en-US"/>
        </a:p>
      </dgm:t>
    </dgm:pt>
    <dgm:pt modelId="{024E3B7D-4DAE-44A9-8377-622DCDE1D8A8}" type="sibTrans" cxnId="{08F34850-DDB9-4D26-8F62-4F6F776DD1B8}">
      <dgm:prSet/>
      <dgm:spPr/>
      <dgm:t>
        <a:bodyPr/>
        <a:lstStyle/>
        <a:p>
          <a:endParaRPr lang="en-US"/>
        </a:p>
      </dgm:t>
    </dgm:pt>
    <dgm:pt modelId="{9064394B-803B-4254-A940-2816CD2943B4}" type="pres">
      <dgm:prSet presAssocID="{75A24DEA-7694-4418-BE1B-99FEF9E60F5E}" presName="diagram" presStyleCnt="0">
        <dgm:presLayoutVars>
          <dgm:dir/>
          <dgm:resizeHandles val="exact"/>
        </dgm:presLayoutVars>
      </dgm:prSet>
      <dgm:spPr/>
      <dgm:t>
        <a:bodyPr/>
        <a:lstStyle/>
        <a:p>
          <a:endParaRPr lang="en-US"/>
        </a:p>
      </dgm:t>
    </dgm:pt>
    <dgm:pt modelId="{B3446C4F-5B3A-49A3-AA83-C7CA863D6BCC}" type="pres">
      <dgm:prSet presAssocID="{F4F6CFDA-41D5-45F6-91D3-6C8D62C84F6B}" presName="node" presStyleLbl="node1" presStyleIdx="0" presStyleCnt="4" custScaleY="61768" custLinFactNeighborX="-901" custLinFactNeighborY="-3818">
        <dgm:presLayoutVars>
          <dgm:bulletEnabled val="1"/>
        </dgm:presLayoutVars>
      </dgm:prSet>
      <dgm:spPr/>
      <dgm:t>
        <a:bodyPr/>
        <a:lstStyle/>
        <a:p>
          <a:endParaRPr lang="en-US"/>
        </a:p>
      </dgm:t>
    </dgm:pt>
    <dgm:pt modelId="{A97E3DD3-4D69-43A0-BE45-E54451A4ACEA}" type="pres">
      <dgm:prSet presAssocID="{22A8114F-C087-4EB6-8511-5B4D80C9D3EC}" presName="sibTrans" presStyleCnt="0"/>
      <dgm:spPr/>
    </dgm:pt>
    <dgm:pt modelId="{BC5256F1-E1AE-4491-B461-328A7044E9A5}" type="pres">
      <dgm:prSet presAssocID="{8EC62C1D-5F2C-486B-A5C0-237194F187B4}" presName="node" presStyleLbl="node1" presStyleIdx="1" presStyleCnt="4" custLinFactY="17526" custLinFactNeighborX="2646" custLinFactNeighborY="100000">
        <dgm:presLayoutVars>
          <dgm:bulletEnabled val="1"/>
        </dgm:presLayoutVars>
      </dgm:prSet>
      <dgm:spPr/>
      <dgm:t>
        <a:bodyPr/>
        <a:lstStyle/>
        <a:p>
          <a:endParaRPr lang="en-US"/>
        </a:p>
      </dgm:t>
    </dgm:pt>
    <dgm:pt modelId="{15945B92-35D1-48D9-9902-0C255014BD81}" type="pres">
      <dgm:prSet presAssocID="{5B3763A4-36FC-47E5-B1A6-D0C514044F34}" presName="sibTrans" presStyleCnt="0"/>
      <dgm:spPr/>
    </dgm:pt>
    <dgm:pt modelId="{13AF67CF-C893-4EA0-8620-ABE7535BDC72}" type="pres">
      <dgm:prSet presAssocID="{0C518350-4B97-41D9-AF92-759B8D54D390}" presName="node" presStyleLbl="node1" presStyleIdx="2" presStyleCnt="4">
        <dgm:presLayoutVars>
          <dgm:bulletEnabled val="1"/>
        </dgm:presLayoutVars>
      </dgm:prSet>
      <dgm:spPr/>
      <dgm:t>
        <a:bodyPr/>
        <a:lstStyle/>
        <a:p>
          <a:endParaRPr lang="en-US"/>
        </a:p>
      </dgm:t>
    </dgm:pt>
    <dgm:pt modelId="{622C6275-D89C-422D-AC20-6FB8FB975D0F}" type="pres">
      <dgm:prSet presAssocID="{A40D4131-8CBA-493C-8B81-226F532175E8}" presName="sibTrans" presStyleCnt="0"/>
      <dgm:spPr/>
    </dgm:pt>
    <dgm:pt modelId="{7DA1E5E3-4DE8-4799-B8A5-657EA96D1363}" type="pres">
      <dgm:prSet presAssocID="{CA1160CD-AB1E-4647-AB71-B48FFC496DA3}" presName="node" presStyleLbl="node1" presStyleIdx="3" presStyleCnt="4" custScaleY="61791" custLinFactY="-20484" custLinFactNeighborX="2646" custLinFactNeighborY="-100000">
        <dgm:presLayoutVars>
          <dgm:bulletEnabled val="1"/>
        </dgm:presLayoutVars>
      </dgm:prSet>
      <dgm:spPr/>
      <dgm:t>
        <a:bodyPr/>
        <a:lstStyle/>
        <a:p>
          <a:endParaRPr lang="en-US"/>
        </a:p>
      </dgm:t>
    </dgm:pt>
  </dgm:ptLst>
  <dgm:cxnLst>
    <dgm:cxn modelId="{B2A7D4E6-545C-4A49-BC82-22BCE2BBE8C3}" type="presOf" srcId="{F4F6CFDA-41D5-45F6-91D3-6C8D62C84F6B}" destId="{B3446C4F-5B3A-49A3-AA83-C7CA863D6BCC}" srcOrd="0" destOrd="0" presId="urn:microsoft.com/office/officeart/2005/8/layout/default"/>
    <dgm:cxn modelId="{8D952673-6B61-40BE-BFBC-5F5821C004E1}" srcId="{75A24DEA-7694-4418-BE1B-99FEF9E60F5E}" destId="{F4F6CFDA-41D5-45F6-91D3-6C8D62C84F6B}" srcOrd="0" destOrd="0" parTransId="{0BDC5C70-B285-430B-981D-4CA13079FF1B}" sibTransId="{22A8114F-C087-4EB6-8511-5B4D80C9D3EC}"/>
    <dgm:cxn modelId="{1FDBC0EE-7FE7-43E1-99D0-1D36E7FE8484}" type="presOf" srcId="{CA1160CD-AB1E-4647-AB71-B48FFC496DA3}" destId="{7DA1E5E3-4DE8-4799-B8A5-657EA96D1363}" srcOrd="0" destOrd="0" presId="urn:microsoft.com/office/officeart/2005/8/layout/default"/>
    <dgm:cxn modelId="{81E322DA-BFB0-408D-B18B-CAA4D5CFF7EF}" srcId="{75A24DEA-7694-4418-BE1B-99FEF9E60F5E}" destId="{8EC62C1D-5F2C-486B-A5C0-237194F187B4}" srcOrd="1" destOrd="0" parTransId="{20A5FC53-13FF-4BCB-B2B6-47F7B21D7792}" sibTransId="{5B3763A4-36FC-47E5-B1A6-D0C514044F34}"/>
    <dgm:cxn modelId="{08F34850-DDB9-4D26-8F62-4F6F776DD1B8}" srcId="{75A24DEA-7694-4418-BE1B-99FEF9E60F5E}" destId="{CA1160CD-AB1E-4647-AB71-B48FFC496DA3}" srcOrd="3" destOrd="0" parTransId="{4989C4A0-E5C3-457D-8C66-1972378F8D3F}" sibTransId="{024E3B7D-4DAE-44A9-8377-622DCDE1D8A8}"/>
    <dgm:cxn modelId="{B1F8C1E7-A26C-4EDF-99F8-7ED05BFD0C22}" type="presOf" srcId="{75A24DEA-7694-4418-BE1B-99FEF9E60F5E}" destId="{9064394B-803B-4254-A940-2816CD2943B4}" srcOrd="0" destOrd="0" presId="urn:microsoft.com/office/officeart/2005/8/layout/default"/>
    <dgm:cxn modelId="{1EC11CBA-1F10-4470-BB15-22A86560C97E}" type="presOf" srcId="{0C518350-4B97-41D9-AF92-759B8D54D390}" destId="{13AF67CF-C893-4EA0-8620-ABE7535BDC72}" srcOrd="0" destOrd="0" presId="urn:microsoft.com/office/officeart/2005/8/layout/default"/>
    <dgm:cxn modelId="{4820D6A1-0E13-49C1-A16C-C60229752EFD}" srcId="{75A24DEA-7694-4418-BE1B-99FEF9E60F5E}" destId="{0C518350-4B97-41D9-AF92-759B8D54D390}" srcOrd="2" destOrd="0" parTransId="{51E84FF2-F9B2-47DB-8252-8EBA0CA1DB28}" sibTransId="{A40D4131-8CBA-493C-8B81-226F532175E8}"/>
    <dgm:cxn modelId="{2F466A47-F8B1-4EC4-9DF2-A4805021F9CA}" type="presOf" srcId="{8EC62C1D-5F2C-486B-A5C0-237194F187B4}" destId="{BC5256F1-E1AE-4491-B461-328A7044E9A5}" srcOrd="0" destOrd="0" presId="urn:microsoft.com/office/officeart/2005/8/layout/default"/>
    <dgm:cxn modelId="{253B79F4-2B2C-47F7-B99D-B3216042DBE8}" type="presParOf" srcId="{9064394B-803B-4254-A940-2816CD2943B4}" destId="{B3446C4F-5B3A-49A3-AA83-C7CA863D6BCC}" srcOrd="0" destOrd="0" presId="urn:microsoft.com/office/officeart/2005/8/layout/default"/>
    <dgm:cxn modelId="{5AADC153-E829-4852-95CA-9C6124A7CD94}" type="presParOf" srcId="{9064394B-803B-4254-A940-2816CD2943B4}" destId="{A97E3DD3-4D69-43A0-BE45-E54451A4ACEA}" srcOrd="1" destOrd="0" presId="urn:microsoft.com/office/officeart/2005/8/layout/default"/>
    <dgm:cxn modelId="{C418FDD3-6C0A-494B-A608-C0FAB1A197B7}" type="presParOf" srcId="{9064394B-803B-4254-A940-2816CD2943B4}" destId="{BC5256F1-E1AE-4491-B461-328A7044E9A5}" srcOrd="2" destOrd="0" presId="urn:microsoft.com/office/officeart/2005/8/layout/default"/>
    <dgm:cxn modelId="{714ADEEF-0C8E-43CB-87AA-DA6B3276426E}" type="presParOf" srcId="{9064394B-803B-4254-A940-2816CD2943B4}" destId="{15945B92-35D1-48D9-9902-0C255014BD81}" srcOrd="3" destOrd="0" presId="urn:microsoft.com/office/officeart/2005/8/layout/default"/>
    <dgm:cxn modelId="{370F884B-5AB8-4D78-A34B-FBB530117C11}" type="presParOf" srcId="{9064394B-803B-4254-A940-2816CD2943B4}" destId="{13AF67CF-C893-4EA0-8620-ABE7535BDC72}" srcOrd="4" destOrd="0" presId="urn:microsoft.com/office/officeart/2005/8/layout/default"/>
    <dgm:cxn modelId="{0EEBB31B-6458-4F3A-9964-E8BF2ADAC083}" type="presParOf" srcId="{9064394B-803B-4254-A940-2816CD2943B4}" destId="{622C6275-D89C-422D-AC20-6FB8FB975D0F}" srcOrd="5" destOrd="0" presId="urn:microsoft.com/office/officeart/2005/8/layout/default"/>
    <dgm:cxn modelId="{337FF822-87BC-4309-A856-5806316C54F0}" type="presParOf" srcId="{9064394B-803B-4254-A940-2816CD2943B4}" destId="{7DA1E5E3-4DE8-4799-B8A5-657EA96D1363}" srcOrd="6" destOrd="0" presId="urn:microsoft.com/office/officeart/2005/8/layout/default"/>
  </dgm:cxnLst>
  <dgm:bg>
    <a:solidFill>
      <a:srgbClr val="006699"/>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B0C0D0-7AB7-487B-ADF8-3BB3DD4E9EE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E7919EDD-7680-4985-B198-1CBB0F9E96AC}">
      <dgm:prSet/>
      <dgm:spPr/>
      <dgm:t>
        <a:bodyPr/>
        <a:lstStyle/>
        <a:p>
          <a:pPr rtl="0"/>
          <a:r>
            <a:rPr dirty="0" smtClean="0"/>
            <a:t>Co</a:t>
          </a:r>
          <a:r>
            <a:rPr lang="en-US" dirty="0" smtClean="0"/>
            <a:t>o</a:t>
          </a:r>
          <a:r>
            <a:rPr dirty="0" smtClean="0"/>
            <a:t>rdinati</a:t>
          </a:r>
          <a:r>
            <a:rPr lang="en-US" dirty="0" smtClean="0"/>
            <a:t>on of the electronic processes</a:t>
          </a:r>
          <a:endParaRPr lang="nl-BE" dirty="0"/>
        </a:p>
      </dgm:t>
    </dgm:pt>
    <dgm:pt modelId="{2FC221D4-82FE-4089-96B1-E14722E33943}" type="parTrans" cxnId="{2D283A8C-B4A3-4152-B8A6-4729DCCC852F}">
      <dgm:prSet/>
      <dgm:spPr/>
      <dgm:t>
        <a:bodyPr/>
        <a:lstStyle/>
        <a:p>
          <a:endParaRPr lang="en-US"/>
        </a:p>
      </dgm:t>
    </dgm:pt>
    <dgm:pt modelId="{C698564A-6110-4602-9450-B172C3825847}" type="sibTrans" cxnId="{2D283A8C-B4A3-4152-B8A6-4729DCCC852F}">
      <dgm:prSet/>
      <dgm:spPr/>
      <dgm:t>
        <a:bodyPr/>
        <a:lstStyle/>
        <a:p>
          <a:endParaRPr lang="en-US"/>
        </a:p>
      </dgm:t>
    </dgm:pt>
    <dgm:pt modelId="{426C232F-332D-4FF2-A820-7A068898BF0D}">
      <dgm:prSet/>
      <dgm:spPr/>
      <dgm:t>
        <a:bodyPr/>
        <a:lstStyle/>
        <a:p>
          <a:pPr rtl="0"/>
          <a:r>
            <a:rPr dirty="0" smtClean="0"/>
            <a:t>Portal </a:t>
          </a:r>
          <a:endParaRPr lang="nl-BE" dirty="0"/>
        </a:p>
      </dgm:t>
    </dgm:pt>
    <dgm:pt modelId="{76543072-ED0A-4EFB-9174-9DC2D0CB754B}" type="parTrans" cxnId="{48331867-FF99-498B-92E1-5B05B35773A9}">
      <dgm:prSet/>
      <dgm:spPr/>
      <dgm:t>
        <a:bodyPr/>
        <a:lstStyle/>
        <a:p>
          <a:endParaRPr lang="en-US"/>
        </a:p>
      </dgm:t>
    </dgm:pt>
    <dgm:pt modelId="{0FF22A80-B924-4C97-9785-6DB4BF018886}" type="sibTrans" cxnId="{48331867-FF99-498B-92E1-5B05B35773A9}">
      <dgm:prSet/>
      <dgm:spPr/>
      <dgm:t>
        <a:bodyPr/>
        <a:lstStyle/>
        <a:p>
          <a:endParaRPr lang="en-US"/>
        </a:p>
      </dgm:t>
    </dgm:pt>
    <dgm:pt modelId="{AE2357B3-F8D1-4E13-B807-E393E9FC5539}">
      <dgm:prSet/>
      <dgm:spPr/>
      <dgm:t>
        <a:bodyPr/>
        <a:lstStyle/>
        <a:p>
          <a:pPr rtl="0"/>
          <a:r>
            <a:rPr lang="en-US" dirty="0" smtClean="0"/>
            <a:t>Integrated user and access management system</a:t>
          </a:r>
          <a:endParaRPr lang="nl-BE" dirty="0"/>
        </a:p>
      </dgm:t>
    </dgm:pt>
    <dgm:pt modelId="{DF983F23-5BAE-428F-AFD9-BF0943C63ACC}" type="parTrans" cxnId="{C4084BF0-F635-4676-89A9-D65F024FF168}">
      <dgm:prSet/>
      <dgm:spPr/>
      <dgm:t>
        <a:bodyPr/>
        <a:lstStyle/>
        <a:p>
          <a:endParaRPr lang="en-US"/>
        </a:p>
      </dgm:t>
    </dgm:pt>
    <dgm:pt modelId="{486EB6E6-F0BE-4E7B-A3F0-7DC5C5021754}" type="sibTrans" cxnId="{C4084BF0-F635-4676-89A9-D65F024FF168}">
      <dgm:prSet/>
      <dgm:spPr/>
      <dgm:t>
        <a:bodyPr/>
        <a:lstStyle/>
        <a:p>
          <a:endParaRPr lang="en-US"/>
        </a:p>
      </dgm:t>
    </dgm:pt>
    <dgm:pt modelId="{81FDCA61-7A32-4339-89E8-DD3704FB86F4}">
      <dgm:prSet/>
      <dgm:spPr/>
      <dgm:t>
        <a:bodyPr/>
        <a:lstStyle/>
        <a:p>
          <a:pPr rtl="0"/>
          <a:r>
            <a:rPr lang="en-US" dirty="0" smtClean="0"/>
            <a:t>Management of </a:t>
          </a:r>
          <a:r>
            <a:rPr dirty="0" smtClean="0"/>
            <a:t>loggings</a:t>
          </a:r>
          <a:endParaRPr lang="nl-BE" dirty="0"/>
        </a:p>
      </dgm:t>
    </dgm:pt>
    <dgm:pt modelId="{4F5E6841-070D-4563-B23E-8C64EC2E827B}" type="parTrans" cxnId="{7B7E50D4-65C6-4E3C-995E-1A1ABF6FDBCF}">
      <dgm:prSet/>
      <dgm:spPr/>
      <dgm:t>
        <a:bodyPr/>
        <a:lstStyle/>
        <a:p>
          <a:endParaRPr lang="en-US"/>
        </a:p>
      </dgm:t>
    </dgm:pt>
    <dgm:pt modelId="{4922DE05-E610-4796-BFBC-E068300788D1}" type="sibTrans" cxnId="{7B7E50D4-65C6-4E3C-995E-1A1ABF6FDBCF}">
      <dgm:prSet/>
      <dgm:spPr/>
      <dgm:t>
        <a:bodyPr/>
        <a:lstStyle/>
        <a:p>
          <a:endParaRPr lang="en-US"/>
        </a:p>
      </dgm:t>
    </dgm:pt>
    <dgm:pt modelId="{F9B22A10-E2AD-420E-86FD-C6A619FB34C3}">
      <dgm:prSet/>
      <dgm:spPr/>
      <dgm:t>
        <a:bodyPr/>
        <a:lstStyle/>
        <a:p>
          <a:pPr rtl="0"/>
          <a:r>
            <a:rPr dirty="0" smtClean="0"/>
            <a:t>System </a:t>
          </a:r>
          <a:r>
            <a:rPr lang="en-US" dirty="0" smtClean="0"/>
            <a:t>for</a:t>
          </a:r>
          <a:r>
            <a:rPr dirty="0" smtClean="0"/>
            <a:t> </a:t>
          </a:r>
          <a:r>
            <a:rPr dirty="0"/>
            <a:t>end-to-end </a:t>
          </a:r>
          <a:r>
            <a:rPr lang="en-US" dirty="0" smtClean="0"/>
            <a:t>encryption</a:t>
          </a:r>
          <a:endParaRPr lang="nl-BE" dirty="0"/>
        </a:p>
      </dgm:t>
    </dgm:pt>
    <dgm:pt modelId="{51614E59-5D94-439C-A07A-61525828432A}" type="parTrans" cxnId="{F52E67DC-23C4-4525-AAFE-F3400258F7D3}">
      <dgm:prSet/>
      <dgm:spPr/>
      <dgm:t>
        <a:bodyPr/>
        <a:lstStyle/>
        <a:p>
          <a:endParaRPr lang="en-US"/>
        </a:p>
      </dgm:t>
    </dgm:pt>
    <dgm:pt modelId="{C995947A-877C-455B-BB65-7FBC6937BA2D}" type="sibTrans" cxnId="{F52E67DC-23C4-4525-AAFE-F3400258F7D3}">
      <dgm:prSet/>
      <dgm:spPr/>
      <dgm:t>
        <a:bodyPr/>
        <a:lstStyle/>
        <a:p>
          <a:endParaRPr lang="en-US"/>
        </a:p>
      </dgm:t>
    </dgm:pt>
    <dgm:pt modelId="{DE482DF0-5C86-4767-9CE5-54725DF28573}">
      <dgm:prSet/>
      <dgm:spPr/>
      <dgm:t>
        <a:bodyPr/>
        <a:lstStyle/>
        <a:p>
          <a:pPr rtl="0"/>
          <a:r>
            <a:rPr lang="fr-BE" dirty="0" smtClean="0">
              <a:solidFill>
                <a:srgbClr val="3E6E5A"/>
              </a:solidFill>
            </a:rPr>
            <a:t>eHealth</a:t>
          </a:r>
          <a:r>
            <a:rPr dirty="0"/>
            <a:t>Box</a:t>
          </a:r>
          <a:endParaRPr lang="nl-BE" dirty="0"/>
        </a:p>
      </dgm:t>
    </dgm:pt>
    <dgm:pt modelId="{BF1F2008-AABF-4483-9D7B-58A40034FD6C}" type="parTrans" cxnId="{1310D4E3-793B-4536-BE37-788F54627977}">
      <dgm:prSet/>
      <dgm:spPr/>
      <dgm:t>
        <a:bodyPr/>
        <a:lstStyle/>
        <a:p>
          <a:endParaRPr lang="en-US"/>
        </a:p>
      </dgm:t>
    </dgm:pt>
    <dgm:pt modelId="{4D6A567C-A21A-42BF-9F41-7BF71E18F454}" type="sibTrans" cxnId="{1310D4E3-793B-4536-BE37-788F54627977}">
      <dgm:prSet/>
      <dgm:spPr/>
      <dgm:t>
        <a:bodyPr/>
        <a:lstStyle/>
        <a:p>
          <a:endParaRPr lang="en-US"/>
        </a:p>
      </dgm:t>
    </dgm:pt>
    <dgm:pt modelId="{3069D4A7-A9EB-432B-8415-5BE83922B144}">
      <dgm:prSet/>
      <dgm:spPr/>
      <dgm:t>
        <a:bodyPr/>
        <a:lstStyle/>
        <a:p>
          <a:pPr rtl="0"/>
          <a:r>
            <a:t>Timestamping</a:t>
          </a:r>
          <a:endParaRPr lang="nl-BE"/>
        </a:p>
      </dgm:t>
    </dgm:pt>
    <dgm:pt modelId="{9A7D73A8-C0A9-4B8A-9838-7588537C14AA}" type="parTrans" cxnId="{62233745-3DC7-4513-AFFE-85579EDF5340}">
      <dgm:prSet/>
      <dgm:spPr/>
      <dgm:t>
        <a:bodyPr/>
        <a:lstStyle/>
        <a:p>
          <a:endParaRPr lang="en-US"/>
        </a:p>
      </dgm:t>
    </dgm:pt>
    <dgm:pt modelId="{DFE1D077-B434-438C-B525-DD545C84AAA3}" type="sibTrans" cxnId="{62233745-3DC7-4513-AFFE-85579EDF5340}">
      <dgm:prSet/>
      <dgm:spPr/>
      <dgm:t>
        <a:bodyPr/>
        <a:lstStyle/>
        <a:p>
          <a:endParaRPr lang="en-US"/>
        </a:p>
      </dgm:t>
    </dgm:pt>
    <dgm:pt modelId="{53250AAA-89D6-4377-B3C0-0E5BF972A3C0}">
      <dgm:prSet/>
      <dgm:spPr/>
      <dgm:t>
        <a:bodyPr/>
        <a:lstStyle/>
        <a:p>
          <a:pPr rtl="0"/>
          <a:r>
            <a:rPr dirty="0" smtClean="0"/>
            <a:t>Coding </a:t>
          </a:r>
          <a:r>
            <a:rPr lang="en-US" dirty="0" smtClean="0"/>
            <a:t>and</a:t>
          </a:r>
          <a:r>
            <a:rPr dirty="0" smtClean="0"/>
            <a:t> </a:t>
          </a:r>
          <a:r>
            <a:rPr dirty="0" err="1" smtClean="0"/>
            <a:t>anon</a:t>
          </a:r>
          <a:r>
            <a:rPr lang="en-US" dirty="0" err="1" smtClean="0"/>
            <a:t>y</a:t>
          </a:r>
          <a:r>
            <a:rPr dirty="0" err="1" smtClean="0"/>
            <a:t>mising</a:t>
          </a:r>
          <a:endParaRPr lang="nl-BE" dirty="0"/>
        </a:p>
      </dgm:t>
    </dgm:pt>
    <dgm:pt modelId="{470AA8AF-6A66-4DE7-8F3A-D2B315A90BE8}" type="parTrans" cxnId="{3AA5B55E-BAFF-4E59-844F-0B3A890F9AB2}">
      <dgm:prSet/>
      <dgm:spPr/>
      <dgm:t>
        <a:bodyPr/>
        <a:lstStyle/>
        <a:p>
          <a:endParaRPr lang="en-US"/>
        </a:p>
      </dgm:t>
    </dgm:pt>
    <dgm:pt modelId="{4828047A-C139-4049-9231-4057A0E3B9D2}" type="sibTrans" cxnId="{3AA5B55E-BAFF-4E59-844F-0B3A890F9AB2}">
      <dgm:prSet/>
      <dgm:spPr/>
      <dgm:t>
        <a:bodyPr/>
        <a:lstStyle/>
        <a:p>
          <a:endParaRPr lang="en-US"/>
        </a:p>
      </dgm:t>
    </dgm:pt>
    <dgm:pt modelId="{ADE4E262-EB9E-448C-8B46-6B6521E6B92F}">
      <dgm:prSet/>
      <dgm:spPr/>
      <dgm:t>
        <a:bodyPr/>
        <a:lstStyle/>
        <a:p>
          <a:pPr rtl="0"/>
          <a:r>
            <a:rPr lang="en-US" dirty="0" smtClean="0"/>
            <a:t>Consultation of National register and CBSS registers</a:t>
          </a:r>
          <a:endParaRPr lang="nl-BE" dirty="0"/>
        </a:p>
      </dgm:t>
    </dgm:pt>
    <dgm:pt modelId="{28664F9A-4277-4158-A312-1D48A34DD546}" type="parTrans" cxnId="{DB050EC4-F2AC-4ACB-BEFA-69C14AE7D74E}">
      <dgm:prSet/>
      <dgm:spPr/>
      <dgm:t>
        <a:bodyPr/>
        <a:lstStyle/>
        <a:p>
          <a:endParaRPr lang="en-US"/>
        </a:p>
      </dgm:t>
    </dgm:pt>
    <dgm:pt modelId="{DC8C0C9F-FA74-4A97-BA58-15F42B37D9FB}" type="sibTrans" cxnId="{DB050EC4-F2AC-4ACB-BEFA-69C14AE7D74E}">
      <dgm:prSet/>
      <dgm:spPr/>
      <dgm:t>
        <a:bodyPr/>
        <a:lstStyle/>
        <a:p>
          <a:endParaRPr lang="en-US"/>
        </a:p>
      </dgm:t>
    </dgm:pt>
    <dgm:pt modelId="{66800CA2-1263-488B-9901-BF5AA9A26379}">
      <dgm:prSet/>
      <dgm:spPr/>
      <dgm:t>
        <a:bodyPr/>
        <a:lstStyle/>
        <a:p>
          <a:pPr rtl="0"/>
          <a:r>
            <a:rPr lang="en-US" dirty="0" smtClean="0"/>
            <a:t>Reference directories</a:t>
          </a:r>
          <a:r>
            <a:rPr dirty="0" smtClean="0"/>
            <a:t> (</a:t>
          </a:r>
          <a:r>
            <a:rPr lang="nl-BE" dirty="0" smtClean="0"/>
            <a:t>hub-</a:t>
          </a:r>
          <a:r>
            <a:rPr dirty="0" err="1" smtClean="0"/>
            <a:t>metahub</a:t>
          </a:r>
          <a:r>
            <a:rPr lang="nl-BE" dirty="0" smtClean="0"/>
            <a:t> system</a:t>
          </a:r>
          <a:r>
            <a:rPr dirty="0" smtClean="0"/>
            <a:t>)</a:t>
          </a:r>
          <a:endParaRPr lang="nl-BE" dirty="0"/>
        </a:p>
      </dgm:t>
    </dgm:pt>
    <dgm:pt modelId="{FE2E1471-E52D-466A-A76C-4BB5F19A90C2}" type="parTrans" cxnId="{CC959A60-F5E3-4CBA-B49F-D1CC8967392E}">
      <dgm:prSet/>
      <dgm:spPr/>
      <dgm:t>
        <a:bodyPr/>
        <a:lstStyle/>
        <a:p>
          <a:endParaRPr lang="en-US"/>
        </a:p>
      </dgm:t>
    </dgm:pt>
    <dgm:pt modelId="{5B01B5E3-2F09-44F6-BDF4-59AE3DD792F4}" type="sibTrans" cxnId="{CC959A60-F5E3-4CBA-B49F-D1CC8967392E}">
      <dgm:prSet/>
      <dgm:spPr/>
      <dgm:t>
        <a:bodyPr/>
        <a:lstStyle/>
        <a:p>
          <a:endParaRPr lang="en-US"/>
        </a:p>
      </dgm:t>
    </dgm:pt>
    <dgm:pt modelId="{9E029134-162C-442E-A062-F55ADB999C33}" type="pres">
      <dgm:prSet presAssocID="{D1B0C0D0-7AB7-487B-ADF8-3BB3DD4E9EE7}" presName="Name0" presStyleCnt="0">
        <dgm:presLayoutVars>
          <dgm:dir/>
          <dgm:resizeHandles val="exact"/>
        </dgm:presLayoutVars>
      </dgm:prSet>
      <dgm:spPr/>
      <dgm:t>
        <a:bodyPr/>
        <a:lstStyle/>
        <a:p>
          <a:endParaRPr lang="en-US"/>
        </a:p>
      </dgm:t>
    </dgm:pt>
    <dgm:pt modelId="{60E777AF-AE30-4678-946F-1FF94928EBDC}" type="pres">
      <dgm:prSet presAssocID="{E7919EDD-7680-4985-B198-1CBB0F9E96AC}" presName="composite" presStyleCnt="0"/>
      <dgm:spPr/>
    </dgm:pt>
    <dgm:pt modelId="{7A8D609C-F894-4686-8594-F633FD78C201}" type="pres">
      <dgm:prSet presAssocID="{E7919EDD-7680-4985-B198-1CBB0F9E96AC}" presName="rect1" presStyleLbl="trAlignAcc1" presStyleIdx="0" presStyleCnt="10">
        <dgm:presLayoutVars>
          <dgm:bulletEnabled val="1"/>
        </dgm:presLayoutVars>
      </dgm:prSet>
      <dgm:spPr/>
      <dgm:t>
        <a:bodyPr/>
        <a:lstStyle/>
        <a:p>
          <a:endParaRPr lang="en-US"/>
        </a:p>
      </dgm:t>
    </dgm:pt>
    <dgm:pt modelId="{8B00EC11-24E0-4E0C-8101-DB576F31F9D2}" type="pres">
      <dgm:prSet presAssocID="{E7919EDD-7680-4985-B198-1CBB0F9E96AC}" presName="rect2" presStyleLbl="fgImgPlace1" presStyleIdx="0" presStyleCnt="10"/>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endParaRPr lang="en-US"/>
        </a:p>
      </dgm:t>
    </dgm:pt>
    <dgm:pt modelId="{7105A6FE-D318-4A98-A922-671C581530DC}" type="pres">
      <dgm:prSet presAssocID="{C698564A-6110-4602-9450-B172C3825847}" presName="sibTrans" presStyleCnt="0"/>
      <dgm:spPr/>
    </dgm:pt>
    <dgm:pt modelId="{85CFEB57-FC52-4321-A97D-3211B5D63D4D}" type="pres">
      <dgm:prSet presAssocID="{426C232F-332D-4FF2-A820-7A068898BF0D}" presName="composite" presStyleCnt="0"/>
      <dgm:spPr/>
    </dgm:pt>
    <dgm:pt modelId="{A9AE0183-4578-4303-9373-BBB0DAF179FE}" type="pres">
      <dgm:prSet presAssocID="{426C232F-332D-4FF2-A820-7A068898BF0D}" presName="rect1" presStyleLbl="trAlignAcc1" presStyleIdx="1" presStyleCnt="10">
        <dgm:presLayoutVars>
          <dgm:bulletEnabled val="1"/>
        </dgm:presLayoutVars>
      </dgm:prSet>
      <dgm:spPr/>
      <dgm:t>
        <a:bodyPr/>
        <a:lstStyle/>
        <a:p>
          <a:endParaRPr lang="en-US"/>
        </a:p>
      </dgm:t>
    </dgm:pt>
    <dgm:pt modelId="{17BB8C5E-ACC5-4AEA-AC3B-15C53CC548C0}" type="pres">
      <dgm:prSet presAssocID="{426C232F-332D-4FF2-A820-7A068898BF0D}" presName="rect2" presStyleLbl="fgImgPlace1" presStyleIdx="1" presStyleCnt="10"/>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endParaRPr lang="en-US"/>
        </a:p>
      </dgm:t>
    </dgm:pt>
    <dgm:pt modelId="{3DF2FDF0-8F29-4351-969E-A1025413C53F}" type="pres">
      <dgm:prSet presAssocID="{0FF22A80-B924-4C97-9785-6DB4BF018886}" presName="sibTrans" presStyleCnt="0"/>
      <dgm:spPr/>
    </dgm:pt>
    <dgm:pt modelId="{51949F69-36F9-42ED-A197-4A357D3FCC84}" type="pres">
      <dgm:prSet presAssocID="{AE2357B3-F8D1-4E13-B807-E393E9FC5539}" presName="composite" presStyleCnt="0"/>
      <dgm:spPr/>
    </dgm:pt>
    <dgm:pt modelId="{DC5DD086-89E5-4CD9-B1D2-0E7FF2C522A2}" type="pres">
      <dgm:prSet presAssocID="{AE2357B3-F8D1-4E13-B807-E393E9FC5539}" presName="rect1" presStyleLbl="trAlignAcc1" presStyleIdx="2" presStyleCnt="10">
        <dgm:presLayoutVars>
          <dgm:bulletEnabled val="1"/>
        </dgm:presLayoutVars>
      </dgm:prSet>
      <dgm:spPr/>
      <dgm:t>
        <a:bodyPr/>
        <a:lstStyle/>
        <a:p>
          <a:endParaRPr lang="en-US"/>
        </a:p>
      </dgm:t>
    </dgm:pt>
    <dgm:pt modelId="{DEDE190B-7605-44A7-B19B-482157C4ED09}" type="pres">
      <dgm:prSet presAssocID="{AE2357B3-F8D1-4E13-B807-E393E9FC5539}" presName="rect2" presStyleLbl="fgImgPlace1" presStyleIdx="2" presStyleCnt="10"/>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endParaRPr lang="en-US"/>
        </a:p>
      </dgm:t>
    </dgm:pt>
    <dgm:pt modelId="{800A896D-7DD0-4D28-BE08-D3B8F3F2A8C6}" type="pres">
      <dgm:prSet presAssocID="{486EB6E6-F0BE-4E7B-A3F0-7DC5C5021754}" presName="sibTrans" presStyleCnt="0"/>
      <dgm:spPr/>
    </dgm:pt>
    <dgm:pt modelId="{09DCF082-D387-4036-A517-A57508B9F296}" type="pres">
      <dgm:prSet presAssocID="{81FDCA61-7A32-4339-89E8-DD3704FB86F4}" presName="composite" presStyleCnt="0"/>
      <dgm:spPr/>
    </dgm:pt>
    <dgm:pt modelId="{6F6ACCCA-7573-4F27-BB76-D1BFA52EAEE3}" type="pres">
      <dgm:prSet presAssocID="{81FDCA61-7A32-4339-89E8-DD3704FB86F4}" presName="rect1" presStyleLbl="trAlignAcc1" presStyleIdx="3" presStyleCnt="10">
        <dgm:presLayoutVars>
          <dgm:bulletEnabled val="1"/>
        </dgm:presLayoutVars>
      </dgm:prSet>
      <dgm:spPr/>
      <dgm:t>
        <a:bodyPr/>
        <a:lstStyle/>
        <a:p>
          <a:endParaRPr lang="en-US"/>
        </a:p>
      </dgm:t>
    </dgm:pt>
    <dgm:pt modelId="{F94043AE-FBAE-4418-8D10-10B1481C95AF}" type="pres">
      <dgm:prSet presAssocID="{81FDCA61-7A32-4339-89E8-DD3704FB86F4}" presName="rect2" presStyleLbl="fgImgPlace1" presStyleIdx="3" presStyleCnt="10"/>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endParaRPr lang="en-US"/>
        </a:p>
      </dgm:t>
    </dgm:pt>
    <dgm:pt modelId="{2F838AD4-66C5-4737-8D8D-66F3281C6FE1}" type="pres">
      <dgm:prSet presAssocID="{4922DE05-E610-4796-BFBC-E068300788D1}" presName="sibTrans" presStyleCnt="0"/>
      <dgm:spPr/>
    </dgm:pt>
    <dgm:pt modelId="{0F749A16-F5F6-45E8-9E08-2382EA901724}" type="pres">
      <dgm:prSet presAssocID="{F9B22A10-E2AD-420E-86FD-C6A619FB34C3}" presName="composite" presStyleCnt="0"/>
      <dgm:spPr/>
    </dgm:pt>
    <dgm:pt modelId="{610D24CD-EC64-4585-8806-7B24163BBCA5}" type="pres">
      <dgm:prSet presAssocID="{F9B22A10-E2AD-420E-86FD-C6A619FB34C3}" presName="rect1" presStyleLbl="trAlignAcc1" presStyleIdx="4" presStyleCnt="10">
        <dgm:presLayoutVars>
          <dgm:bulletEnabled val="1"/>
        </dgm:presLayoutVars>
      </dgm:prSet>
      <dgm:spPr/>
      <dgm:t>
        <a:bodyPr/>
        <a:lstStyle/>
        <a:p>
          <a:endParaRPr lang="en-US"/>
        </a:p>
      </dgm:t>
    </dgm:pt>
    <dgm:pt modelId="{1D377189-38FA-44FB-9886-A25D865375A4}" type="pres">
      <dgm:prSet presAssocID="{F9B22A10-E2AD-420E-86FD-C6A619FB34C3}" presName="rect2" presStyleLbl="fgImgPlace1" presStyleIdx="4" presStyleCnt="10"/>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endParaRPr lang="en-US"/>
        </a:p>
      </dgm:t>
    </dgm:pt>
    <dgm:pt modelId="{D0690CA7-5AC0-41CF-B946-24781BCFD1A5}" type="pres">
      <dgm:prSet presAssocID="{C995947A-877C-455B-BB65-7FBC6937BA2D}" presName="sibTrans" presStyleCnt="0"/>
      <dgm:spPr/>
    </dgm:pt>
    <dgm:pt modelId="{B7B3EDE5-7630-4030-822E-F5E4C9706E85}" type="pres">
      <dgm:prSet presAssocID="{DE482DF0-5C86-4767-9CE5-54725DF28573}" presName="composite" presStyleCnt="0"/>
      <dgm:spPr/>
    </dgm:pt>
    <dgm:pt modelId="{4F50CB91-2850-4662-936D-F5CF85EB32D2}" type="pres">
      <dgm:prSet presAssocID="{DE482DF0-5C86-4767-9CE5-54725DF28573}" presName="rect1" presStyleLbl="trAlignAcc1" presStyleIdx="5" presStyleCnt="10">
        <dgm:presLayoutVars>
          <dgm:bulletEnabled val="1"/>
        </dgm:presLayoutVars>
      </dgm:prSet>
      <dgm:spPr/>
      <dgm:t>
        <a:bodyPr/>
        <a:lstStyle/>
        <a:p>
          <a:endParaRPr lang="en-US"/>
        </a:p>
      </dgm:t>
    </dgm:pt>
    <dgm:pt modelId="{82E38FB2-A96C-4D7A-A866-6D7BE57189A0}" type="pres">
      <dgm:prSet presAssocID="{DE482DF0-5C86-4767-9CE5-54725DF28573}" presName="rect2" presStyleLbl="fgImgPlace1" presStyleIdx="5" presStyleCnt="10"/>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t>
        <a:bodyPr/>
        <a:lstStyle/>
        <a:p>
          <a:endParaRPr lang="en-US"/>
        </a:p>
      </dgm:t>
    </dgm:pt>
    <dgm:pt modelId="{FFADA039-4E63-4656-B69A-9CDE6DF7D22E}" type="pres">
      <dgm:prSet presAssocID="{4D6A567C-A21A-42BF-9F41-7BF71E18F454}" presName="sibTrans" presStyleCnt="0"/>
      <dgm:spPr/>
    </dgm:pt>
    <dgm:pt modelId="{617E62FE-8B7F-4345-A007-B8285279A613}" type="pres">
      <dgm:prSet presAssocID="{3069D4A7-A9EB-432B-8415-5BE83922B144}" presName="composite" presStyleCnt="0"/>
      <dgm:spPr/>
    </dgm:pt>
    <dgm:pt modelId="{9C5C0C8B-F255-4694-B3C6-8BE7DBC5F7E5}" type="pres">
      <dgm:prSet presAssocID="{3069D4A7-A9EB-432B-8415-5BE83922B144}" presName="rect1" presStyleLbl="trAlignAcc1" presStyleIdx="6" presStyleCnt="10">
        <dgm:presLayoutVars>
          <dgm:bulletEnabled val="1"/>
        </dgm:presLayoutVars>
      </dgm:prSet>
      <dgm:spPr/>
      <dgm:t>
        <a:bodyPr/>
        <a:lstStyle/>
        <a:p>
          <a:endParaRPr lang="en-US"/>
        </a:p>
      </dgm:t>
    </dgm:pt>
    <dgm:pt modelId="{A9E14B50-194E-4A93-B9D9-20BB56D81973}" type="pres">
      <dgm:prSet presAssocID="{3069D4A7-A9EB-432B-8415-5BE83922B144}" presName="rect2" presStyleLbl="fgImgPlace1" presStyleIdx="6"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t>
        <a:bodyPr/>
        <a:lstStyle/>
        <a:p>
          <a:endParaRPr lang="en-US"/>
        </a:p>
      </dgm:t>
    </dgm:pt>
    <dgm:pt modelId="{CC5C64CB-AB52-41A1-B231-D8699C0C625F}" type="pres">
      <dgm:prSet presAssocID="{DFE1D077-B434-438C-B525-DD545C84AAA3}" presName="sibTrans" presStyleCnt="0"/>
      <dgm:spPr/>
    </dgm:pt>
    <dgm:pt modelId="{F8E94CFA-B945-48E5-BE10-370DD69F16A4}" type="pres">
      <dgm:prSet presAssocID="{53250AAA-89D6-4377-B3C0-0E5BF972A3C0}" presName="composite" presStyleCnt="0"/>
      <dgm:spPr/>
    </dgm:pt>
    <dgm:pt modelId="{411BB13E-A3FD-42F9-8D3A-DD2DDC4A3516}" type="pres">
      <dgm:prSet presAssocID="{53250AAA-89D6-4377-B3C0-0E5BF972A3C0}" presName="rect1" presStyleLbl="trAlignAcc1" presStyleIdx="7" presStyleCnt="10">
        <dgm:presLayoutVars>
          <dgm:bulletEnabled val="1"/>
        </dgm:presLayoutVars>
      </dgm:prSet>
      <dgm:spPr/>
      <dgm:t>
        <a:bodyPr/>
        <a:lstStyle/>
        <a:p>
          <a:endParaRPr lang="en-US"/>
        </a:p>
      </dgm:t>
    </dgm:pt>
    <dgm:pt modelId="{70C2EA1E-D7DB-4E74-806D-4590DBE781A3}" type="pres">
      <dgm:prSet presAssocID="{53250AAA-89D6-4377-B3C0-0E5BF972A3C0}" presName="rect2" presStyleLbl="fgImgPlace1" presStyleIdx="7"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t>
        <a:bodyPr/>
        <a:lstStyle/>
        <a:p>
          <a:endParaRPr lang="en-US"/>
        </a:p>
      </dgm:t>
    </dgm:pt>
    <dgm:pt modelId="{B6819F3B-727A-4EDF-BC16-FDFFBB563868}" type="pres">
      <dgm:prSet presAssocID="{4828047A-C139-4049-9231-4057A0E3B9D2}" presName="sibTrans" presStyleCnt="0"/>
      <dgm:spPr/>
    </dgm:pt>
    <dgm:pt modelId="{BB272E9F-26C5-4655-93E5-F3616BF119CC}" type="pres">
      <dgm:prSet presAssocID="{ADE4E262-EB9E-448C-8B46-6B6521E6B92F}" presName="composite" presStyleCnt="0"/>
      <dgm:spPr/>
    </dgm:pt>
    <dgm:pt modelId="{E0757731-3698-433B-8E7C-2EB749869931}" type="pres">
      <dgm:prSet presAssocID="{ADE4E262-EB9E-448C-8B46-6B6521E6B92F}" presName="rect1" presStyleLbl="trAlignAcc1" presStyleIdx="8" presStyleCnt="10">
        <dgm:presLayoutVars>
          <dgm:bulletEnabled val="1"/>
        </dgm:presLayoutVars>
      </dgm:prSet>
      <dgm:spPr/>
      <dgm:t>
        <a:bodyPr/>
        <a:lstStyle/>
        <a:p>
          <a:endParaRPr lang="en-US"/>
        </a:p>
      </dgm:t>
    </dgm:pt>
    <dgm:pt modelId="{139FD9EA-3509-4D4C-98D4-BC741BA871D8}" type="pres">
      <dgm:prSet presAssocID="{ADE4E262-EB9E-448C-8B46-6B6521E6B92F}" presName="rect2" presStyleLbl="fgImgPlace1" presStyleIdx="8"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t>
        <a:bodyPr/>
        <a:lstStyle/>
        <a:p>
          <a:endParaRPr lang="en-US"/>
        </a:p>
      </dgm:t>
    </dgm:pt>
    <dgm:pt modelId="{979B97D2-0F97-437F-8686-ABD1B910F38F}" type="pres">
      <dgm:prSet presAssocID="{DC8C0C9F-FA74-4A97-BA58-15F42B37D9FB}" presName="sibTrans" presStyleCnt="0"/>
      <dgm:spPr/>
    </dgm:pt>
    <dgm:pt modelId="{0216C3D0-FCC6-4B0C-AA10-7E78E85A1DE2}" type="pres">
      <dgm:prSet presAssocID="{66800CA2-1263-488B-9901-BF5AA9A26379}" presName="composite" presStyleCnt="0"/>
      <dgm:spPr/>
    </dgm:pt>
    <dgm:pt modelId="{22C56DC3-2158-416C-A2CA-0A41276F6E72}" type="pres">
      <dgm:prSet presAssocID="{66800CA2-1263-488B-9901-BF5AA9A26379}" presName="rect1" presStyleLbl="trAlignAcc1" presStyleIdx="9" presStyleCnt="10">
        <dgm:presLayoutVars>
          <dgm:bulletEnabled val="1"/>
        </dgm:presLayoutVars>
      </dgm:prSet>
      <dgm:spPr/>
      <dgm:t>
        <a:bodyPr/>
        <a:lstStyle/>
        <a:p>
          <a:endParaRPr lang="en-US"/>
        </a:p>
      </dgm:t>
    </dgm:pt>
    <dgm:pt modelId="{763F0339-AF8A-4C55-81EF-EEBFD25A8379}" type="pres">
      <dgm:prSet presAssocID="{66800CA2-1263-488B-9901-BF5AA9A26379}" presName="rect2" presStyleLbl="fgImgPlace1" presStyleIdx="9" presStyleCnt="10"/>
      <dgm:spPr>
        <a:blipFill>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t>
        <a:bodyPr/>
        <a:lstStyle/>
        <a:p>
          <a:endParaRPr lang="en-US"/>
        </a:p>
      </dgm:t>
    </dgm:pt>
  </dgm:ptLst>
  <dgm:cxnLst>
    <dgm:cxn modelId="{6F029D55-F3C4-4B55-BA47-2A3855D24838}" type="presOf" srcId="{53250AAA-89D6-4377-B3C0-0E5BF972A3C0}" destId="{411BB13E-A3FD-42F9-8D3A-DD2DDC4A3516}" srcOrd="0" destOrd="0" presId="urn:microsoft.com/office/officeart/2008/layout/PictureStrips"/>
    <dgm:cxn modelId="{607ED0F1-DC27-41FB-A67C-724A8673BB94}" type="presOf" srcId="{ADE4E262-EB9E-448C-8B46-6B6521E6B92F}" destId="{E0757731-3698-433B-8E7C-2EB749869931}" srcOrd="0" destOrd="0" presId="urn:microsoft.com/office/officeart/2008/layout/PictureStrips"/>
    <dgm:cxn modelId="{7B7E50D4-65C6-4E3C-995E-1A1ABF6FDBCF}" srcId="{D1B0C0D0-7AB7-487B-ADF8-3BB3DD4E9EE7}" destId="{81FDCA61-7A32-4339-89E8-DD3704FB86F4}" srcOrd="3" destOrd="0" parTransId="{4F5E6841-070D-4563-B23E-8C64EC2E827B}" sibTransId="{4922DE05-E610-4796-BFBC-E068300788D1}"/>
    <dgm:cxn modelId="{C4084BF0-F635-4676-89A9-D65F024FF168}" srcId="{D1B0C0D0-7AB7-487B-ADF8-3BB3DD4E9EE7}" destId="{AE2357B3-F8D1-4E13-B807-E393E9FC5539}" srcOrd="2" destOrd="0" parTransId="{DF983F23-5BAE-428F-AFD9-BF0943C63ACC}" sibTransId="{486EB6E6-F0BE-4E7B-A3F0-7DC5C5021754}"/>
    <dgm:cxn modelId="{3AA5B55E-BAFF-4E59-844F-0B3A890F9AB2}" srcId="{D1B0C0D0-7AB7-487B-ADF8-3BB3DD4E9EE7}" destId="{53250AAA-89D6-4377-B3C0-0E5BF972A3C0}" srcOrd="7" destOrd="0" parTransId="{470AA8AF-6A66-4DE7-8F3A-D2B315A90BE8}" sibTransId="{4828047A-C139-4049-9231-4057A0E3B9D2}"/>
    <dgm:cxn modelId="{DB050EC4-F2AC-4ACB-BEFA-69C14AE7D74E}" srcId="{D1B0C0D0-7AB7-487B-ADF8-3BB3DD4E9EE7}" destId="{ADE4E262-EB9E-448C-8B46-6B6521E6B92F}" srcOrd="8" destOrd="0" parTransId="{28664F9A-4277-4158-A312-1D48A34DD546}" sibTransId="{DC8C0C9F-FA74-4A97-BA58-15F42B37D9FB}"/>
    <dgm:cxn modelId="{CF7B18B8-D469-4E7A-9426-CD748ACB6A00}" type="presOf" srcId="{E7919EDD-7680-4985-B198-1CBB0F9E96AC}" destId="{7A8D609C-F894-4686-8594-F633FD78C201}" srcOrd="0" destOrd="0" presId="urn:microsoft.com/office/officeart/2008/layout/PictureStrips"/>
    <dgm:cxn modelId="{165201F7-2674-47E8-BAD5-87A1CCA76D37}" type="presOf" srcId="{DE482DF0-5C86-4767-9CE5-54725DF28573}" destId="{4F50CB91-2850-4662-936D-F5CF85EB32D2}" srcOrd="0" destOrd="0" presId="urn:microsoft.com/office/officeart/2008/layout/PictureStrips"/>
    <dgm:cxn modelId="{87241E27-BE41-423C-9850-707F1B7F0681}" type="presOf" srcId="{AE2357B3-F8D1-4E13-B807-E393E9FC5539}" destId="{DC5DD086-89E5-4CD9-B1D2-0E7FF2C522A2}" srcOrd="0" destOrd="0" presId="urn:microsoft.com/office/officeart/2008/layout/PictureStrips"/>
    <dgm:cxn modelId="{2D283A8C-B4A3-4152-B8A6-4729DCCC852F}" srcId="{D1B0C0D0-7AB7-487B-ADF8-3BB3DD4E9EE7}" destId="{E7919EDD-7680-4985-B198-1CBB0F9E96AC}" srcOrd="0" destOrd="0" parTransId="{2FC221D4-82FE-4089-96B1-E14722E33943}" sibTransId="{C698564A-6110-4602-9450-B172C3825847}"/>
    <dgm:cxn modelId="{F52E67DC-23C4-4525-AAFE-F3400258F7D3}" srcId="{D1B0C0D0-7AB7-487B-ADF8-3BB3DD4E9EE7}" destId="{F9B22A10-E2AD-420E-86FD-C6A619FB34C3}" srcOrd="4" destOrd="0" parTransId="{51614E59-5D94-439C-A07A-61525828432A}" sibTransId="{C995947A-877C-455B-BB65-7FBC6937BA2D}"/>
    <dgm:cxn modelId="{CC959A60-F5E3-4CBA-B49F-D1CC8967392E}" srcId="{D1B0C0D0-7AB7-487B-ADF8-3BB3DD4E9EE7}" destId="{66800CA2-1263-488B-9901-BF5AA9A26379}" srcOrd="9" destOrd="0" parTransId="{FE2E1471-E52D-466A-A76C-4BB5F19A90C2}" sibTransId="{5B01B5E3-2F09-44F6-BDF4-59AE3DD792F4}"/>
    <dgm:cxn modelId="{5875A5CC-5403-4E63-9D89-C3B173377555}" type="presOf" srcId="{D1B0C0D0-7AB7-487B-ADF8-3BB3DD4E9EE7}" destId="{9E029134-162C-442E-A062-F55ADB999C33}" srcOrd="0" destOrd="0" presId="urn:microsoft.com/office/officeart/2008/layout/PictureStrips"/>
    <dgm:cxn modelId="{5B6B4003-61BB-47C8-A112-B3134BC120C6}" type="presOf" srcId="{66800CA2-1263-488B-9901-BF5AA9A26379}" destId="{22C56DC3-2158-416C-A2CA-0A41276F6E72}" srcOrd="0" destOrd="0" presId="urn:microsoft.com/office/officeart/2008/layout/PictureStrips"/>
    <dgm:cxn modelId="{CDB7F2D2-0390-44D6-A3CE-1FD1206C9CB4}" type="presOf" srcId="{426C232F-332D-4FF2-A820-7A068898BF0D}" destId="{A9AE0183-4578-4303-9373-BBB0DAF179FE}" srcOrd="0" destOrd="0" presId="urn:microsoft.com/office/officeart/2008/layout/PictureStrips"/>
    <dgm:cxn modelId="{65949B95-8A47-42EB-AA18-13779DD0E687}" type="presOf" srcId="{3069D4A7-A9EB-432B-8415-5BE83922B144}" destId="{9C5C0C8B-F255-4694-B3C6-8BE7DBC5F7E5}" srcOrd="0" destOrd="0" presId="urn:microsoft.com/office/officeart/2008/layout/PictureStrips"/>
    <dgm:cxn modelId="{9B9B85D9-2365-4064-B28B-A316E251AD35}" type="presOf" srcId="{81FDCA61-7A32-4339-89E8-DD3704FB86F4}" destId="{6F6ACCCA-7573-4F27-BB76-D1BFA52EAEE3}" srcOrd="0" destOrd="0" presId="urn:microsoft.com/office/officeart/2008/layout/PictureStrips"/>
    <dgm:cxn modelId="{1310D4E3-793B-4536-BE37-788F54627977}" srcId="{D1B0C0D0-7AB7-487B-ADF8-3BB3DD4E9EE7}" destId="{DE482DF0-5C86-4767-9CE5-54725DF28573}" srcOrd="5" destOrd="0" parTransId="{BF1F2008-AABF-4483-9D7B-58A40034FD6C}" sibTransId="{4D6A567C-A21A-42BF-9F41-7BF71E18F454}"/>
    <dgm:cxn modelId="{62233745-3DC7-4513-AFFE-85579EDF5340}" srcId="{D1B0C0D0-7AB7-487B-ADF8-3BB3DD4E9EE7}" destId="{3069D4A7-A9EB-432B-8415-5BE83922B144}" srcOrd="6" destOrd="0" parTransId="{9A7D73A8-C0A9-4B8A-9838-7588537C14AA}" sibTransId="{DFE1D077-B434-438C-B525-DD545C84AAA3}"/>
    <dgm:cxn modelId="{65F92A1C-CEF7-4C0B-9C30-3EDA2A6E2D55}" type="presOf" srcId="{F9B22A10-E2AD-420E-86FD-C6A619FB34C3}" destId="{610D24CD-EC64-4585-8806-7B24163BBCA5}" srcOrd="0" destOrd="0" presId="urn:microsoft.com/office/officeart/2008/layout/PictureStrips"/>
    <dgm:cxn modelId="{48331867-FF99-498B-92E1-5B05B35773A9}" srcId="{D1B0C0D0-7AB7-487B-ADF8-3BB3DD4E9EE7}" destId="{426C232F-332D-4FF2-A820-7A068898BF0D}" srcOrd="1" destOrd="0" parTransId="{76543072-ED0A-4EFB-9174-9DC2D0CB754B}" sibTransId="{0FF22A80-B924-4C97-9785-6DB4BF018886}"/>
    <dgm:cxn modelId="{1ACE1408-40D5-4E80-88CC-C0F31188DE01}" type="presParOf" srcId="{9E029134-162C-442E-A062-F55ADB999C33}" destId="{60E777AF-AE30-4678-946F-1FF94928EBDC}" srcOrd="0" destOrd="0" presId="urn:microsoft.com/office/officeart/2008/layout/PictureStrips"/>
    <dgm:cxn modelId="{9326DB87-A85A-4956-BB08-E9A657397BDB}" type="presParOf" srcId="{60E777AF-AE30-4678-946F-1FF94928EBDC}" destId="{7A8D609C-F894-4686-8594-F633FD78C201}" srcOrd="0" destOrd="0" presId="urn:microsoft.com/office/officeart/2008/layout/PictureStrips"/>
    <dgm:cxn modelId="{3DAEDD94-5288-470E-869E-D097DAF0F90D}" type="presParOf" srcId="{60E777AF-AE30-4678-946F-1FF94928EBDC}" destId="{8B00EC11-24E0-4E0C-8101-DB576F31F9D2}" srcOrd="1" destOrd="0" presId="urn:microsoft.com/office/officeart/2008/layout/PictureStrips"/>
    <dgm:cxn modelId="{6EAABE1F-AAF8-4C1C-ADB6-E643B6FE72BF}" type="presParOf" srcId="{9E029134-162C-442E-A062-F55ADB999C33}" destId="{7105A6FE-D318-4A98-A922-671C581530DC}" srcOrd="1" destOrd="0" presId="urn:microsoft.com/office/officeart/2008/layout/PictureStrips"/>
    <dgm:cxn modelId="{27E9360F-69D7-45AF-8443-327AACCCAC7C}" type="presParOf" srcId="{9E029134-162C-442E-A062-F55ADB999C33}" destId="{85CFEB57-FC52-4321-A97D-3211B5D63D4D}" srcOrd="2" destOrd="0" presId="urn:microsoft.com/office/officeart/2008/layout/PictureStrips"/>
    <dgm:cxn modelId="{F3B6940C-B5AF-4E6D-9855-36B3FFC571C9}" type="presParOf" srcId="{85CFEB57-FC52-4321-A97D-3211B5D63D4D}" destId="{A9AE0183-4578-4303-9373-BBB0DAF179FE}" srcOrd="0" destOrd="0" presId="urn:microsoft.com/office/officeart/2008/layout/PictureStrips"/>
    <dgm:cxn modelId="{D30F8DFA-93FB-468B-A734-3B39BB4832EC}" type="presParOf" srcId="{85CFEB57-FC52-4321-A97D-3211B5D63D4D}" destId="{17BB8C5E-ACC5-4AEA-AC3B-15C53CC548C0}" srcOrd="1" destOrd="0" presId="urn:microsoft.com/office/officeart/2008/layout/PictureStrips"/>
    <dgm:cxn modelId="{EC5908E6-1232-456B-8578-AD2F6DCA4E67}" type="presParOf" srcId="{9E029134-162C-442E-A062-F55ADB999C33}" destId="{3DF2FDF0-8F29-4351-969E-A1025413C53F}" srcOrd="3" destOrd="0" presId="urn:microsoft.com/office/officeart/2008/layout/PictureStrips"/>
    <dgm:cxn modelId="{7767AE45-B41A-4B70-B583-6E7BE799E883}" type="presParOf" srcId="{9E029134-162C-442E-A062-F55ADB999C33}" destId="{51949F69-36F9-42ED-A197-4A357D3FCC84}" srcOrd="4" destOrd="0" presId="urn:microsoft.com/office/officeart/2008/layout/PictureStrips"/>
    <dgm:cxn modelId="{25ABD5AD-3ADD-482E-8F47-F4C191514935}" type="presParOf" srcId="{51949F69-36F9-42ED-A197-4A357D3FCC84}" destId="{DC5DD086-89E5-4CD9-B1D2-0E7FF2C522A2}" srcOrd="0" destOrd="0" presId="urn:microsoft.com/office/officeart/2008/layout/PictureStrips"/>
    <dgm:cxn modelId="{B6396E52-27AB-496C-BEF2-600AB2462CE6}" type="presParOf" srcId="{51949F69-36F9-42ED-A197-4A357D3FCC84}" destId="{DEDE190B-7605-44A7-B19B-482157C4ED09}" srcOrd="1" destOrd="0" presId="urn:microsoft.com/office/officeart/2008/layout/PictureStrips"/>
    <dgm:cxn modelId="{0E18B71D-3EDC-4133-BE06-8C7D60F89D67}" type="presParOf" srcId="{9E029134-162C-442E-A062-F55ADB999C33}" destId="{800A896D-7DD0-4D28-BE08-D3B8F3F2A8C6}" srcOrd="5" destOrd="0" presId="urn:microsoft.com/office/officeart/2008/layout/PictureStrips"/>
    <dgm:cxn modelId="{D3CF49A8-6963-444A-9FD3-1E23BDB0C3D1}" type="presParOf" srcId="{9E029134-162C-442E-A062-F55ADB999C33}" destId="{09DCF082-D387-4036-A517-A57508B9F296}" srcOrd="6" destOrd="0" presId="urn:microsoft.com/office/officeart/2008/layout/PictureStrips"/>
    <dgm:cxn modelId="{8217DC2B-1DF9-441A-BB0B-DFB301061171}" type="presParOf" srcId="{09DCF082-D387-4036-A517-A57508B9F296}" destId="{6F6ACCCA-7573-4F27-BB76-D1BFA52EAEE3}" srcOrd="0" destOrd="0" presId="urn:microsoft.com/office/officeart/2008/layout/PictureStrips"/>
    <dgm:cxn modelId="{90D6555F-1483-44DF-B84C-7B519FEB44C0}" type="presParOf" srcId="{09DCF082-D387-4036-A517-A57508B9F296}" destId="{F94043AE-FBAE-4418-8D10-10B1481C95AF}" srcOrd="1" destOrd="0" presId="urn:microsoft.com/office/officeart/2008/layout/PictureStrips"/>
    <dgm:cxn modelId="{7D7B4C98-E432-42EE-8D8D-5901C3E6349C}" type="presParOf" srcId="{9E029134-162C-442E-A062-F55ADB999C33}" destId="{2F838AD4-66C5-4737-8D8D-66F3281C6FE1}" srcOrd="7" destOrd="0" presId="urn:microsoft.com/office/officeart/2008/layout/PictureStrips"/>
    <dgm:cxn modelId="{D577C2F9-00F3-478E-B0A1-CBA54BC4D290}" type="presParOf" srcId="{9E029134-162C-442E-A062-F55ADB999C33}" destId="{0F749A16-F5F6-45E8-9E08-2382EA901724}" srcOrd="8" destOrd="0" presId="urn:microsoft.com/office/officeart/2008/layout/PictureStrips"/>
    <dgm:cxn modelId="{A9B2C884-5339-4946-95BE-249CA360D390}" type="presParOf" srcId="{0F749A16-F5F6-45E8-9E08-2382EA901724}" destId="{610D24CD-EC64-4585-8806-7B24163BBCA5}" srcOrd="0" destOrd="0" presId="urn:microsoft.com/office/officeart/2008/layout/PictureStrips"/>
    <dgm:cxn modelId="{13B4B4D4-7882-4FC7-A29A-E7F8E12D0C48}" type="presParOf" srcId="{0F749A16-F5F6-45E8-9E08-2382EA901724}" destId="{1D377189-38FA-44FB-9886-A25D865375A4}" srcOrd="1" destOrd="0" presId="urn:microsoft.com/office/officeart/2008/layout/PictureStrips"/>
    <dgm:cxn modelId="{F06618E3-8ECC-4779-B6CA-54B9A9277F7D}" type="presParOf" srcId="{9E029134-162C-442E-A062-F55ADB999C33}" destId="{D0690CA7-5AC0-41CF-B946-24781BCFD1A5}" srcOrd="9" destOrd="0" presId="urn:microsoft.com/office/officeart/2008/layout/PictureStrips"/>
    <dgm:cxn modelId="{B453920C-E2FE-464B-A417-10E41344B605}" type="presParOf" srcId="{9E029134-162C-442E-A062-F55ADB999C33}" destId="{B7B3EDE5-7630-4030-822E-F5E4C9706E85}" srcOrd="10" destOrd="0" presId="urn:microsoft.com/office/officeart/2008/layout/PictureStrips"/>
    <dgm:cxn modelId="{0BBD2997-A6FE-4747-8A37-A51A8F3A2872}" type="presParOf" srcId="{B7B3EDE5-7630-4030-822E-F5E4C9706E85}" destId="{4F50CB91-2850-4662-936D-F5CF85EB32D2}" srcOrd="0" destOrd="0" presId="urn:microsoft.com/office/officeart/2008/layout/PictureStrips"/>
    <dgm:cxn modelId="{A583ABD6-E8CE-4B69-B8D5-93A61522A1EC}" type="presParOf" srcId="{B7B3EDE5-7630-4030-822E-F5E4C9706E85}" destId="{82E38FB2-A96C-4D7A-A866-6D7BE57189A0}" srcOrd="1" destOrd="0" presId="urn:microsoft.com/office/officeart/2008/layout/PictureStrips"/>
    <dgm:cxn modelId="{D3924F9D-1B2B-468D-9499-0878D7325886}" type="presParOf" srcId="{9E029134-162C-442E-A062-F55ADB999C33}" destId="{FFADA039-4E63-4656-B69A-9CDE6DF7D22E}" srcOrd="11" destOrd="0" presId="urn:microsoft.com/office/officeart/2008/layout/PictureStrips"/>
    <dgm:cxn modelId="{6101DE1E-89A5-4595-9D90-625EB1D5C275}" type="presParOf" srcId="{9E029134-162C-442E-A062-F55ADB999C33}" destId="{617E62FE-8B7F-4345-A007-B8285279A613}" srcOrd="12" destOrd="0" presId="urn:microsoft.com/office/officeart/2008/layout/PictureStrips"/>
    <dgm:cxn modelId="{B127BB00-7723-4861-953C-BF84332918B3}" type="presParOf" srcId="{617E62FE-8B7F-4345-A007-B8285279A613}" destId="{9C5C0C8B-F255-4694-B3C6-8BE7DBC5F7E5}" srcOrd="0" destOrd="0" presId="urn:microsoft.com/office/officeart/2008/layout/PictureStrips"/>
    <dgm:cxn modelId="{9D4DD96D-99B4-4440-8F26-9444DF352788}" type="presParOf" srcId="{617E62FE-8B7F-4345-A007-B8285279A613}" destId="{A9E14B50-194E-4A93-B9D9-20BB56D81973}" srcOrd="1" destOrd="0" presId="urn:microsoft.com/office/officeart/2008/layout/PictureStrips"/>
    <dgm:cxn modelId="{02D072A7-AB83-49BC-AC2B-4BA7080A482D}" type="presParOf" srcId="{9E029134-162C-442E-A062-F55ADB999C33}" destId="{CC5C64CB-AB52-41A1-B231-D8699C0C625F}" srcOrd="13" destOrd="0" presId="urn:microsoft.com/office/officeart/2008/layout/PictureStrips"/>
    <dgm:cxn modelId="{DC2E0DAE-8068-42FB-99A3-9DB7599F7D61}" type="presParOf" srcId="{9E029134-162C-442E-A062-F55ADB999C33}" destId="{F8E94CFA-B945-48E5-BE10-370DD69F16A4}" srcOrd="14" destOrd="0" presId="urn:microsoft.com/office/officeart/2008/layout/PictureStrips"/>
    <dgm:cxn modelId="{6FCAE1ED-A8A6-49EA-9C0A-426C55E7D002}" type="presParOf" srcId="{F8E94CFA-B945-48E5-BE10-370DD69F16A4}" destId="{411BB13E-A3FD-42F9-8D3A-DD2DDC4A3516}" srcOrd="0" destOrd="0" presId="urn:microsoft.com/office/officeart/2008/layout/PictureStrips"/>
    <dgm:cxn modelId="{091AC00F-3782-434D-986B-4E41996B825A}" type="presParOf" srcId="{F8E94CFA-B945-48E5-BE10-370DD69F16A4}" destId="{70C2EA1E-D7DB-4E74-806D-4590DBE781A3}" srcOrd="1" destOrd="0" presId="urn:microsoft.com/office/officeart/2008/layout/PictureStrips"/>
    <dgm:cxn modelId="{8AF17C44-8676-45ED-91B6-69951F228EBB}" type="presParOf" srcId="{9E029134-162C-442E-A062-F55ADB999C33}" destId="{B6819F3B-727A-4EDF-BC16-FDFFBB563868}" srcOrd="15" destOrd="0" presId="urn:microsoft.com/office/officeart/2008/layout/PictureStrips"/>
    <dgm:cxn modelId="{EDF613BE-AF60-4BB9-8B64-1F1E771D1D38}" type="presParOf" srcId="{9E029134-162C-442E-A062-F55ADB999C33}" destId="{BB272E9F-26C5-4655-93E5-F3616BF119CC}" srcOrd="16" destOrd="0" presId="urn:microsoft.com/office/officeart/2008/layout/PictureStrips"/>
    <dgm:cxn modelId="{68FB2285-12B2-4848-8765-8DCEF0538E5F}" type="presParOf" srcId="{BB272E9F-26C5-4655-93E5-F3616BF119CC}" destId="{E0757731-3698-433B-8E7C-2EB749869931}" srcOrd="0" destOrd="0" presId="urn:microsoft.com/office/officeart/2008/layout/PictureStrips"/>
    <dgm:cxn modelId="{63DD4E54-25C9-4B39-827A-CB29D4A660C5}" type="presParOf" srcId="{BB272E9F-26C5-4655-93E5-F3616BF119CC}" destId="{139FD9EA-3509-4D4C-98D4-BC741BA871D8}" srcOrd="1" destOrd="0" presId="urn:microsoft.com/office/officeart/2008/layout/PictureStrips"/>
    <dgm:cxn modelId="{1C3C8A6A-9150-4711-822D-15BAEBC878F1}" type="presParOf" srcId="{9E029134-162C-442E-A062-F55ADB999C33}" destId="{979B97D2-0F97-437F-8686-ABD1B910F38F}" srcOrd="17" destOrd="0" presId="urn:microsoft.com/office/officeart/2008/layout/PictureStrips"/>
    <dgm:cxn modelId="{D900DB38-E777-4174-9FA7-6E86CC01EC2C}" type="presParOf" srcId="{9E029134-162C-442E-A062-F55ADB999C33}" destId="{0216C3D0-FCC6-4B0C-AA10-7E78E85A1DE2}" srcOrd="18" destOrd="0" presId="urn:microsoft.com/office/officeart/2008/layout/PictureStrips"/>
    <dgm:cxn modelId="{FED881BA-5658-4124-A694-8C7AE2AB12E4}" type="presParOf" srcId="{0216C3D0-FCC6-4B0C-AA10-7E78E85A1DE2}" destId="{22C56DC3-2158-416C-A2CA-0A41276F6E72}" srcOrd="0" destOrd="0" presId="urn:microsoft.com/office/officeart/2008/layout/PictureStrips"/>
    <dgm:cxn modelId="{24B244FF-E925-4268-8819-77DA15037FC4}" type="presParOf" srcId="{0216C3D0-FCC6-4B0C-AA10-7E78E85A1DE2}" destId="{763F0339-AF8A-4C55-81EF-EEBFD25A837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446C4F-5B3A-49A3-AA83-C7CA863D6BCC}">
      <dsp:nvSpPr>
        <dsp:cNvPr id="0" name=""/>
        <dsp:cNvSpPr/>
      </dsp:nvSpPr>
      <dsp:spPr>
        <a:xfrm>
          <a:off x="1115602" y="302343"/>
          <a:ext cx="3263800" cy="1209590"/>
        </a:xfrm>
        <a:prstGeom prst="rect">
          <a:avLst/>
        </a:prstGeom>
        <a:solidFill>
          <a:srgbClr val="BD2D2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fr-BE" sz="2400" kern="1200" dirty="0" smtClean="0">
              <a:solidFill>
                <a:schemeClr val="bg1"/>
              </a:solidFill>
              <a:latin typeface="Century Gothic" panose="020B0502020202020204" pitchFamily="34" charset="0"/>
            </a:rPr>
            <a:t>VIDEO</a:t>
          </a:r>
          <a:r>
            <a:rPr lang="fr-BE" sz="2400" kern="1200" dirty="0" smtClean="0">
              <a:solidFill>
                <a:schemeClr val="bg1"/>
              </a:solidFill>
              <a:latin typeface="Century Gothic" panose="020B0502020202020204" pitchFamily="34" charset="0"/>
              <a:hlinkClick xmlns:r="http://schemas.openxmlformats.org/officeDocument/2006/relationships" r:id="rId1"/>
            </a:rPr>
            <a:t> </a:t>
          </a:r>
          <a:endParaRPr lang="fr-BE" sz="2400" kern="1200" dirty="0" smtClean="0">
            <a:solidFill>
              <a:schemeClr val="bg1"/>
            </a:solidFill>
            <a:latin typeface="Century Gothic" panose="020B0502020202020204" pitchFamily="34" charset="0"/>
          </a:endParaRPr>
        </a:p>
        <a:p>
          <a:pPr lvl="0" algn="ctr" defTabSz="1066800">
            <a:lnSpc>
              <a:spcPct val="90000"/>
            </a:lnSpc>
            <a:spcBef>
              <a:spcPct val="0"/>
            </a:spcBef>
            <a:spcAft>
              <a:spcPct val="35000"/>
            </a:spcAft>
          </a:pPr>
          <a:endParaRPr lang="en-US" sz="3200" kern="1200" dirty="0">
            <a:solidFill>
              <a:schemeClr val="bg1"/>
            </a:solidFill>
            <a:latin typeface="Century Gothic" panose="020B0502020202020204" pitchFamily="34" charset="0"/>
          </a:endParaRPr>
        </a:p>
      </dsp:txBody>
      <dsp:txXfrm>
        <a:off x="1115602" y="302343"/>
        <a:ext cx="3263800" cy="1209590"/>
      </dsp:txXfrm>
    </dsp:sp>
    <dsp:sp modelId="{BC5256F1-E1AE-4491-B461-328A7044E9A5}">
      <dsp:nvSpPr>
        <dsp:cNvPr id="0" name=""/>
        <dsp:cNvSpPr/>
      </dsp:nvSpPr>
      <dsp:spPr>
        <a:xfrm>
          <a:off x="4821550" y="2290191"/>
          <a:ext cx="3263800" cy="1958280"/>
        </a:xfrm>
        <a:prstGeom prst="rect">
          <a:avLst/>
        </a:prstGeom>
        <a:solidFill>
          <a:srgbClr val="BD2D2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fr-BE" sz="2400" kern="1200" dirty="0" smtClean="0">
              <a:latin typeface="Century Gothic" panose="020B0502020202020204" pitchFamily="34" charset="0"/>
            </a:rPr>
            <a:t>WEBAPP</a:t>
          </a:r>
        </a:p>
        <a:p>
          <a:pPr lvl="0" algn="ctr" defTabSz="1066800">
            <a:lnSpc>
              <a:spcPct val="90000"/>
            </a:lnSpc>
            <a:spcBef>
              <a:spcPct val="0"/>
            </a:spcBef>
            <a:spcAft>
              <a:spcPct val="35000"/>
            </a:spcAft>
          </a:pPr>
          <a:endParaRPr lang="fr-BE" sz="2400" kern="1200" dirty="0" smtClean="0">
            <a:latin typeface="Century Gothic" panose="020B0502020202020204" pitchFamily="34" charset="0"/>
          </a:endParaRPr>
        </a:p>
        <a:p>
          <a:pPr lvl="0" algn="ctr" defTabSz="1066800">
            <a:lnSpc>
              <a:spcPct val="90000"/>
            </a:lnSpc>
            <a:spcBef>
              <a:spcPct val="0"/>
            </a:spcBef>
            <a:spcAft>
              <a:spcPct val="35000"/>
            </a:spcAft>
          </a:pPr>
          <a:endParaRPr lang="en-US" sz="3200" kern="1200" dirty="0">
            <a:latin typeface="Century Gothic" panose="020B0502020202020204" pitchFamily="34" charset="0"/>
          </a:endParaRPr>
        </a:p>
      </dsp:txBody>
      <dsp:txXfrm>
        <a:off x="4821550" y="2290191"/>
        <a:ext cx="3263800" cy="1958280"/>
      </dsp:txXfrm>
    </dsp:sp>
    <dsp:sp modelId="{13AF67CF-C893-4EA0-8620-ABE7535BDC72}">
      <dsp:nvSpPr>
        <dsp:cNvPr id="0" name=""/>
        <dsp:cNvSpPr/>
      </dsp:nvSpPr>
      <dsp:spPr>
        <a:xfrm>
          <a:off x="1145009" y="2287426"/>
          <a:ext cx="3263800" cy="1958280"/>
        </a:xfrm>
        <a:prstGeom prst="rect">
          <a:avLst/>
        </a:prstGeom>
        <a:solidFill>
          <a:srgbClr val="BD2D2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fr-BE" sz="2400" kern="1200" dirty="0" smtClean="0">
              <a:latin typeface="Century Gothic" panose="020B0502020202020204" pitchFamily="34" charset="0"/>
            </a:rPr>
            <a:t>APP MOBILE</a:t>
          </a:r>
        </a:p>
        <a:p>
          <a:pPr lvl="0" algn="ctr" defTabSz="1066800">
            <a:lnSpc>
              <a:spcPct val="90000"/>
            </a:lnSpc>
            <a:spcBef>
              <a:spcPct val="0"/>
            </a:spcBef>
            <a:spcAft>
              <a:spcPct val="35000"/>
            </a:spcAft>
          </a:pPr>
          <a:endParaRPr lang="fr-BE" sz="2400" kern="1200" dirty="0" smtClean="0">
            <a:latin typeface="Century Gothic" panose="020B0502020202020204" pitchFamily="34" charset="0"/>
          </a:endParaRPr>
        </a:p>
        <a:p>
          <a:pPr lvl="0" algn="ctr" defTabSz="1066800">
            <a:lnSpc>
              <a:spcPct val="90000"/>
            </a:lnSpc>
            <a:spcBef>
              <a:spcPct val="0"/>
            </a:spcBef>
            <a:spcAft>
              <a:spcPct val="35000"/>
            </a:spcAft>
          </a:pPr>
          <a:endParaRPr lang="en-US" sz="3200" kern="1200" dirty="0">
            <a:latin typeface="Century Gothic" panose="020B0502020202020204" pitchFamily="34" charset="0"/>
          </a:endParaRPr>
        </a:p>
      </dsp:txBody>
      <dsp:txXfrm>
        <a:off x="1145009" y="2287426"/>
        <a:ext cx="3263800" cy="1958280"/>
      </dsp:txXfrm>
    </dsp:sp>
    <dsp:sp modelId="{7DA1E5E3-4DE8-4799-B8A5-657EA96D1363}">
      <dsp:nvSpPr>
        <dsp:cNvPr id="0" name=""/>
        <dsp:cNvSpPr/>
      </dsp:nvSpPr>
      <dsp:spPr>
        <a:xfrm>
          <a:off x="4821550" y="302131"/>
          <a:ext cx="3263800" cy="1210041"/>
        </a:xfrm>
        <a:prstGeom prst="rect">
          <a:avLst/>
        </a:prstGeom>
        <a:solidFill>
          <a:srgbClr val="BD2D2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fr-BE" sz="2400" kern="1200" dirty="0" smtClean="0">
              <a:solidFill>
                <a:schemeClr val="bg1"/>
              </a:solidFill>
              <a:latin typeface="Century Gothic" panose="020B0502020202020204" pitchFamily="34" charset="0"/>
            </a:rPr>
            <a:t>MEDIA KIT </a:t>
          </a:r>
        </a:p>
        <a:p>
          <a:pPr lvl="0" algn="ctr" defTabSz="1066800">
            <a:lnSpc>
              <a:spcPct val="90000"/>
            </a:lnSpc>
            <a:spcBef>
              <a:spcPct val="0"/>
            </a:spcBef>
            <a:spcAft>
              <a:spcPct val="35000"/>
            </a:spcAft>
          </a:pPr>
          <a:endParaRPr lang="en-US" sz="2400" kern="1200" dirty="0">
            <a:solidFill>
              <a:schemeClr val="bg1"/>
            </a:solidFill>
            <a:latin typeface="Century Gothic" panose="020B0502020202020204" pitchFamily="34" charset="0"/>
          </a:endParaRPr>
        </a:p>
      </dsp:txBody>
      <dsp:txXfrm>
        <a:off x="4821550" y="302131"/>
        <a:ext cx="3263800" cy="12100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D609C-F894-4686-8594-F633FD78C201}">
      <dsp:nvSpPr>
        <dsp:cNvPr id="0" name=""/>
        <dsp:cNvSpPr/>
      </dsp:nvSpPr>
      <dsp:spPr>
        <a:xfrm>
          <a:off x="267329" y="223185"/>
          <a:ext cx="3322701" cy="103834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3305" tIns="76200" rIns="76200" bIns="76200" numCol="1" spcCol="1270" anchor="ctr" anchorCtr="0">
          <a:noAutofit/>
        </a:bodyPr>
        <a:lstStyle/>
        <a:p>
          <a:pPr lvl="0" algn="l" defTabSz="889000" rtl="0">
            <a:lnSpc>
              <a:spcPct val="90000"/>
            </a:lnSpc>
            <a:spcBef>
              <a:spcPct val="0"/>
            </a:spcBef>
            <a:spcAft>
              <a:spcPct val="35000"/>
            </a:spcAft>
          </a:pPr>
          <a:r>
            <a:rPr sz="2000" kern="1200" dirty="0" smtClean="0"/>
            <a:t>Co</a:t>
          </a:r>
          <a:r>
            <a:rPr lang="en-US" sz="2000" kern="1200" dirty="0" smtClean="0"/>
            <a:t>o</a:t>
          </a:r>
          <a:r>
            <a:rPr sz="2000" kern="1200" dirty="0" smtClean="0"/>
            <a:t>rdinati</a:t>
          </a:r>
          <a:r>
            <a:rPr lang="en-US" sz="2000" kern="1200" dirty="0" smtClean="0"/>
            <a:t>on of the electronic processes</a:t>
          </a:r>
          <a:endParaRPr lang="nl-BE" sz="2000" kern="1200" dirty="0"/>
        </a:p>
      </dsp:txBody>
      <dsp:txXfrm>
        <a:off x="267329" y="223185"/>
        <a:ext cx="3322701" cy="1038344"/>
      </dsp:txXfrm>
    </dsp:sp>
    <dsp:sp modelId="{8B00EC11-24E0-4E0C-8101-DB576F31F9D2}">
      <dsp:nvSpPr>
        <dsp:cNvPr id="0" name=""/>
        <dsp:cNvSpPr/>
      </dsp:nvSpPr>
      <dsp:spPr>
        <a:xfrm>
          <a:off x="128883" y="73202"/>
          <a:ext cx="726840" cy="1090261"/>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AE0183-4578-4303-9373-BBB0DAF179FE}">
      <dsp:nvSpPr>
        <dsp:cNvPr id="0" name=""/>
        <dsp:cNvSpPr/>
      </dsp:nvSpPr>
      <dsp:spPr>
        <a:xfrm>
          <a:off x="3894272" y="223185"/>
          <a:ext cx="3322701" cy="103834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3305" tIns="76200" rIns="76200" bIns="76200" numCol="1" spcCol="1270" anchor="ctr" anchorCtr="0">
          <a:noAutofit/>
        </a:bodyPr>
        <a:lstStyle/>
        <a:p>
          <a:pPr lvl="0" algn="l" defTabSz="889000" rtl="0">
            <a:lnSpc>
              <a:spcPct val="90000"/>
            </a:lnSpc>
            <a:spcBef>
              <a:spcPct val="0"/>
            </a:spcBef>
            <a:spcAft>
              <a:spcPct val="35000"/>
            </a:spcAft>
          </a:pPr>
          <a:r>
            <a:rPr sz="2000" kern="1200" dirty="0" smtClean="0"/>
            <a:t>Portal </a:t>
          </a:r>
          <a:endParaRPr lang="nl-BE" sz="2000" kern="1200" dirty="0"/>
        </a:p>
      </dsp:txBody>
      <dsp:txXfrm>
        <a:off x="3894272" y="223185"/>
        <a:ext cx="3322701" cy="1038344"/>
      </dsp:txXfrm>
    </dsp:sp>
    <dsp:sp modelId="{17BB8C5E-ACC5-4AEA-AC3B-15C53CC548C0}">
      <dsp:nvSpPr>
        <dsp:cNvPr id="0" name=""/>
        <dsp:cNvSpPr/>
      </dsp:nvSpPr>
      <dsp:spPr>
        <a:xfrm>
          <a:off x="3755826" y="73202"/>
          <a:ext cx="726840" cy="1090261"/>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5DD086-89E5-4CD9-B1D2-0E7FF2C522A2}">
      <dsp:nvSpPr>
        <dsp:cNvPr id="0" name=""/>
        <dsp:cNvSpPr/>
      </dsp:nvSpPr>
      <dsp:spPr>
        <a:xfrm>
          <a:off x="7521215" y="223185"/>
          <a:ext cx="3322701" cy="103834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3305"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Integrated user and access management system</a:t>
          </a:r>
          <a:endParaRPr lang="nl-BE" sz="2000" kern="1200" dirty="0"/>
        </a:p>
      </dsp:txBody>
      <dsp:txXfrm>
        <a:off x="7521215" y="223185"/>
        <a:ext cx="3322701" cy="1038344"/>
      </dsp:txXfrm>
    </dsp:sp>
    <dsp:sp modelId="{DEDE190B-7605-44A7-B19B-482157C4ED09}">
      <dsp:nvSpPr>
        <dsp:cNvPr id="0" name=""/>
        <dsp:cNvSpPr/>
      </dsp:nvSpPr>
      <dsp:spPr>
        <a:xfrm>
          <a:off x="7382769" y="73202"/>
          <a:ext cx="726840" cy="1090261"/>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6ACCCA-7573-4F27-BB76-D1BFA52EAEE3}">
      <dsp:nvSpPr>
        <dsp:cNvPr id="0" name=""/>
        <dsp:cNvSpPr/>
      </dsp:nvSpPr>
      <dsp:spPr>
        <a:xfrm>
          <a:off x="267329" y="1530345"/>
          <a:ext cx="3322701" cy="103834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3305"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Management of </a:t>
          </a:r>
          <a:r>
            <a:rPr sz="2000" kern="1200" dirty="0" smtClean="0"/>
            <a:t>loggings</a:t>
          </a:r>
          <a:endParaRPr lang="nl-BE" sz="2000" kern="1200" dirty="0"/>
        </a:p>
      </dsp:txBody>
      <dsp:txXfrm>
        <a:off x="267329" y="1530345"/>
        <a:ext cx="3322701" cy="1038344"/>
      </dsp:txXfrm>
    </dsp:sp>
    <dsp:sp modelId="{F94043AE-FBAE-4418-8D10-10B1481C95AF}">
      <dsp:nvSpPr>
        <dsp:cNvPr id="0" name=""/>
        <dsp:cNvSpPr/>
      </dsp:nvSpPr>
      <dsp:spPr>
        <a:xfrm>
          <a:off x="128883" y="1380362"/>
          <a:ext cx="726840" cy="1090261"/>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0D24CD-EC64-4585-8806-7B24163BBCA5}">
      <dsp:nvSpPr>
        <dsp:cNvPr id="0" name=""/>
        <dsp:cNvSpPr/>
      </dsp:nvSpPr>
      <dsp:spPr>
        <a:xfrm>
          <a:off x="3894272" y="1530345"/>
          <a:ext cx="3322701" cy="103834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3305" tIns="76200" rIns="76200" bIns="76200" numCol="1" spcCol="1270" anchor="ctr" anchorCtr="0">
          <a:noAutofit/>
        </a:bodyPr>
        <a:lstStyle/>
        <a:p>
          <a:pPr lvl="0" algn="l" defTabSz="889000" rtl="0">
            <a:lnSpc>
              <a:spcPct val="90000"/>
            </a:lnSpc>
            <a:spcBef>
              <a:spcPct val="0"/>
            </a:spcBef>
            <a:spcAft>
              <a:spcPct val="35000"/>
            </a:spcAft>
          </a:pPr>
          <a:r>
            <a:rPr sz="2000" kern="1200" dirty="0" smtClean="0"/>
            <a:t>System </a:t>
          </a:r>
          <a:r>
            <a:rPr lang="en-US" sz="2000" kern="1200" dirty="0" smtClean="0"/>
            <a:t>for</a:t>
          </a:r>
          <a:r>
            <a:rPr sz="2000" kern="1200" dirty="0" smtClean="0"/>
            <a:t> </a:t>
          </a:r>
          <a:r>
            <a:rPr sz="2000" kern="1200" dirty="0"/>
            <a:t>end-to-end </a:t>
          </a:r>
          <a:r>
            <a:rPr lang="en-US" sz="2000" kern="1200" dirty="0" smtClean="0"/>
            <a:t>encryption</a:t>
          </a:r>
          <a:endParaRPr lang="nl-BE" sz="2000" kern="1200" dirty="0"/>
        </a:p>
      </dsp:txBody>
      <dsp:txXfrm>
        <a:off x="3894272" y="1530345"/>
        <a:ext cx="3322701" cy="1038344"/>
      </dsp:txXfrm>
    </dsp:sp>
    <dsp:sp modelId="{1D377189-38FA-44FB-9886-A25D865375A4}">
      <dsp:nvSpPr>
        <dsp:cNvPr id="0" name=""/>
        <dsp:cNvSpPr/>
      </dsp:nvSpPr>
      <dsp:spPr>
        <a:xfrm>
          <a:off x="3755826" y="1380362"/>
          <a:ext cx="726840" cy="1090261"/>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50CB91-2850-4662-936D-F5CF85EB32D2}">
      <dsp:nvSpPr>
        <dsp:cNvPr id="0" name=""/>
        <dsp:cNvSpPr/>
      </dsp:nvSpPr>
      <dsp:spPr>
        <a:xfrm>
          <a:off x="7521215" y="1530345"/>
          <a:ext cx="3322701" cy="103834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3305" tIns="76200" rIns="76200" bIns="76200" numCol="1" spcCol="1270" anchor="ctr" anchorCtr="0">
          <a:noAutofit/>
        </a:bodyPr>
        <a:lstStyle/>
        <a:p>
          <a:pPr lvl="0" algn="l" defTabSz="889000" rtl="0">
            <a:lnSpc>
              <a:spcPct val="90000"/>
            </a:lnSpc>
            <a:spcBef>
              <a:spcPct val="0"/>
            </a:spcBef>
            <a:spcAft>
              <a:spcPct val="35000"/>
            </a:spcAft>
          </a:pPr>
          <a:r>
            <a:rPr lang="fr-BE" sz="2000" kern="1200" dirty="0" smtClean="0">
              <a:solidFill>
                <a:srgbClr val="3E6E5A"/>
              </a:solidFill>
            </a:rPr>
            <a:t>eHealth</a:t>
          </a:r>
          <a:r>
            <a:rPr sz="2000" kern="1200" dirty="0"/>
            <a:t>Box</a:t>
          </a:r>
          <a:endParaRPr lang="nl-BE" sz="2000" kern="1200" dirty="0"/>
        </a:p>
      </dsp:txBody>
      <dsp:txXfrm>
        <a:off x="7521215" y="1530345"/>
        <a:ext cx="3322701" cy="1038344"/>
      </dsp:txXfrm>
    </dsp:sp>
    <dsp:sp modelId="{82E38FB2-A96C-4D7A-A866-6D7BE57189A0}">
      <dsp:nvSpPr>
        <dsp:cNvPr id="0" name=""/>
        <dsp:cNvSpPr/>
      </dsp:nvSpPr>
      <dsp:spPr>
        <a:xfrm>
          <a:off x="7382769" y="1380362"/>
          <a:ext cx="726840" cy="1090261"/>
        </a:xfrm>
        <a:prstGeom prst="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5C0C8B-F255-4694-B3C6-8BE7DBC5F7E5}">
      <dsp:nvSpPr>
        <dsp:cNvPr id="0" name=""/>
        <dsp:cNvSpPr/>
      </dsp:nvSpPr>
      <dsp:spPr>
        <a:xfrm>
          <a:off x="267329" y="2837505"/>
          <a:ext cx="3322701" cy="103834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3305" tIns="76200" rIns="76200" bIns="76200" numCol="1" spcCol="1270" anchor="ctr" anchorCtr="0">
          <a:noAutofit/>
        </a:bodyPr>
        <a:lstStyle/>
        <a:p>
          <a:pPr lvl="0" algn="l" defTabSz="889000" rtl="0">
            <a:lnSpc>
              <a:spcPct val="90000"/>
            </a:lnSpc>
            <a:spcBef>
              <a:spcPct val="0"/>
            </a:spcBef>
            <a:spcAft>
              <a:spcPct val="35000"/>
            </a:spcAft>
          </a:pPr>
          <a:r>
            <a:rPr sz="2000" kern="1200"/>
            <a:t>Timestamping</a:t>
          </a:r>
          <a:endParaRPr lang="nl-BE" sz="2000" kern="1200"/>
        </a:p>
      </dsp:txBody>
      <dsp:txXfrm>
        <a:off x="267329" y="2837505"/>
        <a:ext cx="3322701" cy="1038344"/>
      </dsp:txXfrm>
    </dsp:sp>
    <dsp:sp modelId="{A9E14B50-194E-4A93-B9D9-20BB56D81973}">
      <dsp:nvSpPr>
        <dsp:cNvPr id="0" name=""/>
        <dsp:cNvSpPr/>
      </dsp:nvSpPr>
      <dsp:spPr>
        <a:xfrm>
          <a:off x="128883" y="2687522"/>
          <a:ext cx="726840" cy="1090261"/>
        </a:xfrm>
        <a:prstGeom prst="rect">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1BB13E-A3FD-42F9-8D3A-DD2DDC4A3516}">
      <dsp:nvSpPr>
        <dsp:cNvPr id="0" name=""/>
        <dsp:cNvSpPr/>
      </dsp:nvSpPr>
      <dsp:spPr>
        <a:xfrm>
          <a:off x="3894272" y="2837505"/>
          <a:ext cx="3322701" cy="103834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3305" tIns="76200" rIns="76200" bIns="76200" numCol="1" spcCol="1270" anchor="ctr" anchorCtr="0">
          <a:noAutofit/>
        </a:bodyPr>
        <a:lstStyle/>
        <a:p>
          <a:pPr lvl="0" algn="l" defTabSz="889000" rtl="0">
            <a:lnSpc>
              <a:spcPct val="90000"/>
            </a:lnSpc>
            <a:spcBef>
              <a:spcPct val="0"/>
            </a:spcBef>
            <a:spcAft>
              <a:spcPct val="35000"/>
            </a:spcAft>
          </a:pPr>
          <a:r>
            <a:rPr sz="2000" kern="1200" dirty="0" smtClean="0"/>
            <a:t>Coding </a:t>
          </a:r>
          <a:r>
            <a:rPr lang="en-US" sz="2000" kern="1200" dirty="0" smtClean="0"/>
            <a:t>and</a:t>
          </a:r>
          <a:r>
            <a:rPr sz="2000" kern="1200" dirty="0" smtClean="0"/>
            <a:t> </a:t>
          </a:r>
          <a:r>
            <a:rPr sz="2000" kern="1200" dirty="0" err="1" smtClean="0"/>
            <a:t>anon</a:t>
          </a:r>
          <a:r>
            <a:rPr lang="en-US" sz="2000" kern="1200" dirty="0" err="1" smtClean="0"/>
            <a:t>y</a:t>
          </a:r>
          <a:r>
            <a:rPr sz="2000" kern="1200" dirty="0" err="1" smtClean="0"/>
            <a:t>mising</a:t>
          </a:r>
          <a:endParaRPr lang="nl-BE" sz="2000" kern="1200" dirty="0"/>
        </a:p>
      </dsp:txBody>
      <dsp:txXfrm>
        <a:off x="3894272" y="2837505"/>
        <a:ext cx="3322701" cy="1038344"/>
      </dsp:txXfrm>
    </dsp:sp>
    <dsp:sp modelId="{70C2EA1E-D7DB-4E74-806D-4590DBE781A3}">
      <dsp:nvSpPr>
        <dsp:cNvPr id="0" name=""/>
        <dsp:cNvSpPr/>
      </dsp:nvSpPr>
      <dsp:spPr>
        <a:xfrm>
          <a:off x="3755826" y="2687522"/>
          <a:ext cx="726840" cy="1090261"/>
        </a:xfrm>
        <a:prstGeom prst="rect">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757731-3698-433B-8E7C-2EB749869931}">
      <dsp:nvSpPr>
        <dsp:cNvPr id="0" name=""/>
        <dsp:cNvSpPr/>
      </dsp:nvSpPr>
      <dsp:spPr>
        <a:xfrm>
          <a:off x="7521215" y="2837505"/>
          <a:ext cx="3322701" cy="103834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3305"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Consultation of National register and CBSS registers</a:t>
          </a:r>
          <a:endParaRPr lang="nl-BE" sz="2000" kern="1200" dirty="0"/>
        </a:p>
      </dsp:txBody>
      <dsp:txXfrm>
        <a:off x="7521215" y="2837505"/>
        <a:ext cx="3322701" cy="1038344"/>
      </dsp:txXfrm>
    </dsp:sp>
    <dsp:sp modelId="{139FD9EA-3509-4D4C-98D4-BC741BA871D8}">
      <dsp:nvSpPr>
        <dsp:cNvPr id="0" name=""/>
        <dsp:cNvSpPr/>
      </dsp:nvSpPr>
      <dsp:spPr>
        <a:xfrm>
          <a:off x="7382769" y="2687522"/>
          <a:ext cx="726840" cy="1090261"/>
        </a:xfrm>
        <a:prstGeom prst="rect">
          <a:avLst/>
        </a:prstGeom>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C56DC3-2158-416C-A2CA-0A41276F6E72}">
      <dsp:nvSpPr>
        <dsp:cNvPr id="0" name=""/>
        <dsp:cNvSpPr/>
      </dsp:nvSpPr>
      <dsp:spPr>
        <a:xfrm>
          <a:off x="3894272" y="4144665"/>
          <a:ext cx="3322701" cy="103834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3305"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Reference directories</a:t>
          </a:r>
          <a:r>
            <a:rPr sz="2000" kern="1200" dirty="0" smtClean="0"/>
            <a:t> (</a:t>
          </a:r>
          <a:r>
            <a:rPr lang="nl-BE" sz="2000" kern="1200" dirty="0" smtClean="0"/>
            <a:t>hub-</a:t>
          </a:r>
          <a:r>
            <a:rPr sz="2000" kern="1200" dirty="0" err="1" smtClean="0"/>
            <a:t>metahub</a:t>
          </a:r>
          <a:r>
            <a:rPr lang="nl-BE" sz="2000" kern="1200" dirty="0" smtClean="0"/>
            <a:t> system</a:t>
          </a:r>
          <a:r>
            <a:rPr sz="2000" kern="1200" dirty="0" smtClean="0"/>
            <a:t>)</a:t>
          </a:r>
          <a:endParaRPr lang="nl-BE" sz="2000" kern="1200" dirty="0"/>
        </a:p>
      </dsp:txBody>
      <dsp:txXfrm>
        <a:off x="3894272" y="4144665"/>
        <a:ext cx="3322701" cy="1038344"/>
      </dsp:txXfrm>
    </dsp:sp>
    <dsp:sp modelId="{763F0339-AF8A-4C55-81EF-EEBFD25A8379}">
      <dsp:nvSpPr>
        <dsp:cNvPr id="0" name=""/>
        <dsp:cNvSpPr/>
      </dsp:nvSpPr>
      <dsp:spPr>
        <a:xfrm>
          <a:off x="3755826" y="3994682"/>
          <a:ext cx="726840" cy="1090261"/>
        </a:xfrm>
        <a:prstGeom prst="rect">
          <a:avLst/>
        </a:prstGeom>
        <a:blipFill>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79963A8-760C-486B-97D3-9A1A32343ACB}" type="datetimeFigureOut">
              <a:rPr lang="en-US" smtClean="0"/>
              <a:t>2/15/2023</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12455AD-D708-4BED-A8DD-C24DB34DEF03}" type="slidenum">
              <a:rPr lang="en-US" smtClean="0"/>
              <a:t>‹nr.›</a:t>
            </a:fld>
            <a:endParaRPr lang="en-US"/>
          </a:p>
        </p:txBody>
      </p:sp>
    </p:spTree>
    <p:extLst>
      <p:ext uri="{BB962C8B-B14F-4D97-AF65-F5344CB8AC3E}">
        <p14:creationId xmlns:p14="http://schemas.microsoft.com/office/powerpoint/2010/main" val="1360783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7472D4DB-24C3-43B8-8E4A-324AA65BA7B2}" type="datetimeFigureOut">
              <a:rPr lang="en-US"/>
              <a:pPr>
                <a:defRPr/>
              </a:pPr>
              <a:t>2/15/2023</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B9A4C6B6-9186-44B6-AEB1-8528D7C6E6ED}" type="slidenum">
              <a:rPr lang="en-US"/>
              <a:pPr>
                <a:defRPr/>
              </a:pPr>
              <a:t>‹nr.›</a:t>
            </a:fld>
            <a:endParaRPr lang="en-US"/>
          </a:p>
        </p:txBody>
      </p:sp>
    </p:spTree>
    <p:extLst>
      <p:ext uri="{BB962C8B-B14F-4D97-AF65-F5344CB8AC3E}">
        <p14:creationId xmlns:p14="http://schemas.microsoft.com/office/powerpoint/2010/main" val="9608395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4</a:t>
            </a:fld>
            <a:endParaRPr lang="en-GB"/>
          </a:p>
        </p:txBody>
      </p:sp>
    </p:spTree>
    <p:extLst>
      <p:ext uri="{BB962C8B-B14F-4D97-AF65-F5344CB8AC3E}">
        <p14:creationId xmlns:p14="http://schemas.microsoft.com/office/powerpoint/2010/main" val="2313752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13</a:t>
            </a:fld>
            <a:endParaRPr lang="en-GB"/>
          </a:p>
        </p:txBody>
      </p:sp>
    </p:spTree>
    <p:extLst>
      <p:ext uri="{BB962C8B-B14F-4D97-AF65-F5344CB8AC3E}">
        <p14:creationId xmlns:p14="http://schemas.microsoft.com/office/powerpoint/2010/main" val="2701245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14</a:t>
            </a:fld>
            <a:endParaRPr lang="en-GB"/>
          </a:p>
        </p:txBody>
      </p:sp>
    </p:spTree>
    <p:extLst>
      <p:ext uri="{BB962C8B-B14F-4D97-AF65-F5344CB8AC3E}">
        <p14:creationId xmlns:p14="http://schemas.microsoft.com/office/powerpoint/2010/main" val="3660767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15</a:t>
            </a:fld>
            <a:endParaRPr lang="en-GB"/>
          </a:p>
        </p:txBody>
      </p:sp>
    </p:spTree>
    <p:extLst>
      <p:ext uri="{BB962C8B-B14F-4D97-AF65-F5344CB8AC3E}">
        <p14:creationId xmlns:p14="http://schemas.microsoft.com/office/powerpoint/2010/main" val="1582505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16</a:t>
            </a:fld>
            <a:endParaRPr lang="en-GB"/>
          </a:p>
        </p:txBody>
      </p:sp>
    </p:spTree>
    <p:extLst>
      <p:ext uri="{BB962C8B-B14F-4D97-AF65-F5344CB8AC3E}">
        <p14:creationId xmlns:p14="http://schemas.microsoft.com/office/powerpoint/2010/main" val="1144491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17</a:t>
            </a:fld>
            <a:endParaRPr lang="en-GB"/>
          </a:p>
        </p:txBody>
      </p:sp>
    </p:spTree>
    <p:extLst>
      <p:ext uri="{BB962C8B-B14F-4D97-AF65-F5344CB8AC3E}">
        <p14:creationId xmlns:p14="http://schemas.microsoft.com/office/powerpoint/2010/main" val="3021245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18</a:t>
            </a:fld>
            <a:endParaRPr lang="en-GB"/>
          </a:p>
        </p:txBody>
      </p:sp>
    </p:spTree>
    <p:extLst>
      <p:ext uri="{BB962C8B-B14F-4D97-AF65-F5344CB8AC3E}">
        <p14:creationId xmlns:p14="http://schemas.microsoft.com/office/powerpoint/2010/main" val="3969677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19</a:t>
            </a:fld>
            <a:endParaRPr lang="en-GB"/>
          </a:p>
        </p:txBody>
      </p:sp>
    </p:spTree>
    <p:extLst>
      <p:ext uri="{BB962C8B-B14F-4D97-AF65-F5344CB8AC3E}">
        <p14:creationId xmlns:p14="http://schemas.microsoft.com/office/powerpoint/2010/main" val="1750499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20</a:t>
            </a:fld>
            <a:endParaRPr lang="en-GB"/>
          </a:p>
        </p:txBody>
      </p:sp>
    </p:spTree>
    <p:extLst>
      <p:ext uri="{BB962C8B-B14F-4D97-AF65-F5344CB8AC3E}">
        <p14:creationId xmlns:p14="http://schemas.microsoft.com/office/powerpoint/2010/main" val="2701851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21</a:t>
            </a:fld>
            <a:endParaRPr lang="en-GB"/>
          </a:p>
        </p:txBody>
      </p:sp>
    </p:spTree>
    <p:extLst>
      <p:ext uri="{BB962C8B-B14F-4D97-AF65-F5344CB8AC3E}">
        <p14:creationId xmlns:p14="http://schemas.microsoft.com/office/powerpoint/2010/main" val="1205440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22</a:t>
            </a:fld>
            <a:endParaRPr lang="en-GB"/>
          </a:p>
        </p:txBody>
      </p:sp>
    </p:spTree>
    <p:extLst>
      <p:ext uri="{BB962C8B-B14F-4D97-AF65-F5344CB8AC3E}">
        <p14:creationId xmlns:p14="http://schemas.microsoft.com/office/powerpoint/2010/main" val="4144263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5</a:t>
            </a:fld>
            <a:endParaRPr lang="en-GB"/>
          </a:p>
        </p:txBody>
      </p:sp>
    </p:spTree>
    <p:extLst>
      <p:ext uri="{BB962C8B-B14F-4D97-AF65-F5344CB8AC3E}">
        <p14:creationId xmlns:p14="http://schemas.microsoft.com/office/powerpoint/2010/main" val="739883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23</a:t>
            </a:fld>
            <a:endParaRPr lang="en-GB"/>
          </a:p>
        </p:txBody>
      </p:sp>
    </p:spTree>
    <p:extLst>
      <p:ext uri="{BB962C8B-B14F-4D97-AF65-F5344CB8AC3E}">
        <p14:creationId xmlns:p14="http://schemas.microsoft.com/office/powerpoint/2010/main" val="4000545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24</a:t>
            </a:fld>
            <a:endParaRPr lang="en-GB"/>
          </a:p>
        </p:txBody>
      </p:sp>
    </p:spTree>
    <p:extLst>
      <p:ext uri="{BB962C8B-B14F-4D97-AF65-F5344CB8AC3E}">
        <p14:creationId xmlns:p14="http://schemas.microsoft.com/office/powerpoint/2010/main" val="3689500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25</a:t>
            </a:fld>
            <a:endParaRPr lang="en-GB"/>
          </a:p>
        </p:txBody>
      </p:sp>
    </p:spTree>
    <p:extLst>
      <p:ext uri="{BB962C8B-B14F-4D97-AF65-F5344CB8AC3E}">
        <p14:creationId xmlns:p14="http://schemas.microsoft.com/office/powerpoint/2010/main" val="3146855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26</a:t>
            </a:fld>
            <a:endParaRPr lang="en-GB"/>
          </a:p>
        </p:txBody>
      </p:sp>
    </p:spTree>
    <p:extLst>
      <p:ext uri="{BB962C8B-B14F-4D97-AF65-F5344CB8AC3E}">
        <p14:creationId xmlns:p14="http://schemas.microsoft.com/office/powerpoint/2010/main" val="202211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27</a:t>
            </a:fld>
            <a:endParaRPr lang="en-GB"/>
          </a:p>
        </p:txBody>
      </p:sp>
    </p:spTree>
    <p:extLst>
      <p:ext uri="{BB962C8B-B14F-4D97-AF65-F5344CB8AC3E}">
        <p14:creationId xmlns:p14="http://schemas.microsoft.com/office/powerpoint/2010/main" val="822313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28</a:t>
            </a:fld>
            <a:endParaRPr lang="en-GB"/>
          </a:p>
        </p:txBody>
      </p:sp>
    </p:spTree>
    <p:extLst>
      <p:ext uri="{BB962C8B-B14F-4D97-AF65-F5344CB8AC3E}">
        <p14:creationId xmlns:p14="http://schemas.microsoft.com/office/powerpoint/2010/main" val="3982431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29</a:t>
            </a:fld>
            <a:endParaRPr lang="en-GB"/>
          </a:p>
        </p:txBody>
      </p:sp>
    </p:spTree>
    <p:extLst>
      <p:ext uri="{BB962C8B-B14F-4D97-AF65-F5344CB8AC3E}">
        <p14:creationId xmlns:p14="http://schemas.microsoft.com/office/powerpoint/2010/main" val="2083995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30</a:t>
            </a:fld>
            <a:endParaRPr lang="en-GB"/>
          </a:p>
        </p:txBody>
      </p:sp>
    </p:spTree>
    <p:extLst>
      <p:ext uri="{BB962C8B-B14F-4D97-AF65-F5344CB8AC3E}">
        <p14:creationId xmlns:p14="http://schemas.microsoft.com/office/powerpoint/2010/main" val="3587678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31</a:t>
            </a:fld>
            <a:endParaRPr lang="en-GB"/>
          </a:p>
        </p:txBody>
      </p:sp>
    </p:spTree>
    <p:extLst>
      <p:ext uri="{BB962C8B-B14F-4D97-AF65-F5344CB8AC3E}">
        <p14:creationId xmlns:p14="http://schemas.microsoft.com/office/powerpoint/2010/main" val="4291438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32</a:t>
            </a:fld>
            <a:endParaRPr lang="en-GB"/>
          </a:p>
        </p:txBody>
      </p:sp>
    </p:spTree>
    <p:extLst>
      <p:ext uri="{BB962C8B-B14F-4D97-AF65-F5344CB8AC3E}">
        <p14:creationId xmlns:p14="http://schemas.microsoft.com/office/powerpoint/2010/main" val="3490610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6</a:t>
            </a:fld>
            <a:endParaRPr lang="en-GB"/>
          </a:p>
        </p:txBody>
      </p:sp>
    </p:spTree>
    <p:extLst>
      <p:ext uri="{BB962C8B-B14F-4D97-AF65-F5344CB8AC3E}">
        <p14:creationId xmlns:p14="http://schemas.microsoft.com/office/powerpoint/2010/main" val="3085200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33</a:t>
            </a:fld>
            <a:endParaRPr lang="en-GB"/>
          </a:p>
        </p:txBody>
      </p:sp>
    </p:spTree>
    <p:extLst>
      <p:ext uri="{BB962C8B-B14F-4D97-AF65-F5344CB8AC3E}">
        <p14:creationId xmlns:p14="http://schemas.microsoft.com/office/powerpoint/2010/main" val="1207431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34</a:t>
            </a:fld>
            <a:endParaRPr lang="en-GB"/>
          </a:p>
        </p:txBody>
      </p:sp>
    </p:spTree>
    <p:extLst>
      <p:ext uri="{BB962C8B-B14F-4D97-AF65-F5344CB8AC3E}">
        <p14:creationId xmlns:p14="http://schemas.microsoft.com/office/powerpoint/2010/main" val="1378850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smtClean="0">
                <a:solidFill>
                  <a:schemeClr val="tx1"/>
                </a:solidFill>
                <a:effectLst/>
                <a:latin typeface="+mn-lt"/>
                <a:ea typeface="+mn-ea"/>
                <a:cs typeface="+mn-cs"/>
              </a:rPr>
              <a:t>Let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computer do </a:t>
            </a:r>
            <a:r>
              <a:rPr lang="nl-BE" sz="1200" kern="1200" dirty="0" err="1" smtClean="0">
                <a:solidFill>
                  <a:schemeClr val="tx1"/>
                </a:solidFill>
                <a:effectLst/>
                <a:latin typeface="+mn-lt"/>
                <a:ea typeface="+mn-ea"/>
                <a:cs typeface="+mn-cs"/>
              </a:rPr>
              <a:t>what</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it</a:t>
            </a:r>
            <a:r>
              <a:rPr lang="nl-BE" sz="1200" kern="1200" dirty="0" smtClean="0">
                <a:solidFill>
                  <a:schemeClr val="tx1"/>
                </a:solidFill>
                <a:effectLst/>
                <a:latin typeface="+mn-lt"/>
                <a:ea typeface="+mn-ea"/>
                <a:cs typeface="+mn-cs"/>
              </a:rPr>
              <a:t> is </a:t>
            </a:r>
            <a:r>
              <a:rPr lang="nl-BE" sz="1200" kern="1200" dirty="0" err="1" smtClean="0">
                <a:solidFill>
                  <a:schemeClr val="tx1"/>
                </a:solidFill>
                <a:effectLst/>
                <a:latin typeface="+mn-lt"/>
                <a:ea typeface="+mn-ea"/>
                <a:cs typeface="+mn-cs"/>
              </a:rPr>
              <a:t>good</a:t>
            </a:r>
            <a:r>
              <a:rPr lang="nl-BE" sz="1200" kern="1200" dirty="0" smtClean="0">
                <a:solidFill>
                  <a:schemeClr val="tx1"/>
                </a:solidFill>
                <a:effectLst/>
                <a:latin typeface="+mn-lt"/>
                <a:ea typeface="+mn-ea"/>
                <a:cs typeface="+mn-cs"/>
              </a:rPr>
              <a:t>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thereby</a:t>
            </a:r>
            <a:r>
              <a:rPr lang="nl-BE" sz="1200" kern="1200" dirty="0" smtClean="0">
                <a:solidFill>
                  <a:schemeClr val="tx1"/>
                </a:solidFill>
                <a:effectLst/>
                <a:latin typeface="+mn-lt"/>
                <a:ea typeface="+mn-ea"/>
                <a:cs typeface="+mn-cs"/>
              </a:rPr>
              <a:t> make time </a:t>
            </a:r>
            <a:r>
              <a:rPr lang="nl-BE" sz="1200" kern="1200" dirty="0" err="1" smtClean="0">
                <a:solidFill>
                  <a:schemeClr val="tx1"/>
                </a:solidFill>
                <a:effectLst/>
                <a:latin typeface="+mn-lt"/>
                <a:ea typeface="+mn-ea"/>
                <a:cs typeface="+mn-cs"/>
              </a:rPr>
              <a:t>available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human support </a:t>
            </a:r>
            <a:r>
              <a:rPr lang="nl-BE" sz="1200" kern="1200" dirty="0" err="1" smtClean="0">
                <a:solidFill>
                  <a:schemeClr val="tx1"/>
                </a:solidFill>
                <a:effectLst/>
                <a:latin typeface="+mn-lt"/>
                <a:ea typeface="+mn-ea"/>
                <a:cs typeface="+mn-cs"/>
              </a:rPr>
              <a:t>where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necessary</a:t>
            </a:r>
            <a:r>
              <a:rPr lang="en-US" sz="1200" kern="1200" dirty="0" smtClean="0">
                <a:solidFill>
                  <a:schemeClr val="tx1"/>
                </a:solidFill>
                <a:effectLst/>
                <a:latin typeface="+mn-lt"/>
                <a:ea typeface="+mn-ea"/>
                <a:cs typeface="+mn-cs"/>
              </a:rPr>
              <a:t>. And remember: the network always wins</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35</a:t>
            </a:fld>
            <a:endParaRPr lang="en-GB"/>
          </a:p>
        </p:txBody>
      </p:sp>
    </p:spTree>
    <p:extLst>
      <p:ext uri="{BB962C8B-B14F-4D97-AF65-F5344CB8AC3E}">
        <p14:creationId xmlns:p14="http://schemas.microsoft.com/office/powerpoint/2010/main" val="289754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en-US" smtClean="0"/>
          </a:p>
        </p:txBody>
      </p:sp>
    </p:spTree>
    <p:extLst>
      <p:ext uri="{BB962C8B-B14F-4D97-AF65-F5344CB8AC3E}">
        <p14:creationId xmlns:p14="http://schemas.microsoft.com/office/powerpoint/2010/main" val="3787046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80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14B466-97F6-42AD-BA69-3128B6BE031F}" type="slidenum">
              <a:rPr kumimoji="0" lang="en-GB"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fr-BE"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1293611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90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D31976-9B74-4DEB-BA7A-338D8B7DCAC4}" type="slidenum">
              <a:rPr kumimoji="0" lang="en-GB"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fr-BE"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758998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081088"/>
            <a:ext cx="5189538" cy="29194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DF498-6B22-4C23-B9DE-FBD91F7FCCAE}"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2700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19261855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22109176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A62674-ADB2-42D4-B8E9-13688C3B9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734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7</a:t>
            </a:fld>
            <a:endParaRPr lang="en-GB"/>
          </a:p>
        </p:txBody>
      </p:sp>
    </p:spTree>
    <p:extLst>
      <p:ext uri="{BB962C8B-B14F-4D97-AF65-F5344CB8AC3E}">
        <p14:creationId xmlns:p14="http://schemas.microsoft.com/office/powerpoint/2010/main" val="5971483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30802000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17313938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90488" y="742950"/>
            <a:ext cx="6618287" cy="3724275"/>
          </a:xfrm>
          <a:ln/>
        </p:spPr>
      </p:sp>
      <p:sp>
        <p:nvSpPr>
          <p:cNvPr id="22531" name="Rectangle 3"/>
          <p:cNvSpPr>
            <a:spLocks noGrp="1" noChangeArrowheads="1"/>
          </p:cNvSpPr>
          <p:nvPr>
            <p:ph type="body" idx="1"/>
          </p:nvPr>
        </p:nvSpPr>
        <p:spPr>
          <a:xfrm>
            <a:off x="906463" y="4716463"/>
            <a:ext cx="4984750"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smtClean="0">
              <a:latin typeface="Arial" panose="020B0604020202020204" pitchFamily="34" charset="0"/>
            </a:endParaRPr>
          </a:p>
        </p:txBody>
      </p:sp>
    </p:spTree>
    <p:extLst>
      <p:ext uri="{BB962C8B-B14F-4D97-AF65-F5344CB8AC3E}">
        <p14:creationId xmlns:p14="http://schemas.microsoft.com/office/powerpoint/2010/main" val="19449891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129</a:t>
            </a:fld>
            <a:endParaRPr lang="fr-FR"/>
          </a:p>
        </p:txBody>
      </p:sp>
    </p:spTree>
    <p:extLst>
      <p:ext uri="{BB962C8B-B14F-4D97-AF65-F5344CB8AC3E}">
        <p14:creationId xmlns:p14="http://schemas.microsoft.com/office/powerpoint/2010/main" val="18799309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3748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EDF498-6B22-4C23-B9DE-FBD91F7FCCAE}" type="slidenum">
              <a:rPr lang="fr-BE" smtClean="0"/>
              <a:t>144</a:t>
            </a:fld>
            <a:endParaRPr lang="fr-BE"/>
          </a:p>
        </p:txBody>
      </p:sp>
    </p:spTree>
    <p:extLst>
      <p:ext uri="{BB962C8B-B14F-4D97-AF65-F5344CB8AC3E}">
        <p14:creationId xmlns:p14="http://schemas.microsoft.com/office/powerpoint/2010/main" val="30691550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149</a:t>
            </a:fld>
            <a:endParaRPr lang="fr-BE"/>
          </a:p>
        </p:txBody>
      </p:sp>
    </p:spTree>
    <p:extLst>
      <p:ext uri="{BB962C8B-B14F-4D97-AF65-F5344CB8AC3E}">
        <p14:creationId xmlns:p14="http://schemas.microsoft.com/office/powerpoint/2010/main" val="9359158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155</a:t>
            </a:fld>
            <a:endParaRPr lang="en-US"/>
          </a:p>
        </p:txBody>
      </p:sp>
    </p:spTree>
    <p:extLst>
      <p:ext uri="{BB962C8B-B14F-4D97-AF65-F5344CB8AC3E}">
        <p14:creationId xmlns:p14="http://schemas.microsoft.com/office/powerpoint/2010/main" val="24802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8</a:t>
            </a:fld>
            <a:endParaRPr lang="en-GB"/>
          </a:p>
        </p:txBody>
      </p:sp>
    </p:spTree>
    <p:extLst>
      <p:ext uri="{BB962C8B-B14F-4D97-AF65-F5344CB8AC3E}">
        <p14:creationId xmlns:p14="http://schemas.microsoft.com/office/powerpoint/2010/main" val="3547374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9</a:t>
            </a:fld>
            <a:endParaRPr lang="en-GB"/>
          </a:p>
        </p:txBody>
      </p:sp>
    </p:spTree>
    <p:extLst>
      <p:ext uri="{BB962C8B-B14F-4D97-AF65-F5344CB8AC3E}">
        <p14:creationId xmlns:p14="http://schemas.microsoft.com/office/powerpoint/2010/main" val="674924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10</a:t>
            </a:fld>
            <a:endParaRPr lang="en-GB"/>
          </a:p>
        </p:txBody>
      </p:sp>
    </p:spTree>
    <p:extLst>
      <p:ext uri="{BB962C8B-B14F-4D97-AF65-F5344CB8AC3E}">
        <p14:creationId xmlns:p14="http://schemas.microsoft.com/office/powerpoint/2010/main" val="655790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11</a:t>
            </a:fld>
            <a:endParaRPr lang="en-GB"/>
          </a:p>
        </p:txBody>
      </p:sp>
    </p:spTree>
    <p:extLst>
      <p:ext uri="{BB962C8B-B14F-4D97-AF65-F5344CB8AC3E}">
        <p14:creationId xmlns:p14="http://schemas.microsoft.com/office/powerpoint/2010/main" val="698768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12</a:t>
            </a:fld>
            <a:endParaRPr lang="en-GB"/>
          </a:p>
        </p:txBody>
      </p:sp>
    </p:spTree>
    <p:extLst>
      <p:ext uri="{BB962C8B-B14F-4D97-AF65-F5344CB8AC3E}">
        <p14:creationId xmlns:p14="http://schemas.microsoft.com/office/powerpoint/2010/main" val="31513083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2160" y="1265211"/>
            <a:ext cx="10363200" cy="1470025"/>
          </a:xfrm>
          <a:prstGeom prst="rect">
            <a:avLst/>
          </a:prstGeom>
        </p:spPr>
        <p:txBody>
          <a:bodyPr/>
          <a:lstStyle>
            <a:lvl1pPr algn="ctr">
              <a:defRPr>
                <a:solidFill>
                  <a:srgbClr val="0087BE"/>
                </a:solidFill>
                <a:latin typeface="+mn-lt"/>
              </a:defRPr>
            </a:lvl1pPr>
          </a:lstStyle>
          <a:p>
            <a:r>
              <a:rPr lang="en-US" dirty="0" smtClean="0"/>
              <a:t>Click to edit Master title style</a:t>
            </a:r>
            <a:endParaRPr lang="fr-BE" dirty="0"/>
          </a:p>
        </p:txBody>
      </p:sp>
      <p:sp>
        <p:nvSpPr>
          <p:cNvPr id="3" name="Subtitle 2"/>
          <p:cNvSpPr>
            <a:spLocks noGrp="1"/>
          </p:cNvSpPr>
          <p:nvPr>
            <p:ph type="subTitle" idx="1"/>
          </p:nvPr>
        </p:nvSpPr>
        <p:spPr>
          <a:xfrm>
            <a:off x="2500875" y="2774426"/>
            <a:ext cx="8534400" cy="895961"/>
          </a:xfrm>
          <a:prstGeom prst="rect">
            <a:avLst/>
          </a:prstGeom>
        </p:spPr>
        <p:txBody>
          <a:bodyPr/>
          <a:lstStyle>
            <a:lvl1pPr marL="0" indent="0" algn="ctr">
              <a:buNone/>
              <a:defRPr>
                <a:solidFill>
                  <a:schemeClr val="tx1">
                    <a:tint val="75000"/>
                  </a:schemeClr>
                </a:solidFill>
              </a:defRPr>
            </a:lvl1pPr>
            <a:lvl2pPr marL="457192" indent="0" algn="ctr">
              <a:buNone/>
              <a:defRPr>
                <a:solidFill>
                  <a:schemeClr val="tx1">
                    <a:tint val="75000"/>
                  </a:schemeClr>
                </a:solidFill>
              </a:defRPr>
            </a:lvl2pPr>
            <a:lvl3pPr marL="914384" indent="0" algn="ctr">
              <a:buNone/>
              <a:defRPr>
                <a:solidFill>
                  <a:schemeClr val="tx1">
                    <a:tint val="75000"/>
                  </a:schemeClr>
                </a:solidFill>
              </a:defRPr>
            </a:lvl3pPr>
            <a:lvl4pPr marL="1371577" indent="0" algn="ctr">
              <a:buNone/>
              <a:defRPr>
                <a:solidFill>
                  <a:schemeClr val="tx1">
                    <a:tint val="75000"/>
                  </a:schemeClr>
                </a:solidFill>
              </a:defRPr>
            </a:lvl4pPr>
            <a:lvl5pPr marL="1828767" indent="0" algn="ctr">
              <a:buNone/>
              <a:defRPr>
                <a:solidFill>
                  <a:schemeClr val="tx1">
                    <a:tint val="75000"/>
                  </a:schemeClr>
                </a:solidFill>
              </a:defRPr>
            </a:lvl5pPr>
            <a:lvl6pPr marL="2285961" indent="0" algn="ctr">
              <a:buNone/>
              <a:defRPr>
                <a:solidFill>
                  <a:schemeClr val="tx1">
                    <a:tint val="75000"/>
                  </a:schemeClr>
                </a:solidFill>
              </a:defRPr>
            </a:lvl6pPr>
            <a:lvl7pPr marL="2743152" indent="0" algn="ctr">
              <a:buNone/>
              <a:defRPr>
                <a:solidFill>
                  <a:schemeClr val="tx1">
                    <a:tint val="75000"/>
                  </a:schemeClr>
                </a:solidFill>
              </a:defRPr>
            </a:lvl7pPr>
            <a:lvl8pPr marL="3200343" indent="0" algn="ctr">
              <a:buNone/>
              <a:defRPr>
                <a:solidFill>
                  <a:schemeClr val="tx1">
                    <a:tint val="75000"/>
                  </a:schemeClr>
                </a:solidFill>
              </a:defRPr>
            </a:lvl8pPr>
            <a:lvl9pPr marL="3657537" indent="0" algn="ctr">
              <a:buNone/>
              <a:defRPr>
                <a:solidFill>
                  <a:schemeClr val="tx1">
                    <a:tint val="75000"/>
                  </a:schemeClr>
                </a:solidFill>
              </a:defRPr>
            </a:lvl9pPr>
          </a:lstStyle>
          <a:p>
            <a:r>
              <a:rPr lang="en-US" dirty="0" smtClean="0"/>
              <a:t>Click to edit Master subtitle style</a:t>
            </a:r>
            <a:endParaRPr lang="fr-BE" dirty="0"/>
          </a:p>
        </p:txBody>
      </p:sp>
      <p:grpSp>
        <p:nvGrpSpPr>
          <p:cNvPr id="6" name="Group 11"/>
          <p:cNvGrpSpPr>
            <a:grpSpLocks/>
          </p:cNvGrpSpPr>
          <p:nvPr userDrawn="1"/>
        </p:nvGrpSpPr>
        <p:grpSpPr bwMode="auto">
          <a:xfrm>
            <a:off x="6888085" y="3436545"/>
            <a:ext cx="5571706" cy="2800767"/>
            <a:chOff x="4496908" y="2676525"/>
            <a:chExt cx="4178780" cy="2802021"/>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6909" y="3629091"/>
              <a:ext cx="29093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6908" y="4151911"/>
              <a:ext cx="307724"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r>
                <a:rPr lang="fr-BE" altLang="en-US" sz="1600" dirty="0" smtClean="0">
                  <a:latin typeface="+mn-lt"/>
                  <a:cs typeface="Arial" pitchFamily="34" charset="0"/>
                </a:rPr>
                <a:t>frank.robben@mail.fgov.be </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@FrRobben</a:t>
              </a:r>
            </a:p>
            <a:p>
              <a:pPr>
                <a:defRPr/>
              </a:pPr>
              <a:endParaRPr lang="fr-BE" altLang="en-US" sz="1600" dirty="0" smtClean="0">
                <a:latin typeface="+mn-lt"/>
                <a:cs typeface="Arial" pitchFamily="34" charset="0"/>
                <a:sym typeface="Arial"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fr-BE" altLang="en-US" sz="1600" kern="1200" dirty="0" smtClean="0">
                  <a:solidFill>
                    <a:schemeClr val="tx1"/>
                  </a:solidFill>
                  <a:latin typeface="+mn-lt"/>
                  <a:ea typeface="+mn-ea"/>
                  <a:cs typeface="Arial" pitchFamily="34" charset="0"/>
                  <a:sym typeface="Arial" pitchFamily="34" charset="0"/>
                </a:rPr>
                <a:t>https://www.frankrobben.be</a:t>
              </a:r>
              <a:endParaRPr lang="fr-BE" altLang="en-US" sz="1600" kern="1200" dirty="0" smtClean="0">
                <a:solidFill>
                  <a:schemeClr val="tx1"/>
                </a:solidFill>
                <a:latin typeface="+mn-lt"/>
                <a:ea typeface="+mn-ea"/>
                <a:cs typeface="Arial" pitchFamily="34" charset="0"/>
              </a:endParaRPr>
            </a:p>
            <a:p>
              <a:pPr>
                <a:defRPr/>
              </a:pPr>
              <a:r>
                <a:rPr lang="nl-BE" altLang="en-US" sz="1600" dirty="0" smtClean="0">
                  <a:latin typeface="+mn-lt"/>
                  <a:cs typeface="Arial" pitchFamily="34" charset="0"/>
                  <a:sym typeface="Arial" pitchFamily="34" charset="0"/>
                </a:rPr>
                <a:t>https://www.ksz.fgov.be</a:t>
              </a: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https://www.ehealth.fgov.be</a:t>
              </a:r>
            </a:p>
          </p:txBody>
        </p:sp>
      </p:grpSp>
    </p:spTree>
    <p:extLst>
      <p:ext uri="{BB962C8B-B14F-4D97-AF65-F5344CB8AC3E}">
        <p14:creationId xmlns:p14="http://schemas.microsoft.com/office/powerpoint/2010/main" val="26734370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6197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A5F37D79-5435-4A72-95CC-13718149D69C}" type="slidenum">
              <a:rPr lang="en-GB"/>
              <a:pPr>
                <a:defRPr/>
              </a:pPr>
              <a:t>‹nr.›</a:t>
            </a:fld>
            <a:endParaRPr lang="en-GB"/>
          </a:p>
        </p:txBody>
      </p:sp>
    </p:spTree>
    <p:extLst>
      <p:ext uri="{BB962C8B-B14F-4D97-AF65-F5344CB8AC3E}">
        <p14:creationId xmlns:p14="http://schemas.microsoft.com/office/powerpoint/2010/main" val="1196562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eldia+grafiek">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5677840" y="6266287"/>
            <a:ext cx="2978827"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‹nr.›</a:t>
            </a:fld>
            <a:endParaRPr lang="nl-NL" dirty="0"/>
          </a:p>
        </p:txBody>
      </p:sp>
      <p:sp>
        <p:nvSpPr>
          <p:cNvPr id="11" name="Tijdelijke aanduiding voor datum 6"/>
          <p:cNvSpPr>
            <a:spLocks noGrp="1"/>
          </p:cNvSpPr>
          <p:nvPr>
            <p:ph type="dt" sz="half" idx="2"/>
          </p:nvPr>
        </p:nvSpPr>
        <p:spPr>
          <a:xfrm>
            <a:off x="806350" y="6266287"/>
            <a:ext cx="4752805" cy="39913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dirty="0"/>
          </a:p>
        </p:txBody>
      </p:sp>
      <p:sp>
        <p:nvSpPr>
          <p:cNvPr id="12" name="Tijdelijke aanduiding voor titel 1"/>
          <p:cNvSpPr>
            <a:spLocks noGrp="1"/>
          </p:cNvSpPr>
          <p:nvPr>
            <p:ph type="title"/>
          </p:nvPr>
        </p:nvSpPr>
        <p:spPr>
          <a:xfrm>
            <a:off x="-1012775" y="302381"/>
            <a:ext cx="10943929" cy="604762"/>
          </a:xfrm>
          <a:prstGeom prst="roundRect">
            <a:avLst>
              <a:gd name="adj" fmla="val 50000"/>
            </a:avLst>
          </a:prstGeom>
          <a:solidFill>
            <a:srgbClr val="0F879D"/>
          </a:solidFill>
          <a:ln>
            <a:noFill/>
          </a:ln>
          <a:effectLst/>
        </p:spPr>
        <p:txBody>
          <a:bodyPr vert="horz" lIns="1296000" tIns="140400" rIns="91440" bIns="140400" rtlCol="0" anchor="ctr">
            <a:noAutofit/>
          </a:bodyPr>
          <a:lstStyle>
            <a:lvl1pPr>
              <a:defRPr sz="2800"/>
            </a:lvl1pPr>
          </a:lstStyle>
          <a:p>
            <a:r>
              <a:rPr lang="nl-BE" dirty="0" smtClean="0"/>
              <a:t>Titelstijl van model bewerken</a:t>
            </a:r>
            <a:endParaRPr lang="nl-NL" dirty="0"/>
          </a:p>
        </p:txBody>
      </p:sp>
      <p:sp>
        <p:nvSpPr>
          <p:cNvPr id="8" name="Tijdelijke aanduiding voor grafiek 2"/>
          <p:cNvSpPr>
            <a:spLocks noGrp="1"/>
          </p:cNvSpPr>
          <p:nvPr>
            <p:ph type="chart" sz="quarter" idx="12" hasCustomPrompt="1"/>
          </p:nvPr>
        </p:nvSpPr>
        <p:spPr>
          <a:xfrm>
            <a:off x="806451" y="1335088"/>
            <a:ext cx="10598149" cy="4340225"/>
          </a:xfrm>
          <a:prstGeom prst="rect">
            <a:avLst/>
          </a:prstGeom>
        </p:spPr>
        <p:txBody>
          <a:bodyPr vert="horz" anchor="ctr"/>
          <a:lstStyle>
            <a:lvl1pPr marL="0" indent="0" algn="ctr">
              <a:buNone/>
              <a:defRPr/>
            </a:lvl1pPr>
          </a:lstStyle>
          <a:p>
            <a:r>
              <a:rPr lang="nl-NL" dirty="0" smtClean="0"/>
              <a:t>Voeg een grafiek in</a:t>
            </a:r>
            <a:endParaRPr lang="nl-NL" dirty="0"/>
          </a:p>
        </p:txBody>
      </p:sp>
    </p:spTree>
    <p:extLst>
      <p:ext uri="{BB962C8B-B14F-4D97-AF65-F5344CB8AC3E}">
        <p14:creationId xmlns:p14="http://schemas.microsoft.com/office/powerpoint/2010/main" val="3786855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645920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A44FB23A-EE64-45C6-8B09-666D0E8AFA07}" type="slidenum">
              <a:rPr lang="en-GB" altLang="nl-BE"/>
              <a:pPr/>
              <a:t>‹nr.›</a:t>
            </a:fld>
            <a:endParaRPr lang="en-GB" altLang="nl-BE"/>
          </a:p>
        </p:txBody>
      </p:sp>
    </p:spTree>
    <p:extLst>
      <p:ext uri="{BB962C8B-B14F-4D97-AF65-F5344CB8AC3E}">
        <p14:creationId xmlns:p14="http://schemas.microsoft.com/office/powerpoint/2010/main" val="2335406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BE" dirty="0"/>
          </a:p>
        </p:txBody>
      </p:sp>
      <p:sp>
        <p:nvSpPr>
          <p:cNvPr id="3" name="Date Placeholder 2"/>
          <p:cNvSpPr>
            <a:spLocks noGrp="1"/>
          </p:cNvSpPr>
          <p:nvPr>
            <p:ph type="dt" sz="half" idx="10"/>
          </p:nvPr>
        </p:nvSpPr>
        <p:spPr>
          <a:xfrm>
            <a:off x="1" y="6536343"/>
            <a:ext cx="1115415" cy="216000"/>
          </a:xfrm>
          <a:prstGeom prst="rect">
            <a:avLst/>
          </a:prstGeom>
        </p:spPr>
        <p:txBody>
          <a:bodyPr/>
          <a:lstStyle/>
          <a:p>
            <a:endParaRPr lang="nl-BE" dirty="0"/>
          </a:p>
        </p:txBody>
      </p:sp>
      <p:sp>
        <p:nvSpPr>
          <p:cNvPr id="4" name="Footer Placeholder 3"/>
          <p:cNvSpPr>
            <a:spLocks noGrp="1"/>
          </p:cNvSpPr>
          <p:nvPr>
            <p:ph type="ftr" sz="quarter" idx="11"/>
          </p:nvPr>
        </p:nvSpPr>
        <p:spPr>
          <a:xfrm>
            <a:off x="1212454" y="6536343"/>
            <a:ext cx="9876100" cy="216000"/>
          </a:xfrm>
          <a:prstGeom prst="rect">
            <a:avLst/>
          </a:prstGeom>
        </p:spPr>
        <p:txBody>
          <a:bodyPr/>
          <a:lstStyle/>
          <a:p>
            <a:endParaRPr lang="nl-BE" dirty="0"/>
          </a:p>
        </p:txBody>
      </p:sp>
      <p:sp>
        <p:nvSpPr>
          <p:cNvPr id="5" name="Slide Number Placeholder 4"/>
          <p:cNvSpPr>
            <a:spLocks noGrp="1"/>
          </p:cNvSpPr>
          <p:nvPr>
            <p:ph type="sldNum" sz="quarter" idx="12"/>
          </p:nvPr>
        </p:nvSpPr>
        <p:spPr>
          <a:xfrm>
            <a:off x="11152759" y="6536343"/>
            <a:ext cx="642189" cy="216000"/>
          </a:xfrm>
          <a:prstGeom prst="rect">
            <a:avLst/>
          </a:prstGeom>
        </p:spPr>
        <p:txBody>
          <a:bodyPr/>
          <a:lstStyle/>
          <a:p>
            <a:fld id="{13B540AB-6939-4937-A918-1D15FF1C7CE3}" type="slidenum">
              <a:rPr lang="nl-BE" smtClean="0"/>
              <a:pPr/>
              <a:t>‹nr.›</a:t>
            </a:fld>
            <a:endParaRPr lang="nl-BE" dirty="0"/>
          </a:p>
        </p:txBody>
      </p:sp>
      <p:sp>
        <p:nvSpPr>
          <p:cNvPr id="12" name="Text Placeholder 11"/>
          <p:cNvSpPr>
            <a:spLocks noGrp="1"/>
          </p:cNvSpPr>
          <p:nvPr>
            <p:ph type="body" sz="quarter" idx="13"/>
          </p:nvPr>
        </p:nvSpPr>
        <p:spPr>
          <a:xfrm>
            <a:off x="527381" y="1052736"/>
            <a:ext cx="11664619" cy="54726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Tree>
    <p:extLst>
      <p:ext uri="{BB962C8B-B14F-4D97-AF65-F5344CB8AC3E}">
        <p14:creationId xmlns:p14="http://schemas.microsoft.com/office/powerpoint/2010/main" val="36629466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err="1">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399012" y="1379913"/>
            <a:ext cx="5258304"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‹nr.›</a:t>
            </a:fld>
            <a:endParaRPr lang="en-US" dirty="0"/>
          </a:p>
        </p:txBody>
      </p:sp>
      <p:sp>
        <p:nvSpPr>
          <p:cNvPr id="6" name="Content Placeholder 14">
            <a:extLst>
              <a:ext uri="{FF2B5EF4-FFF2-40B4-BE49-F238E27FC236}">
                <a16:creationId xmlns:a16="http://schemas.microsoft.com/office/drawing/2014/main" id="{5CB5A0A6-E63B-BC41-8540-D1E4EA5237ED}"/>
              </a:ext>
            </a:extLst>
          </p:cNvPr>
          <p:cNvSpPr>
            <a:spLocks noGrp="1"/>
          </p:cNvSpPr>
          <p:nvPr>
            <p:ph sz="quarter" idx="15"/>
          </p:nvPr>
        </p:nvSpPr>
        <p:spPr>
          <a:xfrm>
            <a:off x="6563170" y="1379912"/>
            <a:ext cx="5284703"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2862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eldia+tekst">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9193419" y="6511827"/>
            <a:ext cx="2978827" cy="399135"/>
          </a:xfrm>
          <a:prstGeom prst="rect">
            <a:avLst/>
          </a:prstGeom>
        </p:spPr>
        <p:txBody>
          <a:bodyPr vert="horz" lIns="91440" tIns="45720" rIns="91440" bIns="45720" rtlCol="0" anchor="ctr"/>
          <a:lstStyle>
            <a:lvl1pPr algn="r">
              <a:defRPr sz="1200">
                <a:solidFill>
                  <a:schemeClr val="bg1">
                    <a:lumMod val="50000"/>
                  </a:schemeClr>
                </a:solidFill>
              </a:defRPr>
            </a:lvl1pPr>
          </a:lstStyle>
          <a:p>
            <a:fld id="{A7CC3638-A99D-674C-A789-FA84B7E5EA16}" type="slidenum">
              <a:rPr lang="nl-NL" smtClean="0"/>
              <a:pPr/>
              <a:t>‹nr.›</a:t>
            </a:fld>
            <a:endParaRPr lang="nl-NL" dirty="0"/>
          </a:p>
        </p:txBody>
      </p:sp>
      <p:sp>
        <p:nvSpPr>
          <p:cNvPr id="11" name="Tijdelijke aanduiding voor datum 6"/>
          <p:cNvSpPr>
            <a:spLocks noGrp="1"/>
          </p:cNvSpPr>
          <p:nvPr>
            <p:ph type="dt" sz="half" idx="2"/>
          </p:nvPr>
        </p:nvSpPr>
        <p:spPr>
          <a:xfrm>
            <a:off x="16130" y="6511827"/>
            <a:ext cx="4752805" cy="399135"/>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nl-NL" dirty="0"/>
          </a:p>
        </p:txBody>
      </p:sp>
      <p:sp>
        <p:nvSpPr>
          <p:cNvPr id="12" name="Tijdelijke aanduiding voor titel 1"/>
          <p:cNvSpPr>
            <a:spLocks noGrp="1"/>
          </p:cNvSpPr>
          <p:nvPr>
            <p:ph type="title" hasCustomPrompt="1"/>
          </p:nvPr>
        </p:nvSpPr>
        <p:spPr>
          <a:xfrm>
            <a:off x="-1012775" y="302381"/>
            <a:ext cx="12417376" cy="604762"/>
          </a:xfrm>
          <a:prstGeom prst="roundRect">
            <a:avLst>
              <a:gd name="adj" fmla="val 50000"/>
            </a:avLst>
          </a:prstGeom>
          <a:solidFill>
            <a:srgbClr val="3E6E5A"/>
          </a:solidFill>
          <a:ln>
            <a:noFill/>
          </a:ln>
          <a:effectLst/>
        </p:spPr>
        <p:txBody>
          <a:bodyPr vert="horz" lIns="1296000" tIns="140400" rIns="91440" bIns="140400" rtlCol="0" anchor="ctr">
            <a:noAutofit/>
          </a:bodyPr>
          <a:lstStyle>
            <a:lvl1pPr>
              <a:defRPr sz="2800">
                <a:solidFill>
                  <a:schemeClr val="bg1"/>
                </a:solidFill>
                <a:latin typeface="+mn-lt"/>
              </a:defRPr>
            </a:lvl1pPr>
          </a:lstStyle>
          <a:p>
            <a:r>
              <a:rPr lang="nl-BE" dirty="0" smtClean="0"/>
              <a:t>Titelstijl van model bewerken</a:t>
            </a:r>
            <a:endParaRPr lang="nl-NL" dirty="0"/>
          </a:p>
        </p:txBody>
      </p:sp>
      <p:sp>
        <p:nvSpPr>
          <p:cNvPr id="9" name="Tijdelijke aanduiding voor tekst 4"/>
          <p:cNvSpPr>
            <a:spLocks noGrp="1"/>
          </p:cNvSpPr>
          <p:nvPr>
            <p:ph type="body" sz="quarter" idx="11"/>
          </p:nvPr>
        </p:nvSpPr>
        <p:spPr>
          <a:xfrm>
            <a:off x="806452" y="1058334"/>
            <a:ext cx="10598149" cy="5359399"/>
          </a:xfrm>
          <a:prstGeom prst="rect">
            <a:avLst/>
          </a:prstGeom>
        </p:spPr>
        <p:txBody>
          <a:bodyPr vert="horz">
            <a:normAutofit/>
          </a:bodyPr>
          <a:lstStyle>
            <a:lvl1pPr>
              <a:defRPr sz="2400">
                <a:solidFill>
                  <a:schemeClr val="tx1"/>
                </a:solidFill>
              </a:defRPr>
            </a:lvl1pPr>
            <a:lvl2pPr marL="538163" indent="-273050">
              <a:buFont typeface="Arial" panose="020B0604020202020204" pitchFamily="34" charset="0"/>
              <a:buChar char="−"/>
              <a:defRPr sz="2000">
                <a:solidFill>
                  <a:schemeClr val="tx1"/>
                </a:solidFill>
              </a:defRPr>
            </a:lvl2pPr>
            <a:lvl3pPr marL="803275" indent="-265113">
              <a:defRPr sz="1800">
                <a:solidFill>
                  <a:schemeClr val="tx1"/>
                </a:solidFill>
              </a:defRPr>
            </a:lvl3pPr>
            <a:lvl4pPr marL="1076325" indent="-273050">
              <a:buFont typeface="Arial" panose="020B0604020202020204" pitchFamily="34" charset="0"/>
              <a:buChar char="−"/>
              <a:defRPr sz="1800">
                <a:solidFill>
                  <a:schemeClr val="tx1"/>
                </a:solidFill>
              </a:defRPr>
            </a:lvl4pPr>
            <a:lvl5pPr marL="1341438" indent="-265113">
              <a:defRPr sz="1800">
                <a:solidFill>
                  <a:schemeClr val="tx1"/>
                </a:solidFill>
              </a:defRPr>
            </a:lvl5pPr>
          </a:lstStyle>
          <a:p>
            <a:pPr lvl="0"/>
            <a:r>
              <a:rPr lang="nl-BE" dirty="0" smtClean="0"/>
              <a:t>Klik om de tekststijl van het model te bewerken</a:t>
            </a:r>
          </a:p>
          <a:p>
            <a:pPr lvl="1"/>
            <a:r>
              <a:rPr lang="nl-BE" dirty="0" smtClean="0"/>
              <a:t>Tweede niveau</a:t>
            </a:r>
          </a:p>
          <a:p>
            <a:pPr lvl="2"/>
            <a:r>
              <a:rPr lang="nl-BE" dirty="0" smtClean="0"/>
              <a:t>Derde niveau</a:t>
            </a:r>
          </a:p>
          <a:p>
            <a:pPr lvl="3"/>
            <a:r>
              <a:rPr lang="nl-BE" dirty="0" smtClean="0"/>
              <a:t>Vierde niveau</a:t>
            </a:r>
          </a:p>
          <a:p>
            <a:pPr lvl="4"/>
            <a:r>
              <a:rPr lang="nl-BE" dirty="0" smtClean="0"/>
              <a:t>Vijfde niveau</a:t>
            </a:r>
            <a:endParaRPr lang="nl-NL" dirty="0"/>
          </a:p>
        </p:txBody>
      </p:sp>
    </p:spTree>
    <p:extLst>
      <p:ext uri="{BB962C8B-B14F-4D97-AF65-F5344CB8AC3E}">
        <p14:creationId xmlns:p14="http://schemas.microsoft.com/office/powerpoint/2010/main" val="262876200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399012" y="1379913"/>
            <a:ext cx="11371950" cy="5255487"/>
          </a:xfrm>
        </p:spPr>
        <p:txBody>
          <a:bodyPr>
            <a:normAutofit/>
          </a:bodyPr>
          <a:lstStyle>
            <a:lvl1pPr marL="342900" indent="-342900">
              <a:lnSpc>
                <a:spcPct val="100000"/>
              </a:lnSpc>
              <a:buFont typeface="Arial" panose="020B0604020202020204" pitchFamily="34" charset="0"/>
              <a:buChar char="•"/>
              <a:defRPr sz="2400">
                <a:solidFill>
                  <a:schemeClr val="tx1"/>
                </a:solidFill>
                <a:latin typeface="+mn-lt"/>
                <a:ea typeface="Roboto" panose="02000000000000000000" pitchFamily="2" charset="0"/>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‹nr.›</a:t>
            </a:fld>
            <a:endParaRPr lang="en-US" dirty="0"/>
          </a:p>
        </p:txBody>
      </p:sp>
    </p:spTree>
    <p:extLst>
      <p:ext uri="{BB962C8B-B14F-4D97-AF65-F5344CB8AC3E}">
        <p14:creationId xmlns:p14="http://schemas.microsoft.com/office/powerpoint/2010/main" val="2378300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2647791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2058014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052736"/>
            <a:ext cx="10972800" cy="5256584"/>
          </a:xfrm>
          <a:prstGeom prst="rect">
            <a:avLst/>
          </a:prstGeom>
        </p:spPr>
        <p:txBody>
          <a:bodyPr/>
          <a:lstStyle>
            <a:lvl1pPr>
              <a:defRPr sz="2400"/>
            </a:lvl1pPr>
            <a:lvl2pPr marL="622300" indent="-266700">
              <a:defRPr sz="2200"/>
            </a:lvl2pPr>
            <a:lvl3pPr marL="809625" indent="-187325">
              <a:defRPr sz="1800"/>
            </a:lvl3pPr>
            <a:lvl4pPr marL="1076325" indent="-266700">
              <a:defRPr sz="1600"/>
            </a:lvl4pPr>
            <a:lvl5pPr marL="1254125" indent="-177800">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8"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
        <p:nvSpPr>
          <p:cNvPr id="5"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Tree>
    <p:extLst>
      <p:ext uri="{BB962C8B-B14F-4D97-AF65-F5344CB8AC3E}">
        <p14:creationId xmlns:p14="http://schemas.microsoft.com/office/powerpoint/2010/main" val="117503970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4013547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without title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335360" y="980729"/>
            <a:ext cx="5661157" cy="5328596"/>
          </a:xfrm>
          <a:prstGeom prst="rect">
            <a:avLst/>
          </a:prstGeom>
        </p:spPr>
        <p:txBody>
          <a:bodyPr/>
          <a:lstStyle>
            <a:lvl1pPr marL="228600" indent="-228600">
              <a:defRPr sz="2000"/>
            </a:lvl1pPr>
            <a:lvl2pPr marL="457200" indent="-228600">
              <a:spcBef>
                <a:spcPts val="600"/>
              </a:spcBef>
              <a:defRPr sz="1800"/>
            </a:lvl2pPr>
            <a:lvl3pPr marL="685800" indent="-228600">
              <a:spcBef>
                <a:spcPts val="600"/>
              </a:spcBef>
              <a:defRPr sz="1600"/>
            </a:lvl3pPr>
            <a:lvl4pPr marL="914400" indent="-228600">
              <a:spcBef>
                <a:spcPts val="600"/>
              </a:spcBef>
              <a:defRPr sz="1600"/>
            </a:lvl4pPr>
            <a:lvl5pPr marL="1143000" indent="-228600">
              <a:spcBef>
                <a:spcPts val="600"/>
              </a:spcBef>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6" name="Content Placeholder 5"/>
          <p:cNvSpPr>
            <a:spLocks noGrp="1"/>
          </p:cNvSpPr>
          <p:nvPr>
            <p:ph sz="quarter" idx="4" hasCustomPrompt="1"/>
          </p:nvPr>
        </p:nvSpPr>
        <p:spPr>
          <a:xfrm>
            <a:off x="6193371" y="980730"/>
            <a:ext cx="5663274" cy="5317708"/>
          </a:xfrm>
          <a:prstGeom prst="rect">
            <a:avLst/>
          </a:prstGeom>
        </p:spPr>
        <p:txBody>
          <a:bodyPr/>
          <a:lstStyle>
            <a:lvl1pPr marL="228600" indent="-228600">
              <a:defRPr sz="2000"/>
            </a:lvl1pPr>
            <a:lvl2pPr marL="457200" indent="-228600">
              <a:spcBef>
                <a:spcPts val="600"/>
              </a:spcBef>
              <a:defRPr sz="1800"/>
            </a:lvl2pPr>
            <a:lvl3pPr marL="685800" indent="-228600">
              <a:spcBef>
                <a:spcPts val="600"/>
              </a:spcBef>
              <a:defRPr sz="1600"/>
            </a:lvl3pPr>
            <a:lvl4pPr marL="914400" indent="-228600">
              <a:spcBef>
                <a:spcPts val="600"/>
              </a:spcBef>
              <a:defRPr sz="1600"/>
            </a:lvl4pPr>
            <a:lvl5pPr marL="1143000" indent="-228600">
              <a:spcBef>
                <a:spcPts val="600"/>
              </a:spcBef>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1" name="Slide Number Placeholder 5"/>
          <p:cNvSpPr>
            <a:spLocks noGrp="1"/>
          </p:cNvSpPr>
          <p:nvPr>
            <p:ph type="sldNum" sz="quarter" idx="11"/>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0A9230E-FFBB-4CCB-ABD7-198084EDE768}" type="slidenum">
              <a:rPr lang="fr-BE" smtClean="0"/>
              <a:pPr/>
              <a:t>‹nr.›</a:t>
            </a:fld>
            <a:endParaRPr lang="fr-BE" dirty="0"/>
          </a:p>
        </p:txBody>
      </p:sp>
      <p:sp>
        <p:nvSpPr>
          <p:cNvPr id="7"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Tree>
    <p:extLst>
      <p:ext uri="{BB962C8B-B14F-4D97-AF65-F5344CB8AC3E}">
        <p14:creationId xmlns:p14="http://schemas.microsoft.com/office/powerpoint/2010/main" val="35320190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
        <p:nvSpPr>
          <p:cNvPr id="4"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Tree>
    <p:extLst>
      <p:ext uri="{BB962C8B-B14F-4D97-AF65-F5344CB8AC3E}">
        <p14:creationId xmlns:p14="http://schemas.microsoft.com/office/powerpoint/2010/main" val="4054844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
        <p:nvSpPr>
          <p:cNvPr id="3" name="Rectangle 2"/>
          <p:cNvSpPr/>
          <p:nvPr userDrawn="1"/>
        </p:nvSpPr>
        <p:spPr>
          <a:xfrm>
            <a:off x="10719" y="836712"/>
            <a:ext cx="1216246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881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ussentitel">
    <p:spTree>
      <p:nvGrpSpPr>
        <p:cNvPr id="1" name=""/>
        <p:cNvGrpSpPr/>
        <p:nvPr/>
      </p:nvGrpSpPr>
      <p:grpSpPr>
        <a:xfrm>
          <a:off x="0" y="0"/>
          <a:ext cx="0" cy="0"/>
          <a:chOff x="0" y="0"/>
          <a:chExt cx="0" cy="0"/>
        </a:xfrm>
      </p:grpSpPr>
      <p:sp>
        <p:nvSpPr>
          <p:cNvPr id="2" name="Tekstvak 4"/>
          <p:cNvSpPr txBox="1">
            <a:spLocks noChangeArrowheads="1"/>
          </p:cNvSpPr>
          <p:nvPr userDrawn="1"/>
        </p:nvSpPr>
        <p:spPr bwMode="auto">
          <a:xfrm>
            <a:off x="573618" y="1662114"/>
            <a:ext cx="11044767" cy="2308225"/>
          </a:xfrm>
          <a:prstGeom prst="rect">
            <a:avLst/>
          </a:prstGeom>
          <a:noFill/>
          <a:ln w="9525">
            <a:solidFill>
              <a:srgbClr val="0087B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nl-BE" altLang="en-US" sz="4800" smtClean="0">
              <a:solidFill>
                <a:srgbClr val="0087BE"/>
              </a:solidFill>
            </a:endParaRPr>
          </a:p>
          <a:p>
            <a:pPr algn="ctr" eaLnBrk="1" hangingPunct="1">
              <a:defRPr/>
            </a:pPr>
            <a:endParaRPr lang="nl-BE" altLang="en-US" sz="4800" smtClean="0">
              <a:solidFill>
                <a:srgbClr val="0087BE"/>
              </a:solidFill>
            </a:endParaRPr>
          </a:p>
          <a:p>
            <a:pPr algn="ctr" eaLnBrk="1" hangingPunct="1">
              <a:defRPr/>
            </a:pPr>
            <a:endParaRPr lang="nl-BE" altLang="en-US" sz="4800" smtClean="0">
              <a:solidFill>
                <a:srgbClr val="0087BE"/>
              </a:solidFill>
            </a:endParaRPr>
          </a:p>
        </p:txBody>
      </p:sp>
      <p:sp>
        <p:nvSpPr>
          <p:cNvPr id="3" name="Slide Number Placeholder 2"/>
          <p:cNvSpPr>
            <a:spLocks noGrp="1"/>
          </p:cNvSpPr>
          <p:nvPr>
            <p:ph type="sldNum" sz="quarter" idx="10"/>
          </p:nvPr>
        </p:nvSpPr>
        <p:spPr/>
        <p:txBody>
          <a:bodyPr/>
          <a:lstStyle>
            <a:lvl1pPr>
              <a:defRPr/>
            </a:lvl1pPr>
          </a:lstStyle>
          <a:p>
            <a:pPr>
              <a:defRPr/>
            </a:pPr>
            <a:fld id="{EF66DDCB-4F40-4F8C-A2FE-269D135B5A13}" type="slidenum">
              <a:rPr lang="en-GB"/>
              <a:pPr>
                <a:defRPr/>
              </a:pPr>
              <a:t>‹nr.›</a:t>
            </a:fld>
            <a:endParaRPr lang="en-GB" dirty="0"/>
          </a:p>
        </p:txBody>
      </p:sp>
      <p:sp>
        <p:nvSpPr>
          <p:cNvPr id="4" name="Title 1"/>
          <p:cNvSpPr>
            <a:spLocks noGrp="1"/>
          </p:cNvSpPr>
          <p:nvPr>
            <p:ph type="ctrTitle"/>
          </p:nvPr>
        </p:nvSpPr>
        <p:spPr>
          <a:xfrm>
            <a:off x="573618" y="1662115"/>
            <a:ext cx="11044767" cy="2308224"/>
          </a:xfrm>
          <a:prstGeom prst="rect">
            <a:avLst/>
          </a:prstGeom>
        </p:spPr>
        <p:txBody>
          <a:bodyPr>
            <a:normAutofit/>
          </a:bodyPr>
          <a:lstStyle>
            <a:lvl1pPr algn="ctr">
              <a:defRPr lang="fr-BE" sz="3599" kern="1200" dirty="0">
                <a:solidFill>
                  <a:srgbClr val="0087BE"/>
                </a:solidFill>
                <a:latin typeface="+mn-lt"/>
                <a:ea typeface="+mj-ea"/>
                <a:cs typeface="Arial" panose="020B0604020202020204" pitchFamily="34" charset="0"/>
              </a:defRPr>
            </a:lvl1pPr>
          </a:lstStyle>
          <a:p>
            <a:r>
              <a:rPr lang="en-US" dirty="0" smtClean="0"/>
              <a:t>Click to edit Master title style</a:t>
            </a:r>
            <a:endParaRPr lang="fr-BE" dirty="0"/>
          </a:p>
        </p:txBody>
      </p:sp>
    </p:spTree>
    <p:extLst>
      <p:ext uri="{BB962C8B-B14F-4D97-AF65-F5344CB8AC3E}">
        <p14:creationId xmlns:p14="http://schemas.microsoft.com/office/powerpoint/2010/main" val="1805370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2" descr="http://fr.hdyo.org/assets/ask-question-2-ce96e3e01c85a38a0d39c61cfae6d42c.jpg"/>
          <p:cNvPicPr>
            <a:picLocks noChangeAspect="1" noChangeArrowheads="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271464" y="908720"/>
            <a:ext cx="4626790" cy="417646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0"/>
          </p:nvPr>
        </p:nvSpPr>
        <p:spPr/>
        <p:txBody>
          <a:bodyPr/>
          <a:lstStyle>
            <a:lvl1pPr>
              <a:defRPr/>
            </a:lvl1pPr>
          </a:lstStyle>
          <a:p>
            <a:pPr>
              <a:defRPr/>
            </a:pPr>
            <a:fld id="{97CCC5E9-F9D9-46F9-AA92-085E1A182B77}" type="slidenum">
              <a:rPr lang="en-GB"/>
              <a:pPr>
                <a:defRPr/>
              </a:pPr>
              <a:t>‹nr.›</a:t>
            </a:fld>
            <a:endParaRPr lang="en-GB"/>
          </a:p>
        </p:txBody>
      </p:sp>
      <p:grpSp>
        <p:nvGrpSpPr>
          <p:cNvPr id="12" name="Group 11"/>
          <p:cNvGrpSpPr>
            <a:grpSpLocks/>
          </p:cNvGrpSpPr>
          <p:nvPr userDrawn="1"/>
        </p:nvGrpSpPr>
        <p:grpSpPr bwMode="auto">
          <a:xfrm>
            <a:off x="6672064" y="1700808"/>
            <a:ext cx="4624520" cy="2800767"/>
            <a:chOff x="4406900" y="2676525"/>
            <a:chExt cx="4268788" cy="2802021"/>
          </a:xfrm>
        </p:grpSpPr>
        <p:pic>
          <p:nvPicPr>
            <p:cNvPr id="1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2"/>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nl-BE" sz="1600" dirty="0" smtClean="0">
                  <a:latin typeface="+mn-lt"/>
                  <a:cs typeface="Arial" pitchFamily="34" charset="0"/>
                </a:rPr>
                <a:t>frank.robben@mail.fgov.be </a:t>
              </a:r>
              <a:endParaRPr lang="nl-BE" sz="1600" dirty="0">
                <a:latin typeface="+mn-lt"/>
                <a:cs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a:t>
              </a:r>
              <a:r>
                <a:rPr lang="nl-BE" sz="1600" dirty="0" err="1">
                  <a:latin typeface="+mn-lt"/>
                  <a:cs typeface="Arial" pitchFamily="34" charset="0"/>
                  <a:sym typeface="Arial" pitchFamily="34" charset="0"/>
                </a:rPr>
                <a:t>FrRobben</a:t>
              </a:r>
              <a:endParaRPr lang="nl-BE" sz="1600" dirty="0">
                <a:latin typeface="+mn-lt"/>
                <a:cs typeface="Arial" pitchFamily="34" charset="0"/>
                <a:sym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https://www.frankrobben.be</a:t>
              </a:r>
            </a:p>
            <a:p>
              <a:pPr>
                <a:defRPr/>
              </a:pPr>
              <a:r>
                <a:rPr lang="nl-BE" sz="1600" dirty="0">
                  <a:latin typeface="+mn-lt"/>
                  <a:cs typeface="Arial" pitchFamily="34" charset="0"/>
                  <a:sym typeface="Arial" pitchFamily="34" charset="0"/>
                </a:rPr>
                <a:t>https://www.ksz.fgov.be</a:t>
              </a:r>
            </a:p>
            <a:p>
              <a:pPr>
                <a:defRPr/>
              </a:pPr>
              <a:r>
                <a:rPr lang="nl-BE" sz="1600" dirty="0" smtClean="0">
                  <a:latin typeface="+mn-lt"/>
                  <a:cs typeface="Arial" pitchFamily="34" charset="0"/>
                  <a:sym typeface="Arial" pitchFamily="34" charset="0"/>
                </a:rPr>
                <a:t>https</a:t>
              </a:r>
              <a:r>
                <a:rPr lang="nl-BE" sz="1600" dirty="0">
                  <a:latin typeface="+mn-lt"/>
                  <a:cs typeface="Arial" pitchFamily="34" charset="0"/>
                  <a:sym typeface="Arial" pitchFamily="34" charset="0"/>
                </a:rPr>
                <a:t>://</a:t>
              </a:r>
              <a:r>
                <a:rPr lang="nl-BE" sz="1600" dirty="0" smtClean="0">
                  <a:latin typeface="+mn-lt"/>
                  <a:cs typeface="Arial" pitchFamily="34" charset="0"/>
                  <a:sym typeface="Arial" pitchFamily="34" charset="0"/>
                </a:rPr>
                <a:t>www.ehealth.fgov.be</a:t>
              </a:r>
              <a:endParaRPr lang="nl-BE" sz="1600" dirty="0">
                <a:latin typeface="+mn-lt"/>
                <a:cs typeface="Arial" pitchFamily="34" charset="0"/>
                <a:sym typeface="Arial" pitchFamily="34" charset="0"/>
              </a:endParaRPr>
            </a:p>
          </p:txBody>
        </p:sp>
      </p:grpSp>
    </p:spTree>
    <p:extLst>
      <p:ext uri="{BB962C8B-B14F-4D97-AF65-F5344CB8AC3E}">
        <p14:creationId xmlns:p14="http://schemas.microsoft.com/office/powerpoint/2010/main" val="1435696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1DEE48-30C6-B240-8E52-B34414283768}"/>
              </a:ext>
            </a:extLst>
          </p:cNvPr>
          <p:cNvSpPr/>
          <p:nvPr userDrawn="1"/>
        </p:nvSpPr>
        <p:spPr>
          <a:xfrm>
            <a:off x="3" y="6006662"/>
            <a:ext cx="425669" cy="425669"/>
          </a:xfrm>
          <a:prstGeom prst="rect">
            <a:avLst/>
          </a:prstGeom>
          <a:solidFill>
            <a:srgbClr val="818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14C723DF-8B08-9D48-A995-24211E0CFD0A}"/>
              </a:ext>
            </a:extLst>
          </p:cNvPr>
          <p:cNvSpPr/>
          <p:nvPr userDrawn="1"/>
        </p:nvSpPr>
        <p:spPr>
          <a:xfrm>
            <a:off x="425672" y="6432331"/>
            <a:ext cx="425669" cy="425669"/>
          </a:xfrm>
          <a:prstGeom prst="rect">
            <a:avLst/>
          </a:prstGeom>
          <a:solidFill>
            <a:srgbClr val="A7B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Placeholder 1">
            <a:extLst>
              <a:ext uri="{FF2B5EF4-FFF2-40B4-BE49-F238E27FC236}">
                <a16:creationId xmlns:a16="http://schemas.microsoft.com/office/drawing/2014/main" id="{5A10ECE4-6A3A-8545-ABD5-D1E622AFEBB7}"/>
              </a:ext>
            </a:extLst>
          </p:cNvPr>
          <p:cNvSpPr>
            <a:spLocks noGrp="1"/>
          </p:cNvSpPr>
          <p:nvPr>
            <p:ph type="title" hasCustomPrompt="1"/>
          </p:nvPr>
        </p:nvSpPr>
        <p:spPr>
          <a:xfrm>
            <a:off x="576001" y="1272000"/>
            <a:ext cx="9996084" cy="1027200"/>
          </a:xfrm>
          <a:prstGeom prst="rect">
            <a:avLst/>
          </a:prstGeom>
        </p:spPr>
        <p:txBody>
          <a:bodyPr vert="horz" lIns="91440" tIns="45720" rIns="91440" bIns="45720" rtlCol="0" anchor="t">
            <a:noAutofit/>
          </a:bodyPr>
          <a:lstStyle>
            <a:lvl1pPr>
              <a:defRPr sz="3200" b="1">
                <a:solidFill>
                  <a:srgbClr val="6697AD"/>
                </a:solidFill>
                <a:latin typeface="Arial" panose="020B0604020202020204" pitchFamily="34" charset="0"/>
                <a:cs typeface="Arial" panose="020B0604020202020204" pitchFamily="34" charset="0"/>
              </a:defRPr>
            </a:lvl1pPr>
          </a:lstStyle>
          <a:p>
            <a:r>
              <a:rPr lang="en-US" dirty="0"/>
              <a:t>2 line </a:t>
            </a:r>
            <a:br>
              <a:rPr lang="en-US" dirty="0"/>
            </a:br>
            <a:r>
              <a:rPr lang="en-US" dirty="0"/>
              <a:t>title</a:t>
            </a:r>
          </a:p>
        </p:txBody>
      </p:sp>
      <p:sp>
        <p:nvSpPr>
          <p:cNvPr id="12" name="Content Placeholder 2">
            <a:extLst>
              <a:ext uri="{FF2B5EF4-FFF2-40B4-BE49-F238E27FC236}">
                <a16:creationId xmlns:a16="http://schemas.microsoft.com/office/drawing/2014/main" id="{F87DB1E4-120A-7D40-8974-D3A61A61C802}"/>
              </a:ext>
            </a:extLst>
          </p:cNvPr>
          <p:cNvSpPr>
            <a:spLocks noGrp="1"/>
          </p:cNvSpPr>
          <p:nvPr>
            <p:ph idx="1" hasCustomPrompt="1"/>
          </p:nvPr>
        </p:nvSpPr>
        <p:spPr>
          <a:xfrm>
            <a:off x="576000" y="2352000"/>
            <a:ext cx="11040000" cy="3652800"/>
          </a:xfrm>
          <a:prstGeom prst="rect">
            <a:avLst/>
          </a:prstGeom>
        </p:spPr>
        <p:txBody>
          <a:bodyPr lIns="90000"/>
          <a:lstStyle>
            <a:lvl1pPr marL="228594" indent="-228594">
              <a:buClr>
                <a:srgbClr val="A7B341"/>
              </a:buClr>
              <a:buFont typeface="Wingdings" pitchFamily="2" charset="2"/>
              <a:buChar char="§"/>
              <a:defRPr sz="2400" baseline="0">
                <a:solidFill>
                  <a:srgbClr val="878787"/>
                </a:solidFill>
                <a:latin typeface="Arial" panose="020B0604020202020204" pitchFamily="34" charset="0"/>
                <a:cs typeface="Arial" panose="020B0604020202020204" pitchFamily="34" charset="0"/>
              </a:defRPr>
            </a:lvl1pPr>
            <a:lvl2pPr marL="685783" indent="-228594">
              <a:buClr>
                <a:srgbClr val="6697AD"/>
              </a:buClr>
              <a:buFont typeface="Wingdings" pitchFamily="2" charset="2"/>
              <a:buChar char="§"/>
              <a:defRPr sz="2400" baseline="0">
                <a:solidFill>
                  <a:srgbClr val="878787"/>
                </a:solidFill>
                <a:latin typeface="Arial" panose="020B0604020202020204" pitchFamily="34" charset="0"/>
                <a:cs typeface="Arial" panose="020B0604020202020204" pitchFamily="34" charset="0"/>
              </a:defRPr>
            </a:lvl2pPr>
            <a:lvl3pPr marL="1142971"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3pPr>
            <a:lvl4pPr marL="1600160"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4pPr>
            <a:lvl5pPr marL="2057349"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1" y="345600"/>
            <a:ext cx="2942449" cy="566400"/>
          </a:xfrm>
          <a:prstGeom prst="rect">
            <a:avLst/>
          </a:prstGeom>
        </p:spPr>
      </p:pic>
      <p:sp>
        <p:nvSpPr>
          <p:cNvPr id="9" name="Rectangle 8">
            <a:extLst>
              <a:ext uri="{FF2B5EF4-FFF2-40B4-BE49-F238E27FC236}">
                <a16:creationId xmlns:a16="http://schemas.microsoft.com/office/drawing/2014/main" id="{FE016E78-0C25-A14C-BD63-3F3DB41ED914}"/>
              </a:ext>
            </a:extLst>
          </p:cNvPr>
          <p:cNvSpPr/>
          <p:nvPr userDrawn="1"/>
        </p:nvSpPr>
        <p:spPr>
          <a:xfrm>
            <a:off x="851340" y="6501538"/>
            <a:ext cx="2789896" cy="256545"/>
          </a:xfrm>
          <a:prstGeom prst="rect">
            <a:avLst/>
          </a:prstGeom>
        </p:spPr>
        <p:txBody>
          <a:bodyPr wrap="square">
            <a:spAutoFit/>
          </a:bodyPr>
          <a:lstStyle/>
          <a:p>
            <a:r>
              <a:rPr lang="en-US" sz="1067" dirty="0" smtClean="0">
                <a:solidFill>
                  <a:srgbClr val="878787"/>
                </a:solidFill>
                <a:latin typeface="Arial" panose="020B0604020202020204" pitchFamily="34" charset="0"/>
                <a:cs typeface="Arial" panose="020B0604020202020204" pitchFamily="34" charset="0"/>
              </a:rPr>
              <a:t>www.issa.int/wssf2019</a:t>
            </a:r>
          </a:p>
        </p:txBody>
      </p:sp>
      <p:sp>
        <p:nvSpPr>
          <p:cNvPr id="11" name="Rectangle 10">
            <a:extLst>
              <a:ext uri="{FF2B5EF4-FFF2-40B4-BE49-F238E27FC236}">
                <a16:creationId xmlns:a16="http://schemas.microsoft.com/office/drawing/2014/main" id="{FE016E78-0C25-A14C-BD63-3F3DB41ED914}"/>
              </a:ext>
            </a:extLst>
          </p:cNvPr>
          <p:cNvSpPr/>
          <p:nvPr userDrawn="1"/>
        </p:nvSpPr>
        <p:spPr>
          <a:xfrm>
            <a:off x="10284333" y="6501538"/>
            <a:ext cx="1561776" cy="256545"/>
          </a:xfrm>
          <a:prstGeom prst="rect">
            <a:avLst/>
          </a:prstGeom>
        </p:spPr>
        <p:txBody>
          <a:bodyPr wrap="square" rIns="0">
            <a:spAutoFit/>
          </a:bodyPr>
          <a:lstStyle/>
          <a:p>
            <a:pPr marL="0" marR="0" indent="0" algn="r" defTabSz="914377" rtl="0" eaLnBrk="1" fontAlgn="auto" latinLnBrk="0" hangingPunct="1">
              <a:lnSpc>
                <a:spcPct val="100000"/>
              </a:lnSpc>
              <a:spcBef>
                <a:spcPts val="0"/>
              </a:spcBef>
              <a:spcAft>
                <a:spcPts val="0"/>
              </a:spcAft>
              <a:buClrTx/>
              <a:buSzTx/>
              <a:buFontTx/>
              <a:buNone/>
              <a:tabLst/>
              <a:defRPr/>
            </a:pPr>
            <a:r>
              <a:rPr lang="en-US" sz="1067" dirty="0" smtClean="0">
                <a:solidFill>
                  <a:srgbClr val="878787"/>
                </a:solidFill>
                <a:latin typeface="Arial" panose="020B0604020202020204" pitchFamily="34" charset="0"/>
                <a:cs typeface="Arial" panose="020B0604020202020204" pitchFamily="34" charset="0"/>
              </a:rPr>
              <a:t>#ISSAWSSF</a:t>
            </a:r>
          </a:p>
        </p:txBody>
      </p:sp>
      <p:sp>
        <p:nvSpPr>
          <p:cNvPr id="16" name="Rectangle 15"/>
          <p:cNvSpPr/>
          <p:nvPr userDrawn="1"/>
        </p:nvSpPr>
        <p:spPr>
          <a:xfrm>
            <a:off x="5443200" y="6493123"/>
            <a:ext cx="1378904" cy="256545"/>
          </a:xfrm>
          <a:prstGeom prst="rect">
            <a:avLst/>
          </a:prstGeom>
        </p:spPr>
        <p:txBody>
          <a:bodyPr wrap="none">
            <a:spAutoFit/>
          </a:bodyPr>
          <a:lstStyle/>
          <a:p>
            <a:r>
              <a:rPr lang="en-US" sz="1067" kern="1200" dirty="0" smtClean="0">
                <a:solidFill>
                  <a:srgbClr val="878787"/>
                </a:solidFill>
                <a:latin typeface="Arial" panose="020B0604020202020204" pitchFamily="34" charset="0"/>
                <a:ea typeface="+mn-ea"/>
                <a:cs typeface="Arial" panose="020B0604020202020204" pitchFamily="34" charset="0"/>
              </a:rPr>
              <a:t>#protectingyou2019</a:t>
            </a:r>
            <a:endParaRPr lang="en-GB" sz="1067" kern="1200" dirty="0">
              <a:solidFill>
                <a:srgbClr val="878787"/>
              </a:solidFill>
              <a:latin typeface="Arial" panose="020B0604020202020204" pitchFamily="34" charset="0"/>
              <a:ea typeface="+mn-ea"/>
              <a:cs typeface="Arial" panose="020B0604020202020204" pitchFamily="34" charset="0"/>
            </a:endParaRP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75200" y="345600"/>
            <a:ext cx="1170909" cy="1118400"/>
          </a:xfrm>
          <a:prstGeom prst="rect">
            <a:avLst/>
          </a:prstGeom>
        </p:spPr>
      </p:pic>
    </p:spTree>
    <p:extLst>
      <p:ext uri="{BB962C8B-B14F-4D97-AF65-F5344CB8AC3E}">
        <p14:creationId xmlns:p14="http://schemas.microsoft.com/office/powerpoint/2010/main" val="1745681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4" name="Slide Number Placeholder 5"/>
          <p:cNvSpPr>
            <a:spLocks noGrp="1"/>
          </p:cNvSpPr>
          <p:nvPr>
            <p:ph type="sldNum" sz="quarter" idx="10"/>
          </p:nvPr>
        </p:nvSpPr>
        <p:spPr/>
        <p:txBody>
          <a:bodyPr/>
          <a:lstStyle>
            <a:lvl1pPr>
              <a:defRPr/>
            </a:lvl1pPr>
          </a:lstStyle>
          <a:p>
            <a:pPr>
              <a:defRPr/>
            </a:pPr>
            <a:fld id="{84AEDDD6-2727-439E-A96F-E9FD4CA77376}" type="slidenum">
              <a:rPr lang="en-GB"/>
              <a:pPr>
                <a:defRPr/>
              </a:pPr>
              <a:t>‹nr.›</a:t>
            </a:fld>
            <a:endParaRPr lang="en-GB" dirty="0"/>
          </a:p>
        </p:txBody>
      </p:sp>
      <p:sp>
        <p:nvSpPr>
          <p:cNvPr id="5"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p>
        </p:txBody>
      </p:sp>
    </p:spTree>
    <p:extLst>
      <p:ext uri="{BB962C8B-B14F-4D97-AF65-F5344CB8AC3E}">
        <p14:creationId xmlns:p14="http://schemas.microsoft.com/office/powerpoint/2010/main" val="284466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
        <p:nvSpPr>
          <p:cNvPr id="9" name="Text Placeholder 2"/>
          <p:cNvSpPr>
            <a:spLocks noGrp="1"/>
          </p:cNvSpPr>
          <p:nvPr>
            <p:ph type="body" idx="1"/>
          </p:nvPr>
        </p:nvSpPr>
        <p:spPr>
          <a:xfrm>
            <a:off x="609600" y="1052738"/>
            <a:ext cx="10972800" cy="547260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1" name="Slide Number Placeholder 5"/>
          <p:cNvSpPr>
            <a:spLocks noGrp="1"/>
          </p:cNvSpPr>
          <p:nvPr>
            <p:ph type="sldNum" sz="quarter" idx="4"/>
          </p:nvPr>
        </p:nvSpPr>
        <p:spPr>
          <a:xfrm>
            <a:off x="4691360" y="6525344"/>
            <a:ext cx="2844800" cy="29312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Tree>
    <p:extLst>
      <p:ext uri="{BB962C8B-B14F-4D97-AF65-F5344CB8AC3E}">
        <p14:creationId xmlns:p14="http://schemas.microsoft.com/office/powerpoint/2010/main" val="3465335338"/>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8" r:id="rId3"/>
    <p:sldLayoutId id="2147483911" r:id="rId4"/>
    <p:sldLayoutId id="2147483912" r:id="rId5"/>
    <p:sldLayoutId id="2147483917" r:id="rId6"/>
    <p:sldLayoutId id="2147483902" r:id="rId7"/>
    <p:sldLayoutId id="2147483921" r:id="rId8"/>
    <p:sldLayoutId id="2147483922" r:id="rId9"/>
    <p:sldLayoutId id="2147483924" r:id="rId10"/>
    <p:sldLayoutId id="2147483926" r:id="rId11"/>
    <p:sldLayoutId id="2147483927" r:id="rId12"/>
    <p:sldLayoutId id="2147483928" r:id="rId13"/>
    <p:sldLayoutId id="2147483929" r:id="rId14"/>
    <p:sldLayoutId id="2147483931" r:id="rId15"/>
    <p:sldLayoutId id="2147483932" r:id="rId16"/>
    <p:sldLayoutId id="2147483933" r:id="rId17"/>
    <p:sldLayoutId id="2147483934" r:id="rId18"/>
    <p:sldLayoutId id="2147483935" r:id="rId19"/>
    <p:sldLayoutId id="2147483936" r:id="rId20"/>
  </p:sldLayoutIdLst>
  <p:timing>
    <p:tnLst>
      <p:par>
        <p:cTn id="1" dur="indefinite" restart="never" nodeType="tmRoot"/>
      </p:par>
    </p:tnLst>
  </p:timing>
  <p:hf hdr="0" ftr="0" dt="0"/>
  <p:txStyles>
    <p:titleStyle>
      <a:lvl1pPr algn="ctr" defTabSz="914384" rtl="0" eaLnBrk="1" latinLnBrk="0" hangingPunct="1">
        <a:spcBef>
          <a:spcPct val="0"/>
        </a:spcBef>
        <a:buNone/>
        <a:defRPr sz="3599" kern="1200">
          <a:solidFill>
            <a:srgbClr val="0087BE"/>
          </a:solidFill>
          <a:latin typeface="+mn-lt"/>
          <a:ea typeface="+mj-ea"/>
          <a:cs typeface="Arial" panose="020B0604020202020204" pitchFamily="34" charset="0"/>
        </a:defRPr>
      </a:lvl1pPr>
    </p:titleStyle>
    <p:bodyStyle>
      <a:lvl1pPr marL="342894" indent="-342894" algn="l" defTabSz="914384"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7" algn="l" defTabSz="914384" rtl="0" eaLnBrk="1" latinLnBrk="0" hangingPunct="1">
        <a:defRPr sz="1800" kern="1200">
          <a:solidFill>
            <a:schemeClr val="tx1"/>
          </a:solidFill>
          <a:latin typeface="+mn-lt"/>
          <a:ea typeface="+mn-ea"/>
          <a:cs typeface="+mn-cs"/>
        </a:defRPr>
      </a:lvl4pPr>
      <a:lvl5pPr marL="1828767" algn="l" defTabSz="914384" rtl="0" eaLnBrk="1" latinLnBrk="0" hangingPunct="1">
        <a:defRPr sz="1800" kern="1200">
          <a:solidFill>
            <a:schemeClr val="tx1"/>
          </a:solidFill>
          <a:latin typeface="+mn-lt"/>
          <a:ea typeface="+mn-ea"/>
          <a:cs typeface="+mn-cs"/>
        </a:defRPr>
      </a:lvl5pPr>
      <a:lvl6pPr marL="2285961"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3" algn="l" defTabSz="914384" rtl="0" eaLnBrk="1" latinLnBrk="0" hangingPunct="1">
        <a:defRPr sz="1800" kern="1200">
          <a:solidFill>
            <a:schemeClr val="tx1"/>
          </a:solidFill>
          <a:latin typeface="+mn-lt"/>
          <a:ea typeface="+mn-ea"/>
          <a:cs typeface="+mn-cs"/>
        </a:defRPr>
      </a:lvl8pPr>
      <a:lvl9pPr marL="3657537" algn="l" defTabSz="91438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02.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s>
</file>

<file path=ppt/slides/_rels/slide103.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41.jpeg"/><Relationship Id="rId7" Type="http://schemas.openxmlformats.org/officeDocument/2006/relationships/image" Target="../media/image133.png"/><Relationship Id="rId12" Type="http://schemas.openxmlformats.org/officeDocument/2006/relationships/image" Target="../media/image140.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44.png"/><Relationship Id="rId11" Type="http://schemas.openxmlformats.org/officeDocument/2006/relationships/image" Target="../media/image145.png"/><Relationship Id="rId5" Type="http://schemas.openxmlformats.org/officeDocument/2006/relationships/image" Target="../media/image143.png"/><Relationship Id="rId10" Type="http://schemas.openxmlformats.org/officeDocument/2006/relationships/image" Target="../media/image138.png"/><Relationship Id="rId4" Type="http://schemas.openxmlformats.org/officeDocument/2006/relationships/image" Target="../media/image142.png"/><Relationship Id="rId9" Type="http://schemas.openxmlformats.org/officeDocument/2006/relationships/image" Target="../media/image136.pn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6.png"/></Relationships>
</file>

<file path=ppt/slides/_rels/slide105.xml.rels><?xml version="1.0" encoding="UTF-8" standalone="yes"?>
<Relationships xmlns="http://schemas.openxmlformats.org/package/2006/relationships"><Relationship Id="rId3" Type="http://schemas.openxmlformats.org/officeDocument/2006/relationships/hyperlink" Target="https://www.mijngezondheid.belgie.be/" TargetMode="External"/><Relationship Id="rId2" Type="http://schemas.openxmlformats.org/officeDocument/2006/relationships/hyperlink" Target="https://www.status.ehealth.fgov.be/nl"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hyperlink" Target="http://www.gcloud.belgium.be/" TargetMode="Externa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hyperlink" Target="https://reuse.smals.be/nl" TargetMode="Externa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hyperlink" Target="https://www.ehealth.fgov.be/ehealthplatform/nl"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image" Target="../media/image157.emf"/><Relationship Id="rId1" Type="http://schemas.openxmlformats.org/officeDocument/2006/relationships/slideLayout" Target="../slideLayouts/slideLayout2.xml"/><Relationship Id="rId4" Type="http://schemas.openxmlformats.org/officeDocument/2006/relationships/image" Target="../media/image159.emf"/></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2" Type="http://schemas.openxmlformats.org/officeDocument/2006/relationships/hyperlink" Target="https://health.ec.europa.eu/ehealth-digital-health-and-care/ehealth-and-covid-19_en" TargetMode="Externa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0.png"/><Relationship Id="rId18" Type="http://schemas.openxmlformats.org/officeDocument/2006/relationships/image" Target="../media/image175.png"/><Relationship Id="rId3" Type="http://schemas.openxmlformats.org/officeDocument/2006/relationships/image" Target="../media/image160.emf"/><Relationship Id="rId7" Type="http://schemas.openxmlformats.org/officeDocument/2006/relationships/image" Target="../media/image164.emf"/><Relationship Id="rId12" Type="http://schemas.openxmlformats.org/officeDocument/2006/relationships/image" Target="../media/image169.emf"/><Relationship Id="rId17" Type="http://schemas.openxmlformats.org/officeDocument/2006/relationships/image" Target="../media/image174.png"/><Relationship Id="rId2" Type="http://schemas.openxmlformats.org/officeDocument/2006/relationships/notesSlide" Target="../notesSlides/notesSlide45.xml"/><Relationship Id="rId16" Type="http://schemas.openxmlformats.org/officeDocument/2006/relationships/image" Target="../media/image173.png"/><Relationship Id="rId20" Type="http://schemas.openxmlformats.org/officeDocument/2006/relationships/image" Target="../media/image177.emf"/><Relationship Id="rId1" Type="http://schemas.openxmlformats.org/officeDocument/2006/relationships/slideLayout" Target="../slideLayouts/slideLayout4.xml"/><Relationship Id="rId6" Type="http://schemas.openxmlformats.org/officeDocument/2006/relationships/image" Target="../media/image163.emf"/><Relationship Id="rId11" Type="http://schemas.openxmlformats.org/officeDocument/2006/relationships/image" Target="../media/image168.png"/><Relationship Id="rId5" Type="http://schemas.openxmlformats.org/officeDocument/2006/relationships/image" Target="../media/image162.emf"/><Relationship Id="rId15" Type="http://schemas.openxmlformats.org/officeDocument/2006/relationships/image" Target="../media/image172.png"/><Relationship Id="rId10" Type="http://schemas.openxmlformats.org/officeDocument/2006/relationships/image" Target="../media/image167.emf"/><Relationship Id="rId19" Type="http://schemas.openxmlformats.org/officeDocument/2006/relationships/image" Target="../media/image176.png"/><Relationship Id="rId4" Type="http://schemas.openxmlformats.org/officeDocument/2006/relationships/image" Target="../media/image161.emf"/><Relationship Id="rId9" Type="http://schemas.openxmlformats.org/officeDocument/2006/relationships/image" Target="../media/image166.emf"/><Relationship Id="rId14" Type="http://schemas.openxmlformats.org/officeDocument/2006/relationships/image" Target="../media/image171.png"/></Relationships>
</file>

<file path=ppt/slides/_rels/slide145.xml.rels><?xml version="1.0" encoding="UTF-8" standalone="yes"?>
<Relationships xmlns="http://schemas.openxmlformats.org/package/2006/relationships"><Relationship Id="rId8" Type="http://schemas.openxmlformats.org/officeDocument/2006/relationships/image" Target="../media/image164.emf"/><Relationship Id="rId13" Type="http://schemas.openxmlformats.org/officeDocument/2006/relationships/image" Target="../media/image169.emf"/><Relationship Id="rId3" Type="http://schemas.openxmlformats.org/officeDocument/2006/relationships/image" Target="../media/image161.emf"/><Relationship Id="rId7" Type="http://schemas.openxmlformats.org/officeDocument/2006/relationships/image" Target="../media/image163.emf"/><Relationship Id="rId12" Type="http://schemas.openxmlformats.org/officeDocument/2006/relationships/image" Target="../media/image168.png"/><Relationship Id="rId2" Type="http://schemas.openxmlformats.org/officeDocument/2006/relationships/image" Target="../media/image160.emf"/><Relationship Id="rId16" Type="http://schemas.openxmlformats.org/officeDocument/2006/relationships/image" Target="../media/image181.jpeg"/><Relationship Id="rId1" Type="http://schemas.openxmlformats.org/officeDocument/2006/relationships/slideLayout" Target="../slideLayouts/slideLayout4.xml"/><Relationship Id="rId6" Type="http://schemas.openxmlformats.org/officeDocument/2006/relationships/image" Target="../media/image162.emf"/><Relationship Id="rId11" Type="http://schemas.openxmlformats.org/officeDocument/2006/relationships/image" Target="../media/image167.emf"/><Relationship Id="rId5" Type="http://schemas.openxmlformats.org/officeDocument/2006/relationships/image" Target="../media/image179.jpg"/><Relationship Id="rId15" Type="http://schemas.openxmlformats.org/officeDocument/2006/relationships/image" Target="../media/image177.emf"/><Relationship Id="rId10" Type="http://schemas.openxmlformats.org/officeDocument/2006/relationships/image" Target="../media/image166.emf"/><Relationship Id="rId4" Type="http://schemas.openxmlformats.org/officeDocument/2006/relationships/image" Target="../media/image178.png"/><Relationship Id="rId9" Type="http://schemas.openxmlformats.org/officeDocument/2006/relationships/image" Target="../media/image180.png"/><Relationship Id="rId14" Type="http://schemas.openxmlformats.org/officeDocument/2006/relationships/image" Target="../media/image173.png"/></Relationships>
</file>

<file path=ppt/slides/_rels/slide14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8" Type="http://schemas.openxmlformats.org/officeDocument/2006/relationships/image" Target="../media/image185.emf"/><Relationship Id="rId13" Type="http://schemas.openxmlformats.org/officeDocument/2006/relationships/image" Target="../media/image168.png"/><Relationship Id="rId3" Type="http://schemas.openxmlformats.org/officeDocument/2006/relationships/image" Target="../media/image169.emf"/><Relationship Id="rId7" Type="http://schemas.openxmlformats.org/officeDocument/2006/relationships/image" Target="../media/image177.emf"/><Relationship Id="rId12" Type="http://schemas.openxmlformats.org/officeDocument/2006/relationships/image" Target="../media/image161.em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62.emf"/><Relationship Id="rId11" Type="http://schemas.openxmlformats.org/officeDocument/2006/relationships/image" Target="../media/image188.emf"/><Relationship Id="rId5" Type="http://schemas.openxmlformats.org/officeDocument/2006/relationships/image" Target="../media/image167.emf"/><Relationship Id="rId15" Type="http://schemas.openxmlformats.org/officeDocument/2006/relationships/image" Target="../media/image179.jpg"/><Relationship Id="rId10" Type="http://schemas.openxmlformats.org/officeDocument/2006/relationships/image" Target="../media/image187.png"/><Relationship Id="rId4" Type="http://schemas.openxmlformats.org/officeDocument/2006/relationships/image" Target="../media/image166.emf"/><Relationship Id="rId9" Type="http://schemas.openxmlformats.org/officeDocument/2006/relationships/image" Target="../media/image186.png"/><Relationship Id="rId14" Type="http://schemas.openxmlformats.org/officeDocument/2006/relationships/image" Target="../media/image171.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hyperlink" Target="https://eur-lex.europa.eu/legal-content/EN/TXT/?uri=celex:32016R0679" TargetMode="Externa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hyperlink" Target="https://en.wikipedia.org/wiki/ISO/IEC_27000-series" TargetMode="Externa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image" Target="../media/image157.emf"/><Relationship Id="rId1" Type="http://schemas.openxmlformats.org/officeDocument/2006/relationships/slideLayout" Target="../slideLayouts/slideLayout2.xml"/><Relationship Id="rId4" Type="http://schemas.openxmlformats.org/officeDocument/2006/relationships/image" Target="../media/image159.emf"/></Relationships>
</file>

<file path=ppt/slides/_rels/slide169.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hyperlink" Target="http://www.coso.org/" TargetMode="Externa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hyperlink" Target="https://www.axelos.com/certifications/itil-service-management"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3.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mybenefits.fgov.be/" TargetMode="External"/><Relationship Id="rId2" Type="http://schemas.openxmlformats.org/officeDocument/2006/relationships/hyperlink" Target="https://apps.apple.com/be/app/mybenefits/id1447094117?l=nl#?platform=iphone"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hyperlink" Target="http://www.mybenefits.fgov.be/" TargetMode="External"/><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8" Type="http://schemas.openxmlformats.org/officeDocument/2006/relationships/hyperlink" Target="https://www.ksz-bcss.fgov.be/sites/default/files/assets/images/mybenefits-nl.mp4" TargetMode="External"/><Relationship Id="rId13" Type="http://schemas.openxmlformats.org/officeDocument/2006/relationships/image" Target="../media/image63.png"/><Relationship Id="rId18" Type="http://schemas.openxmlformats.org/officeDocument/2006/relationships/hyperlink" Target="https://mybenefits.fgov.be/professional/home" TargetMode="External"/><Relationship Id="rId3" Type="http://schemas.openxmlformats.org/officeDocument/2006/relationships/diagramLayout" Target="../diagrams/layout1.xml"/><Relationship Id="rId21" Type="http://schemas.openxmlformats.org/officeDocument/2006/relationships/hyperlink" Target="https://www.ksz-bcss.fgov.be/nl/diensten-en-support/diensten/gss-mybenefits" TargetMode="External"/><Relationship Id="rId7" Type="http://schemas.openxmlformats.org/officeDocument/2006/relationships/image" Target="../media/image60.jpeg"/><Relationship Id="rId12" Type="http://schemas.openxmlformats.org/officeDocument/2006/relationships/hyperlink" Target="https://mybenefits.fgov.be/citoyen/home" TargetMode="External"/><Relationship Id="rId17" Type="http://schemas.openxmlformats.org/officeDocument/2006/relationships/image" Target="../media/image65.png"/><Relationship Id="rId25" Type="http://schemas.openxmlformats.org/officeDocument/2006/relationships/image" Target="../media/image68.png"/><Relationship Id="rId2" Type="http://schemas.openxmlformats.org/officeDocument/2006/relationships/diagramData" Target="../diagrams/data1.xml"/><Relationship Id="rId16" Type="http://schemas.openxmlformats.org/officeDocument/2006/relationships/hyperlink" Target="https://mybenefits.fgov.be/professionnel/home" TargetMode="External"/><Relationship Id="rId20" Type="http://schemas.openxmlformats.org/officeDocument/2006/relationships/hyperlink" Target="https://www.ksz-bcss.fgov.be/fr/services-et-support/services/ssh-mybenefits" TargetMode="External"/><Relationship Id="rId1" Type="http://schemas.openxmlformats.org/officeDocument/2006/relationships/slideLayout" Target="../slideLayouts/slideLayout1.xml"/><Relationship Id="rId6" Type="http://schemas.microsoft.com/office/2007/relationships/diagramDrawing" Target="../diagrams/drawing1.xml"/><Relationship Id="rId11" Type="http://schemas.openxmlformats.org/officeDocument/2006/relationships/image" Target="../media/image62.png"/><Relationship Id="rId24" Type="http://schemas.openxmlformats.org/officeDocument/2006/relationships/hyperlink" Target="https://apps.apple.com/be/app/mybenefits/id1447094117?l=nl" TargetMode="External"/><Relationship Id="rId5" Type="http://schemas.openxmlformats.org/officeDocument/2006/relationships/diagramColors" Target="../diagrams/colors1.xml"/><Relationship Id="rId15" Type="http://schemas.openxmlformats.org/officeDocument/2006/relationships/image" Target="../media/image64.png"/><Relationship Id="rId23" Type="http://schemas.openxmlformats.org/officeDocument/2006/relationships/image" Target="../media/image67.png"/><Relationship Id="rId10" Type="http://schemas.openxmlformats.org/officeDocument/2006/relationships/hyperlink" Target="https://www.ksz-bcss.fgov.be/sites/default/files/assets/images/mybenefits-fr.mp4" TargetMode="External"/><Relationship Id="rId19" Type="http://schemas.openxmlformats.org/officeDocument/2006/relationships/image" Target="../media/image66.png"/><Relationship Id="rId4" Type="http://schemas.openxmlformats.org/officeDocument/2006/relationships/diagramQuickStyle" Target="../diagrams/quickStyle1.xml"/><Relationship Id="rId9" Type="http://schemas.openxmlformats.org/officeDocument/2006/relationships/image" Target="../media/image61.png"/><Relationship Id="rId14" Type="http://schemas.openxmlformats.org/officeDocument/2006/relationships/hyperlink" Target="https://mybenefits.fgov.be/burger/home" TargetMode="External"/><Relationship Id="rId22" Type="http://schemas.openxmlformats.org/officeDocument/2006/relationships/hyperlink" Target="https://play.google.com/store/apps/details?id=be.kszbcss.mybenefits&amp;hl=nl" TargetMode="Externa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9.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0.png"/></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78.png"/><Relationship Id="rId3" Type="http://schemas.openxmlformats.org/officeDocument/2006/relationships/oleObject" Target="../embeddings/oleObject1.bin"/><Relationship Id="rId7" Type="http://schemas.openxmlformats.org/officeDocument/2006/relationships/image" Target="../media/image76.png"/><Relationship Id="rId12" Type="http://schemas.openxmlformats.org/officeDocument/2006/relationships/oleObject" Target="../embeddings/oleObject4.bin"/><Relationship Id="rId17" Type="http://schemas.openxmlformats.org/officeDocument/2006/relationships/image" Target="../media/image82.png"/><Relationship Id="rId2" Type="http://schemas.openxmlformats.org/officeDocument/2006/relationships/slideLayout" Target="../slideLayouts/slideLayout2.xml"/><Relationship Id="rId16" Type="http://schemas.openxmlformats.org/officeDocument/2006/relationships/image" Target="../media/image81.png"/><Relationship Id="rId1" Type="http://schemas.openxmlformats.org/officeDocument/2006/relationships/vmlDrawing" Target="../drawings/vmlDrawing1.vml"/><Relationship Id="rId6" Type="http://schemas.openxmlformats.org/officeDocument/2006/relationships/image" Target="../media/image75.png"/><Relationship Id="rId11" Type="http://schemas.openxmlformats.org/officeDocument/2006/relationships/oleObject" Target="../embeddings/oleObject3.bin"/><Relationship Id="rId5" Type="http://schemas.openxmlformats.org/officeDocument/2006/relationships/image" Target="../media/image74.png"/><Relationship Id="rId15" Type="http://schemas.openxmlformats.org/officeDocument/2006/relationships/image" Target="../media/image80.png"/><Relationship Id="rId10" Type="http://schemas.openxmlformats.org/officeDocument/2006/relationships/image" Target="../media/image73.wmf"/><Relationship Id="rId4" Type="http://schemas.openxmlformats.org/officeDocument/2006/relationships/image" Target="../media/image72.wmf"/><Relationship Id="rId9" Type="http://schemas.openxmlformats.org/officeDocument/2006/relationships/oleObject" Target="../embeddings/oleObject2.bin"/><Relationship Id="rId14" Type="http://schemas.openxmlformats.org/officeDocument/2006/relationships/image" Target="../media/image7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https://ec.europa.eu/social/social-security-directory/pai/pai/select-country/language/en"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34.xml"/><Relationship Id="rId16"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image" Target="../media/image9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s>
</file>

<file path=ppt/slides/_rels/slide97.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102.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10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100.png"/><Relationship Id="rId5" Type="http://schemas.openxmlformats.org/officeDocument/2006/relationships/image" Target="../media/image86.png"/><Relationship Id="rId10" Type="http://schemas.openxmlformats.org/officeDocument/2006/relationships/image" Target="../media/image99.png"/><Relationship Id="rId4" Type="http://schemas.openxmlformats.org/officeDocument/2006/relationships/image" Target="../media/image85.png"/><Relationship Id="rId9" Type="http://schemas.openxmlformats.org/officeDocument/2006/relationships/image" Target="../media/image98.png"/></Relationships>
</file>

<file path=ppt/slides/_rels/slide98.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1.jpe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6.png"/><Relationship Id="rId11" Type="http://schemas.microsoft.com/office/2007/relationships/hdphoto" Target="../media/hdphoto2.wdp"/><Relationship Id="rId5" Type="http://schemas.openxmlformats.org/officeDocument/2006/relationships/image" Target="../media/image105.png"/><Relationship Id="rId10" Type="http://schemas.openxmlformats.org/officeDocument/2006/relationships/image" Target="../media/image109.png"/><Relationship Id="rId4" Type="http://schemas.openxmlformats.org/officeDocument/2006/relationships/image" Target="../media/image104.png"/><Relationship Id="rId9" Type="http://schemas.microsoft.com/office/2007/relationships/hdphoto" Target="../media/hdphoto1.wdp"/><Relationship Id="rId14" Type="http://schemas.openxmlformats.org/officeDocument/2006/relationships/image" Target="../media/image112.png"/></Relationships>
</file>

<file path=ppt/slides/_rels/slide9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jpe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7368" y="1484784"/>
            <a:ext cx="11377264" cy="1470025"/>
          </a:xfrm>
        </p:spPr>
        <p:txBody>
          <a:bodyPr>
            <a:noAutofit/>
          </a:bodyPr>
          <a:lstStyle/>
          <a:p>
            <a:pPr>
              <a:defRPr/>
            </a:pPr>
            <a:r>
              <a:rPr lang="nl-BE" sz="4800" b="1" dirty="0" smtClean="0">
                <a:cs typeface="Arial" charset="0"/>
              </a:rPr>
              <a:t>Sound </a:t>
            </a:r>
            <a:r>
              <a:rPr lang="nl-BE" sz="4800" b="1" dirty="0" err="1" smtClean="0">
                <a:cs typeface="Arial" charset="0"/>
              </a:rPr>
              <a:t>electronic</a:t>
            </a:r>
            <a:r>
              <a:rPr lang="nl-BE" sz="4800" b="1" dirty="0" smtClean="0">
                <a:cs typeface="Arial" charset="0"/>
              </a:rPr>
              <a:t> information management as a </a:t>
            </a:r>
            <a:r>
              <a:rPr lang="nl-BE" sz="4800" b="1" dirty="0" err="1" smtClean="0">
                <a:cs typeface="Arial" charset="0"/>
              </a:rPr>
              <a:t>critical</a:t>
            </a:r>
            <a:r>
              <a:rPr lang="nl-BE" sz="4800" b="1" dirty="0" smtClean="0">
                <a:cs typeface="Arial" charset="0"/>
              </a:rPr>
              <a:t> </a:t>
            </a:r>
            <a:r>
              <a:rPr lang="nl-BE" sz="4800" b="1" dirty="0" err="1" smtClean="0">
                <a:cs typeface="Arial" charset="0"/>
              </a:rPr>
              <a:t>success</a:t>
            </a:r>
            <a:r>
              <a:rPr lang="nl-BE" sz="4800" b="1" dirty="0" smtClean="0">
                <a:cs typeface="Arial" charset="0"/>
              </a:rPr>
              <a:t> factor</a:t>
            </a:r>
            <a:br>
              <a:rPr lang="nl-BE" sz="4800" b="1" dirty="0" smtClean="0">
                <a:cs typeface="Arial" charset="0"/>
              </a:rPr>
            </a:br>
            <a:r>
              <a:rPr lang="nl-BE" sz="4800" b="1" dirty="0" err="1" smtClean="0">
                <a:cs typeface="Arial" charset="0"/>
              </a:rPr>
              <a:t>for</a:t>
            </a:r>
            <a:r>
              <a:rPr lang="nl-BE" sz="4800" b="1" dirty="0" smtClean="0">
                <a:cs typeface="Arial" charset="0"/>
              </a:rPr>
              <a:t> </a:t>
            </a:r>
            <a:r>
              <a:rPr lang="nl-BE" sz="4800" b="1" dirty="0" err="1" smtClean="0">
                <a:cs typeface="Arial" charset="0"/>
              </a:rPr>
              <a:t>effective</a:t>
            </a:r>
            <a:r>
              <a:rPr lang="nl-BE" sz="4800" b="1" dirty="0" smtClean="0">
                <a:cs typeface="Arial" charset="0"/>
              </a:rPr>
              <a:t> </a:t>
            </a:r>
            <a:r>
              <a:rPr lang="nl-BE" sz="4800" b="1" dirty="0" err="1" smtClean="0">
                <a:cs typeface="Arial" charset="0"/>
              </a:rPr>
              <a:t>and</a:t>
            </a:r>
            <a:r>
              <a:rPr lang="nl-BE" sz="4800" b="1" dirty="0" smtClean="0">
                <a:cs typeface="Arial" charset="0"/>
              </a:rPr>
              <a:t> </a:t>
            </a:r>
            <a:r>
              <a:rPr lang="nl-BE" sz="4800" b="1" dirty="0" err="1" smtClean="0">
                <a:cs typeface="Arial" charset="0"/>
              </a:rPr>
              <a:t>efficient</a:t>
            </a:r>
            <a:r>
              <a:rPr lang="nl-BE" sz="4800" b="1" dirty="0">
                <a:cs typeface="Arial" charset="0"/>
              </a:rPr>
              <a:t/>
            </a:r>
            <a:br>
              <a:rPr lang="nl-BE" sz="4800" b="1" dirty="0">
                <a:cs typeface="Arial" charset="0"/>
              </a:rPr>
            </a:br>
            <a:r>
              <a:rPr lang="nl-BE" sz="4800" b="1" dirty="0" err="1" smtClean="0">
                <a:cs typeface="Arial" charset="0"/>
              </a:rPr>
              <a:t>social</a:t>
            </a:r>
            <a:r>
              <a:rPr lang="nl-BE" sz="4800" b="1" dirty="0" smtClean="0">
                <a:cs typeface="Arial" charset="0"/>
              </a:rPr>
              <a:t> </a:t>
            </a:r>
            <a:r>
              <a:rPr lang="nl-BE" sz="4800" b="1" dirty="0" err="1" smtClean="0">
                <a:cs typeface="Arial" charset="0"/>
              </a:rPr>
              <a:t>protection</a:t>
            </a:r>
            <a:r>
              <a:rPr lang="nl-BE" sz="4800" b="1" dirty="0" smtClean="0">
                <a:cs typeface="Arial" charset="0"/>
              </a:rPr>
              <a:t> </a:t>
            </a:r>
            <a:r>
              <a:rPr lang="nl-BE" sz="4800" b="1" dirty="0" err="1" smtClean="0">
                <a:cs typeface="Arial" charset="0"/>
              </a:rPr>
              <a:t>and</a:t>
            </a:r>
            <a:r>
              <a:rPr lang="nl-BE" sz="4800" b="1" dirty="0" smtClean="0">
                <a:cs typeface="Arial" charset="0"/>
              </a:rPr>
              <a:t> health care</a:t>
            </a:r>
            <a:endParaRPr lang="nl-BE" sz="4800" b="1" dirty="0">
              <a:solidFill>
                <a:srgbClr val="0087BE"/>
              </a:solidFill>
              <a:cs typeface="Arial" charset="0"/>
            </a:endParaRPr>
          </a:p>
        </p:txBody>
      </p:sp>
    </p:spTree>
    <p:extLst>
      <p:ext uri="{BB962C8B-B14F-4D97-AF65-F5344CB8AC3E}">
        <p14:creationId xmlns:p14="http://schemas.microsoft.com/office/powerpoint/2010/main" val="3449361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5264476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 name="Content Placeholder 5"/>
          <p:cNvGraphicFramePr>
            <a:graphicFrameLocks noGrp="1"/>
          </p:cNvGraphicFramePr>
          <p:nvPr>
            <p:ph idx="1"/>
            <p:extLst/>
          </p:nvPr>
        </p:nvGraphicFramePr>
        <p:xfrm>
          <a:off x="609600" y="1052513"/>
          <a:ext cx="10972800" cy="5256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100</a:t>
            </a:fld>
            <a:r>
              <a:rPr lang="fr-BE" smtClean="0"/>
              <a:t> </a:t>
            </a:r>
            <a:endParaRPr lang="fr-BE" dirty="0"/>
          </a:p>
        </p:txBody>
      </p:sp>
      <p:sp>
        <p:nvSpPr>
          <p:cNvPr id="3" name="Title 2"/>
          <p:cNvSpPr>
            <a:spLocks noGrp="1"/>
          </p:cNvSpPr>
          <p:nvPr>
            <p:ph type="title"/>
          </p:nvPr>
        </p:nvSpPr>
        <p:spPr/>
        <p:txBody>
          <a:bodyPr/>
          <a:lstStyle/>
          <a:p>
            <a:r>
              <a:rPr lang="nl-BE" smtClean="0"/>
              <a:t>eHealth-platform: basic services &amp; API’s</a:t>
            </a:r>
            <a:endParaRPr lang="en-US" dirty="0"/>
          </a:p>
        </p:txBody>
      </p:sp>
    </p:spTree>
    <p:extLst>
      <p:ext uri="{BB962C8B-B14F-4D97-AF65-F5344CB8AC3E}">
        <p14:creationId xmlns:p14="http://schemas.microsoft.com/office/powerpoint/2010/main" val="3702883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706085" y="1169058"/>
            <a:ext cx="6779830" cy="4914173"/>
            <a:chOff x="899592" y="980727"/>
            <a:chExt cx="7344816" cy="5323687"/>
          </a:xfrm>
        </p:grpSpPr>
        <p:pic>
          <p:nvPicPr>
            <p:cNvPr id="14" name="Content Placeholder 2"/>
            <p:cNvPicPr>
              <a:picLocks noChangeAspect="1"/>
            </p:cNvPicPr>
            <p:nvPr/>
          </p:nvPicPr>
          <p:blipFill>
            <a:blip r:embed="rId3" cstate="print">
              <a:clrChange>
                <a:clrFrom>
                  <a:srgbClr val="CCCB66"/>
                </a:clrFrom>
                <a:clrTo>
                  <a:srgbClr val="CCCB66">
                    <a:alpha val="0"/>
                  </a:srgbClr>
                </a:clrTo>
              </a:clrChange>
              <a:extLst>
                <a:ext uri="{28A0092B-C50C-407E-A947-70E740481C1C}">
                  <a14:useLocalDpi xmlns:a14="http://schemas.microsoft.com/office/drawing/2010/main" val="0"/>
                </a:ext>
              </a:extLst>
            </a:blip>
            <a:srcRect/>
            <a:stretch>
              <a:fillRect/>
            </a:stretch>
          </p:blipFill>
          <p:spPr bwMode="auto">
            <a:xfrm>
              <a:off x="899592" y="980727"/>
              <a:ext cx="7344816" cy="532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Content Placeholder 2"/>
            <p:cNvPicPr>
              <a:picLocks noChangeAspect="1"/>
            </p:cNvPicPr>
            <p:nvPr/>
          </p:nvPicPr>
          <p:blipFill rotWithShape="1">
            <a:blip r:embed="rId3" cstate="print">
              <a:clrChange>
                <a:clrFrom>
                  <a:srgbClr val="CCCB66"/>
                </a:clrFrom>
                <a:clrTo>
                  <a:srgbClr val="CCCB66">
                    <a:alpha val="0"/>
                  </a:srgbClr>
                </a:clrTo>
              </a:clrChange>
              <a:extLst>
                <a:ext uri="{28A0092B-C50C-407E-A947-70E740481C1C}">
                  <a14:useLocalDpi xmlns:a14="http://schemas.microsoft.com/office/drawing/2010/main" val="0"/>
                </a:ext>
              </a:extLst>
            </a:blip>
            <a:srcRect l="82362" t="87945" r="17015" b="11196"/>
            <a:stretch/>
          </p:blipFill>
          <p:spPr bwMode="auto">
            <a:xfrm>
              <a:off x="6669756" y="3429000"/>
              <a:ext cx="54000" cy="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lide Number Placeholder 2"/>
          <p:cNvSpPr>
            <a:spLocks noGrp="1"/>
          </p:cNvSpPr>
          <p:nvPr>
            <p:ph type="sldNum" sz="quarter" idx="4"/>
          </p:nvPr>
        </p:nvSpPr>
        <p:spPr/>
        <p:txBody>
          <a:bodyPr/>
          <a:lstStyle/>
          <a:p>
            <a:fld id="{A7CC3638-A99D-674C-A789-FA84B7E5EA16}" type="slidenum">
              <a:rPr lang="nl-NL" smtClean="0"/>
              <a:pPr/>
              <a:t>101</a:t>
            </a:fld>
            <a:endParaRPr lang="nl-NL" dirty="0"/>
          </a:p>
        </p:txBody>
      </p:sp>
      <p:sp>
        <p:nvSpPr>
          <p:cNvPr id="9" name="Title 8"/>
          <p:cNvSpPr>
            <a:spLocks noGrp="1"/>
          </p:cNvSpPr>
          <p:nvPr>
            <p:ph type="title"/>
          </p:nvPr>
        </p:nvSpPr>
        <p:spPr/>
        <p:txBody>
          <a:bodyPr/>
          <a:lstStyle/>
          <a:p>
            <a:r>
              <a:rPr lang="nl-BE" smtClean="0"/>
              <a:t>Hubs &amp; metahub</a:t>
            </a:r>
            <a:endParaRPr lang="fr-BE" dirty="0"/>
          </a:p>
        </p:txBody>
      </p:sp>
      <p:sp>
        <p:nvSpPr>
          <p:cNvPr id="30726" name="Rectangle 6"/>
          <p:cNvSpPr>
            <a:spLocks noChangeArrowheads="1"/>
          </p:cNvSpPr>
          <p:nvPr/>
        </p:nvSpPr>
        <p:spPr bwMode="auto">
          <a:xfrm>
            <a:off x="2307983" y="3960936"/>
            <a:ext cx="4053254" cy="1499000"/>
          </a:xfrm>
          <a:prstGeom prst="rect">
            <a:avLst/>
          </a:prstGeom>
          <a:noFill/>
          <a:ln>
            <a:noFill/>
          </a:ln>
          <a:effectLst/>
          <a:extLst>
            <a:ext uri="{909E8E84-426E-40DD-AFC4-6F175D3DCCD1}">
              <a14:hiddenFill xmlns:a14="http://schemas.microsoft.com/office/drawing/2010/main">
                <a:solidFill>
                  <a:srgbClr val="3E6E5A">
                    <a:alpha val="50195"/>
                  </a:srgbClr>
                </a:solidFill>
              </a14:hiddenFill>
            </a:ext>
            <a:ext uri="{91240B29-F687-4F45-9708-019B960494DF}">
              <a14:hiddenLine xmlns:a14="http://schemas.microsoft.com/office/drawing/2010/main" w="12700" cap="sq"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738572" lvl="4" indent="-263776" defTabSz="457200" fontAlgn="auto">
              <a:spcBef>
                <a:spcPts val="0"/>
              </a:spcBef>
              <a:spcAft>
                <a:spcPts val="0"/>
              </a:spcAft>
              <a:defRPr/>
            </a:pPr>
            <a:r>
              <a:rPr lang="nl-BE" altLang="en-US" sz="1108" b="1" dirty="0">
                <a:solidFill>
                  <a:prstClr val="black"/>
                </a:solidFill>
                <a:latin typeface="Calibri"/>
                <a:cs typeface="+mn-cs"/>
              </a:rPr>
              <a:t>5 hubs</a:t>
            </a:r>
          </a:p>
          <a:p>
            <a:pPr marL="738572" lvl="4" indent="-263776" defTabSz="457200" fontAlgn="auto">
              <a:spcBef>
                <a:spcPts val="0"/>
              </a:spcBef>
              <a:spcAft>
                <a:spcPts val="0"/>
              </a:spcAft>
              <a:defRPr/>
            </a:pPr>
            <a:r>
              <a:rPr lang="nl-BE" altLang="en-US" sz="1108" dirty="0">
                <a:solidFill>
                  <a:prstClr val="black"/>
                </a:solidFill>
                <a:latin typeface="Calibri"/>
                <a:cs typeface="+mn-cs"/>
              </a:rPr>
              <a:t>Collaboratief Zorgplatform (Cozo)</a:t>
            </a:r>
          </a:p>
          <a:p>
            <a:pPr marL="738572" lvl="4" indent="-263776" defTabSz="457200" fontAlgn="auto">
              <a:spcBef>
                <a:spcPts val="0"/>
              </a:spcBef>
              <a:spcAft>
                <a:spcPts val="0"/>
              </a:spcAft>
              <a:defRPr/>
            </a:pPr>
            <a:r>
              <a:rPr lang="nl-BE" altLang="en-US" sz="1108" dirty="0">
                <a:solidFill>
                  <a:prstClr val="black"/>
                </a:solidFill>
                <a:latin typeface="Calibri"/>
                <a:cs typeface="+mn-cs"/>
              </a:rPr>
              <a:t>Antwerpse Regionale Hub (ARH)</a:t>
            </a:r>
          </a:p>
          <a:p>
            <a:pPr marL="738572" lvl="4" indent="-263776" defTabSz="457200" fontAlgn="auto">
              <a:spcBef>
                <a:spcPts val="0"/>
              </a:spcBef>
              <a:spcAft>
                <a:spcPts val="0"/>
              </a:spcAft>
              <a:defRPr/>
            </a:pPr>
            <a:r>
              <a:rPr lang="nl-BE" altLang="en-US" sz="1108" dirty="0">
                <a:solidFill>
                  <a:prstClr val="black"/>
                </a:solidFill>
                <a:latin typeface="Calibri"/>
                <a:cs typeface="+mn-cs"/>
              </a:rPr>
              <a:t>Vlaams Ziekenhuisnetwerk KU Leuven (VZN)</a:t>
            </a:r>
          </a:p>
          <a:p>
            <a:pPr marL="738572" lvl="4" indent="-263776" defTabSz="457200" fontAlgn="auto">
              <a:spcBef>
                <a:spcPts val="0"/>
              </a:spcBef>
              <a:spcAft>
                <a:spcPts val="0"/>
              </a:spcAft>
              <a:defRPr/>
            </a:pPr>
            <a:r>
              <a:rPr lang="nl-BE" altLang="en-US" sz="1108" dirty="0">
                <a:solidFill>
                  <a:prstClr val="black"/>
                </a:solidFill>
                <a:latin typeface="Calibri"/>
                <a:cs typeface="+mn-cs"/>
              </a:rPr>
              <a:t>Réseau Santé Wallon (RSW)</a:t>
            </a:r>
          </a:p>
          <a:p>
            <a:pPr marL="738572" lvl="4" indent="-263776" defTabSz="457200" fontAlgn="auto">
              <a:spcBef>
                <a:spcPts val="0"/>
              </a:spcBef>
              <a:spcAft>
                <a:spcPts val="0"/>
              </a:spcAft>
              <a:defRPr/>
            </a:pPr>
            <a:r>
              <a:rPr lang="nl-BE" altLang="en-US" sz="1108" dirty="0">
                <a:solidFill>
                  <a:prstClr val="black"/>
                </a:solidFill>
                <a:latin typeface="Calibri"/>
                <a:cs typeface="+mn-cs"/>
              </a:rPr>
              <a:t>Réseau Santé Bruxellois (RSB)</a:t>
            </a:r>
          </a:p>
          <a:p>
            <a:pPr marL="93787" indent="-93787" algn="ctr" defTabSz="457200" fontAlgn="auto">
              <a:spcBef>
                <a:spcPct val="50000"/>
              </a:spcBef>
              <a:spcAft>
                <a:spcPts val="0"/>
              </a:spcAft>
              <a:buSzPct val="100000"/>
              <a:defRPr/>
            </a:pPr>
            <a:endParaRPr lang="nl-BE" altLang="en-US" sz="1662" b="1" dirty="0">
              <a:solidFill>
                <a:srgbClr val="000000"/>
              </a:solidFill>
              <a:latin typeface="Calibri"/>
              <a:cs typeface="+mn-cs"/>
            </a:endParaRPr>
          </a:p>
        </p:txBody>
      </p:sp>
      <p:cxnSp>
        <p:nvCxnSpPr>
          <p:cNvPr id="4" name="Straight Connector 3"/>
          <p:cNvCxnSpPr/>
          <p:nvPr/>
        </p:nvCxnSpPr>
        <p:spPr>
          <a:xfrm flipH="1">
            <a:off x="6950356" y="3856178"/>
            <a:ext cx="1667537" cy="39115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a:stretch>
            <a:fillRect/>
          </a:stretch>
        </p:blipFill>
        <p:spPr>
          <a:xfrm flipH="1" flipV="1">
            <a:off x="8590396" y="3799854"/>
            <a:ext cx="54990" cy="56324"/>
          </a:xfrm>
          <a:prstGeom prst="rect">
            <a:avLst/>
          </a:prstGeom>
        </p:spPr>
      </p:pic>
    </p:spTree>
    <p:extLst>
      <p:ext uri="{BB962C8B-B14F-4D97-AF65-F5344CB8AC3E}">
        <p14:creationId xmlns:p14="http://schemas.microsoft.com/office/powerpoint/2010/main" val="3475534966"/>
      </p:ext>
    </p:extLst>
  </p:cSld>
  <p:clrMapOvr>
    <a:masterClrMapping/>
  </p:clrMapOvr>
  <p:transition spd="slow"/>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val 3"/>
          <p:cNvSpPr>
            <a:spLocks noChangeArrowheads="1"/>
          </p:cNvSpPr>
          <p:nvPr/>
        </p:nvSpPr>
        <p:spPr bwMode="auto">
          <a:xfrm>
            <a:off x="7582598" y="2064342"/>
            <a:ext cx="400050" cy="398585"/>
          </a:xfrm>
          <a:prstGeom prst="ellipse">
            <a:avLst/>
          </a:prstGeom>
          <a:solidFill>
            <a:srgbClr val="3E6E5A"/>
          </a:solidFill>
          <a:ln w="9525">
            <a:solidFill>
              <a:schemeClr val="tx1"/>
            </a:solidFill>
            <a:round/>
            <a:headEnd/>
            <a:tailEnd/>
          </a:ln>
        </p:spPr>
        <p:txBody>
          <a:bodyPr wrap="none" anchor="ctr"/>
          <a:lstStyle/>
          <a:p>
            <a:pPr defTabSz="457200" eaLnBrk="0" fontAlgn="auto" hangingPunct="0">
              <a:spcBef>
                <a:spcPts val="0"/>
              </a:spcBef>
              <a:spcAft>
                <a:spcPts val="0"/>
              </a:spcAft>
              <a:defRPr/>
            </a:pPr>
            <a:endParaRPr lang="nl-BE" altLang="en-US" sz="1662">
              <a:solidFill>
                <a:prstClr val="black"/>
              </a:solidFill>
              <a:cs typeface="+mn-cs"/>
            </a:endParaRPr>
          </a:p>
        </p:txBody>
      </p:sp>
      <p:sp>
        <p:nvSpPr>
          <p:cNvPr id="32771" name="Line 4"/>
          <p:cNvSpPr>
            <a:spLocks noChangeShapeType="1"/>
          </p:cNvSpPr>
          <p:nvPr/>
        </p:nvSpPr>
        <p:spPr bwMode="auto">
          <a:xfrm>
            <a:off x="7050664" y="2131751"/>
            <a:ext cx="531935" cy="1318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72" name="Line 5"/>
          <p:cNvSpPr>
            <a:spLocks noChangeShapeType="1"/>
          </p:cNvSpPr>
          <p:nvPr/>
        </p:nvSpPr>
        <p:spPr bwMode="auto">
          <a:xfrm flipH="1">
            <a:off x="7582598" y="2462928"/>
            <a:ext cx="134815" cy="33264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73" name="Line 6"/>
          <p:cNvSpPr>
            <a:spLocks noChangeShapeType="1"/>
          </p:cNvSpPr>
          <p:nvPr/>
        </p:nvSpPr>
        <p:spPr bwMode="auto">
          <a:xfrm>
            <a:off x="7916705" y="2396986"/>
            <a:ext cx="531934" cy="46452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74" name="Line 7"/>
          <p:cNvSpPr>
            <a:spLocks noChangeShapeType="1"/>
          </p:cNvSpPr>
          <p:nvPr/>
        </p:nvSpPr>
        <p:spPr bwMode="auto">
          <a:xfrm flipV="1">
            <a:off x="7982646" y="1936855"/>
            <a:ext cx="587620" cy="2608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75" name="Line 8"/>
          <p:cNvSpPr>
            <a:spLocks noChangeShapeType="1"/>
          </p:cNvSpPr>
          <p:nvPr/>
        </p:nvSpPr>
        <p:spPr bwMode="auto">
          <a:xfrm flipH="1" flipV="1">
            <a:off x="7721809" y="1793247"/>
            <a:ext cx="61546" cy="2710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76" name="Oval 9"/>
          <p:cNvSpPr>
            <a:spLocks noChangeArrowheads="1"/>
          </p:cNvSpPr>
          <p:nvPr/>
        </p:nvSpPr>
        <p:spPr bwMode="auto">
          <a:xfrm>
            <a:off x="7929894" y="4586270"/>
            <a:ext cx="397120" cy="398585"/>
          </a:xfrm>
          <a:prstGeom prst="ellipse">
            <a:avLst/>
          </a:prstGeom>
          <a:solidFill>
            <a:srgbClr val="3E6E5A"/>
          </a:solidFill>
          <a:ln w="9525">
            <a:solidFill>
              <a:schemeClr val="tx1"/>
            </a:solidFill>
            <a:round/>
            <a:headEnd/>
            <a:tailEnd/>
          </a:ln>
        </p:spPr>
        <p:txBody>
          <a:bodyPr wrap="none" anchor="ctr"/>
          <a:lstStyle/>
          <a:p>
            <a:pPr defTabSz="457200" eaLnBrk="0" fontAlgn="auto" hangingPunct="0">
              <a:spcBef>
                <a:spcPts val="0"/>
              </a:spcBef>
              <a:spcAft>
                <a:spcPts val="0"/>
              </a:spcAft>
              <a:defRPr/>
            </a:pPr>
            <a:endParaRPr lang="nl-BE" altLang="en-US" sz="1662">
              <a:solidFill>
                <a:prstClr val="black"/>
              </a:solidFill>
              <a:cs typeface="+mn-cs"/>
            </a:endParaRPr>
          </a:p>
        </p:txBody>
      </p:sp>
      <p:sp>
        <p:nvSpPr>
          <p:cNvPr id="32777" name="Line 10"/>
          <p:cNvSpPr>
            <a:spLocks noChangeShapeType="1"/>
          </p:cNvSpPr>
          <p:nvPr/>
        </p:nvSpPr>
        <p:spPr bwMode="auto">
          <a:xfrm>
            <a:off x="7389168" y="4759186"/>
            <a:ext cx="540726" cy="263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78" name="Line 11"/>
          <p:cNvSpPr>
            <a:spLocks noChangeShapeType="1"/>
          </p:cNvSpPr>
          <p:nvPr/>
        </p:nvSpPr>
        <p:spPr bwMode="auto">
          <a:xfrm flipH="1">
            <a:off x="7929895" y="4984853"/>
            <a:ext cx="131885" cy="3326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79" name="Line 12"/>
          <p:cNvSpPr>
            <a:spLocks noChangeShapeType="1"/>
          </p:cNvSpPr>
          <p:nvPr/>
        </p:nvSpPr>
        <p:spPr bwMode="auto">
          <a:xfrm>
            <a:off x="8261072" y="4918912"/>
            <a:ext cx="531935" cy="4645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80" name="Line 13"/>
          <p:cNvSpPr>
            <a:spLocks noChangeShapeType="1"/>
          </p:cNvSpPr>
          <p:nvPr/>
        </p:nvSpPr>
        <p:spPr bwMode="auto">
          <a:xfrm flipV="1">
            <a:off x="8327012" y="4520326"/>
            <a:ext cx="332642" cy="1992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81" name="Line 14"/>
          <p:cNvSpPr>
            <a:spLocks noChangeShapeType="1"/>
          </p:cNvSpPr>
          <p:nvPr/>
        </p:nvSpPr>
        <p:spPr bwMode="auto">
          <a:xfrm flipV="1">
            <a:off x="8127720" y="4187685"/>
            <a:ext cx="0" cy="3985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82" name="Oval 15"/>
          <p:cNvSpPr>
            <a:spLocks noChangeArrowheads="1"/>
          </p:cNvSpPr>
          <p:nvPr/>
        </p:nvSpPr>
        <p:spPr bwMode="auto">
          <a:xfrm>
            <a:off x="3806301" y="4785562"/>
            <a:ext cx="398585" cy="398585"/>
          </a:xfrm>
          <a:prstGeom prst="ellipse">
            <a:avLst/>
          </a:prstGeom>
          <a:solidFill>
            <a:srgbClr val="3E6E5A"/>
          </a:solidFill>
          <a:ln w="9525">
            <a:solidFill>
              <a:schemeClr val="tx1"/>
            </a:solidFill>
            <a:round/>
            <a:headEnd/>
            <a:tailEnd/>
          </a:ln>
        </p:spPr>
        <p:txBody>
          <a:bodyPr wrap="none" anchor="ctr"/>
          <a:lstStyle/>
          <a:p>
            <a:pPr defTabSz="457200" eaLnBrk="0" fontAlgn="auto" hangingPunct="0">
              <a:spcBef>
                <a:spcPts val="0"/>
              </a:spcBef>
              <a:spcAft>
                <a:spcPts val="0"/>
              </a:spcAft>
              <a:defRPr/>
            </a:pPr>
            <a:endParaRPr lang="nl-BE" altLang="en-US" sz="1662">
              <a:solidFill>
                <a:prstClr val="black"/>
              </a:solidFill>
              <a:cs typeface="+mn-cs"/>
            </a:endParaRPr>
          </a:p>
        </p:txBody>
      </p:sp>
      <p:sp>
        <p:nvSpPr>
          <p:cNvPr id="32783" name="Line 16"/>
          <p:cNvSpPr>
            <a:spLocks noChangeShapeType="1"/>
          </p:cNvSpPr>
          <p:nvPr/>
        </p:nvSpPr>
        <p:spPr bwMode="auto">
          <a:xfrm>
            <a:off x="3274366" y="4852971"/>
            <a:ext cx="531934" cy="1318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84" name="Line 17"/>
          <p:cNvSpPr>
            <a:spLocks noChangeShapeType="1"/>
          </p:cNvSpPr>
          <p:nvPr/>
        </p:nvSpPr>
        <p:spPr bwMode="auto">
          <a:xfrm flipH="1">
            <a:off x="3762340" y="5140184"/>
            <a:ext cx="133350" cy="3326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85" name="Line 18"/>
          <p:cNvSpPr>
            <a:spLocks noChangeShapeType="1"/>
          </p:cNvSpPr>
          <p:nvPr/>
        </p:nvSpPr>
        <p:spPr bwMode="auto">
          <a:xfrm>
            <a:off x="4130153" y="5144581"/>
            <a:ext cx="329711" cy="29747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86" name="Line 19"/>
          <p:cNvSpPr>
            <a:spLocks noChangeShapeType="1"/>
          </p:cNvSpPr>
          <p:nvPr/>
        </p:nvSpPr>
        <p:spPr bwMode="auto">
          <a:xfrm flipV="1">
            <a:off x="4222470" y="4895466"/>
            <a:ext cx="394189" cy="674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87" name="Line 20"/>
          <p:cNvSpPr>
            <a:spLocks noChangeShapeType="1"/>
          </p:cNvSpPr>
          <p:nvPr/>
        </p:nvSpPr>
        <p:spPr bwMode="auto">
          <a:xfrm flipV="1">
            <a:off x="4005592" y="4386977"/>
            <a:ext cx="0" cy="3985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88" name="Line 21"/>
          <p:cNvSpPr>
            <a:spLocks noChangeShapeType="1"/>
          </p:cNvSpPr>
          <p:nvPr/>
        </p:nvSpPr>
        <p:spPr bwMode="auto">
          <a:xfrm flipV="1">
            <a:off x="4141875" y="3592739"/>
            <a:ext cx="1462454" cy="1258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89" name="Line 22"/>
          <p:cNvSpPr>
            <a:spLocks noChangeShapeType="1"/>
          </p:cNvSpPr>
          <p:nvPr/>
        </p:nvSpPr>
        <p:spPr bwMode="auto">
          <a:xfrm flipH="1" flipV="1">
            <a:off x="6189015" y="3592739"/>
            <a:ext cx="1806820" cy="105947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90" name="Line 23"/>
          <p:cNvSpPr>
            <a:spLocks noChangeShapeType="1"/>
          </p:cNvSpPr>
          <p:nvPr/>
        </p:nvSpPr>
        <p:spPr bwMode="auto">
          <a:xfrm flipH="1">
            <a:off x="6011706" y="2367677"/>
            <a:ext cx="1485900" cy="73122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91" name="Line 24"/>
          <p:cNvSpPr>
            <a:spLocks noChangeShapeType="1"/>
          </p:cNvSpPr>
          <p:nvPr/>
        </p:nvSpPr>
        <p:spPr bwMode="auto">
          <a:xfrm>
            <a:off x="3702258" y="2584555"/>
            <a:ext cx="1758462" cy="647700"/>
          </a:xfrm>
          <a:prstGeom prst="line">
            <a:avLst/>
          </a:prstGeom>
          <a:noFill/>
          <a:ln w="25400">
            <a:solidFill>
              <a:srgbClr val="0000FF"/>
            </a:solidFill>
            <a:prstDash val="lgDashDot"/>
            <a:round/>
            <a:headEnd/>
            <a:tailEnd type="stealth" w="lg" len="lg"/>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92" name="Text Box 25"/>
          <p:cNvSpPr txBox="1">
            <a:spLocks noChangeArrowheads="1"/>
          </p:cNvSpPr>
          <p:nvPr/>
        </p:nvSpPr>
        <p:spPr bwMode="auto">
          <a:xfrm>
            <a:off x="7581132" y="2073135"/>
            <a:ext cx="397120"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defTabSz="457200" eaLnBrk="0" fontAlgn="auto" hangingPunct="0">
              <a:spcBef>
                <a:spcPct val="50000"/>
              </a:spcBef>
              <a:spcAft>
                <a:spcPts val="0"/>
              </a:spcAft>
              <a:buSzPct val="100000"/>
              <a:defRPr/>
            </a:pPr>
            <a:r>
              <a:rPr lang="en-US" altLang="en-US" sz="1662">
                <a:solidFill>
                  <a:srgbClr val="000000"/>
                </a:solidFill>
                <a:cs typeface="+mn-cs"/>
                <a:sym typeface="Arial" charset="0"/>
              </a:rPr>
              <a:t>A</a:t>
            </a:r>
          </a:p>
        </p:txBody>
      </p:sp>
      <p:sp>
        <p:nvSpPr>
          <p:cNvPr id="32793" name="Text Box 26"/>
          <p:cNvSpPr txBox="1">
            <a:spLocks noChangeArrowheads="1"/>
          </p:cNvSpPr>
          <p:nvPr/>
        </p:nvSpPr>
        <p:spPr bwMode="auto">
          <a:xfrm>
            <a:off x="7969460" y="4611181"/>
            <a:ext cx="265234"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defTabSz="457200" eaLnBrk="0" fontAlgn="auto" hangingPunct="0">
              <a:spcBef>
                <a:spcPct val="50000"/>
              </a:spcBef>
              <a:spcAft>
                <a:spcPts val="0"/>
              </a:spcAft>
              <a:buSzPct val="100000"/>
              <a:defRPr/>
            </a:pPr>
            <a:r>
              <a:rPr lang="en-US" altLang="en-US" sz="1662">
                <a:solidFill>
                  <a:srgbClr val="000000"/>
                </a:solidFill>
                <a:cs typeface="+mn-cs"/>
                <a:sym typeface="Arial" charset="0"/>
              </a:rPr>
              <a:t>C</a:t>
            </a:r>
          </a:p>
        </p:txBody>
      </p:sp>
      <p:sp>
        <p:nvSpPr>
          <p:cNvPr id="32794" name="Text Box 27"/>
          <p:cNvSpPr txBox="1">
            <a:spLocks noChangeArrowheads="1"/>
          </p:cNvSpPr>
          <p:nvPr/>
        </p:nvSpPr>
        <p:spPr bwMode="auto">
          <a:xfrm>
            <a:off x="3857590" y="4813405"/>
            <a:ext cx="238857"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defTabSz="457200" eaLnBrk="0" fontAlgn="auto" hangingPunct="0">
              <a:spcBef>
                <a:spcPct val="50000"/>
              </a:spcBef>
              <a:spcAft>
                <a:spcPts val="0"/>
              </a:spcAft>
              <a:buSzPct val="100000"/>
              <a:defRPr/>
            </a:pPr>
            <a:r>
              <a:rPr lang="en-US" altLang="en-US" sz="1662">
                <a:solidFill>
                  <a:srgbClr val="000000"/>
                </a:solidFill>
                <a:cs typeface="+mn-cs"/>
                <a:sym typeface="Arial" charset="0"/>
              </a:rPr>
              <a:t>B</a:t>
            </a:r>
          </a:p>
        </p:txBody>
      </p:sp>
      <p:sp>
        <p:nvSpPr>
          <p:cNvPr id="32795" name="Text Box 28"/>
          <p:cNvSpPr txBox="1">
            <a:spLocks noChangeArrowheads="1"/>
          </p:cNvSpPr>
          <p:nvPr/>
        </p:nvSpPr>
        <p:spPr bwMode="auto">
          <a:xfrm rot="1203491">
            <a:off x="3589423" y="2626789"/>
            <a:ext cx="2104292"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defTabSz="457200" eaLnBrk="0" fontAlgn="auto" hangingPunct="0">
              <a:spcBef>
                <a:spcPct val="50000"/>
              </a:spcBef>
              <a:spcAft>
                <a:spcPts val="0"/>
              </a:spcAft>
              <a:buSzPct val="100000"/>
              <a:defRPr/>
            </a:pPr>
            <a:r>
              <a:rPr lang="en-US" altLang="en-US" sz="1108" b="1">
                <a:solidFill>
                  <a:srgbClr val="000000"/>
                </a:solidFill>
                <a:cs typeface="+mn-cs"/>
                <a:sym typeface="Arial" charset="0"/>
              </a:rPr>
              <a:t>1: Where can we find data?</a:t>
            </a:r>
          </a:p>
        </p:txBody>
      </p:sp>
      <p:sp>
        <p:nvSpPr>
          <p:cNvPr id="32796" name="Line 29"/>
          <p:cNvSpPr>
            <a:spLocks noChangeShapeType="1"/>
          </p:cNvSpPr>
          <p:nvPr/>
        </p:nvSpPr>
        <p:spPr bwMode="auto">
          <a:xfrm flipH="1" flipV="1">
            <a:off x="3618731" y="2669548"/>
            <a:ext cx="1701312" cy="634511"/>
          </a:xfrm>
          <a:prstGeom prst="line">
            <a:avLst/>
          </a:prstGeom>
          <a:noFill/>
          <a:ln w="25400">
            <a:solidFill>
              <a:srgbClr val="0000FF"/>
            </a:solidFill>
            <a:prstDash val="lgDashDot"/>
            <a:round/>
            <a:headEnd/>
            <a:tailEnd type="stealth" w="lg" len="lg"/>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97" name="Line 30"/>
          <p:cNvSpPr>
            <a:spLocks noChangeShapeType="1"/>
          </p:cNvSpPr>
          <p:nvPr/>
        </p:nvSpPr>
        <p:spPr bwMode="auto">
          <a:xfrm>
            <a:off x="3527879" y="2304666"/>
            <a:ext cx="3865685" cy="16120"/>
          </a:xfrm>
          <a:prstGeom prst="line">
            <a:avLst/>
          </a:prstGeom>
          <a:noFill/>
          <a:ln w="25400">
            <a:solidFill>
              <a:srgbClr val="3E6E5A"/>
            </a:solidFill>
            <a:prstDash val="lgDashDot"/>
            <a:round/>
            <a:headEnd type="stealth" w="med" len="med"/>
            <a:tailEnd type="stealth" w="med" len="lg"/>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98" name="Line 31"/>
          <p:cNvSpPr>
            <a:spLocks noChangeShapeType="1"/>
          </p:cNvSpPr>
          <p:nvPr/>
        </p:nvSpPr>
        <p:spPr bwMode="auto">
          <a:xfrm>
            <a:off x="3425302" y="2823411"/>
            <a:ext cx="4504592" cy="1828800"/>
          </a:xfrm>
          <a:prstGeom prst="line">
            <a:avLst/>
          </a:prstGeom>
          <a:noFill/>
          <a:ln w="25400">
            <a:solidFill>
              <a:srgbClr val="3E6E5A"/>
            </a:solidFill>
            <a:prstDash val="lgDashDot"/>
            <a:round/>
            <a:headEnd type="stealth" w="med" len="med"/>
            <a:tailEnd type="stealth" w="med" len="lg"/>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99" name="Line 32"/>
          <p:cNvSpPr>
            <a:spLocks noChangeShapeType="1"/>
          </p:cNvSpPr>
          <p:nvPr/>
        </p:nvSpPr>
        <p:spPr bwMode="auto">
          <a:xfrm>
            <a:off x="8341667" y="4820731"/>
            <a:ext cx="496765" cy="43962"/>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800" name="Line 33"/>
          <p:cNvSpPr>
            <a:spLocks noChangeShapeType="1"/>
          </p:cNvSpPr>
          <p:nvPr/>
        </p:nvSpPr>
        <p:spPr bwMode="auto">
          <a:xfrm>
            <a:off x="7970924" y="2278288"/>
            <a:ext cx="902677" cy="89389"/>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801" name="Text Box 35"/>
          <p:cNvSpPr txBox="1">
            <a:spLocks noChangeArrowheads="1"/>
          </p:cNvSpPr>
          <p:nvPr/>
        </p:nvSpPr>
        <p:spPr bwMode="auto">
          <a:xfrm>
            <a:off x="4279621" y="2020381"/>
            <a:ext cx="2327031"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defTabSz="457200" eaLnBrk="0" fontAlgn="auto" hangingPunct="0">
              <a:spcBef>
                <a:spcPct val="50000"/>
              </a:spcBef>
              <a:spcAft>
                <a:spcPts val="0"/>
              </a:spcAft>
              <a:buSzPct val="100000"/>
              <a:defRPr/>
            </a:pPr>
            <a:r>
              <a:rPr lang="en-US" altLang="en-US" sz="1108" b="1">
                <a:solidFill>
                  <a:srgbClr val="000000"/>
                </a:solidFill>
                <a:cs typeface="+mn-cs"/>
                <a:sym typeface="Arial" charset="0"/>
              </a:rPr>
              <a:t>3. Retrieve data from hub A</a:t>
            </a:r>
          </a:p>
        </p:txBody>
      </p:sp>
      <p:sp>
        <p:nvSpPr>
          <p:cNvPr id="32802" name="Text Box 36"/>
          <p:cNvSpPr txBox="1">
            <a:spLocks noChangeArrowheads="1"/>
          </p:cNvSpPr>
          <p:nvPr/>
        </p:nvSpPr>
        <p:spPr bwMode="auto">
          <a:xfrm rot="1389709">
            <a:off x="5290737" y="4085579"/>
            <a:ext cx="2118946"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defTabSz="457200" eaLnBrk="0" fontAlgn="auto" hangingPunct="0">
              <a:spcBef>
                <a:spcPct val="50000"/>
              </a:spcBef>
              <a:spcAft>
                <a:spcPts val="0"/>
              </a:spcAft>
              <a:buSzPct val="100000"/>
              <a:defRPr/>
            </a:pPr>
            <a:r>
              <a:rPr lang="en-US" altLang="en-US" sz="1108" b="1">
                <a:solidFill>
                  <a:srgbClr val="000000"/>
                </a:solidFill>
                <a:cs typeface="+mn-cs"/>
                <a:sym typeface="Arial" charset="0"/>
              </a:rPr>
              <a:t>3: Retrieve data from hub C</a:t>
            </a:r>
          </a:p>
        </p:txBody>
      </p:sp>
      <p:sp>
        <p:nvSpPr>
          <p:cNvPr id="32803" name="Text Box 39"/>
          <p:cNvSpPr txBox="1">
            <a:spLocks noChangeArrowheads="1"/>
          </p:cNvSpPr>
          <p:nvPr/>
        </p:nvSpPr>
        <p:spPr bwMode="auto">
          <a:xfrm>
            <a:off x="2453749" y="2922454"/>
            <a:ext cx="880697" cy="60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defTabSz="457200" eaLnBrk="0" fontAlgn="auto" hangingPunct="0">
              <a:spcBef>
                <a:spcPct val="50000"/>
              </a:spcBef>
              <a:spcAft>
                <a:spcPts val="0"/>
              </a:spcAft>
              <a:buSzPct val="100000"/>
              <a:defRPr/>
            </a:pPr>
            <a:r>
              <a:rPr lang="en-US" altLang="en-US" sz="1108" b="1" dirty="0">
                <a:solidFill>
                  <a:srgbClr val="000000"/>
                </a:solidFill>
                <a:cs typeface="+mn-cs"/>
                <a:sym typeface="Arial" charset="0"/>
              </a:rPr>
              <a:t>     4:</a:t>
            </a:r>
            <a:br>
              <a:rPr lang="en-US" altLang="en-US" sz="1108" b="1" dirty="0">
                <a:solidFill>
                  <a:srgbClr val="000000"/>
                </a:solidFill>
                <a:cs typeface="+mn-cs"/>
                <a:sym typeface="Arial" charset="0"/>
              </a:rPr>
            </a:br>
            <a:r>
              <a:rPr lang="en-US" altLang="en-US" sz="1108" b="1" dirty="0">
                <a:solidFill>
                  <a:srgbClr val="000000"/>
                </a:solidFill>
                <a:cs typeface="+mn-cs"/>
                <a:sym typeface="Arial" charset="0"/>
              </a:rPr>
              <a:t>All data available</a:t>
            </a:r>
          </a:p>
        </p:txBody>
      </p:sp>
      <p:sp>
        <p:nvSpPr>
          <p:cNvPr id="32804" name="Text Box 42"/>
          <p:cNvSpPr txBox="1">
            <a:spLocks noChangeArrowheads="1"/>
          </p:cNvSpPr>
          <p:nvPr/>
        </p:nvSpPr>
        <p:spPr bwMode="auto">
          <a:xfrm rot="1314741">
            <a:off x="3772597" y="3129415"/>
            <a:ext cx="1928446"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defTabSz="457200" eaLnBrk="0" fontAlgn="auto" hangingPunct="0">
              <a:spcBef>
                <a:spcPct val="50000"/>
              </a:spcBef>
              <a:spcAft>
                <a:spcPts val="0"/>
              </a:spcAft>
              <a:buSzPct val="100000"/>
              <a:defRPr/>
            </a:pPr>
            <a:r>
              <a:rPr lang="en-US" altLang="en-US" sz="1108" b="1">
                <a:solidFill>
                  <a:srgbClr val="990033"/>
                </a:solidFill>
                <a:cs typeface="+mn-cs"/>
                <a:sym typeface="Arial" charset="0"/>
              </a:rPr>
              <a:t>2: In hub A and C</a:t>
            </a:r>
          </a:p>
        </p:txBody>
      </p:sp>
      <p:sp>
        <p:nvSpPr>
          <p:cNvPr id="32805" name="Line 34"/>
          <p:cNvSpPr>
            <a:spLocks noChangeShapeType="1"/>
          </p:cNvSpPr>
          <p:nvPr/>
        </p:nvSpPr>
        <p:spPr bwMode="auto">
          <a:xfrm flipH="1" flipV="1">
            <a:off x="7849299" y="2468789"/>
            <a:ext cx="301869" cy="772258"/>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pic>
        <p:nvPicPr>
          <p:cNvPr id="32806" name="Picture 5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8469" y="1963230"/>
            <a:ext cx="844062" cy="84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7" name="Picture 6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7568" y="2215276"/>
            <a:ext cx="740019" cy="7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8" name="Picture 8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38431" y="2200625"/>
            <a:ext cx="738554" cy="7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9" name="Picture 8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19384" y="4537910"/>
            <a:ext cx="740019" cy="7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0" name="Picture 8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81487" y="1447415"/>
            <a:ext cx="655027"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1" name="Picture 8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4044" y="1620330"/>
            <a:ext cx="653562"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2" name="Picture 8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55818" y="2531800"/>
            <a:ext cx="655027"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3" name="Picture 8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91490" y="2534730"/>
            <a:ext cx="653562"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4" name="Picture 8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10187" y="1665759"/>
            <a:ext cx="655027" cy="65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5" name="Picture 9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34290" y="3745138"/>
            <a:ext cx="653562"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6" name="Picture 9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96997" y="4060196"/>
            <a:ext cx="655026"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7" name="Picture 9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27064" y="5056658"/>
            <a:ext cx="655027"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8" name="Picture 9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06043" y="5056658"/>
            <a:ext cx="655026"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9" name="Picture 9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27218" y="4540842"/>
            <a:ext cx="655027"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0" name="Picture 9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1420" y="5222246"/>
            <a:ext cx="655026"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1" name="Picture 9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10040" y="5132859"/>
            <a:ext cx="653562" cy="65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2" name="Picture 9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1234" y="4568685"/>
            <a:ext cx="655027"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3" name="Picture 9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5094" y="3944430"/>
            <a:ext cx="653562"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4" name="Picture 9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35864" y="4662469"/>
            <a:ext cx="655027"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5" name="Picture 10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40153" y="3132609"/>
            <a:ext cx="740019" cy="7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6" name="Picture 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604328" y="2827807"/>
            <a:ext cx="584688" cy="80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4"/>
          </p:nvPr>
        </p:nvSpPr>
        <p:spPr/>
        <p:txBody>
          <a:bodyPr/>
          <a:lstStyle/>
          <a:p>
            <a:fld id="{A7CC3638-A99D-674C-A789-FA84B7E5EA16}" type="slidenum">
              <a:rPr lang="nl-NL" smtClean="0"/>
              <a:pPr/>
              <a:t>102</a:t>
            </a:fld>
            <a:endParaRPr lang="nl-NL" dirty="0"/>
          </a:p>
        </p:txBody>
      </p:sp>
      <p:sp>
        <p:nvSpPr>
          <p:cNvPr id="2" name="Title 1"/>
          <p:cNvSpPr>
            <a:spLocks noGrp="1"/>
          </p:cNvSpPr>
          <p:nvPr>
            <p:ph type="title"/>
          </p:nvPr>
        </p:nvSpPr>
        <p:spPr/>
        <p:txBody>
          <a:bodyPr/>
          <a:lstStyle/>
          <a:p>
            <a:r>
              <a:rPr lang="nl-BE" smtClean="0"/>
              <a:t>Hubs &amp; metahub</a:t>
            </a:r>
            <a:endParaRPr lang="fr-BE" dirty="0"/>
          </a:p>
        </p:txBody>
      </p:sp>
    </p:spTree>
    <p:extLst>
      <p:ext uri="{BB962C8B-B14F-4D97-AF65-F5344CB8AC3E}">
        <p14:creationId xmlns:p14="http://schemas.microsoft.com/office/powerpoint/2010/main" val="1140132412"/>
      </p:ext>
    </p:extLst>
  </p:cSld>
  <p:clrMapOvr>
    <a:masterClrMapping/>
  </p:clrMapOvr>
  <p:transition spd="slow"/>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7222" y="1177431"/>
            <a:ext cx="664689" cy="664689"/>
          </a:xfrm>
          <a:prstGeom prst="rect">
            <a:avLst/>
          </a:prstGeom>
        </p:spPr>
      </p:pic>
      <p:sp>
        <p:nvSpPr>
          <p:cNvPr id="33794" name="Oval 3"/>
          <p:cNvSpPr>
            <a:spLocks noChangeArrowheads="1"/>
          </p:cNvSpPr>
          <p:nvPr/>
        </p:nvSpPr>
        <p:spPr bwMode="auto">
          <a:xfrm>
            <a:off x="8021516" y="2256693"/>
            <a:ext cx="400050" cy="398585"/>
          </a:xfrm>
          <a:prstGeom prst="ellipse">
            <a:avLst/>
          </a:prstGeom>
          <a:solidFill>
            <a:srgbClr val="3E6E5A"/>
          </a:solidFill>
          <a:ln w="9525">
            <a:solidFill>
              <a:schemeClr val="tx1"/>
            </a:solidFill>
            <a:round/>
            <a:headEnd/>
            <a:tailEnd/>
          </a:ln>
        </p:spPr>
        <p:txBody>
          <a:bodyPr wrap="none" anchor="ctr"/>
          <a:lstStyle/>
          <a:p>
            <a:pPr defTabSz="457200" eaLnBrk="0" fontAlgn="auto" hangingPunct="0">
              <a:spcBef>
                <a:spcPts val="0"/>
              </a:spcBef>
              <a:spcAft>
                <a:spcPts val="0"/>
              </a:spcAft>
              <a:defRPr/>
            </a:pPr>
            <a:endParaRPr lang="fr-FR" altLang="en-US" sz="1662">
              <a:solidFill>
                <a:prstClr val="black"/>
              </a:solidFill>
              <a:cs typeface="+mn-cs"/>
            </a:endParaRPr>
          </a:p>
        </p:txBody>
      </p:sp>
      <p:sp>
        <p:nvSpPr>
          <p:cNvPr id="33795" name="Line 4"/>
          <p:cNvSpPr>
            <a:spLocks noChangeShapeType="1"/>
          </p:cNvSpPr>
          <p:nvPr/>
        </p:nvSpPr>
        <p:spPr bwMode="auto">
          <a:xfrm>
            <a:off x="7489581" y="2324102"/>
            <a:ext cx="531934" cy="1318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796" name="Line 5"/>
          <p:cNvSpPr>
            <a:spLocks noChangeShapeType="1"/>
          </p:cNvSpPr>
          <p:nvPr/>
        </p:nvSpPr>
        <p:spPr bwMode="auto">
          <a:xfrm flipH="1">
            <a:off x="8021517" y="2655279"/>
            <a:ext cx="134815" cy="33264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797" name="Line 6"/>
          <p:cNvSpPr>
            <a:spLocks noChangeShapeType="1"/>
          </p:cNvSpPr>
          <p:nvPr/>
        </p:nvSpPr>
        <p:spPr bwMode="auto">
          <a:xfrm>
            <a:off x="8355626" y="2589337"/>
            <a:ext cx="531935" cy="46452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798" name="Line 7"/>
          <p:cNvSpPr>
            <a:spLocks noChangeShapeType="1"/>
          </p:cNvSpPr>
          <p:nvPr/>
        </p:nvSpPr>
        <p:spPr bwMode="auto">
          <a:xfrm flipV="1">
            <a:off x="8421568" y="2129206"/>
            <a:ext cx="587619" cy="2608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799" name="Line 8"/>
          <p:cNvSpPr>
            <a:spLocks noChangeShapeType="1"/>
          </p:cNvSpPr>
          <p:nvPr/>
        </p:nvSpPr>
        <p:spPr bwMode="auto">
          <a:xfrm flipH="1" flipV="1">
            <a:off x="8156332" y="2032492"/>
            <a:ext cx="65943" cy="2242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00" name="Oval 9"/>
          <p:cNvSpPr>
            <a:spLocks noChangeArrowheads="1"/>
          </p:cNvSpPr>
          <p:nvPr/>
        </p:nvSpPr>
        <p:spPr bwMode="auto">
          <a:xfrm>
            <a:off x="8223740" y="4626221"/>
            <a:ext cx="397120" cy="398585"/>
          </a:xfrm>
          <a:prstGeom prst="ellipse">
            <a:avLst/>
          </a:prstGeom>
          <a:solidFill>
            <a:srgbClr val="3E6E5A"/>
          </a:solidFill>
          <a:ln w="9525">
            <a:solidFill>
              <a:schemeClr val="tx1"/>
            </a:solidFill>
            <a:round/>
            <a:headEnd/>
            <a:tailEnd/>
          </a:ln>
        </p:spPr>
        <p:txBody>
          <a:bodyPr wrap="none" anchor="ctr"/>
          <a:lstStyle/>
          <a:p>
            <a:pPr defTabSz="457200" eaLnBrk="0" fontAlgn="auto" hangingPunct="0">
              <a:spcBef>
                <a:spcPts val="0"/>
              </a:spcBef>
              <a:spcAft>
                <a:spcPts val="0"/>
              </a:spcAft>
              <a:defRPr/>
            </a:pPr>
            <a:endParaRPr lang="fr-FR" altLang="en-US" sz="1662">
              <a:solidFill>
                <a:prstClr val="black"/>
              </a:solidFill>
              <a:cs typeface="+mn-cs"/>
            </a:endParaRPr>
          </a:p>
        </p:txBody>
      </p:sp>
      <p:sp>
        <p:nvSpPr>
          <p:cNvPr id="33801" name="Line 10"/>
          <p:cNvSpPr>
            <a:spLocks noChangeShapeType="1"/>
          </p:cNvSpPr>
          <p:nvPr/>
        </p:nvSpPr>
        <p:spPr bwMode="auto">
          <a:xfrm>
            <a:off x="7683014" y="4799137"/>
            <a:ext cx="540726" cy="263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02" name="Line 11"/>
          <p:cNvSpPr>
            <a:spLocks noChangeShapeType="1"/>
          </p:cNvSpPr>
          <p:nvPr/>
        </p:nvSpPr>
        <p:spPr bwMode="auto">
          <a:xfrm flipH="1">
            <a:off x="8223741" y="5024804"/>
            <a:ext cx="131885" cy="3326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03" name="Line 12"/>
          <p:cNvSpPr>
            <a:spLocks noChangeShapeType="1"/>
          </p:cNvSpPr>
          <p:nvPr/>
        </p:nvSpPr>
        <p:spPr bwMode="auto">
          <a:xfrm>
            <a:off x="8554918" y="4958863"/>
            <a:ext cx="531935" cy="4645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04" name="Line 13"/>
          <p:cNvSpPr>
            <a:spLocks noChangeShapeType="1"/>
          </p:cNvSpPr>
          <p:nvPr/>
        </p:nvSpPr>
        <p:spPr bwMode="auto">
          <a:xfrm flipV="1">
            <a:off x="8620858" y="4560277"/>
            <a:ext cx="332642" cy="1992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05" name="Line 14"/>
          <p:cNvSpPr>
            <a:spLocks noChangeShapeType="1"/>
          </p:cNvSpPr>
          <p:nvPr/>
        </p:nvSpPr>
        <p:spPr bwMode="auto">
          <a:xfrm flipV="1">
            <a:off x="8421566" y="4227636"/>
            <a:ext cx="0" cy="3985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06" name="Oval 15"/>
          <p:cNvSpPr>
            <a:spLocks noChangeArrowheads="1"/>
          </p:cNvSpPr>
          <p:nvPr/>
        </p:nvSpPr>
        <p:spPr bwMode="auto">
          <a:xfrm>
            <a:off x="4642339" y="5011616"/>
            <a:ext cx="398585" cy="398585"/>
          </a:xfrm>
          <a:prstGeom prst="ellipse">
            <a:avLst/>
          </a:prstGeom>
          <a:solidFill>
            <a:srgbClr val="3E6E5A"/>
          </a:solidFill>
          <a:ln w="9525">
            <a:solidFill>
              <a:schemeClr val="tx1"/>
            </a:solidFill>
            <a:round/>
            <a:headEnd/>
            <a:tailEnd/>
          </a:ln>
        </p:spPr>
        <p:txBody>
          <a:bodyPr wrap="none" anchor="ctr"/>
          <a:lstStyle/>
          <a:p>
            <a:pPr defTabSz="457200" eaLnBrk="0" fontAlgn="auto" hangingPunct="0">
              <a:spcBef>
                <a:spcPts val="0"/>
              </a:spcBef>
              <a:spcAft>
                <a:spcPts val="0"/>
              </a:spcAft>
              <a:defRPr/>
            </a:pPr>
            <a:endParaRPr lang="fr-FR" altLang="en-US" sz="1662">
              <a:solidFill>
                <a:prstClr val="black"/>
              </a:solidFill>
              <a:cs typeface="+mn-cs"/>
            </a:endParaRPr>
          </a:p>
        </p:txBody>
      </p:sp>
      <p:sp>
        <p:nvSpPr>
          <p:cNvPr id="33807" name="Line 16"/>
          <p:cNvSpPr>
            <a:spLocks noChangeShapeType="1"/>
          </p:cNvSpPr>
          <p:nvPr/>
        </p:nvSpPr>
        <p:spPr bwMode="auto">
          <a:xfrm>
            <a:off x="4110404" y="5079025"/>
            <a:ext cx="531934" cy="1318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08" name="Line 17"/>
          <p:cNvSpPr>
            <a:spLocks noChangeShapeType="1"/>
          </p:cNvSpPr>
          <p:nvPr/>
        </p:nvSpPr>
        <p:spPr bwMode="auto">
          <a:xfrm flipH="1">
            <a:off x="4598379" y="5366241"/>
            <a:ext cx="133350" cy="33264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09" name="Line 18"/>
          <p:cNvSpPr>
            <a:spLocks noChangeShapeType="1"/>
          </p:cNvSpPr>
          <p:nvPr/>
        </p:nvSpPr>
        <p:spPr bwMode="auto">
          <a:xfrm>
            <a:off x="4966191" y="5370636"/>
            <a:ext cx="329711" cy="29747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10" name="Line 19"/>
          <p:cNvSpPr>
            <a:spLocks noChangeShapeType="1"/>
          </p:cNvSpPr>
          <p:nvPr/>
        </p:nvSpPr>
        <p:spPr bwMode="auto">
          <a:xfrm flipV="1">
            <a:off x="5058509" y="5121521"/>
            <a:ext cx="394189" cy="674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11" name="Line 20"/>
          <p:cNvSpPr>
            <a:spLocks noChangeShapeType="1"/>
          </p:cNvSpPr>
          <p:nvPr/>
        </p:nvSpPr>
        <p:spPr bwMode="auto">
          <a:xfrm flipV="1">
            <a:off x="4841631" y="4613032"/>
            <a:ext cx="0" cy="3985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12" name="Line 21"/>
          <p:cNvSpPr>
            <a:spLocks noChangeShapeType="1"/>
          </p:cNvSpPr>
          <p:nvPr/>
        </p:nvSpPr>
        <p:spPr bwMode="auto">
          <a:xfrm flipV="1">
            <a:off x="4977913" y="3711820"/>
            <a:ext cx="1107831" cy="1365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13" name="Line 22"/>
          <p:cNvSpPr>
            <a:spLocks noChangeShapeType="1"/>
          </p:cNvSpPr>
          <p:nvPr/>
        </p:nvSpPr>
        <p:spPr bwMode="auto">
          <a:xfrm flipH="1" flipV="1">
            <a:off x="6561995" y="3547699"/>
            <a:ext cx="1727689" cy="11444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14" name="Line 23"/>
          <p:cNvSpPr>
            <a:spLocks noChangeShapeType="1"/>
          </p:cNvSpPr>
          <p:nvPr/>
        </p:nvSpPr>
        <p:spPr bwMode="auto">
          <a:xfrm flipH="1">
            <a:off x="6498983" y="2554167"/>
            <a:ext cx="1531326" cy="6447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15" name="Text Box 25"/>
          <p:cNvSpPr txBox="1">
            <a:spLocks noChangeArrowheads="1"/>
          </p:cNvSpPr>
          <p:nvPr/>
        </p:nvSpPr>
        <p:spPr bwMode="auto">
          <a:xfrm>
            <a:off x="8020051" y="2265486"/>
            <a:ext cx="397119"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defTabSz="457200" eaLnBrk="0" fontAlgn="auto" hangingPunct="0">
              <a:spcBef>
                <a:spcPct val="50000"/>
              </a:spcBef>
              <a:spcAft>
                <a:spcPts val="0"/>
              </a:spcAft>
              <a:buSzPct val="100000"/>
              <a:defRPr/>
            </a:pPr>
            <a:r>
              <a:rPr lang="en-US" altLang="en-US" sz="1662">
                <a:solidFill>
                  <a:srgbClr val="000000"/>
                </a:solidFill>
                <a:cs typeface="+mn-cs"/>
                <a:sym typeface="Arial" charset="0"/>
              </a:rPr>
              <a:t>A</a:t>
            </a:r>
          </a:p>
        </p:txBody>
      </p:sp>
      <p:sp>
        <p:nvSpPr>
          <p:cNvPr id="33816" name="Text Box 26"/>
          <p:cNvSpPr txBox="1">
            <a:spLocks noChangeArrowheads="1"/>
          </p:cNvSpPr>
          <p:nvPr/>
        </p:nvSpPr>
        <p:spPr bwMode="auto">
          <a:xfrm>
            <a:off x="8263306" y="4651132"/>
            <a:ext cx="265234"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defTabSz="457200" eaLnBrk="0" fontAlgn="auto" hangingPunct="0">
              <a:spcBef>
                <a:spcPct val="50000"/>
              </a:spcBef>
              <a:spcAft>
                <a:spcPts val="0"/>
              </a:spcAft>
              <a:buSzPct val="100000"/>
              <a:defRPr/>
            </a:pPr>
            <a:r>
              <a:rPr lang="en-US" altLang="en-US" sz="1662">
                <a:solidFill>
                  <a:srgbClr val="000000"/>
                </a:solidFill>
                <a:cs typeface="+mn-cs"/>
                <a:sym typeface="Arial" charset="0"/>
              </a:rPr>
              <a:t>C</a:t>
            </a:r>
          </a:p>
        </p:txBody>
      </p:sp>
      <p:sp>
        <p:nvSpPr>
          <p:cNvPr id="33817" name="Text Box 27"/>
          <p:cNvSpPr txBox="1">
            <a:spLocks noChangeArrowheads="1"/>
          </p:cNvSpPr>
          <p:nvPr/>
        </p:nvSpPr>
        <p:spPr bwMode="auto">
          <a:xfrm>
            <a:off x="4693629" y="5039461"/>
            <a:ext cx="238857"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defTabSz="457200" eaLnBrk="0" fontAlgn="auto" hangingPunct="0">
              <a:spcBef>
                <a:spcPct val="50000"/>
              </a:spcBef>
              <a:spcAft>
                <a:spcPts val="0"/>
              </a:spcAft>
              <a:buSzPct val="100000"/>
              <a:defRPr/>
            </a:pPr>
            <a:r>
              <a:rPr lang="en-US" altLang="en-US" sz="1662">
                <a:solidFill>
                  <a:srgbClr val="000000"/>
                </a:solidFill>
                <a:cs typeface="+mn-cs"/>
                <a:sym typeface="Arial" charset="0"/>
              </a:rPr>
              <a:t>B</a:t>
            </a:r>
          </a:p>
        </p:txBody>
      </p:sp>
      <p:cxnSp>
        <p:nvCxnSpPr>
          <p:cNvPr id="33818" name="Straight Connector 2"/>
          <p:cNvCxnSpPr>
            <a:cxnSpLocks noChangeShapeType="1"/>
          </p:cNvCxnSpPr>
          <p:nvPr/>
        </p:nvCxnSpPr>
        <p:spPr bwMode="auto">
          <a:xfrm>
            <a:off x="4110404" y="4060584"/>
            <a:ext cx="613996" cy="1016977"/>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3819" name="TextBox 74"/>
          <p:cNvSpPr txBox="1">
            <a:spLocks noChangeArrowheads="1"/>
          </p:cNvSpPr>
          <p:nvPr/>
        </p:nvSpPr>
        <p:spPr bwMode="auto">
          <a:xfrm>
            <a:off x="3534509" y="3367456"/>
            <a:ext cx="1252904" cy="6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defTabSz="457200" eaLnBrk="0" fontAlgn="auto" hangingPunct="0">
              <a:spcBef>
                <a:spcPts val="0"/>
              </a:spcBef>
              <a:spcAft>
                <a:spcPts val="0"/>
              </a:spcAft>
              <a:buSzPct val="100000"/>
              <a:defRPr/>
            </a:pPr>
            <a:r>
              <a:rPr lang="en-US" altLang="en-US" sz="1846" b="1">
                <a:solidFill>
                  <a:srgbClr val="00B0F0"/>
                </a:solidFill>
                <a:latin typeface="Consolas" pitchFamily="49" charset="0"/>
                <a:cs typeface="+mn-cs"/>
              </a:rPr>
              <a:t>InterMed</a:t>
            </a:r>
          </a:p>
          <a:p>
            <a:pPr algn="ctr" defTabSz="457200" eaLnBrk="0" fontAlgn="auto" hangingPunct="0">
              <a:spcBef>
                <a:spcPts val="0"/>
              </a:spcBef>
              <a:spcAft>
                <a:spcPts val="0"/>
              </a:spcAft>
              <a:buSzPct val="100000"/>
              <a:defRPr/>
            </a:pPr>
            <a:r>
              <a:rPr lang="en-US" altLang="en-US" sz="1846" b="1">
                <a:solidFill>
                  <a:srgbClr val="00B0F0"/>
                </a:solidFill>
                <a:latin typeface="Consolas" pitchFamily="49" charset="0"/>
                <a:cs typeface="+mn-cs"/>
              </a:rPr>
              <a:t>BruSafe</a:t>
            </a:r>
          </a:p>
        </p:txBody>
      </p:sp>
      <p:cxnSp>
        <p:nvCxnSpPr>
          <p:cNvPr id="33820" name="Straight Connector 11"/>
          <p:cNvCxnSpPr>
            <a:cxnSpLocks noChangeShapeType="1"/>
          </p:cNvCxnSpPr>
          <p:nvPr/>
        </p:nvCxnSpPr>
        <p:spPr bwMode="auto">
          <a:xfrm>
            <a:off x="2825263" y="3020158"/>
            <a:ext cx="526074" cy="527538"/>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1" name="Straight Connector 13"/>
          <p:cNvCxnSpPr>
            <a:cxnSpLocks noChangeShapeType="1"/>
          </p:cNvCxnSpPr>
          <p:nvPr/>
        </p:nvCxnSpPr>
        <p:spPr bwMode="auto">
          <a:xfrm>
            <a:off x="2790092" y="3669323"/>
            <a:ext cx="410308"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2" name="Straight Connector 15"/>
          <p:cNvCxnSpPr>
            <a:cxnSpLocks noChangeShapeType="1"/>
          </p:cNvCxnSpPr>
          <p:nvPr/>
        </p:nvCxnSpPr>
        <p:spPr bwMode="auto">
          <a:xfrm flipV="1">
            <a:off x="2790094" y="3874478"/>
            <a:ext cx="694592" cy="424962"/>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3" name="Straight Connector 17"/>
          <p:cNvCxnSpPr>
            <a:cxnSpLocks noChangeShapeType="1"/>
          </p:cNvCxnSpPr>
          <p:nvPr/>
        </p:nvCxnSpPr>
        <p:spPr bwMode="auto">
          <a:xfrm flipV="1">
            <a:off x="4110406" y="2048609"/>
            <a:ext cx="465534" cy="241789"/>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4" name="Straight Connector 19"/>
          <p:cNvCxnSpPr>
            <a:cxnSpLocks noChangeShapeType="1"/>
            <a:stCxn id="33829" idx="0"/>
          </p:cNvCxnSpPr>
          <p:nvPr/>
        </p:nvCxnSpPr>
        <p:spPr bwMode="auto">
          <a:xfrm flipH="1" flipV="1">
            <a:off x="4693630" y="2144591"/>
            <a:ext cx="243529" cy="563441"/>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5" name="Straight Connector 21"/>
          <p:cNvCxnSpPr>
            <a:cxnSpLocks noChangeShapeType="1"/>
            <a:stCxn id="33828" idx="3"/>
          </p:cNvCxnSpPr>
          <p:nvPr/>
        </p:nvCxnSpPr>
        <p:spPr bwMode="auto">
          <a:xfrm flipV="1">
            <a:off x="3849566" y="1968012"/>
            <a:ext cx="567836" cy="161193"/>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73788" name="Line 60"/>
          <p:cNvSpPr>
            <a:spLocks noChangeShapeType="1"/>
          </p:cNvSpPr>
          <p:nvPr/>
        </p:nvSpPr>
        <p:spPr bwMode="auto">
          <a:xfrm>
            <a:off x="5524503" y="2354875"/>
            <a:ext cx="402981" cy="468923"/>
          </a:xfrm>
          <a:prstGeom prst="line">
            <a:avLst/>
          </a:prstGeom>
          <a:noFill/>
          <a:ln w="12700">
            <a:solidFill>
              <a:schemeClr val="tx1"/>
            </a:solidFill>
            <a:round/>
            <a:headEnd/>
            <a:tailEnd/>
          </a:ln>
          <a:effectLst>
            <a:prstShdw prst="shdw18" dist="17961" dir="13500000">
              <a:schemeClr val="tx1">
                <a:gamma/>
                <a:shade val="60000"/>
                <a:invGamma/>
              </a:schemeClr>
            </a:prstShdw>
          </a:effectLst>
        </p:spPr>
        <p:txBody>
          <a:bodyPr anchor="ctr">
            <a:spAutoFit/>
          </a:bodyPr>
          <a:lstStyle/>
          <a:p>
            <a:pPr defTabSz="457200" fontAlgn="auto">
              <a:spcBef>
                <a:spcPts val="0"/>
              </a:spcBef>
              <a:spcAft>
                <a:spcPts val="0"/>
              </a:spcAft>
              <a:defRPr/>
            </a:pPr>
            <a:endParaRPr lang="nl-BE" sz="1662">
              <a:solidFill>
                <a:prstClr val="black"/>
              </a:solidFill>
              <a:latin typeface="Calibri"/>
              <a:cs typeface="+mn-cs"/>
            </a:endParaRPr>
          </a:p>
        </p:txBody>
      </p:sp>
      <p:pic>
        <p:nvPicPr>
          <p:cNvPr id="3382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17782" y="1743809"/>
            <a:ext cx="1811215" cy="44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8"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5490" y="1792167"/>
            <a:ext cx="674077" cy="674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9"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5940" y="2708032"/>
            <a:ext cx="722434" cy="72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0" name="Picture 5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40289" y="2392243"/>
            <a:ext cx="842596" cy="83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1" name="Picture 5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21171" y="3947748"/>
            <a:ext cx="842597" cy="84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2" name="Picture 6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21169" y="3289789"/>
            <a:ext cx="844062" cy="84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3" name="Picture 6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1427" y="2637695"/>
            <a:ext cx="844062" cy="84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4" name="Picture 6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15963" y="4123595"/>
            <a:ext cx="653562" cy="65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5" name="Picture 8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07426" y="4884128"/>
            <a:ext cx="655027"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6" name="Picture 8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93580" y="5410203"/>
            <a:ext cx="655027" cy="65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7" name="Picture 8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91858" y="5341328"/>
            <a:ext cx="655026"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8" name="Picture 8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2182" y="4794741"/>
            <a:ext cx="653562" cy="65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9" name="Picture 8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88826" y="1792166"/>
            <a:ext cx="655027"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0" name="Picture 8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61435" y="1500555"/>
            <a:ext cx="655026"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1" name="Picture 89"/>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53503" y="1800958"/>
            <a:ext cx="655027"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2" name="Picture 90"/>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20151" y="2725617"/>
            <a:ext cx="655026"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3" name="Picture 9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34655" y="2731480"/>
            <a:ext cx="653562" cy="65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4" name="Picture 9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20910" y="5064370"/>
            <a:ext cx="655027"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5" name="Picture 9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86093" y="4268667"/>
            <a:ext cx="653562"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6" name="Picture 9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31066" y="3798278"/>
            <a:ext cx="655026"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7" name="Picture 9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04943" y="4632082"/>
            <a:ext cx="655026"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8" name="Picture 96"/>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99889" y="5096609"/>
            <a:ext cx="655026"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9" name="Picture 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851281" y="2804746"/>
            <a:ext cx="638908" cy="88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4"/>
          </p:nvPr>
        </p:nvSpPr>
        <p:spPr/>
        <p:txBody>
          <a:bodyPr/>
          <a:lstStyle/>
          <a:p>
            <a:fld id="{A7CC3638-A99D-674C-A789-FA84B7E5EA16}" type="slidenum">
              <a:rPr lang="nl-NL" smtClean="0"/>
              <a:pPr/>
              <a:t>103</a:t>
            </a:fld>
            <a:endParaRPr lang="nl-NL" dirty="0"/>
          </a:p>
        </p:txBody>
      </p:sp>
      <p:sp>
        <p:nvSpPr>
          <p:cNvPr id="2" name="Title 1"/>
          <p:cNvSpPr>
            <a:spLocks noGrp="1"/>
          </p:cNvSpPr>
          <p:nvPr>
            <p:ph type="title"/>
          </p:nvPr>
        </p:nvSpPr>
        <p:spPr/>
        <p:txBody>
          <a:bodyPr/>
          <a:lstStyle/>
          <a:p>
            <a:r>
              <a:rPr lang="nl-BE" smtClean="0"/>
              <a:t>Health vaults</a:t>
            </a:r>
            <a:endParaRPr lang="fr-BE" dirty="0"/>
          </a:p>
        </p:txBody>
      </p:sp>
      <p:cxnSp>
        <p:nvCxnSpPr>
          <p:cNvPr id="67" name="Straight Connector 21"/>
          <p:cNvCxnSpPr>
            <a:cxnSpLocks noChangeShapeType="1"/>
            <a:stCxn id="61" idx="3"/>
          </p:cNvCxnSpPr>
          <p:nvPr/>
        </p:nvCxnSpPr>
        <p:spPr bwMode="auto">
          <a:xfrm>
            <a:off x="4181910" y="1509776"/>
            <a:ext cx="235492" cy="234033"/>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03309843"/>
      </p:ext>
    </p:extLst>
  </p:cSld>
  <p:clrMapOvr>
    <a:masterClrMapping/>
  </p:clrMapOvr>
  <p:transition spd="slow"/>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104</a:t>
            </a:fld>
            <a:r>
              <a:rPr lang="fr-BE" smtClean="0"/>
              <a:t> </a:t>
            </a:r>
            <a:endParaRPr lang="fr-BE" dirty="0"/>
          </a:p>
        </p:txBody>
      </p:sp>
      <p:pic>
        <p:nvPicPr>
          <p:cNvPr id="5" name="MijnGezondheid.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6155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7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marL="0" indent="0" algn="ctr">
              <a:buNone/>
            </a:pPr>
            <a:endParaRPr lang="nl-BE" sz="3600" dirty="0" smtClean="0">
              <a:hlinkClick r:id="rId2"/>
            </a:endParaRPr>
          </a:p>
          <a:p>
            <a:pPr marL="0" indent="0" algn="ctr">
              <a:buNone/>
            </a:pPr>
            <a:r>
              <a:rPr lang="nl-BE" sz="3600" dirty="0" smtClean="0">
                <a:hlinkClick r:id="rId2"/>
              </a:rPr>
              <a:t>https</a:t>
            </a:r>
            <a:r>
              <a:rPr lang="nl-BE" sz="3600" dirty="0">
                <a:hlinkClick r:id="rId2"/>
              </a:rPr>
              <a:t>://</a:t>
            </a:r>
            <a:r>
              <a:rPr lang="nl-BE" sz="3600" dirty="0" smtClean="0">
                <a:hlinkClick r:id="rId2"/>
              </a:rPr>
              <a:t>www.status.ehealth.fgov.be/nl</a:t>
            </a:r>
            <a:endParaRPr lang="nl-BE" sz="3600" dirty="0" smtClean="0"/>
          </a:p>
          <a:p>
            <a:endParaRPr 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105</a:t>
            </a:fld>
            <a:r>
              <a:rPr lang="fr-BE" smtClean="0"/>
              <a:t> </a:t>
            </a:r>
            <a:endParaRPr lang="fr-BE" dirty="0"/>
          </a:p>
        </p:txBody>
      </p:sp>
      <p:sp>
        <p:nvSpPr>
          <p:cNvPr id="4" name="Titel 3"/>
          <p:cNvSpPr>
            <a:spLocks noGrp="1"/>
          </p:cNvSpPr>
          <p:nvPr>
            <p:ph type="title"/>
          </p:nvPr>
        </p:nvSpPr>
        <p:spPr/>
        <p:txBody>
          <a:bodyPr>
            <a:normAutofit/>
          </a:bodyPr>
          <a:lstStyle/>
          <a:p>
            <a:r>
              <a:rPr lang="nl-BE" dirty="0" smtClean="0">
                <a:hlinkClick r:id="rId3"/>
              </a:rPr>
              <a:t>https://www.mijngezondheid.belgie.be</a:t>
            </a:r>
            <a:endParaRPr lang="nl-BE" dirty="0"/>
          </a:p>
        </p:txBody>
      </p:sp>
    </p:spTree>
    <p:extLst>
      <p:ext uri="{BB962C8B-B14F-4D97-AF65-F5344CB8AC3E}">
        <p14:creationId xmlns:p14="http://schemas.microsoft.com/office/powerpoint/2010/main" val="69910488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solidFill>
                  <a:srgbClr val="0087BE"/>
                </a:solidFill>
              </a:rPr>
              <a:t>How to meet the expectations by using ICT ?</a:t>
            </a:r>
            <a:endParaRPr lang="en-US" dirty="0">
              <a:solidFill>
                <a:srgbClr val="0087BE"/>
              </a:solidFill>
            </a:endParaRPr>
          </a:p>
        </p:txBody>
      </p:sp>
      <p:sp>
        <p:nvSpPr>
          <p:cNvPr id="2" name="Slide Number Placeholder 1"/>
          <p:cNvSpPr>
            <a:spLocks noGrp="1"/>
          </p:cNvSpPr>
          <p:nvPr>
            <p:ph type="sldNum" sz="quarter" idx="10"/>
          </p:nvPr>
        </p:nvSpPr>
        <p:spPr/>
        <p:txBody>
          <a:bodyPr/>
          <a:lstStyle/>
          <a:p>
            <a:pPr>
              <a:defRPr/>
            </a:pPr>
            <a:fld id="{EF66DDCB-4F40-4F8C-A2FE-269D135B5A13}" type="slidenum">
              <a:rPr lang="en-GB" smtClean="0"/>
              <a:pPr>
                <a:defRPr/>
              </a:pPr>
              <a:t>106</a:t>
            </a:fld>
            <a:endParaRPr lang="en-GB" dirty="0"/>
          </a:p>
        </p:txBody>
      </p:sp>
    </p:spTree>
    <p:extLst>
      <p:ext uri="{BB962C8B-B14F-4D97-AF65-F5344CB8AC3E}">
        <p14:creationId xmlns:p14="http://schemas.microsoft.com/office/powerpoint/2010/main" val="389632894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Common vision &amp; cooperation</a:t>
            </a:r>
            <a:endParaRPr lang="en-US" dirty="0">
              <a:solidFill>
                <a:srgbClr val="0087BE"/>
              </a:solidFill>
            </a:endParaRPr>
          </a:p>
        </p:txBody>
      </p:sp>
      <p:sp>
        <p:nvSpPr>
          <p:cNvPr id="2" name="Slide Number Placeholder 1"/>
          <p:cNvSpPr>
            <a:spLocks noGrp="1"/>
          </p:cNvSpPr>
          <p:nvPr>
            <p:ph type="sldNum" sz="quarter" idx="10"/>
          </p:nvPr>
        </p:nvSpPr>
        <p:spPr/>
        <p:txBody>
          <a:bodyPr/>
          <a:lstStyle/>
          <a:p>
            <a:pPr>
              <a:defRPr/>
            </a:pPr>
            <a:fld id="{EF66DDCB-4F40-4F8C-A2FE-269D135B5A13}" type="slidenum">
              <a:rPr lang="en-GB" smtClean="0"/>
              <a:pPr>
                <a:defRPr/>
              </a:pPr>
              <a:t>107</a:t>
            </a:fld>
            <a:endParaRPr lang="en-GB" dirty="0"/>
          </a:p>
        </p:txBody>
      </p:sp>
    </p:spTree>
    <p:extLst>
      <p:ext uri="{BB962C8B-B14F-4D97-AF65-F5344CB8AC3E}">
        <p14:creationId xmlns:p14="http://schemas.microsoft.com/office/powerpoint/2010/main" val="372563703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GB" dirty="0" smtClean="0"/>
              <a:t>information is being modelled</a:t>
            </a:r>
          </a:p>
          <a:p>
            <a:pPr lvl="1"/>
            <a:r>
              <a:rPr lang="en-GB" dirty="0" smtClean="0"/>
              <a:t>in such a way that the model fits in as closely as possible with the real world</a:t>
            </a:r>
          </a:p>
          <a:p>
            <a:pPr lvl="1"/>
            <a:r>
              <a:rPr lang="en-GB" dirty="0" smtClean="0"/>
              <a:t>in order to allow multifunctional use of information </a:t>
            </a:r>
          </a:p>
          <a:p>
            <a:pPr lvl="0"/>
            <a:r>
              <a:rPr lang="en-GB" dirty="0" smtClean="0"/>
              <a:t>information is collected from citizens and companies only once by the public sector as a whole</a:t>
            </a:r>
          </a:p>
          <a:p>
            <a:pPr lvl="1"/>
            <a:r>
              <a:rPr lang="en-GB" dirty="0" smtClean="0"/>
              <a:t>via a channel chosen by the citizens and the companies</a:t>
            </a:r>
          </a:p>
          <a:p>
            <a:pPr lvl="1"/>
            <a:r>
              <a:rPr lang="en-GB" dirty="0" smtClean="0"/>
              <a:t>preferably from application to application</a:t>
            </a:r>
          </a:p>
          <a:p>
            <a:pPr lvl="1"/>
            <a:r>
              <a:rPr lang="en-GB" dirty="0" smtClean="0"/>
              <a:t>and with the possibility of quality control by the supplier before the transmission of the information</a:t>
            </a:r>
          </a:p>
          <a:p>
            <a:pPr lvl="0"/>
            <a:r>
              <a:rPr lang="en-GB" dirty="0" smtClean="0"/>
              <a:t>the collected information is validated once</a:t>
            </a:r>
          </a:p>
          <a:p>
            <a:pPr lvl="1"/>
            <a:r>
              <a:rPr lang="en-GB" dirty="0" smtClean="0"/>
              <a:t>according to established task sharing criteria</a:t>
            </a:r>
          </a:p>
          <a:p>
            <a:pPr lvl="1"/>
            <a:r>
              <a:rPr lang="en-GB" dirty="0" smtClean="0"/>
              <a:t>by the actor that is most entitled to it or by the actor which has the greatest interest in correctly validating it</a:t>
            </a:r>
          </a:p>
          <a:p>
            <a:endParaRPr lang="en-US" dirty="0"/>
          </a:p>
        </p:txBody>
      </p:sp>
      <p:sp>
        <p:nvSpPr>
          <p:cNvPr id="2" name="Title 1"/>
          <p:cNvSpPr>
            <a:spLocks noGrp="1"/>
          </p:cNvSpPr>
          <p:nvPr>
            <p:ph type="title"/>
          </p:nvPr>
        </p:nvSpPr>
        <p:spPr/>
        <p:txBody>
          <a:bodyPr/>
          <a:lstStyle/>
          <a:p>
            <a:r>
              <a:rPr lang="en-GB" smtClean="0"/>
              <a:t>Common vision on information management</a:t>
            </a:r>
            <a:endParaRPr lang="en-US"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108</a:t>
            </a:fld>
            <a:r>
              <a:rPr lang="fr-BE" smtClean="0"/>
              <a:t> </a:t>
            </a:r>
            <a:endParaRPr lang="fr-BE" dirty="0"/>
          </a:p>
        </p:txBody>
      </p:sp>
    </p:spTree>
    <p:extLst>
      <p:ext uri="{BB962C8B-B14F-4D97-AF65-F5344CB8AC3E}">
        <p14:creationId xmlns:p14="http://schemas.microsoft.com/office/powerpoint/2010/main" val="73928112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smtClean="0"/>
              <a:t>a task sharing model is established indicating which actor stores which information as an authentic source, manages the information and maintains it at the disposal of the authorized users</a:t>
            </a:r>
          </a:p>
          <a:p>
            <a:pPr lvl="0"/>
            <a:r>
              <a:rPr lang="en-GB" smtClean="0"/>
              <a:t>information can be flexibly assembled according to ever changing legal concepts</a:t>
            </a:r>
          </a:p>
          <a:p>
            <a:pPr lvl="0"/>
            <a:r>
              <a:rPr lang="en-GB" smtClean="0"/>
              <a:t>every actor has to report probable errors of information to the actor that is designated to validate the information</a:t>
            </a:r>
          </a:p>
          <a:p>
            <a:pPr lvl="0"/>
            <a:r>
              <a:rPr lang="en-GB" smtClean="0"/>
              <a:t>every actor that has to validate information according to the agreed task sharing model, has to examine the reported probable errors, to correct them when necessary and to communicate the correct information to every known interested actor</a:t>
            </a:r>
          </a:p>
          <a:p>
            <a:pPr lvl="0"/>
            <a:r>
              <a:rPr lang="en-GB" smtClean="0"/>
              <a:t>once collected and validated, information is stored, managed and exchanged electronically to avoid transcribing and re-entering it manually</a:t>
            </a:r>
            <a:endParaRPr lang="en-GB" dirty="0" smtClean="0"/>
          </a:p>
        </p:txBody>
      </p:sp>
      <p:sp>
        <p:nvSpPr>
          <p:cNvPr id="2" name="Title 1"/>
          <p:cNvSpPr>
            <a:spLocks noGrp="1"/>
          </p:cNvSpPr>
          <p:nvPr>
            <p:ph type="title"/>
          </p:nvPr>
        </p:nvSpPr>
        <p:spPr/>
        <p:txBody>
          <a:bodyPr/>
          <a:lstStyle/>
          <a:p>
            <a:r>
              <a:rPr lang="en-GB" smtClean="0"/>
              <a:t>Common vision on information management</a:t>
            </a:r>
            <a:endParaRPr lang="en-US"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109</a:t>
            </a:fld>
            <a:r>
              <a:rPr lang="fr-BE" smtClean="0"/>
              <a:t> </a:t>
            </a:r>
            <a:endParaRPr lang="fr-BE" dirty="0"/>
          </a:p>
        </p:txBody>
      </p:sp>
    </p:spTree>
    <p:extLst>
      <p:ext uri="{BB962C8B-B14F-4D97-AF65-F5344CB8AC3E}">
        <p14:creationId xmlns:p14="http://schemas.microsoft.com/office/powerpoint/2010/main" val="22859056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9744006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smtClean="0"/>
              <a:t>electronic information exchange can be initiated by</a:t>
            </a:r>
          </a:p>
          <a:p>
            <a:pPr lvl="1"/>
            <a:r>
              <a:rPr lang="en-GB" smtClean="0"/>
              <a:t>the actor that disposes of information</a:t>
            </a:r>
          </a:p>
          <a:p>
            <a:pPr lvl="1"/>
            <a:r>
              <a:rPr lang="en-GB" smtClean="0"/>
              <a:t>the actor that needs information</a:t>
            </a:r>
          </a:p>
          <a:p>
            <a:pPr lvl="1"/>
            <a:r>
              <a:rPr lang="en-GB" smtClean="0"/>
              <a:t>the organisation that manages the interoperability framework</a:t>
            </a:r>
          </a:p>
          <a:p>
            <a:pPr lvl="0"/>
            <a:r>
              <a:rPr lang="en-GB" smtClean="0"/>
              <a:t>electronic information exchanges take place on the base of a functional and technical interoperability framework that evolves permanently but gradually according to open market standards, and is independent from the methods of information exchange</a:t>
            </a:r>
          </a:p>
          <a:p>
            <a:pPr lvl="0"/>
            <a:r>
              <a:rPr lang="en-GB" smtClean="0"/>
              <a:t>available information is used for</a:t>
            </a:r>
          </a:p>
          <a:p>
            <a:pPr lvl="1"/>
            <a:r>
              <a:rPr lang="en-GB" smtClean="0"/>
              <a:t>the automatic granting of benefits</a:t>
            </a:r>
          </a:p>
          <a:p>
            <a:pPr lvl="1"/>
            <a:r>
              <a:rPr lang="en-GB" smtClean="0"/>
              <a:t>prefilling when collecting information</a:t>
            </a:r>
          </a:p>
          <a:p>
            <a:endParaRPr lang="en-US" dirty="0"/>
          </a:p>
        </p:txBody>
      </p:sp>
      <p:sp>
        <p:nvSpPr>
          <p:cNvPr id="2" name="Title 1"/>
          <p:cNvSpPr>
            <a:spLocks noGrp="1"/>
          </p:cNvSpPr>
          <p:nvPr>
            <p:ph type="title"/>
          </p:nvPr>
        </p:nvSpPr>
        <p:spPr/>
        <p:txBody>
          <a:bodyPr/>
          <a:lstStyle/>
          <a:p>
            <a:r>
              <a:rPr lang="en-GB" smtClean="0"/>
              <a:t>Common vision on information management</a:t>
            </a:r>
            <a:endParaRPr lang="en-US"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110</a:t>
            </a:fld>
            <a:r>
              <a:rPr lang="fr-BE" smtClean="0"/>
              <a:t> </a:t>
            </a:r>
            <a:endParaRPr lang="fr-BE" dirty="0"/>
          </a:p>
        </p:txBody>
      </p:sp>
    </p:spTree>
    <p:extLst>
      <p:ext uri="{BB962C8B-B14F-4D97-AF65-F5344CB8AC3E}">
        <p14:creationId xmlns:p14="http://schemas.microsoft.com/office/powerpoint/2010/main" val="102650912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smtClean="0"/>
              <a:t>security, availability, integrity and confidentiality of information is ensured by integrated structural, institutional, organizational, HR, technical and other security measures according to agreed policies</a:t>
            </a:r>
          </a:p>
          <a:p>
            <a:r>
              <a:rPr lang="en-GB" smtClean="0"/>
              <a:t>personal information is only used for purposes compatible with the purposes of the collection of the information</a:t>
            </a:r>
          </a:p>
          <a:p>
            <a:r>
              <a:rPr lang="en-GB" smtClean="0"/>
              <a:t>personal information is only accessible to authorized actors and users according to business needs, legislative or policy requirements</a:t>
            </a:r>
          </a:p>
          <a:p>
            <a:r>
              <a:rPr lang="en-GB" smtClean="0"/>
              <a:t>the access authorization to personal information is granted by an Information Security Committee, designated by Parliament, after having checked whether the access conditions are met</a:t>
            </a:r>
          </a:p>
          <a:p>
            <a:r>
              <a:rPr lang="en-GB" smtClean="0"/>
              <a:t>the access authorizations are public</a:t>
            </a:r>
          </a:p>
          <a:p>
            <a:endParaRPr lang="en-US" dirty="0"/>
          </a:p>
        </p:txBody>
      </p:sp>
      <p:sp>
        <p:nvSpPr>
          <p:cNvPr id="2" name="Title 1"/>
          <p:cNvSpPr>
            <a:spLocks noGrp="1"/>
          </p:cNvSpPr>
          <p:nvPr>
            <p:ph type="title"/>
          </p:nvPr>
        </p:nvSpPr>
        <p:spPr/>
        <p:txBody>
          <a:bodyPr/>
          <a:lstStyle/>
          <a:p>
            <a:r>
              <a:rPr lang="en-GB" smtClean="0"/>
              <a:t>Common vision on information security</a:t>
            </a:r>
            <a:endParaRPr lang="en-US"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111</a:t>
            </a:fld>
            <a:r>
              <a:rPr lang="fr-BE" smtClean="0"/>
              <a:t> </a:t>
            </a:r>
            <a:endParaRPr lang="fr-BE" dirty="0"/>
          </a:p>
        </p:txBody>
      </p:sp>
    </p:spTree>
    <p:extLst>
      <p:ext uri="{BB962C8B-B14F-4D97-AF65-F5344CB8AC3E}">
        <p14:creationId xmlns:p14="http://schemas.microsoft.com/office/powerpoint/2010/main" val="197094506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2"/>
          <p:cNvSpPr>
            <a:spLocks noGrp="1"/>
          </p:cNvSpPr>
          <p:nvPr>
            <p:ph idx="1"/>
          </p:nvPr>
        </p:nvSpPr>
        <p:spPr/>
        <p:txBody>
          <a:bodyPr/>
          <a:lstStyle/>
          <a:p>
            <a:r>
              <a:rPr lang="en-GB" altLang="en-US" dirty="0" smtClean="0"/>
              <a:t>every actual electronic exchange of personal information has to pass an independent trusted third party and is preventively checked on compliance with the existing access authorizations by that trusted third party</a:t>
            </a:r>
          </a:p>
          <a:p>
            <a:r>
              <a:rPr lang="en-GB" altLang="en-US" dirty="0" smtClean="0"/>
              <a:t>every actual electronic exchange of personal information is logged, to be able to trace possible abuse afterwards</a:t>
            </a:r>
          </a:p>
          <a:p>
            <a:r>
              <a:rPr lang="en-GB" altLang="en-US" dirty="0" smtClean="0"/>
              <a:t>every time information is used to take a decision, the information used is communicated to the person concerned together with the decision </a:t>
            </a:r>
          </a:p>
          <a:p>
            <a:r>
              <a:rPr lang="en-GB" altLang="en-US" dirty="0" smtClean="0"/>
              <a:t>every person has right to access and correct his/her own personal data</a:t>
            </a:r>
          </a:p>
          <a:p>
            <a:r>
              <a:rPr lang="en-GB" altLang="en-US" dirty="0" smtClean="0"/>
              <a:t>every actor in the social sector disposes of an information security officer with an advisory, stimulating, documentary and control task</a:t>
            </a:r>
          </a:p>
        </p:txBody>
      </p:sp>
      <p:sp>
        <p:nvSpPr>
          <p:cNvPr id="2" name="Title 1"/>
          <p:cNvSpPr>
            <a:spLocks noGrp="1"/>
          </p:cNvSpPr>
          <p:nvPr>
            <p:ph type="title"/>
          </p:nvPr>
        </p:nvSpPr>
        <p:spPr/>
        <p:txBody>
          <a:bodyPr/>
          <a:lstStyle/>
          <a:p>
            <a:r>
              <a:rPr lang="en-GB" smtClean="0"/>
              <a:t>Common vision on information security</a:t>
            </a:r>
            <a:endParaRPr lang="en-US"/>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112</a:t>
            </a:fld>
            <a:r>
              <a:rPr lang="fr-BE" smtClean="0"/>
              <a:t> </a:t>
            </a:r>
            <a:endParaRPr lang="fr-BE" dirty="0"/>
          </a:p>
        </p:txBody>
      </p:sp>
    </p:spTree>
    <p:extLst>
      <p:ext uri="{BB962C8B-B14F-4D97-AF65-F5344CB8AC3E}">
        <p14:creationId xmlns:p14="http://schemas.microsoft.com/office/powerpoint/2010/main" val="27807913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lstStyle/>
          <a:p>
            <a:r>
              <a:rPr lang="nl-BE" dirty="0" err="1" smtClean="0"/>
              <a:t>Entrepreneurship</a:t>
            </a:r>
            <a:r>
              <a:rPr lang="nl-BE" dirty="0" smtClean="0"/>
              <a:t>, corporate culture </a:t>
            </a:r>
            <a:r>
              <a:rPr lang="nl-BE" dirty="0"/>
              <a:t>&amp;</a:t>
            </a:r>
            <a:r>
              <a:rPr lang="nl-BE" dirty="0" smtClean="0"/>
              <a:t> teamwork </a:t>
            </a:r>
            <a:endParaRPr lang="nl-BE" dirty="0"/>
          </a:p>
        </p:txBody>
      </p:sp>
      <p:sp>
        <p:nvSpPr>
          <p:cNvPr id="4" name="Slide Number Placeholder 3"/>
          <p:cNvSpPr>
            <a:spLocks noGrp="1"/>
          </p:cNvSpPr>
          <p:nvPr>
            <p:ph type="sldNum" sz="quarter" idx="10"/>
          </p:nvPr>
        </p:nvSpPr>
        <p:spPr/>
        <p:txBody>
          <a:bodyPr/>
          <a:lstStyle/>
          <a:p>
            <a:pPr>
              <a:defRPr/>
            </a:pPr>
            <a:fld id="{EF66DDCB-4F40-4F8C-A2FE-269D135B5A13}" type="slidenum">
              <a:rPr lang="en-GB" smtClean="0"/>
              <a:pPr>
                <a:defRPr/>
              </a:pPr>
              <a:t>113</a:t>
            </a:fld>
            <a:endParaRPr lang="en-GB" dirty="0"/>
          </a:p>
        </p:txBody>
      </p:sp>
    </p:spTree>
    <p:extLst>
      <p:ext uri="{BB962C8B-B14F-4D97-AF65-F5344CB8AC3E}">
        <p14:creationId xmlns:p14="http://schemas.microsoft.com/office/powerpoint/2010/main" val="118765567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sz="half" idx="2"/>
          </p:nvPr>
        </p:nvSpPr>
        <p:spPr/>
        <p:txBody>
          <a:bodyPr/>
          <a:lstStyle/>
          <a:p>
            <a:pPr marL="0" indent="0" algn="ctr">
              <a:buNone/>
            </a:pPr>
            <a:r>
              <a:rPr lang="nl-BE" sz="3200" dirty="0" err="1" smtClean="0"/>
              <a:t>Entrepreneurship</a:t>
            </a:r>
            <a:endParaRPr lang="nl-BE" sz="3200" dirty="0" smtClean="0"/>
          </a:p>
          <a:p>
            <a:pPr algn="ctr"/>
            <a:endParaRPr lang="nl-BE" dirty="0" smtClean="0"/>
          </a:p>
          <a:p>
            <a:pPr algn="ctr"/>
            <a:r>
              <a:rPr lang="en-US" sz="2400" dirty="0" smtClean="0"/>
              <a:t>adaptations, change</a:t>
            </a:r>
          </a:p>
          <a:p>
            <a:pPr algn="ctr"/>
            <a:r>
              <a:rPr lang="en-US" sz="2400" dirty="0" smtClean="0"/>
              <a:t>"fuzzy" challenges</a:t>
            </a:r>
          </a:p>
          <a:p>
            <a:pPr algn="ctr"/>
            <a:r>
              <a:rPr lang="en-US" sz="2400" dirty="0" smtClean="0"/>
              <a:t>solutions not known</a:t>
            </a:r>
          </a:p>
          <a:p>
            <a:pPr algn="ctr"/>
            <a:r>
              <a:rPr lang="en-US" sz="2400" dirty="0" smtClean="0"/>
              <a:t>adjusting habits</a:t>
            </a:r>
          </a:p>
          <a:p>
            <a:pPr algn="ctr"/>
            <a:r>
              <a:rPr lang="en-US" sz="2400" dirty="0" smtClean="0"/>
              <a:t>changing value system</a:t>
            </a:r>
          </a:p>
          <a:p>
            <a:pPr algn="ctr"/>
            <a:r>
              <a:rPr lang="en-US" sz="2400" dirty="0" smtClean="0"/>
              <a:t>taking responsibility, going beyond formal competences</a:t>
            </a:r>
            <a:endParaRPr lang="nl-BE" sz="2400" dirty="0"/>
          </a:p>
        </p:txBody>
      </p:sp>
      <p:sp>
        <p:nvSpPr>
          <p:cNvPr id="6" name="Tijdelijke aanduiding voor inhoud 5"/>
          <p:cNvSpPr>
            <a:spLocks noGrp="1"/>
          </p:cNvSpPr>
          <p:nvPr>
            <p:ph sz="quarter" idx="4"/>
          </p:nvPr>
        </p:nvSpPr>
        <p:spPr/>
        <p:txBody>
          <a:bodyPr/>
          <a:lstStyle/>
          <a:p>
            <a:pPr marL="0" indent="0" algn="ctr">
              <a:buNone/>
            </a:pPr>
            <a:r>
              <a:rPr lang="nl-BE" sz="3200" dirty="0" smtClean="0"/>
              <a:t>Management</a:t>
            </a:r>
            <a:endParaRPr lang="nl-BE" sz="3200" dirty="0"/>
          </a:p>
          <a:p>
            <a:pPr marL="0" indent="0" algn="ctr">
              <a:buNone/>
            </a:pPr>
            <a:endParaRPr lang="en-US" dirty="0" smtClean="0"/>
          </a:p>
          <a:p>
            <a:pPr algn="ctr"/>
            <a:r>
              <a:rPr lang="en-US" sz="2400" dirty="0" smtClean="0"/>
              <a:t>stability</a:t>
            </a:r>
            <a:r>
              <a:rPr lang="en-US" sz="2400" dirty="0"/>
              <a:t>, order, security</a:t>
            </a:r>
          </a:p>
          <a:p>
            <a:pPr algn="ctr"/>
            <a:endParaRPr lang="en-US" sz="2400" dirty="0" smtClean="0"/>
          </a:p>
          <a:p>
            <a:pPr algn="ctr"/>
            <a:r>
              <a:rPr lang="en-US" sz="2400" dirty="0" smtClean="0"/>
              <a:t>technical </a:t>
            </a:r>
            <a:r>
              <a:rPr lang="en-US" sz="2400" dirty="0"/>
              <a:t>challenges: problems &amp; solutions known</a:t>
            </a:r>
          </a:p>
          <a:p>
            <a:pPr algn="ctr"/>
            <a:endParaRPr lang="en-US" sz="2400" dirty="0" smtClean="0"/>
          </a:p>
          <a:p>
            <a:pPr algn="ctr"/>
            <a:r>
              <a:rPr lang="en-US" sz="2400" dirty="0" smtClean="0"/>
              <a:t>within </a:t>
            </a:r>
            <a:r>
              <a:rPr lang="en-US" sz="2400" dirty="0"/>
              <a:t>own competence</a:t>
            </a:r>
            <a:endParaRPr lang="nl-BE" sz="2400" dirty="0"/>
          </a:p>
        </p:txBody>
      </p:sp>
      <p:sp>
        <p:nvSpPr>
          <p:cNvPr id="3" name="Slide Number Placeholder 2"/>
          <p:cNvSpPr>
            <a:spLocks noGrp="1"/>
          </p:cNvSpPr>
          <p:nvPr>
            <p:ph type="sldNum" sz="quarter" idx="11"/>
          </p:nvPr>
        </p:nvSpPr>
        <p:spPr/>
        <p:txBody>
          <a:bodyPr/>
          <a:lstStyle/>
          <a:p>
            <a:fld id="{30A9230E-FFBB-4CCB-ABD7-198084EDE768}" type="slidenum">
              <a:rPr lang="fr-BE" smtClean="0"/>
              <a:pPr/>
              <a:t>114</a:t>
            </a:fld>
            <a:endParaRPr lang="fr-BE" dirty="0"/>
          </a:p>
        </p:txBody>
      </p:sp>
      <p:sp>
        <p:nvSpPr>
          <p:cNvPr id="4" name="Titel 3"/>
          <p:cNvSpPr>
            <a:spLocks noGrp="1"/>
          </p:cNvSpPr>
          <p:nvPr>
            <p:ph type="title"/>
          </p:nvPr>
        </p:nvSpPr>
        <p:spPr/>
        <p:txBody>
          <a:bodyPr/>
          <a:lstStyle/>
          <a:p>
            <a:r>
              <a:rPr lang="nl-BE" smtClean="0"/>
              <a:t>Entrepeneurship vs management</a:t>
            </a:r>
            <a:endParaRPr lang="nl-BE" dirty="0"/>
          </a:p>
        </p:txBody>
      </p:sp>
    </p:spTree>
    <p:extLst>
      <p:ext uri="{BB962C8B-B14F-4D97-AF65-F5344CB8AC3E}">
        <p14:creationId xmlns:p14="http://schemas.microsoft.com/office/powerpoint/2010/main" val="366406033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146011" y="908720"/>
            <a:ext cx="7899978" cy="5678343"/>
          </a:xfrm>
        </p:spPr>
      </p:pic>
      <p:sp>
        <p:nvSpPr>
          <p:cNvPr id="8194" name="Rectangle 2"/>
          <p:cNvSpPr>
            <a:spLocks noGrp="1" noChangeArrowheads="1"/>
          </p:cNvSpPr>
          <p:nvPr>
            <p:ph type="title"/>
          </p:nvPr>
        </p:nvSpPr>
        <p:spPr/>
        <p:txBody>
          <a:bodyPr/>
          <a:lstStyle/>
          <a:p>
            <a:r>
              <a:rPr lang="nl-BE" altLang="nl-BE" dirty="0" err="1" smtClean="0"/>
              <a:t>Entrepreneurship</a:t>
            </a:r>
            <a:r>
              <a:rPr lang="nl-BE" altLang="nl-BE" dirty="0" smtClean="0"/>
              <a:t> </a:t>
            </a:r>
            <a:r>
              <a:rPr lang="nl-BE" altLang="nl-BE" dirty="0" err="1" smtClean="0"/>
              <a:t>by</a:t>
            </a:r>
            <a:r>
              <a:rPr lang="nl-BE" altLang="nl-BE" dirty="0" smtClean="0"/>
              <a:t> </a:t>
            </a:r>
            <a:r>
              <a:rPr lang="nl-BE" altLang="nl-BE" dirty="0" err="1" smtClean="0"/>
              <a:t>leadership</a:t>
            </a:r>
            <a:endParaRPr lang="nl-BE" altLang="nl-BE" dirty="0"/>
          </a:p>
        </p:txBody>
      </p:sp>
      <p:sp>
        <p:nvSpPr>
          <p:cNvPr id="7174" name="Text Box 4"/>
          <p:cNvSpPr txBox="1">
            <a:spLocks noChangeArrowheads="1"/>
          </p:cNvSpPr>
          <p:nvPr/>
        </p:nvSpPr>
        <p:spPr bwMode="auto">
          <a:xfrm>
            <a:off x="9290875" y="6330806"/>
            <a:ext cx="270978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fr-BE" sz="1600" dirty="0">
                <a:latin typeface="+mn-lt"/>
              </a:rPr>
              <a:t>Model: MIT Leadership Center</a:t>
            </a:r>
            <a:endParaRPr lang="en-US" sz="1600" dirty="0">
              <a:latin typeface="+mn-lt"/>
            </a:endParaRPr>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115</a:t>
            </a:fld>
            <a:r>
              <a:rPr lang="fr-BE" smtClean="0"/>
              <a:t> </a:t>
            </a:r>
            <a:endParaRPr lang="fr-BE" dirty="0"/>
          </a:p>
        </p:txBody>
      </p:sp>
    </p:spTree>
    <p:extLst>
      <p:ext uri="{BB962C8B-B14F-4D97-AF65-F5344CB8AC3E}">
        <p14:creationId xmlns:p14="http://schemas.microsoft.com/office/powerpoint/2010/main" val="1983459776"/>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lnSpcReduction="10000"/>
          </a:bodyPr>
          <a:lstStyle/>
          <a:p>
            <a:r>
              <a:rPr lang="en-US" dirty="0" smtClean="0"/>
              <a:t>why ?</a:t>
            </a:r>
          </a:p>
          <a:p>
            <a:pPr lvl="1"/>
            <a:r>
              <a:rPr lang="en-US" dirty="0" smtClean="0"/>
              <a:t>creating </a:t>
            </a:r>
            <a:r>
              <a:rPr lang="en-US" dirty="0"/>
              <a:t>an attractive image of the eventual new situation promotes commitment by </a:t>
            </a:r>
            <a:r>
              <a:rPr lang="en-US" dirty="0" smtClean="0"/>
              <a:t>others</a:t>
            </a:r>
          </a:p>
          <a:p>
            <a:pPr lvl="1"/>
            <a:r>
              <a:rPr lang="en-US" dirty="0" smtClean="0"/>
              <a:t>the vision </a:t>
            </a:r>
            <a:r>
              <a:rPr lang="en-US" dirty="0"/>
              <a:t>keeps </a:t>
            </a:r>
            <a:r>
              <a:rPr lang="en-US" dirty="0" smtClean="0"/>
              <a:t>moving</a:t>
            </a:r>
            <a:r>
              <a:rPr lang="en-US" dirty="0"/>
              <a:t>, even in the face of resistance, setbacks, fear or </a:t>
            </a:r>
            <a:r>
              <a:rPr lang="en-US" dirty="0" smtClean="0"/>
              <a:t>uncertainty</a:t>
            </a:r>
          </a:p>
          <a:p>
            <a:pPr lvl="1"/>
            <a:r>
              <a:rPr lang="en-US" dirty="0" smtClean="0"/>
              <a:t>is </a:t>
            </a:r>
            <a:r>
              <a:rPr lang="en-US" dirty="0"/>
              <a:t>the emotional side of </a:t>
            </a:r>
            <a:r>
              <a:rPr lang="en-US" dirty="0" smtClean="0"/>
              <a:t>leadership</a:t>
            </a:r>
          </a:p>
          <a:p>
            <a:r>
              <a:rPr lang="en-US" dirty="0" smtClean="0"/>
              <a:t>how ?</a:t>
            </a:r>
          </a:p>
          <a:p>
            <a:pPr lvl="1"/>
            <a:r>
              <a:rPr lang="en-US" dirty="0" smtClean="0"/>
              <a:t>clear </a:t>
            </a:r>
            <a:r>
              <a:rPr lang="en-US" dirty="0"/>
              <a:t>goal and </a:t>
            </a:r>
            <a:r>
              <a:rPr lang="en-US" dirty="0" smtClean="0"/>
              <a:t>direction</a:t>
            </a:r>
          </a:p>
          <a:p>
            <a:pPr lvl="1"/>
            <a:r>
              <a:rPr lang="en-US" dirty="0" smtClean="0"/>
              <a:t>radiating </a:t>
            </a:r>
            <a:r>
              <a:rPr lang="en-US" dirty="0"/>
              <a:t>enthusiasm, commitment, faith and </a:t>
            </a:r>
            <a:r>
              <a:rPr lang="en-US" dirty="0" smtClean="0"/>
              <a:t>support</a:t>
            </a:r>
          </a:p>
          <a:p>
            <a:pPr lvl="1"/>
            <a:r>
              <a:rPr lang="en-US" dirty="0" smtClean="0"/>
              <a:t>encourage staff </a:t>
            </a:r>
            <a:r>
              <a:rPr lang="en-US" dirty="0"/>
              <a:t>to be involved and </a:t>
            </a:r>
            <a:r>
              <a:rPr lang="en-US" dirty="0" smtClean="0"/>
              <a:t>loyal</a:t>
            </a:r>
          </a:p>
          <a:p>
            <a:pPr lvl="1"/>
            <a:r>
              <a:rPr lang="en-US" dirty="0" smtClean="0"/>
              <a:t>challenge staff </a:t>
            </a:r>
            <a:r>
              <a:rPr lang="en-US" dirty="0"/>
              <a:t>to do and achieve things </a:t>
            </a:r>
            <a:r>
              <a:rPr lang="en-US" dirty="0" smtClean="0"/>
              <a:t>themselves</a:t>
            </a:r>
          </a:p>
          <a:p>
            <a:pPr lvl="1"/>
            <a:r>
              <a:rPr lang="en-US" dirty="0" smtClean="0"/>
              <a:t>highlighting </a:t>
            </a:r>
            <a:r>
              <a:rPr lang="en-US" dirty="0"/>
              <a:t>the unique strengths, values and culture of the </a:t>
            </a:r>
            <a:r>
              <a:rPr lang="en-US" dirty="0" smtClean="0"/>
              <a:t>organization</a:t>
            </a:r>
          </a:p>
          <a:p>
            <a:pPr lvl="1"/>
            <a:r>
              <a:rPr lang="en-US" dirty="0" smtClean="0"/>
              <a:t>help staff </a:t>
            </a:r>
            <a:r>
              <a:rPr lang="en-US" dirty="0"/>
              <a:t>to believe that they are part of something bigger than their daily </a:t>
            </a:r>
            <a:r>
              <a:rPr lang="en-US" dirty="0" smtClean="0"/>
              <a:t>work</a:t>
            </a:r>
          </a:p>
          <a:p>
            <a:pPr lvl="1"/>
            <a:r>
              <a:rPr lang="en-US" dirty="0" smtClean="0"/>
              <a:t>stimulate </a:t>
            </a:r>
            <a:r>
              <a:rPr lang="en-US" dirty="0"/>
              <a:t>a feeling of belonging to a </a:t>
            </a:r>
            <a:r>
              <a:rPr lang="en-US" dirty="0" smtClean="0"/>
              <a:t>group</a:t>
            </a:r>
          </a:p>
          <a:p>
            <a:pPr lvl="1"/>
            <a:r>
              <a:rPr lang="en-US" dirty="0" smtClean="0"/>
              <a:t>communicate </a:t>
            </a:r>
            <a:r>
              <a:rPr lang="en-US" dirty="0"/>
              <a:t>a </a:t>
            </a:r>
            <a:r>
              <a:rPr lang="en-US" dirty="0" smtClean="0"/>
              <a:t>lot</a:t>
            </a:r>
            <a:endParaRPr lang="nl-BE" dirty="0"/>
          </a:p>
        </p:txBody>
      </p:sp>
      <p:sp>
        <p:nvSpPr>
          <p:cNvPr id="4" name="Titel 3"/>
          <p:cNvSpPr>
            <a:spLocks noGrp="1"/>
          </p:cNvSpPr>
          <p:nvPr>
            <p:ph type="title"/>
          </p:nvPr>
        </p:nvSpPr>
        <p:spPr/>
        <p:txBody>
          <a:bodyPr/>
          <a:lstStyle/>
          <a:p>
            <a:r>
              <a:rPr lang="nl-BE" dirty="0" err="1" smtClean="0"/>
              <a:t>Visioning</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116</a:t>
            </a:fld>
            <a:r>
              <a:rPr lang="fr-BE" smtClean="0"/>
              <a:t> </a:t>
            </a:r>
            <a:endParaRPr lang="fr-BE" dirty="0"/>
          </a:p>
        </p:txBody>
      </p:sp>
    </p:spTree>
    <p:extLst>
      <p:ext uri="{BB962C8B-B14F-4D97-AF65-F5344CB8AC3E}">
        <p14:creationId xmlns:p14="http://schemas.microsoft.com/office/powerpoint/2010/main" val="149068418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7" name="Rectangle 3"/>
          <p:cNvSpPr>
            <a:spLocks noGrp="1" noChangeArrowheads="1"/>
          </p:cNvSpPr>
          <p:nvPr>
            <p:ph idx="1"/>
          </p:nvPr>
        </p:nvSpPr>
        <p:spPr/>
        <p:txBody>
          <a:bodyPr>
            <a:normAutofit/>
          </a:bodyPr>
          <a:lstStyle/>
          <a:p>
            <a:r>
              <a:rPr lang="en-GB" altLang="nl-BE" dirty="0" smtClean="0"/>
              <a:t>define a long term vision on</a:t>
            </a:r>
          </a:p>
          <a:p>
            <a:pPr lvl="1"/>
            <a:r>
              <a:rPr lang="en-GB" altLang="nl-BE" dirty="0" smtClean="0"/>
              <a:t>integrated, customer-oriented service delivery</a:t>
            </a:r>
          </a:p>
          <a:p>
            <a:pPr lvl="1"/>
            <a:r>
              <a:rPr lang="en-GB" altLang="nl-BE" dirty="0" smtClean="0"/>
              <a:t>management of information as a strategic resource for all activity</a:t>
            </a:r>
          </a:p>
          <a:p>
            <a:pPr lvl="1"/>
            <a:r>
              <a:rPr lang="en-GB" altLang="nl-BE" dirty="0" smtClean="0"/>
              <a:t>interoperability</a:t>
            </a:r>
          </a:p>
          <a:p>
            <a:r>
              <a:rPr lang="en-US" altLang="nl-BE" dirty="0" smtClean="0"/>
              <a:t>make the vision enforceable by citizens and companies, and amongst government institutions and health care providers/institutions, by formalizing it in regulations</a:t>
            </a:r>
            <a:endParaRPr lang="en-GB" altLang="nl-BE" dirty="0" smtClean="0"/>
          </a:p>
          <a:p>
            <a:r>
              <a:rPr lang="en-GB" altLang="nl-BE" dirty="0" smtClean="0"/>
              <a:t>combine long term vision, profound process optimization and quick wins</a:t>
            </a:r>
          </a:p>
          <a:p>
            <a:r>
              <a:rPr lang="en-GB" altLang="nl-BE" dirty="0" smtClean="0"/>
              <a:t>do not look at it as a pure ICT event, but put the emphasis on an improvement of services and use a multidisciplinary approach</a:t>
            </a:r>
          </a:p>
          <a:p>
            <a:r>
              <a:rPr lang="en-GB" altLang="nl-BE" dirty="0" smtClean="0"/>
              <a:t>optimize processes within each social actor, at each government level and across government levels before their </a:t>
            </a:r>
            <a:r>
              <a:rPr lang="en-GB" altLang="nl-BE" dirty="0" err="1" smtClean="0"/>
              <a:t>automatization</a:t>
            </a:r>
            <a:endParaRPr lang="en-GB" altLang="nl-BE" dirty="0"/>
          </a:p>
        </p:txBody>
      </p:sp>
      <p:sp>
        <p:nvSpPr>
          <p:cNvPr id="395266" name="Rectangle 2"/>
          <p:cNvSpPr>
            <a:spLocks noGrp="1" noChangeArrowheads="1"/>
          </p:cNvSpPr>
          <p:nvPr>
            <p:ph type="title"/>
          </p:nvPr>
        </p:nvSpPr>
        <p:spPr/>
        <p:txBody>
          <a:bodyPr/>
          <a:lstStyle/>
          <a:p>
            <a:r>
              <a:rPr lang="nl-BE" dirty="0" err="1" smtClean="0"/>
              <a:t>Methodology</a:t>
            </a:r>
            <a:endParaRPr lang="nl-NL" altLang="nl-BE"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117</a:t>
            </a:fld>
            <a:r>
              <a:rPr lang="fr-BE" smtClean="0"/>
              <a:t> </a:t>
            </a:r>
            <a:endParaRPr lang="fr-BE" dirty="0"/>
          </a:p>
        </p:txBody>
      </p:sp>
    </p:spTree>
    <p:extLst>
      <p:ext uri="{BB962C8B-B14F-4D97-AF65-F5344CB8AC3E}">
        <p14:creationId xmlns:p14="http://schemas.microsoft.com/office/powerpoint/2010/main" val="1741917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1" name="Rectangle 3"/>
          <p:cNvSpPr>
            <a:spLocks noGrp="1" noChangeArrowheads="1"/>
          </p:cNvSpPr>
          <p:nvPr>
            <p:ph idx="1"/>
          </p:nvPr>
        </p:nvSpPr>
        <p:spPr/>
        <p:txBody>
          <a:bodyPr>
            <a:normAutofit/>
          </a:bodyPr>
          <a:lstStyle/>
          <a:p>
            <a:r>
              <a:rPr lang="en-GB" altLang="nl-BE" smtClean="0"/>
              <a:t>standardize concepts and, where necessary, adapt regulations in order </a:t>
            </a:r>
            <a:r>
              <a:rPr lang="en-US" altLang="nl-BE" smtClean="0"/>
              <a:t>to introduce those concepts</a:t>
            </a:r>
          </a:p>
          <a:p>
            <a:r>
              <a:rPr lang="en-US" altLang="nl-BE" smtClean="0"/>
              <a:t>also regulate aspects such as privacy protection, information security, the protection against ICT crime, unique identification keys, the probative value of electronic information, the electronic signature, the equal access to public services, the transparency of administrations, …</a:t>
            </a:r>
            <a:endParaRPr lang="en-GB" altLang="nl-BE" smtClean="0"/>
          </a:p>
          <a:p>
            <a:r>
              <a:rPr lang="en-GB" altLang="nl-BE" smtClean="0"/>
              <a:t>see to a close cooperation with policymakers, other government departments, other governmental levels, users, mandated intermediaries and interest groups</a:t>
            </a:r>
          </a:p>
          <a:p>
            <a:r>
              <a:rPr lang="en-GB" altLang="nl-BE" smtClean="0"/>
              <a:t>attune the service offer maximally to the needs and the logic of the users and involve them actively in the development of the services</a:t>
            </a:r>
          </a:p>
          <a:p>
            <a:r>
              <a:rPr lang="en-GB" altLang="nl-BE" smtClean="0"/>
              <a:t>match the governmental processes with the own processes of the users and assure user-friendliness</a:t>
            </a:r>
            <a:endParaRPr lang="en-GB" altLang="nl-BE" dirty="0"/>
          </a:p>
        </p:txBody>
      </p:sp>
      <p:sp>
        <p:nvSpPr>
          <p:cNvPr id="396290" name="Rectangle 2"/>
          <p:cNvSpPr>
            <a:spLocks noGrp="1" noChangeArrowheads="1"/>
          </p:cNvSpPr>
          <p:nvPr>
            <p:ph type="title"/>
          </p:nvPr>
        </p:nvSpPr>
        <p:spPr/>
        <p:txBody>
          <a:bodyPr/>
          <a:lstStyle/>
          <a:p>
            <a:r>
              <a:rPr lang="nl-BE" dirty="0" err="1" smtClean="0"/>
              <a:t>Methodology</a:t>
            </a:r>
            <a:endParaRPr lang="nl-NL" altLang="nl-BE"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118</a:t>
            </a:fld>
            <a:r>
              <a:rPr lang="fr-BE" smtClean="0"/>
              <a:t> </a:t>
            </a:r>
            <a:endParaRPr lang="fr-BE" dirty="0"/>
          </a:p>
        </p:txBody>
      </p:sp>
    </p:spTree>
    <p:extLst>
      <p:ext uri="{BB962C8B-B14F-4D97-AF65-F5344CB8AC3E}">
        <p14:creationId xmlns:p14="http://schemas.microsoft.com/office/powerpoint/2010/main" val="396933657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5" name="Rectangle 3"/>
          <p:cNvSpPr>
            <a:spLocks noGrp="1" noChangeArrowheads="1"/>
          </p:cNvSpPr>
          <p:nvPr>
            <p:ph idx="1"/>
          </p:nvPr>
        </p:nvSpPr>
        <p:spPr/>
        <p:txBody>
          <a:bodyPr>
            <a:normAutofit/>
          </a:bodyPr>
          <a:lstStyle/>
          <a:p>
            <a:r>
              <a:rPr lang="en-GB" altLang="nl-BE" smtClean="0"/>
              <a:t>concentrate on a qualitative and interactive service offering, instead of a mere presence on the web</a:t>
            </a:r>
          </a:p>
          <a:p>
            <a:r>
              <a:rPr lang="en-GB" altLang="nl-BE" smtClean="0"/>
              <a:t>support users by the implementation of data quality controls, before these are transmitted to the government authorities, and use the available data proactively for an automatic granting of rights, prefilling of information in forms during data collection and a targeted provision of information to the users</a:t>
            </a:r>
          </a:p>
          <a:p>
            <a:r>
              <a:rPr lang="en-GB" altLang="nl-BE" smtClean="0"/>
              <a:t>make sure that available ICT components and information (networks, data bases, …) are re-used to a maximum; through this, the efforts can be directed towards developing added value services</a:t>
            </a:r>
          </a:p>
          <a:p>
            <a:r>
              <a:rPr lang="en-GB" altLang="nl-BE" smtClean="0"/>
              <a:t>also develop multifunctional components yourself, conform open standards, and based on a flexible, modular, expandable and service-oriented architecture, so that other developers of services can re-use your components</a:t>
            </a:r>
          </a:p>
          <a:p>
            <a:endParaRPr lang="en-GB" altLang="nl-BE" dirty="0"/>
          </a:p>
        </p:txBody>
      </p:sp>
      <p:sp>
        <p:nvSpPr>
          <p:cNvPr id="397314" name="Rectangle 2"/>
          <p:cNvSpPr>
            <a:spLocks noGrp="1" noChangeArrowheads="1"/>
          </p:cNvSpPr>
          <p:nvPr>
            <p:ph type="title"/>
          </p:nvPr>
        </p:nvSpPr>
        <p:spPr/>
        <p:txBody>
          <a:bodyPr/>
          <a:lstStyle/>
          <a:p>
            <a:r>
              <a:rPr lang="nl-BE" dirty="0" err="1" smtClean="0"/>
              <a:t>Methodology</a:t>
            </a:r>
            <a:endParaRPr lang="nl-NL" altLang="nl-BE"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119</a:t>
            </a:fld>
            <a:r>
              <a:rPr lang="fr-BE" smtClean="0"/>
              <a:t> </a:t>
            </a:r>
            <a:endParaRPr lang="fr-BE" dirty="0"/>
          </a:p>
        </p:txBody>
      </p:sp>
    </p:spTree>
    <p:extLst>
      <p:ext uri="{BB962C8B-B14F-4D97-AF65-F5344CB8AC3E}">
        <p14:creationId xmlns:p14="http://schemas.microsoft.com/office/powerpoint/2010/main" val="13331846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1251064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9" name="Rectangle 3"/>
          <p:cNvSpPr>
            <a:spLocks noGrp="1" noChangeArrowheads="1"/>
          </p:cNvSpPr>
          <p:nvPr>
            <p:ph idx="1"/>
          </p:nvPr>
        </p:nvSpPr>
        <p:spPr/>
        <p:txBody>
          <a:bodyPr>
            <a:normAutofit/>
          </a:bodyPr>
          <a:lstStyle/>
          <a:p>
            <a:r>
              <a:rPr lang="en-GB" altLang="nl-BE" smtClean="0"/>
              <a:t>pay attention to change management, communications and training</a:t>
            </a:r>
            <a:endParaRPr lang="en-US" altLang="nl-BE" smtClean="0"/>
          </a:p>
          <a:p>
            <a:r>
              <a:rPr lang="en-GB" altLang="nl-BE" smtClean="0"/>
              <a:t>see to a good project management</a:t>
            </a:r>
          </a:p>
          <a:p>
            <a:r>
              <a:rPr lang="en-GB" altLang="nl-BE" smtClean="0"/>
              <a:t>work incrementally and with prototyping, and give special attention to the roll-out by providing test and simulation environments, training and coaching for the users, and a multimodal contact centre for the personal support of end-users</a:t>
            </a:r>
          </a:p>
          <a:p>
            <a:r>
              <a:rPr lang="en-GB" altLang="nl-BE" smtClean="0"/>
              <a:t>see to it that proper measuring facilities are available, so as to assure permanent monitoring and improvement</a:t>
            </a:r>
          </a:p>
          <a:p>
            <a:r>
              <a:rPr lang="en-GB" altLang="nl-BE" smtClean="0"/>
              <a:t>make sure that the users have confidence in the electronic services that are provided; develop an information security policy, which is designed to guarantee the availability, confidentiality, integrity, authenticity and auditability of the information systems</a:t>
            </a:r>
          </a:p>
          <a:p>
            <a:r>
              <a:rPr lang="fr-BE" altLang="nl-BE" smtClean="0"/>
              <a:t>create an institution that stimulates and coordinates</a:t>
            </a:r>
          </a:p>
          <a:p>
            <a:endParaRPr lang="nl-NL" altLang="nl-BE"/>
          </a:p>
        </p:txBody>
      </p:sp>
      <p:sp>
        <p:nvSpPr>
          <p:cNvPr id="398338" name="Rectangle 2"/>
          <p:cNvSpPr>
            <a:spLocks noGrp="1" noChangeArrowheads="1"/>
          </p:cNvSpPr>
          <p:nvPr>
            <p:ph type="title"/>
          </p:nvPr>
        </p:nvSpPr>
        <p:spPr/>
        <p:txBody>
          <a:bodyPr/>
          <a:lstStyle/>
          <a:p>
            <a:r>
              <a:rPr lang="nl-BE" dirty="0" err="1" smtClean="0"/>
              <a:t>Methodology</a:t>
            </a:r>
            <a:endParaRPr lang="nl-NL" altLang="nl-BE"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120</a:t>
            </a:fld>
            <a:r>
              <a:rPr lang="fr-BE" smtClean="0"/>
              <a:t> </a:t>
            </a:r>
            <a:endParaRPr lang="fr-BE" dirty="0"/>
          </a:p>
        </p:txBody>
      </p:sp>
    </p:spTree>
    <p:extLst>
      <p:ext uri="{BB962C8B-B14F-4D97-AF65-F5344CB8AC3E}">
        <p14:creationId xmlns:p14="http://schemas.microsoft.com/office/powerpoint/2010/main" val="97034091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r>
              <a:rPr lang="en-US" dirty="0" smtClean="0"/>
              <a:t>strive for an appropriate corporate culture</a:t>
            </a:r>
            <a:endParaRPr lang="en-US" dirty="0"/>
          </a:p>
          <a:p>
            <a:pPr lvl="1"/>
            <a:r>
              <a:rPr lang="en-US" dirty="0" smtClean="0"/>
              <a:t>networks rather than hierarchy</a:t>
            </a:r>
            <a:endParaRPr lang="en-US" dirty="0"/>
          </a:p>
          <a:p>
            <a:pPr lvl="1"/>
            <a:r>
              <a:rPr lang="en-US" dirty="0"/>
              <a:t>services should be geared to the needs of the users and not to </a:t>
            </a:r>
            <a:r>
              <a:rPr lang="en-US" dirty="0" smtClean="0"/>
              <a:t>the internal </a:t>
            </a:r>
            <a:r>
              <a:rPr lang="en-US" dirty="0"/>
              <a:t>organizational structure of the government or of the organizations providing the </a:t>
            </a:r>
            <a:r>
              <a:rPr lang="en-US" dirty="0" err="1"/>
              <a:t>servicesempowerment</a:t>
            </a:r>
            <a:r>
              <a:rPr lang="en-US" dirty="0"/>
              <a:t> instead of mere service</a:t>
            </a:r>
          </a:p>
          <a:p>
            <a:pPr lvl="1"/>
            <a:r>
              <a:rPr lang="en-US" dirty="0"/>
              <a:t>rewarding </a:t>
            </a:r>
            <a:r>
              <a:rPr lang="en-US" dirty="0" smtClean="0"/>
              <a:t>entrepreneurship</a:t>
            </a:r>
            <a:endParaRPr lang="en-US" dirty="0"/>
          </a:p>
          <a:p>
            <a:pPr lvl="1"/>
            <a:r>
              <a:rPr lang="en-US" dirty="0"/>
              <a:t>ex post evaluation of the output, rather than ex ante control of the input</a:t>
            </a:r>
            <a:endParaRPr lang="nl-BE" dirty="0"/>
          </a:p>
        </p:txBody>
      </p:sp>
      <p:sp>
        <p:nvSpPr>
          <p:cNvPr id="2" name="Titel 1"/>
          <p:cNvSpPr>
            <a:spLocks noGrp="1"/>
          </p:cNvSpPr>
          <p:nvPr>
            <p:ph type="title"/>
          </p:nvPr>
        </p:nvSpPr>
        <p:spPr/>
        <p:txBody>
          <a:bodyPr/>
          <a:lstStyle/>
          <a:p>
            <a:r>
              <a:rPr lang="nl-BE" dirty="0" err="1" smtClean="0"/>
              <a:t>Methodology</a:t>
            </a:r>
            <a:endParaRPr lang="nl-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121</a:t>
            </a:fld>
            <a:r>
              <a:rPr lang="fr-BE" smtClean="0"/>
              <a:t> </a:t>
            </a:r>
            <a:endParaRPr lang="fr-BE" dirty="0"/>
          </a:p>
        </p:txBody>
      </p:sp>
    </p:spTree>
    <p:extLst>
      <p:ext uri="{BB962C8B-B14F-4D97-AF65-F5344CB8AC3E}">
        <p14:creationId xmlns:p14="http://schemas.microsoft.com/office/powerpoint/2010/main" val="387889099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exus"/>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813575" y="870173"/>
            <a:ext cx="6600370" cy="5765735"/>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itel 3"/>
          <p:cNvSpPr>
            <a:spLocks noGrp="1"/>
          </p:cNvSpPr>
          <p:nvPr>
            <p:ph type="title"/>
          </p:nvPr>
        </p:nvSpPr>
        <p:spPr/>
        <p:txBody>
          <a:bodyPr/>
          <a:lstStyle/>
          <a:p>
            <a:r>
              <a:rPr lang="nl-BE" dirty="0" smtClean="0"/>
              <a:t>Nexus effect</a:t>
            </a:r>
            <a:endParaRPr lang="nl-BE" dirty="0"/>
          </a:p>
        </p:txBody>
      </p:sp>
      <p:sp>
        <p:nvSpPr>
          <p:cNvPr id="6" name="TextBox 6"/>
          <p:cNvSpPr txBox="1">
            <a:spLocks noChangeArrowheads="1"/>
          </p:cNvSpPr>
          <p:nvPr/>
        </p:nvSpPr>
        <p:spPr bwMode="auto">
          <a:xfrm>
            <a:off x="9954269" y="6145569"/>
            <a:ext cx="20907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nl-BE" altLang="fr-FR" sz="1400" dirty="0" smtClean="0"/>
              <a:t>Source: MIT </a:t>
            </a:r>
            <a:r>
              <a:rPr lang="nl-BE" altLang="fr-FR" sz="1400" dirty="0" err="1" smtClean="0"/>
              <a:t>Sloan</a:t>
            </a:r>
            <a:endParaRPr lang="en-US" altLang="fr-FR" sz="1400"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122</a:t>
            </a:fld>
            <a:r>
              <a:rPr lang="fr-BE" smtClean="0"/>
              <a:t> </a:t>
            </a:r>
            <a:endParaRPr lang="fr-BE" dirty="0"/>
          </a:p>
        </p:txBody>
      </p:sp>
    </p:spTree>
    <p:extLst>
      <p:ext uri="{BB962C8B-B14F-4D97-AF65-F5344CB8AC3E}">
        <p14:creationId xmlns:p14="http://schemas.microsoft.com/office/powerpoint/2010/main" val="34101193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lstStyle/>
          <a:p>
            <a:r>
              <a:rPr lang="nl-BE" dirty="0" smtClean="0"/>
              <a:t>Solid </a:t>
            </a:r>
            <a:r>
              <a:rPr lang="nl-BE" dirty="0" err="1" smtClean="0"/>
              <a:t>architecture</a:t>
            </a:r>
            <a:r>
              <a:rPr lang="nl-BE" dirty="0" smtClean="0"/>
              <a:t>, re-</a:t>
            </a:r>
            <a:r>
              <a:rPr lang="nl-BE" dirty="0" err="1" smtClean="0"/>
              <a:t>use</a:t>
            </a:r>
            <a:r>
              <a:rPr lang="nl-BE" dirty="0" smtClean="0"/>
              <a:t> &amp; agile development</a:t>
            </a:r>
            <a:endParaRPr lang="nl-BE" dirty="0"/>
          </a:p>
        </p:txBody>
      </p:sp>
      <p:sp>
        <p:nvSpPr>
          <p:cNvPr id="4" name="Slide Number Placeholder 3"/>
          <p:cNvSpPr>
            <a:spLocks noGrp="1"/>
          </p:cNvSpPr>
          <p:nvPr>
            <p:ph type="sldNum" sz="quarter" idx="10"/>
          </p:nvPr>
        </p:nvSpPr>
        <p:spPr/>
        <p:txBody>
          <a:bodyPr/>
          <a:lstStyle/>
          <a:p>
            <a:pPr>
              <a:defRPr/>
            </a:pPr>
            <a:fld id="{EF66DDCB-4F40-4F8C-A2FE-269D135B5A13}" type="slidenum">
              <a:rPr lang="en-GB" smtClean="0"/>
              <a:pPr>
                <a:defRPr/>
              </a:pPr>
              <a:t>123</a:t>
            </a:fld>
            <a:endParaRPr lang="en-GB" dirty="0"/>
          </a:p>
        </p:txBody>
      </p:sp>
    </p:spTree>
    <p:extLst>
      <p:ext uri="{BB962C8B-B14F-4D97-AF65-F5344CB8AC3E}">
        <p14:creationId xmlns:p14="http://schemas.microsoft.com/office/powerpoint/2010/main" val="327096120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2"/>
          <p:cNvSpPr>
            <a:spLocks noGrp="1"/>
          </p:cNvSpPr>
          <p:nvPr>
            <p:ph idx="1"/>
          </p:nvPr>
        </p:nvSpPr>
        <p:spPr/>
        <p:txBody>
          <a:bodyPr/>
          <a:lstStyle/>
          <a:p>
            <a:endParaRPr lang="en-GB" altLang="en-US" dirty="0" smtClean="0"/>
          </a:p>
          <a:p>
            <a:r>
              <a:rPr lang="en-GB" altLang="en-US" dirty="0" smtClean="0"/>
              <a:t>avoid duplication</a:t>
            </a:r>
          </a:p>
          <a:p>
            <a:pPr lvl="1"/>
            <a:r>
              <a:rPr lang="en-GB" altLang="en-US" dirty="0" smtClean="0"/>
              <a:t>anything that is duplicated (if not strictly necessary)</a:t>
            </a:r>
          </a:p>
          <a:p>
            <a:pPr lvl="1"/>
            <a:r>
              <a:rPr lang="en-GB" altLang="en-US" dirty="0" smtClean="0"/>
              <a:t>is a waste of time and money</a:t>
            </a:r>
          </a:p>
          <a:p>
            <a:pPr lvl="1"/>
            <a:r>
              <a:rPr lang="en-GB" altLang="en-US" dirty="0" smtClean="0"/>
              <a:t>and will result in a lower quality of service</a:t>
            </a:r>
          </a:p>
          <a:p>
            <a:endParaRPr lang="en-GB" altLang="en-US" dirty="0" smtClean="0"/>
          </a:p>
          <a:p>
            <a:r>
              <a:rPr lang="en-GB" altLang="en-US" dirty="0" smtClean="0"/>
              <a:t>enable the right level of execution</a:t>
            </a:r>
          </a:p>
          <a:p>
            <a:pPr lvl="1"/>
            <a:r>
              <a:rPr lang="en-GB" altLang="en-US" dirty="0" smtClean="0"/>
              <a:t>decisions and actions should be dealt with</a:t>
            </a:r>
          </a:p>
          <a:p>
            <a:pPr lvl="1"/>
            <a:r>
              <a:rPr lang="en-GB" altLang="en-US" dirty="0" smtClean="0"/>
              <a:t>at the most immediate (or local) level that is consistent with their resolution</a:t>
            </a:r>
          </a:p>
          <a:p>
            <a:pPr lvl="1"/>
            <a:r>
              <a:rPr lang="en-GB" altLang="en-US" dirty="0" smtClean="0"/>
              <a:t>to enable lean and cost effective operations</a:t>
            </a:r>
          </a:p>
        </p:txBody>
      </p:sp>
      <p:sp>
        <p:nvSpPr>
          <p:cNvPr id="2" name="Title 1"/>
          <p:cNvSpPr>
            <a:spLocks noGrp="1"/>
          </p:cNvSpPr>
          <p:nvPr>
            <p:ph type="title"/>
          </p:nvPr>
        </p:nvSpPr>
        <p:spPr/>
        <p:txBody>
          <a:bodyPr/>
          <a:lstStyle/>
          <a:p>
            <a:r>
              <a:rPr lang="en-GB" dirty="0"/>
              <a:t>P</a:t>
            </a:r>
            <a:r>
              <a:rPr lang="en-GB" dirty="0" smtClean="0"/>
              <a:t>rinciples for durable and economically viable ICT solutions</a:t>
            </a:r>
            <a:endParaRPr lang="en-US"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124</a:t>
            </a:fld>
            <a:r>
              <a:rPr lang="fr-BE" smtClean="0"/>
              <a:t> </a:t>
            </a:r>
            <a:endParaRPr lang="fr-BE" dirty="0"/>
          </a:p>
        </p:txBody>
      </p:sp>
    </p:spTree>
    <p:extLst>
      <p:ext uri="{BB962C8B-B14F-4D97-AF65-F5344CB8AC3E}">
        <p14:creationId xmlns:p14="http://schemas.microsoft.com/office/powerpoint/2010/main" val="94617232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3" name="Rectangle 3"/>
          <p:cNvSpPr>
            <a:spLocks noGrp="1" noChangeArrowheads="1"/>
          </p:cNvSpPr>
          <p:nvPr>
            <p:ph type="body" idx="1"/>
          </p:nvPr>
        </p:nvSpPr>
        <p:spPr/>
        <p:txBody>
          <a:bodyPr>
            <a:normAutofit lnSpcReduction="10000"/>
          </a:bodyPr>
          <a:lstStyle/>
          <a:p>
            <a:r>
              <a:rPr lang="nl-BE" altLang="fr-FR" dirty="0" err="1" smtClean="0"/>
              <a:t>what</a:t>
            </a:r>
            <a:r>
              <a:rPr lang="nl-BE" altLang="fr-FR" dirty="0" smtClean="0"/>
              <a:t> ?</a:t>
            </a:r>
          </a:p>
          <a:p>
            <a:pPr marL="457191" lvl="1" indent="0">
              <a:buNone/>
            </a:pPr>
            <a:r>
              <a:rPr lang="nl-BE" altLang="fr-FR" dirty="0" smtClean="0"/>
              <a:t>“Service </a:t>
            </a:r>
            <a:r>
              <a:rPr lang="nl-BE" altLang="fr-FR" dirty="0" err="1" smtClean="0"/>
              <a:t>Oriented</a:t>
            </a:r>
            <a:r>
              <a:rPr lang="nl-BE" altLang="fr-FR" dirty="0" smtClean="0"/>
              <a:t> Architecture (SOA) is a </a:t>
            </a:r>
            <a:r>
              <a:rPr lang="nl-BE" altLang="fr-FR" dirty="0" err="1" smtClean="0"/>
              <a:t>paradigm</a:t>
            </a:r>
            <a:r>
              <a:rPr lang="nl-BE" altLang="fr-FR" dirty="0" smtClean="0"/>
              <a:t> </a:t>
            </a:r>
            <a:r>
              <a:rPr lang="nl-BE" altLang="fr-FR" dirty="0" err="1" smtClean="0"/>
              <a:t>for</a:t>
            </a:r>
            <a:r>
              <a:rPr lang="nl-BE" altLang="fr-FR" dirty="0" smtClean="0"/>
              <a:t> </a:t>
            </a:r>
            <a:r>
              <a:rPr lang="nl-BE" altLang="fr-FR" dirty="0" err="1" smtClean="0"/>
              <a:t>organizing</a:t>
            </a:r>
            <a:r>
              <a:rPr lang="nl-BE" altLang="fr-FR" dirty="0" smtClean="0"/>
              <a:t> </a:t>
            </a:r>
            <a:r>
              <a:rPr lang="nl-BE" altLang="fr-FR" dirty="0" err="1" smtClean="0"/>
              <a:t>and</a:t>
            </a:r>
            <a:r>
              <a:rPr lang="nl-BE" altLang="fr-FR" dirty="0" smtClean="0"/>
              <a:t> </a:t>
            </a:r>
            <a:r>
              <a:rPr lang="nl-BE" altLang="fr-FR" dirty="0" err="1" smtClean="0"/>
              <a:t>utilizing</a:t>
            </a:r>
            <a:r>
              <a:rPr lang="nl-BE" altLang="fr-FR" dirty="0" smtClean="0"/>
              <a:t> </a:t>
            </a:r>
            <a:r>
              <a:rPr lang="nl-BE" altLang="fr-FR" dirty="0" err="1" smtClean="0">
                <a:solidFill>
                  <a:srgbClr val="0087BE"/>
                </a:solidFill>
              </a:rPr>
              <a:t>distributed</a:t>
            </a:r>
            <a:r>
              <a:rPr lang="nl-BE" altLang="fr-FR" dirty="0" smtClean="0"/>
              <a:t> </a:t>
            </a:r>
            <a:r>
              <a:rPr lang="nl-BE" altLang="fr-FR" dirty="0" err="1" smtClean="0"/>
              <a:t>capabilities</a:t>
            </a:r>
            <a:r>
              <a:rPr lang="nl-BE" altLang="fr-FR" dirty="0" smtClean="0"/>
              <a:t> </a:t>
            </a:r>
            <a:r>
              <a:rPr lang="nl-BE" altLang="fr-FR" dirty="0" err="1" smtClean="0"/>
              <a:t>that</a:t>
            </a:r>
            <a:r>
              <a:rPr lang="nl-BE" altLang="fr-FR" dirty="0" smtClean="0"/>
              <a:t> </a:t>
            </a:r>
            <a:r>
              <a:rPr lang="nl-BE" altLang="fr-FR" dirty="0" err="1" smtClean="0"/>
              <a:t>may</a:t>
            </a:r>
            <a:r>
              <a:rPr lang="nl-BE" altLang="fr-FR" dirty="0" smtClean="0"/>
              <a:t> </a:t>
            </a:r>
            <a:r>
              <a:rPr lang="nl-BE" altLang="fr-FR" dirty="0" err="1" smtClean="0"/>
              <a:t>be</a:t>
            </a:r>
            <a:r>
              <a:rPr lang="nl-BE" altLang="fr-FR" dirty="0" smtClean="0"/>
              <a:t> </a:t>
            </a:r>
            <a:r>
              <a:rPr lang="nl-BE" altLang="fr-FR" dirty="0" err="1" smtClean="0">
                <a:solidFill>
                  <a:srgbClr val="0087BE"/>
                </a:solidFill>
              </a:rPr>
              <a:t>under</a:t>
            </a:r>
            <a:r>
              <a:rPr lang="nl-BE" altLang="fr-FR" dirty="0" smtClean="0">
                <a:solidFill>
                  <a:srgbClr val="0087BE"/>
                </a:solidFill>
              </a:rPr>
              <a:t> </a:t>
            </a:r>
            <a:r>
              <a:rPr lang="nl-BE" altLang="fr-FR" dirty="0" err="1" smtClean="0">
                <a:solidFill>
                  <a:srgbClr val="0087BE"/>
                </a:solidFill>
              </a:rPr>
              <a:t>the</a:t>
            </a:r>
            <a:r>
              <a:rPr lang="nl-BE" altLang="fr-FR" dirty="0" smtClean="0">
                <a:solidFill>
                  <a:srgbClr val="0087BE"/>
                </a:solidFill>
              </a:rPr>
              <a:t> control of different </a:t>
            </a:r>
            <a:r>
              <a:rPr lang="nl-BE" altLang="fr-FR" dirty="0" err="1" smtClean="0">
                <a:solidFill>
                  <a:srgbClr val="0087BE"/>
                </a:solidFill>
              </a:rPr>
              <a:t>ownership</a:t>
            </a:r>
            <a:r>
              <a:rPr lang="nl-BE" altLang="fr-FR" dirty="0" smtClean="0">
                <a:solidFill>
                  <a:srgbClr val="0087BE"/>
                </a:solidFill>
              </a:rPr>
              <a:t> </a:t>
            </a:r>
            <a:r>
              <a:rPr lang="nl-BE" altLang="fr-FR" dirty="0" err="1" smtClean="0">
                <a:solidFill>
                  <a:srgbClr val="0087BE"/>
                </a:solidFill>
              </a:rPr>
              <a:t>domains</a:t>
            </a:r>
            <a:r>
              <a:rPr lang="nl-BE" altLang="fr-FR" dirty="0" smtClean="0"/>
              <a:t>. It </a:t>
            </a:r>
            <a:r>
              <a:rPr lang="nl-BE" altLang="fr-FR" dirty="0" err="1" smtClean="0"/>
              <a:t>provides</a:t>
            </a:r>
            <a:r>
              <a:rPr lang="nl-BE" altLang="fr-FR" dirty="0" smtClean="0"/>
              <a:t> a uniform means </a:t>
            </a:r>
            <a:r>
              <a:rPr lang="nl-BE" altLang="fr-FR" dirty="0" err="1" smtClean="0"/>
              <a:t>to</a:t>
            </a:r>
            <a:r>
              <a:rPr lang="nl-BE" altLang="fr-FR" dirty="0" smtClean="0"/>
              <a:t> offer, discover, </a:t>
            </a:r>
            <a:r>
              <a:rPr lang="nl-BE" altLang="fr-FR" dirty="0" err="1" smtClean="0"/>
              <a:t>interact</a:t>
            </a:r>
            <a:r>
              <a:rPr lang="nl-BE" altLang="fr-FR" dirty="0" smtClean="0"/>
              <a:t> </a:t>
            </a:r>
            <a:r>
              <a:rPr lang="nl-BE" altLang="fr-FR" dirty="0" err="1" smtClean="0"/>
              <a:t>with</a:t>
            </a:r>
            <a:r>
              <a:rPr lang="nl-BE" altLang="fr-FR" dirty="0" smtClean="0"/>
              <a:t> </a:t>
            </a:r>
            <a:r>
              <a:rPr lang="nl-BE" altLang="fr-FR" dirty="0" err="1" smtClean="0"/>
              <a:t>and</a:t>
            </a:r>
            <a:r>
              <a:rPr lang="nl-BE" altLang="fr-FR" dirty="0" smtClean="0"/>
              <a:t> </a:t>
            </a:r>
            <a:r>
              <a:rPr lang="nl-BE" altLang="fr-FR" dirty="0" err="1" smtClean="0"/>
              <a:t>use</a:t>
            </a:r>
            <a:r>
              <a:rPr lang="nl-BE" altLang="fr-FR" dirty="0" smtClean="0"/>
              <a:t> </a:t>
            </a:r>
            <a:r>
              <a:rPr lang="nl-BE" altLang="fr-FR" dirty="0" err="1" smtClean="0"/>
              <a:t>capabilities</a:t>
            </a:r>
            <a:r>
              <a:rPr lang="nl-BE" altLang="fr-FR" dirty="0" smtClean="0"/>
              <a:t> </a:t>
            </a:r>
            <a:r>
              <a:rPr lang="nl-BE" altLang="fr-FR" dirty="0" err="1" smtClean="0"/>
              <a:t>to</a:t>
            </a:r>
            <a:r>
              <a:rPr lang="nl-BE" altLang="fr-FR" dirty="0" smtClean="0"/>
              <a:t> produce </a:t>
            </a:r>
            <a:r>
              <a:rPr lang="nl-BE" altLang="fr-FR" dirty="0" err="1" smtClean="0"/>
              <a:t>desired</a:t>
            </a:r>
            <a:r>
              <a:rPr lang="nl-BE" altLang="fr-FR" dirty="0" smtClean="0"/>
              <a:t> </a:t>
            </a:r>
            <a:r>
              <a:rPr lang="nl-BE" altLang="fr-FR" dirty="0" err="1" smtClean="0"/>
              <a:t>effects</a:t>
            </a:r>
            <a:r>
              <a:rPr lang="nl-BE" altLang="fr-FR" dirty="0" smtClean="0"/>
              <a:t> consistent </a:t>
            </a:r>
            <a:r>
              <a:rPr lang="nl-BE" altLang="fr-FR" dirty="0" err="1" smtClean="0"/>
              <a:t>with</a:t>
            </a:r>
            <a:r>
              <a:rPr lang="nl-BE" altLang="fr-FR" dirty="0" smtClean="0"/>
              <a:t> </a:t>
            </a:r>
            <a:r>
              <a:rPr lang="nl-BE" altLang="fr-FR" dirty="0" err="1" smtClean="0"/>
              <a:t>measurable</a:t>
            </a:r>
            <a:r>
              <a:rPr lang="nl-BE" altLang="fr-FR" dirty="0" smtClean="0"/>
              <a:t> </a:t>
            </a:r>
            <a:r>
              <a:rPr lang="nl-BE" altLang="fr-FR" dirty="0" err="1" smtClean="0"/>
              <a:t>preconditions</a:t>
            </a:r>
            <a:r>
              <a:rPr lang="nl-BE" altLang="fr-FR" dirty="0" smtClean="0"/>
              <a:t> </a:t>
            </a:r>
            <a:r>
              <a:rPr lang="nl-BE" altLang="fr-FR" dirty="0" err="1" smtClean="0"/>
              <a:t>and</a:t>
            </a:r>
            <a:r>
              <a:rPr lang="nl-BE" altLang="fr-FR" dirty="0" smtClean="0"/>
              <a:t> </a:t>
            </a:r>
            <a:r>
              <a:rPr lang="nl-BE" altLang="fr-FR" dirty="0" err="1" smtClean="0"/>
              <a:t>expectations</a:t>
            </a:r>
            <a:r>
              <a:rPr lang="nl-BE" altLang="fr-FR" dirty="0" smtClean="0"/>
              <a:t>. </a:t>
            </a:r>
            <a:r>
              <a:rPr lang="nl-BE" altLang="fr-FR" dirty="0" err="1" smtClean="0"/>
              <a:t>This</a:t>
            </a:r>
            <a:r>
              <a:rPr lang="nl-BE" altLang="fr-FR" dirty="0" smtClean="0"/>
              <a:t> </a:t>
            </a:r>
            <a:r>
              <a:rPr lang="nl-BE" altLang="fr-FR" dirty="0" err="1" smtClean="0"/>
              <a:t>style</a:t>
            </a:r>
            <a:r>
              <a:rPr lang="nl-BE" altLang="fr-FR" dirty="0" smtClean="0"/>
              <a:t> of </a:t>
            </a:r>
            <a:r>
              <a:rPr lang="nl-BE" altLang="fr-FR" dirty="0" err="1" smtClean="0"/>
              <a:t>architecture</a:t>
            </a:r>
            <a:r>
              <a:rPr lang="nl-BE" altLang="fr-FR" dirty="0" smtClean="0"/>
              <a:t> </a:t>
            </a:r>
            <a:r>
              <a:rPr lang="nl-BE" altLang="fr-FR" dirty="0" err="1" smtClean="0">
                <a:solidFill>
                  <a:srgbClr val="0087BE"/>
                </a:solidFill>
              </a:rPr>
              <a:t>promotes</a:t>
            </a:r>
            <a:r>
              <a:rPr lang="nl-BE" altLang="fr-FR" dirty="0" smtClean="0">
                <a:solidFill>
                  <a:srgbClr val="0087BE"/>
                </a:solidFill>
              </a:rPr>
              <a:t> </a:t>
            </a:r>
            <a:r>
              <a:rPr lang="nl-BE" altLang="fr-FR" dirty="0" err="1" smtClean="0">
                <a:solidFill>
                  <a:srgbClr val="0087BE"/>
                </a:solidFill>
              </a:rPr>
              <a:t>reuse</a:t>
            </a:r>
            <a:r>
              <a:rPr lang="nl-BE" altLang="fr-FR" dirty="0" smtClean="0"/>
              <a:t> at </a:t>
            </a:r>
            <a:r>
              <a:rPr lang="nl-BE" altLang="fr-FR" dirty="0" err="1" smtClean="0"/>
              <a:t>the</a:t>
            </a:r>
            <a:r>
              <a:rPr lang="nl-BE" altLang="fr-FR" dirty="0" smtClean="0"/>
              <a:t> macro (service) level </a:t>
            </a:r>
            <a:r>
              <a:rPr lang="nl-BE" altLang="fr-FR" dirty="0" err="1" smtClean="0"/>
              <a:t>rather</a:t>
            </a:r>
            <a:r>
              <a:rPr lang="nl-BE" altLang="fr-FR" dirty="0" smtClean="0"/>
              <a:t> </a:t>
            </a:r>
            <a:r>
              <a:rPr lang="nl-BE" altLang="fr-FR" dirty="0" err="1" smtClean="0"/>
              <a:t>than</a:t>
            </a:r>
            <a:r>
              <a:rPr lang="nl-BE" altLang="fr-FR" dirty="0" smtClean="0"/>
              <a:t> micro levels (eg. </a:t>
            </a:r>
            <a:r>
              <a:rPr lang="nl-BE" altLang="fr-FR" dirty="0" err="1" smtClean="0"/>
              <a:t>objects</a:t>
            </a:r>
            <a:r>
              <a:rPr lang="nl-BE" altLang="fr-FR" dirty="0" smtClean="0"/>
              <a:t>). It </a:t>
            </a:r>
            <a:r>
              <a:rPr lang="nl-BE" altLang="fr-FR" dirty="0" err="1" smtClean="0"/>
              <a:t>also</a:t>
            </a:r>
            <a:r>
              <a:rPr lang="nl-BE" altLang="fr-FR" dirty="0" smtClean="0"/>
              <a:t> </a:t>
            </a:r>
            <a:r>
              <a:rPr lang="nl-BE" altLang="fr-FR" dirty="0" err="1" smtClean="0">
                <a:solidFill>
                  <a:srgbClr val="0087BE"/>
                </a:solidFill>
              </a:rPr>
              <a:t>makes</a:t>
            </a:r>
            <a:r>
              <a:rPr lang="nl-BE" altLang="fr-FR" dirty="0" smtClean="0">
                <a:solidFill>
                  <a:srgbClr val="0087BE"/>
                </a:solidFill>
              </a:rPr>
              <a:t> </a:t>
            </a:r>
            <a:r>
              <a:rPr lang="nl-BE" altLang="fr-FR" dirty="0" err="1" smtClean="0">
                <a:solidFill>
                  <a:srgbClr val="0087BE"/>
                </a:solidFill>
              </a:rPr>
              <a:t>interconnection</a:t>
            </a:r>
            <a:r>
              <a:rPr lang="nl-BE" altLang="fr-FR" dirty="0" smtClean="0"/>
              <a:t> of </a:t>
            </a:r>
            <a:r>
              <a:rPr lang="nl-BE" altLang="fr-FR" dirty="0" err="1" smtClean="0"/>
              <a:t>existing</a:t>
            </a:r>
            <a:r>
              <a:rPr lang="nl-BE" altLang="fr-FR" dirty="0" smtClean="0"/>
              <a:t> ICT assets </a:t>
            </a:r>
            <a:r>
              <a:rPr lang="nl-BE" altLang="fr-FR" dirty="0" err="1" smtClean="0">
                <a:solidFill>
                  <a:srgbClr val="0087BE"/>
                </a:solidFill>
              </a:rPr>
              <a:t>trivial</a:t>
            </a:r>
            <a:r>
              <a:rPr lang="nl-BE" altLang="fr-FR" dirty="0" smtClean="0"/>
              <a:t>” (OASIS Reference Group)</a:t>
            </a:r>
          </a:p>
          <a:p>
            <a:r>
              <a:rPr lang="nl-BE" altLang="fr-FR" dirty="0" err="1" smtClean="0"/>
              <a:t>characteristics</a:t>
            </a:r>
            <a:endParaRPr lang="nl-BE" altLang="fr-FR" dirty="0" smtClean="0"/>
          </a:p>
          <a:p>
            <a:pPr lvl="1"/>
            <a:r>
              <a:rPr lang="en-US" altLang="fr-FR" dirty="0" smtClean="0"/>
              <a:t>service-oriented</a:t>
            </a:r>
          </a:p>
          <a:p>
            <a:pPr lvl="1"/>
            <a:r>
              <a:rPr lang="en-US" altLang="fr-FR" dirty="0" smtClean="0"/>
              <a:t>modular</a:t>
            </a:r>
          </a:p>
          <a:p>
            <a:pPr lvl="1"/>
            <a:r>
              <a:rPr lang="en-US" altLang="fr-FR" dirty="0" smtClean="0"/>
              <a:t>interoperable (based on open standards or open specifications)</a:t>
            </a:r>
          </a:p>
          <a:p>
            <a:pPr lvl="1"/>
            <a:r>
              <a:rPr lang="en-US" altLang="fr-FR" dirty="0" smtClean="0"/>
              <a:t>extensible</a:t>
            </a:r>
          </a:p>
          <a:p>
            <a:pPr lvl="1"/>
            <a:r>
              <a:rPr lang="en-US" altLang="fr-FR" dirty="0" smtClean="0"/>
              <a:t>layered</a:t>
            </a:r>
          </a:p>
          <a:p>
            <a:pPr lvl="1"/>
            <a:r>
              <a:rPr lang="en-US" altLang="fr-FR" dirty="0" smtClean="0"/>
              <a:t>based on reuse of components and data</a:t>
            </a:r>
          </a:p>
        </p:txBody>
      </p:sp>
      <p:sp>
        <p:nvSpPr>
          <p:cNvPr id="844802" name="Rectangle 2"/>
          <p:cNvSpPr>
            <a:spLocks noGrp="1" noChangeArrowheads="1"/>
          </p:cNvSpPr>
          <p:nvPr>
            <p:ph type="title"/>
          </p:nvPr>
        </p:nvSpPr>
        <p:spPr/>
        <p:txBody>
          <a:bodyPr/>
          <a:lstStyle/>
          <a:p>
            <a:r>
              <a:rPr lang="nl-BE" altLang="fr-FR" smtClean="0"/>
              <a:t>Service Oriented Architecture (SOA)</a:t>
            </a:r>
            <a:endParaRPr lang="nl-BE" altLang="fr-FR"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125</a:t>
            </a:fld>
            <a:r>
              <a:rPr lang="fr-BE" smtClean="0"/>
              <a:t> </a:t>
            </a:r>
            <a:endParaRPr lang="fr-BE" dirty="0"/>
          </a:p>
        </p:txBody>
      </p:sp>
    </p:spTree>
    <p:extLst>
      <p:ext uri="{BB962C8B-B14F-4D97-AF65-F5344CB8AC3E}">
        <p14:creationId xmlns:p14="http://schemas.microsoft.com/office/powerpoint/2010/main" val="335296867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ayered architecture pattern in software engineering – theCodeRe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3952" y="720080"/>
            <a:ext cx="6432469" cy="5949280"/>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inhoud 1"/>
          <p:cNvSpPr>
            <a:spLocks noGrp="1"/>
          </p:cNvSpPr>
          <p:nvPr>
            <p:ph idx="1"/>
          </p:nvPr>
        </p:nvSpPr>
        <p:spPr/>
        <p:txBody>
          <a:bodyPr>
            <a:normAutofit lnSpcReduction="10000"/>
          </a:bodyPr>
          <a:lstStyle/>
          <a:p>
            <a:r>
              <a:rPr lang="nl-BE" dirty="0" err="1"/>
              <a:t>presentation</a:t>
            </a:r>
            <a:r>
              <a:rPr lang="nl-BE" dirty="0"/>
              <a:t> </a:t>
            </a:r>
            <a:r>
              <a:rPr lang="nl-BE" dirty="0" err="1"/>
              <a:t>layer</a:t>
            </a:r>
            <a:r>
              <a:rPr lang="nl-BE" dirty="0"/>
              <a:t>, eg</a:t>
            </a:r>
          </a:p>
          <a:p>
            <a:pPr lvl="1"/>
            <a:r>
              <a:rPr lang="nl-BE" dirty="0"/>
              <a:t>web </a:t>
            </a:r>
            <a:r>
              <a:rPr lang="nl-BE" dirty="0" err="1"/>
              <a:t>applications</a:t>
            </a:r>
            <a:endParaRPr lang="nl-BE" dirty="0"/>
          </a:p>
          <a:p>
            <a:pPr lvl="1"/>
            <a:r>
              <a:rPr lang="nl-BE" dirty="0"/>
              <a:t>mobile </a:t>
            </a:r>
            <a:r>
              <a:rPr lang="nl-BE" dirty="0" err="1"/>
              <a:t>applications</a:t>
            </a:r>
            <a:endParaRPr lang="nl-BE" dirty="0"/>
          </a:p>
          <a:p>
            <a:r>
              <a:rPr lang="nl-BE" dirty="0"/>
              <a:t>business logic </a:t>
            </a:r>
            <a:r>
              <a:rPr lang="nl-BE" dirty="0" err="1"/>
              <a:t>layer</a:t>
            </a:r>
            <a:r>
              <a:rPr lang="nl-BE" dirty="0"/>
              <a:t>, eg</a:t>
            </a:r>
          </a:p>
          <a:p>
            <a:pPr lvl="1"/>
            <a:r>
              <a:rPr lang="nl-BE" dirty="0"/>
              <a:t>workflow</a:t>
            </a:r>
          </a:p>
          <a:p>
            <a:r>
              <a:rPr lang="nl-BE" dirty="0"/>
              <a:t>services </a:t>
            </a:r>
            <a:r>
              <a:rPr lang="nl-BE" dirty="0" err="1"/>
              <a:t>layer</a:t>
            </a:r>
            <a:r>
              <a:rPr lang="nl-BE" dirty="0"/>
              <a:t>, eg</a:t>
            </a:r>
          </a:p>
          <a:p>
            <a:pPr lvl="1"/>
            <a:r>
              <a:rPr lang="nl-BE" dirty="0"/>
              <a:t>user &amp; access management service</a:t>
            </a:r>
          </a:p>
          <a:p>
            <a:pPr lvl="1"/>
            <a:r>
              <a:rPr lang="nl-BE" dirty="0" err="1"/>
              <a:t>communication</a:t>
            </a:r>
            <a:r>
              <a:rPr lang="nl-BE" dirty="0"/>
              <a:t> service</a:t>
            </a:r>
          </a:p>
          <a:p>
            <a:pPr lvl="1"/>
            <a:r>
              <a:rPr lang="nl-BE" dirty="0"/>
              <a:t>blockchain</a:t>
            </a:r>
          </a:p>
          <a:p>
            <a:r>
              <a:rPr lang="nl-BE" dirty="0"/>
              <a:t>data store </a:t>
            </a:r>
            <a:r>
              <a:rPr lang="nl-BE" dirty="0" err="1"/>
              <a:t>layer</a:t>
            </a:r>
            <a:r>
              <a:rPr lang="nl-BE" dirty="0"/>
              <a:t>, eg</a:t>
            </a:r>
          </a:p>
          <a:p>
            <a:pPr lvl="1"/>
            <a:r>
              <a:rPr lang="nl-BE" dirty="0" err="1"/>
              <a:t>authentic</a:t>
            </a:r>
            <a:r>
              <a:rPr lang="nl-BE" dirty="0"/>
              <a:t> sources</a:t>
            </a:r>
          </a:p>
          <a:p>
            <a:pPr lvl="1"/>
            <a:r>
              <a:rPr lang="nl-BE" dirty="0"/>
              <a:t>personal </a:t>
            </a:r>
            <a:r>
              <a:rPr lang="nl-BE" dirty="0" err="1"/>
              <a:t>vaults</a:t>
            </a:r>
            <a:endParaRPr lang="nl-BE" dirty="0"/>
          </a:p>
          <a:p>
            <a:pPr lvl="1"/>
            <a:r>
              <a:rPr lang="nl-BE" dirty="0" err="1"/>
              <a:t>local</a:t>
            </a:r>
            <a:r>
              <a:rPr lang="nl-BE" dirty="0"/>
              <a:t> storage on mobile device</a:t>
            </a:r>
          </a:p>
        </p:txBody>
      </p:sp>
      <p:sp>
        <p:nvSpPr>
          <p:cNvPr id="4" name="Titel 3"/>
          <p:cNvSpPr>
            <a:spLocks noGrp="1"/>
          </p:cNvSpPr>
          <p:nvPr>
            <p:ph type="title"/>
          </p:nvPr>
        </p:nvSpPr>
        <p:spPr/>
        <p:txBody>
          <a:bodyPr/>
          <a:lstStyle/>
          <a:p>
            <a:r>
              <a:rPr lang="nl-BE" dirty="0"/>
              <a:t>ICT: </a:t>
            </a:r>
            <a:r>
              <a:rPr lang="nl-BE" dirty="0" err="1"/>
              <a:t>layered</a:t>
            </a:r>
            <a:r>
              <a:rPr lang="nl-BE" dirty="0"/>
              <a:t>, service </a:t>
            </a:r>
            <a:r>
              <a:rPr lang="nl-BE" dirty="0" err="1"/>
              <a:t>oriented</a:t>
            </a:r>
            <a:r>
              <a:rPr lang="nl-BE" dirty="0"/>
              <a:t> </a:t>
            </a:r>
            <a:r>
              <a:rPr lang="nl-BE" dirty="0" err="1"/>
              <a:t>architecture</a:t>
            </a:r>
            <a:endParaRPr lang="nl-BE" dirty="0"/>
          </a:p>
        </p:txBody>
      </p:sp>
      <p:sp>
        <p:nvSpPr>
          <p:cNvPr id="7" name="Slide Number Placeholder 6"/>
          <p:cNvSpPr>
            <a:spLocks noGrp="1"/>
          </p:cNvSpPr>
          <p:nvPr>
            <p:ph type="sldNum" sz="quarter" idx="4"/>
          </p:nvPr>
        </p:nvSpPr>
        <p:spPr/>
        <p:txBody>
          <a:bodyPr/>
          <a:lstStyle/>
          <a:p>
            <a:r>
              <a:rPr lang="fr-BE"/>
              <a:t> </a:t>
            </a:r>
            <a:fld id="{30A9230E-FFBB-4CCB-ABD7-198084EDE768}" type="slidenum">
              <a:rPr lang="fr-BE" smtClean="0"/>
              <a:pPr/>
              <a:t>126</a:t>
            </a:fld>
            <a:r>
              <a:rPr lang="fr-BE"/>
              <a:t> </a:t>
            </a:r>
            <a:endParaRPr lang="fr-BE" dirty="0"/>
          </a:p>
        </p:txBody>
      </p:sp>
    </p:spTree>
    <p:extLst>
      <p:ext uri="{BB962C8B-B14F-4D97-AF65-F5344CB8AC3E}">
        <p14:creationId xmlns:p14="http://schemas.microsoft.com/office/powerpoint/2010/main" val="245817065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nl-BE" dirty="0" err="1"/>
              <a:t>interoperability</a:t>
            </a:r>
            <a:r>
              <a:rPr lang="nl-BE" dirty="0"/>
              <a:t> </a:t>
            </a:r>
            <a:r>
              <a:rPr lang="nl-BE" dirty="0" err="1"/>
              <a:t>standards</a:t>
            </a:r>
            <a:endParaRPr lang="nl-BE" dirty="0"/>
          </a:p>
          <a:p>
            <a:pPr lvl="1"/>
            <a:r>
              <a:rPr lang="nl-BE" dirty="0" err="1"/>
              <a:t>technical</a:t>
            </a:r>
            <a:r>
              <a:rPr lang="nl-BE" dirty="0"/>
              <a:t>: </a:t>
            </a:r>
            <a:r>
              <a:rPr lang="nl-BE" dirty="0" err="1"/>
              <a:t>oa</a:t>
            </a:r>
            <a:r>
              <a:rPr lang="nl-BE" dirty="0"/>
              <a:t> </a:t>
            </a:r>
            <a:r>
              <a:rPr lang="nl-BE" dirty="0" err="1"/>
              <a:t>APIs</a:t>
            </a:r>
            <a:r>
              <a:rPr lang="nl-BE" dirty="0"/>
              <a:t> (Application Programming Interface)</a:t>
            </a:r>
          </a:p>
          <a:p>
            <a:pPr lvl="1"/>
            <a:r>
              <a:rPr lang="nl-BE" dirty="0" err="1"/>
              <a:t>semantic</a:t>
            </a:r>
            <a:endParaRPr lang="nl-BE" dirty="0"/>
          </a:p>
          <a:p>
            <a:pPr marL="457191" lvl="1" indent="0">
              <a:buNone/>
            </a:pPr>
            <a:endParaRPr lang="nl-BE" dirty="0"/>
          </a:p>
          <a:p>
            <a:r>
              <a:rPr lang="nl-BE" dirty="0"/>
              <a:t>security, eg</a:t>
            </a:r>
          </a:p>
          <a:p>
            <a:pPr lvl="1"/>
            <a:r>
              <a:rPr lang="nl-BE" dirty="0"/>
              <a:t>access </a:t>
            </a:r>
            <a:r>
              <a:rPr lang="nl-BE" dirty="0" err="1"/>
              <a:t>authorisation</a:t>
            </a:r>
            <a:endParaRPr lang="nl-BE" dirty="0"/>
          </a:p>
          <a:p>
            <a:pPr lvl="1"/>
            <a:r>
              <a:rPr lang="nl-BE" dirty="0" err="1"/>
              <a:t>logging</a:t>
            </a:r>
            <a:endParaRPr lang="nl-BE" dirty="0"/>
          </a:p>
          <a:p>
            <a:pPr lvl="1"/>
            <a:r>
              <a:rPr lang="nl-BE" dirty="0"/>
              <a:t>business </a:t>
            </a:r>
            <a:r>
              <a:rPr lang="nl-BE" dirty="0" err="1"/>
              <a:t>continuity</a:t>
            </a:r>
            <a:endParaRPr lang="nl-BE" dirty="0"/>
          </a:p>
          <a:p>
            <a:endParaRPr lang="nl-BE" dirty="0"/>
          </a:p>
          <a:p>
            <a:r>
              <a:rPr lang="nl-BE" dirty="0" err="1"/>
              <a:t>configuration</a:t>
            </a:r>
            <a:r>
              <a:rPr lang="nl-BE" dirty="0"/>
              <a:t>, eg</a:t>
            </a:r>
          </a:p>
          <a:p>
            <a:pPr lvl="1"/>
            <a:r>
              <a:rPr lang="nl-BE" dirty="0" err="1"/>
              <a:t>capacity</a:t>
            </a:r>
            <a:r>
              <a:rPr lang="nl-BE" dirty="0"/>
              <a:t> management</a:t>
            </a:r>
          </a:p>
          <a:p>
            <a:pPr lvl="1"/>
            <a:r>
              <a:rPr lang="nl-BE" dirty="0"/>
              <a:t>load </a:t>
            </a:r>
            <a:r>
              <a:rPr lang="nl-BE" dirty="0" err="1"/>
              <a:t>balancing</a:t>
            </a:r>
            <a:endParaRPr lang="nl-BE" dirty="0"/>
          </a:p>
          <a:p>
            <a:endParaRPr lang="nl-BE" dirty="0"/>
          </a:p>
        </p:txBody>
      </p:sp>
      <p:sp>
        <p:nvSpPr>
          <p:cNvPr id="4" name="Titel 3"/>
          <p:cNvSpPr>
            <a:spLocks noGrp="1"/>
          </p:cNvSpPr>
          <p:nvPr>
            <p:ph type="title"/>
          </p:nvPr>
        </p:nvSpPr>
        <p:spPr/>
        <p:txBody>
          <a:bodyPr/>
          <a:lstStyle/>
          <a:p>
            <a:r>
              <a:rPr lang="nl-BE" dirty="0"/>
              <a:t>ICT: </a:t>
            </a:r>
            <a:r>
              <a:rPr lang="nl-BE" dirty="0" err="1"/>
              <a:t>across</a:t>
            </a:r>
            <a:r>
              <a:rPr lang="nl-BE" dirty="0"/>
              <a:t> </a:t>
            </a:r>
            <a:r>
              <a:rPr lang="nl-BE" dirty="0" err="1"/>
              <a:t>layers</a:t>
            </a:r>
            <a:endParaRPr lang="nl-BE" dirty="0"/>
          </a:p>
        </p:txBody>
      </p:sp>
      <p:sp>
        <p:nvSpPr>
          <p:cNvPr id="6" name="Slide Number Placeholder 5"/>
          <p:cNvSpPr>
            <a:spLocks noGrp="1"/>
          </p:cNvSpPr>
          <p:nvPr>
            <p:ph type="sldNum" sz="quarter" idx="4"/>
          </p:nvPr>
        </p:nvSpPr>
        <p:spPr/>
        <p:txBody>
          <a:bodyPr/>
          <a:lstStyle/>
          <a:p>
            <a:r>
              <a:rPr lang="fr-BE"/>
              <a:t> </a:t>
            </a:r>
            <a:fld id="{30A9230E-FFBB-4CCB-ABD7-198084EDE768}" type="slidenum">
              <a:rPr lang="fr-BE" smtClean="0"/>
              <a:pPr/>
              <a:t>127</a:t>
            </a:fld>
            <a:r>
              <a:rPr lang="fr-BE"/>
              <a:t> </a:t>
            </a:r>
            <a:endParaRPr lang="fr-BE" dirty="0"/>
          </a:p>
        </p:txBody>
      </p:sp>
    </p:spTree>
    <p:extLst>
      <p:ext uri="{BB962C8B-B14F-4D97-AF65-F5344CB8AC3E}">
        <p14:creationId xmlns:p14="http://schemas.microsoft.com/office/powerpoint/2010/main" val="401531538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en-US" dirty="0"/>
              <a:t>multifunctional reuse possibility</a:t>
            </a:r>
          </a:p>
          <a:p>
            <a:pPr lvl="1"/>
            <a:r>
              <a:rPr lang="en-US" dirty="0"/>
              <a:t>lower cost</a:t>
            </a:r>
          </a:p>
          <a:p>
            <a:pPr lvl="1"/>
            <a:r>
              <a:rPr lang="en-US" dirty="0"/>
              <a:t>higher quality</a:t>
            </a:r>
          </a:p>
          <a:p>
            <a:pPr lvl="1"/>
            <a:r>
              <a:rPr lang="en-US" dirty="0"/>
              <a:t>quicker time to market</a:t>
            </a:r>
          </a:p>
          <a:p>
            <a:pPr lvl="1"/>
            <a:r>
              <a:rPr lang="en-US" dirty="0"/>
              <a:t>better user experience</a:t>
            </a:r>
          </a:p>
          <a:p>
            <a:endParaRPr lang="en-US" dirty="0"/>
          </a:p>
          <a:p>
            <a:r>
              <a:rPr lang="en-US" dirty="0"/>
              <a:t>loosely coupled =&gt; reduced dependency of components</a:t>
            </a:r>
          </a:p>
          <a:p>
            <a:pPr lvl="1"/>
            <a:r>
              <a:rPr lang="en-US" dirty="0"/>
              <a:t>easier and less costly maintenance</a:t>
            </a:r>
          </a:p>
          <a:p>
            <a:endParaRPr lang="en-US" dirty="0"/>
          </a:p>
          <a:p>
            <a:r>
              <a:rPr lang="en-US" dirty="0"/>
              <a:t>easier unit testing because each component can be tested individually</a:t>
            </a:r>
          </a:p>
          <a:p>
            <a:pPr lvl="1"/>
            <a:r>
              <a:rPr lang="en-US" dirty="0"/>
              <a:t>but need for sound integration and performance testing</a:t>
            </a:r>
          </a:p>
        </p:txBody>
      </p:sp>
      <p:sp>
        <p:nvSpPr>
          <p:cNvPr id="4" name="Titel 3"/>
          <p:cNvSpPr>
            <a:spLocks noGrp="1"/>
          </p:cNvSpPr>
          <p:nvPr>
            <p:ph type="title"/>
          </p:nvPr>
        </p:nvSpPr>
        <p:spPr/>
        <p:txBody>
          <a:bodyPr/>
          <a:lstStyle/>
          <a:p>
            <a:r>
              <a:rPr lang="nl-BE" dirty="0" err="1"/>
              <a:t>Advantages</a:t>
            </a:r>
            <a:r>
              <a:rPr lang="nl-BE" dirty="0"/>
              <a:t> of </a:t>
            </a:r>
            <a:r>
              <a:rPr lang="nl-BE" dirty="0" err="1"/>
              <a:t>layered</a:t>
            </a:r>
            <a:r>
              <a:rPr lang="nl-BE" dirty="0"/>
              <a:t>, service </a:t>
            </a:r>
            <a:r>
              <a:rPr lang="nl-BE" dirty="0" err="1"/>
              <a:t>oriented</a:t>
            </a:r>
            <a:r>
              <a:rPr lang="nl-BE" dirty="0"/>
              <a:t> </a:t>
            </a:r>
            <a:r>
              <a:rPr lang="nl-BE" dirty="0" err="1"/>
              <a:t>architecture</a:t>
            </a:r>
            <a:endParaRPr lang="nl-BE" dirty="0"/>
          </a:p>
        </p:txBody>
      </p:sp>
      <p:sp>
        <p:nvSpPr>
          <p:cNvPr id="6" name="Slide Number Placeholder 5"/>
          <p:cNvSpPr>
            <a:spLocks noGrp="1"/>
          </p:cNvSpPr>
          <p:nvPr>
            <p:ph type="sldNum" sz="quarter" idx="4"/>
          </p:nvPr>
        </p:nvSpPr>
        <p:spPr/>
        <p:txBody>
          <a:bodyPr/>
          <a:lstStyle/>
          <a:p>
            <a:r>
              <a:rPr lang="fr-BE"/>
              <a:t> </a:t>
            </a:r>
            <a:fld id="{30A9230E-FFBB-4CCB-ABD7-198084EDE768}" type="slidenum">
              <a:rPr lang="fr-BE" smtClean="0"/>
              <a:pPr/>
              <a:t>128</a:t>
            </a:fld>
            <a:r>
              <a:rPr lang="fr-BE"/>
              <a:t> </a:t>
            </a:r>
            <a:endParaRPr lang="fr-BE" dirty="0"/>
          </a:p>
        </p:txBody>
      </p:sp>
    </p:spTree>
    <p:extLst>
      <p:ext uri="{BB962C8B-B14F-4D97-AF65-F5344CB8AC3E}">
        <p14:creationId xmlns:p14="http://schemas.microsoft.com/office/powerpoint/2010/main" val="217090343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p:cNvSpPr>
            <a:spLocks noGrp="1"/>
          </p:cNvSpPr>
          <p:nvPr>
            <p:ph idx="1"/>
          </p:nvPr>
        </p:nvSpPr>
        <p:spPr/>
        <p:txBody>
          <a:bodyPr>
            <a:normAutofit/>
          </a:bodyPr>
          <a:lstStyle/>
          <a:p>
            <a:r>
              <a:rPr lang="nl-BE" dirty="0" err="1"/>
              <a:t>infrastructure</a:t>
            </a:r>
            <a:endParaRPr lang="nl-BE" dirty="0"/>
          </a:p>
          <a:p>
            <a:pPr lvl="1"/>
            <a:r>
              <a:rPr lang="nl-BE" dirty="0"/>
              <a:t>hard </a:t>
            </a:r>
            <a:r>
              <a:rPr lang="nl-BE" dirty="0" err="1"/>
              <a:t>infrastructure</a:t>
            </a:r>
            <a:endParaRPr lang="nl-BE" dirty="0"/>
          </a:p>
          <a:p>
            <a:pPr lvl="1"/>
            <a:r>
              <a:rPr lang="nl-BE" dirty="0"/>
              <a:t>soft </a:t>
            </a:r>
            <a:r>
              <a:rPr lang="nl-BE" dirty="0" err="1"/>
              <a:t>infrastructure</a:t>
            </a:r>
            <a:endParaRPr lang="nl-BE" dirty="0"/>
          </a:p>
          <a:p>
            <a:pPr lvl="1"/>
            <a:r>
              <a:rPr lang="nl-BE" dirty="0"/>
              <a:t>platforms</a:t>
            </a:r>
          </a:p>
          <a:p>
            <a:r>
              <a:rPr lang="nl-BE" dirty="0"/>
              <a:t>common </a:t>
            </a:r>
            <a:r>
              <a:rPr lang="nl-BE" dirty="0" err="1"/>
              <a:t>vendor</a:t>
            </a:r>
            <a:r>
              <a:rPr lang="nl-BE" dirty="0"/>
              <a:t> </a:t>
            </a:r>
            <a:r>
              <a:rPr lang="nl-BE" dirty="0" err="1"/>
              <a:t>contracts</a:t>
            </a:r>
            <a:endParaRPr lang="nl-BE" dirty="0"/>
          </a:p>
          <a:p>
            <a:r>
              <a:rPr lang="nl-BE" dirty="0" err="1"/>
              <a:t>federal</a:t>
            </a:r>
            <a:r>
              <a:rPr lang="nl-BE" dirty="0"/>
              <a:t> ICT community</a:t>
            </a:r>
          </a:p>
          <a:p>
            <a:endParaRPr lang="nl-BE" dirty="0"/>
          </a:p>
          <a:p>
            <a:r>
              <a:rPr lang="nl-BE" dirty="0"/>
              <a:t>business</a:t>
            </a:r>
          </a:p>
          <a:p>
            <a:pPr lvl="1"/>
            <a:r>
              <a:rPr lang="nl-BE" dirty="0" err="1"/>
              <a:t>knowledge</a:t>
            </a:r>
            <a:r>
              <a:rPr lang="nl-BE" dirty="0"/>
              <a:t> &amp; </a:t>
            </a:r>
            <a:r>
              <a:rPr lang="nl-BE" dirty="0" err="1"/>
              <a:t>experiences</a:t>
            </a:r>
            <a:endParaRPr lang="nl-BE" dirty="0"/>
          </a:p>
          <a:p>
            <a:pPr lvl="1"/>
            <a:r>
              <a:rPr lang="nl-BE" dirty="0"/>
              <a:t>business </a:t>
            </a:r>
            <a:r>
              <a:rPr lang="nl-BE" dirty="0" err="1"/>
              <a:t>functionality</a:t>
            </a:r>
            <a:endParaRPr lang="nl-BE" dirty="0"/>
          </a:p>
          <a:p>
            <a:pPr lvl="1"/>
            <a:r>
              <a:rPr lang="nl-BE" dirty="0"/>
              <a:t>business data</a:t>
            </a:r>
          </a:p>
          <a:p>
            <a:pPr lvl="1"/>
            <a:r>
              <a:rPr lang="nl-BE" dirty="0"/>
              <a:t>complete business services</a:t>
            </a:r>
          </a:p>
          <a:p>
            <a:pPr lvl="1"/>
            <a:endParaRPr lang="nl-BE" dirty="0"/>
          </a:p>
          <a:p>
            <a:pPr lvl="1"/>
            <a:endParaRPr lang="nl-BE" dirty="0"/>
          </a:p>
          <a:p>
            <a:pPr lvl="1"/>
            <a:endParaRPr lang="nl-BE" dirty="0"/>
          </a:p>
          <a:p>
            <a:pPr lvl="1"/>
            <a:endParaRPr lang="nl-BE" dirty="0"/>
          </a:p>
          <a:p>
            <a:endParaRPr lang="nl-BE" dirty="0"/>
          </a:p>
          <a:p>
            <a:endParaRPr lang="nl-BE" dirty="0"/>
          </a:p>
          <a:p>
            <a:endParaRPr lang="nl-BE" dirty="0"/>
          </a:p>
          <a:p>
            <a:endParaRPr lang="nl-BE" dirty="0"/>
          </a:p>
          <a:p>
            <a:endParaRPr lang="nl-BE" dirty="0"/>
          </a:p>
        </p:txBody>
      </p:sp>
      <p:sp>
        <p:nvSpPr>
          <p:cNvPr id="12" name="Slide Number Placeholder 11"/>
          <p:cNvSpPr>
            <a:spLocks noGrp="1"/>
          </p:cNvSpPr>
          <p:nvPr>
            <p:ph type="sldNum" sz="quarter" idx="4"/>
          </p:nvPr>
        </p:nvSpPr>
        <p:spPr/>
        <p:txBody>
          <a:bodyPr/>
          <a:lstStyle/>
          <a:p>
            <a:fld id="{D45B42A2-12DC-D04A-88D3-A93CC82DF348}" type="slidenum">
              <a:rPr lang="en-US" smtClean="0"/>
              <a:t>129</a:t>
            </a:fld>
            <a:endParaRPr lang="en-US" dirty="0"/>
          </a:p>
        </p:txBody>
      </p:sp>
      <p:sp>
        <p:nvSpPr>
          <p:cNvPr id="4" name="Title 3"/>
          <p:cNvSpPr>
            <a:spLocks noGrp="1"/>
          </p:cNvSpPr>
          <p:nvPr>
            <p:ph type="title"/>
          </p:nvPr>
        </p:nvSpPr>
        <p:spPr/>
        <p:txBody>
          <a:bodyPr/>
          <a:lstStyle/>
          <a:p>
            <a:r>
              <a:rPr lang="en-US"/>
              <a:t>Different types of sharing &amp; reuse</a:t>
            </a:r>
            <a:endParaRPr lang="en-US" dirty="0"/>
          </a:p>
        </p:txBody>
      </p:sp>
      <p:pic>
        <p:nvPicPr>
          <p:cNvPr id="5" name="Picture 2" descr="https://www.gcloud.belgium.be/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976" y="1776321"/>
            <a:ext cx="1986905" cy="11253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5072" y="5609903"/>
            <a:ext cx="637081" cy="70335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0932" y="4550006"/>
            <a:ext cx="1384992" cy="1747422"/>
          </a:xfrm>
          <a:prstGeom prst="rect">
            <a:avLst/>
          </a:prstGeom>
        </p:spPr>
      </p:pic>
      <p:sp>
        <p:nvSpPr>
          <p:cNvPr id="2" name="TextBox 1"/>
          <p:cNvSpPr txBox="1"/>
          <p:nvPr/>
        </p:nvSpPr>
        <p:spPr>
          <a:xfrm>
            <a:off x="8008764" y="2842397"/>
            <a:ext cx="3926877" cy="1754326"/>
          </a:xfrm>
          <a:prstGeom prst="rect">
            <a:avLst/>
          </a:prstGeom>
          <a:noFill/>
        </p:spPr>
        <p:txBody>
          <a:bodyPr wrap="square" rtlCol="0">
            <a:spAutoFit/>
          </a:bodyPr>
          <a:lstStyle/>
          <a:p>
            <a:pPr algn="ctr"/>
            <a:r>
              <a:rPr lang="en-US" sz="3600" dirty="0"/>
              <a:t>Important to know what already exists </a:t>
            </a:r>
          </a:p>
          <a:p>
            <a:pPr algn="ctr"/>
            <a:r>
              <a:rPr lang="en-US" sz="3600" dirty="0">
                <a:sym typeface="Wingdings" panose="05000000000000000000" pitchFamily="2" charset="2"/>
              </a:rPr>
              <a:t> c</a:t>
            </a:r>
            <a:r>
              <a:rPr lang="en-US" sz="3600" dirty="0"/>
              <a:t>atalogues!</a:t>
            </a:r>
          </a:p>
        </p:txBody>
      </p:sp>
      <p:sp>
        <p:nvSpPr>
          <p:cNvPr id="3" name="Right Brace 2"/>
          <p:cNvSpPr/>
          <p:nvPr/>
        </p:nvSpPr>
        <p:spPr>
          <a:xfrm>
            <a:off x="4935247" y="1052736"/>
            <a:ext cx="589085" cy="2572498"/>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a:off x="4938731" y="4437812"/>
            <a:ext cx="589085" cy="2075131"/>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94043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9019543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p:cNvSpPr txBox="1"/>
          <p:nvPr/>
        </p:nvSpPr>
        <p:spPr>
          <a:xfrm>
            <a:off x="442742" y="332656"/>
            <a:ext cx="4235262" cy="1077218"/>
          </a:xfrm>
          <a:prstGeom prst="rect">
            <a:avLst/>
          </a:prstGeom>
          <a:noFill/>
        </p:spPr>
        <p:txBody>
          <a:bodyPr wrap="none" rtlCol="0">
            <a:spAutoFit/>
          </a:bodyPr>
          <a:lstStyle/>
          <a:p>
            <a:pPr algn="ctr"/>
            <a:r>
              <a:rPr lang="nl-BE" sz="3200" dirty="0">
                <a:hlinkClick r:id="rId2"/>
              </a:rPr>
              <a:t>www.gcloud.belgium.be</a:t>
            </a:r>
            <a:endParaRPr lang="nl-BE" sz="3200" dirty="0"/>
          </a:p>
          <a:p>
            <a:endParaRPr lang="nl-BE" sz="3200" dirty="0"/>
          </a:p>
        </p:txBody>
      </p:sp>
      <p:pic>
        <p:nvPicPr>
          <p:cNvPr id="2" name="Afbeelding 1"/>
          <p:cNvPicPr>
            <a:picLocks noChangeAspect="1"/>
          </p:cNvPicPr>
          <p:nvPr/>
        </p:nvPicPr>
        <p:blipFill>
          <a:blip r:embed="rId3"/>
          <a:stretch>
            <a:fillRect/>
          </a:stretch>
        </p:blipFill>
        <p:spPr>
          <a:xfrm>
            <a:off x="5159896" y="-1"/>
            <a:ext cx="5688632" cy="6847289"/>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130</a:t>
            </a:fld>
            <a:r>
              <a:rPr lang="fr-BE" smtClean="0"/>
              <a:t> </a:t>
            </a:r>
            <a:endParaRPr lang="fr-BE" dirty="0"/>
          </a:p>
        </p:txBody>
      </p:sp>
    </p:spTree>
    <p:extLst>
      <p:ext uri="{BB962C8B-B14F-4D97-AF65-F5344CB8AC3E}">
        <p14:creationId xmlns:p14="http://schemas.microsoft.com/office/powerpoint/2010/main" val="285753192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ReUse</a:t>
            </a:r>
            <a:r>
              <a:rPr lang="en-GB" dirty="0" smtClean="0"/>
              <a:t> – Vision</a:t>
            </a:r>
            <a:endParaRPr lang="en-US" dirty="0"/>
          </a:p>
        </p:txBody>
      </p:sp>
      <p:sp>
        <p:nvSpPr>
          <p:cNvPr id="9" name="Rectangle 8"/>
          <p:cNvSpPr/>
          <p:nvPr/>
        </p:nvSpPr>
        <p:spPr>
          <a:xfrm>
            <a:off x="1092513" y="1861390"/>
            <a:ext cx="2160000" cy="1323439"/>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Every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stakeholder</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a:t>
            </a:r>
            <a:endPar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can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easily find the </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most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common </a:t>
            </a: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reusable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elements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in </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a </a:t>
            </a: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centralized catalogue</a:t>
            </a:r>
            <a:endPar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endParaRPr>
          </a:p>
        </p:txBody>
      </p:sp>
      <p:sp>
        <p:nvSpPr>
          <p:cNvPr id="11" name="Rectangle 10"/>
          <p:cNvSpPr/>
          <p:nvPr/>
        </p:nvSpPr>
        <p:spPr>
          <a:xfrm>
            <a:off x="1047094" y="4421151"/>
            <a:ext cx="2160000" cy="1569660"/>
          </a:xfrm>
          <a:prstGeom prst="rect">
            <a:avLst/>
          </a:prstGeom>
        </p:spPr>
        <p:txBody>
          <a:bodyPr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A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culture</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a:t>
            </a:r>
            <a:endPar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develops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where </a:t>
            </a:r>
            <a:endPar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reuse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is adopted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and the creation of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reusable products</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is promoted, </a:t>
            </a:r>
          </a:p>
        </p:txBody>
      </p:sp>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2367" y="1453130"/>
            <a:ext cx="5065328" cy="5076000"/>
          </a:xfrm>
          <a:prstGeom prst="rect">
            <a:avLst/>
          </a:prstGeom>
        </p:spPr>
      </p:pic>
      <p:sp>
        <p:nvSpPr>
          <p:cNvPr id="10" name="Rectangle 9"/>
          <p:cNvSpPr/>
          <p:nvPr/>
        </p:nvSpPr>
        <p:spPr>
          <a:xfrm>
            <a:off x="8480491" y="1773378"/>
            <a:ext cx="2160000" cy="1815882"/>
          </a:xfrm>
          <a:prstGeom prst="rect">
            <a:avLst/>
          </a:prstGeom>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Processes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and tools </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are put in place to identify, register, implement, monitor and measure reuse throughout the </a:t>
            </a: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project lifecycle</a:t>
            </a:r>
            <a:endPar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endParaRPr>
          </a:p>
        </p:txBody>
      </p:sp>
      <p:sp>
        <p:nvSpPr>
          <p:cNvPr id="12" name="Rectangle 11"/>
          <p:cNvSpPr/>
          <p:nvPr/>
        </p:nvSpPr>
        <p:spPr>
          <a:xfrm>
            <a:off x="8480491" y="3951282"/>
            <a:ext cx="2160000" cy="2554545"/>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Human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networks</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are maintained and developed on all levels (CEO’s, CIO’s, business owners, business analysts, architects) in order to keep maximum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visibility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on reuse potential</a:t>
            </a:r>
            <a:endPar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endParaRPr>
          </a:p>
        </p:txBody>
      </p:sp>
      <p:sp>
        <p:nvSpPr>
          <p:cNvPr id="21" name="Snip Single Corner Rectangle 20"/>
          <p:cNvSpPr/>
          <p:nvPr/>
        </p:nvSpPr>
        <p:spPr>
          <a:xfrm>
            <a:off x="8480491" y="1273768"/>
            <a:ext cx="2160000" cy="2520000"/>
          </a:xfrm>
          <a:prstGeom prst="snip1Rect">
            <a:avLst>
              <a:gd name="adj" fmla="val 41703"/>
            </a:avLst>
          </a:prstGeom>
          <a:noFill/>
          <a:ln w="38100">
            <a:solidFill>
              <a:srgbClr val="D23D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Snip Single Corner Rectangle 21"/>
          <p:cNvSpPr/>
          <p:nvPr/>
        </p:nvSpPr>
        <p:spPr>
          <a:xfrm>
            <a:off x="8480491" y="3951281"/>
            <a:ext cx="2160000" cy="2520000"/>
          </a:xfrm>
          <a:prstGeom prst="snip1Rect">
            <a:avLst>
              <a:gd name="adj" fmla="val 41703"/>
            </a:avLst>
          </a:prstGeom>
          <a:noFill/>
          <a:ln w="38100">
            <a:solidFill>
              <a:srgbClr val="2795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nip Single Corner Rectangle 22"/>
          <p:cNvSpPr/>
          <p:nvPr/>
        </p:nvSpPr>
        <p:spPr>
          <a:xfrm flipH="1">
            <a:off x="1047094" y="1273768"/>
            <a:ext cx="2160000" cy="2520000"/>
          </a:xfrm>
          <a:prstGeom prst="snip1Rect">
            <a:avLst>
              <a:gd name="adj" fmla="val 41703"/>
            </a:avLst>
          </a:prstGeom>
          <a:noFill/>
          <a:ln w="38100">
            <a:solidFill>
              <a:srgbClr val="3B3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Snip Single Corner Rectangle 23"/>
          <p:cNvSpPr/>
          <p:nvPr/>
        </p:nvSpPr>
        <p:spPr>
          <a:xfrm flipH="1">
            <a:off x="1047094" y="3951281"/>
            <a:ext cx="2160000" cy="2520000"/>
          </a:xfrm>
          <a:prstGeom prst="snip1Rect">
            <a:avLst>
              <a:gd name="adj" fmla="val 41703"/>
            </a:avLst>
          </a:prstGeom>
          <a:noFill/>
          <a:ln w="38100">
            <a:solidFill>
              <a:srgbClr val="E1D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Connector 25"/>
          <p:cNvCxnSpPr>
            <a:stCxn id="23" idx="2"/>
          </p:cNvCxnSpPr>
          <p:nvPr/>
        </p:nvCxnSpPr>
        <p:spPr>
          <a:xfrm>
            <a:off x="3207094" y="2533768"/>
            <a:ext cx="2019999" cy="1055492"/>
          </a:xfrm>
          <a:prstGeom prst="line">
            <a:avLst/>
          </a:prstGeom>
          <a:ln w="38100">
            <a:solidFill>
              <a:srgbClr val="3B393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4" idx="2"/>
          </p:cNvCxnSpPr>
          <p:nvPr/>
        </p:nvCxnSpPr>
        <p:spPr>
          <a:xfrm flipV="1">
            <a:off x="3207094" y="5205981"/>
            <a:ext cx="641575" cy="5300"/>
          </a:xfrm>
          <a:prstGeom prst="line">
            <a:avLst/>
          </a:prstGeom>
          <a:ln w="38100">
            <a:solidFill>
              <a:srgbClr val="E1DDD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1" idx="2"/>
          </p:cNvCxnSpPr>
          <p:nvPr/>
        </p:nvCxnSpPr>
        <p:spPr>
          <a:xfrm flipV="1">
            <a:off x="6918846" y="2533768"/>
            <a:ext cx="1561645" cy="1055492"/>
          </a:xfrm>
          <a:prstGeom prst="line">
            <a:avLst/>
          </a:prstGeom>
          <a:ln w="38100">
            <a:solidFill>
              <a:srgbClr val="D23D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22" idx="2"/>
          </p:cNvCxnSpPr>
          <p:nvPr/>
        </p:nvCxnSpPr>
        <p:spPr>
          <a:xfrm>
            <a:off x="6918846" y="5205981"/>
            <a:ext cx="1561645" cy="5300"/>
          </a:xfrm>
          <a:prstGeom prst="line">
            <a:avLst/>
          </a:prstGeom>
          <a:ln w="38100">
            <a:solidFill>
              <a:srgbClr val="2795CB"/>
            </a:solidFill>
          </a:ln>
        </p:spPr>
        <p:style>
          <a:lnRef idx="1">
            <a:schemeClr val="accent1"/>
          </a:lnRef>
          <a:fillRef idx="0">
            <a:schemeClr val="accent1"/>
          </a:fillRef>
          <a:effectRef idx="0">
            <a:schemeClr val="accent1"/>
          </a:effectRef>
          <a:fontRef idx="minor">
            <a:schemeClr val="tx1"/>
          </a:fontRef>
        </p:style>
      </p:cxnSp>
      <p:sp>
        <p:nvSpPr>
          <p:cNvPr id="16"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a:t>
            </a:fld>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131</a:t>
            </a:fld>
            <a:r>
              <a:rPr lang="fr-BE" smtClean="0"/>
              <a:t> </a:t>
            </a:r>
            <a:endParaRPr lang="fr-BE" dirty="0"/>
          </a:p>
        </p:txBody>
      </p:sp>
    </p:spTree>
    <p:extLst>
      <p:ext uri="{BB962C8B-B14F-4D97-AF65-F5344CB8AC3E}">
        <p14:creationId xmlns:p14="http://schemas.microsoft.com/office/powerpoint/2010/main" val="6222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P spid="12" grpId="0"/>
      <p:bldP spid="21" grpId="0" animBg="1"/>
      <p:bldP spid="22" grpId="0" animBg="1"/>
      <p:bldP spid="23" grpId="0" animBg="1"/>
      <p:bldP spid="24"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226552" y="332656"/>
            <a:ext cx="4430059" cy="584775"/>
          </a:xfrm>
          <a:prstGeom prst="rect">
            <a:avLst/>
          </a:prstGeom>
          <a:noFill/>
        </p:spPr>
        <p:txBody>
          <a:bodyPr wrap="none" rtlCol="0">
            <a:spAutoFit/>
          </a:bodyPr>
          <a:lstStyle/>
          <a:p>
            <a:pPr algn="ctr"/>
            <a:r>
              <a:rPr lang="nl-BE" sz="3200" dirty="0">
                <a:hlinkClick r:id="rId2"/>
              </a:rPr>
              <a:t>https://</a:t>
            </a:r>
            <a:r>
              <a:rPr lang="nl-BE" sz="3200" dirty="0" smtClean="0">
                <a:hlinkClick r:id="rId2"/>
              </a:rPr>
              <a:t>reuse.smals.be/nl</a:t>
            </a:r>
            <a:endParaRPr lang="nl-BE" sz="3200" dirty="0" smtClean="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1284" y="0"/>
            <a:ext cx="6323308" cy="6858000"/>
          </a:xfrm>
          <a:prstGeom prst="rect">
            <a:avLst/>
          </a:prstGeom>
        </p:spPr>
      </p:pic>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132</a:t>
            </a:fld>
            <a:r>
              <a:rPr lang="fr-BE" smtClean="0"/>
              <a:t> </a:t>
            </a:r>
            <a:endParaRPr lang="fr-BE" dirty="0"/>
          </a:p>
        </p:txBody>
      </p:sp>
    </p:spTree>
    <p:extLst>
      <p:ext uri="{BB962C8B-B14F-4D97-AF65-F5344CB8AC3E}">
        <p14:creationId xmlns:p14="http://schemas.microsoft.com/office/powerpoint/2010/main" val="314100680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0" y="332656"/>
            <a:ext cx="5231904" cy="1569660"/>
          </a:xfrm>
          <a:prstGeom prst="rect">
            <a:avLst/>
          </a:prstGeom>
          <a:noFill/>
        </p:spPr>
        <p:txBody>
          <a:bodyPr wrap="square" rtlCol="0">
            <a:spAutoFit/>
          </a:bodyPr>
          <a:lstStyle/>
          <a:p>
            <a:pPr algn="ctr"/>
            <a:r>
              <a:rPr lang="nl-BE" sz="3200" dirty="0">
                <a:hlinkClick r:id="rId2"/>
              </a:rPr>
              <a:t>https://</a:t>
            </a:r>
            <a:r>
              <a:rPr lang="nl-BE" sz="3200" dirty="0" smtClean="0">
                <a:hlinkClick r:id="rId2"/>
              </a:rPr>
              <a:t>www.ehealth.fgov.be/ehealthplatform/nl</a:t>
            </a:r>
            <a:endParaRPr lang="nl-BE" sz="3200" dirty="0"/>
          </a:p>
          <a:p>
            <a:endParaRPr lang="nl-BE" sz="3200" dirty="0"/>
          </a:p>
        </p:txBody>
      </p:sp>
      <p:pic>
        <p:nvPicPr>
          <p:cNvPr id="2" name="Afbeelding 1"/>
          <p:cNvPicPr>
            <a:picLocks noChangeAspect="1"/>
          </p:cNvPicPr>
          <p:nvPr/>
        </p:nvPicPr>
        <p:blipFill>
          <a:blip r:embed="rId3"/>
          <a:stretch>
            <a:fillRect/>
          </a:stretch>
        </p:blipFill>
        <p:spPr>
          <a:xfrm>
            <a:off x="6456040" y="-8220"/>
            <a:ext cx="4425417" cy="6885703"/>
          </a:xfrm>
          <a:prstGeom prst="rect">
            <a:avLst/>
          </a:prstGeom>
        </p:spPr>
      </p:pic>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133</a:t>
            </a:fld>
            <a:r>
              <a:rPr lang="fr-BE"/>
              <a:t> </a:t>
            </a:r>
            <a:endParaRPr lang="fr-BE" dirty="0"/>
          </a:p>
        </p:txBody>
      </p:sp>
    </p:spTree>
    <p:extLst>
      <p:ext uri="{BB962C8B-B14F-4D97-AF65-F5344CB8AC3E}">
        <p14:creationId xmlns:p14="http://schemas.microsoft.com/office/powerpoint/2010/main" val="223382219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Example of reusable service:</a:t>
            </a:r>
            <a:br>
              <a:rPr lang="en-GB" dirty="0" smtClean="0"/>
            </a:br>
            <a:r>
              <a:rPr lang="en-GB" dirty="0" smtClean="0"/>
              <a:t>identity, user and access management (IUAM)</a:t>
            </a:r>
            <a:br>
              <a:rPr lang="en-GB" dirty="0" smtClean="0"/>
            </a:br>
            <a:r>
              <a:rPr lang="en-GB" dirty="0" smtClean="0"/>
              <a:t>according to the international standard XACML</a:t>
            </a:r>
            <a:endParaRPr lang="en-GB" dirty="0">
              <a:solidFill>
                <a:srgbClr val="0087BE"/>
              </a:solidFill>
            </a:endParaRP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134</a:t>
            </a:fld>
            <a:endParaRPr lang="en-GB" dirty="0"/>
          </a:p>
        </p:txBody>
      </p:sp>
    </p:spTree>
    <p:extLst>
      <p:ext uri="{BB962C8B-B14F-4D97-AF65-F5344CB8AC3E}">
        <p14:creationId xmlns:p14="http://schemas.microsoft.com/office/powerpoint/2010/main" val="410106662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9" name="Rectangle 5"/>
          <p:cNvSpPr>
            <a:spLocks noGrp="1" noChangeArrowheads="1"/>
          </p:cNvSpPr>
          <p:nvPr>
            <p:ph idx="1"/>
          </p:nvPr>
        </p:nvSpPr>
        <p:spPr/>
        <p:txBody>
          <a:bodyPr>
            <a:normAutofit/>
          </a:bodyPr>
          <a:lstStyle/>
          <a:p>
            <a:r>
              <a:rPr lang="en-GB" altLang="nl-BE" dirty="0" smtClean="0"/>
              <a:t>be able to (electronically)</a:t>
            </a:r>
          </a:p>
          <a:p>
            <a:pPr lvl="1"/>
            <a:r>
              <a:rPr lang="en-GB" altLang="nl-BE" dirty="0" smtClean="0">
                <a:solidFill>
                  <a:srgbClr val="0087BE"/>
                </a:solidFill>
              </a:rPr>
              <a:t>identify</a:t>
            </a:r>
            <a:r>
              <a:rPr lang="en-GB" altLang="nl-BE" dirty="0" smtClean="0"/>
              <a:t> all relevant entities (physical persons, companies, applications, machines, …)</a:t>
            </a:r>
          </a:p>
          <a:p>
            <a:pPr lvl="1"/>
            <a:r>
              <a:rPr lang="en-GB" altLang="nl-BE" dirty="0" smtClean="0">
                <a:solidFill>
                  <a:srgbClr val="0087BE"/>
                </a:solidFill>
              </a:rPr>
              <a:t>authenticate the identity</a:t>
            </a:r>
            <a:r>
              <a:rPr lang="en-GB" altLang="nl-BE" dirty="0" smtClean="0"/>
              <a:t> of all entities</a:t>
            </a:r>
          </a:p>
          <a:p>
            <a:pPr lvl="1"/>
            <a:r>
              <a:rPr lang="en-GB" altLang="nl-BE" dirty="0" smtClean="0"/>
              <a:t>know the relevant </a:t>
            </a:r>
            <a:r>
              <a:rPr lang="en-GB" altLang="nl-BE" dirty="0" smtClean="0">
                <a:solidFill>
                  <a:srgbClr val="0087BE"/>
                </a:solidFill>
              </a:rPr>
              <a:t>characteristics</a:t>
            </a:r>
            <a:r>
              <a:rPr lang="en-GB" altLang="nl-BE" dirty="0" smtClean="0"/>
              <a:t> of the entities</a:t>
            </a:r>
          </a:p>
          <a:p>
            <a:pPr lvl="1"/>
            <a:r>
              <a:rPr lang="en-GB" altLang="nl-BE" dirty="0" smtClean="0"/>
              <a:t>know the relevant </a:t>
            </a:r>
            <a:r>
              <a:rPr lang="en-GB" altLang="nl-BE" dirty="0" smtClean="0">
                <a:solidFill>
                  <a:srgbClr val="0087BE"/>
                </a:solidFill>
              </a:rPr>
              <a:t>relationships</a:t>
            </a:r>
            <a:r>
              <a:rPr lang="en-GB" altLang="nl-BE" dirty="0" smtClean="0"/>
              <a:t> between entities</a:t>
            </a:r>
          </a:p>
          <a:p>
            <a:pPr lvl="1"/>
            <a:r>
              <a:rPr lang="en-GB" altLang="nl-BE" dirty="0" smtClean="0"/>
              <a:t>know that an entity has been </a:t>
            </a:r>
            <a:r>
              <a:rPr lang="en-GB" altLang="nl-BE" dirty="0" smtClean="0">
                <a:solidFill>
                  <a:srgbClr val="0087BE"/>
                </a:solidFill>
              </a:rPr>
              <a:t>mandated</a:t>
            </a:r>
            <a:r>
              <a:rPr lang="en-GB" altLang="nl-BE" dirty="0" smtClean="0"/>
              <a:t> by another entity to perform a legal action</a:t>
            </a:r>
          </a:p>
          <a:p>
            <a:pPr lvl="1"/>
            <a:r>
              <a:rPr lang="en-GB" altLang="nl-BE" dirty="0" smtClean="0"/>
              <a:t>know the </a:t>
            </a:r>
            <a:r>
              <a:rPr lang="en-GB" altLang="nl-BE" dirty="0" smtClean="0">
                <a:solidFill>
                  <a:srgbClr val="0087BE"/>
                </a:solidFill>
              </a:rPr>
              <a:t>authorizations</a:t>
            </a:r>
            <a:r>
              <a:rPr lang="en-GB" altLang="nl-BE" dirty="0" smtClean="0"/>
              <a:t> of the entities</a:t>
            </a:r>
          </a:p>
          <a:p>
            <a:r>
              <a:rPr lang="en-GB" altLang="nl-BE" dirty="0" smtClean="0"/>
              <a:t>in a sufficiently certain and secure way</a:t>
            </a:r>
          </a:p>
          <a:p>
            <a:r>
              <a:rPr lang="en-GB" altLang="nl-BE" dirty="0" smtClean="0"/>
              <a:t>in as much relations as possible (C2C, C2B, C2G, B2B, B2G, …)</a:t>
            </a:r>
          </a:p>
          <a:p>
            <a:r>
              <a:rPr lang="en-GB" altLang="nl-BE" dirty="0" smtClean="0"/>
              <a:t>multichannel (web application, mobile application, …)</a:t>
            </a:r>
          </a:p>
          <a:p>
            <a:r>
              <a:rPr lang="en-GB" altLang="nl-BE" dirty="0" smtClean="0"/>
              <a:t>using open interoperability standards</a:t>
            </a:r>
            <a:endParaRPr lang="en-GB" altLang="nl-BE" dirty="0"/>
          </a:p>
        </p:txBody>
      </p:sp>
      <p:sp>
        <p:nvSpPr>
          <p:cNvPr id="528388" name="Rectangle 4"/>
          <p:cNvSpPr>
            <a:spLocks noGrp="1" noChangeArrowheads="1"/>
          </p:cNvSpPr>
          <p:nvPr>
            <p:ph type="title"/>
          </p:nvPr>
        </p:nvSpPr>
        <p:spPr/>
        <p:txBody>
          <a:bodyPr/>
          <a:lstStyle/>
          <a:p>
            <a:r>
              <a:rPr lang="en-GB" altLang="nl-BE" dirty="0" smtClean="0"/>
              <a:t>IUAM: objectives to be reached</a:t>
            </a:r>
            <a:endParaRPr lang="en-GB" alt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135</a:t>
            </a:fld>
            <a:r>
              <a:rPr lang="fr-BE" smtClean="0"/>
              <a:t> </a:t>
            </a:r>
            <a:endParaRPr lang="fr-BE" dirty="0"/>
          </a:p>
        </p:txBody>
      </p:sp>
    </p:spTree>
    <p:extLst>
      <p:ext uri="{BB962C8B-B14F-4D97-AF65-F5344CB8AC3E}">
        <p14:creationId xmlns:p14="http://schemas.microsoft.com/office/powerpoint/2010/main" val="1711052084"/>
      </p:ext>
    </p:ext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noProof="0" dirty="0" smtClean="0"/>
              <a:t>one-time registration of identity, characteristics, relationships and mandates</a:t>
            </a:r>
          </a:p>
          <a:p>
            <a:r>
              <a:rPr lang="en-GB" dirty="0" smtClean="0"/>
              <a:t>possibility of auto registration/bootstrap and auto recovery of credentials once a top level authentication (</a:t>
            </a:r>
            <a:r>
              <a:rPr lang="en-GB" dirty="0" err="1" smtClean="0"/>
              <a:t>eg</a:t>
            </a:r>
            <a:r>
              <a:rPr lang="en-GB" dirty="0" smtClean="0"/>
              <a:t> </a:t>
            </a:r>
            <a:r>
              <a:rPr lang="en-GB" dirty="0" err="1" smtClean="0"/>
              <a:t>eID</a:t>
            </a:r>
            <a:r>
              <a:rPr lang="en-GB" dirty="0" smtClean="0"/>
              <a:t>) </a:t>
            </a:r>
            <a:r>
              <a:rPr lang="en-GB" dirty="0"/>
              <a:t>is </a:t>
            </a:r>
            <a:r>
              <a:rPr lang="en-GB" dirty="0" smtClean="0"/>
              <a:t>available</a:t>
            </a:r>
            <a:endParaRPr lang="en-GB" noProof="0" dirty="0" smtClean="0"/>
          </a:p>
          <a:p>
            <a:r>
              <a:rPr lang="en-GB" altLang="fr-FR" noProof="0" dirty="0" smtClean="0"/>
              <a:t>single sign on for as many public and private sector applications as possible </a:t>
            </a:r>
          </a:p>
          <a:p>
            <a:pPr lvl="1"/>
            <a:r>
              <a:rPr lang="en-GB" noProof="0" dirty="0" smtClean="0"/>
              <a:t>authentication of the identity</a:t>
            </a:r>
          </a:p>
          <a:p>
            <a:pPr lvl="1"/>
            <a:r>
              <a:rPr lang="en-GB" noProof="0" dirty="0" smtClean="0"/>
              <a:t>verification of relevant characteristics, relationships and mandates</a:t>
            </a:r>
          </a:p>
          <a:p>
            <a:r>
              <a:rPr lang="en-GB" noProof="0" dirty="0" smtClean="0"/>
              <a:t>electronic means for authentication of identity that can be used on as much devices as possible</a:t>
            </a:r>
          </a:p>
          <a:p>
            <a:r>
              <a:rPr lang="en-GB" noProof="0" dirty="0" smtClean="0"/>
              <a:t>minimal cost of</a:t>
            </a:r>
          </a:p>
          <a:p>
            <a:pPr lvl="1"/>
            <a:r>
              <a:rPr lang="en-GB" noProof="0" dirty="0" smtClean="0"/>
              <a:t>registration procedures</a:t>
            </a:r>
          </a:p>
          <a:p>
            <a:pPr lvl="1"/>
            <a:r>
              <a:rPr lang="en-GB" noProof="0" dirty="0" smtClean="0"/>
              <a:t>electronic means for authentication of identity</a:t>
            </a:r>
          </a:p>
          <a:p>
            <a:pPr lvl="1"/>
            <a:r>
              <a:rPr lang="en-GB" noProof="0" dirty="0" smtClean="0"/>
              <a:t>use of electronic means for authentication of identity</a:t>
            </a:r>
          </a:p>
          <a:p>
            <a:endParaRPr lang="en-GB" noProof="0" dirty="0"/>
          </a:p>
        </p:txBody>
      </p:sp>
      <p:sp>
        <p:nvSpPr>
          <p:cNvPr id="2" name="Title 1"/>
          <p:cNvSpPr>
            <a:spLocks noGrp="1"/>
          </p:cNvSpPr>
          <p:nvPr>
            <p:ph type="title"/>
          </p:nvPr>
        </p:nvSpPr>
        <p:spPr/>
        <p:txBody>
          <a:bodyPr/>
          <a:lstStyle/>
          <a:p>
            <a:r>
              <a:rPr lang="en-GB" noProof="0" dirty="0" smtClean="0"/>
              <a:t>User expectations</a:t>
            </a:r>
            <a:endParaRPr lang="en-GB" noProof="0" dirty="0"/>
          </a:p>
        </p:txBody>
      </p:sp>
      <p:sp>
        <p:nvSpPr>
          <p:cNvPr id="5" name="Tijdelijke aanduiding voor dianummer 4"/>
          <p:cNvSpPr>
            <a:spLocks noGrp="1"/>
          </p:cNvSpPr>
          <p:nvPr>
            <p:ph type="sldNum" sz="quarter" idx="4"/>
          </p:nvPr>
        </p:nvSpPr>
        <p:spPr/>
        <p:txBody>
          <a:bodyPr/>
          <a:lstStyle/>
          <a:p>
            <a:r>
              <a:rPr lang="fr-BE" smtClean="0"/>
              <a:t> </a:t>
            </a:r>
            <a:fld id="{30A9230E-FFBB-4CCB-ABD7-198084EDE768}" type="slidenum">
              <a:rPr lang="fr-BE" smtClean="0"/>
              <a:pPr/>
              <a:t>136</a:t>
            </a:fld>
            <a:r>
              <a:rPr lang="fr-BE" smtClean="0"/>
              <a:t> </a:t>
            </a:r>
            <a:endParaRPr lang="fr-BE" dirty="0"/>
          </a:p>
        </p:txBody>
      </p:sp>
    </p:spTree>
    <p:extLst>
      <p:ext uri="{BB962C8B-B14F-4D97-AF65-F5344CB8AC3E}">
        <p14:creationId xmlns:p14="http://schemas.microsoft.com/office/powerpoint/2010/main" val="54598863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noProof="0" dirty="0" smtClean="0"/>
              <a:t>meeting user expectations</a:t>
            </a:r>
          </a:p>
          <a:p>
            <a:endParaRPr lang="en-GB" noProof="0" dirty="0" smtClean="0"/>
          </a:p>
          <a:p>
            <a:r>
              <a:rPr lang="en-GB" noProof="0" dirty="0" smtClean="0"/>
              <a:t>simplicity in use</a:t>
            </a:r>
          </a:p>
          <a:p>
            <a:endParaRPr lang="en-GB" noProof="0" dirty="0" smtClean="0"/>
          </a:p>
          <a:p>
            <a:r>
              <a:rPr lang="en-GB" noProof="0" dirty="0" smtClean="0"/>
              <a:t>taking advantage of opportunities of technological evolution =&gt; evolutionary, future proof solutions</a:t>
            </a:r>
          </a:p>
          <a:p>
            <a:endParaRPr lang="en-GB" noProof="0" dirty="0" smtClean="0"/>
          </a:p>
          <a:p>
            <a:r>
              <a:rPr lang="en-GB" noProof="0" dirty="0" smtClean="0"/>
              <a:t>accordance with the European regulatory framework</a:t>
            </a:r>
          </a:p>
          <a:p>
            <a:endParaRPr lang="en-GB" noProof="0" dirty="0" smtClean="0"/>
          </a:p>
          <a:p>
            <a:r>
              <a:rPr lang="en-GB" noProof="0" dirty="0" smtClean="0"/>
              <a:t>sufficient applications for which electronic user management can be used</a:t>
            </a:r>
          </a:p>
          <a:p>
            <a:endParaRPr lang="en-GB" noProof="0" dirty="0" smtClean="0"/>
          </a:p>
          <a:p>
            <a:endParaRPr lang="en-GB" noProof="0" dirty="0" smtClean="0"/>
          </a:p>
          <a:p>
            <a:endParaRPr lang="en-GB" noProof="0" dirty="0"/>
          </a:p>
        </p:txBody>
      </p:sp>
      <p:sp>
        <p:nvSpPr>
          <p:cNvPr id="2" name="Title 1"/>
          <p:cNvSpPr>
            <a:spLocks noGrp="1"/>
          </p:cNvSpPr>
          <p:nvPr>
            <p:ph type="title"/>
          </p:nvPr>
        </p:nvSpPr>
        <p:spPr/>
        <p:txBody>
          <a:bodyPr/>
          <a:lstStyle/>
          <a:p>
            <a:r>
              <a:rPr lang="en-GB" noProof="0" dirty="0" smtClean="0"/>
              <a:t>Critical success factors</a:t>
            </a:r>
            <a:endParaRPr lang="en-GB" noProof="0" dirty="0"/>
          </a:p>
        </p:txBody>
      </p:sp>
      <p:sp>
        <p:nvSpPr>
          <p:cNvPr id="5" name="Tijdelijke aanduiding voor dianummer 4"/>
          <p:cNvSpPr>
            <a:spLocks noGrp="1"/>
          </p:cNvSpPr>
          <p:nvPr>
            <p:ph type="sldNum" sz="quarter" idx="4"/>
          </p:nvPr>
        </p:nvSpPr>
        <p:spPr/>
        <p:txBody>
          <a:bodyPr/>
          <a:lstStyle/>
          <a:p>
            <a:r>
              <a:rPr lang="fr-BE" smtClean="0"/>
              <a:t> </a:t>
            </a:r>
            <a:fld id="{30A9230E-FFBB-4CCB-ABD7-198084EDE768}" type="slidenum">
              <a:rPr lang="fr-BE" smtClean="0"/>
              <a:pPr/>
              <a:t>137</a:t>
            </a:fld>
            <a:r>
              <a:rPr lang="fr-BE" smtClean="0"/>
              <a:t> </a:t>
            </a:r>
            <a:endParaRPr lang="fr-BE" dirty="0"/>
          </a:p>
        </p:txBody>
      </p:sp>
    </p:spTree>
    <p:extLst>
      <p:ext uri="{BB962C8B-B14F-4D97-AF65-F5344CB8AC3E}">
        <p14:creationId xmlns:p14="http://schemas.microsoft.com/office/powerpoint/2010/main" val="77263982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96" name="Straight Arrow Connector 1995"/>
          <p:cNvCxnSpPr/>
          <p:nvPr/>
        </p:nvCxnSpPr>
        <p:spPr>
          <a:xfrm flipV="1">
            <a:off x="7325172" y="2274094"/>
            <a:ext cx="1588" cy="59055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79" name="Straight Connector 1978"/>
          <p:cNvCxnSpPr/>
          <p:nvPr/>
        </p:nvCxnSpPr>
        <p:spPr>
          <a:xfrm flipH="1">
            <a:off x="9261922" y="5041106"/>
            <a:ext cx="0" cy="439738"/>
          </a:xfrm>
          <a:prstGeom prst="line">
            <a:avLst/>
          </a:prstGeom>
          <a:ln w="19050">
            <a:solidFill>
              <a:srgbClr val="9CB0B1"/>
            </a:solidFill>
            <a:tailEnd type="none"/>
          </a:ln>
        </p:spPr>
        <p:style>
          <a:lnRef idx="1">
            <a:schemeClr val="accent1"/>
          </a:lnRef>
          <a:fillRef idx="0">
            <a:schemeClr val="accent1"/>
          </a:fillRef>
          <a:effectRef idx="0">
            <a:schemeClr val="accent1"/>
          </a:effectRef>
          <a:fontRef idx="minor">
            <a:schemeClr val="tx1"/>
          </a:fontRef>
        </p:style>
      </p:cxnSp>
      <p:cxnSp>
        <p:nvCxnSpPr>
          <p:cNvPr id="1940" name="Straight Connector 1939"/>
          <p:cNvCxnSpPr/>
          <p:nvPr/>
        </p:nvCxnSpPr>
        <p:spPr>
          <a:xfrm flipH="1">
            <a:off x="7253735" y="5033170"/>
            <a:ext cx="0" cy="358775"/>
          </a:xfrm>
          <a:prstGeom prst="line">
            <a:avLst/>
          </a:prstGeom>
          <a:ln w="19050">
            <a:solidFill>
              <a:srgbClr val="9CB0B1"/>
            </a:solidFill>
            <a:tailEnd type="none"/>
          </a:ln>
        </p:spPr>
        <p:style>
          <a:lnRef idx="1">
            <a:schemeClr val="accent1"/>
          </a:lnRef>
          <a:fillRef idx="0">
            <a:schemeClr val="accent1"/>
          </a:fillRef>
          <a:effectRef idx="0">
            <a:schemeClr val="accent1"/>
          </a:effectRef>
          <a:fontRef idx="minor">
            <a:schemeClr val="tx1"/>
          </a:fontRef>
        </p:style>
      </p:cxnSp>
      <p:pic>
        <p:nvPicPr>
          <p:cNvPr id="16389" name="Picture 3806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5110" y="4342606"/>
            <a:ext cx="49371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0" name="Picture 1919"/>
          <p:cNvPicPr>
            <a:picLocks noChangeAspect="1"/>
          </p:cNvPicPr>
          <p:nvPr/>
        </p:nvPicPr>
        <p:blipFill>
          <a:blip r:embed="rId3">
            <a:lum bright="-12000"/>
            <a:duotone>
              <a:schemeClr val="accent1">
                <a:shade val="45000"/>
                <a:satMod val="135000"/>
              </a:schemeClr>
              <a:prstClr val="white"/>
            </a:duotone>
          </a:blip>
          <a:stretch>
            <a:fillRect/>
          </a:stretch>
        </p:blipFill>
        <p:spPr>
          <a:xfrm>
            <a:off x="3373762" y="1463047"/>
            <a:ext cx="1453320" cy="816134"/>
          </a:xfrm>
          <a:prstGeom prst="rect">
            <a:avLst/>
          </a:prstGeom>
          <a:noFill/>
          <a:ln>
            <a:noFill/>
          </a:ln>
        </p:spPr>
      </p:pic>
      <p:sp>
        <p:nvSpPr>
          <p:cNvPr id="16391" name="TextBox 1920"/>
          <p:cNvSpPr txBox="1">
            <a:spLocks noChangeArrowheads="1"/>
          </p:cNvSpPr>
          <p:nvPr/>
        </p:nvSpPr>
        <p:spPr bwMode="auto">
          <a:xfrm>
            <a:off x="3764411" y="1686720"/>
            <a:ext cx="6175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fr-FR" sz="1600" dirty="0"/>
              <a:t>User</a:t>
            </a:r>
            <a:endParaRPr lang="nl-BE" altLang="fr-FR" dirty="0"/>
          </a:p>
        </p:txBody>
      </p:sp>
      <p:pic>
        <p:nvPicPr>
          <p:cNvPr id="1941" name="Picture 1940"/>
          <p:cNvPicPr>
            <a:picLocks noChangeAspect="1"/>
          </p:cNvPicPr>
          <p:nvPr/>
        </p:nvPicPr>
        <p:blipFill>
          <a:blip r:embed="rId3">
            <a:duotone>
              <a:schemeClr val="accent1">
                <a:shade val="45000"/>
                <a:satMod val="135000"/>
              </a:schemeClr>
              <a:prstClr val="white"/>
            </a:duotone>
            <a:lum bright="-12000"/>
          </a:blip>
          <a:stretch>
            <a:fillRect/>
          </a:stretch>
        </p:blipFill>
        <p:spPr>
          <a:xfrm>
            <a:off x="6008022" y="1463047"/>
            <a:ext cx="1453320" cy="816134"/>
          </a:xfrm>
          <a:prstGeom prst="rect">
            <a:avLst/>
          </a:prstGeom>
          <a:noFill/>
          <a:ln>
            <a:noFill/>
          </a:ln>
        </p:spPr>
      </p:pic>
      <p:sp>
        <p:nvSpPr>
          <p:cNvPr id="16393" name="TextBox 1941"/>
          <p:cNvSpPr txBox="1">
            <a:spLocks noChangeArrowheads="1"/>
          </p:cNvSpPr>
          <p:nvPr/>
        </p:nvSpPr>
        <p:spPr bwMode="auto">
          <a:xfrm>
            <a:off x="6090561" y="1440657"/>
            <a:ext cx="13484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dirty="0"/>
              <a:t>Policy </a:t>
            </a:r>
            <a:br>
              <a:rPr lang="nl-BE" altLang="fr-FR" sz="1600" dirty="0"/>
            </a:br>
            <a:r>
              <a:rPr lang="nl-BE" altLang="fr-FR" sz="1600" dirty="0" err="1"/>
              <a:t>Enforcement</a:t>
            </a:r>
            <a:r>
              <a:rPr lang="nl-BE" altLang="fr-FR" sz="1600" dirty="0"/>
              <a:t/>
            </a:r>
            <a:br>
              <a:rPr lang="nl-BE" altLang="fr-FR" sz="1600" dirty="0"/>
            </a:br>
            <a:r>
              <a:rPr lang="nl-BE" altLang="fr-FR" sz="1600" dirty="0"/>
              <a:t>(PEP)</a:t>
            </a:r>
          </a:p>
        </p:txBody>
      </p:sp>
      <p:pic>
        <p:nvPicPr>
          <p:cNvPr id="1943" name="Picture 1942"/>
          <p:cNvPicPr>
            <a:picLocks noChangeAspect="1"/>
          </p:cNvPicPr>
          <p:nvPr/>
        </p:nvPicPr>
        <p:blipFill>
          <a:blip r:embed="rId3">
            <a:lum bright="-12000"/>
            <a:duotone>
              <a:schemeClr val="accent1">
                <a:shade val="45000"/>
                <a:satMod val="135000"/>
              </a:schemeClr>
              <a:prstClr val="white"/>
            </a:duotone>
          </a:blip>
          <a:stretch>
            <a:fillRect/>
          </a:stretch>
        </p:blipFill>
        <p:spPr>
          <a:xfrm>
            <a:off x="8545837" y="1463047"/>
            <a:ext cx="1453320" cy="816134"/>
          </a:xfrm>
          <a:prstGeom prst="rect">
            <a:avLst/>
          </a:prstGeom>
          <a:noFill/>
          <a:ln>
            <a:noFill/>
          </a:ln>
        </p:spPr>
      </p:pic>
      <p:sp>
        <p:nvSpPr>
          <p:cNvPr id="16395" name="TextBox 1943"/>
          <p:cNvSpPr txBox="1">
            <a:spLocks noChangeArrowheads="1"/>
          </p:cNvSpPr>
          <p:nvPr/>
        </p:nvSpPr>
        <p:spPr bwMode="auto">
          <a:xfrm>
            <a:off x="8711061" y="1670845"/>
            <a:ext cx="1184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fr-FR" sz="1600"/>
              <a:t>Application</a:t>
            </a:r>
            <a:endParaRPr lang="nl-BE" altLang="fr-FR"/>
          </a:p>
        </p:txBody>
      </p:sp>
      <p:pic>
        <p:nvPicPr>
          <p:cNvPr id="1945" name="Picture 1944"/>
          <p:cNvPicPr>
            <a:picLocks noChangeAspect="1"/>
          </p:cNvPicPr>
          <p:nvPr/>
        </p:nvPicPr>
        <p:blipFill>
          <a:blip r:embed="rId3">
            <a:duotone>
              <a:schemeClr val="accent1">
                <a:shade val="45000"/>
                <a:satMod val="135000"/>
              </a:schemeClr>
              <a:prstClr val="white"/>
            </a:duotone>
            <a:lum bright="-12000"/>
          </a:blip>
          <a:stretch>
            <a:fillRect/>
          </a:stretch>
        </p:blipFill>
        <p:spPr>
          <a:xfrm>
            <a:off x="6008022" y="2854642"/>
            <a:ext cx="1453320" cy="816134"/>
          </a:xfrm>
          <a:prstGeom prst="rect">
            <a:avLst/>
          </a:prstGeom>
          <a:noFill/>
          <a:ln>
            <a:noFill/>
          </a:ln>
        </p:spPr>
      </p:pic>
      <p:sp>
        <p:nvSpPr>
          <p:cNvPr id="16397" name="TextBox 1945"/>
          <p:cNvSpPr txBox="1">
            <a:spLocks noChangeArrowheads="1"/>
          </p:cNvSpPr>
          <p:nvPr/>
        </p:nvSpPr>
        <p:spPr bwMode="auto">
          <a:xfrm>
            <a:off x="6232973" y="2844007"/>
            <a:ext cx="968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Decision</a:t>
            </a:r>
            <a:br>
              <a:rPr lang="nl-BE" altLang="fr-FR" sz="1600"/>
            </a:br>
            <a:r>
              <a:rPr lang="nl-BE" altLang="fr-FR" sz="1600"/>
              <a:t>(PDP)</a:t>
            </a:r>
            <a:endParaRPr lang="nl-BE" altLang="fr-FR"/>
          </a:p>
        </p:txBody>
      </p:sp>
      <p:pic>
        <p:nvPicPr>
          <p:cNvPr id="1948" name="Picture 1947"/>
          <p:cNvPicPr>
            <a:picLocks noChangeAspect="1"/>
          </p:cNvPicPr>
          <p:nvPr/>
        </p:nvPicPr>
        <p:blipFill>
          <a:blip r:embed="rId3">
            <a:duotone>
              <a:schemeClr val="accent1">
                <a:shade val="45000"/>
                <a:satMod val="135000"/>
              </a:schemeClr>
              <a:prstClr val="white"/>
            </a:duotone>
            <a:lum bright="-12000"/>
          </a:blip>
          <a:stretch>
            <a:fillRect/>
          </a:stretch>
        </p:blipFill>
        <p:spPr>
          <a:xfrm>
            <a:off x="8526907" y="4233218"/>
            <a:ext cx="1472251" cy="826765"/>
          </a:xfrm>
          <a:prstGeom prst="rect">
            <a:avLst/>
          </a:prstGeom>
          <a:noFill/>
          <a:ln>
            <a:noFill/>
          </a:ln>
        </p:spPr>
      </p:pic>
      <p:sp>
        <p:nvSpPr>
          <p:cNvPr id="16399" name="TextBox 1948"/>
          <p:cNvSpPr txBox="1">
            <a:spLocks noChangeArrowheads="1"/>
          </p:cNvSpPr>
          <p:nvPr/>
        </p:nvSpPr>
        <p:spPr bwMode="auto">
          <a:xfrm>
            <a:off x="8647561" y="4225131"/>
            <a:ext cx="12271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Information</a:t>
            </a:r>
            <a:br>
              <a:rPr lang="nl-BE" altLang="fr-FR" sz="1600"/>
            </a:br>
            <a:r>
              <a:rPr lang="nl-BE" altLang="fr-FR" sz="1600"/>
              <a:t>(PIP)</a:t>
            </a:r>
            <a:endParaRPr lang="nl-BE" altLang="fr-FR"/>
          </a:p>
        </p:txBody>
      </p:sp>
      <p:pic>
        <p:nvPicPr>
          <p:cNvPr id="1950" name="Picture 1949"/>
          <p:cNvPicPr>
            <a:picLocks noChangeAspect="1"/>
          </p:cNvPicPr>
          <p:nvPr/>
        </p:nvPicPr>
        <p:blipFill>
          <a:blip r:embed="rId3">
            <a:lum bright="-12000"/>
            <a:duotone>
              <a:schemeClr val="accent1">
                <a:shade val="45000"/>
                <a:satMod val="135000"/>
              </a:schemeClr>
              <a:prstClr val="white"/>
            </a:duotone>
          </a:blip>
          <a:stretch>
            <a:fillRect/>
          </a:stretch>
        </p:blipFill>
        <p:spPr>
          <a:xfrm>
            <a:off x="6527774" y="4235588"/>
            <a:ext cx="1453320" cy="816134"/>
          </a:xfrm>
          <a:prstGeom prst="rect">
            <a:avLst/>
          </a:prstGeom>
          <a:noFill/>
          <a:ln>
            <a:noFill/>
          </a:ln>
        </p:spPr>
      </p:pic>
      <p:sp>
        <p:nvSpPr>
          <p:cNvPr id="16401" name="TextBox 1950"/>
          <p:cNvSpPr txBox="1">
            <a:spLocks noChangeArrowheads="1"/>
          </p:cNvSpPr>
          <p:nvPr/>
        </p:nvSpPr>
        <p:spPr bwMode="auto">
          <a:xfrm>
            <a:off x="6648898" y="4228307"/>
            <a:ext cx="121126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Information</a:t>
            </a:r>
            <a:br>
              <a:rPr lang="nl-BE" altLang="fr-FR" sz="1600"/>
            </a:br>
            <a:r>
              <a:rPr lang="nl-BE" altLang="fr-FR" sz="1600"/>
              <a:t>(PIP)</a:t>
            </a:r>
            <a:endParaRPr lang="nl-BE" altLang="fr-FR"/>
          </a:p>
        </p:txBody>
      </p:sp>
      <p:pic>
        <p:nvPicPr>
          <p:cNvPr id="1953" name="Picture 1952"/>
          <p:cNvPicPr>
            <a:picLocks noChangeAspect="1"/>
          </p:cNvPicPr>
          <p:nvPr/>
        </p:nvPicPr>
        <p:blipFill>
          <a:blip r:embed="rId3">
            <a:duotone>
              <a:schemeClr val="accent1">
                <a:shade val="45000"/>
                <a:satMod val="135000"/>
              </a:schemeClr>
              <a:prstClr val="white"/>
            </a:duotone>
            <a:lum bright="-12000"/>
          </a:blip>
          <a:stretch>
            <a:fillRect/>
          </a:stretch>
        </p:blipFill>
        <p:spPr>
          <a:xfrm>
            <a:off x="3406192" y="4235588"/>
            <a:ext cx="1453320" cy="816134"/>
          </a:xfrm>
          <a:prstGeom prst="rect">
            <a:avLst/>
          </a:prstGeom>
          <a:noFill/>
          <a:ln>
            <a:noFill/>
          </a:ln>
        </p:spPr>
      </p:pic>
      <p:sp>
        <p:nvSpPr>
          <p:cNvPr id="16403" name="TextBox 1953"/>
          <p:cNvSpPr txBox="1">
            <a:spLocks noChangeArrowheads="1"/>
          </p:cNvSpPr>
          <p:nvPr/>
        </p:nvSpPr>
        <p:spPr bwMode="auto">
          <a:xfrm>
            <a:off x="3391348" y="4212431"/>
            <a:ext cx="14827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Administration</a:t>
            </a:r>
            <a:br>
              <a:rPr lang="nl-BE" altLang="fr-FR" sz="1600"/>
            </a:br>
            <a:r>
              <a:rPr lang="nl-BE" altLang="fr-FR" sz="1600"/>
              <a:t>(PAP)</a:t>
            </a:r>
            <a:endParaRPr lang="nl-BE" altLang="fr-FR"/>
          </a:p>
        </p:txBody>
      </p:sp>
      <p:pic>
        <p:nvPicPr>
          <p:cNvPr id="16404" name="Picture 19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64372" y="5333207"/>
            <a:ext cx="13525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23" name="Straight Arrow Connector 1922"/>
          <p:cNvCxnSpPr>
            <a:stCxn id="16389" idx="3"/>
            <a:endCxn id="1953" idx="1"/>
          </p:cNvCxnSpPr>
          <p:nvPr/>
        </p:nvCxnSpPr>
        <p:spPr>
          <a:xfrm flipV="1">
            <a:off x="2238823" y="4644231"/>
            <a:ext cx="1166813" cy="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26" name="Elbow Connector 1925"/>
          <p:cNvCxnSpPr>
            <a:endCxn id="16403" idx="0"/>
          </p:cNvCxnSpPr>
          <p:nvPr/>
        </p:nvCxnSpPr>
        <p:spPr>
          <a:xfrm rot="10800000" flipV="1">
            <a:off x="4132711" y="3442495"/>
            <a:ext cx="1874837" cy="769937"/>
          </a:xfrm>
          <a:prstGeom prst="bentConnector2">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28" name="Elbow Connector 1927"/>
          <p:cNvCxnSpPr>
            <a:endCxn id="16399" idx="0"/>
          </p:cNvCxnSpPr>
          <p:nvPr/>
        </p:nvCxnSpPr>
        <p:spPr>
          <a:xfrm>
            <a:off x="7461698" y="3456781"/>
            <a:ext cx="1800225" cy="768350"/>
          </a:xfrm>
          <a:prstGeom prst="bentConnector2">
            <a:avLst/>
          </a:prstGeom>
          <a:ln w="19050">
            <a:solidFill>
              <a:srgbClr val="9CB0B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38" name="Straight Arrow Connector 1937"/>
          <p:cNvCxnSpPr/>
          <p:nvPr/>
        </p:nvCxnSpPr>
        <p:spPr>
          <a:xfrm>
            <a:off x="7172772" y="3653631"/>
            <a:ext cx="0" cy="596900"/>
          </a:xfrm>
          <a:prstGeom prst="straightConnector1">
            <a:avLst/>
          </a:prstGeom>
          <a:ln w="19050">
            <a:solidFill>
              <a:srgbClr val="9CB0B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89" name="Straight Connector 1988"/>
          <p:cNvCxnSpPr/>
          <p:nvPr/>
        </p:nvCxnSpPr>
        <p:spPr>
          <a:xfrm flipH="1">
            <a:off x="4132710" y="4998244"/>
            <a:ext cx="0" cy="360362"/>
          </a:xfrm>
          <a:prstGeom prst="line">
            <a:avLst/>
          </a:prstGeom>
          <a:ln w="19050">
            <a:solidFill>
              <a:srgbClr val="9CB0B1"/>
            </a:solidFill>
            <a:tailEnd type="none"/>
          </a:ln>
        </p:spPr>
        <p:style>
          <a:lnRef idx="1">
            <a:schemeClr val="accent1"/>
          </a:lnRef>
          <a:fillRef idx="0">
            <a:schemeClr val="accent1"/>
          </a:fillRef>
          <a:effectRef idx="0">
            <a:schemeClr val="accent1"/>
          </a:effectRef>
          <a:fontRef idx="minor">
            <a:schemeClr val="tx1"/>
          </a:fontRef>
        </p:style>
      </p:cxnSp>
      <p:cxnSp>
        <p:nvCxnSpPr>
          <p:cNvPr id="1990" name="Straight Arrow Connector 1989"/>
          <p:cNvCxnSpPr/>
          <p:nvPr/>
        </p:nvCxnSpPr>
        <p:spPr>
          <a:xfrm>
            <a:off x="4826447" y="2070894"/>
            <a:ext cx="1181100" cy="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94" name="Straight Arrow Connector 1993"/>
          <p:cNvCxnSpPr/>
          <p:nvPr/>
        </p:nvCxnSpPr>
        <p:spPr>
          <a:xfrm>
            <a:off x="7452172" y="2024856"/>
            <a:ext cx="1093788" cy="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2000" name="Straight Arrow Connector 1999"/>
          <p:cNvCxnSpPr/>
          <p:nvPr/>
        </p:nvCxnSpPr>
        <p:spPr>
          <a:xfrm>
            <a:off x="6234560" y="2286794"/>
            <a:ext cx="0" cy="57785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92" name="Elbow Connector 1991"/>
          <p:cNvCxnSpPr/>
          <p:nvPr/>
        </p:nvCxnSpPr>
        <p:spPr>
          <a:xfrm rot="10800000">
            <a:off x="4794698" y="1727994"/>
            <a:ext cx="2532063" cy="519112"/>
          </a:xfrm>
          <a:prstGeom prst="bentConnector3">
            <a:avLst>
              <a:gd name="adj1" fmla="val -235"/>
            </a:avLst>
          </a:prstGeom>
          <a:ln w="19050">
            <a:solidFill>
              <a:srgbClr val="9CB0B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03" name="Elbow Connector 2002"/>
          <p:cNvCxnSpPr/>
          <p:nvPr/>
        </p:nvCxnSpPr>
        <p:spPr>
          <a:xfrm>
            <a:off x="6039298" y="2069306"/>
            <a:ext cx="195263" cy="185738"/>
          </a:xfrm>
          <a:prstGeom prst="bentConnector3">
            <a:avLst>
              <a:gd name="adj1" fmla="val 103615"/>
            </a:avLst>
          </a:prstGeom>
          <a:ln w="19050">
            <a:solidFill>
              <a:srgbClr val="9CB0B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010" name="Straight Connector 2009"/>
          <p:cNvCxnSpPr/>
          <p:nvPr/>
        </p:nvCxnSpPr>
        <p:spPr>
          <a:xfrm>
            <a:off x="7336286" y="2024856"/>
            <a:ext cx="115887" cy="0"/>
          </a:xfrm>
          <a:prstGeom prst="line">
            <a:avLst/>
          </a:prstGeom>
          <a:ln w="19050">
            <a:solidFill>
              <a:srgbClr val="9CB0B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6416" name="TextBox 2021"/>
          <p:cNvSpPr txBox="1">
            <a:spLocks noChangeArrowheads="1"/>
          </p:cNvSpPr>
          <p:nvPr/>
        </p:nvSpPr>
        <p:spPr bwMode="auto">
          <a:xfrm>
            <a:off x="6588572" y="6026945"/>
            <a:ext cx="1309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Authentic source</a:t>
            </a:r>
          </a:p>
        </p:txBody>
      </p:sp>
      <p:sp>
        <p:nvSpPr>
          <p:cNvPr id="16417" name="TextBox 2033"/>
          <p:cNvSpPr txBox="1">
            <a:spLocks noChangeArrowheads="1"/>
          </p:cNvSpPr>
          <p:nvPr/>
        </p:nvSpPr>
        <p:spPr bwMode="auto">
          <a:xfrm>
            <a:off x="8647561" y="6026945"/>
            <a:ext cx="13112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Authentic source</a:t>
            </a:r>
          </a:p>
        </p:txBody>
      </p:sp>
      <p:sp>
        <p:nvSpPr>
          <p:cNvPr id="16418" name="TextBox 2034"/>
          <p:cNvSpPr txBox="1">
            <a:spLocks noChangeArrowheads="1"/>
          </p:cNvSpPr>
          <p:nvPr/>
        </p:nvSpPr>
        <p:spPr bwMode="auto">
          <a:xfrm>
            <a:off x="3445323" y="6026945"/>
            <a:ext cx="13112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Policy repository</a:t>
            </a:r>
          </a:p>
        </p:txBody>
      </p:sp>
      <p:sp>
        <p:nvSpPr>
          <p:cNvPr id="16419" name="TextBox 2035"/>
          <p:cNvSpPr txBox="1">
            <a:spLocks noChangeArrowheads="1"/>
          </p:cNvSpPr>
          <p:nvPr/>
        </p:nvSpPr>
        <p:spPr bwMode="auto">
          <a:xfrm>
            <a:off x="2126111" y="4248944"/>
            <a:ext cx="13112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Policy management</a:t>
            </a:r>
          </a:p>
        </p:txBody>
      </p:sp>
      <p:sp>
        <p:nvSpPr>
          <p:cNvPr id="16420" name="TextBox 2038"/>
          <p:cNvSpPr txBox="1">
            <a:spLocks noChangeArrowheads="1"/>
          </p:cNvSpPr>
          <p:nvPr/>
        </p:nvSpPr>
        <p:spPr bwMode="auto">
          <a:xfrm>
            <a:off x="4697861" y="2089944"/>
            <a:ext cx="13096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Action on application</a:t>
            </a:r>
          </a:p>
        </p:txBody>
      </p:sp>
      <p:sp>
        <p:nvSpPr>
          <p:cNvPr id="16421" name="TextBox 2039"/>
          <p:cNvSpPr txBox="1">
            <a:spLocks noChangeArrowheads="1"/>
          </p:cNvSpPr>
          <p:nvPr/>
        </p:nvSpPr>
        <p:spPr bwMode="auto">
          <a:xfrm>
            <a:off x="4750248" y="1124745"/>
            <a:ext cx="13112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Action on application</a:t>
            </a:r>
          </a:p>
          <a:p>
            <a:pPr algn="ctr" eaLnBrk="1" hangingPunct="1"/>
            <a:r>
              <a:rPr lang="nl-BE" altLang="fr-FR" sz="1100"/>
              <a:t>DENIED</a:t>
            </a:r>
          </a:p>
        </p:txBody>
      </p:sp>
      <p:sp>
        <p:nvSpPr>
          <p:cNvPr id="16422" name="TextBox 2040"/>
          <p:cNvSpPr txBox="1">
            <a:spLocks noChangeArrowheads="1"/>
          </p:cNvSpPr>
          <p:nvPr/>
        </p:nvSpPr>
        <p:spPr bwMode="auto">
          <a:xfrm>
            <a:off x="7325173" y="1345407"/>
            <a:ext cx="13112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Action on application</a:t>
            </a:r>
          </a:p>
          <a:p>
            <a:pPr algn="ctr" eaLnBrk="1" hangingPunct="1"/>
            <a:r>
              <a:rPr lang="nl-BE" altLang="fr-FR" sz="1100"/>
              <a:t>PERMITTED</a:t>
            </a:r>
          </a:p>
        </p:txBody>
      </p:sp>
      <p:sp>
        <p:nvSpPr>
          <p:cNvPr id="16423" name="TextBox 2041"/>
          <p:cNvSpPr txBox="1">
            <a:spLocks noChangeArrowheads="1"/>
          </p:cNvSpPr>
          <p:nvPr/>
        </p:nvSpPr>
        <p:spPr bwMode="auto">
          <a:xfrm>
            <a:off x="8193536" y="2980532"/>
            <a:ext cx="13112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Information </a:t>
            </a:r>
            <a:br>
              <a:rPr lang="nl-BE" altLang="fr-FR" sz="1100" dirty="0"/>
            </a:br>
            <a:r>
              <a:rPr lang="nl-BE" altLang="fr-FR" sz="1100" dirty="0" err="1"/>
              <a:t>request</a:t>
            </a:r>
            <a:r>
              <a:rPr lang="nl-BE" altLang="fr-FR" sz="1100" dirty="0"/>
              <a:t>/reply</a:t>
            </a:r>
          </a:p>
        </p:txBody>
      </p:sp>
      <p:sp>
        <p:nvSpPr>
          <p:cNvPr id="16424" name="TextBox 2042"/>
          <p:cNvSpPr txBox="1">
            <a:spLocks noChangeArrowheads="1"/>
          </p:cNvSpPr>
          <p:nvPr/>
        </p:nvSpPr>
        <p:spPr bwMode="auto">
          <a:xfrm>
            <a:off x="6005961" y="3747294"/>
            <a:ext cx="13112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Information </a:t>
            </a:r>
            <a:br>
              <a:rPr lang="nl-BE" altLang="fr-FR" sz="1100" dirty="0"/>
            </a:br>
            <a:r>
              <a:rPr lang="nl-BE" altLang="fr-FR" sz="1100" dirty="0" err="1"/>
              <a:t>request</a:t>
            </a:r>
            <a:r>
              <a:rPr lang="nl-BE" altLang="fr-FR" sz="1100" dirty="0"/>
              <a:t>/reply</a:t>
            </a:r>
          </a:p>
        </p:txBody>
      </p:sp>
      <p:sp>
        <p:nvSpPr>
          <p:cNvPr id="16425" name="TextBox 2043"/>
          <p:cNvSpPr txBox="1">
            <a:spLocks noChangeArrowheads="1"/>
          </p:cNvSpPr>
          <p:nvPr/>
        </p:nvSpPr>
        <p:spPr bwMode="auto">
          <a:xfrm>
            <a:off x="5907536" y="2350294"/>
            <a:ext cx="13096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err="1"/>
              <a:t>Decision</a:t>
            </a:r>
            <a:r>
              <a:rPr lang="nl-BE" altLang="fr-FR" sz="1100" dirty="0"/>
              <a:t>  </a:t>
            </a:r>
            <a:br>
              <a:rPr lang="nl-BE" altLang="fr-FR" sz="1100" dirty="0"/>
            </a:br>
            <a:r>
              <a:rPr lang="nl-BE" altLang="fr-FR" sz="1100" dirty="0" err="1"/>
              <a:t>request</a:t>
            </a:r>
            <a:endParaRPr lang="nl-BE" altLang="fr-FR" sz="1100" dirty="0"/>
          </a:p>
        </p:txBody>
      </p:sp>
      <p:sp>
        <p:nvSpPr>
          <p:cNvPr id="16426" name="TextBox 2044"/>
          <p:cNvSpPr txBox="1">
            <a:spLocks noChangeArrowheads="1"/>
          </p:cNvSpPr>
          <p:nvPr/>
        </p:nvSpPr>
        <p:spPr bwMode="auto">
          <a:xfrm>
            <a:off x="6980686" y="2328069"/>
            <a:ext cx="13112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err="1"/>
              <a:t>Decision</a:t>
            </a:r>
            <a:r>
              <a:rPr lang="nl-BE" altLang="fr-FR" sz="1100" dirty="0"/>
              <a:t>  </a:t>
            </a:r>
            <a:br>
              <a:rPr lang="nl-BE" altLang="fr-FR" sz="1100" dirty="0"/>
            </a:br>
            <a:r>
              <a:rPr lang="nl-BE" altLang="fr-FR" sz="1100" dirty="0"/>
              <a:t>reply</a:t>
            </a:r>
          </a:p>
        </p:txBody>
      </p:sp>
      <p:pic>
        <p:nvPicPr>
          <p:cNvPr id="16428" name="Picture 205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85647" y="5333207"/>
            <a:ext cx="13525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9" name="Picture 20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66347" y="5333207"/>
            <a:ext cx="135413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30" name="TextBox 2055"/>
          <p:cNvSpPr txBox="1">
            <a:spLocks noChangeArrowheads="1"/>
          </p:cNvSpPr>
          <p:nvPr/>
        </p:nvSpPr>
        <p:spPr bwMode="auto">
          <a:xfrm>
            <a:off x="3899348" y="2988470"/>
            <a:ext cx="13112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Policy</a:t>
            </a:r>
          </a:p>
          <a:p>
            <a:pPr algn="ctr" eaLnBrk="1" hangingPunct="1"/>
            <a:r>
              <a:rPr lang="nl-BE" altLang="fr-FR" sz="1100" dirty="0"/>
              <a:t>retrieval</a:t>
            </a:r>
          </a:p>
        </p:txBody>
      </p:sp>
      <p:sp>
        <p:nvSpPr>
          <p:cNvPr id="16431" name="TextBox 2056"/>
          <p:cNvSpPr txBox="1">
            <a:spLocks noChangeArrowheads="1"/>
          </p:cNvSpPr>
          <p:nvPr/>
        </p:nvSpPr>
        <p:spPr bwMode="auto">
          <a:xfrm>
            <a:off x="1343472" y="4928395"/>
            <a:ext cx="1309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Manager</a:t>
            </a:r>
          </a:p>
        </p:txBody>
      </p:sp>
      <p:sp>
        <p:nvSpPr>
          <p:cNvPr id="2" name="Title 1"/>
          <p:cNvSpPr>
            <a:spLocks noGrp="1"/>
          </p:cNvSpPr>
          <p:nvPr>
            <p:ph type="title"/>
          </p:nvPr>
        </p:nvSpPr>
        <p:spPr/>
        <p:txBody>
          <a:bodyPr/>
          <a:lstStyle/>
          <a:p>
            <a:r>
              <a:rPr lang="en-GB" dirty="0" smtClean="0"/>
              <a:t>Policy Enforcement Model (XACML)</a:t>
            </a:r>
            <a:endParaRPr lang="en-GB" dirty="0"/>
          </a:p>
        </p:txBody>
      </p:sp>
      <p:sp>
        <p:nvSpPr>
          <p:cNvPr id="5" name="Tijdelijke aanduiding voor dianummer 4"/>
          <p:cNvSpPr>
            <a:spLocks noGrp="1"/>
          </p:cNvSpPr>
          <p:nvPr>
            <p:ph type="sldNum" sz="quarter" idx="4"/>
          </p:nvPr>
        </p:nvSpPr>
        <p:spPr/>
        <p:txBody>
          <a:bodyPr/>
          <a:lstStyle/>
          <a:p>
            <a:r>
              <a:rPr lang="fr-BE" smtClean="0"/>
              <a:t> </a:t>
            </a:r>
            <a:fld id="{30A9230E-FFBB-4CCB-ABD7-198084EDE768}" type="slidenum">
              <a:rPr lang="fr-BE" smtClean="0"/>
              <a:pPr/>
              <a:t>138</a:t>
            </a:fld>
            <a:r>
              <a:rPr lang="fr-BE" smtClean="0"/>
              <a:t> </a:t>
            </a:r>
            <a:endParaRPr lang="fr-BE" dirty="0"/>
          </a:p>
        </p:txBody>
      </p:sp>
    </p:spTree>
    <p:extLst>
      <p:ext uri="{BB962C8B-B14F-4D97-AF65-F5344CB8AC3E}">
        <p14:creationId xmlns:p14="http://schemas.microsoft.com/office/powerpoint/2010/main" val="424001384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Example of reusable component:</a:t>
            </a:r>
            <a:br>
              <a:rPr lang="en-GB" dirty="0" smtClean="0"/>
            </a:br>
            <a:r>
              <a:rPr lang="en-GB" dirty="0" smtClean="0"/>
              <a:t>digital wallet</a:t>
            </a:r>
            <a:endParaRPr lang="en-GB" dirty="0">
              <a:solidFill>
                <a:srgbClr val="0087BE"/>
              </a:solidFill>
            </a:endParaRP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139</a:t>
            </a:fld>
            <a:endParaRPr lang="en-GB" dirty="0"/>
          </a:p>
        </p:txBody>
      </p:sp>
    </p:spTree>
    <p:extLst>
      <p:ext uri="{BB962C8B-B14F-4D97-AF65-F5344CB8AC3E}">
        <p14:creationId xmlns:p14="http://schemas.microsoft.com/office/powerpoint/2010/main" val="32737744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0672"/>
          </a:xfrm>
          <a:prstGeom prst="rect">
            <a:avLst/>
          </a:prstGeom>
        </p:spPr>
      </p:pic>
    </p:spTree>
    <p:extLst>
      <p:ext uri="{BB962C8B-B14F-4D97-AF65-F5344CB8AC3E}">
        <p14:creationId xmlns:p14="http://schemas.microsoft.com/office/powerpoint/2010/main" val="41138019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9" name="Rectangle 5"/>
          <p:cNvSpPr>
            <a:spLocks noGrp="1" noChangeArrowheads="1"/>
          </p:cNvSpPr>
          <p:nvPr>
            <p:ph idx="1"/>
          </p:nvPr>
        </p:nvSpPr>
        <p:spPr>
          <a:xfrm>
            <a:off x="609600" y="1052736"/>
            <a:ext cx="10972800" cy="5400610"/>
          </a:xfrm>
        </p:spPr>
        <p:txBody>
          <a:bodyPr>
            <a:normAutofit lnSpcReduction="10000"/>
          </a:bodyPr>
          <a:lstStyle/>
          <a:p>
            <a:r>
              <a:rPr lang="nl-BE" dirty="0" err="1" smtClean="0"/>
              <a:t>every</a:t>
            </a:r>
            <a:r>
              <a:rPr lang="nl-BE" dirty="0" smtClean="0"/>
              <a:t> MS has a </a:t>
            </a:r>
            <a:r>
              <a:rPr lang="nl-BE" dirty="0" err="1" smtClean="0"/>
              <a:t>responsive</a:t>
            </a:r>
            <a:r>
              <a:rPr lang="nl-BE" dirty="0" smtClean="0"/>
              <a:t> web </a:t>
            </a:r>
            <a:r>
              <a:rPr lang="nl-BE" dirty="0" err="1" smtClean="0"/>
              <a:t>application</a:t>
            </a:r>
            <a:r>
              <a:rPr lang="nl-BE" dirty="0" smtClean="0"/>
              <a:t> </a:t>
            </a:r>
            <a:r>
              <a:rPr lang="nl-BE" dirty="0" err="1" smtClean="0"/>
              <a:t>and</a:t>
            </a:r>
            <a:r>
              <a:rPr lang="nl-BE" dirty="0" smtClean="0"/>
              <a:t>/or native mobile app </a:t>
            </a:r>
            <a:r>
              <a:rPr lang="nl-BE" dirty="0" err="1" smtClean="0"/>
              <a:t>for</a:t>
            </a:r>
            <a:r>
              <a:rPr lang="nl-BE" dirty="0" smtClean="0"/>
              <a:t> </a:t>
            </a:r>
            <a:r>
              <a:rPr lang="nl-BE" dirty="0" err="1" smtClean="0"/>
              <a:t>downloading</a:t>
            </a:r>
            <a:r>
              <a:rPr lang="nl-BE" dirty="0" smtClean="0"/>
              <a:t> </a:t>
            </a:r>
            <a:r>
              <a:rPr lang="nl-BE" dirty="0" err="1" smtClean="0"/>
              <a:t>electronic</a:t>
            </a:r>
            <a:r>
              <a:rPr lang="nl-BE" dirty="0" smtClean="0"/>
              <a:t> COVID-19 </a:t>
            </a:r>
            <a:r>
              <a:rPr lang="nl-BE" dirty="0" err="1" smtClean="0"/>
              <a:t>vaccination</a:t>
            </a:r>
            <a:r>
              <a:rPr lang="nl-BE" dirty="0" smtClean="0"/>
              <a:t>, test </a:t>
            </a:r>
            <a:r>
              <a:rPr lang="nl-BE" dirty="0" err="1" smtClean="0"/>
              <a:t>and</a:t>
            </a:r>
            <a:r>
              <a:rPr lang="nl-BE" dirty="0" smtClean="0"/>
              <a:t> recovery </a:t>
            </a:r>
            <a:r>
              <a:rPr lang="nl-BE" dirty="0" err="1" smtClean="0"/>
              <a:t>certificates</a:t>
            </a:r>
            <a:r>
              <a:rPr lang="nl-BE" dirty="0" smtClean="0"/>
              <a:t> </a:t>
            </a:r>
            <a:r>
              <a:rPr lang="nl-BE" dirty="0" err="1" smtClean="0"/>
              <a:t>according</a:t>
            </a:r>
            <a:r>
              <a:rPr lang="nl-BE" dirty="0" smtClean="0"/>
              <a:t> </a:t>
            </a:r>
            <a:r>
              <a:rPr lang="nl-BE" dirty="0" err="1" smtClean="0"/>
              <a:t>to</a:t>
            </a:r>
            <a:r>
              <a:rPr lang="nl-BE" dirty="0" smtClean="0"/>
              <a:t> common EU </a:t>
            </a:r>
            <a:r>
              <a:rPr lang="nl-BE" dirty="0" err="1" smtClean="0"/>
              <a:t>standards</a:t>
            </a:r>
            <a:endParaRPr lang="nl-BE" dirty="0" smtClean="0"/>
          </a:p>
          <a:p>
            <a:pPr lvl="1"/>
            <a:r>
              <a:rPr lang="nl-BE" dirty="0" err="1" smtClean="0"/>
              <a:t>see</a:t>
            </a:r>
            <a:r>
              <a:rPr lang="nl-BE" dirty="0" smtClean="0"/>
              <a:t> </a:t>
            </a:r>
            <a:r>
              <a:rPr lang="nl-BE" dirty="0" smtClean="0">
                <a:hlinkClick r:id="rId2"/>
              </a:rPr>
              <a:t>https://health.ec.europa.eu/ehealth-digital-health-and-care/ehealth-and-covid-19_en</a:t>
            </a:r>
            <a:r>
              <a:rPr lang="nl-BE" dirty="0" smtClean="0"/>
              <a:t> </a:t>
            </a:r>
            <a:r>
              <a:rPr lang="nl-BE" dirty="0" err="1" smtClean="0"/>
              <a:t>for</a:t>
            </a:r>
            <a:r>
              <a:rPr lang="nl-BE" dirty="0" smtClean="0"/>
              <a:t> </a:t>
            </a:r>
            <a:r>
              <a:rPr lang="nl-BE" dirty="0" err="1" smtClean="0"/>
              <a:t>the</a:t>
            </a:r>
            <a:r>
              <a:rPr lang="nl-BE" dirty="0" smtClean="0"/>
              <a:t> </a:t>
            </a:r>
            <a:r>
              <a:rPr lang="nl-BE" dirty="0" err="1" smtClean="0"/>
              <a:t>detailed</a:t>
            </a:r>
            <a:r>
              <a:rPr lang="nl-BE" dirty="0" smtClean="0"/>
              <a:t> </a:t>
            </a:r>
            <a:r>
              <a:rPr lang="nl-BE" dirty="0" err="1" smtClean="0"/>
              <a:t>specifications</a:t>
            </a:r>
            <a:r>
              <a:rPr lang="nl-BE" dirty="0" smtClean="0"/>
              <a:t> </a:t>
            </a:r>
            <a:r>
              <a:rPr lang="nl-BE" dirty="0" err="1" smtClean="0"/>
              <a:t>and</a:t>
            </a:r>
            <a:r>
              <a:rPr lang="nl-BE" dirty="0" smtClean="0"/>
              <a:t> </a:t>
            </a:r>
            <a:r>
              <a:rPr lang="nl-BE" dirty="0" err="1" smtClean="0"/>
              <a:t>the</a:t>
            </a:r>
            <a:r>
              <a:rPr lang="nl-BE" dirty="0" smtClean="0"/>
              <a:t> </a:t>
            </a:r>
            <a:r>
              <a:rPr lang="nl-BE" dirty="0" err="1" smtClean="0"/>
              <a:t>legal</a:t>
            </a:r>
            <a:r>
              <a:rPr lang="nl-BE" dirty="0" smtClean="0"/>
              <a:t> </a:t>
            </a:r>
            <a:r>
              <a:rPr lang="nl-BE" dirty="0" err="1" smtClean="0"/>
              <a:t>framework</a:t>
            </a:r>
            <a:r>
              <a:rPr lang="nl-BE" dirty="0" smtClean="0"/>
              <a:t>)</a:t>
            </a:r>
          </a:p>
          <a:p>
            <a:r>
              <a:rPr lang="nl-BE" dirty="0" err="1" smtClean="0"/>
              <a:t>every</a:t>
            </a:r>
            <a:r>
              <a:rPr lang="nl-BE" dirty="0" smtClean="0"/>
              <a:t> </a:t>
            </a:r>
            <a:r>
              <a:rPr lang="nl-BE" dirty="0" err="1" smtClean="0"/>
              <a:t>electronic</a:t>
            </a:r>
            <a:r>
              <a:rPr lang="nl-BE" dirty="0" smtClean="0"/>
              <a:t> </a:t>
            </a:r>
            <a:r>
              <a:rPr lang="nl-BE" dirty="0" err="1" smtClean="0"/>
              <a:t>certificate</a:t>
            </a:r>
            <a:r>
              <a:rPr lang="nl-BE" dirty="0" smtClean="0"/>
              <a:t> is a </a:t>
            </a:r>
            <a:r>
              <a:rPr lang="nl-BE" dirty="0" err="1" smtClean="0"/>
              <a:t>structured</a:t>
            </a:r>
            <a:r>
              <a:rPr lang="nl-BE" dirty="0" smtClean="0"/>
              <a:t> </a:t>
            </a:r>
            <a:r>
              <a:rPr lang="nl-BE" dirty="0" err="1" smtClean="0"/>
              <a:t>electronic</a:t>
            </a:r>
            <a:r>
              <a:rPr lang="nl-BE" dirty="0" smtClean="0"/>
              <a:t> document</a:t>
            </a:r>
          </a:p>
          <a:p>
            <a:pPr lvl="1"/>
            <a:r>
              <a:rPr lang="nl-BE" dirty="0" err="1" smtClean="0"/>
              <a:t>based</a:t>
            </a:r>
            <a:r>
              <a:rPr lang="nl-BE" dirty="0" smtClean="0"/>
              <a:t> on a common JSON (</a:t>
            </a:r>
            <a:r>
              <a:rPr lang="nl-BE" dirty="0" err="1" smtClean="0"/>
              <a:t>JavaScript</a:t>
            </a:r>
            <a:r>
              <a:rPr lang="nl-BE" dirty="0" smtClean="0"/>
              <a:t> Object </a:t>
            </a:r>
            <a:r>
              <a:rPr lang="nl-BE" dirty="0" err="1" smtClean="0"/>
              <a:t>Notation</a:t>
            </a:r>
            <a:r>
              <a:rPr lang="nl-BE" dirty="0" smtClean="0"/>
              <a:t>) </a:t>
            </a:r>
            <a:r>
              <a:rPr lang="nl-BE" dirty="0" err="1" smtClean="0"/>
              <a:t>description</a:t>
            </a:r>
            <a:endParaRPr lang="nl-BE" dirty="0" smtClean="0"/>
          </a:p>
          <a:p>
            <a:pPr lvl="1"/>
            <a:r>
              <a:rPr lang="nl-BE" dirty="0" err="1" smtClean="0"/>
              <a:t>that</a:t>
            </a:r>
            <a:r>
              <a:rPr lang="nl-BE" dirty="0" smtClean="0"/>
              <a:t> </a:t>
            </a:r>
            <a:r>
              <a:rPr lang="nl-BE" dirty="0" err="1" smtClean="0"/>
              <a:t>contains</a:t>
            </a:r>
            <a:r>
              <a:rPr lang="nl-BE" dirty="0" smtClean="0"/>
              <a:t> a QR-code </a:t>
            </a:r>
            <a:r>
              <a:rPr lang="nl-BE" dirty="0" err="1" smtClean="0"/>
              <a:t>with</a:t>
            </a:r>
            <a:r>
              <a:rPr lang="nl-BE" dirty="0" smtClean="0"/>
              <a:t> </a:t>
            </a:r>
            <a:r>
              <a:rPr lang="nl-BE" dirty="0" err="1" smtClean="0"/>
              <a:t>the</a:t>
            </a:r>
            <a:r>
              <a:rPr lang="nl-BE" dirty="0" smtClean="0"/>
              <a:t> content of </a:t>
            </a:r>
            <a:r>
              <a:rPr lang="nl-BE" dirty="0" err="1" smtClean="0"/>
              <a:t>the</a:t>
            </a:r>
            <a:r>
              <a:rPr lang="nl-BE" dirty="0" smtClean="0"/>
              <a:t> </a:t>
            </a:r>
            <a:r>
              <a:rPr lang="nl-BE" dirty="0" err="1" smtClean="0"/>
              <a:t>electronic</a:t>
            </a:r>
            <a:r>
              <a:rPr lang="nl-BE" dirty="0" smtClean="0"/>
              <a:t> </a:t>
            </a:r>
            <a:r>
              <a:rPr lang="nl-BE" dirty="0" err="1" smtClean="0"/>
              <a:t>certificate</a:t>
            </a:r>
            <a:endParaRPr lang="nl-BE" dirty="0" smtClean="0"/>
          </a:p>
          <a:p>
            <a:pPr lvl="1"/>
            <a:r>
              <a:rPr lang="nl-BE" dirty="0" err="1" smtClean="0"/>
              <a:t>the</a:t>
            </a:r>
            <a:r>
              <a:rPr lang="nl-BE" dirty="0" smtClean="0"/>
              <a:t> QR-code is </a:t>
            </a:r>
            <a:r>
              <a:rPr lang="nl-BE" dirty="0" err="1" smtClean="0"/>
              <a:t>electronically</a:t>
            </a:r>
            <a:r>
              <a:rPr lang="nl-BE" dirty="0" smtClean="0"/>
              <a:t> </a:t>
            </a:r>
            <a:r>
              <a:rPr lang="nl-BE" dirty="0" err="1" smtClean="0"/>
              <a:t>signed</a:t>
            </a:r>
            <a:r>
              <a:rPr lang="nl-BE" dirty="0" smtClean="0"/>
              <a:t> </a:t>
            </a:r>
            <a:r>
              <a:rPr lang="nl-BE" dirty="0" err="1" smtClean="0"/>
              <a:t>by</a:t>
            </a:r>
            <a:r>
              <a:rPr lang="nl-BE" dirty="0" smtClean="0"/>
              <a:t> </a:t>
            </a:r>
            <a:r>
              <a:rPr lang="nl-BE" dirty="0" err="1" smtClean="0"/>
              <a:t>the</a:t>
            </a:r>
            <a:r>
              <a:rPr lang="nl-BE" dirty="0" smtClean="0"/>
              <a:t> </a:t>
            </a:r>
            <a:r>
              <a:rPr lang="nl-BE" dirty="0" err="1" smtClean="0"/>
              <a:t>issuer</a:t>
            </a:r>
            <a:endParaRPr lang="nl-BE" dirty="0" smtClean="0"/>
          </a:p>
          <a:p>
            <a:r>
              <a:rPr lang="nl-BE" dirty="0" err="1" smtClean="0"/>
              <a:t>the</a:t>
            </a:r>
            <a:r>
              <a:rPr lang="nl-BE" dirty="0" smtClean="0"/>
              <a:t> European </a:t>
            </a:r>
            <a:r>
              <a:rPr lang="nl-BE" dirty="0" err="1" smtClean="0"/>
              <a:t>Commission</a:t>
            </a:r>
            <a:r>
              <a:rPr lang="nl-BE" dirty="0" smtClean="0"/>
              <a:t> </a:t>
            </a:r>
            <a:r>
              <a:rPr lang="nl-BE" dirty="0" err="1" smtClean="0"/>
              <a:t>manages</a:t>
            </a:r>
            <a:r>
              <a:rPr lang="nl-BE" dirty="0" smtClean="0"/>
              <a:t> a database </a:t>
            </a:r>
            <a:r>
              <a:rPr lang="nl-BE" dirty="0" err="1" smtClean="0"/>
              <a:t>containing</a:t>
            </a:r>
            <a:r>
              <a:rPr lang="nl-BE" dirty="0" smtClean="0"/>
              <a:t> </a:t>
            </a:r>
            <a:r>
              <a:rPr lang="nl-BE" dirty="0" err="1" smtClean="0"/>
              <a:t>the</a:t>
            </a:r>
            <a:r>
              <a:rPr lang="nl-BE" dirty="0" smtClean="0"/>
              <a:t> public </a:t>
            </a:r>
            <a:r>
              <a:rPr lang="nl-BE" dirty="0" err="1" smtClean="0"/>
              <a:t>signature</a:t>
            </a:r>
            <a:r>
              <a:rPr lang="nl-BE" dirty="0" smtClean="0"/>
              <a:t> </a:t>
            </a:r>
            <a:r>
              <a:rPr lang="nl-BE" dirty="0" err="1" smtClean="0"/>
              <a:t>keys</a:t>
            </a:r>
            <a:r>
              <a:rPr lang="nl-BE" dirty="0" smtClean="0"/>
              <a:t> of </a:t>
            </a:r>
            <a:r>
              <a:rPr lang="nl-BE" dirty="0" err="1" smtClean="0"/>
              <a:t>the</a:t>
            </a:r>
            <a:r>
              <a:rPr lang="nl-BE" dirty="0" smtClean="0"/>
              <a:t> </a:t>
            </a:r>
            <a:r>
              <a:rPr lang="nl-BE" dirty="0" err="1" smtClean="0"/>
              <a:t>issuers</a:t>
            </a:r>
            <a:r>
              <a:rPr lang="nl-BE" dirty="0" smtClean="0"/>
              <a:t> of </a:t>
            </a:r>
            <a:r>
              <a:rPr lang="nl-BE" dirty="0" err="1" smtClean="0"/>
              <a:t>the</a:t>
            </a:r>
            <a:r>
              <a:rPr lang="nl-BE" dirty="0" smtClean="0"/>
              <a:t> </a:t>
            </a:r>
            <a:r>
              <a:rPr lang="nl-BE" dirty="0" err="1" smtClean="0"/>
              <a:t>electronic</a:t>
            </a:r>
            <a:r>
              <a:rPr lang="nl-BE" dirty="0" smtClean="0"/>
              <a:t> </a:t>
            </a:r>
            <a:r>
              <a:rPr lang="nl-BE" dirty="0" err="1" smtClean="0"/>
              <a:t>certificates</a:t>
            </a:r>
            <a:endParaRPr lang="nl-BE" dirty="0" smtClean="0"/>
          </a:p>
          <a:p>
            <a:r>
              <a:rPr lang="nl-BE" dirty="0" err="1" smtClean="0"/>
              <a:t>every</a:t>
            </a:r>
            <a:r>
              <a:rPr lang="nl-BE" dirty="0" smtClean="0"/>
              <a:t> MS has a </a:t>
            </a:r>
            <a:r>
              <a:rPr lang="nl-BE" dirty="0" err="1" smtClean="0"/>
              <a:t>responsive</a:t>
            </a:r>
            <a:r>
              <a:rPr lang="nl-BE" dirty="0" smtClean="0"/>
              <a:t> web </a:t>
            </a:r>
            <a:r>
              <a:rPr lang="nl-BE" dirty="0" err="1" smtClean="0"/>
              <a:t>application</a:t>
            </a:r>
            <a:r>
              <a:rPr lang="nl-BE" dirty="0" smtClean="0"/>
              <a:t> </a:t>
            </a:r>
            <a:r>
              <a:rPr lang="nl-BE" dirty="0" err="1" smtClean="0"/>
              <a:t>and</a:t>
            </a:r>
            <a:r>
              <a:rPr lang="nl-BE" dirty="0" smtClean="0"/>
              <a:t>/or native mobile app </a:t>
            </a:r>
            <a:r>
              <a:rPr lang="nl-BE" dirty="0" err="1" smtClean="0"/>
              <a:t>that</a:t>
            </a:r>
            <a:r>
              <a:rPr lang="nl-BE" dirty="0" smtClean="0"/>
              <a:t> is/are </a:t>
            </a:r>
            <a:r>
              <a:rPr lang="nl-BE" dirty="0" err="1" smtClean="0"/>
              <a:t>able</a:t>
            </a:r>
            <a:endParaRPr lang="nl-BE" dirty="0" smtClean="0"/>
          </a:p>
          <a:p>
            <a:pPr lvl="2"/>
            <a:r>
              <a:rPr lang="nl-BE" dirty="0" err="1" smtClean="0"/>
              <a:t>to</a:t>
            </a:r>
            <a:r>
              <a:rPr lang="nl-BE" dirty="0" smtClean="0"/>
              <a:t> scan </a:t>
            </a:r>
            <a:r>
              <a:rPr lang="nl-BE" dirty="0" err="1" smtClean="0"/>
              <a:t>the</a:t>
            </a:r>
            <a:r>
              <a:rPr lang="nl-BE" dirty="0" smtClean="0"/>
              <a:t> QR-code</a:t>
            </a:r>
          </a:p>
          <a:p>
            <a:pPr lvl="2"/>
            <a:r>
              <a:rPr lang="nl-BE" dirty="0" err="1" smtClean="0"/>
              <a:t>to</a:t>
            </a:r>
            <a:r>
              <a:rPr lang="nl-BE" dirty="0" smtClean="0"/>
              <a:t> check </a:t>
            </a:r>
            <a:r>
              <a:rPr lang="nl-BE" dirty="0" err="1" smtClean="0"/>
              <a:t>the</a:t>
            </a:r>
            <a:r>
              <a:rPr lang="nl-BE" dirty="0" smtClean="0"/>
              <a:t> </a:t>
            </a:r>
            <a:r>
              <a:rPr lang="nl-BE" dirty="0" err="1" smtClean="0"/>
              <a:t>validity</a:t>
            </a:r>
            <a:r>
              <a:rPr lang="nl-BE" dirty="0" smtClean="0"/>
              <a:t> of </a:t>
            </a:r>
            <a:r>
              <a:rPr lang="nl-BE" dirty="0" err="1" smtClean="0"/>
              <a:t>the</a:t>
            </a:r>
            <a:r>
              <a:rPr lang="nl-BE" dirty="0" smtClean="0"/>
              <a:t> QR-code</a:t>
            </a:r>
          </a:p>
          <a:p>
            <a:pPr lvl="2"/>
            <a:r>
              <a:rPr lang="nl-BE" dirty="0" err="1" smtClean="0"/>
              <a:t>to</a:t>
            </a:r>
            <a:r>
              <a:rPr lang="nl-BE" dirty="0" smtClean="0"/>
              <a:t> </a:t>
            </a:r>
            <a:r>
              <a:rPr lang="nl-BE" dirty="0" err="1" smtClean="0"/>
              <a:t>send</a:t>
            </a:r>
            <a:r>
              <a:rPr lang="nl-BE" dirty="0" smtClean="0"/>
              <a:t> </a:t>
            </a:r>
            <a:r>
              <a:rPr lang="nl-BE" dirty="0" err="1" smtClean="0"/>
              <a:t>the</a:t>
            </a:r>
            <a:r>
              <a:rPr lang="nl-BE" dirty="0" smtClean="0"/>
              <a:t> content of </a:t>
            </a:r>
            <a:r>
              <a:rPr lang="nl-BE" dirty="0" err="1" smtClean="0"/>
              <a:t>the</a:t>
            </a:r>
            <a:r>
              <a:rPr lang="nl-BE" dirty="0" smtClean="0"/>
              <a:t> </a:t>
            </a:r>
            <a:r>
              <a:rPr lang="nl-BE" dirty="0" err="1" smtClean="0"/>
              <a:t>electronic</a:t>
            </a:r>
            <a:r>
              <a:rPr lang="nl-BE" dirty="0" smtClean="0"/>
              <a:t> </a:t>
            </a:r>
            <a:r>
              <a:rPr lang="nl-BE" dirty="0" err="1" smtClean="0"/>
              <a:t>certificates</a:t>
            </a:r>
            <a:r>
              <a:rPr lang="nl-BE" dirty="0" smtClean="0"/>
              <a:t> </a:t>
            </a:r>
            <a:r>
              <a:rPr lang="nl-BE" dirty="0" err="1" smtClean="0"/>
              <a:t>to</a:t>
            </a:r>
            <a:r>
              <a:rPr lang="nl-BE" dirty="0" smtClean="0"/>
              <a:t> </a:t>
            </a:r>
            <a:r>
              <a:rPr lang="nl-BE" dirty="0" err="1" smtClean="0"/>
              <a:t>other</a:t>
            </a:r>
            <a:r>
              <a:rPr lang="nl-BE" dirty="0" smtClean="0"/>
              <a:t> </a:t>
            </a:r>
            <a:r>
              <a:rPr lang="nl-BE" dirty="0" err="1" smtClean="0"/>
              <a:t>applications</a:t>
            </a:r>
            <a:r>
              <a:rPr lang="nl-BE" dirty="0" smtClean="0"/>
              <a:t> via </a:t>
            </a:r>
            <a:r>
              <a:rPr lang="nl-BE" dirty="0" err="1" smtClean="0"/>
              <a:t>an</a:t>
            </a:r>
            <a:r>
              <a:rPr lang="nl-BE" dirty="0" smtClean="0"/>
              <a:t> API  </a:t>
            </a:r>
          </a:p>
          <a:p>
            <a:endParaRPr lang="nl-BE" dirty="0" smtClean="0"/>
          </a:p>
          <a:p>
            <a:endParaRPr lang="en-GB" alt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140</a:t>
            </a:fld>
            <a:r>
              <a:rPr lang="fr-BE" smtClean="0"/>
              <a:t> </a:t>
            </a:r>
            <a:endParaRPr lang="fr-BE" dirty="0"/>
          </a:p>
        </p:txBody>
      </p:sp>
      <p:sp>
        <p:nvSpPr>
          <p:cNvPr id="528388" name="Rectangle 4"/>
          <p:cNvSpPr>
            <a:spLocks noGrp="1" noChangeArrowheads="1"/>
          </p:cNvSpPr>
          <p:nvPr>
            <p:ph type="title"/>
          </p:nvPr>
        </p:nvSpPr>
        <p:spPr/>
        <p:txBody>
          <a:bodyPr/>
          <a:lstStyle/>
          <a:p>
            <a:r>
              <a:rPr lang="en-GB" altLang="nl-BE" smtClean="0"/>
              <a:t>Existing components</a:t>
            </a:r>
            <a:endParaRPr lang="en-GB" altLang="nl-BE" dirty="0"/>
          </a:p>
        </p:txBody>
      </p:sp>
    </p:spTree>
    <p:extLst>
      <p:ext uri="{BB962C8B-B14F-4D97-AF65-F5344CB8AC3E}">
        <p14:creationId xmlns:p14="http://schemas.microsoft.com/office/powerpoint/2010/main" val="1242061823"/>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lnSpcReduction="10000"/>
          </a:bodyPr>
          <a:lstStyle/>
          <a:p>
            <a:r>
              <a:rPr lang="nl-BE" dirty="0" err="1" smtClean="0"/>
              <a:t>definition</a:t>
            </a:r>
            <a:r>
              <a:rPr lang="nl-BE" dirty="0" smtClean="0"/>
              <a:t> of a </a:t>
            </a:r>
            <a:r>
              <a:rPr lang="nl-BE" dirty="0"/>
              <a:t>common JSON </a:t>
            </a:r>
            <a:r>
              <a:rPr lang="nl-BE" dirty="0" err="1" smtClean="0"/>
              <a:t>description</a:t>
            </a:r>
            <a:r>
              <a:rPr lang="nl-BE" dirty="0" smtClean="0"/>
              <a:t> </a:t>
            </a:r>
            <a:r>
              <a:rPr lang="nl-BE" dirty="0" err="1" smtClean="0"/>
              <a:t>for</a:t>
            </a:r>
            <a:r>
              <a:rPr lang="nl-BE" dirty="0" smtClean="0"/>
              <a:t> </a:t>
            </a:r>
            <a:r>
              <a:rPr lang="nl-BE" dirty="0" err="1" smtClean="0"/>
              <a:t>the</a:t>
            </a:r>
            <a:r>
              <a:rPr lang="nl-BE" dirty="0" smtClean="0"/>
              <a:t> </a:t>
            </a:r>
            <a:r>
              <a:rPr lang="nl-BE" dirty="0" err="1" smtClean="0"/>
              <a:t>eEHIC</a:t>
            </a:r>
            <a:endParaRPr lang="nl-BE" dirty="0"/>
          </a:p>
          <a:p>
            <a:r>
              <a:rPr lang="nl-BE" dirty="0" err="1"/>
              <a:t>every</a:t>
            </a:r>
            <a:r>
              <a:rPr lang="nl-BE" dirty="0"/>
              <a:t> MS </a:t>
            </a:r>
            <a:r>
              <a:rPr lang="nl-BE" dirty="0" err="1" smtClean="0"/>
              <a:t>capitalizes</a:t>
            </a:r>
            <a:r>
              <a:rPr lang="nl-BE" dirty="0" smtClean="0"/>
              <a:t> on </a:t>
            </a:r>
            <a:r>
              <a:rPr lang="nl-BE" dirty="0" err="1" smtClean="0"/>
              <a:t>the</a:t>
            </a:r>
            <a:r>
              <a:rPr lang="nl-BE" dirty="0" smtClean="0"/>
              <a:t> </a:t>
            </a:r>
            <a:r>
              <a:rPr lang="nl-BE" dirty="0" err="1" smtClean="0"/>
              <a:t>responsive</a:t>
            </a:r>
            <a:r>
              <a:rPr lang="nl-BE" dirty="0" smtClean="0"/>
              <a:t> </a:t>
            </a:r>
            <a:r>
              <a:rPr lang="nl-BE" dirty="0"/>
              <a:t>web </a:t>
            </a:r>
            <a:r>
              <a:rPr lang="nl-BE" dirty="0" err="1" smtClean="0"/>
              <a:t>application</a:t>
            </a:r>
            <a:r>
              <a:rPr lang="nl-BE" dirty="0" smtClean="0"/>
              <a:t> </a:t>
            </a:r>
            <a:r>
              <a:rPr lang="nl-BE" dirty="0" err="1" smtClean="0"/>
              <a:t>and</a:t>
            </a:r>
            <a:r>
              <a:rPr lang="nl-BE" dirty="0" smtClean="0"/>
              <a:t>/or </a:t>
            </a:r>
            <a:r>
              <a:rPr lang="nl-BE" dirty="0"/>
              <a:t>native mobile </a:t>
            </a:r>
            <a:r>
              <a:rPr lang="nl-BE" dirty="0" smtClean="0"/>
              <a:t>app </a:t>
            </a:r>
            <a:r>
              <a:rPr lang="nl-BE" dirty="0" err="1" smtClean="0"/>
              <a:t>used</a:t>
            </a:r>
            <a:r>
              <a:rPr lang="nl-BE" dirty="0" smtClean="0"/>
              <a:t> </a:t>
            </a:r>
            <a:r>
              <a:rPr lang="nl-BE" dirty="0" err="1" smtClean="0"/>
              <a:t>for</a:t>
            </a:r>
            <a:r>
              <a:rPr lang="nl-BE" dirty="0" smtClean="0"/>
              <a:t> </a:t>
            </a:r>
            <a:r>
              <a:rPr lang="nl-BE" dirty="0" err="1" smtClean="0"/>
              <a:t>the</a:t>
            </a:r>
            <a:r>
              <a:rPr lang="nl-BE" dirty="0" smtClean="0"/>
              <a:t> COVID-19 </a:t>
            </a:r>
            <a:r>
              <a:rPr lang="nl-BE" dirty="0" err="1" smtClean="0"/>
              <a:t>certificates</a:t>
            </a:r>
            <a:r>
              <a:rPr lang="nl-BE" dirty="0" smtClean="0"/>
              <a:t>, </a:t>
            </a:r>
            <a:r>
              <a:rPr lang="nl-BE" dirty="0" err="1"/>
              <a:t>by</a:t>
            </a:r>
            <a:r>
              <a:rPr lang="nl-BE" dirty="0"/>
              <a:t> </a:t>
            </a:r>
            <a:r>
              <a:rPr lang="nl-BE" dirty="0" err="1"/>
              <a:t>which</a:t>
            </a:r>
            <a:r>
              <a:rPr lang="nl-BE" dirty="0"/>
              <a:t> a </a:t>
            </a:r>
            <a:r>
              <a:rPr lang="nl-BE" dirty="0" err="1"/>
              <a:t>citizen</a:t>
            </a:r>
            <a:endParaRPr lang="nl-BE" dirty="0"/>
          </a:p>
          <a:p>
            <a:pPr lvl="1"/>
            <a:r>
              <a:rPr lang="nl-BE" dirty="0" err="1"/>
              <a:t>can</a:t>
            </a:r>
            <a:r>
              <a:rPr lang="nl-BE" dirty="0"/>
              <a:t> download </a:t>
            </a:r>
            <a:r>
              <a:rPr lang="nl-BE" dirty="0" err="1"/>
              <a:t>an</a:t>
            </a:r>
            <a:r>
              <a:rPr lang="nl-BE" dirty="0"/>
              <a:t> </a:t>
            </a:r>
            <a:r>
              <a:rPr lang="nl-BE" dirty="0" err="1"/>
              <a:t>eEHIC</a:t>
            </a:r>
            <a:endParaRPr lang="nl-BE" dirty="0"/>
          </a:p>
          <a:p>
            <a:pPr lvl="1"/>
            <a:r>
              <a:rPr lang="nl-BE" dirty="0" err="1"/>
              <a:t>after</a:t>
            </a:r>
            <a:r>
              <a:rPr lang="nl-BE" dirty="0"/>
              <a:t> </a:t>
            </a:r>
            <a:r>
              <a:rPr lang="nl-BE" dirty="0" err="1"/>
              <a:t>authentication</a:t>
            </a:r>
            <a:r>
              <a:rPr lang="nl-BE" dirty="0"/>
              <a:t> of </a:t>
            </a:r>
            <a:r>
              <a:rPr lang="nl-BE" dirty="0" err="1"/>
              <a:t>its</a:t>
            </a:r>
            <a:r>
              <a:rPr lang="nl-BE" dirty="0"/>
              <a:t> </a:t>
            </a:r>
            <a:r>
              <a:rPr lang="nl-BE" dirty="0" err="1"/>
              <a:t>identity</a:t>
            </a:r>
            <a:r>
              <a:rPr lang="nl-BE" dirty="0"/>
              <a:t> </a:t>
            </a:r>
            <a:r>
              <a:rPr lang="nl-BE" dirty="0" err="1"/>
              <a:t>based</a:t>
            </a:r>
            <a:r>
              <a:rPr lang="nl-BE" dirty="0"/>
              <a:t> on </a:t>
            </a:r>
            <a:r>
              <a:rPr lang="nl-BE" dirty="0" err="1"/>
              <a:t>an</a:t>
            </a:r>
            <a:r>
              <a:rPr lang="nl-BE" dirty="0"/>
              <a:t> </a:t>
            </a:r>
            <a:r>
              <a:rPr lang="nl-BE" dirty="0" err="1"/>
              <a:t>electronic</a:t>
            </a:r>
            <a:r>
              <a:rPr lang="nl-BE" dirty="0"/>
              <a:t> </a:t>
            </a:r>
            <a:r>
              <a:rPr lang="nl-BE" dirty="0" err="1"/>
              <a:t>authentication</a:t>
            </a:r>
            <a:r>
              <a:rPr lang="nl-BE" dirty="0"/>
              <a:t> means of </a:t>
            </a:r>
            <a:r>
              <a:rPr lang="nl-BE" dirty="0" err="1"/>
              <a:t>eIDAS</a:t>
            </a:r>
            <a:r>
              <a:rPr lang="nl-BE" dirty="0"/>
              <a:t> level ‘high’ </a:t>
            </a:r>
            <a:r>
              <a:rPr lang="nl-BE" dirty="0" err="1"/>
              <a:t>and</a:t>
            </a:r>
            <a:endParaRPr lang="nl-BE" dirty="0"/>
          </a:p>
          <a:p>
            <a:pPr lvl="1"/>
            <a:r>
              <a:rPr lang="nl-BE" dirty="0" err="1"/>
              <a:t>locally</a:t>
            </a:r>
            <a:r>
              <a:rPr lang="nl-BE" dirty="0"/>
              <a:t> store </a:t>
            </a:r>
            <a:r>
              <a:rPr lang="nl-BE" dirty="0" err="1" smtClean="0"/>
              <a:t>and</a:t>
            </a:r>
            <a:r>
              <a:rPr lang="nl-BE" dirty="0" smtClean="0"/>
              <a:t>/or print </a:t>
            </a:r>
            <a:r>
              <a:rPr lang="nl-BE" dirty="0" err="1" smtClean="0"/>
              <a:t>the</a:t>
            </a:r>
            <a:r>
              <a:rPr lang="nl-BE" dirty="0" smtClean="0"/>
              <a:t> </a:t>
            </a:r>
            <a:r>
              <a:rPr lang="nl-BE" dirty="0" err="1" smtClean="0"/>
              <a:t>eEHIC</a:t>
            </a:r>
            <a:endParaRPr lang="nl-BE" dirty="0"/>
          </a:p>
          <a:p>
            <a:r>
              <a:rPr lang="en-US" dirty="0" smtClean="0"/>
              <a:t>advantages</a:t>
            </a:r>
          </a:p>
          <a:p>
            <a:pPr lvl="1"/>
            <a:r>
              <a:rPr lang="en-US" dirty="0" smtClean="0"/>
              <a:t>immediate possibility </a:t>
            </a:r>
            <a:r>
              <a:rPr lang="en-US" dirty="0"/>
              <a:t>to obtain an </a:t>
            </a:r>
            <a:r>
              <a:rPr lang="en-US" dirty="0" err="1"/>
              <a:t>eEHIC</a:t>
            </a:r>
            <a:r>
              <a:rPr lang="en-US" dirty="0"/>
              <a:t> online</a:t>
            </a:r>
          </a:p>
          <a:p>
            <a:pPr lvl="1"/>
            <a:r>
              <a:rPr lang="en-US" dirty="0"/>
              <a:t>with the same content as the (actual) EHIC</a:t>
            </a:r>
          </a:p>
          <a:p>
            <a:pPr lvl="1"/>
            <a:r>
              <a:rPr lang="en-US" dirty="0"/>
              <a:t>anywhere and anytime</a:t>
            </a:r>
          </a:p>
          <a:p>
            <a:pPr lvl="1"/>
            <a:r>
              <a:rPr lang="en-US" dirty="0"/>
              <a:t>that can be electronically authenticated and read by</a:t>
            </a:r>
          </a:p>
          <a:p>
            <a:pPr lvl="2"/>
            <a:r>
              <a:rPr lang="en-US" dirty="0"/>
              <a:t>the holder</a:t>
            </a:r>
          </a:p>
          <a:p>
            <a:pPr lvl="2"/>
            <a:r>
              <a:rPr lang="en-US" dirty="0"/>
              <a:t>every health care provider throughout the EU</a:t>
            </a:r>
          </a:p>
          <a:p>
            <a:endParaRPr 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141</a:t>
            </a:fld>
            <a:r>
              <a:rPr lang="fr-BE" smtClean="0"/>
              <a:t> </a:t>
            </a:r>
            <a:endParaRPr lang="fr-BE" dirty="0"/>
          </a:p>
        </p:txBody>
      </p:sp>
      <p:sp>
        <p:nvSpPr>
          <p:cNvPr id="4" name="Titel 3"/>
          <p:cNvSpPr>
            <a:spLocks noGrp="1"/>
          </p:cNvSpPr>
          <p:nvPr>
            <p:ph type="title"/>
          </p:nvPr>
        </p:nvSpPr>
        <p:spPr/>
        <p:txBody>
          <a:bodyPr/>
          <a:lstStyle/>
          <a:p>
            <a:r>
              <a:rPr lang="nl-BE" dirty="0" smtClean="0"/>
              <a:t>Eg: </a:t>
            </a:r>
            <a:r>
              <a:rPr lang="nl-BE" dirty="0" err="1" smtClean="0"/>
              <a:t>possible</a:t>
            </a:r>
            <a:r>
              <a:rPr lang="nl-BE" dirty="0" smtClean="0"/>
              <a:t> </a:t>
            </a:r>
            <a:r>
              <a:rPr lang="nl-BE" dirty="0" err="1" smtClean="0"/>
              <a:t>reuse</a:t>
            </a:r>
            <a:r>
              <a:rPr lang="nl-BE" dirty="0" smtClean="0"/>
              <a:t> </a:t>
            </a:r>
            <a:r>
              <a:rPr lang="nl-BE" dirty="0" err="1" smtClean="0"/>
              <a:t>for</a:t>
            </a:r>
            <a:r>
              <a:rPr lang="nl-BE" dirty="0" smtClean="0"/>
              <a:t> </a:t>
            </a:r>
            <a:r>
              <a:rPr lang="nl-BE" dirty="0" err="1" smtClean="0"/>
              <a:t>eEHIC</a:t>
            </a:r>
            <a:endParaRPr lang="nl-BE" dirty="0"/>
          </a:p>
        </p:txBody>
      </p:sp>
    </p:spTree>
    <p:extLst>
      <p:ext uri="{BB962C8B-B14F-4D97-AF65-F5344CB8AC3E}">
        <p14:creationId xmlns:p14="http://schemas.microsoft.com/office/powerpoint/2010/main" val="46422838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Examples of re-use</a:t>
            </a:r>
            <a:endParaRPr lang="en-GB" dirty="0">
              <a:solidFill>
                <a:srgbClr val="0087BE"/>
              </a:solidFill>
            </a:endParaRP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142</a:t>
            </a:fld>
            <a:endParaRPr lang="en-GB" dirty="0"/>
          </a:p>
        </p:txBody>
      </p:sp>
    </p:spTree>
    <p:extLst>
      <p:ext uri="{BB962C8B-B14F-4D97-AF65-F5344CB8AC3E}">
        <p14:creationId xmlns:p14="http://schemas.microsoft.com/office/powerpoint/2010/main" val="22816743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nl-BE" dirty="0" smtClean="0"/>
              <a:t>happy flow: 5 </a:t>
            </a:r>
            <a:r>
              <a:rPr lang="nl-BE" dirty="0" err="1" smtClean="0"/>
              <a:t>phases</a:t>
            </a:r>
            <a:endParaRPr lang="nl-BE" dirty="0" smtClean="0"/>
          </a:p>
          <a:p>
            <a:pPr lvl="1"/>
            <a:r>
              <a:rPr lang="en-US" dirty="0" smtClean="0"/>
              <a:t>determination of a cause for performing a COVID-19 test on a patient and delivery of a corona test prescription code (CTPC) from a central database CTPC</a:t>
            </a:r>
          </a:p>
          <a:p>
            <a:pPr lvl="1"/>
            <a:r>
              <a:rPr lang="en-US" dirty="0" smtClean="0"/>
              <a:t>reservation of a sampling moment</a:t>
            </a:r>
          </a:p>
          <a:p>
            <a:pPr lvl="1"/>
            <a:r>
              <a:rPr lang="en-US" dirty="0" smtClean="0"/>
              <a:t>sampling</a:t>
            </a:r>
          </a:p>
          <a:p>
            <a:pPr lvl="1"/>
            <a:r>
              <a:rPr lang="en-US" dirty="0" smtClean="0"/>
              <a:t>execution of the test and analysis of the test result</a:t>
            </a:r>
          </a:p>
          <a:p>
            <a:pPr lvl="1"/>
            <a:r>
              <a:rPr lang="en-US" dirty="0" smtClean="0"/>
              <a:t>making the test results available</a:t>
            </a:r>
          </a:p>
          <a:p>
            <a:endParaRPr lang="en-US" dirty="0" smtClean="0"/>
          </a:p>
          <a:p>
            <a:r>
              <a:rPr lang="en-US" dirty="0"/>
              <a:t>v</a:t>
            </a:r>
            <a:r>
              <a:rPr lang="en-US" dirty="0" smtClean="0"/>
              <a:t>ery modular, event driven and rule based information system</a:t>
            </a:r>
          </a:p>
        </p:txBody>
      </p:sp>
      <p:sp>
        <p:nvSpPr>
          <p:cNvPr id="2" name="Title 1"/>
          <p:cNvSpPr>
            <a:spLocks noGrp="1"/>
          </p:cNvSpPr>
          <p:nvPr>
            <p:ph type="title"/>
          </p:nvPr>
        </p:nvSpPr>
        <p:spPr/>
        <p:txBody>
          <a:bodyPr/>
          <a:lstStyle/>
          <a:p>
            <a:r>
              <a:rPr lang="nl-BE" dirty="0" err="1" smtClean="0"/>
              <a:t>Example</a:t>
            </a:r>
            <a:r>
              <a:rPr lang="nl-BE" dirty="0" smtClean="0"/>
              <a:t>: COVID </a:t>
            </a:r>
            <a:r>
              <a:rPr lang="nl-BE" dirty="0" err="1" smtClean="0"/>
              <a:t>testing</a:t>
            </a:r>
            <a:endParaRPr lang="fr-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143</a:t>
            </a:fld>
            <a:r>
              <a:rPr lang="fr-BE" smtClean="0"/>
              <a:t> </a:t>
            </a:r>
            <a:endParaRPr lang="fr-BE" dirty="0"/>
          </a:p>
        </p:txBody>
      </p:sp>
    </p:spTree>
    <p:extLst>
      <p:ext uri="{BB962C8B-B14F-4D97-AF65-F5344CB8AC3E}">
        <p14:creationId xmlns:p14="http://schemas.microsoft.com/office/powerpoint/2010/main" val="623854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1344" y="0"/>
            <a:ext cx="6992926" cy="908720"/>
          </a:xfrm>
        </p:spPr>
        <p:txBody>
          <a:bodyPr/>
          <a:lstStyle/>
          <a:p>
            <a:r>
              <a:rPr lang="en-US" dirty="0" smtClean="0"/>
              <a:t>COVID-19 testing: process</a:t>
            </a:r>
            <a:endParaRPr lang="en-US" dirty="0"/>
          </a:p>
        </p:txBody>
      </p:sp>
      <p:grpSp>
        <p:nvGrpSpPr>
          <p:cNvPr id="11" name="Group 10"/>
          <p:cNvGrpSpPr>
            <a:grpSpLocks noChangeAspect="1"/>
          </p:cNvGrpSpPr>
          <p:nvPr/>
        </p:nvGrpSpPr>
        <p:grpSpPr>
          <a:xfrm>
            <a:off x="8865385" y="108635"/>
            <a:ext cx="1198919" cy="1331284"/>
            <a:chOff x="2635573" y="1781793"/>
            <a:chExt cx="1198919" cy="1331284"/>
          </a:xfrm>
        </p:grpSpPr>
        <p:pic>
          <p:nvPicPr>
            <p:cNvPr id="5" name="Picture 4"/>
            <p:cNvPicPr>
              <a:picLocks noChangeAspect="1"/>
            </p:cNvPicPr>
            <p:nvPr/>
          </p:nvPicPr>
          <p:blipFill>
            <a:blip r:embed="rId3"/>
            <a:stretch>
              <a:fillRect/>
            </a:stretch>
          </p:blipFill>
          <p:spPr>
            <a:xfrm>
              <a:off x="2909500" y="1781793"/>
              <a:ext cx="641611" cy="951723"/>
            </a:xfrm>
            <a:prstGeom prst="rect">
              <a:avLst/>
            </a:prstGeom>
          </p:spPr>
        </p:pic>
        <p:sp>
          <p:nvSpPr>
            <p:cNvPr id="10" name="TextBox 9"/>
            <p:cNvSpPr txBox="1"/>
            <p:nvPr/>
          </p:nvSpPr>
          <p:spPr>
            <a:xfrm>
              <a:off x="2635573" y="2743745"/>
              <a:ext cx="1198919" cy="369332"/>
            </a:xfrm>
            <a:prstGeom prst="rect">
              <a:avLst/>
            </a:prstGeom>
            <a:noFill/>
          </p:spPr>
          <p:txBody>
            <a:bodyPr wrap="none" rtlCol="0">
              <a:spAutoFit/>
            </a:bodyPr>
            <a:lstStyle/>
            <a:p>
              <a:pPr algn="ctr"/>
              <a:r>
                <a:rPr lang="fr-BE" dirty="0"/>
                <a:t>CTPC Code</a:t>
              </a:r>
            </a:p>
          </p:txBody>
        </p:sp>
      </p:grpSp>
      <p:pic>
        <p:nvPicPr>
          <p:cNvPr id="20" name="Picture 19"/>
          <p:cNvPicPr>
            <a:picLocks noChangeAspect="1"/>
          </p:cNvPicPr>
          <p:nvPr/>
        </p:nvPicPr>
        <p:blipFill>
          <a:blip r:embed="rId4">
            <a:duotone>
              <a:schemeClr val="accent3">
                <a:shade val="45000"/>
                <a:satMod val="135000"/>
              </a:schemeClr>
              <a:prstClr val="white"/>
            </a:duotone>
          </a:blip>
          <a:stretch>
            <a:fillRect/>
          </a:stretch>
        </p:blipFill>
        <p:spPr>
          <a:xfrm>
            <a:off x="10998391" y="1663394"/>
            <a:ext cx="676275" cy="752475"/>
          </a:xfrm>
          <a:prstGeom prst="rect">
            <a:avLst/>
          </a:prstGeom>
        </p:spPr>
      </p:pic>
      <p:cxnSp>
        <p:nvCxnSpPr>
          <p:cNvPr id="34" name="Curved Connector 33"/>
          <p:cNvCxnSpPr>
            <a:stCxn id="5" idx="3"/>
            <a:endCxn id="20" idx="1"/>
          </p:cNvCxnSpPr>
          <p:nvPr/>
        </p:nvCxnSpPr>
        <p:spPr>
          <a:xfrm>
            <a:off x="9780923" y="584497"/>
            <a:ext cx="1217468" cy="1455135"/>
          </a:xfrm>
          <a:prstGeom prst="curvedConnector3">
            <a:avLst>
              <a:gd name="adj1" fmla="val 50000"/>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9" name="Curved Connector 38"/>
          <p:cNvCxnSpPr>
            <a:stCxn id="49" idx="3"/>
            <a:endCxn id="6" idx="1"/>
          </p:cNvCxnSpPr>
          <p:nvPr/>
        </p:nvCxnSpPr>
        <p:spPr>
          <a:xfrm flipV="1">
            <a:off x="3675039" y="3358966"/>
            <a:ext cx="1946129" cy="676612"/>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2" name="Curved Connector 41"/>
          <p:cNvCxnSpPr>
            <a:stCxn id="12" idx="3"/>
            <a:endCxn id="49" idx="1"/>
          </p:cNvCxnSpPr>
          <p:nvPr/>
        </p:nvCxnSpPr>
        <p:spPr>
          <a:xfrm>
            <a:off x="1479300" y="3349297"/>
            <a:ext cx="1046505" cy="686281"/>
          </a:xfrm>
          <a:prstGeom prst="curvedConnector3">
            <a:avLst>
              <a:gd name="adj1" fmla="val 50000"/>
            </a:avLst>
          </a:prstGeom>
          <a:ln w="222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7" name="Curved Connector 66"/>
          <p:cNvCxnSpPr>
            <a:endCxn id="107" idx="1"/>
          </p:cNvCxnSpPr>
          <p:nvPr/>
        </p:nvCxnSpPr>
        <p:spPr>
          <a:xfrm flipV="1">
            <a:off x="6545920" y="1086149"/>
            <a:ext cx="1123426" cy="2272595"/>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6" name="Curved Connector 65"/>
          <p:cNvCxnSpPr>
            <a:stCxn id="12" idx="3"/>
          </p:cNvCxnSpPr>
          <p:nvPr/>
        </p:nvCxnSpPr>
        <p:spPr>
          <a:xfrm flipV="1">
            <a:off x="1478509" y="1831493"/>
            <a:ext cx="897382" cy="1517804"/>
          </a:xfrm>
          <a:prstGeom prst="curvedConnector3">
            <a:avLst>
              <a:gd name="adj1" fmla="val 50000"/>
            </a:avLst>
          </a:prstGeom>
          <a:ln w="222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8" name="Curved Connector 67"/>
          <p:cNvCxnSpPr>
            <a:stCxn id="31" idx="3"/>
            <a:endCxn id="6" idx="1"/>
          </p:cNvCxnSpPr>
          <p:nvPr/>
        </p:nvCxnSpPr>
        <p:spPr>
          <a:xfrm>
            <a:off x="3801869" y="1831493"/>
            <a:ext cx="1819299" cy="1527473"/>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383134" y="2553959"/>
            <a:ext cx="1095375" cy="1755007"/>
            <a:chOff x="384865" y="2695648"/>
            <a:chExt cx="1095375" cy="1755007"/>
          </a:xfrm>
        </p:grpSpPr>
        <p:pic>
          <p:nvPicPr>
            <p:cNvPr id="12" name="Picture 11"/>
            <p:cNvPicPr>
              <a:picLocks noChangeAspect="1"/>
            </p:cNvPicPr>
            <p:nvPr/>
          </p:nvPicPr>
          <p:blipFill>
            <a:blip r:embed="rId5"/>
            <a:stretch>
              <a:fillRect/>
            </a:stretch>
          </p:blipFill>
          <p:spPr>
            <a:xfrm>
              <a:off x="384865" y="2695648"/>
              <a:ext cx="1095375" cy="1590675"/>
            </a:xfrm>
            <a:prstGeom prst="rect">
              <a:avLst/>
            </a:prstGeom>
          </p:spPr>
        </p:pic>
        <p:sp>
          <p:nvSpPr>
            <p:cNvPr id="104" name="TextBox 103"/>
            <p:cNvSpPr txBox="1"/>
            <p:nvPr/>
          </p:nvSpPr>
          <p:spPr>
            <a:xfrm>
              <a:off x="474268" y="3804324"/>
              <a:ext cx="909415" cy="646331"/>
            </a:xfrm>
            <a:prstGeom prst="rect">
              <a:avLst/>
            </a:prstGeom>
            <a:noFill/>
          </p:spPr>
          <p:txBody>
            <a:bodyPr wrap="none" rtlCol="0">
              <a:spAutoFit/>
            </a:bodyPr>
            <a:lstStyle/>
            <a:p>
              <a:pPr algn="ctr"/>
              <a:r>
                <a:rPr lang="en-US" dirty="0"/>
                <a:t>Doctors</a:t>
              </a:r>
            </a:p>
            <a:p>
              <a:pPr algn="ctr"/>
              <a:r>
                <a:rPr lang="en-US" dirty="0"/>
                <a:t>Nurses</a:t>
              </a:r>
            </a:p>
          </p:txBody>
        </p:sp>
      </p:grpSp>
      <p:grpSp>
        <p:nvGrpSpPr>
          <p:cNvPr id="75" name="Group 74"/>
          <p:cNvGrpSpPr/>
          <p:nvPr/>
        </p:nvGrpSpPr>
        <p:grpSpPr>
          <a:xfrm>
            <a:off x="8745564" y="2828571"/>
            <a:ext cx="1554520" cy="1445004"/>
            <a:chOff x="8870521" y="2906633"/>
            <a:chExt cx="1554520" cy="1445004"/>
          </a:xfrm>
        </p:grpSpPr>
        <p:sp>
          <p:nvSpPr>
            <p:cNvPr id="105" name="TextBox 104"/>
            <p:cNvSpPr txBox="1"/>
            <p:nvPr/>
          </p:nvSpPr>
          <p:spPr>
            <a:xfrm>
              <a:off x="8967087" y="3982305"/>
              <a:ext cx="1361399" cy="369332"/>
            </a:xfrm>
            <a:prstGeom prst="rect">
              <a:avLst/>
            </a:prstGeom>
            <a:noFill/>
          </p:spPr>
          <p:txBody>
            <a:bodyPr wrap="none" rtlCol="0">
              <a:spAutoFit/>
            </a:bodyPr>
            <a:lstStyle/>
            <a:p>
              <a:pPr algn="ctr"/>
              <a:r>
                <a:rPr lang="fr-BE" dirty="0"/>
                <a:t>Test location</a:t>
              </a:r>
            </a:p>
          </p:txBody>
        </p:sp>
        <p:pic>
          <p:nvPicPr>
            <p:cNvPr id="74" name="Picture 73"/>
            <p:cNvPicPr>
              <a:picLocks noChangeAspect="1"/>
            </p:cNvPicPr>
            <p:nvPr/>
          </p:nvPicPr>
          <p:blipFill>
            <a:blip r:embed="rId6"/>
            <a:stretch>
              <a:fillRect/>
            </a:stretch>
          </p:blipFill>
          <p:spPr>
            <a:xfrm>
              <a:off x="8870521" y="2906633"/>
              <a:ext cx="1554520" cy="1075672"/>
            </a:xfrm>
            <a:prstGeom prst="rect">
              <a:avLst/>
            </a:prstGeom>
          </p:spPr>
        </p:pic>
      </p:grpSp>
      <p:grpSp>
        <p:nvGrpSpPr>
          <p:cNvPr id="77" name="Group 76"/>
          <p:cNvGrpSpPr/>
          <p:nvPr/>
        </p:nvGrpSpPr>
        <p:grpSpPr>
          <a:xfrm>
            <a:off x="8859243" y="4511447"/>
            <a:ext cx="1392851" cy="1683782"/>
            <a:chOff x="8932616" y="4614408"/>
            <a:chExt cx="1392851" cy="1683782"/>
          </a:xfrm>
        </p:grpSpPr>
        <p:pic>
          <p:nvPicPr>
            <p:cNvPr id="76" name="Picture 75"/>
            <p:cNvPicPr>
              <a:picLocks noChangeAspect="1"/>
            </p:cNvPicPr>
            <p:nvPr/>
          </p:nvPicPr>
          <p:blipFill>
            <a:blip r:embed="rId7"/>
            <a:stretch>
              <a:fillRect/>
            </a:stretch>
          </p:blipFill>
          <p:spPr>
            <a:xfrm>
              <a:off x="8932616" y="4614408"/>
              <a:ext cx="1314450" cy="1314450"/>
            </a:xfrm>
            <a:prstGeom prst="rect">
              <a:avLst/>
            </a:prstGeom>
          </p:spPr>
        </p:pic>
        <p:sp>
          <p:nvSpPr>
            <p:cNvPr id="106" name="TextBox 105"/>
            <p:cNvSpPr txBox="1"/>
            <p:nvPr/>
          </p:nvSpPr>
          <p:spPr>
            <a:xfrm>
              <a:off x="8970095" y="5928858"/>
              <a:ext cx="1355372" cy="369332"/>
            </a:xfrm>
            <a:prstGeom prst="rect">
              <a:avLst/>
            </a:prstGeom>
            <a:noFill/>
          </p:spPr>
          <p:txBody>
            <a:bodyPr wrap="none" rtlCol="0">
              <a:spAutoFit/>
            </a:bodyPr>
            <a:lstStyle/>
            <a:p>
              <a:pPr algn="ctr"/>
              <a:r>
                <a:rPr lang="fr-BE" dirty="0" err="1"/>
                <a:t>Laboratories</a:t>
              </a:r>
              <a:endParaRPr lang="fr-BE" dirty="0"/>
            </a:p>
          </p:txBody>
        </p:sp>
      </p:grpSp>
      <p:pic>
        <p:nvPicPr>
          <p:cNvPr id="107" name="Picture 16" descr="RingRing Portal - Log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69346" y="809178"/>
            <a:ext cx="633076" cy="553942"/>
          </a:xfrm>
          <a:prstGeom prst="rect">
            <a:avLst/>
          </a:prstGeom>
          <a:noFill/>
          <a:extLst>
            <a:ext uri="{909E8E84-426E-40DD-AFC4-6F175D3DCCD1}">
              <a14:hiddenFill xmlns:a14="http://schemas.microsoft.com/office/drawing/2010/main">
                <a:solidFill>
                  <a:srgbClr val="FFFFFF"/>
                </a:solidFill>
              </a14:hiddenFill>
            </a:ext>
          </a:extLst>
        </p:spPr>
      </p:pic>
      <p:cxnSp>
        <p:nvCxnSpPr>
          <p:cNvPr id="108" name="Curved Connector 107"/>
          <p:cNvCxnSpPr>
            <a:stCxn id="74" idx="3"/>
            <a:endCxn id="20" idx="1"/>
          </p:cNvCxnSpPr>
          <p:nvPr/>
        </p:nvCxnSpPr>
        <p:spPr>
          <a:xfrm flipV="1">
            <a:off x="10300084" y="2039854"/>
            <a:ext cx="698307" cy="1326553"/>
          </a:xfrm>
          <a:prstGeom prst="curvedConnector3">
            <a:avLst>
              <a:gd name="adj1" fmla="val 50000"/>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1" name="Curved Connector 110"/>
          <p:cNvCxnSpPr>
            <a:stCxn id="6" idx="3"/>
            <a:endCxn id="74" idx="1"/>
          </p:cNvCxnSpPr>
          <p:nvPr/>
        </p:nvCxnSpPr>
        <p:spPr>
          <a:xfrm>
            <a:off x="6545920" y="3358966"/>
            <a:ext cx="2199644" cy="7441"/>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4" name="Curved Connector 113"/>
          <p:cNvCxnSpPr>
            <a:stCxn id="6" idx="3"/>
            <a:endCxn id="76" idx="1"/>
          </p:cNvCxnSpPr>
          <p:nvPr/>
        </p:nvCxnSpPr>
        <p:spPr>
          <a:xfrm>
            <a:off x="6545920" y="3358966"/>
            <a:ext cx="2313323" cy="1809706"/>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3" name="Curved Connector 122"/>
          <p:cNvCxnSpPr>
            <a:stCxn id="74" idx="2"/>
            <a:endCxn id="76" idx="0"/>
          </p:cNvCxnSpPr>
          <p:nvPr/>
        </p:nvCxnSpPr>
        <p:spPr>
          <a:xfrm rot="5400000">
            <a:off x="9216044" y="4204667"/>
            <a:ext cx="607204" cy="6356"/>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3" name="Curved Connector 132"/>
          <p:cNvCxnSpPr>
            <a:endCxn id="1036" idx="1"/>
          </p:cNvCxnSpPr>
          <p:nvPr/>
        </p:nvCxnSpPr>
        <p:spPr>
          <a:xfrm flipV="1">
            <a:off x="6545920" y="2027047"/>
            <a:ext cx="2246852" cy="1331697"/>
          </a:xfrm>
          <a:prstGeom prst="curvedConnector3">
            <a:avLst>
              <a:gd name="adj1" fmla="val 5814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9" name="Curved Connector 138"/>
          <p:cNvCxnSpPr>
            <a:stCxn id="1036" idx="3"/>
            <a:endCxn id="20" idx="1"/>
          </p:cNvCxnSpPr>
          <p:nvPr/>
        </p:nvCxnSpPr>
        <p:spPr>
          <a:xfrm>
            <a:off x="10151459" y="2027047"/>
            <a:ext cx="846932" cy="12585"/>
          </a:xfrm>
          <a:prstGeom prst="curvedConnector3">
            <a:avLst>
              <a:gd name="adj1" fmla="val 50000"/>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155" name="Group 154"/>
          <p:cNvGrpSpPr/>
          <p:nvPr/>
        </p:nvGrpSpPr>
        <p:grpSpPr>
          <a:xfrm>
            <a:off x="2411289" y="3524872"/>
            <a:ext cx="1370888" cy="1422586"/>
            <a:chOff x="2404017" y="4107097"/>
            <a:chExt cx="1370888" cy="1422586"/>
          </a:xfrm>
        </p:grpSpPr>
        <p:grpSp>
          <p:nvGrpSpPr>
            <p:cNvPr id="30" name="Group 29"/>
            <p:cNvGrpSpPr/>
            <p:nvPr/>
          </p:nvGrpSpPr>
          <p:grpSpPr>
            <a:xfrm>
              <a:off x="2404017" y="4107097"/>
              <a:ext cx="1370888" cy="1422586"/>
              <a:chOff x="2141855" y="4853618"/>
              <a:chExt cx="1370888" cy="1422586"/>
            </a:xfrm>
          </p:grpSpPr>
          <p:pic>
            <p:nvPicPr>
              <p:cNvPr id="49" name="Picture 48"/>
              <p:cNvPicPr>
                <a:picLocks noChangeAspect="1"/>
              </p:cNvPicPr>
              <p:nvPr/>
            </p:nvPicPr>
            <p:blipFill>
              <a:blip r:embed="rId9"/>
              <a:stretch>
                <a:fillRect/>
              </a:stretch>
            </p:blipFill>
            <p:spPr>
              <a:xfrm>
                <a:off x="2255581" y="4853618"/>
                <a:ext cx="1148294" cy="1021411"/>
              </a:xfrm>
              <a:prstGeom prst="rect">
                <a:avLst/>
              </a:prstGeom>
            </p:spPr>
          </p:pic>
          <p:pic>
            <p:nvPicPr>
              <p:cNvPr id="50" name="Picture 49"/>
              <p:cNvPicPr>
                <a:picLocks noChangeAspect="1"/>
              </p:cNvPicPr>
              <p:nvPr/>
            </p:nvPicPr>
            <p:blipFill>
              <a:blip r:embed="rId10"/>
              <a:stretch>
                <a:fillRect/>
              </a:stretch>
            </p:blipFill>
            <p:spPr>
              <a:xfrm>
                <a:off x="3052769" y="5447169"/>
                <a:ext cx="400050" cy="485775"/>
              </a:xfrm>
              <a:prstGeom prst="rect">
                <a:avLst/>
              </a:prstGeom>
            </p:spPr>
          </p:pic>
          <p:sp>
            <p:nvSpPr>
              <p:cNvPr id="55" name="TextBox 54"/>
              <p:cNvSpPr txBox="1"/>
              <p:nvPr/>
            </p:nvSpPr>
            <p:spPr>
              <a:xfrm>
                <a:off x="2141855" y="5906872"/>
                <a:ext cx="1370888" cy="369332"/>
              </a:xfrm>
              <a:prstGeom prst="rect">
                <a:avLst/>
              </a:prstGeom>
              <a:noFill/>
            </p:spPr>
            <p:txBody>
              <a:bodyPr wrap="none" rtlCol="0">
                <a:spAutoFit/>
              </a:bodyPr>
              <a:lstStyle/>
              <a:p>
                <a:pPr algn="ctr"/>
                <a:r>
                  <a:rPr lang="en-US" dirty="0"/>
                  <a:t>Collectivities</a:t>
                </a:r>
              </a:p>
            </p:txBody>
          </p:sp>
        </p:grpSp>
        <p:pic>
          <p:nvPicPr>
            <p:cNvPr id="152" name="Picture 151"/>
            <p:cNvPicPr>
              <a:picLocks noChangeAspect="1"/>
            </p:cNvPicPr>
            <p:nvPr/>
          </p:nvPicPr>
          <p:blipFill rotWithShape="1">
            <a:blip r:embed="rId11" cstate="print">
              <a:extLst>
                <a:ext uri="{28A0092B-C50C-407E-A947-70E740481C1C}">
                  <a14:useLocalDpi xmlns:a14="http://schemas.microsoft.com/office/drawing/2010/main" val="0"/>
                </a:ext>
              </a:extLst>
            </a:blip>
            <a:srcRect r="65629" b="7461"/>
            <a:stretch/>
          </p:blipFill>
          <p:spPr>
            <a:xfrm>
              <a:off x="3059868" y="4269616"/>
              <a:ext cx="421395" cy="412974"/>
            </a:xfrm>
            <a:prstGeom prst="rect">
              <a:avLst/>
            </a:prstGeom>
          </p:spPr>
        </p:pic>
      </p:grpSp>
      <p:grpSp>
        <p:nvGrpSpPr>
          <p:cNvPr id="154" name="Group 153"/>
          <p:cNvGrpSpPr/>
          <p:nvPr/>
        </p:nvGrpSpPr>
        <p:grpSpPr>
          <a:xfrm>
            <a:off x="5621168" y="2627446"/>
            <a:ext cx="996189" cy="1551260"/>
            <a:chOff x="5621168" y="2769135"/>
            <a:chExt cx="996189" cy="1551260"/>
          </a:xfrm>
        </p:grpSpPr>
        <p:grpSp>
          <p:nvGrpSpPr>
            <p:cNvPr id="16" name="Group 15"/>
            <p:cNvGrpSpPr>
              <a:grpSpLocks noChangeAspect="1"/>
            </p:cNvGrpSpPr>
            <p:nvPr/>
          </p:nvGrpSpPr>
          <p:grpSpPr>
            <a:xfrm>
              <a:off x="5621168" y="2769135"/>
              <a:ext cx="924752" cy="1551260"/>
              <a:chOff x="5188671" y="2998141"/>
              <a:chExt cx="1276350" cy="2141062"/>
            </a:xfrm>
          </p:grpSpPr>
          <p:pic>
            <p:nvPicPr>
              <p:cNvPr id="6" name="Picture 5"/>
              <p:cNvPicPr>
                <a:picLocks noChangeAspect="1"/>
              </p:cNvPicPr>
              <p:nvPr/>
            </p:nvPicPr>
            <p:blipFill>
              <a:blip r:embed="rId12"/>
              <a:stretch>
                <a:fillRect/>
              </a:stretch>
            </p:blipFill>
            <p:spPr>
              <a:xfrm>
                <a:off x="5188671" y="2998141"/>
                <a:ext cx="1276350" cy="2019300"/>
              </a:xfrm>
              <a:prstGeom prst="rect">
                <a:avLst/>
              </a:prstGeom>
            </p:spPr>
          </p:pic>
          <p:sp>
            <p:nvSpPr>
              <p:cNvPr id="15" name="TextBox 14"/>
              <p:cNvSpPr txBox="1"/>
              <p:nvPr/>
            </p:nvSpPr>
            <p:spPr>
              <a:xfrm>
                <a:off x="5368951" y="4629448"/>
                <a:ext cx="915790" cy="509755"/>
              </a:xfrm>
              <a:prstGeom prst="rect">
                <a:avLst/>
              </a:prstGeom>
              <a:noFill/>
            </p:spPr>
            <p:txBody>
              <a:bodyPr wrap="none" rtlCol="0">
                <a:spAutoFit/>
              </a:bodyPr>
              <a:lstStyle/>
              <a:p>
                <a:pPr algn="ctr"/>
                <a:r>
                  <a:rPr lang="en-US" dirty="0"/>
                  <a:t>CTPC</a:t>
                </a:r>
              </a:p>
            </p:txBody>
          </p:sp>
        </p:grpSp>
        <p:pic>
          <p:nvPicPr>
            <p:cNvPr id="153" name="Picture 152"/>
            <p:cNvPicPr>
              <a:picLocks noChangeAspect="1"/>
            </p:cNvPicPr>
            <p:nvPr/>
          </p:nvPicPr>
          <p:blipFill rotWithShape="1">
            <a:blip r:embed="rId11" cstate="print">
              <a:extLst>
                <a:ext uri="{28A0092B-C50C-407E-A947-70E740481C1C}">
                  <a14:useLocalDpi xmlns:a14="http://schemas.microsoft.com/office/drawing/2010/main" val="0"/>
                </a:ext>
              </a:extLst>
            </a:blip>
            <a:srcRect r="65629" b="7461"/>
            <a:stretch/>
          </p:blipFill>
          <p:spPr>
            <a:xfrm>
              <a:off x="6195962" y="2778805"/>
              <a:ext cx="421395" cy="412974"/>
            </a:xfrm>
            <a:prstGeom prst="rect">
              <a:avLst/>
            </a:prstGeom>
          </p:spPr>
        </p:pic>
      </p:grpSp>
      <p:pic>
        <p:nvPicPr>
          <p:cNvPr id="1026" name="Picture 2" descr="Digital health compliance, made simple"/>
          <p:cNvPicPr>
            <a:picLocks noChangeAspect="1" noChangeArrowheads="1"/>
          </p:cNvPicPr>
          <p:nvPr/>
        </p:nvPicPr>
        <p:blipFill rotWithShape="1">
          <a:blip r:embed="rId13">
            <a:extLst>
              <a:ext uri="{28A0092B-C50C-407E-A947-70E740481C1C}">
                <a14:useLocalDpi xmlns:a14="http://schemas.microsoft.com/office/drawing/2010/main" val="0"/>
              </a:ext>
            </a:extLst>
          </a:blip>
          <a:srcRect l="24963" t="34724" r="30150"/>
          <a:stretch/>
        </p:blipFill>
        <p:spPr bwMode="auto">
          <a:xfrm>
            <a:off x="1856885" y="2977376"/>
            <a:ext cx="598549" cy="6038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t API icon PNG and SVG Vector Free Download"/>
          <p:cNvPicPr>
            <a:picLocks noChangeAspect="1" noChangeArrowheads="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46026" y="2965396"/>
            <a:ext cx="618579" cy="50622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Rest API icon PNG and SVG Vector Free Download"/>
          <p:cNvPicPr>
            <a:picLocks noChangeAspect="1" noChangeArrowheads="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12843" y="2374114"/>
            <a:ext cx="618579" cy="5062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ms - Icônes multimédia gratuite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401738" y="61901"/>
            <a:ext cx="515516" cy="5155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ijngezondheid log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792772" y="1780013"/>
            <a:ext cx="1358687" cy="494068"/>
          </a:xfrm>
          <a:prstGeom prst="rect">
            <a:avLst/>
          </a:prstGeom>
          <a:noFill/>
          <a:extLst>
            <a:ext uri="{909E8E84-426E-40DD-AFC4-6F175D3DCCD1}">
              <a14:hiddenFill xmlns:a14="http://schemas.microsoft.com/office/drawing/2010/main">
                <a:solidFill>
                  <a:srgbClr val="FFFFFF"/>
                </a:solidFill>
              </a14:hiddenFill>
            </a:ext>
          </a:extLst>
        </p:spPr>
      </p:pic>
      <p:cxnSp>
        <p:nvCxnSpPr>
          <p:cNvPr id="89" name="Curved Connector 88"/>
          <p:cNvCxnSpPr>
            <a:stCxn id="107" idx="3"/>
            <a:endCxn id="5" idx="1"/>
          </p:cNvCxnSpPr>
          <p:nvPr/>
        </p:nvCxnSpPr>
        <p:spPr>
          <a:xfrm flipV="1">
            <a:off x="8302422" y="584497"/>
            <a:ext cx="836890" cy="501652"/>
          </a:xfrm>
          <a:prstGeom prst="curvedConnector3">
            <a:avLst>
              <a:gd name="adj1" fmla="val 50000"/>
            </a:avLst>
          </a:prstGeom>
          <a:ln w="222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10165232" y="4160353"/>
            <a:ext cx="1760129" cy="889383"/>
            <a:chOff x="10252094" y="4117598"/>
            <a:chExt cx="1760129" cy="889383"/>
          </a:xfrm>
        </p:grpSpPr>
        <p:grpSp>
          <p:nvGrpSpPr>
            <p:cNvPr id="17" name="Group 16"/>
            <p:cNvGrpSpPr/>
            <p:nvPr/>
          </p:nvGrpSpPr>
          <p:grpSpPr>
            <a:xfrm>
              <a:off x="10252094" y="4139005"/>
              <a:ext cx="1760129" cy="867976"/>
              <a:chOff x="5519871" y="4863072"/>
              <a:chExt cx="1760129" cy="867976"/>
            </a:xfrm>
          </p:grpSpPr>
          <p:pic>
            <p:nvPicPr>
              <p:cNvPr id="14" name="Picture 13"/>
              <p:cNvPicPr>
                <a:picLocks noChangeAspect="1"/>
              </p:cNvPicPr>
              <p:nvPr/>
            </p:nvPicPr>
            <p:blipFill>
              <a:blip r:embed="rId17"/>
              <a:stretch>
                <a:fillRect/>
              </a:stretch>
            </p:blipFill>
            <p:spPr>
              <a:xfrm>
                <a:off x="6761851" y="5212899"/>
                <a:ext cx="518149" cy="518149"/>
              </a:xfrm>
              <a:prstGeom prst="rect">
                <a:avLst/>
              </a:prstGeom>
            </p:spPr>
          </p:pic>
          <p:pic>
            <p:nvPicPr>
              <p:cNvPr id="1040" name="Picture 16" descr="eGezondheid"/>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519871" y="4863072"/>
                <a:ext cx="1275038" cy="276259"/>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p:cNvSpPr txBox="1"/>
              <p:nvPr/>
            </p:nvSpPr>
            <p:spPr>
              <a:xfrm>
                <a:off x="5519871" y="5361494"/>
                <a:ext cx="1342227" cy="369332"/>
              </a:xfrm>
              <a:prstGeom prst="rect">
                <a:avLst/>
              </a:prstGeom>
              <a:noFill/>
            </p:spPr>
            <p:txBody>
              <a:bodyPr wrap="none" rtlCol="0">
                <a:spAutoFit/>
              </a:bodyPr>
              <a:lstStyle/>
              <a:p>
                <a:r>
                  <a:rPr lang="fr-BE" b="1" dirty="0">
                    <a:solidFill>
                      <a:srgbClr val="555150"/>
                    </a:solidFill>
                  </a:rPr>
                  <a:t>eHealth Box</a:t>
                </a:r>
              </a:p>
            </p:txBody>
          </p:sp>
        </p:grpSp>
        <p:pic>
          <p:nvPicPr>
            <p:cNvPr id="94" name="Picture 4" descr="Rest API icon PNG and SVG Vector Free Download"/>
            <p:cNvPicPr>
              <a:picLocks noChangeAspect="1" noChangeArrowheads="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50708" y="4117598"/>
              <a:ext cx="455129" cy="37245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12" name="Curved Connector 111"/>
          <p:cNvCxnSpPr>
            <a:stCxn id="76" idx="1"/>
            <a:endCxn id="99" idx="3"/>
          </p:cNvCxnSpPr>
          <p:nvPr/>
        </p:nvCxnSpPr>
        <p:spPr>
          <a:xfrm rot="10800000" flipV="1">
            <a:off x="6545919" y="5168672"/>
            <a:ext cx="2313325" cy="715174"/>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3" name="Curved Connector 112"/>
          <p:cNvCxnSpPr>
            <a:stCxn id="99" idx="0"/>
            <a:endCxn id="6" idx="1"/>
          </p:cNvCxnSpPr>
          <p:nvPr/>
        </p:nvCxnSpPr>
        <p:spPr>
          <a:xfrm rot="16200000" flipV="1">
            <a:off x="4955675" y="4024459"/>
            <a:ext cx="1793360" cy="462374"/>
          </a:xfrm>
          <a:prstGeom prst="curvedConnector4">
            <a:avLst>
              <a:gd name="adj1" fmla="val 29605"/>
              <a:gd name="adj2" fmla="val 149441"/>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5517875" y="5152326"/>
            <a:ext cx="1131334" cy="1463040"/>
            <a:chOff x="5517875" y="5294015"/>
            <a:chExt cx="1131334" cy="1463040"/>
          </a:xfrm>
        </p:grpSpPr>
        <p:pic>
          <p:nvPicPr>
            <p:cNvPr id="99" name="Picture 98"/>
            <p:cNvPicPr>
              <a:picLocks noChangeAspect="1"/>
            </p:cNvPicPr>
            <p:nvPr/>
          </p:nvPicPr>
          <p:blipFill>
            <a:blip r:embed="rId12"/>
            <a:stretch>
              <a:fillRect/>
            </a:stretch>
          </p:blipFill>
          <p:spPr>
            <a:xfrm>
              <a:off x="5621165" y="5294015"/>
              <a:ext cx="924752" cy="1463040"/>
            </a:xfrm>
            <a:prstGeom prst="rect">
              <a:avLst/>
            </a:prstGeom>
          </p:spPr>
        </p:pic>
        <p:pic>
          <p:nvPicPr>
            <p:cNvPr id="51" name="Picture 50"/>
            <p:cNvPicPr>
              <a:picLocks noChangeAspect="1"/>
            </p:cNvPicPr>
            <p:nvPr/>
          </p:nvPicPr>
          <p:blipFill>
            <a:blip r:embed="rId19"/>
            <a:stretch>
              <a:fillRect/>
            </a:stretch>
          </p:blipFill>
          <p:spPr>
            <a:xfrm>
              <a:off x="5517875" y="6372201"/>
              <a:ext cx="1131334" cy="358930"/>
            </a:xfrm>
            <a:prstGeom prst="rect">
              <a:avLst/>
            </a:prstGeom>
          </p:spPr>
        </p:pic>
      </p:grpSp>
      <p:grpSp>
        <p:nvGrpSpPr>
          <p:cNvPr id="122" name="Group 121"/>
          <p:cNvGrpSpPr>
            <a:grpSpLocks noChangeAspect="1"/>
          </p:cNvGrpSpPr>
          <p:nvPr/>
        </p:nvGrpSpPr>
        <p:grpSpPr>
          <a:xfrm>
            <a:off x="1615908" y="5118100"/>
            <a:ext cx="3154710" cy="1551260"/>
            <a:chOff x="3649767" y="2998141"/>
            <a:chExt cx="4354158" cy="2141062"/>
          </a:xfrm>
        </p:grpSpPr>
        <p:pic>
          <p:nvPicPr>
            <p:cNvPr id="124" name="Picture 123"/>
            <p:cNvPicPr>
              <a:picLocks noChangeAspect="1"/>
            </p:cNvPicPr>
            <p:nvPr/>
          </p:nvPicPr>
          <p:blipFill>
            <a:blip r:embed="rId12"/>
            <a:stretch>
              <a:fillRect/>
            </a:stretch>
          </p:blipFill>
          <p:spPr>
            <a:xfrm>
              <a:off x="5188671" y="2998141"/>
              <a:ext cx="1276350" cy="2019300"/>
            </a:xfrm>
            <a:prstGeom prst="rect">
              <a:avLst/>
            </a:prstGeom>
          </p:spPr>
        </p:pic>
        <p:sp>
          <p:nvSpPr>
            <p:cNvPr id="125" name="TextBox 124"/>
            <p:cNvSpPr txBox="1"/>
            <p:nvPr/>
          </p:nvSpPr>
          <p:spPr>
            <a:xfrm>
              <a:off x="3649767" y="4629448"/>
              <a:ext cx="4354158" cy="509755"/>
            </a:xfrm>
            <a:prstGeom prst="rect">
              <a:avLst/>
            </a:prstGeom>
            <a:noFill/>
          </p:spPr>
          <p:txBody>
            <a:bodyPr wrap="none" rtlCol="0">
              <a:spAutoFit/>
            </a:bodyPr>
            <a:lstStyle/>
            <a:p>
              <a:pPr algn="ctr"/>
              <a:r>
                <a:rPr lang="en-US" dirty="0"/>
                <a:t>Tracing business process engine</a:t>
              </a:r>
            </a:p>
          </p:txBody>
        </p:sp>
      </p:grpSp>
      <p:cxnSp>
        <p:nvCxnSpPr>
          <p:cNvPr id="127" name="Curved Connector 126"/>
          <p:cNvCxnSpPr>
            <a:stCxn id="124" idx="3"/>
            <a:endCxn id="6" idx="1"/>
          </p:cNvCxnSpPr>
          <p:nvPr/>
        </p:nvCxnSpPr>
        <p:spPr>
          <a:xfrm flipV="1">
            <a:off x="3655639" y="3358966"/>
            <a:ext cx="1965529" cy="2490654"/>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0" name="Curved Connector 129"/>
          <p:cNvCxnSpPr>
            <a:stCxn id="99" idx="1"/>
            <a:endCxn id="124" idx="3"/>
          </p:cNvCxnSpPr>
          <p:nvPr/>
        </p:nvCxnSpPr>
        <p:spPr>
          <a:xfrm rot="10800000">
            <a:off x="3655641" y="5849620"/>
            <a:ext cx="1965525" cy="34226"/>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344332" y="1115660"/>
            <a:ext cx="1477520" cy="1595301"/>
            <a:chOff x="2345122" y="1115660"/>
            <a:chExt cx="1477520" cy="1595301"/>
          </a:xfrm>
        </p:grpSpPr>
        <p:pic>
          <p:nvPicPr>
            <p:cNvPr id="31" name="Picture 30"/>
            <p:cNvPicPr>
              <a:picLocks noChangeAspect="1"/>
            </p:cNvPicPr>
            <p:nvPr/>
          </p:nvPicPr>
          <p:blipFill>
            <a:blip r:embed="rId20">
              <a:duotone>
                <a:schemeClr val="accent5">
                  <a:shade val="45000"/>
                  <a:satMod val="135000"/>
                </a:schemeClr>
                <a:prstClr val="white"/>
              </a:duotone>
            </a:blip>
            <a:stretch>
              <a:fillRect/>
            </a:stretch>
          </p:blipFill>
          <p:spPr>
            <a:xfrm>
              <a:off x="2377622" y="1115660"/>
              <a:ext cx="1424247" cy="1431665"/>
            </a:xfrm>
            <a:prstGeom prst="rect">
              <a:avLst/>
            </a:prstGeom>
          </p:spPr>
        </p:pic>
        <p:sp>
          <p:nvSpPr>
            <p:cNvPr id="63" name="TextBox 62"/>
            <p:cNvSpPr txBox="1"/>
            <p:nvPr/>
          </p:nvSpPr>
          <p:spPr>
            <a:xfrm>
              <a:off x="2345122" y="2341629"/>
              <a:ext cx="1477520" cy="369332"/>
            </a:xfrm>
            <a:prstGeom prst="rect">
              <a:avLst/>
            </a:prstGeom>
            <a:noFill/>
          </p:spPr>
          <p:txBody>
            <a:bodyPr wrap="none" rtlCol="0">
              <a:spAutoFit/>
            </a:bodyPr>
            <a:lstStyle/>
            <a:p>
              <a:pPr algn="ctr"/>
              <a:r>
                <a:rPr lang="en-US" dirty="0"/>
                <a:t>EMF software</a:t>
              </a:r>
            </a:p>
          </p:txBody>
        </p:sp>
      </p:grpSp>
      <p:sp>
        <p:nvSpPr>
          <p:cNvPr id="7" name="Slide Number Placeholder 6"/>
          <p:cNvSpPr>
            <a:spLocks noGrp="1"/>
          </p:cNvSpPr>
          <p:nvPr>
            <p:ph type="sldNum" sz="quarter" idx="4"/>
          </p:nvPr>
        </p:nvSpPr>
        <p:spPr/>
        <p:txBody>
          <a:bodyPr/>
          <a:lstStyle/>
          <a:p>
            <a:r>
              <a:rPr lang="fr-BE"/>
              <a:t> </a:t>
            </a:r>
            <a:fld id="{30A9230E-FFBB-4CCB-ABD7-198084EDE768}" type="slidenum">
              <a:rPr lang="fr-BE" smtClean="0"/>
              <a:pPr/>
              <a:t>144</a:t>
            </a:fld>
            <a:r>
              <a:rPr lang="fr-BE"/>
              <a:t> </a:t>
            </a:r>
            <a:endParaRPr lang="fr-BE" dirty="0"/>
          </a:p>
        </p:txBody>
      </p:sp>
    </p:spTree>
    <p:extLst>
      <p:ext uri="{BB962C8B-B14F-4D97-AF65-F5344CB8AC3E}">
        <p14:creationId xmlns:p14="http://schemas.microsoft.com/office/powerpoint/2010/main" val="304799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1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3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2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3" name="Curved Connector 122"/>
          <p:cNvCxnSpPr>
            <a:stCxn id="74" idx="2"/>
            <a:endCxn id="76" idx="0"/>
          </p:cNvCxnSpPr>
          <p:nvPr/>
        </p:nvCxnSpPr>
        <p:spPr>
          <a:xfrm rot="5400000">
            <a:off x="9219116" y="4143506"/>
            <a:ext cx="607204" cy="213"/>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191344" y="0"/>
            <a:ext cx="6624736" cy="908720"/>
          </a:xfrm>
        </p:spPr>
        <p:txBody>
          <a:bodyPr>
            <a:normAutofit/>
          </a:bodyPr>
          <a:lstStyle/>
          <a:p>
            <a:r>
              <a:rPr lang="en-US" dirty="0" smtClean="0"/>
              <a:t>COVID-19 testing: re-use</a:t>
            </a:r>
            <a:endParaRPr lang="en-US" dirty="0"/>
          </a:p>
        </p:txBody>
      </p:sp>
      <p:grpSp>
        <p:nvGrpSpPr>
          <p:cNvPr id="11" name="Group 10"/>
          <p:cNvGrpSpPr>
            <a:grpSpLocks noChangeAspect="1"/>
          </p:cNvGrpSpPr>
          <p:nvPr/>
        </p:nvGrpSpPr>
        <p:grpSpPr>
          <a:xfrm>
            <a:off x="8865387" y="44624"/>
            <a:ext cx="1198918" cy="1331284"/>
            <a:chOff x="2635575" y="1781793"/>
            <a:chExt cx="1198918" cy="1331284"/>
          </a:xfrm>
        </p:grpSpPr>
        <p:pic>
          <p:nvPicPr>
            <p:cNvPr id="5" name="Picture 4"/>
            <p:cNvPicPr>
              <a:picLocks noChangeAspect="1"/>
            </p:cNvPicPr>
            <p:nvPr/>
          </p:nvPicPr>
          <p:blipFill>
            <a:blip r:embed="rId2"/>
            <a:stretch>
              <a:fillRect/>
            </a:stretch>
          </p:blipFill>
          <p:spPr>
            <a:xfrm>
              <a:off x="2909500" y="1781793"/>
              <a:ext cx="641611" cy="951723"/>
            </a:xfrm>
            <a:prstGeom prst="rect">
              <a:avLst/>
            </a:prstGeom>
          </p:spPr>
        </p:pic>
        <p:sp>
          <p:nvSpPr>
            <p:cNvPr id="10" name="TextBox 9"/>
            <p:cNvSpPr txBox="1"/>
            <p:nvPr/>
          </p:nvSpPr>
          <p:spPr>
            <a:xfrm>
              <a:off x="2635575" y="2743745"/>
              <a:ext cx="1198918" cy="369332"/>
            </a:xfrm>
            <a:prstGeom prst="rect">
              <a:avLst/>
            </a:prstGeom>
            <a:noFill/>
          </p:spPr>
          <p:txBody>
            <a:bodyPr wrap="none" rtlCol="0">
              <a:spAutoFit/>
            </a:bodyPr>
            <a:lstStyle/>
            <a:p>
              <a:pPr algn="ctr"/>
              <a:r>
                <a:rPr lang="fr-BE" dirty="0"/>
                <a:t>CTPC Code</a:t>
              </a:r>
            </a:p>
          </p:txBody>
        </p:sp>
      </p:grpSp>
      <p:pic>
        <p:nvPicPr>
          <p:cNvPr id="20" name="Picture 19"/>
          <p:cNvPicPr>
            <a:picLocks noChangeAspect="1"/>
          </p:cNvPicPr>
          <p:nvPr/>
        </p:nvPicPr>
        <p:blipFill>
          <a:blip r:embed="rId3">
            <a:duotone>
              <a:schemeClr val="accent3">
                <a:shade val="45000"/>
                <a:satMod val="135000"/>
              </a:schemeClr>
              <a:prstClr val="white"/>
            </a:duotone>
          </a:blip>
          <a:stretch>
            <a:fillRect/>
          </a:stretch>
        </p:blipFill>
        <p:spPr>
          <a:xfrm>
            <a:off x="10998391" y="1599383"/>
            <a:ext cx="676275" cy="752475"/>
          </a:xfrm>
          <a:prstGeom prst="rect">
            <a:avLst/>
          </a:prstGeom>
        </p:spPr>
      </p:pic>
      <p:cxnSp>
        <p:nvCxnSpPr>
          <p:cNvPr id="34" name="Curved Connector 33"/>
          <p:cNvCxnSpPr>
            <a:stCxn id="5" idx="3"/>
            <a:endCxn id="20" idx="1"/>
          </p:cNvCxnSpPr>
          <p:nvPr/>
        </p:nvCxnSpPr>
        <p:spPr>
          <a:xfrm>
            <a:off x="9780923" y="520486"/>
            <a:ext cx="1217468" cy="1455135"/>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9" name="Curved Connector 38"/>
          <p:cNvCxnSpPr>
            <a:stCxn id="49" idx="3"/>
            <a:endCxn id="6" idx="1"/>
          </p:cNvCxnSpPr>
          <p:nvPr/>
        </p:nvCxnSpPr>
        <p:spPr>
          <a:xfrm flipV="1">
            <a:off x="3666037" y="3294733"/>
            <a:ext cx="1955131" cy="1117148"/>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2" name="Curved Connector 41"/>
          <p:cNvCxnSpPr>
            <a:stCxn id="12" idx="3"/>
            <a:endCxn id="49" idx="1"/>
          </p:cNvCxnSpPr>
          <p:nvPr/>
        </p:nvCxnSpPr>
        <p:spPr>
          <a:xfrm>
            <a:off x="1480240" y="3285064"/>
            <a:ext cx="1037503" cy="1126817"/>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468003" y="3273651"/>
            <a:ext cx="1357359" cy="369332"/>
          </a:xfrm>
          <a:prstGeom prst="rect">
            <a:avLst/>
          </a:prstGeom>
          <a:noFill/>
        </p:spPr>
        <p:txBody>
          <a:bodyPr wrap="none" rtlCol="0">
            <a:spAutoFit/>
          </a:bodyPr>
          <a:lstStyle/>
          <a:p>
            <a:r>
              <a:rPr lang="fr-BE" b="1" dirty="0">
                <a:solidFill>
                  <a:srgbClr val="555150"/>
                </a:solidFill>
              </a:rPr>
              <a:t>API </a:t>
            </a:r>
            <a:r>
              <a:rPr lang="fr-BE" b="1" dirty="0" err="1">
                <a:solidFill>
                  <a:srgbClr val="555150"/>
                </a:solidFill>
              </a:rPr>
              <a:t>gateway</a:t>
            </a:r>
            <a:endParaRPr lang="fr-BE" b="1" dirty="0">
              <a:solidFill>
                <a:srgbClr val="555150"/>
              </a:solidFill>
            </a:endParaRPr>
          </a:p>
        </p:txBody>
      </p:sp>
      <p:cxnSp>
        <p:nvCxnSpPr>
          <p:cNvPr id="67" name="Curved Connector 66"/>
          <p:cNvCxnSpPr>
            <a:stCxn id="6" idx="3"/>
            <a:endCxn id="5" idx="1"/>
          </p:cNvCxnSpPr>
          <p:nvPr/>
        </p:nvCxnSpPr>
        <p:spPr>
          <a:xfrm flipV="1">
            <a:off x="6545920" y="520486"/>
            <a:ext cx="2593392" cy="2774247"/>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6" name="Curved Connector 65"/>
          <p:cNvCxnSpPr>
            <a:stCxn id="12" idx="3"/>
            <a:endCxn id="31" idx="1"/>
          </p:cNvCxnSpPr>
          <p:nvPr/>
        </p:nvCxnSpPr>
        <p:spPr>
          <a:xfrm flipV="1">
            <a:off x="1480240" y="1767260"/>
            <a:ext cx="897382" cy="1517804"/>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8" name="Curved Connector 67"/>
          <p:cNvCxnSpPr>
            <a:stCxn id="31" idx="3"/>
            <a:endCxn id="6" idx="1"/>
          </p:cNvCxnSpPr>
          <p:nvPr/>
        </p:nvCxnSpPr>
        <p:spPr>
          <a:xfrm>
            <a:off x="3801869" y="1767260"/>
            <a:ext cx="1819299" cy="1527473"/>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697143" y="5357445"/>
            <a:ext cx="1113023" cy="1277912"/>
            <a:chOff x="5883106" y="5007503"/>
            <a:chExt cx="1113023" cy="1277912"/>
          </a:xfrm>
        </p:grpSpPr>
        <p:pic>
          <p:nvPicPr>
            <p:cNvPr id="69" name="Picture 2" descr="SPF Stratégie et Appui BOS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3106" y="5007503"/>
              <a:ext cx="783336" cy="783336"/>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5944366" y="5639084"/>
              <a:ext cx="1051763" cy="646331"/>
            </a:xfrm>
            <a:prstGeom prst="rect">
              <a:avLst/>
            </a:prstGeom>
            <a:noFill/>
          </p:spPr>
          <p:txBody>
            <a:bodyPr wrap="none" rtlCol="0">
              <a:spAutoFit/>
            </a:bodyPr>
            <a:lstStyle/>
            <a:p>
              <a:r>
                <a:rPr lang="fr-BE" b="1" dirty="0">
                  <a:solidFill>
                    <a:srgbClr val="555150"/>
                  </a:solidFill>
                </a:rPr>
                <a:t>Mandate</a:t>
              </a:r>
            </a:p>
            <a:p>
              <a:endParaRPr lang="fr-BE" b="1" dirty="0">
                <a:solidFill>
                  <a:srgbClr val="555150"/>
                </a:solidFill>
              </a:endParaRPr>
            </a:p>
          </p:txBody>
        </p:sp>
      </p:grpSp>
      <p:sp>
        <p:nvSpPr>
          <p:cNvPr id="81" name="TextBox 80"/>
          <p:cNvSpPr txBox="1"/>
          <p:nvPr/>
        </p:nvSpPr>
        <p:spPr>
          <a:xfrm>
            <a:off x="1819298" y="3229070"/>
            <a:ext cx="731482" cy="369332"/>
          </a:xfrm>
          <a:prstGeom prst="rect">
            <a:avLst/>
          </a:prstGeom>
          <a:noFill/>
        </p:spPr>
        <p:txBody>
          <a:bodyPr wrap="none" rtlCol="0">
            <a:spAutoFit/>
          </a:bodyPr>
          <a:lstStyle/>
          <a:p>
            <a:r>
              <a:rPr lang="fr-BE" b="1" dirty="0">
                <a:solidFill>
                  <a:srgbClr val="555150"/>
                </a:solidFill>
              </a:rPr>
              <a:t>IUAM</a:t>
            </a:r>
          </a:p>
        </p:txBody>
      </p:sp>
      <p:grpSp>
        <p:nvGrpSpPr>
          <p:cNvPr id="101" name="Group 100"/>
          <p:cNvGrpSpPr/>
          <p:nvPr/>
        </p:nvGrpSpPr>
        <p:grpSpPr>
          <a:xfrm>
            <a:off x="5193842" y="4585097"/>
            <a:ext cx="1489570" cy="369332"/>
            <a:chOff x="4727063" y="6292893"/>
            <a:chExt cx="1489570" cy="369332"/>
          </a:xfrm>
        </p:grpSpPr>
        <p:pic>
          <p:nvPicPr>
            <p:cNvPr id="102" name="Picture 10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7063" y="6311062"/>
              <a:ext cx="881982" cy="293994"/>
            </a:xfrm>
            <a:prstGeom prst="rect">
              <a:avLst/>
            </a:prstGeom>
          </p:spPr>
        </p:pic>
        <p:sp>
          <p:nvSpPr>
            <p:cNvPr id="103" name="TextBox 102"/>
            <p:cNvSpPr txBox="1"/>
            <p:nvPr/>
          </p:nvSpPr>
          <p:spPr>
            <a:xfrm>
              <a:off x="5546257" y="6292893"/>
              <a:ext cx="670376" cy="369332"/>
            </a:xfrm>
            <a:prstGeom prst="rect">
              <a:avLst/>
            </a:prstGeom>
            <a:noFill/>
          </p:spPr>
          <p:txBody>
            <a:bodyPr wrap="none" rtlCol="0">
              <a:spAutoFit/>
            </a:bodyPr>
            <a:lstStyle/>
            <a:p>
              <a:r>
                <a:rPr lang="fr-BE" b="1" dirty="0" err="1">
                  <a:solidFill>
                    <a:schemeClr val="tx2"/>
                  </a:solidFill>
                </a:rPr>
                <a:t>Seals</a:t>
              </a:r>
              <a:endParaRPr lang="en-US" b="1" dirty="0">
                <a:solidFill>
                  <a:schemeClr val="tx2"/>
                </a:solidFill>
              </a:endParaRPr>
            </a:p>
          </p:txBody>
        </p:sp>
      </p:grpSp>
      <p:grpSp>
        <p:nvGrpSpPr>
          <p:cNvPr id="71" name="Group 70"/>
          <p:cNvGrpSpPr/>
          <p:nvPr/>
        </p:nvGrpSpPr>
        <p:grpSpPr>
          <a:xfrm>
            <a:off x="384865" y="2489726"/>
            <a:ext cx="1095375" cy="1755007"/>
            <a:chOff x="384865" y="2695648"/>
            <a:chExt cx="1095375" cy="1755007"/>
          </a:xfrm>
        </p:grpSpPr>
        <p:pic>
          <p:nvPicPr>
            <p:cNvPr id="12" name="Picture 11"/>
            <p:cNvPicPr>
              <a:picLocks noChangeAspect="1"/>
            </p:cNvPicPr>
            <p:nvPr/>
          </p:nvPicPr>
          <p:blipFill>
            <a:blip r:embed="rId6"/>
            <a:stretch>
              <a:fillRect/>
            </a:stretch>
          </p:blipFill>
          <p:spPr>
            <a:xfrm>
              <a:off x="384865" y="2695648"/>
              <a:ext cx="1095375" cy="1590675"/>
            </a:xfrm>
            <a:prstGeom prst="rect">
              <a:avLst/>
            </a:prstGeom>
          </p:spPr>
        </p:pic>
        <p:sp>
          <p:nvSpPr>
            <p:cNvPr id="104" name="TextBox 103"/>
            <p:cNvSpPr txBox="1"/>
            <p:nvPr/>
          </p:nvSpPr>
          <p:spPr>
            <a:xfrm>
              <a:off x="474268" y="3804324"/>
              <a:ext cx="909415" cy="646331"/>
            </a:xfrm>
            <a:prstGeom prst="rect">
              <a:avLst/>
            </a:prstGeom>
            <a:noFill/>
          </p:spPr>
          <p:txBody>
            <a:bodyPr wrap="none" rtlCol="0">
              <a:spAutoFit/>
            </a:bodyPr>
            <a:lstStyle/>
            <a:p>
              <a:pPr algn="ctr"/>
              <a:r>
                <a:rPr lang="fr-BE" dirty="0" err="1"/>
                <a:t>Doctors</a:t>
              </a:r>
              <a:endParaRPr lang="fr-BE" dirty="0"/>
            </a:p>
            <a:p>
              <a:pPr algn="ctr"/>
              <a:r>
                <a:rPr lang="fr-BE" dirty="0"/>
                <a:t>Nurses</a:t>
              </a:r>
            </a:p>
          </p:txBody>
        </p:sp>
      </p:grpSp>
      <p:grpSp>
        <p:nvGrpSpPr>
          <p:cNvPr id="75" name="Group 74"/>
          <p:cNvGrpSpPr/>
          <p:nvPr/>
        </p:nvGrpSpPr>
        <p:grpSpPr>
          <a:xfrm>
            <a:off x="8745564" y="2764338"/>
            <a:ext cx="1554520" cy="1445004"/>
            <a:chOff x="8870521" y="2906633"/>
            <a:chExt cx="1554520" cy="1445004"/>
          </a:xfrm>
        </p:grpSpPr>
        <p:sp>
          <p:nvSpPr>
            <p:cNvPr id="105" name="TextBox 104"/>
            <p:cNvSpPr txBox="1"/>
            <p:nvPr/>
          </p:nvSpPr>
          <p:spPr>
            <a:xfrm>
              <a:off x="8999016" y="3982305"/>
              <a:ext cx="1297535" cy="369332"/>
            </a:xfrm>
            <a:prstGeom prst="rect">
              <a:avLst/>
            </a:prstGeom>
            <a:noFill/>
          </p:spPr>
          <p:txBody>
            <a:bodyPr wrap="none" rtlCol="0">
              <a:spAutoFit/>
            </a:bodyPr>
            <a:lstStyle/>
            <a:p>
              <a:pPr algn="ctr"/>
              <a:r>
                <a:rPr lang="fr-BE" dirty="0"/>
                <a:t>Test </a:t>
              </a:r>
              <a:r>
                <a:rPr lang="fr-BE" dirty="0" err="1"/>
                <a:t>centers</a:t>
              </a:r>
              <a:endParaRPr lang="fr-BE" dirty="0"/>
            </a:p>
          </p:txBody>
        </p:sp>
        <p:pic>
          <p:nvPicPr>
            <p:cNvPr id="74" name="Picture 73"/>
            <p:cNvPicPr>
              <a:picLocks noChangeAspect="1"/>
            </p:cNvPicPr>
            <p:nvPr/>
          </p:nvPicPr>
          <p:blipFill>
            <a:blip r:embed="rId7"/>
            <a:stretch>
              <a:fillRect/>
            </a:stretch>
          </p:blipFill>
          <p:spPr>
            <a:xfrm>
              <a:off x="8870521" y="2906633"/>
              <a:ext cx="1554520" cy="1075672"/>
            </a:xfrm>
            <a:prstGeom prst="rect">
              <a:avLst/>
            </a:prstGeom>
          </p:spPr>
        </p:pic>
      </p:grpSp>
      <p:grpSp>
        <p:nvGrpSpPr>
          <p:cNvPr id="77" name="Group 76"/>
          <p:cNvGrpSpPr/>
          <p:nvPr/>
        </p:nvGrpSpPr>
        <p:grpSpPr>
          <a:xfrm>
            <a:off x="8865386" y="4447214"/>
            <a:ext cx="1392852" cy="1683782"/>
            <a:chOff x="8932616" y="4614408"/>
            <a:chExt cx="1392852" cy="1683782"/>
          </a:xfrm>
        </p:grpSpPr>
        <p:pic>
          <p:nvPicPr>
            <p:cNvPr id="76" name="Picture 75"/>
            <p:cNvPicPr>
              <a:picLocks noChangeAspect="1"/>
            </p:cNvPicPr>
            <p:nvPr/>
          </p:nvPicPr>
          <p:blipFill>
            <a:blip r:embed="rId8"/>
            <a:stretch>
              <a:fillRect/>
            </a:stretch>
          </p:blipFill>
          <p:spPr>
            <a:xfrm>
              <a:off x="8932616" y="4614408"/>
              <a:ext cx="1314450" cy="1314450"/>
            </a:xfrm>
            <a:prstGeom prst="rect">
              <a:avLst/>
            </a:prstGeom>
          </p:spPr>
        </p:pic>
        <p:sp>
          <p:nvSpPr>
            <p:cNvPr id="106" name="TextBox 105"/>
            <p:cNvSpPr txBox="1"/>
            <p:nvPr/>
          </p:nvSpPr>
          <p:spPr>
            <a:xfrm>
              <a:off x="8970097" y="5928858"/>
              <a:ext cx="1355371" cy="369332"/>
            </a:xfrm>
            <a:prstGeom prst="rect">
              <a:avLst/>
            </a:prstGeom>
            <a:noFill/>
          </p:spPr>
          <p:txBody>
            <a:bodyPr wrap="none" rtlCol="0">
              <a:spAutoFit/>
            </a:bodyPr>
            <a:lstStyle/>
            <a:p>
              <a:pPr algn="ctr"/>
              <a:r>
                <a:rPr lang="fr-BE" dirty="0" err="1"/>
                <a:t>Laboratories</a:t>
              </a:r>
              <a:endParaRPr lang="fr-BE" dirty="0"/>
            </a:p>
          </p:txBody>
        </p:sp>
      </p:grpSp>
      <p:cxnSp>
        <p:nvCxnSpPr>
          <p:cNvPr id="108" name="Curved Connector 107"/>
          <p:cNvCxnSpPr>
            <a:stCxn id="74" idx="3"/>
            <a:endCxn id="20" idx="1"/>
          </p:cNvCxnSpPr>
          <p:nvPr/>
        </p:nvCxnSpPr>
        <p:spPr>
          <a:xfrm flipV="1">
            <a:off x="10300084" y="1975621"/>
            <a:ext cx="698307" cy="1326553"/>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1" name="Curved Connector 110"/>
          <p:cNvCxnSpPr>
            <a:stCxn id="6" idx="3"/>
            <a:endCxn id="74" idx="1"/>
          </p:cNvCxnSpPr>
          <p:nvPr/>
        </p:nvCxnSpPr>
        <p:spPr>
          <a:xfrm>
            <a:off x="6545920" y="3294733"/>
            <a:ext cx="2199644" cy="7441"/>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4" name="Curved Connector 113"/>
          <p:cNvCxnSpPr>
            <a:stCxn id="6" idx="3"/>
            <a:endCxn id="76" idx="1"/>
          </p:cNvCxnSpPr>
          <p:nvPr/>
        </p:nvCxnSpPr>
        <p:spPr>
          <a:xfrm>
            <a:off x="6545920" y="3294733"/>
            <a:ext cx="2319466" cy="1809706"/>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10688548" y="2855690"/>
            <a:ext cx="1357359" cy="2036416"/>
            <a:chOff x="4655626" y="6311062"/>
            <a:chExt cx="1357359" cy="2036416"/>
          </a:xfrm>
        </p:grpSpPr>
        <p:pic>
          <p:nvPicPr>
            <p:cNvPr id="118" name="Picture 1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7063" y="6311062"/>
              <a:ext cx="881982" cy="293994"/>
            </a:xfrm>
            <a:prstGeom prst="rect">
              <a:avLst/>
            </a:prstGeom>
          </p:spPr>
        </p:pic>
        <p:sp>
          <p:nvSpPr>
            <p:cNvPr id="119" name="TextBox 118"/>
            <p:cNvSpPr txBox="1"/>
            <p:nvPr/>
          </p:nvSpPr>
          <p:spPr>
            <a:xfrm>
              <a:off x="4655626" y="6593152"/>
              <a:ext cx="1357359" cy="1754326"/>
            </a:xfrm>
            <a:prstGeom prst="rect">
              <a:avLst/>
            </a:prstGeom>
            <a:noFill/>
          </p:spPr>
          <p:txBody>
            <a:bodyPr wrap="none" rtlCol="0">
              <a:spAutoFit/>
            </a:bodyPr>
            <a:lstStyle/>
            <a:p>
              <a:r>
                <a:rPr lang="fr-BE" b="1" dirty="0">
                  <a:solidFill>
                    <a:srgbClr val="555150"/>
                  </a:solidFill>
                </a:rPr>
                <a:t>IUAM</a:t>
              </a:r>
            </a:p>
            <a:p>
              <a:r>
                <a:rPr lang="fr-BE" b="1" dirty="0">
                  <a:solidFill>
                    <a:srgbClr val="555150"/>
                  </a:solidFill>
                </a:rPr>
                <a:t>API </a:t>
              </a:r>
              <a:r>
                <a:rPr lang="fr-BE" b="1" dirty="0" err="1">
                  <a:solidFill>
                    <a:srgbClr val="555150"/>
                  </a:solidFill>
                </a:rPr>
                <a:t>gateway</a:t>
              </a:r>
              <a:endParaRPr lang="fr-BE" b="1" dirty="0">
                <a:solidFill>
                  <a:srgbClr val="555150"/>
                </a:solidFill>
              </a:endParaRPr>
            </a:p>
            <a:p>
              <a:r>
                <a:rPr lang="fr-BE" b="1" dirty="0" err="1">
                  <a:solidFill>
                    <a:srgbClr val="555150"/>
                  </a:solidFill>
                </a:rPr>
                <a:t>eHealthBox</a:t>
              </a:r>
              <a:endParaRPr lang="fr-BE" b="1" dirty="0">
                <a:solidFill>
                  <a:srgbClr val="555150"/>
                </a:solidFill>
              </a:endParaRPr>
            </a:p>
            <a:p>
              <a:r>
                <a:rPr lang="fr-BE" b="1" dirty="0">
                  <a:solidFill>
                    <a:srgbClr val="555150"/>
                  </a:solidFill>
                </a:rPr>
                <a:t>ETEE</a:t>
              </a:r>
            </a:p>
            <a:p>
              <a:endParaRPr lang="fr-BE" b="1" dirty="0">
                <a:solidFill>
                  <a:srgbClr val="555150"/>
                </a:solidFill>
              </a:endParaRPr>
            </a:p>
            <a:p>
              <a:endParaRPr lang="fr-BE" b="1" dirty="0">
                <a:solidFill>
                  <a:srgbClr val="555150"/>
                </a:solidFill>
              </a:endParaRPr>
            </a:p>
          </p:txBody>
        </p:sp>
      </p:grpSp>
      <p:cxnSp>
        <p:nvCxnSpPr>
          <p:cNvPr id="133" name="Curved Connector 132"/>
          <p:cNvCxnSpPr>
            <a:stCxn id="6" idx="3"/>
            <a:endCxn id="72" idx="1"/>
          </p:cNvCxnSpPr>
          <p:nvPr/>
        </p:nvCxnSpPr>
        <p:spPr>
          <a:xfrm flipV="1">
            <a:off x="6545920" y="1963036"/>
            <a:ext cx="2246852" cy="1331697"/>
          </a:xfrm>
          <a:prstGeom prst="curvedConnector3">
            <a:avLst>
              <a:gd name="adj1" fmla="val 61395"/>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9" name="Curved Connector 138"/>
          <p:cNvCxnSpPr>
            <a:stCxn id="72" idx="3"/>
            <a:endCxn id="20" idx="1"/>
          </p:cNvCxnSpPr>
          <p:nvPr/>
        </p:nvCxnSpPr>
        <p:spPr>
          <a:xfrm>
            <a:off x="10151459" y="1963036"/>
            <a:ext cx="846932" cy="12585"/>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1965144" y="5719881"/>
            <a:ext cx="2747099" cy="923330"/>
          </a:xfrm>
          <a:prstGeom prst="rect">
            <a:avLst/>
          </a:prstGeom>
          <a:noFill/>
        </p:spPr>
        <p:txBody>
          <a:bodyPr wrap="none" rtlCol="0">
            <a:spAutoFit/>
          </a:bodyPr>
          <a:lstStyle/>
          <a:p>
            <a:r>
              <a:rPr lang="fr-BE" b="1" dirty="0" err="1">
                <a:solidFill>
                  <a:srgbClr val="555150"/>
                </a:solidFill>
              </a:rPr>
              <a:t>Addressbook</a:t>
            </a:r>
            <a:endParaRPr lang="fr-BE" b="1" dirty="0">
              <a:solidFill>
                <a:srgbClr val="555150"/>
              </a:solidFill>
            </a:endParaRPr>
          </a:p>
          <a:p>
            <a:r>
              <a:rPr lang="fr-BE" b="1" dirty="0" err="1">
                <a:solidFill>
                  <a:srgbClr val="555150"/>
                </a:solidFill>
              </a:rPr>
              <a:t>ConsultRN</a:t>
            </a:r>
            <a:endParaRPr lang="fr-BE" b="1" dirty="0">
              <a:solidFill>
                <a:srgbClr val="555150"/>
              </a:solidFill>
            </a:endParaRPr>
          </a:p>
          <a:p>
            <a:r>
              <a:rPr lang="fr-BE" b="1" dirty="0" err="1">
                <a:solidFill>
                  <a:srgbClr val="555150"/>
                </a:solidFill>
              </a:rPr>
              <a:t>DossierNumberGeneration</a:t>
            </a:r>
            <a:endParaRPr lang="fr-BE" b="1" dirty="0">
              <a:solidFill>
                <a:srgbClr val="555150"/>
              </a:solidFill>
            </a:endParaRPr>
          </a:p>
        </p:txBody>
      </p:sp>
      <p:grpSp>
        <p:nvGrpSpPr>
          <p:cNvPr id="149" name="Group 148"/>
          <p:cNvGrpSpPr/>
          <p:nvPr/>
        </p:nvGrpSpPr>
        <p:grpSpPr>
          <a:xfrm>
            <a:off x="3736110" y="5369792"/>
            <a:ext cx="2150653" cy="991769"/>
            <a:chOff x="4920737" y="5529683"/>
            <a:chExt cx="2150653" cy="991769"/>
          </a:xfrm>
        </p:grpSpPr>
        <p:sp>
          <p:nvSpPr>
            <p:cNvPr id="93" name="TextBox 92"/>
            <p:cNvSpPr txBox="1"/>
            <p:nvPr/>
          </p:nvSpPr>
          <p:spPr>
            <a:xfrm>
              <a:off x="4920737" y="5875121"/>
              <a:ext cx="2150653" cy="646331"/>
            </a:xfrm>
            <a:prstGeom prst="rect">
              <a:avLst/>
            </a:prstGeom>
            <a:noFill/>
          </p:spPr>
          <p:txBody>
            <a:bodyPr wrap="none" rtlCol="0">
              <a:spAutoFit/>
            </a:bodyPr>
            <a:lstStyle/>
            <a:p>
              <a:r>
                <a:rPr lang="fr-BE" b="1" dirty="0" err="1">
                  <a:solidFill>
                    <a:srgbClr val="555150"/>
                  </a:solidFill>
                </a:rPr>
                <a:t>CentralPersonnelFile</a:t>
              </a:r>
              <a:endParaRPr lang="fr-BE" b="1" dirty="0">
                <a:solidFill>
                  <a:srgbClr val="555150"/>
                </a:solidFill>
              </a:endParaRPr>
            </a:p>
            <a:p>
              <a:r>
                <a:rPr lang="fr-BE" b="1" dirty="0" err="1">
                  <a:solidFill>
                    <a:srgbClr val="555150"/>
                  </a:solidFill>
                </a:rPr>
                <a:t>DmfA</a:t>
              </a:r>
              <a:endParaRPr lang="fr-BE" b="1" dirty="0">
                <a:solidFill>
                  <a:srgbClr val="555150"/>
                </a:solidFill>
              </a:endParaRPr>
            </a:p>
          </p:txBody>
        </p:sp>
        <p:pic>
          <p:nvPicPr>
            <p:cNvPr id="148" name="Picture 147"/>
            <p:cNvPicPr>
              <a:picLocks noChangeAspect="1"/>
            </p:cNvPicPr>
            <p:nvPr/>
          </p:nvPicPr>
          <p:blipFill>
            <a:blip r:embed="rId9"/>
            <a:stretch>
              <a:fillRect/>
            </a:stretch>
          </p:blipFill>
          <p:spPr>
            <a:xfrm>
              <a:off x="5007873" y="5529683"/>
              <a:ext cx="839409" cy="404160"/>
            </a:xfrm>
            <a:prstGeom prst="rect">
              <a:avLst/>
            </a:prstGeom>
          </p:spPr>
        </p:pic>
      </p:grpSp>
      <p:grpSp>
        <p:nvGrpSpPr>
          <p:cNvPr id="155" name="Group 154"/>
          <p:cNvGrpSpPr/>
          <p:nvPr/>
        </p:nvGrpSpPr>
        <p:grpSpPr>
          <a:xfrm>
            <a:off x="2012758" y="3901175"/>
            <a:ext cx="2153410" cy="1422586"/>
            <a:chOff x="2012758" y="4107097"/>
            <a:chExt cx="2153410" cy="1422586"/>
          </a:xfrm>
        </p:grpSpPr>
        <p:grpSp>
          <p:nvGrpSpPr>
            <p:cNvPr id="30" name="Group 29"/>
            <p:cNvGrpSpPr/>
            <p:nvPr/>
          </p:nvGrpSpPr>
          <p:grpSpPr>
            <a:xfrm>
              <a:off x="2012758" y="4107097"/>
              <a:ext cx="2153410" cy="1422586"/>
              <a:chOff x="1750596" y="4853618"/>
              <a:chExt cx="2153410" cy="1422586"/>
            </a:xfrm>
          </p:grpSpPr>
          <p:pic>
            <p:nvPicPr>
              <p:cNvPr id="49" name="Picture 48"/>
              <p:cNvPicPr>
                <a:picLocks noChangeAspect="1"/>
              </p:cNvPicPr>
              <p:nvPr/>
            </p:nvPicPr>
            <p:blipFill>
              <a:blip r:embed="rId10"/>
              <a:stretch>
                <a:fillRect/>
              </a:stretch>
            </p:blipFill>
            <p:spPr>
              <a:xfrm>
                <a:off x="2255581" y="4853618"/>
                <a:ext cx="1148294" cy="1021411"/>
              </a:xfrm>
              <a:prstGeom prst="rect">
                <a:avLst/>
              </a:prstGeom>
            </p:spPr>
          </p:pic>
          <p:pic>
            <p:nvPicPr>
              <p:cNvPr id="50" name="Picture 49"/>
              <p:cNvPicPr>
                <a:picLocks noChangeAspect="1"/>
              </p:cNvPicPr>
              <p:nvPr/>
            </p:nvPicPr>
            <p:blipFill>
              <a:blip r:embed="rId11"/>
              <a:stretch>
                <a:fillRect/>
              </a:stretch>
            </p:blipFill>
            <p:spPr>
              <a:xfrm>
                <a:off x="3052769" y="5447169"/>
                <a:ext cx="400050" cy="485775"/>
              </a:xfrm>
              <a:prstGeom prst="rect">
                <a:avLst/>
              </a:prstGeom>
            </p:spPr>
          </p:pic>
          <p:sp>
            <p:nvSpPr>
              <p:cNvPr id="55" name="TextBox 54"/>
              <p:cNvSpPr txBox="1"/>
              <p:nvPr/>
            </p:nvSpPr>
            <p:spPr>
              <a:xfrm>
                <a:off x="1750596" y="5906872"/>
                <a:ext cx="2153410" cy="369332"/>
              </a:xfrm>
              <a:prstGeom prst="rect">
                <a:avLst/>
              </a:prstGeom>
              <a:noFill/>
            </p:spPr>
            <p:txBody>
              <a:bodyPr wrap="none" rtlCol="0">
                <a:spAutoFit/>
              </a:bodyPr>
              <a:lstStyle/>
              <a:p>
                <a:pPr algn="ctr"/>
                <a:r>
                  <a:rPr lang="fr-BE" dirty="0" err="1"/>
                  <a:t>Entities</a:t>
                </a:r>
                <a:r>
                  <a:rPr lang="fr-BE" dirty="0"/>
                  <a:t> prescriptions</a:t>
                </a:r>
              </a:p>
            </p:txBody>
          </p:sp>
        </p:grpSp>
        <p:pic>
          <p:nvPicPr>
            <p:cNvPr id="152" name="Picture 151"/>
            <p:cNvPicPr>
              <a:picLocks noChangeAspect="1"/>
            </p:cNvPicPr>
            <p:nvPr/>
          </p:nvPicPr>
          <p:blipFill rotWithShape="1">
            <a:blip r:embed="rId12" cstate="print">
              <a:extLst>
                <a:ext uri="{28A0092B-C50C-407E-A947-70E740481C1C}">
                  <a14:useLocalDpi xmlns:a14="http://schemas.microsoft.com/office/drawing/2010/main" val="0"/>
                </a:ext>
              </a:extLst>
            </a:blip>
            <a:srcRect r="65629" b="7461"/>
            <a:stretch/>
          </p:blipFill>
          <p:spPr>
            <a:xfrm>
              <a:off x="3059868" y="4269616"/>
              <a:ext cx="421395" cy="412974"/>
            </a:xfrm>
            <a:prstGeom prst="rect">
              <a:avLst/>
            </a:prstGeom>
          </p:spPr>
        </p:pic>
      </p:grpSp>
      <p:grpSp>
        <p:nvGrpSpPr>
          <p:cNvPr id="154" name="Group 153"/>
          <p:cNvGrpSpPr/>
          <p:nvPr/>
        </p:nvGrpSpPr>
        <p:grpSpPr>
          <a:xfrm>
            <a:off x="5621168" y="2563213"/>
            <a:ext cx="996189" cy="1551260"/>
            <a:chOff x="5621168" y="2769135"/>
            <a:chExt cx="996189" cy="1551260"/>
          </a:xfrm>
        </p:grpSpPr>
        <p:grpSp>
          <p:nvGrpSpPr>
            <p:cNvPr id="16" name="Group 15"/>
            <p:cNvGrpSpPr>
              <a:grpSpLocks noChangeAspect="1"/>
            </p:cNvGrpSpPr>
            <p:nvPr/>
          </p:nvGrpSpPr>
          <p:grpSpPr>
            <a:xfrm>
              <a:off x="5621168" y="2769135"/>
              <a:ext cx="924752" cy="1551260"/>
              <a:chOff x="5188671" y="2998141"/>
              <a:chExt cx="1276350" cy="2141062"/>
            </a:xfrm>
          </p:grpSpPr>
          <p:pic>
            <p:nvPicPr>
              <p:cNvPr id="6" name="Picture 5"/>
              <p:cNvPicPr>
                <a:picLocks noChangeAspect="1"/>
              </p:cNvPicPr>
              <p:nvPr/>
            </p:nvPicPr>
            <p:blipFill>
              <a:blip r:embed="rId13"/>
              <a:stretch>
                <a:fillRect/>
              </a:stretch>
            </p:blipFill>
            <p:spPr>
              <a:xfrm>
                <a:off x="5188671" y="2998141"/>
                <a:ext cx="1276350" cy="2019300"/>
              </a:xfrm>
              <a:prstGeom prst="rect">
                <a:avLst/>
              </a:prstGeom>
            </p:spPr>
          </p:pic>
          <p:sp>
            <p:nvSpPr>
              <p:cNvPr id="15" name="TextBox 14"/>
              <p:cNvSpPr txBox="1"/>
              <p:nvPr/>
            </p:nvSpPr>
            <p:spPr>
              <a:xfrm>
                <a:off x="5368951" y="4629448"/>
                <a:ext cx="915790" cy="509755"/>
              </a:xfrm>
              <a:prstGeom prst="rect">
                <a:avLst/>
              </a:prstGeom>
              <a:noFill/>
            </p:spPr>
            <p:txBody>
              <a:bodyPr wrap="none" rtlCol="0">
                <a:spAutoFit/>
              </a:bodyPr>
              <a:lstStyle/>
              <a:p>
                <a:pPr algn="ctr"/>
                <a:r>
                  <a:rPr lang="en-US" dirty="0"/>
                  <a:t>CTPC</a:t>
                </a:r>
              </a:p>
            </p:txBody>
          </p:sp>
        </p:grpSp>
        <p:pic>
          <p:nvPicPr>
            <p:cNvPr id="153" name="Picture 152"/>
            <p:cNvPicPr>
              <a:picLocks noChangeAspect="1"/>
            </p:cNvPicPr>
            <p:nvPr/>
          </p:nvPicPr>
          <p:blipFill rotWithShape="1">
            <a:blip r:embed="rId12" cstate="print">
              <a:extLst>
                <a:ext uri="{28A0092B-C50C-407E-A947-70E740481C1C}">
                  <a14:useLocalDpi xmlns:a14="http://schemas.microsoft.com/office/drawing/2010/main" val="0"/>
                </a:ext>
              </a:extLst>
            </a:blip>
            <a:srcRect r="65629" b="7461"/>
            <a:stretch/>
          </p:blipFill>
          <p:spPr>
            <a:xfrm>
              <a:off x="6195962" y="2778805"/>
              <a:ext cx="421395" cy="412974"/>
            </a:xfrm>
            <a:prstGeom prst="rect">
              <a:avLst/>
            </a:prstGeom>
          </p:spPr>
        </p:pic>
      </p:grpSp>
      <p:grpSp>
        <p:nvGrpSpPr>
          <p:cNvPr id="157" name="Group 156"/>
          <p:cNvGrpSpPr/>
          <p:nvPr/>
        </p:nvGrpSpPr>
        <p:grpSpPr>
          <a:xfrm>
            <a:off x="5150116" y="4092826"/>
            <a:ext cx="1950167" cy="412974"/>
            <a:chOff x="5150116" y="4298748"/>
            <a:chExt cx="1950167" cy="412974"/>
          </a:xfrm>
        </p:grpSpPr>
        <p:sp>
          <p:nvSpPr>
            <p:cNvPr id="100" name="TextBox 99"/>
            <p:cNvSpPr txBox="1"/>
            <p:nvPr/>
          </p:nvSpPr>
          <p:spPr>
            <a:xfrm>
              <a:off x="5537098" y="4325989"/>
              <a:ext cx="1563185" cy="369332"/>
            </a:xfrm>
            <a:prstGeom prst="rect">
              <a:avLst/>
            </a:prstGeom>
            <a:noFill/>
          </p:spPr>
          <p:txBody>
            <a:bodyPr wrap="none" rtlCol="0">
              <a:spAutoFit/>
            </a:bodyPr>
            <a:lstStyle/>
            <a:p>
              <a:r>
                <a:rPr lang="en-US" b="1" dirty="0" err="1"/>
                <a:t>DataEncryptor</a:t>
              </a:r>
              <a:endParaRPr lang="en-US" b="1" dirty="0"/>
            </a:p>
          </p:txBody>
        </p:sp>
        <p:pic>
          <p:nvPicPr>
            <p:cNvPr id="156" name="Picture 155"/>
            <p:cNvPicPr>
              <a:picLocks noChangeAspect="1"/>
            </p:cNvPicPr>
            <p:nvPr/>
          </p:nvPicPr>
          <p:blipFill rotWithShape="1">
            <a:blip r:embed="rId12" cstate="print">
              <a:extLst>
                <a:ext uri="{28A0092B-C50C-407E-A947-70E740481C1C}">
                  <a14:useLocalDpi xmlns:a14="http://schemas.microsoft.com/office/drawing/2010/main" val="0"/>
                </a:ext>
              </a:extLst>
            </a:blip>
            <a:srcRect r="65629" b="7461"/>
            <a:stretch/>
          </p:blipFill>
          <p:spPr>
            <a:xfrm>
              <a:off x="5150116" y="4298748"/>
              <a:ext cx="421395" cy="412974"/>
            </a:xfrm>
            <a:prstGeom prst="rect">
              <a:avLst/>
            </a:prstGeom>
          </p:spPr>
        </p:pic>
      </p:grpSp>
      <p:pic>
        <p:nvPicPr>
          <p:cNvPr id="72" name="Picture 12" descr="mijngezondheid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792772" y="1716002"/>
            <a:ext cx="1358687" cy="49406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066777" y="1051427"/>
            <a:ext cx="2034211" cy="1659534"/>
            <a:chOff x="2066777" y="1051427"/>
            <a:chExt cx="2034211" cy="1659534"/>
          </a:xfrm>
        </p:grpSpPr>
        <p:pic>
          <p:nvPicPr>
            <p:cNvPr id="31" name="Picture 30"/>
            <p:cNvPicPr>
              <a:picLocks noChangeAspect="1"/>
            </p:cNvPicPr>
            <p:nvPr/>
          </p:nvPicPr>
          <p:blipFill>
            <a:blip r:embed="rId15">
              <a:duotone>
                <a:schemeClr val="accent5">
                  <a:shade val="45000"/>
                  <a:satMod val="135000"/>
                </a:schemeClr>
                <a:prstClr val="white"/>
              </a:duotone>
            </a:blip>
            <a:stretch>
              <a:fillRect/>
            </a:stretch>
          </p:blipFill>
          <p:spPr>
            <a:xfrm>
              <a:off x="2377622" y="1051427"/>
              <a:ext cx="1424247" cy="1431665"/>
            </a:xfrm>
            <a:prstGeom prst="rect">
              <a:avLst/>
            </a:prstGeom>
          </p:spPr>
        </p:pic>
        <p:sp>
          <p:nvSpPr>
            <p:cNvPr id="65" name="TextBox 64"/>
            <p:cNvSpPr txBox="1"/>
            <p:nvPr/>
          </p:nvSpPr>
          <p:spPr>
            <a:xfrm>
              <a:off x="2066777" y="2341629"/>
              <a:ext cx="2034211" cy="369332"/>
            </a:xfrm>
            <a:prstGeom prst="rect">
              <a:avLst/>
            </a:prstGeom>
            <a:noFill/>
          </p:spPr>
          <p:txBody>
            <a:bodyPr wrap="none" rtlCol="0">
              <a:spAutoFit/>
            </a:bodyPr>
            <a:lstStyle/>
            <a:p>
              <a:pPr algn="ctr"/>
              <a:r>
                <a:rPr lang="en-US" dirty="0"/>
                <a:t>Integrated software</a:t>
              </a:r>
            </a:p>
          </p:txBody>
        </p:sp>
      </p:grpSp>
      <p:pic>
        <p:nvPicPr>
          <p:cNvPr id="88" name="Picture 87"/>
          <p:cNvPicPr>
            <a:picLocks noChangeAspect="1"/>
          </p:cNvPicPr>
          <p:nvPr/>
        </p:nvPicPr>
        <p:blipFill rotWithShape="1">
          <a:blip r:embed="rId16" cstate="print">
            <a:extLst>
              <a:ext uri="{28A0092B-C50C-407E-A947-70E740481C1C}">
                <a14:useLocalDpi xmlns:a14="http://schemas.microsoft.com/office/drawing/2010/main" val="0"/>
              </a:ext>
            </a:extLst>
          </a:blip>
          <a:srcRect l="1178" t="856" r="84797" b="92911"/>
          <a:stretch/>
        </p:blipFill>
        <p:spPr>
          <a:xfrm>
            <a:off x="1857264" y="2934693"/>
            <a:ext cx="1080120" cy="360040"/>
          </a:xfrm>
          <a:prstGeom prst="rect">
            <a:avLst/>
          </a:prstGeom>
        </p:spPr>
      </p:pic>
      <p:pic>
        <p:nvPicPr>
          <p:cNvPr id="89" name="Picture 88"/>
          <p:cNvPicPr>
            <a:picLocks noChangeAspect="1"/>
          </p:cNvPicPr>
          <p:nvPr/>
        </p:nvPicPr>
        <p:blipFill rotWithShape="1">
          <a:blip r:embed="rId16" cstate="print">
            <a:extLst>
              <a:ext uri="{28A0092B-C50C-407E-A947-70E740481C1C}">
                <a14:useLocalDpi xmlns:a14="http://schemas.microsoft.com/office/drawing/2010/main" val="0"/>
              </a:ext>
            </a:extLst>
          </a:blip>
          <a:srcRect l="1178" t="856" r="84797" b="92911"/>
          <a:stretch/>
        </p:blipFill>
        <p:spPr>
          <a:xfrm>
            <a:off x="3492152" y="2929703"/>
            <a:ext cx="1080120" cy="360040"/>
          </a:xfrm>
          <a:prstGeom prst="rect">
            <a:avLst/>
          </a:prstGeom>
        </p:spPr>
      </p:pic>
      <p:pic>
        <p:nvPicPr>
          <p:cNvPr id="90" name="Picture 89"/>
          <p:cNvPicPr>
            <a:picLocks noChangeAspect="1"/>
          </p:cNvPicPr>
          <p:nvPr/>
        </p:nvPicPr>
        <p:blipFill rotWithShape="1">
          <a:blip r:embed="rId16" cstate="print">
            <a:extLst>
              <a:ext uri="{28A0092B-C50C-407E-A947-70E740481C1C}">
                <a14:useLocalDpi xmlns:a14="http://schemas.microsoft.com/office/drawing/2010/main" val="0"/>
              </a:ext>
            </a:extLst>
          </a:blip>
          <a:srcRect l="1178" t="856" r="84797" b="92911"/>
          <a:stretch/>
        </p:blipFill>
        <p:spPr>
          <a:xfrm>
            <a:off x="2024667" y="5387656"/>
            <a:ext cx="1080120" cy="360040"/>
          </a:xfrm>
          <a:prstGeom prst="rect">
            <a:avLst/>
          </a:prstGeom>
        </p:spPr>
      </p:pic>
      <p:sp>
        <p:nvSpPr>
          <p:cNvPr id="7" name="Slide Number Placeholder 6"/>
          <p:cNvSpPr>
            <a:spLocks noGrp="1"/>
          </p:cNvSpPr>
          <p:nvPr>
            <p:ph type="sldNum" sz="quarter" idx="4"/>
          </p:nvPr>
        </p:nvSpPr>
        <p:spPr/>
        <p:txBody>
          <a:bodyPr/>
          <a:lstStyle/>
          <a:p>
            <a:r>
              <a:rPr lang="fr-BE"/>
              <a:t> </a:t>
            </a:r>
            <a:fld id="{30A9230E-FFBB-4CCB-ABD7-198084EDE768}" type="slidenum">
              <a:rPr lang="fr-BE" smtClean="0"/>
              <a:pPr/>
              <a:t>145</a:t>
            </a:fld>
            <a:r>
              <a:rPr lang="fr-BE"/>
              <a:t> </a:t>
            </a:r>
            <a:endParaRPr lang="fr-BE" dirty="0"/>
          </a:p>
        </p:txBody>
      </p:sp>
    </p:spTree>
    <p:extLst>
      <p:ext uri="{BB962C8B-B14F-4D97-AF65-F5344CB8AC3E}">
        <p14:creationId xmlns:p14="http://schemas.microsoft.com/office/powerpoint/2010/main" val="92483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500"/>
                                        <p:tgtEl>
                                          <p:spTgt spid="59"/>
                                        </p:tgtEl>
                                      </p:cBhvr>
                                    </p:animEffect>
                                  </p:childTnLst>
                                </p:cTn>
                              </p:par>
                              <p:par>
                                <p:cTn id="12" presetID="10" presetClass="entr" presetSubtype="0" fill="hold" nodeType="withEffect">
                                  <p:stCondLst>
                                    <p:cond delay="0"/>
                                  </p:stCondLst>
                                  <p:childTnLst>
                                    <p:set>
                                      <p:cBhvr>
                                        <p:cTn id="13" dur="1" fill="hold">
                                          <p:stCondLst>
                                            <p:cond delay="0"/>
                                          </p:stCondLst>
                                        </p:cTn>
                                        <p:tgtEl>
                                          <p:spTgt spid="89"/>
                                        </p:tgtEl>
                                        <p:attrNameLst>
                                          <p:attrName>style.visibility</p:attrName>
                                        </p:attrNameLst>
                                      </p:cBhvr>
                                      <p:to>
                                        <p:strVal val="visible"/>
                                      </p:to>
                                    </p:set>
                                    <p:animEffect transition="in" filter="fade">
                                      <p:cBhvr>
                                        <p:cTn id="14" dur="500"/>
                                        <p:tgtEl>
                                          <p:spTgt spid="8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0"/>
                                        </p:tgtEl>
                                        <p:attrNameLst>
                                          <p:attrName>style.visibility</p:attrName>
                                        </p:attrNameLst>
                                      </p:cBhvr>
                                      <p:to>
                                        <p:strVal val="visible"/>
                                      </p:to>
                                    </p:set>
                                    <p:anim calcmode="lin" valueType="num">
                                      <p:cBhvr additive="base">
                                        <p:cTn id="26" dur="1000" fill="hold"/>
                                        <p:tgtEl>
                                          <p:spTgt spid="90"/>
                                        </p:tgtEl>
                                        <p:attrNameLst>
                                          <p:attrName>ppt_x</p:attrName>
                                        </p:attrNameLst>
                                      </p:cBhvr>
                                      <p:tavLst>
                                        <p:tav tm="0">
                                          <p:val>
                                            <p:strVal val="#ppt_x"/>
                                          </p:val>
                                        </p:tav>
                                        <p:tav tm="100000">
                                          <p:val>
                                            <p:strVal val="#ppt_x"/>
                                          </p:val>
                                        </p:tav>
                                      </p:tavLst>
                                    </p:anim>
                                    <p:anim calcmode="lin" valueType="num">
                                      <p:cBhvr additive="base">
                                        <p:cTn id="27" dur="1000" fill="hold"/>
                                        <p:tgtEl>
                                          <p:spTgt spid="9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46"/>
                                        </p:tgtEl>
                                        <p:attrNameLst>
                                          <p:attrName>style.visibility</p:attrName>
                                        </p:attrNameLst>
                                      </p:cBhvr>
                                      <p:to>
                                        <p:strVal val="visible"/>
                                      </p:to>
                                    </p:set>
                                    <p:anim calcmode="lin" valueType="num">
                                      <p:cBhvr additive="base">
                                        <p:cTn id="30" dur="1000" fill="hold"/>
                                        <p:tgtEl>
                                          <p:spTgt spid="146"/>
                                        </p:tgtEl>
                                        <p:attrNameLst>
                                          <p:attrName>ppt_x</p:attrName>
                                        </p:attrNameLst>
                                      </p:cBhvr>
                                      <p:tavLst>
                                        <p:tav tm="0">
                                          <p:val>
                                            <p:strVal val="#ppt_x"/>
                                          </p:val>
                                        </p:tav>
                                        <p:tav tm="100000">
                                          <p:val>
                                            <p:strVal val="#ppt_x"/>
                                          </p:val>
                                        </p:tav>
                                      </p:tavLst>
                                    </p:anim>
                                    <p:anim calcmode="lin" valueType="num">
                                      <p:cBhvr additive="base">
                                        <p:cTn id="31" dur="1000" fill="hold"/>
                                        <p:tgtEl>
                                          <p:spTgt spid="14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49"/>
                                        </p:tgtEl>
                                        <p:attrNameLst>
                                          <p:attrName>style.visibility</p:attrName>
                                        </p:attrNameLst>
                                      </p:cBhvr>
                                      <p:to>
                                        <p:strVal val="visible"/>
                                      </p:to>
                                    </p:set>
                                    <p:animEffect transition="in" filter="fade">
                                      <p:cBhvr>
                                        <p:cTn id="36" dur="1000"/>
                                        <p:tgtEl>
                                          <p:spTgt spid="149"/>
                                        </p:tgtEl>
                                      </p:cBhvr>
                                    </p:animEffect>
                                    <p:anim calcmode="lin" valueType="num">
                                      <p:cBhvr>
                                        <p:cTn id="37" dur="1000" fill="hold"/>
                                        <p:tgtEl>
                                          <p:spTgt spid="149"/>
                                        </p:tgtEl>
                                        <p:attrNameLst>
                                          <p:attrName>ppt_x</p:attrName>
                                        </p:attrNameLst>
                                      </p:cBhvr>
                                      <p:tavLst>
                                        <p:tav tm="0">
                                          <p:val>
                                            <p:strVal val="#ppt_x"/>
                                          </p:val>
                                        </p:tav>
                                        <p:tav tm="100000">
                                          <p:val>
                                            <p:strVal val="#ppt_x"/>
                                          </p:val>
                                        </p:tav>
                                      </p:tavLst>
                                    </p:anim>
                                    <p:anim calcmode="lin" valueType="num">
                                      <p:cBhvr>
                                        <p:cTn id="38" dur="1000" fill="hold"/>
                                        <p:tgtEl>
                                          <p:spTgt spid="14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1"/>
                                        </p:tgtEl>
                                        <p:attrNameLst>
                                          <p:attrName>style.visibility</p:attrName>
                                        </p:attrNameLst>
                                      </p:cBhvr>
                                      <p:to>
                                        <p:strVal val="visible"/>
                                      </p:to>
                                    </p:set>
                                    <p:animEffect transition="in" filter="fade">
                                      <p:cBhvr>
                                        <p:cTn id="43" dur="1000"/>
                                        <p:tgtEl>
                                          <p:spTgt spid="101"/>
                                        </p:tgtEl>
                                      </p:cBhvr>
                                    </p:animEffect>
                                    <p:anim calcmode="lin" valueType="num">
                                      <p:cBhvr>
                                        <p:cTn id="44" dur="1000" fill="hold"/>
                                        <p:tgtEl>
                                          <p:spTgt spid="101"/>
                                        </p:tgtEl>
                                        <p:attrNameLst>
                                          <p:attrName>ppt_x</p:attrName>
                                        </p:attrNameLst>
                                      </p:cBhvr>
                                      <p:tavLst>
                                        <p:tav tm="0">
                                          <p:val>
                                            <p:strVal val="#ppt_x"/>
                                          </p:val>
                                        </p:tav>
                                        <p:tav tm="100000">
                                          <p:val>
                                            <p:strVal val="#ppt_x"/>
                                          </p:val>
                                        </p:tav>
                                      </p:tavLst>
                                    </p:anim>
                                    <p:anim calcmode="lin" valueType="num">
                                      <p:cBhvr>
                                        <p:cTn id="45" dur="1000" fill="hold"/>
                                        <p:tgtEl>
                                          <p:spTgt spid="10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57"/>
                                        </p:tgtEl>
                                        <p:attrNameLst>
                                          <p:attrName>style.visibility</p:attrName>
                                        </p:attrNameLst>
                                      </p:cBhvr>
                                      <p:to>
                                        <p:strVal val="visible"/>
                                      </p:to>
                                    </p:set>
                                    <p:animEffect transition="in" filter="fade">
                                      <p:cBhvr>
                                        <p:cTn id="48" dur="1000"/>
                                        <p:tgtEl>
                                          <p:spTgt spid="157"/>
                                        </p:tgtEl>
                                      </p:cBhvr>
                                    </p:animEffect>
                                    <p:anim calcmode="lin" valueType="num">
                                      <p:cBhvr>
                                        <p:cTn id="49" dur="1000" fill="hold"/>
                                        <p:tgtEl>
                                          <p:spTgt spid="157"/>
                                        </p:tgtEl>
                                        <p:attrNameLst>
                                          <p:attrName>ppt_x</p:attrName>
                                        </p:attrNameLst>
                                      </p:cBhvr>
                                      <p:tavLst>
                                        <p:tav tm="0">
                                          <p:val>
                                            <p:strVal val="#ppt_x"/>
                                          </p:val>
                                        </p:tav>
                                        <p:tav tm="100000">
                                          <p:val>
                                            <p:strVal val="#ppt_x"/>
                                          </p:val>
                                        </p:tav>
                                      </p:tavLst>
                                    </p:anim>
                                    <p:anim calcmode="lin" valueType="num">
                                      <p:cBhvr>
                                        <p:cTn id="50" dur="1000" fill="hold"/>
                                        <p:tgtEl>
                                          <p:spTgt spid="15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17"/>
                                        </p:tgtEl>
                                        <p:attrNameLst>
                                          <p:attrName>style.visibility</p:attrName>
                                        </p:attrNameLst>
                                      </p:cBhvr>
                                      <p:to>
                                        <p:strVal val="visible"/>
                                      </p:to>
                                    </p:set>
                                    <p:animEffect transition="in" filter="fade">
                                      <p:cBhvr>
                                        <p:cTn id="55" dur="1000"/>
                                        <p:tgtEl>
                                          <p:spTgt spid="117"/>
                                        </p:tgtEl>
                                      </p:cBhvr>
                                    </p:animEffect>
                                    <p:anim calcmode="lin" valueType="num">
                                      <p:cBhvr>
                                        <p:cTn id="56" dur="1000" fill="hold"/>
                                        <p:tgtEl>
                                          <p:spTgt spid="117"/>
                                        </p:tgtEl>
                                        <p:attrNameLst>
                                          <p:attrName>ppt_x</p:attrName>
                                        </p:attrNameLst>
                                      </p:cBhvr>
                                      <p:tavLst>
                                        <p:tav tm="0">
                                          <p:val>
                                            <p:strVal val="#ppt_x"/>
                                          </p:val>
                                        </p:tav>
                                        <p:tav tm="100000">
                                          <p:val>
                                            <p:strVal val="#ppt_x"/>
                                          </p:val>
                                        </p:tav>
                                      </p:tavLst>
                                    </p:anim>
                                    <p:anim calcmode="lin" valueType="num">
                                      <p:cBhvr>
                                        <p:cTn id="57" dur="1000" fill="hold"/>
                                        <p:tgtEl>
                                          <p:spTgt spid="1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81" grpId="0"/>
      <p:bldP spid="146"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123" y="980728"/>
            <a:ext cx="10058400" cy="5657850"/>
          </a:xfrm>
          <a:prstGeom prst="rect">
            <a:avLst/>
          </a:prstGeom>
        </p:spPr>
      </p:pic>
      <p:sp>
        <p:nvSpPr>
          <p:cNvPr id="2" name="Title 1"/>
          <p:cNvSpPr>
            <a:spLocks noGrp="1"/>
          </p:cNvSpPr>
          <p:nvPr>
            <p:ph type="title"/>
          </p:nvPr>
        </p:nvSpPr>
        <p:spPr/>
        <p:txBody>
          <a:bodyPr/>
          <a:lstStyle/>
          <a:p>
            <a:r>
              <a:rPr lang="nl-BE" dirty="0" err="1" smtClean="0"/>
              <a:t>Example</a:t>
            </a:r>
            <a:r>
              <a:rPr lang="nl-BE" dirty="0" smtClean="0"/>
              <a:t>: COVID </a:t>
            </a:r>
            <a:r>
              <a:rPr lang="nl-BE" dirty="0" err="1" smtClean="0"/>
              <a:t>vaccination</a:t>
            </a:r>
            <a:endParaRPr lang="fr-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146</a:t>
            </a:fld>
            <a:r>
              <a:rPr lang="fr-BE" smtClean="0"/>
              <a:t> </a:t>
            </a:r>
            <a:endParaRPr lang="fr-BE" dirty="0"/>
          </a:p>
        </p:txBody>
      </p:sp>
    </p:spTree>
    <p:extLst>
      <p:ext uri="{BB962C8B-B14F-4D97-AF65-F5344CB8AC3E}">
        <p14:creationId xmlns:p14="http://schemas.microsoft.com/office/powerpoint/2010/main" val="128434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t>Example</a:t>
            </a:r>
            <a:r>
              <a:rPr lang="nl-BE" dirty="0" smtClean="0"/>
              <a:t>: COVID </a:t>
            </a:r>
            <a:r>
              <a:rPr lang="nl-BE" dirty="0" err="1" smtClean="0"/>
              <a:t>vaccination</a:t>
            </a:r>
            <a:endParaRPr lang="nl-BE" dirty="0"/>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052736"/>
            <a:ext cx="10058400" cy="4934902"/>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147</a:t>
            </a:fld>
            <a:r>
              <a:rPr lang="fr-BE" smtClean="0"/>
              <a:t> </a:t>
            </a:r>
            <a:endParaRPr lang="fr-BE" dirty="0"/>
          </a:p>
        </p:txBody>
      </p:sp>
    </p:spTree>
    <p:extLst>
      <p:ext uri="{BB962C8B-B14F-4D97-AF65-F5344CB8AC3E}">
        <p14:creationId xmlns:p14="http://schemas.microsoft.com/office/powerpoint/2010/main" val="2784778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t>Example</a:t>
            </a:r>
            <a:r>
              <a:rPr lang="nl-BE" dirty="0" smtClean="0"/>
              <a:t>: COVID </a:t>
            </a:r>
            <a:r>
              <a:rPr lang="nl-BE" dirty="0" err="1" smtClean="0"/>
              <a:t>vaccination</a:t>
            </a:r>
            <a:endParaRPr lang="nl-BE" dirty="0"/>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560" y="1102408"/>
            <a:ext cx="10058400" cy="5147071"/>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148</a:t>
            </a:fld>
            <a:r>
              <a:rPr lang="fr-BE" smtClean="0"/>
              <a:t> </a:t>
            </a:r>
            <a:endParaRPr lang="fr-BE" dirty="0"/>
          </a:p>
        </p:txBody>
      </p:sp>
    </p:spTree>
    <p:extLst>
      <p:ext uri="{BB962C8B-B14F-4D97-AF65-F5344CB8AC3E}">
        <p14:creationId xmlns:p14="http://schemas.microsoft.com/office/powerpoint/2010/main" val="29441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Vaccination: simplified integration</a:t>
            </a:r>
            <a:endParaRPr lang="en-US" dirty="0"/>
          </a:p>
        </p:txBody>
      </p:sp>
      <p:grpSp>
        <p:nvGrpSpPr>
          <p:cNvPr id="62" name="Group 61"/>
          <p:cNvGrpSpPr>
            <a:grpSpLocks noChangeAspect="1"/>
          </p:cNvGrpSpPr>
          <p:nvPr/>
        </p:nvGrpSpPr>
        <p:grpSpPr>
          <a:xfrm>
            <a:off x="1797533" y="1031773"/>
            <a:ext cx="1787669" cy="1276845"/>
            <a:chOff x="4220140" y="2998141"/>
            <a:chExt cx="3213437" cy="2295203"/>
          </a:xfrm>
        </p:grpSpPr>
        <p:pic>
          <p:nvPicPr>
            <p:cNvPr id="63" name="Picture 62"/>
            <p:cNvPicPr>
              <a:picLocks noChangeAspect="1"/>
            </p:cNvPicPr>
            <p:nvPr/>
          </p:nvPicPr>
          <p:blipFill>
            <a:blip r:embed="rId3"/>
            <a:stretch>
              <a:fillRect/>
            </a:stretch>
          </p:blipFill>
          <p:spPr>
            <a:xfrm>
              <a:off x="5188671" y="2998141"/>
              <a:ext cx="1276350" cy="2019300"/>
            </a:xfrm>
            <a:prstGeom prst="rect">
              <a:avLst/>
            </a:prstGeom>
          </p:spPr>
        </p:pic>
        <p:sp>
          <p:nvSpPr>
            <p:cNvPr id="64" name="TextBox 63"/>
            <p:cNvSpPr txBox="1"/>
            <p:nvPr/>
          </p:nvSpPr>
          <p:spPr>
            <a:xfrm>
              <a:off x="4220140" y="4629448"/>
              <a:ext cx="3213437" cy="663896"/>
            </a:xfrm>
            <a:prstGeom prst="rect">
              <a:avLst/>
            </a:prstGeom>
            <a:noFill/>
          </p:spPr>
          <p:txBody>
            <a:bodyPr wrap="none" rtlCol="0">
              <a:spAutoFit/>
            </a:bodyPr>
            <a:lstStyle/>
            <a:p>
              <a:pPr algn="ctr"/>
              <a:r>
                <a:rPr lang="fr-BE" dirty="0" smtClean="0"/>
                <a:t>National </a:t>
              </a:r>
              <a:r>
                <a:rPr lang="fr-BE" dirty="0" err="1" smtClean="0"/>
                <a:t>Register</a:t>
              </a:r>
              <a:endParaRPr lang="fr-BE" dirty="0"/>
            </a:p>
          </p:txBody>
        </p:sp>
      </p:grpSp>
      <p:grpSp>
        <p:nvGrpSpPr>
          <p:cNvPr id="65" name="Group 64"/>
          <p:cNvGrpSpPr>
            <a:grpSpLocks noChangeAspect="1"/>
          </p:cNvGrpSpPr>
          <p:nvPr/>
        </p:nvGrpSpPr>
        <p:grpSpPr>
          <a:xfrm>
            <a:off x="123286" y="2770450"/>
            <a:ext cx="2889894" cy="2096342"/>
            <a:chOff x="3196143" y="2998141"/>
            <a:chExt cx="5261428" cy="3816660"/>
          </a:xfrm>
        </p:grpSpPr>
        <p:pic>
          <p:nvPicPr>
            <p:cNvPr id="72" name="Picture 71"/>
            <p:cNvPicPr>
              <a:picLocks noChangeAspect="1"/>
            </p:cNvPicPr>
            <p:nvPr/>
          </p:nvPicPr>
          <p:blipFill>
            <a:blip r:embed="rId3"/>
            <a:stretch>
              <a:fillRect/>
            </a:stretch>
          </p:blipFill>
          <p:spPr>
            <a:xfrm>
              <a:off x="5188673" y="2998141"/>
              <a:ext cx="1276351" cy="2019301"/>
            </a:xfrm>
            <a:prstGeom prst="rect">
              <a:avLst/>
            </a:prstGeom>
          </p:spPr>
        </p:pic>
        <p:sp>
          <p:nvSpPr>
            <p:cNvPr id="73" name="TextBox 72"/>
            <p:cNvSpPr txBox="1"/>
            <p:nvPr/>
          </p:nvSpPr>
          <p:spPr>
            <a:xfrm>
              <a:off x="3196143" y="4629448"/>
              <a:ext cx="5261428" cy="2185353"/>
            </a:xfrm>
            <a:prstGeom prst="rect">
              <a:avLst/>
            </a:prstGeom>
            <a:noFill/>
          </p:spPr>
          <p:txBody>
            <a:bodyPr wrap="none" rtlCol="0">
              <a:spAutoFit/>
            </a:bodyPr>
            <a:lstStyle/>
            <a:p>
              <a:pPr algn="ctr"/>
              <a:r>
                <a:rPr lang="fr-BE" dirty="0" smtClean="0"/>
                <a:t>CoBRHA</a:t>
              </a:r>
              <a:br>
                <a:rPr lang="fr-BE" dirty="0" smtClean="0"/>
              </a:br>
              <a:r>
                <a:rPr lang="fr-BE" dirty="0" err="1" smtClean="0"/>
                <a:t>Regions</a:t>
              </a:r>
              <a:endParaRPr lang="fr-BE" dirty="0" smtClean="0"/>
            </a:p>
            <a:p>
              <a:pPr algn="ctr"/>
              <a:r>
                <a:rPr lang="fr-BE" dirty="0"/>
                <a:t>National </a:t>
              </a:r>
              <a:r>
                <a:rPr lang="fr-BE" dirty="0" err="1"/>
                <a:t>Intermutual</a:t>
              </a:r>
              <a:r>
                <a:rPr lang="fr-BE" dirty="0"/>
                <a:t> </a:t>
              </a:r>
              <a:r>
                <a:rPr lang="fr-BE" dirty="0" err="1" smtClean="0"/>
                <a:t>College</a:t>
              </a:r>
              <a:r>
                <a:rPr lang="fr-BE" dirty="0" smtClean="0"/>
                <a:t/>
              </a:r>
              <a:br>
                <a:rPr lang="fr-BE" dirty="0" smtClean="0"/>
              </a:br>
              <a:r>
                <a:rPr lang="fr-BE" dirty="0" smtClean="0"/>
                <a:t> </a:t>
              </a:r>
              <a:r>
                <a:rPr lang="fr-BE" dirty="0" err="1" smtClean="0"/>
                <a:t>Doctors</a:t>
              </a:r>
              <a:endParaRPr lang="fr-BE" dirty="0" smtClean="0"/>
            </a:p>
          </p:txBody>
        </p:sp>
      </p:grpSp>
      <p:grpSp>
        <p:nvGrpSpPr>
          <p:cNvPr id="78" name="Group 77"/>
          <p:cNvGrpSpPr/>
          <p:nvPr/>
        </p:nvGrpSpPr>
        <p:grpSpPr>
          <a:xfrm>
            <a:off x="1925108" y="5091433"/>
            <a:ext cx="1197238" cy="1422586"/>
            <a:chOff x="2255581" y="4853618"/>
            <a:chExt cx="1197238" cy="1422586"/>
          </a:xfrm>
        </p:grpSpPr>
        <p:pic>
          <p:nvPicPr>
            <p:cNvPr id="82" name="Picture 81"/>
            <p:cNvPicPr>
              <a:picLocks noChangeAspect="1"/>
            </p:cNvPicPr>
            <p:nvPr/>
          </p:nvPicPr>
          <p:blipFill>
            <a:blip r:embed="rId4"/>
            <a:stretch>
              <a:fillRect/>
            </a:stretch>
          </p:blipFill>
          <p:spPr>
            <a:xfrm>
              <a:off x="2255581" y="4853618"/>
              <a:ext cx="1148294" cy="1021411"/>
            </a:xfrm>
            <a:prstGeom prst="rect">
              <a:avLst/>
            </a:prstGeom>
          </p:spPr>
        </p:pic>
        <p:pic>
          <p:nvPicPr>
            <p:cNvPr id="83" name="Picture 82"/>
            <p:cNvPicPr>
              <a:picLocks noChangeAspect="1"/>
            </p:cNvPicPr>
            <p:nvPr/>
          </p:nvPicPr>
          <p:blipFill>
            <a:blip r:embed="rId5"/>
            <a:stretch>
              <a:fillRect/>
            </a:stretch>
          </p:blipFill>
          <p:spPr>
            <a:xfrm>
              <a:off x="3052769" y="5447169"/>
              <a:ext cx="400050" cy="485775"/>
            </a:xfrm>
            <a:prstGeom prst="rect">
              <a:avLst/>
            </a:prstGeom>
          </p:spPr>
        </p:pic>
        <p:sp>
          <p:nvSpPr>
            <p:cNvPr id="84" name="TextBox 83"/>
            <p:cNvSpPr txBox="1"/>
            <p:nvPr/>
          </p:nvSpPr>
          <p:spPr>
            <a:xfrm>
              <a:off x="2734932" y="5906872"/>
              <a:ext cx="184730" cy="369332"/>
            </a:xfrm>
            <a:prstGeom prst="rect">
              <a:avLst/>
            </a:prstGeom>
            <a:noFill/>
          </p:spPr>
          <p:txBody>
            <a:bodyPr wrap="none" rtlCol="0">
              <a:spAutoFit/>
            </a:bodyPr>
            <a:lstStyle/>
            <a:p>
              <a:pPr algn="ctr"/>
              <a:endParaRPr lang="fr-BE" dirty="0"/>
            </a:p>
          </p:txBody>
        </p:sp>
      </p:grpSp>
      <p:grpSp>
        <p:nvGrpSpPr>
          <p:cNvPr id="86" name="Group 85"/>
          <p:cNvGrpSpPr/>
          <p:nvPr/>
        </p:nvGrpSpPr>
        <p:grpSpPr>
          <a:xfrm>
            <a:off x="388252" y="4910171"/>
            <a:ext cx="1042658" cy="1376054"/>
            <a:chOff x="307801" y="2695648"/>
            <a:chExt cx="1242355" cy="1590675"/>
          </a:xfrm>
        </p:grpSpPr>
        <p:pic>
          <p:nvPicPr>
            <p:cNvPr id="87" name="Picture 86"/>
            <p:cNvPicPr>
              <a:picLocks noChangeAspect="1"/>
            </p:cNvPicPr>
            <p:nvPr/>
          </p:nvPicPr>
          <p:blipFill>
            <a:blip r:embed="rId6"/>
            <a:stretch>
              <a:fillRect/>
            </a:stretch>
          </p:blipFill>
          <p:spPr>
            <a:xfrm>
              <a:off x="384865" y="2695648"/>
              <a:ext cx="1095375" cy="1590675"/>
            </a:xfrm>
            <a:prstGeom prst="rect">
              <a:avLst/>
            </a:prstGeom>
          </p:spPr>
        </p:pic>
        <p:sp>
          <p:nvSpPr>
            <p:cNvPr id="88" name="TextBox 87"/>
            <p:cNvSpPr txBox="1"/>
            <p:nvPr/>
          </p:nvSpPr>
          <p:spPr>
            <a:xfrm>
              <a:off x="307801" y="3804323"/>
              <a:ext cx="1242355" cy="426936"/>
            </a:xfrm>
            <a:prstGeom prst="rect">
              <a:avLst/>
            </a:prstGeom>
            <a:noFill/>
          </p:spPr>
          <p:txBody>
            <a:bodyPr wrap="none" rtlCol="0">
              <a:spAutoFit/>
            </a:bodyPr>
            <a:lstStyle/>
            <a:p>
              <a:pPr algn="ctr"/>
              <a:r>
                <a:rPr lang="fr-BE" dirty="0" err="1" smtClean="0"/>
                <a:t>Hospitals</a:t>
              </a:r>
              <a:endParaRPr lang="fr-BE" dirty="0"/>
            </a:p>
          </p:txBody>
        </p:sp>
      </p:grpSp>
      <p:grpSp>
        <p:nvGrpSpPr>
          <p:cNvPr id="2" name="Group 1"/>
          <p:cNvGrpSpPr/>
          <p:nvPr/>
        </p:nvGrpSpPr>
        <p:grpSpPr>
          <a:xfrm>
            <a:off x="3943950" y="5077983"/>
            <a:ext cx="1424247" cy="1436580"/>
            <a:chOff x="7665719" y="1357444"/>
            <a:chExt cx="1424247" cy="1436580"/>
          </a:xfrm>
        </p:grpSpPr>
        <p:pic>
          <p:nvPicPr>
            <p:cNvPr id="89" name="Picture 88"/>
            <p:cNvPicPr>
              <a:picLocks noChangeAspect="1"/>
            </p:cNvPicPr>
            <p:nvPr/>
          </p:nvPicPr>
          <p:blipFill rotWithShape="1">
            <a:blip r:embed="rId7">
              <a:duotone>
                <a:schemeClr val="accent5">
                  <a:shade val="45000"/>
                  <a:satMod val="135000"/>
                </a:schemeClr>
                <a:prstClr val="white"/>
              </a:duotone>
            </a:blip>
            <a:srcRect t="13381" b="10437"/>
            <a:stretch/>
          </p:blipFill>
          <p:spPr>
            <a:xfrm>
              <a:off x="7665719" y="1357444"/>
              <a:ext cx="1424247" cy="1090670"/>
            </a:xfrm>
            <a:prstGeom prst="rect">
              <a:avLst/>
            </a:prstGeom>
          </p:spPr>
        </p:pic>
        <p:sp>
          <p:nvSpPr>
            <p:cNvPr id="90" name="TextBox 89"/>
            <p:cNvSpPr txBox="1"/>
            <p:nvPr/>
          </p:nvSpPr>
          <p:spPr>
            <a:xfrm>
              <a:off x="7744500" y="2424692"/>
              <a:ext cx="1266693" cy="369332"/>
            </a:xfrm>
            <a:prstGeom prst="rect">
              <a:avLst/>
            </a:prstGeom>
            <a:noFill/>
          </p:spPr>
          <p:txBody>
            <a:bodyPr wrap="none" rtlCol="0">
              <a:spAutoFit/>
            </a:bodyPr>
            <a:lstStyle/>
            <a:p>
              <a:pPr algn="ctr"/>
              <a:r>
                <a:rPr lang="en-US" dirty="0" smtClean="0"/>
                <a:t>Pharmacies</a:t>
              </a:r>
              <a:endParaRPr lang="en-US" dirty="0"/>
            </a:p>
          </p:txBody>
        </p:sp>
      </p:grpSp>
      <p:grpSp>
        <p:nvGrpSpPr>
          <p:cNvPr id="7" name="Group 6"/>
          <p:cNvGrpSpPr/>
          <p:nvPr/>
        </p:nvGrpSpPr>
        <p:grpSpPr>
          <a:xfrm>
            <a:off x="6988024" y="2784253"/>
            <a:ext cx="2146613" cy="1734558"/>
            <a:chOff x="8129849" y="2553343"/>
            <a:chExt cx="2146613" cy="1734558"/>
          </a:xfrm>
        </p:grpSpPr>
        <p:pic>
          <p:nvPicPr>
            <p:cNvPr id="4" name="Picture 3"/>
            <p:cNvPicPr>
              <a:picLocks noChangeAspect="1"/>
            </p:cNvPicPr>
            <p:nvPr/>
          </p:nvPicPr>
          <p:blipFill>
            <a:blip r:embed="rId8"/>
            <a:stretch>
              <a:fillRect/>
            </a:stretch>
          </p:blipFill>
          <p:spPr>
            <a:xfrm>
              <a:off x="8592843" y="2553343"/>
              <a:ext cx="1220579" cy="1088227"/>
            </a:xfrm>
            <a:prstGeom prst="rect">
              <a:avLst/>
            </a:prstGeom>
          </p:spPr>
        </p:pic>
        <p:sp>
          <p:nvSpPr>
            <p:cNvPr id="91" name="TextBox 90"/>
            <p:cNvSpPr txBox="1"/>
            <p:nvPr/>
          </p:nvSpPr>
          <p:spPr>
            <a:xfrm>
              <a:off x="8129849" y="3641570"/>
              <a:ext cx="2146613" cy="646331"/>
            </a:xfrm>
            <a:prstGeom prst="rect">
              <a:avLst/>
            </a:prstGeom>
            <a:noFill/>
          </p:spPr>
          <p:txBody>
            <a:bodyPr wrap="none" rtlCol="0">
              <a:spAutoFit/>
            </a:bodyPr>
            <a:lstStyle/>
            <a:p>
              <a:pPr algn="ctr"/>
              <a:r>
                <a:rPr lang="fr-BE" dirty="0" err="1" smtClean="0"/>
                <a:t>Inivitation</a:t>
              </a:r>
              <a:r>
                <a:rPr lang="fr-BE" dirty="0" smtClean="0"/>
                <a:t> &amp; </a:t>
              </a:r>
              <a:r>
                <a:rPr lang="fr-BE" dirty="0" err="1" smtClean="0"/>
                <a:t>booking</a:t>
              </a:r>
              <a:r>
                <a:rPr lang="fr-BE" dirty="0"/>
                <a:t/>
              </a:r>
              <a:br>
                <a:rPr lang="fr-BE" dirty="0"/>
              </a:br>
              <a:r>
                <a:rPr lang="fr-BE" dirty="0" smtClean="0"/>
                <a:t>system</a:t>
              </a:r>
              <a:endParaRPr lang="fr-BE" dirty="0"/>
            </a:p>
          </p:txBody>
        </p:sp>
      </p:grpSp>
      <p:grpSp>
        <p:nvGrpSpPr>
          <p:cNvPr id="96" name="Group 95"/>
          <p:cNvGrpSpPr>
            <a:grpSpLocks noChangeAspect="1"/>
          </p:cNvGrpSpPr>
          <p:nvPr/>
        </p:nvGrpSpPr>
        <p:grpSpPr>
          <a:xfrm>
            <a:off x="8450451" y="771236"/>
            <a:ext cx="1097160" cy="1276845"/>
            <a:chOff x="4840753" y="2998141"/>
            <a:chExt cx="1972208" cy="2295203"/>
          </a:xfrm>
        </p:grpSpPr>
        <p:pic>
          <p:nvPicPr>
            <p:cNvPr id="97" name="Picture 96"/>
            <p:cNvPicPr>
              <a:picLocks noChangeAspect="1"/>
            </p:cNvPicPr>
            <p:nvPr/>
          </p:nvPicPr>
          <p:blipFill>
            <a:blip r:embed="rId3"/>
            <a:stretch>
              <a:fillRect/>
            </a:stretch>
          </p:blipFill>
          <p:spPr>
            <a:xfrm>
              <a:off x="5188671" y="2998141"/>
              <a:ext cx="1276350" cy="2019300"/>
            </a:xfrm>
            <a:prstGeom prst="rect">
              <a:avLst/>
            </a:prstGeom>
          </p:spPr>
        </p:pic>
        <p:sp>
          <p:nvSpPr>
            <p:cNvPr id="109" name="TextBox 108"/>
            <p:cNvSpPr txBox="1"/>
            <p:nvPr/>
          </p:nvSpPr>
          <p:spPr>
            <a:xfrm>
              <a:off x="4840753" y="4629448"/>
              <a:ext cx="1972208" cy="663896"/>
            </a:xfrm>
            <a:prstGeom prst="rect">
              <a:avLst/>
            </a:prstGeom>
            <a:noFill/>
          </p:spPr>
          <p:txBody>
            <a:bodyPr wrap="none" rtlCol="0">
              <a:spAutoFit/>
            </a:bodyPr>
            <a:lstStyle/>
            <a:p>
              <a:pPr algn="ctr"/>
              <a:r>
                <a:rPr lang="fr-BE" dirty="0" err="1" smtClean="0"/>
                <a:t>Vaccinnet</a:t>
              </a:r>
              <a:endParaRPr lang="fr-BE" dirty="0"/>
            </a:p>
          </p:txBody>
        </p:sp>
      </p:grpSp>
      <p:grpSp>
        <p:nvGrpSpPr>
          <p:cNvPr id="13" name="Group 12"/>
          <p:cNvGrpSpPr/>
          <p:nvPr/>
        </p:nvGrpSpPr>
        <p:grpSpPr>
          <a:xfrm>
            <a:off x="7175958" y="5035382"/>
            <a:ext cx="1770741" cy="1667754"/>
            <a:chOff x="7859998" y="4622373"/>
            <a:chExt cx="1770741" cy="1667754"/>
          </a:xfrm>
        </p:grpSpPr>
        <p:grpSp>
          <p:nvGrpSpPr>
            <p:cNvPr id="9" name="Group 8"/>
            <p:cNvGrpSpPr/>
            <p:nvPr/>
          </p:nvGrpSpPr>
          <p:grpSpPr>
            <a:xfrm>
              <a:off x="7859998" y="4622373"/>
              <a:ext cx="1770741" cy="1667754"/>
              <a:chOff x="7859998" y="4622373"/>
              <a:chExt cx="1770741" cy="1667754"/>
            </a:xfrm>
          </p:grpSpPr>
          <p:sp>
            <p:nvSpPr>
              <p:cNvPr id="95" name="TextBox 94"/>
              <p:cNvSpPr txBox="1"/>
              <p:nvPr/>
            </p:nvSpPr>
            <p:spPr>
              <a:xfrm>
                <a:off x="7859998" y="5643796"/>
                <a:ext cx="1770741" cy="646331"/>
              </a:xfrm>
              <a:prstGeom prst="rect">
                <a:avLst/>
              </a:prstGeom>
              <a:noFill/>
            </p:spPr>
            <p:txBody>
              <a:bodyPr wrap="none" rtlCol="0">
                <a:spAutoFit/>
              </a:bodyPr>
              <a:lstStyle/>
              <a:p>
                <a:pPr algn="ctr"/>
                <a:r>
                  <a:rPr lang="fr-BE" dirty="0" smtClean="0"/>
                  <a:t>Last minute </a:t>
                </a:r>
                <a:br>
                  <a:rPr lang="fr-BE" dirty="0" smtClean="0"/>
                </a:br>
                <a:r>
                  <a:rPr lang="fr-BE" dirty="0" smtClean="0"/>
                  <a:t>invitation system</a:t>
                </a:r>
                <a:endParaRPr lang="fr-BE" dirty="0"/>
              </a:p>
            </p:txBody>
          </p:sp>
          <p:pic>
            <p:nvPicPr>
              <p:cNvPr id="110" name="Picture 109"/>
              <p:cNvPicPr>
                <a:picLocks noChangeAspect="1"/>
              </p:cNvPicPr>
              <p:nvPr/>
            </p:nvPicPr>
            <p:blipFill>
              <a:blip r:embed="rId4"/>
              <a:stretch>
                <a:fillRect/>
              </a:stretch>
            </p:blipFill>
            <p:spPr>
              <a:xfrm>
                <a:off x="8171218" y="4622373"/>
                <a:ext cx="1148294" cy="1021411"/>
              </a:xfrm>
              <a:prstGeom prst="rect">
                <a:avLst/>
              </a:prstGeom>
            </p:spPr>
          </p:pic>
        </p:grpSp>
        <p:pic>
          <p:nvPicPr>
            <p:cNvPr id="8" name="Picture 7"/>
            <p:cNvPicPr>
              <a:picLocks noChangeAspect="1"/>
            </p:cNvPicPr>
            <p:nvPr/>
          </p:nvPicPr>
          <p:blipFill rotWithShape="1">
            <a:blip r:embed="rId9"/>
            <a:srcRect t="24077" b="10861"/>
            <a:stretch/>
          </p:blipFill>
          <p:spPr>
            <a:xfrm>
              <a:off x="8337393" y="4838802"/>
              <a:ext cx="815944" cy="366961"/>
            </a:xfrm>
            <a:prstGeom prst="rect">
              <a:avLst/>
            </a:prstGeom>
          </p:spPr>
        </p:pic>
      </p:grpSp>
      <p:grpSp>
        <p:nvGrpSpPr>
          <p:cNvPr id="18" name="Group 17"/>
          <p:cNvGrpSpPr/>
          <p:nvPr/>
        </p:nvGrpSpPr>
        <p:grpSpPr>
          <a:xfrm>
            <a:off x="9814424" y="2737733"/>
            <a:ext cx="2007794" cy="1436263"/>
            <a:chOff x="10078082" y="4784585"/>
            <a:chExt cx="2007794" cy="1436263"/>
          </a:xfrm>
        </p:grpSpPr>
        <p:grpSp>
          <p:nvGrpSpPr>
            <p:cNvPr id="17" name="Group 16"/>
            <p:cNvGrpSpPr/>
            <p:nvPr/>
          </p:nvGrpSpPr>
          <p:grpSpPr>
            <a:xfrm>
              <a:off x="10515236" y="4784585"/>
              <a:ext cx="1348229" cy="1066931"/>
              <a:chOff x="9752009" y="5690415"/>
              <a:chExt cx="1348229" cy="1066931"/>
            </a:xfrm>
          </p:grpSpPr>
          <p:pic>
            <p:nvPicPr>
              <p:cNvPr id="7170" name="Picture 2" descr="C:\Users\niro\AppData\Local\Temp\SNAGHTML7c6f8398.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798142" flipH="1" flipV="1">
                <a:off x="10414043" y="5693143"/>
                <a:ext cx="688923" cy="6834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1"/>
              <a:stretch>
                <a:fillRect/>
              </a:stretch>
            </p:blipFill>
            <p:spPr>
              <a:xfrm>
                <a:off x="9752009" y="5804846"/>
                <a:ext cx="1133475" cy="952500"/>
              </a:xfrm>
              <a:prstGeom prst="rect">
                <a:avLst/>
              </a:prstGeom>
            </p:spPr>
          </p:pic>
        </p:grpSp>
        <p:sp>
          <p:nvSpPr>
            <p:cNvPr id="112" name="TextBox 111"/>
            <p:cNvSpPr txBox="1"/>
            <p:nvPr/>
          </p:nvSpPr>
          <p:spPr>
            <a:xfrm>
              <a:off x="10078082" y="5851516"/>
              <a:ext cx="2007794" cy="369332"/>
            </a:xfrm>
            <a:prstGeom prst="rect">
              <a:avLst/>
            </a:prstGeom>
            <a:noFill/>
          </p:spPr>
          <p:txBody>
            <a:bodyPr wrap="none" rtlCol="0">
              <a:spAutoFit/>
            </a:bodyPr>
            <a:lstStyle/>
            <a:p>
              <a:pPr algn="ctr"/>
              <a:r>
                <a:rPr lang="fr-BE" dirty="0" smtClean="0"/>
                <a:t>Vaccination </a:t>
              </a:r>
              <a:r>
                <a:rPr lang="fr-BE" dirty="0" err="1" smtClean="0"/>
                <a:t>centers</a:t>
              </a:r>
              <a:endParaRPr lang="fr-BE" dirty="0"/>
            </a:p>
          </p:txBody>
        </p:sp>
      </p:grpSp>
      <p:cxnSp>
        <p:nvCxnSpPr>
          <p:cNvPr id="113" name="Curved Connector 112"/>
          <p:cNvCxnSpPr>
            <a:stCxn id="63" idx="3"/>
            <a:endCxn id="6" idx="0"/>
          </p:cNvCxnSpPr>
          <p:nvPr/>
        </p:nvCxnSpPr>
        <p:spPr>
          <a:xfrm>
            <a:off x="3046386" y="1593452"/>
            <a:ext cx="1614074" cy="1002218"/>
          </a:xfrm>
          <a:prstGeom prst="curvedConnector2">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5" name="Curved Connector 114"/>
          <p:cNvCxnSpPr>
            <a:stCxn id="72" idx="3"/>
            <a:endCxn id="6" idx="1"/>
          </p:cNvCxnSpPr>
          <p:nvPr/>
        </p:nvCxnSpPr>
        <p:spPr>
          <a:xfrm>
            <a:off x="1918753" y="3325012"/>
            <a:ext cx="2279331" cy="2178"/>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6" name="Curved Connector 115"/>
          <p:cNvCxnSpPr>
            <a:stCxn id="87" idx="3"/>
            <a:endCxn id="82" idx="1"/>
          </p:cNvCxnSpPr>
          <p:nvPr/>
        </p:nvCxnSpPr>
        <p:spPr>
          <a:xfrm>
            <a:off x="1372233" y="5598198"/>
            <a:ext cx="552875" cy="3941"/>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0" name="Curved Connector 119"/>
          <p:cNvCxnSpPr>
            <a:stCxn id="82" idx="0"/>
            <a:endCxn id="6" idx="1"/>
          </p:cNvCxnSpPr>
          <p:nvPr/>
        </p:nvCxnSpPr>
        <p:spPr>
          <a:xfrm rot="5400000" flipH="1" flipV="1">
            <a:off x="2466548" y="3359898"/>
            <a:ext cx="1764243" cy="1698829"/>
          </a:xfrm>
          <a:prstGeom prst="curvedConnector2">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1" name="Curved Connector 120"/>
          <p:cNvCxnSpPr>
            <a:stCxn id="15" idx="2"/>
            <a:endCxn id="89" idx="0"/>
          </p:cNvCxnSpPr>
          <p:nvPr/>
        </p:nvCxnSpPr>
        <p:spPr>
          <a:xfrm rot="5400000">
            <a:off x="4192743" y="4610261"/>
            <a:ext cx="931053" cy="4390"/>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2" name="Curved Connector 121"/>
          <p:cNvCxnSpPr>
            <a:stCxn id="67" idx="1"/>
            <a:endCxn id="6" idx="0"/>
          </p:cNvCxnSpPr>
          <p:nvPr/>
        </p:nvCxnSpPr>
        <p:spPr>
          <a:xfrm rot="10800000" flipV="1">
            <a:off x="4660461" y="1326382"/>
            <a:ext cx="1999013" cy="1269287"/>
          </a:xfrm>
          <a:prstGeom prst="curvedConnector2">
            <a:avLst/>
          </a:prstGeom>
          <a:ln w="222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4" name="Curved Connector 123"/>
          <p:cNvCxnSpPr>
            <a:stCxn id="14" idx="0"/>
            <a:endCxn id="97" idx="3"/>
          </p:cNvCxnSpPr>
          <p:nvPr/>
        </p:nvCxnSpPr>
        <p:spPr>
          <a:xfrm rot="16200000" flipV="1">
            <a:off x="9326558" y="1360406"/>
            <a:ext cx="1519249" cy="1464268"/>
          </a:xfrm>
          <a:prstGeom prst="curvedConnector2">
            <a:avLst/>
          </a:prstGeom>
          <a:ln w="222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5" name="Curved Connector 124"/>
          <p:cNvCxnSpPr>
            <a:stCxn id="6" idx="3"/>
            <a:endCxn id="4" idx="1"/>
          </p:cNvCxnSpPr>
          <p:nvPr/>
        </p:nvCxnSpPr>
        <p:spPr>
          <a:xfrm>
            <a:off x="5122836" y="3327190"/>
            <a:ext cx="2328182" cy="1177"/>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6" name="Curved Connector 125"/>
          <p:cNvCxnSpPr>
            <a:stCxn id="6" idx="3"/>
            <a:endCxn id="110" idx="1"/>
          </p:cNvCxnSpPr>
          <p:nvPr/>
        </p:nvCxnSpPr>
        <p:spPr>
          <a:xfrm>
            <a:off x="5122836" y="3327190"/>
            <a:ext cx="2364342" cy="2218898"/>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7" name="Curved Connector 126"/>
          <p:cNvCxnSpPr>
            <a:stCxn id="91" idx="2"/>
            <a:endCxn id="110" idx="0"/>
          </p:cNvCxnSpPr>
          <p:nvPr/>
        </p:nvCxnSpPr>
        <p:spPr>
          <a:xfrm rot="5400000">
            <a:off x="7803041" y="4777096"/>
            <a:ext cx="516571" cy="1"/>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4" name="Curved Connector 133"/>
          <p:cNvCxnSpPr>
            <a:stCxn id="4" idx="3"/>
            <a:endCxn id="14" idx="1"/>
          </p:cNvCxnSpPr>
          <p:nvPr/>
        </p:nvCxnSpPr>
        <p:spPr>
          <a:xfrm>
            <a:off x="8671597" y="3328367"/>
            <a:ext cx="1579981" cy="47"/>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137" name="Picture 136"/>
          <p:cNvPicPr>
            <a:picLocks noChangeAspect="1"/>
          </p:cNvPicPr>
          <p:nvPr/>
        </p:nvPicPr>
        <p:blipFill>
          <a:blip r:embed="rId12">
            <a:duotone>
              <a:schemeClr val="accent3">
                <a:shade val="45000"/>
                <a:satMod val="135000"/>
              </a:schemeClr>
              <a:prstClr val="white"/>
            </a:duotone>
          </a:blip>
          <a:stretch>
            <a:fillRect/>
          </a:stretch>
        </p:blipFill>
        <p:spPr>
          <a:xfrm>
            <a:off x="10480179" y="5164251"/>
            <a:ext cx="676275" cy="752475"/>
          </a:xfrm>
          <a:prstGeom prst="rect">
            <a:avLst/>
          </a:prstGeom>
        </p:spPr>
      </p:pic>
      <p:cxnSp>
        <p:nvCxnSpPr>
          <p:cNvPr id="138" name="Curved Connector 137"/>
          <p:cNvCxnSpPr>
            <a:stCxn id="4" idx="3"/>
            <a:endCxn id="137" idx="1"/>
          </p:cNvCxnSpPr>
          <p:nvPr/>
        </p:nvCxnSpPr>
        <p:spPr>
          <a:xfrm>
            <a:off x="8671597" y="3328367"/>
            <a:ext cx="1808582" cy="2212122"/>
          </a:xfrm>
          <a:prstGeom prst="curvedConnector3">
            <a:avLst>
              <a:gd name="adj1" fmla="val 50000"/>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41" name="Curved Connector 140"/>
          <p:cNvCxnSpPr>
            <a:stCxn id="110" idx="3"/>
            <a:endCxn id="137" idx="1"/>
          </p:cNvCxnSpPr>
          <p:nvPr/>
        </p:nvCxnSpPr>
        <p:spPr>
          <a:xfrm flipV="1">
            <a:off x="8635472" y="5540489"/>
            <a:ext cx="1844707" cy="5599"/>
          </a:xfrm>
          <a:prstGeom prst="curvedConnector3">
            <a:avLst>
              <a:gd name="adj1" fmla="val 50000"/>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7192" name="Group 7191"/>
          <p:cNvGrpSpPr/>
          <p:nvPr/>
        </p:nvGrpSpPr>
        <p:grpSpPr>
          <a:xfrm>
            <a:off x="3251584" y="2583792"/>
            <a:ext cx="2817759" cy="1563138"/>
            <a:chOff x="3251584" y="2727808"/>
            <a:chExt cx="2817759" cy="1563138"/>
          </a:xfrm>
        </p:grpSpPr>
        <p:grpSp>
          <p:nvGrpSpPr>
            <p:cNvPr id="16" name="Group 15"/>
            <p:cNvGrpSpPr>
              <a:grpSpLocks noChangeAspect="1"/>
            </p:cNvGrpSpPr>
            <p:nvPr/>
          </p:nvGrpSpPr>
          <p:grpSpPr>
            <a:xfrm>
              <a:off x="3251584" y="2739686"/>
              <a:ext cx="2817759" cy="1551260"/>
              <a:chOff x="3882304" y="2998141"/>
              <a:chExt cx="3889094" cy="2141062"/>
            </a:xfrm>
          </p:grpSpPr>
          <p:pic>
            <p:nvPicPr>
              <p:cNvPr id="6" name="Picture 5"/>
              <p:cNvPicPr>
                <a:picLocks noChangeAspect="1"/>
              </p:cNvPicPr>
              <p:nvPr/>
            </p:nvPicPr>
            <p:blipFill>
              <a:blip r:embed="rId3"/>
              <a:stretch>
                <a:fillRect/>
              </a:stretch>
            </p:blipFill>
            <p:spPr>
              <a:xfrm>
                <a:off x="5188671" y="2998141"/>
                <a:ext cx="1276350" cy="2019300"/>
              </a:xfrm>
              <a:prstGeom prst="rect">
                <a:avLst/>
              </a:prstGeom>
            </p:spPr>
          </p:pic>
          <p:sp>
            <p:nvSpPr>
              <p:cNvPr id="15" name="TextBox 14"/>
              <p:cNvSpPr txBox="1"/>
              <p:nvPr/>
            </p:nvSpPr>
            <p:spPr>
              <a:xfrm>
                <a:off x="3882304" y="4629448"/>
                <a:ext cx="3889094" cy="509755"/>
              </a:xfrm>
              <a:prstGeom prst="rect">
                <a:avLst/>
              </a:prstGeom>
              <a:noFill/>
            </p:spPr>
            <p:txBody>
              <a:bodyPr wrap="none" rtlCol="0">
                <a:spAutoFit/>
              </a:bodyPr>
              <a:lstStyle/>
              <a:p>
                <a:pPr algn="ctr"/>
                <a:r>
                  <a:rPr lang="en-US" dirty="0" smtClean="0"/>
                  <a:t>Vaccination Codes Database</a:t>
                </a:r>
                <a:endParaRPr lang="en-US" dirty="0"/>
              </a:p>
            </p:txBody>
          </p:sp>
        </p:grpSp>
        <p:pic>
          <p:nvPicPr>
            <p:cNvPr id="152" name="Picture 151"/>
            <p:cNvPicPr>
              <a:picLocks noChangeAspect="1"/>
            </p:cNvPicPr>
            <p:nvPr/>
          </p:nvPicPr>
          <p:blipFill rotWithShape="1">
            <a:blip r:embed="rId13" cstate="print">
              <a:extLst>
                <a:ext uri="{28A0092B-C50C-407E-A947-70E740481C1C}">
                  <a14:useLocalDpi xmlns:a14="http://schemas.microsoft.com/office/drawing/2010/main" val="0"/>
                </a:ext>
              </a:extLst>
            </a:blip>
            <a:srcRect r="65629" b="7461"/>
            <a:stretch/>
          </p:blipFill>
          <p:spPr>
            <a:xfrm>
              <a:off x="4766602" y="2727808"/>
              <a:ext cx="421395" cy="412974"/>
            </a:xfrm>
            <a:prstGeom prst="rect">
              <a:avLst/>
            </a:prstGeom>
          </p:spPr>
        </p:pic>
      </p:grpSp>
      <p:pic>
        <p:nvPicPr>
          <p:cNvPr id="57" name="Picture 4" descr="Rest API icon PNG and SVG Vector Free Download"/>
          <p:cNvPicPr>
            <a:picLocks noChangeAspect="1" noChangeArrowheads="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33989" y="2644437"/>
            <a:ext cx="1667147" cy="1364326"/>
          </a:xfrm>
          <a:prstGeom prst="rect">
            <a:avLst/>
          </a:prstGeom>
          <a:noFill/>
          <a:extLst>
            <a:ext uri="{909E8E84-426E-40DD-AFC4-6F175D3DCCD1}">
              <a14:hiddenFill xmlns:a14="http://schemas.microsoft.com/office/drawing/2010/main">
                <a:solidFill>
                  <a:srgbClr val="FFFFFF"/>
                </a:solidFill>
              </a14:hiddenFill>
            </a:ext>
          </a:extLst>
        </p:spPr>
      </p:pic>
      <p:grpSp>
        <p:nvGrpSpPr>
          <p:cNvPr id="66" name="Group 65"/>
          <p:cNvGrpSpPr>
            <a:grpSpLocks noChangeAspect="1"/>
          </p:cNvGrpSpPr>
          <p:nvPr/>
        </p:nvGrpSpPr>
        <p:grpSpPr>
          <a:xfrm>
            <a:off x="6453294" y="764704"/>
            <a:ext cx="1122423" cy="1276845"/>
            <a:chOff x="4818052" y="2998141"/>
            <a:chExt cx="2017620" cy="2295203"/>
          </a:xfrm>
        </p:grpSpPr>
        <p:pic>
          <p:nvPicPr>
            <p:cNvPr id="67" name="Picture 66"/>
            <p:cNvPicPr>
              <a:picLocks noChangeAspect="1"/>
            </p:cNvPicPr>
            <p:nvPr/>
          </p:nvPicPr>
          <p:blipFill>
            <a:blip r:embed="rId3"/>
            <a:stretch>
              <a:fillRect/>
            </a:stretch>
          </p:blipFill>
          <p:spPr>
            <a:xfrm>
              <a:off x="5188671" y="2998141"/>
              <a:ext cx="1276350" cy="2019300"/>
            </a:xfrm>
            <a:prstGeom prst="rect">
              <a:avLst/>
            </a:prstGeom>
          </p:spPr>
        </p:pic>
        <p:sp>
          <p:nvSpPr>
            <p:cNvPr id="68" name="TextBox 67"/>
            <p:cNvSpPr txBox="1"/>
            <p:nvPr/>
          </p:nvSpPr>
          <p:spPr>
            <a:xfrm>
              <a:off x="4818052" y="4629448"/>
              <a:ext cx="2017620" cy="663896"/>
            </a:xfrm>
            <a:prstGeom prst="rect">
              <a:avLst/>
            </a:prstGeom>
            <a:noFill/>
          </p:spPr>
          <p:txBody>
            <a:bodyPr wrap="none" rtlCol="0">
              <a:spAutoFit/>
            </a:bodyPr>
            <a:lstStyle/>
            <a:p>
              <a:pPr algn="ctr"/>
              <a:r>
                <a:rPr lang="fr-BE" dirty="0" err="1" smtClean="0"/>
                <a:t>Sciensano</a:t>
              </a:r>
              <a:endParaRPr lang="fr-BE" dirty="0"/>
            </a:p>
          </p:txBody>
        </p:sp>
      </p:grpSp>
      <p:cxnSp>
        <p:nvCxnSpPr>
          <p:cNvPr id="69" name="Curved Connector 68"/>
          <p:cNvCxnSpPr>
            <a:stCxn id="97" idx="1"/>
            <a:endCxn id="67" idx="3"/>
          </p:cNvCxnSpPr>
          <p:nvPr/>
        </p:nvCxnSpPr>
        <p:spPr>
          <a:xfrm rot="10800000">
            <a:off x="7369521" y="1326383"/>
            <a:ext cx="1274481" cy="6532"/>
          </a:xfrm>
          <a:prstGeom prst="curvedConnector3">
            <a:avLst>
              <a:gd name="adj1" fmla="val 50000"/>
            </a:avLst>
          </a:prstGeom>
          <a:ln w="222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70" name="Group 69"/>
          <p:cNvGrpSpPr/>
          <p:nvPr/>
        </p:nvGrpSpPr>
        <p:grpSpPr>
          <a:xfrm>
            <a:off x="5342911" y="1985438"/>
            <a:ext cx="1357359" cy="1205420"/>
            <a:chOff x="4655626" y="6311062"/>
            <a:chExt cx="1357359" cy="1205420"/>
          </a:xfrm>
        </p:grpSpPr>
        <p:pic>
          <p:nvPicPr>
            <p:cNvPr id="71" name="Picture 7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27063" y="6311062"/>
              <a:ext cx="881982" cy="293994"/>
            </a:xfrm>
            <a:prstGeom prst="rect">
              <a:avLst/>
            </a:prstGeom>
          </p:spPr>
        </p:pic>
        <p:sp>
          <p:nvSpPr>
            <p:cNvPr id="74" name="TextBox 73"/>
            <p:cNvSpPr txBox="1"/>
            <p:nvPr/>
          </p:nvSpPr>
          <p:spPr>
            <a:xfrm>
              <a:off x="4655626" y="6593152"/>
              <a:ext cx="1357359" cy="923330"/>
            </a:xfrm>
            <a:prstGeom prst="rect">
              <a:avLst/>
            </a:prstGeom>
            <a:noFill/>
          </p:spPr>
          <p:txBody>
            <a:bodyPr wrap="none" rtlCol="0">
              <a:spAutoFit/>
            </a:bodyPr>
            <a:lstStyle/>
            <a:p>
              <a:r>
                <a:rPr lang="fr-BE" b="1" dirty="0" smtClean="0">
                  <a:solidFill>
                    <a:srgbClr val="555150"/>
                  </a:solidFill>
                </a:rPr>
                <a:t>IUAM</a:t>
              </a:r>
            </a:p>
            <a:p>
              <a:r>
                <a:rPr lang="fr-BE" b="1" dirty="0" smtClean="0">
                  <a:solidFill>
                    <a:srgbClr val="555150"/>
                  </a:solidFill>
                </a:rPr>
                <a:t>API </a:t>
              </a:r>
              <a:r>
                <a:rPr lang="fr-BE" b="1" dirty="0" err="1" smtClean="0">
                  <a:solidFill>
                    <a:srgbClr val="555150"/>
                  </a:solidFill>
                </a:rPr>
                <a:t>gateway</a:t>
              </a:r>
              <a:endParaRPr lang="fr-BE" b="1" dirty="0" smtClean="0">
                <a:solidFill>
                  <a:srgbClr val="555150"/>
                </a:solidFill>
              </a:endParaRPr>
            </a:p>
            <a:p>
              <a:r>
                <a:rPr lang="fr-BE" b="1" dirty="0" err="1" smtClean="0">
                  <a:solidFill>
                    <a:srgbClr val="555150"/>
                  </a:solidFill>
                </a:rPr>
                <a:t>ConsultRN</a:t>
              </a:r>
              <a:endParaRPr lang="fr-BE" b="1" dirty="0" smtClean="0">
                <a:solidFill>
                  <a:srgbClr val="555150"/>
                </a:solidFill>
              </a:endParaRPr>
            </a:p>
          </p:txBody>
        </p:sp>
      </p:gr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149</a:t>
            </a:fld>
            <a:r>
              <a:rPr lang="fr-BE" smtClean="0"/>
              <a:t> </a:t>
            </a:r>
            <a:endParaRPr lang="fr-BE" dirty="0"/>
          </a:p>
        </p:txBody>
      </p:sp>
    </p:spTree>
    <p:extLst>
      <p:ext uri="{BB962C8B-B14F-4D97-AF65-F5344CB8AC3E}">
        <p14:creationId xmlns:p14="http://schemas.microsoft.com/office/powerpoint/2010/main" val="2664236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par>
                                <p:cTn id="8" presetID="10" presetClass="entr" presetSubtype="0" fill="hold" nodeType="withEffect">
                                  <p:stCondLst>
                                    <p:cond delay="0"/>
                                  </p:stCondLst>
                                  <p:childTnLst>
                                    <p:set>
                                      <p:cBhvr>
                                        <p:cTn id="9" dur="1" fill="hold">
                                          <p:stCondLst>
                                            <p:cond delay="0"/>
                                          </p:stCondLst>
                                        </p:cTn>
                                        <p:tgtEl>
                                          <p:spTgt spid="122"/>
                                        </p:tgtEl>
                                        <p:attrNameLst>
                                          <p:attrName>style.visibility</p:attrName>
                                        </p:attrNameLst>
                                      </p:cBhvr>
                                      <p:to>
                                        <p:strVal val="visible"/>
                                      </p:to>
                                    </p:set>
                                    <p:animEffect transition="in" filter="fade">
                                      <p:cBhvr>
                                        <p:cTn id="10" dur="500"/>
                                        <p:tgtEl>
                                          <p:spTgt spid="122"/>
                                        </p:tgtEl>
                                      </p:cBhvr>
                                    </p:animEffect>
                                  </p:childTnLst>
                                </p:cTn>
                              </p:par>
                              <p:par>
                                <p:cTn id="11" presetID="10" presetClass="entr" presetSubtype="0" fill="hold" nodeType="withEffect">
                                  <p:stCondLst>
                                    <p:cond delay="0"/>
                                  </p:stCondLst>
                                  <p:childTnLst>
                                    <p:set>
                                      <p:cBhvr>
                                        <p:cTn id="12" dur="1" fill="hold">
                                          <p:stCondLst>
                                            <p:cond delay="0"/>
                                          </p:stCondLst>
                                        </p:cTn>
                                        <p:tgtEl>
                                          <p:spTgt spid="113"/>
                                        </p:tgtEl>
                                        <p:attrNameLst>
                                          <p:attrName>style.visibility</p:attrName>
                                        </p:attrNameLst>
                                      </p:cBhvr>
                                      <p:to>
                                        <p:strVal val="visible"/>
                                      </p:to>
                                    </p:set>
                                    <p:animEffect transition="in" filter="fade">
                                      <p:cBhvr>
                                        <p:cTn id="13" dur="500"/>
                                        <p:tgtEl>
                                          <p:spTgt spid="113"/>
                                        </p:tgtEl>
                                      </p:cBhvr>
                                    </p:animEffect>
                                  </p:childTnLst>
                                </p:cTn>
                              </p:par>
                              <p:par>
                                <p:cTn id="14" presetID="10" presetClass="entr" presetSubtype="0"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500"/>
                                        <p:tgtEl>
                                          <p:spTgt spid="62"/>
                                        </p:tgtEl>
                                      </p:cBhvr>
                                    </p:animEffect>
                                  </p:childTnLst>
                                </p:cTn>
                              </p:par>
                              <p:par>
                                <p:cTn id="17" presetID="10" presetClass="entr" presetSubtype="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500"/>
                                        <p:tgtEl>
                                          <p:spTgt spid="65"/>
                                        </p:tgtEl>
                                      </p:cBhvr>
                                    </p:animEffect>
                                  </p:childTnLst>
                                </p:cTn>
                              </p:par>
                              <p:par>
                                <p:cTn id="20" presetID="10" presetClass="entr" presetSubtype="0" fill="hold"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500"/>
                                        <p:tgtEl>
                                          <p:spTgt spid="115"/>
                                        </p:tgtEl>
                                      </p:cBhvr>
                                    </p:animEffect>
                                  </p:childTnLst>
                                </p:cTn>
                              </p:par>
                              <p:par>
                                <p:cTn id="23" presetID="10" presetClass="entr" presetSubtype="0" fill="hold" nodeType="withEffect">
                                  <p:stCondLst>
                                    <p:cond delay="0"/>
                                  </p:stCondLst>
                                  <p:childTnLst>
                                    <p:set>
                                      <p:cBhvr>
                                        <p:cTn id="24" dur="1" fill="hold">
                                          <p:stCondLst>
                                            <p:cond delay="0"/>
                                          </p:stCondLst>
                                        </p:cTn>
                                        <p:tgtEl>
                                          <p:spTgt spid="120"/>
                                        </p:tgtEl>
                                        <p:attrNameLst>
                                          <p:attrName>style.visibility</p:attrName>
                                        </p:attrNameLst>
                                      </p:cBhvr>
                                      <p:to>
                                        <p:strVal val="visible"/>
                                      </p:to>
                                    </p:set>
                                    <p:animEffect transition="in" filter="fade">
                                      <p:cBhvr>
                                        <p:cTn id="25" dur="500"/>
                                        <p:tgtEl>
                                          <p:spTgt spid="120"/>
                                        </p:tgtEl>
                                      </p:cBhvr>
                                    </p:animEffect>
                                  </p:childTnLst>
                                </p:cTn>
                              </p:par>
                              <p:par>
                                <p:cTn id="26" presetID="10" presetClass="entr" presetSubtype="0" fill="hold" nodeType="with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500"/>
                                        <p:tgtEl>
                                          <p:spTgt spid="78"/>
                                        </p:tgtEl>
                                      </p:cBhvr>
                                    </p:animEffect>
                                  </p:childTnLst>
                                </p:cTn>
                              </p:par>
                              <p:par>
                                <p:cTn id="29" presetID="10" presetClass="entr" presetSubtype="0" fill="hold" nodeType="withEffect">
                                  <p:stCondLst>
                                    <p:cond delay="0"/>
                                  </p:stCondLst>
                                  <p:childTnLst>
                                    <p:set>
                                      <p:cBhvr>
                                        <p:cTn id="30" dur="1" fill="hold">
                                          <p:stCondLst>
                                            <p:cond delay="0"/>
                                          </p:stCondLst>
                                        </p:cTn>
                                        <p:tgtEl>
                                          <p:spTgt spid="86"/>
                                        </p:tgtEl>
                                        <p:attrNameLst>
                                          <p:attrName>style.visibility</p:attrName>
                                        </p:attrNameLst>
                                      </p:cBhvr>
                                      <p:to>
                                        <p:strVal val="visible"/>
                                      </p:to>
                                    </p:set>
                                    <p:animEffect transition="in" filter="fade">
                                      <p:cBhvr>
                                        <p:cTn id="31" dur="500"/>
                                        <p:tgtEl>
                                          <p:spTgt spid="86"/>
                                        </p:tgtEl>
                                      </p:cBhvr>
                                    </p:animEffect>
                                  </p:childTnLst>
                                </p:cTn>
                              </p:par>
                              <p:par>
                                <p:cTn id="32" presetID="10" presetClass="entr" presetSubtype="0" fill="hold"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500"/>
                                        <p:tgtEl>
                                          <p:spTgt spid="69"/>
                                        </p:tgtEl>
                                      </p:cBhvr>
                                    </p:animEffect>
                                  </p:childTnLst>
                                </p:cTn>
                              </p:par>
                              <p:par>
                                <p:cTn id="35" presetID="10" presetClass="entr" presetSubtype="0" fill="hold" nodeType="withEffect">
                                  <p:stCondLst>
                                    <p:cond delay="0"/>
                                  </p:stCondLst>
                                  <p:childTnLst>
                                    <p:set>
                                      <p:cBhvr>
                                        <p:cTn id="36" dur="1" fill="hold">
                                          <p:stCondLst>
                                            <p:cond delay="0"/>
                                          </p:stCondLst>
                                        </p:cTn>
                                        <p:tgtEl>
                                          <p:spTgt spid="116"/>
                                        </p:tgtEl>
                                        <p:attrNameLst>
                                          <p:attrName>style.visibility</p:attrName>
                                        </p:attrNameLst>
                                      </p:cBhvr>
                                      <p:to>
                                        <p:strVal val="visible"/>
                                      </p:to>
                                    </p:set>
                                    <p:animEffect transition="in" filter="fade">
                                      <p:cBhvr>
                                        <p:cTn id="37" dur="500"/>
                                        <p:tgtEl>
                                          <p:spTgt spid="116"/>
                                        </p:tgtEl>
                                      </p:cBhvr>
                                    </p:animEffect>
                                  </p:childTnLst>
                                </p:cTn>
                              </p:par>
                              <p:par>
                                <p:cTn id="38" presetID="10" presetClass="entr" presetSubtype="0" fill="hold"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fade">
                                      <p:cBhvr>
                                        <p:cTn id="40" dur="500"/>
                                        <p:tgtEl>
                                          <p:spTgt spid="6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5"/>
                                        </p:tgtEl>
                                        <p:attrNameLst>
                                          <p:attrName>style.visibility</p:attrName>
                                        </p:attrNameLst>
                                      </p:cBhvr>
                                      <p:to>
                                        <p:strVal val="visible"/>
                                      </p:to>
                                    </p:set>
                                    <p:animEffect transition="in" filter="fade">
                                      <p:cBhvr>
                                        <p:cTn id="45" dur="500"/>
                                        <p:tgtEl>
                                          <p:spTgt spid="125"/>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134"/>
                                        </p:tgtEl>
                                        <p:attrNameLst>
                                          <p:attrName>style.visibility</p:attrName>
                                        </p:attrNameLst>
                                      </p:cBhvr>
                                      <p:to>
                                        <p:strVal val="visible"/>
                                      </p:to>
                                    </p:set>
                                    <p:animEffect transition="in" filter="fade">
                                      <p:cBhvr>
                                        <p:cTn id="51" dur="500"/>
                                        <p:tgtEl>
                                          <p:spTgt spid="134"/>
                                        </p:tgtEl>
                                      </p:cBhvr>
                                    </p:animEffect>
                                  </p:childTnLst>
                                </p:cTn>
                              </p:par>
                              <p:par>
                                <p:cTn id="52" presetID="10" presetClass="entr" presetSubtype="0"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nodeType="withEffect">
                                  <p:stCondLst>
                                    <p:cond delay="0"/>
                                  </p:stCondLst>
                                  <p:childTnLst>
                                    <p:set>
                                      <p:cBhvr>
                                        <p:cTn id="56" dur="1" fill="hold">
                                          <p:stCondLst>
                                            <p:cond delay="0"/>
                                          </p:stCondLst>
                                        </p:cTn>
                                        <p:tgtEl>
                                          <p:spTgt spid="138"/>
                                        </p:tgtEl>
                                        <p:attrNameLst>
                                          <p:attrName>style.visibility</p:attrName>
                                        </p:attrNameLst>
                                      </p:cBhvr>
                                      <p:to>
                                        <p:strVal val="visible"/>
                                      </p:to>
                                    </p:set>
                                    <p:animEffect transition="in" filter="fade">
                                      <p:cBhvr>
                                        <p:cTn id="57" dur="500"/>
                                        <p:tgtEl>
                                          <p:spTgt spid="138"/>
                                        </p:tgtEl>
                                      </p:cBhvr>
                                    </p:animEffect>
                                  </p:childTnLst>
                                </p:cTn>
                              </p:par>
                              <p:par>
                                <p:cTn id="58" presetID="10" presetClass="entr" presetSubtype="0" fill="hold" nodeType="withEffect">
                                  <p:stCondLst>
                                    <p:cond delay="0"/>
                                  </p:stCondLst>
                                  <p:childTnLst>
                                    <p:set>
                                      <p:cBhvr>
                                        <p:cTn id="59" dur="1" fill="hold">
                                          <p:stCondLst>
                                            <p:cond delay="0"/>
                                          </p:stCondLst>
                                        </p:cTn>
                                        <p:tgtEl>
                                          <p:spTgt spid="137"/>
                                        </p:tgtEl>
                                        <p:attrNameLst>
                                          <p:attrName>style.visibility</p:attrName>
                                        </p:attrNameLst>
                                      </p:cBhvr>
                                      <p:to>
                                        <p:strVal val="visible"/>
                                      </p:to>
                                    </p:set>
                                    <p:animEffect transition="in" filter="fade">
                                      <p:cBhvr>
                                        <p:cTn id="60" dur="500"/>
                                        <p:tgtEl>
                                          <p:spTgt spid="13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24"/>
                                        </p:tgtEl>
                                        <p:attrNameLst>
                                          <p:attrName>style.visibility</p:attrName>
                                        </p:attrNameLst>
                                      </p:cBhvr>
                                      <p:to>
                                        <p:strVal val="visible"/>
                                      </p:to>
                                    </p:set>
                                    <p:animEffect transition="in" filter="fade">
                                      <p:cBhvr>
                                        <p:cTn id="65" dur="500"/>
                                        <p:tgtEl>
                                          <p:spTgt spid="12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26"/>
                                        </p:tgtEl>
                                        <p:attrNameLst>
                                          <p:attrName>style.visibility</p:attrName>
                                        </p:attrNameLst>
                                      </p:cBhvr>
                                      <p:to>
                                        <p:strVal val="visible"/>
                                      </p:to>
                                    </p:set>
                                    <p:animEffect transition="in" filter="fade">
                                      <p:cBhvr>
                                        <p:cTn id="70" dur="500"/>
                                        <p:tgtEl>
                                          <p:spTgt spid="126"/>
                                        </p:tgtEl>
                                      </p:cBhvr>
                                    </p:animEffect>
                                  </p:childTnLst>
                                </p:cTn>
                              </p:par>
                              <p:par>
                                <p:cTn id="71" presetID="10" presetClass="entr" presetSubtype="0" fill="hold" nodeType="withEffect">
                                  <p:stCondLst>
                                    <p:cond delay="0"/>
                                  </p:stCondLst>
                                  <p:childTnLst>
                                    <p:set>
                                      <p:cBhvr>
                                        <p:cTn id="72" dur="1" fill="hold">
                                          <p:stCondLst>
                                            <p:cond delay="0"/>
                                          </p:stCondLst>
                                        </p:cTn>
                                        <p:tgtEl>
                                          <p:spTgt spid="127"/>
                                        </p:tgtEl>
                                        <p:attrNameLst>
                                          <p:attrName>style.visibility</p:attrName>
                                        </p:attrNameLst>
                                      </p:cBhvr>
                                      <p:to>
                                        <p:strVal val="visible"/>
                                      </p:to>
                                    </p:set>
                                    <p:animEffect transition="in" filter="fade">
                                      <p:cBhvr>
                                        <p:cTn id="73" dur="500"/>
                                        <p:tgtEl>
                                          <p:spTgt spid="127"/>
                                        </p:tgtEl>
                                      </p:cBhvr>
                                    </p:animEffect>
                                  </p:childTnLst>
                                </p:cTn>
                              </p:par>
                              <p:par>
                                <p:cTn id="74" presetID="10" presetClass="entr" presetSubtype="0" fill="hold" nodeType="withEffect">
                                  <p:stCondLst>
                                    <p:cond delay="0"/>
                                  </p:stCondLst>
                                  <p:childTnLst>
                                    <p:set>
                                      <p:cBhvr>
                                        <p:cTn id="75" dur="1" fill="hold">
                                          <p:stCondLst>
                                            <p:cond delay="0"/>
                                          </p:stCondLst>
                                        </p:cTn>
                                        <p:tgtEl>
                                          <p:spTgt spid="141"/>
                                        </p:tgtEl>
                                        <p:attrNameLst>
                                          <p:attrName>style.visibility</p:attrName>
                                        </p:attrNameLst>
                                      </p:cBhvr>
                                      <p:to>
                                        <p:strVal val="visible"/>
                                      </p:to>
                                    </p:set>
                                    <p:animEffect transition="in" filter="fade">
                                      <p:cBhvr>
                                        <p:cTn id="76" dur="500"/>
                                        <p:tgtEl>
                                          <p:spTgt spid="141"/>
                                        </p:tgtEl>
                                      </p:cBhvr>
                                    </p:animEffect>
                                  </p:childTnLst>
                                </p:cTn>
                              </p:par>
                              <p:par>
                                <p:cTn id="77" presetID="10"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500"/>
                                        <p:tgtEl>
                                          <p:spTgt spid="1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21"/>
                                        </p:tgtEl>
                                        <p:attrNameLst>
                                          <p:attrName>style.visibility</p:attrName>
                                        </p:attrNameLst>
                                      </p:cBhvr>
                                      <p:to>
                                        <p:strVal val="visible"/>
                                      </p:to>
                                    </p:set>
                                    <p:animEffect transition="in" filter="fade">
                                      <p:cBhvr>
                                        <p:cTn id="84" dur="500"/>
                                        <p:tgtEl>
                                          <p:spTgt spid="121"/>
                                        </p:tgtEl>
                                      </p:cBhvr>
                                    </p:animEffect>
                                  </p:childTnLst>
                                </p:cTn>
                              </p:par>
                              <p:par>
                                <p:cTn id="85" presetID="10" presetClass="entr" presetSubtype="0" fill="hold" nodeType="with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500"/>
                                        <p:tgtEl>
                                          <p:spTgt spid="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57"/>
                                        </p:tgtEl>
                                        <p:attrNameLst>
                                          <p:attrName>style.visibility</p:attrName>
                                        </p:attrNameLst>
                                      </p:cBhvr>
                                      <p:to>
                                        <p:strVal val="visible"/>
                                      </p:to>
                                    </p:set>
                                    <p:animEffect transition="in" filter="fade">
                                      <p:cBhvr>
                                        <p:cTn id="92" dur="500"/>
                                        <p:tgtEl>
                                          <p:spTgt spid="57"/>
                                        </p:tgtEl>
                                      </p:cBhvr>
                                    </p:animEffect>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70"/>
                                        </p:tgtEl>
                                        <p:attrNameLst>
                                          <p:attrName>style.visibility</p:attrName>
                                        </p:attrNameLst>
                                      </p:cBhvr>
                                      <p:to>
                                        <p:strVal val="visible"/>
                                      </p:to>
                                    </p:set>
                                    <p:animEffect transition="in" filter="fade">
                                      <p:cBhvr>
                                        <p:cTn id="97" dur="1000"/>
                                        <p:tgtEl>
                                          <p:spTgt spid="70"/>
                                        </p:tgtEl>
                                      </p:cBhvr>
                                    </p:animEffect>
                                    <p:anim calcmode="lin" valueType="num">
                                      <p:cBhvr>
                                        <p:cTn id="98" dur="1000" fill="hold"/>
                                        <p:tgtEl>
                                          <p:spTgt spid="70"/>
                                        </p:tgtEl>
                                        <p:attrNameLst>
                                          <p:attrName>ppt_x</p:attrName>
                                        </p:attrNameLst>
                                      </p:cBhvr>
                                      <p:tavLst>
                                        <p:tav tm="0">
                                          <p:val>
                                            <p:strVal val="#ppt_x"/>
                                          </p:val>
                                        </p:tav>
                                        <p:tav tm="100000">
                                          <p:val>
                                            <p:strVal val="#ppt_x"/>
                                          </p:val>
                                        </p:tav>
                                      </p:tavLst>
                                    </p:anim>
                                    <p:anim calcmode="lin" valueType="num">
                                      <p:cBhvr>
                                        <p:cTn id="99"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9627690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Agile development</a:t>
            </a:r>
            <a:endParaRPr lang="en-GB" dirty="0">
              <a:solidFill>
                <a:srgbClr val="0087BE"/>
              </a:solidFill>
            </a:endParaRP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150</a:t>
            </a:fld>
            <a:endParaRPr lang="en-GB" dirty="0"/>
          </a:p>
        </p:txBody>
      </p:sp>
    </p:spTree>
    <p:extLst>
      <p:ext uri="{BB962C8B-B14F-4D97-AF65-F5344CB8AC3E}">
        <p14:creationId xmlns:p14="http://schemas.microsoft.com/office/powerpoint/2010/main" val="214815479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dirty="0"/>
              <a:t>A</a:t>
            </a:r>
            <a:r>
              <a:rPr lang="nl-BE" dirty="0" smtClean="0"/>
              <a:t>gile development</a:t>
            </a:r>
            <a:endParaRPr lang="fr-BE"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7885" y="1184724"/>
            <a:ext cx="8238477" cy="4943086"/>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151</a:t>
            </a:fld>
            <a:r>
              <a:rPr lang="fr-BE" smtClean="0"/>
              <a:t> </a:t>
            </a:r>
            <a:endParaRPr lang="fr-BE" dirty="0"/>
          </a:p>
        </p:txBody>
      </p:sp>
    </p:spTree>
    <p:extLst>
      <p:ext uri="{BB962C8B-B14F-4D97-AF65-F5344CB8AC3E}">
        <p14:creationId xmlns:p14="http://schemas.microsoft.com/office/powerpoint/2010/main" val="130135929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dirty="0"/>
              <a:t>A</a:t>
            </a:r>
            <a:r>
              <a:rPr lang="nl-BE" dirty="0" smtClean="0"/>
              <a:t>gile development</a:t>
            </a:r>
            <a:endParaRPr lang="fr-BE" dirty="0"/>
          </a:p>
        </p:txBody>
      </p:sp>
      <p:pic>
        <p:nvPicPr>
          <p:cNvPr id="7" name="Picture 2" descr="Afbeeldingsresulta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1644" y="1008059"/>
            <a:ext cx="7348891" cy="519900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152</a:t>
            </a:fld>
            <a:r>
              <a:rPr lang="fr-BE" smtClean="0"/>
              <a:t> </a:t>
            </a:r>
            <a:endParaRPr lang="fr-BE" dirty="0"/>
          </a:p>
        </p:txBody>
      </p:sp>
    </p:spTree>
    <p:extLst>
      <p:ext uri="{BB962C8B-B14F-4D97-AF65-F5344CB8AC3E}">
        <p14:creationId xmlns:p14="http://schemas.microsoft.com/office/powerpoint/2010/main" val="392685518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Traditional vs agile development</a:t>
            </a:r>
            <a:endParaRPr lang="fr-BE"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5451"/>
          <a:stretch/>
        </p:blipFill>
        <p:spPr>
          <a:xfrm>
            <a:off x="1609818" y="1124744"/>
            <a:ext cx="9007884" cy="5440042"/>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153</a:t>
            </a:fld>
            <a:r>
              <a:rPr lang="fr-BE" smtClean="0"/>
              <a:t> </a:t>
            </a:r>
            <a:endParaRPr lang="fr-BE" dirty="0"/>
          </a:p>
        </p:txBody>
      </p:sp>
    </p:spTree>
    <p:extLst>
      <p:ext uri="{BB962C8B-B14F-4D97-AF65-F5344CB8AC3E}">
        <p14:creationId xmlns:p14="http://schemas.microsoft.com/office/powerpoint/2010/main" val="288430003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Security: confidentiality, availability, integrity</a:t>
            </a:r>
            <a:endParaRPr lang="en-US" dirty="0">
              <a:solidFill>
                <a:srgbClr val="0087BE"/>
              </a:solidFill>
            </a:endParaRPr>
          </a:p>
        </p:txBody>
      </p:sp>
      <p:sp>
        <p:nvSpPr>
          <p:cNvPr id="2" name="Slide Number Placeholder 1"/>
          <p:cNvSpPr>
            <a:spLocks noGrp="1"/>
          </p:cNvSpPr>
          <p:nvPr>
            <p:ph type="sldNum" sz="quarter" idx="10"/>
          </p:nvPr>
        </p:nvSpPr>
        <p:spPr/>
        <p:txBody>
          <a:bodyPr/>
          <a:lstStyle/>
          <a:p>
            <a:pPr>
              <a:defRPr/>
            </a:pPr>
            <a:fld id="{EF66DDCB-4F40-4F8C-A2FE-269D135B5A13}" type="slidenum">
              <a:rPr lang="en-GB" smtClean="0"/>
              <a:pPr>
                <a:defRPr/>
              </a:pPr>
              <a:t>154</a:t>
            </a:fld>
            <a:endParaRPr lang="en-GB" dirty="0"/>
          </a:p>
        </p:txBody>
      </p:sp>
    </p:spTree>
    <p:extLst>
      <p:ext uri="{BB962C8B-B14F-4D97-AF65-F5344CB8AC3E}">
        <p14:creationId xmlns:p14="http://schemas.microsoft.com/office/powerpoint/2010/main" val="525549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m</a:t>
            </a:r>
            <a:r>
              <a:rPr lang="en-US" dirty="0" smtClean="0"/>
              <a:t>odern technologies can bring enormous benefits and added value, but they must be deployed with the right safeguards for the fundamental right to data protection</a:t>
            </a:r>
          </a:p>
          <a:p>
            <a:r>
              <a:rPr lang="en-US" dirty="0"/>
              <a:t>i</a:t>
            </a:r>
            <a:r>
              <a:rPr lang="en-US" dirty="0" smtClean="0"/>
              <a:t>nternational treaties and national constitutions provide for a whole series of fundamental rights: in addition to the right to data protection, there is also the right to a fair trial, the right to social protection, the right to high-quality healthcare, ...</a:t>
            </a:r>
          </a:p>
          <a:p>
            <a:r>
              <a:rPr lang="en-US" dirty="0"/>
              <a:t>c</a:t>
            </a:r>
            <a:r>
              <a:rPr lang="en-US" dirty="0" smtClean="0"/>
              <a:t>itizens can expect the government to ensure their right to data protection in a way that also respects their other fundamental rights</a:t>
            </a:r>
          </a:p>
          <a:p>
            <a:r>
              <a:rPr lang="en-US" dirty="0"/>
              <a:t>p</a:t>
            </a:r>
            <a:r>
              <a:rPr lang="en-US" dirty="0" smtClean="0"/>
              <a:t>ossible drawbacks should be avoided, but benefits should not be unnecessarily obstructed</a:t>
            </a:r>
          </a:p>
          <a:p>
            <a:r>
              <a:rPr lang="en-US" dirty="0"/>
              <a:t>r</a:t>
            </a:r>
            <a:r>
              <a:rPr lang="en-US" dirty="0" smtClean="0"/>
              <a:t>isk management and data protection-by-design and a multidisciplinary approach are key concepts in this</a:t>
            </a:r>
            <a:endParaRPr lang="nl-NL" dirty="0"/>
          </a:p>
        </p:txBody>
      </p:sp>
      <p:sp>
        <p:nvSpPr>
          <p:cNvPr id="2" name="Title 1"/>
          <p:cNvSpPr>
            <a:spLocks noGrp="1"/>
          </p:cNvSpPr>
          <p:nvPr>
            <p:ph type="title"/>
          </p:nvPr>
        </p:nvSpPr>
        <p:spPr/>
        <p:txBody>
          <a:bodyPr/>
          <a:lstStyle/>
          <a:p>
            <a:r>
              <a:rPr lang="en-GB" smtClean="0"/>
              <a:t>Global vision</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155</a:t>
            </a:fld>
            <a:r>
              <a:rPr lang="fr-BE" smtClean="0"/>
              <a:t> </a:t>
            </a:r>
            <a:endParaRPr lang="fr-BE" dirty="0"/>
          </a:p>
        </p:txBody>
      </p:sp>
    </p:spTree>
    <p:extLst>
      <p:ext uri="{BB962C8B-B14F-4D97-AF65-F5344CB8AC3E}">
        <p14:creationId xmlns:p14="http://schemas.microsoft.com/office/powerpoint/2010/main" val="1111683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BE" dirty="0" err="1" smtClean="0"/>
              <a:t>legal</a:t>
            </a:r>
            <a:r>
              <a:rPr lang="nl-BE" dirty="0" smtClean="0"/>
              <a:t> </a:t>
            </a:r>
            <a:r>
              <a:rPr lang="nl-BE" dirty="0" err="1" smtClean="0"/>
              <a:t>framework</a:t>
            </a:r>
            <a:endParaRPr lang="nl-BE" dirty="0" smtClean="0"/>
          </a:p>
          <a:p>
            <a:endParaRPr lang="nl-BE" dirty="0"/>
          </a:p>
          <a:p>
            <a:r>
              <a:rPr lang="nl-BE" dirty="0" err="1" smtClean="0"/>
              <a:t>minimal</a:t>
            </a:r>
            <a:r>
              <a:rPr lang="nl-BE" dirty="0" smtClean="0"/>
              <a:t> information security </a:t>
            </a:r>
            <a:r>
              <a:rPr lang="nl-BE" dirty="0" err="1" smtClean="0"/>
              <a:t>standards</a:t>
            </a:r>
            <a:endParaRPr lang="nl-BE" dirty="0" smtClean="0"/>
          </a:p>
          <a:p>
            <a:endParaRPr lang="nl-BE" dirty="0"/>
          </a:p>
          <a:p>
            <a:r>
              <a:rPr lang="nl-BE" dirty="0" err="1" smtClean="0"/>
              <a:t>structural</a:t>
            </a:r>
            <a:r>
              <a:rPr lang="nl-BE" dirty="0" smtClean="0"/>
              <a:t> </a:t>
            </a:r>
            <a:r>
              <a:rPr lang="nl-BE" dirty="0" err="1" smtClean="0"/>
              <a:t>and</a:t>
            </a:r>
            <a:r>
              <a:rPr lang="nl-BE" dirty="0" smtClean="0"/>
              <a:t> </a:t>
            </a:r>
            <a:r>
              <a:rPr lang="nl-BE" dirty="0" err="1" smtClean="0"/>
              <a:t>institutional</a:t>
            </a:r>
            <a:r>
              <a:rPr lang="nl-BE" dirty="0" smtClean="0"/>
              <a:t> </a:t>
            </a:r>
            <a:r>
              <a:rPr lang="nl-BE" dirty="0" err="1" smtClean="0"/>
              <a:t>measures</a:t>
            </a:r>
            <a:endParaRPr lang="nl-BE" dirty="0"/>
          </a:p>
          <a:p>
            <a:endParaRPr lang="nl-BE" dirty="0"/>
          </a:p>
          <a:p>
            <a:r>
              <a:rPr lang="nl-BE" dirty="0" err="1" smtClean="0"/>
              <a:t>organisational</a:t>
            </a:r>
            <a:r>
              <a:rPr lang="nl-BE" dirty="0" smtClean="0"/>
              <a:t> </a:t>
            </a:r>
            <a:r>
              <a:rPr lang="nl-BE" dirty="0" err="1" smtClean="0"/>
              <a:t>measures</a:t>
            </a:r>
            <a:endParaRPr lang="nl-BE" dirty="0" smtClean="0"/>
          </a:p>
          <a:p>
            <a:endParaRPr lang="nl-BE" dirty="0"/>
          </a:p>
          <a:p>
            <a:r>
              <a:rPr lang="nl-BE" dirty="0" err="1"/>
              <a:t>technical</a:t>
            </a:r>
            <a:r>
              <a:rPr lang="nl-BE" dirty="0"/>
              <a:t> </a:t>
            </a:r>
            <a:r>
              <a:rPr lang="nl-BE" dirty="0" err="1"/>
              <a:t>measures</a:t>
            </a:r>
            <a:endParaRPr lang="nl-BE" dirty="0"/>
          </a:p>
          <a:p>
            <a:endParaRPr lang="nl-BE" dirty="0"/>
          </a:p>
        </p:txBody>
      </p:sp>
      <p:sp>
        <p:nvSpPr>
          <p:cNvPr id="4" name="Titel 3"/>
          <p:cNvSpPr>
            <a:spLocks noGrp="1"/>
          </p:cNvSpPr>
          <p:nvPr>
            <p:ph type="title"/>
          </p:nvPr>
        </p:nvSpPr>
        <p:spPr/>
        <p:txBody>
          <a:bodyPr/>
          <a:lstStyle/>
          <a:p>
            <a:r>
              <a:rPr lang="nl-BE" dirty="0" err="1" smtClean="0"/>
              <a:t>Holistic</a:t>
            </a:r>
            <a:r>
              <a:rPr lang="nl-BE" dirty="0" smtClean="0"/>
              <a:t> approach</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156</a:t>
            </a:fld>
            <a:r>
              <a:rPr lang="fr-BE" smtClean="0"/>
              <a:t> </a:t>
            </a:r>
            <a:endParaRPr lang="fr-BE" dirty="0"/>
          </a:p>
        </p:txBody>
      </p:sp>
    </p:spTree>
    <p:extLst>
      <p:ext uri="{BB962C8B-B14F-4D97-AF65-F5344CB8AC3E}">
        <p14:creationId xmlns:p14="http://schemas.microsoft.com/office/powerpoint/2010/main" val="1297171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en-US" dirty="0" smtClean="0"/>
              <a:t>Regulation (EU</a:t>
            </a:r>
            <a:r>
              <a:rPr lang="en-US" dirty="0"/>
              <a:t>) 2016/679 </a:t>
            </a:r>
            <a:r>
              <a:rPr lang="en-US" dirty="0" smtClean="0"/>
              <a:t>of the European Parliament and of the Council </a:t>
            </a:r>
            <a:r>
              <a:rPr lang="en-US" dirty="0"/>
              <a:t>of 27 April 2016 on the protection of natural persons with regard to the processing of personal data and on the free movement of such data, and repealing Directive </a:t>
            </a:r>
            <a:r>
              <a:rPr lang="en-US" dirty="0" smtClean="0"/>
              <a:t>95/46/EC</a:t>
            </a:r>
          </a:p>
          <a:p>
            <a:endParaRPr lang="en-US" dirty="0" smtClean="0"/>
          </a:p>
          <a:p>
            <a:r>
              <a:rPr lang="en-US" dirty="0" smtClean="0"/>
              <a:t>directly </a:t>
            </a:r>
            <a:r>
              <a:rPr lang="en-US" dirty="0"/>
              <a:t>applicable without the need for transposition into national </a:t>
            </a:r>
            <a:r>
              <a:rPr lang="en-US" dirty="0" smtClean="0"/>
              <a:t>law</a:t>
            </a:r>
          </a:p>
          <a:p>
            <a:endParaRPr lang="en-US" dirty="0"/>
          </a:p>
          <a:p>
            <a:r>
              <a:rPr lang="en-US" dirty="0" smtClean="0"/>
              <a:t>applicable as from </a:t>
            </a:r>
            <a:r>
              <a:rPr lang="en-US" dirty="0"/>
              <a:t>25 </a:t>
            </a:r>
            <a:r>
              <a:rPr lang="en-US" dirty="0" smtClean="0"/>
              <a:t>May 2018</a:t>
            </a:r>
          </a:p>
          <a:p>
            <a:endParaRPr lang="en-US" dirty="0"/>
          </a:p>
          <a:p>
            <a:r>
              <a:rPr lang="en-US" dirty="0"/>
              <a:t>see </a:t>
            </a:r>
            <a:r>
              <a:rPr lang="en-US" dirty="0">
                <a:hlinkClick r:id="rId2"/>
              </a:rPr>
              <a:t>https://</a:t>
            </a:r>
            <a:r>
              <a:rPr lang="en-US" dirty="0" smtClean="0">
                <a:hlinkClick r:id="rId2"/>
              </a:rPr>
              <a:t>eur-lex.europa.eu/legal-content/EN/TXT</a:t>
            </a:r>
            <a:r>
              <a:rPr lang="en-US" dirty="0">
                <a:hlinkClick r:id="rId2"/>
              </a:rPr>
              <a:t>/?</a:t>
            </a:r>
            <a:r>
              <a:rPr lang="en-US" dirty="0" smtClean="0">
                <a:hlinkClick r:id="rId2"/>
              </a:rPr>
              <a:t>uri=celex%3A32016R0679</a:t>
            </a:r>
            <a:endParaRPr lang="en-US" dirty="0" smtClean="0"/>
          </a:p>
          <a:p>
            <a:endParaRPr lang="nl-BE" dirty="0"/>
          </a:p>
        </p:txBody>
      </p:sp>
      <p:sp>
        <p:nvSpPr>
          <p:cNvPr id="4" name="Titel 3"/>
          <p:cNvSpPr>
            <a:spLocks noGrp="1"/>
          </p:cNvSpPr>
          <p:nvPr>
            <p:ph type="title"/>
          </p:nvPr>
        </p:nvSpPr>
        <p:spPr/>
        <p:txBody>
          <a:bodyPr/>
          <a:lstStyle/>
          <a:p>
            <a:r>
              <a:rPr lang="nl-BE" dirty="0" smtClean="0"/>
              <a:t>Legal </a:t>
            </a:r>
            <a:r>
              <a:rPr lang="nl-BE" dirty="0" err="1" smtClean="0"/>
              <a:t>framework</a:t>
            </a:r>
            <a:r>
              <a:rPr lang="nl-BE" dirty="0" smtClean="0"/>
              <a:t>: General Data </a:t>
            </a:r>
            <a:r>
              <a:rPr lang="nl-BE" dirty="0" err="1" smtClean="0"/>
              <a:t>Protection</a:t>
            </a:r>
            <a:r>
              <a:rPr lang="nl-BE" dirty="0" smtClean="0"/>
              <a:t> </a:t>
            </a:r>
            <a:r>
              <a:rPr lang="nl-BE" dirty="0" err="1" smtClean="0"/>
              <a:t>Regulation</a:t>
            </a:r>
            <a:r>
              <a:rPr lang="nl-BE" dirty="0" smtClean="0"/>
              <a:t> (GDPR)</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157</a:t>
            </a:fld>
            <a:r>
              <a:rPr lang="fr-BE" smtClean="0"/>
              <a:t> </a:t>
            </a:r>
            <a:endParaRPr lang="fr-BE" dirty="0"/>
          </a:p>
        </p:txBody>
      </p:sp>
    </p:spTree>
    <p:extLst>
      <p:ext uri="{BB962C8B-B14F-4D97-AF65-F5344CB8AC3E}">
        <p14:creationId xmlns:p14="http://schemas.microsoft.com/office/powerpoint/2010/main" val="1155844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d</a:t>
            </a:r>
            <a:r>
              <a:rPr lang="en-US" dirty="0" smtClean="0"/>
              <a:t>eveloped by information security working party composed of Data Protection </a:t>
            </a:r>
            <a:r>
              <a:rPr lang="en-US" dirty="0"/>
              <a:t>O</a:t>
            </a:r>
            <a:r>
              <a:rPr lang="en-US" dirty="0" smtClean="0"/>
              <a:t>fficers (DPOs) of the actors =&gt; buy in !</a:t>
            </a:r>
          </a:p>
          <a:p>
            <a:r>
              <a:rPr lang="en-US" dirty="0"/>
              <a:t>a</a:t>
            </a:r>
            <a:r>
              <a:rPr lang="en-US" dirty="0" smtClean="0"/>
              <a:t>pproved by an independent Information Security Committee designated by Parliament</a:t>
            </a:r>
          </a:p>
          <a:p>
            <a:r>
              <a:rPr lang="en-US" dirty="0"/>
              <a:t>b</a:t>
            </a:r>
            <a:r>
              <a:rPr lang="en-US" dirty="0" smtClean="0"/>
              <a:t>ased on ISO 27000 standards, adapted for social security and health </a:t>
            </a:r>
            <a:r>
              <a:rPr lang="en-US" dirty="0"/>
              <a:t>care (see </a:t>
            </a:r>
            <a:r>
              <a:rPr lang="en-US" dirty="0">
                <a:hlinkClick r:id="rId2"/>
              </a:rPr>
              <a:t>https://</a:t>
            </a:r>
            <a:r>
              <a:rPr lang="en-US" dirty="0" smtClean="0">
                <a:hlinkClick r:id="rId2"/>
              </a:rPr>
              <a:t>en.wikipedia.org/wiki/ISO/IEC_27000-series</a:t>
            </a:r>
            <a:r>
              <a:rPr lang="en-US" dirty="0" smtClean="0"/>
              <a:t>)</a:t>
            </a:r>
          </a:p>
          <a:p>
            <a:r>
              <a:rPr lang="en-US" dirty="0" smtClean="0"/>
              <a:t>defines 15 areas of security</a:t>
            </a:r>
          </a:p>
          <a:p>
            <a:r>
              <a:rPr lang="en-US" dirty="0"/>
              <a:t>e</a:t>
            </a:r>
            <a:r>
              <a:rPr lang="en-US" dirty="0" smtClean="0"/>
              <a:t>nforced for all actors in the social sector</a:t>
            </a:r>
          </a:p>
          <a:p>
            <a:r>
              <a:rPr lang="en-US" dirty="0" smtClean="0"/>
              <a:t>extended with policy guidelines</a:t>
            </a:r>
          </a:p>
          <a:p>
            <a:pPr lvl="1"/>
            <a:r>
              <a:rPr lang="en-US" dirty="0" smtClean="0"/>
              <a:t>minimal </a:t>
            </a:r>
            <a:r>
              <a:rPr lang="en-US" dirty="0"/>
              <a:t>standards refer to policy guidelines for more </a:t>
            </a:r>
            <a:r>
              <a:rPr lang="en-US" dirty="0" smtClean="0"/>
              <a:t>detail</a:t>
            </a:r>
          </a:p>
          <a:p>
            <a:pPr lvl="1"/>
            <a:r>
              <a:rPr lang="en-US" dirty="0" smtClean="0"/>
              <a:t>policy guidelines provide support for concrete implementation</a:t>
            </a:r>
            <a:endParaRPr lang="en-US" dirty="0"/>
          </a:p>
          <a:p>
            <a:pPr lvl="1"/>
            <a:endParaRPr lang="en-US" dirty="0"/>
          </a:p>
        </p:txBody>
      </p:sp>
      <p:sp>
        <p:nvSpPr>
          <p:cNvPr id="2" name="Title 1"/>
          <p:cNvSpPr>
            <a:spLocks noGrp="1"/>
          </p:cNvSpPr>
          <p:nvPr>
            <p:ph type="title"/>
          </p:nvPr>
        </p:nvSpPr>
        <p:spPr/>
        <p:txBody>
          <a:bodyPr>
            <a:normAutofit/>
          </a:bodyPr>
          <a:lstStyle/>
          <a:p>
            <a:r>
              <a:rPr lang="en-US" dirty="0" smtClean="0"/>
              <a:t>Minimal information security standards</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158</a:t>
            </a:fld>
            <a:r>
              <a:rPr lang="fr-BE" smtClean="0"/>
              <a:t> </a:t>
            </a:r>
            <a:endParaRPr lang="fr-BE" dirty="0"/>
          </a:p>
        </p:txBody>
      </p:sp>
    </p:spTree>
    <p:extLst>
      <p:ext uri="{BB962C8B-B14F-4D97-AF65-F5344CB8AC3E}">
        <p14:creationId xmlns:p14="http://schemas.microsoft.com/office/powerpoint/2010/main" val="1960117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nl-NL" dirty="0" smtClean="0"/>
              <a:t>basic </a:t>
            </a:r>
            <a:r>
              <a:rPr lang="nl-NL" dirty="0" err="1" smtClean="0"/>
              <a:t>principles</a:t>
            </a:r>
            <a:endParaRPr lang="nl-NL" dirty="0" smtClean="0"/>
          </a:p>
          <a:p>
            <a:r>
              <a:rPr lang="nl-NL" dirty="0"/>
              <a:t>i</a:t>
            </a:r>
            <a:r>
              <a:rPr lang="nl-NL" dirty="0" smtClean="0"/>
              <a:t>nformation security </a:t>
            </a:r>
            <a:r>
              <a:rPr lang="nl-NL" dirty="0" err="1" smtClean="0"/>
              <a:t>policies</a:t>
            </a:r>
            <a:endParaRPr lang="nl-NL" dirty="0" smtClean="0"/>
          </a:p>
          <a:p>
            <a:r>
              <a:rPr lang="nl-NL" dirty="0" err="1"/>
              <a:t>o</a:t>
            </a:r>
            <a:r>
              <a:rPr lang="nl-NL" dirty="0" err="1" smtClean="0"/>
              <a:t>rganisation</a:t>
            </a:r>
            <a:r>
              <a:rPr lang="nl-NL" dirty="0" smtClean="0"/>
              <a:t> of information security</a:t>
            </a:r>
          </a:p>
          <a:p>
            <a:pPr lvl="1"/>
            <a:r>
              <a:rPr lang="nl-NL" dirty="0" err="1" smtClean="0"/>
              <a:t>internal</a:t>
            </a:r>
            <a:r>
              <a:rPr lang="nl-NL" dirty="0" smtClean="0"/>
              <a:t> </a:t>
            </a:r>
            <a:r>
              <a:rPr lang="nl-NL" dirty="0" err="1" smtClean="0"/>
              <a:t>organisation</a:t>
            </a:r>
            <a:endParaRPr lang="nl-NL" dirty="0" smtClean="0"/>
          </a:p>
          <a:p>
            <a:pPr lvl="1"/>
            <a:r>
              <a:rPr lang="nl-NL" dirty="0" smtClean="0"/>
              <a:t>mobile equipment </a:t>
            </a:r>
            <a:r>
              <a:rPr lang="nl-NL" dirty="0" err="1" smtClean="0"/>
              <a:t>and</a:t>
            </a:r>
            <a:r>
              <a:rPr lang="nl-NL" dirty="0" smtClean="0"/>
              <a:t> remote </a:t>
            </a:r>
            <a:r>
              <a:rPr lang="nl-NL" dirty="0" err="1" smtClean="0"/>
              <a:t>working</a:t>
            </a:r>
            <a:endParaRPr lang="nl-NL" dirty="0" smtClean="0"/>
          </a:p>
          <a:p>
            <a:r>
              <a:rPr lang="nl-NL" dirty="0"/>
              <a:t>s</a:t>
            </a:r>
            <a:r>
              <a:rPr lang="nl-NL" dirty="0" smtClean="0"/>
              <a:t>ecurity </a:t>
            </a:r>
            <a:r>
              <a:rPr lang="nl-NL" dirty="0" err="1" smtClean="0"/>
              <a:t>measures</a:t>
            </a:r>
            <a:r>
              <a:rPr lang="nl-NL" dirty="0" smtClean="0"/>
              <a:t> </a:t>
            </a:r>
            <a:r>
              <a:rPr lang="nl-NL" dirty="0" err="1" smtClean="0"/>
              <a:t>for</a:t>
            </a:r>
            <a:r>
              <a:rPr lang="nl-NL" dirty="0" smtClean="0"/>
              <a:t> employees </a:t>
            </a:r>
            <a:r>
              <a:rPr lang="nl-NL" dirty="0" err="1" smtClean="0"/>
              <a:t>and</a:t>
            </a:r>
            <a:r>
              <a:rPr lang="nl-NL" dirty="0" smtClean="0"/>
              <a:t> co-</a:t>
            </a:r>
            <a:r>
              <a:rPr lang="nl-NL" dirty="0" err="1" smtClean="0"/>
              <a:t>workers</a:t>
            </a:r>
            <a:endParaRPr lang="nl-NL" dirty="0" smtClean="0"/>
          </a:p>
          <a:p>
            <a:r>
              <a:rPr lang="nl-NL" dirty="0"/>
              <a:t>m</a:t>
            </a:r>
            <a:r>
              <a:rPr lang="nl-NL" dirty="0" smtClean="0"/>
              <a:t>anagement of company assets</a:t>
            </a:r>
          </a:p>
          <a:p>
            <a:r>
              <a:rPr lang="nl-NL" dirty="0" err="1" smtClean="0"/>
              <a:t>physical</a:t>
            </a:r>
            <a:r>
              <a:rPr lang="nl-NL" dirty="0" smtClean="0"/>
              <a:t> </a:t>
            </a:r>
            <a:r>
              <a:rPr lang="nl-NL" dirty="0" err="1" smtClean="0"/>
              <a:t>and</a:t>
            </a:r>
            <a:r>
              <a:rPr lang="nl-NL" dirty="0" smtClean="0"/>
              <a:t> </a:t>
            </a:r>
            <a:r>
              <a:rPr lang="nl-NL" dirty="0" err="1" smtClean="0"/>
              <a:t>environmental</a:t>
            </a:r>
            <a:r>
              <a:rPr lang="nl-NL" dirty="0" smtClean="0"/>
              <a:t> security</a:t>
            </a:r>
          </a:p>
          <a:p>
            <a:r>
              <a:rPr lang="nl-NL" dirty="0" smtClean="0"/>
              <a:t>access control (</a:t>
            </a:r>
            <a:r>
              <a:rPr lang="nl-NL" dirty="0" err="1" smtClean="0"/>
              <a:t>physical</a:t>
            </a:r>
            <a:r>
              <a:rPr lang="nl-NL" dirty="0" smtClean="0"/>
              <a:t> </a:t>
            </a:r>
            <a:r>
              <a:rPr lang="nl-NL" dirty="0" err="1" smtClean="0"/>
              <a:t>and</a:t>
            </a:r>
            <a:r>
              <a:rPr lang="nl-NL" dirty="0" smtClean="0"/>
              <a:t> </a:t>
            </a:r>
            <a:r>
              <a:rPr lang="nl-NL" dirty="0" err="1" smtClean="0"/>
              <a:t>logical</a:t>
            </a:r>
            <a:r>
              <a:rPr lang="nl-NL" dirty="0" smtClean="0"/>
              <a:t>)</a:t>
            </a:r>
          </a:p>
          <a:p>
            <a:r>
              <a:rPr lang="nl-NL" dirty="0" err="1" smtClean="0"/>
              <a:t>encryption</a:t>
            </a:r>
            <a:endParaRPr lang="nl-NL" dirty="0" smtClean="0"/>
          </a:p>
        </p:txBody>
      </p:sp>
      <p:sp>
        <p:nvSpPr>
          <p:cNvPr id="2" name="Title 1"/>
          <p:cNvSpPr>
            <a:spLocks noGrp="1"/>
          </p:cNvSpPr>
          <p:nvPr>
            <p:ph type="title"/>
          </p:nvPr>
        </p:nvSpPr>
        <p:spPr/>
        <p:txBody>
          <a:bodyPr>
            <a:normAutofit/>
          </a:bodyPr>
          <a:lstStyle/>
          <a:p>
            <a:r>
              <a:rPr lang="en-US" dirty="0" smtClean="0"/>
              <a:t>Topics covered by minimal information security standards</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159</a:t>
            </a:fld>
            <a:r>
              <a:rPr lang="fr-BE" smtClean="0"/>
              <a:t> </a:t>
            </a:r>
            <a:endParaRPr lang="fr-BE" dirty="0"/>
          </a:p>
        </p:txBody>
      </p:sp>
    </p:spTree>
    <p:extLst>
      <p:ext uri="{BB962C8B-B14F-4D97-AF65-F5344CB8AC3E}">
        <p14:creationId xmlns:p14="http://schemas.microsoft.com/office/powerpoint/2010/main" val="2462290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4" y="0"/>
            <a:ext cx="12159573" cy="6858000"/>
          </a:xfrm>
          <a:prstGeom prst="rect">
            <a:avLst/>
          </a:prstGeom>
        </p:spPr>
      </p:pic>
    </p:spTree>
    <p:extLst>
      <p:ext uri="{BB962C8B-B14F-4D97-AF65-F5344CB8AC3E}">
        <p14:creationId xmlns:p14="http://schemas.microsoft.com/office/powerpoint/2010/main" val="30609851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r>
              <a:rPr lang="nl-NL" dirty="0" smtClean="0"/>
              <a:t>operations management</a:t>
            </a:r>
          </a:p>
          <a:p>
            <a:r>
              <a:rPr lang="nl-NL" dirty="0" err="1"/>
              <a:t>p</a:t>
            </a:r>
            <a:r>
              <a:rPr lang="nl-NL" dirty="0" err="1" smtClean="0"/>
              <a:t>rotecting</a:t>
            </a:r>
            <a:r>
              <a:rPr lang="nl-NL" dirty="0" smtClean="0"/>
              <a:t> </a:t>
            </a:r>
            <a:r>
              <a:rPr lang="nl-NL" dirty="0" err="1" smtClean="0"/>
              <a:t>communications</a:t>
            </a:r>
            <a:endParaRPr lang="nl-NL" dirty="0" smtClean="0"/>
          </a:p>
          <a:p>
            <a:r>
              <a:rPr lang="nl-NL" dirty="0" err="1"/>
              <a:t>p</a:t>
            </a:r>
            <a:r>
              <a:rPr lang="nl-NL" dirty="0" err="1" smtClean="0"/>
              <a:t>rocurement</a:t>
            </a:r>
            <a:r>
              <a:rPr lang="nl-NL" dirty="0" smtClean="0"/>
              <a:t>, design, development </a:t>
            </a:r>
            <a:r>
              <a:rPr lang="nl-NL" dirty="0" err="1" smtClean="0"/>
              <a:t>and</a:t>
            </a:r>
            <a:r>
              <a:rPr lang="nl-NL" dirty="0" smtClean="0"/>
              <a:t> maintenance of systems</a:t>
            </a:r>
          </a:p>
          <a:p>
            <a:r>
              <a:rPr lang="nl-NL" dirty="0" err="1"/>
              <a:t>s</a:t>
            </a:r>
            <a:r>
              <a:rPr lang="nl-NL" dirty="0" err="1" smtClean="0"/>
              <a:t>upplier</a:t>
            </a:r>
            <a:r>
              <a:rPr lang="nl-NL" dirty="0" smtClean="0"/>
              <a:t> management</a:t>
            </a:r>
          </a:p>
          <a:p>
            <a:r>
              <a:rPr lang="nl-NL" dirty="0"/>
              <a:t>i</a:t>
            </a:r>
            <a:r>
              <a:rPr lang="nl-NL" dirty="0" smtClean="0"/>
              <a:t>ncident management</a:t>
            </a:r>
          </a:p>
          <a:p>
            <a:r>
              <a:rPr lang="nl-NL" dirty="0"/>
              <a:t>b</a:t>
            </a:r>
            <a:r>
              <a:rPr lang="nl-NL" dirty="0" smtClean="0"/>
              <a:t>usiness </a:t>
            </a:r>
            <a:r>
              <a:rPr lang="nl-NL" dirty="0" err="1" smtClean="0"/>
              <a:t>continuity</a:t>
            </a:r>
            <a:endParaRPr lang="nl-NL" dirty="0" smtClean="0"/>
          </a:p>
          <a:p>
            <a:r>
              <a:rPr lang="nl-NL" dirty="0"/>
              <a:t>c</a:t>
            </a:r>
            <a:r>
              <a:rPr lang="nl-NL" dirty="0" smtClean="0"/>
              <a:t>ompliance</a:t>
            </a:r>
            <a:endParaRPr lang="en-US" dirty="0" smtClean="0"/>
          </a:p>
          <a:p>
            <a:endParaRPr lang="nl-BE" dirty="0"/>
          </a:p>
        </p:txBody>
      </p:sp>
      <p:sp>
        <p:nvSpPr>
          <p:cNvPr id="2" name="Titel 1"/>
          <p:cNvSpPr>
            <a:spLocks noGrp="1"/>
          </p:cNvSpPr>
          <p:nvPr>
            <p:ph type="title"/>
          </p:nvPr>
        </p:nvSpPr>
        <p:spPr/>
        <p:txBody>
          <a:bodyPr>
            <a:normAutofit/>
          </a:bodyPr>
          <a:lstStyle/>
          <a:p>
            <a:r>
              <a:rPr lang="en-US" dirty="0" smtClean="0"/>
              <a:t>Topics covered by minimal information security standards</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160</a:t>
            </a:fld>
            <a:r>
              <a:rPr lang="fr-BE" smtClean="0"/>
              <a:t> </a:t>
            </a:r>
            <a:endParaRPr lang="fr-BE" dirty="0"/>
          </a:p>
        </p:txBody>
      </p:sp>
    </p:spTree>
    <p:extLst>
      <p:ext uri="{BB962C8B-B14F-4D97-AF65-F5344CB8AC3E}">
        <p14:creationId xmlns:p14="http://schemas.microsoft.com/office/powerpoint/2010/main" val="1266969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smtClean="0"/>
              <a:t>no unnecessary central data storage</a:t>
            </a:r>
          </a:p>
          <a:p>
            <a:r>
              <a:rPr lang="en-GB" smtClean="0"/>
              <a:t>availability of free of charge, basic information security services</a:t>
            </a:r>
          </a:p>
          <a:p>
            <a:pPr lvl="1"/>
            <a:r>
              <a:rPr lang="en-GB" smtClean="0"/>
              <a:t>user- &amp; access management</a:t>
            </a:r>
          </a:p>
          <a:p>
            <a:pPr lvl="1"/>
            <a:r>
              <a:rPr lang="en-GB" smtClean="0"/>
              <a:t>encryption</a:t>
            </a:r>
          </a:p>
          <a:p>
            <a:pPr lvl="1"/>
            <a:r>
              <a:rPr lang="en-GB" smtClean="0"/>
              <a:t>logging</a:t>
            </a:r>
          </a:p>
          <a:p>
            <a:pPr lvl="1"/>
            <a:r>
              <a:rPr lang="en-GB" smtClean="0"/>
              <a:t>reference directories</a:t>
            </a:r>
          </a:p>
          <a:p>
            <a:pPr lvl="1"/>
            <a:r>
              <a:rPr lang="en-GB" smtClean="0"/>
              <a:t>…</a:t>
            </a:r>
          </a:p>
          <a:p>
            <a:r>
              <a:rPr lang="en-GB" smtClean="0"/>
              <a:t>independent Information Security Committee designated by the Parliament that authorizes data exchange</a:t>
            </a:r>
          </a:p>
          <a:p>
            <a:r>
              <a:rPr lang="en-GB" smtClean="0"/>
              <a:t>a preventive control of the legitimacy of personal data exchange by an trusted third party (TTP) according to the authorizations of the independent Information Security Committee</a:t>
            </a:r>
            <a:endParaRPr lang="en-GB" dirty="0" smtClean="0"/>
          </a:p>
        </p:txBody>
      </p:sp>
      <p:sp>
        <p:nvSpPr>
          <p:cNvPr id="2" name="Title 1"/>
          <p:cNvSpPr>
            <a:spLocks noGrp="1"/>
          </p:cNvSpPr>
          <p:nvPr>
            <p:ph type="title"/>
          </p:nvPr>
        </p:nvSpPr>
        <p:spPr/>
        <p:txBody>
          <a:bodyPr/>
          <a:lstStyle/>
          <a:p>
            <a:r>
              <a:rPr lang="en-GB" smtClean="0"/>
              <a:t>Structural and institutional measures</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161</a:t>
            </a:fld>
            <a:r>
              <a:rPr lang="fr-BE" smtClean="0"/>
              <a:t> </a:t>
            </a:r>
            <a:endParaRPr lang="fr-BE" dirty="0"/>
          </a:p>
        </p:txBody>
      </p:sp>
    </p:spTree>
    <p:extLst>
      <p:ext uri="{BB962C8B-B14F-4D97-AF65-F5344CB8AC3E}">
        <p14:creationId xmlns:p14="http://schemas.microsoft.com/office/powerpoint/2010/main" val="2748879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lawfulness and purpose limitation</a:t>
            </a:r>
          </a:p>
          <a:p>
            <a:pPr lvl="1"/>
            <a:r>
              <a:rPr lang="en-US" dirty="0" smtClean="0"/>
              <a:t>is the processing serving a legitimate purpose?</a:t>
            </a:r>
          </a:p>
          <a:p>
            <a:pPr lvl="1"/>
            <a:r>
              <a:rPr lang="en-US" dirty="0" smtClean="0"/>
              <a:t>are the purposes of the processing well defined ?</a:t>
            </a:r>
          </a:p>
          <a:p>
            <a:r>
              <a:rPr lang="en-US" dirty="0" smtClean="0"/>
              <a:t>data minimization</a:t>
            </a:r>
          </a:p>
          <a:p>
            <a:pPr lvl="1"/>
            <a:r>
              <a:rPr lang="en-US" dirty="0" smtClean="0"/>
              <a:t>is the processing using the minimal dataset to achieve the purposes ?</a:t>
            </a:r>
          </a:p>
          <a:p>
            <a:pPr lvl="1"/>
            <a:r>
              <a:rPr lang="en-US" dirty="0" smtClean="0"/>
              <a:t>storage limitation</a:t>
            </a:r>
          </a:p>
          <a:p>
            <a:r>
              <a:rPr lang="en-US" dirty="0" smtClean="0"/>
              <a:t>integrity and confidentiality</a:t>
            </a:r>
          </a:p>
          <a:p>
            <a:pPr lvl="1"/>
            <a:r>
              <a:rPr lang="en-US" dirty="0" smtClean="0"/>
              <a:t>measures on how to guarantee both parameters</a:t>
            </a:r>
          </a:p>
          <a:p>
            <a:r>
              <a:rPr lang="en-US" dirty="0" smtClean="0"/>
              <a:t>transparency for the data subjects</a:t>
            </a:r>
          </a:p>
          <a:p>
            <a:r>
              <a:rPr lang="en-US" dirty="0" smtClean="0"/>
              <a:t>information security standards</a:t>
            </a:r>
          </a:p>
        </p:txBody>
      </p:sp>
      <p:sp>
        <p:nvSpPr>
          <p:cNvPr id="2" name="Title 1"/>
          <p:cNvSpPr>
            <a:spLocks noGrp="1"/>
          </p:cNvSpPr>
          <p:nvPr>
            <p:ph type="title"/>
          </p:nvPr>
        </p:nvSpPr>
        <p:spPr/>
        <p:txBody>
          <a:bodyPr/>
          <a:lstStyle/>
          <a:p>
            <a:r>
              <a:rPr lang="en-US" smtClean="0"/>
              <a:t>Considerations in the deliberations</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162</a:t>
            </a:fld>
            <a:r>
              <a:rPr lang="fr-BE" smtClean="0"/>
              <a:t> </a:t>
            </a:r>
            <a:endParaRPr lang="fr-BE" dirty="0"/>
          </a:p>
        </p:txBody>
      </p:sp>
    </p:spTree>
    <p:extLst>
      <p:ext uri="{BB962C8B-B14F-4D97-AF65-F5344CB8AC3E}">
        <p14:creationId xmlns:p14="http://schemas.microsoft.com/office/powerpoint/2010/main" val="3057856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dirty="0"/>
              <a:t>I</a:t>
            </a:r>
            <a:r>
              <a:rPr lang="en-GB" dirty="0" smtClean="0"/>
              <a:t>nformation </a:t>
            </a:r>
            <a:r>
              <a:rPr lang="en-GB" dirty="0"/>
              <a:t>S</a:t>
            </a:r>
            <a:r>
              <a:rPr lang="en-GB" dirty="0" smtClean="0"/>
              <a:t>ecurity </a:t>
            </a:r>
            <a:r>
              <a:rPr lang="en-GB" dirty="0"/>
              <a:t>D</a:t>
            </a:r>
            <a:r>
              <a:rPr lang="en-GB" dirty="0" smtClean="0"/>
              <a:t>epartment headed by Data Protection Officer (DPO) with each actor in the social sector</a:t>
            </a:r>
          </a:p>
          <a:p>
            <a:endParaRPr lang="en-GB" dirty="0" smtClean="0"/>
          </a:p>
          <a:p>
            <a:r>
              <a:rPr lang="en-GB" dirty="0" smtClean="0"/>
              <a:t>specialized information security service providers</a:t>
            </a:r>
          </a:p>
          <a:p>
            <a:endParaRPr lang="en-US" dirty="0" smtClean="0"/>
          </a:p>
          <a:p>
            <a:r>
              <a:rPr lang="en-US" dirty="0" smtClean="0"/>
              <a:t>need for compliance with minimal information security and data protection standards (</a:t>
            </a:r>
            <a:r>
              <a:rPr lang="en-US" dirty="0" err="1" smtClean="0"/>
              <a:t>Minimale</a:t>
            </a:r>
            <a:r>
              <a:rPr lang="en-US" dirty="0" smtClean="0"/>
              <a:t> </a:t>
            </a:r>
            <a:r>
              <a:rPr lang="en-US" dirty="0" err="1" smtClean="0"/>
              <a:t>normen</a:t>
            </a:r>
            <a:r>
              <a:rPr lang="en-US" dirty="0" smtClean="0"/>
              <a:t> / </a:t>
            </a:r>
            <a:r>
              <a:rPr lang="en-US" dirty="0" err="1" smtClean="0"/>
              <a:t>Normes</a:t>
            </a:r>
            <a:r>
              <a:rPr lang="en-US" dirty="0" smtClean="0"/>
              <a:t> </a:t>
            </a:r>
            <a:r>
              <a:rPr lang="en-US" dirty="0" err="1" smtClean="0"/>
              <a:t>minimales</a:t>
            </a:r>
            <a:r>
              <a:rPr lang="en-US" dirty="0" smtClean="0"/>
              <a:t>)</a:t>
            </a:r>
          </a:p>
          <a:p>
            <a:endParaRPr lang="en-GB" dirty="0" smtClean="0"/>
          </a:p>
          <a:p>
            <a:r>
              <a:rPr lang="en-GB" dirty="0" smtClean="0"/>
              <a:t>information security working parties </a:t>
            </a:r>
            <a:r>
              <a:rPr lang="en-US" dirty="0" smtClean="0"/>
              <a:t>developing information security policies</a:t>
            </a:r>
          </a:p>
          <a:p>
            <a:endParaRPr lang="en-US" dirty="0" smtClean="0"/>
          </a:p>
          <a:p>
            <a:r>
              <a:rPr lang="en-US" dirty="0" smtClean="0"/>
              <a:t>Data Protection Impact Assessments (DPIA)</a:t>
            </a:r>
          </a:p>
          <a:p>
            <a:endParaRPr lang="en-US" dirty="0" smtClean="0"/>
          </a:p>
          <a:p>
            <a:r>
              <a:rPr lang="en-US" dirty="0" smtClean="0"/>
              <a:t>unique file</a:t>
            </a:r>
          </a:p>
          <a:p>
            <a:endParaRPr lang="en-US" dirty="0" smtClean="0"/>
          </a:p>
        </p:txBody>
      </p:sp>
      <p:sp>
        <p:nvSpPr>
          <p:cNvPr id="2" name="Title 1"/>
          <p:cNvSpPr>
            <a:spLocks noGrp="1"/>
          </p:cNvSpPr>
          <p:nvPr>
            <p:ph type="title"/>
          </p:nvPr>
        </p:nvSpPr>
        <p:spPr/>
        <p:txBody>
          <a:bodyPr/>
          <a:lstStyle/>
          <a:p>
            <a:r>
              <a:rPr lang="en-GB" dirty="0" smtClean="0"/>
              <a:t>Organisational</a:t>
            </a:r>
            <a:r>
              <a:rPr lang="en-US" dirty="0" smtClean="0"/>
              <a:t> measures</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163</a:t>
            </a:fld>
            <a:r>
              <a:rPr lang="fr-BE" smtClean="0"/>
              <a:t> </a:t>
            </a:r>
            <a:endParaRPr lang="fr-BE" dirty="0"/>
          </a:p>
        </p:txBody>
      </p:sp>
    </p:spTree>
    <p:extLst>
      <p:ext uri="{BB962C8B-B14F-4D97-AF65-F5344CB8AC3E}">
        <p14:creationId xmlns:p14="http://schemas.microsoft.com/office/powerpoint/2010/main" val="3036148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y</a:t>
            </a:r>
            <a:r>
              <a:rPr lang="en-US" dirty="0" smtClean="0"/>
              <a:t>early assessment of compliance with minimal security standards</a:t>
            </a:r>
          </a:p>
          <a:p>
            <a:pPr lvl="1"/>
            <a:r>
              <a:rPr lang="en-US" dirty="0" smtClean="0"/>
              <a:t>questionnaire sent out to all institutions connected to the network</a:t>
            </a:r>
          </a:p>
          <a:p>
            <a:pPr lvl="1"/>
            <a:r>
              <a:rPr lang="en-US" dirty="0" smtClean="0"/>
              <a:t>checked by the security service of the TTP</a:t>
            </a:r>
          </a:p>
          <a:p>
            <a:pPr lvl="1"/>
            <a:r>
              <a:rPr lang="en-US" dirty="0" smtClean="0"/>
              <a:t>reviewed in the Information Security work group </a:t>
            </a:r>
          </a:p>
          <a:p>
            <a:endParaRPr lang="en-US" dirty="0" smtClean="0"/>
          </a:p>
          <a:p>
            <a:r>
              <a:rPr lang="en-US" dirty="0"/>
              <a:t>s</a:t>
            </a:r>
            <a:r>
              <a:rPr lang="en-US" dirty="0" smtClean="0"/>
              <a:t>ecurity requirements reviewed on regular basis</a:t>
            </a:r>
          </a:p>
          <a:p>
            <a:endParaRPr lang="en-US" dirty="0" smtClean="0"/>
          </a:p>
          <a:p>
            <a:r>
              <a:rPr lang="en-US" dirty="0"/>
              <a:t>i</a:t>
            </a:r>
            <a:r>
              <a:rPr lang="en-US" dirty="0" smtClean="0"/>
              <a:t>nternal audits with continuous improvement plans =&gt; independent auditor reporting on findings</a:t>
            </a:r>
          </a:p>
          <a:p>
            <a:pPr marL="457200" lvl="1" indent="0">
              <a:buNone/>
            </a:pPr>
            <a:endParaRPr lang="en-US" dirty="0"/>
          </a:p>
        </p:txBody>
      </p:sp>
      <p:sp>
        <p:nvSpPr>
          <p:cNvPr id="2" name="Title 1"/>
          <p:cNvSpPr>
            <a:spLocks noGrp="1"/>
          </p:cNvSpPr>
          <p:nvPr>
            <p:ph type="title"/>
          </p:nvPr>
        </p:nvSpPr>
        <p:spPr/>
        <p:txBody>
          <a:bodyPr/>
          <a:lstStyle/>
          <a:p>
            <a:r>
              <a:rPr lang="en-US" dirty="0" err="1" smtClean="0"/>
              <a:t>Organisational</a:t>
            </a:r>
            <a:r>
              <a:rPr lang="en-US" dirty="0" smtClean="0"/>
              <a:t> measures</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164</a:t>
            </a:fld>
            <a:r>
              <a:rPr lang="fr-BE" smtClean="0"/>
              <a:t> </a:t>
            </a:r>
            <a:endParaRPr lang="fr-BE" dirty="0"/>
          </a:p>
        </p:txBody>
      </p:sp>
    </p:spTree>
    <p:extLst>
      <p:ext uri="{BB962C8B-B14F-4D97-AF65-F5344CB8AC3E}">
        <p14:creationId xmlns:p14="http://schemas.microsoft.com/office/powerpoint/2010/main" val="440380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nl-BE" dirty="0" err="1"/>
              <a:t>a</a:t>
            </a:r>
            <a:r>
              <a:rPr lang="nl-BE" dirty="0" err="1" smtClean="0"/>
              <a:t>greements</a:t>
            </a:r>
            <a:r>
              <a:rPr lang="nl-BE" dirty="0" smtClean="0"/>
              <a:t> </a:t>
            </a:r>
            <a:r>
              <a:rPr lang="nl-BE" dirty="0" err="1" smtClean="0"/>
              <a:t>between</a:t>
            </a:r>
            <a:r>
              <a:rPr lang="nl-BE" dirty="0" smtClean="0"/>
              <a:t> actors </a:t>
            </a:r>
            <a:r>
              <a:rPr lang="en-US" dirty="0" smtClean="0"/>
              <a:t>about</a:t>
            </a:r>
          </a:p>
          <a:p>
            <a:pPr lvl="1"/>
            <a:r>
              <a:rPr lang="en-US" dirty="0" smtClean="0"/>
              <a:t>who is responsible of carrying out which authentications and verifications on the basis of which means</a:t>
            </a:r>
          </a:p>
          <a:p>
            <a:pPr lvl="1"/>
            <a:r>
              <a:rPr lang="en-US" dirty="0" smtClean="0"/>
              <a:t>how the results of the authentications and verifications are securely stored and exchanged electronically between the actors involved</a:t>
            </a:r>
          </a:p>
          <a:p>
            <a:pPr lvl="1"/>
            <a:r>
              <a:rPr lang="en-US" dirty="0" smtClean="0"/>
              <a:t>who is responsible of logging access (attempts) to the services and applications</a:t>
            </a:r>
          </a:p>
          <a:p>
            <a:pPr lvl="1"/>
            <a:r>
              <a:rPr lang="en-US" dirty="0" smtClean="0"/>
              <a:t>how it is ensured that a complete reconstruction of loggings can take place to determine which natural person has used which service in relation to which person, when and for what purposes</a:t>
            </a:r>
          </a:p>
          <a:p>
            <a:pPr lvl="1"/>
            <a:r>
              <a:rPr lang="en-US" dirty="0" smtClean="0"/>
              <a:t>the retention period of the loggings, as well as the way in which these can be consulted by those who are entitled to do so</a:t>
            </a:r>
            <a:endParaRPr lang="nl-BE" dirty="0" smtClean="0"/>
          </a:p>
        </p:txBody>
      </p:sp>
      <p:sp>
        <p:nvSpPr>
          <p:cNvPr id="2" name="Title 1"/>
          <p:cNvSpPr>
            <a:spLocks noGrp="1"/>
          </p:cNvSpPr>
          <p:nvPr>
            <p:ph type="title"/>
          </p:nvPr>
        </p:nvSpPr>
        <p:spPr/>
        <p:txBody>
          <a:bodyPr/>
          <a:lstStyle/>
          <a:p>
            <a:r>
              <a:rPr lang="nl-BE" smtClean="0"/>
              <a:t>Circles of trust</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165</a:t>
            </a:fld>
            <a:r>
              <a:rPr lang="fr-BE" smtClean="0"/>
              <a:t> </a:t>
            </a:r>
            <a:endParaRPr lang="fr-BE" dirty="0"/>
          </a:p>
        </p:txBody>
      </p:sp>
    </p:spTree>
    <p:extLst>
      <p:ext uri="{BB962C8B-B14F-4D97-AF65-F5344CB8AC3E}">
        <p14:creationId xmlns:p14="http://schemas.microsoft.com/office/powerpoint/2010/main" val="3695215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altLang="nl-BE" dirty="0" smtClean="0"/>
              <a:t>objectives</a:t>
            </a:r>
          </a:p>
          <a:p>
            <a:pPr lvl="1"/>
            <a:r>
              <a:rPr lang="en-GB" altLang="nl-BE" dirty="0" smtClean="0"/>
              <a:t>be </a:t>
            </a:r>
            <a:r>
              <a:rPr lang="en-GB" altLang="nl-BE" dirty="0"/>
              <a:t>able to (electronically)</a:t>
            </a:r>
          </a:p>
          <a:p>
            <a:pPr lvl="2"/>
            <a:r>
              <a:rPr lang="en-GB" altLang="nl-BE" dirty="0"/>
              <a:t>identify all relevant entities (physical persons, companies, applications, machines, …)</a:t>
            </a:r>
          </a:p>
          <a:p>
            <a:pPr lvl="2"/>
            <a:r>
              <a:rPr lang="en-GB" altLang="nl-BE" dirty="0"/>
              <a:t>know the relevant characteristics of the entities</a:t>
            </a:r>
          </a:p>
          <a:p>
            <a:pPr lvl="2"/>
            <a:r>
              <a:rPr lang="en-GB" altLang="nl-BE" dirty="0"/>
              <a:t>know the relevant relationships between entities</a:t>
            </a:r>
          </a:p>
          <a:p>
            <a:pPr lvl="2"/>
            <a:r>
              <a:rPr lang="en-GB" altLang="nl-BE" dirty="0"/>
              <a:t>know that an entity has been mandated by another entity to perform a legal action</a:t>
            </a:r>
          </a:p>
          <a:p>
            <a:pPr lvl="2"/>
            <a:r>
              <a:rPr lang="en-GB" altLang="nl-BE" dirty="0"/>
              <a:t>know the authorizations of the entities</a:t>
            </a:r>
          </a:p>
          <a:p>
            <a:pPr lvl="1"/>
            <a:r>
              <a:rPr lang="en-GB" altLang="nl-BE" dirty="0" smtClean="0"/>
              <a:t>in </a:t>
            </a:r>
            <a:r>
              <a:rPr lang="en-GB" altLang="nl-BE" dirty="0"/>
              <a:t>a sufficiently certain and secure way</a:t>
            </a:r>
          </a:p>
          <a:p>
            <a:pPr lvl="1"/>
            <a:r>
              <a:rPr lang="en-GB" altLang="nl-BE" dirty="0" smtClean="0"/>
              <a:t>in </a:t>
            </a:r>
            <a:r>
              <a:rPr lang="en-GB" altLang="nl-BE" dirty="0"/>
              <a:t>as much relations as possible (C2C, C2B, C2G, B2B, B2G, …)</a:t>
            </a:r>
          </a:p>
          <a:p>
            <a:pPr lvl="1"/>
            <a:r>
              <a:rPr lang="en-GB" altLang="nl-BE" dirty="0" smtClean="0"/>
              <a:t>using </a:t>
            </a:r>
            <a:r>
              <a:rPr lang="en-GB" altLang="nl-BE" dirty="0"/>
              <a:t>open interoperability standards</a:t>
            </a:r>
          </a:p>
          <a:p>
            <a:endParaRPr lang="nl-BE" dirty="0"/>
          </a:p>
        </p:txBody>
      </p:sp>
      <p:sp>
        <p:nvSpPr>
          <p:cNvPr id="2" name="Title 1"/>
          <p:cNvSpPr>
            <a:spLocks noGrp="1"/>
          </p:cNvSpPr>
          <p:nvPr>
            <p:ph type="title"/>
          </p:nvPr>
        </p:nvSpPr>
        <p:spPr/>
        <p:txBody>
          <a:bodyPr/>
          <a:lstStyle/>
          <a:p>
            <a:r>
              <a:rPr lang="nl-BE" dirty="0" smtClean="0"/>
              <a:t>Technical </a:t>
            </a:r>
            <a:r>
              <a:rPr lang="nl-BE" dirty="0" err="1" smtClean="0"/>
              <a:t>measures</a:t>
            </a:r>
            <a:r>
              <a:rPr lang="nl-BE" dirty="0" smtClean="0"/>
              <a:t>, eg User &amp; Access </a:t>
            </a:r>
            <a:r>
              <a:rPr lang="nl-BE" dirty="0"/>
              <a:t>M</a:t>
            </a:r>
            <a:r>
              <a:rPr lang="nl-BE" dirty="0" smtClean="0"/>
              <a:t>anagement (UAM)</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166</a:t>
            </a:fld>
            <a:r>
              <a:rPr lang="fr-BE" smtClean="0"/>
              <a:t> </a:t>
            </a:r>
            <a:endParaRPr lang="fr-BE" dirty="0"/>
          </a:p>
        </p:txBody>
      </p:sp>
    </p:spTree>
    <p:extLst>
      <p:ext uri="{BB962C8B-B14F-4D97-AF65-F5344CB8AC3E}">
        <p14:creationId xmlns:p14="http://schemas.microsoft.com/office/powerpoint/2010/main" val="2767576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noProof="0" dirty="0"/>
              <a:t>o</a:t>
            </a:r>
            <a:r>
              <a:rPr lang="en-GB" noProof="0" dirty="0" smtClean="0"/>
              <a:t>ne-time registration of identity, characteristics, relationships and mandates</a:t>
            </a:r>
          </a:p>
          <a:p>
            <a:r>
              <a:rPr lang="en-GB" altLang="fr-FR" noProof="0" dirty="0"/>
              <a:t>s</a:t>
            </a:r>
            <a:r>
              <a:rPr lang="en-GB" altLang="fr-FR" noProof="0" dirty="0" smtClean="0"/>
              <a:t>ingle sign on for as many public and private sector applications as possible </a:t>
            </a:r>
          </a:p>
          <a:p>
            <a:pPr lvl="1"/>
            <a:r>
              <a:rPr lang="en-GB" noProof="0" dirty="0" smtClean="0"/>
              <a:t>authentication of the identity</a:t>
            </a:r>
          </a:p>
          <a:p>
            <a:pPr lvl="1"/>
            <a:r>
              <a:rPr lang="en-GB" noProof="0" dirty="0" smtClean="0"/>
              <a:t>verification of relevant characteristics, relationships and mandates</a:t>
            </a:r>
          </a:p>
          <a:p>
            <a:r>
              <a:rPr lang="en-GB" noProof="0" dirty="0"/>
              <a:t>e</a:t>
            </a:r>
            <a:r>
              <a:rPr lang="en-GB" noProof="0" dirty="0" smtClean="0"/>
              <a:t>lectronic means for authentication of identity that can be used on as much devices as possible</a:t>
            </a:r>
          </a:p>
          <a:p>
            <a:r>
              <a:rPr lang="en-GB" noProof="0" dirty="0"/>
              <a:t>m</a:t>
            </a:r>
            <a:r>
              <a:rPr lang="en-GB" noProof="0" dirty="0" smtClean="0"/>
              <a:t>inimal cost of</a:t>
            </a:r>
          </a:p>
          <a:p>
            <a:pPr lvl="1"/>
            <a:r>
              <a:rPr lang="en-GB" noProof="0" dirty="0" smtClean="0"/>
              <a:t>registration procedures</a:t>
            </a:r>
          </a:p>
          <a:p>
            <a:pPr lvl="1"/>
            <a:r>
              <a:rPr lang="en-GB" noProof="0" dirty="0" smtClean="0"/>
              <a:t>electronic means for authentication of identity</a:t>
            </a:r>
          </a:p>
          <a:p>
            <a:pPr lvl="1"/>
            <a:r>
              <a:rPr lang="en-GB" noProof="0" dirty="0" smtClean="0"/>
              <a:t>use of electronic means for authentication of identity</a:t>
            </a:r>
          </a:p>
          <a:p>
            <a:endParaRPr lang="en-GB" noProof="0" dirty="0"/>
          </a:p>
        </p:txBody>
      </p:sp>
      <p:sp>
        <p:nvSpPr>
          <p:cNvPr id="2" name="Title 1"/>
          <p:cNvSpPr>
            <a:spLocks noGrp="1"/>
          </p:cNvSpPr>
          <p:nvPr>
            <p:ph type="title"/>
          </p:nvPr>
        </p:nvSpPr>
        <p:spPr/>
        <p:txBody>
          <a:bodyPr>
            <a:normAutofit/>
          </a:bodyPr>
          <a:lstStyle/>
          <a:p>
            <a:r>
              <a:rPr lang="en-GB" dirty="0" smtClean="0"/>
              <a:t>UAM: user expectations</a:t>
            </a:r>
            <a:endParaRPr lang="en-GB" noProof="0"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167</a:t>
            </a:fld>
            <a:r>
              <a:rPr lang="fr-BE" smtClean="0"/>
              <a:t> </a:t>
            </a:r>
            <a:endParaRPr lang="fr-BE" dirty="0"/>
          </a:p>
        </p:txBody>
      </p:sp>
    </p:spTree>
    <p:extLst>
      <p:ext uri="{BB962C8B-B14F-4D97-AF65-F5344CB8AC3E}">
        <p14:creationId xmlns:p14="http://schemas.microsoft.com/office/powerpoint/2010/main" val="745599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996" name="Straight Arrow Connector 1995"/>
          <p:cNvCxnSpPr/>
          <p:nvPr/>
        </p:nvCxnSpPr>
        <p:spPr>
          <a:xfrm flipV="1">
            <a:off x="7325172" y="2274094"/>
            <a:ext cx="1588" cy="59055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79" name="Straight Connector 1978"/>
          <p:cNvCxnSpPr/>
          <p:nvPr/>
        </p:nvCxnSpPr>
        <p:spPr>
          <a:xfrm flipH="1">
            <a:off x="9261922" y="5041106"/>
            <a:ext cx="0" cy="439738"/>
          </a:xfrm>
          <a:prstGeom prst="line">
            <a:avLst/>
          </a:prstGeom>
          <a:ln w="19050">
            <a:solidFill>
              <a:srgbClr val="9CB0B1"/>
            </a:solidFill>
            <a:tailEnd type="none"/>
          </a:ln>
        </p:spPr>
        <p:style>
          <a:lnRef idx="1">
            <a:schemeClr val="accent1"/>
          </a:lnRef>
          <a:fillRef idx="0">
            <a:schemeClr val="accent1"/>
          </a:fillRef>
          <a:effectRef idx="0">
            <a:schemeClr val="accent1"/>
          </a:effectRef>
          <a:fontRef idx="minor">
            <a:schemeClr val="tx1"/>
          </a:fontRef>
        </p:style>
      </p:cxnSp>
      <p:cxnSp>
        <p:nvCxnSpPr>
          <p:cNvPr id="1940" name="Straight Connector 1939"/>
          <p:cNvCxnSpPr/>
          <p:nvPr/>
        </p:nvCxnSpPr>
        <p:spPr>
          <a:xfrm flipH="1">
            <a:off x="7253735" y="5033172"/>
            <a:ext cx="0" cy="358775"/>
          </a:xfrm>
          <a:prstGeom prst="line">
            <a:avLst/>
          </a:prstGeom>
          <a:ln w="19050">
            <a:solidFill>
              <a:srgbClr val="9CB0B1"/>
            </a:solidFill>
            <a:tailEnd type="none"/>
          </a:ln>
        </p:spPr>
        <p:style>
          <a:lnRef idx="1">
            <a:schemeClr val="accent1"/>
          </a:lnRef>
          <a:fillRef idx="0">
            <a:schemeClr val="accent1"/>
          </a:fillRef>
          <a:effectRef idx="0">
            <a:schemeClr val="accent1"/>
          </a:effectRef>
          <a:fontRef idx="minor">
            <a:schemeClr val="tx1"/>
          </a:fontRef>
        </p:style>
      </p:cxnSp>
      <p:pic>
        <p:nvPicPr>
          <p:cNvPr id="16389" name="Picture 3806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5110" y="4342606"/>
            <a:ext cx="49371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0" name="Picture 1919"/>
          <p:cNvPicPr>
            <a:picLocks noChangeAspect="1"/>
          </p:cNvPicPr>
          <p:nvPr/>
        </p:nvPicPr>
        <p:blipFill>
          <a:blip r:embed="rId3">
            <a:lum bright="-12000"/>
            <a:duotone>
              <a:schemeClr val="accent1">
                <a:shade val="45000"/>
                <a:satMod val="135000"/>
              </a:schemeClr>
              <a:prstClr val="white"/>
            </a:duotone>
          </a:blip>
          <a:stretch>
            <a:fillRect/>
          </a:stretch>
        </p:blipFill>
        <p:spPr>
          <a:xfrm>
            <a:off x="3373762" y="1463047"/>
            <a:ext cx="1453320" cy="816134"/>
          </a:xfrm>
          <a:prstGeom prst="rect">
            <a:avLst/>
          </a:prstGeom>
          <a:noFill/>
          <a:ln>
            <a:noFill/>
          </a:ln>
        </p:spPr>
      </p:pic>
      <p:sp>
        <p:nvSpPr>
          <p:cNvPr id="16391" name="TextBox 1920"/>
          <p:cNvSpPr txBox="1">
            <a:spLocks noChangeArrowheads="1"/>
          </p:cNvSpPr>
          <p:nvPr/>
        </p:nvSpPr>
        <p:spPr bwMode="auto">
          <a:xfrm>
            <a:off x="3764413" y="1686722"/>
            <a:ext cx="6175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fr-FR" sz="1600" dirty="0"/>
              <a:t>User</a:t>
            </a:r>
            <a:endParaRPr lang="nl-BE" altLang="fr-FR" dirty="0"/>
          </a:p>
        </p:txBody>
      </p:sp>
      <p:pic>
        <p:nvPicPr>
          <p:cNvPr id="1941" name="Picture 1940"/>
          <p:cNvPicPr>
            <a:picLocks noChangeAspect="1"/>
          </p:cNvPicPr>
          <p:nvPr/>
        </p:nvPicPr>
        <p:blipFill>
          <a:blip r:embed="rId3">
            <a:duotone>
              <a:schemeClr val="accent1">
                <a:shade val="45000"/>
                <a:satMod val="135000"/>
              </a:schemeClr>
              <a:prstClr val="white"/>
            </a:duotone>
            <a:lum bright="-12000"/>
          </a:blip>
          <a:stretch>
            <a:fillRect/>
          </a:stretch>
        </p:blipFill>
        <p:spPr>
          <a:xfrm>
            <a:off x="6008022" y="1463047"/>
            <a:ext cx="1453320" cy="816134"/>
          </a:xfrm>
          <a:prstGeom prst="rect">
            <a:avLst/>
          </a:prstGeom>
          <a:noFill/>
          <a:ln>
            <a:noFill/>
          </a:ln>
        </p:spPr>
      </p:pic>
      <p:sp>
        <p:nvSpPr>
          <p:cNvPr id="16393" name="TextBox 1941"/>
          <p:cNvSpPr txBox="1">
            <a:spLocks noChangeArrowheads="1"/>
          </p:cNvSpPr>
          <p:nvPr/>
        </p:nvSpPr>
        <p:spPr bwMode="auto">
          <a:xfrm>
            <a:off x="6090561" y="1440659"/>
            <a:ext cx="13484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dirty="0"/>
              <a:t>Policy </a:t>
            </a:r>
            <a:br>
              <a:rPr lang="nl-BE" altLang="fr-FR" sz="1600" dirty="0"/>
            </a:br>
            <a:r>
              <a:rPr lang="nl-BE" altLang="fr-FR" sz="1600" dirty="0" err="1"/>
              <a:t>Enforcement</a:t>
            </a:r>
            <a:r>
              <a:rPr lang="nl-BE" altLang="fr-FR" sz="1600" dirty="0"/>
              <a:t/>
            </a:r>
            <a:br>
              <a:rPr lang="nl-BE" altLang="fr-FR" sz="1600" dirty="0"/>
            </a:br>
            <a:r>
              <a:rPr lang="nl-BE" altLang="fr-FR" sz="1600" dirty="0"/>
              <a:t>(PEP)</a:t>
            </a:r>
          </a:p>
        </p:txBody>
      </p:sp>
      <p:pic>
        <p:nvPicPr>
          <p:cNvPr id="1943" name="Picture 1942"/>
          <p:cNvPicPr>
            <a:picLocks noChangeAspect="1"/>
          </p:cNvPicPr>
          <p:nvPr/>
        </p:nvPicPr>
        <p:blipFill>
          <a:blip r:embed="rId3">
            <a:lum bright="-12000"/>
            <a:duotone>
              <a:schemeClr val="accent1">
                <a:shade val="45000"/>
                <a:satMod val="135000"/>
              </a:schemeClr>
              <a:prstClr val="white"/>
            </a:duotone>
          </a:blip>
          <a:stretch>
            <a:fillRect/>
          </a:stretch>
        </p:blipFill>
        <p:spPr>
          <a:xfrm>
            <a:off x="8545837" y="1463047"/>
            <a:ext cx="1453320" cy="816134"/>
          </a:xfrm>
          <a:prstGeom prst="rect">
            <a:avLst/>
          </a:prstGeom>
          <a:noFill/>
          <a:ln>
            <a:noFill/>
          </a:ln>
        </p:spPr>
      </p:pic>
      <p:sp>
        <p:nvSpPr>
          <p:cNvPr id="16395" name="TextBox 1943"/>
          <p:cNvSpPr txBox="1">
            <a:spLocks noChangeArrowheads="1"/>
          </p:cNvSpPr>
          <p:nvPr/>
        </p:nvSpPr>
        <p:spPr bwMode="auto">
          <a:xfrm>
            <a:off x="8711063" y="1670847"/>
            <a:ext cx="1184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fr-FR" sz="1600"/>
              <a:t>Application</a:t>
            </a:r>
            <a:endParaRPr lang="nl-BE" altLang="fr-FR"/>
          </a:p>
        </p:txBody>
      </p:sp>
      <p:pic>
        <p:nvPicPr>
          <p:cNvPr id="1945" name="Picture 1944"/>
          <p:cNvPicPr>
            <a:picLocks noChangeAspect="1"/>
          </p:cNvPicPr>
          <p:nvPr/>
        </p:nvPicPr>
        <p:blipFill>
          <a:blip r:embed="rId3">
            <a:duotone>
              <a:schemeClr val="accent1">
                <a:shade val="45000"/>
                <a:satMod val="135000"/>
              </a:schemeClr>
              <a:prstClr val="white"/>
            </a:duotone>
            <a:lum bright="-12000"/>
          </a:blip>
          <a:stretch>
            <a:fillRect/>
          </a:stretch>
        </p:blipFill>
        <p:spPr>
          <a:xfrm>
            <a:off x="6008022" y="2854642"/>
            <a:ext cx="1453320" cy="816134"/>
          </a:xfrm>
          <a:prstGeom prst="rect">
            <a:avLst/>
          </a:prstGeom>
          <a:noFill/>
          <a:ln>
            <a:noFill/>
          </a:ln>
        </p:spPr>
      </p:pic>
      <p:sp>
        <p:nvSpPr>
          <p:cNvPr id="16397" name="TextBox 1945"/>
          <p:cNvSpPr txBox="1">
            <a:spLocks noChangeArrowheads="1"/>
          </p:cNvSpPr>
          <p:nvPr/>
        </p:nvSpPr>
        <p:spPr bwMode="auto">
          <a:xfrm>
            <a:off x="6232975" y="2844009"/>
            <a:ext cx="968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Decision</a:t>
            </a:r>
            <a:br>
              <a:rPr lang="nl-BE" altLang="fr-FR" sz="1600"/>
            </a:br>
            <a:r>
              <a:rPr lang="nl-BE" altLang="fr-FR" sz="1600"/>
              <a:t>(PDP)</a:t>
            </a:r>
            <a:endParaRPr lang="nl-BE" altLang="fr-FR"/>
          </a:p>
        </p:txBody>
      </p:sp>
      <p:pic>
        <p:nvPicPr>
          <p:cNvPr id="1948" name="Picture 1947"/>
          <p:cNvPicPr>
            <a:picLocks noChangeAspect="1"/>
          </p:cNvPicPr>
          <p:nvPr/>
        </p:nvPicPr>
        <p:blipFill>
          <a:blip r:embed="rId3">
            <a:duotone>
              <a:schemeClr val="accent1">
                <a:shade val="45000"/>
                <a:satMod val="135000"/>
              </a:schemeClr>
              <a:prstClr val="white"/>
            </a:duotone>
            <a:lum bright="-12000"/>
          </a:blip>
          <a:stretch>
            <a:fillRect/>
          </a:stretch>
        </p:blipFill>
        <p:spPr>
          <a:xfrm>
            <a:off x="8526909" y="4233220"/>
            <a:ext cx="1472251" cy="826765"/>
          </a:xfrm>
          <a:prstGeom prst="rect">
            <a:avLst/>
          </a:prstGeom>
          <a:noFill/>
          <a:ln>
            <a:noFill/>
          </a:ln>
        </p:spPr>
      </p:pic>
      <p:sp>
        <p:nvSpPr>
          <p:cNvPr id="16399" name="TextBox 1948"/>
          <p:cNvSpPr txBox="1">
            <a:spLocks noChangeArrowheads="1"/>
          </p:cNvSpPr>
          <p:nvPr/>
        </p:nvSpPr>
        <p:spPr bwMode="auto">
          <a:xfrm>
            <a:off x="8647563" y="4225131"/>
            <a:ext cx="12271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Information</a:t>
            </a:r>
            <a:br>
              <a:rPr lang="nl-BE" altLang="fr-FR" sz="1600"/>
            </a:br>
            <a:r>
              <a:rPr lang="nl-BE" altLang="fr-FR" sz="1600"/>
              <a:t>(PIP)</a:t>
            </a:r>
            <a:endParaRPr lang="nl-BE" altLang="fr-FR"/>
          </a:p>
        </p:txBody>
      </p:sp>
      <p:pic>
        <p:nvPicPr>
          <p:cNvPr id="1950" name="Picture 1949"/>
          <p:cNvPicPr>
            <a:picLocks noChangeAspect="1"/>
          </p:cNvPicPr>
          <p:nvPr/>
        </p:nvPicPr>
        <p:blipFill>
          <a:blip r:embed="rId3">
            <a:lum bright="-12000"/>
            <a:duotone>
              <a:schemeClr val="accent1">
                <a:shade val="45000"/>
                <a:satMod val="135000"/>
              </a:schemeClr>
              <a:prstClr val="white"/>
            </a:duotone>
          </a:blip>
          <a:stretch>
            <a:fillRect/>
          </a:stretch>
        </p:blipFill>
        <p:spPr>
          <a:xfrm>
            <a:off x="6527774" y="4235588"/>
            <a:ext cx="1453320" cy="816134"/>
          </a:xfrm>
          <a:prstGeom prst="rect">
            <a:avLst/>
          </a:prstGeom>
          <a:noFill/>
          <a:ln>
            <a:noFill/>
          </a:ln>
        </p:spPr>
      </p:pic>
      <p:sp>
        <p:nvSpPr>
          <p:cNvPr id="16401" name="TextBox 1950"/>
          <p:cNvSpPr txBox="1">
            <a:spLocks noChangeArrowheads="1"/>
          </p:cNvSpPr>
          <p:nvPr/>
        </p:nvSpPr>
        <p:spPr bwMode="auto">
          <a:xfrm>
            <a:off x="6648900" y="4228309"/>
            <a:ext cx="121126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Information</a:t>
            </a:r>
            <a:br>
              <a:rPr lang="nl-BE" altLang="fr-FR" sz="1600"/>
            </a:br>
            <a:r>
              <a:rPr lang="nl-BE" altLang="fr-FR" sz="1600"/>
              <a:t>(PIP)</a:t>
            </a:r>
            <a:endParaRPr lang="nl-BE" altLang="fr-FR"/>
          </a:p>
        </p:txBody>
      </p:sp>
      <p:pic>
        <p:nvPicPr>
          <p:cNvPr id="1953" name="Picture 1952"/>
          <p:cNvPicPr>
            <a:picLocks noChangeAspect="1"/>
          </p:cNvPicPr>
          <p:nvPr/>
        </p:nvPicPr>
        <p:blipFill>
          <a:blip r:embed="rId3">
            <a:duotone>
              <a:schemeClr val="accent1">
                <a:shade val="45000"/>
                <a:satMod val="135000"/>
              </a:schemeClr>
              <a:prstClr val="white"/>
            </a:duotone>
            <a:lum bright="-12000"/>
          </a:blip>
          <a:stretch>
            <a:fillRect/>
          </a:stretch>
        </p:blipFill>
        <p:spPr>
          <a:xfrm>
            <a:off x="3406192" y="4235588"/>
            <a:ext cx="1453320" cy="816134"/>
          </a:xfrm>
          <a:prstGeom prst="rect">
            <a:avLst/>
          </a:prstGeom>
          <a:noFill/>
          <a:ln>
            <a:noFill/>
          </a:ln>
        </p:spPr>
      </p:pic>
      <p:sp>
        <p:nvSpPr>
          <p:cNvPr id="16403" name="TextBox 1953"/>
          <p:cNvSpPr txBox="1">
            <a:spLocks noChangeArrowheads="1"/>
          </p:cNvSpPr>
          <p:nvPr/>
        </p:nvSpPr>
        <p:spPr bwMode="auto">
          <a:xfrm>
            <a:off x="3391350" y="4212431"/>
            <a:ext cx="14827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Administration</a:t>
            </a:r>
            <a:br>
              <a:rPr lang="nl-BE" altLang="fr-FR" sz="1600"/>
            </a:br>
            <a:r>
              <a:rPr lang="nl-BE" altLang="fr-FR" sz="1600"/>
              <a:t>(PAP)</a:t>
            </a:r>
            <a:endParaRPr lang="nl-BE" altLang="fr-FR"/>
          </a:p>
        </p:txBody>
      </p:sp>
      <p:pic>
        <p:nvPicPr>
          <p:cNvPr id="16404" name="Picture 19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64372" y="5333209"/>
            <a:ext cx="13525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23" name="Straight Arrow Connector 1922"/>
          <p:cNvCxnSpPr>
            <a:stCxn id="16389" idx="3"/>
            <a:endCxn id="1953" idx="1"/>
          </p:cNvCxnSpPr>
          <p:nvPr/>
        </p:nvCxnSpPr>
        <p:spPr>
          <a:xfrm flipV="1">
            <a:off x="2238825" y="4644231"/>
            <a:ext cx="1166813" cy="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26" name="Elbow Connector 1925"/>
          <p:cNvCxnSpPr>
            <a:endCxn id="16403" idx="0"/>
          </p:cNvCxnSpPr>
          <p:nvPr/>
        </p:nvCxnSpPr>
        <p:spPr>
          <a:xfrm rot="10800000" flipV="1">
            <a:off x="4132713" y="3442497"/>
            <a:ext cx="1874837" cy="769937"/>
          </a:xfrm>
          <a:prstGeom prst="bentConnector2">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28" name="Elbow Connector 1927"/>
          <p:cNvCxnSpPr>
            <a:endCxn id="16399" idx="0"/>
          </p:cNvCxnSpPr>
          <p:nvPr/>
        </p:nvCxnSpPr>
        <p:spPr>
          <a:xfrm>
            <a:off x="7461700" y="3456781"/>
            <a:ext cx="1800225" cy="768350"/>
          </a:xfrm>
          <a:prstGeom prst="bentConnector2">
            <a:avLst/>
          </a:prstGeom>
          <a:ln w="19050">
            <a:solidFill>
              <a:srgbClr val="9CB0B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38" name="Straight Arrow Connector 1937"/>
          <p:cNvCxnSpPr/>
          <p:nvPr/>
        </p:nvCxnSpPr>
        <p:spPr>
          <a:xfrm>
            <a:off x="7172772" y="3653631"/>
            <a:ext cx="0" cy="596900"/>
          </a:xfrm>
          <a:prstGeom prst="straightConnector1">
            <a:avLst/>
          </a:prstGeom>
          <a:ln w="19050">
            <a:solidFill>
              <a:srgbClr val="9CB0B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89" name="Straight Connector 1988"/>
          <p:cNvCxnSpPr/>
          <p:nvPr/>
        </p:nvCxnSpPr>
        <p:spPr>
          <a:xfrm flipH="1">
            <a:off x="4132710" y="4998244"/>
            <a:ext cx="0" cy="360362"/>
          </a:xfrm>
          <a:prstGeom prst="line">
            <a:avLst/>
          </a:prstGeom>
          <a:ln w="19050">
            <a:solidFill>
              <a:srgbClr val="9CB0B1"/>
            </a:solidFill>
            <a:tailEnd type="none"/>
          </a:ln>
        </p:spPr>
        <p:style>
          <a:lnRef idx="1">
            <a:schemeClr val="accent1"/>
          </a:lnRef>
          <a:fillRef idx="0">
            <a:schemeClr val="accent1"/>
          </a:fillRef>
          <a:effectRef idx="0">
            <a:schemeClr val="accent1"/>
          </a:effectRef>
          <a:fontRef idx="minor">
            <a:schemeClr val="tx1"/>
          </a:fontRef>
        </p:style>
      </p:cxnSp>
      <p:cxnSp>
        <p:nvCxnSpPr>
          <p:cNvPr id="1990" name="Straight Arrow Connector 1989"/>
          <p:cNvCxnSpPr/>
          <p:nvPr/>
        </p:nvCxnSpPr>
        <p:spPr>
          <a:xfrm>
            <a:off x="4826447" y="2070894"/>
            <a:ext cx="1181100" cy="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94" name="Straight Arrow Connector 1993"/>
          <p:cNvCxnSpPr/>
          <p:nvPr/>
        </p:nvCxnSpPr>
        <p:spPr>
          <a:xfrm>
            <a:off x="7452172" y="2024856"/>
            <a:ext cx="1093788" cy="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2000" name="Straight Arrow Connector 1999"/>
          <p:cNvCxnSpPr/>
          <p:nvPr/>
        </p:nvCxnSpPr>
        <p:spPr>
          <a:xfrm>
            <a:off x="6234560" y="2286794"/>
            <a:ext cx="0" cy="57785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92" name="Elbow Connector 1991"/>
          <p:cNvCxnSpPr/>
          <p:nvPr/>
        </p:nvCxnSpPr>
        <p:spPr>
          <a:xfrm rot="10800000">
            <a:off x="4794700" y="1727994"/>
            <a:ext cx="2532063" cy="519112"/>
          </a:xfrm>
          <a:prstGeom prst="bentConnector3">
            <a:avLst>
              <a:gd name="adj1" fmla="val -235"/>
            </a:avLst>
          </a:prstGeom>
          <a:ln w="19050">
            <a:solidFill>
              <a:srgbClr val="9CB0B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03" name="Elbow Connector 2002"/>
          <p:cNvCxnSpPr/>
          <p:nvPr/>
        </p:nvCxnSpPr>
        <p:spPr>
          <a:xfrm>
            <a:off x="6039300" y="2069306"/>
            <a:ext cx="195263" cy="185738"/>
          </a:xfrm>
          <a:prstGeom prst="bentConnector3">
            <a:avLst>
              <a:gd name="adj1" fmla="val 103615"/>
            </a:avLst>
          </a:prstGeom>
          <a:ln w="19050">
            <a:solidFill>
              <a:srgbClr val="9CB0B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010" name="Straight Connector 2009"/>
          <p:cNvCxnSpPr/>
          <p:nvPr/>
        </p:nvCxnSpPr>
        <p:spPr>
          <a:xfrm>
            <a:off x="7336288" y="2024856"/>
            <a:ext cx="115887" cy="0"/>
          </a:xfrm>
          <a:prstGeom prst="line">
            <a:avLst/>
          </a:prstGeom>
          <a:ln w="19050">
            <a:solidFill>
              <a:srgbClr val="9CB0B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6416" name="TextBox 2021"/>
          <p:cNvSpPr txBox="1">
            <a:spLocks noChangeArrowheads="1"/>
          </p:cNvSpPr>
          <p:nvPr/>
        </p:nvSpPr>
        <p:spPr bwMode="auto">
          <a:xfrm>
            <a:off x="6588572" y="6026947"/>
            <a:ext cx="1309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Authentic source</a:t>
            </a:r>
          </a:p>
        </p:txBody>
      </p:sp>
      <p:sp>
        <p:nvSpPr>
          <p:cNvPr id="16417" name="TextBox 2033"/>
          <p:cNvSpPr txBox="1">
            <a:spLocks noChangeArrowheads="1"/>
          </p:cNvSpPr>
          <p:nvPr/>
        </p:nvSpPr>
        <p:spPr bwMode="auto">
          <a:xfrm>
            <a:off x="8647563" y="6026947"/>
            <a:ext cx="13112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Authentic source</a:t>
            </a:r>
          </a:p>
        </p:txBody>
      </p:sp>
      <p:sp>
        <p:nvSpPr>
          <p:cNvPr id="16418" name="TextBox 2034"/>
          <p:cNvSpPr txBox="1">
            <a:spLocks noChangeArrowheads="1"/>
          </p:cNvSpPr>
          <p:nvPr/>
        </p:nvSpPr>
        <p:spPr bwMode="auto">
          <a:xfrm>
            <a:off x="3445325" y="6026947"/>
            <a:ext cx="13112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Policy repository</a:t>
            </a:r>
          </a:p>
        </p:txBody>
      </p:sp>
      <p:sp>
        <p:nvSpPr>
          <p:cNvPr id="16419" name="TextBox 2035"/>
          <p:cNvSpPr txBox="1">
            <a:spLocks noChangeArrowheads="1"/>
          </p:cNvSpPr>
          <p:nvPr/>
        </p:nvSpPr>
        <p:spPr bwMode="auto">
          <a:xfrm>
            <a:off x="2126113" y="4248944"/>
            <a:ext cx="13112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Policy management</a:t>
            </a:r>
          </a:p>
        </p:txBody>
      </p:sp>
      <p:sp>
        <p:nvSpPr>
          <p:cNvPr id="16420" name="TextBox 2038"/>
          <p:cNvSpPr txBox="1">
            <a:spLocks noChangeArrowheads="1"/>
          </p:cNvSpPr>
          <p:nvPr/>
        </p:nvSpPr>
        <p:spPr bwMode="auto">
          <a:xfrm>
            <a:off x="4697863" y="2089944"/>
            <a:ext cx="13096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Action on application</a:t>
            </a:r>
          </a:p>
        </p:txBody>
      </p:sp>
      <p:sp>
        <p:nvSpPr>
          <p:cNvPr id="16421" name="TextBox 2039"/>
          <p:cNvSpPr txBox="1">
            <a:spLocks noChangeArrowheads="1"/>
          </p:cNvSpPr>
          <p:nvPr/>
        </p:nvSpPr>
        <p:spPr bwMode="auto">
          <a:xfrm>
            <a:off x="4750250" y="1124747"/>
            <a:ext cx="13112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Action on application</a:t>
            </a:r>
          </a:p>
          <a:p>
            <a:pPr algn="ctr" eaLnBrk="1" hangingPunct="1"/>
            <a:r>
              <a:rPr lang="nl-BE" altLang="fr-FR" sz="1100"/>
              <a:t>DENIED</a:t>
            </a:r>
          </a:p>
        </p:txBody>
      </p:sp>
      <p:sp>
        <p:nvSpPr>
          <p:cNvPr id="16422" name="TextBox 2040"/>
          <p:cNvSpPr txBox="1">
            <a:spLocks noChangeArrowheads="1"/>
          </p:cNvSpPr>
          <p:nvPr/>
        </p:nvSpPr>
        <p:spPr bwMode="auto">
          <a:xfrm>
            <a:off x="7325175" y="1345409"/>
            <a:ext cx="13112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Action on application</a:t>
            </a:r>
          </a:p>
          <a:p>
            <a:pPr algn="ctr" eaLnBrk="1" hangingPunct="1"/>
            <a:r>
              <a:rPr lang="nl-BE" altLang="fr-FR" sz="1100"/>
              <a:t>PERMITTED</a:t>
            </a:r>
          </a:p>
        </p:txBody>
      </p:sp>
      <p:sp>
        <p:nvSpPr>
          <p:cNvPr id="16423" name="TextBox 2041"/>
          <p:cNvSpPr txBox="1">
            <a:spLocks noChangeArrowheads="1"/>
          </p:cNvSpPr>
          <p:nvPr/>
        </p:nvSpPr>
        <p:spPr bwMode="auto">
          <a:xfrm>
            <a:off x="8193538" y="2980534"/>
            <a:ext cx="13112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Information </a:t>
            </a:r>
            <a:br>
              <a:rPr lang="nl-BE" altLang="fr-FR" sz="1100" dirty="0"/>
            </a:br>
            <a:r>
              <a:rPr lang="nl-BE" altLang="fr-FR" sz="1100" dirty="0" err="1"/>
              <a:t>request</a:t>
            </a:r>
            <a:r>
              <a:rPr lang="nl-BE" altLang="fr-FR" sz="1100" dirty="0"/>
              <a:t>/reply</a:t>
            </a:r>
          </a:p>
        </p:txBody>
      </p:sp>
      <p:sp>
        <p:nvSpPr>
          <p:cNvPr id="16424" name="TextBox 2042"/>
          <p:cNvSpPr txBox="1">
            <a:spLocks noChangeArrowheads="1"/>
          </p:cNvSpPr>
          <p:nvPr/>
        </p:nvSpPr>
        <p:spPr bwMode="auto">
          <a:xfrm>
            <a:off x="6005963" y="3747294"/>
            <a:ext cx="13112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Information </a:t>
            </a:r>
            <a:br>
              <a:rPr lang="nl-BE" altLang="fr-FR" sz="1100" dirty="0"/>
            </a:br>
            <a:r>
              <a:rPr lang="nl-BE" altLang="fr-FR" sz="1100" dirty="0" err="1"/>
              <a:t>request</a:t>
            </a:r>
            <a:r>
              <a:rPr lang="nl-BE" altLang="fr-FR" sz="1100" dirty="0"/>
              <a:t>/reply</a:t>
            </a:r>
          </a:p>
        </p:txBody>
      </p:sp>
      <p:sp>
        <p:nvSpPr>
          <p:cNvPr id="16425" name="TextBox 2043"/>
          <p:cNvSpPr txBox="1">
            <a:spLocks noChangeArrowheads="1"/>
          </p:cNvSpPr>
          <p:nvPr/>
        </p:nvSpPr>
        <p:spPr bwMode="auto">
          <a:xfrm>
            <a:off x="5907538" y="2350294"/>
            <a:ext cx="13096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err="1"/>
              <a:t>Decision</a:t>
            </a:r>
            <a:r>
              <a:rPr lang="nl-BE" altLang="fr-FR" sz="1100" dirty="0"/>
              <a:t>  </a:t>
            </a:r>
            <a:br>
              <a:rPr lang="nl-BE" altLang="fr-FR" sz="1100" dirty="0"/>
            </a:br>
            <a:r>
              <a:rPr lang="nl-BE" altLang="fr-FR" sz="1100" dirty="0" err="1"/>
              <a:t>request</a:t>
            </a:r>
            <a:endParaRPr lang="nl-BE" altLang="fr-FR" sz="1100" dirty="0"/>
          </a:p>
        </p:txBody>
      </p:sp>
      <p:sp>
        <p:nvSpPr>
          <p:cNvPr id="16426" name="TextBox 2044"/>
          <p:cNvSpPr txBox="1">
            <a:spLocks noChangeArrowheads="1"/>
          </p:cNvSpPr>
          <p:nvPr/>
        </p:nvSpPr>
        <p:spPr bwMode="auto">
          <a:xfrm>
            <a:off x="6980688" y="2328069"/>
            <a:ext cx="13112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err="1"/>
              <a:t>Decision</a:t>
            </a:r>
            <a:r>
              <a:rPr lang="nl-BE" altLang="fr-FR" sz="1100" dirty="0"/>
              <a:t>  </a:t>
            </a:r>
            <a:br>
              <a:rPr lang="nl-BE" altLang="fr-FR" sz="1100" dirty="0"/>
            </a:br>
            <a:r>
              <a:rPr lang="nl-BE" altLang="fr-FR" sz="1100" dirty="0"/>
              <a:t>reply</a:t>
            </a:r>
          </a:p>
        </p:txBody>
      </p:sp>
      <p:pic>
        <p:nvPicPr>
          <p:cNvPr id="16428" name="Picture 205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85647" y="5333209"/>
            <a:ext cx="13525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9" name="Picture 20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66347" y="5333209"/>
            <a:ext cx="135413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30" name="TextBox 2055"/>
          <p:cNvSpPr txBox="1">
            <a:spLocks noChangeArrowheads="1"/>
          </p:cNvSpPr>
          <p:nvPr/>
        </p:nvSpPr>
        <p:spPr bwMode="auto">
          <a:xfrm>
            <a:off x="3899350" y="2988472"/>
            <a:ext cx="13112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Policy</a:t>
            </a:r>
          </a:p>
          <a:p>
            <a:pPr algn="ctr" eaLnBrk="1" hangingPunct="1"/>
            <a:r>
              <a:rPr lang="nl-BE" altLang="fr-FR" sz="1100" dirty="0"/>
              <a:t>retrieval</a:t>
            </a:r>
          </a:p>
        </p:txBody>
      </p:sp>
      <p:sp>
        <p:nvSpPr>
          <p:cNvPr id="16431" name="TextBox 2056"/>
          <p:cNvSpPr txBox="1">
            <a:spLocks noChangeArrowheads="1"/>
          </p:cNvSpPr>
          <p:nvPr/>
        </p:nvSpPr>
        <p:spPr bwMode="auto">
          <a:xfrm>
            <a:off x="1343472" y="4928397"/>
            <a:ext cx="1309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Manager</a:t>
            </a:r>
          </a:p>
        </p:txBody>
      </p:sp>
      <p:sp>
        <p:nvSpPr>
          <p:cNvPr id="2" name="Title 1"/>
          <p:cNvSpPr>
            <a:spLocks noGrp="1"/>
          </p:cNvSpPr>
          <p:nvPr>
            <p:ph type="title"/>
          </p:nvPr>
        </p:nvSpPr>
        <p:spPr/>
        <p:txBody>
          <a:bodyPr/>
          <a:lstStyle/>
          <a:p>
            <a:r>
              <a:rPr lang="en-GB" smtClean="0"/>
              <a:t>UAM: Policy Enforcement Model</a:t>
            </a:r>
            <a:endParaRPr lang="en-GB"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168</a:t>
            </a:fld>
            <a:r>
              <a:rPr lang="fr-BE" smtClean="0"/>
              <a:t> </a:t>
            </a:r>
            <a:endParaRPr lang="fr-BE" dirty="0"/>
          </a:p>
        </p:txBody>
      </p:sp>
    </p:spTree>
    <p:extLst>
      <p:ext uri="{BB962C8B-B14F-4D97-AF65-F5344CB8AC3E}">
        <p14:creationId xmlns:p14="http://schemas.microsoft.com/office/powerpoint/2010/main" val="1580808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a:t>
            </a:r>
            <a:r>
              <a:rPr lang="en-US" dirty="0" smtClean="0"/>
              <a:t>uthentication of identity: different levels</a:t>
            </a:r>
            <a:endParaRPr lang="en-US"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0162" y="1124744"/>
            <a:ext cx="7674371" cy="5199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169</a:t>
            </a:fld>
            <a:r>
              <a:rPr lang="fr-BE" smtClean="0"/>
              <a:t> </a:t>
            </a:r>
            <a:endParaRPr lang="fr-BE" dirty="0"/>
          </a:p>
        </p:txBody>
      </p:sp>
    </p:spTree>
    <p:extLst>
      <p:ext uri="{BB962C8B-B14F-4D97-AF65-F5344CB8AC3E}">
        <p14:creationId xmlns:p14="http://schemas.microsoft.com/office/powerpoint/2010/main" val="2754858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0760077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dirty="0" smtClean="0"/>
              <a:t>Technical </a:t>
            </a:r>
            <a:r>
              <a:rPr lang="nl-BE" dirty="0" err="1" smtClean="0"/>
              <a:t>measures</a:t>
            </a:r>
            <a:r>
              <a:rPr lang="nl-BE" dirty="0" smtClean="0"/>
              <a:t>, eg </a:t>
            </a:r>
            <a:r>
              <a:rPr lang="nl-BE" dirty="0" err="1" smtClean="0"/>
              <a:t>encryption</a:t>
            </a:r>
            <a:r>
              <a:rPr lang="nl-BE" dirty="0" smtClean="0"/>
              <a:t> of health data</a:t>
            </a:r>
            <a:endParaRPr lang="nl-BE" dirty="0"/>
          </a:p>
        </p:txBody>
      </p:sp>
      <p:grpSp>
        <p:nvGrpSpPr>
          <p:cNvPr id="5" name="Group 5"/>
          <p:cNvGrpSpPr/>
          <p:nvPr/>
        </p:nvGrpSpPr>
        <p:grpSpPr>
          <a:xfrm>
            <a:off x="1379476" y="1052741"/>
            <a:ext cx="9433047" cy="5256584"/>
            <a:chOff x="296863" y="1195051"/>
            <a:chExt cx="8675687" cy="4875549"/>
          </a:xfrm>
        </p:grpSpPr>
        <p:sp>
          <p:nvSpPr>
            <p:cNvPr id="6" name="Rectangle 2"/>
            <p:cNvSpPr>
              <a:spLocks noChangeArrowheads="1"/>
            </p:cNvSpPr>
            <p:nvPr/>
          </p:nvSpPr>
          <p:spPr bwMode="auto">
            <a:xfrm>
              <a:off x="6316663" y="3521119"/>
              <a:ext cx="2655887" cy="342811"/>
            </a:xfrm>
            <a:prstGeom prst="rect">
              <a:avLst/>
            </a:prstGeom>
            <a:solidFill>
              <a:srgbClr val="3E6E5A">
                <a:alpha val="50195"/>
              </a:srgbClr>
            </a:solidFill>
            <a:ln w="12700" algn="ctr">
              <a:solidFill>
                <a:schemeClr val="tx1"/>
              </a:solidFill>
              <a:miter lim="800000"/>
              <a:headEnd/>
              <a:tailEnd/>
            </a:ln>
          </p:spPr>
          <p:txBody>
            <a:bodyPr anchor="ctr">
              <a:spAutoFit/>
            </a:bodyPr>
            <a:lstStyle/>
            <a:p>
              <a:endParaRPr lang="nl-BE" altLang="en-US" sz="1400"/>
            </a:p>
          </p:txBody>
        </p:sp>
        <p:sp>
          <p:nvSpPr>
            <p:cNvPr id="7" name="Rectangle 3"/>
            <p:cNvSpPr>
              <a:spLocks noChangeArrowheads="1"/>
            </p:cNvSpPr>
            <p:nvPr/>
          </p:nvSpPr>
          <p:spPr bwMode="auto">
            <a:xfrm>
              <a:off x="296863" y="3546520"/>
              <a:ext cx="2655887" cy="342812"/>
            </a:xfrm>
            <a:prstGeom prst="rect">
              <a:avLst/>
            </a:prstGeom>
            <a:solidFill>
              <a:srgbClr val="3E6E5A">
                <a:alpha val="50195"/>
              </a:srgbClr>
            </a:solidFill>
            <a:ln w="12700" algn="ctr">
              <a:solidFill>
                <a:schemeClr val="tx1"/>
              </a:solidFill>
              <a:miter lim="800000"/>
              <a:headEnd/>
              <a:tailEnd/>
            </a:ln>
          </p:spPr>
          <p:txBody>
            <a:bodyPr anchor="ctr">
              <a:spAutoFit/>
            </a:bodyPr>
            <a:lstStyle/>
            <a:p>
              <a:endParaRPr lang="nl-BE" altLang="en-US" sz="1400"/>
            </a:p>
          </p:txBody>
        </p:sp>
        <p:sp>
          <p:nvSpPr>
            <p:cNvPr id="8" name="Line 5"/>
            <p:cNvSpPr>
              <a:spLocks noChangeShapeType="1"/>
            </p:cNvSpPr>
            <p:nvPr/>
          </p:nvSpPr>
          <p:spPr bwMode="auto">
            <a:xfrm>
              <a:off x="4868863" y="1277938"/>
              <a:ext cx="0" cy="47926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nl-BE"/>
            </a:p>
          </p:txBody>
        </p:sp>
        <p:sp>
          <p:nvSpPr>
            <p:cNvPr id="9" name="Text Box 6"/>
            <p:cNvSpPr txBox="1">
              <a:spLocks noChangeArrowheads="1"/>
            </p:cNvSpPr>
            <p:nvPr/>
          </p:nvSpPr>
          <p:spPr bwMode="auto">
            <a:xfrm>
              <a:off x="6654800" y="1195388"/>
              <a:ext cx="2317750" cy="41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800" dirty="0">
                  <a:solidFill>
                    <a:srgbClr val="087670"/>
                  </a:solidFill>
                  <a:sym typeface="Arial" charset="0"/>
                </a:rPr>
                <a:t>eHealth</a:t>
              </a:r>
              <a:r>
                <a:rPr lang="en-GB" sz="1800" dirty="0">
                  <a:solidFill>
                    <a:srgbClr val="000000"/>
                  </a:solidFill>
                  <a:sym typeface="Arial" charset="0"/>
                </a:rPr>
                <a:t> platform</a:t>
              </a:r>
            </a:p>
          </p:txBody>
        </p:sp>
        <p:sp>
          <p:nvSpPr>
            <p:cNvPr id="10" name="Text Box 7"/>
            <p:cNvSpPr txBox="1">
              <a:spLocks noChangeArrowheads="1"/>
            </p:cNvSpPr>
            <p:nvPr/>
          </p:nvSpPr>
          <p:spPr bwMode="auto">
            <a:xfrm>
              <a:off x="487363" y="1203325"/>
              <a:ext cx="2012968" cy="719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800">
                  <a:solidFill>
                    <a:srgbClr val="000000"/>
                  </a:solidFill>
                  <a:sym typeface="Arial" charset="0"/>
                </a:rPr>
                <a:t>Healthcare actor</a:t>
              </a:r>
            </a:p>
            <a:p>
              <a:pPr eaLnBrk="0" hangingPunct="0">
                <a:buSzPct val="100000"/>
              </a:pPr>
              <a:r>
                <a:rPr lang="en-GB" sz="1800">
                  <a:solidFill>
                    <a:srgbClr val="000000"/>
                  </a:solidFill>
                  <a:sym typeface="Arial" charset="0"/>
                </a:rPr>
                <a:t>Person or entity</a:t>
              </a:r>
            </a:p>
          </p:txBody>
        </p:sp>
        <p:sp>
          <p:nvSpPr>
            <p:cNvPr id="11" name="Line 8"/>
            <p:cNvSpPr>
              <a:spLocks noChangeShapeType="1"/>
            </p:cNvSpPr>
            <p:nvPr/>
          </p:nvSpPr>
          <p:spPr bwMode="auto">
            <a:xfrm>
              <a:off x="4402138" y="1273175"/>
              <a:ext cx="0" cy="47926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nl-BE"/>
            </a:p>
          </p:txBody>
        </p:sp>
        <p:sp>
          <p:nvSpPr>
            <p:cNvPr id="12" name="Text Box 9"/>
            <p:cNvSpPr txBox="1">
              <a:spLocks noChangeArrowheads="1"/>
            </p:cNvSpPr>
            <p:nvPr/>
          </p:nvSpPr>
          <p:spPr bwMode="auto">
            <a:xfrm rot="16200000">
              <a:off x="4056521" y="1535553"/>
              <a:ext cx="1076998" cy="39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800" dirty="0">
                  <a:solidFill>
                    <a:srgbClr val="000000"/>
                  </a:solidFill>
                  <a:sym typeface="Arial" charset="0"/>
                </a:rPr>
                <a:t>Internet</a:t>
              </a:r>
            </a:p>
          </p:txBody>
        </p:sp>
        <p:sp>
          <p:nvSpPr>
            <p:cNvPr id="13" name="Text Box 10"/>
            <p:cNvSpPr txBox="1">
              <a:spLocks noChangeArrowheads="1"/>
            </p:cNvSpPr>
            <p:nvPr/>
          </p:nvSpPr>
          <p:spPr bwMode="auto">
            <a:xfrm>
              <a:off x="590550" y="1935163"/>
              <a:ext cx="198067" cy="41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endParaRPr lang="en-US" altLang="en-US" sz="1800"/>
            </a:p>
          </p:txBody>
        </p:sp>
        <p:sp>
          <p:nvSpPr>
            <p:cNvPr id="14" name="Text Box 11"/>
            <p:cNvSpPr txBox="1">
              <a:spLocks noChangeArrowheads="1"/>
            </p:cNvSpPr>
            <p:nvPr/>
          </p:nvSpPr>
          <p:spPr bwMode="auto">
            <a:xfrm rot="-5400000">
              <a:off x="2541588" y="3359150"/>
              <a:ext cx="1479550" cy="647700"/>
            </a:xfrm>
            <a:prstGeom prst="rect">
              <a:avLst/>
            </a:prstGeom>
            <a:noFill/>
            <a:ln w="12700" algn="ctr">
              <a:solidFill>
                <a:srgbClr val="3E6E5A"/>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600">
                  <a:solidFill>
                    <a:srgbClr val="3E6E5A"/>
                  </a:solidFill>
                  <a:sym typeface="Arial" charset="0"/>
                </a:rPr>
                <a:t>Identification</a:t>
              </a:r>
            </a:p>
            <a:p>
              <a:pPr eaLnBrk="0" hangingPunct="0">
                <a:buSzPct val="100000"/>
              </a:pPr>
              <a:r>
                <a:rPr lang="en-GB" sz="1600">
                  <a:solidFill>
                    <a:srgbClr val="3E6E5A"/>
                  </a:solidFill>
                  <a:sym typeface="Arial" charset="0"/>
                </a:rPr>
                <a:t>certificate</a:t>
              </a:r>
            </a:p>
          </p:txBody>
        </p:sp>
        <p:sp>
          <p:nvSpPr>
            <p:cNvPr id="15" name="Text Box 12"/>
            <p:cNvSpPr txBox="1">
              <a:spLocks noChangeArrowheads="1"/>
            </p:cNvSpPr>
            <p:nvPr/>
          </p:nvSpPr>
          <p:spPr bwMode="auto">
            <a:xfrm rot="16200000">
              <a:off x="4753415" y="3433241"/>
              <a:ext cx="2466097" cy="362994"/>
            </a:xfrm>
            <a:prstGeom prst="rect">
              <a:avLst/>
            </a:prstGeom>
            <a:noFill/>
            <a:ln w="12700" algn="ctr">
              <a:solidFill>
                <a:srgbClr val="3E6E5A"/>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600">
                  <a:solidFill>
                    <a:srgbClr val="3E6E5A"/>
                  </a:solidFill>
                  <a:sym typeface="Arial" charset="0"/>
                </a:rPr>
                <a:t>Identificationcertificate</a:t>
              </a:r>
            </a:p>
          </p:txBody>
        </p:sp>
        <p:sp>
          <p:nvSpPr>
            <p:cNvPr id="16" name="Line 13"/>
            <p:cNvSpPr>
              <a:spLocks noChangeShapeType="1"/>
            </p:cNvSpPr>
            <p:nvPr/>
          </p:nvSpPr>
          <p:spPr bwMode="auto">
            <a:xfrm>
              <a:off x="3613150" y="3833813"/>
              <a:ext cx="2038350" cy="0"/>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7" name="Text Box 14"/>
            <p:cNvSpPr txBox="1">
              <a:spLocks noChangeArrowheads="1"/>
            </p:cNvSpPr>
            <p:nvPr/>
          </p:nvSpPr>
          <p:spPr bwMode="auto">
            <a:xfrm>
              <a:off x="4108450" y="3571874"/>
              <a:ext cx="1265324" cy="582779"/>
            </a:xfrm>
            <a:prstGeom prst="rect">
              <a:avLst/>
            </a:prstGeom>
            <a:noFill/>
            <a:ln w="12700"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400">
                  <a:solidFill>
                    <a:srgbClr val="A50021"/>
                  </a:solidFill>
                  <a:sym typeface="Arial" charset="0"/>
                </a:rPr>
                <a:t>Web service</a:t>
              </a:r>
            </a:p>
            <a:p>
              <a:pPr eaLnBrk="0" hangingPunct="0">
                <a:buSzPct val="100000"/>
              </a:pPr>
              <a:r>
                <a:rPr lang="en-GB" sz="1400">
                  <a:solidFill>
                    <a:srgbClr val="A50021"/>
                  </a:solidFill>
                  <a:sym typeface="Arial" charset="0"/>
                </a:rPr>
                <a:t>Register key</a:t>
              </a:r>
            </a:p>
          </p:txBody>
        </p:sp>
        <p:sp>
          <p:nvSpPr>
            <p:cNvPr id="18" name="Text Box 15"/>
            <p:cNvSpPr txBox="1">
              <a:spLocks noChangeArrowheads="1"/>
            </p:cNvSpPr>
            <p:nvPr/>
          </p:nvSpPr>
          <p:spPr bwMode="auto">
            <a:xfrm>
              <a:off x="598488" y="2039938"/>
              <a:ext cx="1962150" cy="928687"/>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600">
                  <a:solidFill>
                    <a:srgbClr val="000000"/>
                  </a:solidFill>
                  <a:sym typeface="Arial" charset="0"/>
                </a:rPr>
                <a:t>Connector or </a:t>
              </a:r>
            </a:p>
            <a:p>
              <a:pPr eaLnBrk="0" hangingPunct="0">
                <a:buSzPct val="100000"/>
              </a:pPr>
              <a:r>
                <a:rPr lang="en-GB" sz="1600">
                  <a:solidFill>
                    <a:srgbClr val="000000"/>
                  </a:solidFill>
                  <a:sym typeface="Arial" charset="0"/>
                </a:rPr>
                <a:t>other software to</a:t>
              </a:r>
            </a:p>
            <a:p>
              <a:pPr eaLnBrk="0" hangingPunct="0">
                <a:buSzPct val="100000"/>
              </a:pPr>
              <a:r>
                <a:rPr lang="en-GB" sz="1600">
                  <a:solidFill>
                    <a:srgbClr val="000000"/>
                  </a:solidFill>
                  <a:sym typeface="Arial" charset="0"/>
                </a:rPr>
                <a:t>generate key pair</a:t>
              </a:r>
            </a:p>
          </p:txBody>
        </p:sp>
        <p:sp>
          <p:nvSpPr>
            <p:cNvPr id="19" name="Text Box 16"/>
            <p:cNvSpPr txBox="1">
              <a:spLocks noChangeArrowheads="1"/>
            </p:cNvSpPr>
            <p:nvPr/>
          </p:nvSpPr>
          <p:spPr bwMode="auto">
            <a:xfrm>
              <a:off x="1135063" y="3489325"/>
              <a:ext cx="1212850" cy="654050"/>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600">
                  <a:solidFill>
                    <a:srgbClr val="000000"/>
                  </a:solidFill>
                  <a:sym typeface="Arial" charset="0"/>
                </a:rPr>
                <a:t>Sends</a:t>
              </a:r>
            </a:p>
            <a:p>
              <a:pPr eaLnBrk="0" hangingPunct="0">
                <a:buSzPct val="100000"/>
              </a:pPr>
              <a:r>
                <a:rPr lang="en-GB" sz="1600">
                  <a:solidFill>
                    <a:srgbClr val="000000"/>
                  </a:solidFill>
                  <a:sym typeface="Arial" charset="0"/>
                </a:rPr>
                <a:t>public key</a:t>
              </a:r>
            </a:p>
          </p:txBody>
        </p:sp>
        <p:sp>
          <p:nvSpPr>
            <p:cNvPr id="20" name="Text Box 17"/>
            <p:cNvSpPr txBox="1">
              <a:spLocks noChangeArrowheads="1"/>
            </p:cNvSpPr>
            <p:nvPr/>
          </p:nvSpPr>
          <p:spPr bwMode="auto">
            <a:xfrm>
              <a:off x="438150" y="4818063"/>
              <a:ext cx="2025650" cy="654050"/>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600">
                  <a:solidFill>
                    <a:srgbClr val="000000"/>
                  </a:solidFill>
                  <a:sym typeface="Arial" charset="0"/>
                </a:rPr>
                <a:t>Stores private key</a:t>
              </a:r>
            </a:p>
            <a:p>
              <a:pPr eaLnBrk="0" hangingPunct="0">
                <a:buSzPct val="100000"/>
              </a:pPr>
              <a:r>
                <a:rPr lang="en-GB" sz="1600">
                  <a:solidFill>
                    <a:srgbClr val="000000"/>
                  </a:solidFill>
                  <a:sym typeface="Arial" charset="0"/>
                </a:rPr>
                <a:t>in a secure way</a:t>
              </a:r>
            </a:p>
          </p:txBody>
        </p:sp>
        <p:sp>
          <p:nvSpPr>
            <p:cNvPr id="21" name="Line 18"/>
            <p:cNvSpPr>
              <a:spLocks noChangeShapeType="1"/>
            </p:cNvSpPr>
            <p:nvPr/>
          </p:nvSpPr>
          <p:spPr bwMode="auto">
            <a:xfrm>
              <a:off x="1685925" y="2974975"/>
              <a:ext cx="0" cy="506413"/>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22" name="Line 19"/>
            <p:cNvSpPr>
              <a:spLocks noChangeShapeType="1"/>
            </p:cNvSpPr>
            <p:nvPr/>
          </p:nvSpPr>
          <p:spPr bwMode="auto">
            <a:xfrm>
              <a:off x="800100" y="2981325"/>
              <a:ext cx="0" cy="1839913"/>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23" name="Oval 20"/>
            <p:cNvSpPr>
              <a:spLocks noChangeArrowheads="1"/>
            </p:cNvSpPr>
            <p:nvPr/>
          </p:nvSpPr>
          <p:spPr bwMode="auto">
            <a:xfrm>
              <a:off x="6816725" y="4608513"/>
              <a:ext cx="1708150" cy="1271587"/>
            </a:xfrm>
            <a:prstGeom prst="ellipse">
              <a:avLst/>
            </a:prstGeom>
            <a:solidFill>
              <a:srgbClr val="3E6E5A"/>
            </a:solidFill>
            <a:ln w="12700" algn="ctr">
              <a:solidFill>
                <a:schemeClr val="tx1"/>
              </a:solidFill>
              <a:round/>
              <a:headEnd/>
              <a:tailEnd/>
            </a:ln>
          </p:spPr>
          <p:txBody>
            <a:bodyPr wrap="none" anchor="ctr"/>
            <a:lstStyle/>
            <a:p>
              <a:pPr eaLnBrk="0" hangingPunct="0">
                <a:buSzPct val="100000"/>
              </a:pPr>
              <a:r>
                <a:rPr lang="en-GB">
                  <a:solidFill>
                    <a:srgbClr val="000000"/>
                  </a:solidFill>
                  <a:sym typeface="Arial" charset="0"/>
                </a:rPr>
                <a:t>Public keys</a:t>
              </a:r>
            </a:p>
            <a:p>
              <a:pPr eaLnBrk="0" hangingPunct="0">
                <a:buSzPct val="100000"/>
              </a:pPr>
              <a:r>
                <a:rPr lang="en-GB">
                  <a:solidFill>
                    <a:srgbClr val="000000"/>
                  </a:solidFill>
                  <a:sym typeface="Arial" charset="0"/>
                </a:rPr>
                <a:t>repository</a:t>
              </a:r>
            </a:p>
          </p:txBody>
        </p:sp>
        <p:sp>
          <p:nvSpPr>
            <p:cNvPr id="24" name="Line 21"/>
            <p:cNvSpPr>
              <a:spLocks noChangeShapeType="1"/>
            </p:cNvSpPr>
            <p:nvPr/>
          </p:nvSpPr>
          <p:spPr bwMode="auto">
            <a:xfrm flipV="1">
              <a:off x="2386013" y="3851275"/>
              <a:ext cx="561975" cy="1588"/>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25" name="Oval 22"/>
            <p:cNvSpPr>
              <a:spLocks noChangeArrowheads="1"/>
            </p:cNvSpPr>
            <p:nvPr/>
          </p:nvSpPr>
          <p:spPr bwMode="auto">
            <a:xfrm>
              <a:off x="320675" y="1825393"/>
              <a:ext cx="360363" cy="433852"/>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en-GB" sz="1200" b="1">
                  <a:solidFill>
                    <a:srgbClr val="000000"/>
                  </a:solidFill>
                  <a:sym typeface="Arial" charset="0"/>
                </a:rPr>
                <a:t>1</a:t>
              </a:r>
            </a:p>
          </p:txBody>
        </p:sp>
        <p:sp>
          <p:nvSpPr>
            <p:cNvPr id="26" name="Oval 23"/>
            <p:cNvSpPr>
              <a:spLocks noChangeArrowheads="1"/>
            </p:cNvSpPr>
            <p:nvPr/>
          </p:nvSpPr>
          <p:spPr bwMode="auto">
            <a:xfrm>
              <a:off x="922338" y="3243032"/>
              <a:ext cx="360362" cy="433852"/>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en-GB" sz="1200" b="1">
                  <a:solidFill>
                    <a:srgbClr val="000000"/>
                  </a:solidFill>
                  <a:sym typeface="Arial" charset="0"/>
                </a:rPr>
                <a:t>2</a:t>
              </a:r>
            </a:p>
          </p:txBody>
        </p:sp>
        <p:sp>
          <p:nvSpPr>
            <p:cNvPr id="27" name="Oval 24"/>
            <p:cNvSpPr>
              <a:spLocks noChangeArrowheads="1"/>
            </p:cNvSpPr>
            <p:nvPr/>
          </p:nvSpPr>
          <p:spPr bwMode="auto">
            <a:xfrm>
              <a:off x="311150" y="4538431"/>
              <a:ext cx="360363" cy="433852"/>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en-GB" sz="1200" b="1">
                  <a:solidFill>
                    <a:srgbClr val="000000"/>
                  </a:solidFill>
                  <a:sym typeface="Arial" charset="0"/>
                </a:rPr>
                <a:t>2</a:t>
              </a:r>
            </a:p>
          </p:txBody>
        </p:sp>
        <p:sp>
          <p:nvSpPr>
            <p:cNvPr id="28" name="Text Box 25"/>
            <p:cNvSpPr txBox="1">
              <a:spLocks noChangeArrowheads="1"/>
            </p:cNvSpPr>
            <p:nvPr/>
          </p:nvSpPr>
          <p:spPr bwMode="auto">
            <a:xfrm>
              <a:off x="6502400" y="2152650"/>
              <a:ext cx="2343150" cy="379413"/>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600">
                  <a:solidFill>
                    <a:srgbClr val="000000"/>
                  </a:solidFill>
                  <a:sym typeface="Arial" charset="0"/>
                </a:rPr>
                <a:t>Authenticates sender</a:t>
              </a:r>
            </a:p>
          </p:txBody>
        </p:sp>
        <p:sp>
          <p:nvSpPr>
            <p:cNvPr id="29" name="Text Box 26"/>
            <p:cNvSpPr txBox="1">
              <a:spLocks noChangeArrowheads="1"/>
            </p:cNvSpPr>
            <p:nvPr/>
          </p:nvSpPr>
          <p:spPr bwMode="auto">
            <a:xfrm>
              <a:off x="7089775" y="3363913"/>
              <a:ext cx="1212850" cy="654050"/>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600">
                  <a:solidFill>
                    <a:srgbClr val="000000"/>
                  </a:solidFill>
                  <a:sym typeface="Arial" charset="0"/>
                </a:rPr>
                <a:t>Stores</a:t>
              </a:r>
            </a:p>
            <a:p>
              <a:pPr eaLnBrk="0" hangingPunct="0">
                <a:buSzPct val="100000"/>
              </a:pPr>
              <a:r>
                <a:rPr lang="en-GB" sz="1600">
                  <a:solidFill>
                    <a:srgbClr val="000000"/>
                  </a:solidFill>
                  <a:sym typeface="Arial" charset="0"/>
                </a:rPr>
                <a:t>public key</a:t>
              </a:r>
            </a:p>
          </p:txBody>
        </p:sp>
        <p:sp>
          <p:nvSpPr>
            <p:cNvPr id="30" name="Line 27"/>
            <p:cNvSpPr>
              <a:spLocks noChangeShapeType="1"/>
            </p:cNvSpPr>
            <p:nvPr/>
          </p:nvSpPr>
          <p:spPr bwMode="auto">
            <a:xfrm flipV="1">
              <a:off x="6324600" y="2535238"/>
              <a:ext cx="330200" cy="1047750"/>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31" name="Line 28"/>
            <p:cNvSpPr>
              <a:spLocks noChangeShapeType="1"/>
            </p:cNvSpPr>
            <p:nvPr/>
          </p:nvSpPr>
          <p:spPr bwMode="auto">
            <a:xfrm>
              <a:off x="7669213" y="2525713"/>
              <a:ext cx="0" cy="858837"/>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32" name="Line 29"/>
            <p:cNvSpPr>
              <a:spLocks noChangeShapeType="1"/>
            </p:cNvSpPr>
            <p:nvPr/>
          </p:nvSpPr>
          <p:spPr bwMode="auto">
            <a:xfrm>
              <a:off x="7675563" y="4019550"/>
              <a:ext cx="0" cy="627063"/>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33" name="Oval 30"/>
            <p:cNvSpPr>
              <a:spLocks noChangeArrowheads="1"/>
            </p:cNvSpPr>
            <p:nvPr/>
          </p:nvSpPr>
          <p:spPr bwMode="auto">
            <a:xfrm>
              <a:off x="6381750" y="1817456"/>
              <a:ext cx="360363" cy="433852"/>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en-GB" sz="1200" b="1">
                  <a:solidFill>
                    <a:srgbClr val="000000"/>
                  </a:solidFill>
                  <a:sym typeface="Arial" charset="0"/>
                </a:rPr>
                <a:t>3</a:t>
              </a:r>
            </a:p>
          </p:txBody>
        </p:sp>
        <p:sp>
          <p:nvSpPr>
            <p:cNvPr id="34" name="Oval 31"/>
            <p:cNvSpPr>
              <a:spLocks noChangeArrowheads="1"/>
            </p:cNvSpPr>
            <p:nvPr/>
          </p:nvSpPr>
          <p:spPr bwMode="auto">
            <a:xfrm>
              <a:off x="6878638" y="3117618"/>
              <a:ext cx="360362" cy="433852"/>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en-GB" sz="1200" b="1">
                  <a:solidFill>
                    <a:srgbClr val="000000"/>
                  </a:solidFill>
                  <a:sym typeface="Arial" charset="0"/>
                </a:rPr>
                <a:t>4</a:t>
              </a:r>
            </a:p>
          </p:txBody>
        </p:sp>
      </p:gr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170</a:t>
            </a:fld>
            <a:r>
              <a:rPr lang="fr-BE" smtClean="0"/>
              <a:t> </a:t>
            </a:r>
            <a:endParaRPr lang="fr-BE" dirty="0"/>
          </a:p>
        </p:txBody>
      </p:sp>
    </p:spTree>
    <p:extLst>
      <p:ext uri="{BB962C8B-B14F-4D97-AF65-F5344CB8AC3E}">
        <p14:creationId xmlns:p14="http://schemas.microsoft.com/office/powerpoint/2010/main" val="2862350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BE" dirty="0" smtClean="0"/>
              <a:t>Technical </a:t>
            </a:r>
            <a:r>
              <a:rPr lang="nl-BE" dirty="0" err="1" smtClean="0"/>
              <a:t>measures</a:t>
            </a:r>
            <a:r>
              <a:rPr lang="nl-BE" dirty="0" smtClean="0"/>
              <a:t>, eg </a:t>
            </a:r>
            <a:r>
              <a:rPr lang="nl-BE" dirty="0" err="1" smtClean="0"/>
              <a:t>encryption</a:t>
            </a:r>
            <a:r>
              <a:rPr lang="nl-BE" dirty="0" smtClean="0"/>
              <a:t> of health data</a:t>
            </a:r>
            <a:endParaRPr lang="en-GB" dirty="0"/>
          </a:p>
        </p:txBody>
      </p:sp>
      <p:grpSp>
        <p:nvGrpSpPr>
          <p:cNvPr id="5" name="Group 4"/>
          <p:cNvGrpSpPr/>
          <p:nvPr/>
        </p:nvGrpSpPr>
        <p:grpSpPr>
          <a:xfrm>
            <a:off x="2021361" y="1349483"/>
            <a:ext cx="8136904" cy="4606006"/>
            <a:chOff x="296863" y="1195388"/>
            <a:chExt cx="8675687" cy="5033962"/>
          </a:xfrm>
        </p:grpSpPr>
        <p:sp>
          <p:nvSpPr>
            <p:cNvPr id="103426" name="Text Box 14"/>
            <p:cNvSpPr txBox="1">
              <a:spLocks noChangeArrowheads="1"/>
            </p:cNvSpPr>
            <p:nvPr/>
          </p:nvSpPr>
          <p:spPr bwMode="auto">
            <a:xfrm rot="-5400000">
              <a:off x="2132013" y="1636713"/>
              <a:ext cx="1497012" cy="646112"/>
            </a:xfrm>
            <a:prstGeom prst="rect">
              <a:avLst/>
            </a:prstGeom>
            <a:noFill/>
            <a:ln w="12700" algn="ctr">
              <a:solidFill>
                <a:srgbClr val="3E6E5A"/>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600">
                  <a:solidFill>
                    <a:srgbClr val="3E6E5A"/>
                  </a:solidFill>
                  <a:sym typeface="Arial" charset="0"/>
                </a:rPr>
                <a:t>Identification certificate</a:t>
              </a:r>
            </a:p>
          </p:txBody>
        </p:sp>
        <p:sp>
          <p:nvSpPr>
            <p:cNvPr id="103427" name="Text Box 2"/>
            <p:cNvSpPr txBox="1">
              <a:spLocks noChangeArrowheads="1"/>
            </p:cNvSpPr>
            <p:nvPr/>
          </p:nvSpPr>
          <p:spPr bwMode="auto">
            <a:xfrm rot="16200000">
              <a:off x="5248275" y="1836140"/>
              <a:ext cx="1479550" cy="623496"/>
            </a:xfrm>
            <a:prstGeom prst="rect">
              <a:avLst/>
            </a:prstGeom>
            <a:noFill/>
            <a:ln w="12700" algn="ctr">
              <a:solidFill>
                <a:srgbClr val="3E6E5A"/>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600">
                  <a:solidFill>
                    <a:srgbClr val="3E6E5A"/>
                  </a:solidFill>
                  <a:sym typeface="Arial" charset="0"/>
                </a:rPr>
                <a:t>Identification</a:t>
              </a:r>
            </a:p>
            <a:p>
              <a:pPr eaLnBrk="0" hangingPunct="0">
                <a:buSzPct val="100000"/>
              </a:pPr>
              <a:r>
                <a:rPr lang="en-GB" sz="1600">
                  <a:solidFill>
                    <a:srgbClr val="3E6E5A"/>
                  </a:solidFill>
                  <a:sym typeface="Arial" charset="0"/>
                </a:rPr>
                <a:t>certificate</a:t>
              </a:r>
            </a:p>
          </p:txBody>
        </p:sp>
        <p:sp>
          <p:nvSpPr>
            <p:cNvPr id="103428" name="Rectangle 4"/>
            <p:cNvSpPr>
              <a:spLocks noChangeArrowheads="1"/>
            </p:cNvSpPr>
            <p:nvPr/>
          </p:nvSpPr>
          <p:spPr bwMode="auto">
            <a:xfrm>
              <a:off x="3449638" y="1433513"/>
              <a:ext cx="1920875" cy="2482850"/>
            </a:xfrm>
            <a:prstGeom prst="rect">
              <a:avLst/>
            </a:prstGeom>
            <a:solidFill>
              <a:schemeClr val="bg1"/>
            </a:solidFill>
            <a:ln w="12700" algn="ctr">
              <a:solidFill>
                <a:schemeClr val="tx1"/>
              </a:solidFill>
              <a:miter lim="800000"/>
              <a:headEnd/>
              <a:tailEnd/>
            </a:ln>
          </p:spPr>
          <p:txBody>
            <a:bodyPr anchor="ctr"/>
            <a:lstStyle/>
            <a:p>
              <a:pPr eaLnBrk="0" hangingPunct="0">
                <a:buSzPct val="100000"/>
              </a:pPr>
              <a:r>
                <a:rPr lang="en-GB">
                  <a:solidFill>
                    <a:srgbClr val="000000"/>
                  </a:solidFill>
                  <a:sym typeface="Arial" charset="0"/>
                </a:rPr>
                <a:t>Internet</a:t>
              </a:r>
            </a:p>
          </p:txBody>
        </p:sp>
        <p:sp>
          <p:nvSpPr>
            <p:cNvPr id="103429" name="Rectangle 5"/>
            <p:cNvSpPr>
              <a:spLocks noChangeArrowheads="1"/>
            </p:cNvSpPr>
            <p:nvPr/>
          </p:nvSpPr>
          <p:spPr bwMode="auto">
            <a:xfrm>
              <a:off x="6316663" y="3524339"/>
              <a:ext cx="2655887" cy="336373"/>
            </a:xfrm>
            <a:prstGeom prst="rect">
              <a:avLst/>
            </a:prstGeom>
            <a:solidFill>
              <a:srgbClr val="3E6E5A">
                <a:alpha val="50195"/>
              </a:srgbClr>
            </a:solidFill>
            <a:ln w="12700" algn="ctr">
              <a:solidFill>
                <a:schemeClr val="tx1"/>
              </a:solidFill>
              <a:miter lim="800000"/>
              <a:headEnd/>
              <a:tailEnd/>
            </a:ln>
          </p:spPr>
          <p:txBody>
            <a:bodyPr anchor="ctr">
              <a:spAutoFit/>
            </a:bodyPr>
            <a:lstStyle/>
            <a:p>
              <a:endParaRPr lang="nl-BE" altLang="en-US" sz="1400"/>
            </a:p>
          </p:txBody>
        </p:sp>
        <p:sp>
          <p:nvSpPr>
            <p:cNvPr id="103430" name="Text Box 6"/>
            <p:cNvSpPr txBox="1">
              <a:spLocks noChangeArrowheads="1"/>
            </p:cNvSpPr>
            <p:nvPr/>
          </p:nvSpPr>
          <p:spPr bwMode="auto">
            <a:xfrm>
              <a:off x="6748463" y="1195388"/>
              <a:ext cx="2001751" cy="40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800" dirty="0">
                  <a:solidFill>
                    <a:srgbClr val="087670"/>
                  </a:solidFill>
                  <a:sym typeface="Arial" charset="0"/>
                </a:rPr>
                <a:t>eHealth</a:t>
              </a:r>
              <a:r>
                <a:rPr lang="en-GB" sz="1800" dirty="0">
                  <a:solidFill>
                    <a:srgbClr val="000000"/>
                  </a:solidFill>
                  <a:sym typeface="Arial" charset="0"/>
                </a:rPr>
                <a:t> platform</a:t>
              </a:r>
            </a:p>
          </p:txBody>
        </p:sp>
        <p:sp>
          <p:nvSpPr>
            <p:cNvPr id="103431" name="Oval 7"/>
            <p:cNvSpPr>
              <a:spLocks noChangeArrowheads="1"/>
            </p:cNvSpPr>
            <p:nvPr/>
          </p:nvSpPr>
          <p:spPr bwMode="auto">
            <a:xfrm>
              <a:off x="6816725" y="4608513"/>
              <a:ext cx="1708150" cy="1271587"/>
            </a:xfrm>
            <a:prstGeom prst="ellipse">
              <a:avLst/>
            </a:prstGeom>
            <a:solidFill>
              <a:srgbClr val="3E6E5A"/>
            </a:solidFill>
            <a:ln w="12700" algn="ctr">
              <a:solidFill>
                <a:schemeClr val="tx1"/>
              </a:solidFill>
              <a:round/>
              <a:headEnd/>
              <a:tailEnd/>
            </a:ln>
          </p:spPr>
          <p:txBody>
            <a:bodyPr wrap="none" anchor="ctr"/>
            <a:lstStyle/>
            <a:p>
              <a:pPr eaLnBrk="0" hangingPunct="0">
                <a:buSzPct val="100000"/>
              </a:pPr>
              <a:r>
                <a:rPr lang="en-GB">
                  <a:solidFill>
                    <a:srgbClr val="000000"/>
                  </a:solidFill>
                  <a:sym typeface="Arial" charset="0"/>
                </a:rPr>
                <a:t>Public keys</a:t>
              </a:r>
            </a:p>
            <a:p>
              <a:pPr eaLnBrk="0" hangingPunct="0">
                <a:buSzPct val="100000"/>
              </a:pPr>
              <a:r>
                <a:rPr lang="en-GB">
                  <a:solidFill>
                    <a:srgbClr val="000000"/>
                  </a:solidFill>
                  <a:sym typeface="Arial" charset="0"/>
                </a:rPr>
                <a:t>repository</a:t>
              </a:r>
            </a:p>
          </p:txBody>
        </p:sp>
        <p:sp>
          <p:nvSpPr>
            <p:cNvPr id="103432" name="Text Box 8"/>
            <p:cNvSpPr txBox="1">
              <a:spLocks noChangeArrowheads="1"/>
            </p:cNvSpPr>
            <p:nvPr/>
          </p:nvSpPr>
          <p:spPr bwMode="auto">
            <a:xfrm>
              <a:off x="6502400" y="2152650"/>
              <a:ext cx="2251286" cy="370010"/>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600">
                  <a:solidFill>
                    <a:srgbClr val="000000"/>
                  </a:solidFill>
                  <a:sym typeface="Arial" charset="0"/>
                </a:rPr>
                <a:t>Authenticates sender</a:t>
              </a:r>
            </a:p>
          </p:txBody>
        </p:sp>
        <p:sp>
          <p:nvSpPr>
            <p:cNvPr id="103433" name="Text Box 9"/>
            <p:cNvSpPr txBox="1">
              <a:spLocks noChangeArrowheads="1"/>
            </p:cNvSpPr>
            <p:nvPr/>
          </p:nvSpPr>
          <p:spPr bwMode="auto">
            <a:xfrm>
              <a:off x="7089775" y="3363913"/>
              <a:ext cx="1212850" cy="654050"/>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600">
                  <a:solidFill>
                    <a:srgbClr val="000000"/>
                  </a:solidFill>
                  <a:sym typeface="Arial" charset="0"/>
                </a:rPr>
                <a:t>Sends</a:t>
              </a:r>
            </a:p>
            <a:p>
              <a:pPr eaLnBrk="0" hangingPunct="0">
                <a:buSzPct val="100000"/>
              </a:pPr>
              <a:r>
                <a:rPr lang="en-GB" sz="1600">
                  <a:solidFill>
                    <a:srgbClr val="000000"/>
                  </a:solidFill>
                  <a:sym typeface="Arial" charset="0"/>
                </a:rPr>
                <a:t>public key</a:t>
              </a:r>
            </a:p>
          </p:txBody>
        </p:sp>
        <p:sp>
          <p:nvSpPr>
            <p:cNvPr id="103434" name="Oval 10"/>
            <p:cNvSpPr>
              <a:spLocks noChangeArrowheads="1"/>
            </p:cNvSpPr>
            <p:nvPr/>
          </p:nvSpPr>
          <p:spPr bwMode="auto">
            <a:xfrm>
              <a:off x="6381749" y="1821530"/>
              <a:ext cx="360364" cy="425704"/>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en-GB" sz="1200" b="1">
                  <a:solidFill>
                    <a:srgbClr val="000000"/>
                  </a:solidFill>
                  <a:sym typeface="Arial" charset="0"/>
                </a:rPr>
                <a:t>2</a:t>
              </a:r>
            </a:p>
          </p:txBody>
        </p:sp>
        <p:sp>
          <p:nvSpPr>
            <p:cNvPr id="103435" name="Oval 11"/>
            <p:cNvSpPr>
              <a:spLocks noChangeArrowheads="1"/>
            </p:cNvSpPr>
            <p:nvPr/>
          </p:nvSpPr>
          <p:spPr bwMode="auto">
            <a:xfrm>
              <a:off x="6878638" y="3121692"/>
              <a:ext cx="360362" cy="425704"/>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en-GB" sz="1200" b="1">
                  <a:solidFill>
                    <a:srgbClr val="000000"/>
                  </a:solidFill>
                  <a:sym typeface="Arial" charset="0"/>
                </a:rPr>
                <a:t>3</a:t>
              </a:r>
            </a:p>
          </p:txBody>
        </p:sp>
        <p:sp>
          <p:nvSpPr>
            <p:cNvPr id="103436" name="Rectangle 12"/>
            <p:cNvSpPr>
              <a:spLocks noChangeArrowheads="1"/>
            </p:cNvSpPr>
            <p:nvPr/>
          </p:nvSpPr>
          <p:spPr bwMode="auto">
            <a:xfrm>
              <a:off x="296863" y="2667881"/>
              <a:ext cx="2247899" cy="336373"/>
            </a:xfrm>
            <a:prstGeom prst="rect">
              <a:avLst/>
            </a:prstGeom>
            <a:solidFill>
              <a:srgbClr val="3E6E5A">
                <a:alpha val="50195"/>
              </a:srgbClr>
            </a:solidFill>
            <a:ln w="12700" algn="ctr">
              <a:solidFill>
                <a:schemeClr val="tx1"/>
              </a:solidFill>
              <a:miter lim="800000"/>
              <a:headEnd/>
              <a:tailEnd/>
            </a:ln>
          </p:spPr>
          <p:txBody>
            <a:bodyPr anchor="ctr">
              <a:spAutoFit/>
            </a:bodyPr>
            <a:lstStyle/>
            <a:p>
              <a:endParaRPr lang="nl-BE" altLang="en-US" sz="1400"/>
            </a:p>
          </p:txBody>
        </p:sp>
        <p:sp>
          <p:nvSpPr>
            <p:cNvPr id="103437" name="Text Box 13"/>
            <p:cNvSpPr txBox="1">
              <a:spLocks noChangeArrowheads="1"/>
            </p:cNvSpPr>
            <p:nvPr/>
          </p:nvSpPr>
          <p:spPr bwMode="auto">
            <a:xfrm>
              <a:off x="331788" y="1258888"/>
              <a:ext cx="2288888" cy="40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800">
                  <a:solidFill>
                    <a:srgbClr val="000000"/>
                  </a:solidFill>
                  <a:sym typeface="Arial" charset="0"/>
                </a:rPr>
                <a:t>Message originator</a:t>
              </a:r>
            </a:p>
          </p:txBody>
        </p:sp>
        <p:sp>
          <p:nvSpPr>
            <p:cNvPr id="103438" name="Text Box 15"/>
            <p:cNvSpPr txBox="1">
              <a:spLocks noChangeArrowheads="1"/>
            </p:cNvSpPr>
            <p:nvPr/>
          </p:nvSpPr>
          <p:spPr bwMode="auto">
            <a:xfrm>
              <a:off x="396875" y="2051050"/>
              <a:ext cx="2020553" cy="370010"/>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600">
                  <a:solidFill>
                    <a:srgbClr val="000000"/>
                  </a:solidFill>
                  <a:sym typeface="Arial" charset="0"/>
                </a:rPr>
                <a:t>Asks for public key</a:t>
              </a:r>
            </a:p>
          </p:txBody>
        </p:sp>
        <p:sp>
          <p:nvSpPr>
            <p:cNvPr id="103439" name="Text Box 16"/>
            <p:cNvSpPr txBox="1">
              <a:spLocks noChangeArrowheads="1"/>
            </p:cNvSpPr>
            <p:nvPr/>
          </p:nvSpPr>
          <p:spPr bwMode="auto">
            <a:xfrm>
              <a:off x="1179513" y="3489325"/>
              <a:ext cx="1123950" cy="654050"/>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600">
                  <a:solidFill>
                    <a:srgbClr val="000000"/>
                  </a:solidFill>
                  <a:sym typeface="Arial" charset="0"/>
                </a:rPr>
                <a:t>Encrypts</a:t>
              </a:r>
            </a:p>
            <a:p>
              <a:pPr eaLnBrk="0" hangingPunct="0">
                <a:buSzPct val="100000"/>
              </a:pPr>
              <a:r>
                <a:rPr lang="en-GB" sz="1600">
                  <a:solidFill>
                    <a:srgbClr val="000000"/>
                  </a:solidFill>
                  <a:sym typeface="Arial" charset="0"/>
                </a:rPr>
                <a:t>message</a:t>
              </a:r>
            </a:p>
          </p:txBody>
        </p:sp>
        <p:sp>
          <p:nvSpPr>
            <p:cNvPr id="103440" name="Oval 17"/>
            <p:cNvSpPr>
              <a:spLocks noChangeArrowheads="1"/>
            </p:cNvSpPr>
            <p:nvPr/>
          </p:nvSpPr>
          <p:spPr bwMode="auto">
            <a:xfrm>
              <a:off x="922338" y="3247104"/>
              <a:ext cx="360362" cy="425704"/>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en-GB" sz="1200" b="1">
                  <a:solidFill>
                    <a:srgbClr val="000000"/>
                  </a:solidFill>
                  <a:sym typeface="Arial" charset="0"/>
                </a:rPr>
                <a:t>4</a:t>
              </a:r>
            </a:p>
          </p:txBody>
        </p:sp>
        <p:sp>
          <p:nvSpPr>
            <p:cNvPr id="103441" name="Oval 18"/>
            <p:cNvSpPr>
              <a:spLocks noChangeArrowheads="1"/>
            </p:cNvSpPr>
            <p:nvPr/>
          </p:nvSpPr>
          <p:spPr bwMode="auto">
            <a:xfrm>
              <a:off x="341313" y="1751679"/>
              <a:ext cx="360362" cy="425704"/>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en-GB" sz="1200" b="1">
                  <a:solidFill>
                    <a:srgbClr val="000000"/>
                  </a:solidFill>
                  <a:sym typeface="Arial" charset="0"/>
                </a:rPr>
                <a:t>1</a:t>
              </a:r>
            </a:p>
          </p:txBody>
        </p:sp>
        <p:sp>
          <p:nvSpPr>
            <p:cNvPr id="103442" name="Rectangle 19"/>
            <p:cNvSpPr>
              <a:spLocks noChangeArrowheads="1"/>
            </p:cNvSpPr>
            <p:nvPr/>
          </p:nvSpPr>
          <p:spPr bwMode="auto">
            <a:xfrm>
              <a:off x="733425" y="5390445"/>
              <a:ext cx="4703763" cy="336373"/>
            </a:xfrm>
            <a:prstGeom prst="rect">
              <a:avLst/>
            </a:prstGeom>
            <a:solidFill>
              <a:srgbClr val="3E6E5A">
                <a:alpha val="50195"/>
              </a:srgbClr>
            </a:solidFill>
            <a:ln w="12700" algn="ctr">
              <a:solidFill>
                <a:schemeClr val="tx1"/>
              </a:solidFill>
              <a:miter lim="800000"/>
              <a:headEnd/>
              <a:tailEnd/>
            </a:ln>
          </p:spPr>
          <p:txBody>
            <a:bodyPr anchor="ctr">
              <a:spAutoFit/>
            </a:bodyPr>
            <a:lstStyle/>
            <a:p>
              <a:endParaRPr lang="nl-BE" altLang="en-US" sz="1400"/>
            </a:p>
          </p:txBody>
        </p:sp>
        <p:sp>
          <p:nvSpPr>
            <p:cNvPr id="103443" name="Text Box 20"/>
            <p:cNvSpPr txBox="1">
              <a:spLocks noChangeArrowheads="1"/>
            </p:cNvSpPr>
            <p:nvPr/>
          </p:nvSpPr>
          <p:spPr bwMode="auto">
            <a:xfrm>
              <a:off x="987425" y="4737100"/>
              <a:ext cx="2193175" cy="40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800">
                  <a:solidFill>
                    <a:srgbClr val="000000"/>
                  </a:solidFill>
                  <a:sym typeface="Arial" charset="0"/>
                </a:rPr>
                <a:t>Message recipient</a:t>
              </a:r>
            </a:p>
          </p:txBody>
        </p:sp>
        <p:sp>
          <p:nvSpPr>
            <p:cNvPr id="103444" name="Text Box 21"/>
            <p:cNvSpPr txBox="1">
              <a:spLocks noChangeArrowheads="1"/>
            </p:cNvSpPr>
            <p:nvPr/>
          </p:nvSpPr>
          <p:spPr bwMode="auto">
            <a:xfrm>
              <a:off x="915988" y="5353050"/>
              <a:ext cx="2008588" cy="370010"/>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600">
                  <a:solidFill>
                    <a:srgbClr val="000000"/>
                  </a:solidFill>
                  <a:sym typeface="Arial" charset="0"/>
                </a:rPr>
                <a:t>Decrypts message</a:t>
              </a:r>
            </a:p>
          </p:txBody>
        </p:sp>
        <p:sp>
          <p:nvSpPr>
            <p:cNvPr id="103445" name="Oval 22"/>
            <p:cNvSpPr>
              <a:spLocks noChangeArrowheads="1"/>
            </p:cNvSpPr>
            <p:nvPr/>
          </p:nvSpPr>
          <p:spPr bwMode="auto">
            <a:xfrm>
              <a:off x="777875" y="5053680"/>
              <a:ext cx="360364" cy="425704"/>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en-GB" sz="1200" b="1">
                  <a:solidFill>
                    <a:srgbClr val="000000"/>
                  </a:solidFill>
                  <a:sym typeface="Arial" charset="0"/>
                </a:rPr>
                <a:t>5</a:t>
              </a:r>
            </a:p>
          </p:txBody>
        </p:sp>
        <p:sp>
          <p:nvSpPr>
            <p:cNvPr id="103446" name="Oval 23"/>
            <p:cNvSpPr>
              <a:spLocks noChangeArrowheads="1"/>
            </p:cNvSpPr>
            <p:nvPr/>
          </p:nvSpPr>
          <p:spPr bwMode="auto">
            <a:xfrm>
              <a:off x="3497263" y="4957763"/>
              <a:ext cx="1708150" cy="1271587"/>
            </a:xfrm>
            <a:prstGeom prst="ellipse">
              <a:avLst/>
            </a:prstGeom>
            <a:solidFill>
              <a:srgbClr val="3E6E5A"/>
            </a:solidFill>
            <a:ln w="12700" algn="ctr">
              <a:solidFill>
                <a:schemeClr val="tx1"/>
              </a:solidFill>
              <a:round/>
              <a:headEnd/>
              <a:tailEnd/>
            </a:ln>
          </p:spPr>
          <p:txBody>
            <a:bodyPr wrap="none" anchor="ctr"/>
            <a:lstStyle/>
            <a:p>
              <a:pPr algn="ctr" eaLnBrk="0" hangingPunct="0">
                <a:buSzPct val="100000"/>
              </a:pPr>
              <a:r>
                <a:rPr lang="en-GB" dirty="0">
                  <a:solidFill>
                    <a:srgbClr val="000000"/>
                  </a:solidFill>
                  <a:sym typeface="Arial" charset="0"/>
                </a:rPr>
                <a:t>Stored</a:t>
              </a:r>
            </a:p>
            <a:p>
              <a:pPr algn="ctr" eaLnBrk="0" hangingPunct="0">
                <a:buSzPct val="100000"/>
              </a:pPr>
              <a:r>
                <a:rPr lang="en-GB" dirty="0">
                  <a:solidFill>
                    <a:srgbClr val="000000"/>
                  </a:solidFill>
                  <a:sym typeface="Arial" charset="0"/>
                </a:rPr>
                <a:t>private</a:t>
              </a:r>
            </a:p>
            <a:p>
              <a:pPr algn="ctr" eaLnBrk="0" hangingPunct="0">
                <a:buSzPct val="100000"/>
              </a:pPr>
              <a:r>
                <a:rPr lang="en-GB" dirty="0">
                  <a:solidFill>
                    <a:srgbClr val="000000"/>
                  </a:solidFill>
                  <a:sym typeface="Arial" charset="0"/>
                </a:rPr>
                <a:t>key</a:t>
              </a:r>
            </a:p>
          </p:txBody>
        </p:sp>
        <p:sp>
          <p:nvSpPr>
            <p:cNvPr id="103447" name="Line 24"/>
            <p:cNvSpPr>
              <a:spLocks noChangeShapeType="1"/>
            </p:cNvSpPr>
            <p:nvPr/>
          </p:nvSpPr>
          <p:spPr bwMode="auto">
            <a:xfrm flipH="1">
              <a:off x="3022003" y="5583237"/>
              <a:ext cx="456210" cy="14288"/>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endParaRPr lang="nl-BE"/>
            </a:p>
          </p:txBody>
        </p:sp>
        <p:sp>
          <p:nvSpPr>
            <p:cNvPr id="103448" name="Text Box 25"/>
            <p:cNvSpPr txBox="1">
              <a:spLocks noChangeArrowheads="1"/>
            </p:cNvSpPr>
            <p:nvPr/>
          </p:nvSpPr>
          <p:spPr bwMode="auto">
            <a:xfrm>
              <a:off x="3644900" y="4056063"/>
              <a:ext cx="1479550" cy="646112"/>
            </a:xfrm>
            <a:prstGeom prst="rect">
              <a:avLst/>
            </a:prstGeom>
            <a:noFill/>
            <a:ln w="12700" algn="ctr">
              <a:solidFill>
                <a:srgbClr val="3E6E5A"/>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600">
                  <a:solidFill>
                    <a:srgbClr val="3E6E5A"/>
                  </a:solidFill>
                  <a:sym typeface="Arial" charset="0"/>
                </a:rPr>
                <a:t>Identification</a:t>
              </a:r>
            </a:p>
            <a:p>
              <a:pPr eaLnBrk="0" hangingPunct="0">
                <a:buSzPct val="100000"/>
              </a:pPr>
              <a:r>
                <a:rPr lang="en-GB" sz="1600">
                  <a:solidFill>
                    <a:srgbClr val="3E6E5A"/>
                  </a:solidFill>
                  <a:sym typeface="Arial" charset="0"/>
                </a:rPr>
                <a:t>certificate</a:t>
              </a:r>
            </a:p>
          </p:txBody>
        </p:sp>
        <p:sp>
          <p:nvSpPr>
            <p:cNvPr id="103449" name="Line 26"/>
            <p:cNvSpPr>
              <a:spLocks noChangeShapeType="1"/>
            </p:cNvSpPr>
            <p:nvPr/>
          </p:nvSpPr>
          <p:spPr bwMode="auto">
            <a:xfrm>
              <a:off x="3227388" y="2016125"/>
              <a:ext cx="2427287" cy="0"/>
            </a:xfrm>
            <a:prstGeom prst="line">
              <a:avLst/>
            </a:prstGeom>
            <a:noFill/>
            <a:ln w="2857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0" name="Text Box 28"/>
            <p:cNvSpPr txBox="1">
              <a:spLocks noChangeArrowheads="1"/>
            </p:cNvSpPr>
            <p:nvPr/>
          </p:nvSpPr>
          <p:spPr bwMode="auto">
            <a:xfrm>
              <a:off x="3814763" y="1754188"/>
              <a:ext cx="1418934" cy="571834"/>
            </a:xfrm>
            <a:prstGeom prst="rect">
              <a:avLst/>
            </a:prstGeom>
            <a:noFill/>
            <a:ln w="12700"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400" dirty="0">
                  <a:solidFill>
                    <a:srgbClr val="A50021"/>
                  </a:solidFill>
                  <a:sym typeface="Arial" charset="0"/>
                </a:rPr>
                <a:t>Web service</a:t>
              </a:r>
            </a:p>
            <a:p>
              <a:pPr eaLnBrk="0" hangingPunct="0">
                <a:buSzPct val="100000"/>
              </a:pPr>
              <a:r>
                <a:rPr lang="en-GB" sz="1400" dirty="0">
                  <a:solidFill>
                    <a:srgbClr val="A50021"/>
                  </a:solidFill>
                  <a:sym typeface="Arial" charset="0"/>
                </a:rPr>
                <a:t>Ask public key</a:t>
              </a:r>
            </a:p>
          </p:txBody>
        </p:sp>
        <p:sp>
          <p:nvSpPr>
            <p:cNvPr id="103451" name="Text Box 29"/>
            <p:cNvSpPr txBox="1">
              <a:spLocks noChangeArrowheads="1"/>
            </p:cNvSpPr>
            <p:nvPr/>
          </p:nvSpPr>
          <p:spPr bwMode="auto">
            <a:xfrm rot="3135873">
              <a:off x="3018390" y="3033387"/>
              <a:ext cx="1507022" cy="557865"/>
            </a:xfrm>
            <a:prstGeom prst="rect">
              <a:avLst/>
            </a:prstGeom>
            <a:noFill/>
            <a:ln w="12700"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400">
                  <a:solidFill>
                    <a:srgbClr val="A50021"/>
                  </a:solidFill>
                  <a:sym typeface="Arial" charset="0"/>
                </a:rPr>
                <a:t>Send message</a:t>
              </a:r>
            </a:p>
            <a:p>
              <a:pPr eaLnBrk="0" hangingPunct="0">
                <a:buSzPct val="100000"/>
              </a:pPr>
              <a:r>
                <a:rPr lang="en-GB" sz="1400">
                  <a:solidFill>
                    <a:srgbClr val="A50021"/>
                  </a:solidFill>
                  <a:sym typeface="Arial" charset="0"/>
                </a:rPr>
                <a:t>Any protocol</a:t>
              </a:r>
            </a:p>
          </p:txBody>
        </p:sp>
        <p:sp>
          <p:nvSpPr>
            <p:cNvPr id="103452" name="Line 30"/>
            <p:cNvSpPr>
              <a:spLocks noChangeShapeType="1"/>
            </p:cNvSpPr>
            <p:nvPr/>
          </p:nvSpPr>
          <p:spPr bwMode="auto">
            <a:xfrm flipH="1">
              <a:off x="2271713" y="4719638"/>
              <a:ext cx="2016125" cy="619125"/>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3" name="Line 31"/>
            <p:cNvSpPr>
              <a:spLocks noChangeShapeType="1"/>
            </p:cNvSpPr>
            <p:nvPr/>
          </p:nvSpPr>
          <p:spPr bwMode="auto">
            <a:xfrm flipH="1" flipV="1">
              <a:off x="7726363" y="4005263"/>
              <a:ext cx="0" cy="593725"/>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4" name="Line 32"/>
            <p:cNvSpPr>
              <a:spLocks noChangeShapeType="1"/>
            </p:cNvSpPr>
            <p:nvPr/>
          </p:nvSpPr>
          <p:spPr bwMode="auto">
            <a:xfrm flipH="1" flipV="1">
              <a:off x="6315075" y="2436813"/>
              <a:ext cx="1217613" cy="922337"/>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5" name="Line 33"/>
            <p:cNvSpPr>
              <a:spLocks noChangeShapeType="1"/>
            </p:cNvSpPr>
            <p:nvPr/>
          </p:nvSpPr>
          <p:spPr bwMode="auto">
            <a:xfrm>
              <a:off x="7712075" y="2532063"/>
              <a:ext cx="7938" cy="849312"/>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6" name="Line 34"/>
            <p:cNvSpPr>
              <a:spLocks noChangeShapeType="1"/>
            </p:cNvSpPr>
            <p:nvPr/>
          </p:nvSpPr>
          <p:spPr bwMode="auto">
            <a:xfrm>
              <a:off x="1703388" y="2432050"/>
              <a:ext cx="7937" cy="1038225"/>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7" name="Line 35"/>
            <p:cNvSpPr>
              <a:spLocks noChangeShapeType="1"/>
            </p:cNvSpPr>
            <p:nvPr/>
          </p:nvSpPr>
          <p:spPr bwMode="auto">
            <a:xfrm flipV="1">
              <a:off x="2403475" y="2232025"/>
              <a:ext cx="250825" cy="9525"/>
            </a:xfrm>
            <a:prstGeom prst="line">
              <a:avLst/>
            </a:prstGeom>
            <a:noFill/>
            <a:ln w="28575">
              <a:solidFill>
                <a:srgbClr val="3E6E5A"/>
              </a:solidFill>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8" name="Line 36"/>
            <p:cNvSpPr>
              <a:spLocks noChangeShapeType="1"/>
            </p:cNvSpPr>
            <p:nvPr/>
          </p:nvSpPr>
          <p:spPr bwMode="auto">
            <a:xfrm flipV="1">
              <a:off x="2073275" y="2573338"/>
              <a:ext cx="471488" cy="922337"/>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9" name="Line 37"/>
            <p:cNvSpPr>
              <a:spLocks noChangeShapeType="1"/>
            </p:cNvSpPr>
            <p:nvPr/>
          </p:nvSpPr>
          <p:spPr bwMode="auto">
            <a:xfrm>
              <a:off x="6321425" y="2343150"/>
              <a:ext cx="180975" cy="0"/>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63" name="Line 27"/>
            <p:cNvSpPr>
              <a:spLocks noChangeShapeType="1"/>
            </p:cNvSpPr>
            <p:nvPr/>
          </p:nvSpPr>
          <p:spPr bwMode="auto">
            <a:xfrm>
              <a:off x="3211513" y="2606675"/>
              <a:ext cx="1101725" cy="1431925"/>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gr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171</a:t>
            </a:fld>
            <a:r>
              <a:rPr lang="fr-BE" smtClean="0"/>
              <a:t> </a:t>
            </a:r>
            <a:endParaRPr lang="fr-BE" dirty="0"/>
          </a:p>
        </p:txBody>
      </p:sp>
    </p:spTree>
    <p:extLst>
      <p:ext uri="{BB962C8B-B14F-4D97-AF65-F5344CB8AC3E}">
        <p14:creationId xmlns:p14="http://schemas.microsoft.com/office/powerpoint/2010/main" val="482912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p:cNvGrpSpPr/>
          <p:nvPr/>
        </p:nvGrpSpPr>
        <p:grpSpPr>
          <a:xfrm>
            <a:off x="2207569" y="1412777"/>
            <a:ext cx="7885509" cy="4706561"/>
            <a:chOff x="142875" y="1049338"/>
            <a:chExt cx="8802688" cy="5364946"/>
          </a:xfrm>
        </p:grpSpPr>
        <p:sp>
          <p:nvSpPr>
            <p:cNvPr id="104450" name="Oval 3"/>
            <p:cNvSpPr>
              <a:spLocks noChangeArrowheads="1"/>
            </p:cNvSpPr>
            <p:nvPr/>
          </p:nvSpPr>
          <p:spPr bwMode="auto">
            <a:xfrm>
              <a:off x="7237413" y="2568575"/>
              <a:ext cx="1708150" cy="1271588"/>
            </a:xfrm>
            <a:prstGeom prst="ellipse">
              <a:avLst/>
            </a:prstGeom>
            <a:solidFill>
              <a:srgbClr val="3E6E5A"/>
            </a:solidFill>
            <a:ln w="12700" algn="ctr">
              <a:solidFill>
                <a:schemeClr val="tx1"/>
              </a:solidFill>
              <a:round/>
              <a:headEnd/>
              <a:tailEnd/>
            </a:ln>
          </p:spPr>
          <p:txBody>
            <a:bodyPr wrap="none" anchor="ctr"/>
            <a:lstStyle/>
            <a:p>
              <a:pPr algn="ctr" eaLnBrk="0" hangingPunct="0">
                <a:buSzPct val="100000"/>
              </a:pPr>
              <a:r>
                <a:rPr lang="en-GB" dirty="0">
                  <a:solidFill>
                    <a:srgbClr val="000000"/>
                  </a:solidFill>
                  <a:sym typeface="Arial" charset="0"/>
                </a:rPr>
                <a:t>User 2</a:t>
              </a:r>
            </a:p>
            <a:p>
              <a:pPr algn="ctr" eaLnBrk="0" hangingPunct="0">
                <a:buSzPct val="100000"/>
              </a:pPr>
              <a:r>
                <a:rPr lang="en-GB" dirty="0">
                  <a:solidFill>
                    <a:srgbClr val="000000"/>
                  </a:solidFill>
                  <a:sym typeface="Arial" charset="0"/>
                </a:rPr>
                <a:t>Recipient</a:t>
              </a:r>
            </a:p>
          </p:txBody>
        </p:sp>
        <p:sp>
          <p:nvSpPr>
            <p:cNvPr id="104451" name="Oval 4"/>
            <p:cNvSpPr>
              <a:spLocks noChangeArrowheads="1"/>
            </p:cNvSpPr>
            <p:nvPr/>
          </p:nvSpPr>
          <p:spPr bwMode="auto">
            <a:xfrm>
              <a:off x="142875" y="2576513"/>
              <a:ext cx="1708150" cy="1271587"/>
            </a:xfrm>
            <a:prstGeom prst="ellipse">
              <a:avLst/>
            </a:prstGeom>
            <a:solidFill>
              <a:srgbClr val="3E6E5A"/>
            </a:solidFill>
            <a:ln w="12700" algn="ctr">
              <a:solidFill>
                <a:schemeClr val="tx1"/>
              </a:solidFill>
              <a:round/>
              <a:headEnd/>
              <a:tailEnd/>
            </a:ln>
          </p:spPr>
          <p:txBody>
            <a:bodyPr wrap="none" anchor="ctr"/>
            <a:lstStyle/>
            <a:p>
              <a:pPr algn="ctr" eaLnBrk="0" hangingPunct="0">
                <a:buSzPct val="100000"/>
              </a:pPr>
              <a:r>
                <a:rPr lang="en-GB" dirty="0">
                  <a:solidFill>
                    <a:srgbClr val="000000"/>
                  </a:solidFill>
                  <a:sym typeface="Arial" charset="0"/>
                </a:rPr>
                <a:t>User 1</a:t>
              </a:r>
            </a:p>
            <a:p>
              <a:pPr algn="ctr" eaLnBrk="0" hangingPunct="0">
                <a:buSzPct val="100000"/>
              </a:pPr>
              <a:r>
                <a:rPr lang="en-GB" dirty="0">
                  <a:solidFill>
                    <a:srgbClr val="000000"/>
                  </a:solidFill>
                  <a:sym typeface="Arial" charset="0"/>
                </a:rPr>
                <a:t>Originator</a:t>
              </a:r>
            </a:p>
          </p:txBody>
        </p:sp>
        <p:sp>
          <p:nvSpPr>
            <p:cNvPr id="104452" name="Oval 5"/>
            <p:cNvSpPr>
              <a:spLocks noChangeArrowheads="1"/>
            </p:cNvSpPr>
            <p:nvPr/>
          </p:nvSpPr>
          <p:spPr bwMode="auto">
            <a:xfrm>
              <a:off x="3489325" y="1049338"/>
              <a:ext cx="1708150" cy="1271587"/>
            </a:xfrm>
            <a:prstGeom prst="ellipse">
              <a:avLst/>
            </a:prstGeom>
            <a:solidFill>
              <a:srgbClr val="3E6E5A"/>
            </a:solidFill>
            <a:ln w="12700" algn="ctr">
              <a:solidFill>
                <a:schemeClr val="tx1"/>
              </a:solidFill>
              <a:round/>
              <a:headEnd/>
              <a:tailEnd/>
            </a:ln>
          </p:spPr>
          <p:txBody>
            <a:bodyPr wrap="none" anchor="ctr"/>
            <a:lstStyle/>
            <a:p>
              <a:pPr algn="ctr" eaLnBrk="0" hangingPunct="0">
                <a:buSzPct val="100000"/>
              </a:pPr>
              <a:r>
                <a:rPr lang="en-GB" dirty="0">
                  <a:solidFill>
                    <a:srgbClr val="000000"/>
                  </a:solidFill>
                  <a:sym typeface="Arial" charset="0"/>
                </a:rPr>
                <a:t>Key </a:t>
              </a:r>
            </a:p>
            <a:p>
              <a:pPr algn="ctr" eaLnBrk="0" hangingPunct="0">
                <a:buSzPct val="100000"/>
              </a:pPr>
              <a:r>
                <a:rPr lang="en-GB" dirty="0">
                  <a:solidFill>
                    <a:srgbClr val="000000"/>
                  </a:solidFill>
                  <a:sym typeface="Arial" charset="0"/>
                </a:rPr>
                <a:t>Management</a:t>
              </a:r>
            </a:p>
            <a:p>
              <a:pPr algn="ctr" eaLnBrk="0" hangingPunct="0">
                <a:buSzPct val="100000"/>
              </a:pPr>
              <a:r>
                <a:rPr lang="en-GB" dirty="0">
                  <a:solidFill>
                    <a:srgbClr val="000000"/>
                  </a:solidFill>
                  <a:sym typeface="Arial" charset="0"/>
                </a:rPr>
                <a:t>/ Depot</a:t>
              </a:r>
            </a:p>
          </p:txBody>
        </p:sp>
        <p:sp>
          <p:nvSpPr>
            <p:cNvPr id="104453" name="Oval 6"/>
            <p:cNvSpPr>
              <a:spLocks noChangeArrowheads="1"/>
            </p:cNvSpPr>
            <p:nvPr/>
          </p:nvSpPr>
          <p:spPr bwMode="auto">
            <a:xfrm>
              <a:off x="3497263" y="4603750"/>
              <a:ext cx="1708150" cy="1282700"/>
            </a:xfrm>
            <a:prstGeom prst="ellipse">
              <a:avLst/>
            </a:prstGeom>
            <a:solidFill>
              <a:srgbClr val="3E6E5A"/>
            </a:solidFill>
            <a:ln w="12700" algn="ctr">
              <a:solidFill>
                <a:schemeClr val="tx1"/>
              </a:solidFill>
              <a:round/>
              <a:headEnd/>
              <a:tailEnd/>
            </a:ln>
          </p:spPr>
          <p:txBody>
            <a:bodyPr wrap="none" anchor="ctr"/>
            <a:lstStyle/>
            <a:p>
              <a:pPr algn="ctr" eaLnBrk="0" hangingPunct="0">
                <a:buSzPct val="100000"/>
              </a:pPr>
              <a:r>
                <a:rPr lang="en-GB" dirty="0">
                  <a:solidFill>
                    <a:srgbClr val="000000"/>
                  </a:solidFill>
                  <a:sym typeface="Arial" charset="0"/>
                </a:rPr>
                <a:t>Messages</a:t>
              </a:r>
            </a:p>
            <a:p>
              <a:pPr algn="ctr" eaLnBrk="0" hangingPunct="0">
                <a:buSzPct val="100000"/>
              </a:pPr>
              <a:r>
                <a:rPr lang="en-GB" dirty="0">
                  <a:solidFill>
                    <a:srgbClr val="000000"/>
                  </a:solidFill>
                  <a:sym typeface="Arial" charset="0"/>
                </a:rPr>
                <a:t>Depot</a:t>
              </a:r>
            </a:p>
          </p:txBody>
        </p:sp>
        <p:sp>
          <p:nvSpPr>
            <p:cNvPr id="104454" name="Line 7"/>
            <p:cNvSpPr>
              <a:spLocks noChangeShapeType="1"/>
            </p:cNvSpPr>
            <p:nvPr/>
          </p:nvSpPr>
          <p:spPr bwMode="auto">
            <a:xfrm flipV="1">
              <a:off x="1754188" y="2044700"/>
              <a:ext cx="1852612" cy="89376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4455" name="Text Box 8"/>
            <p:cNvSpPr txBox="1">
              <a:spLocks noChangeArrowheads="1"/>
            </p:cNvSpPr>
            <p:nvPr/>
          </p:nvSpPr>
          <p:spPr bwMode="auto">
            <a:xfrm>
              <a:off x="2554289" y="2566988"/>
              <a:ext cx="1084766" cy="280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000" b="1">
                  <a:solidFill>
                    <a:srgbClr val="000000"/>
                  </a:solidFill>
                  <a:sym typeface="Arial" charset="0"/>
                </a:rPr>
                <a:t>1</a:t>
              </a:r>
              <a:r>
                <a:rPr lang="en-GB" sz="1000">
                  <a:solidFill>
                    <a:srgbClr val="000000"/>
                  </a:solidFill>
                  <a:sym typeface="Arial" charset="0"/>
                </a:rPr>
                <a:t> asks for key</a:t>
              </a:r>
            </a:p>
          </p:txBody>
        </p:sp>
        <p:sp>
          <p:nvSpPr>
            <p:cNvPr id="104456" name="Line 9"/>
            <p:cNvSpPr>
              <a:spLocks noChangeShapeType="1"/>
            </p:cNvSpPr>
            <p:nvPr/>
          </p:nvSpPr>
          <p:spPr bwMode="auto">
            <a:xfrm flipH="1">
              <a:off x="1636713" y="1906588"/>
              <a:ext cx="1874837" cy="893762"/>
            </a:xfrm>
            <a:prstGeom prst="line">
              <a:avLst/>
            </a:prstGeom>
            <a:noFill/>
            <a:ln w="12700">
              <a:solidFill>
                <a:schemeClr va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4457" name="Text Box 10"/>
            <p:cNvSpPr txBox="1">
              <a:spLocks noChangeArrowheads="1"/>
            </p:cNvSpPr>
            <p:nvPr/>
          </p:nvSpPr>
          <p:spPr bwMode="auto">
            <a:xfrm>
              <a:off x="1196975" y="2314574"/>
              <a:ext cx="964872" cy="280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000" b="1">
                  <a:solidFill>
                    <a:srgbClr val="000000"/>
                  </a:solidFill>
                  <a:sym typeface="Arial" charset="0"/>
                </a:rPr>
                <a:t>2</a:t>
              </a:r>
              <a:r>
                <a:rPr lang="en-GB" sz="1000">
                  <a:solidFill>
                    <a:srgbClr val="000000"/>
                  </a:solidFill>
                  <a:sym typeface="Arial" charset="0"/>
                </a:rPr>
                <a:t> sends key</a:t>
              </a:r>
            </a:p>
          </p:txBody>
        </p:sp>
        <p:grpSp>
          <p:nvGrpSpPr>
            <p:cNvPr id="104458" name="Group 11"/>
            <p:cNvGrpSpPr>
              <a:grpSpLocks/>
            </p:cNvGrpSpPr>
            <p:nvPr/>
          </p:nvGrpSpPr>
          <p:grpSpPr bwMode="auto">
            <a:xfrm rot="-1540434">
              <a:off x="1578112" y="1398137"/>
              <a:ext cx="1833563" cy="865188"/>
              <a:chOff x="1174" y="2469"/>
              <a:chExt cx="1155" cy="545"/>
            </a:xfrm>
          </p:grpSpPr>
          <p:sp>
            <p:nvSpPr>
              <p:cNvPr id="104482" name="Text Box 12"/>
              <p:cNvSpPr txBox="1">
                <a:spLocks noChangeArrowheads="1"/>
              </p:cNvSpPr>
              <p:nvPr/>
            </p:nvSpPr>
            <p:spPr bwMode="auto">
              <a:xfrm>
                <a:off x="1332" y="2815"/>
                <a:ext cx="839" cy="199"/>
              </a:xfrm>
              <a:prstGeom prst="rect">
                <a:avLst/>
              </a:prstGeom>
              <a:noFill/>
              <a:ln w="12700"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200" dirty="0">
                    <a:solidFill>
                      <a:srgbClr val="990000"/>
                    </a:solidFill>
                    <a:sym typeface="Arial" charset="0"/>
                  </a:rPr>
                  <a:t>Symmetric key</a:t>
                </a:r>
              </a:p>
            </p:txBody>
          </p:sp>
          <p:sp>
            <p:nvSpPr>
              <p:cNvPr id="104484" name="Text Box 14"/>
              <p:cNvSpPr txBox="1">
                <a:spLocks noChangeArrowheads="1"/>
              </p:cNvSpPr>
              <p:nvPr/>
            </p:nvSpPr>
            <p:spPr bwMode="auto">
              <a:xfrm>
                <a:off x="1174" y="2469"/>
                <a:ext cx="1155"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200">
                    <a:solidFill>
                      <a:srgbClr val="000000"/>
                    </a:solidFill>
                    <a:sym typeface="Arial" charset="0"/>
                  </a:rPr>
                  <a:t>Encrypted with public key of user 1</a:t>
                </a:r>
              </a:p>
            </p:txBody>
          </p:sp>
        </p:grpSp>
        <p:sp>
          <p:nvSpPr>
            <p:cNvPr id="104459" name="Line 15"/>
            <p:cNvSpPr>
              <a:spLocks noChangeShapeType="1"/>
            </p:cNvSpPr>
            <p:nvPr/>
          </p:nvSpPr>
          <p:spPr bwMode="auto">
            <a:xfrm>
              <a:off x="1679575" y="3597275"/>
              <a:ext cx="2084388" cy="122237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4460" name="Text Box 16"/>
            <p:cNvSpPr txBox="1">
              <a:spLocks noChangeArrowheads="1"/>
            </p:cNvSpPr>
            <p:nvPr/>
          </p:nvSpPr>
          <p:spPr bwMode="auto">
            <a:xfrm>
              <a:off x="2500313" y="3881437"/>
              <a:ext cx="1984860" cy="280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000" b="1">
                  <a:solidFill>
                    <a:srgbClr val="000000"/>
                  </a:solidFill>
                  <a:sym typeface="Arial" charset="0"/>
                </a:rPr>
                <a:t>3</a:t>
              </a:r>
              <a:r>
                <a:rPr lang="en-GB" sz="1000">
                  <a:solidFill>
                    <a:srgbClr val="000000"/>
                  </a:solidFill>
                  <a:sym typeface="Arial" charset="0"/>
                </a:rPr>
                <a:t> sends encrypted message</a:t>
              </a:r>
            </a:p>
          </p:txBody>
        </p:sp>
        <p:sp>
          <p:nvSpPr>
            <p:cNvPr id="104461" name="Text Box 17"/>
            <p:cNvSpPr txBox="1">
              <a:spLocks noChangeArrowheads="1"/>
            </p:cNvSpPr>
            <p:nvPr/>
          </p:nvSpPr>
          <p:spPr bwMode="auto">
            <a:xfrm rot="1788510">
              <a:off x="1180148" y="4572536"/>
              <a:ext cx="2052859" cy="526246"/>
            </a:xfrm>
            <a:prstGeom prst="rect">
              <a:avLst/>
            </a:prstGeom>
            <a:noFill/>
            <a:ln w="12700" algn="ctr">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200" dirty="0">
                  <a:solidFill>
                    <a:srgbClr val="990000"/>
                  </a:solidFill>
                  <a:sym typeface="Arial" charset="0"/>
                </a:rPr>
                <a:t>Message encrypted with</a:t>
              </a:r>
            </a:p>
            <a:p>
              <a:pPr eaLnBrk="0" hangingPunct="0">
                <a:buSzPct val="100000"/>
              </a:pPr>
              <a:r>
                <a:rPr lang="en-GB" sz="1200" dirty="0">
                  <a:solidFill>
                    <a:srgbClr val="990000"/>
                  </a:solidFill>
                  <a:sym typeface="Arial" charset="0"/>
                </a:rPr>
                <a:t>symmetric key</a:t>
              </a:r>
            </a:p>
          </p:txBody>
        </p:sp>
        <p:sp>
          <p:nvSpPr>
            <p:cNvPr id="104463" name="Text Box 19"/>
            <p:cNvSpPr txBox="1">
              <a:spLocks noChangeArrowheads="1"/>
            </p:cNvSpPr>
            <p:nvPr/>
          </p:nvSpPr>
          <p:spPr bwMode="auto">
            <a:xfrm rot="1788510">
              <a:off x="1352550" y="4097740"/>
              <a:ext cx="2298700" cy="52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200">
                  <a:solidFill>
                    <a:srgbClr val="000000"/>
                  </a:solidFill>
                  <a:sym typeface="Arial" charset="0"/>
                </a:rPr>
                <a:t>Encrypted with public key of Message depot</a:t>
              </a:r>
            </a:p>
          </p:txBody>
        </p:sp>
        <p:sp>
          <p:nvSpPr>
            <p:cNvPr id="104464" name="Text Box 20"/>
            <p:cNvSpPr txBox="1">
              <a:spLocks noChangeArrowheads="1"/>
            </p:cNvSpPr>
            <p:nvPr/>
          </p:nvSpPr>
          <p:spPr bwMode="auto">
            <a:xfrm>
              <a:off x="3452811" y="5888038"/>
              <a:ext cx="1995366" cy="526246"/>
            </a:xfrm>
            <a:prstGeom prst="rect">
              <a:avLst/>
            </a:prstGeom>
            <a:noFill/>
            <a:ln w="12700" algn="ctr">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buSzPct val="100000"/>
              </a:pPr>
              <a:r>
                <a:rPr lang="en-GB" sz="1200" dirty="0">
                  <a:solidFill>
                    <a:srgbClr val="990000"/>
                  </a:solidFill>
                  <a:sym typeface="Arial" charset="0"/>
                </a:rPr>
                <a:t>Message encrypted </a:t>
              </a:r>
              <a:r>
                <a:rPr lang="en-GB" sz="1200" dirty="0" smtClean="0">
                  <a:solidFill>
                    <a:srgbClr val="990000"/>
                  </a:solidFill>
                  <a:sym typeface="Arial" charset="0"/>
                </a:rPr>
                <a:t>with symmetric </a:t>
              </a:r>
              <a:r>
                <a:rPr lang="en-GB" sz="1200" dirty="0">
                  <a:solidFill>
                    <a:srgbClr val="990000"/>
                  </a:solidFill>
                  <a:sym typeface="Arial" charset="0"/>
                </a:rPr>
                <a:t>key</a:t>
              </a:r>
            </a:p>
          </p:txBody>
        </p:sp>
        <p:sp>
          <p:nvSpPr>
            <p:cNvPr id="104465" name="Line 21"/>
            <p:cNvSpPr>
              <a:spLocks noChangeShapeType="1"/>
            </p:cNvSpPr>
            <p:nvPr/>
          </p:nvSpPr>
          <p:spPr bwMode="auto">
            <a:xfrm flipH="1" flipV="1">
              <a:off x="5076825" y="1970088"/>
              <a:ext cx="2233613" cy="968375"/>
            </a:xfrm>
            <a:prstGeom prst="line">
              <a:avLst/>
            </a:prstGeom>
            <a:noFill/>
            <a:ln w="12700">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4466" name="Text Box 22"/>
            <p:cNvSpPr txBox="1">
              <a:spLocks noChangeArrowheads="1"/>
            </p:cNvSpPr>
            <p:nvPr/>
          </p:nvSpPr>
          <p:spPr bwMode="auto">
            <a:xfrm>
              <a:off x="5965825" y="2792413"/>
              <a:ext cx="1274448" cy="45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000" b="1">
                  <a:solidFill>
                    <a:srgbClr val="000000"/>
                  </a:solidFill>
                  <a:sym typeface="Arial" charset="0"/>
                </a:rPr>
                <a:t>4</a:t>
              </a:r>
              <a:r>
                <a:rPr lang="en-GB" sz="1000">
                  <a:solidFill>
                    <a:srgbClr val="000000"/>
                  </a:solidFill>
                  <a:sym typeface="Arial" charset="0"/>
                </a:rPr>
                <a:t> justifies right to</a:t>
              </a:r>
            </a:p>
            <a:p>
              <a:pPr eaLnBrk="0" hangingPunct="0">
                <a:buSzPct val="100000"/>
              </a:pPr>
              <a:r>
                <a:rPr lang="en-GB" sz="1000">
                  <a:solidFill>
                    <a:srgbClr val="000000"/>
                  </a:solidFill>
                  <a:sym typeface="Arial" charset="0"/>
                </a:rPr>
                <a:t>obtain key</a:t>
              </a:r>
            </a:p>
          </p:txBody>
        </p:sp>
        <p:sp>
          <p:nvSpPr>
            <p:cNvPr id="104467" name="Line 23"/>
            <p:cNvSpPr>
              <a:spLocks noChangeShapeType="1"/>
            </p:cNvSpPr>
            <p:nvPr/>
          </p:nvSpPr>
          <p:spPr bwMode="auto">
            <a:xfrm flipH="1">
              <a:off x="5053013" y="3673475"/>
              <a:ext cx="2489200" cy="1203325"/>
            </a:xfrm>
            <a:prstGeom prst="line">
              <a:avLst/>
            </a:prstGeom>
            <a:noFill/>
            <a:ln w="12700">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4468" name="Text Box 24"/>
            <p:cNvSpPr txBox="1">
              <a:spLocks noChangeArrowheads="1"/>
            </p:cNvSpPr>
            <p:nvPr/>
          </p:nvSpPr>
          <p:spPr bwMode="auto">
            <a:xfrm>
              <a:off x="5899150" y="3573463"/>
              <a:ext cx="1274448" cy="45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000" b="1">
                  <a:solidFill>
                    <a:srgbClr val="000000"/>
                  </a:solidFill>
                  <a:sym typeface="Arial" charset="0"/>
                </a:rPr>
                <a:t>4</a:t>
              </a:r>
              <a:r>
                <a:rPr lang="en-GB" sz="1000">
                  <a:solidFill>
                    <a:srgbClr val="000000"/>
                  </a:solidFill>
                  <a:sym typeface="Arial" charset="0"/>
                </a:rPr>
                <a:t> justifies right to</a:t>
              </a:r>
            </a:p>
            <a:p>
              <a:pPr eaLnBrk="0" hangingPunct="0">
                <a:buSzPct val="100000"/>
              </a:pPr>
              <a:r>
                <a:rPr lang="en-GB" sz="1000">
                  <a:solidFill>
                    <a:srgbClr val="000000"/>
                  </a:solidFill>
                  <a:sym typeface="Arial" charset="0"/>
                </a:rPr>
                <a:t>obtain message</a:t>
              </a:r>
            </a:p>
          </p:txBody>
        </p:sp>
        <p:sp>
          <p:nvSpPr>
            <p:cNvPr id="104469" name="Text Box 25"/>
            <p:cNvSpPr txBox="1">
              <a:spLocks noChangeArrowheads="1"/>
            </p:cNvSpPr>
            <p:nvPr/>
          </p:nvSpPr>
          <p:spPr bwMode="auto">
            <a:xfrm rot="1408605">
              <a:off x="5627789" y="1920958"/>
              <a:ext cx="1331710" cy="315747"/>
            </a:xfrm>
            <a:prstGeom prst="rect">
              <a:avLst/>
            </a:prstGeom>
            <a:noFill/>
            <a:ln w="12700"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200">
                  <a:solidFill>
                    <a:srgbClr val="990000"/>
                  </a:solidFill>
                  <a:sym typeface="Arial" charset="0"/>
                </a:rPr>
                <a:t>Symmetric key</a:t>
              </a:r>
            </a:p>
          </p:txBody>
        </p:sp>
        <p:sp>
          <p:nvSpPr>
            <p:cNvPr id="104471" name="Text Box 27"/>
            <p:cNvSpPr txBox="1">
              <a:spLocks noChangeArrowheads="1"/>
            </p:cNvSpPr>
            <p:nvPr/>
          </p:nvSpPr>
          <p:spPr bwMode="auto">
            <a:xfrm rot="1408605">
              <a:off x="5554663" y="1410102"/>
              <a:ext cx="1833562" cy="52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200">
                  <a:solidFill>
                    <a:srgbClr val="000000"/>
                  </a:solidFill>
                  <a:sym typeface="Arial" charset="0"/>
                </a:rPr>
                <a:t>Encrypted with public key of user 2</a:t>
              </a:r>
            </a:p>
          </p:txBody>
        </p:sp>
        <p:sp>
          <p:nvSpPr>
            <p:cNvPr id="104472" name="Line 28"/>
            <p:cNvSpPr>
              <a:spLocks noChangeShapeType="1"/>
            </p:cNvSpPr>
            <p:nvPr/>
          </p:nvSpPr>
          <p:spPr bwMode="auto">
            <a:xfrm>
              <a:off x="5170488" y="1870075"/>
              <a:ext cx="2244725" cy="9652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4473" name="Text Box 29"/>
            <p:cNvSpPr txBox="1">
              <a:spLocks noChangeArrowheads="1"/>
            </p:cNvSpPr>
            <p:nvPr/>
          </p:nvSpPr>
          <p:spPr bwMode="auto">
            <a:xfrm>
              <a:off x="4652963" y="2303463"/>
              <a:ext cx="1009649" cy="45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000" b="1">
                  <a:solidFill>
                    <a:srgbClr val="000000"/>
                  </a:solidFill>
                  <a:sym typeface="Arial" charset="0"/>
                </a:rPr>
                <a:t>5 </a:t>
              </a:r>
              <a:r>
                <a:rPr lang="en-GB" sz="1000">
                  <a:solidFill>
                    <a:srgbClr val="000000"/>
                  </a:solidFill>
                  <a:sym typeface="Arial" charset="0"/>
                </a:rPr>
                <a:t>receives key</a:t>
              </a:r>
            </a:p>
          </p:txBody>
        </p:sp>
        <p:sp>
          <p:nvSpPr>
            <p:cNvPr id="104474" name="Text Box 30"/>
            <p:cNvSpPr txBox="1">
              <a:spLocks noChangeArrowheads="1"/>
            </p:cNvSpPr>
            <p:nvPr/>
          </p:nvSpPr>
          <p:spPr bwMode="auto">
            <a:xfrm>
              <a:off x="4545013" y="4316413"/>
              <a:ext cx="1387475" cy="45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000" b="1">
                  <a:solidFill>
                    <a:srgbClr val="000000"/>
                  </a:solidFill>
                  <a:sym typeface="Arial" charset="0"/>
                </a:rPr>
                <a:t>5 </a:t>
              </a:r>
              <a:r>
                <a:rPr lang="en-GB" sz="1000">
                  <a:solidFill>
                    <a:srgbClr val="000000"/>
                  </a:solidFill>
                  <a:sym typeface="Arial" charset="0"/>
                </a:rPr>
                <a:t>receives message</a:t>
              </a:r>
            </a:p>
          </p:txBody>
        </p:sp>
        <p:sp>
          <p:nvSpPr>
            <p:cNvPr id="104475" name="Line 31"/>
            <p:cNvSpPr>
              <a:spLocks noChangeShapeType="1"/>
            </p:cNvSpPr>
            <p:nvPr/>
          </p:nvSpPr>
          <p:spPr bwMode="auto">
            <a:xfrm flipV="1">
              <a:off x="5126038" y="3771900"/>
              <a:ext cx="2581275" cy="125253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4476" name="Text Box 32"/>
            <p:cNvSpPr txBox="1">
              <a:spLocks noChangeArrowheads="1"/>
            </p:cNvSpPr>
            <p:nvPr/>
          </p:nvSpPr>
          <p:spPr bwMode="auto">
            <a:xfrm rot="20031770">
              <a:off x="5817235" y="4828124"/>
              <a:ext cx="2052859" cy="526246"/>
            </a:xfrm>
            <a:prstGeom prst="rect">
              <a:avLst/>
            </a:prstGeom>
            <a:noFill/>
            <a:ln w="12700" algn="ctr">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200">
                  <a:solidFill>
                    <a:srgbClr val="990000"/>
                  </a:solidFill>
                  <a:sym typeface="Arial" charset="0"/>
                </a:rPr>
                <a:t>Message encrypted with</a:t>
              </a:r>
            </a:p>
            <a:p>
              <a:pPr eaLnBrk="0" hangingPunct="0">
                <a:buSzPct val="100000"/>
              </a:pPr>
              <a:r>
                <a:rPr lang="en-GB" sz="1200">
                  <a:solidFill>
                    <a:srgbClr val="990000"/>
                  </a:solidFill>
                  <a:sym typeface="Arial" charset="0"/>
                </a:rPr>
                <a:t>symmetric key</a:t>
              </a:r>
            </a:p>
          </p:txBody>
        </p:sp>
        <p:sp>
          <p:nvSpPr>
            <p:cNvPr id="104478" name="Text Box 34"/>
            <p:cNvSpPr txBox="1">
              <a:spLocks noChangeArrowheads="1"/>
            </p:cNvSpPr>
            <p:nvPr/>
          </p:nvSpPr>
          <p:spPr bwMode="auto">
            <a:xfrm rot="20031770">
              <a:off x="5489575" y="4335866"/>
              <a:ext cx="2298700" cy="52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en-GB" sz="1200">
                  <a:solidFill>
                    <a:srgbClr val="000000"/>
                  </a:solidFill>
                  <a:sym typeface="Arial" charset="0"/>
                </a:rPr>
                <a:t>Encrypted with public key of user 2</a:t>
              </a:r>
            </a:p>
          </p:txBody>
        </p:sp>
      </p:grpSp>
      <p:sp>
        <p:nvSpPr>
          <p:cNvPr id="6" name="Title 5"/>
          <p:cNvSpPr>
            <a:spLocks noGrp="1"/>
          </p:cNvSpPr>
          <p:nvPr>
            <p:ph type="title"/>
          </p:nvPr>
        </p:nvSpPr>
        <p:spPr/>
        <p:txBody>
          <a:bodyPr/>
          <a:lstStyle/>
          <a:p>
            <a:r>
              <a:rPr lang="nl-BE" dirty="0"/>
              <a:t>Technical </a:t>
            </a:r>
            <a:r>
              <a:rPr lang="nl-BE" dirty="0" err="1"/>
              <a:t>measures</a:t>
            </a:r>
            <a:r>
              <a:rPr lang="nl-BE" dirty="0"/>
              <a:t>, eg </a:t>
            </a:r>
            <a:r>
              <a:rPr lang="nl-BE" dirty="0" err="1"/>
              <a:t>encryption</a:t>
            </a:r>
            <a:r>
              <a:rPr lang="nl-BE" dirty="0"/>
              <a:t> of health data</a:t>
            </a:r>
            <a:endParaRPr lang="en-GB"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172</a:t>
            </a:fld>
            <a:r>
              <a:rPr lang="fr-BE" smtClean="0"/>
              <a:t> </a:t>
            </a:r>
            <a:endParaRPr lang="fr-BE" dirty="0"/>
          </a:p>
        </p:txBody>
      </p:sp>
    </p:spTree>
    <p:extLst>
      <p:ext uri="{BB962C8B-B14F-4D97-AF65-F5344CB8AC3E}">
        <p14:creationId xmlns:p14="http://schemas.microsoft.com/office/powerpoint/2010/main" val="3228082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f</a:t>
            </a:r>
            <a:r>
              <a:rPr lang="en-US" dirty="0" smtClean="0"/>
              <a:t>ocus has to be put on a good balance between</a:t>
            </a:r>
          </a:p>
          <a:p>
            <a:pPr lvl="1"/>
            <a:r>
              <a:rPr lang="en-US" dirty="0" smtClean="0"/>
              <a:t>effectiveness and efficiency of information systems</a:t>
            </a:r>
          </a:p>
          <a:p>
            <a:pPr lvl="1"/>
            <a:r>
              <a:rPr lang="en-US" dirty="0" smtClean="0"/>
              <a:t>information security and data protection</a:t>
            </a:r>
          </a:p>
          <a:p>
            <a:pPr marL="457200" lvl="1" indent="0">
              <a:buNone/>
            </a:pPr>
            <a:r>
              <a:rPr lang="en-US" dirty="0" smtClean="0"/>
              <a:t>=&gt; based on risk analysis</a:t>
            </a:r>
          </a:p>
          <a:p>
            <a:r>
              <a:rPr lang="en-US" dirty="0"/>
              <a:t>i</a:t>
            </a:r>
            <a:r>
              <a:rPr lang="en-US" dirty="0" smtClean="0"/>
              <a:t>nformation security and data protection need a holistic approach and are translated into a number of measures</a:t>
            </a:r>
          </a:p>
          <a:p>
            <a:pPr lvl="1"/>
            <a:r>
              <a:rPr lang="en-US" dirty="0" smtClean="0"/>
              <a:t>structural measures</a:t>
            </a:r>
          </a:p>
          <a:p>
            <a:pPr lvl="1"/>
            <a:r>
              <a:rPr lang="en-US" dirty="0" smtClean="0"/>
              <a:t>organizational measures</a:t>
            </a:r>
          </a:p>
          <a:p>
            <a:pPr lvl="1"/>
            <a:r>
              <a:rPr lang="en-US" dirty="0" smtClean="0"/>
              <a:t>technical measures</a:t>
            </a:r>
          </a:p>
          <a:p>
            <a:pPr lvl="1"/>
            <a:r>
              <a:rPr lang="en-US" dirty="0" smtClean="0"/>
              <a:t>legal measures</a:t>
            </a:r>
          </a:p>
          <a:p>
            <a:r>
              <a:rPr lang="en-US" dirty="0"/>
              <a:t>p</a:t>
            </a:r>
            <a:r>
              <a:rPr lang="en-US" dirty="0" smtClean="0"/>
              <a:t>romoting information security and data protection by design</a:t>
            </a:r>
          </a:p>
        </p:txBody>
      </p:sp>
      <p:sp>
        <p:nvSpPr>
          <p:cNvPr id="2" name="Title 1"/>
          <p:cNvSpPr>
            <a:spLocks noGrp="1"/>
          </p:cNvSpPr>
          <p:nvPr>
            <p:ph type="title"/>
          </p:nvPr>
        </p:nvSpPr>
        <p:spPr/>
        <p:txBody>
          <a:bodyPr/>
          <a:lstStyle/>
          <a:p>
            <a:r>
              <a:rPr lang="en-US" dirty="0" smtClean="0"/>
              <a:t>Conclusion on information security</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173</a:t>
            </a:fld>
            <a:r>
              <a:rPr lang="fr-BE" smtClean="0"/>
              <a:t> </a:t>
            </a:r>
            <a:endParaRPr lang="fr-BE" dirty="0"/>
          </a:p>
        </p:txBody>
      </p:sp>
    </p:spTree>
    <p:extLst>
      <p:ext uri="{BB962C8B-B14F-4D97-AF65-F5344CB8AC3E}">
        <p14:creationId xmlns:p14="http://schemas.microsoft.com/office/powerpoint/2010/main" val="3883046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Designate an institution as a driving force</a:t>
            </a:r>
            <a:endParaRPr lang="en-US" dirty="0"/>
          </a:p>
        </p:txBody>
      </p:sp>
      <p:sp>
        <p:nvSpPr>
          <p:cNvPr id="2" name="Slide Number Placeholder 1"/>
          <p:cNvSpPr>
            <a:spLocks noGrp="1"/>
          </p:cNvSpPr>
          <p:nvPr>
            <p:ph type="sldNum" sz="quarter" idx="10"/>
          </p:nvPr>
        </p:nvSpPr>
        <p:spPr/>
        <p:txBody>
          <a:bodyPr/>
          <a:lstStyle/>
          <a:p>
            <a:pPr>
              <a:defRPr/>
            </a:pPr>
            <a:fld id="{EF66DDCB-4F40-4F8C-A2FE-269D135B5A13}" type="slidenum">
              <a:rPr lang="en-GB" smtClean="0"/>
              <a:pPr>
                <a:defRPr/>
              </a:pPr>
              <a:t>174</a:t>
            </a:fld>
            <a:endParaRPr lang="en-GB" dirty="0"/>
          </a:p>
        </p:txBody>
      </p:sp>
    </p:spTree>
    <p:extLst>
      <p:ext uri="{BB962C8B-B14F-4D97-AF65-F5344CB8AC3E}">
        <p14:creationId xmlns:p14="http://schemas.microsoft.com/office/powerpoint/2010/main" val="396970398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dirty="0" smtClean="0"/>
              <a:t>definition of the vision and the strategy on information management in the social sector</a:t>
            </a:r>
          </a:p>
          <a:p>
            <a:endParaRPr lang="en-GB" dirty="0" smtClean="0"/>
          </a:p>
          <a:p>
            <a:r>
              <a:rPr lang="en-GB" dirty="0" smtClean="0"/>
              <a:t>definition of the common principles related to information management,  information security and privacy protection</a:t>
            </a:r>
          </a:p>
          <a:p>
            <a:endParaRPr lang="en-GB" dirty="0" smtClean="0"/>
          </a:p>
          <a:p>
            <a:r>
              <a:rPr lang="en-GB" dirty="0" smtClean="0"/>
              <a:t>definition, implementation and management of an interoperability framework</a:t>
            </a:r>
          </a:p>
          <a:p>
            <a:pPr lvl="1"/>
            <a:r>
              <a:rPr lang="en-GB" dirty="0" smtClean="0"/>
              <a:t>technical: secure messaging of several types of information (structured data, documents, images, metadata, …)</a:t>
            </a:r>
          </a:p>
          <a:p>
            <a:pPr lvl="1"/>
            <a:r>
              <a:rPr lang="en-GB" dirty="0" smtClean="0"/>
              <a:t>semantic: harmonization of concepts and co-ordination of necessary legal changes</a:t>
            </a:r>
          </a:p>
          <a:p>
            <a:pPr lvl="1"/>
            <a:r>
              <a:rPr lang="en-GB" dirty="0" smtClean="0"/>
              <a:t>business logic and orchestration support</a:t>
            </a:r>
          </a:p>
          <a:p>
            <a:endParaRPr lang="en-US" dirty="0"/>
          </a:p>
        </p:txBody>
      </p:sp>
      <p:sp>
        <p:nvSpPr>
          <p:cNvPr id="4" name="Slide Number Placeholder 3"/>
          <p:cNvSpPr>
            <a:spLocks noGrp="1"/>
          </p:cNvSpPr>
          <p:nvPr>
            <p:ph type="sldNum" sz="quarter" idx="4"/>
          </p:nvPr>
        </p:nvSpPr>
        <p:spPr/>
        <p:txBody>
          <a:bodyPr/>
          <a:lstStyle/>
          <a:p>
            <a:fld id="{1443EFCE-E153-44CA-A0D9-B576BCFC045D}" type="slidenum">
              <a:rPr lang="en-US" smtClean="0"/>
              <a:pPr/>
              <a:t>175</a:t>
            </a:fld>
            <a:endParaRPr lang="en-US"/>
          </a:p>
        </p:txBody>
      </p:sp>
      <p:sp>
        <p:nvSpPr>
          <p:cNvPr id="50178" name="Title 1"/>
          <p:cNvSpPr>
            <a:spLocks noGrp="1"/>
          </p:cNvSpPr>
          <p:nvPr>
            <p:ph type="title"/>
          </p:nvPr>
        </p:nvSpPr>
        <p:spPr/>
        <p:txBody>
          <a:bodyPr/>
          <a:lstStyle/>
          <a:p>
            <a:r>
              <a:rPr lang="en-GB" altLang="en-US" smtClean="0"/>
              <a:t>Mission of institution acting as driving force</a:t>
            </a:r>
            <a:endParaRPr lang="en-US" altLang="en-US" dirty="0" smtClean="0"/>
          </a:p>
        </p:txBody>
      </p:sp>
    </p:spTree>
    <p:extLst>
      <p:ext uri="{BB962C8B-B14F-4D97-AF65-F5344CB8AC3E}">
        <p14:creationId xmlns:p14="http://schemas.microsoft.com/office/powerpoint/2010/main" val="1782634446"/>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smtClean="0"/>
              <a:t>coordination of business process reengineering</a:t>
            </a:r>
          </a:p>
          <a:p>
            <a:endParaRPr lang="en-GB" smtClean="0"/>
          </a:p>
          <a:p>
            <a:r>
              <a:rPr lang="en-GB" smtClean="0"/>
              <a:t>stimulation of service oriented applications</a:t>
            </a:r>
          </a:p>
          <a:p>
            <a:endParaRPr lang="en-GB" smtClean="0"/>
          </a:p>
          <a:p>
            <a:r>
              <a:rPr lang="en-GB" smtClean="0"/>
              <a:t>driving force of the necessary innovation and change</a:t>
            </a:r>
          </a:p>
          <a:p>
            <a:endParaRPr lang="en-GB" smtClean="0"/>
          </a:p>
          <a:p>
            <a:r>
              <a:rPr lang="en-GB" smtClean="0"/>
              <a:t>program and project management</a:t>
            </a:r>
          </a:p>
          <a:p>
            <a:endParaRPr lang="en-GB" smtClean="0"/>
          </a:p>
          <a:p>
            <a:r>
              <a:rPr lang="en-GB" smtClean="0"/>
              <a:t>consultancy and coaching</a:t>
            </a:r>
          </a:p>
          <a:p>
            <a:endParaRPr lang="en-US" dirty="0"/>
          </a:p>
        </p:txBody>
      </p:sp>
      <p:sp>
        <p:nvSpPr>
          <p:cNvPr id="4" name="Slide Number Placeholder 3"/>
          <p:cNvSpPr>
            <a:spLocks noGrp="1"/>
          </p:cNvSpPr>
          <p:nvPr>
            <p:ph type="sldNum" sz="quarter" idx="4"/>
          </p:nvPr>
        </p:nvSpPr>
        <p:spPr/>
        <p:txBody>
          <a:bodyPr/>
          <a:lstStyle/>
          <a:p>
            <a:fld id="{1443EFCE-E153-44CA-A0D9-B576BCFC045D}" type="slidenum">
              <a:rPr lang="en-US" smtClean="0"/>
              <a:pPr/>
              <a:t>176</a:t>
            </a:fld>
            <a:endParaRPr lang="en-US"/>
          </a:p>
        </p:txBody>
      </p:sp>
      <p:sp>
        <p:nvSpPr>
          <p:cNvPr id="50178" name="Title 1"/>
          <p:cNvSpPr>
            <a:spLocks noGrp="1"/>
          </p:cNvSpPr>
          <p:nvPr>
            <p:ph type="title"/>
          </p:nvPr>
        </p:nvSpPr>
        <p:spPr/>
        <p:txBody>
          <a:bodyPr/>
          <a:lstStyle/>
          <a:p>
            <a:r>
              <a:rPr lang="en-GB" altLang="en-US" smtClean="0"/>
              <a:t>Mission of institution acting as driving force</a:t>
            </a:r>
            <a:endParaRPr lang="en-US" altLang="en-US" dirty="0" smtClean="0"/>
          </a:p>
        </p:txBody>
      </p:sp>
    </p:spTree>
    <p:extLst>
      <p:ext uri="{BB962C8B-B14F-4D97-AF65-F5344CB8AC3E}">
        <p14:creationId xmlns:p14="http://schemas.microsoft.com/office/powerpoint/2010/main" val="188858142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dirty="0" smtClean="0"/>
              <a:t>Board of Directors</a:t>
            </a:r>
          </a:p>
          <a:p>
            <a:pPr lvl="1"/>
            <a:r>
              <a:rPr lang="en-GB" dirty="0" smtClean="0"/>
              <a:t>consists of representatives of the stakeholders (employers associations, trade unions, social security institutions, …)</a:t>
            </a:r>
          </a:p>
          <a:p>
            <a:pPr lvl="1"/>
            <a:r>
              <a:rPr lang="en-GB" dirty="0" smtClean="0"/>
              <a:t>approves the strategic, operational and financial plans of the CBSS</a:t>
            </a:r>
          </a:p>
          <a:p>
            <a:r>
              <a:rPr lang="en-GB" dirty="0" smtClean="0"/>
              <a:t>General Coordination Committee with representation of all users acts as debating platform for the elaboration and implementation of digitalisation initiatives within the sector</a:t>
            </a:r>
          </a:p>
          <a:p>
            <a:r>
              <a:rPr lang="en-GB" dirty="0" smtClean="0"/>
              <a:t>permanent or ad hoc working groups are instituted within the General Coordination Committee in order to co-ordinate the execution of programs and projects</a:t>
            </a:r>
          </a:p>
          <a:p>
            <a:r>
              <a:rPr lang="en-GB" dirty="0" smtClean="0"/>
              <a:t>the chairmen of the various working groups meet regularly as a Steering Committee</a:t>
            </a:r>
          </a:p>
          <a:p>
            <a:r>
              <a:rPr lang="en-GB" dirty="0" smtClean="0"/>
              <a:t>besides project planning and follow-up, proper measuring facilities are available to assure permanent monitoring and improvement after the implementation of the electronic services</a:t>
            </a:r>
          </a:p>
          <a:p>
            <a:endParaRPr lang="en-GB" dirty="0" smtClean="0"/>
          </a:p>
          <a:p>
            <a:endParaRPr lang="en-US" dirty="0"/>
          </a:p>
        </p:txBody>
      </p:sp>
      <p:sp>
        <p:nvSpPr>
          <p:cNvPr id="4" name="Slide Number Placeholder 3"/>
          <p:cNvSpPr>
            <a:spLocks noGrp="1"/>
          </p:cNvSpPr>
          <p:nvPr>
            <p:ph type="sldNum" sz="quarter" idx="4"/>
          </p:nvPr>
        </p:nvSpPr>
        <p:spPr/>
        <p:txBody>
          <a:bodyPr/>
          <a:lstStyle/>
          <a:p>
            <a:fld id="{888926F6-6177-4E36-901A-EBD5D9E54358}" type="slidenum">
              <a:rPr lang="en-US" smtClean="0"/>
              <a:pPr/>
              <a:t>177</a:t>
            </a:fld>
            <a:endParaRPr lang="en-US"/>
          </a:p>
        </p:txBody>
      </p:sp>
      <p:sp>
        <p:nvSpPr>
          <p:cNvPr id="51202" name="Title 1"/>
          <p:cNvSpPr>
            <a:spLocks noGrp="1"/>
          </p:cNvSpPr>
          <p:nvPr>
            <p:ph type="title"/>
          </p:nvPr>
        </p:nvSpPr>
        <p:spPr/>
        <p:txBody>
          <a:bodyPr/>
          <a:lstStyle/>
          <a:p>
            <a:r>
              <a:rPr lang="en-GB" altLang="en-US" smtClean="0"/>
              <a:t>Co-operative governance</a:t>
            </a:r>
            <a:endParaRPr lang="en-US" altLang="en-US" smtClean="0"/>
          </a:p>
        </p:txBody>
      </p:sp>
    </p:spTree>
    <p:extLst>
      <p:ext uri="{BB962C8B-B14F-4D97-AF65-F5344CB8AC3E}">
        <p14:creationId xmlns:p14="http://schemas.microsoft.com/office/powerpoint/2010/main" val="2795370046"/>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dirty="0" smtClean="0"/>
              <a:t>annual priority plan debated with all users within the General Coordination Committee</a:t>
            </a:r>
          </a:p>
          <a:p>
            <a:r>
              <a:rPr lang="en-GB" dirty="0" smtClean="0"/>
              <a:t>cost accounting and zero-based budgeting resulting in financial transparency, an informed budget and a good evaluation of the management contract with the government</a:t>
            </a:r>
          </a:p>
          <a:p>
            <a:r>
              <a:rPr lang="en-GB" dirty="0" smtClean="0"/>
              <a:t>internal control based on the COSO-methodology (see </a:t>
            </a:r>
            <a:r>
              <a:rPr lang="en-GB" dirty="0" smtClean="0">
                <a:hlinkClick r:id="rId2"/>
              </a:rPr>
              <a:t>www.coso.org</a:t>
            </a:r>
            <a:r>
              <a:rPr lang="en-GB" dirty="0" smtClean="0"/>
              <a:t>) in order to provide reasonable assurance regarding the achievement of objectives with regard to </a:t>
            </a:r>
          </a:p>
          <a:p>
            <a:pPr lvl="1"/>
            <a:r>
              <a:rPr lang="en-GB" dirty="0" smtClean="0"/>
              <a:t>effectiveness and efficiency of operations </a:t>
            </a:r>
          </a:p>
          <a:p>
            <a:pPr lvl="1"/>
            <a:r>
              <a:rPr lang="en-GB" dirty="0" smtClean="0"/>
              <a:t>reliability of financial reporting </a:t>
            </a:r>
          </a:p>
          <a:p>
            <a:pPr lvl="1"/>
            <a:r>
              <a:rPr lang="en-GB" dirty="0" smtClean="0"/>
              <a:t>compliance with applicable laws and regulations </a:t>
            </a:r>
          </a:p>
          <a:p>
            <a:r>
              <a:rPr lang="en-GB" dirty="0" smtClean="0"/>
              <a:t>external audit with regard to the correct functioning of the internal control system</a:t>
            </a:r>
          </a:p>
          <a:p>
            <a:endParaRPr lang="en-US" dirty="0"/>
          </a:p>
        </p:txBody>
      </p:sp>
      <p:sp>
        <p:nvSpPr>
          <p:cNvPr id="4" name="Slide Number Placeholder 3"/>
          <p:cNvSpPr>
            <a:spLocks noGrp="1"/>
          </p:cNvSpPr>
          <p:nvPr>
            <p:ph type="sldNum" sz="quarter" idx="4"/>
          </p:nvPr>
        </p:nvSpPr>
        <p:spPr/>
        <p:txBody>
          <a:bodyPr/>
          <a:lstStyle/>
          <a:p>
            <a:fld id="{4533FF58-99D5-4692-9CA0-A54DEBECAD54}" type="slidenum">
              <a:rPr lang="en-US" smtClean="0"/>
              <a:pPr/>
              <a:t>178</a:t>
            </a:fld>
            <a:endParaRPr lang="en-US"/>
          </a:p>
        </p:txBody>
      </p:sp>
      <p:sp>
        <p:nvSpPr>
          <p:cNvPr id="2" name="Title 1"/>
          <p:cNvSpPr>
            <a:spLocks noGrp="1"/>
          </p:cNvSpPr>
          <p:nvPr>
            <p:ph type="title"/>
          </p:nvPr>
        </p:nvSpPr>
        <p:spPr/>
        <p:txBody>
          <a:bodyPr/>
          <a:lstStyle/>
          <a:p>
            <a:r>
              <a:rPr lang="en-GB" smtClean="0"/>
              <a:t>Management and control techniques</a:t>
            </a:r>
            <a:endParaRPr lang="en-US" dirty="0"/>
          </a:p>
        </p:txBody>
      </p:sp>
    </p:spTree>
    <p:extLst>
      <p:ext uri="{BB962C8B-B14F-4D97-AF65-F5344CB8AC3E}">
        <p14:creationId xmlns:p14="http://schemas.microsoft.com/office/powerpoint/2010/main" val="100302332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Content Placeholder 2"/>
          <p:cNvSpPr>
            <a:spLocks noGrp="1"/>
          </p:cNvSpPr>
          <p:nvPr>
            <p:ph idx="1"/>
          </p:nvPr>
        </p:nvSpPr>
        <p:spPr/>
        <p:txBody>
          <a:bodyPr>
            <a:normAutofit/>
          </a:bodyPr>
          <a:lstStyle/>
          <a:p>
            <a:r>
              <a:rPr lang="en-GB" altLang="en-US" dirty="0" smtClean="0"/>
              <a:t>program management through the whole sector</a:t>
            </a:r>
          </a:p>
          <a:p>
            <a:r>
              <a:rPr lang="en-GB" altLang="en-US" dirty="0" smtClean="0"/>
              <a:t>issue management during the management of each program</a:t>
            </a:r>
          </a:p>
          <a:p>
            <a:r>
              <a:rPr lang="en-GB" altLang="en-US" dirty="0" smtClean="0"/>
              <a:t>use of a system of project management combined with a time keeping system to follow up projects that are realized by all partners</a:t>
            </a:r>
          </a:p>
          <a:p>
            <a:r>
              <a:rPr lang="en-GB" altLang="en-US" dirty="0" smtClean="0"/>
              <a:t>frequent reports to all users which describe the progress of the various projects and eventual adjustment measures</a:t>
            </a:r>
          </a:p>
          <a:p>
            <a:r>
              <a:rPr lang="en-GB" altLang="en-US" dirty="0" smtClean="0"/>
              <a:t>use of balanced scorecards and a dashboard to measure, follow-up and evaluate the performance of the electronic services</a:t>
            </a:r>
          </a:p>
          <a:p>
            <a:r>
              <a:rPr lang="en-GB" altLang="en-US" dirty="0" smtClean="0"/>
              <a:t>use of ITIL (</a:t>
            </a:r>
            <a:r>
              <a:rPr lang="en-GB" altLang="en-US" dirty="0"/>
              <a:t>see </a:t>
            </a:r>
            <a:r>
              <a:rPr lang="en-GB" altLang="en-US" dirty="0">
                <a:hlinkClick r:id="rId2"/>
              </a:rPr>
              <a:t>https://</a:t>
            </a:r>
            <a:r>
              <a:rPr lang="en-GB" altLang="en-US" dirty="0" smtClean="0">
                <a:hlinkClick r:id="rId2"/>
              </a:rPr>
              <a:t>www.axelos.com/certifications/itil-service-management</a:t>
            </a:r>
            <a:r>
              <a:rPr lang="en-GB" altLang="en-US" dirty="0" smtClean="0"/>
              <a:t>) for ICT-service delivery</a:t>
            </a:r>
          </a:p>
          <a:p>
            <a:r>
              <a:rPr lang="en-GB" altLang="en-US" dirty="0" smtClean="0"/>
              <a:t>use of a coherent set of monitoring techniques to guarantee an optimal control and transparency of the electronic services</a:t>
            </a:r>
            <a:endParaRPr lang="en-US" altLang="en-US" dirty="0"/>
          </a:p>
        </p:txBody>
      </p:sp>
      <p:sp>
        <p:nvSpPr>
          <p:cNvPr id="4" name="Slide Number Placeholder 3"/>
          <p:cNvSpPr>
            <a:spLocks noGrp="1"/>
          </p:cNvSpPr>
          <p:nvPr>
            <p:ph type="sldNum" sz="quarter" idx="4"/>
          </p:nvPr>
        </p:nvSpPr>
        <p:spPr/>
        <p:txBody>
          <a:bodyPr/>
          <a:lstStyle/>
          <a:p>
            <a:fld id="{1DA5FF30-BAB0-43D9-9C18-9B682CF96CCE}" type="slidenum">
              <a:rPr lang="en-US" smtClean="0"/>
              <a:pPr/>
              <a:t>179</a:t>
            </a:fld>
            <a:endParaRPr lang="en-US"/>
          </a:p>
        </p:txBody>
      </p:sp>
      <p:sp>
        <p:nvSpPr>
          <p:cNvPr id="2" name="Title 1"/>
          <p:cNvSpPr>
            <a:spLocks noGrp="1"/>
          </p:cNvSpPr>
          <p:nvPr>
            <p:ph type="title"/>
          </p:nvPr>
        </p:nvSpPr>
        <p:spPr/>
        <p:txBody>
          <a:bodyPr/>
          <a:lstStyle/>
          <a:p>
            <a:r>
              <a:rPr lang="en-GB" smtClean="0"/>
              <a:t>Management and control techniques</a:t>
            </a:r>
            <a:endParaRPr lang="en-US" dirty="0"/>
          </a:p>
        </p:txBody>
      </p:sp>
    </p:spTree>
    <p:extLst>
      <p:ext uri="{BB962C8B-B14F-4D97-AF65-F5344CB8AC3E}">
        <p14:creationId xmlns:p14="http://schemas.microsoft.com/office/powerpoint/2010/main" val="41341941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9747019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0"/>
                    </a14:imgEffect>
                  </a14:imgLayer>
                </a14:imgProps>
              </a:ext>
            </a:extLst>
          </a:blip>
          <a:stretch>
            <a:fillRect/>
          </a:stretch>
        </p:blipFill>
        <p:spPr>
          <a:xfrm>
            <a:off x="1586236" y="1387227"/>
            <a:ext cx="4524132" cy="4176122"/>
          </a:xfrm>
          <a:prstGeom prst="rect">
            <a:avLst/>
          </a:prstGeom>
          <a:solidFill>
            <a:schemeClr val="accent5">
              <a:lumMod val="75000"/>
            </a:schemeClr>
          </a:solidFill>
          <a:ln>
            <a:noFill/>
          </a:ln>
        </p:spPr>
      </p:pic>
      <p:grpSp>
        <p:nvGrpSpPr>
          <p:cNvPr id="5" name="Group 11"/>
          <p:cNvGrpSpPr>
            <a:grpSpLocks/>
          </p:cNvGrpSpPr>
          <p:nvPr/>
        </p:nvGrpSpPr>
        <p:grpSpPr bwMode="auto">
          <a:xfrm>
            <a:off x="6110430" y="2132863"/>
            <a:ext cx="4624520" cy="2800767"/>
            <a:chOff x="4406900" y="2676525"/>
            <a:chExt cx="4268788" cy="2802021"/>
          </a:xfrm>
        </p:grpSpPr>
        <p:pic>
          <p:nvPicPr>
            <p:cNvPr id="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nl-BE" sz="1600" dirty="0" smtClean="0">
                  <a:latin typeface="+mn-lt"/>
                  <a:cs typeface="Arial" pitchFamily="34" charset="0"/>
                </a:rPr>
                <a:t>frank.robben@mail.fgov.be </a:t>
              </a:r>
              <a:endParaRPr lang="nl-BE" sz="1600" dirty="0">
                <a:latin typeface="+mn-lt"/>
                <a:cs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a:t>
              </a:r>
              <a:r>
                <a:rPr lang="nl-BE" sz="1600" dirty="0" err="1">
                  <a:latin typeface="+mn-lt"/>
                  <a:cs typeface="Arial" pitchFamily="34" charset="0"/>
                  <a:sym typeface="Arial" pitchFamily="34" charset="0"/>
                </a:rPr>
                <a:t>FrRobben</a:t>
              </a:r>
              <a:endParaRPr lang="nl-BE" sz="1600" dirty="0">
                <a:latin typeface="+mn-lt"/>
                <a:cs typeface="Arial" pitchFamily="34" charset="0"/>
                <a:sym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https://www.frankrobben.be</a:t>
              </a:r>
            </a:p>
            <a:p>
              <a:pPr>
                <a:defRPr/>
              </a:pPr>
              <a:r>
                <a:rPr lang="nl-BE" sz="1600" dirty="0">
                  <a:latin typeface="+mn-lt"/>
                  <a:cs typeface="Arial" pitchFamily="34" charset="0"/>
                  <a:sym typeface="Arial" pitchFamily="34" charset="0"/>
                </a:rPr>
                <a:t>https://www.ksz.fgov.be</a:t>
              </a:r>
            </a:p>
            <a:p>
              <a:pPr>
                <a:defRPr/>
              </a:pPr>
              <a:r>
                <a:rPr lang="nl-BE" sz="1600" dirty="0" smtClean="0">
                  <a:latin typeface="+mn-lt"/>
                  <a:cs typeface="Arial" pitchFamily="34" charset="0"/>
                  <a:sym typeface="Arial" pitchFamily="34" charset="0"/>
                </a:rPr>
                <a:t>https</a:t>
              </a:r>
              <a:r>
                <a:rPr lang="nl-BE" sz="1600" dirty="0">
                  <a:latin typeface="+mn-lt"/>
                  <a:cs typeface="Arial" pitchFamily="34" charset="0"/>
                  <a:sym typeface="Arial" pitchFamily="34" charset="0"/>
                </a:rPr>
                <a:t>://</a:t>
              </a:r>
              <a:r>
                <a:rPr lang="nl-BE" sz="1600" dirty="0" smtClean="0">
                  <a:latin typeface="+mn-lt"/>
                  <a:cs typeface="Arial" pitchFamily="34" charset="0"/>
                  <a:sym typeface="Arial" pitchFamily="34" charset="0"/>
                </a:rPr>
                <a:t>www.ehealth.fgov.be</a:t>
              </a:r>
              <a:endParaRPr lang="nl-BE" sz="1600" dirty="0">
                <a:latin typeface="+mn-lt"/>
                <a:cs typeface="Arial" pitchFamily="34" charset="0"/>
                <a:sym typeface="Arial" pitchFamily="34" charset="0"/>
              </a:endParaRPr>
            </a:p>
          </p:txBody>
        </p:sp>
      </p:gr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180</a:t>
            </a:fld>
            <a:r>
              <a:rPr lang="fr-BE" smtClean="0"/>
              <a:t> </a:t>
            </a:r>
            <a:endParaRPr lang="fr-BE" dirty="0"/>
          </a:p>
        </p:txBody>
      </p:sp>
    </p:spTree>
    <p:extLst>
      <p:ext uri="{BB962C8B-B14F-4D97-AF65-F5344CB8AC3E}">
        <p14:creationId xmlns:p14="http://schemas.microsoft.com/office/powerpoint/2010/main" val="21989005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806974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92500" lnSpcReduction="10000"/>
          </a:bodyPr>
          <a:lstStyle/>
          <a:p>
            <a:r>
              <a:rPr lang="nl-BE" dirty="0" err="1" smtClean="0"/>
              <a:t>education</a:t>
            </a:r>
            <a:r>
              <a:rPr lang="nl-BE" dirty="0" smtClean="0"/>
              <a:t>: </a:t>
            </a:r>
            <a:r>
              <a:rPr lang="nl-BE" dirty="0" err="1" smtClean="0"/>
              <a:t>law</a:t>
            </a:r>
            <a:r>
              <a:rPr lang="nl-BE" dirty="0" smtClean="0"/>
              <a:t>, ICT, ICT </a:t>
            </a:r>
            <a:r>
              <a:rPr lang="nl-BE" dirty="0" err="1" smtClean="0"/>
              <a:t>auditing</a:t>
            </a:r>
            <a:r>
              <a:rPr lang="nl-BE" dirty="0" smtClean="0"/>
              <a:t>, management, personal coaching</a:t>
            </a:r>
          </a:p>
          <a:p>
            <a:r>
              <a:rPr lang="nl-BE" dirty="0" smtClean="0"/>
              <a:t>professional </a:t>
            </a:r>
            <a:r>
              <a:rPr lang="nl-BE" dirty="0" err="1" smtClean="0"/>
              <a:t>activities</a:t>
            </a:r>
            <a:endParaRPr lang="nl-BE" dirty="0" smtClean="0"/>
          </a:p>
          <a:p>
            <a:pPr lvl="1"/>
            <a:r>
              <a:rPr lang="nl-BE" dirty="0" smtClean="0"/>
              <a:t>Crossroads Bank </a:t>
            </a:r>
            <a:r>
              <a:rPr lang="nl-BE" dirty="0" err="1" smtClean="0"/>
              <a:t>for</a:t>
            </a:r>
            <a:r>
              <a:rPr lang="nl-BE" dirty="0" smtClean="0"/>
              <a:t> </a:t>
            </a:r>
            <a:r>
              <a:rPr lang="nl-BE" dirty="0" err="1" smtClean="0"/>
              <a:t>Social</a:t>
            </a:r>
            <a:r>
              <a:rPr lang="nl-BE" dirty="0" smtClean="0"/>
              <a:t> Security</a:t>
            </a:r>
          </a:p>
          <a:p>
            <a:pPr lvl="2"/>
            <a:r>
              <a:rPr lang="nl-BE" dirty="0" smtClean="0"/>
              <a:t>1986-1991: </a:t>
            </a:r>
            <a:r>
              <a:rPr lang="nl-BE" dirty="0" err="1" smtClean="0"/>
              <a:t>originator</a:t>
            </a:r>
            <a:r>
              <a:rPr lang="nl-BE" dirty="0" smtClean="0"/>
              <a:t> as </a:t>
            </a:r>
            <a:r>
              <a:rPr lang="nl-BE" dirty="0" err="1" smtClean="0"/>
              <a:t>an</a:t>
            </a:r>
            <a:r>
              <a:rPr lang="nl-BE" dirty="0" smtClean="0"/>
              <a:t> </a:t>
            </a:r>
            <a:r>
              <a:rPr lang="nl-BE" dirty="0" err="1" smtClean="0"/>
              <a:t>advisor</a:t>
            </a:r>
            <a:r>
              <a:rPr lang="nl-BE" dirty="0" smtClean="0"/>
              <a:t> </a:t>
            </a:r>
            <a:r>
              <a:rPr lang="nl-BE" dirty="0" err="1" smtClean="0"/>
              <a:t>to</a:t>
            </a:r>
            <a:r>
              <a:rPr lang="nl-BE" dirty="0" smtClean="0"/>
              <a:t> </a:t>
            </a:r>
            <a:r>
              <a:rPr lang="nl-BE" dirty="0" err="1" smtClean="0"/>
              <a:t>the</a:t>
            </a:r>
            <a:r>
              <a:rPr lang="nl-BE" dirty="0" smtClean="0"/>
              <a:t> Minister of </a:t>
            </a:r>
            <a:r>
              <a:rPr lang="nl-BE" dirty="0" err="1" smtClean="0"/>
              <a:t>Social</a:t>
            </a:r>
            <a:r>
              <a:rPr lang="nl-BE" dirty="0" smtClean="0"/>
              <a:t> </a:t>
            </a:r>
            <a:r>
              <a:rPr lang="nl-BE" dirty="0" err="1" smtClean="0"/>
              <a:t>Affairs</a:t>
            </a:r>
            <a:r>
              <a:rPr lang="nl-BE" dirty="0" smtClean="0"/>
              <a:t> </a:t>
            </a:r>
            <a:r>
              <a:rPr lang="nl-BE" dirty="0" err="1" smtClean="0"/>
              <a:t>and</a:t>
            </a:r>
            <a:r>
              <a:rPr lang="nl-BE" dirty="0" smtClean="0"/>
              <a:t> </a:t>
            </a:r>
            <a:r>
              <a:rPr lang="nl-BE" dirty="0" err="1" smtClean="0"/>
              <a:t>the</a:t>
            </a:r>
            <a:r>
              <a:rPr lang="nl-BE" dirty="0" smtClean="0"/>
              <a:t> Prime Minister</a:t>
            </a:r>
          </a:p>
          <a:p>
            <a:pPr lvl="2"/>
            <a:r>
              <a:rPr lang="nl-BE" dirty="0" err="1" smtClean="0"/>
              <a:t>since</a:t>
            </a:r>
            <a:r>
              <a:rPr lang="nl-BE" dirty="0" smtClean="0"/>
              <a:t> 1991: CEO</a:t>
            </a:r>
          </a:p>
          <a:p>
            <a:pPr lvl="1"/>
            <a:r>
              <a:rPr lang="nl-BE" dirty="0" smtClean="0"/>
              <a:t>Data </a:t>
            </a:r>
            <a:r>
              <a:rPr lang="nl-BE" dirty="0" err="1" smtClean="0"/>
              <a:t>Protection</a:t>
            </a:r>
            <a:r>
              <a:rPr lang="nl-BE" dirty="0" smtClean="0"/>
              <a:t> </a:t>
            </a:r>
            <a:r>
              <a:rPr lang="nl-BE" dirty="0" err="1" smtClean="0"/>
              <a:t>Authority</a:t>
            </a:r>
            <a:endParaRPr lang="nl-BE" dirty="0" smtClean="0"/>
          </a:p>
          <a:p>
            <a:pPr lvl="2"/>
            <a:r>
              <a:rPr lang="nl-BE" dirty="0" smtClean="0"/>
              <a:t>1991-2022: </a:t>
            </a:r>
            <a:r>
              <a:rPr lang="nl-BE" dirty="0" err="1" smtClean="0"/>
              <a:t>external</a:t>
            </a:r>
            <a:r>
              <a:rPr lang="nl-BE" dirty="0" smtClean="0"/>
              <a:t> member</a:t>
            </a:r>
          </a:p>
          <a:p>
            <a:pPr lvl="1"/>
            <a:r>
              <a:rPr lang="nl-BE" dirty="0" smtClean="0"/>
              <a:t>Federal </a:t>
            </a:r>
            <a:r>
              <a:rPr lang="nl-BE" dirty="0" err="1" smtClean="0"/>
              <a:t>Ministry</a:t>
            </a:r>
            <a:r>
              <a:rPr lang="nl-BE" dirty="0" smtClean="0"/>
              <a:t> of ICT</a:t>
            </a:r>
          </a:p>
          <a:p>
            <a:pPr lvl="2"/>
            <a:r>
              <a:rPr lang="nl-BE" dirty="0" smtClean="0"/>
              <a:t>2000-2001: </a:t>
            </a:r>
            <a:r>
              <a:rPr lang="nl-BE" dirty="0" err="1" smtClean="0"/>
              <a:t>originator</a:t>
            </a:r>
            <a:r>
              <a:rPr lang="nl-BE" dirty="0" smtClean="0"/>
              <a:t> as </a:t>
            </a:r>
            <a:r>
              <a:rPr lang="nl-BE" dirty="0" err="1" smtClean="0"/>
              <a:t>an</a:t>
            </a:r>
            <a:r>
              <a:rPr lang="nl-BE" dirty="0" smtClean="0"/>
              <a:t> </a:t>
            </a:r>
            <a:r>
              <a:rPr lang="nl-BE" dirty="0" err="1" smtClean="0"/>
              <a:t>advisor</a:t>
            </a:r>
            <a:r>
              <a:rPr lang="nl-BE" dirty="0" smtClean="0"/>
              <a:t> </a:t>
            </a:r>
            <a:r>
              <a:rPr lang="nl-BE" dirty="0" err="1" smtClean="0"/>
              <a:t>to</a:t>
            </a:r>
            <a:r>
              <a:rPr lang="nl-BE" dirty="0" smtClean="0"/>
              <a:t> </a:t>
            </a:r>
            <a:r>
              <a:rPr lang="nl-BE" dirty="0" err="1" smtClean="0"/>
              <a:t>the</a:t>
            </a:r>
            <a:r>
              <a:rPr lang="nl-BE" dirty="0" smtClean="0"/>
              <a:t> Minister of ICT (</a:t>
            </a:r>
            <a:r>
              <a:rPr lang="nl-BE" dirty="0" err="1" smtClean="0"/>
              <a:t>ao</a:t>
            </a:r>
            <a:r>
              <a:rPr lang="nl-BE" dirty="0" smtClean="0"/>
              <a:t> </a:t>
            </a:r>
            <a:r>
              <a:rPr lang="nl-BE" dirty="0" err="1" smtClean="0"/>
              <a:t>conception</a:t>
            </a:r>
            <a:r>
              <a:rPr lang="nl-BE" dirty="0" smtClean="0"/>
              <a:t> of </a:t>
            </a:r>
            <a:r>
              <a:rPr lang="nl-BE" dirty="0" err="1" smtClean="0"/>
              <a:t>electronic</a:t>
            </a:r>
            <a:r>
              <a:rPr lang="nl-BE" dirty="0" smtClean="0"/>
              <a:t> </a:t>
            </a:r>
            <a:r>
              <a:rPr lang="nl-BE" dirty="0" err="1" smtClean="0"/>
              <a:t>identity</a:t>
            </a:r>
            <a:r>
              <a:rPr lang="nl-BE" dirty="0" smtClean="0"/>
              <a:t> card)</a:t>
            </a:r>
          </a:p>
          <a:p>
            <a:pPr lvl="1"/>
            <a:r>
              <a:rPr lang="nl-BE" dirty="0" smtClean="0"/>
              <a:t>Smals (</a:t>
            </a:r>
            <a:r>
              <a:rPr lang="en-US" dirty="0"/>
              <a:t>non for profit operational ICT </a:t>
            </a:r>
            <a:r>
              <a:rPr lang="en-US" dirty="0" smtClean="0"/>
              <a:t>association of public </a:t>
            </a:r>
            <a:r>
              <a:rPr lang="en-US" dirty="0"/>
              <a:t>institutions of social security and </a:t>
            </a:r>
            <a:r>
              <a:rPr lang="en-US" dirty="0" smtClean="0"/>
              <a:t>health)</a:t>
            </a:r>
          </a:p>
          <a:p>
            <a:pPr lvl="2"/>
            <a:r>
              <a:rPr lang="en-US" dirty="0" smtClean="0"/>
              <a:t>since 2004: CEO (</a:t>
            </a:r>
            <a:r>
              <a:rPr lang="en-US" dirty="0" err="1" smtClean="0"/>
              <a:t>ao</a:t>
            </a:r>
            <a:r>
              <a:rPr lang="en-US" dirty="0" smtClean="0"/>
              <a:t> originator of G-Cloud initiative)</a:t>
            </a:r>
            <a:endParaRPr lang="nl-BE" dirty="0" smtClean="0"/>
          </a:p>
          <a:p>
            <a:pPr lvl="1"/>
            <a:r>
              <a:rPr lang="nl-BE" dirty="0" smtClean="0"/>
              <a:t>eHealth platform</a:t>
            </a:r>
          </a:p>
          <a:p>
            <a:pPr lvl="2"/>
            <a:r>
              <a:rPr lang="nl-BE" dirty="0" smtClean="0"/>
              <a:t>2007-2008: </a:t>
            </a:r>
            <a:r>
              <a:rPr lang="nl-BE" dirty="0" err="1" smtClean="0"/>
              <a:t>originator</a:t>
            </a:r>
            <a:r>
              <a:rPr lang="nl-BE" dirty="0" smtClean="0"/>
              <a:t> as </a:t>
            </a:r>
            <a:r>
              <a:rPr lang="nl-BE" dirty="0" err="1" smtClean="0"/>
              <a:t>an</a:t>
            </a:r>
            <a:r>
              <a:rPr lang="nl-BE" dirty="0" smtClean="0"/>
              <a:t> </a:t>
            </a:r>
            <a:r>
              <a:rPr lang="nl-BE" dirty="0" err="1" smtClean="0"/>
              <a:t>advisor</a:t>
            </a:r>
            <a:r>
              <a:rPr lang="nl-BE" dirty="0" smtClean="0"/>
              <a:t> </a:t>
            </a:r>
            <a:r>
              <a:rPr lang="nl-BE" dirty="0" err="1" smtClean="0"/>
              <a:t>to</a:t>
            </a:r>
            <a:r>
              <a:rPr lang="nl-BE" dirty="0" smtClean="0"/>
              <a:t> </a:t>
            </a:r>
            <a:r>
              <a:rPr lang="nl-BE" dirty="0" err="1" smtClean="0"/>
              <a:t>the</a:t>
            </a:r>
            <a:r>
              <a:rPr lang="nl-BE" dirty="0" smtClean="0"/>
              <a:t> Minister of Public Health</a:t>
            </a:r>
          </a:p>
          <a:p>
            <a:pPr lvl="2"/>
            <a:r>
              <a:rPr lang="nl-BE" dirty="0" err="1" smtClean="0"/>
              <a:t>since</a:t>
            </a:r>
            <a:r>
              <a:rPr lang="nl-BE" dirty="0" smtClean="0"/>
              <a:t> 2008: CEO</a:t>
            </a:r>
          </a:p>
          <a:p>
            <a:pPr lvl="2"/>
            <a:r>
              <a:rPr lang="nl-BE" dirty="0" smtClean="0"/>
              <a:t>2020-2021: </a:t>
            </a:r>
            <a:r>
              <a:rPr lang="nl-BE" dirty="0" err="1" smtClean="0"/>
              <a:t>enterprise</a:t>
            </a:r>
            <a:r>
              <a:rPr lang="nl-BE" dirty="0" smtClean="0"/>
              <a:t> architect of </a:t>
            </a:r>
            <a:r>
              <a:rPr lang="nl-BE" dirty="0" err="1" smtClean="0"/>
              <a:t>Belgian</a:t>
            </a:r>
            <a:r>
              <a:rPr lang="nl-BE" dirty="0" smtClean="0"/>
              <a:t> information systems </a:t>
            </a:r>
            <a:r>
              <a:rPr lang="nl-BE" dirty="0" err="1" smtClean="0"/>
              <a:t>to</a:t>
            </a:r>
            <a:r>
              <a:rPr lang="nl-BE" dirty="0" smtClean="0"/>
              <a:t> </a:t>
            </a:r>
            <a:r>
              <a:rPr lang="nl-BE" dirty="0" err="1" smtClean="0"/>
              <a:t>fight</a:t>
            </a:r>
            <a:r>
              <a:rPr lang="nl-BE" dirty="0" smtClean="0"/>
              <a:t> </a:t>
            </a:r>
            <a:r>
              <a:rPr lang="nl-BE" dirty="0" err="1" smtClean="0"/>
              <a:t>the</a:t>
            </a:r>
            <a:r>
              <a:rPr lang="nl-BE" dirty="0" smtClean="0"/>
              <a:t> COVID-19 </a:t>
            </a:r>
            <a:r>
              <a:rPr lang="nl-BE" dirty="0" err="1" smtClean="0"/>
              <a:t>pandemic</a:t>
            </a:r>
            <a:r>
              <a:rPr lang="nl-BE" dirty="0" smtClean="0"/>
              <a:t> (</a:t>
            </a:r>
            <a:r>
              <a:rPr lang="nl-BE" dirty="0" err="1" smtClean="0"/>
              <a:t>testing</a:t>
            </a:r>
            <a:r>
              <a:rPr lang="nl-BE" dirty="0" smtClean="0"/>
              <a:t>, </a:t>
            </a:r>
            <a:r>
              <a:rPr lang="nl-BE" dirty="0" err="1" smtClean="0"/>
              <a:t>tracing</a:t>
            </a:r>
            <a:r>
              <a:rPr lang="nl-BE" dirty="0" smtClean="0"/>
              <a:t>, </a:t>
            </a:r>
            <a:r>
              <a:rPr lang="nl-BE" dirty="0" err="1" smtClean="0"/>
              <a:t>vaccination</a:t>
            </a:r>
            <a:r>
              <a:rPr lang="nl-BE" dirty="0" smtClean="0"/>
              <a:t>) </a:t>
            </a:r>
            <a:r>
              <a:rPr lang="nl-BE" dirty="0" err="1" smtClean="0"/>
              <a:t>and</a:t>
            </a:r>
            <a:r>
              <a:rPr lang="nl-BE" dirty="0" smtClean="0"/>
              <a:t> </a:t>
            </a:r>
            <a:r>
              <a:rPr lang="nl-BE" dirty="0" err="1" smtClean="0"/>
              <a:t>contributor</a:t>
            </a:r>
            <a:r>
              <a:rPr lang="nl-BE" dirty="0" smtClean="0"/>
              <a:t> </a:t>
            </a:r>
            <a:r>
              <a:rPr lang="nl-BE" dirty="0" err="1" smtClean="0"/>
              <a:t>to</a:t>
            </a:r>
            <a:r>
              <a:rPr lang="nl-BE" dirty="0" smtClean="0"/>
              <a:t> development of </a:t>
            </a:r>
            <a:r>
              <a:rPr lang="nl-BE" dirty="0" err="1" smtClean="0"/>
              <a:t>components</a:t>
            </a:r>
            <a:r>
              <a:rPr lang="nl-BE" dirty="0" smtClean="0"/>
              <a:t> on EU </a:t>
            </a:r>
            <a:r>
              <a:rPr lang="nl-BE" dirty="0" err="1" smtClean="0"/>
              <a:t>and</a:t>
            </a:r>
            <a:r>
              <a:rPr lang="nl-BE" dirty="0" smtClean="0"/>
              <a:t> </a:t>
            </a:r>
            <a:r>
              <a:rPr lang="nl-BE" smtClean="0"/>
              <a:t>WHO level</a:t>
            </a:r>
            <a:endParaRPr 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2</a:t>
            </a:fld>
            <a:r>
              <a:rPr lang="fr-BE" smtClean="0"/>
              <a:t> </a:t>
            </a:r>
            <a:endParaRPr lang="fr-BE" dirty="0"/>
          </a:p>
        </p:txBody>
      </p:sp>
      <p:sp>
        <p:nvSpPr>
          <p:cNvPr id="4" name="Titel 3"/>
          <p:cNvSpPr>
            <a:spLocks noGrp="1"/>
          </p:cNvSpPr>
          <p:nvPr>
            <p:ph type="title"/>
          </p:nvPr>
        </p:nvSpPr>
        <p:spPr/>
        <p:txBody>
          <a:bodyPr/>
          <a:lstStyle/>
          <a:p>
            <a:r>
              <a:rPr lang="nl-BE" dirty="0" err="1" smtClean="0"/>
              <a:t>About</a:t>
            </a:r>
            <a:r>
              <a:rPr lang="nl-BE" dirty="0" smtClean="0"/>
              <a:t> me (°1961)</a:t>
            </a:r>
            <a:endParaRPr lang="nl-BE" dirty="0"/>
          </a:p>
        </p:txBody>
      </p:sp>
    </p:spTree>
    <p:extLst>
      <p:ext uri="{BB962C8B-B14F-4D97-AF65-F5344CB8AC3E}">
        <p14:creationId xmlns:p14="http://schemas.microsoft.com/office/powerpoint/2010/main" val="11959582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472461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684400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6646125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 y="0"/>
            <a:ext cx="12186576" cy="6858000"/>
          </a:xfrm>
          <a:prstGeom prst="rect">
            <a:avLst/>
          </a:prstGeom>
        </p:spPr>
      </p:pic>
    </p:spTree>
    <p:extLst>
      <p:ext uri="{BB962C8B-B14F-4D97-AF65-F5344CB8AC3E}">
        <p14:creationId xmlns:p14="http://schemas.microsoft.com/office/powerpoint/2010/main" val="13647880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8800"/>
          </a:xfrm>
          <a:prstGeom prst="rect">
            <a:avLst/>
          </a:prstGeom>
        </p:spPr>
      </p:pic>
    </p:spTree>
    <p:extLst>
      <p:ext uri="{BB962C8B-B14F-4D97-AF65-F5344CB8AC3E}">
        <p14:creationId xmlns:p14="http://schemas.microsoft.com/office/powerpoint/2010/main" val="2292833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7423" cy="6854951"/>
          </a:xfrm>
          <a:prstGeom prst="rect">
            <a:avLst/>
          </a:prstGeom>
        </p:spPr>
      </p:pic>
    </p:spTree>
    <p:extLst>
      <p:ext uri="{BB962C8B-B14F-4D97-AF65-F5344CB8AC3E}">
        <p14:creationId xmlns:p14="http://schemas.microsoft.com/office/powerpoint/2010/main" val="11020856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7424" cy="6854952"/>
          </a:xfrm>
          <a:prstGeom prst="rect">
            <a:avLst/>
          </a:prstGeom>
        </p:spPr>
      </p:pic>
    </p:spTree>
    <p:extLst>
      <p:ext uri="{BB962C8B-B14F-4D97-AF65-F5344CB8AC3E}">
        <p14:creationId xmlns:p14="http://schemas.microsoft.com/office/powerpoint/2010/main" val="33111859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3940751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3"/>
            <a:ext cx="12192000" cy="6856475"/>
          </a:xfrm>
          <a:prstGeom prst="rect">
            <a:avLst/>
          </a:prstGeom>
        </p:spPr>
      </p:pic>
    </p:spTree>
    <p:extLst>
      <p:ext uri="{BB962C8B-B14F-4D97-AF65-F5344CB8AC3E}">
        <p14:creationId xmlns:p14="http://schemas.microsoft.com/office/powerpoint/2010/main" val="3146875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2375384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solidFill>
                  <a:srgbClr val="0087BE"/>
                </a:solidFill>
              </a:rPr>
              <a:t>Setting </a:t>
            </a:r>
            <a:r>
              <a:rPr lang="en-GB" dirty="0" smtClean="0"/>
              <a:t>the scene</a:t>
            </a:r>
            <a:endParaRPr lang="en-GB" dirty="0">
              <a:solidFill>
                <a:srgbClr val="0087BE"/>
              </a:solidFill>
            </a:endParaRP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3</a:t>
            </a:fld>
            <a:endParaRPr lang="en-GB" dirty="0"/>
          </a:p>
        </p:txBody>
      </p:sp>
    </p:spTree>
    <p:extLst>
      <p:ext uri="{BB962C8B-B14F-4D97-AF65-F5344CB8AC3E}">
        <p14:creationId xmlns:p14="http://schemas.microsoft.com/office/powerpoint/2010/main" val="36510516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8052937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9692094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4132549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57568"/>
          </a:xfrm>
          <a:prstGeom prst="rect">
            <a:avLst/>
          </a:prstGeom>
        </p:spPr>
      </p:pic>
    </p:spTree>
    <p:extLst>
      <p:ext uri="{BB962C8B-B14F-4D97-AF65-F5344CB8AC3E}">
        <p14:creationId xmlns:p14="http://schemas.microsoft.com/office/powerpoint/2010/main" val="768053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5393"/>
            <a:ext cx="12298533" cy="6893393"/>
          </a:xfrm>
          <a:prstGeom prst="rect">
            <a:avLst/>
          </a:prstGeom>
        </p:spPr>
      </p:pic>
    </p:spTree>
    <p:extLst>
      <p:ext uri="{BB962C8B-B14F-4D97-AF65-F5344CB8AC3E}">
        <p14:creationId xmlns:p14="http://schemas.microsoft.com/office/powerpoint/2010/main" val="20864421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0"/>
            <a:ext cx="12192000" cy="6847340"/>
          </a:xfrm>
          <a:prstGeom prst="rect">
            <a:avLst/>
          </a:prstGeom>
        </p:spPr>
      </p:pic>
    </p:spTree>
    <p:extLst>
      <p:ext uri="{BB962C8B-B14F-4D97-AF65-F5344CB8AC3E}">
        <p14:creationId xmlns:p14="http://schemas.microsoft.com/office/powerpoint/2010/main" val="23737942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solidFill>
                  <a:srgbClr val="0087BE"/>
                </a:solidFill>
              </a:rPr>
              <a:t>Application in </a:t>
            </a:r>
            <a:r>
              <a:rPr lang="en-GB" dirty="0" smtClean="0">
                <a:solidFill>
                  <a:srgbClr val="0087BE"/>
                </a:solidFill>
              </a:rPr>
              <a:t>the Belgian </a:t>
            </a:r>
            <a:r>
              <a:rPr lang="en-GB" dirty="0" smtClean="0">
                <a:solidFill>
                  <a:srgbClr val="0087BE"/>
                </a:solidFill>
              </a:rPr>
              <a:t>social sector</a:t>
            </a:r>
            <a:endParaRPr lang="en-GB" dirty="0">
              <a:solidFill>
                <a:srgbClr val="0087BE"/>
              </a:solidFill>
            </a:endParaRP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36</a:t>
            </a:fld>
            <a:endParaRPr lang="en-GB" dirty="0"/>
          </a:p>
        </p:txBody>
      </p:sp>
    </p:spTree>
    <p:extLst>
      <p:ext uri="{BB962C8B-B14F-4D97-AF65-F5344CB8AC3E}">
        <p14:creationId xmlns:p14="http://schemas.microsoft.com/office/powerpoint/2010/main" val="19754673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GB" smtClean="0"/>
              <a:t>&gt; 11,500,000 citizens</a:t>
            </a:r>
          </a:p>
          <a:p>
            <a:r>
              <a:rPr lang="en-GB" smtClean="0"/>
              <a:t>&gt; 230,000 employers</a:t>
            </a:r>
          </a:p>
          <a:p>
            <a:r>
              <a:rPr lang="en-GB" smtClean="0"/>
              <a:t>about 3,000 public and private institutions (actors) at several levels (federal, regional, local) dealing with</a:t>
            </a:r>
          </a:p>
          <a:p>
            <a:pPr lvl="1"/>
            <a:r>
              <a:rPr lang="en-GB" smtClean="0"/>
              <a:t>collection of social security contributions</a:t>
            </a:r>
          </a:p>
          <a:p>
            <a:pPr lvl="1"/>
            <a:r>
              <a:rPr lang="en-GB" smtClean="0"/>
              <a:t>delivery of social security benefits</a:t>
            </a:r>
          </a:p>
          <a:p>
            <a:pPr lvl="2"/>
            <a:r>
              <a:rPr lang="en-GB" smtClean="0"/>
              <a:t>child benefits</a:t>
            </a:r>
          </a:p>
          <a:p>
            <a:pPr lvl="2"/>
            <a:r>
              <a:rPr lang="en-GB" smtClean="0"/>
              <a:t>unemployment benefits</a:t>
            </a:r>
          </a:p>
          <a:p>
            <a:pPr lvl="2"/>
            <a:r>
              <a:rPr lang="en-GB" smtClean="0"/>
              <a:t>benefits in case of incapacity for work</a:t>
            </a:r>
          </a:p>
          <a:p>
            <a:pPr lvl="2"/>
            <a:r>
              <a:rPr lang="en-GB" smtClean="0"/>
              <a:t>benefits for the disabled</a:t>
            </a:r>
          </a:p>
          <a:p>
            <a:pPr lvl="2"/>
            <a:r>
              <a:rPr lang="en-GB" smtClean="0"/>
              <a:t>re-imbursement of health care costs</a:t>
            </a:r>
          </a:p>
          <a:p>
            <a:pPr lvl="2"/>
            <a:r>
              <a:rPr lang="en-GB" smtClean="0"/>
              <a:t>holiday pay</a:t>
            </a:r>
          </a:p>
          <a:p>
            <a:pPr lvl="2"/>
            <a:r>
              <a:rPr lang="en-GB" smtClean="0"/>
              <a:t>old age pensions</a:t>
            </a:r>
          </a:p>
          <a:p>
            <a:pPr lvl="2"/>
            <a:r>
              <a:rPr lang="en-GB" smtClean="0"/>
              <a:t>guaranteed minimum income</a:t>
            </a:r>
          </a:p>
          <a:p>
            <a:pPr lvl="1"/>
            <a:r>
              <a:rPr lang="en-GB" smtClean="0"/>
              <a:t>delivery of supplementary social benefits</a:t>
            </a:r>
          </a:p>
          <a:p>
            <a:pPr lvl="1"/>
            <a:r>
              <a:rPr lang="en-GB" smtClean="0"/>
              <a:t>delivery of supplementary benefits based on the social security status of a person</a:t>
            </a:r>
          </a:p>
          <a:p>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37</a:t>
            </a:fld>
            <a:r>
              <a:rPr lang="fr-BE" smtClean="0"/>
              <a:t> </a:t>
            </a:r>
            <a:endParaRPr lang="fr-BE" dirty="0"/>
          </a:p>
        </p:txBody>
      </p:sp>
      <p:sp>
        <p:nvSpPr>
          <p:cNvPr id="14338" name="Title 1"/>
          <p:cNvSpPr>
            <a:spLocks noGrp="1"/>
          </p:cNvSpPr>
          <p:nvPr>
            <p:ph type="title"/>
          </p:nvPr>
        </p:nvSpPr>
        <p:spPr/>
        <p:txBody>
          <a:bodyPr/>
          <a:lstStyle/>
          <a:p>
            <a:r>
              <a:rPr lang="en-US" altLang="en-US" smtClean="0"/>
              <a:t>Stakeholders of the Belgian social sector</a:t>
            </a:r>
            <a:endParaRPr lang="en-US" altLang="en-US" dirty="0" smtClean="0"/>
          </a:p>
        </p:txBody>
      </p:sp>
    </p:spTree>
    <p:extLst>
      <p:ext uri="{BB962C8B-B14F-4D97-AF65-F5344CB8AC3E}">
        <p14:creationId xmlns:p14="http://schemas.microsoft.com/office/powerpoint/2010/main" val="29471135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Kruispuntbank van de Sociale Zekerheid (KSZ)</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38</a:t>
            </a:fld>
            <a:r>
              <a:rPr lang="fr-BE" smtClean="0"/>
              <a:t> </a:t>
            </a:r>
            <a:endParaRPr lang="fr-BE" dirty="0"/>
          </a:p>
        </p:txBody>
      </p:sp>
      <p:pic>
        <p:nvPicPr>
          <p:cNvPr id="5"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2" y="948724"/>
            <a:ext cx="8424936" cy="5703325"/>
          </a:xfrm>
          <a:prstGeom prst="rect">
            <a:avLst/>
          </a:prstGeom>
        </p:spPr>
      </p:pic>
    </p:spTree>
    <p:extLst>
      <p:ext uri="{BB962C8B-B14F-4D97-AF65-F5344CB8AC3E}">
        <p14:creationId xmlns:p14="http://schemas.microsoft.com/office/powerpoint/2010/main" val="5927787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nl-BE" dirty="0" smtClean="0"/>
              <a:t>Crossroads Bank of </a:t>
            </a:r>
            <a:r>
              <a:rPr lang="nl-BE" dirty="0" err="1" smtClean="0"/>
              <a:t>Social</a:t>
            </a:r>
            <a:r>
              <a:rPr lang="nl-BE" dirty="0" smtClean="0"/>
              <a:t> Security (CBSS) </a:t>
            </a:r>
            <a:endParaRPr lang="en-US" altLang="en-US" dirty="0" smtClean="0">
              <a:sym typeface="Arial" charset="0"/>
            </a:endParaRPr>
          </a:p>
        </p:txBody>
      </p:sp>
      <p:sp>
        <p:nvSpPr>
          <p:cNvPr id="24580" name="Rectangle 110"/>
          <p:cNvSpPr>
            <a:spLocks noChangeArrowheads="1"/>
          </p:cNvSpPr>
          <p:nvPr/>
        </p:nvSpPr>
        <p:spPr bwMode="auto">
          <a:xfrm>
            <a:off x="9120189" y="3860800"/>
            <a:ext cx="65087" cy="1379538"/>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581" name="Rectangle 5"/>
          <p:cNvSpPr>
            <a:spLocks noChangeArrowheads="1"/>
          </p:cNvSpPr>
          <p:nvPr/>
        </p:nvSpPr>
        <p:spPr bwMode="auto">
          <a:xfrm>
            <a:off x="4017963" y="4092576"/>
            <a:ext cx="82550" cy="1135063"/>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582" name="Rectangle 6"/>
          <p:cNvSpPr>
            <a:spLocks noChangeArrowheads="1"/>
          </p:cNvSpPr>
          <p:nvPr/>
        </p:nvSpPr>
        <p:spPr bwMode="auto">
          <a:xfrm>
            <a:off x="4017963" y="3849688"/>
            <a:ext cx="82550"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583" name="Line 7"/>
          <p:cNvSpPr>
            <a:spLocks noChangeShapeType="1"/>
          </p:cNvSpPr>
          <p:nvPr/>
        </p:nvSpPr>
        <p:spPr bwMode="auto">
          <a:xfrm flipH="1">
            <a:off x="4211639" y="5389563"/>
            <a:ext cx="94297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4" name="Line 8"/>
          <p:cNvSpPr>
            <a:spLocks noChangeShapeType="1"/>
          </p:cNvSpPr>
          <p:nvPr/>
        </p:nvSpPr>
        <p:spPr bwMode="auto">
          <a:xfrm>
            <a:off x="7218363" y="5564188"/>
            <a:ext cx="1668462" cy="58896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5" name="Line 9"/>
          <p:cNvSpPr>
            <a:spLocks noChangeShapeType="1"/>
          </p:cNvSpPr>
          <p:nvPr/>
        </p:nvSpPr>
        <p:spPr bwMode="auto">
          <a:xfrm flipH="1">
            <a:off x="3297239" y="5564189"/>
            <a:ext cx="1857375" cy="5413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6" name="Rectangle 10"/>
          <p:cNvSpPr>
            <a:spLocks noChangeArrowheads="1"/>
          </p:cNvSpPr>
          <p:nvPr/>
        </p:nvSpPr>
        <p:spPr bwMode="auto">
          <a:xfrm>
            <a:off x="6138864" y="3849688"/>
            <a:ext cx="84137" cy="1701800"/>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 name="Rectangle 11"/>
          <p:cNvSpPr>
            <a:spLocks noChangeArrowheads="1"/>
          </p:cNvSpPr>
          <p:nvPr/>
        </p:nvSpPr>
        <p:spPr bwMode="auto">
          <a:xfrm>
            <a:off x="8177213" y="2390776"/>
            <a:ext cx="1414462"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07" name="Rectangle 12"/>
          <p:cNvSpPr>
            <a:spLocks noChangeArrowheads="1"/>
          </p:cNvSpPr>
          <p:nvPr/>
        </p:nvSpPr>
        <p:spPr bwMode="auto">
          <a:xfrm>
            <a:off x="6762751" y="3119439"/>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814" name="Rectangle 14"/>
          <p:cNvSpPr>
            <a:spLocks noChangeArrowheads="1"/>
          </p:cNvSpPr>
          <p:nvPr/>
        </p:nvSpPr>
        <p:spPr bwMode="auto">
          <a:xfrm>
            <a:off x="7292975" y="3028951"/>
            <a:ext cx="312738"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590" name="Freeform 15"/>
          <p:cNvSpPr>
            <a:spLocks/>
          </p:cNvSpPr>
          <p:nvPr/>
        </p:nvSpPr>
        <p:spPr bwMode="auto">
          <a:xfrm>
            <a:off x="7292975" y="2906714"/>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1" name="Freeform 16"/>
          <p:cNvSpPr>
            <a:spLocks/>
          </p:cNvSpPr>
          <p:nvPr/>
        </p:nvSpPr>
        <p:spPr bwMode="auto">
          <a:xfrm>
            <a:off x="7605713" y="29067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2" name="Rectangle 18"/>
          <p:cNvSpPr>
            <a:spLocks noChangeArrowheads="1"/>
          </p:cNvSpPr>
          <p:nvPr/>
        </p:nvSpPr>
        <p:spPr bwMode="auto">
          <a:xfrm>
            <a:off x="5816600" y="4194176"/>
            <a:ext cx="623888"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593" name="Freeform 19"/>
          <p:cNvSpPr>
            <a:spLocks/>
          </p:cNvSpPr>
          <p:nvPr/>
        </p:nvSpPr>
        <p:spPr bwMode="auto">
          <a:xfrm>
            <a:off x="5816600"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4" name="Freeform 20"/>
          <p:cNvSpPr>
            <a:spLocks/>
          </p:cNvSpPr>
          <p:nvPr/>
        </p:nvSpPr>
        <p:spPr bwMode="auto">
          <a:xfrm>
            <a:off x="6440488"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808" name="Rectangle 22"/>
          <p:cNvSpPr>
            <a:spLocks noChangeArrowheads="1"/>
          </p:cNvSpPr>
          <p:nvPr/>
        </p:nvSpPr>
        <p:spPr bwMode="auto">
          <a:xfrm>
            <a:off x="6003925" y="4730751"/>
            <a:ext cx="312738"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596" name="Freeform 23"/>
          <p:cNvSpPr>
            <a:spLocks/>
          </p:cNvSpPr>
          <p:nvPr/>
        </p:nvSpPr>
        <p:spPr bwMode="auto">
          <a:xfrm>
            <a:off x="6003925"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7" name="Freeform 24"/>
          <p:cNvSpPr>
            <a:spLocks/>
          </p:cNvSpPr>
          <p:nvPr/>
        </p:nvSpPr>
        <p:spPr bwMode="auto">
          <a:xfrm>
            <a:off x="6316663" y="4608514"/>
            <a:ext cx="125412"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 name="Oval 25"/>
          <p:cNvSpPr>
            <a:spLocks noChangeArrowheads="1"/>
          </p:cNvSpPr>
          <p:nvPr/>
        </p:nvSpPr>
        <p:spPr bwMode="auto">
          <a:xfrm>
            <a:off x="3727451" y="5146676"/>
            <a:ext cx="665163" cy="485775"/>
          </a:xfrm>
          <a:prstGeom prst="ellipse">
            <a:avLst/>
          </a:prstGeom>
          <a:solidFill>
            <a:srgbClr val="00ABDA"/>
          </a:solidFill>
          <a:ln>
            <a:noFill/>
          </a:ln>
        </p:spPr>
        <p:txBody>
          <a:bodyPr wrap="none" anchor="ctr"/>
          <a:lstStyle/>
          <a:p>
            <a:pPr algn="ctr">
              <a:defRPr/>
            </a:pPr>
            <a:r>
              <a:rPr lang="fr-BE" altLang="en-US" sz="1600" b="1" dirty="0" smtClean="0">
                <a:solidFill>
                  <a:schemeClr val="tx1">
                    <a:lumMod val="75000"/>
                    <a:lumOff val="25000"/>
                  </a:schemeClr>
                </a:solidFill>
                <a:sym typeface="Arial" charset="0"/>
              </a:rPr>
              <a:t>RVA</a:t>
            </a:r>
            <a:endParaRPr lang="en-US" altLang="en-US" sz="1600" b="1" dirty="0">
              <a:solidFill>
                <a:schemeClr val="tx1">
                  <a:lumMod val="75000"/>
                  <a:lumOff val="25000"/>
                </a:schemeClr>
              </a:solidFill>
              <a:sym typeface="Arial" charset="0"/>
            </a:endParaRPr>
          </a:p>
        </p:txBody>
      </p:sp>
      <p:sp>
        <p:nvSpPr>
          <p:cNvPr id="24599" name="Line 26"/>
          <p:cNvSpPr>
            <a:spLocks noChangeShapeType="1"/>
          </p:cNvSpPr>
          <p:nvPr/>
        </p:nvSpPr>
        <p:spPr bwMode="auto">
          <a:xfrm flipV="1">
            <a:off x="3824289" y="1647825"/>
            <a:ext cx="1552575" cy="7556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0" name="Line 27"/>
          <p:cNvSpPr>
            <a:spLocks noChangeShapeType="1"/>
          </p:cNvSpPr>
          <p:nvPr/>
        </p:nvSpPr>
        <p:spPr bwMode="auto">
          <a:xfrm flipV="1">
            <a:off x="3824289" y="2055814"/>
            <a:ext cx="1552575" cy="428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1" name="Line 28"/>
          <p:cNvSpPr>
            <a:spLocks noChangeShapeType="1"/>
          </p:cNvSpPr>
          <p:nvPr/>
        </p:nvSpPr>
        <p:spPr bwMode="auto">
          <a:xfrm>
            <a:off x="3890963" y="2541589"/>
            <a:ext cx="1485900" cy="206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2" name="Line 29"/>
          <p:cNvSpPr>
            <a:spLocks noChangeShapeType="1"/>
          </p:cNvSpPr>
          <p:nvPr/>
        </p:nvSpPr>
        <p:spPr bwMode="auto">
          <a:xfrm>
            <a:off x="3824289" y="2646364"/>
            <a:ext cx="1552575" cy="3889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1" name="Oval 30"/>
          <p:cNvSpPr>
            <a:spLocks noChangeArrowheads="1"/>
          </p:cNvSpPr>
          <p:nvPr/>
        </p:nvSpPr>
        <p:spPr bwMode="auto">
          <a:xfrm>
            <a:off x="2322513" y="2065339"/>
            <a:ext cx="1579562" cy="841375"/>
          </a:xfrm>
          <a:prstGeom prst="ellipse">
            <a:avLst/>
          </a:pr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800" dirty="0" err="1">
                <a:solidFill>
                  <a:srgbClr val="000000"/>
                </a:solidFill>
                <a:latin typeface="+mn-lt"/>
                <a:sym typeface="Arial" charset="0"/>
              </a:rPr>
              <a:t>Users</a:t>
            </a:r>
            <a:endParaRPr lang="en-US" altLang="en-US" sz="1800" dirty="0">
              <a:solidFill>
                <a:srgbClr val="000000"/>
              </a:solidFill>
              <a:latin typeface="+mn-lt"/>
              <a:sym typeface="Arial" charset="0"/>
            </a:endParaRPr>
          </a:p>
        </p:txBody>
      </p:sp>
      <p:sp>
        <p:nvSpPr>
          <p:cNvPr id="24604" name="Rectangle 32"/>
          <p:cNvSpPr>
            <a:spLocks noChangeArrowheads="1"/>
          </p:cNvSpPr>
          <p:nvPr/>
        </p:nvSpPr>
        <p:spPr bwMode="auto">
          <a:xfrm>
            <a:off x="3654425" y="4194176"/>
            <a:ext cx="623888"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05" name="Freeform 33"/>
          <p:cNvSpPr>
            <a:spLocks/>
          </p:cNvSpPr>
          <p:nvPr/>
        </p:nvSpPr>
        <p:spPr bwMode="auto">
          <a:xfrm>
            <a:off x="3654425"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6" name="Freeform 34"/>
          <p:cNvSpPr>
            <a:spLocks/>
          </p:cNvSpPr>
          <p:nvPr/>
        </p:nvSpPr>
        <p:spPr bwMode="auto">
          <a:xfrm>
            <a:off x="4278313"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18" name="Rectangle 35"/>
          <p:cNvSpPr>
            <a:spLocks noChangeArrowheads="1"/>
          </p:cNvSpPr>
          <p:nvPr/>
        </p:nvSpPr>
        <p:spPr bwMode="auto">
          <a:xfrm>
            <a:off x="9156701" y="2633664"/>
            <a:ext cx="53975" cy="12160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4608" name="Rectangle 36"/>
          <p:cNvSpPr>
            <a:spLocks noChangeArrowheads="1"/>
          </p:cNvSpPr>
          <p:nvPr/>
        </p:nvSpPr>
        <p:spPr bwMode="auto">
          <a:xfrm>
            <a:off x="8812214" y="2328863"/>
            <a:ext cx="623887" cy="3048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09" name="Freeform 37"/>
          <p:cNvSpPr>
            <a:spLocks/>
          </p:cNvSpPr>
          <p:nvPr/>
        </p:nvSpPr>
        <p:spPr bwMode="auto">
          <a:xfrm>
            <a:off x="8812213" y="2146300"/>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0" name="Freeform 38"/>
          <p:cNvSpPr>
            <a:spLocks/>
          </p:cNvSpPr>
          <p:nvPr/>
        </p:nvSpPr>
        <p:spPr bwMode="auto">
          <a:xfrm>
            <a:off x="9436101" y="2146300"/>
            <a:ext cx="188913"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1" name="Rectangle 43"/>
          <p:cNvSpPr>
            <a:spLocks noChangeArrowheads="1"/>
          </p:cNvSpPr>
          <p:nvPr/>
        </p:nvSpPr>
        <p:spPr bwMode="auto">
          <a:xfrm>
            <a:off x="8812214" y="4194176"/>
            <a:ext cx="623887"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12" name="Freeform 44"/>
          <p:cNvSpPr>
            <a:spLocks/>
          </p:cNvSpPr>
          <p:nvPr/>
        </p:nvSpPr>
        <p:spPr bwMode="auto">
          <a:xfrm>
            <a:off x="8812213"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3" name="Freeform 45"/>
          <p:cNvSpPr>
            <a:spLocks/>
          </p:cNvSpPr>
          <p:nvPr/>
        </p:nvSpPr>
        <p:spPr bwMode="auto">
          <a:xfrm>
            <a:off x="9436101"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97" name="Rectangle 47"/>
          <p:cNvSpPr>
            <a:spLocks noChangeArrowheads="1"/>
          </p:cNvSpPr>
          <p:nvPr/>
        </p:nvSpPr>
        <p:spPr bwMode="auto">
          <a:xfrm>
            <a:off x="8970964" y="4730751"/>
            <a:ext cx="312737"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15" name="Freeform 48"/>
          <p:cNvSpPr>
            <a:spLocks/>
          </p:cNvSpPr>
          <p:nvPr/>
        </p:nvSpPr>
        <p:spPr bwMode="auto">
          <a:xfrm>
            <a:off x="8970963"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6" name="Freeform 49"/>
          <p:cNvSpPr>
            <a:spLocks/>
          </p:cNvSpPr>
          <p:nvPr/>
        </p:nvSpPr>
        <p:spPr bwMode="auto">
          <a:xfrm>
            <a:off x="9283701" y="4608514"/>
            <a:ext cx="125413"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94" name="Rectangle 51"/>
          <p:cNvSpPr>
            <a:spLocks noChangeArrowheads="1"/>
          </p:cNvSpPr>
          <p:nvPr/>
        </p:nvSpPr>
        <p:spPr bwMode="auto">
          <a:xfrm>
            <a:off x="3841750" y="4730751"/>
            <a:ext cx="311150"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a:solidFill>
                  <a:schemeClr val="tx1">
                    <a:lumMod val="75000"/>
                    <a:lumOff val="25000"/>
                  </a:schemeClr>
                </a:solidFill>
                <a:sym typeface="Arial" charset="0"/>
              </a:rPr>
              <a:t>R</a:t>
            </a:r>
          </a:p>
        </p:txBody>
      </p:sp>
      <p:sp>
        <p:nvSpPr>
          <p:cNvPr id="24618" name="Freeform 52"/>
          <p:cNvSpPr>
            <a:spLocks/>
          </p:cNvSpPr>
          <p:nvPr/>
        </p:nvSpPr>
        <p:spPr bwMode="auto">
          <a:xfrm>
            <a:off x="3841750"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9" name="Freeform 53"/>
          <p:cNvSpPr>
            <a:spLocks/>
          </p:cNvSpPr>
          <p:nvPr/>
        </p:nvSpPr>
        <p:spPr bwMode="auto">
          <a:xfrm>
            <a:off x="4152900" y="46085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88" name="Rectangle 55"/>
          <p:cNvSpPr>
            <a:spLocks noChangeArrowheads="1"/>
          </p:cNvSpPr>
          <p:nvPr/>
        </p:nvSpPr>
        <p:spPr bwMode="auto">
          <a:xfrm>
            <a:off x="6762751" y="1660526"/>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91" name="Rectangle 57"/>
          <p:cNvSpPr>
            <a:spLocks noChangeArrowheads="1"/>
          </p:cNvSpPr>
          <p:nvPr/>
        </p:nvSpPr>
        <p:spPr bwMode="auto">
          <a:xfrm>
            <a:off x="7292975" y="1570038"/>
            <a:ext cx="312738" cy="303212"/>
          </a:xfrm>
          <a:prstGeom prst="rect">
            <a:avLst/>
          </a:prstGeom>
          <a:solidFill>
            <a:srgbClr val="FA7D00"/>
          </a:solidFill>
          <a:ln>
            <a:noFill/>
          </a:ln>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500" b="1" dirty="0">
                <a:solidFill>
                  <a:schemeClr val="tx1">
                    <a:lumMod val="75000"/>
                    <a:lumOff val="25000"/>
                  </a:schemeClr>
                </a:solidFill>
                <a:sym typeface="Arial" charset="0"/>
              </a:rPr>
              <a:t>R</a:t>
            </a:r>
          </a:p>
        </p:txBody>
      </p:sp>
      <p:sp>
        <p:nvSpPr>
          <p:cNvPr id="24622" name="Freeform 58"/>
          <p:cNvSpPr>
            <a:spLocks/>
          </p:cNvSpPr>
          <p:nvPr/>
        </p:nvSpPr>
        <p:spPr bwMode="auto">
          <a:xfrm>
            <a:off x="7292975" y="1447801"/>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3" name="Freeform 59"/>
          <p:cNvSpPr>
            <a:spLocks/>
          </p:cNvSpPr>
          <p:nvPr/>
        </p:nvSpPr>
        <p:spPr bwMode="auto">
          <a:xfrm>
            <a:off x="7605713" y="14478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4" name="Oval 60"/>
          <p:cNvSpPr>
            <a:spLocks noChangeArrowheads="1"/>
          </p:cNvSpPr>
          <p:nvPr/>
        </p:nvSpPr>
        <p:spPr bwMode="auto">
          <a:xfrm>
            <a:off x="5376864" y="1341438"/>
            <a:ext cx="1406525" cy="481012"/>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Internet</a:t>
            </a:r>
          </a:p>
        </p:txBody>
      </p:sp>
      <p:sp>
        <p:nvSpPr>
          <p:cNvPr id="29782" name="Rectangle 62"/>
          <p:cNvSpPr>
            <a:spLocks noChangeArrowheads="1"/>
          </p:cNvSpPr>
          <p:nvPr/>
        </p:nvSpPr>
        <p:spPr bwMode="auto">
          <a:xfrm>
            <a:off x="6762751" y="2146301"/>
            <a:ext cx="1414463" cy="3651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85" name="Rectangle 64"/>
          <p:cNvSpPr>
            <a:spLocks noChangeArrowheads="1"/>
          </p:cNvSpPr>
          <p:nvPr/>
        </p:nvSpPr>
        <p:spPr bwMode="auto">
          <a:xfrm>
            <a:off x="7292975" y="2055813"/>
            <a:ext cx="312738" cy="303212"/>
          </a:xfrm>
          <a:prstGeom prst="rect">
            <a:avLst/>
          </a:prstGeom>
          <a:solidFill>
            <a:srgbClr val="FA7D00"/>
          </a:solidFill>
          <a:ln>
            <a:noFill/>
          </a:ln>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500" b="1" dirty="0">
                <a:solidFill>
                  <a:schemeClr val="tx1">
                    <a:lumMod val="75000"/>
                    <a:lumOff val="25000"/>
                  </a:schemeClr>
                </a:solidFill>
                <a:sym typeface="Arial" charset="0"/>
              </a:rPr>
              <a:t>R</a:t>
            </a:r>
          </a:p>
        </p:txBody>
      </p:sp>
      <p:sp>
        <p:nvSpPr>
          <p:cNvPr id="24627" name="Freeform 65"/>
          <p:cNvSpPr>
            <a:spLocks/>
          </p:cNvSpPr>
          <p:nvPr/>
        </p:nvSpPr>
        <p:spPr bwMode="auto">
          <a:xfrm>
            <a:off x="7292975" y="1933576"/>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8" name="Freeform 66"/>
          <p:cNvSpPr>
            <a:spLocks/>
          </p:cNvSpPr>
          <p:nvPr/>
        </p:nvSpPr>
        <p:spPr bwMode="auto">
          <a:xfrm>
            <a:off x="7605713" y="1933575"/>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9" name="Oval 67"/>
          <p:cNvSpPr>
            <a:spLocks noChangeArrowheads="1"/>
          </p:cNvSpPr>
          <p:nvPr/>
        </p:nvSpPr>
        <p:spPr bwMode="auto">
          <a:xfrm>
            <a:off x="5376864" y="1822451"/>
            <a:ext cx="1406525" cy="506413"/>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FedMAN</a:t>
            </a:r>
          </a:p>
        </p:txBody>
      </p:sp>
      <p:sp>
        <p:nvSpPr>
          <p:cNvPr id="29776" name="Rectangle 69"/>
          <p:cNvSpPr>
            <a:spLocks noChangeArrowheads="1"/>
          </p:cNvSpPr>
          <p:nvPr/>
        </p:nvSpPr>
        <p:spPr bwMode="auto">
          <a:xfrm>
            <a:off x="6762751" y="2633664"/>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79" name="Rectangle 71"/>
          <p:cNvSpPr>
            <a:spLocks noChangeArrowheads="1"/>
          </p:cNvSpPr>
          <p:nvPr/>
        </p:nvSpPr>
        <p:spPr bwMode="auto">
          <a:xfrm>
            <a:off x="7292975" y="2541588"/>
            <a:ext cx="312738" cy="304800"/>
          </a:xfrm>
          <a:prstGeom prst="rect">
            <a:avLst/>
          </a:prstGeom>
          <a:solidFill>
            <a:srgbClr val="FA7D00"/>
          </a:solidFill>
          <a:ln>
            <a:noFill/>
          </a:ln>
        </p:spPr>
        <p:txBody>
          <a:bodyPr wrap="none" lIns="69850" tIns="34925" rIns="69850" bIns="34925" anchor="ctr"/>
          <a:lstStyle/>
          <a:p>
            <a:pPr algn="ctr" defTabSz="514350">
              <a:defRPr/>
            </a:pPr>
            <a:r>
              <a:rPr lang="en-US" altLang="en-US" sz="1500" b="1">
                <a:solidFill>
                  <a:schemeClr val="tx1">
                    <a:lumMod val="75000"/>
                    <a:lumOff val="25000"/>
                  </a:schemeClr>
                </a:solidFill>
                <a:sym typeface="Arial" charset="0"/>
              </a:rPr>
              <a:t>R</a:t>
            </a:r>
          </a:p>
        </p:txBody>
      </p:sp>
      <p:sp>
        <p:nvSpPr>
          <p:cNvPr id="24632" name="Freeform 72"/>
          <p:cNvSpPr>
            <a:spLocks/>
          </p:cNvSpPr>
          <p:nvPr/>
        </p:nvSpPr>
        <p:spPr bwMode="auto">
          <a:xfrm>
            <a:off x="7292975" y="2420939"/>
            <a:ext cx="439738" cy="122237"/>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3" name="Freeform 73"/>
          <p:cNvSpPr>
            <a:spLocks/>
          </p:cNvSpPr>
          <p:nvPr/>
        </p:nvSpPr>
        <p:spPr bwMode="auto">
          <a:xfrm>
            <a:off x="7605713" y="2420939"/>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4" name="Oval 74"/>
          <p:cNvSpPr>
            <a:spLocks noChangeArrowheads="1"/>
          </p:cNvSpPr>
          <p:nvPr/>
        </p:nvSpPr>
        <p:spPr bwMode="auto">
          <a:xfrm>
            <a:off x="5376864" y="2328864"/>
            <a:ext cx="1406525" cy="466725"/>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Isabel</a:t>
            </a:r>
          </a:p>
        </p:txBody>
      </p:sp>
      <p:sp>
        <p:nvSpPr>
          <p:cNvPr id="24635" name="Oval 75"/>
          <p:cNvSpPr>
            <a:spLocks noChangeArrowheads="1"/>
          </p:cNvSpPr>
          <p:nvPr/>
        </p:nvSpPr>
        <p:spPr bwMode="auto">
          <a:xfrm>
            <a:off x="5376864" y="2795588"/>
            <a:ext cx="1406525" cy="495300"/>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a:t>
            </a:r>
          </a:p>
        </p:txBody>
      </p:sp>
      <p:sp>
        <p:nvSpPr>
          <p:cNvPr id="24636" name="Rectangle 76"/>
          <p:cNvSpPr>
            <a:spLocks noChangeArrowheads="1"/>
          </p:cNvSpPr>
          <p:nvPr/>
        </p:nvSpPr>
        <p:spPr bwMode="auto">
          <a:xfrm>
            <a:off x="8135938" y="1498600"/>
            <a:ext cx="36512" cy="1943100"/>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37" name="Rectangle 77"/>
          <p:cNvSpPr>
            <a:spLocks noChangeArrowheads="1"/>
          </p:cNvSpPr>
          <p:nvPr/>
        </p:nvSpPr>
        <p:spPr bwMode="auto">
          <a:xfrm>
            <a:off x="2978150" y="4092576"/>
            <a:ext cx="82550" cy="1135063"/>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38" name="Rectangle 78"/>
          <p:cNvSpPr>
            <a:spLocks noChangeArrowheads="1"/>
          </p:cNvSpPr>
          <p:nvPr/>
        </p:nvSpPr>
        <p:spPr bwMode="auto">
          <a:xfrm>
            <a:off x="3144838" y="5105400"/>
            <a:ext cx="82550" cy="730250"/>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39" name="Rectangle 79"/>
          <p:cNvSpPr>
            <a:spLocks noChangeArrowheads="1"/>
          </p:cNvSpPr>
          <p:nvPr/>
        </p:nvSpPr>
        <p:spPr bwMode="auto">
          <a:xfrm>
            <a:off x="2978150" y="3849688"/>
            <a:ext cx="82550"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40" name="Rectangle 81"/>
          <p:cNvSpPr>
            <a:spLocks noChangeArrowheads="1"/>
          </p:cNvSpPr>
          <p:nvPr/>
        </p:nvSpPr>
        <p:spPr bwMode="auto">
          <a:xfrm>
            <a:off x="2655889" y="4194176"/>
            <a:ext cx="623887"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41" name="Freeform 82"/>
          <p:cNvSpPr>
            <a:spLocks/>
          </p:cNvSpPr>
          <p:nvPr/>
        </p:nvSpPr>
        <p:spPr bwMode="auto">
          <a:xfrm>
            <a:off x="2655888"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2" name="Freeform 83"/>
          <p:cNvSpPr>
            <a:spLocks/>
          </p:cNvSpPr>
          <p:nvPr/>
        </p:nvSpPr>
        <p:spPr bwMode="auto">
          <a:xfrm>
            <a:off x="3279776"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70" name="Rectangle 85"/>
          <p:cNvSpPr>
            <a:spLocks noChangeArrowheads="1"/>
          </p:cNvSpPr>
          <p:nvPr/>
        </p:nvSpPr>
        <p:spPr bwMode="auto">
          <a:xfrm>
            <a:off x="2843213" y="4730751"/>
            <a:ext cx="311150"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44" name="Freeform 86"/>
          <p:cNvSpPr>
            <a:spLocks/>
          </p:cNvSpPr>
          <p:nvPr/>
        </p:nvSpPr>
        <p:spPr bwMode="auto">
          <a:xfrm>
            <a:off x="2843213"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5" name="Freeform 87"/>
          <p:cNvSpPr>
            <a:spLocks/>
          </p:cNvSpPr>
          <p:nvPr/>
        </p:nvSpPr>
        <p:spPr bwMode="auto">
          <a:xfrm>
            <a:off x="3154363" y="46085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6" name="Rectangle 88"/>
          <p:cNvSpPr>
            <a:spLocks noChangeArrowheads="1"/>
          </p:cNvSpPr>
          <p:nvPr/>
        </p:nvSpPr>
        <p:spPr bwMode="auto">
          <a:xfrm>
            <a:off x="3144838" y="5065714"/>
            <a:ext cx="82550" cy="1133475"/>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47" name="AutoShape 89"/>
          <p:cNvSpPr>
            <a:spLocks noChangeArrowheads="1"/>
          </p:cNvSpPr>
          <p:nvPr/>
        </p:nvSpPr>
        <p:spPr bwMode="auto">
          <a:xfrm>
            <a:off x="2978150" y="5065714"/>
            <a:ext cx="249238" cy="161925"/>
          </a:xfrm>
          <a:prstGeom prst="parallelogram">
            <a:avLst>
              <a:gd name="adj" fmla="val 87486"/>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5" name="Rectangle 91"/>
          <p:cNvSpPr>
            <a:spLocks noChangeArrowheads="1"/>
          </p:cNvSpPr>
          <p:nvPr/>
        </p:nvSpPr>
        <p:spPr bwMode="auto">
          <a:xfrm>
            <a:off x="2843213" y="5429250"/>
            <a:ext cx="311150" cy="304800"/>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49" name="Freeform 92"/>
          <p:cNvSpPr>
            <a:spLocks/>
          </p:cNvSpPr>
          <p:nvPr/>
        </p:nvSpPr>
        <p:spPr bwMode="auto">
          <a:xfrm>
            <a:off x="2843213" y="5308600"/>
            <a:ext cx="438150" cy="122238"/>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0" name="Freeform 93"/>
          <p:cNvSpPr>
            <a:spLocks/>
          </p:cNvSpPr>
          <p:nvPr/>
        </p:nvSpPr>
        <p:spPr bwMode="auto">
          <a:xfrm>
            <a:off x="3154363" y="53086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Oval 94"/>
          <p:cNvSpPr>
            <a:spLocks noChangeArrowheads="1"/>
          </p:cNvSpPr>
          <p:nvPr/>
        </p:nvSpPr>
        <p:spPr bwMode="auto">
          <a:xfrm>
            <a:off x="2728913" y="5875338"/>
            <a:ext cx="665162" cy="487362"/>
          </a:xfrm>
          <a:prstGeom prst="ellipse">
            <a:avLst/>
          </a:prstGeom>
          <a:solidFill>
            <a:srgbClr val="00ABDA"/>
          </a:solidFill>
          <a:ln>
            <a:noFill/>
          </a:ln>
        </p:spPr>
        <p:txBody>
          <a:bodyPr wrap="none" anchor="ctr"/>
          <a:lstStyle/>
          <a:p>
            <a:pPr algn="ctr">
              <a:defRPr/>
            </a:pPr>
            <a:r>
              <a:rPr lang="en-US" altLang="en-US" sz="1600" b="1" dirty="0" smtClean="0">
                <a:solidFill>
                  <a:schemeClr val="tx1">
                    <a:lumMod val="75000"/>
                    <a:lumOff val="25000"/>
                  </a:schemeClr>
                </a:solidFill>
                <a:sym typeface="Arial" charset="0"/>
              </a:rPr>
              <a:t>NIC</a:t>
            </a:r>
            <a:endParaRPr lang="en-US" altLang="en-US" sz="1600" b="1" dirty="0">
              <a:solidFill>
                <a:schemeClr val="tx1">
                  <a:lumMod val="75000"/>
                  <a:lumOff val="25000"/>
                </a:schemeClr>
              </a:solidFill>
              <a:sym typeface="Arial" charset="0"/>
            </a:endParaRPr>
          </a:p>
        </p:txBody>
      </p:sp>
      <p:sp>
        <p:nvSpPr>
          <p:cNvPr id="24652" name="Rectangle 97"/>
          <p:cNvSpPr>
            <a:spLocks noChangeArrowheads="1"/>
          </p:cNvSpPr>
          <p:nvPr/>
        </p:nvSpPr>
        <p:spPr bwMode="auto">
          <a:xfrm>
            <a:off x="2311401" y="3787776"/>
            <a:ext cx="7739063" cy="61913"/>
          </a:xfrm>
          <a:prstGeom prst="rect">
            <a:avLst/>
          </a:prstGeom>
          <a:gradFill rotWithShape="0">
            <a:gsLst>
              <a:gs pos="0">
                <a:srgbClr val="3D3D3D"/>
              </a:gs>
              <a:gs pos="100000">
                <a:srgbClr val="CECEC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324708" name="Rectangle 100"/>
          <p:cNvSpPr>
            <a:spLocks noChangeArrowheads="1"/>
          </p:cNvSpPr>
          <p:nvPr/>
        </p:nvSpPr>
        <p:spPr bwMode="auto">
          <a:xfrm>
            <a:off x="2455864" y="3355975"/>
            <a:ext cx="1824037" cy="363538"/>
          </a:xfrm>
          <a:prstGeom prst="rect">
            <a:avLst/>
          </a:prstGeom>
          <a:noFill/>
          <a:ln>
            <a:noFill/>
          </a:ln>
          <a:effectLst/>
          <a:extLst/>
        </p:spPr>
        <p:txBody>
          <a:bodyPr lIns="90488" tIns="44450" rIns="90488" bIns="44450">
            <a:spAutoFit/>
          </a:bodyPr>
          <a:lstStyle/>
          <a:p>
            <a:pPr fontAlgn="auto">
              <a:spcBef>
                <a:spcPts val="0"/>
              </a:spcBef>
              <a:spcAft>
                <a:spcPts val="0"/>
              </a:spcAft>
              <a:buSzPct val="100000"/>
              <a:defRPr/>
            </a:pPr>
            <a:r>
              <a:rPr lang="en-US" dirty="0">
                <a:solidFill>
                  <a:srgbClr val="000000"/>
                </a:solidFill>
                <a:effectLst>
                  <a:outerShdw blurRad="38100" dist="38100" dir="2700000" algn="tl">
                    <a:srgbClr val="C0C0C0"/>
                  </a:outerShdw>
                </a:effectLst>
                <a:latin typeface="+mn-lt"/>
                <a:sym typeface="Arial" charset="0"/>
              </a:rPr>
              <a:t>Backbone</a:t>
            </a:r>
          </a:p>
        </p:txBody>
      </p:sp>
      <p:sp>
        <p:nvSpPr>
          <p:cNvPr id="24654" name="Rectangle 101"/>
          <p:cNvSpPr>
            <a:spLocks noChangeArrowheads="1"/>
          </p:cNvSpPr>
          <p:nvPr/>
        </p:nvSpPr>
        <p:spPr bwMode="auto">
          <a:xfrm>
            <a:off x="9258300" y="5103813"/>
            <a:ext cx="84138"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8" name="Rectangle 104"/>
          <p:cNvSpPr>
            <a:spLocks noChangeArrowheads="1"/>
          </p:cNvSpPr>
          <p:nvPr/>
        </p:nvSpPr>
        <p:spPr bwMode="auto">
          <a:xfrm>
            <a:off x="8943975" y="5441951"/>
            <a:ext cx="311150"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56" name="Freeform 105"/>
          <p:cNvSpPr>
            <a:spLocks/>
          </p:cNvSpPr>
          <p:nvPr/>
        </p:nvSpPr>
        <p:spPr bwMode="auto">
          <a:xfrm>
            <a:off x="8943975" y="53197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7" name="Freeform 106"/>
          <p:cNvSpPr>
            <a:spLocks/>
          </p:cNvSpPr>
          <p:nvPr/>
        </p:nvSpPr>
        <p:spPr bwMode="auto">
          <a:xfrm>
            <a:off x="9255125" y="53197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45" name="Oval 107"/>
          <p:cNvSpPr>
            <a:spLocks noChangeArrowheads="1"/>
          </p:cNvSpPr>
          <p:nvPr/>
        </p:nvSpPr>
        <p:spPr bwMode="auto">
          <a:xfrm>
            <a:off x="8829676" y="5888039"/>
            <a:ext cx="665163" cy="485775"/>
          </a:xfrm>
          <a:prstGeom prst="ellipse">
            <a:avLst/>
          </a:prstGeom>
          <a:solidFill>
            <a:srgbClr val="00ABDA"/>
          </a:solidFill>
          <a:ln>
            <a:noFill/>
          </a:ln>
        </p:spPr>
        <p:txBody>
          <a:bodyPr wrap="none" anchor="ctr"/>
          <a:lstStyle/>
          <a:p>
            <a:pPr algn="ctr">
              <a:defRPr/>
            </a:pPr>
            <a:r>
              <a:rPr lang="en-US" altLang="en-US" sz="1600" b="1">
                <a:solidFill>
                  <a:schemeClr val="tx1">
                    <a:lumMod val="75000"/>
                    <a:lumOff val="25000"/>
                  </a:schemeClr>
                </a:solidFill>
                <a:sym typeface="Arial" charset="0"/>
              </a:rPr>
              <a:t>…</a:t>
            </a:r>
          </a:p>
        </p:txBody>
      </p:sp>
      <p:sp>
        <p:nvSpPr>
          <p:cNvPr id="24659" name="Rectangle 109"/>
          <p:cNvSpPr>
            <a:spLocks noChangeArrowheads="1"/>
          </p:cNvSpPr>
          <p:nvPr/>
        </p:nvSpPr>
        <p:spPr bwMode="auto">
          <a:xfrm>
            <a:off x="8107364" y="4105276"/>
            <a:ext cx="84137" cy="1135063"/>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60" name="Rectangle 110"/>
          <p:cNvSpPr>
            <a:spLocks noChangeArrowheads="1"/>
          </p:cNvSpPr>
          <p:nvPr/>
        </p:nvSpPr>
        <p:spPr bwMode="auto">
          <a:xfrm>
            <a:off x="8107364" y="3862388"/>
            <a:ext cx="73025"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61" name="Line 111"/>
          <p:cNvSpPr>
            <a:spLocks noChangeShapeType="1"/>
          </p:cNvSpPr>
          <p:nvPr/>
        </p:nvSpPr>
        <p:spPr bwMode="auto">
          <a:xfrm flipH="1">
            <a:off x="7013575" y="5402263"/>
            <a:ext cx="9413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 name="Oval 112"/>
          <p:cNvSpPr>
            <a:spLocks noChangeArrowheads="1"/>
          </p:cNvSpPr>
          <p:nvPr/>
        </p:nvSpPr>
        <p:spPr bwMode="auto">
          <a:xfrm>
            <a:off x="7816851" y="5159376"/>
            <a:ext cx="665163" cy="487363"/>
          </a:xfrm>
          <a:prstGeom prst="ellipse">
            <a:avLst/>
          </a:prstGeom>
          <a:solidFill>
            <a:srgbClr val="00ABDA"/>
          </a:solidFill>
          <a:ln>
            <a:noFill/>
          </a:ln>
        </p:spPr>
        <p:txBody>
          <a:bodyPr wrap="none" anchor="ctr"/>
          <a:lstStyle/>
          <a:p>
            <a:pPr algn="ctr">
              <a:defRPr/>
            </a:pPr>
            <a:r>
              <a:rPr lang="fr-BE" altLang="en-US" sz="1600" b="1" dirty="0" smtClean="0">
                <a:solidFill>
                  <a:schemeClr val="tx1">
                    <a:lumMod val="75000"/>
                    <a:lumOff val="25000"/>
                  </a:schemeClr>
                </a:solidFill>
                <a:sym typeface="Arial" charset="0"/>
              </a:rPr>
              <a:t>RSZ</a:t>
            </a:r>
            <a:endParaRPr lang="en-US" altLang="en-US" sz="1600" b="1" dirty="0">
              <a:solidFill>
                <a:schemeClr val="tx1">
                  <a:lumMod val="75000"/>
                  <a:lumOff val="25000"/>
                </a:schemeClr>
              </a:solidFill>
              <a:sym typeface="Arial" charset="0"/>
            </a:endParaRPr>
          </a:p>
        </p:txBody>
      </p:sp>
      <p:sp>
        <p:nvSpPr>
          <p:cNvPr id="24663" name="Rectangle 114"/>
          <p:cNvSpPr>
            <a:spLocks noChangeArrowheads="1"/>
          </p:cNvSpPr>
          <p:nvPr/>
        </p:nvSpPr>
        <p:spPr bwMode="auto">
          <a:xfrm>
            <a:off x="7743825" y="4206875"/>
            <a:ext cx="623888" cy="3048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64" name="Freeform 115"/>
          <p:cNvSpPr>
            <a:spLocks/>
          </p:cNvSpPr>
          <p:nvPr/>
        </p:nvSpPr>
        <p:spPr bwMode="auto">
          <a:xfrm>
            <a:off x="7743825" y="40243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5" name="Freeform 116"/>
          <p:cNvSpPr>
            <a:spLocks/>
          </p:cNvSpPr>
          <p:nvPr/>
        </p:nvSpPr>
        <p:spPr bwMode="auto">
          <a:xfrm>
            <a:off x="8367713" y="4024313"/>
            <a:ext cx="188912"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Rectangle 118"/>
          <p:cNvSpPr>
            <a:spLocks noChangeArrowheads="1"/>
          </p:cNvSpPr>
          <p:nvPr/>
        </p:nvSpPr>
        <p:spPr bwMode="auto">
          <a:xfrm>
            <a:off x="7931150" y="4743450"/>
            <a:ext cx="312738" cy="304800"/>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67" name="Freeform 119"/>
          <p:cNvSpPr>
            <a:spLocks/>
          </p:cNvSpPr>
          <p:nvPr/>
        </p:nvSpPr>
        <p:spPr bwMode="auto">
          <a:xfrm>
            <a:off x="7931150" y="4622801"/>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8" name="Freeform 120"/>
          <p:cNvSpPr>
            <a:spLocks/>
          </p:cNvSpPr>
          <p:nvPr/>
        </p:nvSpPr>
        <p:spPr bwMode="auto">
          <a:xfrm>
            <a:off x="8243888" y="4622800"/>
            <a:ext cx="125412"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51" name="Oval 121"/>
          <p:cNvSpPr>
            <a:spLocks noChangeArrowheads="1"/>
          </p:cNvSpPr>
          <p:nvPr/>
        </p:nvSpPr>
        <p:spPr bwMode="auto">
          <a:xfrm>
            <a:off x="5000625" y="5186364"/>
            <a:ext cx="2217738" cy="688975"/>
          </a:xfrm>
          <a:prstGeom prst="ellipse">
            <a:avLst/>
          </a:prstGeom>
          <a:solidFill>
            <a:srgbClr val="00ABDA"/>
          </a:solidFill>
          <a:ln>
            <a:noFill/>
          </a:ln>
        </p:spPr>
        <p:txBody>
          <a:bodyPr wrap="none" anchor="ctr"/>
          <a:lstStyle/>
          <a:p>
            <a:pPr algn="ctr">
              <a:defRPr/>
            </a:pPr>
            <a:r>
              <a:rPr lang="fr-BE" altLang="en-US" sz="1600" b="1" dirty="0" smtClean="0">
                <a:solidFill>
                  <a:schemeClr val="tx1">
                    <a:lumMod val="75000"/>
                    <a:lumOff val="25000"/>
                  </a:schemeClr>
                </a:solidFill>
                <a:sym typeface="Arial" charset="0"/>
              </a:rPr>
              <a:t>KSZ</a:t>
            </a:r>
            <a:endParaRPr lang="en-US" altLang="en-US" sz="1600" b="1" dirty="0">
              <a:solidFill>
                <a:schemeClr val="tx1">
                  <a:lumMod val="75000"/>
                  <a:lumOff val="25000"/>
                </a:schemeClr>
              </a:solidFill>
              <a:sym typeface="Arial" charset="0"/>
            </a:endParaRPr>
          </a:p>
        </p:txBody>
      </p:sp>
      <p:sp>
        <p:nvSpPr>
          <p:cNvPr id="24670" name="AutoShape 89"/>
          <p:cNvSpPr>
            <a:spLocks noChangeArrowheads="1"/>
          </p:cNvSpPr>
          <p:nvPr/>
        </p:nvSpPr>
        <p:spPr bwMode="auto">
          <a:xfrm>
            <a:off x="9120188" y="5084764"/>
            <a:ext cx="215900" cy="161925"/>
          </a:xfrm>
          <a:prstGeom prst="parallelogram">
            <a:avLst>
              <a:gd name="adj" fmla="val 87556"/>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39</a:t>
            </a:fld>
            <a:r>
              <a:rPr lang="fr-BE" smtClean="0"/>
              <a:t> </a:t>
            </a:r>
            <a:endParaRPr lang="fr-BE" dirty="0"/>
          </a:p>
        </p:txBody>
      </p:sp>
    </p:spTree>
    <p:extLst>
      <p:ext uri="{BB962C8B-B14F-4D97-AF65-F5344CB8AC3E}">
        <p14:creationId xmlns:p14="http://schemas.microsoft.com/office/powerpoint/2010/main" val="13473938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630" b="1800"/>
          <a:stretch/>
        </p:blipFill>
        <p:spPr>
          <a:xfrm>
            <a:off x="0" y="0"/>
            <a:ext cx="12893987" cy="7128469"/>
          </a:xfrm>
          <a:prstGeom prst="rect">
            <a:avLst/>
          </a:prstGeom>
        </p:spPr>
      </p:pic>
    </p:spTree>
    <p:extLst>
      <p:ext uri="{BB962C8B-B14F-4D97-AF65-F5344CB8AC3E}">
        <p14:creationId xmlns:p14="http://schemas.microsoft.com/office/powerpoint/2010/main" val="30565327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t>a </a:t>
            </a:r>
            <a:r>
              <a:rPr lang="en-GB" dirty="0" smtClean="0">
                <a:solidFill>
                  <a:srgbClr val="0087BE"/>
                </a:solidFill>
              </a:rPr>
              <a:t>network between all 3,000 social sector actors</a:t>
            </a:r>
            <a:r>
              <a:rPr lang="en-GB" dirty="0" smtClean="0"/>
              <a:t> with a secure connection to the internet, the federal MAN, regional extranets, extranets between local authorities and the Belgian </a:t>
            </a:r>
            <a:r>
              <a:rPr lang="en-GB" dirty="0" err="1" smtClean="0"/>
              <a:t>interbanking</a:t>
            </a:r>
            <a:r>
              <a:rPr lang="en-GB" dirty="0" smtClean="0"/>
              <a:t> network</a:t>
            </a:r>
          </a:p>
          <a:p>
            <a:endParaRPr lang="en-GB" dirty="0" smtClean="0"/>
          </a:p>
          <a:p>
            <a:r>
              <a:rPr lang="en-GB" dirty="0" smtClean="0"/>
              <a:t>a </a:t>
            </a:r>
            <a:r>
              <a:rPr lang="en-GB" dirty="0" smtClean="0">
                <a:solidFill>
                  <a:srgbClr val="0087BE"/>
                </a:solidFill>
              </a:rPr>
              <a:t>unique identification key</a:t>
            </a:r>
          </a:p>
          <a:p>
            <a:pPr lvl="1"/>
            <a:r>
              <a:rPr lang="en-GB" dirty="0" smtClean="0"/>
              <a:t>for every citizen </a:t>
            </a:r>
          </a:p>
          <a:p>
            <a:pPr lvl="1"/>
            <a:r>
              <a:rPr lang="en-GB" dirty="0" smtClean="0"/>
              <a:t>for every company</a:t>
            </a:r>
          </a:p>
          <a:p>
            <a:pPr lvl="1"/>
            <a:r>
              <a:rPr lang="en-GB" dirty="0" smtClean="0"/>
              <a:t>for every establishment of a company</a:t>
            </a:r>
          </a:p>
          <a:p>
            <a:endParaRPr lang="en-GB" dirty="0" smtClean="0"/>
          </a:p>
          <a:p>
            <a:r>
              <a:rPr lang="en-GB" dirty="0" smtClean="0"/>
              <a:t>an </a:t>
            </a:r>
            <a:r>
              <a:rPr lang="en-GB" dirty="0" smtClean="0">
                <a:solidFill>
                  <a:srgbClr val="0087BE"/>
                </a:solidFill>
              </a:rPr>
              <a:t>agreed division of tasks</a:t>
            </a:r>
            <a:r>
              <a:rPr lang="en-GB" dirty="0" smtClean="0"/>
              <a:t> between the actors within and outside the social sector with regard to </a:t>
            </a:r>
            <a:r>
              <a:rPr lang="en-GB" dirty="0" smtClean="0">
                <a:solidFill>
                  <a:srgbClr val="0087BE"/>
                </a:solidFill>
              </a:rPr>
              <a:t>collection, validation and management of information</a:t>
            </a:r>
            <a:r>
              <a:rPr lang="en-GB" dirty="0" smtClean="0"/>
              <a:t> and with regard to </a:t>
            </a:r>
            <a:r>
              <a:rPr lang="en-GB" dirty="0" smtClean="0">
                <a:solidFill>
                  <a:srgbClr val="0087BE"/>
                </a:solidFill>
              </a:rPr>
              <a:t>electronic storage of information</a:t>
            </a:r>
            <a:r>
              <a:rPr lang="en-GB" dirty="0" smtClean="0"/>
              <a:t> in authentic sources</a:t>
            </a:r>
          </a:p>
          <a:p>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40</a:t>
            </a:fld>
            <a:r>
              <a:rPr lang="fr-BE" smtClean="0"/>
              <a:t> </a:t>
            </a:r>
            <a:endParaRPr lang="fr-BE" dirty="0"/>
          </a:p>
        </p:txBody>
      </p:sp>
      <p:sp>
        <p:nvSpPr>
          <p:cNvPr id="2" name="Title 1"/>
          <p:cNvSpPr>
            <a:spLocks noGrp="1"/>
          </p:cNvSpPr>
          <p:nvPr>
            <p:ph type="title"/>
          </p:nvPr>
        </p:nvSpPr>
        <p:spPr/>
        <p:txBody>
          <a:bodyPr/>
          <a:lstStyle/>
          <a:p>
            <a:r>
              <a:rPr lang="en-GB" smtClean="0"/>
              <a:t>Results</a:t>
            </a:r>
            <a:endParaRPr lang="en-US" dirty="0"/>
          </a:p>
        </p:txBody>
      </p:sp>
    </p:spTree>
    <p:extLst>
      <p:ext uri="{BB962C8B-B14F-4D97-AF65-F5344CB8AC3E}">
        <p14:creationId xmlns:p14="http://schemas.microsoft.com/office/powerpoint/2010/main" val="7165907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idx="1"/>
          </p:nvPr>
        </p:nvSpPr>
        <p:spPr/>
        <p:txBody>
          <a:bodyPr/>
          <a:lstStyle/>
          <a:p>
            <a:r>
              <a:rPr lang="en-GB" altLang="en-US" dirty="0">
                <a:solidFill>
                  <a:srgbClr val="0087BE"/>
                </a:solidFill>
              </a:rPr>
              <a:t>220 electronic </a:t>
            </a:r>
            <a:r>
              <a:rPr lang="en-GB" altLang="en-US" dirty="0" smtClean="0">
                <a:solidFill>
                  <a:srgbClr val="0087BE"/>
                </a:solidFill>
              </a:rPr>
              <a:t>services for mutual information exchange</a:t>
            </a:r>
            <a:r>
              <a:rPr lang="en-GB" altLang="en-US" dirty="0" smtClean="0"/>
              <a:t> amongst actors in the social sector, defined after process optimization</a:t>
            </a:r>
          </a:p>
          <a:p>
            <a:pPr lvl="1"/>
            <a:r>
              <a:rPr lang="en-GB" altLang="en-US" dirty="0" smtClean="0"/>
              <a:t>nearly all direct or indirect (via citizens or companies) paper-based information exchange by &gt; 800 paper forms between actors in the social sector has been abolished</a:t>
            </a:r>
          </a:p>
          <a:p>
            <a:pPr lvl="1"/>
            <a:r>
              <a:rPr lang="en-GB" altLang="en-US" dirty="0" smtClean="0"/>
              <a:t>in 2022, &gt; 1,93 billion electronic messages were exchanged amongst actors in the social sector, which saved as many paper exchanges</a:t>
            </a:r>
          </a:p>
          <a:p>
            <a:endParaRPr lang="en-GB" altLang="en-US" dirty="0" smtClean="0"/>
          </a:p>
          <a:p>
            <a:r>
              <a:rPr lang="en-GB" altLang="en-US" dirty="0" smtClean="0"/>
              <a:t>electronic services for </a:t>
            </a:r>
            <a:r>
              <a:rPr lang="en-GB" altLang="en-US" dirty="0" smtClean="0">
                <a:solidFill>
                  <a:srgbClr val="0087BE"/>
                </a:solidFill>
              </a:rPr>
              <a:t>citizens</a:t>
            </a:r>
          </a:p>
          <a:p>
            <a:pPr lvl="1"/>
            <a:r>
              <a:rPr lang="en-GB" altLang="en-US" dirty="0" smtClean="0">
                <a:solidFill>
                  <a:srgbClr val="0087BE"/>
                </a:solidFill>
              </a:rPr>
              <a:t>maximal automatic granting of benefits</a:t>
            </a:r>
            <a:r>
              <a:rPr lang="en-GB" altLang="en-US" dirty="0" smtClean="0"/>
              <a:t> based on electronic information exchange between actors in the social sector</a:t>
            </a:r>
          </a:p>
          <a:p>
            <a:pPr lvl="1"/>
            <a:r>
              <a:rPr lang="en-GB" altLang="en-US" dirty="0">
                <a:solidFill>
                  <a:srgbClr val="0087BE"/>
                </a:solidFill>
              </a:rPr>
              <a:t>25 </a:t>
            </a:r>
            <a:r>
              <a:rPr lang="en-GB" altLang="en-US" dirty="0" smtClean="0">
                <a:solidFill>
                  <a:srgbClr val="0087BE"/>
                </a:solidFill>
              </a:rPr>
              <a:t>electronic services</a:t>
            </a:r>
            <a:r>
              <a:rPr lang="en-GB" altLang="en-US" dirty="0" smtClean="0"/>
              <a:t> via an integrated portal and/or mobile applications</a:t>
            </a:r>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41</a:t>
            </a:fld>
            <a:r>
              <a:rPr lang="fr-BE" smtClean="0"/>
              <a:t> </a:t>
            </a:r>
            <a:endParaRPr lang="fr-BE" dirty="0"/>
          </a:p>
        </p:txBody>
      </p:sp>
      <p:sp>
        <p:nvSpPr>
          <p:cNvPr id="2" name="Title 1"/>
          <p:cNvSpPr>
            <a:spLocks noGrp="1"/>
          </p:cNvSpPr>
          <p:nvPr>
            <p:ph type="title"/>
          </p:nvPr>
        </p:nvSpPr>
        <p:spPr/>
        <p:txBody>
          <a:bodyPr/>
          <a:lstStyle/>
          <a:p>
            <a:r>
              <a:rPr lang="en-GB" smtClean="0"/>
              <a:t>Results</a:t>
            </a:r>
            <a:endParaRPr lang="en-US" dirty="0"/>
          </a:p>
        </p:txBody>
      </p:sp>
    </p:spTree>
    <p:extLst>
      <p:ext uri="{BB962C8B-B14F-4D97-AF65-F5344CB8AC3E}">
        <p14:creationId xmlns:p14="http://schemas.microsoft.com/office/powerpoint/2010/main" val="36230967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nl-NL" dirty="0" smtClean="0"/>
              <a:t>‘</a:t>
            </a:r>
            <a:r>
              <a:rPr lang="nl-NL" dirty="0" smtClean="0">
                <a:solidFill>
                  <a:srgbClr val="0087BE"/>
                </a:solidFill>
              </a:rPr>
              <a:t>sociaal statuut</a:t>
            </a:r>
            <a:r>
              <a:rPr lang="nl-NL" dirty="0" smtClean="0"/>
              <a:t>’ voor ca. 2 miljoen burgers in België </a:t>
            </a:r>
          </a:p>
          <a:p>
            <a:pPr lvl="1"/>
            <a:r>
              <a:rPr lang="nl-NL" dirty="0" smtClean="0"/>
              <a:t>beperkt inkomen </a:t>
            </a:r>
          </a:p>
          <a:p>
            <a:pPr lvl="1"/>
            <a:r>
              <a:rPr lang="nl-NL" dirty="0" smtClean="0"/>
              <a:t>handicap, fysieke of mentale beperking</a:t>
            </a:r>
          </a:p>
          <a:p>
            <a:pPr lvl="1"/>
            <a:r>
              <a:rPr lang="nl-NL" dirty="0" smtClean="0"/>
              <a:t>kind met bijzondere noden</a:t>
            </a:r>
          </a:p>
          <a:p>
            <a:endParaRPr lang="nl-NL" dirty="0" smtClean="0"/>
          </a:p>
          <a:p>
            <a:r>
              <a:rPr lang="nl-NL" dirty="0" smtClean="0"/>
              <a:t>burgers met sociaal statuut krijgen ‘</a:t>
            </a:r>
            <a:r>
              <a:rPr lang="nl-NL" dirty="0" smtClean="0">
                <a:solidFill>
                  <a:srgbClr val="0087BE"/>
                </a:solidFill>
              </a:rPr>
              <a:t>aanvullende rechten</a:t>
            </a:r>
            <a:r>
              <a:rPr lang="nl-NL" dirty="0" smtClean="0"/>
              <a:t>’</a:t>
            </a:r>
          </a:p>
          <a:p>
            <a:pPr lvl="1"/>
            <a:r>
              <a:rPr lang="nl-NL" dirty="0" smtClean="0"/>
              <a:t>sociaal tarief voor gas, elektriciteit, water, telecom</a:t>
            </a:r>
          </a:p>
          <a:p>
            <a:pPr lvl="1"/>
            <a:r>
              <a:rPr lang="nl-NL" dirty="0" smtClean="0"/>
              <a:t>openbaar vervoer (NMBS, De Lijn, TEC…)</a:t>
            </a:r>
          </a:p>
          <a:p>
            <a:pPr lvl="1"/>
            <a:r>
              <a:rPr lang="nl-NL" dirty="0" smtClean="0"/>
              <a:t>huisvesting</a:t>
            </a:r>
          </a:p>
          <a:p>
            <a:pPr lvl="1"/>
            <a:r>
              <a:rPr lang="nl-NL" dirty="0" smtClean="0"/>
              <a:t>belastingvermindering, gratis huisvuilophaling</a:t>
            </a:r>
          </a:p>
          <a:p>
            <a:pPr lvl="1"/>
            <a:r>
              <a:rPr lang="nl-NL" dirty="0" smtClean="0"/>
              <a:t>korting voor socioculturele activiteiten, sport</a:t>
            </a:r>
          </a:p>
          <a:p>
            <a:pPr lvl="1"/>
            <a:r>
              <a:rPr lang="nl-NL" dirty="0" smtClean="0"/>
              <a:t>…</a:t>
            </a:r>
          </a:p>
          <a:p>
            <a:pPr lvl="1"/>
            <a:endParaRPr lang="nl-BE" dirty="0" smtClean="0"/>
          </a:p>
          <a:p>
            <a:pPr lvl="1"/>
            <a:endParaRPr lang="en-US" dirty="0"/>
          </a:p>
        </p:txBody>
      </p:sp>
      <p:sp>
        <p:nvSpPr>
          <p:cNvPr id="2" name="Title 1"/>
          <p:cNvSpPr>
            <a:spLocks noGrp="1"/>
          </p:cNvSpPr>
          <p:nvPr>
            <p:ph type="title"/>
          </p:nvPr>
        </p:nvSpPr>
        <p:spPr/>
        <p:txBody>
          <a:bodyPr>
            <a:normAutofit/>
          </a:bodyPr>
          <a:lstStyle/>
          <a:p>
            <a:r>
              <a:rPr lang="en-US" smtClean="0"/>
              <a:t>Maximale automatische toekenning aanvullende rechten</a:t>
            </a:r>
            <a:endParaRPr lang="en-US" dirty="0"/>
          </a:p>
        </p:txBody>
      </p:sp>
      <p:sp>
        <p:nvSpPr>
          <p:cNvPr id="10" name="TextBox 9"/>
          <p:cNvSpPr txBox="1"/>
          <p:nvPr/>
        </p:nvSpPr>
        <p:spPr>
          <a:xfrm>
            <a:off x="10210800" y="6464370"/>
            <a:ext cx="288072" cy="276999"/>
          </a:xfrm>
          <a:prstGeom prst="rect">
            <a:avLst/>
          </a:prstGeom>
          <a:noFill/>
        </p:spPr>
        <p:txBody>
          <a:bodyPr wrap="square" rtlCol="0">
            <a:spAutoFit/>
          </a:bodyPr>
          <a:lstStyle/>
          <a:p>
            <a:r>
              <a:rPr lang="nl-BE" sz="1200" dirty="0"/>
              <a:t>2</a:t>
            </a:r>
            <a:endParaRPr lang="fr-BE" sz="1200"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42</a:t>
            </a:fld>
            <a:r>
              <a:rPr lang="fr-BE" smtClean="0"/>
              <a:t> </a:t>
            </a:r>
            <a:endParaRPr lang="fr-BE" dirty="0"/>
          </a:p>
        </p:txBody>
      </p:sp>
    </p:spTree>
    <p:extLst>
      <p:ext uri="{BB962C8B-B14F-4D97-AF65-F5344CB8AC3E}">
        <p14:creationId xmlns:p14="http://schemas.microsoft.com/office/powerpoint/2010/main" val="24677998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Content Placeholder 2"/>
          <p:cNvSpPr>
            <a:spLocks noGrp="1"/>
          </p:cNvSpPr>
          <p:nvPr>
            <p:ph idx="1"/>
          </p:nvPr>
        </p:nvSpPr>
        <p:spPr>
          <a:xfrm>
            <a:off x="609600" y="1052736"/>
            <a:ext cx="10972800" cy="5472608"/>
          </a:xfrm>
        </p:spPr>
        <p:txBody>
          <a:bodyPr>
            <a:normAutofit lnSpcReduction="10000"/>
          </a:bodyPr>
          <a:lstStyle/>
          <a:p>
            <a:r>
              <a:rPr lang="nl-BE" altLang="en-US" smtClean="0"/>
              <a:t> </a:t>
            </a:r>
            <a:r>
              <a:rPr lang="nl-BE" smtClean="0"/>
              <a:t>vaststelling</a:t>
            </a:r>
            <a:r>
              <a:rPr lang="en-US" smtClean="0"/>
              <a:t> van</a:t>
            </a:r>
            <a:r>
              <a:rPr lang="en-US" smtClean="0">
                <a:solidFill>
                  <a:srgbClr val="0070C0"/>
                </a:solidFill>
              </a:rPr>
              <a:t> </a:t>
            </a:r>
            <a:r>
              <a:rPr lang="nl-BE" altLang="en-US" smtClean="0">
                <a:solidFill>
                  <a:srgbClr val="0070C0"/>
                </a:solidFill>
              </a:rPr>
              <a:t>non-take up </a:t>
            </a:r>
          </a:p>
          <a:p>
            <a:pPr lvl="1"/>
            <a:r>
              <a:rPr lang="nl-BE" altLang="en-US" smtClean="0"/>
              <a:t>intransparantie: mensen zijn weinig of niet op de hoogte van hun rechten </a:t>
            </a:r>
          </a:p>
          <a:p>
            <a:pPr lvl="1"/>
            <a:r>
              <a:rPr lang="nl-BE" altLang="en-US" smtClean="0"/>
              <a:t>Mattheüseffect: rechten komen niet bij de beoogde (kwetsbare) doelgroep terecht</a:t>
            </a:r>
          </a:p>
          <a:p>
            <a:pPr lvl="1"/>
            <a:r>
              <a:rPr lang="nl-BE" altLang="en-US" smtClean="0"/>
              <a:t>drempel: de aanvraag- en toekenningsprocedure voor sociale rechten is vaak omslachtig en tijdsintensief</a:t>
            </a:r>
          </a:p>
          <a:p>
            <a:pPr lvl="1"/>
            <a:r>
              <a:rPr lang="nl-BE" altLang="en-US" smtClean="0"/>
              <a:t>ineffectiviteit: sociale maatregelen bereiken hun doel niet</a:t>
            </a:r>
          </a:p>
          <a:p>
            <a:pPr lvl="1"/>
            <a:r>
              <a:rPr lang="nl-BE" altLang="en-US" smtClean="0"/>
              <a:t>status quo van de armoederatio ipv sociale inclusie: het aantal armen daalt verhoudingsgewijs niet</a:t>
            </a:r>
          </a:p>
          <a:p>
            <a:r>
              <a:rPr lang="nl-BE" altLang="en-US" smtClean="0"/>
              <a:t>doelstellingen</a:t>
            </a:r>
          </a:p>
          <a:p>
            <a:pPr lvl="1"/>
            <a:r>
              <a:rPr lang="nl-BE" smtClean="0"/>
              <a:t>voor de burgers</a:t>
            </a:r>
          </a:p>
          <a:p>
            <a:pPr lvl="2"/>
            <a:r>
              <a:rPr lang="nl-BE" smtClean="0"/>
              <a:t>burgers maximaal automatisch laten genieten van de aanvullende sociale rechten</a:t>
            </a:r>
          </a:p>
          <a:p>
            <a:pPr lvl="2"/>
            <a:r>
              <a:rPr lang="nl-BE" smtClean="0"/>
              <a:t>administratieve formaliteiten tot een minimum beperken</a:t>
            </a:r>
          </a:p>
          <a:p>
            <a:pPr lvl="1"/>
            <a:r>
              <a:rPr lang="nl-BE" smtClean="0"/>
              <a:t>voor de instellingen / actoren die het aanvullend sociaal toekennen</a:t>
            </a:r>
          </a:p>
          <a:p>
            <a:pPr lvl="2"/>
            <a:r>
              <a:rPr lang="nl-BE" smtClean="0"/>
              <a:t>vlot alle nodige informatie ter beschikking stellen voor de toekenning (sociaal statuut, domicilieadres…) =&gt; beperking van werklast en kosten</a:t>
            </a:r>
          </a:p>
          <a:p>
            <a:pPr lvl="2"/>
            <a:r>
              <a:rPr lang="nl-BE" smtClean="0"/>
              <a:t>vermijden van eventueel misbruik</a:t>
            </a:r>
          </a:p>
          <a:p>
            <a:pPr lvl="1"/>
            <a:endParaRPr lang="nl-BE" altLang="en-US" smtClean="0"/>
          </a:p>
          <a:p>
            <a:pPr lvl="1"/>
            <a:endParaRPr lang="fr-BE" altLang="en-US" sz="600" smtClean="0"/>
          </a:p>
          <a:p>
            <a:endParaRPr lang="nl-BE" altLang="en-US" dirty="0" smtClean="0"/>
          </a:p>
        </p:txBody>
      </p:sp>
      <p:sp>
        <p:nvSpPr>
          <p:cNvPr id="59394" name="Title 1"/>
          <p:cNvSpPr>
            <a:spLocks noGrp="1"/>
          </p:cNvSpPr>
          <p:nvPr>
            <p:ph type="title"/>
          </p:nvPr>
        </p:nvSpPr>
        <p:spPr/>
        <p:txBody>
          <a:bodyPr/>
          <a:lstStyle/>
          <a:p>
            <a:r>
              <a:rPr lang="nl-BE" smtClean="0">
                <a:solidFill>
                  <a:srgbClr val="0070C0"/>
                </a:solidFill>
              </a:rPr>
              <a:t>Aanvullende rechten</a:t>
            </a:r>
            <a:endParaRPr lang="nl-BE" altLang="en-US" dirty="0" smtClean="0"/>
          </a:p>
        </p:txBody>
      </p:sp>
      <p:sp>
        <p:nvSpPr>
          <p:cNvPr id="6" name="TextBox 5"/>
          <p:cNvSpPr txBox="1"/>
          <p:nvPr/>
        </p:nvSpPr>
        <p:spPr>
          <a:xfrm>
            <a:off x="10210800" y="6425814"/>
            <a:ext cx="288072" cy="276999"/>
          </a:xfrm>
          <a:prstGeom prst="rect">
            <a:avLst/>
          </a:prstGeom>
          <a:noFill/>
        </p:spPr>
        <p:txBody>
          <a:bodyPr wrap="square" rtlCol="0">
            <a:spAutoFit/>
          </a:bodyPr>
          <a:lstStyle/>
          <a:p>
            <a:r>
              <a:rPr lang="nl-BE" sz="1200" dirty="0"/>
              <a:t>3</a:t>
            </a:r>
            <a:endParaRPr lang="fr-BE" sz="1200"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43</a:t>
            </a:fld>
            <a:r>
              <a:rPr lang="fr-BE" smtClean="0"/>
              <a:t> </a:t>
            </a:r>
            <a:endParaRPr lang="fr-BE" dirty="0"/>
          </a:p>
        </p:txBody>
      </p:sp>
    </p:spTree>
    <p:extLst>
      <p:ext uri="{BB962C8B-B14F-4D97-AF65-F5344CB8AC3E}">
        <p14:creationId xmlns:p14="http://schemas.microsoft.com/office/powerpoint/2010/main" val="2925198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ijdelijke aanduiding voor inhoud 2"/>
          <p:cNvSpPr>
            <a:spLocks noGrp="1"/>
          </p:cNvSpPr>
          <p:nvPr>
            <p:ph idx="1"/>
          </p:nvPr>
        </p:nvSpPr>
        <p:spPr/>
        <p:txBody>
          <a:bodyPr/>
          <a:lstStyle/>
          <a:p>
            <a:r>
              <a:rPr lang="nl-BE" altLang="en-US" smtClean="0"/>
              <a:t>feitelijke informatie beschikbaar bij één of meerdere actor(en) wordt ter beschikking gesteld van andere actoren die op basis daarvan automatisch rechten toekennen aan de burger zonder dat hij/zij daartoe een aanvraag moet doen</a:t>
            </a:r>
          </a:p>
          <a:p>
            <a:r>
              <a:rPr lang="nl-NL" altLang="en-US" smtClean="0"/>
              <a:t>gestandaardiseerde diensten om zoveel mogelijk te antwoorden op informatieaanvragen en meervoudige ontwikkelingen te vermijden/beperken, zowel voor de gegevensleveranciers (authentieke bronnen) als voor de instanties die voordelen toekennen</a:t>
            </a:r>
            <a:endParaRPr lang="nl-BE" altLang="en-US" smtClean="0"/>
          </a:p>
          <a:p>
            <a:r>
              <a:rPr lang="nl-NL" smtClean="0"/>
              <a:t>vermindering van het aantal gebruikte statuten en van de complexiteit ervan, een vermindering van de gegevensuitwisselingen</a:t>
            </a:r>
          </a:p>
          <a:p>
            <a:r>
              <a:rPr lang="nl-NL" smtClean="0"/>
              <a:t>vermindering van het aantal administratieve formaliteiten en papieren attesten die aan deze kwetsbare bevolkingsgroep wordt gevraagd</a:t>
            </a:r>
            <a:endParaRPr lang="nl-NL" dirty="0" smtClean="0"/>
          </a:p>
        </p:txBody>
      </p:sp>
      <p:sp>
        <p:nvSpPr>
          <p:cNvPr id="60418" name="Titel 1"/>
          <p:cNvSpPr>
            <a:spLocks noGrp="1"/>
          </p:cNvSpPr>
          <p:nvPr>
            <p:ph type="title"/>
          </p:nvPr>
        </p:nvSpPr>
        <p:spPr/>
        <p:txBody>
          <a:bodyPr/>
          <a:lstStyle/>
          <a:p>
            <a:r>
              <a:rPr lang="nl-BE" altLang="en-US" smtClean="0"/>
              <a:t>Principes</a:t>
            </a:r>
            <a:endParaRPr lang="nl-BE" altLang="en-US" dirty="0"/>
          </a:p>
        </p:txBody>
      </p:sp>
      <p:sp>
        <p:nvSpPr>
          <p:cNvPr id="9" name="TextBox 8"/>
          <p:cNvSpPr txBox="1"/>
          <p:nvPr/>
        </p:nvSpPr>
        <p:spPr>
          <a:xfrm>
            <a:off x="10210800" y="6425814"/>
            <a:ext cx="288072" cy="276999"/>
          </a:xfrm>
          <a:prstGeom prst="rect">
            <a:avLst/>
          </a:prstGeom>
          <a:noFill/>
        </p:spPr>
        <p:txBody>
          <a:bodyPr wrap="square" rtlCol="0">
            <a:spAutoFit/>
          </a:bodyPr>
          <a:lstStyle/>
          <a:p>
            <a:r>
              <a:rPr lang="nl-BE" sz="1200" dirty="0"/>
              <a:t>5</a:t>
            </a:r>
            <a:endParaRPr lang="fr-BE" sz="1200"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44</a:t>
            </a:fld>
            <a:r>
              <a:rPr lang="fr-BE" smtClean="0"/>
              <a:t> </a:t>
            </a:r>
            <a:endParaRPr lang="fr-BE" dirty="0"/>
          </a:p>
        </p:txBody>
      </p:sp>
    </p:spTree>
    <p:extLst>
      <p:ext uri="{BB962C8B-B14F-4D97-AF65-F5344CB8AC3E}">
        <p14:creationId xmlns:p14="http://schemas.microsoft.com/office/powerpoint/2010/main" val="23262482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nl-BE" dirty="0" smtClean="0"/>
              <a:t>batch-raadpleging van de gegevensbank GSS (bufferdatabank)</a:t>
            </a:r>
          </a:p>
          <a:p>
            <a:pPr lvl="1"/>
            <a:r>
              <a:rPr lang="nl-BE" sz="2400" dirty="0"/>
              <a:t>wordt driemaandelijks gevoed door de 10 authentieke bronnen : </a:t>
            </a:r>
            <a:r>
              <a:rPr lang="nl-BE" sz="2000" dirty="0"/>
              <a:t>FPD, DGPH, POD MI, ziekenfondsen, VSB, </a:t>
            </a:r>
            <a:r>
              <a:rPr lang="nl-BE" sz="2000" dirty="0" smtClean="0"/>
              <a:t>Opgroeien, </a:t>
            </a:r>
            <a:r>
              <a:rPr lang="nl-BE" sz="2000" dirty="0"/>
              <a:t>IRISCARE, OAW, AVIQ en DSL</a:t>
            </a:r>
            <a:r>
              <a:rPr lang="nl-BE" sz="2000" dirty="0">
                <a:sym typeface="Arial" charset="0"/>
              </a:rPr>
              <a:t> </a:t>
            </a:r>
            <a:r>
              <a:rPr lang="nl-BE" sz="2000" dirty="0" smtClean="0">
                <a:sym typeface="Arial" charset="0"/>
              </a:rPr>
              <a:t>+ 1 authentieke </a:t>
            </a:r>
            <a:r>
              <a:rPr lang="nl-BE" sz="2000" dirty="0">
                <a:sym typeface="Arial" charset="0"/>
              </a:rPr>
              <a:t>bron momenteel in voorbereiding (</a:t>
            </a:r>
            <a:r>
              <a:rPr lang="nl-BE" sz="2000" dirty="0" smtClean="0">
                <a:sym typeface="Arial" charset="0"/>
              </a:rPr>
              <a:t>Ministerie Duitstalige Gemeenschap: </a:t>
            </a:r>
            <a:r>
              <a:rPr lang="nl-BE" sz="2000" dirty="0" smtClean="0">
                <a:sym typeface="Arial" charset="0"/>
              </a:rPr>
              <a:t>04/2023</a:t>
            </a:r>
            <a:r>
              <a:rPr lang="nl-BE" sz="2000" dirty="0">
                <a:sym typeface="Arial" charset="0"/>
              </a:rPr>
              <a:t>)</a:t>
            </a:r>
          </a:p>
          <a:p>
            <a:pPr lvl="1"/>
            <a:r>
              <a:rPr lang="nl-NL" dirty="0" smtClean="0"/>
              <a:t>hierdoor kunnen de rechten van een categorie van personen (die op voorhand is gekend bij de toekennende instantie) worden geautomatiseerd</a:t>
            </a:r>
          </a:p>
          <a:p>
            <a:pPr lvl="2"/>
            <a:r>
              <a:rPr lang="nl-NL" dirty="0" smtClean="0"/>
              <a:t>vb. alle inwoners van een gemeente, een provincie</a:t>
            </a:r>
          </a:p>
          <a:p>
            <a:pPr lvl="2"/>
            <a:r>
              <a:rPr lang="nl-NL" dirty="0" smtClean="0"/>
              <a:t>vb. alle gezinnen aangesloten op gas</a:t>
            </a:r>
          </a:p>
          <a:p>
            <a:pPr lvl="1"/>
            <a:r>
              <a:rPr lang="nl-BE" dirty="0" smtClean="0"/>
              <a:t>enkele voorbeelden </a:t>
            </a:r>
          </a:p>
          <a:p>
            <a:pPr lvl="2"/>
            <a:r>
              <a:rPr lang="nl-BE" dirty="0" smtClean="0"/>
              <a:t>sociaal tarief gas / elektriciteit in België</a:t>
            </a:r>
          </a:p>
          <a:p>
            <a:pPr lvl="2"/>
            <a:r>
              <a:rPr lang="nl-BE" dirty="0" smtClean="0"/>
              <a:t>sociaal tarief water in Vlaanderen</a:t>
            </a:r>
          </a:p>
          <a:p>
            <a:pPr lvl="2"/>
            <a:r>
              <a:rPr lang="nl-BE" dirty="0" smtClean="0"/>
              <a:t>vrijstelling verkeersbelasting in Brussels Gewest</a:t>
            </a:r>
          </a:p>
          <a:p>
            <a:pPr lvl="2"/>
            <a:r>
              <a:rPr lang="nl-BE" dirty="0" smtClean="0"/>
              <a:t>gemeenten en provincies </a:t>
            </a:r>
            <a:r>
              <a:rPr lang="nl-BE" dirty="0" smtClean="0"/>
              <a:t>(</a:t>
            </a:r>
            <a:r>
              <a:rPr lang="nl-BE" dirty="0" smtClean="0"/>
              <a:t>vb.</a:t>
            </a:r>
            <a:r>
              <a:rPr lang="nl-BE" dirty="0" smtClean="0"/>
              <a:t> </a:t>
            </a:r>
            <a:r>
              <a:rPr lang="nl-BE" dirty="0" smtClean="0"/>
              <a:t>verminderd tarief buitenschoolse kinderopvang, verminderde heffing voor huisvuilophaling, korting belasting)</a:t>
            </a:r>
          </a:p>
          <a:p>
            <a:endParaRPr lang="en-US" dirty="0"/>
          </a:p>
        </p:txBody>
      </p:sp>
      <p:sp>
        <p:nvSpPr>
          <p:cNvPr id="2" name="Title 1"/>
          <p:cNvSpPr>
            <a:spLocks noGrp="1"/>
          </p:cNvSpPr>
          <p:nvPr>
            <p:ph type="title"/>
          </p:nvPr>
        </p:nvSpPr>
        <p:spPr/>
        <p:txBody>
          <a:bodyPr/>
          <a:lstStyle/>
          <a:p>
            <a:r>
              <a:rPr lang="nl-BE" dirty="0" smtClean="0"/>
              <a:t>Gestandaardiseerde </a:t>
            </a:r>
            <a:r>
              <a:rPr lang="nl-BE" dirty="0" smtClean="0"/>
              <a:t>Sociale </a:t>
            </a:r>
            <a:r>
              <a:rPr lang="nl-BE" dirty="0"/>
              <a:t>S</a:t>
            </a:r>
            <a:r>
              <a:rPr lang="nl-BE" dirty="0" smtClean="0"/>
              <a:t>tatuten </a:t>
            </a:r>
            <a:r>
              <a:rPr lang="nl-BE" dirty="0" smtClean="0"/>
              <a:t>(GSS)</a:t>
            </a:r>
            <a:endParaRPr lang="nl-BE" dirty="0"/>
          </a:p>
        </p:txBody>
      </p:sp>
      <p:sp>
        <p:nvSpPr>
          <p:cNvPr id="5" name="Oval 4"/>
          <p:cNvSpPr/>
          <p:nvPr/>
        </p:nvSpPr>
        <p:spPr>
          <a:xfrm>
            <a:off x="609600" y="1124744"/>
            <a:ext cx="287867" cy="279400"/>
          </a:xfrm>
          <a:prstGeom prst="ellipse">
            <a:avLst/>
          </a:prstGeom>
          <a:solidFill>
            <a:srgbClr val="00206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1350" dirty="0"/>
              <a:t>1</a:t>
            </a:r>
            <a:endParaRPr lang="en-US" sz="1350" dirty="0"/>
          </a:p>
        </p:txBody>
      </p:sp>
      <p:sp>
        <p:nvSpPr>
          <p:cNvPr id="7" name="TextBox 6"/>
          <p:cNvSpPr txBox="1"/>
          <p:nvPr/>
        </p:nvSpPr>
        <p:spPr>
          <a:xfrm>
            <a:off x="10210800" y="6425814"/>
            <a:ext cx="288072" cy="276999"/>
          </a:xfrm>
          <a:prstGeom prst="rect">
            <a:avLst/>
          </a:prstGeom>
          <a:noFill/>
        </p:spPr>
        <p:txBody>
          <a:bodyPr wrap="square" rtlCol="0">
            <a:spAutoFit/>
          </a:bodyPr>
          <a:lstStyle/>
          <a:p>
            <a:r>
              <a:rPr lang="nl-BE" sz="1200" dirty="0"/>
              <a:t>7</a:t>
            </a:r>
            <a:endParaRPr lang="fr-BE" sz="1200"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45</a:t>
            </a:fld>
            <a:r>
              <a:rPr lang="fr-BE" smtClean="0"/>
              <a:t> </a:t>
            </a:r>
            <a:endParaRPr lang="fr-BE" dirty="0"/>
          </a:p>
        </p:txBody>
      </p:sp>
    </p:spTree>
    <p:extLst>
      <p:ext uri="{BB962C8B-B14F-4D97-AF65-F5344CB8AC3E}">
        <p14:creationId xmlns:p14="http://schemas.microsoft.com/office/powerpoint/2010/main" val="20569803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Bufferdatabank</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6902" y="1344368"/>
            <a:ext cx="7272808" cy="4906534"/>
          </a:xfrm>
          <a:prstGeom prst="rect">
            <a:avLst/>
          </a:prstGeom>
        </p:spPr>
      </p:pic>
      <p:sp>
        <p:nvSpPr>
          <p:cNvPr id="5" name="TextBox 4"/>
          <p:cNvSpPr txBox="1"/>
          <p:nvPr/>
        </p:nvSpPr>
        <p:spPr>
          <a:xfrm>
            <a:off x="10210800" y="6425814"/>
            <a:ext cx="288072" cy="276999"/>
          </a:xfrm>
          <a:prstGeom prst="rect">
            <a:avLst/>
          </a:prstGeom>
          <a:noFill/>
        </p:spPr>
        <p:txBody>
          <a:bodyPr wrap="square" rtlCol="0">
            <a:spAutoFit/>
          </a:bodyPr>
          <a:lstStyle/>
          <a:p>
            <a:r>
              <a:rPr lang="nl-BE" sz="1200" dirty="0"/>
              <a:t>8</a:t>
            </a:r>
            <a:endParaRPr lang="fr-BE" sz="1200"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46</a:t>
            </a:fld>
            <a:r>
              <a:rPr lang="fr-BE" smtClean="0"/>
              <a:t> </a:t>
            </a:r>
            <a:endParaRPr lang="fr-BE" dirty="0"/>
          </a:p>
        </p:txBody>
      </p:sp>
    </p:spTree>
    <p:extLst>
      <p:ext uri="{BB962C8B-B14F-4D97-AF65-F5344CB8AC3E}">
        <p14:creationId xmlns:p14="http://schemas.microsoft.com/office/powerpoint/2010/main" val="23696873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nl-BE" dirty="0" smtClean="0"/>
              <a:t>de 10 huidige authentieke bronnen </a:t>
            </a:r>
            <a:r>
              <a:rPr lang="nl-BE" dirty="0" smtClean="0">
                <a:solidFill>
                  <a:srgbClr val="FF0000"/>
                </a:solidFill>
              </a:rPr>
              <a:t> </a:t>
            </a:r>
          </a:p>
          <a:p>
            <a:pPr lvl="1"/>
            <a:r>
              <a:rPr lang="nl-BE" dirty="0" smtClean="0"/>
              <a:t>Federale Pensioendienst (vb. Inkomensgarantie voor ouderen </a:t>
            </a:r>
            <a:r>
              <a:rPr lang="nl-BE" dirty="0"/>
              <a:t>(</a:t>
            </a:r>
            <a:r>
              <a:rPr lang="nl-BE" dirty="0" smtClean="0"/>
              <a:t>IGO))</a:t>
            </a:r>
            <a:endParaRPr lang="nl-BE" dirty="0" smtClean="0"/>
          </a:p>
          <a:p>
            <a:pPr lvl="1"/>
            <a:r>
              <a:rPr lang="nl-BE" dirty="0" smtClean="0"/>
              <a:t>DG Personen met een Handicap (vb. erkende handicap, </a:t>
            </a:r>
            <a:r>
              <a:rPr lang="nl-BE" dirty="0" err="1"/>
              <a:t>i</a:t>
            </a:r>
            <a:r>
              <a:rPr lang="nl-BE" dirty="0" err="1" smtClean="0"/>
              <a:t>nkomensvervangende</a:t>
            </a:r>
            <a:r>
              <a:rPr lang="nl-BE" dirty="0" smtClean="0"/>
              <a:t> tegemoetkoming (IVT))</a:t>
            </a:r>
          </a:p>
          <a:p>
            <a:pPr lvl="1"/>
            <a:r>
              <a:rPr lang="nl-BE" dirty="0" smtClean="0"/>
              <a:t>POD Maatschappelijke </a:t>
            </a:r>
            <a:r>
              <a:rPr lang="nl-BE" dirty="0" smtClean="0"/>
              <a:t>Integratie: gegevens van </a:t>
            </a:r>
            <a:r>
              <a:rPr lang="nl-BE" dirty="0" err="1" smtClean="0"/>
              <a:t>OCMW’s</a:t>
            </a:r>
            <a:r>
              <a:rPr lang="nl-BE" dirty="0" smtClean="0"/>
              <a:t> </a:t>
            </a:r>
            <a:r>
              <a:rPr lang="nl-BE" dirty="0" smtClean="0"/>
              <a:t>(vb. </a:t>
            </a:r>
            <a:r>
              <a:rPr lang="nl-BE" dirty="0"/>
              <a:t>l</a:t>
            </a:r>
            <a:r>
              <a:rPr lang="nl-BE" dirty="0" smtClean="0"/>
              <a:t>eefloon (LL))</a:t>
            </a:r>
            <a:endParaRPr lang="nl-BE" dirty="0" smtClean="0"/>
          </a:p>
          <a:p>
            <a:pPr lvl="1"/>
            <a:r>
              <a:rPr lang="nl-BE" dirty="0" smtClean="0"/>
              <a:t>ziekenfondsen </a:t>
            </a:r>
            <a:r>
              <a:rPr lang="nl-BE" dirty="0" smtClean="0"/>
              <a:t>(vb. </a:t>
            </a:r>
            <a:r>
              <a:rPr lang="nl-BE" dirty="0" smtClean="0"/>
              <a:t>verhoogde </a:t>
            </a:r>
            <a:r>
              <a:rPr lang="nl-BE" dirty="0"/>
              <a:t>t</a:t>
            </a:r>
            <a:r>
              <a:rPr lang="nl-BE" dirty="0" smtClean="0"/>
              <a:t>egemoetkoming (VT))</a:t>
            </a:r>
            <a:endParaRPr lang="nl-BE" dirty="0" smtClean="0"/>
          </a:p>
          <a:p>
            <a:pPr lvl="1"/>
            <a:r>
              <a:rPr lang="nl-BE" dirty="0" smtClean="0"/>
              <a:t>Vlaamse sociale bescherming (vb. </a:t>
            </a:r>
            <a:r>
              <a:rPr lang="nl-BE" dirty="0" smtClean="0"/>
              <a:t>tegemoetkoming </a:t>
            </a:r>
            <a:r>
              <a:rPr lang="nl-BE" dirty="0" smtClean="0"/>
              <a:t>voor hulp aan bejaarden </a:t>
            </a:r>
            <a:r>
              <a:rPr lang="nl-BE" dirty="0"/>
              <a:t>(</a:t>
            </a:r>
            <a:r>
              <a:rPr lang="nl-BE" dirty="0" smtClean="0"/>
              <a:t>THAB))</a:t>
            </a:r>
            <a:endParaRPr lang="nl-BE" dirty="0" smtClean="0"/>
          </a:p>
          <a:p>
            <a:pPr lvl="1"/>
            <a:r>
              <a:rPr lang="nl-BE" dirty="0" smtClean="0"/>
              <a:t>Opgroeien (vb. </a:t>
            </a:r>
            <a:r>
              <a:rPr lang="nl-BE" dirty="0" smtClean="0"/>
              <a:t>k</a:t>
            </a:r>
            <a:r>
              <a:rPr lang="nl-BE" dirty="0" smtClean="0"/>
              <a:t>inderen met een specifieke ondersteuningsbehoefte </a:t>
            </a:r>
            <a:r>
              <a:rPr lang="nl-BE" dirty="0" smtClean="0"/>
              <a:t>(</a:t>
            </a:r>
            <a:r>
              <a:rPr lang="nl-BE" dirty="0" smtClean="0"/>
              <a:t>P1-4))</a:t>
            </a:r>
          </a:p>
          <a:p>
            <a:pPr lvl="1"/>
            <a:r>
              <a:rPr lang="nl-BE" dirty="0" smtClean="0"/>
              <a:t>IRISCARE (Brussels Gewest) (vb. tegemoetkoming voor hulp aan bejaarden </a:t>
            </a:r>
            <a:r>
              <a:rPr lang="nl-BE" dirty="0" smtClean="0"/>
              <a:t>(</a:t>
            </a:r>
            <a:r>
              <a:rPr lang="nl-BE" dirty="0" smtClean="0"/>
              <a:t>THAB))</a:t>
            </a:r>
          </a:p>
          <a:p>
            <a:pPr lvl="1"/>
            <a:r>
              <a:rPr lang="en-US" dirty="0" smtClean="0"/>
              <a:t>AVIQ (</a:t>
            </a:r>
            <a:r>
              <a:rPr lang="en-US" dirty="0" err="1" smtClean="0"/>
              <a:t>Wallonië</a:t>
            </a:r>
            <a:r>
              <a:rPr lang="en-US" dirty="0" smtClean="0"/>
              <a:t>) (vb. </a:t>
            </a:r>
            <a:r>
              <a:rPr lang="en-US" dirty="0" err="1" smtClean="0"/>
              <a:t>e</a:t>
            </a:r>
            <a:r>
              <a:rPr lang="en-US" dirty="0" err="1" smtClean="0"/>
              <a:t>rkende</a:t>
            </a:r>
            <a:r>
              <a:rPr lang="en-US" dirty="0" smtClean="0"/>
              <a:t> handicap - </a:t>
            </a:r>
            <a:r>
              <a:rPr lang="en-US" dirty="0" err="1" smtClean="0"/>
              <a:t>kinderen</a:t>
            </a:r>
            <a:r>
              <a:rPr lang="en-US" dirty="0" smtClean="0"/>
              <a:t>)</a:t>
            </a:r>
          </a:p>
          <a:p>
            <a:pPr lvl="1"/>
            <a:r>
              <a:rPr lang="en-US" dirty="0" smtClean="0"/>
              <a:t>DSL (</a:t>
            </a:r>
            <a:r>
              <a:rPr lang="en-US" dirty="0" err="1" smtClean="0"/>
              <a:t>Duitstalige</a:t>
            </a:r>
            <a:r>
              <a:rPr lang="en-US" dirty="0" smtClean="0"/>
              <a:t> </a:t>
            </a:r>
            <a:r>
              <a:rPr lang="en-US" dirty="0" err="1" smtClean="0"/>
              <a:t>Gemeenschap</a:t>
            </a:r>
            <a:r>
              <a:rPr lang="en-US" dirty="0" smtClean="0"/>
              <a:t>) (vb. </a:t>
            </a:r>
            <a:r>
              <a:rPr lang="en-US" dirty="0" err="1" smtClean="0"/>
              <a:t>e</a:t>
            </a:r>
            <a:r>
              <a:rPr lang="en-US" dirty="0" err="1" smtClean="0"/>
              <a:t>rkende</a:t>
            </a:r>
            <a:r>
              <a:rPr lang="en-US" dirty="0" smtClean="0"/>
              <a:t> handicap - </a:t>
            </a:r>
            <a:r>
              <a:rPr lang="en-US" dirty="0" err="1" smtClean="0"/>
              <a:t>kinderen</a:t>
            </a:r>
            <a:r>
              <a:rPr lang="en-US" dirty="0" smtClean="0"/>
              <a:t>)</a:t>
            </a:r>
          </a:p>
          <a:p>
            <a:pPr lvl="1"/>
            <a:r>
              <a:rPr lang="nl-BE" dirty="0" smtClean="0"/>
              <a:t>Organisme </a:t>
            </a:r>
            <a:r>
              <a:rPr lang="nl-BE" dirty="0" err="1" smtClean="0"/>
              <a:t>Assureur</a:t>
            </a:r>
            <a:r>
              <a:rPr lang="nl-BE" dirty="0" smtClean="0"/>
              <a:t> Wallon (vb. </a:t>
            </a:r>
            <a:r>
              <a:rPr lang="fr-BE" dirty="0" err="1"/>
              <a:t>v</a:t>
            </a:r>
            <a:r>
              <a:rPr lang="fr-BE" dirty="0" err="1" smtClean="0"/>
              <a:t>ermindering</a:t>
            </a:r>
            <a:r>
              <a:rPr lang="fr-BE" dirty="0" smtClean="0"/>
              <a:t> </a:t>
            </a:r>
            <a:r>
              <a:rPr lang="fr-BE" dirty="0" err="1" smtClean="0"/>
              <a:t>zelfredzaamheid</a:t>
            </a:r>
            <a:r>
              <a:rPr lang="fr-BE" dirty="0" smtClean="0"/>
              <a:t>)</a:t>
            </a:r>
          </a:p>
          <a:p>
            <a:pPr lvl="1"/>
            <a:endParaRPr lang="nl-BE" dirty="0" smtClean="0"/>
          </a:p>
          <a:p>
            <a:pPr lvl="1"/>
            <a:endParaRPr lang="nl-BE" dirty="0" smtClean="0"/>
          </a:p>
          <a:p>
            <a:endParaRPr lang="nl-BE" dirty="0"/>
          </a:p>
        </p:txBody>
      </p:sp>
      <p:sp>
        <p:nvSpPr>
          <p:cNvPr id="2" name="Title 1"/>
          <p:cNvSpPr>
            <a:spLocks noGrp="1"/>
          </p:cNvSpPr>
          <p:nvPr>
            <p:ph type="title"/>
          </p:nvPr>
        </p:nvSpPr>
        <p:spPr/>
        <p:txBody>
          <a:bodyPr/>
          <a:lstStyle/>
          <a:p>
            <a:r>
              <a:rPr lang="nl-BE" smtClean="0"/>
              <a:t>Authentieke bronnen</a:t>
            </a:r>
            <a:endParaRPr lang="nl-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47</a:t>
            </a:fld>
            <a:r>
              <a:rPr lang="fr-BE" smtClean="0"/>
              <a:t> </a:t>
            </a:r>
            <a:endParaRPr lang="fr-BE" dirty="0"/>
          </a:p>
        </p:txBody>
      </p:sp>
    </p:spTree>
    <p:extLst>
      <p:ext uri="{BB962C8B-B14F-4D97-AF65-F5344CB8AC3E}">
        <p14:creationId xmlns:p14="http://schemas.microsoft.com/office/powerpoint/2010/main" val="25163250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nl-BE" smtClean="0"/>
              <a:t>voor gebruikers van gegevens</a:t>
            </a:r>
          </a:p>
          <a:p>
            <a:pPr lvl="1"/>
            <a:r>
              <a:rPr lang="nl-BE" smtClean="0"/>
              <a:t>geheel van informatie is op gecoördineerde en gevalideerde wijze beschikbaar</a:t>
            </a:r>
          </a:p>
          <a:p>
            <a:pPr lvl="1"/>
            <a:r>
              <a:rPr lang="nl-BE" smtClean="0"/>
              <a:t>mogelijkheid tot toepassing van beslissingsregels door de KSZ in functie van de concrete behoeften van elke gebruiker (waarborg proportionaliteitsbeginsel)</a:t>
            </a:r>
            <a:endParaRPr lang="fr-BE" smtClean="0"/>
          </a:p>
          <a:p>
            <a:r>
              <a:rPr lang="nl-BE" smtClean="0"/>
              <a:t>voor de beheerders van authentieke bronnen</a:t>
            </a:r>
          </a:p>
          <a:p>
            <a:pPr lvl="1"/>
            <a:r>
              <a:rPr lang="nl-BE" smtClean="0"/>
              <a:t>vermijden van ad hoc ontwikkelingen voor elke gegevensaanvraag</a:t>
            </a:r>
          </a:p>
          <a:p>
            <a:pPr lvl="1"/>
            <a:r>
              <a:rPr lang="nl-BE" smtClean="0"/>
              <a:t>vermijden van terbeschikkingstelling van gegevens  volgens behoeften van elke gebruiker</a:t>
            </a:r>
          </a:p>
          <a:p>
            <a:r>
              <a:rPr lang="nl-BE" smtClean="0"/>
              <a:t>voor het systeem</a:t>
            </a:r>
          </a:p>
          <a:p>
            <a:pPr lvl="1"/>
            <a:r>
              <a:rPr lang="nl-NL" smtClean="0"/>
              <a:t>aanzet tot standaardisatie van de feitelijke gegevens waarmee rekening wordt gehouden bij de vaststelling van aanvullende rechten en het tijdstip of periode waarover ze beschikbaar moeten zijn (‘legoblokjesfilosofie’)</a:t>
            </a:r>
          </a:p>
          <a:p>
            <a:pPr lvl="1"/>
            <a:endParaRPr lang="nl-BE" dirty="0" smtClean="0"/>
          </a:p>
        </p:txBody>
      </p:sp>
      <p:sp>
        <p:nvSpPr>
          <p:cNvPr id="2" name="Title 1"/>
          <p:cNvSpPr>
            <a:spLocks noGrp="1"/>
          </p:cNvSpPr>
          <p:nvPr>
            <p:ph type="title"/>
          </p:nvPr>
        </p:nvSpPr>
        <p:spPr/>
        <p:txBody>
          <a:bodyPr/>
          <a:lstStyle/>
          <a:p>
            <a:r>
              <a:rPr lang="nl-BE" smtClean="0"/>
              <a:t>Bufferdatabank - voordelen</a:t>
            </a:r>
            <a:endParaRPr lang="fr-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48</a:t>
            </a:fld>
            <a:r>
              <a:rPr lang="fr-BE" smtClean="0"/>
              <a:t> </a:t>
            </a:r>
            <a:endParaRPr lang="fr-BE" dirty="0"/>
          </a:p>
        </p:txBody>
      </p:sp>
    </p:spTree>
    <p:extLst>
      <p:ext uri="{BB962C8B-B14F-4D97-AF65-F5344CB8AC3E}">
        <p14:creationId xmlns:p14="http://schemas.microsoft.com/office/powerpoint/2010/main" val="42327921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a:solidFill>
                  <a:srgbClr val="0070C0"/>
                </a:solidFill>
              </a:rPr>
              <a:t>Vereenvoudiging van de </a:t>
            </a:r>
            <a:r>
              <a:rPr lang="nl-BE" dirty="0" smtClean="0">
                <a:solidFill>
                  <a:srgbClr val="0070C0"/>
                </a:solidFill>
              </a:rPr>
              <a:t>reglementering</a:t>
            </a:r>
            <a:endParaRPr lang="en-US" dirty="0">
              <a:solidFill>
                <a:srgbClr val="0070C0"/>
              </a:solidFill>
            </a:endParaRPr>
          </a:p>
        </p:txBody>
      </p:sp>
      <p:sp>
        <p:nvSpPr>
          <p:cNvPr id="4" name="Rectangle 3"/>
          <p:cNvSpPr/>
          <p:nvPr/>
        </p:nvSpPr>
        <p:spPr>
          <a:xfrm>
            <a:off x="1775520" y="2348881"/>
            <a:ext cx="3960440" cy="3100849"/>
          </a:xfrm>
          <a:prstGeom prst="rect">
            <a:avLst/>
          </a:prstGeom>
        </p:spPr>
        <p:txBody>
          <a:bodyPr wrap="square">
            <a:spAutoFit/>
          </a:bodyPr>
          <a:lstStyle/>
          <a:p>
            <a:pPr marL="250984" indent="-80963"/>
            <a:endParaRPr lang="nl-BE" sz="1350" dirty="0">
              <a:ea typeface="Calibri" panose="020F0502020204030204" pitchFamily="34" charset="0"/>
              <a:cs typeface="Times New Roman" panose="02020603050405020304" pitchFamily="18" charset="0"/>
            </a:endParaRPr>
          </a:p>
          <a:p>
            <a:pPr marL="180975" indent="-11113"/>
            <a:r>
              <a:rPr lang="nl-BE" sz="1600" dirty="0">
                <a:ea typeface="Calibri" panose="020F0502020204030204" pitchFamily="34" charset="0"/>
                <a:cs typeface="Times New Roman" panose="02020603050405020304" pitchFamily="18" charset="0"/>
              </a:rPr>
              <a:t>Een premie is toegekend aan de referentie- persoon van het gezin ingeschreven in de gemeente waarvan ten minste 1 of meerdere gezinsleden op 1 januari van het betreffende dienstjaar genieten van de</a:t>
            </a:r>
          </a:p>
          <a:p>
            <a:pPr marL="180975" indent="-11113"/>
            <a:endParaRPr lang="fr-BE" sz="600" dirty="0">
              <a:ea typeface="Calibri" panose="020F0502020204030204" pitchFamily="34" charset="0"/>
              <a:cs typeface="Times New Roman" panose="02020603050405020304" pitchFamily="18" charset="0"/>
            </a:endParaRPr>
          </a:p>
          <a:p>
            <a:pPr marL="360363" indent="-179388">
              <a:buFont typeface="Arial" panose="020B0604020202020204" pitchFamily="34" charset="0"/>
              <a:buChar char="•"/>
            </a:pPr>
            <a:r>
              <a:rPr lang="nl-BE" sz="1600" dirty="0">
                <a:ea typeface="Calibri" panose="020F0502020204030204" pitchFamily="34" charset="0"/>
                <a:cs typeface="Times New Roman" panose="02020603050405020304" pitchFamily="18" charset="0"/>
              </a:rPr>
              <a:t> Voorkeurtarieven inzake</a:t>
            </a:r>
            <a:br>
              <a:rPr lang="nl-BE" sz="1600" dirty="0">
                <a:ea typeface="Calibri" panose="020F0502020204030204" pitchFamily="34" charset="0"/>
                <a:cs typeface="Times New Roman" panose="02020603050405020304" pitchFamily="18" charset="0"/>
              </a:rPr>
            </a:br>
            <a:r>
              <a:rPr lang="nl-BE" sz="1600" dirty="0">
                <a:ea typeface="Calibri" panose="020F0502020204030204" pitchFamily="34" charset="0"/>
                <a:cs typeface="Times New Roman" panose="02020603050405020304" pitchFamily="18" charset="0"/>
              </a:rPr>
              <a:t> gezondheidszorgen</a:t>
            </a:r>
            <a:endParaRPr lang="fr-BE" sz="1600" dirty="0">
              <a:ea typeface="Calibri" panose="020F0502020204030204" pitchFamily="34" charset="0"/>
              <a:cs typeface="Times New Roman" panose="02020603050405020304" pitchFamily="18" charset="0"/>
            </a:endParaRPr>
          </a:p>
          <a:p>
            <a:pPr marL="285750" indent="-104775">
              <a:buFont typeface="Arial" panose="020B0604020202020204" pitchFamily="34" charset="0"/>
              <a:buChar char="•"/>
            </a:pPr>
            <a:r>
              <a:rPr lang="nl-BE" sz="1600" dirty="0">
                <a:ea typeface="Calibri" panose="020F0502020204030204" pitchFamily="34" charset="0"/>
                <a:cs typeface="Times New Roman" panose="02020603050405020304" pitchFamily="18" charset="0"/>
              </a:rPr>
              <a:t>  Inkomensgarantie voor ouderen (IGO)</a:t>
            </a:r>
            <a:endParaRPr lang="fr-BE" sz="1600" dirty="0">
              <a:ea typeface="Calibri" panose="020F0502020204030204" pitchFamily="34" charset="0"/>
              <a:cs typeface="Times New Roman" panose="02020603050405020304" pitchFamily="18" charset="0"/>
            </a:endParaRPr>
          </a:p>
          <a:p>
            <a:pPr marL="285750" indent="-104775">
              <a:buFont typeface="Arial" panose="020B0604020202020204" pitchFamily="34" charset="0"/>
              <a:buChar char="•"/>
            </a:pPr>
            <a:r>
              <a:rPr lang="nl-BE" sz="1600" dirty="0">
                <a:ea typeface="Calibri" panose="020F0502020204030204" pitchFamily="34" charset="0"/>
                <a:cs typeface="Times New Roman" panose="02020603050405020304" pitchFamily="18" charset="0"/>
              </a:rPr>
              <a:t>  Tegemoetkoming aan gehandicapten</a:t>
            </a:r>
            <a:endParaRPr lang="fr-BE" sz="1600" dirty="0">
              <a:ea typeface="Calibri" panose="020F0502020204030204" pitchFamily="34" charset="0"/>
              <a:cs typeface="Times New Roman" panose="02020603050405020304" pitchFamily="18" charset="0"/>
            </a:endParaRPr>
          </a:p>
          <a:p>
            <a:pPr marL="360363" indent="-179388">
              <a:buFont typeface="Arial" panose="020B0604020202020204" pitchFamily="34" charset="0"/>
              <a:buChar char="•"/>
            </a:pPr>
            <a:r>
              <a:rPr lang="nl-BE" sz="1600" dirty="0">
                <a:ea typeface="Calibri" panose="020F0502020204030204" pitchFamily="34" charset="0"/>
                <a:cs typeface="Times New Roman" panose="02020603050405020304" pitchFamily="18" charset="0"/>
              </a:rPr>
              <a:t> </a:t>
            </a:r>
            <a:r>
              <a:rPr lang="nl-BE" sz="1600" b="1" dirty="0">
                <a:solidFill>
                  <a:srgbClr val="FF0000"/>
                </a:solidFill>
                <a:ea typeface="Calibri" panose="020F0502020204030204" pitchFamily="34" charset="0"/>
                <a:cs typeface="Times New Roman" panose="02020603050405020304" pitchFamily="18" charset="0"/>
              </a:rPr>
              <a:t>Verhoogde kinderbijslag (regeling</a:t>
            </a:r>
            <a:br>
              <a:rPr lang="nl-BE" sz="1600" b="1" dirty="0">
                <a:solidFill>
                  <a:srgbClr val="FF0000"/>
                </a:solidFill>
                <a:ea typeface="Calibri" panose="020F0502020204030204" pitchFamily="34" charset="0"/>
                <a:cs typeface="Times New Roman" panose="02020603050405020304" pitchFamily="18" charset="0"/>
              </a:rPr>
            </a:br>
            <a:r>
              <a:rPr lang="nl-BE" sz="1600" b="1" dirty="0">
                <a:solidFill>
                  <a:srgbClr val="FF0000"/>
                </a:solidFill>
                <a:ea typeface="Calibri" panose="020F0502020204030204" pitchFamily="34" charset="0"/>
                <a:cs typeface="Times New Roman" panose="02020603050405020304" pitchFamily="18" charset="0"/>
              </a:rPr>
              <a:t> loonarbeiders of zelfstandigen)</a:t>
            </a:r>
            <a:endParaRPr lang="fr-BE" sz="1600" b="1" dirty="0">
              <a:solidFill>
                <a:srgbClr val="FF0000"/>
              </a:solidFill>
              <a:ea typeface="Calibri" panose="020F0502020204030204" pitchFamily="34" charset="0"/>
              <a:cs typeface="Times New Roman" panose="02020603050405020304" pitchFamily="18" charset="0"/>
            </a:endParaRPr>
          </a:p>
        </p:txBody>
      </p:sp>
      <p:sp>
        <p:nvSpPr>
          <p:cNvPr id="5" name="Rectangle 4"/>
          <p:cNvSpPr/>
          <p:nvPr/>
        </p:nvSpPr>
        <p:spPr>
          <a:xfrm>
            <a:off x="6240016" y="2348881"/>
            <a:ext cx="4067944" cy="3516347"/>
          </a:xfrm>
          <a:prstGeom prst="rect">
            <a:avLst/>
          </a:prstGeom>
        </p:spPr>
        <p:txBody>
          <a:bodyPr wrap="square">
            <a:spAutoFit/>
          </a:bodyPr>
          <a:lstStyle/>
          <a:p>
            <a:pPr marL="250984" indent="-80963"/>
            <a:endParaRPr lang="nl-BE" sz="1350" dirty="0">
              <a:ea typeface="Calibri" panose="020F0502020204030204" pitchFamily="34" charset="0"/>
              <a:cs typeface="Times New Roman" panose="02020603050405020304" pitchFamily="18" charset="0"/>
            </a:endParaRPr>
          </a:p>
          <a:p>
            <a:pPr marL="180975" indent="-11113"/>
            <a:r>
              <a:rPr lang="nl-BE" sz="1600" dirty="0">
                <a:ea typeface="Calibri" panose="020F0502020204030204" pitchFamily="34" charset="0"/>
                <a:cs typeface="Times New Roman" panose="02020603050405020304" pitchFamily="18" charset="0"/>
              </a:rPr>
              <a:t>Een premie is toegekend aan de referentie-</a:t>
            </a:r>
          </a:p>
          <a:p>
            <a:pPr marL="180975" indent="-11113"/>
            <a:r>
              <a:rPr lang="nl-BE" sz="1600" dirty="0">
                <a:ea typeface="Calibri" panose="020F0502020204030204" pitchFamily="34" charset="0"/>
                <a:cs typeface="Times New Roman" panose="02020603050405020304" pitchFamily="18" charset="0"/>
              </a:rPr>
              <a:t>persoon van het gezin ingeschreven in de </a:t>
            </a:r>
          </a:p>
          <a:p>
            <a:pPr marL="180975" indent="-11113"/>
            <a:r>
              <a:rPr lang="nl-BE" sz="1600" dirty="0">
                <a:ea typeface="Calibri" panose="020F0502020204030204" pitchFamily="34" charset="0"/>
                <a:cs typeface="Times New Roman" panose="02020603050405020304" pitchFamily="18" charset="0"/>
              </a:rPr>
              <a:t>gemeente waarvan ten minste 1 of meerdere gezinsleden op 1 januari van het betreffende dienstjaar genieten van de </a:t>
            </a:r>
            <a:r>
              <a:rPr lang="nl-BE" sz="1350" dirty="0">
                <a:ea typeface="Calibri" panose="020F0502020204030204" pitchFamily="34" charset="0"/>
                <a:cs typeface="Times New Roman" panose="02020603050405020304" pitchFamily="18" charset="0"/>
              </a:rPr>
              <a:t/>
            </a:r>
            <a:br>
              <a:rPr lang="nl-BE" sz="1350" dirty="0">
                <a:ea typeface="Calibri" panose="020F0502020204030204" pitchFamily="34" charset="0"/>
                <a:cs typeface="Times New Roman" panose="02020603050405020304" pitchFamily="18" charset="0"/>
              </a:rPr>
            </a:br>
            <a:endParaRPr lang="nl-BE" sz="600" dirty="0">
              <a:ea typeface="Calibri" panose="020F0502020204030204" pitchFamily="34" charset="0"/>
              <a:cs typeface="Times New Roman" panose="02020603050405020304" pitchFamily="18" charset="0"/>
            </a:endParaRPr>
          </a:p>
          <a:p>
            <a:pPr marL="180975" indent="-11113"/>
            <a:r>
              <a:rPr lang="nl-BE" sz="1600" b="1" dirty="0">
                <a:solidFill>
                  <a:srgbClr val="00B050"/>
                </a:solidFill>
                <a:ea typeface="Calibri" panose="020F0502020204030204" pitchFamily="34" charset="0"/>
                <a:cs typeface="Times New Roman" panose="02020603050405020304" pitchFamily="18" charset="0"/>
              </a:rPr>
              <a:t>verhoogde tegemoetkoming van de zorgverzekering </a:t>
            </a:r>
            <a:r>
              <a:rPr lang="nl-BE" sz="1600" dirty="0">
                <a:ea typeface="Calibri" panose="020F0502020204030204" pitchFamily="34" charset="0"/>
                <a:cs typeface="Times New Roman" panose="02020603050405020304" pitchFamily="18" charset="0"/>
              </a:rPr>
              <a:t>(bedoeld in artikel 37, §19, van de wet betreffende de verplichte verzekering voor geneeskundige verzorging en uitkeringen, gecoördineerd op 14 juli 1994)</a:t>
            </a:r>
            <a:endParaRPr lang="fr-BE" sz="1600" dirty="0">
              <a:ea typeface="Calibri" panose="020F0502020204030204" pitchFamily="34" charset="0"/>
              <a:cs typeface="Times New Roman" panose="02020603050405020304" pitchFamily="18" charset="0"/>
            </a:endParaRPr>
          </a:p>
          <a:p>
            <a:pPr marL="250984" indent="-80963"/>
            <a:r>
              <a:rPr lang="nl-BE" sz="1350" dirty="0">
                <a:ea typeface="Calibri" panose="020F0502020204030204" pitchFamily="34" charset="0"/>
                <a:cs typeface="Times New Roman" panose="02020603050405020304" pitchFamily="18" charset="0"/>
              </a:rPr>
              <a:t> </a:t>
            </a:r>
            <a:endParaRPr lang="fr-BE" sz="1350" dirty="0">
              <a:ea typeface="Calibri" panose="020F0502020204030204" pitchFamily="34" charset="0"/>
              <a:cs typeface="Times New Roman" panose="02020603050405020304" pitchFamily="18" charset="0"/>
            </a:endParaRPr>
          </a:p>
          <a:p>
            <a:pPr marL="250984" indent="-80963"/>
            <a:r>
              <a:rPr lang="nl-BE" sz="1350" dirty="0">
                <a:ea typeface="Calibri" panose="020F0502020204030204" pitchFamily="34" charset="0"/>
                <a:cs typeface="Times New Roman" panose="02020603050405020304" pitchFamily="18" charset="0"/>
              </a:rPr>
              <a:t> </a:t>
            </a:r>
            <a:endParaRPr lang="fr-BE" sz="1350" dirty="0">
              <a:ea typeface="Calibri" panose="020F0502020204030204" pitchFamily="34" charset="0"/>
              <a:cs typeface="Times New Roman" panose="02020603050405020304" pitchFamily="18" charset="0"/>
            </a:endParaRPr>
          </a:p>
        </p:txBody>
      </p:sp>
      <p:sp>
        <p:nvSpPr>
          <p:cNvPr id="6" name="Rounded Rectangle 5"/>
          <p:cNvSpPr/>
          <p:nvPr/>
        </p:nvSpPr>
        <p:spPr>
          <a:xfrm>
            <a:off x="2207568" y="1484784"/>
            <a:ext cx="2592288" cy="648072"/>
          </a:xfrm>
          <a:prstGeom prst="roundRect">
            <a:avLst/>
          </a:prstGeom>
          <a:ln w="28575">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BE" b="1" dirty="0" err="1">
                <a:solidFill>
                  <a:srgbClr val="FF0000"/>
                </a:solidFill>
              </a:rPr>
              <a:t>v</a:t>
            </a:r>
            <a:r>
              <a:rPr lang="fr-BE" b="1" dirty="0" err="1" smtClean="0">
                <a:solidFill>
                  <a:srgbClr val="FF0000"/>
                </a:solidFill>
              </a:rPr>
              <a:t>b</a:t>
            </a:r>
            <a:r>
              <a:rPr lang="fr-BE" b="1" dirty="0" smtClean="0">
                <a:solidFill>
                  <a:srgbClr val="FF0000"/>
                </a:solidFill>
              </a:rPr>
              <a:t>. </a:t>
            </a:r>
            <a:r>
              <a:rPr lang="fr-BE" b="1" dirty="0" err="1" smtClean="0">
                <a:solidFill>
                  <a:srgbClr val="FF0000"/>
                </a:solidFill>
              </a:rPr>
              <a:t>Don’t</a:t>
            </a:r>
            <a:endParaRPr lang="en-US" b="1" dirty="0">
              <a:solidFill>
                <a:srgbClr val="FF0000"/>
              </a:solidFill>
            </a:endParaRPr>
          </a:p>
        </p:txBody>
      </p:sp>
      <p:sp>
        <p:nvSpPr>
          <p:cNvPr id="7" name="Rounded Rectangle 6"/>
          <p:cNvSpPr/>
          <p:nvPr/>
        </p:nvSpPr>
        <p:spPr>
          <a:xfrm>
            <a:off x="6816080" y="1477289"/>
            <a:ext cx="2592288" cy="648072"/>
          </a:xfrm>
          <a:prstGeom prst="roundRect">
            <a:avLst/>
          </a:prstGeom>
          <a:ln w="28575">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BE" b="1" dirty="0" err="1">
                <a:solidFill>
                  <a:srgbClr val="00B050"/>
                </a:solidFill>
              </a:rPr>
              <a:t>v</a:t>
            </a:r>
            <a:r>
              <a:rPr lang="fr-BE" b="1" dirty="0" err="1" smtClean="0">
                <a:solidFill>
                  <a:srgbClr val="00B050"/>
                </a:solidFill>
              </a:rPr>
              <a:t>b</a:t>
            </a:r>
            <a:r>
              <a:rPr lang="fr-BE" b="1" dirty="0" smtClean="0">
                <a:solidFill>
                  <a:srgbClr val="00B050"/>
                </a:solidFill>
              </a:rPr>
              <a:t>. Do</a:t>
            </a:r>
            <a:endParaRPr lang="en-US" b="1" dirty="0">
              <a:solidFill>
                <a:srgbClr val="00B050"/>
              </a:solidFill>
            </a:endParaRPr>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49</a:t>
            </a:fld>
            <a:r>
              <a:rPr lang="fr-BE" smtClean="0"/>
              <a:t> </a:t>
            </a:r>
            <a:endParaRPr lang="fr-BE" dirty="0"/>
          </a:p>
        </p:txBody>
      </p:sp>
    </p:spTree>
    <p:extLst>
      <p:ext uri="{BB962C8B-B14F-4D97-AF65-F5344CB8AC3E}">
        <p14:creationId xmlns:p14="http://schemas.microsoft.com/office/powerpoint/2010/main" val="6987402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9"/>
            <a:ext cx="12199523" cy="6856131"/>
          </a:xfrm>
          <a:prstGeom prst="rect">
            <a:avLst/>
          </a:prstGeom>
        </p:spPr>
      </p:pic>
    </p:spTree>
    <p:extLst>
      <p:ext uri="{BB962C8B-B14F-4D97-AF65-F5344CB8AC3E}">
        <p14:creationId xmlns:p14="http://schemas.microsoft.com/office/powerpoint/2010/main" val="588793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solidFill>
                  <a:srgbClr val="0070C0"/>
                </a:solidFill>
              </a:rPr>
              <a:t>Legoblok</a:t>
            </a:r>
            <a:r>
              <a:rPr lang="fr-BE" dirty="0" smtClean="0">
                <a:solidFill>
                  <a:srgbClr val="0070C0"/>
                </a:solidFill>
              </a:rPr>
              <a:t> </a:t>
            </a:r>
            <a:r>
              <a:rPr lang="fr-BE" dirty="0" err="1" smtClean="0">
                <a:solidFill>
                  <a:srgbClr val="0070C0"/>
                </a:solidFill>
              </a:rPr>
              <a:t>filosofie</a:t>
            </a:r>
            <a:endParaRPr lang="en-US" dirty="0">
              <a:solidFill>
                <a:srgbClr val="0070C0"/>
              </a:solidFill>
            </a:endParaRPr>
          </a:p>
        </p:txBody>
      </p:sp>
      <p:grpSp>
        <p:nvGrpSpPr>
          <p:cNvPr id="27" name="Group 26"/>
          <p:cNvGrpSpPr/>
          <p:nvPr/>
        </p:nvGrpSpPr>
        <p:grpSpPr>
          <a:xfrm>
            <a:off x="1926699" y="908720"/>
            <a:ext cx="1692616" cy="5737735"/>
            <a:chOff x="575128" y="823206"/>
            <a:chExt cx="1692616" cy="5737735"/>
          </a:xfrm>
        </p:grpSpPr>
        <p:grpSp>
          <p:nvGrpSpPr>
            <p:cNvPr id="25" name="Group 24"/>
            <p:cNvGrpSpPr/>
            <p:nvPr/>
          </p:nvGrpSpPr>
          <p:grpSpPr>
            <a:xfrm>
              <a:off x="575128" y="823206"/>
              <a:ext cx="1692616" cy="1186001"/>
              <a:chOff x="538696" y="823206"/>
              <a:chExt cx="1692616" cy="1186001"/>
            </a:xfrm>
          </p:grpSpPr>
          <p:sp>
            <p:nvSpPr>
              <p:cNvPr id="5" name="Rounded Rectangle 4"/>
              <p:cNvSpPr/>
              <p:nvPr/>
            </p:nvSpPr>
            <p:spPr>
              <a:xfrm>
                <a:off x="1092874" y="1222729"/>
                <a:ext cx="11384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Verblijfplaats</a:t>
                </a:r>
              </a:p>
            </p:txBody>
          </p:sp>
          <p:sp>
            <p:nvSpPr>
              <p:cNvPr id="6" name="Rounded Rectangle 5"/>
              <p:cNvSpPr/>
              <p:nvPr/>
            </p:nvSpPr>
            <p:spPr>
              <a:xfrm>
                <a:off x="538696" y="823206"/>
                <a:ext cx="539652" cy="1186001"/>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250" dirty="0">
                    <a:ea typeface="Verdana" panose="020B0604030504040204" pitchFamily="34" charset="0"/>
                    <a:cs typeface="Verdana" panose="020B0604030504040204" pitchFamily="34" charset="0"/>
                  </a:rPr>
                  <a:t>Authentieke bron (RR &amp; KSZ)</a:t>
                </a:r>
                <a:endParaRPr lang="nl-BE" sz="1250" dirty="0"/>
              </a:p>
            </p:txBody>
          </p:sp>
          <p:sp>
            <p:nvSpPr>
              <p:cNvPr id="7" name="Rounded Rectangle 6"/>
              <p:cNvSpPr/>
              <p:nvPr/>
            </p:nvSpPr>
            <p:spPr>
              <a:xfrm>
                <a:off x="1092874" y="823206"/>
                <a:ext cx="11384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ysClr val="windowText" lastClr="000000"/>
                    </a:solidFill>
                  </a:rPr>
                  <a:t>Geboorte-datum</a:t>
                </a:r>
                <a:endParaRPr lang="nl-BE" sz="1200" dirty="0">
                  <a:solidFill>
                    <a:sysClr val="windowText" lastClr="000000"/>
                  </a:solidFill>
                </a:endParaRPr>
              </a:p>
            </p:txBody>
          </p:sp>
          <p:sp>
            <p:nvSpPr>
              <p:cNvPr id="8" name="Rounded Rectangle 7"/>
              <p:cNvSpPr/>
              <p:nvPr/>
            </p:nvSpPr>
            <p:spPr>
              <a:xfrm>
                <a:off x="1092874" y="1617331"/>
                <a:ext cx="11384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ysClr val="windowText" lastClr="000000"/>
                    </a:solidFill>
                  </a:rPr>
                  <a:t>Gezins-samenstelling</a:t>
                </a:r>
                <a:endParaRPr lang="nl-BE" sz="1200" dirty="0">
                  <a:solidFill>
                    <a:sysClr val="windowText" lastClr="000000"/>
                  </a:solidFill>
                </a:endParaRPr>
              </a:p>
            </p:txBody>
          </p:sp>
        </p:grpSp>
        <p:grpSp>
          <p:nvGrpSpPr>
            <p:cNvPr id="24" name="Group 23"/>
            <p:cNvGrpSpPr/>
            <p:nvPr/>
          </p:nvGrpSpPr>
          <p:grpSpPr>
            <a:xfrm>
              <a:off x="575128" y="2132856"/>
              <a:ext cx="1692616" cy="3762850"/>
              <a:chOff x="3239424" y="2132856"/>
              <a:chExt cx="1692616" cy="3762850"/>
            </a:xfrm>
          </p:grpSpPr>
          <p:sp>
            <p:nvSpPr>
              <p:cNvPr id="10" name="Rounded Rectangle 9"/>
              <p:cNvSpPr/>
              <p:nvPr/>
            </p:nvSpPr>
            <p:spPr>
              <a:xfrm>
                <a:off x="3239424" y="2132856"/>
                <a:ext cx="584936" cy="3762849"/>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t>Sociale statuten</a:t>
                </a:r>
              </a:p>
            </p:txBody>
          </p:sp>
          <p:sp>
            <p:nvSpPr>
              <p:cNvPr id="11" name="Rounded Rectangle 10"/>
              <p:cNvSpPr/>
              <p:nvPr/>
            </p:nvSpPr>
            <p:spPr>
              <a:xfrm>
                <a:off x="3823804" y="2132857"/>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FOD of OISZ</a:t>
                </a:r>
              </a:p>
            </p:txBody>
          </p:sp>
          <p:sp>
            <p:nvSpPr>
              <p:cNvPr id="12" name="Rounded Rectangle 11"/>
              <p:cNvSpPr/>
              <p:nvPr/>
            </p:nvSpPr>
            <p:spPr>
              <a:xfrm>
                <a:off x="3823804" y="2420676"/>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ysClr val="windowText" lastClr="000000"/>
                    </a:solidFill>
                  </a:rPr>
                  <a:t>IGO</a:t>
                </a:r>
                <a:endParaRPr lang="nl-BE" sz="1200" dirty="0">
                  <a:solidFill>
                    <a:sysClr val="windowText" lastClr="000000"/>
                  </a:solidFill>
                </a:endParaRPr>
              </a:p>
            </p:txBody>
          </p:sp>
          <p:sp>
            <p:nvSpPr>
              <p:cNvPr id="13" name="Rounded Rectangle 12"/>
              <p:cNvSpPr/>
              <p:nvPr/>
            </p:nvSpPr>
            <p:spPr>
              <a:xfrm>
                <a:off x="3823804" y="2708382"/>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ysClr val="windowText" lastClr="000000"/>
                    </a:solidFill>
                  </a:rPr>
                  <a:t>GI</a:t>
                </a:r>
                <a:endParaRPr lang="nl-BE" sz="1200" dirty="0">
                  <a:solidFill>
                    <a:sysClr val="windowText" lastClr="000000"/>
                  </a:solidFill>
                </a:endParaRPr>
              </a:p>
            </p:txBody>
          </p:sp>
          <p:sp>
            <p:nvSpPr>
              <p:cNvPr id="14" name="Rounded Rectangle 13"/>
              <p:cNvSpPr/>
              <p:nvPr/>
            </p:nvSpPr>
            <p:spPr>
              <a:xfrm>
                <a:off x="3823804" y="2998031"/>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ysClr val="windowText" lastClr="000000"/>
                    </a:solidFill>
                  </a:rPr>
                  <a:t>THAB</a:t>
                </a:r>
                <a:endParaRPr lang="nl-BE" sz="1200" dirty="0">
                  <a:solidFill>
                    <a:sysClr val="windowText" lastClr="000000"/>
                  </a:solidFill>
                </a:endParaRPr>
              </a:p>
            </p:txBody>
          </p:sp>
          <p:sp>
            <p:nvSpPr>
              <p:cNvPr id="15" name="Rounded Rectangle 14"/>
              <p:cNvSpPr/>
              <p:nvPr/>
            </p:nvSpPr>
            <p:spPr>
              <a:xfrm>
                <a:off x="3823803" y="3283133"/>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16" name="Rounded Rectangle 15"/>
              <p:cNvSpPr/>
              <p:nvPr/>
            </p:nvSpPr>
            <p:spPr>
              <a:xfrm>
                <a:off x="3823803" y="3575385"/>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OCMW</a:t>
                </a:r>
              </a:p>
            </p:txBody>
          </p:sp>
          <p:sp>
            <p:nvSpPr>
              <p:cNvPr id="17" name="Rounded Rectangle 16"/>
              <p:cNvSpPr/>
              <p:nvPr/>
            </p:nvSpPr>
            <p:spPr>
              <a:xfrm>
                <a:off x="3823803" y="3860768"/>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ysClr val="windowText" lastClr="000000"/>
                    </a:solidFill>
                  </a:rPr>
                  <a:t>LL</a:t>
                </a:r>
                <a:endParaRPr lang="nl-BE" sz="1200" dirty="0">
                  <a:solidFill>
                    <a:sysClr val="windowText" lastClr="000000"/>
                  </a:solidFill>
                </a:endParaRPr>
              </a:p>
            </p:txBody>
          </p:sp>
          <p:sp>
            <p:nvSpPr>
              <p:cNvPr id="18" name="Rounded Rectangle 17"/>
              <p:cNvSpPr/>
              <p:nvPr/>
            </p:nvSpPr>
            <p:spPr>
              <a:xfrm>
                <a:off x="3823803" y="4150416"/>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AF - EQ - LL </a:t>
                </a:r>
              </a:p>
            </p:txBody>
          </p:sp>
          <p:sp>
            <p:nvSpPr>
              <p:cNvPr id="19" name="Rounded Rectangle 18"/>
              <p:cNvSpPr/>
              <p:nvPr/>
            </p:nvSpPr>
            <p:spPr>
              <a:xfrm>
                <a:off x="3823802" y="4440557"/>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DGPH</a:t>
                </a:r>
              </a:p>
            </p:txBody>
          </p:sp>
          <p:sp>
            <p:nvSpPr>
              <p:cNvPr id="20" name="Rounded Rectangle 19"/>
              <p:cNvSpPr/>
              <p:nvPr/>
            </p:nvSpPr>
            <p:spPr>
              <a:xfrm>
                <a:off x="3823802" y="4727770"/>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P1-4</a:t>
                </a:r>
              </a:p>
            </p:txBody>
          </p:sp>
          <p:sp>
            <p:nvSpPr>
              <p:cNvPr id="21" name="Rounded Rectangle 20"/>
              <p:cNvSpPr/>
              <p:nvPr/>
            </p:nvSpPr>
            <p:spPr>
              <a:xfrm>
                <a:off x="3823802" y="5017419"/>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2" name="Rounded Rectangle 21"/>
              <p:cNvSpPr/>
              <p:nvPr/>
            </p:nvSpPr>
            <p:spPr>
              <a:xfrm>
                <a:off x="3823802" y="5314052"/>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100" dirty="0">
                    <a:solidFill>
                      <a:sysClr val="windowText" lastClr="000000"/>
                    </a:solidFill>
                  </a:rPr>
                  <a:t>Ziekenfondsen</a:t>
                </a:r>
                <a:endParaRPr lang="nl-BE" sz="1200" dirty="0">
                  <a:solidFill>
                    <a:sysClr val="windowText" lastClr="000000"/>
                  </a:solidFill>
                </a:endParaRPr>
              </a:p>
            </p:txBody>
          </p:sp>
          <p:sp>
            <p:nvSpPr>
              <p:cNvPr id="23" name="Rounded Rectangle 22"/>
              <p:cNvSpPr/>
              <p:nvPr/>
            </p:nvSpPr>
            <p:spPr>
              <a:xfrm>
                <a:off x="3823802" y="5606058"/>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ysClr val="windowText" lastClr="000000"/>
                    </a:solidFill>
                  </a:rPr>
                  <a:t>VT</a:t>
                </a:r>
                <a:endParaRPr lang="nl-BE" sz="1200" dirty="0">
                  <a:solidFill>
                    <a:sysClr val="windowText" lastClr="000000"/>
                  </a:solidFill>
                </a:endParaRPr>
              </a:p>
            </p:txBody>
          </p:sp>
        </p:grpSp>
        <p:sp>
          <p:nvSpPr>
            <p:cNvPr id="26" name="Rounded Rectangle 25"/>
            <p:cNvSpPr/>
            <p:nvPr/>
          </p:nvSpPr>
          <p:spPr>
            <a:xfrm rot="5400000">
              <a:off x="1152889" y="5446086"/>
              <a:ext cx="539652" cy="1690057"/>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ea typeface="Verdana" panose="020B0604030504040204" pitchFamily="34" charset="0"/>
                  <a:cs typeface="Verdana" panose="020B0604030504040204" pitchFamily="34" charset="0"/>
                </a:rPr>
                <a:t>Inkomsten</a:t>
              </a:r>
              <a:endParaRPr lang="nl-BE" sz="1600" dirty="0"/>
            </a:p>
          </p:txBody>
        </p:sp>
      </p:grpSp>
      <p:grpSp>
        <p:nvGrpSpPr>
          <p:cNvPr id="30" name="Group 29"/>
          <p:cNvGrpSpPr/>
          <p:nvPr/>
        </p:nvGrpSpPr>
        <p:grpSpPr>
          <a:xfrm>
            <a:off x="4771442" y="2951440"/>
            <a:ext cx="1706396" cy="1318750"/>
            <a:chOff x="3851919" y="2626397"/>
            <a:chExt cx="1706396" cy="1318750"/>
          </a:xfrm>
        </p:grpSpPr>
        <p:sp>
          <p:nvSpPr>
            <p:cNvPr id="28" name="Rounded Rectangle 27"/>
            <p:cNvSpPr/>
            <p:nvPr/>
          </p:nvSpPr>
          <p:spPr>
            <a:xfrm>
              <a:off x="3851920" y="2971872"/>
              <a:ext cx="1706395" cy="973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a:solidFill>
                    <a:sysClr val="windowText" lastClr="000000"/>
                  </a:solidFill>
                </a:rPr>
                <a:t>Vermindering provinciebelasting</a:t>
              </a:r>
            </a:p>
          </p:txBody>
        </p:sp>
        <p:sp>
          <p:nvSpPr>
            <p:cNvPr id="29" name="Rounded Rectangle 28"/>
            <p:cNvSpPr/>
            <p:nvPr/>
          </p:nvSpPr>
          <p:spPr>
            <a:xfrm rot="5400000">
              <a:off x="4532378" y="1945938"/>
              <a:ext cx="345478"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BE" sz="1600" dirty="0" err="1"/>
                <a:t>Aanvullend</a:t>
              </a:r>
              <a:r>
                <a:rPr lang="fr-BE" sz="1600" dirty="0"/>
                <a:t> </a:t>
              </a:r>
              <a:r>
                <a:rPr lang="fr-BE" sz="1600" dirty="0" err="1"/>
                <a:t>recht</a:t>
              </a:r>
              <a:endParaRPr lang="en-US" sz="1600" dirty="0"/>
            </a:p>
          </p:txBody>
        </p:sp>
      </p:grpSp>
      <p:grpSp>
        <p:nvGrpSpPr>
          <p:cNvPr id="31" name="Group 30"/>
          <p:cNvGrpSpPr/>
          <p:nvPr/>
        </p:nvGrpSpPr>
        <p:grpSpPr>
          <a:xfrm>
            <a:off x="7629964" y="2776964"/>
            <a:ext cx="1706396" cy="1493226"/>
            <a:chOff x="3851919" y="2451921"/>
            <a:chExt cx="1706396" cy="1493226"/>
          </a:xfrm>
        </p:grpSpPr>
        <p:sp>
          <p:nvSpPr>
            <p:cNvPr id="32" name="Rounded Rectangle 31"/>
            <p:cNvSpPr/>
            <p:nvPr/>
          </p:nvSpPr>
          <p:spPr>
            <a:xfrm>
              <a:off x="3851920" y="2971872"/>
              <a:ext cx="1706395" cy="973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a:solidFill>
                    <a:sysClr val="windowText" lastClr="000000"/>
                  </a:solidFill>
                </a:rPr>
                <a:t>Provincie Oost-Vlaanderen</a:t>
              </a:r>
            </a:p>
          </p:txBody>
        </p:sp>
        <p:sp>
          <p:nvSpPr>
            <p:cNvPr id="33" name="Rounded Rectangle 32"/>
            <p:cNvSpPr/>
            <p:nvPr/>
          </p:nvSpPr>
          <p:spPr>
            <a:xfrm rot="5400000">
              <a:off x="4435291" y="1868549"/>
              <a:ext cx="539652"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NL" sz="1600" dirty="0"/>
                <a:t>Toekennende instanties</a:t>
              </a:r>
              <a:endParaRPr lang="en-US" sz="1600" dirty="0"/>
            </a:p>
          </p:txBody>
        </p:sp>
      </p:grpSp>
      <p:cxnSp>
        <p:nvCxnSpPr>
          <p:cNvPr id="34" name="Straight Arrow Connector 33"/>
          <p:cNvCxnSpPr/>
          <p:nvPr/>
        </p:nvCxnSpPr>
        <p:spPr>
          <a:xfrm>
            <a:off x="3633057" y="1479858"/>
            <a:ext cx="1066378" cy="2325864"/>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3621627" y="3950545"/>
            <a:ext cx="1077808" cy="1873230"/>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499635" y="3766135"/>
            <a:ext cx="1080000" cy="633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50</a:t>
            </a:fld>
            <a:r>
              <a:rPr lang="fr-BE" smtClean="0"/>
              <a:t> </a:t>
            </a:r>
            <a:endParaRPr lang="fr-BE" dirty="0"/>
          </a:p>
        </p:txBody>
      </p:sp>
    </p:spTree>
    <p:extLst>
      <p:ext uri="{BB962C8B-B14F-4D97-AF65-F5344CB8AC3E}">
        <p14:creationId xmlns:p14="http://schemas.microsoft.com/office/powerpoint/2010/main" val="19450996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solidFill>
                  <a:srgbClr val="0070C0"/>
                </a:solidFill>
              </a:rPr>
              <a:t>Legoblok</a:t>
            </a:r>
            <a:r>
              <a:rPr lang="fr-BE" dirty="0" smtClean="0">
                <a:solidFill>
                  <a:srgbClr val="0070C0"/>
                </a:solidFill>
              </a:rPr>
              <a:t> </a:t>
            </a:r>
            <a:r>
              <a:rPr lang="fr-BE" dirty="0" err="1" smtClean="0">
                <a:solidFill>
                  <a:srgbClr val="0070C0"/>
                </a:solidFill>
              </a:rPr>
              <a:t>filosofie</a:t>
            </a:r>
            <a:endParaRPr lang="en-US" dirty="0">
              <a:solidFill>
                <a:srgbClr val="0070C0"/>
              </a:solidFill>
            </a:endParaRPr>
          </a:p>
        </p:txBody>
      </p:sp>
      <p:grpSp>
        <p:nvGrpSpPr>
          <p:cNvPr id="27" name="Group 26"/>
          <p:cNvGrpSpPr/>
          <p:nvPr/>
        </p:nvGrpSpPr>
        <p:grpSpPr>
          <a:xfrm>
            <a:off x="1991544" y="859617"/>
            <a:ext cx="1692616" cy="5737735"/>
            <a:chOff x="575128" y="823206"/>
            <a:chExt cx="1692616" cy="5737735"/>
          </a:xfrm>
        </p:grpSpPr>
        <p:grpSp>
          <p:nvGrpSpPr>
            <p:cNvPr id="25" name="Group 24"/>
            <p:cNvGrpSpPr/>
            <p:nvPr/>
          </p:nvGrpSpPr>
          <p:grpSpPr>
            <a:xfrm>
              <a:off x="575128" y="823206"/>
              <a:ext cx="1692616" cy="1186001"/>
              <a:chOff x="538696" y="823206"/>
              <a:chExt cx="1692616" cy="1186001"/>
            </a:xfrm>
          </p:grpSpPr>
          <p:sp>
            <p:nvSpPr>
              <p:cNvPr id="5" name="Rounded Rectangle 4"/>
              <p:cNvSpPr/>
              <p:nvPr/>
            </p:nvSpPr>
            <p:spPr>
              <a:xfrm>
                <a:off x="1092874" y="1222729"/>
                <a:ext cx="11384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Verblijfplaats</a:t>
                </a:r>
              </a:p>
            </p:txBody>
          </p:sp>
          <p:sp>
            <p:nvSpPr>
              <p:cNvPr id="6" name="Rounded Rectangle 5"/>
              <p:cNvSpPr/>
              <p:nvPr/>
            </p:nvSpPr>
            <p:spPr>
              <a:xfrm>
                <a:off x="538696" y="823206"/>
                <a:ext cx="539652" cy="1186001"/>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250" dirty="0">
                    <a:ea typeface="Verdana" panose="020B0604030504040204" pitchFamily="34" charset="0"/>
                    <a:cs typeface="Verdana" panose="020B0604030504040204" pitchFamily="34" charset="0"/>
                  </a:rPr>
                  <a:t>Authentieke bron (RR &amp; KSZ)</a:t>
                </a:r>
                <a:endParaRPr lang="en-US" sz="1250" dirty="0"/>
              </a:p>
            </p:txBody>
          </p:sp>
          <p:sp>
            <p:nvSpPr>
              <p:cNvPr id="7" name="Rounded Rectangle 6"/>
              <p:cNvSpPr/>
              <p:nvPr/>
            </p:nvSpPr>
            <p:spPr>
              <a:xfrm>
                <a:off x="1092874" y="823206"/>
                <a:ext cx="11384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ysClr val="windowText" lastClr="000000"/>
                    </a:solidFill>
                  </a:rPr>
                  <a:t>Geboorte-datum</a:t>
                </a:r>
                <a:endParaRPr lang="nl-BE" sz="1200" dirty="0">
                  <a:solidFill>
                    <a:sysClr val="windowText" lastClr="000000"/>
                  </a:solidFill>
                </a:endParaRPr>
              </a:p>
            </p:txBody>
          </p:sp>
          <p:sp>
            <p:nvSpPr>
              <p:cNvPr id="8" name="Rounded Rectangle 7"/>
              <p:cNvSpPr/>
              <p:nvPr/>
            </p:nvSpPr>
            <p:spPr>
              <a:xfrm>
                <a:off x="1092874" y="1617331"/>
                <a:ext cx="11384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ysClr val="windowText" lastClr="000000"/>
                    </a:solidFill>
                  </a:rPr>
                  <a:t>Gezins-samenstelling</a:t>
                </a:r>
                <a:endParaRPr lang="nl-BE" sz="1200" dirty="0">
                  <a:solidFill>
                    <a:sysClr val="windowText" lastClr="000000"/>
                  </a:solidFill>
                </a:endParaRPr>
              </a:p>
            </p:txBody>
          </p:sp>
        </p:grpSp>
        <p:grpSp>
          <p:nvGrpSpPr>
            <p:cNvPr id="24" name="Group 23"/>
            <p:cNvGrpSpPr/>
            <p:nvPr/>
          </p:nvGrpSpPr>
          <p:grpSpPr>
            <a:xfrm>
              <a:off x="575128" y="2132856"/>
              <a:ext cx="1692616" cy="3762850"/>
              <a:chOff x="3239424" y="2132856"/>
              <a:chExt cx="1692616" cy="3762850"/>
            </a:xfrm>
          </p:grpSpPr>
          <p:sp>
            <p:nvSpPr>
              <p:cNvPr id="10" name="Rounded Rectangle 9"/>
              <p:cNvSpPr/>
              <p:nvPr/>
            </p:nvSpPr>
            <p:spPr>
              <a:xfrm>
                <a:off x="3239424" y="2132856"/>
                <a:ext cx="584936" cy="3762849"/>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t>Sociale statuten</a:t>
                </a:r>
              </a:p>
            </p:txBody>
          </p:sp>
          <p:sp>
            <p:nvSpPr>
              <p:cNvPr id="11" name="Rounded Rectangle 10"/>
              <p:cNvSpPr/>
              <p:nvPr/>
            </p:nvSpPr>
            <p:spPr>
              <a:xfrm>
                <a:off x="3823804" y="2132857"/>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FOD of OISZ</a:t>
                </a:r>
              </a:p>
            </p:txBody>
          </p:sp>
          <p:sp>
            <p:nvSpPr>
              <p:cNvPr id="12" name="Rounded Rectangle 11"/>
              <p:cNvSpPr/>
              <p:nvPr/>
            </p:nvSpPr>
            <p:spPr>
              <a:xfrm>
                <a:off x="3823804" y="2420676"/>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ysClr val="windowText" lastClr="000000"/>
                    </a:solidFill>
                  </a:rPr>
                  <a:t>IGO</a:t>
                </a:r>
                <a:endParaRPr lang="nl-BE" sz="1200" dirty="0">
                  <a:solidFill>
                    <a:sysClr val="windowText" lastClr="000000"/>
                  </a:solidFill>
                </a:endParaRPr>
              </a:p>
            </p:txBody>
          </p:sp>
          <p:sp>
            <p:nvSpPr>
              <p:cNvPr id="13" name="Rounded Rectangle 12"/>
              <p:cNvSpPr/>
              <p:nvPr/>
            </p:nvSpPr>
            <p:spPr>
              <a:xfrm>
                <a:off x="3823804" y="2708382"/>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ysClr val="windowText" lastClr="000000"/>
                    </a:solidFill>
                  </a:rPr>
                  <a:t>GI</a:t>
                </a:r>
                <a:endParaRPr lang="nl-BE" sz="1200" dirty="0">
                  <a:solidFill>
                    <a:sysClr val="windowText" lastClr="000000"/>
                  </a:solidFill>
                </a:endParaRPr>
              </a:p>
            </p:txBody>
          </p:sp>
          <p:sp>
            <p:nvSpPr>
              <p:cNvPr id="14" name="Rounded Rectangle 13"/>
              <p:cNvSpPr/>
              <p:nvPr/>
            </p:nvSpPr>
            <p:spPr>
              <a:xfrm>
                <a:off x="3823804" y="2998031"/>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ysClr val="windowText" lastClr="000000"/>
                    </a:solidFill>
                  </a:rPr>
                  <a:t>THAB</a:t>
                </a:r>
                <a:endParaRPr lang="nl-BE" sz="1200" dirty="0">
                  <a:solidFill>
                    <a:sysClr val="windowText" lastClr="000000"/>
                  </a:solidFill>
                </a:endParaRPr>
              </a:p>
            </p:txBody>
          </p:sp>
          <p:sp>
            <p:nvSpPr>
              <p:cNvPr id="15" name="Rounded Rectangle 14"/>
              <p:cNvSpPr/>
              <p:nvPr/>
            </p:nvSpPr>
            <p:spPr>
              <a:xfrm>
                <a:off x="3823803" y="3283133"/>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16" name="Rounded Rectangle 15"/>
              <p:cNvSpPr/>
              <p:nvPr/>
            </p:nvSpPr>
            <p:spPr>
              <a:xfrm>
                <a:off x="3823803" y="3575385"/>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OCMW</a:t>
                </a:r>
              </a:p>
            </p:txBody>
          </p:sp>
          <p:sp>
            <p:nvSpPr>
              <p:cNvPr id="17" name="Rounded Rectangle 16"/>
              <p:cNvSpPr/>
              <p:nvPr/>
            </p:nvSpPr>
            <p:spPr>
              <a:xfrm>
                <a:off x="3823803" y="3860768"/>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ysClr val="windowText" lastClr="000000"/>
                    </a:solidFill>
                  </a:rPr>
                  <a:t>LL</a:t>
                </a:r>
                <a:endParaRPr lang="nl-BE" sz="1200" dirty="0">
                  <a:solidFill>
                    <a:sysClr val="windowText" lastClr="000000"/>
                  </a:solidFill>
                </a:endParaRPr>
              </a:p>
            </p:txBody>
          </p:sp>
          <p:sp>
            <p:nvSpPr>
              <p:cNvPr id="18" name="Rounded Rectangle 17"/>
              <p:cNvSpPr/>
              <p:nvPr/>
            </p:nvSpPr>
            <p:spPr>
              <a:xfrm>
                <a:off x="3823803" y="4150416"/>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AF - EQ - LL </a:t>
                </a:r>
              </a:p>
            </p:txBody>
          </p:sp>
          <p:sp>
            <p:nvSpPr>
              <p:cNvPr id="19" name="Rounded Rectangle 18"/>
              <p:cNvSpPr/>
              <p:nvPr/>
            </p:nvSpPr>
            <p:spPr>
              <a:xfrm>
                <a:off x="3823802" y="4440557"/>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DGPH</a:t>
                </a:r>
              </a:p>
            </p:txBody>
          </p:sp>
          <p:sp>
            <p:nvSpPr>
              <p:cNvPr id="20" name="Rounded Rectangle 19"/>
              <p:cNvSpPr/>
              <p:nvPr/>
            </p:nvSpPr>
            <p:spPr>
              <a:xfrm>
                <a:off x="3823802" y="4727770"/>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P1-4</a:t>
                </a:r>
              </a:p>
            </p:txBody>
          </p:sp>
          <p:sp>
            <p:nvSpPr>
              <p:cNvPr id="21" name="Rounded Rectangle 20"/>
              <p:cNvSpPr/>
              <p:nvPr/>
            </p:nvSpPr>
            <p:spPr>
              <a:xfrm>
                <a:off x="3823802" y="5017419"/>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2" name="Rounded Rectangle 21"/>
              <p:cNvSpPr/>
              <p:nvPr/>
            </p:nvSpPr>
            <p:spPr>
              <a:xfrm>
                <a:off x="3823802" y="5314052"/>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100" dirty="0">
                    <a:solidFill>
                      <a:sysClr val="windowText" lastClr="000000"/>
                    </a:solidFill>
                  </a:rPr>
                  <a:t>Ziekenfondsen</a:t>
                </a:r>
                <a:endParaRPr lang="nl-BE" sz="1200" dirty="0">
                  <a:solidFill>
                    <a:sysClr val="windowText" lastClr="000000"/>
                  </a:solidFill>
                </a:endParaRPr>
              </a:p>
            </p:txBody>
          </p:sp>
          <p:sp>
            <p:nvSpPr>
              <p:cNvPr id="23" name="Rounded Rectangle 22"/>
              <p:cNvSpPr/>
              <p:nvPr/>
            </p:nvSpPr>
            <p:spPr>
              <a:xfrm>
                <a:off x="3823802" y="5606058"/>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ysClr val="windowText" lastClr="000000"/>
                    </a:solidFill>
                  </a:rPr>
                  <a:t>VT</a:t>
                </a:r>
                <a:endParaRPr lang="nl-BE" sz="1200" dirty="0">
                  <a:solidFill>
                    <a:sysClr val="windowText" lastClr="000000"/>
                  </a:solidFill>
                </a:endParaRPr>
              </a:p>
            </p:txBody>
          </p:sp>
        </p:grpSp>
        <p:sp>
          <p:nvSpPr>
            <p:cNvPr id="26" name="Rounded Rectangle 25"/>
            <p:cNvSpPr/>
            <p:nvPr/>
          </p:nvSpPr>
          <p:spPr>
            <a:xfrm rot="5400000">
              <a:off x="1152889" y="5446086"/>
              <a:ext cx="539652" cy="1690057"/>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ea typeface="Verdana" panose="020B0604030504040204" pitchFamily="34" charset="0"/>
                  <a:cs typeface="Verdana" panose="020B0604030504040204" pitchFamily="34" charset="0"/>
                </a:rPr>
                <a:t>Inkomsten</a:t>
              </a:r>
              <a:endParaRPr lang="en-US" sz="1600" dirty="0"/>
            </a:p>
          </p:txBody>
        </p:sp>
      </p:grpSp>
      <p:grpSp>
        <p:nvGrpSpPr>
          <p:cNvPr id="30" name="Group 29"/>
          <p:cNvGrpSpPr/>
          <p:nvPr/>
        </p:nvGrpSpPr>
        <p:grpSpPr>
          <a:xfrm>
            <a:off x="4836287" y="2902337"/>
            <a:ext cx="1706396" cy="1318750"/>
            <a:chOff x="3851919" y="2626397"/>
            <a:chExt cx="1706396" cy="1318750"/>
          </a:xfrm>
        </p:grpSpPr>
        <p:sp>
          <p:nvSpPr>
            <p:cNvPr id="28" name="Rounded Rectangle 27"/>
            <p:cNvSpPr/>
            <p:nvPr/>
          </p:nvSpPr>
          <p:spPr>
            <a:xfrm>
              <a:off x="3851920" y="2971872"/>
              <a:ext cx="1706395" cy="973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a:solidFill>
                    <a:sysClr val="windowText" lastClr="000000"/>
                  </a:solidFill>
                </a:rPr>
                <a:t>Sociaal tarief gas &amp; elektriciteit</a:t>
              </a:r>
            </a:p>
          </p:txBody>
        </p:sp>
        <p:sp>
          <p:nvSpPr>
            <p:cNvPr id="29" name="Rounded Rectangle 28"/>
            <p:cNvSpPr/>
            <p:nvPr/>
          </p:nvSpPr>
          <p:spPr>
            <a:xfrm rot="5400000">
              <a:off x="4532378" y="1945938"/>
              <a:ext cx="345478"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BE" sz="1600" dirty="0" err="1"/>
                <a:t>Aanvullend</a:t>
              </a:r>
              <a:r>
                <a:rPr lang="fr-BE" sz="1600" dirty="0"/>
                <a:t> </a:t>
              </a:r>
              <a:r>
                <a:rPr lang="fr-BE" sz="1600" dirty="0" err="1"/>
                <a:t>recht</a:t>
              </a:r>
              <a:endParaRPr lang="en-US" sz="1600" dirty="0"/>
            </a:p>
          </p:txBody>
        </p:sp>
      </p:grpSp>
      <p:grpSp>
        <p:nvGrpSpPr>
          <p:cNvPr id="31" name="Group 30"/>
          <p:cNvGrpSpPr/>
          <p:nvPr/>
        </p:nvGrpSpPr>
        <p:grpSpPr>
          <a:xfrm>
            <a:off x="7694809" y="2727861"/>
            <a:ext cx="1706396" cy="1493226"/>
            <a:chOff x="3851919" y="2451921"/>
            <a:chExt cx="1706396" cy="1493226"/>
          </a:xfrm>
        </p:grpSpPr>
        <p:sp>
          <p:nvSpPr>
            <p:cNvPr id="32" name="Rounded Rectangle 31"/>
            <p:cNvSpPr/>
            <p:nvPr/>
          </p:nvSpPr>
          <p:spPr>
            <a:xfrm>
              <a:off x="3851920" y="2971872"/>
              <a:ext cx="1706395" cy="973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a:solidFill>
                    <a:sysClr val="windowText" lastClr="000000"/>
                  </a:solidFill>
                </a:rPr>
                <a:t>FOD Economie &amp; </a:t>
              </a:r>
              <a:r>
                <a:rPr lang="nl-BE" sz="1400" dirty="0">
                  <a:solidFill>
                    <a:schemeClr val="tx1"/>
                  </a:solidFill>
                </a:rPr>
                <a:t>nutsbedrijven</a:t>
              </a:r>
            </a:p>
          </p:txBody>
        </p:sp>
        <p:sp>
          <p:nvSpPr>
            <p:cNvPr id="33" name="Rounded Rectangle 32"/>
            <p:cNvSpPr/>
            <p:nvPr/>
          </p:nvSpPr>
          <p:spPr>
            <a:xfrm rot="5400000">
              <a:off x="4435291" y="1868549"/>
              <a:ext cx="539652"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NL" sz="1600" dirty="0"/>
                <a:t>Toekennende instanties</a:t>
              </a:r>
              <a:endParaRPr lang="en-US" sz="1600" dirty="0"/>
            </a:p>
          </p:txBody>
        </p:sp>
      </p:grpSp>
      <p:cxnSp>
        <p:nvCxnSpPr>
          <p:cNvPr id="34" name="Straight Arrow Connector 33"/>
          <p:cNvCxnSpPr>
            <a:stCxn id="8" idx="3"/>
          </p:cNvCxnSpPr>
          <p:nvPr/>
        </p:nvCxnSpPr>
        <p:spPr>
          <a:xfrm>
            <a:off x="3684161" y="1849679"/>
            <a:ext cx="1152127" cy="1579320"/>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7" idx="3"/>
          </p:cNvCxnSpPr>
          <p:nvPr/>
        </p:nvCxnSpPr>
        <p:spPr>
          <a:xfrm flipV="1">
            <a:off x="3684161" y="3861048"/>
            <a:ext cx="1152127" cy="18095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564480" y="3717032"/>
            <a:ext cx="1080000" cy="633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2" idx="3"/>
          </p:cNvCxnSpPr>
          <p:nvPr/>
        </p:nvCxnSpPr>
        <p:spPr>
          <a:xfrm>
            <a:off x="3684161" y="2601911"/>
            <a:ext cx="1152127" cy="899097"/>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3" idx="3"/>
          </p:cNvCxnSpPr>
          <p:nvPr/>
        </p:nvCxnSpPr>
        <p:spPr>
          <a:xfrm>
            <a:off x="3684161" y="2889617"/>
            <a:ext cx="1152127" cy="71957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4" idx="3"/>
            <a:endCxn id="28" idx="1"/>
          </p:cNvCxnSpPr>
          <p:nvPr/>
        </p:nvCxnSpPr>
        <p:spPr>
          <a:xfrm>
            <a:off x="3684160" y="3179266"/>
            <a:ext cx="1152128" cy="55518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18" idx="3"/>
          </p:cNvCxnSpPr>
          <p:nvPr/>
        </p:nvCxnSpPr>
        <p:spPr>
          <a:xfrm flipV="1">
            <a:off x="3684161" y="3933056"/>
            <a:ext cx="1152127" cy="39859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20" idx="3"/>
          </p:cNvCxnSpPr>
          <p:nvPr/>
        </p:nvCxnSpPr>
        <p:spPr>
          <a:xfrm flipV="1">
            <a:off x="3684161" y="4042002"/>
            <a:ext cx="1152127" cy="867002"/>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51</a:t>
            </a:fld>
            <a:r>
              <a:rPr lang="fr-BE" smtClean="0"/>
              <a:t> </a:t>
            </a:r>
            <a:endParaRPr lang="fr-BE" dirty="0"/>
          </a:p>
        </p:txBody>
      </p:sp>
    </p:spTree>
    <p:extLst>
      <p:ext uri="{BB962C8B-B14F-4D97-AF65-F5344CB8AC3E}">
        <p14:creationId xmlns:p14="http://schemas.microsoft.com/office/powerpoint/2010/main" val="17571418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AutoShape 5"/>
          <p:cNvSpPr>
            <a:spLocks noChangeAspect="1" noChangeArrowheads="1"/>
          </p:cNvSpPr>
          <p:nvPr/>
        </p:nvSpPr>
        <p:spPr bwMode="auto">
          <a:xfrm>
            <a:off x="1524001" y="1111251"/>
            <a:ext cx="770572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auto" hangingPunct="1">
              <a:spcBef>
                <a:spcPct val="0"/>
              </a:spcBef>
              <a:spcAft>
                <a:spcPts val="0"/>
              </a:spcAft>
              <a:buNone/>
              <a:defRPr/>
            </a:pPr>
            <a:endParaRPr lang="fr-BE" altLang="fr-FR" sz="1800">
              <a:solidFill>
                <a:prstClr val="black"/>
              </a:solidFill>
              <a:cs typeface="+mn-cs"/>
            </a:endParaRPr>
          </a:p>
        </p:txBody>
      </p:sp>
      <p:sp>
        <p:nvSpPr>
          <p:cNvPr id="2" name="Content Placeholder 1"/>
          <p:cNvSpPr>
            <a:spLocks noGrp="1"/>
          </p:cNvSpPr>
          <p:nvPr>
            <p:ph idx="1"/>
          </p:nvPr>
        </p:nvSpPr>
        <p:spPr/>
        <p:txBody>
          <a:bodyPr>
            <a:normAutofit/>
          </a:bodyPr>
          <a:lstStyle/>
          <a:p>
            <a:pPr marL="87313" indent="-87313">
              <a:buNone/>
            </a:pPr>
            <a:r>
              <a:rPr lang="nl-NL" dirty="0" smtClean="0"/>
              <a:t> </a:t>
            </a:r>
            <a:r>
              <a:rPr lang="nl-NL" sz="2200" dirty="0">
                <a:solidFill>
                  <a:srgbClr val="0070C0"/>
                </a:solidFill>
              </a:rPr>
              <a:t>online raadpleging </a:t>
            </a:r>
            <a:r>
              <a:rPr lang="nl-BE" sz="2200" dirty="0"/>
              <a:t>van 9 authentieke bronnen door de  toekennende instanties (2 </a:t>
            </a:r>
            <a:r>
              <a:rPr lang="nl-BE" sz="2000" dirty="0">
                <a:sym typeface="Arial" charset="0"/>
              </a:rPr>
              <a:t>authentieke bronnen momenteel in voorbereiding OAW en </a:t>
            </a:r>
            <a:r>
              <a:rPr lang="nl-BE" sz="2000" dirty="0" smtClean="0">
                <a:sym typeface="Arial" charset="0"/>
              </a:rPr>
              <a:t>MDG</a:t>
            </a:r>
            <a:r>
              <a:rPr lang="nl-BE" altLang="en-US" sz="2000" dirty="0" smtClean="0">
                <a:sym typeface="Arial" charset="0"/>
              </a:rPr>
              <a:t>)</a:t>
            </a:r>
            <a:endParaRPr lang="nl-NL" sz="2200" dirty="0"/>
          </a:p>
          <a:p>
            <a:pPr lvl="1"/>
            <a:r>
              <a:rPr lang="nl-NL" dirty="0"/>
              <a:t>aan het loket voor specifieke dossiers</a:t>
            </a:r>
          </a:p>
          <a:p>
            <a:pPr lvl="1"/>
            <a:r>
              <a:rPr lang="nl-NL" dirty="0" smtClean="0"/>
              <a:t>hierdoor </a:t>
            </a:r>
            <a:r>
              <a:rPr lang="nl-NL" dirty="0"/>
              <a:t>kan een recht worden toegekend aan elke potentiële </a:t>
            </a:r>
            <a:r>
              <a:rPr lang="nl-NL" dirty="0" smtClean="0"/>
              <a:t>rechthebbende die </a:t>
            </a:r>
            <a:r>
              <a:rPr lang="nl-NL" dirty="0"/>
              <a:t>niet op voorhand gekend </a:t>
            </a:r>
            <a:r>
              <a:rPr lang="nl-NL" dirty="0" smtClean="0"/>
              <a:t>is</a:t>
            </a:r>
            <a:endParaRPr lang="nl-NL" dirty="0"/>
          </a:p>
          <a:p>
            <a:pPr lvl="2"/>
            <a:r>
              <a:rPr lang="nl-NL" dirty="0" smtClean="0"/>
              <a:t>vb. gebruiker</a:t>
            </a:r>
            <a:r>
              <a:rPr lang="nl-NL" sz="1700" dirty="0" smtClean="0"/>
              <a:t> </a:t>
            </a:r>
            <a:r>
              <a:rPr lang="nl-NL" sz="1700" dirty="0"/>
              <a:t>van het openbaar </a:t>
            </a:r>
            <a:r>
              <a:rPr lang="nl-NL" sz="1700" dirty="0" smtClean="0"/>
              <a:t>vervoer</a:t>
            </a:r>
            <a:endParaRPr lang="nl-NL" sz="600" dirty="0"/>
          </a:p>
          <a:p>
            <a:pPr lvl="1"/>
            <a:r>
              <a:rPr lang="nl-BE" dirty="0" smtClean="0"/>
              <a:t>enkele voorbeelden</a:t>
            </a:r>
            <a:endParaRPr lang="nl-BE" sz="600" dirty="0"/>
          </a:p>
          <a:p>
            <a:pPr lvl="2"/>
            <a:r>
              <a:rPr lang="nl-BE" sz="1700" dirty="0"/>
              <a:t>aanvullende gezinsbijslag in de Duitstalige Gemeenschap en in het Waals Gewest</a:t>
            </a:r>
          </a:p>
          <a:p>
            <a:pPr lvl="2">
              <a:lnSpc>
                <a:spcPct val="90000"/>
              </a:lnSpc>
              <a:defRPr/>
            </a:pPr>
            <a:r>
              <a:rPr lang="nl-BE" altLang="en-US" sz="1700" dirty="0">
                <a:sym typeface="Arial" charset="0"/>
              </a:rPr>
              <a:t>bijkomende dienstencheques (WSE)</a:t>
            </a:r>
          </a:p>
          <a:p>
            <a:pPr lvl="2">
              <a:lnSpc>
                <a:spcPct val="90000"/>
              </a:lnSpc>
              <a:defRPr/>
            </a:pPr>
            <a:r>
              <a:rPr lang="nl-BE" altLang="en-US" sz="1700" dirty="0">
                <a:sym typeface="Arial" charset="0"/>
              </a:rPr>
              <a:t>kaart verhoogde tegemoetkoming en kaart kosteloze begeleider (NMBS) </a:t>
            </a:r>
          </a:p>
          <a:p>
            <a:pPr lvl="2">
              <a:lnSpc>
                <a:spcPct val="90000"/>
              </a:lnSpc>
              <a:defRPr/>
            </a:pPr>
            <a:r>
              <a:rPr lang="nl-BE" altLang="en-US" sz="1700" dirty="0" err="1">
                <a:sym typeface="Arial" charset="0"/>
              </a:rPr>
              <a:t>brussel’Air</a:t>
            </a:r>
            <a:r>
              <a:rPr lang="nl-BE" altLang="en-US" sz="1700" dirty="0">
                <a:sym typeface="Arial" charset="0"/>
              </a:rPr>
              <a:t> premie (Brussel Mobiliteit)</a:t>
            </a:r>
          </a:p>
          <a:p>
            <a:pPr lvl="2"/>
            <a:endParaRPr lang="fr-FR" i="1" dirty="0"/>
          </a:p>
          <a:p>
            <a:pPr marL="457200" lvl="1" indent="0">
              <a:buNone/>
            </a:pPr>
            <a:endParaRPr lang="fr-BE" dirty="0" smtClean="0"/>
          </a:p>
          <a:p>
            <a:endParaRPr lang="fr-BE" sz="1800" dirty="0"/>
          </a:p>
          <a:p>
            <a:pPr marL="457200" lvl="1" indent="0">
              <a:buNone/>
            </a:pPr>
            <a:endParaRPr lang="fr-BE" sz="1400" dirty="0"/>
          </a:p>
          <a:p>
            <a:pPr marL="971550" lvl="2" indent="-171450"/>
            <a:endParaRPr lang="fr-BE" sz="1200" dirty="0"/>
          </a:p>
          <a:p>
            <a:pPr marL="971550" lvl="2" indent="-171450"/>
            <a:endParaRPr lang="fr-BE" sz="1200" dirty="0"/>
          </a:p>
        </p:txBody>
      </p:sp>
      <p:sp>
        <p:nvSpPr>
          <p:cNvPr id="7" name="Title 1"/>
          <p:cNvSpPr>
            <a:spLocks noGrp="1"/>
          </p:cNvSpPr>
          <p:nvPr>
            <p:ph type="title"/>
          </p:nvPr>
        </p:nvSpPr>
        <p:spPr/>
        <p:txBody>
          <a:bodyPr/>
          <a:lstStyle/>
          <a:p>
            <a:r>
              <a:rPr lang="nl-BE" dirty="0" smtClean="0">
                <a:solidFill>
                  <a:srgbClr val="0070C0"/>
                </a:solidFill>
              </a:rPr>
              <a:t>Gestandaardiseerde sociale statuten</a:t>
            </a:r>
            <a:endParaRPr lang="nl-BE" dirty="0">
              <a:solidFill>
                <a:srgbClr val="0070C0"/>
              </a:solidFill>
            </a:endParaRPr>
          </a:p>
        </p:txBody>
      </p:sp>
      <p:sp>
        <p:nvSpPr>
          <p:cNvPr id="8" name="Oval 7"/>
          <p:cNvSpPr/>
          <p:nvPr/>
        </p:nvSpPr>
        <p:spPr>
          <a:xfrm>
            <a:off x="407368" y="1160770"/>
            <a:ext cx="287867" cy="279400"/>
          </a:xfrm>
          <a:prstGeom prst="ellipse">
            <a:avLst/>
          </a:prstGeom>
          <a:solidFill>
            <a:srgbClr val="00206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1350" dirty="0"/>
              <a:t>2</a:t>
            </a:r>
            <a:endParaRPr lang="en-US" sz="1350"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52</a:t>
            </a:fld>
            <a:r>
              <a:rPr lang="fr-BE" smtClean="0"/>
              <a:t> </a:t>
            </a:r>
            <a:endParaRPr lang="fr-BE" dirty="0"/>
          </a:p>
        </p:txBody>
      </p:sp>
    </p:spTree>
    <p:extLst>
      <p:ext uri="{BB962C8B-B14F-4D97-AF65-F5344CB8AC3E}">
        <p14:creationId xmlns:p14="http://schemas.microsoft.com/office/powerpoint/2010/main" val="22279544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nl-BE" dirty="0" smtClean="0"/>
              <a:t>sinds februari 2019 </a:t>
            </a:r>
            <a:r>
              <a:rPr lang="nl-BE" dirty="0" err="1" smtClean="0"/>
              <a:t>MyBEnefits.fgov</a:t>
            </a:r>
            <a:r>
              <a:rPr lang="nl-BE" dirty="0" smtClean="0"/>
              <a:t> </a:t>
            </a:r>
          </a:p>
          <a:p>
            <a:pPr lvl="1"/>
            <a:r>
              <a:rPr lang="nl-BE" dirty="0" smtClean="0"/>
              <a:t>mobiele app &amp; </a:t>
            </a:r>
            <a:r>
              <a:rPr lang="nl-BE" dirty="0" err="1" smtClean="0"/>
              <a:t>webtoepassing</a:t>
            </a:r>
            <a:endParaRPr lang="nl-BE" dirty="0" smtClean="0"/>
          </a:p>
          <a:p>
            <a:pPr lvl="1"/>
            <a:r>
              <a:rPr lang="nl-NL" dirty="0" smtClean="0"/>
              <a:t>waarmee de burger zijn sociale statuten op de datum van de dag zelf kan raadplegen en aantonen om zijn </a:t>
            </a:r>
            <a:r>
              <a:rPr lang="nl-NL" dirty="0" smtClean="0"/>
              <a:t>rechten te </a:t>
            </a:r>
            <a:r>
              <a:rPr lang="nl-NL" dirty="0" smtClean="0"/>
              <a:t>laten gelden bij de verschillende </a:t>
            </a:r>
            <a:r>
              <a:rPr lang="nl-NL" dirty="0" smtClean="0"/>
              <a:t>instanties die aanvullende voordelen toekennen</a:t>
            </a:r>
            <a:endParaRPr lang="nl-NL" dirty="0" smtClean="0"/>
          </a:p>
          <a:p>
            <a:pPr lvl="1"/>
            <a:r>
              <a:rPr lang="nl-NL" dirty="0" smtClean="0"/>
              <a:t>waarmee de </a:t>
            </a:r>
            <a:r>
              <a:rPr lang="nl-NL" dirty="0" smtClean="0"/>
              <a:t>toekennende instantie de</a:t>
            </a:r>
            <a:r>
              <a:rPr lang="nl-NL" dirty="0" smtClean="0"/>
              <a:t> sociale statuten kan controleren</a:t>
            </a:r>
            <a:endParaRPr lang="nl-NL" dirty="0" smtClean="0"/>
          </a:p>
          <a:p>
            <a:pPr lvl="2"/>
            <a:r>
              <a:rPr lang="nl-NL" dirty="0" smtClean="0"/>
              <a:t>actoren die typisch niet rechtstreeks met de KSZ samenwerken (</a:t>
            </a:r>
            <a:r>
              <a:rPr lang="nl-NL" dirty="0" err="1" smtClean="0"/>
              <a:t>vb</a:t>
            </a:r>
            <a:r>
              <a:rPr lang="nl-NL" dirty="0" smtClean="0"/>
              <a:t> sport, kinderopvang, musea, vrijetijdscentra, pretparken, …)</a:t>
            </a:r>
          </a:p>
          <a:p>
            <a:pPr lvl="2"/>
            <a:r>
              <a:rPr lang="nl-NL" dirty="0" smtClean="0"/>
              <a:t>actoren die (nog) niet over een automatische gegevensstroom beschikken (</a:t>
            </a:r>
            <a:r>
              <a:rPr lang="nl-NL" dirty="0" err="1" smtClean="0"/>
              <a:t>vb</a:t>
            </a:r>
            <a:r>
              <a:rPr lang="nl-NL" dirty="0" smtClean="0"/>
              <a:t> pro deo rechtsbijstand, korting gemeentebelasting, …) </a:t>
            </a:r>
          </a:p>
          <a:p>
            <a:pPr lvl="1"/>
            <a:r>
              <a:rPr lang="nl-BE" dirty="0">
                <a:sym typeface="Arial" charset="0"/>
              </a:rPr>
              <a:t>waarmee </a:t>
            </a:r>
            <a:r>
              <a:rPr lang="nl-BE" dirty="0" smtClean="0">
                <a:sym typeface="Arial" charset="0"/>
              </a:rPr>
              <a:t>de </a:t>
            </a:r>
            <a:r>
              <a:rPr lang="nl-BE" dirty="0" smtClean="0">
                <a:sym typeface="Arial" charset="0"/>
              </a:rPr>
              <a:t>instanties die aanvullende </a:t>
            </a:r>
            <a:r>
              <a:rPr lang="nl-BE" dirty="0" smtClean="0">
                <a:sym typeface="Arial" charset="0"/>
              </a:rPr>
              <a:t>voordelen toekennen in </a:t>
            </a:r>
            <a:r>
              <a:rPr lang="nl-BE" dirty="0">
                <a:sym typeface="Arial" charset="0"/>
              </a:rPr>
              <a:t>de sector van </a:t>
            </a:r>
            <a:r>
              <a:rPr lang="nl-BE" dirty="0" smtClean="0">
                <a:sym typeface="Arial" charset="0"/>
              </a:rPr>
              <a:t>cultuur, </a:t>
            </a:r>
            <a:r>
              <a:rPr lang="nl-BE" dirty="0">
                <a:sym typeface="Arial" charset="0"/>
              </a:rPr>
              <a:t>sport en ontspanning </a:t>
            </a:r>
            <a:r>
              <a:rPr lang="nl-BE" dirty="0" smtClean="0">
                <a:sym typeface="Arial" charset="0"/>
              </a:rPr>
              <a:t>deze kunnen melden, en de burger deze kan raadplegen</a:t>
            </a:r>
            <a:endParaRPr lang="nl-BE" dirty="0">
              <a:sym typeface="Arial" charset="0"/>
            </a:endParaRPr>
          </a:p>
          <a:p>
            <a:pPr lvl="1"/>
            <a:endParaRPr lang="nl-NL" dirty="0" smtClean="0"/>
          </a:p>
          <a:p>
            <a:pPr lvl="1"/>
            <a:endParaRPr lang="nl-NL" dirty="0"/>
          </a:p>
        </p:txBody>
      </p:sp>
      <p:sp>
        <p:nvSpPr>
          <p:cNvPr id="2" name="Title 1"/>
          <p:cNvSpPr>
            <a:spLocks noGrp="1"/>
          </p:cNvSpPr>
          <p:nvPr>
            <p:ph type="title"/>
          </p:nvPr>
        </p:nvSpPr>
        <p:spPr/>
        <p:txBody>
          <a:bodyPr/>
          <a:lstStyle/>
          <a:p>
            <a:r>
              <a:rPr lang="nl-BE" smtClean="0"/>
              <a:t>MyBenefits</a:t>
            </a:r>
            <a:endParaRPr lang="nl-BE" dirty="0"/>
          </a:p>
        </p:txBody>
      </p:sp>
      <p:sp>
        <p:nvSpPr>
          <p:cNvPr id="5" name="Oval 4"/>
          <p:cNvSpPr/>
          <p:nvPr/>
        </p:nvSpPr>
        <p:spPr>
          <a:xfrm>
            <a:off x="609600" y="1124744"/>
            <a:ext cx="287867" cy="279400"/>
          </a:xfrm>
          <a:prstGeom prst="ellipse">
            <a:avLst/>
          </a:prstGeom>
          <a:solidFill>
            <a:srgbClr val="00206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1350" dirty="0"/>
              <a:t>3</a:t>
            </a:r>
            <a:endParaRPr lang="en-US" sz="1350"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53</a:t>
            </a:fld>
            <a:r>
              <a:rPr lang="fr-BE" smtClean="0"/>
              <a:t> </a:t>
            </a:r>
            <a:endParaRPr lang="fr-BE" dirty="0"/>
          </a:p>
        </p:txBody>
      </p:sp>
    </p:spTree>
    <p:extLst>
      <p:ext uri="{BB962C8B-B14F-4D97-AF65-F5344CB8AC3E}">
        <p14:creationId xmlns:p14="http://schemas.microsoft.com/office/powerpoint/2010/main" val="31494782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nl-BE" dirty="0" smtClean="0"/>
              <a:t> burger : identificatie nodig</a:t>
            </a:r>
          </a:p>
          <a:p>
            <a:pPr lvl="1"/>
            <a:r>
              <a:rPr lang="nl-BE" dirty="0" smtClean="0"/>
              <a:t>statuut raadplegen: </a:t>
            </a:r>
            <a:r>
              <a:rPr lang="nl-BE" dirty="0" err="1" smtClean="0"/>
              <a:t>privacy-gevoelige</a:t>
            </a:r>
            <a:r>
              <a:rPr lang="nl-BE" dirty="0" smtClean="0"/>
              <a:t> informatie =&gt; voldoende hoog veiligheidsniveau</a:t>
            </a:r>
          </a:p>
          <a:p>
            <a:pPr lvl="2"/>
            <a:r>
              <a:rPr lang="nl-BE" dirty="0" smtClean="0"/>
              <a:t>e-ID</a:t>
            </a:r>
          </a:p>
          <a:p>
            <a:pPr lvl="2"/>
            <a:r>
              <a:rPr lang="nl-BE" dirty="0" smtClean="0"/>
              <a:t>ITSME </a:t>
            </a:r>
          </a:p>
          <a:p>
            <a:pPr lvl="2"/>
            <a:r>
              <a:rPr lang="nl-BE" dirty="0" smtClean="0"/>
              <a:t>Time-</a:t>
            </a:r>
            <a:r>
              <a:rPr lang="nl-BE" dirty="0" err="1" smtClean="0"/>
              <a:t>based</a:t>
            </a:r>
            <a:r>
              <a:rPr lang="nl-BE" dirty="0" smtClean="0"/>
              <a:t> </a:t>
            </a:r>
            <a:r>
              <a:rPr lang="nl-BE" dirty="0" err="1" smtClean="0"/>
              <a:t>One</a:t>
            </a:r>
            <a:r>
              <a:rPr lang="nl-BE" dirty="0" smtClean="0"/>
              <a:t>-Time Password (TOTP)</a:t>
            </a:r>
          </a:p>
          <a:p>
            <a:pPr lvl="2"/>
            <a:r>
              <a:rPr lang="nl-BE" dirty="0" smtClean="0"/>
              <a:t>Token </a:t>
            </a:r>
          </a:p>
          <a:p>
            <a:pPr lvl="1"/>
            <a:r>
              <a:rPr lang="nl-BE" dirty="0" smtClean="0"/>
              <a:t>QR-code aanmaken / evt. afdrukken (enkel via website)</a:t>
            </a:r>
          </a:p>
          <a:p>
            <a:endParaRPr lang="nl-BE" dirty="0" smtClean="0"/>
          </a:p>
          <a:p>
            <a:r>
              <a:rPr lang="nl-BE" dirty="0" smtClean="0"/>
              <a:t> professional : geen identificatie nodig</a:t>
            </a:r>
          </a:p>
          <a:p>
            <a:pPr lvl="1"/>
            <a:r>
              <a:rPr lang="nl-BE" dirty="0" smtClean="0"/>
              <a:t>QR-code / unieke code, aangeboden door burger, uitlezen</a:t>
            </a:r>
          </a:p>
          <a:p>
            <a:pPr lvl="1"/>
            <a:r>
              <a:rPr lang="nl-BE" dirty="0" smtClean="0"/>
              <a:t>minimale informatie: statuut, postcode, controlegetal INSZ</a:t>
            </a:r>
            <a:endParaRPr lang="nl-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54</a:t>
            </a:fld>
            <a:r>
              <a:rPr lang="fr-BE" smtClean="0"/>
              <a:t> </a:t>
            </a:r>
            <a:endParaRPr lang="fr-BE" dirty="0"/>
          </a:p>
        </p:txBody>
      </p:sp>
      <p:sp>
        <p:nvSpPr>
          <p:cNvPr id="12290" name="Title 1"/>
          <p:cNvSpPr>
            <a:spLocks noGrp="1"/>
          </p:cNvSpPr>
          <p:nvPr>
            <p:ph type="title"/>
          </p:nvPr>
        </p:nvSpPr>
        <p:spPr/>
        <p:txBody>
          <a:bodyPr/>
          <a:lstStyle/>
          <a:p>
            <a:r>
              <a:rPr lang="nl-BE" smtClean="0"/>
              <a:t>Veilig aanmelden</a:t>
            </a:r>
            <a:endParaRPr lang="nl-BE" altLang="fr-FR" dirty="0" smtClean="0"/>
          </a:p>
        </p:txBody>
      </p:sp>
      <p:grpSp>
        <p:nvGrpSpPr>
          <p:cNvPr id="2" name="Group 1"/>
          <p:cNvGrpSpPr/>
          <p:nvPr/>
        </p:nvGrpSpPr>
        <p:grpSpPr>
          <a:xfrm>
            <a:off x="8616281" y="1916832"/>
            <a:ext cx="1321705" cy="1624149"/>
            <a:chOff x="7446398" y="1871748"/>
            <a:chExt cx="1321705" cy="1624149"/>
          </a:xfrm>
        </p:grpSpPr>
        <p:pic>
          <p:nvPicPr>
            <p:cNvPr id="7" name="Picture 6"/>
            <p:cNvPicPr>
              <a:picLocks noChangeAspect="1"/>
            </p:cNvPicPr>
            <p:nvPr/>
          </p:nvPicPr>
          <p:blipFill>
            <a:blip r:embed="rId2"/>
            <a:stretch>
              <a:fillRect/>
            </a:stretch>
          </p:blipFill>
          <p:spPr>
            <a:xfrm>
              <a:off x="7596336" y="2609999"/>
              <a:ext cx="1021829" cy="885898"/>
            </a:xfrm>
            <a:prstGeom prst="rect">
              <a:avLst/>
            </a:prstGeom>
          </p:spPr>
        </p:pic>
        <p:pic>
          <p:nvPicPr>
            <p:cNvPr id="8" name="Picture 7"/>
            <p:cNvPicPr>
              <a:picLocks noChangeAspect="1"/>
            </p:cNvPicPr>
            <p:nvPr/>
          </p:nvPicPr>
          <p:blipFill>
            <a:blip r:embed="rId3"/>
            <a:stretch>
              <a:fillRect/>
            </a:stretch>
          </p:blipFill>
          <p:spPr>
            <a:xfrm>
              <a:off x="7446398" y="1871748"/>
              <a:ext cx="1321705" cy="538473"/>
            </a:xfrm>
            <a:prstGeom prst="rect">
              <a:avLst/>
            </a:prstGeom>
          </p:spPr>
        </p:pic>
      </p:grpSp>
    </p:spTree>
    <p:extLst>
      <p:ext uri="{BB962C8B-B14F-4D97-AF65-F5344CB8AC3E}">
        <p14:creationId xmlns:p14="http://schemas.microsoft.com/office/powerpoint/2010/main" val="12347002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fr-BE" dirty="0" smtClean="0"/>
          </a:p>
          <a:p>
            <a:endParaRPr lang="fr-BE" dirty="0"/>
          </a:p>
          <a:p>
            <a:endParaRPr lang="fr-BE" dirty="0" smtClean="0"/>
          </a:p>
          <a:p>
            <a:endParaRPr lang="fr-BE" dirty="0"/>
          </a:p>
          <a:p>
            <a:endParaRPr lang="fr-BE" dirty="0" smtClean="0"/>
          </a:p>
          <a:p>
            <a:endParaRPr lang="fr-BE" dirty="0"/>
          </a:p>
          <a:p>
            <a:endParaRPr lang="fr-BE" dirty="0" smtClean="0"/>
          </a:p>
          <a:p>
            <a:endParaRPr lang="fr-BE" dirty="0"/>
          </a:p>
          <a:p>
            <a:endParaRPr lang="fr-BE" dirty="0" smtClean="0"/>
          </a:p>
          <a:p>
            <a:endParaRPr lang="fr-BE" dirty="0"/>
          </a:p>
          <a:p>
            <a:endParaRPr lang="fr-BE" dirty="0" smtClean="0"/>
          </a:p>
          <a:p>
            <a:pPr marL="0" indent="0">
              <a:buNone/>
            </a:pPr>
            <a:endParaRPr lang="fr-BE" dirty="0"/>
          </a:p>
        </p:txBody>
      </p:sp>
      <p:sp>
        <p:nvSpPr>
          <p:cNvPr id="2" name="Title 1"/>
          <p:cNvSpPr>
            <a:spLocks noGrp="1"/>
          </p:cNvSpPr>
          <p:nvPr>
            <p:ph type="title"/>
          </p:nvPr>
        </p:nvSpPr>
        <p:spPr/>
        <p:txBody>
          <a:bodyPr/>
          <a:lstStyle/>
          <a:p>
            <a:r>
              <a:rPr lang="nl-BE" dirty="0" smtClean="0">
                <a:solidFill>
                  <a:srgbClr val="0070C0"/>
                </a:solidFill>
              </a:rPr>
              <a:t>Mobiele App</a:t>
            </a:r>
            <a:endParaRPr lang="nl-BE" dirty="0">
              <a:solidFill>
                <a:srgbClr val="0070C0"/>
              </a:solidFill>
            </a:endParaRPr>
          </a:p>
        </p:txBody>
      </p:sp>
      <p:sp>
        <p:nvSpPr>
          <p:cNvPr id="5" name="Rectangle 4"/>
          <p:cNvSpPr/>
          <p:nvPr/>
        </p:nvSpPr>
        <p:spPr>
          <a:xfrm>
            <a:off x="2711624" y="5517233"/>
            <a:ext cx="6913984" cy="1354217"/>
          </a:xfrm>
          <a:prstGeom prst="rect">
            <a:avLst/>
          </a:prstGeom>
        </p:spPr>
        <p:txBody>
          <a:bodyPr wrap="square">
            <a:spAutoFit/>
          </a:bodyPr>
          <a:lstStyle/>
          <a:p>
            <a:pPr lvl="1"/>
            <a:r>
              <a:rPr lang="fr-BE" sz="1600" dirty="0"/>
              <a:t>De </a:t>
            </a:r>
            <a:r>
              <a:rPr lang="fr-BE" sz="1600" dirty="0" err="1"/>
              <a:t>toepassing</a:t>
            </a:r>
            <a:r>
              <a:rPr lang="fr-BE" sz="1600" dirty="0"/>
              <a:t> </a:t>
            </a:r>
            <a:r>
              <a:rPr lang="fr-BE" sz="1600" dirty="0" err="1"/>
              <a:t>MyBEnefits</a:t>
            </a:r>
            <a:r>
              <a:rPr lang="fr-BE" sz="1600" dirty="0"/>
              <a:t> </a:t>
            </a:r>
            <a:r>
              <a:rPr lang="fr-BE" sz="1600" dirty="0" err="1"/>
              <a:t>is</a:t>
            </a:r>
            <a:r>
              <a:rPr lang="fr-BE" sz="1600" dirty="0"/>
              <a:t> </a:t>
            </a:r>
            <a:r>
              <a:rPr lang="fr-BE" sz="1600" dirty="0" err="1"/>
              <a:t>beschikbaar</a:t>
            </a:r>
            <a:r>
              <a:rPr lang="fr-BE" sz="1600" dirty="0"/>
              <a:t> in </a:t>
            </a:r>
            <a:r>
              <a:rPr lang="fr-BE" sz="1600" dirty="0" err="1"/>
              <a:t>mobiele</a:t>
            </a:r>
            <a:r>
              <a:rPr lang="fr-BE" sz="1600" dirty="0"/>
              <a:t> en in </a:t>
            </a:r>
            <a:r>
              <a:rPr lang="fr-BE" sz="1600" dirty="0" err="1"/>
              <a:t>webversie</a:t>
            </a:r>
            <a:r>
              <a:rPr lang="fr-BE" sz="1600" dirty="0"/>
              <a:t>.</a:t>
            </a:r>
          </a:p>
          <a:p>
            <a:pPr lvl="1"/>
            <a:r>
              <a:rPr lang="fr-BE" sz="1600" dirty="0" err="1"/>
              <a:t>beschikbaar</a:t>
            </a:r>
            <a:r>
              <a:rPr lang="fr-BE" sz="1600" dirty="0"/>
              <a:t> voor Android </a:t>
            </a:r>
            <a:r>
              <a:rPr lang="fr-BE" sz="1600" dirty="0" err="1"/>
              <a:t>vanuit</a:t>
            </a:r>
            <a:r>
              <a:rPr lang="fr-BE" sz="1600" dirty="0"/>
              <a:t> </a:t>
            </a:r>
            <a:r>
              <a:rPr lang="fr-BE" sz="1600" u="sng" dirty="0">
                <a:solidFill>
                  <a:srgbClr val="0099D6"/>
                </a:solidFill>
              </a:rPr>
              <a:t>Google </a:t>
            </a:r>
            <a:r>
              <a:rPr lang="fr-BE" sz="1600" u="sng" dirty="0" smtClean="0">
                <a:solidFill>
                  <a:srgbClr val="0099D6"/>
                </a:solidFill>
              </a:rPr>
              <a:t>Play</a:t>
            </a:r>
            <a:endParaRPr lang="fr-BE" sz="1600" dirty="0">
              <a:solidFill>
                <a:srgbClr val="0099D6"/>
              </a:solidFill>
            </a:endParaRPr>
          </a:p>
          <a:p>
            <a:pPr lvl="1"/>
            <a:r>
              <a:rPr lang="fr-BE" sz="1600" dirty="0" err="1"/>
              <a:t>beschikbaar</a:t>
            </a:r>
            <a:r>
              <a:rPr lang="fr-BE" sz="1600" dirty="0"/>
              <a:t> </a:t>
            </a:r>
            <a:r>
              <a:rPr lang="fr-BE" sz="1600" dirty="0" err="1"/>
              <a:t>voor</a:t>
            </a:r>
            <a:r>
              <a:rPr lang="fr-BE" sz="1600" dirty="0"/>
              <a:t> Apple </a:t>
            </a:r>
            <a:r>
              <a:rPr lang="fr-BE" sz="1600" dirty="0" err="1"/>
              <a:t>vanuit</a:t>
            </a:r>
            <a:r>
              <a:rPr lang="fr-BE" sz="1600" dirty="0"/>
              <a:t> </a:t>
            </a:r>
            <a:r>
              <a:rPr lang="fr-BE" sz="1600" u="sng" dirty="0">
                <a:hlinkClick r:id="rId2"/>
              </a:rPr>
              <a:t>App </a:t>
            </a:r>
            <a:r>
              <a:rPr lang="fr-BE" sz="1600" u="sng" dirty="0" smtClean="0">
                <a:hlinkClick r:id="rId2"/>
              </a:rPr>
              <a:t>store</a:t>
            </a:r>
            <a:endParaRPr lang="fr-BE" sz="1600" dirty="0"/>
          </a:p>
          <a:p>
            <a:pPr lvl="1"/>
            <a:r>
              <a:rPr lang="fr-BE" sz="1600" dirty="0" err="1"/>
              <a:t>beschikbaar</a:t>
            </a:r>
            <a:r>
              <a:rPr lang="fr-BE" sz="1600" dirty="0"/>
              <a:t> via de </a:t>
            </a:r>
            <a:r>
              <a:rPr lang="fr-BE" sz="1600" dirty="0" err="1"/>
              <a:t>website</a:t>
            </a:r>
            <a:r>
              <a:rPr lang="fr-BE" sz="1600" dirty="0"/>
              <a:t> </a:t>
            </a:r>
            <a:r>
              <a:rPr lang="fr-BE" sz="1600" u="sng" dirty="0">
                <a:hlinkClick r:id="rId3"/>
              </a:rPr>
              <a:t>mybenefits.fgov.be</a:t>
            </a:r>
            <a:r>
              <a:rPr lang="fr-BE" sz="1600" dirty="0"/>
              <a:t> </a:t>
            </a:r>
          </a:p>
          <a:p>
            <a:pPr marL="685800" lvl="1" indent="-285750">
              <a:buFont typeface="Wingdings" panose="05000000000000000000" pitchFamily="2" charset="2"/>
              <a:buChar char="à"/>
              <a:defRPr/>
            </a:pPr>
            <a:endParaRPr lang="fr-BE" dirty="0">
              <a:solidFill>
                <a:prstClr val="black"/>
              </a:solidFill>
              <a:latin typeface="Calibri"/>
              <a:cs typeface="+mn-cs"/>
            </a:endParaRPr>
          </a:p>
        </p:txBody>
      </p:sp>
      <p:pic>
        <p:nvPicPr>
          <p:cNvPr id="6" name="Picture 5"/>
          <p:cNvPicPr>
            <a:picLocks noChangeAspect="1"/>
          </p:cNvPicPr>
          <p:nvPr/>
        </p:nvPicPr>
        <p:blipFill>
          <a:blip r:embed="rId4"/>
          <a:stretch>
            <a:fillRect/>
          </a:stretch>
        </p:blipFill>
        <p:spPr>
          <a:xfrm>
            <a:off x="4583832" y="866725"/>
            <a:ext cx="2808312" cy="4650507"/>
          </a:xfrm>
          <a:prstGeom prst="rect">
            <a:avLst/>
          </a:prstGeom>
        </p:spPr>
      </p:pic>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55</a:t>
            </a:fld>
            <a:r>
              <a:rPr lang="fr-BE" smtClean="0"/>
              <a:t> </a:t>
            </a:r>
            <a:endParaRPr lang="fr-BE" dirty="0"/>
          </a:p>
        </p:txBody>
      </p:sp>
    </p:spTree>
    <p:extLst>
      <p:ext uri="{BB962C8B-B14F-4D97-AF65-F5344CB8AC3E}">
        <p14:creationId xmlns:p14="http://schemas.microsoft.com/office/powerpoint/2010/main" val="27135691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solidFill>
                  <a:srgbClr val="0070C0"/>
                </a:solidFill>
              </a:rPr>
              <a:t>Burger - raadplegen &amp; code creëren</a:t>
            </a:r>
            <a:endParaRPr lang="nl-BE" dirty="0">
              <a:solidFill>
                <a:srgbClr val="0070C0"/>
              </a:solidFill>
            </a:endParaRPr>
          </a:p>
        </p:txBody>
      </p:sp>
      <p:pic>
        <p:nvPicPr>
          <p:cNvPr id="5" name="Picture 4"/>
          <p:cNvPicPr>
            <a:picLocks noChangeAspect="1"/>
          </p:cNvPicPr>
          <p:nvPr/>
        </p:nvPicPr>
        <p:blipFill>
          <a:blip r:embed="rId2"/>
          <a:stretch>
            <a:fillRect/>
          </a:stretch>
        </p:blipFill>
        <p:spPr>
          <a:xfrm>
            <a:off x="2351585" y="1340768"/>
            <a:ext cx="3029069" cy="5040560"/>
          </a:xfrm>
          <a:prstGeom prst="rect">
            <a:avLst/>
          </a:prstGeom>
        </p:spPr>
      </p:pic>
      <p:pic>
        <p:nvPicPr>
          <p:cNvPr id="7" name="Picture 6"/>
          <p:cNvPicPr>
            <a:picLocks noChangeAspect="1"/>
          </p:cNvPicPr>
          <p:nvPr/>
        </p:nvPicPr>
        <p:blipFill>
          <a:blip r:embed="rId3"/>
          <a:stretch>
            <a:fillRect/>
          </a:stretch>
        </p:blipFill>
        <p:spPr>
          <a:xfrm>
            <a:off x="5879976" y="1376079"/>
            <a:ext cx="4181282" cy="4847482"/>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56</a:t>
            </a:fld>
            <a:r>
              <a:rPr lang="fr-BE" smtClean="0"/>
              <a:t> </a:t>
            </a:r>
            <a:endParaRPr lang="fr-BE" dirty="0"/>
          </a:p>
        </p:txBody>
      </p:sp>
    </p:spTree>
    <p:extLst>
      <p:ext uri="{BB962C8B-B14F-4D97-AF65-F5344CB8AC3E}">
        <p14:creationId xmlns:p14="http://schemas.microsoft.com/office/powerpoint/2010/main" val="38623169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solidFill>
                  <a:srgbClr val="0070C0"/>
                </a:solidFill>
              </a:rPr>
              <a:t>Professional - raadplegen</a:t>
            </a:r>
            <a:endParaRPr lang="nl-BE" dirty="0">
              <a:solidFill>
                <a:srgbClr val="0070C0"/>
              </a:solidFill>
            </a:endParaRPr>
          </a:p>
        </p:txBody>
      </p:sp>
      <p:pic>
        <p:nvPicPr>
          <p:cNvPr id="5" name="Content Placeholder 4"/>
          <p:cNvPicPr>
            <a:picLocks noGrp="1"/>
          </p:cNvPicPr>
          <p:nvPr>
            <p:ph idx="4294967295"/>
          </p:nvPr>
        </p:nvPicPr>
        <p:blipFill>
          <a:blip r:embed="rId2"/>
          <a:stretch>
            <a:fillRect/>
          </a:stretch>
        </p:blipFill>
        <p:spPr>
          <a:xfrm>
            <a:off x="6761361" y="1246982"/>
            <a:ext cx="3367087" cy="4968875"/>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2429" b="11569"/>
          <a:stretch/>
        </p:blipFill>
        <p:spPr>
          <a:xfrm>
            <a:off x="2855641" y="1356270"/>
            <a:ext cx="3190875" cy="4881043"/>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57</a:t>
            </a:fld>
            <a:r>
              <a:rPr lang="fr-BE" smtClean="0"/>
              <a:t> </a:t>
            </a:r>
            <a:endParaRPr lang="fr-BE" dirty="0"/>
          </a:p>
        </p:txBody>
      </p:sp>
    </p:spTree>
    <p:extLst>
      <p:ext uri="{BB962C8B-B14F-4D97-AF65-F5344CB8AC3E}">
        <p14:creationId xmlns:p14="http://schemas.microsoft.com/office/powerpoint/2010/main" val="35936154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solidFill>
                  <a:srgbClr val="0070C0"/>
                </a:solidFill>
              </a:rPr>
              <a:t>Professional - resultaat</a:t>
            </a:r>
            <a:endParaRPr lang="nl-BE" dirty="0">
              <a:solidFill>
                <a:srgbClr val="0070C0"/>
              </a:solidFill>
            </a:endParaRPr>
          </a:p>
        </p:txBody>
      </p:sp>
      <p:pic>
        <p:nvPicPr>
          <p:cNvPr id="3" name="Picture 2"/>
          <p:cNvPicPr>
            <a:picLocks noChangeAspect="1"/>
          </p:cNvPicPr>
          <p:nvPr/>
        </p:nvPicPr>
        <p:blipFill>
          <a:blip r:embed="rId2"/>
          <a:stretch>
            <a:fillRect/>
          </a:stretch>
        </p:blipFill>
        <p:spPr>
          <a:xfrm>
            <a:off x="4151784" y="1196752"/>
            <a:ext cx="3384376" cy="5184576"/>
          </a:xfrm>
          <a:prstGeom prst="rect">
            <a:avLst/>
          </a:prstGeom>
        </p:spPr>
      </p:pic>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58</a:t>
            </a:fld>
            <a:r>
              <a:rPr lang="fr-BE" smtClean="0"/>
              <a:t> </a:t>
            </a:r>
            <a:endParaRPr lang="fr-BE" dirty="0"/>
          </a:p>
        </p:txBody>
      </p:sp>
    </p:spTree>
    <p:extLst>
      <p:ext uri="{BB962C8B-B14F-4D97-AF65-F5344CB8AC3E}">
        <p14:creationId xmlns:p14="http://schemas.microsoft.com/office/powerpoint/2010/main" val="12655503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solidFill>
                  <a:srgbClr val="0070C0"/>
                </a:solidFill>
              </a:rPr>
              <a:t>Een voordeel melden</a:t>
            </a:r>
            <a:endParaRPr lang="nl-BE" dirty="0">
              <a:solidFill>
                <a:srgbClr val="0070C0"/>
              </a:solidFill>
            </a:endParaRPr>
          </a:p>
        </p:txBody>
      </p:sp>
      <p:pic>
        <p:nvPicPr>
          <p:cNvPr id="5" name="Content Placeholder 4"/>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4852987" y="1052736"/>
            <a:ext cx="2486025" cy="5111750"/>
          </a:xfr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59</a:t>
            </a:fld>
            <a:r>
              <a:rPr lang="fr-BE" smtClean="0"/>
              <a:t> </a:t>
            </a:r>
            <a:endParaRPr lang="fr-BE" dirty="0"/>
          </a:p>
        </p:txBody>
      </p:sp>
    </p:spTree>
    <p:extLst>
      <p:ext uri="{BB962C8B-B14F-4D97-AF65-F5344CB8AC3E}">
        <p14:creationId xmlns:p14="http://schemas.microsoft.com/office/powerpoint/2010/main" val="40223093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022592"/>
          </a:xfrm>
          <a:prstGeom prst="rect">
            <a:avLst/>
          </a:prstGeom>
        </p:spPr>
      </p:pic>
    </p:spTree>
    <p:extLst>
      <p:ext uri="{BB962C8B-B14F-4D97-AF65-F5344CB8AC3E}">
        <p14:creationId xmlns:p14="http://schemas.microsoft.com/office/powerpoint/2010/main" val="11928425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solidFill>
                  <a:srgbClr val="0070C0"/>
                </a:solidFill>
              </a:rPr>
              <a:t>De voordelen raadplegen</a:t>
            </a:r>
            <a:endParaRPr lang="nl-BE" dirty="0">
              <a:solidFill>
                <a:srgbClr val="0070C0"/>
              </a:solidFill>
            </a:endParaRPr>
          </a:p>
        </p:txBody>
      </p:sp>
      <p:pic>
        <p:nvPicPr>
          <p:cNvPr id="3" name="Content Placeholder 2"/>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4852987" y="1124744"/>
            <a:ext cx="2486025" cy="5111750"/>
          </a:xfrm>
        </p:spPr>
      </p:pic>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60</a:t>
            </a:fld>
            <a:r>
              <a:rPr lang="fr-BE" smtClean="0"/>
              <a:t> </a:t>
            </a:r>
            <a:endParaRPr lang="fr-BE" dirty="0"/>
          </a:p>
        </p:txBody>
      </p:sp>
    </p:spTree>
    <p:extLst>
      <p:ext uri="{BB962C8B-B14F-4D97-AF65-F5344CB8AC3E}">
        <p14:creationId xmlns:p14="http://schemas.microsoft.com/office/powerpoint/2010/main" val="30233696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solidFill>
                  <a:srgbClr val="0070C0"/>
                </a:solidFill>
              </a:rPr>
              <a:t>De voordelen filteren</a:t>
            </a:r>
            <a:endParaRPr lang="nl-BE" dirty="0">
              <a:solidFill>
                <a:srgbClr val="0070C0"/>
              </a:solidFill>
            </a:endParaRPr>
          </a:p>
        </p:txBody>
      </p:sp>
      <p:pic>
        <p:nvPicPr>
          <p:cNvPr id="3" name="Content Placeholder 2"/>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4852987" y="1196752"/>
            <a:ext cx="2486025" cy="5111750"/>
          </a:xfrm>
        </p:spPr>
      </p:pic>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61</a:t>
            </a:fld>
            <a:r>
              <a:rPr lang="fr-BE" smtClean="0"/>
              <a:t> </a:t>
            </a:r>
            <a:endParaRPr lang="fr-BE" dirty="0"/>
          </a:p>
        </p:txBody>
      </p:sp>
    </p:spTree>
    <p:extLst>
      <p:ext uri="{BB962C8B-B14F-4D97-AF65-F5344CB8AC3E}">
        <p14:creationId xmlns:p14="http://schemas.microsoft.com/office/powerpoint/2010/main" val="27726483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148" t="1023" r="6141" b="20218"/>
          <a:stretch/>
        </p:blipFill>
        <p:spPr>
          <a:xfrm>
            <a:off x="1487488" y="1005626"/>
            <a:ext cx="9217024" cy="5544617"/>
          </a:xfrm>
          <a:prstGeom prst="rect">
            <a:avLst/>
          </a:prstGeom>
        </p:spPr>
      </p:pic>
      <p:sp>
        <p:nvSpPr>
          <p:cNvPr id="6" name="TextBox 5"/>
          <p:cNvSpPr txBox="1"/>
          <p:nvPr/>
        </p:nvSpPr>
        <p:spPr>
          <a:xfrm>
            <a:off x="3971764" y="682461"/>
            <a:ext cx="4248472" cy="646331"/>
          </a:xfrm>
          <a:prstGeom prst="rect">
            <a:avLst/>
          </a:prstGeom>
          <a:noFill/>
        </p:spPr>
        <p:txBody>
          <a:bodyPr wrap="square" rtlCol="0">
            <a:spAutoFit/>
          </a:bodyPr>
          <a:lstStyle/>
          <a:p>
            <a:pPr algn="ctr"/>
            <a:r>
              <a:rPr lang="fr-BE" dirty="0" smtClean="0">
                <a:solidFill>
                  <a:srgbClr val="0070C0"/>
                </a:solidFill>
                <a:hlinkClick r:id="rId3"/>
              </a:rPr>
              <a:t>www.mybenefits.fgov.be</a:t>
            </a:r>
            <a:endParaRPr lang="fr-BE" dirty="0" smtClean="0">
              <a:solidFill>
                <a:srgbClr val="0070C0"/>
              </a:solidFill>
            </a:endParaRPr>
          </a:p>
          <a:p>
            <a:pPr algn="ctr"/>
            <a:endParaRPr lang="en-US" dirty="0"/>
          </a:p>
        </p:txBody>
      </p:sp>
      <p:sp>
        <p:nvSpPr>
          <p:cNvPr id="7" name="Title 1"/>
          <p:cNvSpPr>
            <a:spLocks noGrp="1"/>
          </p:cNvSpPr>
          <p:nvPr>
            <p:ph type="title"/>
          </p:nvPr>
        </p:nvSpPr>
        <p:spPr/>
        <p:txBody>
          <a:bodyPr/>
          <a:lstStyle/>
          <a:p>
            <a:r>
              <a:rPr lang="fr-BE" dirty="0" err="1">
                <a:solidFill>
                  <a:srgbClr val="0070C0"/>
                </a:solidFill>
              </a:rPr>
              <a:t>W</a:t>
            </a:r>
            <a:r>
              <a:rPr lang="fr-BE" dirty="0" err="1" smtClean="0">
                <a:solidFill>
                  <a:srgbClr val="0070C0"/>
                </a:solidFill>
              </a:rPr>
              <a:t>ebapp</a:t>
            </a:r>
            <a:endParaRPr lang="fr-BE" dirty="0">
              <a:solidFill>
                <a:srgbClr val="0070C0"/>
              </a:solidFill>
            </a:endParaRPr>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62</a:t>
            </a:fld>
            <a:r>
              <a:rPr lang="fr-BE" smtClean="0"/>
              <a:t> </a:t>
            </a:r>
            <a:endParaRPr lang="fr-BE" dirty="0"/>
          </a:p>
        </p:txBody>
      </p:sp>
    </p:spTree>
    <p:extLst>
      <p:ext uri="{BB962C8B-B14F-4D97-AF65-F5344CB8AC3E}">
        <p14:creationId xmlns:p14="http://schemas.microsoft.com/office/powerpoint/2010/main" val="22074901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solidFill>
                  <a:srgbClr val="0070C0"/>
                </a:solidFill>
              </a:rPr>
              <a:t>Burger - website &amp; online toepassing</a:t>
            </a:r>
            <a:endParaRPr lang="nl-BE" dirty="0">
              <a:solidFill>
                <a:srgbClr val="0070C0"/>
              </a:solidFill>
            </a:endParaRPr>
          </a:p>
        </p:txBody>
      </p:sp>
      <p:sp>
        <p:nvSpPr>
          <p:cNvPr id="3" name="Content Placeholder 2"/>
          <p:cNvSpPr>
            <a:spLocks noGrp="1"/>
          </p:cNvSpPr>
          <p:nvPr>
            <p:ph idx="4294967295"/>
          </p:nvPr>
        </p:nvSpPr>
        <p:spPr>
          <a:xfrm>
            <a:off x="0" y="1196975"/>
            <a:ext cx="10972800" cy="5111750"/>
          </a:xfrm>
        </p:spPr>
        <p:txBody>
          <a:bodyPr>
            <a:normAutofit/>
          </a:bodyPr>
          <a:lstStyle/>
          <a:p>
            <a:endParaRPr lang="fr-BE" dirty="0"/>
          </a:p>
          <a:p>
            <a:endParaRPr lang="fr-BE" dirty="0" smtClean="0"/>
          </a:p>
          <a:p>
            <a:endParaRPr lang="fr-BE" dirty="0"/>
          </a:p>
          <a:p>
            <a:endParaRPr lang="fr-BE" dirty="0" smtClean="0"/>
          </a:p>
          <a:p>
            <a:endParaRPr lang="fr-BE" dirty="0"/>
          </a:p>
          <a:p>
            <a:endParaRPr lang="fr-BE" dirty="0" smtClean="0"/>
          </a:p>
          <a:p>
            <a:endParaRPr lang="fr-BE" dirty="0"/>
          </a:p>
          <a:p>
            <a:endParaRPr lang="fr-BE" dirty="0" smtClean="0"/>
          </a:p>
          <a:p>
            <a:endParaRPr lang="fr-BE" dirty="0"/>
          </a:p>
          <a:p>
            <a:endParaRPr lang="fr-BE" dirty="0" smtClean="0"/>
          </a:p>
          <a:p>
            <a:endParaRPr lang="fr-BE" dirty="0"/>
          </a:p>
          <a:p>
            <a:endParaRPr lang="fr-BE" dirty="0" smtClean="0"/>
          </a:p>
        </p:txBody>
      </p:sp>
      <p:grpSp>
        <p:nvGrpSpPr>
          <p:cNvPr id="8" name="Group 7"/>
          <p:cNvGrpSpPr/>
          <p:nvPr/>
        </p:nvGrpSpPr>
        <p:grpSpPr>
          <a:xfrm>
            <a:off x="3423828" y="1124744"/>
            <a:ext cx="6005338" cy="5592122"/>
            <a:chOff x="1899828" y="511564"/>
            <a:chExt cx="6005338" cy="5592122"/>
          </a:xfrm>
        </p:grpSpPr>
        <p:pic>
          <p:nvPicPr>
            <p:cNvPr id="10" name="Picture 9"/>
            <p:cNvPicPr>
              <a:picLocks noChangeAspect="1"/>
            </p:cNvPicPr>
            <p:nvPr/>
          </p:nvPicPr>
          <p:blipFill>
            <a:blip r:embed="rId2"/>
            <a:stretch>
              <a:fillRect/>
            </a:stretch>
          </p:blipFill>
          <p:spPr>
            <a:xfrm>
              <a:off x="1899828" y="511564"/>
              <a:ext cx="4809911" cy="5592122"/>
            </a:xfrm>
            <a:prstGeom prst="rect">
              <a:avLst/>
            </a:prstGeom>
          </p:spPr>
        </p:pic>
        <p:sp>
          <p:nvSpPr>
            <p:cNvPr id="11" name="TextBox 10"/>
            <p:cNvSpPr txBox="1"/>
            <p:nvPr/>
          </p:nvSpPr>
          <p:spPr>
            <a:xfrm>
              <a:off x="5220072" y="4303486"/>
              <a:ext cx="2685094" cy="523220"/>
            </a:xfrm>
            <a:prstGeom prst="rect">
              <a:avLst/>
            </a:prstGeom>
            <a:noFill/>
            <a:ln>
              <a:solidFill>
                <a:srgbClr val="0070C0"/>
              </a:solidFill>
            </a:ln>
          </p:spPr>
          <p:txBody>
            <a:bodyPr wrap="none" rtlCol="0">
              <a:spAutoFit/>
            </a:bodyPr>
            <a:lstStyle/>
            <a:p>
              <a:pPr marL="285750" indent="-285750" fontAlgn="auto">
                <a:spcBef>
                  <a:spcPts val="0"/>
                </a:spcBef>
                <a:spcAft>
                  <a:spcPts val="0"/>
                </a:spcAft>
                <a:buFontTx/>
                <a:buChar char="-"/>
                <a:defRPr/>
              </a:pPr>
              <a:r>
                <a:rPr lang="nl-BE" sz="1400" dirty="0">
                  <a:solidFill>
                    <a:prstClr val="black"/>
                  </a:solidFill>
                  <a:latin typeface="Calibri"/>
                  <a:cs typeface="+mn-cs"/>
                </a:rPr>
                <a:t>Voor PC, tablet of smartphone</a:t>
              </a:r>
            </a:p>
            <a:p>
              <a:pPr marL="285750" indent="-285750" fontAlgn="auto">
                <a:spcBef>
                  <a:spcPts val="0"/>
                </a:spcBef>
                <a:spcAft>
                  <a:spcPts val="0"/>
                </a:spcAft>
                <a:buFontTx/>
                <a:buChar char="-"/>
                <a:defRPr/>
              </a:pPr>
              <a:r>
                <a:rPr lang="nl-BE" sz="1400" dirty="0">
                  <a:solidFill>
                    <a:prstClr val="black"/>
                  </a:solidFill>
                  <a:latin typeface="Calibri"/>
                  <a:cs typeface="+mn-cs"/>
                </a:rPr>
                <a:t>Kan attest afdrukken</a:t>
              </a:r>
            </a:p>
          </p:txBody>
        </p:sp>
      </p:gr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63</a:t>
            </a:fld>
            <a:r>
              <a:rPr lang="fr-BE" smtClean="0"/>
              <a:t> </a:t>
            </a:r>
            <a:endParaRPr lang="fr-BE" dirty="0"/>
          </a:p>
        </p:txBody>
      </p:sp>
    </p:spTree>
    <p:extLst>
      <p:ext uri="{BB962C8B-B14F-4D97-AF65-F5344CB8AC3E}">
        <p14:creationId xmlns:p14="http://schemas.microsoft.com/office/powerpoint/2010/main" val="186799910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BE" dirty="0" smtClean="0">
                <a:solidFill>
                  <a:srgbClr val="0070C0"/>
                </a:solidFill>
              </a:rPr>
              <a:t>Burger - sociale statuten raadplegen</a:t>
            </a:r>
            <a:endParaRPr lang="nl-BE" dirty="0">
              <a:solidFill>
                <a:srgbClr val="0070C0"/>
              </a:solidFill>
            </a:endParaRPr>
          </a:p>
        </p:txBody>
      </p:sp>
      <p:grpSp>
        <p:nvGrpSpPr>
          <p:cNvPr id="4" name="Group 3"/>
          <p:cNvGrpSpPr/>
          <p:nvPr/>
        </p:nvGrpSpPr>
        <p:grpSpPr>
          <a:xfrm>
            <a:off x="1524000" y="1124744"/>
            <a:ext cx="9144000" cy="5256584"/>
            <a:chOff x="0" y="1340768"/>
            <a:chExt cx="9144000" cy="5256584"/>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5082"/>
            <a:stretch/>
          </p:blipFill>
          <p:spPr>
            <a:xfrm>
              <a:off x="0" y="1340768"/>
              <a:ext cx="9144000" cy="5256584"/>
            </a:xfrm>
            <a:prstGeom prst="rect">
              <a:avLst/>
            </a:prstGeom>
          </p:spPr>
        </p:pic>
        <p:sp>
          <p:nvSpPr>
            <p:cNvPr id="3" name="Rectangle 2"/>
            <p:cNvSpPr/>
            <p:nvPr/>
          </p:nvSpPr>
          <p:spPr>
            <a:xfrm>
              <a:off x="3275856" y="3284984"/>
              <a:ext cx="1152128" cy="144016"/>
            </a:xfrm>
            <a:prstGeom prst="rect">
              <a:avLst/>
            </a:prstGeom>
            <a:solidFill>
              <a:srgbClr val="00206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283968" y="4005064"/>
              <a:ext cx="1152128" cy="144016"/>
            </a:xfrm>
            <a:prstGeom prst="rect">
              <a:avLst/>
            </a:prstGeom>
            <a:solidFill>
              <a:srgbClr val="00206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64</a:t>
            </a:fld>
            <a:r>
              <a:rPr lang="fr-BE" smtClean="0"/>
              <a:t> </a:t>
            </a:r>
            <a:endParaRPr lang="fr-BE" dirty="0"/>
          </a:p>
        </p:txBody>
      </p:sp>
    </p:spTree>
    <p:extLst>
      <p:ext uri="{BB962C8B-B14F-4D97-AF65-F5344CB8AC3E}">
        <p14:creationId xmlns:p14="http://schemas.microsoft.com/office/powerpoint/2010/main" val="17660694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dirty="0" smtClean="0">
                <a:solidFill>
                  <a:srgbClr val="0070C0"/>
                </a:solidFill>
              </a:rPr>
              <a:t>Burger - code creëren</a:t>
            </a:r>
            <a:endParaRPr lang="nl-BE" dirty="0">
              <a:solidFill>
                <a:srgbClr val="0070C0"/>
              </a:solidFill>
            </a:endParaRPr>
          </a:p>
        </p:txBody>
      </p:sp>
      <p:grpSp>
        <p:nvGrpSpPr>
          <p:cNvPr id="5" name="Group 4"/>
          <p:cNvGrpSpPr/>
          <p:nvPr/>
        </p:nvGrpSpPr>
        <p:grpSpPr>
          <a:xfrm>
            <a:off x="1631504" y="980729"/>
            <a:ext cx="8837714" cy="5330285"/>
            <a:chOff x="107504" y="1196752"/>
            <a:chExt cx="8837714" cy="5330285"/>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96752"/>
              <a:ext cx="8837714" cy="5330285"/>
            </a:xfrm>
            <a:prstGeom prst="rect">
              <a:avLst/>
            </a:prstGeom>
          </p:spPr>
        </p:pic>
        <p:sp>
          <p:nvSpPr>
            <p:cNvPr id="6" name="Rectangle 5"/>
            <p:cNvSpPr/>
            <p:nvPr/>
          </p:nvSpPr>
          <p:spPr>
            <a:xfrm>
              <a:off x="1403648" y="2996952"/>
              <a:ext cx="1152000" cy="180000"/>
            </a:xfrm>
            <a:prstGeom prst="rect">
              <a:avLst/>
            </a:prstGeom>
            <a:solidFill>
              <a:srgbClr val="00206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483768" y="3681028"/>
              <a:ext cx="792088" cy="144016"/>
            </a:xfrm>
            <a:prstGeom prst="rect">
              <a:avLst/>
            </a:prstGeom>
            <a:solidFill>
              <a:srgbClr val="00206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65</a:t>
            </a:fld>
            <a:r>
              <a:rPr lang="fr-BE" smtClean="0"/>
              <a:t> </a:t>
            </a:r>
            <a:endParaRPr lang="fr-BE" dirty="0"/>
          </a:p>
        </p:txBody>
      </p:sp>
    </p:spTree>
    <p:extLst>
      <p:ext uri="{BB962C8B-B14F-4D97-AF65-F5344CB8AC3E}">
        <p14:creationId xmlns:p14="http://schemas.microsoft.com/office/powerpoint/2010/main" val="29258500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dirty="0" smtClean="0">
                <a:solidFill>
                  <a:srgbClr val="0070C0"/>
                </a:solidFill>
              </a:rPr>
              <a:t>Attest</a:t>
            </a:r>
            <a:endParaRPr lang="nl-BE" dirty="0">
              <a:solidFill>
                <a:srgbClr val="0070C0"/>
              </a:solidFill>
            </a:endParaRPr>
          </a:p>
        </p:txBody>
      </p:sp>
      <p:grpSp>
        <p:nvGrpSpPr>
          <p:cNvPr id="7" name="Group 6"/>
          <p:cNvGrpSpPr/>
          <p:nvPr/>
        </p:nvGrpSpPr>
        <p:grpSpPr>
          <a:xfrm>
            <a:off x="3863753" y="1052736"/>
            <a:ext cx="4942667" cy="5390000"/>
            <a:chOff x="2339752" y="1135344"/>
            <a:chExt cx="4942667" cy="539000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1135344"/>
              <a:ext cx="4942667" cy="5390000"/>
            </a:xfrm>
            <a:prstGeom prst="rect">
              <a:avLst/>
            </a:prstGeom>
            <a:ln>
              <a:solidFill>
                <a:schemeClr val="tx1"/>
              </a:solidFill>
            </a:ln>
          </p:spPr>
        </p:pic>
        <p:grpSp>
          <p:nvGrpSpPr>
            <p:cNvPr id="3" name="Group 2"/>
            <p:cNvGrpSpPr/>
            <p:nvPr/>
          </p:nvGrpSpPr>
          <p:grpSpPr>
            <a:xfrm>
              <a:off x="3491880" y="4941168"/>
              <a:ext cx="1980128" cy="720064"/>
              <a:chOff x="3491880" y="4941168"/>
              <a:chExt cx="1980128" cy="720064"/>
            </a:xfrm>
          </p:grpSpPr>
          <p:sp>
            <p:nvSpPr>
              <p:cNvPr id="5" name="Rectangle 4"/>
              <p:cNvSpPr/>
              <p:nvPr/>
            </p:nvSpPr>
            <p:spPr>
              <a:xfrm>
                <a:off x="3491880" y="4941168"/>
                <a:ext cx="1404000" cy="144000"/>
              </a:xfrm>
              <a:prstGeom prst="rect">
                <a:avLst/>
              </a:prstGeom>
              <a:solidFill>
                <a:srgbClr val="00206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644008" y="5517232"/>
                <a:ext cx="828000" cy="144000"/>
              </a:xfrm>
              <a:prstGeom prst="rect">
                <a:avLst/>
              </a:prstGeom>
              <a:solidFill>
                <a:srgbClr val="00206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66</a:t>
            </a:fld>
            <a:r>
              <a:rPr lang="fr-BE" smtClean="0"/>
              <a:t> </a:t>
            </a:r>
            <a:endParaRPr lang="fr-BE" dirty="0"/>
          </a:p>
        </p:txBody>
      </p:sp>
    </p:spTree>
    <p:extLst>
      <p:ext uri="{BB962C8B-B14F-4D97-AF65-F5344CB8AC3E}">
        <p14:creationId xmlns:p14="http://schemas.microsoft.com/office/powerpoint/2010/main" val="299438145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solidFill>
                  <a:srgbClr val="0070C0"/>
                </a:solidFill>
              </a:rPr>
              <a:t>Professional - raadpleging</a:t>
            </a:r>
            <a:endParaRPr lang="nl-BE" dirty="0">
              <a:solidFill>
                <a:srgbClr val="0070C0"/>
              </a:solidFill>
            </a:endParaRPr>
          </a:p>
        </p:txBody>
      </p:sp>
      <p:pic>
        <p:nvPicPr>
          <p:cNvPr id="8" name="Picture 7"/>
          <p:cNvPicPr>
            <a:picLocks noChangeAspect="1"/>
          </p:cNvPicPr>
          <p:nvPr/>
        </p:nvPicPr>
        <p:blipFill>
          <a:blip r:embed="rId2"/>
          <a:stretch>
            <a:fillRect/>
          </a:stretch>
        </p:blipFill>
        <p:spPr>
          <a:xfrm>
            <a:off x="1760728" y="1417076"/>
            <a:ext cx="8691233" cy="4702414"/>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67</a:t>
            </a:fld>
            <a:r>
              <a:rPr lang="fr-BE" smtClean="0"/>
              <a:t> </a:t>
            </a:r>
            <a:endParaRPr lang="fr-BE" dirty="0"/>
          </a:p>
        </p:txBody>
      </p:sp>
    </p:spTree>
    <p:extLst>
      <p:ext uri="{BB962C8B-B14F-4D97-AF65-F5344CB8AC3E}">
        <p14:creationId xmlns:p14="http://schemas.microsoft.com/office/powerpoint/2010/main" val="22975686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dirty="0" smtClean="0">
                <a:solidFill>
                  <a:srgbClr val="0070C0"/>
                </a:solidFill>
              </a:rPr>
              <a:t>Professional - resultaat </a:t>
            </a:r>
            <a:endParaRPr lang="nl-BE" dirty="0">
              <a:solidFill>
                <a:srgbClr val="0070C0"/>
              </a:solidFill>
            </a:endParaRPr>
          </a:p>
        </p:txBody>
      </p:sp>
      <p:pic>
        <p:nvPicPr>
          <p:cNvPr id="5" name="Content Placeholder 4"/>
          <p:cNvPicPr>
            <a:picLocks noGrp="1"/>
          </p:cNvPicPr>
          <p:nvPr>
            <p:ph idx="4294967295"/>
          </p:nvPr>
        </p:nvPicPr>
        <p:blipFill>
          <a:blip r:embed="rId2"/>
          <a:stretch>
            <a:fillRect/>
          </a:stretch>
        </p:blipFill>
        <p:spPr>
          <a:xfrm>
            <a:off x="1656556" y="1668463"/>
            <a:ext cx="8878887" cy="4895850"/>
          </a:xfrm>
          <a:prstGeom prst="rect">
            <a:avLst/>
          </a:prstGeom>
        </p:spPr>
      </p:pic>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68</a:t>
            </a:fld>
            <a:r>
              <a:rPr lang="fr-BE" smtClean="0"/>
              <a:t> </a:t>
            </a:r>
            <a:endParaRPr lang="fr-BE" dirty="0"/>
          </a:p>
        </p:txBody>
      </p:sp>
    </p:spTree>
    <p:extLst>
      <p:ext uri="{BB962C8B-B14F-4D97-AF65-F5344CB8AC3E}">
        <p14:creationId xmlns:p14="http://schemas.microsoft.com/office/powerpoint/2010/main" val="11574360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solidFill>
                  <a:srgbClr val="0070C0"/>
                </a:solidFill>
              </a:rPr>
              <a:t>Een voordeel melden</a:t>
            </a:r>
            <a:endParaRPr lang="nl-BE" dirty="0">
              <a:solidFill>
                <a:srgbClr val="0070C0"/>
              </a:solidFill>
            </a:endParaRPr>
          </a:p>
        </p:txBody>
      </p:sp>
      <p:pic>
        <p:nvPicPr>
          <p:cNvPr id="6" name="Content Placeholder 5"/>
          <p:cNvPicPr>
            <a:picLocks noGrp="1" noChangeAspect="1"/>
          </p:cNvPicPr>
          <p:nvPr>
            <p:ph idx="4294967295"/>
          </p:nvPr>
        </p:nvPicPr>
        <p:blipFill>
          <a:blip r:embed="rId2"/>
          <a:stretch>
            <a:fillRect/>
          </a:stretch>
        </p:blipFill>
        <p:spPr>
          <a:xfrm>
            <a:off x="1981200" y="1268760"/>
            <a:ext cx="8229600" cy="4251325"/>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69</a:t>
            </a:fld>
            <a:r>
              <a:rPr lang="fr-BE" smtClean="0"/>
              <a:t> </a:t>
            </a:r>
            <a:endParaRPr lang="fr-BE" dirty="0"/>
          </a:p>
        </p:txBody>
      </p:sp>
    </p:spTree>
    <p:extLst>
      <p:ext uri="{BB962C8B-B14F-4D97-AF65-F5344CB8AC3E}">
        <p14:creationId xmlns:p14="http://schemas.microsoft.com/office/powerpoint/2010/main" val="12564236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4226087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solidFill>
                  <a:srgbClr val="0070C0"/>
                </a:solidFill>
              </a:rPr>
              <a:t>De voordelen raadplegen</a:t>
            </a:r>
            <a:endParaRPr lang="nl-BE" dirty="0">
              <a:solidFill>
                <a:srgbClr val="0070C0"/>
              </a:solidFill>
            </a:endParaRPr>
          </a:p>
        </p:txBody>
      </p:sp>
      <p:pic>
        <p:nvPicPr>
          <p:cNvPr id="5" name="Content Placeholder 4"/>
          <p:cNvPicPr>
            <a:picLocks noGrp="1" noChangeAspect="1"/>
          </p:cNvPicPr>
          <p:nvPr>
            <p:ph idx="4294967295"/>
          </p:nvPr>
        </p:nvPicPr>
        <p:blipFill>
          <a:blip r:embed="rId2"/>
          <a:stretch>
            <a:fillRect/>
          </a:stretch>
        </p:blipFill>
        <p:spPr>
          <a:xfrm>
            <a:off x="1981200" y="1412776"/>
            <a:ext cx="8229600" cy="4641850"/>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70</a:t>
            </a:fld>
            <a:r>
              <a:rPr lang="fr-BE" smtClean="0"/>
              <a:t> </a:t>
            </a:r>
            <a:endParaRPr lang="fr-BE" dirty="0"/>
          </a:p>
        </p:txBody>
      </p:sp>
    </p:spTree>
    <p:extLst>
      <p:ext uri="{BB962C8B-B14F-4D97-AF65-F5344CB8AC3E}">
        <p14:creationId xmlns:p14="http://schemas.microsoft.com/office/powerpoint/2010/main" val="320230739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00" y="1916832"/>
            <a:ext cx="9144000" cy="4941168"/>
          </a:xfrm>
          <a:prstGeom prst="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a:solidFill>
                <a:prstClr val="white"/>
              </a:solidFill>
              <a:latin typeface="Calibri"/>
            </a:endParaRPr>
          </a:p>
        </p:txBody>
      </p:sp>
      <p:graphicFrame>
        <p:nvGraphicFramePr>
          <p:cNvPr id="8" name="Diagram 7"/>
          <p:cNvGraphicFramePr/>
          <p:nvPr>
            <p:extLst/>
          </p:nvPr>
        </p:nvGraphicFramePr>
        <p:xfrm>
          <a:off x="1524000" y="1916832"/>
          <a:ext cx="9144000"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4475" y="188640"/>
            <a:ext cx="1543050" cy="1543050"/>
          </a:xfrm>
          <a:prstGeom prst="rect">
            <a:avLst/>
          </a:prstGeom>
        </p:spPr>
      </p:pic>
      <p:pic>
        <p:nvPicPr>
          <p:cNvPr id="25" name="Picture 24">
            <a:hlinkClick r:id="rId8" tooltip="Link naar de video MyBEnefits in NL"/>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1824" y="2780929"/>
            <a:ext cx="477968" cy="482845"/>
          </a:xfrm>
          <a:prstGeom prst="rect">
            <a:avLst/>
          </a:prstGeom>
        </p:spPr>
      </p:pic>
      <p:pic>
        <p:nvPicPr>
          <p:cNvPr id="27" name="Picture 26">
            <a:hlinkClick r:id="rId10" tooltip="Lien vers la vidéo MyBEnefits en français"/>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1808" y="2780928"/>
            <a:ext cx="477968" cy="477968"/>
          </a:xfrm>
          <a:prstGeom prst="rect">
            <a:avLst/>
          </a:prstGeom>
        </p:spPr>
      </p:pic>
      <p:pic>
        <p:nvPicPr>
          <p:cNvPr id="2" name="Picture 1">
            <a:hlinkClick r:id="rId12" tooltip="Lien vers le site web MyBEnefits / citoyen"/>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81920" y="5064844"/>
            <a:ext cx="643980" cy="956444"/>
          </a:xfrm>
          <a:prstGeom prst="roundRect">
            <a:avLst/>
          </a:prstGeom>
          <a:ln>
            <a:solidFill>
              <a:schemeClr val="bg1"/>
            </a:solidFill>
          </a:ln>
        </p:spPr>
      </p:pic>
      <p:pic>
        <p:nvPicPr>
          <p:cNvPr id="3" name="Picture 2">
            <a:hlinkClick r:id="rId14" tooltip="Link naar de website MyBEnefits / burger"/>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27748" y="5064844"/>
            <a:ext cx="632548" cy="956444"/>
          </a:xfrm>
          <a:prstGeom prst="roundRect">
            <a:avLst/>
          </a:prstGeom>
          <a:ln>
            <a:solidFill>
              <a:schemeClr val="bg1"/>
            </a:solidFill>
          </a:ln>
        </p:spPr>
      </p:pic>
      <p:pic>
        <p:nvPicPr>
          <p:cNvPr id="4" name="Picture 3">
            <a:hlinkClick r:id="rId16" tooltip="Lien vers le site web MyBEnefits / professionnel"/>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03994" y="5064845"/>
            <a:ext cx="644150" cy="952885"/>
          </a:xfrm>
          <a:prstGeom prst="roundRect">
            <a:avLst/>
          </a:prstGeom>
          <a:ln>
            <a:solidFill>
              <a:schemeClr val="bg1"/>
            </a:solidFill>
          </a:ln>
        </p:spPr>
      </p:pic>
      <p:pic>
        <p:nvPicPr>
          <p:cNvPr id="5" name="Picture 4">
            <a:hlinkClick r:id="rId18" tooltip="Link naar de website MyBEnefits / professional"/>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844018" y="5064844"/>
            <a:ext cx="636359" cy="956444"/>
          </a:xfrm>
          <a:prstGeom prst="roundRect">
            <a:avLst/>
          </a:prstGeom>
          <a:ln>
            <a:solidFill>
              <a:schemeClr val="bg1"/>
            </a:solidFill>
          </a:ln>
        </p:spPr>
      </p:pic>
      <p:pic>
        <p:nvPicPr>
          <p:cNvPr id="12" name="Picture 11">
            <a:hlinkClick r:id="rId20"/>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74216" y="2780928"/>
            <a:ext cx="477968" cy="477968"/>
          </a:xfrm>
          <a:prstGeom prst="rect">
            <a:avLst/>
          </a:prstGeom>
        </p:spPr>
      </p:pic>
      <p:pic>
        <p:nvPicPr>
          <p:cNvPr id="13" name="Picture 12">
            <a:hlinkClick r:id="rId21"/>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84232" y="2780929"/>
            <a:ext cx="477968" cy="482845"/>
          </a:xfrm>
          <a:prstGeom prst="rect">
            <a:avLst/>
          </a:prstGeom>
        </p:spPr>
      </p:pic>
      <p:grpSp>
        <p:nvGrpSpPr>
          <p:cNvPr id="15" name="Group 14"/>
          <p:cNvGrpSpPr/>
          <p:nvPr/>
        </p:nvGrpSpPr>
        <p:grpSpPr>
          <a:xfrm>
            <a:off x="3552840" y="4929998"/>
            <a:ext cx="1463040" cy="515227"/>
            <a:chOff x="7837714" y="3342670"/>
            <a:chExt cx="1463040" cy="515227"/>
          </a:xfrm>
        </p:grpSpPr>
        <p:sp>
          <p:nvSpPr>
            <p:cNvPr id="16" name="Rounded Rectangle 15"/>
            <p:cNvSpPr/>
            <p:nvPr/>
          </p:nvSpPr>
          <p:spPr>
            <a:xfrm>
              <a:off x="7837714" y="3342670"/>
              <a:ext cx="1463040" cy="515227"/>
            </a:xfrm>
            <a:prstGeom prst="round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7" name="Picture 16">
              <a:hlinkClick r:id="rId22"/>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902484" y="3394309"/>
              <a:ext cx="1333500" cy="400050"/>
            </a:xfrm>
            <a:prstGeom prst="rect">
              <a:avLst/>
            </a:prstGeom>
          </p:spPr>
        </p:pic>
      </p:grpSp>
      <p:pic>
        <p:nvPicPr>
          <p:cNvPr id="7" name="Picture 6">
            <a:hlinkClick r:id="rId24"/>
          </p:cNvPr>
          <p:cNvPicPr>
            <a:picLocks noChangeAspect="1"/>
          </p:cNvPicPr>
          <p:nvPr/>
        </p:nvPicPr>
        <p:blipFill>
          <a:blip r:embed="rId25"/>
          <a:stretch>
            <a:fillRect/>
          </a:stretch>
        </p:blipFill>
        <p:spPr>
          <a:xfrm>
            <a:off x="3540520" y="5517233"/>
            <a:ext cx="1475360" cy="524301"/>
          </a:xfrm>
          <a:prstGeom prst="rect">
            <a:avLst/>
          </a:prstGeom>
        </p:spPr>
      </p:pic>
    </p:spTree>
    <p:extLst>
      <p:ext uri="{BB962C8B-B14F-4D97-AF65-F5344CB8AC3E}">
        <p14:creationId xmlns:p14="http://schemas.microsoft.com/office/powerpoint/2010/main" val="9598604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72</a:t>
            </a:fld>
            <a:r>
              <a:rPr lang="fr-BE" smtClean="0"/>
              <a:t> </a:t>
            </a:r>
            <a:endParaRPr lang="fr-BE" dirty="0"/>
          </a:p>
        </p:txBody>
      </p:sp>
      <p:pic>
        <p:nvPicPr>
          <p:cNvPr id="5" name="Wegwijs in mycareer.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6834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73</a:t>
            </a:fld>
            <a:r>
              <a:rPr lang="fr-BE" smtClean="0"/>
              <a:t> </a:t>
            </a:r>
            <a:endParaRPr lang="fr-BE" dirty="0"/>
          </a:p>
        </p:txBody>
      </p:sp>
      <p:pic>
        <p:nvPicPr>
          <p:cNvPr id="5" name="MyPension.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9740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2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74</a:t>
            </a:fld>
            <a:r>
              <a:rPr lang="fr-BE" smtClean="0"/>
              <a:t> </a:t>
            </a:r>
            <a:endParaRPr lang="fr-BE" dirty="0"/>
          </a:p>
        </p:txBody>
      </p:sp>
      <p:sp>
        <p:nvSpPr>
          <p:cNvPr id="4" name="Titel 3"/>
          <p:cNvSpPr>
            <a:spLocks noGrp="1"/>
          </p:cNvSpPr>
          <p:nvPr>
            <p:ph type="title"/>
          </p:nvPr>
        </p:nvSpPr>
        <p:spPr/>
        <p:txBody>
          <a:bodyPr/>
          <a:lstStyle/>
          <a:p>
            <a:r>
              <a:rPr lang="nl-BE" dirty="0" smtClean="0"/>
              <a:t>Slide portaal sociale zekerheid</a:t>
            </a:r>
            <a:endParaRPr lang="nl-BE"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220" y="894589"/>
            <a:ext cx="9721080" cy="11710661"/>
          </a:xfrm>
          <a:prstGeom prst="rect">
            <a:avLst/>
          </a:prstGeom>
        </p:spPr>
      </p:pic>
    </p:spTree>
    <p:extLst>
      <p:ext uri="{BB962C8B-B14F-4D97-AF65-F5344CB8AC3E}">
        <p14:creationId xmlns:p14="http://schemas.microsoft.com/office/powerpoint/2010/main" val="287764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7.40741E-7 L -0.00143 -0.85185 " pathEditMode="relative" rAng="0" ptsTypes="AA">
                                      <p:cBhvr>
                                        <p:cTn id="6" dur="3000" fill="hold"/>
                                        <p:tgtEl>
                                          <p:spTgt spid="5"/>
                                        </p:tgtEl>
                                        <p:attrNameLst>
                                          <p:attrName>ppt_x</p:attrName>
                                          <p:attrName>ppt_y</p:attrName>
                                        </p:attrNameLst>
                                      </p:cBhvr>
                                      <p:rCtr x="-78" y="-4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p:txBody>
          <a:bodyPr/>
          <a:lstStyle/>
          <a:p>
            <a:r>
              <a:rPr lang="en-GB" altLang="en-US" dirty="0" smtClean="0"/>
              <a:t>more than </a:t>
            </a:r>
            <a:r>
              <a:rPr lang="en-GB" altLang="en-US" dirty="0" smtClean="0">
                <a:solidFill>
                  <a:srgbClr val="0087BE"/>
                </a:solidFill>
              </a:rPr>
              <a:t>50 electronic services for employers</a:t>
            </a:r>
            <a:r>
              <a:rPr lang="en-GB" altLang="en-US" dirty="0" smtClean="0"/>
              <a:t>, either based on the electronic exchange of structured messages or via an integrated portal site</a:t>
            </a:r>
          </a:p>
          <a:p>
            <a:pPr lvl="1"/>
            <a:r>
              <a:rPr lang="en-GB" altLang="en-US" dirty="0" smtClean="0"/>
              <a:t>50 social security declaration forms for employers have been abolished</a:t>
            </a:r>
          </a:p>
          <a:p>
            <a:pPr lvl="1"/>
            <a:r>
              <a:rPr lang="en-GB" altLang="en-US" dirty="0" smtClean="0"/>
              <a:t>in the remaining 30 (electronic) declaration forms the number of headings has on average been reduced to a third of the previous number</a:t>
            </a:r>
          </a:p>
          <a:p>
            <a:pPr lvl="1"/>
            <a:r>
              <a:rPr lang="en-GB" altLang="en-US" dirty="0" smtClean="0">
                <a:solidFill>
                  <a:srgbClr val="0087BE"/>
                </a:solidFill>
              </a:rPr>
              <a:t>declarations are limited to 3 events</a:t>
            </a:r>
          </a:p>
          <a:p>
            <a:pPr lvl="2"/>
            <a:r>
              <a:rPr lang="en-GB" altLang="en-US" dirty="0" smtClean="0"/>
              <a:t>immediate declaration of recruitment and discharge (only electronically)</a:t>
            </a:r>
          </a:p>
          <a:p>
            <a:pPr lvl="2"/>
            <a:r>
              <a:rPr lang="en-GB" altLang="en-US" dirty="0" smtClean="0"/>
              <a:t>quarterly declaration of salary and working time (only electronically)</a:t>
            </a:r>
          </a:p>
          <a:p>
            <a:pPr lvl="2"/>
            <a:r>
              <a:rPr lang="en-GB" altLang="en-US" dirty="0" smtClean="0"/>
              <a:t>occurrence of a social risk (electronically or on paper)</a:t>
            </a:r>
          </a:p>
          <a:p>
            <a:pPr lvl="1"/>
            <a:r>
              <a:rPr lang="en-GB" altLang="en-US" dirty="0" smtClean="0"/>
              <a:t>in 2022, more than 45 million electronic declarations were made by all 230,000 employers, 98 % of which from application to application</a:t>
            </a:r>
            <a:endParaRPr lang="en-US" alt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75</a:t>
            </a:fld>
            <a:r>
              <a:rPr lang="fr-BE" smtClean="0"/>
              <a:t> </a:t>
            </a:r>
            <a:endParaRPr lang="fr-BE" dirty="0"/>
          </a:p>
        </p:txBody>
      </p:sp>
      <p:sp>
        <p:nvSpPr>
          <p:cNvPr id="2" name="Title 1"/>
          <p:cNvSpPr>
            <a:spLocks noGrp="1"/>
          </p:cNvSpPr>
          <p:nvPr>
            <p:ph type="title"/>
          </p:nvPr>
        </p:nvSpPr>
        <p:spPr/>
        <p:txBody>
          <a:bodyPr/>
          <a:lstStyle/>
          <a:p>
            <a:r>
              <a:rPr lang="en-GB" smtClean="0"/>
              <a:t>Results</a:t>
            </a:r>
            <a:endParaRPr lang="en-US" dirty="0"/>
          </a:p>
        </p:txBody>
      </p:sp>
    </p:spTree>
    <p:extLst>
      <p:ext uri="{BB962C8B-B14F-4D97-AF65-F5344CB8AC3E}">
        <p14:creationId xmlns:p14="http://schemas.microsoft.com/office/powerpoint/2010/main" val="56181175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ltLang="en-US" smtClean="0"/>
              <a:t>Quartely declaration salary &amp; working time</a:t>
            </a:r>
            <a:endParaRPr lang="en-US" dirty="0"/>
          </a:p>
        </p:txBody>
      </p:sp>
      <p:grpSp>
        <p:nvGrpSpPr>
          <p:cNvPr id="5" name="Group 34"/>
          <p:cNvGrpSpPr>
            <a:grpSpLocks/>
          </p:cNvGrpSpPr>
          <p:nvPr/>
        </p:nvGrpSpPr>
        <p:grpSpPr bwMode="auto">
          <a:xfrm>
            <a:off x="1919289" y="1285875"/>
            <a:ext cx="8351837" cy="5008366"/>
            <a:chOff x="926963" y="1285876"/>
            <a:chExt cx="8350941" cy="5008367"/>
          </a:xfrm>
        </p:grpSpPr>
        <p:grpSp>
          <p:nvGrpSpPr>
            <p:cNvPr id="6" name="Group 21523"/>
            <p:cNvGrpSpPr>
              <a:grpSpLocks/>
            </p:cNvGrpSpPr>
            <p:nvPr/>
          </p:nvGrpSpPr>
          <p:grpSpPr bwMode="auto">
            <a:xfrm>
              <a:off x="926963" y="1285876"/>
              <a:ext cx="8350941" cy="5008367"/>
              <a:chOff x="645249" y="1424312"/>
              <a:chExt cx="8351241" cy="5008493"/>
            </a:xfrm>
          </p:grpSpPr>
          <p:sp>
            <p:nvSpPr>
              <p:cNvPr id="18" name="Line 744"/>
              <p:cNvSpPr>
                <a:spLocks noChangeShapeType="1"/>
              </p:cNvSpPr>
              <p:nvPr/>
            </p:nvSpPr>
            <p:spPr bwMode="auto">
              <a:xfrm>
                <a:off x="5530850" y="2726817"/>
                <a:ext cx="0" cy="1128712"/>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Text Box 156"/>
              <p:cNvSpPr txBox="1">
                <a:spLocks noChangeArrowheads="1"/>
              </p:cNvSpPr>
              <p:nvPr/>
            </p:nvSpPr>
            <p:spPr bwMode="auto">
              <a:xfrm>
                <a:off x="6797411" y="1623225"/>
                <a:ext cx="2199079" cy="1126490"/>
              </a:xfrm>
              <a:prstGeom prst="rect">
                <a:avLst/>
              </a:prstGeom>
              <a:noFill/>
              <a:ln>
                <a:noFill/>
              </a:ln>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defPPr>
                  <a:defRPr lang="en-US"/>
                </a:defPPr>
                <a:lvl1pPr algn="ctr" eaLnBrk="0" hangingPunct="0">
                  <a:lnSpc>
                    <a:spcPct val="80000"/>
                  </a:lnSpc>
                  <a:buFontTx/>
                  <a:buNone/>
                  <a:defRPr sz="1600" b="1">
                    <a:solidFill>
                      <a:srgbClr val="0070C0"/>
                    </a:solidFill>
                    <a:latin typeface="Verdana" panose="020B0604030504040204" pitchFamily="34" charset="0"/>
                    <a:ea typeface="Verdana" panose="020B0604030504040204" pitchFamily="34" charset="0"/>
                    <a:cs typeface="Verdana" panose="020B0604030504040204" pitchFamily="34" charset="0"/>
                  </a:defRPr>
                </a:lvl1pPr>
                <a:lvl2pPr marL="742950" indent="-285750" eaLnBrk="0" hangingPunct="0">
                  <a:spcBef>
                    <a:spcPct val="20000"/>
                  </a:spcBef>
                  <a:buFont typeface="Arial" pitchFamily="34" charset="0"/>
                  <a:buChar char="–"/>
                  <a:defRPr sz="2800"/>
                </a:lvl2pPr>
                <a:lvl3pPr marL="1143000" indent="-228600" eaLnBrk="0" hangingPunct="0">
                  <a:spcBef>
                    <a:spcPct val="20000"/>
                  </a:spcBef>
                  <a:buFont typeface="Arial" pitchFamily="34" charset="0"/>
                  <a:buChar char="•"/>
                  <a:defRPr sz="2400"/>
                </a:lvl3pPr>
                <a:lvl4pPr marL="1600200" indent="-228600" eaLnBrk="0" hangingPunct="0">
                  <a:spcBef>
                    <a:spcPct val="20000"/>
                  </a:spcBef>
                  <a:buFont typeface="Arial" pitchFamily="34" charset="0"/>
                  <a:buChar char="–"/>
                  <a:defRPr sz="2000"/>
                </a:lvl4pPr>
                <a:lvl5pPr marL="2057400" indent="-228600" eaLnBrk="0" hangingPunct="0">
                  <a:spcBef>
                    <a:spcPct val="20000"/>
                  </a:spcBef>
                  <a:buFont typeface="Arial" pitchFamily="34" charset="0"/>
                  <a:buChar char="»"/>
                  <a:defRPr sz="2000"/>
                </a:lvl5pPr>
                <a:lvl6pPr marL="2514600" indent="-228600" eaLnBrk="0" fontAlgn="base" hangingPunct="0">
                  <a:spcBef>
                    <a:spcPct val="20000"/>
                  </a:spcBef>
                  <a:spcAft>
                    <a:spcPct val="0"/>
                  </a:spcAft>
                  <a:buFont typeface="Arial" pitchFamily="34" charset="0"/>
                  <a:buChar char="»"/>
                  <a:defRPr sz="2000"/>
                </a:lvl6pPr>
                <a:lvl7pPr marL="2971800" indent="-228600" eaLnBrk="0" fontAlgn="base" hangingPunct="0">
                  <a:spcBef>
                    <a:spcPct val="20000"/>
                  </a:spcBef>
                  <a:spcAft>
                    <a:spcPct val="0"/>
                  </a:spcAft>
                  <a:buFont typeface="Arial" pitchFamily="34" charset="0"/>
                  <a:buChar char="»"/>
                  <a:defRPr sz="2000"/>
                </a:lvl7pPr>
                <a:lvl8pPr marL="3429000" indent="-228600" eaLnBrk="0" fontAlgn="base" hangingPunct="0">
                  <a:spcBef>
                    <a:spcPct val="20000"/>
                  </a:spcBef>
                  <a:spcAft>
                    <a:spcPct val="0"/>
                  </a:spcAft>
                  <a:buFont typeface="Arial" pitchFamily="34" charset="0"/>
                  <a:buChar char="»"/>
                  <a:defRPr sz="2000"/>
                </a:lvl8pPr>
                <a:lvl9pPr marL="3886200" indent="-228600" eaLnBrk="0" fontAlgn="base" hangingPunct="0">
                  <a:spcBef>
                    <a:spcPct val="20000"/>
                  </a:spcBef>
                  <a:spcAft>
                    <a:spcPct val="0"/>
                  </a:spcAft>
                  <a:buFont typeface="Arial" pitchFamily="34" charset="0"/>
                  <a:buChar char="»"/>
                  <a:defRPr sz="2000"/>
                </a:lvl9pPr>
              </a:lstStyle>
              <a:p>
                <a:pPr>
                  <a:defRPr/>
                </a:pPr>
                <a:endParaRPr lang="fr-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endParaRPr>
              </a:p>
              <a:p>
                <a:pPr>
                  <a:defRPr/>
                </a:pPr>
                <a:r>
                  <a:rPr lang="fr-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rPr>
                  <a:t>simplification</a:t>
                </a:r>
              </a:p>
              <a:p>
                <a:pPr>
                  <a:defRPr/>
                </a:pPr>
                <a:endParaRPr lang="nl-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endParaRPr>
              </a:p>
            </p:txBody>
          </p:sp>
          <p:grpSp>
            <p:nvGrpSpPr>
              <p:cNvPr id="20" name="Group 6"/>
              <p:cNvGrpSpPr>
                <a:grpSpLocks/>
              </p:cNvGrpSpPr>
              <p:nvPr/>
            </p:nvGrpSpPr>
            <p:grpSpPr bwMode="auto">
              <a:xfrm>
                <a:off x="4355976" y="3807076"/>
                <a:ext cx="2085454" cy="803842"/>
                <a:chOff x="3423818" y="4438825"/>
                <a:chExt cx="2468982" cy="1011063"/>
              </a:xfrm>
            </p:grpSpPr>
            <p:graphicFrame>
              <p:nvGraphicFramePr>
                <p:cNvPr id="112" name="Object 155">
                  <a:hlinkClick r:id="" action="ppaction://ole?verb=0"/>
                </p:cNvPr>
                <p:cNvGraphicFramePr>
                  <a:graphicFrameLocks/>
                </p:cNvGraphicFramePr>
                <p:nvPr/>
              </p:nvGraphicFramePr>
              <p:xfrm>
                <a:off x="3557588" y="4584700"/>
                <a:ext cx="2335212" cy="865188"/>
              </p:xfrm>
              <a:graphic>
                <a:graphicData uri="http://schemas.openxmlformats.org/presentationml/2006/ole">
                  <mc:AlternateContent xmlns:mc="http://schemas.openxmlformats.org/markup-compatibility/2006">
                    <mc:Choice xmlns:v="urn:schemas-microsoft-com:vml" Requires="v">
                      <p:oleObj spid="_x0000_s2238" name="Clip" r:id="rId3" imgW="5281613" imgH="2430463" progId="MS_ClipArt_Gallery.2">
                        <p:embed/>
                      </p:oleObj>
                    </mc:Choice>
                    <mc:Fallback>
                      <p:oleObj name="Clip" r:id="rId3" imgW="5281613" imgH="2430463" progId="MS_ClipArt_Gallery.2">
                        <p:embed/>
                        <p:pic>
                          <p:nvPicPr>
                            <p:cNvPr id="112" name="Object 155">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7588" y="4584700"/>
                              <a:ext cx="2335212"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 name="Text Box 160"/>
                <p:cNvSpPr txBox="1">
                  <a:spLocks noChangeArrowheads="1"/>
                </p:cNvSpPr>
                <p:nvPr/>
              </p:nvSpPr>
              <p:spPr bwMode="auto">
                <a:xfrm>
                  <a:off x="3423818" y="4438825"/>
                  <a:ext cx="765141" cy="464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800" b="1" dirty="0" smtClean="0">
                      <a:latin typeface="Helvetica Neue Light"/>
                      <a:ea typeface="MS PGothic" pitchFamily="34" charset="-128"/>
                    </a:rPr>
                    <a:t>RSZ</a:t>
                  </a:r>
                  <a:endParaRPr lang="nl-BE" altLang="en-US" sz="2400" dirty="0">
                    <a:latin typeface="Helvetica Neue Light"/>
                    <a:ea typeface="MS PGothic" pitchFamily="34" charset="-128"/>
                  </a:endParaRPr>
                </a:p>
              </p:txBody>
            </p:sp>
          </p:grpSp>
          <p:grpSp>
            <p:nvGrpSpPr>
              <p:cNvPr id="21" name="Group 698"/>
              <p:cNvGrpSpPr>
                <a:grpSpLocks/>
              </p:cNvGrpSpPr>
              <p:nvPr/>
            </p:nvGrpSpPr>
            <p:grpSpPr bwMode="auto">
              <a:xfrm>
                <a:off x="4959350" y="1863429"/>
                <a:ext cx="846137" cy="803275"/>
                <a:chOff x="4385" y="1374"/>
                <a:chExt cx="533" cy="506"/>
              </a:xfrm>
            </p:grpSpPr>
            <p:sp>
              <p:nvSpPr>
                <p:cNvPr id="67" name="Rectangle 699"/>
                <p:cNvSpPr>
                  <a:spLocks noChangeArrowheads="1"/>
                </p:cNvSpPr>
                <p:nvPr/>
              </p:nvSpPr>
              <p:spPr bwMode="auto">
                <a:xfrm>
                  <a:off x="4385" y="1374"/>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3</a:t>
                  </a:r>
                  <a:endParaRPr lang="nl-BE" altLang="en-US" sz="2000">
                    <a:ea typeface="MS PGothic" pitchFamily="34" charset="-128"/>
                  </a:endParaRPr>
                </a:p>
              </p:txBody>
            </p:sp>
            <p:sp>
              <p:nvSpPr>
                <p:cNvPr id="68" name="Rectangle 700"/>
                <p:cNvSpPr>
                  <a:spLocks noChangeArrowheads="1"/>
                </p:cNvSpPr>
                <p:nvPr/>
              </p:nvSpPr>
              <p:spPr bwMode="auto">
                <a:xfrm>
                  <a:off x="4385" y="1451"/>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69" name="Rectangle 701"/>
                <p:cNvSpPr>
                  <a:spLocks noChangeArrowheads="1"/>
                </p:cNvSpPr>
                <p:nvPr/>
              </p:nvSpPr>
              <p:spPr bwMode="auto">
                <a:xfrm>
                  <a:off x="4604" y="1451"/>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70" name="Line 702"/>
                <p:cNvSpPr>
                  <a:spLocks noChangeShapeType="1"/>
                </p:cNvSpPr>
                <p:nvPr/>
              </p:nvSpPr>
              <p:spPr bwMode="auto">
                <a:xfrm>
                  <a:off x="4425" y="149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Line 703"/>
                <p:cNvSpPr>
                  <a:spLocks noChangeShapeType="1"/>
                </p:cNvSpPr>
                <p:nvPr/>
              </p:nvSpPr>
              <p:spPr bwMode="auto">
                <a:xfrm>
                  <a:off x="4425"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Line 704"/>
                <p:cNvSpPr>
                  <a:spLocks noChangeShapeType="1"/>
                </p:cNvSpPr>
                <p:nvPr/>
              </p:nvSpPr>
              <p:spPr bwMode="auto">
                <a:xfrm>
                  <a:off x="4425" y="159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Line 705"/>
                <p:cNvSpPr>
                  <a:spLocks noChangeShapeType="1"/>
                </p:cNvSpPr>
                <p:nvPr/>
              </p:nvSpPr>
              <p:spPr bwMode="auto">
                <a:xfrm>
                  <a:off x="4425" y="1638"/>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Line 706"/>
                <p:cNvSpPr>
                  <a:spLocks noChangeShapeType="1"/>
                </p:cNvSpPr>
                <p:nvPr/>
              </p:nvSpPr>
              <p:spPr bwMode="auto">
                <a:xfrm>
                  <a:off x="4425"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Line 707"/>
                <p:cNvSpPr>
                  <a:spLocks noChangeShapeType="1"/>
                </p:cNvSpPr>
                <p:nvPr/>
              </p:nvSpPr>
              <p:spPr bwMode="auto">
                <a:xfrm>
                  <a:off x="4425" y="173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Line 708"/>
                <p:cNvSpPr>
                  <a:spLocks noChangeShapeType="1"/>
                </p:cNvSpPr>
                <p:nvPr/>
              </p:nvSpPr>
              <p:spPr bwMode="auto">
                <a:xfrm>
                  <a:off x="4646" y="149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Line 709"/>
                <p:cNvSpPr>
                  <a:spLocks noChangeShapeType="1"/>
                </p:cNvSpPr>
                <p:nvPr/>
              </p:nvSpPr>
              <p:spPr bwMode="auto">
                <a:xfrm>
                  <a:off x="4646"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Line 710"/>
                <p:cNvSpPr>
                  <a:spLocks noChangeShapeType="1"/>
                </p:cNvSpPr>
                <p:nvPr/>
              </p:nvSpPr>
              <p:spPr bwMode="auto">
                <a:xfrm>
                  <a:off x="4646" y="159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Line 711"/>
                <p:cNvSpPr>
                  <a:spLocks noChangeShapeType="1"/>
                </p:cNvSpPr>
                <p:nvPr/>
              </p:nvSpPr>
              <p:spPr bwMode="auto">
                <a:xfrm>
                  <a:off x="4646" y="1638"/>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Line 712"/>
                <p:cNvSpPr>
                  <a:spLocks noChangeShapeType="1"/>
                </p:cNvSpPr>
                <p:nvPr/>
              </p:nvSpPr>
              <p:spPr bwMode="auto">
                <a:xfrm>
                  <a:off x="4646" y="168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Line 713"/>
                <p:cNvSpPr>
                  <a:spLocks noChangeShapeType="1"/>
                </p:cNvSpPr>
                <p:nvPr/>
              </p:nvSpPr>
              <p:spPr bwMode="auto">
                <a:xfrm>
                  <a:off x="4646" y="173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Rectangle 714"/>
                <p:cNvSpPr>
                  <a:spLocks noChangeArrowheads="1"/>
                </p:cNvSpPr>
                <p:nvPr/>
              </p:nvSpPr>
              <p:spPr bwMode="auto">
                <a:xfrm>
                  <a:off x="4433" y="1422"/>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2</a:t>
                  </a:r>
                  <a:endParaRPr lang="nl-BE" altLang="en-US" sz="2000">
                    <a:ea typeface="MS PGothic" pitchFamily="34" charset="-128"/>
                  </a:endParaRPr>
                </a:p>
              </p:txBody>
            </p:sp>
            <p:sp>
              <p:nvSpPr>
                <p:cNvPr id="83" name="Rectangle 715"/>
                <p:cNvSpPr>
                  <a:spLocks noChangeArrowheads="1"/>
                </p:cNvSpPr>
                <p:nvPr/>
              </p:nvSpPr>
              <p:spPr bwMode="auto">
                <a:xfrm>
                  <a:off x="4433" y="1499"/>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84" name="Rectangle 716"/>
                <p:cNvSpPr>
                  <a:spLocks noChangeArrowheads="1"/>
                </p:cNvSpPr>
                <p:nvPr/>
              </p:nvSpPr>
              <p:spPr bwMode="auto">
                <a:xfrm>
                  <a:off x="4652" y="1499"/>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85" name="Line 717"/>
                <p:cNvSpPr>
                  <a:spLocks noChangeShapeType="1"/>
                </p:cNvSpPr>
                <p:nvPr/>
              </p:nvSpPr>
              <p:spPr bwMode="auto">
                <a:xfrm>
                  <a:off x="4473"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 name="Line 718"/>
                <p:cNvSpPr>
                  <a:spLocks noChangeShapeType="1"/>
                </p:cNvSpPr>
                <p:nvPr/>
              </p:nvSpPr>
              <p:spPr bwMode="auto">
                <a:xfrm>
                  <a:off x="4473"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Line 719"/>
                <p:cNvSpPr>
                  <a:spLocks noChangeShapeType="1"/>
                </p:cNvSpPr>
                <p:nvPr/>
              </p:nvSpPr>
              <p:spPr bwMode="auto">
                <a:xfrm>
                  <a:off x="4473" y="164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 name="Line 720"/>
                <p:cNvSpPr>
                  <a:spLocks noChangeShapeType="1"/>
                </p:cNvSpPr>
                <p:nvPr/>
              </p:nvSpPr>
              <p:spPr bwMode="auto">
                <a:xfrm>
                  <a:off x="4473"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 name="Line 721"/>
                <p:cNvSpPr>
                  <a:spLocks noChangeShapeType="1"/>
                </p:cNvSpPr>
                <p:nvPr/>
              </p:nvSpPr>
              <p:spPr bwMode="auto">
                <a:xfrm>
                  <a:off x="4473"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 name="Line 722"/>
                <p:cNvSpPr>
                  <a:spLocks noChangeShapeType="1"/>
                </p:cNvSpPr>
                <p:nvPr/>
              </p:nvSpPr>
              <p:spPr bwMode="auto">
                <a:xfrm>
                  <a:off x="4473" y="178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 name="Line 723"/>
                <p:cNvSpPr>
                  <a:spLocks noChangeShapeType="1"/>
                </p:cNvSpPr>
                <p:nvPr/>
              </p:nvSpPr>
              <p:spPr bwMode="auto">
                <a:xfrm>
                  <a:off x="4694"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 name="Line 724"/>
                <p:cNvSpPr>
                  <a:spLocks noChangeShapeType="1"/>
                </p:cNvSpPr>
                <p:nvPr/>
              </p:nvSpPr>
              <p:spPr bwMode="auto">
                <a:xfrm>
                  <a:off x="4694"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 name="Line 725"/>
                <p:cNvSpPr>
                  <a:spLocks noChangeShapeType="1"/>
                </p:cNvSpPr>
                <p:nvPr/>
              </p:nvSpPr>
              <p:spPr bwMode="auto">
                <a:xfrm>
                  <a:off x="4694" y="164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 name="Line 726"/>
                <p:cNvSpPr>
                  <a:spLocks noChangeShapeType="1"/>
                </p:cNvSpPr>
                <p:nvPr/>
              </p:nvSpPr>
              <p:spPr bwMode="auto">
                <a:xfrm>
                  <a:off x="4694"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 name="Line 727"/>
                <p:cNvSpPr>
                  <a:spLocks noChangeShapeType="1"/>
                </p:cNvSpPr>
                <p:nvPr/>
              </p:nvSpPr>
              <p:spPr bwMode="auto">
                <a:xfrm>
                  <a:off x="4694" y="173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 name="Line 728"/>
                <p:cNvSpPr>
                  <a:spLocks noChangeShapeType="1"/>
                </p:cNvSpPr>
                <p:nvPr/>
              </p:nvSpPr>
              <p:spPr bwMode="auto">
                <a:xfrm>
                  <a:off x="4694" y="178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 name="Rectangle 729"/>
                <p:cNvSpPr>
                  <a:spLocks noChangeArrowheads="1"/>
                </p:cNvSpPr>
                <p:nvPr/>
              </p:nvSpPr>
              <p:spPr bwMode="auto">
                <a:xfrm>
                  <a:off x="4481" y="1470"/>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1</a:t>
                  </a:r>
                  <a:endParaRPr lang="nl-BE" altLang="en-US" sz="2000">
                    <a:ea typeface="MS PGothic" pitchFamily="34" charset="-128"/>
                  </a:endParaRPr>
                </a:p>
              </p:txBody>
            </p:sp>
            <p:sp>
              <p:nvSpPr>
                <p:cNvPr id="98" name="Rectangle 730"/>
                <p:cNvSpPr>
                  <a:spLocks noChangeArrowheads="1"/>
                </p:cNvSpPr>
                <p:nvPr/>
              </p:nvSpPr>
              <p:spPr bwMode="auto">
                <a:xfrm>
                  <a:off x="4481" y="1547"/>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99" name="Rectangle 731"/>
                <p:cNvSpPr>
                  <a:spLocks noChangeArrowheads="1"/>
                </p:cNvSpPr>
                <p:nvPr/>
              </p:nvSpPr>
              <p:spPr bwMode="auto">
                <a:xfrm>
                  <a:off x="4700" y="1547"/>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100" name="Line 732"/>
                <p:cNvSpPr>
                  <a:spLocks noChangeShapeType="1"/>
                </p:cNvSpPr>
                <p:nvPr/>
              </p:nvSpPr>
              <p:spPr bwMode="auto">
                <a:xfrm>
                  <a:off x="4521"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 name="Line 733"/>
                <p:cNvSpPr>
                  <a:spLocks noChangeShapeType="1"/>
                </p:cNvSpPr>
                <p:nvPr/>
              </p:nvSpPr>
              <p:spPr bwMode="auto">
                <a:xfrm>
                  <a:off x="4521" y="163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 name="Line 734"/>
                <p:cNvSpPr>
                  <a:spLocks noChangeShapeType="1"/>
                </p:cNvSpPr>
                <p:nvPr/>
              </p:nvSpPr>
              <p:spPr bwMode="auto">
                <a:xfrm>
                  <a:off x="4521" y="169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 name="Line 735"/>
                <p:cNvSpPr>
                  <a:spLocks noChangeShapeType="1"/>
                </p:cNvSpPr>
                <p:nvPr/>
              </p:nvSpPr>
              <p:spPr bwMode="auto">
                <a:xfrm>
                  <a:off x="4521"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 name="Line 736"/>
                <p:cNvSpPr>
                  <a:spLocks noChangeShapeType="1"/>
                </p:cNvSpPr>
                <p:nvPr/>
              </p:nvSpPr>
              <p:spPr bwMode="auto">
                <a:xfrm>
                  <a:off x="4521" y="178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 name="Line 737"/>
                <p:cNvSpPr>
                  <a:spLocks noChangeShapeType="1"/>
                </p:cNvSpPr>
                <p:nvPr/>
              </p:nvSpPr>
              <p:spPr bwMode="auto">
                <a:xfrm>
                  <a:off x="4521" y="183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 name="Line 738"/>
                <p:cNvSpPr>
                  <a:spLocks noChangeShapeType="1"/>
                </p:cNvSpPr>
                <p:nvPr/>
              </p:nvSpPr>
              <p:spPr bwMode="auto">
                <a:xfrm>
                  <a:off x="4742"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 name="Line 739"/>
                <p:cNvSpPr>
                  <a:spLocks noChangeShapeType="1"/>
                </p:cNvSpPr>
                <p:nvPr/>
              </p:nvSpPr>
              <p:spPr bwMode="auto">
                <a:xfrm>
                  <a:off x="4742" y="163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 name="Line 740"/>
                <p:cNvSpPr>
                  <a:spLocks noChangeShapeType="1"/>
                </p:cNvSpPr>
                <p:nvPr/>
              </p:nvSpPr>
              <p:spPr bwMode="auto">
                <a:xfrm>
                  <a:off x="4742" y="169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 name="Line 741"/>
                <p:cNvSpPr>
                  <a:spLocks noChangeShapeType="1"/>
                </p:cNvSpPr>
                <p:nvPr/>
              </p:nvSpPr>
              <p:spPr bwMode="auto">
                <a:xfrm>
                  <a:off x="4742"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 name="Line 742"/>
                <p:cNvSpPr>
                  <a:spLocks noChangeShapeType="1"/>
                </p:cNvSpPr>
                <p:nvPr/>
              </p:nvSpPr>
              <p:spPr bwMode="auto">
                <a:xfrm>
                  <a:off x="4742" y="178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 name="Line 743"/>
                <p:cNvSpPr>
                  <a:spLocks noChangeShapeType="1"/>
                </p:cNvSpPr>
                <p:nvPr/>
              </p:nvSpPr>
              <p:spPr bwMode="auto">
                <a:xfrm>
                  <a:off x="4742" y="183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2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8618" y="2204742"/>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Oval 5"/>
              <p:cNvSpPr>
                <a:spLocks noChangeArrowheads="1"/>
              </p:cNvSpPr>
              <p:nvPr/>
            </p:nvSpPr>
            <p:spPr bwMode="auto">
              <a:xfrm>
                <a:off x="4954786" y="5152427"/>
                <a:ext cx="1146902" cy="1152128"/>
              </a:xfrm>
              <a:prstGeom prst="ellipse">
                <a:avLst/>
              </a:prstGeom>
              <a:noFill/>
              <a:ln w="127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 name="Line 200"/>
              <p:cNvSpPr>
                <a:spLocks noChangeShapeType="1"/>
              </p:cNvSpPr>
              <p:nvPr/>
            </p:nvSpPr>
            <p:spPr bwMode="auto">
              <a:xfrm>
                <a:off x="5530850" y="4634706"/>
                <a:ext cx="0" cy="500063"/>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 name="Group 21503"/>
              <p:cNvGrpSpPr>
                <a:grpSpLocks/>
              </p:cNvGrpSpPr>
              <p:nvPr/>
            </p:nvGrpSpPr>
            <p:grpSpPr bwMode="auto">
              <a:xfrm>
                <a:off x="6840758" y="4979191"/>
                <a:ext cx="638174" cy="632924"/>
                <a:chOff x="7194800" y="4857248"/>
                <a:chExt cx="638174" cy="632924"/>
              </a:xfrm>
            </p:grpSpPr>
            <p:sp>
              <p:nvSpPr>
                <p:cNvPr id="62" name="Oval 5"/>
                <p:cNvSpPr>
                  <a:spLocks noChangeArrowheads="1"/>
                </p:cNvSpPr>
                <p:nvPr/>
              </p:nvSpPr>
              <p:spPr bwMode="auto">
                <a:xfrm>
                  <a:off x="7194800" y="4857248"/>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64" name="Rectangle 99"/>
                <p:cNvSpPr>
                  <a:spLocks noChangeArrowheads="1"/>
                </p:cNvSpPr>
                <p:nvPr/>
              </p:nvSpPr>
              <p:spPr bwMode="auto">
                <a:xfrm>
                  <a:off x="7312331" y="5215731"/>
                  <a:ext cx="427972"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smtClean="0">
                      <a:ea typeface="MS PGothic" pitchFamily="34" charset="-128"/>
                    </a:rPr>
                    <a:t>FPD</a:t>
                  </a:r>
                  <a:endParaRPr lang="en-US" altLang="en-US" sz="1200" dirty="0">
                    <a:ea typeface="MS PGothic" pitchFamily="34" charset="-128"/>
                  </a:endParaRPr>
                </a:p>
              </p:txBody>
            </p:sp>
          </p:grpSp>
          <p:grpSp>
            <p:nvGrpSpPr>
              <p:cNvPr id="26" name="Group 21504"/>
              <p:cNvGrpSpPr>
                <a:grpSpLocks/>
              </p:cNvGrpSpPr>
              <p:nvPr/>
            </p:nvGrpSpPr>
            <p:grpSpPr bwMode="auto">
              <a:xfrm>
                <a:off x="6851926" y="5812289"/>
                <a:ext cx="614362" cy="620516"/>
                <a:chOff x="7270730" y="5521667"/>
                <a:chExt cx="614362" cy="620516"/>
              </a:xfrm>
            </p:grpSpPr>
            <p:sp>
              <p:nvSpPr>
                <p:cNvPr id="59" name="Oval 100"/>
                <p:cNvSpPr>
                  <a:spLocks noChangeArrowheads="1"/>
                </p:cNvSpPr>
                <p:nvPr/>
              </p:nvSpPr>
              <p:spPr bwMode="auto">
                <a:xfrm>
                  <a:off x="7270730" y="5521667"/>
                  <a:ext cx="614362" cy="617538"/>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6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9248" y="5611713"/>
                  <a:ext cx="372657" cy="32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194"/>
                <p:cNvSpPr>
                  <a:spLocks noChangeArrowheads="1"/>
                </p:cNvSpPr>
                <p:nvPr/>
              </p:nvSpPr>
              <p:spPr bwMode="auto">
                <a:xfrm>
                  <a:off x="7394413" y="5867742"/>
                  <a:ext cx="402326"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smtClean="0">
                      <a:ea typeface="MS PGothic" pitchFamily="34" charset="-128"/>
                    </a:rPr>
                    <a:t>RJV</a:t>
                  </a:r>
                  <a:endParaRPr lang="en-US" altLang="en-US" sz="1200" dirty="0">
                    <a:ea typeface="MS PGothic" pitchFamily="34" charset="-128"/>
                  </a:endParaRPr>
                </a:p>
              </p:txBody>
            </p:sp>
          </p:grpSp>
          <p:sp>
            <p:nvSpPr>
              <p:cNvPr id="27" name="Line 195"/>
              <p:cNvSpPr>
                <a:spLocks noChangeShapeType="1"/>
              </p:cNvSpPr>
              <p:nvPr/>
            </p:nvSpPr>
            <p:spPr bwMode="auto">
              <a:xfrm flipV="1">
                <a:off x="6091572" y="5202658"/>
                <a:ext cx="741310" cy="274645"/>
              </a:xfrm>
              <a:prstGeom prst="line">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a:latin typeface="+mn-lt"/>
                </a:endParaRPr>
              </a:p>
            </p:txBody>
          </p:sp>
          <p:sp>
            <p:nvSpPr>
              <p:cNvPr id="28" name="Line 195"/>
              <p:cNvSpPr>
                <a:spLocks noChangeShapeType="1"/>
              </p:cNvSpPr>
              <p:nvPr/>
            </p:nvSpPr>
            <p:spPr bwMode="auto">
              <a:xfrm>
                <a:off x="6105859" y="5964677"/>
                <a:ext cx="727023" cy="103191"/>
              </a:xfrm>
              <a:prstGeom prst="line">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a:latin typeface="+mn-lt"/>
                </a:endParaRPr>
              </a:p>
            </p:txBody>
          </p:sp>
          <p:sp>
            <p:nvSpPr>
              <p:cNvPr id="56" name="Oval 5"/>
              <p:cNvSpPr>
                <a:spLocks noChangeArrowheads="1"/>
              </p:cNvSpPr>
              <p:nvPr/>
            </p:nvSpPr>
            <p:spPr bwMode="auto">
              <a:xfrm>
                <a:off x="1338461" y="5102024"/>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grpSp>
            <p:nvGrpSpPr>
              <p:cNvPr id="30" name="Group 21510"/>
              <p:cNvGrpSpPr>
                <a:grpSpLocks/>
              </p:cNvGrpSpPr>
              <p:nvPr/>
            </p:nvGrpSpPr>
            <p:grpSpPr bwMode="auto">
              <a:xfrm>
                <a:off x="645249" y="5477174"/>
                <a:ext cx="642093" cy="667062"/>
                <a:chOff x="645249" y="5477174"/>
                <a:chExt cx="642093" cy="667062"/>
              </a:xfrm>
            </p:grpSpPr>
            <p:sp>
              <p:nvSpPr>
                <p:cNvPr id="53" name="Oval 5"/>
                <p:cNvSpPr>
                  <a:spLocks noChangeArrowheads="1"/>
                </p:cNvSpPr>
                <p:nvPr/>
              </p:nvSpPr>
              <p:spPr bwMode="auto">
                <a:xfrm>
                  <a:off x="645249" y="5477174"/>
                  <a:ext cx="642093" cy="66706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55" name="Rectangle 99"/>
                <p:cNvSpPr>
                  <a:spLocks noChangeArrowheads="1"/>
                </p:cNvSpPr>
                <p:nvPr/>
              </p:nvSpPr>
              <p:spPr bwMode="auto">
                <a:xfrm>
                  <a:off x="729423" y="5810453"/>
                  <a:ext cx="477663" cy="259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fr-BE" altLang="en-US" sz="1100" dirty="0" err="1" smtClean="0">
                      <a:ea typeface="MS PGothic" pitchFamily="34" charset="-128"/>
                    </a:rPr>
                    <a:t>Orint</a:t>
                  </a:r>
                  <a:endParaRPr lang="en-US" altLang="en-US" sz="1100" dirty="0">
                    <a:ea typeface="MS PGothic" pitchFamily="34" charset="-128"/>
                  </a:endParaRPr>
                </a:p>
              </p:txBody>
            </p:sp>
          </p:grpSp>
          <p:grpSp>
            <p:nvGrpSpPr>
              <p:cNvPr id="31" name="Group 21511"/>
              <p:cNvGrpSpPr>
                <a:grpSpLocks/>
              </p:cNvGrpSpPr>
              <p:nvPr/>
            </p:nvGrpSpPr>
            <p:grpSpPr bwMode="auto">
              <a:xfrm>
                <a:off x="2057549" y="4707138"/>
                <a:ext cx="638174" cy="632924"/>
                <a:chOff x="2057549" y="4707138"/>
                <a:chExt cx="638174" cy="632924"/>
              </a:xfrm>
            </p:grpSpPr>
            <p:sp>
              <p:nvSpPr>
                <p:cNvPr id="50" name="Oval 5"/>
                <p:cNvSpPr>
                  <a:spLocks noChangeArrowheads="1"/>
                </p:cNvSpPr>
                <p:nvPr/>
              </p:nvSpPr>
              <p:spPr bwMode="auto">
                <a:xfrm>
                  <a:off x="2057549" y="4707138"/>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51" name="Rectangle 99"/>
                <p:cNvSpPr>
                  <a:spLocks noChangeArrowheads="1"/>
                </p:cNvSpPr>
                <p:nvPr/>
              </p:nvSpPr>
              <p:spPr bwMode="auto">
                <a:xfrm>
                  <a:off x="2172548" y="5065621"/>
                  <a:ext cx="433038"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smtClean="0">
                      <a:ea typeface="MS PGothic" pitchFamily="34" charset="-128"/>
                    </a:rPr>
                    <a:t>RVA</a:t>
                  </a:r>
                  <a:endParaRPr lang="en-US" altLang="en-US" sz="1200" dirty="0">
                    <a:ea typeface="MS PGothic" pitchFamily="34" charset="-128"/>
                  </a:endParaRPr>
                </a:p>
              </p:txBody>
            </p:sp>
            <p:pic>
              <p:nvPicPr>
                <p:cNvPr id="52"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59861" y="4828578"/>
                  <a:ext cx="388618" cy="323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3" name="Group 21516"/>
              <p:cNvGrpSpPr>
                <a:grpSpLocks/>
              </p:cNvGrpSpPr>
              <p:nvPr/>
            </p:nvGrpSpPr>
            <p:grpSpPr bwMode="auto">
              <a:xfrm>
                <a:off x="3446342" y="3841519"/>
                <a:ext cx="638174" cy="632924"/>
                <a:chOff x="3446342" y="3841519"/>
                <a:chExt cx="638174" cy="632924"/>
              </a:xfrm>
            </p:grpSpPr>
            <p:sp>
              <p:nvSpPr>
                <p:cNvPr id="44" name="Oval 5"/>
                <p:cNvSpPr>
                  <a:spLocks noChangeArrowheads="1"/>
                </p:cNvSpPr>
                <p:nvPr/>
              </p:nvSpPr>
              <p:spPr bwMode="auto">
                <a:xfrm>
                  <a:off x="3446342" y="3841519"/>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45" name="Rectangle 99"/>
                <p:cNvSpPr>
                  <a:spLocks noChangeArrowheads="1"/>
                </p:cNvSpPr>
                <p:nvPr/>
              </p:nvSpPr>
              <p:spPr bwMode="auto">
                <a:xfrm>
                  <a:off x="3527006" y="4200002"/>
                  <a:ext cx="501705"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smtClean="0">
                      <a:ea typeface="MS PGothic" pitchFamily="34" charset="-128"/>
                    </a:rPr>
                    <a:t>RIZIV</a:t>
                  </a:r>
                  <a:endParaRPr lang="en-US" altLang="en-US" sz="1200" dirty="0">
                    <a:ea typeface="MS PGothic" pitchFamily="34" charset="-128"/>
                  </a:endParaRPr>
                </a:p>
              </p:txBody>
            </p:sp>
            <p:pic>
              <p:nvPicPr>
                <p:cNvPr id="46"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7547" y="3998552"/>
                  <a:ext cx="435764" cy="22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34" name="Object 21518"/>
              <p:cNvGraphicFramePr>
                <a:graphicFrameLocks noChangeAspect="1"/>
              </p:cNvGraphicFramePr>
              <p:nvPr/>
            </p:nvGraphicFramePr>
            <p:xfrm>
              <a:off x="2834264" y="3221859"/>
              <a:ext cx="542925" cy="552450"/>
            </p:xfrm>
            <a:graphic>
              <a:graphicData uri="http://schemas.openxmlformats.org/presentationml/2006/ole">
                <mc:AlternateContent xmlns:mc="http://schemas.openxmlformats.org/markup-compatibility/2006">
                  <mc:Choice xmlns:v="urn:schemas-microsoft-com:vml" Requires="v">
                    <p:oleObj spid="_x0000_s2239" name="Clip" r:id="rId9" imgW="1088136" imgH="1108253" progId="MS_ClipArt_Gallery.2">
                      <p:embed/>
                    </p:oleObj>
                  </mc:Choice>
                  <mc:Fallback>
                    <p:oleObj name="Clip" r:id="rId9" imgW="1088136" imgH="1108253" progId="MS_ClipArt_Gallery.2">
                      <p:embed/>
                      <p:pic>
                        <p:nvPicPr>
                          <p:cNvPr id="34" name="Object 215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34264" y="3221859"/>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 name="Object 21520"/>
              <p:cNvGraphicFramePr>
                <a:graphicFrameLocks noChangeAspect="1"/>
              </p:cNvGraphicFramePr>
              <p:nvPr/>
            </p:nvGraphicFramePr>
            <p:xfrm>
              <a:off x="1811245" y="3654026"/>
              <a:ext cx="542925" cy="552450"/>
            </p:xfrm>
            <a:graphic>
              <a:graphicData uri="http://schemas.openxmlformats.org/presentationml/2006/ole">
                <mc:AlternateContent xmlns:mc="http://schemas.openxmlformats.org/markup-compatibility/2006">
                  <mc:Choice xmlns:v="urn:schemas-microsoft-com:vml" Requires="v">
                    <p:oleObj spid="_x0000_s2240" name="Clip" r:id="rId11" imgW="1088136" imgH="1108253" progId="MS_ClipArt_Gallery.2">
                      <p:embed/>
                    </p:oleObj>
                  </mc:Choice>
                  <mc:Fallback>
                    <p:oleObj name="Clip" r:id="rId11" imgW="1088136" imgH="1108253" progId="MS_ClipArt_Gallery.2">
                      <p:embed/>
                      <p:pic>
                        <p:nvPicPr>
                          <p:cNvPr id="35" name="Object 215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11245" y="3654026"/>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 name="Object 21521"/>
              <p:cNvGraphicFramePr>
                <a:graphicFrameLocks noChangeAspect="1"/>
              </p:cNvGraphicFramePr>
              <p:nvPr/>
            </p:nvGraphicFramePr>
            <p:xfrm>
              <a:off x="645249" y="4216001"/>
              <a:ext cx="542925" cy="552450"/>
            </p:xfrm>
            <a:graphic>
              <a:graphicData uri="http://schemas.openxmlformats.org/presentationml/2006/ole">
                <mc:AlternateContent xmlns:mc="http://schemas.openxmlformats.org/markup-compatibility/2006">
                  <mc:Choice xmlns:v="urn:schemas-microsoft-com:vml" Requires="v">
                    <p:oleObj spid="_x0000_s2241" name="Clip" r:id="rId12" imgW="1088136" imgH="1108253" progId="MS_ClipArt_Gallery.2">
                      <p:embed/>
                    </p:oleObj>
                  </mc:Choice>
                  <mc:Fallback>
                    <p:oleObj name="Clip" r:id="rId12" imgW="1088136" imgH="1108253" progId="MS_ClipArt_Gallery.2">
                      <p:embed/>
                      <p:pic>
                        <p:nvPicPr>
                          <p:cNvPr id="36" name="Object 215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5249" y="4216001"/>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3032" y="3471544"/>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110" y="3996346"/>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18"/>
              <p:cNvGrpSpPr>
                <a:grpSpLocks/>
              </p:cNvGrpSpPr>
              <p:nvPr/>
            </p:nvGrpSpPr>
            <p:grpSpPr bwMode="auto">
              <a:xfrm>
                <a:off x="1976635" y="1424312"/>
                <a:ext cx="1328443" cy="1269233"/>
                <a:chOff x="6300191" y="2276872"/>
                <a:chExt cx="2172687" cy="2058653"/>
              </a:xfrm>
            </p:grpSpPr>
            <p:grpSp>
              <p:nvGrpSpPr>
                <p:cNvPr id="40" name="Group 17"/>
                <p:cNvGrpSpPr>
                  <a:grpSpLocks/>
                </p:cNvGrpSpPr>
                <p:nvPr/>
              </p:nvGrpSpPr>
              <p:grpSpPr bwMode="auto">
                <a:xfrm>
                  <a:off x="6300191" y="2276872"/>
                  <a:ext cx="2172687" cy="2058653"/>
                  <a:chOff x="6300191" y="2276872"/>
                  <a:chExt cx="2172687" cy="2058653"/>
                </a:xfrm>
              </p:grpSpPr>
              <p:sp>
                <p:nvSpPr>
                  <p:cNvPr id="42" name="Rounded Rectangle 41"/>
                  <p:cNvSpPr/>
                  <p:nvPr/>
                </p:nvSpPr>
                <p:spPr>
                  <a:xfrm>
                    <a:off x="6300896" y="2276872"/>
                    <a:ext cx="2173014" cy="2057375"/>
                  </a:xfrm>
                  <a:prstGeom prst="roundRect">
                    <a:avLst/>
                  </a:prstGeom>
                  <a:ln w="3175">
                    <a:solidFill>
                      <a:srgbClr val="0070C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a:p>
                </p:txBody>
              </p:sp>
              <p:pic>
                <p:nvPicPr>
                  <p:cNvPr id="43" name="Content Placeholder 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706610" y="2314310"/>
                    <a:ext cx="1256538" cy="1801827"/>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41" name="TextBox 13"/>
                <p:cNvSpPr txBox="1">
                  <a:spLocks noChangeArrowheads="1"/>
                </p:cNvSpPr>
                <p:nvPr/>
              </p:nvSpPr>
              <p:spPr bwMode="auto">
                <a:xfrm>
                  <a:off x="6451270" y="3802951"/>
                  <a:ext cx="1767215" cy="499204"/>
                </a:xfrm>
                <a:prstGeom prst="rect">
                  <a:avLst/>
                </a:prstGeom>
                <a:solidFill>
                  <a:srgbClr val="0070C0"/>
                </a:solidFill>
                <a:ln w="3175">
                  <a:solidFill>
                    <a:srgbClr val="0070C0"/>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400">
                      <a:solidFill>
                        <a:srgbClr val="FFFFFF"/>
                      </a:solidFill>
                      <a:latin typeface="Arial" pitchFamily="34" charset="0"/>
                      <a:cs typeface="Arial" pitchFamily="34" charset="0"/>
                      <a:sym typeface="Arial" pitchFamily="34" charset="0"/>
                    </a:rPr>
                    <a:t>employer</a:t>
                  </a:r>
                </a:p>
              </p:txBody>
            </p:sp>
          </p:grpSp>
        </p:grpSp>
        <p:sp>
          <p:nvSpPr>
            <p:cNvPr id="7" name="Text Box 201"/>
            <p:cNvSpPr txBox="1">
              <a:spLocks noChangeArrowheads="1"/>
            </p:cNvSpPr>
            <p:nvPr/>
          </p:nvSpPr>
          <p:spPr bwMode="auto">
            <a:xfrm rot="-1286495">
              <a:off x="6182418" y="4823286"/>
              <a:ext cx="1149022" cy="246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000">
                  <a:latin typeface="Helvetica Neue Light"/>
                  <a:ea typeface="MS PGothic" pitchFamily="34" charset="-128"/>
                </a:rPr>
                <a:t>old age pension</a:t>
              </a:r>
              <a:endParaRPr lang="nl-BE" altLang="en-US" sz="1000" i="1">
                <a:latin typeface="Helvetica Neue Light"/>
                <a:ea typeface="MS PGothic" pitchFamily="34" charset="-128"/>
              </a:endParaRPr>
            </a:p>
          </p:txBody>
        </p:sp>
        <p:sp>
          <p:nvSpPr>
            <p:cNvPr id="8" name="Text Box 202"/>
            <p:cNvSpPr txBox="1">
              <a:spLocks noChangeArrowheads="1"/>
            </p:cNvSpPr>
            <p:nvPr/>
          </p:nvSpPr>
          <p:spPr bwMode="auto">
            <a:xfrm rot="509390">
              <a:off x="6270796" y="6024676"/>
              <a:ext cx="829043" cy="246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000">
                  <a:latin typeface="Helvetica Neue Light"/>
                  <a:ea typeface="MS PGothic" pitchFamily="34" charset="-128"/>
                </a:rPr>
                <a:t>holiday pay</a:t>
              </a:r>
              <a:endParaRPr lang="nl-BE" altLang="en-US" sz="1000" i="1">
                <a:latin typeface="Helvetica Neue Light"/>
                <a:ea typeface="MS PGothic" pitchFamily="34" charset="-128"/>
              </a:endParaRPr>
            </a:p>
          </p:txBody>
        </p:sp>
        <p:cxnSp>
          <p:nvCxnSpPr>
            <p:cNvPr id="9" name="Straight Arrow Connector 2"/>
            <p:cNvCxnSpPr>
              <a:cxnSpLocks noChangeShapeType="1"/>
            </p:cNvCxnSpPr>
            <p:nvPr/>
          </p:nvCxnSpPr>
          <p:spPr bwMode="auto">
            <a:xfrm>
              <a:off x="3796534" y="1999612"/>
              <a:ext cx="1222135" cy="0"/>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116"/>
            <p:cNvCxnSpPr>
              <a:cxnSpLocks noChangeShapeType="1"/>
            </p:cNvCxnSpPr>
            <p:nvPr/>
          </p:nvCxnSpPr>
          <p:spPr bwMode="auto">
            <a:xfrm flipH="1" flipV="1">
              <a:off x="4211960" y="4395316"/>
              <a:ext cx="988690" cy="905892"/>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23"/>
            <p:cNvCxnSpPr>
              <a:cxnSpLocks noChangeShapeType="1"/>
            </p:cNvCxnSpPr>
            <p:nvPr/>
          </p:nvCxnSpPr>
          <p:spPr bwMode="auto">
            <a:xfrm flipH="1" flipV="1">
              <a:off x="2966466" y="5140522"/>
              <a:ext cx="2181598" cy="376710"/>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31"/>
            <p:cNvCxnSpPr>
              <a:cxnSpLocks noChangeShapeType="1"/>
            </p:cNvCxnSpPr>
            <p:nvPr/>
          </p:nvCxnSpPr>
          <p:spPr bwMode="auto">
            <a:xfrm flipH="1" flipV="1">
              <a:off x="2282398" y="5540838"/>
              <a:ext cx="2865666" cy="104518"/>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3"/>
            <p:cNvCxnSpPr>
              <a:cxnSpLocks noChangeShapeType="1"/>
            </p:cNvCxnSpPr>
            <p:nvPr/>
          </p:nvCxnSpPr>
          <p:spPr bwMode="auto">
            <a:xfrm flipH="1">
              <a:off x="1635765" y="5763785"/>
              <a:ext cx="3512299" cy="189635"/>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a:xfrm>
              <a:off x="3598438" y="2657476"/>
              <a:ext cx="258735" cy="1011238"/>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a:xfrm flipH="1">
              <a:off x="2658739" y="2795589"/>
              <a:ext cx="168257" cy="1692275"/>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p:nvPr/>
          </p:nvCxnSpPr>
          <p:spPr>
            <a:xfrm flipH="1">
              <a:off x="1388875" y="2657476"/>
              <a:ext cx="869857" cy="2613026"/>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4" name="Text Box 745"/>
          <p:cNvSpPr txBox="1">
            <a:spLocks noChangeArrowheads="1"/>
          </p:cNvSpPr>
          <p:nvPr/>
        </p:nvSpPr>
        <p:spPr bwMode="auto">
          <a:xfrm>
            <a:off x="5957889" y="2792414"/>
            <a:ext cx="1982787" cy="7080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fr-BE" altLang="en-US" sz="2000">
                <a:solidFill>
                  <a:srgbClr val="0070C0"/>
                </a:solidFill>
                <a:latin typeface="Verdana" pitchFamily="34" charset="0"/>
                <a:ea typeface="Verdana" pitchFamily="34" charset="0"/>
                <a:cs typeface="Verdana" pitchFamily="34" charset="0"/>
              </a:rPr>
              <a:t>one</a:t>
            </a:r>
            <a:r>
              <a:rPr lang="nl-BE" altLang="en-US" sz="2000">
                <a:solidFill>
                  <a:srgbClr val="0070C0"/>
                </a:solidFill>
                <a:latin typeface="Verdana" pitchFamily="34" charset="0"/>
                <a:ea typeface="Verdana" pitchFamily="34" charset="0"/>
                <a:cs typeface="Verdana" pitchFamily="34" charset="0"/>
              </a:rPr>
              <a:t> ele</a:t>
            </a:r>
            <a:r>
              <a:rPr lang="fr-BE" altLang="en-US" sz="2000">
                <a:solidFill>
                  <a:srgbClr val="0070C0"/>
                </a:solidFill>
                <a:latin typeface="Verdana" pitchFamily="34" charset="0"/>
                <a:ea typeface="Verdana" pitchFamily="34" charset="0"/>
                <a:cs typeface="Verdana" pitchFamily="34" charset="0"/>
              </a:rPr>
              <a:t>c</a:t>
            </a:r>
            <a:r>
              <a:rPr lang="nl-BE" altLang="en-US" sz="2000">
                <a:solidFill>
                  <a:srgbClr val="0070C0"/>
                </a:solidFill>
                <a:latin typeface="Verdana" pitchFamily="34" charset="0"/>
                <a:ea typeface="Verdana" pitchFamily="34" charset="0"/>
                <a:cs typeface="Verdana" pitchFamily="34" charset="0"/>
              </a:rPr>
              <a:t>troni</a:t>
            </a:r>
            <a:r>
              <a:rPr lang="fr-BE" altLang="en-US" sz="2000">
                <a:solidFill>
                  <a:srgbClr val="0070C0"/>
                </a:solidFill>
                <a:latin typeface="Verdana" pitchFamily="34" charset="0"/>
                <a:ea typeface="Verdana" pitchFamily="34" charset="0"/>
                <a:cs typeface="Verdana" pitchFamily="34" charset="0"/>
              </a:rPr>
              <a:t>c</a:t>
            </a:r>
            <a:endParaRPr lang="nl-BE" altLang="en-US" sz="2000">
              <a:solidFill>
                <a:srgbClr val="0070C0"/>
              </a:solidFill>
              <a:latin typeface="Verdana" pitchFamily="34" charset="0"/>
              <a:ea typeface="Verdana" pitchFamily="34" charset="0"/>
              <a:cs typeface="Verdana" pitchFamily="34" charset="0"/>
            </a:endParaRPr>
          </a:p>
          <a:p>
            <a:pPr algn="ctr">
              <a:spcBef>
                <a:spcPct val="0"/>
              </a:spcBef>
              <a:buFontTx/>
              <a:buNone/>
            </a:pPr>
            <a:r>
              <a:rPr lang="fr-BE" altLang="en-US" sz="2000">
                <a:solidFill>
                  <a:srgbClr val="0070C0"/>
                </a:solidFill>
                <a:latin typeface="Verdana" pitchFamily="34" charset="0"/>
                <a:ea typeface="Verdana" pitchFamily="34" charset="0"/>
                <a:cs typeface="Verdana" pitchFamily="34" charset="0"/>
              </a:rPr>
              <a:t>declaration</a:t>
            </a:r>
            <a:endParaRPr lang="nl-BE" altLang="en-US" sz="2000">
              <a:solidFill>
                <a:srgbClr val="0070C0"/>
              </a:solidFill>
              <a:latin typeface="Verdana" pitchFamily="34" charset="0"/>
              <a:ea typeface="Verdana" pitchFamily="34" charset="0"/>
              <a:cs typeface="Verdana" pitchFamily="34" charset="0"/>
            </a:endParaRPr>
          </a:p>
        </p:txBody>
      </p:sp>
      <p:pic>
        <p:nvPicPr>
          <p:cNvPr id="75814" name="Picture 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13386" y="4927092"/>
            <a:ext cx="302895" cy="297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11625" y="5088608"/>
            <a:ext cx="428625" cy="428625"/>
          </a:xfrm>
          <a:prstGeom prst="rect">
            <a:avLst/>
          </a:prstGeom>
        </p:spPr>
      </p:pic>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76</a:t>
            </a:fld>
            <a:r>
              <a:rPr lang="fr-BE" smtClean="0"/>
              <a:t> </a:t>
            </a:r>
            <a:endParaRPr lang="fr-BE" dirty="0"/>
          </a:p>
        </p:txBody>
      </p:sp>
      <p:pic>
        <p:nvPicPr>
          <p:cNvPr id="11" name="Picture 10"/>
          <p:cNvPicPr>
            <a:picLocks noChangeAspect="1"/>
          </p:cNvPicPr>
          <p:nvPr/>
        </p:nvPicPr>
        <p:blipFill>
          <a:blip r:embed="rId16"/>
          <a:stretch>
            <a:fillRect/>
          </a:stretch>
        </p:blipFill>
        <p:spPr>
          <a:xfrm>
            <a:off x="1998331" y="5473170"/>
            <a:ext cx="482835" cy="274430"/>
          </a:xfrm>
          <a:prstGeom prst="rect">
            <a:avLst/>
          </a:prstGeom>
        </p:spPr>
      </p:pic>
      <p:pic>
        <p:nvPicPr>
          <p:cNvPr id="115" name="Picture 114"/>
          <p:cNvPicPr>
            <a:picLocks noChangeAspect="1"/>
          </p:cNvPicPr>
          <p:nvPr/>
        </p:nvPicPr>
        <p:blipFill rotWithShape="1">
          <a:blip r:embed="rId17"/>
          <a:srcRect l="2032" r="53149"/>
          <a:stretch/>
        </p:blipFill>
        <p:spPr>
          <a:xfrm>
            <a:off x="6461079" y="5444876"/>
            <a:ext cx="286918" cy="297705"/>
          </a:xfrm>
          <a:prstGeom prst="rect">
            <a:avLst/>
          </a:prstGeom>
        </p:spPr>
      </p:pic>
      <p:pic>
        <p:nvPicPr>
          <p:cNvPr id="116" name="Picture 115"/>
          <p:cNvPicPr>
            <a:picLocks noChangeAspect="1"/>
          </p:cNvPicPr>
          <p:nvPr/>
        </p:nvPicPr>
        <p:blipFill rotWithShape="1">
          <a:blip r:embed="rId17"/>
          <a:srcRect l="45752" r="11956" b="47378"/>
          <a:stretch/>
        </p:blipFill>
        <p:spPr>
          <a:xfrm>
            <a:off x="6738685" y="5432372"/>
            <a:ext cx="509443" cy="300884"/>
          </a:xfrm>
          <a:prstGeom prst="rect">
            <a:avLst/>
          </a:prstGeom>
        </p:spPr>
      </p:pic>
    </p:spTree>
    <p:extLst>
      <p:ext uri="{BB962C8B-B14F-4D97-AF65-F5344CB8AC3E}">
        <p14:creationId xmlns:p14="http://schemas.microsoft.com/office/powerpoint/2010/main" val="41491824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smtClean="0"/>
              <a:t>types of social risks</a:t>
            </a:r>
          </a:p>
          <a:p>
            <a:pPr lvl="1"/>
            <a:r>
              <a:rPr lang="en-GB" smtClean="0"/>
              <a:t>child benefits</a:t>
            </a:r>
          </a:p>
          <a:p>
            <a:pPr lvl="1"/>
            <a:r>
              <a:rPr lang="en-GB" smtClean="0"/>
              <a:t>incapacity for work ((labour) accident, (occupational) disease, …)</a:t>
            </a:r>
          </a:p>
          <a:p>
            <a:pPr lvl="1"/>
            <a:r>
              <a:rPr lang="en-GB" smtClean="0"/>
              <a:t>unemployment</a:t>
            </a:r>
          </a:p>
          <a:p>
            <a:pPr lvl="1"/>
            <a:r>
              <a:rPr lang="en-GB" smtClean="0"/>
              <a:t>old age pension</a:t>
            </a:r>
          </a:p>
          <a:p>
            <a:r>
              <a:rPr lang="en-GB" smtClean="0"/>
              <a:t>3 possible moments of declaration</a:t>
            </a:r>
          </a:p>
          <a:p>
            <a:pPr lvl="1"/>
            <a:r>
              <a:rPr lang="en-GB" smtClean="0"/>
              <a:t>start of the social risk</a:t>
            </a:r>
          </a:p>
          <a:p>
            <a:pPr lvl="1"/>
            <a:r>
              <a:rPr lang="en-GB" smtClean="0"/>
              <a:t>recurrence or continuation of the social risk</a:t>
            </a:r>
          </a:p>
          <a:p>
            <a:pPr lvl="1"/>
            <a:r>
              <a:rPr lang="en-GB" smtClean="0"/>
              <a:t>end of the social risk</a:t>
            </a:r>
          </a:p>
          <a:p>
            <a:r>
              <a:rPr lang="en-GB" smtClean="0"/>
              <a:t>structure of the declaration</a:t>
            </a:r>
          </a:p>
          <a:p>
            <a:pPr lvl="1"/>
            <a:r>
              <a:rPr lang="en-GB" smtClean="0"/>
              <a:t>identification data</a:t>
            </a:r>
          </a:p>
          <a:p>
            <a:pPr lvl="1"/>
            <a:r>
              <a:rPr lang="en-GB" smtClean="0"/>
              <a:t>if necessary, salary and working time data not yet declared via a quarterly declaration (mini-declaration)</a:t>
            </a:r>
          </a:p>
          <a:p>
            <a:pPr lvl="1"/>
            <a:r>
              <a:rPr lang="en-GB" smtClean="0"/>
              <a:t>specific data concerning the social risk</a:t>
            </a:r>
          </a:p>
          <a:p>
            <a:endParaRPr lang="en-US"/>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77</a:t>
            </a:fld>
            <a:r>
              <a:rPr lang="fr-BE" smtClean="0"/>
              <a:t> </a:t>
            </a:r>
            <a:endParaRPr lang="fr-BE" dirty="0"/>
          </a:p>
        </p:txBody>
      </p:sp>
      <p:sp>
        <p:nvSpPr>
          <p:cNvPr id="47106" name="Title 1"/>
          <p:cNvSpPr>
            <a:spLocks noGrp="1"/>
          </p:cNvSpPr>
          <p:nvPr>
            <p:ph type="title"/>
          </p:nvPr>
        </p:nvSpPr>
        <p:spPr/>
        <p:txBody>
          <a:bodyPr/>
          <a:lstStyle/>
          <a:p>
            <a:r>
              <a:rPr lang="en-GB" altLang="en-US" smtClean="0"/>
              <a:t>Declaration of social risks</a:t>
            </a:r>
            <a:endParaRPr lang="en-US" altLang="en-US" smtClean="0"/>
          </a:p>
        </p:txBody>
      </p:sp>
    </p:spTree>
    <p:extLst>
      <p:ext uri="{BB962C8B-B14F-4D97-AF65-F5344CB8AC3E}">
        <p14:creationId xmlns:p14="http://schemas.microsoft.com/office/powerpoint/2010/main" val="427955800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p:txBody>
          <a:bodyPr/>
          <a:lstStyle/>
          <a:p>
            <a:r>
              <a:rPr lang="en-GB" altLang="en-US" dirty="0" smtClean="0"/>
              <a:t>an </a:t>
            </a:r>
            <a:r>
              <a:rPr lang="en-GB" altLang="en-US" dirty="0" smtClean="0">
                <a:solidFill>
                  <a:srgbClr val="0087BE"/>
                </a:solidFill>
              </a:rPr>
              <a:t>integrated portal site</a:t>
            </a:r>
            <a:r>
              <a:rPr lang="en-GB" altLang="en-US" dirty="0" smtClean="0"/>
              <a:t> and mobile applications containing</a:t>
            </a:r>
          </a:p>
          <a:p>
            <a:pPr lvl="1"/>
            <a:r>
              <a:rPr lang="en-GB" altLang="en-US" dirty="0" smtClean="0"/>
              <a:t>electronic transactions for citizens, employers and professionals</a:t>
            </a:r>
          </a:p>
          <a:p>
            <a:pPr lvl="1"/>
            <a:r>
              <a:rPr lang="en-GB" altLang="en-US" dirty="0" smtClean="0"/>
              <a:t>simulation environments</a:t>
            </a:r>
          </a:p>
          <a:p>
            <a:pPr lvl="1"/>
            <a:r>
              <a:rPr lang="en-GB" altLang="en-US" dirty="0" smtClean="0"/>
              <a:t>information about the entire social security system</a:t>
            </a:r>
          </a:p>
          <a:p>
            <a:pPr lvl="1"/>
            <a:r>
              <a:rPr lang="en-GB" altLang="en-US" dirty="0" smtClean="0"/>
              <a:t>harmonized instructions and information model relating to all electronic transactions</a:t>
            </a:r>
          </a:p>
          <a:p>
            <a:pPr lvl="1"/>
            <a:r>
              <a:rPr lang="en-GB" altLang="en-US" dirty="0" smtClean="0"/>
              <a:t>a personal page for each citizen, each company and each professional</a:t>
            </a:r>
          </a:p>
          <a:p>
            <a:endParaRPr lang="en-GB" altLang="en-US" dirty="0" smtClean="0"/>
          </a:p>
          <a:p>
            <a:r>
              <a:rPr lang="en-GB" altLang="en-US" dirty="0" smtClean="0"/>
              <a:t>an </a:t>
            </a:r>
            <a:r>
              <a:rPr lang="en-GB" altLang="en-US" dirty="0" smtClean="0">
                <a:solidFill>
                  <a:srgbClr val="0087BE"/>
                </a:solidFill>
              </a:rPr>
              <a:t>integrated multimodal contact centre</a:t>
            </a:r>
            <a:r>
              <a:rPr lang="en-GB" altLang="en-US" dirty="0" smtClean="0"/>
              <a:t> supported by a customer relationship management tool</a:t>
            </a:r>
          </a:p>
          <a:p>
            <a:endParaRPr lang="en-GB" altLang="en-US" dirty="0" smtClean="0"/>
          </a:p>
          <a:p>
            <a:r>
              <a:rPr lang="en-GB" altLang="en-US" dirty="0" smtClean="0"/>
              <a:t>a </a:t>
            </a:r>
            <a:r>
              <a:rPr lang="en-GB" altLang="en-US" dirty="0" smtClean="0">
                <a:solidFill>
                  <a:srgbClr val="0087BE"/>
                </a:solidFill>
              </a:rPr>
              <a:t>data warehouse containing statistical information</a:t>
            </a:r>
            <a:r>
              <a:rPr lang="en-GB" altLang="en-US" dirty="0" smtClean="0"/>
              <a:t> with regard to the labour market and all branches of social security</a:t>
            </a:r>
            <a:endParaRPr lang="en-US" alt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78</a:t>
            </a:fld>
            <a:r>
              <a:rPr lang="fr-BE" smtClean="0"/>
              <a:t> </a:t>
            </a:r>
            <a:endParaRPr lang="fr-BE" dirty="0"/>
          </a:p>
        </p:txBody>
      </p:sp>
      <p:sp>
        <p:nvSpPr>
          <p:cNvPr id="2" name="Title 1"/>
          <p:cNvSpPr>
            <a:spLocks noGrp="1"/>
          </p:cNvSpPr>
          <p:nvPr>
            <p:ph type="title"/>
          </p:nvPr>
        </p:nvSpPr>
        <p:spPr/>
        <p:txBody>
          <a:bodyPr/>
          <a:lstStyle/>
          <a:p>
            <a:r>
              <a:rPr lang="en-GB" smtClean="0"/>
              <a:t>Results</a:t>
            </a:r>
            <a:endParaRPr lang="en-US" dirty="0"/>
          </a:p>
        </p:txBody>
      </p:sp>
    </p:spTree>
    <p:extLst>
      <p:ext uri="{BB962C8B-B14F-4D97-AF65-F5344CB8AC3E}">
        <p14:creationId xmlns:p14="http://schemas.microsoft.com/office/powerpoint/2010/main" val="216590428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dirty="0" smtClean="0"/>
              <a:t>legal translation of</a:t>
            </a:r>
          </a:p>
          <a:p>
            <a:pPr lvl="1"/>
            <a:r>
              <a:rPr lang="en-GB" dirty="0" smtClean="0"/>
              <a:t>the common vision on information management</a:t>
            </a:r>
          </a:p>
          <a:p>
            <a:pPr lvl="1"/>
            <a:r>
              <a:rPr lang="en-GB" dirty="0" smtClean="0"/>
              <a:t>the common vision on information security and privacy protection</a:t>
            </a:r>
          </a:p>
          <a:p>
            <a:pPr lvl="1"/>
            <a:r>
              <a:rPr lang="en-GB" dirty="0" smtClean="0"/>
              <a:t>the obligation to use unique identification keys</a:t>
            </a:r>
          </a:p>
          <a:p>
            <a:r>
              <a:rPr lang="en-GB" dirty="0" smtClean="0"/>
              <a:t>creation of a public institution (KSZ) that acts as a driving force</a:t>
            </a:r>
          </a:p>
          <a:p>
            <a:pPr lvl="1"/>
            <a:r>
              <a:rPr lang="en-GB" dirty="0" smtClean="0"/>
              <a:t>mission and tasks</a:t>
            </a:r>
          </a:p>
          <a:p>
            <a:pPr lvl="1"/>
            <a:r>
              <a:rPr lang="en-GB" dirty="0" smtClean="0"/>
              <a:t>governance</a:t>
            </a:r>
          </a:p>
          <a:p>
            <a:pPr lvl="1"/>
            <a:r>
              <a:rPr lang="en-GB" dirty="0" smtClean="0"/>
              <a:t>financing principles</a:t>
            </a:r>
          </a:p>
          <a:p>
            <a:r>
              <a:rPr lang="en-GB" dirty="0" smtClean="0"/>
              <a:t>creation of a control committee on information security and privacy protection</a:t>
            </a:r>
          </a:p>
          <a:p>
            <a:r>
              <a:rPr lang="en-GB" dirty="0" smtClean="0"/>
              <a:t>probative value of electronic information storage and exchange</a:t>
            </a:r>
          </a:p>
          <a:p>
            <a:r>
              <a:rPr lang="en-GB" dirty="0" smtClean="0"/>
              <a:t>punishment of abuse of the system</a:t>
            </a:r>
          </a:p>
          <a:p>
            <a:r>
              <a:rPr lang="en-GB" dirty="0" smtClean="0"/>
              <a:t>gradually, coordination or harmonisation of basic legal concepts</a:t>
            </a:r>
          </a:p>
          <a:p>
            <a:r>
              <a:rPr lang="en-GB" dirty="0" smtClean="0"/>
              <a:t>gradually, adaptation of business processes set out in the law</a:t>
            </a:r>
          </a:p>
          <a:p>
            <a:endParaRPr lang="en-US" dirty="0"/>
          </a:p>
        </p:txBody>
      </p:sp>
      <p:sp>
        <p:nvSpPr>
          <p:cNvPr id="24578" name="Title 1"/>
          <p:cNvSpPr>
            <a:spLocks noGrp="1"/>
          </p:cNvSpPr>
          <p:nvPr>
            <p:ph type="title"/>
          </p:nvPr>
        </p:nvSpPr>
        <p:spPr/>
        <p:txBody>
          <a:bodyPr/>
          <a:lstStyle/>
          <a:p>
            <a:r>
              <a:rPr lang="en-GB" altLang="en-US" dirty="0"/>
              <a:t>U</a:t>
            </a:r>
            <a:r>
              <a:rPr lang="en-GB" altLang="en-US" dirty="0" smtClean="0"/>
              <a:t>seful legislative changes</a:t>
            </a:r>
            <a:endParaRPr lang="en-US" altLang="en-US" dirty="0" smtClean="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79</a:t>
            </a:fld>
            <a:r>
              <a:rPr lang="fr-BE" smtClean="0"/>
              <a:t> </a:t>
            </a:r>
            <a:endParaRPr lang="fr-BE" dirty="0"/>
          </a:p>
        </p:txBody>
      </p:sp>
    </p:spTree>
    <p:extLst>
      <p:ext uri="{BB962C8B-B14F-4D97-AF65-F5344CB8AC3E}">
        <p14:creationId xmlns:p14="http://schemas.microsoft.com/office/powerpoint/2010/main" val="37142509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6737082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dirty="0" smtClean="0"/>
              <a:t>information servers</a:t>
            </a:r>
          </a:p>
          <a:p>
            <a:pPr lvl="1"/>
            <a:r>
              <a:rPr lang="en-GB" dirty="0" smtClean="0"/>
              <a:t>directory of data subjects at the KSZ</a:t>
            </a:r>
          </a:p>
          <a:p>
            <a:pPr lvl="1"/>
            <a:r>
              <a:rPr lang="en-GB" dirty="0" smtClean="0"/>
              <a:t>basic identification data of citizens at the National Register and the complementary KSZ Register</a:t>
            </a:r>
          </a:p>
          <a:p>
            <a:pPr lvl="1"/>
            <a:r>
              <a:rPr lang="en-GB" dirty="0" smtClean="0"/>
              <a:t>basic identification data of companies at the Company Register</a:t>
            </a:r>
          </a:p>
          <a:p>
            <a:pPr lvl="1"/>
            <a:r>
              <a:rPr lang="en-GB" dirty="0" smtClean="0"/>
              <a:t>employers directory (WGR) at the RSZ</a:t>
            </a:r>
          </a:p>
          <a:p>
            <a:pPr lvl="1"/>
            <a:r>
              <a:rPr lang="en-GB" dirty="0" smtClean="0"/>
              <a:t>work force register at the RSZ</a:t>
            </a:r>
          </a:p>
          <a:p>
            <a:pPr lvl="1"/>
            <a:r>
              <a:rPr lang="en-GB" dirty="0" smtClean="0"/>
              <a:t>salary and working time database at the RSZ</a:t>
            </a:r>
          </a:p>
          <a:p>
            <a:pPr lvl="1"/>
            <a:r>
              <a:rPr lang="en-GB" dirty="0" smtClean="0"/>
              <a:t>database of contribution certificates</a:t>
            </a:r>
          </a:p>
          <a:p>
            <a:r>
              <a:rPr lang="en-GB" dirty="0" smtClean="0"/>
              <a:t>services offered</a:t>
            </a:r>
          </a:p>
          <a:p>
            <a:pPr lvl="1"/>
            <a:r>
              <a:rPr lang="en-GB" dirty="0" smtClean="0"/>
              <a:t>interactive consultation</a:t>
            </a:r>
          </a:p>
          <a:p>
            <a:pPr lvl="1"/>
            <a:r>
              <a:rPr lang="en-GB" dirty="0" smtClean="0"/>
              <a:t>batch consultation</a:t>
            </a:r>
          </a:p>
          <a:p>
            <a:pPr lvl="1"/>
            <a:r>
              <a:rPr lang="en-GB" dirty="0" smtClean="0"/>
              <a:t>automatic communication of updates</a:t>
            </a:r>
          </a:p>
          <a:p>
            <a:endParaRPr lang="en-US" dirty="0"/>
          </a:p>
        </p:txBody>
      </p:sp>
      <p:sp>
        <p:nvSpPr>
          <p:cNvPr id="44034" name="Title 1"/>
          <p:cNvSpPr>
            <a:spLocks noGrp="1"/>
          </p:cNvSpPr>
          <p:nvPr>
            <p:ph type="title"/>
          </p:nvPr>
        </p:nvSpPr>
        <p:spPr/>
        <p:txBody>
          <a:bodyPr/>
          <a:lstStyle/>
          <a:p>
            <a:r>
              <a:rPr lang="en-GB" altLang="en-US" smtClean="0"/>
              <a:t>Distributed information servers</a:t>
            </a:r>
            <a:endParaRPr lang="en-US" altLang="en-US" smtClean="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80</a:t>
            </a:fld>
            <a:r>
              <a:rPr lang="fr-BE" smtClean="0"/>
              <a:t> </a:t>
            </a:r>
            <a:endParaRPr lang="fr-BE" dirty="0"/>
          </a:p>
        </p:txBody>
      </p:sp>
    </p:spTree>
    <p:extLst>
      <p:ext uri="{BB962C8B-B14F-4D97-AF65-F5344CB8AC3E}">
        <p14:creationId xmlns:p14="http://schemas.microsoft.com/office/powerpoint/2010/main" val="30163996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GB" smtClean="0"/>
              <a:t>pre-processed messages</a:t>
            </a:r>
          </a:p>
          <a:p>
            <a:pPr lvl="1"/>
            <a:r>
              <a:rPr lang="en-GB" smtClean="0"/>
              <a:t>beginning/end of labour contract, beginning/end of self-employed activity</a:t>
            </a:r>
          </a:p>
          <a:p>
            <a:pPr lvl="1"/>
            <a:r>
              <a:rPr lang="en-GB" smtClean="0"/>
              <a:t>contribution certificates medical care (employees, self-employed, beneficiaries of social security allowances)</a:t>
            </a:r>
          </a:p>
          <a:p>
            <a:pPr lvl="1"/>
            <a:r>
              <a:rPr lang="en-GB" smtClean="0"/>
              <a:t>unemployment benefits</a:t>
            </a:r>
          </a:p>
          <a:p>
            <a:pPr lvl="1"/>
            <a:r>
              <a:rPr lang="en-GB" smtClean="0"/>
              <a:t>benefits in case of career break</a:t>
            </a:r>
          </a:p>
          <a:p>
            <a:pPr lvl="1"/>
            <a:r>
              <a:rPr lang="en-GB" smtClean="0"/>
              <a:t>benefits in case of incapacity for work ((labour) accident, (occupational) disease)</a:t>
            </a:r>
          </a:p>
          <a:p>
            <a:pPr lvl="1"/>
            <a:r>
              <a:rPr lang="en-GB" smtClean="0"/>
              <a:t>reimbursement of health care costs</a:t>
            </a:r>
          </a:p>
          <a:p>
            <a:pPr lvl="1"/>
            <a:r>
              <a:rPr lang="en-GB" smtClean="0"/>
              <a:t>child benefits</a:t>
            </a:r>
          </a:p>
          <a:p>
            <a:pPr lvl="1"/>
            <a:r>
              <a:rPr lang="en-GB" smtClean="0"/>
              <a:t>old age pensions</a:t>
            </a:r>
          </a:p>
          <a:p>
            <a:pPr lvl="1"/>
            <a:r>
              <a:rPr lang="en-GB" smtClean="0"/>
              <a:t>holiday pay</a:t>
            </a:r>
          </a:p>
          <a:p>
            <a:pPr lvl="1"/>
            <a:r>
              <a:rPr lang="en-GB" smtClean="0"/>
              <a:t>benefits for the disabled</a:t>
            </a:r>
          </a:p>
          <a:p>
            <a:pPr lvl="1"/>
            <a:r>
              <a:rPr lang="en-GB" smtClean="0"/>
              <a:t>guaranteed minimum income – social welfare</a:t>
            </a:r>
          </a:p>
          <a:p>
            <a:pPr lvl="1"/>
            <a:r>
              <a:rPr lang="en-GB" smtClean="0"/>
              <a:t>derived rights (e.g. tax reduction/exemption, free public transport, ...)</a:t>
            </a:r>
          </a:p>
          <a:p>
            <a:pPr lvl="1"/>
            <a:r>
              <a:rPr lang="en-GB" smtClean="0"/>
              <a:t>migrant workers</a:t>
            </a:r>
          </a:p>
          <a:p>
            <a:pPr lvl="1"/>
            <a:r>
              <a:rPr lang="en-GB" smtClean="0"/>
              <a:t>…</a:t>
            </a:r>
          </a:p>
          <a:p>
            <a:r>
              <a:rPr lang="en-GB" smtClean="0"/>
              <a:t>services offered</a:t>
            </a:r>
          </a:p>
          <a:p>
            <a:pPr lvl="1"/>
            <a:r>
              <a:rPr lang="en-GB" smtClean="0"/>
              <a:t>interactive consultation</a:t>
            </a:r>
          </a:p>
          <a:p>
            <a:pPr lvl="1"/>
            <a:r>
              <a:rPr lang="en-GB" smtClean="0"/>
              <a:t>batch consultation</a:t>
            </a:r>
          </a:p>
          <a:p>
            <a:pPr lvl="1"/>
            <a:r>
              <a:rPr lang="en-GB" smtClean="0"/>
              <a:t>automatic communication of messages</a:t>
            </a:r>
          </a:p>
          <a:p>
            <a:endParaRPr lang="en-US" dirty="0"/>
          </a:p>
        </p:txBody>
      </p:sp>
      <p:sp>
        <p:nvSpPr>
          <p:cNvPr id="45058" name="Title 1"/>
          <p:cNvSpPr>
            <a:spLocks noGrp="1"/>
          </p:cNvSpPr>
          <p:nvPr>
            <p:ph type="title"/>
          </p:nvPr>
        </p:nvSpPr>
        <p:spPr/>
        <p:txBody>
          <a:bodyPr/>
          <a:lstStyle/>
          <a:p>
            <a:r>
              <a:rPr lang="en-GB" altLang="en-US" smtClean="0"/>
              <a:t>Pre-processed messages</a:t>
            </a:r>
            <a:endParaRPr lang="en-US" altLang="en-US" smtClean="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81</a:t>
            </a:fld>
            <a:r>
              <a:rPr lang="fr-BE" smtClean="0"/>
              <a:t> </a:t>
            </a:r>
            <a:endParaRPr lang="fr-BE" dirty="0"/>
          </a:p>
        </p:txBody>
      </p:sp>
    </p:spTree>
    <p:extLst>
      <p:ext uri="{BB962C8B-B14F-4D97-AF65-F5344CB8AC3E}">
        <p14:creationId xmlns:p14="http://schemas.microsoft.com/office/powerpoint/2010/main" val="270303504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smtClean="0"/>
              <a:t>reference directory</a:t>
            </a:r>
          </a:p>
          <a:p>
            <a:pPr lvl="1"/>
            <a:r>
              <a:rPr lang="en-GB" smtClean="0"/>
              <a:t>directory of available services/information</a:t>
            </a:r>
          </a:p>
          <a:p>
            <a:pPr lvl="2"/>
            <a:r>
              <a:rPr lang="en-GB" smtClean="0"/>
              <a:t>which information/services are available at any actor depending on the capacity in which a person/company is registered at each actor</a:t>
            </a:r>
          </a:p>
          <a:p>
            <a:pPr lvl="1"/>
            <a:r>
              <a:rPr lang="en-GB" smtClean="0"/>
              <a:t>directory of authorized users and applications</a:t>
            </a:r>
          </a:p>
          <a:p>
            <a:pPr lvl="2"/>
            <a:r>
              <a:rPr lang="en-GB" smtClean="0"/>
              <a:t>list of users and applications</a:t>
            </a:r>
          </a:p>
          <a:p>
            <a:pPr lvl="2"/>
            <a:r>
              <a:rPr lang="en-GB" smtClean="0"/>
              <a:t>definition of authentication means and rules</a:t>
            </a:r>
          </a:p>
          <a:p>
            <a:pPr lvl="2"/>
            <a:r>
              <a:rPr lang="en-GB" smtClean="0"/>
              <a:t>definition of authorization profiles: which kind of information/service can be accessed, in what situation and for what period of time depending on in which capacity the person/company is registered with the actor that accesses the information/service</a:t>
            </a:r>
          </a:p>
          <a:p>
            <a:pPr lvl="1"/>
            <a:r>
              <a:rPr lang="en-GB" smtClean="0"/>
              <a:t>directory of data subjects</a:t>
            </a:r>
          </a:p>
          <a:p>
            <a:pPr lvl="2"/>
            <a:r>
              <a:rPr lang="en-GB" smtClean="0"/>
              <a:t>which persons/companies have personal files at which actors for which periods of time, and in which capacity they are registered</a:t>
            </a:r>
          </a:p>
          <a:p>
            <a:pPr lvl="1"/>
            <a:r>
              <a:rPr lang="en-GB" smtClean="0"/>
              <a:t>subscription table</a:t>
            </a:r>
          </a:p>
          <a:p>
            <a:pPr lvl="2"/>
            <a:r>
              <a:rPr lang="en-GB" smtClean="0"/>
              <a:t>which users/applications want to automatically receive what information/services in which situations for which persons/companies in which capacity</a:t>
            </a:r>
          </a:p>
          <a:p>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82</a:t>
            </a:fld>
            <a:r>
              <a:rPr lang="fr-BE" smtClean="0"/>
              <a:t> </a:t>
            </a:r>
            <a:endParaRPr lang="fr-BE" dirty="0"/>
          </a:p>
        </p:txBody>
      </p:sp>
      <p:sp>
        <p:nvSpPr>
          <p:cNvPr id="2" name="Title 1"/>
          <p:cNvSpPr>
            <a:spLocks noGrp="1"/>
          </p:cNvSpPr>
          <p:nvPr>
            <p:ph type="title"/>
          </p:nvPr>
        </p:nvSpPr>
        <p:spPr/>
        <p:txBody>
          <a:bodyPr/>
          <a:lstStyle/>
          <a:p>
            <a:r>
              <a:rPr lang="en-GB" altLang="en-US" smtClean="0"/>
              <a:t>Useful tool: the reference directory</a:t>
            </a:r>
            <a:endParaRPr lang="en-US" dirty="0"/>
          </a:p>
        </p:txBody>
      </p:sp>
    </p:spTree>
    <p:extLst>
      <p:ext uri="{BB962C8B-B14F-4D97-AF65-F5344CB8AC3E}">
        <p14:creationId xmlns:p14="http://schemas.microsoft.com/office/powerpoint/2010/main" val="57030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mtClean="0"/>
              <a:t>IT system that helps social security institutions across the EU exchange information related to different branches like</a:t>
            </a:r>
          </a:p>
          <a:p>
            <a:pPr lvl="1"/>
            <a:r>
              <a:rPr lang="en-US" smtClean="0"/>
              <a:t>sickness, maternity and equivalent paternity benefits</a:t>
            </a:r>
          </a:p>
          <a:p>
            <a:pPr lvl="1"/>
            <a:r>
              <a:rPr lang="en-US" smtClean="0"/>
              <a:t>family benefits</a:t>
            </a:r>
          </a:p>
          <a:p>
            <a:pPr lvl="1"/>
            <a:r>
              <a:rPr lang="en-US" smtClean="0"/>
              <a:t>benefits in respect of accidents at work and occupational diseases</a:t>
            </a:r>
          </a:p>
          <a:p>
            <a:pPr lvl="1"/>
            <a:r>
              <a:rPr lang="en-US" smtClean="0"/>
              <a:t>unemployment benefits</a:t>
            </a:r>
          </a:p>
          <a:p>
            <a:pPr lvl="1"/>
            <a:r>
              <a:rPr lang="en-US" smtClean="0"/>
              <a:t>old-age pensions, pre-retirement and invalidity benefits</a:t>
            </a:r>
          </a:p>
          <a:p>
            <a:pPr lvl="1"/>
            <a:r>
              <a:rPr lang="en-US" smtClean="0"/>
              <a:t>survivor’s benefits and death grants</a:t>
            </a:r>
          </a:p>
          <a:p>
            <a:pPr lvl="1"/>
            <a:r>
              <a:rPr lang="en-US" smtClean="0"/>
              <a:t>applicable legislation</a:t>
            </a:r>
          </a:p>
          <a:p>
            <a:r>
              <a:rPr lang="en-US" smtClean="0"/>
              <a:t>more rapidly and securely</a:t>
            </a:r>
          </a:p>
          <a:p>
            <a:r>
              <a:rPr lang="en-US" smtClean="0"/>
              <a:t>as required by the EU rules on social security coordination</a:t>
            </a:r>
            <a:endParaRPr lang="en-US" dirty="0" smtClean="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83</a:t>
            </a:fld>
            <a:r>
              <a:rPr lang="fr-BE" smtClean="0"/>
              <a:t> </a:t>
            </a:r>
            <a:endParaRPr lang="fr-BE" dirty="0"/>
          </a:p>
        </p:txBody>
      </p:sp>
      <p:sp>
        <p:nvSpPr>
          <p:cNvPr id="2" name="Title 1"/>
          <p:cNvSpPr>
            <a:spLocks noGrp="1"/>
          </p:cNvSpPr>
          <p:nvPr>
            <p:ph type="title"/>
          </p:nvPr>
        </p:nvSpPr>
        <p:spPr/>
        <p:txBody>
          <a:bodyPr/>
          <a:lstStyle/>
          <a:p>
            <a:r>
              <a:rPr lang="en-US" smtClean="0"/>
              <a:t>EESSI</a:t>
            </a:r>
            <a:endParaRPr lang="en-US" dirty="0"/>
          </a:p>
        </p:txBody>
      </p:sp>
    </p:spTree>
    <p:extLst>
      <p:ext uri="{BB962C8B-B14F-4D97-AF65-F5344CB8AC3E}">
        <p14:creationId xmlns:p14="http://schemas.microsoft.com/office/powerpoint/2010/main" val="2436641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en-US" dirty="0" smtClean="0"/>
              <a:t>all communication between national institutions on social security files are to take place through EESSI</a:t>
            </a:r>
          </a:p>
          <a:p>
            <a:r>
              <a:rPr lang="en-US" dirty="0" smtClean="0"/>
              <a:t>social security institutions exchange structured electronic documents and follow commonly agreed procedures to process them</a:t>
            </a:r>
          </a:p>
          <a:p>
            <a:r>
              <a:rPr lang="en-US" dirty="0" smtClean="0"/>
              <a:t>these documents are routed through EESSI to the correct destination in the right institutions in another Member State</a:t>
            </a:r>
          </a:p>
          <a:p>
            <a:r>
              <a:rPr lang="en-US" dirty="0" smtClean="0"/>
              <a:t>staff </a:t>
            </a:r>
            <a:r>
              <a:rPr lang="en-US" dirty="0"/>
              <a:t>in social security institutions are able to find the correct destination in participating countries by consulting a repository of national institutions (see </a:t>
            </a:r>
            <a:r>
              <a:rPr lang="en-US" dirty="0">
                <a:hlinkClick r:id="rId2"/>
              </a:rPr>
              <a:t>https://</a:t>
            </a:r>
            <a:r>
              <a:rPr lang="en-US" dirty="0" smtClean="0">
                <a:hlinkClick r:id="rId2"/>
              </a:rPr>
              <a:t>ec.europa.eu/social/social-security-directory/pai/pai/select-country/language/en</a:t>
            </a:r>
            <a:r>
              <a:rPr lang="en-US" dirty="0" smtClean="0"/>
              <a:t>)</a:t>
            </a:r>
          </a:p>
          <a:p>
            <a:endParaRPr 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84</a:t>
            </a:fld>
            <a:r>
              <a:rPr lang="fr-BE" smtClean="0"/>
              <a:t> </a:t>
            </a:r>
            <a:endParaRPr lang="fr-BE" dirty="0"/>
          </a:p>
        </p:txBody>
      </p:sp>
      <p:sp>
        <p:nvSpPr>
          <p:cNvPr id="7" name="Titel 6"/>
          <p:cNvSpPr>
            <a:spLocks noGrp="1"/>
          </p:cNvSpPr>
          <p:nvPr>
            <p:ph type="title"/>
          </p:nvPr>
        </p:nvSpPr>
        <p:spPr/>
        <p:txBody>
          <a:bodyPr/>
          <a:lstStyle/>
          <a:p>
            <a:r>
              <a:rPr lang="nl-BE" dirty="0" smtClean="0"/>
              <a:t>EESSI</a:t>
            </a:r>
            <a:endParaRPr lang="nl-BE" dirty="0"/>
          </a:p>
        </p:txBody>
      </p:sp>
    </p:spTree>
    <p:extLst>
      <p:ext uri="{BB962C8B-B14F-4D97-AF65-F5344CB8AC3E}">
        <p14:creationId xmlns:p14="http://schemas.microsoft.com/office/powerpoint/2010/main" val="2917323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BE" dirty="0" smtClean="0"/>
              <a:t>32 </a:t>
            </a:r>
            <a:r>
              <a:rPr lang="nl-BE" dirty="0" err="1" smtClean="0"/>
              <a:t>participating</a:t>
            </a:r>
            <a:r>
              <a:rPr lang="nl-BE" dirty="0" smtClean="0"/>
              <a:t> </a:t>
            </a:r>
            <a:r>
              <a:rPr lang="nl-BE" dirty="0" err="1" smtClean="0"/>
              <a:t>countries</a:t>
            </a:r>
            <a:endParaRPr lang="nl-BE" dirty="0" smtClean="0"/>
          </a:p>
          <a:p>
            <a:pPr lvl="1"/>
            <a:r>
              <a:rPr lang="nl-BE" dirty="0" smtClean="0"/>
              <a:t>27 EU Member </a:t>
            </a:r>
            <a:r>
              <a:rPr lang="nl-BE" dirty="0" err="1" smtClean="0"/>
              <a:t>States</a:t>
            </a:r>
            <a:endParaRPr lang="nl-BE" dirty="0" smtClean="0"/>
          </a:p>
          <a:p>
            <a:pPr lvl="1"/>
            <a:r>
              <a:rPr lang="nl-BE" dirty="0" smtClean="0"/>
              <a:t>Iceland</a:t>
            </a:r>
          </a:p>
          <a:p>
            <a:pPr lvl="1"/>
            <a:r>
              <a:rPr lang="nl-BE" dirty="0" smtClean="0"/>
              <a:t>Liechtenstein</a:t>
            </a:r>
          </a:p>
          <a:p>
            <a:pPr lvl="1"/>
            <a:r>
              <a:rPr lang="nl-BE" dirty="0" smtClean="0"/>
              <a:t>Norway</a:t>
            </a:r>
          </a:p>
          <a:p>
            <a:pPr lvl="1"/>
            <a:r>
              <a:rPr lang="nl-BE" dirty="0" smtClean="0"/>
              <a:t>United </a:t>
            </a:r>
            <a:r>
              <a:rPr lang="nl-BE" dirty="0" err="1" smtClean="0"/>
              <a:t>Kingdom</a:t>
            </a:r>
            <a:endParaRPr lang="nl-BE" dirty="0" smtClean="0"/>
          </a:p>
          <a:p>
            <a:pPr lvl="1"/>
            <a:r>
              <a:rPr lang="nl-BE" dirty="0" smtClean="0"/>
              <a:t>Switzerland</a:t>
            </a:r>
          </a:p>
          <a:p>
            <a:pPr lvl="1"/>
            <a:endParaRPr lang="nl-BE" dirty="0"/>
          </a:p>
          <a:p>
            <a:r>
              <a:rPr lang="nl-BE" dirty="0" smtClean="0"/>
              <a:t>&gt; 5.000 </a:t>
            </a:r>
            <a:r>
              <a:rPr lang="nl-BE" dirty="0" err="1" smtClean="0"/>
              <a:t>participating</a:t>
            </a:r>
            <a:r>
              <a:rPr lang="nl-BE" dirty="0" smtClean="0"/>
              <a:t> </a:t>
            </a:r>
            <a:r>
              <a:rPr lang="nl-BE" dirty="0" err="1" smtClean="0"/>
              <a:t>institutions</a:t>
            </a:r>
            <a:endParaRPr 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85</a:t>
            </a:fld>
            <a:r>
              <a:rPr lang="fr-BE" smtClean="0"/>
              <a:t> </a:t>
            </a:r>
            <a:endParaRPr lang="fr-BE" dirty="0"/>
          </a:p>
        </p:txBody>
      </p:sp>
      <p:sp>
        <p:nvSpPr>
          <p:cNvPr id="4" name="Titel 3"/>
          <p:cNvSpPr>
            <a:spLocks noGrp="1"/>
          </p:cNvSpPr>
          <p:nvPr>
            <p:ph type="title"/>
          </p:nvPr>
        </p:nvSpPr>
        <p:spPr/>
        <p:txBody>
          <a:bodyPr/>
          <a:lstStyle/>
          <a:p>
            <a:r>
              <a:rPr lang="nl-BE" dirty="0" smtClean="0"/>
              <a:t>EESSI</a:t>
            </a:r>
            <a:endParaRPr lang="nl-BE" dirty="0"/>
          </a:p>
        </p:txBody>
      </p:sp>
    </p:spTree>
    <p:extLst>
      <p:ext uri="{BB962C8B-B14F-4D97-AF65-F5344CB8AC3E}">
        <p14:creationId xmlns:p14="http://schemas.microsoft.com/office/powerpoint/2010/main" val="761026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86</a:t>
            </a:fld>
            <a:r>
              <a:rPr lang="fr-BE" smtClean="0"/>
              <a:t> </a:t>
            </a:r>
            <a:endParaRPr lang="fr-BE" dirty="0"/>
          </a:p>
        </p:txBody>
      </p:sp>
      <p:sp>
        <p:nvSpPr>
          <p:cNvPr id="4" name="Titel 3"/>
          <p:cNvSpPr>
            <a:spLocks noGrp="1"/>
          </p:cNvSpPr>
          <p:nvPr>
            <p:ph type="title"/>
          </p:nvPr>
        </p:nvSpPr>
        <p:spPr/>
        <p:txBody>
          <a:bodyPr/>
          <a:lstStyle/>
          <a:p>
            <a:r>
              <a:rPr lang="nl-BE" dirty="0" smtClean="0"/>
              <a:t>EESSI </a:t>
            </a:r>
            <a:r>
              <a:rPr lang="nl-BE" dirty="0" err="1" smtClean="0"/>
              <a:t>architecture</a:t>
            </a:r>
            <a:endParaRPr lang="nl-BE" dirty="0"/>
          </a:p>
        </p:txBody>
      </p:sp>
      <p:pic>
        <p:nvPicPr>
          <p:cNvPr id="2050" name="Picture 2" descr="https://www.noraonline.nl/images/noraonline/thumb/9/9d/Eessi_schema.png/800px-Eessi_schem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180" y="908720"/>
            <a:ext cx="10441160" cy="5572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627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t>gains in efficiency</a:t>
            </a:r>
          </a:p>
          <a:p>
            <a:pPr lvl="1"/>
            <a:r>
              <a:rPr lang="en-GB" dirty="0" smtClean="0"/>
              <a:t>in terms of cost: services are delivered at a lower total cost due to</a:t>
            </a:r>
          </a:p>
          <a:p>
            <a:pPr lvl="2"/>
            <a:r>
              <a:rPr lang="en-GB" dirty="0" smtClean="0"/>
              <a:t>a unique information collection using a common information model and administrative instructions</a:t>
            </a:r>
          </a:p>
          <a:p>
            <a:pPr lvl="2"/>
            <a:r>
              <a:rPr lang="en-GB" dirty="0" smtClean="0"/>
              <a:t>a lesser need to re-encoding of information by stimulating electronic information exchange</a:t>
            </a:r>
          </a:p>
          <a:p>
            <a:pPr lvl="2"/>
            <a:r>
              <a:rPr lang="en-GB" dirty="0" smtClean="0"/>
              <a:t>a drastic reduction of the number of contacts between actors in the social sector on the one hand and companies or citizens on the other</a:t>
            </a:r>
          </a:p>
          <a:p>
            <a:pPr lvl="2"/>
            <a:r>
              <a:rPr lang="en-GB" dirty="0" smtClean="0"/>
              <a:t>a functional task sharing concerning information management, information validation and application development</a:t>
            </a:r>
          </a:p>
          <a:p>
            <a:pPr lvl="2"/>
            <a:r>
              <a:rPr lang="en-GB" dirty="0" smtClean="0"/>
              <a:t>a minimal administrative burden</a:t>
            </a:r>
          </a:p>
          <a:p>
            <a:pPr lvl="1"/>
            <a:endParaRPr lang="en-GB" dirty="0" smtClean="0"/>
          </a:p>
          <a:p>
            <a:pPr lvl="1"/>
            <a:r>
              <a:rPr lang="en-GB" dirty="0" smtClean="0"/>
              <a:t>according to a study of the Belgian Planning Bureau, rationalization of the information exchange processes between the employers and the social sector implies an annual saving of administrative costs of about 1.7 billion € a year for the companies</a:t>
            </a:r>
          </a:p>
          <a:p>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87</a:t>
            </a:fld>
            <a:r>
              <a:rPr lang="fr-BE" smtClean="0"/>
              <a:t> </a:t>
            </a:r>
            <a:endParaRPr lang="fr-BE" dirty="0"/>
          </a:p>
        </p:txBody>
      </p:sp>
      <p:sp>
        <p:nvSpPr>
          <p:cNvPr id="30722" name="Title 1"/>
          <p:cNvSpPr>
            <a:spLocks noGrp="1"/>
          </p:cNvSpPr>
          <p:nvPr>
            <p:ph type="title"/>
          </p:nvPr>
        </p:nvSpPr>
        <p:spPr/>
        <p:txBody>
          <a:bodyPr/>
          <a:lstStyle/>
          <a:p>
            <a:r>
              <a:rPr lang="en-GB" altLang="en-US" smtClean="0"/>
              <a:t>Advantages</a:t>
            </a:r>
            <a:endParaRPr lang="en-US" altLang="en-US" smtClean="0"/>
          </a:p>
        </p:txBody>
      </p:sp>
    </p:spTree>
    <p:extLst>
      <p:ext uri="{BB962C8B-B14F-4D97-AF65-F5344CB8AC3E}">
        <p14:creationId xmlns:p14="http://schemas.microsoft.com/office/powerpoint/2010/main" val="38278916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t>gains in efficiency</a:t>
            </a:r>
          </a:p>
          <a:p>
            <a:pPr lvl="1"/>
            <a:r>
              <a:rPr lang="en-GB" dirty="0" smtClean="0"/>
              <a:t>in terms of quantity: more services are delivered</a:t>
            </a:r>
          </a:p>
          <a:p>
            <a:pPr lvl="2"/>
            <a:r>
              <a:rPr lang="en-GB" dirty="0" smtClean="0"/>
              <a:t>services are available at any time, from anywhere and from several devices</a:t>
            </a:r>
          </a:p>
          <a:p>
            <a:pPr lvl="2"/>
            <a:r>
              <a:rPr lang="en-GB" dirty="0" smtClean="0"/>
              <a:t>services are delivered in an integrated way according to the logic of the customer</a:t>
            </a:r>
          </a:p>
          <a:p>
            <a:pPr lvl="1"/>
            <a:endParaRPr lang="en-GB" dirty="0" smtClean="0"/>
          </a:p>
          <a:p>
            <a:pPr lvl="1"/>
            <a:r>
              <a:rPr lang="en-GB" dirty="0" smtClean="0"/>
              <a:t>in terms of speed: the services are delivered in less time</a:t>
            </a:r>
          </a:p>
          <a:p>
            <a:pPr lvl="2"/>
            <a:r>
              <a:rPr lang="en-GB" dirty="0" smtClean="0"/>
              <a:t>benefits can be allocated quicker because information is available faster</a:t>
            </a:r>
          </a:p>
          <a:p>
            <a:pPr lvl="2"/>
            <a:r>
              <a:rPr lang="en-GB" dirty="0" smtClean="0"/>
              <a:t>waiting and travel time is reduced</a:t>
            </a:r>
          </a:p>
          <a:p>
            <a:pPr lvl="2"/>
            <a:r>
              <a:rPr lang="en-GB" dirty="0" smtClean="0"/>
              <a:t>companies and citizens can directly interact with the competent actors in the social sector with real time feedback</a:t>
            </a:r>
          </a:p>
          <a:p>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88</a:t>
            </a:fld>
            <a:r>
              <a:rPr lang="fr-BE" smtClean="0"/>
              <a:t> </a:t>
            </a:r>
            <a:endParaRPr lang="fr-BE" dirty="0"/>
          </a:p>
        </p:txBody>
      </p:sp>
      <p:sp>
        <p:nvSpPr>
          <p:cNvPr id="32770" name="Title 1"/>
          <p:cNvSpPr>
            <a:spLocks noGrp="1"/>
          </p:cNvSpPr>
          <p:nvPr>
            <p:ph type="title"/>
          </p:nvPr>
        </p:nvSpPr>
        <p:spPr/>
        <p:txBody>
          <a:bodyPr/>
          <a:lstStyle/>
          <a:p>
            <a:r>
              <a:rPr lang="en-GB" altLang="en-US" smtClean="0"/>
              <a:t>Advantages</a:t>
            </a:r>
            <a:endParaRPr lang="en-US" altLang="en-US" smtClean="0"/>
          </a:p>
        </p:txBody>
      </p:sp>
    </p:spTree>
    <p:extLst>
      <p:ext uri="{BB962C8B-B14F-4D97-AF65-F5344CB8AC3E}">
        <p14:creationId xmlns:p14="http://schemas.microsoft.com/office/powerpoint/2010/main" val="183300095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en-GB" dirty="0" smtClean="0"/>
              <a:t>gains in effectiveness: better social protection</a:t>
            </a:r>
          </a:p>
          <a:p>
            <a:pPr lvl="1"/>
            <a:r>
              <a:rPr lang="en-GB" dirty="0" smtClean="0"/>
              <a:t>in terms of quality: same services at same total cost in same time, but to a higher quality standard</a:t>
            </a:r>
          </a:p>
          <a:p>
            <a:pPr lvl="1"/>
            <a:endParaRPr lang="en-GB" dirty="0" smtClean="0"/>
          </a:p>
          <a:p>
            <a:pPr lvl="1"/>
            <a:r>
              <a:rPr lang="en-GB" dirty="0" smtClean="0"/>
              <a:t>in terms of type of services: new types of services, e.g.</a:t>
            </a:r>
          </a:p>
          <a:p>
            <a:pPr lvl="2"/>
            <a:r>
              <a:rPr lang="en-GB" dirty="0" smtClean="0"/>
              <a:t>push system: automated granting of benefits</a:t>
            </a:r>
          </a:p>
          <a:p>
            <a:pPr lvl="2"/>
            <a:r>
              <a:rPr lang="en-GB" dirty="0" smtClean="0"/>
              <a:t>active search of non-take-up using data warehousing techniques</a:t>
            </a:r>
          </a:p>
          <a:p>
            <a:pPr lvl="2"/>
            <a:r>
              <a:rPr lang="en-GB" dirty="0" smtClean="0"/>
              <a:t>controlled management of own personal information</a:t>
            </a:r>
          </a:p>
          <a:p>
            <a:pPr lvl="2"/>
            <a:r>
              <a:rPr lang="en-GB" dirty="0" smtClean="0"/>
              <a:t>personalized simulation environments</a:t>
            </a:r>
          </a:p>
          <a:p>
            <a:endParaRPr lang="en-GB" dirty="0" smtClean="0"/>
          </a:p>
          <a:p>
            <a:r>
              <a:rPr lang="en-GB" dirty="0" smtClean="0"/>
              <a:t>better support of social policy</a:t>
            </a:r>
          </a:p>
          <a:p>
            <a:endParaRPr lang="en-GB" dirty="0" smtClean="0"/>
          </a:p>
          <a:p>
            <a:r>
              <a:rPr lang="en-GB" dirty="0" smtClean="0"/>
              <a:t>more efficient combating of fraud </a:t>
            </a:r>
            <a:endParaRPr lang="en-GB"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89</a:t>
            </a:fld>
            <a:r>
              <a:rPr lang="fr-BE" smtClean="0"/>
              <a:t> </a:t>
            </a:r>
            <a:endParaRPr lang="fr-BE" dirty="0"/>
          </a:p>
        </p:txBody>
      </p:sp>
      <p:sp>
        <p:nvSpPr>
          <p:cNvPr id="4" name="Titel 3"/>
          <p:cNvSpPr>
            <a:spLocks noGrp="1"/>
          </p:cNvSpPr>
          <p:nvPr>
            <p:ph type="title"/>
          </p:nvPr>
        </p:nvSpPr>
        <p:spPr/>
        <p:txBody>
          <a:bodyPr/>
          <a:lstStyle/>
          <a:p>
            <a:r>
              <a:rPr lang="nl-BE" smtClean="0"/>
              <a:t>Advantages</a:t>
            </a:r>
            <a:endParaRPr lang="nl-BE" dirty="0"/>
          </a:p>
        </p:txBody>
      </p:sp>
    </p:spTree>
    <p:extLst>
      <p:ext uri="{BB962C8B-B14F-4D97-AF65-F5344CB8AC3E}">
        <p14:creationId xmlns:p14="http://schemas.microsoft.com/office/powerpoint/2010/main" val="20278705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3047683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solidFill>
                  <a:srgbClr val="0087BE"/>
                </a:solidFill>
              </a:rPr>
              <a:t>Application in the Belgian health care sector</a:t>
            </a:r>
            <a:endParaRPr lang="en-GB" dirty="0">
              <a:solidFill>
                <a:srgbClr val="0087BE"/>
              </a:solidFill>
            </a:endParaRP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90</a:t>
            </a:fld>
            <a:endParaRPr lang="en-GB" dirty="0"/>
          </a:p>
        </p:txBody>
      </p:sp>
    </p:spTree>
    <p:extLst>
      <p:ext uri="{BB962C8B-B14F-4D97-AF65-F5344CB8AC3E}">
        <p14:creationId xmlns:p14="http://schemas.microsoft.com/office/powerpoint/2010/main" val="156606193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92500"/>
          </a:bodyPr>
          <a:lstStyle/>
          <a:p>
            <a:r>
              <a:rPr lang="nl-BE" dirty="0" smtClean="0"/>
              <a:t>11,500,000 </a:t>
            </a:r>
            <a:r>
              <a:rPr lang="nl-BE" dirty="0" err="1" smtClean="0"/>
              <a:t>citizens</a:t>
            </a:r>
            <a:endParaRPr lang="nl-BE" dirty="0" smtClean="0"/>
          </a:p>
          <a:p>
            <a:r>
              <a:rPr lang="nl-BE" dirty="0" smtClean="0"/>
              <a:t>health care providers</a:t>
            </a:r>
          </a:p>
          <a:p>
            <a:pPr lvl="1"/>
            <a:r>
              <a:rPr lang="nl-BE" dirty="0" smtClean="0"/>
              <a:t>21,600 </a:t>
            </a:r>
            <a:r>
              <a:rPr lang="nl-BE" dirty="0" err="1" smtClean="0"/>
              <a:t>general</a:t>
            </a:r>
            <a:r>
              <a:rPr lang="nl-BE" dirty="0" smtClean="0"/>
              <a:t> </a:t>
            </a:r>
            <a:r>
              <a:rPr lang="nl-BE" dirty="0" err="1" smtClean="0"/>
              <a:t>practicioners</a:t>
            </a:r>
            <a:endParaRPr lang="nl-BE" dirty="0" smtClean="0"/>
          </a:p>
          <a:p>
            <a:pPr lvl="1"/>
            <a:r>
              <a:rPr lang="nl-BE" dirty="0" smtClean="0"/>
              <a:t>28,000 specialist </a:t>
            </a:r>
            <a:r>
              <a:rPr lang="nl-BE" dirty="0" err="1" smtClean="0"/>
              <a:t>doctorsArtsen</a:t>
            </a:r>
            <a:r>
              <a:rPr lang="nl-BE" dirty="0" smtClean="0"/>
              <a:t>-specialisten</a:t>
            </a:r>
          </a:p>
          <a:p>
            <a:pPr lvl="1"/>
            <a:r>
              <a:rPr lang="nl-BE" dirty="0" smtClean="0"/>
              <a:t>9,000 </a:t>
            </a:r>
            <a:r>
              <a:rPr lang="nl-BE" dirty="0" err="1" smtClean="0"/>
              <a:t>dentists</a:t>
            </a:r>
            <a:endParaRPr lang="nl-BE" dirty="0" smtClean="0"/>
          </a:p>
          <a:p>
            <a:pPr lvl="1"/>
            <a:r>
              <a:rPr lang="nl-BE" dirty="0" smtClean="0"/>
              <a:t>4,900 </a:t>
            </a:r>
            <a:r>
              <a:rPr lang="nl-BE" dirty="0" err="1" smtClean="0"/>
              <a:t>pharmacies</a:t>
            </a:r>
            <a:endParaRPr lang="nl-BE" dirty="0" smtClean="0"/>
          </a:p>
          <a:p>
            <a:pPr lvl="1"/>
            <a:r>
              <a:rPr lang="nl-BE" dirty="0" smtClean="0"/>
              <a:t>31,000 </a:t>
            </a:r>
            <a:r>
              <a:rPr lang="nl-BE" dirty="0" err="1" smtClean="0"/>
              <a:t>physiotherapists</a:t>
            </a:r>
            <a:endParaRPr lang="nl-BE" dirty="0" smtClean="0"/>
          </a:p>
          <a:p>
            <a:pPr lvl="1"/>
            <a:r>
              <a:rPr lang="nl-BE" dirty="0" smtClean="0"/>
              <a:t>186,000 </a:t>
            </a:r>
            <a:r>
              <a:rPr lang="nl-BE" dirty="0" err="1" smtClean="0"/>
              <a:t>nursing</a:t>
            </a:r>
            <a:r>
              <a:rPr lang="nl-BE" dirty="0" smtClean="0"/>
              <a:t> </a:t>
            </a:r>
            <a:r>
              <a:rPr lang="nl-BE" dirty="0" err="1" smtClean="0"/>
              <a:t>practicioners</a:t>
            </a:r>
            <a:endParaRPr lang="nl-BE" dirty="0" smtClean="0"/>
          </a:p>
          <a:p>
            <a:pPr lvl="1"/>
            <a:r>
              <a:rPr lang="nl-BE" dirty="0" smtClean="0"/>
              <a:t>11,000 </a:t>
            </a:r>
            <a:r>
              <a:rPr lang="nl-BE" dirty="0" err="1" smtClean="0"/>
              <a:t>midwives</a:t>
            </a:r>
            <a:endParaRPr lang="nl-BE" dirty="0" smtClean="0"/>
          </a:p>
          <a:p>
            <a:pPr lvl="1"/>
            <a:r>
              <a:rPr lang="nl-BE" dirty="0" smtClean="0"/>
              <a:t>55,900 </a:t>
            </a:r>
            <a:r>
              <a:rPr lang="en-US" dirty="0" smtClean="0"/>
              <a:t>paramedics (dietitians, </a:t>
            </a:r>
            <a:r>
              <a:rPr lang="en-US" dirty="0" err="1" smtClean="0"/>
              <a:t>ergotherapists</a:t>
            </a:r>
            <a:r>
              <a:rPr lang="en-US" dirty="0" smtClean="0"/>
              <a:t>, speech therapists, …)</a:t>
            </a:r>
            <a:endParaRPr lang="nl-BE" dirty="0" smtClean="0"/>
          </a:p>
          <a:p>
            <a:r>
              <a:rPr lang="nl-BE" dirty="0" smtClean="0"/>
              <a:t>health care </a:t>
            </a:r>
            <a:r>
              <a:rPr lang="nl-BE" dirty="0" err="1" smtClean="0"/>
              <a:t>institutions</a:t>
            </a:r>
            <a:endParaRPr lang="nl-BE" dirty="0" smtClean="0"/>
          </a:p>
          <a:p>
            <a:pPr lvl="1"/>
            <a:r>
              <a:rPr lang="nl-BE" dirty="0" smtClean="0"/>
              <a:t>120 </a:t>
            </a:r>
            <a:r>
              <a:rPr lang="nl-BE" dirty="0" err="1" smtClean="0"/>
              <a:t>hospitals</a:t>
            </a:r>
            <a:endParaRPr lang="nl-BE" dirty="0" smtClean="0"/>
          </a:p>
          <a:p>
            <a:pPr lvl="1"/>
            <a:r>
              <a:rPr lang="nl-BE" dirty="0" smtClean="0"/>
              <a:t>60 </a:t>
            </a:r>
            <a:r>
              <a:rPr lang="nl-BE" dirty="0" err="1" smtClean="0"/>
              <a:t>psychiatric</a:t>
            </a:r>
            <a:r>
              <a:rPr lang="nl-BE" dirty="0" smtClean="0"/>
              <a:t> </a:t>
            </a:r>
            <a:r>
              <a:rPr lang="nl-BE" dirty="0" err="1" smtClean="0"/>
              <a:t>hospitals</a:t>
            </a:r>
            <a:endParaRPr lang="nl-BE" dirty="0" smtClean="0"/>
          </a:p>
          <a:p>
            <a:pPr lvl="1"/>
            <a:r>
              <a:rPr lang="nl-BE" dirty="0" smtClean="0"/>
              <a:t>1,400 </a:t>
            </a:r>
            <a:r>
              <a:rPr lang="nl-BE" dirty="0" err="1" smtClean="0"/>
              <a:t>residential</a:t>
            </a:r>
            <a:r>
              <a:rPr lang="nl-BE" dirty="0" smtClean="0"/>
              <a:t> care centers</a:t>
            </a:r>
          </a:p>
          <a:p>
            <a:endParaRPr 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91</a:t>
            </a:fld>
            <a:r>
              <a:rPr lang="fr-BE" smtClean="0"/>
              <a:t> </a:t>
            </a:r>
            <a:endParaRPr lang="fr-BE" dirty="0"/>
          </a:p>
        </p:txBody>
      </p:sp>
      <p:sp>
        <p:nvSpPr>
          <p:cNvPr id="4" name="Titel 3"/>
          <p:cNvSpPr>
            <a:spLocks noGrp="1"/>
          </p:cNvSpPr>
          <p:nvPr>
            <p:ph type="title"/>
          </p:nvPr>
        </p:nvSpPr>
        <p:spPr/>
        <p:txBody>
          <a:bodyPr/>
          <a:lstStyle/>
          <a:p>
            <a:r>
              <a:rPr lang="nl-BE" smtClean="0"/>
              <a:t>Stakeholders of the Belgian health care sector</a:t>
            </a:r>
            <a:endParaRPr lang="nl-BE" dirty="0"/>
          </a:p>
        </p:txBody>
      </p:sp>
    </p:spTree>
    <p:extLst>
      <p:ext uri="{BB962C8B-B14F-4D97-AF65-F5344CB8AC3E}">
        <p14:creationId xmlns:p14="http://schemas.microsoft.com/office/powerpoint/2010/main" val="135072857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idx="1"/>
          </p:nvPr>
        </p:nvSpPr>
        <p:spPr/>
        <p:txBody>
          <a:bodyPr>
            <a:normAutofit/>
          </a:bodyPr>
          <a:lstStyle/>
          <a:p>
            <a:r>
              <a:rPr lang="en-US" dirty="0"/>
              <a:t>m</a:t>
            </a:r>
            <a:r>
              <a:rPr lang="en-US" dirty="0" smtClean="0"/>
              <a:t>ore chronic care instead of merely acute care</a:t>
            </a:r>
          </a:p>
          <a:p>
            <a:r>
              <a:rPr lang="en-US" dirty="0"/>
              <a:t>r</a:t>
            </a:r>
            <a:r>
              <a:rPr lang="en-US" dirty="0" smtClean="0"/>
              <a:t>emote care (monitoring, assistance, consultation, diagnosis, operation, ...), and home care</a:t>
            </a:r>
          </a:p>
          <a:p>
            <a:r>
              <a:rPr lang="en-US" dirty="0"/>
              <a:t>m</a:t>
            </a:r>
            <a:r>
              <a:rPr lang="en-US" dirty="0" smtClean="0"/>
              <a:t>ultidisciplinary, transmural and integrated care</a:t>
            </a:r>
          </a:p>
          <a:p>
            <a:r>
              <a:rPr lang="en-US" dirty="0"/>
              <a:t>p</a:t>
            </a:r>
            <a:r>
              <a:rPr lang="en-US" dirty="0" smtClean="0"/>
              <a:t>atient-centric care and patient empowerment</a:t>
            </a:r>
          </a:p>
          <a:p>
            <a:r>
              <a:rPr lang="en-US" dirty="0"/>
              <a:t>r</a:t>
            </a:r>
            <a:r>
              <a:rPr lang="en-US" dirty="0" smtClean="0"/>
              <a:t>apidly evolving knowledge =&gt; </a:t>
            </a:r>
            <a:r>
              <a:rPr lang="en-GB" dirty="0" smtClean="0"/>
              <a:t>need for reliable and coordinated management and access to knowledge</a:t>
            </a:r>
          </a:p>
          <a:p>
            <a:r>
              <a:rPr lang="en-US" dirty="0"/>
              <a:t>t</a:t>
            </a:r>
            <a:r>
              <a:rPr lang="en-US" dirty="0" smtClean="0"/>
              <a:t>hreat of excessively time-consuming administrative processes</a:t>
            </a:r>
          </a:p>
          <a:p>
            <a:r>
              <a:rPr lang="en-US" dirty="0"/>
              <a:t>t</a:t>
            </a:r>
            <a:r>
              <a:rPr lang="en-US" dirty="0" smtClean="0"/>
              <a:t>horough support of health care policy and research requires thorough, integrated and anonymized information</a:t>
            </a:r>
          </a:p>
          <a:p>
            <a:r>
              <a:rPr lang="en-US" dirty="0"/>
              <a:t>c</a:t>
            </a:r>
            <a:r>
              <a:rPr lang="en-US" dirty="0" smtClean="0"/>
              <a:t>ross-border mobility</a:t>
            </a:r>
          </a:p>
          <a:p>
            <a:r>
              <a:rPr lang="en-US" dirty="0"/>
              <a:t>n</a:t>
            </a:r>
            <a:r>
              <a:rPr lang="en-US" dirty="0" smtClean="0"/>
              <a:t>eed for cost control</a:t>
            </a:r>
            <a:endParaRPr lang="en-US" dirty="0"/>
          </a:p>
        </p:txBody>
      </p:sp>
      <p:sp>
        <p:nvSpPr>
          <p:cNvPr id="3" name="Slide Number Placeholder 2"/>
          <p:cNvSpPr>
            <a:spLocks noGrp="1"/>
          </p:cNvSpPr>
          <p:nvPr>
            <p:ph type="sldNum" sz="quarter" idx="4"/>
          </p:nvPr>
        </p:nvSpPr>
        <p:spPr/>
        <p:txBody>
          <a:bodyPr/>
          <a:lstStyle/>
          <a:p>
            <a:fld id="{A7CC3638-A99D-674C-A789-FA84B7E5EA16}" type="slidenum">
              <a:rPr lang="nl-NL" smtClean="0"/>
              <a:pPr/>
              <a:t>92</a:t>
            </a:fld>
            <a:endParaRPr lang="nl-NL" dirty="0"/>
          </a:p>
        </p:txBody>
      </p:sp>
      <p:sp>
        <p:nvSpPr>
          <p:cNvPr id="2" name="Title 1"/>
          <p:cNvSpPr>
            <a:spLocks noGrp="1"/>
          </p:cNvSpPr>
          <p:nvPr>
            <p:ph type="title"/>
          </p:nvPr>
        </p:nvSpPr>
        <p:spPr/>
        <p:txBody>
          <a:bodyPr/>
          <a:lstStyle/>
          <a:p>
            <a:r>
              <a:rPr lang="nl-BE" altLang="en-US" smtClean="0"/>
              <a:t>Some evolutions in health care</a:t>
            </a:r>
            <a:endParaRPr lang="en-GB" dirty="0"/>
          </a:p>
        </p:txBody>
      </p:sp>
    </p:spTree>
    <p:extLst>
      <p:ext uri="{BB962C8B-B14F-4D97-AF65-F5344CB8AC3E}">
        <p14:creationId xmlns:p14="http://schemas.microsoft.com/office/powerpoint/2010/main" val="3734956239"/>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p:txBody>
          <a:bodyPr>
            <a:normAutofit/>
          </a:bodyPr>
          <a:lstStyle/>
          <a:p>
            <a:r>
              <a:rPr lang="en-US" altLang="en-US" dirty="0"/>
              <a:t>c</a:t>
            </a:r>
            <a:r>
              <a:rPr lang="en-US" altLang="en-US" dirty="0" smtClean="0"/>
              <a:t>ooperation between all actors in health care</a:t>
            </a:r>
          </a:p>
          <a:p>
            <a:r>
              <a:rPr lang="en-US" altLang="en-US" dirty="0"/>
              <a:t>e</a:t>
            </a:r>
            <a:r>
              <a:rPr lang="en-US" altLang="en-US" dirty="0" smtClean="0"/>
              <a:t>fficient and secure electronic communication amongst all actors in health care</a:t>
            </a:r>
          </a:p>
          <a:p>
            <a:r>
              <a:rPr lang="en-US" altLang="en-US" dirty="0"/>
              <a:t>h</a:t>
            </a:r>
            <a:r>
              <a:rPr lang="en-US" altLang="en-US" dirty="0" smtClean="0"/>
              <a:t>igh quality, multidisciplinary electronic health records</a:t>
            </a:r>
          </a:p>
          <a:p>
            <a:r>
              <a:rPr lang="en-US" altLang="en-US" dirty="0"/>
              <a:t>c</a:t>
            </a:r>
            <a:r>
              <a:rPr lang="en-US" altLang="en-US" dirty="0" smtClean="0"/>
              <a:t>are pathways</a:t>
            </a:r>
          </a:p>
          <a:p>
            <a:r>
              <a:rPr lang="en-US" altLang="en-US" dirty="0" err="1"/>
              <a:t>p</a:t>
            </a:r>
            <a:r>
              <a:rPr lang="en-US" altLang="en-US" dirty="0" err="1" smtClean="0"/>
              <a:t>ptimized</a:t>
            </a:r>
            <a:r>
              <a:rPr lang="en-US" altLang="en-US" dirty="0" smtClean="0"/>
              <a:t> administrative processes</a:t>
            </a:r>
          </a:p>
          <a:p>
            <a:r>
              <a:rPr lang="en-US" altLang="en-US" dirty="0"/>
              <a:t>t</a:t>
            </a:r>
            <a:r>
              <a:rPr lang="en-US" altLang="en-US" dirty="0" smtClean="0"/>
              <a:t>echnical and semantic interoperability</a:t>
            </a:r>
          </a:p>
          <a:p>
            <a:r>
              <a:rPr lang="en-US" altLang="en-US" dirty="0"/>
              <a:t>g</a:t>
            </a:r>
            <a:r>
              <a:rPr lang="en-US" altLang="en-US" dirty="0" smtClean="0"/>
              <a:t>uarantees with regard to</a:t>
            </a:r>
          </a:p>
          <a:p>
            <a:pPr lvl="1"/>
            <a:r>
              <a:rPr lang="en-US" altLang="en-US" dirty="0" smtClean="0"/>
              <a:t>information security</a:t>
            </a:r>
          </a:p>
          <a:p>
            <a:pPr lvl="1"/>
            <a:r>
              <a:rPr lang="en-US" altLang="en-US" dirty="0" smtClean="0"/>
              <a:t>privacy protection</a:t>
            </a:r>
          </a:p>
          <a:p>
            <a:pPr lvl="1"/>
            <a:r>
              <a:rPr lang="en-US" altLang="en-US" dirty="0" smtClean="0"/>
              <a:t>respect for the professional secrecy of health care providers</a:t>
            </a:r>
            <a:endParaRPr lang="en-US" altLang="en-US" dirty="0"/>
          </a:p>
        </p:txBody>
      </p:sp>
      <p:sp>
        <p:nvSpPr>
          <p:cNvPr id="4" name="Slide Number Placeholder 3"/>
          <p:cNvSpPr>
            <a:spLocks noGrp="1"/>
          </p:cNvSpPr>
          <p:nvPr>
            <p:ph type="sldNum" sz="quarter" idx="4"/>
          </p:nvPr>
        </p:nvSpPr>
        <p:spPr/>
        <p:txBody>
          <a:bodyPr/>
          <a:lstStyle/>
          <a:p>
            <a:fld id="{A7CC3638-A99D-674C-A789-FA84B7E5EA16}" type="slidenum">
              <a:rPr lang="nl-NL" smtClean="0"/>
              <a:pPr/>
              <a:t>93</a:t>
            </a:fld>
            <a:endParaRPr lang="nl-NL" dirty="0"/>
          </a:p>
        </p:txBody>
      </p:sp>
      <p:sp>
        <p:nvSpPr>
          <p:cNvPr id="3" name="Title 2"/>
          <p:cNvSpPr>
            <a:spLocks noGrp="1"/>
          </p:cNvSpPr>
          <p:nvPr>
            <p:ph type="title"/>
          </p:nvPr>
        </p:nvSpPr>
        <p:spPr/>
        <p:txBody>
          <a:bodyPr/>
          <a:lstStyle/>
          <a:p>
            <a:r>
              <a:rPr lang="nl-BE" altLang="en-US" smtClean="0"/>
              <a:t>The reported evolutions require...</a:t>
            </a:r>
            <a:endParaRPr lang="en-GB" dirty="0"/>
          </a:p>
        </p:txBody>
      </p:sp>
    </p:spTree>
    <p:extLst>
      <p:ext uri="{BB962C8B-B14F-4D97-AF65-F5344CB8AC3E}">
        <p14:creationId xmlns:p14="http://schemas.microsoft.com/office/powerpoint/2010/main" val="1027432063"/>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p:txBody>
          <a:bodyPr>
            <a:normAutofit/>
          </a:bodyPr>
          <a:lstStyle/>
          <a:p>
            <a:r>
              <a:rPr lang="nl-BE" dirty="0" err="1"/>
              <a:t>q</a:t>
            </a:r>
            <a:r>
              <a:rPr lang="nl-BE" dirty="0" err="1" smtClean="0"/>
              <a:t>uality</a:t>
            </a:r>
            <a:r>
              <a:rPr lang="nl-BE" dirty="0" smtClean="0"/>
              <a:t> of care </a:t>
            </a:r>
            <a:r>
              <a:rPr lang="nl-BE" dirty="0" err="1" smtClean="0"/>
              <a:t>and</a:t>
            </a:r>
            <a:r>
              <a:rPr lang="nl-BE" dirty="0" smtClean="0"/>
              <a:t> </a:t>
            </a:r>
            <a:r>
              <a:rPr lang="nl-BE" dirty="0" err="1" smtClean="0"/>
              <a:t>patient</a:t>
            </a:r>
            <a:r>
              <a:rPr lang="nl-BE" dirty="0" smtClean="0"/>
              <a:t> </a:t>
            </a:r>
            <a:r>
              <a:rPr lang="nl-BE" dirty="0" err="1" smtClean="0"/>
              <a:t>safety</a:t>
            </a:r>
            <a:endParaRPr lang="nl-BE" dirty="0" smtClean="0"/>
          </a:p>
          <a:p>
            <a:pPr lvl="1"/>
            <a:r>
              <a:rPr lang="nl-BE" dirty="0" err="1" smtClean="0"/>
              <a:t>avoidance</a:t>
            </a:r>
            <a:r>
              <a:rPr lang="nl-BE" dirty="0" smtClean="0"/>
              <a:t> of wrong care </a:t>
            </a:r>
            <a:r>
              <a:rPr lang="nl-BE" dirty="0" err="1" smtClean="0"/>
              <a:t>and</a:t>
            </a:r>
            <a:r>
              <a:rPr lang="nl-BE" dirty="0" smtClean="0"/>
              <a:t> </a:t>
            </a:r>
            <a:r>
              <a:rPr lang="nl-BE" dirty="0" err="1" smtClean="0"/>
              <a:t>medication</a:t>
            </a:r>
            <a:endParaRPr lang="nl-BE" dirty="0" smtClean="0"/>
          </a:p>
          <a:p>
            <a:pPr lvl="2"/>
            <a:r>
              <a:rPr lang="nl-BE" dirty="0" err="1" smtClean="0"/>
              <a:t>incompatibility</a:t>
            </a:r>
            <a:r>
              <a:rPr lang="nl-BE" dirty="0" smtClean="0"/>
              <a:t> </a:t>
            </a:r>
            <a:r>
              <a:rPr lang="nl-BE" dirty="0" err="1" smtClean="0"/>
              <a:t>between</a:t>
            </a:r>
            <a:r>
              <a:rPr lang="nl-BE" dirty="0" smtClean="0"/>
              <a:t> </a:t>
            </a:r>
            <a:r>
              <a:rPr lang="nl-BE" dirty="0" err="1" smtClean="0"/>
              <a:t>medicines</a:t>
            </a:r>
            <a:endParaRPr lang="nl-BE" dirty="0" smtClean="0"/>
          </a:p>
          <a:p>
            <a:pPr lvl="2"/>
            <a:r>
              <a:rPr lang="nl-BE" dirty="0" smtClean="0"/>
              <a:t>contra-</a:t>
            </a:r>
            <a:r>
              <a:rPr lang="nl-BE" dirty="0" err="1" smtClean="0"/>
              <a:t>indications</a:t>
            </a:r>
            <a:r>
              <a:rPr lang="nl-BE" dirty="0" smtClean="0"/>
              <a:t> </a:t>
            </a:r>
            <a:r>
              <a:rPr lang="nl-BE" dirty="0" err="1" smtClean="0"/>
              <a:t>against</a:t>
            </a:r>
            <a:r>
              <a:rPr lang="nl-BE" dirty="0" smtClean="0"/>
              <a:t> </a:t>
            </a:r>
            <a:r>
              <a:rPr lang="nl-BE" dirty="0" err="1" smtClean="0"/>
              <a:t>certain</a:t>
            </a:r>
            <a:r>
              <a:rPr lang="nl-BE" dirty="0" smtClean="0"/>
              <a:t> </a:t>
            </a:r>
            <a:r>
              <a:rPr lang="nl-BE" dirty="0" err="1" smtClean="0"/>
              <a:t>medicines</a:t>
            </a:r>
            <a:r>
              <a:rPr lang="nl-BE" dirty="0" smtClean="0"/>
              <a:t> or </a:t>
            </a:r>
            <a:r>
              <a:rPr lang="nl-BE" dirty="0" err="1" smtClean="0"/>
              <a:t>treatments</a:t>
            </a:r>
            <a:r>
              <a:rPr lang="nl-BE" dirty="0" smtClean="0"/>
              <a:t> </a:t>
            </a:r>
            <a:r>
              <a:rPr lang="nl-BE" dirty="0" err="1" smtClean="0"/>
              <a:t>for</a:t>
            </a:r>
            <a:r>
              <a:rPr lang="nl-BE" dirty="0" smtClean="0"/>
              <a:t> a </a:t>
            </a:r>
            <a:r>
              <a:rPr lang="nl-BE" dirty="0" err="1" smtClean="0"/>
              <a:t>specific</a:t>
            </a:r>
            <a:r>
              <a:rPr lang="nl-BE" dirty="0" smtClean="0"/>
              <a:t> </a:t>
            </a:r>
            <a:r>
              <a:rPr lang="nl-BE" dirty="0" err="1" smtClean="0"/>
              <a:t>patient</a:t>
            </a:r>
            <a:r>
              <a:rPr lang="nl-BE" dirty="0" smtClean="0"/>
              <a:t> (eg </a:t>
            </a:r>
            <a:r>
              <a:rPr lang="nl-BE" dirty="0" err="1" smtClean="0"/>
              <a:t>allergies</a:t>
            </a:r>
            <a:r>
              <a:rPr lang="nl-BE" dirty="0" smtClean="0"/>
              <a:t>, </a:t>
            </a:r>
            <a:r>
              <a:rPr lang="nl-BE" dirty="0" err="1" smtClean="0"/>
              <a:t>diseases</a:t>
            </a:r>
            <a:r>
              <a:rPr lang="nl-BE" dirty="0" smtClean="0"/>
              <a:t>, …)</a:t>
            </a:r>
          </a:p>
          <a:p>
            <a:pPr lvl="1"/>
            <a:r>
              <a:rPr lang="nl-BE" dirty="0" err="1" smtClean="0"/>
              <a:t>avoidance</a:t>
            </a:r>
            <a:r>
              <a:rPr lang="nl-BE" dirty="0" smtClean="0"/>
              <a:t> of </a:t>
            </a:r>
            <a:r>
              <a:rPr lang="nl-BE" dirty="0" err="1" smtClean="0"/>
              <a:t>errors</a:t>
            </a:r>
            <a:r>
              <a:rPr lang="nl-BE" dirty="0" smtClean="0"/>
              <a:t> in concrete care </a:t>
            </a:r>
            <a:r>
              <a:rPr lang="nl-BE" dirty="0" err="1" smtClean="0"/>
              <a:t>provision</a:t>
            </a:r>
            <a:r>
              <a:rPr lang="nl-BE" dirty="0" smtClean="0"/>
              <a:t> </a:t>
            </a:r>
            <a:r>
              <a:rPr lang="nl-BE" dirty="0" err="1" smtClean="0"/>
              <a:t>and</a:t>
            </a:r>
            <a:r>
              <a:rPr lang="nl-BE" dirty="0" smtClean="0"/>
              <a:t> </a:t>
            </a:r>
            <a:r>
              <a:rPr lang="nl-BE" dirty="0" err="1" smtClean="0"/>
              <a:t>administration</a:t>
            </a:r>
            <a:r>
              <a:rPr lang="nl-BE" dirty="0" smtClean="0"/>
              <a:t> of </a:t>
            </a:r>
            <a:r>
              <a:rPr lang="nl-BE" dirty="0" err="1" smtClean="0"/>
              <a:t>medicines</a:t>
            </a:r>
            <a:endParaRPr lang="nl-BE" dirty="0" smtClean="0"/>
          </a:p>
          <a:p>
            <a:pPr lvl="1"/>
            <a:r>
              <a:rPr lang="en-US" dirty="0" smtClean="0"/>
              <a:t>availability of reliable databases on good treatment practices and decision support scripts</a:t>
            </a:r>
          </a:p>
          <a:p>
            <a:pPr lvl="1"/>
            <a:r>
              <a:rPr lang="nl-BE" dirty="0" smtClean="0"/>
              <a:t>more opportunity </a:t>
            </a:r>
            <a:r>
              <a:rPr lang="nl-BE" dirty="0" err="1" smtClean="0"/>
              <a:t>for</a:t>
            </a:r>
            <a:r>
              <a:rPr lang="nl-BE" dirty="0" smtClean="0"/>
              <a:t> </a:t>
            </a:r>
            <a:r>
              <a:rPr lang="nl-BE" dirty="0" err="1" smtClean="0"/>
              <a:t>multidisciplinary</a:t>
            </a:r>
            <a:r>
              <a:rPr lang="nl-BE" dirty="0" smtClean="0"/>
              <a:t> </a:t>
            </a:r>
            <a:r>
              <a:rPr lang="nl-BE" dirty="0" err="1" smtClean="0"/>
              <a:t>consultations</a:t>
            </a:r>
            <a:r>
              <a:rPr lang="nl-BE" dirty="0" smtClean="0"/>
              <a:t> </a:t>
            </a:r>
            <a:r>
              <a:rPr lang="nl-BE" dirty="0" err="1" smtClean="0"/>
              <a:t>and</a:t>
            </a:r>
            <a:r>
              <a:rPr lang="nl-BE" dirty="0" smtClean="0"/>
              <a:t> second </a:t>
            </a:r>
            <a:r>
              <a:rPr lang="nl-BE" dirty="0" err="1" smtClean="0"/>
              <a:t>opinions</a:t>
            </a:r>
            <a:endParaRPr lang="nl-BE" dirty="0" smtClean="0"/>
          </a:p>
          <a:p>
            <a:pPr lvl="1"/>
            <a:endParaRPr lang="nl-BE" dirty="0" smtClean="0"/>
          </a:p>
          <a:p>
            <a:r>
              <a:rPr lang="en-US" dirty="0" smtClean="0"/>
              <a:t>avoidance of unnecessary multiple examinations =&gt; less stress for the patient and avoidance of unnecessary additional costs</a:t>
            </a:r>
            <a:endParaRPr lang="en-US" dirty="0"/>
          </a:p>
        </p:txBody>
      </p:sp>
      <p:sp>
        <p:nvSpPr>
          <p:cNvPr id="4" name="Slide Number Placeholder 3"/>
          <p:cNvSpPr>
            <a:spLocks noGrp="1"/>
          </p:cNvSpPr>
          <p:nvPr>
            <p:ph type="sldNum" sz="quarter" idx="4"/>
          </p:nvPr>
        </p:nvSpPr>
        <p:spPr/>
        <p:txBody>
          <a:bodyPr/>
          <a:lstStyle/>
          <a:p>
            <a:fld id="{A7CC3638-A99D-674C-A789-FA84B7E5EA16}" type="slidenum">
              <a:rPr lang="nl-NL" smtClean="0"/>
              <a:pPr/>
              <a:t>94</a:t>
            </a:fld>
            <a:endParaRPr lang="nl-NL" dirty="0"/>
          </a:p>
        </p:txBody>
      </p:sp>
      <p:sp>
        <p:nvSpPr>
          <p:cNvPr id="2" name="Title 1"/>
          <p:cNvSpPr>
            <a:spLocks noGrp="1"/>
          </p:cNvSpPr>
          <p:nvPr>
            <p:ph type="title"/>
          </p:nvPr>
        </p:nvSpPr>
        <p:spPr/>
        <p:txBody>
          <a:bodyPr/>
          <a:lstStyle/>
          <a:p>
            <a:r>
              <a:rPr lang="nl-BE" smtClean="0"/>
              <a:t>Electronic communication also stimulates …</a:t>
            </a:r>
            <a:endParaRPr lang="en-US" dirty="0"/>
          </a:p>
        </p:txBody>
      </p:sp>
    </p:spTree>
    <p:extLst>
      <p:ext uri="{BB962C8B-B14F-4D97-AF65-F5344CB8AC3E}">
        <p14:creationId xmlns:p14="http://schemas.microsoft.com/office/powerpoint/2010/main" val="205806642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p:txBody>
          <a:bodyPr>
            <a:normAutofit/>
          </a:bodyPr>
          <a:lstStyle/>
          <a:p>
            <a:r>
              <a:rPr lang="nl-BE" altLang="en-US" dirty="0" err="1"/>
              <a:t>h</a:t>
            </a:r>
            <a:r>
              <a:rPr lang="nl-BE" altLang="en-US" dirty="0" err="1" smtClean="0"/>
              <a:t>ow</a:t>
            </a:r>
            <a:r>
              <a:rPr lang="nl-BE" altLang="en-US" dirty="0" smtClean="0"/>
              <a:t>?</a:t>
            </a:r>
          </a:p>
          <a:p>
            <a:pPr lvl="1"/>
            <a:r>
              <a:rPr lang="nl-BE" altLang="en-US" dirty="0" err="1" smtClean="0"/>
              <a:t>through</a:t>
            </a:r>
            <a:r>
              <a:rPr lang="nl-BE" altLang="en-US" dirty="0" smtClean="0"/>
              <a:t> a well </a:t>
            </a:r>
            <a:r>
              <a:rPr lang="nl-BE" altLang="en-US" dirty="0" err="1" smtClean="0"/>
              <a:t>organized</a:t>
            </a:r>
            <a:r>
              <a:rPr lang="nl-BE" altLang="en-US" dirty="0" smtClean="0"/>
              <a:t>, </a:t>
            </a:r>
            <a:r>
              <a:rPr lang="nl-BE" altLang="en-US" dirty="0" err="1" smtClean="0"/>
              <a:t>mutual</a:t>
            </a:r>
            <a:r>
              <a:rPr lang="nl-BE" altLang="en-US" dirty="0" smtClean="0"/>
              <a:t> </a:t>
            </a:r>
            <a:r>
              <a:rPr lang="nl-BE" altLang="en-US" dirty="0" err="1" smtClean="0"/>
              <a:t>electronic</a:t>
            </a:r>
            <a:r>
              <a:rPr lang="nl-BE" altLang="en-US" dirty="0" smtClean="0"/>
              <a:t> service </a:t>
            </a:r>
            <a:r>
              <a:rPr lang="nl-BE" altLang="en-US" dirty="0" err="1" smtClean="0"/>
              <a:t>provision</a:t>
            </a:r>
            <a:r>
              <a:rPr lang="nl-BE" altLang="en-US" dirty="0" smtClean="0"/>
              <a:t> </a:t>
            </a:r>
            <a:r>
              <a:rPr lang="nl-BE" altLang="en-US" dirty="0" err="1" smtClean="0"/>
              <a:t>and</a:t>
            </a:r>
            <a:r>
              <a:rPr lang="nl-BE" altLang="en-US" dirty="0" smtClean="0"/>
              <a:t> information exchange </a:t>
            </a:r>
            <a:r>
              <a:rPr lang="nl-BE" altLang="en-US" dirty="0" err="1" smtClean="0"/>
              <a:t>amongst</a:t>
            </a:r>
            <a:r>
              <a:rPr lang="nl-BE" altLang="en-US" dirty="0" smtClean="0"/>
              <a:t> </a:t>
            </a:r>
            <a:r>
              <a:rPr lang="nl-BE" altLang="en-US" dirty="0" err="1" smtClean="0"/>
              <a:t>all</a:t>
            </a:r>
            <a:r>
              <a:rPr lang="nl-BE" altLang="en-US" dirty="0" smtClean="0"/>
              <a:t> actors in health care</a:t>
            </a:r>
          </a:p>
          <a:p>
            <a:pPr lvl="1"/>
            <a:r>
              <a:rPr lang="nl-BE" altLang="en-US" dirty="0" err="1" smtClean="0"/>
              <a:t>with</a:t>
            </a:r>
            <a:r>
              <a:rPr lang="nl-BE" altLang="en-US" dirty="0" smtClean="0"/>
              <a:t> </a:t>
            </a:r>
            <a:r>
              <a:rPr lang="nl-BE" altLang="en-US" dirty="0" err="1" smtClean="0"/>
              <a:t>the</a:t>
            </a:r>
            <a:r>
              <a:rPr lang="nl-BE" altLang="en-US" dirty="0" smtClean="0"/>
              <a:t> </a:t>
            </a:r>
            <a:r>
              <a:rPr lang="nl-BE" altLang="en-US" dirty="0" err="1" smtClean="0"/>
              <a:t>necessary</a:t>
            </a:r>
            <a:r>
              <a:rPr lang="nl-BE" altLang="en-US" dirty="0" smtClean="0"/>
              <a:t> </a:t>
            </a:r>
            <a:r>
              <a:rPr lang="nl-BE" altLang="en-US" dirty="0" err="1" smtClean="0"/>
              <a:t>guarantees</a:t>
            </a:r>
            <a:r>
              <a:rPr lang="nl-BE" altLang="en-US" dirty="0" smtClean="0"/>
              <a:t> on </a:t>
            </a:r>
            <a:r>
              <a:rPr lang="nl-BE" altLang="en-US" dirty="0" err="1" smtClean="0"/>
              <a:t>the</a:t>
            </a:r>
            <a:r>
              <a:rPr lang="nl-BE" altLang="en-US" dirty="0" smtClean="0"/>
              <a:t> level of information security, privacy </a:t>
            </a:r>
            <a:r>
              <a:rPr lang="nl-BE" altLang="en-US" dirty="0" err="1" smtClean="0"/>
              <a:t>protection</a:t>
            </a:r>
            <a:r>
              <a:rPr lang="nl-BE" altLang="en-US" dirty="0" smtClean="0"/>
              <a:t> </a:t>
            </a:r>
            <a:r>
              <a:rPr lang="nl-BE" altLang="en-US" dirty="0" err="1" smtClean="0"/>
              <a:t>and</a:t>
            </a:r>
            <a:r>
              <a:rPr lang="nl-BE" altLang="en-US" dirty="0" smtClean="0"/>
              <a:t> professional </a:t>
            </a:r>
            <a:r>
              <a:rPr lang="nl-BE" altLang="en-US" dirty="0" err="1" smtClean="0"/>
              <a:t>secrecy</a:t>
            </a:r>
            <a:endParaRPr lang="nl-BE" altLang="en-US" dirty="0" smtClean="0"/>
          </a:p>
          <a:p>
            <a:endParaRPr lang="nl-BE" altLang="en-US" dirty="0" smtClean="0"/>
          </a:p>
          <a:p>
            <a:r>
              <a:rPr lang="nl-BE" altLang="en-US" dirty="0" err="1"/>
              <a:t>w</a:t>
            </a:r>
            <a:r>
              <a:rPr lang="nl-BE" altLang="en-US" dirty="0" err="1" smtClean="0"/>
              <a:t>hat</a:t>
            </a:r>
            <a:r>
              <a:rPr lang="nl-BE" altLang="en-US" dirty="0" smtClean="0"/>
              <a:t>?</a:t>
            </a:r>
          </a:p>
          <a:p>
            <a:pPr lvl="1"/>
            <a:r>
              <a:rPr lang="nl-BE" altLang="en-US" dirty="0" err="1" smtClean="0"/>
              <a:t>optimization</a:t>
            </a:r>
            <a:r>
              <a:rPr lang="nl-BE" altLang="en-US" dirty="0" smtClean="0"/>
              <a:t> of </a:t>
            </a:r>
            <a:r>
              <a:rPr lang="nl-BE" altLang="en-US" dirty="0" err="1" smtClean="0"/>
              <a:t>the</a:t>
            </a:r>
            <a:r>
              <a:rPr lang="nl-BE" altLang="en-US" dirty="0" smtClean="0"/>
              <a:t> </a:t>
            </a:r>
            <a:r>
              <a:rPr lang="nl-BE" altLang="en-US" dirty="0" err="1" smtClean="0"/>
              <a:t>quality</a:t>
            </a:r>
            <a:r>
              <a:rPr lang="nl-BE" altLang="en-US" dirty="0" smtClean="0"/>
              <a:t> </a:t>
            </a:r>
            <a:r>
              <a:rPr lang="nl-BE" altLang="en-US" dirty="0" err="1" smtClean="0"/>
              <a:t>and</a:t>
            </a:r>
            <a:r>
              <a:rPr lang="nl-BE" altLang="en-US" dirty="0" smtClean="0"/>
              <a:t> </a:t>
            </a:r>
            <a:r>
              <a:rPr lang="nl-BE" altLang="en-US" dirty="0" err="1" smtClean="0"/>
              <a:t>continuity</a:t>
            </a:r>
            <a:r>
              <a:rPr lang="nl-BE" altLang="en-US" dirty="0" smtClean="0"/>
              <a:t> of </a:t>
            </a:r>
            <a:r>
              <a:rPr lang="nl-BE" altLang="en-US" dirty="0" err="1" smtClean="0"/>
              <a:t>the</a:t>
            </a:r>
            <a:r>
              <a:rPr lang="nl-BE" altLang="en-US" dirty="0" smtClean="0"/>
              <a:t> </a:t>
            </a:r>
            <a:r>
              <a:rPr lang="nl-BE" altLang="en-US" dirty="0" err="1" smtClean="0"/>
              <a:t>provision</a:t>
            </a:r>
            <a:r>
              <a:rPr lang="nl-BE" altLang="en-US" dirty="0" smtClean="0"/>
              <a:t> of health care </a:t>
            </a:r>
          </a:p>
          <a:p>
            <a:pPr lvl="1"/>
            <a:r>
              <a:rPr lang="nl-BE" altLang="en-US" dirty="0" err="1" smtClean="0"/>
              <a:t>optimization</a:t>
            </a:r>
            <a:r>
              <a:rPr lang="nl-BE" altLang="en-US" dirty="0" smtClean="0"/>
              <a:t> of </a:t>
            </a:r>
            <a:r>
              <a:rPr lang="nl-BE" altLang="en-US" dirty="0" err="1" smtClean="0"/>
              <a:t>the</a:t>
            </a:r>
            <a:r>
              <a:rPr lang="nl-BE" altLang="en-US" dirty="0" smtClean="0"/>
              <a:t> </a:t>
            </a:r>
            <a:r>
              <a:rPr lang="nl-BE" altLang="en-US" dirty="0" err="1" smtClean="0"/>
              <a:t>patient</a:t>
            </a:r>
            <a:r>
              <a:rPr lang="nl-BE" altLang="en-US" dirty="0" smtClean="0"/>
              <a:t> </a:t>
            </a:r>
            <a:r>
              <a:rPr lang="nl-BE" altLang="en-US" dirty="0" err="1" smtClean="0"/>
              <a:t>safety</a:t>
            </a:r>
            <a:endParaRPr lang="nl-BE" altLang="en-US" dirty="0" smtClean="0"/>
          </a:p>
          <a:p>
            <a:pPr lvl="1"/>
            <a:r>
              <a:rPr lang="nl-BE" altLang="en-US" dirty="0" err="1" smtClean="0"/>
              <a:t>simplification</a:t>
            </a:r>
            <a:r>
              <a:rPr lang="nl-BE" altLang="en-US" dirty="0" smtClean="0"/>
              <a:t> of </a:t>
            </a:r>
            <a:r>
              <a:rPr lang="nl-BE" altLang="en-US" dirty="0" err="1" smtClean="0"/>
              <a:t>the</a:t>
            </a:r>
            <a:r>
              <a:rPr lang="nl-BE" altLang="en-US" dirty="0" smtClean="0"/>
              <a:t> </a:t>
            </a:r>
            <a:r>
              <a:rPr lang="nl-BE" altLang="en-US" dirty="0" err="1" smtClean="0"/>
              <a:t>administrative</a:t>
            </a:r>
            <a:r>
              <a:rPr lang="nl-BE" altLang="en-US" dirty="0" smtClean="0"/>
              <a:t> </a:t>
            </a:r>
            <a:r>
              <a:rPr lang="nl-BE" altLang="en-US" dirty="0" err="1" smtClean="0"/>
              <a:t>formalities</a:t>
            </a:r>
            <a:r>
              <a:rPr lang="nl-BE" altLang="en-US" dirty="0" smtClean="0"/>
              <a:t> </a:t>
            </a:r>
            <a:r>
              <a:rPr lang="nl-BE" altLang="en-US" dirty="0" err="1" smtClean="0"/>
              <a:t>for</a:t>
            </a:r>
            <a:r>
              <a:rPr lang="nl-BE" altLang="en-US" dirty="0" smtClean="0"/>
              <a:t> </a:t>
            </a:r>
            <a:r>
              <a:rPr lang="nl-BE" altLang="en-US" dirty="0" err="1" smtClean="0"/>
              <a:t>all</a:t>
            </a:r>
            <a:r>
              <a:rPr lang="nl-BE" altLang="en-US" dirty="0" smtClean="0"/>
              <a:t> actors in health care</a:t>
            </a:r>
          </a:p>
          <a:p>
            <a:pPr lvl="1"/>
            <a:r>
              <a:rPr lang="nl-BE" altLang="en-US" dirty="0" smtClean="0"/>
              <a:t>proper support of health care policy </a:t>
            </a:r>
            <a:r>
              <a:rPr lang="nl-BE" altLang="en-US" dirty="0" err="1" smtClean="0"/>
              <a:t>and</a:t>
            </a:r>
            <a:r>
              <a:rPr lang="nl-BE" altLang="en-US" dirty="0" smtClean="0"/>
              <a:t> research</a:t>
            </a:r>
          </a:p>
        </p:txBody>
      </p:sp>
      <p:sp>
        <p:nvSpPr>
          <p:cNvPr id="4" name="Slide Number Placeholder 3"/>
          <p:cNvSpPr>
            <a:spLocks noGrp="1"/>
          </p:cNvSpPr>
          <p:nvPr>
            <p:ph type="sldNum" sz="quarter" idx="4"/>
          </p:nvPr>
        </p:nvSpPr>
        <p:spPr/>
        <p:txBody>
          <a:bodyPr/>
          <a:lstStyle/>
          <a:p>
            <a:fld id="{A7CC3638-A99D-674C-A789-FA84B7E5EA16}" type="slidenum">
              <a:rPr lang="nl-NL" smtClean="0"/>
              <a:pPr/>
              <a:t>95</a:t>
            </a:fld>
            <a:endParaRPr lang="nl-NL" dirty="0"/>
          </a:p>
        </p:txBody>
      </p:sp>
      <p:sp>
        <p:nvSpPr>
          <p:cNvPr id="2" name="Title 1"/>
          <p:cNvSpPr>
            <a:spLocks noGrp="1"/>
          </p:cNvSpPr>
          <p:nvPr>
            <p:ph type="title"/>
          </p:nvPr>
        </p:nvSpPr>
        <p:spPr/>
        <p:txBody>
          <a:bodyPr/>
          <a:lstStyle/>
          <a:p>
            <a:r>
              <a:rPr lang="nl-BE" altLang="en-US" smtClean="0"/>
              <a:t>Objectives of the eHealth-platform</a:t>
            </a:r>
            <a:endParaRPr lang="en-GB" dirty="0"/>
          </a:p>
        </p:txBody>
      </p:sp>
    </p:spTree>
    <p:extLst>
      <p:ext uri="{BB962C8B-B14F-4D97-AF65-F5344CB8AC3E}">
        <p14:creationId xmlns:p14="http://schemas.microsoft.com/office/powerpoint/2010/main" val="885939110"/>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a:grpSpLocks/>
          </p:cNvGrpSpPr>
          <p:nvPr/>
        </p:nvGrpSpPr>
        <p:grpSpPr bwMode="auto">
          <a:xfrm>
            <a:off x="4335661" y="2336576"/>
            <a:ext cx="3126357" cy="2659062"/>
            <a:chOff x="2955609" y="2523164"/>
            <a:chExt cx="3126848" cy="2657760"/>
          </a:xfrm>
        </p:grpSpPr>
        <p:sp>
          <p:nvSpPr>
            <p:cNvPr id="22" name="Flowchart: Connector 21"/>
            <p:cNvSpPr/>
            <p:nvPr/>
          </p:nvSpPr>
          <p:spPr>
            <a:xfrm>
              <a:off x="3203297" y="2523164"/>
              <a:ext cx="2657893" cy="2657760"/>
            </a:xfrm>
            <a:prstGeom prst="flowChartConnector">
              <a:avLst/>
            </a:prstGeom>
            <a:solidFill>
              <a:schemeClr val="bg1">
                <a:alpha val="67000"/>
              </a:schemeClr>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Flowchart: Connector 20"/>
            <p:cNvSpPr/>
            <p:nvPr/>
          </p:nvSpPr>
          <p:spPr>
            <a:xfrm>
              <a:off x="3839985" y="3178480"/>
              <a:ext cx="1384518" cy="1347128"/>
            </a:xfrm>
            <a:prstGeom prst="flowChartConnector">
              <a:avLst/>
            </a:prstGeom>
            <a:solidFill>
              <a:srgbClr val="3F6D57"/>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300" i="0" u="none" strike="noStrike" kern="1200" cap="none" spc="0" normalizeH="0" baseline="0" noProof="0" dirty="0" err="1" smtClean="0">
                  <a:ln>
                    <a:noFill/>
                  </a:ln>
                  <a:solidFill>
                    <a:srgbClr val="FFFFFF"/>
                  </a:solidFill>
                  <a:effectLst/>
                  <a:uLnTx/>
                  <a:uFillTx/>
                  <a:latin typeface="Calibri" panose="020F0502020204030204"/>
                </a:rPr>
                <a:t>Health</a:t>
              </a:r>
              <a:endParaRPr kumimoji="0" lang="fr-BE" sz="1300" i="0" u="none" strike="noStrike" kern="1200" cap="none" spc="0" normalizeH="0" baseline="0" noProof="0" dirty="0" smtClean="0">
                <a:ln>
                  <a:noFill/>
                </a:ln>
                <a:solidFill>
                  <a:srgbClr val="FFFFFF"/>
                </a:solidFill>
                <a:effectLst/>
                <a:uLnTx/>
                <a:uFillTx/>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BE" sz="1300" dirty="0" err="1" smtClean="0">
                  <a:solidFill>
                    <a:srgbClr val="FFFFFF"/>
                  </a:solidFill>
                  <a:latin typeface="Calibri" panose="020F0502020204030204"/>
                </a:rPr>
                <a:t>advantages</a:t>
              </a:r>
              <a:endParaRPr kumimoji="0" lang="fr-BE" sz="1300" i="0" u="none" strike="noStrike" kern="1200" cap="none" spc="0" normalizeH="0" baseline="0" noProof="0" dirty="0">
                <a:ln>
                  <a:noFill/>
                </a:ln>
                <a:solidFill>
                  <a:srgbClr val="FFFFFF"/>
                </a:solidFill>
                <a:effectLst/>
                <a:uLnTx/>
                <a:uFillTx/>
                <a:latin typeface="Calibri" panose="020F0502020204030204"/>
              </a:endParaRPr>
            </a:p>
          </p:txBody>
        </p:sp>
        <p:cxnSp>
          <p:nvCxnSpPr>
            <p:cNvPr id="24" name="Straight Connector 23"/>
            <p:cNvCxnSpPr/>
            <p:nvPr/>
          </p:nvCxnSpPr>
          <p:spPr>
            <a:xfrm>
              <a:off x="3628814" y="2669142"/>
              <a:ext cx="552537" cy="607714"/>
            </a:xfrm>
            <a:prstGeom prst="line">
              <a:avLst/>
            </a:prstGeom>
            <a:ln w="25400" cmpd="sng">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922830" y="2669142"/>
              <a:ext cx="562063" cy="63468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55" idx="1"/>
            </p:cNvCxnSpPr>
            <p:nvPr/>
          </p:nvCxnSpPr>
          <p:spPr>
            <a:xfrm flipV="1">
              <a:off x="5296522" y="3647926"/>
              <a:ext cx="785935" cy="9520"/>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922830" y="4431991"/>
              <a:ext cx="562063" cy="675944"/>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563717" y="4425644"/>
              <a:ext cx="611283" cy="641036"/>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21" idx="2"/>
              <a:endCxn id="44" idx="3"/>
            </p:cNvCxnSpPr>
            <p:nvPr/>
          </p:nvCxnSpPr>
          <p:spPr>
            <a:xfrm flipH="1" flipV="1">
              <a:off x="2955609" y="3830623"/>
              <a:ext cx="884376" cy="21421"/>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319" name="Picture 7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0800000" flipH="1" flipV="1">
              <a:off x="3366605" y="4012647"/>
              <a:ext cx="483518" cy="48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0" name="Picture 7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10800000" flipH="1" flipV="1">
              <a:off x="4256567" y="4578498"/>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1" name="Picture 7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rot="10800000" flipH="1" flipV="1">
              <a:off x="5220318" y="4044588"/>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2" name="Picture 7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rot="10800000" flipH="1" flipV="1">
              <a:off x="4276225" y="2669854"/>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3" name="Picture 8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rot="10800000" flipH="1" flipV="1">
              <a:off x="5243115" y="3201159"/>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4" name="Picture 8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flipH="1">
              <a:off x="3390861" y="3204316"/>
              <a:ext cx="476625" cy="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nl-BE" dirty="0" smtClean="0"/>
              <a:t>eHealth: </a:t>
            </a:r>
            <a:r>
              <a:rPr lang="nl-BE" dirty="0" err="1" smtClean="0"/>
              <a:t>some</a:t>
            </a:r>
            <a:r>
              <a:rPr lang="nl-BE" dirty="0" smtClean="0"/>
              <a:t> </a:t>
            </a:r>
            <a:r>
              <a:rPr lang="nl-BE" dirty="0" err="1" smtClean="0"/>
              <a:t>results</a:t>
            </a:r>
            <a:endParaRPr lang="fr-BE" dirty="0"/>
          </a:p>
        </p:txBody>
      </p:sp>
      <p:grpSp>
        <p:nvGrpSpPr>
          <p:cNvPr id="108" name="Group 107"/>
          <p:cNvGrpSpPr>
            <a:grpSpLocks/>
          </p:cNvGrpSpPr>
          <p:nvPr/>
        </p:nvGrpSpPr>
        <p:grpSpPr bwMode="auto">
          <a:xfrm>
            <a:off x="1862335" y="4949602"/>
            <a:ext cx="3240088" cy="1089025"/>
            <a:chOff x="483110" y="5136172"/>
            <a:chExt cx="3240360" cy="1088504"/>
          </a:xfrm>
        </p:grpSpPr>
        <p:grpSp>
          <p:nvGrpSpPr>
            <p:cNvPr id="11306" name="Group 67"/>
            <p:cNvGrpSpPr>
              <a:grpSpLocks/>
            </p:cNvGrpSpPr>
            <p:nvPr/>
          </p:nvGrpSpPr>
          <p:grpSpPr bwMode="auto">
            <a:xfrm>
              <a:off x="483110" y="5136172"/>
              <a:ext cx="3240360" cy="1088504"/>
              <a:chOff x="398612" y="5107746"/>
              <a:chExt cx="3240360" cy="1088504"/>
            </a:xfrm>
          </p:grpSpPr>
          <p:sp>
            <p:nvSpPr>
              <p:cNvPr id="47" name="Rectangle 46"/>
              <p:cNvSpPr/>
              <p:nvPr/>
            </p:nvSpPr>
            <p:spPr>
              <a:xfrm>
                <a:off x="398612" y="5107746"/>
                <a:ext cx="1152622" cy="108057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Rectangle 47"/>
              <p:cNvSpPr/>
              <p:nvPr/>
            </p:nvSpPr>
            <p:spPr>
              <a:xfrm>
                <a:off x="1551234" y="5107746"/>
                <a:ext cx="2087738" cy="1080570"/>
              </a:xfrm>
              <a:prstGeom prst="rect">
                <a:avLst/>
              </a:prstGeom>
              <a:solidFill>
                <a:srgbClr val="3E6E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TextBox 48"/>
              <p:cNvSpPr txBox="1"/>
              <p:nvPr/>
            </p:nvSpPr>
            <p:spPr>
              <a:xfrm>
                <a:off x="1521069" y="5137894"/>
                <a:ext cx="2024232" cy="1058356"/>
              </a:xfrm>
              <a:prstGeom prst="rect">
                <a:avLst/>
              </a:prstGeom>
              <a:ln>
                <a:noFill/>
              </a:ln>
            </p:spPr>
            <p:txBody>
              <a:bodyPr anchor="ctr">
                <a:normAutofit/>
              </a:bodyPr>
              <a:lstStyle/>
              <a:p>
                <a:pPr lvl="0" algn="ctr" fontAlgn="auto">
                  <a:spcBef>
                    <a:spcPts val="0"/>
                  </a:spcBef>
                  <a:spcAft>
                    <a:spcPts val="0"/>
                  </a:spcAft>
                  <a:defRPr/>
                </a:pPr>
                <a:r>
                  <a:rPr lang="fr-BE" dirty="0" smtClean="0">
                    <a:solidFill>
                      <a:srgbClr val="FFFFFF"/>
                    </a:solidFill>
                    <a:latin typeface="Calibri" panose="020F0502020204030204"/>
                  </a:rPr>
                  <a:t>Consultation of </a:t>
                </a:r>
                <a:r>
                  <a:rPr lang="fr-BE" dirty="0" err="1" smtClean="0">
                    <a:solidFill>
                      <a:srgbClr val="FFFFFF"/>
                    </a:solidFill>
                    <a:latin typeface="Calibri" panose="020F0502020204030204"/>
                  </a:rPr>
                  <a:t>laboratory</a:t>
                </a:r>
                <a:r>
                  <a:rPr lang="fr-BE" dirty="0" smtClean="0">
                    <a:solidFill>
                      <a:srgbClr val="FFFFFF"/>
                    </a:solidFill>
                    <a:latin typeface="Calibri" panose="020F0502020204030204"/>
                  </a:rPr>
                  <a:t> </a:t>
                </a:r>
                <a:r>
                  <a:rPr lang="fr-BE" dirty="0" err="1" smtClean="0">
                    <a:solidFill>
                      <a:srgbClr val="FFFFFF"/>
                    </a:solidFill>
                    <a:latin typeface="Calibri" panose="020F0502020204030204"/>
                  </a:rPr>
                  <a:t>results</a:t>
                </a:r>
                <a:endParaRPr kumimoji="0" lang="fr-BE" sz="1800" b="0" i="0" u="none" strike="noStrike" kern="1200" cap="none" spc="0" normalizeH="0" baseline="0" noProof="0" dirty="0">
                  <a:ln>
                    <a:noFill/>
                  </a:ln>
                  <a:solidFill>
                    <a:srgbClr val="0095CE">
                      <a:lumMod val="95000"/>
                      <a:lumOff val="5000"/>
                    </a:srgbClr>
                  </a:solidFill>
                  <a:effectLst/>
                  <a:uLnTx/>
                  <a:uFillTx/>
                  <a:latin typeface="Calibri" panose="020F0502020204030204"/>
                  <a:ea typeface="+mn-ea"/>
                  <a:cs typeface="Arial" charset="0"/>
                </a:endParaRPr>
              </a:p>
            </p:txBody>
          </p:sp>
        </p:grpSp>
        <p:pic>
          <p:nvPicPr>
            <p:cNvPr id="11307" name="Picture 94"/>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589019" y="5163796"/>
              <a:ext cx="1016496" cy="10164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pSp>
        <p:nvGrpSpPr>
          <p:cNvPr id="106" name="Group 105"/>
          <p:cNvGrpSpPr>
            <a:grpSpLocks/>
          </p:cNvGrpSpPr>
          <p:nvPr/>
        </p:nvGrpSpPr>
        <p:grpSpPr bwMode="auto">
          <a:xfrm>
            <a:off x="1898849" y="1196752"/>
            <a:ext cx="3204296" cy="1129420"/>
            <a:chOff x="518456" y="1382445"/>
            <a:chExt cx="3205014" cy="1129308"/>
          </a:xfrm>
        </p:grpSpPr>
        <p:grpSp>
          <p:nvGrpSpPr>
            <p:cNvPr id="11300" name="Group 93"/>
            <p:cNvGrpSpPr>
              <a:grpSpLocks/>
            </p:cNvGrpSpPr>
            <p:nvPr/>
          </p:nvGrpSpPr>
          <p:grpSpPr bwMode="auto">
            <a:xfrm>
              <a:off x="546770" y="1394932"/>
              <a:ext cx="3176700" cy="1080121"/>
              <a:chOff x="546770" y="1424385"/>
              <a:chExt cx="3176700" cy="1080121"/>
            </a:xfrm>
          </p:grpSpPr>
          <p:grpSp>
            <p:nvGrpSpPr>
              <p:cNvPr id="11302" name="Group 33"/>
              <p:cNvGrpSpPr>
                <a:grpSpLocks/>
              </p:cNvGrpSpPr>
              <p:nvPr/>
            </p:nvGrpSpPr>
            <p:grpSpPr bwMode="auto">
              <a:xfrm>
                <a:off x="546770" y="1424385"/>
                <a:ext cx="3176700" cy="1080121"/>
                <a:chOff x="747228" y="1772815"/>
                <a:chExt cx="3176700" cy="1080121"/>
              </a:xfrm>
            </p:grpSpPr>
            <p:sp>
              <p:nvSpPr>
                <p:cNvPr id="36" name="Rectangle 35"/>
                <p:cNvSpPr/>
                <p:nvPr/>
              </p:nvSpPr>
              <p:spPr>
                <a:xfrm>
                  <a:off x="747495" y="1773027"/>
                  <a:ext cx="1100384" cy="1079393"/>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Rectangle 36"/>
                <p:cNvSpPr/>
                <p:nvPr/>
              </p:nvSpPr>
              <p:spPr>
                <a:xfrm>
                  <a:off x="1835176" y="1773027"/>
                  <a:ext cx="2088031" cy="1079393"/>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8" name="TextBox 37"/>
              <p:cNvSpPr txBox="1"/>
              <p:nvPr/>
            </p:nvSpPr>
            <p:spPr>
              <a:xfrm>
                <a:off x="1617252" y="1490470"/>
                <a:ext cx="2088031" cy="947645"/>
              </a:xfrm>
              <a:prstGeom prst="rect">
                <a:avLst/>
              </a:prstGeom>
            </p:spPr>
            <p:txBody>
              <a:bodyPr anchor="ctr">
                <a:normAutofit/>
              </a:bodyPr>
              <a:lstStyle/>
              <a:p>
                <a:pPr lvl="0" algn="ctr" fontAlgn="auto">
                  <a:spcBef>
                    <a:spcPts val="0"/>
                  </a:spcBef>
                  <a:spcAft>
                    <a:spcPts val="0"/>
                  </a:spcAft>
                  <a:defRPr/>
                </a:pPr>
                <a:r>
                  <a:rPr lang="en-US" dirty="0">
                    <a:solidFill>
                      <a:srgbClr val="FFFFFF"/>
                    </a:solidFill>
                    <a:latin typeface="Calibri" panose="020F0502020204030204"/>
                  </a:rPr>
                  <a:t>Medical history search via </a:t>
                </a:r>
                <a:r>
                  <a:rPr lang="en-US" dirty="0" err="1">
                    <a:solidFill>
                      <a:srgbClr val="FFFFFF"/>
                    </a:solidFill>
                    <a:latin typeface="Calibri" panose="020F0502020204030204"/>
                  </a:rPr>
                  <a:t>SumEHR</a:t>
                </a:r>
                <a:endParaRPr kumimoji="0" lang="fr-BE" sz="1800" b="0" i="0" u="none" strike="noStrike" kern="1200" cap="none" spc="0" normalizeH="0" baseline="0" noProof="0" dirty="0">
                  <a:ln>
                    <a:noFill/>
                  </a:ln>
                  <a:solidFill>
                    <a:srgbClr val="0095CE">
                      <a:lumMod val="95000"/>
                      <a:lumOff val="5000"/>
                    </a:srgbClr>
                  </a:solidFill>
                  <a:effectLst/>
                  <a:uLnTx/>
                  <a:uFillTx/>
                  <a:latin typeface="Calibri" panose="020F0502020204030204"/>
                  <a:ea typeface="+mn-ea"/>
                  <a:cs typeface="Arial" charset="0"/>
                </a:endParaRPr>
              </a:p>
            </p:txBody>
          </p:sp>
        </p:grpSp>
        <p:pic>
          <p:nvPicPr>
            <p:cNvPr id="11301" name="Picture 95"/>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18456" y="1382445"/>
              <a:ext cx="1129308" cy="112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7" name="Group 106"/>
          <p:cNvGrpSpPr>
            <a:grpSpLocks/>
          </p:cNvGrpSpPr>
          <p:nvPr/>
        </p:nvGrpSpPr>
        <p:grpSpPr bwMode="auto">
          <a:xfrm>
            <a:off x="1875036" y="3104926"/>
            <a:ext cx="2460626" cy="1115672"/>
            <a:chOff x="495636" y="3290765"/>
            <a:chExt cx="2459973" cy="1116124"/>
          </a:xfrm>
        </p:grpSpPr>
        <p:grpSp>
          <p:nvGrpSpPr>
            <p:cNvPr id="11295" name="Group 68"/>
            <p:cNvGrpSpPr>
              <a:grpSpLocks/>
            </p:cNvGrpSpPr>
            <p:nvPr/>
          </p:nvGrpSpPr>
          <p:grpSpPr bwMode="auto">
            <a:xfrm>
              <a:off x="495636" y="3290765"/>
              <a:ext cx="2459973" cy="1079937"/>
              <a:chOff x="455844" y="3290765"/>
              <a:chExt cx="2459973" cy="1079937"/>
            </a:xfrm>
          </p:grpSpPr>
          <p:sp>
            <p:nvSpPr>
              <p:cNvPr id="42" name="Rectangle 41"/>
              <p:cNvSpPr/>
              <p:nvPr/>
            </p:nvSpPr>
            <p:spPr>
              <a:xfrm>
                <a:off x="455844" y="3290765"/>
                <a:ext cx="1152219" cy="1079937"/>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Rectangle 43"/>
              <p:cNvSpPr/>
              <p:nvPr/>
            </p:nvSpPr>
            <p:spPr>
              <a:xfrm>
                <a:off x="1608063" y="3290765"/>
                <a:ext cx="1307753" cy="1079937"/>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299" name="TextBox 44"/>
              <p:cNvSpPr txBox="1">
                <a:spLocks noChangeArrowheads="1"/>
              </p:cNvSpPr>
              <p:nvPr/>
            </p:nvSpPr>
            <p:spPr bwMode="auto">
              <a:xfrm>
                <a:off x="1668826" y="3307497"/>
                <a:ext cx="1246991" cy="103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lvl="0" algn="ctr" fontAlgn="auto">
                  <a:spcBef>
                    <a:spcPts val="0"/>
                  </a:spcBef>
                  <a:spcAft>
                    <a:spcPts val="0"/>
                  </a:spcAft>
                  <a:defRPr/>
                </a:pPr>
                <a:r>
                  <a:rPr lang="fr-BE" altLang="en-US" sz="1800" dirty="0" err="1" smtClean="0">
                    <a:solidFill>
                      <a:srgbClr val="FFFFFF"/>
                    </a:solidFill>
                    <a:latin typeface="Calibri" panose="020F0502020204030204"/>
                  </a:rPr>
                  <a:t>Medication</a:t>
                </a:r>
                <a:r>
                  <a:rPr lang="fr-BE" altLang="en-US" sz="1800" dirty="0" smtClean="0">
                    <a:solidFill>
                      <a:srgbClr val="FFFFFF"/>
                    </a:solidFill>
                    <a:latin typeface="Calibri" panose="020F0502020204030204"/>
                  </a:rPr>
                  <a:t> </a:t>
                </a:r>
                <a:r>
                  <a:rPr lang="fr-BE" altLang="en-US" sz="1800" dirty="0" err="1">
                    <a:solidFill>
                      <a:srgbClr val="FFFFFF"/>
                    </a:solidFill>
                    <a:latin typeface="Calibri" panose="020F0502020204030204"/>
                  </a:rPr>
                  <a:t>schedule</a:t>
                </a:r>
                <a:endParaRPr kumimoji="0" lang="fr-BE" altLang="en-US" sz="18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grpSp>
        <p:pic>
          <p:nvPicPr>
            <p:cNvPr id="11296" name="Picture 96"/>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48526" y="3320177"/>
              <a:ext cx="1086712" cy="108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1" name="Group 110"/>
          <p:cNvGrpSpPr>
            <a:grpSpLocks/>
          </p:cNvGrpSpPr>
          <p:nvPr/>
        </p:nvGrpSpPr>
        <p:grpSpPr bwMode="auto">
          <a:xfrm>
            <a:off x="6781998" y="1257076"/>
            <a:ext cx="3257550" cy="1079500"/>
            <a:chOff x="5403035" y="1443044"/>
            <a:chExt cx="3255987" cy="1080120"/>
          </a:xfrm>
        </p:grpSpPr>
        <p:grpSp>
          <p:nvGrpSpPr>
            <p:cNvPr id="11290" name="Group 69"/>
            <p:cNvGrpSpPr>
              <a:grpSpLocks/>
            </p:cNvGrpSpPr>
            <p:nvPr/>
          </p:nvGrpSpPr>
          <p:grpSpPr bwMode="auto">
            <a:xfrm>
              <a:off x="5403035" y="1443044"/>
              <a:ext cx="3255987" cy="1080120"/>
              <a:chOff x="5425798" y="1315063"/>
              <a:chExt cx="3255987" cy="1080120"/>
            </a:xfrm>
          </p:grpSpPr>
          <p:sp>
            <p:nvSpPr>
              <p:cNvPr id="51" name="Rectangle 50"/>
              <p:cNvSpPr/>
              <p:nvPr/>
            </p:nvSpPr>
            <p:spPr>
              <a:xfrm>
                <a:off x="5425798" y="1315063"/>
                <a:ext cx="1151972" cy="108012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Rectangle 51"/>
              <p:cNvSpPr/>
              <p:nvPr/>
            </p:nvSpPr>
            <p:spPr>
              <a:xfrm>
                <a:off x="6577770" y="1315063"/>
                <a:ext cx="2088148" cy="108012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TextBox 52"/>
              <p:cNvSpPr txBox="1"/>
              <p:nvPr/>
            </p:nvSpPr>
            <p:spPr>
              <a:xfrm>
                <a:off x="6595224" y="1345242"/>
                <a:ext cx="2086561" cy="1038821"/>
              </a:xfrm>
              <a:prstGeom prst="rect">
                <a:avLst/>
              </a:prstGeom>
            </p:spPr>
            <p:txBody>
              <a:bodyPr anchor="ctr">
                <a:normAutofit/>
              </a:bodyPr>
              <a:lstStyle/>
              <a:p>
                <a:pPr marL="82550" marR="0" lvl="0" indent="0" algn="ctr"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smtClean="0">
                    <a:ln>
                      <a:noFill/>
                    </a:ln>
                    <a:solidFill>
                      <a:srgbClr val="FFFFFF"/>
                    </a:solidFill>
                    <a:effectLst/>
                    <a:uLnTx/>
                    <a:uFillTx/>
                    <a:latin typeface="Calibri" panose="020F0502020204030204"/>
                    <a:ea typeface="+mn-ea"/>
                    <a:cs typeface="Arial" charset="0"/>
                  </a:rPr>
                  <a:t>Guidelines and </a:t>
                </a:r>
                <a:r>
                  <a:rPr kumimoji="0" lang="fr-BE" sz="1800" b="0" i="0" u="none" strike="noStrike" kern="1200" cap="none" spc="0" normalizeH="0" baseline="0" noProof="0" dirty="0" err="1" smtClean="0">
                    <a:ln>
                      <a:noFill/>
                    </a:ln>
                    <a:solidFill>
                      <a:srgbClr val="FFFFFF"/>
                    </a:solidFill>
                    <a:effectLst/>
                    <a:uLnTx/>
                    <a:uFillTx/>
                    <a:latin typeface="Calibri" panose="020F0502020204030204"/>
                    <a:ea typeface="+mn-ea"/>
                    <a:cs typeface="Arial" charset="0"/>
                  </a:rPr>
                  <a:t>advice</a:t>
                </a:r>
                <a:r>
                  <a:rPr kumimoji="0" lang="fr-BE" sz="1800" b="0" i="0" u="none" strike="noStrike" kern="1200" cap="none" spc="0" normalizeH="0" baseline="0" noProof="0" dirty="0" smtClean="0">
                    <a:ln>
                      <a:noFill/>
                    </a:ln>
                    <a:solidFill>
                      <a:srgbClr val="FFFFFF"/>
                    </a:solidFill>
                    <a:effectLst/>
                    <a:uLnTx/>
                    <a:uFillTx/>
                    <a:latin typeface="Calibri" panose="020F0502020204030204"/>
                    <a:ea typeface="+mn-ea"/>
                    <a:cs typeface="Arial" charset="0"/>
                  </a:rPr>
                  <a:t> </a:t>
                </a:r>
                <a:r>
                  <a:rPr kumimoji="0" lang="fr-BE" sz="1800" b="0" i="0" u="none" strike="noStrike" kern="1200" cap="none" spc="0" normalizeH="0" baseline="0" noProof="0" dirty="0" err="1" smtClean="0">
                    <a:ln>
                      <a:noFill/>
                    </a:ln>
                    <a:solidFill>
                      <a:srgbClr val="FFFFFF"/>
                    </a:solidFill>
                    <a:effectLst/>
                    <a:uLnTx/>
                    <a:uFillTx/>
                    <a:latin typeface="Calibri" panose="020F0502020204030204"/>
                    <a:ea typeface="+mn-ea"/>
                    <a:cs typeface="Arial" charset="0"/>
                  </a:rPr>
                  <a:t>available</a:t>
                </a:r>
                <a:r>
                  <a:rPr kumimoji="0" lang="fr-BE" sz="1800" b="0" i="0" u="none" strike="noStrike" kern="1200" cap="none" spc="0" normalizeH="0" baseline="0" noProof="0" dirty="0" smtClean="0">
                    <a:ln>
                      <a:noFill/>
                    </a:ln>
                    <a:solidFill>
                      <a:srgbClr val="FFFFFF"/>
                    </a:solidFill>
                    <a:effectLst/>
                    <a:uLnTx/>
                    <a:uFillTx/>
                    <a:latin typeface="Calibri" panose="020F0502020204030204"/>
                    <a:ea typeface="+mn-ea"/>
                    <a:cs typeface="Arial" charset="0"/>
                  </a:rPr>
                  <a:t> </a:t>
                </a:r>
                <a:r>
                  <a:rPr kumimoji="0" lang="fr-BE" sz="1800" b="0" i="0" u="none" strike="noStrike" kern="1200" cap="none" spc="0" normalizeH="0" baseline="0" noProof="0" dirty="0">
                    <a:ln>
                      <a:noFill/>
                    </a:ln>
                    <a:solidFill>
                      <a:srgbClr val="FFFFFF"/>
                    </a:solidFill>
                    <a:effectLst/>
                    <a:uLnTx/>
                    <a:uFillTx/>
                    <a:latin typeface="Calibri" panose="020F0502020204030204"/>
                    <a:ea typeface="+mn-ea"/>
                    <a:cs typeface="Arial" charset="0"/>
                  </a:rPr>
                  <a:t>online</a:t>
                </a:r>
              </a:p>
            </p:txBody>
          </p:sp>
        </p:grpSp>
        <p:pic>
          <p:nvPicPr>
            <p:cNvPr id="11291" name="Picture 98"/>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464394" y="1478427"/>
              <a:ext cx="985292" cy="985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ep 5"/>
          <p:cNvGrpSpPr/>
          <p:nvPr/>
        </p:nvGrpSpPr>
        <p:grpSpPr>
          <a:xfrm>
            <a:off x="6769299" y="4921026"/>
            <a:ext cx="3254375" cy="1185862"/>
            <a:chOff x="6697291" y="5308156"/>
            <a:chExt cx="3254375" cy="1185862"/>
          </a:xfrm>
        </p:grpSpPr>
        <p:grpSp>
          <p:nvGrpSpPr>
            <p:cNvPr id="11283" name="Group 70"/>
            <p:cNvGrpSpPr>
              <a:grpSpLocks/>
            </p:cNvGrpSpPr>
            <p:nvPr/>
          </p:nvGrpSpPr>
          <p:grpSpPr bwMode="auto">
            <a:xfrm>
              <a:off x="6709991" y="5349431"/>
              <a:ext cx="3241675" cy="1095741"/>
              <a:chOff x="5507720" y="5116842"/>
              <a:chExt cx="3240572" cy="1094808"/>
            </a:xfrm>
          </p:grpSpPr>
          <p:sp>
            <p:nvSpPr>
              <p:cNvPr id="59" name="Rectangle 58"/>
              <p:cNvSpPr/>
              <p:nvPr/>
            </p:nvSpPr>
            <p:spPr>
              <a:xfrm>
                <a:off x="5507720" y="5116842"/>
                <a:ext cx="1152133" cy="10801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Rectangle 59"/>
              <p:cNvSpPr/>
              <p:nvPr/>
            </p:nvSpPr>
            <p:spPr>
              <a:xfrm>
                <a:off x="6659853" y="5116842"/>
                <a:ext cx="2088439" cy="1080166"/>
              </a:xfrm>
              <a:prstGeom prst="rect">
                <a:avLst/>
              </a:prstGeom>
              <a:solidFill>
                <a:srgbClr val="3E6E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TextBox 60"/>
              <p:cNvSpPr txBox="1"/>
              <p:nvPr/>
            </p:nvSpPr>
            <p:spPr>
              <a:xfrm>
                <a:off x="6584360" y="5153689"/>
                <a:ext cx="2086853" cy="1057961"/>
              </a:xfrm>
              <a:prstGeom prst="rect">
                <a:avLst/>
              </a:prstGeom>
            </p:spPr>
            <p:txBody>
              <a:bodyPr anchor="ctr">
                <a:normAutofit/>
              </a:bodyPr>
              <a:lstStyle/>
              <a:p>
                <a:pPr marL="177800" lvl="0" algn="ctr" fontAlgn="auto">
                  <a:spcBef>
                    <a:spcPts val="0"/>
                  </a:spcBef>
                  <a:spcAft>
                    <a:spcPts val="0"/>
                  </a:spcAft>
                  <a:defRPr/>
                </a:pPr>
                <a:r>
                  <a:rPr lang="fr-BE" dirty="0" err="1">
                    <a:solidFill>
                      <a:srgbClr val="FFFFFF"/>
                    </a:solidFill>
                    <a:latin typeface="Calibri" panose="020F0502020204030204"/>
                  </a:rPr>
                  <a:t>Electronic</a:t>
                </a:r>
                <a:r>
                  <a:rPr lang="fr-BE" dirty="0">
                    <a:solidFill>
                      <a:srgbClr val="FFFFFF"/>
                    </a:solidFill>
                    <a:latin typeface="Calibri" panose="020F0502020204030204"/>
                  </a:rPr>
                  <a:t> </a:t>
                </a:r>
                <a:r>
                  <a:rPr lang="fr-BE" dirty="0" err="1">
                    <a:solidFill>
                      <a:srgbClr val="FFFFFF"/>
                    </a:solidFill>
                    <a:latin typeface="Calibri" panose="020F0502020204030204"/>
                  </a:rPr>
                  <a:t>referral</a:t>
                </a:r>
                <a:r>
                  <a:rPr lang="fr-BE" dirty="0">
                    <a:solidFill>
                      <a:srgbClr val="FFFFFF"/>
                    </a:solidFill>
                    <a:latin typeface="Calibri" panose="020F0502020204030204"/>
                  </a:rPr>
                  <a:t> </a:t>
                </a:r>
                <a:r>
                  <a:rPr lang="fr-BE" dirty="0" err="1">
                    <a:solidFill>
                      <a:srgbClr val="FFFFFF"/>
                    </a:solidFill>
                    <a:latin typeface="Calibri" panose="020F0502020204030204"/>
                  </a:rPr>
                  <a:t>letters</a:t>
                </a:r>
                <a:endParaRPr kumimoji="0" lang="fr-BE" sz="1800" b="0" i="0" u="none" strike="noStrike" kern="1200" cap="none" spc="0" normalizeH="0" baseline="0" noProof="0" dirty="0">
                  <a:ln>
                    <a:noFill/>
                  </a:ln>
                  <a:solidFill>
                    <a:srgbClr val="0095CE"/>
                  </a:solidFill>
                  <a:effectLst/>
                  <a:uLnTx/>
                  <a:uFillTx/>
                  <a:latin typeface="Calibri" panose="020F0502020204030204"/>
                  <a:ea typeface="+mn-ea"/>
                  <a:cs typeface="Arial" charset="0"/>
                </a:endParaRPr>
              </a:p>
            </p:txBody>
          </p:sp>
        </p:grpSp>
        <p:grpSp>
          <p:nvGrpSpPr>
            <p:cNvPr id="5" name="Groep 4"/>
            <p:cNvGrpSpPr/>
            <p:nvPr/>
          </p:nvGrpSpPr>
          <p:grpSpPr>
            <a:xfrm>
              <a:off x="6697291" y="5308156"/>
              <a:ext cx="1187215" cy="1185862"/>
              <a:chOff x="6697291" y="5308156"/>
              <a:chExt cx="1187215" cy="1185862"/>
            </a:xfrm>
          </p:grpSpPr>
          <p:pic>
            <p:nvPicPr>
              <p:cNvPr id="11285" name="Picture 99"/>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697291" y="5308156"/>
                <a:ext cx="1187215" cy="11858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286" name="Picture 100"/>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627382" y="5633450"/>
                <a:ext cx="167381" cy="16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10" name="Group 109"/>
          <p:cNvGrpSpPr>
            <a:grpSpLocks/>
          </p:cNvGrpSpPr>
          <p:nvPr/>
        </p:nvGrpSpPr>
        <p:grpSpPr bwMode="auto">
          <a:xfrm>
            <a:off x="7390010" y="3108102"/>
            <a:ext cx="2738438" cy="1119187"/>
            <a:chOff x="6010438" y="3294151"/>
            <a:chExt cx="2738025" cy="1118781"/>
          </a:xfrm>
        </p:grpSpPr>
        <p:grpSp>
          <p:nvGrpSpPr>
            <p:cNvPr id="11276" name="Group 40"/>
            <p:cNvGrpSpPr>
              <a:grpSpLocks/>
            </p:cNvGrpSpPr>
            <p:nvPr/>
          </p:nvGrpSpPr>
          <p:grpSpPr bwMode="auto">
            <a:xfrm>
              <a:off x="6010438" y="3294151"/>
              <a:ext cx="2738025" cy="1081997"/>
              <a:chOff x="5926858" y="3418319"/>
              <a:chExt cx="2658929" cy="1081997"/>
            </a:xfrm>
          </p:grpSpPr>
          <p:sp>
            <p:nvSpPr>
              <p:cNvPr id="55" name="Rectangle 54"/>
              <p:cNvSpPr/>
              <p:nvPr/>
            </p:nvSpPr>
            <p:spPr>
              <a:xfrm>
                <a:off x="5926858" y="3418319"/>
                <a:ext cx="1072820" cy="1080694"/>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Rectangle 55"/>
              <p:cNvSpPr/>
              <p:nvPr/>
            </p:nvSpPr>
            <p:spPr>
              <a:xfrm>
                <a:off x="6999678" y="3418319"/>
                <a:ext cx="1461255" cy="1080694"/>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TextBox 56"/>
              <p:cNvSpPr txBox="1"/>
              <p:nvPr/>
            </p:nvSpPr>
            <p:spPr>
              <a:xfrm>
                <a:off x="6907193" y="3419905"/>
                <a:ext cx="1678594" cy="1080695"/>
              </a:xfrm>
              <a:prstGeom prst="rect">
                <a:avLst/>
              </a:prstGeom>
            </p:spPr>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err="1" smtClean="0">
                    <a:ln>
                      <a:noFill/>
                    </a:ln>
                    <a:solidFill>
                      <a:srgbClr val="FFFFFF"/>
                    </a:solidFill>
                    <a:effectLst/>
                    <a:uLnTx/>
                    <a:uFillTx/>
                    <a:latin typeface="Calibri" panose="020F0502020204030204"/>
                    <a:ea typeface="+mn-ea"/>
                    <a:cs typeface="Arial" charset="0"/>
                  </a:rPr>
                  <a:t>Electronic</a:t>
                </a:r>
                <a:r>
                  <a:rPr kumimoji="0" lang="fr-BE" sz="1800" b="0" i="0" u="none" strike="noStrike" kern="1200" cap="none" spc="0" normalizeH="0" baseline="0" noProof="0" dirty="0" smtClean="0">
                    <a:ln>
                      <a:noFill/>
                    </a:ln>
                    <a:solidFill>
                      <a:srgbClr val="FFFFFF"/>
                    </a:solidFill>
                    <a:effectLst/>
                    <a:uLnTx/>
                    <a:uFillTx/>
                    <a:latin typeface="Calibri" panose="020F0502020204030204"/>
                    <a:ea typeface="+mn-ea"/>
                    <a:cs typeface="Arial" charset="0"/>
                  </a:rPr>
                  <a:t> prescriptions</a:t>
                </a:r>
                <a:endParaRPr kumimoji="0" lang="fr-BE" sz="1800" b="0" i="0" u="none" strike="noStrike" kern="1200" cap="none" spc="0" normalizeH="0" baseline="0" noProof="0" dirty="0">
                  <a:ln>
                    <a:noFill/>
                  </a:ln>
                  <a:solidFill>
                    <a:srgbClr val="0095CE">
                      <a:lumMod val="95000"/>
                      <a:lumOff val="5000"/>
                    </a:srgbClr>
                  </a:solidFill>
                  <a:effectLst/>
                  <a:uLnTx/>
                  <a:uFillTx/>
                  <a:latin typeface="Calibri" panose="020F0502020204030204"/>
                  <a:ea typeface="+mn-ea"/>
                  <a:cs typeface="Arial" charset="0"/>
                </a:endParaRPr>
              </a:p>
            </p:txBody>
          </p:sp>
        </p:grpSp>
        <p:grpSp>
          <p:nvGrpSpPr>
            <p:cNvPr id="11277" name="Group 102"/>
            <p:cNvGrpSpPr>
              <a:grpSpLocks/>
            </p:cNvGrpSpPr>
            <p:nvPr/>
          </p:nvGrpSpPr>
          <p:grpSpPr bwMode="auto">
            <a:xfrm>
              <a:off x="6036635" y="3332812"/>
              <a:ext cx="1080120" cy="1080120"/>
              <a:chOff x="5005213" y="3401807"/>
              <a:chExt cx="1080120" cy="1080120"/>
            </a:xfrm>
          </p:grpSpPr>
          <p:pic>
            <p:nvPicPr>
              <p:cNvPr id="11278" name="Picture 103"/>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005213" y="3401807"/>
                <a:ext cx="108012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104"/>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5400944" y="3481442"/>
                <a:ext cx="270030" cy="27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96</a:t>
            </a:fld>
            <a:r>
              <a:rPr lang="fr-BE" smtClean="0"/>
              <a:t> </a:t>
            </a:r>
            <a:endParaRPr lang="fr-BE" dirty="0"/>
          </a:p>
        </p:txBody>
      </p:sp>
    </p:spTree>
    <p:extLst>
      <p:ext uri="{BB962C8B-B14F-4D97-AF65-F5344CB8AC3E}">
        <p14:creationId xmlns:p14="http://schemas.microsoft.com/office/powerpoint/2010/main" val="3264220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106"/>
                                        </p:tgtEl>
                                        <p:attrNameLst>
                                          <p:attrName>style.visibility</p:attrName>
                                        </p:attrNameLst>
                                      </p:cBhvr>
                                      <p:to>
                                        <p:strVal val="visible"/>
                                      </p:to>
                                    </p:set>
                                    <p:animEffect transition="in" filter="wipe(up)">
                                      <p:cBhvr>
                                        <p:cTn id="11" dur="500"/>
                                        <p:tgtEl>
                                          <p:spTgt spid="10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wipe(up)">
                                      <p:cBhvr>
                                        <p:cTn id="16" dur="500"/>
                                        <p:tgtEl>
                                          <p:spTgt spid="10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wipe(up)">
                                      <p:cBhvr>
                                        <p:cTn id="21" dur="500"/>
                                        <p:tgtEl>
                                          <p:spTgt spid="1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wipe(up)">
                                      <p:cBhvr>
                                        <p:cTn id="26" dur="500"/>
                                        <p:tgtEl>
                                          <p:spTgt spid="11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wipe(up)">
                                      <p:cBhvr>
                                        <p:cTn id="31" dur="500"/>
                                        <p:tgtEl>
                                          <p:spTgt spid="1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up)">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a:grpSpLocks/>
          </p:cNvGrpSpPr>
          <p:nvPr/>
        </p:nvGrpSpPr>
        <p:grpSpPr bwMode="auto">
          <a:xfrm>
            <a:off x="4362201" y="2325463"/>
            <a:ext cx="2959100" cy="2776538"/>
            <a:chOff x="3078646" y="2523164"/>
            <a:chExt cx="2958799" cy="2776730"/>
          </a:xfrm>
        </p:grpSpPr>
        <p:sp>
          <p:nvSpPr>
            <p:cNvPr id="22" name="Flowchart: Connector 21"/>
            <p:cNvSpPr/>
            <p:nvPr/>
          </p:nvSpPr>
          <p:spPr>
            <a:xfrm>
              <a:off x="3204045" y="2523164"/>
              <a:ext cx="2657205" cy="2657659"/>
            </a:xfrm>
            <a:prstGeom prst="flowChartConnector">
              <a:avLst/>
            </a:prstGeom>
            <a:solidFill>
              <a:schemeClr val="bg1">
                <a:alpha val="67000"/>
              </a:schemeClr>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4" name="Straight Connector 23"/>
            <p:cNvCxnSpPr/>
            <p:nvPr/>
          </p:nvCxnSpPr>
          <p:spPr>
            <a:xfrm>
              <a:off x="3564372" y="2548566"/>
              <a:ext cx="617474" cy="728713"/>
            </a:xfrm>
            <a:prstGeom prst="line">
              <a:avLst/>
            </a:prstGeom>
            <a:ln w="25400" cmpd="sng">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951705" y="2613658"/>
              <a:ext cx="582553" cy="663621"/>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165996" y="4164753"/>
              <a:ext cx="871449" cy="198452"/>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518362" y="4533078"/>
              <a:ext cx="0" cy="766816"/>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3078646" y="4177453"/>
              <a:ext cx="803193" cy="15399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331" name="Picture 7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0800000" flipH="1" flipV="1">
              <a:off x="3732318" y="4484927"/>
              <a:ext cx="483518" cy="48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2" name="Picture 7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10800000" flipH="1" flipV="1">
              <a:off x="4798838" y="4498483"/>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3" name="Picture 7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rot="10800000" flipH="1" flipV="1">
              <a:off x="5373454" y="3766142"/>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4" name="Picture 7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rot="10800000" flipH="1" flipV="1">
              <a:off x="4315897" y="2602852"/>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5" name="Picture 8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rot="10800000" flipH="1" flipV="1">
              <a:off x="5264307" y="3124036"/>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6" name="Picture 8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flipH="1">
              <a:off x="3256564" y="3386537"/>
              <a:ext cx="476625" cy="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lowchart: Connector 20"/>
            <p:cNvSpPr/>
            <p:nvPr/>
          </p:nvSpPr>
          <p:spPr>
            <a:xfrm>
              <a:off x="3756439" y="3085178"/>
              <a:ext cx="1552417" cy="1482828"/>
            </a:xfrm>
            <a:prstGeom prst="flowChartConnector">
              <a:avLst/>
            </a:prstGeom>
            <a:solidFill>
              <a:srgbClr val="3F6D57"/>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1" i="0" u="none" strike="noStrike" kern="1200" cap="none" spc="0" normalizeH="0" baseline="0" noProof="0" dirty="0" err="1" smtClean="0">
                  <a:ln>
                    <a:noFill/>
                  </a:ln>
                  <a:solidFill>
                    <a:srgbClr val="FFFFFF"/>
                  </a:solidFill>
                  <a:effectLst/>
                  <a:uLnTx/>
                  <a:uFillTx/>
                  <a:latin typeface="Calibri" panose="020F0502020204030204"/>
                  <a:ea typeface="+mn-ea"/>
                  <a:cs typeface="+mn-cs"/>
                </a:rPr>
                <a:t>Adminis</a:t>
              </a:r>
              <a:r>
                <a:rPr kumimoji="0" lang="fr-BE" sz="1200" b="1" i="0" u="none" strike="noStrike" kern="1200" cap="none" spc="0" normalizeH="0" baseline="0" noProof="0" dirty="0" smtClean="0">
                  <a:ln>
                    <a:noFill/>
                  </a:ln>
                  <a:solidFill>
                    <a:srgbClr val="FFFFFF"/>
                  </a:solidFill>
                  <a:effectLst/>
                  <a:uLnTx/>
                  <a:uFillTx/>
                  <a:latin typeface="Calibri" panose="020F0502020204030204"/>
                  <a:ea typeface="+mn-ea"/>
                  <a:cs typeface="+mn-cs"/>
                </a:rPr>
                <a:t>- </a:t>
              </a:r>
              <a:r>
                <a:rPr kumimoji="0" lang="fr-BE" sz="1200" b="1" i="0" u="none" strike="noStrike" kern="1200" cap="none" spc="0" normalizeH="0" baseline="0" noProof="0" dirty="0" err="1" smtClean="0">
                  <a:ln>
                    <a:noFill/>
                  </a:ln>
                  <a:solidFill>
                    <a:srgbClr val="FFFFFF"/>
                  </a:solidFill>
                  <a:effectLst/>
                  <a:uLnTx/>
                  <a:uFillTx/>
                  <a:latin typeface="Calibri" panose="020F0502020204030204"/>
                  <a:ea typeface="+mn-ea"/>
                  <a:cs typeface="+mn-cs"/>
                </a:rPr>
                <a:t>trative</a:t>
              </a:r>
              <a:endParaRPr kumimoji="0" lang="fr-BE" sz="1200" b="1" i="0" u="none" strike="noStrike" kern="1200" cap="none" spc="0" normalizeH="0" baseline="0" noProof="0" dirty="0" smtClean="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BE" sz="1200" b="1" dirty="0" err="1" smtClean="0">
                  <a:solidFill>
                    <a:srgbClr val="FFFFFF"/>
                  </a:solidFill>
                  <a:latin typeface="Calibri" panose="020F0502020204030204"/>
                </a:rPr>
                <a:t>advantages</a:t>
              </a:r>
              <a:endParaRPr kumimoji="0" lang="fr-BE" sz="12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 name="Title 2"/>
          <p:cNvSpPr>
            <a:spLocks noGrp="1"/>
          </p:cNvSpPr>
          <p:nvPr>
            <p:ph type="title"/>
          </p:nvPr>
        </p:nvSpPr>
        <p:spPr/>
        <p:txBody>
          <a:bodyPr/>
          <a:lstStyle/>
          <a:p>
            <a:r>
              <a:rPr lang="nl-BE" smtClean="0"/>
              <a:t>eHealth: some results</a:t>
            </a:r>
            <a:endParaRPr lang="fr-BE" dirty="0"/>
          </a:p>
        </p:txBody>
      </p:sp>
      <p:grpSp>
        <p:nvGrpSpPr>
          <p:cNvPr id="17" name="Group 16"/>
          <p:cNvGrpSpPr>
            <a:grpSpLocks/>
          </p:cNvGrpSpPr>
          <p:nvPr/>
        </p:nvGrpSpPr>
        <p:grpSpPr bwMode="auto">
          <a:xfrm>
            <a:off x="1782513" y="1196752"/>
            <a:ext cx="3233738" cy="1146175"/>
            <a:chOff x="546770" y="1394932"/>
            <a:chExt cx="3233142" cy="1146273"/>
          </a:xfrm>
        </p:grpSpPr>
        <p:grpSp>
          <p:nvGrpSpPr>
            <p:cNvPr id="12319" name="Group 93"/>
            <p:cNvGrpSpPr>
              <a:grpSpLocks/>
            </p:cNvGrpSpPr>
            <p:nvPr/>
          </p:nvGrpSpPr>
          <p:grpSpPr bwMode="auto">
            <a:xfrm>
              <a:off x="546770" y="1394932"/>
              <a:ext cx="3233142" cy="1146273"/>
              <a:chOff x="546770" y="1424385"/>
              <a:chExt cx="3233142" cy="1146273"/>
            </a:xfrm>
          </p:grpSpPr>
          <p:grpSp>
            <p:nvGrpSpPr>
              <p:cNvPr id="12321" name="Group 33"/>
              <p:cNvGrpSpPr>
                <a:grpSpLocks/>
              </p:cNvGrpSpPr>
              <p:nvPr/>
            </p:nvGrpSpPr>
            <p:grpSpPr bwMode="auto">
              <a:xfrm>
                <a:off x="546770" y="1424385"/>
                <a:ext cx="3176700" cy="1080121"/>
                <a:chOff x="747228" y="1772815"/>
                <a:chExt cx="3176700" cy="1080121"/>
              </a:xfrm>
            </p:grpSpPr>
            <p:sp>
              <p:nvSpPr>
                <p:cNvPr id="36" name="Rectangle 35"/>
                <p:cNvSpPr/>
                <p:nvPr/>
              </p:nvSpPr>
              <p:spPr>
                <a:xfrm>
                  <a:off x="747228" y="1772815"/>
                  <a:ext cx="1101522" cy="1079592"/>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Rectangle 36"/>
                <p:cNvSpPr/>
                <p:nvPr/>
              </p:nvSpPr>
              <p:spPr>
                <a:xfrm>
                  <a:off x="1836052" y="1772815"/>
                  <a:ext cx="2087178" cy="1079592"/>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8" name="TextBox 37"/>
              <p:cNvSpPr txBox="1"/>
              <p:nvPr/>
            </p:nvSpPr>
            <p:spPr>
              <a:xfrm>
                <a:off x="1691147" y="1508529"/>
                <a:ext cx="2088765" cy="1062129"/>
              </a:xfrm>
              <a:prstGeom prst="rect">
                <a:avLst/>
              </a:prstGeom>
            </p:spPr>
            <p:txBody>
              <a:bodyPr>
                <a:normAutofit/>
              </a:bodyPr>
              <a:lstStyle/>
              <a:p>
                <a:pPr marL="177800" marR="0" lvl="0" indent="0" algn="l" defTabSz="914400" rtl="0" eaLnBrk="1" fontAlgn="auto" latinLnBrk="0" hangingPunct="1">
                  <a:lnSpc>
                    <a:spcPct val="100000"/>
                  </a:lnSpc>
                  <a:spcBef>
                    <a:spcPts val="0"/>
                  </a:spcBef>
                  <a:spcAft>
                    <a:spcPts val="0"/>
                  </a:spcAft>
                  <a:buClrTx/>
                  <a:buSzTx/>
                  <a:buFontTx/>
                  <a:buNone/>
                  <a:tabLst/>
                  <a:defRPr/>
                </a:pPr>
                <a:endParaRPr kumimoji="0" lang="fr-BE" sz="3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2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a:p>
                <a:pPr lvl="0" algn="ctr" fontAlgn="auto">
                  <a:spcBef>
                    <a:spcPts val="0"/>
                  </a:spcBef>
                  <a:spcAft>
                    <a:spcPts val="0"/>
                  </a:spcAft>
                  <a:defRPr/>
                </a:pPr>
                <a:r>
                  <a:rPr lang="fr-BE" dirty="0" smtClean="0">
                    <a:solidFill>
                      <a:srgbClr val="FFFFFF"/>
                    </a:solidFill>
                    <a:latin typeface="Calibri" panose="020F0502020204030204"/>
                  </a:rPr>
                  <a:t>Pricing,</a:t>
                </a:r>
              </a:p>
              <a:p>
                <a:pPr lvl="0" algn="ctr" fontAlgn="auto">
                  <a:spcBef>
                    <a:spcPts val="0"/>
                  </a:spcBef>
                  <a:spcAft>
                    <a:spcPts val="0"/>
                  </a:spcAft>
                  <a:defRPr/>
                </a:pPr>
                <a:r>
                  <a:rPr lang="fr-BE" dirty="0" err="1" smtClean="0">
                    <a:solidFill>
                      <a:srgbClr val="FFFFFF"/>
                    </a:solidFill>
                    <a:latin typeface="Calibri" panose="020F0502020204030204"/>
                  </a:rPr>
                  <a:t>billing</a:t>
                </a:r>
                <a:endParaRPr kumimoji="0" lang="fr-BE" sz="1800" b="0" i="0" u="none" strike="noStrike" kern="1200" cap="none" spc="0" normalizeH="0" baseline="0" noProof="0" dirty="0">
                  <a:ln>
                    <a:noFill/>
                  </a:ln>
                  <a:solidFill>
                    <a:srgbClr val="0095CE"/>
                  </a:solidFill>
                  <a:effectLst/>
                  <a:uLnTx/>
                  <a:uFillTx/>
                  <a:latin typeface="Calibri" panose="020F0502020204030204"/>
                  <a:ea typeface="+mn-ea"/>
                  <a:cs typeface="Arial" charset="0"/>
                </a:endParaRPr>
              </a:p>
            </p:txBody>
          </p:sp>
        </p:grpSp>
        <p:pic>
          <p:nvPicPr>
            <p:cNvPr id="12320" name="Picture 57"/>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10409" y="1414578"/>
              <a:ext cx="1040828" cy="104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p:cNvGrpSpPr>
            <a:grpSpLocks/>
          </p:cNvGrpSpPr>
          <p:nvPr/>
        </p:nvGrpSpPr>
        <p:grpSpPr bwMode="auto">
          <a:xfrm>
            <a:off x="1714251" y="3406552"/>
            <a:ext cx="2647950" cy="1101725"/>
            <a:chOff x="477657" y="3605133"/>
            <a:chExt cx="2648583" cy="1101151"/>
          </a:xfrm>
        </p:grpSpPr>
        <p:grpSp>
          <p:nvGrpSpPr>
            <p:cNvPr id="12314" name="Group 40"/>
            <p:cNvGrpSpPr>
              <a:grpSpLocks/>
            </p:cNvGrpSpPr>
            <p:nvPr/>
          </p:nvGrpSpPr>
          <p:grpSpPr bwMode="auto">
            <a:xfrm>
              <a:off x="477657" y="3624287"/>
              <a:ext cx="2648583" cy="1081997"/>
              <a:chOff x="5926858" y="3418319"/>
              <a:chExt cx="2572071" cy="1081997"/>
            </a:xfrm>
          </p:grpSpPr>
          <p:sp>
            <p:nvSpPr>
              <p:cNvPr id="55" name="Rectangle 54"/>
              <p:cNvSpPr/>
              <p:nvPr/>
            </p:nvSpPr>
            <p:spPr>
              <a:xfrm>
                <a:off x="5926858" y="3418205"/>
                <a:ext cx="1073238" cy="1080524"/>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Rectangle 55"/>
              <p:cNvSpPr/>
              <p:nvPr/>
            </p:nvSpPr>
            <p:spPr>
              <a:xfrm>
                <a:off x="7000096" y="3418205"/>
                <a:ext cx="1460282" cy="1080524"/>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TextBox 56"/>
              <p:cNvSpPr txBox="1"/>
              <p:nvPr/>
            </p:nvSpPr>
            <p:spPr>
              <a:xfrm>
                <a:off x="7000096" y="3419791"/>
                <a:ext cx="1498833" cy="1080525"/>
              </a:xfrm>
              <a:prstGeom prst="rect">
                <a:avLst/>
              </a:prstGeo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3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a:p>
                <a:pPr lvl="0" algn="ctr" fontAlgn="auto">
                  <a:spcBef>
                    <a:spcPts val="0"/>
                  </a:spcBef>
                  <a:spcAft>
                    <a:spcPts val="0"/>
                  </a:spcAft>
                  <a:defRPr/>
                </a:pPr>
                <a:r>
                  <a:rPr lang="fr-BE" dirty="0" err="1">
                    <a:solidFill>
                      <a:srgbClr val="FFFFFF"/>
                    </a:solidFill>
                    <a:latin typeface="Calibri" panose="020F0502020204030204"/>
                  </a:rPr>
                  <a:t>Creating</a:t>
                </a:r>
                <a:r>
                  <a:rPr lang="fr-BE" dirty="0">
                    <a:solidFill>
                      <a:srgbClr val="FFFFFF"/>
                    </a:solidFill>
                    <a:latin typeface="Calibri" panose="020F0502020204030204"/>
                  </a:rPr>
                  <a:t> and </a:t>
                </a:r>
                <a:r>
                  <a:rPr lang="fr-BE" dirty="0" err="1">
                    <a:solidFill>
                      <a:srgbClr val="FFFFFF"/>
                    </a:solidFill>
                    <a:latin typeface="Calibri" panose="020F0502020204030204"/>
                  </a:rPr>
                  <a:t>sending</a:t>
                </a:r>
                <a:r>
                  <a:rPr lang="fr-BE" dirty="0">
                    <a:solidFill>
                      <a:srgbClr val="FFFFFF"/>
                    </a:solidFill>
                    <a:latin typeface="Calibri" panose="020F0502020204030204"/>
                  </a:rPr>
                  <a:t> </a:t>
                </a:r>
                <a:r>
                  <a:rPr lang="fr-BE" dirty="0" err="1">
                    <a:solidFill>
                      <a:srgbClr val="FFFFFF"/>
                    </a:solidFill>
                    <a:latin typeface="Calibri" panose="020F0502020204030204"/>
                  </a:rPr>
                  <a:t>certificates</a:t>
                </a:r>
                <a:endParaRPr kumimoji="0" lang="fr-BE" sz="1800" b="0" i="0" u="none" strike="noStrike" kern="1200" cap="none" spc="0" normalizeH="0" baseline="0" noProof="0" dirty="0">
                  <a:ln>
                    <a:noFill/>
                  </a:ln>
                  <a:solidFill>
                    <a:srgbClr val="0095CE">
                      <a:lumMod val="95000"/>
                      <a:lumOff val="5000"/>
                    </a:srgbClr>
                  </a:solidFill>
                  <a:effectLst/>
                  <a:uLnTx/>
                  <a:uFillTx/>
                  <a:latin typeface="Calibri" panose="020F0502020204030204"/>
                  <a:ea typeface="+mn-ea"/>
                  <a:cs typeface="Arial" charset="0"/>
                </a:endParaRPr>
              </a:p>
            </p:txBody>
          </p:sp>
        </p:grpSp>
        <p:pic>
          <p:nvPicPr>
            <p:cNvPr id="12315" name="Picture 61"/>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23316" y="3605133"/>
              <a:ext cx="1082869" cy="108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p:cNvGrpSpPr>
            <a:grpSpLocks/>
          </p:cNvGrpSpPr>
          <p:nvPr/>
        </p:nvGrpSpPr>
        <p:grpSpPr bwMode="auto">
          <a:xfrm>
            <a:off x="6491039" y="1253901"/>
            <a:ext cx="3565525" cy="1098550"/>
            <a:chOff x="5254692" y="1452701"/>
            <a:chExt cx="3565782" cy="1097874"/>
          </a:xfrm>
        </p:grpSpPr>
        <p:grpSp>
          <p:nvGrpSpPr>
            <p:cNvPr id="12309" name="Group 67"/>
            <p:cNvGrpSpPr>
              <a:grpSpLocks/>
            </p:cNvGrpSpPr>
            <p:nvPr/>
          </p:nvGrpSpPr>
          <p:grpSpPr bwMode="auto">
            <a:xfrm>
              <a:off x="5254692" y="1452701"/>
              <a:ext cx="3565782" cy="1088504"/>
              <a:chOff x="398612" y="5107746"/>
              <a:chExt cx="3373796" cy="1088504"/>
            </a:xfrm>
          </p:grpSpPr>
          <p:sp>
            <p:nvSpPr>
              <p:cNvPr id="47" name="Rectangle 46"/>
              <p:cNvSpPr/>
              <p:nvPr/>
            </p:nvSpPr>
            <p:spPr>
              <a:xfrm>
                <a:off x="398612" y="5107746"/>
                <a:ext cx="1152138" cy="1080422"/>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Rectangle 47"/>
              <p:cNvSpPr/>
              <p:nvPr/>
            </p:nvSpPr>
            <p:spPr>
              <a:xfrm>
                <a:off x="1477145" y="5107746"/>
                <a:ext cx="2295263" cy="1080422"/>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TextBox 48"/>
              <p:cNvSpPr txBox="1"/>
              <p:nvPr/>
            </p:nvSpPr>
            <p:spPr>
              <a:xfrm>
                <a:off x="1477145" y="5137889"/>
                <a:ext cx="2295263" cy="1058212"/>
              </a:xfrm>
              <a:prstGeom prst="rect">
                <a:avLst/>
              </a:prstGeo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0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a:p>
                <a:pPr lvl="0" algn="ctr" fontAlgn="auto">
                  <a:spcBef>
                    <a:spcPts val="0"/>
                  </a:spcBef>
                  <a:spcAft>
                    <a:spcPts val="0"/>
                  </a:spcAft>
                  <a:defRPr/>
                </a:pPr>
                <a:r>
                  <a:rPr lang="en-US" dirty="0">
                    <a:solidFill>
                      <a:srgbClr val="FFFFFF"/>
                    </a:solidFill>
                    <a:latin typeface="Calibri" panose="020F0502020204030204"/>
                  </a:rPr>
                  <a:t>Updating the </a:t>
                </a:r>
                <a:r>
                  <a:rPr lang="en-US" dirty="0" err="1">
                    <a:solidFill>
                      <a:srgbClr val="FFFFFF"/>
                    </a:solidFill>
                    <a:latin typeface="Calibri" panose="020F0502020204030204"/>
                  </a:rPr>
                  <a:t>SumEHR</a:t>
                </a:r>
                <a:r>
                  <a:rPr lang="en-US" dirty="0">
                    <a:solidFill>
                      <a:srgbClr val="FFFFFF"/>
                    </a:solidFill>
                    <a:latin typeface="Calibri" panose="020F0502020204030204"/>
                  </a:rPr>
                  <a:t>, the medication schedule, ... </a:t>
                </a:r>
                <a:endParaRPr kumimoji="0" lang="fr-BE" sz="1800" b="0" i="0" u="none" strike="noStrike" kern="1200" cap="none" spc="0" normalizeH="0" baseline="0" noProof="0" dirty="0">
                  <a:ln>
                    <a:noFill/>
                  </a:ln>
                  <a:solidFill>
                    <a:srgbClr val="0095CE">
                      <a:lumMod val="95000"/>
                      <a:lumOff val="5000"/>
                    </a:srgbClr>
                  </a:solidFill>
                  <a:effectLst/>
                  <a:uLnTx/>
                  <a:uFillTx/>
                  <a:latin typeface="Calibri" panose="020F0502020204030204"/>
                  <a:ea typeface="+mn-ea"/>
                  <a:cs typeface="Arial" charset="0"/>
                </a:endParaRPr>
              </a:p>
            </p:txBody>
          </p:sp>
        </p:grpSp>
        <p:pic>
          <p:nvPicPr>
            <p:cNvPr id="12310" name="Picture 66"/>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317644" y="1473472"/>
              <a:ext cx="1077103" cy="107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ep 1"/>
          <p:cNvGrpSpPr/>
          <p:nvPr/>
        </p:nvGrpSpPr>
        <p:grpSpPr>
          <a:xfrm>
            <a:off x="4189164" y="5102002"/>
            <a:ext cx="3255963" cy="1089025"/>
            <a:chOff x="4189164" y="5456112"/>
            <a:chExt cx="3255963" cy="1089025"/>
          </a:xfrm>
        </p:grpSpPr>
        <p:sp>
          <p:nvSpPr>
            <p:cNvPr id="59" name="Rectangle 58"/>
            <p:cNvSpPr/>
            <p:nvPr/>
          </p:nvSpPr>
          <p:spPr bwMode="auto">
            <a:xfrm>
              <a:off x="4189164" y="5456112"/>
              <a:ext cx="1152525" cy="10810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Rectangle 59"/>
            <p:cNvSpPr/>
            <p:nvPr/>
          </p:nvSpPr>
          <p:spPr bwMode="auto">
            <a:xfrm>
              <a:off x="5341689" y="5456112"/>
              <a:ext cx="2087563" cy="1081087"/>
            </a:xfrm>
            <a:prstGeom prst="rect">
              <a:avLst/>
            </a:prstGeom>
            <a:solidFill>
              <a:srgbClr val="3E6E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TextBox 60"/>
            <p:cNvSpPr txBox="1"/>
            <p:nvPr/>
          </p:nvSpPr>
          <p:spPr bwMode="auto">
            <a:xfrm>
              <a:off x="5359152" y="5486274"/>
              <a:ext cx="2085975" cy="1058863"/>
            </a:xfrm>
            <a:prstGeom prst="rect">
              <a:avLst/>
            </a:prstGeo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0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a:p>
              <a:pPr lvl="0" algn="ctr" fontAlgn="auto">
                <a:spcBef>
                  <a:spcPts val="0"/>
                </a:spcBef>
                <a:spcAft>
                  <a:spcPts val="0"/>
                </a:spcAft>
                <a:defRPr/>
              </a:pPr>
              <a:r>
                <a:rPr lang="en-US" dirty="0">
                  <a:solidFill>
                    <a:srgbClr val="FFFFFF"/>
                  </a:solidFill>
                  <a:latin typeface="Calibri" panose="020F0502020204030204"/>
                </a:rPr>
                <a:t>Sending a</a:t>
              </a:r>
              <a:r>
                <a:rPr lang="en-US" dirty="0" smtClean="0">
                  <a:solidFill>
                    <a:srgbClr val="FFFFFF"/>
                  </a:solidFill>
                  <a:latin typeface="Calibri" panose="020F0502020204030204"/>
                </a:rPr>
                <a:t> </a:t>
              </a:r>
              <a:r>
                <a:rPr lang="en-US" dirty="0">
                  <a:solidFill>
                    <a:srgbClr val="FFFFFF"/>
                  </a:solidFill>
                  <a:latin typeface="Calibri" panose="020F0502020204030204"/>
                </a:rPr>
                <a:t>report to the GMF holder</a:t>
              </a:r>
              <a:endParaRPr kumimoji="0" lang="fr-BE" sz="18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pic>
          <p:nvPicPr>
            <p:cNvPr id="12305" name="Picture 9"/>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277994" y="5477418"/>
              <a:ext cx="1063289" cy="106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a:grpSpLocks/>
          </p:cNvGrpSpPr>
          <p:nvPr/>
        </p:nvGrpSpPr>
        <p:grpSpPr bwMode="auto">
          <a:xfrm>
            <a:off x="7322889" y="3425601"/>
            <a:ext cx="2949575" cy="1090612"/>
            <a:chOff x="6264041" y="3624287"/>
            <a:chExt cx="3169333" cy="1090476"/>
          </a:xfrm>
        </p:grpSpPr>
        <p:grpSp>
          <p:nvGrpSpPr>
            <p:cNvPr id="12299" name="Group 69"/>
            <p:cNvGrpSpPr>
              <a:grpSpLocks/>
            </p:cNvGrpSpPr>
            <p:nvPr/>
          </p:nvGrpSpPr>
          <p:grpSpPr bwMode="auto">
            <a:xfrm>
              <a:off x="6275982" y="3624287"/>
              <a:ext cx="3157392" cy="1090476"/>
              <a:chOff x="5588415" y="1304707"/>
              <a:chExt cx="3702827" cy="1090476"/>
            </a:xfrm>
          </p:grpSpPr>
          <p:sp>
            <p:nvSpPr>
              <p:cNvPr id="51" name="Rectangle 50"/>
              <p:cNvSpPr/>
              <p:nvPr/>
            </p:nvSpPr>
            <p:spPr>
              <a:xfrm>
                <a:off x="5588415" y="1304707"/>
                <a:ext cx="1152258" cy="1079365"/>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Rectangle 51"/>
              <p:cNvSpPr/>
              <p:nvPr/>
            </p:nvSpPr>
            <p:spPr>
              <a:xfrm>
                <a:off x="6750674" y="1315818"/>
                <a:ext cx="2540568" cy="1079365"/>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303" name="TextBox 52"/>
              <p:cNvSpPr txBox="1">
                <a:spLocks noChangeArrowheads="1"/>
              </p:cNvSpPr>
              <p:nvPr/>
            </p:nvSpPr>
            <p:spPr bwMode="auto">
              <a:xfrm>
                <a:off x="6751106" y="1344851"/>
                <a:ext cx="2540136" cy="1038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marL="177800" marR="0" lvl="0" indent="0" algn="l" defTabSz="914400" rtl="0" eaLnBrk="1" fontAlgn="auto" latinLnBrk="0" hangingPunct="1">
                  <a:lnSpc>
                    <a:spcPct val="100000"/>
                  </a:lnSpc>
                  <a:spcBef>
                    <a:spcPts val="0"/>
                  </a:spcBef>
                  <a:spcAft>
                    <a:spcPts val="0"/>
                  </a:spcAft>
                  <a:buClrTx/>
                  <a:buSzTx/>
                  <a:buFontTx/>
                  <a:buNone/>
                  <a:tabLst/>
                  <a:defRPr/>
                </a:pPr>
                <a:endParaRPr kumimoji="0" lang="fr-BE" altLang="en-US" sz="1600" b="0" i="0" u="none" strike="noStrike" kern="1200" cap="none" spc="0" normalizeH="0" baseline="0" noProof="0" dirty="0">
                  <a:ln>
                    <a:noFill/>
                  </a:ln>
                  <a:solidFill>
                    <a:srgbClr val="FFFFFF"/>
                  </a:solidFill>
                  <a:effectLst/>
                  <a:uLnTx/>
                  <a:uFillTx/>
                  <a:latin typeface="Arial" charset="0"/>
                  <a:ea typeface="+mn-ea"/>
                  <a:cs typeface="Arial" charset="0"/>
                </a:endParaRPr>
              </a:p>
              <a:p>
                <a:pPr marL="177800" marR="0" lvl="0" indent="0" algn="ctr" defTabSz="914400" rtl="0" eaLnBrk="1" fontAlgn="auto" latinLnBrk="0" hangingPunct="1">
                  <a:lnSpc>
                    <a:spcPct val="100000"/>
                  </a:lnSpc>
                  <a:spcBef>
                    <a:spcPts val="0"/>
                  </a:spcBef>
                  <a:spcAft>
                    <a:spcPts val="0"/>
                  </a:spcAft>
                  <a:buClrTx/>
                  <a:buSzTx/>
                  <a:buFontTx/>
                  <a:buNone/>
                  <a:tabLst/>
                  <a:defRPr/>
                </a:pPr>
                <a:r>
                  <a:rPr lang="fr-BE" altLang="en-US" sz="1800" noProof="0" dirty="0" smtClean="0">
                    <a:solidFill>
                      <a:srgbClr val="FFFFFF"/>
                    </a:solidFill>
                    <a:latin typeface="Calibri" panose="020F0502020204030204"/>
                  </a:rPr>
                  <a:t>Registrations</a:t>
                </a:r>
                <a:endParaRPr kumimoji="0" lang="fr-BE" altLang="en-US" sz="18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grpSp>
        <p:pic>
          <p:nvPicPr>
            <p:cNvPr id="12300" name="Picture 11"/>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264041" y="3677967"/>
              <a:ext cx="993471" cy="99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97</a:t>
            </a:fld>
            <a:r>
              <a:rPr lang="fr-BE" smtClean="0"/>
              <a:t> </a:t>
            </a:r>
            <a:endParaRPr lang="fr-BE" dirty="0"/>
          </a:p>
        </p:txBody>
      </p:sp>
    </p:spTree>
    <p:extLst>
      <p:ext uri="{BB962C8B-B14F-4D97-AF65-F5344CB8AC3E}">
        <p14:creationId xmlns:p14="http://schemas.microsoft.com/office/powerpoint/2010/main" val="867283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27"/>
          <p:cNvSpPr>
            <a:spLocks noGrp="1"/>
          </p:cNvSpPr>
          <p:nvPr>
            <p:ph type="sldNum" sz="quarter" idx="4"/>
          </p:nvPr>
        </p:nvSpPr>
        <p:spPr/>
        <p:txBody>
          <a:bodyPr/>
          <a:lstStyle/>
          <a:p>
            <a:pPr>
              <a:defRPr/>
            </a:pPr>
            <a:fld id="{84AEDDD6-2727-439E-A96F-E9FD4CA77376}" type="slidenum">
              <a:rPr lang="en-GB" smtClean="0"/>
              <a:pPr>
                <a:defRPr/>
              </a:pPr>
              <a:t>98</a:t>
            </a:fld>
            <a:endParaRPr lang="en-GB" dirty="0"/>
          </a:p>
        </p:txBody>
      </p:sp>
      <p:sp>
        <p:nvSpPr>
          <p:cNvPr id="2" name="Title 1"/>
          <p:cNvSpPr>
            <a:spLocks noGrp="1"/>
          </p:cNvSpPr>
          <p:nvPr>
            <p:ph type="title"/>
          </p:nvPr>
        </p:nvSpPr>
        <p:spPr/>
        <p:txBody>
          <a:bodyPr/>
          <a:lstStyle/>
          <a:p>
            <a:r>
              <a:rPr lang="nl-BE" smtClean="0"/>
              <a:t>eHealth: some results</a:t>
            </a:r>
            <a:endParaRPr lang="fr-BE" dirty="0"/>
          </a:p>
        </p:txBody>
      </p:sp>
      <p:grpSp>
        <p:nvGrpSpPr>
          <p:cNvPr id="42" name="Group 41"/>
          <p:cNvGrpSpPr/>
          <p:nvPr/>
        </p:nvGrpSpPr>
        <p:grpSpPr>
          <a:xfrm>
            <a:off x="7903637" y="1369010"/>
            <a:ext cx="1418978" cy="1531404"/>
            <a:chOff x="3972232" y="818701"/>
            <a:chExt cx="2522626" cy="2722496"/>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8598" y="818701"/>
              <a:ext cx="1274918" cy="1416202"/>
            </a:xfrm>
            <a:prstGeom prst="rect">
              <a:avLst/>
            </a:prstGeom>
          </p:spPr>
        </p:pic>
        <p:sp>
          <p:nvSpPr>
            <p:cNvPr id="12" name="Rectangle 11"/>
            <p:cNvSpPr/>
            <p:nvPr/>
          </p:nvSpPr>
          <p:spPr>
            <a:xfrm>
              <a:off x="3972232" y="2337449"/>
              <a:ext cx="2522626" cy="120374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600" b="1" dirty="0" smtClean="0">
                  <a:solidFill>
                    <a:srgbClr val="4A6C5B"/>
                  </a:solidFill>
                  <a:latin typeface="Arial" panose="020B0604020202020204" pitchFamily="34" charset="0"/>
                  <a:cs typeface="Arial" panose="020B0604020202020204" pitchFamily="34" charset="0"/>
                </a:rPr>
                <a:t>149</a:t>
              </a:r>
              <a:r>
                <a:rPr kumimoji="0" lang="fr-BE" sz="16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 </a:t>
              </a:r>
              <a:r>
                <a:rPr kumimoji="0" lang="fr-BE" sz="16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millions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messages/</a:t>
              </a:r>
              <a:r>
                <a:rPr kumimoji="0" lang="fr-BE" sz="1100" b="1" i="0" u="none" strike="noStrike" kern="1200" cap="none" spc="0" normalizeH="0" baseline="0" noProof="0" dirty="0" err="1" smtClean="0">
                  <a:ln>
                    <a:noFill/>
                  </a:ln>
                  <a:solidFill>
                    <a:srgbClr val="4A6C5B"/>
                  </a:solidFill>
                  <a:effectLst/>
                  <a:uLnTx/>
                  <a:uFillTx/>
                  <a:latin typeface="Arial" panose="020B0604020202020204" pitchFamily="34" charset="0"/>
                  <a:ea typeface="+mn-ea"/>
                  <a:cs typeface="Arial" panose="020B0604020202020204" pitchFamily="34" charset="0"/>
                </a:rPr>
                <a:t>year</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via </a:t>
              </a:r>
              <a:r>
                <a:rPr kumimoji="0" lang="fr-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eHealthBox</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p:txBody>
        </p:sp>
      </p:grpSp>
      <p:grpSp>
        <p:nvGrpSpPr>
          <p:cNvPr id="43" name="Group 42"/>
          <p:cNvGrpSpPr/>
          <p:nvPr/>
        </p:nvGrpSpPr>
        <p:grpSpPr>
          <a:xfrm>
            <a:off x="5424685" y="1351684"/>
            <a:ext cx="1468671" cy="1652206"/>
            <a:chOff x="7395613" y="814615"/>
            <a:chExt cx="2610968" cy="2937251"/>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5586" y="814615"/>
              <a:ext cx="1829571" cy="1829570"/>
            </a:xfrm>
            <a:prstGeom prst="rect">
              <a:avLst/>
            </a:prstGeom>
          </p:spPr>
        </p:pic>
        <p:sp>
          <p:nvSpPr>
            <p:cNvPr id="15" name="Rectangle 14"/>
            <p:cNvSpPr/>
            <p:nvPr/>
          </p:nvSpPr>
          <p:spPr>
            <a:xfrm>
              <a:off x="7395613" y="2548120"/>
              <a:ext cx="2610968" cy="120374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600" b="1" dirty="0">
                  <a:solidFill>
                    <a:srgbClr val="4A6C5B"/>
                  </a:solidFill>
                  <a:latin typeface="Arial" panose="020B0604020202020204" pitchFamily="34" charset="0"/>
                  <a:cs typeface="Arial" panose="020B0604020202020204" pitchFamily="34" charset="0"/>
                </a:rPr>
                <a:t>+97%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of </a:t>
              </a:r>
              <a:r>
                <a:rPr kumimoji="0" lang="fr-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GPs</a:t>
              </a:r>
              <a:r>
                <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a:t>
              </a:r>
              <a:r>
                <a:rPr kumimoji="0" lang="fr-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make</a:t>
              </a:r>
              <a:r>
                <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use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of eHealth services</a:t>
              </a:r>
            </a:p>
          </p:txBody>
        </p:sp>
      </p:grpSp>
      <p:grpSp>
        <p:nvGrpSpPr>
          <p:cNvPr id="3" name="Group 2"/>
          <p:cNvGrpSpPr/>
          <p:nvPr/>
        </p:nvGrpSpPr>
        <p:grpSpPr>
          <a:xfrm>
            <a:off x="7169811" y="3299093"/>
            <a:ext cx="2886629" cy="1647822"/>
            <a:chOff x="4532721" y="4860280"/>
            <a:chExt cx="5131784" cy="2929461"/>
          </a:xfrm>
        </p:grpSpPr>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9206" y="4860280"/>
              <a:ext cx="2323125" cy="1240847"/>
            </a:xfrm>
            <a:prstGeom prst="rect">
              <a:avLst/>
            </a:prstGeom>
          </p:spPr>
        </p:pic>
        <p:sp>
          <p:nvSpPr>
            <p:cNvPr id="26" name="Rectangle 25"/>
            <p:cNvSpPr/>
            <p:nvPr/>
          </p:nvSpPr>
          <p:spPr>
            <a:xfrm>
              <a:off x="4532721" y="6285055"/>
              <a:ext cx="5131784" cy="1504686"/>
            </a:xfrm>
            <a:prstGeom prst="rect">
              <a:avLst/>
            </a:prstGeom>
          </p:spPr>
          <p:txBody>
            <a:bodyPr wrap="square">
              <a:spAutoFit/>
            </a:bodyPr>
            <a:lstStyle/>
            <a:p>
              <a:pPr algn="ctr" fontAlgn="auto">
                <a:spcBef>
                  <a:spcPts val="0"/>
                </a:spcBef>
                <a:spcAft>
                  <a:spcPts val="0"/>
                </a:spcAft>
                <a:defRPr/>
              </a:pPr>
              <a:r>
                <a:rPr lang="fr-BE" sz="1600" b="1" dirty="0">
                  <a:solidFill>
                    <a:srgbClr val="4A6C5B"/>
                  </a:solidFill>
                  <a:latin typeface="Arial" panose="020B0604020202020204" pitchFamily="34" charset="0"/>
                  <a:cs typeface="Arial" panose="020B0604020202020204" pitchFamily="34" charset="0"/>
                </a:rPr>
                <a:t>4.835.690 </a:t>
              </a:r>
            </a:p>
            <a:p>
              <a:pPr lvl="0" algn="ctr">
                <a:defRPr/>
              </a:pPr>
              <a:r>
                <a:rPr kumimoji="0" lang="en-US"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Belgian patients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Summary </a:t>
              </a:r>
              <a:r>
                <a:rPr kumimoji="0" lang="en-US"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Electronic Health Records in health vaults  </a:t>
              </a:r>
            </a:p>
          </p:txBody>
        </p:sp>
      </p:grpSp>
      <p:grpSp>
        <p:nvGrpSpPr>
          <p:cNvPr id="41" name="Group 40"/>
          <p:cNvGrpSpPr/>
          <p:nvPr/>
        </p:nvGrpSpPr>
        <p:grpSpPr>
          <a:xfrm>
            <a:off x="1827700" y="1268760"/>
            <a:ext cx="2674130" cy="1663122"/>
            <a:chOff x="-373947" y="598714"/>
            <a:chExt cx="4754013" cy="2956662"/>
          </a:xfrm>
        </p:grpSpPr>
        <p:grpSp>
          <p:nvGrpSpPr>
            <p:cNvPr id="13" name="Group 12"/>
            <p:cNvGrpSpPr/>
            <p:nvPr/>
          </p:nvGrpSpPr>
          <p:grpSpPr>
            <a:xfrm>
              <a:off x="866130" y="598714"/>
              <a:ext cx="1973439" cy="1614997"/>
              <a:chOff x="660507" y="708577"/>
              <a:chExt cx="1973439" cy="1614997"/>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507" y="708577"/>
                <a:ext cx="1973439" cy="1614997"/>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39497" t="36834" r="39089" b="37666"/>
              <a:stretch/>
            </p:blipFill>
            <p:spPr>
              <a:xfrm>
                <a:off x="1322022" y="877528"/>
                <a:ext cx="844551" cy="823033"/>
              </a:xfrm>
              <a:prstGeom prst="rect">
                <a:avLst/>
              </a:prstGeom>
            </p:spPr>
          </p:pic>
        </p:grpSp>
        <p:sp>
          <p:nvSpPr>
            <p:cNvPr id="40" name="Rectangle 39"/>
            <p:cNvSpPr/>
            <p:nvPr/>
          </p:nvSpPr>
          <p:spPr>
            <a:xfrm>
              <a:off x="-373947" y="2351628"/>
              <a:ext cx="4754013" cy="120374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&gt; </a:t>
              </a:r>
              <a:r>
                <a:rPr lang="fr-BE" sz="1600" b="1" noProof="0" dirty="0" smtClean="0">
                  <a:solidFill>
                    <a:srgbClr val="4A6C5B"/>
                  </a:solidFill>
                  <a:latin typeface="Arial" panose="020B0604020202020204" pitchFamily="34" charset="0"/>
                  <a:cs typeface="Arial" panose="020B0604020202020204" pitchFamily="34" charset="0"/>
                </a:rPr>
                <a:t>91</a:t>
              </a:r>
              <a:r>
                <a:rPr lang="fr-BE" sz="1600" b="1" dirty="0" smtClean="0">
                  <a:solidFill>
                    <a:srgbClr val="4A6C5B"/>
                  </a:solidFill>
                  <a:latin typeface="Arial" panose="020B0604020202020204" pitchFamily="34" charset="0"/>
                  <a:cs typeface="Arial" panose="020B0604020202020204" pitchFamily="34" charset="0"/>
                </a:rPr>
                <a:t>,3 </a:t>
              </a:r>
              <a:r>
                <a:rPr kumimoji="0" lang="fr-BE" sz="16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a:t>
              </a:r>
              <a:endParaRPr kumimoji="0" lang="fr-BE" sz="16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of </a:t>
              </a:r>
              <a:r>
                <a:rPr kumimoji="0" lang="fr-BE" sz="1100" b="1" i="0" u="none" strike="noStrike" kern="1200" cap="none" spc="0" normalizeH="0" baseline="0" noProof="0" dirty="0" err="1" smtClean="0">
                  <a:ln>
                    <a:noFill/>
                  </a:ln>
                  <a:solidFill>
                    <a:srgbClr val="4A6C5B"/>
                  </a:solidFill>
                  <a:effectLst/>
                  <a:uLnTx/>
                  <a:uFillTx/>
                  <a:latin typeface="Arial" panose="020B0604020202020204" pitchFamily="34" charset="0"/>
                  <a:ea typeface="+mn-ea"/>
                  <a:cs typeface="Arial" panose="020B0604020202020204" pitchFamily="34" charset="0"/>
                </a:rPr>
                <a:t>Belgian</a:t>
              </a: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 </a:t>
              </a:r>
              <a:r>
                <a:rPr kumimoji="0" lang="fr-BE" sz="1100" b="1" i="0" u="none" strike="noStrike" kern="1200" cap="none" spc="0" normalizeH="0" baseline="0" noProof="0" dirty="0" err="1" smtClean="0">
                  <a:ln>
                    <a:noFill/>
                  </a:ln>
                  <a:solidFill>
                    <a:srgbClr val="4A6C5B"/>
                  </a:solidFill>
                  <a:effectLst/>
                  <a:uLnTx/>
                  <a:uFillTx/>
                  <a:latin typeface="Arial" panose="020B0604020202020204" pitchFamily="34" charset="0"/>
                  <a:ea typeface="+mn-ea"/>
                  <a:cs typeface="Arial" panose="020B0604020202020204" pitchFamily="34" charset="0"/>
                </a:rPr>
                <a:t>citizens</a:t>
              </a: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 have </a:t>
              </a:r>
              <a:r>
                <a:rPr kumimoji="0" lang="fr-BE" sz="1100" b="1" i="0" u="none" strike="noStrike" kern="1200" cap="none" spc="0" normalizeH="0" baseline="0" noProof="0" dirty="0" err="1" smtClean="0">
                  <a:ln>
                    <a:noFill/>
                  </a:ln>
                  <a:solidFill>
                    <a:srgbClr val="4A6C5B"/>
                  </a:solidFill>
                  <a:effectLst/>
                  <a:uLnTx/>
                  <a:uFillTx/>
                  <a:latin typeface="Arial" panose="020B0604020202020204" pitchFamily="34" charset="0"/>
                  <a:ea typeface="+mn-ea"/>
                  <a:cs typeface="Arial" panose="020B0604020202020204" pitchFamily="34" charset="0"/>
                </a:rPr>
                <a:t>given</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an </a:t>
              </a:r>
              <a:r>
                <a:rPr kumimoji="0" lang="fr-BE" sz="1100" b="1" i="0" u="none" strike="noStrike" kern="1200" cap="none" spc="0" normalizeH="0" baseline="0" noProof="0" dirty="0" err="1" smtClean="0">
                  <a:ln>
                    <a:noFill/>
                  </a:ln>
                  <a:solidFill>
                    <a:srgbClr val="4A6C5B"/>
                  </a:solidFill>
                  <a:effectLst/>
                  <a:uLnTx/>
                  <a:uFillTx/>
                  <a:latin typeface="Arial" panose="020B0604020202020204" pitchFamily="34" charset="0"/>
                  <a:ea typeface="+mn-ea"/>
                  <a:cs typeface="Arial" panose="020B0604020202020204" pitchFamily="34" charset="0"/>
                </a:rPr>
                <a:t>informed</a:t>
              </a: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 consent for data sharing</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p:txBody>
        </p:sp>
      </p:grpSp>
      <p:grpSp>
        <p:nvGrpSpPr>
          <p:cNvPr id="10" name="Group 9"/>
          <p:cNvGrpSpPr/>
          <p:nvPr/>
        </p:nvGrpSpPr>
        <p:grpSpPr>
          <a:xfrm>
            <a:off x="2048111" y="3299093"/>
            <a:ext cx="2233304" cy="1610201"/>
            <a:chOff x="2795148" y="3310960"/>
            <a:chExt cx="2233304" cy="1610201"/>
          </a:xfrm>
        </p:grpSpPr>
        <p:grpSp>
          <p:nvGrpSpPr>
            <p:cNvPr id="35" name="Group 34"/>
            <p:cNvGrpSpPr/>
            <p:nvPr/>
          </p:nvGrpSpPr>
          <p:grpSpPr>
            <a:xfrm>
              <a:off x="3071367" y="4205657"/>
              <a:ext cx="736099" cy="702051"/>
              <a:chOff x="-253508" y="4873479"/>
              <a:chExt cx="1308619" cy="1248090"/>
            </a:xfrm>
          </p:grpSpPr>
          <p:pic>
            <p:nvPicPr>
              <p:cNvPr id="19" name="Picture 18"/>
              <p:cNvPicPr>
                <a:picLocks noChangeAspect="1"/>
              </p:cNvPicPr>
              <p:nvPr/>
            </p:nvPicPr>
            <p:blipFill>
              <a:blip r:embed="rId8" cstate="print">
                <a:extLst>
                  <a:ext uri="{BEBA8EAE-BF5A-486C-A8C5-ECC9F3942E4B}">
                    <a14:imgProps xmlns:a14="http://schemas.microsoft.com/office/drawing/2010/main">
                      <a14:imgLayer r:embed="rId9">
                        <a14:imgEffect>
                          <a14:backgroundRemoval t="0" b="98997" l="0" r="100000">
                            <a14:foregroundMark x1="20067" y1="20736" x2="20067" y2="20736"/>
                            <a14:foregroundMark x1="72241" y1="69900" x2="72241" y2="69900"/>
                            <a14:foregroundMark x1="69900" y1="82609" x2="69900" y2="82609"/>
                            <a14:foregroundMark x1="36120" y1="77258" x2="36120" y2="77258"/>
                            <a14:foregroundMark x1="36120" y1="74247" x2="36120" y2="74247"/>
                            <a14:foregroundMark x1="57525" y1="34783" x2="57525" y2="34783"/>
                            <a14:foregroundMark x1="53846" y1="44147" x2="53846" y2="44147"/>
                            <a14:foregroundMark x1="88963" y1="33779" x2="88963" y2="33779"/>
                            <a14:foregroundMark x1="93311" y1="51505" x2="93311" y2="51505"/>
                          </a14:backgroundRemoval>
                        </a14:imgEffect>
                      </a14:imgLayer>
                    </a14:imgProps>
                  </a:ext>
                  <a:ext uri="{28A0092B-C50C-407E-A947-70E740481C1C}">
                    <a14:useLocalDpi xmlns:a14="http://schemas.microsoft.com/office/drawing/2010/main" val="0"/>
                  </a:ext>
                </a:extLst>
              </a:blip>
              <a:stretch>
                <a:fillRect/>
              </a:stretch>
            </p:blipFill>
            <p:spPr>
              <a:xfrm>
                <a:off x="-25597" y="4873479"/>
                <a:ext cx="932287" cy="932287"/>
              </a:xfrm>
              <a:prstGeom prst="rect">
                <a:avLst/>
              </a:prstGeom>
            </p:spPr>
          </p:pic>
          <p:sp>
            <p:nvSpPr>
              <p:cNvPr id="21" name="Rectangle 20"/>
              <p:cNvSpPr/>
              <p:nvPr/>
            </p:nvSpPr>
            <p:spPr>
              <a:xfrm>
                <a:off x="-253508" y="5656485"/>
                <a:ext cx="1308619" cy="465084"/>
              </a:xfrm>
              <a:prstGeom prst="rect">
                <a:avLst/>
              </a:prstGeom>
            </p:spPr>
            <p:txBody>
              <a:bodyPr wrap="none">
                <a:spAutoFit/>
              </a:bodyPr>
              <a:lstStyle/>
              <a:p>
                <a:pPr lvl="0">
                  <a:defRPr/>
                </a:pPr>
                <a:r>
                  <a:rPr lang="fr-BE" sz="1100" b="1" dirty="0" smtClean="0">
                    <a:solidFill>
                      <a:srgbClr val="4A6C5B"/>
                    </a:solidFill>
                    <a:latin typeface="Arial" panose="020B0604020202020204" pitchFamily="34" charset="0"/>
                    <a:cs typeface="Arial" panose="020B0604020202020204" pitchFamily="34" charset="0"/>
                  </a:rPr>
                  <a:t>&gt; </a:t>
                </a:r>
                <a:r>
                  <a:rPr lang="fr-BE" sz="1100" b="1" dirty="0">
                    <a:solidFill>
                      <a:srgbClr val="4A6C5B"/>
                    </a:solidFill>
                    <a:latin typeface="Arial" panose="020B0604020202020204" pitchFamily="34" charset="0"/>
                    <a:cs typeface="Arial" panose="020B0604020202020204" pitchFamily="34" charset="0"/>
                  </a:rPr>
                  <a:t>29.000</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p:txBody>
          </p:sp>
        </p:grpSp>
        <p:grpSp>
          <p:nvGrpSpPr>
            <p:cNvPr id="37" name="Group 36"/>
            <p:cNvGrpSpPr/>
            <p:nvPr/>
          </p:nvGrpSpPr>
          <p:grpSpPr>
            <a:xfrm>
              <a:off x="3856029" y="4205656"/>
              <a:ext cx="619080" cy="715505"/>
              <a:chOff x="2436488" y="4873477"/>
              <a:chExt cx="1100586" cy="1272008"/>
            </a:xfrm>
          </p:grpSpPr>
          <p:pic>
            <p:nvPicPr>
              <p:cNvPr id="20" name="Picture 19"/>
              <p:cNvPicPr>
                <a:picLocks noChangeAspect="1"/>
              </p:cNvPicPr>
              <p:nvPr/>
            </p:nvPicPr>
            <p:blipFill>
              <a:blip r:embed="rId10" cstate="print">
                <a:extLst>
                  <a:ext uri="{BEBA8EAE-BF5A-486C-A8C5-ECC9F3942E4B}">
                    <a14:imgProps xmlns:a14="http://schemas.microsoft.com/office/drawing/2010/main">
                      <a14:imgLayer r:embed="rId11">
                        <a14:imgEffect>
                          <a14:backgroundRemoval t="368" b="100000" l="0" r="100000">
                            <a14:foregroundMark x1="22059" y1="16912" x2="22059" y2="16912"/>
                            <a14:foregroundMark x1="56618" y1="54779" x2="56618" y2="54779"/>
                          </a14:backgroundRemoval>
                        </a14:imgEffect>
                      </a14:imgLayer>
                    </a14:imgProps>
                  </a:ext>
                  <a:ext uri="{28A0092B-C50C-407E-A947-70E740481C1C}">
                    <a14:useLocalDpi xmlns:a14="http://schemas.microsoft.com/office/drawing/2010/main" val="0"/>
                  </a:ext>
                </a:extLst>
              </a:blip>
              <a:stretch>
                <a:fillRect/>
              </a:stretch>
            </p:blipFill>
            <p:spPr>
              <a:xfrm>
                <a:off x="2491629" y="4873477"/>
                <a:ext cx="1015550" cy="1015549"/>
              </a:xfrm>
              <a:prstGeom prst="rect">
                <a:avLst/>
              </a:prstGeom>
            </p:spPr>
          </p:pic>
          <p:sp>
            <p:nvSpPr>
              <p:cNvPr id="22" name="Rectangle 21"/>
              <p:cNvSpPr/>
              <p:nvPr/>
            </p:nvSpPr>
            <p:spPr>
              <a:xfrm>
                <a:off x="2436488" y="5680401"/>
                <a:ext cx="1100586" cy="465084"/>
              </a:xfrm>
              <a:prstGeom prst="rect">
                <a:avLst/>
              </a:prstGeom>
            </p:spPr>
            <p:txBody>
              <a:bodyPr wrap="none">
                <a:spAutoFit/>
              </a:bodyPr>
              <a:lstStyle/>
              <a:p>
                <a:pPr lvl="0">
                  <a:defRPr/>
                </a:pPr>
                <a:r>
                  <a:rPr lang="fr-BE" sz="1100" b="1" dirty="0">
                    <a:solidFill>
                      <a:srgbClr val="4A6C5B"/>
                    </a:solidFill>
                    <a:latin typeface="Arial" panose="020B0604020202020204" pitchFamily="34" charset="0"/>
                    <a:cs typeface="Arial" panose="020B0604020202020204" pitchFamily="34" charset="0"/>
                  </a:rPr>
                  <a:t>&gt; 4000</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p:txBody>
          </p:sp>
        </p:grpSp>
        <p:grpSp>
          <p:nvGrpSpPr>
            <p:cNvPr id="38" name="Group 37"/>
            <p:cNvGrpSpPr/>
            <p:nvPr/>
          </p:nvGrpSpPr>
          <p:grpSpPr>
            <a:xfrm>
              <a:off x="3002737" y="3563342"/>
              <a:ext cx="1818126" cy="679815"/>
              <a:chOff x="1804287" y="5934586"/>
              <a:chExt cx="2378602" cy="889123"/>
            </a:xfrm>
          </p:grpSpPr>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68714" y="5934586"/>
                <a:ext cx="427673" cy="405050"/>
              </a:xfrm>
              <a:prstGeom prst="rect">
                <a:avLst/>
              </a:prstGeom>
            </p:spPr>
          </p:pic>
          <p:sp>
            <p:nvSpPr>
              <p:cNvPr id="24" name="Rectangle 23"/>
              <p:cNvSpPr/>
              <p:nvPr/>
            </p:nvSpPr>
            <p:spPr>
              <a:xfrm>
                <a:off x="1804287" y="6380918"/>
                <a:ext cx="2378602" cy="44279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600" b="1" dirty="0">
                    <a:solidFill>
                      <a:srgbClr val="4A6C5B"/>
                    </a:solidFill>
                    <a:latin typeface="Arial" panose="020B0604020202020204" pitchFamily="34" charset="0"/>
                    <a:cs typeface="Arial" panose="020B0604020202020204" pitchFamily="34" charset="0"/>
                  </a:rPr>
                  <a:t>16 </a:t>
                </a:r>
                <a:r>
                  <a:rPr lang="fr-BE" sz="1600" b="1" dirty="0" smtClean="0">
                    <a:solidFill>
                      <a:srgbClr val="4A6C5B"/>
                    </a:solidFill>
                    <a:latin typeface="Arial" panose="020B0604020202020204" pitchFamily="34" charset="0"/>
                    <a:cs typeface="Arial" panose="020B0604020202020204" pitchFamily="34" charset="0"/>
                  </a:rPr>
                  <a:t>million/</a:t>
                </a:r>
                <a:r>
                  <a:rPr lang="fr-BE" sz="1600" b="1" dirty="0" err="1" smtClean="0">
                    <a:solidFill>
                      <a:srgbClr val="4A6C5B"/>
                    </a:solidFill>
                    <a:latin typeface="Arial" panose="020B0604020202020204" pitchFamily="34" charset="0"/>
                    <a:cs typeface="Arial" panose="020B0604020202020204" pitchFamily="34" charset="0"/>
                  </a:rPr>
                  <a:t>month</a:t>
                </a:r>
                <a:endParaRPr lang="fr-BE" sz="1600" b="1" dirty="0">
                  <a:solidFill>
                    <a:srgbClr val="4A6C5B"/>
                  </a:solidFill>
                  <a:latin typeface="Arial" panose="020B0604020202020204" pitchFamily="34" charset="0"/>
                  <a:cs typeface="Arial" panose="020B0604020202020204" pitchFamily="34" charset="0"/>
                </a:endParaRPr>
              </a:p>
            </p:txBody>
          </p:sp>
        </p:grpSp>
        <p:sp>
          <p:nvSpPr>
            <p:cNvPr id="47" name="Rectangle 46"/>
            <p:cNvSpPr/>
            <p:nvPr/>
          </p:nvSpPr>
          <p:spPr>
            <a:xfrm>
              <a:off x="2795148" y="3310960"/>
              <a:ext cx="2233304" cy="307777"/>
            </a:xfrm>
            <a:prstGeom prst="rect">
              <a:avLst/>
            </a:prstGeom>
            <a:solidFill>
              <a:srgbClr val="4A6C5B"/>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Electronic</a:t>
              </a:r>
              <a:r>
                <a:rPr kumimoji="0" lang="fr-BE" sz="1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prescriptions</a:t>
              </a:r>
              <a:endParaRPr kumimoji="0" lang="fr-BE"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6" name="Group 15"/>
          <p:cNvGrpSpPr/>
          <p:nvPr/>
        </p:nvGrpSpPr>
        <p:grpSpPr>
          <a:xfrm>
            <a:off x="4243642" y="4732082"/>
            <a:ext cx="3358217" cy="1597681"/>
            <a:chOff x="4042167" y="4113743"/>
            <a:chExt cx="3358217" cy="1597681"/>
          </a:xfrm>
        </p:grpSpPr>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60440" y="4113743"/>
              <a:ext cx="1062151" cy="1088454"/>
            </a:xfrm>
            <a:prstGeom prst="rect">
              <a:avLst/>
            </a:prstGeom>
          </p:spPr>
        </p:pic>
        <p:sp>
          <p:nvSpPr>
            <p:cNvPr id="5" name="Rectangle 4"/>
            <p:cNvSpPr/>
            <p:nvPr/>
          </p:nvSpPr>
          <p:spPr>
            <a:xfrm>
              <a:off x="4042167" y="5034316"/>
              <a:ext cx="3358217" cy="677108"/>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lang="fr-BE" sz="1600" b="1" dirty="0">
                  <a:solidFill>
                    <a:srgbClr val="4A6C5B"/>
                  </a:solidFill>
                  <a:latin typeface="Arial" panose="020B0604020202020204" pitchFamily="34" charset="0"/>
                  <a:cs typeface="Arial" panose="020B0604020202020204" pitchFamily="34" charset="0"/>
                </a:rPr>
                <a:t>220 </a:t>
              </a:r>
              <a:r>
                <a:rPr lang="fr-BE" sz="1600" b="1" dirty="0" smtClean="0">
                  <a:solidFill>
                    <a:srgbClr val="4A6C5B"/>
                  </a:solidFill>
                  <a:latin typeface="Arial" panose="020B0604020202020204" pitchFamily="34" charset="0"/>
                  <a:cs typeface="Arial" panose="020B0604020202020204" pitchFamily="34" charset="0"/>
                </a:rPr>
                <a:t>million</a:t>
              </a:r>
              <a:endParaRPr lang="fr-BE" sz="1600" b="1" dirty="0">
                <a:solidFill>
                  <a:srgbClr val="4A6C5B"/>
                </a:solidFill>
                <a:latin typeface="Arial" panose="020B0604020202020204" pitchFamily="34" charset="0"/>
                <a:cs typeface="Arial" panose="020B0604020202020204" pitchFamily="34" charset="0"/>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electronic</a:t>
              </a:r>
              <a:r>
                <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a:t>
              </a:r>
              <a:r>
                <a:rPr kumimoji="0" lang="nl-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documents</a:t>
              </a:r>
              <a:r>
                <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a:t>
              </a:r>
              <a:r>
                <a:rPr kumimoji="0" lang="nl-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available</a:t>
              </a:r>
              <a:endPar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at </a:t>
              </a:r>
              <a:r>
                <a:rPr kumimoji="0" lang="nl-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hospitals</a:t>
              </a:r>
              <a:r>
                <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a:t>
              </a:r>
              <a:r>
                <a:rPr kumimoji="0" lang="nl-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and</a:t>
              </a:r>
              <a:r>
                <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a:t>
              </a:r>
              <a:r>
                <a:rPr kumimoji="0" lang="nl-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clinical</a:t>
              </a:r>
              <a:r>
                <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labs</a:t>
              </a:r>
            </a:p>
          </p:txBody>
        </p:sp>
      </p:grpSp>
      <p:sp>
        <p:nvSpPr>
          <p:cNvPr id="39"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US" sz="1800" b="0" i="0" u="none" strike="noStrike" kern="1200" cap="none" spc="0" normalizeH="0" baseline="0" noProof="0" dirty="0" smtClean="0">
              <a:ln>
                <a:noFill/>
              </a:ln>
              <a:solidFill>
                <a:prstClr val="white"/>
              </a:solidFill>
              <a:effectLst/>
              <a:uLnTx/>
              <a:uFillTx/>
              <a:latin typeface="Calibri"/>
              <a:ea typeface="+mn-ea"/>
              <a:cs typeface="+mn-cs"/>
            </a:endParaRPr>
          </a:p>
        </p:txBody>
      </p:sp>
      <p:grpSp>
        <p:nvGrpSpPr>
          <p:cNvPr id="18" name="Group 17"/>
          <p:cNvGrpSpPr/>
          <p:nvPr/>
        </p:nvGrpSpPr>
        <p:grpSpPr>
          <a:xfrm>
            <a:off x="5260559" y="3244081"/>
            <a:ext cx="1631103" cy="1168862"/>
            <a:chOff x="5222177" y="3199474"/>
            <a:chExt cx="1631103" cy="1168862"/>
          </a:xfrm>
        </p:grpSpPr>
        <p:grpSp>
          <p:nvGrpSpPr>
            <p:cNvPr id="17" name="Group 16"/>
            <p:cNvGrpSpPr/>
            <p:nvPr/>
          </p:nvGrpSpPr>
          <p:grpSpPr>
            <a:xfrm>
              <a:off x="5222177" y="3199474"/>
              <a:ext cx="1631103" cy="1168862"/>
              <a:chOff x="5490116" y="2902310"/>
              <a:chExt cx="1631103" cy="1168862"/>
            </a:xfrm>
          </p:grpSpPr>
          <p:sp>
            <p:nvSpPr>
              <p:cNvPr id="29" name="Rectangle 28"/>
              <p:cNvSpPr/>
              <p:nvPr/>
            </p:nvSpPr>
            <p:spPr>
              <a:xfrm>
                <a:off x="5490116" y="3563341"/>
                <a:ext cx="1631103" cy="5078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600" b="1" noProof="0" dirty="0" smtClean="0">
                    <a:solidFill>
                      <a:srgbClr val="4A6C5B"/>
                    </a:solidFill>
                    <a:latin typeface="Arial" panose="020B0604020202020204" pitchFamily="34" charset="0"/>
                    <a:cs typeface="Arial" panose="020B0604020202020204" pitchFamily="34" charset="0"/>
                  </a:rPr>
                  <a:t>20</a:t>
                </a:r>
                <a:r>
                  <a:rPr kumimoji="0" lang="fr-BE" sz="16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.260.000.000</a:t>
                </a:r>
                <a:endParaRPr kumimoji="0" lang="fr-BE" sz="16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d</a:t>
                </a: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igital transactions</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14"/>
              <a:stretch>
                <a:fillRect/>
              </a:stretch>
            </p:blipFill>
            <p:spPr>
              <a:xfrm>
                <a:off x="5847472" y="2902310"/>
                <a:ext cx="986904" cy="637115"/>
              </a:xfrm>
              <a:prstGeom prst="rect">
                <a:avLst/>
              </a:prstGeom>
            </p:spPr>
          </p:pic>
        </p:grpSp>
        <p:sp>
          <p:nvSpPr>
            <p:cNvPr id="4" name="Rectangle 3"/>
            <p:cNvSpPr/>
            <p:nvPr/>
          </p:nvSpPr>
          <p:spPr>
            <a:xfrm>
              <a:off x="5626773" y="3457597"/>
              <a:ext cx="914400" cy="363099"/>
            </a:xfrm>
            <a:prstGeom prst="rect">
              <a:avLst/>
            </a:prstGeom>
            <a:solidFill>
              <a:srgbClr val="90A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b="1" dirty="0" smtClean="0">
                  <a:solidFill>
                    <a:srgbClr val="49685C"/>
                  </a:solidFill>
                </a:rPr>
                <a:t>2022</a:t>
              </a:r>
              <a:endParaRPr lang="fr-BE" sz="2400" b="1" dirty="0">
                <a:solidFill>
                  <a:srgbClr val="49685C"/>
                </a:solidFill>
              </a:endParaRPr>
            </a:p>
          </p:txBody>
        </p:sp>
      </p:grpSp>
    </p:spTree>
    <p:extLst>
      <p:ext uri="{BB962C8B-B14F-4D97-AF65-F5344CB8AC3E}">
        <p14:creationId xmlns:p14="http://schemas.microsoft.com/office/powerpoint/2010/main" val="3489247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99</a:t>
            </a:fld>
            <a:r>
              <a:rPr lang="fr-BE" smtClean="0"/>
              <a:t> </a:t>
            </a:r>
            <a:endParaRPr lang="fr-BE" dirty="0"/>
          </a:p>
        </p:txBody>
      </p:sp>
      <p:sp>
        <p:nvSpPr>
          <p:cNvPr id="3" name="Title 2"/>
          <p:cNvSpPr>
            <a:spLocks noGrp="1"/>
          </p:cNvSpPr>
          <p:nvPr>
            <p:ph type="title"/>
          </p:nvPr>
        </p:nvSpPr>
        <p:spPr/>
        <p:txBody>
          <a:bodyPr/>
          <a:lstStyle/>
          <a:p>
            <a:r>
              <a:rPr lang="nl-BE" smtClean="0"/>
              <a:t>eHealth: architecture</a:t>
            </a:r>
            <a:endParaRPr lang="en-US" dirty="0"/>
          </a:p>
        </p:txBody>
      </p:sp>
      <p:pic>
        <p:nvPicPr>
          <p:cNvPr id="56" name="Picture 7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76378" y="5808342"/>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Oval 83"/>
          <p:cNvSpPr>
            <a:spLocks noChangeArrowheads="1"/>
          </p:cNvSpPr>
          <p:nvPr/>
        </p:nvSpPr>
        <p:spPr bwMode="auto">
          <a:xfrm>
            <a:off x="2066228" y="3855717"/>
            <a:ext cx="989012"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altLang="en-US" sz="2400" b="1" i="1"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58" name="Oval 84"/>
          <p:cNvSpPr>
            <a:spLocks noChangeArrowheads="1"/>
          </p:cNvSpPr>
          <p:nvPr/>
        </p:nvSpPr>
        <p:spPr bwMode="auto">
          <a:xfrm>
            <a:off x="9427467" y="3849367"/>
            <a:ext cx="989013"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59" name="Rectangle 85"/>
          <p:cNvSpPr>
            <a:spLocks noChangeArrowheads="1"/>
          </p:cNvSpPr>
          <p:nvPr/>
        </p:nvSpPr>
        <p:spPr bwMode="auto">
          <a:xfrm>
            <a:off x="2575817" y="3857305"/>
            <a:ext cx="7364413" cy="1412875"/>
          </a:xfrm>
          <a:prstGeom prst="rect">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2400" b="1" i="1"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1"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60" name="Oval 86"/>
          <p:cNvSpPr>
            <a:spLocks noChangeArrowheads="1"/>
          </p:cNvSpPr>
          <p:nvPr/>
        </p:nvSpPr>
        <p:spPr bwMode="auto">
          <a:xfrm>
            <a:off x="3345753" y="411289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1" name="Oval 87"/>
          <p:cNvSpPr>
            <a:spLocks noChangeArrowheads="1"/>
          </p:cNvSpPr>
          <p:nvPr/>
        </p:nvSpPr>
        <p:spPr bwMode="auto">
          <a:xfrm>
            <a:off x="9251253" y="410654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2" name="Rectangle 88"/>
          <p:cNvSpPr>
            <a:spLocks noChangeArrowheads="1"/>
          </p:cNvSpPr>
          <p:nvPr/>
        </p:nvSpPr>
        <p:spPr bwMode="auto">
          <a:xfrm>
            <a:off x="3748980" y="4116067"/>
            <a:ext cx="5832475" cy="906463"/>
          </a:xfrm>
          <a:prstGeom prst="rect">
            <a:avLst/>
          </a:prstGeom>
          <a:gradFill rotWithShape="1">
            <a:gsLst>
              <a:gs pos="0">
                <a:srgbClr val="99CC00">
                  <a:gamma/>
                  <a:shade val="46275"/>
                  <a:invGamma/>
                </a:srgbClr>
              </a:gs>
              <a:gs pos="50000">
                <a:srgbClr val="99CC00"/>
              </a:gs>
              <a:gs pos="100000">
                <a:srgbClr val="99CC00">
                  <a:gamma/>
                  <a:shade val="46275"/>
                  <a:invGamma/>
                </a:srgbClr>
              </a:gs>
            </a:gsLst>
            <a:lin ang="5400000" scaled="1"/>
          </a:grad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Basic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400" b="1" i="1" u="none" strike="noStrike" kern="1200" cap="none" spc="0" normalizeH="0" baseline="0" noProof="0" dirty="0">
                <a:ln>
                  <a:noFill/>
                </a:ln>
                <a:solidFill>
                  <a:srgbClr val="07766F"/>
                </a:solidFill>
                <a:effectLst>
                  <a:outerShdw blurRad="38100" dist="38100" dir="2700000" algn="tl">
                    <a:srgbClr val="000000"/>
                  </a:outerShdw>
                </a:effectLst>
                <a:uLnTx/>
                <a:uFillTx/>
                <a:latin typeface="Calibri" panose="020F0502020204030204"/>
                <a:ea typeface="+mn-ea"/>
                <a:cs typeface="Arial" charset="0"/>
              </a:rPr>
              <a:t>eHealth-</a:t>
            </a:r>
            <a:r>
              <a:rPr kumimoji="0" lang="nl-BE" sz="2400" b="1" i="1" u="none" strike="noStrike" kern="1200" cap="none" spc="0" normalizeH="0" baseline="0" noProof="0" dirty="0">
                <a:ln>
                  <a:noFill/>
                </a:ln>
                <a:solidFill>
                  <a:srgbClr val="C00000"/>
                </a:solidFill>
                <a:effectLst>
                  <a:outerShdw blurRad="38100" dist="38100" dir="2700000" algn="tl">
                    <a:srgbClr val="000000"/>
                  </a:outerShdw>
                </a:effectLst>
                <a:uLnTx/>
                <a:uFillTx/>
                <a:latin typeface="Calibri" panose="020F0502020204030204"/>
                <a:ea typeface="+mn-ea"/>
                <a:cs typeface="Arial" charset="0"/>
              </a:rPr>
              <a:t>platform</a:t>
            </a:r>
          </a:p>
        </p:txBody>
      </p:sp>
      <p:sp>
        <p:nvSpPr>
          <p:cNvPr id="63" name="Text Box 89"/>
          <p:cNvSpPr txBox="1">
            <a:spLocks noChangeArrowheads="1"/>
          </p:cNvSpPr>
          <p:nvPr/>
        </p:nvSpPr>
        <p:spPr bwMode="auto">
          <a:xfrm>
            <a:off x="2015428" y="4330380"/>
            <a:ext cx="13997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altLang="en-US" sz="24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Network</a:t>
            </a:r>
          </a:p>
        </p:txBody>
      </p:sp>
      <p:pic>
        <p:nvPicPr>
          <p:cNvPr id="64" name="Picture 3"/>
          <p:cNvPicPr>
            <a:picLocks noChangeAspect="1" noChangeArrowheads="1"/>
          </p:cNvPicPr>
          <p:nvPr/>
        </p:nvPicPr>
        <p:blipFill>
          <a:blip r:embed="rId4" cstate="email">
            <a:clrChange>
              <a:clrFrom>
                <a:srgbClr val="FCFEFC"/>
              </a:clrFrom>
              <a:clrTo>
                <a:srgbClr val="FCFEFC">
                  <a:alpha val="0"/>
                </a:srgbClr>
              </a:clrTo>
            </a:clrChange>
            <a:extLst>
              <a:ext uri="{28A0092B-C50C-407E-A947-70E740481C1C}">
                <a14:useLocalDpi xmlns:a14="http://schemas.microsoft.com/office/drawing/2010/main"/>
              </a:ext>
            </a:extLst>
          </a:blip>
          <a:srcRect/>
          <a:stretch>
            <a:fillRect/>
          </a:stretch>
        </p:blipFill>
        <p:spPr bwMode="auto">
          <a:xfrm>
            <a:off x="5866705" y="5711503"/>
            <a:ext cx="4667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Oval 5"/>
          <p:cNvSpPr>
            <a:spLocks noChangeArrowheads="1"/>
          </p:cNvSpPr>
          <p:nvPr/>
        </p:nvSpPr>
        <p:spPr bwMode="auto">
          <a:xfrm>
            <a:off x="4808171" y="1052736"/>
            <a:ext cx="2286000" cy="762000"/>
          </a:xfrm>
          <a:prstGeom prst="ellipse">
            <a:avLst/>
          </a:prstGeom>
          <a:noFill/>
          <a:ln w="9525">
            <a:no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1" i="1" u="none" strike="noStrike" kern="1200" cap="none" spc="0" normalizeH="0" baseline="0" noProof="0" dirty="0" err="1">
                <a:ln>
                  <a:noFill/>
                </a:ln>
                <a:solidFill>
                  <a:srgbClr val="000000"/>
                </a:solidFill>
                <a:effectLst>
                  <a:outerShdw blurRad="38100" dist="38100" dir="2700000" algn="tl">
                    <a:srgbClr val="C0C0C0"/>
                  </a:outerShdw>
                </a:effectLst>
                <a:uLnTx/>
                <a:uFillTx/>
                <a:latin typeface="Calibri" panose="020F0502020204030204"/>
                <a:ea typeface="+mn-ea"/>
                <a:cs typeface="Arial" charset="0"/>
              </a:rPr>
              <a:t>Patients</a:t>
            </a:r>
            <a:r>
              <a:rPr kumimoji="0" lang="nl-BE" sz="20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a:ea typeface="+mn-ea"/>
                <a:cs typeface="Arial" charset="0"/>
              </a:rPr>
              <a:t>, health care providers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1" i="1" u="none" strike="noStrike" kern="1200" cap="none" spc="0" normalizeH="0" baseline="0" noProof="0" dirty="0" err="1">
                <a:ln>
                  <a:noFill/>
                </a:ln>
                <a:solidFill>
                  <a:srgbClr val="000000"/>
                </a:solidFill>
                <a:effectLst>
                  <a:outerShdw blurRad="38100" dist="38100" dir="2700000" algn="tl">
                    <a:srgbClr val="C0C0C0"/>
                  </a:outerShdw>
                </a:effectLst>
                <a:uLnTx/>
                <a:uFillTx/>
                <a:latin typeface="Calibri" panose="020F0502020204030204"/>
                <a:ea typeface="+mn-ea"/>
                <a:cs typeface="Arial" charset="0"/>
              </a:rPr>
              <a:t>and</a:t>
            </a:r>
            <a:r>
              <a:rPr kumimoji="0" lang="nl-BE" sz="20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a:ea typeface="+mn-ea"/>
                <a:cs typeface="Arial" charset="0"/>
              </a:rPr>
              <a:t> health care </a:t>
            </a:r>
            <a:r>
              <a:rPr kumimoji="0" lang="nl-BE" sz="2000" b="1" i="1" u="none" strike="noStrike" kern="1200" cap="none" spc="0" normalizeH="0" baseline="0" noProof="0" dirty="0" err="1">
                <a:ln>
                  <a:noFill/>
                </a:ln>
                <a:solidFill>
                  <a:srgbClr val="000000"/>
                </a:solidFill>
                <a:effectLst>
                  <a:outerShdw blurRad="38100" dist="38100" dir="2700000" algn="tl">
                    <a:srgbClr val="C0C0C0"/>
                  </a:outerShdw>
                </a:effectLst>
                <a:uLnTx/>
                <a:uFillTx/>
                <a:latin typeface="Calibri" panose="020F0502020204030204"/>
                <a:ea typeface="+mn-ea"/>
                <a:cs typeface="Arial" charset="0"/>
              </a:rPr>
              <a:t>institutions</a:t>
            </a:r>
            <a:endParaRPr kumimoji="0" lang="nl-BE" sz="2000" b="1" i="1" u="none" strike="noStrike" kern="1200" cap="none" spc="0" normalizeH="0" baseline="0" noProof="0" dirty="0">
              <a:ln>
                <a:noFill/>
              </a:ln>
              <a:solidFill>
                <a:srgbClr val="FFFFFF"/>
              </a:solidFill>
              <a:effectLst>
                <a:outerShdw blurRad="38100" dist="38100" dir="2700000" algn="tl">
                  <a:srgbClr val="C0C0C0"/>
                </a:outerShdw>
              </a:effectLst>
              <a:uLnTx/>
              <a:uFillTx/>
              <a:latin typeface="Calibri" panose="020F0502020204030204"/>
              <a:ea typeface="+mn-ea"/>
              <a:cs typeface="Arial" charset="0"/>
            </a:endParaRPr>
          </a:p>
        </p:txBody>
      </p:sp>
      <p:sp>
        <p:nvSpPr>
          <p:cNvPr id="66" name="AutoShape 13"/>
          <p:cNvSpPr>
            <a:spLocks noChangeArrowheads="1"/>
          </p:cNvSpPr>
          <p:nvPr/>
        </p:nvSpPr>
        <p:spPr bwMode="blackWhite">
          <a:xfrm>
            <a:off x="7517703" y="555910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marL="0" marR="0" lvl="0" indent="0" algn="ctr" defTabSz="914400" rtl="0" eaLnBrk="0" fontAlgn="auto" latinLnBrk="0" hangingPunct="0">
              <a:lnSpc>
                <a:spcPct val="80000"/>
              </a:lnSpc>
              <a:spcBef>
                <a:spcPct val="50000"/>
              </a:spcBef>
              <a:spcAft>
                <a:spcPts val="0"/>
              </a:spcAft>
              <a:buClrTx/>
              <a:buSzTx/>
              <a:buFontTx/>
              <a:buNone/>
              <a:tabLst/>
              <a:defRPr/>
            </a:pPr>
            <a:r>
              <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rPr>
              <a:t>AS</a:t>
            </a:r>
          </a:p>
        </p:txBody>
      </p:sp>
      <p:sp>
        <p:nvSpPr>
          <p:cNvPr id="67" name="AutoShape 14"/>
          <p:cNvSpPr>
            <a:spLocks noChangeArrowheads="1"/>
          </p:cNvSpPr>
          <p:nvPr/>
        </p:nvSpPr>
        <p:spPr bwMode="blackWhite">
          <a:xfrm>
            <a:off x="8816278" y="555910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marL="0" marR="0" lvl="0" indent="0" algn="ctr" defTabSz="914400" rtl="0" eaLnBrk="0" fontAlgn="auto" latinLnBrk="0" hangingPunct="0">
              <a:lnSpc>
                <a:spcPct val="80000"/>
              </a:lnSpc>
              <a:spcBef>
                <a:spcPct val="50000"/>
              </a:spcBef>
              <a:spcAft>
                <a:spcPts val="0"/>
              </a:spcAft>
              <a:buClrTx/>
              <a:buSzTx/>
              <a:buFontTx/>
              <a:buNone/>
              <a:tabLst/>
              <a:defRPr/>
            </a:pPr>
            <a:r>
              <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rPr>
              <a:t>AS</a:t>
            </a:r>
          </a:p>
        </p:txBody>
      </p:sp>
      <p:sp>
        <p:nvSpPr>
          <p:cNvPr id="68" name="AutoShape 16"/>
          <p:cNvSpPr>
            <a:spLocks noChangeArrowheads="1"/>
          </p:cNvSpPr>
          <p:nvPr/>
        </p:nvSpPr>
        <p:spPr bwMode="blackWhite">
          <a:xfrm>
            <a:off x="6333428" y="555910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marL="0" marR="0" lvl="0" indent="0" algn="ctr" defTabSz="914400" rtl="0" eaLnBrk="0" fontAlgn="auto" latinLnBrk="0" hangingPunct="0">
              <a:lnSpc>
                <a:spcPct val="80000"/>
              </a:lnSpc>
              <a:spcBef>
                <a:spcPct val="50000"/>
              </a:spcBef>
              <a:spcAft>
                <a:spcPts val="0"/>
              </a:spcAft>
              <a:buClrTx/>
              <a:buSzTx/>
              <a:buFontTx/>
              <a:buNone/>
              <a:tabLst/>
              <a:defRPr/>
            </a:pPr>
            <a:r>
              <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rPr>
              <a:t>AS</a:t>
            </a:r>
          </a:p>
        </p:txBody>
      </p:sp>
      <p:pic>
        <p:nvPicPr>
          <p:cNvPr id="69" name="Picture 20" descr="FOD_tekenin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09867" y="5738490"/>
            <a:ext cx="3921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Rectangle 21"/>
          <p:cNvSpPr>
            <a:spLocks noChangeArrowheads="1"/>
          </p:cNvSpPr>
          <p:nvPr/>
        </p:nvSpPr>
        <p:spPr bwMode="auto">
          <a:xfrm>
            <a:off x="2208150" y="6089328"/>
            <a:ext cx="11496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altLang="en-US" sz="2000" b="1" i="1" u="none" strike="noStrike" kern="1200" cap="none" spc="0" normalizeH="0" baseline="0" noProof="0" dirty="0">
                <a:ln>
                  <a:noFill/>
                </a:ln>
                <a:solidFill>
                  <a:srgbClr val="CC9900"/>
                </a:solidFill>
                <a:effectLst/>
                <a:uLnTx/>
                <a:uFillTx/>
                <a:latin typeface="Calibri" pitchFamily="34" charset="0"/>
                <a:ea typeface="+mn-ea"/>
                <a:cs typeface="Arial" pitchFamily="34" charset="0"/>
              </a:rPr>
              <a:t>Suppliers</a:t>
            </a:r>
          </a:p>
        </p:txBody>
      </p:sp>
      <p:sp>
        <p:nvSpPr>
          <p:cNvPr id="71" name="Rectangle 22"/>
          <p:cNvSpPr>
            <a:spLocks noChangeArrowheads="1"/>
          </p:cNvSpPr>
          <p:nvPr/>
        </p:nvSpPr>
        <p:spPr bwMode="auto">
          <a:xfrm>
            <a:off x="2267135" y="3466778"/>
            <a:ext cx="7697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altLang="en-US" sz="2000" b="1" i="1" u="none" strike="noStrike" kern="1200" cap="none" spc="0" normalizeH="0" baseline="0" noProof="0" dirty="0">
                <a:ln>
                  <a:noFill/>
                </a:ln>
                <a:solidFill>
                  <a:srgbClr val="CC9900"/>
                </a:solidFill>
                <a:effectLst/>
                <a:uLnTx/>
                <a:uFillTx/>
                <a:latin typeface="Calibri" pitchFamily="34" charset="0"/>
                <a:ea typeface="+mn-ea"/>
                <a:cs typeface="Arial" pitchFamily="34" charset="0"/>
              </a:rPr>
              <a:t>U</a:t>
            </a:r>
            <a:r>
              <a:rPr kumimoji="0" lang="nl-BE" altLang="en-US" sz="2000" b="1" i="1" u="none" strike="noStrike" kern="1200" cap="none" spc="0" normalizeH="0" baseline="0" noProof="0" dirty="0" smtClean="0">
                <a:ln>
                  <a:noFill/>
                </a:ln>
                <a:solidFill>
                  <a:srgbClr val="CC9900"/>
                </a:solidFill>
                <a:effectLst/>
                <a:uLnTx/>
                <a:uFillTx/>
                <a:latin typeface="Calibri" pitchFamily="34" charset="0"/>
                <a:ea typeface="+mn-ea"/>
                <a:cs typeface="Arial" pitchFamily="34" charset="0"/>
              </a:rPr>
              <a:t>sers</a:t>
            </a:r>
            <a:endParaRPr kumimoji="0" lang="nl-BE" altLang="en-US" sz="2000" b="1" i="1" u="none" strike="noStrike" kern="1200" cap="none" spc="0" normalizeH="0" baseline="0" noProof="0" dirty="0">
              <a:ln>
                <a:noFill/>
              </a:ln>
              <a:solidFill>
                <a:srgbClr val="CC9900"/>
              </a:solidFill>
              <a:effectLst/>
              <a:uLnTx/>
              <a:uFillTx/>
              <a:latin typeface="Calibri" pitchFamily="34" charset="0"/>
              <a:ea typeface="+mn-ea"/>
              <a:cs typeface="Arial" pitchFamily="34" charset="0"/>
            </a:endParaRPr>
          </a:p>
        </p:txBody>
      </p:sp>
      <p:sp>
        <p:nvSpPr>
          <p:cNvPr id="72" name="AutoShape 23">
            <a:hlinkClick r:id="" action="ppaction://noaction" highlightClick="1"/>
          </p:cNvPr>
          <p:cNvSpPr>
            <a:spLocks noChangeArrowheads="1"/>
          </p:cNvSpPr>
          <p:nvPr/>
        </p:nvSpPr>
        <p:spPr bwMode="blackWhite">
          <a:xfrm>
            <a:off x="5084065" y="2480940"/>
            <a:ext cx="1219200" cy="914400"/>
          </a:xfrm>
          <a:prstGeom prst="actionButtonBlank">
            <a:avLst/>
          </a:prstGeom>
          <a:gradFill rotWithShape="0">
            <a:gsLst>
              <a:gs pos="0">
                <a:srgbClr val="969696">
                  <a:gamma/>
                  <a:tint val="53725"/>
                  <a:invGamma/>
                </a:srgbClr>
              </a:gs>
              <a:gs pos="100000">
                <a:srgbClr val="969696"/>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nl-BE" sz="1400" b="0" i="1" u="none" strike="noStrike" kern="1200" cap="none" spc="0" normalizeH="0" baseline="0" noProof="0" dirty="0">
                <a:ln>
                  <a:noFill/>
                </a:ln>
                <a:solidFill>
                  <a:srgbClr val="3E6E5A"/>
                </a:solidFill>
                <a:effectLst>
                  <a:outerShdw blurRad="38100" dist="38100" dir="2700000" algn="tl">
                    <a:srgbClr val="000000"/>
                  </a:outerShdw>
                </a:effectLst>
                <a:uLnTx/>
                <a:uFillTx/>
                <a:latin typeface="Calibri" panose="020F0502020204030204"/>
                <a:ea typeface="+mn-ea"/>
                <a:cs typeface="Arial" charset="0"/>
              </a:rPr>
              <a:t>eHealth</a:t>
            </a:r>
            <a:r>
              <a:rPr kumimoji="0" lang="nl-BE" sz="1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-portal</a:t>
            </a:r>
          </a:p>
        </p:txBody>
      </p:sp>
      <p:grpSp>
        <p:nvGrpSpPr>
          <p:cNvPr id="73" name="Group 24"/>
          <p:cNvGrpSpPr>
            <a:grpSpLocks/>
          </p:cNvGrpSpPr>
          <p:nvPr/>
        </p:nvGrpSpPr>
        <p:grpSpPr bwMode="auto">
          <a:xfrm>
            <a:off x="2351978" y="1687190"/>
            <a:ext cx="1219200" cy="914400"/>
            <a:chOff x="432" y="1200"/>
            <a:chExt cx="912" cy="672"/>
          </a:xfrm>
        </p:grpSpPr>
        <p:sp>
          <p:nvSpPr>
            <p:cNvPr id="74" name="AutoShape 25">
              <a:hlinkClick r:id="" action="ppaction://noaction" highlightClick="1"/>
            </p:cNvPr>
            <p:cNvSpPr>
              <a:spLocks noChangeArrowheads="1"/>
            </p:cNvSpPr>
            <p:nvPr/>
          </p:nvSpPr>
          <p:spPr bwMode="blackWhite">
            <a:xfrm>
              <a:off x="432" y="1200"/>
              <a:ext cx="912" cy="672"/>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nl-BE" sz="1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Site </a:t>
              </a:r>
              <a:r>
                <a:rPr kumimoji="0" lang="nl-BE" sz="14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a:ea typeface="+mn-ea"/>
                  <a:cs typeface="Arial" charset="0"/>
                </a:rPr>
                <a:t>Ministry</a:t>
              </a:r>
              <a:r>
                <a:rPr kumimoji="0" lang="nl-BE" sz="1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 </a:t>
              </a:r>
              <a:endParaRPr kumimoji="0" lang="nl-BE" sz="1000" b="0" i="1"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sp>
          <p:nvSpPr>
            <p:cNvPr id="75" name="AutoShape 26">
              <a:hlinkClick r:id="" action="ppaction://noaction" highlightClick="1"/>
            </p:cNvPr>
            <p:cNvSpPr>
              <a:spLocks noChangeArrowheads="1"/>
            </p:cNvSpPr>
            <p:nvPr/>
          </p:nvSpPr>
          <p:spPr bwMode="blackWhite">
            <a:xfrm>
              <a:off x="768" y="1440"/>
              <a:ext cx="384" cy="19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76" name="AutoShape 27">
              <a:hlinkClick r:id="" action="ppaction://noaction" highlightClick="1"/>
            </p:cNvPr>
            <p:cNvSpPr>
              <a:spLocks noChangeArrowheads="1"/>
            </p:cNvSpPr>
            <p:nvPr/>
          </p:nvSpPr>
          <p:spPr bwMode="blackWhite">
            <a:xfrm>
              <a:off x="816" y="1488"/>
              <a:ext cx="386" cy="191"/>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77" name="AutoShape 28">
              <a:hlinkClick r:id="" action="ppaction://noaction" highlightClick="1"/>
            </p:cNvPr>
            <p:cNvSpPr>
              <a:spLocks noChangeArrowheads="1"/>
            </p:cNvSpPr>
            <p:nvPr/>
          </p:nvSpPr>
          <p:spPr bwMode="blackWhite">
            <a:xfrm>
              <a:off x="864" y="1536"/>
              <a:ext cx="384" cy="193"/>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78" name="AutoShape 29">
              <a:hlinkClick r:id="" action="ppaction://noaction" highlightClick="1"/>
            </p:cNvPr>
            <p:cNvSpPr>
              <a:spLocks noChangeArrowheads="1"/>
            </p:cNvSpPr>
            <p:nvPr/>
          </p:nvSpPr>
          <p:spPr bwMode="blackWhite">
            <a:xfrm>
              <a:off x="912" y="1584"/>
              <a:ext cx="385" cy="192"/>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BE"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VAS</a:t>
              </a:r>
            </a:p>
          </p:txBody>
        </p:sp>
        <p:pic>
          <p:nvPicPr>
            <p:cNvPr id="79" name="Picture 30" descr="FOD_tekeni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0" y="1605"/>
              <a:ext cx="24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 name="AutoShape 31">
            <a:hlinkClick r:id="" action="ppaction://noaction" highlightClick="1"/>
          </p:cNvPr>
          <p:cNvSpPr>
            <a:spLocks noChangeArrowheads="1"/>
          </p:cNvSpPr>
          <p:nvPr/>
        </p:nvSpPr>
        <p:spPr bwMode="blackWhite">
          <a:xfrm>
            <a:off x="7763765" y="2026917"/>
            <a:ext cx="1130300" cy="1039813"/>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nl-BE" sz="12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Software health care </a:t>
            </a:r>
            <a:r>
              <a:rPr kumimoji="0" lang="nl-BE" sz="12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a:ea typeface="+mn-ea"/>
                <a:cs typeface="Arial" charset="0"/>
              </a:rPr>
              <a:t>institution</a:t>
            </a:r>
            <a:endParaRPr kumimoji="0" lang="nl-BE" sz="1200" b="0" i="1"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sp>
        <p:nvSpPr>
          <p:cNvPr id="81" name="AutoShape 32">
            <a:hlinkClick r:id="" action="ppaction://noaction" highlightClick="1"/>
          </p:cNvPr>
          <p:cNvSpPr>
            <a:spLocks noChangeArrowheads="1"/>
          </p:cNvSpPr>
          <p:nvPr/>
        </p:nvSpPr>
        <p:spPr bwMode="blackWhite">
          <a:xfrm>
            <a:off x="8171753" y="2501578"/>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82" name="AutoShape 33">
            <a:hlinkClick r:id="" action="ppaction://noaction" highlightClick="1"/>
          </p:cNvPr>
          <p:cNvSpPr>
            <a:spLocks noChangeArrowheads="1"/>
          </p:cNvSpPr>
          <p:nvPr/>
        </p:nvSpPr>
        <p:spPr bwMode="blackWhite">
          <a:xfrm>
            <a:off x="8235253" y="256666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83" name="AutoShape 34">
            <a:hlinkClick r:id="" action="ppaction://noaction" highlightClick="1"/>
          </p:cNvPr>
          <p:cNvSpPr>
            <a:spLocks noChangeArrowheads="1"/>
          </p:cNvSpPr>
          <p:nvPr/>
        </p:nvSpPr>
        <p:spPr bwMode="blackWhite">
          <a:xfrm>
            <a:off x="8298753" y="2631755"/>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84" name="AutoShape 35">
            <a:hlinkClick r:id="" action="ppaction://noaction" highlightClick="1"/>
          </p:cNvPr>
          <p:cNvSpPr>
            <a:spLocks noChangeArrowheads="1"/>
          </p:cNvSpPr>
          <p:nvPr/>
        </p:nvSpPr>
        <p:spPr bwMode="blackWhite">
          <a:xfrm>
            <a:off x="8362253" y="2696840"/>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BE"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VAS</a:t>
            </a:r>
          </a:p>
        </p:txBody>
      </p:sp>
      <p:sp>
        <p:nvSpPr>
          <p:cNvPr id="85" name="AutoShape 36">
            <a:hlinkClick r:id="" action="ppaction://noaction" highlightClick="1"/>
          </p:cNvPr>
          <p:cNvSpPr>
            <a:spLocks noChangeArrowheads="1"/>
          </p:cNvSpPr>
          <p:nvPr/>
        </p:nvSpPr>
        <p:spPr bwMode="blackWhite">
          <a:xfrm>
            <a:off x="6455665" y="248094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nl-BE" sz="1400" b="0" i="1"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MyCareNet</a:t>
            </a:r>
            <a:endParaRPr kumimoji="0" lang="nl-BE" sz="1000" b="0" i="1" u="none" strike="noStrike" kern="1200" cap="none" spc="0" normalizeH="0" baseline="0" noProof="0">
              <a:ln>
                <a:noFill/>
              </a:ln>
              <a:solidFill>
                <a:srgbClr val="FFFFFF"/>
              </a:solidFill>
              <a:effectLst/>
              <a:uLnTx/>
              <a:uFillTx/>
              <a:latin typeface="Calibri" panose="020F0502020204030204"/>
              <a:ea typeface="+mn-ea"/>
              <a:cs typeface="Arial" charset="0"/>
            </a:endParaRPr>
          </a:p>
        </p:txBody>
      </p:sp>
      <p:sp>
        <p:nvSpPr>
          <p:cNvPr id="86" name="AutoShape 37">
            <a:hlinkClick r:id="" action="ppaction://noaction" highlightClick="1"/>
          </p:cNvPr>
          <p:cNvSpPr>
            <a:spLocks noChangeArrowheads="1"/>
          </p:cNvSpPr>
          <p:nvPr/>
        </p:nvSpPr>
        <p:spPr bwMode="blackWhite">
          <a:xfrm>
            <a:off x="6904928" y="280796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87" name="AutoShape 38">
            <a:hlinkClick r:id="" action="ppaction://noaction" highlightClick="1"/>
          </p:cNvPr>
          <p:cNvSpPr>
            <a:spLocks noChangeArrowheads="1"/>
          </p:cNvSpPr>
          <p:nvPr/>
        </p:nvSpPr>
        <p:spPr bwMode="blackWhite">
          <a:xfrm>
            <a:off x="6968428" y="287305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88" name="AutoShape 39">
            <a:hlinkClick r:id="" action="ppaction://noaction" highlightClick="1"/>
          </p:cNvPr>
          <p:cNvSpPr>
            <a:spLocks noChangeArrowheads="1"/>
          </p:cNvSpPr>
          <p:nvPr/>
        </p:nvSpPr>
        <p:spPr bwMode="blackWhite">
          <a:xfrm>
            <a:off x="7033517" y="293814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89" name="AutoShape 40">
            <a:hlinkClick r:id="" action="ppaction://noaction" highlightClick="1"/>
          </p:cNvPr>
          <p:cNvSpPr>
            <a:spLocks noChangeArrowheads="1"/>
          </p:cNvSpPr>
          <p:nvPr/>
        </p:nvSpPr>
        <p:spPr bwMode="blackWhite">
          <a:xfrm>
            <a:off x="7097015" y="3003230"/>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BE"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VAS</a:t>
            </a:r>
          </a:p>
        </p:txBody>
      </p:sp>
      <p:sp>
        <p:nvSpPr>
          <p:cNvPr id="90" name="AutoShape 41">
            <a:hlinkClick r:id="" action="ppaction://noaction" highlightClick="1"/>
          </p:cNvPr>
          <p:cNvSpPr>
            <a:spLocks noChangeArrowheads="1"/>
          </p:cNvSpPr>
          <p:nvPr/>
        </p:nvSpPr>
        <p:spPr bwMode="blackWhite">
          <a:xfrm>
            <a:off x="8949630" y="1563367"/>
            <a:ext cx="1189037" cy="1063625"/>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nl-BE" sz="12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Software health care professional</a:t>
            </a:r>
            <a:endParaRPr kumimoji="0" lang="nl-BE" sz="1200" b="0" i="1"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sp>
        <p:nvSpPr>
          <p:cNvPr id="91" name="AutoShape 46"/>
          <p:cNvSpPr>
            <a:spLocks noChangeArrowheads="1"/>
          </p:cNvSpPr>
          <p:nvPr/>
        </p:nvSpPr>
        <p:spPr bwMode="auto">
          <a:xfrm>
            <a:off x="3190178" y="2536505"/>
            <a:ext cx="381000" cy="1468437"/>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2" name="AutoShape 47"/>
          <p:cNvSpPr>
            <a:spLocks noChangeArrowheads="1"/>
          </p:cNvSpPr>
          <p:nvPr/>
        </p:nvSpPr>
        <p:spPr bwMode="auto">
          <a:xfrm>
            <a:off x="9527478" y="2536503"/>
            <a:ext cx="381000" cy="1503362"/>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3" name="AutoShape 49"/>
          <p:cNvSpPr>
            <a:spLocks noChangeArrowheads="1"/>
          </p:cNvSpPr>
          <p:nvPr/>
        </p:nvSpPr>
        <p:spPr bwMode="auto">
          <a:xfrm>
            <a:off x="8513065" y="301434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4" name="AutoShape 50"/>
          <p:cNvSpPr>
            <a:spLocks noChangeArrowheads="1"/>
          </p:cNvSpPr>
          <p:nvPr/>
        </p:nvSpPr>
        <p:spPr bwMode="auto">
          <a:xfrm>
            <a:off x="5541265" y="3242940"/>
            <a:ext cx="381000" cy="762000"/>
          </a:xfrm>
          <a:prstGeom prst="upDownArrow">
            <a:avLst>
              <a:gd name="adj1" fmla="val 38333"/>
              <a:gd name="adj2" fmla="val 50833"/>
            </a:avLst>
          </a:prstGeom>
          <a:gradFill rotWithShape="0">
            <a:gsLst>
              <a:gs pos="0">
                <a:schemeClr val="bg2"/>
              </a:gs>
              <a:gs pos="50000">
                <a:schemeClr val="bg2">
                  <a:gamma/>
                  <a:tint val="40000"/>
                  <a:invGamma/>
                </a:schemeClr>
              </a:gs>
              <a:gs pos="100000">
                <a:schemeClr val="bg2"/>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5" name="AutoShape 51"/>
          <p:cNvSpPr>
            <a:spLocks noChangeArrowheads="1"/>
          </p:cNvSpPr>
          <p:nvPr/>
        </p:nvSpPr>
        <p:spPr bwMode="auto">
          <a:xfrm>
            <a:off x="6874765" y="3257228"/>
            <a:ext cx="381000" cy="762000"/>
          </a:xfrm>
          <a:prstGeom prst="upDownArrow">
            <a:avLst>
              <a:gd name="adj1" fmla="val 38333"/>
              <a:gd name="adj2" fmla="val 50833"/>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6" name="AutoShape 52"/>
          <p:cNvSpPr>
            <a:spLocks noChangeArrowheads="1"/>
          </p:cNvSpPr>
          <p:nvPr/>
        </p:nvSpPr>
        <p:spPr bwMode="auto">
          <a:xfrm rot="5400000">
            <a:off x="4209353" y="1407790"/>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7" name="AutoShape 53"/>
          <p:cNvSpPr>
            <a:spLocks noChangeArrowheads="1"/>
          </p:cNvSpPr>
          <p:nvPr/>
        </p:nvSpPr>
        <p:spPr bwMode="auto">
          <a:xfrm rot="5400000">
            <a:off x="2831403" y="915665"/>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8" name="AutoShape 54"/>
          <p:cNvSpPr>
            <a:spLocks noChangeArrowheads="1"/>
          </p:cNvSpPr>
          <p:nvPr/>
        </p:nvSpPr>
        <p:spPr bwMode="auto">
          <a:xfrm rot="5400000">
            <a:off x="6938265" y="1707828"/>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9" name="AutoShape 55"/>
          <p:cNvSpPr>
            <a:spLocks noChangeArrowheads="1"/>
          </p:cNvSpPr>
          <p:nvPr/>
        </p:nvSpPr>
        <p:spPr bwMode="auto">
          <a:xfrm rot="5400000">
            <a:off x="9399684" y="708497"/>
            <a:ext cx="228600" cy="1344612"/>
          </a:xfrm>
          <a:prstGeom prst="upDownArrow">
            <a:avLst>
              <a:gd name="adj1" fmla="val 40843"/>
              <a:gd name="adj2" fmla="val 178092"/>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100" name="AutoShape 56"/>
          <p:cNvSpPr>
            <a:spLocks noChangeArrowheads="1"/>
          </p:cNvSpPr>
          <p:nvPr/>
        </p:nvSpPr>
        <p:spPr bwMode="auto">
          <a:xfrm rot="5400000">
            <a:off x="8213822" y="1219673"/>
            <a:ext cx="228600" cy="1306513"/>
          </a:xfrm>
          <a:prstGeom prst="upDownArrow">
            <a:avLst>
              <a:gd name="adj1" fmla="val 40843"/>
              <a:gd name="adj2" fmla="val 173046"/>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101" name="AutoShape 59">
            <a:hlinkClick r:id="" action="ppaction://noaction" highlightClick="1"/>
          </p:cNvPr>
          <p:cNvSpPr>
            <a:spLocks noChangeArrowheads="1"/>
          </p:cNvSpPr>
          <p:nvPr/>
        </p:nvSpPr>
        <p:spPr bwMode="blackWhite">
          <a:xfrm>
            <a:off x="3712465" y="217614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nl-BE" sz="1400" b="0" i="1"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Site RIZIV</a:t>
            </a:r>
            <a:endParaRPr kumimoji="0" lang="nl-BE" sz="1000" b="0" i="1" u="none" strike="noStrike" kern="1200" cap="none" spc="0" normalizeH="0" baseline="0" noProof="0">
              <a:ln>
                <a:noFill/>
              </a:ln>
              <a:solidFill>
                <a:srgbClr val="FFFFFF"/>
              </a:solidFill>
              <a:effectLst/>
              <a:uLnTx/>
              <a:uFillTx/>
              <a:latin typeface="Calibri" panose="020F0502020204030204"/>
              <a:ea typeface="+mn-ea"/>
              <a:cs typeface="Arial" charset="0"/>
            </a:endParaRPr>
          </a:p>
        </p:txBody>
      </p:sp>
      <p:sp>
        <p:nvSpPr>
          <p:cNvPr id="102" name="AutoShape 60">
            <a:hlinkClick r:id="" action="ppaction://noaction" highlightClick="1"/>
          </p:cNvPr>
          <p:cNvSpPr>
            <a:spLocks noChangeArrowheads="1"/>
          </p:cNvSpPr>
          <p:nvPr/>
        </p:nvSpPr>
        <p:spPr bwMode="blackWhite">
          <a:xfrm>
            <a:off x="4161728" y="250316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103" name="AutoShape 61">
            <a:hlinkClick r:id="" action="ppaction://noaction" highlightClick="1"/>
          </p:cNvPr>
          <p:cNvSpPr>
            <a:spLocks noChangeArrowheads="1"/>
          </p:cNvSpPr>
          <p:nvPr/>
        </p:nvSpPr>
        <p:spPr bwMode="blackWhite">
          <a:xfrm>
            <a:off x="4225228" y="256825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104" name="AutoShape 62">
            <a:hlinkClick r:id="" action="ppaction://noaction" highlightClick="1"/>
          </p:cNvPr>
          <p:cNvSpPr>
            <a:spLocks noChangeArrowheads="1"/>
          </p:cNvSpPr>
          <p:nvPr/>
        </p:nvSpPr>
        <p:spPr bwMode="blackWhite">
          <a:xfrm>
            <a:off x="4290317" y="263334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105" name="AutoShape 63">
            <a:hlinkClick r:id="" action="ppaction://noaction" highlightClick="1"/>
          </p:cNvPr>
          <p:cNvSpPr>
            <a:spLocks noChangeArrowheads="1"/>
          </p:cNvSpPr>
          <p:nvPr/>
        </p:nvSpPr>
        <p:spPr bwMode="blackWhite">
          <a:xfrm>
            <a:off x="4353815" y="2698430"/>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BE"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VAS</a:t>
            </a:r>
          </a:p>
        </p:txBody>
      </p:sp>
      <p:pic>
        <p:nvPicPr>
          <p:cNvPr id="106" name="Picture 6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23928" y="3122292"/>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AutoShape 67"/>
          <p:cNvSpPr>
            <a:spLocks noChangeArrowheads="1"/>
          </p:cNvSpPr>
          <p:nvPr/>
        </p:nvSpPr>
        <p:spPr bwMode="blackWhite">
          <a:xfrm>
            <a:off x="5031678" y="554481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marL="0" marR="0" lvl="0" indent="0" algn="ctr" defTabSz="914400" rtl="0" eaLnBrk="0" fontAlgn="auto" latinLnBrk="0" hangingPunct="0">
              <a:lnSpc>
                <a:spcPct val="80000"/>
              </a:lnSpc>
              <a:spcBef>
                <a:spcPct val="50000"/>
              </a:spcBef>
              <a:spcAft>
                <a:spcPts val="0"/>
              </a:spcAft>
              <a:buClrTx/>
              <a:buSzTx/>
              <a:buFontTx/>
              <a:buNone/>
              <a:tabLst/>
              <a:defRPr/>
            </a:pPr>
            <a:r>
              <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rPr>
              <a:t>AS</a:t>
            </a:r>
          </a:p>
        </p:txBody>
      </p:sp>
      <p:sp>
        <p:nvSpPr>
          <p:cNvPr id="108" name="AutoShape 69"/>
          <p:cNvSpPr>
            <a:spLocks noChangeArrowheads="1"/>
          </p:cNvSpPr>
          <p:nvPr/>
        </p:nvSpPr>
        <p:spPr bwMode="blackWhite">
          <a:xfrm>
            <a:off x="3668015" y="554481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marL="0" marR="0" lvl="0" indent="0" algn="ctr" defTabSz="914400" rtl="0" eaLnBrk="0" fontAlgn="auto" latinLnBrk="0" hangingPunct="0">
              <a:lnSpc>
                <a:spcPct val="80000"/>
              </a:lnSpc>
              <a:spcBef>
                <a:spcPct val="50000"/>
              </a:spcBef>
              <a:spcAft>
                <a:spcPts val="0"/>
              </a:spcAft>
              <a:buClrTx/>
              <a:buSzTx/>
              <a:buFontTx/>
              <a:buNone/>
              <a:tabLst/>
              <a:defRPr/>
            </a:pPr>
            <a:r>
              <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rPr>
              <a:t>AS</a:t>
            </a:r>
          </a:p>
        </p:txBody>
      </p:sp>
      <p:sp>
        <p:nvSpPr>
          <p:cNvPr id="109" name="AutoShape 73"/>
          <p:cNvSpPr>
            <a:spLocks noChangeArrowheads="1"/>
          </p:cNvSpPr>
          <p:nvPr/>
        </p:nvSpPr>
        <p:spPr bwMode="blackWhite">
          <a:xfrm>
            <a:off x="2347215" y="554481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marL="0" marR="0" lvl="0" indent="0" algn="ctr" defTabSz="914400" rtl="0" eaLnBrk="0" fontAlgn="auto" latinLnBrk="0" hangingPunct="0">
              <a:lnSpc>
                <a:spcPct val="80000"/>
              </a:lnSpc>
              <a:spcBef>
                <a:spcPct val="50000"/>
              </a:spcBef>
              <a:spcAft>
                <a:spcPts val="0"/>
              </a:spcAft>
              <a:buClrTx/>
              <a:buSzTx/>
              <a:buFontTx/>
              <a:buNone/>
              <a:tabLst/>
              <a:defRPr/>
            </a:pPr>
            <a:r>
              <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rPr>
              <a:t>AS</a:t>
            </a:r>
          </a:p>
        </p:txBody>
      </p:sp>
      <p:sp>
        <p:nvSpPr>
          <p:cNvPr id="110" name="AutoShape 48"/>
          <p:cNvSpPr>
            <a:spLocks noChangeArrowheads="1"/>
          </p:cNvSpPr>
          <p:nvPr/>
        </p:nvSpPr>
        <p:spPr bwMode="auto">
          <a:xfrm>
            <a:off x="4398265" y="301434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111" name="AutoShape 17"/>
          <p:cNvSpPr>
            <a:spLocks noChangeArrowheads="1"/>
          </p:cNvSpPr>
          <p:nvPr/>
        </p:nvSpPr>
        <p:spPr bwMode="auto">
          <a:xfrm>
            <a:off x="6562028" y="510190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12" name="AutoShape 18"/>
          <p:cNvSpPr>
            <a:spLocks noChangeArrowheads="1"/>
          </p:cNvSpPr>
          <p:nvPr/>
        </p:nvSpPr>
        <p:spPr bwMode="auto">
          <a:xfrm>
            <a:off x="7746303" y="510190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13" name="AutoShape 19"/>
          <p:cNvSpPr>
            <a:spLocks noChangeArrowheads="1"/>
          </p:cNvSpPr>
          <p:nvPr/>
        </p:nvSpPr>
        <p:spPr bwMode="auto">
          <a:xfrm>
            <a:off x="9044878" y="510190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14" name="AutoShape 68"/>
          <p:cNvSpPr>
            <a:spLocks noChangeArrowheads="1"/>
          </p:cNvSpPr>
          <p:nvPr/>
        </p:nvSpPr>
        <p:spPr bwMode="auto">
          <a:xfrm>
            <a:off x="5260278" y="508761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15" name="AutoShape 70"/>
          <p:cNvSpPr>
            <a:spLocks noChangeArrowheads="1"/>
          </p:cNvSpPr>
          <p:nvPr/>
        </p:nvSpPr>
        <p:spPr bwMode="auto">
          <a:xfrm>
            <a:off x="3896615" y="508761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16" name="AutoShape 74"/>
          <p:cNvSpPr>
            <a:spLocks noChangeArrowheads="1"/>
          </p:cNvSpPr>
          <p:nvPr/>
        </p:nvSpPr>
        <p:spPr bwMode="auto">
          <a:xfrm>
            <a:off x="2575815" y="508761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pic>
        <p:nvPicPr>
          <p:cNvPr id="117" name="Picture 57"/>
          <p:cNvPicPr>
            <a:picLocks noChangeAspect="1" noChangeArrowheads="1"/>
          </p:cNvPicPr>
          <p:nvPr/>
        </p:nvPicPr>
        <p:blipFill>
          <a:blip r:embed="rId4" cstate="email">
            <a:clrChange>
              <a:clrFrom>
                <a:srgbClr val="FCFEFC"/>
              </a:clrFrom>
              <a:clrTo>
                <a:srgbClr val="FCFEFC">
                  <a:alpha val="0"/>
                </a:srgbClr>
              </a:clrTo>
            </a:clrChange>
            <a:extLst>
              <a:ext uri="{28A0092B-C50C-407E-A947-70E740481C1C}">
                <a14:useLocalDpi xmlns:a14="http://schemas.microsoft.com/office/drawing/2010/main"/>
              </a:ext>
            </a:extLst>
          </a:blip>
          <a:srcRect/>
          <a:stretch>
            <a:fillRect/>
          </a:stretch>
        </p:blipFill>
        <p:spPr bwMode="auto">
          <a:xfrm>
            <a:off x="3783905" y="2728590"/>
            <a:ext cx="35877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8" name="Picture 69" descr="logo_ziekenhuis_1083990b"/>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793928" y="2568253"/>
            <a:ext cx="3413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70" descr="Logo huisarts"/>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447478" y="5713090"/>
            <a:ext cx="4191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Picture 71" descr="logo_ziekenhuis_1083990b"/>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117153" y="5721028"/>
            <a:ext cx="3921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Picture 7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013128" y="2112640"/>
            <a:ext cx="36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 name="AutoShape 32">
            <a:hlinkClick r:id="" action="ppaction://noaction" highlightClick="1"/>
          </p:cNvPr>
          <p:cNvSpPr>
            <a:spLocks noChangeArrowheads="1"/>
          </p:cNvSpPr>
          <p:nvPr/>
        </p:nvSpPr>
        <p:spPr bwMode="blackWhite">
          <a:xfrm>
            <a:off x="9427465" y="207295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123" name="AutoShape 33">
            <a:hlinkClick r:id="" action="ppaction://noaction" highlightClick="1"/>
          </p:cNvPr>
          <p:cNvSpPr>
            <a:spLocks noChangeArrowheads="1"/>
          </p:cNvSpPr>
          <p:nvPr/>
        </p:nvSpPr>
        <p:spPr bwMode="blackWhite">
          <a:xfrm>
            <a:off x="9490965" y="2138040"/>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124" name="AutoShape 34">
            <a:hlinkClick r:id="" action="ppaction://noaction" highlightClick="1"/>
          </p:cNvPr>
          <p:cNvSpPr>
            <a:spLocks noChangeArrowheads="1"/>
          </p:cNvSpPr>
          <p:nvPr/>
        </p:nvSpPr>
        <p:spPr bwMode="blackWhite">
          <a:xfrm>
            <a:off x="9554465" y="2203130"/>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125" name="AutoShape 35">
            <a:hlinkClick r:id="" action="ppaction://noaction" highlightClick="1"/>
          </p:cNvPr>
          <p:cNvSpPr>
            <a:spLocks noChangeArrowheads="1"/>
          </p:cNvSpPr>
          <p:nvPr/>
        </p:nvSpPr>
        <p:spPr bwMode="blackWhite">
          <a:xfrm>
            <a:off x="9617965" y="2268215"/>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BE"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VAS</a:t>
            </a:r>
          </a:p>
        </p:txBody>
      </p:sp>
    </p:spTree>
    <p:extLst>
      <p:ext uri="{BB962C8B-B14F-4D97-AF65-F5344CB8AC3E}">
        <p14:creationId xmlns:p14="http://schemas.microsoft.com/office/powerpoint/2010/main" val="868284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2_Custom Design">
  <a:themeElements>
    <a:clrScheme name="Custom 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87BE"/>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13788</TotalTime>
  <Words>7818</Words>
  <Application>Microsoft Office PowerPoint</Application>
  <PresentationFormat>Breedbeeld</PresentationFormat>
  <Paragraphs>1488</Paragraphs>
  <Slides>180</Slides>
  <Notes>47</Notes>
  <HiddenSlides>24</HiddenSlides>
  <MMClips>3</MMClips>
  <ScaleCrop>false</ScaleCrop>
  <HeadingPairs>
    <vt:vector size="8" baseType="variant">
      <vt:variant>
        <vt:lpstr>Gebruikte lettertypen</vt:lpstr>
      </vt:variant>
      <vt:variant>
        <vt:i4>11</vt:i4>
      </vt:variant>
      <vt:variant>
        <vt:lpstr>Thema</vt:lpstr>
      </vt:variant>
      <vt:variant>
        <vt:i4>1</vt:i4>
      </vt:variant>
      <vt:variant>
        <vt:lpstr>Ingesloten OLE-bronprogramma's</vt:lpstr>
      </vt:variant>
      <vt:variant>
        <vt:i4>1</vt:i4>
      </vt:variant>
      <vt:variant>
        <vt:lpstr>Diatitels</vt:lpstr>
      </vt:variant>
      <vt:variant>
        <vt:i4>180</vt:i4>
      </vt:variant>
    </vt:vector>
  </HeadingPairs>
  <TitlesOfParts>
    <vt:vector size="193" baseType="lpstr">
      <vt:lpstr>MS PGothic</vt:lpstr>
      <vt:lpstr>Arial</vt:lpstr>
      <vt:lpstr>Calibri</vt:lpstr>
      <vt:lpstr>Century Gothic</vt:lpstr>
      <vt:lpstr>Consolas</vt:lpstr>
      <vt:lpstr>Helvetica Neue Light</vt:lpstr>
      <vt:lpstr>Roboto</vt:lpstr>
      <vt:lpstr>STIXGeneral-Regular</vt:lpstr>
      <vt:lpstr>Times New Roman</vt:lpstr>
      <vt:lpstr>Verdana</vt:lpstr>
      <vt:lpstr>Wingdings</vt:lpstr>
      <vt:lpstr>2_Custom Design</vt:lpstr>
      <vt:lpstr>Clip</vt:lpstr>
      <vt:lpstr>Sound electronic information management as a critical success factor for effective and efficient social protection and health care</vt:lpstr>
      <vt:lpstr>About me (°1961)</vt:lpstr>
      <vt:lpstr>Setting the scene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Application in the Belgian social sector</vt:lpstr>
      <vt:lpstr>Stakeholders of the Belgian social sector</vt:lpstr>
      <vt:lpstr>Kruispuntbank van de Sociale Zekerheid (KSZ)</vt:lpstr>
      <vt:lpstr>Crossroads Bank of Social Security (CBSS) </vt:lpstr>
      <vt:lpstr>Results</vt:lpstr>
      <vt:lpstr>Results</vt:lpstr>
      <vt:lpstr>Maximale automatische toekenning aanvullende rechten</vt:lpstr>
      <vt:lpstr>Aanvullende rechten</vt:lpstr>
      <vt:lpstr>Principes</vt:lpstr>
      <vt:lpstr>Gestandaardiseerde Sociale Statuten (GSS)</vt:lpstr>
      <vt:lpstr>Bufferdatabank</vt:lpstr>
      <vt:lpstr>Authentieke bronnen</vt:lpstr>
      <vt:lpstr>Bufferdatabank - voordelen</vt:lpstr>
      <vt:lpstr>Vereenvoudiging van de reglementering</vt:lpstr>
      <vt:lpstr>Legoblok filosofie</vt:lpstr>
      <vt:lpstr>Legoblok filosofie</vt:lpstr>
      <vt:lpstr>Gestandaardiseerde sociale statuten</vt:lpstr>
      <vt:lpstr>MyBenefits</vt:lpstr>
      <vt:lpstr>Veilig aanmelden</vt:lpstr>
      <vt:lpstr>Mobiele App</vt:lpstr>
      <vt:lpstr>Burger - raadplegen &amp; code creëren</vt:lpstr>
      <vt:lpstr>Professional - raadplegen</vt:lpstr>
      <vt:lpstr>Professional - resultaat</vt:lpstr>
      <vt:lpstr>Een voordeel melden</vt:lpstr>
      <vt:lpstr>De voordelen raadplegen</vt:lpstr>
      <vt:lpstr>De voordelen filteren</vt:lpstr>
      <vt:lpstr>Webapp</vt:lpstr>
      <vt:lpstr>Burger - website &amp; online toepassing</vt:lpstr>
      <vt:lpstr>Burger - sociale statuten raadplegen</vt:lpstr>
      <vt:lpstr>Burger - code creëren</vt:lpstr>
      <vt:lpstr>Attest</vt:lpstr>
      <vt:lpstr>Professional - raadpleging</vt:lpstr>
      <vt:lpstr>Professional - resultaat </vt:lpstr>
      <vt:lpstr>Een voordeel melden</vt:lpstr>
      <vt:lpstr>De voordelen raadplegen</vt:lpstr>
      <vt:lpstr>PowerPoint-presentatie</vt:lpstr>
      <vt:lpstr>PowerPoint-presentatie</vt:lpstr>
      <vt:lpstr>PowerPoint-presentatie</vt:lpstr>
      <vt:lpstr>Slide portaal sociale zekerheid</vt:lpstr>
      <vt:lpstr>Results</vt:lpstr>
      <vt:lpstr>Quartely declaration salary &amp; working time</vt:lpstr>
      <vt:lpstr>Declaration of social risks</vt:lpstr>
      <vt:lpstr>Results</vt:lpstr>
      <vt:lpstr>Useful legislative changes</vt:lpstr>
      <vt:lpstr>Distributed information servers</vt:lpstr>
      <vt:lpstr>Pre-processed messages</vt:lpstr>
      <vt:lpstr>Useful tool: the reference directory</vt:lpstr>
      <vt:lpstr>EESSI</vt:lpstr>
      <vt:lpstr>EESSI</vt:lpstr>
      <vt:lpstr>EESSI</vt:lpstr>
      <vt:lpstr>EESSI architecture</vt:lpstr>
      <vt:lpstr>Advantages</vt:lpstr>
      <vt:lpstr>Advantages</vt:lpstr>
      <vt:lpstr>Advantages</vt:lpstr>
      <vt:lpstr>Application in the Belgian health care sector</vt:lpstr>
      <vt:lpstr>Stakeholders of the Belgian health care sector</vt:lpstr>
      <vt:lpstr>Some evolutions in health care</vt:lpstr>
      <vt:lpstr>The reported evolutions require...</vt:lpstr>
      <vt:lpstr>Electronic communication also stimulates …</vt:lpstr>
      <vt:lpstr>Objectives of the eHealth-platform</vt:lpstr>
      <vt:lpstr>eHealth: some results</vt:lpstr>
      <vt:lpstr>eHealth: some results</vt:lpstr>
      <vt:lpstr>eHealth: some results</vt:lpstr>
      <vt:lpstr>eHealth: architecture</vt:lpstr>
      <vt:lpstr>eHealth-platform: basic services &amp; API’s</vt:lpstr>
      <vt:lpstr>Hubs &amp; metahub</vt:lpstr>
      <vt:lpstr>Hubs &amp; metahub</vt:lpstr>
      <vt:lpstr>Health vaults</vt:lpstr>
      <vt:lpstr>PowerPoint-presentatie</vt:lpstr>
      <vt:lpstr>https://www.mijngezondheid.belgie.be</vt:lpstr>
      <vt:lpstr>How to meet the expectations by using ICT ?</vt:lpstr>
      <vt:lpstr>Common vision &amp; cooperation</vt:lpstr>
      <vt:lpstr>Common vision on information management</vt:lpstr>
      <vt:lpstr>Common vision on information management</vt:lpstr>
      <vt:lpstr>Common vision on information management</vt:lpstr>
      <vt:lpstr>Common vision on information security</vt:lpstr>
      <vt:lpstr>Common vision on information security</vt:lpstr>
      <vt:lpstr>Entrepreneurship, corporate culture &amp; teamwork </vt:lpstr>
      <vt:lpstr>Entrepeneurship vs management</vt:lpstr>
      <vt:lpstr>Entrepreneurship by leadership</vt:lpstr>
      <vt:lpstr>Visioning</vt:lpstr>
      <vt:lpstr>Methodology</vt:lpstr>
      <vt:lpstr>Methodology</vt:lpstr>
      <vt:lpstr>Methodology</vt:lpstr>
      <vt:lpstr>Methodology</vt:lpstr>
      <vt:lpstr>Methodology</vt:lpstr>
      <vt:lpstr>Nexus effect</vt:lpstr>
      <vt:lpstr>Solid architecture, re-use &amp; agile development</vt:lpstr>
      <vt:lpstr>Principles for durable and economically viable ICT solutions</vt:lpstr>
      <vt:lpstr>Service Oriented Architecture (SOA)</vt:lpstr>
      <vt:lpstr>ICT: layered, service oriented architecture</vt:lpstr>
      <vt:lpstr>ICT: across layers</vt:lpstr>
      <vt:lpstr>Advantages of layered, service oriented architecture</vt:lpstr>
      <vt:lpstr>Different types of sharing &amp; reuse</vt:lpstr>
      <vt:lpstr>PowerPoint-presentatie</vt:lpstr>
      <vt:lpstr>ReUse – Vision</vt:lpstr>
      <vt:lpstr>PowerPoint-presentatie</vt:lpstr>
      <vt:lpstr>PowerPoint-presentatie</vt:lpstr>
      <vt:lpstr>Example of reusable service: identity, user and access management (IUAM) according to the international standard XACML</vt:lpstr>
      <vt:lpstr>IUAM: objectives to be reached</vt:lpstr>
      <vt:lpstr>User expectations</vt:lpstr>
      <vt:lpstr>Critical success factors</vt:lpstr>
      <vt:lpstr>Policy Enforcement Model (XACML)</vt:lpstr>
      <vt:lpstr>Example of reusable component: digital wallet</vt:lpstr>
      <vt:lpstr>Existing components</vt:lpstr>
      <vt:lpstr>Eg: possible reuse for eEHIC</vt:lpstr>
      <vt:lpstr>Examples of re-use</vt:lpstr>
      <vt:lpstr>Example: COVID testing</vt:lpstr>
      <vt:lpstr>COVID-19 testing: process</vt:lpstr>
      <vt:lpstr>COVID-19 testing: re-use</vt:lpstr>
      <vt:lpstr>Example: COVID vaccination</vt:lpstr>
      <vt:lpstr>Example: COVID vaccination</vt:lpstr>
      <vt:lpstr>Example: COVID vaccination</vt:lpstr>
      <vt:lpstr>Vaccination: simplified integration</vt:lpstr>
      <vt:lpstr>Agile development</vt:lpstr>
      <vt:lpstr>Agile development</vt:lpstr>
      <vt:lpstr>Agile development</vt:lpstr>
      <vt:lpstr>Traditional vs agile development</vt:lpstr>
      <vt:lpstr>Security: confidentiality, availability, integrity</vt:lpstr>
      <vt:lpstr>Global vision</vt:lpstr>
      <vt:lpstr>Holistic approach</vt:lpstr>
      <vt:lpstr>Legal framework: General Data Protection Regulation (GDPR)</vt:lpstr>
      <vt:lpstr>Minimal information security standards</vt:lpstr>
      <vt:lpstr>Topics covered by minimal information security standards</vt:lpstr>
      <vt:lpstr>Topics covered by minimal information security standards</vt:lpstr>
      <vt:lpstr>Structural and institutional measures</vt:lpstr>
      <vt:lpstr>Considerations in the deliberations</vt:lpstr>
      <vt:lpstr>Organisational measures</vt:lpstr>
      <vt:lpstr>Organisational measures</vt:lpstr>
      <vt:lpstr>Circles of trust</vt:lpstr>
      <vt:lpstr>Technical measures, eg User &amp; Access Management (UAM)</vt:lpstr>
      <vt:lpstr>UAM: user expectations</vt:lpstr>
      <vt:lpstr>UAM: Policy Enforcement Model</vt:lpstr>
      <vt:lpstr>Authentication of identity: different levels</vt:lpstr>
      <vt:lpstr>Technical measures, eg encryption of health data</vt:lpstr>
      <vt:lpstr>Technical measures, eg encryption of health data</vt:lpstr>
      <vt:lpstr>Technical measures, eg encryption of health data</vt:lpstr>
      <vt:lpstr>Conclusion on information security</vt:lpstr>
      <vt:lpstr>Designate an institution as a driving force</vt:lpstr>
      <vt:lpstr>Mission of institution acting as driving force</vt:lpstr>
      <vt:lpstr>Mission of institution acting as driving force</vt:lpstr>
      <vt:lpstr>Co-operative governance</vt:lpstr>
      <vt:lpstr>Management and control techniques</vt:lpstr>
      <vt:lpstr>Management and control techniques</vt:lpstr>
      <vt:lpstr>PowerPoint-presentatie</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Quentin Delsaut</dc:creator>
  <cp:lastModifiedBy>Frank Robben</cp:lastModifiedBy>
  <cp:revision>1081</cp:revision>
  <cp:lastPrinted>2017-12-08T10:25:32Z</cp:lastPrinted>
  <dcterms:created xsi:type="dcterms:W3CDTF">2013-03-05T07:37:33Z</dcterms:created>
  <dcterms:modified xsi:type="dcterms:W3CDTF">2023-02-15T12:37:23Z</dcterms:modified>
</cp:coreProperties>
</file>