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7" r:id="rId1"/>
  </p:sldMasterIdLst>
  <p:notesMasterIdLst>
    <p:notesMasterId r:id="rId62"/>
  </p:notesMasterIdLst>
  <p:handoutMasterIdLst>
    <p:handoutMasterId r:id="rId63"/>
  </p:handoutMasterIdLst>
  <p:sldIdLst>
    <p:sldId id="503" r:id="rId2"/>
    <p:sldId id="995" r:id="rId3"/>
    <p:sldId id="998" r:id="rId4"/>
    <p:sldId id="857" r:id="rId5"/>
    <p:sldId id="994" r:id="rId6"/>
    <p:sldId id="954" r:id="rId7"/>
    <p:sldId id="955" r:id="rId8"/>
    <p:sldId id="956" r:id="rId9"/>
    <p:sldId id="957" r:id="rId10"/>
    <p:sldId id="987" r:id="rId11"/>
    <p:sldId id="999" r:id="rId12"/>
    <p:sldId id="982" r:id="rId13"/>
    <p:sldId id="983" r:id="rId14"/>
    <p:sldId id="1000" r:id="rId15"/>
    <p:sldId id="1001" r:id="rId16"/>
    <p:sldId id="1002" r:id="rId17"/>
    <p:sldId id="959" r:id="rId18"/>
    <p:sldId id="960" r:id="rId19"/>
    <p:sldId id="961" r:id="rId20"/>
    <p:sldId id="930" r:id="rId21"/>
    <p:sldId id="913" r:id="rId22"/>
    <p:sldId id="928" r:id="rId23"/>
    <p:sldId id="972" r:id="rId24"/>
    <p:sldId id="973" r:id="rId25"/>
    <p:sldId id="915" r:id="rId26"/>
    <p:sldId id="950" r:id="rId27"/>
    <p:sldId id="917" r:id="rId28"/>
    <p:sldId id="918" r:id="rId29"/>
    <p:sldId id="932" r:id="rId30"/>
    <p:sldId id="958" r:id="rId31"/>
    <p:sldId id="934" r:id="rId32"/>
    <p:sldId id="935" r:id="rId33"/>
    <p:sldId id="941" r:id="rId34"/>
    <p:sldId id="942" r:id="rId35"/>
    <p:sldId id="943" r:id="rId36"/>
    <p:sldId id="919" r:id="rId37"/>
    <p:sldId id="920" r:id="rId38"/>
    <p:sldId id="951" r:id="rId39"/>
    <p:sldId id="537" r:id="rId40"/>
    <p:sldId id="937" r:id="rId41"/>
    <p:sldId id="971" r:id="rId42"/>
    <p:sldId id="989" r:id="rId43"/>
    <p:sldId id="974" r:id="rId44"/>
    <p:sldId id="924" r:id="rId45"/>
    <p:sldId id="991" r:id="rId46"/>
    <p:sldId id="997" r:id="rId47"/>
    <p:sldId id="980" r:id="rId48"/>
    <p:sldId id="976" r:id="rId49"/>
    <p:sldId id="977" r:id="rId50"/>
    <p:sldId id="978" r:id="rId51"/>
    <p:sldId id="979" r:id="rId52"/>
    <p:sldId id="988" r:id="rId53"/>
    <p:sldId id="990" r:id="rId54"/>
    <p:sldId id="996" r:id="rId55"/>
    <p:sldId id="963" r:id="rId56"/>
    <p:sldId id="969" r:id="rId57"/>
    <p:sldId id="970" r:id="rId58"/>
    <p:sldId id="1003" r:id="rId59"/>
    <p:sldId id="967" r:id="rId60"/>
    <p:sldId id="1004" r:id="rId61"/>
  </p:sldIdLst>
  <p:sldSz cx="12192000" cy="6858000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RO" initials="F" lastIdx="5" clrIdx="0">
    <p:extLst>
      <p:ext uri="{19B8F6BF-5375-455C-9EA6-DF929625EA0E}">
        <p15:presenceInfo xmlns:p15="http://schemas.microsoft.com/office/powerpoint/2012/main" userId="FR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670"/>
    <a:srgbClr val="0087BE"/>
    <a:srgbClr val="0082BE"/>
    <a:srgbClr val="0082B8"/>
    <a:srgbClr val="0082B4"/>
    <a:srgbClr val="0082AE"/>
    <a:srgbClr val="0078AE"/>
    <a:srgbClr val="0A78AE"/>
    <a:srgbClr val="007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4105" autoAdjust="0"/>
  </p:normalViewPr>
  <p:slideViewPr>
    <p:cSldViewPr>
      <p:cViewPr varScale="1">
        <p:scale>
          <a:sx n="108" d="100"/>
          <a:sy n="108" d="100"/>
        </p:scale>
        <p:origin x="58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88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.ehealth.fgov.be\Shares\Users\U10\Communication\Presentations\2022\Chiffres%20eHealt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.ehealth.fgov.be\Shares\Users\U10\Communication\Presentations\2020\overview%20roadma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.ehealth.fgov.be\Shares\Users\U10\Communication\Presentations\2022\Chiffres%20eHealth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Sheet3!$D$10:$K$10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Sheet3!$D$11:$K$11</c:f>
              <c:numCache>
                <c:formatCode>#,##0</c:formatCode>
                <c:ptCount val="8"/>
                <c:pt idx="0">
                  <c:v>4122144738</c:v>
                </c:pt>
                <c:pt idx="1">
                  <c:v>7067227936</c:v>
                </c:pt>
                <c:pt idx="2">
                  <c:v>10055636938</c:v>
                </c:pt>
                <c:pt idx="3">
                  <c:v>13332679791</c:v>
                </c:pt>
                <c:pt idx="4">
                  <c:v>15095149373</c:v>
                </c:pt>
                <c:pt idx="5">
                  <c:v>18025871980</c:v>
                </c:pt>
                <c:pt idx="6">
                  <c:v>19596213165</c:v>
                </c:pt>
                <c:pt idx="7">
                  <c:v>20260988149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60-433B-BE8A-B69AFD48B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85634512"/>
        <c:axId val="485634840"/>
      </c:barChart>
      <c:catAx>
        <c:axId val="48563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634840"/>
        <c:crosses val="autoZero"/>
        <c:auto val="1"/>
        <c:lblAlgn val="ctr"/>
        <c:lblOffset val="100"/>
        <c:noMultiLvlLbl val="0"/>
      </c:catAx>
      <c:valAx>
        <c:axId val="485634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63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Sheet4!$G$14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Sheet4!$H$13:$J$13</c:f>
              <c:strCache>
                <c:ptCount val="3"/>
                <c:pt idx="0">
                  <c:v>NEW</c:v>
                </c:pt>
                <c:pt idx="1">
                  <c:v>Healthcare</c:v>
                </c:pt>
                <c:pt idx="2">
                  <c:v>Institutions</c:v>
                </c:pt>
              </c:strCache>
            </c:strRef>
          </c:cat>
          <c:val>
            <c:numRef>
              <c:f>Sheet4!$H$14:$J$14</c:f>
              <c:numCache>
                <c:formatCode>General</c:formatCode>
                <c:ptCount val="3"/>
                <c:pt idx="0">
                  <c:v>25753</c:v>
                </c:pt>
                <c:pt idx="1">
                  <c:v>37109</c:v>
                </c:pt>
                <c:pt idx="2">
                  <c:v>7329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57-4C91-A1AC-18AB3A408EBD}"/>
            </c:ext>
          </c:extLst>
        </c:ser>
        <c:ser>
          <c:idx val="1"/>
          <c:order val="1"/>
          <c:tx>
            <c:strRef>
              <c:f>Sheet4!$G$15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Sheet4!$H$13:$J$13</c:f>
              <c:strCache>
                <c:ptCount val="3"/>
                <c:pt idx="0">
                  <c:v>NEW</c:v>
                </c:pt>
                <c:pt idx="1">
                  <c:v>Healthcare</c:v>
                </c:pt>
                <c:pt idx="2">
                  <c:v>Institutions</c:v>
                </c:pt>
              </c:strCache>
            </c:strRef>
          </c:cat>
          <c:val>
            <c:numRef>
              <c:f>Sheet4!$H$15:$J$15</c:f>
              <c:numCache>
                <c:formatCode>General</c:formatCode>
                <c:ptCount val="3"/>
                <c:pt idx="0">
                  <c:v>23009</c:v>
                </c:pt>
                <c:pt idx="1">
                  <c:v>43429</c:v>
                </c:pt>
                <c:pt idx="2">
                  <c:v>8908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57-4C91-A1AC-18AB3A408EBD}"/>
            </c:ext>
          </c:extLst>
        </c:ser>
        <c:ser>
          <c:idx val="2"/>
          <c:order val="2"/>
          <c:tx>
            <c:strRef>
              <c:f>Sheet4!$G$16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Sheet4!$H$13:$J$13</c:f>
              <c:strCache>
                <c:ptCount val="3"/>
                <c:pt idx="0">
                  <c:v>NEW</c:v>
                </c:pt>
                <c:pt idx="1">
                  <c:v>Healthcare</c:v>
                </c:pt>
                <c:pt idx="2">
                  <c:v>Institutions</c:v>
                </c:pt>
              </c:strCache>
            </c:strRef>
          </c:cat>
          <c:val>
            <c:numRef>
              <c:f>Sheet4!$H$16:$J$16</c:f>
              <c:numCache>
                <c:formatCode>General</c:formatCode>
                <c:ptCount val="3"/>
                <c:pt idx="0">
                  <c:v>21564</c:v>
                </c:pt>
                <c:pt idx="1">
                  <c:v>46186</c:v>
                </c:pt>
                <c:pt idx="2">
                  <c:v>9170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57-4C91-A1AC-18AB3A408EBD}"/>
            </c:ext>
          </c:extLst>
        </c:ser>
        <c:ser>
          <c:idx val="3"/>
          <c:order val="3"/>
          <c:tx>
            <c:strRef>
              <c:f>Sheet4!$G$17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Sheet4!$H$13:$J$13</c:f>
              <c:strCache>
                <c:ptCount val="3"/>
                <c:pt idx="0">
                  <c:v>NEW</c:v>
                </c:pt>
                <c:pt idx="1">
                  <c:v>Healthcare</c:v>
                </c:pt>
                <c:pt idx="2">
                  <c:v>Institutions</c:v>
                </c:pt>
              </c:strCache>
            </c:strRef>
          </c:cat>
          <c:val>
            <c:numRef>
              <c:f>Sheet4!$H$17:$J$17</c:f>
              <c:numCache>
                <c:formatCode>General</c:formatCode>
                <c:ptCount val="3"/>
                <c:pt idx="0">
                  <c:v>28977</c:v>
                </c:pt>
                <c:pt idx="1">
                  <c:v>49447</c:v>
                </c:pt>
                <c:pt idx="2">
                  <c:v>9251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57-4C91-A1AC-18AB3A408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2537528"/>
        <c:axId val="612536544"/>
      </c:barChart>
      <c:catAx>
        <c:axId val="612537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2536544"/>
        <c:crosses val="autoZero"/>
        <c:auto val="1"/>
        <c:lblAlgn val="ctr"/>
        <c:lblOffset val="100"/>
        <c:noMultiLvlLbl val="0"/>
      </c:catAx>
      <c:valAx>
        <c:axId val="612536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2537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Sheet1!$B$18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Sheet1!$A$19:$A$22</c:f>
              <c:strCache>
                <c:ptCount val="4"/>
                <c:pt idx="0">
                  <c:v>eHealthBox SendMessages</c:v>
                </c:pt>
                <c:pt idx="1">
                  <c:v>eHealthBox GetFullMessages</c:v>
                </c:pt>
                <c:pt idx="2">
                  <c:v>eHealthBox Consultation</c:v>
                </c:pt>
                <c:pt idx="3">
                  <c:v>eHealthBox Publication</c:v>
                </c:pt>
              </c:strCache>
            </c:strRef>
          </c:cat>
          <c:val>
            <c:numRef>
              <c:f>Sheet1!$B$19:$B$22</c:f>
              <c:numCache>
                <c:formatCode>#,##0</c:formatCode>
                <c:ptCount val="4"/>
                <c:pt idx="0">
                  <c:v>145027868</c:v>
                </c:pt>
                <c:pt idx="1">
                  <c:v>620083673</c:v>
                </c:pt>
                <c:pt idx="2">
                  <c:v>3495100377</c:v>
                </c:pt>
                <c:pt idx="3">
                  <c:v>140962726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11-4468-8C28-CCF7EEBE292D}"/>
            </c:ext>
          </c:extLst>
        </c:ser>
        <c:ser>
          <c:idx val="1"/>
          <c:order val="1"/>
          <c:tx>
            <c:strRef>
              <c:f>Sheet1!$C$18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Sheet1!$A$19:$A$22</c:f>
              <c:strCache>
                <c:ptCount val="4"/>
                <c:pt idx="0">
                  <c:v>eHealthBox SendMessages</c:v>
                </c:pt>
                <c:pt idx="1">
                  <c:v>eHealthBox GetFullMessages</c:v>
                </c:pt>
                <c:pt idx="2">
                  <c:v>eHealthBox Consultation</c:v>
                </c:pt>
                <c:pt idx="3">
                  <c:v>eHealthBox Publication</c:v>
                </c:pt>
              </c:strCache>
            </c:strRef>
          </c:cat>
          <c:val>
            <c:numRef>
              <c:f>Sheet1!$C$19:$C$22</c:f>
              <c:numCache>
                <c:formatCode>#,##0</c:formatCode>
                <c:ptCount val="4"/>
                <c:pt idx="0">
                  <c:v>193328008</c:v>
                </c:pt>
                <c:pt idx="1">
                  <c:v>1504676294</c:v>
                </c:pt>
                <c:pt idx="2">
                  <c:v>3699464599</c:v>
                </c:pt>
                <c:pt idx="3">
                  <c:v>214885970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11-4468-8C28-CCF7EEBE292D}"/>
            </c:ext>
          </c:extLst>
        </c:ser>
        <c:ser>
          <c:idx val="2"/>
          <c:order val="2"/>
          <c:tx>
            <c:strRef>
              <c:f>Sheet1!$D$18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Sheet1!$A$19:$A$22</c:f>
              <c:strCache>
                <c:ptCount val="4"/>
                <c:pt idx="0">
                  <c:v>eHealthBox SendMessages</c:v>
                </c:pt>
                <c:pt idx="1">
                  <c:v>eHealthBox GetFullMessages</c:v>
                </c:pt>
                <c:pt idx="2">
                  <c:v>eHealthBox Consultation</c:v>
                </c:pt>
                <c:pt idx="3">
                  <c:v>eHealthBox Publication</c:v>
                </c:pt>
              </c:strCache>
            </c:strRef>
          </c:cat>
          <c:val>
            <c:numRef>
              <c:f>Sheet1!$D$19:$D$22</c:f>
              <c:numCache>
                <c:formatCode>#,##0</c:formatCode>
                <c:ptCount val="4"/>
                <c:pt idx="0">
                  <c:v>149952226</c:v>
                </c:pt>
                <c:pt idx="1">
                  <c:v>441010941</c:v>
                </c:pt>
                <c:pt idx="2">
                  <c:v>1915637327</c:v>
                </c:pt>
                <c:pt idx="3">
                  <c:v>171212496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11-4468-8C28-CCF7EEBE2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9467856"/>
        <c:axId val="609468184"/>
      </c:barChart>
      <c:catAx>
        <c:axId val="60946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468184"/>
        <c:crosses val="autoZero"/>
        <c:auto val="1"/>
        <c:lblAlgn val="ctr"/>
        <c:lblOffset val="100"/>
        <c:noMultiLvlLbl val="0"/>
      </c:catAx>
      <c:valAx>
        <c:axId val="609468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46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7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A29A6-86A1-4C77-B3EB-5344DDC64EE2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423"/>
            <a:ext cx="3077739" cy="4710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68987-2D7B-428C-91AE-04CA5E940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4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472D4DB-24C3-43B8-8E4A-324AA65BA7B2}" type="datetimeFigureOut">
              <a:rPr lang="en-US"/>
              <a:pPr>
                <a:defRPr/>
              </a:pPr>
              <a:t>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1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1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9A4C6B6-9186-44B6-AEB1-8528D7C6E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39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DAB8C-1B49-4728-8012-01A213B6DF72}" type="slidenum">
              <a:rPr lang="en-US" smtClean="0"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8713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72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846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540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26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BE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741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76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61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01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023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329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133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359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11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95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867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787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536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68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838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1153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0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8785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379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621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7968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5948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DAB8C-1B49-4728-8012-01A213B6DF72}" type="slidenum">
              <a:rPr lang="en-US" smtClean="0"/>
              <a:t>40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332987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DAB8C-1B49-4728-8012-01A213B6DF72}" type="slidenum">
              <a:rPr lang="en-US" smtClean="0"/>
              <a:t>41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123817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DAB8C-1B49-4728-8012-01A213B6DF72}" type="slidenum">
              <a:rPr lang="en-US" smtClean="0"/>
              <a:t>42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60178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DAB8C-1B49-4728-8012-01A213B6DF72}" type="slidenum">
              <a:rPr lang="en-US" smtClean="0"/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125455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DAB8C-1B49-4728-8012-01A213B6DF72}" type="slidenum">
              <a:rPr lang="en-US" smtClean="0"/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20349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6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DAB8C-1B49-4728-8012-01A213B6DF72}" type="slidenum">
              <a:rPr lang="en-US" smtClean="0"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229549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39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DAB8C-1B49-4728-8012-01A213B6DF72}" type="slidenum">
              <a:rPr lang="en-US" smtClean="0"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91822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DAB8C-1B49-4728-8012-01A213B6DF72}" type="slidenum">
              <a:rPr lang="en-US" smtClean="0"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2277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eHealthBox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SendMessages</a:t>
            </a:r>
            <a:r>
              <a:rPr lang="fr-FR" dirty="0" smtClean="0"/>
              <a:t> 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 de messages envoyés dans l'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eHBox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/Relation 1-1 (1 expéditeur - 1 message), soit une relation 1-plusieurs récipiendaires</a:t>
            </a:r>
            <a:r>
              <a:rPr lang="fr-FR" dirty="0" smtClean="0"/>
              <a:t> </a:t>
            </a:r>
          </a:p>
          <a:p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eHealthBox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GetFullMessages</a:t>
            </a:r>
            <a:r>
              <a:rPr lang="fr-FR" dirty="0" smtClean="0"/>
              <a:t> 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 de messages téléchargés - possible de télécharger plusieurs fois</a:t>
            </a:r>
            <a:r>
              <a:rPr lang="fr-FR" dirty="0" smtClean="0"/>
              <a:t> </a:t>
            </a:r>
          </a:p>
          <a:p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eHealthBox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Consultation</a:t>
            </a:r>
            <a:r>
              <a:rPr lang="fr-FR" dirty="0" smtClean="0"/>
              <a:t> 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 de messages consultés selon toutes les méthodes - possible de consulter plusieurs fois+ 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getfullmessages</a:t>
            </a:r>
            <a:endParaRPr lang="fr-F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eHealthBox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Publication</a:t>
            </a:r>
            <a:r>
              <a:rPr lang="fr-FR" dirty="0" smtClean="0"/>
              <a:t> 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 de publications selon les différentes méthodes (selon fonctionnalités)</a:t>
            </a:r>
            <a:r>
              <a:rPr lang="fr-FR" dirty="0" smtClean="0"/>
              <a:t> 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DAB8C-1B49-4728-8012-01A213B6DF72}" type="slidenum">
              <a:rPr lang="en-US" smtClean="0"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0533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507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EEBCB-88CC-4CF9-A0E1-FBB91F262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42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56795"/>
            <a:ext cx="10363200" cy="1470025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99695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9215967" y="6453191"/>
            <a:ext cx="2844800" cy="29368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28/01/2022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" r="83862" b="92911"/>
          <a:stretch/>
        </p:blipFill>
        <p:spPr>
          <a:xfrm>
            <a:off x="9336360" y="199258"/>
            <a:ext cx="2855640" cy="7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3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10972800" cy="922114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4000" kern="1200" dirty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609600" y="1196752"/>
            <a:ext cx="10972800" cy="511256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  <a:endParaRPr lang="en-GB" altLang="en-US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EDDD6-2727-439E-A96F-E9FD4CA7737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93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811F3-C16F-4DB2-A42F-0DEC8D6A8B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11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68760"/>
            <a:ext cx="538480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68760"/>
            <a:ext cx="538480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10972800" cy="922114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GB" altLang="en-US" sz="4000" kern="1200" dirty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37D79-5435-4A72-95CC-13718149D6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08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4"/>
          <p:cNvSpPr txBox="1">
            <a:spLocks noChangeArrowheads="1"/>
          </p:cNvSpPr>
          <p:nvPr userDrawn="1"/>
        </p:nvSpPr>
        <p:spPr bwMode="auto">
          <a:xfrm>
            <a:off x="573619" y="1662116"/>
            <a:ext cx="11044767" cy="2308225"/>
          </a:xfrm>
          <a:prstGeom prst="rect">
            <a:avLst/>
          </a:prstGeom>
          <a:noFill/>
          <a:ln w="9525">
            <a:solidFill>
              <a:srgbClr val="0876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nl-BE" altLang="en-US" sz="4800" smtClean="0">
              <a:solidFill>
                <a:srgbClr val="0087BE"/>
              </a:solidFill>
            </a:endParaRPr>
          </a:p>
          <a:p>
            <a:pPr algn="ctr" eaLnBrk="1" hangingPunct="1">
              <a:defRPr/>
            </a:pPr>
            <a:endParaRPr lang="nl-BE" altLang="en-US" sz="4800" smtClean="0">
              <a:solidFill>
                <a:srgbClr val="0087BE"/>
              </a:solidFill>
            </a:endParaRPr>
          </a:p>
          <a:p>
            <a:pPr algn="ctr" eaLnBrk="1" hangingPunct="1">
              <a:defRPr/>
            </a:pPr>
            <a:endParaRPr lang="nl-BE" altLang="en-US" sz="4800" smtClean="0">
              <a:solidFill>
                <a:srgbClr val="0087B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DDCB-4F40-4F8C-A2FE-269D135B5A1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93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6500284" y="1988840"/>
            <a:ext cx="5691716" cy="2800767"/>
            <a:chOff x="4407024" y="1916832"/>
            <a:chExt cx="4269432" cy="2801185"/>
          </a:xfrm>
        </p:grpSpPr>
        <p:pic>
          <p:nvPicPr>
            <p:cNvPr id="3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2"/>
            <p:cNvSpPr txBox="1">
              <a:spLocks noChangeArrowheads="1"/>
            </p:cNvSpPr>
            <p:nvPr userDrawn="1"/>
          </p:nvSpPr>
          <p:spPr bwMode="auto">
            <a:xfrm>
              <a:off x="4788082" y="1916832"/>
              <a:ext cx="3888374" cy="280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0D0D0D"/>
                  </a:solidFill>
                </a:rPr>
                <a:t>frank.robben@mail.fgov.be </a:t>
              </a:r>
            </a:p>
            <a:p>
              <a:pPr>
                <a:defRPr/>
              </a:pPr>
              <a:endParaRPr lang="en-US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dirty="0" smtClean="0">
                  <a:solidFill>
                    <a:srgbClr val="0D0D0D"/>
                  </a:solidFill>
                  <a:sym typeface="Arial" charset="0"/>
                </a:rPr>
                <a:t>@</a:t>
              </a:r>
              <a:r>
                <a:rPr lang="fr-BE" sz="1600" dirty="0" err="1" smtClean="0">
                  <a:solidFill>
                    <a:srgbClr val="0D0D0D"/>
                  </a:solidFill>
                  <a:sym typeface="Arial" charset="0"/>
                </a:rPr>
                <a:t>FrRobben</a:t>
              </a:r>
              <a:endParaRPr lang="fr-BE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endParaRPr lang="en-US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https://www.frankrobben.be</a:t>
              </a:r>
              <a:endParaRPr lang="en-GB" sz="1600" dirty="0" smtClean="0">
                <a:solidFill>
                  <a:srgbClr val="7F7F7F"/>
                </a:solidFill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https://www.ehealth.fgov.be</a:t>
              </a: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</p:txBody>
        </p:sp>
      </p:grpSp>
      <p:pic>
        <p:nvPicPr>
          <p:cNvPr id="6" name="Picture 2" descr="http://fr.hdyo.org/assets/ask-question-2-ce96e3e01c85a38a0d39c61cfae6d42c.jpg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1065" y="1772816"/>
            <a:ext cx="468637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CC5E9-F9D9-46F9-AA92-085E1A182B7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923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28/01/2022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489703"/>
            <a:ext cx="100118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CC5E9-F9D9-46F9-AA92-085E1A182B7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82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235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55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88640"/>
            <a:ext cx="10972800" cy="92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196752"/>
            <a:ext cx="10972800" cy="528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  <a:endParaRPr lang="en-GB" altLang="en-US" dirty="0" smtClean="0"/>
          </a:p>
        </p:txBody>
      </p:sp>
      <p:sp>
        <p:nvSpPr>
          <p:cNvPr id="1029" name="TextBox 7"/>
          <p:cNvSpPr txBox="1">
            <a:spLocks noChangeArrowheads="1"/>
          </p:cNvSpPr>
          <p:nvPr userDrawn="1"/>
        </p:nvSpPr>
        <p:spPr bwMode="auto">
          <a:xfrm>
            <a:off x="609600" y="6488668"/>
            <a:ext cx="10079567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B2A7D7-3B07-4F16-B17F-21A2F67651B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856" r="84797" b="92911"/>
          <a:stretch/>
        </p:blipFill>
        <p:spPr>
          <a:xfrm>
            <a:off x="10776520" y="6488668"/>
            <a:ext cx="108012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2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5" r:id="rId7"/>
    <p:sldLayoutId id="2147483916" r:id="rId8"/>
    <p:sldLayoutId id="2147483917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altLang="en-US" sz="4000" kern="1200" dirty="0" smtClean="0">
          <a:solidFill>
            <a:srgbClr val="C00000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0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ict-reuse.be/f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5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00.svg"/><Relationship Id="rId9" Type="http://schemas.openxmlformats.org/officeDocument/2006/relationships/image" Target="../media/image7.sv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56795"/>
            <a:ext cx="10363200" cy="4824533"/>
          </a:xfrm>
        </p:spPr>
        <p:txBody>
          <a:bodyPr/>
          <a:lstStyle/>
          <a:p>
            <a:pPr algn="l"/>
            <a:r>
              <a:rPr lang="nl-BE" sz="7200" dirty="0" smtClean="0"/>
              <a:t>Plate-</a:t>
            </a:r>
            <a:r>
              <a:rPr lang="nl-BE" sz="7200" dirty="0" err="1" smtClean="0"/>
              <a:t>forme</a:t>
            </a:r>
            <a:r>
              <a:rPr lang="nl-BE" sz="7200" dirty="0" smtClean="0"/>
              <a:t> </a:t>
            </a:r>
            <a:r>
              <a:rPr lang="nl-BE" sz="7200" dirty="0">
                <a:solidFill>
                  <a:srgbClr val="087670"/>
                </a:solidFill>
              </a:rPr>
              <a:t>eHealth</a:t>
            </a:r>
            <a:r>
              <a:rPr lang="nl-BE" dirty="0"/>
              <a:t/>
            </a:r>
            <a:br>
              <a:rPr lang="nl-BE" dirty="0"/>
            </a:br>
            <a:r>
              <a:rPr lang="nl-BE" dirty="0" err="1"/>
              <a:t>Réalisations</a:t>
            </a:r>
            <a:r>
              <a:rPr lang="nl-BE" dirty="0"/>
              <a:t> 2022 &amp; </a:t>
            </a:r>
            <a:r>
              <a:rPr lang="nl-BE" dirty="0" err="1" smtClean="0"/>
              <a:t>perspectives</a:t>
            </a:r>
            <a:r>
              <a:rPr lang="nl-BE" dirty="0" smtClean="0"/>
              <a:t> </a:t>
            </a:r>
            <a:r>
              <a:rPr lang="nl-BE" dirty="0"/>
              <a:t>2023 </a:t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sz="2400" dirty="0"/>
              <a:t>27/01/2023</a:t>
            </a: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9439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3392" y="2147372"/>
            <a:ext cx="110172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dirty="0" err="1" smtClean="0">
                <a:solidFill>
                  <a:srgbClr val="C00000"/>
                </a:solidFill>
              </a:rPr>
              <a:t>Projets</a:t>
            </a:r>
            <a:endParaRPr lang="nl-BE" sz="4800" dirty="0" smtClean="0">
              <a:solidFill>
                <a:srgbClr val="C00000"/>
              </a:solidFill>
            </a:endParaRPr>
          </a:p>
          <a:p>
            <a:pPr algn="ctr"/>
            <a:r>
              <a:rPr lang="nl-BE" sz="3600" dirty="0" err="1" smtClean="0">
                <a:solidFill>
                  <a:srgbClr val="C00000"/>
                </a:solidFill>
              </a:rPr>
              <a:t>Réalisations</a:t>
            </a:r>
            <a:r>
              <a:rPr lang="nl-BE" sz="3600" dirty="0" smtClean="0">
                <a:solidFill>
                  <a:srgbClr val="C00000"/>
                </a:solidFill>
              </a:rPr>
              <a:t> 2022 </a:t>
            </a:r>
            <a:r>
              <a:rPr lang="nl-BE" sz="3600" dirty="0" err="1" smtClean="0">
                <a:solidFill>
                  <a:srgbClr val="C00000"/>
                </a:solidFill>
              </a:rPr>
              <a:t>vs</a:t>
            </a:r>
            <a:r>
              <a:rPr lang="nl-BE" sz="3600" dirty="0" smtClean="0">
                <a:solidFill>
                  <a:srgbClr val="C00000"/>
                </a:solidFill>
              </a:rPr>
              <a:t> </a:t>
            </a:r>
            <a:r>
              <a:rPr lang="nl-BE" sz="3600" dirty="0" err="1" smtClean="0">
                <a:solidFill>
                  <a:srgbClr val="C00000"/>
                </a:solidFill>
              </a:rPr>
              <a:t>perspectives</a:t>
            </a:r>
            <a:r>
              <a:rPr lang="nl-BE" sz="3600" dirty="0" smtClean="0">
                <a:solidFill>
                  <a:srgbClr val="C00000"/>
                </a:solidFill>
              </a:rPr>
              <a:t> 2023</a:t>
            </a:r>
            <a:endParaRPr lang="nl-BE" sz="3600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66DDCB-4F40-4F8C-A2FE-269D135B5A13}" type="slidenum">
              <a:rPr lang="en-GB" smtClean="0"/>
              <a:pPr>
                <a:defRPr/>
              </a:pPr>
              <a:t>10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417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Matrice d’accès – Amélioration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Proposition d’une matrice matrice simplifiée et plus ouverte afin de répondre aux besoins de partage de l’information entre les praticiens</a:t>
            </a:r>
          </a:p>
          <a:p>
            <a:pPr lvl="0"/>
            <a:r>
              <a:rPr lang="fr-BE" dirty="0" smtClean="0"/>
              <a:t>Proposition </a:t>
            </a:r>
            <a:r>
              <a:rPr lang="fr-BE" dirty="0"/>
              <a:t>de modification de la matrice</a:t>
            </a:r>
          </a:p>
          <a:p>
            <a:pPr lvl="1"/>
            <a:r>
              <a:rPr lang="fr-BE" dirty="0"/>
              <a:t>matrice par défaut qui détermine quel professionnel peut avoir accès à quelle donnée</a:t>
            </a:r>
          </a:p>
          <a:p>
            <a:pPr lvl="2"/>
            <a:r>
              <a:rPr lang="fr-BE" dirty="0"/>
              <a:t>le consentement, la relation thérapeutique et les fonctionnalités actuelles restent d’application</a:t>
            </a:r>
          </a:p>
          <a:p>
            <a:pPr lvl="2"/>
            <a:r>
              <a:rPr lang="fr-BE" dirty="0"/>
              <a:t>le fait qu’une donnée ou un document soit consultable ne signifie pas que le praticien le consultera</a:t>
            </a:r>
          </a:p>
          <a:p>
            <a:pPr lvl="3"/>
            <a:r>
              <a:rPr lang="fr-BE" dirty="0"/>
              <a:t>il ne peut le faire que si un besoin lié à la qualité et la continuité des soins existe</a:t>
            </a:r>
          </a:p>
          <a:p>
            <a:pPr lvl="3"/>
            <a:r>
              <a:rPr lang="fr-BE" dirty="0"/>
              <a:t>secret professionnel d’application</a:t>
            </a:r>
          </a:p>
          <a:p>
            <a:pPr lvl="2"/>
            <a:r>
              <a:rPr lang="fr-BE" dirty="0"/>
              <a:t>cette matrice différencie les accès des praticiens occasionnels / réguliers en donnant des accès étendus aux praticiens réguliers</a:t>
            </a:r>
          </a:p>
          <a:p>
            <a:r>
              <a:rPr lang="fr-BE" dirty="0" smtClean="0"/>
              <a:t>Avis </a:t>
            </a:r>
            <a:r>
              <a:rPr lang="fr-BE" dirty="0"/>
              <a:t>politique nécessaire afin de </a:t>
            </a:r>
            <a:r>
              <a:rPr lang="fr-BE" dirty="0" smtClean="0"/>
              <a:t>fixer l’orientation de cette </a:t>
            </a:r>
            <a:r>
              <a:rPr lang="fr-BE" dirty="0"/>
              <a:t>proposition</a:t>
            </a:r>
          </a:p>
          <a:p>
            <a:endParaRPr lang="fr-BE" dirty="0"/>
          </a:p>
          <a:p>
            <a:pPr marL="0" indent="0">
              <a:buNone/>
            </a:pPr>
            <a:endParaRPr lang="fr-FR" dirty="0"/>
          </a:p>
          <a:p>
            <a:pPr lvl="3"/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1" y="1418929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3" y="1028700"/>
            <a:ext cx="4227314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787244" y="4831255"/>
            <a:ext cx="4629150" cy="105311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6653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Matrice</a:t>
            </a:r>
            <a:r>
              <a:rPr lang="nl-BE" dirty="0" smtClean="0"/>
              <a:t> </a:t>
            </a:r>
            <a:r>
              <a:rPr lang="nl-BE" dirty="0" err="1" smtClean="0"/>
              <a:t>d’accès</a:t>
            </a:r>
            <a:r>
              <a:rPr lang="nl-BE" dirty="0" smtClean="0"/>
              <a:t> – </a:t>
            </a:r>
            <a:r>
              <a:rPr lang="nl-BE" dirty="0" err="1" smtClean="0"/>
              <a:t>Projets</a:t>
            </a:r>
            <a:r>
              <a:rPr lang="nl-BE" dirty="0"/>
              <a:t> </a:t>
            </a:r>
            <a:r>
              <a:rPr lang="nl-BE" dirty="0" smtClean="0"/>
              <a:t>(1/2)</a:t>
            </a:r>
            <a:endParaRPr lang="nl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A</a:t>
            </a:r>
            <a:r>
              <a:rPr lang="fr-BE" dirty="0" smtClean="0"/>
              <a:t>mélioration des </a:t>
            </a:r>
            <a:r>
              <a:rPr lang="fr-BE" dirty="0" err="1" smtClean="0"/>
              <a:t>metadonnées</a:t>
            </a:r>
            <a:r>
              <a:rPr lang="fr-BE" dirty="0" smtClean="0"/>
              <a:t> afin de faciliter la recherche et l'accès direct aux documents</a:t>
            </a:r>
          </a:p>
          <a:p>
            <a:pPr lvl="1"/>
            <a:r>
              <a:rPr lang="fr-BE" dirty="0" smtClean="0"/>
              <a:t>résultats d’examens et de laboratoire</a:t>
            </a:r>
          </a:p>
          <a:p>
            <a:pPr lvl="1"/>
            <a:r>
              <a:rPr lang="fr-BE" dirty="0" smtClean="0"/>
              <a:t>rapports de contacts, lettres de sortie</a:t>
            </a:r>
          </a:p>
          <a:p>
            <a:r>
              <a:rPr lang="fr-BE" dirty="0"/>
              <a:t>G</a:t>
            </a:r>
            <a:r>
              <a:rPr lang="fr-BE" dirty="0" smtClean="0"/>
              <a:t>estion des données dites « sensibles », afin </a:t>
            </a:r>
          </a:p>
          <a:p>
            <a:pPr lvl="1"/>
            <a:r>
              <a:rPr lang="fr-BE" dirty="0" smtClean="0"/>
              <a:t>de sensibiliser les citoyens et praticiens à cette problématique (actions de communication)</a:t>
            </a:r>
          </a:p>
          <a:p>
            <a:pPr lvl="1"/>
            <a:r>
              <a:rPr lang="fr-BE" dirty="0" smtClean="0"/>
              <a:t>de permettre aux praticiens de pouvoir exclure du partage un document spécifique (via son logiciel et/ou via autre canal), quel que soit l'endroit où se trouve le document</a:t>
            </a:r>
          </a:p>
          <a:p>
            <a:r>
              <a:rPr lang="fr-BE" dirty="0"/>
              <a:t>T</a:t>
            </a:r>
            <a:r>
              <a:rPr lang="fr-BE" dirty="0" smtClean="0"/>
              <a:t>raçabilité des accès et logs dans le but de 	 </a:t>
            </a:r>
          </a:p>
          <a:p>
            <a:pPr lvl="1"/>
            <a:r>
              <a:rPr lang="fr-BE" dirty="0" smtClean="0"/>
              <a:t>assurer une traçabilité via les logs des accès à tous les documents partagés (qui a accédé à quel document et à quel moment), quel que soit le point d'entrée</a:t>
            </a:r>
          </a:p>
          <a:p>
            <a:pPr lvl="1"/>
            <a:r>
              <a:rPr lang="fr-BE" dirty="0" smtClean="0"/>
              <a:t>assurer la complétude, la fiabilité, la lisibilité et la standardisation des logs</a:t>
            </a:r>
          </a:p>
          <a:p>
            <a:pPr lvl="1"/>
            <a:endParaRPr lang="fr-BE" dirty="0" smtClean="0"/>
          </a:p>
          <a:p>
            <a:pPr lvl="1"/>
            <a:endParaRPr lang="fr-BE" dirty="0" smtClean="0"/>
          </a:p>
          <a:p>
            <a:pPr lvl="1"/>
            <a:endParaRPr lang="fr-BE" dirty="0" smtClean="0"/>
          </a:p>
          <a:p>
            <a:pPr lvl="1"/>
            <a:endParaRPr lang="fr-BE" dirty="0" smtClean="0"/>
          </a:p>
          <a:p>
            <a:pPr lvl="1"/>
            <a:endParaRPr lang="fr-BE" dirty="0" smtClean="0"/>
          </a:p>
          <a:p>
            <a:pPr lvl="0"/>
            <a:endParaRPr lang="fr-BE" dirty="0" smtClean="0"/>
          </a:p>
          <a:p>
            <a:pPr lvl="0"/>
            <a:endParaRPr lang="fr-BE" dirty="0" smtClean="0"/>
          </a:p>
          <a:p>
            <a:pPr lvl="3"/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1" y="1418929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3" y="1028700"/>
            <a:ext cx="4227314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787244" y="4831255"/>
            <a:ext cx="4629150" cy="105311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766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Matrice </a:t>
            </a:r>
            <a:r>
              <a:rPr lang="nl-BE" dirty="0" err="1"/>
              <a:t>d’accès</a:t>
            </a:r>
            <a:r>
              <a:rPr lang="nl-BE" dirty="0"/>
              <a:t> </a:t>
            </a:r>
            <a:r>
              <a:rPr lang="nl-BE" dirty="0" smtClean="0"/>
              <a:t>–</a:t>
            </a:r>
            <a:r>
              <a:rPr lang="nl-BE" dirty="0"/>
              <a:t> </a:t>
            </a:r>
            <a:r>
              <a:rPr lang="nl-BE" dirty="0" err="1" smtClean="0"/>
              <a:t>Projets</a:t>
            </a:r>
            <a:r>
              <a:rPr lang="nl-BE" dirty="0" smtClean="0"/>
              <a:t> </a:t>
            </a:r>
            <a:r>
              <a:rPr lang="nl-BE" dirty="0"/>
              <a:t>(2/2)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V</a:t>
            </a:r>
            <a:r>
              <a:rPr lang="fr-BE" dirty="0" smtClean="0"/>
              <a:t>isualisation </a:t>
            </a:r>
            <a:r>
              <a:rPr lang="fr-BE" dirty="0"/>
              <a:t>des relations thérapeutiques actives et clôturées de façon unifiée et </a:t>
            </a:r>
            <a:r>
              <a:rPr lang="fr-BE" dirty="0" smtClean="0"/>
              <a:t>exhaustive</a:t>
            </a:r>
          </a:p>
          <a:p>
            <a:pPr lvl="1"/>
            <a:r>
              <a:rPr lang="fr-BE" dirty="0" smtClean="0"/>
              <a:t>tant </a:t>
            </a:r>
            <a:r>
              <a:rPr lang="fr-BE" dirty="0"/>
              <a:t>au niveau hospitalier, des pharmaciens, des médecins</a:t>
            </a:r>
            <a:r>
              <a:rPr lang="fr-BE" dirty="0" smtClean="0"/>
              <a:t>,...)</a:t>
            </a:r>
          </a:p>
          <a:p>
            <a:pPr lvl="1"/>
            <a:r>
              <a:rPr lang="fr-BE" dirty="0" smtClean="0"/>
              <a:t>peu </a:t>
            </a:r>
            <a:r>
              <a:rPr lang="fr-BE" dirty="0"/>
              <a:t>importe l'endroit où est stockée la relation </a:t>
            </a:r>
            <a:r>
              <a:rPr lang="fr-BE" dirty="0" smtClean="0"/>
              <a:t>thérapeutique ‘source’</a:t>
            </a:r>
            <a:endParaRPr lang="fr-BE" dirty="0"/>
          </a:p>
          <a:p>
            <a:r>
              <a:rPr lang="fr-BE" dirty="0"/>
              <a:t>M</a:t>
            </a:r>
            <a:r>
              <a:rPr lang="fr-BE" dirty="0" smtClean="0"/>
              <a:t>ise </a:t>
            </a:r>
            <a:r>
              <a:rPr lang="fr-BE" dirty="0"/>
              <a:t>en place d’un système de notifications relatives aux actions liées à l'accès aux données des patients</a:t>
            </a:r>
          </a:p>
          <a:p>
            <a:r>
              <a:rPr lang="fr-BE" dirty="0"/>
              <a:t>C</a:t>
            </a:r>
            <a:r>
              <a:rPr lang="fr-BE" dirty="0" smtClean="0"/>
              <a:t>larification </a:t>
            </a:r>
            <a:r>
              <a:rPr lang="fr-BE" dirty="0"/>
              <a:t>du processus de gestion des plaintes </a:t>
            </a:r>
            <a:endParaRPr lang="fr-BE" dirty="0" smtClean="0"/>
          </a:p>
          <a:p>
            <a:pPr lvl="1"/>
            <a:r>
              <a:rPr lang="fr-BE" dirty="0" smtClean="0"/>
              <a:t>afin </a:t>
            </a:r>
            <a:r>
              <a:rPr lang="fr-BE" dirty="0"/>
              <a:t>de le rendre simple et transparent pour le patient</a:t>
            </a:r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0"/>
            <a:endParaRPr lang="fr-BE" dirty="0"/>
          </a:p>
          <a:p>
            <a:pPr lvl="0"/>
            <a:endParaRPr lang="fr-BE" dirty="0"/>
          </a:p>
          <a:p>
            <a:pPr lvl="3"/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1" y="1418929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3" y="1028700"/>
            <a:ext cx="4227314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787244" y="4831255"/>
            <a:ext cx="4629150" cy="105311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5070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VIDIS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2022</a:t>
            </a:r>
          </a:p>
          <a:p>
            <a:pPr lvl="1"/>
            <a:r>
              <a:rPr lang="nl-BE" dirty="0" err="1"/>
              <a:t>application</a:t>
            </a:r>
            <a:r>
              <a:rPr lang="nl-BE" dirty="0"/>
              <a:t> mobile</a:t>
            </a:r>
          </a:p>
          <a:p>
            <a:pPr lvl="2"/>
            <a:r>
              <a:rPr lang="nl-BE" dirty="0" err="1"/>
              <a:t>utilisation</a:t>
            </a:r>
            <a:r>
              <a:rPr lang="nl-BE" dirty="0"/>
              <a:t> de I.AM Exchange</a:t>
            </a:r>
          </a:p>
          <a:p>
            <a:pPr lvl="3"/>
            <a:r>
              <a:rPr lang="nl-BE" dirty="0" err="1"/>
              <a:t>possibilité</a:t>
            </a:r>
            <a:r>
              <a:rPr lang="nl-BE" dirty="0"/>
              <a:t> de </a:t>
            </a:r>
            <a:r>
              <a:rPr lang="nl-BE" dirty="0" err="1"/>
              <a:t>visualiser</a:t>
            </a:r>
            <a:r>
              <a:rPr lang="nl-BE" dirty="0"/>
              <a:t> et </a:t>
            </a:r>
            <a:r>
              <a:rPr lang="nl-BE" dirty="0" err="1"/>
              <a:t>d’agir</a:t>
            </a:r>
            <a:r>
              <a:rPr lang="nl-BE" dirty="0"/>
              <a:t> au nom de </a:t>
            </a:r>
            <a:r>
              <a:rPr lang="nl-BE" dirty="0" err="1"/>
              <a:t>toutes</a:t>
            </a:r>
            <a:r>
              <a:rPr lang="nl-BE" dirty="0"/>
              <a:t> les </a:t>
            </a:r>
            <a:r>
              <a:rPr lang="nl-BE" dirty="0" err="1"/>
              <a:t>personnes</a:t>
            </a:r>
            <a:r>
              <a:rPr lang="nl-BE" dirty="0"/>
              <a:t> </a:t>
            </a:r>
            <a:r>
              <a:rPr lang="nl-BE" dirty="0" err="1"/>
              <a:t>qui</a:t>
            </a:r>
            <a:r>
              <a:rPr lang="nl-BE" dirty="0"/>
              <a:t> ont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lien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</a:t>
            </a:r>
            <a:r>
              <a:rPr lang="nl-BE" dirty="0" err="1" smtClean="0"/>
              <a:t>l’utilisateur</a:t>
            </a:r>
            <a:endParaRPr lang="nl-BE" dirty="0"/>
          </a:p>
          <a:p>
            <a:pPr lvl="2"/>
            <a:r>
              <a:rPr lang="nl-BE" dirty="0" err="1"/>
              <a:t>toutes</a:t>
            </a:r>
            <a:r>
              <a:rPr lang="nl-BE" dirty="0"/>
              <a:t> les opérations </a:t>
            </a:r>
            <a:r>
              <a:rPr lang="nl-BE" dirty="0" err="1"/>
              <a:t>sur</a:t>
            </a:r>
            <a:r>
              <a:rPr lang="nl-BE" dirty="0"/>
              <a:t> les </a:t>
            </a:r>
            <a:r>
              <a:rPr lang="nl-BE" dirty="0" err="1"/>
              <a:t>prescriptions</a:t>
            </a:r>
            <a:endParaRPr lang="nl-BE" dirty="0"/>
          </a:p>
          <a:p>
            <a:pPr lvl="3"/>
            <a:r>
              <a:rPr lang="nl-BE" dirty="0"/>
              <a:t>supprimer, </a:t>
            </a:r>
            <a:r>
              <a:rPr lang="nl-BE" dirty="0" err="1"/>
              <a:t>réserver</a:t>
            </a:r>
            <a:r>
              <a:rPr lang="nl-BE" dirty="0"/>
              <a:t>, </a:t>
            </a:r>
            <a:r>
              <a:rPr lang="nl-BE" dirty="0" err="1"/>
              <a:t>masquer</a:t>
            </a:r>
            <a:r>
              <a:rPr lang="nl-BE" dirty="0"/>
              <a:t> les </a:t>
            </a:r>
            <a:r>
              <a:rPr lang="nl-BE" dirty="0" err="1"/>
              <a:t>prescriptions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VISI </a:t>
            </a:r>
            <a:r>
              <a:rPr lang="nl-BE" dirty="0" err="1"/>
              <a:t>flag</a:t>
            </a:r>
            <a:endParaRPr lang="nl-BE" dirty="0"/>
          </a:p>
          <a:p>
            <a:pPr lvl="2"/>
            <a:r>
              <a:rPr lang="nl-BE" dirty="0" err="1"/>
              <a:t>version</a:t>
            </a:r>
            <a:r>
              <a:rPr lang="nl-BE" dirty="0"/>
              <a:t> Android: 63.000 </a:t>
            </a:r>
            <a:r>
              <a:rPr lang="nl-BE" dirty="0" err="1"/>
              <a:t>installations</a:t>
            </a:r>
            <a:endParaRPr lang="nl-BE" dirty="0"/>
          </a:p>
          <a:p>
            <a:pPr lvl="2"/>
            <a:r>
              <a:rPr lang="nl-BE" dirty="0" err="1"/>
              <a:t>version</a:t>
            </a:r>
            <a:r>
              <a:rPr lang="nl-BE" dirty="0"/>
              <a:t> Apple: 27.290 </a:t>
            </a:r>
            <a:r>
              <a:rPr lang="nl-BE" dirty="0" err="1"/>
              <a:t>installations</a:t>
            </a:r>
            <a:endParaRPr lang="nl-BE" dirty="0"/>
          </a:p>
          <a:p>
            <a:pPr lvl="1"/>
            <a:r>
              <a:rPr lang="nl-BE" dirty="0" err="1"/>
              <a:t>application</a:t>
            </a:r>
            <a:r>
              <a:rPr lang="nl-BE" dirty="0"/>
              <a:t> web </a:t>
            </a:r>
            <a:r>
              <a:rPr lang="nl-BE" dirty="0" err="1"/>
              <a:t>patient</a:t>
            </a:r>
            <a:endParaRPr lang="nl-BE" dirty="0"/>
          </a:p>
          <a:p>
            <a:pPr lvl="2"/>
            <a:r>
              <a:rPr lang="nl-BE" dirty="0" err="1"/>
              <a:t>utilisation</a:t>
            </a:r>
            <a:r>
              <a:rPr lang="nl-BE" dirty="0"/>
              <a:t> de I.AM </a:t>
            </a:r>
            <a:r>
              <a:rPr lang="nl-BE" dirty="0" smtClean="0"/>
              <a:t>Exchange </a:t>
            </a:r>
          </a:p>
          <a:p>
            <a:pPr lvl="1"/>
            <a:r>
              <a:rPr lang="nl-BE" dirty="0" err="1" smtClean="0"/>
              <a:t>application</a:t>
            </a:r>
            <a:r>
              <a:rPr lang="nl-BE" dirty="0" smtClean="0"/>
              <a:t> </a:t>
            </a:r>
            <a:r>
              <a:rPr lang="nl-BE" dirty="0"/>
              <a:t>web </a:t>
            </a:r>
            <a:r>
              <a:rPr lang="nl-BE" dirty="0" err="1"/>
              <a:t>prestataires</a:t>
            </a:r>
            <a:r>
              <a:rPr lang="nl-BE" dirty="0"/>
              <a:t> de </a:t>
            </a:r>
            <a:r>
              <a:rPr lang="nl-BE" dirty="0" err="1"/>
              <a:t>soins</a:t>
            </a:r>
            <a:endParaRPr lang="nl-BE" dirty="0"/>
          </a:p>
          <a:p>
            <a:pPr lvl="2"/>
            <a:r>
              <a:rPr lang="nl-BE" dirty="0" err="1"/>
              <a:t>visualisation</a:t>
            </a:r>
            <a:r>
              <a:rPr lang="nl-BE" dirty="0"/>
              <a:t> du schéma de </a:t>
            </a:r>
            <a:r>
              <a:rPr lang="nl-BE" dirty="0" err="1"/>
              <a:t>médication</a:t>
            </a:r>
            <a:endParaRPr lang="nl-BE" dirty="0"/>
          </a:p>
          <a:p>
            <a:pPr lvl="2"/>
            <a:r>
              <a:rPr lang="nl-BE" dirty="0" err="1"/>
              <a:t>consultation</a:t>
            </a:r>
            <a:r>
              <a:rPr lang="nl-BE" dirty="0"/>
              <a:t> et </a:t>
            </a:r>
            <a:r>
              <a:rPr lang="nl-BE" dirty="0" err="1"/>
              <a:t>création</a:t>
            </a:r>
            <a:r>
              <a:rPr lang="nl-BE" dirty="0"/>
              <a:t> de </a:t>
            </a:r>
            <a:r>
              <a:rPr lang="nl-BE" dirty="0" err="1"/>
              <a:t>journaux</a:t>
            </a:r>
            <a:endParaRPr lang="nl-BE" dirty="0"/>
          </a:p>
          <a:p>
            <a:pPr lvl="2"/>
            <a:r>
              <a:rPr lang="nl-BE" dirty="0" err="1"/>
              <a:t>intégration</a:t>
            </a:r>
            <a:r>
              <a:rPr lang="nl-BE" dirty="0"/>
              <a:t> de SAM V2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14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004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VIDIS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2023 (1/2)</a:t>
            </a:r>
            <a:endParaRPr lang="nl-BE" dirty="0"/>
          </a:p>
          <a:p>
            <a:pPr lvl="1"/>
            <a:r>
              <a:rPr lang="nl-BE" dirty="0" err="1"/>
              <a:t>application</a:t>
            </a:r>
            <a:r>
              <a:rPr lang="nl-BE" dirty="0"/>
              <a:t> mobile </a:t>
            </a:r>
          </a:p>
          <a:p>
            <a:pPr lvl="2"/>
            <a:r>
              <a:rPr lang="nl-BE" dirty="0" err="1"/>
              <a:t>utilisation</a:t>
            </a:r>
            <a:r>
              <a:rPr lang="nl-BE" dirty="0"/>
              <a:t> </a:t>
            </a:r>
            <a:r>
              <a:rPr lang="nl-BE" dirty="0" err="1"/>
              <a:t>d’un</a:t>
            </a:r>
            <a:r>
              <a:rPr lang="nl-BE" dirty="0"/>
              <a:t> </a:t>
            </a:r>
            <a:r>
              <a:rPr lang="nl-BE" dirty="0" err="1"/>
              <a:t>nouveau</a:t>
            </a:r>
            <a:r>
              <a:rPr lang="nl-BE" dirty="0"/>
              <a:t> </a:t>
            </a:r>
            <a:r>
              <a:rPr lang="nl-BE" dirty="0" err="1"/>
              <a:t>mandat</a:t>
            </a:r>
            <a:r>
              <a:rPr lang="nl-BE" dirty="0"/>
              <a:t> de </a:t>
            </a:r>
            <a:r>
              <a:rPr lang="nl-BE" dirty="0" err="1" smtClean="0"/>
              <a:t>prescriptions</a:t>
            </a:r>
            <a:r>
              <a:rPr lang="nl-BE" dirty="0" smtClean="0"/>
              <a:t> de </a:t>
            </a:r>
            <a:r>
              <a:rPr lang="nl-BE" dirty="0" err="1" smtClean="0"/>
              <a:t>l’Inami</a:t>
            </a:r>
            <a:r>
              <a:rPr lang="nl-BE" dirty="0" smtClean="0"/>
              <a:t> </a:t>
            </a:r>
          </a:p>
          <a:p>
            <a:pPr lvl="3"/>
            <a:r>
              <a:rPr lang="nl-BE" dirty="0" err="1" smtClean="0"/>
              <a:t>permet</a:t>
            </a:r>
            <a:r>
              <a:rPr lang="nl-BE" dirty="0" smtClean="0"/>
              <a:t> </a:t>
            </a:r>
            <a:r>
              <a:rPr lang="nl-BE" dirty="0" err="1" smtClean="0"/>
              <a:t>d’aller</a:t>
            </a:r>
            <a:r>
              <a:rPr lang="nl-BE" dirty="0" smtClean="0"/>
              <a:t> </a:t>
            </a:r>
            <a:r>
              <a:rPr lang="nl-BE" dirty="0" err="1" smtClean="0"/>
              <a:t>chercher</a:t>
            </a:r>
            <a:r>
              <a:rPr lang="nl-BE" dirty="0" smtClean="0"/>
              <a:t> des </a:t>
            </a:r>
            <a:r>
              <a:rPr lang="nl-BE" dirty="0" err="1" smtClean="0"/>
              <a:t>médicaments</a:t>
            </a:r>
            <a:r>
              <a:rPr lang="nl-BE" dirty="0" smtClean="0"/>
              <a:t> pour </a:t>
            </a:r>
            <a:r>
              <a:rPr lang="nl-BE" dirty="0" err="1" smtClean="0"/>
              <a:t>chaque</a:t>
            </a:r>
            <a:r>
              <a:rPr lang="nl-BE" dirty="0" smtClean="0"/>
              <a:t> </a:t>
            </a:r>
            <a:r>
              <a:rPr lang="nl-BE" dirty="0" err="1" smtClean="0"/>
              <a:t>personne</a:t>
            </a:r>
            <a:r>
              <a:rPr lang="nl-BE" dirty="0" smtClean="0"/>
              <a:t> autorisée par </a:t>
            </a:r>
            <a:r>
              <a:rPr lang="nl-BE" dirty="0" err="1" smtClean="0"/>
              <a:t>le</a:t>
            </a:r>
            <a:r>
              <a:rPr lang="nl-BE" dirty="0" smtClean="0"/>
              <a:t> </a:t>
            </a:r>
            <a:r>
              <a:rPr lang="nl-BE" dirty="0" err="1" smtClean="0"/>
              <a:t>patient</a:t>
            </a:r>
            <a:r>
              <a:rPr lang="nl-BE" dirty="0" smtClean="0"/>
              <a:t> (par </a:t>
            </a:r>
            <a:r>
              <a:rPr lang="nl-BE" dirty="0" err="1" smtClean="0"/>
              <a:t>exemple</a:t>
            </a:r>
            <a:r>
              <a:rPr lang="nl-BE" dirty="0" smtClean="0"/>
              <a:t> </a:t>
            </a:r>
            <a:r>
              <a:rPr lang="nl-BE" dirty="0" err="1" smtClean="0"/>
              <a:t>un</a:t>
            </a:r>
            <a:r>
              <a:rPr lang="nl-BE" dirty="0" smtClean="0"/>
              <a:t> </a:t>
            </a:r>
            <a:r>
              <a:rPr lang="nl-BE" dirty="0" err="1" smtClean="0"/>
              <a:t>accompagnant</a:t>
            </a:r>
            <a:r>
              <a:rPr lang="nl-BE" dirty="0" smtClean="0"/>
              <a:t>)</a:t>
            </a:r>
          </a:p>
          <a:p>
            <a:pPr lvl="3"/>
            <a:r>
              <a:rPr lang="nl-BE" dirty="0"/>
              <a:t>p</a:t>
            </a:r>
            <a:r>
              <a:rPr lang="nl-BE" dirty="0" smtClean="0"/>
              <a:t>lus </a:t>
            </a:r>
            <a:r>
              <a:rPr lang="nl-BE" dirty="0" err="1" smtClean="0"/>
              <a:t>besoin</a:t>
            </a:r>
            <a:r>
              <a:rPr lang="nl-BE" dirty="0" smtClean="0"/>
              <a:t> de la carte </a:t>
            </a:r>
            <a:r>
              <a:rPr lang="nl-BE" dirty="0" err="1" smtClean="0"/>
              <a:t>d’identité</a:t>
            </a:r>
            <a:r>
              <a:rPr lang="nl-BE" dirty="0" smtClean="0"/>
              <a:t> </a:t>
            </a:r>
            <a:r>
              <a:rPr lang="nl-BE" dirty="0" err="1" smtClean="0"/>
              <a:t>ou</a:t>
            </a:r>
            <a:r>
              <a:rPr lang="nl-BE" dirty="0" smtClean="0"/>
              <a:t> du code-barre</a:t>
            </a:r>
          </a:p>
          <a:p>
            <a:pPr lvl="4"/>
            <a:r>
              <a:rPr lang="nl-BE" dirty="0" err="1"/>
              <a:t>u</a:t>
            </a:r>
            <a:r>
              <a:rPr lang="nl-BE" dirty="0" err="1" smtClean="0"/>
              <a:t>ne</a:t>
            </a:r>
            <a:r>
              <a:rPr lang="nl-BE" dirty="0" smtClean="0"/>
              <a:t> </a:t>
            </a:r>
            <a:r>
              <a:rPr lang="nl-BE" dirty="0" err="1" smtClean="0"/>
              <a:t>consultation</a:t>
            </a:r>
            <a:r>
              <a:rPr lang="nl-BE" dirty="0" smtClean="0"/>
              <a:t> par </a:t>
            </a:r>
            <a:r>
              <a:rPr lang="nl-BE" dirty="0" err="1" smtClean="0"/>
              <a:t>le</a:t>
            </a:r>
            <a:r>
              <a:rPr lang="nl-BE" dirty="0" smtClean="0"/>
              <a:t> </a:t>
            </a:r>
            <a:r>
              <a:rPr lang="nl-BE" dirty="0" err="1" smtClean="0"/>
              <a:t>pharmacien</a:t>
            </a:r>
            <a:r>
              <a:rPr lang="nl-BE" dirty="0" smtClean="0"/>
              <a:t> de la </a:t>
            </a:r>
            <a:r>
              <a:rPr lang="nl-BE" dirty="0" err="1" smtClean="0"/>
              <a:t>banque</a:t>
            </a:r>
            <a:r>
              <a:rPr lang="nl-BE" dirty="0" smtClean="0"/>
              <a:t> de </a:t>
            </a:r>
            <a:r>
              <a:rPr lang="nl-BE" dirty="0" err="1" smtClean="0"/>
              <a:t>données</a:t>
            </a:r>
            <a:r>
              <a:rPr lang="nl-BE" dirty="0" smtClean="0"/>
              <a:t> des </a:t>
            </a:r>
            <a:r>
              <a:rPr lang="nl-BE" dirty="0" err="1" smtClean="0"/>
              <a:t>mandats</a:t>
            </a:r>
            <a:r>
              <a:rPr lang="nl-BE" dirty="0" smtClean="0"/>
              <a:t> (</a:t>
            </a:r>
            <a:r>
              <a:rPr lang="nl-BE" dirty="0" err="1" smtClean="0"/>
              <a:t>MinFin</a:t>
            </a:r>
            <a:r>
              <a:rPr lang="nl-BE" dirty="0" smtClean="0"/>
              <a:t>) </a:t>
            </a:r>
            <a:r>
              <a:rPr lang="nl-BE" dirty="0" err="1" smtClean="0"/>
              <a:t>suffit</a:t>
            </a:r>
            <a:endParaRPr lang="nl-BE" dirty="0"/>
          </a:p>
          <a:p>
            <a:pPr lvl="1"/>
            <a:r>
              <a:rPr lang="nl-BE" dirty="0" err="1"/>
              <a:t>application</a:t>
            </a:r>
            <a:r>
              <a:rPr lang="nl-BE" dirty="0"/>
              <a:t> web </a:t>
            </a:r>
            <a:r>
              <a:rPr lang="nl-BE" dirty="0" err="1"/>
              <a:t>prestataires</a:t>
            </a:r>
            <a:r>
              <a:rPr lang="nl-BE" dirty="0"/>
              <a:t> de </a:t>
            </a:r>
            <a:r>
              <a:rPr lang="nl-BE" dirty="0" err="1"/>
              <a:t>soins</a:t>
            </a:r>
            <a:endParaRPr lang="nl-BE" dirty="0"/>
          </a:p>
          <a:p>
            <a:pPr lvl="2"/>
            <a:r>
              <a:rPr lang="nl-BE" dirty="0" err="1"/>
              <a:t>intégration</a:t>
            </a:r>
            <a:r>
              <a:rPr lang="nl-BE" dirty="0"/>
              <a:t> des </a:t>
            </a:r>
            <a:r>
              <a:rPr lang="nl-BE" dirty="0" err="1"/>
              <a:t>mandats</a:t>
            </a:r>
            <a:r>
              <a:rPr lang="nl-BE" dirty="0"/>
              <a:t> (</a:t>
            </a:r>
            <a:r>
              <a:rPr lang="nl-BE" dirty="0" err="1"/>
              <a:t>gestion</a:t>
            </a:r>
            <a:r>
              <a:rPr lang="nl-BE" dirty="0"/>
              <a:t> des </a:t>
            </a:r>
            <a:r>
              <a:rPr lang="nl-BE" dirty="0" err="1"/>
              <a:t>données</a:t>
            </a:r>
            <a:r>
              <a:rPr lang="nl-BE" dirty="0"/>
              <a:t> de santé et des </a:t>
            </a:r>
            <a:r>
              <a:rPr lang="nl-BE" dirty="0" err="1"/>
              <a:t>prescriptions</a:t>
            </a:r>
            <a:r>
              <a:rPr lang="nl-BE" dirty="0"/>
              <a:t>)</a:t>
            </a:r>
          </a:p>
          <a:p>
            <a:pPr lvl="2"/>
            <a:r>
              <a:rPr lang="nl-BE" dirty="0" err="1"/>
              <a:t>toutes</a:t>
            </a:r>
            <a:r>
              <a:rPr lang="nl-BE" dirty="0"/>
              <a:t> les </a:t>
            </a:r>
            <a:r>
              <a:rPr lang="nl-BE" dirty="0" err="1"/>
              <a:t>prescriptions</a:t>
            </a:r>
            <a:r>
              <a:rPr lang="nl-BE" dirty="0"/>
              <a:t> </a:t>
            </a:r>
            <a:r>
              <a:rPr lang="nl-BE" dirty="0" err="1"/>
              <a:t>disponibles</a:t>
            </a:r>
            <a:endParaRPr lang="nl-BE" dirty="0"/>
          </a:p>
          <a:p>
            <a:pPr lvl="2"/>
            <a:r>
              <a:rPr lang="nl-BE" dirty="0"/>
              <a:t>‘Dossier </a:t>
            </a:r>
            <a:r>
              <a:rPr lang="nl-BE" dirty="0" err="1"/>
              <a:t>Pharmaceutique</a:t>
            </a:r>
            <a:r>
              <a:rPr lang="nl-BE" dirty="0"/>
              <a:t> </a:t>
            </a:r>
            <a:r>
              <a:rPr lang="nl-BE" dirty="0" err="1"/>
              <a:t>Partagé</a:t>
            </a:r>
            <a:r>
              <a:rPr lang="nl-BE" dirty="0"/>
              <a:t>’ pour les </a:t>
            </a:r>
            <a:r>
              <a:rPr lang="nl-BE" dirty="0" err="1"/>
              <a:t>titulaires</a:t>
            </a:r>
            <a:r>
              <a:rPr lang="nl-BE" dirty="0"/>
              <a:t> et les </a:t>
            </a:r>
            <a:r>
              <a:rPr lang="nl-BE" dirty="0" err="1"/>
              <a:t>pharmaciens</a:t>
            </a:r>
            <a:r>
              <a:rPr lang="nl-BE" dirty="0"/>
              <a:t> </a:t>
            </a:r>
            <a:r>
              <a:rPr lang="nl-BE" dirty="0" err="1"/>
              <a:t>adjoints</a:t>
            </a:r>
            <a:endParaRPr lang="nl-BE" dirty="0"/>
          </a:p>
          <a:p>
            <a:pPr lvl="2"/>
            <a:r>
              <a:rPr lang="nl-BE" dirty="0" err="1"/>
              <a:t>proposition</a:t>
            </a:r>
            <a:r>
              <a:rPr lang="nl-BE" dirty="0"/>
              <a:t> pour </a:t>
            </a:r>
            <a:r>
              <a:rPr lang="nl-BE" dirty="0" err="1"/>
              <a:t>l’intégration</a:t>
            </a:r>
            <a:r>
              <a:rPr lang="nl-BE" dirty="0"/>
              <a:t> des </a:t>
            </a:r>
            <a:r>
              <a:rPr lang="nl-BE" dirty="0" err="1"/>
              <a:t>autres</a:t>
            </a:r>
            <a:r>
              <a:rPr lang="nl-BE" dirty="0"/>
              <a:t> types de </a:t>
            </a:r>
            <a:r>
              <a:rPr lang="nl-BE" dirty="0" err="1"/>
              <a:t>prescription</a:t>
            </a:r>
            <a:r>
              <a:rPr lang="nl-BE" dirty="0"/>
              <a:t> (</a:t>
            </a:r>
            <a:r>
              <a:rPr lang="nl-BE" dirty="0" err="1"/>
              <a:t>projet</a:t>
            </a:r>
            <a:r>
              <a:rPr lang="nl-BE" dirty="0"/>
              <a:t> </a:t>
            </a:r>
            <a:r>
              <a:rPr lang="nl-BE" dirty="0" err="1"/>
              <a:t>Umhep</a:t>
            </a:r>
            <a:r>
              <a:rPr lang="nl-BE" dirty="0"/>
              <a:t>)</a:t>
            </a:r>
          </a:p>
          <a:p>
            <a:pPr lvl="2"/>
            <a:r>
              <a:rPr lang="nl-BE" dirty="0" err="1"/>
              <a:t>intégration</a:t>
            </a:r>
            <a:r>
              <a:rPr lang="nl-BE" dirty="0"/>
              <a:t> de </a:t>
            </a:r>
            <a:r>
              <a:rPr lang="nl-BE" dirty="0" err="1"/>
              <a:t>l’application</a:t>
            </a:r>
            <a:r>
              <a:rPr lang="nl-BE" dirty="0"/>
              <a:t> </a:t>
            </a:r>
            <a:r>
              <a:rPr lang="nl-BE" dirty="0" smtClean="0"/>
              <a:t>Paris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15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9300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VIDIS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2023 (2/2)</a:t>
            </a:r>
          </a:p>
          <a:p>
            <a:pPr lvl="1"/>
            <a:r>
              <a:rPr lang="nl-BE" dirty="0" err="1" smtClean="0"/>
              <a:t>application</a:t>
            </a:r>
            <a:r>
              <a:rPr lang="nl-BE" dirty="0" smtClean="0"/>
              <a:t> </a:t>
            </a:r>
            <a:r>
              <a:rPr lang="nl-BE" dirty="0"/>
              <a:t>web </a:t>
            </a:r>
            <a:r>
              <a:rPr lang="nl-BE" dirty="0" err="1"/>
              <a:t>patient</a:t>
            </a:r>
            <a:endParaRPr lang="nl-BE" dirty="0"/>
          </a:p>
          <a:p>
            <a:pPr lvl="2"/>
            <a:r>
              <a:rPr lang="nl-BE" dirty="0" err="1"/>
              <a:t>utilisation</a:t>
            </a:r>
            <a:r>
              <a:rPr lang="nl-BE" dirty="0"/>
              <a:t> du </a:t>
            </a:r>
            <a:r>
              <a:rPr lang="nl-BE" dirty="0" err="1"/>
              <a:t>mandat</a:t>
            </a:r>
            <a:r>
              <a:rPr lang="nl-BE" dirty="0"/>
              <a:t> de </a:t>
            </a:r>
            <a:r>
              <a:rPr lang="nl-BE" dirty="0" err="1"/>
              <a:t>prescription</a:t>
            </a:r>
            <a:endParaRPr lang="nl-BE" dirty="0"/>
          </a:p>
          <a:p>
            <a:pPr lvl="2"/>
            <a:r>
              <a:rPr lang="nl-BE" dirty="0" err="1"/>
              <a:t>intégration</a:t>
            </a:r>
            <a:r>
              <a:rPr lang="nl-BE" dirty="0"/>
              <a:t> de la nouvelle </a:t>
            </a:r>
            <a:r>
              <a:rPr lang="nl-BE" dirty="0" err="1"/>
              <a:t>définition</a:t>
            </a:r>
            <a:r>
              <a:rPr lang="nl-BE" dirty="0"/>
              <a:t> de la </a:t>
            </a:r>
            <a:r>
              <a:rPr lang="nl-BE" dirty="0" err="1"/>
              <a:t>relation</a:t>
            </a:r>
            <a:r>
              <a:rPr lang="nl-BE" dirty="0"/>
              <a:t> ‘</a:t>
            </a:r>
            <a:r>
              <a:rPr lang="nl-BE" dirty="0" err="1"/>
              <a:t>parent</a:t>
            </a:r>
            <a:r>
              <a:rPr lang="nl-BE" dirty="0"/>
              <a:t>-enfant’</a:t>
            </a:r>
          </a:p>
          <a:p>
            <a:pPr lvl="1"/>
            <a:r>
              <a:rPr lang="nl-BE" dirty="0" err="1"/>
              <a:t>application</a:t>
            </a:r>
            <a:r>
              <a:rPr lang="nl-BE" dirty="0"/>
              <a:t> mobile + </a:t>
            </a:r>
            <a:r>
              <a:rPr lang="nl-BE" dirty="0" err="1"/>
              <a:t>applications</a:t>
            </a:r>
            <a:r>
              <a:rPr lang="nl-BE" dirty="0"/>
              <a:t> web</a:t>
            </a:r>
          </a:p>
          <a:p>
            <a:pPr lvl="2"/>
            <a:r>
              <a:rPr lang="nl-BE" dirty="0" err="1"/>
              <a:t>intégration</a:t>
            </a:r>
            <a:r>
              <a:rPr lang="nl-BE" dirty="0"/>
              <a:t> des </a:t>
            </a:r>
            <a:r>
              <a:rPr lang="nl-BE" dirty="0" err="1"/>
              <a:t>coffres-forts</a:t>
            </a:r>
            <a:r>
              <a:rPr lang="nl-BE" dirty="0"/>
              <a:t> RSW et RSB</a:t>
            </a:r>
          </a:p>
          <a:p>
            <a:pPr lvl="2"/>
            <a:r>
              <a:rPr lang="nl-BE" dirty="0"/>
              <a:t>passage en </a:t>
            </a:r>
            <a:r>
              <a:rPr lang="nl-BE" dirty="0" smtClean="0"/>
              <a:t>FHIR (</a:t>
            </a:r>
            <a:r>
              <a:rPr lang="nl-BE" dirty="0" err="1" smtClean="0"/>
              <a:t>Fast</a:t>
            </a:r>
            <a:r>
              <a:rPr lang="nl-BE" dirty="0" smtClean="0"/>
              <a:t> </a:t>
            </a:r>
            <a:r>
              <a:rPr lang="nl-BE" dirty="0"/>
              <a:t>Healthcare </a:t>
            </a:r>
            <a:r>
              <a:rPr lang="nl-BE" dirty="0" err="1"/>
              <a:t>Interoperability</a:t>
            </a:r>
            <a:r>
              <a:rPr lang="nl-BE" dirty="0"/>
              <a:t> </a:t>
            </a:r>
            <a:r>
              <a:rPr lang="nl-BE" dirty="0" smtClean="0"/>
              <a:t>Resources) </a:t>
            </a:r>
            <a:r>
              <a:rPr lang="nl-BE" dirty="0"/>
              <a:t>du schéma de </a:t>
            </a:r>
            <a:r>
              <a:rPr lang="nl-BE" dirty="0" err="1"/>
              <a:t>médication</a:t>
            </a:r>
            <a:endParaRPr lang="nl-BE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16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2390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Standards techniques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2022 (1/2)</a:t>
            </a:r>
            <a:endParaRPr lang="nl-BE" dirty="0"/>
          </a:p>
          <a:p>
            <a:pPr lvl="1"/>
            <a:r>
              <a:rPr lang="nl-BE" dirty="0" err="1"/>
              <a:t>prescriptions</a:t>
            </a:r>
            <a:r>
              <a:rPr lang="nl-BE" dirty="0"/>
              <a:t> de </a:t>
            </a:r>
            <a:r>
              <a:rPr lang="nl-BE" dirty="0" err="1"/>
              <a:t>renvoi</a:t>
            </a:r>
            <a:r>
              <a:rPr lang="nl-BE" dirty="0"/>
              <a:t> (</a:t>
            </a:r>
            <a:r>
              <a:rPr lang="nl-BE" dirty="0" err="1"/>
              <a:t>referral</a:t>
            </a:r>
            <a:r>
              <a:rPr lang="nl-BE" dirty="0"/>
              <a:t> </a:t>
            </a:r>
            <a:r>
              <a:rPr lang="nl-BE" dirty="0" err="1"/>
              <a:t>prescriptions</a:t>
            </a:r>
            <a:r>
              <a:rPr lang="nl-BE" dirty="0"/>
              <a:t>)</a:t>
            </a:r>
          </a:p>
          <a:p>
            <a:pPr lvl="2"/>
            <a:r>
              <a:rPr lang="nl-BE" dirty="0" err="1"/>
              <a:t>prescriptions</a:t>
            </a:r>
            <a:r>
              <a:rPr lang="nl-BE" dirty="0"/>
              <a:t> non </a:t>
            </a:r>
            <a:r>
              <a:rPr lang="nl-BE" dirty="0" err="1"/>
              <a:t>médicamenteuses</a:t>
            </a:r>
            <a:r>
              <a:rPr lang="nl-BE" dirty="0"/>
              <a:t> (</a:t>
            </a:r>
            <a:r>
              <a:rPr lang="nl-BE" dirty="0" err="1"/>
              <a:t>labos</a:t>
            </a:r>
            <a:r>
              <a:rPr lang="nl-BE" dirty="0"/>
              <a:t>, </a:t>
            </a:r>
            <a:r>
              <a:rPr lang="nl-BE" dirty="0" err="1"/>
              <a:t>infirmières</a:t>
            </a:r>
            <a:r>
              <a:rPr lang="nl-BE" dirty="0"/>
              <a:t>, </a:t>
            </a:r>
            <a:r>
              <a:rPr lang="nl-BE" dirty="0" err="1"/>
              <a:t>kinés</a:t>
            </a:r>
            <a:r>
              <a:rPr lang="nl-BE" dirty="0"/>
              <a:t>,..)</a:t>
            </a:r>
          </a:p>
          <a:p>
            <a:pPr lvl="2"/>
            <a:r>
              <a:rPr lang="nl-BE" dirty="0" err="1"/>
              <a:t>profilage</a:t>
            </a:r>
            <a:r>
              <a:rPr lang="nl-BE" dirty="0"/>
              <a:t> FHIR</a:t>
            </a:r>
          </a:p>
          <a:p>
            <a:pPr lvl="1"/>
            <a:r>
              <a:rPr lang="nl-BE" dirty="0" err="1" smtClean="0"/>
              <a:t>processus</a:t>
            </a:r>
            <a:endParaRPr lang="nl-BE" dirty="0"/>
          </a:p>
          <a:p>
            <a:pPr lvl="2"/>
            <a:r>
              <a:rPr lang="nl-BE" dirty="0"/>
              <a:t>FHIR </a:t>
            </a:r>
            <a:r>
              <a:rPr lang="nl-BE" dirty="0" err="1"/>
              <a:t>Governance</a:t>
            </a:r>
            <a:endParaRPr lang="nl-BE" dirty="0"/>
          </a:p>
          <a:p>
            <a:pPr lvl="3"/>
            <a:r>
              <a:rPr lang="nl-BE" dirty="0"/>
              <a:t>program board B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nl-BE" dirty="0" err="1"/>
              <a:t>amélioration</a:t>
            </a:r>
            <a:r>
              <a:rPr lang="nl-BE" dirty="0"/>
              <a:t> de la </a:t>
            </a:r>
            <a:r>
              <a:rPr lang="nl-BE" dirty="0" err="1"/>
              <a:t>communication</a:t>
            </a:r>
            <a:r>
              <a:rPr lang="nl-BE" dirty="0"/>
              <a:t> via </a:t>
            </a:r>
            <a:r>
              <a:rPr lang="nl-BE" dirty="0" err="1"/>
              <a:t>un</a:t>
            </a:r>
            <a:r>
              <a:rPr lang="nl-BE" dirty="0"/>
              <a:t> ‘management summary’</a:t>
            </a:r>
          </a:p>
          <a:p>
            <a:pPr lvl="1"/>
            <a:endParaRPr lang="fr-BE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6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1991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4F81BD"/>
              </a:buClr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Aft>
                <a:spcPts val="0"/>
              </a:spcAft>
              <a:buClr>
                <a:srgbClr val="4F81BD"/>
              </a:buClr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54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Standards techniques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2022 (2/2</a:t>
            </a:r>
            <a:r>
              <a:rPr lang="nl-BE" dirty="0"/>
              <a:t>)</a:t>
            </a:r>
          </a:p>
          <a:p>
            <a:pPr lvl="1"/>
            <a:r>
              <a:rPr lang="fr-BE" dirty="0" smtClean="0"/>
              <a:t>publications</a:t>
            </a:r>
          </a:p>
          <a:p>
            <a:pPr lvl="2"/>
            <a:r>
              <a:rPr lang="fr-BE" dirty="0" smtClean="0"/>
              <a:t>migration des publications FHIR vers </a:t>
            </a:r>
            <a:r>
              <a:rPr lang="fr-BE" dirty="0" smtClean="0">
                <a:solidFill>
                  <a:srgbClr val="087670"/>
                </a:solidFill>
              </a:rPr>
              <a:t>eHealth</a:t>
            </a:r>
            <a:r>
              <a:rPr lang="fr-BE" dirty="0" smtClean="0"/>
              <a:t>/</a:t>
            </a:r>
            <a:r>
              <a:rPr lang="fr-BE" dirty="0" err="1" smtClean="0"/>
              <a:t>Smals</a:t>
            </a:r>
            <a:r>
              <a:rPr lang="fr-BE" dirty="0" smtClean="0"/>
              <a:t> </a:t>
            </a:r>
          </a:p>
          <a:p>
            <a:pPr lvl="3"/>
            <a:r>
              <a:rPr lang="fr-BE" dirty="0"/>
              <a:t>a</a:t>
            </a:r>
            <a:r>
              <a:rPr lang="fr-BE" dirty="0" smtClean="0"/>
              <a:t>bandon de l’outil ‘Simplifier’ </a:t>
            </a:r>
          </a:p>
          <a:p>
            <a:pPr lvl="2"/>
            <a:r>
              <a:rPr lang="fr-BE" dirty="0" smtClean="0"/>
              <a:t>ajout systématique des ‘</a:t>
            </a:r>
            <a:r>
              <a:rPr lang="fr-BE" dirty="0" err="1" smtClean="0"/>
              <a:t>Logical</a:t>
            </a:r>
            <a:r>
              <a:rPr lang="fr-BE" dirty="0" smtClean="0"/>
              <a:t> </a:t>
            </a:r>
            <a:r>
              <a:rPr lang="fr-BE" dirty="0" err="1" smtClean="0"/>
              <a:t>Models</a:t>
            </a:r>
            <a:r>
              <a:rPr lang="fr-BE" dirty="0" smtClean="0"/>
              <a:t>’</a:t>
            </a:r>
          </a:p>
          <a:p>
            <a:pPr lvl="2"/>
            <a:r>
              <a:rPr lang="fr-BE" dirty="0" smtClean="0"/>
              <a:t>publication des divers profils FHIR et dérivés en tant que standards fédéraux  </a:t>
            </a:r>
          </a:p>
          <a:p>
            <a:pPr lvl="3"/>
            <a:r>
              <a:rPr lang="fr-BE" dirty="0" err="1" smtClean="0"/>
              <a:t>caresets</a:t>
            </a:r>
            <a:r>
              <a:rPr lang="fr-BE" dirty="0" smtClean="0"/>
              <a:t>: vaccination et allergie</a:t>
            </a:r>
          </a:p>
          <a:p>
            <a:pPr lvl="1"/>
            <a:r>
              <a:rPr lang="fr-BE" dirty="0" smtClean="0"/>
              <a:t>HL7Be</a:t>
            </a:r>
          </a:p>
          <a:p>
            <a:pPr lvl="2"/>
            <a:r>
              <a:rPr lang="fr-BE" dirty="0" smtClean="0"/>
              <a:t>évaluation du serveur de test FHIR (</a:t>
            </a:r>
            <a:r>
              <a:rPr lang="fr-BE" dirty="0" err="1" smtClean="0"/>
              <a:t>InteropLab</a:t>
            </a:r>
            <a:r>
              <a:rPr lang="fr-BE" dirty="0" smtClean="0"/>
              <a:t>)</a:t>
            </a:r>
          </a:p>
          <a:p>
            <a:pPr lvl="2"/>
            <a:r>
              <a:rPr lang="fr-BE" dirty="0" smtClean="0"/>
              <a:t>amélioration de la qualité et de la traçabilité</a:t>
            </a:r>
          </a:p>
          <a:p>
            <a:pPr lvl="2"/>
            <a:r>
              <a:rPr lang="fr-BE" dirty="0" smtClean="0"/>
              <a:t>suivi des différents groupes de travail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18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6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1991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4F81BD"/>
              </a:buClr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Aft>
                <a:spcPts val="0"/>
              </a:spcAft>
              <a:buClr>
                <a:srgbClr val="4F81BD"/>
              </a:buClr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2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Standards techniques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2023</a:t>
            </a:r>
            <a:endParaRPr lang="nl-BE" dirty="0"/>
          </a:p>
          <a:p>
            <a:pPr lvl="1"/>
            <a:r>
              <a:rPr lang="nl-BE" dirty="0"/>
              <a:t>poursuite du </a:t>
            </a:r>
            <a:r>
              <a:rPr lang="nl-BE" dirty="0" err="1"/>
              <a:t>projet</a:t>
            </a:r>
            <a:r>
              <a:rPr lang="nl-BE" dirty="0"/>
              <a:t> </a:t>
            </a:r>
            <a:r>
              <a:rPr lang="nl-BE" dirty="0" err="1"/>
              <a:t>relatif</a:t>
            </a:r>
            <a:r>
              <a:rPr lang="nl-BE" dirty="0"/>
              <a:t> </a:t>
            </a:r>
            <a:r>
              <a:rPr lang="nl-BE" dirty="0" err="1"/>
              <a:t>aux</a:t>
            </a:r>
            <a:r>
              <a:rPr lang="nl-BE" dirty="0"/>
              <a:t> </a:t>
            </a:r>
            <a:r>
              <a:rPr lang="nl-BE" dirty="0" err="1"/>
              <a:t>prescriptions</a:t>
            </a:r>
            <a:r>
              <a:rPr lang="nl-BE" dirty="0"/>
              <a:t> de </a:t>
            </a:r>
            <a:r>
              <a:rPr lang="nl-BE" dirty="0" err="1"/>
              <a:t>renvoi</a:t>
            </a:r>
            <a:r>
              <a:rPr lang="nl-BE" dirty="0"/>
              <a:t> (</a:t>
            </a:r>
            <a:r>
              <a:rPr lang="nl-BE" dirty="0" err="1"/>
              <a:t>referral</a:t>
            </a:r>
            <a:r>
              <a:rPr lang="nl-BE" dirty="0"/>
              <a:t> </a:t>
            </a:r>
            <a:r>
              <a:rPr lang="nl-BE" dirty="0" err="1"/>
              <a:t>prescriptions</a:t>
            </a:r>
            <a:r>
              <a:rPr lang="nl-BE" dirty="0"/>
              <a:t>)</a:t>
            </a:r>
          </a:p>
          <a:p>
            <a:pPr lvl="2"/>
            <a:r>
              <a:rPr lang="nl-BE" dirty="0" err="1"/>
              <a:t>prescriptions</a:t>
            </a:r>
            <a:r>
              <a:rPr lang="nl-BE" dirty="0"/>
              <a:t> non </a:t>
            </a:r>
            <a:r>
              <a:rPr lang="nl-BE" dirty="0" err="1"/>
              <a:t>médicamenteuses</a:t>
            </a:r>
            <a:r>
              <a:rPr lang="nl-BE" dirty="0"/>
              <a:t> (</a:t>
            </a:r>
            <a:r>
              <a:rPr lang="nl-BE" dirty="0" err="1"/>
              <a:t>labos</a:t>
            </a:r>
            <a:r>
              <a:rPr lang="nl-BE" dirty="0"/>
              <a:t>, </a:t>
            </a:r>
            <a:r>
              <a:rPr lang="nl-BE" dirty="0" err="1"/>
              <a:t>infirmières</a:t>
            </a:r>
            <a:r>
              <a:rPr lang="nl-BE" dirty="0"/>
              <a:t>, </a:t>
            </a:r>
            <a:r>
              <a:rPr lang="nl-BE" dirty="0" err="1"/>
              <a:t>kinés</a:t>
            </a:r>
            <a:r>
              <a:rPr lang="nl-BE" dirty="0"/>
              <a:t>,..)</a:t>
            </a:r>
          </a:p>
          <a:p>
            <a:pPr lvl="2"/>
            <a:r>
              <a:rPr lang="nl-BE" dirty="0" err="1"/>
              <a:t>profilage</a:t>
            </a:r>
            <a:r>
              <a:rPr lang="nl-BE" dirty="0"/>
              <a:t> FHIR</a:t>
            </a:r>
          </a:p>
          <a:p>
            <a:pPr lvl="1"/>
            <a:r>
              <a:rPr lang="nl-BE" dirty="0" err="1" smtClean="0"/>
              <a:t>processus</a:t>
            </a:r>
            <a:endParaRPr lang="nl-BE" dirty="0"/>
          </a:p>
          <a:p>
            <a:pPr lvl="2"/>
            <a:r>
              <a:rPr lang="nl-BE" dirty="0" err="1"/>
              <a:t>suivi</a:t>
            </a:r>
            <a:r>
              <a:rPr lang="nl-BE" dirty="0"/>
              <a:t> des </a:t>
            </a:r>
            <a:r>
              <a:rPr lang="nl-BE" dirty="0" err="1"/>
              <a:t>partenaires</a:t>
            </a:r>
            <a:r>
              <a:rPr lang="nl-BE" dirty="0"/>
              <a:t> et du </a:t>
            </a:r>
            <a:r>
              <a:rPr lang="nl-BE" dirty="0" smtClean="0"/>
              <a:t>Centre de terminologie</a:t>
            </a:r>
          </a:p>
          <a:p>
            <a:pPr lvl="1"/>
            <a:r>
              <a:rPr lang="nl-BE" dirty="0" err="1"/>
              <a:t>publications</a:t>
            </a:r>
            <a:endParaRPr lang="nl-BE" dirty="0"/>
          </a:p>
          <a:p>
            <a:pPr lvl="2"/>
            <a:r>
              <a:rPr lang="nl-BE" dirty="0" err="1"/>
              <a:t>publication</a:t>
            </a:r>
            <a:r>
              <a:rPr lang="nl-BE" dirty="0"/>
              <a:t> des divers </a:t>
            </a:r>
            <a:r>
              <a:rPr lang="nl-BE" dirty="0" err="1"/>
              <a:t>profils</a:t>
            </a:r>
            <a:r>
              <a:rPr lang="nl-BE" dirty="0"/>
              <a:t> FHIR et </a:t>
            </a:r>
            <a:r>
              <a:rPr lang="nl-BE" dirty="0" err="1"/>
              <a:t>dérivés</a:t>
            </a:r>
            <a:r>
              <a:rPr lang="nl-BE" dirty="0"/>
              <a:t> en </a:t>
            </a:r>
            <a:r>
              <a:rPr lang="nl-BE" dirty="0" err="1"/>
              <a:t>tant</a:t>
            </a:r>
            <a:r>
              <a:rPr lang="nl-BE" dirty="0"/>
              <a:t> que </a:t>
            </a:r>
            <a:r>
              <a:rPr lang="nl-BE" dirty="0" err="1"/>
              <a:t>standards</a:t>
            </a:r>
            <a:r>
              <a:rPr lang="nl-BE" dirty="0"/>
              <a:t> </a:t>
            </a:r>
            <a:r>
              <a:rPr lang="nl-BE" dirty="0" err="1"/>
              <a:t>fédéraux</a:t>
            </a:r>
            <a:endParaRPr lang="nl-BE" dirty="0"/>
          </a:p>
          <a:p>
            <a:pPr lvl="3"/>
            <a:r>
              <a:rPr lang="nl-BE" dirty="0" err="1"/>
              <a:t>caresets</a:t>
            </a:r>
            <a:r>
              <a:rPr lang="nl-BE" dirty="0"/>
              <a:t>: </a:t>
            </a:r>
            <a:r>
              <a:rPr lang="nl-BE" dirty="0" err="1"/>
              <a:t>PatientWill</a:t>
            </a:r>
            <a:r>
              <a:rPr lang="nl-BE" dirty="0"/>
              <a:t>,..</a:t>
            </a:r>
          </a:p>
          <a:p>
            <a:pPr lvl="3"/>
            <a:r>
              <a:rPr lang="nl-BE" dirty="0" err="1"/>
              <a:t>médication</a:t>
            </a:r>
            <a:endParaRPr lang="nl-BE" dirty="0"/>
          </a:p>
          <a:p>
            <a:pPr lvl="3"/>
            <a:r>
              <a:rPr lang="nl-BE" dirty="0" err="1"/>
              <a:t>prescriptions</a:t>
            </a:r>
            <a:r>
              <a:rPr lang="nl-BE" dirty="0"/>
              <a:t> de </a:t>
            </a:r>
            <a:r>
              <a:rPr lang="nl-BE" dirty="0" err="1"/>
              <a:t>renvoi</a:t>
            </a:r>
            <a:endParaRPr lang="nl-BE" dirty="0"/>
          </a:p>
          <a:p>
            <a:pPr lvl="3"/>
            <a:r>
              <a:rPr lang="nl-BE" dirty="0"/>
              <a:t>Centrum voor Kankeronderzoek (CVKO), </a:t>
            </a:r>
            <a:r>
              <a:rPr lang="nl-BE" dirty="0" err="1"/>
              <a:t>dépistage</a:t>
            </a:r>
            <a:r>
              <a:rPr lang="nl-BE" dirty="0"/>
              <a:t> de la </a:t>
            </a:r>
            <a:r>
              <a:rPr lang="nl-BE" dirty="0" err="1"/>
              <a:t>population</a:t>
            </a:r>
            <a:endParaRPr lang="nl-BE" dirty="0"/>
          </a:p>
          <a:p>
            <a:pPr lvl="3"/>
            <a:r>
              <a:rPr lang="nl-BE" dirty="0" err="1"/>
              <a:t>MyCareNet</a:t>
            </a:r>
            <a:endParaRPr lang="nl-BE" dirty="0"/>
          </a:p>
          <a:p>
            <a:pPr marL="914400" lvl="2" indent="0">
              <a:buNone/>
            </a:pPr>
            <a:endParaRPr lang="nl-BE" dirty="0"/>
          </a:p>
          <a:p>
            <a:endParaRPr lang="fr-BE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6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1991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4F81BD"/>
              </a:buClr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Aft>
                <a:spcPts val="0"/>
              </a:spcAft>
              <a:buClr>
                <a:srgbClr val="4F81BD"/>
              </a:buClr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7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Overview</a:t>
            </a:r>
            <a:endParaRPr lang="nl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Réalisations en chiffres</a:t>
            </a:r>
          </a:p>
          <a:p>
            <a:endParaRPr lang="fr-BE" dirty="0" smtClean="0"/>
          </a:p>
          <a:p>
            <a:r>
              <a:rPr lang="fr-BE" dirty="0" smtClean="0"/>
              <a:t>Projets- Réalisations 2022 vs Perspectives 2023</a:t>
            </a:r>
          </a:p>
          <a:p>
            <a:endParaRPr lang="fr-BE" dirty="0" smtClean="0"/>
          </a:p>
          <a:p>
            <a:r>
              <a:rPr lang="fr-BE" dirty="0" err="1" smtClean="0"/>
              <a:t>Reuse</a:t>
            </a:r>
            <a:r>
              <a:rPr lang="fr-BE" dirty="0" smtClean="0"/>
              <a:t> - Gouvernance</a:t>
            </a:r>
          </a:p>
          <a:p>
            <a:endParaRPr lang="fr-BE" dirty="0" smtClean="0"/>
          </a:p>
          <a:p>
            <a:r>
              <a:rPr lang="fr-BE" dirty="0" smtClean="0"/>
              <a:t>Comité de sécurité de l’Information - Etat des lieux</a:t>
            </a:r>
          </a:p>
          <a:p>
            <a:endParaRPr lang="fr-BE" dirty="0" smtClean="0"/>
          </a:p>
          <a:p>
            <a:r>
              <a:rPr lang="fr-BE" dirty="0" smtClean="0"/>
              <a:t>Budget &amp; Organisation interne </a:t>
            </a:r>
          </a:p>
          <a:p>
            <a:endParaRPr lang="fr-BE" dirty="0" smtClean="0"/>
          </a:p>
          <a:p>
            <a:endParaRPr lang="fr-BE" dirty="0" smtClean="0"/>
          </a:p>
          <a:p>
            <a:endParaRPr lang="fr-FR" dirty="0" smtClean="0"/>
          </a:p>
          <a:p>
            <a:pPr lvl="3"/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1" y="1418929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3" y="1028700"/>
            <a:ext cx="4227314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787244" y="4831255"/>
            <a:ext cx="4629150" cy="105311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5628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CoBRHA+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2022</a:t>
            </a:r>
          </a:p>
          <a:p>
            <a:pPr lvl="1"/>
            <a:r>
              <a:rPr lang="nl-BE" dirty="0"/>
              <a:t>verdere ontwikkelingen </a:t>
            </a:r>
          </a:p>
          <a:p>
            <a:pPr lvl="2"/>
            <a:r>
              <a:rPr lang="nl-BE" dirty="0"/>
              <a:t>o.a. aanpassingen voor de functie ‘</a:t>
            </a:r>
            <a:r>
              <a:rPr lang="nl-BE" dirty="0" err="1"/>
              <a:t>Notify</a:t>
            </a:r>
            <a:r>
              <a:rPr lang="nl-BE" dirty="0"/>
              <a:t>’ (testen in uitvoering)</a:t>
            </a:r>
          </a:p>
          <a:p>
            <a:pPr lvl="1"/>
            <a:r>
              <a:rPr lang="nl-BE" dirty="0"/>
              <a:t>verdere technische ondersteuning van de partners</a:t>
            </a:r>
          </a:p>
          <a:p>
            <a:pPr lvl="1"/>
            <a:r>
              <a:rPr lang="nl-BE" dirty="0"/>
              <a:t>rationalisering van de werkprocessen </a:t>
            </a:r>
          </a:p>
          <a:p>
            <a:pPr lvl="1"/>
            <a:r>
              <a:rPr lang="nl-BE" dirty="0"/>
              <a:t>consolidering van de huidige </a:t>
            </a:r>
            <a:r>
              <a:rPr lang="nl-BE" dirty="0" err="1"/>
              <a:t>governance</a:t>
            </a:r>
            <a:endParaRPr lang="nl-BE" dirty="0"/>
          </a:p>
          <a:p>
            <a:pPr lvl="1"/>
            <a:r>
              <a:rPr lang="nl-BE" dirty="0"/>
              <a:t>impactanalyse (DPIA) wordt opgesteld</a:t>
            </a:r>
          </a:p>
          <a:p>
            <a:pPr lvl="1"/>
            <a:r>
              <a:rPr lang="nl-BE" dirty="0"/>
              <a:t>aanpassing van SLA &amp; SLO is begonnen</a:t>
            </a:r>
          </a:p>
          <a:p>
            <a:r>
              <a:rPr lang="nl-BE" dirty="0"/>
              <a:t>2023</a:t>
            </a:r>
          </a:p>
          <a:p>
            <a:pPr lvl="1"/>
            <a:r>
              <a:rPr lang="nl-BE" dirty="0"/>
              <a:t>het postproductiebeheer zal in het eerste kwartaal worden vastgelegd</a:t>
            </a:r>
          </a:p>
          <a:p>
            <a:pPr lvl="1"/>
            <a:r>
              <a:rPr lang="nl-BE" dirty="0"/>
              <a:t>er werd een nieuwe versie van </a:t>
            </a:r>
            <a:r>
              <a:rPr lang="nl-BE" dirty="0" err="1"/>
              <a:t>CoBRHA</a:t>
            </a:r>
            <a:r>
              <a:rPr lang="nl-BE" dirty="0"/>
              <a:t>+ uitgerold</a:t>
            </a:r>
          </a:p>
          <a:p>
            <a:pPr lvl="2"/>
            <a:r>
              <a:rPr lang="nl-BE" dirty="0" err="1"/>
              <a:t>inproductiestelling</a:t>
            </a:r>
            <a:r>
              <a:rPr lang="nl-BE" dirty="0"/>
              <a:t> van een deel van de functies van </a:t>
            </a:r>
            <a:r>
              <a:rPr lang="nl-BE" dirty="0" err="1"/>
              <a:t>CoBRHA</a:t>
            </a:r>
            <a:r>
              <a:rPr lang="nl-BE" dirty="0"/>
              <a:t>+ in 2023 </a:t>
            </a:r>
          </a:p>
          <a:p>
            <a:pPr lvl="1"/>
            <a:r>
              <a:rPr lang="nl-BE" dirty="0"/>
              <a:t>voortzetting van de wetgevende voorbereiding van </a:t>
            </a:r>
            <a:r>
              <a:rPr lang="nl-BE" dirty="0" smtClean="0"/>
              <a:t>het </a:t>
            </a:r>
            <a:r>
              <a:rPr lang="nl-BE" dirty="0"/>
              <a:t>ontwerp van samenwerkingsakkoord</a:t>
            </a:r>
          </a:p>
          <a:p>
            <a:pPr marL="457200" lvl="1" indent="0">
              <a:buNone/>
            </a:pPr>
            <a:endParaRPr lang="nl-BE" dirty="0" smtClean="0"/>
          </a:p>
          <a:p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1" y="1418929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3" y="1028700"/>
            <a:ext cx="4227314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787244" y="4831255"/>
            <a:ext cx="4629150" cy="105311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41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 V2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2022</a:t>
            </a:r>
          </a:p>
          <a:p>
            <a:pPr lvl="1"/>
            <a:r>
              <a:rPr lang="nl-BE" dirty="0"/>
              <a:t>Smals</a:t>
            </a:r>
          </a:p>
          <a:p>
            <a:pPr lvl="2"/>
            <a:r>
              <a:rPr lang="nl-BE" dirty="0"/>
              <a:t>de </a:t>
            </a:r>
            <a:r>
              <a:rPr lang="nl-BE" dirty="0" smtClean="0"/>
              <a:t>gegevensstroom </a:t>
            </a:r>
            <a:r>
              <a:rPr lang="nl-BE" dirty="0"/>
              <a:t>tussen </a:t>
            </a:r>
            <a:r>
              <a:rPr lang="nl-BE" dirty="0" smtClean="0"/>
              <a:t>het FAGG </a:t>
            </a:r>
            <a:r>
              <a:rPr lang="nl-BE" dirty="0"/>
              <a:t>en SAM werd herwerkt met als doel de </a:t>
            </a:r>
            <a:r>
              <a:rPr lang="nl-BE" dirty="0" smtClean="0"/>
              <a:t>gegevenskwaliteit </a:t>
            </a:r>
            <a:r>
              <a:rPr lang="nl-BE" dirty="0"/>
              <a:t>van de geneesmiddelendatabank te verbeteren</a:t>
            </a:r>
          </a:p>
          <a:p>
            <a:pPr lvl="2"/>
            <a:r>
              <a:rPr lang="nl-BE" dirty="0"/>
              <a:t>SAMv2 werd ook op een </a:t>
            </a:r>
            <a:r>
              <a:rPr lang="nl-BE" dirty="0" smtClean="0"/>
              <a:t>“high availability”-infrastructuur </a:t>
            </a:r>
            <a:r>
              <a:rPr lang="nl-BE" dirty="0"/>
              <a:t>beschikbaar gesteld</a:t>
            </a:r>
          </a:p>
          <a:p>
            <a:pPr lvl="2"/>
            <a:r>
              <a:rPr lang="nl-BE" dirty="0"/>
              <a:t>bijkomende interfaces voor VIDIS en de omschakeling naar nieuwe databank van </a:t>
            </a:r>
            <a:r>
              <a:rPr lang="nl-BE" dirty="0" smtClean="0"/>
              <a:t>het FAGG </a:t>
            </a:r>
            <a:r>
              <a:rPr lang="nl-BE" dirty="0"/>
              <a:t>werden ontwikkeld</a:t>
            </a:r>
          </a:p>
          <a:p>
            <a:pPr lvl="1"/>
            <a:r>
              <a:rPr lang="nl-BE" dirty="0"/>
              <a:t>FAGG</a:t>
            </a:r>
          </a:p>
          <a:p>
            <a:pPr lvl="2"/>
            <a:r>
              <a:rPr lang="nl-BE" dirty="0"/>
              <a:t>noodzaak om te evolueren van de nationale referentietabellen (KMEHR) naar internationale standaarden (FHIR)</a:t>
            </a:r>
          </a:p>
          <a:p>
            <a:pPr lvl="2"/>
            <a:r>
              <a:rPr lang="nl-BE" dirty="0"/>
              <a:t>in 2022 stond de implementatie van </a:t>
            </a:r>
            <a:r>
              <a:rPr lang="nl-BE" dirty="0" err="1"/>
              <a:t>FarmaStatus</a:t>
            </a:r>
            <a:r>
              <a:rPr lang="nl-BE" dirty="0"/>
              <a:t> centraal, de online applicatie van het FAGG die informatie over de beschikbaarheid van geneesmiddelen in België verzamelt en publiek maakt</a:t>
            </a:r>
          </a:p>
          <a:p>
            <a:r>
              <a:rPr lang="nl-BE" dirty="0"/>
              <a:t>2023</a:t>
            </a:r>
          </a:p>
          <a:p>
            <a:pPr lvl="1"/>
            <a:r>
              <a:rPr lang="nl-BE" dirty="0"/>
              <a:t>evolutief onderhoud</a:t>
            </a:r>
          </a:p>
          <a:p>
            <a:pPr lvl="2"/>
            <a:r>
              <a:rPr lang="nl-BE" dirty="0"/>
              <a:t>aanpassingen om extra velden aan de SAM toe te voegen en </a:t>
            </a:r>
            <a:r>
              <a:rPr lang="nl-BE" dirty="0" smtClean="0"/>
              <a:t>de export </a:t>
            </a:r>
            <a:r>
              <a:rPr lang="nl-BE" dirty="0"/>
              <a:t>aan te passen en uit te breiden</a:t>
            </a:r>
          </a:p>
          <a:p>
            <a:pPr marL="914400" lvl="2" indent="0">
              <a:buNone/>
            </a:pPr>
            <a:endParaRPr lang="nl-BE" dirty="0" smtClean="0"/>
          </a:p>
          <a:p>
            <a:pPr marL="914400" lvl="2" indent="0">
              <a:buNone/>
            </a:pPr>
            <a:endParaRPr lang="fr-BE" dirty="0" smtClean="0"/>
          </a:p>
          <a:p>
            <a:endParaRPr lang="fr-BE" dirty="0" smtClean="0"/>
          </a:p>
          <a:p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6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1991544" y="59218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4F81BD"/>
              </a:buClr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Aft>
                <a:spcPts val="0"/>
              </a:spcAft>
              <a:buClr>
                <a:srgbClr val="4F81BD"/>
              </a:buClr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37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Registratie van softwarepakketten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2022</a:t>
            </a:r>
          </a:p>
          <a:p>
            <a:pPr lvl="1"/>
            <a:r>
              <a:rPr lang="nl-BE" dirty="0"/>
              <a:t>voortzetting en voltooiing van de registratie van softwarepakketten voor </a:t>
            </a:r>
          </a:p>
          <a:p>
            <a:pPr lvl="2"/>
            <a:r>
              <a:rPr lang="nl-BE" dirty="0"/>
              <a:t>de verpleegkundigen</a:t>
            </a:r>
          </a:p>
          <a:p>
            <a:pPr lvl="2"/>
            <a:r>
              <a:rPr lang="nl-BE" dirty="0"/>
              <a:t>de kinesisten</a:t>
            </a:r>
          </a:p>
          <a:p>
            <a:pPr lvl="1"/>
            <a:r>
              <a:rPr lang="nl-NL" dirty="0"/>
              <a:t>publicatie van de registratiecriteria voor de </a:t>
            </a:r>
            <a:r>
              <a:rPr lang="nl-NL" dirty="0" smtClean="0"/>
              <a:t>tandartsen</a:t>
            </a:r>
            <a:endParaRPr lang="nl-BE" dirty="0" smtClean="0"/>
          </a:p>
          <a:p>
            <a:pPr lvl="1"/>
            <a:r>
              <a:rPr lang="nl-BE" dirty="0" smtClean="0"/>
              <a:t>voortzetting van het project van de gemeenschappelijke databank van de softwarepakketten (gedetailleerde analyse)</a:t>
            </a:r>
          </a:p>
          <a:p>
            <a:r>
              <a:rPr lang="nl-BE" dirty="0" smtClean="0"/>
              <a:t>2023</a:t>
            </a:r>
            <a:endParaRPr lang="nl-BE" dirty="0"/>
          </a:p>
          <a:p>
            <a:pPr lvl="1"/>
            <a:r>
              <a:rPr lang="nl-BE" dirty="0"/>
              <a:t>registratie van de softwarepakketten voor tandartsen</a:t>
            </a:r>
          </a:p>
          <a:p>
            <a:pPr lvl="1"/>
            <a:r>
              <a:rPr lang="nl-BE" dirty="0"/>
              <a:t>documentatie van de criteria voor de vroedvrouwen en de apothekers</a:t>
            </a:r>
          </a:p>
          <a:p>
            <a:pPr lvl="1"/>
            <a:r>
              <a:rPr lang="nl-BE" dirty="0"/>
              <a:t>bijwerking van de bijkomende criteria (en goedkeuring ervan) voor huisartsen, verpleegkundigen en kinesisten</a:t>
            </a:r>
          </a:p>
          <a:p>
            <a:pPr lvl="1"/>
            <a:r>
              <a:rPr lang="nl-BE" dirty="0"/>
              <a:t>ontwikkeling en uitrol van de geïntegreerde gegevensbank van de softwarepakketten ten behoeve van de gezondheidsprofessionals</a:t>
            </a:r>
          </a:p>
          <a:p>
            <a:pPr lvl="1"/>
            <a:endParaRPr lang="nl-BE" dirty="0" smtClean="0"/>
          </a:p>
          <a:p>
            <a:pPr lvl="1"/>
            <a:endParaRPr lang="fr-BE" dirty="0" smtClean="0"/>
          </a:p>
          <a:p>
            <a:pPr lvl="1"/>
            <a:endParaRPr lang="fr-BE" dirty="0" smtClean="0"/>
          </a:p>
          <a:p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7428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Mult-eMediatt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2022</a:t>
            </a:r>
          </a:p>
          <a:p>
            <a:pPr lvl="1"/>
            <a:r>
              <a:rPr lang="nl-BE" dirty="0"/>
              <a:t>i</a:t>
            </a:r>
            <a:r>
              <a:rPr lang="nl-BE" dirty="0" smtClean="0"/>
              <a:t>teratie </a:t>
            </a:r>
            <a:r>
              <a:rPr lang="nl-BE" dirty="0"/>
              <a:t>1: attesten voor MEDEX of een ziekenfonds bij een afwezigheid van meer dan 14 dagen of bij verlenging</a:t>
            </a:r>
          </a:p>
          <a:p>
            <a:pPr lvl="2"/>
            <a:r>
              <a:rPr lang="nl-BE" dirty="0"/>
              <a:t>in productie </a:t>
            </a:r>
          </a:p>
          <a:p>
            <a:pPr lvl="2"/>
            <a:r>
              <a:rPr lang="nl-BE" dirty="0"/>
              <a:t>2 softwarepakketten zijn voor de minilabs geslaagd</a:t>
            </a:r>
          </a:p>
          <a:p>
            <a:pPr lvl="1"/>
            <a:r>
              <a:rPr lang="nl-BE" dirty="0"/>
              <a:t>i</a:t>
            </a:r>
            <a:r>
              <a:rPr lang="nl-BE" dirty="0" smtClean="0"/>
              <a:t>teratie </a:t>
            </a:r>
            <a:r>
              <a:rPr lang="nl-BE" dirty="0"/>
              <a:t>2: uitbreiding van het project tot de werkgevers</a:t>
            </a:r>
          </a:p>
          <a:p>
            <a:pPr lvl="2"/>
            <a:r>
              <a:rPr lang="nl-BE" dirty="0"/>
              <a:t>dossier ingediend bij de Nationale Arbeidsraad</a:t>
            </a:r>
          </a:p>
          <a:p>
            <a:pPr lvl="2"/>
            <a:r>
              <a:rPr lang="nl-BE" dirty="0"/>
              <a:t>opstarten van een technische werkgroep</a:t>
            </a:r>
          </a:p>
          <a:p>
            <a:pPr lvl="2"/>
            <a:r>
              <a:rPr lang="nl-BE" dirty="0" smtClean="0"/>
              <a:t>sensibilisering </a:t>
            </a:r>
            <a:r>
              <a:rPr lang="nl-BE" dirty="0"/>
              <a:t>van de vertegenwoordigers van de werkgevers via verschillende kanalen</a:t>
            </a:r>
          </a:p>
          <a:p>
            <a:pPr lvl="1"/>
            <a:r>
              <a:rPr lang="nl-BE" dirty="0" smtClean="0"/>
              <a:t>sensibiliserende acties </a:t>
            </a:r>
            <a:r>
              <a:rPr lang="nl-BE" dirty="0"/>
              <a:t>om bij het project aan te sluiten bij de Politie, Defensie en </a:t>
            </a:r>
            <a:r>
              <a:rPr lang="nl-BE" dirty="0" err="1"/>
              <a:t>Certimed</a:t>
            </a:r>
            <a:endParaRPr lang="nl-BE" dirty="0"/>
          </a:p>
          <a:p>
            <a:pPr lvl="1"/>
            <a:r>
              <a:rPr lang="nl-BE" dirty="0"/>
              <a:t>opstarten van de analyse met betrekking tot het attest voor deeltijdse werkhervatting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266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Mult-eMediatt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2023</a:t>
            </a:r>
          </a:p>
          <a:p>
            <a:pPr lvl="1"/>
            <a:r>
              <a:rPr lang="nl-BE" dirty="0" smtClean="0"/>
              <a:t>iteratie </a:t>
            </a:r>
            <a:r>
              <a:rPr lang="nl-BE" dirty="0"/>
              <a:t>1: attesten voor MEDEX of een ziekenfonds bij een afwezigheid van meer dan 14 dagen of bij verlenging</a:t>
            </a:r>
          </a:p>
          <a:p>
            <a:pPr lvl="2"/>
            <a:r>
              <a:rPr lang="nl-BE" dirty="0"/>
              <a:t>voortzetting van minilabs</a:t>
            </a:r>
          </a:p>
          <a:p>
            <a:pPr lvl="2"/>
            <a:r>
              <a:rPr lang="nl-BE" dirty="0"/>
              <a:t>opstarten van de communicatiecampagne </a:t>
            </a:r>
          </a:p>
          <a:p>
            <a:pPr lvl="2"/>
            <a:r>
              <a:rPr lang="nl-BE" dirty="0"/>
              <a:t>voortzetting van de werkzaamheden met Defensie, De Politie en </a:t>
            </a:r>
            <a:r>
              <a:rPr lang="nl-BE" dirty="0" err="1"/>
              <a:t>Certimed</a:t>
            </a:r>
            <a:endParaRPr lang="nl-BE" dirty="0"/>
          </a:p>
          <a:p>
            <a:pPr lvl="1"/>
            <a:r>
              <a:rPr lang="nl-BE" dirty="0"/>
              <a:t>i</a:t>
            </a:r>
            <a:r>
              <a:rPr lang="nl-BE" dirty="0" smtClean="0"/>
              <a:t>teratie </a:t>
            </a:r>
            <a:r>
              <a:rPr lang="nl-BE" dirty="0"/>
              <a:t>2: uitbreiding van het project tot de werkgevers</a:t>
            </a:r>
          </a:p>
          <a:p>
            <a:pPr lvl="2"/>
            <a:r>
              <a:rPr lang="nl-BE" dirty="0"/>
              <a:t>nog te nemen strategische beslissing</a:t>
            </a:r>
          </a:p>
          <a:p>
            <a:pPr lvl="2"/>
            <a:r>
              <a:rPr lang="nl-BE" dirty="0"/>
              <a:t>voortzetting van de werkzaamheden</a:t>
            </a:r>
          </a:p>
          <a:p>
            <a:pPr lvl="1"/>
            <a:r>
              <a:rPr lang="nl-BE" dirty="0"/>
              <a:t>voortzetting van de analyse met betrekking tot de deeltijdse werkhervatting </a:t>
            </a:r>
          </a:p>
          <a:p>
            <a:pPr lvl="1"/>
            <a:r>
              <a:rPr lang="nl-BE" dirty="0"/>
              <a:t>opstarten van de analyse met betrekking tot het versturen van </a:t>
            </a:r>
            <a:r>
              <a:rPr lang="nl-BE" dirty="0" err="1"/>
              <a:t>Mult-eMediatt</a:t>
            </a:r>
            <a:r>
              <a:rPr lang="nl-BE" dirty="0"/>
              <a:t> door artsen specialisten</a:t>
            </a:r>
          </a:p>
          <a:p>
            <a:endParaRPr lang="nl-BE" dirty="0" smtClean="0"/>
          </a:p>
          <a:p>
            <a:endParaRPr lang="nl-BE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24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181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Elektronisch voorschrift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09600" y="1142889"/>
            <a:ext cx="10972800" cy="5285797"/>
          </a:xfrm>
        </p:spPr>
        <p:txBody>
          <a:bodyPr/>
          <a:lstStyle/>
          <a:p>
            <a:r>
              <a:rPr lang="nl-BE" dirty="0" smtClean="0"/>
              <a:t>2022 (1/2)</a:t>
            </a:r>
            <a:endParaRPr lang="nl-BE" dirty="0"/>
          </a:p>
          <a:p>
            <a:pPr lvl="1"/>
            <a:r>
              <a:rPr lang="nl-BE" dirty="0"/>
              <a:t>debatten met business-stakeholders om volmachten in </a:t>
            </a:r>
            <a:r>
              <a:rPr lang="nl-BE" dirty="0" smtClean="0"/>
              <a:t>het kader </a:t>
            </a:r>
            <a:r>
              <a:rPr lang="nl-BE" dirty="0"/>
              <a:t>van </a:t>
            </a:r>
            <a:r>
              <a:rPr lang="nl-BE" dirty="0" smtClean="0"/>
              <a:t>de dematerialisatie van </a:t>
            </a:r>
            <a:r>
              <a:rPr lang="nl-BE" dirty="0" err="1" smtClean="0"/>
              <a:t>Recip</a:t>
            </a:r>
            <a:r>
              <a:rPr lang="nl-BE" dirty="0" smtClean="0"/>
              <a:t>-e </a:t>
            </a:r>
            <a:r>
              <a:rPr lang="nl-BE" dirty="0"/>
              <a:t>digitaal te implementeren</a:t>
            </a:r>
          </a:p>
          <a:p>
            <a:pPr lvl="2"/>
            <a:r>
              <a:rPr lang="nl-BE" dirty="0"/>
              <a:t>(</a:t>
            </a:r>
            <a:r>
              <a:rPr lang="nl-BE" dirty="0" err="1"/>
              <a:t>eID</a:t>
            </a:r>
            <a:r>
              <a:rPr lang="nl-BE" dirty="0"/>
              <a:t>) therapeutische relatie met patiënt als </a:t>
            </a:r>
            <a:r>
              <a:rPr lang="nl-BE" dirty="0" smtClean="0"/>
              <a:t>de </a:t>
            </a:r>
            <a:r>
              <a:rPr lang="nl-BE" dirty="0" err="1" smtClean="0"/>
              <a:t>volmachthouder</a:t>
            </a:r>
            <a:r>
              <a:rPr lang="nl-BE" dirty="0" smtClean="0"/>
              <a:t> </a:t>
            </a:r>
            <a:r>
              <a:rPr lang="nl-BE" dirty="0"/>
              <a:t>in de apotheek staat </a:t>
            </a:r>
            <a:r>
              <a:rPr lang="nl-BE" dirty="0" smtClean="0"/>
              <a:t>(</a:t>
            </a:r>
            <a:r>
              <a:rPr lang="nl-BE" dirty="0" err="1" smtClean="0"/>
              <a:t>Vidis</a:t>
            </a:r>
            <a:r>
              <a:rPr lang="nl-BE" dirty="0" smtClean="0"/>
              <a:t>)</a:t>
            </a:r>
            <a:endParaRPr lang="nl-BE" dirty="0"/>
          </a:p>
          <a:p>
            <a:pPr lvl="2"/>
            <a:r>
              <a:rPr lang="nl-BE" dirty="0" smtClean="0"/>
              <a:t>(</a:t>
            </a:r>
            <a:r>
              <a:rPr lang="nl-BE" dirty="0" err="1"/>
              <a:t>eID</a:t>
            </a:r>
            <a:r>
              <a:rPr lang="nl-BE" dirty="0"/>
              <a:t>/ App) volmacht elektronisch voorschrift aanmaken</a:t>
            </a:r>
          </a:p>
          <a:p>
            <a:pPr lvl="3"/>
            <a:r>
              <a:rPr lang="nl-BE" dirty="0"/>
              <a:t>database voor deze volmachten</a:t>
            </a:r>
          </a:p>
          <a:p>
            <a:pPr lvl="2"/>
            <a:r>
              <a:rPr lang="nl-BE" dirty="0"/>
              <a:t>conclusie met akkoord vanwege RIZIV</a:t>
            </a:r>
          </a:p>
          <a:p>
            <a:pPr lvl="3"/>
            <a:r>
              <a:rPr lang="nl-BE" dirty="0"/>
              <a:t>geen wijziging aan </a:t>
            </a:r>
            <a:r>
              <a:rPr lang="nl-BE" dirty="0" err="1"/>
              <a:t>TherLink</a:t>
            </a:r>
            <a:r>
              <a:rPr lang="nl-BE" dirty="0"/>
              <a:t> en Reglement </a:t>
            </a:r>
            <a:r>
              <a:rPr lang="nl-BE" dirty="0" smtClean="0"/>
              <a:t>gewenst</a:t>
            </a:r>
            <a:endParaRPr lang="nl-BE" dirty="0"/>
          </a:p>
          <a:p>
            <a:pPr lvl="3"/>
            <a:r>
              <a:rPr lang="nl-BE" dirty="0"/>
              <a:t>o</a:t>
            </a:r>
            <a:r>
              <a:rPr lang="nl-BE" dirty="0" smtClean="0"/>
              <a:t>plossing:  identificatie </a:t>
            </a:r>
            <a:r>
              <a:rPr lang="nl-BE" dirty="0" err="1" smtClean="0"/>
              <a:t>volmachthouder</a:t>
            </a:r>
            <a:r>
              <a:rPr lang="nl-BE" dirty="0" smtClean="0"/>
              <a:t> </a:t>
            </a:r>
            <a:r>
              <a:rPr lang="nl-BE" dirty="0"/>
              <a:t>via </a:t>
            </a:r>
            <a:r>
              <a:rPr lang="nl-BE" dirty="0" err="1"/>
              <a:t>logging</a:t>
            </a:r>
            <a:r>
              <a:rPr lang="nl-BE" dirty="0"/>
              <a:t> a </a:t>
            </a:r>
            <a:r>
              <a:rPr lang="nl-BE" dirty="0" smtClean="0"/>
              <a:t>posteriori</a:t>
            </a:r>
          </a:p>
          <a:p>
            <a:pPr lvl="1"/>
            <a:r>
              <a:rPr lang="nl-BE" dirty="0"/>
              <a:t>implementatie ‘Break-</a:t>
            </a:r>
            <a:r>
              <a:rPr lang="nl-BE" dirty="0" err="1"/>
              <a:t>the</a:t>
            </a:r>
            <a:r>
              <a:rPr lang="nl-BE" dirty="0"/>
              <a:t>-</a:t>
            </a:r>
            <a:r>
              <a:rPr lang="nl-BE" dirty="0" err="1"/>
              <a:t>Glass</a:t>
            </a:r>
            <a:r>
              <a:rPr lang="nl-BE" dirty="0"/>
              <a:t>’ noodprocedure</a:t>
            </a:r>
          </a:p>
          <a:p>
            <a:pPr lvl="2"/>
            <a:r>
              <a:rPr lang="nl-BE" dirty="0"/>
              <a:t>noodprocedure voor therapeutische relatie</a:t>
            </a:r>
          </a:p>
          <a:p>
            <a:pPr lvl="3"/>
            <a:r>
              <a:rPr lang="nl-BE" dirty="0"/>
              <a:t>wanneer een patiënt of </a:t>
            </a:r>
            <a:r>
              <a:rPr lang="nl-BE" dirty="0" err="1"/>
              <a:t>volmachthouder</a:t>
            </a:r>
            <a:r>
              <a:rPr lang="nl-BE" dirty="0"/>
              <a:t> zonder een therapeutische relatie met de apotheker tijdens een panne in de ICT-keten dringend op een </a:t>
            </a:r>
            <a:r>
              <a:rPr lang="nl-BE" dirty="0" err="1"/>
              <a:t>gedematerialiseerde</a:t>
            </a:r>
            <a:r>
              <a:rPr lang="nl-BE" dirty="0"/>
              <a:t> wijze geneesmiddelen moet kunnen verkrijgen</a:t>
            </a:r>
          </a:p>
          <a:p>
            <a:pPr lvl="2"/>
            <a:r>
              <a:rPr lang="nl-BE" dirty="0"/>
              <a:t>technische uitwerking apotheek-softwarepakketten</a:t>
            </a:r>
          </a:p>
          <a:p>
            <a:pPr lvl="3"/>
            <a:endParaRPr lang="nl-BE" dirty="0"/>
          </a:p>
          <a:p>
            <a:pPr lvl="3"/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25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39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Elektronisch voorschrift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2022 (2/2</a:t>
            </a:r>
            <a:r>
              <a:rPr lang="nl-BE" dirty="0"/>
              <a:t>)</a:t>
            </a:r>
          </a:p>
          <a:p>
            <a:pPr lvl="1"/>
            <a:r>
              <a:rPr lang="nl-BE" dirty="0" smtClean="0"/>
              <a:t>gesynchroniseerde </a:t>
            </a:r>
            <a:r>
              <a:rPr lang="nl-BE" dirty="0"/>
              <a:t>cache (</a:t>
            </a:r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/>
              <a:t>) van therapeutische relaties zonder pathologie (patiënt/apotheek) voor </a:t>
            </a:r>
            <a:r>
              <a:rPr lang="nl-BE" dirty="0" err="1"/>
              <a:t>performantieverbetering</a:t>
            </a:r>
            <a:endParaRPr lang="nl-BE" dirty="0"/>
          </a:p>
          <a:p>
            <a:pPr lvl="1"/>
            <a:r>
              <a:rPr lang="nl-BE" dirty="0"/>
              <a:t>woonzorgcentra &amp; verkenning traject verwijsvoorschriften</a:t>
            </a:r>
          </a:p>
          <a:p>
            <a:pPr lvl="1"/>
            <a:r>
              <a:rPr lang="nl-BE" dirty="0" smtClean="0"/>
              <a:t>ontwikkeling </a:t>
            </a:r>
            <a:r>
              <a:rPr lang="nl-BE" dirty="0"/>
              <a:t>van diverse mobiele </a:t>
            </a:r>
            <a:r>
              <a:rPr lang="nl-BE" dirty="0" err="1" smtClean="0"/>
              <a:t>patient</a:t>
            </a:r>
            <a:r>
              <a:rPr lang="nl-BE" dirty="0" smtClean="0"/>
              <a:t>-apps </a:t>
            </a:r>
            <a:r>
              <a:rPr lang="nl-BE" dirty="0"/>
              <a:t>voor aanbieding elektronisch voorschrift en reservatie medicatie in apotheek</a:t>
            </a:r>
          </a:p>
          <a:p>
            <a:pPr lvl="2"/>
            <a:r>
              <a:rPr lang="nl-BE" dirty="0"/>
              <a:t>machtigingsaanvraag  van </a:t>
            </a:r>
            <a:r>
              <a:rPr lang="nl-BE" dirty="0" err="1"/>
              <a:t>Recip</a:t>
            </a:r>
            <a:r>
              <a:rPr lang="nl-BE" dirty="0"/>
              <a:t>-e  voor generieke beraadslaging op grond van informatieveiligheidsrisico’s  door het IVC niet verleend</a:t>
            </a:r>
          </a:p>
          <a:p>
            <a:pPr lvl="2"/>
            <a:r>
              <a:rPr lang="nl-BE" dirty="0"/>
              <a:t>privé organisaties mogen geen </a:t>
            </a:r>
            <a:r>
              <a:rPr lang="nl-BE" dirty="0" err="1"/>
              <a:t>API’s</a:t>
            </a:r>
            <a:r>
              <a:rPr lang="nl-BE" dirty="0"/>
              <a:t> oproepen om gegevens op te halen en te verwerken</a:t>
            </a:r>
          </a:p>
          <a:p>
            <a:pPr lvl="2"/>
            <a:r>
              <a:rPr lang="nl-BE" dirty="0" err="1"/>
              <a:t>redesign</a:t>
            </a:r>
            <a:r>
              <a:rPr lang="nl-BE" dirty="0"/>
              <a:t> van reeds bestaande apps en kandidaten apps vereist</a:t>
            </a:r>
          </a:p>
          <a:p>
            <a:pPr lvl="3"/>
            <a:r>
              <a:rPr lang="nl-BE" dirty="0"/>
              <a:t>in functie van </a:t>
            </a:r>
            <a:r>
              <a:rPr lang="nl-BE" dirty="0" smtClean="0"/>
              <a:t>het advies volgens hetwelk privéfirma‘s </a:t>
            </a:r>
            <a:r>
              <a:rPr lang="nl-BE" dirty="0"/>
              <a:t>niet zelf als </a:t>
            </a:r>
            <a:r>
              <a:rPr lang="nl-BE" dirty="0" err="1"/>
              <a:t>trusted</a:t>
            </a:r>
            <a:r>
              <a:rPr lang="nl-BE" dirty="0"/>
              <a:t> platform voor </a:t>
            </a:r>
            <a:r>
              <a:rPr lang="nl-BE" dirty="0" smtClean="0"/>
              <a:t>medische </a:t>
            </a:r>
            <a:r>
              <a:rPr lang="nl-BE" dirty="0"/>
              <a:t>gegevens mogen </a:t>
            </a:r>
            <a:r>
              <a:rPr lang="nl-BE" dirty="0" smtClean="0"/>
              <a:t>optreden </a:t>
            </a:r>
            <a:endParaRPr lang="nl-BE" dirty="0"/>
          </a:p>
          <a:p>
            <a:pPr lvl="4">
              <a:buFont typeface="Courier New" panose="02070309020205020404" pitchFamily="49" charset="0"/>
              <a:buChar char="o"/>
            </a:pPr>
            <a:r>
              <a:rPr lang="nl-BE" dirty="0" smtClean="0"/>
              <a:t>eindgebruikers </a:t>
            </a:r>
            <a:r>
              <a:rPr lang="nl-BE" dirty="0"/>
              <a:t>zullen </a:t>
            </a:r>
            <a:r>
              <a:rPr lang="nl-BE" dirty="0" smtClean="0"/>
              <a:t>moeten doorklikken </a:t>
            </a:r>
            <a:r>
              <a:rPr lang="nl-BE" dirty="0"/>
              <a:t>naar de end-user module  die de overheid aanbiedt (bijvoorbeeld VIDIS)  </a:t>
            </a:r>
          </a:p>
          <a:p>
            <a:pPr lvl="1"/>
            <a:endParaRPr lang="nl-BE" dirty="0" smtClean="0"/>
          </a:p>
          <a:p>
            <a:pPr lvl="2"/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038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Elektronisch voorschrift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2023</a:t>
            </a:r>
          </a:p>
          <a:p>
            <a:pPr lvl="1"/>
            <a:r>
              <a:rPr lang="nl-BE" dirty="0"/>
              <a:t>functionele aanpassingen door aan de </a:t>
            </a:r>
            <a:r>
              <a:rPr lang="nl-BE" dirty="0" err="1"/>
              <a:t>Recip</a:t>
            </a:r>
            <a:r>
              <a:rPr lang="nl-BE" dirty="0"/>
              <a:t>-e </a:t>
            </a:r>
            <a:r>
              <a:rPr lang="nl-BE" dirty="0" err="1"/>
              <a:t>webservices</a:t>
            </a:r>
            <a:r>
              <a:rPr lang="nl-BE" dirty="0"/>
              <a:t> ten gevolge van evolutieve behoeften die resulteren uit de verdere </a:t>
            </a:r>
            <a:r>
              <a:rPr lang="nl-BE" dirty="0" smtClean="0"/>
              <a:t>dematerialisatie</a:t>
            </a:r>
            <a:endParaRPr lang="nl-BE" dirty="0"/>
          </a:p>
          <a:p>
            <a:pPr lvl="1"/>
            <a:r>
              <a:rPr lang="nl-BE" dirty="0"/>
              <a:t>nieuwe functionaliteiten voor o.m. raadpleging door voorschrijvers van niet-eigen voorschriften</a:t>
            </a:r>
          </a:p>
          <a:p>
            <a:pPr lvl="1"/>
            <a:r>
              <a:rPr lang="nl-BE" dirty="0"/>
              <a:t>voorstelvoorschriften vanuit de apotheker naar de arts </a:t>
            </a:r>
          </a:p>
          <a:p>
            <a:pPr lvl="2"/>
            <a:r>
              <a:rPr lang="nl-BE" dirty="0"/>
              <a:t>naschriften vermijden in WZC</a:t>
            </a:r>
          </a:p>
          <a:p>
            <a:pPr lvl="2"/>
            <a:r>
              <a:rPr lang="nl-BE" dirty="0"/>
              <a:t>validatie nodig door de arts </a:t>
            </a:r>
          </a:p>
          <a:p>
            <a:pPr lvl="1"/>
            <a:r>
              <a:rPr lang="nl-BE" dirty="0"/>
              <a:t>migratie van de databank ambulante elektronische voorschriften naar </a:t>
            </a:r>
            <a:r>
              <a:rPr lang="nl-BE" dirty="0" smtClean="0"/>
              <a:t>datacenter van Smals </a:t>
            </a:r>
            <a:r>
              <a:rPr lang="nl-BE" dirty="0"/>
              <a:t>(gerealiseerd </a:t>
            </a:r>
            <a:r>
              <a:rPr lang="nl-BE" dirty="0" smtClean="0"/>
              <a:t>december </a:t>
            </a:r>
            <a:r>
              <a:rPr lang="nl-BE" dirty="0"/>
              <a:t>2022)  en </a:t>
            </a:r>
            <a:r>
              <a:rPr lang="nl-BE" dirty="0" smtClean="0"/>
              <a:t>invoering </a:t>
            </a:r>
            <a:r>
              <a:rPr lang="nl-BE" dirty="0"/>
              <a:t>van extra maatregelen rond de beveiliging voor sleutelbeheer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27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04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	Beveiliging KGSS sleutels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Op het KGSS sleuteldepot (encryptiesleutels voor symmetrische encryptie naar onbekende bestemmeling) werden in 2022 maatregelen rond </a:t>
            </a:r>
            <a:r>
              <a:rPr lang="nl-BE" dirty="0" err="1"/>
              <a:t>performantie</a:t>
            </a:r>
            <a:r>
              <a:rPr lang="nl-BE" dirty="0"/>
              <a:t> en verhoogde beveiliging </a:t>
            </a:r>
            <a:r>
              <a:rPr lang="nl-BE" dirty="0" smtClean="0"/>
              <a:t>geïmplementeerd </a:t>
            </a:r>
            <a:endParaRPr lang="nl-BE" dirty="0"/>
          </a:p>
          <a:p>
            <a:pPr lvl="1"/>
            <a:r>
              <a:rPr lang="nl-BE" dirty="0"/>
              <a:t>migratie naar </a:t>
            </a:r>
            <a:r>
              <a:rPr lang="nl-BE" dirty="0" smtClean="0"/>
              <a:t>“high </a:t>
            </a:r>
            <a:r>
              <a:rPr lang="nl-BE" dirty="0" err="1" smtClean="0"/>
              <a:t>available</a:t>
            </a:r>
            <a:r>
              <a:rPr lang="nl-BE" dirty="0" smtClean="0"/>
              <a:t>”-omgeving </a:t>
            </a:r>
            <a:r>
              <a:rPr lang="nl-BE" dirty="0"/>
              <a:t>afgerond in 2de kwartaal </a:t>
            </a:r>
          </a:p>
          <a:p>
            <a:pPr lvl="1"/>
            <a:r>
              <a:rPr lang="nl-BE" dirty="0"/>
              <a:t>alle sleutels worden op zich </a:t>
            </a:r>
            <a:r>
              <a:rPr lang="nl-BE" dirty="0" err="1"/>
              <a:t>geëncypteerd</a:t>
            </a:r>
            <a:r>
              <a:rPr lang="nl-BE" dirty="0"/>
              <a:t> door middel van een security device (HSM)</a:t>
            </a:r>
          </a:p>
          <a:p>
            <a:pPr lvl="1"/>
            <a:r>
              <a:rPr lang="nl-BE" dirty="0"/>
              <a:t>afspraken met onafhankelijke overheidsinstelling (FOD Fin) om de </a:t>
            </a:r>
            <a:r>
              <a:rPr lang="nl-BE" dirty="0" err="1"/>
              <a:t>proxies</a:t>
            </a:r>
            <a:r>
              <a:rPr lang="nl-BE" dirty="0"/>
              <a:t> die de HSM benaderen onder beheer van 3de partij te </a:t>
            </a:r>
            <a:r>
              <a:rPr lang="nl-BE" dirty="0" smtClean="0"/>
              <a:t>hosten</a:t>
            </a:r>
            <a:endParaRPr lang="nl-BE" dirty="0"/>
          </a:p>
          <a:p>
            <a:pPr lvl="1"/>
            <a:r>
              <a:rPr lang="nl-BE" dirty="0"/>
              <a:t>finaliteit</a:t>
            </a:r>
          </a:p>
          <a:p>
            <a:pPr lvl="2"/>
            <a:r>
              <a:rPr lang="nl-BE" dirty="0"/>
              <a:t>fysieke en logische toegangsscheiding tussen vercijferd bericht (bv. </a:t>
            </a:r>
            <a:r>
              <a:rPr lang="nl-BE" dirty="0" err="1"/>
              <a:t>Recip</a:t>
            </a:r>
            <a:r>
              <a:rPr lang="nl-BE" dirty="0"/>
              <a:t>-e medisch voorschrift) resp. </a:t>
            </a:r>
            <a:r>
              <a:rPr lang="nl-BE" dirty="0" err="1"/>
              <a:t>decryptiesleutels</a:t>
            </a:r>
            <a:endParaRPr lang="nl-BE" dirty="0"/>
          </a:p>
          <a:p>
            <a:pPr lvl="2"/>
            <a:r>
              <a:rPr lang="nl-BE" dirty="0"/>
              <a:t>Smals </a:t>
            </a:r>
            <a:r>
              <a:rPr lang="nl-BE" dirty="0" smtClean="0"/>
              <a:t>noch het </a:t>
            </a:r>
            <a:r>
              <a:rPr lang="nl-BE" dirty="0" smtClean="0">
                <a:solidFill>
                  <a:srgbClr val="087670"/>
                </a:solidFill>
              </a:rPr>
              <a:t>eHealth-</a:t>
            </a:r>
            <a:r>
              <a:rPr lang="nl-BE" dirty="0" smtClean="0"/>
              <a:t>platform </a:t>
            </a:r>
            <a:r>
              <a:rPr lang="nl-BE" dirty="0"/>
              <a:t>mag in geen geval HSM </a:t>
            </a:r>
            <a:r>
              <a:rPr lang="nl-BE" dirty="0" smtClean="0"/>
              <a:t>misbruiken </a:t>
            </a:r>
            <a:r>
              <a:rPr lang="nl-BE" dirty="0"/>
              <a:t>om zelf sleutels te decrypteren en zodoende toegang tot zowel </a:t>
            </a:r>
            <a:r>
              <a:rPr lang="nl-BE" dirty="0" err="1"/>
              <a:t>decryptiesleutel</a:t>
            </a:r>
            <a:r>
              <a:rPr lang="nl-BE" dirty="0"/>
              <a:t> als vercijferd bericht te krijgen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28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136513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BelRAI Federaal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2022</a:t>
            </a:r>
          </a:p>
          <a:p>
            <a:pPr lvl="1"/>
            <a:r>
              <a:rPr lang="nl-BE" dirty="0"/>
              <a:t>voortzetting van de analyse om de Federale </a:t>
            </a:r>
            <a:r>
              <a:rPr lang="nl-BE" dirty="0" err="1"/>
              <a:t>BelRAI</a:t>
            </a:r>
            <a:r>
              <a:rPr lang="nl-BE" dirty="0"/>
              <a:t> </a:t>
            </a:r>
            <a:r>
              <a:rPr lang="nl-BE" dirty="0" err="1"/>
              <a:t>webtoepassing</a:t>
            </a:r>
            <a:r>
              <a:rPr lang="nl-BE" dirty="0"/>
              <a:t> met de hubs/</a:t>
            </a:r>
            <a:r>
              <a:rPr lang="nl-BE" dirty="0" err="1"/>
              <a:t>metahub</a:t>
            </a:r>
            <a:r>
              <a:rPr lang="nl-BE" dirty="0"/>
              <a:t> te </a:t>
            </a:r>
            <a:r>
              <a:rPr lang="nl-BE" dirty="0" err="1"/>
              <a:t>interfacen</a:t>
            </a:r>
            <a:endParaRPr lang="nl-BE" dirty="0"/>
          </a:p>
          <a:p>
            <a:pPr lvl="1"/>
            <a:r>
              <a:rPr lang="nl-BE" dirty="0"/>
              <a:t>waarschijnlijke uitbreiding van de doelgroepen </a:t>
            </a:r>
          </a:p>
          <a:p>
            <a:pPr lvl="2"/>
            <a:r>
              <a:rPr lang="nl-BE" dirty="0"/>
              <a:t>naar organisaties voor de </a:t>
            </a:r>
            <a:r>
              <a:rPr lang="nl-BE" dirty="0" err="1"/>
              <a:t>webtoepassing</a:t>
            </a:r>
            <a:endParaRPr lang="nl-BE" dirty="0"/>
          </a:p>
          <a:p>
            <a:pPr lvl="2"/>
            <a:r>
              <a:rPr lang="nl-BE" dirty="0"/>
              <a:t>van de </a:t>
            </a:r>
            <a:r>
              <a:rPr lang="nl-BE" dirty="0" err="1"/>
              <a:t>webservice</a:t>
            </a:r>
            <a:r>
              <a:rPr lang="nl-BE" dirty="0"/>
              <a:t> met individuele zorgverleners (alle KB -78)</a:t>
            </a:r>
          </a:p>
          <a:p>
            <a:pPr lvl="2"/>
            <a:r>
              <a:rPr lang="nl-BE" dirty="0"/>
              <a:t>naar de lasthebbers voor de </a:t>
            </a:r>
            <a:r>
              <a:rPr lang="nl-BE" dirty="0" err="1"/>
              <a:t>webservice</a:t>
            </a:r>
            <a:endParaRPr lang="nl-BE" dirty="0"/>
          </a:p>
          <a:p>
            <a:r>
              <a:rPr lang="nl-BE" dirty="0"/>
              <a:t>2023</a:t>
            </a:r>
          </a:p>
          <a:p>
            <a:pPr lvl="1"/>
            <a:r>
              <a:rPr lang="nl-BE" dirty="0"/>
              <a:t>evolutie van de WS </a:t>
            </a:r>
            <a:r>
              <a:rPr lang="nl-BE" dirty="0" err="1"/>
              <a:t>BelRAI</a:t>
            </a:r>
            <a:r>
              <a:rPr lang="nl-BE" dirty="0"/>
              <a:t> </a:t>
            </a:r>
            <a:r>
              <a:rPr lang="nl-BE" dirty="0" smtClean="0"/>
              <a:t>naar de </a:t>
            </a:r>
            <a:r>
              <a:rPr lang="nl-BE" dirty="0"/>
              <a:t>nieuwe doelgroepen… </a:t>
            </a:r>
          </a:p>
          <a:p>
            <a:pPr lvl="2"/>
            <a:r>
              <a:rPr lang="nl-BE" dirty="0"/>
              <a:t>individuele zorgverleners</a:t>
            </a:r>
          </a:p>
          <a:p>
            <a:pPr lvl="1"/>
            <a:r>
              <a:rPr lang="nl-BE" dirty="0"/>
              <a:t>... en nieuwe functionaliteiten</a:t>
            </a:r>
          </a:p>
          <a:p>
            <a:pPr lvl="2"/>
            <a:r>
              <a:rPr lang="nl-BE" dirty="0"/>
              <a:t>WS Link</a:t>
            </a:r>
          </a:p>
          <a:p>
            <a:pPr lvl="2"/>
            <a:r>
              <a:rPr lang="nl-BE" dirty="0" err="1"/>
              <a:t>Metahub</a:t>
            </a:r>
            <a:endParaRPr lang="nl-BE" dirty="0"/>
          </a:p>
          <a:p>
            <a:pPr lvl="2"/>
            <a:endParaRPr lang="nl-BE" dirty="0" smtClean="0"/>
          </a:p>
          <a:p>
            <a:endParaRPr lang="nl-NL" dirty="0" smtClean="0"/>
          </a:p>
          <a:p>
            <a:pPr lvl="1"/>
            <a:endParaRPr lang="nl-NL" dirty="0" smtClean="0"/>
          </a:p>
          <a:p>
            <a:pPr lvl="1"/>
            <a:endParaRPr lang="nl-NL" dirty="0" smtClean="0"/>
          </a:p>
          <a:p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29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859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3392" y="2147372"/>
            <a:ext cx="11017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dirty="0" err="1" smtClean="0">
                <a:solidFill>
                  <a:srgbClr val="C00000"/>
                </a:solidFill>
              </a:rPr>
              <a:t>Réalisations</a:t>
            </a:r>
            <a:r>
              <a:rPr lang="nl-BE" sz="4800" dirty="0" smtClean="0">
                <a:solidFill>
                  <a:srgbClr val="C00000"/>
                </a:solidFill>
              </a:rPr>
              <a:t> en </a:t>
            </a:r>
            <a:r>
              <a:rPr lang="nl-BE" sz="4800" dirty="0" err="1" smtClean="0">
                <a:solidFill>
                  <a:srgbClr val="C00000"/>
                </a:solidFill>
              </a:rPr>
              <a:t>chiffres</a:t>
            </a:r>
            <a:endParaRPr lang="nl-BE" sz="4800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66DDCB-4F40-4F8C-A2FE-269D135B5A13}" type="slidenum">
              <a:rPr lang="en-GB" smtClean="0"/>
              <a:pPr>
                <a:defRPr/>
              </a:pPr>
              <a:t>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3023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BelRAI Vlaanderen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2022</a:t>
            </a:r>
          </a:p>
          <a:p>
            <a:pPr lvl="1"/>
            <a:r>
              <a:rPr lang="nl-BE" dirty="0"/>
              <a:t>de assessmentinstrumenten zijn al aanwezig om screenings uit te voeren</a:t>
            </a:r>
          </a:p>
          <a:p>
            <a:pPr lvl="1"/>
            <a:r>
              <a:rPr lang="nl-BE" dirty="0"/>
              <a:t>uitbreiding van de doelgroepen is nu aan de orde:</a:t>
            </a:r>
          </a:p>
          <a:p>
            <a:pPr lvl="2"/>
            <a:r>
              <a:rPr lang="nl-BE" dirty="0"/>
              <a:t>de thuisverpleging</a:t>
            </a:r>
          </a:p>
          <a:p>
            <a:pPr lvl="2"/>
            <a:r>
              <a:rPr lang="nl-BE" dirty="0"/>
              <a:t>de woonzorgcentra</a:t>
            </a:r>
          </a:p>
          <a:p>
            <a:pPr lvl="2"/>
            <a:r>
              <a:rPr lang="nl-BE" dirty="0"/>
              <a:t>de KB78 beroepen (artsen en verpleegkundigen) in het kader van multidisciplinaire inschalingen</a:t>
            </a:r>
          </a:p>
          <a:p>
            <a:r>
              <a:rPr lang="nl-BE" dirty="0"/>
              <a:t>2023</a:t>
            </a:r>
          </a:p>
          <a:p>
            <a:pPr lvl="1"/>
            <a:r>
              <a:rPr lang="nl-BE" dirty="0"/>
              <a:t>verdere uitbreiding van de doelgroepen</a:t>
            </a:r>
          </a:p>
          <a:p>
            <a:pPr lvl="2"/>
            <a:r>
              <a:rPr lang="nl-BE" dirty="0"/>
              <a:t>ouderenzorg</a:t>
            </a:r>
          </a:p>
          <a:p>
            <a:pPr lvl="2"/>
            <a:r>
              <a:rPr lang="nl-BE" dirty="0"/>
              <a:t>KB78 beroepen (tandartsen, kinesitherapeuten, zorgkundigen</a:t>
            </a:r>
            <a:r>
              <a:rPr lang="nl-BE" dirty="0" smtClean="0"/>
              <a:t>, diëtisten</a:t>
            </a:r>
            <a:r>
              <a:rPr lang="nl-BE" dirty="0"/>
              <a:t>, logopedisten, </a:t>
            </a:r>
            <a:r>
              <a:rPr lang="nl-BE" dirty="0" smtClean="0"/>
              <a:t>apothekers, ,..)</a:t>
            </a:r>
            <a:endParaRPr lang="nl-BE" dirty="0"/>
          </a:p>
          <a:p>
            <a:pPr lvl="2"/>
            <a:r>
              <a:rPr lang="nl-BE" dirty="0"/>
              <a:t>pilootproject in productie opgezet</a:t>
            </a:r>
          </a:p>
          <a:p>
            <a:pPr lvl="3"/>
            <a:r>
              <a:rPr lang="nl-BE" dirty="0"/>
              <a:t>loopt tot in mei 2023</a:t>
            </a:r>
          </a:p>
          <a:p>
            <a:pPr lvl="2"/>
            <a:endParaRPr lang="nl-BE" dirty="0" smtClean="0"/>
          </a:p>
          <a:p>
            <a:pPr lvl="1"/>
            <a:endParaRPr lang="fr-FR" dirty="0" smtClean="0"/>
          </a:p>
          <a:p>
            <a:endParaRPr lang="nl-NL" dirty="0" smtClean="0"/>
          </a:p>
          <a:p>
            <a:endParaRPr lang="nl-NL" dirty="0" smtClean="0"/>
          </a:p>
          <a:p>
            <a:pPr lvl="1"/>
            <a:endParaRPr lang="nl-NL" dirty="0" smtClean="0"/>
          </a:p>
          <a:p>
            <a:pPr lvl="1"/>
            <a:endParaRPr lang="nl-NL" dirty="0" smtClean="0"/>
          </a:p>
          <a:p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30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465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eBirth</a:t>
            </a:r>
            <a:r>
              <a:rPr lang="nl-BE" dirty="0"/>
              <a:t> </a:t>
            </a:r>
            <a:r>
              <a:rPr lang="nl-BE" dirty="0" smtClean="0"/>
              <a:t>v2</a:t>
            </a:r>
            <a:endParaRPr lang="nl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2022</a:t>
            </a:r>
          </a:p>
          <a:p>
            <a:pPr lvl="1"/>
            <a:r>
              <a:rPr lang="nl-BE" dirty="0"/>
              <a:t>flux </a:t>
            </a:r>
            <a:r>
              <a:rPr lang="nl-BE" dirty="0" err="1"/>
              <a:t>médical</a:t>
            </a:r>
            <a:r>
              <a:rPr lang="nl-BE" dirty="0"/>
              <a:t> </a:t>
            </a:r>
          </a:p>
          <a:p>
            <a:pPr lvl="2"/>
            <a:r>
              <a:rPr lang="nl-BE" dirty="0"/>
              <a:t>questionnaire FHIR </a:t>
            </a:r>
            <a:r>
              <a:rPr lang="nl-BE" dirty="0" err="1"/>
              <a:t>quasiment</a:t>
            </a:r>
            <a:r>
              <a:rPr lang="nl-BE" dirty="0"/>
              <a:t> </a:t>
            </a:r>
            <a:r>
              <a:rPr lang="nl-BE" dirty="0" err="1"/>
              <a:t>finalisé</a:t>
            </a:r>
            <a:endParaRPr lang="nl-BE" dirty="0"/>
          </a:p>
          <a:p>
            <a:pPr lvl="2"/>
            <a:r>
              <a:rPr lang="nl-BE" dirty="0"/>
              <a:t>sera </a:t>
            </a:r>
            <a:r>
              <a:rPr lang="nl-BE" dirty="0" err="1"/>
              <a:t>coordonné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les </a:t>
            </a:r>
            <a:r>
              <a:rPr lang="nl-BE" dirty="0" err="1"/>
              <a:t>coffres</a:t>
            </a:r>
            <a:r>
              <a:rPr lang="nl-BE" dirty="0"/>
              <a:t> </a:t>
            </a:r>
            <a:r>
              <a:rPr lang="nl-BE" dirty="0" err="1"/>
              <a:t>forts</a:t>
            </a:r>
            <a:r>
              <a:rPr lang="nl-BE" dirty="0"/>
              <a:t> et les fournisseurs de logiciels</a:t>
            </a:r>
          </a:p>
          <a:p>
            <a:pPr lvl="2"/>
            <a:r>
              <a:rPr lang="nl-BE" dirty="0" err="1"/>
              <a:t>opportunité</a:t>
            </a:r>
            <a:r>
              <a:rPr lang="nl-BE" dirty="0"/>
              <a:t> </a:t>
            </a:r>
            <a:r>
              <a:rPr lang="nl-BE" dirty="0" err="1"/>
              <a:t>d’utiliser</a:t>
            </a:r>
            <a:r>
              <a:rPr lang="nl-BE" dirty="0"/>
              <a:t> </a:t>
            </a:r>
            <a:r>
              <a:rPr lang="nl-BE" dirty="0" err="1"/>
              <a:t>SnomedCT</a:t>
            </a:r>
            <a:endParaRPr lang="nl-BE" dirty="0"/>
          </a:p>
          <a:p>
            <a:pPr lvl="1"/>
            <a:r>
              <a:rPr lang="nl-BE" dirty="0"/>
              <a:t>flux </a:t>
            </a:r>
            <a:r>
              <a:rPr lang="nl-BE" dirty="0" err="1"/>
              <a:t>socio-économique</a:t>
            </a:r>
            <a:endParaRPr lang="nl-BE" dirty="0"/>
          </a:p>
          <a:p>
            <a:pPr lvl="2"/>
            <a:r>
              <a:rPr lang="nl-BE" dirty="0" err="1"/>
              <a:t>entame</a:t>
            </a:r>
            <a:r>
              <a:rPr lang="nl-BE" dirty="0"/>
              <a:t> de la mise au point et des </a:t>
            </a:r>
            <a:r>
              <a:rPr lang="nl-BE" dirty="0" err="1"/>
              <a:t>développements</a:t>
            </a:r>
            <a:r>
              <a:rPr lang="nl-BE" dirty="0"/>
              <a:t> </a:t>
            </a:r>
            <a:r>
              <a:rPr lang="nl-BE" dirty="0" err="1"/>
              <a:t>autour</a:t>
            </a:r>
            <a:r>
              <a:rPr lang="nl-BE" dirty="0"/>
              <a:t> du flux BCSS/Datawarehouse</a:t>
            </a:r>
          </a:p>
          <a:p>
            <a:pPr marL="914400" lvl="2" indent="0">
              <a:buNone/>
            </a:pPr>
            <a:endParaRPr lang="fr-BE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31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176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eBirth</a:t>
            </a:r>
            <a:r>
              <a:rPr lang="nl-BE" dirty="0"/>
              <a:t> </a:t>
            </a:r>
            <a:r>
              <a:rPr lang="nl-BE" dirty="0" smtClean="0"/>
              <a:t>v2</a:t>
            </a:r>
            <a:endParaRPr lang="nl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2023</a:t>
            </a:r>
          </a:p>
          <a:p>
            <a:pPr lvl="1"/>
            <a:r>
              <a:rPr lang="nl-BE" dirty="0"/>
              <a:t>poursuite des </a:t>
            </a:r>
            <a:r>
              <a:rPr lang="nl-BE" dirty="0" err="1"/>
              <a:t>travaux</a:t>
            </a:r>
            <a:r>
              <a:rPr lang="nl-BE" dirty="0"/>
              <a:t> </a:t>
            </a:r>
            <a:r>
              <a:rPr lang="nl-BE" dirty="0" err="1"/>
              <a:t>autour</a:t>
            </a:r>
            <a:r>
              <a:rPr lang="nl-BE" dirty="0"/>
              <a:t> des </a:t>
            </a:r>
            <a:r>
              <a:rPr lang="nl-BE" dirty="0" err="1"/>
              <a:t>développements</a:t>
            </a:r>
            <a:r>
              <a:rPr lang="nl-BE" dirty="0"/>
              <a:t> de </a:t>
            </a:r>
            <a:r>
              <a:rPr lang="nl-BE" dirty="0" err="1"/>
              <a:t>l’application</a:t>
            </a:r>
            <a:r>
              <a:rPr lang="nl-BE" dirty="0"/>
              <a:t> web et du service web</a:t>
            </a:r>
          </a:p>
          <a:p>
            <a:pPr lvl="1"/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projet</a:t>
            </a:r>
            <a:r>
              <a:rPr lang="nl-BE" dirty="0"/>
              <a:t> de </a:t>
            </a:r>
            <a:r>
              <a:rPr lang="nl-BE" dirty="0" err="1"/>
              <a:t>Loi</a:t>
            </a:r>
            <a:r>
              <a:rPr lang="nl-BE" dirty="0"/>
              <a:t> </a:t>
            </a:r>
            <a:r>
              <a:rPr lang="nl-BE" dirty="0" err="1"/>
              <a:t>relatif</a:t>
            </a:r>
            <a:r>
              <a:rPr lang="nl-BE" dirty="0"/>
              <a:t> à la </a:t>
            </a:r>
            <a:r>
              <a:rPr lang="nl-BE" dirty="0" err="1"/>
              <a:t>création</a:t>
            </a:r>
            <a:r>
              <a:rPr lang="nl-BE" dirty="0"/>
              <a:t> du </a:t>
            </a:r>
            <a:r>
              <a:rPr lang="nl-BE" dirty="0" err="1"/>
              <a:t>Registre</a:t>
            </a:r>
            <a:r>
              <a:rPr lang="nl-BE" dirty="0"/>
              <a:t> de </a:t>
            </a:r>
            <a:r>
              <a:rPr lang="nl-BE" dirty="0" err="1"/>
              <a:t>naissance</a:t>
            </a:r>
            <a:r>
              <a:rPr lang="nl-BE" dirty="0"/>
              <a:t> </a:t>
            </a:r>
            <a:r>
              <a:rPr lang="nl-BE" dirty="0" err="1"/>
              <a:t>devrait</a:t>
            </a:r>
            <a:r>
              <a:rPr lang="nl-BE" dirty="0"/>
              <a:t> </a:t>
            </a:r>
            <a:r>
              <a:rPr lang="nl-BE" dirty="0" err="1"/>
              <a:t>être</a:t>
            </a:r>
            <a:r>
              <a:rPr lang="nl-BE" dirty="0"/>
              <a:t> </a:t>
            </a:r>
            <a:r>
              <a:rPr lang="nl-BE" dirty="0" err="1"/>
              <a:t>voté</a:t>
            </a:r>
            <a:r>
              <a:rPr lang="nl-BE" dirty="0"/>
              <a:t> en </a:t>
            </a:r>
            <a:r>
              <a:rPr lang="nl-BE" dirty="0" err="1"/>
              <a:t>plénière</a:t>
            </a:r>
            <a:r>
              <a:rPr lang="nl-BE" dirty="0"/>
              <a:t> dans </a:t>
            </a:r>
            <a:r>
              <a:rPr lang="nl-BE" dirty="0" err="1"/>
              <a:t>le</a:t>
            </a:r>
            <a:r>
              <a:rPr lang="nl-BE" dirty="0"/>
              <a:t> courant de </a:t>
            </a:r>
            <a:r>
              <a:rPr lang="nl-BE" dirty="0" err="1"/>
              <a:t>l’année</a:t>
            </a:r>
            <a:endParaRPr lang="nl-BE" dirty="0"/>
          </a:p>
          <a:p>
            <a:pPr lvl="1"/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careset</a:t>
            </a:r>
            <a:r>
              <a:rPr lang="nl-BE" dirty="0"/>
              <a:t> </a:t>
            </a:r>
            <a:r>
              <a:rPr lang="nl-BE" dirty="0" err="1"/>
              <a:t>médical</a:t>
            </a:r>
            <a:r>
              <a:rPr lang="nl-BE" dirty="0"/>
              <a:t> FHIR (« </a:t>
            </a:r>
            <a:r>
              <a:rPr lang="nl-BE" dirty="0" err="1"/>
              <a:t>pregnancy</a:t>
            </a:r>
            <a:r>
              <a:rPr lang="nl-BE" dirty="0"/>
              <a:t> ») sera </a:t>
            </a:r>
            <a:r>
              <a:rPr lang="nl-BE" dirty="0" err="1"/>
              <a:t>opérationnel</a:t>
            </a:r>
            <a:r>
              <a:rPr lang="nl-BE" dirty="0"/>
              <a:t> dans </a:t>
            </a:r>
            <a:r>
              <a:rPr lang="nl-BE" dirty="0" err="1"/>
              <a:t>le</a:t>
            </a:r>
            <a:r>
              <a:rPr lang="nl-BE" dirty="0"/>
              <a:t> courant de </a:t>
            </a:r>
            <a:r>
              <a:rPr lang="nl-BE" dirty="0" err="1"/>
              <a:t>l’année</a:t>
            </a:r>
            <a:r>
              <a:rPr lang="nl-BE" dirty="0"/>
              <a:t> 2023</a:t>
            </a:r>
          </a:p>
          <a:p>
            <a:pPr lvl="1"/>
            <a:r>
              <a:rPr lang="nl-BE" dirty="0"/>
              <a:t>flux de </a:t>
            </a:r>
            <a:r>
              <a:rPr lang="nl-BE" dirty="0" err="1"/>
              <a:t>notification</a:t>
            </a:r>
            <a:endParaRPr lang="nl-BE" dirty="0"/>
          </a:p>
          <a:p>
            <a:pPr lvl="2"/>
            <a:r>
              <a:rPr lang="nl-BE" dirty="0" err="1"/>
              <a:t>application</a:t>
            </a:r>
            <a:r>
              <a:rPr lang="nl-BE" dirty="0"/>
              <a:t> web Q2 2023</a:t>
            </a:r>
          </a:p>
          <a:p>
            <a:pPr lvl="2"/>
            <a:r>
              <a:rPr lang="nl-BE" dirty="0"/>
              <a:t>service web Q2 2023 </a:t>
            </a:r>
          </a:p>
          <a:p>
            <a:pPr lvl="1"/>
            <a:r>
              <a:rPr lang="nl-BE" dirty="0"/>
              <a:t>flux </a:t>
            </a:r>
            <a:r>
              <a:rPr lang="nl-BE" dirty="0" err="1"/>
              <a:t>socio-économique</a:t>
            </a:r>
            <a:endParaRPr lang="nl-BE" dirty="0"/>
          </a:p>
          <a:p>
            <a:pPr lvl="2"/>
            <a:r>
              <a:rPr lang="nl-BE" dirty="0"/>
              <a:t>poursuite de la mise au point et des </a:t>
            </a:r>
            <a:r>
              <a:rPr lang="nl-BE" dirty="0" err="1"/>
              <a:t>développements</a:t>
            </a:r>
            <a:r>
              <a:rPr lang="nl-BE" dirty="0"/>
              <a:t> </a:t>
            </a:r>
            <a:r>
              <a:rPr lang="nl-BE" dirty="0" err="1"/>
              <a:t>autour</a:t>
            </a:r>
            <a:r>
              <a:rPr lang="nl-BE" dirty="0"/>
              <a:t> du flux BCSS/Datawarehouse</a:t>
            </a:r>
          </a:p>
          <a:p>
            <a:pPr marL="914400" lvl="2" indent="0">
              <a:buNone/>
            </a:pPr>
            <a:endParaRPr lang="fr-BE" dirty="0"/>
          </a:p>
          <a:p>
            <a:pPr lvl="1"/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8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Digitalisation résultats labo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2022</a:t>
            </a:r>
          </a:p>
          <a:p>
            <a:pPr lvl="1"/>
            <a:r>
              <a:rPr lang="nl-BE" dirty="0" err="1"/>
              <a:t>envoi</a:t>
            </a:r>
            <a:r>
              <a:rPr lang="nl-BE" dirty="0"/>
              <a:t> de </a:t>
            </a:r>
            <a:r>
              <a:rPr lang="nl-BE" dirty="0" err="1"/>
              <a:t>messages</a:t>
            </a:r>
            <a:r>
              <a:rPr lang="nl-BE" dirty="0"/>
              <a:t> </a:t>
            </a:r>
            <a:r>
              <a:rPr lang="nl-BE" dirty="0" err="1"/>
              <a:t>structurés</a:t>
            </a:r>
            <a:r>
              <a:rPr lang="nl-BE" dirty="0"/>
              <a:t> </a:t>
            </a:r>
            <a:r>
              <a:rPr lang="nl-BE" dirty="0" err="1"/>
              <a:t>entre</a:t>
            </a:r>
            <a:r>
              <a:rPr lang="nl-BE" dirty="0"/>
              <a:t> </a:t>
            </a:r>
            <a:r>
              <a:rPr lang="nl-BE" dirty="0" err="1"/>
              <a:t>labos</a:t>
            </a:r>
            <a:r>
              <a:rPr lang="nl-BE" dirty="0"/>
              <a:t> et </a:t>
            </a:r>
            <a:r>
              <a:rPr lang="nl-BE" dirty="0" err="1"/>
              <a:t>médecins</a:t>
            </a:r>
            <a:r>
              <a:rPr lang="nl-BE" dirty="0"/>
              <a:t> via </a:t>
            </a:r>
            <a:r>
              <a:rPr lang="nl-BE" dirty="0" err="1"/>
              <a:t>l’</a:t>
            </a:r>
            <a:r>
              <a:rPr lang="nl-BE" dirty="0" err="1">
                <a:solidFill>
                  <a:srgbClr val="087670"/>
                </a:solidFill>
              </a:rPr>
              <a:t>eHealth</a:t>
            </a:r>
            <a:r>
              <a:rPr lang="nl-BE" dirty="0" err="1"/>
              <a:t>box</a:t>
            </a:r>
            <a:r>
              <a:rPr lang="nl-BE" dirty="0"/>
              <a:t> – </a:t>
            </a:r>
            <a:r>
              <a:rPr lang="nl-BE" dirty="0" err="1"/>
              <a:t>phase</a:t>
            </a:r>
            <a:r>
              <a:rPr lang="nl-BE" dirty="0"/>
              <a:t> pilote</a:t>
            </a:r>
          </a:p>
          <a:p>
            <a:pPr lvl="2"/>
            <a:r>
              <a:rPr lang="nl-BE" dirty="0" err="1"/>
              <a:t>envoi</a:t>
            </a:r>
            <a:r>
              <a:rPr lang="nl-BE" dirty="0"/>
              <a:t> par </a:t>
            </a:r>
            <a:r>
              <a:rPr lang="nl-BE" dirty="0" err="1"/>
              <a:t>le</a:t>
            </a:r>
            <a:r>
              <a:rPr lang="nl-BE" dirty="0"/>
              <a:t> labo </a:t>
            </a:r>
            <a:r>
              <a:rPr lang="nl-BE" dirty="0" err="1"/>
              <a:t>d’un</a:t>
            </a:r>
            <a:r>
              <a:rPr lang="nl-BE" dirty="0"/>
              <a:t> </a:t>
            </a:r>
            <a:r>
              <a:rPr lang="nl-BE" dirty="0" err="1"/>
              <a:t>message</a:t>
            </a:r>
            <a:r>
              <a:rPr lang="nl-BE" dirty="0"/>
              <a:t> en </a:t>
            </a:r>
            <a:r>
              <a:rPr lang="nl-BE" dirty="0" smtClean="0"/>
              <a:t>FHIR </a:t>
            </a:r>
            <a:r>
              <a:rPr lang="nl-BE" dirty="0"/>
              <a:t>et </a:t>
            </a:r>
            <a:r>
              <a:rPr lang="nl-BE" dirty="0" err="1"/>
              <a:t>intégration</a:t>
            </a:r>
            <a:r>
              <a:rPr lang="nl-BE" dirty="0"/>
              <a:t> </a:t>
            </a:r>
            <a:r>
              <a:rPr lang="nl-BE" dirty="0" err="1"/>
              <a:t>structurée</a:t>
            </a:r>
            <a:r>
              <a:rPr lang="nl-BE" dirty="0"/>
              <a:t> dans </a:t>
            </a:r>
            <a:r>
              <a:rPr lang="nl-BE" dirty="0" err="1"/>
              <a:t>le</a:t>
            </a:r>
            <a:r>
              <a:rPr lang="nl-BE" dirty="0"/>
              <a:t> DPI du </a:t>
            </a:r>
            <a:r>
              <a:rPr lang="nl-BE" dirty="0" err="1"/>
              <a:t>côté</a:t>
            </a:r>
            <a:r>
              <a:rPr lang="nl-BE" dirty="0"/>
              <a:t> </a:t>
            </a:r>
            <a:r>
              <a:rPr lang="nl-BE" dirty="0" err="1"/>
              <a:t>médecin</a:t>
            </a:r>
            <a:endParaRPr lang="nl-BE" dirty="0"/>
          </a:p>
          <a:p>
            <a:pPr lvl="1"/>
            <a:r>
              <a:rPr lang="nl-BE" dirty="0"/>
              <a:t>guide </a:t>
            </a:r>
            <a:r>
              <a:rPr lang="nl-BE" dirty="0" err="1"/>
              <a:t>d’implémentation</a:t>
            </a:r>
            <a:r>
              <a:rPr lang="nl-BE" dirty="0"/>
              <a:t> et </a:t>
            </a:r>
            <a:r>
              <a:rPr lang="nl-BE" dirty="0" err="1"/>
              <a:t>envoi</a:t>
            </a:r>
            <a:r>
              <a:rPr lang="nl-BE" dirty="0"/>
              <a:t> </a:t>
            </a:r>
            <a:r>
              <a:rPr lang="nl-BE" dirty="0" err="1"/>
              <a:t>d’un</a:t>
            </a:r>
            <a:r>
              <a:rPr lang="nl-BE" dirty="0"/>
              <a:t> </a:t>
            </a:r>
            <a:r>
              <a:rPr lang="nl-BE" dirty="0" err="1"/>
              <a:t>message</a:t>
            </a:r>
            <a:r>
              <a:rPr lang="nl-BE" dirty="0"/>
              <a:t> </a:t>
            </a:r>
            <a:r>
              <a:rPr lang="nl-BE" dirty="0" err="1"/>
              <a:t>structuré</a:t>
            </a:r>
            <a:r>
              <a:rPr lang="nl-BE" dirty="0"/>
              <a:t> en </a:t>
            </a:r>
            <a:r>
              <a:rPr lang="nl-BE" dirty="0" smtClean="0"/>
              <a:t>FHIR</a:t>
            </a:r>
            <a:endParaRPr lang="nl-BE" dirty="0"/>
          </a:p>
          <a:p>
            <a:pPr lvl="1"/>
            <a:r>
              <a:rPr lang="nl-BE" dirty="0"/>
              <a:t>document ‘Tricks et tips’ pour la </a:t>
            </a:r>
            <a:r>
              <a:rPr lang="nl-BE" dirty="0" err="1"/>
              <a:t>réalisation</a:t>
            </a:r>
            <a:r>
              <a:rPr lang="nl-BE" dirty="0"/>
              <a:t> </a:t>
            </a:r>
            <a:r>
              <a:rPr lang="nl-BE" dirty="0" err="1"/>
              <a:t>d’une</a:t>
            </a:r>
            <a:r>
              <a:rPr lang="nl-BE" dirty="0"/>
              <a:t> </a:t>
            </a:r>
            <a:r>
              <a:rPr lang="nl-BE" dirty="0" err="1"/>
              <a:t>application</a:t>
            </a:r>
            <a:r>
              <a:rPr lang="nl-BE" dirty="0"/>
              <a:t> </a:t>
            </a:r>
            <a:r>
              <a:rPr lang="nl-BE" dirty="0" err="1"/>
              <a:t>traitant</a:t>
            </a:r>
            <a:r>
              <a:rPr lang="nl-BE" dirty="0"/>
              <a:t> des </a:t>
            </a:r>
            <a:r>
              <a:rPr lang="nl-BE" dirty="0" err="1"/>
              <a:t>messages</a:t>
            </a:r>
            <a:r>
              <a:rPr lang="nl-BE" dirty="0"/>
              <a:t> en </a:t>
            </a:r>
            <a:r>
              <a:rPr lang="nl-BE" dirty="0" smtClean="0"/>
              <a:t>FHIR</a:t>
            </a:r>
            <a:endParaRPr lang="nl-BE" dirty="0"/>
          </a:p>
          <a:p>
            <a:pPr lvl="1"/>
            <a:r>
              <a:rPr lang="nl-BE" dirty="0" err="1"/>
              <a:t>batterie</a:t>
            </a:r>
            <a:r>
              <a:rPr lang="nl-BE" dirty="0"/>
              <a:t> de tests de </a:t>
            </a:r>
            <a:r>
              <a:rPr lang="nl-BE" dirty="0" smtClean="0"/>
              <a:t>biologie </a:t>
            </a:r>
            <a:r>
              <a:rPr lang="nl-BE" dirty="0" err="1"/>
              <a:t>clinique</a:t>
            </a:r>
            <a:r>
              <a:rPr lang="nl-BE" dirty="0"/>
              <a:t> (30 </a:t>
            </a:r>
            <a:r>
              <a:rPr lang="nl-BE" dirty="0" err="1"/>
              <a:t>uses</a:t>
            </a:r>
            <a:r>
              <a:rPr lang="nl-BE" dirty="0"/>
              <a:t> cases)</a:t>
            </a:r>
          </a:p>
          <a:p>
            <a:pPr lvl="1"/>
            <a:r>
              <a:rPr lang="nl-BE" dirty="0"/>
              <a:t>mise à </a:t>
            </a:r>
            <a:r>
              <a:rPr lang="nl-BE" dirty="0" err="1"/>
              <a:t>disposition</a:t>
            </a:r>
            <a:r>
              <a:rPr lang="nl-BE" dirty="0"/>
              <a:t> </a:t>
            </a:r>
            <a:r>
              <a:rPr lang="nl-BE" dirty="0" err="1"/>
              <a:t>d’un</a:t>
            </a:r>
            <a:r>
              <a:rPr lang="nl-BE" dirty="0"/>
              <a:t> </a:t>
            </a:r>
            <a:r>
              <a:rPr lang="nl-BE" dirty="0" err="1"/>
              <a:t>environnement</a:t>
            </a:r>
            <a:r>
              <a:rPr lang="nl-BE" dirty="0"/>
              <a:t> ‘</a:t>
            </a:r>
            <a:r>
              <a:rPr lang="nl-BE" dirty="0" err="1"/>
              <a:t>Questions-Réponses</a:t>
            </a:r>
            <a:r>
              <a:rPr lang="nl-BE" dirty="0"/>
              <a:t>’ (</a:t>
            </a:r>
            <a:r>
              <a:rPr lang="nl-BE" dirty="0" err="1"/>
              <a:t>github</a:t>
            </a:r>
            <a:r>
              <a:rPr lang="nl-BE" dirty="0"/>
              <a:t>)</a:t>
            </a:r>
          </a:p>
          <a:p>
            <a:pPr lvl="1"/>
            <a:r>
              <a:rPr lang="nl-BE" dirty="0" err="1"/>
              <a:t>envoi</a:t>
            </a:r>
            <a:r>
              <a:rPr lang="nl-BE" dirty="0"/>
              <a:t> </a:t>
            </a:r>
            <a:r>
              <a:rPr lang="nl-BE" dirty="0" err="1"/>
              <a:t>d’un</a:t>
            </a:r>
            <a:r>
              <a:rPr lang="nl-BE" dirty="0"/>
              <a:t> formulaire Google pour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suivi</a:t>
            </a:r>
            <a:r>
              <a:rPr lang="nl-BE" dirty="0"/>
              <a:t> du planning</a:t>
            </a:r>
          </a:p>
          <a:p>
            <a:pPr lvl="2"/>
            <a:endParaRPr lang="nl-BE" dirty="0"/>
          </a:p>
          <a:p>
            <a:pPr marL="914400" lvl="2" indent="0">
              <a:buNone/>
            </a:pPr>
            <a:endParaRPr lang="nl-BE" dirty="0" smtClean="0"/>
          </a:p>
          <a:p>
            <a:pPr lvl="1"/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33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393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Digitalisation résultats labo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2023</a:t>
            </a:r>
          </a:p>
          <a:p>
            <a:pPr lvl="1"/>
            <a:r>
              <a:rPr lang="fr-BE" dirty="0" smtClean="0"/>
              <a:t>automatisation de la phase de test</a:t>
            </a:r>
          </a:p>
          <a:p>
            <a:pPr lvl="2"/>
            <a:r>
              <a:rPr lang="fr-BE" dirty="0" smtClean="0"/>
              <a:t>via un environnement de vérification des résultats envoyés par les labos en format FHIR</a:t>
            </a:r>
          </a:p>
          <a:p>
            <a:pPr lvl="1"/>
            <a:r>
              <a:rPr lang="fr-BE" dirty="0" smtClean="0"/>
              <a:t>réalisation d’un ‘FHIR </a:t>
            </a:r>
            <a:r>
              <a:rPr lang="fr-BE" dirty="0" err="1" smtClean="0"/>
              <a:t>Capabilities</a:t>
            </a:r>
            <a:r>
              <a:rPr lang="fr-BE" dirty="0" smtClean="0"/>
              <a:t> server’</a:t>
            </a:r>
          </a:p>
          <a:p>
            <a:pPr lvl="2"/>
            <a:r>
              <a:rPr lang="fr-BE" dirty="0" smtClean="0"/>
              <a:t>gestion des logiciels médicaux capables de recevoir des messages FHIR</a:t>
            </a:r>
          </a:p>
          <a:p>
            <a:pPr lvl="1"/>
            <a:r>
              <a:rPr lang="fr-BE" dirty="0" smtClean="0"/>
              <a:t>réalisation de la phase 2</a:t>
            </a:r>
          </a:p>
          <a:p>
            <a:pPr lvl="2"/>
            <a:r>
              <a:rPr lang="fr-BE" dirty="0" smtClean="0"/>
              <a:t>envoi des messages structurés en FHIR dans le réseau Hub/</a:t>
            </a:r>
            <a:r>
              <a:rPr lang="fr-BE" dirty="0" err="1" smtClean="0"/>
              <a:t>Metahub</a:t>
            </a:r>
            <a:r>
              <a:rPr lang="fr-BE" dirty="0" smtClean="0"/>
              <a:t> comme résultats d’un test labo</a:t>
            </a:r>
          </a:p>
          <a:p>
            <a:pPr lvl="2"/>
            <a:r>
              <a:rPr lang="fr-BE" dirty="0" smtClean="0"/>
              <a:t>interrogation des serveurs de tests des labos sur base d’un ou plusieurs code(s) LOINC</a:t>
            </a:r>
          </a:p>
          <a:p>
            <a:pPr lvl="3"/>
            <a:r>
              <a:rPr lang="fr-BE" dirty="0" smtClean="0"/>
              <a:t>comme standard international pour coder un résultat d’un test labo</a:t>
            </a:r>
          </a:p>
          <a:p>
            <a:pPr lvl="1"/>
            <a:r>
              <a:rPr lang="fr-BE" dirty="0" smtClean="0"/>
              <a:t>détermination de la suite du projet sur la base de valeurs ajoutées à réaliser</a:t>
            </a:r>
          </a:p>
          <a:p>
            <a:pPr lvl="2"/>
            <a:r>
              <a:rPr lang="fr-BE" dirty="0" smtClean="0"/>
              <a:t>envoi d’informations par les labos à </a:t>
            </a:r>
            <a:r>
              <a:rPr lang="fr-BE" dirty="0" err="1" smtClean="0"/>
              <a:t>Healthdata</a:t>
            </a:r>
            <a:r>
              <a:rPr lang="fr-BE" dirty="0" smtClean="0"/>
              <a:t> pour des statistiques et bases de données scientifiques</a:t>
            </a:r>
          </a:p>
          <a:p>
            <a:pPr lvl="2"/>
            <a:r>
              <a:rPr lang="fr-BE" dirty="0" smtClean="0"/>
              <a:t>interrogations structurées (FHIR, </a:t>
            </a:r>
            <a:r>
              <a:rPr lang="fr-BE" dirty="0" err="1" smtClean="0"/>
              <a:t>Loinc</a:t>
            </a:r>
            <a:r>
              <a:rPr lang="fr-BE" dirty="0" smtClean="0"/>
              <a:t>) par les labos du gouvernement dans le cadre des remboursements (</a:t>
            </a:r>
            <a:r>
              <a:rPr lang="fr-BE" dirty="0" err="1" smtClean="0"/>
              <a:t>Clinical</a:t>
            </a:r>
            <a:r>
              <a:rPr lang="fr-BE" dirty="0" smtClean="0"/>
              <a:t> </a:t>
            </a:r>
            <a:r>
              <a:rPr lang="fr-BE" dirty="0" err="1" smtClean="0"/>
              <a:t>Decision</a:t>
            </a:r>
            <a:r>
              <a:rPr lang="fr-BE" dirty="0" smtClean="0"/>
              <a:t> Support System)</a:t>
            </a:r>
          </a:p>
          <a:p>
            <a:pPr lvl="1"/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27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Vitalink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Vlaanderen start in 2023 met 3 belangrijke projecten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BE" dirty="0"/>
              <a:t>opstart van het project Digitaal </a:t>
            </a:r>
            <a:r>
              <a:rPr lang="nl-BE" dirty="0" err="1"/>
              <a:t>ZOrgPlan</a:t>
            </a:r>
            <a:r>
              <a:rPr lang="nl-BE" dirty="0"/>
              <a:t> (DZOP)</a:t>
            </a:r>
          </a:p>
          <a:p>
            <a:pPr lvl="2"/>
            <a:r>
              <a:rPr lang="nl-BE" dirty="0"/>
              <a:t>communicatie- en planningsinstrument ontwikkeld om de organisatie van de zorg zo in te richten dat de patiënt meer centraal komt te staan</a:t>
            </a:r>
          </a:p>
          <a:p>
            <a:pPr lvl="2"/>
            <a:r>
              <a:rPr lang="nl-BE" dirty="0"/>
              <a:t>Levensdoelen &amp; </a:t>
            </a:r>
            <a:r>
              <a:rPr lang="nl-BE" dirty="0" err="1"/>
              <a:t>BelRAI</a:t>
            </a:r>
            <a:r>
              <a:rPr lang="nl-BE" dirty="0"/>
              <a:t>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Zorgdoelen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Zorgtaken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Zorgteam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Zorgplan</a:t>
            </a:r>
          </a:p>
          <a:p>
            <a:pPr lvl="2">
              <a:tabLst>
                <a:tab pos="1341438" algn="l"/>
              </a:tabLst>
            </a:pPr>
            <a:r>
              <a:rPr lang="nl-BE" dirty="0"/>
              <a:t>gebruik van zorgrelaties, </a:t>
            </a:r>
            <a:r>
              <a:rPr lang="nl-BE" dirty="0" err="1" smtClean="0"/>
              <a:t>pseudonimisering</a:t>
            </a:r>
            <a:r>
              <a:rPr lang="nl-BE" dirty="0" smtClean="0"/>
              <a:t> </a:t>
            </a:r>
            <a:r>
              <a:rPr lang="nl-BE" dirty="0"/>
              <a:t>(real time), </a:t>
            </a:r>
            <a:r>
              <a:rPr lang="nl-BE" dirty="0" smtClean="0"/>
              <a:t>FHIR-standaarden</a:t>
            </a:r>
            <a:endParaRPr lang="nl-BE" dirty="0"/>
          </a:p>
          <a:p>
            <a:pPr marL="914400" lvl="1" indent="-457200">
              <a:buFont typeface="+mj-lt"/>
              <a:buAutoNum type="arabicPeriod"/>
              <a:tabLst>
                <a:tab pos="1341438" algn="l"/>
              </a:tabLst>
            </a:pPr>
            <a:r>
              <a:rPr lang="nl-BE" dirty="0"/>
              <a:t>opstart van het Zorgteam-project</a:t>
            </a:r>
          </a:p>
          <a:p>
            <a:pPr lvl="2">
              <a:tabLst>
                <a:tab pos="1341438" algn="l"/>
              </a:tabLst>
            </a:pPr>
            <a:r>
              <a:rPr lang="nl-BE" dirty="0"/>
              <a:t>gaat over de samenstelling van het zorgteam en het voorzien van een aantal beheersinstrumenten ten behoeve van het zorgteam (agenda, zorgplan …)</a:t>
            </a:r>
          </a:p>
          <a:p>
            <a:pPr lvl="2">
              <a:tabLst>
                <a:tab pos="1341438" algn="l"/>
              </a:tabLst>
            </a:pPr>
            <a:r>
              <a:rPr lang="nl-BE" dirty="0"/>
              <a:t>gebruik van </a:t>
            </a:r>
            <a:r>
              <a:rPr lang="nl-BE" dirty="0" smtClean="0"/>
              <a:t>FHIR-standaarden</a:t>
            </a:r>
            <a:endParaRPr lang="nl-BE" dirty="0"/>
          </a:p>
          <a:p>
            <a:pPr marL="914400" lvl="1" indent="-457200">
              <a:buFont typeface="+mj-lt"/>
              <a:buAutoNum type="arabicPeriod"/>
              <a:tabLst>
                <a:tab pos="1341438" algn="l"/>
              </a:tabLst>
            </a:pPr>
            <a:r>
              <a:rPr lang="nl-BE" dirty="0"/>
              <a:t>opstart van het Centrum Voor </a:t>
            </a:r>
            <a:r>
              <a:rPr lang="nl-BE" dirty="0" err="1"/>
              <a:t>KankerOnderzoek</a:t>
            </a:r>
            <a:r>
              <a:rPr lang="nl-BE" dirty="0"/>
              <a:t> project</a:t>
            </a:r>
          </a:p>
          <a:p>
            <a:pPr lvl="2">
              <a:tabLst>
                <a:tab pos="1341438" algn="l"/>
              </a:tabLst>
            </a:pPr>
            <a:r>
              <a:rPr lang="nl-BE" dirty="0"/>
              <a:t>verwerken in batch van de gegevens </a:t>
            </a:r>
            <a:r>
              <a:rPr lang="nl-BE" dirty="0" err="1"/>
              <a:t>mbt</a:t>
            </a:r>
            <a:r>
              <a:rPr lang="nl-BE" dirty="0"/>
              <a:t> kankeronderzoeken opgevraagd bij de bevolking</a:t>
            </a:r>
          </a:p>
          <a:p>
            <a:pPr lvl="2">
              <a:tabLst>
                <a:tab pos="1341438" algn="l"/>
              </a:tabLst>
            </a:pPr>
            <a:r>
              <a:rPr lang="nl-BE" dirty="0"/>
              <a:t>gebruik van </a:t>
            </a:r>
            <a:r>
              <a:rPr lang="nl-BE" dirty="0" err="1" smtClean="0"/>
              <a:t>pseudonimisering</a:t>
            </a:r>
            <a:r>
              <a:rPr lang="nl-BE" dirty="0" smtClean="0"/>
              <a:t> </a:t>
            </a:r>
            <a:r>
              <a:rPr lang="nl-BE" dirty="0"/>
              <a:t>(nachtverwerking)</a:t>
            </a:r>
          </a:p>
          <a:p>
            <a:pPr lvl="2"/>
            <a:endParaRPr lang="en-US" dirty="0" smtClean="0"/>
          </a:p>
          <a:p>
            <a:pPr lvl="1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CCC5E9-F9D9-46F9-AA92-085E1A182B77}" type="slidenum">
              <a:rPr lang="en-GB" smtClean="0"/>
              <a:pPr>
                <a:defRPr/>
              </a:pPr>
              <a:t>35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169118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MijnGezondheid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2022 </a:t>
            </a:r>
          </a:p>
          <a:p>
            <a:pPr lvl="1"/>
            <a:r>
              <a:rPr lang="nl-BE" dirty="0"/>
              <a:t>integratie van het </a:t>
            </a:r>
            <a:r>
              <a:rPr lang="nl-BE" dirty="0" smtClean="0"/>
              <a:t>voorschriftenmandaat (</a:t>
            </a:r>
            <a:r>
              <a:rPr lang="nl-BE" dirty="0" err="1" smtClean="0"/>
              <a:t>Vidis</a:t>
            </a:r>
            <a:r>
              <a:rPr lang="nl-BE" dirty="0" smtClean="0"/>
              <a:t> project)</a:t>
            </a:r>
            <a:endParaRPr lang="nl-BE" dirty="0"/>
          </a:p>
          <a:p>
            <a:pPr lvl="2"/>
            <a:r>
              <a:rPr lang="nl-BE" dirty="0"/>
              <a:t>de analyse hiervoor is gestart in Q4 2022, de implementatie volgt in Q1 2023</a:t>
            </a:r>
          </a:p>
          <a:p>
            <a:pPr lvl="3"/>
            <a:r>
              <a:rPr lang="nl-BE" dirty="0"/>
              <a:t>mandaat die de toelating geeft aan een derde om geneesmiddelen af te halen</a:t>
            </a:r>
          </a:p>
          <a:p>
            <a:pPr lvl="1"/>
            <a:r>
              <a:rPr lang="nl-BE" dirty="0"/>
              <a:t>studie </a:t>
            </a:r>
            <a:r>
              <a:rPr lang="nl-BE" dirty="0" err="1"/>
              <a:t>mbt</a:t>
            </a:r>
            <a:r>
              <a:rPr lang="nl-BE" dirty="0"/>
              <a:t> een nieuwe gebruikersinterface</a:t>
            </a:r>
          </a:p>
          <a:p>
            <a:pPr lvl="2"/>
            <a:r>
              <a:rPr lang="nl-BE" dirty="0"/>
              <a:t>implementatie van een nieuwe, </a:t>
            </a:r>
            <a:r>
              <a:rPr lang="nl-BE" dirty="0" smtClean="0"/>
              <a:t>helderde gebruikersinterface </a:t>
            </a:r>
            <a:r>
              <a:rPr lang="nl-BE" dirty="0"/>
              <a:t>(gebaseerd op het </a:t>
            </a:r>
            <a:r>
              <a:rPr lang="nl-BE" dirty="0" smtClean="0"/>
              <a:t>portaal SZ) </a:t>
            </a:r>
            <a:r>
              <a:rPr lang="nl-BE" dirty="0"/>
              <a:t>in Q3-4 2022</a:t>
            </a:r>
          </a:p>
          <a:p>
            <a:pPr lvl="3"/>
            <a:r>
              <a:rPr lang="nl-BE" dirty="0"/>
              <a:t>verwijdering van </a:t>
            </a:r>
            <a:r>
              <a:rPr lang="nl-BE" dirty="0" smtClean="0"/>
              <a:t>een </a:t>
            </a:r>
            <a:r>
              <a:rPr lang="nl-BE" dirty="0"/>
              <a:t>aantal hinderlijke tussenschermen</a:t>
            </a:r>
          </a:p>
          <a:p>
            <a:pPr lvl="1"/>
            <a:r>
              <a:rPr lang="nl-BE" dirty="0"/>
              <a:t>verdere evoluties moeten nog besproken worden in de stuurgroep</a:t>
            </a:r>
          </a:p>
          <a:p>
            <a:pPr lvl="2"/>
            <a:r>
              <a:rPr lang="nl-BE" dirty="0"/>
              <a:t>globale visie voor de toekomst van PHV</a:t>
            </a:r>
          </a:p>
          <a:p>
            <a:pPr lvl="2"/>
            <a:endParaRPr lang="nl-NL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36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321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MijnGezondheid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0880" y="1001690"/>
            <a:ext cx="10150239" cy="52847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37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02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MijnGezondheid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nl-BE" dirty="0"/>
              <a:t>2023</a:t>
            </a:r>
          </a:p>
          <a:p>
            <a:pPr lvl="1">
              <a:spcBef>
                <a:spcPts val="400"/>
              </a:spcBef>
            </a:pPr>
            <a:r>
              <a:rPr lang="nl-BE" dirty="0"/>
              <a:t>e</a:t>
            </a:r>
            <a:r>
              <a:rPr lang="nl-BE" dirty="0" smtClean="0"/>
              <a:t>ffectieve implementatie </a:t>
            </a:r>
            <a:r>
              <a:rPr lang="nl-BE" dirty="0"/>
              <a:t>in PHV van het nieuwe voorschriftmandaattype (Q1</a:t>
            </a:r>
            <a:r>
              <a:rPr lang="nl-BE" dirty="0" smtClean="0"/>
              <a:t>) (</a:t>
            </a:r>
            <a:r>
              <a:rPr lang="nl-BE" dirty="0" err="1" smtClean="0"/>
              <a:t>Vidis</a:t>
            </a:r>
            <a:r>
              <a:rPr lang="nl-BE" dirty="0" smtClean="0"/>
              <a:t>)</a:t>
            </a:r>
            <a:endParaRPr lang="nl-BE" dirty="0"/>
          </a:p>
          <a:p>
            <a:pPr lvl="1">
              <a:spcBef>
                <a:spcPts val="400"/>
              </a:spcBef>
            </a:pPr>
            <a:r>
              <a:rPr lang="nl-BE" dirty="0" err="1"/>
              <a:t>EoC</a:t>
            </a:r>
            <a:r>
              <a:rPr lang="nl-BE" dirty="0"/>
              <a:t> (Empowerment of </a:t>
            </a:r>
            <a:r>
              <a:rPr lang="nl-BE" dirty="0" err="1"/>
              <a:t>Citizen</a:t>
            </a:r>
            <a:r>
              <a:rPr lang="nl-BE" dirty="0"/>
              <a:t>)</a:t>
            </a:r>
          </a:p>
          <a:p>
            <a:pPr lvl="2">
              <a:spcBef>
                <a:spcPts val="400"/>
              </a:spcBef>
            </a:pPr>
            <a:r>
              <a:rPr lang="nl-BE" dirty="0"/>
              <a:t>implementatie van de toekomstvisie voor PHV op basis van een nieuwe architectuur (met onder meer de introductie van </a:t>
            </a:r>
            <a:r>
              <a:rPr lang="nl-BE" dirty="0" err="1" smtClean="0"/>
              <a:t>webcomponents</a:t>
            </a:r>
            <a:r>
              <a:rPr lang="nl-BE" dirty="0"/>
              <a:t>)</a:t>
            </a:r>
          </a:p>
          <a:p>
            <a:pPr lvl="2">
              <a:spcBef>
                <a:spcPts val="400"/>
              </a:spcBef>
            </a:pPr>
            <a:r>
              <a:rPr lang="nl-BE" dirty="0"/>
              <a:t>voorziene nieuwigheden</a:t>
            </a:r>
          </a:p>
          <a:p>
            <a:pPr lvl="3">
              <a:spcBef>
                <a:spcPts val="400"/>
              </a:spcBef>
            </a:pPr>
            <a:r>
              <a:rPr lang="nl-BE" dirty="0"/>
              <a:t>naadloze UX met eenvormige look &amp; feel</a:t>
            </a:r>
          </a:p>
          <a:p>
            <a:pPr lvl="3">
              <a:spcBef>
                <a:spcPts val="400"/>
              </a:spcBef>
            </a:pPr>
            <a:r>
              <a:rPr lang="nl-BE" dirty="0"/>
              <a:t>visualisatie van gegevens in </a:t>
            </a:r>
            <a:r>
              <a:rPr lang="nl-BE" dirty="0" smtClean="0"/>
              <a:t>zorgepisodes</a:t>
            </a:r>
            <a:endParaRPr lang="nl-BE" dirty="0"/>
          </a:p>
          <a:p>
            <a:pPr lvl="3">
              <a:spcBef>
                <a:spcPts val="400"/>
              </a:spcBef>
            </a:pPr>
            <a:r>
              <a:rPr lang="nl-BE" dirty="0" smtClean="0"/>
              <a:t>persoonlijke kluis</a:t>
            </a:r>
            <a:endParaRPr lang="nl-BE" dirty="0"/>
          </a:p>
          <a:p>
            <a:pPr lvl="3">
              <a:spcBef>
                <a:spcPts val="400"/>
              </a:spcBef>
            </a:pPr>
            <a:r>
              <a:rPr lang="nl-BE" dirty="0"/>
              <a:t>…</a:t>
            </a:r>
          </a:p>
          <a:p>
            <a:pPr lvl="1">
              <a:spcBef>
                <a:spcPts val="400"/>
              </a:spcBef>
            </a:pPr>
            <a:r>
              <a:rPr lang="nl-BE" dirty="0"/>
              <a:t>uitdaging : vinden van een politiek draagvlak bij alle </a:t>
            </a:r>
            <a:r>
              <a:rPr lang="nl-BE" dirty="0" smtClean="0"/>
              <a:t>deelstaten voor </a:t>
            </a:r>
            <a:r>
              <a:rPr lang="nl-BE" dirty="0"/>
              <a:t>de realisatie (ter beschikkingstelling van gestructureerde gegevens via </a:t>
            </a:r>
            <a:r>
              <a:rPr lang="nl-BE" dirty="0" err="1"/>
              <a:t>API’s</a:t>
            </a:r>
            <a:r>
              <a:rPr lang="nl-BE" dirty="0"/>
              <a:t> of </a:t>
            </a:r>
            <a:r>
              <a:rPr lang="nl-BE" dirty="0" err="1" smtClean="0"/>
              <a:t>webcomponents</a:t>
            </a:r>
            <a:r>
              <a:rPr lang="nl-BE" dirty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38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387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eGezondheid met ziekenfondsen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2022</a:t>
            </a:r>
          </a:p>
          <a:p>
            <a:pPr lvl="1"/>
            <a:r>
              <a:rPr lang="nl-BE" dirty="0"/>
              <a:t>statistiek </a:t>
            </a:r>
            <a:r>
              <a:rPr lang="nl-BE" dirty="0" err="1"/>
              <a:t>pathologieën</a:t>
            </a:r>
            <a:r>
              <a:rPr lang="nl-BE" dirty="0"/>
              <a:t> kinesitherapeuten</a:t>
            </a:r>
          </a:p>
          <a:p>
            <a:pPr lvl="2"/>
            <a:r>
              <a:rPr lang="nl-BE" dirty="0"/>
              <a:t>elektronische inzameling van de </a:t>
            </a:r>
            <a:r>
              <a:rPr lang="nl-BE" dirty="0" err="1"/>
              <a:t>pathologieën</a:t>
            </a:r>
            <a:r>
              <a:rPr lang="nl-BE" dirty="0"/>
              <a:t> die door de kinesitherapeuten worden behandeld, met het oog op het opstellen van statistieken</a:t>
            </a:r>
          </a:p>
          <a:p>
            <a:pPr lvl="1"/>
            <a:r>
              <a:rPr lang="nl-BE" dirty="0"/>
              <a:t>project regionalisering (</a:t>
            </a:r>
            <a:r>
              <a:rPr lang="nl-BE" dirty="0" err="1"/>
              <a:t>Iriscare</a:t>
            </a:r>
            <a:r>
              <a:rPr lang="nl-BE" dirty="0"/>
              <a:t>)</a:t>
            </a:r>
          </a:p>
          <a:p>
            <a:r>
              <a:rPr lang="nl-BE" dirty="0"/>
              <a:t>2023</a:t>
            </a:r>
          </a:p>
          <a:p>
            <a:pPr lvl="1"/>
            <a:r>
              <a:rPr lang="nl-BE" dirty="0"/>
              <a:t>projecten in het kader van de regionalisering (</a:t>
            </a:r>
            <a:r>
              <a:rPr lang="nl-BE" dirty="0" err="1"/>
              <a:t>Iriscare</a:t>
            </a:r>
            <a:r>
              <a:rPr lang="nl-BE" dirty="0"/>
              <a:t> &amp; </a:t>
            </a:r>
            <a:r>
              <a:rPr lang="nl-BE" dirty="0" err="1"/>
              <a:t>Walcarenet</a:t>
            </a:r>
            <a:r>
              <a:rPr lang="nl-BE" dirty="0"/>
              <a:t>)</a:t>
            </a:r>
          </a:p>
          <a:p>
            <a:pPr lvl="1"/>
            <a:r>
              <a:rPr lang="nl-BE" dirty="0" smtClean="0"/>
              <a:t>uitbreiding </a:t>
            </a:r>
            <a:r>
              <a:rPr lang="nl-BE" dirty="0"/>
              <a:t>van ‘</a:t>
            </a:r>
            <a:r>
              <a:rPr lang="nl-BE" dirty="0" err="1"/>
              <a:t>eAgreement</a:t>
            </a:r>
            <a:r>
              <a:rPr lang="nl-BE" dirty="0"/>
              <a:t>’ tot de logopedie</a:t>
            </a:r>
          </a:p>
          <a:p>
            <a:pPr lvl="1"/>
            <a:r>
              <a:rPr lang="nl-BE" dirty="0"/>
              <a:t>migratie naar de nieuwe dienstenaanbieder</a:t>
            </a:r>
          </a:p>
          <a:p>
            <a:pPr lvl="1"/>
            <a:endParaRPr lang="nl-BE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CCC5E9-F9D9-46F9-AA92-085E1A182B77}" type="slidenum">
              <a:rPr lang="en-GB" smtClean="0"/>
              <a:pPr>
                <a:defRPr/>
              </a:pPr>
              <a:t>39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585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4152971" y="1484784"/>
            <a:ext cx="3829492" cy="3813888"/>
          </a:xfrm>
          <a:prstGeom prst="ellipse">
            <a:avLst/>
          </a:prstGeom>
          <a:solidFill>
            <a:srgbClr val="08767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8800" cap="all">
                <a:solidFill>
                  <a:schemeClr val="bg1"/>
                </a:solidFill>
              </a:rPr>
              <a:t>2023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D811F3-C16F-4DB2-A42F-0DEC8D6A8BE4}" type="slidenum">
              <a:rPr lang="en-GB" smtClean="0"/>
              <a:pPr>
                <a:defRPr/>
              </a:pPr>
              <a:t>4</a:t>
            </a:fld>
            <a:endParaRPr lang="en-GB" smtClean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3281" y="1866778"/>
            <a:ext cx="2663140" cy="2592288"/>
          </a:xfrm>
          <a:prstGeom prst="ellipse">
            <a:avLst/>
          </a:prstGeom>
          <a:solidFill>
            <a:srgbClr val="087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10.505.541</a:t>
            </a:r>
          </a:p>
          <a:p>
            <a:pPr algn="ctr"/>
            <a:r>
              <a:rPr lang="nl-BE" sz="2000" b="1" dirty="0" err="1" smtClean="0"/>
              <a:t>consentements</a:t>
            </a:r>
            <a:r>
              <a:rPr lang="nl-BE" sz="2000" dirty="0" smtClean="0"/>
              <a:t> </a:t>
            </a:r>
            <a:r>
              <a:rPr lang="nl-BE" sz="2000" dirty="0" err="1"/>
              <a:t>enregistrés</a:t>
            </a:r>
            <a:endParaRPr lang="nl-BE" sz="2000" dirty="0"/>
          </a:p>
        </p:txBody>
      </p:sp>
      <p:sp>
        <p:nvSpPr>
          <p:cNvPr id="23" name="Oval 22"/>
          <p:cNvSpPr/>
          <p:nvPr/>
        </p:nvSpPr>
        <p:spPr>
          <a:xfrm>
            <a:off x="6816111" y="198377"/>
            <a:ext cx="2493178" cy="246967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600" b="1"/>
              <a:t>20,26</a:t>
            </a:r>
          </a:p>
          <a:p>
            <a:pPr algn="ctr"/>
            <a:r>
              <a:rPr lang="nl-BE" sz="2000"/>
              <a:t>milliards</a:t>
            </a:r>
          </a:p>
          <a:p>
            <a:pPr algn="ctr"/>
            <a:r>
              <a:rPr lang="nl-BE" sz="2000"/>
              <a:t>de </a:t>
            </a:r>
            <a:r>
              <a:rPr lang="nl-BE" sz="2000" b="1"/>
              <a:t>transactions électroniques</a:t>
            </a:r>
          </a:p>
        </p:txBody>
      </p:sp>
      <p:sp>
        <p:nvSpPr>
          <p:cNvPr id="24" name="Oval 23"/>
          <p:cNvSpPr/>
          <p:nvPr/>
        </p:nvSpPr>
        <p:spPr>
          <a:xfrm>
            <a:off x="2623402" y="4294730"/>
            <a:ext cx="2064644" cy="208857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183.448</a:t>
            </a:r>
            <a:r>
              <a:rPr lang="nl-BE" sz="4400" b="1" dirty="0"/>
              <a:t> </a:t>
            </a:r>
            <a:r>
              <a:rPr lang="nl-BE" sz="2400" b="1" dirty="0" err="1" smtClean="0"/>
              <a:t>certificats</a:t>
            </a:r>
            <a:r>
              <a:rPr lang="nl-BE" sz="2400" b="1" dirty="0" smtClean="0"/>
              <a:t> </a:t>
            </a:r>
            <a:r>
              <a:rPr lang="nl-BE" sz="2400" b="1" dirty="0" err="1"/>
              <a:t>créés</a:t>
            </a:r>
            <a:endParaRPr lang="nl-BE" sz="2400" b="1" dirty="0"/>
          </a:p>
        </p:txBody>
      </p:sp>
      <p:sp>
        <p:nvSpPr>
          <p:cNvPr id="25" name="Oval 24"/>
          <p:cNvSpPr/>
          <p:nvPr/>
        </p:nvSpPr>
        <p:spPr>
          <a:xfrm>
            <a:off x="9230637" y="1536005"/>
            <a:ext cx="1869779" cy="1855723"/>
          </a:xfrm>
          <a:prstGeom prst="ellipse">
            <a:avLst/>
          </a:prstGeom>
          <a:solidFill>
            <a:srgbClr val="087670"/>
          </a:solidFill>
          <a:ln>
            <a:solidFill>
              <a:srgbClr val="08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/>
              <a:t>100 %</a:t>
            </a:r>
            <a:r>
              <a:rPr lang="nl-BE" sz="2800" b="1"/>
              <a:t> </a:t>
            </a:r>
          </a:p>
          <a:p>
            <a:pPr algn="ctr"/>
            <a:r>
              <a:rPr lang="nl-BE" sz="2400" b="1"/>
              <a:t>KPI’s </a:t>
            </a:r>
            <a:r>
              <a:rPr lang="nl-BE" sz="2000"/>
              <a:t>respectés</a:t>
            </a:r>
          </a:p>
        </p:txBody>
      </p:sp>
      <p:sp>
        <p:nvSpPr>
          <p:cNvPr id="26" name="Oval 25"/>
          <p:cNvSpPr/>
          <p:nvPr/>
        </p:nvSpPr>
        <p:spPr>
          <a:xfrm>
            <a:off x="9153113" y="3525175"/>
            <a:ext cx="2472679" cy="2557251"/>
          </a:xfrm>
          <a:prstGeom prst="ellipse">
            <a:avLst/>
          </a:prstGeom>
          <a:solidFill>
            <a:srgbClr val="C00000">
              <a:alpha val="9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800" b="1"/>
              <a:t>149 </a:t>
            </a:r>
          </a:p>
          <a:p>
            <a:pPr algn="ctr"/>
            <a:r>
              <a:rPr lang="nl-BE" sz="2000"/>
              <a:t>millions de messages envoyés dans </a:t>
            </a:r>
            <a:r>
              <a:rPr lang="nl-BE" sz="2000" b="1"/>
              <a:t>l’eHealthBox</a:t>
            </a:r>
          </a:p>
        </p:txBody>
      </p:sp>
      <p:sp>
        <p:nvSpPr>
          <p:cNvPr id="27" name="Oval 26"/>
          <p:cNvSpPr/>
          <p:nvPr/>
        </p:nvSpPr>
        <p:spPr>
          <a:xfrm>
            <a:off x="2741010" y="256343"/>
            <a:ext cx="2397251" cy="2384529"/>
          </a:xfrm>
          <a:prstGeom prst="ellipse">
            <a:avLst/>
          </a:prstGeom>
          <a:solidFill>
            <a:srgbClr val="087670"/>
          </a:solidFill>
          <a:ln>
            <a:solidFill>
              <a:srgbClr val="08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600" b="1"/>
              <a:t>839</a:t>
            </a:r>
          </a:p>
          <a:p>
            <a:pPr algn="ctr"/>
            <a:r>
              <a:rPr lang="nl-BE" sz="2000"/>
              <a:t>millions de </a:t>
            </a:r>
          </a:p>
          <a:p>
            <a:pPr algn="ctr"/>
            <a:r>
              <a:rPr lang="nl-BE" sz="2000"/>
              <a:t>visites sur le </a:t>
            </a:r>
            <a:r>
              <a:rPr lang="nl-BE" sz="2000" b="1"/>
              <a:t>portail</a:t>
            </a:r>
          </a:p>
        </p:txBody>
      </p:sp>
      <p:sp>
        <p:nvSpPr>
          <p:cNvPr id="32" name="Oval 31"/>
          <p:cNvSpPr/>
          <p:nvPr/>
        </p:nvSpPr>
        <p:spPr>
          <a:xfrm>
            <a:off x="6603664" y="4526681"/>
            <a:ext cx="2244187" cy="2246254"/>
          </a:xfrm>
          <a:prstGeom prst="ellipse">
            <a:avLst/>
          </a:prstGeom>
          <a:solidFill>
            <a:srgbClr val="087670"/>
          </a:solidFill>
          <a:ln>
            <a:solidFill>
              <a:srgbClr val="08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/>
              <a:t>1.666.110</a:t>
            </a:r>
          </a:p>
          <a:p>
            <a:pPr algn="ctr"/>
            <a:r>
              <a:rPr lang="nl-BE" sz="2000"/>
              <a:t>messages </a:t>
            </a:r>
            <a:r>
              <a:rPr lang="nl-BE" sz="2000" b="1"/>
              <a:t>eHealthBox vers eBox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23" y="3860198"/>
            <a:ext cx="2246825" cy="66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4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Service ‘</a:t>
            </a:r>
            <a:r>
              <a:rPr lang="nl-BE" dirty="0" err="1"/>
              <a:t>Pseudonymisation</a:t>
            </a:r>
            <a:r>
              <a:rPr lang="nl-BE" dirty="0"/>
              <a:t>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Nouveau service de base de la plate-forme </a:t>
            </a:r>
            <a:r>
              <a:rPr lang="fr-BE" dirty="0" smtClean="0">
                <a:solidFill>
                  <a:srgbClr val="087670"/>
                </a:solidFill>
              </a:rPr>
              <a:t>eHealth</a:t>
            </a:r>
          </a:p>
          <a:p>
            <a:r>
              <a:rPr lang="fr-BE" dirty="0" smtClean="0"/>
              <a:t>Contexte </a:t>
            </a:r>
          </a:p>
          <a:p>
            <a:pPr lvl="1"/>
            <a:r>
              <a:rPr lang="fr-BE" dirty="0" smtClean="0"/>
              <a:t>un flux électronique traitant des informations médicales doit souvent respecter des standards élevés en matière de sécurité</a:t>
            </a:r>
          </a:p>
          <a:p>
            <a:pPr lvl="2"/>
            <a:r>
              <a:rPr lang="fr-BE" dirty="0" smtClean="0"/>
              <a:t>ex: l’impossibilité de lier des données médicales à l’identité d’un patient</a:t>
            </a:r>
          </a:p>
          <a:p>
            <a:pPr lvl="1"/>
            <a:r>
              <a:rPr lang="fr-BE" dirty="0" smtClean="0"/>
              <a:t>cette confidentialité des données s’applique aussi aux administrations publiques traitant les données </a:t>
            </a:r>
          </a:p>
          <a:p>
            <a:pPr lvl="2"/>
            <a:r>
              <a:rPr lang="fr-BE" dirty="0" smtClean="0"/>
              <a:t>en se basant sur une matrice d’autorisation stricte (architecture REST) afin de garantir le niveau de sécurité le plus élevé</a:t>
            </a:r>
          </a:p>
          <a:p>
            <a:pPr lvl="1"/>
            <a:r>
              <a:rPr lang="fr-BE" dirty="0" smtClean="0"/>
              <a:t>le nouveau service de </a:t>
            </a:r>
            <a:r>
              <a:rPr lang="fr-BE" dirty="0" err="1" smtClean="0"/>
              <a:t>pseudonymisation</a:t>
            </a:r>
            <a:r>
              <a:rPr lang="fr-BE" dirty="0" smtClean="0"/>
              <a:t> développé par la plate-forme </a:t>
            </a:r>
            <a:r>
              <a:rPr lang="fr-BE" dirty="0" smtClean="0">
                <a:solidFill>
                  <a:srgbClr val="087670"/>
                </a:solidFill>
              </a:rPr>
              <a:t>eHealth</a:t>
            </a:r>
            <a:r>
              <a:rPr lang="fr-BE" dirty="0" smtClean="0"/>
              <a:t> </a:t>
            </a:r>
          </a:p>
          <a:p>
            <a:pPr lvl="2"/>
            <a:r>
              <a:rPr lang="fr-BE" dirty="0" smtClean="0"/>
              <a:t>concrétise des concepts cryptographiques innovants</a:t>
            </a:r>
          </a:p>
          <a:p>
            <a:pPr lvl="2"/>
            <a:r>
              <a:rPr lang="fr-BE" dirty="0" smtClean="0"/>
              <a:t>mobilise des composants technologiques de pointe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40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8027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Service ‘</a:t>
            </a:r>
            <a:r>
              <a:rPr lang="nl-BE" dirty="0" err="1"/>
              <a:t>Pseudonymisation</a:t>
            </a:r>
            <a:r>
              <a:rPr lang="nl-BE" dirty="0"/>
              <a:t>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Fonctionnement</a:t>
            </a:r>
            <a:endParaRPr lang="nl-BE" dirty="0"/>
          </a:p>
          <a:p>
            <a:pPr lvl="1"/>
            <a:r>
              <a:rPr lang="nl-BE" dirty="0" err="1"/>
              <a:t>Dès</a:t>
            </a:r>
            <a:r>
              <a:rPr lang="nl-BE" dirty="0"/>
              <a:t> la mise en </a:t>
            </a:r>
            <a:r>
              <a:rPr lang="nl-BE" dirty="0" err="1"/>
              <a:t>production</a:t>
            </a:r>
            <a:r>
              <a:rPr lang="nl-BE" dirty="0"/>
              <a:t>, </a:t>
            </a:r>
            <a:r>
              <a:rPr lang="nl-BE" dirty="0" err="1"/>
              <a:t>ce</a:t>
            </a:r>
            <a:r>
              <a:rPr lang="nl-BE" dirty="0"/>
              <a:t> service sera </a:t>
            </a:r>
            <a:r>
              <a:rPr lang="nl-BE" dirty="0" err="1"/>
              <a:t>capable</a:t>
            </a:r>
            <a:r>
              <a:rPr lang="nl-BE" dirty="0"/>
              <a:t> de </a:t>
            </a:r>
            <a:r>
              <a:rPr lang="nl-BE" dirty="0" err="1"/>
              <a:t>pseudonymiser</a:t>
            </a:r>
            <a:r>
              <a:rPr lang="nl-BE" dirty="0"/>
              <a:t> des </a:t>
            </a:r>
            <a:r>
              <a:rPr lang="nl-BE" dirty="0" err="1"/>
              <a:t>quantités</a:t>
            </a:r>
            <a:r>
              <a:rPr lang="nl-BE" dirty="0"/>
              <a:t> </a:t>
            </a:r>
            <a:r>
              <a:rPr lang="nl-BE" dirty="0" err="1"/>
              <a:t>importantes</a:t>
            </a:r>
            <a:r>
              <a:rPr lang="nl-BE" dirty="0"/>
              <a:t> de </a:t>
            </a:r>
            <a:r>
              <a:rPr lang="nl-BE" dirty="0" err="1"/>
              <a:t>données</a:t>
            </a:r>
            <a:r>
              <a:rPr lang="nl-BE" dirty="0"/>
              <a:t>  </a:t>
            </a:r>
          </a:p>
          <a:p>
            <a:pPr lvl="2"/>
            <a:r>
              <a:rPr lang="nl-BE" dirty="0"/>
              <a:t>« At rest » (dans la base de </a:t>
            </a:r>
            <a:r>
              <a:rPr lang="nl-BE" dirty="0" err="1"/>
              <a:t>données</a:t>
            </a:r>
            <a:r>
              <a:rPr lang="nl-BE" dirty="0"/>
              <a:t>)</a:t>
            </a:r>
          </a:p>
          <a:p>
            <a:pPr lvl="2"/>
            <a:r>
              <a:rPr lang="nl-BE" dirty="0"/>
              <a:t>en transit (pendant </a:t>
            </a:r>
            <a:r>
              <a:rPr lang="nl-BE" dirty="0" err="1"/>
              <a:t>le</a:t>
            </a:r>
            <a:r>
              <a:rPr lang="nl-BE" dirty="0"/>
              <a:t> transport </a:t>
            </a:r>
            <a:r>
              <a:rPr lang="nl-BE" dirty="0" err="1"/>
              <a:t>sur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réseau</a:t>
            </a:r>
            <a:r>
              <a:rPr lang="nl-BE" dirty="0"/>
              <a:t>)</a:t>
            </a:r>
          </a:p>
          <a:p>
            <a:pPr lvl="2"/>
            <a:r>
              <a:rPr lang="nl-BE" dirty="0"/>
              <a:t>en cours </a:t>
            </a:r>
            <a:r>
              <a:rPr lang="nl-BE" dirty="0" err="1"/>
              <a:t>d'utilisation</a:t>
            </a:r>
            <a:r>
              <a:rPr lang="nl-BE" dirty="0"/>
              <a:t> (pendant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traitement</a:t>
            </a:r>
            <a:r>
              <a:rPr lang="nl-BE" dirty="0"/>
              <a:t>)</a:t>
            </a:r>
          </a:p>
          <a:p>
            <a:r>
              <a:rPr lang="nl-BE" dirty="0" err="1"/>
              <a:t>Utilisation</a:t>
            </a:r>
            <a:r>
              <a:rPr lang="nl-BE" dirty="0"/>
              <a:t> dans </a:t>
            </a:r>
            <a:r>
              <a:rPr lang="nl-BE" dirty="0" err="1"/>
              <a:t>plusieurs</a:t>
            </a:r>
            <a:r>
              <a:rPr lang="nl-BE" dirty="0"/>
              <a:t> </a:t>
            </a:r>
            <a:r>
              <a:rPr lang="nl-BE" dirty="0" err="1"/>
              <a:t>domaines</a:t>
            </a:r>
            <a:r>
              <a:rPr lang="nl-BE" dirty="0"/>
              <a:t> </a:t>
            </a:r>
            <a:r>
              <a:rPr lang="nl-BE" dirty="0" err="1"/>
              <a:t>d'activité</a:t>
            </a:r>
            <a:endParaRPr lang="nl-BE" dirty="0"/>
          </a:p>
          <a:p>
            <a:pPr lvl="1"/>
            <a:r>
              <a:rPr lang="nl-BE" dirty="0"/>
              <a:t>Vitalink FHIR, UHMEP</a:t>
            </a:r>
          </a:p>
          <a:p>
            <a:pPr lvl="1"/>
            <a:r>
              <a:rPr lang="nl-BE" dirty="0" err="1"/>
              <a:t>afin</a:t>
            </a:r>
            <a:r>
              <a:rPr lang="nl-BE" dirty="0"/>
              <a:t> de </a:t>
            </a:r>
            <a:r>
              <a:rPr lang="nl-BE" dirty="0" err="1"/>
              <a:t>protéger</a:t>
            </a:r>
            <a:r>
              <a:rPr lang="nl-BE" dirty="0"/>
              <a:t> les </a:t>
            </a:r>
            <a:r>
              <a:rPr lang="nl-BE" dirty="0" err="1"/>
              <a:t>données</a:t>
            </a:r>
            <a:r>
              <a:rPr lang="nl-BE" dirty="0"/>
              <a:t> </a:t>
            </a:r>
            <a:r>
              <a:rPr lang="nl-BE" dirty="0" err="1"/>
              <a:t>d’identification</a:t>
            </a:r>
            <a:endParaRPr lang="nl-BE" dirty="0"/>
          </a:p>
          <a:p>
            <a:r>
              <a:rPr lang="nl-BE" dirty="0"/>
              <a:t>Pour des </a:t>
            </a:r>
            <a:r>
              <a:rPr lang="nl-BE" dirty="0" err="1"/>
              <a:t>raisons</a:t>
            </a:r>
            <a:r>
              <a:rPr lang="nl-BE" dirty="0"/>
              <a:t> de </a:t>
            </a:r>
            <a:r>
              <a:rPr lang="nl-BE" dirty="0" err="1"/>
              <a:t>sécurité</a:t>
            </a:r>
            <a:r>
              <a:rPr lang="nl-BE" dirty="0"/>
              <a:t>, </a:t>
            </a:r>
            <a:r>
              <a:rPr lang="nl-BE" dirty="0" err="1"/>
              <a:t>chaque</a:t>
            </a:r>
            <a:r>
              <a:rPr lang="nl-BE" dirty="0"/>
              <a:t> </a:t>
            </a:r>
            <a:r>
              <a:rPr lang="nl-BE" dirty="0" err="1"/>
              <a:t>domaine</a:t>
            </a:r>
            <a:r>
              <a:rPr lang="nl-BE" dirty="0"/>
              <a:t> aura </a:t>
            </a:r>
            <a:r>
              <a:rPr lang="nl-BE" dirty="0" err="1"/>
              <a:t>son</a:t>
            </a:r>
            <a:r>
              <a:rPr lang="nl-BE" dirty="0"/>
              <a:t> </a:t>
            </a:r>
            <a:r>
              <a:rPr lang="nl-BE" dirty="0" err="1"/>
              <a:t>propre</a:t>
            </a:r>
            <a:r>
              <a:rPr lang="nl-BE" dirty="0"/>
              <a:t> </a:t>
            </a:r>
            <a:r>
              <a:rPr lang="nl-BE" dirty="0" err="1"/>
              <a:t>pseudonyme</a:t>
            </a:r>
            <a:r>
              <a:rPr lang="nl-BE" dirty="0"/>
              <a:t> </a:t>
            </a:r>
            <a:r>
              <a:rPr lang="nl-BE" dirty="0" err="1"/>
              <a:t>afin</a:t>
            </a:r>
            <a:r>
              <a:rPr lang="nl-BE" dirty="0"/>
              <a:t> de </a:t>
            </a:r>
            <a:r>
              <a:rPr lang="nl-BE" dirty="0" err="1"/>
              <a:t>scinder</a:t>
            </a:r>
            <a:r>
              <a:rPr lang="nl-BE" dirty="0"/>
              <a:t> les </a:t>
            </a:r>
            <a:r>
              <a:rPr lang="nl-BE" dirty="0" err="1"/>
              <a:t>contextes</a:t>
            </a:r>
            <a:r>
              <a:rPr lang="nl-BE" dirty="0"/>
              <a:t> métier</a:t>
            </a:r>
          </a:p>
          <a:p>
            <a:pPr lvl="1"/>
            <a:r>
              <a:rPr lang="nl-BE" dirty="0" err="1"/>
              <a:t>cette</a:t>
            </a:r>
            <a:r>
              <a:rPr lang="nl-BE" dirty="0"/>
              <a:t> approche renforce </a:t>
            </a:r>
            <a:r>
              <a:rPr lang="nl-BE" dirty="0" err="1"/>
              <a:t>le</a:t>
            </a:r>
            <a:r>
              <a:rPr lang="nl-BE" dirty="0"/>
              <a:t> niveau de </a:t>
            </a:r>
            <a:r>
              <a:rPr lang="nl-BE" dirty="0" err="1"/>
              <a:t>sécurité</a:t>
            </a:r>
            <a:r>
              <a:rPr lang="nl-BE" dirty="0"/>
              <a:t> du </a:t>
            </a:r>
            <a:r>
              <a:rPr lang="nl-BE" dirty="0" err="1"/>
              <a:t>système</a:t>
            </a:r>
            <a:r>
              <a:rPr lang="nl-BE" dirty="0"/>
              <a:t> en </a:t>
            </a:r>
            <a:r>
              <a:rPr lang="nl-BE" dirty="0" err="1"/>
              <a:t>diminuant</a:t>
            </a:r>
            <a:r>
              <a:rPr lang="nl-BE" dirty="0"/>
              <a:t> la </a:t>
            </a:r>
            <a:r>
              <a:rPr lang="nl-BE" dirty="0" err="1"/>
              <a:t>surface</a:t>
            </a:r>
            <a:r>
              <a:rPr lang="nl-BE" dirty="0"/>
              <a:t> </a:t>
            </a:r>
            <a:r>
              <a:rPr lang="nl-BE" dirty="0" err="1"/>
              <a:t>d’attaque</a:t>
            </a:r>
            <a:endParaRPr lang="nl-BE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41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69736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MyHealth@EU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42</a:t>
            </a:fld>
            <a:endParaRPr lang="en-GB" smtClean="0"/>
          </a:p>
        </p:txBody>
      </p:sp>
      <p:pic>
        <p:nvPicPr>
          <p:cNvPr id="5" name="Emmanuel_Final_compressed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5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RN Consult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2022</a:t>
            </a:r>
          </a:p>
          <a:p>
            <a:pPr lvl="1"/>
            <a:r>
              <a:rPr lang="nl-BE" dirty="0"/>
              <a:t>intensieve begeleiding van klanten bij de migratie naar de diensten RR Consult</a:t>
            </a:r>
          </a:p>
          <a:p>
            <a:pPr lvl="1"/>
            <a:r>
              <a:rPr lang="nl-BE" dirty="0"/>
              <a:t>buitengebruikstelling van alle oude diensten Consult RR </a:t>
            </a:r>
          </a:p>
          <a:p>
            <a:pPr lvl="1"/>
            <a:r>
              <a:rPr lang="nl-BE" dirty="0"/>
              <a:t>begeleiding van de nieuwe aanvragen tot aansluiting op de diensten</a:t>
            </a:r>
          </a:p>
          <a:p>
            <a:pPr lvl="1"/>
            <a:r>
              <a:rPr lang="nl-BE" dirty="0"/>
              <a:t>interne audit over het RR </a:t>
            </a:r>
            <a:r>
              <a:rPr lang="nl-BE" dirty="0" smtClean="0"/>
              <a:t>Consult </a:t>
            </a:r>
            <a:r>
              <a:rPr lang="nl-BE" dirty="0"/>
              <a:t>proces</a:t>
            </a:r>
          </a:p>
          <a:p>
            <a:pPr lvl="1"/>
            <a:r>
              <a:rPr lang="nl-BE" dirty="0"/>
              <a:t>aanpassing van de regels voor goed gebruik van de diensten RR Consult</a:t>
            </a:r>
          </a:p>
          <a:p>
            <a:pPr lvl="1"/>
            <a:r>
              <a:rPr lang="nl-BE" dirty="0"/>
              <a:t>herziening van de desbetreffende pagina op het portaal en toevoeging van de FAQ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nl-BE" dirty="0" smtClean="0"/>
          </a:p>
          <a:p>
            <a:pPr lvl="1"/>
            <a:endParaRPr lang="fr-BE" dirty="0" smtClean="0"/>
          </a:p>
          <a:p>
            <a:endParaRPr lang="nl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nl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43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995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RN Consult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2023</a:t>
            </a:r>
          </a:p>
          <a:p>
            <a:pPr lvl="1"/>
            <a:r>
              <a:rPr lang="nl-BE" dirty="0"/>
              <a:t>aanpassing van de diensten voor de nieuwe dienst </a:t>
            </a:r>
            <a:r>
              <a:rPr lang="nl-BE" dirty="0" err="1" smtClean="0"/>
              <a:t>pseudonimisering</a:t>
            </a:r>
            <a:endParaRPr lang="nl-BE" dirty="0"/>
          </a:p>
          <a:p>
            <a:pPr lvl="1"/>
            <a:r>
              <a:rPr lang="nl-BE" dirty="0"/>
              <a:t>impactanalyse </a:t>
            </a:r>
            <a:r>
              <a:rPr lang="nl-BE" dirty="0" err="1"/>
              <a:t>ivm</a:t>
            </a:r>
            <a:r>
              <a:rPr lang="nl-BE" dirty="0"/>
              <a:t> de toevoeging van nieuwe te raadplegen gegevens</a:t>
            </a:r>
          </a:p>
          <a:p>
            <a:pPr lvl="2"/>
            <a:r>
              <a:rPr lang="nl-BE" dirty="0"/>
              <a:t>verlengde minderjarigheid </a:t>
            </a:r>
          </a:p>
          <a:p>
            <a:pPr lvl="2"/>
            <a:r>
              <a:rPr lang="nl-BE" dirty="0"/>
              <a:t>…</a:t>
            </a:r>
          </a:p>
          <a:p>
            <a:pPr lvl="1"/>
            <a:r>
              <a:rPr lang="nl-BE" dirty="0"/>
              <a:t>projectopvolging ‘Best’ en linkenregister (in samenwerking met de KSZ)</a:t>
            </a:r>
          </a:p>
          <a:p>
            <a:pPr lvl="1"/>
            <a:r>
              <a:rPr lang="nl-BE" dirty="0"/>
              <a:t>verdere sensibilisering van de partners om de diensten correct te gebruiken</a:t>
            </a:r>
          </a:p>
          <a:p>
            <a:pPr lvl="1"/>
            <a:endParaRPr lang="nl-BE" dirty="0"/>
          </a:p>
          <a:p>
            <a:pPr lvl="1"/>
            <a:endParaRPr lang="fr-BE" dirty="0"/>
          </a:p>
          <a:p>
            <a:endParaRPr lang="nl-BE" dirty="0"/>
          </a:p>
          <a:p>
            <a:pPr>
              <a:buFontTx/>
              <a:buChar char="-"/>
            </a:pPr>
            <a:endParaRPr lang="fr-BE" dirty="0" smtClean="0"/>
          </a:p>
          <a:p>
            <a:pPr>
              <a:buFontTx/>
              <a:buChar char="-"/>
            </a:pPr>
            <a:endParaRPr lang="fr-BE" dirty="0" smtClean="0"/>
          </a:p>
          <a:p>
            <a:pPr marL="0" indent="0">
              <a:buNone/>
            </a:pPr>
            <a:endParaRPr lang="fr-BE" dirty="0" smtClean="0"/>
          </a:p>
          <a:p>
            <a:endParaRPr lang="nl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44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57630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Roadmap</a:t>
            </a:r>
            <a:r>
              <a:rPr lang="nl-BE" dirty="0" smtClean="0"/>
              <a:t> 4.0</a:t>
            </a:r>
            <a:endParaRPr lang="nl-BE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altLang="en-US" dirty="0" smtClean="0"/>
          </a:p>
          <a:p>
            <a:endParaRPr lang="nl-BE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45</a:t>
            </a:fld>
            <a:endParaRPr lang="en-GB" smtClean="0"/>
          </a:p>
        </p:txBody>
      </p:sp>
      <p:pic>
        <p:nvPicPr>
          <p:cNvPr id="3" name="Thibault_Final1_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6360" cy="685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3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3392" y="2147372"/>
            <a:ext cx="11017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dirty="0" err="1" smtClean="0">
                <a:solidFill>
                  <a:srgbClr val="C00000"/>
                </a:solidFill>
              </a:rPr>
              <a:t>Governance</a:t>
            </a:r>
            <a:r>
              <a:rPr lang="nl-BE" sz="4800" dirty="0" smtClean="0">
                <a:solidFill>
                  <a:srgbClr val="C00000"/>
                </a:solidFill>
              </a:rPr>
              <a:t> rond </a:t>
            </a:r>
            <a:r>
              <a:rPr lang="nl-BE" sz="4800" dirty="0" err="1" smtClean="0">
                <a:solidFill>
                  <a:srgbClr val="C00000"/>
                </a:solidFill>
              </a:rPr>
              <a:t>Reuse</a:t>
            </a:r>
            <a:r>
              <a:rPr lang="nl-BE" sz="4800" dirty="0" smtClean="0">
                <a:solidFill>
                  <a:srgbClr val="C00000"/>
                </a:solidFill>
              </a:rPr>
              <a:t> </a:t>
            </a:r>
            <a:endParaRPr lang="nl-BE" sz="3600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66DDCB-4F40-4F8C-A2FE-269D135B5A13}" type="slidenum">
              <a:rPr lang="en-GB" smtClean="0"/>
              <a:pPr>
                <a:defRPr/>
              </a:pPr>
              <a:t>46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969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42" descr="Gears">
            <a:extLst>
              <a:ext uri="{FF2B5EF4-FFF2-40B4-BE49-F238E27FC236}">
                <a16:creationId xmlns:a16="http://schemas.microsoft.com/office/drawing/2014/main" id="{146B428A-2C65-49AE-AE62-B8BC482C6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5"/>
              </a:ext>
            </a:extLst>
          </a:blip>
          <a:stretch>
            <a:fillRect/>
          </a:stretch>
        </p:blipFill>
        <p:spPr>
          <a:xfrm>
            <a:off x="3362553" y="1147956"/>
            <a:ext cx="548562" cy="548562"/>
          </a:xfrm>
          <a:prstGeom prst="rect">
            <a:avLst/>
          </a:prstGeom>
          <a:effectLst/>
        </p:spPr>
      </p:pic>
      <p:sp>
        <p:nvSpPr>
          <p:cNvPr id="66" name="TextBox 65"/>
          <p:cNvSpPr txBox="1"/>
          <p:nvPr/>
        </p:nvSpPr>
        <p:spPr>
          <a:xfrm>
            <a:off x="3458093" y="1262030"/>
            <a:ext cx="8487476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Reuse in de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praktijk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gebracht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bij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elke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OISZ</a:t>
            </a:r>
          </a:p>
          <a:p>
            <a:pPr marL="1085850" lvl="2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err="1">
                <a:latin typeface="+mn-lt"/>
                <a:cs typeface="+mn-cs"/>
                <a:sym typeface="Wingdings" panose="05000000000000000000" pitchFamily="2" charset="2"/>
              </a:rPr>
              <a:t>inbedden</a:t>
            </a:r>
            <a:r>
              <a:rPr lang="en-US" sz="1400" dirty="0">
                <a:latin typeface="+mn-lt"/>
                <a:cs typeface="+mn-cs"/>
                <a:sym typeface="Wingdings" panose="05000000000000000000" pitchFamily="2" charset="2"/>
              </a:rPr>
              <a:t> van reuse in de </a:t>
            </a:r>
            <a:r>
              <a:rPr lang="en-US" sz="1400" dirty="0" err="1">
                <a:latin typeface="+mn-lt"/>
                <a:cs typeface="+mn-cs"/>
                <a:sym typeface="Wingdings" panose="05000000000000000000" pitchFamily="2" charset="2"/>
              </a:rPr>
              <a:t>projectwerking</a:t>
            </a:r>
            <a:endParaRPr lang="en-US" sz="1400" dirty="0">
              <a:latin typeface="+mn-lt"/>
              <a:cs typeface="+mn-cs"/>
              <a:sym typeface="Wingdings" panose="05000000000000000000" pitchFamily="2" charset="2"/>
            </a:endParaRPr>
          </a:p>
          <a:p>
            <a:pPr marL="1085850" lvl="2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err="1">
                <a:latin typeface="+mn-lt"/>
                <a:cs typeface="+mn-cs"/>
                <a:sym typeface="Wingdings" panose="05000000000000000000" pitchFamily="2" charset="2"/>
              </a:rPr>
              <a:t>integreren</a:t>
            </a:r>
            <a:r>
              <a:rPr lang="en-US" sz="1400" dirty="0">
                <a:latin typeface="+mn-lt"/>
                <a:cs typeface="+mn-cs"/>
                <a:sym typeface="Wingdings" panose="05000000000000000000" pitchFamily="2" charset="2"/>
              </a:rPr>
              <a:t> met “</a:t>
            </a:r>
            <a:r>
              <a:rPr lang="en-US" sz="1400" dirty="0" err="1">
                <a:latin typeface="+mn-lt"/>
                <a:cs typeface="+mn-cs"/>
                <a:sym typeface="Wingdings" panose="05000000000000000000" pitchFamily="2" charset="2"/>
              </a:rPr>
              <a:t>evidente</a:t>
            </a:r>
            <a:r>
              <a:rPr lang="en-US" sz="1400" dirty="0">
                <a:latin typeface="+mn-lt"/>
                <a:cs typeface="+mn-cs"/>
                <a:sym typeface="Wingdings" panose="05000000000000000000" pitchFamily="2" charset="2"/>
              </a:rPr>
              <a:t>” Shared services : AAAS, </a:t>
            </a:r>
            <a:r>
              <a:rPr lang="en-US" sz="1400" dirty="0" err="1">
                <a:latin typeface="+mn-lt"/>
                <a:cs typeface="+mn-cs"/>
                <a:sym typeface="Wingdings" panose="05000000000000000000" pitchFamily="2" charset="2"/>
              </a:rPr>
              <a:t>intelligente</a:t>
            </a:r>
            <a:r>
              <a:rPr lang="en-US" sz="1400" dirty="0"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en-US" sz="1400" dirty="0" err="1">
                <a:latin typeface="+mn-lt"/>
                <a:cs typeface="+mn-cs"/>
                <a:sym typeface="Wingdings" panose="05000000000000000000" pitchFamily="2" charset="2"/>
              </a:rPr>
              <a:t>formulieren</a:t>
            </a:r>
            <a:r>
              <a:rPr lang="en-US" sz="1400" dirty="0">
                <a:latin typeface="+mn-lt"/>
                <a:cs typeface="+mn-cs"/>
                <a:sym typeface="Wingdings" panose="05000000000000000000" pitchFamily="2" charset="2"/>
              </a:rPr>
              <a:t>, … (over de </a:t>
            </a:r>
            <a:r>
              <a:rPr lang="en-US" sz="1400" dirty="0" err="1">
                <a:latin typeface="+mn-lt"/>
                <a:cs typeface="+mn-cs"/>
                <a:sym typeface="Wingdings" panose="05000000000000000000" pitchFamily="2" charset="2"/>
              </a:rPr>
              <a:t>instellingen</a:t>
            </a:r>
            <a:r>
              <a:rPr lang="en-US" sz="1400" dirty="0"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en-US" sz="1400" dirty="0" err="1">
                <a:latin typeface="+mn-lt"/>
                <a:cs typeface="+mn-cs"/>
                <a:sym typeface="Wingdings" panose="05000000000000000000" pitchFamily="2" charset="2"/>
              </a:rPr>
              <a:t>heen</a:t>
            </a:r>
            <a:r>
              <a:rPr lang="en-US" sz="1400" dirty="0">
                <a:latin typeface="+mn-lt"/>
                <a:cs typeface="+mn-cs"/>
                <a:sym typeface="Wingdings" panose="05000000000000000000" pitchFamily="2" charset="2"/>
              </a:rPr>
              <a:t>) </a:t>
            </a:r>
          </a:p>
          <a:p>
            <a:pPr marL="1085850" lvl="2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err="1">
                <a:latin typeface="+mn-lt"/>
                <a:cs typeface="+mn-cs"/>
                <a:sym typeface="Wingdings" panose="05000000000000000000" pitchFamily="2" charset="2"/>
              </a:rPr>
              <a:t>doorvoeren</a:t>
            </a:r>
            <a:r>
              <a:rPr lang="en-US" sz="1400" dirty="0">
                <a:latin typeface="+mn-lt"/>
                <a:cs typeface="+mn-cs"/>
                <a:sym typeface="Wingdings" panose="05000000000000000000" pitchFamily="2" charset="2"/>
              </a:rPr>
              <a:t> van interne </a:t>
            </a:r>
            <a:r>
              <a:rPr lang="en-US" sz="1400" dirty="0" err="1">
                <a:latin typeface="+mn-lt"/>
                <a:cs typeface="+mn-cs"/>
                <a:sym typeface="Wingdings" panose="05000000000000000000" pitchFamily="2" charset="2"/>
              </a:rPr>
              <a:t>optimalisaties</a:t>
            </a:r>
            <a:r>
              <a:rPr lang="en-US" sz="1400" dirty="0">
                <a:latin typeface="+mn-lt"/>
                <a:cs typeface="+mn-cs"/>
                <a:sym typeface="Wingdings" panose="05000000000000000000" pitchFamily="2" charset="2"/>
              </a:rPr>
              <a:t> (</a:t>
            </a:r>
            <a:r>
              <a:rPr lang="en-US" sz="1400" dirty="0" err="1">
                <a:latin typeface="+mn-lt"/>
                <a:cs typeface="+mn-cs"/>
                <a:sym typeface="Wingdings" panose="05000000000000000000" pitchFamily="2" charset="2"/>
              </a:rPr>
              <a:t>binnen</a:t>
            </a:r>
            <a:r>
              <a:rPr lang="en-US" sz="1400" dirty="0">
                <a:latin typeface="+mn-lt"/>
                <a:cs typeface="+mn-cs"/>
                <a:sym typeface="Wingdings" panose="05000000000000000000" pitchFamily="2" charset="2"/>
              </a:rPr>
              <a:t> de </a:t>
            </a:r>
            <a:r>
              <a:rPr lang="en-US" sz="1400" dirty="0" err="1">
                <a:latin typeface="+mn-lt"/>
                <a:cs typeface="+mn-cs"/>
                <a:sym typeface="Wingdings" panose="05000000000000000000" pitchFamily="2" charset="2"/>
              </a:rPr>
              <a:t>instelling</a:t>
            </a:r>
            <a:r>
              <a:rPr lang="en-US" sz="1400" dirty="0">
                <a:latin typeface="+mn-lt"/>
                <a:cs typeface="+mn-cs"/>
                <a:sym typeface="Wingdings" panose="05000000000000000000" pitchFamily="2" charset="2"/>
              </a:rPr>
              <a:t>)</a:t>
            </a:r>
          </a:p>
          <a:p>
            <a:pPr marL="628650" lvl="1" indent="-1714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  <a:cs typeface="+mn-cs"/>
              </a:rPr>
              <a:t>Professionaliseren van de governance </a:t>
            </a:r>
            <a:r>
              <a:rPr lang="en-US" sz="1600" dirty="0" err="1">
                <a:latin typeface="+mn-lt"/>
                <a:cs typeface="+mn-cs"/>
              </a:rPr>
              <a:t>rond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herbruikbare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diensten</a:t>
            </a:r>
            <a:endParaRPr lang="en-US" sz="1600" dirty="0">
              <a:latin typeface="+mn-lt"/>
              <a:cs typeface="+mn-cs"/>
            </a:endParaRPr>
          </a:p>
          <a:p>
            <a:pPr marL="628650" lvl="1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+mn-lt"/>
                <a:cs typeface="+mn-cs"/>
              </a:rPr>
              <a:t>Verhogen</a:t>
            </a:r>
            <a:r>
              <a:rPr lang="en-US" sz="1600" dirty="0">
                <a:latin typeface="+mn-lt"/>
                <a:cs typeface="+mn-cs"/>
              </a:rPr>
              <a:t> van de </a:t>
            </a:r>
            <a:r>
              <a:rPr lang="en-US" sz="1600" dirty="0" err="1">
                <a:latin typeface="+mn-lt"/>
                <a:cs typeface="+mn-cs"/>
              </a:rPr>
              <a:t>gebruiksvriendelijkheid</a:t>
            </a:r>
            <a:r>
              <a:rPr lang="en-US" sz="1600" dirty="0">
                <a:latin typeface="+mn-lt"/>
                <a:cs typeface="+mn-cs"/>
              </a:rPr>
              <a:t> van de reuse catalogue</a:t>
            </a:r>
          </a:p>
          <a:p>
            <a:pPr marL="628650" lvl="1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+mn-lt"/>
                <a:cs typeface="+mn-cs"/>
              </a:rPr>
              <a:t>Meten</a:t>
            </a:r>
            <a:r>
              <a:rPr lang="en-US" sz="1600" dirty="0">
                <a:latin typeface="+mn-lt"/>
                <a:cs typeface="+mn-cs"/>
              </a:rPr>
              <a:t> van </a:t>
            </a:r>
            <a:r>
              <a:rPr lang="en-US" sz="1600" dirty="0" err="1">
                <a:latin typeface="+mn-lt"/>
                <a:cs typeface="+mn-cs"/>
              </a:rPr>
              <a:t>hergebruik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binnen</a:t>
            </a:r>
            <a:r>
              <a:rPr lang="en-US" sz="1600" dirty="0">
                <a:latin typeface="+mn-lt"/>
                <a:cs typeface="+mn-cs"/>
              </a:rPr>
              <a:t> de </a:t>
            </a:r>
            <a:r>
              <a:rPr lang="en-US" sz="1600" dirty="0" err="1">
                <a:latin typeface="+mn-lt"/>
                <a:cs typeface="+mn-cs"/>
              </a:rPr>
              <a:t>instellingen</a:t>
            </a:r>
            <a:endParaRPr lang="en-US" sz="1600" dirty="0">
              <a:latin typeface="+mn-lt"/>
              <a:cs typeface="+mn-cs"/>
            </a:endParaRPr>
          </a:p>
          <a:p>
            <a:pPr marL="628650" lvl="1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+mn-lt"/>
                <a:cs typeface="+mn-cs"/>
              </a:rPr>
              <a:t>Kennisopbouw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voor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gezamenlijke</a:t>
            </a:r>
            <a:r>
              <a:rPr lang="en-US" sz="1600" dirty="0">
                <a:latin typeface="+mn-lt"/>
                <a:cs typeface="+mn-cs"/>
              </a:rPr>
              <a:t> LT </a:t>
            </a:r>
            <a:r>
              <a:rPr lang="en-US" sz="1600" dirty="0" err="1">
                <a:latin typeface="+mn-lt"/>
                <a:cs typeface="+mn-cs"/>
              </a:rPr>
              <a:t>opportuniteiten</a:t>
            </a:r>
            <a:endParaRPr lang="en-US" sz="1600" dirty="0">
              <a:latin typeface="+mn-lt"/>
              <a:cs typeface="+mn-cs"/>
            </a:endParaRPr>
          </a:p>
          <a:p>
            <a:pPr marL="628650" lvl="1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+mn-lt"/>
                <a:cs typeface="+mn-cs"/>
              </a:rPr>
              <a:t>Periodiek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rapporteren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aan</a:t>
            </a:r>
            <a:r>
              <a:rPr lang="en-US" sz="1600" dirty="0">
                <a:latin typeface="+mn-lt"/>
                <a:cs typeface="+mn-cs"/>
              </a:rPr>
              <a:t> het College, </a:t>
            </a:r>
            <a:r>
              <a:rPr lang="en-US" sz="1600" dirty="0" err="1">
                <a:latin typeface="+mn-lt"/>
                <a:cs typeface="+mn-cs"/>
              </a:rPr>
              <a:t>evalueren</a:t>
            </a:r>
            <a:r>
              <a:rPr lang="en-US" sz="1600" dirty="0">
                <a:latin typeface="+mn-lt"/>
                <a:cs typeface="+mn-cs"/>
              </a:rPr>
              <a:t>, </a:t>
            </a:r>
            <a:r>
              <a:rPr lang="en-US" sz="1600" dirty="0" err="1">
                <a:latin typeface="+mn-lt"/>
                <a:cs typeface="+mn-cs"/>
              </a:rPr>
              <a:t>bijsturen</a:t>
            </a:r>
            <a:endParaRPr lang="en-US" sz="1600" dirty="0">
              <a:latin typeface="+mn-lt"/>
              <a:cs typeface="+mn-cs"/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13CC58EE-F2EB-4BE4-A3F6-C6D4D6497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87" y="1461676"/>
            <a:ext cx="997633" cy="994620"/>
          </a:xfrm>
          <a:prstGeom prst="ellipse">
            <a:avLst/>
          </a:prstGeom>
          <a:solidFill>
            <a:srgbClr val="516E8D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Oval 13">
            <a:extLst>
              <a:ext uri="{FF2B5EF4-FFF2-40B4-BE49-F238E27FC236}">
                <a16:creationId xmlns:a16="http://schemas.microsoft.com/office/drawing/2014/main" id="{5E5B30A7-CEEE-4BC8-AC15-98506F66E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24" y="1574703"/>
            <a:ext cx="765556" cy="768569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" name="Graphic 11" descr="Books on shelf">
            <a:extLst>
              <a:ext uri="{FF2B5EF4-FFF2-40B4-BE49-F238E27FC236}">
                <a16:creationId xmlns:a16="http://schemas.microsoft.com/office/drawing/2014/main" id="{B2E2A5D4-4E38-4128-81A2-53B7DD863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3940" y="1734724"/>
            <a:ext cx="448524" cy="448524"/>
          </a:xfrm>
          <a:prstGeom prst="rect">
            <a:avLst/>
          </a:prstGeom>
          <a:effectLst>
            <a:innerShdw blurRad="63500" dist="50800" dir="13500000">
              <a:prstClr val="black">
                <a:alpha val="25000"/>
              </a:prstClr>
            </a:inn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F2CB45E-AFED-4552-96DF-138DB4B1EC6C}"/>
              </a:ext>
            </a:extLst>
          </p:cNvPr>
          <p:cNvSpPr txBox="1"/>
          <p:nvPr/>
        </p:nvSpPr>
        <p:spPr>
          <a:xfrm>
            <a:off x="285341" y="1112276"/>
            <a:ext cx="946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srgbClr val="516E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4234CA-E54F-4619-B831-EB1B83FAEE69}"/>
              </a:ext>
            </a:extLst>
          </p:cNvPr>
          <p:cNvSpPr txBox="1"/>
          <p:nvPr/>
        </p:nvSpPr>
        <p:spPr>
          <a:xfrm>
            <a:off x="126196" y="3129565"/>
            <a:ext cx="203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err="1">
                <a:latin typeface="+mn-lt"/>
                <a:cs typeface="+mn-cs"/>
              </a:rPr>
              <a:t>Installeren</a:t>
            </a:r>
            <a:r>
              <a:rPr lang="en-US" sz="1600" dirty="0">
                <a:latin typeface="+mn-lt"/>
                <a:cs typeface="+mn-cs"/>
              </a:rPr>
              <a:t> van </a:t>
            </a:r>
            <a:r>
              <a:rPr lang="en-US" sz="1600" dirty="0" err="1">
                <a:latin typeface="+mn-lt"/>
                <a:cs typeface="+mn-cs"/>
              </a:rPr>
              <a:t>hergebruik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binnen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elke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instelling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en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meten</a:t>
            </a:r>
            <a:r>
              <a:rPr lang="en-US" sz="1600" dirty="0">
                <a:latin typeface="+mn-lt"/>
                <a:cs typeface="+mn-cs"/>
              </a:rPr>
              <a:t> van de </a:t>
            </a:r>
            <a:r>
              <a:rPr lang="en-US" sz="1600" dirty="0" err="1">
                <a:latin typeface="+mn-lt"/>
                <a:cs typeface="+mn-cs"/>
              </a:rPr>
              <a:t>evolutie</a:t>
            </a:r>
            <a:endParaRPr lang="en-US" sz="1600" dirty="0">
              <a:latin typeface="+mn-lt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2CB45E-AFED-4552-96DF-138DB4B1EC6C}"/>
              </a:ext>
            </a:extLst>
          </p:cNvPr>
          <p:cNvSpPr txBox="1"/>
          <p:nvPr/>
        </p:nvSpPr>
        <p:spPr>
          <a:xfrm>
            <a:off x="126195" y="2793028"/>
            <a:ext cx="2270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 smtClean="0">
                <a:latin typeface="+mj-lt"/>
                <a:ea typeface="Verdana" panose="020B0604030504040204" pitchFamily="34" charset="0"/>
              </a:rPr>
              <a:t>Implement &amp; Measure</a:t>
            </a:r>
            <a:endParaRPr lang="en-US" sz="1200" b="1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id="{77D9EE34-89DD-4AAA-B375-45699AF13F3B}"/>
              </a:ext>
            </a:extLst>
          </p:cNvPr>
          <p:cNvSpPr/>
          <p:nvPr/>
        </p:nvSpPr>
        <p:spPr>
          <a:xfrm flipH="1">
            <a:off x="329387" y="2096768"/>
            <a:ext cx="1002772" cy="27658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>
              <a:defRPr/>
            </a:pPr>
            <a:r>
              <a:rPr lang="en-US" sz="1000" b="1" dirty="0">
                <a:solidFill>
                  <a:srgbClr val="4F6B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</a:t>
            </a:r>
          </a:p>
        </p:txBody>
      </p:sp>
      <p:pic>
        <p:nvPicPr>
          <p:cNvPr id="34" name="Graphic 17" descr="Coins">
            <a:extLst>
              <a:ext uri="{FF2B5EF4-FFF2-40B4-BE49-F238E27FC236}">
                <a16:creationId xmlns:a16="http://schemas.microsoft.com/office/drawing/2014/main" id="{F7E3BB38-20BA-4009-86F7-626E0D76F8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362553" y="4609489"/>
            <a:ext cx="448524" cy="448524"/>
          </a:xfrm>
          <a:prstGeom prst="rect">
            <a:avLst/>
          </a:prstGeom>
          <a:effectLst>
            <a:innerShdw blurRad="63500" dist="50800" dir="13500000">
              <a:prstClr val="black">
                <a:alpha val="25000"/>
              </a:prstClr>
            </a:innerShdw>
          </a:effectLst>
        </p:spPr>
      </p:pic>
      <p:sp>
        <p:nvSpPr>
          <p:cNvPr id="35" name="TextBox 34"/>
          <p:cNvSpPr txBox="1"/>
          <p:nvPr/>
        </p:nvSpPr>
        <p:spPr>
          <a:xfrm>
            <a:off x="3911115" y="4647700"/>
            <a:ext cx="785416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+mn-lt"/>
                <a:cs typeface="+mn-cs"/>
              </a:rPr>
              <a:t>Verwachte</a:t>
            </a:r>
            <a:r>
              <a:rPr lang="en-US" sz="1600" dirty="0">
                <a:latin typeface="+mn-lt"/>
                <a:cs typeface="+mn-cs"/>
              </a:rPr>
              <a:t> benefits : </a:t>
            </a:r>
            <a:r>
              <a:rPr lang="en-US" sz="1600" dirty="0" err="1">
                <a:latin typeface="+mn-lt"/>
                <a:cs typeface="+mn-cs"/>
              </a:rPr>
              <a:t>productiviteitswinst</a:t>
            </a:r>
            <a:r>
              <a:rPr lang="en-US" sz="1600" dirty="0">
                <a:latin typeface="+mn-lt"/>
                <a:cs typeface="+mn-cs"/>
              </a:rPr>
              <a:t> van 2% in 2023 (</a:t>
            </a:r>
            <a:r>
              <a:rPr lang="en-US" sz="1600" dirty="0" err="1">
                <a:latin typeface="+mn-lt"/>
                <a:cs typeface="+mn-cs"/>
              </a:rPr>
              <a:t>alle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instellingen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samen</a:t>
            </a:r>
            <a:r>
              <a:rPr lang="en-US" sz="1600" dirty="0">
                <a:latin typeface="+mn-lt"/>
                <a:cs typeface="+mn-cs"/>
              </a:rPr>
              <a:t>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n-lt"/>
                <a:cs typeface="+mn-cs"/>
              </a:rPr>
              <a:t>raming</a:t>
            </a:r>
            <a:r>
              <a:rPr lang="en-US" sz="1600" dirty="0">
                <a:latin typeface="+mn-lt"/>
                <a:cs typeface="+mn-cs"/>
              </a:rPr>
              <a:t> op basis van </a:t>
            </a:r>
            <a:r>
              <a:rPr lang="en-US" sz="1600" dirty="0" err="1">
                <a:latin typeface="+mn-lt"/>
                <a:cs typeface="+mn-cs"/>
              </a:rPr>
              <a:t>ervaringen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Smals</a:t>
            </a:r>
            <a:r>
              <a:rPr lang="en-US" sz="1600" dirty="0">
                <a:latin typeface="+mn-lt"/>
                <a:cs typeface="+mn-cs"/>
              </a:rPr>
              <a:t> 2019-2022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n-lt"/>
                <a:cs typeface="+mn-cs"/>
              </a:rPr>
              <a:t>voor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intramuros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Smals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levert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een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productiviteitswinst</a:t>
            </a:r>
            <a:r>
              <a:rPr lang="en-US" sz="1600" dirty="0">
                <a:latin typeface="+mn-lt"/>
                <a:cs typeface="+mn-cs"/>
              </a:rPr>
              <a:t> van 2% in 2022 </a:t>
            </a:r>
            <a:r>
              <a:rPr lang="en-US" sz="1600" dirty="0" err="1">
                <a:latin typeface="+mn-lt"/>
                <a:cs typeface="+mn-cs"/>
              </a:rPr>
              <a:t>een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besparing</a:t>
            </a:r>
            <a:r>
              <a:rPr lang="en-US" sz="1600" dirty="0">
                <a:latin typeface="+mn-lt"/>
                <a:cs typeface="+mn-cs"/>
              </a:rPr>
              <a:t> op van 3 M € op</a:t>
            </a:r>
          </a:p>
          <a:p>
            <a:pPr>
              <a:spcBef>
                <a:spcPts val="600"/>
              </a:spcBef>
            </a:pP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Aandachtspunt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: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heterogene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situatie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bij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de OISZ (% legacy,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maturiteit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, …)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zorgt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voor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verschillende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individuele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snelheden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,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evolutiepaden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, .. 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géén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garanties</a:t>
            </a:r>
            <a:r>
              <a:rPr lang="en-US" sz="1600" dirty="0">
                <a:latin typeface="+mn-lt"/>
                <a:cs typeface="+mn-cs"/>
                <a:sym typeface="Wingdings" panose="05000000000000000000" pitchFamily="2" charset="2"/>
              </a:rPr>
              <a:t> per </a:t>
            </a:r>
            <a:r>
              <a:rPr lang="en-US" sz="1600" dirty="0" err="1">
                <a:latin typeface="+mn-lt"/>
                <a:cs typeface="+mn-cs"/>
                <a:sym typeface="Wingdings" panose="05000000000000000000" pitchFamily="2" charset="2"/>
              </a:rPr>
              <a:t>instelling</a:t>
            </a:r>
            <a:endParaRPr lang="en-US" sz="1600" dirty="0">
              <a:latin typeface="+mn-lt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en-US" dirty="0" smtClean="0"/>
              <a:t>Reuse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48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09" y="1525994"/>
            <a:ext cx="4491767" cy="324582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384800" y="1962717"/>
          <a:ext cx="6515100" cy="25452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03020">
                  <a:extLst>
                    <a:ext uri="{9D8B030D-6E8A-4147-A177-3AD203B41FA5}">
                      <a16:colId xmlns:a16="http://schemas.microsoft.com/office/drawing/2014/main" val="1877000640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val="3112183949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val="3552988432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val="2914672459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val="2696115790"/>
                    </a:ext>
                  </a:extLst>
                </a:gridCol>
              </a:tblGrid>
              <a:tr h="509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SD projects in €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reused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Reuse ROI in 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Reuse ROI in €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87902307"/>
                  </a:ext>
                </a:extLst>
              </a:tr>
              <a:tr h="509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26.206.353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14.019.102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9387128"/>
                  </a:ext>
                </a:extLst>
              </a:tr>
              <a:tr h="509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28.826.988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24.482.671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9205388"/>
                  </a:ext>
                </a:extLst>
              </a:tr>
              <a:tr h="509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31.709.687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28.711.830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6883089"/>
                  </a:ext>
                </a:extLst>
              </a:tr>
              <a:tr h="509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2022 (*)</a:t>
                      </a:r>
                      <a:endParaRPr lang="en-US" sz="14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31.709.687 </a:t>
                      </a:r>
                      <a:r>
                        <a:rPr lang="en-US" sz="14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€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31.709.687 </a:t>
                      </a:r>
                      <a:r>
                        <a:rPr lang="en-US" sz="14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€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678016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57800" y="4508012"/>
            <a:ext cx="1349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* Estimated values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0477500" y="3810000"/>
            <a:ext cx="190500" cy="506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820400" y="4508012"/>
            <a:ext cx="83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+ 3M €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11823700" y="3810000"/>
            <a:ext cx="203200" cy="5242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2" descr="https://euc-powerpoint.officeapps.live.com/pods/GetClipboardImage.ashx?Id=4103b60c-eb5b-4e82-892a-bd33e5354fb2&amp;DC=GEU8&amp;pkey=f4ce7484-82a9-4f05-9b16-d2a18180c0b2&amp;wdwaccluster=GEU8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https://euc-powerpoint.officeapps.live.com/pods/GetClipboardImage.ashx?Id=fe6ba07b-934e-4229-aecc-a6b49e19d23f&amp;DC=GEU8&amp;pkey=d79ad303-cfd2-476a-9300-aaae209df2b5&amp;wdwaccluster=GEU8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Cijfers Smals 2019-2022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4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Reuse - Aandachtspunten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Inbouwen</a:t>
            </a:r>
            <a:r>
              <a:rPr lang="en-US" dirty="0" smtClean="0"/>
              <a:t> van reuse in de </a:t>
            </a:r>
            <a:r>
              <a:rPr lang="en-US" dirty="0" err="1" smtClean="0"/>
              <a:t>projectwerking</a:t>
            </a:r>
            <a:r>
              <a:rPr lang="en-US" dirty="0" smtClean="0"/>
              <a:t> van </a:t>
            </a:r>
            <a:r>
              <a:rPr lang="en-US" dirty="0" err="1" smtClean="0"/>
              <a:t>elke</a:t>
            </a:r>
            <a:r>
              <a:rPr lang="en-US" dirty="0" smtClean="0"/>
              <a:t> OISZ </a:t>
            </a:r>
          </a:p>
          <a:p>
            <a:pPr lvl="1"/>
            <a:r>
              <a:rPr lang="en-US" dirty="0" smtClean="0"/>
              <a:t>Reuse in </a:t>
            </a:r>
            <a:r>
              <a:rPr lang="en-US" dirty="0" err="1" smtClean="0"/>
              <a:t>projectwerking</a:t>
            </a:r>
            <a:r>
              <a:rPr lang="en-US" dirty="0" smtClean="0"/>
              <a:t> </a:t>
            </a:r>
            <a:r>
              <a:rPr lang="en-US" dirty="0" err="1" smtClean="0"/>
              <a:t>krijgen</a:t>
            </a:r>
            <a:r>
              <a:rPr lang="en-US" dirty="0" smtClean="0"/>
              <a:t> van </a:t>
            </a:r>
            <a:r>
              <a:rPr lang="en-US" dirty="0" err="1" smtClean="0"/>
              <a:t>elke</a:t>
            </a:r>
            <a:r>
              <a:rPr lang="en-US" dirty="0" smtClean="0"/>
              <a:t> OISZ om </a:t>
            </a:r>
            <a:r>
              <a:rPr lang="en-US" dirty="0" err="1" smtClean="0"/>
              <a:t>draagvlak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verhogen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hergebruik</a:t>
            </a:r>
            <a:endParaRPr lang="en-US" dirty="0" smtClean="0"/>
          </a:p>
          <a:p>
            <a:r>
              <a:rPr lang="en-US" dirty="0" err="1" smtClean="0"/>
              <a:t>Inbouwen</a:t>
            </a:r>
            <a:r>
              <a:rPr lang="en-US" dirty="0" smtClean="0"/>
              <a:t> van reuse in de </a:t>
            </a:r>
            <a:r>
              <a:rPr lang="en-US" dirty="0" err="1" smtClean="0"/>
              <a:t>projectwerking</a:t>
            </a:r>
            <a:r>
              <a:rPr lang="en-US" dirty="0" smtClean="0"/>
              <a:t> (per OISZ &amp; </a:t>
            </a:r>
            <a:r>
              <a:rPr lang="en-US" dirty="0" err="1" smtClean="0"/>
              <a:t>overkoepelend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Reuse </a:t>
            </a:r>
            <a:r>
              <a:rPr lang="en-US" dirty="0" err="1" smtClean="0"/>
              <a:t>potentieel</a:t>
            </a:r>
            <a:r>
              <a:rPr lang="en-US" dirty="0" smtClean="0"/>
              <a:t> </a:t>
            </a:r>
            <a:r>
              <a:rPr lang="en-US" dirty="0" err="1" smtClean="0"/>
              <a:t>maximaliseren</a:t>
            </a:r>
            <a:r>
              <a:rPr lang="en-US" dirty="0" smtClean="0"/>
              <a:t> door </a:t>
            </a:r>
            <a:r>
              <a:rPr lang="en-US" dirty="0" err="1" smtClean="0"/>
              <a:t>ondersteuning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groep</a:t>
            </a:r>
            <a:r>
              <a:rPr lang="en-US" dirty="0" smtClean="0"/>
              <a:t> van Enterprise </a:t>
            </a:r>
            <a:r>
              <a:rPr lang="en-US" dirty="0" err="1" smtClean="0"/>
              <a:t>architecten</a:t>
            </a:r>
            <a:r>
              <a:rPr lang="en-US" dirty="0" smtClean="0"/>
              <a:t>, business </a:t>
            </a:r>
            <a:r>
              <a:rPr lang="en-US" dirty="0" err="1" smtClean="0"/>
              <a:t>analisten</a:t>
            </a:r>
            <a:r>
              <a:rPr lang="en-US" dirty="0" smtClean="0"/>
              <a:t>, IT-</a:t>
            </a:r>
            <a:r>
              <a:rPr lang="en-US" dirty="0" err="1" smtClean="0"/>
              <a:t>directeurs</a:t>
            </a:r>
            <a:r>
              <a:rPr lang="en-US" dirty="0" smtClean="0"/>
              <a:t> ..</a:t>
            </a:r>
          </a:p>
          <a:p>
            <a:r>
              <a:rPr lang="en-US" dirty="0" err="1" smtClean="0"/>
              <a:t>Beschrijven</a:t>
            </a:r>
            <a:r>
              <a:rPr lang="en-US" dirty="0" smtClean="0"/>
              <a:t> governance </a:t>
            </a:r>
            <a:r>
              <a:rPr lang="en-US" dirty="0" err="1" smtClean="0"/>
              <a:t>omtrent</a:t>
            </a:r>
            <a:r>
              <a:rPr lang="en-US" dirty="0" smtClean="0"/>
              <a:t> reusable components</a:t>
            </a:r>
          </a:p>
          <a:p>
            <a:pPr lvl="1"/>
            <a:r>
              <a:rPr lang="en-US" dirty="0" err="1"/>
              <a:t>d</a:t>
            </a:r>
            <a:r>
              <a:rPr lang="en-US" dirty="0" err="1" smtClean="0"/>
              <a:t>ocumenteren</a:t>
            </a:r>
            <a:r>
              <a:rPr lang="en-US" dirty="0" smtClean="0"/>
              <a:t> </a:t>
            </a:r>
            <a:r>
              <a:rPr lang="en-US" dirty="0" err="1" smtClean="0"/>
              <a:t>welke</a:t>
            </a:r>
            <a:r>
              <a:rPr lang="en-US" dirty="0" smtClean="0"/>
              <a:t> </a:t>
            </a:r>
            <a:r>
              <a:rPr lang="en-US" dirty="0" err="1" smtClean="0"/>
              <a:t>specifieke</a:t>
            </a:r>
            <a:r>
              <a:rPr lang="en-US" dirty="0" smtClean="0"/>
              <a:t> governance-</a:t>
            </a:r>
            <a:r>
              <a:rPr lang="en-US" dirty="0" err="1" smtClean="0"/>
              <a:t>aspecten</a:t>
            </a:r>
            <a:r>
              <a:rPr lang="en-US" dirty="0" smtClean="0"/>
              <a:t> </a:t>
            </a:r>
            <a:r>
              <a:rPr lang="en-US" dirty="0" err="1" smtClean="0"/>
              <a:t>nodig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om </a:t>
            </a:r>
            <a:r>
              <a:rPr lang="en-US" dirty="0" err="1" smtClean="0"/>
              <a:t>goede</a:t>
            </a:r>
            <a:r>
              <a:rPr lang="en-US" dirty="0" smtClean="0"/>
              <a:t> </a:t>
            </a:r>
            <a:r>
              <a:rPr lang="en-US" dirty="0" err="1" smtClean="0"/>
              <a:t>herbruikbare</a:t>
            </a:r>
            <a:r>
              <a:rPr lang="en-US" dirty="0" smtClean="0"/>
              <a:t> </a:t>
            </a:r>
            <a:r>
              <a:rPr lang="en-US" dirty="0" err="1" smtClean="0"/>
              <a:t>componenten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bieden</a:t>
            </a:r>
            <a:endParaRPr lang="en-US" dirty="0" smtClean="0"/>
          </a:p>
          <a:p>
            <a:r>
              <a:rPr lang="en-US" dirty="0" err="1" smtClean="0"/>
              <a:t>Verbeteren</a:t>
            </a:r>
            <a:r>
              <a:rPr lang="en-US" dirty="0" smtClean="0"/>
              <a:t> Software Reuse Catalogue  : </a:t>
            </a:r>
            <a:r>
              <a:rPr lang="fr-FR" dirty="0" smtClean="0">
                <a:hlinkClick r:id="rId2"/>
              </a:rPr>
              <a:t>https://ict-reuse.be/fr</a:t>
            </a:r>
            <a:endParaRPr lang="en-US" dirty="0" smtClean="0"/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e</a:t>
            </a:r>
            <a:r>
              <a:rPr lang="en-US" dirty="0" err="1" smtClean="0">
                <a:sym typeface="Wingdings" panose="05000000000000000000" pitchFamily="2" charset="2"/>
              </a:rPr>
              <a:t>en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betere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versie</a:t>
            </a:r>
            <a:r>
              <a:rPr lang="en-US" dirty="0" smtClean="0">
                <a:sym typeface="Wingdings" panose="05000000000000000000" pitchFamily="2" charset="2"/>
              </a:rPr>
              <a:t> van het software reuse platform die </a:t>
            </a:r>
            <a:r>
              <a:rPr lang="en-US" dirty="0" err="1" smtClean="0">
                <a:sym typeface="Wingdings" panose="05000000000000000000" pitchFamily="2" charset="2"/>
              </a:rPr>
              <a:t>tegemoet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komt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aan</a:t>
            </a:r>
            <a:r>
              <a:rPr lang="en-US" dirty="0" smtClean="0">
                <a:sym typeface="Wingdings" panose="05000000000000000000" pitchFamily="2" charset="2"/>
              </a:rPr>
              <a:t> de </a:t>
            </a:r>
            <a:r>
              <a:rPr lang="en-US" dirty="0" err="1" smtClean="0">
                <a:sym typeface="Wingdings" panose="05000000000000000000" pitchFamily="2" charset="2"/>
              </a:rPr>
              <a:t>behoeften</a:t>
            </a:r>
            <a:r>
              <a:rPr lang="en-US" dirty="0" smtClean="0">
                <a:sym typeface="Wingdings" panose="05000000000000000000" pitchFamily="2" charset="2"/>
              </a:rPr>
              <a:t> van de </a:t>
            </a:r>
            <a:r>
              <a:rPr lang="en-US" dirty="0" err="1" smtClean="0">
                <a:sym typeface="Wingdings" panose="05000000000000000000" pitchFamily="2" charset="2"/>
              </a:rPr>
              <a:t>eindgebruikers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/>
              <a:t>Modelleren</a:t>
            </a:r>
            <a:r>
              <a:rPr lang="en-US" dirty="0" smtClean="0"/>
              <a:t> van het </a:t>
            </a:r>
            <a:r>
              <a:rPr lang="en-US" dirty="0" err="1" smtClean="0"/>
              <a:t>generieke</a:t>
            </a:r>
            <a:r>
              <a:rPr lang="en-US" dirty="0" smtClean="0"/>
              <a:t> OISZ landscape</a:t>
            </a:r>
          </a:p>
          <a:p>
            <a:pPr lvl="1"/>
            <a:r>
              <a:rPr lang="en-US" dirty="0" err="1"/>
              <a:t>e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overzicht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beschrijving</a:t>
            </a:r>
            <a:r>
              <a:rPr lang="en-US" dirty="0" smtClean="0"/>
              <a:t> </a:t>
            </a:r>
            <a:r>
              <a:rPr lang="en-US" dirty="0" err="1" smtClean="0"/>
              <a:t>bekomen</a:t>
            </a:r>
            <a:r>
              <a:rPr lang="en-US" dirty="0" smtClean="0"/>
              <a:t> van de </a:t>
            </a:r>
            <a:r>
              <a:rPr lang="en-US" dirty="0" err="1" smtClean="0"/>
              <a:t>generieke</a:t>
            </a:r>
            <a:r>
              <a:rPr lang="en-US" dirty="0" smtClean="0"/>
              <a:t> business capabilities &amp; </a:t>
            </a:r>
            <a:r>
              <a:rPr lang="en-US" dirty="0" err="1" smtClean="0"/>
              <a:t>bouwstenen</a:t>
            </a:r>
            <a:r>
              <a:rPr lang="en-US" dirty="0" smtClean="0"/>
              <a:t> </a:t>
            </a:r>
            <a:r>
              <a:rPr lang="en-US" dirty="0" err="1" smtClean="0"/>
              <a:t>binnen</a:t>
            </a:r>
            <a:r>
              <a:rPr lang="en-US" dirty="0" smtClean="0"/>
              <a:t> het </a:t>
            </a:r>
            <a:r>
              <a:rPr lang="en-US" dirty="0" err="1" smtClean="0"/>
              <a:t>ecosysteem</a:t>
            </a:r>
            <a:r>
              <a:rPr lang="en-US" dirty="0" smtClean="0"/>
              <a:t> van de </a:t>
            </a:r>
            <a:r>
              <a:rPr lang="en-US" dirty="0" err="1" smtClean="0"/>
              <a:t>sociale</a:t>
            </a:r>
            <a:r>
              <a:rPr lang="en-US" dirty="0" smtClean="0"/>
              <a:t> </a:t>
            </a:r>
            <a:r>
              <a:rPr lang="en-US" dirty="0" err="1" smtClean="0"/>
              <a:t>zekerheid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00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Services de base </a:t>
            </a:r>
            <a:r>
              <a:rPr lang="nl-BE">
                <a:solidFill>
                  <a:srgbClr val="087670"/>
                </a:solidFill>
              </a:rPr>
              <a:t>eHealth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/>
              <a:t>Nombre de transactions via les services de base de la plate-forme </a:t>
            </a:r>
            <a:r>
              <a:rPr lang="nl-BE">
                <a:solidFill>
                  <a:srgbClr val="087670"/>
                </a:solidFill>
              </a:rPr>
              <a:t>eHealth</a:t>
            </a:r>
          </a:p>
          <a:p>
            <a:pPr lvl="1"/>
            <a:r>
              <a:rPr lang="nl-BE"/>
              <a:t>4.122.144.738 en 2015</a:t>
            </a:r>
          </a:p>
          <a:p>
            <a:pPr lvl="1"/>
            <a:r>
              <a:rPr lang="nl-BE"/>
              <a:t>7.067.227.936 en 2016</a:t>
            </a:r>
          </a:p>
          <a:p>
            <a:pPr lvl="1"/>
            <a:r>
              <a:rPr lang="nl-BE"/>
              <a:t>10.055.636.938 en 2017</a:t>
            </a:r>
          </a:p>
          <a:p>
            <a:pPr lvl="1"/>
            <a:r>
              <a:rPr lang="nl-BE"/>
              <a:t>13.332.679.791 en 2018</a:t>
            </a:r>
          </a:p>
          <a:p>
            <a:pPr lvl="1"/>
            <a:r>
              <a:rPr lang="nl-BE"/>
              <a:t>15.095.149.373 en 2019</a:t>
            </a:r>
          </a:p>
          <a:p>
            <a:pPr lvl="1"/>
            <a:r>
              <a:rPr lang="nl-BE"/>
              <a:t>15.095.149.373 en 2019</a:t>
            </a:r>
          </a:p>
          <a:p>
            <a:pPr lvl="1"/>
            <a:r>
              <a:rPr lang="nl-BE"/>
              <a:t>18.025.871.980 en 2020</a:t>
            </a:r>
          </a:p>
          <a:p>
            <a:pPr lvl="1"/>
            <a:r>
              <a:rPr lang="nl-BE"/>
              <a:t>19.596.213.165 en 2021</a:t>
            </a:r>
          </a:p>
          <a:p>
            <a:pPr lvl="1"/>
            <a:r>
              <a:rPr lang="nl-BE" b="1"/>
              <a:t>20.260.988.149 en 2022 (+3,39 %)</a:t>
            </a:r>
          </a:p>
          <a:p>
            <a:endParaRPr lang="en-GB" b="1" dirty="0" smtClean="0">
              <a:solidFill>
                <a:srgbClr val="087670"/>
              </a:solidFill>
            </a:endParaRPr>
          </a:p>
          <a:p>
            <a:pPr lvl="1"/>
            <a:endParaRPr lang="en-GB" b="1" dirty="0" smtClean="0">
              <a:solidFill>
                <a:srgbClr val="087670"/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rgbClr val="087670"/>
              </a:solidFill>
            </a:endParaRPr>
          </a:p>
          <a:p>
            <a:pPr lvl="1"/>
            <a:endParaRPr lang="en-GB" dirty="0">
              <a:solidFill>
                <a:srgbClr val="08767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CCC5E9-F9D9-46F9-AA92-085E1A182B77}" type="slidenum">
              <a:rPr lang="en-GB" smtClean="0"/>
              <a:pPr>
                <a:defRPr/>
              </a:pPr>
              <a:t>5</a:t>
            </a:fld>
            <a:endParaRPr lang="en-GB" smtClean="0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5652592" y="2204864"/>
          <a:ext cx="547260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53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en-US" dirty="0" err="1"/>
              <a:t>I</a:t>
            </a:r>
            <a:r>
              <a:rPr lang="en-US" altLang="en-US" dirty="0" err="1" smtClean="0"/>
              <a:t>nstellingoverschrijdende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opportuniteiten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Elektronische</a:t>
            </a:r>
            <a:r>
              <a:rPr lang="en-US" dirty="0" smtClean="0"/>
              <a:t> </a:t>
            </a:r>
            <a:r>
              <a:rPr lang="en-US" dirty="0" err="1" smtClean="0"/>
              <a:t>handtekening</a:t>
            </a:r>
            <a:endParaRPr lang="en-US" dirty="0" smtClean="0"/>
          </a:p>
          <a:p>
            <a:r>
              <a:rPr lang="en-US" dirty="0" err="1" smtClean="0"/>
              <a:t>Elektronische</a:t>
            </a:r>
            <a:r>
              <a:rPr lang="en-US" dirty="0" smtClean="0"/>
              <a:t> </a:t>
            </a:r>
            <a:r>
              <a:rPr lang="en-US" dirty="0" err="1" smtClean="0"/>
              <a:t>formulieren</a:t>
            </a:r>
            <a:endParaRPr lang="en-US" dirty="0" smtClean="0"/>
          </a:p>
          <a:p>
            <a:r>
              <a:rPr lang="en-US" dirty="0" err="1" smtClean="0"/>
              <a:t>Vertaling</a:t>
            </a:r>
            <a:r>
              <a:rPr lang="en-US" dirty="0" smtClean="0"/>
              <a:t>/</a:t>
            </a:r>
            <a:r>
              <a:rPr lang="en-US" dirty="0" err="1" smtClean="0"/>
              <a:t>DeepL</a:t>
            </a:r>
            <a:r>
              <a:rPr lang="en-US" dirty="0" smtClean="0"/>
              <a:t> Pro	</a:t>
            </a:r>
          </a:p>
          <a:p>
            <a:r>
              <a:rPr lang="en-US" dirty="0" smtClean="0"/>
              <a:t>Secure coding - </a:t>
            </a:r>
            <a:r>
              <a:rPr lang="en-US" dirty="0" err="1" smtClean="0"/>
              <a:t>SonarQube</a:t>
            </a:r>
            <a:r>
              <a:rPr lang="en-US" dirty="0" smtClean="0"/>
              <a:t> Reuse guidelines	</a:t>
            </a:r>
          </a:p>
          <a:p>
            <a:r>
              <a:rPr lang="en-US" dirty="0" err="1" smtClean="0"/>
              <a:t>Parlementaire</a:t>
            </a:r>
            <a:r>
              <a:rPr lang="en-US" dirty="0" smtClean="0"/>
              <a:t> </a:t>
            </a:r>
            <a:r>
              <a:rPr lang="en-US" dirty="0" err="1" smtClean="0"/>
              <a:t>vragen</a:t>
            </a:r>
            <a:r>
              <a:rPr lang="en-US" dirty="0" smtClean="0"/>
              <a:t>	</a:t>
            </a:r>
          </a:p>
          <a:p>
            <a:r>
              <a:rPr lang="en-US" dirty="0" err="1" smtClean="0"/>
              <a:t>Formulier</a:t>
            </a:r>
            <a:r>
              <a:rPr lang="en-US" dirty="0" smtClean="0"/>
              <a:t> &amp; </a:t>
            </a:r>
            <a:r>
              <a:rPr lang="en-US" dirty="0" err="1" smtClean="0"/>
              <a:t>Dossierbeheer</a:t>
            </a:r>
            <a:r>
              <a:rPr lang="en-US" dirty="0" smtClean="0"/>
              <a:t>	</a:t>
            </a:r>
          </a:p>
          <a:p>
            <a:r>
              <a:rPr lang="en-US" dirty="0" err="1" smtClean="0"/>
              <a:t>Bankrekening</a:t>
            </a:r>
            <a:r>
              <a:rPr lang="en-US" dirty="0" smtClean="0"/>
              <a:t> </a:t>
            </a:r>
            <a:r>
              <a:rPr lang="en-US" dirty="0" err="1"/>
              <a:t>t</a:t>
            </a:r>
            <a:r>
              <a:rPr lang="en-US" dirty="0" err="1" smtClean="0"/>
              <a:t>itularis</a:t>
            </a:r>
            <a:endParaRPr lang="en-US" dirty="0" smtClean="0"/>
          </a:p>
          <a:p>
            <a:r>
              <a:rPr lang="en-US" dirty="0" err="1" smtClean="0"/>
              <a:t>Beheerscomité</a:t>
            </a:r>
            <a:r>
              <a:rPr lang="en-US" dirty="0" smtClean="0"/>
              <a:t>/</a:t>
            </a:r>
            <a:r>
              <a:rPr lang="en-US" dirty="0" err="1" smtClean="0"/>
              <a:t>Comgest</a:t>
            </a:r>
            <a:r>
              <a:rPr lang="en-US" dirty="0" smtClean="0"/>
              <a:t> vs Concerto	</a:t>
            </a:r>
          </a:p>
          <a:p>
            <a:r>
              <a:rPr lang="en-US" dirty="0" smtClean="0"/>
              <a:t>Archiving-as-a-Service	</a:t>
            </a:r>
          </a:p>
          <a:p>
            <a:r>
              <a:rPr lang="en-US" dirty="0" err="1" smtClean="0"/>
              <a:t>Contactgegevens</a:t>
            </a:r>
            <a:r>
              <a:rPr lang="en-US" dirty="0" smtClean="0"/>
              <a:t> burger	</a:t>
            </a:r>
          </a:p>
          <a:p>
            <a:r>
              <a:rPr lang="en-US" dirty="0" smtClean="0"/>
              <a:t>AVG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risicobeheer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0179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42" descr="Gears">
            <a:extLst>
              <a:ext uri="{FF2B5EF4-FFF2-40B4-BE49-F238E27FC236}">
                <a16:creationId xmlns:a16="http://schemas.microsoft.com/office/drawing/2014/main" id="{146B428A-2C65-49AE-AE62-B8BC482C6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62553" y="1147956"/>
            <a:ext cx="548562" cy="548562"/>
          </a:xfrm>
          <a:prstGeom prst="rect">
            <a:avLst/>
          </a:prstGeom>
          <a:effectLst/>
        </p:spPr>
      </p:pic>
      <p:sp>
        <p:nvSpPr>
          <p:cNvPr id="66" name="TextBox 65"/>
          <p:cNvSpPr txBox="1"/>
          <p:nvPr/>
        </p:nvSpPr>
        <p:spPr>
          <a:xfrm>
            <a:off x="3458093" y="1262030"/>
            <a:ext cx="84874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+mn-lt"/>
                <a:cs typeface="+mn-cs"/>
              </a:rPr>
              <a:t>Periodiek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evalueren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en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bijsturen</a:t>
            </a:r>
            <a:r>
              <a:rPr lang="en-US" sz="2000" dirty="0">
                <a:latin typeface="+mn-lt"/>
                <a:cs typeface="+mn-cs"/>
              </a:rPr>
              <a:t> van het </a:t>
            </a:r>
            <a:r>
              <a:rPr lang="en-US" sz="2000" dirty="0" err="1">
                <a:latin typeface="+mn-lt"/>
                <a:cs typeface="+mn-cs"/>
              </a:rPr>
              <a:t>proces</a:t>
            </a:r>
            <a:endParaRPr lang="en-US" sz="2000" dirty="0">
              <a:latin typeface="+mn-lt"/>
              <a:cs typeface="+mn-cs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+mn-lt"/>
                <a:cs typeface="+mn-cs"/>
              </a:rPr>
              <a:t>Verdere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integratie</a:t>
            </a:r>
            <a:r>
              <a:rPr lang="en-US" sz="2000" dirty="0">
                <a:latin typeface="+mn-lt"/>
                <a:cs typeface="+mn-cs"/>
              </a:rPr>
              <a:t> met </a:t>
            </a:r>
            <a:r>
              <a:rPr lang="en-US" sz="2000" dirty="0" err="1">
                <a:latin typeface="+mn-lt"/>
                <a:cs typeface="+mn-cs"/>
              </a:rPr>
              <a:t>bestaande</a:t>
            </a:r>
            <a:r>
              <a:rPr lang="en-US" sz="2000" dirty="0">
                <a:latin typeface="+mn-lt"/>
                <a:cs typeface="+mn-cs"/>
              </a:rPr>
              <a:t>/</a:t>
            </a:r>
            <a:r>
              <a:rPr lang="en-US" sz="2000" dirty="0" err="1">
                <a:latin typeface="+mn-lt"/>
                <a:cs typeface="+mn-cs"/>
              </a:rPr>
              <a:t>nieuwe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bouwstenen</a:t>
            </a:r>
            <a:endParaRPr lang="en-US" sz="2000" dirty="0">
              <a:latin typeface="+mn-lt"/>
              <a:cs typeface="+mn-cs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+mn-lt"/>
                <a:cs typeface="+mn-cs"/>
              </a:rPr>
              <a:t>Realiseren</a:t>
            </a:r>
            <a:r>
              <a:rPr lang="en-US" sz="2000" dirty="0">
                <a:latin typeface="+mn-lt"/>
                <a:cs typeface="+mn-cs"/>
              </a:rPr>
              <a:t> van 3 </a:t>
            </a:r>
            <a:r>
              <a:rPr lang="en-US" sz="2000" dirty="0" err="1">
                <a:latin typeface="+mn-lt"/>
                <a:cs typeface="+mn-cs"/>
              </a:rPr>
              <a:t>gemeenschappelijke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uitdagingen</a:t>
            </a:r>
            <a:r>
              <a:rPr lang="en-US" sz="2000" dirty="0">
                <a:latin typeface="+mn-lt"/>
                <a:cs typeface="+mn-cs"/>
              </a:rPr>
              <a:t> (</a:t>
            </a:r>
            <a:r>
              <a:rPr lang="en-US" sz="2000" dirty="0" err="1">
                <a:latin typeface="+mn-lt"/>
                <a:cs typeface="+mn-cs"/>
              </a:rPr>
              <a:t>projecten</a:t>
            </a:r>
            <a:r>
              <a:rPr lang="en-US" sz="2000" dirty="0">
                <a:latin typeface="+mn-lt"/>
                <a:cs typeface="+mn-cs"/>
              </a:rPr>
              <a:t>)</a:t>
            </a:r>
          </a:p>
        </p:txBody>
      </p:sp>
      <p:pic>
        <p:nvPicPr>
          <p:cNvPr id="34" name="Graphic 17" descr="Coins">
            <a:extLst>
              <a:ext uri="{FF2B5EF4-FFF2-40B4-BE49-F238E27FC236}">
                <a16:creationId xmlns:a16="http://schemas.microsoft.com/office/drawing/2014/main" id="{F7E3BB38-20BA-4009-86F7-626E0D76F8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62553" y="4385969"/>
            <a:ext cx="448524" cy="448524"/>
          </a:xfrm>
          <a:prstGeom prst="rect">
            <a:avLst/>
          </a:prstGeom>
          <a:effectLst>
            <a:innerShdw blurRad="63500" dist="50800" dir="13500000">
              <a:prstClr val="black">
                <a:alpha val="25000"/>
              </a:prstClr>
            </a:innerShdw>
          </a:effectLst>
        </p:spPr>
      </p:pic>
      <p:sp>
        <p:nvSpPr>
          <p:cNvPr id="35" name="TextBox 34"/>
          <p:cNvSpPr txBox="1"/>
          <p:nvPr/>
        </p:nvSpPr>
        <p:spPr>
          <a:xfrm>
            <a:off x="3458093" y="4424386"/>
            <a:ext cx="78541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+mn-lt"/>
                <a:cs typeface="+mn-cs"/>
              </a:rPr>
              <a:t>Recurrente</a:t>
            </a:r>
            <a:r>
              <a:rPr lang="en-US" sz="1600" dirty="0">
                <a:latin typeface="+mn-lt"/>
                <a:cs typeface="+mn-cs"/>
              </a:rPr>
              <a:t> benefits reuse: (</a:t>
            </a:r>
            <a:r>
              <a:rPr lang="en-US" sz="1600" dirty="0" err="1">
                <a:latin typeface="+mn-lt"/>
                <a:cs typeface="+mn-cs"/>
              </a:rPr>
              <a:t>cumulatieve</a:t>
            </a:r>
            <a:r>
              <a:rPr lang="en-US" sz="1600" dirty="0">
                <a:latin typeface="+mn-lt"/>
                <a:cs typeface="+mn-cs"/>
              </a:rPr>
              <a:t>) </a:t>
            </a:r>
            <a:r>
              <a:rPr lang="en-US" sz="1600" dirty="0" err="1">
                <a:latin typeface="+mn-lt"/>
                <a:cs typeface="+mn-cs"/>
              </a:rPr>
              <a:t>productiviteitswinst</a:t>
            </a:r>
            <a:r>
              <a:rPr lang="en-US" sz="1600" dirty="0">
                <a:latin typeface="+mn-lt"/>
                <a:cs typeface="+mn-cs"/>
              </a:rPr>
              <a:t> van 1% </a:t>
            </a:r>
            <a:r>
              <a:rPr lang="en-US" sz="1600" dirty="0" err="1">
                <a:latin typeface="+mn-lt"/>
                <a:cs typeface="+mn-cs"/>
              </a:rPr>
              <a:t>gedurende</a:t>
            </a:r>
            <a:r>
              <a:rPr lang="en-US" sz="1600" dirty="0">
                <a:latin typeface="+mn-lt"/>
                <a:cs typeface="+mn-cs"/>
              </a:rPr>
              <a:t> 3 </a:t>
            </a:r>
            <a:r>
              <a:rPr lang="en-US" sz="1600" dirty="0" err="1">
                <a:latin typeface="+mn-lt"/>
                <a:cs typeface="+mn-cs"/>
              </a:rPr>
              <a:t>jaar</a:t>
            </a:r>
            <a:r>
              <a:rPr lang="en-US" sz="1600" dirty="0">
                <a:latin typeface="+mn-lt"/>
                <a:cs typeface="+mn-cs"/>
              </a:rPr>
              <a:t> (</a:t>
            </a:r>
            <a:r>
              <a:rPr lang="en-US" sz="1600" dirty="0" err="1">
                <a:latin typeface="+mn-lt"/>
                <a:cs typeface="+mn-cs"/>
              </a:rPr>
              <a:t>alle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instellingen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samen</a:t>
            </a:r>
            <a:r>
              <a:rPr lang="en-US" sz="1600" dirty="0">
                <a:latin typeface="+mn-lt"/>
                <a:cs typeface="+mn-cs"/>
              </a:rPr>
              <a:t>)</a:t>
            </a:r>
          </a:p>
          <a:p>
            <a:pPr lvl="1"/>
            <a:endParaRPr lang="en-US" sz="1600" dirty="0">
              <a:latin typeface="+mn-lt"/>
              <a:cs typeface="+mn-cs"/>
            </a:endParaRPr>
          </a:p>
          <a:p>
            <a:pPr lvl="1"/>
            <a:r>
              <a:rPr lang="en-US" sz="1600" b="1" dirty="0" err="1">
                <a:latin typeface="+mn-lt"/>
                <a:cs typeface="+mn-cs"/>
              </a:rPr>
              <a:t>Aandachtspunt</a:t>
            </a:r>
            <a:r>
              <a:rPr lang="en-US" sz="1600" dirty="0">
                <a:latin typeface="+mn-lt"/>
                <a:cs typeface="+mn-cs"/>
              </a:rPr>
              <a:t> : de</a:t>
            </a:r>
            <a:r>
              <a:rPr lang="nl-NL" sz="1600" dirty="0">
                <a:latin typeface="+mn-lt"/>
                <a:cs typeface="+mn-cs"/>
              </a:rPr>
              <a:t> drie gezamenlijke uitdagingen zullen echter eerst een aanzienlijke investering vergen om een gemeenschappelijk systeem op te zetten; pas daarna, in de daaropvolgende 5 à 8 jaar zullen ze winst opleveren doordat de systemen niet meer door elke instelling apart gebouwd zullen worden en de integraties zijn uitgevoerd</a:t>
            </a:r>
            <a:endParaRPr lang="en-US" sz="1600" dirty="0">
              <a:latin typeface="+mn-lt"/>
              <a:cs typeface="+mn-cs"/>
            </a:endParaRP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4F493F50-F0AF-4631-A55B-E266D0FDB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877" y="1595690"/>
            <a:ext cx="997633" cy="997633"/>
          </a:xfrm>
          <a:prstGeom prst="ellipse">
            <a:avLst/>
          </a:prstGeom>
          <a:solidFill>
            <a:srgbClr val="394D63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B1B1C4C1-32B0-499B-923E-78CACA630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14" y="1711727"/>
            <a:ext cx="765556" cy="76555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Graphic 14" descr="Network">
            <a:extLst>
              <a:ext uri="{FF2B5EF4-FFF2-40B4-BE49-F238E27FC236}">
                <a16:creationId xmlns:a16="http://schemas.microsoft.com/office/drawing/2014/main" id="{3A9F09A9-467B-46AD-84AD-60C5BD7DEB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430" y="1870243"/>
            <a:ext cx="448524" cy="448524"/>
          </a:xfrm>
          <a:prstGeom prst="rect">
            <a:avLst/>
          </a:prstGeom>
          <a:effectLst>
            <a:innerShdw blurRad="63500" dist="50800" dir="13500000">
              <a:prstClr val="black">
                <a:alpha val="25000"/>
              </a:prstClr>
            </a:innerShdw>
          </a:effectLst>
        </p:spPr>
      </p:pic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D1160CFA-1F56-41CD-9373-53C4E6F7FA79}"/>
              </a:ext>
            </a:extLst>
          </p:cNvPr>
          <p:cNvSpPr/>
          <p:nvPr/>
        </p:nvSpPr>
        <p:spPr>
          <a:xfrm flipH="1">
            <a:off x="420893" y="2201210"/>
            <a:ext cx="1002772" cy="27658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>
              <a:defRPr/>
            </a:pPr>
            <a:r>
              <a:rPr lang="en-US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2CB45E-AFED-4552-96DF-138DB4B1EC6C}"/>
              </a:ext>
            </a:extLst>
          </p:cNvPr>
          <p:cNvSpPr txBox="1"/>
          <p:nvPr/>
        </p:nvSpPr>
        <p:spPr>
          <a:xfrm>
            <a:off x="246840" y="1262030"/>
            <a:ext cx="1174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2024-2026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E56D9C-446B-4BD6-9A42-6A68D8DC33B8}"/>
              </a:ext>
            </a:extLst>
          </p:cNvPr>
          <p:cNvSpPr txBox="1"/>
          <p:nvPr/>
        </p:nvSpPr>
        <p:spPr>
          <a:xfrm>
            <a:off x="109994" y="3082803"/>
            <a:ext cx="20379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err="1">
                <a:latin typeface="+mn-lt"/>
                <a:cs typeface="+mn-cs"/>
              </a:rPr>
              <a:t>Optimaliseren</a:t>
            </a:r>
            <a:r>
              <a:rPr lang="en-US" sz="1600" dirty="0">
                <a:latin typeface="+mn-lt"/>
                <a:cs typeface="+mn-cs"/>
              </a:rPr>
              <a:t> van de </a:t>
            </a:r>
            <a:r>
              <a:rPr lang="en-US" sz="1600" dirty="0" err="1">
                <a:latin typeface="+mn-lt"/>
                <a:cs typeface="+mn-cs"/>
              </a:rPr>
              <a:t>processen</a:t>
            </a:r>
            <a:r>
              <a:rPr lang="en-US" sz="1600" dirty="0">
                <a:latin typeface="+mn-lt"/>
                <a:cs typeface="+mn-cs"/>
              </a:rPr>
              <a:t>  </a:t>
            </a:r>
            <a:r>
              <a:rPr lang="en-US" sz="1600" dirty="0" err="1">
                <a:latin typeface="+mn-lt"/>
                <a:cs typeface="+mn-cs"/>
              </a:rPr>
              <a:t>en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realiseren</a:t>
            </a:r>
            <a:r>
              <a:rPr lang="en-US" sz="1600" dirty="0">
                <a:latin typeface="+mn-lt"/>
                <a:cs typeface="+mn-cs"/>
              </a:rPr>
              <a:t> van </a:t>
            </a:r>
            <a:r>
              <a:rPr lang="en-US" sz="1600" dirty="0" err="1">
                <a:latin typeface="+mn-lt"/>
                <a:cs typeface="+mn-cs"/>
              </a:rPr>
              <a:t>gezamenlijke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toekomstgerichte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uitdagingen</a:t>
            </a:r>
            <a:r>
              <a:rPr lang="en-US" sz="1600" dirty="0">
                <a:latin typeface="+mn-lt"/>
                <a:cs typeface="+mn-cs"/>
              </a:rPr>
              <a:t> op ICT-</a:t>
            </a:r>
            <a:r>
              <a:rPr lang="en-US" sz="1600" dirty="0" err="1">
                <a:latin typeface="+mn-lt"/>
                <a:cs typeface="+mn-cs"/>
              </a:rPr>
              <a:t>vlak</a:t>
            </a:r>
            <a:endParaRPr lang="en-US" sz="1600" dirty="0">
              <a:latin typeface="+mn-lt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C4A08B-8187-456D-9D5B-EEBDD93128FA}"/>
              </a:ext>
            </a:extLst>
          </p:cNvPr>
          <p:cNvSpPr txBox="1"/>
          <p:nvPr/>
        </p:nvSpPr>
        <p:spPr>
          <a:xfrm>
            <a:off x="109994" y="2789792"/>
            <a:ext cx="1942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Optimize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203041" y="2341076"/>
            <a:ext cx="746685" cy="604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883012" y="2489727"/>
            <a:ext cx="10160" cy="499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762171" y="2435911"/>
            <a:ext cx="773590" cy="6068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28789" y="2881256"/>
            <a:ext cx="220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Inbound/outbound</a:t>
            </a:r>
          </a:p>
          <a:p>
            <a:pPr algn="ctr"/>
            <a:r>
              <a:rPr lang="en-US" dirty="0" smtClean="0"/>
              <a:t>Communication (IOC)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870587" y="2946928"/>
            <a:ext cx="20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Flexibele</a:t>
            </a:r>
            <a:r>
              <a:rPr lang="en-US" dirty="0" smtClean="0"/>
              <a:t> </a:t>
            </a:r>
            <a:r>
              <a:rPr lang="en-US" dirty="0" err="1" smtClean="0"/>
              <a:t>mandaten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762171" y="2941057"/>
            <a:ext cx="140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API Economy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58093" y="3689323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Lead RIZIV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46020" y="3646941"/>
            <a:ext cx="167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Lead RSVZ / RSZ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8623062" y="3639879"/>
            <a:ext cx="167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Lead KSZ / SFPD</a:t>
            </a:r>
            <a:endParaRPr lang="en-US" i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Verhoging productiviteit OISZ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8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3392" y="2147372"/>
            <a:ext cx="11017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dirty="0" smtClean="0">
                <a:solidFill>
                  <a:srgbClr val="C00000"/>
                </a:solidFill>
              </a:rPr>
              <a:t>Stand van zaken Informatieveiligheidscomité</a:t>
            </a:r>
            <a:endParaRPr lang="nl-BE" sz="3600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66DDCB-4F40-4F8C-A2FE-269D135B5A13}" type="slidenum">
              <a:rPr lang="en-GB" smtClean="0"/>
              <a:pPr>
                <a:defRPr/>
              </a:pPr>
              <a:t>52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019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Juridische aspecten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 smtClean="0"/>
          </a:p>
          <a:p>
            <a:pPr lvl="2"/>
            <a:endParaRPr lang="nl-BE" altLang="en-US" dirty="0" smtClean="0"/>
          </a:p>
          <a:p>
            <a:pPr marL="0" indent="0">
              <a:buNone/>
            </a:pPr>
            <a:endParaRPr lang="nl-BE" altLang="en-US" dirty="0" smtClean="0"/>
          </a:p>
          <a:p>
            <a:endParaRPr lang="nl-BE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53</a:t>
            </a:fld>
            <a:endParaRPr lang="en-GB" smtClean="0"/>
          </a:p>
        </p:txBody>
      </p:sp>
      <p:pic>
        <p:nvPicPr>
          <p:cNvPr id="3" name="Peter_Final_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538"/>
            <a:ext cx="12192000" cy="686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6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3392" y="2147372"/>
            <a:ext cx="11017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dirty="0" smtClean="0">
                <a:solidFill>
                  <a:srgbClr val="C00000"/>
                </a:solidFill>
              </a:rPr>
              <a:t>Budget &amp; </a:t>
            </a:r>
            <a:r>
              <a:rPr lang="nl-BE" sz="4800" dirty="0" err="1" smtClean="0">
                <a:solidFill>
                  <a:srgbClr val="C00000"/>
                </a:solidFill>
              </a:rPr>
              <a:t>Organisation</a:t>
            </a:r>
            <a:r>
              <a:rPr lang="nl-BE" sz="4800" dirty="0" smtClean="0">
                <a:solidFill>
                  <a:srgbClr val="C00000"/>
                </a:solidFill>
              </a:rPr>
              <a:t> interne</a:t>
            </a:r>
            <a:endParaRPr lang="nl-BE" sz="3600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66DDCB-4F40-4F8C-A2FE-269D135B5A13}" type="slidenum">
              <a:rPr lang="en-GB" smtClean="0"/>
              <a:pPr>
                <a:defRPr/>
              </a:pPr>
              <a:t>54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630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Budget 2023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r-BE" dirty="0" smtClean="0"/>
              <a:t>Contexte budgétaire très difficile &gt; Gestion économique responsable</a:t>
            </a:r>
          </a:p>
          <a:p>
            <a:pPr lvl="1"/>
            <a:r>
              <a:rPr lang="fr-BE" dirty="0" smtClean="0"/>
              <a:t>économie linéaire imposée par le gouvernement pour un montant de </a:t>
            </a:r>
            <a:r>
              <a:rPr lang="fr-BE" dirty="0" smtClean="0">
                <a:solidFill>
                  <a:srgbClr val="C00000"/>
                </a:solidFill>
              </a:rPr>
              <a:t>168.000 €</a:t>
            </a:r>
          </a:p>
          <a:p>
            <a:pPr lvl="2"/>
            <a:r>
              <a:rPr lang="fr-BE" dirty="0" smtClean="0"/>
              <a:t>impact sur les dépenses informatiques</a:t>
            </a:r>
          </a:p>
          <a:p>
            <a:pPr lvl="1"/>
            <a:r>
              <a:rPr lang="fr-BE" dirty="0" smtClean="0"/>
              <a:t>sous-utilisation pour l’ensemble des IPSS d’un montant de </a:t>
            </a:r>
            <a:r>
              <a:rPr lang="fr-BE" dirty="0" smtClean="0">
                <a:solidFill>
                  <a:srgbClr val="C00000"/>
                </a:solidFill>
              </a:rPr>
              <a:t>164.000.000 €</a:t>
            </a:r>
          </a:p>
          <a:p>
            <a:pPr lvl="2"/>
            <a:r>
              <a:rPr lang="fr-BE" dirty="0" smtClean="0"/>
              <a:t>impact sur l’ensemble des postes budgétaires</a:t>
            </a:r>
          </a:p>
          <a:p>
            <a:pPr lvl="1"/>
            <a:r>
              <a:rPr lang="fr-BE" dirty="0" smtClean="0"/>
              <a:t>sous-financement des institutions en regard de la situation économique réelle</a:t>
            </a:r>
          </a:p>
          <a:p>
            <a:pPr lvl="2"/>
            <a:r>
              <a:rPr lang="fr-BE" dirty="0" smtClean="0"/>
              <a:t>indexation des salaires de janvier 2023 avec un coefficient de 11 % alors que le SPF BOSA n’octroie que </a:t>
            </a:r>
            <a:r>
              <a:rPr lang="fr-BE" dirty="0" smtClean="0">
                <a:solidFill>
                  <a:srgbClr val="C00000"/>
                </a:solidFill>
              </a:rPr>
              <a:t>8,8 %</a:t>
            </a:r>
          </a:p>
          <a:p>
            <a:pPr lvl="3"/>
            <a:r>
              <a:rPr lang="fr-BE" dirty="0" smtClean="0"/>
              <a:t>impact direct sur le coût des détachés</a:t>
            </a:r>
          </a:p>
          <a:p>
            <a:pPr lvl="2"/>
            <a:r>
              <a:rPr lang="fr-BE" dirty="0" smtClean="0"/>
              <a:t>inflation de </a:t>
            </a:r>
            <a:r>
              <a:rPr lang="fr-BE" dirty="0" smtClean="0">
                <a:solidFill>
                  <a:srgbClr val="C00000"/>
                </a:solidFill>
              </a:rPr>
              <a:t>11,08 % </a:t>
            </a:r>
            <a:r>
              <a:rPr lang="fr-BE" dirty="0" smtClean="0"/>
              <a:t>en 2022 (</a:t>
            </a:r>
            <a:r>
              <a:rPr lang="fr-BE" dirty="0" err="1" smtClean="0"/>
              <a:t>StatBel</a:t>
            </a:r>
            <a:r>
              <a:rPr lang="fr-BE" dirty="0" smtClean="0"/>
              <a:t>) et estimée à +/- 5,3 % en 2023 (Bureau du Plan)</a:t>
            </a:r>
          </a:p>
          <a:p>
            <a:pPr lvl="3"/>
            <a:r>
              <a:rPr lang="fr-BE" dirty="0" smtClean="0"/>
              <a:t>impact direct sur les coûts facturés par </a:t>
            </a:r>
            <a:r>
              <a:rPr lang="fr-BE" dirty="0" err="1" smtClean="0"/>
              <a:t>Smals</a:t>
            </a:r>
            <a:r>
              <a:rPr lang="fr-BE" dirty="0" smtClean="0"/>
              <a:t> aux institutions </a:t>
            </a:r>
          </a:p>
          <a:p>
            <a:pPr lvl="3"/>
            <a:r>
              <a:rPr lang="fr-BE" dirty="0" smtClean="0"/>
              <a:t>intra muros, infrastructure, projets, etc.</a:t>
            </a:r>
          </a:p>
          <a:p>
            <a:pPr lvl="1"/>
            <a:r>
              <a:rPr lang="fr-BE" dirty="0" smtClean="0"/>
              <a:t>implémentation prévue de la nouvelle CCT </a:t>
            </a:r>
            <a:r>
              <a:rPr lang="fr-BE" dirty="0" err="1" smtClean="0"/>
              <a:t>Smals</a:t>
            </a:r>
            <a:r>
              <a:rPr lang="fr-BE" dirty="0" smtClean="0"/>
              <a:t> en 2023</a:t>
            </a:r>
          </a:p>
          <a:p>
            <a:pPr lvl="2"/>
            <a:r>
              <a:rPr lang="fr-BE" dirty="0" smtClean="0"/>
              <a:t>coût supplémentaire pour le personnel détaché IT estimé à </a:t>
            </a:r>
            <a:r>
              <a:rPr lang="fr-BE" dirty="0" smtClean="0">
                <a:solidFill>
                  <a:srgbClr val="C00000"/>
                </a:solidFill>
              </a:rPr>
              <a:t>135.000 €</a:t>
            </a:r>
            <a:endParaRPr lang="fr-BE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811F3-C16F-4DB2-A42F-0DEC8D6A8BE4}" type="slidenum">
              <a:rPr lang="en-GB" smtClean="0"/>
              <a:pPr/>
              <a:t>55</a:t>
            </a:fld>
            <a:endParaRPr lang="en-GB" smtClean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1131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Budget 2023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Budget initial 2023</a:t>
            </a:r>
          </a:p>
          <a:p>
            <a:pPr lvl="1"/>
            <a:r>
              <a:rPr lang="nl-BE"/>
              <a:t>17.102.353 € soit 1.024.896 € de plus qu’en 2022</a:t>
            </a:r>
          </a:p>
          <a:p>
            <a:pPr lvl="1"/>
            <a:r>
              <a:rPr lang="nl-BE"/>
              <a:t>contrôle budgétaire de février/mars </a:t>
            </a:r>
          </a:p>
          <a:p>
            <a:pPr lvl="2"/>
            <a:r>
              <a:rPr lang="nl-BE"/>
              <a:t>+ 4,9 % de budget sur les crédits de personnel </a:t>
            </a:r>
          </a:p>
          <a:p>
            <a:pPr lvl="2"/>
            <a:r>
              <a:rPr lang="nl-BE"/>
              <a:t>personnel statutaire/contractuel et personnel détaché Smals</a:t>
            </a:r>
          </a:p>
          <a:p>
            <a:r>
              <a:rPr lang="nl-BE"/>
              <a:t>Avances sur BSM 2022 pour 2023</a:t>
            </a:r>
          </a:p>
          <a:p>
            <a:pPr lvl="1"/>
            <a:r>
              <a:rPr lang="nl-BE"/>
              <a:t>environ 6.185.000 € pour soutenir les projets et investissements n'ayant pas pu être complètement réalisés en 2022  </a:t>
            </a:r>
          </a:p>
          <a:p>
            <a:r>
              <a:rPr lang="nl-BE"/>
              <a:t>Réalité des chiffres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811F3-C16F-4DB2-A42F-0DEC8D6A8BE4}" type="slidenum">
              <a:rPr lang="en-GB" smtClean="0"/>
              <a:pPr/>
              <a:t>56</a:t>
            </a:fld>
            <a:endParaRPr lang="en-GB" smtClean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8" y="4154388"/>
            <a:ext cx="36766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695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Budget 2023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Choix de l’Administration générale</a:t>
            </a:r>
          </a:p>
          <a:p>
            <a:pPr lvl="1"/>
            <a:r>
              <a:rPr lang="nl-BE" u="sng"/>
              <a:t>pas de réduction de personnel</a:t>
            </a:r>
          </a:p>
          <a:p>
            <a:pPr lvl="1"/>
            <a:r>
              <a:rPr lang="nl-BE"/>
              <a:t>relocalisation de certaines équipes de la BCSS et de la plate-forme </a:t>
            </a:r>
            <a:r>
              <a:rPr lang="nl-BE">
                <a:solidFill>
                  <a:srgbClr val="087670"/>
                </a:solidFill>
              </a:rPr>
              <a:t>eHealth</a:t>
            </a:r>
            <a:r>
              <a:rPr lang="nl-BE"/>
              <a:t> du 3ème étage vers les 2 premiers étages</a:t>
            </a:r>
          </a:p>
          <a:p>
            <a:pPr lvl="2"/>
            <a:r>
              <a:rPr lang="nl-BE"/>
              <a:t>impératif économique et conséquence logique du travail hybride</a:t>
            </a:r>
          </a:p>
          <a:p>
            <a:pPr lvl="1"/>
            <a:r>
              <a:rPr lang="nl-BE"/>
              <a:t>adaptation du système de facturation des coûts liés au bâtiment</a:t>
            </a:r>
          </a:p>
          <a:p>
            <a:pPr lvl="2"/>
            <a:r>
              <a:rPr lang="nl-BE"/>
              <a:t>moins de refacturation entre BCSS et la plate-forme </a:t>
            </a:r>
            <a:r>
              <a:rPr lang="nl-BE">
                <a:solidFill>
                  <a:srgbClr val="087670"/>
                </a:solidFill>
              </a:rPr>
              <a:t>eHealth</a:t>
            </a:r>
            <a:r>
              <a:rPr lang="nl-BE"/>
              <a:t> et plus de facturation directe par Smals à la plate-forme </a:t>
            </a:r>
            <a:r>
              <a:rPr lang="nl-BE">
                <a:solidFill>
                  <a:srgbClr val="087670"/>
                </a:solidFill>
              </a:rPr>
              <a:t>eHealth</a:t>
            </a:r>
          </a:p>
          <a:p>
            <a:pPr lvl="1"/>
            <a:r>
              <a:rPr lang="nl-BE"/>
              <a:t>actualisation des clefs de répartition des frais</a:t>
            </a:r>
          </a:p>
          <a:p>
            <a:pPr lvl="1"/>
            <a:r>
              <a:rPr lang="nl-BE"/>
              <a:t>exercice de ‘spending review’ afin d’estimer au plus juste les dépenses des différents postes budgétaires en 2023</a:t>
            </a:r>
          </a:p>
          <a:p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811F3-C16F-4DB2-A42F-0DEC8D6A8BE4}" type="slidenum">
              <a:rPr lang="en-GB" smtClean="0"/>
              <a:pPr/>
              <a:t>57</a:t>
            </a:fld>
            <a:endParaRPr lang="en-GB" smtClean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264390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3" name="Regis_Final_compress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23"/>
            <a:ext cx="12192000" cy="6858533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811F3-C16F-4DB2-A42F-0DEC8D6A8BE4}" type="slidenum">
              <a:rPr lang="en-GB" smtClean="0"/>
              <a:pPr/>
              <a:t>58</a:t>
            </a:fld>
            <a:endParaRPr lang="en-GB" smtClean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229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Interne organisatie </a:t>
            </a:r>
            <a:r>
              <a:rPr lang="nl-BE" dirty="0"/>
              <a:t>2023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2023 en later: permanente evolutie van het timemanagementsysteem TPC</a:t>
            </a:r>
          </a:p>
          <a:p>
            <a:pPr lvl="1"/>
            <a:r>
              <a:rPr lang="nl-BE" dirty="0"/>
              <a:t>genereren van de automatische bestanden voor de maaltijdcheques en de telewerkvergoeding (voor HR </a:t>
            </a:r>
            <a:r>
              <a:rPr lang="nl-BE" dirty="0" err="1"/>
              <a:t>admin</a:t>
            </a:r>
            <a:r>
              <a:rPr lang="nl-BE" dirty="0"/>
              <a:t>)</a:t>
            </a:r>
          </a:p>
          <a:p>
            <a:pPr lvl="1"/>
            <a:r>
              <a:rPr lang="nl-BE" dirty="0"/>
              <a:t>bevraging begin 2023 </a:t>
            </a:r>
            <a:r>
              <a:rPr lang="nl-BE" dirty="0" smtClean="0"/>
              <a:t>naar </a:t>
            </a:r>
            <a:r>
              <a:rPr lang="nl-BE" dirty="0"/>
              <a:t>de gewenste extra functionaliteiten (via de diensthoofden)</a:t>
            </a:r>
          </a:p>
          <a:p>
            <a:pPr lvl="1"/>
            <a:r>
              <a:rPr lang="nl-BE" dirty="0"/>
              <a:t>beheer van specifiek verlof voor statutaire en contractuele personeelsleden</a:t>
            </a:r>
          </a:p>
          <a:p>
            <a:pPr lvl="1"/>
            <a:r>
              <a:rPr lang="nl-BE" dirty="0"/>
              <a:t>inbrengen specifieke gemeenschappelijke afwezigheden en/of </a:t>
            </a:r>
            <a:r>
              <a:rPr lang="nl-BE" dirty="0" smtClean="0"/>
              <a:t>deeltijdstelsels </a:t>
            </a:r>
            <a:r>
              <a:rPr lang="nl-BE" dirty="0"/>
              <a:t>in één beweging/per periode</a:t>
            </a:r>
          </a:p>
          <a:p>
            <a:pPr lvl="1"/>
            <a:r>
              <a:rPr lang="nl-BE" dirty="0"/>
              <a:t>link met module vorming van BHDW</a:t>
            </a:r>
          </a:p>
          <a:p>
            <a:pPr lvl="1"/>
            <a:r>
              <a:rPr lang="nl-BE" dirty="0" smtClean="0"/>
              <a:t>opmaken </a:t>
            </a:r>
            <a:r>
              <a:rPr lang="nl-BE" dirty="0"/>
              <a:t>van een “</a:t>
            </a:r>
            <a:r>
              <a:rPr lang="nl-BE" dirty="0" smtClean="0"/>
              <a:t>Smoelenboek</a:t>
            </a:r>
            <a:r>
              <a:rPr lang="nl-BE" dirty="0"/>
              <a:t>” voor de ganse organisatie ?</a:t>
            </a:r>
          </a:p>
          <a:p>
            <a:pPr lvl="1"/>
            <a:endParaRPr lang="fr-BE" dirty="0" smtClean="0"/>
          </a:p>
          <a:p>
            <a:pPr lvl="1"/>
            <a:endParaRPr lang="fr-BE" dirty="0"/>
          </a:p>
          <a:p>
            <a:pPr marL="457200" lvl="1" indent="0" algn="ctr">
              <a:buNone/>
            </a:pPr>
            <a:r>
              <a:rPr lang="nl-BE" b="1" dirty="0"/>
              <a:t>Laat ons weten wat/hoe we deze toepassing kunnen verbeteren !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811F3-C16F-4DB2-A42F-0DEC8D6A8BE4}" type="slidenum">
              <a:rPr lang="en-GB" smtClean="0"/>
              <a:pPr/>
              <a:t>59</a:t>
            </a:fld>
            <a:endParaRPr lang="en-GB" smtClean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3134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KPI’s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/>
              <a:t>100 % van de KPI’s werd nageleefd </a:t>
            </a:r>
          </a:p>
          <a:p>
            <a:pPr lvl="1"/>
            <a:r>
              <a:rPr lang="nl-BE"/>
              <a:t>performantie &amp; toegankelijkheid</a:t>
            </a:r>
          </a:p>
          <a:p>
            <a:pPr marL="457200" lvl="1" indent="0">
              <a:buNone/>
            </a:pPr>
            <a:endParaRPr lang="en-GB" dirty="0">
              <a:solidFill>
                <a:srgbClr val="08767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CCC5E9-F9D9-46F9-AA92-085E1A182B77}" type="slidenum">
              <a:rPr lang="en-GB" smtClean="0"/>
              <a:pPr>
                <a:defRPr/>
              </a:pPr>
              <a:t>6</a:t>
            </a:fld>
            <a:endParaRPr lang="en-GB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122" y="2444755"/>
            <a:ext cx="5215817" cy="356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31" y="2255868"/>
            <a:ext cx="5466993" cy="376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1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Fast&amp;Curious (1)_compressed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2162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811F3-C16F-4DB2-A42F-0DEC8D6A8BE4}" type="slidenum">
              <a:rPr lang="en-GB" smtClean="0"/>
              <a:pPr/>
              <a:t>60</a:t>
            </a:fld>
            <a:endParaRPr lang="en-GB" smtClean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7888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Certificats </a:t>
            </a:r>
            <a:r>
              <a:rPr lang="nl-BE">
                <a:solidFill>
                  <a:srgbClr val="087670"/>
                </a:solidFill>
              </a:rPr>
              <a:t>eHealth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183.448 </a:t>
            </a:r>
            <a:r>
              <a:rPr lang="nl-BE" dirty="0" err="1"/>
              <a:t>certificats</a:t>
            </a:r>
            <a:r>
              <a:rPr lang="nl-BE" dirty="0"/>
              <a:t> </a:t>
            </a:r>
            <a:r>
              <a:rPr lang="nl-BE" dirty="0" err="1"/>
              <a:t>créés</a:t>
            </a:r>
            <a:r>
              <a:rPr lang="nl-BE" dirty="0"/>
              <a:t> </a:t>
            </a:r>
            <a:r>
              <a:rPr lang="nl-BE" dirty="0" err="1"/>
              <a:t>depuis</a:t>
            </a:r>
            <a:r>
              <a:rPr lang="nl-BE" dirty="0"/>
              <a:t> 2010</a:t>
            </a:r>
          </a:p>
          <a:p>
            <a:r>
              <a:rPr lang="nl-BE" dirty="0"/>
              <a:t>28.977 </a:t>
            </a:r>
            <a:r>
              <a:rPr lang="nl-BE" dirty="0" err="1"/>
              <a:t>certificats</a:t>
            </a:r>
            <a:r>
              <a:rPr lang="nl-BE" dirty="0"/>
              <a:t> </a:t>
            </a:r>
            <a:r>
              <a:rPr lang="nl-BE" dirty="0" err="1"/>
              <a:t>créés</a:t>
            </a:r>
            <a:r>
              <a:rPr lang="nl-BE" dirty="0"/>
              <a:t> en 2022</a:t>
            </a:r>
          </a:p>
          <a:p>
            <a:pPr lvl="1"/>
            <a:r>
              <a:rPr lang="nl-BE" dirty="0"/>
              <a:t>49.447 </a:t>
            </a:r>
            <a:r>
              <a:rPr lang="nl-BE" dirty="0" err="1"/>
              <a:t>certificats</a:t>
            </a:r>
            <a:r>
              <a:rPr lang="nl-BE" dirty="0"/>
              <a:t> </a:t>
            </a:r>
            <a:r>
              <a:rPr lang="nl-BE" dirty="0" err="1"/>
              <a:t>actifs</a:t>
            </a:r>
            <a:r>
              <a:rPr lang="nl-BE" dirty="0"/>
              <a:t> liés à des </a:t>
            </a:r>
            <a:r>
              <a:rPr lang="nl-BE" dirty="0" err="1"/>
              <a:t>professionnels</a:t>
            </a:r>
            <a:endParaRPr lang="nl-BE" dirty="0"/>
          </a:p>
          <a:p>
            <a:pPr lvl="1"/>
            <a:r>
              <a:rPr lang="nl-BE" dirty="0"/>
              <a:t>9.251 </a:t>
            </a:r>
            <a:r>
              <a:rPr lang="nl-BE" dirty="0" err="1"/>
              <a:t>certificats</a:t>
            </a:r>
            <a:r>
              <a:rPr lang="nl-BE" dirty="0"/>
              <a:t> </a:t>
            </a:r>
            <a:r>
              <a:rPr lang="nl-BE" dirty="0" err="1"/>
              <a:t>actifs</a:t>
            </a:r>
            <a:r>
              <a:rPr lang="nl-BE" dirty="0"/>
              <a:t> liés à des </a:t>
            </a:r>
            <a:r>
              <a:rPr lang="nl-BE" dirty="0" err="1"/>
              <a:t>institutions</a:t>
            </a:r>
            <a:endParaRPr lang="nl-BE" dirty="0"/>
          </a:p>
          <a:p>
            <a:pPr marL="457200" lvl="1" indent="0">
              <a:buNone/>
            </a:pPr>
            <a:endParaRPr lang="nl-BE" dirty="0" smtClean="0"/>
          </a:p>
          <a:p>
            <a:pPr lvl="2"/>
            <a:endParaRPr lang="nl-BE" dirty="0" smtClean="0"/>
          </a:p>
          <a:p>
            <a:endParaRPr lang="fr-B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7</a:t>
            </a:fld>
            <a:endParaRPr lang="en-GB" smtClean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89408"/>
              </p:ext>
            </p:extLst>
          </p:nvPr>
        </p:nvGraphicFramePr>
        <p:xfrm>
          <a:off x="5087888" y="2780928"/>
          <a:ext cx="619268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182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>
                <a:solidFill>
                  <a:srgbClr val="087670"/>
                </a:solidFill>
              </a:rPr>
              <a:t>eHealth</a:t>
            </a:r>
            <a:r>
              <a:rPr lang="nl-BE" dirty="0" err="1" smtClean="0"/>
              <a:t>Box</a:t>
            </a:r>
            <a:endParaRPr lang="nl-BE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Exercice de rationalisation effectué en 2022 avec les intégrateurs &gt; utilisation plus efficiente des outils de l’</a:t>
            </a:r>
            <a:r>
              <a:rPr lang="fr-BE" dirty="0" err="1" smtClean="0">
                <a:solidFill>
                  <a:srgbClr val="087670"/>
                </a:solidFill>
              </a:rPr>
              <a:t>eHealth</a:t>
            </a:r>
            <a:r>
              <a:rPr lang="fr-BE" dirty="0" err="1" smtClean="0"/>
              <a:t>Box</a:t>
            </a:r>
            <a:endParaRPr lang="fr-BE" dirty="0" smtClean="0"/>
          </a:p>
          <a:p>
            <a:r>
              <a:rPr lang="fr-BE" dirty="0" smtClean="0"/>
              <a:t>2023 prévoit une nouvelle amélioration/rationalisation</a:t>
            </a:r>
          </a:p>
          <a:p>
            <a:pPr lvl="1"/>
            <a:r>
              <a:rPr lang="fr-BE" dirty="0"/>
              <a:t>d</a:t>
            </a:r>
            <a:r>
              <a:rPr lang="fr-BE" dirty="0" smtClean="0"/>
              <a:t>iminution des appels automatiques durant les heures creuses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5E9-F9D9-46F9-AA92-085E1A182B77}" type="slidenum">
              <a:rPr lang="en-GB" smtClean="0"/>
              <a:pPr/>
              <a:t>8</a:t>
            </a:fld>
            <a:endParaRPr lang="en-GB" smtClean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546474"/>
              </p:ext>
            </p:extLst>
          </p:nvPr>
        </p:nvGraphicFramePr>
        <p:xfrm>
          <a:off x="6096000" y="2924944"/>
          <a:ext cx="5342384" cy="3296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345760"/>
              </p:ext>
            </p:extLst>
          </p:nvPr>
        </p:nvGraphicFramePr>
        <p:xfrm>
          <a:off x="681609" y="3250891"/>
          <a:ext cx="4766319" cy="11304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3372">
                  <a:extLst>
                    <a:ext uri="{9D8B030D-6E8A-4147-A177-3AD203B41FA5}">
                      <a16:colId xmlns:a16="http://schemas.microsoft.com/office/drawing/2014/main" val="837040235"/>
                    </a:ext>
                  </a:extLst>
                </a:gridCol>
                <a:gridCol w="927649">
                  <a:extLst>
                    <a:ext uri="{9D8B030D-6E8A-4147-A177-3AD203B41FA5}">
                      <a16:colId xmlns:a16="http://schemas.microsoft.com/office/drawing/2014/main" val="1469571543"/>
                    </a:ext>
                  </a:extLst>
                </a:gridCol>
                <a:gridCol w="927649">
                  <a:extLst>
                    <a:ext uri="{9D8B030D-6E8A-4147-A177-3AD203B41FA5}">
                      <a16:colId xmlns:a16="http://schemas.microsoft.com/office/drawing/2014/main" val="1980978740"/>
                    </a:ext>
                  </a:extLst>
                </a:gridCol>
                <a:gridCol w="927649">
                  <a:extLst>
                    <a:ext uri="{9D8B030D-6E8A-4147-A177-3AD203B41FA5}">
                      <a16:colId xmlns:a16="http://schemas.microsoft.com/office/drawing/2014/main" val="3752060379"/>
                    </a:ext>
                  </a:extLst>
                </a:gridCol>
              </a:tblGrid>
              <a:tr h="219271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 dirty="0">
                          <a:effectLst/>
                        </a:rPr>
                        <a:t> </a:t>
                      </a: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b="1" u="none" strike="noStrike">
                          <a:solidFill>
                            <a:srgbClr val="087670"/>
                          </a:solidFill>
                          <a:effectLst/>
                        </a:rPr>
                        <a:t>2020</a:t>
                      </a: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b="1" u="none" strike="noStrike" dirty="0">
                          <a:solidFill>
                            <a:srgbClr val="087670"/>
                          </a:solidFill>
                          <a:effectLst/>
                        </a:rPr>
                        <a:t>2021</a:t>
                      </a: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b="1" u="none" strike="noStrike">
                          <a:solidFill>
                            <a:srgbClr val="087670"/>
                          </a:solidFill>
                          <a:effectLst/>
                        </a:rPr>
                        <a:t>2022</a:t>
                      </a:r>
                    </a:p>
                  </a:txBody>
                  <a:tcPr marL="22679" marR="22679" marT="9525" marB="0" anchor="b"/>
                </a:tc>
                <a:extLst>
                  <a:ext uri="{0D108BD9-81ED-4DB2-BD59-A6C34878D82A}">
                    <a16:rowId xmlns:a16="http://schemas.microsoft.com/office/drawing/2014/main" val="2851714670"/>
                  </a:ext>
                </a:extLst>
              </a:tr>
              <a:tr h="219271"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u="none" strike="noStrike" dirty="0" err="1">
                          <a:solidFill>
                            <a:srgbClr val="087670"/>
                          </a:solidFill>
                          <a:effectLst/>
                        </a:rPr>
                        <a:t>eHealthBox</a:t>
                      </a:r>
                      <a:r>
                        <a:rPr lang="nl-BE" sz="1100" b="1" u="none" strike="noStrike" dirty="0">
                          <a:solidFill>
                            <a:srgbClr val="087670"/>
                          </a:solidFill>
                          <a:effectLst/>
                        </a:rPr>
                        <a:t> </a:t>
                      </a:r>
                      <a:r>
                        <a:rPr lang="nl-BE" sz="1100" b="1" u="none" strike="noStrike" dirty="0" err="1">
                          <a:solidFill>
                            <a:srgbClr val="087670"/>
                          </a:solidFill>
                          <a:effectLst/>
                        </a:rPr>
                        <a:t>SendMessages</a:t>
                      </a:r>
                      <a:endParaRPr lang="nl-BE" sz="1100" b="1" u="none" strike="noStrike" dirty="0">
                        <a:solidFill>
                          <a:srgbClr val="087670"/>
                        </a:solidFill>
                        <a:effectLst/>
                      </a:endParaRP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u="none" strike="noStrike">
                          <a:effectLst/>
                        </a:rPr>
                        <a:t>145.027.868</a:t>
                      </a: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u="none" strike="noStrike">
                          <a:effectLst/>
                        </a:rPr>
                        <a:t>193.328.008</a:t>
                      </a: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u="none" strike="noStrike">
                          <a:effectLst/>
                        </a:rPr>
                        <a:t>149.952.226</a:t>
                      </a:r>
                    </a:p>
                  </a:txBody>
                  <a:tcPr marL="22679" marR="22679" marT="9525" marB="0" anchor="b"/>
                </a:tc>
                <a:extLst>
                  <a:ext uri="{0D108BD9-81ED-4DB2-BD59-A6C34878D82A}">
                    <a16:rowId xmlns:a16="http://schemas.microsoft.com/office/drawing/2014/main" val="327155684"/>
                  </a:ext>
                </a:extLst>
              </a:tr>
              <a:tr h="219271"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u="none" strike="noStrike" dirty="0" err="1">
                          <a:solidFill>
                            <a:srgbClr val="087670"/>
                          </a:solidFill>
                          <a:effectLst/>
                        </a:rPr>
                        <a:t>eHealthBox</a:t>
                      </a:r>
                      <a:r>
                        <a:rPr lang="nl-BE" sz="1100" b="1" u="none" strike="noStrike" dirty="0">
                          <a:solidFill>
                            <a:srgbClr val="087670"/>
                          </a:solidFill>
                          <a:effectLst/>
                        </a:rPr>
                        <a:t> </a:t>
                      </a:r>
                      <a:r>
                        <a:rPr lang="nl-BE" sz="1100" b="1" u="none" strike="noStrike" dirty="0" err="1">
                          <a:solidFill>
                            <a:srgbClr val="087670"/>
                          </a:solidFill>
                          <a:effectLst/>
                        </a:rPr>
                        <a:t>GetFullMessages</a:t>
                      </a:r>
                      <a:endParaRPr lang="nl-BE" sz="1100" b="1" u="none" strike="noStrike" dirty="0">
                        <a:solidFill>
                          <a:srgbClr val="087670"/>
                        </a:solidFill>
                        <a:effectLst/>
                      </a:endParaRP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u="none" strike="noStrike">
                          <a:effectLst/>
                        </a:rPr>
                        <a:t>620.083.673</a:t>
                      </a: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u="none" strike="noStrike">
                          <a:effectLst/>
                        </a:rPr>
                        <a:t>1.504.676.294</a:t>
                      </a: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u="none" strike="noStrike">
                          <a:effectLst/>
                        </a:rPr>
                        <a:t>441.010.941</a:t>
                      </a:r>
                    </a:p>
                  </a:txBody>
                  <a:tcPr marL="22679" marR="22679" marT="9525" marB="0" anchor="b"/>
                </a:tc>
                <a:extLst>
                  <a:ext uri="{0D108BD9-81ED-4DB2-BD59-A6C34878D82A}">
                    <a16:rowId xmlns:a16="http://schemas.microsoft.com/office/drawing/2014/main" val="2801053424"/>
                  </a:ext>
                </a:extLst>
              </a:tr>
              <a:tr h="219271"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u="none" strike="noStrike">
                          <a:solidFill>
                            <a:srgbClr val="087670"/>
                          </a:solidFill>
                          <a:effectLst/>
                        </a:rPr>
                        <a:t>eHealthBox Consultation</a:t>
                      </a: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u="none" strike="noStrike">
                          <a:effectLst/>
                        </a:rPr>
                        <a:t>3.495.100.377</a:t>
                      </a: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u="none" strike="noStrike">
                          <a:effectLst/>
                        </a:rPr>
                        <a:t>3.699.464.599</a:t>
                      </a: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u="none" strike="noStrike">
                          <a:effectLst/>
                        </a:rPr>
                        <a:t>1.915.637.327</a:t>
                      </a:r>
                    </a:p>
                  </a:txBody>
                  <a:tcPr marL="22679" marR="22679" marT="9525" marB="0" anchor="b"/>
                </a:tc>
                <a:extLst>
                  <a:ext uri="{0D108BD9-81ED-4DB2-BD59-A6C34878D82A}">
                    <a16:rowId xmlns:a16="http://schemas.microsoft.com/office/drawing/2014/main" val="1015741347"/>
                  </a:ext>
                </a:extLst>
              </a:tr>
              <a:tr h="219271"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u="none" strike="noStrike">
                          <a:solidFill>
                            <a:srgbClr val="087670"/>
                          </a:solidFill>
                          <a:effectLst/>
                        </a:rPr>
                        <a:t>eHealthBox Publication</a:t>
                      </a: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u="none" strike="noStrike">
                          <a:effectLst/>
                        </a:rPr>
                        <a:t>140.962.726</a:t>
                      </a: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u="none" strike="noStrike" dirty="0">
                          <a:effectLst/>
                        </a:rPr>
                        <a:t>214.885.970</a:t>
                      </a:r>
                    </a:p>
                  </a:txBody>
                  <a:tcPr marL="22679" marR="22679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u="none" strike="noStrike" dirty="0">
                          <a:effectLst/>
                        </a:rPr>
                        <a:t>171.212.496</a:t>
                      </a:r>
                    </a:p>
                  </a:txBody>
                  <a:tcPr marL="22679" marR="22679" marT="9525" marB="0" anchor="b"/>
                </a:tc>
                <a:extLst>
                  <a:ext uri="{0D108BD9-81ED-4DB2-BD59-A6C34878D82A}">
                    <a16:rowId xmlns:a16="http://schemas.microsoft.com/office/drawing/2014/main" val="3742437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8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Business continuity</a:t>
            </a:r>
            <a:r>
              <a:rPr lang="nl-BE">
                <a:solidFill>
                  <a:srgbClr val="00B050"/>
                </a:solidFill>
              </a:rPr>
              <a:t>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2022</a:t>
            </a:r>
          </a:p>
          <a:p>
            <a:pPr lvl="1"/>
            <a:r>
              <a:rPr lang="nl-BE" dirty="0"/>
              <a:t>134 </a:t>
            </a:r>
            <a:r>
              <a:rPr lang="nl-BE" dirty="0" err="1"/>
              <a:t>incidents</a:t>
            </a:r>
            <a:r>
              <a:rPr lang="nl-BE" dirty="0"/>
              <a:t> </a:t>
            </a:r>
            <a:r>
              <a:rPr lang="nl-BE" dirty="0" err="1"/>
              <a:t>enregistrés</a:t>
            </a:r>
            <a:r>
              <a:rPr lang="nl-BE" dirty="0"/>
              <a:t> </a:t>
            </a:r>
          </a:p>
          <a:p>
            <a:pPr lvl="2"/>
            <a:r>
              <a:rPr lang="nl-BE" dirty="0"/>
              <a:t>8 </a:t>
            </a:r>
            <a:r>
              <a:rPr lang="nl-BE" dirty="0" err="1"/>
              <a:t>incidents</a:t>
            </a:r>
            <a:r>
              <a:rPr lang="nl-BE" dirty="0"/>
              <a:t> </a:t>
            </a:r>
            <a:r>
              <a:rPr lang="nl-BE" dirty="0" err="1"/>
              <a:t>enregistrés</a:t>
            </a:r>
            <a:r>
              <a:rPr lang="nl-BE" dirty="0"/>
              <a:t> par la </a:t>
            </a:r>
            <a:r>
              <a:rPr lang="nl-BE" dirty="0" err="1" smtClean="0"/>
              <a:t>plate-forme</a:t>
            </a:r>
            <a:r>
              <a:rPr lang="nl-BE" dirty="0" smtClean="0"/>
              <a:t> </a:t>
            </a:r>
            <a:r>
              <a:rPr lang="nl-BE" dirty="0">
                <a:solidFill>
                  <a:srgbClr val="087670"/>
                </a:solidFill>
              </a:rPr>
              <a:t>eHealth</a:t>
            </a:r>
          </a:p>
          <a:p>
            <a:pPr lvl="2"/>
            <a:r>
              <a:rPr lang="nl-BE" dirty="0"/>
              <a:t>116 </a:t>
            </a:r>
            <a:r>
              <a:rPr lang="nl-BE" dirty="0" err="1"/>
              <a:t>incidents</a:t>
            </a:r>
            <a:r>
              <a:rPr lang="nl-BE" dirty="0"/>
              <a:t> </a:t>
            </a:r>
            <a:r>
              <a:rPr lang="nl-BE" dirty="0" err="1"/>
              <a:t>enregistrés</a:t>
            </a:r>
            <a:r>
              <a:rPr lang="nl-BE" dirty="0"/>
              <a:t> par les </a:t>
            </a:r>
            <a:r>
              <a:rPr lang="nl-BE" dirty="0" err="1"/>
              <a:t>partenaires</a:t>
            </a:r>
            <a:endParaRPr lang="nl-BE" dirty="0"/>
          </a:p>
          <a:p>
            <a:pPr lvl="2"/>
            <a:r>
              <a:rPr lang="nl-BE" dirty="0"/>
              <a:t>10 </a:t>
            </a:r>
            <a:r>
              <a:rPr lang="nl-BE" dirty="0" err="1"/>
              <a:t>incidents</a:t>
            </a:r>
            <a:r>
              <a:rPr lang="nl-BE" dirty="0"/>
              <a:t> </a:t>
            </a:r>
            <a:r>
              <a:rPr lang="nl-BE" dirty="0" err="1"/>
              <a:t>enregistrés</a:t>
            </a:r>
            <a:r>
              <a:rPr lang="nl-BE" dirty="0"/>
              <a:t> par les </a:t>
            </a:r>
            <a:r>
              <a:rPr lang="nl-BE" dirty="0" smtClean="0"/>
              <a:t>fournisseurs de logiciels</a:t>
            </a:r>
            <a:endParaRPr lang="nl-BE" dirty="0"/>
          </a:p>
          <a:p>
            <a:pPr marL="914400" lvl="2" indent="0">
              <a:buNone/>
            </a:pPr>
            <a:endParaRPr lang="nl-BE" dirty="0"/>
          </a:p>
          <a:p>
            <a:pPr marL="0" indent="0">
              <a:buNone/>
            </a:pPr>
            <a:endParaRPr lang="fr-FR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CCC5E9-F9D9-46F9-AA92-085E1A182B77}" type="slidenum">
              <a:rPr lang="en-GB" smtClean="0"/>
              <a:pPr>
                <a:defRPr/>
              </a:pPr>
              <a:t>9</a:t>
            </a:fld>
            <a:endParaRPr lang="en-GB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292" y="1323540"/>
            <a:ext cx="4228108" cy="49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Healt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6540</TotalTime>
  <Words>4122</Words>
  <Application>Microsoft Office PowerPoint</Application>
  <PresentationFormat>Widescreen</PresentationFormat>
  <Paragraphs>736</Paragraphs>
  <Slides>60</Slides>
  <Notes>40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Courier New</vt:lpstr>
      <vt:lpstr>Verdana</vt:lpstr>
      <vt:lpstr>Wingdings</vt:lpstr>
      <vt:lpstr>eHealth</vt:lpstr>
      <vt:lpstr>Plate-forme eHealth Réalisations 2022 &amp; perspectives 2023   27/01/2023  </vt:lpstr>
      <vt:lpstr>Overview</vt:lpstr>
      <vt:lpstr>PowerPoint Presentation</vt:lpstr>
      <vt:lpstr>PowerPoint Presentation</vt:lpstr>
      <vt:lpstr>Services de base eHealth</vt:lpstr>
      <vt:lpstr>KPI’s</vt:lpstr>
      <vt:lpstr>Certificats eHealth</vt:lpstr>
      <vt:lpstr>eHealthBox</vt:lpstr>
      <vt:lpstr>Business continuity  </vt:lpstr>
      <vt:lpstr>PowerPoint Presentation</vt:lpstr>
      <vt:lpstr>Matrice d’accès – Amélioration</vt:lpstr>
      <vt:lpstr>Matrice d’accès – Projets (1/2)</vt:lpstr>
      <vt:lpstr>Matrice d’accès – Projets (2/2)</vt:lpstr>
      <vt:lpstr>VIDIS</vt:lpstr>
      <vt:lpstr>VIDIS</vt:lpstr>
      <vt:lpstr>VIDIS</vt:lpstr>
      <vt:lpstr>Standards techniques</vt:lpstr>
      <vt:lpstr>Standards techniques</vt:lpstr>
      <vt:lpstr>Standards techniques</vt:lpstr>
      <vt:lpstr>CoBRHA+</vt:lpstr>
      <vt:lpstr>SAM V2</vt:lpstr>
      <vt:lpstr>Registratie van softwarepakketten</vt:lpstr>
      <vt:lpstr>Mult-eMediatt</vt:lpstr>
      <vt:lpstr>Mult-eMediatt</vt:lpstr>
      <vt:lpstr>Elektronisch voorschrift</vt:lpstr>
      <vt:lpstr>Elektronisch voorschrift</vt:lpstr>
      <vt:lpstr>Elektronisch voorschrift</vt:lpstr>
      <vt:lpstr> Beveiliging KGSS sleutels</vt:lpstr>
      <vt:lpstr>BelRAI Federaal</vt:lpstr>
      <vt:lpstr>BelRAI Vlaanderen</vt:lpstr>
      <vt:lpstr>eBirth v2</vt:lpstr>
      <vt:lpstr>eBirth v2</vt:lpstr>
      <vt:lpstr>Digitalisation résultats labo</vt:lpstr>
      <vt:lpstr>Digitalisation résultats labo</vt:lpstr>
      <vt:lpstr>Vitalink</vt:lpstr>
      <vt:lpstr>MijnGezondheid</vt:lpstr>
      <vt:lpstr>MijnGezondheid</vt:lpstr>
      <vt:lpstr>MijnGezondheid</vt:lpstr>
      <vt:lpstr>eGezondheid met ziekenfondsen</vt:lpstr>
      <vt:lpstr>Service ‘Pseudonymisation’</vt:lpstr>
      <vt:lpstr>Service ‘Pseudonymisation’</vt:lpstr>
      <vt:lpstr>MyHealth@EU</vt:lpstr>
      <vt:lpstr>RN Consult</vt:lpstr>
      <vt:lpstr>RN Consult</vt:lpstr>
      <vt:lpstr>Roadmap 4.0</vt:lpstr>
      <vt:lpstr>PowerPoint Presentation</vt:lpstr>
      <vt:lpstr>Reuse</vt:lpstr>
      <vt:lpstr>Cijfers Smals 2019-2022</vt:lpstr>
      <vt:lpstr>Reuse - Aandachtspunten</vt:lpstr>
      <vt:lpstr>Instellingoverschrijdende opportuniteiten</vt:lpstr>
      <vt:lpstr>Verhoging productiviteit OISZ</vt:lpstr>
      <vt:lpstr>PowerPoint Presentation</vt:lpstr>
      <vt:lpstr>Juridische aspecten</vt:lpstr>
      <vt:lpstr>PowerPoint Presentation</vt:lpstr>
      <vt:lpstr>Budget 2023</vt:lpstr>
      <vt:lpstr>Budget 2023</vt:lpstr>
      <vt:lpstr>Budget 2023</vt:lpstr>
      <vt:lpstr>PowerPoint Presentation</vt:lpstr>
      <vt:lpstr>Interne organisatie 2023</vt:lpstr>
      <vt:lpstr>PowerPoint Presentation</vt:lpstr>
    </vt:vector>
  </TitlesOfParts>
  <Company>SmalS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Delsaut</dc:creator>
  <cp:lastModifiedBy>Ann-Sophie Gewelt (KSZ-BCSS)</cp:lastModifiedBy>
  <cp:revision>574</cp:revision>
  <cp:lastPrinted>2021-01-19T14:04:10Z</cp:lastPrinted>
  <dcterms:created xsi:type="dcterms:W3CDTF">2013-03-05T07:37:33Z</dcterms:created>
  <dcterms:modified xsi:type="dcterms:W3CDTF">2023-01-27T12:34:31Z</dcterms:modified>
</cp:coreProperties>
</file>