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notesMasterIdLst>
    <p:notesMasterId r:id="rId14"/>
  </p:notesMasterIdLst>
  <p:handoutMasterIdLst>
    <p:handoutMasterId r:id="rId15"/>
  </p:handoutMasterIdLst>
  <p:sldIdLst>
    <p:sldId id="503" r:id="rId2"/>
    <p:sldId id="522" r:id="rId3"/>
    <p:sldId id="523" r:id="rId4"/>
    <p:sldId id="524" r:id="rId5"/>
    <p:sldId id="512" r:id="rId6"/>
    <p:sldId id="513" r:id="rId7"/>
    <p:sldId id="515" r:id="rId8"/>
    <p:sldId id="516" r:id="rId9"/>
    <p:sldId id="517" r:id="rId10"/>
    <p:sldId id="518" r:id="rId11"/>
    <p:sldId id="519" r:id="rId12"/>
    <p:sldId id="502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670"/>
    <a:srgbClr val="0082BE"/>
    <a:srgbClr val="0087BE"/>
    <a:srgbClr val="0082B8"/>
    <a:srgbClr val="0082B4"/>
    <a:srgbClr val="0082AE"/>
    <a:srgbClr val="0078AE"/>
    <a:srgbClr val="0A78AE"/>
    <a:srgbClr val="007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33AC1B-CA95-9049-9D00-DEB9FF7D6FBC}" v="14" dt="2022-05-24T12:36:50.7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 autoAdjust="0"/>
    <p:restoredTop sz="94150" autoAdjust="0"/>
  </p:normalViewPr>
  <p:slideViewPr>
    <p:cSldViewPr>
      <p:cViewPr varScale="1">
        <p:scale>
          <a:sx n="87" d="100"/>
          <a:sy n="87" d="100"/>
        </p:scale>
        <p:origin x="38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010"/>
    </p:cViewPr>
  </p:sorterViewPr>
  <p:notesViewPr>
    <p:cSldViewPr>
      <p:cViewPr varScale="1">
        <p:scale>
          <a:sx n="82" d="100"/>
          <a:sy n="82" d="100"/>
        </p:scale>
        <p:origin x="388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A29A6-86A1-4C77-B3EB-5344DDC64EE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68987-2D7B-428C-91AE-04CA5E9407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4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72D4DB-24C3-43B8-8E4A-324AA65BA7B2}" type="datetimeFigureOut">
              <a:rPr lang="en-US"/>
              <a:pPr>
                <a:defRPr/>
              </a:pPr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A4C6B6-9186-44B6-AEB1-8528D7C6E6E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39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F130FD-3822-4479-BEAB-17D9DC4E875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356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56795"/>
            <a:ext cx="10363200" cy="14700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99695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215967" y="6453191"/>
            <a:ext cx="2844800" cy="29368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" r="83862" b="92911"/>
          <a:stretch/>
        </p:blipFill>
        <p:spPr>
          <a:xfrm>
            <a:off x="9336360" y="199258"/>
            <a:ext cx="2855640" cy="78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3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4000" kern="1200" dirty="0">
                <a:solidFill>
                  <a:srgbClr val="C0000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1196752"/>
            <a:ext cx="109728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DDD6-2727-439E-A96F-E9FD4CA77376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93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11F3-C16F-4DB2-A42F-0DEC8D6A8BE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11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8760"/>
            <a:ext cx="53848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68760"/>
            <a:ext cx="53848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37D79-5435-4A72-95CC-13718149D69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08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4"/>
          <p:cNvSpPr txBox="1">
            <a:spLocks noChangeArrowheads="1"/>
          </p:cNvSpPr>
          <p:nvPr userDrawn="1"/>
        </p:nvSpPr>
        <p:spPr bwMode="auto">
          <a:xfrm>
            <a:off x="573619" y="1662116"/>
            <a:ext cx="11044767" cy="2308225"/>
          </a:xfrm>
          <a:prstGeom prst="rect">
            <a:avLst/>
          </a:prstGeom>
          <a:noFill/>
          <a:ln w="9525">
            <a:solidFill>
              <a:srgbClr val="019CE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BE" altLang="en-US" sz="4800">
              <a:solidFill>
                <a:srgbClr val="0087BE"/>
              </a:solidFill>
            </a:endParaRPr>
          </a:p>
          <a:p>
            <a:pPr algn="ctr" eaLnBrk="1" hangingPunct="1">
              <a:defRPr/>
            </a:pPr>
            <a:endParaRPr lang="nl-BE" altLang="en-US" sz="4800">
              <a:solidFill>
                <a:srgbClr val="0087BE"/>
              </a:solidFill>
            </a:endParaRPr>
          </a:p>
          <a:p>
            <a:pPr algn="ctr" eaLnBrk="1" hangingPunct="1">
              <a:defRPr/>
            </a:pPr>
            <a:endParaRPr lang="nl-BE" altLang="en-US" sz="4800">
              <a:solidFill>
                <a:srgbClr val="0087B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DDCB-4F40-4F8C-A2FE-269D135B5A1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93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5680" y="1268760"/>
            <a:ext cx="468637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C5E9-F9D9-46F9-AA92-085E1A182B7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23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289451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84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609600" y="6488668"/>
            <a:ext cx="10079567" cy="369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5200" y="6489703"/>
            <a:ext cx="1001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B2A7D7-3B07-4F16-B17F-21A2F67651B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" t="856" r="84797" b="92911"/>
          <a:stretch/>
        </p:blipFill>
        <p:spPr>
          <a:xfrm>
            <a:off x="10776520" y="6488668"/>
            <a:ext cx="108012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2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altLang="en-US" sz="4000" kern="1200" dirty="0" smtClean="0">
          <a:solidFill>
            <a:srgbClr val="C00000"/>
          </a:solidFill>
          <a:latin typeface="+mj-lt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432" y="2047178"/>
            <a:ext cx="10363200" cy="1470025"/>
          </a:xfrm>
        </p:spPr>
        <p:txBody>
          <a:bodyPr>
            <a:noAutofit/>
          </a:bodyPr>
          <a:lstStyle/>
          <a:p>
            <a:r>
              <a:rPr lang="nl-BE" sz="5400" dirty="0" smtClean="0">
                <a:cs typeface="Arial"/>
              </a:rPr>
              <a:t>Voorstelling tot aanpassing</a:t>
            </a:r>
            <a:br>
              <a:rPr lang="nl-BE" sz="5400" dirty="0" smtClean="0">
                <a:cs typeface="Arial"/>
              </a:rPr>
            </a:br>
            <a:r>
              <a:rPr lang="nl-BE" sz="5400" dirty="0" smtClean="0">
                <a:cs typeface="Arial"/>
              </a:rPr>
              <a:t>van de toegangsmatrix</a:t>
            </a:r>
            <a:endParaRPr lang="nl-BE" dirty="0">
              <a:cs typeface="Arial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endParaRPr lang="fr-BE" dirty="0">
              <a:sym typeface="Arial" pitchFamily="34" charset="0"/>
            </a:endParaRPr>
          </a:p>
          <a:p>
            <a:endParaRPr lang="fr-BE" dirty="0"/>
          </a:p>
          <a:p>
            <a:endParaRPr lang="fr-BE" dirty="0">
              <a:sym typeface="Arial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09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Mogelijkheid tot modulering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toegangsmatrix is ‘default’</a:t>
            </a:r>
          </a:p>
          <a:p>
            <a:endParaRPr lang="nl-BE" dirty="0"/>
          </a:p>
          <a:p>
            <a:r>
              <a:rPr lang="nl-BE" dirty="0" smtClean="0"/>
              <a:t>patiënt kan beslissen geen toegang te geven aan zorgverlener(s) door</a:t>
            </a:r>
          </a:p>
          <a:p>
            <a:pPr lvl="1"/>
            <a:r>
              <a:rPr lang="nl-BE" dirty="0" smtClean="0"/>
              <a:t>geen geïnformeerde toestemming tot gegevensdeling te geven en zelf in te staan voor de relevante gegevensdeling</a:t>
            </a:r>
          </a:p>
          <a:p>
            <a:pPr lvl="1"/>
            <a:r>
              <a:rPr lang="nl-BE" dirty="0" smtClean="0"/>
              <a:t>geen zorgrelaties aan te maken</a:t>
            </a:r>
          </a:p>
          <a:p>
            <a:endParaRPr lang="nl-BE" dirty="0"/>
          </a:p>
          <a:p>
            <a:r>
              <a:rPr lang="nl-BE" dirty="0" smtClean="0"/>
              <a:t>patiënt kan zorgverleners uitsluiten van toegang tot gegevens</a:t>
            </a:r>
          </a:p>
          <a:p>
            <a:endParaRPr lang="nl-BE" dirty="0" smtClean="0"/>
          </a:p>
          <a:p>
            <a:r>
              <a:rPr lang="nl-BE" dirty="0" smtClean="0"/>
              <a:t>patiënt kan beslissen toegang te geven aan alle zorgverleners die met hem/haar een zorgrelatie hebben tot alle gegevens, zonder toepassing van de toegangsmatrix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317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Interpretatie van de toegangsmatrix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bovenste rij: welke gegevenscategorieën zijn toegankelijk</a:t>
            </a:r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linkse kolom: wie heeft toegang tot de gegevens</a:t>
            </a:r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rechtse kolom: gedurende welke periode heeft iemand toegang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846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CC5E9-F9D9-46F9-AA92-085E1A182B77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48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 smtClean="0">
                <a:sym typeface="Arial" charset="0"/>
              </a:rPr>
              <a:t>Enkele evoluties in de gezondheidszorg</a:t>
            </a:r>
            <a:endParaRPr lang="nl-NL" altLang="en-US" dirty="0">
              <a:sym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BE" altLang="en-US" dirty="0">
                <a:sym typeface="Arial" charset="0"/>
              </a:rPr>
              <a:t>m</a:t>
            </a:r>
            <a:r>
              <a:rPr lang="nl-BE" altLang="en-US" dirty="0" smtClean="0">
                <a:sym typeface="Arial" charset="0"/>
              </a:rPr>
              <a:t>eer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chronische zorg (</a:t>
            </a:r>
            <a:r>
              <a:rPr lang="nl-BE" altLang="en-US" dirty="0" err="1" smtClean="0">
                <a:sym typeface="Arial" charset="0"/>
              </a:rPr>
              <a:t>vs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louter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acute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zorg)</a:t>
            </a:r>
          </a:p>
          <a:p>
            <a:r>
              <a:rPr lang="nl-BE" altLang="en-US" dirty="0">
                <a:sym typeface="Arial" charset="0"/>
              </a:rPr>
              <a:t>z</a:t>
            </a:r>
            <a:r>
              <a:rPr lang="nl-BE" altLang="en-US" dirty="0" smtClean="0">
                <a:sym typeface="Arial" charset="0"/>
              </a:rPr>
              <a:t>org op afstand (monitoring, bijstand, raadpleging, diagnose, operatie , …)</a:t>
            </a:r>
          </a:p>
          <a:p>
            <a:r>
              <a:rPr lang="nl-BE" altLang="en-US" dirty="0">
                <a:sym typeface="Arial" charset="0"/>
              </a:rPr>
              <a:t>m</a:t>
            </a:r>
            <a:r>
              <a:rPr lang="nl-BE" altLang="en-US" dirty="0" smtClean="0">
                <a:sym typeface="Arial" charset="0"/>
              </a:rPr>
              <a:t>obiele zorg, </a:t>
            </a:r>
            <a:r>
              <a:rPr lang="nl-BE" altLang="en-US" dirty="0" err="1" smtClean="0">
                <a:sym typeface="Arial" charset="0"/>
              </a:rPr>
              <a:t>oa</a:t>
            </a:r>
            <a:r>
              <a:rPr lang="nl-BE" altLang="en-US" dirty="0" smtClean="0">
                <a:sym typeface="Arial" charset="0"/>
              </a:rPr>
              <a:t> thuiszorg</a:t>
            </a:r>
          </a:p>
          <a:p>
            <a:r>
              <a:rPr lang="nl-BE" altLang="en-US" dirty="0" smtClean="0">
                <a:sym typeface="Arial" charset="0"/>
              </a:rPr>
              <a:t>geïntegreerde, multidisciplinaire en transmurale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zorg</a:t>
            </a:r>
          </a:p>
          <a:p>
            <a:r>
              <a:rPr lang="nl-BE" altLang="en-US" dirty="0">
                <a:sym typeface="Arial" charset="0"/>
              </a:rPr>
              <a:t>p</a:t>
            </a:r>
            <a:r>
              <a:rPr lang="nl-BE" altLang="en-US" dirty="0" smtClean="0">
                <a:sym typeface="Arial" charset="0"/>
              </a:rPr>
              <a:t>atiëntgerichte zorg en empowerment van de patiënt</a:t>
            </a:r>
          </a:p>
          <a:p>
            <a:r>
              <a:rPr lang="nl-BE" altLang="en-US" dirty="0">
                <a:sym typeface="Arial" charset="0"/>
              </a:rPr>
              <a:t>s</a:t>
            </a:r>
            <a:r>
              <a:rPr lang="nl-BE" altLang="en-US" dirty="0" smtClean="0">
                <a:sym typeface="Arial" charset="0"/>
              </a:rPr>
              <a:t>nel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evoluerende kennis =&gt; nood aan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betrouwbaar en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gecoördineerd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kennisbeheer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en -ontsluiting</a:t>
            </a:r>
          </a:p>
          <a:p>
            <a:r>
              <a:rPr lang="nl-BE" altLang="en-US" dirty="0">
                <a:sym typeface="Arial" charset="0"/>
              </a:rPr>
              <a:t>d</a:t>
            </a:r>
            <a:r>
              <a:rPr lang="nl-BE" altLang="en-US" dirty="0" smtClean="0">
                <a:sym typeface="Arial" charset="0"/>
              </a:rPr>
              <a:t>reiging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van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te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tijdrovende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administratieve processen</a:t>
            </a:r>
          </a:p>
          <a:p>
            <a:r>
              <a:rPr lang="nl-BE" altLang="en-US" dirty="0">
                <a:sym typeface="Arial" charset="0"/>
              </a:rPr>
              <a:t>d</a:t>
            </a:r>
            <a:r>
              <a:rPr lang="nl-BE" altLang="en-US" dirty="0" smtClean="0">
                <a:sym typeface="Arial" charset="0"/>
              </a:rPr>
              <a:t>egelijke 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ondersteuning van het gezondheidszorgbeleid en –onderzoek vergt 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degelijke, geïntegreerde en geanonimiseerde informatie</a:t>
            </a:r>
          </a:p>
          <a:p>
            <a:r>
              <a:rPr lang="nl-BE" altLang="en-US" dirty="0">
                <a:sym typeface="Arial" charset="0"/>
              </a:rPr>
              <a:t>g</a:t>
            </a:r>
            <a:r>
              <a:rPr lang="nl-BE" altLang="en-US" dirty="0" smtClean="0">
                <a:sym typeface="Arial" charset="0"/>
              </a:rPr>
              <a:t>rensoverschrijdende</a:t>
            </a:r>
            <a:r>
              <a:rPr lang="nl-BE" dirty="0" smtClean="0"/>
              <a:t> </a:t>
            </a:r>
            <a:r>
              <a:rPr lang="nl-BE" altLang="en-US" dirty="0" smtClean="0">
                <a:sym typeface="Arial" charset="0"/>
              </a:rPr>
              <a:t>mobiliteit</a:t>
            </a: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3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en-US" smtClean="0">
                <a:sym typeface="Arial" charset="0"/>
              </a:rPr>
              <a:t>De voormelde evoluties vereisen …</a:t>
            </a:r>
            <a:endParaRPr lang="nl-BE" altLang="en-US" dirty="0">
              <a:sym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altLang="en-US" dirty="0">
                <a:sym typeface="Arial" charset="0"/>
              </a:rPr>
              <a:t>e</a:t>
            </a:r>
            <a:r>
              <a:rPr lang="nl-BE" altLang="en-US" dirty="0" smtClean="0">
                <a:sym typeface="Arial" charset="0"/>
              </a:rPr>
              <a:t>en samenwerking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tussen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alle actoren in de gezondheidszorg</a:t>
            </a:r>
          </a:p>
          <a:p>
            <a:r>
              <a:rPr lang="nl-BE" altLang="en-US" dirty="0">
                <a:sym typeface="Arial" charset="0"/>
              </a:rPr>
              <a:t>e</a:t>
            </a:r>
            <a:r>
              <a:rPr lang="nl-BE" altLang="en-US" dirty="0" smtClean="0">
                <a:sym typeface="Arial" charset="0"/>
              </a:rPr>
              <a:t>fficiënte en veilige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elektronische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communicatie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tussen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alle actoren in de gezondheidszorg</a:t>
            </a:r>
          </a:p>
          <a:p>
            <a:r>
              <a:rPr lang="nl-BE" altLang="en-US" dirty="0">
                <a:sym typeface="Arial" charset="0"/>
              </a:rPr>
              <a:t>k</a:t>
            </a:r>
            <a:r>
              <a:rPr lang="nl-BE" altLang="en-US" dirty="0" smtClean="0">
                <a:sym typeface="Arial" charset="0"/>
              </a:rPr>
              <a:t>waliteitsvolle,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specialisme-overschrijdende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elektronische patiëntendossiers</a:t>
            </a:r>
          </a:p>
          <a:p>
            <a:r>
              <a:rPr lang="nl-BE" altLang="en-US" dirty="0">
                <a:sym typeface="Arial" charset="0"/>
              </a:rPr>
              <a:t>z</a:t>
            </a:r>
            <a:r>
              <a:rPr lang="nl-BE" altLang="en-US" dirty="0" smtClean="0">
                <a:sym typeface="Arial" charset="0"/>
              </a:rPr>
              <a:t>orgplannen en zorgtrajecten</a:t>
            </a:r>
          </a:p>
          <a:p>
            <a:r>
              <a:rPr lang="nl-BE" altLang="en-US" dirty="0">
                <a:sym typeface="Arial" charset="0"/>
              </a:rPr>
              <a:t>g</a:t>
            </a:r>
            <a:r>
              <a:rPr lang="nl-BE" altLang="en-US" dirty="0" smtClean="0">
                <a:sym typeface="Arial" charset="0"/>
              </a:rPr>
              <a:t>eoptimaliseerde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administratieve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processen</a:t>
            </a:r>
          </a:p>
          <a:p>
            <a:r>
              <a:rPr lang="nl-BE" altLang="en-US" dirty="0">
                <a:sym typeface="Arial" charset="0"/>
              </a:rPr>
              <a:t>t</a:t>
            </a:r>
            <a:r>
              <a:rPr lang="nl-BE" altLang="en-US" dirty="0" smtClean="0">
                <a:sym typeface="Arial" charset="0"/>
              </a:rPr>
              <a:t>echnische en semantische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interoperabiliteit</a:t>
            </a:r>
          </a:p>
          <a:p>
            <a:r>
              <a:rPr lang="nl-BE" altLang="en-US" dirty="0">
                <a:sym typeface="Arial" charset="0"/>
              </a:rPr>
              <a:t>w</a:t>
            </a:r>
            <a:r>
              <a:rPr lang="nl-BE" altLang="en-US" dirty="0" smtClean="0">
                <a:sym typeface="Arial" charset="0"/>
              </a:rPr>
              <a:t>aarborgen inzake</a:t>
            </a:r>
          </a:p>
          <a:p>
            <a:pPr lvl="1"/>
            <a:r>
              <a:rPr lang="nl-BE" altLang="en-US" dirty="0" smtClean="0">
                <a:sym typeface="Arial" charset="0"/>
              </a:rPr>
              <a:t>informatieveiligheid</a:t>
            </a:r>
          </a:p>
          <a:p>
            <a:pPr lvl="1"/>
            <a:r>
              <a:rPr lang="nl-BE" altLang="en-US" dirty="0" smtClean="0">
                <a:sym typeface="Arial" charset="0"/>
              </a:rPr>
              <a:t>bescherming van de persoonlijke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levenssfeer</a:t>
            </a:r>
          </a:p>
          <a:p>
            <a:pPr lvl="1"/>
            <a:r>
              <a:rPr lang="nl-BE" altLang="en-US" dirty="0" smtClean="0">
                <a:sym typeface="Arial" charset="0"/>
              </a:rPr>
              <a:t>naleving van het beroepsgeheim</a:t>
            </a:r>
            <a:r>
              <a:rPr lang="nl-BE" altLang="en-US" dirty="0" smtClean="0"/>
              <a:t> </a:t>
            </a:r>
            <a:r>
              <a:rPr lang="nl-BE" altLang="en-US" dirty="0" smtClean="0">
                <a:sym typeface="Arial" charset="0"/>
              </a:rPr>
              <a:t>van de zorgverstrekkers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91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fr-FR" smtClean="0"/>
              <a:t>Elektronische communicatie bevordert ook …</a:t>
            </a:r>
            <a:endParaRPr lang="en-US" altLang="fr-FR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altLang="fr-FR" dirty="0"/>
              <a:t>k</a:t>
            </a:r>
            <a:r>
              <a:rPr lang="nl-BE" altLang="fr-FR" dirty="0" smtClean="0"/>
              <a:t>waliteit van de zorgverlening en patiëntveiligheid</a:t>
            </a:r>
          </a:p>
          <a:p>
            <a:pPr lvl="1"/>
            <a:r>
              <a:rPr lang="nl-BE" altLang="fr-FR" dirty="0" smtClean="0"/>
              <a:t>vermijden van verkeerde zorgen en geneesmiddelen</a:t>
            </a:r>
          </a:p>
          <a:p>
            <a:pPr lvl="2"/>
            <a:r>
              <a:rPr lang="nl-BE" altLang="fr-FR" dirty="0" smtClean="0"/>
              <a:t>onverenigbaarheid tussen geneesmiddelen onderling</a:t>
            </a:r>
          </a:p>
          <a:p>
            <a:pPr lvl="2"/>
            <a:r>
              <a:rPr lang="nl-BE" altLang="fr-FR" dirty="0" smtClean="0"/>
              <a:t>contra-indicaties tegen bepaalde geneesmiddelen bij een patiënt (</a:t>
            </a:r>
            <a:r>
              <a:rPr lang="nl-BE" altLang="fr-FR" dirty="0" err="1" smtClean="0"/>
              <a:t>bvb</a:t>
            </a:r>
            <a:r>
              <a:rPr lang="nl-BE" altLang="fr-FR" dirty="0" smtClean="0"/>
              <a:t>. allergieën, aandoeningen, …)</a:t>
            </a:r>
          </a:p>
          <a:p>
            <a:pPr lvl="1"/>
            <a:r>
              <a:rPr lang="nl-BE" altLang="fr-FR" dirty="0" smtClean="0"/>
              <a:t>vermijden van fouten bij de toediening van de zorgen en geneesmiddelen</a:t>
            </a:r>
          </a:p>
          <a:p>
            <a:pPr lvl="1"/>
            <a:r>
              <a:rPr lang="nl-BE" altLang="fr-FR" dirty="0" smtClean="0"/>
              <a:t>beschikbaarheid van betrouwbare gegevensbanken met informatie over goede behandelingspraktijken en beslissingsondersteunende scripts</a:t>
            </a:r>
          </a:p>
          <a:p>
            <a:endParaRPr lang="nl-BE" altLang="fr-FR" dirty="0" smtClean="0"/>
          </a:p>
          <a:p>
            <a:r>
              <a:rPr lang="nl-BE" altLang="fr-FR" dirty="0"/>
              <a:t>v</a:t>
            </a:r>
            <a:r>
              <a:rPr lang="nl-BE" altLang="fr-FR" dirty="0" smtClean="0"/>
              <a:t>ermijden van onnodig meervoudige onderzoeken =&gt; minder belasting voor patiënt en vermijden onnodige meerkosten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40309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kader van </a:t>
            </a:r>
            <a:r>
              <a:rPr lang="nl-BE" smtClean="0"/>
              <a:t>de </a:t>
            </a:r>
            <a:r>
              <a:rPr lang="nl-BE" smtClean="0"/>
              <a:t>toegangsmatrix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betreft elektronische gegevensdeling</a:t>
            </a:r>
          </a:p>
          <a:p>
            <a:endParaRPr lang="nl-BE" dirty="0" smtClean="0"/>
          </a:p>
          <a:p>
            <a:r>
              <a:rPr lang="nl-BE" dirty="0" smtClean="0"/>
              <a:t>voor het verstrekken van kwalitatieve en continue zorg</a:t>
            </a:r>
            <a:endParaRPr lang="nl-BE" dirty="0"/>
          </a:p>
          <a:p>
            <a:endParaRPr lang="nl-BE" dirty="0" smtClean="0"/>
          </a:p>
          <a:p>
            <a:r>
              <a:rPr lang="nl-BE" dirty="0" smtClean="0"/>
              <a:t>met zorgverleners die een zorgrelatie hebben met de patiënt (bestaan van zorgrelatie wordt bepaald door de patiënt)</a:t>
            </a:r>
          </a:p>
          <a:p>
            <a:endParaRPr lang="nl-BE" dirty="0" smtClean="0"/>
          </a:p>
          <a:p>
            <a:r>
              <a:rPr lang="nl-BE" dirty="0" smtClean="0"/>
              <a:t>indien de patiënt zijn geïnformeerde toestemming tot gegevensdeling heeft gegeven</a:t>
            </a:r>
          </a:p>
          <a:p>
            <a:endParaRPr lang="nl-BE" dirty="0"/>
          </a:p>
          <a:p>
            <a:r>
              <a:rPr lang="nl-BE" dirty="0" smtClean="0"/>
              <a:t>met waarborgen op het vlak van informatieveiligheid</a:t>
            </a:r>
          </a:p>
          <a:p>
            <a:pPr lvl="1"/>
            <a:r>
              <a:rPr lang="nl-BE" dirty="0" smtClean="0"/>
              <a:t>end-</a:t>
            </a:r>
            <a:r>
              <a:rPr lang="nl-BE" dirty="0" err="1" smtClean="0"/>
              <a:t>to</a:t>
            </a:r>
            <a:r>
              <a:rPr lang="nl-BE" dirty="0" smtClean="0"/>
              <a:t>-end </a:t>
            </a:r>
            <a:r>
              <a:rPr lang="nl-BE" dirty="0" err="1" smtClean="0"/>
              <a:t>vercijfering</a:t>
            </a:r>
            <a:endParaRPr lang="nl-BE" dirty="0" smtClean="0"/>
          </a:p>
          <a:p>
            <a:pPr lvl="1"/>
            <a:r>
              <a:rPr lang="nl-BE" dirty="0" smtClean="0"/>
              <a:t>gebruikers- en toegangsbeheer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56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Rol van de toegangsmatrix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bepalen welke soorten gegevens</a:t>
            </a:r>
          </a:p>
          <a:p>
            <a:endParaRPr lang="nl-BE" dirty="0"/>
          </a:p>
          <a:p>
            <a:r>
              <a:rPr lang="nl-BE" dirty="0" smtClean="0"/>
              <a:t>binnen het vermelde kader</a:t>
            </a:r>
          </a:p>
          <a:p>
            <a:endParaRPr lang="nl-BE" dirty="0"/>
          </a:p>
          <a:p>
            <a:r>
              <a:rPr lang="nl-BE" dirty="0" smtClean="0"/>
              <a:t>toegankelijk zijn</a:t>
            </a:r>
          </a:p>
          <a:p>
            <a:endParaRPr lang="nl-BE" dirty="0"/>
          </a:p>
          <a:p>
            <a:r>
              <a:rPr lang="nl-BE" dirty="0" smtClean="0"/>
              <a:t>voor welke soort zorgverlener</a:t>
            </a:r>
          </a:p>
          <a:p>
            <a:endParaRPr lang="nl-BE" dirty="0"/>
          </a:p>
          <a:p>
            <a:r>
              <a:rPr lang="nl-BE" dirty="0" smtClean="0"/>
              <a:t> over welke periode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277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Daarnaast nood aan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duidelijke, herhaalde informatie</a:t>
            </a:r>
          </a:p>
          <a:p>
            <a:endParaRPr lang="nl-BE" dirty="0"/>
          </a:p>
          <a:p>
            <a:r>
              <a:rPr lang="nl-BE" dirty="0" smtClean="0"/>
              <a:t>herziening Personal Health Viewer</a:t>
            </a:r>
          </a:p>
          <a:p>
            <a:endParaRPr lang="nl-BE" dirty="0"/>
          </a:p>
          <a:p>
            <a:r>
              <a:rPr lang="nl-BE" dirty="0" smtClean="0"/>
              <a:t>mogelijkheid voor patiënt om zelf gegevens toe te voegen aan zijn elektronisch patiëntendossier</a:t>
            </a:r>
          </a:p>
          <a:p>
            <a:endParaRPr lang="nl-BE" dirty="0"/>
          </a:p>
          <a:p>
            <a:r>
              <a:rPr lang="nl-BE" dirty="0" smtClean="0"/>
              <a:t>…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78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Evenwichtsoefening</a:t>
            </a:r>
            <a:endParaRPr lang="nl-BE" dirty="0"/>
          </a:p>
        </p:txBody>
      </p:sp>
      <p:sp>
        <p:nvSpPr>
          <p:cNvPr id="5" name="Gelijkbenige driehoek 4"/>
          <p:cNvSpPr/>
          <p:nvPr/>
        </p:nvSpPr>
        <p:spPr>
          <a:xfrm>
            <a:off x="3863752" y="1844824"/>
            <a:ext cx="4464496" cy="3744416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5447928" y="138315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Eenvoud</a:t>
            </a:r>
            <a:endParaRPr lang="nl-BE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8384548" y="5220813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Kwaliteit van zorg</a:t>
            </a:r>
            <a:endParaRPr lang="nl-BE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1415480" y="522081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Vertrouwelijkheid</a:t>
            </a:r>
            <a:endParaRPr lang="nl-BE" sz="2400" dirty="0"/>
          </a:p>
        </p:txBody>
      </p:sp>
      <p:cxnSp>
        <p:nvCxnSpPr>
          <p:cNvPr id="10" name="Rechte verbindingslijn 9"/>
          <p:cNvCxnSpPr>
            <a:stCxn id="5" idx="0"/>
            <a:endCxn id="5" idx="3"/>
          </p:cNvCxnSpPr>
          <p:nvPr/>
        </p:nvCxnSpPr>
        <p:spPr>
          <a:xfrm>
            <a:off x="6096000" y="1844824"/>
            <a:ext cx="0" cy="37444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stCxn id="5" idx="1"/>
            <a:endCxn id="5" idx="4"/>
          </p:cNvCxnSpPr>
          <p:nvPr/>
        </p:nvCxnSpPr>
        <p:spPr>
          <a:xfrm>
            <a:off x="4979876" y="3717032"/>
            <a:ext cx="3348372" cy="18722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endCxn id="5" idx="5"/>
          </p:cNvCxnSpPr>
          <p:nvPr/>
        </p:nvCxnSpPr>
        <p:spPr>
          <a:xfrm flipV="1">
            <a:off x="3863752" y="3717032"/>
            <a:ext cx="3348372" cy="18722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293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 vermijden risico’s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relevante gegevens voor kwalitatieve en continue zorg zijn niet toegankelijk voor zorgverlener</a:t>
            </a:r>
          </a:p>
          <a:p>
            <a:pPr lvl="1"/>
            <a:r>
              <a:rPr lang="nl-BE" dirty="0" smtClean="0"/>
              <a:t>toegankelijkheid voor zorgverleners die een zorgrelatie hebben</a:t>
            </a:r>
          </a:p>
          <a:p>
            <a:r>
              <a:rPr lang="nl-BE" dirty="0" smtClean="0"/>
              <a:t>persoonsgegevens zijn toegankelijk voor derden die er geen behoefte aan hebben voor kwalitatieve en continue zorg</a:t>
            </a:r>
          </a:p>
          <a:p>
            <a:pPr lvl="1"/>
            <a:r>
              <a:rPr lang="nl-BE" dirty="0" smtClean="0"/>
              <a:t>voorafgaandelijk bestaan van een zorgrelatie</a:t>
            </a:r>
          </a:p>
          <a:p>
            <a:pPr lvl="1"/>
            <a:r>
              <a:rPr lang="nl-BE" dirty="0" smtClean="0"/>
              <a:t>mogelijkheid tot uitsluiting van een zorgverlener</a:t>
            </a:r>
          </a:p>
          <a:p>
            <a:pPr lvl="1"/>
            <a:r>
              <a:rPr lang="nl-BE" dirty="0" smtClean="0"/>
              <a:t>doelbinding</a:t>
            </a:r>
          </a:p>
          <a:p>
            <a:pPr lvl="1"/>
            <a:r>
              <a:rPr lang="nl-BE" dirty="0" smtClean="0"/>
              <a:t>gebruikers- en toegangsbeheer</a:t>
            </a:r>
          </a:p>
          <a:p>
            <a:pPr lvl="1"/>
            <a:r>
              <a:rPr lang="nl-BE" dirty="0" smtClean="0"/>
              <a:t>end-</a:t>
            </a:r>
            <a:r>
              <a:rPr lang="nl-BE" dirty="0" err="1" smtClean="0"/>
              <a:t>to</a:t>
            </a:r>
            <a:r>
              <a:rPr lang="nl-BE" dirty="0" smtClean="0"/>
              <a:t>-end </a:t>
            </a:r>
            <a:r>
              <a:rPr lang="nl-BE" dirty="0" err="1" smtClean="0"/>
              <a:t>vercijfering</a:t>
            </a:r>
            <a:endParaRPr lang="nl-BE" dirty="0" smtClean="0"/>
          </a:p>
          <a:p>
            <a:pPr lvl="1"/>
            <a:r>
              <a:rPr lang="nl-BE" dirty="0" err="1" smtClean="0"/>
              <a:t>logging</a:t>
            </a:r>
            <a:endParaRPr lang="nl-BE" dirty="0" smtClean="0"/>
          </a:p>
          <a:p>
            <a:r>
              <a:rPr lang="nl-BE" dirty="0" smtClean="0"/>
              <a:t>te complex beheer door patiënt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558574"/>
      </p:ext>
    </p:extLst>
  </p:cSld>
  <p:clrMapOvr>
    <a:masterClrMapping/>
  </p:clrMapOvr>
</p:sld>
</file>

<file path=ppt/theme/theme1.xml><?xml version="1.0" encoding="utf-8"?>
<a:theme xmlns:a="http://schemas.openxmlformats.org/drawingml/2006/main" name="eHealt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4625</TotalTime>
  <Words>498</Words>
  <Application>Microsoft Office PowerPoint</Application>
  <PresentationFormat>Breedbeeld</PresentationFormat>
  <Paragraphs>111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eHealth</vt:lpstr>
      <vt:lpstr>Voorstelling tot aanpassing van de toegangsmatrix</vt:lpstr>
      <vt:lpstr>Enkele evoluties in de gezondheidszorg</vt:lpstr>
      <vt:lpstr>De voormelde evoluties vereisen …</vt:lpstr>
      <vt:lpstr>Elektronische communicatie bevordert ook …</vt:lpstr>
      <vt:lpstr>Het kader van de toegangsmatrix</vt:lpstr>
      <vt:lpstr>Rol van de toegangsmatrix</vt:lpstr>
      <vt:lpstr>Daarnaast nood aan …</vt:lpstr>
      <vt:lpstr>Evenwichtsoefening</vt:lpstr>
      <vt:lpstr>Te vermijden risico’s</vt:lpstr>
      <vt:lpstr>Mogelijkheid tot modulering</vt:lpstr>
      <vt:lpstr>Interpretatie van de toegangsmatrix</vt:lpstr>
      <vt:lpstr>PowerPoint-presentatie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FRRO</cp:lastModifiedBy>
  <cp:revision>248</cp:revision>
  <cp:lastPrinted>2019-03-15T11:28:46Z</cp:lastPrinted>
  <dcterms:created xsi:type="dcterms:W3CDTF">2013-03-05T07:37:33Z</dcterms:created>
  <dcterms:modified xsi:type="dcterms:W3CDTF">2022-07-20T12:04:24Z</dcterms:modified>
</cp:coreProperties>
</file>