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4"/>
    <p:sldMasterId id="2147483683" r:id="rId5"/>
  </p:sldMasterIdLst>
  <p:notesMasterIdLst>
    <p:notesMasterId r:id="rId90"/>
  </p:notesMasterIdLst>
  <p:sldIdLst>
    <p:sldId id="256" r:id="rId6"/>
    <p:sldId id="257" r:id="rId7"/>
    <p:sldId id="417" r:id="rId8"/>
    <p:sldId id="426" r:id="rId9"/>
    <p:sldId id="427" r:id="rId10"/>
    <p:sldId id="428" r:id="rId11"/>
    <p:sldId id="445" r:id="rId12"/>
    <p:sldId id="307" r:id="rId13"/>
    <p:sldId id="308" r:id="rId14"/>
    <p:sldId id="309" r:id="rId15"/>
    <p:sldId id="310" r:id="rId16"/>
    <p:sldId id="311" r:id="rId17"/>
    <p:sldId id="312" r:id="rId18"/>
    <p:sldId id="313" r:id="rId19"/>
    <p:sldId id="314" r:id="rId20"/>
    <p:sldId id="315" r:id="rId21"/>
    <p:sldId id="316" r:id="rId22"/>
    <p:sldId id="436" r:id="rId23"/>
    <p:sldId id="325" r:id="rId24"/>
    <p:sldId id="326" r:id="rId25"/>
    <p:sldId id="332" r:id="rId26"/>
    <p:sldId id="333" r:id="rId27"/>
    <p:sldId id="334" r:id="rId28"/>
    <p:sldId id="335" r:id="rId29"/>
    <p:sldId id="336" r:id="rId30"/>
    <p:sldId id="441" r:id="rId31"/>
    <p:sldId id="442" r:id="rId32"/>
    <p:sldId id="339" r:id="rId33"/>
    <p:sldId id="443" r:id="rId34"/>
    <p:sldId id="341" r:id="rId35"/>
    <p:sldId id="444" r:id="rId36"/>
    <p:sldId id="343" r:id="rId37"/>
    <p:sldId id="344" r:id="rId38"/>
    <p:sldId id="345" r:id="rId39"/>
    <p:sldId id="351" r:id="rId40"/>
    <p:sldId id="352" r:id="rId41"/>
    <p:sldId id="353" r:id="rId42"/>
    <p:sldId id="356" r:id="rId43"/>
    <p:sldId id="357" r:id="rId44"/>
    <p:sldId id="358" r:id="rId45"/>
    <p:sldId id="359" r:id="rId46"/>
    <p:sldId id="362" r:id="rId47"/>
    <p:sldId id="363" r:id="rId48"/>
    <p:sldId id="364" r:id="rId49"/>
    <p:sldId id="365" r:id="rId50"/>
    <p:sldId id="366" r:id="rId51"/>
    <p:sldId id="367" r:id="rId52"/>
    <p:sldId id="368" r:id="rId53"/>
    <p:sldId id="369" r:id="rId54"/>
    <p:sldId id="370" r:id="rId55"/>
    <p:sldId id="374"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438" r:id="rId72"/>
    <p:sldId id="439" r:id="rId73"/>
    <p:sldId id="440"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7" r:id="rId87"/>
    <p:sldId id="435" r:id="rId88"/>
    <p:sldId id="355" r:id="rId8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CE4"/>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5332" autoAdjust="0"/>
  </p:normalViewPr>
  <p:slideViewPr>
    <p:cSldViewPr>
      <p:cViewPr varScale="1">
        <p:scale>
          <a:sx n="80" d="100"/>
          <a:sy n="80" d="100"/>
        </p:scale>
        <p:origin x="576" y="62"/>
      </p:cViewPr>
      <p:guideLst>
        <p:guide orient="horz" pos="2160"/>
        <p:guide pos="3840"/>
      </p:guideLst>
    </p:cSldViewPr>
  </p:slideViewPr>
  <p:notesTextViewPr>
    <p:cViewPr>
      <p:scale>
        <a:sx n="3" d="2"/>
        <a:sy n="3" d="2"/>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 &amp; API gateway</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 (IUAM)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 (ETEE)</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 (</a:t>
          </a:r>
          <a:r>
            <a:rPr lang="en-US" dirty="0" err="1" smtClean="0"/>
            <a:t>ConsultRN</a:t>
          </a:r>
          <a:r>
            <a:rPr lang="en-US" dirty="0" smtClean="0"/>
            <a:t>)</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custLinFactNeighborX="-1658" custLinFactNeighborY="-434">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err="1" smtClean="0"/>
            <a:t>Government</a:t>
          </a:r>
          <a:endParaRPr lang="nl-BE" sz="1600"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G-Cloud Operations &amp; </a:t>
          </a:r>
          <a:r>
            <a:rPr lang="nl-BE" sz="1600" dirty="0" err="1" smtClean="0"/>
            <a:t>Programme</a:t>
          </a:r>
          <a:r>
            <a:rPr lang="nl-BE" sz="1600" dirty="0" smtClean="0"/>
            <a:t> Board</a:t>
          </a:r>
          <a:endParaRPr lang="nl-BE" sz="1600"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FPS/PPS</a:t>
          </a:r>
          <a:r>
            <a:rPr dirty="0"/>
            <a:t/>
          </a:r>
          <a:br>
            <a:rPr dirty="0"/>
          </a:br>
          <a:r>
            <a:rPr lang="nl-BE" sz="1600" dirty="0" smtClean="0"/>
            <a:t>(</a:t>
          </a:r>
          <a:r>
            <a:rPr lang="nl-BE" sz="1600" dirty="0" err="1" smtClean="0"/>
            <a:t>Horizontal</a:t>
          </a:r>
          <a:r>
            <a:rPr lang="nl-BE" sz="1600" dirty="0" smtClean="0"/>
            <a:t> FPS, FPS FIN, Belnet, …)</a:t>
          </a:r>
          <a:endParaRPr lang="nl-BE" sz="16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PSSI/IPB </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dirty="0" smtClean="0"/>
            <a:t>Association of  FPS/PPSI/IPB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dirty="0" smtClean="0"/>
            <a:t>Private ICT companies </a:t>
          </a:r>
          <a:r>
            <a:rPr lang="nl-BE" sz="1600" dirty="0" err="1" smtClean="0"/>
            <a:t>directed</a:t>
          </a:r>
          <a:r>
            <a:rPr lang="nl-BE" sz="1600" dirty="0" smtClean="0"/>
            <a:t> </a:t>
          </a:r>
          <a:r>
            <a:rPr lang="nl-BE" sz="1600" dirty="0" err="1" smtClean="0"/>
            <a:t>by</a:t>
          </a:r>
          <a:r>
            <a:rPr lang="nl-BE" sz="1600" dirty="0" smtClean="0"/>
            <a:t> FPS/PSSI/... </a:t>
          </a:r>
          <a:endParaRPr lang="nl-BE" sz="16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a:solidFill>
                <a:schemeClr val="tx1"/>
              </a:solidFill>
            </a:rPr>
            <a:t>Offered by</a:t>
          </a:r>
        </a:p>
      </dgm:t>
    </dgm:pt>
    <dgm:pt modelId="{F7C2E3DB-0C1C-4043-AADC-4AA879B0C8E8}">
      <dgm:prSet phldrT="[Text]"/>
      <dgm:spPr/>
      <dgm:t>
        <a:bodyPr/>
        <a:lstStyle/>
        <a:p>
          <a:r>
            <a:rPr lang="en-GB"/>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a:solidFill>
                <a:schemeClr val="tx1"/>
              </a:solidFill>
            </a:rPr>
            <a:t>Delivered by</a:t>
          </a:r>
        </a:p>
      </dgm:t>
    </dgm:pt>
    <dgm:pt modelId="{EBD4829B-DED3-486E-BCD6-3FBF6989D5E7}">
      <dgm:prSet phldrT="[Text]"/>
      <dgm:spPr/>
      <dgm:t>
        <a:bodyPr/>
        <a:lstStyle/>
        <a:p>
          <a:r>
            <a:rPr lang="en-GB"/>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111241"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401037" y="210519"/>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Co</a:t>
          </a:r>
          <a:r>
            <a:rPr lang="en-US" sz="1900" kern="1200" dirty="0" smtClean="0"/>
            <a:t>o</a:t>
          </a:r>
          <a:r>
            <a:rPr sz="1900" kern="1200" dirty="0" smtClean="0"/>
            <a:t>rdinati</a:t>
          </a:r>
          <a:r>
            <a:rPr lang="en-US" sz="1900" kern="1200" dirty="0" smtClean="0"/>
            <a:t>on of the electronic processes &amp; API gateway</a:t>
          </a:r>
          <a:endParaRPr lang="nl-BE" sz="1900" kern="1200" dirty="0"/>
        </a:p>
      </dsp:txBody>
      <dsp:txXfrm>
        <a:off x="401037" y="210519"/>
        <a:ext cx="3240405" cy="1012626"/>
      </dsp:txXfrm>
    </dsp:sp>
    <dsp:sp modelId="{8B00EC11-24E0-4E0C-8101-DB576F31F9D2}">
      <dsp:nvSpPr>
        <dsp:cNvPr id="0" name=""/>
        <dsp:cNvSpPr/>
      </dsp:nvSpPr>
      <dsp:spPr>
        <a:xfrm>
          <a:off x="266020" y="64251"/>
          <a:ext cx="708838" cy="106325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933705" y="210519"/>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Portal </a:t>
          </a:r>
          <a:endParaRPr lang="nl-BE" sz="1900" kern="1200" dirty="0"/>
        </a:p>
      </dsp:txBody>
      <dsp:txXfrm>
        <a:off x="3933705" y="210519"/>
        <a:ext cx="3240405" cy="1012626"/>
      </dsp:txXfrm>
    </dsp:sp>
    <dsp:sp modelId="{17BB8C5E-ACC5-4AEA-AC3B-15C53CC548C0}">
      <dsp:nvSpPr>
        <dsp:cNvPr id="0" name=""/>
        <dsp:cNvSpPr/>
      </dsp:nvSpPr>
      <dsp:spPr>
        <a:xfrm>
          <a:off x="3798689" y="64251"/>
          <a:ext cx="708838" cy="106325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466374" y="210519"/>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Integrated user and access management system (IUAM)</a:t>
          </a:r>
          <a:endParaRPr lang="nl-BE" sz="1900" kern="1200" dirty="0"/>
        </a:p>
      </dsp:txBody>
      <dsp:txXfrm>
        <a:off x="7466374" y="210519"/>
        <a:ext cx="3240405" cy="1012626"/>
      </dsp:txXfrm>
    </dsp:sp>
    <dsp:sp modelId="{DEDE190B-7605-44A7-B19B-482157C4ED09}">
      <dsp:nvSpPr>
        <dsp:cNvPr id="0" name=""/>
        <dsp:cNvSpPr/>
      </dsp:nvSpPr>
      <dsp:spPr>
        <a:xfrm>
          <a:off x="7331357" y="64251"/>
          <a:ext cx="708838" cy="10632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401037" y="1485303"/>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Management of </a:t>
          </a:r>
          <a:r>
            <a:rPr sz="1900" kern="1200" dirty="0" smtClean="0"/>
            <a:t>loggings</a:t>
          </a:r>
          <a:endParaRPr lang="nl-BE" sz="1900" kern="1200" dirty="0"/>
        </a:p>
      </dsp:txBody>
      <dsp:txXfrm>
        <a:off x="401037" y="1485303"/>
        <a:ext cx="3240405" cy="1012626"/>
      </dsp:txXfrm>
    </dsp:sp>
    <dsp:sp modelId="{F94043AE-FBAE-4418-8D10-10B1481C95AF}">
      <dsp:nvSpPr>
        <dsp:cNvPr id="0" name=""/>
        <dsp:cNvSpPr/>
      </dsp:nvSpPr>
      <dsp:spPr>
        <a:xfrm>
          <a:off x="266020" y="1339035"/>
          <a:ext cx="708838" cy="106325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879980" y="148090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System </a:t>
          </a:r>
          <a:r>
            <a:rPr lang="en-US" sz="1900" kern="1200" dirty="0" smtClean="0"/>
            <a:t>for</a:t>
          </a:r>
          <a:r>
            <a:rPr sz="1900" kern="1200" dirty="0" smtClean="0"/>
            <a:t> </a:t>
          </a:r>
          <a:r>
            <a:rPr sz="1900" kern="1200" dirty="0"/>
            <a:t>end-to-end </a:t>
          </a:r>
          <a:r>
            <a:rPr lang="en-US" sz="1900" kern="1200" dirty="0" smtClean="0"/>
            <a:t>encryption (ETEE)</a:t>
          </a:r>
          <a:endParaRPr lang="nl-BE" sz="1900" kern="1200" dirty="0"/>
        </a:p>
      </dsp:txBody>
      <dsp:txXfrm>
        <a:off x="3879980" y="1480908"/>
        <a:ext cx="3240405" cy="1012626"/>
      </dsp:txXfrm>
    </dsp:sp>
    <dsp:sp modelId="{1D377189-38FA-44FB-9886-A25D865375A4}">
      <dsp:nvSpPr>
        <dsp:cNvPr id="0" name=""/>
        <dsp:cNvSpPr/>
      </dsp:nvSpPr>
      <dsp:spPr>
        <a:xfrm>
          <a:off x="3798689" y="1339035"/>
          <a:ext cx="708838" cy="106325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466374" y="1485303"/>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lang="fr-BE" sz="1900" kern="1200" dirty="0" smtClean="0">
              <a:solidFill>
                <a:srgbClr val="3E6E5A"/>
              </a:solidFill>
            </a:rPr>
            <a:t>eHealth</a:t>
          </a:r>
          <a:r>
            <a:rPr sz="1900" kern="1200" dirty="0"/>
            <a:t>Box</a:t>
          </a:r>
          <a:endParaRPr lang="nl-BE" sz="1900" kern="1200" dirty="0"/>
        </a:p>
      </dsp:txBody>
      <dsp:txXfrm>
        <a:off x="7466374" y="1485303"/>
        <a:ext cx="3240405" cy="1012626"/>
      </dsp:txXfrm>
    </dsp:sp>
    <dsp:sp modelId="{82E38FB2-A96C-4D7A-A866-6D7BE57189A0}">
      <dsp:nvSpPr>
        <dsp:cNvPr id="0" name=""/>
        <dsp:cNvSpPr/>
      </dsp:nvSpPr>
      <dsp:spPr>
        <a:xfrm>
          <a:off x="7331357" y="1339035"/>
          <a:ext cx="708838" cy="1063257"/>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401037" y="276008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sz="1900" kern="1200"/>
            <a:t>Timestamping</a:t>
          </a:r>
          <a:endParaRPr lang="nl-BE" sz="1900" kern="1200"/>
        </a:p>
      </dsp:txBody>
      <dsp:txXfrm>
        <a:off x="401037" y="2760088"/>
        <a:ext cx="3240405" cy="1012626"/>
      </dsp:txXfrm>
    </dsp:sp>
    <dsp:sp modelId="{A9E14B50-194E-4A93-B9D9-20BB56D81973}">
      <dsp:nvSpPr>
        <dsp:cNvPr id="0" name=""/>
        <dsp:cNvSpPr/>
      </dsp:nvSpPr>
      <dsp:spPr>
        <a:xfrm>
          <a:off x="266020" y="2613819"/>
          <a:ext cx="708838" cy="106325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933705" y="276008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sz="1900" kern="1200" dirty="0" smtClean="0"/>
            <a:t>Coding </a:t>
          </a:r>
          <a:r>
            <a:rPr lang="en-US" sz="1900" kern="1200" dirty="0" smtClean="0"/>
            <a:t>and</a:t>
          </a:r>
          <a:r>
            <a:rPr sz="1900" kern="1200" dirty="0" smtClean="0"/>
            <a:t> </a:t>
          </a:r>
          <a:r>
            <a:rPr sz="1900" kern="1200" dirty="0" err="1" smtClean="0"/>
            <a:t>anon</a:t>
          </a:r>
          <a:r>
            <a:rPr lang="en-US" sz="1900" kern="1200" dirty="0" err="1" smtClean="0"/>
            <a:t>y</a:t>
          </a:r>
          <a:r>
            <a:rPr sz="1900" kern="1200" dirty="0" err="1" smtClean="0"/>
            <a:t>mising</a:t>
          </a:r>
          <a:endParaRPr lang="nl-BE" sz="1900" kern="1200" dirty="0"/>
        </a:p>
      </dsp:txBody>
      <dsp:txXfrm>
        <a:off x="3933705" y="2760088"/>
        <a:ext cx="3240405" cy="1012626"/>
      </dsp:txXfrm>
    </dsp:sp>
    <dsp:sp modelId="{70C2EA1E-D7DB-4E74-806D-4590DBE781A3}">
      <dsp:nvSpPr>
        <dsp:cNvPr id="0" name=""/>
        <dsp:cNvSpPr/>
      </dsp:nvSpPr>
      <dsp:spPr>
        <a:xfrm>
          <a:off x="3798689" y="2613819"/>
          <a:ext cx="708838" cy="1063257"/>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466374" y="276008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Consultation of National register and CBSS registers (</a:t>
          </a:r>
          <a:r>
            <a:rPr lang="en-US" sz="1900" kern="1200" dirty="0" err="1" smtClean="0"/>
            <a:t>ConsultRN</a:t>
          </a:r>
          <a:r>
            <a:rPr lang="en-US" sz="1900" kern="1200" dirty="0" smtClean="0"/>
            <a:t>)</a:t>
          </a:r>
          <a:endParaRPr lang="nl-BE" sz="1900" kern="1200" dirty="0"/>
        </a:p>
      </dsp:txBody>
      <dsp:txXfrm>
        <a:off x="7466374" y="2760088"/>
        <a:ext cx="3240405" cy="1012626"/>
      </dsp:txXfrm>
    </dsp:sp>
    <dsp:sp modelId="{139FD9EA-3509-4D4C-98D4-BC741BA871D8}">
      <dsp:nvSpPr>
        <dsp:cNvPr id="0" name=""/>
        <dsp:cNvSpPr/>
      </dsp:nvSpPr>
      <dsp:spPr>
        <a:xfrm>
          <a:off x="7331357" y="2613819"/>
          <a:ext cx="708838" cy="106325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933705" y="4034872"/>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t>Reference directories</a:t>
          </a:r>
          <a:r>
            <a:rPr sz="1900" kern="1200" dirty="0" smtClean="0"/>
            <a:t> (</a:t>
          </a:r>
          <a:r>
            <a:rPr lang="nl-BE" sz="1900" kern="1200" dirty="0" smtClean="0"/>
            <a:t>hub-</a:t>
          </a:r>
          <a:r>
            <a:rPr sz="1900" kern="1200" dirty="0" err="1" smtClean="0"/>
            <a:t>metahub</a:t>
          </a:r>
          <a:r>
            <a:rPr lang="nl-BE" sz="1900" kern="1200" dirty="0" smtClean="0"/>
            <a:t> system</a:t>
          </a:r>
          <a:r>
            <a:rPr sz="1900" kern="1200" dirty="0" smtClean="0"/>
            <a:t>)</a:t>
          </a:r>
          <a:endParaRPr lang="nl-BE" sz="1900" kern="1200" dirty="0"/>
        </a:p>
      </dsp:txBody>
      <dsp:txXfrm>
        <a:off x="3933705" y="4034872"/>
        <a:ext cx="3240405" cy="1012626"/>
      </dsp:txXfrm>
    </dsp:sp>
    <dsp:sp modelId="{763F0339-AF8A-4C55-81EF-EEBFD25A8379}">
      <dsp:nvSpPr>
        <dsp:cNvPr id="0" name=""/>
        <dsp:cNvSpPr/>
      </dsp:nvSpPr>
      <dsp:spPr>
        <a:xfrm>
          <a:off x="3798689" y="3888604"/>
          <a:ext cx="708838" cy="1063257"/>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155690"/>
          <a:ext cx="1536851"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err="1" smtClean="0"/>
            <a:t>Government</a:t>
          </a:r>
          <a:endParaRPr lang="nl-BE" sz="1600" kern="1200" dirty="0"/>
        </a:p>
      </dsp:txBody>
      <dsp:txXfrm>
        <a:off x="2666746" y="182822"/>
        <a:ext cx="1482587" cy="872074"/>
      </dsp:txXfrm>
    </dsp:sp>
    <dsp:sp modelId="{E753885E-5E29-4AA1-97C6-E523B79A20E0}">
      <dsp:nvSpPr>
        <dsp:cNvPr id="0" name=""/>
        <dsp:cNvSpPr/>
      </dsp:nvSpPr>
      <dsp:spPr>
        <a:xfrm>
          <a:off x="3362320" y="1082029"/>
          <a:ext cx="91440" cy="370535"/>
        </a:xfrm>
        <a:custGeom>
          <a:avLst/>
          <a:gdLst/>
          <a:ahLst/>
          <a:cxnLst/>
          <a:rect l="0" t="0" r="0" b="0"/>
          <a:pathLst>
            <a:path>
              <a:moveTo>
                <a:pt x="45720" y="0"/>
              </a:moveTo>
              <a:lnTo>
                <a:pt x="45720" y="3705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452565"/>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kern="1200" dirty="0" smtClean="0"/>
            <a:t>G-Cloud Strategic Board</a:t>
          </a:r>
        </a:p>
      </dsp:txBody>
      <dsp:txXfrm>
        <a:off x="2740417" y="1479697"/>
        <a:ext cx="1335244" cy="872074"/>
      </dsp:txXfrm>
    </dsp:sp>
    <dsp:sp modelId="{2ABDDC3B-0E3F-4094-B2A0-81DDA2235859}">
      <dsp:nvSpPr>
        <dsp:cNvPr id="0" name=""/>
        <dsp:cNvSpPr/>
      </dsp:nvSpPr>
      <dsp:spPr>
        <a:xfrm>
          <a:off x="3362320" y="2378904"/>
          <a:ext cx="91440" cy="304793"/>
        </a:xfrm>
        <a:custGeom>
          <a:avLst/>
          <a:gdLst/>
          <a:ahLst/>
          <a:cxnLst/>
          <a:rect l="0" t="0" r="0" b="0"/>
          <a:pathLst>
            <a:path>
              <a:moveTo>
                <a:pt x="45720" y="0"/>
              </a:moveTo>
              <a:lnTo>
                <a:pt x="45720" y="3047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683697"/>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G-Cloud Operations &amp; </a:t>
          </a:r>
          <a:r>
            <a:rPr lang="nl-BE" sz="1600" kern="1200" dirty="0" err="1" smtClean="0"/>
            <a:t>Programme</a:t>
          </a:r>
          <a:r>
            <a:rPr lang="nl-BE" sz="1600" kern="1200" dirty="0" smtClean="0"/>
            <a:t> Board</a:t>
          </a:r>
          <a:endParaRPr lang="nl-BE" sz="1600" kern="1200" dirty="0"/>
        </a:p>
      </dsp:txBody>
      <dsp:txXfrm>
        <a:off x="2740417" y="2710829"/>
        <a:ext cx="1335244" cy="872074"/>
      </dsp:txXfrm>
    </dsp:sp>
    <dsp:sp modelId="{10FA042D-5615-4BF9-958C-81FFB5A6DD35}">
      <dsp:nvSpPr>
        <dsp:cNvPr id="0" name=""/>
        <dsp:cNvSpPr/>
      </dsp:nvSpPr>
      <dsp:spPr>
        <a:xfrm>
          <a:off x="694754" y="3610036"/>
          <a:ext cx="2713285" cy="369803"/>
        </a:xfrm>
        <a:custGeom>
          <a:avLst/>
          <a:gdLst/>
          <a:ahLst/>
          <a:cxnLst/>
          <a:rect l="0" t="0" r="0" b="0"/>
          <a:pathLst>
            <a:path>
              <a:moveTo>
                <a:pt x="2713285" y="0"/>
              </a:moveTo>
              <a:lnTo>
                <a:pt x="2713285"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FPS/PPS</a:t>
          </a:r>
          <a:r>
            <a:rPr kern="1200" dirty="0"/>
            <a:t/>
          </a:r>
          <a:br>
            <a:rPr kern="1200" dirty="0"/>
          </a:br>
          <a:r>
            <a:rPr lang="nl-BE" sz="1600" kern="1200" dirty="0" smtClean="0"/>
            <a:t>(</a:t>
          </a:r>
          <a:r>
            <a:rPr lang="nl-BE" sz="1600" kern="1200" dirty="0" err="1" smtClean="0"/>
            <a:t>Horizontal</a:t>
          </a:r>
          <a:r>
            <a:rPr lang="nl-BE" sz="1600" kern="1200" dirty="0" smtClean="0"/>
            <a:t> FPS, FPS FIN, Belnet, …)</a:t>
          </a:r>
          <a:endParaRPr lang="nl-BE" sz="1600" kern="1200" dirty="0"/>
        </a:p>
      </dsp:txBody>
      <dsp:txXfrm>
        <a:off x="27132" y="4006972"/>
        <a:ext cx="1335244" cy="872074"/>
      </dsp:txXfrm>
    </dsp:sp>
    <dsp:sp modelId="{16DB20CB-D959-404A-86D4-DBD9F03D41C8}">
      <dsp:nvSpPr>
        <dsp:cNvPr id="0" name=""/>
        <dsp:cNvSpPr/>
      </dsp:nvSpPr>
      <dsp:spPr>
        <a:xfrm>
          <a:off x="2456059" y="3610036"/>
          <a:ext cx="951980" cy="369803"/>
        </a:xfrm>
        <a:custGeom>
          <a:avLst/>
          <a:gdLst/>
          <a:ahLst/>
          <a:cxnLst/>
          <a:rect l="0" t="0" r="0" b="0"/>
          <a:pathLst>
            <a:path>
              <a:moveTo>
                <a:pt x="951980" y="0"/>
              </a:moveTo>
              <a:lnTo>
                <a:pt x="951980" y="184901"/>
              </a:lnTo>
              <a:lnTo>
                <a:pt x="0" y="184901"/>
              </a:lnTo>
              <a:lnTo>
                <a:pt x="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PSSI/IPB </a:t>
          </a:r>
        </a:p>
        <a:p>
          <a:pPr lvl="0" algn="ctr" defTabSz="711200">
            <a:lnSpc>
              <a:spcPct val="90000"/>
            </a:lnSpc>
            <a:spcBef>
              <a:spcPct val="0"/>
            </a:spcBef>
            <a:spcAft>
              <a:spcPct val="35000"/>
            </a:spcAft>
          </a:pPr>
          <a:r>
            <a:rPr lang="nl-BE" sz="1600" kern="1200" dirty="0" smtClean="0"/>
            <a:t>(CBSS, ...)</a:t>
          </a:r>
          <a:endParaRPr lang="nl-BE" sz="1600" kern="1200" dirty="0"/>
        </a:p>
      </dsp:txBody>
      <dsp:txXfrm>
        <a:off x="1788437" y="4006972"/>
        <a:ext cx="1335244" cy="872074"/>
      </dsp:txXfrm>
    </dsp:sp>
    <dsp:sp modelId="{040AE0B6-74FA-4EA9-BB98-39A17B3C414B}">
      <dsp:nvSpPr>
        <dsp:cNvPr id="0" name=""/>
        <dsp:cNvSpPr/>
      </dsp:nvSpPr>
      <dsp:spPr>
        <a:xfrm>
          <a:off x="3408040" y="3610036"/>
          <a:ext cx="854380" cy="369803"/>
        </a:xfrm>
        <a:custGeom>
          <a:avLst/>
          <a:gdLst/>
          <a:ahLst/>
          <a:cxnLst/>
          <a:rect l="0" t="0" r="0" b="0"/>
          <a:pathLst>
            <a:path>
              <a:moveTo>
                <a:pt x="0" y="0"/>
              </a:moveTo>
              <a:lnTo>
                <a:pt x="0" y="184901"/>
              </a:lnTo>
              <a:lnTo>
                <a:pt x="854380" y="184901"/>
              </a:lnTo>
              <a:lnTo>
                <a:pt x="854380"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Association of  FPS/PPSI/IPB</a:t>
          </a:r>
          <a:endParaRPr lang="nl-BE" sz="1600" kern="1200" dirty="0"/>
        </a:p>
      </dsp:txBody>
      <dsp:txXfrm>
        <a:off x="3594798" y="4006972"/>
        <a:ext cx="1335244" cy="872074"/>
      </dsp:txXfrm>
    </dsp:sp>
    <dsp:sp modelId="{CB131D3F-5060-48D1-BCD5-E503DCC482AE}">
      <dsp:nvSpPr>
        <dsp:cNvPr id="0" name=""/>
        <dsp:cNvSpPr/>
      </dsp:nvSpPr>
      <dsp:spPr>
        <a:xfrm>
          <a:off x="3408040" y="3610036"/>
          <a:ext cx="2660742" cy="369803"/>
        </a:xfrm>
        <a:custGeom>
          <a:avLst/>
          <a:gdLst/>
          <a:ahLst/>
          <a:cxnLst/>
          <a:rect l="0" t="0" r="0" b="0"/>
          <a:pathLst>
            <a:path>
              <a:moveTo>
                <a:pt x="0" y="0"/>
              </a:moveTo>
              <a:lnTo>
                <a:pt x="0" y="184901"/>
              </a:lnTo>
              <a:lnTo>
                <a:pt x="2660742" y="184901"/>
              </a:lnTo>
              <a:lnTo>
                <a:pt x="2660742" y="3698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979840"/>
          <a:ext cx="1389508" cy="926338"/>
        </a:xfrm>
        <a:prstGeom prst="roundRect">
          <a:avLst>
            <a:gd name="adj" fmla="val 10000"/>
          </a:avLst>
        </a:prstGeom>
        <a:solidFill>
          <a:srgbClr val="0070C0"/>
        </a:soli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Private ICT companies </a:t>
          </a:r>
          <a:r>
            <a:rPr lang="nl-BE" sz="1600" kern="1200" dirty="0" err="1" smtClean="0"/>
            <a:t>directed</a:t>
          </a:r>
          <a:r>
            <a:rPr lang="nl-BE" sz="1600" kern="1200" dirty="0" smtClean="0"/>
            <a:t> </a:t>
          </a:r>
          <a:r>
            <a:rPr lang="nl-BE" sz="1600" kern="1200" dirty="0" err="1" smtClean="0"/>
            <a:t>by</a:t>
          </a:r>
          <a:r>
            <a:rPr lang="nl-BE" sz="1600" kern="1200" dirty="0" smtClean="0"/>
            <a:t> FPS/PSSI/... </a:t>
          </a:r>
          <a:endParaRPr lang="nl-BE" sz="1600" kern="1200" dirty="0"/>
        </a:p>
      </dsp:txBody>
      <dsp:txXfrm>
        <a:off x="5401159" y="4006972"/>
        <a:ext cx="1335244" cy="872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547657" y="0"/>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G-Cloud service</a:t>
          </a:r>
        </a:p>
      </dsp:txBody>
      <dsp:txXfrm>
        <a:off x="1577299" y="29642"/>
        <a:ext cx="5989400" cy="952771"/>
      </dsp:txXfrm>
    </dsp:sp>
    <dsp:sp modelId="{0C7CC63B-3455-4C45-9DA6-782CF23DA0D2}">
      <dsp:nvSpPr>
        <dsp:cNvPr id="0" name=""/>
        <dsp:cNvSpPr/>
      </dsp:nvSpPr>
      <dsp:spPr>
        <a:xfrm rot="5400000">
          <a:off x="4360908" y="4928"/>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Offered by</a:t>
          </a:r>
        </a:p>
      </dsp:txBody>
      <dsp:txXfrm rot="-5400000">
        <a:off x="3815915" y="1053978"/>
        <a:ext cx="1512170" cy="295527"/>
      </dsp:txXfrm>
    </dsp:sp>
    <dsp:sp modelId="{B8224C86-8BDC-451D-8292-48080CD925A0}">
      <dsp:nvSpPr>
        <dsp:cNvPr id="0" name=""/>
        <dsp:cNvSpPr/>
      </dsp:nvSpPr>
      <dsp:spPr>
        <a:xfrm>
          <a:off x="1547657" y="1518084"/>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GB" sz="3800" kern="1200"/>
            <a:t>Service owner</a:t>
          </a:r>
        </a:p>
      </dsp:txBody>
      <dsp:txXfrm>
        <a:off x="1577299" y="1547726"/>
        <a:ext cx="5989400" cy="952771"/>
      </dsp:txXfrm>
    </dsp:sp>
    <dsp:sp modelId="{AC9D2797-5CBA-4A8C-BED3-A0EE5E799809}">
      <dsp:nvSpPr>
        <dsp:cNvPr id="0" name=""/>
        <dsp:cNvSpPr/>
      </dsp:nvSpPr>
      <dsp:spPr>
        <a:xfrm rot="5400000">
          <a:off x="4360908" y="1523012"/>
          <a:ext cx="422182" cy="25202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GB" sz="2100" kern="1200">
              <a:solidFill>
                <a:schemeClr val="tx1"/>
              </a:solidFill>
            </a:rPr>
            <a:t>Delivered by</a:t>
          </a:r>
        </a:p>
      </dsp:txBody>
      <dsp:txXfrm rot="-5400000">
        <a:off x="3815915" y="2572062"/>
        <a:ext cx="1512170" cy="295527"/>
      </dsp:txXfrm>
    </dsp:sp>
    <dsp:sp modelId="{B198218E-A8DA-4ADB-8F41-DBFFF85C472A}">
      <dsp:nvSpPr>
        <dsp:cNvPr id="0" name=""/>
        <dsp:cNvSpPr/>
      </dsp:nvSpPr>
      <dsp:spPr>
        <a:xfrm>
          <a:off x="1547657" y="3036167"/>
          <a:ext cx="6048684" cy="101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700" kern="1200"/>
            <a:t>Service provider</a:t>
          </a:r>
        </a:p>
      </dsp:txBody>
      <dsp:txXfrm>
        <a:off x="1577299" y="3065809"/>
        <a:ext cx="5989400" cy="95277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15-02-22</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478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4FA4-D929-4BC1-AA33-170443418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35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4FA4-D929-4BC1-AA33-170443418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0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94F1B-BE66-455F-A211-5BF8A8CC51C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90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210854-3294-4552-9300-C6E5208EB8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78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55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0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75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7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5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91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13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674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45</a:t>
            </a:fld>
            <a:endParaRPr lang="fr-BE"/>
          </a:p>
        </p:txBody>
      </p:sp>
    </p:spTree>
    <p:extLst>
      <p:ext uri="{BB962C8B-B14F-4D97-AF65-F5344CB8AC3E}">
        <p14:creationId xmlns:p14="http://schemas.microsoft.com/office/powerpoint/2010/main" val="240449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48</a:t>
            </a:fld>
            <a:endParaRPr lang="fr-BE"/>
          </a:p>
        </p:txBody>
      </p:sp>
    </p:spTree>
    <p:extLst>
      <p:ext uri="{BB962C8B-B14F-4D97-AF65-F5344CB8AC3E}">
        <p14:creationId xmlns:p14="http://schemas.microsoft.com/office/powerpoint/2010/main" val="2311235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55</a:t>
            </a:fld>
            <a:endParaRPr lang="fr-BE"/>
          </a:p>
        </p:txBody>
      </p:sp>
    </p:spTree>
    <p:extLst>
      <p:ext uri="{BB962C8B-B14F-4D97-AF65-F5344CB8AC3E}">
        <p14:creationId xmlns:p14="http://schemas.microsoft.com/office/powerpoint/2010/main" val="3530697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E1614-ED46-48E0-806B-6A4F6E29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844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E1614-ED46-48E0-806B-6A4F6E29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34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5856288" y="581025"/>
            <a:ext cx="2792412" cy="1570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1450514" y="2239498"/>
            <a:ext cx="11604107" cy="18323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8216224" y="4420018"/>
            <a:ext cx="6285558" cy="23348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916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41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78</a:t>
            </a:fld>
            <a:endParaRPr lang="fr-BE"/>
          </a:p>
        </p:txBody>
      </p:sp>
    </p:spTree>
    <p:extLst>
      <p:ext uri="{BB962C8B-B14F-4D97-AF65-F5344CB8AC3E}">
        <p14:creationId xmlns:p14="http://schemas.microsoft.com/office/powerpoint/2010/main" val="308338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6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076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94F1B-BE66-455F-A211-5BF8A8CC51CA}"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60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4FA4-D929-4BC1-AA33-170443418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85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4FA4-D929-4BC1-AA33-170443418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4FA4-D929-4BC1-AA33-170443418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62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64FA4-D929-4BC1-AA33-1704434187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93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tx1">
                    <a:lumMod val="65000"/>
                    <a:lumOff val="35000"/>
                  </a:schemeClr>
                </a:solidFill>
                <a:latin typeface="+mn-lt"/>
              </a:defRPr>
            </a:lvl1pPr>
          </a:lstStyle>
          <a:p>
            <a:r>
              <a:rPr lang="en-US" dirty="0" smtClean="0"/>
              <a:t>Click to edit Master title style</a:t>
            </a:r>
            <a:endParaRPr lang="fr-BE" dirty="0"/>
          </a:p>
        </p:txBody>
      </p:sp>
      <p:sp>
        <p:nvSpPr>
          <p:cNvPr id="8"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grpSp>
        <p:nvGrpSpPr>
          <p:cNvPr id="6" name="Group 11"/>
          <p:cNvGrpSpPr>
            <a:grpSpLocks/>
          </p:cNvGrpSpPr>
          <p:nvPr userDrawn="1"/>
        </p:nvGrpSpPr>
        <p:grpSpPr bwMode="auto">
          <a:xfrm>
            <a:off x="5999990" y="3140968"/>
            <a:ext cx="5691717" cy="2800350"/>
            <a:chOff x="4406900" y="2676525"/>
            <a:chExt cx="4268788" cy="2801603"/>
          </a:xfrm>
        </p:grpSpPr>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28803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27124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j-lt"/>
                  <a:cs typeface="Arial" pitchFamily="34" charset="0"/>
                </a:rPr>
                <a:t>frank.robben@ehealth.fgov.be </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@FrRobben</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https://www.ehealth.fgov.be</a:t>
              </a:r>
            </a:p>
            <a:p>
              <a:pPr>
                <a:defRPr/>
              </a:pPr>
              <a:r>
                <a:rPr lang="fr-BE" altLang="en-US" sz="1600" dirty="0" smtClean="0">
                  <a:latin typeface="+mj-lt"/>
                  <a:cs typeface="Arial" pitchFamily="34" charset="0"/>
                  <a:sym typeface="Arial" pitchFamily="34" charset="0"/>
                </a:rPr>
                <a:t>https://www.ksz.fgov.be</a:t>
              </a:r>
            </a:p>
            <a:p>
              <a:pPr>
                <a:defRPr/>
              </a:pPr>
              <a:r>
                <a:rPr lang="fr-BE" altLang="en-US" sz="1600" dirty="0" smtClean="0">
                  <a:latin typeface="+mj-lt"/>
                  <a:cs typeface="Arial" pitchFamily="34" charset="0"/>
                  <a:sym typeface="Arial" pitchFamily="34" charset="0"/>
                </a:rPr>
                <a:t>https://www.frankrobben.be</a:t>
              </a:r>
              <a:endParaRPr lang="fr-BE" altLang="en-US" sz="1600" dirty="0" smtClean="0">
                <a:latin typeface="+mj-lt"/>
                <a:cs typeface="Arial" pitchFamily="34" charset="0"/>
              </a:endParaRPr>
            </a:p>
          </p:txBody>
        </p:sp>
      </p:grpSp>
    </p:spTree>
    <p:extLst>
      <p:ext uri="{BB962C8B-B14F-4D97-AF65-F5344CB8AC3E}">
        <p14:creationId xmlns:p14="http://schemas.microsoft.com/office/powerpoint/2010/main" val="304165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BE" smtClean="0"/>
              <a:t>- </a:t>
            </a:r>
            <a:fld id="{30A9230E-FFBB-4CCB-ABD7-198084EDE768}" type="slidenum">
              <a:rPr lang="fr-BE" smtClean="0"/>
              <a:pPr/>
              <a:t>‹#›</a:t>
            </a:fld>
            <a:r>
              <a:rPr lang="fr-BE" smtClean="0"/>
              <a:t> -</a:t>
            </a:r>
            <a:endParaRPr lang="fr-BE" dirty="0"/>
          </a:p>
        </p:txBody>
      </p:sp>
      <p:sp>
        <p:nvSpPr>
          <p:cNvPr id="6" name="Title 10"/>
          <p:cNvSpPr txBox="1">
            <a:spLocks/>
          </p:cNvSpPr>
          <p:nvPr userDrawn="1"/>
        </p:nvSpPr>
        <p:spPr>
          <a:xfrm>
            <a:off x="884051" y="1150432"/>
            <a:ext cx="5376597" cy="29873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nl-BE" sz="3600" dirty="0" smtClean="0">
                <a:solidFill>
                  <a:srgbClr val="C00000"/>
                </a:solidFill>
              </a:rPr>
              <a:t>BEDANKT! </a:t>
            </a:r>
            <a:br>
              <a:rPr lang="nl-BE" sz="3600" dirty="0" smtClean="0">
                <a:solidFill>
                  <a:srgbClr val="C00000"/>
                </a:solidFill>
              </a:rPr>
            </a:br>
            <a:r>
              <a:rPr lang="nl-BE" sz="3600" dirty="0" smtClean="0">
                <a:solidFill>
                  <a:srgbClr val="C00000"/>
                </a:solidFill>
              </a:rPr>
              <a:t>Vragen ?</a:t>
            </a:r>
            <a:endParaRPr lang="nl-BE" sz="3600" dirty="0">
              <a:solidFill>
                <a:srgbClr val="C00000"/>
              </a:solidFill>
            </a:endParaRP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77950" b="92280"/>
          <a:stretch/>
        </p:blipFill>
        <p:spPr>
          <a:xfrm>
            <a:off x="9336360" y="6309321"/>
            <a:ext cx="2232248" cy="526690"/>
          </a:xfrm>
          <a:prstGeom prst="rect">
            <a:avLst/>
          </a:prstGeom>
        </p:spPr>
      </p:pic>
    </p:spTree>
    <p:extLst>
      <p:ext uri="{BB962C8B-B14F-4D97-AF65-F5344CB8AC3E}">
        <p14:creationId xmlns:p14="http://schemas.microsoft.com/office/powerpoint/2010/main" val="23559280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56795"/>
            <a:ext cx="103632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828800" y="2996952"/>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9215967" y="6453191"/>
            <a:ext cx="28448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endParaRPr lang="en-GB"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789" r="83862" b="92911"/>
          <a:stretch/>
        </p:blipFill>
        <p:spPr>
          <a:xfrm>
            <a:off x="9336360" y="199258"/>
            <a:ext cx="2855640" cy="781469"/>
          </a:xfrm>
          <a:prstGeom prst="rect">
            <a:avLst/>
          </a:prstGeom>
        </p:spPr>
      </p:pic>
    </p:spTree>
    <p:extLst>
      <p:ext uri="{BB962C8B-B14F-4D97-AF65-F5344CB8AC3E}">
        <p14:creationId xmlns:p14="http://schemas.microsoft.com/office/powerpoint/2010/main" val="316446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
        <p:nvSpPr>
          <p:cNvPr id="8" name="Text Placeholder 2"/>
          <p:cNvSpPr>
            <a:spLocks noGrp="1"/>
          </p:cNvSpPr>
          <p:nvPr>
            <p:ph idx="1" hasCustomPrompt="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800"/>
            </a:lvl3pPr>
            <a:lvl4pPr marL="1600200" indent="-228600">
              <a:buFont typeface="Calibri" panose="020F0502020204030204" pitchFamily="34" charset="0"/>
              <a:buChar char="-"/>
              <a:defRPr sz="1800"/>
            </a:lvl4pPr>
            <a:lvl5pPr>
              <a:defRPr sz="1800"/>
            </a:lvl5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endParaRPr lang="en-GB" altLang="en-US" dirty="0" smtClean="0"/>
          </a:p>
        </p:txBody>
      </p:sp>
    </p:spTree>
    <p:extLst>
      <p:ext uri="{BB962C8B-B14F-4D97-AF65-F5344CB8AC3E}">
        <p14:creationId xmlns:p14="http://schemas.microsoft.com/office/powerpoint/2010/main" val="3682030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781232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01272"/>
            <a:ext cx="5384800" cy="49248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01272"/>
            <a:ext cx="5384800" cy="49248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fontAlgn="base" latinLnBrk="0" hangingPunct="1">
              <a:spcBef>
                <a:spcPct val="0"/>
              </a:spcBef>
              <a:spcAft>
                <a:spcPct val="0"/>
              </a:spcAft>
              <a:buNone/>
              <a:defRPr lang="en-GB" altLang="en-US" sz="400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3740405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5" name="Content Placeholder 4"/>
          <p:cNvSpPr txBox="1">
            <a:spLocks/>
          </p:cNvSpPr>
          <p:nvPr userDrawn="1"/>
        </p:nvSpPr>
        <p:spPr bwMode="auto">
          <a:xfrm>
            <a:off x="1977408" y="2471645"/>
            <a:ext cx="8219256" cy="1296144"/>
          </a:xfrm>
          <a:prstGeom prst="rect">
            <a:avLst/>
          </a:prstGeom>
          <a:noFill/>
          <a:ln w="19050">
            <a:solidFill>
              <a:schemeClr val="accent3">
                <a:lumMod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lang="en-US" altLang="en-US" sz="3200" kern="1200" dirty="0" smtClean="0">
                <a:solidFill>
                  <a:srgbClr val="0078B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fr-BE" altLang="en-US" sz="1200" b="0" i="0" u="none" strike="noStrike" kern="1200" cap="none" spc="0" normalizeH="0" baseline="0" noProof="0" dirty="0" smtClean="0">
              <a:ln>
                <a:noFill/>
              </a:ln>
              <a:solidFill>
                <a:srgbClr val="008CB2"/>
              </a:solidFill>
              <a:effectLst/>
              <a:uLnTx/>
              <a:uFillTx/>
              <a:latin typeface="Calibri"/>
              <a:ea typeface="+mn-ea"/>
              <a:cs typeface="+mn-cs"/>
            </a:endParaRPr>
          </a:p>
        </p:txBody>
      </p:sp>
    </p:spTree>
    <p:extLst>
      <p:ext uri="{BB962C8B-B14F-4D97-AF65-F5344CB8AC3E}">
        <p14:creationId xmlns:p14="http://schemas.microsoft.com/office/powerpoint/2010/main" val="33418987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11"/>
          <p:cNvGrpSpPr>
            <a:grpSpLocks/>
          </p:cNvGrpSpPr>
          <p:nvPr userDrawn="1"/>
        </p:nvGrpSpPr>
        <p:grpSpPr bwMode="auto">
          <a:xfrm>
            <a:off x="6113760" y="2132862"/>
            <a:ext cx="5691717" cy="2592697"/>
            <a:chOff x="4406900" y="2676525"/>
            <a:chExt cx="4268788" cy="2593858"/>
          </a:xfrm>
        </p:grpSpPr>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29596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27917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59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r>
                <a:rPr lang="fr-BE" altLang="en-US" sz="1477" dirty="0" smtClean="0">
                  <a:latin typeface="+mn-lt"/>
                  <a:cs typeface="Arial" pitchFamily="34" charset="0"/>
                </a:rPr>
                <a:t>frank.robben@mail.fgov.be </a:t>
              </a:r>
            </a:p>
            <a:p>
              <a:pPr>
                <a:defRPr/>
              </a:pPr>
              <a:endParaRPr lang="fr-BE" altLang="en-US" sz="1477" dirty="0" smtClean="0">
                <a:latin typeface="+mn-lt"/>
                <a:cs typeface="Arial" pitchFamily="34" charset="0"/>
                <a:sym typeface="Arial" pitchFamily="34" charset="0"/>
              </a:endParaRPr>
            </a:p>
            <a:p>
              <a:pPr>
                <a:defRPr/>
              </a:pPr>
              <a:r>
                <a:rPr lang="fr-BE" altLang="en-US" sz="1477" dirty="0" smtClean="0">
                  <a:latin typeface="+mn-lt"/>
                  <a:cs typeface="Arial" pitchFamily="34" charset="0"/>
                  <a:sym typeface="Arial" pitchFamily="34" charset="0"/>
                </a:rPr>
                <a:t>@FrRobben</a:t>
              </a:r>
            </a:p>
            <a:p>
              <a:pPr>
                <a:defRPr/>
              </a:pPr>
              <a:endParaRPr lang="fr-BE" altLang="en-US" sz="1477" dirty="0" smtClean="0">
                <a:latin typeface="+mn-lt"/>
                <a:cs typeface="Arial" pitchFamily="34" charset="0"/>
                <a:sym typeface="Arial" pitchFamily="34" charset="0"/>
              </a:endParaRPr>
            </a:p>
            <a:p>
              <a:pPr>
                <a:defRPr/>
              </a:pPr>
              <a:r>
                <a:rPr lang="fr-BE" altLang="en-US" sz="1477" dirty="0" smtClean="0">
                  <a:latin typeface="+mn-lt"/>
                  <a:cs typeface="Arial" pitchFamily="34" charset="0"/>
                  <a:sym typeface="Arial" pitchFamily="34" charset="0"/>
                </a:rPr>
                <a:t>https://www.ehealth.fgov.be</a:t>
              </a:r>
            </a:p>
            <a:p>
              <a:pPr>
                <a:defRPr/>
              </a:pPr>
              <a:r>
                <a:rPr lang="fr-BE" altLang="en-US" sz="1477" dirty="0" smtClean="0">
                  <a:latin typeface="+mn-lt"/>
                  <a:cs typeface="Arial" pitchFamily="34" charset="0"/>
                  <a:sym typeface="Arial" pitchFamily="34" charset="0"/>
                </a:rPr>
                <a:t>https://www.ksz.fgov.be</a:t>
              </a:r>
            </a:p>
            <a:p>
              <a:pPr>
                <a:defRPr/>
              </a:pPr>
              <a:r>
                <a:rPr lang="fr-BE" altLang="en-US" sz="1477" dirty="0" smtClean="0">
                  <a:latin typeface="+mn-lt"/>
                  <a:cs typeface="Arial" pitchFamily="34" charset="0"/>
                  <a:sym typeface="Arial" pitchFamily="34" charset="0"/>
                </a:rPr>
                <a:t>https://www.frankrobben.be</a:t>
              </a:r>
              <a:endParaRPr lang="fr-BE" altLang="en-US" sz="1477" dirty="0" smtClean="0">
                <a:latin typeface="+mn-lt"/>
                <a:cs typeface="Arial" pitchFamily="34" charset="0"/>
              </a:endParaRPr>
            </a:p>
          </p:txBody>
        </p:sp>
      </p:grpSp>
      <p:pic>
        <p:nvPicPr>
          <p:cNvPr id="11" name="Picture 2" descr="http://fr.hdyo.org/assets/ask-question-2-ce96e3e01c85a38a0d39c61cfae6d42c.jpg"/>
          <p:cNvPicPr>
            <a:picLocks noChangeAspect="1" noChangeArrowheads="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11065" y="1772816"/>
            <a:ext cx="468637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102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2" name="Content Placeholder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2893324" cy="2890265"/>
          </a:xfrm>
          <a:prstGeom prst="rect">
            <a:avLst/>
          </a:prstGeom>
        </p:spPr>
      </p:pic>
      <p:sp>
        <p:nvSpPr>
          <p:cNvPr id="3" name="Content Placeholder 2"/>
          <p:cNvSpPr>
            <a:spLocks noGrp="1"/>
          </p:cNvSpPr>
          <p:nvPr>
            <p:ph idx="1"/>
          </p:nvPr>
        </p:nvSpPr>
        <p:spPr>
          <a:xfrm>
            <a:off x="1132764" y="1825625"/>
            <a:ext cx="9962866" cy="4351338"/>
          </a:xfrm>
        </p:spPr>
        <p:txBody>
          <a:bodyPr/>
          <a:lstStyle>
            <a:lvl1pPr marL="228600" indent="-228600">
              <a:buFontTx/>
              <a:buBlip>
                <a:blip r:embed="rId3"/>
              </a:buBlip>
              <a:defRPr>
                <a:solidFill>
                  <a:srgbClr val="3B3938"/>
                </a:solidFill>
              </a:defRPr>
            </a:lvl1pPr>
            <a:lvl2pPr marL="685800" indent="-228600">
              <a:buFontTx/>
              <a:buBlip>
                <a:blip r:embed="rId4"/>
              </a:buBlip>
              <a:defRPr>
                <a:solidFill>
                  <a:srgbClr val="3B3938"/>
                </a:solidFill>
              </a:defRPr>
            </a:lvl2pPr>
            <a:lvl3pPr>
              <a:buClr>
                <a:srgbClr val="007CBB"/>
              </a:buClr>
              <a:defRPr>
                <a:solidFill>
                  <a:srgbClr val="3B3938"/>
                </a:solidFill>
              </a:defRPr>
            </a:lvl3pPr>
            <a:lvl4pPr>
              <a:buClr>
                <a:srgbClr val="D23D50"/>
              </a:buClr>
              <a:defRPr>
                <a:solidFill>
                  <a:srgbClr val="3B3938"/>
                </a:solidFill>
              </a:defRPr>
            </a:lvl4pPr>
            <a:lvl5pPr>
              <a:buClr>
                <a:srgbClr val="007CBB"/>
              </a:buClr>
              <a:defRPr>
                <a:solidFill>
                  <a:srgbClr val="3B3938"/>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038600" y="6356350"/>
            <a:ext cx="4114800" cy="360000"/>
          </a:xfrm>
          <a:solidFill>
            <a:srgbClr val="007CBB"/>
          </a:solidFill>
        </p:spPr>
        <p:txBody>
          <a:bodyPr/>
          <a:lstStyle>
            <a:lvl1pPr>
              <a:defRPr b="1">
                <a:solidFill>
                  <a:schemeClr val="bg1"/>
                </a:solidFill>
              </a:defRPr>
            </a:lvl1pPr>
          </a:lstStyle>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06338" y="457890"/>
            <a:ext cx="894924" cy="114003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2000" y="5073222"/>
            <a:ext cx="1800000" cy="1784778"/>
          </a:xfrm>
          <a:prstGeom prst="rect">
            <a:avLst/>
          </a:prstGeom>
        </p:spPr>
      </p:pic>
      <p:sp>
        <p:nvSpPr>
          <p:cNvPr id="2" name="Title 1"/>
          <p:cNvSpPr>
            <a:spLocks noGrp="1"/>
          </p:cNvSpPr>
          <p:nvPr>
            <p:ph type="title"/>
          </p:nvPr>
        </p:nvSpPr>
        <p:spPr>
          <a:xfrm>
            <a:off x="2483893" y="365125"/>
            <a:ext cx="8869906" cy="1325563"/>
          </a:xfrm>
        </p:spPr>
        <p:txBody>
          <a:bodyPr anchor="t">
            <a:normAutofit/>
          </a:bodyPr>
          <a:lstStyle>
            <a:lvl1pPr>
              <a:defRPr sz="4000" b="1">
                <a:solidFill>
                  <a:srgbClr val="3B3938"/>
                </a:solidFill>
              </a:defRPr>
            </a:lvl1pPr>
          </a:lstStyle>
          <a:p>
            <a:r>
              <a:rPr lang="en-US" dirty="0" smtClean="0"/>
              <a:t>Click to edit Master title style</a:t>
            </a:r>
            <a:endParaRPr lang="en-US" dirty="0"/>
          </a:p>
        </p:txBody>
      </p:sp>
      <p:sp>
        <p:nvSpPr>
          <p:cNvPr id="11" name="Right Triangle 10"/>
          <p:cNvSpPr/>
          <p:nvPr userDrawn="1"/>
        </p:nvSpPr>
        <p:spPr>
          <a:xfrm flipH="1" flipV="1">
            <a:off x="7820167" y="6356350"/>
            <a:ext cx="333233" cy="360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0376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487918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BE" smtClean="0"/>
              <a:t>14/01/2017</a:t>
            </a:r>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a:xfrm>
            <a:off x="11152759" y="6536343"/>
            <a:ext cx="642189" cy="216000"/>
          </a:xfrm>
          <a:prstGeom prst="rect">
            <a:avLst/>
          </a:prstGeom>
        </p:spPr>
        <p:txBody>
          <a:bodyPr/>
          <a:lstStyle/>
          <a:p>
            <a:pPr>
              <a:defRPr/>
            </a:pPr>
            <a:endParaRPr lang="en-GB" dirty="0"/>
          </a:p>
        </p:txBody>
      </p:sp>
      <p:sp>
        <p:nvSpPr>
          <p:cNvPr id="5" name="Rectangle 4"/>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4313733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lvl1pPr>
              <a:defRPr>
                <a:solidFill>
                  <a:srgbClr val="77C9F2"/>
                </a:solidFill>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609600" y="1052736"/>
            <a:ext cx="10972800" cy="5256584"/>
          </a:xfrm>
          <a:prstGeom prst="rect">
            <a:avLst/>
          </a:prstGeom>
        </p:spPr>
        <p:txBody>
          <a:bodyPr/>
          <a:lstStyle>
            <a:lvl1pPr>
              <a:defRPr sz="28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8"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r>
              <a:rPr lang="nl-BE" smtClean="0"/>
              <a:t>14/01/2017</a:t>
            </a:r>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28317618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r>
              <a:rPr lang="nl-BE" smtClean="0"/>
              <a:t>14/01/2017</a:t>
            </a:r>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13706515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18431" y="1370549"/>
            <a:ext cx="4649168"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r>
              <a:rPr lang="en-GB" altLang="en-US" dirty="0" smtClean="0"/>
              <a:t>- </a:t>
            </a:r>
            <a:fld id="{1CE80824-01EC-4452-8D6B-3C9E7ED15141}" type="slidenum">
              <a:rPr lang="en-GB" altLang="en-US" smtClean="0"/>
              <a:pPr/>
              <a:t>‹#›</a:t>
            </a:fld>
            <a:r>
              <a:rPr lang="en-GB" altLang="en-US" dirty="0" smtClean="0"/>
              <a:t> -</a:t>
            </a:r>
            <a:endParaRPr lang="en-GB" altLang="en-US" dirty="0"/>
          </a:p>
        </p:txBody>
      </p:sp>
      <p:grpSp>
        <p:nvGrpSpPr>
          <p:cNvPr id="8" name="Group 11"/>
          <p:cNvGrpSpPr>
            <a:grpSpLocks/>
          </p:cNvGrpSpPr>
          <p:nvPr userDrawn="1"/>
        </p:nvGrpSpPr>
        <p:grpSpPr bwMode="auto">
          <a:xfrm>
            <a:off x="6500283" y="1196752"/>
            <a:ext cx="5691717" cy="2800350"/>
            <a:chOff x="4406900" y="2676525"/>
            <a:chExt cx="4268788" cy="2801603"/>
          </a:xfrm>
        </p:grpSpPr>
        <p:pic>
          <p:nvPicPr>
            <p:cNvPr id="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288475"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1" y="4151911"/>
              <a:ext cx="271685"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Tree>
    <p:extLst>
      <p:ext uri="{BB962C8B-B14F-4D97-AF65-F5344CB8AC3E}">
        <p14:creationId xmlns:p14="http://schemas.microsoft.com/office/powerpoint/2010/main" val="14497897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8"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27530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609600" y="1052736"/>
            <a:ext cx="53848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6197600" y="1052736"/>
            <a:ext cx="53848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8"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70912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lvl1pPr>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609600" y="1051646"/>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34334"/>
            <a:ext cx="5386917"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6193368" y="1051646"/>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34334"/>
            <a:ext cx="5389033"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11" name="Slide Number Placeholder 5"/>
          <p:cNvSpPr>
            <a:spLocks noGrp="1"/>
          </p:cNvSpPr>
          <p:nvPr>
            <p:ph type="sldNum" sz="quarter" idx="11"/>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7"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6"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24875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81913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408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12192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7"/>
            <a:ext cx="109728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26/10/2021</a:t>
            </a:r>
            <a:endParaRPr lang="fr-BE" dirty="0"/>
          </a:p>
        </p:txBody>
      </p:sp>
      <p:sp>
        <p:nvSpPr>
          <p:cNvPr id="11"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12192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3" name="Picture 12"/>
          <p:cNvPicPr>
            <a:picLocks noChangeAspect="1"/>
          </p:cNvPicPr>
          <p:nvPr userDrawn="1"/>
        </p:nvPicPr>
        <p:blipFill rotWithShape="1">
          <a:blip r:embed="rId12">
            <a:extLst>
              <a:ext uri="{28A0092B-C50C-407E-A947-70E740481C1C}">
                <a14:useLocalDpi xmlns:a14="http://schemas.microsoft.com/office/drawing/2010/main" val="0"/>
              </a:ext>
            </a:extLst>
          </a:blip>
          <a:srcRect r="77950" b="92280"/>
          <a:stretch/>
        </p:blipFill>
        <p:spPr>
          <a:xfrm>
            <a:off x="9336360" y="6302188"/>
            <a:ext cx="2232248" cy="533823"/>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2" r:id="rId10"/>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88640"/>
            <a:ext cx="10972800" cy="92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endParaRPr lang="en-GB" altLang="en-US" dirty="0" smtClean="0"/>
          </a:p>
        </p:txBody>
      </p:sp>
      <p:sp>
        <p:nvSpPr>
          <p:cNvPr id="1029" name="TextBox 7"/>
          <p:cNvSpPr txBox="1">
            <a:spLocks noChangeArrowheads="1"/>
          </p:cNvSpPr>
          <p:nvPr userDrawn="1"/>
        </p:nvSpPr>
        <p:spPr bwMode="auto">
          <a:xfrm>
            <a:off x="609600" y="6632708"/>
            <a:ext cx="10079567" cy="216000"/>
          </a:xfrm>
          <a:prstGeom prst="rect">
            <a:avLst/>
          </a:prstGeom>
          <a:solidFill>
            <a:srgbClr val="C00000"/>
          </a:solid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mtClean="0"/>
          </a:p>
        </p:txBody>
      </p:sp>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1178" t="856" r="84797" b="92911"/>
          <a:stretch/>
        </p:blipFill>
        <p:spPr>
          <a:xfrm>
            <a:off x="10776520" y="6488668"/>
            <a:ext cx="1080120" cy="360040"/>
          </a:xfrm>
          <a:prstGeom prst="rect">
            <a:avLst/>
          </a:prstGeom>
        </p:spPr>
      </p:pic>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spTree>
    <p:extLst>
      <p:ext uri="{BB962C8B-B14F-4D97-AF65-F5344CB8AC3E}">
        <p14:creationId xmlns:p14="http://schemas.microsoft.com/office/powerpoint/2010/main" val="37453634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microsoft.com/office/2007/relationships/hdphoto" Target="../media/hdphoto7.wdp"/><Relationship Id="rId12"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microsoft.com/office/2007/relationships/hdphoto" Target="../media/hdphoto6.wdp"/><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hyperlink" Target="http://www.gcloud.belgium.be/"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hyperlink" Target="https://dt.bosa.be/sites/default/files/fisp_-_privacy_vademecum_nl.pdf" TargetMode="External"/><Relationship Id="rId21" Type="http://schemas.openxmlformats.org/officeDocument/2006/relationships/image" Target="../media/image81.png"/><Relationship Id="rId17" Type="http://schemas.openxmlformats.org/officeDocument/2006/relationships/image" Target="NULL"/><Relationship Id="rId2" Type="http://schemas.openxmlformats.org/officeDocument/2006/relationships/hyperlink" Target="https://dt.bosa.be/nl/federaal_beleid_voor_informatiebeveiliging_fisp" TargetMode="External"/><Relationship Id="rId16" Type="http://schemas.openxmlformats.org/officeDocument/2006/relationships/image" Target="../media/image79.png"/><Relationship Id="rId20" Type="http://schemas.openxmlformats.org/officeDocument/2006/relationships/image" Target="../media/image80.png"/><Relationship Id="rId1" Type="http://schemas.openxmlformats.org/officeDocument/2006/relationships/slideLayout" Target="../slideLayouts/slideLayout12.xml"/><Relationship Id="rId15"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77.png"/><Relationship Id="rId14" Type="http://schemas.openxmlformats.org/officeDocument/2006/relationships/image" Target="../media/image78.png"/><Relationship Id="rId22" Type="http://schemas.openxmlformats.org/officeDocument/2006/relationships/image"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ict-reuse.be/" TargetMode="Externa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ict-reuse.be/"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2.png"/><Relationship Id="rId18" Type="http://schemas.openxmlformats.org/officeDocument/2006/relationships/image" Target="../media/image106.png"/><Relationship Id="rId26" Type="http://schemas.openxmlformats.org/officeDocument/2006/relationships/image" Target="../media/image113.png"/><Relationship Id="rId3" Type="http://schemas.openxmlformats.org/officeDocument/2006/relationships/image" Target="../media/image93.png"/><Relationship Id="rId21" Type="http://schemas.openxmlformats.org/officeDocument/2006/relationships/image" Target="../media/image109.png"/><Relationship Id="rId7" Type="http://schemas.openxmlformats.org/officeDocument/2006/relationships/image" Target="../media/image97.png"/><Relationship Id="rId12" Type="http://schemas.openxmlformats.org/officeDocument/2006/relationships/image" Target="../media/image101.png"/><Relationship Id="rId17" Type="http://schemas.openxmlformats.org/officeDocument/2006/relationships/image" Target="../media/image105.png"/><Relationship Id="rId25" Type="http://schemas.openxmlformats.org/officeDocument/2006/relationships/hyperlink" Target="https://www.rjv.fgov.be/nl" TargetMode="External"/><Relationship Id="rId2" Type="http://schemas.openxmlformats.org/officeDocument/2006/relationships/image" Target="../media/image92.png"/><Relationship Id="rId16" Type="http://schemas.openxmlformats.org/officeDocument/2006/relationships/image" Target="../media/image104.gif"/><Relationship Id="rId20" Type="http://schemas.openxmlformats.org/officeDocument/2006/relationships/image" Target="../media/image108.png"/><Relationship Id="rId29" Type="http://schemas.openxmlformats.org/officeDocument/2006/relationships/image" Target="../media/image116.png"/><Relationship Id="rId1" Type="http://schemas.openxmlformats.org/officeDocument/2006/relationships/slideLayout" Target="../slideLayouts/slideLayout17.xml"/><Relationship Id="rId6" Type="http://schemas.openxmlformats.org/officeDocument/2006/relationships/image" Target="../media/image96.png"/><Relationship Id="rId11" Type="http://schemas.openxmlformats.org/officeDocument/2006/relationships/image" Target="../media/image100.png"/><Relationship Id="rId24" Type="http://schemas.openxmlformats.org/officeDocument/2006/relationships/image" Target="../media/image112.jpeg"/><Relationship Id="rId5" Type="http://schemas.openxmlformats.org/officeDocument/2006/relationships/image" Target="../media/image95.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5.png"/><Relationship Id="rId10" Type="http://schemas.openxmlformats.org/officeDocument/2006/relationships/image" Target="../media/image99.png"/><Relationship Id="rId19" Type="http://schemas.openxmlformats.org/officeDocument/2006/relationships/image" Target="../media/image107.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hyperlink" Target="http://www.riziv.fgov.be/nl/Paginas/default.aspx" TargetMode="External"/><Relationship Id="rId22" Type="http://schemas.openxmlformats.org/officeDocument/2006/relationships/image" Target="../media/image110.png"/><Relationship Id="rId27" Type="http://schemas.openxmlformats.org/officeDocument/2006/relationships/image" Target="../media/image114.png"/></Relationships>
</file>

<file path=ppt/slides/_rels/slide3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emf"/><Relationship Id="rId7" Type="http://schemas.openxmlformats.org/officeDocument/2006/relationships/image" Target="../media/image133.emf"/><Relationship Id="rId12" Type="http://schemas.openxmlformats.org/officeDocument/2006/relationships/image" Target="../media/image138.emf"/><Relationship Id="rId17" Type="http://schemas.openxmlformats.org/officeDocument/2006/relationships/image" Target="../media/image143.png"/><Relationship Id="rId2" Type="http://schemas.openxmlformats.org/officeDocument/2006/relationships/notesSlide" Target="../notesSlides/notesSlide21.xml"/><Relationship Id="rId16" Type="http://schemas.openxmlformats.org/officeDocument/2006/relationships/image" Target="../media/image142.png"/><Relationship Id="rId20" Type="http://schemas.openxmlformats.org/officeDocument/2006/relationships/image" Target="../media/image146.emf"/><Relationship Id="rId1" Type="http://schemas.openxmlformats.org/officeDocument/2006/relationships/slideLayout" Target="../slideLayouts/slideLayout13.xml"/><Relationship Id="rId6" Type="http://schemas.openxmlformats.org/officeDocument/2006/relationships/image" Target="../media/image132.emf"/><Relationship Id="rId11" Type="http://schemas.openxmlformats.org/officeDocument/2006/relationships/image" Target="../media/image137.png"/><Relationship Id="rId5" Type="http://schemas.openxmlformats.org/officeDocument/2006/relationships/image" Target="../media/image131.emf"/><Relationship Id="rId15" Type="http://schemas.openxmlformats.org/officeDocument/2006/relationships/image" Target="../media/image141.png"/><Relationship Id="rId10" Type="http://schemas.openxmlformats.org/officeDocument/2006/relationships/image" Target="../media/image136.emf"/><Relationship Id="rId19" Type="http://schemas.openxmlformats.org/officeDocument/2006/relationships/image" Target="../media/image145.png"/><Relationship Id="rId4" Type="http://schemas.openxmlformats.org/officeDocument/2006/relationships/image" Target="../media/image130.emf"/><Relationship Id="rId9" Type="http://schemas.openxmlformats.org/officeDocument/2006/relationships/image" Target="../media/image135.emf"/><Relationship Id="rId14" Type="http://schemas.openxmlformats.org/officeDocument/2006/relationships/image" Target="../media/image140.png"/></Relationships>
</file>

<file path=ppt/slides/_rels/slide46.xml.rels><?xml version="1.0" encoding="UTF-8" standalone="yes"?>
<Relationships xmlns="http://schemas.openxmlformats.org/package/2006/relationships"><Relationship Id="rId8" Type="http://schemas.openxmlformats.org/officeDocument/2006/relationships/image" Target="../media/image133.emf"/><Relationship Id="rId13" Type="http://schemas.openxmlformats.org/officeDocument/2006/relationships/image" Target="../media/image138.emf"/><Relationship Id="rId3" Type="http://schemas.openxmlformats.org/officeDocument/2006/relationships/image" Target="../media/image130.emf"/><Relationship Id="rId7" Type="http://schemas.openxmlformats.org/officeDocument/2006/relationships/image" Target="../media/image132.emf"/><Relationship Id="rId12" Type="http://schemas.openxmlformats.org/officeDocument/2006/relationships/image" Target="../media/image137.png"/><Relationship Id="rId2" Type="http://schemas.openxmlformats.org/officeDocument/2006/relationships/image" Target="../media/image129.emf"/><Relationship Id="rId16"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31.emf"/><Relationship Id="rId11" Type="http://schemas.openxmlformats.org/officeDocument/2006/relationships/image" Target="../media/image136.emf"/><Relationship Id="rId5" Type="http://schemas.openxmlformats.org/officeDocument/2006/relationships/image" Target="../media/image148.jpg"/><Relationship Id="rId15" Type="http://schemas.openxmlformats.org/officeDocument/2006/relationships/image" Target="../media/image146.emf"/><Relationship Id="rId10" Type="http://schemas.openxmlformats.org/officeDocument/2006/relationships/image" Target="../media/image135.emf"/><Relationship Id="rId4" Type="http://schemas.openxmlformats.org/officeDocument/2006/relationships/image" Target="../media/image147.png"/><Relationship Id="rId9" Type="http://schemas.openxmlformats.org/officeDocument/2006/relationships/image" Target="../media/image149.png"/><Relationship Id="rId14" Type="http://schemas.openxmlformats.org/officeDocument/2006/relationships/image" Target="../media/image1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20" Type="http://schemas.microsoft.com/office/2007/relationships/hdphoto" Target="../media/hdphoto3.wdp"/><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s://co-prev.be/nl/covid-19-informatie/" TargetMode="External"/><Relationship Id="rId2" Type="http://schemas.openxmlformats.org/officeDocument/2006/relationships/hyperlink" Target="https://www.corona-tracking.info/" TargetMode="External"/><Relationship Id="rId1" Type="http://schemas.openxmlformats.org/officeDocument/2006/relationships/slideLayout" Target="../slideLayouts/slideLayout12.xml"/><Relationship Id="rId5" Type="http://schemas.openxmlformats.org/officeDocument/2006/relationships/hyperlink" Target="https://coronalert.be/" TargetMode="External"/><Relationship Id="rId4" Type="http://schemas.openxmlformats.org/officeDocument/2006/relationships/hyperlink" Target="https://co-prev.be/fr/covid-19-informatio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56.xml.rels><?xml version="1.0" encoding="UTF-8" standalone="yes"?>
<Relationships xmlns="http://schemas.openxmlformats.org/package/2006/relationships"><Relationship Id="rId8" Type="http://schemas.openxmlformats.org/officeDocument/2006/relationships/image" Target="../media/image130.emf"/><Relationship Id="rId13" Type="http://schemas.openxmlformats.org/officeDocument/2006/relationships/image" Target="../media/image164.jpeg"/><Relationship Id="rId18" Type="http://schemas.openxmlformats.org/officeDocument/2006/relationships/image" Target="../media/image167.png"/><Relationship Id="rId3" Type="http://schemas.openxmlformats.org/officeDocument/2006/relationships/image" Target="../media/image129.emf"/><Relationship Id="rId21" Type="http://schemas.openxmlformats.org/officeDocument/2006/relationships/image" Target="../media/image133.emf"/><Relationship Id="rId7" Type="http://schemas.openxmlformats.org/officeDocument/2006/relationships/image" Target="../media/image161.emf"/><Relationship Id="rId12" Type="http://schemas.openxmlformats.org/officeDocument/2006/relationships/image" Target="../media/image148.jpg"/><Relationship Id="rId17" Type="http://schemas.openxmlformats.org/officeDocument/2006/relationships/image" Target="../media/image134.png"/><Relationship Id="rId2" Type="http://schemas.openxmlformats.org/officeDocument/2006/relationships/image" Target="../media/image135.emf"/><Relationship Id="rId16" Type="http://schemas.openxmlformats.org/officeDocument/2006/relationships/image" Target="../media/image166.png"/><Relationship Id="rId20" Type="http://schemas.openxmlformats.org/officeDocument/2006/relationships/image" Target="../media/image169.png"/><Relationship Id="rId1" Type="http://schemas.openxmlformats.org/officeDocument/2006/relationships/slideLayout" Target="../slideLayouts/slideLayout13.xml"/><Relationship Id="rId6" Type="http://schemas.openxmlformats.org/officeDocument/2006/relationships/image" Target="../media/image138.emf"/><Relationship Id="rId11" Type="http://schemas.openxmlformats.org/officeDocument/2006/relationships/image" Target="../media/image163.emf"/><Relationship Id="rId5" Type="http://schemas.openxmlformats.org/officeDocument/2006/relationships/image" Target="../media/image145.png"/><Relationship Id="rId15" Type="http://schemas.openxmlformats.org/officeDocument/2006/relationships/image" Target="../media/image165.png"/><Relationship Id="rId23" Type="http://schemas.openxmlformats.org/officeDocument/2006/relationships/image" Target="../media/image170.emf"/><Relationship Id="rId10" Type="http://schemas.openxmlformats.org/officeDocument/2006/relationships/image" Target="../media/image162.emf"/><Relationship Id="rId19" Type="http://schemas.openxmlformats.org/officeDocument/2006/relationships/image" Target="../media/image168.png"/><Relationship Id="rId4" Type="http://schemas.openxmlformats.org/officeDocument/2006/relationships/image" Target="../media/image160.emf"/><Relationship Id="rId9" Type="http://schemas.openxmlformats.org/officeDocument/2006/relationships/image" Target="../media/image136.emf"/><Relationship Id="rId14" Type="http://schemas.openxmlformats.org/officeDocument/2006/relationships/image" Target="../media/image147.png"/><Relationship Id="rId22" Type="http://schemas.openxmlformats.org/officeDocument/2006/relationships/image" Target="../media/image1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coronalert.be/en/" TargetMode="Externa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75.pn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6.png"/><Relationship Id="rId7" Type="http://schemas.openxmlformats.org/officeDocument/2006/relationships/image" Target="../media/image17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77.jpg"/><Relationship Id="rId5" Type="http://schemas.microsoft.com/office/2007/relationships/hdphoto" Target="../media/hdphoto8.wdp"/><Relationship Id="rId4" Type="http://schemas.openxmlformats.org/officeDocument/2006/relationships/image" Target="../media/image175.png"/><Relationship Id="rId9" Type="http://schemas.openxmlformats.org/officeDocument/2006/relationships/image" Target="../media/image178.png"/></Relationships>
</file>

<file path=ppt/slides/_rels/slide6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79.jpg"/><Relationship Id="rId7" Type="http://schemas.openxmlformats.org/officeDocument/2006/relationships/image" Target="../media/image18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4.png"/></Relationships>
</file>

<file path=ppt/slides/_rels/slide6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hyperlink" Target="https://coronalert.be/nl/coronalert-formulier/" TargetMode="Externa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11" Type="http://schemas.microsoft.com/office/2007/relationships/hdphoto" Target="../media/hdphoto5.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microsoft.com/office/2007/relationships/hdphoto" Target="../media/hdphoto4.wdp"/><Relationship Id="rId14" Type="http://schemas.openxmlformats.org/officeDocument/2006/relationships/image" Target="../media/image50.png"/></Relationships>
</file>

<file path=ppt/slides/_rels/slide7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image" Target="../media/image198.emf"/><Relationship Id="rId13" Type="http://schemas.openxmlformats.org/officeDocument/2006/relationships/image" Target="../media/image137.png"/><Relationship Id="rId3" Type="http://schemas.openxmlformats.org/officeDocument/2006/relationships/image" Target="../media/image138.emf"/><Relationship Id="rId7" Type="http://schemas.openxmlformats.org/officeDocument/2006/relationships/image" Target="../media/image146.emf"/><Relationship Id="rId12" Type="http://schemas.openxmlformats.org/officeDocument/2006/relationships/image" Target="../media/image130.emf"/><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31.emf"/><Relationship Id="rId11" Type="http://schemas.openxmlformats.org/officeDocument/2006/relationships/image" Target="../media/image201.emf"/><Relationship Id="rId5" Type="http://schemas.openxmlformats.org/officeDocument/2006/relationships/image" Target="../media/image136.emf"/><Relationship Id="rId15" Type="http://schemas.openxmlformats.org/officeDocument/2006/relationships/image" Target="../media/image148.jpg"/><Relationship Id="rId10" Type="http://schemas.openxmlformats.org/officeDocument/2006/relationships/image" Target="../media/image200.png"/><Relationship Id="rId4" Type="http://schemas.openxmlformats.org/officeDocument/2006/relationships/image" Target="../media/image135.emf"/><Relationship Id="rId9" Type="http://schemas.openxmlformats.org/officeDocument/2006/relationships/image" Target="../media/image199.png"/><Relationship Id="rId14" Type="http://schemas.openxmlformats.org/officeDocument/2006/relationships/image" Target="../media/image14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8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hyperlink" Target="https://fair.healthdata.be/"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A </a:t>
            </a:r>
            <a:r>
              <a:rPr lang="fr-BE" dirty="0" err="1" smtClean="0"/>
              <a:t>solid</a:t>
            </a:r>
            <a:r>
              <a:rPr lang="fr-BE" dirty="0" smtClean="0"/>
              <a:t>, </a:t>
            </a:r>
            <a:r>
              <a:rPr lang="fr-BE" dirty="0" err="1" smtClean="0"/>
              <a:t>sector</a:t>
            </a:r>
            <a:r>
              <a:rPr lang="fr-BE" dirty="0" err="1"/>
              <a:t>-</a:t>
            </a:r>
            <a:r>
              <a:rPr lang="fr-BE" dirty="0" err="1" smtClean="0"/>
              <a:t>wide</a:t>
            </a:r>
            <a:r>
              <a:rPr lang="fr-BE" dirty="0" smtClean="0"/>
              <a:t> </a:t>
            </a:r>
            <a:r>
              <a:rPr lang="fr-BE" dirty="0" err="1" smtClean="0"/>
              <a:t>enterprise</a:t>
            </a:r>
            <a:r>
              <a:rPr lang="fr-BE" dirty="0" smtClean="0"/>
              <a:t> architecture</a:t>
            </a:r>
            <a:br>
              <a:rPr lang="fr-BE" dirty="0" smtClean="0"/>
            </a:br>
            <a:r>
              <a:rPr lang="fr-BE" dirty="0" smtClean="0"/>
              <a:t>as an important </a:t>
            </a:r>
            <a:r>
              <a:rPr lang="fr-BE" dirty="0" err="1" smtClean="0"/>
              <a:t>asset</a:t>
            </a:r>
            <a:r>
              <a:rPr lang="fr-BE" dirty="0" smtClean="0"/>
              <a:t> for an </a:t>
            </a:r>
            <a:r>
              <a:rPr lang="fr-BE" dirty="0" err="1" smtClean="0"/>
              <a:t>adequate</a:t>
            </a:r>
            <a:r>
              <a:rPr lang="fr-BE" dirty="0" smtClean="0"/>
              <a:t> use of ICT</a:t>
            </a:r>
            <a:br>
              <a:rPr lang="fr-BE" dirty="0" smtClean="0"/>
            </a:br>
            <a:r>
              <a:rPr lang="fr-BE" dirty="0" smtClean="0"/>
              <a:t>in the </a:t>
            </a:r>
            <a:r>
              <a:rPr lang="fr-BE" dirty="0" err="1" smtClean="0"/>
              <a:t>fight</a:t>
            </a:r>
            <a:r>
              <a:rPr lang="fr-BE" dirty="0" smtClean="0"/>
              <a:t> </a:t>
            </a:r>
            <a:r>
              <a:rPr lang="fr-BE" dirty="0" err="1" smtClean="0"/>
              <a:t>against</a:t>
            </a:r>
            <a:r>
              <a:rPr lang="fr-BE" dirty="0" smtClean="0"/>
              <a:t> the COVID-19 </a:t>
            </a:r>
            <a:r>
              <a:rPr lang="fr-BE" dirty="0" err="1" smtClean="0"/>
              <a:t>pandemic</a:t>
            </a:r>
            <a:endParaRPr lang="fr-BE" dirty="0"/>
          </a:p>
        </p:txBody>
      </p:sp>
      <p:sp>
        <p:nvSpPr>
          <p:cNvPr id="3" name="Subtitle 2"/>
          <p:cNvSpPr>
            <a:spLocks noGrp="1"/>
          </p:cNvSpPr>
          <p:nvPr>
            <p:ph type="subTitle" idx="1"/>
          </p:nvPr>
        </p:nvSpPr>
        <p:spPr>
          <a:xfrm>
            <a:off x="1828800" y="3933056"/>
            <a:ext cx="8534400" cy="1752600"/>
          </a:xfrm>
        </p:spPr>
        <p:txBody>
          <a:bodyPr/>
          <a:lstStyle/>
          <a:p>
            <a:r>
              <a:rPr lang="fr-BE" sz="4400" dirty="0" err="1" smtClean="0"/>
              <a:t>Webinar</a:t>
            </a:r>
            <a:r>
              <a:rPr lang="fr-BE" sz="4400" dirty="0" smtClean="0"/>
              <a:t> SAI</a:t>
            </a:r>
          </a:p>
          <a:p>
            <a:r>
              <a:rPr lang="fr-BE" dirty="0" smtClean="0"/>
              <a:t>15/02/2022</a:t>
            </a:r>
            <a:endParaRPr lang="fr-BE" dirty="0"/>
          </a:p>
        </p:txBody>
      </p:sp>
    </p:spTree>
    <p:extLst>
      <p:ext uri="{BB962C8B-B14F-4D97-AF65-F5344CB8AC3E}">
        <p14:creationId xmlns:p14="http://schemas.microsoft.com/office/powerpoint/2010/main" val="36487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 Cloud deployment types</a:t>
            </a:r>
            <a:endParaRPr lang="en-GB" noProof="0" dirty="0"/>
          </a:p>
        </p:txBody>
      </p:sp>
      <p:grpSp>
        <p:nvGrpSpPr>
          <p:cNvPr id="18" name="Group 17"/>
          <p:cNvGrpSpPr/>
          <p:nvPr/>
        </p:nvGrpSpPr>
        <p:grpSpPr>
          <a:xfrm>
            <a:off x="2470200" y="1268760"/>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775519" y="1412776"/>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Dedicated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Access/Control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S</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hared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 name="Group 4"/>
          <p:cNvGrpSpPr/>
          <p:nvPr/>
        </p:nvGrpSpPr>
        <p:grpSpPr>
          <a:xfrm>
            <a:off x="2430990" y="5990284"/>
            <a:ext cx="7452344" cy="584189"/>
            <a:chOff x="906990" y="5990283"/>
            <a:chExt cx="7452344" cy="584189"/>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205140"/>
              <a:ext cx="12961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Customer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3574492" y="6061484"/>
              <a:ext cx="19442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L</a:t>
              </a: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ocation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6272088" y="6205140"/>
              <a:ext cx="20872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Service Provider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p:cNvGrpSpPr/>
          <p:nvPr/>
        </p:nvGrpSpPr>
        <p:grpSpPr>
          <a:xfrm>
            <a:off x="2499284" y="2668271"/>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Community Cloud on-</a:t>
              </a: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premise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6" name="Picture 3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160610" y="2636913"/>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Outsourced</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 Community Cloud (= off-</a:t>
              </a: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premise</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975902" y="4328290"/>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Outsourced</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 Private Cloud (= off-</a:t>
              </a: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premise</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99048" y="4365104"/>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Private Cloud on-</a:t>
              </a:r>
              <a:r>
                <a:rPr kumimoji="0" lang="nl-BE" sz="1800" b="0" i="0" u="none" strike="noStrike" kern="1200" cap="none" spc="0" normalizeH="0" baseline="0" noProof="0" dirty="0" err="1" smtClean="0">
                  <a:ln>
                    <a:noFill/>
                  </a:ln>
                  <a:solidFill>
                    <a:prstClr val="black"/>
                  </a:solidFill>
                  <a:effectLst/>
                  <a:uLnTx/>
                  <a:uFillTx/>
                  <a:latin typeface="Calibri"/>
                  <a:ea typeface="+mn-ea"/>
                  <a:cs typeface="+mn-cs"/>
                </a:rPr>
                <a:t>premise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4"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7" name="Picture 86"/>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635806" y="1104514"/>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Public Cloud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 descr="http://icons.iconarchive.com/icons/custom-icon-design/pretty-office-12/512/cloud-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2222" r="100000">
                          <a14:foregroundMark x1="46667" y1="14063" x2="46667" y2="14063"/>
                        </a14:backgroundRemoval>
                      </a14:imgEffect>
                    </a14:imgLayer>
                  </a14:imgProps>
                </a:ext>
                <a:ext uri="{28A0092B-C50C-407E-A947-70E740481C1C}">
                  <a14:useLocalDpi xmlns:a14="http://schemas.microsoft.com/office/drawing/2010/main"/>
                </a:ext>
              </a:extLst>
            </a:blip>
            <a:srcRect/>
            <a:stretch/>
          </p:blipFill>
          <p:spPr>
            <a:xfrm>
              <a:off x="8009870" y="2244688"/>
              <a:ext cx="189198" cy="266380"/>
            </a:xfrm>
            <a:prstGeom prst="rect">
              <a:avLst/>
            </a:prstGeom>
          </p:spPr>
        </p:pic>
      </p:grpSp>
      <p:grpSp>
        <p:nvGrpSpPr>
          <p:cNvPr id="4" name="Group 3"/>
          <p:cNvGrpSpPr/>
          <p:nvPr/>
        </p:nvGrpSpPr>
        <p:grpSpPr>
          <a:xfrm>
            <a:off x="1983813" y="944725"/>
            <a:ext cx="8666167" cy="3456595"/>
            <a:chOff x="459812" y="944724"/>
            <a:chExt cx="8666167"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dirty="0">
                  <a:ln>
                    <a:noFill/>
                  </a:ln>
                  <a:solidFill>
                    <a:prstClr val="black"/>
                  </a:solidFill>
                  <a:effectLst/>
                  <a:uLnTx/>
                  <a:uFillTx/>
                  <a:latin typeface="Calibri"/>
                  <a:ea typeface="+mn-ea"/>
                  <a:cs typeface="+mn-cs"/>
                </a:rPr>
                <a:t>			 </a:t>
              </a:r>
              <a:r>
                <a:rPr kumimoji="0" lang="nl-BE" sz="2800" b="0" i="0" u="none" strike="noStrike" kern="1200" cap="none" spc="0" normalizeH="0" baseline="0" noProof="0" dirty="0" err="1">
                  <a:ln>
                    <a:noFill/>
                  </a:ln>
                  <a:solidFill>
                    <a:srgbClr val="F79646">
                      <a:lumMod val="50000"/>
                    </a:srgbClr>
                  </a:solidFill>
                  <a:effectLst/>
                  <a:uLnTx/>
                  <a:uFillTx/>
                  <a:latin typeface="Calibri"/>
                  <a:ea typeface="+mn-ea"/>
                  <a:cs typeface="+mn-cs"/>
                </a:rPr>
                <a:t>Hybrid</a:t>
              </a:r>
              <a:r>
                <a:rPr kumimoji="0" lang="nl-BE" sz="2400" b="0" i="0" u="none" strike="noStrike" kern="1200" cap="none" spc="0" normalizeH="0" baseline="0" noProof="0" dirty="0">
                  <a:ln>
                    <a:noFill/>
                  </a:ln>
                  <a:solidFill>
                    <a:srgbClr val="F79646">
                      <a:lumMod val="50000"/>
                    </a:srgbClr>
                  </a:solidFill>
                  <a:effectLst/>
                  <a:uLnTx/>
                  <a:uFillTx/>
                  <a:latin typeface="Calibri"/>
                  <a:ea typeface="+mn-ea"/>
                  <a:cs typeface="+mn-cs"/>
                </a:rPr>
                <a:t> </a:t>
              </a:r>
              <a:endParaRPr kumimoji="0" lang="en-US" sz="2400" b="0" i="0" u="none" strike="noStrike" kern="1200" cap="none" spc="0" normalizeH="0" baseline="0" noProof="0" dirty="0">
                <a:ln>
                  <a:noFill/>
                </a:ln>
                <a:solidFill>
                  <a:srgbClr val="F79646">
                    <a:lumMod val="50000"/>
                  </a:srgbClr>
                </a:solidFill>
                <a:effectLst/>
                <a:uLnTx/>
                <a:uFillTx/>
                <a:latin typeface="Calibri"/>
                <a:ea typeface="+mn-ea"/>
                <a:cs typeface="+mn-cs"/>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9162120">
              <a:off x="459812" y="1002214"/>
              <a:ext cx="1784640" cy="1008322"/>
            </a:xfrm>
            <a:prstGeom prst="rect">
              <a:avLst/>
            </a:prstGeom>
          </p:spPr>
        </p:pic>
      </p:grpSp>
    </p:spTree>
    <p:extLst>
      <p:ext uri="{BB962C8B-B14F-4D97-AF65-F5344CB8AC3E}">
        <p14:creationId xmlns:p14="http://schemas.microsoft.com/office/powerpoint/2010/main" val="360833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Basic principles</a:t>
            </a:r>
            <a:endParaRPr lang="en-GB" noProof="0" dirty="0"/>
          </a:p>
        </p:txBody>
      </p:sp>
      <p:sp>
        <p:nvSpPr>
          <p:cNvPr id="4" name="Text Placeholder 3"/>
          <p:cNvSpPr>
            <a:spLocks noGrp="1"/>
          </p:cNvSpPr>
          <p:nvPr>
            <p:ph type="body" sz="quarter" idx="4294967295"/>
          </p:nvPr>
        </p:nvSpPr>
        <p:spPr>
          <a:xfrm>
            <a:off x="527050" y="1052513"/>
            <a:ext cx="11664950" cy="5472112"/>
          </a:xfrm>
        </p:spPr>
        <p:txBody>
          <a:bodyPr/>
          <a:lstStyle/>
          <a:p>
            <a:endParaRPr lang="en-GB" noProof="0" dirty="0" smtClean="0"/>
          </a:p>
          <a:p>
            <a:r>
              <a:rPr lang="en-GB" noProof="0" dirty="0" smtClean="0"/>
              <a:t>Maximum synergy when possible and when generating efficiency gains and/or savings while maintaining or improving the quality of the services provided to the customer</a:t>
            </a:r>
          </a:p>
          <a:p>
            <a:endParaRPr lang="en-GB" noProof="0" dirty="0" smtClean="0"/>
          </a:p>
          <a:p>
            <a:r>
              <a:rPr lang="en-GB" noProof="0" dirty="0" smtClean="0"/>
              <a:t>In line with the synergy program: assignment to the one who is the most capable of proposing a form of shared services </a:t>
            </a:r>
          </a:p>
          <a:p>
            <a:endParaRPr lang="en-GB" noProof="0" dirty="0" smtClean="0"/>
          </a:p>
          <a:p>
            <a:r>
              <a:rPr lang="en-GB" noProof="0" dirty="0" smtClean="0"/>
              <a:t>Synergy based on result orientation, sense of responsibility and trust</a:t>
            </a:r>
            <a:endParaRPr lang="en-GB" noProof="0" dirty="0"/>
          </a:p>
        </p:txBody>
      </p:sp>
    </p:spTree>
    <p:extLst>
      <p:ext uri="{BB962C8B-B14F-4D97-AF65-F5344CB8AC3E}">
        <p14:creationId xmlns:p14="http://schemas.microsoft.com/office/powerpoint/2010/main" val="255703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999656" y="1484314"/>
            <a:ext cx="6192688" cy="4897015"/>
            <a:chOff x="1475656" y="1484313"/>
            <a:chExt cx="6192688" cy="4897015"/>
          </a:xfrm>
        </p:grpSpPr>
        <p:sp>
          <p:nvSpPr>
            <p:cNvPr id="36" name="Oval 35"/>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800" b="1" i="0" u="none" strike="noStrike" kern="1200" cap="none" spc="0" normalizeH="0" baseline="0" noProof="0" dirty="0" err="1">
                  <a:ln>
                    <a:noFill/>
                  </a:ln>
                  <a:solidFill>
                    <a:srgbClr val="1F497D"/>
                  </a:solidFill>
                  <a:effectLst/>
                  <a:uLnTx/>
                  <a:uFillTx/>
                  <a:latin typeface="Calibri"/>
                  <a:ea typeface="+mn-ea"/>
                  <a:cs typeface="+mn-cs"/>
                </a:rPr>
                <a:t>Synergy</a:t>
              </a:r>
              <a:endParaRPr kumimoji="0" lang="nl-BE"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7" name="Title 36"/>
          <p:cNvSpPr>
            <a:spLocks noGrp="1"/>
          </p:cNvSpPr>
          <p:nvPr>
            <p:ph type="title"/>
          </p:nvPr>
        </p:nvSpPr>
        <p:spPr/>
        <p:txBody>
          <a:bodyPr/>
          <a:lstStyle/>
          <a:p>
            <a:r>
              <a:rPr lang="en-GB" noProof="0" dirty="0" smtClean="0"/>
              <a:t>G-Cloud ‘products’ </a:t>
            </a:r>
            <a:endParaRPr lang="en-GB" noProof="0" dirty="0"/>
          </a:p>
        </p:txBody>
      </p:sp>
      <p:grpSp>
        <p:nvGrpSpPr>
          <p:cNvPr id="55" name="Group 54"/>
          <p:cNvGrpSpPr/>
          <p:nvPr/>
        </p:nvGrpSpPr>
        <p:grpSpPr>
          <a:xfrm>
            <a:off x="4579440" y="1009862"/>
            <a:ext cx="3033120" cy="1267011"/>
            <a:chOff x="3055440" y="1009861"/>
            <a:chExt cx="3033120" cy="1267011"/>
          </a:xfrm>
        </p:grpSpPr>
        <p:sp>
          <p:nvSpPr>
            <p:cNvPr id="24" name="Oval 23"/>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5"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nl-BE" sz="2800" b="1" i="0" u="none" strike="noStrike" kern="1200" cap="none" spc="0" normalizeH="0" baseline="0" noProof="0" dirty="0" err="1">
                  <a:ln>
                    <a:noFill/>
                  </a:ln>
                  <a:solidFill>
                    <a:prstClr val="white"/>
                  </a:solidFill>
                  <a:effectLst/>
                  <a:uLnTx/>
                  <a:uFillTx/>
                  <a:latin typeface="Calibri"/>
                  <a:ea typeface="+mn-ea"/>
                  <a:cs typeface="+mn-cs"/>
                </a:rPr>
                <a:t>Procurement</a:t>
              </a:r>
              <a:endParaRPr kumimoji="0" lang="nl-BE" sz="2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2" name="Group 51"/>
          <p:cNvGrpSpPr/>
          <p:nvPr/>
        </p:nvGrpSpPr>
        <p:grpSpPr>
          <a:xfrm>
            <a:off x="7312144" y="2993763"/>
            <a:ext cx="3248352" cy="1356919"/>
            <a:chOff x="5788144" y="2993762"/>
            <a:chExt cx="3248352" cy="1356919"/>
          </a:xfrm>
        </p:grpSpPr>
        <p:sp>
          <p:nvSpPr>
            <p:cNvPr id="27" name="Oval 26"/>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8"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nl-BE" sz="2800" b="1" i="0" u="none" strike="noStrike" kern="1200" cap="none" spc="0" normalizeH="0" baseline="0" noProof="0">
                  <a:ln>
                    <a:noFill/>
                  </a:ln>
                  <a:solidFill>
                    <a:prstClr val="white"/>
                  </a:solidFill>
                  <a:effectLst/>
                  <a:uLnTx/>
                  <a:uFillTx/>
                  <a:latin typeface="Calibri"/>
                  <a:ea typeface="+mn-ea"/>
                  <a:cs typeface="+mn-cs"/>
                </a:rPr>
                <a:t>Services</a:t>
              </a:r>
            </a:p>
          </p:txBody>
        </p:sp>
      </p:grpSp>
      <p:grpSp>
        <p:nvGrpSpPr>
          <p:cNvPr id="54" name="Group 53"/>
          <p:cNvGrpSpPr/>
          <p:nvPr/>
        </p:nvGrpSpPr>
        <p:grpSpPr>
          <a:xfrm>
            <a:off x="1631504" y="2993763"/>
            <a:ext cx="3033120" cy="1267011"/>
            <a:chOff x="107504" y="2993762"/>
            <a:chExt cx="3033120" cy="1267011"/>
          </a:xfrm>
        </p:grpSpPr>
        <p:sp>
          <p:nvSpPr>
            <p:cNvPr id="30" name="Oval 29"/>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1"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nl-BE" sz="2800" b="1" i="0" u="none" strike="noStrike" kern="1200" cap="none" spc="0" normalizeH="0" baseline="0" noProof="0" dirty="0" err="1">
                  <a:ln>
                    <a:noFill/>
                  </a:ln>
                  <a:solidFill>
                    <a:prstClr val="white"/>
                  </a:solidFill>
                  <a:effectLst/>
                  <a:uLnTx/>
                  <a:uFillTx/>
                  <a:latin typeface="Calibri"/>
                  <a:ea typeface="+mn-ea"/>
                  <a:cs typeface="+mn-cs"/>
                </a:rPr>
                <a:t>Projects</a:t>
              </a:r>
              <a:endParaRPr kumimoji="0" lang="nl-BE" sz="2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3" name="Group 52"/>
          <p:cNvGrpSpPr/>
          <p:nvPr/>
        </p:nvGrpSpPr>
        <p:grpSpPr>
          <a:xfrm>
            <a:off x="4471824" y="5373217"/>
            <a:ext cx="3248352" cy="1356919"/>
            <a:chOff x="2947824" y="5373216"/>
            <a:chExt cx="3248352" cy="1356919"/>
          </a:xfrm>
        </p:grpSpPr>
        <p:sp>
          <p:nvSpPr>
            <p:cNvPr id="33" name="Oval 32"/>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4"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ts val="0"/>
                </a:spcBef>
                <a:spcAft>
                  <a:spcPct val="35000"/>
                </a:spcAft>
                <a:buClrTx/>
                <a:buSzTx/>
                <a:buFontTx/>
                <a:buNone/>
                <a:tabLst/>
                <a:defRPr/>
              </a:pPr>
              <a:r>
                <a:rPr kumimoji="0" lang="nl-BE" sz="2800" b="1" i="0" u="none" strike="noStrike" kern="1200" cap="none" spc="0" normalizeH="0" baseline="0" noProof="0" dirty="0" err="1">
                  <a:ln>
                    <a:noFill/>
                  </a:ln>
                  <a:solidFill>
                    <a:prstClr val="white"/>
                  </a:solidFill>
                  <a:effectLst/>
                  <a:uLnTx/>
                  <a:uFillTx/>
                  <a:latin typeface="Calibri"/>
                  <a:ea typeface="+mn-ea"/>
                  <a:cs typeface="+mn-cs"/>
                </a:rPr>
                <a:t>Know-how</a:t>
              </a:r>
              <a:r>
                <a:rPr kumimoji="0" lang="nl-BE" sz="2800" b="1" i="0" u="none" strike="noStrike" kern="1200" cap="none" spc="0" normalizeH="0" baseline="0" noProof="0" dirty="0">
                  <a:ln>
                    <a:noFill/>
                  </a:ln>
                  <a:solidFill>
                    <a:prstClr val="white"/>
                  </a:solidFill>
                  <a:effectLst/>
                  <a:uLnTx/>
                  <a:uFillTx/>
                  <a:latin typeface="Calibri"/>
                  <a:ea typeface="+mn-ea"/>
                  <a:cs typeface="+mn-cs"/>
                </a:rPr>
                <a:t> &amp; Expertise</a:t>
              </a:r>
            </a:p>
          </p:txBody>
        </p:sp>
      </p:grpSp>
      <p:grpSp>
        <p:nvGrpSpPr>
          <p:cNvPr id="39" name="Group 38"/>
          <p:cNvGrpSpPr/>
          <p:nvPr/>
        </p:nvGrpSpPr>
        <p:grpSpPr>
          <a:xfrm>
            <a:off x="2283451" y="1268760"/>
            <a:ext cx="2081423" cy="1379302"/>
            <a:chOff x="621511" y="2708919"/>
            <a:chExt cx="2081423" cy="1379302"/>
          </a:xfrm>
        </p:grpSpPr>
        <p:sp>
          <p:nvSpPr>
            <p:cNvPr id="40" name="Oval 3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1" i="0" u="none" strike="noStrike" kern="1200" cap="none" spc="0" normalizeH="0" baseline="0" noProof="0" dirty="0" err="1">
                  <a:ln>
                    <a:noFill/>
                  </a:ln>
                  <a:solidFill>
                    <a:srgbClr val="1F497D"/>
                  </a:solidFill>
                  <a:effectLst/>
                  <a:uLnTx/>
                  <a:uFillTx/>
                  <a:latin typeface="Calibri" panose="020F0502020204030204" pitchFamily="34" charset="0"/>
                  <a:ea typeface="+mn-ea"/>
                  <a:cs typeface="+mn-cs"/>
                </a:rPr>
                <a:t>Cooperation</a:t>
              </a:r>
              <a:r>
                <a:rPr kumimoji="0" lang="nl-BE" sz="2000" b="1" i="0" u="none" strike="noStrike" kern="1200" cap="none" spc="0" normalizeH="0" baseline="0" noProof="0" dirty="0" err="1">
                  <a:ln>
                    <a:noFill/>
                  </a:ln>
                  <a:solidFill>
                    <a:srgbClr val="1F497D"/>
                  </a:solidFill>
                  <a:effectLst/>
                  <a:uLnTx/>
                  <a:uFillTx/>
                  <a:latin typeface="Wingdings" panose="05000000000000000000" pitchFamily="2" charset="2"/>
                  <a:ea typeface="+mn-ea"/>
                  <a:cs typeface="+mn-cs"/>
                </a:rPr>
                <a:t>á</a:t>
              </a:r>
              <a:endParaRPr kumimoji="0" lang="nl-BE" sz="2000" b="1" i="0" u="none" strike="noStrike" kern="1200" cap="none" spc="0" normalizeH="0" baseline="0" noProof="0" dirty="0">
                <a:ln>
                  <a:noFill/>
                </a:ln>
                <a:solidFill>
                  <a:srgbClr val="1F497D"/>
                </a:solidFill>
                <a:effectLst/>
                <a:uLnTx/>
                <a:uFillTx/>
                <a:latin typeface="Symbol" panose="05050102010706020507" pitchFamily="18" charset="2"/>
                <a:ea typeface="+mn-ea"/>
                <a:cs typeface="+mn-cs"/>
              </a:endParaRPr>
            </a:p>
          </p:txBody>
        </p:sp>
        <p:pic>
          <p:nvPicPr>
            <p:cNvPr id="41" name="Picture 4" descr="https://livebinders.files.wordpress.com/2010/10/collaboration_2.jp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673930" y="1394508"/>
            <a:ext cx="2081423" cy="1240754"/>
            <a:chOff x="4120938" y="2856064"/>
            <a:chExt cx="2081423" cy="1240754"/>
          </a:xfrm>
        </p:grpSpPr>
        <p:sp>
          <p:nvSpPr>
            <p:cNvPr id="43" name="Oval 4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1" i="0" u="none" strike="noStrike" kern="1200" cap="none" spc="0" normalizeH="0" baseline="0" noProof="0" dirty="0" err="1">
                  <a:ln>
                    <a:noFill/>
                  </a:ln>
                  <a:solidFill>
                    <a:srgbClr val="1F497D"/>
                  </a:solidFill>
                  <a:effectLst/>
                  <a:uLnTx/>
                  <a:uFillTx/>
                  <a:latin typeface="Calibri" panose="020F0502020204030204" pitchFamily="34" charset="0"/>
                  <a:ea typeface="+mn-ea"/>
                  <a:cs typeface="+mn-cs"/>
                </a:rPr>
                <a:t>Efficiency</a:t>
              </a:r>
              <a:r>
                <a:rPr kumimoji="0" lang="nl-BE" sz="2000" b="1" i="0" u="none" strike="noStrike" kern="1200" cap="none" spc="0" normalizeH="0" baseline="0" noProof="0" dirty="0" err="1">
                  <a:ln>
                    <a:noFill/>
                  </a:ln>
                  <a:solidFill>
                    <a:srgbClr val="1F497D"/>
                  </a:solidFill>
                  <a:effectLst/>
                  <a:uLnTx/>
                  <a:uFillTx/>
                  <a:latin typeface="Wingdings" panose="05000000000000000000" pitchFamily="2" charset="2"/>
                  <a:ea typeface="+mn-ea"/>
                  <a:cs typeface="+mn-cs"/>
                </a:rPr>
                <a:t>á</a:t>
              </a:r>
              <a:endParaRPr kumimoji="0" lang="nl-BE" sz="2000" b="1" i="0" u="none" strike="noStrike" kern="1200" cap="none" spc="0" normalizeH="0" baseline="0" noProof="0" dirty="0">
                <a:ln>
                  <a:noFill/>
                </a:ln>
                <a:solidFill>
                  <a:srgbClr val="1F497D"/>
                </a:solidFill>
                <a:effectLst/>
                <a:uLnTx/>
                <a:uFillTx/>
                <a:latin typeface="Symbol" panose="05050102010706020507" pitchFamily="18" charset="2"/>
                <a:ea typeface="+mn-ea"/>
                <a:cs typeface="+mn-cs"/>
              </a:endParaRPr>
            </a:p>
          </p:txBody>
        </p:sp>
        <p:pic>
          <p:nvPicPr>
            <p:cNvPr id="44" name="Picture 8" descr="http://www.thinkautomation.com/Sitefinity/WebsiteTemplates/Think/App_Themes/images/auto1.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7673930" y="4440097"/>
            <a:ext cx="2081423" cy="1193972"/>
            <a:chOff x="621511" y="5421585"/>
            <a:chExt cx="2081423" cy="1193972"/>
          </a:xfrm>
        </p:grpSpPr>
        <p:sp>
          <p:nvSpPr>
            <p:cNvPr id="46" name="Oval 4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1" i="0" u="none" strike="noStrike" kern="1200" cap="none" spc="0" normalizeH="0" baseline="0" noProof="0" dirty="0" err="1">
                  <a:ln>
                    <a:noFill/>
                  </a:ln>
                  <a:solidFill>
                    <a:srgbClr val="1F497D"/>
                  </a:solidFill>
                  <a:effectLst/>
                  <a:uLnTx/>
                  <a:uFillTx/>
                  <a:latin typeface="Calibri" panose="020F0502020204030204" pitchFamily="34" charset="0"/>
                  <a:ea typeface="+mn-ea"/>
                  <a:cs typeface="+mn-cs"/>
                </a:rPr>
                <a:t>Quality</a:t>
              </a:r>
              <a:r>
                <a:rPr kumimoji="0" lang="nl-BE" sz="2000" b="1" i="0" u="none" strike="noStrike" kern="1200" cap="none" spc="0" normalizeH="0" baseline="0" noProof="0" dirty="0" err="1">
                  <a:ln>
                    <a:noFill/>
                  </a:ln>
                  <a:solidFill>
                    <a:srgbClr val="1F497D"/>
                  </a:solidFill>
                  <a:effectLst/>
                  <a:uLnTx/>
                  <a:uFillTx/>
                  <a:latin typeface="Wingdings" panose="05000000000000000000" pitchFamily="2" charset="2"/>
                  <a:ea typeface="+mn-ea"/>
                  <a:cs typeface="+mn-cs"/>
                </a:rPr>
                <a:t>á</a:t>
              </a:r>
              <a:endParaRPr kumimoji="0" lang="nl-BE" sz="2000" b="1" i="0" u="none" strike="noStrike" kern="1200" cap="none" spc="0" normalizeH="0" baseline="0" noProof="0" dirty="0">
                <a:ln>
                  <a:noFill/>
                </a:ln>
                <a:solidFill>
                  <a:srgbClr val="1F497D"/>
                </a:solidFill>
                <a:effectLst/>
                <a:uLnTx/>
                <a:uFillTx/>
                <a:latin typeface="Symbol" panose="05050102010706020507" pitchFamily="18" charset="2"/>
                <a:ea typeface="+mn-ea"/>
                <a:cs typeface="+mn-cs"/>
              </a:endParaRPr>
            </a:p>
          </p:txBody>
        </p:sp>
        <p:pic>
          <p:nvPicPr>
            <p:cNvPr id="47" name="Picture 10" descr="http://www.dcregionrealestate.com/wp-content/uploads/2014/03/top_quality.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2283451" y="4440098"/>
            <a:ext cx="2081423" cy="1293159"/>
            <a:chOff x="4466625" y="5334255"/>
            <a:chExt cx="2081423" cy="1293159"/>
          </a:xfrm>
        </p:grpSpPr>
        <p:sp>
          <p:nvSpPr>
            <p:cNvPr id="49" name="Oval 4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2000" b="1" i="0" u="none" strike="noStrike" kern="1200" cap="none" spc="0" normalizeH="0" baseline="0" noProof="0" dirty="0" err="1">
                  <a:ln>
                    <a:noFill/>
                  </a:ln>
                  <a:solidFill>
                    <a:srgbClr val="1F497D"/>
                  </a:solidFill>
                  <a:effectLst/>
                  <a:uLnTx/>
                  <a:uFillTx/>
                  <a:latin typeface="Calibri" panose="020F0502020204030204" pitchFamily="34" charset="0"/>
                  <a:ea typeface="+mn-ea"/>
                  <a:cs typeface="+mn-cs"/>
                </a:rPr>
                <a:t>Costs</a:t>
              </a:r>
              <a:r>
                <a:rPr kumimoji="0" lang="nl-BE" sz="2000" b="1" i="0" u="none" strike="noStrike" kern="1200" cap="none" spc="0" normalizeH="0" baseline="0" noProof="0" dirty="0" err="1">
                  <a:ln>
                    <a:noFill/>
                  </a:ln>
                  <a:solidFill>
                    <a:srgbClr val="1F497D"/>
                  </a:solidFill>
                  <a:effectLst/>
                  <a:uLnTx/>
                  <a:uFillTx/>
                  <a:latin typeface="Wingdings" panose="05000000000000000000" pitchFamily="2" charset="2"/>
                  <a:ea typeface="+mn-ea"/>
                  <a:cs typeface="+mn-cs"/>
                </a:rPr>
                <a:t>â</a:t>
              </a:r>
              <a:endParaRPr kumimoji="0" lang="nl-BE" sz="2000" b="1" i="0" u="none" strike="noStrike" kern="1200" cap="none" spc="0" normalizeH="0" baseline="0" noProof="0" dirty="0">
                <a:ln>
                  <a:noFill/>
                </a:ln>
                <a:solidFill>
                  <a:srgbClr val="1F497D"/>
                </a:solidFill>
                <a:effectLst/>
                <a:uLnTx/>
                <a:uFillTx/>
                <a:latin typeface="Symbol" panose="05050102010706020507" pitchFamily="18" charset="2"/>
                <a:ea typeface="+mn-ea"/>
                <a:cs typeface="+mn-cs"/>
              </a:endParaRPr>
            </a:p>
          </p:txBody>
        </p:sp>
        <p:pic>
          <p:nvPicPr>
            <p:cNvPr id="50" name="Picture 6" descr="http://www.addit.pl/new/images/stories/cost%20reduction%20projects.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1546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sp>
        <p:nvSpPr>
          <p:cNvPr id="3" name="Content Placeholder 2"/>
          <p:cNvSpPr>
            <a:spLocks noGrp="1"/>
          </p:cNvSpPr>
          <p:nvPr>
            <p:ph idx="1"/>
          </p:nvPr>
        </p:nvSpPr>
        <p:spPr>
          <a:xfrm>
            <a:off x="4943872" y="1196752"/>
            <a:ext cx="6638528" cy="5112568"/>
          </a:xfrm>
          <a:prstGeom prst="rect">
            <a:avLst/>
          </a:prstGeom>
        </p:spPr>
        <p:txBody>
          <a:bodyPr>
            <a:normAutofit/>
          </a:bodyPr>
          <a:lstStyle/>
          <a:p>
            <a:pPr marL="0" indent="0">
              <a:buNone/>
            </a:pPr>
            <a:r>
              <a:rPr lang="en-GB" noProof="0" dirty="0" smtClean="0"/>
              <a:t>Creation of </a:t>
            </a:r>
            <a:r>
              <a:rPr lang="en-GB" b="1" noProof="0" dirty="0" smtClean="0"/>
              <a:t>economies of scale</a:t>
            </a:r>
            <a:r>
              <a:rPr lang="en-GB" noProof="0" dirty="0" smtClean="0"/>
              <a:t>: efficiency and high quality/availability</a:t>
            </a:r>
          </a:p>
          <a:p>
            <a:pPr marL="0" indent="0">
              <a:buNone/>
            </a:pPr>
            <a:endParaRPr lang="en-GB" noProof="0" dirty="0" smtClean="0"/>
          </a:p>
          <a:p>
            <a:pPr marL="0" indent="0">
              <a:buNone/>
            </a:pPr>
            <a:r>
              <a:rPr lang="en-GB" noProof="0" dirty="0" smtClean="0"/>
              <a:t>Respect of </a:t>
            </a:r>
            <a:r>
              <a:rPr lang="en-GB" b="1" noProof="0" dirty="0" smtClean="0"/>
              <a:t>confidentiality </a:t>
            </a:r>
            <a:r>
              <a:rPr lang="en-GB" noProof="0" dirty="0" smtClean="0"/>
              <a:t>and </a:t>
            </a:r>
            <a:r>
              <a:rPr lang="en-GB" b="1" noProof="0" dirty="0" smtClean="0"/>
              <a:t>data protection</a:t>
            </a:r>
          </a:p>
          <a:p>
            <a:pPr marL="0" indent="0">
              <a:buNone/>
            </a:pPr>
            <a:endParaRPr lang="en-GB" b="1" noProof="0" dirty="0" smtClean="0"/>
          </a:p>
          <a:p>
            <a:pPr marL="0" indent="0">
              <a:buNone/>
            </a:pPr>
            <a:r>
              <a:rPr lang="en-GB" noProof="0" dirty="0" smtClean="0"/>
              <a:t>Bigger </a:t>
            </a:r>
            <a:r>
              <a:rPr lang="en-GB" b="1" noProof="0" dirty="0" smtClean="0"/>
              <a:t>focus</a:t>
            </a:r>
            <a:r>
              <a:rPr lang="en-GB" noProof="0" dirty="0" smtClean="0"/>
              <a:t> </a:t>
            </a:r>
            <a:r>
              <a:rPr lang="en-GB" b="1" noProof="0" dirty="0" smtClean="0"/>
              <a:t>on business applications and flexibility </a:t>
            </a:r>
            <a:r>
              <a:rPr lang="en-GB" noProof="0" dirty="0" smtClean="0"/>
              <a:t>in order to realize them</a:t>
            </a:r>
          </a:p>
          <a:p>
            <a:pPr marL="0" indent="0">
              <a:buNone/>
            </a:pPr>
            <a:endParaRPr lang="en-GB" noProof="0" dirty="0" smtClean="0"/>
          </a:p>
          <a:p>
            <a:pPr marL="0" indent="0">
              <a:buNone/>
            </a:pPr>
            <a:endParaRPr lang="en-GB" noProof="0" dirty="0"/>
          </a:p>
        </p:txBody>
      </p:sp>
      <p:pic>
        <p:nvPicPr>
          <p:cNvPr id="8194" name="Picture 2" descr="C:\Users\JV\Downloads\tipper-4171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578" y="1196975"/>
            <a:ext cx="3473160" cy="463088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V\Downloads\castle-97959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6823" y="4579205"/>
            <a:ext cx="2325214" cy="16433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V\Downloads\ball-56397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1524" y="4493079"/>
            <a:ext cx="2271010" cy="181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Why G-Cloud?</a:t>
            </a:r>
            <a:endParaRPr lang="en-GB" noProof="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3717032"/>
            <a:ext cx="290512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1" y="1479501"/>
            <a:ext cx="290512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err="1">
                <a:ln>
                  <a:noFill/>
                </a:ln>
                <a:solidFill>
                  <a:prstClr val="black"/>
                </a:solidFill>
                <a:effectLst/>
                <a:uLnTx/>
                <a:uFillTx/>
                <a:latin typeface="Calibri"/>
                <a:ea typeface="+mn-ea"/>
                <a:cs typeface="+mn-cs"/>
              </a:rPr>
              <a:t>Greater</a:t>
            </a:r>
            <a:r>
              <a:rPr kumimoji="0" lang="fr-BE" sz="2400" b="1" i="0" u="none" strike="noStrike" kern="1200" cap="none" spc="0" normalizeH="0" baseline="0" noProof="0" dirty="0">
                <a:ln>
                  <a:noFill/>
                </a:ln>
                <a:solidFill>
                  <a:prstClr val="black"/>
                </a:solidFill>
                <a:effectLst/>
                <a:uLnTx/>
                <a:uFillTx/>
                <a:latin typeface="Calibri"/>
                <a:ea typeface="+mn-ea"/>
                <a:cs typeface="+mn-cs"/>
              </a:rPr>
              <a:t> </a:t>
            </a:r>
            <a:r>
              <a:rPr kumimoji="0" lang="fr-BE" sz="2400" b="1" i="0" u="none" strike="noStrike" kern="1200" cap="none" spc="0" normalizeH="0" baseline="0" noProof="0" dirty="0" err="1">
                <a:ln>
                  <a:noFill/>
                </a:ln>
                <a:solidFill>
                  <a:prstClr val="black"/>
                </a:solidFill>
                <a:effectLst/>
                <a:uLnTx/>
                <a:uFillTx/>
                <a:latin typeface="Calibri"/>
                <a:ea typeface="+mn-ea"/>
                <a:cs typeface="+mn-cs"/>
              </a:rPr>
              <a:t>weight</a:t>
            </a:r>
            <a:endParaRPr kumimoji="0" lang="fr-BE"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err="1">
                <a:ln>
                  <a:noFill/>
                </a:ln>
                <a:solidFill>
                  <a:prstClr val="black"/>
                </a:solidFill>
                <a:effectLst/>
                <a:uLnTx/>
                <a:uFillTx/>
                <a:latin typeface="Calibri"/>
                <a:ea typeface="+mn-ea"/>
                <a:cs typeface="+mn-cs"/>
              </a:rPr>
              <a:t>during</a:t>
            </a:r>
            <a:r>
              <a:rPr kumimoji="0" lang="fr-BE" sz="2400" b="0" i="0" u="none" strike="noStrike" kern="1200" cap="none" spc="0" normalizeH="0" baseline="0" noProof="0" dirty="0">
                <a:ln>
                  <a:noFill/>
                </a:ln>
                <a:solidFill>
                  <a:prstClr val="black"/>
                </a:solidFill>
                <a:effectLst/>
                <a:uLnTx/>
                <a:uFillTx/>
                <a:latin typeface="Calibri"/>
                <a:ea typeface="+mn-ea"/>
                <a:cs typeface="+mn-cs"/>
              </a:rPr>
              <a:t>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negotiations</a:t>
            </a:r>
            <a:r>
              <a:rPr kumimoji="0" lang="fr-BE" sz="2400" b="0" i="0" u="none" strike="noStrike" kern="1200" cap="none" spc="0" normalizeH="0" baseline="0" noProof="0" dirty="0">
                <a:ln>
                  <a:noFill/>
                </a:ln>
                <a:solidFill>
                  <a:prstClr val="black"/>
                </a:solidFill>
                <a:effectLst/>
                <a:uLnTx/>
                <a:uFillTx/>
                <a:latin typeface="Calibri"/>
                <a:ea typeface="+mn-ea"/>
                <a:cs typeface="+mn-cs"/>
              </a:rPr>
              <a:t>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with</a:t>
            </a:r>
            <a:r>
              <a:rPr kumimoji="0" lang="fr-BE" sz="2400" b="0" i="0" u="none" strike="noStrike" kern="1200" cap="none" spc="0" normalizeH="0" baseline="0" noProof="0" dirty="0">
                <a:ln>
                  <a:noFill/>
                </a:ln>
                <a:solidFill>
                  <a:prstClr val="black"/>
                </a:solidFill>
                <a:effectLst/>
                <a:uLnTx/>
                <a:uFillTx/>
                <a:latin typeface="Calibri"/>
                <a:ea typeface="+mn-ea"/>
                <a:cs typeface="+mn-cs"/>
              </a:rPr>
              <a:t>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suppliers</a:t>
            </a:r>
            <a:endParaRPr kumimoji="0" lang="fr-BE"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221" name="Picture 5" descr="https://upload.wikimedia.org/wikipedia/commons/1/16/VilloStationAlmostFu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9308" y="3717033"/>
            <a:ext cx="2258821" cy="1814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59897" y="1479502"/>
            <a:ext cx="20882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err="1">
                <a:ln>
                  <a:noFill/>
                </a:ln>
                <a:solidFill>
                  <a:prstClr val="black"/>
                </a:solidFill>
                <a:effectLst/>
                <a:uLnTx/>
                <a:uFillTx/>
                <a:latin typeface="Calibri"/>
                <a:ea typeface="+mn-ea"/>
                <a:cs typeface="+mn-cs"/>
              </a:rPr>
              <a:t>Pooling</a:t>
            </a:r>
            <a:r>
              <a:rPr kumimoji="0" lang="fr-BE" sz="2400" b="0" i="0" u="none" strike="noStrike" kern="1200" cap="none" spc="0" normalizeH="0" baseline="0" noProof="0" dirty="0">
                <a:ln>
                  <a:noFill/>
                </a:ln>
                <a:solidFill>
                  <a:prstClr val="black"/>
                </a:solidFill>
                <a:effectLst/>
                <a:uLnTx/>
                <a:uFillTx/>
                <a:latin typeface="Calibri"/>
                <a:ea typeface="+mn-ea"/>
                <a:cs typeface="+mn-cs"/>
              </a:rPr>
              <a:t> of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knowledge</a:t>
            </a:r>
            <a:r>
              <a:rPr kumimoji="0" lang="fr-BE" sz="2400" b="0" i="0" u="none" strike="noStrike" kern="1200" cap="none" spc="0" normalizeH="0" baseline="0" noProof="0" dirty="0">
                <a:ln>
                  <a:noFill/>
                </a:ln>
                <a:solidFill>
                  <a:prstClr val="black"/>
                </a:solidFill>
                <a:effectLst/>
                <a:uLnTx/>
                <a:uFillTx/>
                <a:latin typeface="Calibri"/>
                <a:ea typeface="+mn-ea"/>
                <a:cs typeface="+mn-cs"/>
              </a:rPr>
              <a:t> and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resources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222" name="Picture 6" descr="C:\Users\JV\Downloads\light-bulb-97888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18196" y="3717032"/>
            <a:ext cx="2566226" cy="18146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933414" y="1495014"/>
            <a:ext cx="2551008"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err="1">
                <a:ln>
                  <a:noFill/>
                </a:ln>
                <a:solidFill>
                  <a:prstClr val="black"/>
                </a:solidFill>
                <a:effectLst/>
                <a:uLnTx/>
                <a:uFillTx/>
                <a:latin typeface="Calibri"/>
                <a:ea typeface="+mn-ea"/>
                <a:cs typeface="+mn-cs"/>
              </a:rPr>
              <a:t>Technological</a:t>
            </a:r>
            <a:r>
              <a:rPr kumimoji="0" lang="fr-BE" sz="2400" b="1" i="0" u="none" strike="noStrike" kern="1200" cap="none" spc="0" normalizeH="0" baseline="0" noProof="0" dirty="0">
                <a:ln>
                  <a:noFill/>
                </a:ln>
                <a:solidFill>
                  <a:prstClr val="black"/>
                </a:solidFill>
                <a:effectLst/>
                <a:uLnTx/>
                <a:uFillTx/>
                <a:latin typeface="Calibri"/>
                <a:ea typeface="+mn-ea"/>
                <a:cs typeface="+mn-cs"/>
              </a:rPr>
              <a:t> </a:t>
            </a:r>
            <a:r>
              <a:rPr kumimoji="0" lang="fr-BE" sz="2400" b="1" i="0" u="none" strike="noStrike" kern="1200" cap="none" spc="0" normalizeH="0" baseline="0" noProof="0" dirty="0" err="1">
                <a:ln>
                  <a:noFill/>
                </a:ln>
                <a:solidFill>
                  <a:prstClr val="black"/>
                </a:solidFill>
                <a:effectLst/>
                <a:uLnTx/>
                <a:uFillTx/>
                <a:latin typeface="Calibri"/>
                <a:ea typeface="+mn-ea"/>
                <a:cs typeface="+mn-cs"/>
              </a:rPr>
              <a:t>evolution</a:t>
            </a:r>
            <a:r>
              <a:rPr kumimoji="0" lang="fr-BE" sz="2400" b="1" i="0" u="none" strike="noStrike" kern="1200" cap="none" spc="0" normalizeH="0" baseline="0" noProof="0" dirty="0">
                <a:ln>
                  <a:noFill/>
                </a:ln>
                <a:solidFill>
                  <a:prstClr val="black"/>
                </a:solidFill>
                <a:effectLst/>
                <a:uLnTx/>
                <a:uFillTx/>
                <a:latin typeface="Calibri"/>
                <a:ea typeface="+mn-ea"/>
                <a:cs typeface="+mn-cs"/>
              </a:rPr>
              <a:t>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faster</a:t>
            </a:r>
            <a:r>
              <a:rPr kumimoji="0" lang="fr-BE" sz="2400" b="0" i="0" u="none" strike="noStrike" kern="1200" cap="none" spc="0" normalizeH="0" baseline="0" noProof="0" dirty="0">
                <a:ln>
                  <a:noFill/>
                </a:ln>
                <a:solidFill>
                  <a:prstClr val="black"/>
                </a:solidFill>
                <a:effectLst/>
                <a:uLnTx/>
                <a:uFillTx/>
                <a:latin typeface="Calibri"/>
                <a:ea typeface="+mn-ea"/>
                <a:cs typeface="+mn-cs"/>
              </a:rPr>
              <a:t>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available</a:t>
            </a:r>
            <a:r>
              <a:rPr kumimoji="0" lang="fr-BE" sz="2400" b="0" i="0" u="none" strike="noStrike" kern="1200" cap="none" spc="0" normalizeH="0" baseline="0" noProof="0" dirty="0">
                <a:ln>
                  <a:noFill/>
                </a:ln>
                <a:solidFill>
                  <a:prstClr val="black"/>
                </a:solidFill>
                <a:effectLst/>
                <a:uLnTx/>
                <a:uFillTx/>
                <a:latin typeface="Calibri"/>
                <a:ea typeface="+mn-ea"/>
                <a:cs typeface="+mn-cs"/>
              </a:rPr>
              <a:t> for </a:t>
            </a:r>
            <a:r>
              <a:rPr kumimoji="0" lang="fr-BE" sz="2400" b="0" i="0" u="none" strike="noStrike" kern="1200" cap="none" spc="0" normalizeH="0" baseline="0" noProof="0" dirty="0" err="1">
                <a:ln>
                  <a:noFill/>
                </a:ln>
                <a:solidFill>
                  <a:prstClr val="black"/>
                </a:solidFill>
                <a:effectLst/>
                <a:uLnTx/>
                <a:uFillTx/>
                <a:latin typeface="Calibri"/>
                <a:ea typeface="+mn-ea"/>
                <a:cs typeface="+mn-cs"/>
              </a:rPr>
              <a:t>everyone</a:t>
            </a:r>
            <a:endParaRPr kumimoji="0" lang="fr-BE"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673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991544" y="227687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3 Colleges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rPr>
              <a:t>FPS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Public Institutions of Social Security (PIOSS)</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Institutions of Public </a:t>
            </a:r>
            <a:r>
              <a:rPr kumimoji="0" lang="fr-BE" sz="1400" b="0" i="0" u="none" strike="noStrike" kern="1200" cap="none" spc="0" normalizeH="0" baseline="0" noProof="0" dirty="0" err="1">
                <a:ln>
                  <a:noFill/>
                </a:ln>
                <a:solidFill>
                  <a:prstClr val="black">
                    <a:lumMod val="75000"/>
                  </a:prstClr>
                </a:solidFill>
                <a:effectLst/>
                <a:uLnTx/>
                <a:uFillTx/>
                <a:latin typeface="Calibri"/>
                <a:ea typeface="+mn-ea"/>
                <a:cs typeface="+mn-cs"/>
              </a:rPr>
              <a:t>Benefit</a:t>
            </a: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 (IPB)</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sp>
        <p:nvSpPr>
          <p:cNvPr id="29" name="Rounded Rectangle 28"/>
          <p:cNvSpPr/>
          <p:nvPr/>
        </p:nvSpPr>
        <p:spPr>
          <a:xfrm>
            <a:off x="2021606" y="3525502"/>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SIT: ICT managers </a:t>
            </a:r>
            <a:r>
              <a:rPr kumimoji="0" lang="nl-BE" sz="1600" b="0" i="0" u="none" strike="noStrike" kern="1200" cap="none" spc="0" normalizeH="0" baseline="0" noProof="0" dirty="0" err="1">
                <a:ln>
                  <a:noFill/>
                </a:ln>
                <a:solidFill>
                  <a:prstClr val="black">
                    <a:lumMod val="75000"/>
                  </a:prstClr>
                </a:solidFill>
                <a:effectLst/>
                <a:uLnTx/>
                <a:uFillTx/>
                <a:latin typeface="Calibri"/>
                <a:ea typeface="+mn-ea"/>
                <a:cs typeface="+mn-cs"/>
              </a:rPr>
              <a:t>from</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rPr>
              <a:t>FPS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Public Institutions of Social Security</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Institutions of Public </a:t>
            </a:r>
            <a:r>
              <a:rPr kumimoji="0" lang="fr-BE" sz="1400" b="0" i="0" u="none" strike="noStrike" kern="1200" cap="none" spc="0" normalizeH="0" baseline="0" noProof="0" dirty="0" err="1">
                <a:ln>
                  <a:noFill/>
                </a:ln>
                <a:solidFill>
                  <a:prstClr val="black">
                    <a:lumMod val="75000"/>
                  </a:prstClr>
                </a:solidFill>
                <a:effectLst/>
                <a:uLnTx/>
                <a:uFillTx/>
                <a:latin typeface="Calibri"/>
                <a:ea typeface="+mn-ea"/>
                <a:cs typeface="+mn-cs"/>
              </a:rPr>
              <a:t>Benefit</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sp>
        <p:nvSpPr>
          <p:cNvPr id="30" name="Rounded Rectangle 29"/>
          <p:cNvSpPr/>
          <p:nvPr/>
        </p:nvSpPr>
        <p:spPr>
          <a:xfrm>
            <a:off x="2021606" y="4821646"/>
            <a:ext cx="8220796" cy="112763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owners</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sp>
        <p:nvSpPr>
          <p:cNvPr id="2" name="Title 1"/>
          <p:cNvSpPr>
            <a:spLocks noGrp="1"/>
          </p:cNvSpPr>
          <p:nvPr>
            <p:ph type="title"/>
          </p:nvPr>
        </p:nvSpPr>
        <p:spPr/>
        <p:txBody>
          <a:bodyPr/>
          <a:lstStyle/>
          <a:p>
            <a:r>
              <a:rPr lang="en-GB" noProof="0" dirty="0" smtClean="0"/>
              <a:t>G-Cloud organization</a:t>
            </a:r>
            <a:endParaRPr lang="en-GB" noProof="0" dirty="0"/>
          </a:p>
        </p:txBody>
      </p:sp>
      <p:graphicFrame>
        <p:nvGraphicFramePr>
          <p:cNvPr id="23" name="Diagram 22"/>
          <p:cNvGraphicFramePr/>
          <p:nvPr>
            <p:extLst/>
          </p:nvPr>
        </p:nvGraphicFramePr>
        <p:xfrm>
          <a:off x="3404753" y="961330"/>
          <a:ext cx="681608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422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organization</a:t>
            </a:r>
            <a:endParaRPr lang="en-GB" noProof="0" dirty="0"/>
          </a:p>
        </p:txBody>
      </p:sp>
      <p:sp>
        <p:nvSpPr>
          <p:cNvPr id="3" name="Content Placeholder 2"/>
          <p:cNvSpPr>
            <a:spLocks noGrp="1"/>
          </p:cNvSpPr>
          <p:nvPr>
            <p:ph idx="1"/>
          </p:nvPr>
        </p:nvSpPr>
        <p:spPr>
          <a:xfrm>
            <a:off x="5735960" y="1556792"/>
            <a:ext cx="5702424" cy="5112568"/>
          </a:xfrm>
          <a:prstGeom prst="rect">
            <a:avLst/>
          </a:prstGeom>
        </p:spPr>
        <p:txBody>
          <a:bodyPr>
            <a:normAutofit/>
          </a:bodyPr>
          <a:lstStyle/>
          <a:p>
            <a:pPr marL="0" indent="0">
              <a:buNone/>
            </a:pPr>
            <a:r>
              <a:rPr lang="en-GB" noProof="0" dirty="0" smtClean="0"/>
              <a:t>G-Cloud Strategic Board: strategic direction by senior officials</a:t>
            </a:r>
          </a:p>
          <a:p>
            <a:pPr marL="0" indent="0">
              <a:buNone/>
            </a:pPr>
            <a:endParaRPr lang="en-GB" noProof="0" dirty="0" smtClean="0"/>
          </a:p>
          <a:p>
            <a:pPr marL="0" indent="0">
              <a:buNone/>
            </a:pPr>
            <a:endParaRPr lang="en-GB" noProof="0" dirty="0" smtClean="0"/>
          </a:p>
          <a:p>
            <a:pPr marL="0" indent="0">
              <a:buNone/>
            </a:pPr>
            <a:endParaRPr lang="en-GB" noProof="0" dirty="0" smtClean="0"/>
          </a:p>
          <a:p>
            <a:pPr marL="0" indent="0">
              <a:buNone/>
            </a:pPr>
            <a:endParaRPr lang="en-GB" dirty="0"/>
          </a:p>
          <a:p>
            <a:pPr marL="0" indent="0">
              <a:buNone/>
            </a:pPr>
            <a:r>
              <a:rPr lang="en-GB" noProof="0" dirty="0" smtClean="0"/>
              <a:t>G-Cloud Operations &amp; Program Board:</a:t>
            </a:r>
          </a:p>
          <a:p>
            <a:pPr marL="0" indent="0">
              <a:buNone/>
            </a:pPr>
            <a:r>
              <a:rPr lang="en-GB" noProof="0" dirty="0" smtClean="0"/>
              <a:t>CIOs for operational direction</a:t>
            </a:r>
          </a:p>
          <a:p>
            <a:endParaRPr lang="en-GB" noProof="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7568" y="1228006"/>
            <a:ext cx="288711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hasseurs ardennai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3858" y="3861048"/>
            <a:ext cx="2880829" cy="192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866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G-Cloud </a:t>
            </a:r>
            <a:r>
              <a:rPr lang="en-GB" noProof="0" dirty="0" smtClean="0"/>
              <a:t>service </a:t>
            </a:r>
            <a:r>
              <a:rPr lang="en-GB" noProof="0" dirty="0"/>
              <a:t>model</a:t>
            </a:r>
          </a:p>
        </p:txBody>
      </p:sp>
      <p:sp>
        <p:nvSpPr>
          <p:cNvPr id="4" name="Text Placeholder 3"/>
          <p:cNvSpPr>
            <a:spLocks noGrp="1"/>
          </p:cNvSpPr>
          <p:nvPr>
            <p:ph type="body" sz="quarter" idx="4294967295"/>
          </p:nvPr>
        </p:nvSpPr>
        <p:spPr>
          <a:xfrm>
            <a:off x="527050" y="1052513"/>
            <a:ext cx="11664950" cy="5472112"/>
          </a:xfrm>
        </p:spPr>
        <p:txBody>
          <a:bodyPr/>
          <a:lstStyle/>
          <a:p>
            <a:r>
              <a:rPr lang="en-GB" noProof="0" dirty="0"/>
              <a:t>G-Cloud = coalition</a:t>
            </a:r>
          </a:p>
          <a:p>
            <a:r>
              <a:rPr lang="en-GB" noProof="0" dirty="0"/>
              <a:t>G-Cloud ≠ central </a:t>
            </a:r>
            <a:r>
              <a:rPr lang="en-GB" noProof="0" dirty="0" smtClean="0"/>
              <a:t>organization</a:t>
            </a:r>
            <a:endParaRPr lang="en-GB" noProof="0" dirty="0"/>
          </a:p>
        </p:txBody>
      </p:sp>
      <p:graphicFrame>
        <p:nvGraphicFramePr>
          <p:cNvPr id="5" name="Diagram 4"/>
          <p:cNvGraphicFramePr/>
          <p:nvPr>
            <p:extLst/>
          </p:nvPr>
        </p:nvGraphicFramePr>
        <p:xfrm>
          <a:off x="1520840" y="2384884"/>
          <a:ext cx="9144000"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9228348" y="2420888"/>
            <a:ext cx="1116124" cy="3996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alibri"/>
                <a:ea typeface="+mn-ea"/>
                <a:cs typeface="+mn-cs"/>
              </a:rPr>
              <a:t>Governance</a:t>
            </a:r>
          </a:p>
        </p:txBody>
      </p:sp>
    </p:spTree>
    <p:extLst>
      <p:ext uri="{BB962C8B-B14F-4D97-AF65-F5344CB8AC3E}">
        <p14:creationId xmlns:p14="http://schemas.microsoft.com/office/powerpoint/2010/main" val="53368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a:t>
            </a:r>
            <a:r>
              <a:rPr lang="en-GB" dirty="0"/>
              <a:t>portfolio </a:t>
            </a:r>
            <a:r>
              <a:rPr lang="en-GB" dirty="0" smtClean="0"/>
              <a:t>(</a:t>
            </a:r>
            <a:r>
              <a:rPr lang="en-GB" dirty="0" smtClean="0">
                <a:hlinkClick r:id="rId2"/>
              </a:rPr>
              <a:t>www.gcloud.belgium.be</a:t>
            </a:r>
            <a:r>
              <a:rPr lang="en-GB" dirty="0" smtClean="0"/>
              <a:t>)</a:t>
            </a:r>
            <a:endParaRPr lang="en-GB" noProof="0" dirty="0"/>
          </a:p>
        </p:txBody>
      </p:sp>
      <p:pic>
        <p:nvPicPr>
          <p:cNvPr id="5" name="Picture 4"/>
          <p:cNvPicPr>
            <a:picLocks noChangeAspect="1"/>
          </p:cNvPicPr>
          <p:nvPr/>
        </p:nvPicPr>
        <p:blipFill>
          <a:blip r:embed="rId3"/>
          <a:stretch>
            <a:fillRect/>
          </a:stretch>
        </p:blipFill>
        <p:spPr>
          <a:xfrm>
            <a:off x="714856" y="951544"/>
            <a:ext cx="9984432" cy="5711832"/>
          </a:xfrm>
          <a:prstGeom prst="rect">
            <a:avLst/>
          </a:prstGeom>
        </p:spPr>
      </p:pic>
    </p:spTree>
    <p:extLst>
      <p:ext uri="{BB962C8B-B14F-4D97-AF65-F5344CB8AC3E}">
        <p14:creationId xmlns:p14="http://schemas.microsoft.com/office/powerpoint/2010/main" val="219420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Data classification</a:t>
            </a:r>
            <a:endParaRPr lang="fr-BE" dirty="0"/>
          </a:p>
        </p:txBody>
      </p:sp>
      <p:sp>
        <p:nvSpPr>
          <p:cNvPr id="5" name="Content Placeholder 4"/>
          <p:cNvSpPr>
            <a:spLocks noGrp="1"/>
          </p:cNvSpPr>
          <p:nvPr>
            <p:ph idx="1"/>
          </p:nvPr>
        </p:nvSpPr>
        <p:spPr>
          <a:prstGeom prst="rect">
            <a:avLst/>
          </a:prstGeom>
        </p:spPr>
        <p:txBody>
          <a:bodyPr>
            <a:normAutofit/>
          </a:bodyPr>
          <a:lstStyle/>
          <a:p>
            <a:r>
              <a:rPr lang="fr-BE" smtClean="0"/>
              <a:t>Information classifification model drafted within « Federal Information Security Policy » (FISP)</a:t>
            </a:r>
          </a:p>
          <a:p>
            <a:pPr lvl="1"/>
            <a:r>
              <a:rPr lang="fr-BE" smtClean="0">
                <a:hlinkClick r:id="rId2"/>
              </a:rPr>
              <a:t>https://dt.bosa.be/nl/federaal beleid_voor_informatiebeveiliging_fisp</a:t>
            </a:r>
            <a:r>
              <a:rPr lang="fr-BE" smtClean="0"/>
              <a:t> </a:t>
            </a:r>
          </a:p>
          <a:p>
            <a:r>
              <a:rPr lang="fr-BE" smtClean="0"/>
              <a:t>Definition of levels</a:t>
            </a:r>
          </a:p>
          <a:p>
            <a:endParaRPr lang="fr-BE" smtClean="0"/>
          </a:p>
          <a:p>
            <a:endParaRPr lang="fr-BE" smtClean="0"/>
          </a:p>
          <a:p>
            <a:endParaRPr lang="fr-BE" smtClean="0"/>
          </a:p>
          <a:p>
            <a:r>
              <a:rPr lang="en-US" smtClean="0"/>
              <a:t>Classification based on the impact of the loss or dissemination of information</a:t>
            </a:r>
            <a:endParaRPr lang="nl-BE" smtClean="0"/>
          </a:p>
          <a:p>
            <a:pPr lvl="1"/>
            <a:r>
              <a:rPr lang="fr-BE" smtClean="0"/>
              <a:t>impact for government (agencies)</a:t>
            </a:r>
          </a:p>
          <a:p>
            <a:pPr lvl="1"/>
            <a:r>
              <a:rPr lang="fr-BE" smtClean="0"/>
              <a:t>impact on privacy rights</a:t>
            </a:r>
          </a:p>
          <a:p>
            <a:r>
              <a:rPr lang="fr-BE" smtClean="0"/>
              <a:t>Practical classification explained in privacy vademecum</a:t>
            </a:r>
          </a:p>
          <a:p>
            <a:pPr lvl="1"/>
            <a:r>
              <a:rPr lang="fr-BE" smtClean="0">
                <a:hlinkClick r:id="rId3"/>
              </a:rPr>
              <a:t>https://dt.bosa.be/sites/default/files/fisp_-_privacy_vademecum_nl.pdf</a:t>
            </a:r>
            <a:r>
              <a:rPr lang="fr-BE" smtClean="0"/>
              <a:t>  </a:t>
            </a:r>
            <a:endParaRPr lang="fr-BE" dirty="0"/>
          </a:p>
        </p:txBody>
      </p:sp>
      <p:pic>
        <p:nvPicPr>
          <p:cNvPr id="12" name="Graphique 3"/>
          <p:cNvPicPr/>
          <p:nvPr/>
        </p:nvPicPr>
        <p:blipFill>
          <a:blip r:embed="rId4"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r:embed="rId13"/>
              </a:ext>
            </a:extLst>
          </a:blip>
          <a:stretch>
            <a:fillRect/>
          </a:stretch>
        </p:blipFill>
        <p:spPr>
          <a:xfrm>
            <a:off x="1221418" y="2768381"/>
            <a:ext cx="615315" cy="899795"/>
          </a:xfrm>
          <a:prstGeom prst="rect">
            <a:avLst/>
          </a:prstGeom>
          <a:effectLst>
            <a:outerShdw blurRad="50800" dist="38100" dir="5400000" algn="t" rotWithShape="0">
              <a:prstClr val="black">
                <a:alpha val="40000"/>
              </a:prstClr>
            </a:outerShdw>
          </a:effectLst>
        </p:spPr>
      </p:pic>
      <p:pic>
        <p:nvPicPr>
          <p:cNvPr id="13" name="Graphique 11"/>
          <p:cNvPicPr/>
          <p:nvPr/>
        </p:nvPicPr>
        <p:blipFill>
          <a:blip r:embed="rId14"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15"/>
              </a:ext>
            </a:extLst>
          </a:blip>
          <a:stretch>
            <a:fillRect/>
          </a:stretch>
        </p:blipFill>
        <p:spPr>
          <a:xfrm>
            <a:off x="2278139" y="2768381"/>
            <a:ext cx="629920" cy="899795"/>
          </a:xfrm>
          <a:prstGeom prst="rect">
            <a:avLst/>
          </a:prstGeom>
          <a:effectLst>
            <a:outerShdw blurRad="50800" dist="38100" dir="5400000" algn="t" rotWithShape="0">
              <a:prstClr val="black">
                <a:alpha val="40000"/>
              </a:prstClr>
            </a:outerShdw>
          </a:effectLst>
        </p:spPr>
      </p:pic>
      <p:pic>
        <p:nvPicPr>
          <p:cNvPr id="14" name="Graphique 13"/>
          <p:cNvPicPr/>
          <p:nvPr/>
        </p:nvPicPr>
        <p:blipFill>
          <a:blip r:embed="rId16"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19"/>
              </a:ext>
            </a:extLst>
          </a:blip>
          <a:stretch>
            <a:fillRect/>
          </a:stretch>
        </p:blipFill>
        <p:spPr>
          <a:xfrm>
            <a:off x="4448491" y="2768381"/>
            <a:ext cx="615315" cy="899795"/>
          </a:xfrm>
          <a:prstGeom prst="rect">
            <a:avLst/>
          </a:prstGeom>
          <a:effectLst>
            <a:outerShdw blurRad="50800" dist="38100" dir="5400000" algn="t" rotWithShape="0">
              <a:prstClr val="black">
                <a:alpha val="40000"/>
              </a:prstClr>
            </a:outerShdw>
          </a:effectLst>
        </p:spPr>
      </p:pic>
      <p:pic>
        <p:nvPicPr>
          <p:cNvPr id="15" name="Graphique 17"/>
          <p:cNvPicPr/>
          <p:nvPr/>
        </p:nvPicPr>
        <p:blipFill>
          <a:blip r:embed="rId20"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17"/>
              </a:ext>
            </a:extLst>
          </a:blip>
          <a:stretch>
            <a:fillRect/>
          </a:stretch>
        </p:blipFill>
        <p:spPr>
          <a:xfrm>
            <a:off x="3349465" y="2768381"/>
            <a:ext cx="622300" cy="899795"/>
          </a:xfrm>
          <a:prstGeom prst="rect">
            <a:avLst/>
          </a:prstGeom>
          <a:effectLst>
            <a:outerShdw blurRad="50800" dist="38100" dir="5400000" algn="t" rotWithShape="0">
              <a:prstClr val="black">
                <a:alpha val="40000"/>
              </a:prstClr>
            </a:outerShdw>
          </a:effectLst>
        </p:spPr>
      </p:pic>
      <p:pic>
        <p:nvPicPr>
          <p:cNvPr id="16" name="Graphique 18"/>
          <p:cNvPicPr/>
          <p:nvPr/>
        </p:nvPicPr>
        <p:blipFill>
          <a:blip r:embed="rId21"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r:embed="rId22"/>
              </a:ext>
            </a:extLst>
          </a:blip>
          <a:stretch>
            <a:fillRect/>
          </a:stretch>
        </p:blipFill>
        <p:spPr>
          <a:xfrm>
            <a:off x="5469890" y="2739787"/>
            <a:ext cx="626110" cy="9283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81157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Abstract</a:t>
            </a:r>
            <a:endParaRPr lang="fr-BE" dirty="0"/>
          </a:p>
        </p:txBody>
      </p:sp>
      <p:sp>
        <p:nvSpPr>
          <p:cNvPr id="3" name="Content Placeholder 2"/>
          <p:cNvSpPr>
            <a:spLocks noGrp="1"/>
          </p:cNvSpPr>
          <p:nvPr>
            <p:ph idx="1"/>
          </p:nvPr>
        </p:nvSpPr>
        <p:spPr>
          <a:noFill/>
        </p:spPr>
        <p:txBody>
          <a:bodyPr>
            <a:normAutofit/>
          </a:bodyPr>
          <a:lstStyle/>
          <a:p>
            <a:r>
              <a:rPr lang="en-US" i="1" dirty="0"/>
              <a:t>In the development of information systems in the social and health sector, the emphasis has been placed for years </a:t>
            </a:r>
            <a:r>
              <a:rPr lang="en-US" i="1" dirty="0" smtClean="0"/>
              <a:t>on a </a:t>
            </a:r>
            <a:r>
              <a:rPr lang="en-US" i="1" dirty="0"/>
              <a:t>solid, sector-wide enterprise </a:t>
            </a:r>
            <a:r>
              <a:rPr lang="en-US" i="1" dirty="0" smtClean="0"/>
              <a:t>architecture</a:t>
            </a:r>
          </a:p>
          <a:p>
            <a:pPr lvl="1"/>
            <a:r>
              <a:rPr lang="en-US" i="1" dirty="0" smtClean="0"/>
              <a:t>sharing </a:t>
            </a:r>
            <a:r>
              <a:rPr lang="en-US" i="1" dirty="0"/>
              <a:t>of infrastructure and </a:t>
            </a:r>
            <a:r>
              <a:rPr lang="en-US" i="1" dirty="0" smtClean="0"/>
              <a:t>platforms</a:t>
            </a:r>
          </a:p>
          <a:p>
            <a:pPr lvl="1"/>
            <a:r>
              <a:rPr lang="en-US" i="1" dirty="0" smtClean="0"/>
              <a:t>reuse </a:t>
            </a:r>
            <a:r>
              <a:rPr lang="en-US" i="1" dirty="0"/>
              <a:t>of data, services and components described in a publicly accessible </a:t>
            </a:r>
            <a:r>
              <a:rPr lang="en-US" i="1" dirty="0" smtClean="0"/>
              <a:t>catalogue</a:t>
            </a:r>
          </a:p>
          <a:p>
            <a:pPr lvl="1"/>
            <a:r>
              <a:rPr lang="en-US" i="1" dirty="0" smtClean="0"/>
              <a:t>an </a:t>
            </a:r>
            <a:r>
              <a:rPr lang="en-US" i="1" dirty="0"/>
              <a:t>integrated service to end users, supported by </a:t>
            </a:r>
            <a:r>
              <a:rPr lang="en-US" i="1" dirty="0" smtClean="0"/>
              <a:t>APIs</a:t>
            </a:r>
          </a:p>
          <a:p>
            <a:pPr lvl="1"/>
            <a:r>
              <a:rPr lang="en-US" i="1" dirty="0" smtClean="0"/>
              <a:t>participatory </a:t>
            </a:r>
            <a:r>
              <a:rPr lang="en-US" i="1" dirty="0"/>
              <a:t>governance in the development of the systems, up to the level of policy </a:t>
            </a:r>
            <a:r>
              <a:rPr lang="en-US" i="1" dirty="0" smtClean="0"/>
              <a:t>makers.</a:t>
            </a:r>
          </a:p>
          <a:p>
            <a:endParaRPr lang="en-US" i="1" dirty="0"/>
          </a:p>
          <a:p>
            <a:r>
              <a:rPr lang="en-US" i="1" dirty="0" smtClean="0"/>
              <a:t>Through </a:t>
            </a:r>
            <a:r>
              <a:rPr lang="en-US" i="1" dirty="0"/>
              <a:t>this approach, the information systems and apps set up in the fight against the COVID-19 pandemic (contact tracing, organization of tests, organization of vaccination, teleconsultation, policy support, ...) can be developed very quickly and agile, and can be adjusted very flexibly and at low cost in function of the changing situation and evolving scientific insights</a:t>
            </a:r>
            <a:r>
              <a:rPr lang="en-US" i="1" dirty="0" smtClean="0"/>
              <a:t>.</a:t>
            </a:r>
            <a:endParaRPr lang="fr-BE" dirty="0"/>
          </a:p>
        </p:txBody>
      </p:sp>
    </p:spTree>
    <p:extLst>
      <p:ext uri="{BB962C8B-B14F-4D97-AF65-F5344CB8AC3E}">
        <p14:creationId xmlns:p14="http://schemas.microsoft.com/office/powerpoint/2010/main" val="61516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G-Cloud and the private sector</a:t>
            </a:r>
            <a:endParaRPr lang="en-GB" noProof="0" dirty="0"/>
          </a:p>
        </p:txBody>
      </p:sp>
      <p:sp>
        <p:nvSpPr>
          <p:cNvPr id="7" name="Content Placeholder 6"/>
          <p:cNvSpPr>
            <a:spLocks noGrp="1"/>
          </p:cNvSpPr>
          <p:nvPr>
            <p:ph idx="1"/>
          </p:nvPr>
        </p:nvSpPr>
        <p:spPr>
          <a:prstGeom prst="rect">
            <a:avLst/>
          </a:prstGeom>
        </p:spPr>
        <p:txBody>
          <a:bodyPr>
            <a:normAutofit/>
          </a:bodyPr>
          <a:lstStyle/>
          <a:p>
            <a:r>
              <a:rPr lang="en-GB" noProof="0" dirty="0" smtClean="0"/>
              <a:t>G-Cloud ≠ ICT insourcing</a:t>
            </a:r>
          </a:p>
          <a:p>
            <a:endParaRPr lang="en-GB" noProof="0" dirty="0" smtClean="0"/>
          </a:p>
          <a:p>
            <a:r>
              <a:rPr lang="en-GB" noProof="0" dirty="0" smtClean="0"/>
              <a:t>Public procurement</a:t>
            </a:r>
            <a:br>
              <a:rPr lang="en-GB" noProof="0" dirty="0" smtClean="0"/>
            </a:br>
            <a:r>
              <a:rPr lang="en-GB" noProof="0" dirty="0" smtClean="0"/>
              <a:t>translation tool, converged infrastructure, unified communications, network security, storage, back-up, ...</a:t>
            </a:r>
          </a:p>
          <a:p>
            <a:endParaRPr lang="en-GB" noProof="0" dirty="0" smtClean="0"/>
          </a:p>
          <a:p>
            <a:r>
              <a:rPr lang="en-GB" noProof="0" dirty="0" smtClean="0"/>
              <a:t>In consultation with the sector for several specific platforms</a:t>
            </a:r>
            <a:br>
              <a:rPr lang="en-GB" noProof="0" dirty="0" smtClean="0"/>
            </a:br>
            <a:r>
              <a:rPr lang="en-GB" noProof="0" dirty="0" smtClean="0"/>
              <a:t>IBM, Microsoft, Oracle, </a:t>
            </a:r>
            <a:r>
              <a:rPr lang="en-GB" noProof="0" dirty="0" err="1" smtClean="0"/>
              <a:t>RedHat</a:t>
            </a:r>
            <a:r>
              <a:rPr lang="en-GB" noProof="0" dirty="0" smtClean="0"/>
              <a:t>, SAS, ...</a:t>
            </a:r>
          </a:p>
          <a:p>
            <a:endParaRPr lang="en-GB" noProof="0" dirty="0"/>
          </a:p>
        </p:txBody>
      </p:sp>
    </p:spTree>
    <p:extLst>
      <p:ext uri="{BB962C8B-B14F-4D97-AF65-F5344CB8AC3E}">
        <p14:creationId xmlns:p14="http://schemas.microsoft.com/office/powerpoint/2010/main" val="2900898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G-Cloud ROI</a:t>
            </a:r>
            <a:endParaRPr lang="en-US" dirty="0"/>
          </a:p>
        </p:txBody>
      </p:sp>
      <p:pic>
        <p:nvPicPr>
          <p:cNvPr id="6" name="Picture 5"/>
          <p:cNvPicPr>
            <a:picLocks noChangeAspect="1"/>
          </p:cNvPicPr>
          <p:nvPr/>
        </p:nvPicPr>
        <p:blipFill rotWithShape="1">
          <a:blip r:embed="rId2"/>
          <a:srcRect l="7587" b="10377"/>
          <a:stretch/>
        </p:blipFill>
        <p:spPr>
          <a:xfrm>
            <a:off x="618828" y="1052736"/>
            <a:ext cx="11089232" cy="5255423"/>
          </a:xfrm>
          <a:prstGeom prst="rect">
            <a:avLst/>
          </a:prstGeom>
        </p:spPr>
      </p:pic>
    </p:spTree>
    <p:extLst>
      <p:ext uri="{BB962C8B-B14F-4D97-AF65-F5344CB8AC3E}">
        <p14:creationId xmlns:p14="http://schemas.microsoft.com/office/powerpoint/2010/main" val="340008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Stronger </a:t>
            </a:r>
            <a:r>
              <a:rPr kumimoji="0" lang="en-US" sz="4400" b="0" i="0" u="none" strike="noStrike" kern="1200" cap="none" spc="0" normalizeH="0" baseline="0" noProof="0" dirty="0">
                <a:ln>
                  <a:noFill/>
                </a:ln>
                <a:solidFill>
                  <a:prstClr val="white"/>
                </a:solidFill>
                <a:effectLst/>
                <a:uLnTx/>
                <a:uFillTx/>
                <a:latin typeface="Calibri"/>
                <a:ea typeface="+mn-ea"/>
                <a:cs typeface="+mn-cs"/>
              </a:rPr>
              <a:t>centrally coordinated approach to offering </a:t>
            </a: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platforms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7368" y="2285704"/>
            <a:ext cx="998308" cy="1102159"/>
          </a:xfrm>
          <a:prstGeom prst="rect">
            <a:avLst/>
          </a:prstGeom>
        </p:spPr>
      </p:pic>
      <p:pic>
        <p:nvPicPr>
          <p:cNvPr id="24" name="Picture 2" descr="https://www.gcloud.belgium.be/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Shifting focus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towards synergies in the area of business components</a:t>
            </a:r>
          </a:p>
        </p:txBody>
      </p:sp>
      <p:sp>
        <p:nvSpPr>
          <p:cNvPr id="2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514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5" grpId="0" animBg="1"/>
      <p:bldP spid="18"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a:spLocks noChangeAspect="1"/>
          </p:cNvSpPr>
          <p:nvPr/>
        </p:nvSpPr>
        <p:spPr>
          <a:xfrm>
            <a:off x="2063552" y="-669302"/>
            <a:ext cx="8058742" cy="80587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val 16"/>
          <p:cNvSpPr>
            <a:spLocks noChangeAspect="1"/>
          </p:cNvSpPr>
          <p:nvPr/>
        </p:nvSpPr>
        <p:spPr>
          <a:xfrm>
            <a:off x="3359696" y="620688"/>
            <a:ext cx="5525950" cy="55259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1524000" y="5794660"/>
            <a:ext cx="9144000" cy="1234740"/>
            <a:chOff x="179512" y="3853780"/>
            <a:chExt cx="8640960" cy="1591442"/>
          </a:xfrm>
        </p:grpSpPr>
        <p:sp>
          <p:nvSpPr>
            <p:cNvPr id="4" name="Isosceles Triangle 3"/>
            <p:cNvSpPr/>
            <p:nvPr/>
          </p:nvSpPr>
          <p:spPr>
            <a:xfrm>
              <a:off x="180859"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Isosceles Triangle 7"/>
            <p:cNvSpPr/>
            <p:nvPr/>
          </p:nvSpPr>
          <p:spPr>
            <a:xfrm>
              <a:off x="1907704"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Isosceles Triangle 8"/>
            <p:cNvSpPr/>
            <p:nvPr/>
          </p:nvSpPr>
          <p:spPr>
            <a:xfrm>
              <a:off x="3635896"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a:off x="5364088"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a:off x="7092280"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79512" y="4617130"/>
              <a:ext cx="8640960" cy="828092"/>
            </a:xfrm>
            <a:prstGeom prst="rect">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p:cNvSpPr txBox="1"/>
          <p:nvPr/>
        </p:nvSpPr>
        <p:spPr>
          <a:xfrm>
            <a:off x="3940756" y="6341258"/>
            <a:ext cx="43874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Ondersteunende</a:t>
            </a:r>
            <a:r>
              <a:rPr kumimoji="0" lang="fr-BE" sz="2000" b="1" i="0" u="none" strike="noStrike" kern="1200" cap="none" spc="0" normalizeH="0" baseline="0" noProof="0" dirty="0">
                <a:ln>
                  <a:noFill/>
                </a:ln>
                <a:solidFill>
                  <a:prstClr val="white"/>
                </a:solidFill>
                <a:effectLst/>
                <a:uLnTx/>
                <a:uFillTx/>
                <a:latin typeface="Calibri"/>
                <a:ea typeface="+mn-ea"/>
                <a:cs typeface="+mn-cs"/>
              </a:rPr>
              <a:t> </a:t>
            </a: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p:cNvSpPr/>
          <p:nvPr/>
        </p:nvSpPr>
        <p:spPr>
          <a:xfrm>
            <a:off x="1919536" y="2564905"/>
            <a:ext cx="8496944" cy="165444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207568"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Intake</a:t>
            </a:r>
            <a:r>
              <a:rPr kumimoji="0" lang="fr-BE" sz="1600" b="0" i="0" u="none" strike="noStrike" kern="1200" cap="none" spc="0" normalizeH="0" baseline="0" noProof="0" dirty="0">
                <a:ln>
                  <a:noFill/>
                </a:ln>
                <a:solidFill>
                  <a:prstClr val="white"/>
                </a:solidFill>
                <a:effectLst/>
                <a:uLnTx/>
                <a:uFillTx/>
                <a:latin typeface="Calibri"/>
                <a:ea typeface="+mn-ea"/>
                <a:cs typeface="+mn-cs"/>
              </a:rPr>
              <a:t> &amp;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Inform</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8616280" y="2996952"/>
            <a:ext cx="1579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a:ea typeface="+mn-ea"/>
                <a:cs typeface="+mn-cs"/>
              </a:rPr>
              <a:t>Primaire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343472" y="-549442"/>
            <a:ext cx="9793088" cy="108012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Isosceles Triangle 23"/>
          <p:cNvSpPr/>
          <p:nvPr/>
        </p:nvSpPr>
        <p:spPr>
          <a:xfrm rot="10800000">
            <a:off x="1344472" y="530677"/>
            <a:ext cx="9576064" cy="306034"/>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436530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Verwerking</a:t>
            </a: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652554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Leveren</a:t>
            </a:r>
            <a:r>
              <a:rPr kumimoji="0" lang="fr-BE" sz="1600" b="0" i="0" u="none" strike="noStrike" kern="1200" cap="none" spc="0" normalizeH="0" baseline="0" noProof="0" dirty="0">
                <a:ln>
                  <a:noFill/>
                </a:ln>
                <a:solidFill>
                  <a:prstClr val="white"/>
                </a:solidFill>
                <a:effectLst/>
                <a:uLnTx/>
                <a:uFillTx/>
                <a:latin typeface="Calibri"/>
                <a:ea typeface="+mn-ea"/>
                <a:cs typeface="+mn-cs"/>
              </a:rPr>
              <a:t> van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dienst</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583832" y="364594"/>
            <a:ext cx="29809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Besturingprocessen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4943872" y="4653136"/>
            <a:ext cx="2232248" cy="576064"/>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1.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Gebruikers</a:t>
            </a:r>
            <a:r>
              <a:rPr kumimoji="0" lang="fr-BE" sz="1600" b="0" i="0" u="none" strike="noStrike" kern="1200" cap="none" spc="0" normalizeH="0" baseline="0" noProof="0" dirty="0">
                <a:ln>
                  <a:noFill/>
                </a:ln>
                <a:solidFill>
                  <a:prstClr val="black"/>
                </a:solidFill>
                <a:effectLst/>
                <a:uLnTx/>
                <a:uFillTx/>
                <a:latin typeface="Calibri"/>
                <a:ea typeface="+mn-ea"/>
                <a:cs typeface="+mn-cs"/>
              </a:rPr>
              <a:t>- en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toegangsbeheer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2351584" y="1628800"/>
            <a:ext cx="1512168" cy="504056"/>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3.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Beveiligings</a:t>
            </a:r>
            <a:r>
              <a:rPr kumimoji="0" lang="fr-BE"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componenten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31"/>
          <p:cNvSpPr/>
          <p:nvPr/>
        </p:nvSpPr>
        <p:spPr>
          <a:xfrm>
            <a:off x="8256240" y="1648545"/>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4.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Authentieke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Bronnen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2731558" y="4869160"/>
            <a:ext cx="1492235"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5. Interfaces</a:t>
            </a:r>
          </a:p>
        </p:txBody>
      </p:sp>
      <p:sp>
        <p:nvSpPr>
          <p:cNvPr id="35" name="TextBox 34"/>
          <p:cNvSpPr txBox="1"/>
          <p:nvPr/>
        </p:nvSpPr>
        <p:spPr>
          <a:xfrm>
            <a:off x="8254418" y="1203554"/>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beheer</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6" name="TextBox 35"/>
          <p:cNvSpPr txBox="1"/>
          <p:nvPr/>
        </p:nvSpPr>
        <p:spPr>
          <a:xfrm>
            <a:off x="9048328" y="2132857"/>
            <a:ext cx="1612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ontsluiting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7" name="TextBox 36"/>
          <p:cNvSpPr txBox="1"/>
          <p:nvPr/>
        </p:nvSpPr>
        <p:spPr>
          <a:xfrm>
            <a:off x="3175816" y="908721"/>
            <a:ext cx="1191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timestamping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8" name="TextBox 37"/>
          <p:cNvSpPr txBox="1"/>
          <p:nvPr/>
        </p:nvSpPr>
        <p:spPr>
          <a:xfrm>
            <a:off x="2174436" y="2267001"/>
            <a:ext cx="11852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handtekening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9" name="TextBox 38"/>
          <p:cNvSpPr txBox="1"/>
          <p:nvPr/>
        </p:nvSpPr>
        <p:spPr>
          <a:xfrm>
            <a:off x="2484008" y="2617168"/>
            <a:ext cx="8756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encryptie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1" name="TextBox 40"/>
          <p:cNvSpPr txBox="1"/>
          <p:nvPr/>
        </p:nvSpPr>
        <p:spPr>
          <a:xfrm>
            <a:off x="2772422" y="1249016"/>
            <a:ext cx="7312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logging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2" name="Rectangle 41"/>
          <p:cNvSpPr/>
          <p:nvPr/>
        </p:nvSpPr>
        <p:spPr>
          <a:xfrm>
            <a:off x="5306414" y="1124745"/>
            <a:ext cx="1725690" cy="340295"/>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2.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Dossierbeheer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6487" y="91390"/>
            <a:ext cx="1596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beheer</a:t>
            </a:r>
            <a:r>
              <a:rPr kumimoji="0" lang="fr-BE" sz="1400" b="0" i="1" u="none" strike="noStrike" kern="1200" cap="none" spc="0" normalizeH="0" baseline="0" noProof="0" dirty="0">
                <a:ln>
                  <a:noFill/>
                </a:ln>
                <a:solidFill>
                  <a:prstClr val="white"/>
                </a:solidFill>
                <a:effectLst/>
                <a:uLnTx/>
                <a:uFillTx/>
                <a:latin typeface="Calibri"/>
                <a:ea typeface="+mn-ea"/>
                <a:cs typeface="+mn-cs"/>
              </a:rPr>
              <a:t> van comités</a:t>
            </a:r>
          </a:p>
        </p:txBody>
      </p:sp>
      <p:sp>
        <p:nvSpPr>
          <p:cNvPr id="44" name="TextBox 43"/>
          <p:cNvSpPr txBox="1"/>
          <p:nvPr/>
        </p:nvSpPr>
        <p:spPr>
          <a:xfrm>
            <a:off x="7790233" y="240904"/>
            <a:ext cx="1761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parlementaire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vragen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79634" y="5486720"/>
            <a:ext cx="7129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devices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7" name="TextBox 46"/>
          <p:cNvSpPr txBox="1"/>
          <p:nvPr/>
        </p:nvSpPr>
        <p:spPr>
          <a:xfrm>
            <a:off x="3645742" y="5296828"/>
            <a:ext cx="5148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CMS</a:t>
            </a:r>
          </a:p>
        </p:txBody>
      </p:sp>
      <p:sp>
        <p:nvSpPr>
          <p:cNvPr id="48" name="TextBox 47"/>
          <p:cNvSpPr txBox="1"/>
          <p:nvPr/>
        </p:nvSpPr>
        <p:spPr>
          <a:xfrm>
            <a:off x="2391740" y="4561384"/>
            <a:ext cx="7713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Chatbot</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9" name="TextBox 48"/>
          <p:cNvSpPr txBox="1"/>
          <p:nvPr/>
        </p:nvSpPr>
        <p:spPr>
          <a:xfrm>
            <a:off x="2424108" y="4090791"/>
            <a:ext cx="9430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frontoffice</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0" name="TextBox 49"/>
          <p:cNvSpPr txBox="1"/>
          <p:nvPr/>
        </p:nvSpPr>
        <p:spPr>
          <a:xfrm>
            <a:off x="4380165" y="1528477"/>
            <a:ext cx="11993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dossierbeheer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1" name="TextBox 50"/>
          <p:cNvSpPr txBox="1"/>
          <p:nvPr/>
        </p:nvSpPr>
        <p:spPr>
          <a:xfrm>
            <a:off x="6168009" y="2257128"/>
            <a:ext cx="10021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archivering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2" name="TextBox 51"/>
          <p:cNvSpPr txBox="1"/>
          <p:nvPr/>
        </p:nvSpPr>
        <p:spPr>
          <a:xfrm>
            <a:off x="7868642" y="3769296"/>
            <a:ext cx="13560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attesten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leveren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3" name="TextBox 52"/>
          <p:cNvSpPr txBox="1"/>
          <p:nvPr/>
        </p:nvSpPr>
        <p:spPr>
          <a:xfrm>
            <a:off x="6960097" y="3861049"/>
            <a:ext cx="9439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factureren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4" name="TextBox 53"/>
          <p:cNvSpPr txBox="1"/>
          <p:nvPr/>
        </p:nvSpPr>
        <p:spPr>
          <a:xfrm>
            <a:off x="7075594" y="4139208"/>
            <a:ext cx="964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invorderen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5" name="TextBox 54"/>
          <p:cNvSpPr txBox="1"/>
          <p:nvPr/>
        </p:nvSpPr>
        <p:spPr>
          <a:xfrm>
            <a:off x="4799857" y="3861049"/>
            <a:ext cx="17405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onderzoeken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60" name="TextBox 59"/>
          <p:cNvSpPr txBox="1"/>
          <p:nvPr/>
        </p:nvSpPr>
        <p:spPr>
          <a:xfrm>
            <a:off x="1597545" y="6361584"/>
            <a:ext cx="11336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boekhouding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2821682" y="6577608"/>
            <a:ext cx="7702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intranet</a:t>
            </a:r>
          </a:p>
        </p:txBody>
      </p:sp>
      <p:sp>
        <p:nvSpPr>
          <p:cNvPr id="62" name="TextBox 61"/>
          <p:cNvSpPr txBox="1"/>
          <p:nvPr/>
        </p:nvSpPr>
        <p:spPr>
          <a:xfrm>
            <a:off x="3669542" y="6309321"/>
            <a:ext cx="8899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personeel</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62"/>
          <p:cNvSpPr txBox="1"/>
          <p:nvPr/>
        </p:nvSpPr>
        <p:spPr>
          <a:xfrm>
            <a:off x="7968208" y="6577608"/>
            <a:ext cx="7902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logistiek</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63"/>
          <p:cNvSpPr txBox="1"/>
          <p:nvPr/>
        </p:nvSpPr>
        <p:spPr>
          <a:xfrm>
            <a:off x="7464152" y="6237313"/>
            <a:ext cx="8314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vertaling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64"/>
          <p:cNvSpPr txBox="1"/>
          <p:nvPr/>
        </p:nvSpPr>
        <p:spPr>
          <a:xfrm>
            <a:off x="9264352" y="6577608"/>
            <a:ext cx="1376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kadercontracten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p:cNvSpPr txBox="1"/>
          <p:nvPr/>
        </p:nvSpPr>
        <p:spPr>
          <a:xfrm>
            <a:off x="3821942" y="6577608"/>
            <a:ext cx="9252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e-learning</a:t>
            </a:r>
          </a:p>
        </p:txBody>
      </p:sp>
      <p:sp>
        <p:nvSpPr>
          <p:cNvPr id="67" name="TextBox 66"/>
          <p:cNvSpPr txBox="1"/>
          <p:nvPr/>
        </p:nvSpPr>
        <p:spPr>
          <a:xfrm>
            <a:off x="8112225" y="2348880"/>
            <a:ext cx="11619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codelijsten</a:t>
            </a:r>
            <a:r>
              <a:rPr kumimoji="0" lang="fr-BE" sz="1400" b="0" i="1" u="none" strike="noStrike" kern="1200" cap="none" spc="0" normalizeH="0" baseline="0" noProof="0" dirty="0">
                <a:ln>
                  <a:noFill/>
                </a:ln>
                <a:solidFill>
                  <a:srgbClr val="1F497D"/>
                </a:solidFill>
                <a:effectLst/>
                <a:uLnTx/>
                <a:uFillTx/>
                <a:latin typeface="Calibri"/>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glossaria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68" name="TextBox 67"/>
          <p:cNvSpPr txBox="1"/>
          <p:nvPr/>
        </p:nvSpPr>
        <p:spPr>
          <a:xfrm>
            <a:off x="5027718" y="6612812"/>
            <a:ext cx="13819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software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factory</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9" name="TextBox 68"/>
          <p:cNvSpPr txBox="1"/>
          <p:nvPr/>
        </p:nvSpPr>
        <p:spPr>
          <a:xfrm>
            <a:off x="4559528" y="2143730"/>
            <a:ext cx="1396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documentopslag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0" name="TextBox 69"/>
          <p:cNvSpPr txBox="1"/>
          <p:nvPr/>
        </p:nvSpPr>
        <p:spPr>
          <a:xfrm>
            <a:off x="5591945" y="2545160"/>
            <a:ext cx="19217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documenttransformatie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1" name="TextBox 70"/>
          <p:cNvSpPr txBox="1"/>
          <p:nvPr/>
        </p:nvSpPr>
        <p:spPr>
          <a:xfrm>
            <a:off x="3974626" y="1847373"/>
            <a:ext cx="1109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rapportering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3" name="TextBox 72"/>
          <p:cNvSpPr txBox="1"/>
          <p:nvPr/>
        </p:nvSpPr>
        <p:spPr>
          <a:xfrm>
            <a:off x="5876544" y="5229200"/>
            <a:ext cx="24445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identificatie</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personen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ondernemingen</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buitenlanders</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p:txBody>
      </p:sp>
      <p:sp>
        <p:nvSpPr>
          <p:cNvPr id="74" name="TextBox 73"/>
          <p:cNvSpPr txBox="1"/>
          <p:nvPr/>
        </p:nvSpPr>
        <p:spPr>
          <a:xfrm>
            <a:off x="2270500" y="5464970"/>
            <a:ext cx="997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styleguides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7" name="TextBox 76"/>
          <p:cNvSpPr txBox="1"/>
          <p:nvPr/>
        </p:nvSpPr>
        <p:spPr>
          <a:xfrm>
            <a:off x="3855748" y="4230467"/>
            <a:ext cx="16528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activiteiten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traceren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78" name="TextBox 77"/>
          <p:cNvSpPr txBox="1"/>
          <p:nvPr/>
        </p:nvSpPr>
        <p:spPr>
          <a:xfrm>
            <a:off x="4295800" y="5157193"/>
            <a:ext cx="13548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mandaatbeheer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9" name="TextBox 78"/>
          <p:cNvSpPr txBox="1"/>
          <p:nvPr/>
        </p:nvSpPr>
        <p:spPr>
          <a:xfrm>
            <a:off x="2268044" y="222900"/>
            <a:ext cx="17289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activiteitenrapporten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82" name="TextBox 81"/>
          <p:cNvSpPr txBox="1"/>
          <p:nvPr/>
        </p:nvSpPr>
        <p:spPr>
          <a:xfrm>
            <a:off x="9598305" y="1005187"/>
            <a:ext cx="10479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verwijzings</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repertoria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4" name="TextBox 83"/>
          <p:cNvSpPr txBox="1"/>
          <p:nvPr/>
        </p:nvSpPr>
        <p:spPr>
          <a:xfrm>
            <a:off x="3522019" y="1245444"/>
            <a:ext cx="5998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GDPR</a:t>
            </a:r>
          </a:p>
        </p:txBody>
      </p:sp>
      <p:sp>
        <p:nvSpPr>
          <p:cNvPr id="83" name="TextBox 82"/>
          <p:cNvSpPr txBox="1"/>
          <p:nvPr/>
        </p:nvSpPr>
        <p:spPr>
          <a:xfrm>
            <a:off x="3143672" y="3861049"/>
            <a:ext cx="1648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aangiftes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verrichten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5" name="TextBox 84"/>
          <p:cNvSpPr txBox="1"/>
          <p:nvPr/>
        </p:nvSpPr>
        <p:spPr>
          <a:xfrm>
            <a:off x="2056577" y="3789041"/>
            <a:ext cx="7160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portaal</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6" name="TextBox 85"/>
          <p:cNvSpPr txBox="1"/>
          <p:nvPr/>
        </p:nvSpPr>
        <p:spPr>
          <a:xfrm>
            <a:off x="5733084" y="4294639"/>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C00000"/>
                </a:solidFill>
                <a:effectLst/>
                <a:uLnTx/>
                <a:uFillTx/>
                <a:latin typeface="Calibri"/>
                <a:ea typeface="+mn-ea"/>
                <a:cs typeface="+mn-cs"/>
              </a:rPr>
              <a:t>dossiers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7" name="Rectangle 86"/>
          <p:cNvSpPr/>
          <p:nvPr/>
        </p:nvSpPr>
        <p:spPr>
          <a:xfrm>
            <a:off x="8406410" y="4941168"/>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6.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Communicatie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TextBox 87"/>
          <p:cNvSpPr txBox="1"/>
          <p:nvPr/>
        </p:nvSpPr>
        <p:spPr>
          <a:xfrm>
            <a:off x="8511104" y="4585328"/>
            <a:ext cx="5336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eBox</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9" name="TextBox 88"/>
          <p:cNvSpPr txBox="1"/>
          <p:nvPr/>
        </p:nvSpPr>
        <p:spPr>
          <a:xfrm>
            <a:off x="9209917" y="4321410"/>
            <a:ext cx="11989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0" name="TextBox 89"/>
          <p:cNvSpPr txBox="1"/>
          <p:nvPr/>
        </p:nvSpPr>
        <p:spPr>
          <a:xfrm>
            <a:off x="9189151" y="4577360"/>
            <a:ext cx="15330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niet-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1" name="TextBox 90"/>
          <p:cNvSpPr txBox="1"/>
          <p:nvPr/>
        </p:nvSpPr>
        <p:spPr>
          <a:xfrm>
            <a:off x="8529384" y="5425479"/>
            <a:ext cx="19804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burger,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overheden</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interationaal</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2" name="TextBox 91"/>
          <p:cNvSpPr txBox="1"/>
          <p:nvPr/>
        </p:nvSpPr>
        <p:spPr>
          <a:xfrm>
            <a:off x="5489008" y="1795222"/>
            <a:ext cx="11705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processturing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2" name="TextBox 71"/>
          <p:cNvSpPr txBox="1"/>
          <p:nvPr/>
        </p:nvSpPr>
        <p:spPr>
          <a:xfrm>
            <a:off x="3092334" y="612342"/>
            <a:ext cx="7024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sealing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5" name="TextBox 74"/>
          <p:cNvSpPr txBox="1"/>
          <p:nvPr/>
        </p:nvSpPr>
        <p:spPr>
          <a:xfrm>
            <a:off x="6521592" y="1556793"/>
            <a:ext cx="1230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contactbeheer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6" name="TextBox 75"/>
          <p:cNvSpPr txBox="1"/>
          <p:nvPr/>
        </p:nvSpPr>
        <p:spPr>
          <a:xfrm>
            <a:off x="6725623" y="1969096"/>
            <a:ext cx="13760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procesopvolging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0" name="TextBox 79"/>
          <p:cNvSpPr txBox="1"/>
          <p:nvPr/>
        </p:nvSpPr>
        <p:spPr>
          <a:xfrm>
            <a:off x="4549246" y="5445225"/>
            <a:ext cx="1445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gebruikersbeheer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1" name="TextBox 80"/>
          <p:cNvSpPr txBox="1"/>
          <p:nvPr/>
        </p:nvSpPr>
        <p:spPr>
          <a:xfrm>
            <a:off x="6240017" y="5733257"/>
            <a:ext cx="10999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rollenbeheer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3" name="TextBox 92"/>
          <p:cNvSpPr txBox="1"/>
          <p:nvPr/>
        </p:nvSpPr>
        <p:spPr>
          <a:xfrm>
            <a:off x="4439816" y="5713512"/>
            <a:ext cx="13639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toegangsbeheer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4" name="TextBox 93"/>
          <p:cNvSpPr txBox="1"/>
          <p:nvPr/>
        </p:nvSpPr>
        <p:spPr>
          <a:xfrm>
            <a:off x="1775521" y="4921423"/>
            <a:ext cx="10422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Interactieve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formulieren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5" name="TextBox 94"/>
          <p:cNvSpPr txBox="1"/>
          <p:nvPr/>
        </p:nvSpPr>
        <p:spPr>
          <a:xfrm>
            <a:off x="8112225" y="4077073"/>
            <a:ext cx="1784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gegevens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distribueren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96" name="TextBox 95"/>
          <p:cNvSpPr txBox="1"/>
          <p:nvPr/>
        </p:nvSpPr>
        <p:spPr>
          <a:xfrm>
            <a:off x="4573003" y="2473152"/>
            <a:ext cx="4940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OCR</a:t>
            </a:r>
          </a:p>
        </p:txBody>
      </p:sp>
      <p:sp>
        <p:nvSpPr>
          <p:cNvPr id="97"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0287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Initiative within the public social security &amp; health institutions &amp; </a:t>
            </a:r>
            <a:r>
              <a:rPr lang="en-US" dirty="0" err="1" smtClean="0"/>
              <a:t>Smals</a:t>
            </a:r>
            <a:endParaRPr lang="en-US" dirty="0" smtClean="0"/>
          </a:p>
          <a:p>
            <a:r>
              <a:rPr lang="en-US" dirty="0" smtClean="0"/>
              <a:t>Purpose</a:t>
            </a:r>
          </a:p>
          <a:p>
            <a:pPr lvl="1"/>
            <a:r>
              <a:rPr lang="en-US" dirty="0" smtClean="0"/>
              <a:t>synergy around (technical) business components</a:t>
            </a:r>
          </a:p>
          <a:p>
            <a:pPr lvl="1"/>
            <a:r>
              <a:rPr lang="en-US" dirty="0" smtClean="0"/>
              <a:t>and thus save costs by avoiding multiple development of components</a:t>
            </a:r>
          </a:p>
          <a:p>
            <a:r>
              <a:rPr lang="en-US" dirty="0" smtClean="0"/>
              <a:t>Regardless of whether development takes place by</a:t>
            </a:r>
          </a:p>
          <a:p>
            <a:pPr lvl="1"/>
            <a:r>
              <a:rPr lang="en-US" dirty="0" smtClean="0"/>
              <a:t>the institution's own ICT department</a:t>
            </a:r>
          </a:p>
          <a:p>
            <a:pPr lvl="1"/>
            <a:r>
              <a:rPr lang="en-US" dirty="0" smtClean="0"/>
              <a:t>SMALS</a:t>
            </a:r>
          </a:p>
          <a:p>
            <a:pPr lvl="1"/>
            <a:r>
              <a:rPr lang="en-US" dirty="0" smtClean="0"/>
              <a:t>subcontractors</a:t>
            </a:r>
          </a:p>
          <a:p>
            <a:r>
              <a:rPr lang="en-US" dirty="0" smtClean="0"/>
              <a:t>A competence center within </a:t>
            </a:r>
            <a:r>
              <a:rPr lang="en-US" dirty="0" err="1" smtClean="0"/>
              <a:t>Smals</a:t>
            </a:r>
            <a:r>
              <a:rPr lang="en-US" dirty="0" smtClean="0"/>
              <a:t> aims to maximally integrate and support the </a:t>
            </a:r>
            <a:r>
              <a:rPr lang="en-US" dirty="0" err="1" smtClean="0"/>
              <a:t>ReUse</a:t>
            </a:r>
            <a:r>
              <a:rPr lang="en-US" dirty="0" smtClean="0"/>
              <a:t> of business components within </a:t>
            </a:r>
            <a:r>
              <a:rPr lang="en-US" dirty="0" err="1" smtClean="0"/>
              <a:t>Smals</a:t>
            </a:r>
            <a:r>
              <a:rPr lang="en-US" dirty="0" smtClean="0"/>
              <a:t>, its members, partners and domains in which </a:t>
            </a:r>
            <a:r>
              <a:rPr lang="en-US" dirty="0" err="1" smtClean="0"/>
              <a:t>Smals</a:t>
            </a:r>
            <a:r>
              <a:rPr lang="en-US" dirty="0" smtClean="0"/>
              <a:t> is active</a:t>
            </a:r>
            <a:endParaRPr lang="en-US" dirty="0"/>
          </a:p>
        </p:txBody>
      </p:sp>
      <p:sp>
        <p:nvSpPr>
          <p:cNvPr id="3" name="Title 2"/>
          <p:cNvSpPr>
            <a:spLocks noGrp="1"/>
          </p:cNvSpPr>
          <p:nvPr>
            <p:ph type="title"/>
          </p:nvPr>
        </p:nvSpPr>
        <p:spPr/>
        <p:txBody>
          <a:bodyPr/>
          <a:lstStyle/>
          <a:p>
            <a:r>
              <a:rPr lang="en-US" smtClean="0"/>
              <a:t>About the ReUse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456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srgbClr val="3B3938"/>
                </a:solidFill>
                <a:effectLst/>
                <a:uLnTx/>
                <a:uFillTx/>
                <a:latin typeface="Calibri" panose="020F0502020204030204"/>
                <a:ea typeface="+mn-ea"/>
                <a:cs typeface="+mn-cs"/>
              </a:rPr>
              <a:t>ReUse</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promoted </a:t>
            </a:r>
            <a:endPar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a:t>
            </a:r>
            <a:r>
              <a:rPr kumimoji="0" lang="en-US" sz="1600" b="0" i="0" u="none" strike="noStrike" kern="1200" cap="none" spc="0" normalizeH="0" baseline="0" noProof="0" dirty="0" err="1" smtClean="0">
                <a:ln>
                  <a:noFill/>
                </a:ln>
                <a:solidFill>
                  <a:srgbClr val="3B3938"/>
                </a:solidFill>
                <a:effectLst/>
                <a:uLnTx/>
                <a:uFillTx/>
                <a:latin typeface="Calibri" panose="020F0502020204030204"/>
                <a:ea typeface="+mn-ea"/>
                <a:cs typeface="+mn-cs"/>
              </a:rPr>
              <a:t>ReUse</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a:t>
            </a:r>
            <a:r>
              <a:rPr kumimoji="0" lang="en-US" sz="1600" b="0" i="0" u="none" strike="noStrike" kern="1200" cap="none" spc="0" normalizeH="0" baseline="0" noProof="0" dirty="0" err="1" smtClean="0">
                <a:ln>
                  <a:noFill/>
                </a:ln>
                <a:solidFill>
                  <a:srgbClr val="3B3938"/>
                </a:solidFill>
                <a:effectLst/>
                <a:uLnTx/>
                <a:uFillTx/>
                <a:latin typeface="Calibri" panose="020F0502020204030204"/>
                <a:ea typeface="+mn-ea"/>
                <a:cs typeface="+mn-cs"/>
              </a:rPr>
              <a:t>ReUse</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715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2030888" y="499125"/>
            <a:ext cx="8869906" cy="1325563"/>
          </a:xfrm>
        </p:spPr>
        <p:txBody>
          <a:bodyPr>
            <a:normAutofit fontScale="90000"/>
          </a:bodyPr>
          <a:lstStyle/>
          <a:p>
            <a:pPr algn="ctr"/>
            <a:r>
              <a:rPr lang="en-US" sz="3200" dirty="0" smtClean="0"/>
              <a:t>How? With Software </a:t>
            </a:r>
            <a:r>
              <a:rPr lang="en-US" sz="3200" dirty="0" err="1" smtClean="0"/>
              <a:t>ReUse</a:t>
            </a:r>
            <a:r>
              <a:rPr lang="en-US" sz="3200" dirty="0" smtClean="0"/>
              <a:t> </a:t>
            </a:r>
            <a:r>
              <a:rPr lang="en-US" sz="3200" dirty="0"/>
              <a:t>P</a:t>
            </a:r>
            <a:r>
              <a:rPr lang="en-US" sz="3200" dirty="0" smtClean="0"/>
              <a:t>latform!</a:t>
            </a:r>
            <a:r>
              <a:rPr lang="en-US" sz="2800" dirty="0" smtClean="0"/>
              <a:t/>
            </a:r>
            <a:br>
              <a:rPr lang="en-US" sz="2800" dirty="0" smtClean="0"/>
            </a:br>
            <a:r>
              <a:rPr lang="en-US" sz="2800" dirty="0" smtClean="0">
                <a:hlinkClick r:id="rId2"/>
              </a:rPr>
              <a:t>https://www.ict-reuse.be</a:t>
            </a:r>
            <a:r>
              <a:rPr lang="en-US" sz="2800" dirty="0" smtClean="0"/>
              <a:t/>
            </a:r>
            <a:br>
              <a:rPr lang="en-US" sz="2800" dirty="0" smtClean="0"/>
            </a:br>
            <a:endParaRPr lang="en-US" sz="2800"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2783632" y="1982600"/>
            <a:ext cx="6069130" cy="4449526"/>
          </a:xfrm>
          <a:prstGeom prst="rect">
            <a:avLst/>
          </a:prstGeom>
        </p:spPr>
      </p:pic>
      <p:pic>
        <p:nvPicPr>
          <p:cNvPr id="6" name="Content Placeholder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55164" y="582001"/>
            <a:ext cx="4899547" cy="7250723"/>
          </a:xfrm>
          <a:prstGeom prst="rect">
            <a:avLst/>
          </a:prstGeom>
        </p:spPr>
      </p:pic>
    </p:spTree>
    <p:extLst>
      <p:ext uri="{BB962C8B-B14F-4D97-AF65-F5344CB8AC3E}">
        <p14:creationId xmlns:p14="http://schemas.microsoft.com/office/powerpoint/2010/main" val="139881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912614" cy="6858000"/>
          </a:xfrm>
          <a:prstGeom prst="rect">
            <a:avLst/>
          </a:prstGeom>
        </p:spPr>
      </p:pic>
      <p:sp>
        <p:nvSpPr>
          <p:cNvPr id="8"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smtClean="0">
              <a:ln>
                <a:noFill/>
              </a:ln>
              <a:solidFill>
                <a:srgbClr val="1F497D"/>
              </a:solidFill>
              <a:effectLst/>
              <a:uLnTx/>
              <a:uFillTx/>
              <a:latin typeface="Calibri"/>
              <a:ea typeface="+mn-ea"/>
              <a:cs typeface="+mn-cs"/>
            </a:endParaRPr>
          </a:p>
        </p:txBody>
      </p:sp>
      <p:sp>
        <p:nvSpPr>
          <p:cNvPr id="7" name="Title 2"/>
          <p:cNvSpPr txBox="1">
            <a:spLocks/>
          </p:cNvSpPr>
          <p:nvPr/>
        </p:nvSpPr>
        <p:spPr>
          <a:xfrm>
            <a:off x="216478" y="1992136"/>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700" b="1" i="0" u="none" strike="noStrike" kern="1200" cap="none" spc="0" normalizeH="0" baseline="0" noProof="0" dirty="0">
                <a:ln>
                  <a:noFill/>
                </a:ln>
                <a:solidFill>
                  <a:srgbClr val="3B3938"/>
                </a:solidFill>
                <a:effectLst/>
                <a:uLnTx/>
                <a:uFillTx/>
                <a:latin typeface="Calibri"/>
                <a:ea typeface="+mj-ea"/>
                <a:cs typeface="+mj-cs"/>
              </a:rPr>
              <a:t>New project? </a:t>
            </a:r>
            <a:endParaRPr kumimoji="0" lang="en-US" sz="5700" b="1" i="0" u="none" strike="noStrike" kern="1200" cap="none" spc="0" normalizeH="0" baseline="0" noProof="0" dirty="0" smtClean="0">
              <a:ln>
                <a:noFill/>
              </a:ln>
              <a:solidFill>
                <a:srgbClr val="3B3938"/>
              </a:solidFill>
              <a:effectLst/>
              <a:uLnTx/>
              <a:uFillTx/>
              <a:latin typeface="Calibri"/>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a:ea typeface="+mj-ea"/>
                <a:cs typeface="+mj-cs"/>
              </a:rPr>
              <a:t>Consult the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a:ea typeface="+mj-ea"/>
                <a:cs typeface="+mj-cs"/>
              </a:rPr>
              <a:t>Software </a:t>
            </a:r>
            <a:r>
              <a:rPr kumimoji="0" lang="en-US" sz="4000" b="1" i="0" u="none" strike="noStrike" kern="1200" cap="none" spc="0" normalizeH="0" baseline="0" noProof="0" dirty="0" err="1" smtClean="0">
                <a:ln>
                  <a:noFill/>
                </a:ln>
                <a:solidFill>
                  <a:srgbClr val="3B3938"/>
                </a:solidFill>
                <a:effectLst/>
                <a:uLnTx/>
                <a:uFillTx/>
                <a:latin typeface="Calibri"/>
                <a:ea typeface="+mj-ea"/>
                <a:cs typeface="+mj-cs"/>
              </a:rPr>
              <a:t>ReUse</a:t>
            </a:r>
            <a:r>
              <a:rPr kumimoji="0" lang="en-US" sz="4000" b="1" i="0" u="none" strike="noStrike" kern="1200" cap="none" spc="0" normalizeH="0" baseline="0" noProof="0" dirty="0" smtClean="0">
                <a:ln>
                  <a:noFill/>
                </a:ln>
                <a:solidFill>
                  <a:srgbClr val="3B3938"/>
                </a:solidFill>
                <a:effectLst/>
                <a:uLnTx/>
                <a:uFillTx/>
                <a:latin typeface="Calibri"/>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a:ea typeface="+mj-ea"/>
                <a:cs typeface="+mj-cs"/>
              </a:rPr>
              <a:t>Catalogue</a:t>
            </a:r>
            <a:endParaRPr kumimoji="0" lang="nl-NL" sz="2700" b="1" i="0" u="none" strike="noStrike" kern="1200" cap="none" spc="0" normalizeH="0" baseline="0" noProof="0" dirty="0">
              <a:ln>
                <a:noFill/>
              </a:ln>
              <a:solidFill>
                <a:srgbClr val="3B3938"/>
              </a:solidFill>
              <a:effectLst/>
              <a:uLnTx/>
              <a:uFillTx/>
              <a:latin typeface="Calibri"/>
              <a:ea typeface="+mj-ea"/>
              <a:cs typeface="+mj-cs"/>
            </a:endParaRPr>
          </a:p>
        </p:txBody>
      </p:sp>
    </p:spTree>
    <p:extLst>
      <p:ext uri="{BB962C8B-B14F-4D97-AF65-F5344CB8AC3E}">
        <p14:creationId xmlns:p14="http://schemas.microsoft.com/office/powerpoint/2010/main" val="300888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fr-BE"/>
          </a:p>
        </p:txBody>
      </p:sp>
      <p:sp>
        <p:nvSpPr>
          <p:cNvPr id="5" name="Title 4"/>
          <p:cNvSpPr>
            <a:spLocks noGrp="1"/>
          </p:cNvSpPr>
          <p:nvPr>
            <p:ph type="title"/>
          </p:nvPr>
        </p:nvSpPr>
        <p:spPr/>
        <p:txBody>
          <a:bodyPr/>
          <a:lstStyle/>
          <a:p>
            <a:endParaRPr lang="fr-BE"/>
          </a:p>
        </p:txBody>
      </p:sp>
      <p:pic>
        <p:nvPicPr>
          <p:cNvPr id="4" name="Picture 3"/>
          <p:cNvPicPr>
            <a:picLocks noChangeAspect="1"/>
          </p:cNvPicPr>
          <p:nvPr/>
        </p:nvPicPr>
        <p:blipFill>
          <a:blip r:embed="rId2"/>
          <a:stretch>
            <a:fillRect/>
          </a:stretch>
        </p:blipFill>
        <p:spPr>
          <a:xfrm>
            <a:off x="0" y="0"/>
            <a:ext cx="12238310" cy="6858000"/>
          </a:xfrm>
          <a:prstGeom prst="rect">
            <a:avLst/>
          </a:prstGeom>
        </p:spPr>
      </p:pic>
      <p:sp>
        <p:nvSpPr>
          <p:cNvPr id="6" name="Title 2"/>
          <p:cNvSpPr txBox="1">
            <a:spLocks/>
          </p:cNvSpPr>
          <p:nvPr/>
        </p:nvSpPr>
        <p:spPr>
          <a:xfrm>
            <a:off x="216478" y="1938435"/>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700" b="1" i="0" u="none" strike="noStrike" kern="1200" cap="none" spc="0" normalizeH="0" baseline="0" noProof="0" dirty="0" smtClean="0">
                <a:ln>
                  <a:noFill/>
                </a:ln>
                <a:solidFill>
                  <a:srgbClr val="3B3938"/>
                </a:solidFill>
                <a:effectLst/>
                <a:uLnTx/>
                <a:uFillTx/>
                <a:latin typeface="Calibri"/>
                <a:ea typeface="+mj-ea"/>
                <a:cs typeface="+mj-cs"/>
              </a:rPr>
              <a:t>Publish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B3938"/>
                </a:solidFill>
                <a:effectLst/>
                <a:uLnTx/>
                <a:uFillTx/>
                <a:latin typeface="Calibri"/>
                <a:ea typeface="+mj-ea"/>
                <a:cs typeface="+mj-cs"/>
              </a:rPr>
              <a:t>Your Success Stories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B3938"/>
                </a:solidFill>
                <a:effectLst/>
                <a:uLnTx/>
                <a:uFillTx/>
                <a:latin typeface="Calibri"/>
                <a:ea typeface="+mj-ea"/>
                <a:cs typeface="+mj-cs"/>
              </a:rPr>
              <a:t> </a:t>
            </a:r>
            <a:endParaRPr kumimoji="0" lang="en-US" sz="4000" b="1" i="0" u="none" strike="noStrike" kern="1200" cap="none" spc="0" normalizeH="0" baseline="0" noProof="0" dirty="0" smtClean="0">
              <a:ln>
                <a:noFill/>
              </a:ln>
              <a:solidFill>
                <a:srgbClr val="3B3938"/>
              </a:solidFill>
              <a:effectLst/>
              <a:uLnTx/>
              <a:uFillTx/>
              <a:latin typeface="Calibri"/>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700" b="1" i="0" u="none" strike="noStrike" kern="1200" cap="none" spc="0" normalizeH="0" baseline="0" noProof="0" dirty="0">
              <a:ln>
                <a:noFill/>
              </a:ln>
              <a:solidFill>
                <a:srgbClr val="3B3938"/>
              </a:solidFill>
              <a:effectLst/>
              <a:uLnTx/>
              <a:uFillTx/>
              <a:latin typeface="Calibri"/>
              <a:ea typeface="+mj-ea"/>
              <a:cs typeface="+mj-cs"/>
            </a:endParaRPr>
          </a:p>
        </p:txBody>
      </p:sp>
      <p:sp>
        <p:nvSpPr>
          <p:cNvPr id="8"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schemeClr val="bg1"/>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smtClean="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79148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3600" dirty="0"/>
              <a:t>Share your success stories...and become an ambassador for </a:t>
            </a:r>
            <a:r>
              <a:rPr lang="en-US" sz="3600" dirty="0" err="1" smtClean="0"/>
              <a:t>ReUse</a:t>
            </a:r>
            <a:r>
              <a:rPr lang="en-US" sz="3600" dirty="0" smtClean="0"/>
              <a:t>!</a:t>
            </a:r>
            <a:r>
              <a:rPr lang="nl-NL" dirty="0" smtClean="0"/>
              <a:t/>
            </a:r>
            <a:br>
              <a:rPr lang="nl-NL" dirty="0" smtClean="0"/>
            </a:br>
            <a:r>
              <a:rPr lang="en-US" sz="2800" dirty="0">
                <a:hlinkClick r:id="rId2"/>
              </a:rPr>
              <a:t>https://www.ict-reuse.be</a:t>
            </a:r>
            <a:endParaRPr lang="nl-NL" sz="2700"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1127448" y="2142195"/>
            <a:ext cx="9656089" cy="3698626"/>
          </a:xfrm>
          <a:prstGeom prst="rect">
            <a:avLst/>
          </a:prstGeom>
        </p:spPr>
      </p:pic>
    </p:spTree>
    <p:extLst>
      <p:ext uri="{BB962C8B-B14F-4D97-AF65-F5344CB8AC3E}">
        <p14:creationId xmlns:p14="http://schemas.microsoft.com/office/powerpoint/2010/main" val="241475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Short </a:t>
            </a:r>
            <a:r>
              <a:rPr lang="nl-BE" dirty="0" err="1" smtClean="0"/>
              <a:t>history</a:t>
            </a:r>
            <a:endParaRPr lang="nl-BE" dirty="0"/>
          </a:p>
        </p:txBody>
      </p:sp>
      <p:sp>
        <p:nvSpPr>
          <p:cNvPr id="3" name="Tijdelijke aanduiding voor inhoud 2"/>
          <p:cNvSpPr>
            <a:spLocks noGrp="1"/>
          </p:cNvSpPr>
          <p:nvPr>
            <p:ph idx="1"/>
          </p:nvPr>
        </p:nvSpPr>
        <p:spPr/>
        <p:txBody>
          <a:bodyPr/>
          <a:lstStyle/>
          <a:p>
            <a:endParaRPr lang="nl-BE" dirty="0" smtClean="0"/>
          </a:p>
          <a:p>
            <a:r>
              <a:rPr lang="nl-BE" dirty="0" smtClean="0"/>
              <a:t>2008: basic services eHealth-platform</a:t>
            </a:r>
          </a:p>
          <a:p>
            <a:endParaRPr lang="nl-BE" dirty="0"/>
          </a:p>
          <a:p>
            <a:r>
              <a:rPr lang="nl-BE" dirty="0" smtClean="0"/>
              <a:t>2016: G-Cloud as a sound </a:t>
            </a:r>
            <a:r>
              <a:rPr lang="nl-BE" dirty="0" err="1" smtClean="0"/>
              <a:t>synergy</a:t>
            </a:r>
            <a:r>
              <a:rPr lang="nl-BE" dirty="0" smtClean="0"/>
              <a:t> program</a:t>
            </a:r>
            <a:endParaRPr lang="nl-BE" dirty="0"/>
          </a:p>
          <a:p>
            <a:endParaRPr lang="nl-BE" dirty="0" smtClean="0"/>
          </a:p>
          <a:p>
            <a:r>
              <a:rPr lang="nl-BE" dirty="0" smtClean="0"/>
              <a:t>2018: </a:t>
            </a:r>
            <a:r>
              <a:rPr lang="en-US" dirty="0" smtClean="0"/>
              <a:t>shifting </a:t>
            </a:r>
            <a:r>
              <a:rPr lang="en-US" dirty="0"/>
              <a:t>focus </a:t>
            </a:r>
            <a:r>
              <a:rPr lang="en-US" dirty="0" smtClean="0"/>
              <a:t>towards </a:t>
            </a:r>
            <a:r>
              <a:rPr lang="en-US" dirty="0"/>
              <a:t>synergies </a:t>
            </a:r>
            <a:r>
              <a:rPr lang="en-US" dirty="0" smtClean="0"/>
              <a:t>in </a:t>
            </a:r>
            <a:r>
              <a:rPr lang="en-US" dirty="0"/>
              <a:t>the area of business </a:t>
            </a:r>
            <a:r>
              <a:rPr lang="en-US" dirty="0" smtClean="0"/>
              <a:t>components: </a:t>
            </a:r>
            <a:r>
              <a:rPr lang="en-US" dirty="0" err="1" smtClean="0"/>
              <a:t>ReUse</a:t>
            </a:r>
            <a:r>
              <a:rPr lang="en-US" dirty="0" smtClean="0"/>
              <a:t> initiative</a:t>
            </a:r>
          </a:p>
          <a:p>
            <a:endParaRPr lang="en-US" dirty="0"/>
          </a:p>
          <a:p>
            <a:r>
              <a:rPr lang="en-US" dirty="0" smtClean="0"/>
              <a:t>2020: COVID-19 pandemic</a:t>
            </a:r>
            <a:endParaRPr lang="en-US" dirty="0"/>
          </a:p>
          <a:p>
            <a:endParaRPr lang="nl-BE" dirty="0"/>
          </a:p>
        </p:txBody>
      </p:sp>
    </p:spTree>
    <p:extLst>
      <p:ext uri="{BB962C8B-B14F-4D97-AF65-F5344CB8AC3E}">
        <p14:creationId xmlns:p14="http://schemas.microsoft.com/office/powerpoint/2010/main" val="1153733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1725" y="240544"/>
            <a:ext cx="4540808" cy="694374"/>
          </a:xfrm>
        </p:spPr>
        <p:txBody>
          <a:bodyPr>
            <a:normAutofit fontScale="90000"/>
          </a:bodyPr>
          <a:lstStyle/>
          <a:p>
            <a:r>
              <a:rPr lang="en-US" dirty="0"/>
              <a:t>D</a:t>
            </a:r>
            <a:r>
              <a:rPr lang="en-US" dirty="0" smtClean="0"/>
              <a:t>are to share!</a:t>
            </a:r>
            <a:endParaRPr lang="en-US" dirty="0"/>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548144"/>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539433"/>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539433"/>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532941"/>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528602"/>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530223"/>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530222"/>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512773"/>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530190"/>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521483"/>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536022"/>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531011"/>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532798"/>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503238"/>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131513"/>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515532"/>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525871"/>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525871"/>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647541"/>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536286"/>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333818"/>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517131"/>
            <a:ext cx="252000" cy="252000"/>
          </a:xfrm>
          <a:prstGeom prst="rect">
            <a:avLst/>
          </a:prstGeom>
        </p:spPr>
      </p:pic>
      <p:sp>
        <p:nvSpPr>
          <p:cNvPr id="126" name="Rectangle 125"/>
          <p:cNvSpPr/>
          <p:nvPr/>
        </p:nvSpPr>
        <p:spPr>
          <a:xfrm>
            <a:off x="3874902" y="5009070"/>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135881"/>
            <a:ext cx="252000" cy="252000"/>
          </a:xfrm>
          <a:prstGeom prst="rect">
            <a:avLst/>
          </a:prstGeom>
        </p:spPr>
      </p:pic>
      <p:grpSp>
        <p:nvGrpSpPr>
          <p:cNvPr id="128" name="Group 127"/>
          <p:cNvGrpSpPr/>
          <p:nvPr/>
        </p:nvGrpSpPr>
        <p:grpSpPr>
          <a:xfrm>
            <a:off x="4739655" y="3301559"/>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081881"/>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034466"/>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157528"/>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213838"/>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577916"/>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516426"/>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480714"/>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193427"/>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025211"/>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807517"/>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System</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1" name="Group 160"/>
          <p:cNvGrpSpPr/>
          <p:nvPr/>
        </p:nvGrpSpPr>
        <p:grpSpPr>
          <a:xfrm>
            <a:off x="6034325" y="3807517"/>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807517"/>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Framework</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7" name="Group 166"/>
          <p:cNvGrpSpPr/>
          <p:nvPr/>
        </p:nvGrpSpPr>
        <p:grpSpPr>
          <a:xfrm>
            <a:off x="6614955" y="3807517"/>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Service</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0" name="Group 169"/>
          <p:cNvGrpSpPr/>
          <p:nvPr/>
        </p:nvGrpSpPr>
        <p:grpSpPr>
          <a:xfrm>
            <a:off x="5508197" y="3807517"/>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Library</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3" name="Group 172"/>
          <p:cNvGrpSpPr/>
          <p:nvPr/>
        </p:nvGrpSpPr>
        <p:grpSpPr>
          <a:xfrm>
            <a:off x="3190539" y="2783490"/>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494217"/>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757363"/>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025898"/>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548188"/>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5882858"/>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5925606"/>
            <a:ext cx="600753" cy="360000"/>
          </a:xfrm>
          <a:prstGeom prst="rect">
            <a:avLst/>
          </a:prstGeom>
        </p:spPr>
      </p:pic>
      <p:sp>
        <p:nvSpPr>
          <p:cNvPr id="190" name="Rectangle 189"/>
          <p:cNvSpPr/>
          <p:nvPr/>
        </p:nvSpPr>
        <p:spPr>
          <a:xfrm>
            <a:off x="5026949" y="5848022"/>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5855811"/>
            <a:ext cx="598101" cy="468000"/>
          </a:xfrm>
          <a:prstGeom prst="rect">
            <a:avLst/>
          </a:prstGeom>
        </p:spPr>
      </p:pic>
      <p:grpSp>
        <p:nvGrpSpPr>
          <p:cNvPr id="192" name="Group 191"/>
          <p:cNvGrpSpPr/>
          <p:nvPr/>
        </p:nvGrpSpPr>
        <p:grpSpPr>
          <a:xfrm>
            <a:off x="4332922" y="5535915"/>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4961297"/>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442751"/>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134297"/>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5466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Reuse ROI</a:t>
            </a:r>
            <a:endParaRPr lang="en-US" dirty="0"/>
          </a:p>
        </p:txBody>
      </p:sp>
      <p:pic>
        <p:nvPicPr>
          <p:cNvPr id="4" name="Picture 3"/>
          <p:cNvPicPr>
            <a:picLocks noChangeAspect="1"/>
          </p:cNvPicPr>
          <p:nvPr/>
        </p:nvPicPr>
        <p:blipFill>
          <a:blip r:embed="rId2"/>
          <a:stretch>
            <a:fillRect/>
          </a:stretch>
        </p:blipFill>
        <p:spPr>
          <a:xfrm>
            <a:off x="1991544" y="1196752"/>
            <a:ext cx="8180327" cy="5037051"/>
          </a:xfrm>
          <a:prstGeom prst="rect">
            <a:avLst/>
          </a:prstGeom>
        </p:spPr>
      </p:pic>
      <p:sp>
        <p:nvSpPr>
          <p:cNvPr id="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98572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2195979" y="416696"/>
            <a:ext cx="8869906" cy="1325563"/>
          </a:xfrm>
        </p:spPr>
        <p:txBody>
          <a:bodyPr>
            <a:normAutofit fontScale="90000"/>
          </a:bodyPr>
          <a:lstStyle/>
          <a:p>
            <a:r>
              <a:rPr lang="en-US" dirty="0" smtClean="0"/>
              <a:t>Good API </a:t>
            </a:r>
            <a:r>
              <a:rPr lang="en-US" dirty="0" err="1" smtClean="0"/>
              <a:t>ReUse</a:t>
            </a:r>
            <a:r>
              <a:rPr lang="en-US" dirty="0" smtClean="0"/>
              <a:t> = business </a:t>
            </a:r>
            <a:r>
              <a:rPr lang="en-US" dirty="0" err="1" smtClean="0"/>
              <a:t>ReUse</a:t>
            </a:r>
            <a:r>
              <a:rPr lang="en-US" dirty="0" smtClean="0"/>
              <a:t/>
            </a:r>
            <a:br>
              <a:rPr lang="en-US" dirty="0" smtClean="0"/>
            </a:br>
            <a:r>
              <a:rPr lang="en-US" dirty="0" smtClean="0"/>
              <a:t>(and also ideal from a technical perspective)</a:t>
            </a:r>
            <a:endParaRPr lang="en-US" dirty="0"/>
          </a:p>
        </p:txBody>
      </p:sp>
      <p:cxnSp>
        <p:nvCxnSpPr>
          <p:cNvPr id="8" name="Straight Arrow Connector 7"/>
          <p:cNvCxnSpPr/>
          <p:nvPr/>
        </p:nvCxnSpPr>
        <p:spPr>
          <a:xfrm>
            <a:off x="1859982" y="5008154"/>
            <a:ext cx="7784761" cy="0"/>
          </a:xfrm>
          <a:prstGeom prst="straightConnector1">
            <a:avLst/>
          </a:prstGeom>
          <a:ln w="44450">
            <a:solidFill>
              <a:srgbClr val="00A7E7"/>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H="1" flipV="1">
            <a:off x="1851598" y="1615394"/>
            <a:ext cx="8384" cy="3392760"/>
          </a:xfrm>
          <a:prstGeom prst="straightConnector1">
            <a:avLst/>
          </a:prstGeom>
          <a:ln w="44450">
            <a:solidFill>
              <a:srgbClr val="00A7E7"/>
            </a:solidFill>
            <a:tailEnd type="triangle"/>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9073196" y="2063477"/>
            <a:ext cx="138371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C0504D"/>
                </a:solidFill>
                <a:effectLst/>
                <a:uLnTx/>
                <a:uFillTx/>
                <a:latin typeface="Calibri"/>
                <a:ea typeface="+mn-ea"/>
                <a:cs typeface="+mn-cs"/>
              </a:rPr>
              <a:t>Potential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C0504D"/>
                </a:solidFill>
                <a:effectLst/>
                <a:uLnTx/>
                <a:uFillTx/>
                <a:latin typeface="Calibri"/>
                <a:ea typeface="+mn-ea"/>
                <a:cs typeface="+mn-cs"/>
              </a:rPr>
              <a:t>Value</a:t>
            </a:r>
            <a:endParaRPr kumimoji="0" lang="en-US" sz="2400" b="0" i="0" u="none" strike="noStrike" kern="1200" cap="none" spc="0" normalizeH="0" baseline="0" noProof="0" dirty="0">
              <a:ln>
                <a:noFill/>
              </a:ln>
              <a:solidFill>
                <a:srgbClr val="C0504D"/>
              </a:solidFill>
              <a:effectLst/>
              <a:uLnTx/>
              <a:uFillTx/>
              <a:latin typeface="Calibri"/>
              <a:ea typeface="+mn-ea"/>
              <a:cs typeface="+mn-cs"/>
            </a:endParaRPr>
          </a:p>
        </p:txBody>
      </p:sp>
      <p:sp>
        <p:nvSpPr>
          <p:cNvPr id="11" name="TextBox 10"/>
          <p:cNvSpPr txBox="1"/>
          <p:nvPr/>
        </p:nvSpPr>
        <p:spPr>
          <a:xfrm>
            <a:off x="9766125" y="4564557"/>
            <a:ext cx="25995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A7E7"/>
                </a:solidFill>
                <a:effectLst/>
                <a:uLnTx/>
                <a:uFillTx/>
                <a:latin typeface="Calibri"/>
                <a:ea typeface="+mn-ea"/>
                <a:cs typeface="+mn-cs"/>
              </a:rPr>
              <a:t>Amount of “business</a:t>
            </a:r>
            <a:r>
              <a:rPr kumimoji="0" lang="en-US" sz="2400" b="0" i="0" u="none" strike="noStrike" kern="1200" cap="none" spc="0" normalizeH="0" baseline="0" noProof="0" dirty="0">
                <a:ln>
                  <a:noFill/>
                </a:ln>
                <a:solidFill>
                  <a:srgbClr val="00A7E7"/>
                </a:solidFill>
                <a:effectLst/>
                <a:uLnTx/>
                <a:uFillTx/>
                <a:latin typeface="Calibri"/>
                <a:ea typeface="+mn-ea"/>
                <a:cs typeface="+mn-cs"/>
              </a:rPr>
              <a:t>” functionality</a:t>
            </a:r>
          </a:p>
        </p:txBody>
      </p:sp>
      <p:sp>
        <p:nvSpPr>
          <p:cNvPr id="12" name="TextBox 11"/>
          <p:cNvSpPr txBox="1"/>
          <p:nvPr/>
        </p:nvSpPr>
        <p:spPr>
          <a:xfrm>
            <a:off x="2127167" y="5178945"/>
            <a:ext cx="10535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EC5062"/>
                </a:solidFill>
                <a:effectLst/>
                <a:uLnTx/>
                <a:uFillTx/>
                <a:latin typeface="Calibri"/>
                <a:ea typeface="+mn-ea"/>
                <a:cs typeface="+mn-cs"/>
              </a:rPr>
              <a:t>Library</a:t>
            </a:r>
            <a:endParaRPr kumimoji="0" lang="en-US" sz="2400" b="0" i="1" u="none" strike="noStrike" kern="1200" cap="none" spc="0" normalizeH="0" baseline="0" noProof="0" dirty="0">
              <a:ln>
                <a:noFill/>
              </a:ln>
              <a:solidFill>
                <a:srgbClr val="EC5062"/>
              </a:solidFill>
              <a:effectLst/>
              <a:uLnTx/>
              <a:uFillTx/>
              <a:latin typeface="Calibri"/>
              <a:ea typeface="+mn-ea"/>
              <a:cs typeface="+mn-cs"/>
            </a:endParaRPr>
          </a:p>
        </p:txBody>
      </p:sp>
      <p:sp>
        <p:nvSpPr>
          <p:cNvPr id="13" name="TextBox 12"/>
          <p:cNvSpPr txBox="1"/>
          <p:nvPr/>
        </p:nvSpPr>
        <p:spPr>
          <a:xfrm>
            <a:off x="4170095" y="5178945"/>
            <a:ext cx="16225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EC5062"/>
                </a:solidFill>
                <a:effectLst/>
                <a:uLnTx/>
                <a:uFillTx/>
                <a:latin typeface="Calibri"/>
                <a:ea typeface="+mn-ea"/>
                <a:cs typeface="+mn-cs"/>
              </a:rPr>
              <a:t>Framework</a:t>
            </a:r>
            <a:endParaRPr kumimoji="0" lang="en-US" sz="2400" b="0" i="1" u="none" strike="noStrike" kern="1200" cap="none" spc="0" normalizeH="0" baseline="0" noProof="0" dirty="0">
              <a:ln>
                <a:noFill/>
              </a:ln>
              <a:solidFill>
                <a:srgbClr val="EC5062"/>
              </a:solidFill>
              <a:effectLst/>
              <a:uLnTx/>
              <a:uFillTx/>
              <a:latin typeface="Calibri"/>
              <a:ea typeface="+mn-ea"/>
              <a:cs typeface="+mn-cs"/>
            </a:endParaRPr>
          </a:p>
        </p:txBody>
      </p:sp>
      <p:sp>
        <p:nvSpPr>
          <p:cNvPr id="14" name="TextBox 13"/>
          <p:cNvSpPr txBox="1"/>
          <p:nvPr/>
        </p:nvSpPr>
        <p:spPr>
          <a:xfrm>
            <a:off x="8371466" y="5178945"/>
            <a:ext cx="12747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EC5062"/>
                </a:solidFill>
                <a:effectLst/>
                <a:uLnTx/>
                <a:uFillTx/>
                <a:latin typeface="Calibri"/>
                <a:ea typeface="+mn-ea"/>
                <a:cs typeface="+mn-cs"/>
              </a:rPr>
              <a:t>Program</a:t>
            </a:r>
            <a:endParaRPr kumimoji="0" lang="en-US" sz="2400" b="0" i="1" u="none" strike="noStrike" kern="1200" cap="none" spc="0" normalizeH="0" baseline="0" noProof="0" dirty="0">
              <a:ln>
                <a:noFill/>
              </a:ln>
              <a:solidFill>
                <a:srgbClr val="EC5062"/>
              </a:solidFill>
              <a:effectLst/>
              <a:uLnTx/>
              <a:uFillTx/>
              <a:latin typeface="Calibri"/>
              <a:ea typeface="+mn-ea"/>
              <a:cs typeface="+mn-cs"/>
            </a:endParaRPr>
          </a:p>
        </p:txBody>
      </p:sp>
      <p:sp>
        <p:nvSpPr>
          <p:cNvPr id="15" name="Freeform 14"/>
          <p:cNvSpPr/>
          <p:nvPr/>
        </p:nvSpPr>
        <p:spPr>
          <a:xfrm>
            <a:off x="2394856" y="2843153"/>
            <a:ext cx="6678339" cy="1776642"/>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362" y="5178945"/>
            <a:ext cx="888236" cy="980636"/>
          </a:xfrm>
          <a:prstGeom prst="rect">
            <a:avLst/>
          </a:prstGeom>
        </p:spPr>
      </p:pic>
      <p:sp>
        <p:nvSpPr>
          <p:cNvPr id="17" name="Freeform 16"/>
          <p:cNvSpPr/>
          <p:nvPr/>
        </p:nvSpPr>
        <p:spPr>
          <a:xfrm>
            <a:off x="2394856" y="2775857"/>
            <a:ext cx="6678339" cy="2035629"/>
          </a:xfrm>
          <a:custGeom>
            <a:avLst/>
            <a:gdLst>
              <a:gd name="connsiteX0" fmla="*/ 0 w 6444343"/>
              <a:gd name="connsiteY0" fmla="*/ 0 h 2035629"/>
              <a:gd name="connsiteX1" fmla="*/ 2514600 w 6444343"/>
              <a:gd name="connsiteY1" fmla="*/ 1219200 h 2035629"/>
              <a:gd name="connsiteX2" fmla="*/ 4626429 w 6444343"/>
              <a:gd name="connsiteY2" fmla="*/ 805543 h 2035629"/>
              <a:gd name="connsiteX3" fmla="*/ 6444343 w 6444343"/>
              <a:gd name="connsiteY3" fmla="*/ 2035629 h 2035629"/>
            </a:gdLst>
            <a:ahLst/>
            <a:cxnLst>
              <a:cxn ang="0">
                <a:pos x="connsiteX0" y="connsiteY0"/>
              </a:cxn>
              <a:cxn ang="0">
                <a:pos x="connsiteX1" y="connsiteY1"/>
              </a:cxn>
              <a:cxn ang="0">
                <a:pos x="connsiteX2" y="connsiteY2"/>
              </a:cxn>
              <a:cxn ang="0">
                <a:pos x="connsiteX3" y="connsiteY3"/>
              </a:cxn>
            </a:cxnLst>
            <a:rect l="l" t="t" r="r" b="b"/>
            <a:pathLst>
              <a:path w="6444343" h="2035629">
                <a:moveTo>
                  <a:pt x="0" y="0"/>
                </a:moveTo>
                <a:cubicBezTo>
                  <a:pt x="871764" y="542471"/>
                  <a:pt x="1743529" y="1084943"/>
                  <a:pt x="2514600" y="1219200"/>
                </a:cubicBezTo>
                <a:cubicBezTo>
                  <a:pt x="3285671" y="1353457"/>
                  <a:pt x="3971472" y="669472"/>
                  <a:pt x="4626429" y="805543"/>
                </a:cubicBezTo>
                <a:cubicBezTo>
                  <a:pt x="5281386" y="941614"/>
                  <a:pt x="5862864" y="1488621"/>
                  <a:pt x="6444343" y="2035629"/>
                </a:cubicBezTo>
              </a:path>
            </a:pathLst>
          </a:custGeom>
          <a:ln w="44450">
            <a:solidFill>
              <a:srgbClr val="EC5062"/>
            </a:solidFill>
            <a:headEnd type="none" w="lg" len="lg"/>
            <a:tailEnd type="triangle" w="lg" len="lg"/>
          </a:ln>
          <a:extLst>
            <a:ext uri="{C572A759-6A51-4108-AA02-DFA0A04FC94B}">
              <ma14:wrappingTextBoxFlag xmlns="" xmlns:ma14="http://schemas.microsoft.com/office/mac/drawingml/2011/main" val="1"/>
            </a:ext>
          </a:extLst>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9074269" y="3702059"/>
            <a:ext cx="1469826"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C5062"/>
                </a:solidFill>
                <a:effectLst/>
                <a:uLnTx/>
                <a:uFillTx/>
                <a:latin typeface="Calibri"/>
                <a:ea typeface="+mn-ea"/>
                <a:cs typeface="+mn-cs"/>
              </a:rPr>
              <a:t>Technical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C5062"/>
                </a:solidFill>
                <a:effectLst/>
                <a:uLnTx/>
                <a:uFillTx/>
                <a:latin typeface="Calibri"/>
                <a:ea typeface="+mn-ea"/>
                <a:cs typeface="+mn-cs"/>
              </a:rPr>
              <a:t>Ease</a:t>
            </a:r>
            <a:endParaRPr kumimoji="0" lang="en-US" sz="2400" b="0" i="0" u="none" strike="noStrike" kern="1200" cap="none" spc="0" normalizeH="0" baseline="0" noProof="0" dirty="0">
              <a:ln>
                <a:noFill/>
              </a:ln>
              <a:solidFill>
                <a:srgbClr val="EC5062"/>
              </a:solidFill>
              <a:effectLst/>
              <a:uLnTx/>
              <a:uFillTx/>
              <a:latin typeface="Calibri"/>
              <a:ea typeface="+mn-ea"/>
              <a:cs typeface="+mn-cs"/>
            </a:endParaRPr>
          </a:p>
        </p:txBody>
      </p:sp>
      <p:sp>
        <p:nvSpPr>
          <p:cNvPr id="22"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248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smtClean="0"/>
              <a:t>Cost reduction by reusability: consumers don’t need to rewrite what already exists!</a:t>
            </a:r>
          </a:p>
          <a:p>
            <a:r>
              <a:rPr lang="en-US" smtClean="0"/>
              <a:t>Complexity reduction: no more big, monolithic systems</a:t>
            </a:r>
          </a:p>
          <a:p>
            <a:r>
              <a:rPr lang="en-US" smtClean="0"/>
              <a:t>Decoupling:  consumers and providers can continue to connect as long as the technical contract is followed </a:t>
            </a:r>
            <a:r>
              <a:rPr lang="en-US" smtClean="0">
                <a:sym typeface="Wingdings" panose="05000000000000000000" pitchFamily="2" charset="2"/>
              </a:rPr>
              <a:t> ex. less impact in case of migrations</a:t>
            </a:r>
          </a:p>
          <a:p>
            <a:r>
              <a:rPr lang="en-US" smtClean="0">
                <a:sym typeface="Wingdings" panose="05000000000000000000" pitchFamily="2" charset="2"/>
              </a:rPr>
              <a:t>Driver of innovation: new products raise, based on existing API capability</a:t>
            </a:r>
          </a:p>
          <a:p>
            <a:r>
              <a:rPr lang="en-US" smtClean="0">
                <a:sym typeface="Wingdings" panose="05000000000000000000" pitchFamily="2" charset="2"/>
              </a:rPr>
              <a:t>Stimulation of partnerships</a:t>
            </a:r>
          </a:p>
          <a:p>
            <a:r>
              <a:rPr lang="en-US" smtClean="0">
                <a:sym typeface="Wingdings" panose="05000000000000000000" pitchFamily="2" charset="2"/>
              </a:rPr>
              <a:t>Stimulation of standardization</a:t>
            </a:r>
          </a:p>
          <a:p>
            <a:endParaRPr lang="fr-BE" dirty="0"/>
          </a:p>
        </p:txBody>
      </p:sp>
      <p:sp>
        <p:nvSpPr>
          <p:cNvPr id="4" name="Title 3"/>
          <p:cNvSpPr>
            <a:spLocks noGrp="1"/>
          </p:cNvSpPr>
          <p:nvPr>
            <p:ph type="title"/>
          </p:nvPr>
        </p:nvSpPr>
        <p:spPr/>
        <p:txBody>
          <a:bodyPr/>
          <a:lstStyle/>
          <a:p>
            <a:r>
              <a:rPr lang="en-US" dirty="0" smtClean="0"/>
              <a:t>Why are API’s important?</a:t>
            </a:r>
            <a:endParaRPr lang="en-US" dirty="0"/>
          </a:p>
        </p:txBody>
      </p:sp>
      <p:sp>
        <p:nvSpPr>
          <p:cNvPr id="1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87795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
          </p:nvPr>
        </p:nvSpPr>
        <p:spPr/>
        <p:txBody>
          <a:bodyPr/>
          <a:lstStyle/>
          <a:p>
            <a:r>
              <a:rPr lang="en-US" smtClean="0"/>
              <a:t>APIs drive today's business processes in e-Government</a:t>
            </a:r>
          </a:p>
          <a:p>
            <a:r>
              <a:rPr lang="en-US" smtClean="0"/>
              <a:t>APIs are key in real-time information exchange between public - private sector &amp; citizens</a:t>
            </a:r>
          </a:p>
          <a:p>
            <a:endParaRPr lang="fr-BE" dirty="0"/>
          </a:p>
        </p:txBody>
      </p:sp>
      <p:sp>
        <p:nvSpPr>
          <p:cNvPr id="5" name="Title 3"/>
          <p:cNvSpPr>
            <a:spLocks noGrp="1"/>
          </p:cNvSpPr>
          <p:nvPr>
            <p:ph type="title"/>
          </p:nvPr>
        </p:nvSpPr>
        <p:spPr/>
        <p:txBody>
          <a:bodyPr/>
          <a:lstStyle/>
          <a:p>
            <a:r>
              <a:rPr lang="en-US" smtClean="0"/>
              <a:t>Shifting to an API economy:</a:t>
            </a:r>
            <a:br>
              <a:rPr lang="en-US" smtClean="0"/>
            </a:br>
            <a:r>
              <a:rPr lang="en-US" smtClean="0"/>
              <a:t>the value chain</a:t>
            </a:r>
            <a:endParaRPr lang="en-US" dirty="0"/>
          </a:p>
        </p:txBody>
      </p:sp>
      <p:cxnSp>
        <p:nvCxnSpPr>
          <p:cNvPr id="6" name="Straight Connector 5"/>
          <p:cNvCxnSpPr/>
          <p:nvPr/>
        </p:nvCxnSpPr>
        <p:spPr>
          <a:xfrm>
            <a:off x="7256747" y="4205923"/>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3"/>
          <a:stretch>
            <a:fillRect/>
          </a:stretch>
        </p:blipFill>
        <p:spPr>
          <a:xfrm>
            <a:off x="452178" y="3350750"/>
            <a:ext cx="10664654" cy="2542698"/>
          </a:xfrm>
          <a:prstGeom prst="rect">
            <a:avLst/>
          </a:prstGeom>
        </p:spPr>
      </p:pic>
      <p:sp>
        <p:nvSpPr>
          <p:cNvPr id="8" name="TextBox 7"/>
          <p:cNvSpPr txBox="1"/>
          <p:nvPr/>
        </p:nvSpPr>
        <p:spPr>
          <a:xfrm>
            <a:off x="642023" y="5728132"/>
            <a:ext cx="103618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a:ea typeface="+mn-ea"/>
                <a:cs typeface="+mn-cs"/>
              </a:rPr>
              <a:t>Existing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a:ea typeface="+mn-ea"/>
                <a:cs typeface="+mn-cs"/>
              </a:rPr>
              <a:t>Systems</a:t>
            </a:r>
            <a:endParaRPr kumimoji="0" lang="en-US" sz="2000" b="0" i="0" u="none" strike="noStrike" kern="1200" cap="none" spc="0" normalizeH="0" baseline="0" noProof="0" dirty="0">
              <a:ln>
                <a:noFill/>
              </a:ln>
              <a:solidFill>
                <a:srgbClr val="0070C0"/>
              </a:solidFill>
              <a:effectLst/>
              <a:uLnTx/>
              <a:uFillTx/>
              <a:latin typeface="Calibri"/>
              <a:ea typeface="+mn-ea"/>
              <a:cs typeface="+mn-cs"/>
            </a:endParaRPr>
          </a:p>
        </p:txBody>
      </p:sp>
      <p:sp>
        <p:nvSpPr>
          <p:cNvPr id="9" name="TextBox 8"/>
          <p:cNvSpPr txBox="1"/>
          <p:nvPr/>
        </p:nvSpPr>
        <p:spPr>
          <a:xfrm>
            <a:off x="3220282" y="5305164"/>
            <a:ext cx="17631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a:ea typeface="+mn-ea"/>
                <a:cs typeface="+mn-cs"/>
              </a:rPr>
              <a:t>Made available as APIs</a:t>
            </a:r>
          </a:p>
        </p:txBody>
      </p:sp>
      <p:sp>
        <p:nvSpPr>
          <p:cNvPr id="10" name="TextBox 9"/>
          <p:cNvSpPr txBox="1"/>
          <p:nvPr/>
        </p:nvSpPr>
        <p:spPr>
          <a:xfrm>
            <a:off x="5335136" y="5440263"/>
            <a:ext cx="2009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a:ea typeface="+mn-ea"/>
                <a:cs typeface="+mn-cs"/>
              </a:rPr>
              <a:t>Self</a:t>
            </a:r>
            <a:r>
              <a:rPr kumimoji="0" lang="nl-BE" sz="2000" b="0" i="0" u="none" strike="noStrike" kern="1200" cap="none" spc="0" normalizeH="0" baseline="0" noProof="0" dirty="0" smtClean="0">
                <a:ln>
                  <a:noFill/>
                </a:ln>
                <a:solidFill>
                  <a:srgbClr val="0070C0"/>
                </a:solidFill>
                <a:effectLst/>
                <a:uLnTx/>
                <a:uFillTx/>
                <a:latin typeface="Calibri"/>
                <a:ea typeface="+mn-ea"/>
                <a:cs typeface="+mn-cs"/>
              </a:rPr>
              <a:t>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smtClean="0">
                <a:ln>
                  <a:noFill/>
                </a:ln>
                <a:solidFill>
                  <a:srgbClr val="0070C0"/>
                </a:solidFill>
                <a:effectLst/>
                <a:uLnTx/>
                <a:uFillTx/>
                <a:latin typeface="Calibri"/>
                <a:ea typeface="+mn-ea"/>
                <a:cs typeface="+mn-cs"/>
              </a:rPr>
              <a:t>used</a:t>
            </a:r>
            <a:r>
              <a:rPr kumimoji="0" lang="nl-BE" sz="2000" b="0" i="0" u="none" strike="noStrike" kern="1200" cap="none" spc="0" normalizeH="0" baseline="0" noProof="0" dirty="0" smtClean="0">
                <a:ln>
                  <a:noFill/>
                </a:ln>
                <a:solidFill>
                  <a:srgbClr val="0070C0"/>
                </a:solidFill>
                <a:effectLst/>
                <a:uLnTx/>
                <a:uFillTx/>
                <a:latin typeface="Calibri"/>
                <a:ea typeface="+mn-ea"/>
                <a:cs typeface="+mn-cs"/>
              </a:rPr>
              <a:t> </a:t>
            </a:r>
            <a:r>
              <a:rPr kumimoji="0" lang="nl-BE" sz="2000" b="0" i="0" u="none" strike="noStrike" kern="1200" cap="none" spc="0" normalizeH="0" baseline="0" noProof="0" dirty="0" err="1" smtClean="0">
                <a:ln>
                  <a:noFill/>
                </a:ln>
                <a:solidFill>
                  <a:srgbClr val="0070C0"/>
                </a:solidFill>
                <a:effectLst/>
                <a:uLnTx/>
                <a:uFillTx/>
                <a:latin typeface="Calibri"/>
                <a:ea typeface="+mn-ea"/>
                <a:cs typeface="+mn-cs"/>
              </a:rPr>
              <a:t>by</a:t>
            </a:r>
            <a:r>
              <a:rPr kumimoji="0" lang="nl-BE" sz="2000" b="0" i="0" u="none" strike="noStrike" kern="1200" cap="none" spc="0" normalizeH="0" baseline="0" noProof="0" dirty="0" smtClean="0">
                <a:ln>
                  <a:noFill/>
                </a:ln>
                <a:solidFill>
                  <a:srgbClr val="0070C0"/>
                </a:solidFill>
                <a:effectLst/>
                <a:uLnTx/>
                <a:uFillTx/>
                <a:latin typeface="Calibri"/>
                <a:ea typeface="+mn-ea"/>
                <a:cs typeface="+mn-cs"/>
              </a:rPr>
              <a:t> </a:t>
            </a:r>
            <a:r>
              <a:rPr kumimoji="0" lang="nl-BE" sz="2000" b="0" i="0" u="none" strike="noStrike" kern="1200" cap="none" spc="0" normalizeH="0" baseline="0" noProof="0" dirty="0" err="1" smtClean="0">
                <a:ln>
                  <a:noFill/>
                </a:ln>
                <a:solidFill>
                  <a:srgbClr val="0070C0"/>
                </a:solidFill>
                <a:effectLst/>
                <a:uLnTx/>
                <a:uFillTx/>
                <a:latin typeface="Calibri"/>
                <a:ea typeface="+mn-ea"/>
                <a:cs typeface="+mn-cs"/>
              </a:rPr>
              <a:t>developers</a:t>
            </a:r>
            <a:endParaRPr kumimoji="0" lang="nl-BE" sz="2000" b="0" i="0" u="none" strike="noStrike" kern="1200" cap="none" spc="0" normalizeH="0" baseline="0" noProof="0" dirty="0" smtClean="0">
              <a:ln>
                <a:noFill/>
              </a:ln>
              <a:solidFill>
                <a:srgbClr val="0070C0"/>
              </a:solidFill>
              <a:effectLst/>
              <a:uLnTx/>
              <a:uFillTx/>
              <a:latin typeface="Calibri"/>
              <a:ea typeface="+mn-ea"/>
              <a:cs typeface="+mn-cs"/>
            </a:endParaRPr>
          </a:p>
        </p:txBody>
      </p:sp>
      <p:sp>
        <p:nvSpPr>
          <p:cNvPr id="11" name="TextBox 10"/>
          <p:cNvSpPr txBox="1"/>
          <p:nvPr/>
        </p:nvSpPr>
        <p:spPr>
          <a:xfrm>
            <a:off x="7256747" y="5326857"/>
            <a:ext cx="24285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rPr>
              <a:t>T</a:t>
            </a:r>
            <a:r>
              <a:rPr kumimoji="0" lang="en-US" sz="2000" b="0" i="0" u="none" strike="noStrike" kern="1200" cap="none" spc="0" normalizeH="0" baseline="0" noProof="0" dirty="0" smtClean="0">
                <a:ln>
                  <a:noFill/>
                </a:ln>
                <a:solidFill>
                  <a:srgbClr val="0070C0"/>
                </a:solidFill>
                <a:effectLst/>
                <a:uLnTx/>
                <a:uFillTx/>
                <a:latin typeface="Calibri"/>
                <a:ea typeface="+mn-ea"/>
                <a:cs typeface="+mn-cs"/>
              </a:rPr>
              <a:t>o create new innovative apps and services</a:t>
            </a:r>
          </a:p>
        </p:txBody>
      </p:sp>
      <p:sp>
        <p:nvSpPr>
          <p:cNvPr id="12" name="TextBox 11"/>
          <p:cNvSpPr txBox="1"/>
          <p:nvPr/>
        </p:nvSpPr>
        <p:spPr>
          <a:xfrm>
            <a:off x="9514785" y="5102942"/>
            <a:ext cx="23947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70C0"/>
                </a:solidFill>
                <a:effectLst/>
                <a:uLnTx/>
                <a:uFillTx/>
                <a:latin typeface="Calibri"/>
                <a:ea typeface="+mn-ea"/>
                <a:cs typeface="+mn-cs"/>
              </a:rPr>
              <a:t>Differentiated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smtClean="0">
                <a:ln>
                  <a:noFill/>
                </a:ln>
                <a:solidFill>
                  <a:srgbClr val="0070C0"/>
                </a:solidFill>
                <a:effectLst/>
                <a:uLnTx/>
                <a:uFillTx/>
                <a:latin typeface="Calibri"/>
                <a:ea typeface="+mn-ea"/>
                <a:cs typeface="+mn-cs"/>
              </a:rPr>
              <a:t>services </a:t>
            </a:r>
          </a:p>
        </p:txBody>
      </p:sp>
      <p:sp>
        <p:nvSpPr>
          <p:cNvPr id="1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4937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ontent Placeholder 1"/>
          <p:cNvSpPr>
            <a:spLocks noGrp="1"/>
          </p:cNvSpPr>
          <p:nvPr>
            <p:ph idx="1"/>
          </p:nvPr>
        </p:nvSpPr>
        <p:spPr>
          <a:xfrm>
            <a:off x="6710274" y="1825625"/>
            <a:ext cx="4385355" cy="4351338"/>
          </a:xfrm>
        </p:spPr>
        <p:txBody>
          <a:bodyPr>
            <a:normAutofit fontScale="92500"/>
          </a:bodyPr>
          <a:lstStyle/>
          <a:p>
            <a:r>
              <a:rPr lang="en-US" dirty="0" smtClean="0"/>
              <a:t>From ESB-technology to API Gateway</a:t>
            </a:r>
          </a:p>
          <a:p>
            <a:pPr lvl="1"/>
            <a:r>
              <a:rPr lang="en-US" dirty="0" smtClean="0"/>
              <a:t>parallel platform</a:t>
            </a:r>
          </a:p>
          <a:p>
            <a:pPr lvl="1"/>
            <a:r>
              <a:rPr lang="en-US" dirty="0" smtClean="0"/>
              <a:t>zero-impact migration</a:t>
            </a:r>
          </a:p>
          <a:p>
            <a:endParaRPr lang="en-US" dirty="0" smtClean="0"/>
          </a:p>
          <a:p>
            <a:r>
              <a:rPr lang="en-US" dirty="0" smtClean="0"/>
              <a:t>Ready for today's technology, but supports our legacy as well</a:t>
            </a:r>
          </a:p>
          <a:p>
            <a:endParaRPr lang="en-US" dirty="0" smtClean="0"/>
          </a:p>
          <a:p>
            <a:r>
              <a:rPr lang="en-US" dirty="0" smtClean="0"/>
              <a:t>Flexible to extend and customize</a:t>
            </a:r>
          </a:p>
          <a:p>
            <a:endParaRPr lang="en-US" dirty="0" smtClean="0"/>
          </a:p>
          <a:p>
            <a:r>
              <a:rPr lang="en-US" dirty="0" smtClean="0"/>
              <a:t>Accelerates time-to-market</a:t>
            </a:r>
            <a:endParaRPr lang="en-US" dirty="0"/>
          </a:p>
        </p:txBody>
      </p:sp>
      <p:sp>
        <p:nvSpPr>
          <p:cNvPr id="104" name="Title 5"/>
          <p:cNvSpPr>
            <a:spLocks noGrp="1"/>
          </p:cNvSpPr>
          <p:nvPr>
            <p:ph type="title"/>
          </p:nvPr>
        </p:nvSpPr>
        <p:spPr/>
        <p:txBody>
          <a:bodyPr/>
          <a:lstStyle/>
          <a:p>
            <a:r>
              <a:rPr lang="en-US" smtClean="0"/>
              <a:t>API Management Solution</a:t>
            </a:r>
            <a:endParaRPr lang="en-US" dirty="0"/>
          </a:p>
        </p:txBody>
      </p:sp>
      <p:sp>
        <p:nvSpPr>
          <p:cNvPr id="105" name="TextBox 104"/>
          <p:cNvSpPr txBox="1"/>
          <p:nvPr/>
        </p:nvSpPr>
        <p:spPr>
          <a:xfrm>
            <a:off x="3298364" y="5509539"/>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mn-cs"/>
              </a:rPr>
              <a:t>Policy </a:t>
            </a:r>
            <a:r>
              <a:rPr kumimoji="0" lang="en-US" sz="1000" b="1" i="0" u="none" strike="noStrike" kern="1200" cap="none" spc="0" normalizeH="0" baseline="0" noProof="0" dirty="0">
                <a:ln>
                  <a:noFill/>
                </a:ln>
                <a:solidFill>
                  <a:srgbClr val="255384"/>
                </a:solidFill>
                <a:effectLst/>
                <a:uLnTx/>
                <a:uFillTx/>
                <a:latin typeface="Calibri"/>
                <a:ea typeface="+mn-ea"/>
                <a:cs typeface="+mn-cs"/>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mn-cs"/>
            </a:endParaRPr>
          </a:p>
        </p:txBody>
      </p:sp>
      <p:sp>
        <p:nvSpPr>
          <p:cNvPr id="106" name="Rounded Rectangle 105"/>
          <p:cNvSpPr/>
          <p:nvPr/>
        </p:nvSpPr>
        <p:spPr>
          <a:xfrm>
            <a:off x="3252238" y="4479412"/>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07" name="TextBox 106"/>
          <p:cNvSpPr txBox="1"/>
          <p:nvPr/>
        </p:nvSpPr>
        <p:spPr>
          <a:xfrm>
            <a:off x="3305290" y="4534340"/>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8" name="Group 297"/>
          <p:cNvGrpSpPr>
            <a:grpSpLocks noChangeAspect="1"/>
          </p:cNvGrpSpPr>
          <p:nvPr/>
        </p:nvGrpSpPr>
        <p:grpSpPr bwMode="auto">
          <a:xfrm>
            <a:off x="3520699" y="4812331"/>
            <a:ext cx="623358" cy="688525"/>
            <a:chOff x="2825750" y="2298700"/>
            <a:chExt cx="1255713" cy="1270000"/>
          </a:xfrm>
        </p:grpSpPr>
        <p:sp>
          <p:nvSpPr>
            <p:cNvPr id="109"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9" name="Rounded Rectangle 118"/>
          <p:cNvSpPr/>
          <p:nvPr/>
        </p:nvSpPr>
        <p:spPr>
          <a:xfrm>
            <a:off x="3173226" y="2170441"/>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120" name="Straight Arrow Connector 119"/>
          <p:cNvCxnSpPr/>
          <p:nvPr/>
        </p:nvCxnSpPr>
        <p:spPr bwMode="auto">
          <a:xfrm>
            <a:off x="4313172" y="4989294"/>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1" name="Straight Arrow Connector 120"/>
          <p:cNvCxnSpPr/>
          <p:nvPr/>
        </p:nvCxnSpPr>
        <p:spPr bwMode="auto">
          <a:xfrm>
            <a:off x="1527944" y="4792981"/>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2" name="Straight Arrow Connector 121"/>
          <p:cNvCxnSpPr/>
          <p:nvPr/>
        </p:nvCxnSpPr>
        <p:spPr bwMode="auto">
          <a:xfrm>
            <a:off x="1527944" y="5403302"/>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23" name="TextBox 122"/>
          <p:cNvSpPr txBox="1"/>
          <p:nvPr/>
        </p:nvSpPr>
        <p:spPr>
          <a:xfrm>
            <a:off x="1612585" y="4550971"/>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pic>
        <p:nvPicPr>
          <p:cNvPr id="124"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8977" y="2638286"/>
            <a:ext cx="341407" cy="504084"/>
          </a:xfrm>
          <a:prstGeom prst="rect">
            <a:avLst/>
          </a:prstGeom>
          <a:noFill/>
        </p:spPr>
      </p:pic>
      <p:sp>
        <p:nvSpPr>
          <p:cNvPr id="125" name="Rounded Rectangle 124"/>
          <p:cNvSpPr/>
          <p:nvPr/>
        </p:nvSpPr>
        <p:spPr>
          <a:xfrm>
            <a:off x="3243212" y="2265113"/>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26" name="TextBox 125"/>
          <p:cNvSpPr txBox="1"/>
          <p:nvPr/>
        </p:nvSpPr>
        <p:spPr>
          <a:xfrm>
            <a:off x="3276756" y="2305615"/>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127" name="Group 126"/>
          <p:cNvGrpSpPr/>
          <p:nvPr/>
        </p:nvGrpSpPr>
        <p:grpSpPr>
          <a:xfrm>
            <a:off x="5616749" y="4387706"/>
            <a:ext cx="502946" cy="1660658"/>
            <a:chOff x="7287669" y="3783900"/>
            <a:chExt cx="600917" cy="1817512"/>
          </a:xfrm>
        </p:grpSpPr>
        <p:grpSp>
          <p:nvGrpSpPr>
            <p:cNvPr id="128" name="Group 208"/>
            <p:cNvGrpSpPr>
              <a:grpSpLocks/>
            </p:cNvGrpSpPr>
            <p:nvPr/>
          </p:nvGrpSpPr>
          <p:grpSpPr bwMode="auto">
            <a:xfrm>
              <a:off x="7381715" y="3783900"/>
              <a:ext cx="365760" cy="548640"/>
              <a:chOff x="2923299" y="2130425"/>
              <a:chExt cx="550863" cy="1060446"/>
            </a:xfrm>
          </p:grpSpPr>
          <p:sp>
            <p:nvSpPr>
              <p:cNvPr id="160"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9" name="Group 179"/>
            <p:cNvGrpSpPr>
              <a:grpSpLocks noChangeAspect="1"/>
            </p:cNvGrpSpPr>
            <p:nvPr/>
          </p:nvGrpSpPr>
          <p:grpSpPr bwMode="auto">
            <a:xfrm>
              <a:off x="7287669" y="4506115"/>
              <a:ext cx="600917" cy="389306"/>
              <a:chOff x="1779588" y="3752851"/>
              <a:chExt cx="1293813" cy="838200"/>
            </a:xfrm>
          </p:grpSpPr>
          <p:sp>
            <p:nvSpPr>
              <p:cNvPr id="138" name="Freeform 137"/>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138"/>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139"/>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140"/>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141"/>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142"/>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143"/>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144"/>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145"/>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146"/>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147"/>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148"/>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149"/>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50"/>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151"/>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152"/>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153"/>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154"/>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55"/>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156"/>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157"/>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58"/>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0" name="Group 165"/>
            <p:cNvGrpSpPr>
              <a:grpSpLocks noChangeAspect="1"/>
            </p:cNvGrpSpPr>
            <p:nvPr/>
          </p:nvGrpSpPr>
          <p:grpSpPr bwMode="auto">
            <a:xfrm>
              <a:off x="7293949" y="5007578"/>
              <a:ext cx="549410" cy="593834"/>
              <a:chOff x="4906963" y="3924300"/>
              <a:chExt cx="962025" cy="1039813"/>
            </a:xfrm>
          </p:grpSpPr>
          <p:sp>
            <p:nvSpPr>
              <p:cNvPr id="131"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65" name="TextBox 164"/>
          <p:cNvSpPr txBox="1"/>
          <p:nvPr/>
        </p:nvSpPr>
        <p:spPr>
          <a:xfrm>
            <a:off x="416056" y="3475022"/>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Application Developers</a:t>
            </a:r>
          </a:p>
        </p:txBody>
      </p:sp>
      <p:grpSp>
        <p:nvGrpSpPr>
          <p:cNvPr id="166" name="Group 165"/>
          <p:cNvGrpSpPr/>
          <p:nvPr/>
        </p:nvGrpSpPr>
        <p:grpSpPr>
          <a:xfrm>
            <a:off x="1653416" y="2695698"/>
            <a:ext cx="998577" cy="1035029"/>
            <a:chOff x="3646291" y="1728209"/>
            <a:chExt cx="1193094" cy="1132790"/>
          </a:xfrm>
        </p:grpSpPr>
        <p:sp>
          <p:nvSpPr>
            <p:cNvPr id="167" name="TextBox 166"/>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Portal</a:t>
              </a:r>
            </a:p>
          </p:txBody>
        </p:sp>
        <p:grpSp>
          <p:nvGrpSpPr>
            <p:cNvPr id="168" name="Group 158"/>
            <p:cNvGrpSpPr>
              <a:grpSpLocks noChangeAspect="1"/>
            </p:cNvGrpSpPr>
            <p:nvPr/>
          </p:nvGrpSpPr>
          <p:grpSpPr bwMode="auto">
            <a:xfrm>
              <a:off x="3735298" y="2021649"/>
              <a:ext cx="1015080" cy="839350"/>
              <a:chOff x="5903917" y="5086337"/>
              <a:chExt cx="1544639" cy="1277941"/>
            </a:xfrm>
          </p:grpSpPr>
          <p:sp>
            <p:nvSpPr>
              <p:cNvPr id="169"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184" name="Straight Arrow Connector 183"/>
          <p:cNvCxnSpPr/>
          <p:nvPr/>
        </p:nvCxnSpPr>
        <p:spPr bwMode="auto">
          <a:xfrm flipH="1">
            <a:off x="1276619" y="3268332"/>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185" name="Straight Arrow Connector 184"/>
          <p:cNvCxnSpPr/>
          <p:nvPr/>
        </p:nvCxnSpPr>
        <p:spPr bwMode="auto">
          <a:xfrm>
            <a:off x="2625882" y="3268332"/>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86" name="TextBox 185"/>
          <p:cNvSpPr txBox="1"/>
          <p:nvPr/>
        </p:nvSpPr>
        <p:spPr>
          <a:xfrm>
            <a:off x="2666700" y="3029671"/>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sp>
        <p:nvSpPr>
          <p:cNvPr id="187" name="TextBox 186"/>
          <p:cNvSpPr txBox="1"/>
          <p:nvPr/>
        </p:nvSpPr>
        <p:spPr>
          <a:xfrm>
            <a:off x="3274030" y="3202566"/>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Registration  &amp; Lifecycle</a:t>
            </a:r>
          </a:p>
        </p:txBody>
      </p:sp>
      <p:sp>
        <p:nvSpPr>
          <p:cNvPr id="188" name="TextBox 187"/>
          <p:cNvSpPr txBox="1"/>
          <p:nvPr/>
        </p:nvSpPr>
        <p:spPr>
          <a:xfrm>
            <a:off x="3277020" y="3623044"/>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Catalog</a:t>
            </a:r>
          </a:p>
        </p:txBody>
      </p:sp>
      <p:sp>
        <p:nvSpPr>
          <p:cNvPr id="189" name="TextBox 188"/>
          <p:cNvSpPr txBox="1"/>
          <p:nvPr/>
        </p:nvSpPr>
        <p:spPr>
          <a:xfrm>
            <a:off x="3275437" y="387929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Partner &amp; Policy Administration</a:t>
            </a:r>
          </a:p>
        </p:txBody>
      </p:sp>
      <p:cxnSp>
        <p:nvCxnSpPr>
          <p:cNvPr id="190" name="Straight Connector 189"/>
          <p:cNvCxnSpPr/>
          <p:nvPr/>
        </p:nvCxnSpPr>
        <p:spPr>
          <a:xfrm>
            <a:off x="3559837" y="3609347"/>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3559837" y="3878710"/>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192" name="Rounded Rectangle 191"/>
          <p:cNvSpPr/>
          <p:nvPr/>
        </p:nvSpPr>
        <p:spPr>
          <a:xfrm>
            <a:off x="5304563" y="4391733"/>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193" name="Straight Arrow Connector 192"/>
          <p:cNvCxnSpPr/>
          <p:nvPr/>
        </p:nvCxnSpPr>
        <p:spPr bwMode="auto">
          <a:xfrm>
            <a:off x="4313173" y="5494497"/>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194" name="Picture 1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30" y="2930691"/>
            <a:ext cx="742101" cy="578670"/>
          </a:xfrm>
          <a:prstGeom prst="rect">
            <a:avLst/>
          </a:prstGeom>
        </p:spPr>
      </p:pic>
      <p:sp>
        <p:nvSpPr>
          <p:cNvPr id="195" name="Freeform 151"/>
          <p:cNvSpPr>
            <a:spLocks noChangeAspect="1" noEditPoints="1"/>
          </p:cNvSpPr>
          <p:nvPr/>
        </p:nvSpPr>
        <p:spPr bwMode="auto">
          <a:xfrm>
            <a:off x="919371" y="4347618"/>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196"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40" y="4734188"/>
            <a:ext cx="816620" cy="893592"/>
          </a:xfrm>
          <a:prstGeom prst="rect">
            <a:avLst/>
          </a:prstGeom>
        </p:spPr>
      </p:pic>
      <p:pic>
        <p:nvPicPr>
          <p:cNvPr id="197"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18" y="5448358"/>
            <a:ext cx="847788" cy="901616"/>
          </a:xfrm>
          <a:prstGeom prst="rect">
            <a:avLst/>
          </a:prstGeom>
        </p:spPr>
      </p:pic>
      <p:cxnSp>
        <p:nvCxnSpPr>
          <p:cNvPr id="198" name="Straight Arrow Connector 62"/>
          <p:cNvCxnSpPr/>
          <p:nvPr/>
        </p:nvCxnSpPr>
        <p:spPr bwMode="auto">
          <a:xfrm flipV="1">
            <a:off x="1447723" y="5699231"/>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99" name="Rounded Rectangle 198"/>
          <p:cNvSpPr/>
          <p:nvPr/>
        </p:nvSpPr>
        <p:spPr>
          <a:xfrm>
            <a:off x="5304563" y="5278669"/>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0" name="Picture 2" descr="Image result for axw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0657" y="1847985"/>
            <a:ext cx="1902897" cy="883635"/>
          </a:xfrm>
          <a:prstGeom prst="rect">
            <a:avLst/>
          </a:prstGeom>
          <a:noFill/>
          <a:extLst>
            <a:ext uri="{909E8E84-426E-40DD-AFC4-6F175D3DCCD1}">
              <a14:hiddenFill xmlns:a14="http://schemas.microsoft.com/office/drawing/2010/main">
                <a:solidFill>
                  <a:srgbClr val="FFFFFF"/>
                </a:solidFill>
              </a14:hiddenFill>
            </a:ext>
          </a:extLst>
        </p:spPr>
      </p:pic>
      <p:sp>
        <p:nvSpPr>
          <p:cNvPr id="2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68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0" y="700937"/>
            <a:ext cx="12192000" cy="121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Title 65"/>
          <p:cNvSpPr>
            <a:spLocks noGrp="1"/>
          </p:cNvSpPr>
          <p:nvPr>
            <p:ph type="title"/>
          </p:nvPr>
        </p:nvSpPr>
        <p:spPr>
          <a:xfrm>
            <a:off x="273014" y="-199536"/>
            <a:ext cx="11431526" cy="1129556"/>
          </a:xfrm>
        </p:spPr>
        <p:txBody>
          <a:bodyPr>
            <a:normAutofit/>
          </a:bodyPr>
          <a:lstStyle/>
          <a:p>
            <a:r>
              <a:rPr lang="en-US" smtClean="0"/>
              <a:t>Beyond tooling: API management throughout the organization’s soul</a:t>
            </a:r>
            <a:endParaRPr lang="en-US" dirty="0"/>
          </a:p>
        </p:txBody>
      </p:sp>
      <p:sp>
        <p:nvSpPr>
          <p:cNvPr id="5" name="Rounded Rectangle 4"/>
          <p:cNvSpPr/>
          <p:nvPr/>
        </p:nvSpPr>
        <p:spPr>
          <a:xfrm>
            <a:off x="6354869" y="2907224"/>
            <a:ext cx="1352496" cy="920060"/>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495515" y="2965792"/>
            <a:ext cx="993734"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297"/>
          <p:cNvGrpSpPr>
            <a:grpSpLocks noChangeAspect="1"/>
          </p:cNvGrpSpPr>
          <p:nvPr/>
        </p:nvGrpSpPr>
        <p:grpSpPr bwMode="auto">
          <a:xfrm>
            <a:off x="6763987" y="3234919"/>
            <a:ext cx="439500" cy="485446"/>
            <a:chOff x="2825750" y="2298700"/>
            <a:chExt cx="1255713" cy="1270000"/>
          </a:xfrm>
        </p:grpSpPr>
        <p:sp>
          <p:nvSpPr>
            <p:cNvPr id="8"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Rounded Rectangle 17"/>
          <p:cNvSpPr/>
          <p:nvPr/>
        </p:nvSpPr>
        <p:spPr>
          <a:xfrm>
            <a:off x="4106699" y="2772198"/>
            <a:ext cx="4209321" cy="1213519"/>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Arrow Connector 18"/>
          <p:cNvCxnSpPr/>
          <p:nvPr/>
        </p:nvCxnSpPr>
        <p:spPr bwMode="auto">
          <a:xfrm>
            <a:off x="6106005" y="4030285"/>
            <a:ext cx="1" cy="70882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0" name="Straight Arrow Connector 19"/>
          <p:cNvCxnSpPr/>
          <p:nvPr/>
        </p:nvCxnSpPr>
        <p:spPr bwMode="auto">
          <a:xfrm>
            <a:off x="6844838" y="2022755"/>
            <a:ext cx="0" cy="63815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2" name="TextBox 21"/>
          <p:cNvSpPr txBox="1"/>
          <p:nvPr/>
        </p:nvSpPr>
        <p:spPr>
          <a:xfrm>
            <a:off x="6887065" y="2113546"/>
            <a:ext cx="938100" cy="3693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API Consumption</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3266" y="3343737"/>
            <a:ext cx="262195" cy="387128"/>
          </a:xfrm>
          <a:prstGeom prst="rect">
            <a:avLst/>
          </a:prstGeom>
          <a:noFill/>
        </p:spPr>
      </p:pic>
      <p:sp>
        <p:nvSpPr>
          <p:cNvPr id="24" name="Rounded Rectangle 23"/>
          <p:cNvSpPr/>
          <p:nvPr/>
        </p:nvSpPr>
        <p:spPr>
          <a:xfrm>
            <a:off x="4459861" y="2947449"/>
            <a:ext cx="1323956" cy="905594"/>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4581699" y="2947449"/>
            <a:ext cx="1008546"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27" name="Group 208"/>
          <p:cNvGrpSpPr>
            <a:grpSpLocks/>
          </p:cNvGrpSpPr>
          <p:nvPr/>
        </p:nvGrpSpPr>
        <p:grpSpPr bwMode="auto">
          <a:xfrm>
            <a:off x="5988777" y="5819233"/>
            <a:ext cx="306128" cy="501292"/>
            <a:chOff x="2923299" y="2130425"/>
            <a:chExt cx="550863" cy="1060446"/>
          </a:xfrm>
          <a:solidFill>
            <a:schemeClr val="accent2"/>
          </a:solidFill>
        </p:grpSpPr>
        <p:sp>
          <p:nvSpPr>
            <p:cNvPr id="59"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8" name="Group 179"/>
          <p:cNvGrpSpPr>
            <a:grpSpLocks noChangeAspect="1"/>
          </p:cNvGrpSpPr>
          <p:nvPr/>
        </p:nvGrpSpPr>
        <p:grpSpPr bwMode="auto">
          <a:xfrm>
            <a:off x="4572373" y="5336198"/>
            <a:ext cx="502946" cy="355708"/>
            <a:chOff x="1779588" y="3752851"/>
            <a:chExt cx="1293813" cy="838200"/>
          </a:xfrm>
          <a:solidFill>
            <a:schemeClr val="accent2"/>
          </a:solidFill>
        </p:grpSpPr>
        <p:sp>
          <p:nvSpPr>
            <p:cNvPr id="37" name="Freeform 36"/>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37"/>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Freeform 38"/>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Freeform 39"/>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40"/>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41"/>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42"/>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43"/>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44"/>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45"/>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46"/>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47"/>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48"/>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49"/>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50"/>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51"/>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52"/>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Freeform 53"/>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Freeform 54"/>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Freeform 55"/>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Freeform 56"/>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Freeform 57"/>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9" name="Group 165"/>
          <p:cNvGrpSpPr>
            <a:grpSpLocks noChangeAspect="1"/>
          </p:cNvGrpSpPr>
          <p:nvPr/>
        </p:nvGrpSpPr>
        <p:grpSpPr bwMode="auto">
          <a:xfrm>
            <a:off x="6859874" y="5791372"/>
            <a:ext cx="459836" cy="542585"/>
            <a:chOff x="4906963" y="3924300"/>
            <a:chExt cx="962025" cy="1039813"/>
          </a:xfrm>
          <a:solidFill>
            <a:schemeClr val="accent2"/>
          </a:solidFill>
        </p:grpSpPr>
        <p:sp>
          <p:nvSpPr>
            <p:cNvPr id="30"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4" name="TextBox 63"/>
          <p:cNvSpPr txBox="1"/>
          <p:nvPr/>
        </p:nvSpPr>
        <p:spPr>
          <a:xfrm>
            <a:off x="4618799" y="1299562"/>
            <a:ext cx="103547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API Consumers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7" name="Group 158"/>
          <p:cNvGrpSpPr>
            <a:grpSpLocks noChangeAspect="1"/>
          </p:cNvGrpSpPr>
          <p:nvPr/>
        </p:nvGrpSpPr>
        <p:grpSpPr bwMode="auto">
          <a:xfrm>
            <a:off x="4666791" y="2071508"/>
            <a:ext cx="533937" cy="469997"/>
            <a:chOff x="5903917" y="5086337"/>
            <a:chExt cx="1544639" cy="1277941"/>
          </a:xfrm>
        </p:grpSpPr>
        <p:sp>
          <p:nvSpPr>
            <p:cNvPr id="68"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3" name="Straight Arrow Connector 82"/>
          <p:cNvCxnSpPr/>
          <p:nvPr/>
        </p:nvCxnSpPr>
        <p:spPr bwMode="auto">
          <a:xfrm flipV="1">
            <a:off x="4952995" y="1712425"/>
            <a:ext cx="0" cy="319769"/>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84" name="Straight Arrow Connector 83"/>
          <p:cNvCxnSpPr/>
          <p:nvPr/>
        </p:nvCxnSpPr>
        <p:spPr bwMode="auto">
          <a:xfrm>
            <a:off x="4911167" y="2492459"/>
            <a:ext cx="0" cy="372323"/>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91" name="Rounded Rectangle 90"/>
          <p:cNvSpPr/>
          <p:nvPr/>
        </p:nvSpPr>
        <p:spPr>
          <a:xfrm>
            <a:off x="5649678" y="5405557"/>
            <a:ext cx="912655" cy="23463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92" name="Straight Arrow Connector 91"/>
          <p:cNvCxnSpPr/>
          <p:nvPr/>
        </p:nvCxnSpPr>
        <p:spPr bwMode="auto">
          <a:xfrm>
            <a:off x="6887065" y="4054444"/>
            <a:ext cx="3161" cy="6605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7243" y="783537"/>
            <a:ext cx="742101" cy="578670"/>
          </a:xfrm>
          <a:prstGeom prst="rect">
            <a:avLst/>
          </a:prstGeom>
        </p:spPr>
      </p:pic>
      <p:sp>
        <p:nvSpPr>
          <p:cNvPr id="94" name="Freeform 151"/>
          <p:cNvSpPr>
            <a:spLocks noChangeAspect="1" noEditPoints="1"/>
          </p:cNvSpPr>
          <p:nvPr/>
        </p:nvSpPr>
        <p:spPr bwMode="auto">
          <a:xfrm>
            <a:off x="7037750" y="931173"/>
            <a:ext cx="246576" cy="452202"/>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55384"/>
              </a:solidFill>
              <a:effectLst/>
              <a:uLnTx/>
              <a:uFillTx/>
              <a:latin typeface="Calibri"/>
              <a:ea typeface="+mn-ea"/>
              <a:cs typeface="+mn-cs"/>
            </a:endParaRPr>
          </a:p>
        </p:txBody>
      </p:sp>
      <p:pic>
        <p:nvPicPr>
          <p:cNvPr id="95"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3557" y="660501"/>
            <a:ext cx="697915" cy="763698"/>
          </a:xfrm>
          <a:prstGeom prst="rect">
            <a:avLst/>
          </a:prstGeom>
        </p:spPr>
      </p:pic>
      <p:pic>
        <p:nvPicPr>
          <p:cNvPr id="96"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3340" y="783537"/>
            <a:ext cx="724553" cy="770556"/>
          </a:xfrm>
          <a:prstGeom prst="rect">
            <a:avLst/>
          </a:prstGeom>
        </p:spPr>
      </p:pic>
      <p:sp>
        <p:nvSpPr>
          <p:cNvPr id="98" name="Rounded Rectangle 97"/>
          <p:cNvSpPr/>
          <p:nvPr/>
        </p:nvSpPr>
        <p:spPr>
          <a:xfrm>
            <a:off x="6598359" y="5405557"/>
            <a:ext cx="901272" cy="25336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98"/>
          <p:cNvSpPr txBox="1"/>
          <p:nvPr/>
        </p:nvSpPr>
        <p:spPr>
          <a:xfrm>
            <a:off x="8530706" y="708008"/>
            <a:ext cx="2308774"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Ecosystem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Soc</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Sec</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Rounded Rectangle 104"/>
          <p:cNvSpPr/>
          <p:nvPr/>
        </p:nvSpPr>
        <p:spPr>
          <a:xfrm>
            <a:off x="4106699" y="732012"/>
            <a:ext cx="4224428" cy="1041847"/>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TextBox 110"/>
          <p:cNvSpPr txBox="1"/>
          <p:nvPr/>
        </p:nvSpPr>
        <p:spPr>
          <a:xfrm>
            <a:off x="8530706" y="2763032"/>
            <a:ext cx="1399807"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Gateway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TextBox 111"/>
          <p:cNvSpPr txBox="1"/>
          <p:nvPr/>
        </p:nvSpPr>
        <p:spPr>
          <a:xfrm>
            <a:off x="1001121" y="4057541"/>
            <a:ext cx="170790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Governance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TextBox 128"/>
          <p:cNvSpPr txBox="1"/>
          <p:nvPr/>
        </p:nvSpPr>
        <p:spPr>
          <a:xfrm>
            <a:off x="8530706" y="5268676"/>
            <a:ext cx="2095511"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Development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0" name="TextBox 129"/>
          <p:cNvSpPr txBox="1"/>
          <p:nvPr/>
        </p:nvSpPr>
        <p:spPr>
          <a:xfrm>
            <a:off x="6769313" y="1380017"/>
            <a:ext cx="1669954"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Client&amp; Partners Applications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TextBox 135"/>
          <p:cNvSpPr txBox="1"/>
          <p:nvPr/>
        </p:nvSpPr>
        <p:spPr>
          <a:xfrm>
            <a:off x="1001121" y="5211061"/>
            <a:ext cx="1644964"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Reporting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6" name="Rounded Rectangle 145"/>
          <p:cNvSpPr/>
          <p:nvPr/>
        </p:nvSpPr>
        <p:spPr>
          <a:xfrm>
            <a:off x="4144952" y="4521181"/>
            <a:ext cx="4209321" cy="2189470"/>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TextBox 146"/>
          <p:cNvSpPr txBox="1"/>
          <p:nvPr/>
        </p:nvSpPr>
        <p:spPr>
          <a:xfrm>
            <a:off x="6900908" y="4700592"/>
            <a:ext cx="155487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Smals API’s Application &amp; Tools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1" name="TextBox 150"/>
          <p:cNvSpPr txBox="1"/>
          <p:nvPr/>
        </p:nvSpPr>
        <p:spPr>
          <a:xfrm>
            <a:off x="1001121" y="1767496"/>
            <a:ext cx="207435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Communication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2" name="TextBox 151"/>
          <p:cNvSpPr txBox="1"/>
          <p:nvPr/>
        </p:nvSpPr>
        <p:spPr>
          <a:xfrm>
            <a:off x="1001121" y="2921307"/>
            <a:ext cx="184076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Management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6" name="TextBox 165"/>
          <p:cNvSpPr txBox="1"/>
          <p:nvPr/>
        </p:nvSpPr>
        <p:spPr>
          <a:xfrm>
            <a:off x="5079650" y="2171875"/>
            <a:ext cx="938100" cy="2308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API Portal</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6" name="TextBox 175"/>
          <p:cNvSpPr txBox="1"/>
          <p:nvPr/>
        </p:nvSpPr>
        <p:spPr>
          <a:xfrm>
            <a:off x="8530706" y="3960941"/>
            <a:ext cx="2392009"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Architecture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5" name="TextBox 184"/>
          <p:cNvSpPr txBox="1"/>
          <p:nvPr/>
        </p:nvSpPr>
        <p:spPr>
          <a:xfrm>
            <a:off x="1001121" y="5880510"/>
            <a:ext cx="1669308"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Operations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2" name="TextBox 191"/>
          <p:cNvSpPr txBox="1"/>
          <p:nvPr/>
        </p:nvSpPr>
        <p:spPr>
          <a:xfrm>
            <a:off x="4183489" y="4748365"/>
            <a:ext cx="155487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Smals Governance</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5" name="TextBox 194"/>
          <p:cNvSpPr txBox="1"/>
          <p:nvPr/>
        </p:nvSpPr>
        <p:spPr>
          <a:xfrm>
            <a:off x="4846758" y="6273239"/>
            <a:ext cx="103547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API Providers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6" name="Picture 1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5202" y="5757214"/>
            <a:ext cx="742101" cy="578670"/>
          </a:xfrm>
          <a:prstGeom prst="rect">
            <a:avLst/>
          </a:prstGeom>
        </p:spPr>
      </p:pic>
      <p:pic>
        <p:nvPicPr>
          <p:cNvPr id="3" name="Picture 2"/>
          <p:cNvPicPr>
            <a:picLocks noChangeAspect="1"/>
          </p:cNvPicPr>
          <p:nvPr/>
        </p:nvPicPr>
        <p:blipFill>
          <a:blip r:embed="rId7"/>
          <a:stretch>
            <a:fillRect/>
          </a:stretch>
        </p:blipFill>
        <p:spPr>
          <a:xfrm>
            <a:off x="4239234" y="2095820"/>
            <a:ext cx="328129" cy="417061"/>
          </a:xfrm>
          <a:prstGeom prst="rect">
            <a:avLst/>
          </a:prstGeom>
        </p:spPr>
      </p:pic>
      <p:sp>
        <p:nvSpPr>
          <p:cNvPr id="114" name="Rectangle 113"/>
          <p:cNvSpPr/>
          <p:nvPr/>
        </p:nvSpPr>
        <p:spPr>
          <a:xfrm>
            <a:off x="8795918" y="5671040"/>
            <a:ext cx="2387064" cy="584775"/>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development Guidelines</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API Trainings</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5" name="Rectangle 114"/>
          <p:cNvSpPr/>
          <p:nvPr/>
        </p:nvSpPr>
        <p:spPr>
          <a:xfrm>
            <a:off x="8795918" y="4224274"/>
            <a:ext cx="3235886" cy="344069"/>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G-Cloud Platform is the reference</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6" name="Rectangle 115"/>
          <p:cNvSpPr/>
          <p:nvPr/>
        </p:nvSpPr>
        <p:spPr>
          <a:xfrm>
            <a:off x="8795918" y="3094671"/>
            <a:ext cx="1913729" cy="355803"/>
          </a:xfrm>
          <a:prstGeom prst="rect">
            <a:avLst/>
          </a:prstGeom>
        </p:spPr>
        <p:txBody>
          <a:bodyPr wrap="none">
            <a:spAutoFit/>
          </a:bodyPr>
          <a:lstStyle/>
          <a:p>
            <a:pPr marL="285750" marR="0" lvl="0" indent="-2857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tool API Gateway</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7" name="Rectangle 116"/>
          <p:cNvSpPr/>
          <p:nvPr/>
        </p:nvSpPr>
        <p:spPr>
          <a:xfrm>
            <a:off x="1020940" y="1996174"/>
            <a:ext cx="2147511" cy="584775"/>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err="1">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US" sz="1600" b="0" i="0" u="none" strike="noStrike" kern="1200" cap="none" spc="0" normalizeH="0" baseline="0" noProof="0" dirty="0" err="1"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eUse</a:t>
            </a: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 Catalogue</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arious Presentations</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17"/>
          <p:cNvSpPr/>
          <p:nvPr/>
        </p:nvSpPr>
        <p:spPr>
          <a:xfrm>
            <a:off x="1080407" y="3235978"/>
            <a:ext cx="1510735"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API Catalogue</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9" name="Rectangle 118"/>
          <p:cNvSpPr/>
          <p:nvPr/>
        </p:nvSpPr>
        <p:spPr>
          <a:xfrm>
            <a:off x="1020940" y="4297861"/>
            <a:ext cx="3020379" cy="830997"/>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REST Board</a:t>
            </a:r>
          </a:p>
          <a:p>
            <a:pPr marL="171450" marR="0" lvl="0" indent="-1714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Integration Competency Center </a:t>
            </a:r>
            <a:b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(ICC)</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119"/>
          <p:cNvSpPr/>
          <p:nvPr/>
        </p:nvSpPr>
        <p:spPr>
          <a:xfrm>
            <a:off x="1020940" y="5509902"/>
            <a:ext cx="1310487"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API Metrics</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p:cNvSpPr/>
          <p:nvPr/>
        </p:nvSpPr>
        <p:spPr>
          <a:xfrm>
            <a:off x="1020940" y="6218102"/>
            <a:ext cx="1347548" cy="355803"/>
          </a:xfrm>
          <a:prstGeom prst="rect">
            <a:avLst/>
          </a:prstGeom>
        </p:spPr>
        <p:txBody>
          <a:bodyPr wrap="none">
            <a:spAutoFit/>
          </a:bodyPr>
          <a:lstStyle/>
          <a:p>
            <a:pPr marL="171450" marR="0" lvl="0" indent="-171450" algn="l" defTabSz="914400" rtl="0" eaLnBrk="1" fontAlgn="auto" latinLnBrk="0" hangingPunct="1">
              <a:lnSpc>
                <a:spcPct val="107000"/>
              </a:lnSpc>
              <a:spcBef>
                <a:spcPts val="0"/>
              </a:spcBef>
              <a:spcAft>
                <a:spcPts val="800"/>
              </a:spcAft>
              <a:buClr>
                <a:srgbClr val="9B008F"/>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rPr>
              <a:t>Help Center</a:t>
            </a:r>
            <a:endParaRPr kumimoji="0" lang="en-US" sz="1600" b="0" i="0" u="none" strike="noStrike" kern="1200" cap="none" spc="0" normalizeH="0" baseline="0" noProof="0" dirty="0">
              <a:ln>
                <a:noFill/>
              </a:ln>
              <a:solidFill>
                <a:srgbClr val="F7964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838330" y="999693"/>
            <a:ext cx="3710384"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a:ln>
                  <a:noFill/>
                </a:ln>
                <a:solidFill>
                  <a:srgbClr val="F79646"/>
                </a:solidFill>
                <a:effectLst/>
                <a:uLnTx/>
                <a:uFillTx/>
                <a:latin typeface="Calibri"/>
                <a:ea typeface="+mn-ea"/>
                <a:cs typeface="+mn-cs"/>
              </a:rPr>
              <a:t>250+ APIs</a:t>
            </a:r>
          </a:p>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smtClean="0">
                <a:ln>
                  <a:noFill/>
                </a:ln>
                <a:solidFill>
                  <a:srgbClr val="F79646"/>
                </a:solidFill>
                <a:effectLst/>
                <a:uLnTx/>
                <a:uFillTx/>
                <a:latin typeface="Calibri"/>
                <a:ea typeface="+mn-ea"/>
                <a:cs typeface="+mn-cs"/>
              </a:rPr>
              <a:t>600M </a:t>
            </a:r>
            <a:r>
              <a:rPr kumimoji="0" lang="fr-BE" sz="1600" b="0" i="0" u="none" strike="noStrike" kern="1200" cap="none" spc="0" normalizeH="0" baseline="0" noProof="0" dirty="0">
                <a:ln>
                  <a:noFill/>
                </a:ln>
                <a:solidFill>
                  <a:srgbClr val="F79646"/>
                </a:solidFill>
                <a:effectLst/>
                <a:uLnTx/>
                <a:uFillTx/>
                <a:latin typeface="Calibri"/>
                <a:ea typeface="+mn-ea"/>
                <a:cs typeface="+mn-cs"/>
              </a:rPr>
              <a:t>transactions / </a:t>
            </a:r>
            <a:r>
              <a:rPr kumimoji="0" lang="fr-BE" sz="1600" b="0" i="0" u="none" strike="noStrike" kern="1200" cap="none" spc="0" normalizeH="0" baseline="0" noProof="0" dirty="0" err="1">
                <a:ln>
                  <a:noFill/>
                </a:ln>
                <a:solidFill>
                  <a:srgbClr val="F79646"/>
                </a:solidFill>
                <a:effectLst/>
                <a:uLnTx/>
                <a:uFillTx/>
                <a:latin typeface="Calibri"/>
                <a:ea typeface="+mn-ea"/>
                <a:cs typeface="+mn-cs"/>
              </a:rPr>
              <a:t>month</a:t>
            </a:r>
            <a:endParaRPr kumimoji="0" lang="en-GB" sz="1600" b="0" i="0" u="none" strike="noStrike" kern="1200" cap="none" spc="0" normalizeH="0" baseline="0" noProof="0" dirty="0">
              <a:ln>
                <a:noFill/>
              </a:ln>
              <a:solidFill>
                <a:srgbClr val="F79646"/>
              </a:solidFill>
              <a:effectLst/>
              <a:uLnTx/>
              <a:uFillTx/>
              <a:latin typeface="Calibri"/>
              <a:ea typeface="+mn-ea"/>
              <a:cs typeface="+mn-cs"/>
            </a:endParaRPr>
          </a:p>
        </p:txBody>
      </p:sp>
      <p:sp>
        <p:nvSpPr>
          <p:cNvPr id="123" name="TextBox 122"/>
          <p:cNvSpPr txBox="1"/>
          <p:nvPr/>
        </p:nvSpPr>
        <p:spPr>
          <a:xfrm>
            <a:off x="1001121" y="729555"/>
            <a:ext cx="2356864"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API Ecosystem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eHealth</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020940" y="953333"/>
            <a:ext cx="3613930"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a:ln>
                  <a:noFill/>
                </a:ln>
                <a:solidFill>
                  <a:srgbClr val="F79646"/>
                </a:solidFill>
                <a:effectLst/>
                <a:uLnTx/>
                <a:uFillTx/>
                <a:latin typeface="Calibri"/>
                <a:ea typeface="+mn-ea"/>
                <a:cs typeface="+mn-cs"/>
              </a:rPr>
              <a:t>100+ APIs</a:t>
            </a:r>
          </a:p>
          <a:p>
            <a:pPr marL="285750" marR="0" lvl="0" indent="-285750" algn="l" defTabSz="914400" rtl="0" eaLnBrk="1" fontAlgn="auto" latinLnBrk="0" hangingPunct="1">
              <a:lnSpc>
                <a:spcPct val="100000"/>
              </a:lnSpc>
              <a:spcBef>
                <a:spcPts val="0"/>
              </a:spcBef>
              <a:spcAft>
                <a:spcPts val="0"/>
              </a:spcAft>
              <a:buClr>
                <a:srgbClr val="9B008F"/>
              </a:buClr>
              <a:buSzTx/>
              <a:buFont typeface="Wingdings" panose="05000000000000000000" pitchFamily="2" charset="2"/>
              <a:buChar char="ü"/>
              <a:tabLst/>
              <a:defRPr/>
            </a:pPr>
            <a:r>
              <a:rPr kumimoji="0" lang="fr-BE" sz="1600" b="0" i="0" u="none" strike="noStrike" kern="1200" cap="none" spc="0" normalizeH="0" baseline="0" noProof="0" dirty="0" smtClean="0">
                <a:ln>
                  <a:noFill/>
                </a:ln>
                <a:solidFill>
                  <a:srgbClr val="F79646"/>
                </a:solidFill>
                <a:effectLst/>
                <a:uLnTx/>
                <a:uFillTx/>
                <a:latin typeface="Calibri"/>
                <a:ea typeface="+mn-ea"/>
                <a:cs typeface="+mn-cs"/>
              </a:rPr>
              <a:t>1.200M </a:t>
            </a:r>
            <a:r>
              <a:rPr kumimoji="0" lang="fr-BE" sz="1600" b="0" i="0" u="none" strike="noStrike" kern="1200" cap="none" spc="0" normalizeH="0" baseline="0" noProof="0" dirty="0">
                <a:ln>
                  <a:noFill/>
                </a:ln>
                <a:solidFill>
                  <a:srgbClr val="F79646"/>
                </a:solidFill>
                <a:effectLst/>
                <a:uLnTx/>
                <a:uFillTx/>
                <a:latin typeface="Calibri"/>
                <a:ea typeface="+mn-ea"/>
                <a:cs typeface="+mn-cs"/>
              </a:rPr>
              <a:t>transactions / </a:t>
            </a:r>
            <a:r>
              <a:rPr kumimoji="0" lang="fr-BE" sz="1600" b="0" i="0" u="none" strike="noStrike" kern="1200" cap="none" spc="0" normalizeH="0" baseline="0" noProof="0" dirty="0" err="1">
                <a:ln>
                  <a:noFill/>
                </a:ln>
                <a:solidFill>
                  <a:srgbClr val="F79646"/>
                </a:solidFill>
                <a:effectLst/>
                <a:uLnTx/>
                <a:uFillTx/>
                <a:latin typeface="Calibri"/>
                <a:ea typeface="+mn-ea"/>
                <a:cs typeface="+mn-cs"/>
              </a:rPr>
              <a:t>month</a:t>
            </a:r>
            <a:endParaRPr kumimoji="0" lang="en-GB" sz="1600" b="0" i="0" u="none" strike="noStrike" kern="1200" cap="none" spc="0" normalizeH="0" baseline="0" noProof="0" dirty="0">
              <a:ln>
                <a:noFill/>
              </a:ln>
              <a:solidFill>
                <a:srgbClr val="F79646"/>
              </a:solidFill>
              <a:effectLst/>
              <a:uLnTx/>
              <a:uFillTx/>
              <a:latin typeface="Calibri"/>
              <a:ea typeface="+mn-ea"/>
              <a:cs typeface="+mn-cs"/>
            </a:endParaRPr>
          </a:p>
        </p:txBody>
      </p:sp>
    </p:spTree>
    <p:extLst>
      <p:ext uri="{BB962C8B-B14F-4D97-AF65-F5344CB8AC3E}">
        <p14:creationId xmlns:p14="http://schemas.microsoft.com/office/powerpoint/2010/main" val="3173367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normAutofit/>
          </a:bodyPr>
          <a:lstStyle/>
          <a:p>
            <a:r>
              <a:rPr lang="en-US" dirty="0" smtClean="0"/>
              <a:t>More Top Management Involvement, across Government</a:t>
            </a:r>
          </a:p>
          <a:p>
            <a:pPr lvl="1"/>
            <a:r>
              <a:rPr lang="en-US" dirty="0" smtClean="0"/>
              <a:t>establish A </a:t>
            </a:r>
            <a:r>
              <a:rPr lang="en-US" b="1" dirty="0" smtClean="0"/>
              <a:t>Shared Vision</a:t>
            </a:r>
            <a:r>
              <a:rPr lang="en-US" dirty="0" smtClean="0"/>
              <a:t>, followed by a Strategy to achieve it</a:t>
            </a:r>
          </a:p>
          <a:p>
            <a:r>
              <a:rPr lang="en-US" dirty="0" smtClean="0"/>
              <a:t>Don’t just ask yourself “</a:t>
            </a:r>
            <a:r>
              <a:rPr lang="en-US" i="1" dirty="0" smtClean="0"/>
              <a:t>What services and data do I need in my project / agency”</a:t>
            </a:r>
            <a:r>
              <a:rPr lang="en-US" dirty="0" smtClean="0"/>
              <a:t>, also consider “</a:t>
            </a:r>
            <a:r>
              <a:rPr lang="en-US" i="1" dirty="0" smtClean="0"/>
              <a:t>What can I offer the </a:t>
            </a:r>
            <a:r>
              <a:rPr lang="en-US" i="1" u="sng" dirty="0" smtClean="0"/>
              <a:t>Governmental API Economy </a:t>
            </a:r>
            <a:r>
              <a:rPr lang="en-US" i="1" dirty="0" smtClean="0"/>
              <a:t>for the benefit of all (i.e., both institutions and citizens)</a:t>
            </a:r>
            <a:r>
              <a:rPr lang="en-US" dirty="0" smtClean="0"/>
              <a:t>”?</a:t>
            </a:r>
          </a:p>
          <a:p>
            <a:r>
              <a:rPr lang="en-US" dirty="0" smtClean="0"/>
              <a:t>Use the power of the network of institutions</a:t>
            </a:r>
          </a:p>
          <a:p>
            <a:r>
              <a:rPr lang="en-US" dirty="0" smtClean="0"/>
              <a:t>Deal with </a:t>
            </a:r>
            <a:r>
              <a:rPr lang="en-US" u="sng" dirty="0" smtClean="0"/>
              <a:t>interdependencies</a:t>
            </a:r>
          </a:p>
          <a:p>
            <a:r>
              <a:rPr lang="en-US" dirty="0" smtClean="0"/>
              <a:t>Focus on the essence, not on "bells and whistles"</a:t>
            </a:r>
          </a:p>
          <a:p>
            <a:r>
              <a:rPr lang="en-US" dirty="0" smtClean="0"/>
              <a:t>Deal with the (un)availability of (critical) services</a:t>
            </a:r>
          </a:p>
          <a:p>
            <a:r>
              <a:rPr lang="en-US" dirty="0" smtClean="0"/>
              <a:t>Strive for uniformity of technological solutions / use of site licenses</a:t>
            </a:r>
          </a:p>
        </p:txBody>
      </p:sp>
      <p:sp>
        <p:nvSpPr>
          <p:cNvPr id="6" name="Title 5"/>
          <p:cNvSpPr>
            <a:spLocks noGrp="1"/>
          </p:cNvSpPr>
          <p:nvPr>
            <p:ph type="title"/>
          </p:nvPr>
        </p:nvSpPr>
        <p:spPr/>
        <p:txBody>
          <a:bodyPr/>
          <a:lstStyle/>
          <a:p>
            <a:r>
              <a:rPr lang="en-US" smtClean="0"/>
              <a:t>API Challenges</a:t>
            </a:r>
            <a:endParaRPr lang="en-US" dirty="0"/>
          </a:p>
        </p:txBody>
      </p:sp>
      <p:sp>
        <p:nvSpPr>
          <p:cNvPr id="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0338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Fighting</a:t>
            </a:r>
            <a:r>
              <a:rPr lang="nl-BE" dirty="0" smtClean="0"/>
              <a:t> </a:t>
            </a:r>
            <a:r>
              <a:rPr lang="nl-BE" dirty="0" err="1" smtClean="0"/>
              <a:t>the</a:t>
            </a:r>
            <a:r>
              <a:rPr lang="nl-BE" dirty="0" smtClean="0"/>
              <a:t> COVID-19 </a:t>
            </a:r>
            <a:r>
              <a:rPr lang="nl-BE" dirty="0" err="1" smtClean="0"/>
              <a:t>pandemic</a:t>
            </a:r>
            <a:endParaRPr lang="nl-BE" dirty="0"/>
          </a:p>
        </p:txBody>
      </p:sp>
      <p:sp>
        <p:nvSpPr>
          <p:cNvPr id="3" name="Tijdelijke aanduiding voor inhoud 2"/>
          <p:cNvSpPr>
            <a:spLocks noGrp="1"/>
          </p:cNvSpPr>
          <p:nvPr>
            <p:ph idx="1"/>
          </p:nvPr>
        </p:nvSpPr>
        <p:spPr/>
        <p:txBody>
          <a:bodyPr/>
          <a:lstStyle/>
          <a:p>
            <a:r>
              <a:rPr lang="nl-BE" dirty="0" err="1"/>
              <a:t>S</a:t>
            </a:r>
            <a:r>
              <a:rPr lang="nl-BE" dirty="0" err="1" smtClean="0"/>
              <a:t>ome</a:t>
            </a:r>
            <a:r>
              <a:rPr lang="nl-BE" dirty="0" smtClean="0"/>
              <a:t> basic </a:t>
            </a:r>
            <a:r>
              <a:rPr lang="nl-BE" dirty="0" err="1" smtClean="0"/>
              <a:t>concepts</a:t>
            </a:r>
            <a:endParaRPr lang="nl-BE" dirty="0" smtClean="0"/>
          </a:p>
          <a:p>
            <a:endParaRPr lang="nl-BE" dirty="0" smtClean="0"/>
          </a:p>
          <a:p>
            <a:r>
              <a:rPr lang="nl-BE" dirty="0" err="1"/>
              <a:t>T</a:t>
            </a:r>
            <a:r>
              <a:rPr lang="nl-BE" dirty="0" err="1" smtClean="0"/>
              <a:t>esting</a:t>
            </a:r>
            <a:endParaRPr lang="nl-BE" dirty="0" smtClean="0"/>
          </a:p>
          <a:p>
            <a:endParaRPr lang="nl-BE" dirty="0" smtClean="0"/>
          </a:p>
          <a:p>
            <a:r>
              <a:rPr lang="nl-BE" dirty="0"/>
              <a:t>C</a:t>
            </a:r>
            <a:r>
              <a:rPr lang="nl-BE" dirty="0" smtClean="0"/>
              <a:t>ontact </a:t>
            </a:r>
            <a:r>
              <a:rPr lang="nl-BE" dirty="0" err="1" smtClean="0"/>
              <a:t>tracing</a:t>
            </a:r>
            <a:r>
              <a:rPr lang="nl-BE" dirty="0" smtClean="0"/>
              <a:t> &amp; cluster </a:t>
            </a:r>
            <a:r>
              <a:rPr lang="nl-BE" dirty="0" err="1" smtClean="0"/>
              <a:t>detection</a:t>
            </a:r>
            <a:endParaRPr lang="nl-BE" dirty="0" smtClean="0"/>
          </a:p>
          <a:p>
            <a:endParaRPr lang="nl-BE" dirty="0" smtClean="0"/>
          </a:p>
          <a:p>
            <a:r>
              <a:rPr lang="nl-BE" dirty="0"/>
              <a:t>P</a:t>
            </a:r>
            <a:r>
              <a:rPr lang="nl-BE" dirty="0" smtClean="0"/>
              <a:t>assenger </a:t>
            </a:r>
            <a:r>
              <a:rPr lang="nl-BE" dirty="0" err="1" smtClean="0"/>
              <a:t>locator</a:t>
            </a:r>
            <a:r>
              <a:rPr lang="nl-BE" dirty="0" smtClean="0"/>
              <a:t> form (PLF)</a:t>
            </a:r>
          </a:p>
          <a:p>
            <a:endParaRPr lang="nl-BE" dirty="0" smtClean="0"/>
          </a:p>
          <a:p>
            <a:r>
              <a:rPr lang="nl-BE" dirty="0" err="1"/>
              <a:t>V</a:t>
            </a:r>
            <a:r>
              <a:rPr lang="nl-BE" dirty="0" err="1" smtClean="0"/>
              <a:t>accination</a:t>
            </a:r>
            <a:endParaRPr lang="nl-BE" dirty="0" smtClean="0"/>
          </a:p>
          <a:p>
            <a:endParaRPr lang="nl-BE" dirty="0" smtClean="0"/>
          </a:p>
          <a:p>
            <a:r>
              <a:rPr lang="nl-BE" dirty="0"/>
              <a:t>B</a:t>
            </a:r>
            <a:r>
              <a:rPr lang="nl-BE" dirty="0" smtClean="0"/>
              <a:t>ig data analysis</a:t>
            </a:r>
          </a:p>
        </p:txBody>
      </p:sp>
    </p:spTree>
    <p:extLst>
      <p:ext uri="{BB962C8B-B14F-4D97-AF65-F5344CB8AC3E}">
        <p14:creationId xmlns:p14="http://schemas.microsoft.com/office/powerpoint/2010/main" val="2338289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Some</a:t>
            </a:r>
            <a:r>
              <a:rPr lang="nl-BE" dirty="0" smtClean="0"/>
              <a:t> basic </a:t>
            </a:r>
            <a:r>
              <a:rPr lang="nl-BE" dirty="0" err="1" smtClean="0"/>
              <a:t>concepts</a:t>
            </a:r>
            <a:endParaRPr lang="fr-BE" dirty="0"/>
          </a:p>
        </p:txBody>
      </p:sp>
      <p:sp>
        <p:nvSpPr>
          <p:cNvPr id="3" name="Content Placeholder 2"/>
          <p:cNvSpPr>
            <a:spLocks noGrp="1"/>
          </p:cNvSpPr>
          <p:nvPr>
            <p:ph idx="1"/>
          </p:nvPr>
        </p:nvSpPr>
        <p:spPr/>
        <p:txBody>
          <a:bodyPr/>
          <a:lstStyle/>
          <a:p>
            <a:endParaRPr lang="en-US" dirty="0" smtClean="0"/>
          </a:p>
          <a:p>
            <a:r>
              <a:rPr lang="en-US" dirty="0"/>
              <a:t>I</a:t>
            </a:r>
            <a:r>
              <a:rPr lang="en-US" dirty="0" smtClean="0"/>
              <a:t>ncubation period</a:t>
            </a:r>
          </a:p>
          <a:p>
            <a:pPr lvl="1"/>
            <a:r>
              <a:rPr lang="en-US" dirty="0" smtClean="0"/>
              <a:t>the time between the exposure to the virus and the onset of symptoms</a:t>
            </a:r>
          </a:p>
          <a:p>
            <a:pPr lvl="1"/>
            <a:r>
              <a:rPr lang="en-US" dirty="0" smtClean="0"/>
              <a:t>COVID-19: on average 5-6 days, but can be as long as 10-14 days</a:t>
            </a:r>
          </a:p>
          <a:p>
            <a:pPr lvl="1"/>
            <a:r>
              <a:rPr lang="en-US" dirty="0" smtClean="0"/>
              <a:t>thus, quarantine should be in place for 10-14 days from the last exposure to an infected person</a:t>
            </a:r>
          </a:p>
          <a:p>
            <a:endParaRPr lang="en-US" dirty="0" smtClean="0"/>
          </a:p>
          <a:p>
            <a:r>
              <a:rPr lang="en-US" dirty="0"/>
              <a:t>C</a:t>
            </a:r>
            <a:r>
              <a:rPr lang="en-US" dirty="0" smtClean="0"/>
              <a:t>ontagiousness</a:t>
            </a:r>
          </a:p>
          <a:p>
            <a:pPr lvl="1"/>
            <a:r>
              <a:rPr lang="en-US" dirty="0" smtClean="0"/>
              <a:t>the period during which an infected person can transmit the virus to other persons </a:t>
            </a:r>
          </a:p>
          <a:p>
            <a:pPr lvl="1"/>
            <a:r>
              <a:rPr lang="en-US" dirty="0" smtClean="0"/>
              <a:t>COVID-19: on average 2 days before the onset of symptoms and up to 7-10 days after the onset of symptoms</a:t>
            </a:r>
          </a:p>
          <a:p>
            <a:pPr lvl="1"/>
            <a:r>
              <a:rPr lang="en-US" dirty="0" smtClean="0"/>
              <a:t>thus, isolation should be respected for 7-10 days from the onset of symptoms</a:t>
            </a:r>
          </a:p>
          <a:p>
            <a:endParaRPr lang="fr-BE" dirty="0"/>
          </a:p>
        </p:txBody>
      </p:sp>
    </p:spTree>
    <p:extLst>
      <p:ext uri="{BB962C8B-B14F-4D97-AF65-F5344CB8AC3E}">
        <p14:creationId xmlns:p14="http://schemas.microsoft.com/office/powerpoint/2010/main" val="1347870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eHealth-platform</a:t>
            </a:r>
            <a:endParaRPr lang="en-US" dirty="0"/>
          </a:p>
        </p:txBody>
      </p:sp>
      <p:sp>
        <p:nvSpPr>
          <p:cNvPr id="8" name="Content Placeholder 7"/>
          <p:cNvSpPr>
            <a:spLocks noGrp="1"/>
          </p:cNvSpPr>
          <p:nvPr>
            <p:ph idx="1"/>
          </p:nvPr>
        </p:nvSpPr>
        <p:spPr/>
        <p:txBody>
          <a:bodyPr/>
          <a:lstStyle/>
          <a:p>
            <a:r>
              <a:rPr lang="en-US" dirty="0" smtClean="0"/>
              <a:t>Public Federal institution founded in 2008 </a:t>
            </a:r>
            <a:br>
              <a:rPr lang="en-US" dirty="0" smtClean="0"/>
            </a:br>
            <a:r>
              <a:rPr lang="en-US" dirty="0" smtClean="0"/>
              <a:t>for facilitating well-organized, mutual </a:t>
            </a:r>
            <a:br>
              <a:rPr lang="en-US" dirty="0" smtClean="0"/>
            </a:br>
            <a:r>
              <a:rPr lang="en-US" dirty="0" smtClean="0"/>
              <a:t>electronic service and information </a:t>
            </a:r>
            <a:br>
              <a:rPr lang="en-US" dirty="0" smtClean="0"/>
            </a:br>
            <a:r>
              <a:rPr lang="en-US" dirty="0" smtClean="0"/>
              <a:t>exchange between all actors in health care </a:t>
            </a:r>
          </a:p>
          <a:p>
            <a:endParaRPr lang="en-US" dirty="0" smtClean="0"/>
          </a:p>
          <a:p>
            <a:r>
              <a:rPr lang="en-US" dirty="0"/>
              <a:t>T</a:t>
            </a:r>
            <a:r>
              <a:rPr lang="en-US" dirty="0" smtClean="0"/>
              <a:t>he e-Health platform provides </a:t>
            </a:r>
            <a:br>
              <a:rPr lang="en-US" dirty="0" smtClean="0"/>
            </a:br>
            <a:r>
              <a:rPr lang="en-US" dirty="0" smtClean="0"/>
              <a:t>necessary guarantees with regard to </a:t>
            </a:r>
            <a:br>
              <a:rPr lang="en-US" dirty="0" smtClean="0"/>
            </a:br>
            <a:r>
              <a:rPr lang="en-US" dirty="0" smtClean="0"/>
              <a:t>information security, privacy protection </a:t>
            </a:r>
            <a:br>
              <a:rPr lang="en-US" dirty="0" smtClean="0"/>
            </a:br>
            <a:r>
              <a:rPr lang="en-US" dirty="0" smtClean="0"/>
              <a:t>and professional secrecy</a:t>
            </a:r>
          </a:p>
          <a:p>
            <a:endParaRPr lang="fr-BE" dirty="0"/>
          </a:p>
        </p:txBody>
      </p:sp>
      <p:sp>
        <p:nvSpPr>
          <p:cNvPr id="13" name="Rectangle 12"/>
          <p:cNvSpPr/>
          <p:nvPr/>
        </p:nvSpPr>
        <p:spPr>
          <a:xfrm>
            <a:off x="5777643" y="3244334"/>
            <a:ext cx="5084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API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6721" y="2484286"/>
            <a:ext cx="1080000" cy="1080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0085" y="4061390"/>
            <a:ext cx="1080000" cy="1080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7089" y="4061390"/>
            <a:ext cx="1080000" cy="108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573" y="2484286"/>
            <a:ext cx="1080000" cy="1080000"/>
          </a:xfrm>
          <a:prstGeom prst="rect">
            <a:avLst/>
          </a:prstGeom>
        </p:spPr>
      </p:pic>
      <p:sp>
        <p:nvSpPr>
          <p:cNvPr id="17" name="TextBox 16"/>
          <p:cNvSpPr txBox="1"/>
          <p:nvPr/>
        </p:nvSpPr>
        <p:spPr>
          <a:xfrm>
            <a:off x="8072120" y="3692058"/>
            <a:ext cx="2984023"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Connectors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Online 		Authentic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services       	  sources</a:t>
            </a:r>
          </a:p>
        </p:txBody>
      </p:sp>
      <p:pic>
        <p:nvPicPr>
          <p:cNvPr id="19" name="Picture 18"/>
          <p:cNvPicPr>
            <a:picLocks noGrp="1" noChangeAspect="1"/>
          </p:cNvPicPr>
          <p:nvPr/>
        </p:nvPicPr>
        <p:blipFill rotWithShape="1">
          <a:blip r:embed="rId7" cstate="print">
            <a:extLst>
              <a:ext uri="{28A0092B-C50C-407E-A947-70E740481C1C}">
                <a14:useLocalDpi xmlns:a14="http://schemas.microsoft.com/office/drawing/2010/main" val="0"/>
              </a:ext>
            </a:extLst>
          </a:blip>
          <a:stretch/>
        </p:blipFill>
        <p:spPr>
          <a:xfrm>
            <a:off x="7608795" y="928147"/>
            <a:ext cx="3810000" cy="1535790"/>
          </a:xfrm>
          <a:prstGeom prst="rect">
            <a:avLst/>
          </a:prstGeom>
        </p:spPr>
      </p:pic>
      <p:sp>
        <p:nvSpPr>
          <p:cNvPr id="2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1832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Some</a:t>
            </a:r>
            <a:r>
              <a:rPr lang="nl-BE" dirty="0" smtClean="0"/>
              <a:t> basic </a:t>
            </a:r>
            <a:r>
              <a:rPr lang="nl-BE" dirty="0" err="1" smtClean="0"/>
              <a:t>concepts</a:t>
            </a:r>
            <a:endParaRPr lang="nl-BE" dirty="0"/>
          </a:p>
        </p:txBody>
      </p:sp>
      <p:sp>
        <p:nvSpPr>
          <p:cNvPr id="3" name="Tijdelijke aanduiding voor inhoud 2"/>
          <p:cNvSpPr>
            <a:spLocks noGrp="1"/>
          </p:cNvSpPr>
          <p:nvPr>
            <p:ph idx="1"/>
          </p:nvPr>
        </p:nvSpPr>
        <p:spPr/>
        <p:txBody>
          <a:bodyPr/>
          <a:lstStyle/>
          <a:p>
            <a:endParaRPr lang="nl-BE" dirty="0" smtClean="0"/>
          </a:p>
          <a:p>
            <a:r>
              <a:rPr lang="nl-BE" dirty="0"/>
              <a:t>H</a:t>
            </a:r>
            <a:r>
              <a:rPr lang="nl-BE" dirty="0" smtClean="0"/>
              <a:t>igh risk contact</a:t>
            </a:r>
          </a:p>
          <a:p>
            <a:pPr lvl="1"/>
            <a:r>
              <a:rPr lang="en-US" dirty="0"/>
              <a:t>cumulative contact with a </a:t>
            </a:r>
            <a:r>
              <a:rPr lang="en-US" dirty="0" smtClean="0"/>
              <a:t>COVID-19 patient for </a:t>
            </a:r>
            <a:r>
              <a:rPr lang="en-US" dirty="0"/>
              <a:t>at least 15 minutes within a distance of &lt;1.5 m </a:t>
            </a:r>
            <a:r>
              <a:rPr lang="en-US" dirty="0" smtClean="0"/>
              <a:t>without </a:t>
            </a:r>
            <a:r>
              <a:rPr lang="en-US" dirty="0"/>
              <a:t>the correct use of a mouth mask (covering </a:t>
            </a:r>
            <a:r>
              <a:rPr lang="en-US" dirty="0" smtClean="0"/>
              <a:t>mouth and nose completely) </a:t>
            </a:r>
            <a:r>
              <a:rPr lang="en-US" dirty="0"/>
              <a:t>by at least one of the </a:t>
            </a:r>
            <a:r>
              <a:rPr lang="en-US" dirty="0" smtClean="0"/>
              <a:t>persons </a:t>
            </a:r>
            <a:r>
              <a:rPr lang="en-US" dirty="0"/>
              <a:t>and without complete separation by a wall of </a:t>
            </a:r>
            <a:r>
              <a:rPr lang="en-US" dirty="0" err="1" smtClean="0"/>
              <a:t>plexiglass</a:t>
            </a:r>
            <a:endParaRPr lang="en-US" dirty="0" smtClean="0"/>
          </a:p>
          <a:p>
            <a:pPr lvl="1"/>
            <a:r>
              <a:rPr lang="en-US" dirty="0" smtClean="0"/>
              <a:t>direct </a:t>
            </a:r>
            <a:r>
              <a:rPr lang="en-US" dirty="0"/>
              <a:t>physical contact with a COVID-19 </a:t>
            </a:r>
            <a:r>
              <a:rPr lang="en-US" dirty="0" smtClean="0"/>
              <a:t>patient</a:t>
            </a:r>
          </a:p>
          <a:p>
            <a:pPr lvl="1"/>
            <a:r>
              <a:rPr lang="en-US" dirty="0" smtClean="0"/>
              <a:t>direct </a:t>
            </a:r>
            <a:r>
              <a:rPr lang="en-US" dirty="0"/>
              <a:t>contact with excretions or bodily fluids </a:t>
            </a:r>
            <a:r>
              <a:rPr lang="en-US" dirty="0" smtClean="0"/>
              <a:t>of a </a:t>
            </a:r>
            <a:r>
              <a:rPr lang="en-US" dirty="0"/>
              <a:t>COVID-19 </a:t>
            </a:r>
            <a:r>
              <a:rPr lang="en-US" dirty="0" smtClean="0"/>
              <a:t>patient</a:t>
            </a:r>
          </a:p>
          <a:p>
            <a:pPr lvl="1"/>
            <a:r>
              <a:rPr lang="en-US" dirty="0"/>
              <a:t>t</a:t>
            </a:r>
            <a:r>
              <a:rPr lang="en-US" dirty="0" smtClean="0"/>
              <a:t>ravel with </a:t>
            </a:r>
            <a:r>
              <a:rPr lang="en-US" dirty="0"/>
              <a:t>a COVID-19 patient for more than 15 minutes, in any mode of transport, sitting within two seats (in either direction) of the patient, even if everyone involved was correctly wearing a </a:t>
            </a:r>
            <a:r>
              <a:rPr lang="en-US" dirty="0" smtClean="0"/>
              <a:t>mask</a:t>
            </a:r>
            <a:endParaRPr lang="nl-BE" dirty="0" smtClean="0"/>
          </a:p>
        </p:txBody>
      </p:sp>
      <p:sp>
        <p:nvSpPr>
          <p:cNvPr id="7" name="Slide Number Placeholder 6"/>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163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Some</a:t>
            </a:r>
            <a:r>
              <a:rPr lang="nl-BE" dirty="0" smtClean="0"/>
              <a:t> basic </a:t>
            </a:r>
            <a:r>
              <a:rPr lang="nl-BE" dirty="0" err="1" smtClean="0"/>
              <a:t>concepts</a:t>
            </a:r>
            <a:endParaRPr lang="nl-BE" dirty="0"/>
          </a:p>
        </p:txBody>
      </p:sp>
      <p:sp>
        <p:nvSpPr>
          <p:cNvPr id="3" name="Tijdelijke aanduiding voor inhoud 2"/>
          <p:cNvSpPr>
            <a:spLocks noGrp="1"/>
          </p:cNvSpPr>
          <p:nvPr>
            <p:ph idx="1"/>
          </p:nvPr>
        </p:nvSpPr>
        <p:spPr/>
        <p:txBody>
          <a:bodyPr>
            <a:normAutofit/>
          </a:bodyPr>
          <a:lstStyle/>
          <a:p>
            <a:endParaRPr lang="nl-BE" dirty="0" smtClean="0"/>
          </a:p>
          <a:p>
            <a:r>
              <a:rPr lang="nl-BE" dirty="0"/>
              <a:t>L</a:t>
            </a:r>
            <a:r>
              <a:rPr lang="nl-BE" dirty="0" smtClean="0"/>
              <a:t>ow risk contact</a:t>
            </a:r>
          </a:p>
          <a:p>
            <a:pPr lvl="1"/>
            <a:r>
              <a:rPr lang="en-US" dirty="0"/>
              <a:t>c</a:t>
            </a:r>
            <a:r>
              <a:rPr lang="en-US" dirty="0" smtClean="0"/>
              <a:t>umulative contact </a:t>
            </a:r>
            <a:r>
              <a:rPr lang="en-US" dirty="0"/>
              <a:t>with a </a:t>
            </a:r>
            <a:r>
              <a:rPr lang="en-US" dirty="0" smtClean="0"/>
              <a:t>confirmed COVID-19 case </a:t>
            </a:r>
            <a:r>
              <a:rPr lang="en-US" dirty="0"/>
              <a:t>for </a:t>
            </a:r>
            <a:r>
              <a:rPr lang="en-US" dirty="0" smtClean="0"/>
              <a:t>at least 15 </a:t>
            </a:r>
            <a:r>
              <a:rPr lang="en-US" dirty="0"/>
              <a:t>minutes </a:t>
            </a:r>
            <a:r>
              <a:rPr lang="en-US" dirty="0" smtClean="0"/>
              <a:t>within a </a:t>
            </a:r>
            <a:r>
              <a:rPr lang="en-US" dirty="0"/>
              <a:t>distance of &lt;1.5 </a:t>
            </a:r>
            <a:r>
              <a:rPr lang="en-US" dirty="0" smtClean="0"/>
              <a:t>m, </a:t>
            </a:r>
            <a:r>
              <a:rPr lang="en-US" dirty="0"/>
              <a:t>but where both have adequately used a mouth mask </a:t>
            </a:r>
            <a:r>
              <a:rPr lang="en-US" dirty="0" smtClean="0"/>
              <a:t>(covering mouth and nose completely) or with </a:t>
            </a:r>
            <a:r>
              <a:rPr lang="en-US" dirty="0"/>
              <a:t>complete separation by a wall of </a:t>
            </a:r>
            <a:r>
              <a:rPr lang="en-US" dirty="0" err="1" smtClean="0"/>
              <a:t>plexiglass</a:t>
            </a:r>
            <a:endParaRPr lang="en-US" dirty="0"/>
          </a:p>
          <a:p>
            <a:pPr lvl="1"/>
            <a:r>
              <a:rPr lang="en-US" dirty="0"/>
              <a:t>c</a:t>
            </a:r>
            <a:r>
              <a:rPr lang="en-US" dirty="0" smtClean="0"/>
              <a:t>umulative contact for less </a:t>
            </a:r>
            <a:r>
              <a:rPr lang="en-US" dirty="0"/>
              <a:t>than 15 minutes contact with a COVID-19 patient </a:t>
            </a:r>
            <a:r>
              <a:rPr lang="en-US" dirty="0" smtClean="0"/>
              <a:t>within a </a:t>
            </a:r>
            <a:r>
              <a:rPr lang="en-US" dirty="0"/>
              <a:t>distance of &lt;1.5 </a:t>
            </a:r>
            <a:r>
              <a:rPr lang="en-US" dirty="0" smtClean="0"/>
              <a:t>m, </a:t>
            </a:r>
            <a:r>
              <a:rPr lang="en-US" dirty="0"/>
              <a:t>without the correct use of a mouth mask (covering mouth and nose completely) by at least one of the persons and without complete separation by a wall of </a:t>
            </a:r>
            <a:r>
              <a:rPr lang="en-US" dirty="0" err="1"/>
              <a:t>plexiglass</a:t>
            </a:r>
            <a:endParaRPr lang="en-US" dirty="0"/>
          </a:p>
          <a:p>
            <a:pPr lvl="1"/>
            <a:r>
              <a:rPr lang="en-US" dirty="0"/>
              <a:t>b</a:t>
            </a:r>
            <a:r>
              <a:rPr lang="en-US" dirty="0" smtClean="0"/>
              <a:t>eing in </a:t>
            </a:r>
            <a:r>
              <a:rPr lang="en-US" dirty="0"/>
              <a:t>the same room/closed environment with a COVID-19 patient for more than 15 minutes, but respecting a distance of &gt; 1.5 </a:t>
            </a:r>
            <a:r>
              <a:rPr lang="en-US" dirty="0" smtClean="0"/>
              <a:t>m (</a:t>
            </a:r>
            <a:r>
              <a:rPr lang="en-US" dirty="0" err="1" smtClean="0"/>
              <a:t>eg</a:t>
            </a:r>
            <a:r>
              <a:rPr lang="en-US" dirty="0" smtClean="0"/>
              <a:t> people </a:t>
            </a:r>
            <a:r>
              <a:rPr lang="en-US" dirty="0"/>
              <a:t>working in the same </a:t>
            </a:r>
            <a:r>
              <a:rPr lang="en-US" dirty="0" smtClean="0"/>
              <a:t>room or </a:t>
            </a:r>
            <a:r>
              <a:rPr lang="en-US" dirty="0"/>
              <a:t>sitting together in a waiting </a:t>
            </a:r>
            <a:r>
              <a:rPr lang="en-US" dirty="0" smtClean="0"/>
              <a:t>room)</a:t>
            </a:r>
            <a:endParaRPr lang="nl-BE" dirty="0"/>
          </a:p>
        </p:txBody>
      </p:sp>
    </p:spTree>
    <p:extLst>
      <p:ext uri="{BB962C8B-B14F-4D97-AF65-F5344CB8AC3E}">
        <p14:creationId xmlns:p14="http://schemas.microsoft.com/office/powerpoint/2010/main" val="1849855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Testing</a:t>
            </a:r>
            <a:endParaRPr lang="fr-BE" dirty="0"/>
          </a:p>
        </p:txBody>
      </p:sp>
      <p:sp>
        <p:nvSpPr>
          <p:cNvPr id="3" name="Content Placeholder 2"/>
          <p:cNvSpPr>
            <a:spLocks noGrp="1"/>
          </p:cNvSpPr>
          <p:nvPr>
            <p:ph idx="1"/>
          </p:nvPr>
        </p:nvSpPr>
        <p:spPr/>
        <p:txBody>
          <a:bodyPr>
            <a:normAutofit/>
          </a:bodyPr>
          <a:lstStyle/>
          <a:p>
            <a:r>
              <a:rPr lang="en-US" dirty="0"/>
              <a:t>E</a:t>
            </a:r>
            <a:r>
              <a:rPr lang="en-US" dirty="0" smtClean="0"/>
              <a:t>ver</a:t>
            </a:r>
            <a:r>
              <a:rPr lang="nl-BE" dirty="0" smtClean="0"/>
              <a:t> </a:t>
            </a:r>
            <a:r>
              <a:rPr lang="nl-BE" dirty="0" err="1" smtClean="0"/>
              <a:t>changing</a:t>
            </a:r>
            <a:r>
              <a:rPr lang="nl-BE" dirty="0" smtClean="0"/>
              <a:t> </a:t>
            </a:r>
            <a:r>
              <a:rPr lang="nl-BE" dirty="0" err="1" smtClean="0"/>
              <a:t>testing</a:t>
            </a:r>
            <a:r>
              <a:rPr lang="nl-BE" dirty="0" smtClean="0"/>
              <a:t> </a:t>
            </a:r>
            <a:r>
              <a:rPr lang="nl-BE" dirty="0" err="1" smtClean="0"/>
              <a:t>strategy</a:t>
            </a:r>
            <a:r>
              <a:rPr lang="nl-BE" dirty="0" smtClean="0"/>
              <a:t> in </a:t>
            </a:r>
            <a:r>
              <a:rPr lang="nl-BE" dirty="0" err="1" smtClean="0"/>
              <a:t>function</a:t>
            </a:r>
            <a:r>
              <a:rPr lang="nl-BE" dirty="0" smtClean="0"/>
              <a:t> of</a:t>
            </a:r>
          </a:p>
          <a:p>
            <a:pPr lvl="1"/>
            <a:r>
              <a:rPr lang="nl-BE" dirty="0" err="1" smtClean="0"/>
              <a:t>evolving</a:t>
            </a:r>
            <a:r>
              <a:rPr lang="nl-BE" dirty="0" smtClean="0"/>
              <a:t> </a:t>
            </a:r>
            <a:r>
              <a:rPr lang="nl-BE" dirty="0" err="1" smtClean="0"/>
              <a:t>scientific</a:t>
            </a:r>
            <a:r>
              <a:rPr lang="nl-BE" dirty="0" smtClean="0"/>
              <a:t> </a:t>
            </a:r>
            <a:r>
              <a:rPr lang="nl-BE" dirty="0" err="1" smtClean="0"/>
              <a:t>insights</a:t>
            </a:r>
            <a:endParaRPr lang="nl-BE" dirty="0" smtClean="0"/>
          </a:p>
          <a:p>
            <a:pPr lvl="1"/>
            <a:r>
              <a:rPr lang="nl-BE" dirty="0" err="1" smtClean="0"/>
              <a:t>available</a:t>
            </a:r>
            <a:r>
              <a:rPr lang="nl-BE" dirty="0" smtClean="0"/>
              <a:t> types of tests</a:t>
            </a:r>
          </a:p>
          <a:p>
            <a:pPr lvl="1"/>
            <a:r>
              <a:rPr lang="nl-BE" dirty="0" err="1" smtClean="0"/>
              <a:t>capacity</a:t>
            </a:r>
            <a:endParaRPr lang="nl-BE" dirty="0" smtClean="0"/>
          </a:p>
          <a:p>
            <a:pPr lvl="2"/>
            <a:r>
              <a:rPr lang="nl-BE" dirty="0" smtClean="0"/>
              <a:t>sampling </a:t>
            </a:r>
            <a:r>
              <a:rPr lang="nl-BE" dirty="0" err="1" smtClean="0"/>
              <a:t>material</a:t>
            </a:r>
            <a:endParaRPr lang="nl-BE" dirty="0" smtClean="0"/>
          </a:p>
          <a:p>
            <a:pPr lvl="2"/>
            <a:r>
              <a:rPr lang="en-US" dirty="0" smtClean="0"/>
              <a:t>test material</a:t>
            </a:r>
          </a:p>
          <a:p>
            <a:pPr lvl="2"/>
            <a:r>
              <a:rPr lang="en-US" dirty="0" smtClean="0"/>
              <a:t>personnel</a:t>
            </a:r>
          </a:p>
          <a:p>
            <a:r>
              <a:rPr lang="nl-BE" dirty="0" err="1"/>
              <a:t>M</a:t>
            </a:r>
            <a:r>
              <a:rPr lang="nl-BE" dirty="0" err="1" smtClean="0"/>
              <a:t>any</a:t>
            </a:r>
            <a:r>
              <a:rPr lang="nl-BE" dirty="0" smtClean="0"/>
              <a:t> actors </a:t>
            </a:r>
            <a:r>
              <a:rPr lang="nl-BE" dirty="0" err="1" smtClean="0"/>
              <a:t>involved</a:t>
            </a:r>
            <a:endParaRPr lang="nl-BE" dirty="0" smtClean="0"/>
          </a:p>
          <a:p>
            <a:pPr lvl="1"/>
            <a:r>
              <a:rPr lang="nl-BE" dirty="0" err="1" smtClean="0"/>
              <a:t>GPs</a:t>
            </a:r>
            <a:r>
              <a:rPr lang="nl-BE" dirty="0" smtClean="0"/>
              <a:t>, </a:t>
            </a:r>
            <a:r>
              <a:rPr lang="nl-BE" dirty="0" err="1" smtClean="0"/>
              <a:t>collectivity</a:t>
            </a:r>
            <a:r>
              <a:rPr lang="nl-BE" dirty="0" smtClean="0"/>
              <a:t> doctors, company doctors</a:t>
            </a:r>
          </a:p>
          <a:p>
            <a:pPr lvl="1"/>
            <a:r>
              <a:rPr lang="nl-BE" dirty="0"/>
              <a:t>s</a:t>
            </a:r>
            <a:r>
              <a:rPr lang="nl-BE" dirty="0" smtClean="0"/>
              <a:t>ample </a:t>
            </a:r>
            <a:r>
              <a:rPr lang="nl-BE" dirty="0" err="1" smtClean="0"/>
              <a:t>collection</a:t>
            </a:r>
            <a:r>
              <a:rPr lang="nl-BE" dirty="0" smtClean="0"/>
              <a:t> points</a:t>
            </a:r>
          </a:p>
          <a:p>
            <a:pPr lvl="1"/>
            <a:r>
              <a:rPr lang="nl-BE" dirty="0" err="1" smtClean="0"/>
              <a:t>hospitals</a:t>
            </a:r>
            <a:endParaRPr lang="nl-BE" dirty="0" smtClean="0"/>
          </a:p>
          <a:p>
            <a:pPr lvl="1"/>
            <a:r>
              <a:rPr lang="nl-BE" dirty="0" smtClean="0"/>
              <a:t>labs</a:t>
            </a:r>
          </a:p>
          <a:p>
            <a:pPr lvl="1"/>
            <a:r>
              <a:rPr lang="nl-BE" dirty="0" smtClean="0"/>
              <a:t>…</a:t>
            </a:r>
            <a:endParaRPr lang="nl-BE" dirty="0"/>
          </a:p>
          <a:p>
            <a:endParaRPr lang="fr-BE" dirty="0"/>
          </a:p>
        </p:txBody>
      </p:sp>
    </p:spTree>
    <p:extLst>
      <p:ext uri="{BB962C8B-B14F-4D97-AF65-F5344CB8AC3E}">
        <p14:creationId xmlns:p14="http://schemas.microsoft.com/office/powerpoint/2010/main" val="329704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Testing: types of tests</a:t>
            </a:r>
            <a:endParaRPr lang="fr-BE"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 b="1224"/>
          <a:stretch/>
        </p:blipFill>
        <p:spPr>
          <a:xfrm>
            <a:off x="1559496" y="1085627"/>
            <a:ext cx="8894463" cy="5400600"/>
          </a:xfrm>
          <a:prstGeom prst="rect">
            <a:avLst/>
          </a:prstGeom>
        </p:spPr>
      </p:pic>
    </p:spTree>
    <p:extLst>
      <p:ext uri="{BB962C8B-B14F-4D97-AF65-F5344CB8AC3E}">
        <p14:creationId xmlns:p14="http://schemas.microsoft.com/office/powerpoint/2010/main" val="2543586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Testing: happy flow</a:t>
            </a:r>
            <a:endParaRPr lang="fr-BE" dirty="0"/>
          </a:p>
        </p:txBody>
      </p:sp>
      <p:sp>
        <p:nvSpPr>
          <p:cNvPr id="3" name="Content Placeholder 2"/>
          <p:cNvSpPr>
            <a:spLocks noGrp="1"/>
          </p:cNvSpPr>
          <p:nvPr>
            <p:ph idx="1"/>
          </p:nvPr>
        </p:nvSpPr>
        <p:spPr/>
        <p:txBody>
          <a:bodyPr/>
          <a:lstStyle/>
          <a:p>
            <a:r>
              <a:rPr lang="nl-BE" dirty="0" smtClean="0"/>
              <a:t>5 </a:t>
            </a:r>
            <a:r>
              <a:rPr lang="nl-BE" dirty="0" err="1" smtClean="0"/>
              <a:t>phases</a:t>
            </a:r>
            <a:endParaRPr lang="nl-BE" dirty="0" smtClean="0"/>
          </a:p>
          <a:p>
            <a:pPr lvl="1"/>
            <a:r>
              <a:rPr lang="en-US" dirty="0" smtClean="0"/>
              <a:t>determination of a cause for performing a COVID-19 test on a patient and delivery of a corona test prescription code (CTPC) from a central database CTPC</a:t>
            </a:r>
          </a:p>
          <a:p>
            <a:pPr lvl="1"/>
            <a:r>
              <a:rPr lang="en-US" dirty="0" smtClean="0"/>
              <a:t>reservation of a sampling moment</a:t>
            </a:r>
          </a:p>
          <a:p>
            <a:pPr lvl="1"/>
            <a:r>
              <a:rPr lang="en-US" dirty="0" smtClean="0"/>
              <a:t>sampling</a:t>
            </a:r>
          </a:p>
          <a:p>
            <a:pPr lvl="1"/>
            <a:r>
              <a:rPr lang="en-US" dirty="0" smtClean="0"/>
              <a:t>execution of the test and analysis of the test result</a:t>
            </a:r>
          </a:p>
          <a:p>
            <a:pPr lvl="1"/>
            <a:r>
              <a:rPr lang="en-US" dirty="0" smtClean="0"/>
              <a:t>making the test results available</a:t>
            </a:r>
          </a:p>
          <a:p>
            <a:endParaRPr lang="en-US" dirty="0" smtClean="0"/>
          </a:p>
          <a:p>
            <a:r>
              <a:rPr lang="en-US" dirty="0"/>
              <a:t>V</a:t>
            </a:r>
            <a:r>
              <a:rPr lang="en-US" dirty="0" smtClean="0"/>
              <a:t>ery modular, event driven and rule based information system</a:t>
            </a:r>
          </a:p>
        </p:txBody>
      </p:sp>
    </p:spTree>
    <p:extLst>
      <p:ext uri="{BB962C8B-B14F-4D97-AF65-F5344CB8AC3E}">
        <p14:creationId xmlns:p14="http://schemas.microsoft.com/office/powerpoint/2010/main" val="419405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188640"/>
            <a:ext cx="7456972" cy="922114"/>
          </a:xfrm>
        </p:spPr>
        <p:txBody>
          <a:bodyPr/>
          <a:lstStyle/>
          <a:p>
            <a:r>
              <a:rPr lang="en-US" dirty="0" smtClean="0"/>
              <a:t>Testing: main building blocks</a:t>
            </a:r>
            <a:endParaRPr lang="en-US" dirty="0"/>
          </a:p>
        </p:txBody>
      </p:sp>
      <p:grpSp>
        <p:nvGrpSpPr>
          <p:cNvPr id="11" name="Group 10"/>
          <p:cNvGrpSpPr>
            <a:grpSpLocks noChangeAspect="1"/>
          </p:cNvGrpSpPr>
          <p:nvPr/>
        </p:nvGrpSpPr>
        <p:grpSpPr>
          <a:xfrm>
            <a:off x="8865385" y="108635"/>
            <a:ext cx="1198919" cy="1331284"/>
            <a:chOff x="2635573" y="1781793"/>
            <a:chExt cx="1198919" cy="1331284"/>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635573" y="2743745"/>
              <a:ext cx="1198919" cy="369332"/>
            </a:xfrm>
            <a:prstGeom prst="rect">
              <a:avLst/>
            </a:prstGeom>
            <a:noFill/>
          </p:spPr>
          <p:txBody>
            <a:bodyPr wrap="none" rtlCol="0">
              <a:spAutoFit/>
            </a:bodyPr>
            <a:lstStyle/>
            <a:p>
              <a:pPr algn="ctr"/>
              <a:r>
                <a:rPr lang="fr-BE" dirty="0" smtClean="0"/>
                <a:t>CTPC Code</a:t>
              </a:r>
            </a:p>
          </p:txBody>
        </p:sp>
      </p:grpSp>
      <p:pic>
        <p:nvPicPr>
          <p:cNvPr id="20" name="Picture 19"/>
          <p:cNvPicPr>
            <a:picLocks noChangeAspect="1"/>
          </p:cNvPicPr>
          <p:nvPr/>
        </p:nvPicPr>
        <p:blipFill>
          <a:blip r:embed="rId4">
            <a:duotone>
              <a:schemeClr val="accent3">
                <a:shade val="45000"/>
                <a:satMod val="135000"/>
              </a:schemeClr>
              <a:prstClr val="white"/>
            </a:duotone>
          </a:blip>
          <a:stretch>
            <a:fillRect/>
          </a:stretch>
        </p:blipFill>
        <p:spPr>
          <a:xfrm>
            <a:off x="10998391" y="1663394"/>
            <a:ext cx="676275" cy="752475"/>
          </a:xfrm>
          <a:prstGeom prst="rect">
            <a:avLst/>
          </a:prstGeom>
        </p:spPr>
      </p:pic>
      <p:cxnSp>
        <p:nvCxnSpPr>
          <p:cNvPr id="34" name="Curved Connector 33"/>
          <p:cNvCxnSpPr>
            <a:stCxn id="5" idx="3"/>
            <a:endCxn id="20" idx="1"/>
          </p:cNvCxnSpPr>
          <p:nvPr/>
        </p:nvCxnSpPr>
        <p:spPr>
          <a:xfrm>
            <a:off x="9780923" y="584497"/>
            <a:ext cx="1217468" cy="145513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75039" y="3358966"/>
            <a:ext cx="1946129" cy="676612"/>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79300" y="3349297"/>
            <a:ext cx="1046505" cy="686281"/>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7" idx="1"/>
          </p:cNvCxnSpPr>
          <p:nvPr/>
        </p:nvCxnSpPr>
        <p:spPr>
          <a:xfrm flipV="1">
            <a:off x="6545920" y="1086149"/>
            <a:ext cx="1123426" cy="2272595"/>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p:cNvCxnSpPr>
          <p:nvPr/>
        </p:nvCxnSpPr>
        <p:spPr>
          <a:xfrm flipV="1">
            <a:off x="1478509" y="1831493"/>
            <a:ext cx="897382" cy="1517804"/>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831493"/>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83134" y="2553959"/>
            <a:ext cx="1095375" cy="1755007"/>
            <a:chOff x="384865" y="2695648"/>
            <a:chExt cx="1095375" cy="1755007"/>
          </a:xfrm>
        </p:grpSpPr>
        <p:pic>
          <p:nvPicPr>
            <p:cNvPr id="12" name="Picture 11"/>
            <p:cNvPicPr>
              <a:picLocks noChangeAspect="1"/>
            </p:cNvPicPr>
            <p:nvPr/>
          </p:nvPicPr>
          <p:blipFill>
            <a:blip r:embed="rId5"/>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en-US" dirty="0" smtClean="0"/>
                <a:t>Doctors</a:t>
              </a:r>
            </a:p>
            <a:p>
              <a:pPr algn="ctr"/>
              <a:r>
                <a:rPr lang="en-US" dirty="0" smtClean="0"/>
                <a:t>Nurses</a:t>
              </a:r>
              <a:endParaRPr lang="en-US" dirty="0"/>
            </a:p>
          </p:txBody>
        </p:sp>
      </p:grpSp>
      <p:grpSp>
        <p:nvGrpSpPr>
          <p:cNvPr id="75" name="Group 74"/>
          <p:cNvGrpSpPr/>
          <p:nvPr/>
        </p:nvGrpSpPr>
        <p:grpSpPr>
          <a:xfrm>
            <a:off x="8745564" y="2828571"/>
            <a:ext cx="1554520" cy="1445004"/>
            <a:chOff x="8870521" y="2906633"/>
            <a:chExt cx="1554520" cy="1445004"/>
          </a:xfrm>
        </p:grpSpPr>
        <p:sp>
          <p:nvSpPr>
            <p:cNvPr id="105" name="TextBox 104"/>
            <p:cNvSpPr txBox="1"/>
            <p:nvPr/>
          </p:nvSpPr>
          <p:spPr>
            <a:xfrm>
              <a:off x="8967087" y="3982305"/>
              <a:ext cx="1361399" cy="369332"/>
            </a:xfrm>
            <a:prstGeom prst="rect">
              <a:avLst/>
            </a:prstGeom>
            <a:noFill/>
          </p:spPr>
          <p:txBody>
            <a:bodyPr wrap="none" rtlCol="0">
              <a:spAutoFit/>
            </a:bodyPr>
            <a:lstStyle/>
            <a:p>
              <a:pPr algn="ctr"/>
              <a:r>
                <a:rPr lang="fr-BE" dirty="0" smtClean="0"/>
                <a:t>Test location</a:t>
              </a:r>
            </a:p>
          </p:txBody>
        </p:sp>
        <p:pic>
          <p:nvPicPr>
            <p:cNvPr id="74" name="Picture 73"/>
            <p:cNvPicPr>
              <a:picLocks noChangeAspect="1"/>
            </p:cNvPicPr>
            <p:nvPr/>
          </p:nvPicPr>
          <p:blipFill>
            <a:blip r:embed="rId6"/>
            <a:stretch>
              <a:fillRect/>
            </a:stretch>
          </p:blipFill>
          <p:spPr>
            <a:xfrm>
              <a:off x="8870521" y="2906633"/>
              <a:ext cx="1554520" cy="1075672"/>
            </a:xfrm>
            <a:prstGeom prst="rect">
              <a:avLst/>
            </a:prstGeom>
          </p:spPr>
        </p:pic>
      </p:grpSp>
      <p:grpSp>
        <p:nvGrpSpPr>
          <p:cNvPr id="77" name="Group 76"/>
          <p:cNvGrpSpPr/>
          <p:nvPr/>
        </p:nvGrpSpPr>
        <p:grpSpPr>
          <a:xfrm>
            <a:off x="8859243" y="4511447"/>
            <a:ext cx="1392851" cy="1683782"/>
            <a:chOff x="8932616" y="4614408"/>
            <a:chExt cx="1392851" cy="1683782"/>
          </a:xfrm>
        </p:grpSpPr>
        <p:pic>
          <p:nvPicPr>
            <p:cNvPr id="76" name="Picture 75"/>
            <p:cNvPicPr>
              <a:picLocks noChangeAspect="1"/>
            </p:cNvPicPr>
            <p:nvPr/>
          </p:nvPicPr>
          <p:blipFill>
            <a:blip r:embed="rId7"/>
            <a:stretch>
              <a:fillRect/>
            </a:stretch>
          </p:blipFill>
          <p:spPr>
            <a:xfrm>
              <a:off x="8932616" y="4614408"/>
              <a:ext cx="1314450" cy="1314450"/>
            </a:xfrm>
            <a:prstGeom prst="rect">
              <a:avLst/>
            </a:prstGeom>
          </p:spPr>
        </p:pic>
        <p:sp>
          <p:nvSpPr>
            <p:cNvPr id="106" name="TextBox 105"/>
            <p:cNvSpPr txBox="1"/>
            <p:nvPr/>
          </p:nvSpPr>
          <p:spPr>
            <a:xfrm>
              <a:off x="8970095" y="5928858"/>
              <a:ext cx="1355372" cy="369332"/>
            </a:xfrm>
            <a:prstGeom prst="rect">
              <a:avLst/>
            </a:prstGeom>
            <a:noFill/>
          </p:spPr>
          <p:txBody>
            <a:bodyPr wrap="none" rtlCol="0">
              <a:spAutoFit/>
            </a:bodyPr>
            <a:lstStyle/>
            <a:p>
              <a:pPr algn="ctr"/>
              <a:r>
                <a:rPr lang="fr-BE" dirty="0" err="1" smtClean="0"/>
                <a:t>Laboratories</a:t>
              </a:r>
              <a:endParaRPr lang="fr-BE" dirty="0" smtClean="0"/>
            </a:p>
          </p:txBody>
        </p:sp>
      </p:grpSp>
      <p:pic>
        <p:nvPicPr>
          <p:cNvPr id="107" name="Picture 16" descr="RingRing Portal - Log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346" y="809178"/>
            <a:ext cx="633076" cy="55394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Curved Connector 107"/>
          <p:cNvCxnSpPr>
            <a:stCxn id="74" idx="3"/>
            <a:endCxn id="20" idx="1"/>
          </p:cNvCxnSpPr>
          <p:nvPr/>
        </p:nvCxnSpPr>
        <p:spPr>
          <a:xfrm flipV="1">
            <a:off x="10300084" y="2039854"/>
            <a:ext cx="698307" cy="1326553"/>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358966"/>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358966"/>
            <a:ext cx="2313323"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74" idx="2"/>
            <a:endCxn id="76" idx="0"/>
          </p:cNvCxnSpPr>
          <p:nvPr/>
        </p:nvCxnSpPr>
        <p:spPr>
          <a:xfrm rot="5400000">
            <a:off x="9216044" y="4204667"/>
            <a:ext cx="607204" cy="6356"/>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endCxn id="1036" idx="1"/>
          </p:cNvCxnSpPr>
          <p:nvPr/>
        </p:nvCxnSpPr>
        <p:spPr>
          <a:xfrm flipV="1">
            <a:off x="6545920" y="2027047"/>
            <a:ext cx="2246852" cy="1331697"/>
          </a:xfrm>
          <a:prstGeom prst="curvedConnector3">
            <a:avLst>
              <a:gd name="adj1" fmla="val 5814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1036" idx="3"/>
            <a:endCxn id="20" idx="1"/>
          </p:cNvCxnSpPr>
          <p:nvPr/>
        </p:nvCxnSpPr>
        <p:spPr>
          <a:xfrm>
            <a:off x="10151459" y="2027047"/>
            <a:ext cx="846932" cy="1258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2411289" y="3524872"/>
            <a:ext cx="1370888" cy="1422586"/>
            <a:chOff x="2404017" y="4107097"/>
            <a:chExt cx="1370888" cy="1422586"/>
          </a:xfrm>
        </p:grpSpPr>
        <p:grpSp>
          <p:nvGrpSpPr>
            <p:cNvPr id="30" name="Group 29"/>
            <p:cNvGrpSpPr/>
            <p:nvPr/>
          </p:nvGrpSpPr>
          <p:grpSpPr>
            <a:xfrm>
              <a:off x="2404017" y="4107097"/>
              <a:ext cx="1370888" cy="1422586"/>
              <a:chOff x="2141855" y="4853618"/>
              <a:chExt cx="1370888" cy="1422586"/>
            </a:xfrm>
          </p:grpSpPr>
          <p:pic>
            <p:nvPicPr>
              <p:cNvPr id="49" name="Picture 48"/>
              <p:cNvPicPr>
                <a:picLocks noChangeAspect="1"/>
              </p:cNvPicPr>
              <p:nvPr/>
            </p:nvPicPr>
            <p:blipFill>
              <a:blip r:embed="rId9"/>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0"/>
              <a:stretch>
                <a:fillRect/>
              </a:stretch>
            </p:blipFill>
            <p:spPr>
              <a:xfrm>
                <a:off x="3052769" y="5447169"/>
                <a:ext cx="400050" cy="485775"/>
              </a:xfrm>
              <a:prstGeom prst="rect">
                <a:avLst/>
              </a:prstGeom>
            </p:spPr>
          </p:pic>
          <p:sp>
            <p:nvSpPr>
              <p:cNvPr id="55" name="TextBox 54"/>
              <p:cNvSpPr txBox="1"/>
              <p:nvPr/>
            </p:nvSpPr>
            <p:spPr>
              <a:xfrm>
                <a:off x="2141855" y="5906872"/>
                <a:ext cx="1370888" cy="369332"/>
              </a:xfrm>
              <a:prstGeom prst="rect">
                <a:avLst/>
              </a:prstGeom>
              <a:noFill/>
            </p:spPr>
            <p:txBody>
              <a:bodyPr wrap="none" rtlCol="0">
                <a:spAutoFit/>
              </a:bodyPr>
              <a:lstStyle/>
              <a:p>
                <a:pPr algn="ctr"/>
                <a:r>
                  <a:rPr lang="en-US" dirty="0" smtClean="0"/>
                  <a:t>Collectivities</a:t>
                </a:r>
                <a:endParaRPr lang="en-US" dirty="0"/>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627446"/>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2"/>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smtClean="0"/>
                  <a:t>CTPC</a:t>
                </a:r>
                <a:endParaRPr lang="en-US" dirty="0"/>
              </a:p>
            </p:txBody>
          </p:sp>
        </p:grpSp>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pic>
        <p:nvPicPr>
          <p:cNvPr id="1026" name="Picture 2" descr="Digital health compliance, made simple"/>
          <p:cNvPicPr>
            <a:picLocks noChangeAspect="1" noChangeArrowheads="1"/>
          </p:cNvPicPr>
          <p:nvPr/>
        </p:nvPicPr>
        <p:blipFill rotWithShape="1">
          <a:blip r:embed="rId13">
            <a:extLst>
              <a:ext uri="{28A0092B-C50C-407E-A947-70E740481C1C}">
                <a14:useLocalDpi xmlns:a14="http://schemas.microsoft.com/office/drawing/2010/main" val="0"/>
              </a:ext>
            </a:extLst>
          </a:blip>
          <a:srcRect l="24963" t="34724" r="30150"/>
          <a:stretch/>
        </p:blipFill>
        <p:spPr bwMode="auto">
          <a:xfrm>
            <a:off x="1856885" y="2977376"/>
            <a:ext cx="598549" cy="603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6026" y="2965396"/>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843" y="2374114"/>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s - Icônes multimédia gratui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1738" y="61901"/>
            <a:ext cx="515516" cy="515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jngezondhei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772" y="1780013"/>
            <a:ext cx="1358687" cy="494068"/>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Curved Connector 88"/>
          <p:cNvCxnSpPr>
            <a:stCxn id="107" idx="3"/>
            <a:endCxn id="5" idx="1"/>
          </p:cNvCxnSpPr>
          <p:nvPr/>
        </p:nvCxnSpPr>
        <p:spPr>
          <a:xfrm flipV="1">
            <a:off x="8302422" y="584497"/>
            <a:ext cx="836890" cy="50165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165232" y="4160353"/>
            <a:ext cx="1760129" cy="889383"/>
            <a:chOff x="10252094" y="4117598"/>
            <a:chExt cx="1760129" cy="889383"/>
          </a:xfrm>
        </p:grpSpPr>
        <p:grpSp>
          <p:nvGrpSpPr>
            <p:cNvPr id="17" name="Group 16"/>
            <p:cNvGrpSpPr/>
            <p:nvPr/>
          </p:nvGrpSpPr>
          <p:grpSpPr>
            <a:xfrm>
              <a:off x="10252094" y="4139005"/>
              <a:ext cx="1760129" cy="867976"/>
              <a:chOff x="5519871" y="4863072"/>
              <a:chExt cx="1760129" cy="867976"/>
            </a:xfrm>
          </p:grpSpPr>
          <p:pic>
            <p:nvPicPr>
              <p:cNvPr id="14" name="Picture 13"/>
              <p:cNvPicPr>
                <a:picLocks noChangeAspect="1"/>
              </p:cNvPicPr>
              <p:nvPr/>
            </p:nvPicPr>
            <p:blipFill>
              <a:blip r:embed="rId17"/>
              <a:stretch>
                <a:fillRect/>
              </a:stretch>
            </p:blipFill>
            <p:spPr>
              <a:xfrm>
                <a:off x="6761851" y="5212899"/>
                <a:ext cx="518149" cy="518149"/>
              </a:xfrm>
              <a:prstGeom prst="rect">
                <a:avLst/>
              </a:prstGeom>
            </p:spPr>
          </p:pic>
          <p:pic>
            <p:nvPicPr>
              <p:cNvPr id="1040" name="Picture 16" descr="eGezondhe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9871" y="4863072"/>
                <a:ext cx="1275038" cy="27625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19871" y="5361494"/>
                <a:ext cx="1342227" cy="369332"/>
              </a:xfrm>
              <a:prstGeom prst="rect">
                <a:avLst/>
              </a:prstGeom>
              <a:noFill/>
            </p:spPr>
            <p:txBody>
              <a:bodyPr wrap="none" rtlCol="0">
                <a:spAutoFit/>
              </a:bodyPr>
              <a:lstStyle/>
              <a:p>
                <a:r>
                  <a:rPr lang="fr-BE" b="1" dirty="0" smtClean="0">
                    <a:solidFill>
                      <a:srgbClr val="555150"/>
                    </a:solidFill>
                  </a:rPr>
                  <a:t>eHealth Box</a:t>
                </a:r>
              </a:p>
            </p:txBody>
          </p:sp>
        </p:grpSp>
        <p:pic>
          <p:nvPicPr>
            <p:cNvPr id="94"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50708" y="4117598"/>
              <a:ext cx="455129" cy="37245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2" name="Curved Connector 111"/>
          <p:cNvCxnSpPr>
            <a:stCxn id="76" idx="1"/>
            <a:endCxn id="99" idx="3"/>
          </p:cNvCxnSpPr>
          <p:nvPr/>
        </p:nvCxnSpPr>
        <p:spPr>
          <a:xfrm rot="10800000" flipV="1">
            <a:off x="6545919" y="5168672"/>
            <a:ext cx="2313325" cy="715174"/>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99" idx="0"/>
            <a:endCxn id="6" idx="1"/>
          </p:cNvCxnSpPr>
          <p:nvPr/>
        </p:nvCxnSpPr>
        <p:spPr>
          <a:xfrm rot="16200000" flipV="1">
            <a:off x="4955675" y="4024459"/>
            <a:ext cx="1793360" cy="462374"/>
          </a:xfrm>
          <a:prstGeom prst="curvedConnector4">
            <a:avLst>
              <a:gd name="adj1" fmla="val 29605"/>
              <a:gd name="adj2" fmla="val 149441"/>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517875" y="5152326"/>
            <a:ext cx="1131334" cy="1463040"/>
            <a:chOff x="5517875" y="5294015"/>
            <a:chExt cx="1131334" cy="1463040"/>
          </a:xfrm>
        </p:grpSpPr>
        <p:pic>
          <p:nvPicPr>
            <p:cNvPr id="99" name="Picture 98"/>
            <p:cNvPicPr>
              <a:picLocks noChangeAspect="1"/>
            </p:cNvPicPr>
            <p:nvPr/>
          </p:nvPicPr>
          <p:blipFill>
            <a:blip r:embed="rId12"/>
            <a:stretch>
              <a:fillRect/>
            </a:stretch>
          </p:blipFill>
          <p:spPr>
            <a:xfrm>
              <a:off x="5621165" y="5294015"/>
              <a:ext cx="924752" cy="1463040"/>
            </a:xfrm>
            <a:prstGeom prst="rect">
              <a:avLst/>
            </a:prstGeom>
          </p:spPr>
        </p:pic>
        <p:pic>
          <p:nvPicPr>
            <p:cNvPr id="51" name="Picture 50"/>
            <p:cNvPicPr>
              <a:picLocks noChangeAspect="1"/>
            </p:cNvPicPr>
            <p:nvPr/>
          </p:nvPicPr>
          <p:blipFill>
            <a:blip r:embed="rId19"/>
            <a:stretch>
              <a:fillRect/>
            </a:stretch>
          </p:blipFill>
          <p:spPr>
            <a:xfrm>
              <a:off x="5517875" y="6372201"/>
              <a:ext cx="1131334" cy="358930"/>
            </a:xfrm>
            <a:prstGeom prst="rect">
              <a:avLst/>
            </a:prstGeom>
          </p:spPr>
        </p:pic>
      </p:grpSp>
      <p:grpSp>
        <p:nvGrpSpPr>
          <p:cNvPr id="122" name="Group 121"/>
          <p:cNvGrpSpPr>
            <a:grpSpLocks noChangeAspect="1"/>
          </p:cNvGrpSpPr>
          <p:nvPr/>
        </p:nvGrpSpPr>
        <p:grpSpPr>
          <a:xfrm>
            <a:off x="1615908" y="5118100"/>
            <a:ext cx="3154710" cy="1551260"/>
            <a:chOff x="3649767" y="2998141"/>
            <a:chExt cx="4354158" cy="2141062"/>
          </a:xfrm>
        </p:grpSpPr>
        <p:pic>
          <p:nvPicPr>
            <p:cNvPr id="124" name="Picture 123"/>
            <p:cNvPicPr>
              <a:picLocks noChangeAspect="1"/>
            </p:cNvPicPr>
            <p:nvPr/>
          </p:nvPicPr>
          <p:blipFill>
            <a:blip r:embed="rId12"/>
            <a:stretch>
              <a:fillRect/>
            </a:stretch>
          </p:blipFill>
          <p:spPr>
            <a:xfrm>
              <a:off x="5188671" y="2998141"/>
              <a:ext cx="1276350" cy="2019300"/>
            </a:xfrm>
            <a:prstGeom prst="rect">
              <a:avLst/>
            </a:prstGeom>
          </p:spPr>
        </p:pic>
        <p:sp>
          <p:nvSpPr>
            <p:cNvPr id="125" name="TextBox 124"/>
            <p:cNvSpPr txBox="1"/>
            <p:nvPr/>
          </p:nvSpPr>
          <p:spPr>
            <a:xfrm>
              <a:off x="3649767" y="4629448"/>
              <a:ext cx="4354158" cy="509755"/>
            </a:xfrm>
            <a:prstGeom prst="rect">
              <a:avLst/>
            </a:prstGeom>
            <a:noFill/>
          </p:spPr>
          <p:txBody>
            <a:bodyPr wrap="none" rtlCol="0">
              <a:spAutoFit/>
            </a:bodyPr>
            <a:lstStyle/>
            <a:p>
              <a:pPr algn="ctr"/>
              <a:r>
                <a:rPr lang="en-US" dirty="0" smtClean="0"/>
                <a:t>Tracing business </a:t>
              </a:r>
              <a:r>
                <a:rPr lang="en-US" dirty="0"/>
                <a:t>p</a:t>
              </a:r>
              <a:r>
                <a:rPr lang="en-US" dirty="0" smtClean="0"/>
                <a:t>rocess </a:t>
              </a:r>
              <a:r>
                <a:rPr lang="en-US" dirty="0"/>
                <a:t>e</a:t>
              </a:r>
              <a:r>
                <a:rPr lang="en-US" dirty="0" smtClean="0"/>
                <a:t>ngine</a:t>
              </a:r>
              <a:endParaRPr lang="en-US" dirty="0"/>
            </a:p>
          </p:txBody>
        </p:sp>
      </p:grpSp>
      <p:cxnSp>
        <p:nvCxnSpPr>
          <p:cNvPr id="127" name="Curved Connector 126"/>
          <p:cNvCxnSpPr>
            <a:stCxn id="124" idx="3"/>
            <a:endCxn id="6" idx="1"/>
          </p:cNvCxnSpPr>
          <p:nvPr/>
        </p:nvCxnSpPr>
        <p:spPr>
          <a:xfrm flipV="1">
            <a:off x="3655639" y="3358966"/>
            <a:ext cx="1965529" cy="249065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99" idx="1"/>
            <a:endCxn id="124" idx="3"/>
          </p:cNvCxnSpPr>
          <p:nvPr/>
        </p:nvCxnSpPr>
        <p:spPr>
          <a:xfrm rot="10800000">
            <a:off x="3655641" y="5849620"/>
            <a:ext cx="1965525" cy="3422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44332" y="1115660"/>
            <a:ext cx="1477520" cy="1595301"/>
            <a:chOff x="2345122" y="1115660"/>
            <a:chExt cx="1477520" cy="1595301"/>
          </a:xfrm>
        </p:grpSpPr>
        <p:pic>
          <p:nvPicPr>
            <p:cNvPr id="31" name="Picture 30"/>
            <p:cNvPicPr>
              <a:picLocks noChangeAspect="1"/>
            </p:cNvPicPr>
            <p:nvPr/>
          </p:nvPicPr>
          <p:blipFill>
            <a:blip r:embed="rId20">
              <a:duotone>
                <a:schemeClr val="accent5">
                  <a:shade val="45000"/>
                  <a:satMod val="135000"/>
                </a:schemeClr>
                <a:prstClr val="white"/>
              </a:duotone>
            </a:blip>
            <a:stretch>
              <a:fillRect/>
            </a:stretch>
          </p:blipFill>
          <p:spPr>
            <a:xfrm>
              <a:off x="2377622" y="1115660"/>
              <a:ext cx="1424247" cy="1431665"/>
            </a:xfrm>
            <a:prstGeom prst="rect">
              <a:avLst/>
            </a:prstGeom>
          </p:spPr>
        </p:pic>
        <p:sp>
          <p:nvSpPr>
            <p:cNvPr id="63" name="TextBox 62"/>
            <p:cNvSpPr txBox="1"/>
            <p:nvPr/>
          </p:nvSpPr>
          <p:spPr>
            <a:xfrm>
              <a:off x="2345122" y="2341629"/>
              <a:ext cx="1477520" cy="369332"/>
            </a:xfrm>
            <a:prstGeom prst="rect">
              <a:avLst/>
            </a:prstGeom>
            <a:noFill/>
          </p:spPr>
          <p:txBody>
            <a:bodyPr wrap="none" rtlCol="0">
              <a:spAutoFit/>
            </a:bodyPr>
            <a:lstStyle/>
            <a:p>
              <a:pPr algn="ctr"/>
              <a:r>
                <a:rPr lang="en-US" dirty="0" smtClean="0"/>
                <a:t>EMF software</a:t>
              </a:r>
              <a:endParaRPr lang="en-US" dirty="0"/>
            </a:p>
          </p:txBody>
        </p:sp>
      </p:grpSp>
    </p:spTree>
    <p:extLst>
      <p:ext uri="{BB962C8B-B14F-4D97-AF65-F5344CB8AC3E}">
        <p14:creationId xmlns:p14="http://schemas.microsoft.com/office/powerpoint/2010/main" val="317008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urved Connector 122"/>
          <p:cNvCxnSpPr>
            <a:stCxn id="74" idx="2"/>
            <a:endCxn id="76" idx="0"/>
          </p:cNvCxnSpPr>
          <p:nvPr/>
        </p:nvCxnSpPr>
        <p:spPr>
          <a:xfrm rot="5400000">
            <a:off x="9219116" y="4143506"/>
            <a:ext cx="607204" cy="21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23392" y="188640"/>
            <a:ext cx="7776864" cy="922114"/>
          </a:xfrm>
        </p:spPr>
        <p:txBody>
          <a:bodyPr/>
          <a:lstStyle/>
          <a:p>
            <a:r>
              <a:rPr lang="en-US" dirty="0" smtClean="0"/>
              <a:t>Testing: reuse</a:t>
            </a:r>
            <a:endParaRPr lang="en-US" dirty="0"/>
          </a:p>
        </p:txBody>
      </p:sp>
      <p:grpSp>
        <p:nvGrpSpPr>
          <p:cNvPr id="11" name="Group 10"/>
          <p:cNvGrpSpPr>
            <a:grpSpLocks noChangeAspect="1"/>
          </p:cNvGrpSpPr>
          <p:nvPr/>
        </p:nvGrpSpPr>
        <p:grpSpPr>
          <a:xfrm>
            <a:off x="8865387" y="44624"/>
            <a:ext cx="1198918" cy="1331284"/>
            <a:chOff x="2635575" y="1781793"/>
            <a:chExt cx="1198918" cy="1331284"/>
          </a:xfrm>
        </p:grpSpPr>
        <p:pic>
          <p:nvPicPr>
            <p:cNvPr id="5" name="Picture 4"/>
            <p:cNvPicPr>
              <a:picLocks noChangeAspect="1"/>
            </p:cNvPicPr>
            <p:nvPr/>
          </p:nvPicPr>
          <p:blipFill>
            <a:blip r:embed="rId2"/>
            <a:stretch>
              <a:fillRect/>
            </a:stretch>
          </p:blipFill>
          <p:spPr>
            <a:xfrm>
              <a:off x="2909500" y="1781793"/>
              <a:ext cx="641611" cy="951723"/>
            </a:xfrm>
            <a:prstGeom prst="rect">
              <a:avLst/>
            </a:prstGeom>
          </p:spPr>
        </p:pic>
        <p:sp>
          <p:nvSpPr>
            <p:cNvPr id="10" name="TextBox 9"/>
            <p:cNvSpPr txBox="1"/>
            <p:nvPr/>
          </p:nvSpPr>
          <p:spPr>
            <a:xfrm>
              <a:off x="2635575" y="2743745"/>
              <a:ext cx="1198918" cy="369332"/>
            </a:xfrm>
            <a:prstGeom prst="rect">
              <a:avLst/>
            </a:prstGeom>
            <a:noFill/>
          </p:spPr>
          <p:txBody>
            <a:bodyPr wrap="none" rtlCol="0">
              <a:spAutoFit/>
            </a:bodyPr>
            <a:lstStyle/>
            <a:p>
              <a:pPr algn="ctr"/>
              <a:r>
                <a:rPr lang="fr-BE" dirty="0" smtClean="0"/>
                <a:t>CTPC Code</a:t>
              </a:r>
            </a:p>
          </p:txBody>
        </p:sp>
      </p:grpSp>
      <p:pic>
        <p:nvPicPr>
          <p:cNvPr id="20" name="Picture 19"/>
          <p:cNvPicPr>
            <a:picLocks noChangeAspect="1"/>
          </p:cNvPicPr>
          <p:nvPr/>
        </p:nvPicPr>
        <p:blipFill>
          <a:blip r:embed="rId3">
            <a:duotone>
              <a:schemeClr val="accent3">
                <a:shade val="45000"/>
                <a:satMod val="135000"/>
              </a:schemeClr>
              <a:prstClr val="white"/>
            </a:duotone>
          </a:blip>
          <a:stretch>
            <a:fillRect/>
          </a:stretch>
        </p:blipFill>
        <p:spPr>
          <a:xfrm>
            <a:off x="10998391" y="1599383"/>
            <a:ext cx="676275" cy="752475"/>
          </a:xfrm>
          <a:prstGeom prst="rect">
            <a:avLst/>
          </a:prstGeom>
        </p:spPr>
      </p:pic>
      <p:cxnSp>
        <p:nvCxnSpPr>
          <p:cNvPr id="34" name="Curved Connector 33"/>
          <p:cNvCxnSpPr>
            <a:stCxn id="5" idx="3"/>
            <a:endCxn id="20" idx="1"/>
          </p:cNvCxnSpPr>
          <p:nvPr/>
        </p:nvCxnSpPr>
        <p:spPr>
          <a:xfrm>
            <a:off x="9780923" y="520486"/>
            <a:ext cx="1217468" cy="145513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66037" y="3294733"/>
            <a:ext cx="1955131" cy="111714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80240" y="3285064"/>
            <a:ext cx="1037503" cy="112681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68003" y="3273651"/>
            <a:ext cx="1357359" cy="369332"/>
          </a:xfrm>
          <a:prstGeom prst="rect">
            <a:avLst/>
          </a:prstGeom>
          <a:noFill/>
        </p:spPr>
        <p:txBody>
          <a:bodyPr wrap="none" rtlCol="0">
            <a:spAutoFit/>
          </a:bodyPr>
          <a:lstStyle/>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p:txBody>
      </p:sp>
      <p:cxnSp>
        <p:nvCxnSpPr>
          <p:cNvPr id="67" name="Curved Connector 66"/>
          <p:cNvCxnSpPr>
            <a:stCxn id="6" idx="3"/>
            <a:endCxn id="5" idx="1"/>
          </p:cNvCxnSpPr>
          <p:nvPr/>
        </p:nvCxnSpPr>
        <p:spPr>
          <a:xfrm flipV="1">
            <a:off x="6545920" y="520486"/>
            <a:ext cx="2593392" cy="277424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a:endCxn id="31" idx="1"/>
          </p:cNvCxnSpPr>
          <p:nvPr/>
        </p:nvCxnSpPr>
        <p:spPr>
          <a:xfrm flipV="1">
            <a:off x="1480240" y="1767260"/>
            <a:ext cx="897382" cy="151780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767260"/>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97143" y="5357445"/>
            <a:ext cx="1113023" cy="1277912"/>
            <a:chOff x="5883106" y="5007503"/>
            <a:chExt cx="1113023" cy="1277912"/>
          </a:xfrm>
        </p:grpSpPr>
        <p:pic>
          <p:nvPicPr>
            <p:cNvPr id="69" name="Picture 2" descr="SPF Stratégie et Appui B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6" y="5007503"/>
              <a:ext cx="783336" cy="78333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944366" y="5639084"/>
              <a:ext cx="1051763" cy="646331"/>
            </a:xfrm>
            <a:prstGeom prst="rect">
              <a:avLst/>
            </a:prstGeom>
            <a:noFill/>
          </p:spPr>
          <p:txBody>
            <a:bodyPr wrap="none" rtlCol="0">
              <a:spAutoFit/>
            </a:bodyPr>
            <a:lstStyle/>
            <a:p>
              <a:r>
                <a:rPr lang="fr-BE" b="1" dirty="0" smtClean="0">
                  <a:solidFill>
                    <a:srgbClr val="555150"/>
                  </a:solidFill>
                </a:rPr>
                <a:t>Mandate</a:t>
              </a:r>
            </a:p>
            <a:p>
              <a:endParaRPr lang="fr-BE" b="1" dirty="0" smtClean="0">
                <a:solidFill>
                  <a:srgbClr val="555150"/>
                </a:solidFill>
              </a:endParaRPr>
            </a:p>
          </p:txBody>
        </p:sp>
      </p:grpSp>
      <p:sp>
        <p:nvSpPr>
          <p:cNvPr id="81" name="TextBox 80"/>
          <p:cNvSpPr txBox="1"/>
          <p:nvPr/>
        </p:nvSpPr>
        <p:spPr>
          <a:xfrm>
            <a:off x="1819298" y="3229070"/>
            <a:ext cx="731482" cy="369332"/>
          </a:xfrm>
          <a:prstGeom prst="rect">
            <a:avLst/>
          </a:prstGeom>
          <a:noFill/>
        </p:spPr>
        <p:txBody>
          <a:bodyPr wrap="none" rtlCol="0">
            <a:spAutoFit/>
          </a:bodyPr>
          <a:lstStyle/>
          <a:p>
            <a:r>
              <a:rPr lang="fr-BE" b="1" dirty="0" smtClean="0">
                <a:solidFill>
                  <a:srgbClr val="555150"/>
                </a:solidFill>
              </a:rPr>
              <a:t>IUAM</a:t>
            </a:r>
          </a:p>
        </p:txBody>
      </p:sp>
      <p:grpSp>
        <p:nvGrpSpPr>
          <p:cNvPr id="101" name="Group 100"/>
          <p:cNvGrpSpPr/>
          <p:nvPr/>
        </p:nvGrpSpPr>
        <p:grpSpPr>
          <a:xfrm>
            <a:off x="5193842" y="4585097"/>
            <a:ext cx="1489570" cy="369332"/>
            <a:chOff x="4727063" y="6292893"/>
            <a:chExt cx="1489570" cy="369332"/>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03" name="TextBox 102"/>
            <p:cNvSpPr txBox="1"/>
            <p:nvPr/>
          </p:nvSpPr>
          <p:spPr>
            <a:xfrm>
              <a:off x="5546257" y="6292893"/>
              <a:ext cx="670376" cy="369332"/>
            </a:xfrm>
            <a:prstGeom prst="rect">
              <a:avLst/>
            </a:prstGeom>
            <a:noFill/>
          </p:spPr>
          <p:txBody>
            <a:bodyPr wrap="none" rtlCol="0">
              <a:spAutoFit/>
            </a:bodyPr>
            <a:lstStyle/>
            <a:p>
              <a:r>
                <a:rPr lang="fr-BE" b="1" dirty="0" err="1" smtClean="0">
                  <a:solidFill>
                    <a:schemeClr val="tx2"/>
                  </a:solidFill>
                </a:rPr>
                <a:t>Seals</a:t>
              </a:r>
              <a:endParaRPr lang="en-US" b="1" dirty="0">
                <a:solidFill>
                  <a:schemeClr val="tx2"/>
                </a:solidFill>
              </a:endParaRPr>
            </a:p>
          </p:txBody>
        </p:sp>
      </p:grpSp>
      <p:grpSp>
        <p:nvGrpSpPr>
          <p:cNvPr id="71" name="Group 70"/>
          <p:cNvGrpSpPr/>
          <p:nvPr/>
        </p:nvGrpSpPr>
        <p:grpSpPr>
          <a:xfrm>
            <a:off x="384865" y="2489726"/>
            <a:ext cx="1095375" cy="1755007"/>
            <a:chOff x="384865" y="2695648"/>
            <a:chExt cx="1095375" cy="1755007"/>
          </a:xfrm>
        </p:grpSpPr>
        <p:pic>
          <p:nvPicPr>
            <p:cNvPr id="12" name="Picture 11"/>
            <p:cNvPicPr>
              <a:picLocks noChangeAspect="1"/>
            </p:cNvPicPr>
            <p:nvPr/>
          </p:nvPicPr>
          <p:blipFill>
            <a:blip r:embed="rId6"/>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fr-BE" dirty="0" err="1" smtClean="0"/>
                <a:t>Doctors</a:t>
              </a:r>
              <a:endParaRPr lang="fr-BE" dirty="0" smtClean="0"/>
            </a:p>
            <a:p>
              <a:pPr algn="ctr"/>
              <a:r>
                <a:rPr lang="fr-BE" dirty="0" smtClean="0"/>
                <a:t>Nurses</a:t>
              </a:r>
              <a:endParaRPr lang="fr-BE" dirty="0"/>
            </a:p>
          </p:txBody>
        </p:sp>
      </p:grpSp>
      <p:grpSp>
        <p:nvGrpSpPr>
          <p:cNvPr id="75" name="Group 74"/>
          <p:cNvGrpSpPr/>
          <p:nvPr/>
        </p:nvGrpSpPr>
        <p:grpSpPr>
          <a:xfrm>
            <a:off x="8745564" y="2764338"/>
            <a:ext cx="1554520" cy="1445004"/>
            <a:chOff x="8870521" y="2906633"/>
            <a:chExt cx="1554520" cy="1445004"/>
          </a:xfrm>
        </p:grpSpPr>
        <p:sp>
          <p:nvSpPr>
            <p:cNvPr id="105" name="TextBox 104"/>
            <p:cNvSpPr txBox="1"/>
            <p:nvPr/>
          </p:nvSpPr>
          <p:spPr>
            <a:xfrm>
              <a:off x="8999016" y="3982305"/>
              <a:ext cx="1297535" cy="369332"/>
            </a:xfrm>
            <a:prstGeom prst="rect">
              <a:avLst/>
            </a:prstGeom>
            <a:noFill/>
          </p:spPr>
          <p:txBody>
            <a:bodyPr wrap="none" rtlCol="0">
              <a:spAutoFit/>
            </a:bodyPr>
            <a:lstStyle/>
            <a:p>
              <a:pPr algn="ctr"/>
              <a:r>
                <a:rPr lang="fr-BE" dirty="0" smtClean="0"/>
                <a:t>Test </a:t>
              </a:r>
              <a:r>
                <a:rPr lang="fr-BE" dirty="0" err="1" smtClean="0"/>
                <a:t>centers</a:t>
              </a:r>
              <a:endParaRPr lang="fr-BE" dirty="0" smtClean="0"/>
            </a:p>
          </p:txBody>
        </p:sp>
        <p:pic>
          <p:nvPicPr>
            <p:cNvPr id="74" name="Picture 73"/>
            <p:cNvPicPr>
              <a:picLocks noChangeAspect="1"/>
            </p:cNvPicPr>
            <p:nvPr/>
          </p:nvPicPr>
          <p:blipFill>
            <a:blip r:embed="rId7"/>
            <a:stretch>
              <a:fillRect/>
            </a:stretch>
          </p:blipFill>
          <p:spPr>
            <a:xfrm>
              <a:off x="8870521" y="2906633"/>
              <a:ext cx="1554520" cy="1075672"/>
            </a:xfrm>
            <a:prstGeom prst="rect">
              <a:avLst/>
            </a:prstGeom>
          </p:spPr>
        </p:pic>
      </p:grpSp>
      <p:grpSp>
        <p:nvGrpSpPr>
          <p:cNvPr id="77" name="Group 76"/>
          <p:cNvGrpSpPr/>
          <p:nvPr/>
        </p:nvGrpSpPr>
        <p:grpSpPr>
          <a:xfrm>
            <a:off x="8865386" y="4447214"/>
            <a:ext cx="1392852" cy="1683782"/>
            <a:chOff x="8932616" y="4614408"/>
            <a:chExt cx="1392852" cy="1683782"/>
          </a:xfrm>
        </p:grpSpPr>
        <p:pic>
          <p:nvPicPr>
            <p:cNvPr id="76" name="Picture 75"/>
            <p:cNvPicPr>
              <a:picLocks noChangeAspect="1"/>
            </p:cNvPicPr>
            <p:nvPr/>
          </p:nvPicPr>
          <p:blipFill>
            <a:blip r:embed="rId8"/>
            <a:stretch>
              <a:fillRect/>
            </a:stretch>
          </p:blipFill>
          <p:spPr>
            <a:xfrm>
              <a:off x="8932616" y="4614408"/>
              <a:ext cx="1314450" cy="1314450"/>
            </a:xfrm>
            <a:prstGeom prst="rect">
              <a:avLst/>
            </a:prstGeom>
          </p:spPr>
        </p:pic>
        <p:sp>
          <p:nvSpPr>
            <p:cNvPr id="106" name="TextBox 105"/>
            <p:cNvSpPr txBox="1"/>
            <p:nvPr/>
          </p:nvSpPr>
          <p:spPr>
            <a:xfrm>
              <a:off x="8970097" y="5928858"/>
              <a:ext cx="1355371" cy="369332"/>
            </a:xfrm>
            <a:prstGeom prst="rect">
              <a:avLst/>
            </a:prstGeom>
            <a:noFill/>
          </p:spPr>
          <p:txBody>
            <a:bodyPr wrap="none" rtlCol="0">
              <a:spAutoFit/>
            </a:bodyPr>
            <a:lstStyle/>
            <a:p>
              <a:pPr algn="ctr"/>
              <a:r>
                <a:rPr lang="fr-BE" dirty="0" err="1" smtClean="0"/>
                <a:t>Laboratories</a:t>
              </a:r>
              <a:endParaRPr lang="fr-BE" dirty="0" smtClean="0"/>
            </a:p>
          </p:txBody>
        </p:sp>
      </p:grpSp>
      <p:cxnSp>
        <p:nvCxnSpPr>
          <p:cNvPr id="108" name="Curved Connector 107"/>
          <p:cNvCxnSpPr>
            <a:stCxn id="74" idx="3"/>
            <a:endCxn id="20" idx="1"/>
          </p:cNvCxnSpPr>
          <p:nvPr/>
        </p:nvCxnSpPr>
        <p:spPr>
          <a:xfrm flipV="1">
            <a:off x="10300084" y="1975621"/>
            <a:ext cx="698307" cy="13265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294733"/>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294733"/>
            <a:ext cx="2319466"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0688548" y="2855690"/>
            <a:ext cx="1357359" cy="2036416"/>
            <a:chOff x="4655626" y="6311062"/>
            <a:chExt cx="1357359" cy="2036416"/>
          </a:xfrm>
        </p:grpSpPr>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19" name="TextBox 118"/>
            <p:cNvSpPr txBox="1"/>
            <p:nvPr/>
          </p:nvSpPr>
          <p:spPr>
            <a:xfrm>
              <a:off x="4655626" y="6593152"/>
              <a:ext cx="1357359" cy="1754326"/>
            </a:xfrm>
            <a:prstGeom prst="rect">
              <a:avLst/>
            </a:prstGeom>
            <a:noFill/>
          </p:spPr>
          <p:txBody>
            <a:bodyPr wrap="none" rtlCol="0">
              <a:spAutoFit/>
            </a:bodyPr>
            <a:lstStyle/>
            <a:p>
              <a:r>
                <a:rPr lang="fr-BE" b="1" dirty="0" smtClean="0">
                  <a:solidFill>
                    <a:srgbClr val="555150"/>
                  </a:solidFill>
                </a:rPr>
                <a:t>IUAM</a:t>
              </a:r>
            </a:p>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a:p>
              <a:r>
                <a:rPr lang="fr-BE" b="1" dirty="0" err="1" smtClean="0">
                  <a:solidFill>
                    <a:srgbClr val="555150"/>
                  </a:solidFill>
                </a:rPr>
                <a:t>eHealthBox</a:t>
              </a:r>
              <a:endParaRPr lang="fr-BE" b="1" dirty="0" smtClean="0">
                <a:solidFill>
                  <a:srgbClr val="555150"/>
                </a:solidFill>
              </a:endParaRPr>
            </a:p>
            <a:p>
              <a:r>
                <a:rPr lang="fr-BE" b="1" dirty="0" smtClean="0">
                  <a:solidFill>
                    <a:srgbClr val="555150"/>
                  </a:solidFill>
                </a:rPr>
                <a:t>ETEE</a:t>
              </a:r>
            </a:p>
            <a:p>
              <a:endParaRPr lang="fr-BE" b="1" dirty="0">
                <a:solidFill>
                  <a:srgbClr val="555150"/>
                </a:solidFill>
              </a:endParaRPr>
            </a:p>
            <a:p>
              <a:endParaRPr lang="fr-BE" b="1" dirty="0" smtClean="0">
                <a:solidFill>
                  <a:srgbClr val="555150"/>
                </a:solidFill>
              </a:endParaRPr>
            </a:p>
          </p:txBody>
        </p:sp>
      </p:grpSp>
      <p:cxnSp>
        <p:nvCxnSpPr>
          <p:cNvPr id="133" name="Curved Connector 132"/>
          <p:cNvCxnSpPr>
            <a:stCxn id="6" idx="3"/>
            <a:endCxn id="72" idx="1"/>
          </p:cNvCxnSpPr>
          <p:nvPr/>
        </p:nvCxnSpPr>
        <p:spPr>
          <a:xfrm flipV="1">
            <a:off x="6545920" y="1963036"/>
            <a:ext cx="2246852" cy="1331697"/>
          </a:xfrm>
          <a:prstGeom prst="curvedConnector3">
            <a:avLst>
              <a:gd name="adj1" fmla="val 61395"/>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72" idx="3"/>
            <a:endCxn id="20" idx="1"/>
          </p:cNvCxnSpPr>
          <p:nvPr/>
        </p:nvCxnSpPr>
        <p:spPr>
          <a:xfrm>
            <a:off x="10151459" y="1963036"/>
            <a:ext cx="846932" cy="1258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65144" y="5719881"/>
            <a:ext cx="2747099" cy="923330"/>
          </a:xfrm>
          <a:prstGeom prst="rect">
            <a:avLst/>
          </a:prstGeom>
          <a:noFill/>
        </p:spPr>
        <p:txBody>
          <a:bodyPr wrap="none" rtlCol="0">
            <a:spAutoFit/>
          </a:bodyPr>
          <a:lstStyle/>
          <a:p>
            <a:r>
              <a:rPr lang="fr-BE" b="1" dirty="0" err="1" smtClean="0">
                <a:solidFill>
                  <a:srgbClr val="555150"/>
                </a:solidFill>
              </a:rPr>
              <a:t>Addressbook</a:t>
            </a:r>
            <a:endParaRPr lang="fr-BE" b="1" dirty="0" smtClean="0">
              <a:solidFill>
                <a:srgbClr val="555150"/>
              </a:solidFill>
            </a:endParaRPr>
          </a:p>
          <a:p>
            <a:r>
              <a:rPr lang="fr-BE" b="1" dirty="0" err="1" smtClean="0">
                <a:solidFill>
                  <a:srgbClr val="555150"/>
                </a:solidFill>
              </a:rPr>
              <a:t>ConsultRN</a:t>
            </a:r>
            <a:endParaRPr lang="fr-BE" b="1" dirty="0" smtClean="0">
              <a:solidFill>
                <a:srgbClr val="555150"/>
              </a:solidFill>
            </a:endParaRPr>
          </a:p>
          <a:p>
            <a:r>
              <a:rPr lang="fr-BE" b="1" dirty="0" err="1" smtClean="0">
                <a:solidFill>
                  <a:srgbClr val="555150"/>
                </a:solidFill>
              </a:rPr>
              <a:t>DossierNumberGeneration</a:t>
            </a:r>
            <a:endParaRPr lang="fr-BE" b="1" dirty="0" smtClean="0">
              <a:solidFill>
                <a:srgbClr val="555150"/>
              </a:solidFill>
            </a:endParaRPr>
          </a:p>
        </p:txBody>
      </p:sp>
      <p:grpSp>
        <p:nvGrpSpPr>
          <p:cNvPr id="149" name="Group 148"/>
          <p:cNvGrpSpPr/>
          <p:nvPr/>
        </p:nvGrpSpPr>
        <p:grpSpPr>
          <a:xfrm>
            <a:off x="3736110" y="5369792"/>
            <a:ext cx="2150653" cy="991769"/>
            <a:chOff x="4920737" y="5529683"/>
            <a:chExt cx="2150653" cy="991769"/>
          </a:xfrm>
        </p:grpSpPr>
        <p:sp>
          <p:nvSpPr>
            <p:cNvPr id="93" name="TextBox 92"/>
            <p:cNvSpPr txBox="1"/>
            <p:nvPr/>
          </p:nvSpPr>
          <p:spPr>
            <a:xfrm>
              <a:off x="4920737" y="5875121"/>
              <a:ext cx="2150653" cy="646331"/>
            </a:xfrm>
            <a:prstGeom prst="rect">
              <a:avLst/>
            </a:prstGeom>
            <a:noFill/>
          </p:spPr>
          <p:txBody>
            <a:bodyPr wrap="none" rtlCol="0">
              <a:spAutoFit/>
            </a:bodyPr>
            <a:lstStyle/>
            <a:p>
              <a:r>
                <a:rPr lang="fr-BE" b="1" dirty="0" err="1" smtClean="0">
                  <a:solidFill>
                    <a:srgbClr val="555150"/>
                  </a:solidFill>
                </a:rPr>
                <a:t>CentralPersonnelFile</a:t>
              </a:r>
              <a:endParaRPr lang="fr-BE" b="1" dirty="0" smtClean="0">
                <a:solidFill>
                  <a:srgbClr val="555150"/>
                </a:solidFill>
              </a:endParaRPr>
            </a:p>
            <a:p>
              <a:r>
                <a:rPr lang="fr-BE" b="1" dirty="0" err="1" smtClean="0">
                  <a:solidFill>
                    <a:srgbClr val="555150"/>
                  </a:solidFill>
                </a:rPr>
                <a:t>DmfA</a:t>
              </a:r>
              <a:endParaRPr lang="fr-BE" b="1" dirty="0" smtClean="0">
                <a:solidFill>
                  <a:srgbClr val="555150"/>
                </a:solidFill>
              </a:endParaRPr>
            </a:p>
          </p:txBody>
        </p:sp>
        <p:pic>
          <p:nvPicPr>
            <p:cNvPr id="148" name="Picture 147"/>
            <p:cNvPicPr>
              <a:picLocks noChangeAspect="1"/>
            </p:cNvPicPr>
            <p:nvPr/>
          </p:nvPicPr>
          <p:blipFill>
            <a:blip r:embed="rId9"/>
            <a:stretch>
              <a:fillRect/>
            </a:stretch>
          </p:blipFill>
          <p:spPr>
            <a:xfrm>
              <a:off x="5007873" y="5529683"/>
              <a:ext cx="839409" cy="404160"/>
            </a:xfrm>
            <a:prstGeom prst="rect">
              <a:avLst/>
            </a:prstGeom>
          </p:spPr>
        </p:pic>
      </p:grpSp>
      <p:grpSp>
        <p:nvGrpSpPr>
          <p:cNvPr id="155" name="Group 154"/>
          <p:cNvGrpSpPr/>
          <p:nvPr/>
        </p:nvGrpSpPr>
        <p:grpSpPr>
          <a:xfrm>
            <a:off x="2012758" y="3901175"/>
            <a:ext cx="2153410" cy="1422586"/>
            <a:chOff x="2012758" y="4107097"/>
            <a:chExt cx="2153410" cy="1422586"/>
          </a:xfrm>
        </p:grpSpPr>
        <p:grpSp>
          <p:nvGrpSpPr>
            <p:cNvPr id="30" name="Group 29"/>
            <p:cNvGrpSpPr/>
            <p:nvPr/>
          </p:nvGrpSpPr>
          <p:grpSpPr>
            <a:xfrm>
              <a:off x="2012758" y="4107097"/>
              <a:ext cx="2153410" cy="1422586"/>
              <a:chOff x="1750596" y="4853618"/>
              <a:chExt cx="2153410" cy="1422586"/>
            </a:xfrm>
          </p:grpSpPr>
          <p:pic>
            <p:nvPicPr>
              <p:cNvPr id="49" name="Picture 48"/>
              <p:cNvPicPr>
                <a:picLocks noChangeAspect="1"/>
              </p:cNvPicPr>
              <p:nvPr/>
            </p:nvPicPr>
            <p:blipFill>
              <a:blip r:embed="rId10"/>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1"/>
              <a:stretch>
                <a:fillRect/>
              </a:stretch>
            </p:blipFill>
            <p:spPr>
              <a:xfrm>
                <a:off x="3052769" y="5447169"/>
                <a:ext cx="400050" cy="485775"/>
              </a:xfrm>
              <a:prstGeom prst="rect">
                <a:avLst/>
              </a:prstGeom>
            </p:spPr>
          </p:pic>
          <p:sp>
            <p:nvSpPr>
              <p:cNvPr id="55" name="TextBox 54"/>
              <p:cNvSpPr txBox="1"/>
              <p:nvPr/>
            </p:nvSpPr>
            <p:spPr>
              <a:xfrm>
                <a:off x="1750596" y="5906872"/>
                <a:ext cx="2153410" cy="369332"/>
              </a:xfrm>
              <a:prstGeom prst="rect">
                <a:avLst/>
              </a:prstGeom>
              <a:noFill/>
            </p:spPr>
            <p:txBody>
              <a:bodyPr wrap="none" rtlCol="0">
                <a:spAutoFit/>
              </a:bodyPr>
              <a:lstStyle/>
              <a:p>
                <a:pPr algn="ctr"/>
                <a:r>
                  <a:rPr lang="fr-BE" dirty="0" err="1" smtClean="0"/>
                  <a:t>Entities</a:t>
                </a:r>
                <a:r>
                  <a:rPr lang="fr-BE" dirty="0" smtClean="0"/>
                  <a:t> prescriptions</a:t>
                </a:r>
                <a:endParaRPr lang="fr-BE" dirty="0"/>
              </a:p>
            </p:txBody>
          </p:sp>
        </p:grpSp>
        <p:pic>
          <p:nvPicPr>
            <p:cNvPr id="152" name="Picture 151"/>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563213"/>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3"/>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smtClean="0"/>
                  <a:t>CTPC</a:t>
                </a:r>
                <a:endParaRPr lang="en-US" dirty="0"/>
              </a:p>
            </p:txBody>
          </p:sp>
        </p:grpSp>
        <p:pic>
          <p:nvPicPr>
            <p:cNvPr id="153" name="Picture 152"/>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grpSp>
        <p:nvGrpSpPr>
          <p:cNvPr id="157" name="Group 156"/>
          <p:cNvGrpSpPr/>
          <p:nvPr/>
        </p:nvGrpSpPr>
        <p:grpSpPr>
          <a:xfrm>
            <a:off x="5150116" y="4092826"/>
            <a:ext cx="1950167" cy="412974"/>
            <a:chOff x="5150116" y="4298748"/>
            <a:chExt cx="1950167" cy="412974"/>
          </a:xfrm>
        </p:grpSpPr>
        <p:sp>
          <p:nvSpPr>
            <p:cNvPr id="100" name="TextBox 99"/>
            <p:cNvSpPr txBox="1"/>
            <p:nvPr/>
          </p:nvSpPr>
          <p:spPr>
            <a:xfrm>
              <a:off x="5537098" y="4325989"/>
              <a:ext cx="1563185" cy="369332"/>
            </a:xfrm>
            <a:prstGeom prst="rect">
              <a:avLst/>
            </a:prstGeom>
            <a:noFill/>
          </p:spPr>
          <p:txBody>
            <a:bodyPr wrap="none" rtlCol="0">
              <a:spAutoFit/>
            </a:bodyPr>
            <a:lstStyle/>
            <a:p>
              <a:r>
                <a:rPr lang="en-US" b="1" dirty="0" err="1" smtClean="0"/>
                <a:t>DataEncryptor</a:t>
              </a:r>
              <a:endParaRPr lang="en-US" b="1" dirty="0"/>
            </a:p>
          </p:txBody>
        </p:sp>
        <p:pic>
          <p:nvPicPr>
            <p:cNvPr id="156" name="Picture 155"/>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5150116" y="4298748"/>
              <a:ext cx="421395" cy="412974"/>
            </a:xfrm>
            <a:prstGeom prst="rect">
              <a:avLst/>
            </a:prstGeom>
          </p:spPr>
        </p:pic>
      </p:grpSp>
      <p:pic>
        <p:nvPicPr>
          <p:cNvPr id="72" name="Picture 12" descr="mijngezondheid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2772" y="1716002"/>
            <a:ext cx="1358687" cy="4940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066777" y="1051427"/>
            <a:ext cx="2034211" cy="1659534"/>
            <a:chOff x="2066777" y="1051427"/>
            <a:chExt cx="2034211" cy="1659534"/>
          </a:xfrm>
        </p:grpSpPr>
        <p:pic>
          <p:nvPicPr>
            <p:cNvPr id="31" name="Picture 30"/>
            <p:cNvPicPr>
              <a:picLocks noChangeAspect="1"/>
            </p:cNvPicPr>
            <p:nvPr/>
          </p:nvPicPr>
          <p:blipFill>
            <a:blip r:embed="rId15">
              <a:duotone>
                <a:schemeClr val="accent5">
                  <a:shade val="45000"/>
                  <a:satMod val="135000"/>
                </a:schemeClr>
                <a:prstClr val="white"/>
              </a:duotone>
            </a:blip>
            <a:stretch>
              <a:fillRect/>
            </a:stretch>
          </p:blipFill>
          <p:spPr>
            <a:xfrm>
              <a:off x="2377622" y="1051427"/>
              <a:ext cx="1424247" cy="1431665"/>
            </a:xfrm>
            <a:prstGeom prst="rect">
              <a:avLst/>
            </a:prstGeom>
          </p:spPr>
        </p:pic>
        <p:sp>
          <p:nvSpPr>
            <p:cNvPr id="65" name="TextBox 64"/>
            <p:cNvSpPr txBox="1"/>
            <p:nvPr/>
          </p:nvSpPr>
          <p:spPr>
            <a:xfrm>
              <a:off x="2066777" y="2341629"/>
              <a:ext cx="2034211" cy="369332"/>
            </a:xfrm>
            <a:prstGeom prst="rect">
              <a:avLst/>
            </a:prstGeom>
            <a:noFill/>
          </p:spPr>
          <p:txBody>
            <a:bodyPr wrap="none" rtlCol="0">
              <a:spAutoFit/>
            </a:bodyPr>
            <a:lstStyle/>
            <a:p>
              <a:pPr algn="ctr"/>
              <a:r>
                <a:rPr lang="en-US" dirty="0" smtClean="0"/>
                <a:t>Integrated software</a:t>
              </a:r>
              <a:endParaRPr lang="en-US" dirty="0"/>
            </a:p>
          </p:txBody>
        </p:sp>
      </p:grpSp>
      <p:pic>
        <p:nvPicPr>
          <p:cNvPr id="88" name="Picture 87"/>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1857264" y="2934693"/>
            <a:ext cx="1080120" cy="360040"/>
          </a:xfrm>
          <a:prstGeom prst="rect">
            <a:avLst/>
          </a:prstGeom>
        </p:spPr>
      </p:pic>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3492152" y="2929703"/>
            <a:ext cx="1080120" cy="360040"/>
          </a:xfrm>
          <a:prstGeom prst="rect">
            <a:avLst/>
          </a:prstGeom>
        </p:spPr>
      </p:pic>
      <p:pic>
        <p:nvPicPr>
          <p:cNvPr id="90" name="Picture 89"/>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2024667" y="5387656"/>
            <a:ext cx="1080120" cy="360040"/>
          </a:xfrm>
          <a:prstGeom prst="rect">
            <a:avLst/>
          </a:prstGeom>
        </p:spPr>
      </p:pic>
    </p:spTree>
    <p:extLst>
      <p:ext uri="{BB962C8B-B14F-4D97-AF65-F5344CB8AC3E}">
        <p14:creationId xmlns:p14="http://schemas.microsoft.com/office/powerpoint/2010/main" val="94065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ppt_x"/>
                                          </p:val>
                                        </p:tav>
                                        <p:tav tm="100000">
                                          <p:val>
                                            <p:strVal val="#ppt_x"/>
                                          </p:val>
                                        </p:tav>
                                      </p:tavLst>
                                    </p:anim>
                                    <p:anim calcmode="lin" valueType="num">
                                      <p:cBhvr additive="base">
                                        <p:cTn id="27" dur="1000" fill="hold"/>
                                        <p:tgtEl>
                                          <p:spTgt spid="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 calcmode="lin" valueType="num">
                                      <p:cBhvr additive="base">
                                        <p:cTn id="30" dur="1000" fill="hold"/>
                                        <p:tgtEl>
                                          <p:spTgt spid="146"/>
                                        </p:tgtEl>
                                        <p:attrNameLst>
                                          <p:attrName>ppt_x</p:attrName>
                                        </p:attrNameLst>
                                      </p:cBhvr>
                                      <p:tavLst>
                                        <p:tav tm="0">
                                          <p:val>
                                            <p:strVal val="#ppt_x"/>
                                          </p:val>
                                        </p:tav>
                                        <p:tav tm="100000">
                                          <p:val>
                                            <p:strVal val="#ppt_x"/>
                                          </p:val>
                                        </p:tav>
                                      </p:tavLst>
                                    </p:anim>
                                    <p:anim calcmode="lin" valueType="num">
                                      <p:cBhvr additive="base">
                                        <p:cTn id="31"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1000"/>
                                        <p:tgtEl>
                                          <p:spTgt spid="157"/>
                                        </p:tgtEl>
                                      </p:cBhvr>
                                    </p:animEffect>
                                    <p:anim calcmode="lin" valueType="num">
                                      <p:cBhvr>
                                        <p:cTn id="49" dur="1000" fill="hold"/>
                                        <p:tgtEl>
                                          <p:spTgt spid="157"/>
                                        </p:tgtEl>
                                        <p:attrNameLst>
                                          <p:attrName>ppt_x</p:attrName>
                                        </p:attrNameLst>
                                      </p:cBhvr>
                                      <p:tavLst>
                                        <p:tav tm="0">
                                          <p:val>
                                            <p:strVal val="#ppt_x"/>
                                          </p:val>
                                        </p:tav>
                                        <p:tav tm="100000">
                                          <p:val>
                                            <p:strVal val="#ppt_x"/>
                                          </p:val>
                                        </p:tav>
                                      </p:tavLst>
                                    </p:anim>
                                    <p:anim calcmode="lin" valueType="num">
                                      <p:cBhvr>
                                        <p:cTn id="5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1000"/>
                                        <p:tgtEl>
                                          <p:spTgt spid="117"/>
                                        </p:tgtEl>
                                      </p:cBhvr>
                                    </p:animEffect>
                                    <p:anim calcmode="lin" valueType="num">
                                      <p:cBhvr>
                                        <p:cTn id="56" dur="1000" fill="hold"/>
                                        <p:tgtEl>
                                          <p:spTgt spid="117"/>
                                        </p:tgtEl>
                                        <p:attrNameLst>
                                          <p:attrName>ppt_x</p:attrName>
                                        </p:attrNameLst>
                                      </p:cBhvr>
                                      <p:tavLst>
                                        <p:tav tm="0">
                                          <p:val>
                                            <p:strVal val="#ppt_x"/>
                                          </p:val>
                                        </p:tav>
                                        <p:tav tm="100000">
                                          <p:val>
                                            <p:strVal val="#ppt_x"/>
                                          </p:val>
                                        </p:tav>
                                      </p:tavLst>
                                    </p:anim>
                                    <p:anim calcmode="lin" valueType="num">
                                      <p:cBhvr>
                                        <p:cTn id="57"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1" grpId="0"/>
      <p:bldP spid="1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some numbers</a:t>
            </a:r>
            <a:endParaRPr lang="en-US" dirty="0"/>
          </a:p>
        </p:txBody>
      </p:sp>
      <p:sp>
        <p:nvSpPr>
          <p:cNvPr id="3" name="Content Placeholder 2"/>
          <p:cNvSpPr>
            <a:spLocks noGrp="1"/>
          </p:cNvSpPr>
          <p:nvPr>
            <p:ph idx="1"/>
          </p:nvPr>
        </p:nvSpPr>
        <p:spPr/>
        <p:txBody>
          <a:bodyPr/>
          <a:lstStyle/>
          <a:p>
            <a:r>
              <a:rPr lang="en-US" dirty="0"/>
              <a:t>Since 06/2021 </a:t>
            </a:r>
          </a:p>
          <a:p>
            <a:pPr lvl="1"/>
            <a:r>
              <a:rPr lang="en-US" dirty="0"/>
              <a:t>15,4 M Corona Test Prescription Codes requested</a:t>
            </a:r>
          </a:p>
          <a:p>
            <a:pPr lvl="2"/>
            <a:r>
              <a:rPr lang="en-US" dirty="0"/>
              <a:t>12,5 M requested by tracing or health professionals</a:t>
            </a:r>
          </a:p>
          <a:p>
            <a:pPr lvl="2"/>
            <a:r>
              <a:rPr lang="en-US" dirty="0"/>
              <a:t>2,9 M requested by citizens</a:t>
            </a:r>
          </a:p>
          <a:p>
            <a:pPr lvl="3"/>
            <a:r>
              <a:rPr lang="en-US" dirty="0"/>
              <a:t>950 k after a self assessment tool</a:t>
            </a:r>
          </a:p>
          <a:p>
            <a:pPr lvl="3"/>
            <a:r>
              <a:rPr lang="en-US" dirty="0"/>
              <a:t>130 k after a positive auto test</a:t>
            </a:r>
          </a:p>
          <a:p>
            <a:pPr lvl="3"/>
            <a:r>
              <a:rPr lang="en-US" dirty="0"/>
              <a:t>1.250 k vacation free tests</a:t>
            </a:r>
          </a:p>
          <a:p>
            <a:pPr lvl="3"/>
            <a:r>
              <a:rPr lang="en-US" dirty="0"/>
              <a:t>630 k paid tests</a:t>
            </a:r>
          </a:p>
          <a:p>
            <a:endParaRPr lang="en-US" dirty="0"/>
          </a:p>
          <a:p>
            <a:r>
              <a:rPr lang="en-US" dirty="0"/>
              <a:t>API Calls : ~600k per day on working days</a:t>
            </a:r>
          </a:p>
        </p:txBody>
      </p:sp>
    </p:spTree>
    <p:extLst>
      <p:ext uri="{BB962C8B-B14F-4D97-AF65-F5344CB8AC3E}">
        <p14:creationId xmlns:p14="http://schemas.microsoft.com/office/powerpoint/2010/main" val="31966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eForm COVID-19 lab request (1/2)</a:t>
            </a:r>
            <a:endParaRPr lang="en-US" dirty="0"/>
          </a:p>
        </p:txBody>
      </p:sp>
      <p:pic>
        <p:nvPicPr>
          <p:cNvPr id="5"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0112"/>
          <a:stretch/>
        </p:blipFill>
        <p:spPr>
          <a:xfrm>
            <a:off x="0" y="965200"/>
            <a:ext cx="5761038" cy="5748338"/>
          </a:xfrm>
        </p:spPr>
      </p:pic>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r="12991"/>
          <a:stretch/>
        </p:blipFill>
        <p:spPr>
          <a:xfrm>
            <a:off x="3193468" y="965200"/>
            <a:ext cx="5832648" cy="5342243"/>
          </a:xfrm>
          <a:prstGeom prst="rect">
            <a:avLst/>
          </a:prstGeom>
        </p:spPr>
      </p:pic>
    </p:spTree>
    <p:extLst>
      <p:ext uri="{BB962C8B-B14F-4D97-AF65-F5344CB8AC3E}">
        <p14:creationId xmlns:p14="http://schemas.microsoft.com/office/powerpoint/2010/main" val="347748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eForm</a:t>
            </a:r>
            <a:r>
              <a:rPr lang="en-US" dirty="0" smtClean="0"/>
              <a:t> COVID-19 lab request (2/2)</a:t>
            </a:r>
            <a:endParaRPr lang="en-US" dirty="0"/>
          </a:p>
        </p:txBody>
      </p:sp>
      <p:pic>
        <p:nvPicPr>
          <p:cNvPr id="8"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2915437" y="3663396"/>
            <a:ext cx="6361126" cy="178907"/>
          </a:xfrm>
        </p:spPr>
      </p:pic>
      <p:pic>
        <p:nvPicPr>
          <p:cNvPr id="7"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3760" b="4366"/>
          <a:stretch/>
        </p:blipFill>
        <p:spPr>
          <a:xfrm>
            <a:off x="188592" y="1084524"/>
            <a:ext cx="11814816" cy="5013282"/>
          </a:xfrm>
          <a:prstGeom prst="rect">
            <a:avLst/>
          </a:prstGeom>
        </p:spPr>
      </p:pic>
    </p:spTree>
    <p:extLst>
      <p:ext uri="{BB962C8B-B14F-4D97-AF65-F5344CB8AC3E}">
        <p14:creationId xmlns:p14="http://schemas.microsoft.com/office/powerpoint/2010/main" val="82789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smtClean="0"/>
              <a:t>eHealth-platform actors</a:t>
            </a:r>
            <a:endParaRPr lang="en-US" dirty="0"/>
          </a:p>
        </p:txBody>
      </p:sp>
      <p:cxnSp>
        <p:nvCxnSpPr>
          <p:cNvPr id="20" name="Straight Connector 19"/>
          <p:cNvCxnSpPr/>
          <p:nvPr/>
        </p:nvCxnSpPr>
        <p:spPr>
          <a:xfrm flipH="1" flipV="1">
            <a:off x="4140626" y="2140535"/>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235690"/>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075252"/>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406247"/>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001551"/>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190854"/>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524285"/>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498766"/>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364229"/>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602588"/>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793136"/>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717821"/>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587347"/>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793136"/>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584897" y="5352393"/>
            <a:ext cx="1380110" cy="13801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532" y="5239674"/>
            <a:ext cx="548680" cy="548680"/>
          </a:xfrm>
          <a:prstGeom prst="rect">
            <a:avLst/>
          </a:prstGeom>
        </p:spPr>
      </p:pic>
      <p:pic>
        <p:nvPicPr>
          <p:cNvPr id="37"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122753"/>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1879205"/>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30555" y="5017860"/>
            <a:ext cx="1138974" cy="113897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784" y="3874814"/>
            <a:ext cx="1240334" cy="124033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874" y="2499873"/>
            <a:ext cx="1130717" cy="113071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0773" y="2948431"/>
            <a:ext cx="708670" cy="708670"/>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4460" y="1586450"/>
            <a:ext cx="708670" cy="70867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1149" y="5144430"/>
            <a:ext cx="708670" cy="708670"/>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8291" y="4169950"/>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79452" y="867140"/>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479082"/>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4744" y="3547548"/>
            <a:ext cx="1702891" cy="504056"/>
          </a:xfrm>
          <a:prstGeom prst="rect">
            <a:avLst/>
          </a:prstGeom>
        </p:spPr>
      </p:pic>
      <p:pic>
        <p:nvPicPr>
          <p:cNvPr id="49" name="Picture 48"/>
          <p:cNvPicPr>
            <a:picLocks noChangeAspect="1"/>
          </p:cNvPicPr>
          <p:nvPr/>
        </p:nvPicPr>
        <p:blipFill>
          <a:blip r:embed="rId15"/>
          <a:stretch>
            <a:fillRect/>
          </a:stretch>
        </p:blipFill>
        <p:spPr>
          <a:xfrm>
            <a:off x="7319544" y="2076033"/>
            <a:ext cx="1846545" cy="526554"/>
          </a:xfrm>
          <a:prstGeom prst="rect">
            <a:avLst/>
          </a:prstGeom>
          <a:ln>
            <a:solidFill>
              <a:srgbClr val="525252"/>
            </a:solidFill>
          </a:ln>
        </p:spPr>
      </p:pic>
      <p:pic>
        <p:nvPicPr>
          <p:cNvPr id="50" name="Picture 49"/>
          <p:cNvPicPr>
            <a:picLocks noChangeAspect="1"/>
          </p:cNvPicPr>
          <p:nvPr/>
        </p:nvPicPr>
        <p:blipFill>
          <a:blip r:embed="rId16"/>
          <a:stretch>
            <a:fillRect/>
          </a:stretch>
        </p:blipFill>
        <p:spPr>
          <a:xfrm>
            <a:off x="6256417" y="5075237"/>
            <a:ext cx="1511939" cy="1274174"/>
          </a:xfrm>
          <a:prstGeom prst="rect">
            <a:avLst/>
          </a:prstGeom>
          <a:ln>
            <a:solidFill>
              <a:srgbClr val="525252"/>
            </a:solidFill>
          </a:ln>
        </p:spPr>
      </p:pic>
      <p:sp>
        <p:nvSpPr>
          <p:cNvPr id="51" name="TextBox 50"/>
          <p:cNvSpPr txBox="1"/>
          <p:nvPr/>
        </p:nvSpPr>
        <p:spPr>
          <a:xfrm>
            <a:off x="8472264" y="3670217"/>
            <a:ext cx="13681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black"/>
                </a:solidFill>
                <a:effectLst/>
                <a:uLnTx/>
                <a:uFillTx/>
                <a:latin typeface="Calibri"/>
                <a:ea typeface="+mn-ea"/>
                <a:cs typeface="+mn-cs"/>
              </a:rPr>
              <a:t>Authentic</a:t>
            </a:r>
            <a:r>
              <a:rPr kumimoji="0" lang="nl-BE" sz="1800" b="0" i="0" u="none" strike="noStrike" kern="1200" cap="none" spc="0" normalizeH="0" baseline="0" noProof="0" dirty="0">
                <a:ln>
                  <a:noFill/>
                </a:ln>
                <a:solidFill>
                  <a:prstClr val="black"/>
                </a:solidFill>
                <a:effectLst/>
                <a:uLnTx/>
                <a:uFillTx/>
                <a:latin typeface="Calibri"/>
                <a:ea typeface="+mn-ea"/>
                <a:cs typeface="+mn-cs"/>
              </a:rPr>
              <a:t> sources</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2" name="Picture 51"/>
          <p:cNvPicPr>
            <a:picLocks noChangeAspect="1"/>
          </p:cNvPicPr>
          <p:nvPr/>
        </p:nvPicPr>
        <p:blipFill>
          <a:blip r:embed="rId17"/>
          <a:stretch>
            <a:fillRect/>
          </a:stretch>
        </p:blipFill>
        <p:spPr>
          <a:xfrm>
            <a:off x="8869165" y="3166161"/>
            <a:ext cx="621846" cy="542591"/>
          </a:xfrm>
          <a:prstGeom prst="rect">
            <a:avLst/>
          </a:prstGeom>
        </p:spPr>
      </p:pic>
      <p:pic>
        <p:nvPicPr>
          <p:cNvPr id="53" name="Picture 52"/>
          <p:cNvPicPr>
            <a:picLocks noChangeAspect="1"/>
          </p:cNvPicPr>
          <p:nvPr/>
        </p:nvPicPr>
        <p:blipFill>
          <a:blip r:embed="rId18"/>
          <a:stretch>
            <a:fillRect/>
          </a:stretch>
        </p:blipFill>
        <p:spPr>
          <a:xfrm>
            <a:off x="6669145" y="3998734"/>
            <a:ext cx="650398" cy="564687"/>
          </a:xfrm>
          <a:prstGeom prst="rect">
            <a:avLst/>
          </a:prstGeom>
        </p:spPr>
      </p:pic>
      <p:cxnSp>
        <p:nvCxnSpPr>
          <p:cNvPr id="54" name="Straight Connector 53"/>
          <p:cNvCxnSpPr/>
          <p:nvPr/>
        </p:nvCxnSpPr>
        <p:spPr>
          <a:xfrm>
            <a:off x="6218154" y="1596691"/>
            <a:ext cx="795" cy="2675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8624168" y="4386012"/>
            <a:ext cx="1402135" cy="1402135"/>
          </a:xfrm>
          <a:prstGeom prst="rect">
            <a:avLst/>
          </a:prstGeom>
        </p:spPr>
      </p:pic>
      <p:pic>
        <p:nvPicPr>
          <p:cNvPr id="56" name="Picture 55"/>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2171637" y="1360082"/>
            <a:ext cx="1139235" cy="1139235"/>
          </a:xfrm>
          <a:prstGeom prst="rect">
            <a:avLst/>
          </a:prstGeom>
        </p:spPr>
      </p:pic>
    </p:spTree>
    <p:extLst>
      <p:ext uri="{BB962C8B-B14F-4D97-AF65-F5344CB8AC3E}">
        <p14:creationId xmlns:p14="http://schemas.microsoft.com/office/powerpoint/2010/main" val="1936243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Entities prescriptions</a:t>
            </a:r>
            <a:endParaRPr lang="en-US" dirty="0"/>
          </a:p>
        </p:txBody>
      </p:sp>
      <p:pic>
        <p:nvPicPr>
          <p:cNvPr id="4" name="Picture 3"/>
          <p:cNvPicPr>
            <a:picLocks noChangeAspect="1"/>
          </p:cNvPicPr>
          <p:nvPr/>
        </p:nvPicPr>
        <p:blipFill>
          <a:blip r:embed="rId2"/>
          <a:stretch>
            <a:fillRect/>
          </a:stretch>
        </p:blipFill>
        <p:spPr>
          <a:xfrm>
            <a:off x="2999656" y="930898"/>
            <a:ext cx="6216794" cy="5927102"/>
          </a:xfrm>
          <a:prstGeom prst="rect">
            <a:avLst/>
          </a:prstGeom>
        </p:spPr>
      </p:pic>
    </p:spTree>
    <p:extLst>
      <p:ext uri="{BB962C8B-B14F-4D97-AF65-F5344CB8AC3E}">
        <p14:creationId xmlns:p14="http://schemas.microsoft.com/office/powerpoint/2010/main" val="1549737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Testing: reservation of a sampling location and moment</a:t>
            </a:r>
            <a:endParaRPr lang="fr-BE" dirty="0"/>
          </a:p>
        </p:txBody>
      </p:sp>
      <p:sp>
        <p:nvSpPr>
          <p:cNvPr id="6" name="Content Placeholder 5"/>
          <p:cNvSpPr>
            <a:spLocks noGrp="1"/>
          </p:cNvSpPr>
          <p:nvPr>
            <p:ph idx="1"/>
          </p:nvPr>
        </p:nvSpPr>
        <p:spPr/>
        <p:txBody>
          <a:bodyPr/>
          <a:lstStyle/>
          <a:p>
            <a:endParaRPr lang="fr-BE"/>
          </a:p>
        </p:txBody>
      </p:sp>
      <p:pic>
        <p:nvPicPr>
          <p:cNvPr id="8" name="Picture 7"/>
          <p:cNvPicPr>
            <a:picLocks noChangeAspect="1"/>
          </p:cNvPicPr>
          <p:nvPr/>
        </p:nvPicPr>
        <p:blipFill rotWithShape="1">
          <a:blip r:embed="rId2"/>
          <a:srcRect b="9371"/>
          <a:stretch/>
        </p:blipFill>
        <p:spPr>
          <a:xfrm>
            <a:off x="10006" y="1084857"/>
            <a:ext cx="12181994" cy="5008439"/>
          </a:xfrm>
          <a:prstGeom prst="rect">
            <a:avLst/>
          </a:prstGeom>
        </p:spPr>
      </p:pic>
    </p:spTree>
    <p:extLst>
      <p:ext uri="{BB962C8B-B14F-4D97-AF65-F5344CB8AC3E}">
        <p14:creationId xmlns:p14="http://schemas.microsoft.com/office/powerpoint/2010/main" val="193838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tracing: why ? </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59636"/>
            <a:ext cx="10058400" cy="5372583"/>
          </a:xfrm>
          <a:prstGeom prst="rect">
            <a:avLst/>
          </a:prstGeom>
        </p:spPr>
      </p:pic>
    </p:spTree>
    <p:extLst>
      <p:ext uri="{BB962C8B-B14F-4D97-AF65-F5344CB8AC3E}">
        <p14:creationId xmlns:p14="http://schemas.microsoft.com/office/powerpoint/2010/main" val="4254769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tracing: what ?</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5600" y="908720"/>
            <a:ext cx="7003604" cy="5927850"/>
          </a:xfrm>
          <a:prstGeom prst="rect">
            <a:avLst/>
          </a:prstGeom>
        </p:spPr>
      </p:pic>
    </p:spTree>
    <p:extLst>
      <p:ext uri="{BB962C8B-B14F-4D97-AF65-F5344CB8AC3E}">
        <p14:creationId xmlns:p14="http://schemas.microsoft.com/office/powerpoint/2010/main" val="2309744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contact tracing is put in place ?</a:t>
            </a:r>
            <a:endParaRPr lang="en-US" dirty="0"/>
          </a:p>
        </p:txBody>
      </p:sp>
      <p:sp>
        <p:nvSpPr>
          <p:cNvPr id="3" name="Content Placeholder 2"/>
          <p:cNvSpPr>
            <a:spLocks noGrp="1"/>
          </p:cNvSpPr>
          <p:nvPr>
            <p:ph idx="1"/>
          </p:nvPr>
        </p:nvSpPr>
        <p:spPr/>
        <p:txBody>
          <a:bodyPr>
            <a:normAutofit/>
          </a:bodyPr>
          <a:lstStyle/>
          <a:p>
            <a:r>
              <a:rPr lang="en-US" dirty="0"/>
              <a:t>C</a:t>
            </a:r>
            <a:r>
              <a:rPr lang="en-US" dirty="0" smtClean="0"/>
              <a:t>ontact tracing by health care providers</a:t>
            </a:r>
          </a:p>
          <a:p>
            <a:endParaRPr lang="en-US" dirty="0" smtClean="0"/>
          </a:p>
          <a:p>
            <a:r>
              <a:rPr lang="en-US" dirty="0"/>
              <a:t>C</a:t>
            </a:r>
            <a:r>
              <a:rPr lang="en-US" dirty="0" smtClean="0"/>
              <a:t>ontact tracing by contact centers</a:t>
            </a:r>
          </a:p>
          <a:p>
            <a:pPr lvl="1"/>
            <a:r>
              <a:rPr lang="en-US" dirty="0"/>
              <a:t>see </a:t>
            </a:r>
            <a:r>
              <a:rPr lang="en-US" dirty="0">
                <a:hlinkClick r:id="rId2"/>
              </a:rPr>
              <a:t>https://www.corona-tracking.info</a:t>
            </a:r>
            <a:r>
              <a:rPr lang="en-US" dirty="0" smtClean="0">
                <a:hlinkClick r:id="rId2"/>
              </a:rPr>
              <a:t>/</a:t>
            </a:r>
            <a:endParaRPr lang="en-US" dirty="0" smtClean="0"/>
          </a:p>
          <a:p>
            <a:endParaRPr lang="en-US" dirty="0" smtClean="0"/>
          </a:p>
          <a:p>
            <a:r>
              <a:rPr lang="en-US" dirty="0"/>
              <a:t>C</a:t>
            </a:r>
            <a:r>
              <a:rPr lang="en-US" dirty="0" smtClean="0"/>
              <a:t>ontact tracing within companies and collectivities</a:t>
            </a:r>
          </a:p>
          <a:p>
            <a:pPr lvl="1"/>
            <a:r>
              <a:rPr lang="en-US" dirty="0" smtClean="0"/>
              <a:t>see </a:t>
            </a:r>
            <a:r>
              <a:rPr lang="en-US" dirty="0" smtClean="0">
                <a:hlinkClick r:id="rId3"/>
              </a:rPr>
              <a:t>https</a:t>
            </a:r>
            <a:r>
              <a:rPr lang="en-US" dirty="0">
                <a:hlinkClick r:id="rId3"/>
              </a:rPr>
              <a:t>://co-prev.be/nl/covid-19-informatie</a:t>
            </a:r>
            <a:r>
              <a:rPr lang="en-US" dirty="0" smtClean="0">
                <a:hlinkClick r:id="rId3"/>
              </a:rPr>
              <a:t>/</a:t>
            </a:r>
            <a:r>
              <a:rPr lang="en-US" dirty="0" smtClean="0"/>
              <a:t> </a:t>
            </a:r>
            <a:r>
              <a:rPr lang="en-US" dirty="0"/>
              <a:t>or </a:t>
            </a:r>
            <a:r>
              <a:rPr lang="en-US" dirty="0">
                <a:hlinkClick r:id="rId4"/>
              </a:rPr>
              <a:t>https://co-prev.be/fr/covid-19-information</a:t>
            </a:r>
            <a:r>
              <a:rPr lang="en-US" dirty="0" smtClean="0">
                <a:hlinkClick r:id="rId4"/>
              </a:rPr>
              <a:t>/</a:t>
            </a:r>
            <a:endParaRPr lang="en-US" dirty="0" smtClean="0"/>
          </a:p>
          <a:p>
            <a:pPr lvl="1"/>
            <a:endParaRPr lang="en-US" dirty="0" smtClean="0"/>
          </a:p>
          <a:p>
            <a:r>
              <a:rPr lang="en-US" dirty="0"/>
              <a:t>C</a:t>
            </a:r>
            <a:r>
              <a:rPr lang="en-US" dirty="0" smtClean="0"/>
              <a:t>ontact tracing via app Coronalert</a:t>
            </a:r>
          </a:p>
          <a:p>
            <a:pPr lvl="1"/>
            <a:r>
              <a:rPr lang="en-US" dirty="0"/>
              <a:t>see </a:t>
            </a:r>
            <a:r>
              <a:rPr lang="en-US" dirty="0">
                <a:hlinkClick r:id="rId5"/>
              </a:rPr>
              <a:t>https://</a:t>
            </a:r>
            <a:r>
              <a:rPr lang="en-US" dirty="0" smtClean="0">
                <a:hlinkClick r:id="rId5"/>
              </a:rPr>
              <a:t>coronalert.be/</a:t>
            </a:r>
            <a:endParaRPr lang="en-US" dirty="0"/>
          </a:p>
        </p:txBody>
      </p:sp>
    </p:spTree>
    <p:extLst>
      <p:ext uri="{BB962C8B-B14F-4D97-AF65-F5344CB8AC3E}">
        <p14:creationId xmlns:p14="http://schemas.microsoft.com/office/powerpoint/2010/main" val="266088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Tracing: enterprise architectural view</a:t>
            </a:r>
            <a:endParaRPr lang="en-US" dirty="0"/>
          </a:p>
        </p:txBody>
      </p:sp>
      <p:sp>
        <p:nvSpPr>
          <p:cNvPr id="2" name="Content Placeholder 1"/>
          <p:cNvSpPr>
            <a:spLocks noGrp="1"/>
          </p:cNvSpPr>
          <p:nvPr>
            <p:ph idx="4294967295"/>
          </p:nvPr>
        </p:nvSpPr>
        <p:spPr>
          <a:xfrm>
            <a:off x="119336" y="1340768"/>
            <a:ext cx="11958784" cy="4351338"/>
          </a:xfrm>
        </p:spPr>
        <p:txBody>
          <a:bodyPr/>
          <a:lstStyle/>
          <a:p>
            <a:pPr marL="457200" lvl="1" indent="0" algn="ctr">
              <a:buNone/>
            </a:pPr>
            <a:endParaRPr lang="en-US" dirty="0" smtClean="0"/>
          </a:p>
          <a:p>
            <a:pPr marL="457200" lvl="1" indent="0" algn="ctr">
              <a:buNone/>
            </a:pPr>
            <a:r>
              <a:rPr lang="en-US" dirty="0" smtClean="0"/>
              <a:t>Tracing </a:t>
            </a:r>
            <a:r>
              <a:rPr lang="en-US" dirty="0"/>
              <a:t>is a </a:t>
            </a:r>
            <a:r>
              <a:rPr lang="en-US" dirty="0" smtClean="0"/>
              <a:t>very reactive customer </a:t>
            </a:r>
            <a:r>
              <a:rPr lang="en-US" dirty="0"/>
              <a:t>relationship management process in a campaign management </a:t>
            </a:r>
            <a:r>
              <a:rPr lang="en-US" dirty="0" smtClean="0"/>
              <a:t>context</a:t>
            </a:r>
            <a:br>
              <a:rPr lang="en-US" dirty="0" smtClean="0"/>
            </a:br>
            <a:endParaRPr lang="en-US" dirty="0"/>
          </a:p>
        </p:txBody>
      </p:sp>
      <p:sp>
        <p:nvSpPr>
          <p:cNvPr id="5" name="Content Placeholder 4"/>
          <p:cNvSpPr txBox="1">
            <a:spLocks/>
          </p:cNvSpPr>
          <p:nvPr/>
        </p:nvSpPr>
        <p:spPr>
          <a:xfrm>
            <a:off x="553644" y="2877300"/>
            <a:ext cx="5231561" cy="2808793"/>
          </a:xfrm>
          <a:prstGeom prst="rect">
            <a:avLst/>
          </a:prstGeom>
          <a:ln>
            <a:solidFill>
              <a:schemeClr val="bg1">
                <a:lumMod val="65000"/>
              </a:schemeClr>
            </a:solidFill>
          </a:ln>
        </p:spPr>
        <p:txBody>
          <a:bodyPr vert="horz" lIns="91440" tIns="45720" rIns="91440" bIns="45720" rtlCol="0">
            <a:normAutofit fontScale="55000" lnSpcReduction="20000"/>
          </a:bodyPr>
          <a:lstStyle>
            <a:lvl1pPr marL="457200" indent="-457200" algn="l" defTabSz="914400" rtl="0" eaLnBrk="1" latinLnBrk="0" hangingPunct="1">
              <a:lnSpc>
                <a:spcPct val="90000"/>
              </a:lnSpc>
              <a:spcBef>
                <a:spcPts val="1000"/>
              </a:spcBef>
              <a:buClr>
                <a:srgbClr val="CF00C0"/>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CF00C0"/>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CF00C0"/>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t>A simple yet powerful CRM process</a:t>
            </a:r>
          </a:p>
          <a:p>
            <a:pPr marL="685800">
              <a:buFont typeface="+mj-lt"/>
              <a:buAutoNum type="arabicPeriod"/>
            </a:pPr>
            <a:r>
              <a:rPr lang="en-US" sz="3200" dirty="0" smtClean="0"/>
              <a:t>I want to reach a specific target group</a:t>
            </a:r>
          </a:p>
          <a:p>
            <a:pPr marL="685800">
              <a:buFont typeface="+mj-lt"/>
              <a:buAutoNum type="arabicPeriod"/>
            </a:pPr>
            <a:r>
              <a:rPr lang="en-US" sz="3200" dirty="0" smtClean="0"/>
              <a:t>Filter the target group in the CRM</a:t>
            </a:r>
          </a:p>
          <a:p>
            <a:pPr marL="685800">
              <a:buFont typeface="+mj-lt"/>
              <a:buAutoNum type="arabicPeriod"/>
            </a:pPr>
            <a:r>
              <a:rPr lang="en-US" sz="3200" dirty="0" smtClean="0"/>
              <a:t>Select the communication channels depending on profession, age, place of living, …</a:t>
            </a:r>
          </a:p>
          <a:p>
            <a:pPr marL="685800">
              <a:buFont typeface="+mj-lt"/>
              <a:buAutoNum type="arabicPeriod"/>
            </a:pPr>
            <a:r>
              <a:rPr lang="en-US" sz="3200" dirty="0" smtClean="0"/>
              <a:t>The platform simulates the effect of the choices on reachability, call center capacity, …</a:t>
            </a:r>
          </a:p>
          <a:p>
            <a:pPr marL="685800">
              <a:buFont typeface="+mj-lt"/>
              <a:buAutoNum type="arabicPeriod"/>
            </a:pPr>
            <a:r>
              <a:rPr lang="en-US" sz="3200" dirty="0" smtClean="0"/>
              <a:t>The platform optimizes the different channels</a:t>
            </a:r>
          </a:p>
          <a:p>
            <a:pPr marL="914400" lvl="1" indent="-457200">
              <a:buFont typeface="+mj-lt"/>
              <a:buAutoNum type="arabicPeriod"/>
            </a:pPr>
            <a:endParaRPr lang="en-US" sz="2800" dirty="0" smtClean="0"/>
          </a:p>
        </p:txBody>
      </p:sp>
      <p:sp>
        <p:nvSpPr>
          <p:cNvPr id="6" name="Content Placeholder 4"/>
          <p:cNvSpPr txBox="1">
            <a:spLocks/>
          </p:cNvSpPr>
          <p:nvPr/>
        </p:nvSpPr>
        <p:spPr>
          <a:xfrm>
            <a:off x="6535060" y="2778910"/>
            <a:ext cx="5543060" cy="2461846"/>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Clr>
                <a:srgbClr val="CF00C0"/>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CF00C0"/>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CF00C0"/>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smtClean="0"/>
              <a:t>CRM for contact tracing</a:t>
            </a:r>
          </a:p>
          <a:p>
            <a:pPr marL="685800">
              <a:buFont typeface="+mj-lt"/>
              <a:buAutoNum type="arabicPeriod"/>
            </a:pPr>
            <a:r>
              <a:rPr lang="en-US" sz="1800" dirty="0" smtClean="0"/>
              <a:t>I want to reach infected persons (index persons)</a:t>
            </a:r>
          </a:p>
          <a:p>
            <a:pPr marL="685800">
              <a:buFont typeface="+mj-lt"/>
              <a:buAutoNum type="arabicPeriod"/>
            </a:pPr>
            <a:r>
              <a:rPr lang="en-US" sz="1800" dirty="0" smtClean="0"/>
              <a:t>I receive a list of index persons from </a:t>
            </a:r>
            <a:r>
              <a:rPr lang="en-US" sz="1800" dirty="0" err="1" smtClean="0"/>
              <a:t>Sciensano</a:t>
            </a:r>
            <a:endParaRPr lang="en-US" sz="1800" dirty="0" smtClean="0"/>
          </a:p>
          <a:p>
            <a:pPr marL="685800">
              <a:buFont typeface="+mj-lt"/>
              <a:buAutoNum type="arabicPeriod"/>
            </a:pPr>
            <a:r>
              <a:rPr lang="en-US" sz="1800" dirty="0" smtClean="0"/>
              <a:t>I communicate via SMS, email, telephone and field agents depending on the country of origin</a:t>
            </a:r>
          </a:p>
          <a:p>
            <a:pPr marL="685800">
              <a:buFont typeface="+mj-lt"/>
              <a:buAutoNum type="arabicPeriod"/>
            </a:pPr>
            <a:r>
              <a:rPr lang="en-US" sz="1800" dirty="0" smtClean="0"/>
              <a:t>The platform uses historic data to simulate the effect on reachability, call center capacity, …</a:t>
            </a:r>
          </a:p>
          <a:p>
            <a:pPr marL="685800">
              <a:buFont typeface="+mj-lt"/>
              <a:buAutoNum type="arabicPeriod"/>
            </a:pPr>
            <a:r>
              <a:rPr lang="en-US" sz="1800" dirty="0" smtClean="0"/>
              <a:t>Regions optimize the communication channels to prevent call center meltdown</a:t>
            </a:r>
          </a:p>
        </p:txBody>
      </p:sp>
      <p:sp>
        <p:nvSpPr>
          <p:cNvPr id="8" name="Right Arrow 7"/>
          <p:cNvSpPr/>
          <p:nvPr/>
        </p:nvSpPr>
        <p:spPr>
          <a:xfrm>
            <a:off x="5974080" y="3415473"/>
            <a:ext cx="274320" cy="1230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6432233" y="3123839"/>
            <a:ext cx="395287" cy="392598"/>
          </a:xfrm>
          <a:prstGeom prst="rect">
            <a:avLst/>
          </a:prstGeom>
        </p:spPr>
      </p:pic>
      <p:pic>
        <p:nvPicPr>
          <p:cNvPr id="10" name="Picture 9"/>
          <p:cNvPicPr>
            <a:picLocks noChangeAspect="1"/>
          </p:cNvPicPr>
          <p:nvPr/>
        </p:nvPicPr>
        <p:blipFill>
          <a:blip r:embed="rId3"/>
          <a:stretch>
            <a:fillRect/>
          </a:stretch>
        </p:blipFill>
        <p:spPr>
          <a:xfrm>
            <a:off x="6432233" y="3516437"/>
            <a:ext cx="395287" cy="392598"/>
          </a:xfrm>
          <a:prstGeom prst="rect">
            <a:avLst/>
          </a:prstGeom>
        </p:spPr>
      </p:pic>
      <p:pic>
        <p:nvPicPr>
          <p:cNvPr id="12" name="Picture 11"/>
          <p:cNvPicPr>
            <a:picLocks noChangeAspect="1"/>
          </p:cNvPicPr>
          <p:nvPr/>
        </p:nvPicPr>
        <p:blipFill>
          <a:blip r:embed="rId3"/>
          <a:stretch>
            <a:fillRect/>
          </a:stretch>
        </p:blipFill>
        <p:spPr>
          <a:xfrm>
            <a:off x="6432233" y="3924275"/>
            <a:ext cx="395287" cy="392598"/>
          </a:xfrm>
          <a:prstGeom prst="rect">
            <a:avLst/>
          </a:prstGeom>
        </p:spPr>
      </p:pic>
      <p:pic>
        <p:nvPicPr>
          <p:cNvPr id="14" name="Picture 13"/>
          <p:cNvPicPr>
            <a:picLocks noChangeAspect="1"/>
          </p:cNvPicPr>
          <p:nvPr/>
        </p:nvPicPr>
        <p:blipFill>
          <a:blip r:embed="rId4"/>
          <a:stretch>
            <a:fillRect/>
          </a:stretch>
        </p:blipFill>
        <p:spPr>
          <a:xfrm>
            <a:off x="6390798" y="4483727"/>
            <a:ext cx="433388" cy="408224"/>
          </a:xfrm>
          <a:prstGeom prst="rect">
            <a:avLst/>
          </a:prstGeom>
        </p:spPr>
      </p:pic>
      <p:sp>
        <p:nvSpPr>
          <p:cNvPr id="18" name="Oval 17"/>
          <p:cNvSpPr/>
          <p:nvPr/>
        </p:nvSpPr>
        <p:spPr>
          <a:xfrm>
            <a:off x="6443186" y="509567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8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
                                            <p:txEl>
                                              <p:pRg st="1" end="1"/>
                                            </p:txEl>
                                          </p:spTgt>
                                        </p:tgtEl>
                                        <p:attrNameLst>
                                          <p:attrName>style.visibility</p:attrName>
                                        </p:attrNameLst>
                                      </p:cBhvr>
                                      <p:to>
                                        <p:strVal val="visible"/>
                                      </p:to>
                                    </p:set>
                                    <p:animEffect transition="in" filter="circle(in)">
                                      <p:cBhvr>
                                        <p:cTn id="63"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uiExpand="1" build="allAtOnce"/>
      <p:bldP spid="8"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Tracing: main building blocks and reuse</a:t>
            </a:r>
            <a:endParaRPr lang="en-US" dirty="0"/>
          </a:p>
        </p:txBody>
      </p:sp>
      <p:pic>
        <p:nvPicPr>
          <p:cNvPr id="4" name="Picture 3"/>
          <p:cNvPicPr>
            <a:picLocks noChangeAspect="1"/>
          </p:cNvPicPr>
          <p:nvPr/>
        </p:nvPicPr>
        <p:blipFill>
          <a:blip r:embed="rId2"/>
          <a:stretch>
            <a:fillRect/>
          </a:stretch>
        </p:blipFill>
        <p:spPr>
          <a:xfrm>
            <a:off x="9144829" y="1957547"/>
            <a:ext cx="1148294" cy="1021411"/>
          </a:xfrm>
          <a:prstGeom prst="rect">
            <a:avLst/>
          </a:prstGeom>
        </p:spPr>
      </p:pic>
      <p:grpSp>
        <p:nvGrpSpPr>
          <p:cNvPr id="11" name="Group 10"/>
          <p:cNvGrpSpPr>
            <a:grpSpLocks noChangeAspect="1"/>
          </p:cNvGrpSpPr>
          <p:nvPr/>
        </p:nvGrpSpPr>
        <p:grpSpPr>
          <a:xfrm>
            <a:off x="1906928" y="1832267"/>
            <a:ext cx="2423805" cy="1596082"/>
            <a:chOff x="2022125" y="1781793"/>
            <a:chExt cx="2423805" cy="1596082"/>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022125" y="2731544"/>
              <a:ext cx="2423805" cy="646331"/>
            </a:xfrm>
            <a:prstGeom prst="rect">
              <a:avLst/>
            </a:prstGeom>
            <a:noFill/>
          </p:spPr>
          <p:txBody>
            <a:bodyPr wrap="none" rtlCol="0">
              <a:spAutoFit/>
            </a:bodyPr>
            <a:lstStyle/>
            <a:p>
              <a:r>
                <a:rPr lang="en-US" dirty="0" smtClean="0"/>
                <a:t>Passenger Locator Form</a:t>
              </a:r>
            </a:p>
            <a:p>
              <a:r>
                <a:rPr lang="en-US" dirty="0" err="1" smtClean="0"/>
                <a:t>Coronalert</a:t>
              </a:r>
              <a:r>
                <a:rPr lang="en-US" dirty="0" smtClean="0"/>
                <a:t> Form</a:t>
              </a:r>
              <a:endParaRPr lang="en-US" dirty="0"/>
            </a:p>
          </p:txBody>
        </p:sp>
      </p:grpSp>
      <p:grpSp>
        <p:nvGrpSpPr>
          <p:cNvPr id="17" name="Group 16"/>
          <p:cNvGrpSpPr>
            <a:grpSpLocks noChangeAspect="1"/>
          </p:cNvGrpSpPr>
          <p:nvPr/>
        </p:nvGrpSpPr>
        <p:grpSpPr>
          <a:xfrm>
            <a:off x="2324284" y="4359303"/>
            <a:ext cx="1121344" cy="1463040"/>
            <a:chOff x="2332636" y="4326391"/>
            <a:chExt cx="1547688" cy="2019300"/>
          </a:xfrm>
        </p:grpSpPr>
        <p:pic>
          <p:nvPicPr>
            <p:cNvPr id="9" name="Picture 8"/>
            <p:cNvPicPr>
              <a:picLocks noChangeAspect="1"/>
            </p:cNvPicPr>
            <p:nvPr/>
          </p:nvPicPr>
          <p:blipFill>
            <a:blip r:embed="rId4"/>
            <a:stretch>
              <a:fillRect/>
            </a:stretch>
          </p:blipFill>
          <p:spPr>
            <a:xfrm>
              <a:off x="2468305" y="4326391"/>
              <a:ext cx="1276350" cy="2019300"/>
            </a:xfrm>
            <a:prstGeom prst="rect">
              <a:avLst/>
            </a:prstGeom>
          </p:spPr>
        </p:pic>
        <p:pic>
          <p:nvPicPr>
            <p:cNvPr id="14" name="Picture 13"/>
            <p:cNvPicPr>
              <a:picLocks noChangeAspect="1"/>
            </p:cNvPicPr>
            <p:nvPr/>
          </p:nvPicPr>
          <p:blipFill>
            <a:blip r:embed="rId5"/>
            <a:stretch>
              <a:fillRect/>
            </a:stretch>
          </p:blipFill>
          <p:spPr>
            <a:xfrm>
              <a:off x="2332636" y="5854667"/>
              <a:ext cx="1547688" cy="491024"/>
            </a:xfrm>
            <a:prstGeom prst="rect">
              <a:avLst/>
            </a:prstGeom>
          </p:spPr>
        </p:pic>
      </p:grpSp>
      <p:grpSp>
        <p:nvGrpSpPr>
          <p:cNvPr id="16" name="Group 15"/>
          <p:cNvGrpSpPr>
            <a:grpSpLocks noChangeAspect="1"/>
          </p:cNvGrpSpPr>
          <p:nvPr/>
        </p:nvGrpSpPr>
        <p:grpSpPr>
          <a:xfrm>
            <a:off x="3712520" y="3093484"/>
            <a:ext cx="3154710" cy="1551260"/>
            <a:chOff x="3649767" y="2998141"/>
            <a:chExt cx="4354158" cy="2141062"/>
          </a:xfrm>
        </p:grpSpPr>
        <p:pic>
          <p:nvPicPr>
            <p:cNvPr id="6" name="Picture 5"/>
            <p:cNvPicPr>
              <a:picLocks noChangeAspect="1"/>
            </p:cNvPicPr>
            <p:nvPr/>
          </p:nvPicPr>
          <p:blipFill>
            <a:blip r:embed="rId6"/>
            <a:stretch>
              <a:fillRect/>
            </a:stretch>
          </p:blipFill>
          <p:spPr>
            <a:xfrm>
              <a:off x="5188671" y="2998141"/>
              <a:ext cx="1276350" cy="2019300"/>
            </a:xfrm>
            <a:prstGeom prst="rect">
              <a:avLst/>
            </a:prstGeom>
          </p:spPr>
        </p:pic>
        <p:sp>
          <p:nvSpPr>
            <p:cNvPr id="15" name="TextBox 14"/>
            <p:cNvSpPr txBox="1"/>
            <p:nvPr/>
          </p:nvSpPr>
          <p:spPr>
            <a:xfrm>
              <a:off x="3649767" y="4629448"/>
              <a:ext cx="4354158" cy="509755"/>
            </a:xfrm>
            <a:prstGeom prst="rect">
              <a:avLst/>
            </a:prstGeom>
            <a:noFill/>
          </p:spPr>
          <p:txBody>
            <a:bodyPr wrap="none" rtlCol="0">
              <a:spAutoFit/>
            </a:bodyPr>
            <a:lstStyle/>
            <a:p>
              <a:pPr algn="ctr"/>
              <a:r>
                <a:rPr lang="en-US" dirty="0" smtClean="0"/>
                <a:t>Tracing business </a:t>
              </a:r>
              <a:r>
                <a:rPr lang="en-US" dirty="0"/>
                <a:t>p</a:t>
              </a:r>
              <a:r>
                <a:rPr lang="en-US" dirty="0" smtClean="0"/>
                <a:t>rocess </a:t>
              </a:r>
              <a:r>
                <a:rPr lang="en-US" dirty="0"/>
                <a:t>e</a:t>
              </a:r>
              <a:r>
                <a:rPr lang="en-US" dirty="0" smtClean="0"/>
                <a:t>ngine</a:t>
              </a:r>
              <a:endParaRPr lang="en-US" dirty="0"/>
            </a:p>
          </p:txBody>
        </p:sp>
      </p:grpSp>
      <p:pic>
        <p:nvPicPr>
          <p:cNvPr id="18" name="Picture 17"/>
          <p:cNvPicPr>
            <a:picLocks noChangeAspect="1"/>
          </p:cNvPicPr>
          <p:nvPr/>
        </p:nvPicPr>
        <p:blipFill>
          <a:blip r:embed="rId7"/>
          <a:stretch>
            <a:fillRect/>
          </a:stretch>
        </p:blipFill>
        <p:spPr>
          <a:xfrm>
            <a:off x="9154477" y="4323142"/>
            <a:ext cx="1128997" cy="822356"/>
          </a:xfrm>
          <a:prstGeom prst="rect">
            <a:avLst/>
          </a:prstGeom>
        </p:spPr>
      </p:pic>
      <p:pic>
        <p:nvPicPr>
          <p:cNvPr id="20" name="Picture 19"/>
          <p:cNvPicPr>
            <a:picLocks noChangeAspect="1"/>
          </p:cNvPicPr>
          <p:nvPr/>
        </p:nvPicPr>
        <p:blipFill>
          <a:blip r:embed="rId8">
            <a:duotone>
              <a:schemeClr val="accent3">
                <a:shade val="45000"/>
                <a:satMod val="135000"/>
              </a:schemeClr>
              <a:prstClr val="white"/>
            </a:duotone>
          </a:blip>
          <a:stretch>
            <a:fillRect/>
          </a:stretch>
        </p:blipFill>
        <p:spPr>
          <a:xfrm>
            <a:off x="753020" y="1929630"/>
            <a:ext cx="676275" cy="752475"/>
          </a:xfrm>
          <a:prstGeom prst="rect">
            <a:avLst/>
          </a:prstGeom>
        </p:spPr>
      </p:pic>
      <p:pic>
        <p:nvPicPr>
          <p:cNvPr id="21" name="Picture 20"/>
          <p:cNvPicPr>
            <a:picLocks noChangeAspect="1"/>
          </p:cNvPicPr>
          <p:nvPr/>
        </p:nvPicPr>
        <p:blipFill>
          <a:blip r:embed="rId9"/>
          <a:stretch>
            <a:fillRect/>
          </a:stretch>
        </p:blipFill>
        <p:spPr>
          <a:xfrm>
            <a:off x="9893073" y="2468252"/>
            <a:ext cx="400050" cy="485775"/>
          </a:xfrm>
          <a:prstGeom prst="rect">
            <a:avLst/>
          </a:prstGeom>
        </p:spPr>
      </p:pic>
      <p:pic>
        <p:nvPicPr>
          <p:cNvPr id="22" name="Picture 21"/>
          <p:cNvPicPr>
            <a:picLocks noChangeAspect="1"/>
          </p:cNvPicPr>
          <p:nvPr/>
        </p:nvPicPr>
        <p:blipFill>
          <a:blip r:embed="rId9"/>
          <a:stretch>
            <a:fillRect/>
          </a:stretch>
        </p:blipFill>
        <p:spPr>
          <a:xfrm>
            <a:off x="9893073" y="4618125"/>
            <a:ext cx="400050" cy="485775"/>
          </a:xfrm>
          <a:prstGeom prst="rect">
            <a:avLst/>
          </a:prstGeom>
        </p:spPr>
      </p:pic>
      <p:pic>
        <p:nvPicPr>
          <p:cNvPr id="7" name="Picture 6"/>
          <p:cNvPicPr>
            <a:picLocks noChangeAspect="1"/>
          </p:cNvPicPr>
          <p:nvPr/>
        </p:nvPicPr>
        <p:blipFill>
          <a:blip r:embed="rId10"/>
          <a:stretch>
            <a:fillRect/>
          </a:stretch>
        </p:blipFill>
        <p:spPr>
          <a:xfrm>
            <a:off x="10191655" y="2342786"/>
            <a:ext cx="676275" cy="800100"/>
          </a:xfrm>
          <a:prstGeom prst="rect">
            <a:avLst/>
          </a:prstGeom>
        </p:spPr>
      </p:pic>
      <p:cxnSp>
        <p:nvCxnSpPr>
          <p:cNvPr id="34" name="Curved Connector 33"/>
          <p:cNvCxnSpPr>
            <a:stCxn id="5" idx="3"/>
            <a:endCxn id="6" idx="1"/>
          </p:cNvCxnSpPr>
          <p:nvPr/>
        </p:nvCxnSpPr>
        <p:spPr>
          <a:xfrm>
            <a:off x="3435914" y="2308129"/>
            <a:ext cx="1391586" cy="151687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1"/>
          <a:stretch>
            <a:fillRect/>
          </a:stretch>
        </p:blipFill>
        <p:spPr>
          <a:xfrm>
            <a:off x="10168889" y="4684508"/>
            <a:ext cx="752475" cy="714375"/>
          </a:xfrm>
          <a:prstGeom prst="rect">
            <a:avLst/>
          </a:prstGeom>
        </p:spPr>
      </p:pic>
      <p:cxnSp>
        <p:nvCxnSpPr>
          <p:cNvPr id="39" name="Curved Connector 38"/>
          <p:cNvCxnSpPr>
            <a:stCxn id="9" idx="3"/>
            <a:endCxn id="6" idx="1"/>
          </p:cNvCxnSpPr>
          <p:nvPr/>
        </p:nvCxnSpPr>
        <p:spPr>
          <a:xfrm flipV="1">
            <a:off x="3347332" y="3825004"/>
            <a:ext cx="1480168" cy="1265819"/>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94" idx="3"/>
            <a:endCxn id="9" idx="1"/>
          </p:cNvCxnSpPr>
          <p:nvPr/>
        </p:nvCxnSpPr>
        <p:spPr>
          <a:xfrm>
            <a:off x="1412728" y="5082766"/>
            <a:ext cx="1009852" cy="805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6" idx="3"/>
            <a:endCxn id="26" idx="1"/>
          </p:cNvCxnSpPr>
          <p:nvPr/>
        </p:nvCxnSpPr>
        <p:spPr>
          <a:xfrm>
            <a:off x="5752252" y="3825004"/>
            <a:ext cx="1435993" cy="216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1" name="Curved Connector 50"/>
          <p:cNvCxnSpPr>
            <a:stCxn id="26" idx="3"/>
            <a:endCxn id="4" idx="1"/>
          </p:cNvCxnSpPr>
          <p:nvPr/>
        </p:nvCxnSpPr>
        <p:spPr>
          <a:xfrm flipV="1">
            <a:off x="8186866" y="2468253"/>
            <a:ext cx="957963" cy="135891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26" idx="3"/>
            <a:endCxn id="18" idx="1"/>
          </p:cNvCxnSpPr>
          <p:nvPr/>
        </p:nvCxnSpPr>
        <p:spPr>
          <a:xfrm>
            <a:off x="8186866" y="3827167"/>
            <a:ext cx="967611" cy="9071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363809" y="5421186"/>
            <a:ext cx="1289327" cy="1205420"/>
            <a:chOff x="4655626" y="6311062"/>
            <a:chExt cx="1289327" cy="1205420"/>
          </a:xfrm>
        </p:grpSpPr>
        <p:pic>
          <p:nvPicPr>
            <p:cNvPr id="58" name="Picture 5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59" name="TextBox 58"/>
            <p:cNvSpPr txBox="1"/>
            <p:nvPr/>
          </p:nvSpPr>
          <p:spPr>
            <a:xfrm>
              <a:off x="4655626" y="6593152"/>
              <a:ext cx="1289327" cy="923330"/>
            </a:xfrm>
            <a:prstGeom prst="rect">
              <a:avLst/>
            </a:prstGeom>
            <a:noFill/>
          </p:spPr>
          <p:txBody>
            <a:bodyPr wrap="none" rtlCol="0">
              <a:spAutoFit/>
            </a:bodyPr>
            <a:lstStyle/>
            <a:p>
              <a:r>
                <a:rPr lang="fr-BE" b="1" dirty="0" smtClean="0">
                  <a:solidFill>
                    <a:srgbClr val="555150"/>
                  </a:solidFill>
                </a:rPr>
                <a:t>IUAM</a:t>
              </a:r>
            </a:p>
            <a:p>
              <a:r>
                <a:rPr lang="fr-BE" b="1" dirty="0" err="1" smtClean="0">
                  <a:solidFill>
                    <a:srgbClr val="555150"/>
                  </a:solidFill>
                </a:rPr>
                <a:t>eHealthBox</a:t>
              </a:r>
              <a:endParaRPr lang="fr-BE" b="1" dirty="0" smtClean="0">
                <a:solidFill>
                  <a:srgbClr val="555150"/>
                </a:solidFill>
              </a:endParaRPr>
            </a:p>
            <a:p>
              <a:r>
                <a:rPr lang="fr-BE" b="1" dirty="0" smtClean="0">
                  <a:solidFill>
                    <a:srgbClr val="555150"/>
                  </a:solidFill>
                </a:rPr>
                <a:t>ETEE</a:t>
              </a:r>
            </a:p>
          </p:txBody>
        </p:sp>
      </p:grpSp>
      <p:pic>
        <p:nvPicPr>
          <p:cNvPr id="63" name="Picture 8" descr="Workflow and Decision Automation Platform | Camund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9137" y="4702147"/>
            <a:ext cx="1098202" cy="576556"/>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p:cNvGrpSpPr/>
          <p:nvPr/>
        </p:nvGrpSpPr>
        <p:grpSpPr>
          <a:xfrm>
            <a:off x="9509787" y="3307383"/>
            <a:ext cx="1658429" cy="783336"/>
            <a:chOff x="9509787" y="3580566"/>
            <a:chExt cx="1658429" cy="783336"/>
          </a:xfrm>
        </p:grpSpPr>
        <p:pic>
          <p:nvPicPr>
            <p:cNvPr id="64" name="Picture 2" descr="SPF Stratégie et Appui BOS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09787" y="3580566"/>
              <a:ext cx="783336" cy="78333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nforius - CSAM"/>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26968" y="3814500"/>
              <a:ext cx="841248" cy="315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7" name="Curved Connector 66"/>
          <p:cNvCxnSpPr>
            <a:stCxn id="20" idx="3"/>
            <a:endCxn id="5" idx="1"/>
          </p:cNvCxnSpPr>
          <p:nvPr/>
        </p:nvCxnSpPr>
        <p:spPr>
          <a:xfrm>
            <a:off x="1429295" y="2305868"/>
            <a:ext cx="1365008" cy="226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84" name="Picture 6" descr="Accueil | eBox"/>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62734" y="1358378"/>
            <a:ext cx="1014105" cy="3295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6" descr="RingRing Portal - Logi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91225" y="1268760"/>
            <a:ext cx="633076" cy="553942"/>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p:cNvGrpSpPr/>
          <p:nvPr/>
        </p:nvGrpSpPr>
        <p:grpSpPr>
          <a:xfrm>
            <a:off x="343110" y="2723328"/>
            <a:ext cx="1477771" cy="640045"/>
            <a:chOff x="343110" y="2996511"/>
            <a:chExt cx="1477771" cy="640045"/>
          </a:xfrm>
        </p:grpSpPr>
        <p:sp>
          <p:nvSpPr>
            <p:cNvPr id="61" name="TextBox 60"/>
            <p:cNvSpPr txBox="1"/>
            <p:nvPr/>
          </p:nvSpPr>
          <p:spPr>
            <a:xfrm>
              <a:off x="750716" y="2996511"/>
              <a:ext cx="1070165" cy="369332"/>
            </a:xfrm>
            <a:prstGeom prst="rect">
              <a:avLst/>
            </a:prstGeom>
            <a:noFill/>
          </p:spPr>
          <p:txBody>
            <a:bodyPr wrap="none" rtlCol="0">
              <a:spAutoFit/>
            </a:bodyPr>
            <a:lstStyle/>
            <a:p>
              <a:r>
                <a:rPr lang="fr-BE" b="1" dirty="0" err="1" smtClean="0">
                  <a:solidFill>
                    <a:schemeClr val="tx2"/>
                  </a:solidFill>
                </a:rPr>
                <a:t>elasticms</a:t>
              </a:r>
              <a:endParaRPr lang="en-US" b="1" dirty="0">
                <a:solidFill>
                  <a:schemeClr val="tx2"/>
                </a:solidFill>
              </a:endParaRPr>
            </a:p>
          </p:txBody>
        </p:sp>
        <p:pic>
          <p:nvPicPr>
            <p:cNvPr id="62" name="Picture 4" descr="RGPD : un gestionnaire de cookies accessible avec Orejime - Empreinte  Digitale, le blo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868" t="19309" r="6914" b="17325"/>
            <a:stretch/>
          </p:blipFill>
          <p:spPr bwMode="auto">
            <a:xfrm>
              <a:off x="837980" y="3318881"/>
              <a:ext cx="917284" cy="31767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a:blip r:embed="rId19"/>
            <a:stretch>
              <a:fillRect/>
            </a:stretch>
          </p:blipFill>
          <p:spPr>
            <a:xfrm>
              <a:off x="343110" y="3119029"/>
              <a:ext cx="391735" cy="497906"/>
            </a:xfrm>
            <a:prstGeom prst="rect">
              <a:avLst/>
            </a:prstGeom>
          </p:spPr>
        </p:pic>
      </p:grpSp>
      <p:pic>
        <p:nvPicPr>
          <p:cNvPr id="92" name="Picture 91"/>
          <p:cNvPicPr>
            <a:picLocks noChangeAspect="1"/>
          </p:cNvPicPr>
          <p:nvPr/>
        </p:nvPicPr>
        <p:blipFill>
          <a:blip r:embed="rId20"/>
          <a:stretch>
            <a:fillRect/>
          </a:stretch>
        </p:blipFill>
        <p:spPr>
          <a:xfrm>
            <a:off x="10834174" y="2036205"/>
            <a:ext cx="1039249" cy="1039249"/>
          </a:xfrm>
          <a:prstGeom prst="rect">
            <a:avLst/>
          </a:prstGeom>
        </p:spPr>
      </p:pic>
      <p:grpSp>
        <p:nvGrpSpPr>
          <p:cNvPr id="93" name="Group 92"/>
          <p:cNvGrpSpPr/>
          <p:nvPr/>
        </p:nvGrpSpPr>
        <p:grpSpPr>
          <a:xfrm>
            <a:off x="98278" y="4425541"/>
            <a:ext cx="1314450" cy="1683782"/>
            <a:chOff x="8932616" y="4614408"/>
            <a:chExt cx="1314450" cy="1683782"/>
          </a:xfrm>
        </p:grpSpPr>
        <p:pic>
          <p:nvPicPr>
            <p:cNvPr id="94" name="Picture 93"/>
            <p:cNvPicPr>
              <a:picLocks noChangeAspect="1"/>
            </p:cNvPicPr>
            <p:nvPr/>
          </p:nvPicPr>
          <p:blipFill>
            <a:blip r:embed="rId21"/>
            <a:stretch>
              <a:fillRect/>
            </a:stretch>
          </p:blipFill>
          <p:spPr>
            <a:xfrm>
              <a:off x="8932616" y="4614408"/>
              <a:ext cx="1314450" cy="1314450"/>
            </a:xfrm>
            <a:prstGeom prst="rect">
              <a:avLst/>
            </a:prstGeom>
          </p:spPr>
        </p:pic>
        <p:sp>
          <p:nvSpPr>
            <p:cNvPr id="95" name="TextBox 94"/>
            <p:cNvSpPr txBox="1"/>
            <p:nvPr/>
          </p:nvSpPr>
          <p:spPr>
            <a:xfrm>
              <a:off x="9555415" y="5928858"/>
              <a:ext cx="184731" cy="369332"/>
            </a:xfrm>
            <a:prstGeom prst="rect">
              <a:avLst/>
            </a:prstGeom>
            <a:noFill/>
          </p:spPr>
          <p:txBody>
            <a:bodyPr wrap="none" rtlCol="0">
              <a:spAutoFit/>
            </a:bodyPr>
            <a:lstStyle/>
            <a:p>
              <a:pPr algn="ctr"/>
              <a:endParaRPr lang="fr-BE" dirty="0" smtClean="0"/>
            </a:p>
          </p:txBody>
        </p:sp>
      </p:grpSp>
      <p:pic>
        <p:nvPicPr>
          <p:cNvPr id="98" name="Picture 97"/>
          <p:cNvPicPr>
            <a:picLocks noChangeAspect="1"/>
          </p:cNvPicPr>
          <p:nvPr/>
        </p:nvPicPr>
        <p:blipFill rotWithShape="1">
          <a:blip r:embed="rId22" cstate="print">
            <a:extLst>
              <a:ext uri="{28A0092B-C50C-407E-A947-70E740481C1C}">
                <a14:useLocalDpi xmlns:a14="http://schemas.microsoft.com/office/drawing/2010/main" val="0"/>
              </a:ext>
            </a:extLst>
          </a:blip>
          <a:srcRect r="65629" b="7461"/>
          <a:stretch/>
        </p:blipFill>
        <p:spPr>
          <a:xfrm>
            <a:off x="3435914" y="1857721"/>
            <a:ext cx="421395" cy="412974"/>
          </a:xfrm>
          <a:prstGeom prst="rect">
            <a:avLst/>
          </a:prstGeom>
        </p:spPr>
      </p:pic>
      <p:pic>
        <p:nvPicPr>
          <p:cNvPr id="99" name="Picture 98"/>
          <p:cNvPicPr>
            <a:picLocks noChangeAspect="1"/>
          </p:cNvPicPr>
          <p:nvPr/>
        </p:nvPicPr>
        <p:blipFill rotWithShape="1">
          <a:blip r:embed="rId22" cstate="print">
            <a:extLst>
              <a:ext uri="{28A0092B-C50C-407E-A947-70E740481C1C}">
                <a14:useLocalDpi xmlns:a14="http://schemas.microsoft.com/office/drawing/2010/main" val="0"/>
              </a:ext>
            </a:extLst>
          </a:blip>
          <a:srcRect r="65629" b="7461"/>
          <a:stretch/>
        </p:blipFill>
        <p:spPr>
          <a:xfrm>
            <a:off x="5422812" y="3100896"/>
            <a:ext cx="421395" cy="412974"/>
          </a:xfrm>
          <a:prstGeom prst="rect">
            <a:avLst/>
          </a:prstGeom>
        </p:spPr>
      </p:pic>
      <p:grpSp>
        <p:nvGrpSpPr>
          <p:cNvPr id="101" name="Group 100"/>
          <p:cNvGrpSpPr/>
          <p:nvPr/>
        </p:nvGrpSpPr>
        <p:grpSpPr>
          <a:xfrm>
            <a:off x="6960114" y="3289261"/>
            <a:ext cx="1529856" cy="1374020"/>
            <a:chOff x="6960114" y="3562444"/>
            <a:chExt cx="1529856" cy="1374020"/>
          </a:xfrm>
        </p:grpSpPr>
        <p:grpSp>
          <p:nvGrpSpPr>
            <p:cNvPr id="28" name="Group 27"/>
            <p:cNvGrpSpPr/>
            <p:nvPr/>
          </p:nvGrpSpPr>
          <p:grpSpPr>
            <a:xfrm>
              <a:off x="6960114" y="3643150"/>
              <a:ext cx="1454885" cy="1293314"/>
              <a:chOff x="7409493" y="3122552"/>
              <a:chExt cx="1454885" cy="1293314"/>
            </a:xfrm>
          </p:grpSpPr>
          <p:pic>
            <p:nvPicPr>
              <p:cNvPr id="26" name="Picture 25"/>
              <p:cNvPicPr>
                <a:picLocks noChangeAspect="1"/>
              </p:cNvPicPr>
              <p:nvPr/>
            </p:nvPicPr>
            <p:blipFill>
              <a:blip r:embed="rId23"/>
              <a:stretch>
                <a:fillRect/>
              </a:stretch>
            </p:blipFill>
            <p:spPr>
              <a:xfrm>
                <a:off x="7637624" y="3122552"/>
                <a:ext cx="998621" cy="914400"/>
              </a:xfrm>
              <a:prstGeom prst="rect">
                <a:avLst/>
              </a:prstGeom>
            </p:spPr>
          </p:pic>
          <p:sp>
            <p:nvSpPr>
              <p:cNvPr id="27" name="TextBox 26"/>
              <p:cNvSpPr txBox="1"/>
              <p:nvPr/>
            </p:nvSpPr>
            <p:spPr>
              <a:xfrm>
                <a:off x="7409493" y="4046534"/>
                <a:ext cx="1454885" cy="369332"/>
              </a:xfrm>
              <a:prstGeom prst="rect">
                <a:avLst/>
              </a:prstGeom>
              <a:noFill/>
            </p:spPr>
            <p:txBody>
              <a:bodyPr wrap="none" rtlCol="0">
                <a:spAutoFit/>
              </a:bodyPr>
              <a:lstStyle/>
              <a:p>
                <a:r>
                  <a:rPr lang="en-US" dirty="0" err="1" smtClean="0"/>
                  <a:t>Script&amp;Forms</a:t>
                </a:r>
                <a:endParaRPr lang="en-US" dirty="0"/>
              </a:p>
            </p:txBody>
          </p:sp>
        </p:grpSp>
        <p:pic>
          <p:nvPicPr>
            <p:cNvPr id="100" name="Picture 99"/>
            <p:cNvPicPr>
              <a:picLocks noChangeAspect="1"/>
            </p:cNvPicPr>
            <p:nvPr/>
          </p:nvPicPr>
          <p:blipFill rotWithShape="1">
            <a:blip r:embed="rId22" cstate="print">
              <a:extLst>
                <a:ext uri="{28A0092B-C50C-407E-A947-70E740481C1C}">
                  <a14:useLocalDpi xmlns:a14="http://schemas.microsoft.com/office/drawing/2010/main" val="0"/>
                </a:ext>
              </a:extLst>
            </a:blip>
            <a:srcRect r="65629" b="7461"/>
            <a:stretch/>
          </p:blipFill>
          <p:spPr>
            <a:xfrm>
              <a:off x="8068575" y="3562444"/>
              <a:ext cx="421395" cy="412974"/>
            </a:xfrm>
            <a:prstGeom prst="rect">
              <a:avLst/>
            </a:prstGeom>
          </p:spPr>
        </p:pic>
      </p:grpSp>
      <p:grpSp>
        <p:nvGrpSpPr>
          <p:cNvPr id="103" name="Group 102"/>
          <p:cNvGrpSpPr/>
          <p:nvPr/>
        </p:nvGrpSpPr>
        <p:grpSpPr>
          <a:xfrm>
            <a:off x="6967096" y="2704701"/>
            <a:ext cx="1464869" cy="461665"/>
            <a:chOff x="6967096" y="2977884"/>
            <a:chExt cx="1464869" cy="461665"/>
          </a:xfrm>
        </p:grpSpPr>
        <p:sp>
          <p:nvSpPr>
            <p:cNvPr id="90" name="TextBox 89"/>
            <p:cNvSpPr txBox="1"/>
            <p:nvPr/>
          </p:nvSpPr>
          <p:spPr>
            <a:xfrm>
              <a:off x="7311787" y="2977884"/>
              <a:ext cx="1120178" cy="461665"/>
            </a:xfrm>
            <a:prstGeom prst="rect">
              <a:avLst/>
            </a:prstGeom>
            <a:noFill/>
          </p:spPr>
          <p:txBody>
            <a:bodyPr wrap="none" rtlCol="0">
              <a:spAutoFit/>
            </a:bodyPr>
            <a:lstStyle/>
            <a:p>
              <a:r>
                <a:rPr lang="en-US" sz="2400" b="1" dirty="0" smtClean="0"/>
                <a:t>FORMS</a:t>
              </a:r>
              <a:endParaRPr lang="en-US" sz="2400" b="1" dirty="0"/>
            </a:p>
          </p:txBody>
        </p:sp>
        <p:pic>
          <p:nvPicPr>
            <p:cNvPr id="102" name="Picture 101"/>
            <p:cNvPicPr>
              <a:picLocks noChangeAspect="1"/>
            </p:cNvPicPr>
            <p:nvPr/>
          </p:nvPicPr>
          <p:blipFill rotWithShape="1">
            <a:blip r:embed="rId22" cstate="print">
              <a:extLst>
                <a:ext uri="{28A0092B-C50C-407E-A947-70E740481C1C}">
                  <a14:useLocalDpi xmlns:a14="http://schemas.microsoft.com/office/drawing/2010/main" val="0"/>
                </a:ext>
              </a:extLst>
            </a:blip>
            <a:srcRect r="65629" b="7461"/>
            <a:stretch/>
          </p:blipFill>
          <p:spPr>
            <a:xfrm>
              <a:off x="6967096" y="2996785"/>
              <a:ext cx="421395" cy="412974"/>
            </a:xfrm>
            <a:prstGeom prst="rect">
              <a:avLst/>
            </a:prstGeom>
          </p:spPr>
        </p:pic>
      </p:grpSp>
    </p:spTree>
    <p:extLst>
      <p:ext uri="{BB962C8B-B14F-4D97-AF65-F5344CB8AC3E}">
        <p14:creationId xmlns:p14="http://schemas.microsoft.com/office/powerpoint/2010/main" val="272376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anim calcmode="lin" valueType="num">
                                      <p:cBhvr>
                                        <p:cTn id="8" dur="1000" fill="hold"/>
                                        <p:tgtEl>
                                          <p:spTgt spid="87"/>
                                        </p:tgtEl>
                                        <p:attrNameLst>
                                          <p:attrName>ppt_x</p:attrName>
                                        </p:attrNameLst>
                                      </p:cBhvr>
                                      <p:tavLst>
                                        <p:tav tm="0">
                                          <p:val>
                                            <p:strVal val="#ppt_x"/>
                                          </p:val>
                                        </p:tav>
                                        <p:tav tm="100000">
                                          <p:val>
                                            <p:strVal val="#ppt_x"/>
                                          </p:val>
                                        </p:tav>
                                      </p:tavLst>
                                    </p:anim>
                                    <p:anim calcmode="lin" valueType="num">
                                      <p:cBhvr>
                                        <p:cTn id="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anim calcmode="lin" valueType="num">
                                      <p:cBhvr>
                                        <p:cTn id="22" dur="1000" fill="hold"/>
                                        <p:tgtEl>
                                          <p:spTgt spid="63"/>
                                        </p:tgtEl>
                                        <p:attrNameLst>
                                          <p:attrName>ppt_x</p:attrName>
                                        </p:attrNameLst>
                                      </p:cBhvr>
                                      <p:tavLst>
                                        <p:tav tm="0">
                                          <p:val>
                                            <p:strVal val="#ppt_x"/>
                                          </p:val>
                                        </p:tav>
                                        <p:tav tm="100000">
                                          <p:val>
                                            <p:strVal val="#ppt_x"/>
                                          </p:val>
                                        </p:tav>
                                      </p:tavLst>
                                    </p:anim>
                                    <p:anim calcmode="lin" valueType="num">
                                      <p:cBhvr>
                                        <p:cTn id="2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1000"/>
                                        <p:tgtEl>
                                          <p:spTgt spid="84"/>
                                        </p:tgtEl>
                                      </p:cBhvr>
                                    </p:animEffect>
                                    <p:anim calcmode="lin" valueType="num">
                                      <p:cBhvr>
                                        <p:cTn id="29" dur="1000" fill="hold"/>
                                        <p:tgtEl>
                                          <p:spTgt spid="84"/>
                                        </p:tgtEl>
                                        <p:attrNameLst>
                                          <p:attrName>ppt_x</p:attrName>
                                        </p:attrNameLst>
                                      </p:cBhvr>
                                      <p:tavLst>
                                        <p:tav tm="0">
                                          <p:val>
                                            <p:strVal val="#ppt_x"/>
                                          </p:val>
                                        </p:tav>
                                        <p:tav tm="100000">
                                          <p:val>
                                            <p:strVal val="#ppt_x"/>
                                          </p:val>
                                        </p:tav>
                                      </p:tavLst>
                                    </p:anim>
                                    <p:anim calcmode="lin" valueType="num">
                                      <p:cBhvr>
                                        <p:cTn id="30" dur="1000" fill="hold"/>
                                        <p:tgtEl>
                                          <p:spTgt spid="8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1000"/>
                                        <p:tgtEl>
                                          <p:spTgt spid="85"/>
                                        </p:tgtEl>
                                      </p:cBhvr>
                                    </p:animEffect>
                                    <p:anim calcmode="lin" valueType="num">
                                      <p:cBhvr>
                                        <p:cTn id="34" dur="1000" fill="hold"/>
                                        <p:tgtEl>
                                          <p:spTgt spid="85"/>
                                        </p:tgtEl>
                                        <p:attrNameLst>
                                          <p:attrName>ppt_x</p:attrName>
                                        </p:attrNameLst>
                                      </p:cBhvr>
                                      <p:tavLst>
                                        <p:tav tm="0">
                                          <p:val>
                                            <p:strVal val="#ppt_x"/>
                                          </p:val>
                                        </p:tav>
                                        <p:tav tm="100000">
                                          <p:val>
                                            <p:strVal val="#ppt_x"/>
                                          </p:val>
                                        </p:tav>
                                      </p:tavLst>
                                    </p:anim>
                                    <p:anim calcmode="lin" valueType="num">
                                      <p:cBhvr>
                                        <p:cTn id="35"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fade">
                                      <p:cBhvr>
                                        <p:cTn id="67" dur="500"/>
                                        <p:tgtEl>
                                          <p:spTgt spid="10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3"/>
                                        </p:tgtEl>
                                        <p:attrNameLst>
                                          <p:attrName>style.visibility</p:attrName>
                                        </p:attrNameLst>
                                      </p:cBhvr>
                                      <p:to>
                                        <p:strVal val="visible"/>
                                      </p:to>
                                    </p:set>
                                    <p:animEffect transition="in" filter="fade">
                                      <p:cBhvr>
                                        <p:cTn id="72" dur="1000"/>
                                        <p:tgtEl>
                                          <p:spTgt spid="103"/>
                                        </p:tgtEl>
                                      </p:cBhvr>
                                    </p:animEffect>
                                    <p:anim calcmode="lin" valueType="num">
                                      <p:cBhvr>
                                        <p:cTn id="73" dur="1000" fill="hold"/>
                                        <p:tgtEl>
                                          <p:spTgt spid="103"/>
                                        </p:tgtEl>
                                        <p:attrNameLst>
                                          <p:attrName>ppt_x</p:attrName>
                                        </p:attrNameLst>
                                      </p:cBhvr>
                                      <p:tavLst>
                                        <p:tav tm="0">
                                          <p:val>
                                            <p:strVal val="#ppt_x"/>
                                          </p:val>
                                        </p:tav>
                                        <p:tav tm="100000">
                                          <p:val>
                                            <p:strVal val="#ppt_x"/>
                                          </p:val>
                                        </p:tav>
                                      </p:tavLst>
                                    </p:anim>
                                    <p:anim calcmode="lin" valueType="num">
                                      <p:cBhvr>
                                        <p:cTn id="74"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1000"/>
                                        <p:tgtEl>
                                          <p:spTgt spid="88"/>
                                        </p:tgtEl>
                                      </p:cBhvr>
                                    </p:animEffect>
                                    <p:anim calcmode="lin" valueType="num">
                                      <p:cBhvr>
                                        <p:cTn id="80" dur="1000" fill="hold"/>
                                        <p:tgtEl>
                                          <p:spTgt spid="88"/>
                                        </p:tgtEl>
                                        <p:attrNameLst>
                                          <p:attrName>ppt_x</p:attrName>
                                        </p:attrNameLst>
                                      </p:cBhvr>
                                      <p:tavLst>
                                        <p:tav tm="0">
                                          <p:val>
                                            <p:strVal val="#ppt_x"/>
                                          </p:val>
                                        </p:tav>
                                        <p:tav tm="100000">
                                          <p:val>
                                            <p:strVal val="#ppt_x"/>
                                          </p:val>
                                        </p:tav>
                                      </p:tavLst>
                                    </p:anim>
                                    <p:anim calcmode="lin" valueType="num">
                                      <p:cBhvr>
                                        <p:cTn id="8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1000"/>
                                        <p:tgtEl>
                                          <p:spTgt spid="92"/>
                                        </p:tgtEl>
                                      </p:cBhvr>
                                    </p:animEffect>
                                    <p:anim calcmode="lin" valueType="num">
                                      <p:cBhvr>
                                        <p:cTn id="87" dur="1000" fill="hold"/>
                                        <p:tgtEl>
                                          <p:spTgt spid="92"/>
                                        </p:tgtEl>
                                        <p:attrNameLst>
                                          <p:attrName>ppt_x</p:attrName>
                                        </p:attrNameLst>
                                      </p:cBhvr>
                                      <p:tavLst>
                                        <p:tav tm="0">
                                          <p:val>
                                            <p:strVal val="#ppt_x"/>
                                          </p:val>
                                        </p:tav>
                                        <p:tav tm="100000">
                                          <p:val>
                                            <p:strVal val="#ppt_x"/>
                                          </p:val>
                                        </p:tav>
                                      </p:tavLst>
                                    </p:anim>
                                    <p:anim calcmode="lin" valueType="num">
                                      <p:cBhvr>
                                        <p:cTn id="88"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Tracing: service mode	</a:t>
            </a:r>
            <a:endParaRPr lang="en-US" dirty="0"/>
          </a:p>
        </p:txBody>
      </p:sp>
      <p:sp>
        <p:nvSpPr>
          <p:cNvPr id="2" name="Content Placeholder 1"/>
          <p:cNvSpPr>
            <a:spLocks noGrp="1"/>
          </p:cNvSpPr>
          <p:nvPr>
            <p:ph idx="1"/>
          </p:nvPr>
        </p:nvSpPr>
        <p:spPr/>
        <p:txBody>
          <a:bodyPr>
            <a:normAutofit/>
          </a:bodyPr>
          <a:lstStyle/>
          <a:p>
            <a:r>
              <a:rPr lang="en-US" dirty="0" smtClean="0"/>
              <a:t>Quick modification of decision tables to reflect business changes</a:t>
            </a:r>
          </a:p>
          <a:p>
            <a:endParaRPr lang="en-US" dirty="0" smtClean="0"/>
          </a:p>
          <a:p>
            <a:r>
              <a:rPr lang="en-US" dirty="0" smtClean="0"/>
              <a:t>Self documenting and high transparency of the operational BPMN processes</a:t>
            </a:r>
          </a:p>
          <a:p>
            <a:endParaRPr lang="en-US" dirty="0" smtClean="0"/>
          </a:p>
          <a:p>
            <a:r>
              <a:rPr lang="en-US" dirty="0" smtClean="0"/>
              <a:t>Business decision points in the process are clearly identified and unique</a:t>
            </a:r>
          </a:p>
          <a:p>
            <a:endParaRPr lang="en-US" dirty="0" smtClean="0"/>
          </a:p>
          <a:p>
            <a:r>
              <a:rPr lang="en-US" dirty="0" smtClean="0"/>
              <a:t>Same scripts serve for tracing as well as websites (citizen form)</a:t>
            </a:r>
          </a:p>
          <a:p>
            <a:endParaRPr lang="en-US" dirty="0"/>
          </a:p>
          <a:p>
            <a:r>
              <a:rPr lang="en-US" dirty="0" smtClean="0"/>
              <a:t>Challenges for the (near) future</a:t>
            </a:r>
          </a:p>
          <a:p>
            <a:pPr lvl="1"/>
            <a:r>
              <a:rPr lang="en-US" dirty="0" smtClean="0"/>
              <a:t>support of the more fine grained tracing approaches (e.g. demographic zones in large cities).</a:t>
            </a:r>
          </a:p>
          <a:p>
            <a:pPr lvl="1"/>
            <a:r>
              <a:rPr lang="en-US" dirty="0" smtClean="0"/>
              <a:t>feedback loop to enable simulation of campaign management decisions.</a:t>
            </a:r>
          </a:p>
          <a:p>
            <a:endParaRPr lang="en-US" dirty="0"/>
          </a:p>
        </p:txBody>
      </p:sp>
    </p:spTree>
    <p:extLst>
      <p:ext uri="{BB962C8B-B14F-4D97-AF65-F5344CB8AC3E}">
        <p14:creationId xmlns:p14="http://schemas.microsoft.com/office/powerpoint/2010/main" val="3409870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tracing by contact centers</a:t>
            </a:r>
            <a:endParaRPr lang="en-US" dirty="0"/>
          </a:p>
        </p:txBody>
      </p:sp>
      <p:pic>
        <p:nvPicPr>
          <p:cNvPr id="1026" name="Picture 2" descr="https://www.corona-tracking.info/wp-content/uploads/2020/04/Schem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956718"/>
            <a:ext cx="8558584" cy="590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2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Contact </a:t>
            </a:r>
            <a:r>
              <a:rPr lang="nl-BE" dirty="0" err="1" smtClean="0"/>
              <a:t>tracing</a:t>
            </a:r>
            <a:r>
              <a:rPr lang="nl-BE" dirty="0" smtClean="0"/>
              <a:t> </a:t>
            </a:r>
            <a:r>
              <a:rPr lang="nl-BE" dirty="0" err="1" smtClean="0"/>
              <a:t>within</a:t>
            </a:r>
            <a:r>
              <a:rPr lang="nl-BE" dirty="0" smtClean="0"/>
              <a:t> companies </a:t>
            </a:r>
            <a:r>
              <a:rPr lang="nl-BE" dirty="0" err="1" smtClean="0"/>
              <a:t>and</a:t>
            </a:r>
            <a:r>
              <a:rPr lang="nl-BE" dirty="0" smtClean="0"/>
              <a:t> </a:t>
            </a:r>
            <a:r>
              <a:rPr lang="nl-BE" dirty="0" err="1" smtClean="0"/>
              <a:t>collectivities</a:t>
            </a:r>
            <a:endParaRPr lang="fr-BE" dirty="0"/>
          </a:p>
        </p:txBody>
      </p:sp>
      <p:sp>
        <p:nvSpPr>
          <p:cNvPr id="3" name="Content Placeholder 2"/>
          <p:cNvSpPr>
            <a:spLocks noGrp="1"/>
          </p:cNvSpPr>
          <p:nvPr>
            <p:ph idx="1"/>
          </p:nvPr>
        </p:nvSpPr>
        <p:spPr/>
        <p:txBody>
          <a:bodyPr/>
          <a:lstStyle/>
          <a:p>
            <a:r>
              <a:rPr lang="en-US" dirty="0"/>
              <a:t>C</a:t>
            </a:r>
            <a:r>
              <a:rPr lang="en-US" dirty="0" smtClean="0"/>
              <a:t>all by contact center</a:t>
            </a:r>
          </a:p>
          <a:p>
            <a:r>
              <a:rPr lang="en-US" dirty="0"/>
              <a:t>I</a:t>
            </a:r>
            <a:r>
              <a:rPr lang="en-US" dirty="0" smtClean="0"/>
              <a:t>dentification of infected person (index case)</a:t>
            </a:r>
          </a:p>
          <a:p>
            <a:r>
              <a:rPr lang="en-US" dirty="0"/>
              <a:t>R</a:t>
            </a:r>
            <a:r>
              <a:rPr lang="en-US" dirty="0" smtClean="0"/>
              <a:t>isk analysis</a:t>
            </a:r>
          </a:p>
          <a:p>
            <a:r>
              <a:rPr lang="en-US" dirty="0"/>
              <a:t>I</a:t>
            </a:r>
            <a:r>
              <a:rPr lang="en-US" dirty="0" smtClean="0"/>
              <a:t>dentification and triage of contacts (high risk – low risk)</a:t>
            </a:r>
          </a:p>
          <a:p>
            <a:r>
              <a:rPr lang="en-US" dirty="0"/>
              <a:t>C</a:t>
            </a:r>
            <a:r>
              <a:rPr lang="en-US" dirty="0" smtClean="0"/>
              <a:t>ontacting contacts</a:t>
            </a:r>
          </a:p>
          <a:p>
            <a:r>
              <a:rPr lang="en-US" dirty="0"/>
              <a:t>M</a:t>
            </a:r>
            <a:r>
              <a:rPr lang="en-US" dirty="0" smtClean="0"/>
              <a:t>easures for contacts</a:t>
            </a:r>
          </a:p>
          <a:p>
            <a:pPr lvl="1"/>
            <a:r>
              <a:rPr lang="en-US" dirty="0" smtClean="0"/>
              <a:t>high risk: quarantine – telework/unemployment – vigilance for symptoms</a:t>
            </a:r>
          </a:p>
          <a:p>
            <a:pPr lvl="1"/>
            <a:r>
              <a:rPr lang="en-US" dirty="0" smtClean="0"/>
              <a:t>low risk: social distancing – vigilance for symptoms</a:t>
            </a:r>
          </a:p>
          <a:p>
            <a:r>
              <a:rPr lang="en-US" dirty="0"/>
              <a:t>R</a:t>
            </a:r>
            <a:r>
              <a:rPr lang="en-US" dirty="0" smtClean="0"/>
              <a:t>esumption of work </a:t>
            </a:r>
            <a:endParaRPr lang="en-US" dirty="0"/>
          </a:p>
        </p:txBody>
      </p:sp>
    </p:spTree>
    <p:extLst>
      <p:ext uri="{BB962C8B-B14F-4D97-AF65-F5344CB8AC3E}">
        <p14:creationId xmlns:p14="http://schemas.microsoft.com/office/powerpoint/2010/main" val="359948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eHealth-platform: basic services &amp; API’s</a:t>
            </a:r>
            <a:endParaRPr lang="en-US" dirty="0"/>
          </a:p>
        </p:txBody>
      </p:sp>
      <p:graphicFrame>
        <p:nvGraphicFramePr>
          <p:cNvPr id="57" name="Content Placeholder 5"/>
          <p:cNvGraphicFramePr>
            <a:graphicFrameLocks noGrp="1"/>
          </p:cNvGraphicFramePr>
          <p:nvPr>
            <p:ph idx="1"/>
            <p:extLst>
              <p:ext uri="{D42A27DB-BD31-4B8C-83A1-F6EECF244321}">
                <p14:modId xmlns:p14="http://schemas.microsoft.com/office/powerpoint/2010/main" val="181079667"/>
              </p:ext>
            </p:extLst>
          </p:nvPr>
        </p:nvGraphicFramePr>
        <p:xfrm>
          <a:off x="609600" y="1196975"/>
          <a:ext cx="109728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273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App Coronalert</a:t>
            </a:r>
            <a:endParaRPr lang="fr-BE" dirty="0"/>
          </a:p>
        </p:txBody>
      </p:sp>
      <p:pic>
        <p:nvPicPr>
          <p:cNvPr id="6" name="Content Placeholder 5">
            <a:hlinkClick r:id="rId2"/>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533966" y="1196975"/>
            <a:ext cx="7124067" cy="5111750"/>
          </a:xfrm>
        </p:spPr>
      </p:pic>
    </p:spTree>
    <p:extLst>
      <p:ext uri="{BB962C8B-B14F-4D97-AF65-F5344CB8AC3E}">
        <p14:creationId xmlns:p14="http://schemas.microsoft.com/office/powerpoint/2010/main" val="1073706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Content Placeholder 4"/>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1720993" y="3719201"/>
            <a:ext cx="688074" cy="1098699"/>
          </a:xfrm>
          <a:prstGeom prst="rect">
            <a:avLst/>
          </a:prstGeom>
        </p:spPr>
      </p:pic>
      <p:sp>
        <p:nvSpPr>
          <p:cNvPr id="44" name="Title 1"/>
          <p:cNvSpPr>
            <a:spLocks noGrp="1"/>
          </p:cNvSpPr>
          <p:nvPr>
            <p:ph type="title"/>
          </p:nvPr>
        </p:nvSpPr>
        <p:spPr/>
        <p:txBody>
          <a:bodyPr/>
          <a:lstStyle/>
          <a:p>
            <a:r>
              <a:rPr lang="nl-BE" dirty="0" smtClean="0"/>
              <a:t>App Coronalert</a:t>
            </a:r>
            <a:endParaRPr lang="fr-BE" dirty="0"/>
          </a:p>
        </p:txBody>
      </p:sp>
      <p:pic>
        <p:nvPicPr>
          <p:cNvPr id="5" name="Content Placeholder 4"/>
          <p:cNvPicPr>
            <a:picLocks noGrp="1" noChangeAspect="1"/>
          </p:cNvPicPr>
          <p:nvPr>
            <p:ph idx="1"/>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p:blipFill>
        <p:spPr>
          <a:xfrm>
            <a:off x="2544029" y="1196975"/>
            <a:ext cx="7103942" cy="5111750"/>
          </a:xfrm>
        </p:spPr>
      </p:pic>
      <p:pic>
        <p:nvPicPr>
          <p:cNvPr id="8" name="Content Placeholder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3211723" y="3719201"/>
            <a:ext cx="688074" cy="1098699"/>
          </a:xfrm>
          <a:prstGeom prst="rect">
            <a:avLst/>
          </a:prstGeom>
        </p:spPr>
      </p:pic>
      <p:pic>
        <p:nvPicPr>
          <p:cNvPr id="9" name="Content Placeholder 4"/>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3238946" y="5364975"/>
            <a:ext cx="688074" cy="1098699"/>
          </a:xfrm>
          <a:prstGeom prst="rect">
            <a:avLst/>
          </a:prstGeom>
        </p:spPr>
      </p:pic>
      <p:sp>
        <p:nvSpPr>
          <p:cNvPr id="12" name="TextBox 11"/>
          <p:cNvSpPr txBox="1"/>
          <p:nvPr/>
        </p:nvSpPr>
        <p:spPr>
          <a:xfrm>
            <a:off x="1827171" y="4284145"/>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TEKA</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3350496" y="4307268"/>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TEKB</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3349142" y="5942869"/>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Content Placeholder 4"/>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7274183" y="3692249"/>
            <a:ext cx="688074" cy="1098699"/>
          </a:xfrm>
          <a:prstGeom prst="rect">
            <a:avLst/>
          </a:prstGeom>
        </p:spPr>
      </p:pic>
      <p:pic>
        <p:nvPicPr>
          <p:cNvPr id="16" name="Content Placeholder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10879064" y="3697428"/>
            <a:ext cx="688074" cy="1098699"/>
          </a:xfrm>
          <a:prstGeom prst="rect">
            <a:avLst/>
          </a:prstGeom>
        </p:spPr>
      </p:pic>
      <p:pic>
        <p:nvPicPr>
          <p:cNvPr id="17" name="Content Placeholder 4"/>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8327859" y="5229840"/>
            <a:ext cx="688074" cy="1098699"/>
          </a:xfrm>
          <a:prstGeom prst="rect">
            <a:avLst/>
          </a:prstGeom>
        </p:spPr>
      </p:pic>
      <p:sp>
        <p:nvSpPr>
          <p:cNvPr id="18" name="TextBox 17"/>
          <p:cNvSpPr txBox="1"/>
          <p:nvPr/>
        </p:nvSpPr>
        <p:spPr>
          <a:xfrm>
            <a:off x="7398672" y="4262372"/>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TEKA</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p:cNvSpPr txBox="1"/>
          <p:nvPr/>
        </p:nvSpPr>
        <p:spPr>
          <a:xfrm>
            <a:off x="11017837" y="4285495"/>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TEKB</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a:off x="8432340" y="5807734"/>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rot="2514424">
            <a:off x="7780834" y="3397899"/>
            <a:ext cx="484430" cy="484430"/>
          </a:xfrm>
          <a:prstGeom prst="rect">
            <a:avLst/>
          </a:prstGeom>
        </p:spPr>
      </p:pic>
      <p:sp>
        <p:nvSpPr>
          <p:cNvPr id="24" name="TextBox 23"/>
          <p:cNvSpPr txBox="1"/>
          <p:nvPr/>
        </p:nvSpPr>
        <p:spPr>
          <a:xfrm>
            <a:off x="978275" y="3697964"/>
            <a:ext cx="706455" cy="1077218"/>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RPIA1</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RPIA2</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RPIA3</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RPIA4</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25" name="TextBox 24"/>
          <p:cNvSpPr txBox="1"/>
          <p:nvPr/>
        </p:nvSpPr>
        <p:spPr>
          <a:xfrm>
            <a:off x="3927020" y="3717524"/>
            <a:ext cx="706455" cy="1077218"/>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ea typeface="+mn-ea"/>
                <a:cs typeface="+mn-cs"/>
              </a:rPr>
              <a:t>RPIB1</a:t>
            </a:r>
            <a:endParaRPr kumimoji="0" lang="en-US" sz="1600" b="0" i="0"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ea typeface="+mn-ea"/>
                <a:cs typeface="+mn-cs"/>
              </a:rPr>
              <a:t>RPIB2</a:t>
            </a:r>
            <a:endParaRPr kumimoji="0" lang="en-US" sz="1600" b="0" i="0"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ea typeface="+mn-ea"/>
                <a:cs typeface="+mn-cs"/>
              </a:rPr>
              <a:t>RPIB3</a:t>
            </a:r>
            <a:endParaRPr kumimoji="0" lang="en-US" sz="1600" b="0" i="0"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ea typeface="+mn-ea"/>
                <a:cs typeface="+mn-cs"/>
              </a:rPr>
              <a:t>RPIB4</a:t>
            </a:r>
            <a:endParaRPr kumimoji="0" lang="en-US" sz="1600" b="0"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26" name="TextBox 25"/>
          <p:cNvSpPr txBox="1"/>
          <p:nvPr/>
        </p:nvSpPr>
        <p:spPr>
          <a:xfrm>
            <a:off x="3896164" y="5386456"/>
            <a:ext cx="737312" cy="1077218"/>
          </a:xfrm>
          <a:prstGeom prst="rect">
            <a:avLst/>
          </a:prstGeom>
          <a:noFill/>
          <a:ln>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RPID1</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RPID2</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RPID3</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RPID4</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27" name="TextBox 26"/>
          <p:cNvSpPr txBox="1"/>
          <p:nvPr/>
        </p:nvSpPr>
        <p:spPr>
          <a:xfrm>
            <a:off x="7848547" y="3101513"/>
            <a:ext cx="9873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RPIA3</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28" name="TextBox 27"/>
          <p:cNvSpPr txBox="1"/>
          <p:nvPr/>
        </p:nvSpPr>
        <p:spPr>
          <a:xfrm>
            <a:off x="8932689" y="4625465"/>
            <a:ext cx="9873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RPID1</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29" name="TextBox 28"/>
          <p:cNvSpPr txBox="1"/>
          <p:nvPr/>
        </p:nvSpPr>
        <p:spPr>
          <a:xfrm>
            <a:off x="11445331" y="3063208"/>
            <a:ext cx="9873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504D">
                    <a:lumMod val="75000"/>
                  </a:srgbClr>
                </a:solidFill>
                <a:effectLst/>
                <a:uLnTx/>
                <a:uFillTx/>
                <a:latin typeface="Calibri"/>
                <a:ea typeface="+mn-ea"/>
                <a:cs typeface="+mn-cs"/>
              </a:rPr>
              <a:t>RPIB4</a:t>
            </a:r>
            <a:endParaRPr kumimoji="0" lang="en-US" sz="1600" b="0"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30" name="TextBox 29"/>
          <p:cNvSpPr txBox="1"/>
          <p:nvPr/>
        </p:nvSpPr>
        <p:spPr>
          <a:xfrm>
            <a:off x="6409052" y="3909879"/>
            <a:ext cx="834509" cy="86177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RPID1</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RPIC2</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pic>
        <p:nvPicPr>
          <p:cNvPr id="31" name="Content Placeholder 4"/>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1700777" y="5392327"/>
            <a:ext cx="688074" cy="1098699"/>
          </a:xfrm>
          <a:prstGeom prst="rect">
            <a:avLst/>
          </a:prstGeom>
        </p:spPr>
      </p:pic>
      <p:sp>
        <p:nvSpPr>
          <p:cNvPr id="32" name="TextBox 31"/>
          <p:cNvSpPr txBox="1"/>
          <p:nvPr/>
        </p:nvSpPr>
        <p:spPr>
          <a:xfrm>
            <a:off x="1825266" y="5962450"/>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TEKC</a:t>
            </a: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p:cNvSpPr txBox="1"/>
          <p:nvPr/>
        </p:nvSpPr>
        <p:spPr>
          <a:xfrm>
            <a:off x="978275" y="5376269"/>
            <a:ext cx="704550" cy="1077218"/>
          </a:xfrm>
          <a:prstGeom prst="rect">
            <a:avLst/>
          </a:prstGeom>
          <a:no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RPIC1</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RPIC2</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RPIC3</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RPIC4</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pic>
        <p:nvPicPr>
          <p:cNvPr id="34" name="Content Placeholder 4"/>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7245640" y="5607592"/>
            <a:ext cx="688074" cy="1098699"/>
          </a:xfrm>
          <a:prstGeom prst="rect">
            <a:avLst/>
          </a:prstGeom>
        </p:spPr>
      </p:pic>
      <p:sp>
        <p:nvSpPr>
          <p:cNvPr id="35" name="TextBox 34"/>
          <p:cNvSpPr txBox="1"/>
          <p:nvPr/>
        </p:nvSpPr>
        <p:spPr>
          <a:xfrm>
            <a:off x="7387274" y="6177715"/>
            <a:ext cx="428623" cy="215444"/>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a:ea typeface="+mn-ea"/>
                <a:cs typeface="+mn-cs"/>
              </a:rPr>
              <a:t>TEKC</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412226" y="5809841"/>
            <a:ext cx="792520"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Store</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RPIA3</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RPID1</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37" name="Picture 36"/>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rot="2514424">
            <a:off x="11413669" y="3395994"/>
            <a:ext cx="484430" cy="484430"/>
          </a:xfrm>
          <a:prstGeom prst="rect">
            <a:avLst/>
          </a:prstGeom>
        </p:spPr>
      </p:pic>
      <p:pic>
        <p:nvPicPr>
          <p:cNvPr id="38" name="Picture 37"/>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rot="2514424">
            <a:off x="8834299" y="4897134"/>
            <a:ext cx="484430" cy="484430"/>
          </a:xfrm>
          <a:prstGeom prst="rect">
            <a:avLst/>
          </a:prstGeom>
        </p:spPr>
      </p:pic>
      <p:pic>
        <p:nvPicPr>
          <p:cNvPr id="39" name="Picture 38"/>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rot="2514424">
            <a:off x="7757974" y="5226699"/>
            <a:ext cx="484430" cy="484430"/>
          </a:xfrm>
          <a:prstGeom prst="rect">
            <a:avLst/>
          </a:prstGeom>
        </p:spPr>
      </p:pic>
      <p:sp>
        <p:nvSpPr>
          <p:cNvPr id="40" name="TextBox 39"/>
          <p:cNvSpPr txBox="1"/>
          <p:nvPr/>
        </p:nvSpPr>
        <p:spPr>
          <a:xfrm>
            <a:off x="7643845" y="4931384"/>
            <a:ext cx="9873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RPIC2</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sp>
        <p:nvSpPr>
          <p:cNvPr id="41" name="TextBox 40"/>
          <p:cNvSpPr txBox="1"/>
          <p:nvPr/>
        </p:nvSpPr>
        <p:spPr>
          <a:xfrm>
            <a:off x="8979933" y="5466765"/>
            <a:ext cx="689377" cy="86177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50000"/>
                  </a:srgbClr>
                </a:solidFill>
                <a:effectLst/>
                <a:uLnTx/>
                <a:uFillTx/>
                <a:latin typeface="Calibri"/>
                <a:ea typeface="+mn-ea"/>
                <a:cs typeface="+mn-cs"/>
              </a:rPr>
              <a:t>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RPIA3</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RPIC2</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pic>
        <p:nvPicPr>
          <p:cNvPr id="45" name="Picture 4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63963" y="1978519"/>
            <a:ext cx="1399528" cy="1230354"/>
          </a:xfrm>
          <a:prstGeom prst="rect">
            <a:avLst/>
          </a:prstGeom>
        </p:spPr>
      </p:pic>
      <p:pic>
        <p:nvPicPr>
          <p:cNvPr id="46" name="Picture 4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76750" y="1886268"/>
            <a:ext cx="1399528" cy="1230354"/>
          </a:xfrm>
          <a:prstGeom prst="rect">
            <a:avLst/>
          </a:prstGeom>
        </p:spPr>
      </p:pic>
      <p:sp>
        <p:nvSpPr>
          <p:cNvPr id="42" name="TextBox 41"/>
          <p:cNvSpPr txBox="1"/>
          <p:nvPr/>
        </p:nvSpPr>
        <p:spPr>
          <a:xfrm>
            <a:off x="1159626" y="1010260"/>
            <a:ext cx="3175591" cy="523220"/>
          </a:xfrm>
          <a:prstGeom prst="rect">
            <a:avLst/>
          </a:prstGeom>
          <a:solidFill>
            <a:srgbClr val="25BA6C"/>
          </a:solidFill>
          <a:ln>
            <a:solidFill>
              <a:srgbClr val="25BA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a:ea typeface="+mn-ea"/>
                <a:cs typeface="+mn-cs"/>
              </a:rPr>
              <a:t>installation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p:cNvSpPr txBox="1"/>
          <p:nvPr/>
        </p:nvSpPr>
        <p:spPr>
          <a:xfrm>
            <a:off x="7331222" y="980728"/>
            <a:ext cx="3175591" cy="523220"/>
          </a:xfrm>
          <a:prstGeom prst="rect">
            <a:avLst/>
          </a:prstGeom>
          <a:solidFill>
            <a:srgbClr val="25BA6C"/>
          </a:solidFill>
          <a:ln>
            <a:solidFill>
              <a:srgbClr val="25BA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FR"/>
            </a:defPPr>
            <a:lvl1pPr algn="ct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operation</a:t>
            </a:r>
          </a:p>
        </p:txBody>
      </p:sp>
    </p:spTree>
    <p:extLst>
      <p:ext uri="{BB962C8B-B14F-4D97-AF65-F5344CB8AC3E}">
        <p14:creationId xmlns:p14="http://schemas.microsoft.com/office/powerpoint/2010/main" val="42282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19" grpId="0" animBg="1"/>
      <p:bldP spid="20" grpId="0" animBg="1"/>
      <p:bldP spid="24" grpId="0" animBg="1"/>
      <p:bldP spid="25" grpId="0" animBg="1"/>
      <p:bldP spid="26" grpId="0" animBg="1"/>
      <p:bldP spid="27" grpId="0"/>
      <p:bldP spid="28" grpId="0"/>
      <p:bldP spid="29" grpId="0"/>
      <p:bldP spid="30" grpId="0" animBg="1"/>
      <p:bldP spid="32" grpId="0" animBg="1"/>
      <p:bldP spid="33" grpId="0" animBg="1"/>
      <p:bldP spid="35" grpId="0" animBg="1"/>
      <p:bldP spid="36" grpId="0" animBg="1"/>
      <p:bldP spid="40" grpId="0"/>
      <p:bldP spid="41" grpId="0" animBg="1"/>
      <p:bldP spid="42" grpId="0" animBg="1"/>
      <p:bldP spid="4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23367" y="4109178"/>
            <a:ext cx="1112060" cy="977635"/>
          </a:xfrm>
          <a:prstGeom prst="rect">
            <a:avLst/>
          </a:prstGeom>
        </p:spPr>
      </p:pic>
      <p:pic>
        <p:nvPicPr>
          <p:cNvPr id="95" name="Picture 9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66207" y="1920776"/>
            <a:ext cx="1399528" cy="1230354"/>
          </a:xfrm>
          <a:prstGeom prst="rect">
            <a:avLst/>
          </a:prstGeom>
        </p:spPr>
      </p:pic>
      <p:sp>
        <p:nvSpPr>
          <p:cNvPr id="80" name="Rounded Rectangle 79"/>
          <p:cNvSpPr/>
          <p:nvPr/>
        </p:nvSpPr>
        <p:spPr>
          <a:xfrm>
            <a:off x="5968707" y="6393867"/>
            <a:ext cx="778856" cy="29417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5968707" y="4339086"/>
            <a:ext cx="1028700" cy="2852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3438" y="3810562"/>
            <a:ext cx="1008698" cy="1008698"/>
          </a:xfrm>
          <a:prstGeom prst="rect">
            <a:avLst/>
          </a:prstGeom>
        </p:spPr>
      </p:pic>
      <p:pic>
        <p:nvPicPr>
          <p:cNvPr id="9" name="Content Placeholder 4"/>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707201" y="5330685"/>
            <a:ext cx="688074" cy="1098699"/>
          </a:xfrm>
          <a:prstGeom prst="rect">
            <a:avLst/>
          </a:prstGeom>
        </p:spPr>
      </p:pic>
      <p:sp>
        <p:nvSpPr>
          <p:cNvPr id="14" name="TextBox 13"/>
          <p:cNvSpPr txBox="1"/>
          <p:nvPr/>
        </p:nvSpPr>
        <p:spPr>
          <a:xfrm>
            <a:off x="817397" y="5908579"/>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Content Placeholder 4"/>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6808050" y="3789404"/>
            <a:ext cx="688074" cy="1098699"/>
          </a:xfrm>
          <a:prstGeom prst="rect">
            <a:avLst/>
          </a:prstGeom>
        </p:spPr>
      </p:pic>
      <p:pic>
        <p:nvPicPr>
          <p:cNvPr id="16" name="Content Placeholder 4"/>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10412931" y="3794583"/>
            <a:ext cx="688074" cy="1098699"/>
          </a:xfrm>
          <a:prstGeom prst="rect">
            <a:avLst/>
          </a:prstGeom>
        </p:spPr>
      </p:pic>
      <p:pic>
        <p:nvPicPr>
          <p:cNvPr id="17" name="Content Placeholder 4"/>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7861726" y="5326995"/>
            <a:ext cx="688074" cy="1098699"/>
          </a:xfrm>
          <a:prstGeom prst="rect">
            <a:avLst/>
          </a:prstGeom>
        </p:spPr>
      </p:pic>
      <p:sp>
        <p:nvSpPr>
          <p:cNvPr id="18" name="TextBox 17"/>
          <p:cNvSpPr txBox="1"/>
          <p:nvPr/>
        </p:nvSpPr>
        <p:spPr>
          <a:xfrm>
            <a:off x="6932539" y="4359527"/>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TEKA</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p:cNvSpPr txBox="1"/>
          <p:nvPr/>
        </p:nvSpPr>
        <p:spPr>
          <a:xfrm>
            <a:off x="10551704" y="4382650"/>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TEKB</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a:off x="7966207" y="5904889"/>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rot="2514424">
            <a:off x="7314701" y="3495054"/>
            <a:ext cx="484430" cy="484430"/>
          </a:xfrm>
          <a:prstGeom prst="rect">
            <a:avLst/>
          </a:prstGeom>
        </p:spPr>
      </p:pic>
      <p:sp>
        <p:nvSpPr>
          <p:cNvPr id="30" name="TextBox 29"/>
          <p:cNvSpPr txBox="1"/>
          <p:nvPr/>
        </p:nvSpPr>
        <p:spPr>
          <a:xfrm>
            <a:off x="5935012" y="4050812"/>
            <a:ext cx="851462" cy="86177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RPID1</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RPIC2</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pic>
        <p:nvPicPr>
          <p:cNvPr id="34" name="Content Placeholder 4"/>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30922" t="3935" r="28836" b="6765"/>
          <a:stretch/>
        </p:blipFill>
        <p:spPr>
          <a:xfrm>
            <a:off x="6779507" y="5704747"/>
            <a:ext cx="688074" cy="1098699"/>
          </a:xfrm>
          <a:prstGeom prst="rect">
            <a:avLst/>
          </a:prstGeom>
        </p:spPr>
      </p:pic>
      <p:sp>
        <p:nvSpPr>
          <p:cNvPr id="35" name="TextBox 34"/>
          <p:cNvSpPr txBox="1"/>
          <p:nvPr/>
        </p:nvSpPr>
        <p:spPr>
          <a:xfrm>
            <a:off x="6921141" y="6274870"/>
            <a:ext cx="428623" cy="215444"/>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a:ea typeface="+mn-ea"/>
                <a:cs typeface="+mn-cs"/>
              </a:rPr>
              <a:t>TEKC</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5951341" y="5912438"/>
            <a:ext cx="787272"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Store</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RPIA3</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75000"/>
                  </a:srgbClr>
                </a:solidFill>
                <a:effectLst/>
                <a:uLnTx/>
                <a:uFillTx/>
                <a:latin typeface="Calibri"/>
                <a:ea typeface="+mn-ea"/>
                <a:cs typeface="+mn-cs"/>
              </a:rPr>
              <a:t>RPID1</a:t>
            </a:r>
            <a:endParaRPr kumimoji="0" lang="en-US" sz="16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pic>
        <p:nvPicPr>
          <p:cNvPr id="37" name="Picture 36"/>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rot="2514424">
            <a:off x="10947536" y="3493149"/>
            <a:ext cx="484430" cy="484430"/>
          </a:xfrm>
          <a:prstGeom prst="rect">
            <a:avLst/>
          </a:prstGeom>
        </p:spPr>
      </p:pic>
      <p:pic>
        <p:nvPicPr>
          <p:cNvPr id="38" name="Picture 37"/>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rot="2514424">
            <a:off x="8368166" y="4994289"/>
            <a:ext cx="484430" cy="484430"/>
          </a:xfrm>
          <a:prstGeom prst="rect">
            <a:avLst/>
          </a:prstGeom>
        </p:spPr>
      </p:pic>
      <p:pic>
        <p:nvPicPr>
          <p:cNvPr id="39" name="Picture 38"/>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rot="2514424">
            <a:off x="7291841" y="5323854"/>
            <a:ext cx="484430" cy="484430"/>
          </a:xfrm>
          <a:prstGeom prst="rect">
            <a:avLst/>
          </a:prstGeom>
        </p:spPr>
      </p:pic>
      <p:sp>
        <p:nvSpPr>
          <p:cNvPr id="41" name="TextBox 40"/>
          <p:cNvSpPr txBox="1"/>
          <p:nvPr/>
        </p:nvSpPr>
        <p:spPr>
          <a:xfrm>
            <a:off x="8530139" y="5681520"/>
            <a:ext cx="713582"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F81BD">
                    <a:lumMod val="50000"/>
                  </a:srgbClr>
                </a:solidFill>
                <a:effectLst/>
                <a:uLnTx/>
                <a:uFillTx/>
                <a:latin typeface="Calibri"/>
                <a:ea typeface="+mn-ea"/>
                <a:cs typeface="+mn-cs"/>
              </a:rPr>
              <a:t>Store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79646">
                    <a:lumMod val="75000"/>
                  </a:srgbClr>
                </a:solidFill>
                <a:effectLst/>
                <a:uLnTx/>
                <a:uFillTx/>
                <a:latin typeface="Calibri"/>
                <a:ea typeface="+mn-ea"/>
                <a:cs typeface="+mn-cs"/>
              </a:rPr>
              <a:t>RPIA3</a:t>
            </a:r>
            <a:endParaRPr kumimoji="0" lang="en-US" sz="1600" b="0"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8064A2">
                    <a:lumMod val="75000"/>
                  </a:srgbClr>
                </a:solidFill>
                <a:effectLst/>
                <a:uLnTx/>
                <a:uFillTx/>
                <a:latin typeface="Calibri"/>
                <a:ea typeface="+mn-ea"/>
                <a:cs typeface="+mn-cs"/>
              </a:rPr>
              <a:t>RPIC2</a:t>
            </a:r>
            <a:endParaRPr kumimoji="0" lang="en-US" sz="1600" b="0" i="0" u="none" strike="noStrike" kern="1200" cap="none" spc="0" normalizeH="0" baseline="0" noProof="0" dirty="0">
              <a:ln>
                <a:noFill/>
              </a:ln>
              <a:solidFill>
                <a:srgbClr val="8064A2">
                  <a:lumMod val="75000"/>
                </a:srgbClr>
              </a:solidFill>
              <a:effectLst/>
              <a:uLnTx/>
              <a:uFillTx/>
              <a:latin typeface="Calibri"/>
              <a:ea typeface="+mn-ea"/>
              <a:cs typeface="+mn-cs"/>
            </a:endParaRPr>
          </a:p>
        </p:txBody>
      </p:sp>
      <p:pic>
        <p:nvPicPr>
          <p:cNvPr id="43" name="Picture 4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06569" y="2026359"/>
            <a:ext cx="1399528" cy="1230354"/>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5124" y="5468558"/>
            <a:ext cx="758243" cy="1132075"/>
          </a:xfrm>
          <a:prstGeom prst="rect">
            <a:avLst/>
          </a:prstGeom>
        </p:spPr>
      </p:pic>
      <p:cxnSp>
        <p:nvCxnSpPr>
          <p:cNvPr id="22" name="Straight Arrow Connector 21"/>
          <p:cNvCxnSpPr/>
          <p:nvPr/>
        </p:nvCxnSpPr>
        <p:spPr>
          <a:xfrm flipH="1">
            <a:off x="1592836" y="5076414"/>
            <a:ext cx="1154585" cy="584468"/>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496285" y="6036167"/>
            <a:ext cx="2612233" cy="26042"/>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3583305" y="5143357"/>
            <a:ext cx="519850" cy="479843"/>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1184457" y="3406021"/>
            <a:ext cx="1264066" cy="183048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rot="19980494">
            <a:off x="1390158" y="4727982"/>
            <a:ext cx="16328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est result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TextBox 64"/>
          <p:cNvSpPr txBox="1"/>
          <p:nvPr/>
        </p:nvSpPr>
        <p:spPr>
          <a:xfrm rot="18133620">
            <a:off x="1480365" y="4059604"/>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p:cNvSpPr txBox="1"/>
          <p:nvPr/>
        </p:nvSpPr>
        <p:spPr>
          <a:xfrm>
            <a:off x="2757488" y="2747438"/>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TextBox 66"/>
          <p:cNvSpPr txBox="1"/>
          <p:nvPr/>
        </p:nvSpPr>
        <p:spPr>
          <a:xfrm>
            <a:off x="8452884" y="2603450"/>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8" name="Straight Arrow Connector 67"/>
          <p:cNvCxnSpPr/>
          <p:nvPr/>
        </p:nvCxnSpPr>
        <p:spPr>
          <a:xfrm>
            <a:off x="9052779" y="3160363"/>
            <a:ext cx="1263204" cy="1088258"/>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192011" y="3265701"/>
            <a:ext cx="1345319" cy="2351680"/>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6967318" y="3086852"/>
            <a:ext cx="1070470" cy="611369"/>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1531851" y="4919853"/>
            <a:ext cx="1123609" cy="56612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327877" y="3631733"/>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TextBox 84"/>
          <p:cNvSpPr txBox="1"/>
          <p:nvPr/>
        </p:nvSpPr>
        <p:spPr>
          <a:xfrm>
            <a:off x="6401221" y="5393309"/>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TextBox 85"/>
          <p:cNvSpPr txBox="1"/>
          <p:nvPr/>
        </p:nvSpPr>
        <p:spPr>
          <a:xfrm>
            <a:off x="9978248" y="3527766"/>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TextBox 86"/>
          <p:cNvSpPr txBox="1"/>
          <p:nvPr/>
        </p:nvSpPr>
        <p:spPr>
          <a:xfrm>
            <a:off x="7668555" y="5033121"/>
            <a:ext cx="428623" cy="2308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mn-ea"/>
                <a:cs typeface="+mn-cs"/>
              </a:rPr>
              <a:t>TEKD</a:t>
            </a:r>
            <a:endParaRPr kumimoji="0" lang="en-US" sz="10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8" name="Straight Arrow Connector 87"/>
          <p:cNvCxnSpPr/>
          <p:nvPr/>
        </p:nvCxnSpPr>
        <p:spPr>
          <a:xfrm flipH="1">
            <a:off x="8165085" y="3265701"/>
            <a:ext cx="576897" cy="1932115"/>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159626" y="1002640"/>
            <a:ext cx="3175591" cy="523220"/>
          </a:xfrm>
          <a:prstGeom prst="rect">
            <a:avLst/>
          </a:prstGeom>
          <a:solidFill>
            <a:srgbClr val="25BA6C"/>
          </a:solidFill>
          <a:ln>
            <a:solidFill>
              <a:srgbClr val="25BA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FR"/>
            </a:defPPr>
            <a:lvl1pPr algn="ct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test</a:t>
            </a:r>
          </a:p>
        </p:txBody>
      </p:sp>
      <p:sp>
        <p:nvSpPr>
          <p:cNvPr id="45" name="TextBox 44"/>
          <p:cNvSpPr txBox="1"/>
          <p:nvPr/>
        </p:nvSpPr>
        <p:spPr>
          <a:xfrm>
            <a:off x="6865089" y="980728"/>
            <a:ext cx="3175591" cy="523220"/>
          </a:xfrm>
          <a:prstGeom prst="rect">
            <a:avLst/>
          </a:prstGeom>
          <a:solidFill>
            <a:srgbClr val="25BA6C"/>
          </a:solidFill>
          <a:ln>
            <a:solidFill>
              <a:srgbClr val="25BA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FR"/>
            </a:defPPr>
            <a:lvl1pPr algn="ct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proximity tracing</a:t>
            </a:r>
          </a:p>
        </p:txBody>
      </p:sp>
      <p:sp>
        <p:nvSpPr>
          <p:cNvPr id="46" name="Title 1"/>
          <p:cNvSpPr>
            <a:spLocks noGrp="1"/>
          </p:cNvSpPr>
          <p:nvPr>
            <p:ph type="title"/>
          </p:nvPr>
        </p:nvSpPr>
        <p:spPr/>
        <p:txBody>
          <a:bodyPr/>
          <a:lstStyle/>
          <a:p>
            <a:r>
              <a:rPr lang="nl-BE" dirty="0" smtClean="0"/>
              <a:t>App Coronalert</a:t>
            </a:r>
            <a:endParaRPr lang="fr-BE" dirty="0"/>
          </a:p>
        </p:txBody>
      </p:sp>
    </p:spTree>
    <p:extLst>
      <p:ext uri="{BB962C8B-B14F-4D97-AF65-F5344CB8AC3E}">
        <p14:creationId xmlns:p14="http://schemas.microsoft.com/office/powerpoint/2010/main" val="12882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8" grpId="0" animBg="1"/>
      <p:bldP spid="18" grpId="0" animBg="1"/>
      <p:bldP spid="19" grpId="0" animBg="1"/>
      <p:bldP spid="20" grpId="0" animBg="1"/>
      <p:bldP spid="30" grpId="0" animBg="1"/>
      <p:bldP spid="35" grpId="0" animBg="1"/>
      <p:bldP spid="36" grpId="0" animBg="1"/>
      <p:bldP spid="41" grpId="0" animBg="1"/>
      <p:bldP spid="63" grpId="0"/>
      <p:bldP spid="65" grpId="0" animBg="1"/>
      <p:bldP spid="66" grpId="0" animBg="1"/>
      <p:bldP spid="67" grpId="0" animBg="1"/>
      <p:bldP spid="84" grpId="0" animBg="1"/>
      <p:bldP spid="85" grpId="0" animBg="1"/>
      <p:bldP spid="86" grpId="0" animBg="1"/>
      <p:bldP spid="87" grpId="0" animBg="1"/>
      <p:bldP spid="4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8390344" y="1916613"/>
            <a:ext cx="1118995" cy="1118995"/>
          </a:xfrm>
          <a:prstGeom prst="rect">
            <a:avLst/>
          </a:prstGeom>
          <a:noFill/>
          <a:ln>
            <a:noFill/>
          </a:ln>
        </p:spPr>
      </p:pic>
      <p:pic>
        <p:nvPicPr>
          <p:cNvPr id="98" name="Google Shape;98;p14"/>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056356" y="5426572"/>
            <a:ext cx="688074" cy="1098699"/>
          </a:xfrm>
          <a:prstGeom prst="rect">
            <a:avLst/>
          </a:prstGeom>
          <a:noFill/>
          <a:ln>
            <a:noFill/>
          </a:ln>
        </p:spPr>
      </p:pic>
      <p:pic>
        <p:nvPicPr>
          <p:cNvPr id="102" name="Google Shape;102;p14"/>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8177060" y="5356118"/>
            <a:ext cx="754705" cy="1246737"/>
          </a:xfrm>
          <a:prstGeom prst="rect">
            <a:avLst/>
          </a:prstGeom>
          <a:noFill/>
          <a:ln>
            <a:noFill/>
          </a:ln>
        </p:spPr>
      </p:pic>
      <p:cxnSp>
        <p:nvCxnSpPr>
          <p:cNvPr id="108" name="Google Shape;108;p14"/>
          <p:cNvCxnSpPr/>
          <p:nvPr/>
        </p:nvCxnSpPr>
        <p:spPr>
          <a:xfrm flipV="1">
            <a:off x="5111257" y="6237145"/>
            <a:ext cx="2774237" cy="1524"/>
          </a:xfrm>
          <a:prstGeom prst="straightConnector1">
            <a:avLst/>
          </a:prstGeom>
          <a:noFill/>
          <a:ln w="28575" cap="flat" cmpd="sng">
            <a:solidFill>
              <a:schemeClr val="dk1"/>
            </a:solidFill>
            <a:prstDash val="solid"/>
            <a:miter lim="800000"/>
            <a:headEnd type="none" w="sm" len="sm"/>
            <a:tailEnd type="triangle" w="med" len="med"/>
          </a:ln>
        </p:spPr>
      </p:cxnSp>
      <p:pic>
        <p:nvPicPr>
          <p:cNvPr id="109" name="Google Shape;109;p14"/>
          <p:cNvPicPr preferRelativeResize="0"/>
          <p:nvPr/>
        </p:nvPicPr>
        <p:blipFill rotWithShape="1">
          <a:blip r:embed="rId6" cstate="print">
            <a:alphaModFix/>
            <a:extLst>
              <a:ext uri="{28A0092B-C50C-407E-A947-70E740481C1C}">
                <a14:useLocalDpi xmlns:a14="http://schemas.microsoft.com/office/drawing/2010/main" val="0"/>
              </a:ext>
            </a:extLst>
          </a:blip>
          <a:srcRect/>
          <a:stretch/>
        </p:blipFill>
        <p:spPr>
          <a:xfrm>
            <a:off x="11027396" y="4220370"/>
            <a:ext cx="955349" cy="1135747"/>
          </a:xfrm>
          <a:prstGeom prst="rect">
            <a:avLst/>
          </a:prstGeom>
          <a:noFill/>
          <a:ln>
            <a:noFill/>
          </a:ln>
        </p:spPr>
      </p:pic>
      <p:cxnSp>
        <p:nvCxnSpPr>
          <p:cNvPr id="111" name="Google Shape;111;p14"/>
          <p:cNvCxnSpPr/>
          <p:nvPr/>
        </p:nvCxnSpPr>
        <p:spPr>
          <a:xfrm flipV="1">
            <a:off x="8999789" y="5124799"/>
            <a:ext cx="1962178" cy="1015443"/>
          </a:xfrm>
          <a:prstGeom prst="straightConnector1">
            <a:avLst/>
          </a:prstGeom>
          <a:noFill/>
          <a:ln w="28575" cap="flat" cmpd="sng">
            <a:solidFill>
              <a:schemeClr val="tx1"/>
            </a:solidFill>
            <a:prstDash val="solid"/>
            <a:miter lim="800000"/>
            <a:headEnd type="none" w="sm" len="sm"/>
            <a:tailEnd type="triangle" w="med" len="med"/>
          </a:ln>
        </p:spPr>
      </p:cxnSp>
      <p:cxnSp>
        <p:nvCxnSpPr>
          <p:cNvPr id="114" name="Google Shape;114;p14"/>
          <p:cNvCxnSpPr/>
          <p:nvPr/>
        </p:nvCxnSpPr>
        <p:spPr>
          <a:xfrm rot="10800000" flipH="1">
            <a:off x="8667032" y="3965515"/>
            <a:ext cx="8819" cy="1223924"/>
          </a:xfrm>
          <a:prstGeom prst="straightConnector1">
            <a:avLst/>
          </a:prstGeom>
          <a:noFill/>
          <a:ln w="28575" cap="flat" cmpd="sng">
            <a:solidFill>
              <a:schemeClr val="dk1"/>
            </a:solidFill>
            <a:prstDash val="solid"/>
            <a:miter lim="800000"/>
            <a:headEnd type="none" w="sm" len="sm"/>
            <a:tailEnd type="triangle" w="med" len="med"/>
          </a:ln>
        </p:spPr>
      </p:cxnSp>
      <p:cxnSp>
        <p:nvCxnSpPr>
          <p:cNvPr id="117" name="Google Shape;117;p14"/>
          <p:cNvCxnSpPr/>
          <p:nvPr/>
        </p:nvCxnSpPr>
        <p:spPr>
          <a:xfrm>
            <a:off x="9205132" y="3812012"/>
            <a:ext cx="1756835" cy="818485"/>
          </a:xfrm>
          <a:prstGeom prst="straightConnector1">
            <a:avLst/>
          </a:prstGeom>
          <a:noFill/>
          <a:ln w="28575" cap="flat" cmpd="sng">
            <a:solidFill>
              <a:schemeClr val="tx1"/>
            </a:solidFill>
            <a:prstDash val="solid"/>
            <a:miter lim="800000"/>
            <a:headEnd type="triangle" w="med" len="med"/>
            <a:tailEnd type="none" w="sm" len="sm"/>
          </a:ln>
        </p:spPr>
      </p:cxnSp>
      <p:sp>
        <p:nvSpPr>
          <p:cNvPr id="118" name="Google Shape;118;p14"/>
          <p:cNvSpPr txBox="1"/>
          <p:nvPr/>
        </p:nvSpPr>
        <p:spPr>
          <a:xfrm rot="1512734">
            <a:off x="9359966" y="3824287"/>
            <a:ext cx="1820969" cy="4203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48135"/>
                </a:solidFill>
                <a:effectLst/>
                <a:uLnTx/>
                <a:uFillTx/>
                <a:latin typeface="Calibri"/>
                <a:ea typeface="Calibri"/>
                <a:cs typeface="Calibri"/>
                <a:sym typeface="Calibri"/>
              </a:rPr>
              <a:t>test result</a:t>
            </a:r>
            <a:endParaRPr kumimoji="0" sz="1800" b="0" i="0" u="none" strike="noStrike" kern="1200" cap="none" spc="0" normalizeH="0" baseline="0" noProof="0" dirty="0">
              <a:ln>
                <a:noFill/>
              </a:ln>
              <a:solidFill>
                <a:srgbClr val="548135"/>
              </a:solidFill>
              <a:effectLst/>
              <a:uLnTx/>
              <a:uFillTx/>
              <a:latin typeface="Calibri"/>
              <a:ea typeface="Calibri"/>
              <a:cs typeface="Calibri"/>
              <a:sym typeface="Calibri"/>
            </a:endParaRPr>
          </a:p>
        </p:txBody>
      </p:sp>
      <p:sp>
        <p:nvSpPr>
          <p:cNvPr id="123" name="Google Shape;123;p14"/>
          <p:cNvSpPr txBox="1"/>
          <p:nvPr/>
        </p:nvSpPr>
        <p:spPr>
          <a:xfrm>
            <a:off x="4189523" y="5424249"/>
            <a:ext cx="535652" cy="24435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4" name="Google Shape;124;p14"/>
          <p:cNvCxnSpPr/>
          <p:nvPr/>
        </p:nvCxnSpPr>
        <p:spPr>
          <a:xfrm flipV="1">
            <a:off x="4888072" y="3629727"/>
            <a:ext cx="3306518" cy="1657107"/>
          </a:xfrm>
          <a:prstGeom prst="straightConnector1">
            <a:avLst/>
          </a:prstGeom>
          <a:noFill/>
          <a:ln w="28575" cap="flat" cmpd="sng">
            <a:solidFill>
              <a:schemeClr val="dk1"/>
            </a:solidFill>
            <a:prstDash val="solid"/>
            <a:miter lim="800000"/>
            <a:headEnd type="triangle" w="med" len="med"/>
            <a:tailEnd type="none" w="sm" len="sm"/>
          </a:ln>
        </p:spPr>
      </p:cxnSp>
      <p:sp>
        <p:nvSpPr>
          <p:cNvPr id="130" name="Google Shape;130;p14"/>
          <p:cNvSpPr txBox="1"/>
          <p:nvPr/>
        </p:nvSpPr>
        <p:spPr>
          <a:xfrm rot="20015653">
            <a:off x="5628929" y="4131426"/>
            <a:ext cx="1653439" cy="35761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Calibri"/>
                <a:cs typeface="Calibri"/>
                <a:sym typeface="Calibri"/>
              </a:rPr>
              <a:t>test result</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2" name="Google Shape;132;p14"/>
          <p:cNvSpPr txBox="1"/>
          <p:nvPr/>
        </p:nvSpPr>
        <p:spPr>
          <a:xfrm rot="19932714">
            <a:off x="9032315" y="5310375"/>
            <a:ext cx="1632822" cy="3693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48135"/>
                </a:solidFill>
                <a:effectLst/>
                <a:uLnTx/>
                <a:uFillTx/>
                <a:latin typeface="Calibri"/>
                <a:ea typeface="+mn-ea"/>
                <a:cs typeface="Calibri"/>
                <a:sym typeface="Calibri"/>
              </a:rPr>
              <a:t>specimen</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Google Shape;100;p14"/>
          <p:cNvSpPr txBox="1"/>
          <p:nvPr/>
        </p:nvSpPr>
        <p:spPr>
          <a:xfrm>
            <a:off x="4175750" y="5894554"/>
            <a:ext cx="419425" cy="203882"/>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a:ea typeface="Calibri"/>
                <a:cs typeface="Calibri"/>
                <a:sym typeface="Calibri"/>
              </a:rPr>
              <a:t>TEKD</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pic>
        <p:nvPicPr>
          <p:cNvPr id="34" name="Google Shape;103;p14"/>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0" b="100000" l="16154" r="90000">
                        <a14:foregroundMark x1="44396" y1="13500" x2="44396" y2="13500"/>
                        <a14:foregroundMark x1="46593" y1="13500" x2="46593" y2="13500"/>
                        <a14:foregroundMark x1="49121" y1="16375" x2="49121" y2="16375"/>
                        <a14:foregroundMark x1="55934" y1="15000" x2="55934" y2="15000"/>
                      </a14:backgroundRemoval>
                    </a14:imgEffect>
                  </a14:imgLayer>
                </a14:imgProps>
              </a:ext>
              <a:ext uri="{28A0092B-C50C-407E-A947-70E740481C1C}">
                <a14:useLocalDpi xmlns:a14="http://schemas.microsoft.com/office/drawing/2010/main" val="0"/>
              </a:ext>
            </a:extLst>
          </a:blip>
          <a:srcRect/>
          <a:stretch/>
        </p:blipFill>
        <p:spPr>
          <a:xfrm>
            <a:off x="8177060" y="2783850"/>
            <a:ext cx="1214531" cy="1067719"/>
          </a:xfrm>
          <a:prstGeom prst="rect">
            <a:avLst/>
          </a:prstGeom>
          <a:noFill/>
          <a:ln>
            <a:noFill/>
          </a:ln>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2410" y="4842733"/>
            <a:ext cx="2015267" cy="2015267"/>
          </a:xfrm>
          <a:prstGeom prst="rect">
            <a:avLst/>
          </a:prstGeom>
        </p:spPr>
      </p:pic>
      <p:sp>
        <p:nvSpPr>
          <p:cNvPr id="42" name="TextBox 41"/>
          <p:cNvSpPr txBox="1"/>
          <p:nvPr/>
        </p:nvSpPr>
        <p:spPr>
          <a:xfrm>
            <a:off x="214746" y="980728"/>
            <a:ext cx="3175591" cy="523220"/>
          </a:xfrm>
          <a:prstGeom prst="rect">
            <a:avLst/>
          </a:prstGeom>
          <a:solidFill>
            <a:srgbClr val="25BA6C"/>
          </a:solidFill>
          <a:ln>
            <a:solidFill>
              <a:srgbClr val="25BA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FR"/>
            </a:defPPr>
            <a:lvl1pPr algn="ct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Details: GP visit</a:t>
            </a:r>
          </a:p>
        </p:txBody>
      </p:sp>
      <p:sp>
        <p:nvSpPr>
          <p:cNvPr id="2" name="Rectangular Callout 1"/>
          <p:cNvSpPr/>
          <p:nvPr/>
        </p:nvSpPr>
        <p:spPr>
          <a:xfrm>
            <a:off x="2529554" y="3297926"/>
            <a:ext cx="2741587" cy="1538741"/>
          </a:xfrm>
          <a:prstGeom prst="wedgeRectCallout">
            <a:avLst>
              <a:gd name="adj1" fmla="val 19432"/>
              <a:gd name="adj2" fmla="val 82469"/>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Do you have symptoms?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If yes: day of onset of symptoms?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514455" y="5437680"/>
            <a:ext cx="2169637" cy="646331"/>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EECE1"/>
                </a:solidFill>
                <a:effectLst/>
                <a:uLnTx/>
                <a:uFillTx/>
                <a:latin typeface="Calibri"/>
                <a:ea typeface="+mn-ea"/>
                <a:cs typeface="+mn-cs"/>
              </a:rPr>
              <a:t>Date (infectious)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EECE1"/>
                </a:solidFill>
                <a:effectLst/>
                <a:uLnTx/>
                <a:uFillTx/>
                <a:latin typeface="Calibri"/>
                <a:ea typeface="+mn-ea"/>
                <a:cs typeface="+mn-cs"/>
              </a:rPr>
              <a:t>Test number (15+2)</a:t>
            </a:r>
            <a:endParaRPr kumimoji="0" lang="en-US" sz="1800" b="0" i="0" u="none" strike="noStrike" kern="1200" cap="none" spc="0" normalizeH="0" baseline="0" noProof="0" dirty="0">
              <a:ln>
                <a:noFill/>
              </a:ln>
              <a:solidFill>
                <a:srgbClr val="EEECE1"/>
              </a:solidFill>
              <a:effectLst/>
              <a:uLnTx/>
              <a:uFillTx/>
              <a:latin typeface="Calibri"/>
              <a:ea typeface="+mn-ea"/>
              <a:cs typeface="+mn-cs"/>
            </a:endParaRPr>
          </a:p>
        </p:txBody>
      </p:sp>
      <p:sp>
        <p:nvSpPr>
          <p:cNvPr id="51" name="TextBox 50"/>
          <p:cNvSpPr txBox="1"/>
          <p:nvPr/>
        </p:nvSpPr>
        <p:spPr>
          <a:xfrm>
            <a:off x="203885" y="2075455"/>
            <a:ext cx="53576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RAG: Date patient became infectious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 two days before onset of symptoms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or = two days before day of test (if asymptomatic</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7591032" y="4142095"/>
            <a:ext cx="2169637" cy="923330"/>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EECE1"/>
                </a:solidFill>
                <a:effectLst/>
                <a:uLnTx/>
                <a:uFillTx/>
                <a:latin typeface="Calibri"/>
                <a:ea typeface="+mn-ea"/>
                <a:cs typeface="+mn-cs"/>
              </a:rPr>
              <a:t>Date (infectious)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EECE1"/>
                </a:solidFill>
                <a:effectLst/>
                <a:uLnTx/>
                <a:uFillTx/>
                <a:latin typeface="Calibri"/>
                <a:ea typeface="+mn-ea"/>
                <a:cs typeface="+mn-cs"/>
              </a:rPr>
              <a:t>Test number (15+2)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EECE1"/>
                </a:solidFill>
                <a:effectLst/>
                <a:uLnTx/>
                <a:uFillTx/>
                <a:latin typeface="Calibri"/>
                <a:ea typeface="+mn-ea"/>
                <a:cs typeface="+mn-cs"/>
              </a:rPr>
              <a:t>INSZ</a:t>
            </a:r>
            <a:endParaRPr kumimoji="0" lang="en-US" sz="1800" b="0" i="0" u="none" strike="noStrike" kern="1200" cap="none" spc="0" normalizeH="0" baseline="0" noProof="0" dirty="0">
              <a:ln>
                <a:noFill/>
              </a:ln>
              <a:solidFill>
                <a:srgbClr val="EEECE1"/>
              </a:solidFill>
              <a:effectLst/>
              <a:uLnTx/>
              <a:uFillTx/>
              <a:latin typeface="Calibri"/>
              <a:ea typeface="+mn-ea"/>
              <a:cs typeface="+mn-cs"/>
            </a:endParaRPr>
          </a:p>
        </p:txBody>
      </p:sp>
      <p:sp>
        <p:nvSpPr>
          <p:cNvPr id="5" name="Rectangular Callout 4"/>
          <p:cNvSpPr/>
          <p:nvPr/>
        </p:nvSpPr>
        <p:spPr>
          <a:xfrm>
            <a:off x="6096000" y="6294120"/>
            <a:ext cx="2013036" cy="563880"/>
          </a:xfrm>
          <a:prstGeom prst="wedgeRectCallout">
            <a:avLst>
              <a:gd name="adj1" fmla="val 16682"/>
              <a:gd name="adj2" fmla="val -10475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2 check digits to detect typos</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itle 1"/>
          <p:cNvSpPr>
            <a:spLocks noGrp="1"/>
          </p:cNvSpPr>
          <p:nvPr>
            <p:ph type="title"/>
          </p:nvPr>
        </p:nvSpPr>
        <p:spPr/>
        <p:txBody>
          <a:bodyPr/>
          <a:lstStyle/>
          <a:p>
            <a:r>
              <a:rPr lang="nl-BE" dirty="0" smtClean="0"/>
              <a:t>App Coronalert</a:t>
            </a:r>
            <a:endParaRPr lang="fr-BE" dirty="0"/>
          </a:p>
        </p:txBody>
      </p:sp>
    </p:spTree>
    <p:extLst>
      <p:ext uri="{BB962C8B-B14F-4D97-AF65-F5344CB8AC3E}">
        <p14:creationId xmlns:p14="http://schemas.microsoft.com/office/powerpoint/2010/main" val="380369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App Coronalert</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758662"/>
            <a:ext cx="9010855" cy="5943424"/>
          </a:xfrm>
          <a:prstGeom prst="rect">
            <a:avLst/>
          </a:prstGeom>
        </p:spPr>
      </p:pic>
      <p:sp>
        <p:nvSpPr>
          <p:cNvPr id="8" name="TextBox 7"/>
          <p:cNvSpPr txBox="1"/>
          <p:nvPr/>
        </p:nvSpPr>
        <p:spPr>
          <a:xfrm>
            <a:off x="119336" y="980728"/>
            <a:ext cx="1512167" cy="1384995"/>
          </a:xfrm>
          <a:prstGeom prst="rect">
            <a:avLst/>
          </a:prstGeom>
          <a:solidFill>
            <a:srgbClr val="25BA6C"/>
          </a:solidFill>
          <a:ln>
            <a:solidFill>
              <a:srgbClr val="25BA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FR"/>
            </a:defPPr>
            <a:lvl1pPr algn="ct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Details: </a:t>
            </a:r>
            <a:r>
              <a:rPr kumimoji="0" lang="en-US" sz="2800" b="0" i="0" u="none" strike="noStrike" kern="1200" cap="none" spc="0" normalizeH="0" baseline="0" noProof="0" dirty="0" err="1" smtClean="0">
                <a:ln>
                  <a:noFill/>
                </a:ln>
                <a:solidFill>
                  <a:prstClr val="white"/>
                </a:solidFill>
                <a:effectLst/>
                <a:uLnTx/>
                <a:uFillTx/>
                <a:latin typeface="Calibri"/>
                <a:ea typeface="+mn-ea"/>
                <a:cs typeface="+mn-cs"/>
              </a:rPr>
              <a:t>webform</a:t>
            </a:r>
            <a:r>
              <a:rPr kumimoji="0" lang="en-US" sz="28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prstClr val="white"/>
                </a:solidFill>
                <a:effectLst/>
                <a:uLnTx/>
                <a:uFillTx/>
                <a:latin typeface="Calibri"/>
                <a:ea typeface="+mn-ea"/>
                <a:cs typeface="+mn-cs"/>
              </a:rPr>
              <a:t>for user</a:t>
            </a:r>
          </a:p>
        </p:txBody>
      </p:sp>
    </p:spTree>
    <p:extLst>
      <p:ext uri="{BB962C8B-B14F-4D97-AF65-F5344CB8AC3E}">
        <p14:creationId xmlns:p14="http://schemas.microsoft.com/office/powerpoint/2010/main" val="25534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dirty="0" smtClean="0"/>
              <a:t>App Coronalert</a:t>
            </a:r>
            <a:endParaRPr lang="fr-BE" dirty="0"/>
          </a:p>
        </p:txBody>
      </p:sp>
      <p:sp>
        <p:nvSpPr>
          <p:cNvPr id="2" name="Content Placeholder 1"/>
          <p:cNvSpPr>
            <a:spLocks noGrp="1"/>
          </p:cNvSpPr>
          <p:nvPr>
            <p:ph idx="1"/>
          </p:nvPr>
        </p:nvSpPr>
        <p:spPr/>
        <p:txBody>
          <a:bodyPr>
            <a:normAutofit/>
          </a:bodyPr>
          <a:lstStyle/>
          <a:p>
            <a:r>
              <a:rPr lang="en-US" dirty="0"/>
              <a:t>R</a:t>
            </a:r>
            <a:r>
              <a:rPr lang="en-US" dirty="0" smtClean="0"/>
              <a:t>ecommend</a:t>
            </a:r>
            <a:r>
              <a:rPr lang="nl-BE" dirty="0" smtClean="0"/>
              <a:t> </a:t>
            </a:r>
            <a:r>
              <a:rPr lang="nl-BE" dirty="0" err="1" smtClean="0"/>
              <a:t>the</a:t>
            </a:r>
            <a:r>
              <a:rPr lang="nl-BE" dirty="0" smtClean="0"/>
              <a:t> </a:t>
            </a:r>
            <a:r>
              <a:rPr lang="nl-BE" dirty="0" err="1" smtClean="0"/>
              <a:t>use</a:t>
            </a:r>
            <a:r>
              <a:rPr lang="nl-BE" dirty="0" smtClean="0"/>
              <a:t> of </a:t>
            </a:r>
            <a:r>
              <a:rPr lang="nl-BE" dirty="0" err="1" smtClean="0"/>
              <a:t>the</a:t>
            </a:r>
            <a:r>
              <a:rPr lang="nl-BE" dirty="0" smtClean="0"/>
              <a:t> app</a:t>
            </a:r>
          </a:p>
          <a:p>
            <a:r>
              <a:rPr lang="nl-BE" dirty="0"/>
              <a:t>E</a:t>
            </a:r>
            <a:r>
              <a:rPr lang="nl-BE" dirty="0" smtClean="0"/>
              <a:t>xchange of </a:t>
            </a:r>
            <a:r>
              <a:rPr lang="en-US" dirty="0" smtClean="0"/>
              <a:t>anonymous</a:t>
            </a:r>
            <a:r>
              <a:rPr lang="nl-BE" dirty="0" smtClean="0"/>
              <a:t> codes </a:t>
            </a:r>
            <a:r>
              <a:rPr lang="nl-BE" dirty="0" err="1" smtClean="0"/>
              <a:t>by</a:t>
            </a:r>
            <a:r>
              <a:rPr lang="nl-BE" dirty="0" smtClean="0"/>
              <a:t> </a:t>
            </a:r>
            <a:r>
              <a:rPr lang="nl-BE" dirty="0" err="1" smtClean="0"/>
              <a:t>the</a:t>
            </a:r>
            <a:r>
              <a:rPr lang="nl-BE" dirty="0" smtClean="0"/>
              <a:t> app </a:t>
            </a:r>
            <a:r>
              <a:rPr lang="en-US" dirty="0" smtClean="0"/>
              <a:t>can be deactivated and reactivated</a:t>
            </a:r>
          </a:p>
          <a:p>
            <a:r>
              <a:rPr lang="en-US" dirty="0"/>
              <a:t>G</a:t>
            </a:r>
            <a:r>
              <a:rPr lang="en-US" dirty="0" smtClean="0"/>
              <a:t>enerate </a:t>
            </a:r>
            <a:r>
              <a:rPr lang="en-US" dirty="0"/>
              <a:t>a test code with the app if you are tested and ensure that it ends up at </a:t>
            </a:r>
            <a:r>
              <a:rPr lang="en-US" dirty="0" err="1"/>
              <a:t>Sciensano</a:t>
            </a:r>
            <a:r>
              <a:rPr lang="en-US" dirty="0"/>
              <a:t> together with your social security identification number =&gt; you will receive </a:t>
            </a:r>
            <a:r>
              <a:rPr lang="en-US" dirty="0" smtClean="0"/>
              <a:t>your test </a:t>
            </a:r>
            <a:r>
              <a:rPr lang="en-US" dirty="0"/>
              <a:t>result on the app as soon as it is </a:t>
            </a:r>
            <a:r>
              <a:rPr lang="en-US" dirty="0" smtClean="0"/>
              <a:t>available</a:t>
            </a:r>
          </a:p>
          <a:p>
            <a:pPr lvl="1"/>
            <a:r>
              <a:rPr lang="en-US" dirty="0" smtClean="0"/>
              <a:t>general practitioner </a:t>
            </a:r>
            <a:r>
              <a:rPr lang="en-US" dirty="0"/>
              <a:t>via </a:t>
            </a:r>
            <a:r>
              <a:rPr lang="en-US" dirty="0" err="1"/>
              <a:t>eForm</a:t>
            </a:r>
            <a:r>
              <a:rPr lang="en-US" dirty="0"/>
              <a:t> </a:t>
            </a:r>
            <a:r>
              <a:rPr lang="en-US" dirty="0" err="1"/>
              <a:t>LaboratoryTestPrescription</a:t>
            </a:r>
            <a:endParaRPr lang="en-US" dirty="0"/>
          </a:p>
          <a:p>
            <a:pPr lvl="1"/>
            <a:r>
              <a:rPr lang="en-US" dirty="0"/>
              <a:t>person to be tested via </a:t>
            </a:r>
            <a:r>
              <a:rPr lang="en-US" dirty="0" err="1"/>
              <a:t>webform</a:t>
            </a:r>
            <a:r>
              <a:rPr lang="en-US" dirty="0"/>
              <a:t> (see </a:t>
            </a:r>
            <a:r>
              <a:rPr lang="nl-BE" dirty="0" smtClean="0">
                <a:hlinkClick r:id="rId2"/>
              </a:rPr>
              <a:t>https</a:t>
            </a:r>
            <a:r>
              <a:rPr lang="nl-BE" dirty="0">
                <a:hlinkClick r:id="rId2"/>
              </a:rPr>
              <a:t>://coronalert.be/nl/coronalert-formulier</a:t>
            </a:r>
            <a:r>
              <a:rPr lang="nl-BE" dirty="0" smtClean="0">
                <a:hlinkClick r:id="rId2"/>
              </a:rPr>
              <a:t>/</a:t>
            </a:r>
            <a:r>
              <a:rPr lang="nl-BE" dirty="0" smtClean="0"/>
              <a:t>)</a:t>
            </a:r>
          </a:p>
          <a:p>
            <a:r>
              <a:rPr lang="en-US" dirty="0"/>
              <a:t>P</a:t>
            </a:r>
            <a:r>
              <a:rPr lang="en-US" dirty="0" smtClean="0"/>
              <a:t>ublish </a:t>
            </a:r>
            <a:r>
              <a:rPr lang="en-US" dirty="0"/>
              <a:t>the transmitted anonymous codes if </a:t>
            </a:r>
            <a:r>
              <a:rPr lang="en-US" dirty="0" smtClean="0"/>
              <a:t>you test positively</a:t>
            </a:r>
            <a:endParaRPr lang="fr-BE" dirty="0"/>
          </a:p>
        </p:txBody>
      </p:sp>
    </p:spTree>
    <p:extLst>
      <p:ext uri="{BB962C8B-B14F-4D97-AF65-F5344CB8AC3E}">
        <p14:creationId xmlns:p14="http://schemas.microsoft.com/office/powerpoint/2010/main" val="3088515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0" y="923328"/>
            <a:ext cx="11990990" cy="23106126"/>
          </a:xfrm>
          <a:prstGeom prst="rect">
            <a:avLst/>
          </a:prstGeom>
        </p:spPr>
      </p:pic>
      <p:sp>
        <p:nvSpPr>
          <p:cNvPr id="13" name="Title 12"/>
          <p:cNvSpPr>
            <a:spLocks noGrp="1"/>
          </p:cNvSpPr>
          <p:nvPr>
            <p:ph type="title"/>
          </p:nvPr>
        </p:nvSpPr>
        <p:spPr/>
        <p:txBody>
          <a:bodyPr/>
          <a:lstStyle/>
          <a:p>
            <a:r>
              <a:rPr lang="en-US" dirty="0" smtClean="0"/>
              <a:t>Passenger Locator Form</a:t>
            </a:r>
            <a:endParaRPr lang="en-US" dirty="0"/>
          </a:p>
        </p:txBody>
      </p:sp>
    </p:spTree>
    <p:extLst>
      <p:ext uri="{BB962C8B-B14F-4D97-AF65-F5344CB8AC3E}">
        <p14:creationId xmlns:p14="http://schemas.microsoft.com/office/powerpoint/2010/main" val="109680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2.96296E-6 L 0.00247 -2.61065 " pathEditMode="relative" rAng="0" ptsTypes="AA">
                                      <p:cBhvr>
                                        <p:cTn id="6" dur="10000" fill="hold"/>
                                        <p:tgtEl>
                                          <p:spTgt spid="3"/>
                                        </p:tgtEl>
                                        <p:attrNameLst>
                                          <p:attrName>ppt_x</p:attrName>
                                          <p:attrName>ppt_y</p:attrName>
                                        </p:attrNameLst>
                                      </p:cBhvr>
                                      <p:rCtr x="117" y="-130532"/>
                                    </p:animMotion>
                                  </p:childTnLst>
                                </p:cTn>
                              </p:par>
                              <p:par>
                                <p:cTn id="7" presetID="10" presetClass="exit" presetSubtype="0" fill="hold" grpId="0" nodeType="withEffect">
                                  <p:stCondLst>
                                    <p:cond delay="25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Paloma</a:t>
            </a:r>
            <a:endParaRPr lang="fr-BE"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73" t="10378" r="1642" b="2698"/>
          <a:stretch/>
        </p:blipFill>
        <p:spPr>
          <a:xfrm>
            <a:off x="74912" y="1196752"/>
            <a:ext cx="12069760" cy="5040560"/>
          </a:xfrm>
          <a:prstGeom prst="rect">
            <a:avLst/>
          </a:prstGeom>
        </p:spPr>
      </p:pic>
    </p:spTree>
    <p:extLst>
      <p:ext uri="{BB962C8B-B14F-4D97-AF65-F5344CB8AC3E}">
        <p14:creationId xmlns:p14="http://schemas.microsoft.com/office/powerpoint/2010/main" val="3063829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Paloma</a:t>
            </a:r>
            <a:endParaRPr lang="fr-BE"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507"/>
          <a:stretch/>
        </p:blipFill>
        <p:spPr>
          <a:xfrm>
            <a:off x="0" y="980728"/>
            <a:ext cx="12144672" cy="5470901"/>
          </a:xfrm>
          <a:prstGeom prst="rect">
            <a:avLst/>
          </a:prstGeom>
        </p:spPr>
      </p:pic>
    </p:spTree>
    <p:extLst>
      <p:ext uri="{BB962C8B-B14F-4D97-AF65-F5344CB8AC3E}">
        <p14:creationId xmlns:p14="http://schemas.microsoft.com/office/powerpoint/2010/main" val="210065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Paloma</a:t>
            </a:r>
            <a:endParaRPr lang="fr-BE" dirty="0"/>
          </a:p>
        </p:txBody>
      </p:sp>
      <p:sp>
        <p:nvSpPr>
          <p:cNvPr id="5" name="Date Placeholder 4"/>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576"/>
          <a:stretch/>
        </p:blipFill>
        <p:spPr>
          <a:xfrm>
            <a:off x="26990" y="908720"/>
            <a:ext cx="12141998" cy="5625659"/>
          </a:xfrm>
          <a:prstGeom prst="rect">
            <a:avLst/>
          </a:prstGeom>
        </p:spPr>
      </p:pic>
    </p:spTree>
    <p:extLst>
      <p:ext uri="{BB962C8B-B14F-4D97-AF65-F5344CB8AC3E}">
        <p14:creationId xmlns:p14="http://schemas.microsoft.com/office/powerpoint/2010/main" val="222584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Some</a:t>
            </a:r>
            <a:r>
              <a:rPr lang="nl-BE" dirty="0" smtClean="0"/>
              <a:t> </a:t>
            </a:r>
            <a:r>
              <a:rPr lang="nl-BE" dirty="0" err="1" smtClean="0"/>
              <a:t>results</a:t>
            </a:r>
            <a:endParaRPr lang="fr-BE" dirty="0"/>
          </a:p>
        </p:txBody>
      </p:sp>
      <p:grpSp>
        <p:nvGrpSpPr>
          <p:cNvPr id="42" name="Group 41"/>
          <p:cNvGrpSpPr/>
          <p:nvPr/>
        </p:nvGrpSpPr>
        <p:grpSpPr>
          <a:xfrm>
            <a:off x="7903637" y="1369010"/>
            <a:ext cx="1418978" cy="1531404"/>
            <a:chOff x="3972232" y="818701"/>
            <a:chExt cx="2522626" cy="272249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8" y="818701"/>
              <a:ext cx="1274918" cy="1416202"/>
            </a:xfrm>
            <a:prstGeom prst="rect">
              <a:avLst/>
            </a:prstGeom>
          </p:spPr>
        </p:pic>
        <p:sp>
          <p:nvSpPr>
            <p:cNvPr id="12" name="Rectangle 11"/>
            <p:cNvSpPr/>
            <p:nvPr/>
          </p:nvSpPr>
          <p:spPr>
            <a:xfrm>
              <a:off x="3972232" y="2337449"/>
              <a:ext cx="2522626"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smtClean="0">
                  <a:solidFill>
                    <a:srgbClr val="4A6C5B"/>
                  </a:solidFill>
                  <a:latin typeface="Arial" panose="020B0604020202020204" pitchFamily="34" charset="0"/>
                  <a:cs typeface="Arial" panose="020B0604020202020204" pitchFamily="34" charset="0"/>
                </a:rPr>
                <a:t>193</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millions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messages/</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year</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via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eHealthBox</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43" name="Group 42"/>
          <p:cNvGrpSpPr/>
          <p:nvPr/>
        </p:nvGrpSpPr>
        <p:grpSpPr>
          <a:xfrm>
            <a:off x="5424685" y="1351684"/>
            <a:ext cx="1468671" cy="1652206"/>
            <a:chOff x="7395613" y="814615"/>
            <a:chExt cx="2610968" cy="2937251"/>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586" y="814615"/>
              <a:ext cx="1829571" cy="1829570"/>
            </a:xfrm>
            <a:prstGeom prst="rect">
              <a:avLst/>
            </a:prstGeom>
          </p:spPr>
        </p:pic>
        <p:sp>
          <p:nvSpPr>
            <p:cNvPr id="15" name="Rectangle 14"/>
            <p:cNvSpPr/>
            <p:nvPr/>
          </p:nvSpPr>
          <p:spPr>
            <a:xfrm>
              <a:off x="7395613" y="2548120"/>
              <a:ext cx="2610968" cy="120374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+97</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20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GPs</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make</a:t>
              </a: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of eHealth services</a:t>
              </a:r>
            </a:p>
          </p:txBody>
        </p:sp>
      </p:grpSp>
      <p:grpSp>
        <p:nvGrpSpPr>
          <p:cNvPr id="3" name="Group 2"/>
          <p:cNvGrpSpPr/>
          <p:nvPr/>
        </p:nvGrpSpPr>
        <p:grpSpPr>
          <a:xfrm>
            <a:off x="7169811" y="3299093"/>
            <a:ext cx="2886629" cy="1647822"/>
            <a:chOff x="4532721" y="4860280"/>
            <a:chExt cx="5131784" cy="2929461"/>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206" y="4860280"/>
              <a:ext cx="2323125" cy="1240847"/>
            </a:xfrm>
            <a:prstGeom prst="rect">
              <a:avLst/>
            </a:prstGeom>
          </p:spPr>
        </p:pic>
        <p:sp>
          <p:nvSpPr>
            <p:cNvPr id="26" name="Rectangle 25"/>
            <p:cNvSpPr/>
            <p:nvPr/>
          </p:nvSpPr>
          <p:spPr>
            <a:xfrm>
              <a:off x="4532721" y="6285055"/>
              <a:ext cx="5131784" cy="1504686"/>
            </a:xfrm>
            <a:prstGeom prst="rect">
              <a:avLst/>
            </a:prstGeom>
          </p:spPr>
          <p:txBody>
            <a:bodyPr wrap="square">
              <a:spAutoFit/>
            </a:bodyPr>
            <a:lstStyle/>
            <a:p>
              <a:pPr lvl="0" algn="ctr">
                <a:defRPr/>
              </a:pPr>
              <a:r>
                <a:rPr lang="fr-BE" sz="1600" b="1" dirty="0">
                  <a:solidFill>
                    <a:srgbClr val="4A6C5B"/>
                  </a:solidFill>
                  <a:latin typeface="Arial" panose="020B0604020202020204" pitchFamily="34" charset="0"/>
                  <a:cs typeface="Arial" panose="020B0604020202020204" pitchFamily="34" charset="0"/>
                </a:rPr>
                <a:t>4.346.796</a:t>
              </a:r>
            </a:p>
            <a:p>
              <a:pPr lvl="0" algn="ctr">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Belgian patients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Summary </a:t>
              </a:r>
              <a:r>
                <a:rPr kumimoji="0" lang="en-US"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Electronic Health Records in health vaults  </a:t>
              </a:r>
            </a:p>
          </p:txBody>
        </p:sp>
      </p:grpSp>
      <p:grpSp>
        <p:nvGrpSpPr>
          <p:cNvPr id="41" name="Group 40"/>
          <p:cNvGrpSpPr/>
          <p:nvPr/>
        </p:nvGrpSpPr>
        <p:grpSpPr>
          <a:xfrm>
            <a:off x="1827700" y="1268760"/>
            <a:ext cx="2674130" cy="1663122"/>
            <a:chOff x="-373947" y="598714"/>
            <a:chExt cx="4754013" cy="2956662"/>
          </a:xfrm>
        </p:grpSpPr>
        <p:grpSp>
          <p:nvGrpSpPr>
            <p:cNvPr id="13" name="Group 12"/>
            <p:cNvGrpSpPr/>
            <p:nvPr/>
          </p:nvGrpSpPr>
          <p:grpSpPr>
            <a:xfrm>
              <a:off x="866130" y="598714"/>
              <a:ext cx="1973439" cy="1614997"/>
              <a:chOff x="660507" y="708577"/>
              <a:chExt cx="1973439" cy="16149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07" y="708577"/>
                <a:ext cx="1973439" cy="161499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9497" t="36834" r="39089" b="37666"/>
              <a:stretch/>
            </p:blipFill>
            <p:spPr>
              <a:xfrm>
                <a:off x="1322022" y="877528"/>
                <a:ext cx="844551" cy="823033"/>
              </a:xfrm>
              <a:prstGeom prst="rect">
                <a:avLst/>
              </a:prstGeom>
            </p:spPr>
          </p:pic>
        </p:grpSp>
        <p:sp>
          <p:nvSpPr>
            <p:cNvPr id="40" name="Rectangle 39"/>
            <p:cNvSpPr/>
            <p:nvPr/>
          </p:nvSpPr>
          <p:spPr>
            <a:xfrm>
              <a:off x="-373947" y="2351628"/>
              <a:ext cx="4754013" cy="1203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&gt; </a:t>
              </a:r>
              <a:r>
                <a:rPr lang="fr-BE" sz="1600" b="1" dirty="0" smtClean="0">
                  <a:solidFill>
                    <a:srgbClr val="4A6C5B"/>
                  </a:solidFill>
                  <a:latin typeface="Arial" panose="020B0604020202020204" pitchFamily="34" charset="0"/>
                  <a:cs typeface="Arial" panose="020B0604020202020204" pitchFamily="34" charset="0"/>
                </a:rPr>
                <a:t>88,5 </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of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Belgian</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citizens</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have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given</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an </a:t>
              </a:r>
              <a:r>
                <a:rPr kumimoji="0" lang="fr-BE" sz="1100" b="1" i="0" u="none" strike="noStrike" kern="1200" cap="none" spc="0" normalizeH="0" baseline="0" noProof="0" dirty="0" err="1" smtClean="0">
                  <a:ln>
                    <a:noFill/>
                  </a:ln>
                  <a:solidFill>
                    <a:srgbClr val="4A6C5B"/>
                  </a:solidFill>
                  <a:effectLst/>
                  <a:uLnTx/>
                  <a:uFillTx/>
                  <a:latin typeface="Arial" panose="020B0604020202020204" pitchFamily="34" charset="0"/>
                  <a:ea typeface="+mn-ea"/>
                  <a:cs typeface="Arial" panose="020B0604020202020204" pitchFamily="34" charset="0"/>
                </a:rPr>
                <a:t>informed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 consent for data sharing</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2048111" y="3299093"/>
            <a:ext cx="2233304" cy="1610201"/>
            <a:chOff x="2795148" y="3310960"/>
            <a:chExt cx="2233304" cy="1610201"/>
          </a:xfrm>
        </p:grpSpPr>
        <p:grpSp>
          <p:nvGrpSpPr>
            <p:cNvPr id="35" name="Group 34"/>
            <p:cNvGrpSpPr/>
            <p:nvPr/>
          </p:nvGrpSpPr>
          <p:grpSpPr>
            <a:xfrm>
              <a:off x="3071367" y="4205657"/>
              <a:ext cx="736099" cy="702051"/>
              <a:chOff x="-253508" y="4873479"/>
              <a:chExt cx="1308619" cy="1248090"/>
            </a:xfrm>
          </p:grpSpPr>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25597" y="4873479"/>
                <a:ext cx="932287" cy="932287"/>
              </a:xfrm>
              <a:prstGeom prst="rect">
                <a:avLst/>
              </a:prstGeom>
            </p:spPr>
          </p:pic>
          <p:sp>
            <p:nvSpPr>
              <p:cNvPr id="21" name="Rectangle 20"/>
              <p:cNvSpPr/>
              <p:nvPr/>
            </p:nvSpPr>
            <p:spPr>
              <a:xfrm>
                <a:off x="-253508" y="5656485"/>
                <a:ext cx="1308619" cy="465084"/>
              </a:xfrm>
              <a:prstGeom prst="rect">
                <a:avLst/>
              </a:prstGeom>
            </p:spPr>
            <p:txBody>
              <a:bodyPr wrap="none">
                <a:spAutoFit/>
              </a:bodyPr>
              <a:lstStyle/>
              <a:p>
                <a:pPr lvl="0">
                  <a:defRPr/>
                </a:pPr>
                <a:r>
                  <a:rPr lang="fr-BE" sz="1100" b="1" dirty="0" smtClean="0">
                    <a:solidFill>
                      <a:srgbClr val="4A6C5B"/>
                    </a:solidFill>
                    <a:latin typeface="Arial" panose="020B0604020202020204" pitchFamily="34" charset="0"/>
                    <a:cs typeface="Arial" panose="020B0604020202020204" pitchFamily="34" charset="0"/>
                  </a:rPr>
                  <a:t>&gt; </a:t>
                </a:r>
                <a:r>
                  <a:rPr lang="fr-BE" sz="1100" b="1" dirty="0">
                    <a:solidFill>
                      <a:srgbClr val="4A6C5B"/>
                    </a:solidFill>
                    <a:latin typeface="Arial" panose="020B0604020202020204" pitchFamily="34" charset="0"/>
                    <a:cs typeface="Arial" panose="020B0604020202020204" pitchFamily="34" charset="0"/>
                  </a:rPr>
                  <a:t>29.000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7" name="Group 36"/>
            <p:cNvGrpSpPr/>
            <p:nvPr/>
          </p:nvGrpSpPr>
          <p:grpSpPr>
            <a:xfrm>
              <a:off x="3856029" y="4205656"/>
              <a:ext cx="619080" cy="715505"/>
              <a:chOff x="2436488" y="4873477"/>
              <a:chExt cx="1100586" cy="1272008"/>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491629" y="4873477"/>
                <a:ext cx="1015550" cy="1015549"/>
              </a:xfrm>
              <a:prstGeom prst="rect">
                <a:avLst/>
              </a:prstGeom>
            </p:spPr>
          </p:pic>
          <p:sp>
            <p:nvSpPr>
              <p:cNvPr id="22" name="Rectangle 21"/>
              <p:cNvSpPr/>
              <p:nvPr/>
            </p:nvSpPr>
            <p:spPr>
              <a:xfrm>
                <a:off x="2436488" y="5680401"/>
                <a:ext cx="1100586" cy="465084"/>
              </a:xfrm>
              <a:prstGeom prst="rect">
                <a:avLst/>
              </a:prstGeom>
            </p:spPr>
            <p:txBody>
              <a:bodyPr wrap="none">
                <a:spAutoFit/>
              </a:bodyPr>
              <a:lstStyle/>
              <a:p>
                <a:pPr lvl="0">
                  <a:defRPr/>
                </a:pPr>
                <a:r>
                  <a:rPr lang="fr-BE" sz="1100" b="1" dirty="0">
                    <a:solidFill>
                      <a:srgbClr val="4A6C5B"/>
                    </a:solidFill>
                    <a:latin typeface="Arial" panose="020B0604020202020204" pitchFamily="34" charset="0"/>
                    <a:cs typeface="Arial" panose="020B0604020202020204" pitchFamily="34" charset="0"/>
                  </a:rPr>
                  <a:t>&gt; 4000</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grpSp>
        <p:grpSp>
          <p:nvGrpSpPr>
            <p:cNvPr id="38" name="Group 37"/>
            <p:cNvGrpSpPr/>
            <p:nvPr/>
          </p:nvGrpSpPr>
          <p:grpSpPr>
            <a:xfrm>
              <a:off x="2860069" y="3563342"/>
              <a:ext cx="2103461" cy="679815"/>
              <a:chOff x="1617638" y="5934586"/>
              <a:chExt cx="2751898" cy="889123"/>
            </a:xfrm>
          </p:grpSpPr>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24" name="Rectangle 23"/>
              <p:cNvSpPr/>
              <p:nvPr/>
            </p:nvSpPr>
            <p:spPr>
              <a:xfrm>
                <a:off x="1617638" y="6380918"/>
                <a:ext cx="2751898" cy="4427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13,4 millions/</a:t>
                </a:r>
                <a:r>
                  <a:rPr lang="fr-BE" sz="1600" b="1" dirty="0" err="1">
                    <a:solidFill>
                      <a:srgbClr val="4A6C5B"/>
                    </a:solidFill>
                    <a:latin typeface="Arial" panose="020B0604020202020204" pitchFamily="34" charset="0"/>
                    <a:cs typeface="Arial" panose="020B0604020202020204" pitchFamily="34" charset="0"/>
                  </a:rPr>
                  <a:t>month</a:t>
                </a:r>
                <a:endParaRPr lang="fr-BE" sz="16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2795148" y="3310960"/>
              <a:ext cx="2233304" cy="307777"/>
            </a:xfrm>
            <a:prstGeom prst="rect">
              <a:avLst/>
            </a:prstGeom>
            <a:solidFill>
              <a:srgbClr val="4A6C5B"/>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Electronic</a:t>
              </a:r>
              <a:r>
                <a:rPr kumimoji="0" lang="fr-BE"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prescriptions</a:t>
              </a:r>
              <a:endParaRPr kumimoji="0" lang="fr-BE"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243642" y="4732082"/>
            <a:ext cx="3358217" cy="1597681"/>
            <a:chOff x="4042167" y="4113743"/>
            <a:chExt cx="3358217" cy="1597681"/>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0440" y="4113743"/>
              <a:ext cx="1062151" cy="1088454"/>
            </a:xfrm>
            <a:prstGeom prst="rect">
              <a:avLst/>
            </a:prstGeom>
          </p:spPr>
        </p:pic>
        <p:sp>
          <p:nvSpPr>
            <p:cNvPr id="5" name="Rectangle 4"/>
            <p:cNvSpPr/>
            <p:nvPr/>
          </p:nvSpPr>
          <p:spPr>
            <a:xfrm>
              <a:off x="4042167" y="5034316"/>
              <a:ext cx="3358217" cy="677108"/>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fr-BE" sz="1600" b="1" dirty="0">
                  <a:solidFill>
                    <a:srgbClr val="4A6C5B"/>
                  </a:solidFill>
                  <a:latin typeface="Arial" panose="020B0604020202020204" pitchFamily="34" charset="0"/>
                  <a:cs typeface="Arial" panose="020B0604020202020204" pitchFamily="34" charset="0"/>
                </a:rPr>
                <a:t>215 millions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electronic</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documents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available</a:t>
              </a:r>
              <a:endPar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hospitals</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and</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a:t>
              </a:r>
              <a:r>
                <a:rPr kumimoji="0" lang="nl-BE" sz="1100" b="1" i="0" u="none" strike="noStrike" kern="1200" cap="none" spc="0" normalizeH="0" baseline="0" noProof="0" dirty="0" err="1">
                  <a:ln>
                    <a:noFill/>
                  </a:ln>
                  <a:solidFill>
                    <a:srgbClr val="4A6C5B"/>
                  </a:solidFill>
                  <a:effectLst/>
                  <a:uLnTx/>
                  <a:uFillTx/>
                  <a:latin typeface="Arial" panose="020B0604020202020204" pitchFamily="34" charset="0"/>
                  <a:ea typeface="+mn-ea"/>
                  <a:cs typeface="Arial" panose="020B0604020202020204" pitchFamily="34" charset="0"/>
                </a:rPr>
                <a:t>clinical</a:t>
              </a:r>
              <a:r>
                <a:rPr kumimoji="0" lang="nl-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 labs</a:t>
              </a:r>
            </a:p>
          </p:txBody>
        </p:sp>
      </p:grpSp>
      <p:sp>
        <p:nvSpPr>
          <p:cNvPr id="3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p:txBody>
      </p:sp>
      <p:grpSp>
        <p:nvGrpSpPr>
          <p:cNvPr id="18" name="Group 17"/>
          <p:cNvGrpSpPr/>
          <p:nvPr/>
        </p:nvGrpSpPr>
        <p:grpSpPr>
          <a:xfrm>
            <a:off x="5260559" y="3244081"/>
            <a:ext cx="1631103" cy="1168862"/>
            <a:chOff x="5222177" y="3199474"/>
            <a:chExt cx="1631103" cy="1168862"/>
          </a:xfrm>
        </p:grpSpPr>
        <p:grpSp>
          <p:nvGrpSpPr>
            <p:cNvPr id="17" name="Group 16"/>
            <p:cNvGrpSpPr/>
            <p:nvPr/>
          </p:nvGrpSpPr>
          <p:grpSpPr>
            <a:xfrm>
              <a:off x="5222177" y="3199474"/>
              <a:ext cx="1631103" cy="1168862"/>
              <a:chOff x="5490116" y="2902310"/>
              <a:chExt cx="1631103" cy="1168862"/>
            </a:xfrm>
          </p:grpSpPr>
          <p:sp>
            <p:nvSpPr>
              <p:cNvPr id="29" name="Rectangle 28"/>
              <p:cNvSpPr/>
              <p:nvPr/>
            </p:nvSpPr>
            <p:spPr>
              <a:xfrm>
                <a:off x="5490116" y="3563341"/>
                <a:ext cx="1631103"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b="1" dirty="0" smtClean="0">
                    <a:solidFill>
                      <a:srgbClr val="4A6C5B"/>
                    </a:solidFill>
                    <a:latin typeface="Arial" panose="020B0604020202020204" pitchFamily="34" charset="0"/>
                    <a:cs typeface="Arial" panose="020B0604020202020204" pitchFamily="34" charset="0"/>
                  </a:rPr>
                  <a:t>19</a:t>
                </a:r>
                <a:r>
                  <a:rPr kumimoji="0" lang="fr-BE" sz="16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.600.000.000</a:t>
                </a:r>
                <a:endParaRPr kumimoji="0" lang="fr-BE" sz="16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rPr>
                  <a:t>d</a:t>
                </a:r>
                <a:r>
                  <a:rPr kumimoji="0" lang="fr-BE" sz="1100" b="1" i="0" u="none" strike="noStrike" kern="1200" cap="none" spc="0" normalizeH="0" baseline="0" noProof="0" dirty="0" smtClean="0">
                    <a:ln>
                      <a:noFill/>
                    </a:ln>
                    <a:solidFill>
                      <a:srgbClr val="4A6C5B"/>
                    </a:solidFill>
                    <a:effectLst/>
                    <a:uLnTx/>
                    <a:uFillTx/>
                    <a:latin typeface="Arial" panose="020B0604020202020204" pitchFamily="34" charset="0"/>
                    <a:ea typeface="+mn-ea"/>
                    <a:cs typeface="Arial" panose="020B0604020202020204" pitchFamily="34" charset="0"/>
                  </a:rPr>
                  <a:t>igital transactions</a:t>
                </a:r>
                <a:endParaRPr kumimoji="0" lang="fr-BE" sz="1100" b="1" i="0" u="none" strike="noStrike" kern="1200" cap="none" spc="0" normalizeH="0" baseline="0" noProof="0" dirty="0">
                  <a:ln>
                    <a:noFill/>
                  </a:ln>
                  <a:solidFill>
                    <a:srgbClr val="4A6C5B"/>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14"/>
              <a:stretch>
                <a:fillRect/>
              </a:stretch>
            </p:blipFill>
            <p:spPr>
              <a:xfrm>
                <a:off x="5847472" y="2902310"/>
                <a:ext cx="986904" cy="637115"/>
              </a:xfrm>
              <a:prstGeom prst="rect">
                <a:avLst/>
              </a:prstGeom>
            </p:spPr>
          </p:pic>
        </p:grpSp>
        <p:sp>
          <p:nvSpPr>
            <p:cNvPr id="4" name="Rectangle 3"/>
            <p:cNvSpPr/>
            <p:nvPr/>
          </p:nvSpPr>
          <p:spPr>
            <a:xfrm>
              <a:off x="5626773" y="3457597"/>
              <a:ext cx="914400" cy="363099"/>
            </a:xfrm>
            <a:prstGeom prst="rect">
              <a:avLst/>
            </a:prstGeom>
            <a:solidFill>
              <a:srgbClr val="90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dirty="0" smtClean="0">
                  <a:solidFill>
                    <a:srgbClr val="49685C"/>
                  </a:solidFill>
                </a:rPr>
                <a:t>2021</a:t>
              </a:r>
              <a:endParaRPr lang="fr-BE" sz="2400" b="1" dirty="0">
                <a:solidFill>
                  <a:srgbClr val="49685C"/>
                </a:solidFill>
              </a:endParaRPr>
            </a:p>
          </p:txBody>
        </p:sp>
      </p:grpSp>
    </p:spTree>
    <p:extLst>
      <p:ext uri="{BB962C8B-B14F-4D97-AF65-F5344CB8AC3E}">
        <p14:creationId xmlns:p14="http://schemas.microsoft.com/office/powerpoint/2010/main" val="545807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9056" y="48428"/>
            <a:ext cx="11161240" cy="1776552"/>
          </a:xfrm>
        </p:spPr>
        <p:txBody>
          <a:bodyPr>
            <a:normAutofit/>
          </a:bodyPr>
          <a:lstStyle/>
          <a:p>
            <a:r>
              <a:rPr lang="nl-BE" dirty="0" err="1" smtClean="0"/>
              <a:t>Integrated</a:t>
            </a:r>
            <a:r>
              <a:rPr lang="nl-BE" dirty="0" smtClean="0"/>
              <a:t> </a:t>
            </a:r>
            <a:r>
              <a:rPr lang="nl-BE" dirty="0" err="1" smtClean="0"/>
              <a:t>citizen</a:t>
            </a:r>
            <a:r>
              <a:rPr lang="nl-BE" dirty="0" smtClean="0"/>
              <a:t/>
            </a:r>
            <a:br>
              <a:rPr lang="nl-BE" dirty="0" smtClean="0"/>
            </a:br>
            <a:r>
              <a:rPr lang="nl-BE" dirty="0" smtClean="0"/>
              <a:t> portal</a:t>
            </a:r>
            <a:endParaRPr lang="fr-BE" dirty="0"/>
          </a:p>
        </p:txBody>
      </p:sp>
      <p:pic>
        <p:nvPicPr>
          <p:cNvPr id="5" name="Picture 4"/>
          <p:cNvPicPr>
            <a:picLocks noChangeAspect="1"/>
          </p:cNvPicPr>
          <p:nvPr/>
        </p:nvPicPr>
        <p:blipFill>
          <a:blip r:embed="rId2"/>
          <a:stretch>
            <a:fillRect/>
          </a:stretch>
        </p:blipFill>
        <p:spPr>
          <a:xfrm>
            <a:off x="4007768" y="53763"/>
            <a:ext cx="6696744" cy="6809572"/>
          </a:xfrm>
          <a:prstGeom prst="rect">
            <a:avLst/>
          </a:prstGeom>
        </p:spPr>
      </p:pic>
    </p:spTree>
    <p:extLst>
      <p:ext uri="{BB962C8B-B14F-4D97-AF65-F5344CB8AC3E}">
        <p14:creationId xmlns:p14="http://schemas.microsoft.com/office/powerpoint/2010/main" val="186577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Integrated</a:t>
            </a:r>
            <a:r>
              <a:rPr lang="nl-BE" dirty="0" smtClean="0"/>
              <a:t> </a:t>
            </a:r>
            <a:r>
              <a:rPr lang="nl-BE" dirty="0" err="1" smtClean="0"/>
              <a:t>citizen</a:t>
            </a:r>
            <a:r>
              <a:rPr lang="nl-BE" dirty="0" smtClean="0"/>
              <a:t> portal</a:t>
            </a:r>
            <a:endParaRPr lang="fr-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584" y="948259"/>
            <a:ext cx="10313504" cy="5909741"/>
          </a:xfrm>
          <a:prstGeom prst="rect">
            <a:avLst/>
          </a:prstGeom>
        </p:spPr>
      </p:pic>
    </p:spTree>
    <p:extLst>
      <p:ext uri="{BB962C8B-B14F-4D97-AF65-F5344CB8AC3E}">
        <p14:creationId xmlns:p14="http://schemas.microsoft.com/office/powerpoint/2010/main" val="825993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Integrated</a:t>
            </a:r>
            <a:r>
              <a:rPr lang="nl-BE" dirty="0"/>
              <a:t> </a:t>
            </a:r>
            <a:r>
              <a:rPr lang="nl-BE" dirty="0" err="1"/>
              <a:t>citizen</a:t>
            </a:r>
            <a:r>
              <a:rPr lang="nl-BE" dirty="0"/>
              <a:t> portal</a:t>
            </a:r>
            <a:endParaRPr lang="en-US" dirty="0"/>
          </a:p>
        </p:txBody>
      </p:sp>
      <p:pic>
        <p:nvPicPr>
          <p:cNvPr id="4" name="Picture 3"/>
          <p:cNvPicPr>
            <a:picLocks noChangeAspect="1"/>
          </p:cNvPicPr>
          <p:nvPr/>
        </p:nvPicPr>
        <p:blipFill>
          <a:blip r:embed="rId2"/>
          <a:stretch>
            <a:fillRect/>
          </a:stretch>
        </p:blipFill>
        <p:spPr>
          <a:xfrm>
            <a:off x="3070675" y="1123693"/>
            <a:ext cx="6078233" cy="5734307"/>
          </a:xfrm>
          <a:prstGeom prst="rect">
            <a:avLst/>
          </a:prstGeom>
        </p:spPr>
      </p:pic>
    </p:spTree>
    <p:extLst>
      <p:ext uri="{BB962C8B-B14F-4D97-AF65-F5344CB8AC3E}">
        <p14:creationId xmlns:p14="http://schemas.microsoft.com/office/powerpoint/2010/main" val="191121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Integrated</a:t>
            </a:r>
            <a:r>
              <a:rPr lang="nl-BE" dirty="0"/>
              <a:t> </a:t>
            </a:r>
            <a:r>
              <a:rPr lang="nl-BE" dirty="0" err="1"/>
              <a:t>citizen</a:t>
            </a:r>
            <a:r>
              <a:rPr lang="nl-BE" dirty="0"/>
              <a:t> portal</a:t>
            </a:r>
            <a:endParaRPr lang="en-US" dirty="0"/>
          </a:p>
        </p:txBody>
      </p:sp>
      <p:pic>
        <p:nvPicPr>
          <p:cNvPr id="4" name="Picture 3"/>
          <p:cNvPicPr>
            <a:picLocks noChangeAspect="1"/>
          </p:cNvPicPr>
          <p:nvPr/>
        </p:nvPicPr>
        <p:blipFill>
          <a:blip r:embed="rId2"/>
          <a:stretch>
            <a:fillRect/>
          </a:stretch>
        </p:blipFill>
        <p:spPr>
          <a:xfrm>
            <a:off x="1199456" y="1018281"/>
            <a:ext cx="9600400" cy="5836434"/>
          </a:xfrm>
          <a:prstGeom prst="rect">
            <a:avLst/>
          </a:prstGeom>
        </p:spPr>
      </p:pic>
    </p:spTree>
    <p:extLst>
      <p:ext uri="{BB962C8B-B14F-4D97-AF65-F5344CB8AC3E}">
        <p14:creationId xmlns:p14="http://schemas.microsoft.com/office/powerpoint/2010/main" val="362701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Integrated</a:t>
            </a:r>
            <a:r>
              <a:rPr lang="nl-BE" dirty="0" smtClean="0"/>
              <a:t> </a:t>
            </a:r>
            <a:r>
              <a:rPr lang="nl-BE" dirty="0"/>
              <a:t>portal </a:t>
            </a:r>
            <a:r>
              <a:rPr lang="nl-BE" dirty="0" err="1"/>
              <a:t>for</a:t>
            </a:r>
            <a:r>
              <a:rPr lang="nl-BE" dirty="0"/>
              <a:t> health care providers</a:t>
            </a:r>
            <a:endParaRPr lang="fr-BE" dirty="0"/>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908720"/>
            <a:ext cx="7678958" cy="5729480"/>
          </a:xfrm>
          <a:prstGeom prst="rect">
            <a:avLst/>
          </a:prstGeom>
        </p:spPr>
      </p:pic>
    </p:spTree>
    <p:extLst>
      <p:ext uri="{BB962C8B-B14F-4D97-AF65-F5344CB8AC3E}">
        <p14:creationId xmlns:p14="http://schemas.microsoft.com/office/powerpoint/2010/main" val="248379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23" y="980728"/>
            <a:ext cx="10058400" cy="5657850"/>
          </a:xfrm>
          <a:prstGeom prst="rect">
            <a:avLst/>
          </a:prstGeom>
        </p:spPr>
      </p:pic>
      <p:sp>
        <p:nvSpPr>
          <p:cNvPr id="2" name="Title 1"/>
          <p:cNvSpPr>
            <a:spLocks noGrp="1"/>
          </p:cNvSpPr>
          <p:nvPr>
            <p:ph type="title"/>
          </p:nvPr>
        </p:nvSpPr>
        <p:spPr/>
        <p:txBody>
          <a:bodyPr/>
          <a:lstStyle/>
          <a:p>
            <a:r>
              <a:rPr lang="nl-BE" smtClean="0"/>
              <a:t>Vaccination</a:t>
            </a:r>
            <a:endParaRPr lang="fr-BE" dirty="0"/>
          </a:p>
        </p:txBody>
      </p:sp>
    </p:spTree>
    <p:extLst>
      <p:ext uri="{BB962C8B-B14F-4D97-AF65-F5344CB8AC3E}">
        <p14:creationId xmlns:p14="http://schemas.microsoft.com/office/powerpoint/2010/main" val="3763930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Vaccination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052736"/>
            <a:ext cx="10058400" cy="4934902"/>
          </a:xfrm>
          <a:prstGeom prst="rect">
            <a:avLst/>
          </a:prstGeom>
        </p:spPr>
      </p:pic>
    </p:spTree>
    <p:extLst>
      <p:ext uri="{BB962C8B-B14F-4D97-AF65-F5344CB8AC3E}">
        <p14:creationId xmlns:p14="http://schemas.microsoft.com/office/powerpoint/2010/main" val="122749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Vaccination</a:t>
            </a:r>
            <a:endParaRPr lang="nl-BE"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60" y="1102408"/>
            <a:ext cx="10058400" cy="5147071"/>
          </a:xfrm>
          <a:prstGeom prst="rect">
            <a:avLst/>
          </a:prstGeom>
        </p:spPr>
      </p:pic>
    </p:spTree>
    <p:extLst>
      <p:ext uri="{BB962C8B-B14F-4D97-AF65-F5344CB8AC3E}">
        <p14:creationId xmlns:p14="http://schemas.microsoft.com/office/powerpoint/2010/main" val="2598069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99392"/>
            <a:ext cx="10972800" cy="922114"/>
          </a:xfrm>
        </p:spPr>
        <p:txBody>
          <a:bodyPr>
            <a:normAutofit/>
          </a:bodyPr>
          <a:lstStyle/>
          <a:p>
            <a:r>
              <a:rPr lang="en-US" dirty="0" smtClean="0"/>
              <a:t>Vaccination: (Simplified) Integration</a:t>
            </a:r>
            <a:endParaRPr lang="en-US" dirty="0"/>
          </a:p>
        </p:txBody>
      </p:sp>
      <p:grpSp>
        <p:nvGrpSpPr>
          <p:cNvPr id="62" name="Group 61"/>
          <p:cNvGrpSpPr>
            <a:grpSpLocks noChangeAspect="1"/>
          </p:cNvGrpSpPr>
          <p:nvPr/>
        </p:nvGrpSpPr>
        <p:grpSpPr>
          <a:xfrm>
            <a:off x="1797533" y="1031773"/>
            <a:ext cx="1787669" cy="1276845"/>
            <a:chOff x="4220140" y="2998141"/>
            <a:chExt cx="3213437" cy="2295203"/>
          </a:xfrm>
        </p:grpSpPr>
        <p:pic>
          <p:nvPicPr>
            <p:cNvPr id="63" name="Picture 62"/>
            <p:cNvPicPr>
              <a:picLocks noChangeAspect="1"/>
            </p:cNvPicPr>
            <p:nvPr/>
          </p:nvPicPr>
          <p:blipFill>
            <a:blip r:embed="rId3"/>
            <a:stretch>
              <a:fillRect/>
            </a:stretch>
          </p:blipFill>
          <p:spPr>
            <a:xfrm>
              <a:off x="5188671" y="2998141"/>
              <a:ext cx="1276350" cy="2019300"/>
            </a:xfrm>
            <a:prstGeom prst="rect">
              <a:avLst/>
            </a:prstGeom>
          </p:spPr>
        </p:pic>
        <p:sp>
          <p:nvSpPr>
            <p:cNvPr id="64" name="TextBox 63"/>
            <p:cNvSpPr txBox="1"/>
            <p:nvPr/>
          </p:nvSpPr>
          <p:spPr>
            <a:xfrm>
              <a:off x="4220140" y="4629448"/>
              <a:ext cx="3213437" cy="663896"/>
            </a:xfrm>
            <a:prstGeom prst="rect">
              <a:avLst/>
            </a:prstGeom>
            <a:noFill/>
          </p:spPr>
          <p:txBody>
            <a:bodyPr wrap="none" rtlCol="0">
              <a:spAutoFit/>
            </a:bodyPr>
            <a:lstStyle/>
            <a:p>
              <a:pPr algn="ctr"/>
              <a:r>
                <a:rPr lang="fr-BE" dirty="0" smtClean="0"/>
                <a:t>National </a:t>
              </a:r>
              <a:r>
                <a:rPr lang="fr-BE" dirty="0" err="1" smtClean="0"/>
                <a:t>Register</a:t>
              </a:r>
              <a:endParaRPr lang="fr-BE" dirty="0"/>
            </a:p>
          </p:txBody>
        </p:sp>
      </p:grpSp>
      <p:grpSp>
        <p:nvGrpSpPr>
          <p:cNvPr id="65" name="Group 64"/>
          <p:cNvGrpSpPr>
            <a:grpSpLocks noChangeAspect="1"/>
          </p:cNvGrpSpPr>
          <p:nvPr/>
        </p:nvGrpSpPr>
        <p:grpSpPr>
          <a:xfrm>
            <a:off x="123286" y="2770450"/>
            <a:ext cx="2889894" cy="2096342"/>
            <a:chOff x="3196143" y="2998141"/>
            <a:chExt cx="5261428" cy="3816660"/>
          </a:xfrm>
        </p:grpSpPr>
        <p:pic>
          <p:nvPicPr>
            <p:cNvPr id="72" name="Picture 71"/>
            <p:cNvPicPr>
              <a:picLocks noChangeAspect="1"/>
            </p:cNvPicPr>
            <p:nvPr/>
          </p:nvPicPr>
          <p:blipFill>
            <a:blip r:embed="rId3"/>
            <a:stretch>
              <a:fillRect/>
            </a:stretch>
          </p:blipFill>
          <p:spPr>
            <a:xfrm>
              <a:off x="5188673" y="2998141"/>
              <a:ext cx="1276351" cy="2019301"/>
            </a:xfrm>
            <a:prstGeom prst="rect">
              <a:avLst/>
            </a:prstGeom>
          </p:spPr>
        </p:pic>
        <p:sp>
          <p:nvSpPr>
            <p:cNvPr id="73" name="TextBox 72"/>
            <p:cNvSpPr txBox="1"/>
            <p:nvPr/>
          </p:nvSpPr>
          <p:spPr>
            <a:xfrm>
              <a:off x="3196143" y="4629448"/>
              <a:ext cx="5261428" cy="2185353"/>
            </a:xfrm>
            <a:prstGeom prst="rect">
              <a:avLst/>
            </a:prstGeom>
            <a:noFill/>
          </p:spPr>
          <p:txBody>
            <a:bodyPr wrap="none" rtlCol="0">
              <a:spAutoFit/>
            </a:bodyPr>
            <a:lstStyle/>
            <a:p>
              <a:pPr algn="ctr"/>
              <a:r>
                <a:rPr lang="fr-BE" dirty="0" smtClean="0"/>
                <a:t>CoBRHA</a:t>
              </a:r>
              <a:br>
                <a:rPr lang="fr-BE" dirty="0" smtClean="0"/>
              </a:br>
              <a:r>
                <a:rPr lang="fr-BE" dirty="0" err="1" smtClean="0"/>
                <a:t>Regions</a:t>
              </a:r>
              <a:endParaRPr lang="fr-BE" dirty="0" smtClean="0"/>
            </a:p>
            <a:p>
              <a:pPr algn="ctr"/>
              <a:r>
                <a:rPr lang="fr-BE" dirty="0"/>
                <a:t>National </a:t>
              </a:r>
              <a:r>
                <a:rPr lang="fr-BE" dirty="0" err="1"/>
                <a:t>Intermutual</a:t>
              </a:r>
              <a:r>
                <a:rPr lang="fr-BE" dirty="0"/>
                <a:t> </a:t>
              </a:r>
              <a:r>
                <a:rPr lang="fr-BE" dirty="0" err="1" smtClean="0"/>
                <a:t>College</a:t>
              </a:r>
              <a:r>
                <a:rPr lang="fr-BE" dirty="0" smtClean="0"/>
                <a:t/>
              </a:r>
              <a:br>
                <a:rPr lang="fr-BE" dirty="0" smtClean="0"/>
              </a:br>
              <a:r>
                <a:rPr lang="fr-BE" dirty="0" smtClean="0"/>
                <a:t> </a:t>
              </a:r>
              <a:r>
                <a:rPr lang="fr-BE" dirty="0" err="1" smtClean="0"/>
                <a:t>Doctors</a:t>
              </a:r>
              <a:endParaRPr lang="fr-BE" dirty="0" smtClean="0"/>
            </a:p>
          </p:txBody>
        </p:sp>
      </p:grpSp>
      <p:grpSp>
        <p:nvGrpSpPr>
          <p:cNvPr id="78" name="Group 77"/>
          <p:cNvGrpSpPr/>
          <p:nvPr/>
        </p:nvGrpSpPr>
        <p:grpSpPr>
          <a:xfrm>
            <a:off x="1925108" y="5091433"/>
            <a:ext cx="1197238" cy="1422586"/>
            <a:chOff x="2255581" y="4853618"/>
            <a:chExt cx="1197238" cy="1422586"/>
          </a:xfrm>
        </p:grpSpPr>
        <p:pic>
          <p:nvPicPr>
            <p:cNvPr id="82" name="Picture 81"/>
            <p:cNvPicPr>
              <a:picLocks noChangeAspect="1"/>
            </p:cNvPicPr>
            <p:nvPr/>
          </p:nvPicPr>
          <p:blipFill>
            <a:blip r:embed="rId4"/>
            <a:stretch>
              <a:fillRect/>
            </a:stretch>
          </p:blipFill>
          <p:spPr>
            <a:xfrm>
              <a:off x="2255581" y="4853618"/>
              <a:ext cx="1148294" cy="1021411"/>
            </a:xfrm>
            <a:prstGeom prst="rect">
              <a:avLst/>
            </a:prstGeom>
          </p:spPr>
        </p:pic>
        <p:pic>
          <p:nvPicPr>
            <p:cNvPr id="83" name="Picture 82"/>
            <p:cNvPicPr>
              <a:picLocks noChangeAspect="1"/>
            </p:cNvPicPr>
            <p:nvPr/>
          </p:nvPicPr>
          <p:blipFill>
            <a:blip r:embed="rId5"/>
            <a:stretch>
              <a:fillRect/>
            </a:stretch>
          </p:blipFill>
          <p:spPr>
            <a:xfrm>
              <a:off x="3052769" y="5447169"/>
              <a:ext cx="400050" cy="485775"/>
            </a:xfrm>
            <a:prstGeom prst="rect">
              <a:avLst/>
            </a:prstGeom>
          </p:spPr>
        </p:pic>
        <p:sp>
          <p:nvSpPr>
            <p:cNvPr id="84" name="TextBox 83"/>
            <p:cNvSpPr txBox="1"/>
            <p:nvPr/>
          </p:nvSpPr>
          <p:spPr>
            <a:xfrm>
              <a:off x="2734932" y="5906872"/>
              <a:ext cx="184730" cy="369332"/>
            </a:xfrm>
            <a:prstGeom prst="rect">
              <a:avLst/>
            </a:prstGeom>
            <a:noFill/>
          </p:spPr>
          <p:txBody>
            <a:bodyPr wrap="none" rtlCol="0">
              <a:spAutoFit/>
            </a:bodyPr>
            <a:lstStyle/>
            <a:p>
              <a:pPr algn="ctr"/>
              <a:endParaRPr lang="fr-BE" dirty="0"/>
            </a:p>
          </p:txBody>
        </p:sp>
      </p:grpSp>
      <p:grpSp>
        <p:nvGrpSpPr>
          <p:cNvPr id="86" name="Group 85"/>
          <p:cNvGrpSpPr/>
          <p:nvPr/>
        </p:nvGrpSpPr>
        <p:grpSpPr>
          <a:xfrm>
            <a:off x="388252" y="4910171"/>
            <a:ext cx="1042658" cy="1376054"/>
            <a:chOff x="307801" y="2695648"/>
            <a:chExt cx="1242355" cy="1590675"/>
          </a:xfrm>
        </p:grpSpPr>
        <p:pic>
          <p:nvPicPr>
            <p:cNvPr id="87" name="Picture 86"/>
            <p:cNvPicPr>
              <a:picLocks noChangeAspect="1"/>
            </p:cNvPicPr>
            <p:nvPr/>
          </p:nvPicPr>
          <p:blipFill>
            <a:blip r:embed="rId6"/>
            <a:stretch>
              <a:fillRect/>
            </a:stretch>
          </p:blipFill>
          <p:spPr>
            <a:xfrm>
              <a:off x="384865" y="2695648"/>
              <a:ext cx="1095375" cy="1590675"/>
            </a:xfrm>
            <a:prstGeom prst="rect">
              <a:avLst/>
            </a:prstGeom>
          </p:spPr>
        </p:pic>
        <p:sp>
          <p:nvSpPr>
            <p:cNvPr id="88" name="TextBox 87"/>
            <p:cNvSpPr txBox="1"/>
            <p:nvPr/>
          </p:nvSpPr>
          <p:spPr>
            <a:xfrm>
              <a:off x="307801" y="3804323"/>
              <a:ext cx="1242355" cy="426936"/>
            </a:xfrm>
            <a:prstGeom prst="rect">
              <a:avLst/>
            </a:prstGeom>
            <a:noFill/>
          </p:spPr>
          <p:txBody>
            <a:bodyPr wrap="none" rtlCol="0">
              <a:spAutoFit/>
            </a:bodyPr>
            <a:lstStyle/>
            <a:p>
              <a:pPr algn="ctr"/>
              <a:r>
                <a:rPr lang="fr-BE" dirty="0" err="1" smtClean="0"/>
                <a:t>Hospitals</a:t>
              </a:r>
              <a:endParaRPr lang="fr-BE" dirty="0"/>
            </a:p>
          </p:txBody>
        </p:sp>
      </p:grpSp>
      <p:grpSp>
        <p:nvGrpSpPr>
          <p:cNvPr id="2" name="Group 1"/>
          <p:cNvGrpSpPr/>
          <p:nvPr/>
        </p:nvGrpSpPr>
        <p:grpSpPr>
          <a:xfrm>
            <a:off x="3943950" y="5077983"/>
            <a:ext cx="1424247" cy="1436580"/>
            <a:chOff x="7665719" y="1357444"/>
            <a:chExt cx="1424247" cy="1436580"/>
          </a:xfrm>
        </p:grpSpPr>
        <p:pic>
          <p:nvPicPr>
            <p:cNvPr id="89" name="Picture 88"/>
            <p:cNvPicPr>
              <a:picLocks noChangeAspect="1"/>
            </p:cNvPicPr>
            <p:nvPr/>
          </p:nvPicPr>
          <p:blipFill rotWithShape="1">
            <a:blip r:embed="rId7">
              <a:duotone>
                <a:schemeClr val="accent5">
                  <a:shade val="45000"/>
                  <a:satMod val="135000"/>
                </a:schemeClr>
                <a:prstClr val="white"/>
              </a:duotone>
            </a:blip>
            <a:srcRect t="13381" b="10437"/>
            <a:stretch/>
          </p:blipFill>
          <p:spPr>
            <a:xfrm>
              <a:off x="7665719" y="1357444"/>
              <a:ext cx="1424247" cy="1090670"/>
            </a:xfrm>
            <a:prstGeom prst="rect">
              <a:avLst/>
            </a:prstGeom>
          </p:spPr>
        </p:pic>
        <p:sp>
          <p:nvSpPr>
            <p:cNvPr id="90" name="TextBox 89"/>
            <p:cNvSpPr txBox="1"/>
            <p:nvPr/>
          </p:nvSpPr>
          <p:spPr>
            <a:xfrm>
              <a:off x="7744500" y="2424692"/>
              <a:ext cx="1266693" cy="369332"/>
            </a:xfrm>
            <a:prstGeom prst="rect">
              <a:avLst/>
            </a:prstGeom>
            <a:noFill/>
          </p:spPr>
          <p:txBody>
            <a:bodyPr wrap="none" rtlCol="0">
              <a:spAutoFit/>
            </a:bodyPr>
            <a:lstStyle/>
            <a:p>
              <a:pPr algn="ctr"/>
              <a:r>
                <a:rPr lang="en-US" dirty="0" smtClean="0"/>
                <a:t>Pharmacies</a:t>
              </a:r>
              <a:endParaRPr lang="en-US" dirty="0"/>
            </a:p>
          </p:txBody>
        </p:sp>
      </p:grpSp>
      <p:grpSp>
        <p:nvGrpSpPr>
          <p:cNvPr id="7" name="Group 6"/>
          <p:cNvGrpSpPr/>
          <p:nvPr/>
        </p:nvGrpSpPr>
        <p:grpSpPr>
          <a:xfrm>
            <a:off x="6988024" y="2784253"/>
            <a:ext cx="2146613" cy="1734558"/>
            <a:chOff x="8129849" y="2553343"/>
            <a:chExt cx="2146613" cy="1734558"/>
          </a:xfrm>
        </p:grpSpPr>
        <p:pic>
          <p:nvPicPr>
            <p:cNvPr id="4" name="Picture 3"/>
            <p:cNvPicPr>
              <a:picLocks noChangeAspect="1"/>
            </p:cNvPicPr>
            <p:nvPr/>
          </p:nvPicPr>
          <p:blipFill>
            <a:blip r:embed="rId8"/>
            <a:stretch>
              <a:fillRect/>
            </a:stretch>
          </p:blipFill>
          <p:spPr>
            <a:xfrm>
              <a:off x="8592843" y="2553343"/>
              <a:ext cx="1220579" cy="1088227"/>
            </a:xfrm>
            <a:prstGeom prst="rect">
              <a:avLst/>
            </a:prstGeom>
          </p:spPr>
        </p:pic>
        <p:sp>
          <p:nvSpPr>
            <p:cNvPr id="91" name="TextBox 90"/>
            <p:cNvSpPr txBox="1"/>
            <p:nvPr/>
          </p:nvSpPr>
          <p:spPr>
            <a:xfrm>
              <a:off x="8129849" y="3641570"/>
              <a:ext cx="2146613" cy="646331"/>
            </a:xfrm>
            <a:prstGeom prst="rect">
              <a:avLst/>
            </a:prstGeom>
            <a:noFill/>
          </p:spPr>
          <p:txBody>
            <a:bodyPr wrap="none" rtlCol="0">
              <a:spAutoFit/>
            </a:bodyPr>
            <a:lstStyle/>
            <a:p>
              <a:pPr algn="ctr"/>
              <a:r>
                <a:rPr lang="fr-BE" dirty="0" err="1" smtClean="0"/>
                <a:t>Inivitation</a:t>
              </a:r>
              <a:r>
                <a:rPr lang="fr-BE" dirty="0" smtClean="0"/>
                <a:t> &amp; </a:t>
              </a:r>
              <a:r>
                <a:rPr lang="fr-BE" dirty="0" err="1" smtClean="0"/>
                <a:t>booking</a:t>
              </a:r>
              <a:r>
                <a:rPr lang="fr-BE" dirty="0"/>
                <a:t/>
              </a:r>
              <a:br>
                <a:rPr lang="fr-BE" dirty="0"/>
              </a:br>
              <a:r>
                <a:rPr lang="fr-BE" dirty="0" smtClean="0"/>
                <a:t>system</a:t>
              </a:r>
              <a:endParaRPr lang="fr-BE" dirty="0"/>
            </a:p>
          </p:txBody>
        </p:sp>
      </p:grpSp>
      <p:grpSp>
        <p:nvGrpSpPr>
          <p:cNvPr id="96" name="Group 95"/>
          <p:cNvGrpSpPr>
            <a:grpSpLocks noChangeAspect="1"/>
          </p:cNvGrpSpPr>
          <p:nvPr/>
        </p:nvGrpSpPr>
        <p:grpSpPr>
          <a:xfrm>
            <a:off x="8450451" y="771236"/>
            <a:ext cx="1097160" cy="1276845"/>
            <a:chOff x="4840753" y="2998141"/>
            <a:chExt cx="1972208" cy="2295203"/>
          </a:xfrm>
        </p:grpSpPr>
        <p:pic>
          <p:nvPicPr>
            <p:cNvPr id="97" name="Picture 96"/>
            <p:cNvPicPr>
              <a:picLocks noChangeAspect="1"/>
            </p:cNvPicPr>
            <p:nvPr/>
          </p:nvPicPr>
          <p:blipFill>
            <a:blip r:embed="rId3"/>
            <a:stretch>
              <a:fillRect/>
            </a:stretch>
          </p:blipFill>
          <p:spPr>
            <a:xfrm>
              <a:off x="5188671" y="2998141"/>
              <a:ext cx="1276350" cy="2019300"/>
            </a:xfrm>
            <a:prstGeom prst="rect">
              <a:avLst/>
            </a:prstGeom>
          </p:spPr>
        </p:pic>
        <p:sp>
          <p:nvSpPr>
            <p:cNvPr id="109" name="TextBox 108"/>
            <p:cNvSpPr txBox="1"/>
            <p:nvPr/>
          </p:nvSpPr>
          <p:spPr>
            <a:xfrm>
              <a:off x="4840753" y="4629448"/>
              <a:ext cx="1972208" cy="663896"/>
            </a:xfrm>
            <a:prstGeom prst="rect">
              <a:avLst/>
            </a:prstGeom>
            <a:noFill/>
          </p:spPr>
          <p:txBody>
            <a:bodyPr wrap="none" rtlCol="0">
              <a:spAutoFit/>
            </a:bodyPr>
            <a:lstStyle/>
            <a:p>
              <a:pPr algn="ctr"/>
              <a:r>
                <a:rPr lang="fr-BE" dirty="0" err="1" smtClean="0"/>
                <a:t>Vaccinnet</a:t>
              </a:r>
              <a:endParaRPr lang="fr-BE" dirty="0"/>
            </a:p>
          </p:txBody>
        </p:sp>
      </p:grpSp>
      <p:grpSp>
        <p:nvGrpSpPr>
          <p:cNvPr id="13" name="Group 12"/>
          <p:cNvGrpSpPr/>
          <p:nvPr/>
        </p:nvGrpSpPr>
        <p:grpSpPr>
          <a:xfrm>
            <a:off x="7175958" y="5035382"/>
            <a:ext cx="1770741" cy="1667754"/>
            <a:chOff x="7859998" y="4622373"/>
            <a:chExt cx="1770741" cy="1667754"/>
          </a:xfrm>
        </p:grpSpPr>
        <p:grpSp>
          <p:nvGrpSpPr>
            <p:cNvPr id="9" name="Group 8"/>
            <p:cNvGrpSpPr/>
            <p:nvPr/>
          </p:nvGrpSpPr>
          <p:grpSpPr>
            <a:xfrm>
              <a:off x="7859998" y="4622373"/>
              <a:ext cx="1770741" cy="1667754"/>
              <a:chOff x="7859998" y="4622373"/>
              <a:chExt cx="1770741" cy="1667754"/>
            </a:xfrm>
          </p:grpSpPr>
          <p:sp>
            <p:nvSpPr>
              <p:cNvPr id="95" name="TextBox 94"/>
              <p:cNvSpPr txBox="1"/>
              <p:nvPr/>
            </p:nvSpPr>
            <p:spPr>
              <a:xfrm>
                <a:off x="7859998" y="5643796"/>
                <a:ext cx="1770741" cy="646331"/>
              </a:xfrm>
              <a:prstGeom prst="rect">
                <a:avLst/>
              </a:prstGeom>
              <a:noFill/>
            </p:spPr>
            <p:txBody>
              <a:bodyPr wrap="none" rtlCol="0">
                <a:spAutoFit/>
              </a:bodyPr>
              <a:lstStyle/>
              <a:p>
                <a:pPr algn="ctr"/>
                <a:r>
                  <a:rPr lang="fr-BE" dirty="0" smtClean="0"/>
                  <a:t>Last minute </a:t>
                </a:r>
                <a:br>
                  <a:rPr lang="fr-BE" dirty="0" smtClean="0"/>
                </a:br>
                <a:r>
                  <a:rPr lang="fr-BE" dirty="0" smtClean="0"/>
                  <a:t>invitation system</a:t>
                </a:r>
                <a:endParaRPr lang="fr-BE" dirty="0"/>
              </a:p>
            </p:txBody>
          </p:sp>
          <p:pic>
            <p:nvPicPr>
              <p:cNvPr id="110" name="Picture 109"/>
              <p:cNvPicPr>
                <a:picLocks noChangeAspect="1"/>
              </p:cNvPicPr>
              <p:nvPr/>
            </p:nvPicPr>
            <p:blipFill>
              <a:blip r:embed="rId4"/>
              <a:stretch>
                <a:fillRect/>
              </a:stretch>
            </p:blipFill>
            <p:spPr>
              <a:xfrm>
                <a:off x="8171218" y="4622373"/>
                <a:ext cx="1148294" cy="1021411"/>
              </a:xfrm>
              <a:prstGeom prst="rect">
                <a:avLst/>
              </a:prstGeom>
            </p:spPr>
          </p:pic>
        </p:grpSp>
        <p:pic>
          <p:nvPicPr>
            <p:cNvPr id="8" name="Picture 7"/>
            <p:cNvPicPr>
              <a:picLocks noChangeAspect="1"/>
            </p:cNvPicPr>
            <p:nvPr/>
          </p:nvPicPr>
          <p:blipFill rotWithShape="1">
            <a:blip r:embed="rId9"/>
            <a:srcRect t="24077" b="10861"/>
            <a:stretch/>
          </p:blipFill>
          <p:spPr>
            <a:xfrm>
              <a:off x="8337393" y="4838802"/>
              <a:ext cx="815944" cy="366961"/>
            </a:xfrm>
            <a:prstGeom prst="rect">
              <a:avLst/>
            </a:prstGeom>
          </p:spPr>
        </p:pic>
      </p:grpSp>
      <p:grpSp>
        <p:nvGrpSpPr>
          <p:cNvPr id="18" name="Group 17"/>
          <p:cNvGrpSpPr/>
          <p:nvPr/>
        </p:nvGrpSpPr>
        <p:grpSpPr>
          <a:xfrm>
            <a:off x="9814424" y="2737733"/>
            <a:ext cx="2007794" cy="1436263"/>
            <a:chOff x="10078082" y="4784585"/>
            <a:chExt cx="2007794" cy="1436263"/>
          </a:xfrm>
        </p:grpSpPr>
        <p:grpSp>
          <p:nvGrpSpPr>
            <p:cNvPr id="17" name="Group 16"/>
            <p:cNvGrpSpPr/>
            <p:nvPr/>
          </p:nvGrpSpPr>
          <p:grpSpPr>
            <a:xfrm>
              <a:off x="10515236" y="4784585"/>
              <a:ext cx="1348229" cy="1066931"/>
              <a:chOff x="9752009" y="5690415"/>
              <a:chExt cx="1348229" cy="1066931"/>
            </a:xfrm>
          </p:grpSpPr>
          <p:pic>
            <p:nvPicPr>
              <p:cNvPr id="7170" name="Picture 2" descr="C:\Users\niro\AppData\Local\Temp\SNAGHTML7c6f839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798142" flipH="1" flipV="1">
                <a:off x="10414043" y="5693143"/>
                <a:ext cx="688923" cy="683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1"/>
              <a:stretch>
                <a:fillRect/>
              </a:stretch>
            </p:blipFill>
            <p:spPr>
              <a:xfrm>
                <a:off x="9752009" y="5804846"/>
                <a:ext cx="1133475" cy="952500"/>
              </a:xfrm>
              <a:prstGeom prst="rect">
                <a:avLst/>
              </a:prstGeom>
            </p:spPr>
          </p:pic>
        </p:grpSp>
        <p:sp>
          <p:nvSpPr>
            <p:cNvPr id="112" name="TextBox 111"/>
            <p:cNvSpPr txBox="1"/>
            <p:nvPr/>
          </p:nvSpPr>
          <p:spPr>
            <a:xfrm>
              <a:off x="10078082" y="5851516"/>
              <a:ext cx="2007794" cy="369332"/>
            </a:xfrm>
            <a:prstGeom prst="rect">
              <a:avLst/>
            </a:prstGeom>
            <a:noFill/>
          </p:spPr>
          <p:txBody>
            <a:bodyPr wrap="none" rtlCol="0">
              <a:spAutoFit/>
            </a:bodyPr>
            <a:lstStyle/>
            <a:p>
              <a:pPr algn="ctr"/>
              <a:r>
                <a:rPr lang="fr-BE" dirty="0" smtClean="0"/>
                <a:t>Vaccination </a:t>
              </a:r>
              <a:r>
                <a:rPr lang="fr-BE" dirty="0" err="1" smtClean="0"/>
                <a:t>centers</a:t>
              </a:r>
              <a:endParaRPr lang="fr-BE" dirty="0"/>
            </a:p>
          </p:txBody>
        </p:sp>
      </p:grpSp>
      <p:cxnSp>
        <p:nvCxnSpPr>
          <p:cNvPr id="113" name="Curved Connector 112"/>
          <p:cNvCxnSpPr>
            <a:stCxn id="63" idx="3"/>
            <a:endCxn id="6" idx="0"/>
          </p:cNvCxnSpPr>
          <p:nvPr/>
        </p:nvCxnSpPr>
        <p:spPr>
          <a:xfrm>
            <a:off x="3046386" y="1593452"/>
            <a:ext cx="1614074" cy="1002218"/>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a:stCxn id="72" idx="3"/>
            <a:endCxn id="6" idx="1"/>
          </p:cNvCxnSpPr>
          <p:nvPr/>
        </p:nvCxnSpPr>
        <p:spPr>
          <a:xfrm>
            <a:off x="1918753" y="3325012"/>
            <a:ext cx="2279331" cy="217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urved Connector 115"/>
          <p:cNvCxnSpPr>
            <a:stCxn id="87" idx="3"/>
            <a:endCxn id="82" idx="1"/>
          </p:cNvCxnSpPr>
          <p:nvPr/>
        </p:nvCxnSpPr>
        <p:spPr>
          <a:xfrm>
            <a:off x="1372233" y="5598198"/>
            <a:ext cx="552875" cy="3941"/>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a:stCxn id="82" idx="0"/>
            <a:endCxn id="6" idx="1"/>
          </p:cNvCxnSpPr>
          <p:nvPr/>
        </p:nvCxnSpPr>
        <p:spPr>
          <a:xfrm rot="5400000" flipH="1" flipV="1">
            <a:off x="2466548" y="3359898"/>
            <a:ext cx="1764243" cy="1698829"/>
          </a:xfrm>
          <a:prstGeom prst="curvedConnector2">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a:stCxn id="15" idx="2"/>
            <a:endCxn id="89" idx="0"/>
          </p:cNvCxnSpPr>
          <p:nvPr/>
        </p:nvCxnSpPr>
        <p:spPr>
          <a:xfrm rot="5400000">
            <a:off x="4192743" y="4610261"/>
            <a:ext cx="931053" cy="4390"/>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2" name="Curved Connector 121"/>
          <p:cNvCxnSpPr>
            <a:stCxn id="67" idx="1"/>
            <a:endCxn id="6" idx="0"/>
          </p:cNvCxnSpPr>
          <p:nvPr/>
        </p:nvCxnSpPr>
        <p:spPr>
          <a:xfrm rot="10800000" flipV="1">
            <a:off x="4660461" y="1326382"/>
            <a:ext cx="1999013" cy="1269287"/>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4" name="Curved Connector 123"/>
          <p:cNvCxnSpPr>
            <a:stCxn id="14" idx="0"/>
            <a:endCxn id="97" idx="3"/>
          </p:cNvCxnSpPr>
          <p:nvPr/>
        </p:nvCxnSpPr>
        <p:spPr>
          <a:xfrm rot="16200000" flipV="1">
            <a:off x="9326558" y="1360406"/>
            <a:ext cx="1519249" cy="1464268"/>
          </a:xfrm>
          <a:prstGeom prst="curvedConnector2">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6" idx="3"/>
            <a:endCxn id="4" idx="1"/>
          </p:cNvCxnSpPr>
          <p:nvPr/>
        </p:nvCxnSpPr>
        <p:spPr>
          <a:xfrm>
            <a:off x="5122836" y="3327190"/>
            <a:ext cx="2328182" cy="117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a:stCxn id="6" idx="3"/>
            <a:endCxn id="110" idx="1"/>
          </p:cNvCxnSpPr>
          <p:nvPr/>
        </p:nvCxnSpPr>
        <p:spPr>
          <a:xfrm>
            <a:off x="5122836" y="3327190"/>
            <a:ext cx="2364342" cy="221889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a:stCxn id="91" idx="2"/>
            <a:endCxn id="110" idx="0"/>
          </p:cNvCxnSpPr>
          <p:nvPr/>
        </p:nvCxnSpPr>
        <p:spPr>
          <a:xfrm rot="5400000">
            <a:off x="7803041" y="4777096"/>
            <a:ext cx="516571" cy="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a:stCxn id="4" idx="3"/>
            <a:endCxn id="14" idx="1"/>
          </p:cNvCxnSpPr>
          <p:nvPr/>
        </p:nvCxnSpPr>
        <p:spPr>
          <a:xfrm>
            <a:off x="8671597" y="3328367"/>
            <a:ext cx="1579981" cy="4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12">
            <a:duotone>
              <a:schemeClr val="accent3">
                <a:shade val="45000"/>
                <a:satMod val="135000"/>
              </a:schemeClr>
              <a:prstClr val="white"/>
            </a:duotone>
          </a:blip>
          <a:stretch>
            <a:fillRect/>
          </a:stretch>
        </p:blipFill>
        <p:spPr>
          <a:xfrm>
            <a:off x="10480179" y="5164251"/>
            <a:ext cx="676275" cy="752475"/>
          </a:xfrm>
          <a:prstGeom prst="rect">
            <a:avLst/>
          </a:prstGeom>
        </p:spPr>
      </p:pic>
      <p:cxnSp>
        <p:nvCxnSpPr>
          <p:cNvPr id="138" name="Curved Connector 137"/>
          <p:cNvCxnSpPr>
            <a:stCxn id="4" idx="3"/>
            <a:endCxn id="137" idx="1"/>
          </p:cNvCxnSpPr>
          <p:nvPr/>
        </p:nvCxnSpPr>
        <p:spPr>
          <a:xfrm>
            <a:off x="8671597" y="3328367"/>
            <a:ext cx="1808582" cy="2212122"/>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1" name="Curved Connector 140"/>
          <p:cNvCxnSpPr>
            <a:stCxn id="110" idx="3"/>
            <a:endCxn id="137" idx="1"/>
          </p:cNvCxnSpPr>
          <p:nvPr/>
        </p:nvCxnSpPr>
        <p:spPr>
          <a:xfrm flipV="1">
            <a:off x="8635472" y="5540489"/>
            <a:ext cx="1844707" cy="5599"/>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92" name="Group 7191"/>
          <p:cNvGrpSpPr/>
          <p:nvPr/>
        </p:nvGrpSpPr>
        <p:grpSpPr>
          <a:xfrm>
            <a:off x="3251584" y="2583792"/>
            <a:ext cx="2817759" cy="1563138"/>
            <a:chOff x="3251584" y="2727808"/>
            <a:chExt cx="2817759" cy="1563138"/>
          </a:xfrm>
        </p:grpSpPr>
        <p:grpSp>
          <p:nvGrpSpPr>
            <p:cNvPr id="16" name="Group 15"/>
            <p:cNvGrpSpPr>
              <a:grpSpLocks noChangeAspect="1"/>
            </p:cNvGrpSpPr>
            <p:nvPr/>
          </p:nvGrpSpPr>
          <p:grpSpPr>
            <a:xfrm>
              <a:off x="3251584" y="2739686"/>
              <a:ext cx="2817759" cy="1551260"/>
              <a:chOff x="3882304" y="2998141"/>
              <a:chExt cx="3889094" cy="2141062"/>
            </a:xfrm>
          </p:grpSpPr>
          <p:pic>
            <p:nvPicPr>
              <p:cNvPr id="6" name="Picture 5"/>
              <p:cNvPicPr>
                <a:picLocks noChangeAspect="1"/>
              </p:cNvPicPr>
              <p:nvPr/>
            </p:nvPicPr>
            <p:blipFill>
              <a:blip r:embed="rId3"/>
              <a:stretch>
                <a:fillRect/>
              </a:stretch>
            </p:blipFill>
            <p:spPr>
              <a:xfrm>
                <a:off x="5188671" y="2998141"/>
                <a:ext cx="1276350" cy="2019300"/>
              </a:xfrm>
              <a:prstGeom prst="rect">
                <a:avLst/>
              </a:prstGeom>
            </p:spPr>
          </p:pic>
          <p:sp>
            <p:nvSpPr>
              <p:cNvPr id="15" name="TextBox 14"/>
              <p:cNvSpPr txBox="1"/>
              <p:nvPr/>
            </p:nvSpPr>
            <p:spPr>
              <a:xfrm>
                <a:off x="3882304" y="4629448"/>
                <a:ext cx="3889094" cy="509755"/>
              </a:xfrm>
              <a:prstGeom prst="rect">
                <a:avLst/>
              </a:prstGeom>
              <a:noFill/>
            </p:spPr>
            <p:txBody>
              <a:bodyPr wrap="none" rtlCol="0">
                <a:spAutoFit/>
              </a:bodyPr>
              <a:lstStyle/>
              <a:p>
                <a:pPr algn="ctr"/>
                <a:r>
                  <a:rPr lang="en-US" dirty="0" smtClean="0"/>
                  <a:t>Vaccination Codes Database</a:t>
                </a:r>
                <a:endParaRPr lang="en-US" dirty="0"/>
              </a:p>
            </p:txBody>
          </p:sp>
        </p:grpSp>
        <p:pic>
          <p:nvPicPr>
            <p:cNvPr id="152" name="Picture 151"/>
            <p:cNvPicPr>
              <a:picLocks noChangeAspect="1"/>
            </p:cNvPicPr>
            <p:nvPr/>
          </p:nvPicPr>
          <p:blipFill rotWithShape="1">
            <a:blip r:embed="rId13" cstate="print">
              <a:extLst>
                <a:ext uri="{28A0092B-C50C-407E-A947-70E740481C1C}">
                  <a14:useLocalDpi xmlns:a14="http://schemas.microsoft.com/office/drawing/2010/main" val="0"/>
                </a:ext>
              </a:extLst>
            </a:blip>
            <a:srcRect r="65629" b="7461"/>
            <a:stretch/>
          </p:blipFill>
          <p:spPr>
            <a:xfrm>
              <a:off x="4766602" y="2727808"/>
              <a:ext cx="421395" cy="412974"/>
            </a:xfrm>
            <a:prstGeom prst="rect">
              <a:avLst/>
            </a:prstGeom>
          </p:spPr>
        </p:pic>
      </p:grpSp>
      <p:pic>
        <p:nvPicPr>
          <p:cNvPr id="57"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3989" y="2644437"/>
            <a:ext cx="1667147" cy="1364326"/>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a:grpSpLocks noChangeAspect="1"/>
          </p:cNvGrpSpPr>
          <p:nvPr/>
        </p:nvGrpSpPr>
        <p:grpSpPr>
          <a:xfrm>
            <a:off x="6453294" y="764704"/>
            <a:ext cx="1122423" cy="1276845"/>
            <a:chOff x="4818052" y="2998141"/>
            <a:chExt cx="2017620" cy="2295203"/>
          </a:xfrm>
        </p:grpSpPr>
        <p:pic>
          <p:nvPicPr>
            <p:cNvPr id="67" name="Picture 66"/>
            <p:cNvPicPr>
              <a:picLocks noChangeAspect="1"/>
            </p:cNvPicPr>
            <p:nvPr/>
          </p:nvPicPr>
          <p:blipFill>
            <a:blip r:embed="rId3"/>
            <a:stretch>
              <a:fillRect/>
            </a:stretch>
          </p:blipFill>
          <p:spPr>
            <a:xfrm>
              <a:off x="5188671" y="2998141"/>
              <a:ext cx="1276350" cy="2019300"/>
            </a:xfrm>
            <a:prstGeom prst="rect">
              <a:avLst/>
            </a:prstGeom>
          </p:spPr>
        </p:pic>
        <p:sp>
          <p:nvSpPr>
            <p:cNvPr id="68" name="TextBox 67"/>
            <p:cNvSpPr txBox="1"/>
            <p:nvPr/>
          </p:nvSpPr>
          <p:spPr>
            <a:xfrm>
              <a:off x="4818052" y="4629448"/>
              <a:ext cx="2017620" cy="663896"/>
            </a:xfrm>
            <a:prstGeom prst="rect">
              <a:avLst/>
            </a:prstGeom>
            <a:noFill/>
          </p:spPr>
          <p:txBody>
            <a:bodyPr wrap="none" rtlCol="0">
              <a:spAutoFit/>
            </a:bodyPr>
            <a:lstStyle/>
            <a:p>
              <a:pPr algn="ctr"/>
              <a:r>
                <a:rPr lang="fr-BE" dirty="0" err="1" smtClean="0"/>
                <a:t>Sciensano</a:t>
              </a:r>
              <a:endParaRPr lang="fr-BE" dirty="0"/>
            </a:p>
          </p:txBody>
        </p:sp>
      </p:grpSp>
      <p:cxnSp>
        <p:nvCxnSpPr>
          <p:cNvPr id="69" name="Curved Connector 68"/>
          <p:cNvCxnSpPr>
            <a:stCxn id="97" idx="1"/>
            <a:endCxn id="67" idx="3"/>
          </p:cNvCxnSpPr>
          <p:nvPr/>
        </p:nvCxnSpPr>
        <p:spPr>
          <a:xfrm rot="10800000">
            <a:off x="7369521" y="1326383"/>
            <a:ext cx="1274481" cy="653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342911" y="1985438"/>
            <a:ext cx="1357359" cy="1205420"/>
            <a:chOff x="4655626" y="6311062"/>
            <a:chExt cx="1357359" cy="1205420"/>
          </a:xfrm>
        </p:grpSpPr>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74" name="TextBox 73"/>
            <p:cNvSpPr txBox="1"/>
            <p:nvPr/>
          </p:nvSpPr>
          <p:spPr>
            <a:xfrm>
              <a:off x="4655626" y="6593152"/>
              <a:ext cx="1357359" cy="923330"/>
            </a:xfrm>
            <a:prstGeom prst="rect">
              <a:avLst/>
            </a:prstGeom>
            <a:noFill/>
          </p:spPr>
          <p:txBody>
            <a:bodyPr wrap="none" rtlCol="0">
              <a:spAutoFit/>
            </a:bodyPr>
            <a:lstStyle/>
            <a:p>
              <a:r>
                <a:rPr lang="fr-BE" b="1" dirty="0" smtClean="0">
                  <a:solidFill>
                    <a:srgbClr val="555150"/>
                  </a:solidFill>
                </a:rPr>
                <a:t>IUAM</a:t>
              </a:r>
            </a:p>
            <a:p>
              <a:r>
                <a:rPr lang="fr-BE" b="1" dirty="0" smtClean="0">
                  <a:solidFill>
                    <a:srgbClr val="555150"/>
                  </a:solidFill>
                </a:rPr>
                <a:t>API </a:t>
              </a:r>
              <a:r>
                <a:rPr lang="fr-BE" b="1" dirty="0" err="1" smtClean="0">
                  <a:solidFill>
                    <a:srgbClr val="555150"/>
                  </a:solidFill>
                </a:rPr>
                <a:t>gateway</a:t>
              </a:r>
              <a:endParaRPr lang="fr-BE" b="1" dirty="0" smtClean="0">
                <a:solidFill>
                  <a:srgbClr val="555150"/>
                </a:solidFill>
              </a:endParaRPr>
            </a:p>
            <a:p>
              <a:r>
                <a:rPr lang="fr-BE" b="1" dirty="0" err="1" smtClean="0">
                  <a:solidFill>
                    <a:srgbClr val="555150"/>
                  </a:solidFill>
                </a:rPr>
                <a:t>ConsultRN</a:t>
              </a:r>
              <a:endParaRPr lang="fr-BE" b="1" dirty="0" smtClean="0">
                <a:solidFill>
                  <a:srgbClr val="555150"/>
                </a:solidFill>
              </a:endParaRPr>
            </a:p>
          </p:txBody>
        </p:sp>
      </p:grpSp>
    </p:spTree>
    <p:extLst>
      <p:ext uri="{BB962C8B-B14F-4D97-AF65-F5344CB8AC3E}">
        <p14:creationId xmlns:p14="http://schemas.microsoft.com/office/powerpoint/2010/main" val="305524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nodeType="with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par>
                                <p:cTn id="38" presetID="10" presetClass="entr" presetSubtype="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nodeType="with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500"/>
                                        <p:tgtEl>
                                          <p:spTgt spid="1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nodeType="withEffect">
                                  <p:stCondLst>
                                    <p:cond delay="0"/>
                                  </p:stCondLst>
                                  <p:childTnLst>
                                    <p:set>
                                      <p:cBhvr>
                                        <p:cTn id="75" dur="1" fill="hold">
                                          <p:stCondLst>
                                            <p:cond delay="0"/>
                                          </p:stCondLst>
                                        </p:cTn>
                                        <p:tgtEl>
                                          <p:spTgt spid="141"/>
                                        </p:tgtEl>
                                        <p:attrNameLst>
                                          <p:attrName>style.visibility</p:attrName>
                                        </p:attrNameLst>
                                      </p:cBhvr>
                                      <p:to>
                                        <p:strVal val="visible"/>
                                      </p:to>
                                    </p:set>
                                    <p:animEffect transition="in" filter="fade">
                                      <p:cBhvr>
                                        <p:cTn id="76" dur="500"/>
                                        <p:tgtEl>
                                          <p:spTgt spid="141"/>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500"/>
                                        <p:tgtEl>
                                          <p:spTgt spid="121"/>
                                        </p:tgtEl>
                                      </p:cBhvr>
                                    </p:animEffect>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 some numbers</a:t>
            </a:r>
            <a:endParaRPr lang="en-US" dirty="0"/>
          </a:p>
        </p:txBody>
      </p:sp>
      <p:sp>
        <p:nvSpPr>
          <p:cNvPr id="3" name="Content Placeholder 2"/>
          <p:cNvSpPr>
            <a:spLocks noGrp="1"/>
          </p:cNvSpPr>
          <p:nvPr>
            <p:ph idx="1"/>
          </p:nvPr>
        </p:nvSpPr>
        <p:spPr/>
        <p:txBody>
          <a:bodyPr/>
          <a:lstStyle/>
          <a:p>
            <a:r>
              <a:rPr lang="en-US" dirty="0"/>
              <a:t>Vaccination Codes Database</a:t>
            </a:r>
          </a:p>
          <a:p>
            <a:pPr lvl="1"/>
            <a:r>
              <a:rPr lang="en-US" dirty="0" smtClean="0"/>
              <a:t>primary </a:t>
            </a:r>
            <a:r>
              <a:rPr lang="en-US" dirty="0"/>
              <a:t>vaccination</a:t>
            </a:r>
          </a:p>
          <a:p>
            <a:pPr lvl="2"/>
            <a:r>
              <a:rPr lang="en-US" dirty="0"/>
              <a:t>10,1 M citizens invited</a:t>
            </a:r>
          </a:p>
          <a:p>
            <a:pPr lvl="2"/>
            <a:r>
              <a:rPr lang="en-US" dirty="0"/>
              <a:t>8,9 M citizens vaccinated </a:t>
            </a:r>
          </a:p>
          <a:p>
            <a:pPr lvl="3"/>
            <a:r>
              <a:rPr lang="en-US" dirty="0" smtClean="0"/>
              <a:t>of </a:t>
            </a:r>
            <a:r>
              <a:rPr lang="en-US" dirty="0"/>
              <a:t>whom 6,7 M were invited</a:t>
            </a:r>
          </a:p>
          <a:p>
            <a:pPr lvl="1"/>
            <a:r>
              <a:rPr lang="en-US" dirty="0"/>
              <a:t>38,3 M notifications sent in total</a:t>
            </a:r>
          </a:p>
          <a:p>
            <a:pPr lvl="2"/>
            <a:r>
              <a:rPr lang="en-US" dirty="0" smtClean="0"/>
              <a:t>multiple </a:t>
            </a:r>
            <a:r>
              <a:rPr lang="en-US" dirty="0"/>
              <a:t>canals : Letters, e-mails, SMS</a:t>
            </a:r>
          </a:p>
          <a:p>
            <a:pPr lvl="2"/>
            <a:r>
              <a:rPr lang="en-US" dirty="0"/>
              <a:t>f</a:t>
            </a:r>
            <a:r>
              <a:rPr lang="en-US" dirty="0" smtClean="0"/>
              <a:t>irst </a:t>
            </a:r>
            <a:r>
              <a:rPr lang="en-US" dirty="0"/>
              <a:t>invitation &amp; reminder</a:t>
            </a:r>
          </a:p>
          <a:p>
            <a:pPr lvl="2"/>
            <a:r>
              <a:rPr lang="en-US" dirty="0" smtClean="0"/>
              <a:t>multiple </a:t>
            </a:r>
            <a:r>
              <a:rPr lang="en-US" dirty="0"/>
              <a:t>campaigns : Primary vaccination, Extra dose &amp; Booster</a:t>
            </a:r>
          </a:p>
          <a:p>
            <a:endParaRPr lang="en-US" dirty="0"/>
          </a:p>
          <a:p>
            <a:r>
              <a:rPr lang="en-US" dirty="0"/>
              <a:t>API Calls : ~1.1M per day on working days</a:t>
            </a:r>
          </a:p>
          <a:p>
            <a:pPr lvl="1"/>
            <a:endParaRPr lang="en-US" dirty="0"/>
          </a:p>
        </p:txBody>
      </p:sp>
    </p:spTree>
    <p:extLst>
      <p:ext uri="{BB962C8B-B14F-4D97-AF65-F5344CB8AC3E}">
        <p14:creationId xmlns:p14="http://schemas.microsoft.com/office/powerpoint/2010/main" val="1827355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pic>
        <p:nvPicPr>
          <p:cNvPr id="1026" name="Picture 2" descr="C:\Users\JV\Downloads\drink-2056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4186" y="2252529"/>
            <a:ext cx="2010011" cy="1506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7758" y="1089029"/>
            <a:ext cx="244205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200" b="0" i="0" u="none" strike="noStrike" kern="1200" cap="none" spc="0" normalizeH="0" baseline="0" noProof="0" dirty="0">
                <a:ln>
                  <a:noFill/>
                </a:ln>
                <a:solidFill>
                  <a:prstClr val="black"/>
                </a:solidFill>
                <a:effectLst/>
                <a:uLnTx/>
                <a:uFillTx/>
                <a:latin typeface="Calibri"/>
                <a:ea typeface="+mn-ea"/>
                <a:cs typeface="+mn-cs"/>
              </a:rPr>
              <a:t>A program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including</a:t>
            </a:r>
            <a:r>
              <a:rPr kumimoji="0" lang="fr-BE" sz="2200" b="0" i="0" u="none" strike="noStrike" kern="1200" cap="none" spc="0" normalizeH="0" baseline="0" noProof="0" dirty="0">
                <a:ln>
                  <a:noFill/>
                </a:ln>
                <a:solidFill>
                  <a:prstClr val="black"/>
                </a:solidFill>
                <a:effectLst/>
                <a:uLnTx/>
                <a:uFillTx/>
                <a:latin typeface="Calibri"/>
                <a:ea typeface="+mn-ea"/>
                <a:cs typeface="+mn-cs"/>
              </a:rPr>
              <a:t>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synergy</a:t>
            </a:r>
            <a:r>
              <a:rPr kumimoji="0" lang="fr-BE" sz="2200" b="0" i="0" u="none" strike="noStrike" kern="1200" cap="none" spc="0" normalizeH="0" baseline="0" noProof="0" dirty="0">
                <a:ln>
                  <a:noFill/>
                </a:ln>
                <a:solidFill>
                  <a:prstClr val="black"/>
                </a:solidFill>
                <a:effectLst/>
                <a:uLnTx/>
                <a:uFillTx/>
                <a:latin typeface="Calibri"/>
                <a:ea typeface="+mn-ea"/>
                <a:cs typeface="+mn-cs"/>
              </a:rPr>
              <a:t>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projects</a:t>
            </a:r>
            <a:endParaRPr kumimoji="0" lang="fr-BE" sz="2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Picture 3" descr="C:\Users\JV\Downloads\monitor-8621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6127" y="2252530"/>
            <a:ext cx="2253687" cy="1490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66126" y="1089029"/>
            <a:ext cx="2457098"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200" dirty="0">
                <a:solidFill>
                  <a:prstClr val="black"/>
                </a:solidFill>
                <a:latin typeface="Calibri"/>
              </a:rPr>
              <a:t>F</a:t>
            </a:r>
            <a:r>
              <a:rPr kumimoji="0" lang="fr-BE" sz="2200" b="0" i="0" u="none" strike="noStrike" kern="1200" cap="none" spc="0" normalizeH="0" baseline="0" noProof="0" dirty="0" smtClean="0">
                <a:ln>
                  <a:noFill/>
                </a:ln>
                <a:solidFill>
                  <a:prstClr val="black"/>
                </a:solidFill>
                <a:effectLst/>
                <a:uLnTx/>
                <a:uFillTx/>
                <a:latin typeface="Calibri"/>
                <a:ea typeface="+mn-ea"/>
                <a:cs typeface="+mn-cs"/>
              </a:rPr>
              <a:t>or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existing</a:t>
            </a:r>
            <a:r>
              <a:rPr kumimoji="0" lang="fr-BE" sz="2200" b="0" i="0" u="none" strike="noStrike" kern="1200" cap="none" spc="0" normalizeH="0" baseline="0" noProof="0" dirty="0">
                <a:ln>
                  <a:noFill/>
                </a:ln>
                <a:solidFill>
                  <a:prstClr val="black"/>
                </a:solidFill>
                <a:effectLst/>
                <a:uLnTx/>
                <a:uFillTx/>
                <a:latin typeface="Calibri"/>
                <a:ea typeface="+mn-ea"/>
                <a:cs typeface="+mn-cs"/>
              </a:rPr>
              <a:t> as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well</a:t>
            </a:r>
            <a:r>
              <a:rPr kumimoji="0" lang="fr-BE" sz="2200" b="0" i="0" u="none" strike="noStrike" kern="1200" cap="none" spc="0" normalizeH="0" baseline="0" noProof="0" dirty="0">
                <a:ln>
                  <a:noFill/>
                </a:ln>
                <a:solidFill>
                  <a:prstClr val="black"/>
                </a:solidFill>
                <a:effectLst/>
                <a:uLnTx/>
                <a:uFillTx/>
                <a:latin typeface="Calibri"/>
                <a:ea typeface="+mn-ea"/>
                <a:cs typeface="+mn-cs"/>
              </a:rPr>
              <a:t> as </a:t>
            </a:r>
            <a:r>
              <a:rPr kumimoji="0" lang="fr-BE" sz="2200" b="0" i="0" u="none" strike="noStrike" kern="1200" cap="none" spc="0" normalizeH="0" baseline="0" noProof="0" dirty="0" smtClean="0">
                <a:ln>
                  <a:noFill/>
                </a:ln>
                <a:solidFill>
                  <a:prstClr val="black"/>
                </a:solidFill>
                <a:effectLst/>
                <a:uLnTx/>
                <a:uFillTx/>
                <a:latin typeface="Calibri"/>
                <a:ea typeface="+mn-ea"/>
                <a:cs typeface="+mn-cs"/>
              </a:rPr>
              <a:t>for new </a:t>
            </a:r>
            <a:r>
              <a:rPr kumimoji="0" lang="fr-BE" sz="2200" b="0" i="0" u="none" strike="noStrike" kern="1200" cap="none" spc="0" normalizeH="0" baseline="0" noProof="0" dirty="0">
                <a:ln>
                  <a:noFill/>
                </a:ln>
                <a:solidFill>
                  <a:prstClr val="black"/>
                </a:solidFill>
                <a:effectLst/>
                <a:uLnTx/>
                <a:uFillTx/>
                <a:latin typeface="Calibri"/>
                <a:ea typeface="+mn-ea"/>
                <a:cs typeface="+mn-cs"/>
              </a:rPr>
              <a:t>services</a:t>
            </a:r>
          </a:p>
        </p:txBody>
      </p:sp>
      <p:sp>
        <p:nvSpPr>
          <p:cNvPr id="8" name="Rectangle 7"/>
          <p:cNvSpPr/>
          <p:nvPr/>
        </p:nvSpPr>
        <p:spPr>
          <a:xfrm>
            <a:off x="7864768" y="1406379"/>
            <a:ext cx="229498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200" b="1" i="0" u="none" strike="noStrike" kern="1200" cap="none" spc="0" normalizeH="0" baseline="0" noProof="0" dirty="0">
                <a:ln>
                  <a:noFill/>
                </a:ln>
                <a:solidFill>
                  <a:prstClr val="black"/>
                </a:solidFill>
                <a:effectLst/>
                <a:uLnTx/>
                <a:uFillTx/>
                <a:latin typeface="Calibri"/>
                <a:ea typeface="+mn-ea"/>
                <a:cs typeface="+mn-cs"/>
              </a:rPr>
              <a:t>For </a:t>
            </a:r>
            <a:r>
              <a:rPr kumimoji="0" lang="fr-BE" sz="2200" b="0" i="0" u="none" strike="noStrike" kern="1200" cap="none" spc="0" normalizeH="0" baseline="0" noProof="0" dirty="0">
                <a:ln>
                  <a:noFill/>
                </a:ln>
                <a:solidFill>
                  <a:prstClr val="black"/>
                </a:solidFill>
                <a:effectLst/>
                <a:uLnTx/>
                <a:uFillTx/>
                <a:latin typeface="Calibri"/>
                <a:ea typeface="+mn-ea"/>
                <a:cs typeface="+mn-cs"/>
              </a:rPr>
              <a:t>public services</a:t>
            </a:r>
          </a:p>
        </p:txBody>
      </p:sp>
      <p:sp>
        <p:nvSpPr>
          <p:cNvPr id="9" name="Rectangle 8"/>
          <p:cNvSpPr/>
          <p:nvPr/>
        </p:nvSpPr>
        <p:spPr>
          <a:xfrm>
            <a:off x="2108370" y="4274563"/>
            <a:ext cx="336149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200" b="1" i="0" u="none" strike="noStrike" kern="1200" cap="none" spc="0" normalizeH="0" baseline="0" noProof="0" dirty="0" err="1">
                <a:ln>
                  <a:noFill/>
                </a:ln>
                <a:solidFill>
                  <a:prstClr val="black"/>
                </a:solidFill>
                <a:effectLst/>
                <a:uLnTx/>
                <a:uFillTx/>
                <a:latin typeface="Calibri"/>
                <a:ea typeface="+mn-ea"/>
                <a:cs typeface="+mn-cs"/>
              </a:rPr>
              <a:t>Managed</a:t>
            </a:r>
            <a:r>
              <a:rPr kumimoji="0" lang="fr-BE" sz="2200" b="1" i="0" u="none" strike="noStrike" kern="1200" cap="none" spc="0" normalizeH="0" baseline="0" noProof="0" dirty="0">
                <a:ln>
                  <a:noFill/>
                </a:ln>
                <a:solidFill>
                  <a:prstClr val="black"/>
                </a:solidFill>
                <a:effectLst/>
                <a:uLnTx/>
                <a:uFillTx/>
                <a:latin typeface="Calibri"/>
                <a:ea typeface="+mn-ea"/>
                <a:cs typeface="+mn-cs"/>
              </a:rPr>
              <a:t> by </a:t>
            </a:r>
            <a:r>
              <a:rPr kumimoji="0" lang="fr-BE" sz="2200" b="0" i="0" u="none" strike="noStrike" kern="1200" cap="none" spc="0" normalizeH="0" baseline="0" noProof="0" dirty="0">
                <a:ln>
                  <a:noFill/>
                </a:ln>
                <a:solidFill>
                  <a:prstClr val="black"/>
                </a:solidFill>
                <a:effectLst/>
                <a:uLnTx/>
                <a:uFillTx/>
                <a:latin typeface="Calibri"/>
                <a:ea typeface="+mn-ea"/>
                <a:cs typeface="+mn-cs"/>
              </a:rPr>
              <a:t>public services</a:t>
            </a:r>
          </a:p>
        </p:txBody>
      </p:sp>
      <p:sp>
        <p:nvSpPr>
          <p:cNvPr id="10" name="Rectangle 9"/>
          <p:cNvSpPr/>
          <p:nvPr/>
        </p:nvSpPr>
        <p:spPr>
          <a:xfrm>
            <a:off x="5939637" y="4274563"/>
            <a:ext cx="454194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200" b="0" i="0" u="none" strike="noStrike" kern="1200" cap="none" spc="0" normalizeH="0" baseline="0" noProof="0" dirty="0">
                <a:ln>
                  <a:noFill/>
                </a:ln>
                <a:solidFill>
                  <a:prstClr val="black"/>
                </a:solidFill>
                <a:effectLst/>
                <a:uLnTx/>
                <a:uFillTx/>
                <a:latin typeface="Calibri"/>
                <a:ea typeface="+mn-ea"/>
                <a:cs typeface="+mn-cs"/>
              </a:rPr>
              <a:t>In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cooperation</a:t>
            </a:r>
            <a:r>
              <a:rPr kumimoji="0" lang="fr-BE" sz="2200" b="0" i="0" u="none" strike="noStrike" kern="1200" cap="none" spc="0" normalizeH="0" baseline="0" noProof="0" dirty="0">
                <a:ln>
                  <a:noFill/>
                </a:ln>
                <a:solidFill>
                  <a:prstClr val="black"/>
                </a:solidFill>
                <a:effectLst/>
                <a:uLnTx/>
                <a:uFillTx/>
                <a:latin typeface="Calibri"/>
                <a:ea typeface="+mn-ea"/>
                <a:cs typeface="+mn-cs"/>
              </a:rPr>
              <a:t> </a:t>
            </a:r>
            <a:r>
              <a:rPr kumimoji="0" lang="fr-BE" sz="2200" b="0" i="0" u="none" strike="noStrike" kern="1200" cap="none" spc="0" normalizeH="0" baseline="0" noProof="0" dirty="0" err="1">
                <a:ln>
                  <a:noFill/>
                </a:ln>
                <a:solidFill>
                  <a:prstClr val="black"/>
                </a:solidFill>
                <a:effectLst/>
                <a:uLnTx/>
                <a:uFillTx/>
                <a:latin typeface="Calibri"/>
                <a:ea typeface="+mn-ea"/>
                <a:cs typeface="+mn-cs"/>
              </a:rPr>
              <a:t>with</a:t>
            </a:r>
            <a:r>
              <a:rPr kumimoji="0" lang="fr-BE" sz="2200" b="0" i="0" u="none" strike="noStrike" kern="1200" cap="none" spc="0" normalizeH="0" baseline="0" noProof="0" dirty="0">
                <a:ln>
                  <a:noFill/>
                </a:ln>
                <a:solidFill>
                  <a:prstClr val="black"/>
                </a:solidFill>
                <a:effectLst/>
                <a:uLnTx/>
                <a:uFillTx/>
                <a:latin typeface="Calibri"/>
                <a:ea typeface="+mn-ea"/>
                <a:cs typeface="+mn-cs"/>
              </a:rPr>
              <a:t> the </a:t>
            </a:r>
            <a:r>
              <a:rPr kumimoji="0" lang="fr-BE" sz="2200" b="1" i="0" u="none" strike="noStrike" kern="1200" cap="none" spc="0" normalizeH="0" baseline="0" noProof="0" dirty="0" err="1">
                <a:ln>
                  <a:noFill/>
                </a:ln>
                <a:solidFill>
                  <a:prstClr val="black"/>
                </a:solidFill>
                <a:effectLst/>
                <a:uLnTx/>
                <a:uFillTx/>
                <a:latin typeface="Calibri"/>
                <a:ea typeface="+mn-ea"/>
                <a:cs typeface="+mn-cs"/>
              </a:rPr>
              <a:t>private</a:t>
            </a:r>
            <a:r>
              <a:rPr kumimoji="0" lang="fr-BE" sz="2200" b="1" i="0" u="none" strike="noStrike" kern="1200" cap="none" spc="0" normalizeH="0" baseline="0" noProof="0" dirty="0">
                <a:ln>
                  <a:noFill/>
                </a:ln>
                <a:solidFill>
                  <a:prstClr val="black"/>
                </a:solidFill>
                <a:effectLst/>
                <a:uLnTx/>
                <a:uFillTx/>
                <a:latin typeface="Calibri"/>
                <a:ea typeface="+mn-ea"/>
                <a:cs typeface="+mn-cs"/>
              </a:rPr>
              <a:t> </a:t>
            </a:r>
            <a:r>
              <a:rPr kumimoji="0" lang="fr-BE" sz="2200" b="1" i="0" u="none" strike="noStrike" kern="1200" cap="none" spc="0" normalizeH="0" baseline="0" noProof="0" dirty="0" err="1">
                <a:ln>
                  <a:noFill/>
                </a:ln>
                <a:solidFill>
                  <a:prstClr val="black"/>
                </a:solidFill>
                <a:effectLst/>
                <a:uLnTx/>
                <a:uFillTx/>
                <a:latin typeface="Calibri"/>
                <a:ea typeface="+mn-ea"/>
                <a:cs typeface="+mn-cs"/>
              </a:rPr>
              <a:t>sector</a:t>
            </a:r>
            <a:endParaRPr kumimoji="0" lang="fr-BE"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descr="C:\Users\JV\Downloads\belgium-43692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4193" y="2263883"/>
            <a:ext cx="2237191" cy="14955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V\Downloads\belgium-990429.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9190" y="4932056"/>
            <a:ext cx="1098054"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V\Downloads\globalisation-101452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0504" y="5013176"/>
            <a:ext cx="4211960" cy="132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2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Dashboards</a:t>
            </a:r>
            <a:endParaRPr lang="fr-BE" dirty="0"/>
          </a:p>
        </p:txBody>
      </p:sp>
      <p:sp>
        <p:nvSpPr>
          <p:cNvPr id="77" name="Content Placeholder 76"/>
          <p:cNvSpPr>
            <a:spLocks noGrp="1"/>
          </p:cNvSpPr>
          <p:nvPr>
            <p:ph idx="1"/>
          </p:nvPr>
        </p:nvSpPr>
        <p:spPr/>
        <p:txBody>
          <a:bodyPr>
            <a:normAutofit/>
          </a:bodyPr>
          <a:lstStyle/>
          <a:p>
            <a:pPr marL="0" indent="0" algn="ctr">
              <a:buNone/>
            </a:pPr>
            <a:r>
              <a:rPr lang="en-US" sz="2400" dirty="0" smtClean="0">
                <a:solidFill>
                  <a:schemeClr val="tx1"/>
                </a:solidFill>
                <a:ea typeface="Calibri" panose="020F0502020204030204" pitchFamily="34" charset="0"/>
                <a:cs typeface="Times New Roman" panose="02020603050405020304" pitchFamily="18" charset="0"/>
              </a:rPr>
              <a:t>COVID-19 </a:t>
            </a:r>
            <a:r>
              <a:rPr lang="en-US" sz="2400" dirty="0">
                <a:solidFill>
                  <a:schemeClr val="tx1"/>
                </a:solidFill>
                <a:ea typeface="Calibri" panose="020F0502020204030204" pitchFamily="34" charset="0"/>
                <a:cs typeface="Times New Roman" panose="02020603050405020304" pitchFamily="18" charset="0"/>
              </a:rPr>
              <a:t>Epidemiological Situation </a:t>
            </a:r>
            <a:r>
              <a:rPr lang="en-US" altLang="en-US" sz="2400" dirty="0">
                <a:solidFill>
                  <a:schemeClr val="tx1"/>
                </a:solidFill>
              </a:rPr>
              <a:t>per municipality </a:t>
            </a:r>
          </a:p>
          <a:p>
            <a:endParaRPr lang="fr-BE" dirty="0"/>
          </a:p>
        </p:txBody>
      </p:sp>
      <p:sp>
        <p:nvSpPr>
          <p:cNvPr id="6" name="Slide Number Placeholder 5"/>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40" r="2440"/>
          <a:stretch/>
        </p:blipFill>
        <p:spPr>
          <a:xfrm>
            <a:off x="3215680" y="1772816"/>
            <a:ext cx="5844243" cy="4716968"/>
          </a:xfrm>
          <a:prstGeom prst="rect">
            <a:avLst/>
          </a:prstGeom>
        </p:spPr>
      </p:pic>
    </p:spTree>
    <p:extLst>
      <p:ext uri="{BB962C8B-B14F-4D97-AF65-F5344CB8AC3E}">
        <p14:creationId xmlns:p14="http://schemas.microsoft.com/office/powerpoint/2010/main" val="217919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Dashboards</a:t>
            </a:r>
            <a:endParaRPr lang="fr-BE"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875" b="2817"/>
          <a:stretch/>
        </p:blipFill>
        <p:spPr>
          <a:xfrm>
            <a:off x="704811" y="1017167"/>
            <a:ext cx="10817898" cy="5256584"/>
          </a:xfrm>
          <a:prstGeom prst="rect">
            <a:avLst/>
          </a:prstGeom>
        </p:spPr>
      </p:pic>
    </p:spTree>
    <p:extLst>
      <p:ext uri="{BB962C8B-B14F-4D97-AF65-F5344CB8AC3E}">
        <p14:creationId xmlns:p14="http://schemas.microsoft.com/office/powerpoint/2010/main" val="1631252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Big data analysis</a:t>
            </a:r>
            <a:endParaRPr lang="en-US" dirty="0"/>
          </a:p>
        </p:txBody>
      </p:sp>
      <p:sp>
        <p:nvSpPr>
          <p:cNvPr id="4" name="Content Placeholder 3"/>
          <p:cNvSpPr>
            <a:spLocks noGrp="1"/>
          </p:cNvSpPr>
          <p:nvPr>
            <p:ph idx="1"/>
          </p:nvPr>
        </p:nvSpPr>
        <p:spPr/>
        <p:txBody>
          <a:bodyPr/>
          <a:lstStyle/>
          <a:p>
            <a:endParaRPr lang="fr-BE"/>
          </a:p>
        </p:txBody>
      </p:sp>
      <p:sp>
        <p:nvSpPr>
          <p:cNvPr id="6" name="Rectangle 5"/>
          <p:cNvSpPr/>
          <p:nvPr/>
        </p:nvSpPr>
        <p:spPr>
          <a:xfrm>
            <a:off x="734095" y="5566859"/>
            <a:ext cx="39604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https://fair.healthdata.be</a:t>
            </a: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2"/>
              </a:rPr>
              <a:t>/</a:t>
            </a:r>
          </a:p>
        </p:txBody>
      </p:sp>
      <p:pic>
        <p:nvPicPr>
          <p:cNvPr id="2" name="Picture 1"/>
          <p:cNvPicPr>
            <a:picLocks noChangeAspect="1"/>
          </p:cNvPicPr>
          <p:nvPr/>
        </p:nvPicPr>
        <p:blipFill rotWithShape="1">
          <a:blip r:embed="rId3"/>
          <a:srcRect b="17918"/>
          <a:stretch/>
        </p:blipFill>
        <p:spPr>
          <a:xfrm>
            <a:off x="407368" y="1204006"/>
            <a:ext cx="11512071" cy="4067567"/>
          </a:xfrm>
          <a:prstGeom prst="rect">
            <a:avLst/>
          </a:prstGeom>
        </p:spPr>
      </p:pic>
    </p:spTree>
    <p:extLst>
      <p:ext uri="{BB962C8B-B14F-4D97-AF65-F5344CB8AC3E}">
        <p14:creationId xmlns:p14="http://schemas.microsoft.com/office/powerpoint/2010/main" val="101199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Abstract</a:t>
            </a:r>
            <a:endParaRPr lang="fr-BE" dirty="0"/>
          </a:p>
        </p:txBody>
      </p:sp>
      <p:sp>
        <p:nvSpPr>
          <p:cNvPr id="3" name="Content Placeholder 2"/>
          <p:cNvSpPr>
            <a:spLocks noGrp="1"/>
          </p:cNvSpPr>
          <p:nvPr>
            <p:ph idx="1"/>
          </p:nvPr>
        </p:nvSpPr>
        <p:spPr>
          <a:noFill/>
        </p:spPr>
        <p:txBody>
          <a:bodyPr>
            <a:normAutofit/>
          </a:bodyPr>
          <a:lstStyle/>
          <a:p>
            <a:r>
              <a:rPr lang="en-US" i="1" dirty="0"/>
              <a:t>In the development of information systems in the social and health sector, the emphasis has been placed for years </a:t>
            </a:r>
            <a:r>
              <a:rPr lang="en-US" i="1" dirty="0" smtClean="0"/>
              <a:t>on a </a:t>
            </a:r>
            <a:r>
              <a:rPr lang="en-US" i="1" dirty="0"/>
              <a:t>solid, sector-wide enterprise </a:t>
            </a:r>
            <a:r>
              <a:rPr lang="en-US" i="1" dirty="0" smtClean="0"/>
              <a:t>architecture</a:t>
            </a:r>
          </a:p>
          <a:p>
            <a:pPr lvl="1"/>
            <a:r>
              <a:rPr lang="en-US" i="1" dirty="0" smtClean="0"/>
              <a:t>sharing </a:t>
            </a:r>
            <a:r>
              <a:rPr lang="en-US" i="1" dirty="0"/>
              <a:t>of infrastructure and </a:t>
            </a:r>
            <a:r>
              <a:rPr lang="en-US" i="1" dirty="0" smtClean="0"/>
              <a:t>platforms</a:t>
            </a:r>
          </a:p>
          <a:p>
            <a:pPr lvl="1"/>
            <a:r>
              <a:rPr lang="en-US" i="1" dirty="0" smtClean="0"/>
              <a:t>reuse </a:t>
            </a:r>
            <a:r>
              <a:rPr lang="en-US" i="1" dirty="0"/>
              <a:t>of data, services and components described in a publicly accessible </a:t>
            </a:r>
            <a:r>
              <a:rPr lang="en-US" i="1" dirty="0" smtClean="0"/>
              <a:t>catalogue</a:t>
            </a:r>
          </a:p>
          <a:p>
            <a:pPr lvl="1"/>
            <a:r>
              <a:rPr lang="en-US" i="1" dirty="0" smtClean="0"/>
              <a:t>an </a:t>
            </a:r>
            <a:r>
              <a:rPr lang="en-US" i="1" dirty="0"/>
              <a:t>integrated service to end users, supported by </a:t>
            </a:r>
            <a:r>
              <a:rPr lang="en-US" i="1" dirty="0" smtClean="0"/>
              <a:t>APIs</a:t>
            </a:r>
          </a:p>
          <a:p>
            <a:pPr lvl="1"/>
            <a:r>
              <a:rPr lang="en-US" i="1" dirty="0" smtClean="0"/>
              <a:t>participatory </a:t>
            </a:r>
            <a:r>
              <a:rPr lang="en-US" i="1" dirty="0"/>
              <a:t>governance in the development of the systems, up to the level of policy </a:t>
            </a:r>
            <a:r>
              <a:rPr lang="en-US" i="1" dirty="0" smtClean="0"/>
              <a:t>makers.</a:t>
            </a:r>
          </a:p>
          <a:p>
            <a:endParaRPr lang="en-US" i="1" dirty="0"/>
          </a:p>
          <a:p>
            <a:r>
              <a:rPr lang="en-US" i="1" dirty="0" smtClean="0"/>
              <a:t>Through </a:t>
            </a:r>
            <a:r>
              <a:rPr lang="en-US" i="1" dirty="0"/>
              <a:t>this approach, the information systems and apps set up in the fight against the COVID-19 pandemic (contact tracing, organization of tests, organization of vaccination, teleconsultation, policy support, ...) can be developed very quickly and agile, and can be adjusted very flexibly and at low cost in function of the changing situation and evolving scientific insights</a:t>
            </a:r>
            <a:r>
              <a:rPr lang="en-US" i="1" dirty="0" smtClean="0"/>
              <a:t>.</a:t>
            </a:r>
            <a:endParaRPr lang="fr-BE" dirty="0"/>
          </a:p>
        </p:txBody>
      </p:sp>
    </p:spTree>
    <p:extLst>
      <p:ext uri="{BB962C8B-B14F-4D97-AF65-F5344CB8AC3E}">
        <p14:creationId xmlns:p14="http://schemas.microsoft.com/office/powerpoint/2010/main" val="216760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40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What is G-Cloud ?</a:t>
            </a:r>
            <a:endParaRPr lang="en-GB" noProof="0" dirty="0"/>
          </a:p>
        </p:txBody>
      </p:sp>
      <p:sp>
        <p:nvSpPr>
          <p:cNvPr id="3" name="Content Placeholder 2"/>
          <p:cNvSpPr>
            <a:spLocks noGrp="1"/>
          </p:cNvSpPr>
          <p:nvPr>
            <p:ph idx="4294967295"/>
          </p:nvPr>
        </p:nvSpPr>
        <p:spPr>
          <a:xfrm>
            <a:off x="527050" y="1052513"/>
            <a:ext cx="11664950" cy="5472112"/>
          </a:xfrm>
        </p:spPr>
        <p:txBody>
          <a:bodyPr/>
          <a:lstStyle/>
          <a:p>
            <a:endParaRPr lang="en-GB" noProof="0" dirty="0" smtClean="0"/>
          </a:p>
          <a:p>
            <a:r>
              <a:rPr lang="en-GB" noProof="0" dirty="0" smtClean="0"/>
              <a:t>Shared public ICT platform </a:t>
            </a:r>
          </a:p>
          <a:p>
            <a:pPr lvl="1"/>
            <a:r>
              <a:rPr lang="en-GB" noProof="0" dirty="0" smtClean="0"/>
              <a:t>current target: federal state (FPS, PPS, public institutions of social security, institutions of public benefit)</a:t>
            </a:r>
          </a:p>
          <a:p>
            <a:pPr lvl="1"/>
            <a:r>
              <a:rPr lang="en-GB" noProof="0" dirty="0" smtClean="0"/>
              <a:t>can be extended to other interested authorities </a:t>
            </a:r>
          </a:p>
          <a:p>
            <a:endParaRPr lang="en-GB" noProof="0" dirty="0" smtClean="0"/>
          </a:p>
          <a:p>
            <a:r>
              <a:rPr lang="en-GB" noProof="0" dirty="0" smtClean="0"/>
              <a:t>Hybrid community cloud model </a:t>
            </a:r>
          </a:p>
          <a:p>
            <a:pPr lvl="1"/>
            <a:r>
              <a:rPr lang="en-GB" noProof="0" dirty="0" smtClean="0"/>
              <a:t>use of public cloud if possible </a:t>
            </a:r>
          </a:p>
          <a:p>
            <a:pPr lvl="1"/>
            <a:r>
              <a:rPr lang="en-GB" noProof="0" dirty="0" smtClean="0"/>
              <a:t>private community cloud hosted in data </a:t>
            </a:r>
            <a:r>
              <a:rPr lang="en-GB" noProof="0" dirty="0" err="1" smtClean="0"/>
              <a:t>centers</a:t>
            </a:r>
            <a:r>
              <a:rPr lang="en-GB" noProof="0" dirty="0" smtClean="0"/>
              <a:t>, managed by the government</a:t>
            </a:r>
          </a:p>
          <a:p>
            <a:pPr lvl="1"/>
            <a:r>
              <a:rPr lang="en-GB" noProof="0" dirty="0" smtClean="0"/>
              <a:t>operational implementation with strong involvement of the private sector </a:t>
            </a:r>
          </a:p>
        </p:txBody>
      </p:sp>
    </p:spTree>
    <p:extLst>
      <p:ext uri="{BB962C8B-B14F-4D97-AF65-F5344CB8AC3E}">
        <p14:creationId xmlns:p14="http://schemas.microsoft.com/office/powerpoint/2010/main" val="200088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8BF2EA36810141A7E53FF8745A8A9F" ma:contentTypeVersion="0" ma:contentTypeDescription="Create a new document." ma:contentTypeScope="" ma:versionID="3f9740635ca3a59b5b5806481e842e20">
  <xsd:schema xmlns:xsd="http://www.w3.org/2001/XMLSchema" xmlns:xs="http://www.w3.org/2001/XMLSchema" xmlns:p="http://schemas.microsoft.com/office/2006/metadata/properties" targetNamespace="http://schemas.microsoft.com/office/2006/metadata/properties" ma:root="true" ma:fieldsID="6aad4f5978227f79789661f1eb5b30c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791D7B-1421-4278-8630-380ED00F5C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40949FF-2ACB-4688-A578-A663443A51CB}">
  <ds:schemaRefs>
    <ds:schemaRef ds:uri="http://schemas.microsoft.com/sharepoint/v3/contenttype/forms"/>
  </ds:schemaRefs>
</ds:datastoreItem>
</file>

<file path=customXml/itemProps3.xml><?xml version="1.0" encoding="utf-8"?>
<ds:datastoreItem xmlns:ds="http://schemas.openxmlformats.org/officeDocument/2006/customXml" ds:itemID="{0B152570-06C3-4529-BF62-0A764DF3BF33}">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2441</TotalTime>
  <Words>3217</Words>
  <Application>Microsoft Office PowerPoint</Application>
  <PresentationFormat>Widescreen</PresentationFormat>
  <Paragraphs>755</Paragraphs>
  <Slides>84</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84</vt:i4>
      </vt:variant>
    </vt:vector>
  </HeadingPairs>
  <TitlesOfParts>
    <vt:vector size="92" baseType="lpstr">
      <vt:lpstr>Arial</vt:lpstr>
      <vt:lpstr>Calibri</vt:lpstr>
      <vt:lpstr>Roboto</vt:lpstr>
      <vt:lpstr>Symbol</vt:lpstr>
      <vt:lpstr>Times New Roman</vt:lpstr>
      <vt:lpstr>Wingdings</vt:lpstr>
      <vt:lpstr>1_Custom Design</vt:lpstr>
      <vt:lpstr>eHealth</vt:lpstr>
      <vt:lpstr>A solid, sector-wide enterprise architecture as an important asset for an adequate use of ICT in the fight against the COVID-19 pandemic</vt:lpstr>
      <vt:lpstr>Abstract</vt:lpstr>
      <vt:lpstr>Short history</vt:lpstr>
      <vt:lpstr>eHealth-platform</vt:lpstr>
      <vt:lpstr>eHealth-platform actors</vt:lpstr>
      <vt:lpstr>eHealth-platform: basic services &amp; API’s</vt:lpstr>
      <vt:lpstr>Some results</vt:lpstr>
      <vt:lpstr>What is G-Cloud ?</vt:lpstr>
      <vt:lpstr>What is G-Cloud ?</vt:lpstr>
      <vt:lpstr> Cloud deployment types</vt:lpstr>
      <vt:lpstr>Basic principles</vt:lpstr>
      <vt:lpstr>G-Cloud ‘products’ </vt:lpstr>
      <vt:lpstr>Why G-Cloud?</vt:lpstr>
      <vt:lpstr>Why G-Cloud?</vt:lpstr>
      <vt:lpstr>G-Cloud organization</vt:lpstr>
      <vt:lpstr>G-Cloud organization</vt:lpstr>
      <vt:lpstr>G-Cloud service model</vt:lpstr>
      <vt:lpstr>G-Cloud portfolio (www.gcloud.belgium.be)</vt:lpstr>
      <vt:lpstr>Data classification</vt:lpstr>
      <vt:lpstr>G-Cloud and the private sector</vt:lpstr>
      <vt:lpstr>G-Cloud ROI</vt:lpstr>
      <vt:lpstr>PowerPoint Presentation</vt:lpstr>
      <vt:lpstr>PowerPoint Presentation</vt:lpstr>
      <vt:lpstr>About the ReUse initiative</vt:lpstr>
      <vt:lpstr>ReUse – Vision</vt:lpstr>
      <vt:lpstr>How? With Software ReUse Platform! https://www.ict-reuse.be </vt:lpstr>
      <vt:lpstr>PowerPoint Presentation</vt:lpstr>
      <vt:lpstr>PowerPoint Presentation</vt:lpstr>
      <vt:lpstr>Share your success stories...and become an ambassador for ReUse! https://www.ict-reuse.be</vt:lpstr>
      <vt:lpstr>Dare to share!</vt:lpstr>
      <vt:lpstr>Reuse ROI</vt:lpstr>
      <vt:lpstr>Good API ReUse = business ReUse (and also ideal from a technical perspective)</vt:lpstr>
      <vt:lpstr>Why are API’s important?</vt:lpstr>
      <vt:lpstr>Shifting to an API economy: the value chain</vt:lpstr>
      <vt:lpstr>API Management Solution</vt:lpstr>
      <vt:lpstr>Beyond tooling: API management throughout the organization’s soul</vt:lpstr>
      <vt:lpstr>API Challenges</vt:lpstr>
      <vt:lpstr>Fighting the COVID-19 pandemic</vt:lpstr>
      <vt:lpstr>Some basic concepts</vt:lpstr>
      <vt:lpstr>Some basic concepts</vt:lpstr>
      <vt:lpstr>Some basic concepts</vt:lpstr>
      <vt:lpstr>Testing</vt:lpstr>
      <vt:lpstr>Testing: types of tests</vt:lpstr>
      <vt:lpstr>Testing: happy flow</vt:lpstr>
      <vt:lpstr>Testing: main building blocks</vt:lpstr>
      <vt:lpstr>Testing: reuse</vt:lpstr>
      <vt:lpstr>Testing: some numbers</vt:lpstr>
      <vt:lpstr>eForm COVID-19 lab request (1/2)</vt:lpstr>
      <vt:lpstr>eForm COVID-19 lab request (2/2)</vt:lpstr>
      <vt:lpstr>Entities prescriptions</vt:lpstr>
      <vt:lpstr>Testing: reservation of a sampling location and moment</vt:lpstr>
      <vt:lpstr>Contact tracing: why ? </vt:lpstr>
      <vt:lpstr>Contact tracing: what ?</vt:lpstr>
      <vt:lpstr>How contact tracing is put in place ?</vt:lpstr>
      <vt:lpstr>Tracing: enterprise architectural view</vt:lpstr>
      <vt:lpstr>Tracing: main building blocks and reuse</vt:lpstr>
      <vt:lpstr>Tracing: service mode </vt:lpstr>
      <vt:lpstr>Contact tracing by contact centers</vt:lpstr>
      <vt:lpstr>Contact tracing within companies and collectivities</vt:lpstr>
      <vt:lpstr>App Coronalert</vt:lpstr>
      <vt:lpstr>App Coronalert</vt:lpstr>
      <vt:lpstr>App Coronalert</vt:lpstr>
      <vt:lpstr>App Coronalert</vt:lpstr>
      <vt:lpstr>App Coronalert</vt:lpstr>
      <vt:lpstr>App Coronalert</vt:lpstr>
      <vt:lpstr>Passenger Locator Form</vt:lpstr>
      <vt:lpstr>Paloma</vt:lpstr>
      <vt:lpstr>Paloma</vt:lpstr>
      <vt:lpstr>Paloma</vt:lpstr>
      <vt:lpstr>Integrated citizen  portal</vt:lpstr>
      <vt:lpstr>Integrated citizen portal</vt:lpstr>
      <vt:lpstr>Integrated citizen portal</vt:lpstr>
      <vt:lpstr>Integrated citizen portal</vt:lpstr>
      <vt:lpstr>Integrated portal for health care providers</vt:lpstr>
      <vt:lpstr>Vaccination</vt:lpstr>
      <vt:lpstr>Vaccination</vt:lpstr>
      <vt:lpstr>Vaccination</vt:lpstr>
      <vt:lpstr>Vaccination: (Simplified) Integration</vt:lpstr>
      <vt:lpstr>Vaccination: some numbers</vt:lpstr>
      <vt:lpstr>Dashboards</vt:lpstr>
      <vt:lpstr>Dashboards</vt:lpstr>
      <vt:lpstr>Big data analysis</vt:lpstr>
      <vt:lpstr>Abstract</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 (KSZ-BCSS)</cp:lastModifiedBy>
  <cp:revision>204</cp:revision>
  <dcterms:created xsi:type="dcterms:W3CDTF">2017-09-11T11:22:14Z</dcterms:created>
  <dcterms:modified xsi:type="dcterms:W3CDTF">2022-02-15T07:12:02Z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0x010100838BF2EA36810141A7E53FF8745A8A9F</vt:lpwstr>
  </property>
  <property fmtid="{D5CDD505-2E9C-101B-9397-08002B2CF9AE}" pid="3" name="IsMyDocuments">
    <vt:bool>true</vt:bool>
  </property>
</Properties>
</file>