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45"/>
  </p:notesMasterIdLst>
  <p:handoutMasterIdLst>
    <p:handoutMasterId r:id="rId46"/>
  </p:handoutMasterIdLst>
  <p:sldIdLst>
    <p:sldId id="503" r:id="rId2"/>
    <p:sldId id="654" r:id="rId3"/>
    <p:sldId id="741" r:id="rId4"/>
    <p:sldId id="742" r:id="rId5"/>
    <p:sldId id="748" r:id="rId6"/>
    <p:sldId id="505" r:id="rId7"/>
    <p:sldId id="707" r:id="rId8"/>
    <p:sldId id="655" r:id="rId9"/>
    <p:sldId id="656" r:id="rId10"/>
    <p:sldId id="657" r:id="rId11"/>
    <p:sldId id="653" r:id="rId12"/>
    <p:sldId id="746" r:id="rId13"/>
    <p:sldId id="661" r:id="rId14"/>
    <p:sldId id="663" r:id="rId15"/>
    <p:sldId id="664" r:id="rId16"/>
    <p:sldId id="665" r:id="rId17"/>
    <p:sldId id="666" r:id="rId18"/>
    <p:sldId id="667" r:id="rId19"/>
    <p:sldId id="668" r:id="rId20"/>
    <p:sldId id="669" r:id="rId21"/>
    <p:sldId id="670" r:id="rId22"/>
    <p:sldId id="734" r:id="rId23"/>
    <p:sldId id="735" r:id="rId24"/>
    <p:sldId id="736" r:id="rId25"/>
    <p:sldId id="675" r:id="rId26"/>
    <p:sldId id="506" r:id="rId27"/>
    <p:sldId id="724" r:id="rId28"/>
    <p:sldId id="507" r:id="rId29"/>
    <p:sldId id="509" r:id="rId30"/>
    <p:sldId id="710" r:id="rId31"/>
    <p:sldId id="743" r:id="rId32"/>
    <p:sldId id="511" r:id="rId33"/>
    <p:sldId id="523" r:id="rId34"/>
    <p:sldId id="729" r:id="rId35"/>
    <p:sldId id="526" r:id="rId36"/>
    <p:sldId id="628" r:id="rId37"/>
    <p:sldId id="744" r:id="rId38"/>
    <p:sldId id="745" r:id="rId39"/>
    <p:sldId id="535" r:id="rId40"/>
    <p:sldId id="750" r:id="rId41"/>
    <p:sldId id="751" r:id="rId42"/>
    <p:sldId id="749" r:id="rId43"/>
    <p:sldId id="718" r:id="rId44"/>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9" autoAdjust="0"/>
    <p:restoredTop sz="94105" autoAdjust="0"/>
  </p:normalViewPr>
  <p:slideViewPr>
    <p:cSldViewPr>
      <p:cViewPr varScale="1">
        <p:scale>
          <a:sx n="87" d="100"/>
          <a:sy n="87" d="100"/>
        </p:scale>
        <p:origin x="3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256"/>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image" Target="../media/image63.jpeg"/><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diagrams/_rels/data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image" Target="../media/image86.png"/><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image" Target="../media/image63.jpeg"/><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image" Target="../media/image86.png"/><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dirty="0" smtClean="0"/>
            <a:t>Coding </a:t>
          </a:r>
          <a:r>
            <a:rPr lang="en-US" dirty="0" smtClean="0"/>
            <a:t>and</a:t>
          </a:r>
          <a:r>
            <a:rPr dirty="0" smtClean="0"/>
            <a:t> </a:t>
          </a:r>
          <a:r>
            <a:rPr dirty="0" err="1" smtClean="0"/>
            <a:t>anon</a:t>
          </a:r>
          <a:r>
            <a:rPr lang="en-US" dirty="0" err="1" smtClean="0"/>
            <a:t>y</a:t>
          </a:r>
          <a:r>
            <a:rPr dirty="0" err="1" smtClean="0"/>
            <a:t>mising</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en-GB" sz="1800" b="0">
              <a:solidFill>
                <a:srgbClr val="B82400"/>
              </a:solidFill>
            </a:rPr>
            <a:t>Cluster 0</a:t>
          </a:r>
          <a:r>
            <a:rPr lang="en-GB"/>
            <a:t>  </a:t>
          </a:r>
          <a:r>
            <a:rPr lang="en-GB" sz="1800"/>
            <a:t>Fundamentals</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en-GB" sz="1800">
              <a:solidFill>
                <a:srgbClr val="B82400"/>
              </a:solidFill>
            </a:rPr>
            <a:t>Cluster 1 </a:t>
          </a:r>
          <a:r>
            <a:rPr lang="en-GB" sz="1800"/>
            <a:t>Transversal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en-GB" sz="1800">
              <a:solidFill>
                <a:srgbClr val="B82400"/>
              </a:solidFill>
            </a:rPr>
            <a:t>Cluster 2 </a:t>
          </a:r>
          <a:r>
            <a:rPr lang="en-GB" sz="1800"/>
            <a:t>Support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GB" sz="1800">
              <a:solidFill>
                <a:srgbClr val="B82400"/>
              </a:solidFill>
            </a:rPr>
            <a:t>Cluster 3</a:t>
          </a:r>
          <a:r>
            <a:rPr lang="en-GB"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en-GB" sz="1800" u="none" dirty="0">
              <a:solidFill>
                <a:srgbClr val="B82400"/>
              </a:solidFill>
            </a:rPr>
            <a:t>Cluster 4 </a:t>
          </a:r>
          <a:r>
            <a:rPr lang="en-GB" dirty="0" smtClean="0"/>
            <a:t>healthcare </a:t>
          </a:r>
          <a:r>
            <a:rPr lang="en-GB" dirty="0"/>
            <a:t>providers and institutions</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en-GB" sz="1800">
              <a:solidFill>
                <a:srgbClr val="B82400"/>
              </a:solidFill>
            </a:rPr>
            <a:t>Cluster 5</a:t>
          </a:r>
          <a:br>
            <a:rPr lang="en-GB" sz="1800">
              <a:solidFill>
                <a:srgbClr val="B82400"/>
              </a:solidFill>
            </a:rPr>
          </a:br>
          <a:r>
            <a:rPr lang="en-GB" sz="1800">
              <a:solidFill>
                <a:srgbClr val="B82400"/>
              </a:solidFill>
            </a:rPr>
            <a:t> </a:t>
          </a:r>
          <a:r>
            <a:rPr lang="en-GB"/>
            <a:t>Patient as co-pilot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en-GB" sz="1800" dirty="0">
              <a:solidFill>
                <a:srgbClr val="B82400"/>
              </a:solidFill>
            </a:rPr>
            <a:t>Cluster 6 </a:t>
          </a:r>
          <a:r>
            <a:rPr lang="en-GB" sz="1800" dirty="0"/>
            <a:t>eHealth &amp; health insurance funds</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t>
        <a:bodyPr/>
        <a:lstStyle/>
        <a:p>
          <a:endParaRPr lang="en-US"/>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t>
        <a:bodyPr/>
        <a:lstStyle/>
        <a:p>
          <a:endParaRPr lang="en-US"/>
        </a:p>
      </dgm:t>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t>
        <a:bodyPr/>
        <a:lstStyle/>
        <a:p>
          <a:endParaRPr lang="en-US"/>
        </a:p>
      </dgm:t>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t>
        <a:bodyPr/>
        <a:lstStyle/>
        <a:p>
          <a:endParaRPr lang="en-US"/>
        </a:p>
      </dgm:t>
    </dgm:pt>
    <dgm:pt modelId="{883F11E6-1F0F-4B14-9B39-6D1AB78C97B7}" type="pres">
      <dgm:prSet presAssocID="{8939DBDE-5E33-408B-9AE0-4025972D6CBF}" presName="textRect" presStyleLbl="revTx" presStyleIdx="4" presStyleCnt="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t>
        <a:bodyPr/>
        <a:lstStyle/>
        <a:p>
          <a:endParaRPr lang="en-US"/>
        </a:p>
      </dgm:t>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t>
        <a:bodyPr/>
        <a:lstStyle/>
        <a:p>
          <a:endParaRPr lang="en-US"/>
        </a:p>
      </dgm:t>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242186"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Co</a:t>
          </a:r>
          <a:r>
            <a:rPr lang="en-US" sz="2100" kern="1200" dirty="0" smtClean="0"/>
            <a:t>o</a:t>
          </a:r>
          <a:r>
            <a:rPr sz="2100" kern="1200" dirty="0" smtClean="0"/>
            <a:t>rdinati</a:t>
          </a:r>
          <a:r>
            <a:rPr lang="en-US" sz="2100" kern="1200" dirty="0" smtClean="0"/>
            <a:t>on of the electronic processes</a:t>
          </a:r>
          <a:endParaRPr lang="nl-BE" sz="2100" kern="1200" dirty="0"/>
        </a:p>
      </dsp:txBody>
      <dsp:txXfrm>
        <a:off x="242186" y="226305"/>
        <a:ext cx="3338131" cy="1043166"/>
      </dsp:txXfrm>
    </dsp:sp>
    <dsp:sp modelId="{8B00EC11-24E0-4E0C-8101-DB576F31F9D2}">
      <dsp:nvSpPr>
        <dsp:cNvPr id="0" name=""/>
        <dsp:cNvSpPr/>
      </dsp:nvSpPr>
      <dsp:spPr>
        <a:xfrm>
          <a:off x="103097" y="75625"/>
          <a:ext cx="730216" cy="109532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3886878"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Portal </a:t>
          </a:r>
          <a:endParaRPr lang="nl-BE" sz="2100" kern="1200" dirty="0"/>
        </a:p>
      </dsp:txBody>
      <dsp:txXfrm>
        <a:off x="3886878" y="226305"/>
        <a:ext cx="3338131" cy="1043166"/>
      </dsp:txXfrm>
    </dsp:sp>
    <dsp:sp modelId="{17BB8C5E-ACC5-4AEA-AC3B-15C53CC548C0}">
      <dsp:nvSpPr>
        <dsp:cNvPr id="0" name=""/>
        <dsp:cNvSpPr/>
      </dsp:nvSpPr>
      <dsp:spPr>
        <a:xfrm>
          <a:off x="3747789" y="75625"/>
          <a:ext cx="730216" cy="1095324"/>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7531571" y="22630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Integrated user and access management system</a:t>
          </a:r>
          <a:endParaRPr lang="nl-BE" sz="2100" kern="1200" dirty="0"/>
        </a:p>
      </dsp:txBody>
      <dsp:txXfrm>
        <a:off x="7531571" y="226305"/>
        <a:ext cx="3338131" cy="1043166"/>
      </dsp:txXfrm>
    </dsp:sp>
    <dsp:sp modelId="{DEDE190B-7605-44A7-B19B-482157C4ED09}">
      <dsp:nvSpPr>
        <dsp:cNvPr id="0" name=""/>
        <dsp:cNvSpPr/>
      </dsp:nvSpPr>
      <dsp:spPr>
        <a:xfrm>
          <a:off x="7392482" y="75625"/>
          <a:ext cx="730216" cy="1095324"/>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242186"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Management of </a:t>
          </a:r>
          <a:r>
            <a:rPr sz="2100" kern="1200" dirty="0" smtClean="0"/>
            <a:t>loggings</a:t>
          </a:r>
          <a:endParaRPr lang="nl-BE" sz="2100" kern="1200" dirty="0"/>
        </a:p>
      </dsp:txBody>
      <dsp:txXfrm>
        <a:off x="242186" y="1539535"/>
        <a:ext cx="3338131" cy="1043166"/>
      </dsp:txXfrm>
    </dsp:sp>
    <dsp:sp modelId="{F94043AE-FBAE-4418-8D10-10B1481C95AF}">
      <dsp:nvSpPr>
        <dsp:cNvPr id="0" name=""/>
        <dsp:cNvSpPr/>
      </dsp:nvSpPr>
      <dsp:spPr>
        <a:xfrm>
          <a:off x="103097" y="1388856"/>
          <a:ext cx="730216" cy="1095324"/>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3886878"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System </a:t>
          </a:r>
          <a:r>
            <a:rPr lang="en-US" sz="2100" kern="1200" dirty="0" smtClean="0"/>
            <a:t>for</a:t>
          </a:r>
          <a:r>
            <a:rPr sz="2100" kern="1200" dirty="0" smtClean="0"/>
            <a:t> </a:t>
          </a:r>
          <a:r>
            <a:rPr sz="2100" kern="1200" dirty="0"/>
            <a:t>end-to-end </a:t>
          </a:r>
          <a:r>
            <a:rPr lang="en-US" sz="2100" kern="1200" dirty="0" smtClean="0"/>
            <a:t>encryption</a:t>
          </a:r>
          <a:endParaRPr lang="nl-BE" sz="2100" kern="1200" dirty="0"/>
        </a:p>
      </dsp:txBody>
      <dsp:txXfrm>
        <a:off x="3886878" y="1539535"/>
        <a:ext cx="3338131" cy="1043166"/>
      </dsp:txXfrm>
    </dsp:sp>
    <dsp:sp modelId="{1D377189-38FA-44FB-9886-A25D865375A4}">
      <dsp:nvSpPr>
        <dsp:cNvPr id="0" name=""/>
        <dsp:cNvSpPr/>
      </dsp:nvSpPr>
      <dsp:spPr>
        <a:xfrm>
          <a:off x="3747789" y="1388856"/>
          <a:ext cx="730216" cy="1095324"/>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7531571" y="153953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fr-BE" sz="2100" kern="1200" dirty="0" smtClean="0">
              <a:solidFill>
                <a:srgbClr val="3E6E5A"/>
              </a:solidFill>
            </a:rPr>
            <a:t>eHealth</a:t>
          </a:r>
          <a:r>
            <a:rPr sz="2100" kern="1200" dirty="0"/>
            <a:t>Box</a:t>
          </a:r>
          <a:endParaRPr lang="nl-BE" sz="2100" kern="1200" dirty="0"/>
        </a:p>
      </dsp:txBody>
      <dsp:txXfrm>
        <a:off x="7531571" y="1539535"/>
        <a:ext cx="3338131" cy="1043166"/>
      </dsp:txXfrm>
    </dsp:sp>
    <dsp:sp modelId="{82E38FB2-A96C-4D7A-A866-6D7BE57189A0}">
      <dsp:nvSpPr>
        <dsp:cNvPr id="0" name=""/>
        <dsp:cNvSpPr/>
      </dsp:nvSpPr>
      <dsp:spPr>
        <a:xfrm>
          <a:off x="7392482" y="1388856"/>
          <a:ext cx="730216" cy="1095324"/>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242186"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a:t>Timestamping</a:t>
          </a:r>
          <a:endParaRPr lang="nl-BE" sz="2100" kern="1200"/>
        </a:p>
      </dsp:txBody>
      <dsp:txXfrm>
        <a:off x="242186" y="2852765"/>
        <a:ext cx="3338131" cy="1043166"/>
      </dsp:txXfrm>
    </dsp:sp>
    <dsp:sp modelId="{A9E14B50-194E-4A93-B9D9-20BB56D81973}">
      <dsp:nvSpPr>
        <dsp:cNvPr id="0" name=""/>
        <dsp:cNvSpPr/>
      </dsp:nvSpPr>
      <dsp:spPr>
        <a:xfrm>
          <a:off x="103097" y="2702086"/>
          <a:ext cx="730216" cy="1095324"/>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3886878"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sz="2100" kern="1200" dirty="0" smtClean="0"/>
            <a:t>Coding </a:t>
          </a:r>
          <a:r>
            <a:rPr lang="en-US" sz="2100" kern="1200" dirty="0" smtClean="0"/>
            <a:t>and</a:t>
          </a:r>
          <a:r>
            <a:rPr sz="2100" kern="1200" dirty="0" smtClean="0"/>
            <a:t> </a:t>
          </a:r>
          <a:r>
            <a:rPr sz="2100" kern="1200" dirty="0" err="1" smtClean="0"/>
            <a:t>anon</a:t>
          </a:r>
          <a:r>
            <a:rPr lang="en-US" sz="2100" kern="1200" dirty="0" err="1" smtClean="0"/>
            <a:t>y</a:t>
          </a:r>
          <a:r>
            <a:rPr sz="2100" kern="1200" dirty="0" err="1" smtClean="0"/>
            <a:t>mising</a:t>
          </a:r>
          <a:endParaRPr lang="nl-BE" sz="2100" kern="1200" dirty="0"/>
        </a:p>
      </dsp:txBody>
      <dsp:txXfrm>
        <a:off x="3886878" y="2852765"/>
        <a:ext cx="3338131" cy="1043166"/>
      </dsp:txXfrm>
    </dsp:sp>
    <dsp:sp modelId="{70C2EA1E-D7DB-4E74-806D-4590DBE781A3}">
      <dsp:nvSpPr>
        <dsp:cNvPr id="0" name=""/>
        <dsp:cNvSpPr/>
      </dsp:nvSpPr>
      <dsp:spPr>
        <a:xfrm>
          <a:off x="3747789" y="2702086"/>
          <a:ext cx="730216" cy="1095324"/>
        </a:xfrm>
        <a:prstGeom prst="rect">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7531571" y="2852765"/>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Consultation of National register and CBSS registers</a:t>
          </a:r>
          <a:endParaRPr lang="nl-BE" sz="2100" kern="1200" dirty="0"/>
        </a:p>
      </dsp:txBody>
      <dsp:txXfrm>
        <a:off x="7531571" y="2852765"/>
        <a:ext cx="3338131" cy="1043166"/>
      </dsp:txXfrm>
    </dsp:sp>
    <dsp:sp modelId="{139FD9EA-3509-4D4C-98D4-BC741BA871D8}">
      <dsp:nvSpPr>
        <dsp:cNvPr id="0" name=""/>
        <dsp:cNvSpPr/>
      </dsp:nvSpPr>
      <dsp:spPr>
        <a:xfrm>
          <a:off x="7392482" y="2702086"/>
          <a:ext cx="730216" cy="1095324"/>
        </a:xfrm>
        <a:prstGeom prst="rect">
          <a:avLst/>
        </a:prstGeom>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3886878" y="4165996"/>
          <a:ext cx="3338131" cy="10431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6571"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Reference directories</a:t>
          </a:r>
          <a:r>
            <a:rPr sz="2100" kern="1200" dirty="0" smtClean="0"/>
            <a:t> (</a:t>
          </a:r>
          <a:r>
            <a:rPr lang="nl-BE" sz="2100" kern="1200" dirty="0" smtClean="0"/>
            <a:t>hub-</a:t>
          </a:r>
          <a:r>
            <a:rPr sz="2100" kern="1200" dirty="0" err="1" smtClean="0"/>
            <a:t>metahub</a:t>
          </a:r>
          <a:r>
            <a:rPr lang="nl-BE" sz="2100" kern="1200" dirty="0" smtClean="0"/>
            <a:t> system</a:t>
          </a:r>
          <a:r>
            <a:rPr sz="2100" kern="1200" dirty="0" smtClean="0"/>
            <a:t>)</a:t>
          </a:r>
          <a:endParaRPr lang="nl-BE" sz="2100" kern="1200" dirty="0"/>
        </a:p>
      </dsp:txBody>
      <dsp:txXfrm>
        <a:off x="3886878" y="4165996"/>
        <a:ext cx="3338131" cy="1043166"/>
      </dsp:txXfrm>
    </dsp:sp>
    <dsp:sp modelId="{763F0339-AF8A-4C55-81EF-EEBFD25A8379}">
      <dsp:nvSpPr>
        <dsp:cNvPr id="0" name=""/>
        <dsp:cNvSpPr/>
      </dsp:nvSpPr>
      <dsp:spPr>
        <a:xfrm>
          <a:off x="3747789" y="4015316"/>
          <a:ext cx="730216" cy="1095324"/>
        </a:xfrm>
        <a:prstGeom prst="rect">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23710" y="859657"/>
          <a:ext cx="1723108" cy="118722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23710"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b="0" kern="1200">
              <a:solidFill>
                <a:srgbClr val="B82400"/>
              </a:solidFill>
            </a:rPr>
            <a:t>Cluster 0</a:t>
          </a:r>
          <a:r>
            <a:rPr lang="en-GB" kern="1200"/>
            <a:t>  </a:t>
          </a:r>
          <a:r>
            <a:rPr lang="en-GB" sz="1800" kern="1200"/>
            <a:t>Fundamentals</a:t>
          </a:r>
        </a:p>
      </dsp:txBody>
      <dsp:txXfrm>
        <a:off x="923710" y="2046879"/>
        <a:ext cx="1723108" cy="639273"/>
      </dsp:txXfrm>
    </dsp:sp>
    <dsp:sp modelId="{9F625989-DBEB-44B7-A27B-2CE34A3AF32F}">
      <dsp:nvSpPr>
        <dsp:cNvPr id="0" name=""/>
        <dsp:cNvSpPr/>
      </dsp:nvSpPr>
      <dsp:spPr>
        <a:xfrm>
          <a:off x="2819202" y="859657"/>
          <a:ext cx="1723108" cy="11872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819202"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1 </a:t>
          </a:r>
          <a:r>
            <a:rPr lang="en-GB" sz="1800" kern="1200"/>
            <a:t>Transversal</a:t>
          </a:r>
        </a:p>
      </dsp:txBody>
      <dsp:txXfrm>
        <a:off x="2819202" y="2046879"/>
        <a:ext cx="1723108" cy="639273"/>
      </dsp:txXfrm>
    </dsp:sp>
    <dsp:sp modelId="{CA73344E-C6C0-47B8-86C6-1729617AC623}">
      <dsp:nvSpPr>
        <dsp:cNvPr id="0" name=""/>
        <dsp:cNvSpPr/>
      </dsp:nvSpPr>
      <dsp:spPr>
        <a:xfrm>
          <a:off x="4742349" y="859657"/>
          <a:ext cx="1723108" cy="118722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714693" y="2046879"/>
          <a:ext cx="1778419"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2 </a:t>
          </a:r>
          <a:r>
            <a:rPr lang="en-GB" sz="1800" kern="1200"/>
            <a:t>Support	</a:t>
          </a:r>
        </a:p>
      </dsp:txBody>
      <dsp:txXfrm>
        <a:off x="4714693" y="2046879"/>
        <a:ext cx="1778419" cy="639273"/>
      </dsp:txXfrm>
    </dsp:sp>
    <dsp:sp modelId="{1B159F49-57C6-4C6B-A60C-7D13B75BF3DB}">
      <dsp:nvSpPr>
        <dsp:cNvPr id="0" name=""/>
        <dsp:cNvSpPr/>
      </dsp:nvSpPr>
      <dsp:spPr>
        <a:xfrm>
          <a:off x="3620" y="2858463"/>
          <a:ext cx="1723108" cy="118722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3620"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3</a:t>
          </a:r>
          <a:r>
            <a:rPr lang="en-GB" sz="1800" kern="1200"/>
            <a:t> Operational excellence</a:t>
          </a:r>
        </a:p>
      </dsp:txBody>
      <dsp:txXfrm>
        <a:off x="3620" y="4045684"/>
        <a:ext cx="1723108" cy="639273"/>
      </dsp:txXfrm>
    </dsp:sp>
    <dsp:sp modelId="{A5218B44-3CBA-4139-9628-52A6C8CABF44}">
      <dsp:nvSpPr>
        <dsp:cNvPr id="0" name=""/>
        <dsp:cNvSpPr/>
      </dsp:nvSpPr>
      <dsp:spPr>
        <a:xfrm>
          <a:off x="1899112" y="2858463"/>
          <a:ext cx="1723108" cy="118722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899112"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u="none" kern="1200" dirty="0">
              <a:solidFill>
                <a:srgbClr val="B82400"/>
              </a:solidFill>
            </a:rPr>
            <a:t>Cluster 4 </a:t>
          </a:r>
          <a:r>
            <a:rPr lang="en-GB" kern="1200" dirty="0" smtClean="0"/>
            <a:t>healthcare </a:t>
          </a:r>
          <a:r>
            <a:rPr lang="en-GB" kern="1200" dirty="0"/>
            <a:t>providers and institutions</a:t>
          </a:r>
        </a:p>
      </dsp:txBody>
      <dsp:txXfrm>
        <a:off x="1899112" y="4045684"/>
        <a:ext cx="1723108" cy="639273"/>
      </dsp:txXfrm>
    </dsp:sp>
    <dsp:sp modelId="{4126C2B6-3357-4BD4-974A-45852777438A}">
      <dsp:nvSpPr>
        <dsp:cNvPr id="0" name=""/>
        <dsp:cNvSpPr/>
      </dsp:nvSpPr>
      <dsp:spPr>
        <a:xfrm>
          <a:off x="3794603" y="2858463"/>
          <a:ext cx="1723108" cy="1187221"/>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794603"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5</a:t>
          </a:r>
          <a:br>
            <a:rPr lang="en-GB" sz="1800" kern="1200">
              <a:solidFill>
                <a:srgbClr val="B82400"/>
              </a:solidFill>
            </a:rPr>
          </a:br>
          <a:r>
            <a:rPr lang="en-GB" sz="1800" kern="1200">
              <a:solidFill>
                <a:srgbClr val="B82400"/>
              </a:solidFill>
            </a:rPr>
            <a:t> </a:t>
          </a:r>
          <a:r>
            <a:rPr lang="en-GB" kern="1200"/>
            <a:t>Patient as co-pilot</a:t>
          </a:r>
        </a:p>
      </dsp:txBody>
      <dsp:txXfrm>
        <a:off x="3794603" y="4045684"/>
        <a:ext cx="1723108" cy="639273"/>
      </dsp:txXfrm>
    </dsp:sp>
    <dsp:sp modelId="{9B297AE8-864D-412B-ABBC-D2436566CB37}">
      <dsp:nvSpPr>
        <dsp:cNvPr id="0" name=""/>
        <dsp:cNvSpPr/>
      </dsp:nvSpPr>
      <dsp:spPr>
        <a:xfrm>
          <a:off x="5690094" y="2858463"/>
          <a:ext cx="1723108" cy="118722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690094"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a:solidFill>
                <a:srgbClr val="B82400"/>
              </a:solidFill>
            </a:rPr>
            <a:t>Cluster 6 </a:t>
          </a:r>
          <a:r>
            <a:rPr lang="en-GB" sz="1800" kern="1200" dirty="0"/>
            <a:t>eHealth &amp; health insurance funds</a:t>
          </a:r>
        </a:p>
      </dsp:txBody>
      <dsp:txXfrm>
        <a:off x="5690094" y="4045684"/>
        <a:ext cx="1723108" cy="63927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11/24/2021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‹nr.›</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11/24/2021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‹nr.›</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15</a:t>
            </a:fld>
            <a:endParaRPr lang="en-US" smtClean="0"/>
          </a:p>
        </p:txBody>
      </p:sp>
    </p:spTree>
    <p:extLst>
      <p:ext uri="{BB962C8B-B14F-4D97-AF65-F5344CB8AC3E}">
        <p14:creationId xmlns:p14="http://schemas.microsoft.com/office/powerpoint/2010/main" val="267276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4863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1290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25221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27</a:t>
            </a:fld>
            <a:endParaRPr lang="fr-BE" smtClean="0"/>
          </a:p>
        </p:txBody>
      </p:sp>
    </p:spTree>
    <p:extLst>
      <p:ext uri="{BB962C8B-B14F-4D97-AF65-F5344CB8AC3E}">
        <p14:creationId xmlns:p14="http://schemas.microsoft.com/office/powerpoint/2010/main" val="352009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22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93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33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30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06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3</a:t>
            </a:fld>
            <a:endParaRPr lang="fr-BE" altLang="en-US" smtClean="0">
              <a:latin typeface="Calibri" pitchFamily="34" charset="0"/>
            </a:endParaRPr>
          </a:p>
        </p:txBody>
      </p:sp>
    </p:spTree>
    <p:extLst>
      <p:ext uri="{BB962C8B-B14F-4D97-AF65-F5344CB8AC3E}">
        <p14:creationId xmlns:p14="http://schemas.microsoft.com/office/powerpoint/2010/main" val="66829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961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92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046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348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24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4</a:t>
            </a:fld>
            <a:endParaRPr lang="fr-BE" altLang="en-US" smtClean="0">
              <a:latin typeface="Calibri" pitchFamily="34" charset="0"/>
            </a:endParaRPr>
          </a:p>
        </p:txBody>
      </p:sp>
    </p:spTree>
    <p:extLst>
      <p:ext uri="{BB962C8B-B14F-4D97-AF65-F5344CB8AC3E}">
        <p14:creationId xmlns:p14="http://schemas.microsoft.com/office/powerpoint/2010/main" val="37023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36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6</a:t>
            </a:fld>
            <a:endParaRPr lang="fr-BE"/>
          </a:p>
        </p:txBody>
      </p:sp>
    </p:spTree>
    <p:extLst>
      <p:ext uri="{BB962C8B-B14F-4D97-AF65-F5344CB8AC3E}">
        <p14:creationId xmlns:p14="http://schemas.microsoft.com/office/powerpoint/2010/main" val="94277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7</a:t>
            </a:fld>
            <a:endParaRPr lang="en-US" smtClean="0"/>
          </a:p>
        </p:txBody>
      </p:sp>
    </p:spTree>
    <p:extLst>
      <p:ext uri="{BB962C8B-B14F-4D97-AF65-F5344CB8AC3E}">
        <p14:creationId xmlns:p14="http://schemas.microsoft.com/office/powerpoint/2010/main" val="10355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79417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11</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11</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7777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133993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0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nl-BE" smtClean="0"/>
              <a:t>14/01/2017</a:t>
            </a:r>
            <a:endParaRPr lang="nl-BE" dirty="0"/>
          </a:p>
        </p:txBody>
      </p:sp>
      <p:sp>
        <p:nvSpPr>
          <p:cNvPr id="5" name="Footer Placeholder 4"/>
          <p:cNvSpPr>
            <a:spLocks noGrp="1"/>
          </p:cNvSpPr>
          <p:nvPr>
            <p:ph type="ftr" sz="quarter" idx="11"/>
          </p:nvPr>
        </p:nvSpPr>
        <p:spPr/>
        <p:txBody>
          <a:bodyPr/>
          <a:lstStyle/>
          <a:p>
            <a:endParaRPr lang="nl-BE" dirty="0"/>
          </a:p>
        </p:txBody>
      </p:sp>
      <p:sp>
        <p:nvSpPr>
          <p:cNvPr id="8" name="Title 1"/>
          <p:cNvSpPr>
            <a:spLocks noGrp="1"/>
          </p:cNvSpPr>
          <p:nvPr>
            <p:ph type="title"/>
          </p:nvPr>
        </p:nvSpPr>
        <p:spPr>
          <a:xfrm>
            <a:off x="609600" y="216489"/>
            <a:ext cx="11413923" cy="656430"/>
          </a:xfrm>
        </p:spPr>
        <p:txBody>
          <a:bodyPr/>
          <a:lstStyle/>
          <a:p>
            <a:r>
              <a:rPr lang="en-US" dirty="0" smtClean="0"/>
              <a:t>Click to edit Master title style</a:t>
            </a:r>
            <a:endParaRPr lang="en-US" dirty="0"/>
          </a:p>
        </p:txBody>
      </p:sp>
      <p:sp>
        <p:nvSpPr>
          <p:cNvPr id="7" name="Slide Number Placeholder 4"/>
          <p:cNvSpPr>
            <a:spLocks noGrp="1"/>
          </p:cNvSpPr>
          <p:nvPr>
            <p:ph type="sldNum" sz="quarter" idx="12"/>
          </p:nvPr>
        </p:nvSpPr>
        <p:spPr>
          <a:xfrm>
            <a:off x="11152759" y="6536343"/>
            <a:ext cx="642189" cy="216000"/>
          </a:xfrm>
          <a:prstGeom prst="rect">
            <a:avLst/>
          </a:prstGeom>
        </p:spPr>
        <p:txBody>
          <a:bodyPr/>
          <a:lstStyle>
            <a:lvl1pPr algn="ctr">
              <a:defRPr sz="1000"/>
            </a:lvl1pPr>
          </a:lstStyle>
          <a:p>
            <a:fld id="{13B540AB-6939-4937-A918-1D15FF1C7CE3}" type="slidenum">
              <a:rPr lang="nl-BE" smtClean="0"/>
              <a:pPr/>
              <a:t>‹nr.›</a:t>
            </a:fld>
            <a:endParaRPr lang="nl-BE" dirty="0"/>
          </a:p>
        </p:txBody>
      </p:sp>
    </p:spTree>
    <p:extLst>
      <p:ext uri="{BB962C8B-B14F-4D97-AF65-F5344CB8AC3E}">
        <p14:creationId xmlns:p14="http://schemas.microsoft.com/office/powerpoint/2010/main" val="2130367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‹nr.›</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‹nr.›</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‹nr.›</a:t>
            </a:fld>
            <a:endParaRPr lang="en-GB"/>
          </a:p>
        </p:txBody>
      </p:sp>
    </p:spTree>
    <p:extLst>
      <p:ext uri="{BB962C8B-B14F-4D97-AF65-F5344CB8AC3E}">
        <p14:creationId xmlns:p14="http://schemas.microsoft.com/office/powerpoint/2010/main" val="20290814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‹nr.›</a:t>
            </a:fld>
            <a:endParaRPr lang="en-GB" dirty="0"/>
          </a:p>
        </p:txBody>
      </p:sp>
    </p:spTree>
    <p:extLst>
      <p:ext uri="{BB962C8B-B14F-4D97-AF65-F5344CB8AC3E}">
        <p14:creationId xmlns:p14="http://schemas.microsoft.com/office/powerpoint/2010/main" val="2357938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‹nr.›</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‹nr.›</a:t>
            </a:fld>
            <a:endParaRPr lang="en-GB" dirty="0"/>
          </a:p>
        </p:txBody>
      </p:sp>
    </p:spTree>
    <p:extLst>
      <p:ext uri="{BB962C8B-B14F-4D97-AF65-F5344CB8AC3E}">
        <p14:creationId xmlns:p14="http://schemas.microsoft.com/office/powerpoint/2010/main" val="157629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‹nr.›</a:t>
            </a:fld>
            <a:endParaRPr lang="en-GB" dirty="0"/>
          </a:p>
        </p:txBody>
      </p:sp>
    </p:spTree>
    <p:extLst>
      <p:ext uri="{BB962C8B-B14F-4D97-AF65-F5344CB8AC3E}">
        <p14:creationId xmlns:p14="http://schemas.microsoft.com/office/powerpoint/2010/main" val="3395825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0" name="Picture 9"/>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655617" y="1519527"/>
            <a:ext cx="6032176" cy="4176122"/>
          </a:xfrm>
          <a:prstGeom prst="rect">
            <a:avLst/>
          </a:prstGeom>
          <a:solidFill>
            <a:schemeClr val="accent5">
              <a:lumMod val="75000"/>
            </a:schemeClr>
          </a:solidFill>
          <a:ln>
            <a:noFill/>
          </a:ln>
        </p:spPr>
      </p:pic>
    </p:spTree>
    <p:extLst>
      <p:ext uri="{BB962C8B-B14F-4D97-AF65-F5344CB8AC3E}">
        <p14:creationId xmlns:p14="http://schemas.microsoft.com/office/powerpoint/2010/main" val="1289850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‹nr.›</a:t>
            </a:fld>
            <a:endParaRPr lang="en-GB" dirty="0"/>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2.png"/><Relationship Id="rId7"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9.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8.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jpeg"/><Relationship Id="rId15" Type="http://schemas.microsoft.com/office/2007/relationships/hdphoto" Target="../media/hdphoto6.wdp"/><Relationship Id="rId10" Type="http://schemas.openxmlformats.org/officeDocument/2006/relationships/image" Target="../media/image14.png"/><Relationship Id="rId19"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16.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2.jpe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ehealth.fgov.be/ehealthplatform/fr/reglement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0.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png"/></Relationships>
</file>

<file path=ppt/slides/_rels/slide40.xml.rels><?xml version="1.0" encoding="UTF-8" standalone="yes"?>
<Relationships xmlns="http://schemas.openxmlformats.org/package/2006/relationships"><Relationship Id="rId3" Type="http://schemas.openxmlformats.org/officeDocument/2006/relationships/hyperlink" Target="https://coronalert.be/" TargetMode="External"/><Relationship Id="rId2" Type="http://schemas.openxmlformats.org/officeDocument/2006/relationships/hyperlink" Target="https://www.corona-tracking.info/"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covidsafe.be/" TargetMode="External"/><Relationship Id="rId2" Type="http://schemas.openxmlformats.org/officeDocument/2006/relationships/hyperlink" Target="https://www.corona-tracking.info/" TargetMode="External"/><Relationship Id="rId1" Type="http://schemas.openxmlformats.org/officeDocument/2006/relationships/slideLayout" Target="../slideLayouts/slideLayout8.xml"/><Relationship Id="rId4" Type="http://schemas.openxmlformats.org/officeDocument/2006/relationships/hyperlink" Target="https://www.covidscan.b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7.png"/><Relationship Id="rId11" Type="http://schemas.microsoft.com/office/2007/relationships/hdphoto" Target="../media/hdphoto8.wdp"/><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microsoft.com/office/2007/relationships/hdphoto" Target="../media/hdphoto7.wdp"/><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980728"/>
            <a:ext cx="10363200" cy="4824533"/>
          </a:xfrm>
        </p:spPr>
        <p:txBody>
          <a:bodyPr/>
          <a:lstStyle/>
          <a:p>
            <a:pPr algn="l"/>
            <a:r>
              <a:rPr lang="en-GB" sz="7200" smtClean="0">
                <a:solidFill>
                  <a:srgbClr val="087670"/>
                </a:solidFill>
              </a:rPr>
              <a:t>eHealth</a:t>
            </a:r>
            <a:r>
              <a:rPr lang="en-GB" dirty="0" smtClean="0"/>
              <a:t/>
            </a:r>
            <a:br>
              <a:rPr lang="en-GB" dirty="0" smtClean="0"/>
            </a:br>
            <a:r>
              <a:rPr lang="en-GB" dirty="0" smtClean="0"/>
              <a:t>Current </a:t>
            </a:r>
            <a:r>
              <a:rPr lang="en-GB" dirty="0" smtClean="0"/>
              <a:t>situation &amp; perspectives</a:t>
            </a:r>
            <a:br>
              <a:rPr lang="en-GB" dirty="0" smtClean="0"/>
            </a:br>
            <a:endParaRPr lang="en-GB" dirty="0"/>
          </a:p>
        </p:txBody>
      </p:sp>
      <p:pic>
        <p:nvPicPr>
          <p:cNvPr id="5" name="Picture 4"/>
          <p:cNvPicPr>
            <a:picLocks noChangeAspect="1"/>
          </p:cNvPicPr>
          <p:nvPr/>
        </p:nvPicPr>
        <p:blipFill>
          <a:blip r:embed="rId3"/>
          <a:stretch>
            <a:fillRect/>
          </a:stretch>
        </p:blipFill>
        <p:spPr>
          <a:xfrm>
            <a:off x="8040216" y="3573016"/>
            <a:ext cx="4267570" cy="2847079"/>
          </a:xfrm>
          <a:prstGeom prst="rect">
            <a:avLst/>
          </a:prstGeom>
        </p:spPr>
      </p:pic>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10 missions</a:t>
            </a:r>
            <a:endParaRPr lang="en-GB"/>
          </a:p>
        </p:txBody>
      </p:sp>
      <p:sp>
        <p:nvSpPr>
          <p:cNvPr id="94211" name="Rectangle 3"/>
          <p:cNvSpPr>
            <a:spLocks noGrp="1" noChangeArrowheads="1"/>
          </p:cNvSpPr>
          <p:nvPr>
            <p:ph idx="1"/>
          </p:nvPr>
        </p:nvSpPr>
        <p:spPr/>
        <p:txBody>
          <a:bodyPr/>
          <a:lstStyle/>
          <a:p>
            <a:pPr marL="457200" indent="-457200">
              <a:buFont typeface="+mj-lt"/>
              <a:buAutoNum type="arabicPeriod" startAt="5"/>
            </a:pPr>
            <a:r>
              <a:rPr lang="en-GB" dirty="0"/>
              <a:t>T</a:t>
            </a:r>
            <a:r>
              <a:rPr lang="en-GB" dirty="0" smtClean="0"/>
              <a:t>o agree on a division of tasks and quality standards</a:t>
            </a:r>
            <a:r>
              <a:rPr lang="en-GB" b="1" dirty="0" smtClean="0"/>
              <a:t> </a:t>
            </a:r>
            <a:r>
              <a:rPr lang="en-GB" dirty="0" smtClean="0"/>
              <a:t>and to verify whether these standards are complied with</a:t>
            </a:r>
          </a:p>
          <a:p>
            <a:pPr marL="457200" indent="-457200">
              <a:buFont typeface="+mj-lt"/>
              <a:buAutoNum type="arabicPeriod" startAt="8"/>
            </a:pPr>
            <a:r>
              <a:rPr lang="en-GB" dirty="0" smtClean="0"/>
              <a:t>As an independent trusted third party (TTP), being in charge of the coding and anonymization of personal health data for the benefit of specific agencies, as established by law, in order to support scientific research and policy </a:t>
            </a:r>
          </a:p>
          <a:p>
            <a:pPr marL="457200" indent="-457200">
              <a:buFont typeface="+mj-lt"/>
              <a:buAutoNum type="arabicPeriod" startAt="8"/>
            </a:pPr>
            <a:r>
              <a:rPr lang="en-GB" dirty="0"/>
              <a:t>T</a:t>
            </a:r>
            <a:r>
              <a:rPr lang="en-GB" dirty="0" smtClean="0"/>
              <a:t>o promote and coordinate the development of programmes and projects </a:t>
            </a:r>
          </a:p>
          <a:p>
            <a:pPr marL="457200" indent="-457200">
              <a:buFont typeface="+mj-lt"/>
              <a:buAutoNum type="arabicPeriod" startAt="8"/>
            </a:pPr>
            <a:r>
              <a:rPr lang="en-GB" dirty="0"/>
              <a:t>T</a:t>
            </a:r>
            <a:r>
              <a:rPr lang="en-GB" dirty="0" smtClean="0"/>
              <a:t>o manage and coordinate the ICT aspects of data exchange within the framework of electronic patient records and electronic medical prescriptions</a:t>
            </a:r>
          </a:p>
          <a:p>
            <a:pPr marL="457200" indent="-457200">
              <a:buFont typeface="+mj-lt"/>
              <a:buAutoNum type="arabicPeriod" startAt="5"/>
            </a:pPr>
            <a:endParaRPr lang="fr-BE"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10</a:t>
            </a:fld>
            <a:endParaRPr lang="en-GB" dirty="0"/>
          </a:p>
        </p:txBody>
      </p:sp>
    </p:spTree>
    <p:extLst>
      <p:ext uri="{BB962C8B-B14F-4D97-AF65-F5344CB8AC3E}">
        <p14:creationId xmlns:p14="http://schemas.microsoft.com/office/powerpoint/2010/main" val="282168718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Basic architecture</a:t>
            </a:r>
            <a:endParaRPr lang="en-GB"/>
          </a:p>
        </p:txBody>
      </p:sp>
      <p:sp>
        <p:nvSpPr>
          <p:cNvPr id="4" name="Slide Number Placeholder 3"/>
          <p:cNvSpPr>
            <a:spLocks noGrp="1"/>
          </p:cNvSpPr>
          <p:nvPr>
            <p:ph type="sldNum" sz="quarter" idx="12"/>
          </p:nvPr>
        </p:nvSpPr>
        <p:spPr/>
        <p:txBody>
          <a:bodyPr/>
          <a:lstStyle/>
          <a:p>
            <a:fld id="{97CCC5E9-F9D9-46F9-AA92-085E1A182B77}" type="slidenum">
              <a:rPr lang="en-GB" smtClean="0"/>
              <a:pPr/>
              <a:t>11</a:t>
            </a:fld>
            <a:endParaRPr lang="en-GB"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en-GB" sz="2400" b="1" i="1" dirty="0">
                <a:solidFill>
                  <a:srgbClr val="FFFFFF"/>
                </a:solidFill>
                <a:effectLst>
                  <a:outerShdw blurRad="38100" dist="38100" dir="2700000" algn="tl">
                    <a:srgbClr val="000000"/>
                  </a:outerShdw>
                </a:effectLst>
                <a:latin typeface="+mn-lt"/>
                <a:cs typeface="+mn-cs"/>
              </a:rPr>
              <a:t>Basic services</a:t>
            </a:r>
          </a:p>
          <a:p>
            <a:pPr algn="ctr" fontAlgn="auto">
              <a:spcBef>
                <a:spcPts val="0"/>
              </a:spcBef>
              <a:spcAft>
                <a:spcPts val="0"/>
              </a:spcAft>
              <a:defRPr/>
            </a:pPr>
            <a:r>
              <a:rPr lang="en-GB" sz="2400" b="1" i="1" dirty="0">
                <a:solidFill>
                  <a:srgbClr val="3E6E5A"/>
                </a:solidFill>
                <a:effectLst>
                  <a:outerShdw blurRad="38100" dist="38100" dir="2700000" algn="tl">
                    <a:srgbClr val="000000"/>
                  </a:outerShdw>
                </a:effectLst>
                <a:latin typeface="+mn-lt"/>
                <a:cs typeface="+mn-cs"/>
              </a:rPr>
              <a:t>eHealth</a:t>
            </a:r>
            <a:r>
              <a:rPr lang="en-GB" sz="2400" b="1" i="1" dirty="0">
                <a:effectLst>
                  <a:outerShdw blurRad="38100" dist="38100" dir="2700000" algn="tl">
                    <a:srgbClr val="000000"/>
                  </a:outerShdw>
                </a:effectLst>
                <a:latin typeface="+mn-lt"/>
                <a:cs typeface="+mn-cs"/>
              </a:rPr>
              <a:t> </a:t>
            </a:r>
            <a:r>
              <a:rPr lang="en-GB"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1947863" y="4332289"/>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GB" b="1" i="1">
                <a:solidFill>
                  <a:srgbClr val="000000"/>
                </a:solidFill>
              </a:rPr>
              <a:t>Network</a:t>
            </a:r>
          </a:p>
        </p:txBody>
      </p:sp>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Patients,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providers</a:t>
            </a:r>
          </a:p>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and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institutions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175"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480302" y="5651470"/>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Suppliers</a:t>
            </a:r>
          </a:p>
        </p:txBody>
      </p:sp>
      <p:sp>
        <p:nvSpPr>
          <p:cNvPr id="96276" name="Rectangle 22"/>
          <p:cNvSpPr>
            <a:spLocks noChangeArrowheads="1"/>
          </p:cNvSpPr>
          <p:nvPr/>
        </p:nvSpPr>
        <p:spPr bwMode="auto">
          <a:xfrm>
            <a:off x="426774" y="1933545"/>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Users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087670"/>
                </a:solidFill>
                <a:effectLst>
                  <a:outerShdw blurRad="38100" dist="38100" dir="2700000" algn="tl">
                    <a:srgbClr val="000000"/>
                  </a:outerShdw>
                </a:effectLst>
              </a:rPr>
              <a:t>eHealth</a:t>
            </a:r>
            <a:r>
              <a:rPr lang="en-GB" sz="1400" i="1" dirty="0">
                <a:effectLst>
                  <a:outerShdw blurRad="38100" dist="38100" dir="2700000" algn="tl">
                    <a:srgbClr val="000000"/>
                  </a:outerShdw>
                </a:effectLst>
              </a:rPr>
              <a:t> </a:t>
            </a:r>
            <a:r>
              <a:rPr lang="en-GB" sz="1400" i="1" dirty="0">
                <a:solidFill>
                  <a:srgbClr val="FFFFFF"/>
                </a:solidFill>
                <a:effectLst>
                  <a:outerShdw blurRad="38100" dist="38100" dir="2700000" algn="tl">
                    <a:srgbClr val="000000"/>
                  </a:outerShdw>
                </a:effectLst>
              </a:rPr>
              <a:t>portal</a:t>
            </a: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Health portal</a:t>
              </a: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institution</a:t>
            </a: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MyCareNet</a:t>
            </a: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provider</a:t>
            </a: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Website NIHDI</a:t>
            </a: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7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6638" y="566340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444" y="275588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9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ontent Placeholder 5"/>
          <p:cNvGraphicFramePr>
            <a:graphicFrameLocks noGrp="1"/>
          </p:cNvGraphicFramePr>
          <p:nvPr>
            <p:ph idx="1"/>
            <p:extLst>
              <p:ext uri="{D42A27DB-BD31-4B8C-83A1-F6EECF244321}">
                <p14:modId xmlns:p14="http://schemas.microsoft.com/office/powerpoint/2010/main" val="888477789"/>
              </p:ext>
            </p:extLst>
          </p:nvPr>
        </p:nvGraphicFramePr>
        <p:xfrm>
          <a:off x="609600" y="1052736"/>
          <a:ext cx="10972800" cy="528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nl-BE" dirty="0"/>
              <a:t>B</a:t>
            </a:r>
            <a:r>
              <a:rPr lang="nl-BE" dirty="0" smtClean="0"/>
              <a:t>asic services &amp; </a:t>
            </a:r>
            <a:r>
              <a:rPr lang="nl-BE" dirty="0" err="1" smtClean="0"/>
              <a:t>API’s</a:t>
            </a:r>
            <a:endParaRPr lang="en-US" dirty="0"/>
          </a:p>
        </p:txBody>
      </p:sp>
    </p:spTree>
    <p:extLst>
      <p:ext uri="{BB962C8B-B14F-4D97-AF65-F5344CB8AC3E}">
        <p14:creationId xmlns:p14="http://schemas.microsoft.com/office/powerpoint/2010/main" val="68415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en-GB" smtClean="0">
                <a:solidFill>
                  <a:srgbClr val="087670"/>
                </a:solidFill>
              </a:rPr>
              <a:t>eHealth</a:t>
            </a:r>
            <a:r>
              <a:rPr lang="en-GB" smtClean="0"/>
              <a:t> certificates</a:t>
            </a:r>
            <a:endParaRPr lang="en-GB" dirty="0"/>
          </a:p>
        </p:txBody>
      </p:sp>
      <p:sp>
        <p:nvSpPr>
          <p:cNvPr id="3" name="Content Placeholder 2"/>
          <p:cNvSpPr>
            <a:spLocks noGrp="1"/>
          </p:cNvSpPr>
          <p:nvPr>
            <p:ph idx="1"/>
          </p:nvPr>
        </p:nvSpPr>
        <p:spPr/>
        <p:txBody>
          <a:bodyPr/>
          <a:lstStyle/>
          <a:p>
            <a:r>
              <a:rPr lang="en-GB" smtClean="0"/>
              <a:t>Issued for free by the </a:t>
            </a:r>
            <a:r>
              <a:rPr lang="en-GB" smtClean="0">
                <a:solidFill>
                  <a:srgbClr val="087670"/>
                </a:solidFill>
              </a:rPr>
              <a:t>eHealth</a:t>
            </a:r>
            <a:r>
              <a:rPr lang="en-GB" smtClean="0"/>
              <a:t> platform to</a:t>
            </a:r>
          </a:p>
          <a:p>
            <a:pPr lvl="1"/>
            <a:r>
              <a:rPr lang="en-GB" smtClean="0"/>
              <a:t>the healthcare providers and institutions</a:t>
            </a:r>
          </a:p>
          <a:p>
            <a:pPr lvl="1"/>
            <a:r>
              <a:rPr lang="en-GB" smtClean="0"/>
              <a:t>software developers for healthcare providers and institutions</a:t>
            </a:r>
          </a:p>
          <a:p>
            <a:r>
              <a:rPr lang="en-GB" smtClean="0"/>
              <a:t>Functions</a:t>
            </a:r>
          </a:p>
          <a:p>
            <a:pPr lvl="1"/>
            <a:r>
              <a:rPr lang="en-GB" smtClean="0"/>
              <a:t>possibility for the healthcare provider or organisation to authenticate his software when using web services, especially by asking an access token to those services</a:t>
            </a:r>
          </a:p>
          <a:p>
            <a:pPr lvl="1"/>
            <a:r>
              <a:rPr lang="en-GB" smtClean="0"/>
              <a:t>possibility to encrypt and decrypt messages, for example when using the </a:t>
            </a:r>
            <a:r>
              <a:rPr lang="en-GB" smtClean="0">
                <a:solidFill>
                  <a:srgbClr val="087670"/>
                </a:solidFill>
              </a:rPr>
              <a:t>eHealth</a:t>
            </a:r>
            <a:r>
              <a:rPr lang="en-GB" smtClean="0"/>
              <a:t>Box</a:t>
            </a:r>
          </a:p>
          <a:p>
            <a:pPr lvl="1"/>
            <a:r>
              <a:rPr lang="en-GB" smtClean="0"/>
              <a:t>at the same time with a corresponding password, fall-back for the authentication of a healthcare provider if he can’t authenticate himself with his eID, Itsme or TOTP</a:t>
            </a:r>
          </a:p>
          <a:p>
            <a:r>
              <a:rPr lang="en-GB" smtClean="0"/>
              <a:t>Can be requested and installed via a downloadable application on the portal of the </a:t>
            </a:r>
            <a:r>
              <a:rPr lang="en-GB" smtClean="0">
                <a:solidFill>
                  <a:srgbClr val="087670"/>
                </a:solidFill>
              </a:rPr>
              <a:t>eHealth</a:t>
            </a:r>
            <a:r>
              <a:rPr lang="en-GB" smtClean="0"/>
              <a:t> platform</a:t>
            </a:r>
          </a:p>
          <a:p>
            <a:pPr marL="0" indent="0">
              <a:buNone/>
            </a:pPr>
            <a:endParaRPr lang="nl-BE" smtClean="0"/>
          </a:p>
          <a:p>
            <a:endParaRPr lang="nl-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13</a:t>
            </a:fld>
            <a:endParaRPr lang="en-GB" dirty="0"/>
          </a:p>
        </p:txBody>
      </p:sp>
    </p:spTree>
    <p:extLst>
      <p:ext uri="{BB962C8B-B14F-4D97-AF65-F5344CB8AC3E}">
        <p14:creationId xmlns:p14="http://schemas.microsoft.com/office/powerpoint/2010/main" val="362253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Integrated user and access management</a:t>
            </a:r>
            <a:endParaRPr lang="en-GB"/>
          </a:p>
        </p:txBody>
      </p:sp>
      <p:sp>
        <p:nvSpPr>
          <p:cNvPr id="3" name="Content Placeholder 2"/>
          <p:cNvSpPr>
            <a:spLocks noGrp="1"/>
          </p:cNvSpPr>
          <p:nvPr>
            <p:ph idx="1"/>
          </p:nvPr>
        </p:nvSpPr>
        <p:spPr/>
        <p:txBody>
          <a:bodyPr>
            <a:normAutofit/>
          </a:bodyPr>
          <a:lstStyle/>
          <a:p>
            <a:r>
              <a:rPr lang="en-GB" smtClean="0"/>
              <a:t>Ensures that only healthcare providers and institutions have access to</a:t>
            </a:r>
          </a:p>
          <a:p>
            <a:pPr lvl="1"/>
            <a:r>
              <a:rPr lang="en-GB" smtClean="0"/>
              <a:t>the services they may access</a:t>
            </a:r>
          </a:p>
          <a:p>
            <a:pPr lvl="1"/>
            <a:r>
              <a:rPr lang="en-GB" smtClean="0"/>
              <a:t>regarding the people for whom they have been granted access</a:t>
            </a:r>
          </a:p>
          <a:p>
            <a:r>
              <a:rPr lang="en-GB" smtClean="0"/>
              <a:t>Access rules are set by law and by authorisations from the Information Security Committee  </a:t>
            </a:r>
          </a:p>
          <a:p>
            <a:r>
              <a:rPr lang="en-GB" smtClean="0"/>
              <a:t>Steps</a:t>
            </a:r>
          </a:p>
          <a:p>
            <a:pPr lvl="1"/>
            <a:r>
              <a:rPr lang="en-GB" smtClean="0"/>
              <a:t>identification of the user</a:t>
            </a:r>
          </a:p>
          <a:p>
            <a:pPr lvl="1"/>
            <a:r>
              <a:rPr lang="en-GB" smtClean="0"/>
              <a:t>authentication of the user’s identity</a:t>
            </a:r>
          </a:p>
          <a:p>
            <a:pPr lvl="1"/>
            <a:r>
              <a:rPr lang="en-GB" smtClean="0"/>
              <a:t>quality control (e.g. physician, pharmacist)</a:t>
            </a:r>
          </a:p>
          <a:p>
            <a:pPr lvl="1"/>
            <a:r>
              <a:rPr lang="en-GB" smtClean="0"/>
              <a:t>relationship checks (e.g. therapeutic relationship with the patient)</a:t>
            </a:r>
          </a:p>
          <a:p>
            <a:pPr lvl="1"/>
            <a:r>
              <a:rPr lang="en-GB" smtClean="0"/>
              <a:t>authorisation</a:t>
            </a:r>
            <a:endParaRPr lang="en-GB"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14</a:t>
            </a:fld>
            <a:endParaRPr lang="en-GB" dirty="0"/>
          </a:p>
        </p:txBody>
      </p:sp>
    </p:spTree>
    <p:extLst>
      <p:ext uri="{BB962C8B-B14F-4D97-AF65-F5344CB8AC3E}">
        <p14:creationId xmlns:p14="http://schemas.microsoft.com/office/powerpoint/2010/main" val="4050670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Integrated user and access management</a:t>
            </a:r>
            <a:endParaRPr lang="en-GB"/>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996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15</a:t>
            </a:fld>
            <a:endParaRPr lang="en-GB" dirty="0"/>
          </a:p>
        </p:txBody>
      </p:sp>
    </p:spTree>
    <p:extLst>
      <p:ext uri="{BB962C8B-B14F-4D97-AF65-F5344CB8AC3E}">
        <p14:creationId xmlns:p14="http://schemas.microsoft.com/office/powerpoint/2010/main" val="246613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End-to-end encryption</a:t>
            </a:r>
            <a:endParaRPr lang="en-GB"/>
          </a:p>
        </p:txBody>
      </p:sp>
      <p:sp>
        <p:nvSpPr>
          <p:cNvPr id="3" name="Content Placeholder 2"/>
          <p:cNvSpPr>
            <a:spLocks noGrp="1"/>
          </p:cNvSpPr>
          <p:nvPr>
            <p:ph idx="1"/>
          </p:nvPr>
        </p:nvSpPr>
        <p:spPr/>
        <p:txBody>
          <a:bodyPr>
            <a:normAutofit/>
          </a:bodyPr>
          <a:lstStyle/>
          <a:p>
            <a:endParaRPr lang="fr-BE" smtClean="0"/>
          </a:p>
          <a:p>
            <a:r>
              <a:rPr lang="en-GB" smtClean="0"/>
              <a:t>Services used to encrypt messages for healthcare providers or institutions </a:t>
            </a:r>
          </a:p>
          <a:p>
            <a:r>
              <a:rPr lang="en-GB" smtClean="0"/>
              <a:t>Are used in the </a:t>
            </a:r>
            <a:r>
              <a:rPr lang="en-GB" smtClean="0">
                <a:solidFill>
                  <a:srgbClr val="087670"/>
                </a:solidFill>
              </a:rPr>
              <a:t>eHealth</a:t>
            </a:r>
            <a:r>
              <a:rPr lang="en-GB" smtClean="0"/>
              <a:t>Box or in the electronic prescriptions (Recip-e)</a:t>
            </a:r>
          </a:p>
          <a:p>
            <a:r>
              <a:rPr lang="en-GB" smtClean="0"/>
              <a:t>2 services</a:t>
            </a:r>
          </a:p>
          <a:p>
            <a:pPr lvl="1"/>
            <a:r>
              <a:rPr lang="en-GB" sz="2100" smtClean="0"/>
              <a:t>ETKDepot for the encryption to a known recipient (asymmetric encryption)</a:t>
            </a:r>
          </a:p>
          <a:p>
            <a:pPr lvl="1"/>
            <a:r>
              <a:rPr lang="en-GB" sz="2100" smtClean="0"/>
              <a:t>KGSS for the encryption to a unknown recipient (symmetric encryption)</a:t>
            </a:r>
            <a:endParaRPr lang="en-GB" sz="2100"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16</a:t>
            </a:fld>
            <a:endParaRPr lang="en-GB" dirty="0"/>
          </a:p>
        </p:txBody>
      </p:sp>
    </p:spTree>
    <p:extLst>
      <p:ext uri="{BB962C8B-B14F-4D97-AF65-F5344CB8AC3E}">
        <p14:creationId xmlns:p14="http://schemas.microsoft.com/office/powerpoint/2010/main" val="3315503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545" y="1421025"/>
            <a:ext cx="8091561" cy="4377280"/>
            <a:chOff x="296863" y="1195051"/>
            <a:chExt cx="8675687" cy="4875549"/>
          </a:xfrm>
        </p:grpSpPr>
        <p:sp>
          <p:nvSpPr>
            <p:cNvPr id="102402"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dirty="0">
                  <a:solidFill>
                    <a:srgbClr val="087670"/>
                  </a:solidFill>
                  <a:sym typeface="Arial" charset="0"/>
                </a:rPr>
                <a:t>eHealth</a:t>
              </a:r>
              <a:r>
                <a:rPr lang="en-GB" sz="1800" dirty="0">
                  <a:solidFill>
                    <a:srgbClr val="000000"/>
                  </a:solidFill>
                  <a:sym typeface="Arial" charset="0"/>
                </a:rPr>
                <a:t> platform</a:t>
              </a:r>
            </a:p>
          </p:txBody>
        </p:sp>
        <p:sp>
          <p:nvSpPr>
            <p:cNvPr id="102406"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Healthcare actor</a:t>
              </a:r>
            </a:p>
            <a:p>
              <a:pPr eaLnBrk="0" hangingPunct="0">
                <a:buSzPct val="100000"/>
              </a:pPr>
              <a:r>
                <a:rPr lang="en-GB"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Internet</a:t>
              </a:r>
            </a:p>
          </p:txBody>
        </p:sp>
        <p:sp>
          <p:nvSpPr>
            <p:cNvPr id="102409"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2411" name="Text Box 12"/>
            <p:cNvSpPr txBox="1">
              <a:spLocks noChangeArrowheads="1"/>
            </p:cNvSpPr>
            <p:nvPr/>
          </p:nvSpPr>
          <p:spPr bwMode="auto">
            <a:xfrm rot="16200000">
              <a:off x="4753415" y="3433241"/>
              <a:ext cx="2466097" cy="362994"/>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Web service</a:t>
              </a:r>
            </a:p>
            <a:p>
              <a:pPr eaLnBrk="0" hangingPunct="0">
                <a:buSzPct val="100000"/>
              </a:pPr>
              <a:r>
                <a:rPr lang="en-GB"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Connector or </a:t>
              </a:r>
            </a:p>
            <a:p>
              <a:pPr eaLnBrk="0" hangingPunct="0">
                <a:buSzPct val="100000"/>
              </a:pPr>
              <a:r>
                <a:rPr lang="en-GB" sz="1600">
                  <a:solidFill>
                    <a:srgbClr val="000000"/>
                  </a:solidFill>
                  <a:sym typeface="Arial" charset="0"/>
                </a:rPr>
                <a:t>other software to</a:t>
              </a:r>
            </a:p>
            <a:p>
              <a:pPr eaLnBrk="0" hangingPunct="0">
                <a:buSzPct val="100000"/>
              </a:pPr>
              <a:r>
                <a:rPr lang="en-GB" sz="16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 private key</a:t>
              </a:r>
            </a:p>
            <a:p>
              <a:pPr eaLnBrk="0" hangingPunct="0">
                <a:buSzPct val="100000"/>
              </a:pPr>
              <a:r>
                <a:rPr lang="en-GB" sz="16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en-GB">
                  <a:solidFill>
                    <a:srgbClr val="000000"/>
                  </a:solidFill>
                  <a:sym typeface="Arial" charset="0"/>
                </a:rPr>
                <a:t>Public keys</a:t>
              </a:r>
            </a:p>
            <a:p>
              <a:pPr eaLnBrk="0" hangingPunct="0">
                <a:buSzPct val="100000"/>
              </a:pPr>
              <a:r>
                <a:rPr lang="en-GB">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102422"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2423"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a:t>
              </a:r>
            </a:p>
            <a:p>
              <a:pPr eaLnBrk="0" hangingPunct="0">
                <a:buSzPct val="100000"/>
              </a:pPr>
              <a:r>
                <a:rPr lang="en-GB" sz="16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102430" name="Oval 31"/>
            <p:cNvSpPr>
              <a:spLocks noChangeArrowheads="1"/>
            </p:cNvSpPr>
            <p:nvPr/>
          </p:nvSpPr>
          <p:spPr bwMode="auto">
            <a:xfrm>
              <a:off x="6878638" y="3117618"/>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grpSp>
      <p:sp>
        <p:nvSpPr>
          <p:cNvPr id="7" name="Title 6"/>
          <p:cNvSpPr>
            <a:spLocks noGrp="1"/>
          </p:cNvSpPr>
          <p:nvPr>
            <p:ph type="title"/>
          </p:nvPr>
        </p:nvSpPr>
        <p:spPr/>
        <p:txBody>
          <a:bodyPr/>
          <a:lstStyle/>
          <a:p>
            <a:r>
              <a:rPr lang="en-GB" smtClean="0"/>
              <a:t>Encryption for a known recipient</a:t>
            </a:r>
            <a:endParaRPr lang="en-GB"/>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17</a:t>
            </a:fld>
            <a:endParaRPr lang="en-GB" dirty="0"/>
          </a:p>
        </p:txBody>
      </p:sp>
    </p:spTree>
    <p:extLst>
      <p:ext uri="{BB962C8B-B14F-4D97-AF65-F5344CB8AC3E}">
        <p14:creationId xmlns:p14="http://schemas.microsoft.com/office/powerpoint/2010/main" val="3168868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Encryption for a known recipient</a:t>
            </a:r>
            <a:endParaRPr lang="en-GB"/>
          </a:p>
        </p:txBody>
      </p:sp>
      <p:grpSp>
        <p:nvGrpSpPr>
          <p:cNvPr id="5" name="Group 4"/>
          <p:cNvGrpSpPr/>
          <p:nvPr/>
        </p:nvGrpSpPr>
        <p:grpSpPr>
          <a:xfrm>
            <a:off x="2021361" y="1349483"/>
            <a:ext cx="8136904" cy="4606006"/>
            <a:chOff x="296863" y="1195388"/>
            <a:chExt cx="8675687" cy="5033962"/>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 certificate</a:t>
              </a:r>
            </a:p>
          </p:txBody>
        </p:sp>
        <p:sp>
          <p:nvSpPr>
            <p:cNvPr id="103427"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en-GB">
                  <a:solidFill>
                    <a:srgbClr val="000000"/>
                  </a:solidFill>
                  <a:sym typeface="Arial" charset="0"/>
                </a:rPr>
                <a:t>Internet</a:t>
              </a:r>
            </a:p>
          </p:txBody>
        </p:sp>
        <p:sp>
          <p:nvSpPr>
            <p:cNvPr id="103429" name="Rectangle 5"/>
            <p:cNvSpPr>
              <a:spLocks noChangeArrowheads="1"/>
            </p:cNvSpPr>
            <p:nvPr/>
          </p:nvSpPr>
          <p:spPr bwMode="auto">
            <a:xfrm>
              <a:off x="6316663" y="3524339"/>
              <a:ext cx="2655887"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dirty="0">
                  <a:solidFill>
                    <a:srgbClr val="087670"/>
                  </a:solidFill>
                  <a:sym typeface="Arial" charset="0"/>
                </a:rPr>
                <a:t>eHealth</a:t>
              </a:r>
              <a:r>
                <a:rPr lang="en-GB" sz="1800" dirty="0">
                  <a:solidFill>
                    <a:srgbClr val="000000"/>
                  </a:solidFill>
                  <a:sym typeface="Arial" charset="0"/>
                </a:rPr>
                <a:t>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en-GB">
                  <a:solidFill>
                    <a:srgbClr val="000000"/>
                  </a:solidFill>
                  <a:sym typeface="Arial" charset="0"/>
                </a:rPr>
                <a:t>Public keys</a:t>
              </a:r>
            </a:p>
            <a:p>
              <a:pPr eaLnBrk="0" hangingPunct="0">
                <a:buSzPct val="100000"/>
              </a:pPr>
              <a:r>
                <a:rPr lang="en-GB">
                  <a:solidFill>
                    <a:srgbClr val="000000"/>
                  </a:solidFill>
                  <a:sym typeface="Arial" charset="0"/>
                </a:rPr>
                <a:t>repository</a:t>
              </a:r>
            </a:p>
          </p:txBody>
        </p:sp>
        <p:sp>
          <p:nvSpPr>
            <p:cNvPr id="103432"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103434"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3435" name="Oval 11"/>
            <p:cNvSpPr>
              <a:spLocks noChangeArrowheads="1"/>
            </p:cNvSpPr>
            <p:nvPr/>
          </p:nvSpPr>
          <p:spPr bwMode="auto">
            <a:xfrm>
              <a:off x="6878638" y="3121692"/>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103436" name="Rectangle 12"/>
            <p:cNvSpPr>
              <a:spLocks noChangeArrowheads="1"/>
            </p:cNvSpPr>
            <p:nvPr/>
          </p:nvSpPr>
          <p:spPr bwMode="auto">
            <a:xfrm>
              <a:off x="296863" y="2667881"/>
              <a:ext cx="2247899"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Encrypts</a:t>
              </a:r>
            </a:p>
            <a:p>
              <a:pPr eaLnBrk="0" hangingPunct="0">
                <a:buSzPct val="100000"/>
              </a:pPr>
              <a:r>
                <a:rPr lang="en-GB" sz="1600">
                  <a:solidFill>
                    <a:srgbClr val="000000"/>
                  </a:solidFill>
                  <a:sym typeface="Arial" charset="0"/>
                </a:rPr>
                <a:t>message</a:t>
              </a:r>
            </a:p>
          </p:txBody>
        </p:sp>
        <p:sp>
          <p:nvSpPr>
            <p:cNvPr id="103440"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sp>
          <p:nvSpPr>
            <p:cNvPr id="103441" name="Oval 18"/>
            <p:cNvSpPr>
              <a:spLocks noChangeArrowheads="1"/>
            </p:cNvSpPr>
            <p:nvPr/>
          </p:nvSpPr>
          <p:spPr bwMode="auto">
            <a:xfrm>
              <a:off x="341313" y="1751679"/>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103442" name="Rectangle 19"/>
            <p:cNvSpPr>
              <a:spLocks noChangeArrowheads="1"/>
            </p:cNvSpPr>
            <p:nvPr/>
          </p:nvSpPr>
          <p:spPr bwMode="auto">
            <a:xfrm>
              <a:off x="733425" y="5390445"/>
              <a:ext cx="4703763"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Decrypts message</a:t>
              </a:r>
            </a:p>
          </p:txBody>
        </p:sp>
        <p:sp>
          <p:nvSpPr>
            <p:cNvPr id="103445" name="Oval 22"/>
            <p:cNvSpPr>
              <a:spLocks noChangeArrowheads="1"/>
            </p:cNvSpPr>
            <p:nvPr/>
          </p:nvSpPr>
          <p:spPr bwMode="auto">
            <a:xfrm>
              <a:off x="777875" y="505368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Stored</a:t>
              </a:r>
            </a:p>
            <a:p>
              <a:pPr algn="ctr" eaLnBrk="0" hangingPunct="0">
                <a:buSzPct val="100000"/>
              </a:pPr>
              <a:r>
                <a:rPr lang="en-GB" dirty="0">
                  <a:solidFill>
                    <a:srgbClr val="000000"/>
                  </a:solidFill>
                  <a:sym typeface="Arial" charset="0"/>
                </a:rPr>
                <a:t>private</a:t>
              </a:r>
            </a:p>
            <a:p>
              <a:pPr algn="ctr" eaLnBrk="0" hangingPunct="0">
                <a:buSzPct val="100000"/>
              </a:pPr>
              <a:r>
                <a:rPr lang="en-GB" dirty="0">
                  <a:solidFill>
                    <a:srgbClr val="000000"/>
                  </a:solidFill>
                  <a:sym typeface="Arial" charset="0"/>
                </a:rPr>
                <a:t>key</a:t>
              </a:r>
            </a:p>
          </p:txBody>
        </p:sp>
        <p:sp>
          <p:nvSpPr>
            <p:cNvPr id="103447"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dirty="0">
                  <a:solidFill>
                    <a:srgbClr val="A50021"/>
                  </a:solidFill>
                  <a:sym typeface="Arial" charset="0"/>
                </a:rPr>
                <a:t>Web service</a:t>
              </a:r>
            </a:p>
            <a:p>
              <a:pPr eaLnBrk="0" hangingPunct="0">
                <a:buSzPct val="100000"/>
              </a:pPr>
              <a:r>
                <a:rPr lang="en-GB" sz="1400" dirty="0">
                  <a:solidFill>
                    <a:srgbClr val="A50021"/>
                  </a:solidFill>
                  <a:sym typeface="Arial" charset="0"/>
                </a:rPr>
                <a:t>Ask public key</a:t>
              </a:r>
            </a:p>
          </p:txBody>
        </p:sp>
        <p:sp>
          <p:nvSpPr>
            <p:cNvPr id="103451" name="Text Box 29"/>
            <p:cNvSpPr txBox="1">
              <a:spLocks noChangeArrowheads="1"/>
            </p:cNvSpPr>
            <p:nvPr/>
          </p:nvSpPr>
          <p:spPr bwMode="auto">
            <a:xfrm rot="3135873">
              <a:off x="3018390" y="3033387"/>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Send message</a:t>
              </a:r>
            </a:p>
            <a:p>
              <a:pPr eaLnBrk="0" hangingPunct="0">
                <a:buSzPct val="100000"/>
              </a:pPr>
              <a:r>
                <a:rPr lang="en-GB"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18</a:t>
            </a:fld>
            <a:endParaRPr lang="en-GB" dirty="0"/>
          </a:p>
        </p:txBody>
      </p:sp>
    </p:spTree>
    <p:extLst>
      <p:ext uri="{BB962C8B-B14F-4D97-AF65-F5344CB8AC3E}">
        <p14:creationId xmlns:p14="http://schemas.microsoft.com/office/powerpoint/2010/main" val="3182623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7569" y="1412777"/>
            <a:ext cx="7885509" cy="4706561"/>
            <a:chOff x="142875" y="1049338"/>
            <a:chExt cx="8802688" cy="5364946"/>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User 2</a:t>
              </a:r>
            </a:p>
            <a:p>
              <a:pPr algn="ctr" eaLnBrk="0" hangingPunct="0">
                <a:buSzPct val="100000"/>
              </a:pPr>
              <a:r>
                <a:rPr lang="en-GB" dirty="0">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User 1</a:t>
              </a:r>
            </a:p>
            <a:p>
              <a:pPr algn="ctr" eaLnBrk="0" hangingPunct="0">
                <a:buSzPct val="100000"/>
              </a:pPr>
              <a:r>
                <a:rPr lang="en-GB" dirty="0">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Key </a:t>
              </a:r>
            </a:p>
            <a:p>
              <a:pPr algn="ctr" eaLnBrk="0" hangingPunct="0">
                <a:buSzPct val="100000"/>
              </a:pPr>
              <a:r>
                <a:rPr lang="en-GB" dirty="0">
                  <a:solidFill>
                    <a:srgbClr val="000000"/>
                  </a:solidFill>
                  <a:sym typeface="Arial" charset="0"/>
                </a:rPr>
                <a:t>Management</a:t>
              </a:r>
            </a:p>
            <a:p>
              <a:pPr algn="ctr" eaLnBrk="0" hangingPunct="0">
                <a:buSzPct val="100000"/>
              </a:pPr>
              <a:r>
                <a:rPr lang="en-GB" dirty="0">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Messages</a:t>
              </a:r>
            </a:p>
            <a:p>
              <a:pPr algn="ctr" eaLnBrk="0" hangingPunct="0">
                <a:buSzPct val="100000"/>
              </a:pPr>
              <a:r>
                <a:rPr lang="en-GB" dirty="0">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1</a:t>
              </a:r>
              <a:r>
                <a:rPr lang="en-GB"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2</a:t>
              </a:r>
              <a:r>
                <a:rPr lang="en-GB" sz="1000">
                  <a:solidFill>
                    <a:srgbClr val="000000"/>
                  </a:solidFill>
                  <a:sym typeface="Arial" charset="0"/>
                </a:rPr>
                <a:t> sends key</a:t>
              </a:r>
            </a:p>
          </p:txBody>
        </p:sp>
        <p:grpSp>
          <p:nvGrpSpPr>
            <p:cNvPr id="104458" name="Group 11"/>
            <p:cNvGrpSpPr>
              <a:grpSpLocks/>
            </p:cNvGrpSpPr>
            <p:nvPr/>
          </p:nvGrpSpPr>
          <p:grpSpPr bwMode="auto">
            <a:xfrm rot="-1540434">
              <a:off x="1578112" y="1398137"/>
              <a:ext cx="1833563" cy="865188"/>
              <a:chOff x="1174" y="2469"/>
              <a:chExt cx="1155" cy="545"/>
            </a:xfrm>
          </p:grpSpPr>
          <p:sp>
            <p:nvSpPr>
              <p:cNvPr id="104482"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dirty="0">
                    <a:solidFill>
                      <a:srgbClr val="990000"/>
                    </a:solidFill>
                    <a:sym typeface="Arial" charset="0"/>
                  </a:rPr>
                  <a:t>Symmetric key</a:t>
                </a:r>
              </a:p>
            </p:txBody>
          </p:sp>
          <p:sp>
            <p:nvSpPr>
              <p:cNvPr id="104484"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3</a:t>
              </a:r>
              <a:r>
                <a:rPr lang="en-GB"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180148" y="4572536"/>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dirty="0">
                  <a:solidFill>
                    <a:srgbClr val="990000"/>
                  </a:solidFill>
                  <a:sym typeface="Arial" charset="0"/>
                </a:rPr>
                <a:t>Message encrypted with</a:t>
              </a:r>
            </a:p>
            <a:p>
              <a:pPr eaLnBrk="0" hangingPunct="0">
                <a:buSzPct val="100000"/>
              </a:pPr>
              <a:r>
                <a:rPr lang="en-GB" sz="1200" dirty="0">
                  <a:solidFill>
                    <a:srgbClr val="990000"/>
                  </a:solidFill>
                  <a:sym typeface="Arial" charset="0"/>
                </a:rPr>
                <a:t>symmetric key</a:t>
              </a:r>
            </a:p>
          </p:txBody>
        </p:sp>
        <p:sp>
          <p:nvSpPr>
            <p:cNvPr id="10446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dirty="0">
                  <a:solidFill>
                    <a:srgbClr val="990000"/>
                  </a:solidFill>
                  <a:sym typeface="Arial" charset="0"/>
                </a:rPr>
                <a:t>Message encrypted </a:t>
              </a:r>
              <a:r>
                <a:rPr lang="en-GB" sz="1200" dirty="0" smtClean="0">
                  <a:solidFill>
                    <a:srgbClr val="990000"/>
                  </a:solidFill>
                  <a:sym typeface="Arial" charset="0"/>
                </a:rPr>
                <a:t>with symmetric </a:t>
              </a:r>
              <a:r>
                <a:rPr lang="en-GB" sz="1200" dirty="0">
                  <a:solidFill>
                    <a:srgbClr val="990000"/>
                  </a:solidFill>
                  <a:sym typeface="Arial" charset="0"/>
                </a:rPr>
                <a:t>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message</a:t>
              </a:r>
            </a:p>
          </p:txBody>
        </p:sp>
        <p:sp>
          <p:nvSpPr>
            <p:cNvPr id="10446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20031770">
              <a:off x="5817235" y="4828124"/>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Message encrypted with</a:t>
              </a:r>
            </a:p>
            <a:p>
              <a:pPr eaLnBrk="0" hangingPunct="0">
                <a:buSzPct val="100000"/>
              </a:pPr>
              <a:r>
                <a:rPr lang="en-GB" sz="1200">
                  <a:solidFill>
                    <a:srgbClr val="990000"/>
                  </a:solidFill>
                  <a:sym typeface="Arial" charset="0"/>
                </a:rPr>
                <a:t>symmetric key</a:t>
              </a:r>
            </a:p>
          </p:txBody>
        </p:sp>
        <p:sp>
          <p:nvSpPr>
            <p:cNvPr id="104478"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en-GB" smtClean="0"/>
              <a:t>Encryption for an unknown recipient</a:t>
            </a:r>
            <a:endParaRPr lang="en-GB"/>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19</a:t>
            </a:fld>
            <a:endParaRPr lang="en-GB" dirty="0"/>
          </a:p>
        </p:txBody>
      </p:sp>
    </p:spTree>
    <p:extLst>
      <p:ext uri="{BB962C8B-B14F-4D97-AF65-F5344CB8AC3E}">
        <p14:creationId xmlns:p14="http://schemas.microsoft.com/office/powerpoint/2010/main" val="680675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446783"/>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712495"/>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805014"/>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670477"/>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508422" y="2908835"/>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670477"/>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538201"/>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681461"/>
            <a:ext cx="548680" cy="548680"/>
          </a:xfrm>
          <a:prstGeom prst="rect">
            <a:avLst/>
          </a:prstGeom>
        </p:spPr>
      </p:pic>
      <p:sp>
        <p:nvSpPr>
          <p:cNvPr id="2" name="Title 1"/>
          <p:cNvSpPr>
            <a:spLocks noGrp="1"/>
          </p:cNvSpPr>
          <p:nvPr>
            <p:ph type="title"/>
          </p:nvPr>
        </p:nvSpPr>
        <p:spPr/>
        <p:txBody>
          <a:bodyPr/>
          <a:lstStyle/>
          <a:p>
            <a:r>
              <a:rPr lang="en-GB" sz="3600" smtClean="0"/>
              <a:t>Overview of the online healthcare landscape in Belgium</a:t>
            </a:r>
            <a:endParaRPr lang="en-GB" sz="3600"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429001"/>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2185453"/>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504034"/>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301208"/>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894432"/>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79776"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9228" y="1070952"/>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785330"/>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853796"/>
            <a:ext cx="1702891" cy="504056"/>
          </a:xfrm>
          <a:prstGeom prst="rect">
            <a:avLst/>
          </a:prstGeom>
        </p:spPr>
      </p:pic>
      <p:pic>
        <p:nvPicPr>
          <p:cNvPr id="44" name="Picture 43"/>
          <p:cNvPicPr>
            <a:picLocks noChangeAspect="1"/>
          </p:cNvPicPr>
          <p:nvPr/>
        </p:nvPicPr>
        <p:blipFill>
          <a:blip r:embed="rId19"/>
          <a:stretch>
            <a:fillRect/>
          </a:stretch>
        </p:blipFill>
        <p:spPr>
          <a:xfrm>
            <a:off x="7319544" y="2382281"/>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66387" y="5176974"/>
            <a:ext cx="1511939" cy="1274174"/>
          </a:xfrm>
          <a:prstGeom prst="rect">
            <a:avLst/>
          </a:prstGeom>
          <a:ln>
            <a:solidFill>
              <a:srgbClr val="525252"/>
            </a:solidFill>
          </a:ln>
        </p:spPr>
      </p:pic>
      <p:sp>
        <p:nvSpPr>
          <p:cNvPr id="75" name="TextBox 74"/>
          <p:cNvSpPr txBox="1"/>
          <p:nvPr/>
        </p:nvSpPr>
        <p:spPr>
          <a:xfrm>
            <a:off x="8648427" y="3932243"/>
            <a:ext cx="1510855" cy="646331"/>
          </a:xfrm>
          <a:prstGeom prst="rect">
            <a:avLst/>
          </a:prstGeom>
          <a:noFill/>
        </p:spPr>
        <p:txBody>
          <a:bodyPr wrap="square" rtlCol="0">
            <a:spAutoFit/>
          </a:bodyPr>
          <a:lstStyle/>
          <a:p>
            <a:r>
              <a:rPr lang="en-GB"/>
              <a:t>Authentic sources</a:t>
            </a:r>
          </a:p>
        </p:txBody>
      </p:sp>
      <p:pic>
        <p:nvPicPr>
          <p:cNvPr id="77" name="Picture 76"/>
          <p:cNvPicPr>
            <a:picLocks noChangeAspect="1"/>
          </p:cNvPicPr>
          <p:nvPr/>
        </p:nvPicPr>
        <p:blipFill>
          <a:blip r:embed="rId21"/>
          <a:stretch>
            <a:fillRect/>
          </a:stretch>
        </p:blipFill>
        <p:spPr>
          <a:xfrm>
            <a:off x="8869165" y="3472409"/>
            <a:ext cx="621846" cy="542591"/>
          </a:xfrm>
          <a:prstGeom prst="rect">
            <a:avLst/>
          </a:prstGeom>
        </p:spPr>
      </p:pic>
      <p:pic>
        <p:nvPicPr>
          <p:cNvPr id="25" name="Picture 24"/>
          <p:cNvPicPr>
            <a:picLocks noChangeAspect="1"/>
          </p:cNvPicPr>
          <p:nvPr/>
        </p:nvPicPr>
        <p:blipFill>
          <a:blip r:embed="rId22"/>
          <a:stretch>
            <a:fillRect/>
          </a:stretch>
        </p:blipFill>
        <p:spPr>
          <a:xfrm>
            <a:off x="6669145" y="4304982"/>
            <a:ext cx="650398" cy="564687"/>
          </a:xfrm>
          <a:prstGeom prst="rect">
            <a:avLst/>
          </a:prstGeom>
        </p:spPr>
      </p:pic>
      <p:cxnSp>
        <p:nvCxnSpPr>
          <p:cNvPr id="95" name="Straight Connector 94"/>
          <p:cNvCxnSpPr/>
          <p:nvPr/>
        </p:nvCxnSpPr>
        <p:spPr>
          <a:xfrm>
            <a:off x="6227609" y="1854302"/>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a:t>
            </a:fld>
            <a:endParaRPr lang="en-GB" dirty="0"/>
          </a:p>
        </p:txBody>
      </p:sp>
    </p:spTree>
    <p:extLst>
      <p:ext uri="{BB962C8B-B14F-4D97-AF65-F5344CB8AC3E}">
        <p14:creationId xmlns:p14="http://schemas.microsoft.com/office/powerpoint/2010/main" val="3480281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Timestamping</a:t>
            </a:r>
            <a:endParaRPr lang="en-GB"/>
          </a:p>
        </p:txBody>
      </p:sp>
      <p:sp>
        <p:nvSpPr>
          <p:cNvPr id="3" name="Content Placeholder 2"/>
          <p:cNvSpPr>
            <a:spLocks noGrp="1"/>
          </p:cNvSpPr>
          <p:nvPr>
            <p:ph idx="1"/>
          </p:nvPr>
        </p:nvSpPr>
        <p:spPr/>
        <p:txBody>
          <a:bodyPr>
            <a:normAutofit/>
          </a:bodyPr>
          <a:lstStyle/>
          <a:p>
            <a:endParaRPr lang="fr-BE" smtClean="0"/>
          </a:p>
          <a:p>
            <a:r>
              <a:rPr lang="en-GB" smtClean="0"/>
              <a:t>Timestamping (or electronic dating or certified time stamping) is a system that allows to keep the proof of the existence of a document and its content on a given date </a:t>
            </a:r>
          </a:p>
          <a:p>
            <a:endParaRPr lang="en-GB" smtClean="0"/>
          </a:p>
          <a:p>
            <a:r>
              <a:rPr lang="en-GB" smtClean="0"/>
              <a:t>The term ‘proof’ means that nobody neither the owner of the document, can modify the timestamping certificate</a:t>
            </a:r>
          </a:p>
          <a:p>
            <a:endParaRPr lang="fr-BE" smtClean="0"/>
          </a:p>
          <a:p>
            <a:endParaRPr lang="nl-BE" dirty="0" smtClean="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20</a:t>
            </a:fld>
            <a:endParaRPr lang="en-GB" dirty="0"/>
          </a:p>
        </p:txBody>
      </p:sp>
    </p:spTree>
    <p:extLst>
      <p:ext uri="{BB962C8B-B14F-4D97-AF65-F5344CB8AC3E}">
        <p14:creationId xmlns:p14="http://schemas.microsoft.com/office/powerpoint/2010/main" val="2806813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Timestamping: example</a:t>
            </a:r>
            <a:endParaRPr lang="en-GB"/>
          </a:p>
        </p:txBody>
      </p:sp>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68761"/>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A</a:t>
            </a:r>
          </a:p>
        </p:txBody>
      </p:sp>
      <p:sp>
        <p:nvSpPr>
          <p:cNvPr id="23560" name="Oval 8"/>
          <p:cNvSpPr>
            <a:spLocks noChangeArrowheads="1"/>
          </p:cNvSpPr>
          <p:nvPr/>
        </p:nvSpPr>
        <p:spPr bwMode="auto">
          <a:xfrm>
            <a:off x="2130799" y="19352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1</a:t>
            </a:r>
          </a:p>
        </p:txBody>
      </p:sp>
      <p:sp>
        <p:nvSpPr>
          <p:cNvPr id="23561" name="Rectangle 10"/>
          <p:cNvSpPr>
            <a:spLocks noChangeArrowheads="1"/>
          </p:cNvSpPr>
          <p:nvPr/>
        </p:nvSpPr>
        <p:spPr bwMode="auto">
          <a:xfrm>
            <a:off x="2386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A</a:t>
            </a:r>
          </a:p>
        </p:txBody>
      </p:sp>
      <p:sp>
        <p:nvSpPr>
          <p:cNvPr id="23562" name="Rectangle 12"/>
          <p:cNvSpPr>
            <a:spLocks noChangeArrowheads="1"/>
          </p:cNvSpPr>
          <p:nvPr/>
        </p:nvSpPr>
        <p:spPr bwMode="auto">
          <a:xfrm>
            <a:off x="6445624" y="1333849"/>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29924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2</a:t>
            </a:r>
          </a:p>
        </p:txBody>
      </p:sp>
      <p:sp>
        <p:nvSpPr>
          <p:cNvPr id="23564" name="Rectangle 17"/>
          <p:cNvSpPr>
            <a:spLocks noChangeArrowheads="1"/>
          </p:cNvSpPr>
          <p:nvPr/>
        </p:nvSpPr>
        <p:spPr bwMode="auto">
          <a:xfrm>
            <a:off x="4023099"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B</a:t>
            </a:r>
          </a:p>
        </p:txBody>
      </p:sp>
      <p:sp>
        <p:nvSpPr>
          <p:cNvPr id="23565" name="Rectangle 18"/>
          <p:cNvSpPr>
            <a:spLocks noChangeArrowheads="1"/>
          </p:cNvSpPr>
          <p:nvPr/>
        </p:nvSpPr>
        <p:spPr bwMode="auto">
          <a:xfrm>
            <a:off x="4121524" y="3270599"/>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B</a:t>
            </a:r>
          </a:p>
        </p:txBody>
      </p:sp>
      <p:sp>
        <p:nvSpPr>
          <p:cNvPr id="23566" name="Rectangle 23"/>
          <p:cNvSpPr>
            <a:spLocks noChangeArrowheads="1"/>
          </p:cNvSpPr>
          <p:nvPr/>
        </p:nvSpPr>
        <p:spPr bwMode="auto">
          <a:xfrm>
            <a:off x="2857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Timestamp bag</a:t>
            </a:r>
          </a:p>
        </p:txBody>
      </p:sp>
      <p:sp>
        <p:nvSpPr>
          <p:cNvPr id="23567" name="Rectangle 26"/>
          <p:cNvSpPr>
            <a:spLocks noChangeArrowheads="1"/>
          </p:cNvSpPr>
          <p:nvPr/>
        </p:nvSpPr>
        <p:spPr bwMode="auto">
          <a:xfrm>
            <a:off x="6920286"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timestamping</a:t>
            </a:r>
          </a:p>
        </p:txBody>
      </p:sp>
      <p:sp>
        <p:nvSpPr>
          <p:cNvPr id="23568" name="Oval 27"/>
          <p:cNvSpPr>
            <a:spLocks noChangeArrowheads="1"/>
          </p:cNvSpPr>
          <p:nvPr/>
        </p:nvSpPr>
        <p:spPr bwMode="auto">
          <a:xfrm>
            <a:off x="6774235" y="44895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4</a:t>
            </a:r>
          </a:p>
        </p:txBody>
      </p:sp>
      <p:sp>
        <p:nvSpPr>
          <p:cNvPr id="23569" name="Rectangle 28"/>
          <p:cNvSpPr>
            <a:spLocks noChangeArrowheads="1"/>
          </p:cNvSpPr>
          <p:nvPr/>
        </p:nvSpPr>
        <p:spPr bwMode="auto">
          <a:xfrm>
            <a:off x="7456861"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signature</a:t>
            </a:r>
          </a:p>
        </p:txBody>
      </p:sp>
      <p:sp>
        <p:nvSpPr>
          <p:cNvPr id="23570" name="Oval 30"/>
          <p:cNvSpPr>
            <a:spLocks noChangeArrowheads="1"/>
          </p:cNvSpPr>
          <p:nvPr/>
        </p:nvSpPr>
        <p:spPr bwMode="auto">
          <a:xfrm>
            <a:off x="6888535" y="25972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5</a:t>
            </a:r>
          </a:p>
        </p:txBody>
      </p:sp>
      <p:sp>
        <p:nvSpPr>
          <p:cNvPr id="23571" name="Rectangle 31"/>
          <p:cNvSpPr>
            <a:spLocks noChangeArrowheads="1"/>
          </p:cNvSpPr>
          <p:nvPr/>
        </p:nvSpPr>
        <p:spPr bwMode="auto">
          <a:xfrm>
            <a:off x="3229349" y="537748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Records</a:t>
            </a:r>
          </a:p>
        </p:txBody>
      </p:sp>
      <p:sp>
        <p:nvSpPr>
          <p:cNvPr id="23572" name="Oval 32"/>
          <p:cNvSpPr>
            <a:spLocks noChangeArrowheads="1"/>
          </p:cNvSpPr>
          <p:nvPr/>
        </p:nvSpPr>
        <p:spPr bwMode="auto">
          <a:xfrm>
            <a:off x="3051549" y="51864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3" name="Rectangle 38"/>
          <p:cNvSpPr>
            <a:spLocks noChangeArrowheads="1"/>
          </p:cNvSpPr>
          <p:nvPr/>
        </p:nvSpPr>
        <p:spPr bwMode="auto">
          <a:xfrm>
            <a:off x="9004674" y="448213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Archive</a:t>
            </a:r>
          </a:p>
        </p:txBody>
      </p:sp>
      <p:sp>
        <p:nvSpPr>
          <p:cNvPr id="23574" name="Oval 39"/>
          <p:cNvSpPr>
            <a:spLocks noChangeArrowheads="1"/>
          </p:cNvSpPr>
          <p:nvPr/>
        </p:nvSpPr>
        <p:spPr bwMode="auto">
          <a:xfrm>
            <a:off x="952537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5" name="Oval 24"/>
          <p:cNvSpPr>
            <a:spLocks noChangeArrowheads="1"/>
          </p:cNvSpPr>
          <p:nvPr/>
        </p:nvSpPr>
        <p:spPr bwMode="auto">
          <a:xfrm>
            <a:off x="271182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3</a:t>
            </a:r>
          </a:p>
        </p:txBody>
      </p:sp>
      <p:sp>
        <p:nvSpPr>
          <p:cNvPr id="23576" name="Down Arrow 1"/>
          <p:cNvSpPr>
            <a:spLocks noChangeArrowheads="1"/>
          </p:cNvSpPr>
          <p:nvPr/>
        </p:nvSpPr>
        <p:spPr bwMode="auto">
          <a:xfrm>
            <a:off x="2905499"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676998"/>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59603"/>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3973345"/>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44961"/>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397349"/>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21</a:t>
            </a:fld>
            <a:endParaRPr lang="en-GB" dirty="0"/>
          </a:p>
        </p:txBody>
      </p:sp>
    </p:spTree>
    <p:extLst>
      <p:ext uri="{BB962C8B-B14F-4D97-AF65-F5344CB8AC3E}">
        <p14:creationId xmlns:p14="http://schemas.microsoft.com/office/powerpoint/2010/main" val="1547731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Reference directory (hub-metahub)</a:t>
            </a:r>
            <a:endParaRPr lang="fr-BE" dirty="0"/>
          </a:p>
        </p:txBody>
      </p:sp>
      <p:sp>
        <p:nvSpPr>
          <p:cNvPr id="3" name="Content Placeholder 2"/>
          <p:cNvSpPr>
            <a:spLocks noGrp="1"/>
          </p:cNvSpPr>
          <p:nvPr>
            <p:ph idx="1"/>
          </p:nvPr>
        </p:nvSpPr>
        <p:spPr/>
        <p:txBody>
          <a:bodyPr>
            <a:normAutofit/>
          </a:bodyPr>
          <a:lstStyle/>
          <a:p>
            <a:r>
              <a:rPr lang="en-US" smtClean="0"/>
              <a:t>The service “Reference directory” (Metahub) of the </a:t>
            </a:r>
            <a:r>
              <a:rPr lang="en-US" smtClean="0">
                <a:solidFill>
                  <a:srgbClr val="087670"/>
                </a:solidFill>
              </a:rPr>
              <a:t>eHealth </a:t>
            </a:r>
            <a:r>
              <a:rPr lang="en-US" smtClean="0"/>
              <a:t>platform and the complementary services 'Consent', 'Therlink' and 'Exclusions' are a set of services for managing access to a patient's medical data</a:t>
            </a:r>
          </a:p>
          <a:p>
            <a:endParaRPr lang="en-US" smtClean="0"/>
          </a:p>
          <a:p>
            <a:r>
              <a:rPr lang="en-US" smtClean="0"/>
              <a:t>Services are accessible, depending on the case, to hubs, individual care providers, some care institutions such as hospitals or pharmacies and finally to patients</a:t>
            </a:r>
          </a:p>
          <a:p>
            <a:endParaRPr lang="en-US" smtClean="0"/>
          </a:p>
          <a:p>
            <a:r>
              <a:rPr lang="en-US" smtClean="0"/>
              <a:t>In other words, it is an index of personal health data of patients</a:t>
            </a:r>
          </a:p>
          <a:p>
            <a:endParaRPr lang="en-US" smtClean="0"/>
          </a:p>
          <a:p>
            <a:r>
              <a:rPr lang="en-US" smtClean="0"/>
              <a:t>Such an index is the keystone for the implementation of any decentralised system of health data sharing between healthcare providers and organisations</a:t>
            </a:r>
            <a:endParaRPr lang="en-US"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22</a:t>
            </a:fld>
            <a:endParaRPr lang="en-GB" dirty="0"/>
          </a:p>
        </p:txBody>
      </p:sp>
    </p:spTree>
    <p:extLst>
      <p:ext uri="{BB962C8B-B14F-4D97-AF65-F5344CB8AC3E}">
        <p14:creationId xmlns:p14="http://schemas.microsoft.com/office/powerpoint/2010/main" val="210342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Reference directory (hub-metahub)</a:t>
            </a:r>
            <a:endParaRPr lang="fr-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23</a:t>
            </a:fld>
            <a:endParaRPr lang="en-GB" dirty="0"/>
          </a:p>
        </p:txBody>
      </p:sp>
    </p:spTree>
    <p:extLst>
      <p:ext uri="{BB962C8B-B14F-4D97-AF65-F5344CB8AC3E}">
        <p14:creationId xmlns:p14="http://schemas.microsoft.com/office/powerpoint/2010/main" val="90749037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Extramural data : health vaults</a:t>
            </a:r>
            <a:endParaRPr lang="fr-BE" dirty="0"/>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24</a:t>
            </a:fld>
            <a:endParaRPr lang="en-GB" dirty="0"/>
          </a:p>
        </p:txBody>
      </p:sp>
    </p:spTree>
    <p:extLst>
      <p:ext uri="{BB962C8B-B14F-4D97-AF65-F5344CB8AC3E}">
        <p14:creationId xmlns:p14="http://schemas.microsoft.com/office/powerpoint/2010/main" val="184937822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solidFill>
                  <a:srgbClr val="087670"/>
                </a:solidFill>
              </a:rPr>
              <a:t>eHealth</a:t>
            </a:r>
            <a:r>
              <a:rPr lang="en-GB" smtClean="0"/>
              <a:t>Box</a:t>
            </a:r>
            <a:endParaRPr lang="en-GB" dirty="0"/>
          </a:p>
        </p:txBody>
      </p:sp>
      <p:sp>
        <p:nvSpPr>
          <p:cNvPr id="3" name="Content Placeholder 2"/>
          <p:cNvSpPr>
            <a:spLocks noGrp="1"/>
          </p:cNvSpPr>
          <p:nvPr>
            <p:ph idx="1"/>
          </p:nvPr>
        </p:nvSpPr>
        <p:spPr/>
        <p:txBody>
          <a:bodyPr>
            <a:normAutofit/>
          </a:bodyPr>
          <a:lstStyle/>
          <a:p>
            <a:r>
              <a:rPr lang="en-GB" smtClean="0"/>
              <a:t>Secure electronic mailbox, particularly developed for the healthcare providers and institutions</a:t>
            </a:r>
          </a:p>
          <a:p>
            <a:endParaRPr lang="en-GB" smtClean="0"/>
          </a:p>
          <a:p>
            <a:r>
              <a:rPr lang="en-GB" smtClean="0"/>
              <a:t>Goal: to ensure a secure electronic communication of medical and confidential data between the Belgian healthcare actors</a:t>
            </a:r>
          </a:p>
          <a:p>
            <a:endParaRPr lang="en-GB" smtClean="0"/>
          </a:p>
          <a:p>
            <a:r>
              <a:rPr lang="en-GB" smtClean="0"/>
              <a:t>Available as </a:t>
            </a:r>
          </a:p>
          <a:p>
            <a:pPr lvl="1"/>
            <a:r>
              <a:rPr lang="en-GB" smtClean="0"/>
              <a:t>a web service (accessible through a medical software) </a:t>
            </a:r>
          </a:p>
          <a:p>
            <a:pPr lvl="2"/>
            <a:r>
              <a:rPr lang="en-GB" smtClean="0"/>
              <a:t>for which the </a:t>
            </a:r>
            <a:r>
              <a:rPr lang="en-GB" smtClean="0">
                <a:solidFill>
                  <a:srgbClr val="087670"/>
                </a:solidFill>
              </a:rPr>
              <a:t>eHealth</a:t>
            </a:r>
            <a:r>
              <a:rPr lang="en-GB" smtClean="0"/>
              <a:t> platform has developed a web service allowing to send messages to the eBox Citizen and the eBox Enterprise from the software of the healthcare provider</a:t>
            </a:r>
          </a:p>
          <a:p>
            <a:pPr lvl="1"/>
            <a:r>
              <a:rPr lang="en-GB" smtClean="0"/>
              <a:t>a web application (accessible through a computer and an eID/ITSME or TOTP)</a:t>
            </a:r>
          </a:p>
          <a:p>
            <a:pPr lvl="1"/>
            <a:endParaRPr lang="fr-FR" sz="5000" smtClean="0"/>
          </a:p>
          <a:p>
            <a:pPr marL="457200" lvl="1" indent="0">
              <a:buNone/>
            </a:pPr>
            <a:endParaRPr lang="nl-BE"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25</a:t>
            </a:fld>
            <a:endParaRPr lang="en-GB" dirty="0"/>
          </a:p>
        </p:txBody>
      </p:sp>
    </p:spTree>
    <p:extLst>
      <p:ext uri="{BB962C8B-B14F-4D97-AF65-F5344CB8AC3E}">
        <p14:creationId xmlns:p14="http://schemas.microsoft.com/office/powerpoint/2010/main" val="1673756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2147372"/>
            <a:ext cx="11017224" cy="1569660"/>
          </a:xfrm>
          <a:prstGeom prst="rect">
            <a:avLst/>
          </a:prstGeom>
        </p:spPr>
        <p:txBody>
          <a:bodyPr wrap="square">
            <a:spAutoFit/>
          </a:bodyPr>
          <a:lstStyle/>
          <a:p>
            <a:pPr algn="ctr"/>
            <a:r>
              <a:rPr lang="en-GB" sz="4800" dirty="0">
                <a:solidFill>
                  <a:srgbClr val="C00000"/>
                </a:solidFill>
              </a:rPr>
              <a:t>eHealth Roadmap  3.0 </a:t>
            </a:r>
            <a:br>
              <a:rPr lang="en-GB" sz="4800" dirty="0">
                <a:solidFill>
                  <a:srgbClr val="C00000"/>
                </a:solidFill>
              </a:rPr>
            </a:br>
            <a:r>
              <a:rPr lang="en-GB" sz="4800" dirty="0">
                <a:solidFill>
                  <a:srgbClr val="C00000"/>
                </a:solidFill>
              </a:rPr>
              <a:t>(2019-2021)</a:t>
            </a: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26</a:t>
            </a:fld>
            <a:endParaRPr lang="en-GB" dirty="0"/>
          </a:p>
        </p:txBody>
      </p:sp>
    </p:spTree>
    <p:extLst>
      <p:ext uri="{BB962C8B-B14F-4D97-AF65-F5344CB8AC3E}">
        <p14:creationId xmlns:p14="http://schemas.microsoft.com/office/powerpoint/2010/main" val="3489561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Clusters</a:t>
            </a:r>
            <a:endParaRPr lang="en-GB"/>
          </a:p>
        </p:txBody>
      </p:sp>
      <p:sp>
        <p:nvSpPr>
          <p:cNvPr id="11" name="Content Placeholder 10"/>
          <p:cNvSpPr>
            <a:spLocks noGrp="1"/>
          </p:cNvSpPr>
          <p:nvPr>
            <p:ph idx="1"/>
          </p:nvPr>
        </p:nvSpPr>
        <p:spPr/>
        <p:txBody>
          <a:bodyPr/>
          <a:lstStyle/>
          <a:p>
            <a:endParaRPr lang="nl-BE" smtClean="0"/>
          </a:p>
          <a:p>
            <a:endParaRPr lang="fr-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graphicFrame>
        <p:nvGraphicFramePr>
          <p:cNvPr id="4" name="Diagram 3"/>
          <p:cNvGraphicFramePr/>
          <p:nvPr>
            <p:extLst/>
          </p:nvPr>
        </p:nvGraphicFramePr>
        <p:xfrm>
          <a:off x="2567608" y="1052736"/>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27</a:t>
            </a:fld>
            <a:endParaRPr lang="en-GB" dirty="0"/>
          </a:p>
        </p:txBody>
      </p:sp>
    </p:spTree>
    <p:extLst>
      <p:ext uri="{BB962C8B-B14F-4D97-AF65-F5344CB8AC3E}">
        <p14:creationId xmlns:p14="http://schemas.microsoft.com/office/powerpoint/2010/main" val="2382923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0 – Clarify &amp; Harmonize the concepts</a:t>
            </a:r>
            <a:endParaRPr lang="en-GB"/>
          </a:p>
        </p:txBody>
      </p:sp>
      <p:sp>
        <p:nvSpPr>
          <p:cNvPr id="11" name="Content Placeholder 10"/>
          <p:cNvSpPr>
            <a:spLocks noGrp="1"/>
          </p:cNvSpPr>
          <p:nvPr>
            <p:ph idx="1"/>
          </p:nvPr>
        </p:nvSpPr>
        <p:spPr/>
        <p:txBody>
          <a:bodyPr/>
          <a:lstStyle/>
          <a:p>
            <a:r>
              <a:rPr lang="en-GB" dirty="0" smtClean="0"/>
              <a:t>Informed consent</a:t>
            </a:r>
          </a:p>
          <a:p>
            <a:pPr lvl="1"/>
            <a:r>
              <a:rPr lang="en-GB" dirty="0" smtClean="0"/>
              <a:t>confirmation of the opt-in-logic</a:t>
            </a:r>
          </a:p>
          <a:p>
            <a:pPr lvl="1"/>
            <a:r>
              <a:rPr lang="en-GB" dirty="0" smtClean="0"/>
              <a:t>only one consent for sharing the data in the whole country</a:t>
            </a:r>
          </a:p>
          <a:p>
            <a:pPr lvl="2"/>
            <a:r>
              <a:rPr lang="en-GB" dirty="0" smtClean="0"/>
              <a:t>no granularity</a:t>
            </a:r>
          </a:p>
          <a:p>
            <a:pPr lvl="2"/>
            <a:r>
              <a:rPr lang="en-GB" dirty="0" smtClean="0"/>
              <a:t>authentic source at the </a:t>
            </a:r>
            <a:r>
              <a:rPr lang="en-GB" dirty="0" smtClean="0">
                <a:solidFill>
                  <a:srgbClr val="087670"/>
                </a:solidFill>
              </a:rPr>
              <a:t>eHealth</a:t>
            </a:r>
            <a:r>
              <a:rPr lang="en-GB" dirty="0" smtClean="0"/>
              <a:t> platform</a:t>
            </a:r>
          </a:p>
          <a:p>
            <a:pPr lvl="2"/>
            <a:r>
              <a:rPr lang="en-GB" dirty="0" smtClean="0"/>
              <a:t>possibility of synchronized local copies </a:t>
            </a:r>
          </a:p>
          <a:p>
            <a:pPr lvl="1"/>
            <a:r>
              <a:rPr lang="en-GB" dirty="0" smtClean="0"/>
              <a:t>possibility for the patient to be informed about the modification of his consent through his/her </a:t>
            </a:r>
            <a:r>
              <a:rPr lang="en-GB" dirty="0" err="1" smtClean="0"/>
              <a:t>eBox</a:t>
            </a:r>
            <a:r>
              <a:rPr lang="en-GB" dirty="0" smtClean="0"/>
              <a:t> citizen</a:t>
            </a:r>
          </a:p>
          <a:p>
            <a:pPr lvl="1"/>
            <a:r>
              <a:rPr lang="en-GB" dirty="0" smtClean="0"/>
              <a:t>Covid 19 &gt; agreement to publish the test results on the portals without the consent</a:t>
            </a:r>
          </a:p>
          <a:p>
            <a:pPr lvl="2"/>
            <a:r>
              <a:rPr lang="en-GB" dirty="0" smtClean="0"/>
              <a:t>the patient can consult his results asap  </a:t>
            </a:r>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28</a:t>
            </a:fld>
            <a:endParaRPr lang="en-GB" dirty="0"/>
          </a:p>
        </p:txBody>
      </p:sp>
    </p:spTree>
    <p:extLst>
      <p:ext uri="{BB962C8B-B14F-4D97-AF65-F5344CB8AC3E}">
        <p14:creationId xmlns:p14="http://schemas.microsoft.com/office/powerpoint/2010/main" val="2267209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0 – Clarify &amp; Harmonize the concepts (1/2)</a:t>
            </a:r>
            <a:endParaRPr lang="en-GB"/>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smtClean="0"/>
          </a:p>
          <a:p>
            <a:pPr>
              <a:spcBef>
                <a:spcPts val="300"/>
              </a:spcBef>
            </a:pPr>
            <a:r>
              <a:rPr lang="en-GB" smtClean="0"/>
              <a:t>Therapeutic relationships, healthcare relationships and exclusions</a:t>
            </a:r>
          </a:p>
          <a:p>
            <a:pPr lvl="1">
              <a:spcBef>
                <a:spcPts val="300"/>
              </a:spcBef>
            </a:pPr>
            <a:r>
              <a:rPr lang="en-GB" smtClean="0"/>
              <a:t>authentic source for the exclusions: </a:t>
            </a:r>
            <a:r>
              <a:rPr lang="en-GB" smtClean="0">
                <a:solidFill>
                  <a:srgbClr val="087670"/>
                </a:solidFill>
              </a:rPr>
              <a:t>eHealth</a:t>
            </a:r>
            <a:r>
              <a:rPr lang="en-GB" smtClean="0"/>
              <a:t> platform</a:t>
            </a:r>
          </a:p>
          <a:p>
            <a:pPr lvl="2">
              <a:spcBef>
                <a:spcPts val="300"/>
              </a:spcBef>
            </a:pPr>
            <a:r>
              <a:rPr lang="en-GB" smtClean="0"/>
              <a:t>possibility of synchronized local copies </a:t>
            </a:r>
          </a:p>
          <a:p>
            <a:pPr lvl="1">
              <a:spcBef>
                <a:spcPts val="300"/>
              </a:spcBef>
            </a:pPr>
            <a:r>
              <a:rPr lang="en-GB" smtClean="0"/>
              <a:t>better mutual harmonisation between the different portals and the personal health viewer (PHV)</a:t>
            </a:r>
          </a:p>
          <a:p>
            <a:pPr lvl="2">
              <a:spcBef>
                <a:spcPts val="300"/>
              </a:spcBef>
            </a:pPr>
            <a:r>
              <a:rPr lang="en-GB" smtClean="0"/>
              <a:t>ongoing</a:t>
            </a:r>
          </a:p>
          <a:p>
            <a:pPr>
              <a:spcBef>
                <a:spcPts val="300"/>
              </a:spcBef>
            </a:pPr>
            <a:endParaRPr lang="en-GB" smtClean="0"/>
          </a:p>
          <a:p>
            <a:pPr>
              <a:spcBef>
                <a:spcPts val="300"/>
              </a:spcBef>
            </a:pPr>
            <a:r>
              <a:rPr lang="en-GB" smtClean="0"/>
              <a:t>Mandates and parent-child relationships</a:t>
            </a:r>
          </a:p>
          <a:p>
            <a:pPr lvl="1">
              <a:spcBef>
                <a:spcPts val="300"/>
              </a:spcBef>
            </a:pPr>
            <a:r>
              <a:rPr lang="en-GB" smtClean="0"/>
              <a:t>need for better mutual harmonisation in the management of mandates between the different hubs/vaults</a:t>
            </a:r>
          </a:p>
          <a:p>
            <a:pPr lvl="2">
              <a:spcBef>
                <a:spcPts val="300"/>
              </a:spcBef>
            </a:pPr>
            <a:r>
              <a:rPr lang="en-GB" smtClean="0"/>
              <a:t>as-is analysis and to-be proposals in progress</a:t>
            </a:r>
          </a:p>
          <a:p>
            <a:pPr marL="914400" lvl="2" indent="0">
              <a:spcBef>
                <a:spcPts val="300"/>
              </a:spcBef>
              <a:buNone/>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29</a:t>
            </a:fld>
            <a:endParaRPr lang="en-GB" dirty="0"/>
          </a:p>
        </p:txBody>
      </p:sp>
    </p:spTree>
    <p:extLst>
      <p:ext uri="{BB962C8B-B14F-4D97-AF65-F5344CB8AC3E}">
        <p14:creationId xmlns:p14="http://schemas.microsoft.com/office/powerpoint/2010/main" val="380335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263652"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err="1" smtClean="0">
                  <a:solidFill>
                    <a:schemeClr val="bg1"/>
                  </a:solidFill>
                </a:rPr>
                <a:t>Medical</a:t>
              </a:r>
              <a:r>
                <a:rPr lang="fr-BE" sz="1200" b="1" dirty="0" smtClean="0">
                  <a:solidFill>
                    <a:schemeClr val="bg1"/>
                  </a:solidFill>
                </a:rPr>
                <a:t> </a:t>
              </a:r>
              <a:r>
                <a:rPr lang="fr-BE" sz="1200" b="1" dirty="0" err="1" smtClean="0">
                  <a:solidFill>
                    <a:schemeClr val="bg1"/>
                  </a:solidFill>
                </a:rPr>
                <a:t>benefits</a:t>
              </a:r>
              <a:endParaRPr lang="fr-BE" sz="12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pPr>
              <a:defRPr/>
            </a:pPr>
            <a:r>
              <a:rPr lang="nl-BE" sz="3600" smtClean="0"/>
              <a:t>Medical benefits</a:t>
            </a:r>
            <a:endParaRPr lang="fr-BE" sz="3600" dirty="0"/>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3</a:t>
            </a:fld>
            <a:r>
              <a:rPr lang="fr-BE" smtClean="0"/>
              <a:t> </a:t>
            </a:r>
            <a:endParaRPr lang="fr-BE" dirty="0"/>
          </a:p>
        </p:txBody>
      </p:sp>
      <p:grpSp>
        <p:nvGrpSpPr>
          <p:cNvPr id="108" name="Group 107"/>
          <p:cNvGrpSpPr>
            <a:grpSpLocks/>
          </p:cNvGrpSpPr>
          <p:nvPr/>
        </p:nvGrpSpPr>
        <p:grpSpPr bwMode="auto">
          <a:xfrm>
            <a:off x="1790327"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Consultation </a:t>
                </a:r>
                <a:r>
                  <a:rPr lang="fr-BE" dirty="0" smtClean="0">
                    <a:solidFill>
                      <a:schemeClr val="bg1"/>
                    </a:solidFill>
                    <a:latin typeface="+mn-lt"/>
                  </a:rPr>
                  <a:t>of </a:t>
                </a:r>
                <a:r>
                  <a:rPr lang="fr-BE" dirty="0" err="1" smtClean="0">
                    <a:solidFill>
                      <a:schemeClr val="bg1"/>
                    </a:solidFill>
                    <a:latin typeface="+mn-lt"/>
                  </a:rPr>
                  <a:t>lab</a:t>
                </a:r>
                <a:r>
                  <a:rPr lang="fr-BE" dirty="0" smtClean="0">
                    <a:solidFill>
                      <a:schemeClr val="bg1"/>
                    </a:solidFill>
                    <a:latin typeface="+mn-lt"/>
                  </a:rPr>
                  <a:t> </a:t>
                </a:r>
                <a:r>
                  <a:rPr lang="fr-BE" dirty="0" err="1" smtClean="0">
                    <a:solidFill>
                      <a:schemeClr val="bg1"/>
                    </a:solidFill>
                    <a:latin typeface="+mn-lt"/>
                  </a:rPr>
                  <a:t>results</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1826841" y="1382714"/>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fr-BE" dirty="0" smtClean="0">
                    <a:solidFill>
                      <a:schemeClr val="bg1"/>
                    </a:solidFill>
                    <a:latin typeface="+mn-lt"/>
                  </a:rPr>
                  <a:t>Consultation of </a:t>
                </a:r>
                <a:r>
                  <a:rPr lang="fr-BE" dirty="0" err="1" smtClean="0">
                    <a:solidFill>
                      <a:schemeClr val="bg1"/>
                    </a:solidFill>
                    <a:latin typeface="+mn-lt"/>
                  </a:rPr>
                  <a:t>medical</a:t>
                </a:r>
                <a:r>
                  <a:rPr lang="fr-BE" dirty="0" smtClean="0">
                    <a:solidFill>
                      <a:schemeClr val="bg1"/>
                    </a:solidFill>
                    <a:latin typeface="+mn-lt"/>
                  </a:rPr>
                  <a:t> </a:t>
                </a:r>
                <a:r>
                  <a:rPr lang="fr-BE" dirty="0" err="1" smtClean="0">
                    <a:solidFill>
                      <a:schemeClr val="bg1"/>
                    </a:solidFill>
                    <a:latin typeface="+mn-lt"/>
                  </a:rPr>
                  <a:t>history</a:t>
                </a:r>
                <a:r>
                  <a:rPr lang="fr-BE" dirty="0" smtClean="0">
                    <a:solidFill>
                      <a:schemeClr val="bg1"/>
                    </a:solidFill>
                    <a:latin typeface="+mn-lt"/>
                  </a:rPr>
                  <a:t> via </a:t>
                </a:r>
                <a:r>
                  <a:rPr lang="fr-BE" dirty="0" err="1" smtClean="0">
                    <a:solidFill>
                      <a:schemeClr val="bg1"/>
                    </a:solidFill>
                    <a:latin typeface="+mn-lt"/>
                  </a:rPr>
                  <a:t>SumEHR</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1803028"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800" dirty="0" err="1" smtClean="0">
                    <a:solidFill>
                      <a:schemeClr val="bg1"/>
                    </a:solidFill>
                    <a:latin typeface="+mn-lt"/>
                  </a:rPr>
                  <a:t>Medication</a:t>
                </a:r>
                <a:endParaRPr lang="fr-BE" altLang="en-US" sz="1800" dirty="0" smtClean="0">
                  <a:solidFill>
                    <a:schemeClr val="bg1"/>
                  </a:solidFill>
                  <a:latin typeface="+mn-lt"/>
                </a:endParaRPr>
              </a:p>
              <a:p>
                <a:pPr algn="ctr"/>
                <a:r>
                  <a:rPr lang="nl-BE" altLang="en-US" sz="1800" dirty="0" err="1" smtClean="0">
                    <a:solidFill>
                      <a:schemeClr val="bg1"/>
                    </a:solidFill>
                    <a:latin typeface="+mn-lt"/>
                  </a:rPr>
                  <a:t>schedule</a:t>
                </a:r>
                <a:endParaRPr lang="fr-BE" altLang="en-US" sz="1800" dirty="0">
                  <a:solidFill>
                    <a:schemeClr val="bg1"/>
                  </a:solidFill>
                  <a:latin typeface="+mn-lt"/>
                </a:endParaRP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6709990"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marL="82550" algn="ctr" fontAlgn="auto">
                  <a:spcBef>
                    <a:spcPts val="0"/>
                  </a:spcBef>
                  <a:spcAft>
                    <a:spcPts val="0"/>
                  </a:spcAft>
                  <a:defRPr/>
                </a:pPr>
                <a:r>
                  <a:rPr lang="fr-BE" dirty="0" smtClean="0">
                    <a:solidFill>
                      <a:schemeClr val="bg1"/>
                    </a:solidFill>
                    <a:latin typeface="+mn-lt"/>
                  </a:rPr>
                  <a:t>Online guidelines and </a:t>
                </a:r>
                <a:r>
                  <a:rPr lang="fr-BE" dirty="0" err="1" smtClean="0">
                    <a:solidFill>
                      <a:schemeClr val="bg1"/>
                    </a:solidFill>
                    <a:latin typeface="+mn-lt"/>
                  </a:rPr>
                  <a:t>decision</a:t>
                </a:r>
                <a:r>
                  <a:rPr lang="fr-BE" dirty="0" smtClean="0">
                    <a:solidFill>
                      <a:schemeClr val="bg1"/>
                    </a:solidFill>
                    <a:latin typeface="+mn-lt"/>
                  </a:rPr>
                  <a:t> support</a:t>
                </a:r>
                <a:endParaRPr lang="fr-BE" dirty="0">
                  <a:solidFill>
                    <a:schemeClr val="bg1"/>
                  </a:solidFill>
                  <a:latin typeface="+mn-lt"/>
                </a:endParaRP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6697290"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177800" algn="ctr" fontAlgn="auto">
                  <a:spcBef>
                    <a:spcPts val="0"/>
                  </a:spcBef>
                  <a:spcAft>
                    <a:spcPts val="0"/>
                  </a:spcAft>
                  <a:defRPr/>
                </a:pPr>
                <a:r>
                  <a:rPr lang="fr-BE" dirty="0" err="1" smtClean="0">
                    <a:solidFill>
                      <a:schemeClr val="bg1"/>
                    </a:solidFill>
                    <a:latin typeface="+mn-lt"/>
                  </a:rPr>
                  <a:t>Electronic</a:t>
                </a:r>
                <a:endParaRPr lang="fr-BE" dirty="0">
                  <a:solidFill>
                    <a:schemeClr val="bg1"/>
                  </a:solidFill>
                  <a:latin typeface="+mn-lt"/>
                </a:endParaRPr>
              </a:p>
              <a:p>
                <a:pPr marL="177800" algn="ctr" fontAlgn="auto">
                  <a:spcBef>
                    <a:spcPts val="0"/>
                  </a:spcBef>
                  <a:spcAft>
                    <a:spcPts val="0"/>
                  </a:spcAft>
                  <a:defRPr/>
                </a:pPr>
                <a:r>
                  <a:rPr lang="fr-BE" dirty="0" err="1" smtClean="0">
                    <a:solidFill>
                      <a:schemeClr val="bg1"/>
                    </a:solidFill>
                    <a:latin typeface="+mn-lt"/>
                  </a:rPr>
                  <a:t>referral</a:t>
                </a:r>
                <a:r>
                  <a:rPr lang="fr-BE" dirty="0" smtClean="0">
                    <a:solidFill>
                      <a:schemeClr val="bg1"/>
                    </a:solidFill>
                    <a:latin typeface="+mn-lt"/>
                  </a:rPr>
                  <a:t> </a:t>
                </a:r>
                <a:r>
                  <a:rPr lang="fr-BE" dirty="0" err="1" smtClean="0">
                    <a:solidFill>
                      <a:schemeClr val="bg1"/>
                    </a:solidFill>
                    <a:latin typeface="+mn-lt"/>
                  </a:rPr>
                  <a:t>letters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7318002"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err="1" smtClean="0">
                    <a:solidFill>
                      <a:schemeClr val="bg1"/>
                    </a:solidFill>
                    <a:latin typeface="+mn-lt"/>
                  </a:rPr>
                  <a:t>Electronic</a:t>
                </a:r>
                <a:endParaRPr lang="fr-BE" dirty="0" smtClean="0">
                  <a:solidFill>
                    <a:schemeClr val="bg1"/>
                  </a:solidFill>
                  <a:latin typeface="+mn-lt"/>
                </a:endParaRPr>
              </a:p>
              <a:p>
                <a:pPr algn="ctr" fontAlgn="auto">
                  <a:spcBef>
                    <a:spcPts val="0"/>
                  </a:spcBef>
                  <a:spcAft>
                    <a:spcPts val="0"/>
                  </a:spcAft>
                  <a:defRPr/>
                </a:pPr>
                <a:r>
                  <a:rPr lang="nl-BE" dirty="0" err="1" smtClean="0">
                    <a:solidFill>
                      <a:schemeClr val="bg1"/>
                    </a:solidFill>
                    <a:latin typeface="+mn-lt"/>
                    <a:cs typeface="+mn-cs"/>
                  </a:rPr>
                  <a:t>prescriptions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978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0 – Clarify &amp; Harmonize the concepts (2/2)</a:t>
            </a:r>
            <a:endParaRPr lang="en-GB"/>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smtClean="0"/>
          </a:p>
          <a:p>
            <a:pPr>
              <a:spcBef>
                <a:spcPts val="300"/>
              </a:spcBef>
            </a:pPr>
            <a:r>
              <a:rPr lang="en-GB" smtClean="0"/>
              <a:t>Access Matrix</a:t>
            </a:r>
          </a:p>
          <a:p>
            <a:pPr lvl="1">
              <a:spcBef>
                <a:spcPts val="300"/>
              </a:spcBef>
            </a:pPr>
            <a:r>
              <a:rPr lang="en-GB" smtClean="0"/>
              <a:t>proposal and analysis of a change in the current paradigm</a:t>
            </a:r>
          </a:p>
          <a:p>
            <a:pPr lvl="2">
              <a:spcBef>
                <a:spcPts val="300"/>
              </a:spcBef>
            </a:pPr>
            <a:r>
              <a:rPr lang="en-GB" smtClean="0"/>
              <a:t>the role of the access matrix would be reviewed and become indicative in order to make it accessible to all healthcare providers included in the royal decree n°78</a:t>
            </a:r>
          </a:p>
          <a:p>
            <a:pPr lvl="2">
              <a:spcBef>
                <a:spcPts val="300"/>
              </a:spcBef>
            </a:pPr>
            <a:r>
              <a:rPr lang="en-GB" smtClean="0"/>
              <a:t>limited scope (some data would be excluded) </a:t>
            </a:r>
          </a:p>
          <a:p>
            <a:pPr lvl="2">
              <a:spcBef>
                <a:spcPts val="300"/>
              </a:spcBef>
            </a:pPr>
            <a:r>
              <a:rPr lang="en-GB" smtClean="0"/>
              <a:t>reinforcement of existing concepts such as consent</a:t>
            </a:r>
          </a:p>
          <a:p>
            <a:pPr lvl="2">
              <a:spcBef>
                <a:spcPts val="300"/>
              </a:spcBef>
            </a:pPr>
            <a:r>
              <a:rPr lang="en-GB" smtClean="0"/>
              <a:t>introduction of preventive and corrective measures</a:t>
            </a:r>
          </a:p>
          <a:p>
            <a:pPr lvl="2">
              <a:spcBef>
                <a:spcPts val="300"/>
              </a:spcBef>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30</a:t>
            </a:fld>
            <a:endParaRPr lang="en-GB" dirty="0"/>
          </a:p>
        </p:txBody>
      </p:sp>
    </p:spTree>
    <p:extLst>
      <p:ext uri="{BB962C8B-B14F-4D97-AF65-F5344CB8AC3E}">
        <p14:creationId xmlns:p14="http://schemas.microsoft.com/office/powerpoint/2010/main" val="3504338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Current</a:t>
            </a:r>
            <a:r>
              <a:rPr lang="nl-BE" dirty="0"/>
              <a:t> access matrix</a:t>
            </a:r>
            <a:endParaRPr lang="fr-BE" dirty="0"/>
          </a:p>
        </p:txBody>
      </p:sp>
      <p:pic>
        <p:nvPicPr>
          <p:cNvPr id="3" name="Picture 2"/>
          <p:cNvPicPr>
            <a:picLocks noChangeAspect="1"/>
          </p:cNvPicPr>
          <p:nvPr/>
        </p:nvPicPr>
        <p:blipFill>
          <a:blip r:embed="rId2"/>
          <a:stretch>
            <a:fillRect/>
          </a:stretch>
        </p:blipFill>
        <p:spPr>
          <a:xfrm>
            <a:off x="1256537" y="1196752"/>
            <a:ext cx="9276648" cy="5204926"/>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31</a:t>
            </a:fld>
            <a:endParaRPr lang="en-GB" dirty="0"/>
          </a:p>
        </p:txBody>
      </p:sp>
    </p:spTree>
    <p:extLst>
      <p:ext uri="{BB962C8B-B14F-4D97-AF65-F5344CB8AC3E}">
        <p14:creationId xmlns:p14="http://schemas.microsoft.com/office/powerpoint/2010/main" val="307503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0 – Circles of trust</a:t>
            </a:r>
            <a:endParaRPr lang="en-GB"/>
          </a:p>
        </p:txBody>
      </p:sp>
      <p:sp>
        <p:nvSpPr>
          <p:cNvPr id="11" name="Content Placeholder 10"/>
          <p:cNvSpPr>
            <a:spLocks noGrp="1"/>
          </p:cNvSpPr>
          <p:nvPr>
            <p:ph idx="1"/>
          </p:nvPr>
        </p:nvSpPr>
        <p:spPr/>
        <p:txBody>
          <a:bodyPr/>
          <a:lstStyle/>
          <a:p>
            <a:r>
              <a:rPr lang="en-GB" smtClean="0"/>
              <a:t>Circles of trust (CoT)</a:t>
            </a:r>
          </a:p>
          <a:p>
            <a:pPr lvl="1"/>
            <a:r>
              <a:rPr lang="en-GB" smtClean="0"/>
              <a:t>defines objectively</a:t>
            </a:r>
          </a:p>
          <a:p>
            <a:pPr lvl="2"/>
            <a:r>
              <a:rPr lang="en-GB" smtClean="0"/>
              <a:t>who performs which controls</a:t>
            </a:r>
          </a:p>
          <a:p>
            <a:pPr lvl="2"/>
            <a:r>
              <a:rPr lang="en-GB" smtClean="0"/>
              <a:t>how to implement the fundamental principles of information security and privacy protection</a:t>
            </a:r>
          </a:p>
          <a:p>
            <a:pPr lvl="2"/>
            <a:r>
              <a:rPr lang="en-GB" smtClean="0"/>
              <a:t>which control mechanisms should be implemented</a:t>
            </a:r>
          </a:p>
          <a:p>
            <a:pPr lvl="1"/>
            <a:r>
              <a:rPr lang="en-GB" smtClean="0"/>
              <a:t>regulation approved  </a:t>
            </a:r>
          </a:p>
          <a:p>
            <a:pPr lvl="2"/>
            <a:r>
              <a:rPr lang="en-GB" smtClean="0"/>
              <a:t>by the </a:t>
            </a:r>
            <a:r>
              <a:rPr lang="en-GB" smtClean="0">
                <a:solidFill>
                  <a:srgbClr val="087670"/>
                </a:solidFill>
              </a:rPr>
              <a:t>eHealth</a:t>
            </a:r>
            <a:r>
              <a:rPr lang="en-GB" smtClean="0"/>
              <a:t> platform Management Committee on 10th September 2019  </a:t>
            </a:r>
          </a:p>
          <a:p>
            <a:pPr lvl="2"/>
            <a:r>
              <a:rPr lang="en-GB" smtClean="0"/>
              <a:t>by the Information Security Committee on 1st October 2019</a:t>
            </a:r>
          </a:p>
          <a:p>
            <a:pPr lvl="2"/>
            <a:r>
              <a:rPr lang="en-GB" smtClean="0"/>
              <a:t>see </a:t>
            </a:r>
            <a:r>
              <a:rPr lang="en-GB" smtClean="0">
                <a:hlinkClick r:id="rId3"/>
              </a:rPr>
              <a:t>https://www.ehealth.fgov.be/ehealthplatform/fr/reglements</a:t>
            </a:r>
            <a:r>
              <a:rPr lang="en-GB" smtClean="0"/>
              <a:t>  </a:t>
            </a:r>
          </a:p>
          <a:p>
            <a:pPr lvl="1"/>
            <a:r>
              <a:rPr lang="en-GB" smtClean="0"/>
              <a:t>1st use case implemented in the context of Covid-19</a:t>
            </a:r>
          </a:p>
          <a:p>
            <a:pPr lvl="2"/>
            <a:r>
              <a:rPr lang="en-GB" smtClean="0"/>
              <a:t>clinical laboratories and hospitals must complete the declaration of honour in order to be able to delegate the consultation of the national register and the CBSS registers as well as the creation of a Bis number to the administrative staff</a:t>
            </a:r>
            <a:endParaRPr lang="en-GB" dirty="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32</a:t>
            </a:fld>
            <a:endParaRPr lang="en-GB" dirty="0"/>
          </a:p>
        </p:txBody>
      </p:sp>
    </p:spTree>
    <p:extLst>
      <p:ext uri="{BB962C8B-B14F-4D97-AF65-F5344CB8AC3E}">
        <p14:creationId xmlns:p14="http://schemas.microsoft.com/office/powerpoint/2010/main" val="2234068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4 – Electronic prescription </a:t>
            </a:r>
            <a:endParaRPr lang="en-GB" dirty="0"/>
          </a:p>
        </p:txBody>
      </p:sp>
      <p:sp>
        <p:nvSpPr>
          <p:cNvPr id="11" name="Content Placeholder 10"/>
          <p:cNvSpPr>
            <a:spLocks noGrp="1"/>
          </p:cNvSpPr>
          <p:nvPr>
            <p:ph idx="1"/>
          </p:nvPr>
        </p:nvSpPr>
        <p:spPr/>
        <p:txBody>
          <a:bodyPr/>
          <a:lstStyle/>
          <a:p>
            <a:endParaRPr lang="en-US" dirty="0" smtClean="0"/>
          </a:p>
          <a:p>
            <a:r>
              <a:rPr lang="en-US" dirty="0" smtClean="0"/>
              <a:t>Full </a:t>
            </a:r>
            <a:r>
              <a:rPr lang="en-US" dirty="0" err="1" smtClean="0"/>
              <a:t>digitalisation</a:t>
            </a:r>
            <a:r>
              <a:rPr lang="en-US" dirty="0" smtClean="0"/>
              <a:t> of the prescription process</a:t>
            </a:r>
          </a:p>
          <a:p>
            <a:pPr lvl="1"/>
            <a:r>
              <a:rPr lang="en-US" dirty="0" smtClean="0"/>
              <a:t>free up more time for patient care greater patient autonomy through additional possibilities to manage their prescriptions</a:t>
            </a:r>
          </a:p>
          <a:p>
            <a:pPr lvl="1"/>
            <a:r>
              <a:rPr lang="en-US" dirty="0" smtClean="0"/>
              <a:t>development of user-friendly applications with which patients can pick up their prescribed medicines from the pharmacy</a:t>
            </a:r>
          </a:p>
          <a:p>
            <a:pPr lvl="1"/>
            <a:r>
              <a:rPr lang="en-US" dirty="0" smtClean="0"/>
              <a:t>bringing together all information on medicines (medication regimen, prescriptions, diary notes, etc.) in a virtual and digital way - VIDIS project</a:t>
            </a:r>
          </a:p>
          <a:p>
            <a:pPr lvl="1"/>
            <a:r>
              <a:rPr lang="en-US" dirty="0" smtClean="0"/>
              <a:t>ensure a better quality of care and a better relationship of trust between the patient and the care providers</a:t>
            </a:r>
          </a:p>
          <a:p>
            <a:pPr lvl="1"/>
            <a:r>
              <a:rPr lang="en-US" dirty="0" smtClean="0"/>
              <a:t>better view of treatment compliance for health care providers</a:t>
            </a:r>
          </a:p>
          <a:p>
            <a:pPr lvl="1"/>
            <a:r>
              <a:rPr lang="en-US" dirty="0" smtClean="0"/>
              <a:t>remote prescription, after which the patient can immediately go to the pharmacist</a:t>
            </a:r>
          </a:p>
        </p:txBody>
      </p:sp>
      <p:sp>
        <p:nvSpPr>
          <p:cNvPr id="4" name="Slide Number Placeholder 3"/>
          <p:cNvSpPr>
            <a:spLocks noGrp="1"/>
          </p:cNvSpPr>
          <p:nvPr>
            <p:ph type="sldNum" sz="quarter" idx="12"/>
          </p:nvPr>
        </p:nvSpPr>
        <p:spPr/>
        <p:txBody>
          <a:bodyPr/>
          <a:lstStyle/>
          <a:p>
            <a:fld id="{97CCC5E9-F9D9-46F9-AA92-085E1A182B77}" type="slidenum">
              <a:rPr lang="en-GB" smtClean="0"/>
              <a:pPr/>
              <a:t>33</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974787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4 – Electronic prescription </a:t>
            </a:r>
            <a:endParaRPr lang="en-GB" dirty="0"/>
          </a:p>
        </p:txBody>
      </p:sp>
      <p:sp>
        <p:nvSpPr>
          <p:cNvPr id="11" name="Content Placeholder 10"/>
          <p:cNvSpPr>
            <a:spLocks noGrp="1"/>
          </p:cNvSpPr>
          <p:nvPr>
            <p:ph idx="1"/>
          </p:nvPr>
        </p:nvSpPr>
        <p:spPr/>
        <p:txBody>
          <a:bodyPr/>
          <a:lstStyle/>
          <a:p>
            <a:r>
              <a:rPr lang="en-US" smtClean="0"/>
              <a:t>Since 15 September 2021, at the patient's request, the prescriber can send or make available by secure means the "electronic proof of prescription" in digital form, instead of handing it in paper form</a:t>
            </a:r>
          </a:p>
          <a:p>
            <a:r>
              <a:rPr lang="en-US" smtClean="0"/>
              <a:t>The patient then no longer needs this electronic proof of prescription in paper form to collect his or her medicines from the pharmacy, the pharmacist can access a patient's "open" prescriptions on the basis of </a:t>
            </a:r>
          </a:p>
          <a:p>
            <a:pPr lvl="1"/>
            <a:r>
              <a:rPr lang="en-US" smtClean="0"/>
              <a:t>an electronic prescription proof in digital format</a:t>
            </a:r>
          </a:p>
          <a:p>
            <a:pPr lvl="1"/>
            <a:r>
              <a:rPr lang="en-US" smtClean="0"/>
              <a:t>the patient's e-ID cardthe patient's national register number and therapeutic link to that patient</a:t>
            </a:r>
          </a:p>
          <a:p>
            <a:pPr lvl="1"/>
            <a:r>
              <a:rPr lang="en-US" smtClean="0"/>
              <a:t>the patient who chooses to leave the prescriber's office without paper proof of electronic prescription, can obtain the proof of electronic prescription established by his prescriber in digital form via private tools linked to prescription software, he can also download them from: MaSanté.be &amp; MyHealthViewer</a:t>
            </a:r>
            <a:endParaRPr lang="en-GB" sz="1600"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34</a:t>
            </a:fld>
            <a:endParaRPr lang="en-GB" dirty="0"/>
          </a:p>
        </p:txBody>
      </p:sp>
    </p:spTree>
    <p:extLst>
      <p:ext uri="{BB962C8B-B14F-4D97-AF65-F5344CB8AC3E}">
        <p14:creationId xmlns:p14="http://schemas.microsoft.com/office/powerpoint/2010/main" val="25526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Cluster 4 – VIDIS </a:t>
            </a:r>
            <a:br>
              <a:rPr lang="en-GB" dirty="0" smtClean="0"/>
            </a:br>
            <a:r>
              <a:rPr lang="en-GB" sz="2400" dirty="0" smtClean="0"/>
              <a:t>(Virtual Integrated Drug Information System)</a:t>
            </a:r>
            <a:endParaRPr lang="en-GB" sz="2400" dirty="0"/>
          </a:p>
        </p:txBody>
      </p:sp>
      <p:sp>
        <p:nvSpPr>
          <p:cNvPr id="11" name="Content Placeholder 10"/>
          <p:cNvSpPr>
            <a:spLocks noGrp="1"/>
          </p:cNvSpPr>
          <p:nvPr>
            <p:ph idx="1"/>
          </p:nvPr>
        </p:nvSpPr>
        <p:spPr/>
        <p:txBody>
          <a:bodyPr/>
          <a:lstStyle/>
          <a:p>
            <a:r>
              <a:rPr lang="en-US" dirty="0" err="1" smtClean="0"/>
              <a:t>Organise</a:t>
            </a:r>
            <a:r>
              <a:rPr lang="en-US" dirty="0" smtClean="0"/>
              <a:t> </a:t>
            </a:r>
            <a:r>
              <a:rPr lang="en-US" dirty="0"/>
              <a:t>and stimulate the sharing of data and information between all parties involved in the medical </a:t>
            </a:r>
            <a:r>
              <a:rPr lang="en-US" dirty="0" smtClean="0"/>
              <a:t>process</a:t>
            </a:r>
          </a:p>
          <a:p>
            <a:pPr lvl="1"/>
            <a:r>
              <a:rPr lang="en-US" dirty="0" smtClean="0"/>
              <a:t>the </a:t>
            </a:r>
            <a:r>
              <a:rPr lang="en-US" dirty="0"/>
              <a:t>patient and his </a:t>
            </a:r>
            <a:r>
              <a:rPr lang="en-US" dirty="0" smtClean="0"/>
              <a:t>entourage</a:t>
            </a:r>
          </a:p>
          <a:p>
            <a:pPr lvl="1"/>
            <a:r>
              <a:rPr lang="en-US" dirty="0" smtClean="0"/>
              <a:t>ambulatory </a:t>
            </a:r>
            <a:r>
              <a:rPr lang="en-US" dirty="0"/>
              <a:t>healthcare providers between them (doctors, pharmacists, etc</a:t>
            </a:r>
            <a:r>
              <a:rPr lang="en-US" dirty="0" smtClean="0"/>
              <a:t>.)</a:t>
            </a:r>
          </a:p>
          <a:p>
            <a:pPr lvl="1"/>
            <a:r>
              <a:rPr lang="en-US" dirty="0" smtClean="0"/>
              <a:t>the </a:t>
            </a:r>
            <a:r>
              <a:rPr lang="en-US" dirty="0"/>
              <a:t>ambulatory care providers and the hospital </a:t>
            </a:r>
            <a:r>
              <a:rPr lang="en-US" dirty="0" smtClean="0"/>
              <a:t>environment</a:t>
            </a:r>
          </a:p>
          <a:p>
            <a:r>
              <a:rPr lang="en-US" dirty="0" smtClean="0"/>
              <a:t>Objectives</a:t>
            </a:r>
          </a:p>
          <a:p>
            <a:pPr lvl="1"/>
            <a:r>
              <a:rPr lang="en-US" dirty="0" smtClean="0"/>
              <a:t>to </a:t>
            </a:r>
            <a:r>
              <a:rPr lang="en-US" dirty="0" err="1"/>
              <a:t>harmonise</a:t>
            </a:r>
            <a:r>
              <a:rPr lang="en-US" dirty="0"/>
              <a:t> all processes associated with </a:t>
            </a:r>
            <a:r>
              <a:rPr lang="en-US" dirty="0" smtClean="0"/>
              <a:t>medicines</a:t>
            </a:r>
          </a:p>
          <a:p>
            <a:pPr lvl="1"/>
            <a:r>
              <a:rPr lang="en-US" dirty="0" smtClean="0"/>
              <a:t>prescription </a:t>
            </a:r>
            <a:r>
              <a:rPr lang="en-US" dirty="0"/>
              <a:t>and delivery of </a:t>
            </a:r>
            <a:r>
              <a:rPr lang="en-US" dirty="0" smtClean="0"/>
              <a:t>medicines</a:t>
            </a:r>
          </a:p>
          <a:p>
            <a:pPr lvl="1"/>
            <a:r>
              <a:rPr lang="en-US" dirty="0" smtClean="0"/>
              <a:t>medication review</a:t>
            </a:r>
          </a:p>
          <a:p>
            <a:pPr lvl="1"/>
            <a:r>
              <a:rPr lang="en-US" dirty="0" smtClean="0"/>
              <a:t>encourage </a:t>
            </a:r>
            <a:r>
              <a:rPr lang="en-US" dirty="0"/>
              <a:t>collaboration between medication data sharing </a:t>
            </a:r>
            <a:r>
              <a:rPr lang="en-US" dirty="0" smtClean="0"/>
              <a:t>systems</a:t>
            </a:r>
          </a:p>
          <a:p>
            <a:pPr lvl="1"/>
            <a:r>
              <a:rPr lang="en-US" dirty="0" err="1" smtClean="0"/>
              <a:t>optimise</a:t>
            </a:r>
            <a:r>
              <a:rPr lang="en-US" dirty="0" smtClean="0"/>
              <a:t> </a:t>
            </a:r>
            <a:r>
              <a:rPr lang="en-US" dirty="0"/>
              <a:t>the quality of the available </a:t>
            </a:r>
            <a:r>
              <a:rPr lang="en-US" dirty="0" smtClean="0"/>
              <a:t>medicines</a:t>
            </a:r>
            <a:endParaRPr lang="en-GB"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35</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440593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Cluster 4 – VIDIS </a:t>
            </a:r>
            <a:br>
              <a:rPr lang="en-GB" dirty="0" smtClean="0"/>
            </a:br>
            <a:r>
              <a:rPr lang="en-GB" sz="2400" dirty="0" smtClean="0"/>
              <a:t>(Virtual Integrated Drug Information System)</a:t>
            </a:r>
            <a:endParaRPr lang="en-GB" sz="2400" dirty="0"/>
          </a:p>
        </p:txBody>
      </p:sp>
      <p:sp>
        <p:nvSpPr>
          <p:cNvPr id="2" name="Content Placeholder 1"/>
          <p:cNvSpPr>
            <a:spLocks noGrp="1"/>
          </p:cNvSpPr>
          <p:nvPr>
            <p:ph idx="1"/>
          </p:nvPr>
        </p:nvSpPr>
        <p:spPr/>
        <p:txBody>
          <a:bodyPr/>
          <a:lstStyle/>
          <a:p>
            <a:endParaRPr lang="fr-FR" dirty="0" smtClean="0"/>
          </a:p>
          <a:p>
            <a:r>
              <a:rPr lang="en-US" dirty="0"/>
              <a:t>For the </a:t>
            </a:r>
            <a:r>
              <a:rPr lang="en-US" dirty="0" smtClean="0"/>
              <a:t>patient</a:t>
            </a:r>
          </a:p>
          <a:p>
            <a:pPr lvl="1"/>
            <a:r>
              <a:rPr lang="en-US" dirty="0" smtClean="0"/>
              <a:t>development </a:t>
            </a:r>
            <a:r>
              <a:rPr lang="en-US" dirty="0"/>
              <a:t>of the web application </a:t>
            </a:r>
            <a:r>
              <a:rPr lang="en-US" dirty="0" smtClean="0"/>
              <a:t>'</a:t>
            </a:r>
            <a:r>
              <a:rPr lang="en-US" dirty="0" err="1" smtClean="0"/>
              <a:t>MyMedication</a:t>
            </a:r>
            <a:r>
              <a:rPr lang="en-US" dirty="0" smtClean="0"/>
              <a:t>‘</a:t>
            </a:r>
          </a:p>
          <a:p>
            <a:pPr lvl="1"/>
            <a:r>
              <a:rPr lang="en-US" dirty="0" smtClean="0"/>
              <a:t>the </a:t>
            </a:r>
            <a:r>
              <a:rPr lang="en-US" dirty="0"/>
              <a:t>medication chart and diary notes are already available for patients in Flanders (if a medication chart and/or diary notes are available for this patient</a:t>
            </a:r>
            <a:r>
              <a:rPr lang="en-US" dirty="0" smtClean="0"/>
              <a:t>)</a:t>
            </a:r>
          </a:p>
          <a:p>
            <a:r>
              <a:rPr lang="en-US" dirty="0" smtClean="0"/>
              <a:t>For </a:t>
            </a:r>
            <a:r>
              <a:rPr lang="en-US" dirty="0"/>
              <a:t>the </a:t>
            </a:r>
            <a:r>
              <a:rPr lang="en-US" dirty="0" smtClean="0"/>
              <a:t>healthcare provider</a:t>
            </a:r>
          </a:p>
          <a:p>
            <a:pPr lvl="1"/>
            <a:r>
              <a:rPr lang="en-US" dirty="0" smtClean="0"/>
              <a:t>since </a:t>
            </a:r>
            <a:r>
              <a:rPr lang="en-US" dirty="0"/>
              <a:t>February 2021, </a:t>
            </a:r>
            <a:r>
              <a:rPr lang="en-US" dirty="0" smtClean="0"/>
              <a:t>healthcare </a:t>
            </a:r>
            <a:r>
              <a:rPr lang="en-US" dirty="0"/>
              <a:t>providers can view their patients' data via the </a:t>
            </a:r>
            <a:r>
              <a:rPr lang="en-US" dirty="0" err="1"/>
              <a:t>MyInami</a:t>
            </a:r>
            <a:r>
              <a:rPr lang="en-US" dirty="0"/>
              <a:t> </a:t>
            </a:r>
            <a:r>
              <a:rPr lang="en-US" dirty="0" smtClean="0"/>
              <a:t>portal</a:t>
            </a:r>
          </a:p>
          <a:p>
            <a:pPr lvl="2"/>
            <a:r>
              <a:rPr lang="en-US" dirty="0" smtClean="0"/>
              <a:t>if </a:t>
            </a:r>
            <a:r>
              <a:rPr lang="en-US" dirty="0"/>
              <a:t>they have the right to view the medication record according to the access matrix of the eHealth </a:t>
            </a:r>
            <a:r>
              <a:rPr lang="en-US" dirty="0" smtClean="0"/>
              <a:t>platform</a:t>
            </a:r>
            <a:endParaRPr lang="en-US" dirty="0"/>
          </a:p>
        </p:txBody>
      </p:sp>
      <p:sp>
        <p:nvSpPr>
          <p:cNvPr id="5" name="Slide Number Placeholder 4"/>
          <p:cNvSpPr>
            <a:spLocks noGrp="1"/>
          </p:cNvSpPr>
          <p:nvPr>
            <p:ph type="sldNum" sz="quarter" idx="12"/>
          </p:nvPr>
        </p:nvSpPr>
        <p:spPr/>
        <p:txBody>
          <a:bodyPr/>
          <a:lstStyle/>
          <a:p>
            <a:fld id="{97CCC5E9-F9D9-46F9-AA92-085E1A182B77}" type="slidenum">
              <a:rPr lang="en-GB" smtClean="0"/>
              <a:pPr/>
              <a:t>36</a:t>
            </a:fld>
            <a:endParaRPr lang="en-GB" dirty="0"/>
          </a:p>
        </p:txBody>
      </p:sp>
    </p:spTree>
    <p:extLst>
      <p:ext uri="{BB962C8B-B14F-4D97-AF65-F5344CB8AC3E}">
        <p14:creationId xmlns:p14="http://schemas.microsoft.com/office/powerpoint/2010/main" val="2521649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4 – BelRai</a:t>
            </a:r>
            <a:endParaRPr lang="en-GB"/>
          </a:p>
        </p:txBody>
      </p:sp>
      <p:sp>
        <p:nvSpPr>
          <p:cNvPr id="11" name="Content Placeholder 10"/>
          <p:cNvSpPr>
            <a:spLocks noGrp="1"/>
          </p:cNvSpPr>
          <p:nvPr>
            <p:ph idx="1"/>
          </p:nvPr>
        </p:nvSpPr>
        <p:spPr/>
        <p:txBody>
          <a:bodyPr/>
          <a:lstStyle/>
          <a:p>
            <a:r>
              <a:rPr lang="en-GB" dirty="0" smtClean="0"/>
              <a:t>Access to therapeutic relationships</a:t>
            </a:r>
          </a:p>
          <a:p>
            <a:pPr lvl="1"/>
            <a:r>
              <a:rPr lang="en-GB" dirty="0" smtClean="0"/>
              <a:t>creation of a therapeutic relationship between a healthcare provider and a patient in the </a:t>
            </a:r>
            <a:r>
              <a:rPr lang="en-GB" dirty="0" err="1" smtClean="0"/>
              <a:t>BelRAI</a:t>
            </a:r>
            <a:r>
              <a:rPr lang="en-GB" dirty="0" smtClean="0"/>
              <a:t> 2.0 web application  </a:t>
            </a:r>
          </a:p>
          <a:p>
            <a:pPr lvl="1"/>
            <a:r>
              <a:rPr lang="en-GB" dirty="0" smtClean="0"/>
              <a:t>access to control therapeutic exclusions  </a:t>
            </a:r>
          </a:p>
          <a:p>
            <a:r>
              <a:rPr lang="en-GB" dirty="0" smtClean="0"/>
              <a:t>Integration into the reference directory</a:t>
            </a:r>
          </a:p>
          <a:p>
            <a:pPr lvl="1"/>
            <a:r>
              <a:rPr lang="en-GB" dirty="0" smtClean="0"/>
              <a:t>aim: to inform healthcare providers about the existence of an assessment for their patient</a:t>
            </a:r>
          </a:p>
          <a:p>
            <a:r>
              <a:rPr lang="en-GB" dirty="0" err="1" smtClean="0"/>
              <a:t>BelRAI</a:t>
            </a:r>
            <a:r>
              <a:rPr lang="en-GB" dirty="0" smtClean="0"/>
              <a:t> web service for target groups</a:t>
            </a:r>
          </a:p>
          <a:p>
            <a:pPr lvl="1"/>
            <a:r>
              <a:rPr lang="en-GB" dirty="0" smtClean="0"/>
              <a:t>clinical psychologist</a:t>
            </a:r>
          </a:p>
          <a:p>
            <a:pPr lvl="1"/>
            <a:r>
              <a:rPr lang="en-GB" dirty="0" smtClean="0"/>
              <a:t>clinical </a:t>
            </a:r>
            <a:r>
              <a:rPr lang="en-GB" dirty="0" err="1" smtClean="0"/>
              <a:t>orthopedagogue</a:t>
            </a:r>
            <a:endParaRPr lang="en-GB" dirty="0" smtClean="0"/>
          </a:p>
          <a:p>
            <a:pPr lvl="1"/>
            <a:r>
              <a:rPr lang="en-GB" dirty="0" smtClean="0"/>
              <a:t>individual healthcare providers (in progress)</a:t>
            </a:r>
          </a:p>
          <a:p>
            <a:pPr lvl="1"/>
            <a:endParaRPr lang="nl-NL" dirty="0" smtClean="0"/>
          </a:p>
          <a:p>
            <a:endParaRPr lang="nl-BE" dirty="0"/>
          </a:p>
        </p:txBody>
      </p:sp>
      <p:sp>
        <p:nvSpPr>
          <p:cNvPr id="4" name="Slide Number Placeholder 3"/>
          <p:cNvSpPr>
            <a:spLocks noGrp="1"/>
          </p:cNvSpPr>
          <p:nvPr>
            <p:ph type="sldNum" sz="quarter" idx="12"/>
          </p:nvPr>
        </p:nvSpPr>
        <p:spPr/>
        <p:txBody>
          <a:bodyPr/>
          <a:lstStyle/>
          <a:p>
            <a:fld id="{97CCC5E9-F9D9-46F9-AA92-085E1A182B77}" type="slidenum">
              <a:rPr lang="en-GB" smtClean="0"/>
              <a:pPr/>
              <a:t>37</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44308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4 – BelRai</a:t>
            </a:r>
            <a:endParaRPr lang="en-GB"/>
          </a:p>
        </p:txBody>
      </p:sp>
      <p:sp>
        <p:nvSpPr>
          <p:cNvPr id="11" name="Content Placeholder 10"/>
          <p:cNvSpPr>
            <a:spLocks noGrp="1"/>
          </p:cNvSpPr>
          <p:nvPr>
            <p:ph idx="1"/>
          </p:nvPr>
        </p:nvSpPr>
        <p:spPr/>
        <p:txBody>
          <a:bodyPr/>
          <a:lstStyle/>
          <a:p>
            <a:endParaRPr lang="en-GB" dirty="0" smtClean="0"/>
          </a:p>
          <a:p>
            <a:r>
              <a:rPr lang="en-GB" dirty="0" err="1" smtClean="0"/>
              <a:t>BelRAI</a:t>
            </a:r>
            <a:r>
              <a:rPr lang="en-GB" dirty="0" smtClean="0"/>
              <a:t> Flanders</a:t>
            </a:r>
          </a:p>
          <a:p>
            <a:endParaRPr lang="en-GB" dirty="0"/>
          </a:p>
          <a:p>
            <a:pPr lvl="1"/>
            <a:r>
              <a:rPr lang="en-GB" dirty="0"/>
              <a:t>web application for creating the </a:t>
            </a:r>
            <a:r>
              <a:rPr lang="en-GB" dirty="0" err="1"/>
              <a:t>BelRAI</a:t>
            </a:r>
            <a:r>
              <a:rPr lang="en-GB" dirty="0"/>
              <a:t> screener and making the results available- </a:t>
            </a:r>
            <a:r>
              <a:rPr lang="en-GB" dirty="0" smtClean="0"/>
              <a:t>done</a:t>
            </a:r>
          </a:p>
          <a:p>
            <a:pPr lvl="1"/>
            <a:endParaRPr lang="en-GB" dirty="0"/>
          </a:p>
          <a:p>
            <a:pPr lvl="1"/>
            <a:r>
              <a:rPr lang="en-GB" dirty="0"/>
              <a:t>web application to manage healthcare relationships for organisations and their </a:t>
            </a:r>
            <a:r>
              <a:rPr lang="en-GB" dirty="0" smtClean="0"/>
              <a:t>employees-done</a:t>
            </a:r>
          </a:p>
          <a:p>
            <a:pPr lvl="1"/>
            <a:endParaRPr lang="en-GB" dirty="0"/>
          </a:p>
          <a:p>
            <a:pPr lvl="1"/>
            <a:r>
              <a:rPr lang="en-GB" dirty="0"/>
              <a:t>creation of a database of healthcare relationships at the </a:t>
            </a:r>
            <a:r>
              <a:rPr lang="en-GB" dirty="0">
                <a:solidFill>
                  <a:srgbClr val="087670"/>
                </a:solidFill>
              </a:rPr>
              <a:t>eHealth</a:t>
            </a:r>
            <a:r>
              <a:rPr lang="en-GB" dirty="0"/>
              <a:t> platform for healthcare institutions without an authentic source - done</a:t>
            </a:r>
          </a:p>
          <a:p>
            <a:endParaRPr lang="en-GB" dirty="0" smtClean="0"/>
          </a:p>
          <a:p>
            <a:pPr marL="0" indent="0">
              <a:buNone/>
            </a:pPr>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38</a:t>
            </a:fld>
            <a:endParaRPr lang="en-GB" dirty="0"/>
          </a:p>
        </p:txBody>
      </p:sp>
    </p:spTree>
    <p:extLst>
      <p:ext uri="{BB962C8B-B14F-4D97-AF65-F5344CB8AC3E}">
        <p14:creationId xmlns:p14="http://schemas.microsoft.com/office/powerpoint/2010/main" val="2508741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Cluster 6 – eHealth and sickness funds</a:t>
            </a:r>
            <a:endParaRPr lang="en-GB" dirty="0"/>
          </a:p>
        </p:txBody>
      </p:sp>
      <p:sp>
        <p:nvSpPr>
          <p:cNvPr id="11" name="Content Placeholder 10"/>
          <p:cNvSpPr>
            <a:spLocks noGrp="1"/>
          </p:cNvSpPr>
          <p:nvPr>
            <p:ph idx="1"/>
          </p:nvPr>
        </p:nvSpPr>
        <p:spPr/>
        <p:txBody>
          <a:bodyPr/>
          <a:lstStyle/>
          <a:p>
            <a:r>
              <a:rPr lang="en-GB" sz="2000" dirty="0" err="1" smtClean="0"/>
              <a:t>MyCarenet</a:t>
            </a:r>
            <a:r>
              <a:rPr lang="en-GB" sz="2000" dirty="0" smtClean="0"/>
              <a:t> portal as an access point for healthcare providers to the web services of the CIN</a:t>
            </a:r>
          </a:p>
          <a:p>
            <a:pPr lvl="1"/>
            <a:r>
              <a:rPr lang="en-GB" sz="1800" dirty="0" smtClean="0"/>
              <a:t>Member data</a:t>
            </a:r>
          </a:p>
          <a:p>
            <a:pPr lvl="2"/>
            <a:r>
              <a:rPr lang="en-GB" sz="1600" dirty="0"/>
              <a:t>allows any authorised healthcare institution or provider to consult the information (insurability and derived rights) of the care user that is necessary for correct invoicing or care or products providing </a:t>
            </a:r>
          </a:p>
          <a:p>
            <a:pPr lvl="2"/>
            <a:r>
              <a:rPr lang="en-GB" sz="1600" dirty="0"/>
              <a:t>will replace the insurability service</a:t>
            </a:r>
          </a:p>
          <a:p>
            <a:pPr lvl="2"/>
            <a:r>
              <a:rPr lang="en-GB" sz="1600" dirty="0"/>
              <a:t>a synchronous and asynchronous service that will be integrated into the practitioners' software is planned</a:t>
            </a:r>
          </a:p>
          <a:p>
            <a:pPr lvl="2"/>
            <a:r>
              <a:rPr lang="en-GB" sz="1600" dirty="0"/>
              <a:t>a web application is also available on the </a:t>
            </a:r>
            <a:r>
              <a:rPr lang="en-GB" sz="1600" dirty="0" err="1"/>
              <a:t>MyCarenet</a:t>
            </a:r>
            <a:r>
              <a:rPr lang="en-GB" sz="1600" dirty="0"/>
              <a:t> </a:t>
            </a:r>
            <a:r>
              <a:rPr lang="en-GB" sz="1600" dirty="0" smtClean="0"/>
              <a:t>portal</a:t>
            </a:r>
          </a:p>
          <a:p>
            <a:pPr lvl="1"/>
            <a:r>
              <a:rPr lang="en-GB" sz="1800" dirty="0" err="1" smtClean="0"/>
              <a:t>tarification</a:t>
            </a:r>
            <a:endParaRPr lang="en-GB" sz="1800" dirty="0" smtClean="0"/>
          </a:p>
          <a:p>
            <a:pPr lvl="1"/>
            <a:r>
              <a:rPr lang="en-GB" sz="1800" dirty="0"/>
              <a:t>c</a:t>
            </a:r>
            <a:r>
              <a:rPr lang="en-GB" sz="1800" dirty="0" smtClean="0"/>
              <a:t>onsultation of GMF-holder</a:t>
            </a:r>
          </a:p>
          <a:p>
            <a:r>
              <a:rPr lang="en-GB" sz="2200" dirty="0" smtClean="0"/>
              <a:t>accessible for physicians, nurses, physiotherapists, dentists, midwives, orthopaedists, ...  </a:t>
            </a:r>
          </a:p>
          <a:p>
            <a:r>
              <a:rPr lang="en-GB" sz="2200" dirty="0" smtClean="0"/>
              <a:t>extension to the centres for family planning, the centres for rehabilitation and the initiatives for protected housing </a:t>
            </a:r>
          </a:p>
        </p:txBody>
      </p:sp>
      <p:sp>
        <p:nvSpPr>
          <p:cNvPr id="4" name="Slide Number Placeholder 3"/>
          <p:cNvSpPr>
            <a:spLocks noGrp="1"/>
          </p:cNvSpPr>
          <p:nvPr>
            <p:ph type="sldNum" sz="quarter" idx="12"/>
          </p:nvPr>
        </p:nvSpPr>
        <p:spPr/>
        <p:txBody>
          <a:bodyPr/>
          <a:lstStyle/>
          <a:p>
            <a:fld id="{97CCC5E9-F9D9-46F9-AA92-085E1A182B77}" type="slidenum">
              <a:rPr lang="en-GB" smtClean="0"/>
              <a:pPr/>
              <a:t>39</a:t>
            </a:fld>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222200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362201"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Benefits at the end of the consultation</a:t>
              </a:r>
              <a:endParaRPr lang="fr-BE" sz="1200" b="1" dirty="0">
                <a:solidFill>
                  <a:schemeClr val="bg1"/>
                </a:solidFill>
              </a:endParaRPr>
            </a:p>
          </p:txBody>
        </p:sp>
      </p:grpSp>
      <p:sp>
        <p:nvSpPr>
          <p:cNvPr id="3" name="Title 2"/>
          <p:cNvSpPr>
            <a:spLocks noGrp="1"/>
          </p:cNvSpPr>
          <p:nvPr>
            <p:ph type="title"/>
          </p:nvPr>
        </p:nvSpPr>
        <p:spPr/>
        <p:txBody>
          <a:bodyPr/>
          <a:lstStyle/>
          <a:p>
            <a:r>
              <a:rPr lang="en-US" smtClean="0"/>
              <a:t>Benefits at the end of the consultation</a:t>
            </a:r>
            <a:endParaRPr lang="fr-BE" dirty="0"/>
          </a:p>
        </p:txBody>
      </p:sp>
      <p:sp>
        <p:nvSpPr>
          <p:cNvPr id="5" name="Slide Number Placeholder 4"/>
          <p:cNvSpPr>
            <a:spLocks noGrp="1"/>
          </p:cNvSpPr>
          <p:nvPr>
            <p:ph type="sldNum" sz="quarter" idx="12"/>
          </p:nvPr>
        </p:nvSpPr>
        <p:spPr/>
        <p:txBody>
          <a:bodyPr/>
          <a:lstStyle/>
          <a:p>
            <a:fld id="{97CCC5E9-F9D9-46F9-AA92-085E1A182B77}" type="slidenum">
              <a:rPr lang="en-GB" smtClean="0"/>
              <a:pPr/>
              <a:t>4</a:t>
            </a:fld>
            <a:endParaRPr lang="en-GB" dirty="0"/>
          </a:p>
        </p:txBody>
      </p:sp>
      <p:grpSp>
        <p:nvGrpSpPr>
          <p:cNvPr id="17" name="Group 16"/>
          <p:cNvGrpSpPr>
            <a:grpSpLocks/>
          </p:cNvGrpSpPr>
          <p:nvPr/>
        </p:nvGrpSpPr>
        <p:grpSpPr bwMode="auto">
          <a:xfrm>
            <a:off x="1782513"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smtClean="0">
                    <a:solidFill>
                      <a:schemeClr val="bg1"/>
                    </a:solidFill>
                    <a:latin typeface="+mn-lt"/>
                  </a:rPr>
                  <a:t>Pricing,</a:t>
                </a:r>
              </a:p>
              <a:p>
                <a:pPr algn="ctr" fontAlgn="auto">
                  <a:spcBef>
                    <a:spcPts val="0"/>
                  </a:spcBef>
                  <a:spcAft>
                    <a:spcPts val="0"/>
                  </a:spcAft>
                  <a:defRPr/>
                </a:pPr>
                <a:r>
                  <a:rPr lang="fr-BE" dirty="0" err="1" smtClean="0">
                    <a:solidFill>
                      <a:schemeClr val="bg1"/>
                    </a:solidFill>
                    <a:latin typeface="+mn-lt"/>
                  </a:rPr>
                  <a:t>billing</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1714251"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Creation and sending of certificates</a:t>
                </a: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491039"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smtClean="0">
                    <a:solidFill>
                      <a:schemeClr val="bg1"/>
                    </a:solidFill>
                    <a:latin typeface="+mn-lt"/>
                  </a:rPr>
                  <a:t>Update of </a:t>
                </a:r>
                <a:r>
                  <a:rPr lang="fr-BE" dirty="0" err="1" smtClean="0">
                    <a:solidFill>
                      <a:schemeClr val="bg1"/>
                    </a:solidFill>
                    <a:latin typeface="+mn-lt"/>
                  </a:rPr>
                  <a:t>SumEHR</a:t>
                </a:r>
                <a:r>
                  <a:rPr lang="fr-BE" dirty="0">
                    <a:solidFill>
                      <a:schemeClr val="bg1"/>
                    </a:solidFill>
                    <a:latin typeface="+mn-lt"/>
                  </a:rPr>
                  <a:t>, </a:t>
                </a:r>
                <a:r>
                  <a:rPr lang="fr-BE" dirty="0" err="1" smtClean="0">
                    <a:solidFill>
                      <a:schemeClr val="bg1"/>
                    </a:solidFill>
                    <a:latin typeface="+mn-lt"/>
                  </a:rPr>
                  <a:t>medication</a:t>
                </a:r>
                <a:r>
                  <a:rPr lang="fr-BE" dirty="0" smtClean="0">
                    <a:solidFill>
                      <a:schemeClr val="bg1"/>
                    </a:solidFill>
                    <a:latin typeface="+mn-lt"/>
                  </a:rPr>
                  <a:t> </a:t>
                </a:r>
                <a:r>
                  <a:rPr lang="fr-BE" dirty="0" err="1" smtClean="0">
                    <a:solidFill>
                      <a:schemeClr val="bg1"/>
                    </a:solidFill>
                    <a:latin typeface="+mn-lt"/>
                  </a:rPr>
                  <a:t>schedule</a:t>
                </a:r>
                <a:r>
                  <a:rPr lang="fr-BE" dirty="0" smtClean="0">
                    <a:solidFill>
                      <a:schemeClr val="bg1"/>
                    </a:solidFill>
                    <a:latin typeface="+mn-lt"/>
                  </a:rPr>
                  <a:t>,</a:t>
                </a:r>
              </a:p>
              <a:p>
                <a:pPr algn="ctr" fontAlgn="auto">
                  <a:spcBef>
                    <a:spcPts val="0"/>
                  </a:spcBef>
                  <a:spcAft>
                    <a:spcPts val="0"/>
                  </a:spcAft>
                  <a:defRPr/>
                </a:pPr>
                <a:r>
                  <a:rPr lang="fr-BE" dirty="0" smtClean="0">
                    <a:solidFill>
                      <a:schemeClr val="bg1"/>
                    </a:solidFill>
                    <a:latin typeface="+mn-lt"/>
                  </a:rPr>
                  <a:t>... </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4189164"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Sending a</a:t>
                </a:r>
                <a:r>
                  <a:rPr lang="en-US" dirty="0" smtClean="0">
                    <a:solidFill>
                      <a:schemeClr val="bg1"/>
                    </a:solidFill>
                    <a:latin typeface="+mn-lt"/>
                  </a:rPr>
                  <a:t> </a:t>
                </a:r>
                <a:r>
                  <a:rPr lang="en-US" dirty="0">
                    <a:solidFill>
                      <a:schemeClr val="bg1"/>
                    </a:solidFill>
                    <a:latin typeface="+mn-lt"/>
                  </a:rPr>
                  <a:t>report to the holder of the GMF</a:t>
                </a:r>
                <a:endParaRPr lang="fr-BE" dirty="0">
                  <a:solidFill>
                    <a:schemeClr val="bg1"/>
                  </a:solidFill>
                  <a:latin typeface="+mn-lt"/>
                </a:endParaRP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7322889"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800" dirty="0">
                  <a:solidFill>
                    <a:schemeClr val="bg1"/>
                  </a:solidFill>
                  <a:latin typeface="+mn-lt"/>
                </a:endParaRPr>
              </a:p>
              <a:p>
                <a:pPr algn="ctr"/>
                <a:r>
                  <a:rPr lang="fr-BE" altLang="en-US" sz="1800" dirty="0" smtClean="0">
                    <a:solidFill>
                      <a:schemeClr val="bg1"/>
                    </a:solidFill>
                    <a:latin typeface="+mn-lt"/>
                  </a:rPr>
                  <a:t>Registration</a:t>
                </a:r>
                <a:endParaRPr lang="fr-BE" altLang="en-US" sz="1800" dirty="0">
                  <a:solidFill>
                    <a:schemeClr val="bg1"/>
                  </a:solidFill>
                  <a:latin typeface="+mn-lt"/>
                </a:endParaRP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3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COVID-19 (</a:t>
            </a:r>
            <a:r>
              <a:rPr lang="nl-BE" dirty="0" err="1" smtClean="0"/>
              <a:t>see</a:t>
            </a:r>
            <a:r>
              <a:rPr lang="nl-BE" dirty="0"/>
              <a:t> </a:t>
            </a:r>
            <a:r>
              <a:rPr lang="nl-BE" dirty="0">
                <a:hlinkClick r:id="rId2"/>
              </a:rPr>
              <a:t>https://www.corona-tracking.info</a:t>
            </a:r>
            <a:r>
              <a:rPr lang="nl-BE" dirty="0" smtClean="0">
                <a:hlinkClick r:id="rId2"/>
              </a:rPr>
              <a:t>/</a:t>
            </a:r>
            <a:r>
              <a:rPr lang="nl-BE" dirty="0" smtClean="0"/>
              <a:t>) </a:t>
            </a:r>
            <a:endParaRPr lang="nl-BE" dirty="0"/>
          </a:p>
        </p:txBody>
      </p:sp>
      <p:sp>
        <p:nvSpPr>
          <p:cNvPr id="3" name="Tijdelijke aanduiding voor inhoud 2"/>
          <p:cNvSpPr>
            <a:spLocks noGrp="1"/>
          </p:cNvSpPr>
          <p:nvPr>
            <p:ph idx="1"/>
          </p:nvPr>
        </p:nvSpPr>
        <p:spPr/>
        <p:txBody>
          <a:bodyPr/>
          <a:lstStyle/>
          <a:p>
            <a:r>
              <a:rPr lang="nl-BE" dirty="0" smtClean="0"/>
              <a:t>Contact </a:t>
            </a:r>
            <a:r>
              <a:rPr lang="nl-BE" dirty="0" err="1" smtClean="0"/>
              <a:t>tracing</a:t>
            </a:r>
            <a:endParaRPr lang="nl-BE" dirty="0" smtClean="0"/>
          </a:p>
          <a:p>
            <a:pPr lvl="1"/>
            <a:r>
              <a:rPr lang="nl-BE" dirty="0"/>
              <a:t>c</a:t>
            </a:r>
            <a:r>
              <a:rPr lang="nl-BE" dirty="0" smtClean="0"/>
              <a:t>ontact centers</a:t>
            </a:r>
          </a:p>
          <a:p>
            <a:pPr lvl="1"/>
            <a:r>
              <a:rPr lang="nl-BE" dirty="0" err="1" smtClean="0"/>
              <a:t>Coronalert</a:t>
            </a:r>
            <a:r>
              <a:rPr lang="nl-BE" dirty="0" smtClean="0"/>
              <a:t> app (</a:t>
            </a:r>
            <a:r>
              <a:rPr lang="nl-BE" dirty="0" err="1" smtClean="0"/>
              <a:t>see</a:t>
            </a:r>
            <a:r>
              <a:rPr lang="nl-BE" dirty="0"/>
              <a:t> </a:t>
            </a:r>
            <a:r>
              <a:rPr lang="nl-BE" dirty="0">
                <a:hlinkClick r:id="rId3"/>
              </a:rPr>
              <a:t>https://</a:t>
            </a:r>
            <a:r>
              <a:rPr lang="nl-BE" dirty="0" smtClean="0">
                <a:hlinkClick r:id="rId3"/>
              </a:rPr>
              <a:t>coronalert.be/</a:t>
            </a:r>
            <a:r>
              <a:rPr lang="nl-BE" dirty="0" smtClean="0"/>
              <a:t>) </a:t>
            </a:r>
          </a:p>
          <a:p>
            <a:pPr lvl="1"/>
            <a:r>
              <a:rPr lang="nl-BE" dirty="0" err="1"/>
              <a:t>c</a:t>
            </a:r>
            <a:r>
              <a:rPr lang="nl-BE" dirty="0" err="1" smtClean="0"/>
              <a:t>ollectivity</a:t>
            </a:r>
            <a:r>
              <a:rPr lang="nl-BE" dirty="0" smtClean="0"/>
              <a:t> tool</a:t>
            </a:r>
          </a:p>
          <a:p>
            <a:endParaRPr lang="nl-BE" dirty="0" smtClean="0"/>
          </a:p>
          <a:p>
            <a:r>
              <a:rPr lang="nl-BE" dirty="0" err="1" smtClean="0"/>
              <a:t>Testing</a:t>
            </a:r>
            <a:endParaRPr lang="nl-BE" dirty="0" smtClean="0"/>
          </a:p>
          <a:p>
            <a:pPr lvl="1"/>
            <a:r>
              <a:rPr lang="nl-BE" dirty="0" smtClean="0"/>
              <a:t>PCR, RAT, </a:t>
            </a:r>
            <a:r>
              <a:rPr lang="nl-BE" dirty="0" err="1" smtClean="0"/>
              <a:t>self</a:t>
            </a:r>
            <a:r>
              <a:rPr lang="nl-BE" dirty="0" smtClean="0"/>
              <a:t> RAT, </a:t>
            </a:r>
            <a:r>
              <a:rPr lang="nl-BE" dirty="0" err="1" smtClean="0"/>
              <a:t>saliva</a:t>
            </a:r>
            <a:r>
              <a:rPr lang="nl-BE" dirty="0" smtClean="0"/>
              <a:t> test</a:t>
            </a:r>
          </a:p>
          <a:p>
            <a:pPr lvl="1"/>
            <a:r>
              <a:rPr lang="nl-BE" dirty="0" smtClean="0"/>
              <a:t>CTPC (corona test </a:t>
            </a:r>
            <a:r>
              <a:rPr lang="nl-BE" dirty="0" err="1" smtClean="0"/>
              <a:t>prescription</a:t>
            </a:r>
            <a:r>
              <a:rPr lang="nl-BE" dirty="0" smtClean="0"/>
              <a:t> code)</a:t>
            </a:r>
          </a:p>
          <a:p>
            <a:pPr lvl="1"/>
            <a:r>
              <a:rPr lang="nl-BE" dirty="0" err="1" smtClean="0"/>
              <a:t>reservation</a:t>
            </a:r>
            <a:r>
              <a:rPr lang="nl-BE" dirty="0" smtClean="0"/>
              <a:t> of sample </a:t>
            </a:r>
            <a:r>
              <a:rPr lang="nl-BE" dirty="0" err="1" smtClean="0"/>
              <a:t>collection</a:t>
            </a:r>
            <a:endParaRPr lang="nl-BE" dirty="0" smtClean="0"/>
          </a:p>
          <a:p>
            <a:pPr lvl="1"/>
            <a:r>
              <a:rPr lang="nl-BE" dirty="0" err="1" smtClean="0"/>
              <a:t>execution</a:t>
            </a:r>
            <a:r>
              <a:rPr lang="nl-BE" dirty="0" smtClean="0"/>
              <a:t> of test</a:t>
            </a:r>
          </a:p>
          <a:p>
            <a:pPr lvl="1"/>
            <a:r>
              <a:rPr lang="nl-BE" dirty="0" err="1" smtClean="0"/>
              <a:t>accessibility</a:t>
            </a:r>
            <a:r>
              <a:rPr lang="nl-BE" dirty="0" smtClean="0"/>
              <a:t> of test </a:t>
            </a:r>
            <a:r>
              <a:rPr lang="nl-BE" dirty="0" err="1" smtClean="0"/>
              <a:t>results</a:t>
            </a:r>
            <a:r>
              <a:rPr lang="nl-BE" dirty="0" smtClean="0"/>
              <a:t> (database at </a:t>
            </a:r>
            <a:r>
              <a:rPr lang="nl-BE" dirty="0" err="1" smtClean="0"/>
              <a:t>Sciensano</a:t>
            </a:r>
            <a:r>
              <a:rPr lang="nl-BE" dirty="0" smtClean="0"/>
              <a:t>)</a:t>
            </a:r>
          </a:p>
          <a:p>
            <a:pPr lvl="1"/>
            <a:endParaRPr lang="nl-BE" dirty="0"/>
          </a:p>
          <a:p>
            <a:r>
              <a:rPr lang="nl-BE" dirty="0" smtClean="0"/>
              <a:t>Passenger </a:t>
            </a:r>
            <a:r>
              <a:rPr lang="nl-BE" dirty="0" err="1" smtClean="0"/>
              <a:t>Locator</a:t>
            </a:r>
            <a:r>
              <a:rPr lang="nl-BE" dirty="0" smtClean="0"/>
              <a:t> Form</a:t>
            </a:r>
          </a:p>
        </p:txBody>
      </p:sp>
      <p:sp>
        <p:nvSpPr>
          <p:cNvPr id="4" name="Tijdelijke aanduiding voor dianummer 3"/>
          <p:cNvSpPr>
            <a:spLocks noGrp="1"/>
          </p:cNvSpPr>
          <p:nvPr>
            <p:ph type="sldNum" sz="quarter" idx="12"/>
          </p:nvPr>
        </p:nvSpPr>
        <p:spPr/>
        <p:txBody>
          <a:bodyPr/>
          <a:lstStyle/>
          <a:p>
            <a:pPr>
              <a:defRPr/>
            </a:pPr>
            <a:fld id="{97CCC5E9-F9D9-46F9-AA92-085E1A182B77}" type="slidenum">
              <a:rPr lang="en-GB" smtClean="0"/>
              <a:pPr>
                <a:defRPr/>
              </a:pPr>
              <a:t>40</a:t>
            </a:fld>
            <a:endParaRPr lang="en-GB" dirty="0"/>
          </a:p>
        </p:txBody>
      </p:sp>
    </p:spTree>
    <p:extLst>
      <p:ext uri="{BB962C8B-B14F-4D97-AF65-F5344CB8AC3E}">
        <p14:creationId xmlns:p14="http://schemas.microsoft.com/office/powerpoint/2010/main" val="156599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COVID-19 (</a:t>
            </a:r>
            <a:r>
              <a:rPr lang="nl-BE" dirty="0" err="1" smtClean="0"/>
              <a:t>see</a:t>
            </a:r>
            <a:r>
              <a:rPr lang="nl-BE" dirty="0"/>
              <a:t> </a:t>
            </a:r>
            <a:r>
              <a:rPr lang="nl-BE" dirty="0">
                <a:hlinkClick r:id="rId2"/>
              </a:rPr>
              <a:t>https://www.corona-tracking.info</a:t>
            </a:r>
            <a:r>
              <a:rPr lang="nl-BE" dirty="0" smtClean="0">
                <a:hlinkClick r:id="rId2"/>
              </a:rPr>
              <a:t>/</a:t>
            </a:r>
            <a:r>
              <a:rPr lang="nl-BE" dirty="0" smtClean="0"/>
              <a:t>)</a:t>
            </a:r>
            <a:endParaRPr lang="nl-BE" dirty="0"/>
          </a:p>
        </p:txBody>
      </p:sp>
      <p:sp>
        <p:nvSpPr>
          <p:cNvPr id="3" name="Tijdelijke aanduiding voor inhoud 2"/>
          <p:cNvSpPr>
            <a:spLocks noGrp="1"/>
          </p:cNvSpPr>
          <p:nvPr>
            <p:ph idx="1"/>
          </p:nvPr>
        </p:nvSpPr>
        <p:spPr/>
        <p:txBody>
          <a:bodyPr/>
          <a:lstStyle/>
          <a:p>
            <a:r>
              <a:rPr lang="nl-BE" dirty="0" err="1"/>
              <a:t>Vaccination</a:t>
            </a:r>
            <a:endParaRPr lang="nl-BE" dirty="0"/>
          </a:p>
          <a:p>
            <a:pPr lvl="1"/>
            <a:r>
              <a:rPr lang="nl-BE" dirty="0" err="1"/>
              <a:t>organisation</a:t>
            </a:r>
            <a:r>
              <a:rPr lang="nl-BE" dirty="0"/>
              <a:t> of </a:t>
            </a:r>
            <a:r>
              <a:rPr lang="nl-BE" dirty="0" err="1" smtClean="0"/>
              <a:t>vaccination</a:t>
            </a:r>
            <a:r>
              <a:rPr lang="nl-BE" dirty="0" smtClean="0"/>
              <a:t> (</a:t>
            </a:r>
            <a:r>
              <a:rPr lang="nl-BE" dirty="0" err="1" smtClean="0"/>
              <a:t>Vaccination</a:t>
            </a:r>
            <a:r>
              <a:rPr lang="nl-BE" dirty="0" smtClean="0"/>
              <a:t> Codes Database)</a:t>
            </a:r>
            <a:endParaRPr lang="nl-BE" dirty="0"/>
          </a:p>
          <a:p>
            <a:pPr lvl="1"/>
            <a:r>
              <a:rPr lang="nl-BE" dirty="0"/>
              <a:t>Vaccinnet+</a:t>
            </a:r>
          </a:p>
          <a:p>
            <a:pPr lvl="1"/>
            <a:r>
              <a:rPr lang="nl-BE" dirty="0" err="1"/>
              <a:t>reporting</a:t>
            </a:r>
            <a:r>
              <a:rPr lang="nl-BE" dirty="0"/>
              <a:t> of </a:t>
            </a:r>
            <a:r>
              <a:rPr lang="nl-BE" dirty="0" err="1"/>
              <a:t>undesirable</a:t>
            </a:r>
            <a:r>
              <a:rPr lang="nl-BE" dirty="0"/>
              <a:t> </a:t>
            </a:r>
            <a:r>
              <a:rPr lang="nl-BE" dirty="0" err="1" smtClean="0"/>
              <a:t>effects</a:t>
            </a:r>
            <a:endParaRPr lang="nl-BE" dirty="0" smtClean="0"/>
          </a:p>
          <a:p>
            <a:pPr lvl="1"/>
            <a:endParaRPr lang="nl-BE" dirty="0"/>
          </a:p>
          <a:p>
            <a:r>
              <a:rPr lang="nl-BE" dirty="0" smtClean="0"/>
              <a:t>Digital EU COVID-19 </a:t>
            </a:r>
            <a:r>
              <a:rPr lang="nl-BE" dirty="0" err="1" smtClean="0"/>
              <a:t>Certificates</a:t>
            </a:r>
            <a:endParaRPr lang="nl-BE" dirty="0" smtClean="0"/>
          </a:p>
          <a:p>
            <a:pPr lvl="1"/>
            <a:r>
              <a:rPr lang="nl-BE" dirty="0" err="1"/>
              <a:t>v</a:t>
            </a:r>
            <a:r>
              <a:rPr lang="nl-BE" dirty="0" err="1" smtClean="0"/>
              <a:t>accination</a:t>
            </a:r>
            <a:r>
              <a:rPr lang="nl-BE" dirty="0" smtClean="0"/>
              <a:t>, test </a:t>
            </a:r>
            <a:r>
              <a:rPr lang="nl-BE" dirty="0" err="1" smtClean="0"/>
              <a:t>and</a:t>
            </a:r>
            <a:r>
              <a:rPr lang="nl-BE" dirty="0" smtClean="0"/>
              <a:t> recovery </a:t>
            </a:r>
            <a:r>
              <a:rPr lang="nl-BE" dirty="0" err="1" smtClean="0"/>
              <a:t>certificates</a:t>
            </a:r>
            <a:endParaRPr lang="nl-BE" dirty="0" smtClean="0"/>
          </a:p>
          <a:p>
            <a:pPr lvl="1"/>
            <a:r>
              <a:rPr lang="nl-BE" dirty="0" err="1"/>
              <a:t>CovidSafeBe</a:t>
            </a:r>
            <a:r>
              <a:rPr lang="nl-BE" dirty="0"/>
              <a:t> (</a:t>
            </a:r>
            <a:r>
              <a:rPr lang="nl-BE" dirty="0" err="1"/>
              <a:t>see</a:t>
            </a:r>
            <a:r>
              <a:rPr lang="nl-BE" dirty="0"/>
              <a:t> </a:t>
            </a:r>
            <a:r>
              <a:rPr lang="nl-BE" dirty="0" smtClean="0">
                <a:hlinkClick r:id="rId3"/>
              </a:rPr>
              <a:t>https</a:t>
            </a:r>
            <a:r>
              <a:rPr lang="nl-BE" dirty="0">
                <a:hlinkClick r:id="rId3"/>
              </a:rPr>
              <a:t>://covidsafe.be</a:t>
            </a:r>
            <a:r>
              <a:rPr lang="nl-BE" dirty="0" smtClean="0">
                <a:hlinkClick r:id="rId3"/>
              </a:rPr>
              <a:t>/</a:t>
            </a:r>
            <a:r>
              <a:rPr lang="nl-BE" dirty="0" smtClean="0"/>
              <a:t>) </a:t>
            </a:r>
          </a:p>
          <a:p>
            <a:pPr lvl="1"/>
            <a:r>
              <a:rPr lang="nl-BE" dirty="0" err="1" smtClean="0"/>
              <a:t>CovidScanBe</a:t>
            </a:r>
            <a:r>
              <a:rPr lang="nl-BE" dirty="0" smtClean="0"/>
              <a:t> (Corona Safe Ticket) (</a:t>
            </a:r>
            <a:r>
              <a:rPr lang="nl-BE" dirty="0" err="1" smtClean="0"/>
              <a:t>see</a:t>
            </a:r>
            <a:r>
              <a:rPr lang="nl-BE" dirty="0"/>
              <a:t> </a:t>
            </a:r>
            <a:r>
              <a:rPr lang="nl-BE" dirty="0">
                <a:hlinkClick r:id="rId4"/>
              </a:rPr>
              <a:t>https://</a:t>
            </a:r>
            <a:r>
              <a:rPr lang="nl-BE" dirty="0" smtClean="0">
                <a:hlinkClick r:id="rId4"/>
              </a:rPr>
              <a:t>www.covidscan.be/</a:t>
            </a:r>
            <a:r>
              <a:rPr lang="nl-BE" dirty="0" smtClean="0"/>
              <a:t>)</a:t>
            </a:r>
            <a:endParaRPr lang="nl-BE" dirty="0"/>
          </a:p>
          <a:p>
            <a:endParaRPr lang="nl-BE" dirty="0"/>
          </a:p>
        </p:txBody>
      </p:sp>
      <p:sp>
        <p:nvSpPr>
          <p:cNvPr id="4" name="Tijdelijke aanduiding voor dianummer 3"/>
          <p:cNvSpPr>
            <a:spLocks noGrp="1"/>
          </p:cNvSpPr>
          <p:nvPr>
            <p:ph type="sldNum" sz="quarter" idx="12"/>
          </p:nvPr>
        </p:nvSpPr>
        <p:spPr/>
        <p:txBody>
          <a:bodyPr/>
          <a:lstStyle/>
          <a:p>
            <a:pPr>
              <a:defRPr/>
            </a:pPr>
            <a:fld id="{97CCC5E9-F9D9-46F9-AA92-085E1A182B77}" type="slidenum">
              <a:rPr lang="en-GB" smtClean="0"/>
              <a:pPr>
                <a:defRPr/>
              </a:pPr>
              <a:t>41</a:t>
            </a:fld>
            <a:endParaRPr lang="en-GB" dirty="0"/>
          </a:p>
        </p:txBody>
      </p:sp>
    </p:spTree>
    <p:extLst>
      <p:ext uri="{BB962C8B-B14F-4D97-AF65-F5344CB8AC3E}">
        <p14:creationId xmlns:p14="http://schemas.microsoft.com/office/powerpoint/2010/main" val="71701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Conclusion</a:t>
            </a:r>
            <a:endParaRPr lang="nl-BE" dirty="0"/>
          </a:p>
        </p:txBody>
      </p:sp>
      <p:sp>
        <p:nvSpPr>
          <p:cNvPr id="3" name="Tijdelijke aanduiding voor inhoud 2"/>
          <p:cNvSpPr>
            <a:spLocks noGrp="1"/>
          </p:cNvSpPr>
          <p:nvPr>
            <p:ph idx="1"/>
          </p:nvPr>
        </p:nvSpPr>
        <p:spPr/>
        <p:txBody>
          <a:bodyPr/>
          <a:lstStyle/>
          <a:p>
            <a:r>
              <a:rPr lang="nl-BE" dirty="0" smtClean="0"/>
              <a:t>A lot of </a:t>
            </a:r>
            <a:r>
              <a:rPr lang="nl-BE" dirty="0" err="1" smtClean="0"/>
              <a:t>progress</a:t>
            </a:r>
            <a:r>
              <a:rPr lang="nl-BE" dirty="0" smtClean="0"/>
              <a:t> has been made in </a:t>
            </a:r>
            <a:r>
              <a:rPr lang="nl-BE" dirty="0" err="1" smtClean="0"/>
              <a:t>operational</a:t>
            </a:r>
            <a:r>
              <a:rPr lang="nl-BE" dirty="0" smtClean="0"/>
              <a:t> eHealth </a:t>
            </a:r>
            <a:r>
              <a:rPr lang="nl-BE" dirty="0" err="1" smtClean="0"/>
              <a:t>applications</a:t>
            </a:r>
            <a:r>
              <a:rPr lang="nl-BE" dirty="0" smtClean="0"/>
              <a:t> </a:t>
            </a:r>
            <a:r>
              <a:rPr lang="nl-BE" dirty="0" err="1" smtClean="0"/>
              <a:t>during</a:t>
            </a:r>
            <a:r>
              <a:rPr lang="nl-BE" dirty="0" smtClean="0"/>
              <a:t> </a:t>
            </a:r>
            <a:r>
              <a:rPr lang="nl-BE" dirty="0" err="1" smtClean="0"/>
              <a:t>the</a:t>
            </a:r>
            <a:r>
              <a:rPr lang="nl-BE" dirty="0" smtClean="0"/>
              <a:t> last decade</a:t>
            </a:r>
          </a:p>
          <a:p>
            <a:pPr lvl="1"/>
            <a:r>
              <a:rPr lang="nl-BE" dirty="0" err="1"/>
              <a:t>c</a:t>
            </a:r>
            <a:r>
              <a:rPr lang="nl-BE" dirty="0" err="1" smtClean="0"/>
              <a:t>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sound </a:t>
            </a:r>
            <a:r>
              <a:rPr lang="nl-BE" dirty="0" err="1" smtClean="0"/>
              <a:t>architecture</a:t>
            </a:r>
            <a:r>
              <a:rPr lang="nl-BE" dirty="0" smtClean="0"/>
              <a:t> </a:t>
            </a:r>
            <a:r>
              <a:rPr lang="nl-BE" dirty="0" err="1" smtClean="0"/>
              <a:t>and</a:t>
            </a:r>
            <a:r>
              <a:rPr lang="nl-BE" dirty="0" smtClean="0"/>
              <a:t> basic services</a:t>
            </a:r>
          </a:p>
          <a:p>
            <a:pPr lvl="1"/>
            <a:r>
              <a:rPr lang="nl-BE" dirty="0" smtClean="0"/>
              <a:t>trust of </a:t>
            </a:r>
            <a:r>
              <a:rPr lang="nl-BE" dirty="0" err="1" smtClean="0"/>
              <a:t>patients</a:t>
            </a:r>
            <a:r>
              <a:rPr lang="nl-BE" dirty="0" smtClean="0"/>
              <a:t> </a:t>
            </a:r>
            <a:r>
              <a:rPr lang="nl-BE" dirty="0" err="1" smtClean="0"/>
              <a:t>and</a:t>
            </a:r>
            <a:r>
              <a:rPr lang="nl-BE" dirty="0" smtClean="0"/>
              <a:t> health care providers</a:t>
            </a:r>
          </a:p>
          <a:p>
            <a:pPr lvl="1"/>
            <a:r>
              <a:rPr lang="nl-BE" dirty="0" smtClean="0"/>
              <a:t>high take up </a:t>
            </a:r>
            <a:r>
              <a:rPr lang="nl-BE" dirty="0" err="1" smtClean="0"/>
              <a:t>by</a:t>
            </a:r>
            <a:r>
              <a:rPr lang="nl-BE" dirty="0" smtClean="0"/>
              <a:t> </a:t>
            </a:r>
            <a:r>
              <a:rPr lang="nl-BE" dirty="0" err="1" smtClean="0"/>
              <a:t>hospitals</a:t>
            </a:r>
            <a:r>
              <a:rPr lang="nl-BE" dirty="0" smtClean="0"/>
              <a:t>, labs, </a:t>
            </a:r>
            <a:r>
              <a:rPr lang="nl-BE" dirty="0" err="1" smtClean="0"/>
              <a:t>GP’s</a:t>
            </a:r>
            <a:r>
              <a:rPr lang="nl-BE" dirty="0" smtClean="0"/>
              <a:t>, </a:t>
            </a:r>
            <a:r>
              <a:rPr lang="nl-BE" dirty="0" err="1" smtClean="0"/>
              <a:t>pharmacists</a:t>
            </a:r>
            <a:r>
              <a:rPr lang="nl-BE" dirty="0" smtClean="0"/>
              <a:t>, </a:t>
            </a:r>
            <a:r>
              <a:rPr lang="nl-BE" dirty="0" err="1" smtClean="0"/>
              <a:t>patients</a:t>
            </a:r>
            <a:r>
              <a:rPr lang="nl-BE" dirty="0" smtClean="0"/>
              <a:t>, …</a:t>
            </a:r>
          </a:p>
          <a:p>
            <a:r>
              <a:rPr lang="nl-BE" dirty="0" err="1" smtClean="0"/>
              <a:t>Still</a:t>
            </a:r>
            <a:r>
              <a:rPr lang="nl-BE" dirty="0" smtClean="0"/>
              <a:t> </a:t>
            </a:r>
            <a:r>
              <a:rPr lang="nl-BE" dirty="0" err="1" smtClean="0"/>
              <a:t>evolution</a:t>
            </a:r>
            <a:r>
              <a:rPr lang="nl-BE" dirty="0" smtClean="0"/>
              <a:t> </a:t>
            </a:r>
            <a:r>
              <a:rPr lang="nl-BE" dirty="0" err="1" smtClean="0"/>
              <a:t>needed</a:t>
            </a:r>
            <a:endParaRPr lang="nl-BE" dirty="0" smtClean="0"/>
          </a:p>
          <a:p>
            <a:pPr lvl="1"/>
            <a:r>
              <a:rPr lang="nl-BE" dirty="0" err="1" smtClean="0"/>
              <a:t>Inclusion</a:t>
            </a:r>
            <a:r>
              <a:rPr lang="nl-BE" dirty="0" smtClean="0"/>
              <a:t> of specialist doctors</a:t>
            </a:r>
          </a:p>
          <a:p>
            <a:pPr lvl="2"/>
            <a:r>
              <a:rPr lang="nl-BE" dirty="0"/>
              <a:t>e</a:t>
            </a:r>
            <a:r>
              <a:rPr lang="nl-BE" dirty="0" smtClean="0"/>
              <a:t>xtension of GP software ?</a:t>
            </a:r>
          </a:p>
          <a:p>
            <a:pPr lvl="2"/>
            <a:r>
              <a:rPr lang="nl-BE" dirty="0" err="1"/>
              <a:t>u</a:t>
            </a:r>
            <a:r>
              <a:rPr lang="nl-BE" dirty="0" err="1" smtClean="0"/>
              <a:t>se</a:t>
            </a:r>
            <a:r>
              <a:rPr lang="nl-BE" dirty="0" smtClean="0"/>
              <a:t> of software of </a:t>
            </a:r>
            <a:r>
              <a:rPr lang="nl-BE" dirty="0" err="1" smtClean="0"/>
              <a:t>hospitals</a:t>
            </a:r>
            <a:r>
              <a:rPr lang="nl-BE" dirty="0" smtClean="0"/>
              <a:t> ?</a:t>
            </a:r>
          </a:p>
          <a:p>
            <a:pPr lvl="2"/>
            <a:r>
              <a:rPr lang="nl-BE" dirty="0" smtClean="0"/>
              <a:t>web portal ?</a:t>
            </a:r>
          </a:p>
          <a:p>
            <a:pPr lvl="1"/>
            <a:r>
              <a:rPr lang="nl-BE" dirty="0" err="1"/>
              <a:t>s</a:t>
            </a:r>
            <a:r>
              <a:rPr lang="nl-BE" dirty="0" err="1" smtClean="0"/>
              <a:t>econdary</a:t>
            </a:r>
            <a:r>
              <a:rPr lang="nl-BE" dirty="0" smtClean="0"/>
              <a:t> </a:t>
            </a:r>
            <a:r>
              <a:rPr lang="nl-BE" dirty="0" err="1" smtClean="0"/>
              <a:t>use</a:t>
            </a:r>
            <a:r>
              <a:rPr lang="nl-BE" dirty="0" smtClean="0"/>
              <a:t> of </a:t>
            </a:r>
            <a:r>
              <a:rPr lang="nl-BE" dirty="0" err="1" smtClean="0"/>
              <a:t>operational</a:t>
            </a:r>
            <a:r>
              <a:rPr lang="nl-BE" dirty="0" smtClean="0"/>
              <a:t> </a:t>
            </a:r>
            <a:r>
              <a:rPr lang="nl-BE" dirty="0" err="1" smtClean="0"/>
              <a:t>helath</a:t>
            </a:r>
            <a:r>
              <a:rPr lang="nl-BE" dirty="0" smtClean="0"/>
              <a:t> data </a:t>
            </a:r>
            <a:r>
              <a:rPr lang="nl-BE" dirty="0" err="1" smtClean="0"/>
              <a:t>for</a:t>
            </a:r>
            <a:r>
              <a:rPr lang="nl-BE" dirty="0" smtClean="0"/>
              <a:t> research </a:t>
            </a:r>
            <a:r>
              <a:rPr lang="nl-BE" dirty="0" err="1" smtClean="0"/>
              <a:t>and</a:t>
            </a:r>
            <a:r>
              <a:rPr lang="nl-BE" dirty="0" smtClean="0"/>
              <a:t> support of policy making</a:t>
            </a:r>
          </a:p>
          <a:p>
            <a:r>
              <a:rPr lang="nl-BE" dirty="0" err="1" smtClean="0"/>
              <a:t>Valorization</a:t>
            </a:r>
            <a:r>
              <a:rPr lang="nl-BE" dirty="0" smtClean="0"/>
              <a:t> of new tools </a:t>
            </a:r>
            <a:r>
              <a:rPr lang="nl-BE" dirty="0" err="1" smtClean="0"/>
              <a:t>and</a:t>
            </a:r>
            <a:r>
              <a:rPr lang="nl-BE" dirty="0" smtClean="0"/>
              <a:t> </a:t>
            </a:r>
            <a:r>
              <a:rPr lang="nl-BE" dirty="0" err="1" smtClean="0"/>
              <a:t>processes</a:t>
            </a:r>
            <a:r>
              <a:rPr lang="nl-BE" dirty="0" smtClean="0"/>
              <a:t> </a:t>
            </a:r>
            <a:r>
              <a:rPr lang="nl-BE" dirty="0" err="1" smtClean="0"/>
              <a:t>developed</a:t>
            </a:r>
            <a:r>
              <a:rPr lang="nl-BE" dirty="0" smtClean="0"/>
              <a:t> </a:t>
            </a:r>
            <a:r>
              <a:rPr lang="nl-BE" dirty="0" err="1" smtClean="0"/>
              <a:t>within</a:t>
            </a:r>
            <a:r>
              <a:rPr lang="nl-BE" dirty="0" smtClean="0"/>
              <a:t> </a:t>
            </a:r>
            <a:r>
              <a:rPr lang="nl-BE" dirty="0" err="1" smtClean="0"/>
              <a:t>the</a:t>
            </a:r>
            <a:r>
              <a:rPr lang="nl-BE" dirty="0" smtClean="0"/>
              <a:t> context op </a:t>
            </a:r>
            <a:r>
              <a:rPr lang="nl-BE" dirty="0" err="1" smtClean="0"/>
              <a:t>the</a:t>
            </a:r>
            <a:r>
              <a:rPr lang="nl-BE" dirty="0" smtClean="0"/>
              <a:t> </a:t>
            </a:r>
            <a:r>
              <a:rPr lang="nl-BE" dirty="0" err="1" smtClean="0"/>
              <a:t>fight</a:t>
            </a:r>
            <a:r>
              <a:rPr lang="nl-BE" dirty="0" smtClean="0"/>
              <a:t> </a:t>
            </a:r>
            <a:r>
              <a:rPr lang="nl-BE" dirty="0" err="1" smtClean="0"/>
              <a:t>against</a:t>
            </a:r>
            <a:r>
              <a:rPr lang="nl-BE" dirty="0" smtClean="0"/>
              <a:t> </a:t>
            </a:r>
            <a:r>
              <a:rPr lang="nl-BE" dirty="0" err="1" smtClean="0"/>
              <a:t>the</a:t>
            </a:r>
            <a:r>
              <a:rPr lang="nl-BE" dirty="0" smtClean="0"/>
              <a:t> COVID-19 </a:t>
            </a:r>
            <a:r>
              <a:rPr lang="nl-BE" dirty="0" err="1" smtClean="0"/>
              <a:t>pandemic</a:t>
            </a:r>
            <a:endParaRPr lang="nl-BE" dirty="0" smtClean="0"/>
          </a:p>
          <a:p>
            <a:pPr lvl="1"/>
            <a:endParaRPr lang="nl-BE" dirty="0"/>
          </a:p>
        </p:txBody>
      </p:sp>
      <p:sp>
        <p:nvSpPr>
          <p:cNvPr id="4" name="Tijdelijke aanduiding voor dianummer 3"/>
          <p:cNvSpPr>
            <a:spLocks noGrp="1"/>
          </p:cNvSpPr>
          <p:nvPr>
            <p:ph type="sldNum" sz="quarter" idx="12"/>
          </p:nvPr>
        </p:nvSpPr>
        <p:spPr/>
        <p:txBody>
          <a:bodyPr/>
          <a:lstStyle/>
          <a:p>
            <a:pPr>
              <a:defRPr/>
            </a:pPr>
            <a:fld id="{97CCC5E9-F9D9-46F9-AA92-085E1A182B77}" type="slidenum">
              <a:rPr lang="en-GB" smtClean="0"/>
              <a:pPr>
                <a:defRPr/>
              </a:pPr>
              <a:t>42</a:t>
            </a:fld>
            <a:endParaRPr lang="en-GB" dirty="0"/>
          </a:p>
        </p:txBody>
      </p:sp>
    </p:spTree>
    <p:extLst>
      <p:ext uri="{BB962C8B-B14F-4D97-AF65-F5344CB8AC3E}">
        <p14:creationId xmlns:p14="http://schemas.microsoft.com/office/powerpoint/2010/main" val="594452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487488" y="1544294"/>
            <a:ext cx="4176122" cy="3854882"/>
          </a:xfrm>
          <a:prstGeom prst="rect">
            <a:avLst/>
          </a:prstGeom>
          <a:solidFill>
            <a:schemeClr val="accent5">
              <a:lumMod val="75000"/>
            </a:schemeClr>
          </a:solidFill>
          <a:ln>
            <a:noFill/>
          </a:ln>
        </p:spPr>
      </p:pic>
      <p:grpSp>
        <p:nvGrpSpPr>
          <p:cNvPr id="5" name="Group 11"/>
          <p:cNvGrpSpPr>
            <a:grpSpLocks/>
          </p:cNvGrpSpPr>
          <p:nvPr/>
        </p:nvGrpSpPr>
        <p:grpSpPr bwMode="auto">
          <a:xfrm>
            <a:off x="6109321" y="3111465"/>
            <a:ext cx="397733" cy="842657"/>
            <a:chOff x="4406900" y="3629091"/>
            <a:chExt cx="397733" cy="913287"/>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252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www.mijngezondheid.belgie.be</a:t>
            </a:r>
            <a:endParaRPr lang="en-GB" dirty="0"/>
          </a:p>
        </p:txBody>
      </p:sp>
      <p:pic>
        <p:nvPicPr>
          <p:cNvPr id="3" name="Picture 2"/>
          <p:cNvPicPr>
            <a:picLocks noChangeAspect="1"/>
          </p:cNvPicPr>
          <p:nvPr/>
        </p:nvPicPr>
        <p:blipFill>
          <a:blip r:embed="rId3"/>
          <a:stretch>
            <a:fillRect/>
          </a:stretch>
        </p:blipFill>
        <p:spPr>
          <a:xfrm>
            <a:off x="-456728" y="1118624"/>
            <a:ext cx="13262669" cy="38874624"/>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5</a:t>
            </a:fld>
            <a:endParaRPr lang="en-GB" dirty="0"/>
          </a:p>
        </p:txBody>
      </p:sp>
    </p:spTree>
    <p:extLst>
      <p:ext uri="{BB962C8B-B14F-4D97-AF65-F5344CB8AC3E}">
        <p14:creationId xmlns:p14="http://schemas.microsoft.com/office/powerpoint/2010/main" val="15624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04167E-6 1.85185E-6 L 0.00586 -4.42939 " pathEditMode="relative" rAng="0" ptsTypes="AA">
                                      <p:cBhvr>
                                        <p:cTn id="6" dur="20000" fill="hold"/>
                                        <p:tgtEl>
                                          <p:spTgt spid="3"/>
                                        </p:tgtEl>
                                        <p:attrNameLst>
                                          <p:attrName>ppt_x</p:attrName>
                                          <p:attrName>ppt_y</p:attrName>
                                        </p:attrNameLst>
                                      </p:cBhvr>
                                      <p:rCtr x="885" y="-20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4"/>
            <a:ext cx="10972800" cy="929984"/>
          </a:xfrm>
        </p:spPr>
        <p:txBody>
          <a:bodyPr/>
          <a:lstStyle/>
          <a:p>
            <a:r>
              <a:rPr lang="en-GB" dirty="0" smtClean="0"/>
              <a:t>Some figures</a:t>
            </a:r>
            <a:endParaRPr lang="en-GB" dirty="0"/>
          </a:p>
        </p:txBody>
      </p:sp>
      <p:grpSp>
        <p:nvGrpSpPr>
          <p:cNvPr id="42" name="Group 41"/>
          <p:cNvGrpSpPr/>
          <p:nvPr/>
        </p:nvGrpSpPr>
        <p:grpSpPr>
          <a:xfrm>
            <a:off x="8104559" y="1179289"/>
            <a:ext cx="1305164" cy="1531404"/>
            <a:chOff x="4073398" y="818701"/>
            <a:chExt cx="2320290"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4073398" y="2337449"/>
              <a:ext cx="2320290" cy="1203748"/>
            </a:xfrm>
            <a:prstGeom prst="rect">
              <a:avLst/>
            </a:prstGeom>
          </p:spPr>
          <p:txBody>
            <a:bodyPr wrap="none">
              <a:spAutoFit/>
            </a:bodyPr>
            <a:lstStyle/>
            <a:p>
              <a:pPr algn="ctr"/>
              <a:r>
                <a:rPr lang="en-GB" sz="1600" b="1" dirty="0">
                  <a:solidFill>
                    <a:srgbClr val="4A6C5B"/>
                  </a:solidFill>
                  <a:latin typeface="Arial" panose="020B0604020202020204" pitchFamily="34" charset="0"/>
                  <a:cs typeface="Arial" panose="020B0604020202020204" pitchFamily="34" charset="0"/>
                </a:rPr>
                <a:t>620 million </a:t>
              </a:r>
            </a:p>
            <a:p>
              <a:pPr algn="ctr"/>
              <a:r>
                <a:rPr lang="en-GB" sz="1100" b="1" dirty="0">
                  <a:solidFill>
                    <a:srgbClr val="4A6C5B"/>
                  </a:solidFill>
                  <a:latin typeface="Arial" panose="020B0604020202020204" pitchFamily="34" charset="0"/>
                  <a:cs typeface="Arial" panose="020B0604020202020204" pitchFamily="34" charset="0"/>
                </a:rPr>
                <a:t>messages/year</a:t>
              </a:r>
            </a:p>
            <a:p>
              <a:pPr algn="ctr"/>
              <a:r>
                <a:rPr lang="en-GB" sz="1100" b="1" dirty="0">
                  <a:solidFill>
                    <a:srgbClr val="4A6C5B"/>
                  </a:solidFill>
                  <a:latin typeface="Arial" panose="020B0604020202020204" pitchFamily="34" charset="0"/>
                  <a:cs typeface="Arial" panose="020B0604020202020204" pitchFamily="34" charset="0"/>
                </a:rPr>
                <a:t>via </a:t>
              </a:r>
              <a:r>
                <a:rPr lang="en-GB" sz="1100" b="1" dirty="0" err="1">
                  <a:solidFill>
                    <a:srgbClr val="087670"/>
                  </a:solidFill>
                  <a:latin typeface="Arial" panose="020B0604020202020204" pitchFamily="34" charset="0"/>
                  <a:cs typeface="Arial" panose="020B0604020202020204" pitchFamily="34" charset="0"/>
                </a:rPr>
                <a:t>eHealth</a:t>
              </a:r>
              <a:r>
                <a:rPr lang="en-GB" sz="1100" b="1" dirty="0" err="1">
                  <a:solidFill>
                    <a:srgbClr val="4A6C5B"/>
                  </a:solidFill>
                  <a:latin typeface="Arial" panose="020B0604020202020204" pitchFamily="34" charset="0"/>
                  <a:cs typeface="Arial" panose="020B0604020202020204" pitchFamily="34" charset="0"/>
                </a:rPr>
                <a:t>Box</a:t>
              </a:r>
              <a:endParaRPr lang="en-GB" sz="11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5192787" y="1161963"/>
            <a:ext cx="2220481" cy="1652206"/>
            <a:chOff x="6727323" y="814615"/>
            <a:chExt cx="3947520"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727323" y="2548120"/>
              <a:ext cx="3947520" cy="1203746"/>
            </a:xfrm>
            <a:prstGeom prst="rect">
              <a:avLst/>
            </a:prstGeom>
          </p:spPr>
          <p:txBody>
            <a:bodyPr wrap="none">
              <a:spAutoFit/>
            </a:bodyPr>
            <a:lstStyle/>
            <a:p>
              <a:pPr algn="ctr"/>
              <a:r>
                <a:rPr lang="en-GB" sz="1600" b="1">
                  <a:solidFill>
                    <a:srgbClr val="4A6C5B"/>
                  </a:solidFill>
                  <a:latin typeface="Arial" panose="020B0604020202020204" pitchFamily="34" charset="0"/>
                  <a:cs typeface="Arial" panose="020B0604020202020204" pitchFamily="34" charset="0"/>
                </a:rPr>
                <a:t>+97%</a:t>
              </a:r>
              <a:r>
                <a:rPr lang="en-GB" sz="2000" b="1">
                  <a:solidFill>
                    <a:srgbClr val="4A6C5B"/>
                  </a:solidFill>
                  <a:latin typeface="Arial" panose="020B0604020202020204" pitchFamily="34" charset="0"/>
                  <a:cs typeface="Arial" panose="020B0604020202020204" pitchFamily="34" charset="0"/>
                </a:rPr>
                <a:t/>
              </a:r>
              <a:br>
                <a:rPr lang="en-GB" sz="2000" b="1">
                  <a:solidFill>
                    <a:srgbClr val="4A6C5B"/>
                  </a:solidFill>
                  <a:latin typeface="Arial" panose="020B0604020202020204" pitchFamily="34" charset="0"/>
                  <a:cs typeface="Arial" panose="020B0604020202020204" pitchFamily="34" charset="0"/>
                </a:rPr>
              </a:br>
              <a:r>
                <a:rPr lang="en-GB" sz="1100" b="1">
                  <a:solidFill>
                    <a:srgbClr val="4A6C5B"/>
                  </a:solidFill>
                  <a:latin typeface="Arial" panose="020B0604020202020204" pitchFamily="34" charset="0"/>
                  <a:cs typeface="Arial" panose="020B0604020202020204" pitchFamily="34" charset="0"/>
                </a:rPr>
                <a:t>general practitioners </a:t>
              </a:r>
            </a:p>
            <a:p>
              <a:pPr algn="ctr"/>
              <a:r>
                <a:rPr lang="en-GB" sz="1100" b="1">
                  <a:solidFill>
                    <a:srgbClr val="4A6C5B"/>
                  </a:solidFill>
                  <a:latin typeface="Arial" panose="020B0604020202020204" pitchFamily="34" charset="0"/>
                  <a:cs typeface="Arial" panose="020B0604020202020204" pitchFamily="34" charset="0"/>
                </a:rPr>
                <a:t>use online health tools</a:t>
              </a:r>
            </a:p>
          </p:txBody>
        </p:sp>
      </p:grpSp>
      <p:grpSp>
        <p:nvGrpSpPr>
          <p:cNvPr id="3" name="Group 2"/>
          <p:cNvGrpSpPr/>
          <p:nvPr/>
        </p:nvGrpSpPr>
        <p:grpSpPr>
          <a:xfrm>
            <a:off x="7313827" y="3109372"/>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algn="ctr"/>
              <a:r>
                <a:rPr lang="en-GB" sz="1600" b="1">
                  <a:solidFill>
                    <a:srgbClr val="4A6C5B"/>
                  </a:solidFill>
                  <a:latin typeface="Arial" panose="020B0604020202020204" pitchFamily="34" charset="0"/>
                  <a:cs typeface="Arial" panose="020B0604020202020204" pitchFamily="34" charset="0"/>
                </a:rPr>
                <a:t>3.9 million</a:t>
              </a:r>
            </a:p>
            <a:p>
              <a:pPr algn="ctr"/>
              <a:r>
                <a:rPr lang="en-GB" sz="1100" b="1">
                  <a:solidFill>
                    <a:srgbClr val="4A6C5B"/>
                  </a:solidFill>
                  <a:latin typeface="Arial" panose="020B0604020202020204" pitchFamily="34" charset="0"/>
                  <a:cs typeface="Arial" panose="020B0604020202020204" pitchFamily="34" charset="0"/>
                </a:rPr>
                <a:t>Belgian patients with electronic health file in health vaults  </a:t>
              </a:r>
            </a:p>
          </p:txBody>
        </p:sp>
      </p:grpSp>
      <p:grpSp>
        <p:nvGrpSpPr>
          <p:cNvPr id="41" name="Group 40"/>
          <p:cNvGrpSpPr/>
          <p:nvPr/>
        </p:nvGrpSpPr>
        <p:grpSpPr>
          <a:xfrm>
            <a:off x="2222579" y="1079039"/>
            <a:ext cx="2172390" cy="1663122"/>
            <a:chOff x="72029" y="598714"/>
            <a:chExt cx="3862027" cy="2956662"/>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72029" y="2351628"/>
              <a:ext cx="3862027" cy="1203748"/>
            </a:xfrm>
            <a:prstGeom prst="rect">
              <a:avLst/>
            </a:prstGeom>
          </p:spPr>
          <p:txBody>
            <a:bodyPr wrap="none">
              <a:spAutoFit/>
            </a:bodyPr>
            <a:lstStyle/>
            <a:p>
              <a:pPr algn="ctr"/>
              <a:r>
                <a:rPr lang="en-GB" sz="1600" b="1" dirty="0">
                  <a:solidFill>
                    <a:srgbClr val="4A6C5B"/>
                  </a:solidFill>
                  <a:latin typeface="Arial" panose="020B0604020202020204" pitchFamily="34" charset="0"/>
                  <a:cs typeface="Arial" panose="020B0604020202020204" pitchFamily="34" charset="0"/>
                </a:rPr>
                <a:t>&gt;</a:t>
              </a:r>
              <a:r>
                <a:rPr lang="en-GB" sz="1600" b="1" dirty="0" smtClean="0">
                  <a:solidFill>
                    <a:srgbClr val="4A6C5B"/>
                  </a:solidFill>
                  <a:latin typeface="Arial" panose="020B0604020202020204" pitchFamily="34" charset="0"/>
                  <a:cs typeface="Arial" panose="020B0604020202020204" pitchFamily="34" charset="0"/>
                </a:rPr>
                <a:t>87,5%</a:t>
              </a:r>
              <a:endParaRPr lang="en-GB" sz="1600" b="1" dirty="0">
                <a:solidFill>
                  <a:srgbClr val="4A6C5B"/>
                </a:solidFill>
                <a:latin typeface="Arial" panose="020B0604020202020204" pitchFamily="34" charset="0"/>
                <a:cs typeface="Arial" panose="020B0604020202020204" pitchFamily="34" charset="0"/>
              </a:endParaRPr>
            </a:p>
            <a:p>
              <a:pPr algn="ctr"/>
              <a:r>
                <a:rPr lang="en-GB" sz="1100" b="1" dirty="0">
                  <a:solidFill>
                    <a:srgbClr val="4A6C5B"/>
                  </a:solidFill>
                  <a:latin typeface="Arial" panose="020B0604020202020204" pitchFamily="34" charset="0"/>
                  <a:cs typeface="Arial" panose="020B0604020202020204" pitchFamily="34" charset="0"/>
                </a:rPr>
                <a:t>Belgian citizens have given
</a:t>
              </a:r>
              <a:r>
                <a:rPr lang="en-GB" sz="1100" b="1" dirty="0" smtClean="0">
                  <a:solidFill>
                    <a:srgbClr val="4A6C5B"/>
                  </a:solidFill>
                  <a:latin typeface="Arial" panose="020B0604020202020204" pitchFamily="34" charset="0"/>
                  <a:cs typeface="Arial" panose="020B0604020202020204" pitchFamily="34" charset="0"/>
                </a:rPr>
                <a:t>their </a:t>
              </a:r>
              <a:r>
                <a:rPr lang="en-GB" sz="1100" b="1" dirty="0">
                  <a:solidFill>
                    <a:srgbClr val="4A6C5B"/>
                  </a:solidFill>
                  <a:latin typeface="Arial" panose="020B0604020202020204" pitchFamily="34" charset="0"/>
                  <a:cs typeface="Arial" panose="020B0604020202020204" pitchFamily="34" charset="0"/>
                </a:rPr>
                <a:t>consent for data sharing</a:t>
              </a:r>
            </a:p>
          </p:txBody>
        </p:sp>
      </p:grpSp>
      <p:grpSp>
        <p:nvGrpSpPr>
          <p:cNvPr id="10" name="Group 9"/>
          <p:cNvGrpSpPr/>
          <p:nvPr/>
        </p:nvGrpSpPr>
        <p:grpSpPr>
          <a:xfrm>
            <a:off x="2033424" y="3109372"/>
            <a:ext cx="2550699" cy="1610201"/>
            <a:chOff x="2636445"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r>
                  <a:rPr lang="en-GB" sz="1100" b="1">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r>
                  <a:rPr lang="en-GB" sz="1100" b="1">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957850" y="3563342"/>
              <a:ext cx="1907895" cy="679815"/>
              <a:chOff x="1745562" y="5934586"/>
              <a:chExt cx="2496044" cy="889123"/>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2" y="6380918"/>
                <a:ext cx="2496044" cy="442791"/>
              </a:xfrm>
              <a:prstGeom prst="rect">
                <a:avLst/>
              </a:prstGeom>
            </p:spPr>
            <p:txBody>
              <a:bodyPr wrap="none">
                <a:spAutoFit/>
              </a:bodyPr>
              <a:lstStyle/>
              <a:p>
                <a:pPr algn="ctr"/>
                <a:r>
                  <a:rPr lang="en-GB" sz="1600" b="1">
                    <a:solidFill>
                      <a:srgbClr val="4A6C5B"/>
                    </a:solidFill>
                    <a:latin typeface="Arial" panose="020B0604020202020204" pitchFamily="34" charset="0"/>
                    <a:cs typeface="Arial" panose="020B0604020202020204" pitchFamily="34" charset="0"/>
                  </a:rPr>
                  <a:t>19 million/month</a:t>
                </a:r>
              </a:p>
            </p:txBody>
          </p:sp>
        </p:grpSp>
        <p:sp>
          <p:nvSpPr>
            <p:cNvPr id="47" name="Rectangle 46"/>
            <p:cNvSpPr/>
            <p:nvPr/>
          </p:nvSpPr>
          <p:spPr>
            <a:xfrm>
              <a:off x="2636445" y="3310960"/>
              <a:ext cx="2550699" cy="307777"/>
            </a:xfrm>
            <a:prstGeom prst="rect">
              <a:avLst/>
            </a:prstGeom>
            <a:solidFill>
              <a:srgbClr val="4A6C5B"/>
            </a:solidFill>
          </p:spPr>
          <p:txBody>
            <a:bodyPr wrap="none">
              <a:spAutoFit/>
            </a:bodyPr>
            <a:lstStyle/>
            <a:p>
              <a:pPr algn="ctr"/>
              <a:r>
                <a:rPr lang="en-GB" sz="1400" b="1">
                  <a:solidFill>
                    <a:schemeClr val="bg1"/>
                  </a:solidFill>
                  <a:latin typeface="Arial" panose="020B0604020202020204" pitchFamily="34" charset="0"/>
                  <a:cs typeface="Arial" panose="020B0604020202020204" pitchFamily="34" charset="0"/>
                </a:rPr>
                <a:t>Electronic prescriptions</a:t>
              </a:r>
            </a:p>
          </p:txBody>
        </p:sp>
      </p:grpSp>
      <p:grpSp>
        <p:nvGrpSpPr>
          <p:cNvPr id="16" name="Group 15"/>
          <p:cNvGrpSpPr/>
          <p:nvPr/>
        </p:nvGrpSpPr>
        <p:grpSpPr>
          <a:xfrm>
            <a:off x="4387658" y="4542361"/>
            <a:ext cx="3358217" cy="1766959"/>
            <a:chOff x="4042167" y="4113743"/>
            <a:chExt cx="3358217" cy="1766959"/>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846386"/>
            </a:xfrm>
            <a:prstGeom prst="rect">
              <a:avLst/>
            </a:prstGeom>
          </p:spPr>
          <p:txBody>
            <a:bodyPr wrap="square">
              <a:spAutoFit/>
            </a:bodyPr>
            <a:lstStyle/>
            <a:p>
              <a:pPr lvl="1" algn="ctr"/>
              <a:r>
                <a:rPr lang="en-GB" sz="1600" b="1">
                  <a:solidFill>
                    <a:srgbClr val="4A6C5B"/>
                  </a:solidFill>
                  <a:latin typeface="Arial" panose="020B0604020202020204" pitchFamily="34" charset="0"/>
                  <a:cs typeface="Arial" panose="020B0604020202020204" pitchFamily="34" charset="0"/>
                </a:rPr>
                <a:t>215 million</a:t>
              </a:r>
            </a:p>
            <a:p>
              <a:pPr lvl="1" algn="ctr"/>
              <a:r>
                <a:rPr lang="en-GB" sz="1100" b="1">
                  <a:solidFill>
                    <a:srgbClr val="4A6C5B"/>
                  </a:solidFill>
                  <a:latin typeface="Arial" panose="020B0604020202020204" pitchFamily="34" charset="0"/>
                  <a:cs typeface="Arial" panose="020B0604020202020204" pitchFamily="34" charset="0"/>
                </a:rPr>
                <a:t>electronic documents available at hospitals and clinical labs</a:t>
              </a:r>
            </a:p>
          </p:txBody>
        </p:sp>
      </p:grpSp>
      <p:grpSp>
        <p:nvGrpSpPr>
          <p:cNvPr id="17" name="Group 16"/>
          <p:cNvGrpSpPr/>
          <p:nvPr/>
        </p:nvGrpSpPr>
        <p:grpSpPr>
          <a:xfrm>
            <a:off x="5366193" y="3020583"/>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algn="ctr"/>
              <a:r>
                <a:rPr lang="en-GB" sz="1600" b="1">
                  <a:solidFill>
                    <a:srgbClr val="4A6C5B"/>
                  </a:solidFill>
                  <a:latin typeface="Arial" panose="020B0604020202020204" pitchFamily="34" charset="0"/>
                  <a:cs typeface="Arial" panose="020B0604020202020204" pitchFamily="34" charset="0"/>
                </a:rPr>
                <a:t>18.000.000.000</a:t>
              </a:r>
            </a:p>
            <a:p>
              <a:pPr algn="ctr"/>
              <a:r>
                <a:rPr lang="en-GB" sz="1100" b="1">
                  <a:solidFill>
                    <a:srgbClr val="4A6C5B"/>
                  </a:solidFill>
                  <a:latin typeface="Arial" panose="020B0604020202020204" pitchFamily="34" charset="0"/>
                  <a:cs typeface="Arial" panose="020B0604020202020204" pitchFamily="34" charset="0"/>
                </a:rPr>
                <a:t>electronic transactions</a:t>
              </a:r>
            </a:p>
          </p:txBody>
        </p:sp>
        <p:pic>
          <p:nvPicPr>
            <p:cNvPr id="8" name="Picture 7"/>
            <p:cNvPicPr>
              <a:picLocks noChangeAspect="1"/>
            </p:cNvPicPr>
            <p:nvPr/>
          </p:nvPicPr>
          <p:blipFill>
            <a:blip r:embed="rId14"/>
            <a:stretch>
              <a:fillRect/>
            </a:stretch>
          </p:blipFill>
          <p:spPr>
            <a:xfrm>
              <a:off x="5927986" y="2913140"/>
              <a:ext cx="986904" cy="637115"/>
            </a:xfrm>
            <a:prstGeom prst="rect">
              <a:avLst/>
            </a:prstGeom>
          </p:spPr>
        </p:pic>
      </p:grpSp>
      <p:sp>
        <p:nvSpPr>
          <p:cNvPr id="27" name="Slide Number Placeholder 26"/>
          <p:cNvSpPr>
            <a:spLocks noGrp="1"/>
          </p:cNvSpPr>
          <p:nvPr>
            <p:ph type="sldNum" sz="quarter" idx="12"/>
          </p:nvPr>
        </p:nvSpPr>
        <p:spPr/>
        <p:txBody>
          <a:bodyPr/>
          <a:lstStyle/>
          <a:p>
            <a:pPr>
              <a:defRPr/>
            </a:pPr>
            <a:fld id="{97CCC5E9-F9D9-46F9-AA92-085E1A182B77}" type="slidenum">
              <a:rPr lang="en-GB" smtClean="0"/>
              <a:pPr>
                <a:defRPr/>
              </a:pPr>
              <a:t>6</a:t>
            </a:fld>
            <a:endParaRPr lang="en-GB" dirty="0"/>
          </a:p>
        </p:txBody>
      </p:sp>
    </p:spTree>
    <p:extLst>
      <p:ext uri="{BB962C8B-B14F-4D97-AF65-F5344CB8AC3E}">
        <p14:creationId xmlns:p14="http://schemas.microsoft.com/office/powerpoint/2010/main" val="2364504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Basic services of the </a:t>
            </a:r>
            <a:r>
              <a:rPr lang="en-GB" smtClean="0">
                <a:solidFill>
                  <a:srgbClr val="087670"/>
                </a:solidFill>
              </a:rPr>
              <a:t>eHealth</a:t>
            </a:r>
            <a:r>
              <a:rPr lang="en-GB" smtClean="0"/>
              <a:t> platform</a:t>
            </a:r>
            <a:endParaRPr lang="en-GB" dirty="0"/>
          </a:p>
        </p:txBody>
      </p:sp>
      <p:sp>
        <p:nvSpPr>
          <p:cNvPr id="3" name="Content Placeholder 2"/>
          <p:cNvSpPr>
            <a:spLocks noGrp="1"/>
          </p:cNvSpPr>
          <p:nvPr>
            <p:ph idx="1"/>
          </p:nvPr>
        </p:nvSpPr>
        <p:spPr/>
        <p:txBody>
          <a:bodyPr>
            <a:normAutofit/>
          </a:bodyPr>
          <a:lstStyle/>
          <a:p>
            <a:r>
              <a:rPr lang="en-GB" dirty="0" smtClean="0"/>
              <a:t>Number of transactions through the </a:t>
            </a:r>
            <a:r>
              <a:rPr lang="en-GB" dirty="0" smtClean="0">
                <a:solidFill>
                  <a:srgbClr val="087670"/>
                </a:solidFill>
              </a:rPr>
              <a:t>eHealth</a:t>
            </a:r>
            <a:r>
              <a:rPr lang="en-GB" dirty="0" smtClean="0"/>
              <a:t> basic services</a:t>
            </a:r>
          </a:p>
          <a:p>
            <a:pPr lvl="1"/>
            <a:r>
              <a:rPr lang="en-GB" dirty="0" smtClean="0"/>
              <a:t>4.122.144.738 in 2015</a:t>
            </a:r>
          </a:p>
          <a:p>
            <a:pPr lvl="1"/>
            <a:r>
              <a:rPr lang="en-GB" dirty="0" smtClean="0"/>
              <a:t>7.067.227.936 in 2016</a:t>
            </a:r>
          </a:p>
          <a:p>
            <a:pPr lvl="1"/>
            <a:r>
              <a:rPr lang="en-GB" dirty="0" smtClean="0"/>
              <a:t>10.055.636.938 in 2017</a:t>
            </a:r>
          </a:p>
          <a:p>
            <a:pPr lvl="1"/>
            <a:r>
              <a:rPr lang="en-GB" dirty="0" smtClean="0"/>
              <a:t>13.332.679.791 in 2018</a:t>
            </a:r>
          </a:p>
          <a:p>
            <a:pPr lvl="1"/>
            <a:r>
              <a:rPr lang="en-GB" dirty="0" smtClean="0"/>
              <a:t>15.095.149.373 in 2019</a:t>
            </a:r>
          </a:p>
          <a:p>
            <a:pPr lvl="1"/>
            <a:r>
              <a:rPr lang="en-GB" b="1" dirty="0" smtClean="0">
                <a:solidFill>
                  <a:srgbClr val="087670"/>
                </a:solidFill>
              </a:rPr>
              <a:t>18.025.871.980 in 2020 (+ 19,41%)</a:t>
            </a:r>
          </a:p>
          <a:p>
            <a:pPr lvl="1"/>
            <a:endParaRPr lang="en-GB" dirty="0" smtClean="0">
              <a:solidFill>
                <a:srgbClr val="087670"/>
              </a:solidFill>
            </a:endParaRPr>
          </a:p>
          <a:p>
            <a:pPr lvl="1"/>
            <a:endParaRPr lang="en-GB" dirty="0" smtClean="0">
              <a:solidFill>
                <a:srgbClr val="087670"/>
              </a:solidFill>
            </a:endParaRPr>
          </a:p>
          <a:p>
            <a:pPr lvl="1"/>
            <a:endParaRPr lang="en-GB" dirty="0">
              <a:solidFill>
                <a:srgbClr val="087670"/>
              </a:solidFil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5951984" y="2204864"/>
            <a:ext cx="5443298" cy="3631062"/>
          </a:xfrm>
          <a:prstGeom prst="rect">
            <a:avLst/>
          </a:prstGeom>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7</a:t>
            </a:fld>
            <a:endParaRPr lang="en-GB" dirty="0"/>
          </a:p>
        </p:txBody>
      </p:sp>
    </p:spTree>
    <p:extLst>
      <p:ext uri="{BB962C8B-B14F-4D97-AF65-F5344CB8AC3E}">
        <p14:creationId xmlns:p14="http://schemas.microsoft.com/office/powerpoint/2010/main" val="1085785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Objectives of the </a:t>
            </a:r>
            <a:r>
              <a:rPr lang="en-GB" smtClean="0">
                <a:solidFill>
                  <a:srgbClr val="087670"/>
                </a:solidFill>
              </a:rPr>
              <a:t>eHealth </a:t>
            </a:r>
            <a:r>
              <a:rPr lang="en-GB" smtClean="0"/>
              <a:t>platform</a:t>
            </a:r>
            <a:endParaRPr lang="en-GB" dirty="0"/>
          </a:p>
        </p:txBody>
      </p:sp>
      <p:sp>
        <p:nvSpPr>
          <p:cNvPr id="92162" name="Rectangle 3"/>
          <p:cNvSpPr>
            <a:spLocks noGrp="1" noChangeArrowheads="1"/>
          </p:cNvSpPr>
          <p:nvPr>
            <p:ph idx="1"/>
          </p:nvPr>
        </p:nvSpPr>
        <p:spPr/>
        <p:txBody>
          <a:bodyPr>
            <a:normAutofit/>
          </a:bodyPr>
          <a:lstStyle/>
          <a:p>
            <a:r>
              <a:rPr lang="en-GB" smtClean="0"/>
              <a:t>How?</a:t>
            </a:r>
          </a:p>
          <a:p>
            <a:pPr lvl="1"/>
            <a:r>
              <a:rPr lang="en-GB" smtClean="0"/>
              <a:t>by means of a well organized, mutual electronic service delivery and information exchange between all healthcare actors</a:t>
            </a:r>
          </a:p>
          <a:p>
            <a:pPr lvl="1"/>
            <a:r>
              <a:rPr lang="en-GB" smtClean="0"/>
              <a:t>with the necessary guarantees with regard to information security, privacy protection and professional secrecy</a:t>
            </a:r>
          </a:p>
          <a:p>
            <a:pPr lvl="1"/>
            <a:endParaRPr lang="nl-BE" altLang="en-US" smtClean="0"/>
          </a:p>
          <a:p>
            <a:r>
              <a:rPr lang="en-GB" smtClean="0"/>
              <a:t>On which purpose?</a:t>
            </a:r>
          </a:p>
          <a:p>
            <a:pPr lvl="1"/>
            <a:r>
              <a:rPr lang="en-GB" smtClean="0"/>
              <a:t>optimization of healthcare quality and continuity </a:t>
            </a:r>
          </a:p>
          <a:p>
            <a:pPr lvl="1"/>
            <a:r>
              <a:rPr lang="en-GB" smtClean="0"/>
              <a:t>optimization of patient safety</a:t>
            </a:r>
          </a:p>
          <a:p>
            <a:pPr lvl="1"/>
            <a:r>
              <a:rPr lang="en-GB" smtClean="0"/>
              <a:t>simplification of paperwork for all healthcare actors</a:t>
            </a:r>
          </a:p>
          <a:p>
            <a:pPr lvl="1"/>
            <a:r>
              <a:rPr lang="en-GB" smtClean="0"/>
              <a:t>offering a thorough support to healthcare policy</a:t>
            </a:r>
          </a:p>
          <a:p>
            <a:pPr lvl="1"/>
            <a:endParaRPr lang="nl-BE" altLang="en-US" smtClean="0"/>
          </a:p>
          <a:p>
            <a:endParaRPr lang="nl-BE" altLang="en-US" dirty="0" smtClean="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8</a:t>
            </a:fld>
            <a:endParaRPr lang="en-GB" dirty="0"/>
          </a:p>
        </p:txBody>
      </p:sp>
    </p:spTree>
    <p:extLst>
      <p:ext uri="{BB962C8B-B14F-4D97-AF65-F5344CB8AC3E}">
        <p14:creationId xmlns:p14="http://schemas.microsoft.com/office/powerpoint/2010/main" val="321702115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10 missions</a:t>
            </a:r>
            <a:endParaRPr lang="en-GB"/>
          </a:p>
        </p:txBody>
      </p:sp>
      <p:sp>
        <p:nvSpPr>
          <p:cNvPr id="15363" name="Rectangle 3"/>
          <p:cNvSpPr>
            <a:spLocks noGrp="1" noChangeArrowheads="1"/>
          </p:cNvSpPr>
          <p:nvPr>
            <p:ph idx="1"/>
          </p:nvPr>
        </p:nvSpPr>
        <p:spPr/>
        <p:txBody>
          <a:bodyPr>
            <a:normAutofit/>
          </a:bodyPr>
          <a:lstStyle/>
          <a:p>
            <a:pPr marL="457200" indent="-457200">
              <a:buFont typeface="+mj-lt"/>
              <a:buAutoNum type="arabicPeriod"/>
            </a:pPr>
            <a:r>
              <a:rPr lang="en-GB" dirty="0"/>
              <a:t>T</a:t>
            </a:r>
            <a:r>
              <a:rPr lang="en-GB" dirty="0" smtClean="0"/>
              <a:t>o develop a vision and a strategy with regard to online health</a:t>
            </a:r>
          </a:p>
          <a:p>
            <a:pPr marL="457200" indent="-457200">
              <a:buFont typeface="+mj-lt"/>
              <a:buAutoNum type="arabicPeriod"/>
            </a:pPr>
            <a:r>
              <a:rPr lang="en-GB" dirty="0"/>
              <a:t>T</a:t>
            </a:r>
            <a:r>
              <a:rPr lang="en-GB" dirty="0" smtClean="0"/>
              <a:t>o organize the cooperation with other public authorities in charge of the coordination of electronic services </a:t>
            </a:r>
          </a:p>
          <a:p>
            <a:pPr marL="457200" indent="-457200">
              <a:buFont typeface="+mj-lt"/>
              <a:buAutoNum type="arabicPeriod"/>
            </a:pPr>
            <a:r>
              <a:rPr lang="en-GB" dirty="0"/>
              <a:t>T</a:t>
            </a:r>
            <a:r>
              <a:rPr lang="en-GB" dirty="0" smtClean="0"/>
              <a:t>o act as a key driver for the necessary changes in order to carry out the vision and strategy with regard to online health</a:t>
            </a:r>
          </a:p>
          <a:p>
            <a:pPr marL="457200" indent="-457200">
              <a:buFont typeface="+mj-lt"/>
              <a:buAutoNum type="arabicPeriod"/>
            </a:pPr>
            <a:r>
              <a:rPr lang="en-GB" dirty="0"/>
              <a:t>T</a:t>
            </a:r>
            <a:r>
              <a:rPr lang="en-GB" dirty="0" smtClean="0"/>
              <a:t>o establish the functional and technical</a:t>
            </a:r>
            <a:r>
              <a:rPr lang="en-GB" b="1" dirty="0" smtClean="0"/>
              <a:t> </a:t>
            </a:r>
            <a:r>
              <a:rPr lang="en-GB" dirty="0" smtClean="0"/>
              <a:t>norms, standards and specifications and the basic ICT architecture  </a:t>
            </a:r>
          </a:p>
          <a:p>
            <a:pPr marL="457200" indent="-457200">
              <a:buFont typeface="+mj-lt"/>
              <a:buAutoNum type="arabicPeriod" startAt="5"/>
            </a:pPr>
            <a:r>
              <a:rPr lang="en-GB" dirty="0"/>
              <a:t>T</a:t>
            </a:r>
            <a:r>
              <a:rPr lang="en-GB" dirty="0" smtClean="0"/>
              <a:t>o register software for the management of electronic patient files  </a:t>
            </a:r>
          </a:p>
          <a:p>
            <a:pPr marL="457200" indent="-457200">
              <a:buFont typeface="+mj-lt"/>
              <a:buAutoNum type="arabicPeriod" startAt="5"/>
            </a:pPr>
            <a:r>
              <a:rPr lang="en-GB" dirty="0"/>
              <a:t>T</a:t>
            </a:r>
            <a:r>
              <a:rPr lang="en-GB" dirty="0" smtClean="0"/>
              <a:t>o create, develop and manage a cooperative platform for a secure electronic data exchange, and also the corresponding basic services </a:t>
            </a:r>
          </a:p>
          <a:p>
            <a:pPr marL="457200" indent="-457200">
              <a:buFont typeface="+mj-lt"/>
              <a:buAutoNum type="arabicPeriod"/>
            </a:pPr>
            <a:endParaRPr lang="fr-BE" dirty="0" smtClean="0"/>
          </a:p>
          <a:p>
            <a:endParaRPr lang="nl-BE" altLang="en-US" dirty="0" smtClean="0">
              <a:sym typeface="Arial" charset="0"/>
            </a:endParaRPr>
          </a:p>
          <a:p>
            <a:endParaRPr lang="nl-BE" altLang="en-US" dirty="0" smtClean="0">
              <a:sym typeface="Arial" charset="0"/>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9</a:t>
            </a:fld>
            <a:endParaRPr lang="en-GB" dirty="0"/>
          </a:p>
        </p:txBody>
      </p:sp>
    </p:spTree>
    <p:extLst>
      <p:ext uri="{BB962C8B-B14F-4D97-AF65-F5344CB8AC3E}">
        <p14:creationId xmlns:p14="http://schemas.microsoft.com/office/powerpoint/2010/main" val="399743452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4603</TotalTime>
  <Words>2609</Words>
  <Application>Microsoft Office PowerPoint</Application>
  <PresentationFormat>Breedbeeld</PresentationFormat>
  <Paragraphs>507</Paragraphs>
  <Slides>43</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43</vt:i4>
      </vt:variant>
    </vt:vector>
  </HeadingPairs>
  <TitlesOfParts>
    <vt:vector size="47" baseType="lpstr">
      <vt:lpstr>Arial</vt:lpstr>
      <vt:lpstr>Calibri</vt:lpstr>
      <vt:lpstr>Consolas</vt:lpstr>
      <vt:lpstr>eHealth</vt:lpstr>
      <vt:lpstr>eHealth Current situation &amp; perspectives </vt:lpstr>
      <vt:lpstr>Overview of the online healthcare landscape in Belgium</vt:lpstr>
      <vt:lpstr>Medical benefits</vt:lpstr>
      <vt:lpstr>Benefits at the end of the consultation</vt:lpstr>
      <vt:lpstr>www.mijngezondheid.belgie.be</vt:lpstr>
      <vt:lpstr>Some figures</vt:lpstr>
      <vt:lpstr>Basic services of the eHealth platform</vt:lpstr>
      <vt:lpstr>Objectives of the eHealth platform</vt:lpstr>
      <vt:lpstr>10 missions</vt:lpstr>
      <vt:lpstr>10 missions</vt:lpstr>
      <vt:lpstr>Basic architecture</vt:lpstr>
      <vt:lpstr>Basic services &amp; API’s</vt:lpstr>
      <vt:lpstr>eHealth certificates</vt:lpstr>
      <vt:lpstr>Integrated user and access management</vt:lpstr>
      <vt:lpstr>Integrated user and access management</vt:lpstr>
      <vt:lpstr>End-to-end encryption</vt:lpstr>
      <vt:lpstr>Encryption for a known recipient</vt:lpstr>
      <vt:lpstr>Encryption for a known recipient</vt:lpstr>
      <vt:lpstr>Encryption for an unknown recipient</vt:lpstr>
      <vt:lpstr>Timestamping</vt:lpstr>
      <vt:lpstr>Timestamping: example</vt:lpstr>
      <vt:lpstr>Reference directory (hub-metahub)</vt:lpstr>
      <vt:lpstr>Reference directory (hub-metahub)</vt:lpstr>
      <vt:lpstr>Extramural data : health vaults</vt:lpstr>
      <vt:lpstr>eHealthBox</vt:lpstr>
      <vt:lpstr>PowerPoint-presentatie</vt:lpstr>
      <vt:lpstr>Clusters</vt:lpstr>
      <vt:lpstr>Cluster 0 – Clarify &amp; Harmonize the concepts</vt:lpstr>
      <vt:lpstr>Cluster 0 – Clarify &amp; Harmonize the concepts (1/2)</vt:lpstr>
      <vt:lpstr>Cluster 0 – Clarify &amp; Harmonize the concepts (2/2)</vt:lpstr>
      <vt:lpstr>Current access matrix</vt:lpstr>
      <vt:lpstr>Cluster 0 – Circles of trust</vt:lpstr>
      <vt:lpstr>Cluster 4 – Electronic prescription </vt:lpstr>
      <vt:lpstr>Cluster 4 – Electronic prescription </vt:lpstr>
      <vt:lpstr>Cluster 4 – VIDIS  (Virtual Integrated Drug Information System)</vt:lpstr>
      <vt:lpstr>Cluster 4 – VIDIS  (Virtual Integrated Drug Information System)</vt:lpstr>
      <vt:lpstr>Cluster 4 – BelRai</vt:lpstr>
      <vt:lpstr>Cluster 4 – BelRai</vt:lpstr>
      <vt:lpstr>Cluster 6 – eHealth and sickness funds</vt:lpstr>
      <vt:lpstr>COVID-19 (see https://www.corona-tracking.info/) </vt:lpstr>
      <vt:lpstr>COVID-19 (see https://www.corona-tracking.info/)</vt:lpstr>
      <vt:lpstr>Conclusion</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407</cp:revision>
  <cp:lastPrinted>2021-01-19T14:04:10Z</cp:lastPrinted>
  <dcterms:created xsi:type="dcterms:W3CDTF">2013-03-05T07:37:33Z</dcterms:created>
  <dcterms:modified xsi:type="dcterms:W3CDTF">2021-11-24T11:53:49Z</dcterms:modified>
</cp:coreProperties>
</file>