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683" r:id="rId2"/>
  </p:sldMasterIdLst>
  <p:notesMasterIdLst>
    <p:notesMasterId r:id="rId50"/>
  </p:notesMasterIdLst>
  <p:sldIdLst>
    <p:sldId id="301" r:id="rId3"/>
    <p:sldId id="299" r:id="rId4"/>
    <p:sldId id="261" r:id="rId5"/>
    <p:sldId id="300" r:id="rId6"/>
    <p:sldId id="303" r:id="rId7"/>
    <p:sldId id="257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93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70" r:id="rId36"/>
    <p:sldId id="272" r:id="rId37"/>
    <p:sldId id="273" r:id="rId38"/>
    <p:sldId id="271" r:id="rId39"/>
    <p:sldId id="292" r:id="rId40"/>
    <p:sldId id="294" r:id="rId41"/>
    <p:sldId id="295" r:id="rId42"/>
    <p:sldId id="296" r:id="rId43"/>
    <p:sldId id="304" r:id="rId44"/>
    <p:sldId id="305" r:id="rId45"/>
    <p:sldId id="297" r:id="rId46"/>
    <p:sldId id="302" r:id="rId47"/>
    <p:sldId id="298" r:id="rId48"/>
    <p:sldId id="306" r:id="rId4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9CE4"/>
    <a:srgbClr val="77C9F2"/>
    <a:srgbClr val="525252"/>
    <a:srgbClr val="000000"/>
    <a:srgbClr val="90C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5332" autoAdjust="0"/>
  </p:normalViewPr>
  <p:slideViewPr>
    <p:cSldViewPr>
      <p:cViewPr varScale="1">
        <p:scale>
          <a:sx n="80" d="100"/>
          <a:sy n="80" d="100"/>
        </p:scale>
        <p:origin x="57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CDFC-4227-4C65-BFFE-606B768D4FEF}" type="datetimeFigureOut">
              <a:rPr lang="fr-BE" smtClean="0"/>
              <a:t>26-10-21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DF498-6B22-4C23-B9DE-FBD91F7FCCA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039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1614-ED46-48E0-806B-6A4F6E2916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6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1614-ED46-48E0-806B-6A4F6E2916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9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56288" y="581025"/>
            <a:ext cx="2792412" cy="1570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50514" y="2239498"/>
            <a:ext cx="11604107" cy="18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8216224" y="4420018"/>
            <a:ext cx="6285558" cy="23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929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760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1614-ED46-48E0-806B-6A4F6E2916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1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1614-ED46-48E0-806B-6A4F6E2916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9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22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26/10/2021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5999990" y="3140968"/>
            <a:ext cx="5691717" cy="2800350"/>
            <a:chOff x="4406900" y="2676525"/>
            <a:chExt cx="4268788" cy="2801603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288032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271242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j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j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65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" name="Title 10"/>
          <p:cNvSpPr txBox="1">
            <a:spLocks/>
          </p:cNvSpPr>
          <p:nvPr userDrawn="1"/>
        </p:nvSpPr>
        <p:spPr>
          <a:xfrm>
            <a:off x="884051" y="1150432"/>
            <a:ext cx="5376597" cy="2987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BE" sz="3600" dirty="0" smtClean="0">
                <a:solidFill>
                  <a:srgbClr val="C00000"/>
                </a:solidFill>
              </a:rPr>
              <a:t>BEDANKT! </a:t>
            </a:r>
            <a:br>
              <a:rPr lang="nl-BE" sz="3600" dirty="0" smtClean="0">
                <a:solidFill>
                  <a:srgbClr val="C00000"/>
                </a:solidFill>
              </a:rPr>
            </a:br>
            <a:r>
              <a:rPr lang="nl-BE" sz="3600" dirty="0" smtClean="0">
                <a:solidFill>
                  <a:srgbClr val="C00000"/>
                </a:solidFill>
              </a:rPr>
              <a:t>Vragen ?</a:t>
            </a:r>
            <a:endParaRPr lang="nl-BE" sz="36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0" b="92280"/>
          <a:stretch/>
        </p:blipFill>
        <p:spPr>
          <a:xfrm>
            <a:off x="9336360" y="6309321"/>
            <a:ext cx="2232248" cy="5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2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431" y="1370549"/>
            <a:ext cx="46491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dirty="0" smtClean="0"/>
              <a:t>- </a:t>
            </a:r>
            <a:fld id="{1CE80824-01EC-4452-8D6B-3C9E7ED15141}" type="slidenum">
              <a:rPr lang="en-GB" altLang="en-US" smtClean="0"/>
              <a:pPr/>
              <a:t>‹#›</a:t>
            </a:fld>
            <a:r>
              <a:rPr lang="en-GB" altLang="en-US" dirty="0" smtClean="0"/>
              <a:t> -</a:t>
            </a:r>
            <a:endParaRPr lang="en-GB" altLang="en-US" dirty="0"/>
          </a:p>
        </p:txBody>
      </p:sp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6500283" y="1196752"/>
            <a:ext cx="5691717" cy="2800350"/>
            <a:chOff x="4406900" y="2676525"/>
            <a:chExt cx="4268788" cy="2801603"/>
          </a:xfrm>
        </p:grpSpPr>
        <p:pic>
          <p:nvPicPr>
            <p:cNvPr id="9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288475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1" y="4151911"/>
              <a:ext cx="271685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5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C487-B768-4089-B3D1-8BB261582FC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72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562350"/>
          </a:xfrm>
        </p:spPr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C487-B768-4089-B3D1-8BB261582FCE}" type="slidenum">
              <a:rPr lang="fr-BE" smtClean="0"/>
              <a:t>‹#›</a:t>
            </a:fld>
            <a:endParaRPr lang="fr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902CCFB-43D7-664F-BEF0-3A28A7221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41225"/>
            <a:ext cx="12192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8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C487-B768-4089-B3D1-8BB261582FC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28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562350"/>
          </a:xfrm>
        </p:spPr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562350"/>
          </a:xfrm>
        </p:spPr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C487-B768-4089-B3D1-8BB261582FCE}" type="slidenum">
              <a:rPr lang="fr-BE" smtClean="0"/>
              <a:t>‹#›</a:t>
            </a:fld>
            <a:endParaRPr lang="fr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6BA21F-31A5-DC4C-88A0-CABC572AF6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41225"/>
            <a:ext cx="12192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2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C487-B768-4089-B3D1-8BB261582FC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1540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C487-B768-4089-B3D1-8BB261582FC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659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C487-B768-4089-B3D1-8BB261582FCE}" type="slidenum">
              <a:rPr lang="fr-BE" smtClean="0"/>
              <a:t>‹#›</a:t>
            </a:fld>
            <a:endParaRPr lang="fr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0FCA7D-D90D-034B-99F0-49E545315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41225"/>
            <a:ext cx="12192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04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C487-B768-4089-B3D1-8BB261582FC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390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C9F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26/10/2021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85088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C487-B768-4089-B3D1-8BB261582FC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102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C487-B768-4089-B3D1-8BB261582FC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948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C487-B768-4089-B3D1-8BB261582FC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090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26/10/2021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530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53848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736"/>
            <a:ext cx="53848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26/10/2021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0912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5164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34334"/>
            <a:ext cx="5386917" cy="4474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5164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34334"/>
            <a:ext cx="5389033" cy="4474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26/10/2021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661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26/10/2021</a:t>
            </a:r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159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26/10/2021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4875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26/10/2021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1913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26/10/2021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408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52737"/>
            <a:ext cx="10972800" cy="52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482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26/10/2021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0" b="92280"/>
          <a:stretch/>
        </p:blipFill>
        <p:spPr>
          <a:xfrm>
            <a:off x="9336360" y="6302188"/>
            <a:ext cx="2232248" cy="53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2" r:id="rId10"/>
    <p:sldLayoutId id="214748369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26/10/2021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C487-B768-4089-B3D1-8BB261582FC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832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-prev.be/nl/covid-19-informatie/" TargetMode="External"/><Relationship Id="rId2" Type="http://schemas.openxmlformats.org/officeDocument/2006/relationships/hyperlink" Target="https://www.corona-tracking.inf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ronalert.be/" TargetMode="External"/><Relationship Id="rId4" Type="http://schemas.openxmlformats.org/officeDocument/2006/relationships/hyperlink" Target="https://co-prev.be/fr/covid-19-informati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ronalert.be/en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6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coronalert.be/nl/coronalert-formulier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fair.healthdata.be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85E5D-BF5D-ED41-BE07-61C98844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130A096-41E8-C241-9C07-7F767D6419BB}"/>
              </a:ext>
            </a:extLst>
          </p:cNvPr>
          <p:cNvSpPr txBox="1"/>
          <p:nvPr/>
        </p:nvSpPr>
        <p:spPr>
          <a:xfrm>
            <a:off x="351367" y="2782669"/>
            <a:ext cx="1047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Title of your amazing presentation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B687250-8571-0C40-8E76-6A48AED7ECCD}"/>
              </a:ext>
            </a:extLst>
          </p:cNvPr>
          <p:cNvSpPr txBox="1"/>
          <p:nvPr/>
        </p:nvSpPr>
        <p:spPr>
          <a:xfrm>
            <a:off x="717477" y="3738205"/>
            <a:ext cx="1047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Speaker, organisation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68BB3E33-EE11-0645-A98A-7C93752D9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8F5D3E6D-924D-C747-88E4-1D2C9E2739D5}"/>
              </a:ext>
            </a:extLst>
          </p:cNvPr>
          <p:cNvSpPr txBox="1"/>
          <p:nvPr/>
        </p:nvSpPr>
        <p:spPr>
          <a:xfrm>
            <a:off x="503767" y="2399817"/>
            <a:ext cx="10473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Avenir Book" panose="02000503020000020003" pitchFamily="2" charset="0"/>
              </a:rPr>
              <a:t>Importance of location information</a:t>
            </a:r>
            <a:br>
              <a:rPr lang="en-US" sz="3600" dirty="0">
                <a:solidFill>
                  <a:prstClr val="white"/>
                </a:solidFill>
                <a:latin typeface="Avenir Book" panose="02000503020000020003" pitchFamily="2" charset="0"/>
              </a:rPr>
            </a:br>
            <a:r>
              <a:rPr lang="en-US" sz="3600" dirty="0">
                <a:solidFill>
                  <a:prstClr val="white"/>
                </a:solidFill>
                <a:latin typeface="Avenir Book" panose="02000503020000020003" pitchFamily="2" charset="0"/>
              </a:rPr>
              <a:t>in the fight against COVID-19</a:t>
            </a:r>
            <a:endParaRPr kumimoji="0" lang="nl-B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755DD1B-8632-7846-BDB5-71F9E09CB11B}"/>
              </a:ext>
            </a:extLst>
          </p:cNvPr>
          <p:cNvSpPr txBox="1"/>
          <p:nvPr/>
        </p:nvSpPr>
        <p:spPr>
          <a:xfrm>
            <a:off x="859367" y="3924956"/>
            <a:ext cx="1047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Frank Robben, eHealth platform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C487-B768-4089-B3D1-8BB261582FCE}" type="slidenum">
              <a:rPr lang="fr-BE" smtClean="0"/>
              <a:t>1</a:t>
            </a:fld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57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Testing</a:t>
            </a:r>
            <a:r>
              <a:rPr lang="nl-BE" dirty="0" smtClean="0"/>
              <a:t>: happy flow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5 </a:t>
            </a:r>
            <a:r>
              <a:rPr lang="nl-BE" dirty="0" err="1" smtClean="0"/>
              <a:t>phases</a:t>
            </a:r>
            <a:endParaRPr lang="nl-BE" dirty="0" smtClean="0"/>
          </a:p>
          <a:p>
            <a:pPr lvl="1"/>
            <a:r>
              <a:rPr lang="en-US" dirty="0" smtClean="0"/>
              <a:t>determination </a:t>
            </a:r>
            <a:r>
              <a:rPr lang="en-US" dirty="0"/>
              <a:t>of a cause for performing a Covid-19 test on a patient and </a:t>
            </a:r>
            <a:r>
              <a:rPr lang="en-US" dirty="0" smtClean="0"/>
              <a:t>delivery of a corona test prescription code (CTPC) from a central database CTPC</a:t>
            </a:r>
          </a:p>
          <a:p>
            <a:pPr lvl="1"/>
            <a:r>
              <a:rPr lang="en-US" dirty="0" smtClean="0"/>
              <a:t>reservation </a:t>
            </a:r>
            <a:r>
              <a:rPr lang="en-US" dirty="0"/>
              <a:t>of a </a:t>
            </a:r>
            <a:r>
              <a:rPr lang="en-US" dirty="0" smtClean="0"/>
              <a:t>sampling moment</a:t>
            </a:r>
            <a:endParaRPr lang="en-US" dirty="0"/>
          </a:p>
          <a:p>
            <a:pPr lvl="1"/>
            <a:r>
              <a:rPr lang="en-US" dirty="0" smtClean="0"/>
              <a:t>sampling</a:t>
            </a:r>
            <a:endParaRPr lang="en-US" dirty="0"/>
          </a:p>
          <a:p>
            <a:pPr lvl="1"/>
            <a:r>
              <a:rPr lang="en-US" dirty="0" smtClean="0"/>
              <a:t>execution </a:t>
            </a:r>
            <a:r>
              <a:rPr lang="en-US" dirty="0"/>
              <a:t>of the test and analysis of the test </a:t>
            </a:r>
            <a:r>
              <a:rPr lang="en-US" dirty="0" smtClean="0"/>
              <a:t>result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aking </a:t>
            </a:r>
            <a:r>
              <a:rPr lang="en-US" dirty="0"/>
              <a:t>the test results </a:t>
            </a:r>
            <a:r>
              <a:rPr lang="en-US" dirty="0" smtClean="0"/>
              <a:t>available</a:t>
            </a:r>
          </a:p>
          <a:p>
            <a:endParaRPr lang="en-US" dirty="0" smtClean="0"/>
          </a:p>
          <a:p>
            <a:r>
              <a:rPr lang="en-US" dirty="0" smtClean="0"/>
              <a:t>very modular, event driven and rule based information system</a:t>
            </a:r>
          </a:p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10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0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Testing: context diagram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124743"/>
            <a:ext cx="7533466" cy="563431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11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746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</a:t>
            </a:r>
            <a:r>
              <a:rPr lang="en-US" dirty="0"/>
              <a:t>: determination of a cause for performing a Covid-19 test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968432"/>
            <a:ext cx="4930939" cy="57729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12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64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Testing: reservation of a sampling location and moment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44" y="972553"/>
            <a:ext cx="6408712" cy="56725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13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41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Testing: reservation of a sampling location and moment</a:t>
            </a:r>
            <a:endParaRPr lang="fr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9371"/>
          <a:stretch/>
        </p:blipFill>
        <p:spPr>
          <a:xfrm>
            <a:off x="10006" y="1084857"/>
            <a:ext cx="12181994" cy="50084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14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02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Testing: sampling and execution of the test</a:t>
            </a:r>
            <a:endParaRPr lang="en-US" dirty="0"/>
          </a:p>
        </p:txBody>
      </p:sp>
      <p:sp>
        <p:nvSpPr>
          <p:cNvPr id="25" name="Smiley Face 24"/>
          <p:cNvSpPr/>
          <p:nvPr/>
        </p:nvSpPr>
        <p:spPr>
          <a:xfrm>
            <a:off x="6536483" y="5238222"/>
            <a:ext cx="1140397" cy="782011"/>
          </a:xfrm>
          <a:prstGeom prst="smileyFac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34010" y="3613531"/>
            <a:ext cx="1142871" cy="7856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Sampling </a:t>
            </a: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34009" y="1988840"/>
            <a:ext cx="1142871" cy="7856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Testing</a:t>
            </a: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an 27"/>
          <p:cNvSpPr/>
          <p:nvPr/>
        </p:nvSpPr>
        <p:spPr>
          <a:xfrm>
            <a:off x="3431704" y="3613531"/>
            <a:ext cx="1160584" cy="789541"/>
          </a:xfrm>
          <a:prstGeom prst="can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 CTPC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>
            <a:stCxn id="26" idx="0"/>
            <a:endCxn id="27" idx="2"/>
          </p:cNvCxnSpPr>
          <p:nvPr/>
        </p:nvCxnSpPr>
        <p:spPr>
          <a:xfrm flipH="1" flipV="1">
            <a:off x="7105445" y="2774446"/>
            <a:ext cx="1" cy="83908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/>
          <p:cNvCxnSpPr>
            <a:stCxn id="25" idx="0"/>
            <a:endCxn id="26" idx="2"/>
          </p:cNvCxnSpPr>
          <p:nvPr/>
        </p:nvCxnSpPr>
        <p:spPr>
          <a:xfrm flipH="1" flipV="1">
            <a:off x="7105446" y="4399137"/>
            <a:ext cx="1236" cy="83908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30"/>
          <p:cNvCxnSpPr>
            <a:stCxn id="26" idx="1"/>
            <a:endCxn id="28" idx="4"/>
          </p:cNvCxnSpPr>
          <p:nvPr/>
        </p:nvCxnSpPr>
        <p:spPr>
          <a:xfrm flipH="1">
            <a:off x="4592288" y="4006334"/>
            <a:ext cx="1941722" cy="196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15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85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Testing: making the test results available</a:t>
            </a:r>
            <a:endParaRPr lang="en-US" dirty="0"/>
          </a:p>
        </p:txBody>
      </p:sp>
      <p:sp>
        <p:nvSpPr>
          <p:cNvPr id="39" name="Can 38"/>
          <p:cNvSpPr/>
          <p:nvPr/>
        </p:nvSpPr>
        <p:spPr>
          <a:xfrm>
            <a:off x="5388860" y="1852355"/>
            <a:ext cx="1142872" cy="782010"/>
          </a:xfrm>
          <a:prstGeom prst="can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 </a:t>
            </a: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Sciensano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lowchart: Multidocument 39"/>
          <p:cNvSpPr/>
          <p:nvPr/>
        </p:nvSpPr>
        <p:spPr>
          <a:xfrm>
            <a:off x="2274716" y="4282888"/>
            <a:ext cx="1160585" cy="782010"/>
          </a:xfrm>
          <a:prstGeom prst="flowChartMultidocumen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doctor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lowchart: Multidocument 40"/>
          <p:cNvSpPr/>
          <p:nvPr/>
        </p:nvSpPr>
        <p:spPr>
          <a:xfrm>
            <a:off x="2276013" y="1844825"/>
            <a:ext cx="1160584" cy="782010"/>
          </a:xfrm>
          <a:prstGeom prst="flowChartMultidocumen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</a:t>
            </a:r>
          </a:p>
        </p:txBody>
      </p:sp>
      <p:sp>
        <p:nvSpPr>
          <p:cNvPr id="42" name="Flowchart: Multidocument 41"/>
          <p:cNvSpPr/>
          <p:nvPr/>
        </p:nvSpPr>
        <p:spPr>
          <a:xfrm>
            <a:off x="2288957" y="3469111"/>
            <a:ext cx="1160584" cy="782010"/>
          </a:xfrm>
          <a:prstGeom prst="flowChartMultidocumen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Collectivity</a:t>
            </a: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doctor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70459" y="3296646"/>
            <a:ext cx="1142871" cy="7856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Testing</a:t>
            </a: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an 43"/>
          <p:cNvSpPr/>
          <p:nvPr/>
        </p:nvSpPr>
        <p:spPr>
          <a:xfrm>
            <a:off x="6970458" y="1852355"/>
            <a:ext cx="1142872" cy="782010"/>
          </a:xfrm>
          <a:prstGeom prst="can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 test </a:t>
            </a: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miley Face 44"/>
          <p:cNvSpPr/>
          <p:nvPr/>
        </p:nvSpPr>
        <p:spPr>
          <a:xfrm>
            <a:off x="8483995" y="1844824"/>
            <a:ext cx="1140397" cy="782011"/>
          </a:xfrm>
          <a:prstGeom prst="smileyFac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Arrow Connector 45"/>
          <p:cNvCxnSpPr>
            <a:stCxn id="43" idx="0"/>
            <a:endCxn id="44" idx="3"/>
          </p:cNvCxnSpPr>
          <p:nvPr/>
        </p:nvCxnSpPr>
        <p:spPr>
          <a:xfrm flipH="1" flipV="1">
            <a:off x="7541894" y="2634365"/>
            <a:ext cx="1" cy="66228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>
            <a:stCxn id="44" idx="2"/>
            <a:endCxn id="39" idx="4"/>
          </p:cNvCxnSpPr>
          <p:nvPr/>
        </p:nvCxnSpPr>
        <p:spPr>
          <a:xfrm flipH="1">
            <a:off x="6531732" y="2243360"/>
            <a:ext cx="43872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" name="Straight Arrow Connector 47"/>
          <p:cNvCxnSpPr>
            <a:stCxn id="44" idx="4"/>
            <a:endCxn id="45" idx="2"/>
          </p:cNvCxnSpPr>
          <p:nvPr/>
        </p:nvCxnSpPr>
        <p:spPr>
          <a:xfrm flipV="1">
            <a:off x="8113330" y="2235830"/>
            <a:ext cx="370665" cy="753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9" name="Elbow Connector 48"/>
          <p:cNvCxnSpPr>
            <a:stCxn id="44" idx="1"/>
            <a:endCxn id="41" idx="0"/>
          </p:cNvCxnSpPr>
          <p:nvPr/>
        </p:nvCxnSpPr>
        <p:spPr>
          <a:xfrm rot="16200000" flipV="1">
            <a:off x="5235257" y="-454283"/>
            <a:ext cx="7530" cy="4605745"/>
          </a:xfrm>
          <a:prstGeom prst="bentConnector3">
            <a:avLst>
              <a:gd name="adj1" fmla="val 3135857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0" name="Elbow Connector 49"/>
          <p:cNvCxnSpPr>
            <a:stCxn id="39" idx="3"/>
            <a:endCxn id="42" idx="3"/>
          </p:cNvCxnSpPr>
          <p:nvPr/>
        </p:nvCxnSpPr>
        <p:spPr>
          <a:xfrm rot="5400000">
            <a:off x="4092044" y="1991863"/>
            <a:ext cx="1225751" cy="2510755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Elbow Connector 50"/>
          <p:cNvCxnSpPr>
            <a:stCxn id="39" idx="3"/>
            <a:endCxn id="40" idx="3"/>
          </p:cNvCxnSpPr>
          <p:nvPr/>
        </p:nvCxnSpPr>
        <p:spPr>
          <a:xfrm rot="5400000">
            <a:off x="3678035" y="2391632"/>
            <a:ext cx="2039528" cy="2524995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16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768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tracing: why ?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59636"/>
            <a:ext cx="10058400" cy="53725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17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959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tracing: what 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908720"/>
            <a:ext cx="7003604" cy="59278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18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04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contact tracing is put in place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tracing by health care providers</a:t>
            </a:r>
          </a:p>
          <a:p>
            <a:endParaRPr lang="en-US" dirty="0" smtClean="0"/>
          </a:p>
          <a:p>
            <a:r>
              <a:rPr lang="en-US" dirty="0" smtClean="0"/>
              <a:t>contact tracing by contact centers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https://www.corona-tracking.info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contact tracing within companies and collectivities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://co-prev.be/nl/covid-19-informatie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>
                <a:hlinkClick r:id="rId4"/>
              </a:rPr>
              <a:t>https://co-prev.be/fr/covid-19-information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contact tracing via app Coronalert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coronalert.be/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19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439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Abstract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presentation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s</a:t>
            </a:r>
            <a:r>
              <a:rPr lang="nl-BE" dirty="0" err="1" smtClean="0"/>
              <a:t>ome</a:t>
            </a:r>
            <a:r>
              <a:rPr lang="nl-BE" dirty="0" smtClean="0"/>
              <a:t> basic </a:t>
            </a:r>
            <a:r>
              <a:rPr lang="nl-BE" dirty="0" err="1" smtClean="0"/>
              <a:t>concepts</a:t>
            </a:r>
            <a:endParaRPr lang="nl-BE" dirty="0" smtClean="0"/>
          </a:p>
          <a:p>
            <a:r>
              <a:rPr lang="nl-BE" dirty="0" err="1" smtClean="0"/>
              <a:t>use</a:t>
            </a:r>
            <a:r>
              <a:rPr lang="nl-BE" dirty="0" smtClean="0"/>
              <a:t> of </a:t>
            </a:r>
            <a:r>
              <a:rPr lang="nl-BE" dirty="0" err="1" smtClean="0"/>
              <a:t>location</a:t>
            </a:r>
            <a:r>
              <a:rPr lang="nl-BE" dirty="0" smtClean="0"/>
              <a:t> information</a:t>
            </a:r>
          </a:p>
          <a:p>
            <a:r>
              <a:rPr lang="nl-BE" dirty="0" err="1" smtClean="0"/>
              <a:t>testing</a:t>
            </a:r>
            <a:endParaRPr lang="nl-BE" dirty="0" smtClean="0"/>
          </a:p>
          <a:p>
            <a:r>
              <a:rPr lang="nl-BE" dirty="0" smtClean="0"/>
              <a:t>contact </a:t>
            </a:r>
            <a:r>
              <a:rPr lang="nl-BE" dirty="0" err="1" smtClean="0"/>
              <a:t>tracing</a:t>
            </a:r>
            <a:endParaRPr lang="nl-BE" dirty="0" smtClean="0"/>
          </a:p>
          <a:p>
            <a:r>
              <a:rPr lang="nl-BE" dirty="0"/>
              <a:t>c</a:t>
            </a:r>
            <a:r>
              <a:rPr lang="nl-BE" dirty="0" smtClean="0"/>
              <a:t>luster </a:t>
            </a:r>
            <a:r>
              <a:rPr lang="nl-BE" dirty="0" err="1" smtClean="0"/>
              <a:t>detection</a:t>
            </a:r>
            <a:endParaRPr lang="nl-BE" dirty="0" smtClean="0"/>
          </a:p>
          <a:p>
            <a:r>
              <a:rPr lang="nl-BE" dirty="0"/>
              <a:t>p</a:t>
            </a:r>
            <a:r>
              <a:rPr lang="nl-BE" dirty="0" smtClean="0"/>
              <a:t>assenger </a:t>
            </a:r>
            <a:r>
              <a:rPr lang="nl-BE" dirty="0" err="1" smtClean="0"/>
              <a:t>locator</a:t>
            </a:r>
            <a:r>
              <a:rPr lang="nl-BE" dirty="0" smtClean="0"/>
              <a:t> form (PLF)</a:t>
            </a:r>
          </a:p>
          <a:p>
            <a:r>
              <a:rPr lang="nl-BE" dirty="0" err="1" smtClean="0"/>
              <a:t>vaccination</a:t>
            </a:r>
            <a:endParaRPr lang="nl-BE" dirty="0" smtClean="0"/>
          </a:p>
          <a:p>
            <a:r>
              <a:rPr lang="nl-BE" dirty="0" smtClean="0"/>
              <a:t>big data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911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3"/>
          <p:cNvSpPr/>
          <p:nvPr/>
        </p:nvSpPr>
        <p:spPr>
          <a:xfrm>
            <a:off x="9408368" y="6381328"/>
            <a:ext cx="2088232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" y="-39662"/>
            <a:ext cx="12192000" cy="908720"/>
          </a:xfrm>
        </p:spPr>
        <p:txBody>
          <a:bodyPr/>
          <a:lstStyle/>
          <a:p>
            <a:r>
              <a:rPr lang="en-US" dirty="0" smtClean="0"/>
              <a:t>Contact tracing by contact centers</a:t>
            </a:r>
            <a:endParaRPr lang="en-US" dirty="0"/>
          </a:p>
        </p:txBody>
      </p:sp>
      <p:pic>
        <p:nvPicPr>
          <p:cNvPr id="1026" name="Picture 2" descr="https://www.corona-tracking.info/wp-content/uploads/2020/04/Schema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68" y="919486"/>
            <a:ext cx="8558584" cy="59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20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03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Contact </a:t>
            </a:r>
            <a:r>
              <a:rPr lang="nl-BE" dirty="0" err="1" smtClean="0"/>
              <a:t>tracing</a:t>
            </a:r>
            <a:r>
              <a:rPr lang="nl-BE" dirty="0" smtClean="0"/>
              <a:t> </a:t>
            </a:r>
            <a:r>
              <a:rPr lang="nl-BE" dirty="0" err="1" smtClean="0"/>
              <a:t>within</a:t>
            </a:r>
            <a:r>
              <a:rPr lang="nl-BE" dirty="0" smtClean="0"/>
              <a:t> companies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collectivities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by contact center</a:t>
            </a:r>
          </a:p>
          <a:p>
            <a:r>
              <a:rPr lang="en-US" dirty="0" smtClean="0"/>
              <a:t>identification of infected person (index case)</a:t>
            </a:r>
          </a:p>
          <a:p>
            <a:r>
              <a:rPr lang="en-US" dirty="0" smtClean="0"/>
              <a:t>risk analysis</a:t>
            </a:r>
          </a:p>
          <a:p>
            <a:r>
              <a:rPr lang="en-US" dirty="0" smtClean="0"/>
              <a:t>identification and triage of contacts (high risk – low risk)</a:t>
            </a:r>
          </a:p>
          <a:p>
            <a:r>
              <a:rPr lang="en-US" dirty="0" smtClean="0"/>
              <a:t>contacting contacts</a:t>
            </a:r>
          </a:p>
          <a:p>
            <a:r>
              <a:rPr lang="en-US" dirty="0" smtClean="0"/>
              <a:t>measures for contacts</a:t>
            </a:r>
          </a:p>
          <a:p>
            <a:pPr lvl="1"/>
            <a:r>
              <a:rPr lang="en-US" dirty="0" smtClean="0"/>
              <a:t>high risk: quarantine – telework/unemployment – vigilance for symptoms</a:t>
            </a:r>
          </a:p>
          <a:p>
            <a:pPr lvl="1"/>
            <a:r>
              <a:rPr lang="en-US" dirty="0" smtClean="0"/>
              <a:t>low risk: social distancing – vigilance for symptoms</a:t>
            </a:r>
          </a:p>
          <a:p>
            <a:r>
              <a:rPr lang="en-US" dirty="0" smtClean="0"/>
              <a:t>resumption of work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21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087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-785" r="191" b="1267"/>
          <a:stretch/>
        </p:blipFill>
        <p:spPr>
          <a:xfrm>
            <a:off x="2047983" y="934904"/>
            <a:ext cx="8131553" cy="58064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22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  <p:sp>
        <p:nvSpPr>
          <p:cNvPr id="9" name="Rechthoek 3"/>
          <p:cNvSpPr/>
          <p:nvPr/>
        </p:nvSpPr>
        <p:spPr>
          <a:xfrm>
            <a:off x="9408368" y="6381328"/>
            <a:ext cx="2088232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70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1702682" y="3714022"/>
            <a:ext cx="688074" cy="1098699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3211723" y="3719201"/>
            <a:ext cx="688074" cy="1098699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3238946" y="5364975"/>
            <a:ext cx="688074" cy="10986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7171" y="4284145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0496" y="4307268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TEKB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9142" y="594286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7274183" y="3692249"/>
            <a:ext cx="688074" cy="1098699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10879064" y="3697428"/>
            <a:ext cx="688074" cy="1098699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8327859" y="5229840"/>
            <a:ext cx="688074" cy="10986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98672" y="4262372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17837" y="4285495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TEKB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32340" y="5807734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7780834" y="3397899"/>
            <a:ext cx="484430" cy="4844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8275" y="3697964"/>
            <a:ext cx="706455" cy="10772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RPIA1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RPIA2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RPIA4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7020" y="3717524"/>
            <a:ext cx="706455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RPIB1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RPIB2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RPIB3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RPIB4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6164" y="5386456"/>
            <a:ext cx="737312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RPID2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RPID3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RPID4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48547" y="3101513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32689" y="4625465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45331" y="3063208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RPIB4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9052" y="3909879"/>
            <a:ext cx="834509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Store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1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1700777" y="5392327"/>
            <a:ext cx="688074" cy="10986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25266" y="5962450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TEKC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8275" y="5376269"/>
            <a:ext cx="704550" cy="107721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RPIC1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RPIC3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RPIC4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4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7245640" y="5607592"/>
            <a:ext cx="688074" cy="109869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387274" y="6177715"/>
            <a:ext cx="428623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TEKC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12226" y="5809841"/>
            <a:ext cx="7925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Store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11413669" y="3395994"/>
            <a:ext cx="484430" cy="4844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8834299" y="4897134"/>
            <a:ext cx="484430" cy="4844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7757974" y="5226699"/>
            <a:ext cx="484430" cy="4844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643845" y="4931384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79933" y="5466765"/>
            <a:ext cx="689377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store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63" y="1978519"/>
            <a:ext cx="1399528" cy="12303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50" y="1886268"/>
            <a:ext cx="1399528" cy="123035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159626" y="1010260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installation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331222" y="980728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operation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23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07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2" grpId="0" animBg="1"/>
      <p:bldP spid="33" grpId="0" animBg="1"/>
      <p:bldP spid="35" grpId="0" animBg="1"/>
      <p:bldP spid="36" grpId="0" animBg="1"/>
      <p:bldP spid="40" grpId="0"/>
      <p:bldP spid="41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67" y="4109178"/>
            <a:ext cx="1112060" cy="97763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07" y="1920776"/>
            <a:ext cx="1399528" cy="1230354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5968707" y="6393867"/>
            <a:ext cx="778856" cy="2941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5968707" y="4339086"/>
            <a:ext cx="1028700" cy="285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38" y="3810562"/>
            <a:ext cx="1008698" cy="1008698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707201" y="5330685"/>
            <a:ext cx="688074" cy="10986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397" y="590857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6808050" y="3789404"/>
            <a:ext cx="688074" cy="1098699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10412931" y="3794583"/>
            <a:ext cx="688074" cy="1098699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7861726" y="5326995"/>
            <a:ext cx="688074" cy="10986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32539" y="4359527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51704" y="4382650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TEKB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6207" y="590488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TEK*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7314701" y="3495054"/>
            <a:ext cx="484430" cy="4844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935012" y="4050812"/>
            <a:ext cx="851462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Store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4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6779507" y="5704747"/>
            <a:ext cx="688074" cy="109869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921141" y="6274870"/>
            <a:ext cx="428623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TEKC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51341" y="5912438"/>
            <a:ext cx="7872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Store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10947536" y="3493149"/>
            <a:ext cx="484430" cy="4844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8368166" y="4994289"/>
            <a:ext cx="484430" cy="4844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7291841" y="5323854"/>
            <a:ext cx="484430" cy="4844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530139" y="5681520"/>
            <a:ext cx="7135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Store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69" y="2026359"/>
            <a:ext cx="1399528" cy="1230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24" y="5468558"/>
            <a:ext cx="758243" cy="113207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1592836" y="5076414"/>
            <a:ext cx="1154585" cy="58446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496285" y="6036167"/>
            <a:ext cx="2612233" cy="2604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583305" y="5143357"/>
            <a:ext cx="519850" cy="47984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184457" y="3406021"/>
            <a:ext cx="1264066" cy="183048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9980494">
            <a:off x="1390158" y="4727982"/>
            <a:ext cx="163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est result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8133620">
            <a:off x="1480365" y="4059604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57488" y="2747438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452884" y="2603450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9052779" y="3160363"/>
            <a:ext cx="1263204" cy="108825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7192011" y="3265701"/>
            <a:ext cx="1345319" cy="235168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6967318" y="3086852"/>
            <a:ext cx="1070470" cy="61136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531851" y="4919853"/>
            <a:ext cx="1123609" cy="5661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327877" y="3631733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01221" y="539330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978248" y="3527766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68555" y="5033121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8165085" y="3265701"/>
            <a:ext cx="576897" cy="193211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59626" y="1002640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test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65089" y="980728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proximity tracing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24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619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8" grpId="0" animBg="1"/>
      <p:bldP spid="18" grpId="0" animBg="1"/>
      <p:bldP spid="19" grpId="0" animBg="1"/>
      <p:bldP spid="20" grpId="0" animBg="1"/>
      <p:bldP spid="30" grpId="0" animBg="1"/>
      <p:bldP spid="35" grpId="0" animBg="1"/>
      <p:bldP spid="36" grpId="0" animBg="1"/>
      <p:bldP spid="41" grpId="0" animBg="1"/>
      <p:bldP spid="63" grpId="0"/>
      <p:bldP spid="65" grpId="0" animBg="1"/>
      <p:bldP spid="66" grpId="0" animBg="1"/>
      <p:bldP spid="67" grpId="0" animBg="1"/>
      <p:bldP spid="84" grpId="0" animBg="1"/>
      <p:bldP spid="85" grpId="0" animBg="1"/>
      <p:bldP spid="86" grpId="0" animBg="1"/>
      <p:bldP spid="87" grpId="0" animBg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0344" y="1916613"/>
            <a:ext cx="1118995" cy="111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6356" y="5426572"/>
            <a:ext cx="688074" cy="109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7060" y="5356118"/>
            <a:ext cx="754705" cy="124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4"/>
          <p:cNvCxnSpPr/>
          <p:nvPr/>
        </p:nvCxnSpPr>
        <p:spPr>
          <a:xfrm flipV="1">
            <a:off x="5111257" y="6237145"/>
            <a:ext cx="2774237" cy="152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09" name="Google Shape;109;p1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7396" y="4220370"/>
            <a:ext cx="955349" cy="11357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4"/>
          <p:cNvCxnSpPr/>
          <p:nvPr/>
        </p:nvCxnSpPr>
        <p:spPr>
          <a:xfrm flipV="1">
            <a:off x="8999789" y="5124799"/>
            <a:ext cx="1962178" cy="101544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4" name="Google Shape;114;p14"/>
          <p:cNvCxnSpPr/>
          <p:nvPr/>
        </p:nvCxnSpPr>
        <p:spPr>
          <a:xfrm rot="10800000" flipH="1">
            <a:off x="8667032" y="3965515"/>
            <a:ext cx="8819" cy="122392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7" name="Google Shape;117;p14"/>
          <p:cNvCxnSpPr/>
          <p:nvPr/>
        </p:nvCxnSpPr>
        <p:spPr>
          <a:xfrm>
            <a:off x="9205132" y="3812012"/>
            <a:ext cx="1756835" cy="81848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18" name="Google Shape;118;p14"/>
          <p:cNvSpPr txBox="1"/>
          <p:nvPr/>
        </p:nvSpPr>
        <p:spPr>
          <a:xfrm rot="1512734">
            <a:off x="9359966" y="3824287"/>
            <a:ext cx="1820969" cy="42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est result</a:t>
            </a:r>
            <a:endParaRPr sz="1800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4189523" y="5424249"/>
            <a:ext cx="535652" cy="24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cxnSp>
        <p:nvCxnSpPr>
          <p:cNvPr id="124" name="Google Shape;124;p14"/>
          <p:cNvCxnSpPr/>
          <p:nvPr/>
        </p:nvCxnSpPr>
        <p:spPr>
          <a:xfrm flipV="1">
            <a:off x="4888072" y="3629727"/>
            <a:ext cx="3306518" cy="165710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30" name="Google Shape;130;p14"/>
          <p:cNvSpPr txBox="1"/>
          <p:nvPr/>
        </p:nvSpPr>
        <p:spPr>
          <a:xfrm rot="20015653">
            <a:off x="5628929" y="4131426"/>
            <a:ext cx="1653439" cy="35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result</a:t>
            </a:r>
            <a:endParaRPr dirty="0"/>
          </a:p>
        </p:txBody>
      </p:sp>
      <p:sp>
        <p:nvSpPr>
          <p:cNvPr id="132" name="Google Shape;132;p14"/>
          <p:cNvSpPr txBox="1"/>
          <p:nvPr/>
        </p:nvSpPr>
        <p:spPr>
          <a:xfrm rot="19932714">
            <a:off x="9032315" y="5310375"/>
            <a:ext cx="16328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548135"/>
                </a:solidFill>
                <a:latin typeface="Calibri"/>
                <a:cs typeface="Calibri"/>
                <a:sym typeface="Calibri"/>
              </a:rPr>
              <a:t>specimen</a:t>
            </a:r>
            <a:endParaRPr dirty="0"/>
          </a:p>
        </p:txBody>
      </p:sp>
      <p:sp>
        <p:nvSpPr>
          <p:cNvPr id="55" name="Google Shape;100;p14"/>
          <p:cNvSpPr txBox="1"/>
          <p:nvPr/>
        </p:nvSpPr>
        <p:spPr>
          <a:xfrm>
            <a:off x="4175750" y="5894554"/>
            <a:ext cx="419425" cy="203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TEKD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103;p14"/>
          <p:cNvPicPr preferRelativeResize="0"/>
          <p:nvPr/>
        </p:nvPicPr>
        <p:blipFill rotWithShape="1">
          <a:blip r:embed="rId7" cstate="print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154" r="90000">
                        <a14:foregroundMark x1="44396" y1="13500" x2="44396" y2="13500"/>
                        <a14:foregroundMark x1="46593" y1="13500" x2="46593" y2="13500"/>
                        <a14:foregroundMark x1="49121" y1="16375" x2="49121" y2="16375"/>
                        <a14:foregroundMark x1="55934" y1="15000" x2="55934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7060" y="2783850"/>
            <a:ext cx="1214531" cy="10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10" y="4842733"/>
            <a:ext cx="2015267" cy="2015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14746" y="980728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Details: GP visit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2529554" y="3297926"/>
            <a:ext cx="2741587" cy="1538741"/>
          </a:xfrm>
          <a:prstGeom prst="wedgeRectCallout">
            <a:avLst>
              <a:gd name="adj1" fmla="val 19432"/>
              <a:gd name="adj2" fmla="val 824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 you have symptoms?</a:t>
            </a:r>
          </a:p>
          <a:p>
            <a:pPr algn="ctr"/>
            <a:r>
              <a:rPr lang="en-US" sz="2000" dirty="0" smtClean="0"/>
              <a:t>If yes: day of onset of symptoms? 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514455" y="5437680"/>
            <a:ext cx="216963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Date (infectious)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Test number (15+2)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3885" y="2075455"/>
            <a:ext cx="5357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RAG: Date patient became infectious</a:t>
            </a:r>
          </a:p>
          <a:p>
            <a:r>
              <a:rPr lang="en-US" sz="2000" dirty="0" smtClean="0"/>
              <a:t> = two days before onset of symptoms</a:t>
            </a:r>
          </a:p>
          <a:p>
            <a:r>
              <a:rPr lang="en-US" sz="2000" dirty="0" smtClean="0"/>
              <a:t> or = two days before day of test (if asymptomatic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591032" y="4142095"/>
            <a:ext cx="2169637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Date (infectious)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Test number (15+2)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INSZ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096000" y="6294120"/>
            <a:ext cx="2013036" cy="563880"/>
          </a:xfrm>
          <a:prstGeom prst="wedgeRectCallout">
            <a:avLst>
              <a:gd name="adj1" fmla="val 16682"/>
              <a:gd name="adj2" fmla="val -10475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 check digits to detect typos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25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446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/>
          <a:stretch/>
        </p:blipFill>
        <p:spPr>
          <a:xfrm>
            <a:off x="947428" y="965587"/>
            <a:ext cx="5760640" cy="57478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eForm</a:t>
            </a:r>
            <a:r>
              <a:rPr lang="en-US" dirty="0" smtClean="0"/>
              <a:t> COVID-19 lab request (1/2)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1"/>
          <a:stretch/>
        </p:blipFill>
        <p:spPr>
          <a:xfrm>
            <a:off x="5951984" y="1000070"/>
            <a:ext cx="5832648" cy="534224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26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096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15437" y="3591165"/>
            <a:ext cx="6361126" cy="1789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eForm</a:t>
            </a:r>
            <a:r>
              <a:rPr lang="en-US" dirty="0" smtClean="0"/>
              <a:t> COVID-19 lab request (2/2)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4366"/>
          <a:stretch/>
        </p:blipFill>
        <p:spPr>
          <a:xfrm>
            <a:off x="188592" y="1084524"/>
            <a:ext cx="11814816" cy="50132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27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798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App Coronalert</a:t>
            </a:r>
            <a:endParaRPr lang="fr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758662"/>
            <a:ext cx="9010855" cy="5943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36" y="980728"/>
            <a:ext cx="1512167" cy="1384995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Details: </a:t>
            </a:r>
            <a:r>
              <a:rPr lang="en-US" dirty="0" err="1" smtClean="0"/>
              <a:t>webform</a:t>
            </a:r>
            <a:r>
              <a:rPr lang="en-US" dirty="0" smtClean="0"/>
              <a:t> </a:t>
            </a:r>
            <a:r>
              <a:rPr lang="en-US" dirty="0"/>
              <a:t>for user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28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932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57D83-4D2E-7E45-8B13-5AE69C85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 Coronalert: put </a:t>
            </a:r>
            <a:r>
              <a:rPr lang="fr-FR" dirty="0" err="1"/>
              <a:t>your</a:t>
            </a:r>
            <a:r>
              <a:rPr lang="fr-FR" dirty="0"/>
              <a:t> phone to </a:t>
            </a:r>
            <a:r>
              <a:rPr lang="fr-FR" dirty="0" err="1"/>
              <a:t>work</a:t>
            </a:r>
            <a:endParaRPr lang="fr-FR" dirty="0"/>
          </a:p>
        </p:txBody>
      </p:sp>
      <p:grpSp>
        <p:nvGrpSpPr>
          <p:cNvPr id="5" name="Group 4"/>
          <p:cNvGrpSpPr/>
          <p:nvPr/>
        </p:nvGrpSpPr>
        <p:grpSpPr>
          <a:xfrm>
            <a:off x="1189003" y="1580841"/>
            <a:ext cx="5647108" cy="4711976"/>
            <a:chOff x="3272446" y="1634291"/>
            <a:chExt cx="5647108" cy="4711976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7C9473D2-2B19-B84C-97E2-E08293DC4153}"/>
                </a:ext>
              </a:extLst>
            </p:cNvPr>
            <p:cNvGrpSpPr/>
            <p:nvPr/>
          </p:nvGrpSpPr>
          <p:grpSpPr>
            <a:xfrm>
              <a:off x="3272446" y="1634291"/>
              <a:ext cx="5647108" cy="4711976"/>
              <a:chOff x="1576530" y="1634291"/>
              <a:chExt cx="5647108" cy="4711976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82F8051A-8B1F-9E4A-BD49-402301A5E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43668" y="1726993"/>
                <a:ext cx="2072264" cy="4484900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680A52F3-0AC3-ED4C-8CBA-F2D902280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014483" y="1733430"/>
                <a:ext cx="2072264" cy="4484899"/>
              </a:xfrm>
              <a:prstGeom prst="rect">
                <a:avLst/>
              </a:prstGeom>
            </p:spPr>
          </p:pic>
          <p:pic>
            <p:nvPicPr>
              <p:cNvPr id="10" name="Image 9" descr="Une image contenant moniteur, capture d’écran, ordinateur, portable&#10;&#10;Description générée automatiquement">
                <a:extLst>
                  <a:ext uri="{FF2B5EF4-FFF2-40B4-BE49-F238E27FC236}">
                    <a16:creationId xmlns:a16="http://schemas.microsoft.com/office/drawing/2014/main" id="{C3BC9533-C056-9844-B627-9D0C0E04B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6530" y="1634291"/>
                <a:ext cx="2375394" cy="4711976"/>
              </a:xfrm>
              <a:prstGeom prst="rect">
                <a:avLst/>
              </a:prstGeom>
            </p:spPr>
          </p:pic>
          <p:pic>
            <p:nvPicPr>
              <p:cNvPr id="12" name="Image 11" descr="Une image contenant moniteur, capture d’écran, ordinateur, portable&#10;&#10;Description générée automatiquement">
                <a:extLst>
                  <a:ext uri="{FF2B5EF4-FFF2-40B4-BE49-F238E27FC236}">
                    <a16:creationId xmlns:a16="http://schemas.microsoft.com/office/drawing/2014/main" id="{8E3FFDA8-0F7A-E646-B983-CB0C0EDDC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8244" y="1634291"/>
                <a:ext cx="2375394" cy="4711976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1"/>
            <a:stretch/>
          </p:blipFill>
          <p:spPr>
            <a:xfrm>
              <a:off x="6786411" y="2198572"/>
              <a:ext cx="1920240" cy="3985032"/>
            </a:xfrm>
            <a:prstGeom prst="rect">
              <a:avLst/>
            </a:prstGeom>
          </p:spPr>
        </p:pic>
      </p:grpSp>
      <p:pic>
        <p:nvPicPr>
          <p:cNvPr id="17" name="Image 10">
            <a:extLst>
              <a:ext uri="{FF2B5EF4-FFF2-40B4-BE49-F238E27FC236}">
                <a16:creationId xmlns:a16="http://schemas.microsoft.com/office/drawing/2014/main" id="{680A52F3-0AC3-ED4C-8CBA-F2D902280A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0761" y="1655932"/>
            <a:ext cx="2072264" cy="4484899"/>
          </a:xfrm>
          <a:prstGeom prst="rect">
            <a:avLst/>
          </a:prstGeom>
        </p:spPr>
      </p:pic>
      <p:pic>
        <p:nvPicPr>
          <p:cNvPr id="19" name="Image 11" descr="Une image contenant moniteur, capture d’écran, ordinateur, portable&#10;&#10;Description générée automatiquement">
            <a:extLst>
              <a:ext uri="{FF2B5EF4-FFF2-40B4-BE49-F238E27FC236}">
                <a16:creationId xmlns:a16="http://schemas.microsoft.com/office/drawing/2014/main" id="{92C99FD5-5B1C-CF42-AC3A-3C1607BD2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21" y="1556792"/>
            <a:ext cx="2375395" cy="4711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-1500"/>
          <a:stretch/>
        </p:blipFill>
        <p:spPr>
          <a:xfrm>
            <a:off x="8011380" y="1896926"/>
            <a:ext cx="2011680" cy="4243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53400" y="6054735"/>
            <a:ext cx="17221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29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778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Some</a:t>
            </a:r>
            <a:r>
              <a:rPr lang="nl-BE" dirty="0" smtClean="0"/>
              <a:t> basic </a:t>
            </a:r>
            <a:r>
              <a:rPr lang="nl-BE" dirty="0" err="1" smtClean="0"/>
              <a:t>concepts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incubation period</a:t>
            </a:r>
          </a:p>
          <a:p>
            <a:pPr lvl="1"/>
            <a:r>
              <a:rPr lang="en-US" smtClean="0"/>
              <a:t>the time between the exposure to the virus and the onset of symptoms</a:t>
            </a:r>
          </a:p>
          <a:p>
            <a:pPr lvl="1"/>
            <a:r>
              <a:rPr lang="en-US" smtClean="0"/>
              <a:t>Covid-19: on average 5-6 days, but can be as long as 10-14 days</a:t>
            </a:r>
          </a:p>
          <a:p>
            <a:pPr lvl="1"/>
            <a:r>
              <a:rPr lang="en-US" smtClean="0"/>
              <a:t>thus, quarantine should be in place for 10-14 days from the last exposure to an infected person</a:t>
            </a:r>
          </a:p>
          <a:p>
            <a:r>
              <a:rPr lang="en-US" smtClean="0"/>
              <a:t>contagiousness</a:t>
            </a:r>
          </a:p>
          <a:p>
            <a:pPr lvl="1"/>
            <a:r>
              <a:rPr lang="en-US" smtClean="0"/>
              <a:t>the period during which an infected person can transmit the virus to other persons </a:t>
            </a:r>
          </a:p>
          <a:p>
            <a:pPr lvl="1"/>
            <a:r>
              <a:rPr lang="en-US" smtClean="0"/>
              <a:t>Covid-19: on average 2 days before the onset of symptoms and up to 7-10 days after the onset of symptoms</a:t>
            </a:r>
          </a:p>
          <a:p>
            <a:pPr lvl="1"/>
            <a:r>
              <a:rPr lang="en-US" smtClean="0"/>
              <a:t>thus, isolation should be respected for 7-10 days from the onset of symptoms</a:t>
            </a:r>
          </a:p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180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3A738B-35B9-4F4F-98E4-75DC3122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 </a:t>
            </a:r>
            <a:r>
              <a:rPr lang="fr-FR" dirty="0"/>
              <a:t>Coronalert: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/>
              <a:t>tested</a:t>
            </a:r>
            <a:endParaRPr lang="fr-FR" dirty="0"/>
          </a:p>
        </p:txBody>
      </p:sp>
      <p:grpSp>
        <p:nvGrpSpPr>
          <p:cNvPr id="3" name="Group 2"/>
          <p:cNvGrpSpPr/>
          <p:nvPr/>
        </p:nvGrpSpPr>
        <p:grpSpPr>
          <a:xfrm>
            <a:off x="937707" y="1599567"/>
            <a:ext cx="10150052" cy="4711976"/>
            <a:chOff x="1365961" y="1634291"/>
            <a:chExt cx="10150052" cy="4711976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FC97D3E3-4EFF-B24C-8300-1A9487D3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00137" y="1733430"/>
              <a:ext cx="2072263" cy="4484899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436E479-2EED-4645-92E0-183F4F94A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50484" y="1733430"/>
              <a:ext cx="2072263" cy="4484899"/>
            </a:xfrm>
            <a:prstGeom prst="rect">
              <a:avLst/>
            </a:prstGeom>
          </p:spPr>
        </p:pic>
        <p:pic>
          <p:nvPicPr>
            <p:cNvPr id="21" name="Image 20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6FBE3A7D-77C5-E040-97BD-CD3B7197C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898" y="1634291"/>
              <a:ext cx="2375394" cy="4711976"/>
            </a:xfrm>
            <a:prstGeom prst="rect">
              <a:avLst/>
            </a:prstGeom>
          </p:spPr>
        </p:pic>
        <p:pic>
          <p:nvPicPr>
            <p:cNvPr id="22" name="Image 21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4868CBED-CB19-8840-8BD3-273BF3CBD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411" y="1634291"/>
              <a:ext cx="2375394" cy="4711976"/>
            </a:xfrm>
            <a:prstGeom prst="rect">
              <a:avLst/>
            </a:prstGeom>
          </p:spPr>
        </p:pic>
        <p:pic>
          <p:nvPicPr>
            <p:cNvPr id="13" name="Image 8">
              <a:extLst>
                <a:ext uri="{FF2B5EF4-FFF2-40B4-BE49-F238E27FC236}">
                  <a16:creationId xmlns:a16="http://schemas.microsoft.com/office/drawing/2014/main" id="{82F8051A-8B1F-9E4A-BD49-402301A5E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3099" y="1634291"/>
              <a:ext cx="2072264" cy="4484900"/>
            </a:xfrm>
            <a:prstGeom prst="rect">
              <a:avLst/>
            </a:prstGeom>
          </p:spPr>
        </p:pic>
        <p:pic>
          <p:nvPicPr>
            <p:cNvPr id="14" name="Image 11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CA88C196-7234-AC42-A733-AF15B623F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961" y="1634291"/>
              <a:ext cx="2375394" cy="4711976"/>
            </a:xfrm>
            <a:prstGeom prst="rect">
              <a:avLst/>
            </a:prstGeom>
          </p:spPr>
        </p:pic>
        <p:pic>
          <p:nvPicPr>
            <p:cNvPr id="16" name="Image 9">
              <a:extLst>
                <a:ext uri="{FF2B5EF4-FFF2-40B4-BE49-F238E27FC236}">
                  <a16:creationId xmlns:a16="http://schemas.microsoft.com/office/drawing/2014/main" id="{18D99B39-5680-D642-A1D1-09227AE54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7757" y="1733430"/>
              <a:ext cx="2072263" cy="4484899"/>
            </a:xfrm>
            <a:prstGeom prst="rect">
              <a:avLst/>
            </a:prstGeom>
          </p:spPr>
        </p:pic>
        <p:pic>
          <p:nvPicPr>
            <p:cNvPr id="19" name="Image 18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8DAF3B61-30E5-FB45-918E-C9512B4C8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619" y="1634291"/>
              <a:ext cx="2375394" cy="471197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137" y="2138686"/>
            <a:ext cx="2011680" cy="3956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7227" y="2089404"/>
            <a:ext cx="2011680" cy="40672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09605" y="1975103"/>
            <a:ext cx="1941275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30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104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3A738B-35B9-4F4F-98E4-75DC3122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 </a:t>
            </a:r>
            <a:r>
              <a:rPr lang="fr-FR" dirty="0"/>
              <a:t>Coronalert: </a:t>
            </a:r>
            <a:r>
              <a:rPr lang="fr-FR" dirty="0" smtClean="0"/>
              <a:t>test </a:t>
            </a:r>
            <a:r>
              <a:rPr lang="fr-FR" dirty="0" err="1" smtClean="0"/>
              <a:t>result</a:t>
            </a:r>
            <a:endParaRPr lang="fr-FR" dirty="0"/>
          </a:p>
        </p:txBody>
      </p:sp>
      <p:grpSp>
        <p:nvGrpSpPr>
          <p:cNvPr id="2" name="Group 1"/>
          <p:cNvGrpSpPr/>
          <p:nvPr/>
        </p:nvGrpSpPr>
        <p:grpSpPr>
          <a:xfrm>
            <a:off x="1847528" y="1196752"/>
            <a:ext cx="8235175" cy="4733566"/>
            <a:chOff x="2371704" y="1583491"/>
            <a:chExt cx="8235175" cy="47335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996" y="1746079"/>
              <a:ext cx="2011680" cy="4353781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F665BC3-9BFB-6445-9B7B-39E9037E5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9558" y="1682631"/>
              <a:ext cx="2072263" cy="4484899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D9C575D-035B-1444-99BB-D9C3A2B88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90869" y="1676193"/>
              <a:ext cx="2072264" cy="4484899"/>
            </a:xfrm>
            <a:prstGeom prst="rect">
              <a:avLst/>
            </a:prstGeom>
          </p:spPr>
        </p:pic>
        <p:pic>
          <p:nvPicPr>
            <p:cNvPr id="20" name="Image 19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8340B62A-290F-B34C-8075-229037E5A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912" y="1583491"/>
              <a:ext cx="2375395" cy="4711976"/>
            </a:xfrm>
            <a:prstGeom prst="rect">
              <a:avLst/>
            </a:prstGeom>
          </p:spPr>
        </p:pic>
        <p:pic>
          <p:nvPicPr>
            <p:cNvPr id="23" name="Image 22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7023831E-1261-BE44-A1AC-8EFF63EA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1484" y="1583491"/>
              <a:ext cx="2375395" cy="4711976"/>
            </a:xfrm>
            <a:prstGeom prst="rect">
              <a:avLst/>
            </a:prstGeom>
          </p:spPr>
        </p:pic>
        <p:pic>
          <p:nvPicPr>
            <p:cNvPr id="10" name="Image 22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7023831E-1261-BE44-A1AC-8EFF63EA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704" y="1605081"/>
              <a:ext cx="2375395" cy="4711976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31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47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67" y="1418693"/>
            <a:ext cx="2011680" cy="43537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3257D83-4D2E-7E45-8B13-5AE69C85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 </a:t>
            </a:r>
            <a:r>
              <a:rPr lang="fr-FR" dirty="0"/>
              <a:t>Coronalert: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/>
              <a:t>notified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0A52F3-0AC3-ED4C-8CBA-F2D902280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2496" y="1365016"/>
            <a:ext cx="2072264" cy="4484899"/>
          </a:xfrm>
          <a:prstGeom prst="rect">
            <a:avLst/>
          </a:prstGeom>
        </p:spPr>
      </p:pic>
      <p:pic>
        <p:nvPicPr>
          <p:cNvPr id="14" name="Image 13" descr="Une image contenant moniteur, capture d’écran, ordinateur, portable&#10;&#10;Description générée automatiquement">
            <a:extLst>
              <a:ext uri="{FF2B5EF4-FFF2-40B4-BE49-F238E27FC236}">
                <a16:creationId xmlns:a16="http://schemas.microsoft.com/office/drawing/2014/main" id="{5F53FB10-B960-654F-BBA1-391D280A5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56" y="1284046"/>
            <a:ext cx="2375395" cy="4711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6106" y="1320566"/>
            <a:ext cx="1393031" cy="17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80615" y="1320566"/>
            <a:ext cx="1941275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70816" y="1320567"/>
            <a:ext cx="1846579" cy="80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34" y="1365017"/>
            <a:ext cx="2011680" cy="4353781"/>
          </a:xfrm>
          <a:prstGeom prst="rect">
            <a:avLst/>
          </a:prstGeom>
        </p:spPr>
      </p:pic>
      <p:pic>
        <p:nvPicPr>
          <p:cNvPr id="17" name="Image 16" descr="Une image contenant moniteur, capture d’écran, ordinateur, portable&#10;&#10;Description générée automatiquement">
            <a:extLst>
              <a:ext uri="{FF2B5EF4-FFF2-40B4-BE49-F238E27FC236}">
                <a16:creationId xmlns:a16="http://schemas.microsoft.com/office/drawing/2014/main" id="{4F3FB784-D2F4-F24A-97F2-9AD355A4A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297474"/>
            <a:ext cx="2375395" cy="4711976"/>
          </a:xfrm>
          <a:prstGeom prst="rect">
            <a:avLst/>
          </a:prstGeom>
        </p:spPr>
      </p:pic>
      <p:pic>
        <p:nvPicPr>
          <p:cNvPr id="16" name="Image 15" descr="Une image contenant moniteur, capture d’écran, ordinateur, portable&#10;&#10;Description générée automatiquement">
            <a:extLst>
              <a:ext uri="{FF2B5EF4-FFF2-40B4-BE49-F238E27FC236}">
                <a16:creationId xmlns:a16="http://schemas.microsoft.com/office/drawing/2014/main" id="{483633E2-2913-204F-9BC0-45E8955ACE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60" y="1284046"/>
            <a:ext cx="2375395" cy="471197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32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332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app</a:t>
            </a:r>
          </a:p>
          <a:p>
            <a:r>
              <a:rPr lang="nl-BE" dirty="0" smtClean="0"/>
              <a:t>exchange of </a:t>
            </a:r>
            <a:r>
              <a:rPr lang="en-US" dirty="0" smtClean="0"/>
              <a:t>anonymous</a:t>
            </a:r>
            <a:r>
              <a:rPr lang="nl-BE" dirty="0" smtClean="0"/>
              <a:t> codes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app </a:t>
            </a:r>
            <a:r>
              <a:rPr lang="en-US" dirty="0" smtClean="0"/>
              <a:t>can be deactivated and reactivated</a:t>
            </a:r>
          </a:p>
          <a:p>
            <a:r>
              <a:rPr lang="en-US" dirty="0" smtClean="0"/>
              <a:t>generate </a:t>
            </a:r>
            <a:r>
              <a:rPr lang="en-US" dirty="0"/>
              <a:t>a test code with the app if you are tested and ensure that it ends up at </a:t>
            </a:r>
            <a:r>
              <a:rPr lang="en-US" dirty="0" err="1"/>
              <a:t>Sciensano</a:t>
            </a:r>
            <a:r>
              <a:rPr lang="en-US" dirty="0"/>
              <a:t> together with your social security identification number =&gt; you will receive </a:t>
            </a:r>
            <a:r>
              <a:rPr lang="en-US" dirty="0" smtClean="0"/>
              <a:t>your test </a:t>
            </a:r>
            <a:r>
              <a:rPr lang="en-US" dirty="0"/>
              <a:t>result on the app as soon as it is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general practitioner </a:t>
            </a:r>
            <a:r>
              <a:rPr lang="en-US" dirty="0"/>
              <a:t>via </a:t>
            </a:r>
            <a:r>
              <a:rPr lang="en-US" dirty="0" err="1"/>
              <a:t>eForm</a:t>
            </a:r>
            <a:r>
              <a:rPr lang="en-US" dirty="0"/>
              <a:t> </a:t>
            </a:r>
            <a:r>
              <a:rPr lang="en-US" dirty="0" err="1"/>
              <a:t>LaboratoryTestPrescription</a:t>
            </a:r>
            <a:endParaRPr lang="en-US" dirty="0"/>
          </a:p>
          <a:p>
            <a:pPr lvl="1"/>
            <a:r>
              <a:rPr lang="en-US" dirty="0"/>
              <a:t>person to be tested via </a:t>
            </a:r>
            <a:r>
              <a:rPr lang="en-US" dirty="0" err="1"/>
              <a:t>webform</a:t>
            </a:r>
            <a:r>
              <a:rPr lang="en-US" dirty="0"/>
              <a:t> (see </a:t>
            </a:r>
            <a:r>
              <a:rPr lang="nl-BE" dirty="0" smtClean="0">
                <a:hlinkClick r:id="rId2"/>
              </a:rPr>
              <a:t>https</a:t>
            </a:r>
            <a:r>
              <a:rPr lang="nl-BE" dirty="0">
                <a:hlinkClick r:id="rId2"/>
              </a:rPr>
              <a:t>://coronalert.be/nl/coronalert-formulier</a:t>
            </a:r>
            <a:r>
              <a:rPr lang="nl-BE" dirty="0" smtClean="0">
                <a:hlinkClick r:id="rId2"/>
              </a:rPr>
              <a:t>/</a:t>
            </a:r>
            <a:r>
              <a:rPr lang="nl-BE" dirty="0" smtClean="0"/>
              <a:t>)</a:t>
            </a:r>
          </a:p>
          <a:p>
            <a:r>
              <a:rPr lang="en-US" dirty="0"/>
              <a:t>publish the transmitted anonymous codes if </a:t>
            </a:r>
            <a:r>
              <a:rPr lang="en-US" dirty="0" smtClean="0"/>
              <a:t>you test positively</a:t>
            </a:r>
            <a:endParaRPr lang="fr-B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33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539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328"/>
            <a:ext cx="11990990" cy="231061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Passenger Locator Form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34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5591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0247 -2.6106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30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Paloma</a:t>
            </a:r>
            <a:endParaRPr lang="fr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5608" r="1922" b="4539"/>
          <a:stretch/>
        </p:blipFill>
        <p:spPr>
          <a:xfrm>
            <a:off x="911424" y="955638"/>
            <a:ext cx="10513168" cy="53733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35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17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Paloma</a:t>
            </a:r>
            <a:endParaRPr lang="fr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7"/>
          <a:stretch/>
        </p:blipFill>
        <p:spPr>
          <a:xfrm>
            <a:off x="1199456" y="1065487"/>
            <a:ext cx="10255396" cy="52209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36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45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Paloma</a:t>
            </a:r>
            <a:endParaRPr lang="fr-B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"/>
          <a:stretch/>
        </p:blipFill>
        <p:spPr>
          <a:xfrm>
            <a:off x="1127448" y="978514"/>
            <a:ext cx="10251677" cy="52587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37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412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Integrated</a:t>
            </a:r>
            <a:r>
              <a:rPr lang="nl-BE" dirty="0" smtClean="0"/>
              <a:t> </a:t>
            </a:r>
            <a:r>
              <a:rPr lang="nl-BE" dirty="0" err="1" smtClean="0"/>
              <a:t>citizen</a:t>
            </a:r>
            <a:r>
              <a:rPr lang="nl-BE" dirty="0" smtClean="0"/>
              <a:t> portal</a:t>
            </a:r>
            <a:endParaRPr lang="fr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054067"/>
            <a:ext cx="7042125" cy="575931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41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Integrated</a:t>
            </a:r>
            <a:r>
              <a:rPr lang="nl-BE" dirty="0" smtClean="0"/>
              <a:t> </a:t>
            </a:r>
            <a:r>
              <a:rPr lang="nl-BE" dirty="0" err="1" smtClean="0"/>
              <a:t>citizen</a:t>
            </a:r>
            <a:r>
              <a:rPr lang="nl-BE" dirty="0" smtClean="0"/>
              <a:t> portal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948259"/>
            <a:ext cx="10313504" cy="590974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164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Some</a:t>
            </a:r>
            <a:r>
              <a:rPr lang="nl-BE" dirty="0" smtClean="0"/>
              <a:t> basic </a:t>
            </a:r>
            <a:r>
              <a:rPr lang="nl-BE" dirty="0" err="1" smtClean="0"/>
              <a:t>concepts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high risk contact</a:t>
            </a:r>
          </a:p>
          <a:p>
            <a:pPr lvl="1"/>
            <a:r>
              <a:rPr lang="en-US" dirty="0"/>
              <a:t>cumulative contact with a </a:t>
            </a:r>
            <a:r>
              <a:rPr lang="en-US" dirty="0" smtClean="0"/>
              <a:t>COVID-19 patient for </a:t>
            </a:r>
            <a:r>
              <a:rPr lang="en-US" dirty="0"/>
              <a:t>at least 15 minutes within a distance of &lt;1.5 m </a:t>
            </a:r>
            <a:r>
              <a:rPr lang="en-US" dirty="0" smtClean="0"/>
              <a:t>without </a:t>
            </a:r>
            <a:r>
              <a:rPr lang="en-US" dirty="0"/>
              <a:t>the correct use of a mouth mask (covering </a:t>
            </a:r>
            <a:r>
              <a:rPr lang="en-US" dirty="0" smtClean="0"/>
              <a:t>mouth and nose completely) </a:t>
            </a:r>
            <a:r>
              <a:rPr lang="en-US" dirty="0"/>
              <a:t>by at least one of the </a:t>
            </a:r>
            <a:r>
              <a:rPr lang="en-US" dirty="0" smtClean="0"/>
              <a:t>persons </a:t>
            </a:r>
            <a:r>
              <a:rPr lang="en-US" dirty="0"/>
              <a:t>and without complete separation by a wall of </a:t>
            </a:r>
            <a:r>
              <a:rPr lang="en-US" dirty="0" err="1" smtClean="0"/>
              <a:t>plexiglass</a:t>
            </a:r>
            <a:endParaRPr lang="en-US" dirty="0" smtClean="0"/>
          </a:p>
          <a:p>
            <a:pPr lvl="1"/>
            <a:r>
              <a:rPr lang="en-US" dirty="0" smtClean="0"/>
              <a:t>direct </a:t>
            </a:r>
            <a:r>
              <a:rPr lang="en-US" dirty="0"/>
              <a:t>physical contact with a COVID-19 </a:t>
            </a:r>
            <a:r>
              <a:rPr lang="en-US" dirty="0" smtClean="0"/>
              <a:t>patient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contact with excretions or bodily fluids </a:t>
            </a:r>
            <a:r>
              <a:rPr lang="en-US" dirty="0" smtClean="0"/>
              <a:t>of a </a:t>
            </a:r>
            <a:r>
              <a:rPr lang="en-US" dirty="0"/>
              <a:t>COVID-19 </a:t>
            </a:r>
            <a:r>
              <a:rPr lang="en-US" dirty="0" smtClean="0"/>
              <a:t>patient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ravel with </a:t>
            </a:r>
            <a:r>
              <a:rPr lang="en-US" dirty="0"/>
              <a:t>a COVID-19 patient for more than 15 minutes, in any mode of transport, sitting within two seats (in either direction) of the patient, even if everyone involved was correctly wearing a </a:t>
            </a:r>
            <a:r>
              <a:rPr lang="en-US" dirty="0" smtClean="0"/>
              <a:t>mask</a:t>
            </a:r>
            <a:endParaRPr lang="nl-BE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135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Integrated</a:t>
            </a:r>
            <a:r>
              <a:rPr lang="nl-BE" dirty="0" smtClean="0"/>
              <a:t> </a:t>
            </a:r>
            <a:r>
              <a:rPr lang="nl-BE" dirty="0"/>
              <a:t>portal </a:t>
            </a:r>
            <a:r>
              <a:rPr lang="nl-BE" dirty="0" err="1"/>
              <a:t>for</a:t>
            </a:r>
            <a:r>
              <a:rPr lang="nl-BE" dirty="0"/>
              <a:t> health care providers</a:t>
            </a:r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980728"/>
            <a:ext cx="7678958" cy="57294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40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53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408368" y="6381328"/>
            <a:ext cx="2088232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88219"/>
            <a:ext cx="10058400" cy="56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Vaccination</a:t>
            </a:r>
            <a:endParaRPr lang="fr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41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504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Vaccination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52736"/>
            <a:ext cx="10058400" cy="49349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42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62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Vaccination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60" y="1102408"/>
            <a:ext cx="10058400" cy="514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43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41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Dashboards</a:t>
            </a:r>
            <a:endParaRPr lang="fr-BE" dirty="0"/>
          </a:p>
        </p:txBody>
      </p:sp>
      <p:sp>
        <p:nvSpPr>
          <p:cNvPr id="77" name="Content Placeholder 76"/>
          <p:cNvSpPr>
            <a:spLocks noGrp="1"/>
          </p:cNvSpPr>
          <p:nvPr>
            <p:ph idx="1"/>
          </p:nvPr>
        </p:nvSpPr>
        <p:spPr>
          <a:xfrm>
            <a:off x="1271464" y="908720"/>
            <a:ext cx="9289031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Epidemiological Situation </a:t>
            </a:r>
            <a:r>
              <a:rPr lang="en-US" altLang="en-US" sz="2400" dirty="0">
                <a:solidFill>
                  <a:schemeClr val="tx1"/>
                </a:solidFill>
              </a:rPr>
              <a:t>per municipality </a:t>
            </a:r>
          </a:p>
          <a:p>
            <a:endParaRPr lang="fr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" r="2440"/>
          <a:stretch/>
        </p:blipFill>
        <p:spPr>
          <a:xfrm>
            <a:off x="2783632" y="1391930"/>
            <a:ext cx="6316154" cy="50978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44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980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Dashboards</a:t>
            </a:r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" b="2817"/>
          <a:stretch/>
        </p:blipFill>
        <p:spPr>
          <a:xfrm>
            <a:off x="704811" y="1017167"/>
            <a:ext cx="10817898" cy="52565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45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24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analysis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4095" y="5566859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https://fair.healthdata.be</a:t>
            </a:r>
            <a:r>
              <a:rPr lang="en-US" dirty="0" smtClean="0">
                <a:hlinkClick r:id="rId2"/>
              </a:rPr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7918"/>
          <a:stretch/>
        </p:blipFill>
        <p:spPr>
          <a:xfrm>
            <a:off x="407368" y="1204006"/>
            <a:ext cx="11512071" cy="40675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46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2"/>
          </p:nvPr>
        </p:nvSpPr>
        <p:spPr>
          <a:xfrm>
            <a:off x="609600" y="6448252"/>
            <a:ext cx="2844800" cy="365125"/>
          </a:xfrm>
        </p:spPr>
        <p:txBody>
          <a:bodyPr/>
          <a:lstStyle/>
          <a:p>
            <a:r>
              <a:rPr lang="en-US" dirty="0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992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altLang="en-US" smtClean="0"/>
              <a:t>- </a:t>
            </a:r>
            <a:fld id="{1CE80824-01EC-4452-8D6B-3C9E7ED15141}" type="slidenum">
              <a:rPr lang="en-GB" altLang="en-US" smtClean="0"/>
              <a:pPr/>
              <a:t>47</a:t>
            </a:fld>
            <a:r>
              <a:rPr lang="en-GB" altLang="en-US" smtClean="0"/>
              <a:t> -</a:t>
            </a:r>
            <a:endParaRPr lang="en-GB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28" y="6452670"/>
            <a:ext cx="2847079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Some</a:t>
            </a:r>
            <a:r>
              <a:rPr lang="nl-BE" dirty="0" smtClean="0"/>
              <a:t> basic </a:t>
            </a:r>
            <a:r>
              <a:rPr lang="nl-BE" dirty="0" err="1" smtClean="0"/>
              <a:t>concepts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l</a:t>
            </a:r>
            <a:r>
              <a:rPr lang="nl-BE" dirty="0" smtClean="0"/>
              <a:t>ow risk contact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umulative contact </a:t>
            </a:r>
            <a:r>
              <a:rPr lang="en-US" dirty="0"/>
              <a:t>with a </a:t>
            </a:r>
            <a:r>
              <a:rPr lang="en-US" dirty="0" smtClean="0"/>
              <a:t>confirmed COVID-19 case </a:t>
            </a:r>
            <a:r>
              <a:rPr lang="en-US" dirty="0"/>
              <a:t>for </a:t>
            </a:r>
            <a:r>
              <a:rPr lang="en-US" dirty="0" smtClean="0"/>
              <a:t>at least 15 </a:t>
            </a:r>
            <a:r>
              <a:rPr lang="en-US" dirty="0"/>
              <a:t>minutes </a:t>
            </a:r>
            <a:r>
              <a:rPr lang="en-US" dirty="0" smtClean="0"/>
              <a:t>within a </a:t>
            </a:r>
            <a:r>
              <a:rPr lang="en-US" dirty="0"/>
              <a:t>distance of &lt;1.5 </a:t>
            </a:r>
            <a:r>
              <a:rPr lang="en-US" dirty="0" smtClean="0"/>
              <a:t>m, </a:t>
            </a:r>
            <a:r>
              <a:rPr lang="en-US" dirty="0"/>
              <a:t>but where both have adequately used a mouth mask </a:t>
            </a:r>
            <a:r>
              <a:rPr lang="en-US" dirty="0" smtClean="0"/>
              <a:t>(covering mouth and nose completely) or with </a:t>
            </a:r>
            <a:r>
              <a:rPr lang="en-US" dirty="0"/>
              <a:t>complete separation by a wall of </a:t>
            </a:r>
            <a:r>
              <a:rPr lang="en-US" dirty="0" err="1" smtClean="0"/>
              <a:t>plexiglass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umulative contact for less </a:t>
            </a:r>
            <a:r>
              <a:rPr lang="en-US" dirty="0"/>
              <a:t>than 15 minutes contact with a COVID-19 patient </a:t>
            </a:r>
            <a:r>
              <a:rPr lang="en-US" dirty="0" smtClean="0"/>
              <a:t>within a </a:t>
            </a:r>
            <a:r>
              <a:rPr lang="en-US" dirty="0"/>
              <a:t>distance of &lt;1.5 </a:t>
            </a:r>
            <a:r>
              <a:rPr lang="en-US" dirty="0" smtClean="0"/>
              <a:t>m, </a:t>
            </a:r>
            <a:r>
              <a:rPr lang="en-US" dirty="0"/>
              <a:t>without the correct use of a mouth mask (covering mouth and nose completely) by at least one of the persons and without complete separation by a wall of </a:t>
            </a:r>
            <a:r>
              <a:rPr lang="en-US" dirty="0" err="1"/>
              <a:t>plexiglass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eing in </a:t>
            </a:r>
            <a:r>
              <a:rPr lang="en-US" dirty="0"/>
              <a:t>the same room/closed environment with a COVID-19 patient for more than 15 minutes, but respecting a distance of &gt; 1.5 </a:t>
            </a:r>
            <a:r>
              <a:rPr lang="en-US" dirty="0" smtClean="0"/>
              <a:t>m (</a:t>
            </a:r>
            <a:r>
              <a:rPr lang="en-US" dirty="0" err="1" smtClean="0"/>
              <a:t>eg</a:t>
            </a:r>
            <a:r>
              <a:rPr lang="en-US" dirty="0" smtClean="0"/>
              <a:t> people </a:t>
            </a:r>
            <a:r>
              <a:rPr lang="en-US" dirty="0"/>
              <a:t>working in the same </a:t>
            </a:r>
            <a:r>
              <a:rPr lang="en-US" dirty="0" smtClean="0"/>
              <a:t>room or </a:t>
            </a:r>
            <a:r>
              <a:rPr lang="en-US" dirty="0"/>
              <a:t>sitting together in a waiting </a:t>
            </a:r>
            <a:r>
              <a:rPr lang="en-US" dirty="0" smtClean="0"/>
              <a:t>room)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151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of location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shortest </a:t>
            </a:r>
            <a:r>
              <a:rPr lang="en-US" dirty="0"/>
              <a:t>path determination</a:t>
            </a:r>
          </a:p>
          <a:p>
            <a:pPr lvl="1"/>
            <a:r>
              <a:rPr lang="en-US" dirty="0"/>
              <a:t>citizen – </a:t>
            </a:r>
            <a:r>
              <a:rPr lang="en-US" dirty="0" smtClean="0"/>
              <a:t>sampling location</a:t>
            </a:r>
            <a:endParaRPr lang="en-US" dirty="0"/>
          </a:p>
          <a:p>
            <a:pPr lvl="1"/>
            <a:r>
              <a:rPr lang="en-US" dirty="0" smtClean="0"/>
              <a:t>sampling location </a:t>
            </a:r>
            <a:r>
              <a:rPr lang="en-US" dirty="0"/>
              <a:t>– laboratory</a:t>
            </a:r>
          </a:p>
          <a:p>
            <a:pPr lvl="1"/>
            <a:r>
              <a:rPr lang="en-US" dirty="0" smtClean="0"/>
              <a:t>citizen – vaccination center</a:t>
            </a:r>
          </a:p>
          <a:p>
            <a:pPr lvl="1"/>
            <a:r>
              <a:rPr lang="en-US" dirty="0" smtClean="0"/>
              <a:t>distribution </a:t>
            </a:r>
            <a:r>
              <a:rPr lang="en-US" dirty="0"/>
              <a:t>of material for</a:t>
            </a:r>
          </a:p>
          <a:p>
            <a:pPr lvl="2"/>
            <a:r>
              <a:rPr lang="en-US" dirty="0"/>
              <a:t>protection</a:t>
            </a:r>
          </a:p>
          <a:p>
            <a:pPr lvl="2"/>
            <a:r>
              <a:rPr lang="en-US" dirty="0" smtClean="0"/>
              <a:t>sampling</a:t>
            </a:r>
            <a:endParaRPr lang="en-US" dirty="0"/>
          </a:p>
          <a:p>
            <a:pPr lvl="2"/>
            <a:r>
              <a:rPr lang="en-US" dirty="0" smtClean="0"/>
              <a:t>executing </a:t>
            </a:r>
            <a:r>
              <a:rPr lang="en-US" dirty="0"/>
              <a:t>tests</a:t>
            </a:r>
          </a:p>
          <a:p>
            <a:pPr lvl="2"/>
            <a:r>
              <a:rPr lang="en-US" dirty="0"/>
              <a:t>vaccination</a:t>
            </a:r>
          </a:p>
          <a:p>
            <a:endParaRPr lang="en-US" dirty="0"/>
          </a:p>
          <a:p>
            <a:r>
              <a:rPr lang="en-US" dirty="0" smtClean="0"/>
              <a:t>determination </a:t>
            </a:r>
            <a:r>
              <a:rPr lang="en-US" dirty="0"/>
              <a:t>of required capacity in function of </a:t>
            </a:r>
            <a:r>
              <a:rPr lang="en-US" dirty="0" smtClean="0"/>
              <a:t>residence </a:t>
            </a:r>
            <a:r>
              <a:rPr lang="en-US" dirty="0"/>
              <a:t>and/or work 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80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location information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determination </a:t>
            </a:r>
            <a:r>
              <a:rPr lang="en-US" dirty="0"/>
              <a:t>of high or low risk </a:t>
            </a:r>
            <a:r>
              <a:rPr lang="en-US" dirty="0" smtClean="0"/>
              <a:t>contacts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dentification </a:t>
            </a:r>
            <a:r>
              <a:rPr lang="en-US" dirty="0"/>
              <a:t>of clusters of </a:t>
            </a:r>
            <a:r>
              <a:rPr lang="en-US" dirty="0" smtClean="0"/>
              <a:t>infections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assenger locator form (PLF)</a:t>
            </a:r>
          </a:p>
          <a:p>
            <a:endParaRPr lang="en-US" dirty="0"/>
          </a:p>
          <a:p>
            <a:r>
              <a:rPr lang="en-US" dirty="0" smtClean="0"/>
              <a:t>dashboards</a:t>
            </a:r>
          </a:p>
          <a:p>
            <a:endParaRPr lang="en-US" dirty="0"/>
          </a:p>
          <a:p>
            <a:r>
              <a:rPr lang="en-US" dirty="0" smtClean="0"/>
              <a:t>not </a:t>
            </a:r>
            <a:r>
              <a:rPr lang="en-US" dirty="0"/>
              <a:t>used: identification of places of high concentration of people at certain times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722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Testing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</a:t>
            </a:r>
            <a:r>
              <a:rPr lang="nl-BE" dirty="0" smtClean="0"/>
              <a:t> </a:t>
            </a:r>
            <a:r>
              <a:rPr lang="nl-BE" dirty="0" err="1" smtClean="0"/>
              <a:t>changing</a:t>
            </a:r>
            <a:r>
              <a:rPr lang="nl-BE" dirty="0" smtClean="0"/>
              <a:t> </a:t>
            </a:r>
            <a:r>
              <a:rPr lang="nl-BE" dirty="0" err="1" smtClean="0"/>
              <a:t>testing</a:t>
            </a:r>
            <a:r>
              <a:rPr lang="nl-BE" dirty="0" smtClean="0"/>
              <a:t> </a:t>
            </a:r>
            <a:r>
              <a:rPr lang="nl-BE" dirty="0" err="1" smtClean="0"/>
              <a:t>strategy</a:t>
            </a:r>
            <a:r>
              <a:rPr lang="nl-BE" dirty="0" smtClean="0"/>
              <a:t> in </a:t>
            </a:r>
            <a:r>
              <a:rPr lang="nl-BE" dirty="0" err="1" smtClean="0"/>
              <a:t>function</a:t>
            </a:r>
            <a:r>
              <a:rPr lang="nl-BE" dirty="0" smtClean="0"/>
              <a:t> of</a:t>
            </a:r>
          </a:p>
          <a:p>
            <a:pPr lvl="1"/>
            <a:r>
              <a:rPr lang="nl-BE" dirty="0" err="1" smtClean="0"/>
              <a:t>evolving</a:t>
            </a:r>
            <a:r>
              <a:rPr lang="nl-BE" dirty="0" smtClean="0"/>
              <a:t> 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insights</a:t>
            </a:r>
            <a:endParaRPr lang="nl-BE" dirty="0" smtClean="0"/>
          </a:p>
          <a:p>
            <a:pPr lvl="1"/>
            <a:r>
              <a:rPr lang="nl-BE" dirty="0" err="1" smtClean="0"/>
              <a:t>available</a:t>
            </a:r>
            <a:r>
              <a:rPr lang="nl-BE" dirty="0" smtClean="0"/>
              <a:t> types of tests</a:t>
            </a:r>
          </a:p>
          <a:p>
            <a:pPr lvl="1"/>
            <a:r>
              <a:rPr lang="nl-BE" dirty="0" err="1" smtClean="0"/>
              <a:t>capacity</a:t>
            </a:r>
            <a:endParaRPr lang="nl-BE" dirty="0" smtClean="0"/>
          </a:p>
          <a:p>
            <a:pPr lvl="2"/>
            <a:r>
              <a:rPr lang="nl-BE" dirty="0" smtClean="0"/>
              <a:t>sampling </a:t>
            </a:r>
            <a:r>
              <a:rPr lang="nl-BE" dirty="0" err="1" smtClean="0"/>
              <a:t>material</a:t>
            </a:r>
            <a:endParaRPr lang="nl-BE" dirty="0" smtClean="0"/>
          </a:p>
          <a:p>
            <a:pPr lvl="2"/>
            <a:r>
              <a:rPr lang="en-US" dirty="0" smtClean="0"/>
              <a:t>test material</a:t>
            </a:r>
          </a:p>
          <a:p>
            <a:pPr lvl="2"/>
            <a:r>
              <a:rPr lang="en-US" dirty="0" smtClean="0"/>
              <a:t>personnel</a:t>
            </a:r>
          </a:p>
          <a:p>
            <a:r>
              <a:rPr lang="nl-BE" dirty="0" err="1" smtClean="0"/>
              <a:t>many</a:t>
            </a:r>
            <a:r>
              <a:rPr lang="nl-BE" dirty="0" smtClean="0"/>
              <a:t> actors </a:t>
            </a:r>
            <a:r>
              <a:rPr lang="nl-BE" dirty="0" err="1" smtClean="0"/>
              <a:t>involved</a:t>
            </a:r>
            <a:endParaRPr lang="nl-BE" dirty="0" smtClean="0"/>
          </a:p>
          <a:p>
            <a:pPr lvl="1"/>
            <a:r>
              <a:rPr lang="nl-BE" dirty="0" err="1" smtClean="0"/>
              <a:t>GPs</a:t>
            </a:r>
            <a:r>
              <a:rPr lang="nl-BE" dirty="0" smtClean="0"/>
              <a:t>, </a:t>
            </a:r>
            <a:r>
              <a:rPr lang="nl-BE" dirty="0" err="1" smtClean="0"/>
              <a:t>collectivity</a:t>
            </a:r>
            <a:r>
              <a:rPr lang="nl-BE" dirty="0" smtClean="0"/>
              <a:t> doctors, company doctors</a:t>
            </a:r>
          </a:p>
          <a:p>
            <a:pPr lvl="1"/>
            <a:r>
              <a:rPr lang="nl-BE" dirty="0"/>
              <a:t>s</a:t>
            </a:r>
            <a:r>
              <a:rPr lang="nl-BE" dirty="0" smtClean="0"/>
              <a:t>ample </a:t>
            </a:r>
            <a:r>
              <a:rPr lang="nl-BE" dirty="0" err="1" smtClean="0"/>
              <a:t>collection</a:t>
            </a:r>
            <a:r>
              <a:rPr lang="nl-BE" dirty="0" smtClean="0"/>
              <a:t> points</a:t>
            </a:r>
          </a:p>
          <a:p>
            <a:pPr lvl="1"/>
            <a:r>
              <a:rPr lang="nl-BE" dirty="0" err="1" smtClean="0"/>
              <a:t>hospitals</a:t>
            </a:r>
            <a:endParaRPr lang="nl-BE" dirty="0" smtClean="0"/>
          </a:p>
          <a:p>
            <a:pPr lvl="1"/>
            <a:r>
              <a:rPr lang="nl-BE" dirty="0" smtClean="0"/>
              <a:t>labs</a:t>
            </a:r>
          </a:p>
          <a:p>
            <a:pPr lvl="1"/>
            <a:r>
              <a:rPr lang="nl-BE" dirty="0" smtClean="0"/>
              <a:t>…</a:t>
            </a:r>
            <a:endParaRPr lang="nl-BE" dirty="0"/>
          </a:p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8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140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Testing</a:t>
            </a:r>
            <a:r>
              <a:rPr lang="nl-BE" dirty="0" smtClean="0"/>
              <a:t>: types of tests</a:t>
            </a:r>
            <a:endParaRPr lang="fr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24"/>
          <a:stretch/>
        </p:blipFill>
        <p:spPr>
          <a:xfrm>
            <a:off x="1559496" y="908720"/>
            <a:ext cx="8894463" cy="5400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9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26/10/2021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026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1283</Words>
  <Application>Microsoft Office PowerPoint</Application>
  <PresentationFormat>Widescreen</PresentationFormat>
  <Paragraphs>331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Avenir Book</vt:lpstr>
      <vt:lpstr>Calibri</vt:lpstr>
      <vt:lpstr>Calibri Light</vt:lpstr>
      <vt:lpstr>Times New Roman</vt:lpstr>
      <vt:lpstr>1_Custom Design</vt:lpstr>
      <vt:lpstr>Office Theme</vt:lpstr>
      <vt:lpstr>PowerPoint Presentation</vt:lpstr>
      <vt:lpstr>Abstract of the presentation</vt:lpstr>
      <vt:lpstr>Some basic concepts</vt:lpstr>
      <vt:lpstr>Some basic concepts</vt:lpstr>
      <vt:lpstr>Some basic concepts</vt:lpstr>
      <vt:lpstr>Use of location information</vt:lpstr>
      <vt:lpstr>Use of location information</vt:lpstr>
      <vt:lpstr>Testing</vt:lpstr>
      <vt:lpstr>Testing: types of tests</vt:lpstr>
      <vt:lpstr>Testing: happy flow</vt:lpstr>
      <vt:lpstr>Testing: context diagram</vt:lpstr>
      <vt:lpstr>Testing: determination of a cause for performing a Covid-19 test </vt:lpstr>
      <vt:lpstr>Testing: reservation of a sampling location and moment</vt:lpstr>
      <vt:lpstr>Testing: reservation of a sampling location and moment</vt:lpstr>
      <vt:lpstr>Testing: sampling and execution of the test</vt:lpstr>
      <vt:lpstr>Testing: making the test results available</vt:lpstr>
      <vt:lpstr>Contact tracing: why ? </vt:lpstr>
      <vt:lpstr>Contact tracing: what ?</vt:lpstr>
      <vt:lpstr>How contact tracing is put in place ?</vt:lpstr>
      <vt:lpstr>Contact tracing by contact centers</vt:lpstr>
      <vt:lpstr>Contact tracing within companies and collectivities</vt:lpstr>
      <vt:lpstr>App Coronalert</vt:lpstr>
      <vt:lpstr>App Coronalert</vt:lpstr>
      <vt:lpstr>App Coronalert</vt:lpstr>
      <vt:lpstr>App Coronalert</vt:lpstr>
      <vt:lpstr>eForm COVID-19 lab request (1/2)</vt:lpstr>
      <vt:lpstr>eForm COVID-19 lab request (2/2)</vt:lpstr>
      <vt:lpstr>App Coronalert</vt:lpstr>
      <vt:lpstr>App Coronalert: put your phone to work</vt:lpstr>
      <vt:lpstr>App Coronalert: get tested</vt:lpstr>
      <vt:lpstr>App Coronalert: test result</vt:lpstr>
      <vt:lpstr>App Coronalert: be notified</vt:lpstr>
      <vt:lpstr>App Coronalert</vt:lpstr>
      <vt:lpstr>Passenger Locator Form</vt:lpstr>
      <vt:lpstr>Paloma</vt:lpstr>
      <vt:lpstr>Paloma</vt:lpstr>
      <vt:lpstr>Paloma</vt:lpstr>
      <vt:lpstr>Integrated citizen portal</vt:lpstr>
      <vt:lpstr>Integrated citizen portal</vt:lpstr>
      <vt:lpstr>Integrated portal for health care providers</vt:lpstr>
      <vt:lpstr>Vaccination</vt:lpstr>
      <vt:lpstr>Vaccination</vt:lpstr>
      <vt:lpstr>Vaccination</vt:lpstr>
      <vt:lpstr>Dashboards</vt:lpstr>
      <vt:lpstr>Dashboards</vt:lpstr>
      <vt:lpstr>Big data analysis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Sanne Miseur (KSZ-BCSS)</cp:lastModifiedBy>
  <cp:revision>122</cp:revision>
  <dcterms:created xsi:type="dcterms:W3CDTF">2017-09-11T11:22:14Z</dcterms:created>
  <dcterms:modified xsi:type="dcterms:W3CDTF">2021-10-26T07:49:43Z</dcterms:modified>
</cp:coreProperties>
</file>