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07" r:id="rId1"/>
  </p:sldMasterIdLst>
  <p:notesMasterIdLst>
    <p:notesMasterId r:id="rId80"/>
  </p:notesMasterIdLst>
  <p:handoutMasterIdLst>
    <p:handoutMasterId r:id="rId81"/>
  </p:handoutMasterIdLst>
  <p:sldIdLst>
    <p:sldId id="503" r:id="rId2"/>
    <p:sldId id="709" r:id="rId3"/>
    <p:sldId id="654" r:id="rId4"/>
    <p:sldId id="653" r:id="rId5"/>
    <p:sldId id="505" r:id="rId6"/>
    <p:sldId id="655" r:id="rId7"/>
    <p:sldId id="656" r:id="rId8"/>
    <p:sldId id="657" r:id="rId9"/>
    <p:sldId id="659" r:id="rId10"/>
    <p:sldId id="707" r:id="rId11"/>
    <p:sldId id="661" r:id="rId12"/>
    <p:sldId id="708" r:id="rId13"/>
    <p:sldId id="663" r:id="rId14"/>
    <p:sldId id="664" r:id="rId15"/>
    <p:sldId id="665" r:id="rId16"/>
    <p:sldId id="666" r:id="rId17"/>
    <p:sldId id="667" r:id="rId18"/>
    <p:sldId id="668" r:id="rId19"/>
    <p:sldId id="669" r:id="rId20"/>
    <p:sldId id="670" r:id="rId21"/>
    <p:sldId id="671" r:id="rId22"/>
    <p:sldId id="673" r:id="rId23"/>
    <p:sldId id="674" r:id="rId24"/>
    <p:sldId id="675" r:id="rId25"/>
    <p:sldId id="704" r:id="rId26"/>
    <p:sldId id="705" r:id="rId27"/>
    <p:sldId id="506" r:id="rId28"/>
    <p:sldId id="724" r:id="rId29"/>
    <p:sldId id="507" r:id="rId30"/>
    <p:sldId id="508" r:id="rId31"/>
    <p:sldId id="509" r:id="rId32"/>
    <p:sldId id="710" r:id="rId33"/>
    <p:sldId id="510" r:id="rId34"/>
    <p:sldId id="511" r:id="rId35"/>
    <p:sldId id="633" r:id="rId36"/>
    <p:sldId id="515" r:id="rId37"/>
    <p:sldId id="519" r:id="rId38"/>
    <p:sldId id="593" r:id="rId39"/>
    <p:sldId id="520" r:id="rId40"/>
    <p:sldId id="521" r:id="rId41"/>
    <p:sldId id="522" r:id="rId42"/>
    <p:sldId id="523" r:id="rId43"/>
    <p:sldId id="524" r:id="rId44"/>
    <p:sldId id="525" r:id="rId45"/>
    <p:sldId id="526" r:id="rId46"/>
    <p:sldId id="628" r:id="rId47"/>
    <p:sldId id="527" r:id="rId48"/>
    <p:sldId id="528" r:id="rId49"/>
    <p:sldId id="529" r:id="rId50"/>
    <p:sldId id="711" r:id="rId51"/>
    <p:sldId id="648" r:id="rId52"/>
    <p:sldId id="649" r:id="rId53"/>
    <p:sldId id="650" r:id="rId54"/>
    <p:sldId id="535" r:id="rId55"/>
    <p:sldId id="536" r:id="rId56"/>
    <p:sldId id="537" r:id="rId57"/>
    <p:sldId id="564" r:id="rId58"/>
    <p:sldId id="617" r:id="rId59"/>
    <p:sldId id="612" r:id="rId60"/>
    <p:sldId id="619" r:id="rId61"/>
    <p:sldId id="618" r:id="rId62"/>
    <p:sldId id="620" r:id="rId63"/>
    <p:sldId id="621" r:id="rId64"/>
    <p:sldId id="622" r:id="rId65"/>
    <p:sldId id="613" r:id="rId66"/>
    <p:sldId id="568" r:id="rId67"/>
    <p:sldId id="566" r:id="rId68"/>
    <p:sldId id="712" r:id="rId69"/>
    <p:sldId id="567" r:id="rId70"/>
    <p:sldId id="616" r:id="rId71"/>
    <p:sldId id="726" r:id="rId72"/>
    <p:sldId id="725" r:id="rId73"/>
    <p:sldId id="615" r:id="rId74"/>
    <p:sldId id="713" r:id="rId75"/>
    <p:sldId id="715" r:id="rId76"/>
    <p:sldId id="716" r:id="rId77"/>
    <p:sldId id="717" r:id="rId78"/>
    <p:sldId id="718" r:id="rId79"/>
  </p:sldIdLst>
  <p:sldSz cx="12192000" cy="6858000"/>
  <p:notesSz cx="7102475" cy="93884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7670"/>
    <a:srgbClr val="0082BE"/>
    <a:srgbClr val="0087BE"/>
    <a:srgbClr val="0082B8"/>
    <a:srgbClr val="0082B4"/>
    <a:srgbClr val="0082AE"/>
    <a:srgbClr val="0078AE"/>
    <a:srgbClr val="0A78AE"/>
    <a:srgbClr val="0078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48" autoAdjust="0"/>
    <p:restoredTop sz="94105" autoAdjust="0"/>
  </p:normalViewPr>
  <p:slideViewPr>
    <p:cSldViewPr snapToGrid="0">
      <p:cViewPr varScale="1">
        <p:scale>
          <a:sx n="111" d="100"/>
          <a:sy n="111" d="100"/>
        </p:scale>
        <p:origin x="108" y="32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6536"/>
    </p:cViewPr>
  </p:sorterViewPr>
  <p:notesViewPr>
    <p:cSldViewPr snapToGrid="0">
      <p:cViewPr varScale="1">
        <p:scale>
          <a:sx n="82" d="100"/>
          <a:sy n="82" d="100"/>
        </p:scale>
        <p:origin x="388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ehealth.fgov.be\Shares\Users\U10\Communication\Presentations\2020\overview%20roadma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Sheet4!$G$14</c:f>
              <c:strCache>
                <c:ptCount val="1"/>
                <c:pt idx="0">
                  <c:v>2019</c:v>
                </c:pt>
              </c:strCache>
            </c:strRef>
          </c:tx>
          <c:spPr>
            <a:solidFill>
              <a:srgbClr val="087670"/>
            </a:solidFill>
            <a:ln>
              <a:noFill/>
            </a:ln>
            <a:effectLst/>
          </c:spPr>
          <c:invertIfNegative val="0"/>
          <c:cat>
            <c:strRef>
              <c:f>Sheet4!$H$13:$J$13</c:f>
              <c:strCache>
                <c:ptCount val="3"/>
                <c:pt idx="0">
                  <c:v>NEW</c:v>
                </c:pt>
                <c:pt idx="1">
                  <c:v>Healthcare</c:v>
                </c:pt>
                <c:pt idx="2">
                  <c:v>Institutions</c:v>
                </c:pt>
              </c:strCache>
            </c:strRef>
          </c:cat>
          <c:val>
            <c:numRef>
              <c:f>Sheet4!$H$14:$J$14</c:f>
              <c:numCache>
                <c:formatCode>General</c:formatCode>
                <c:ptCount val="3"/>
                <c:pt idx="0">
                  <c:v>25753</c:v>
                </c:pt>
                <c:pt idx="1">
                  <c:v>37109</c:v>
                </c:pt>
                <c:pt idx="2">
                  <c:v>7329</c:v>
                </c:pt>
              </c:numCache>
            </c:numRef>
          </c:val>
          <c:extLst>
            <c:ext xmlns:c16="http://schemas.microsoft.com/office/drawing/2014/chart" uri="{C3380CC4-5D6E-409C-BE32-E72D297353CC}">
              <c16:uniqueId val="{00000000-40CC-475C-889A-0DB56B3E20D3}"/>
            </c:ext>
          </c:extLst>
        </c:ser>
        <c:ser>
          <c:idx val="1"/>
          <c:order val="1"/>
          <c:tx>
            <c:strRef>
              <c:f>Sheet4!$G$15</c:f>
              <c:strCache>
                <c:ptCount val="1"/>
                <c:pt idx="0">
                  <c:v>2020</c:v>
                </c:pt>
              </c:strCache>
            </c:strRef>
          </c:tx>
          <c:spPr>
            <a:solidFill>
              <a:srgbClr val="C00000"/>
            </a:solidFill>
            <a:ln>
              <a:noFill/>
            </a:ln>
            <a:effectLst/>
          </c:spPr>
          <c:invertIfNegative val="0"/>
          <c:cat>
            <c:strRef>
              <c:f>Sheet4!$H$13:$J$13</c:f>
              <c:strCache>
                <c:ptCount val="3"/>
                <c:pt idx="0">
                  <c:v>NEW</c:v>
                </c:pt>
                <c:pt idx="1">
                  <c:v>Healthcare</c:v>
                </c:pt>
                <c:pt idx="2">
                  <c:v>Institutions</c:v>
                </c:pt>
              </c:strCache>
            </c:strRef>
          </c:cat>
          <c:val>
            <c:numRef>
              <c:f>Sheet4!$H$15:$J$15</c:f>
              <c:numCache>
                <c:formatCode>General</c:formatCode>
                <c:ptCount val="3"/>
                <c:pt idx="0">
                  <c:v>23009</c:v>
                </c:pt>
                <c:pt idx="1">
                  <c:v>43429</c:v>
                </c:pt>
                <c:pt idx="2">
                  <c:v>8908</c:v>
                </c:pt>
              </c:numCache>
            </c:numRef>
          </c:val>
          <c:extLst>
            <c:ext xmlns:c16="http://schemas.microsoft.com/office/drawing/2014/chart" uri="{C3380CC4-5D6E-409C-BE32-E72D297353CC}">
              <c16:uniqueId val="{00000001-40CC-475C-889A-0DB56B3E20D3}"/>
            </c:ext>
          </c:extLst>
        </c:ser>
        <c:dLbls>
          <c:showLegendKey val="0"/>
          <c:showVal val="0"/>
          <c:showCatName val="0"/>
          <c:showSerName val="0"/>
          <c:showPercent val="0"/>
          <c:showBubbleSize val="0"/>
        </c:dLbls>
        <c:gapWidth val="219"/>
        <c:overlap val="-27"/>
        <c:axId val="610957496"/>
        <c:axId val="610960448"/>
      </c:barChart>
      <c:catAx>
        <c:axId val="610957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960448"/>
        <c:crosses val="autoZero"/>
        <c:auto val="1"/>
        <c:lblAlgn val="ctr"/>
        <c:lblOffset val="100"/>
        <c:noMultiLvlLbl val="0"/>
      </c:catAx>
      <c:valAx>
        <c:axId val="610960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109574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image" Target="../media/image56.pn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image" Target="../media/image56.png"/><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34ABA-1A19-47B3-9F61-DD3D1E610E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85E8F9E5-784E-43A6-8113-40DBC640CBD7}">
      <dgm:prSet phldrT="[Text]" custT="1"/>
      <dgm:spPr/>
      <dgm:t>
        <a:bodyPr/>
        <a:lstStyle/>
        <a:p>
          <a:r>
            <a:rPr lang="nl-BE" sz="1800" b="0" dirty="0" smtClean="0">
              <a:solidFill>
                <a:srgbClr val="B82400"/>
              </a:solidFill>
            </a:rPr>
            <a:t>Cluster 0</a:t>
          </a:r>
          <a:r>
            <a:t>  </a:t>
          </a:r>
          <a:r>
            <a:rPr lang="nl-BE" sz="1800" dirty="0" smtClean="0"/>
            <a:t>Fondements</a:t>
          </a:r>
          <a:endParaRPr lang="fr-BE" sz="1800" dirty="0"/>
        </a:p>
      </dgm:t>
    </dgm:pt>
    <dgm:pt modelId="{141D8DAA-E787-4F45-BF09-51B5EAFD5C0A}" type="parTrans" cxnId="{885EE787-797D-4E94-9A70-45694734EAE8}">
      <dgm:prSet/>
      <dgm:spPr/>
      <dgm:t>
        <a:bodyPr/>
        <a:lstStyle/>
        <a:p>
          <a:endParaRPr lang="en-US"/>
        </a:p>
      </dgm:t>
    </dgm:pt>
    <dgm:pt modelId="{20013B63-1494-4E7D-BD92-101200E51D1F}" type="sibTrans" cxnId="{885EE787-797D-4E94-9A70-45694734EAE8}">
      <dgm:prSet/>
      <dgm:spPr/>
      <dgm:t>
        <a:bodyPr/>
        <a:lstStyle/>
        <a:p>
          <a:endParaRPr lang="en-US"/>
        </a:p>
      </dgm:t>
    </dgm:pt>
    <dgm:pt modelId="{1E8244F7-F566-4EB2-9E31-A7B32F23AADD}">
      <dgm:prSet phldrT="[Text]" custT="1"/>
      <dgm:spPr/>
      <dgm:t>
        <a:bodyPr/>
        <a:lstStyle/>
        <a:p>
          <a:r>
            <a:rPr lang="nl-BE" sz="1800" dirty="0" smtClean="0">
              <a:solidFill>
                <a:srgbClr val="B82400"/>
              </a:solidFill>
            </a:rPr>
            <a:t>Cluster 1 </a:t>
          </a:r>
          <a:r>
            <a:rPr lang="nl-BE" sz="1800" dirty="0" smtClean="0"/>
            <a:t>Transversalité</a:t>
          </a:r>
          <a:endParaRPr lang="fr-BE" sz="1800" dirty="0"/>
        </a:p>
      </dgm:t>
    </dgm:pt>
    <dgm:pt modelId="{34791272-3D72-4ACD-99A9-D7196E4CECF9}" type="parTrans" cxnId="{A4F2D8C8-791C-4548-BC04-4377F438BC8C}">
      <dgm:prSet/>
      <dgm:spPr/>
      <dgm:t>
        <a:bodyPr/>
        <a:lstStyle/>
        <a:p>
          <a:endParaRPr lang="en-US"/>
        </a:p>
      </dgm:t>
    </dgm:pt>
    <dgm:pt modelId="{0FB23A73-4C8F-48E2-9146-0310927A62D2}" type="sibTrans" cxnId="{A4F2D8C8-791C-4548-BC04-4377F438BC8C}">
      <dgm:prSet/>
      <dgm:spPr/>
      <dgm:t>
        <a:bodyPr/>
        <a:lstStyle/>
        <a:p>
          <a:endParaRPr lang="en-US"/>
        </a:p>
      </dgm:t>
    </dgm:pt>
    <dgm:pt modelId="{BD52192A-2F98-4A5B-BBDD-709922B0A421}">
      <dgm:prSet phldrT="[Text]" custT="1"/>
      <dgm:spPr/>
      <dgm:t>
        <a:bodyPr/>
        <a:lstStyle/>
        <a:p>
          <a:r>
            <a:rPr lang="nl-BE" sz="1800" dirty="0" smtClean="0">
              <a:solidFill>
                <a:srgbClr val="B82400"/>
              </a:solidFill>
            </a:rPr>
            <a:t>Cluster 2 </a:t>
          </a:r>
          <a:r>
            <a:rPr lang="nl-BE" sz="1800" dirty="0" smtClean="0"/>
            <a:t>Support</a:t>
          </a:r>
          <a:r>
            <a:rPr lang="en-US" sz="1800" dirty="0" smtClean="0"/>
            <a:t>	</a:t>
          </a:r>
          <a:endParaRPr lang="fr-BE" sz="1800" dirty="0"/>
        </a:p>
      </dgm:t>
    </dgm:pt>
    <dgm:pt modelId="{8612CCE8-AFD9-4676-8841-BB2C9781A7CA}" type="parTrans" cxnId="{7CA264E2-DBF2-47B2-BDF9-F70AF3F26598}">
      <dgm:prSet/>
      <dgm:spPr/>
      <dgm:t>
        <a:bodyPr/>
        <a:lstStyle/>
        <a:p>
          <a:endParaRPr lang="en-US"/>
        </a:p>
      </dgm:t>
    </dgm:pt>
    <dgm:pt modelId="{82B54F7A-94AD-4674-890F-1C9CE36122F4}" type="sibTrans" cxnId="{7CA264E2-DBF2-47B2-BDF9-F70AF3F26598}">
      <dgm:prSet/>
      <dgm:spPr/>
      <dgm:t>
        <a:bodyPr/>
        <a:lstStyle/>
        <a:p>
          <a:endParaRPr lang="en-US"/>
        </a:p>
      </dgm:t>
    </dgm:pt>
    <dgm:pt modelId="{74BD8445-7895-43B4-BF26-C9F37890DA17}">
      <dgm:prSet phldrT="[Text]" custT="1"/>
      <dgm:spPr/>
      <dgm:t>
        <a:bodyPr/>
        <a:lstStyle/>
        <a:p>
          <a:r>
            <a:rPr lang="en-US" sz="1800" dirty="0" smtClean="0">
              <a:solidFill>
                <a:srgbClr val="B82400"/>
              </a:solidFill>
            </a:rPr>
            <a:t>Cluster 3</a:t>
          </a:r>
          <a:r>
            <a:rPr lang="en-US" sz="1800" dirty="0" smtClean="0"/>
            <a:t> Excellence opérationnelle</a:t>
          </a:r>
          <a:endParaRPr lang="fr-BE" sz="1800" dirty="0"/>
        </a:p>
      </dgm:t>
    </dgm:pt>
    <dgm:pt modelId="{BA38574D-91E9-4625-857D-B13610400651}" type="parTrans" cxnId="{B2D8F1B8-0012-4C0D-B930-EF11C521657E}">
      <dgm:prSet/>
      <dgm:spPr/>
      <dgm:t>
        <a:bodyPr/>
        <a:lstStyle/>
        <a:p>
          <a:endParaRPr lang="en-US"/>
        </a:p>
      </dgm:t>
    </dgm:pt>
    <dgm:pt modelId="{E030ACC6-1038-4D06-81F4-74E80A48C344}" type="sibTrans" cxnId="{B2D8F1B8-0012-4C0D-B930-EF11C521657E}">
      <dgm:prSet/>
      <dgm:spPr/>
      <dgm:t>
        <a:bodyPr/>
        <a:lstStyle/>
        <a:p>
          <a:endParaRPr lang="en-US"/>
        </a:p>
      </dgm:t>
    </dgm:pt>
    <dgm:pt modelId="{8939DBDE-5E33-408B-9AE0-4025972D6CBF}">
      <dgm:prSet custT="1"/>
      <dgm:spPr/>
      <dgm:t>
        <a:bodyPr/>
        <a:lstStyle/>
        <a:p>
          <a:r>
            <a:rPr lang="nl-BE" sz="1800" u="none" dirty="0" smtClean="0">
              <a:solidFill>
                <a:srgbClr val="B82400"/>
              </a:solidFill>
            </a:rPr>
            <a:t>Cluster 4 </a:t>
          </a:r>
          <a:r>
            <a:rPr lang="nl-BE" sz="1500" dirty="0" smtClean="0"/>
            <a:t>Prestataires de soins et institutions de soins</a:t>
          </a:r>
          <a:endParaRPr lang="fr-BE" sz="1500" dirty="0"/>
        </a:p>
      </dgm:t>
    </dgm:pt>
    <dgm:pt modelId="{ACF2FF73-CDD3-4C22-8793-E7F1E5A10F6B}" type="parTrans" cxnId="{EC7DC22A-1600-44A8-AD4A-F18617471580}">
      <dgm:prSet/>
      <dgm:spPr/>
      <dgm:t>
        <a:bodyPr/>
        <a:lstStyle/>
        <a:p>
          <a:endParaRPr lang="en-US"/>
        </a:p>
      </dgm:t>
    </dgm:pt>
    <dgm:pt modelId="{77FE0CE4-62F9-4AE6-89DF-D223808E0AD1}" type="sibTrans" cxnId="{EC7DC22A-1600-44A8-AD4A-F18617471580}">
      <dgm:prSet/>
      <dgm:spPr/>
      <dgm:t>
        <a:bodyPr/>
        <a:lstStyle/>
        <a:p>
          <a:endParaRPr lang="en-US"/>
        </a:p>
      </dgm:t>
    </dgm:pt>
    <dgm:pt modelId="{071B2C24-E405-4460-B495-C196535B612A}">
      <dgm:prSet custT="1"/>
      <dgm:spPr/>
      <dgm:t>
        <a:bodyPr/>
        <a:lstStyle/>
        <a:p>
          <a:r>
            <a:rPr lang="nl-BE" sz="1800" dirty="0" smtClean="0">
              <a:solidFill>
                <a:srgbClr val="B82400"/>
              </a:solidFill>
            </a:rPr>
            <a:t>Cluster 5</a:t>
          </a:r>
          <a:br>
            <a:rPr lang="nl-BE" sz="1800" dirty="0" smtClean="0">
              <a:solidFill>
                <a:srgbClr val="B82400"/>
              </a:solidFill>
            </a:rPr>
          </a:br>
          <a:r>
            <a:rPr lang="nl-BE" sz="1800" dirty="0" smtClean="0">
              <a:solidFill>
                <a:srgbClr val="B82400"/>
              </a:solidFill>
            </a:rPr>
            <a:t> </a:t>
          </a:r>
          <a:r>
            <a:rPr lang="nl-BE" sz="1500" dirty="0" smtClean="0"/>
            <a:t>Le patient en qualité de copilote</a:t>
          </a:r>
          <a:endParaRPr lang="fr-BE" sz="1500" dirty="0"/>
        </a:p>
      </dgm:t>
    </dgm:pt>
    <dgm:pt modelId="{3C388275-7AD0-455B-9D9F-D2A7CB659796}" type="parTrans" cxnId="{65A942D7-1B2C-43D2-A4DB-4A57F648D559}">
      <dgm:prSet/>
      <dgm:spPr/>
      <dgm:t>
        <a:bodyPr/>
        <a:lstStyle/>
        <a:p>
          <a:endParaRPr lang="en-US"/>
        </a:p>
      </dgm:t>
    </dgm:pt>
    <dgm:pt modelId="{7B96AC61-B814-4C9E-9883-DFFF92883D07}" type="sibTrans" cxnId="{65A942D7-1B2C-43D2-A4DB-4A57F648D559}">
      <dgm:prSet/>
      <dgm:spPr/>
      <dgm:t>
        <a:bodyPr/>
        <a:lstStyle/>
        <a:p>
          <a:endParaRPr lang="en-US"/>
        </a:p>
      </dgm:t>
    </dgm:pt>
    <dgm:pt modelId="{828FF879-B7F3-4334-AA1F-C1292D31A280}">
      <dgm:prSet custT="1"/>
      <dgm:spPr/>
      <dgm:t>
        <a:bodyPr/>
        <a:lstStyle/>
        <a:p>
          <a:r>
            <a:rPr lang="nl-BE" sz="1800" dirty="0" smtClean="0">
              <a:solidFill>
                <a:srgbClr val="B82400"/>
              </a:solidFill>
            </a:rPr>
            <a:t>Cluster 6 </a:t>
          </a:r>
          <a:r>
            <a:rPr lang="nl-BE" sz="1800" dirty="0" smtClean="0"/>
            <a:t>eSanté &amp; mutualités</a:t>
          </a:r>
          <a:endParaRPr lang="fr-BE" sz="1800" dirty="0"/>
        </a:p>
      </dgm:t>
    </dgm:pt>
    <dgm:pt modelId="{5B116ED7-F69C-4BC8-AD58-DE53F61C06AE}" type="parTrans" cxnId="{1AAA18A0-30B3-40B1-848B-8FF742A2C2E1}">
      <dgm:prSet/>
      <dgm:spPr/>
      <dgm:t>
        <a:bodyPr/>
        <a:lstStyle/>
        <a:p>
          <a:endParaRPr lang="en-US"/>
        </a:p>
      </dgm:t>
    </dgm:pt>
    <dgm:pt modelId="{AD722727-186D-44CE-8C61-D6184361B801}" type="sibTrans" cxnId="{1AAA18A0-30B3-40B1-848B-8FF742A2C2E1}">
      <dgm:prSet/>
      <dgm:spPr/>
      <dgm:t>
        <a:bodyPr/>
        <a:lstStyle/>
        <a:p>
          <a:endParaRPr lang="en-US"/>
        </a:p>
      </dgm:t>
    </dgm:pt>
    <dgm:pt modelId="{245311CA-C68C-454A-AD9D-13ED7AFA581F}" type="pres">
      <dgm:prSet presAssocID="{DDE34ABA-1A19-47B3-9F61-DD3D1E610E43}" presName="Name0" presStyleCnt="0">
        <dgm:presLayoutVars>
          <dgm:dir/>
          <dgm:resizeHandles val="exact"/>
        </dgm:presLayoutVars>
      </dgm:prSet>
      <dgm:spPr/>
      <dgm:t>
        <a:bodyPr/>
        <a:lstStyle/>
        <a:p>
          <a:endParaRPr lang="en-US"/>
        </a:p>
      </dgm:t>
    </dgm:pt>
    <dgm:pt modelId="{902FD4C2-235C-420E-A8DA-D73783C2197B}" type="pres">
      <dgm:prSet presAssocID="{85E8F9E5-784E-43A6-8113-40DBC640CBD7}" presName="compNode" presStyleCnt="0"/>
      <dgm:spPr/>
    </dgm:pt>
    <dgm:pt modelId="{7B1E04B4-B722-4D55-870B-0FD19A057CC4}" type="pres">
      <dgm:prSet presAssocID="{85E8F9E5-784E-43A6-8113-40DBC640CBD7}" presName="pictRect" presStyleLbl="node1" presStyleIdx="0" presStyleCnt="7"/>
      <dgm:spPr>
        <a:blipFill rotWithShape="1">
          <a:blip xmlns:r="http://schemas.openxmlformats.org/officeDocument/2006/relationships" r:embed="rId1"/>
          <a:stretch>
            <a:fillRect/>
          </a:stretch>
        </a:blipFill>
      </dgm:spPr>
    </dgm:pt>
    <dgm:pt modelId="{2FAD26C7-0936-4740-8ADC-7F7A4C7176E5}" type="pres">
      <dgm:prSet presAssocID="{85E8F9E5-784E-43A6-8113-40DBC640CBD7}" presName="textRect" presStyleLbl="revTx" presStyleIdx="0" presStyleCnt="7">
        <dgm:presLayoutVars>
          <dgm:bulletEnabled val="1"/>
        </dgm:presLayoutVars>
      </dgm:prSet>
      <dgm:spPr/>
      <dgm:t>
        <a:bodyPr/>
        <a:lstStyle/>
        <a:p>
          <a:endParaRPr lang="en-US"/>
        </a:p>
      </dgm:t>
    </dgm:pt>
    <dgm:pt modelId="{DFF1D605-2378-4137-A469-0D2C2C9A3479}" type="pres">
      <dgm:prSet presAssocID="{20013B63-1494-4E7D-BD92-101200E51D1F}" presName="sibTrans" presStyleLbl="sibTrans2D1" presStyleIdx="0" presStyleCnt="0"/>
      <dgm:spPr/>
      <dgm:t>
        <a:bodyPr/>
        <a:lstStyle/>
        <a:p>
          <a:endParaRPr lang="en-US"/>
        </a:p>
      </dgm:t>
    </dgm:pt>
    <dgm:pt modelId="{FE098B60-B35C-4D19-BF67-CD4223E80872}" type="pres">
      <dgm:prSet presAssocID="{1E8244F7-F566-4EB2-9E31-A7B32F23AADD}" presName="compNode" presStyleCnt="0"/>
      <dgm:spPr/>
    </dgm:pt>
    <dgm:pt modelId="{9F625989-DBEB-44B7-A27B-2CE34A3AF32F}" type="pres">
      <dgm:prSet presAssocID="{1E8244F7-F566-4EB2-9E31-A7B32F23AADD}" presName="pictRect" presStyleLbl="node1" presStyleIdx="1" presStyleCnt="7"/>
      <dgm:spPr>
        <a:blipFill rotWithShape="1">
          <a:blip xmlns:r="http://schemas.openxmlformats.org/officeDocument/2006/relationships" r:embed="rId2"/>
          <a:stretch>
            <a:fillRect/>
          </a:stretch>
        </a:blipFill>
      </dgm:spPr>
    </dgm:pt>
    <dgm:pt modelId="{B7ADD1A9-AB16-4311-B162-E2ADDDAE52D6}" type="pres">
      <dgm:prSet presAssocID="{1E8244F7-F566-4EB2-9E31-A7B32F23AADD}" presName="textRect" presStyleLbl="revTx" presStyleIdx="1" presStyleCnt="7">
        <dgm:presLayoutVars>
          <dgm:bulletEnabled val="1"/>
        </dgm:presLayoutVars>
      </dgm:prSet>
      <dgm:spPr/>
      <dgm:t>
        <a:bodyPr/>
        <a:lstStyle/>
        <a:p>
          <a:endParaRPr lang="en-US"/>
        </a:p>
      </dgm:t>
    </dgm:pt>
    <dgm:pt modelId="{C0421DD0-1426-4D9B-9B09-2742FB776676}" type="pres">
      <dgm:prSet presAssocID="{0FB23A73-4C8F-48E2-9146-0310927A62D2}" presName="sibTrans" presStyleLbl="sibTrans2D1" presStyleIdx="0" presStyleCnt="0"/>
      <dgm:spPr/>
      <dgm:t>
        <a:bodyPr/>
        <a:lstStyle/>
        <a:p>
          <a:endParaRPr lang="en-US"/>
        </a:p>
      </dgm:t>
    </dgm:pt>
    <dgm:pt modelId="{FA3B3901-C497-44D5-9560-5634E544818B}" type="pres">
      <dgm:prSet presAssocID="{BD52192A-2F98-4A5B-BBDD-709922B0A421}" presName="compNode" presStyleCnt="0"/>
      <dgm:spPr/>
    </dgm:pt>
    <dgm:pt modelId="{CA73344E-C6C0-47B8-86C6-1729617AC623}" type="pres">
      <dgm:prSet presAssocID="{BD52192A-2F98-4A5B-BBDD-709922B0A421}" presName="pictRect" presStyleLbl="node1" presStyleIdx="2" presStyleCnt="7"/>
      <dgm:spPr>
        <a:blipFill rotWithShape="1">
          <a:blip xmlns:r="http://schemas.openxmlformats.org/officeDocument/2006/relationships" r:embed="rId3"/>
          <a:stretch>
            <a:fillRect/>
          </a:stretch>
        </a:blipFill>
      </dgm:spPr>
    </dgm:pt>
    <dgm:pt modelId="{93DBECEA-B282-4DA1-80AE-7CD650E659F6}" type="pres">
      <dgm:prSet presAssocID="{BD52192A-2F98-4A5B-BBDD-709922B0A421}" presName="textRect" presStyleLbl="revTx" presStyleIdx="2" presStyleCnt="7" custScaleX="103210">
        <dgm:presLayoutVars>
          <dgm:bulletEnabled val="1"/>
        </dgm:presLayoutVars>
      </dgm:prSet>
      <dgm:spPr/>
      <dgm:t>
        <a:bodyPr/>
        <a:lstStyle/>
        <a:p>
          <a:endParaRPr lang="en-US"/>
        </a:p>
      </dgm:t>
    </dgm:pt>
    <dgm:pt modelId="{39DFB848-0FC7-4391-8022-E31ECB4AD7DE}" type="pres">
      <dgm:prSet presAssocID="{82B54F7A-94AD-4674-890F-1C9CE36122F4}" presName="sibTrans" presStyleLbl="sibTrans2D1" presStyleIdx="0" presStyleCnt="0"/>
      <dgm:spPr/>
      <dgm:t>
        <a:bodyPr/>
        <a:lstStyle/>
        <a:p>
          <a:endParaRPr lang="en-US"/>
        </a:p>
      </dgm:t>
    </dgm:pt>
    <dgm:pt modelId="{3172ED1E-A687-4EC8-8DB5-61747AB3A5D9}" type="pres">
      <dgm:prSet presAssocID="{74BD8445-7895-43B4-BF26-C9F37890DA17}" presName="compNode" presStyleCnt="0"/>
      <dgm:spPr/>
    </dgm:pt>
    <dgm:pt modelId="{1B159F49-57C6-4C6B-A60C-7D13B75BF3DB}" type="pres">
      <dgm:prSet presAssocID="{74BD8445-7895-43B4-BF26-C9F37890DA17}" presName="pictRect" presStyleLbl="node1" presStyleIdx="3" presStyleCnt="7"/>
      <dgm:spPr>
        <a:blipFill rotWithShape="1">
          <a:blip xmlns:r="http://schemas.openxmlformats.org/officeDocument/2006/relationships" r:embed="rId4"/>
          <a:stretch>
            <a:fillRect/>
          </a:stretch>
        </a:blipFill>
      </dgm:spPr>
      <dgm:t>
        <a:bodyPr/>
        <a:lstStyle/>
        <a:p>
          <a:endParaRPr lang="en-US"/>
        </a:p>
      </dgm:t>
    </dgm:pt>
    <dgm:pt modelId="{4176227E-2B94-4F5E-90E1-3B7D31674AA1}" type="pres">
      <dgm:prSet presAssocID="{74BD8445-7895-43B4-BF26-C9F37890DA17}" presName="textRect" presStyleLbl="revTx" presStyleIdx="3" presStyleCnt="7">
        <dgm:presLayoutVars>
          <dgm:bulletEnabled val="1"/>
        </dgm:presLayoutVars>
      </dgm:prSet>
      <dgm:spPr/>
      <dgm:t>
        <a:bodyPr/>
        <a:lstStyle/>
        <a:p>
          <a:endParaRPr lang="en-US"/>
        </a:p>
      </dgm:t>
    </dgm:pt>
    <dgm:pt modelId="{935F2388-A9AD-433E-92F9-D416925AF350}" type="pres">
      <dgm:prSet presAssocID="{E030ACC6-1038-4D06-81F4-74E80A48C344}" presName="sibTrans" presStyleLbl="sibTrans2D1" presStyleIdx="0" presStyleCnt="0"/>
      <dgm:spPr/>
      <dgm:t>
        <a:bodyPr/>
        <a:lstStyle/>
        <a:p>
          <a:endParaRPr lang="en-US"/>
        </a:p>
      </dgm:t>
    </dgm:pt>
    <dgm:pt modelId="{6D2A12DE-2F8E-4508-A86B-15F6A366E652}" type="pres">
      <dgm:prSet presAssocID="{8939DBDE-5E33-408B-9AE0-4025972D6CBF}" presName="compNode" presStyleCnt="0"/>
      <dgm:spPr/>
    </dgm:pt>
    <dgm:pt modelId="{A5218B44-3CBA-4139-9628-52A6C8CABF44}" type="pres">
      <dgm:prSet presAssocID="{8939DBDE-5E33-408B-9AE0-4025972D6CBF}" presName="pictRect" presStyleLbl="node1" presStyleIdx="4" presStyleCnt="7"/>
      <dgm:spPr>
        <a:blipFill rotWithShape="1">
          <a:blip xmlns:r="http://schemas.openxmlformats.org/officeDocument/2006/relationships" r:embed="rId5"/>
          <a:stretch>
            <a:fillRect/>
          </a:stretch>
        </a:blipFill>
      </dgm:spPr>
    </dgm:pt>
    <dgm:pt modelId="{883F11E6-1F0F-4B14-9B39-6D1AB78C97B7}" type="pres">
      <dgm:prSet presAssocID="{8939DBDE-5E33-408B-9AE0-4025972D6CBF}" presName="textRect" presStyleLbl="revTx" presStyleIdx="4" presStyleCnt="7">
        <dgm:presLayoutVars>
          <dgm:bulletEnabled val="1"/>
        </dgm:presLayoutVars>
      </dgm:prSet>
      <dgm:spPr/>
      <dgm:t>
        <a:bodyPr/>
        <a:lstStyle/>
        <a:p>
          <a:endParaRPr lang="en-US"/>
        </a:p>
      </dgm:t>
    </dgm:pt>
    <dgm:pt modelId="{F6DFC32F-720A-4AB8-BF74-8B322563BEB1}" type="pres">
      <dgm:prSet presAssocID="{77FE0CE4-62F9-4AE6-89DF-D223808E0AD1}" presName="sibTrans" presStyleLbl="sibTrans2D1" presStyleIdx="0" presStyleCnt="0"/>
      <dgm:spPr/>
      <dgm:t>
        <a:bodyPr/>
        <a:lstStyle/>
        <a:p>
          <a:endParaRPr lang="en-US"/>
        </a:p>
      </dgm:t>
    </dgm:pt>
    <dgm:pt modelId="{1C7FDBB8-5123-4F62-BD5F-C05F6E956C0D}" type="pres">
      <dgm:prSet presAssocID="{071B2C24-E405-4460-B495-C196535B612A}" presName="compNode" presStyleCnt="0"/>
      <dgm:spPr/>
    </dgm:pt>
    <dgm:pt modelId="{4126C2B6-3357-4BD4-974A-45852777438A}" type="pres">
      <dgm:prSet presAssocID="{071B2C24-E405-4460-B495-C196535B612A}" presName="pictRect" presStyleLbl="node1" presStyleIdx="5" presStyleCnt="7"/>
      <dgm:spPr>
        <a:blipFill rotWithShape="1">
          <a:blip xmlns:r="http://schemas.openxmlformats.org/officeDocument/2006/relationships" r:embed="rId6"/>
          <a:stretch>
            <a:fillRect/>
          </a:stretch>
        </a:blipFill>
      </dgm:spPr>
    </dgm:pt>
    <dgm:pt modelId="{ED65C3EF-7C5D-45C2-AD05-A123719D8A46}" type="pres">
      <dgm:prSet presAssocID="{071B2C24-E405-4460-B495-C196535B612A}" presName="textRect" presStyleLbl="revTx" presStyleIdx="5" presStyleCnt="7">
        <dgm:presLayoutVars>
          <dgm:bulletEnabled val="1"/>
        </dgm:presLayoutVars>
      </dgm:prSet>
      <dgm:spPr/>
      <dgm:t>
        <a:bodyPr/>
        <a:lstStyle/>
        <a:p>
          <a:endParaRPr lang="en-US"/>
        </a:p>
      </dgm:t>
    </dgm:pt>
    <dgm:pt modelId="{5F63A5D5-1DC3-4846-BFAB-74E413BB1F88}" type="pres">
      <dgm:prSet presAssocID="{7B96AC61-B814-4C9E-9883-DFFF92883D07}" presName="sibTrans" presStyleLbl="sibTrans2D1" presStyleIdx="0" presStyleCnt="0"/>
      <dgm:spPr/>
      <dgm:t>
        <a:bodyPr/>
        <a:lstStyle/>
        <a:p>
          <a:endParaRPr lang="en-US"/>
        </a:p>
      </dgm:t>
    </dgm:pt>
    <dgm:pt modelId="{70096889-44FC-4AD7-8130-14D0EB039C90}" type="pres">
      <dgm:prSet presAssocID="{828FF879-B7F3-4334-AA1F-C1292D31A280}" presName="compNode" presStyleCnt="0"/>
      <dgm:spPr/>
    </dgm:pt>
    <dgm:pt modelId="{9B297AE8-864D-412B-ABBC-D2436566CB37}" type="pres">
      <dgm:prSet presAssocID="{828FF879-B7F3-4334-AA1F-C1292D31A280}" presName="pictRect" presStyleLbl="node1" presStyleIdx="6" presStyleCnt="7"/>
      <dgm:spPr>
        <a:blipFill rotWithShape="1">
          <a:blip xmlns:r="http://schemas.openxmlformats.org/officeDocument/2006/relationships" r:embed="rId7"/>
          <a:stretch>
            <a:fillRect/>
          </a:stretch>
        </a:blipFill>
      </dgm:spPr>
    </dgm:pt>
    <dgm:pt modelId="{4610638D-391A-48CE-900A-26AEA1C69B10}" type="pres">
      <dgm:prSet presAssocID="{828FF879-B7F3-4334-AA1F-C1292D31A280}" presName="textRect" presStyleLbl="revTx" presStyleIdx="6" presStyleCnt="7">
        <dgm:presLayoutVars>
          <dgm:bulletEnabled val="1"/>
        </dgm:presLayoutVars>
      </dgm:prSet>
      <dgm:spPr/>
      <dgm:t>
        <a:bodyPr/>
        <a:lstStyle/>
        <a:p>
          <a:endParaRPr lang="en-US"/>
        </a:p>
      </dgm:t>
    </dgm:pt>
  </dgm:ptLst>
  <dgm:cxnLst>
    <dgm:cxn modelId="{B2D8F1B8-0012-4C0D-B930-EF11C521657E}" srcId="{DDE34ABA-1A19-47B3-9F61-DD3D1E610E43}" destId="{74BD8445-7895-43B4-BF26-C9F37890DA17}" srcOrd="3" destOrd="0" parTransId="{BA38574D-91E9-4625-857D-B13610400651}" sibTransId="{E030ACC6-1038-4D06-81F4-74E80A48C344}"/>
    <dgm:cxn modelId="{0353B334-4067-48AA-8DC1-59286F7D21F6}" type="presOf" srcId="{7B96AC61-B814-4C9E-9883-DFFF92883D07}" destId="{5F63A5D5-1DC3-4846-BFAB-74E413BB1F88}" srcOrd="0" destOrd="0" presId="urn:microsoft.com/office/officeart/2005/8/layout/pList1"/>
    <dgm:cxn modelId="{05B46132-1ACA-448D-9BFB-E38EF24BC4FD}" type="presOf" srcId="{1E8244F7-F566-4EB2-9E31-A7B32F23AADD}" destId="{B7ADD1A9-AB16-4311-B162-E2ADDDAE52D6}" srcOrd="0" destOrd="0" presId="urn:microsoft.com/office/officeart/2005/8/layout/pList1"/>
    <dgm:cxn modelId="{EC7DC22A-1600-44A8-AD4A-F18617471580}" srcId="{DDE34ABA-1A19-47B3-9F61-DD3D1E610E43}" destId="{8939DBDE-5E33-408B-9AE0-4025972D6CBF}" srcOrd="4" destOrd="0" parTransId="{ACF2FF73-CDD3-4C22-8793-E7F1E5A10F6B}" sibTransId="{77FE0CE4-62F9-4AE6-89DF-D223808E0AD1}"/>
    <dgm:cxn modelId="{1AAA18A0-30B3-40B1-848B-8FF742A2C2E1}" srcId="{DDE34ABA-1A19-47B3-9F61-DD3D1E610E43}" destId="{828FF879-B7F3-4334-AA1F-C1292D31A280}" srcOrd="6" destOrd="0" parTransId="{5B116ED7-F69C-4BC8-AD58-DE53F61C06AE}" sibTransId="{AD722727-186D-44CE-8C61-D6184361B801}"/>
    <dgm:cxn modelId="{C2AF4F27-3F41-41C1-9F86-9D47988EBD82}" type="presOf" srcId="{8939DBDE-5E33-408B-9AE0-4025972D6CBF}" destId="{883F11E6-1F0F-4B14-9B39-6D1AB78C97B7}" srcOrd="0" destOrd="0" presId="urn:microsoft.com/office/officeart/2005/8/layout/pList1"/>
    <dgm:cxn modelId="{6A2A6D87-E4FF-4A65-9827-2942B7EB54FF}" type="presOf" srcId="{82B54F7A-94AD-4674-890F-1C9CE36122F4}" destId="{39DFB848-0FC7-4391-8022-E31ECB4AD7DE}" srcOrd="0" destOrd="0" presId="urn:microsoft.com/office/officeart/2005/8/layout/pList1"/>
    <dgm:cxn modelId="{8F4D9785-2122-4B25-8454-9ADE81BB0DD4}" type="presOf" srcId="{828FF879-B7F3-4334-AA1F-C1292D31A280}" destId="{4610638D-391A-48CE-900A-26AEA1C69B10}" srcOrd="0" destOrd="0" presId="urn:microsoft.com/office/officeart/2005/8/layout/pList1"/>
    <dgm:cxn modelId="{320D1FE9-ADF7-4383-827B-02BFF20A0CDB}" type="presOf" srcId="{20013B63-1494-4E7D-BD92-101200E51D1F}" destId="{DFF1D605-2378-4137-A469-0D2C2C9A3479}" srcOrd="0" destOrd="0" presId="urn:microsoft.com/office/officeart/2005/8/layout/pList1"/>
    <dgm:cxn modelId="{DD4BE9BB-0D0F-4F78-B4E3-153556903E63}" type="presOf" srcId="{E030ACC6-1038-4D06-81F4-74E80A48C344}" destId="{935F2388-A9AD-433E-92F9-D416925AF350}" srcOrd="0" destOrd="0" presId="urn:microsoft.com/office/officeart/2005/8/layout/pList1"/>
    <dgm:cxn modelId="{DF1DAC8B-5E2E-4D91-AEC3-63632D56A9F1}" type="presOf" srcId="{74BD8445-7895-43B4-BF26-C9F37890DA17}" destId="{4176227E-2B94-4F5E-90E1-3B7D31674AA1}" srcOrd="0" destOrd="0" presId="urn:microsoft.com/office/officeart/2005/8/layout/pList1"/>
    <dgm:cxn modelId="{F08F8308-0826-450E-ABB8-D8BE2D17C992}" type="presOf" srcId="{071B2C24-E405-4460-B495-C196535B612A}" destId="{ED65C3EF-7C5D-45C2-AD05-A123719D8A46}" srcOrd="0" destOrd="0" presId="urn:microsoft.com/office/officeart/2005/8/layout/pList1"/>
    <dgm:cxn modelId="{027648A9-4FB8-48DA-BD9C-9291726AB842}" type="presOf" srcId="{85E8F9E5-784E-43A6-8113-40DBC640CBD7}" destId="{2FAD26C7-0936-4740-8ADC-7F7A4C7176E5}" srcOrd="0" destOrd="0" presId="urn:microsoft.com/office/officeart/2005/8/layout/pList1"/>
    <dgm:cxn modelId="{85A568D8-01ED-421E-B177-65101D1C8498}" type="presOf" srcId="{0FB23A73-4C8F-48E2-9146-0310927A62D2}" destId="{C0421DD0-1426-4D9B-9B09-2742FB776676}" srcOrd="0" destOrd="0" presId="urn:microsoft.com/office/officeart/2005/8/layout/pList1"/>
    <dgm:cxn modelId="{65A942D7-1B2C-43D2-A4DB-4A57F648D559}" srcId="{DDE34ABA-1A19-47B3-9F61-DD3D1E610E43}" destId="{071B2C24-E405-4460-B495-C196535B612A}" srcOrd="5" destOrd="0" parTransId="{3C388275-7AD0-455B-9D9F-D2A7CB659796}" sibTransId="{7B96AC61-B814-4C9E-9883-DFFF92883D07}"/>
    <dgm:cxn modelId="{A4F2D8C8-791C-4548-BC04-4377F438BC8C}" srcId="{DDE34ABA-1A19-47B3-9F61-DD3D1E610E43}" destId="{1E8244F7-F566-4EB2-9E31-A7B32F23AADD}" srcOrd="1" destOrd="0" parTransId="{34791272-3D72-4ACD-99A9-D7196E4CECF9}" sibTransId="{0FB23A73-4C8F-48E2-9146-0310927A62D2}"/>
    <dgm:cxn modelId="{885EE787-797D-4E94-9A70-45694734EAE8}" srcId="{DDE34ABA-1A19-47B3-9F61-DD3D1E610E43}" destId="{85E8F9E5-784E-43A6-8113-40DBC640CBD7}" srcOrd="0" destOrd="0" parTransId="{141D8DAA-E787-4F45-BF09-51B5EAFD5C0A}" sibTransId="{20013B63-1494-4E7D-BD92-101200E51D1F}"/>
    <dgm:cxn modelId="{7CA264E2-DBF2-47B2-BDF9-F70AF3F26598}" srcId="{DDE34ABA-1A19-47B3-9F61-DD3D1E610E43}" destId="{BD52192A-2F98-4A5B-BBDD-709922B0A421}" srcOrd="2" destOrd="0" parTransId="{8612CCE8-AFD9-4676-8841-BB2C9781A7CA}" sibTransId="{82B54F7A-94AD-4674-890F-1C9CE36122F4}"/>
    <dgm:cxn modelId="{5982E474-E692-4DDE-AC85-453AB508664E}" type="presOf" srcId="{DDE34ABA-1A19-47B3-9F61-DD3D1E610E43}" destId="{245311CA-C68C-454A-AD9D-13ED7AFA581F}" srcOrd="0" destOrd="0" presId="urn:microsoft.com/office/officeart/2005/8/layout/pList1"/>
    <dgm:cxn modelId="{2E3B9B8F-5836-4340-8DD5-929BBF0B7E3D}" type="presOf" srcId="{BD52192A-2F98-4A5B-BBDD-709922B0A421}" destId="{93DBECEA-B282-4DA1-80AE-7CD650E659F6}" srcOrd="0" destOrd="0" presId="urn:microsoft.com/office/officeart/2005/8/layout/pList1"/>
    <dgm:cxn modelId="{A78464F3-61B9-465C-93E3-4A72A53E849E}" type="presOf" srcId="{77FE0CE4-62F9-4AE6-89DF-D223808E0AD1}" destId="{F6DFC32F-720A-4AB8-BF74-8B322563BEB1}" srcOrd="0" destOrd="0" presId="urn:microsoft.com/office/officeart/2005/8/layout/pList1"/>
    <dgm:cxn modelId="{BCFF7ACF-80E9-4F7A-B034-356AD93DE726}" type="presParOf" srcId="{245311CA-C68C-454A-AD9D-13ED7AFA581F}" destId="{902FD4C2-235C-420E-A8DA-D73783C2197B}" srcOrd="0" destOrd="0" presId="urn:microsoft.com/office/officeart/2005/8/layout/pList1"/>
    <dgm:cxn modelId="{7F11B5EF-6AD0-4E0B-AB82-64E3939BFD02}" type="presParOf" srcId="{902FD4C2-235C-420E-A8DA-D73783C2197B}" destId="{7B1E04B4-B722-4D55-870B-0FD19A057CC4}" srcOrd="0" destOrd="0" presId="urn:microsoft.com/office/officeart/2005/8/layout/pList1"/>
    <dgm:cxn modelId="{CA48E472-76E1-4258-A799-885CC9A2B356}" type="presParOf" srcId="{902FD4C2-235C-420E-A8DA-D73783C2197B}" destId="{2FAD26C7-0936-4740-8ADC-7F7A4C7176E5}" srcOrd="1" destOrd="0" presId="urn:microsoft.com/office/officeart/2005/8/layout/pList1"/>
    <dgm:cxn modelId="{00E37710-25A4-41D0-AA34-E9648D756BF3}" type="presParOf" srcId="{245311CA-C68C-454A-AD9D-13ED7AFA581F}" destId="{DFF1D605-2378-4137-A469-0D2C2C9A3479}" srcOrd="1" destOrd="0" presId="urn:microsoft.com/office/officeart/2005/8/layout/pList1"/>
    <dgm:cxn modelId="{F52145B3-AF7B-4905-9643-ACED6C47E542}" type="presParOf" srcId="{245311CA-C68C-454A-AD9D-13ED7AFA581F}" destId="{FE098B60-B35C-4D19-BF67-CD4223E80872}" srcOrd="2" destOrd="0" presId="urn:microsoft.com/office/officeart/2005/8/layout/pList1"/>
    <dgm:cxn modelId="{8A76D22E-774D-4F17-B3A0-7CB6AE4DB68C}" type="presParOf" srcId="{FE098B60-B35C-4D19-BF67-CD4223E80872}" destId="{9F625989-DBEB-44B7-A27B-2CE34A3AF32F}" srcOrd="0" destOrd="0" presId="urn:microsoft.com/office/officeart/2005/8/layout/pList1"/>
    <dgm:cxn modelId="{17DE09B1-84B0-4572-B9F8-BE7EE5D2D52C}" type="presParOf" srcId="{FE098B60-B35C-4D19-BF67-CD4223E80872}" destId="{B7ADD1A9-AB16-4311-B162-E2ADDDAE52D6}" srcOrd="1" destOrd="0" presId="urn:microsoft.com/office/officeart/2005/8/layout/pList1"/>
    <dgm:cxn modelId="{D98E4303-F1F8-451C-8CF3-90B98B87B949}" type="presParOf" srcId="{245311CA-C68C-454A-AD9D-13ED7AFA581F}" destId="{C0421DD0-1426-4D9B-9B09-2742FB776676}" srcOrd="3" destOrd="0" presId="urn:microsoft.com/office/officeart/2005/8/layout/pList1"/>
    <dgm:cxn modelId="{24683B76-047F-48EC-BC71-9877EAC9E1A5}" type="presParOf" srcId="{245311CA-C68C-454A-AD9D-13ED7AFA581F}" destId="{FA3B3901-C497-44D5-9560-5634E544818B}" srcOrd="4" destOrd="0" presId="urn:microsoft.com/office/officeart/2005/8/layout/pList1"/>
    <dgm:cxn modelId="{3DF1B4D3-49DD-4EF9-917C-10E94DC61C3A}" type="presParOf" srcId="{FA3B3901-C497-44D5-9560-5634E544818B}" destId="{CA73344E-C6C0-47B8-86C6-1729617AC623}" srcOrd="0" destOrd="0" presId="urn:microsoft.com/office/officeart/2005/8/layout/pList1"/>
    <dgm:cxn modelId="{79EB53CA-0F11-46ED-ABE4-425C74D9B4B5}" type="presParOf" srcId="{FA3B3901-C497-44D5-9560-5634E544818B}" destId="{93DBECEA-B282-4DA1-80AE-7CD650E659F6}" srcOrd="1" destOrd="0" presId="urn:microsoft.com/office/officeart/2005/8/layout/pList1"/>
    <dgm:cxn modelId="{044DC607-A5B8-4AED-852D-3F52CBE52790}" type="presParOf" srcId="{245311CA-C68C-454A-AD9D-13ED7AFA581F}" destId="{39DFB848-0FC7-4391-8022-E31ECB4AD7DE}" srcOrd="5" destOrd="0" presId="urn:microsoft.com/office/officeart/2005/8/layout/pList1"/>
    <dgm:cxn modelId="{35DA7569-4CF2-4A52-855F-1117033213DA}" type="presParOf" srcId="{245311CA-C68C-454A-AD9D-13ED7AFA581F}" destId="{3172ED1E-A687-4EC8-8DB5-61747AB3A5D9}" srcOrd="6" destOrd="0" presId="urn:microsoft.com/office/officeart/2005/8/layout/pList1"/>
    <dgm:cxn modelId="{F8265AA8-C02D-4A99-AA57-510323B959D6}" type="presParOf" srcId="{3172ED1E-A687-4EC8-8DB5-61747AB3A5D9}" destId="{1B159F49-57C6-4C6B-A60C-7D13B75BF3DB}" srcOrd="0" destOrd="0" presId="urn:microsoft.com/office/officeart/2005/8/layout/pList1"/>
    <dgm:cxn modelId="{9CC13913-657B-4327-ADBC-CA93AD485891}" type="presParOf" srcId="{3172ED1E-A687-4EC8-8DB5-61747AB3A5D9}" destId="{4176227E-2B94-4F5E-90E1-3B7D31674AA1}" srcOrd="1" destOrd="0" presId="urn:microsoft.com/office/officeart/2005/8/layout/pList1"/>
    <dgm:cxn modelId="{BE7048CC-9BE3-4E35-9590-044CF327B409}" type="presParOf" srcId="{245311CA-C68C-454A-AD9D-13ED7AFA581F}" destId="{935F2388-A9AD-433E-92F9-D416925AF350}" srcOrd="7" destOrd="0" presId="urn:microsoft.com/office/officeart/2005/8/layout/pList1"/>
    <dgm:cxn modelId="{F12465FD-06D8-446E-95DE-8935FC740614}" type="presParOf" srcId="{245311CA-C68C-454A-AD9D-13ED7AFA581F}" destId="{6D2A12DE-2F8E-4508-A86B-15F6A366E652}" srcOrd="8" destOrd="0" presId="urn:microsoft.com/office/officeart/2005/8/layout/pList1"/>
    <dgm:cxn modelId="{A99D7C06-270F-4408-9F20-31C8601DB12E}" type="presParOf" srcId="{6D2A12DE-2F8E-4508-A86B-15F6A366E652}" destId="{A5218B44-3CBA-4139-9628-52A6C8CABF44}" srcOrd="0" destOrd="0" presId="urn:microsoft.com/office/officeart/2005/8/layout/pList1"/>
    <dgm:cxn modelId="{EA9A97EC-6148-444B-9542-7957958CB672}" type="presParOf" srcId="{6D2A12DE-2F8E-4508-A86B-15F6A366E652}" destId="{883F11E6-1F0F-4B14-9B39-6D1AB78C97B7}" srcOrd="1" destOrd="0" presId="urn:microsoft.com/office/officeart/2005/8/layout/pList1"/>
    <dgm:cxn modelId="{B5BCC23B-A52F-4F41-84EB-8FAFD86CD173}" type="presParOf" srcId="{245311CA-C68C-454A-AD9D-13ED7AFA581F}" destId="{F6DFC32F-720A-4AB8-BF74-8B322563BEB1}" srcOrd="9" destOrd="0" presId="urn:microsoft.com/office/officeart/2005/8/layout/pList1"/>
    <dgm:cxn modelId="{61FE99A2-1ADA-4B71-8FBE-B9DC0D2F3B3F}" type="presParOf" srcId="{245311CA-C68C-454A-AD9D-13ED7AFA581F}" destId="{1C7FDBB8-5123-4F62-BD5F-C05F6E956C0D}" srcOrd="10" destOrd="0" presId="urn:microsoft.com/office/officeart/2005/8/layout/pList1"/>
    <dgm:cxn modelId="{506C3CF3-74BB-4017-A0BE-84E3EB495094}" type="presParOf" srcId="{1C7FDBB8-5123-4F62-BD5F-C05F6E956C0D}" destId="{4126C2B6-3357-4BD4-974A-45852777438A}" srcOrd="0" destOrd="0" presId="urn:microsoft.com/office/officeart/2005/8/layout/pList1"/>
    <dgm:cxn modelId="{BC37275A-C7F0-4B3C-9A97-481C3EC845E8}" type="presParOf" srcId="{1C7FDBB8-5123-4F62-BD5F-C05F6E956C0D}" destId="{ED65C3EF-7C5D-45C2-AD05-A123719D8A46}" srcOrd="1" destOrd="0" presId="urn:microsoft.com/office/officeart/2005/8/layout/pList1"/>
    <dgm:cxn modelId="{47A81743-7E3C-46B7-8BB8-0B7D1AF3DDBA}" type="presParOf" srcId="{245311CA-C68C-454A-AD9D-13ED7AFA581F}" destId="{5F63A5D5-1DC3-4846-BFAB-74E413BB1F88}" srcOrd="11" destOrd="0" presId="urn:microsoft.com/office/officeart/2005/8/layout/pList1"/>
    <dgm:cxn modelId="{D94F1C76-5226-44C7-90F7-372F144EB663}" type="presParOf" srcId="{245311CA-C68C-454A-AD9D-13ED7AFA581F}" destId="{70096889-44FC-4AD7-8130-14D0EB039C90}" srcOrd="12" destOrd="0" presId="urn:microsoft.com/office/officeart/2005/8/layout/pList1"/>
    <dgm:cxn modelId="{1E519A8B-B2A0-429B-B9D5-7CC8105409FD}" type="presParOf" srcId="{70096889-44FC-4AD7-8130-14D0EB039C90}" destId="{9B297AE8-864D-412B-ABBC-D2436566CB37}" srcOrd="0" destOrd="0" presId="urn:microsoft.com/office/officeart/2005/8/layout/pList1"/>
    <dgm:cxn modelId="{BE17A40F-0E24-4A35-A3BE-227DCB9807F4}" type="presParOf" srcId="{70096889-44FC-4AD7-8130-14D0EB039C90}" destId="{4610638D-391A-48CE-900A-26AEA1C69B10}"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E04B4-B722-4D55-870B-0FD19A057CC4}">
      <dsp:nvSpPr>
        <dsp:cNvPr id="0" name=""/>
        <dsp:cNvSpPr/>
      </dsp:nvSpPr>
      <dsp:spPr>
        <a:xfrm>
          <a:off x="923710" y="859657"/>
          <a:ext cx="1723108" cy="1187221"/>
        </a:xfrm>
        <a:prstGeom prst="round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AD26C7-0936-4740-8ADC-7F7A4C7176E5}">
      <dsp:nvSpPr>
        <dsp:cNvPr id="0" name=""/>
        <dsp:cNvSpPr/>
      </dsp:nvSpPr>
      <dsp:spPr>
        <a:xfrm>
          <a:off x="923710"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b="0" kern="1200" dirty="0" smtClean="0">
              <a:solidFill>
                <a:srgbClr val="B82400"/>
              </a:solidFill>
            </a:rPr>
            <a:t>Cluster 0</a:t>
          </a:r>
          <a:r>
            <a:rPr kern="1200"/>
            <a:t>  </a:t>
          </a:r>
          <a:r>
            <a:rPr lang="nl-BE" sz="1800" kern="1200" dirty="0" smtClean="0"/>
            <a:t>Fondements</a:t>
          </a:r>
          <a:endParaRPr lang="fr-BE" sz="1800" kern="1200" dirty="0"/>
        </a:p>
      </dsp:txBody>
      <dsp:txXfrm>
        <a:off x="923710" y="2046879"/>
        <a:ext cx="1723108" cy="639273"/>
      </dsp:txXfrm>
    </dsp:sp>
    <dsp:sp modelId="{9F625989-DBEB-44B7-A27B-2CE34A3AF32F}">
      <dsp:nvSpPr>
        <dsp:cNvPr id="0" name=""/>
        <dsp:cNvSpPr/>
      </dsp:nvSpPr>
      <dsp:spPr>
        <a:xfrm>
          <a:off x="2819202" y="859657"/>
          <a:ext cx="1723108" cy="1187221"/>
        </a:xfrm>
        <a:prstGeom prst="round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ADD1A9-AB16-4311-B162-E2ADDDAE52D6}">
      <dsp:nvSpPr>
        <dsp:cNvPr id="0" name=""/>
        <dsp:cNvSpPr/>
      </dsp:nvSpPr>
      <dsp:spPr>
        <a:xfrm>
          <a:off x="2819202" y="2046879"/>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1 </a:t>
          </a:r>
          <a:r>
            <a:rPr lang="nl-BE" sz="1800" kern="1200" dirty="0" smtClean="0"/>
            <a:t>Transversalité</a:t>
          </a:r>
          <a:endParaRPr lang="fr-BE" sz="1800" kern="1200" dirty="0"/>
        </a:p>
      </dsp:txBody>
      <dsp:txXfrm>
        <a:off x="2819202" y="2046879"/>
        <a:ext cx="1723108" cy="639273"/>
      </dsp:txXfrm>
    </dsp:sp>
    <dsp:sp modelId="{CA73344E-C6C0-47B8-86C6-1729617AC623}">
      <dsp:nvSpPr>
        <dsp:cNvPr id="0" name=""/>
        <dsp:cNvSpPr/>
      </dsp:nvSpPr>
      <dsp:spPr>
        <a:xfrm>
          <a:off x="4742349" y="859657"/>
          <a:ext cx="1723108" cy="1187221"/>
        </a:xfrm>
        <a:prstGeom prst="roundRect">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DBECEA-B282-4DA1-80AE-7CD650E659F6}">
      <dsp:nvSpPr>
        <dsp:cNvPr id="0" name=""/>
        <dsp:cNvSpPr/>
      </dsp:nvSpPr>
      <dsp:spPr>
        <a:xfrm>
          <a:off x="4714693" y="2046879"/>
          <a:ext cx="1778419"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2 </a:t>
          </a:r>
          <a:r>
            <a:rPr lang="nl-BE" sz="1800" kern="1200" dirty="0" smtClean="0"/>
            <a:t>Support</a:t>
          </a:r>
          <a:r>
            <a:rPr lang="en-US" sz="1800" kern="1200" dirty="0" smtClean="0"/>
            <a:t>	</a:t>
          </a:r>
          <a:endParaRPr lang="fr-BE" sz="1800" kern="1200" dirty="0"/>
        </a:p>
      </dsp:txBody>
      <dsp:txXfrm>
        <a:off x="4714693" y="2046879"/>
        <a:ext cx="1778419" cy="639273"/>
      </dsp:txXfrm>
    </dsp:sp>
    <dsp:sp modelId="{1B159F49-57C6-4C6B-A60C-7D13B75BF3DB}">
      <dsp:nvSpPr>
        <dsp:cNvPr id="0" name=""/>
        <dsp:cNvSpPr/>
      </dsp:nvSpPr>
      <dsp:spPr>
        <a:xfrm>
          <a:off x="3620" y="2858463"/>
          <a:ext cx="1723108" cy="1187221"/>
        </a:xfrm>
        <a:prstGeom prst="roundRect">
          <a:avLst/>
        </a:prstGeom>
        <a:blipFill rotWithShape="1">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76227E-2B94-4F5E-90E1-3B7D31674AA1}">
      <dsp:nvSpPr>
        <dsp:cNvPr id="0" name=""/>
        <dsp:cNvSpPr/>
      </dsp:nvSpPr>
      <dsp:spPr>
        <a:xfrm>
          <a:off x="3620"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kern="1200" dirty="0" smtClean="0">
              <a:solidFill>
                <a:srgbClr val="B82400"/>
              </a:solidFill>
            </a:rPr>
            <a:t>Cluster 3</a:t>
          </a:r>
          <a:r>
            <a:rPr lang="en-US" sz="1800" kern="1200" dirty="0" smtClean="0"/>
            <a:t> Excellence opérationnelle</a:t>
          </a:r>
          <a:endParaRPr lang="fr-BE" sz="1800" kern="1200" dirty="0"/>
        </a:p>
      </dsp:txBody>
      <dsp:txXfrm>
        <a:off x="3620" y="4045684"/>
        <a:ext cx="1723108" cy="639273"/>
      </dsp:txXfrm>
    </dsp:sp>
    <dsp:sp modelId="{A5218B44-3CBA-4139-9628-52A6C8CABF44}">
      <dsp:nvSpPr>
        <dsp:cNvPr id="0" name=""/>
        <dsp:cNvSpPr/>
      </dsp:nvSpPr>
      <dsp:spPr>
        <a:xfrm>
          <a:off x="1899112" y="2858463"/>
          <a:ext cx="1723108" cy="1187221"/>
        </a:xfrm>
        <a:prstGeom prst="roundRect">
          <a:avLst/>
        </a:prstGeom>
        <a:blipFill rotWithShape="1">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3F11E6-1F0F-4B14-9B39-6D1AB78C97B7}">
      <dsp:nvSpPr>
        <dsp:cNvPr id="0" name=""/>
        <dsp:cNvSpPr/>
      </dsp:nvSpPr>
      <dsp:spPr>
        <a:xfrm>
          <a:off x="1899112"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u="none" kern="1200" dirty="0" smtClean="0">
              <a:solidFill>
                <a:srgbClr val="B82400"/>
              </a:solidFill>
            </a:rPr>
            <a:t>Cluster 4 </a:t>
          </a:r>
          <a:r>
            <a:rPr lang="nl-BE" sz="1500" kern="1200" dirty="0" smtClean="0"/>
            <a:t>Prestataires de soins et institutions de soins</a:t>
          </a:r>
          <a:endParaRPr lang="fr-BE" sz="1500" kern="1200" dirty="0"/>
        </a:p>
      </dsp:txBody>
      <dsp:txXfrm>
        <a:off x="1899112" y="4045684"/>
        <a:ext cx="1723108" cy="639273"/>
      </dsp:txXfrm>
    </dsp:sp>
    <dsp:sp modelId="{4126C2B6-3357-4BD4-974A-45852777438A}">
      <dsp:nvSpPr>
        <dsp:cNvPr id="0" name=""/>
        <dsp:cNvSpPr/>
      </dsp:nvSpPr>
      <dsp:spPr>
        <a:xfrm>
          <a:off x="3794603" y="2858463"/>
          <a:ext cx="1723108" cy="1187221"/>
        </a:xfrm>
        <a:prstGeom prst="roundRect">
          <a:avLst/>
        </a:prstGeom>
        <a:blipFill rotWithShape="1">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65C3EF-7C5D-45C2-AD05-A123719D8A46}">
      <dsp:nvSpPr>
        <dsp:cNvPr id="0" name=""/>
        <dsp:cNvSpPr/>
      </dsp:nvSpPr>
      <dsp:spPr>
        <a:xfrm>
          <a:off x="3794603"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5</a:t>
          </a:r>
          <a:br>
            <a:rPr lang="nl-BE" sz="1800" kern="1200" dirty="0" smtClean="0">
              <a:solidFill>
                <a:srgbClr val="B82400"/>
              </a:solidFill>
            </a:rPr>
          </a:br>
          <a:r>
            <a:rPr lang="nl-BE" sz="1800" kern="1200" dirty="0" smtClean="0">
              <a:solidFill>
                <a:srgbClr val="B82400"/>
              </a:solidFill>
            </a:rPr>
            <a:t> </a:t>
          </a:r>
          <a:r>
            <a:rPr lang="nl-BE" sz="1500" kern="1200" dirty="0" smtClean="0"/>
            <a:t>Le patient en qualité de copilote</a:t>
          </a:r>
          <a:endParaRPr lang="fr-BE" sz="1500" kern="1200" dirty="0"/>
        </a:p>
      </dsp:txBody>
      <dsp:txXfrm>
        <a:off x="3794603" y="4045684"/>
        <a:ext cx="1723108" cy="639273"/>
      </dsp:txXfrm>
    </dsp:sp>
    <dsp:sp modelId="{9B297AE8-864D-412B-ABBC-D2436566CB37}">
      <dsp:nvSpPr>
        <dsp:cNvPr id="0" name=""/>
        <dsp:cNvSpPr/>
      </dsp:nvSpPr>
      <dsp:spPr>
        <a:xfrm>
          <a:off x="5690094" y="2858463"/>
          <a:ext cx="1723108" cy="1187221"/>
        </a:xfrm>
        <a:prstGeom prst="roundRect">
          <a:avLst/>
        </a:prstGeom>
        <a:blipFill rotWithShape="1">
          <a:blip xmlns:r="http://schemas.openxmlformats.org/officeDocument/2006/relationships" r:embed="rId7"/>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10638D-391A-48CE-900A-26AEA1C69B10}">
      <dsp:nvSpPr>
        <dsp:cNvPr id="0" name=""/>
        <dsp:cNvSpPr/>
      </dsp:nvSpPr>
      <dsp:spPr>
        <a:xfrm>
          <a:off x="5690094" y="4045684"/>
          <a:ext cx="1723108" cy="6392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nl-BE" sz="1800" kern="1200" dirty="0" smtClean="0">
              <a:solidFill>
                <a:srgbClr val="B82400"/>
              </a:solidFill>
            </a:rPr>
            <a:t>Cluster 6 </a:t>
          </a:r>
          <a:r>
            <a:rPr lang="nl-BE" sz="1800" kern="1200" dirty="0" smtClean="0"/>
            <a:t>eSanté &amp; mutualités</a:t>
          </a:r>
          <a:endParaRPr lang="fr-BE" sz="1800" kern="1200" dirty="0"/>
        </a:p>
      </dsp:txBody>
      <dsp:txXfrm>
        <a:off x="5690094" y="4045684"/>
        <a:ext cx="1723108" cy="639273"/>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71054"/>
          </a:xfrm>
          <a:prstGeom prst="rect">
            <a:avLst/>
          </a:prstGeom>
        </p:spPr>
        <p:txBody>
          <a:bodyPr vert="horz" lIns="91440" tIns="45720" rIns="91440" bIns="45720" rtlCol="0"/>
          <a:lstStyle>
            <a:lvl1pPr algn="r">
              <a:defRPr sz="1200"/>
            </a:lvl1pPr>
          </a:lstStyle>
          <a:p>
            <a:fld id="{103A29A6-86A1-4C77-B3EB-5344DDC64EE2}" type="datetimeFigureOut">
              <a:rPr lang="en-US" smtClean="0"/>
              <a:t>31-Mar-21</a:t>
            </a:fld>
            <a:endParaRPr lang="en-US"/>
          </a:p>
        </p:txBody>
      </p:sp>
      <p:sp>
        <p:nvSpPr>
          <p:cNvPr id="4" name="Footer Placeholder 3"/>
          <p:cNvSpPr>
            <a:spLocks noGrp="1"/>
          </p:cNvSpPr>
          <p:nvPr>
            <p:ph type="ftr" sz="quarter" idx="2"/>
          </p:nvPr>
        </p:nvSpPr>
        <p:spPr>
          <a:xfrm>
            <a:off x="1" y="8917423"/>
            <a:ext cx="3077739" cy="47105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3"/>
          </a:xfrm>
          <a:prstGeom prst="rect">
            <a:avLst/>
          </a:prstGeom>
        </p:spPr>
        <p:txBody>
          <a:bodyPr vert="horz" lIns="91440" tIns="45720" rIns="91440" bIns="45720" rtlCol="0" anchor="b"/>
          <a:lstStyle>
            <a:lvl1pPr algn="r">
              <a:defRPr sz="1200"/>
            </a:lvl1pPr>
          </a:lstStyle>
          <a:p>
            <a:fld id="{EA468987-2D7B-428C-91AE-04CA5E9407F3}" type="slidenum">
              <a:rPr lang="en-US" smtClean="0"/>
              <a:t>‹#›</a:t>
            </a:fld>
            <a:endParaRPr lang="en-US"/>
          </a:p>
        </p:txBody>
      </p:sp>
    </p:spTree>
    <p:extLst>
      <p:ext uri="{BB962C8B-B14F-4D97-AF65-F5344CB8AC3E}">
        <p14:creationId xmlns:p14="http://schemas.microsoft.com/office/powerpoint/2010/main" val="3871243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4023093" y="0"/>
            <a:ext cx="3077739" cy="469424"/>
          </a:xfrm>
          <a:prstGeom prst="rect">
            <a:avLst/>
          </a:prstGeom>
        </p:spPr>
        <p:txBody>
          <a:bodyPr vert="horz" lIns="91440" tIns="45720" rIns="91440" bIns="45720" rtlCol="0"/>
          <a:lstStyle>
            <a:lvl1pPr algn="r">
              <a:defRPr sz="1200"/>
            </a:lvl1pPr>
          </a:lstStyle>
          <a:p>
            <a:pPr>
              <a:defRPr/>
            </a:pPr>
            <a:fld id="{7472D4DB-24C3-43B8-8E4A-324AA65BA7B2}" type="datetimeFigureOut">
              <a:rPr lang="en-US"/>
              <a:pPr>
                <a:defRPr/>
              </a:pPr>
              <a:t>31-Mar-21</a:t>
            </a:fld>
            <a:endParaRPr lang="en-US"/>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917421"/>
            <a:ext cx="3077739" cy="469424"/>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3093" y="8917421"/>
            <a:ext cx="3077739" cy="469424"/>
          </a:xfrm>
          <a:prstGeom prst="rect">
            <a:avLst/>
          </a:prstGeom>
        </p:spPr>
        <p:txBody>
          <a:bodyPr vert="horz" lIns="91440" tIns="45720" rIns="91440" bIns="45720" rtlCol="0" anchor="b"/>
          <a:lstStyle>
            <a:lvl1pPr algn="r">
              <a:defRPr sz="1200"/>
            </a:lvl1pPr>
          </a:lstStyle>
          <a:p>
            <a:pPr>
              <a:defRPr/>
            </a:pPr>
            <a:fld id="{B9A4C6B6-9186-44B6-AEB1-8528D7C6E6ED}" type="slidenum">
              <a:rPr lang="en-US"/>
              <a:pPr>
                <a:defRPr/>
              </a:pPr>
              <a:t>‹#›</a:t>
            </a:fld>
            <a:endParaRPr lang="en-US"/>
          </a:p>
        </p:txBody>
      </p:sp>
    </p:spTree>
    <p:extLst>
      <p:ext uri="{BB962C8B-B14F-4D97-AF65-F5344CB8AC3E}">
        <p14:creationId xmlns:p14="http://schemas.microsoft.com/office/powerpoint/2010/main" val="9608395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a:t>
            </a:fld>
            <a:endParaRPr lang="en-US" smtClean="0"/>
          </a:p>
        </p:txBody>
      </p:sp>
    </p:spTree>
    <p:extLst>
      <p:ext uri="{BB962C8B-B14F-4D97-AF65-F5344CB8AC3E}">
        <p14:creationId xmlns:p14="http://schemas.microsoft.com/office/powerpoint/2010/main" val="308713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735678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2491164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25</a:t>
            </a:fld>
            <a:endParaRPr lang="nl-NL" altLang="en-US" sz="1300" b="0" smtClean="0"/>
          </a:p>
        </p:txBody>
      </p:sp>
      <p:sp>
        <p:nvSpPr>
          <p:cNvPr id="33795" name="Rectangle 2"/>
          <p:cNvSpPr>
            <a:spLocks noGrp="1" noRot="1" noChangeAspect="1" noChangeArrowheads="1" noTextEdit="1"/>
          </p:cNvSpPr>
          <p:nvPr>
            <p:ph type="sldImg"/>
          </p:nvPr>
        </p:nvSpPr>
        <p:spPr>
          <a:xfrm>
            <a:off x="92075" y="746125"/>
            <a:ext cx="6615113" cy="3721100"/>
          </a:xfrm>
          <a:ln/>
        </p:spPr>
      </p:sp>
      <p:sp>
        <p:nvSpPr>
          <p:cNvPr id="33796" name="Rectangle 3"/>
          <p:cNvSpPr>
            <a:spLocks noGrp="1" noChangeArrowheads="1"/>
          </p:cNvSpPr>
          <p:nvPr>
            <p:ph type="body" idx="1"/>
          </p:nvPr>
        </p:nvSpPr>
        <p:spPr>
          <a:xfrm>
            <a:off x="679450" y="4714875"/>
            <a:ext cx="5438775" cy="4465638"/>
          </a:xfrm>
          <a:noFill/>
        </p:spPr>
        <p:txBody>
          <a:bodyPr/>
          <a:lstStyle/>
          <a:p>
            <a:pPr eaLnBrk="1" hangingPunct="1"/>
            <a:endParaRPr lang="fr-BE" altLang="en-US" smtClean="0"/>
          </a:p>
        </p:txBody>
      </p:sp>
    </p:spTree>
    <p:extLst>
      <p:ext uri="{BB962C8B-B14F-4D97-AF65-F5344CB8AC3E}">
        <p14:creationId xmlns:p14="http://schemas.microsoft.com/office/powerpoint/2010/main" val="32594794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28</a:t>
            </a:fld>
            <a:endParaRPr lang="fr-BE" smtClean="0"/>
          </a:p>
        </p:txBody>
      </p:sp>
    </p:spTree>
    <p:extLst>
      <p:ext uri="{BB962C8B-B14F-4D97-AF65-F5344CB8AC3E}">
        <p14:creationId xmlns:p14="http://schemas.microsoft.com/office/powerpoint/2010/main" val="3520093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0228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85858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693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9338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0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307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4219560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35</a:t>
            </a:fld>
            <a:endParaRPr lang="en-US" smtClean="0"/>
          </a:p>
        </p:txBody>
      </p:sp>
    </p:spTree>
    <p:extLst>
      <p:ext uri="{BB962C8B-B14F-4D97-AF65-F5344CB8AC3E}">
        <p14:creationId xmlns:p14="http://schemas.microsoft.com/office/powerpoint/2010/main" val="2991619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28688">
              <a:defRPr sz="3200" b="1">
                <a:solidFill>
                  <a:schemeClr val="tx1"/>
                </a:solidFill>
                <a:latin typeface="Times New Roman" pitchFamily="18" charset="0"/>
              </a:defRPr>
            </a:lvl1pPr>
            <a:lvl2pPr marL="742950" indent="-285750" defTabSz="928688">
              <a:defRPr sz="3200" b="1">
                <a:solidFill>
                  <a:schemeClr val="tx1"/>
                </a:solidFill>
                <a:latin typeface="Times New Roman" pitchFamily="18" charset="0"/>
              </a:defRPr>
            </a:lvl2pPr>
            <a:lvl3pPr marL="1143000" indent="-228600" defTabSz="928688">
              <a:defRPr sz="3200" b="1">
                <a:solidFill>
                  <a:schemeClr val="tx1"/>
                </a:solidFill>
                <a:latin typeface="Times New Roman" pitchFamily="18" charset="0"/>
              </a:defRPr>
            </a:lvl3pPr>
            <a:lvl4pPr marL="1600200" indent="-228600" defTabSz="928688">
              <a:defRPr sz="3200" b="1">
                <a:solidFill>
                  <a:schemeClr val="tx1"/>
                </a:solidFill>
                <a:latin typeface="Times New Roman" pitchFamily="18" charset="0"/>
              </a:defRPr>
            </a:lvl4pPr>
            <a:lvl5pPr marL="2057400" indent="-228600" defTabSz="928688">
              <a:defRPr sz="3200" b="1">
                <a:solidFill>
                  <a:schemeClr val="tx1"/>
                </a:solidFill>
                <a:latin typeface="Times New Roman" pitchFamily="18" charset="0"/>
              </a:defRPr>
            </a:lvl5pPr>
            <a:lvl6pPr marL="2514600" indent="-228600" defTabSz="928688" eaLnBrk="0" fontAlgn="base" hangingPunct="0">
              <a:spcBef>
                <a:spcPct val="0"/>
              </a:spcBef>
              <a:spcAft>
                <a:spcPct val="0"/>
              </a:spcAft>
              <a:defRPr sz="3200" b="1">
                <a:solidFill>
                  <a:schemeClr val="tx1"/>
                </a:solidFill>
                <a:latin typeface="Times New Roman" pitchFamily="18" charset="0"/>
              </a:defRPr>
            </a:lvl6pPr>
            <a:lvl7pPr marL="2971800" indent="-228600" defTabSz="928688" eaLnBrk="0" fontAlgn="base" hangingPunct="0">
              <a:spcBef>
                <a:spcPct val="0"/>
              </a:spcBef>
              <a:spcAft>
                <a:spcPct val="0"/>
              </a:spcAft>
              <a:defRPr sz="3200" b="1">
                <a:solidFill>
                  <a:schemeClr val="tx1"/>
                </a:solidFill>
                <a:latin typeface="Times New Roman" pitchFamily="18" charset="0"/>
              </a:defRPr>
            </a:lvl7pPr>
            <a:lvl8pPr marL="3429000" indent="-228600" defTabSz="928688" eaLnBrk="0" fontAlgn="base" hangingPunct="0">
              <a:spcBef>
                <a:spcPct val="0"/>
              </a:spcBef>
              <a:spcAft>
                <a:spcPct val="0"/>
              </a:spcAft>
              <a:defRPr sz="3200" b="1">
                <a:solidFill>
                  <a:schemeClr val="tx1"/>
                </a:solidFill>
                <a:latin typeface="Times New Roman" pitchFamily="18" charset="0"/>
              </a:defRPr>
            </a:lvl8pPr>
            <a:lvl9pPr marL="3886200" indent="-228600" defTabSz="928688" eaLnBrk="0" fontAlgn="base" hangingPunct="0">
              <a:spcBef>
                <a:spcPct val="0"/>
              </a:spcBef>
              <a:spcAft>
                <a:spcPct val="0"/>
              </a:spcAft>
              <a:defRPr sz="3200" b="1">
                <a:solidFill>
                  <a:schemeClr val="tx1"/>
                </a:solidFill>
                <a:latin typeface="Times New Roman" pitchFamily="18" charset="0"/>
              </a:defRPr>
            </a:lvl9pPr>
          </a:lstStyle>
          <a:p>
            <a:fld id="{57021076-4BFF-411B-B7F4-15E703EEE8EA}" type="slidenum">
              <a:rPr lang="nl-NL" altLang="en-US" sz="1300" b="0" smtClean="0"/>
              <a:pPr/>
              <a:t>36</a:t>
            </a:fld>
            <a:endParaRPr lang="nl-NL" altLang="en-US" sz="1300" b="0" smtClean="0"/>
          </a:p>
        </p:txBody>
      </p:sp>
      <p:sp>
        <p:nvSpPr>
          <p:cNvPr id="33795" name="Rectangle 2"/>
          <p:cNvSpPr>
            <a:spLocks noGrp="1" noRot="1" noChangeAspect="1" noChangeArrowheads="1" noTextEdit="1"/>
          </p:cNvSpPr>
          <p:nvPr>
            <p:ph type="sldImg"/>
          </p:nvPr>
        </p:nvSpPr>
        <p:spPr>
          <a:xfrm>
            <a:off x="425450" y="706438"/>
            <a:ext cx="6253163" cy="3517900"/>
          </a:xfrm>
          <a:ln/>
        </p:spPr>
      </p:sp>
      <p:sp>
        <p:nvSpPr>
          <p:cNvPr id="33796" name="Rectangle 3"/>
          <p:cNvSpPr>
            <a:spLocks noGrp="1" noChangeArrowheads="1"/>
          </p:cNvSpPr>
          <p:nvPr>
            <p:ph type="body" idx="1"/>
          </p:nvPr>
        </p:nvSpPr>
        <p:spPr>
          <a:xfrm>
            <a:off x="709917" y="4459263"/>
            <a:ext cx="5682643" cy="4223538"/>
          </a:xfrm>
          <a:noFill/>
        </p:spPr>
        <p:txBody>
          <a:bodyPr/>
          <a:lstStyle/>
          <a:p>
            <a:pPr eaLnBrk="1" hangingPunct="1"/>
            <a:endParaRPr lang="fr-BE" altLang="en-US" smtClean="0"/>
          </a:p>
        </p:txBody>
      </p:sp>
    </p:spTree>
    <p:extLst>
      <p:ext uri="{BB962C8B-B14F-4D97-AF65-F5344CB8AC3E}">
        <p14:creationId xmlns:p14="http://schemas.microsoft.com/office/powerpoint/2010/main" val="1623418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416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1669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0408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449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366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0667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9790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6760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1B907515-5630-4CCA-8FC0-9240982DAEDB}" type="slidenum">
              <a:rPr lang="nl-NL" altLang="en-US">
                <a:solidFill>
                  <a:srgbClr val="000000"/>
                </a:solidFill>
                <a:latin typeface="Arial" charset="0"/>
              </a:rPr>
              <a:pPr algn="r"/>
              <a:t>4</a:t>
            </a:fld>
            <a:endParaRPr lang="nl-NL" altLang="en-US">
              <a:solidFill>
                <a:srgbClr val="000000"/>
              </a:solidFill>
              <a:latin typeface="Arial" charset="0"/>
            </a:endParaRPr>
          </a:p>
        </p:txBody>
      </p:sp>
      <p:sp>
        <p:nvSpPr>
          <p:cNvPr id="134147"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defRPr sz="1200">
                <a:solidFill>
                  <a:schemeClr val="tx1"/>
                </a:solidFill>
                <a:latin typeface="Calibri" pitchFamily="34" charset="0"/>
              </a:defRPr>
            </a:lvl1pPr>
            <a:lvl2pPr marL="742950" indent="-285750" defTabSz="931863">
              <a:defRPr sz="1200">
                <a:solidFill>
                  <a:schemeClr val="tx1"/>
                </a:solidFill>
                <a:latin typeface="Calibri" pitchFamily="34" charset="0"/>
              </a:defRPr>
            </a:lvl2pPr>
            <a:lvl3pPr marL="1143000" indent="-228600" defTabSz="931863">
              <a:defRPr sz="1200">
                <a:solidFill>
                  <a:schemeClr val="tx1"/>
                </a:solidFill>
                <a:latin typeface="Calibri" pitchFamily="34" charset="0"/>
              </a:defRPr>
            </a:lvl3pPr>
            <a:lvl4pPr marL="1600200" indent="-228600" defTabSz="931863">
              <a:defRPr sz="1200">
                <a:solidFill>
                  <a:schemeClr val="tx1"/>
                </a:solidFill>
                <a:latin typeface="Calibri" pitchFamily="34" charset="0"/>
              </a:defRPr>
            </a:lvl4pPr>
            <a:lvl5pPr marL="2057400" indent="-228600" defTabSz="931863">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a:fld id="{58778CF7-6775-48B0-BD2D-D3D6DE5BD562}" type="slidenum">
              <a:rPr lang="nl-NL" altLang="en-US">
                <a:solidFill>
                  <a:srgbClr val="000000"/>
                </a:solidFill>
                <a:latin typeface="Arial" charset="0"/>
              </a:rPr>
              <a:pPr algn="r"/>
              <a:t>4</a:t>
            </a:fld>
            <a:endParaRPr lang="nl-NL" altLang="en-US">
              <a:solidFill>
                <a:srgbClr val="000000"/>
              </a:solidFill>
              <a:latin typeface="Arial" charset="0"/>
            </a:endParaRPr>
          </a:p>
        </p:txBody>
      </p:sp>
      <p:sp>
        <p:nvSpPr>
          <p:cNvPr id="13414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31777763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9270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2960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50789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9533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5185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51</a:t>
            </a:fld>
            <a:endParaRPr lang="en-US" smtClean="0"/>
          </a:p>
        </p:txBody>
      </p:sp>
    </p:spTree>
    <p:extLst>
      <p:ext uri="{BB962C8B-B14F-4D97-AF65-F5344CB8AC3E}">
        <p14:creationId xmlns:p14="http://schemas.microsoft.com/office/powerpoint/2010/main" val="3890198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EDF498-6B22-4C23-B9DE-FBD91F7FCCAE}" type="slidenum">
              <a:rPr kumimoji="0" lang="fr-B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fr-BE"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495576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fld id="{76AEEBCB-88CC-4CF9-A0E1-FBB91F262F98}" type="slidenum">
              <a:rPr lang="en-US" smtClean="0"/>
              <a:t>53</a:t>
            </a:fld>
            <a:endParaRPr lang="en-US" smtClean="0"/>
          </a:p>
        </p:txBody>
      </p:sp>
    </p:spTree>
    <p:extLst>
      <p:ext uri="{BB962C8B-B14F-4D97-AF65-F5344CB8AC3E}">
        <p14:creationId xmlns:p14="http://schemas.microsoft.com/office/powerpoint/2010/main" val="24200843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62437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3974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EDF498-6B22-4C23-B9DE-FBD91F7FCCAE}" type="slidenum">
              <a:rPr lang="fr-BE" smtClean="0"/>
              <a:t>5</a:t>
            </a:fld>
            <a:endParaRPr lang="fr-BE"/>
          </a:p>
        </p:txBody>
      </p:sp>
    </p:spTree>
    <p:extLst>
      <p:ext uri="{BB962C8B-B14F-4D97-AF65-F5344CB8AC3E}">
        <p14:creationId xmlns:p14="http://schemas.microsoft.com/office/powerpoint/2010/main" val="942772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7425" y="1081088"/>
            <a:ext cx="5189538" cy="29194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AEEBCB-88CC-4CF9-A0E1-FBB91F262F9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smtClean="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8594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smtClean="0"/>
          </a:p>
        </p:txBody>
      </p:sp>
    </p:spTree>
    <p:extLst>
      <p:ext uri="{BB962C8B-B14F-4D97-AF65-F5344CB8AC3E}">
        <p14:creationId xmlns:p14="http://schemas.microsoft.com/office/powerpoint/2010/main" val="1794170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10</a:t>
            </a:fld>
            <a:endParaRPr lang="en-US" smtClean="0"/>
          </a:p>
        </p:txBody>
      </p:sp>
    </p:spTree>
    <p:extLst>
      <p:ext uri="{BB962C8B-B14F-4D97-AF65-F5344CB8AC3E}">
        <p14:creationId xmlns:p14="http://schemas.microsoft.com/office/powerpoint/2010/main" val="103558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NL</a:t>
            </a:r>
          </a:p>
        </p:txBody>
      </p:sp>
      <p:sp>
        <p:nvSpPr>
          <p:cNvPr id="4" name="Slide Number Placeholder 3"/>
          <p:cNvSpPr>
            <a:spLocks noGrp="1"/>
          </p:cNvSpPr>
          <p:nvPr>
            <p:ph type="sldNum" sz="quarter" idx="10"/>
          </p:nvPr>
        </p:nvSpPr>
        <p:spPr/>
        <p:txBody>
          <a:bodyPr/>
          <a:lstStyle/>
          <a:p>
            <a:fld id="{986DAB8C-1B49-4728-8012-01A213B6DF72}" type="slidenum">
              <a:rPr lang="en-US" smtClean="0"/>
              <a:t>12</a:t>
            </a:fld>
            <a:endParaRPr lang="en-US" smtClean="0"/>
          </a:p>
        </p:txBody>
      </p:sp>
    </p:spTree>
    <p:extLst>
      <p:ext uri="{BB962C8B-B14F-4D97-AF65-F5344CB8AC3E}">
        <p14:creationId xmlns:p14="http://schemas.microsoft.com/office/powerpoint/2010/main" val="3111326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E4DBEC1-93FB-4B91-9E59-62B174088C80}" type="slidenum">
              <a:rPr lang="en-US" smtClean="0"/>
              <a:pPr>
                <a:defRPr/>
              </a:pPr>
              <a:t>14</a:t>
            </a:fld>
            <a:endParaRPr lang="en-US" smtClean="0"/>
          </a:p>
        </p:txBody>
      </p:sp>
    </p:spTree>
    <p:extLst>
      <p:ext uri="{BB962C8B-B14F-4D97-AF65-F5344CB8AC3E}">
        <p14:creationId xmlns:p14="http://schemas.microsoft.com/office/powerpoint/2010/main" val="267276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noChangeArrowheads="1"/>
          </p:cNvSpPr>
          <p:nvPr>
            <p:ph type="body" idx="1"/>
          </p:nvPr>
        </p:nvSpPr>
        <p:spPr bwMode="auto">
          <a:xfrm>
            <a:off x="678195" y="4713431"/>
            <a:ext cx="5441287" cy="446871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fr-FR" altLang="en-US" smtClean="0"/>
          </a:p>
        </p:txBody>
      </p:sp>
    </p:spTree>
    <p:extLst>
      <p:ext uri="{BB962C8B-B14F-4D97-AF65-F5344CB8AC3E}">
        <p14:creationId xmlns:p14="http://schemas.microsoft.com/office/powerpoint/2010/main" val="948631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1470025"/>
          </a:xfrm>
        </p:spPr>
        <p:txBody>
          <a:bodyPr/>
          <a:lstStyle>
            <a:lvl1pPr>
              <a:defRPr sz="4000" b="0"/>
            </a:lvl1pPr>
          </a:lstStyle>
          <a:p>
            <a:r>
              <a:rPr lang="en-US" smtClean="0"/>
              <a:t>Click to edit Master title style</a:t>
            </a:r>
            <a:endParaRPr lang="en-GB"/>
          </a:p>
        </p:txBody>
      </p:sp>
      <p:sp>
        <p:nvSpPr>
          <p:cNvPr id="3" name="Subtitle 2"/>
          <p:cNvSpPr>
            <a:spLocks noGrp="1"/>
          </p:cNvSpPr>
          <p:nvPr>
            <p:ph type="subTitle" idx="1"/>
          </p:nvPr>
        </p:nvSpPr>
        <p:spPr>
          <a:xfrm>
            <a:off x="1828800" y="2996952"/>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Date Placeholder 3"/>
          <p:cNvSpPr>
            <a:spLocks noGrp="1"/>
          </p:cNvSpPr>
          <p:nvPr>
            <p:ph type="dt" sz="half" idx="10"/>
          </p:nvPr>
        </p:nvSpPr>
        <p:spPr>
          <a:xfrm>
            <a:off x="9215967" y="6453191"/>
            <a:ext cx="2844800" cy="293687"/>
          </a:xfrm>
          <a:prstGeom prst="rect">
            <a:avLst/>
          </a:prstGeom>
        </p:spPr>
        <p:txBody>
          <a:bodyPr/>
          <a:lstStyle>
            <a:lvl1pPr algn="r" fontAlgn="auto">
              <a:spcBef>
                <a:spcPts val="0"/>
              </a:spcBef>
              <a:spcAft>
                <a:spcPts val="0"/>
              </a:spcAft>
              <a:defRPr sz="1000">
                <a:solidFill>
                  <a:schemeClr val="bg1">
                    <a:lumMod val="50000"/>
                  </a:schemeClr>
                </a:solidFill>
                <a:latin typeface="+mn-lt"/>
                <a:cs typeface="+mn-cs"/>
              </a:defRPr>
            </a:lvl1pPr>
          </a:lstStyle>
          <a:p>
            <a:pPr>
              <a:defRPr/>
            </a:pPr>
            <a:r>
              <a:rPr lang="en-US" smtClean="0"/>
              <a:t>18/02/2020</a:t>
            </a:r>
            <a:endParaRPr lang="en-GB"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789" r="83862" b="92911"/>
          <a:stretch/>
        </p:blipFill>
        <p:spPr>
          <a:xfrm>
            <a:off x="9336360" y="199258"/>
            <a:ext cx="2855640" cy="781469"/>
          </a:xfrm>
          <a:prstGeom prst="rect">
            <a:avLst/>
          </a:prstGeom>
        </p:spPr>
      </p:pic>
    </p:spTree>
    <p:extLst>
      <p:ext uri="{BB962C8B-B14F-4D97-AF65-F5344CB8AC3E}">
        <p14:creationId xmlns:p14="http://schemas.microsoft.com/office/powerpoint/2010/main" val="2041839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latinLnBrk="0" hangingPunct="1">
              <a:spcBef>
                <a:spcPct val="0"/>
              </a:spcBef>
              <a:buNone/>
              <a:defRPr lang="en-GB"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8" name="Text Placeholder 2"/>
          <p:cNvSpPr>
            <a:spLocks noGrp="1"/>
          </p:cNvSpPr>
          <p:nvPr>
            <p:ph idx="1" hasCustomPrompt="1"/>
          </p:nvPr>
        </p:nvSpPr>
        <p:spPr>
          <a:xfrm>
            <a:off x="609600" y="1196752"/>
            <a:ext cx="10972800" cy="5112568"/>
          </a:xfrm>
          <a:prstGeom prst="rect">
            <a:avLst/>
          </a:prstGeom>
        </p:spPr>
        <p:txBody>
          <a:bodyPr rtlCol="0">
            <a:normAutofit/>
          </a:bodyPr>
          <a:lstStyle>
            <a:lvl1pPr>
              <a:defRPr sz="2400"/>
            </a:lvl1pPr>
            <a:lvl2pPr>
              <a:defRPr sz="2000"/>
            </a:lvl2pPr>
            <a:lvl3pPr>
              <a:defRPr sz="1800"/>
            </a:lvl3pPr>
            <a:lvl4pPr>
              <a:defRPr sz="1800"/>
            </a:lvl4pPr>
            <a:lvl5pPr>
              <a:defRPr sz="1800"/>
            </a:lvl5p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4" name="Slide Number Placeholder 5"/>
          <p:cNvSpPr>
            <a:spLocks noGrp="1"/>
          </p:cNvSpPr>
          <p:nvPr>
            <p:ph type="sldNum" sz="quarter" idx="10"/>
          </p:nvPr>
        </p:nvSpPr>
        <p:spPr/>
        <p:txBody>
          <a:bodyPr/>
          <a:lstStyle>
            <a:lvl1pPr>
              <a:defRPr/>
            </a:lvl1pPr>
          </a:lstStyle>
          <a:p>
            <a:pPr>
              <a:defRPr/>
            </a:pPr>
            <a:fld id="{84AEDDD6-2727-439E-A96F-E9FD4CA77376}" type="slidenum">
              <a:rPr lang="en-GB"/>
              <a:pPr>
                <a:defRPr/>
              </a:pPr>
              <a:t>‹#›</a:t>
            </a:fld>
            <a:endParaRPr lang="en-GB" dirty="0"/>
          </a:p>
        </p:txBody>
      </p:sp>
    </p:spTree>
    <p:extLst>
      <p:ext uri="{BB962C8B-B14F-4D97-AF65-F5344CB8AC3E}">
        <p14:creationId xmlns:p14="http://schemas.microsoft.com/office/powerpoint/2010/main" val="1180931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99D811F3-C16F-4DB2-A42F-0DEC8D6A8BE4}" type="slidenum">
              <a:rPr lang="en-GB"/>
              <a:pPr>
                <a:defRPr/>
              </a:pPr>
              <a:t>‹#›</a:t>
            </a:fld>
            <a:endParaRPr lang="en-GB"/>
          </a:p>
        </p:txBody>
      </p:sp>
    </p:spTree>
    <p:extLst>
      <p:ext uri="{BB962C8B-B14F-4D97-AF65-F5344CB8AC3E}">
        <p14:creationId xmlns:p14="http://schemas.microsoft.com/office/powerpoint/2010/main" val="2003110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6197600" y="1268760"/>
            <a:ext cx="53848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itle Placeholder 1"/>
          <p:cNvSpPr>
            <a:spLocks noGrp="1"/>
          </p:cNvSpPr>
          <p:nvPr>
            <p:ph type="title"/>
          </p:nvPr>
        </p:nvSpPr>
        <p:spPr>
          <a:xfrm>
            <a:off x="623392" y="188640"/>
            <a:ext cx="10972800" cy="922114"/>
          </a:xfrm>
          <a:prstGeom prst="rect">
            <a:avLst/>
          </a:prstGeom>
        </p:spPr>
        <p:txBody>
          <a:bodyPr rtlCol="0">
            <a:normAutofit/>
          </a:bodyPr>
          <a:lstStyle>
            <a:lvl1pPr algn="ctr" defTabSz="914400" rtl="0" eaLnBrk="1" fontAlgn="base" latinLnBrk="0" hangingPunct="1">
              <a:spcBef>
                <a:spcPct val="0"/>
              </a:spcBef>
              <a:spcAft>
                <a:spcPct val="0"/>
              </a:spcAft>
              <a:buNone/>
              <a:defRPr lang="en-GB" altLang="en-US" sz="4000" kern="1200" dirty="0">
                <a:solidFill>
                  <a:srgbClr val="C00000"/>
                </a:solidFill>
                <a:latin typeface="+mj-lt"/>
                <a:ea typeface="+mj-ea"/>
                <a:cs typeface="Arial" panose="020B0604020202020204" pitchFamily="34" charset="0"/>
              </a:defRPr>
            </a:lvl1pPr>
          </a:lstStyle>
          <a:p>
            <a:r>
              <a:rPr lang="en-US" dirty="0" smtClean="0"/>
              <a:t>Click to edit Master title style</a:t>
            </a:r>
            <a:endParaRPr lang="en-GB" dirty="0"/>
          </a:p>
        </p:txBody>
      </p:sp>
      <p:sp>
        <p:nvSpPr>
          <p:cNvPr id="5" name="Slide Number Placeholder 6"/>
          <p:cNvSpPr>
            <a:spLocks noGrp="1"/>
          </p:cNvSpPr>
          <p:nvPr>
            <p:ph type="sldNum" sz="quarter" idx="10"/>
          </p:nvPr>
        </p:nvSpPr>
        <p:spPr/>
        <p:txBody>
          <a:bodyPr/>
          <a:lstStyle>
            <a:lvl1pPr>
              <a:defRPr/>
            </a:lvl1pPr>
          </a:lstStyle>
          <a:p>
            <a:pPr>
              <a:defRPr/>
            </a:pPr>
            <a:fld id="{A5F37D79-5435-4A72-95CC-13718149D69C}" type="slidenum">
              <a:rPr lang="en-GB"/>
              <a:pPr>
                <a:defRPr/>
              </a:pPr>
              <a:t>‹#›</a:t>
            </a:fld>
            <a:endParaRPr lang="en-GB"/>
          </a:p>
        </p:txBody>
      </p:sp>
    </p:spTree>
    <p:extLst>
      <p:ext uri="{BB962C8B-B14F-4D97-AF65-F5344CB8AC3E}">
        <p14:creationId xmlns:p14="http://schemas.microsoft.com/office/powerpoint/2010/main" val="2029081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ussentitel">
    <p:spTree>
      <p:nvGrpSpPr>
        <p:cNvPr id="1" name=""/>
        <p:cNvGrpSpPr/>
        <p:nvPr/>
      </p:nvGrpSpPr>
      <p:grpSpPr>
        <a:xfrm>
          <a:off x="0" y="0"/>
          <a:ext cx="0" cy="0"/>
          <a:chOff x="0" y="0"/>
          <a:chExt cx="0" cy="0"/>
        </a:xfrm>
      </p:grpSpPr>
      <p:sp>
        <p:nvSpPr>
          <p:cNvPr id="2" name="Tekstvak 4"/>
          <p:cNvSpPr txBox="1">
            <a:spLocks noChangeArrowheads="1"/>
          </p:cNvSpPr>
          <p:nvPr userDrawn="1"/>
        </p:nvSpPr>
        <p:spPr bwMode="auto">
          <a:xfrm>
            <a:off x="573619" y="1662116"/>
            <a:ext cx="11044767" cy="2308225"/>
          </a:xfrm>
          <a:prstGeom prst="rect">
            <a:avLst/>
          </a:prstGeom>
          <a:noFill/>
          <a:ln w="9525">
            <a:solidFill>
              <a:srgbClr val="08767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a:p>
            <a:pPr algn="ctr" eaLnBrk="1" hangingPunct="1">
              <a:defRPr/>
            </a:pPr>
            <a:endParaRPr lang="nl-BE" altLang="en-US" sz="4800" smtClean="0">
              <a:solidFill>
                <a:srgbClr val="0087BE"/>
              </a:solidFill>
            </a:endParaRPr>
          </a:p>
        </p:txBody>
      </p:sp>
      <p:sp>
        <p:nvSpPr>
          <p:cNvPr id="3" name="Slide Number Placeholder 2"/>
          <p:cNvSpPr>
            <a:spLocks noGrp="1"/>
          </p:cNvSpPr>
          <p:nvPr>
            <p:ph type="sldNum" sz="quarter" idx="10"/>
          </p:nvPr>
        </p:nvSpPr>
        <p:spPr/>
        <p:txBody>
          <a:bodyPr/>
          <a:lstStyle>
            <a:lvl1pPr>
              <a:defRPr/>
            </a:lvl1pPr>
          </a:lstStyle>
          <a:p>
            <a:pPr>
              <a:defRPr/>
            </a:pPr>
            <a:fld id="{EF66DDCB-4F40-4F8C-A2FE-269D135B5A13}" type="slidenum">
              <a:rPr lang="en-GB"/>
              <a:pPr>
                <a:defRPr/>
              </a:pPr>
              <a:t>‹#›</a:t>
            </a:fld>
            <a:endParaRPr lang="en-GB" dirty="0"/>
          </a:p>
        </p:txBody>
      </p:sp>
    </p:spTree>
    <p:extLst>
      <p:ext uri="{BB962C8B-B14F-4D97-AF65-F5344CB8AC3E}">
        <p14:creationId xmlns:p14="http://schemas.microsoft.com/office/powerpoint/2010/main" val="235793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 name="Group 9"/>
          <p:cNvGrpSpPr>
            <a:grpSpLocks/>
          </p:cNvGrpSpPr>
          <p:nvPr userDrawn="1"/>
        </p:nvGrpSpPr>
        <p:grpSpPr bwMode="auto">
          <a:xfrm>
            <a:off x="6500284" y="1988840"/>
            <a:ext cx="5691716" cy="2800767"/>
            <a:chOff x="4407024" y="1916832"/>
            <a:chExt cx="4269432" cy="2801185"/>
          </a:xfrm>
        </p:grpSpPr>
        <p:pic>
          <p:nvPicPr>
            <p:cNvPr id="3"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07024" y="2869540"/>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23817" y="3392438"/>
              <a:ext cx="381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2"/>
            <p:cNvSpPr txBox="1">
              <a:spLocks noChangeArrowheads="1"/>
            </p:cNvSpPr>
            <p:nvPr userDrawn="1"/>
          </p:nvSpPr>
          <p:spPr bwMode="auto">
            <a:xfrm>
              <a:off x="4788082" y="1916832"/>
              <a:ext cx="3888374" cy="2801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endParaRPr lang="fr-BE" sz="1600" dirty="0" smtClean="0">
                <a:solidFill>
                  <a:srgbClr val="7F7F7F"/>
                </a:solidFill>
                <a:sym typeface="Arial" charset="0"/>
              </a:endParaRPr>
            </a:p>
            <a:p>
              <a:pPr>
                <a:defRPr/>
              </a:pPr>
              <a:r>
                <a:rPr lang="en-US" sz="1600" dirty="0" smtClean="0">
                  <a:solidFill>
                    <a:srgbClr val="0D0D0D"/>
                  </a:solidFill>
                </a:rPr>
                <a:t>frank.robben@mail.fgov.be </a:t>
              </a:r>
            </a:p>
            <a:p>
              <a:pPr>
                <a:defRPr/>
              </a:pPr>
              <a:endParaRPr lang="en-US" sz="1600" dirty="0" smtClean="0">
                <a:solidFill>
                  <a:srgbClr val="0D0D0D"/>
                </a:solidFill>
                <a:sym typeface="Arial" charset="0"/>
              </a:endParaRPr>
            </a:p>
            <a:p>
              <a:pPr>
                <a:defRPr/>
              </a:pPr>
              <a:r>
                <a:rPr lang="fr-BE" sz="1600" dirty="0" smtClean="0">
                  <a:solidFill>
                    <a:srgbClr val="0D0D0D"/>
                  </a:solidFill>
                  <a:sym typeface="Arial" charset="0"/>
                </a:rPr>
                <a:t>@</a:t>
              </a:r>
              <a:r>
                <a:rPr lang="fr-BE" sz="1600" dirty="0" err="1" smtClean="0">
                  <a:solidFill>
                    <a:srgbClr val="0D0D0D"/>
                  </a:solidFill>
                  <a:sym typeface="Arial" charset="0"/>
                </a:rPr>
                <a:t>FrRobben</a:t>
              </a:r>
              <a:endParaRPr lang="fr-BE" sz="1600" dirty="0" smtClean="0">
                <a:solidFill>
                  <a:srgbClr val="0D0D0D"/>
                </a:solidFill>
                <a:sym typeface="Arial" charset="0"/>
              </a:endParaRPr>
            </a:p>
            <a:p>
              <a:pPr>
                <a:defRPr/>
              </a:pPr>
              <a:endParaRPr lang="en-US" sz="1600" dirty="0" smtClean="0">
                <a:solidFill>
                  <a:srgbClr val="0D0D0D"/>
                </a:solidFill>
                <a:sym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dirty="0" smtClean="0">
                  <a:solidFill>
                    <a:srgbClr val="7F7F7F"/>
                  </a:solidFill>
                  <a:sym typeface="Arial" charset="0"/>
                </a:rPr>
                <a:t>https://www.frankrobben.be</a:t>
              </a:r>
              <a:endParaRPr lang="en-GB" sz="1600" dirty="0" smtClean="0">
                <a:solidFill>
                  <a:srgbClr val="7F7F7F"/>
                </a:solidFill>
              </a:endParaRPr>
            </a:p>
            <a:p>
              <a:pPr>
                <a:defRPr/>
              </a:pPr>
              <a:r>
                <a:rPr lang="en-US" sz="1600" dirty="0" smtClean="0">
                  <a:solidFill>
                    <a:srgbClr val="7F7F7F"/>
                  </a:solidFill>
                  <a:sym typeface="Arial" charset="0"/>
                </a:rPr>
                <a:t>https://www.ehealth.fgov.be</a:t>
              </a:r>
              <a:endParaRPr lang="fr-BE" sz="1600" dirty="0" smtClean="0">
                <a:solidFill>
                  <a:srgbClr val="7F7F7F"/>
                </a:solidFill>
                <a:sym typeface="Arial" charset="0"/>
              </a:endParaRPr>
            </a:p>
            <a:p>
              <a:pPr>
                <a:defRPr/>
              </a:pPr>
              <a:r>
                <a:rPr lang="en-US" sz="1600" dirty="0" smtClean="0">
                  <a:solidFill>
                    <a:srgbClr val="7F7F7F"/>
                  </a:solidFill>
                  <a:sym typeface="Arial" charset="0"/>
                </a:rPr>
                <a:t>https://www.socialsecurity.be</a:t>
              </a:r>
            </a:p>
          </p:txBody>
        </p:sp>
      </p:grpSp>
      <p:pic>
        <p:nvPicPr>
          <p:cNvPr id="6" name="Picture 2" descr="http://fr.hdyo.org/assets/ask-question-2-ce96e3e01c85a38a0d39c61cfae6d42c.jpg"/>
          <p:cNvPicPr>
            <a:picLocks noChangeAspect="1" noChangeArrowheads="1"/>
          </p:cNvPicPr>
          <p:nvPr userDrawn="1"/>
        </p:nvPicPr>
        <p:blipFill>
          <a:blip r:embed="rId4">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11065" y="1772816"/>
            <a:ext cx="4686374" cy="41764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0"/>
          </p:nvPr>
        </p:nvSpPr>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7292372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18/02/2020</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1576293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18/02/2020</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1125200" y="6489703"/>
            <a:ext cx="1001184" cy="365125"/>
          </a:xfrm>
        </p:spPr>
        <p:txBody>
          <a:bodyPr/>
          <a:lstStyle>
            <a:lvl1pPr>
              <a:defRPr/>
            </a:lvl1pPr>
          </a:lstStyle>
          <a:p>
            <a:pPr>
              <a:defRPr/>
            </a:pPr>
            <a:fld id="{97CCC5E9-F9D9-46F9-AA92-085E1A182B77}" type="slidenum">
              <a:rPr lang="en-GB"/>
              <a:pPr>
                <a:defRPr/>
              </a:pPr>
              <a:t>‹#›</a:t>
            </a:fld>
            <a:endParaRPr lang="en-GB" dirty="0"/>
          </a:p>
        </p:txBody>
      </p:sp>
    </p:spTree>
    <p:extLst>
      <p:ext uri="{BB962C8B-B14F-4D97-AF65-F5344CB8AC3E}">
        <p14:creationId xmlns:p14="http://schemas.microsoft.com/office/powerpoint/2010/main" val="339582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6" name="Group 11"/>
          <p:cNvGrpSpPr>
            <a:grpSpLocks/>
          </p:cNvGrpSpPr>
          <p:nvPr userDrawn="1"/>
        </p:nvGrpSpPr>
        <p:grpSpPr bwMode="auto">
          <a:xfrm>
            <a:off x="6113760" y="2132862"/>
            <a:ext cx="5691717" cy="2592697"/>
            <a:chOff x="4406900" y="2676525"/>
            <a:chExt cx="4268788" cy="2593858"/>
          </a:xfrm>
        </p:grpSpPr>
        <p:pic>
          <p:nvPicPr>
            <p:cNvPr id="7"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362909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23690" y="4151911"/>
              <a:ext cx="380943" cy="3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2"/>
            <p:cNvSpPr txBox="1">
              <a:spLocks noChangeArrowheads="1"/>
            </p:cNvSpPr>
            <p:nvPr userDrawn="1"/>
          </p:nvSpPr>
          <p:spPr bwMode="auto">
            <a:xfrm>
              <a:off x="4787900" y="2676525"/>
              <a:ext cx="3887788" cy="2593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endParaRPr lang="fr-BE" altLang="en-US" sz="1477" dirty="0" smtClean="0">
                <a:solidFill>
                  <a:srgbClr val="0D0D0D"/>
                </a:solidFill>
                <a:latin typeface="+mn-lt"/>
                <a:cs typeface="Arial" pitchFamily="34" charset="0"/>
              </a:endParaRPr>
            </a:p>
            <a:p>
              <a:pPr>
                <a:defRPr/>
              </a:pPr>
              <a:r>
                <a:rPr lang="fr-BE" altLang="en-US" sz="1477" dirty="0" smtClean="0">
                  <a:latin typeface="+mn-lt"/>
                  <a:cs typeface="Arial" pitchFamily="34" charset="0"/>
                </a:rPr>
                <a:t>frank.robben@ehealth.fgov.be </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@FrRobben</a:t>
              </a:r>
            </a:p>
            <a:p>
              <a:pPr>
                <a:defRPr/>
              </a:pPr>
              <a:endParaRPr lang="fr-BE" altLang="en-US" sz="1477" dirty="0" smtClean="0">
                <a:latin typeface="+mn-lt"/>
                <a:cs typeface="Arial" pitchFamily="34" charset="0"/>
                <a:sym typeface="Arial" pitchFamily="34" charset="0"/>
              </a:endParaRPr>
            </a:p>
            <a:p>
              <a:pPr>
                <a:defRPr/>
              </a:pPr>
              <a:r>
                <a:rPr lang="fr-BE" altLang="en-US" sz="1477" dirty="0" smtClean="0">
                  <a:latin typeface="+mn-lt"/>
                  <a:cs typeface="Arial" pitchFamily="34" charset="0"/>
                  <a:sym typeface="Arial" pitchFamily="34" charset="0"/>
                </a:rPr>
                <a:t>https://www.ehealth.fgov.be</a:t>
              </a:r>
            </a:p>
            <a:p>
              <a:pPr>
                <a:defRPr/>
              </a:pPr>
              <a:r>
                <a:rPr lang="fr-BE" altLang="en-US" sz="1477" dirty="0" smtClean="0">
                  <a:latin typeface="+mn-lt"/>
                  <a:cs typeface="Arial" pitchFamily="34" charset="0"/>
                  <a:sym typeface="Arial" pitchFamily="34" charset="0"/>
                </a:rPr>
                <a:t>https://www.bcss.fgov.be</a:t>
              </a:r>
            </a:p>
            <a:p>
              <a:pPr>
                <a:defRPr/>
              </a:pPr>
              <a:r>
                <a:rPr lang="fr-BE" altLang="en-US" sz="1477" dirty="0" smtClean="0">
                  <a:latin typeface="+mn-lt"/>
                  <a:cs typeface="Arial" pitchFamily="34" charset="0"/>
                  <a:sym typeface="Arial" pitchFamily="34" charset="0"/>
                </a:rPr>
                <a:t>https://www.frankrobben.be</a:t>
              </a:r>
              <a:endParaRPr lang="fr-BE" altLang="en-US" sz="1477" dirty="0" smtClean="0">
                <a:latin typeface="+mn-lt"/>
                <a:cs typeface="Arial" pitchFamily="34" charset="0"/>
              </a:endParaRPr>
            </a:p>
          </p:txBody>
        </p:sp>
      </p:grpSp>
      <p:pic>
        <p:nvPicPr>
          <p:cNvPr id="10" name="Picture 9"/>
          <p:cNvPicPr>
            <a:picLocks noChangeAspect="1"/>
          </p:cNvPicPr>
          <p:nvPr userDrawn="1"/>
        </p:nvPicPr>
        <p:blipFill>
          <a:blip r:embed="rId4">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5900"/>
                    </a14:imgEffect>
                    <a14:imgEffect>
                      <a14:saturation sat="0"/>
                    </a14:imgEffect>
                  </a14:imgLayer>
                </a14:imgProps>
              </a:ext>
            </a:extLst>
          </a:blip>
          <a:stretch>
            <a:fillRect/>
          </a:stretch>
        </p:blipFill>
        <p:spPr>
          <a:xfrm>
            <a:off x="655617" y="1519527"/>
            <a:ext cx="6032176" cy="4176122"/>
          </a:xfrm>
          <a:prstGeom prst="rect">
            <a:avLst/>
          </a:prstGeom>
          <a:solidFill>
            <a:schemeClr val="accent5">
              <a:lumMod val="75000"/>
            </a:schemeClr>
          </a:solidFill>
          <a:ln>
            <a:noFill/>
          </a:ln>
        </p:spPr>
      </p:pic>
    </p:spTree>
    <p:extLst>
      <p:ext uri="{BB962C8B-B14F-4D97-AF65-F5344CB8AC3E}">
        <p14:creationId xmlns:p14="http://schemas.microsoft.com/office/powerpoint/2010/main" val="1289850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188640"/>
            <a:ext cx="10972800" cy="92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endParaRPr lang="en-GB" altLang="en-US" dirty="0" smtClean="0"/>
          </a:p>
        </p:txBody>
      </p:sp>
      <p:sp>
        <p:nvSpPr>
          <p:cNvPr id="1027" name="Text Placeholder 2"/>
          <p:cNvSpPr>
            <a:spLocks noGrp="1"/>
          </p:cNvSpPr>
          <p:nvPr>
            <p:ph type="body" idx="1"/>
          </p:nvPr>
        </p:nvSpPr>
        <p:spPr bwMode="auto">
          <a:xfrm>
            <a:off x="609600" y="1196752"/>
            <a:ext cx="10972800" cy="5285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endParaRPr lang="en-GB" altLang="en-US" dirty="0" smtClean="0"/>
          </a:p>
        </p:txBody>
      </p:sp>
      <p:sp>
        <p:nvSpPr>
          <p:cNvPr id="1029" name="TextBox 7"/>
          <p:cNvSpPr txBox="1">
            <a:spLocks noChangeArrowheads="1"/>
          </p:cNvSpPr>
          <p:nvPr userDrawn="1"/>
        </p:nvSpPr>
        <p:spPr bwMode="auto">
          <a:xfrm>
            <a:off x="609600" y="6488668"/>
            <a:ext cx="10079567" cy="369332"/>
          </a:xfrm>
          <a:prstGeom prst="rect">
            <a:avLst/>
          </a:prstGeom>
          <a:solidFill>
            <a:srgbClr val="C00000"/>
          </a:solidFill>
          <a:ln>
            <a:noFill/>
          </a:ln>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en-US" smtClean="0"/>
          </a:p>
        </p:txBody>
      </p:sp>
      <p:sp>
        <p:nvSpPr>
          <p:cNvPr id="6" name="Slide Number Placeholder 5"/>
          <p:cNvSpPr>
            <a:spLocks noGrp="1"/>
          </p:cNvSpPr>
          <p:nvPr>
            <p:ph type="sldNum" sz="quarter" idx="4"/>
          </p:nvPr>
        </p:nvSpPr>
        <p:spPr>
          <a:xfrm>
            <a:off x="11125200" y="6489703"/>
            <a:ext cx="1001184" cy="365125"/>
          </a:xfrm>
          <a:prstGeom prst="rect">
            <a:avLst/>
          </a:prstGeom>
        </p:spPr>
        <p:txBody>
          <a:bodyPr vert="horz" lIns="91440" tIns="45720" rIns="91440" bIns="45720" rtlCol="0" anchor="ctr"/>
          <a:lstStyle>
            <a:lvl1pPr algn="r" fontAlgn="auto">
              <a:spcBef>
                <a:spcPts val="0"/>
              </a:spcBef>
              <a:spcAft>
                <a:spcPts val="0"/>
              </a:spcAft>
              <a:defRPr sz="1000">
                <a:solidFill>
                  <a:schemeClr val="bg1">
                    <a:lumMod val="50000"/>
                  </a:schemeClr>
                </a:solidFill>
                <a:latin typeface="+mn-lt"/>
                <a:cs typeface="+mn-cs"/>
              </a:defRPr>
            </a:lvl1pPr>
          </a:lstStyle>
          <a:p>
            <a:pPr>
              <a:defRPr/>
            </a:pPr>
            <a:fld id="{21B2A7D7-3B07-4F16-B17F-21A2F67651B8}" type="slidenum">
              <a:rPr lang="en-GB"/>
              <a:pPr>
                <a:defRPr/>
              </a:pPr>
              <a:t>‹#›</a:t>
            </a:fld>
            <a:endParaRPr lang="en-GB" dirty="0"/>
          </a:p>
        </p:txBody>
      </p:sp>
      <p:pic>
        <p:nvPicPr>
          <p:cNvPr id="9" name="Picture 8"/>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78" t="856" r="84797" b="92911"/>
          <a:stretch/>
        </p:blipFill>
        <p:spPr>
          <a:xfrm>
            <a:off x="10776520" y="6488668"/>
            <a:ext cx="1080120" cy="360040"/>
          </a:xfrm>
          <a:prstGeom prst="rect">
            <a:avLst/>
          </a:prstGeom>
        </p:spPr>
      </p:pic>
    </p:spTree>
    <p:extLst>
      <p:ext uri="{BB962C8B-B14F-4D97-AF65-F5344CB8AC3E}">
        <p14:creationId xmlns:p14="http://schemas.microsoft.com/office/powerpoint/2010/main" val="1919623232"/>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Lst>
  <p:timing>
    <p:tnLst>
      <p:par>
        <p:cTn id="1" dur="indefinite" restart="never" nodeType="tmRoot"/>
      </p:par>
    </p:tnLst>
  </p:timing>
  <p:hf hdr="0" ftr="0" dt="0"/>
  <p:txStyles>
    <p:titleStyle>
      <a:lvl1pPr algn="ctr" rtl="0" eaLnBrk="0" fontAlgn="base" hangingPunct="0">
        <a:spcBef>
          <a:spcPct val="0"/>
        </a:spcBef>
        <a:spcAft>
          <a:spcPct val="0"/>
        </a:spcAft>
        <a:defRPr lang="en-GB" altLang="en-US" sz="4000" kern="1200" dirty="0" smtClean="0">
          <a:solidFill>
            <a:srgbClr val="C00000"/>
          </a:solidFill>
          <a:latin typeface="+mj-lt"/>
          <a:ea typeface="+mj-ea"/>
          <a:cs typeface="Arial" panose="020B0604020202020204"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52.jpe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microsoft.com/office/2007/relationships/hdphoto" Target="../media/hdphoto5.wdp"/><Relationship Id="rId18" Type="http://schemas.openxmlformats.org/officeDocument/2006/relationships/image" Target="../media/image19.png"/><Relationship Id="rId3" Type="http://schemas.openxmlformats.org/officeDocument/2006/relationships/image" Target="../media/image9.png"/><Relationship Id="rId21" Type="http://schemas.openxmlformats.org/officeDocument/2006/relationships/image" Target="../media/image22.png"/><Relationship Id="rId7" Type="http://schemas.openxmlformats.org/officeDocument/2006/relationships/image" Target="../media/image12.png"/><Relationship Id="rId12" Type="http://schemas.openxmlformats.org/officeDocument/2006/relationships/image" Target="../media/image15.png"/><Relationship Id="rId17" Type="http://schemas.openxmlformats.org/officeDocument/2006/relationships/image" Target="../media/image18.png"/><Relationship Id="rId2" Type="http://schemas.openxmlformats.org/officeDocument/2006/relationships/image" Target="../media/image8.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1.png"/><Relationship Id="rId11" Type="http://schemas.microsoft.com/office/2007/relationships/hdphoto" Target="../media/hdphoto4.wdp"/><Relationship Id="rId5" Type="http://schemas.openxmlformats.org/officeDocument/2006/relationships/image" Target="../media/image10.jpeg"/><Relationship Id="rId15" Type="http://schemas.microsoft.com/office/2007/relationships/hdphoto" Target="../media/hdphoto6.wdp"/><Relationship Id="rId10" Type="http://schemas.openxmlformats.org/officeDocument/2006/relationships/image" Target="../media/image14.png"/><Relationship Id="rId19" Type="http://schemas.openxmlformats.org/officeDocument/2006/relationships/image" Target="../media/image20.png"/><Relationship Id="rId4" Type="http://schemas.microsoft.com/office/2007/relationships/hdphoto" Target="../media/hdphoto2.wdp"/><Relationship Id="rId9" Type="http://schemas.microsoft.com/office/2007/relationships/hdphoto" Target="../media/hdphoto3.wdp"/><Relationship Id="rId14" Type="http://schemas.openxmlformats.org/officeDocument/2006/relationships/image" Target="../media/image16.png"/><Relationship Id="rId22"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s://www.ehealth.fgov.be/ehealthplatform/fr/reglements"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hyperlink" Target="http://www.status.ehealth.fgov.be/"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2.pn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24.jpeg"/><Relationship Id="rId9" Type="http://schemas.openxmlformats.org/officeDocument/2006/relationships/image" Target="../media/image29.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http://www.masant&#233;.be/"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0.jpe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35.png"/><Relationship Id="rId11" Type="http://schemas.microsoft.com/office/2007/relationships/hdphoto" Target="../media/hdphoto8.wdp"/><Relationship Id="rId5" Type="http://schemas.openxmlformats.org/officeDocument/2006/relationships/image" Target="../media/image34.png"/><Relationship Id="rId10" Type="http://schemas.openxmlformats.org/officeDocument/2006/relationships/image" Target="../media/image38.png"/><Relationship Id="rId4" Type="http://schemas.openxmlformats.org/officeDocument/2006/relationships/image" Target="../media/image33.png"/><Relationship Id="rId9" Type="http://schemas.microsoft.com/office/2007/relationships/hdphoto" Target="../media/hdphoto7.wdp"/><Relationship Id="rId14" Type="http://schemas.openxmlformats.org/officeDocument/2006/relationships/image" Target="../media/image41.png"/></Relationships>
</file>

<file path=ppt/slides/_rels/slide5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s://www.corona-tracking.info/"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coronalert.be/en/"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56795"/>
            <a:ext cx="10363200" cy="3308503"/>
          </a:xfrm>
        </p:spPr>
        <p:txBody>
          <a:bodyPr/>
          <a:lstStyle/>
          <a:p>
            <a:pPr algn="l"/>
            <a:r>
              <a:rPr lang="fr-BE" altLang="en-US" sz="6000" dirty="0"/>
              <a:t>La plate-forme </a:t>
            </a:r>
            <a:r>
              <a:rPr lang="fr-BE" sz="6000" dirty="0">
                <a:solidFill>
                  <a:srgbClr val="087670"/>
                </a:solidFill>
                <a:latin typeface="+mn-lt"/>
                <a:ea typeface="+mn-ea"/>
                <a:cs typeface="+mn-cs"/>
              </a:rPr>
              <a:t>eHealth</a:t>
            </a:r>
            <a:r>
              <a:rPr lang="fr-BE" sz="2200" dirty="0">
                <a:solidFill>
                  <a:srgbClr val="087670"/>
                </a:solidFill>
                <a:latin typeface="+mn-lt"/>
                <a:ea typeface="+mn-ea"/>
                <a:cs typeface="+mn-cs"/>
              </a:rPr>
              <a:t/>
            </a:r>
            <a:br>
              <a:rPr lang="fr-BE" sz="2200" dirty="0">
                <a:solidFill>
                  <a:srgbClr val="087670"/>
                </a:solidFill>
                <a:latin typeface="+mn-lt"/>
                <a:ea typeface="+mn-ea"/>
                <a:cs typeface="+mn-cs"/>
              </a:rPr>
            </a:br>
            <a:r>
              <a:rPr lang="fr-BE" dirty="0"/>
              <a:t>Etat des lieux &amp; </a:t>
            </a:r>
            <a:r>
              <a:rPr lang="fr-BE" dirty="0" err="1"/>
              <a:t>perpectives</a:t>
            </a:r>
            <a:r>
              <a:rPr lang="fr-BE" dirty="0"/>
              <a:t/>
            </a:r>
            <a:br>
              <a:rPr lang="fr-BE" dirty="0"/>
            </a:br>
            <a:r>
              <a:rPr lang="fr-BE" dirty="0" smtClean="0"/>
              <a:t/>
            </a:r>
            <a:br>
              <a:rPr lang="fr-BE" dirty="0" smtClean="0"/>
            </a:br>
            <a:r>
              <a:rPr lang="fr-BE" sz="2800" dirty="0" smtClean="0"/>
              <a:t>29/03/2021</a:t>
            </a:r>
            <a:r>
              <a:rPr lang="fr-BE" dirty="0"/>
              <a:t/>
            </a:r>
            <a:br>
              <a:rPr lang="fr-BE" dirty="0"/>
            </a:br>
            <a:endParaRPr lang="fr-BE" dirty="0"/>
          </a:p>
        </p:txBody>
      </p:sp>
      <p:pic>
        <p:nvPicPr>
          <p:cNvPr id="5" name="Picture 4"/>
          <p:cNvPicPr>
            <a:picLocks noChangeAspect="1"/>
          </p:cNvPicPr>
          <p:nvPr/>
        </p:nvPicPr>
        <p:blipFill>
          <a:blip r:embed="rId3"/>
          <a:stretch>
            <a:fillRect/>
          </a:stretch>
        </p:blipFill>
        <p:spPr>
          <a:xfrm>
            <a:off x="7924430" y="4005064"/>
            <a:ext cx="4267570" cy="2847079"/>
          </a:xfrm>
          <a:prstGeom prst="rect">
            <a:avLst/>
          </a:prstGeom>
        </p:spPr>
      </p:pic>
    </p:spTree>
    <p:extLst>
      <p:ext uri="{BB962C8B-B14F-4D97-AF65-F5344CB8AC3E}">
        <p14:creationId xmlns:p14="http://schemas.microsoft.com/office/powerpoint/2010/main" val="2794399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Services de base de la </a:t>
            </a:r>
            <a:r>
              <a:rPr lang="fr-BE" dirty="0" smtClean="0"/>
              <a:t>plate-forme </a:t>
            </a:r>
            <a:r>
              <a:rPr lang="fr-BE" dirty="0">
                <a:solidFill>
                  <a:srgbClr val="087670"/>
                </a:solidFill>
              </a:rPr>
              <a:t>eHealth</a:t>
            </a:r>
          </a:p>
        </p:txBody>
      </p:sp>
      <p:sp>
        <p:nvSpPr>
          <p:cNvPr id="3" name="Content Placeholder 2"/>
          <p:cNvSpPr>
            <a:spLocks noGrp="1"/>
          </p:cNvSpPr>
          <p:nvPr>
            <p:ph idx="1"/>
          </p:nvPr>
        </p:nvSpPr>
        <p:spPr/>
        <p:txBody>
          <a:bodyPr>
            <a:normAutofit/>
          </a:bodyPr>
          <a:lstStyle/>
          <a:p>
            <a:r>
              <a:rPr lang="fr-BE" dirty="0"/>
              <a:t>Nombre de transactions via les services de base </a:t>
            </a:r>
            <a:r>
              <a:rPr lang="fr-BE" dirty="0">
                <a:solidFill>
                  <a:srgbClr val="087670"/>
                </a:solidFill>
              </a:rPr>
              <a:t>eHealth</a:t>
            </a:r>
          </a:p>
          <a:p>
            <a:pPr lvl="1"/>
            <a:r>
              <a:rPr lang="fr-BE" dirty="0"/>
              <a:t>4.122.144.738 en 2015</a:t>
            </a:r>
          </a:p>
          <a:p>
            <a:pPr lvl="1"/>
            <a:r>
              <a:rPr lang="fr-BE" dirty="0"/>
              <a:t>7.067.227.936 en 2016</a:t>
            </a:r>
          </a:p>
          <a:p>
            <a:pPr lvl="1"/>
            <a:r>
              <a:rPr lang="fr-BE" dirty="0"/>
              <a:t>10.055.636.938 en 2017</a:t>
            </a:r>
          </a:p>
          <a:p>
            <a:pPr lvl="1"/>
            <a:r>
              <a:rPr lang="fr-BE" dirty="0"/>
              <a:t>13.332.679.791 en 2018</a:t>
            </a:r>
          </a:p>
          <a:p>
            <a:pPr lvl="1"/>
            <a:r>
              <a:rPr lang="fr-BE" dirty="0"/>
              <a:t>15.095.149.373 en 2019</a:t>
            </a:r>
          </a:p>
          <a:p>
            <a:pPr lvl="1"/>
            <a:r>
              <a:rPr lang="fr-BE" dirty="0"/>
              <a:t>15.095.149.373 en 2019</a:t>
            </a:r>
          </a:p>
          <a:p>
            <a:pPr lvl="1"/>
            <a:r>
              <a:rPr lang="fr-BE" b="1" dirty="0">
                <a:solidFill>
                  <a:srgbClr val="087670"/>
                </a:solidFill>
              </a:rPr>
              <a:t>18.025.871.980 en 2020 (+ 19,41%)</a:t>
            </a:r>
          </a:p>
          <a:p>
            <a:pPr lvl="1"/>
            <a:endParaRPr lang="en-GB" dirty="0" smtClean="0">
              <a:solidFill>
                <a:srgbClr val="087670"/>
              </a:solidFill>
            </a:endParaRPr>
          </a:p>
          <a:p>
            <a:pPr lvl="1"/>
            <a:endParaRPr lang="en-GB" dirty="0" smtClean="0">
              <a:solidFill>
                <a:srgbClr val="087670"/>
              </a:solidFill>
            </a:endParaRPr>
          </a:p>
          <a:p>
            <a:pPr lvl="1"/>
            <a:endParaRPr lang="en-GB" dirty="0">
              <a:solidFill>
                <a:srgbClr val="087670"/>
              </a:solidFill>
            </a:endParaRPr>
          </a:p>
        </p:txBody>
      </p:sp>
      <p:pic>
        <p:nvPicPr>
          <p:cNvPr id="6" name="Picture 5"/>
          <p:cNvPicPr>
            <a:picLocks noChangeAspect="1"/>
          </p:cNvPicPr>
          <p:nvPr/>
        </p:nvPicPr>
        <p:blipFill>
          <a:blip r:embed="rId3">
            <a:duotone>
              <a:schemeClr val="accent2">
                <a:shade val="45000"/>
                <a:satMod val="135000"/>
              </a:schemeClr>
              <a:prstClr val="white"/>
            </a:duotone>
          </a:blip>
          <a:stretch>
            <a:fillRect/>
          </a:stretch>
        </p:blipFill>
        <p:spPr>
          <a:xfrm>
            <a:off x="5951984" y="2204864"/>
            <a:ext cx="5443298" cy="3631062"/>
          </a:xfrm>
          <a:prstGeom prst="rect">
            <a:avLst/>
          </a:prstGeom>
        </p:spPr>
      </p:pic>
      <p:sp>
        <p:nvSpPr>
          <p:cNvPr id="7" name="Slide Number Placeholder 6"/>
          <p:cNvSpPr>
            <a:spLocks noGrp="1"/>
          </p:cNvSpPr>
          <p:nvPr>
            <p:ph type="sldNum" sz="quarter" idx="12"/>
          </p:nvPr>
        </p:nvSpPr>
        <p:spPr/>
        <p:txBody>
          <a:bodyPr/>
          <a:lstStyle/>
          <a:p>
            <a:pPr>
              <a:defRPr/>
            </a:pPr>
            <a:fld id="{97CCC5E9-F9D9-46F9-AA92-085E1A182B77}" type="slidenum">
              <a:rPr lang="en-GB" smtClean="0"/>
              <a:pPr>
                <a:defRPr/>
              </a:pPr>
              <a:t>10</a:t>
            </a:fld>
            <a:endParaRPr lang="en-GB" dirty="0"/>
          </a:p>
        </p:txBody>
      </p:sp>
    </p:spTree>
    <p:extLst>
      <p:ext uri="{BB962C8B-B14F-4D97-AF65-F5344CB8AC3E}">
        <p14:creationId xmlns:p14="http://schemas.microsoft.com/office/powerpoint/2010/main" val="1085785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r>
              <a:rPr lang="fr-BE" dirty="0"/>
              <a:t>Certificats </a:t>
            </a:r>
            <a:r>
              <a:rPr lang="fr-BE" dirty="0">
                <a:solidFill>
                  <a:srgbClr val="087670"/>
                </a:solidFill>
              </a:rPr>
              <a:t>eHealth</a:t>
            </a:r>
          </a:p>
        </p:txBody>
      </p:sp>
      <p:sp>
        <p:nvSpPr>
          <p:cNvPr id="3" name="Content Placeholder 2"/>
          <p:cNvSpPr>
            <a:spLocks noGrp="1"/>
          </p:cNvSpPr>
          <p:nvPr>
            <p:ph idx="1"/>
          </p:nvPr>
        </p:nvSpPr>
        <p:spPr/>
        <p:txBody>
          <a:bodyPr/>
          <a:lstStyle/>
          <a:p>
            <a:r>
              <a:rPr lang="fr-BE" dirty="0"/>
              <a:t>Délivrés gratuitement par la </a:t>
            </a:r>
            <a:r>
              <a:rPr lang="fr-BE" dirty="0" smtClean="0"/>
              <a:t>plate-forme </a:t>
            </a:r>
            <a:r>
              <a:rPr lang="fr-BE" dirty="0">
                <a:solidFill>
                  <a:srgbClr val="087670"/>
                </a:solidFill>
              </a:rPr>
              <a:t>eHealth</a:t>
            </a:r>
            <a:r>
              <a:rPr lang="fr-BE" dirty="0"/>
              <a:t> aux</a:t>
            </a:r>
          </a:p>
          <a:p>
            <a:pPr lvl="1"/>
            <a:r>
              <a:rPr lang="fr-BE" dirty="0"/>
              <a:t>prestataires et établissements de soins</a:t>
            </a:r>
          </a:p>
          <a:p>
            <a:pPr lvl="1"/>
            <a:r>
              <a:rPr lang="fr-BE" dirty="0"/>
              <a:t>développeurs de logiciels pour prestataires et établissements de soins</a:t>
            </a:r>
          </a:p>
          <a:p>
            <a:r>
              <a:rPr lang="fr-BE" dirty="0"/>
              <a:t>Fonctionnalités</a:t>
            </a:r>
          </a:p>
          <a:p>
            <a:pPr lvl="1"/>
            <a:r>
              <a:rPr lang="fr-BE" dirty="0"/>
              <a:t>possibilité pour le prestataire ou l’établissement de soins d’authentifier son logiciel lors de l’appel à des services web, notamment en demandant un jeton d’accès pour accéder à ces services</a:t>
            </a:r>
          </a:p>
          <a:p>
            <a:pPr lvl="1"/>
            <a:r>
              <a:rPr lang="fr-BE" dirty="0"/>
              <a:t>possibilité de chiffrer et de déchiffrer des messages, p.ex. lors de l’utilisation de la </a:t>
            </a:r>
            <a:r>
              <a:rPr lang="fr-BE" dirty="0" err="1">
                <a:solidFill>
                  <a:srgbClr val="087670"/>
                </a:solidFill>
              </a:rPr>
              <a:t>eHealth</a:t>
            </a:r>
            <a:r>
              <a:rPr lang="fr-BE" dirty="0" err="1"/>
              <a:t>Box</a:t>
            </a:r>
            <a:endParaRPr lang="fr-BE" dirty="0"/>
          </a:p>
          <a:p>
            <a:pPr lvl="1"/>
            <a:r>
              <a:rPr lang="fr-BE" dirty="0"/>
              <a:t>en même temps qu’un mot de passe correspondant, </a:t>
            </a:r>
            <a:r>
              <a:rPr lang="fr-BE" dirty="0" err="1"/>
              <a:t>fallback</a:t>
            </a:r>
            <a:r>
              <a:rPr lang="fr-BE" dirty="0"/>
              <a:t> pour l’authentification d’un prestataire de soins s’il n’est pas en mesure de s’authentifier au moyen de son </a:t>
            </a:r>
            <a:r>
              <a:rPr lang="fr-BE" dirty="0" err="1"/>
              <a:t>eID</a:t>
            </a:r>
            <a:r>
              <a:rPr lang="fr-BE" dirty="0"/>
              <a:t>, </a:t>
            </a:r>
            <a:r>
              <a:rPr lang="fr-BE" dirty="0" err="1"/>
              <a:t>Itsme</a:t>
            </a:r>
            <a:r>
              <a:rPr lang="fr-BE" dirty="0"/>
              <a:t> ou TOTP</a:t>
            </a:r>
          </a:p>
          <a:p>
            <a:r>
              <a:rPr lang="fr-BE" dirty="0"/>
              <a:t>Peuvent être demandés et installés au moyen d’une application téléchargeable sur le portail de la </a:t>
            </a:r>
            <a:r>
              <a:rPr lang="fr-BE" dirty="0" smtClean="0"/>
              <a:t>plate-forme </a:t>
            </a:r>
            <a:r>
              <a:rPr lang="fr-BE" dirty="0">
                <a:solidFill>
                  <a:srgbClr val="087670"/>
                </a:solidFill>
              </a:rPr>
              <a:t>eHealth</a:t>
            </a:r>
          </a:p>
          <a:p>
            <a:pPr marL="0" indent="0">
              <a:buNone/>
            </a:pPr>
            <a:endParaRPr lang="nl-BE" dirty="0" smtClean="0"/>
          </a:p>
          <a:p>
            <a:endParaRPr lang="nl-BE"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11</a:t>
            </a:fld>
            <a:endParaRPr lang="en-GB" dirty="0"/>
          </a:p>
        </p:txBody>
      </p:sp>
    </p:spTree>
    <p:extLst>
      <p:ext uri="{BB962C8B-B14F-4D97-AF65-F5344CB8AC3E}">
        <p14:creationId xmlns:p14="http://schemas.microsoft.com/office/powerpoint/2010/main" val="3622530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Certificats</a:t>
            </a:r>
            <a:r>
              <a:rPr lang="fr-BE" dirty="0">
                <a:solidFill>
                  <a:srgbClr val="087670"/>
                </a:solidFill>
              </a:rPr>
              <a:t> eHealth</a:t>
            </a:r>
          </a:p>
        </p:txBody>
      </p:sp>
      <p:sp>
        <p:nvSpPr>
          <p:cNvPr id="3" name="Content Placeholder 2"/>
          <p:cNvSpPr>
            <a:spLocks noGrp="1"/>
          </p:cNvSpPr>
          <p:nvPr>
            <p:ph idx="1"/>
          </p:nvPr>
        </p:nvSpPr>
        <p:spPr/>
        <p:txBody>
          <a:bodyPr>
            <a:normAutofit/>
          </a:bodyPr>
          <a:lstStyle/>
          <a:p>
            <a:r>
              <a:rPr lang="fr-BE" b="1"/>
              <a:t>23.009</a:t>
            </a:r>
            <a:r>
              <a:rPr lang="fr-BE"/>
              <a:t> certificats créés en 2020</a:t>
            </a:r>
          </a:p>
          <a:p>
            <a:r>
              <a:rPr lang="fr-BE" b="1"/>
              <a:t>43.429</a:t>
            </a:r>
            <a:r>
              <a:rPr lang="fr-BE"/>
              <a:t> certificats actifs liés à des professionnels au 31/12/2020</a:t>
            </a:r>
          </a:p>
          <a:p>
            <a:r>
              <a:rPr lang="fr-BE" b="1"/>
              <a:t>8.908</a:t>
            </a:r>
            <a:r>
              <a:rPr lang="fr-BE"/>
              <a:t> certificats actifs liés à des institutions au 31/12/2020</a:t>
            </a:r>
          </a:p>
          <a:p>
            <a:endParaRPr lang="fr-BE" dirty="0" smtClean="0"/>
          </a:p>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2660906948"/>
              </p:ext>
            </p:extLst>
          </p:nvPr>
        </p:nvGraphicFramePr>
        <p:xfrm>
          <a:off x="2711624" y="2564904"/>
          <a:ext cx="5364088" cy="374441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p:cNvSpPr>
            <a:spLocks noGrp="1"/>
          </p:cNvSpPr>
          <p:nvPr>
            <p:ph type="sldNum" sz="quarter" idx="12"/>
          </p:nvPr>
        </p:nvSpPr>
        <p:spPr/>
        <p:txBody>
          <a:bodyPr/>
          <a:lstStyle/>
          <a:p>
            <a:pPr>
              <a:defRPr/>
            </a:pPr>
            <a:fld id="{97CCC5E9-F9D9-46F9-AA92-085E1A182B77}" type="slidenum">
              <a:rPr lang="en-GB" smtClean="0"/>
              <a:pPr>
                <a:defRPr/>
              </a:pPr>
              <a:t>12</a:t>
            </a:fld>
            <a:endParaRPr lang="en-GB" dirty="0"/>
          </a:p>
        </p:txBody>
      </p:sp>
    </p:spTree>
    <p:extLst>
      <p:ext uri="{BB962C8B-B14F-4D97-AF65-F5344CB8AC3E}">
        <p14:creationId xmlns:p14="http://schemas.microsoft.com/office/powerpoint/2010/main" val="2894378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Gestion intégrée des utilisateurs et des accès</a:t>
            </a:r>
          </a:p>
        </p:txBody>
      </p:sp>
      <p:sp>
        <p:nvSpPr>
          <p:cNvPr id="3" name="Content Placeholder 2"/>
          <p:cNvSpPr>
            <a:spLocks noGrp="1"/>
          </p:cNvSpPr>
          <p:nvPr>
            <p:ph idx="1"/>
          </p:nvPr>
        </p:nvSpPr>
        <p:spPr/>
        <p:txBody>
          <a:bodyPr>
            <a:normAutofit/>
          </a:bodyPr>
          <a:lstStyle/>
          <a:p>
            <a:r>
              <a:rPr lang="fr-BE"/>
              <a:t>Permet de garantir que seuls les prestataires et établissements de soins aient accès</a:t>
            </a:r>
          </a:p>
          <a:p>
            <a:pPr lvl="1"/>
            <a:r>
              <a:rPr lang="fr-BE"/>
              <a:t>aux services auxquels ils peuvent accéder</a:t>
            </a:r>
          </a:p>
          <a:p>
            <a:pPr lvl="1"/>
            <a:r>
              <a:rPr lang="fr-BE"/>
              <a:t>concernant les personnes pour lesquelles ils ont reçu l’accès</a:t>
            </a:r>
          </a:p>
          <a:p>
            <a:r>
              <a:rPr lang="fr-BE"/>
              <a:t>Les règles d’accès sont fixées par la loi et par les autorisations du Comité de sécurité de l’information </a:t>
            </a:r>
          </a:p>
          <a:p>
            <a:r>
              <a:rPr lang="fr-BE"/>
              <a:t>Etapes</a:t>
            </a:r>
          </a:p>
          <a:p>
            <a:pPr lvl="1"/>
            <a:r>
              <a:rPr lang="fr-BE"/>
              <a:t>identification de l’utilisateur</a:t>
            </a:r>
          </a:p>
          <a:p>
            <a:pPr lvl="1"/>
            <a:r>
              <a:rPr lang="fr-BE"/>
              <a:t>authentification de l’identité de l’utilisateur</a:t>
            </a:r>
          </a:p>
          <a:p>
            <a:pPr lvl="1"/>
            <a:r>
              <a:rPr lang="fr-BE"/>
              <a:t>contrôle des qualités (p.ex. médecin, pharmacien)</a:t>
            </a:r>
          </a:p>
          <a:p>
            <a:pPr lvl="1"/>
            <a:r>
              <a:rPr lang="fr-BE"/>
              <a:t>contrôles des relations (p.ex. relation thérapeutique avec le patient)</a:t>
            </a:r>
          </a:p>
          <a:p>
            <a:pPr lvl="1"/>
            <a:r>
              <a:rPr lang="fr-BE"/>
              <a:t>autorisation</a:t>
            </a:r>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13</a:t>
            </a:fld>
            <a:endParaRPr lang="en-GB" dirty="0"/>
          </a:p>
        </p:txBody>
      </p:sp>
    </p:spTree>
    <p:extLst>
      <p:ext uri="{BB962C8B-B14F-4D97-AF65-F5344CB8AC3E}">
        <p14:creationId xmlns:p14="http://schemas.microsoft.com/office/powerpoint/2010/main" val="4050670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Gestion intégrée des utilisateurs et des accès</a:t>
            </a:r>
          </a:p>
        </p:txBody>
      </p:sp>
      <p:sp>
        <p:nvSpPr>
          <p:cNvPr id="100355" name="Content Placeholder 2"/>
          <p:cNvSpPr>
            <a:spLocks noGrp="1"/>
          </p:cNvSpPr>
          <p:nvPr>
            <p:ph idx="1"/>
          </p:nvPr>
        </p:nvSpPr>
        <p:spPr/>
        <p:txBody>
          <a:bodyPr/>
          <a:lstStyle/>
          <a:p>
            <a:pPr lvl="1"/>
            <a:endParaRPr lang="fr-BE" altLang="en-US" smtClean="0">
              <a:sym typeface="Arial" charset="0"/>
            </a:endParaRPr>
          </a:p>
          <a:p>
            <a:endParaRPr lang="en-US" altLang="en-US" smtClean="0"/>
          </a:p>
        </p:txBody>
      </p:sp>
      <p:pic>
        <p:nvPicPr>
          <p:cNvPr id="100358" name="Picture 23"/>
          <p:cNvPicPr>
            <a:picLocks noChangeAspect="1" noChangeArrowheads="1"/>
          </p:cNvPicPr>
          <p:nvPr/>
        </p:nvPicPr>
        <p:blipFill>
          <a:blip r:embed="rId3">
            <a:duotone>
              <a:prstClr val="black"/>
              <a:srgbClr val="087670">
                <a:tint val="45000"/>
                <a:satMod val="400000"/>
              </a:srgbClr>
            </a:duotone>
            <a:extLst>
              <a:ext uri="{28A0092B-C50C-407E-A947-70E740481C1C}">
                <a14:useLocalDpi xmlns:a14="http://schemas.microsoft.com/office/drawing/2010/main" val="0"/>
              </a:ext>
            </a:extLst>
          </a:blip>
          <a:srcRect/>
          <a:stretch>
            <a:fillRect/>
          </a:stretch>
        </p:blipFill>
        <p:spPr bwMode="auto">
          <a:xfrm>
            <a:off x="1599446" y="1196752"/>
            <a:ext cx="82042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14</a:t>
            </a:fld>
            <a:endParaRPr lang="en-GB" dirty="0"/>
          </a:p>
        </p:txBody>
      </p:sp>
    </p:spTree>
    <p:extLst>
      <p:ext uri="{BB962C8B-B14F-4D97-AF65-F5344CB8AC3E}">
        <p14:creationId xmlns:p14="http://schemas.microsoft.com/office/powerpoint/2010/main" val="2466131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Chiffrement end-to-end</a:t>
            </a:r>
          </a:p>
        </p:txBody>
      </p:sp>
      <p:sp>
        <p:nvSpPr>
          <p:cNvPr id="3" name="Content Placeholder 2"/>
          <p:cNvSpPr>
            <a:spLocks noGrp="1"/>
          </p:cNvSpPr>
          <p:nvPr>
            <p:ph idx="1"/>
          </p:nvPr>
        </p:nvSpPr>
        <p:spPr/>
        <p:txBody>
          <a:bodyPr>
            <a:normAutofit/>
          </a:bodyPr>
          <a:lstStyle/>
          <a:p>
            <a:endParaRPr lang="fr-BE" dirty="0" smtClean="0"/>
          </a:p>
          <a:p>
            <a:r>
              <a:rPr lang="fr-BE" dirty="0" smtClean="0"/>
              <a:t>Services </a:t>
            </a:r>
            <a:r>
              <a:rPr lang="fr-BE" dirty="0"/>
              <a:t>permettant de chiffrer des messages destinés à des prestataires ou établissements de soins </a:t>
            </a:r>
          </a:p>
          <a:p>
            <a:r>
              <a:rPr lang="fr-BE" dirty="0"/>
              <a:t>Sont utilisés, entre autres, dans le cadre de l’utilisation du service </a:t>
            </a:r>
            <a:r>
              <a:rPr lang="fr-BE" dirty="0" err="1">
                <a:solidFill>
                  <a:srgbClr val="087670"/>
                </a:solidFill>
              </a:rPr>
              <a:t>eHealth</a:t>
            </a:r>
            <a:r>
              <a:rPr lang="fr-BE" dirty="0" err="1"/>
              <a:t>Box</a:t>
            </a:r>
            <a:r>
              <a:rPr lang="fr-BE" dirty="0"/>
              <a:t> ou de prescriptions électroniques (</a:t>
            </a:r>
            <a:r>
              <a:rPr lang="fr-BE" dirty="0" err="1"/>
              <a:t>Recip</a:t>
            </a:r>
            <a:r>
              <a:rPr lang="fr-BE" dirty="0"/>
              <a:t>-e)</a:t>
            </a:r>
          </a:p>
          <a:p>
            <a:r>
              <a:rPr lang="fr-BE" dirty="0"/>
              <a:t>2 services</a:t>
            </a:r>
          </a:p>
          <a:p>
            <a:pPr lvl="1"/>
            <a:r>
              <a:rPr lang="fr-BE" sz="2100" dirty="0" err="1"/>
              <a:t>ETKDepot</a:t>
            </a:r>
            <a:r>
              <a:rPr lang="fr-BE" sz="2100" dirty="0"/>
              <a:t> pour le chiffrement vers un destinataire connu (chiffrement asymétrique)</a:t>
            </a:r>
          </a:p>
          <a:p>
            <a:pPr lvl="1"/>
            <a:r>
              <a:rPr lang="fr-BE" sz="2100" dirty="0"/>
              <a:t>KGSS pour le chiffrement vers un destinataire inconnu (chiffrement symétrique)</a:t>
            </a:r>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15</a:t>
            </a:fld>
            <a:endParaRPr lang="en-GB" dirty="0"/>
          </a:p>
        </p:txBody>
      </p:sp>
    </p:spTree>
    <p:extLst>
      <p:ext uri="{BB962C8B-B14F-4D97-AF65-F5344CB8AC3E}">
        <p14:creationId xmlns:p14="http://schemas.microsoft.com/office/powerpoint/2010/main" val="3315503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991545" y="1421025"/>
            <a:ext cx="8091561" cy="4377280"/>
            <a:chOff x="296863" y="1195051"/>
            <a:chExt cx="8675687" cy="4875549"/>
          </a:xfrm>
        </p:grpSpPr>
        <p:sp>
          <p:nvSpPr>
            <p:cNvPr id="102402" name="Rectangle 2"/>
            <p:cNvSpPr>
              <a:spLocks noChangeArrowheads="1"/>
            </p:cNvSpPr>
            <p:nvPr/>
          </p:nvSpPr>
          <p:spPr bwMode="auto">
            <a:xfrm>
              <a:off x="6316663" y="3521119"/>
              <a:ext cx="2655887" cy="342811"/>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3" name="Rectangle 3"/>
            <p:cNvSpPr>
              <a:spLocks noChangeArrowheads="1"/>
            </p:cNvSpPr>
            <p:nvPr/>
          </p:nvSpPr>
          <p:spPr bwMode="auto">
            <a:xfrm>
              <a:off x="296863" y="3546520"/>
              <a:ext cx="2655887" cy="342812"/>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2404" name="Line 5"/>
            <p:cNvSpPr>
              <a:spLocks noChangeShapeType="1"/>
            </p:cNvSpPr>
            <p:nvPr/>
          </p:nvSpPr>
          <p:spPr bwMode="auto">
            <a:xfrm>
              <a:off x="4868863" y="1277938"/>
              <a:ext cx="0" cy="4792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5" name="Text Box 6"/>
            <p:cNvSpPr txBox="1">
              <a:spLocks noChangeArrowheads="1"/>
            </p:cNvSpPr>
            <p:nvPr/>
          </p:nvSpPr>
          <p:spPr bwMode="auto">
            <a:xfrm>
              <a:off x="6654800" y="1195388"/>
              <a:ext cx="2317750"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a:solidFill>
                    <a:srgbClr val="000000"/>
                  </a:solidFill>
                  <a:sym typeface="Arial" charset="0"/>
                </a:rPr>
                <a:t>eHealth </a:t>
              </a:r>
              <a:r>
                <a:rPr lang="fr-BE" sz="1800" dirty="0" err="1">
                  <a:solidFill>
                    <a:srgbClr val="000000"/>
                  </a:solidFill>
                  <a:sym typeface="Arial" charset="0"/>
                </a:rPr>
                <a:t>platform</a:t>
              </a:r>
              <a:endParaRPr lang="fr-BE" sz="1800" dirty="0">
                <a:solidFill>
                  <a:srgbClr val="000000"/>
                </a:solidFill>
                <a:sym typeface="Arial" charset="0"/>
              </a:endParaRPr>
            </a:p>
          </p:txBody>
        </p:sp>
        <p:sp>
          <p:nvSpPr>
            <p:cNvPr id="102406" name="Text Box 7"/>
            <p:cNvSpPr txBox="1">
              <a:spLocks noChangeArrowheads="1"/>
            </p:cNvSpPr>
            <p:nvPr/>
          </p:nvSpPr>
          <p:spPr bwMode="auto">
            <a:xfrm>
              <a:off x="487363" y="1203325"/>
              <a:ext cx="2012968" cy="719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Healthcare actor</a:t>
              </a:r>
            </a:p>
            <a:p>
              <a:pPr eaLnBrk="0" hangingPunct="0">
                <a:buSzPct val="100000"/>
              </a:pPr>
              <a:r>
                <a:rPr lang="fr-BE" sz="1800">
                  <a:solidFill>
                    <a:srgbClr val="000000"/>
                  </a:solidFill>
                  <a:sym typeface="Arial" charset="0"/>
                </a:rPr>
                <a:t>Person or entity</a:t>
              </a:r>
            </a:p>
          </p:txBody>
        </p:sp>
        <p:sp>
          <p:nvSpPr>
            <p:cNvPr id="102407" name="Line 8"/>
            <p:cNvSpPr>
              <a:spLocks noChangeShapeType="1"/>
            </p:cNvSpPr>
            <p:nvPr/>
          </p:nvSpPr>
          <p:spPr bwMode="auto">
            <a:xfrm>
              <a:off x="4402138" y="1273175"/>
              <a:ext cx="0" cy="47926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08" name="Text Box 9"/>
            <p:cNvSpPr txBox="1">
              <a:spLocks noChangeArrowheads="1"/>
            </p:cNvSpPr>
            <p:nvPr/>
          </p:nvSpPr>
          <p:spPr bwMode="auto">
            <a:xfrm rot="16200000">
              <a:off x="4056521" y="1535553"/>
              <a:ext cx="1076998" cy="395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Internet</a:t>
              </a:r>
            </a:p>
          </p:txBody>
        </p:sp>
        <p:sp>
          <p:nvSpPr>
            <p:cNvPr id="102409" name="Text Box 10"/>
            <p:cNvSpPr txBox="1">
              <a:spLocks noChangeArrowheads="1"/>
            </p:cNvSpPr>
            <p:nvPr/>
          </p:nvSpPr>
          <p:spPr bwMode="auto">
            <a:xfrm>
              <a:off x="590550" y="1935163"/>
              <a:ext cx="198067" cy="41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endParaRPr lang="en-US" altLang="en-US" sz="1800"/>
            </a:p>
          </p:txBody>
        </p:sp>
        <p:sp>
          <p:nvSpPr>
            <p:cNvPr id="102410" name="Text Box 11"/>
            <p:cNvSpPr txBox="1">
              <a:spLocks noChangeArrowheads="1"/>
            </p:cNvSpPr>
            <p:nvPr/>
          </p:nvSpPr>
          <p:spPr bwMode="auto">
            <a:xfrm rot="-5400000">
              <a:off x="2541588" y="3359150"/>
              <a:ext cx="1479550" cy="647700"/>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a:t>
              </a:r>
            </a:p>
            <a:p>
              <a:pPr eaLnBrk="0" hangingPunct="0">
                <a:buSzPct val="100000"/>
              </a:pPr>
              <a:r>
                <a:rPr lang="fr-BE" sz="1600">
                  <a:solidFill>
                    <a:srgbClr val="3E6E5A"/>
                  </a:solidFill>
                  <a:sym typeface="Arial" charset="0"/>
                </a:rPr>
                <a:t>certificate</a:t>
              </a:r>
            </a:p>
          </p:txBody>
        </p:sp>
        <p:sp>
          <p:nvSpPr>
            <p:cNvPr id="102411" name="Text Box 12"/>
            <p:cNvSpPr txBox="1">
              <a:spLocks noChangeArrowheads="1"/>
            </p:cNvSpPr>
            <p:nvPr/>
          </p:nvSpPr>
          <p:spPr bwMode="auto">
            <a:xfrm rot="16200000">
              <a:off x="4753415" y="3433241"/>
              <a:ext cx="2466097" cy="362994"/>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Identificationcertificate</a:t>
              </a:r>
            </a:p>
          </p:txBody>
        </p:sp>
        <p:sp>
          <p:nvSpPr>
            <p:cNvPr id="102412" name="Line 13"/>
            <p:cNvSpPr>
              <a:spLocks noChangeShapeType="1"/>
            </p:cNvSpPr>
            <p:nvPr/>
          </p:nvSpPr>
          <p:spPr bwMode="auto">
            <a:xfrm>
              <a:off x="3613150" y="3833813"/>
              <a:ext cx="2038350" cy="0"/>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3" name="Text Box 14"/>
            <p:cNvSpPr txBox="1">
              <a:spLocks noChangeArrowheads="1"/>
            </p:cNvSpPr>
            <p:nvPr/>
          </p:nvSpPr>
          <p:spPr bwMode="auto">
            <a:xfrm>
              <a:off x="4108450" y="3571874"/>
              <a:ext cx="1265324" cy="582779"/>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Register key</a:t>
              </a:r>
            </a:p>
          </p:txBody>
        </p:sp>
        <p:sp>
          <p:nvSpPr>
            <p:cNvPr id="102414" name="Text Box 15"/>
            <p:cNvSpPr txBox="1">
              <a:spLocks noChangeArrowheads="1"/>
            </p:cNvSpPr>
            <p:nvPr/>
          </p:nvSpPr>
          <p:spPr bwMode="auto">
            <a:xfrm>
              <a:off x="598488" y="2039938"/>
              <a:ext cx="1962150" cy="928687"/>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Connector or </a:t>
              </a:r>
            </a:p>
            <a:p>
              <a:pPr eaLnBrk="0" hangingPunct="0">
                <a:buSzPct val="100000"/>
              </a:pPr>
              <a:r>
                <a:rPr lang="fr-BE" sz="1600">
                  <a:solidFill>
                    <a:srgbClr val="000000"/>
                  </a:solidFill>
                  <a:sym typeface="Arial" charset="0"/>
                </a:rPr>
                <a:t>other software to</a:t>
              </a:r>
            </a:p>
            <a:p>
              <a:pPr eaLnBrk="0" hangingPunct="0">
                <a:buSzPct val="100000"/>
              </a:pPr>
              <a:r>
                <a:rPr lang="fr-BE" sz="1600">
                  <a:solidFill>
                    <a:srgbClr val="000000"/>
                  </a:solidFill>
                  <a:sym typeface="Arial" charset="0"/>
                </a:rPr>
                <a:t>generate key pair</a:t>
              </a:r>
            </a:p>
          </p:txBody>
        </p:sp>
        <p:sp>
          <p:nvSpPr>
            <p:cNvPr id="102415" name="Text Box 16"/>
            <p:cNvSpPr txBox="1">
              <a:spLocks noChangeArrowheads="1"/>
            </p:cNvSpPr>
            <p:nvPr/>
          </p:nvSpPr>
          <p:spPr bwMode="auto">
            <a:xfrm>
              <a:off x="1135063" y="3489325"/>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102416" name="Text Box 17"/>
            <p:cNvSpPr txBox="1">
              <a:spLocks noChangeArrowheads="1"/>
            </p:cNvSpPr>
            <p:nvPr/>
          </p:nvSpPr>
          <p:spPr bwMode="auto">
            <a:xfrm>
              <a:off x="438150" y="4818063"/>
              <a:ext cx="20256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 private key</a:t>
              </a:r>
            </a:p>
            <a:p>
              <a:pPr eaLnBrk="0" hangingPunct="0">
                <a:buSzPct val="100000"/>
              </a:pPr>
              <a:r>
                <a:rPr lang="fr-BE" sz="1600">
                  <a:solidFill>
                    <a:srgbClr val="000000"/>
                  </a:solidFill>
                  <a:sym typeface="Arial" charset="0"/>
                </a:rPr>
                <a:t>in a secure way</a:t>
              </a:r>
            </a:p>
          </p:txBody>
        </p:sp>
        <p:sp>
          <p:nvSpPr>
            <p:cNvPr id="102417" name="Line 18"/>
            <p:cNvSpPr>
              <a:spLocks noChangeShapeType="1"/>
            </p:cNvSpPr>
            <p:nvPr/>
          </p:nvSpPr>
          <p:spPr bwMode="auto">
            <a:xfrm>
              <a:off x="1685925" y="2974975"/>
              <a:ext cx="0" cy="5064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8" name="Line 19"/>
            <p:cNvSpPr>
              <a:spLocks noChangeShapeType="1"/>
            </p:cNvSpPr>
            <p:nvPr/>
          </p:nvSpPr>
          <p:spPr bwMode="auto">
            <a:xfrm>
              <a:off x="800100" y="2981325"/>
              <a:ext cx="0" cy="183991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19" name="Oval 20"/>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Public keys</a:t>
              </a:r>
            </a:p>
            <a:p>
              <a:pPr eaLnBrk="0" hangingPunct="0">
                <a:buSzPct val="100000"/>
              </a:pPr>
              <a:r>
                <a:rPr lang="fr-BE">
                  <a:solidFill>
                    <a:srgbClr val="000000"/>
                  </a:solidFill>
                  <a:sym typeface="Arial" charset="0"/>
                </a:rPr>
                <a:t>repository</a:t>
              </a:r>
            </a:p>
          </p:txBody>
        </p:sp>
        <p:sp>
          <p:nvSpPr>
            <p:cNvPr id="102420" name="Line 21"/>
            <p:cNvSpPr>
              <a:spLocks noChangeShapeType="1"/>
            </p:cNvSpPr>
            <p:nvPr/>
          </p:nvSpPr>
          <p:spPr bwMode="auto">
            <a:xfrm flipV="1">
              <a:off x="2386013" y="3851275"/>
              <a:ext cx="561975" cy="15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1" name="Oval 22"/>
            <p:cNvSpPr>
              <a:spLocks noChangeArrowheads="1"/>
            </p:cNvSpPr>
            <p:nvPr/>
          </p:nvSpPr>
          <p:spPr bwMode="auto">
            <a:xfrm>
              <a:off x="320675" y="1825393"/>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102422" name="Oval 23"/>
            <p:cNvSpPr>
              <a:spLocks noChangeArrowheads="1"/>
            </p:cNvSpPr>
            <p:nvPr/>
          </p:nvSpPr>
          <p:spPr bwMode="auto">
            <a:xfrm>
              <a:off x="922338" y="3243032"/>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102423" name="Oval 24"/>
            <p:cNvSpPr>
              <a:spLocks noChangeArrowheads="1"/>
            </p:cNvSpPr>
            <p:nvPr/>
          </p:nvSpPr>
          <p:spPr bwMode="auto">
            <a:xfrm>
              <a:off x="311150" y="4538431"/>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102424" name="Text Box 25"/>
            <p:cNvSpPr txBox="1">
              <a:spLocks noChangeArrowheads="1"/>
            </p:cNvSpPr>
            <p:nvPr/>
          </p:nvSpPr>
          <p:spPr bwMode="auto">
            <a:xfrm>
              <a:off x="6502400" y="2152650"/>
              <a:ext cx="2343150" cy="379413"/>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102425" name="Text Box 26"/>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Stores</a:t>
              </a:r>
            </a:p>
            <a:p>
              <a:pPr eaLnBrk="0" hangingPunct="0">
                <a:buSzPct val="100000"/>
              </a:pPr>
              <a:r>
                <a:rPr lang="fr-BE" sz="1600">
                  <a:solidFill>
                    <a:srgbClr val="000000"/>
                  </a:solidFill>
                  <a:sym typeface="Arial" charset="0"/>
                </a:rPr>
                <a:t>public key</a:t>
              </a:r>
            </a:p>
          </p:txBody>
        </p:sp>
        <p:sp>
          <p:nvSpPr>
            <p:cNvPr id="102426" name="Line 27"/>
            <p:cNvSpPr>
              <a:spLocks noChangeShapeType="1"/>
            </p:cNvSpPr>
            <p:nvPr/>
          </p:nvSpPr>
          <p:spPr bwMode="auto">
            <a:xfrm flipV="1">
              <a:off x="6324600" y="2535238"/>
              <a:ext cx="330200" cy="104775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7" name="Line 28"/>
            <p:cNvSpPr>
              <a:spLocks noChangeShapeType="1"/>
            </p:cNvSpPr>
            <p:nvPr/>
          </p:nvSpPr>
          <p:spPr bwMode="auto">
            <a:xfrm>
              <a:off x="7669213" y="2525713"/>
              <a:ext cx="0" cy="8588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8" name="Line 29"/>
            <p:cNvSpPr>
              <a:spLocks noChangeShapeType="1"/>
            </p:cNvSpPr>
            <p:nvPr/>
          </p:nvSpPr>
          <p:spPr bwMode="auto">
            <a:xfrm>
              <a:off x="7675563" y="4019550"/>
              <a:ext cx="0" cy="627063"/>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2429" name="Oval 30"/>
            <p:cNvSpPr>
              <a:spLocks noChangeArrowheads="1"/>
            </p:cNvSpPr>
            <p:nvPr/>
          </p:nvSpPr>
          <p:spPr bwMode="auto">
            <a:xfrm>
              <a:off x="6381750" y="1817456"/>
              <a:ext cx="360363"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102430" name="Oval 31"/>
            <p:cNvSpPr>
              <a:spLocks noChangeArrowheads="1"/>
            </p:cNvSpPr>
            <p:nvPr/>
          </p:nvSpPr>
          <p:spPr bwMode="auto">
            <a:xfrm>
              <a:off x="6878638" y="3117618"/>
              <a:ext cx="360362" cy="433852"/>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grpSp>
      <p:sp>
        <p:nvSpPr>
          <p:cNvPr id="7" name="Title 6"/>
          <p:cNvSpPr>
            <a:spLocks noGrp="1"/>
          </p:cNvSpPr>
          <p:nvPr>
            <p:ph type="title"/>
          </p:nvPr>
        </p:nvSpPr>
        <p:spPr/>
        <p:txBody>
          <a:bodyPr/>
          <a:lstStyle/>
          <a:p>
            <a:r>
              <a:rPr lang="fr-BE"/>
              <a:t>Chiffrement destinataire connu</a:t>
            </a: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16</a:t>
            </a:fld>
            <a:endParaRPr lang="en-GB" dirty="0"/>
          </a:p>
        </p:txBody>
      </p:sp>
    </p:spTree>
    <p:extLst>
      <p:ext uri="{BB962C8B-B14F-4D97-AF65-F5344CB8AC3E}">
        <p14:creationId xmlns:p14="http://schemas.microsoft.com/office/powerpoint/2010/main" val="3168868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BE"/>
              <a:t>Chiffrement destinataire connu</a:t>
            </a:r>
          </a:p>
        </p:txBody>
      </p:sp>
      <p:grpSp>
        <p:nvGrpSpPr>
          <p:cNvPr id="5" name="Group 4"/>
          <p:cNvGrpSpPr/>
          <p:nvPr/>
        </p:nvGrpSpPr>
        <p:grpSpPr>
          <a:xfrm>
            <a:off x="2021361" y="1349483"/>
            <a:ext cx="8136904" cy="4606006"/>
            <a:chOff x="296863" y="1195388"/>
            <a:chExt cx="8675687" cy="5033962"/>
          </a:xfrm>
        </p:grpSpPr>
        <p:sp>
          <p:nvSpPr>
            <p:cNvPr id="103426" name="Text Box 14"/>
            <p:cNvSpPr txBox="1">
              <a:spLocks noChangeArrowheads="1"/>
            </p:cNvSpPr>
            <p:nvPr/>
          </p:nvSpPr>
          <p:spPr bwMode="auto">
            <a:xfrm rot="-5400000">
              <a:off x="2132013" y="1636713"/>
              <a:ext cx="1497012"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 certificate</a:t>
              </a:r>
            </a:p>
          </p:txBody>
        </p:sp>
        <p:sp>
          <p:nvSpPr>
            <p:cNvPr id="103427" name="Text Box 2"/>
            <p:cNvSpPr txBox="1">
              <a:spLocks noChangeArrowheads="1"/>
            </p:cNvSpPr>
            <p:nvPr/>
          </p:nvSpPr>
          <p:spPr bwMode="auto">
            <a:xfrm rot="16200000">
              <a:off x="5248275" y="1836140"/>
              <a:ext cx="1479550" cy="623496"/>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a:t>
              </a:r>
            </a:p>
            <a:p>
              <a:pPr eaLnBrk="0" hangingPunct="0">
                <a:buSzPct val="100000"/>
              </a:pPr>
              <a:r>
                <a:rPr lang="fr-BE" sz="1600">
                  <a:solidFill>
                    <a:srgbClr val="3E6E5A"/>
                  </a:solidFill>
                  <a:sym typeface="Arial" charset="0"/>
                </a:rPr>
                <a:t>certificate</a:t>
              </a:r>
            </a:p>
          </p:txBody>
        </p:sp>
        <p:sp>
          <p:nvSpPr>
            <p:cNvPr id="103428" name="Rectangle 4"/>
            <p:cNvSpPr>
              <a:spLocks noChangeArrowheads="1"/>
            </p:cNvSpPr>
            <p:nvPr/>
          </p:nvSpPr>
          <p:spPr bwMode="auto">
            <a:xfrm>
              <a:off x="3449638" y="1433513"/>
              <a:ext cx="1920875" cy="2482850"/>
            </a:xfrm>
            <a:prstGeom prst="rect">
              <a:avLst/>
            </a:prstGeom>
            <a:solidFill>
              <a:schemeClr val="bg1"/>
            </a:solidFill>
            <a:ln w="12700" algn="ctr">
              <a:solidFill>
                <a:schemeClr val="tx1"/>
              </a:solidFill>
              <a:miter lim="800000"/>
              <a:headEnd/>
              <a:tailEnd/>
            </a:ln>
          </p:spPr>
          <p:txBody>
            <a:bodyPr anchor="ctr"/>
            <a:lstStyle/>
            <a:p>
              <a:pPr eaLnBrk="0" hangingPunct="0">
                <a:buSzPct val="100000"/>
              </a:pPr>
              <a:r>
                <a:rPr lang="fr-BE">
                  <a:solidFill>
                    <a:srgbClr val="000000"/>
                  </a:solidFill>
                  <a:sym typeface="Arial" charset="0"/>
                </a:rPr>
                <a:t>Internet</a:t>
              </a:r>
            </a:p>
          </p:txBody>
        </p:sp>
        <p:sp>
          <p:nvSpPr>
            <p:cNvPr id="103429" name="Rectangle 5"/>
            <p:cNvSpPr>
              <a:spLocks noChangeArrowheads="1"/>
            </p:cNvSpPr>
            <p:nvPr/>
          </p:nvSpPr>
          <p:spPr bwMode="auto">
            <a:xfrm>
              <a:off x="6316663" y="3524339"/>
              <a:ext cx="2655887"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0" name="Text Box 6"/>
            <p:cNvSpPr txBox="1">
              <a:spLocks noChangeArrowheads="1"/>
            </p:cNvSpPr>
            <p:nvPr/>
          </p:nvSpPr>
          <p:spPr bwMode="auto">
            <a:xfrm>
              <a:off x="6748463" y="1195388"/>
              <a:ext cx="2001751"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dirty="0">
                  <a:solidFill>
                    <a:srgbClr val="087670"/>
                  </a:solidFill>
                  <a:sym typeface="Arial" charset="0"/>
                </a:rPr>
                <a:t>eHealth</a:t>
              </a:r>
              <a:r>
                <a:rPr lang="fr-BE" sz="1800" dirty="0">
                  <a:solidFill>
                    <a:srgbClr val="000000"/>
                  </a:solidFill>
                  <a:sym typeface="Arial" charset="0"/>
                </a:rPr>
                <a:t> </a:t>
              </a:r>
              <a:r>
                <a:rPr lang="fr-BE" sz="1800" dirty="0" err="1">
                  <a:solidFill>
                    <a:srgbClr val="000000"/>
                  </a:solidFill>
                  <a:sym typeface="Arial" charset="0"/>
                </a:rPr>
                <a:t>platform</a:t>
              </a:r>
              <a:endParaRPr lang="fr-BE" sz="1800" dirty="0">
                <a:solidFill>
                  <a:srgbClr val="000000"/>
                </a:solidFill>
                <a:sym typeface="Arial" charset="0"/>
              </a:endParaRPr>
            </a:p>
          </p:txBody>
        </p:sp>
        <p:sp>
          <p:nvSpPr>
            <p:cNvPr id="103431" name="Oval 7"/>
            <p:cNvSpPr>
              <a:spLocks noChangeArrowheads="1"/>
            </p:cNvSpPr>
            <p:nvPr/>
          </p:nvSpPr>
          <p:spPr bwMode="auto">
            <a:xfrm>
              <a:off x="6816725" y="4608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Public keys</a:t>
              </a:r>
            </a:p>
            <a:p>
              <a:pPr eaLnBrk="0" hangingPunct="0">
                <a:buSzPct val="100000"/>
              </a:pPr>
              <a:r>
                <a:rPr lang="fr-BE">
                  <a:solidFill>
                    <a:srgbClr val="000000"/>
                  </a:solidFill>
                  <a:sym typeface="Arial" charset="0"/>
                </a:rPr>
                <a:t>repository</a:t>
              </a:r>
            </a:p>
          </p:txBody>
        </p:sp>
        <p:sp>
          <p:nvSpPr>
            <p:cNvPr id="103432" name="Text Box 8"/>
            <p:cNvSpPr txBox="1">
              <a:spLocks noChangeArrowheads="1"/>
            </p:cNvSpPr>
            <p:nvPr/>
          </p:nvSpPr>
          <p:spPr bwMode="auto">
            <a:xfrm>
              <a:off x="6502400" y="2152650"/>
              <a:ext cx="2251286"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Authenticates sender</a:t>
              </a:r>
            </a:p>
          </p:txBody>
        </p:sp>
        <p:sp>
          <p:nvSpPr>
            <p:cNvPr id="103433" name="Text Box 9"/>
            <p:cNvSpPr txBox="1">
              <a:spLocks noChangeArrowheads="1"/>
            </p:cNvSpPr>
            <p:nvPr/>
          </p:nvSpPr>
          <p:spPr bwMode="auto">
            <a:xfrm>
              <a:off x="7089775" y="3363913"/>
              <a:ext cx="12128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Sends</a:t>
              </a:r>
            </a:p>
            <a:p>
              <a:pPr eaLnBrk="0" hangingPunct="0">
                <a:buSzPct val="100000"/>
              </a:pPr>
              <a:r>
                <a:rPr lang="fr-BE" sz="1600">
                  <a:solidFill>
                    <a:srgbClr val="000000"/>
                  </a:solidFill>
                  <a:sym typeface="Arial" charset="0"/>
                </a:rPr>
                <a:t>public key</a:t>
              </a:r>
            </a:p>
          </p:txBody>
        </p:sp>
        <p:sp>
          <p:nvSpPr>
            <p:cNvPr id="103434" name="Oval 10"/>
            <p:cNvSpPr>
              <a:spLocks noChangeArrowheads="1"/>
            </p:cNvSpPr>
            <p:nvPr/>
          </p:nvSpPr>
          <p:spPr bwMode="auto">
            <a:xfrm>
              <a:off x="6381749" y="182153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2</a:t>
              </a:r>
            </a:p>
          </p:txBody>
        </p:sp>
        <p:sp>
          <p:nvSpPr>
            <p:cNvPr id="103435" name="Oval 11"/>
            <p:cNvSpPr>
              <a:spLocks noChangeArrowheads="1"/>
            </p:cNvSpPr>
            <p:nvPr/>
          </p:nvSpPr>
          <p:spPr bwMode="auto">
            <a:xfrm>
              <a:off x="6878638" y="3121692"/>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3</a:t>
              </a:r>
            </a:p>
          </p:txBody>
        </p:sp>
        <p:sp>
          <p:nvSpPr>
            <p:cNvPr id="103436" name="Rectangle 12"/>
            <p:cNvSpPr>
              <a:spLocks noChangeArrowheads="1"/>
            </p:cNvSpPr>
            <p:nvPr/>
          </p:nvSpPr>
          <p:spPr bwMode="auto">
            <a:xfrm>
              <a:off x="296863" y="2667881"/>
              <a:ext cx="2247899"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37" name="Text Box 13"/>
            <p:cNvSpPr txBox="1">
              <a:spLocks noChangeArrowheads="1"/>
            </p:cNvSpPr>
            <p:nvPr/>
          </p:nvSpPr>
          <p:spPr bwMode="auto">
            <a:xfrm>
              <a:off x="331788" y="1258888"/>
              <a:ext cx="2288888"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originator</a:t>
              </a:r>
            </a:p>
          </p:txBody>
        </p:sp>
        <p:sp>
          <p:nvSpPr>
            <p:cNvPr id="103438" name="Text Box 15"/>
            <p:cNvSpPr txBox="1">
              <a:spLocks noChangeArrowheads="1"/>
            </p:cNvSpPr>
            <p:nvPr/>
          </p:nvSpPr>
          <p:spPr bwMode="auto">
            <a:xfrm>
              <a:off x="396875" y="2051050"/>
              <a:ext cx="2020553"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Asks for public key</a:t>
              </a:r>
            </a:p>
          </p:txBody>
        </p:sp>
        <p:sp>
          <p:nvSpPr>
            <p:cNvPr id="103439" name="Text Box 16"/>
            <p:cNvSpPr txBox="1">
              <a:spLocks noChangeArrowheads="1"/>
            </p:cNvSpPr>
            <p:nvPr/>
          </p:nvSpPr>
          <p:spPr bwMode="auto">
            <a:xfrm>
              <a:off x="1179513" y="3489325"/>
              <a:ext cx="1123950" cy="65405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Encrypts</a:t>
              </a:r>
            </a:p>
            <a:p>
              <a:pPr eaLnBrk="0" hangingPunct="0">
                <a:buSzPct val="100000"/>
              </a:pPr>
              <a:r>
                <a:rPr lang="fr-BE" sz="1600">
                  <a:solidFill>
                    <a:srgbClr val="000000"/>
                  </a:solidFill>
                  <a:sym typeface="Arial" charset="0"/>
                </a:rPr>
                <a:t>message</a:t>
              </a:r>
            </a:p>
          </p:txBody>
        </p:sp>
        <p:sp>
          <p:nvSpPr>
            <p:cNvPr id="103440" name="Oval 17"/>
            <p:cNvSpPr>
              <a:spLocks noChangeArrowheads="1"/>
            </p:cNvSpPr>
            <p:nvPr/>
          </p:nvSpPr>
          <p:spPr bwMode="auto">
            <a:xfrm>
              <a:off x="922338" y="3247104"/>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4</a:t>
              </a:r>
            </a:p>
          </p:txBody>
        </p:sp>
        <p:sp>
          <p:nvSpPr>
            <p:cNvPr id="103441" name="Oval 18"/>
            <p:cNvSpPr>
              <a:spLocks noChangeArrowheads="1"/>
            </p:cNvSpPr>
            <p:nvPr/>
          </p:nvSpPr>
          <p:spPr bwMode="auto">
            <a:xfrm>
              <a:off x="341313" y="1751679"/>
              <a:ext cx="360362"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1</a:t>
              </a:r>
            </a:p>
          </p:txBody>
        </p:sp>
        <p:sp>
          <p:nvSpPr>
            <p:cNvPr id="103442" name="Rectangle 19"/>
            <p:cNvSpPr>
              <a:spLocks noChangeArrowheads="1"/>
            </p:cNvSpPr>
            <p:nvPr/>
          </p:nvSpPr>
          <p:spPr bwMode="auto">
            <a:xfrm>
              <a:off x="733425" y="5390445"/>
              <a:ext cx="4703763" cy="336373"/>
            </a:xfrm>
            <a:prstGeom prst="rect">
              <a:avLst/>
            </a:prstGeom>
            <a:solidFill>
              <a:srgbClr val="3E6E5A">
                <a:alpha val="50195"/>
              </a:srgbClr>
            </a:solidFill>
            <a:ln w="12700" algn="ctr">
              <a:solidFill>
                <a:schemeClr val="tx1"/>
              </a:solidFill>
              <a:miter lim="800000"/>
              <a:headEnd/>
              <a:tailEnd/>
            </a:ln>
          </p:spPr>
          <p:txBody>
            <a:bodyPr anchor="ctr">
              <a:spAutoFit/>
            </a:bodyPr>
            <a:lstStyle/>
            <a:p>
              <a:endParaRPr lang="nl-BE" altLang="en-US" sz="1400"/>
            </a:p>
          </p:txBody>
        </p:sp>
        <p:sp>
          <p:nvSpPr>
            <p:cNvPr id="103443" name="Text Box 20"/>
            <p:cNvSpPr txBox="1">
              <a:spLocks noChangeArrowheads="1"/>
            </p:cNvSpPr>
            <p:nvPr/>
          </p:nvSpPr>
          <p:spPr bwMode="auto">
            <a:xfrm>
              <a:off x="987425" y="4737100"/>
              <a:ext cx="2193175" cy="403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800">
                  <a:solidFill>
                    <a:srgbClr val="000000"/>
                  </a:solidFill>
                  <a:sym typeface="Arial" charset="0"/>
                </a:rPr>
                <a:t>Message recipient</a:t>
              </a:r>
            </a:p>
          </p:txBody>
        </p:sp>
        <p:sp>
          <p:nvSpPr>
            <p:cNvPr id="103444" name="Text Box 21"/>
            <p:cNvSpPr txBox="1">
              <a:spLocks noChangeArrowheads="1"/>
            </p:cNvSpPr>
            <p:nvPr/>
          </p:nvSpPr>
          <p:spPr bwMode="auto">
            <a:xfrm>
              <a:off x="915988" y="5353050"/>
              <a:ext cx="2008588" cy="370010"/>
            </a:xfrm>
            <a:prstGeom prst="rect">
              <a:avLst/>
            </a:prstGeom>
            <a:solidFill>
              <a:schemeClr val="bg1"/>
            </a:solidFill>
            <a:ln w="12700" algn="ctr">
              <a:solidFill>
                <a:srgbClr val="3E6E5A"/>
              </a:solidFill>
              <a:miter lim="800000"/>
              <a:headEnd/>
              <a:tailEnd/>
            </a:ln>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000000"/>
                  </a:solidFill>
                  <a:sym typeface="Arial" charset="0"/>
                </a:rPr>
                <a:t>Decrypts message</a:t>
              </a:r>
            </a:p>
          </p:txBody>
        </p:sp>
        <p:sp>
          <p:nvSpPr>
            <p:cNvPr id="103445" name="Oval 22"/>
            <p:cNvSpPr>
              <a:spLocks noChangeArrowheads="1"/>
            </p:cNvSpPr>
            <p:nvPr/>
          </p:nvSpPr>
          <p:spPr bwMode="auto">
            <a:xfrm>
              <a:off x="777875" y="5053680"/>
              <a:ext cx="360364" cy="425704"/>
            </a:xfrm>
            <a:prstGeom prst="ellipse">
              <a:avLst/>
            </a:prstGeom>
            <a:solidFill>
              <a:schemeClr val="bg1"/>
            </a:solidFill>
            <a:ln w="12700" algn="ctr">
              <a:solidFill>
                <a:schemeClr val="tx1"/>
              </a:solidFill>
              <a:round/>
              <a:headEnd/>
              <a:tailEnd/>
            </a:ln>
          </p:spPr>
          <p:txBody>
            <a:bodyPr anchor="ctr">
              <a:spAutoFit/>
            </a:bodyPr>
            <a:lstStyle/>
            <a:p>
              <a:pPr eaLnBrk="0" hangingPunct="0">
                <a:buSzPct val="100000"/>
              </a:pPr>
              <a:r>
                <a:rPr lang="fr-BE" sz="1200" b="1">
                  <a:solidFill>
                    <a:srgbClr val="000000"/>
                  </a:solidFill>
                  <a:sym typeface="Arial" charset="0"/>
                </a:rPr>
                <a:t>5</a:t>
              </a:r>
            </a:p>
          </p:txBody>
        </p:sp>
        <p:sp>
          <p:nvSpPr>
            <p:cNvPr id="103446" name="Oval 23"/>
            <p:cNvSpPr>
              <a:spLocks noChangeArrowheads="1"/>
            </p:cNvSpPr>
            <p:nvPr/>
          </p:nvSpPr>
          <p:spPr bwMode="auto">
            <a:xfrm>
              <a:off x="3497263" y="495776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Stored</a:t>
              </a:r>
            </a:p>
            <a:p>
              <a:pPr eaLnBrk="0" hangingPunct="0">
                <a:buSzPct val="100000"/>
              </a:pPr>
              <a:r>
                <a:rPr lang="fr-BE">
                  <a:solidFill>
                    <a:srgbClr val="000000"/>
                  </a:solidFill>
                  <a:sym typeface="Arial" charset="0"/>
                </a:rPr>
                <a:t>private</a:t>
              </a:r>
            </a:p>
            <a:p>
              <a:pPr eaLnBrk="0" hangingPunct="0">
                <a:buSzPct val="100000"/>
              </a:pPr>
              <a:r>
                <a:rPr lang="fr-BE">
                  <a:solidFill>
                    <a:srgbClr val="000000"/>
                  </a:solidFill>
                  <a:sym typeface="Arial" charset="0"/>
                </a:rPr>
                <a:t>key</a:t>
              </a:r>
            </a:p>
          </p:txBody>
        </p:sp>
        <p:sp>
          <p:nvSpPr>
            <p:cNvPr id="103447" name="Line 24"/>
            <p:cNvSpPr>
              <a:spLocks noChangeShapeType="1"/>
            </p:cNvSpPr>
            <p:nvPr/>
          </p:nvSpPr>
          <p:spPr bwMode="auto">
            <a:xfrm flipH="1">
              <a:off x="3022003" y="5583237"/>
              <a:ext cx="456210" cy="14288"/>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wrap="square" anchor="ctr">
              <a:spAutoFit/>
            </a:bodyPr>
            <a:lstStyle/>
            <a:p>
              <a:endParaRPr lang="nl-BE"/>
            </a:p>
          </p:txBody>
        </p:sp>
        <p:sp>
          <p:nvSpPr>
            <p:cNvPr id="103448" name="Text Box 25"/>
            <p:cNvSpPr txBox="1">
              <a:spLocks noChangeArrowheads="1"/>
            </p:cNvSpPr>
            <p:nvPr/>
          </p:nvSpPr>
          <p:spPr bwMode="auto">
            <a:xfrm>
              <a:off x="3644900" y="4056063"/>
              <a:ext cx="1479550" cy="646112"/>
            </a:xfrm>
            <a:prstGeom prst="rect">
              <a:avLst/>
            </a:prstGeom>
            <a:noFill/>
            <a:ln w="1270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600">
                  <a:solidFill>
                    <a:srgbClr val="3E6E5A"/>
                  </a:solidFill>
                  <a:sym typeface="Arial" charset="0"/>
                </a:rPr>
                <a:t>Identification</a:t>
              </a:r>
            </a:p>
            <a:p>
              <a:pPr eaLnBrk="0" hangingPunct="0">
                <a:buSzPct val="100000"/>
              </a:pPr>
              <a:r>
                <a:rPr lang="fr-BE" sz="1600">
                  <a:solidFill>
                    <a:srgbClr val="3E6E5A"/>
                  </a:solidFill>
                  <a:sym typeface="Arial" charset="0"/>
                </a:rPr>
                <a:t>certificate</a:t>
              </a:r>
            </a:p>
          </p:txBody>
        </p:sp>
        <p:sp>
          <p:nvSpPr>
            <p:cNvPr id="103449" name="Line 26"/>
            <p:cNvSpPr>
              <a:spLocks noChangeShapeType="1"/>
            </p:cNvSpPr>
            <p:nvPr/>
          </p:nvSpPr>
          <p:spPr bwMode="auto">
            <a:xfrm>
              <a:off x="3227388" y="2016125"/>
              <a:ext cx="2427287" cy="0"/>
            </a:xfrm>
            <a:prstGeom prst="line">
              <a:avLst/>
            </a:prstGeom>
            <a:noFill/>
            <a:ln w="28575">
              <a:solidFill>
                <a:schemeClr val="hlink"/>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0" name="Text Box 28"/>
            <p:cNvSpPr txBox="1">
              <a:spLocks noChangeArrowheads="1"/>
            </p:cNvSpPr>
            <p:nvPr/>
          </p:nvSpPr>
          <p:spPr bwMode="auto">
            <a:xfrm>
              <a:off x="3814763" y="1754188"/>
              <a:ext cx="1418934" cy="571834"/>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Web service</a:t>
              </a:r>
            </a:p>
            <a:p>
              <a:pPr eaLnBrk="0" hangingPunct="0">
                <a:buSzPct val="100000"/>
              </a:pPr>
              <a:r>
                <a:rPr lang="fr-BE" sz="1400">
                  <a:solidFill>
                    <a:srgbClr val="A50021"/>
                  </a:solidFill>
                  <a:sym typeface="Arial" charset="0"/>
                </a:rPr>
                <a:t>Ask public key</a:t>
              </a:r>
            </a:p>
          </p:txBody>
        </p:sp>
        <p:sp>
          <p:nvSpPr>
            <p:cNvPr id="103451" name="Text Box 29"/>
            <p:cNvSpPr txBox="1">
              <a:spLocks noChangeArrowheads="1"/>
            </p:cNvSpPr>
            <p:nvPr/>
          </p:nvSpPr>
          <p:spPr bwMode="auto">
            <a:xfrm rot="3135873">
              <a:off x="3018390" y="3033387"/>
              <a:ext cx="1507022" cy="557865"/>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400">
                  <a:solidFill>
                    <a:srgbClr val="A50021"/>
                  </a:solidFill>
                  <a:sym typeface="Arial" charset="0"/>
                </a:rPr>
                <a:t>Send message</a:t>
              </a:r>
            </a:p>
            <a:p>
              <a:pPr eaLnBrk="0" hangingPunct="0">
                <a:buSzPct val="100000"/>
              </a:pPr>
              <a:r>
                <a:rPr lang="fr-BE" sz="1400">
                  <a:solidFill>
                    <a:srgbClr val="A50021"/>
                  </a:solidFill>
                  <a:sym typeface="Arial" charset="0"/>
                </a:rPr>
                <a:t>Any protocol</a:t>
              </a:r>
            </a:p>
          </p:txBody>
        </p:sp>
        <p:sp>
          <p:nvSpPr>
            <p:cNvPr id="103452" name="Line 30"/>
            <p:cNvSpPr>
              <a:spLocks noChangeShapeType="1"/>
            </p:cNvSpPr>
            <p:nvPr/>
          </p:nvSpPr>
          <p:spPr bwMode="auto">
            <a:xfrm flipH="1">
              <a:off x="2271713" y="4719638"/>
              <a:ext cx="2016125" cy="6191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3" name="Line 31"/>
            <p:cNvSpPr>
              <a:spLocks noChangeShapeType="1"/>
            </p:cNvSpPr>
            <p:nvPr/>
          </p:nvSpPr>
          <p:spPr bwMode="auto">
            <a:xfrm flipH="1" flipV="1">
              <a:off x="7726363" y="4005263"/>
              <a:ext cx="0" cy="5937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4" name="Line 32"/>
            <p:cNvSpPr>
              <a:spLocks noChangeShapeType="1"/>
            </p:cNvSpPr>
            <p:nvPr/>
          </p:nvSpPr>
          <p:spPr bwMode="auto">
            <a:xfrm flipH="1" flipV="1">
              <a:off x="6315075" y="2436813"/>
              <a:ext cx="1217613"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5" name="Line 33"/>
            <p:cNvSpPr>
              <a:spLocks noChangeShapeType="1"/>
            </p:cNvSpPr>
            <p:nvPr/>
          </p:nvSpPr>
          <p:spPr bwMode="auto">
            <a:xfrm>
              <a:off x="7712075" y="2532063"/>
              <a:ext cx="7938" cy="849312"/>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6" name="Line 34"/>
            <p:cNvSpPr>
              <a:spLocks noChangeShapeType="1"/>
            </p:cNvSpPr>
            <p:nvPr/>
          </p:nvSpPr>
          <p:spPr bwMode="auto">
            <a:xfrm>
              <a:off x="1703388" y="2432050"/>
              <a:ext cx="7937" cy="1038225"/>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7" name="Line 35"/>
            <p:cNvSpPr>
              <a:spLocks noChangeShapeType="1"/>
            </p:cNvSpPr>
            <p:nvPr/>
          </p:nvSpPr>
          <p:spPr bwMode="auto">
            <a:xfrm flipV="1">
              <a:off x="2403475" y="2232025"/>
              <a:ext cx="250825" cy="9525"/>
            </a:xfrm>
            <a:prstGeom prst="line">
              <a:avLst/>
            </a:prstGeom>
            <a:noFill/>
            <a:ln w="28575">
              <a:solidFill>
                <a:srgbClr val="3E6E5A"/>
              </a:solidFill>
              <a:round/>
              <a:headEnd type="triangle" w="med" len="me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8" name="Line 36"/>
            <p:cNvSpPr>
              <a:spLocks noChangeShapeType="1"/>
            </p:cNvSpPr>
            <p:nvPr/>
          </p:nvSpPr>
          <p:spPr bwMode="auto">
            <a:xfrm flipV="1">
              <a:off x="2073275" y="2573338"/>
              <a:ext cx="471488" cy="922337"/>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59" name="Line 37"/>
            <p:cNvSpPr>
              <a:spLocks noChangeShapeType="1"/>
            </p:cNvSpPr>
            <p:nvPr/>
          </p:nvSpPr>
          <p:spPr bwMode="auto">
            <a:xfrm>
              <a:off x="6321425" y="2343150"/>
              <a:ext cx="180975" cy="0"/>
            </a:xfrm>
            <a:prstGeom prst="line">
              <a:avLst/>
            </a:prstGeom>
            <a:noFill/>
            <a:ln w="28575">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3463" name="Line 27"/>
            <p:cNvSpPr>
              <a:spLocks noChangeShapeType="1"/>
            </p:cNvSpPr>
            <p:nvPr/>
          </p:nvSpPr>
          <p:spPr bwMode="auto">
            <a:xfrm>
              <a:off x="3211513" y="2606675"/>
              <a:ext cx="1101725" cy="1431925"/>
            </a:xfrm>
            <a:prstGeom prst="line">
              <a:avLst/>
            </a:prstGeom>
            <a:noFill/>
            <a:ln w="28575">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gr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17</a:t>
            </a:fld>
            <a:endParaRPr lang="en-GB" dirty="0"/>
          </a:p>
        </p:txBody>
      </p:sp>
    </p:spTree>
    <p:extLst>
      <p:ext uri="{BB962C8B-B14F-4D97-AF65-F5344CB8AC3E}">
        <p14:creationId xmlns:p14="http://schemas.microsoft.com/office/powerpoint/2010/main" val="31826234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07569" y="1412777"/>
            <a:ext cx="7885509" cy="4891227"/>
            <a:chOff x="142875" y="1049338"/>
            <a:chExt cx="8802688" cy="5575444"/>
          </a:xfrm>
        </p:grpSpPr>
        <p:sp>
          <p:nvSpPr>
            <p:cNvPr id="104450" name="Oval 3"/>
            <p:cNvSpPr>
              <a:spLocks noChangeArrowheads="1"/>
            </p:cNvSpPr>
            <p:nvPr/>
          </p:nvSpPr>
          <p:spPr bwMode="auto">
            <a:xfrm>
              <a:off x="7237413" y="2568575"/>
              <a:ext cx="1708150" cy="1271588"/>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User 2</a:t>
              </a:r>
            </a:p>
            <a:p>
              <a:pPr eaLnBrk="0" hangingPunct="0">
                <a:buSzPct val="100000"/>
              </a:pPr>
              <a:r>
                <a:rPr lang="fr-BE">
                  <a:solidFill>
                    <a:srgbClr val="000000"/>
                  </a:solidFill>
                  <a:sym typeface="Arial" charset="0"/>
                </a:rPr>
                <a:t>Recipient</a:t>
              </a:r>
            </a:p>
          </p:txBody>
        </p:sp>
        <p:sp>
          <p:nvSpPr>
            <p:cNvPr id="104451" name="Oval 4"/>
            <p:cNvSpPr>
              <a:spLocks noChangeArrowheads="1"/>
            </p:cNvSpPr>
            <p:nvPr/>
          </p:nvSpPr>
          <p:spPr bwMode="auto">
            <a:xfrm>
              <a:off x="142875" y="2576513"/>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User 1</a:t>
              </a:r>
            </a:p>
            <a:p>
              <a:pPr eaLnBrk="0" hangingPunct="0">
                <a:buSzPct val="100000"/>
              </a:pPr>
              <a:r>
                <a:rPr lang="fr-BE">
                  <a:solidFill>
                    <a:srgbClr val="000000"/>
                  </a:solidFill>
                  <a:sym typeface="Arial" charset="0"/>
                </a:rPr>
                <a:t>Originator</a:t>
              </a:r>
            </a:p>
          </p:txBody>
        </p:sp>
        <p:sp>
          <p:nvSpPr>
            <p:cNvPr id="104452" name="Oval 5"/>
            <p:cNvSpPr>
              <a:spLocks noChangeArrowheads="1"/>
            </p:cNvSpPr>
            <p:nvPr/>
          </p:nvSpPr>
          <p:spPr bwMode="auto">
            <a:xfrm>
              <a:off x="3489325" y="1049338"/>
              <a:ext cx="1708150" cy="1271587"/>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Key </a:t>
              </a:r>
            </a:p>
            <a:p>
              <a:pPr eaLnBrk="0" hangingPunct="0">
                <a:buSzPct val="100000"/>
              </a:pPr>
              <a:r>
                <a:rPr lang="fr-BE">
                  <a:solidFill>
                    <a:srgbClr val="000000"/>
                  </a:solidFill>
                  <a:sym typeface="Arial" charset="0"/>
                </a:rPr>
                <a:t>Management</a:t>
              </a:r>
            </a:p>
            <a:p>
              <a:pPr eaLnBrk="0" hangingPunct="0">
                <a:buSzPct val="100000"/>
              </a:pPr>
              <a:r>
                <a:rPr lang="fr-BE">
                  <a:solidFill>
                    <a:srgbClr val="000000"/>
                  </a:solidFill>
                  <a:sym typeface="Arial" charset="0"/>
                </a:rPr>
                <a:t>/ Depot</a:t>
              </a:r>
            </a:p>
          </p:txBody>
        </p:sp>
        <p:sp>
          <p:nvSpPr>
            <p:cNvPr id="104453" name="Oval 6"/>
            <p:cNvSpPr>
              <a:spLocks noChangeArrowheads="1"/>
            </p:cNvSpPr>
            <p:nvPr/>
          </p:nvSpPr>
          <p:spPr bwMode="auto">
            <a:xfrm>
              <a:off x="3497263" y="4603750"/>
              <a:ext cx="1708150" cy="1282700"/>
            </a:xfrm>
            <a:prstGeom prst="ellipse">
              <a:avLst/>
            </a:prstGeom>
            <a:solidFill>
              <a:srgbClr val="3E6E5A"/>
            </a:solidFill>
            <a:ln w="12700" algn="ctr">
              <a:solidFill>
                <a:schemeClr val="tx1"/>
              </a:solidFill>
              <a:round/>
              <a:headEnd/>
              <a:tailEnd/>
            </a:ln>
          </p:spPr>
          <p:txBody>
            <a:bodyPr wrap="none" anchor="ctr"/>
            <a:lstStyle/>
            <a:p>
              <a:pPr eaLnBrk="0" hangingPunct="0">
                <a:buSzPct val="100000"/>
              </a:pPr>
              <a:r>
                <a:rPr lang="fr-BE">
                  <a:solidFill>
                    <a:srgbClr val="000000"/>
                  </a:solidFill>
                  <a:sym typeface="Arial" charset="0"/>
                </a:rPr>
                <a:t>Messages</a:t>
              </a:r>
            </a:p>
            <a:p>
              <a:pPr eaLnBrk="0" hangingPunct="0">
                <a:buSzPct val="100000"/>
              </a:pPr>
              <a:r>
                <a:rPr lang="fr-BE">
                  <a:solidFill>
                    <a:srgbClr val="000000"/>
                  </a:solidFill>
                  <a:sym typeface="Arial" charset="0"/>
                </a:rPr>
                <a:t>Depot</a:t>
              </a:r>
            </a:p>
          </p:txBody>
        </p:sp>
        <p:sp>
          <p:nvSpPr>
            <p:cNvPr id="104454" name="Line 7"/>
            <p:cNvSpPr>
              <a:spLocks noChangeShapeType="1"/>
            </p:cNvSpPr>
            <p:nvPr/>
          </p:nvSpPr>
          <p:spPr bwMode="auto">
            <a:xfrm flipV="1">
              <a:off x="1754188" y="2044700"/>
              <a:ext cx="1852612" cy="8937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5" name="Text Box 8"/>
            <p:cNvSpPr txBox="1">
              <a:spLocks noChangeArrowheads="1"/>
            </p:cNvSpPr>
            <p:nvPr/>
          </p:nvSpPr>
          <p:spPr bwMode="auto">
            <a:xfrm>
              <a:off x="2554289" y="2566988"/>
              <a:ext cx="1084766"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1</a:t>
              </a:r>
              <a:r>
                <a:rPr lang="fr-BE" sz="1000">
                  <a:solidFill>
                    <a:srgbClr val="000000"/>
                  </a:solidFill>
                  <a:sym typeface="Arial" charset="0"/>
                </a:rPr>
                <a:t> asks for key</a:t>
              </a:r>
            </a:p>
          </p:txBody>
        </p:sp>
        <p:sp>
          <p:nvSpPr>
            <p:cNvPr id="104456" name="Line 9"/>
            <p:cNvSpPr>
              <a:spLocks noChangeShapeType="1"/>
            </p:cNvSpPr>
            <p:nvPr/>
          </p:nvSpPr>
          <p:spPr bwMode="auto">
            <a:xfrm flipH="1">
              <a:off x="1636713" y="1906588"/>
              <a:ext cx="1874837" cy="893762"/>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57" name="Text Box 10"/>
            <p:cNvSpPr txBox="1">
              <a:spLocks noChangeArrowheads="1"/>
            </p:cNvSpPr>
            <p:nvPr/>
          </p:nvSpPr>
          <p:spPr bwMode="auto">
            <a:xfrm>
              <a:off x="1196975" y="2314574"/>
              <a:ext cx="964872"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2</a:t>
              </a:r>
              <a:r>
                <a:rPr lang="fr-BE" sz="1000">
                  <a:solidFill>
                    <a:srgbClr val="000000"/>
                  </a:solidFill>
                  <a:sym typeface="Arial" charset="0"/>
                </a:rPr>
                <a:t> sends key</a:t>
              </a:r>
            </a:p>
          </p:txBody>
        </p:sp>
        <p:grpSp>
          <p:nvGrpSpPr>
            <p:cNvPr id="104458" name="Group 11"/>
            <p:cNvGrpSpPr>
              <a:grpSpLocks/>
            </p:cNvGrpSpPr>
            <p:nvPr/>
          </p:nvGrpSpPr>
          <p:grpSpPr bwMode="auto">
            <a:xfrm rot="-1540434">
              <a:off x="1578112" y="1398137"/>
              <a:ext cx="1833563" cy="865188"/>
              <a:chOff x="1174" y="2469"/>
              <a:chExt cx="1155" cy="545"/>
            </a:xfrm>
          </p:grpSpPr>
          <p:sp>
            <p:nvSpPr>
              <p:cNvPr id="104482" name="Text Box 12"/>
              <p:cNvSpPr txBox="1">
                <a:spLocks noChangeArrowheads="1"/>
              </p:cNvSpPr>
              <p:nvPr/>
            </p:nvSpPr>
            <p:spPr bwMode="auto">
              <a:xfrm>
                <a:off x="1332" y="2815"/>
                <a:ext cx="839" cy="199"/>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Symmetric key</a:t>
                </a:r>
              </a:p>
            </p:txBody>
          </p:sp>
          <p:sp>
            <p:nvSpPr>
              <p:cNvPr id="104484" name="Text Box 14"/>
              <p:cNvSpPr txBox="1">
                <a:spLocks noChangeArrowheads="1"/>
              </p:cNvSpPr>
              <p:nvPr/>
            </p:nvSpPr>
            <p:spPr bwMode="auto">
              <a:xfrm>
                <a:off x="1174" y="2469"/>
                <a:ext cx="1155"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user 1</a:t>
                </a:r>
              </a:p>
            </p:txBody>
          </p:sp>
        </p:grpSp>
        <p:sp>
          <p:nvSpPr>
            <p:cNvPr id="104459" name="Line 15"/>
            <p:cNvSpPr>
              <a:spLocks noChangeShapeType="1"/>
            </p:cNvSpPr>
            <p:nvPr/>
          </p:nvSpPr>
          <p:spPr bwMode="auto">
            <a:xfrm>
              <a:off x="1679575" y="3597275"/>
              <a:ext cx="2084388" cy="1222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0" name="Text Box 16"/>
            <p:cNvSpPr txBox="1">
              <a:spLocks noChangeArrowheads="1"/>
            </p:cNvSpPr>
            <p:nvPr/>
          </p:nvSpPr>
          <p:spPr bwMode="auto">
            <a:xfrm>
              <a:off x="2500313" y="3881437"/>
              <a:ext cx="1984860" cy="280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3</a:t>
              </a:r>
              <a:r>
                <a:rPr lang="fr-BE" sz="1000">
                  <a:solidFill>
                    <a:srgbClr val="000000"/>
                  </a:solidFill>
                  <a:sym typeface="Arial" charset="0"/>
                </a:rPr>
                <a:t> sends encrypted message</a:t>
              </a:r>
            </a:p>
          </p:txBody>
        </p:sp>
        <p:sp>
          <p:nvSpPr>
            <p:cNvPr id="104461" name="Text Box 17"/>
            <p:cNvSpPr txBox="1">
              <a:spLocks noChangeArrowheads="1"/>
            </p:cNvSpPr>
            <p:nvPr/>
          </p:nvSpPr>
          <p:spPr bwMode="auto">
            <a:xfrm rot="1788510">
              <a:off x="1213534" y="4559703"/>
              <a:ext cx="2052859" cy="526246"/>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Message encrypted with</a:t>
              </a:r>
            </a:p>
            <a:p>
              <a:pPr eaLnBrk="0" hangingPunct="0">
                <a:buSzPct val="100000"/>
              </a:pPr>
              <a:r>
                <a:rPr lang="fr-BE" sz="1200">
                  <a:solidFill>
                    <a:srgbClr val="990000"/>
                  </a:solidFill>
                  <a:sym typeface="Arial" charset="0"/>
                </a:rPr>
                <a:t>symmetric key</a:t>
              </a:r>
            </a:p>
          </p:txBody>
        </p:sp>
        <p:sp>
          <p:nvSpPr>
            <p:cNvPr id="104462" name="Rectangle 18"/>
            <p:cNvSpPr>
              <a:spLocks noChangeArrowheads="1"/>
            </p:cNvSpPr>
            <p:nvPr/>
          </p:nvSpPr>
          <p:spPr bwMode="auto">
            <a:xfrm rot="1788510">
              <a:off x="1273175" y="4640266"/>
              <a:ext cx="1939925" cy="350831"/>
            </a:xfrm>
            <a:prstGeom prst="rect">
              <a:avLst/>
            </a:prstGeom>
            <a:noFill/>
            <a:ln w="19050" algn="ctr">
              <a:solidFill>
                <a:srgbClr val="3E6E5A"/>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63" name="Text Box 19"/>
            <p:cNvSpPr txBox="1">
              <a:spLocks noChangeArrowheads="1"/>
            </p:cNvSpPr>
            <p:nvPr/>
          </p:nvSpPr>
          <p:spPr bwMode="auto">
            <a:xfrm rot="1788510">
              <a:off x="1352550" y="4097740"/>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Message depot</a:t>
              </a:r>
            </a:p>
          </p:txBody>
        </p:sp>
        <p:sp>
          <p:nvSpPr>
            <p:cNvPr id="104464" name="Text Box 20"/>
            <p:cNvSpPr txBox="1">
              <a:spLocks noChangeArrowheads="1"/>
            </p:cNvSpPr>
            <p:nvPr/>
          </p:nvSpPr>
          <p:spPr bwMode="auto">
            <a:xfrm>
              <a:off x="3452811" y="5888038"/>
              <a:ext cx="1995366" cy="736744"/>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Message encrypted with</a:t>
              </a:r>
            </a:p>
            <a:p>
              <a:pPr eaLnBrk="0" hangingPunct="0">
                <a:buSzPct val="100000"/>
              </a:pPr>
              <a:r>
                <a:rPr lang="fr-BE" sz="1200">
                  <a:solidFill>
                    <a:srgbClr val="990000"/>
                  </a:solidFill>
                  <a:sym typeface="Arial" charset="0"/>
                </a:rPr>
                <a:t>symmetric key</a:t>
              </a:r>
            </a:p>
          </p:txBody>
        </p:sp>
        <p:sp>
          <p:nvSpPr>
            <p:cNvPr id="104465" name="Line 21"/>
            <p:cNvSpPr>
              <a:spLocks noChangeShapeType="1"/>
            </p:cNvSpPr>
            <p:nvPr/>
          </p:nvSpPr>
          <p:spPr bwMode="auto">
            <a:xfrm flipH="1" flipV="1">
              <a:off x="5076825" y="1970088"/>
              <a:ext cx="2233613" cy="96837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6" name="Text Box 22"/>
            <p:cNvSpPr txBox="1">
              <a:spLocks noChangeArrowheads="1"/>
            </p:cNvSpPr>
            <p:nvPr/>
          </p:nvSpPr>
          <p:spPr bwMode="auto">
            <a:xfrm>
              <a:off x="5965825" y="279241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4</a:t>
              </a:r>
              <a:r>
                <a:rPr lang="fr-BE" sz="1000">
                  <a:solidFill>
                    <a:srgbClr val="000000"/>
                  </a:solidFill>
                  <a:sym typeface="Arial" charset="0"/>
                </a:rPr>
                <a:t> justifies right to</a:t>
              </a:r>
            </a:p>
            <a:p>
              <a:pPr eaLnBrk="0" hangingPunct="0">
                <a:buSzPct val="100000"/>
              </a:pPr>
              <a:r>
                <a:rPr lang="fr-BE" sz="1000">
                  <a:solidFill>
                    <a:srgbClr val="000000"/>
                  </a:solidFill>
                  <a:sym typeface="Arial" charset="0"/>
                </a:rPr>
                <a:t>obtain key</a:t>
              </a:r>
            </a:p>
          </p:txBody>
        </p:sp>
        <p:sp>
          <p:nvSpPr>
            <p:cNvPr id="104467" name="Line 23"/>
            <p:cNvSpPr>
              <a:spLocks noChangeShapeType="1"/>
            </p:cNvSpPr>
            <p:nvPr/>
          </p:nvSpPr>
          <p:spPr bwMode="auto">
            <a:xfrm flipH="1">
              <a:off x="5053013" y="3673475"/>
              <a:ext cx="2489200" cy="1203325"/>
            </a:xfrm>
            <a:prstGeom prst="line">
              <a:avLst/>
            </a:prstGeom>
            <a:noFill/>
            <a:ln w="12700">
              <a:solidFill>
                <a:srgbClr val="3E6E5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68" name="Text Box 24"/>
            <p:cNvSpPr txBox="1">
              <a:spLocks noChangeArrowheads="1"/>
            </p:cNvSpPr>
            <p:nvPr/>
          </p:nvSpPr>
          <p:spPr bwMode="auto">
            <a:xfrm>
              <a:off x="5899150" y="3573463"/>
              <a:ext cx="1274448"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4</a:t>
              </a:r>
              <a:r>
                <a:rPr lang="fr-BE" sz="1000">
                  <a:solidFill>
                    <a:srgbClr val="000000"/>
                  </a:solidFill>
                  <a:sym typeface="Arial" charset="0"/>
                </a:rPr>
                <a:t> justifies right to</a:t>
              </a:r>
            </a:p>
            <a:p>
              <a:pPr eaLnBrk="0" hangingPunct="0">
                <a:buSzPct val="100000"/>
              </a:pPr>
              <a:r>
                <a:rPr lang="fr-BE" sz="1000">
                  <a:solidFill>
                    <a:srgbClr val="000000"/>
                  </a:solidFill>
                  <a:sym typeface="Arial" charset="0"/>
                </a:rPr>
                <a:t>obtain message</a:t>
              </a:r>
            </a:p>
          </p:txBody>
        </p:sp>
        <p:sp>
          <p:nvSpPr>
            <p:cNvPr id="104469" name="Text Box 25"/>
            <p:cNvSpPr txBox="1">
              <a:spLocks noChangeArrowheads="1"/>
            </p:cNvSpPr>
            <p:nvPr/>
          </p:nvSpPr>
          <p:spPr bwMode="auto">
            <a:xfrm rot="1408605">
              <a:off x="5627789" y="1920958"/>
              <a:ext cx="1331710" cy="315747"/>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Symmetric key</a:t>
              </a:r>
            </a:p>
          </p:txBody>
        </p:sp>
        <p:sp>
          <p:nvSpPr>
            <p:cNvPr id="104471" name="Text Box 27"/>
            <p:cNvSpPr txBox="1">
              <a:spLocks noChangeArrowheads="1"/>
            </p:cNvSpPr>
            <p:nvPr/>
          </p:nvSpPr>
          <p:spPr bwMode="auto">
            <a:xfrm rot="1408605">
              <a:off x="5554663" y="1410102"/>
              <a:ext cx="1833562"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user 2</a:t>
              </a:r>
            </a:p>
          </p:txBody>
        </p:sp>
        <p:sp>
          <p:nvSpPr>
            <p:cNvPr id="104472" name="Line 28"/>
            <p:cNvSpPr>
              <a:spLocks noChangeShapeType="1"/>
            </p:cNvSpPr>
            <p:nvPr/>
          </p:nvSpPr>
          <p:spPr bwMode="auto">
            <a:xfrm>
              <a:off x="5170488" y="1870075"/>
              <a:ext cx="2244725" cy="965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3" name="Text Box 29"/>
            <p:cNvSpPr txBox="1">
              <a:spLocks noChangeArrowheads="1"/>
            </p:cNvSpPr>
            <p:nvPr/>
          </p:nvSpPr>
          <p:spPr bwMode="auto">
            <a:xfrm>
              <a:off x="4652963" y="2303463"/>
              <a:ext cx="1009649"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5 </a:t>
              </a:r>
              <a:r>
                <a:rPr lang="fr-BE" sz="1000">
                  <a:solidFill>
                    <a:srgbClr val="000000"/>
                  </a:solidFill>
                  <a:sym typeface="Arial" charset="0"/>
                </a:rPr>
                <a:t>receives key</a:t>
              </a:r>
            </a:p>
          </p:txBody>
        </p:sp>
        <p:sp>
          <p:nvSpPr>
            <p:cNvPr id="104474" name="Text Box 30"/>
            <p:cNvSpPr txBox="1">
              <a:spLocks noChangeArrowheads="1"/>
            </p:cNvSpPr>
            <p:nvPr/>
          </p:nvSpPr>
          <p:spPr bwMode="auto">
            <a:xfrm>
              <a:off x="4545013" y="4316413"/>
              <a:ext cx="1387475" cy="45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000" b="1">
                  <a:solidFill>
                    <a:srgbClr val="000000"/>
                  </a:solidFill>
                  <a:sym typeface="Arial" charset="0"/>
                </a:rPr>
                <a:t>5 </a:t>
              </a:r>
              <a:r>
                <a:rPr lang="fr-BE" sz="1000">
                  <a:solidFill>
                    <a:srgbClr val="000000"/>
                  </a:solidFill>
                  <a:sym typeface="Arial" charset="0"/>
                </a:rPr>
                <a:t>receives message</a:t>
              </a:r>
            </a:p>
          </p:txBody>
        </p:sp>
        <p:sp>
          <p:nvSpPr>
            <p:cNvPr id="104475" name="Line 31"/>
            <p:cNvSpPr>
              <a:spLocks noChangeShapeType="1"/>
            </p:cNvSpPr>
            <p:nvPr/>
          </p:nvSpPr>
          <p:spPr bwMode="auto">
            <a:xfrm flipV="1">
              <a:off x="5126038" y="3771900"/>
              <a:ext cx="2581275" cy="12525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nl-BE"/>
            </a:p>
          </p:txBody>
        </p:sp>
        <p:sp>
          <p:nvSpPr>
            <p:cNvPr id="104476" name="Text Box 32"/>
            <p:cNvSpPr txBox="1">
              <a:spLocks noChangeArrowheads="1"/>
            </p:cNvSpPr>
            <p:nvPr/>
          </p:nvSpPr>
          <p:spPr bwMode="auto">
            <a:xfrm rot="20031770">
              <a:off x="5850622" y="4815291"/>
              <a:ext cx="2052859" cy="526246"/>
            </a:xfrm>
            <a:prstGeom prst="rect">
              <a:avLst/>
            </a:prstGeom>
            <a:noFill/>
            <a:ln w="12700" algn="ctr">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990000"/>
                  </a:solidFill>
                  <a:sym typeface="Arial" charset="0"/>
                </a:rPr>
                <a:t>Message encrypted with</a:t>
              </a:r>
            </a:p>
            <a:p>
              <a:pPr eaLnBrk="0" hangingPunct="0">
                <a:buSzPct val="100000"/>
              </a:pPr>
              <a:r>
                <a:rPr lang="fr-BE" sz="1200">
                  <a:solidFill>
                    <a:srgbClr val="990000"/>
                  </a:solidFill>
                  <a:sym typeface="Arial" charset="0"/>
                </a:rPr>
                <a:t>symmetric key</a:t>
              </a:r>
            </a:p>
          </p:txBody>
        </p:sp>
        <p:sp>
          <p:nvSpPr>
            <p:cNvPr id="104477" name="Rectangle 33"/>
            <p:cNvSpPr>
              <a:spLocks noChangeArrowheads="1"/>
            </p:cNvSpPr>
            <p:nvPr/>
          </p:nvSpPr>
          <p:spPr bwMode="auto">
            <a:xfrm rot="20031770">
              <a:off x="5915025" y="4894265"/>
              <a:ext cx="1919289" cy="350831"/>
            </a:xfrm>
            <a:prstGeom prst="rect">
              <a:avLst/>
            </a:prstGeom>
            <a:noFill/>
            <a:ln w="1905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nl-BE" altLang="en-US" sz="1400"/>
            </a:p>
          </p:txBody>
        </p:sp>
        <p:sp>
          <p:nvSpPr>
            <p:cNvPr id="104478" name="Text Box 34"/>
            <p:cNvSpPr txBox="1">
              <a:spLocks noChangeArrowheads="1"/>
            </p:cNvSpPr>
            <p:nvPr/>
          </p:nvSpPr>
          <p:spPr bwMode="auto">
            <a:xfrm rot="20031770">
              <a:off x="5489575" y="4335866"/>
              <a:ext cx="2298700" cy="52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buSzPct val="100000"/>
              </a:pPr>
              <a:r>
                <a:rPr lang="fr-BE" sz="1200">
                  <a:solidFill>
                    <a:srgbClr val="000000"/>
                  </a:solidFill>
                  <a:sym typeface="Arial" charset="0"/>
                </a:rPr>
                <a:t>Encrypted with public key of user 2</a:t>
              </a:r>
            </a:p>
          </p:txBody>
        </p:sp>
      </p:grpSp>
      <p:sp>
        <p:nvSpPr>
          <p:cNvPr id="6" name="Title 5"/>
          <p:cNvSpPr>
            <a:spLocks noGrp="1"/>
          </p:cNvSpPr>
          <p:nvPr>
            <p:ph type="title"/>
          </p:nvPr>
        </p:nvSpPr>
        <p:spPr/>
        <p:txBody>
          <a:bodyPr/>
          <a:lstStyle/>
          <a:p>
            <a:r>
              <a:rPr lang="fr-BE"/>
              <a:t>Chiffrement destinataire inconnu</a:t>
            </a: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18</a:t>
            </a:fld>
            <a:endParaRPr lang="en-GB" dirty="0"/>
          </a:p>
        </p:txBody>
      </p:sp>
    </p:spTree>
    <p:extLst>
      <p:ext uri="{BB962C8B-B14F-4D97-AF65-F5344CB8AC3E}">
        <p14:creationId xmlns:p14="http://schemas.microsoft.com/office/powerpoint/2010/main" val="680675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Datation électronique </a:t>
            </a:r>
            <a:r>
              <a:rPr lang="fr-BE" dirty="0" smtClean="0"/>
              <a:t>(</a:t>
            </a:r>
            <a:r>
              <a:rPr lang="fr-BE" dirty="0" err="1"/>
              <a:t>t</a:t>
            </a:r>
            <a:r>
              <a:rPr lang="fr-BE" dirty="0" err="1" smtClean="0"/>
              <a:t>imestamping</a:t>
            </a:r>
            <a:r>
              <a:rPr lang="fr-BE" dirty="0"/>
              <a:t>)</a:t>
            </a:r>
          </a:p>
        </p:txBody>
      </p:sp>
      <p:sp>
        <p:nvSpPr>
          <p:cNvPr id="3" name="Content Placeholder 2"/>
          <p:cNvSpPr>
            <a:spLocks noGrp="1"/>
          </p:cNvSpPr>
          <p:nvPr>
            <p:ph idx="1"/>
          </p:nvPr>
        </p:nvSpPr>
        <p:spPr/>
        <p:txBody>
          <a:bodyPr>
            <a:normAutofit/>
          </a:bodyPr>
          <a:lstStyle/>
          <a:p>
            <a:endParaRPr lang="fr-BE" dirty="0" smtClean="0"/>
          </a:p>
          <a:p>
            <a:r>
              <a:rPr lang="fr-BE" dirty="0" smtClean="0"/>
              <a:t>Le </a:t>
            </a:r>
            <a:r>
              <a:rPr lang="fr-BE" dirty="0" err="1"/>
              <a:t>timestamping</a:t>
            </a:r>
            <a:r>
              <a:rPr lang="fr-BE" dirty="0"/>
              <a:t> (ou datation électronique ou horodatage certifié) est un système qui permet de conserver la preuve de l'existence d'un document et de son contenu à une date donnée </a:t>
            </a:r>
          </a:p>
          <a:p>
            <a:r>
              <a:rPr lang="fr-BE" dirty="0"/>
              <a:t>Le terme ‘preuve’ indique le fait que personne, pas même le propriétaire du document, ne peut modifier le certificat de </a:t>
            </a:r>
            <a:r>
              <a:rPr lang="fr-BE" dirty="0" err="1"/>
              <a:t>timestamping</a:t>
            </a:r>
            <a:endParaRPr lang="fr-BE" dirty="0"/>
          </a:p>
          <a:p>
            <a:endParaRPr lang="fr-BE" dirty="0" smtClean="0"/>
          </a:p>
          <a:p>
            <a:endParaRPr lang="nl-BE" dirty="0" smtClean="0"/>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19</a:t>
            </a:fld>
            <a:endParaRPr lang="en-GB" dirty="0"/>
          </a:p>
        </p:txBody>
      </p:sp>
    </p:spTree>
    <p:extLst>
      <p:ext uri="{BB962C8B-B14F-4D97-AF65-F5344CB8AC3E}">
        <p14:creationId xmlns:p14="http://schemas.microsoft.com/office/powerpoint/2010/main" val="28068134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Structure de l’exposé</a:t>
            </a:r>
          </a:p>
        </p:txBody>
      </p:sp>
      <p:sp>
        <p:nvSpPr>
          <p:cNvPr id="92162" name="Rectangle 3"/>
          <p:cNvSpPr>
            <a:spLocks noGrp="1" noChangeArrowheads="1"/>
          </p:cNvSpPr>
          <p:nvPr>
            <p:ph idx="1"/>
          </p:nvPr>
        </p:nvSpPr>
        <p:spPr/>
        <p:txBody>
          <a:bodyPr>
            <a:normAutofit fontScale="92500" lnSpcReduction="20000"/>
          </a:bodyPr>
          <a:lstStyle/>
          <a:p>
            <a:r>
              <a:rPr lang="fr-BE" dirty="0" smtClean="0"/>
              <a:t>Présentation </a:t>
            </a:r>
            <a:r>
              <a:rPr lang="fr-BE" dirty="0"/>
              <a:t>de la </a:t>
            </a:r>
            <a:r>
              <a:rPr lang="fr-BE" dirty="0" smtClean="0"/>
              <a:t>plate-forme </a:t>
            </a:r>
            <a:r>
              <a:rPr lang="fr-BE" dirty="0" smtClean="0">
                <a:solidFill>
                  <a:srgbClr val="087670"/>
                </a:solidFill>
              </a:rPr>
              <a:t>eHealth</a:t>
            </a:r>
            <a:endParaRPr lang="fr-BE" dirty="0">
              <a:solidFill>
                <a:srgbClr val="087670"/>
              </a:solidFill>
            </a:endParaRPr>
          </a:p>
          <a:p>
            <a:pPr lvl="1"/>
            <a:r>
              <a:rPr lang="fr-BE" dirty="0" smtClean="0"/>
              <a:t>paysage de l’</a:t>
            </a:r>
            <a:r>
              <a:rPr lang="fr-BE" dirty="0" err="1" smtClean="0"/>
              <a:t>eSanté</a:t>
            </a:r>
            <a:r>
              <a:rPr lang="fr-BE" dirty="0" smtClean="0"/>
              <a:t> et architecture </a:t>
            </a:r>
            <a:r>
              <a:rPr lang="fr-BE" dirty="0" err="1" smtClean="0"/>
              <a:t>eSanté</a:t>
            </a:r>
            <a:r>
              <a:rPr lang="fr-BE" dirty="0" smtClean="0"/>
              <a:t> en Belgique</a:t>
            </a:r>
          </a:p>
          <a:p>
            <a:pPr lvl="1"/>
            <a:r>
              <a:rPr lang="fr-BE" dirty="0" smtClean="0"/>
              <a:t>quelques chiffres</a:t>
            </a:r>
          </a:p>
          <a:p>
            <a:pPr lvl="1"/>
            <a:r>
              <a:rPr lang="fr-BE" dirty="0"/>
              <a:t>o</a:t>
            </a:r>
            <a:r>
              <a:rPr lang="fr-BE" dirty="0" smtClean="0"/>
              <a:t>bjectifs, missions &amp; services</a:t>
            </a:r>
          </a:p>
          <a:p>
            <a:pPr lvl="1"/>
            <a:r>
              <a:rPr lang="fr-BE" dirty="0" smtClean="0"/>
              <a:t>gouvernance</a:t>
            </a:r>
          </a:p>
          <a:p>
            <a:r>
              <a:rPr lang="fr-BE" dirty="0" smtClean="0"/>
              <a:t>Roadmap </a:t>
            </a:r>
            <a:r>
              <a:rPr lang="fr-BE" dirty="0" err="1"/>
              <a:t>eSanté</a:t>
            </a:r>
            <a:r>
              <a:rPr lang="fr-BE" dirty="0"/>
              <a:t> </a:t>
            </a:r>
            <a:r>
              <a:rPr lang="fr-BE" dirty="0" smtClean="0"/>
              <a:t>3.0</a:t>
            </a:r>
          </a:p>
          <a:p>
            <a:pPr lvl="1"/>
            <a:r>
              <a:rPr lang="fr-BE" dirty="0" smtClean="0"/>
              <a:t>présentation</a:t>
            </a:r>
          </a:p>
          <a:p>
            <a:pPr lvl="1"/>
            <a:r>
              <a:rPr lang="fr-BE" dirty="0" smtClean="0"/>
              <a:t>aperçu </a:t>
            </a:r>
            <a:r>
              <a:rPr lang="fr-BE" dirty="0" smtClean="0"/>
              <a:t>de </a:t>
            </a:r>
            <a:r>
              <a:rPr lang="fr-BE" dirty="0" smtClean="0"/>
              <a:t>quelques projets en cours</a:t>
            </a:r>
            <a:endParaRPr lang="fr-BE" dirty="0"/>
          </a:p>
          <a:p>
            <a:r>
              <a:rPr lang="fr-BE" dirty="0"/>
              <a:t>Aperçu des réalisations et projets dans le cadre de la crise </a:t>
            </a:r>
            <a:r>
              <a:rPr lang="fr-BE" dirty="0" smtClean="0"/>
              <a:t>COVID-19</a:t>
            </a:r>
          </a:p>
          <a:p>
            <a:pPr lvl="1"/>
            <a:r>
              <a:rPr lang="fr-BE" dirty="0" err="1" smtClean="0"/>
              <a:t>HealthData</a:t>
            </a:r>
            <a:r>
              <a:rPr lang="fr-BE" dirty="0" smtClean="0"/>
              <a:t> - banque de données COVID-19 </a:t>
            </a:r>
            <a:r>
              <a:rPr lang="fr-BE" dirty="0" smtClean="0"/>
              <a:t>T</a:t>
            </a:r>
            <a:r>
              <a:rPr lang="fr-BE" dirty="0" smtClean="0"/>
              <a:t>est </a:t>
            </a:r>
            <a:r>
              <a:rPr lang="fr-BE" dirty="0" err="1" smtClean="0"/>
              <a:t>Results</a:t>
            </a:r>
            <a:endParaRPr lang="fr-BE" dirty="0" smtClean="0"/>
          </a:p>
          <a:p>
            <a:pPr lvl="1"/>
            <a:r>
              <a:rPr lang="fr-BE" dirty="0" err="1" smtClean="0"/>
              <a:t>tracing</a:t>
            </a:r>
            <a:r>
              <a:rPr lang="fr-BE" dirty="0" smtClean="0"/>
              <a:t>, call </a:t>
            </a:r>
            <a:r>
              <a:rPr lang="fr-BE" dirty="0"/>
              <a:t>c</a:t>
            </a:r>
            <a:r>
              <a:rPr lang="fr-BE" dirty="0" smtClean="0"/>
              <a:t>enter &amp; Coronalert</a:t>
            </a:r>
          </a:p>
          <a:p>
            <a:pPr lvl="1"/>
            <a:r>
              <a:rPr lang="fr-BE" dirty="0" err="1"/>
              <a:t>Passenger</a:t>
            </a:r>
            <a:r>
              <a:rPr lang="fr-BE" dirty="0"/>
              <a:t> Locator </a:t>
            </a:r>
            <a:r>
              <a:rPr lang="fr-BE" dirty="0" err="1" smtClean="0"/>
              <a:t>Form</a:t>
            </a:r>
            <a:r>
              <a:rPr lang="fr-BE" dirty="0" smtClean="0"/>
              <a:t> (PLF)</a:t>
            </a:r>
          </a:p>
          <a:p>
            <a:pPr lvl="1"/>
            <a:r>
              <a:rPr lang="fr-BE" dirty="0" smtClean="0"/>
              <a:t>COVID-19 </a:t>
            </a:r>
            <a:r>
              <a:rPr lang="fr-BE" dirty="0" smtClean="0"/>
              <a:t>Test P</a:t>
            </a:r>
            <a:r>
              <a:rPr lang="fr-BE" dirty="0" smtClean="0"/>
              <a:t>rescription </a:t>
            </a:r>
            <a:r>
              <a:rPr lang="fr-BE" dirty="0" smtClean="0"/>
              <a:t>&amp; </a:t>
            </a:r>
            <a:r>
              <a:rPr lang="fr-BE" dirty="0" smtClean="0"/>
              <a:t>Consultation</a:t>
            </a:r>
            <a:endParaRPr lang="fr-BE" dirty="0" smtClean="0"/>
          </a:p>
          <a:p>
            <a:pPr lvl="1"/>
            <a:r>
              <a:rPr lang="fr-BE" dirty="0" err="1" smtClean="0"/>
              <a:t>eHealthCreaBis</a:t>
            </a:r>
            <a:endParaRPr lang="fr-BE" dirty="0" smtClean="0"/>
          </a:p>
          <a:p>
            <a:pPr lvl="1"/>
            <a:r>
              <a:rPr lang="fr-BE" dirty="0"/>
              <a:t>s</a:t>
            </a:r>
            <a:r>
              <a:rPr lang="fr-BE" dirty="0" smtClean="0"/>
              <a:t>ystème central de </a:t>
            </a:r>
            <a:r>
              <a:rPr lang="fr-BE" dirty="0" smtClean="0"/>
              <a:t>réservation des prélèvements</a:t>
            </a:r>
            <a:endParaRPr lang="fr-BE" dirty="0" smtClean="0"/>
          </a:p>
          <a:p>
            <a:pPr lvl="1"/>
            <a:r>
              <a:rPr lang="fr-BE" dirty="0" smtClean="0"/>
              <a:t>enregistrement </a:t>
            </a:r>
            <a:r>
              <a:rPr lang="fr-BE" dirty="0"/>
              <a:t>et traitement des données relatives aux vaccinations </a:t>
            </a:r>
          </a:p>
          <a:p>
            <a:pPr lvl="1"/>
            <a:r>
              <a:rPr lang="fr-BE" dirty="0" err="1"/>
              <a:t>d</a:t>
            </a:r>
            <a:r>
              <a:rPr lang="fr-BE" dirty="0" err="1" smtClean="0"/>
              <a:t>ashboard</a:t>
            </a:r>
            <a:r>
              <a:rPr lang="fr-BE" dirty="0" smtClean="0"/>
              <a:t> COVID-19</a:t>
            </a:r>
          </a:p>
          <a:p>
            <a:pPr lvl="1"/>
            <a:endParaRPr lang="fr-BE" dirty="0" smtClean="0"/>
          </a:p>
          <a:p>
            <a:pPr lvl="1"/>
            <a:endParaRPr lang="fr-BE" dirty="0" smtClean="0"/>
          </a:p>
          <a:p>
            <a:pPr lvl="1"/>
            <a:endParaRPr lang="fr-BE" dirty="0" smtClean="0"/>
          </a:p>
          <a:p>
            <a:pPr lvl="1"/>
            <a:endParaRPr lang="fr-BE" dirty="0" smtClean="0"/>
          </a:p>
          <a:p>
            <a:pPr lvl="1"/>
            <a:endParaRPr lang="fr-BE" dirty="0"/>
          </a:p>
          <a:p>
            <a:endParaRPr lang="nl-BE" altLang="en-US" dirty="0" smtClean="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a:t>
            </a:fld>
            <a:endParaRPr lang="en-GB" dirty="0"/>
          </a:p>
        </p:txBody>
      </p:sp>
    </p:spTree>
    <p:extLst>
      <p:ext uri="{BB962C8B-B14F-4D97-AF65-F5344CB8AC3E}">
        <p14:creationId xmlns:p14="http://schemas.microsoft.com/office/powerpoint/2010/main" val="2383542023"/>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Timestamping: exemple</a:t>
            </a:r>
          </a:p>
        </p:txBody>
      </p:sp>
      <p:sp>
        <p:nvSpPr>
          <p:cNvPr id="23557" name="Rectangle 3"/>
          <p:cNvSpPr>
            <a:spLocks noChangeArrowheads="1"/>
          </p:cNvSpPr>
          <p:nvPr/>
        </p:nvSpPr>
        <p:spPr bwMode="auto">
          <a:xfrm>
            <a:off x="1524000"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en-GB" altLang="en-US"/>
          </a:p>
        </p:txBody>
      </p:sp>
      <p:sp>
        <p:nvSpPr>
          <p:cNvPr id="23558" name="Rectangle 4"/>
          <p:cNvSpPr>
            <a:spLocks noChangeArrowheads="1"/>
          </p:cNvSpPr>
          <p:nvPr/>
        </p:nvSpPr>
        <p:spPr bwMode="auto">
          <a:xfrm>
            <a:off x="2135560" y="1268761"/>
            <a:ext cx="3589338" cy="4505325"/>
          </a:xfrm>
          <a:prstGeom prst="rect">
            <a:avLst/>
          </a:prstGeom>
          <a:solidFill>
            <a:srgbClr val="9EB6AC"/>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59" name="Rectangle 6"/>
          <p:cNvSpPr>
            <a:spLocks noChangeArrowheads="1"/>
          </p:cNvSpPr>
          <p:nvPr/>
        </p:nvSpPr>
        <p:spPr bwMode="auto">
          <a:xfrm>
            <a:off x="2348286" y="2145060"/>
            <a:ext cx="1624013"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prescription A</a:t>
            </a:r>
          </a:p>
        </p:txBody>
      </p:sp>
      <p:sp>
        <p:nvSpPr>
          <p:cNvPr id="23560" name="Oval 8"/>
          <p:cNvSpPr>
            <a:spLocks noChangeArrowheads="1"/>
          </p:cNvSpPr>
          <p:nvPr/>
        </p:nvSpPr>
        <p:spPr bwMode="auto">
          <a:xfrm>
            <a:off x="2130799" y="19352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1</a:t>
            </a:r>
          </a:p>
        </p:txBody>
      </p:sp>
      <p:sp>
        <p:nvSpPr>
          <p:cNvPr id="23561" name="Rectangle 10"/>
          <p:cNvSpPr>
            <a:spLocks noChangeArrowheads="1"/>
          </p:cNvSpPr>
          <p:nvPr/>
        </p:nvSpPr>
        <p:spPr bwMode="auto">
          <a:xfrm>
            <a:off x="2386385" y="3291235"/>
            <a:ext cx="1309688" cy="33813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sz="1600">
                <a:solidFill>
                  <a:srgbClr val="000000"/>
                </a:solidFill>
              </a:rPr>
              <a:t>Hashcode A</a:t>
            </a:r>
          </a:p>
        </p:txBody>
      </p:sp>
      <p:sp>
        <p:nvSpPr>
          <p:cNvPr id="23562" name="Rectangle 12"/>
          <p:cNvSpPr>
            <a:spLocks noChangeArrowheads="1"/>
          </p:cNvSpPr>
          <p:nvPr/>
        </p:nvSpPr>
        <p:spPr bwMode="auto">
          <a:xfrm>
            <a:off x="6445624" y="1333849"/>
            <a:ext cx="3589337" cy="4448175"/>
          </a:xfrm>
          <a:prstGeom prst="rect">
            <a:avLst/>
          </a:prstGeom>
          <a:solidFill>
            <a:srgbClr val="3E6E5A">
              <a:alpha val="50195"/>
            </a:srgbClr>
          </a:solidFill>
          <a:ln w="12700" algn="ctr">
            <a:solidFill>
              <a:schemeClr val="tx1"/>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FR" altLang="en-US" b="1"/>
          </a:p>
        </p:txBody>
      </p:sp>
      <p:sp>
        <p:nvSpPr>
          <p:cNvPr id="23563" name="Oval 13"/>
          <p:cNvSpPr>
            <a:spLocks noChangeArrowheads="1"/>
          </p:cNvSpPr>
          <p:nvPr/>
        </p:nvSpPr>
        <p:spPr bwMode="auto">
          <a:xfrm>
            <a:off x="2203824" y="29924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2</a:t>
            </a:r>
          </a:p>
        </p:txBody>
      </p:sp>
      <p:sp>
        <p:nvSpPr>
          <p:cNvPr id="23564" name="Rectangle 17"/>
          <p:cNvSpPr>
            <a:spLocks noChangeArrowheads="1"/>
          </p:cNvSpPr>
          <p:nvPr/>
        </p:nvSpPr>
        <p:spPr bwMode="auto">
          <a:xfrm>
            <a:off x="4023099" y="2154585"/>
            <a:ext cx="1633537" cy="369888"/>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prescription B</a:t>
            </a:r>
          </a:p>
        </p:txBody>
      </p:sp>
      <p:sp>
        <p:nvSpPr>
          <p:cNvPr id="23565" name="Rectangle 18"/>
          <p:cNvSpPr>
            <a:spLocks noChangeArrowheads="1"/>
          </p:cNvSpPr>
          <p:nvPr/>
        </p:nvSpPr>
        <p:spPr bwMode="auto">
          <a:xfrm>
            <a:off x="4121524" y="3270599"/>
            <a:ext cx="1311275" cy="338137"/>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sz="1600">
                <a:solidFill>
                  <a:srgbClr val="000000"/>
                </a:solidFill>
              </a:rPr>
              <a:t>Hashcode B</a:t>
            </a:r>
          </a:p>
        </p:txBody>
      </p:sp>
      <p:sp>
        <p:nvSpPr>
          <p:cNvPr id="23566" name="Rectangle 23"/>
          <p:cNvSpPr>
            <a:spLocks noChangeArrowheads="1"/>
          </p:cNvSpPr>
          <p:nvPr/>
        </p:nvSpPr>
        <p:spPr bwMode="auto">
          <a:xfrm>
            <a:off x="2857873" y="4394548"/>
            <a:ext cx="2260600" cy="379412"/>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Timestamp bag</a:t>
            </a:r>
          </a:p>
        </p:txBody>
      </p:sp>
      <p:sp>
        <p:nvSpPr>
          <p:cNvPr id="23567" name="Rectangle 26"/>
          <p:cNvSpPr>
            <a:spLocks noChangeArrowheads="1"/>
          </p:cNvSpPr>
          <p:nvPr/>
        </p:nvSpPr>
        <p:spPr bwMode="auto">
          <a:xfrm>
            <a:off x="6920286" y="4723160"/>
            <a:ext cx="16430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Electronic</a:t>
            </a:r>
          </a:p>
          <a:p>
            <a:pPr algn="ctr">
              <a:buSzPct val="100000"/>
            </a:pPr>
            <a:r>
              <a:rPr lang="fr-BE">
                <a:solidFill>
                  <a:srgbClr val="000000"/>
                </a:solidFill>
              </a:rPr>
              <a:t>timestamping</a:t>
            </a:r>
          </a:p>
        </p:txBody>
      </p:sp>
      <p:sp>
        <p:nvSpPr>
          <p:cNvPr id="23568" name="Oval 27"/>
          <p:cNvSpPr>
            <a:spLocks noChangeArrowheads="1"/>
          </p:cNvSpPr>
          <p:nvPr/>
        </p:nvSpPr>
        <p:spPr bwMode="auto">
          <a:xfrm>
            <a:off x="6774235" y="44895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4</a:t>
            </a:r>
          </a:p>
        </p:txBody>
      </p:sp>
      <p:sp>
        <p:nvSpPr>
          <p:cNvPr id="23569" name="Rectangle 28"/>
          <p:cNvSpPr>
            <a:spLocks noChangeArrowheads="1"/>
          </p:cNvSpPr>
          <p:nvPr/>
        </p:nvSpPr>
        <p:spPr bwMode="auto">
          <a:xfrm>
            <a:off x="7456861" y="2157760"/>
            <a:ext cx="1566863" cy="654050"/>
          </a:xfrm>
          <a:prstGeom prst="rect">
            <a:avLst/>
          </a:prstGeom>
          <a:solidFill>
            <a:schemeClr val="bg1"/>
          </a:solidFill>
          <a:ln w="12700" algn="ctr">
            <a:solidFill>
              <a:schemeClr val="tx1"/>
            </a:solidFill>
            <a:miter lim="800000"/>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buSzPct val="100000"/>
            </a:pPr>
            <a:r>
              <a:rPr lang="fr-BE">
                <a:solidFill>
                  <a:srgbClr val="000000"/>
                </a:solidFill>
              </a:rPr>
              <a:t>electronic</a:t>
            </a:r>
          </a:p>
          <a:p>
            <a:pPr algn="ctr">
              <a:buSzPct val="100000"/>
            </a:pPr>
            <a:r>
              <a:rPr lang="fr-BE">
                <a:solidFill>
                  <a:srgbClr val="000000"/>
                </a:solidFill>
              </a:rPr>
              <a:t>signature</a:t>
            </a:r>
          </a:p>
        </p:txBody>
      </p:sp>
      <p:sp>
        <p:nvSpPr>
          <p:cNvPr id="23570" name="Oval 30"/>
          <p:cNvSpPr>
            <a:spLocks noChangeArrowheads="1"/>
          </p:cNvSpPr>
          <p:nvPr/>
        </p:nvSpPr>
        <p:spPr bwMode="auto">
          <a:xfrm>
            <a:off x="6888535" y="2597211"/>
            <a:ext cx="363538"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5</a:t>
            </a:r>
          </a:p>
        </p:txBody>
      </p:sp>
      <p:sp>
        <p:nvSpPr>
          <p:cNvPr id="23571" name="Rectangle 31"/>
          <p:cNvSpPr>
            <a:spLocks noChangeArrowheads="1"/>
          </p:cNvSpPr>
          <p:nvPr/>
        </p:nvSpPr>
        <p:spPr bwMode="auto">
          <a:xfrm>
            <a:off x="3229349" y="537748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solidFill>
                  <a:srgbClr val="000000"/>
                </a:solidFill>
              </a:rPr>
              <a:t>Archive</a:t>
            </a:r>
          </a:p>
        </p:txBody>
      </p:sp>
      <p:sp>
        <p:nvSpPr>
          <p:cNvPr id="23572" name="Oval 32"/>
          <p:cNvSpPr>
            <a:spLocks noChangeArrowheads="1"/>
          </p:cNvSpPr>
          <p:nvPr/>
        </p:nvSpPr>
        <p:spPr bwMode="auto">
          <a:xfrm>
            <a:off x="3051549" y="5186424"/>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6</a:t>
            </a:r>
          </a:p>
        </p:txBody>
      </p:sp>
      <p:sp>
        <p:nvSpPr>
          <p:cNvPr id="23573" name="Rectangle 38"/>
          <p:cNvSpPr>
            <a:spLocks noChangeArrowheads="1"/>
          </p:cNvSpPr>
          <p:nvPr/>
        </p:nvSpPr>
        <p:spPr bwMode="auto">
          <a:xfrm>
            <a:off x="9004674" y="4482138"/>
            <a:ext cx="884345" cy="369332"/>
          </a:xfrm>
          <a:prstGeom prst="rect">
            <a:avLst/>
          </a:prstGeom>
          <a:solidFill>
            <a:schemeClr val="bg1"/>
          </a:solidFill>
          <a:ln w="12700" algn="ctr">
            <a:solidFill>
              <a:schemeClr val="tx1"/>
            </a:solidFill>
            <a:miter lim="800000"/>
            <a:headEnd/>
            <a:tailEnd/>
          </a:ln>
        </p:spPr>
        <p:txBody>
          <a:bodyPr wrap="none"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a:solidFill>
                  <a:srgbClr val="000000"/>
                </a:solidFill>
              </a:rPr>
              <a:t>Archive</a:t>
            </a:r>
          </a:p>
        </p:txBody>
      </p:sp>
      <p:sp>
        <p:nvSpPr>
          <p:cNvPr id="23574" name="Oval 39"/>
          <p:cNvSpPr>
            <a:spLocks noChangeArrowheads="1"/>
          </p:cNvSpPr>
          <p:nvPr/>
        </p:nvSpPr>
        <p:spPr bwMode="auto">
          <a:xfrm>
            <a:off x="952537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6</a:t>
            </a:r>
          </a:p>
        </p:txBody>
      </p:sp>
      <p:sp>
        <p:nvSpPr>
          <p:cNvPr id="23575" name="Oval 24"/>
          <p:cNvSpPr>
            <a:spLocks noChangeArrowheads="1"/>
          </p:cNvSpPr>
          <p:nvPr/>
        </p:nvSpPr>
        <p:spPr bwMode="auto">
          <a:xfrm>
            <a:off x="2711824" y="4186299"/>
            <a:ext cx="363537" cy="389513"/>
          </a:xfrm>
          <a:prstGeom prst="ellipse">
            <a:avLst/>
          </a:prstGeom>
          <a:solidFill>
            <a:schemeClr val="bg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SzPct val="100000"/>
            </a:pPr>
            <a:r>
              <a:rPr lang="fr-BE" sz="1200" b="1">
                <a:solidFill>
                  <a:srgbClr val="000000"/>
                </a:solidFill>
              </a:rPr>
              <a:t>3</a:t>
            </a:r>
          </a:p>
        </p:txBody>
      </p:sp>
      <p:sp>
        <p:nvSpPr>
          <p:cNvPr id="23576" name="Down Arrow 1"/>
          <p:cNvSpPr>
            <a:spLocks noChangeArrowheads="1"/>
          </p:cNvSpPr>
          <p:nvPr/>
        </p:nvSpPr>
        <p:spPr bwMode="auto">
          <a:xfrm>
            <a:off x="2905499"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7" name="Down Arrow 36"/>
          <p:cNvSpPr>
            <a:spLocks noChangeArrowheads="1"/>
          </p:cNvSpPr>
          <p:nvPr/>
        </p:nvSpPr>
        <p:spPr bwMode="auto">
          <a:xfrm>
            <a:off x="4608886" y="2641630"/>
            <a:ext cx="339725" cy="451485"/>
          </a:xfrm>
          <a:prstGeom prst="downArrow">
            <a:avLst>
              <a:gd name="adj1" fmla="val 50000"/>
              <a:gd name="adj2" fmla="val 49925"/>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8" name="Down Arrow 1"/>
          <p:cNvSpPr>
            <a:spLocks noChangeArrowheads="1"/>
          </p:cNvSpPr>
          <p:nvPr/>
        </p:nvSpPr>
        <p:spPr bwMode="auto">
          <a:xfrm>
            <a:off x="3042024"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23579" name="Down Arrow 35"/>
          <p:cNvSpPr>
            <a:spLocks noChangeArrowheads="1"/>
          </p:cNvSpPr>
          <p:nvPr/>
        </p:nvSpPr>
        <p:spPr bwMode="auto">
          <a:xfrm>
            <a:off x="4650161" y="3795941"/>
            <a:ext cx="257175" cy="433626"/>
          </a:xfrm>
          <a:prstGeom prst="downArrow">
            <a:avLst>
              <a:gd name="adj1" fmla="val 50000"/>
              <a:gd name="adj2" fmla="val 50193"/>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5" name="Bent-Up Arrow 4"/>
          <p:cNvSpPr/>
          <p:nvPr/>
        </p:nvSpPr>
        <p:spPr bwMode="auto">
          <a:xfrm rot="5400000">
            <a:off x="5339136" y="3676998"/>
            <a:ext cx="425450" cy="2619375"/>
          </a:xfrm>
          <a:prstGeom prst="bentUpArrow">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1" name="Up Arrow 5"/>
          <p:cNvSpPr>
            <a:spLocks noChangeArrowheads="1"/>
          </p:cNvSpPr>
          <p:nvPr/>
        </p:nvSpPr>
        <p:spPr bwMode="auto">
          <a:xfrm>
            <a:off x="7741023" y="3559603"/>
            <a:ext cx="361950" cy="458629"/>
          </a:xfrm>
          <a:prstGeom prst="upArrow">
            <a:avLst>
              <a:gd name="adj1" fmla="val 50000"/>
              <a:gd name="adj2" fmla="val 49918"/>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sp>
        <p:nvSpPr>
          <p:cNvPr id="8" name="Left-Up Arrow 7"/>
          <p:cNvSpPr/>
          <p:nvPr/>
        </p:nvSpPr>
        <p:spPr bwMode="auto">
          <a:xfrm>
            <a:off x="4256460" y="4994623"/>
            <a:ext cx="5627688" cy="711200"/>
          </a:xfrm>
          <a:prstGeom prst="leftUpArrow">
            <a:avLst>
              <a:gd name="adj1" fmla="val 20914"/>
              <a:gd name="adj2" fmla="val 23084"/>
              <a:gd name="adj3" fmla="val 27043"/>
            </a:avLst>
          </a:prstGeom>
          <a:solidFill>
            <a:schemeClr val="accent1"/>
          </a:solidFill>
          <a:ln w="12700" cap="flat" cmpd="sng" algn="ctr">
            <a:solidFill>
              <a:schemeClr val="tx1"/>
            </a:solidFill>
            <a:prstDash val="solid"/>
            <a:round/>
            <a:headEnd type="none" w="med" len="med"/>
            <a:tailEnd type="none" w="med" len="med"/>
          </a:ln>
          <a:effectLst/>
        </p:spPr>
        <p:txBody>
          <a:bodyPr anchor="ctr">
            <a:spAutoFit/>
          </a:bodyPr>
          <a:lstStyle/>
          <a:p>
            <a:pPr eaLnBrk="0" hangingPunct="0">
              <a:defRPr/>
            </a:pPr>
            <a:endParaRPr lang="fr-BE">
              <a:cs typeface="Arial" charset="0"/>
            </a:endParaRPr>
          </a:p>
        </p:txBody>
      </p:sp>
      <p:sp>
        <p:nvSpPr>
          <p:cNvPr id="23583" name="Up Arrow 30"/>
          <p:cNvSpPr>
            <a:spLocks noChangeArrowheads="1"/>
          </p:cNvSpPr>
          <p:nvPr/>
        </p:nvSpPr>
        <p:spPr bwMode="auto">
          <a:xfrm>
            <a:off x="8563349" y="3973345"/>
            <a:ext cx="460375" cy="483632"/>
          </a:xfrm>
          <a:prstGeom prst="upArrow">
            <a:avLst>
              <a:gd name="adj1" fmla="val 50000"/>
              <a:gd name="adj2" fmla="val 50094"/>
            </a:avLst>
          </a:prstGeom>
          <a:solidFill>
            <a:schemeClr val="accent1"/>
          </a:solidFill>
          <a:ln w="12700" algn="ctr">
            <a:solidFill>
              <a:schemeClr val="tx1"/>
            </a:solidFill>
            <a:round/>
            <a:headEnd/>
            <a:tailEnd/>
          </a:ln>
        </p:spPr>
        <p:txBody>
          <a:bodyPr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endParaRPr lang="fr-BE" altLang="en-US"/>
          </a:p>
        </p:txBody>
      </p:sp>
      <p:pic>
        <p:nvPicPr>
          <p:cNvPr id="235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9074" y="1344961"/>
            <a:ext cx="663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8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0199" y="1397349"/>
            <a:ext cx="15144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20</a:t>
            </a:fld>
            <a:endParaRPr lang="en-GB" dirty="0"/>
          </a:p>
        </p:txBody>
      </p:sp>
    </p:spTree>
    <p:extLst>
      <p:ext uri="{BB962C8B-B14F-4D97-AF65-F5344CB8AC3E}">
        <p14:creationId xmlns:p14="http://schemas.microsoft.com/office/powerpoint/2010/main" val="154773199"/>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Répertoire des références (hub-metahub)</a:t>
            </a:r>
            <a:endParaRPr lang="fr-BE"/>
          </a:p>
        </p:txBody>
      </p:sp>
      <p:sp>
        <p:nvSpPr>
          <p:cNvPr id="3" name="Content Placeholder 2"/>
          <p:cNvSpPr>
            <a:spLocks noGrp="1"/>
          </p:cNvSpPr>
          <p:nvPr>
            <p:ph idx="1"/>
          </p:nvPr>
        </p:nvSpPr>
        <p:spPr/>
        <p:txBody>
          <a:bodyPr>
            <a:normAutofit/>
          </a:bodyPr>
          <a:lstStyle/>
          <a:p>
            <a:r>
              <a:rPr lang="fr-FR" dirty="0"/>
              <a:t>Le service ‘Répertoire des références’ (</a:t>
            </a:r>
            <a:r>
              <a:rPr lang="fr-FR" dirty="0" err="1"/>
              <a:t>Metahub</a:t>
            </a:r>
            <a:r>
              <a:rPr lang="fr-FR" dirty="0"/>
              <a:t>) de la </a:t>
            </a:r>
            <a:r>
              <a:rPr lang="fr-FR" dirty="0" smtClean="0"/>
              <a:t>plate-forme </a:t>
            </a:r>
            <a:r>
              <a:rPr lang="fr-FR" dirty="0">
                <a:solidFill>
                  <a:srgbClr val="087670"/>
                </a:solidFill>
              </a:rPr>
              <a:t>eHealth</a:t>
            </a:r>
            <a:r>
              <a:rPr lang="fr-FR" dirty="0"/>
              <a:t> ainsi que les services annexes ‘Consent’, ‘</a:t>
            </a:r>
            <a:r>
              <a:rPr lang="fr-FR" dirty="0" err="1"/>
              <a:t>Therlink</a:t>
            </a:r>
            <a:r>
              <a:rPr lang="fr-FR" dirty="0"/>
              <a:t>’ et ‘Exclusions’ constituent un ensemble de services permettant de gérer l’accès aux données médicales d’un </a:t>
            </a:r>
            <a:r>
              <a:rPr lang="fr-FR" dirty="0" smtClean="0"/>
              <a:t>patient</a:t>
            </a:r>
          </a:p>
          <a:p>
            <a:r>
              <a:rPr lang="fr-FR" dirty="0" smtClean="0"/>
              <a:t>Services </a:t>
            </a:r>
            <a:r>
              <a:rPr lang="fr-FR" dirty="0"/>
              <a:t>sont accessibles, selon les cas, aux hubs, aux prestataires de soins individuels, à certaines institutions de soins comme les hôpitaux ou les pharmacies et enfin aux </a:t>
            </a:r>
            <a:r>
              <a:rPr lang="fr-FR" dirty="0" smtClean="0"/>
              <a:t>patients</a:t>
            </a:r>
            <a:endParaRPr lang="fr-FR" dirty="0"/>
          </a:p>
          <a:p>
            <a:r>
              <a:rPr lang="fr-FR" dirty="0" smtClean="0"/>
              <a:t>Il s’agit donc, en d’autres termes, d’un index </a:t>
            </a:r>
            <a:r>
              <a:rPr lang="fr-FR" dirty="0"/>
              <a:t>des données personnelles relatives à la santé des </a:t>
            </a:r>
            <a:r>
              <a:rPr lang="fr-FR" dirty="0" smtClean="0"/>
              <a:t>patients</a:t>
            </a:r>
            <a:endParaRPr lang="fr-FR" dirty="0"/>
          </a:p>
          <a:p>
            <a:r>
              <a:rPr lang="fr-FR" dirty="0"/>
              <a:t>Un tel index est la clef de voûte de la mise en place de tout système décentralisé de partage de données de santé entre prestataires et établissements de </a:t>
            </a:r>
            <a:r>
              <a:rPr lang="fr-FR" dirty="0" smtClean="0"/>
              <a:t>soins</a:t>
            </a:r>
            <a:endParaRPr lang="fr-FR" dirty="0"/>
          </a:p>
          <a:p>
            <a:endParaRPr lang="nl-BE" dirty="0"/>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21</a:t>
            </a:fld>
            <a:endParaRPr lang="en-GB" dirty="0"/>
          </a:p>
        </p:txBody>
      </p:sp>
    </p:spTree>
    <p:extLst>
      <p:ext uri="{BB962C8B-B14F-4D97-AF65-F5344CB8AC3E}">
        <p14:creationId xmlns:p14="http://schemas.microsoft.com/office/powerpoint/2010/main" val="28511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val 3"/>
          <p:cNvSpPr>
            <a:spLocks noChangeArrowheads="1"/>
          </p:cNvSpPr>
          <p:nvPr/>
        </p:nvSpPr>
        <p:spPr bwMode="auto">
          <a:xfrm>
            <a:off x="7662509" y="1942144"/>
            <a:ext cx="433387"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1" name="Line 4"/>
          <p:cNvSpPr>
            <a:spLocks noChangeShapeType="1"/>
          </p:cNvSpPr>
          <p:nvPr/>
        </p:nvSpPr>
        <p:spPr bwMode="auto">
          <a:xfrm>
            <a:off x="7086246" y="2015170"/>
            <a:ext cx="576263"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2" name="Line 5"/>
          <p:cNvSpPr>
            <a:spLocks noChangeShapeType="1"/>
          </p:cNvSpPr>
          <p:nvPr/>
        </p:nvSpPr>
        <p:spPr bwMode="auto">
          <a:xfrm flipH="1">
            <a:off x="7662508" y="2373945"/>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3" name="Line 6"/>
          <p:cNvSpPr>
            <a:spLocks noChangeShapeType="1"/>
          </p:cNvSpPr>
          <p:nvPr/>
        </p:nvSpPr>
        <p:spPr bwMode="auto">
          <a:xfrm>
            <a:off x="8024458" y="2302508"/>
            <a:ext cx="576262"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4" name="Line 7"/>
          <p:cNvSpPr>
            <a:spLocks noChangeShapeType="1"/>
          </p:cNvSpPr>
          <p:nvPr/>
        </p:nvSpPr>
        <p:spPr bwMode="auto">
          <a:xfrm flipV="1">
            <a:off x="8095895" y="1804033"/>
            <a:ext cx="636588"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5" name="Line 8"/>
          <p:cNvSpPr>
            <a:spLocks noChangeShapeType="1"/>
          </p:cNvSpPr>
          <p:nvPr/>
        </p:nvSpPr>
        <p:spPr bwMode="auto">
          <a:xfrm flipH="1" flipV="1">
            <a:off x="7813321" y="1648458"/>
            <a:ext cx="66675" cy="2936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6" name="Oval 9"/>
          <p:cNvSpPr>
            <a:spLocks noChangeArrowheads="1"/>
          </p:cNvSpPr>
          <p:nvPr/>
        </p:nvSpPr>
        <p:spPr bwMode="auto">
          <a:xfrm>
            <a:off x="8038746" y="4674232"/>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77" name="Line 10"/>
          <p:cNvSpPr>
            <a:spLocks noChangeShapeType="1"/>
          </p:cNvSpPr>
          <p:nvPr/>
        </p:nvSpPr>
        <p:spPr bwMode="auto">
          <a:xfrm>
            <a:off x="7452959" y="4861558"/>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8" name="Line 11"/>
          <p:cNvSpPr>
            <a:spLocks noChangeShapeType="1"/>
          </p:cNvSpPr>
          <p:nvPr/>
        </p:nvSpPr>
        <p:spPr bwMode="auto">
          <a:xfrm flipH="1">
            <a:off x="8038746" y="5106032"/>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79" name="Line 12"/>
          <p:cNvSpPr>
            <a:spLocks noChangeShapeType="1"/>
          </p:cNvSpPr>
          <p:nvPr/>
        </p:nvSpPr>
        <p:spPr bwMode="auto">
          <a:xfrm>
            <a:off x="8397521" y="5034594"/>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0" name="Line 13"/>
          <p:cNvSpPr>
            <a:spLocks noChangeShapeType="1"/>
          </p:cNvSpPr>
          <p:nvPr/>
        </p:nvSpPr>
        <p:spPr bwMode="auto">
          <a:xfrm flipV="1">
            <a:off x="8468958" y="4602794"/>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1" name="Line 14"/>
          <p:cNvSpPr>
            <a:spLocks noChangeShapeType="1"/>
          </p:cNvSpPr>
          <p:nvPr/>
        </p:nvSpPr>
        <p:spPr bwMode="auto">
          <a:xfrm flipV="1">
            <a:off x="8253058" y="4242432"/>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2" name="Oval 15"/>
          <p:cNvSpPr>
            <a:spLocks noChangeArrowheads="1"/>
          </p:cNvSpPr>
          <p:nvPr/>
        </p:nvSpPr>
        <p:spPr bwMode="auto">
          <a:xfrm>
            <a:off x="3571520" y="4890132"/>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nl-BE" altLang="en-US">
              <a:latin typeface="Calibri" pitchFamily="34" charset="0"/>
            </a:endParaRPr>
          </a:p>
        </p:txBody>
      </p:sp>
      <p:sp>
        <p:nvSpPr>
          <p:cNvPr id="32783" name="Line 16"/>
          <p:cNvSpPr>
            <a:spLocks noChangeShapeType="1"/>
          </p:cNvSpPr>
          <p:nvPr/>
        </p:nvSpPr>
        <p:spPr bwMode="auto">
          <a:xfrm>
            <a:off x="2995258" y="4963158"/>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4" name="Line 17"/>
          <p:cNvSpPr>
            <a:spLocks noChangeShapeType="1"/>
          </p:cNvSpPr>
          <p:nvPr/>
        </p:nvSpPr>
        <p:spPr bwMode="auto">
          <a:xfrm flipH="1">
            <a:off x="3523896" y="5274307"/>
            <a:ext cx="144463"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5" name="Line 18"/>
          <p:cNvSpPr>
            <a:spLocks noChangeShapeType="1"/>
          </p:cNvSpPr>
          <p:nvPr/>
        </p:nvSpPr>
        <p:spPr bwMode="auto">
          <a:xfrm>
            <a:off x="3922359" y="5279070"/>
            <a:ext cx="357187" cy="322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6" name="Line 19"/>
          <p:cNvSpPr>
            <a:spLocks noChangeShapeType="1"/>
          </p:cNvSpPr>
          <p:nvPr/>
        </p:nvSpPr>
        <p:spPr bwMode="auto">
          <a:xfrm flipV="1">
            <a:off x="4022370" y="5009195"/>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7" name="Line 20"/>
          <p:cNvSpPr>
            <a:spLocks noChangeShapeType="1"/>
          </p:cNvSpPr>
          <p:nvPr/>
        </p:nvSpPr>
        <p:spPr bwMode="auto">
          <a:xfrm flipV="1">
            <a:off x="3787420" y="4458332"/>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8" name="Line 21"/>
          <p:cNvSpPr>
            <a:spLocks noChangeShapeType="1"/>
          </p:cNvSpPr>
          <p:nvPr/>
        </p:nvSpPr>
        <p:spPr bwMode="auto">
          <a:xfrm flipV="1">
            <a:off x="3935059" y="3597907"/>
            <a:ext cx="1584325" cy="13636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89" name="Line 22"/>
          <p:cNvSpPr>
            <a:spLocks noChangeShapeType="1"/>
          </p:cNvSpPr>
          <p:nvPr/>
        </p:nvSpPr>
        <p:spPr bwMode="auto">
          <a:xfrm flipH="1" flipV="1">
            <a:off x="6152795" y="3597907"/>
            <a:ext cx="1957388" cy="11477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0" name="Line 23"/>
          <p:cNvSpPr>
            <a:spLocks noChangeShapeType="1"/>
          </p:cNvSpPr>
          <p:nvPr/>
        </p:nvSpPr>
        <p:spPr bwMode="auto">
          <a:xfrm flipH="1">
            <a:off x="5960709" y="2270757"/>
            <a:ext cx="1609725"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2791" name="Line 24"/>
          <p:cNvSpPr>
            <a:spLocks noChangeShapeType="1"/>
          </p:cNvSpPr>
          <p:nvPr/>
        </p:nvSpPr>
        <p:spPr bwMode="auto">
          <a:xfrm>
            <a:off x="3458808" y="2505708"/>
            <a:ext cx="1905000" cy="701675"/>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2" name="Text Box 25"/>
          <p:cNvSpPr txBox="1">
            <a:spLocks noChangeArrowheads="1"/>
          </p:cNvSpPr>
          <p:nvPr/>
        </p:nvSpPr>
        <p:spPr bwMode="auto">
          <a:xfrm>
            <a:off x="7660921" y="1951669"/>
            <a:ext cx="4302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2793" name="Text Box 26"/>
          <p:cNvSpPr txBox="1">
            <a:spLocks noChangeArrowheads="1"/>
          </p:cNvSpPr>
          <p:nvPr/>
        </p:nvSpPr>
        <p:spPr bwMode="auto">
          <a:xfrm>
            <a:off x="8081609" y="4701219"/>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2794" name="Text Box 27"/>
          <p:cNvSpPr txBox="1">
            <a:spLocks noChangeArrowheads="1"/>
          </p:cNvSpPr>
          <p:nvPr/>
        </p:nvSpPr>
        <p:spPr bwMode="auto">
          <a:xfrm>
            <a:off x="3627083" y="4920295"/>
            <a:ext cx="2587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sp>
        <p:nvSpPr>
          <p:cNvPr id="32795" name="Text Box 28"/>
          <p:cNvSpPr txBox="1">
            <a:spLocks noChangeArrowheads="1"/>
          </p:cNvSpPr>
          <p:nvPr/>
        </p:nvSpPr>
        <p:spPr bwMode="auto">
          <a:xfrm rot="1203491">
            <a:off x="3336570" y="2556508"/>
            <a:ext cx="22796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1 : Where can we find data?</a:t>
            </a:r>
          </a:p>
        </p:txBody>
      </p:sp>
      <p:sp>
        <p:nvSpPr>
          <p:cNvPr id="32796" name="Line 29"/>
          <p:cNvSpPr>
            <a:spLocks noChangeShapeType="1"/>
          </p:cNvSpPr>
          <p:nvPr/>
        </p:nvSpPr>
        <p:spPr bwMode="auto">
          <a:xfrm flipH="1" flipV="1">
            <a:off x="3368320" y="2597783"/>
            <a:ext cx="1843088" cy="687387"/>
          </a:xfrm>
          <a:prstGeom prst="line">
            <a:avLst/>
          </a:prstGeom>
          <a:noFill/>
          <a:ln w="25400">
            <a:solidFill>
              <a:srgbClr val="0000FF"/>
            </a:solidFill>
            <a:prstDash val="lgDashDot"/>
            <a:round/>
            <a:headEnd/>
            <a:tailEnd type="stealth" w="lg" len="lg"/>
          </a:ln>
          <a:extLst>
            <a:ext uri="{909E8E84-426E-40DD-AFC4-6F175D3DCCD1}">
              <a14:hiddenFill xmlns:a14="http://schemas.microsoft.com/office/drawing/2010/main">
                <a:noFill/>
              </a14:hiddenFill>
            </a:ext>
          </a:extLst>
        </p:spPr>
        <p:txBody>
          <a:bodyPr/>
          <a:lstStyle/>
          <a:p>
            <a:endParaRPr lang="nl-BE"/>
          </a:p>
        </p:txBody>
      </p:sp>
      <p:sp>
        <p:nvSpPr>
          <p:cNvPr id="32797" name="Line 30"/>
          <p:cNvSpPr>
            <a:spLocks noChangeShapeType="1"/>
          </p:cNvSpPr>
          <p:nvPr/>
        </p:nvSpPr>
        <p:spPr bwMode="auto">
          <a:xfrm>
            <a:off x="3269896" y="2202495"/>
            <a:ext cx="4187825" cy="17463"/>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8" name="Line 31"/>
          <p:cNvSpPr>
            <a:spLocks noChangeShapeType="1"/>
          </p:cNvSpPr>
          <p:nvPr/>
        </p:nvSpPr>
        <p:spPr bwMode="auto">
          <a:xfrm>
            <a:off x="3158771" y="2764469"/>
            <a:ext cx="4879975" cy="1981200"/>
          </a:xfrm>
          <a:prstGeom prst="line">
            <a:avLst/>
          </a:prstGeom>
          <a:noFill/>
          <a:ln w="25400">
            <a:solidFill>
              <a:srgbClr val="3E6E5A"/>
            </a:solidFill>
            <a:prstDash val="lgDashDot"/>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799" name="Line 32"/>
          <p:cNvSpPr>
            <a:spLocks noChangeShapeType="1"/>
          </p:cNvSpPr>
          <p:nvPr/>
        </p:nvSpPr>
        <p:spPr bwMode="auto">
          <a:xfrm>
            <a:off x="8484833" y="4928233"/>
            <a:ext cx="538162" cy="47625"/>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0" name="Line 33"/>
          <p:cNvSpPr>
            <a:spLocks noChangeShapeType="1"/>
          </p:cNvSpPr>
          <p:nvPr/>
        </p:nvSpPr>
        <p:spPr bwMode="auto">
          <a:xfrm>
            <a:off x="8083195" y="2173919"/>
            <a:ext cx="977900" cy="96838"/>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sp>
        <p:nvSpPr>
          <p:cNvPr id="32801" name="Text Box 35"/>
          <p:cNvSpPr txBox="1">
            <a:spLocks noChangeArrowheads="1"/>
          </p:cNvSpPr>
          <p:nvPr/>
        </p:nvSpPr>
        <p:spPr bwMode="auto">
          <a:xfrm>
            <a:off x="4084283" y="1894519"/>
            <a:ext cx="25209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200" b="1">
                <a:solidFill>
                  <a:srgbClr val="000000"/>
                </a:solidFill>
                <a:sym typeface="Arial" charset="0"/>
              </a:rPr>
              <a:t>3 Retrieve data from hub A</a:t>
            </a:r>
          </a:p>
        </p:txBody>
      </p:sp>
      <p:sp>
        <p:nvSpPr>
          <p:cNvPr id="32802" name="Text Box 36"/>
          <p:cNvSpPr txBox="1">
            <a:spLocks noChangeArrowheads="1"/>
          </p:cNvSpPr>
          <p:nvPr/>
        </p:nvSpPr>
        <p:spPr bwMode="auto">
          <a:xfrm rot="1389709">
            <a:off x="5179659" y="4136070"/>
            <a:ext cx="2295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3 : Retrieve data from hub C</a:t>
            </a:r>
          </a:p>
        </p:txBody>
      </p:sp>
      <p:sp>
        <p:nvSpPr>
          <p:cNvPr id="32803" name="Text Box 39"/>
          <p:cNvSpPr txBox="1">
            <a:spLocks noChangeArrowheads="1"/>
          </p:cNvSpPr>
          <p:nvPr/>
        </p:nvSpPr>
        <p:spPr bwMode="auto">
          <a:xfrm>
            <a:off x="2222145" y="3458207"/>
            <a:ext cx="9540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000000"/>
                </a:solidFill>
                <a:sym typeface="Arial" charset="0"/>
              </a:rPr>
              <a:t>     4 :</a:t>
            </a:r>
            <a:br>
              <a:rPr lang="fr-BE" sz="1200" b="1">
                <a:solidFill>
                  <a:srgbClr val="000000"/>
                </a:solidFill>
                <a:sym typeface="Arial" charset="0"/>
              </a:rPr>
            </a:br>
            <a:r>
              <a:rPr lang="fr-BE" sz="1200" b="1">
                <a:solidFill>
                  <a:srgbClr val="000000"/>
                </a:solidFill>
                <a:sym typeface="Arial" charset="0"/>
              </a:rPr>
              <a:t>All data available</a:t>
            </a:r>
          </a:p>
        </p:txBody>
      </p:sp>
      <p:sp>
        <p:nvSpPr>
          <p:cNvPr id="32804" name="Text Box 42"/>
          <p:cNvSpPr txBox="1">
            <a:spLocks noChangeArrowheads="1"/>
          </p:cNvSpPr>
          <p:nvPr/>
        </p:nvSpPr>
        <p:spPr bwMode="auto">
          <a:xfrm rot="1314741">
            <a:off x="3535008" y="3101019"/>
            <a:ext cx="2089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200" b="1">
                <a:solidFill>
                  <a:srgbClr val="990033"/>
                </a:solidFill>
                <a:sym typeface="Arial" charset="0"/>
              </a:rPr>
              <a:t>2 : In hub A and C</a:t>
            </a:r>
          </a:p>
        </p:txBody>
      </p:sp>
      <p:sp>
        <p:nvSpPr>
          <p:cNvPr id="32805" name="Line 34"/>
          <p:cNvSpPr>
            <a:spLocks noChangeShapeType="1"/>
          </p:cNvSpPr>
          <p:nvPr/>
        </p:nvSpPr>
        <p:spPr bwMode="auto">
          <a:xfrm flipH="1" flipV="1">
            <a:off x="7951434" y="2380295"/>
            <a:ext cx="327025" cy="836613"/>
          </a:xfrm>
          <a:prstGeom prst="line">
            <a:avLst/>
          </a:prstGeom>
          <a:noFill/>
          <a:ln w="12700">
            <a:solidFill>
              <a:schemeClr val="tx1"/>
            </a:solidFill>
            <a:round/>
            <a:headEnd type="stealth" w="med" len="med"/>
            <a:tailEnd type="stealth" w="med" len="lg"/>
          </a:ln>
          <a:extLst>
            <a:ext uri="{909E8E84-426E-40DD-AFC4-6F175D3DCCD1}">
              <a14:hiddenFill xmlns:a14="http://schemas.microsoft.com/office/drawing/2010/main">
                <a:noFill/>
              </a14:hiddenFill>
            </a:ext>
          </a:extLst>
        </p:spPr>
        <p:txBody>
          <a:bodyPr/>
          <a:lstStyle/>
          <a:p>
            <a:endParaRPr lang="nl-BE"/>
          </a:p>
        </p:txBody>
      </p:sp>
      <p:pic>
        <p:nvPicPr>
          <p:cNvPr id="32806" name="Picture 5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1370" y="1832607"/>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7" name="Picture 6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39559" y="2105657"/>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8" name="Picture 8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022995" y="2089783"/>
            <a:ext cx="8001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09" name="Picture 8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002359" y="4621844"/>
            <a:ext cx="801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0" name="Picture 8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52971" y="1273807"/>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1" name="Picture 8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62409" y="1461132"/>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2" name="Picture 8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08496" y="2448557"/>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3" name="Picture 8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38809" y="2451732"/>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4" name="Picture 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67396" y="1510345"/>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5" name="Picture 9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43509" y="3763007"/>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6" name="Picture 9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53108" y="410432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7" name="Picture 9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02346" y="518382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8" name="Picture 9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87908" y="5183820"/>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19"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60846" y="4625020"/>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0"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176233" y="5363207"/>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1" name="Picture 9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225571" y="5266370"/>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2"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00196" y="4655183"/>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3"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81046" y="3978907"/>
            <a:ext cx="708025"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4" name="Picture 9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28546" y="4756782"/>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5" name="Picture 10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49859" y="3099433"/>
            <a:ext cx="801687"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82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19383" y="2769232"/>
            <a:ext cx="633412"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smtClean="0"/>
              <a:t>Répertoire des références (hub-metahub)</a:t>
            </a:r>
            <a:endParaRPr lang="fr-BE"/>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22</a:t>
            </a:fld>
            <a:endParaRPr lang="en-GB" dirty="0"/>
          </a:p>
        </p:txBody>
      </p:sp>
    </p:spTree>
    <p:extLst>
      <p:ext uri="{BB962C8B-B14F-4D97-AF65-F5344CB8AC3E}">
        <p14:creationId xmlns:p14="http://schemas.microsoft.com/office/powerpoint/2010/main" val="192601637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323" y="989799"/>
            <a:ext cx="720080" cy="720080"/>
          </a:xfrm>
          <a:prstGeom prst="rect">
            <a:avLst/>
          </a:prstGeom>
        </p:spPr>
      </p:pic>
      <p:sp>
        <p:nvSpPr>
          <p:cNvPr id="33794" name="Oval 3"/>
          <p:cNvSpPr>
            <a:spLocks noChangeArrowheads="1"/>
          </p:cNvSpPr>
          <p:nvPr/>
        </p:nvSpPr>
        <p:spPr bwMode="auto">
          <a:xfrm>
            <a:off x="8181975" y="2159000"/>
            <a:ext cx="433388"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795" name="Line 4"/>
          <p:cNvSpPr>
            <a:spLocks noChangeShapeType="1"/>
          </p:cNvSpPr>
          <p:nvPr/>
        </p:nvSpPr>
        <p:spPr bwMode="auto">
          <a:xfrm>
            <a:off x="7605713" y="22320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6" name="Line 5"/>
          <p:cNvSpPr>
            <a:spLocks noChangeShapeType="1"/>
          </p:cNvSpPr>
          <p:nvPr/>
        </p:nvSpPr>
        <p:spPr bwMode="auto">
          <a:xfrm flipH="1">
            <a:off x="8181975" y="2590801"/>
            <a:ext cx="14605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7" name="Line 6"/>
          <p:cNvSpPr>
            <a:spLocks noChangeShapeType="1"/>
          </p:cNvSpPr>
          <p:nvPr/>
        </p:nvSpPr>
        <p:spPr bwMode="auto">
          <a:xfrm>
            <a:off x="8543926" y="2519364"/>
            <a:ext cx="576263" cy="5032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8" name="Line 7"/>
          <p:cNvSpPr>
            <a:spLocks noChangeShapeType="1"/>
          </p:cNvSpPr>
          <p:nvPr/>
        </p:nvSpPr>
        <p:spPr bwMode="auto">
          <a:xfrm flipV="1">
            <a:off x="8615364" y="2020889"/>
            <a:ext cx="636587" cy="282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799" name="Line 8"/>
          <p:cNvSpPr>
            <a:spLocks noChangeShapeType="1"/>
          </p:cNvSpPr>
          <p:nvPr/>
        </p:nvSpPr>
        <p:spPr bwMode="auto">
          <a:xfrm flipH="1" flipV="1">
            <a:off x="8328025" y="1916114"/>
            <a:ext cx="71438" cy="2428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0" name="Oval 9"/>
          <p:cNvSpPr>
            <a:spLocks noChangeArrowheads="1"/>
          </p:cNvSpPr>
          <p:nvPr/>
        </p:nvSpPr>
        <p:spPr bwMode="auto">
          <a:xfrm>
            <a:off x="8401051" y="4725988"/>
            <a:ext cx="430213"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1" name="Line 10"/>
          <p:cNvSpPr>
            <a:spLocks noChangeShapeType="1"/>
          </p:cNvSpPr>
          <p:nvPr/>
        </p:nvSpPr>
        <p:spPr bwMode="auto">
          <a:xfrm>
            <a:off x="7815264" y="4913314"/>
            <a:ext cx="585787" cy="285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2" name="Line 11"/>
          <p:cNvSpPr>
            <a:spLocks noChangeShapeType="1"/>
          </p:cNvSpPr>
          <p:nvPr/>
        </p:nvSpPr>
        <p:spPr bwMode="auto">
          <a:xfrm flipH="1">
            <a:off x="8401051" y="5157788"/>
            <a:ext cx="142875" cy="3603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3" name="Line 12"/>
          <p:cNvSpPr>
            <a:spLocks noChangeShapeType="1"/>
          </p:cNvSpPr>
          <p:nvPr/>
        </p:nvSpPr>
        <p:spPr bwMode="auto">
          <a:xfrm>
            <a:off x="8759826" y="5086350"/>
            <a:ext cx="576263"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4" name="Line 13"/>
          <p:cNvSpPr>
            <a:spLocks noChangeShapeType="1"/>
          </p:cNvSpPr>
          <p:nvPr/>
        </p:nvSpPr>
        <p:spPr bwMode="auto">
          <a:xfrm flipV="1">
            <a:off x="8831263" y="4654550"/>
            <a:ext cx="360362"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5" name="Line 14"/>
          <p:cNvSpPr>
            <a:spLocks noChangeShapeType="1"/>
          </p:cNvSpPr>
          <p:nvPr/>
        </p:nvSpPr>
        <p:spPr bwMode="auto">
          <a:xfrm flipV="1">
            <a:off x="8615363" y="4294188"/>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6" name="Oval 15"/>
          <p:cNvSpPr>
            <a:spLocks noChangeArrowheads="1"/>
          </p:cNvSpPr>
          <p:nvPr/>
        </p:nvSpPr>
        <p:spPr bwMode="auto">
          <a:xfrm>
            <a:off x="4521200" y="5143500"/>
            <a:ext cx="431800" cy="431800"/>
          </a:xfrm>
          <a:prstGeom prst="ellipse">
            <a:avLst/>
          </a:prstGeom>
          <a:solidFill>
            <a:srgbClr val="3E6E5A"/>
          </a:solidFill>
          <a:ln w="9525">
            <a:solidFill>
              <a:schemeClr val="tx1"/>
            </a:solidFill>
            <a:round/>
            <a:headEnd/>
            <a:tailEnd/>
          </a:ln>
        </p:spPr>
        <p:txBody>
          <a:bodyPr wrap="none" anchor="ctr"/>
          <a:lstStyle/>
          <a:p>
            <a:pPr eaLnBrk="0" hangingPunct="0"/>
            <a:endParaRPr lang="fr-FR" altLang="en-US">
              <a:latin typeface="Calibri" pitchFamily="34" charset="0"/>
            </a:endParaRPr>
          </a:p>
        </p:txBody>
      </p:sp>
      <p:sp>
        <p:nvSpPr>
          <p:cNvPr id="33807" name="Line 16"/>
          <p:cNvSpPr>
            <a:spLocks noChangeShapeType="1"/>
          </p:cNvSpPr>
          <p:nvPr/>
        </p:nvSpPr>
        <p:spPr bwMode="auto">
          <a:xfrm>
            <a:off x="3944938" y="5216526"/>
            <a:ext cx="576262" cy="1428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8" name="Line 17"/>
          <p:cNvSpPr>
            <a:spLocks noChangeShapeType="1"/>
          </p:cNvSpPr>
          <p:nvPr/>
        </p:nvSpPr>
        <p:spPr bwMode="auto">
          <a:xfrm flipH="1">
            <a:off x="4473576" y="5527676"/>
            <a:ext cx="144463"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09" name="Line 18"/>
          <p:cNvSpPr>
            <a:spLocks noChangeShapeType="1"/>
          </p:cNvSpPr>
          <p:nvPr/>
        </p:nvSpPr>
        <p:spPr bwMode="auto">
          <a:xfrm>
            <a:off x="4872039" y="5532438"/>
            <a:ext cx="357187" cy="322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0" name="Line 19"/>
          <p:cNvSpPr>
            <a:spLocks noChangeShapeType="1"/>
          </p:cNvSpPr>
          <p:nvPr/>
        </p:nvSpPr>
        <p:spPr bwMode="auto">
          <a:xfrm flipV="1">
            <a:off x="4972050" y="5262564"/>
            <a:ext cx="427038"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1" name="Line 20"/>
          <p:cNvSpPr>
            <a:spLocks noChangeShapeType="1"/>
          </p:cNvSpPr>
          <p:nvPr/>
        </p:nvSpPr>
        <p:spPr bwMode="auto">
          <a:xfrm flipV="1">
            <a:off x="4737100" y="4711700"/>
            <a:ext cx="0"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2" name="Line 21"/>
          <p:cNvSpPr>
            <a:spLocks noChangeShapeType="1"/>
          </p:cNvSpPr>
          <p:nvPr/>
        </p:nvSpPr>
        <p:spPr bwMode="auto">
          <a:xfrm flipV="1">
            <a:off x="4884738" y="3735388"/>
            <a:ext cx="1200150" cy="14795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3" name="Line 22"/>
          <p:cNvSpPr>
            <a:spLocks noChangeShapeType="1"/>
          </p:cNvSpPr>
          <p:nvPr/>
        </p:nvSpPr>
        <p:spPr bwMode="auto">
          <a:xfrm flipH="1" flipV="1">
            <a:off x="6600826" y="3557589"/>
            <a:ext cx="1871663" cy="12398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4" name="Line 23"/>
          <p:cNvSpPr>
            <a:spLocks noChangeShapeType="1"/>
          </p:cNvSpPr>
          <p:nvPr/>
        </p:nvSpPr>
        <p:spPr bwMode="auto">
          <a:xfrm flipH="1">
            <a:off x="6532564" y="2481263"/>
            <a:ext cx="1658937" cy="698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33815" name="Text Box 25"/>
          <p:cNvSpPr txBox="1">
            <a:spLocks noChangeArrowheads="1"/>
          </p:cNvSpPr>
          <p:nvPr/>
        </p:nvSpPr>
        <p:spPr bwMode="auto">
          <a:xfrm>
            <a:off x="8180388" y="2168525"/>
            <a:ext cx="430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spcBef>
                <a:spcPct val="50000"/>
              </a:spcBef>
              <a:buSzPct val="100000"/>
            </a:pPr>
            <a:r>
              <a:rPr lang="fr-BE" sz="1800">
                <a:solidFill>
                  <a:srgbClr val="000000"/>
                </a:solidFill>
                <a:sym typeface="Arial" charset="0"/>
              </a:rPr>
              <a:t>A</a:t>
            </a:r>
          </a:p>
        </p:txBody>
      </p:sp>
      <p:sp>
        <p:nvSpPr>
          <p:cNvPr id="33816" name="Text Box 26"/>
          <p:cNvSpPr txBox="1">
            <a:spLocks noChangeArrowheads="1"/>
          </p:cNvSpPr>
          <p:nvPr/>
        </p:nvSpPr>
        <p:spPr bwMode="auto">
          <a:xfrm>
            <a:off x="8443914" y="4752975"/>
            <a:ext cx="2873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C</a:t>
            </a:r>
          </a:p>
        </p:txBody>
      </p:sp>
      <p:sp>
        <p:nvSpPr>
          <p:cNvPr id="33817" name="Text Box 27"/>
          <p:cNvSpPr txBox="1">
            <a:spLocks noChangeArrowheads="1"/>
          </p:cNvSpPr>
          <p:nvPr/>
        </p:nvSpPr>
        <p:spPr bwMode="auto">
          <a:xfrm>
            <a:off x="4576763" y="5173664"/>
            <a:ext cx="258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eaLnBrk="0" hangingPunct="0">
              <a:spcBef>
                <a:spcPct val="50000"/>
              </a:spcBef>
              <a:buSzPct val="100000"/>
            </a:pPr>
            <a:r>
              <a:rPr lang="fr-BE" sz="1800">
                <a:solidFill>
                  <a:srgbClr val="000000"/>
                </a:solidFill>
                <a:sym typeface="Arial" charset="0"/>
              </a:rPr>
              <a:t>B</a:t>
            </a:r>
          </a:p>
        </p:txBody>
      </p:sp>
      <p:cxnSp>
        <p:nvCxnSpPr>
          <p:cNvPr id="33818" name="Straight Connector 2"/>
          <p:cNvCxnSpPr>
            <a:cxnSpLocks noChangeShapeType="1"/>
          </p:cNvCxnSpPr>
          <p:nvPr/>
        </p:nvCxnSpPr>
        <p:spPr bwMode="auto">
          <a:xfrm>
            <a:off x="3944938" y="4113214"/>
            <a:ext cx="665162" cy="110172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3819" name="TextBox 74"/>
          <p:cNvSpPr txBox="1">
            <a:spLocks noChangeArrowheads="1"/>
          </p:cNvSpPr>
          <p:nvPr/>
        </p:nvSpPr>
        <p:spPr bwMode="auto">
          <a:xfrm>
            <a:off x="3321051" y="3362326"/>
            <a:ext cx="1357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pPr algn="ctr" eaLnBrk="0" hangingPunct="0">
              <a:buSzPct val="100000"/>
            </a:pPr>
            <a:r>
              <a:rPr lang="fr-BE" sz="2000" b="1">
                <a:solidFill>
                  <a:srgbClr val="00B0F0"/>
                </a:solidFill>
                <a:latin typeface="Consolas" pitchFamily="49" charset="0"/>
              </a:rPr>
              <a:t>InterMed</a:t>
            </a:r>
          </a:p>
          <a:p>
            <a:pPr algn="ctr" eaLnBrk="0" hangingPunct="0">
              <a:buSzPct val="100000"/>
            </a:pPr>
            <a:r>
              <a:rPr lang="fr-BE" sz="2000" b="1">
                <a:solidFill>
                  <a:srgbClr val="00B0F0"/>
                </a:solidFill>
                <a:latin typeface="Consolas" pitchFamily="49" charset="0"/>
              </a:rPr>
              <a:t>BruSafe</a:t>
            </a:r>
          </a:p>
        </p:txBody>
      </p:sp>
      <p:cxnSp>
        <p:nvCxnSpPr>
          <p:cNvPr id="33820" name="Straight Connector 11"/>
          <p:cNvCxnSpPr>
            <a:cxnSpLocks noChangeShapeType="1"/>
          </p:cNvCxnSpPr>
          <p:nvPr/>
        </p:nvCxnSpPr>
        <p:spPr bwMode="auto">
          <a:xfrm>
            <a:off x="2552701" y="2986088"/>
            <a:ext cx="569913" cy="57150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1" name="Straight Connector 13"/>
          <p:cNvCxnSpPr>
            <a:cxnSpLocks noChangeShapeType="1"/>
          </p:cNvCxnSpPr>
          <p:nvPr/>
        </p:nvCxnSpPr>
        <p:spPr bwMode="auto">
          <a:xfrm>
            <a:off x="2514600" y="3689350"/>
            <a:ext cx="444500"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2" name="Straight Connector 15"/>
          <p:cNvCxnSpPr>
            <a:cxnSpLocks noChangeShapeType="1"/>
          </p:cNvCxnSpPr>
          <p:nvPr/>
        </p:nvCxnSpPr>
        <p:spPr bwMode="auto">
          <a:xfrm flipV="1">
            <a:off x="2514601" y="3911601"/>
            <a:ext cx="752475" cy="460375"/>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3" name="Straight Connector 17"/>
          <p:cNvCxnSpPr>
            <a:cxnSpLocks noChangeShapeType="1"/>
          </p:cNvCxnSpPr>
          <p:nvPr/>
        </p:nvCxnSpPr>
        <p:spPr bwMode="auto">
          <a:xfrm flipV="1">
            <a:off x="3944939" y="1933575"/>
            <a:ext cx="504329" cy="261938"/>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4" name="Straight Connector 19"/>
          <p:cNvCxnSpPr>
            <a:cxnSpLocks noChangeShapeType="1"/>
            <a:stCxn id="33829" idx="0"/>
          </p:cNvCxnSpPr>
          <p:nvPr/>
        </p:nvCxnSpPr>
        <p:spPr bwMode="auto">
          <a:xfrm flipH="1" flipV="1">
            <a:off x="4576764" y="2037556"/>
            <a:ext cx="263823" cy="610394"/>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cxnSp>
        <p:nvCxnSpPr>
          <p:cNvPr id="33825" name="Straight Connector 21"/>
          <p:cNvCxnSpPr>
            <a:cxnSpLocks noChangeShapeType="1"/>
            <a:stCxn id="33828" idx="3"/>
          </p:cNvCxnSpPr>
          <p:nvPr/>
        </p:nvCxnSpPr>
        <p:spPr bwMode="auto">
          <a:xfrm flipV="1">
            <a:off x="3662363" y="1846262"/>
            <a:ext cx="615156" cy="17462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73788" name="Line 60"/>
          <p:cNvSpPr>
            <a:spLocks noChangeShapeType="1"/>
          </p:cNvSpPr>
          <p:nvPr/>
        </p:nvSpPr>
        <p:spPr bwMode="auto">
          <a:xfrm>
            <a:off x="5476876" y="2265363"/>
            <a:ext cx="436563" cy="508000"/>
          </a:xfrm>
          <a:prstGeom prst="line">
            <a:avLst/>
          </a:prstGeom>
          <a:noFill/>
          <a:ln w="12700">
            <a:solidFill>
              <a:schemeClr val="tx1"/>
            </a:solidFill>
            <a:round/>
            <a:headEnd/>
            <a:tailEnd/>
          </a:ln>
          <a:effectLst>
            <a:prstShdw prst="shdw18" dist="17961" dir="13500000">
              <a:schemeClr val="tx1">
                <a:gamma/>
                <a:shade val="60000"/>
                <a:invGamma/>
              </a:schemeClr>
            </a:prstShdw>
          </a:effectLst>
        </p:spPr>
        <p:txBody>
          <a:bodyPr anchor="ctr">
            <a:spAutoFit/>
          </a:bodyPr>
          <a:lstStyle/>
          <a:p>
            <a:pPr fontAlgn="auto">
              <a:spcBef>
                <a:spcPts val="0"/>
              </a:spcBef>
              <a:spcAft>
                <a:spcPts val="0"/>
              </a:spcAft>
              <a:defRPr/>
            </a:pPr>
            <a:endParaRPr lang="nl-BE">
              <a:latin typeface="+mn-lt"/>
              <a:cs typeface="+mn-cs"/>
            </a:endParaRPr>
          </a:p>
        </p:txBody>
      </p:sp>
      <p:pic>
        <p:nvPicPr>
          <p:cNvPr id="3382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86263" y="1603376"/>
            <a:ext cx="19621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2113" y="1655763"/>
            <a:ext cx="73025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29" name="Picture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49268" y="2647950"/>
            <a:ext cx="782637"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0" name="Picture 5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35647" y="2305845"/>
            <a:ext cx="912812"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1" name="Picture 5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1" y="3990976"/>
            <a:ext cx="912813"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2" name="Picture 6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06600" y="3278188"/>
            <a:ext cx="914400" cy="91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3" name="Picture 6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7713" y="2571751"/>
            <a:ext cx="91440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4" name="Picture 6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92626" y="4181476"/>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5" name="Picture 8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08376" y="50053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6" name="Picture 8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143376" y="5575301"/>
            <a:ext cx="709613"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7" name="Picture 8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116513" y="5500688"/>
            <a:ext cx="709612"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8" name="Picture 8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376864" y="49085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39" name="Picture 8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388226" y="1655763"/>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0" name="Picture 8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16888" y="13398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1" name="Picture 8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91626" y="1665288"/>
            <a:ext cx="709613"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2" name="Picture 9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047163" y="266700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3" name="Picture 9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62876" y="2673351"/>
            <a:ext cx="708025"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4" name="Picture 9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264651" y="5200651"/>
            <a:ext cx="709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5" name="Picture 9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118601" y="4338639"/>
            <a:ext cx="708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6" name="Picture 9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408988" y="3829051"/>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7" name="Picture 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05688" y="4732339"/>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8" name="Picture 9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50213" y="5235576"/>
            <a:ext cx="7096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49" name="Picture 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830888" y="2752725"/>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fr-BE" smtClean="0"/>
              <a:t>Données extramurales : coffres-forts</a:t>
            </a:r>
            <a:endParaRPr lang="fr-BE"/>
          </a:p>
        </p:txBody>
      </p:sp>
      <p:cxnSp>
        <p:nvCxnSpPr>
          <p:cNvPr id="67" name="Straight Connector 21"/>
          <p:cNvCxnSpPr>
            <a:cxnSpLocks noChangeShapeType="1"/>
            <a:stCxn id="61" idx="3"/>
          </p:cNvCxnSpPr>
          <p:nvPr/>
        </p:nvCxnSpPr>
        <p:spPr bwMode="auto">
          <a:xfrm>
            <a:off x="4022403" y="1349839"/>
            <a:ext cx="255116" cy="253536"/>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23</a:t>
            </a:fld>
            <a:endParaRPr lang="en-GB" dirty="0"/>
          </a:p>
        </p:txBody>
      </p:sp>
    </p:spTree>
    <p:extLst>
      <p:ext uri="{BB962C8B-B14F-4D97-AF65-F5344CB8AC3E}">
        <p14:creationId xmlns:p14="http://schemas.microsoft.com/office/powerpoint/2010/main" val="419821709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err="1">
                <a:solidFill>
                  <a:srgbClr val="087670"/>
                </a:solidFill>
              </a:rPr>
              <a:t>eHealth</a:t>
            </a:r>
            <a:r>
              <a:rPr lang="fr-BE" dirty="0" err="1"/>
              <a:t>Box</a:t>
            </a:r>
            <a:endParaRPr lang="fr-BE" dirty="0"/>
          </a:p>
        </p:txBody>
      </p:sp>
      <p:sp>
        <p:nvSpPr>
          <p:cNvPr id="3" name="Content Placeholder 2"/>
          <p:cNvSpPr>
            <a:spLocks noGrp="1"/>
          </p:cNvSpPr>
          <p:nvPr>
            <p:ph idx="1"/>
          </p:nvPr>
        </p:nvSpPr>
        <p:spPr/>
        <p:txBody>
          <a:bodyPr>
            <a:normAutofit/>
          </a:bodyPr>
          <a:lstStyle/>
          <a:p>
            <a:r>
              <a:rPr lang="fr-BE" dirty="0"/>
              <a:t>Boîte aux lettres électronique sécurisée, développée spécifiquement pour les prestataires de soins et les institutions</a:t>
            </a:r>
          </a:p>
          <a:p>
            <a:r>
              <a:rPr lang="fr-BE" dirty="0"/>
              <a:t>Objectif: assurer une communication électronique sécurisée des données médicales et confidentielles utiles entre les acteurs des soins de santé belges</a:t>
            </a:r>
          </a:p>
          <a:p>
            <a:r>
              <a:rPr lang="fr-BE" dirty="0"/>
              <a:t>Disponible comme </a:t>
            </a:r>
          </a:p>
          <a:p>
            <a:pPr lvl="1"/>
            <a:r>
              <a:rPr lang="fr-BE" dirty="0"/>
              <a:t>service web (accessible via un logiciel médical) </a:t>
            </a:r>
          </a:p>
          <a:p>
            <a:pPr lvl="2"/>
            <a:r>
              <a:rPr lang="fr-BE" dirty="0"/>
              <a:t>pour lequel notamment un service web développé par la </a:t>
            </a:r>
            <a:r>
              <a:rPr lang="fr-BE" dirty="0" smtClean="0"/>
              <a:t>plate-forme </a:t>
            </a:r>
            <a:r>
              <a:rPr lang="fr-BE" dirty="0">
                <a:solidFill>
                  <a:srgbClr val="087670"/>
                </a:solidFill>
              </a:rPr>
              <a:t>eHealth</a:t>
            </a:r>
            <a:r>
              <a:rPr lang="fr-BE" dirty="0"/>
              <a:t> permet d’envoyer des messages vers l’</a:t>
            </a:r>
            <a:r>
              <a:rPr lang="fr-BE" dirty="0" err="1"/>
              <a:t>eBox</a:t>
            </a:r>
            <a:r>
              <a:rPr lang="fr-BE" dirty="0"/>
              <a:t> citoyen et l’</a:t>
            </a:r>
            <a:r>
              <a:rPr lang="fr-BE" dirty="0" err="1"/>
              <a:t>eBox</a:t>
            </a:r>
            <a:r>
              <a:rPr lang="fr-BE" dirty="0"/>
              <a:t> entreprise à partir du logiciel du prestataire de soins</a:t>
            </a:r>
          </a:p>
          <a:p>
            <a:pPr lvl="1"/>
            <a:r>
              <a:rPr lang="fr-BE" dirty="0"/>
              <a:t>application web (accessible via un ordinateur et une </a:t>
            </a:r>
            <a:r>
              <a:rPr lang="fr-BE" dirty="0" err="1"/>
              <a:t>eID</a:t>
            </a:r>
            <a:r>
              <a:rPr lang="fr-BE" dirty="0"/>
              <a:t>/ITSME ou TOTP)</a:t>
            </a:r>
          </a:p>
          <a:p>
            <a:pPr lvl="1"/>
            <a:endParaRPr lang="fr-FR" sz="5000" dirty="0"/>
          </a:p>
          <a:p>
            <a:pPr marL="457200" lvl="1" indent="0">
              <a:buNone/>
            </a:pPr>
            <a:endParaRPr lang="nl-BE" dirty="0"/>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24</a:t>
            </a:fld>
            <a:endParaRPr lang="en-GB" dirty="0"/>
          </a:p>
        </p:txBody>
      </p:sp>
    </p:spTree>
    <p:extLst>
      <p:ext uri="{BB962C8B-B14F-4D97-AF65-F5344CB8AC3E}">
        <p14:creationId xmlns:p14="http://schemas.microsoft.com/office/powerpoint/2010/main" val="1673756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fr-BE"/>
              <a:t>Organes de gouvernance</a:t>
            </a:r>
          </a:p>
        </p:txBody>
      </p:sp>
      <p:sp>
        <p:nvSpPr>
          <p:cNvPr id="10" name="Content Placeholder 9"/>
          <p:cNvSpPr>
            <a:spLocks noGrp="1"/>
          </p:cNvSpPr>
          <p:nvPr>
            <p:ph idx="1"/>
          </p:nvPr>
        </p:nvSpPr>
        <p:spPr/>
        <p:txBody>
          <a:bodyPr>
            <a:normAutofit/>
          </a:bodyPr>
          <a:lstStyle/>
          <a:p>
            <a:r>
              <a:rPr lang="fr-BE" dirty="0"/>
              <a:t>Comité de gestion de la </a:t>
            </a:r>
            <a:r>
              <a:rPr lang="fr-BE" dirty="0" smtClean="0"/>
              <a:t>plate-forme </a:t>
            </a:r>
            <a:r>
              <a:rPr lang="fr-BE" dirty="0">
                <a:solidFill>
                  <a:srgbClr val="087670"/>
                </a:solidFill>
              </a:rPr>
              <a:t>eHealth</a:t>
            </a:r>
          </a:p>
          <a:p>
            <a:pPr lvl="1"/>
            <a:r>
              <a:rPr lang="fr-BE" dirty="0"/>
              <a:t>gère l’institution</a:t>
            </a:r>
          </a:p>
          <a:p>
            <a:pPr lvl="1"/>
            <a:r>
              <a:rPr lang="fr-BE" dirty="0"/>
              <a:t>composition</a:t>
            </a:r>
          </a:p>
          <a:p>
            <a:pPr lvl="2"/>
            <a:r>
              <a:rPr lang="fr-BE" dirty="0"/>
              <a:t>représentants des prestataires et établissements de soins</a:t>
            </a:r>
          </a:p>
          <a:p>
            <a:pPr lvl="2"/>
            <a:r>
              <a:rPr lang="fr-BE" dirty="0"/>
              <a:t>représentants des mutualités</a:t>
            </a:r>
          </a:p>
          <a:p>
            <a:pPr lvl="2"/>
            <a:r>
              <a:rPr lang="fr-BE" dirty="0"/>
              <a:t>représentants des services publics en charge de la santé de tous les niveaux de pouvoir</a:t>
            </a:r>
          </a:p>
          <a:p>
            <a:pPr lvl="2"/>
            <a:r>
              <a:rPr lang="fr-BE" dirty="0"/>
              <a:t>représentants du ministre fédéral de la Santé publique et d’</a:t>
            </a:r>
            <a:r>
              <a:rPr lang="fr-BE" dirty="0" err="1"/>
              <a:t>Agoria</a:t>
            </a:r>
            <a:endParaRPr lang="fr-BE" dirty="0"/>
          </a:p>
          <a:p>
            <a:r>
              <a:rPr lang="fr-BE" dirty="0"/>
              <a:t>Comité de concertation des utilisateurs</a:t>
            </a:r>
          </a:p>
          <a:p>
            <a:pPr lvl="1"/>
            <a:r>
              <a:rPr lang="fr-BE" dirty="0"/>
              <a:t>organe consultatif</a:t>
            </a:r>
          </a:p>
          <a:p>
            <a:pPr lvl="1"/>
            <a:r>
              <a:rPr lang="fr-BE" dirty="0"/>
              <a:t>assiste le Comité de gestion de la </a:t>
            </a:r>
            <a:r>
              <a:rPr lang="fr-BE" dirty="0" smtClean="0"/>
              <a:t>plate-forme </a:t>
            </a:r>
            <a:r>
              <a:rPr lang="fr-BE" dirty="0">
                <a:solidFill>
                  <a:srgbClr val="087670"/>
                </a:solidFill>
              </a:rPr>
              <a:t>eHealth </a:t>
            </a:r>
            <a:r>
              <a:rPr lang="fr-BE" dirty="0"/>
              <a:t>dans le cadre de l’exécution de ses missions</a:t>
            </a:r>
          </a:p>
          <a:p>
            <a:pPr lvl="1"/>
            <a:r>
              <a:rPr lang="fr-BE" dirty="0"/>
              <a:t>a des groupes de travail fixes et thématiques</a:t>
            </a: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25</a:t>
            </a:fld>
            <a:endParaRPr lang="en-GB" dirty="0"/>
          </a:p>
        </p:txBody>
      </p:sp>
    </p:spTree>
    <p:extLst>
      <p:ext uri="{BB962C8B-B14F-4D97-AF65-F5344CB8AC3E}">
        <p14:creationId xmlns:p14="http://schemas.microsoft.com/office/powerpoint/2010/main" val="3294481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Organes de gouvernance</a:t>
            </a:r>
          </a:p>
        </p:txBody>
      </p:sp>
      <p:sp>
        <p:nvSpPr>
          <p:cNvPr id="5" name="Content Placeholder 4"/>
          <p:cNvSpPr>
            <a:spLocks noGrp="1"/>
          </p:cNvSpPr>
          <p:nvPr>
            <p:ph idx="1"/>
          </p:nvPr>
        </p:nvSpPr>
        <p:spPr/>
        <p:txBody>
          <a:bodyPr>
            <a:normAutofit/>
          </a:bodyPr>
          <a:lstStyle/>
          <a:p>
            <a:r>
              <a:rPr lang="fr-BE" dirty="0"/>
              <a:t>Comité de sécurité de l’information nommé par le Parlement (anciennement, le Comité sectoriel de la Santé institué auprès de la Commission de la protection de la vie privée)</a:t>
            </a:r>
          </a:p>
          <a:p>
            <a:pPr lvl="1"/>
            <a:r>
              <a:rPr lang="fr-BE" dirty="0"/>
              <a:t>rend des autorisations </a:t>
            </a:r>
            <a:r>
              <a:rPr lang="fr-BE" dirty="0" smtClean="0"/>
              <a:t>contraignantes </a:t>
            </a:r>
            <a:r>
              <a:rPr lang="fr-BE" dirty="0" smtClean="0"/>
              <a:t>en </a:t>
            </a:r>
            <a:r>
              <a:rPr lang="fr-BE" dirty="0"/>
              <a:t>vue de l’échange de données de santé</a:t>
            </a:r>
          </a:p>
          <a:p>
            <a:pPr lvl="1"/>
            <a:r>
              <a:rPr lang="fr-BE" dirty="0"/>
              <a:t>fixe les règles relatives à la sécurité de l'information et à la protection de la vie privée lors du traitement de données relatives à la santé</a:t>
            </a:r>
          </a:p>
          <a:p>
            <a:r>
              <a:rPr lang="fr-BE" dirty="0" smtClean="0"/>
              <a:t>Conférence </a:t>
            </a:r>
            <a:r>
              <a:rPr lang="fr-BE" dirty="0"/>
              <a:t>interministérielle santé publique</a:t>
            </a:r>
          </a:p>
          <a:p>
            <a:pPr lvl="1"/>
            <a:r>
              <a:rPr lang="fr-BE" dirty="0"/>
              <a:t>Ministres de la Santé de tous les niveaux de pouvoir</a:t>
            </a:r>
          </a:p>
          <a:p>
            <a:pPr lvl="1"/>
            <a:r>
              <a:rPr lang="fr-BE" dirty="0"/>
              <a:t>préparation par le groupe de travail </a:t>
            </a:r>
            <a:r>
              <a:rPr lang="fr-BE" dirty="0" err="1"/>
              <a:t>intercabinet</a:t>
            </a:r>
            <a:r>
              <a:rPr lang="fr-BE" dirty="0"/>
              <a:t> (GTI)</a:t>
            </a:r>
          </a:p>
          <a:p>
            <a:pPr lvl="1"/>
            <a:r>
              <a:rPr lang="fr-BE" dirty="0"/>
              <a:t>coordination de la politique de la santé</a:t>
            </a:r>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26</a:t>
            </a:fld>
            <a:endParaRPr lang="en-GB" dirty="0"/>
          </a:p>
        </p:txBody>
      </p:sp>
    </p:spTree>
    <p:extLst>
      <p:ext uri="{BB962C8B-B14F-4D97-AF65-F5344CB8AC3E}">
        <p14:creationId xmlns:p14="http://schemas.microsoft.com/office/powerpoint/2010/main" val="1902950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3392" y="2147372"/>
            <a:ext cx="11017224" cy="1569660"/>
          </a:xfrm>
          <a:prstGeom prst="rect">
            <a:avLst/>
          </a:prstGeom>
        </p:spPr>
        <p:txBody>
          <a:bodyPr wrap="square">
            <a:spAutoFit/>
          </a:bodyPr>
          <a:lstStyle/>
          <a:p>
            <a:pPr algn="ctr"/>
            <a:r>
              <a:rPr lang="fr-BE" sz="4800">
                <a:solidFill>
                  <a:srgbClr val="C00000"/>
                </a:solidFill>
              </a:rPr>
              <a:t>Roadmap eSanté 3.0 </a:t>
            </a:r>
            <a:br>
              <a:rPr lang="fr-BE" sz="4800">
                <a:solidFill>
                  <a:srgbClr val="C00000"/>
                </a:solidFill>
              </a:rPr>
            </a:br>
            <a:r>
              <a:rPr lang="fr-BE" sz="4800">
                <a:solidFill>
                  <a:srgbClr val="C00000"/>
                </a:solidFill>
              </a:rPr>
              <a:t>(2019-2021)</a:t>
            </a:r>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27</a:t>
            </a:fld>
            <a:endParaRPr lang="en-GB" dirty="0"/>
          </a:p>
        </p:txBody>
      </p:sp>
    </p:spTree>
    <p:extLst>
      <p:ext uri="{BB962C8B-B14F-4D97-AF65-F5344CB8AC3E}">
        <p14:creationId xmlns:p14="http://schemas.microsoft.com/office/powerpoint/2010/main" val="34895619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mtClean="0"/>
              <a:t>Clusters</a:t>
            </a:r>
            <a:endParaRPr lang="fr-BE" dirty="0"/>
          </a:p>
        </p:txBody>
      </p:sp>
      <p:sp>
        <p:nvSpPr>
          <p:cNvPr id="11" name="Content Placeholder 10"/>
          <p:cNvSpPr>
            <a:spLocks noGrp="1"/>
          </p:cNvSpPr>
          <p:nvPr>
            <p:ph idx="1"/>
          </p:nvPr>
        </p:nvSpPr>
        <p:spPr/>
        <p:txBody>
          <a:bodyPr/>
          <a:lstStyle/>
          <a:p>
            <a:endParaRPr lang="nl-BE" smtClean="0"/>
          </a:p>
          <a:p>
            <a:endParaRPr lang="fr-BE" dirty="0"/>
          </a:p>
        </p:txBody>
      </p:sp>
      <p:sp>
        <p:nvSpPr>
          <p:cNvPr id="10" name="Slide Number Placeholder 9"/>
          <p:cNvSpPr>
            <a:spLocks noGrp="1"/>
          </p:cNvSpPr>
          <p:nvPr>
            <p:ph type="sldNum" sz="quarter" idx="12"/>
          </p:nvPr>
        </p:nvSpPr>
        <p:spPr>
          <a:xfrm>
            <a:off x="11125200" y="6489700"/>
            <a:ext cx="1001713" cy="365125"/>
          </a:xfrm>
        </p:spPr>
        <p:txBody>
          <a:bodyPr/>
          <a:lstStyle/>
          <a:p>
            <a:fld id="{4C242A18-EC12-4F37-9DE3-9352234277DF}" type="slidenum">
              <a:rPr lang="en-US" smtClean="0"/>
              <a:pPr/>
              <a:t>28</a:t>
            </a:fld>
            <a:endParaRPr lang="fr-BE" smtClean="0"/>
          </a:p>
        </p:txBody>
      </p:sp>
      <p:sp>
        <p:nvSpPr>
          <p:cNvPr id="66" name="AutoShape 4" descr="Résultat de recherche d'images pour &quot;recip-e&quo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AutoShape 6" descr="Résultat de recherche d'images pour &quot;recip-e&quot;"/>
          <p:cNvSpPr>
            <a:spLocks noChangeAspect="1" noChangeArrowheads="1"/>
          </p:cNvSpPr>
          <p:nvPr/>
        </p:nvSpPr>
        <p:spPr bwMode="auto">
          <a:xfrm>
            <a:off x="1679576" y="-838200"/>
            <a:ext cx="7515225"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Content Placeholder 2"/>
          <p:cNvSpPr txBox="1">
            <a:spLocks/>
          </p:cNvSpPr>
          <p:nvPr/>
        </p:nvSpPr>
        <p:spPr>
          <a:xfrm>
            <a:off x="1991544" y="5921896"/>
            <a:ext cx="8229600" cy="18722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2000" dirty="0"/>
          </a:p>
          <a:p>
            <a:endParaRPr lang="en-US" sz="2000" dirty="0"/>
          </a:p>
        </p:txBody>
      </p:sp>
      <p:graphicFrame>
        <p:nvGraphicFramePr>
          <p:cNvPr id="4" name="Diagram 3"/>
          <p:cNvGraphicFramePr/>
          <p:nvPr>
            <p:extLst/>
          </p:nvPr>
        </p:nvGraphicFramePr>
        <p:xfrm>
          <a:off x="2567608" y="1052736"/>
          <a:ext cx="7416824"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2923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Cluster 0 – Clarifier &amp; </a:t>
            </a:r>
            <a:r>
              <a:rPr lang="fr-BE" dirty="0" smtClean="0"/>
              <a:t>harmoniser </a:t>
            </a:r>
            <a:r>
              <a:rPr lang="fr-BE" dirty="0"/>
              <a:t>les concepts</a:t>
            </a:r>
          </a:p>
        </p:txBody>
      </p:sp>
      <p:sp>
        <p:nvSpPr>
          <p:cNvPr id="11" name="Content Placeholder 10"/>
          <p:cNvSpPr>
            <a:spLocks noGrp="1"/>
          </p:cNvSpPr>
          <p:nvPr>
            <p:ph idx="1"/>
          </p:nvPr>
        </p:nvSpPr>
        <p:spPr/>
        <p:txBody>
          <a:bodyPr/>
          <a:lstStyle/>
          <a:p>
            <a:r>
              <a:rPr lang="fr-BE" dirty="0"/>
              <a:t>Consentement éclairé</a:t>
            </a:r>
          </a:p>
          <a:p>
            <a:pPr lvl="1"/>
            <a:r>
              <a:rPr lang="fr-BE" dirty="0"/>
              <a:t>confirmation de la logique de l’</a:t>
            </a:r>
            <a:r>
              <a:rPr lang="fr-BE" dirty="0" err="1"/>
              <a:t>opt</a:t>
            </a:r>
            <a:r>
              <a:rPr lang="fr-BE" dirty="0"/>
              <a:t>-in</a:t>
            </a:r>
          </a:p>
          <a:p>
            <a:pPr lvl="1"/>
            <a:r>
              <a:rPr lang="fr-BE" dirty="0"/>
              <a:t>un seul consentement pour le partage des données dans tout le pays</a:t>
            </a:r>
          </a:p>
          <a:p>
            <a:pPr lvl="2"/>
            <a:r>
              <a:rPr lang="fr-BE" dirty="0"/>
              <a:t>pas de granularité</a:t>
            </a:r>
          </a:p>
          <a:p>
            <a:pPr lvl="2"/>
            <a:r>
              <a:rPr lang="fr-BE" dirty="0"/>
              <a:t>source authentique auprès de la </a:t>
            </a:r>
            <a:r>
              <a:rPr lang="fr-BE" dirty="0" smtClean="0"/>
              <a:t>plate-forme </a:t>
            </a:r>
            <a:r>
              <a:rPr lang="fr-BE" dirty="0">
                <a:solidFill>
                  <a:srgbClr val="087670"/>
                </a:solidFill>
              </a:rPr>
              <a:t>eHealth</a:t>
            </a:r>
          </a:p>
          <a:p>
            <a:pPr lvl="2"/>
            <a:r>
              <a:rPr lang="fr-BE" dirty="0"/>
              <a:t>possibilités de copies locales synchronisées </a:t>
            </a:r>
          </a:p>
          <a:p>
            <a:pPr lvl="1"/>
            <a:r>
              <a:rPr lang="fr-BE" dirty="0"/>
              <a:t>possibilité pour le patient d’être </a:t>
            </a:r>
            <a:r>
              <a:rPr lang="fr-BE" dirty="0" smtClean="0"/>
              <a:t>informé </a:t>
            </a:r>
            <a:r>
              <a:rPr lang="fr-BE" dirty="0"/>
              <a:t>via </a:t>
            </a:r>
            <a:r>
              <a:rPr lang="fr-BE" dirty="0" smtClean="0"/>
              <a:t>son </a:t>
            </a:r>
            <a:r>
              <a:rPr lang="fr-BE" dirty="0" err="1" smtClean="0"/>
              <a:t>eBox</a:t>
            </a:r>
            <a:r>
              <a:rPr lang="fr-BE" dirty="0" smtClean="0"/>
              <a:t> </a:t>
            </a:r>
            <a:r>
              <a:rPr lang="fr-BE" dirty="0"/>
              <a:t>citoyen de la modification de son consentement par un tiers</a:t>
            </a:r>
          </a:p>
          <a:p>
            <a:pPr lvl="2"/>
            <a:r>
              <a:rPr lang="fr-BE" dirty="0"/>
              <a:t>en production (mi-décembre 2020)</a:t>
            </a:r>
          </a:p>
          <a:p>
            <a:pPr lvl="1"/>
            <a:r>
              <a:rPr lang="fr-BE" dirty="0"/>
              <a:t>préparation par le SPF d’une campagne de communication</a:t>
            </a:r>
          </a:p>
          <a:p>
            <a:pPr lvl="1"/>
            <a:r>
              <a:rPr lang="fr-BE" dirty="0" smtClean="0"/>
              <a:t>COVID-19 </a:t>
            </a:r>
            <a:r>
              <a:rPr lang="fr-BE" dirty="0"/>
              <a:t>&gt; accord pour publier les résultats des tests sur les portails sans consentement</a:t>
            </a:r>
          </a:p>
          <a:p>
            <a:pPr lvl="2"/>
            <a:r>
              <a:rPr lang="fr-BE" dirty="0"/>
              <a:t>le patient peut consulter ses résultats </a:t>
            </a:r>
            <a:r>
              <a:rPr lang="fr-BE" dirty="0" err="1"/>
              <a:t>asap</a:t>
            </a:r>
            <a:r>
              <a:rPr lang="fr-BE" dirty="0"/>
              <a:t> </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29</a:t>
            </a:fld>
            <a:endParaRPr lang="en-GB" dirty="0"/>
          </a:p>
        </p:txBody>
      </p:sp>
    </p:spTree>
    <p:extLst>
      <p:ext uri="{BB962C8B-B14F-4D97-AF65-F5344CB8AC3E}">
        <p14:creationId xmlns:p14="http://schemas.microsoft.com/office/powerpoint/2010/main" val="2267209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flipH="1" flipV="1">
            <a:off x="4140626" y="2232947"/>
            <a:ext cx="733885" cy="129692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718627" y="3328102"/>
            <a:ext cx="897653" cy="490668"/>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838575" y="4167664"/>
            <a:ext cx="757238" cy="52625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4297863" y="4498659"/>
            <a:ext cx="655138" cy="9461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3207549" y="2093963"/>
            <a:ext cx="576079" cy="63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2693078" y="3348934"/>
            <a:ext cx="455186"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2800814" y="4616697"/>
            <a:ext cx="603201" cy="11011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a:off x="3781951" y="5591178"/>
            <a:ext cx="385502" cy="9047"/>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372100" y="4456641"/>
            <a:ext cx="881462"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44" idx="2"/>
          </p:cNvCxnSpPr>
          <p:nvPr/>
        </p:nvCxnSpPr>
        <p:spPr>
          <a:xfrm flipV="1">
            <a:off x="7508422" y="2694999"/>
            <a:ext cx="734395" cy="88433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660333" y="3885548"/>
            <a:ext cx="621297" cy="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7012386" y="4456641"/>
            <a:ext cx="5158" cy="711009"/>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397297" y="2810233"/>
            <a:ext cx="1504" cy="946066"/>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a:off x="5352231" y="2810233"/>
            <a:ext cx="277036" cy="654962"/>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flipV="1">
            <a:off x="7768356" y="5679759"/>
            <a:ext cx="975595" cy="238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7700964" y="3885548"/>
            <a:ext cx="906240" cy="6440"/>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pic>
        <p:nvPicPr>
          <p:cNvPr id="83" name="Pictur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95236" y="4675537"/>
            <a:ext cx="769268" cy="769268"/>
          </a:xfrm>
          <a:prstGeom prst="rect">
            <a:avLst/>
          </a:prstGeom>
        </p:spPr>
      </p:pic>
      <p:pic>
        <p:nvPicPr>
          <p:cNvPr id="85" name="Picture 84"/>
          <p:cNvPicPr>
            <a:picLocks noChangeAspect="1"/>
          </p:cNvPicPr>
          <p:nvPr/>
        </p:nvPicPr>
        <p:blipFill>
          <a:blip r:embed="rId3" cstate="print">
            <a:extLst>
              <a:ext uri="{BEBA8EAE-BF5A-486C-A8C5-ECC9F3942E4B}">
                <a14:imgProps xmlns:a14="http://schemas.microsoft.com/office/drawing/2010/main">
                  <a14:imgLayer r:embed="rId4">
                    <a14:imgEffect>
                      <a14:backgroundRemoval t="9783" b="96739" l="3261" r="100000">
                        <a14:foregroundMark x1="83152" y1="72283" x2="83152" y2="72283"/>
                        <a14:foregroundMark x1="79891" y1="45109" x2="79891" y2="45109"/>
                      </a14:backgroundRemoval>
                    </a14:imgEffect>
                  </a14:imgLayer>
                </a14:imgProps>
              </a:ext>
              <a:ext uri="{28A0092B-C50C-407E-A947-70E740481C1C}">
                <a14:useLocalDpi xmlns:a14="http://schemas.microsoft.com/office/drawing/2010/main" val="0"/>
              </a:ext>
            </a:extLst>
          </a:blip>
          <a:stretch>
            <a:fillRect/>
          </a:stretch>
        </p:blipFill>
        <p:spPr>
          <a:xfrm>
            <a:off x="8639150" y="5324365"/>
            <a:ext cx="764704" cy="764704"/>
          </a:xfrm>
          <a:prstGeom prst="rect">
            <a:avLst/>
          </a:prstGeom>
        </p:spPr>
      </p:pic>
      <p:pic>
        <p:nvPicPr>
          <p:cNvPr id="87" name="Picture 8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71300" y="5467625"/>
            <a:ext cx="548680" cy="548680"/>
          </a:xfrm>
          <a:prstGeom prst="rect">
            <a:avLst/>
          </a:prstGeom>
        </p:spPr>
      </p:pic>
      <p:sp>
        <p:nvSpPr>
          <p:cNvPr id="2" name="Title 1"/>
          <p:cNvSpPr>
            <a:spLocks noGrp="1"/>
          </p:cNvSpPr>
          <p:nvPr>
            <p:ph type="title"/>
          </p:nvPr>
        </p:nvSpPr>
        <p:spPr/>
        <p:txBody>
          <a:bodyPr/>
          <a:lstStyle/>
          <a:p>
            <a:r>
              <a:rPr lang="fr-BE"/>
              <a:t>Aperçu du paysage de la santé en ligne en Belgique</a:t>
            </a:r>
          </a:p>
        </p:txBody>
      </p:sp>
      <p:pic>
        <p:nvPicPr>
          <p:cNvPr id="1026" name="Picture 2" descr="H:\Communication\Shared\Images Library\eHealth People Icons\electroniq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7809" y="3215165"/>
            <a:ext cx="1511643" cy="1511643"/>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6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0305" y="1971617"/>
            <a:ext cx="1795699" cy="831831"/>
          </a:xfrm>
          <a:prstGeom prst="rect">
            <a:avLst/>
          </a:prstGeom>
          <a:noFill/>
          <a:ln w="9525">
            <a:solidFill>
              <a:srgbClr val="525252"/>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8" cstate="print">
            <a:extLst>
              <a:ext uri="{BEBA8EAE-BF5A-486C-A8C5-ECC9F3942E4B}">
                <a14:imgProps xmlns:a14="http://schemas.microsoft.com/office/drawing/2010/main">
                  <a14:imgLayer r:embed="rId9">
                    <a14:imgEffect>
                      <a14:backgroundRemoval t="9763" b="89941" l="6509" r="89941">
                        <a14:foregroundMark x1="6509" y1="65680" x2="6509" y2="65680"/>
                        <a14:foregroundMark x1="45562" y1="56805" x2="45562" y2="56805"/>
                        <a14:foregroundMark x1="61538" y1="61243" x2="61538" y2="61243"/>
                      </a14:backgroundRemoval>
                    </a14:imgEffect>
                  </a14:imgLayer>
                </a14:imgProps>
              </a:ext>
              <a:ext uri="{28A0092B-C50C-407E-A947-70E740481C1C}">
                <a14:useLocalDpi xmlns:a14="http://schemas.microsoft.com/office/drawing/2010/main" val="0"/>
              </a:ext>
            </a:extLst>
          </a:blip>
          <a:stretch>
            <a:fillRect/>
          </a:stretch>
        </p:blipFill>
        <p:spPr>
          <a:xfrm>
            <a:off x="1919537" y="1290198"/>
            <a:ext cx="1402135" cy="1402135"/>
          </a:xfrm>
          <a:prstGeom prst="rect">
            <a:avLst/>
          </a:prstGeom>
        </p:spPr>
      </p:pic>
      <p:pic>
        <p:nvPicPr>
          <p:cNvPr id="19" name="Picture 18"/>
          <p:cNvPicPr>
            <a:picLocks noChangeAspect="1"/>
          </p:cNvPicPr>
          <p:nvPr/>
        </p:nvPicPr>
        <p:blipFill>
          <a:blip r:embed="rId10" cstate="print">
            <a:extLst>
              <a:ext uri="{BEBA8EAE-BF5A-486C-A8C5-ECC9F3942E4B}">
                <a14:imgProps xmlns:a14="http://schemas.microsoft.com/office/drawing/2010/main">
                  <a14:imgLayer r:embed="rId11">
                    <a14:imgEffect>
                      <a14:backgroundRemoval t="6204" b="93066" l="9489" r="89416">
                        <a14:foregroundMark x1="24453" y1="21533" x2="24453" y2="21533"/>
                        <a14:foregroundMark x1="27007" y1="6569" x2="27007" y2="6569"/>
                        <a14:foregroundMark x1="40511" y1="10584" x2="40511" y2="10584"/>
                        <a14:foregroundMark x1="45620" y1="72263" x2="45620" y2="72263"/>
                        <a14:foregroundMark x1="85766" y1="38686" x2="85766" y2="38686"/>
                        <a14:foregroundMark x1="41606" y1="82117" x2="41606" y2="82117"/>
                        <a14:foregroundMark x1="40511" y1="85766" x2="40511" y2="85766"/>
                        <a14:foregroundMark x1="33577" y1="93066" x2="33577" y2="93066"/>
                      </a14:backgroundRemoval>
                    </a14:imgEffect>
                  </a14:imgLayer>
                </a14:imgProps>
              </a:ext>
              <a:ext uri="{28A0092B-C50C-407E-A947-70E740481C1C}">
                <a14:useLocalDpi xmlns:a14="http://schemas.microsoft.com/office/drawing/2010/main" val="0"/>
              </a:ext>
            </a:extLst>
          </a:blip>
          <a:stretch>
            <a:fillRect/>
          </a:stretch>
        </p:blipFill>
        <p:spPr>
          <a:xfrm>
            <a:off x="2748042" y="5087372"/>
            <a:ext cx="1138974" cy="1138974"/>
          </a:xfrm>
          <a:prstGeom prst="rect">
            <a:avLst/>
          </a:prstGeom>
        </p:spPr>
      </p:pic>
      <p:pic>
        <p:nvPicPr>
          <p:cNvPr id="20" name="Picture 19"/>
          <p:cNvPicPr>
            <a:picLocks noChangeAspect="1"/>
          </p:cNvPicPr>
          <p:nvPr/>
        </p:nvPicPr>
        <p:blipFill>
          <a:blip r:embed="rId12" cstate="print">
            <a:extLst>
              <a:ext uri="{BEBA8EAE-BF5A-486C-A8C5-ECC9F3942E4B}">
                <a14:imgProps xmlns:a14="http://schemas.microsoft.com/office/drawing/2010/main">
                  <a14:imgLayer r:embed="rId13">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1689278" y="4078378"/>
            <a:ext cx="1240334" cy="1240334"/>
          </a:xfrm>
          <a:prstGeom prst="rect">
            <a:avLst/>
          </a:prstGeom>
        </p:spPr>
      </p:pic>
      <p:pic>
        <p:nvPicPr>
          <p:cNvPr id="21" name="Picture 20"/>
          <p:cNvPicPr>
            <a:picLocks noChangeAspect="1"/>
          </p:cNvPicPr>
          <p:nvPr/>
        </p:nvPicPr>
        <p:blipFill>
          <a:blip r:embed="rId14" cstate="print">
            <a:extLst>
              <a:ext uri="{BEBA8EAE-BF5A-486C-A8C5-ECC9F3942E4B}">
                <a14:imgProps xmlns:a14="http://schemas.microsoft.com/office/drawing/2010/main">
                  <a14:imgLayer r:embed="rId15">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1670097" y="2680596"/>
            <a:ext cx="1130717" cy="1130717"/>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110773" y="3040843"/>
            <a:ext cx="708670" cy="708670"/>
          </a:xfrm>
          <a:prstGeom prst="rect">
            <a:avLst/>
          </a:prstGeom>
        </p:spPr>
      </p:pic>
      <p:pic>
        <p:nvPicPr>
          <p:cNvPr id="67" name="Picture 6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744460" y="1678862"/>
            <a:ext cx="708670" cy="708670"/>
          </a:xfrm>
          <a:prstGeom prst="rect">
            <a:avLst/>
          </a:prstGeom>
        </p:spPr>
      </p:pic>
      <p:pic>
        <p:nvPicPr>
          <p:cNvPr id="68" name="Picture 6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079776" y="5236842"/>
            <a:ext cx="708670" cy="708670"/>
          </a:xfrm>
          <a:prstGeom prst="rect">
            <a:avLst/>
          </a:prstGeom>
        </p:spPr>
      </p:pic>
      <p:pic>
        <p:nvPicPr>
          <p:cNvPr id="69" name="Picture 6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248291" y="4262362"/>
            <a:ext cx="708670" cy="708670"/>
          </a:xfrm>
          <a:prstGeom prst="rect">
            <a:avLst/>
          </a:prstGeom>
        </p:spPr>
      </p:pic>
      <p:pic>
        <p:nvPicPr>
          <p:cNvPr id="70" name="Picture 3" descr="H:\Communication\Shared\Images Library\eHealth People Icons\mutuelle.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97228" y="945402"/>
            <a:ext cx="936955" cy="93695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70556" y="3571494"/>
            <a:ext cx="1951264" cy="1155313"/>
          </a:xfrm>
          <a:prstGeom prst="rect">
            <a:avLst/>
          </a:prstGeom>
          <a:solidFill>
            <a:schemeClr val="bg1"/>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194744" y="3639960"/>
            <a:ext cx="1702891" cy="504056"/>
          </a:xfrm>
          <a:prstGeom prst="rect">
            <a:avLst/>
          </a:prstGeom>
        </p:spPr>
      </p:pic>
      <p:pic>
        <p:nvPicPr>
          <p:cNvPr id="44" name="Picture 43"/>
          <p:cNvPicPr>
            <a:picLocks noChangeAspect="1"/>
          </p:cNvPicPr>
          <p:nvPr/>
        </p:nvPicPr>
        <p:blipFill>
          <a:blip r:embed="rId19"/>
          <a:stretch>
            <a:fillRect/>
          </a:stretch>
        </p:blipFill>
        <p:spPr>
          <a:xfrm>
            <a:off x="7319544" y="2168445"/>
            <a:ext cx="1846545" cy="526554"/>
          </a:xfrm>
          <a:prstGeom prst="rect">
            <a:avLst/>
          </a:prstGeom>
          <a:ln>
            <a:solidFill>
              <a:srgbClr val="525252"/>
            </a:solidFill>
          </a:ln>
        </p:spPr>
      </p:pic>
      <p:pic>
        <p:nvPicPr>
          <p:cNvPr id="14" name="Picture 13"/>
          <p:cNvPicPr>
            <a:picLocks noChangeAspect="1"/>
          </p:cNvPicPr>
          <p:nvPr/>
        </p:nvPicPr>
        <p:blipFill>
          <a:blip r:embed="rId20"/>
          <a:stretch>
            <a:fillRect/>
          </a:stretch>
        </p:blipFill>
        <p:spPr>
          <a:xfrm>
            <a:off x="6266387" y="4963138"/>
            <a:ext cx="1511939" cy="1274174"/>
          </a:xfrm>
          <a:prstGeom prst="rect">
            <a:avLst/>
          </a:prstGeom>
          <a:ln>
            <a:solidFill>
              <a:srgbClr val="525252"/>
            </a:solidFill>
          </a:ln>
        </p:spPr>
      </p:pic>
      <p:sp>
        <p:nvSpPr>
          <p:cNvPr id="75" name="TextBox 74"/>
          <p:cNvSpPr txBox="1"/>
          <p:nvPr/>
        </p:nvSpPr>
        <p:spPr>
          <a:xfrm>
            <a:off x="8648427" y="3718407"/>
            <a:ext cx="1510855" cy="646331"/>
          </a:xfrm>
          <a:prstGeom prst="rect">
            <a:avLst/>
          </a:prstGeom>
          <a:noFill/>
        </p:spPr>
        <p:txBody>
          <a:bodyPr wrap="square" rtlCol="0">
            <a:spAutoFit/>
          </a:bodyPr>
          <a:lstStyle/>
          <a:p>
            <a:r>
              <a:rPr lang="fr-BE" dirty="0"/>
              <a:t>Sources authentiques</a:t>
            </a:r>
          </a:p>
        </p:txBody>
      </p:sp>
      <p:pic>
        <p:nvPicPr>
          <p:cNvPr id="77" name="Picture 76"/>
          <p:cNvPicPr>
            <a:picLocks noChangeAspect="1"/>
          </p:cNvPicPr>
          <p:nvPr/>
        </p:nvPicPr>
        <p:blipFill>
          <a:blip r:embed="rId21"/>
          <a:stretch>
            <a:fillRect/>
          </a:stretch>
        </p:blipFill>
        <p:spPr>
          <a:xfrm>
            <a:off x="8869165" y="3258573"/>
            <a:ext cx="621846" cy="542591"/>
          </a:xfrm>
          <a:prstGeom prst="rect">
            <a:avLst/>
          </a:prstGeom>
        </p:spPr>
      </p:pic>
      <p:pic>
        <p:nvPicPr>
          <p:cNvPr id="25" name="Picture 24"/>
          <p:cNvPicPr>
            <a:picLocks noChangeAspect="1"/>
          </p:cNvPicPr>
          <p:nvPr/>
        </p:nvPicPr>
        <p:blipFill>
          <a:blip r:embed="rId22"/>
          <a:stretch>
            <a:fillRect/>
          </a:stretch>
        </p:blipFill>
        <p:spPr>
          <a:xfrm>
            <a:off x="6669145" y="4091146"/>
            <a:ext cx="650398" cy="564687"/>
          </a:xfrm>
          <a:prstGeom prst="rect">
            <a:avLst/>
          </a:prstGeom>
        </p:spPr>
      </p:pic>
      <p:cxnSp>
        <p:nvCxnSpPr>
          <p:cNvPr id="95" name="Straight Connector 94"/>
          <p:cNvCxnSpPr/>
          <p:nvPr/>
        </p:nvCxnSpPr>
        <p:spPr>
          <a:xfrm>
            <a:off x="6227609" y="1640466"/>
            <a:ext cx="561" cy="319441"/>
          </a:xfrm>
          <a:prstGeom prst="line">
            <a:avLst/>
          </a:prstGeom>
          <a:ln w="28575">
            <a:solidFill>
              <a:srgbClr val="C6D4CE"/>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3</a:t>
            </a:fld>
            <a:endParaRPr lang="en-GB" dirty="0"/>
          </a:p>
        </p:txBody>
      </p:sp>
    </p:spTree>
    <p:extLst>
      <p:ext uri="{BB962C8B-B14F-4D97-AF65-F5344CB8AC3E}">
        <p14:creationId xmlns:p14="http://schemas.microsoft.com/office/powerpoint/2010/main" val="348028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0 – Data sharing consents</a:t>
            </a:r>
          </a:p>
        </p:txBody>
      </p:sp>
      <p:sp>
        <p:nvSpPr>
          <p:cNvPr id="6" name="Content Placeholder 5"/>
          <p:cNvSpPr>
            <a:spLocks noGrp="1"/>
          </p:cNvSpPr>
          <p:nvPr>
            <p:ph idx="1"/>
          </p:nvPr>
        </p:nvSpPr>
        <p:spPr/>
        <p:txBody>
          <a:bodyPr/>
          <a:lstStyle/>
          <a:p>
            <a:r>
              <a:rPr lang="fr-BE" dirty="0" smtClean="0"/>
              <a:t>22/03/2021</a:t>
            </a:r>
            <a:r>
              <a:rPr lang="fr-BE" smtClean="0"/>
              <a:t>: 9.632.719</a:t>
            </a:r>
            <a:r>
              <a:rPr lang="fr-BE" smtClean="0">
                <a:solidFill>
                  <a:srgbClr val="FF0000"/>
                </a:solidFill>
              </a:rPr>
              <a:t> </a:t>
            </a:r>
            <a:r>
              <a:rPr lang="fr-BE" dirty="0" smtClean="0"/>
              <a:t>personnes </a:t>
            </a:r>
            <a:r>
              <a:rPr lang="fr-BE" dirty="0"/>
              <a:t>ont donné leur consentement éclairé pour le partage de données</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pic>
        <p:nvPicPr>
          <p:cNvPr id="8" name="Picture 7"/>
          <p:cNvPicPr>
            <a:picLocks noChangeAspect="1"/>
          </p:cNvPicPr>
          <p:nvPr/>
        </p:nvPicPr>
        <p:blipFill>
          <a:blip r:embed="rId3"/>
          <a:stretch>
            <a:fillRect/>
          </a:stretch>
        </p:blipFill>
        <p:spPr>
          <a:xfrm>
            <a:off x="4223792" y="2004977"/>
            <a:ext cx="5976664" cy="4430866"/>
          </a:xfrm>
          <a:prstGeom prst="rect">
            <a:avLst/>
          </a:prstGeom>
        </p:spPr>
      </p:pic>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30</a:t>
            </a:fld>
            <a:endParaRPr lang="en-GB" dirty="0"/>
          </a:p>
        </p:txBody>
      </p:sp>
    </p:spTree>
    <p:extLst>
      <p:ext uri="{BB962C8B-B14F-4D97-AF65-F5344CB8AC3E}">
        <p14:creationId xmlns:p14="http://schemas.microsoft.com/office/powerpoint/2010/main" val="26228068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Cluster 0 – Clarifier &amp; Harmoniser les </a:t>
            </a:r>
            <a:r>
              <a:rPr lang="fr-BE" dirty="0" smtClean="0"/>
              <a:t>concepts (1/2)</a:t>
            </a:r>
            <a:endParaRPr lang="fr-BE" dirty="0"/>
          </a:p>
        </p:txBody>
      </p:sp>
      <p:sp>
        <p:nvSpPr>
          <p:cNvPr id="11" name="Content Placeholder 10"/>
          <p:cNvSpPr>
            <a:spLocks noGrp="1"/>
          </p:cNvSpPr>
          <p:nvPr>
            <p:ph idx="1"/>
          </p:nvPr>
        </p:nvSpPr>
        <p:spPr>
          <a:xfrm>
            <a:off x="589568" y="1118624"/>
            <a:ext cx="10972800" cy="5285797"/>
          </a:xfrm>
        </p:spPr>
        <p:txBody>
          <a:bodyPr/>
          <a:lstStyle/>
          <a:p>
            <a:pPr>
              <a:spcBef>
                <a:spcPts val="300"/>
              </a:spcBef>
            </a:pPr>
            <a:endParaRPr lang="fr-BE" dirty="0" smtClean="0"/>
          </a:p>
          <a:p>
            <a:pPr>
              <a:spcBef>
                <a:spcPts val="300"/>
              </a:spcBef>
            </a:pPr>
            <a:r>
              <a:rPr lang="fr-BE" dirty="0" smtClean="0"/>
              <a:t>Relations </a:t>
            </a:r>
            <a:r>
              <a:rPr lang="fr-BE" dirty="0"/>
              <a:t>thérapeutiques, de soins et exclusions</a:t>
            </a:r>
          </a:p>
          <a:p>
            <a:pPr lvl="1">
              <a:spcBef>
                <a:spcPts val="300"/>
              </a:spcBef>
            </a:pPr>
            <a:r>
              <a:rPr lang="fr-BE" dirty="0"/>
              <a:t>source authentique pour les exclusions: </a:t>
            </a:r>
            <a:r>
              <a:rPr lang="fr-BE" dirty="0" smtClean="0"/>
              <a:t>plate-forme</a:t>
            </a:r>
            <a:r>
              <a:rPr lang="fr-BE" dirty="0" smtClean="0">
                <a:solidFill>
                  <a:srgbClr val="087670"/>
                </a:solidFill>
              </a:rPr>
              <a:t> </a:t>
            </a:r>
            <a:r>
              <a:rPr lang="fr-BE" dirty="0">
                <a:solidFill>
                  <a:srgbClr val="087670"/>
                </a:solidFill>
              </a:rPr>
              <a:t>eHealth</a:t>
            </a:r>
          </a:p>
          <a:p>
            <a:pPr lvl="2">
              <a:spcBef>
                <a:spcPts val="300"/>
              </a:spcBef>
            </a:pPr>
            <a:r>
              <a:rPr lang="fr-BE" dirty="0"/>
              <a:t>possibilités de copies locales synchronisées </a:t>
            </a:r>
          </a:p>
          <a:p>
            <a:pPr lvl="1">
              <a:spcBef>
                <a:spcPts val="300"/>
              </a:spcBef>
            </a:pPr>
            <a:r>
              <a:rPr lang="fr-BE" dirty="0"/>
              <a:t>meilleure harmonisation mutuelle des différents portails et </a:t>
            </a:r>
            <a:r>
              <a:rPr lang="fr-BE" dirty="0" err="1"/>
              <a:t>personal</a:t>
            </a:r>
            <a:r>
              <a:rPr lang="fr-BE" dirty="0"/>
              <a:t> </a:t>
            </a:r>
            <a:r>
              <a:rPr lang="fr-BE" dirty="0" err="1"/>
              <a:t>health</a:t>
            </a:r>
            <a:r>
              <a:rPr lang="fr-BE" dirty="0"/>
              <a:t> </a:t>
            </a:r>
            <a:r>
              <a:rPr lang="fr-BE" dirty="0" err="1"/>
              <a:t>viewer</a:t>
            </a:r>
            <a:r>
              <a:rPr lang="fr-BE" dirty="0"/>
              <a:t> (PHV)</a:t>
            </a:r>
          </a:p>
          <a:p>
            <a:pPr lvl="2">
              <a:spcBef>
                <a:spcPts val="300"/>
              </a:spcBef>
            </a:pPr>
            <a:r>
              <a:rPr lang="fr-BE" dirty="0"/>
              <a:t>en cours</a:t>
            </a:r>
          </a:p>
          <a:p>
            <a:pPr>
              <a:spcBef>
                <a:spcPts val="300"/>
              </a:spcBef>
            </a:pPr>
            <a:r>
              <a:rPr lang="fr-BE" dirty="0"/>
              <a:t>Mandats et relations parents-enfants</a:t>
            </a:r>
          </a:p>
          <a:p>
            <a:pPr lvl="1">
              <a:spcBef>
                <a:spcPts val="300"/>
              </a:spcBef>
            </a:pPr>
            <a:r>
              <a:rPr lang="fr-BE" dirty="0"/>
              <a:t>nécessité d’une meilleure harmonisation mutuelle pour la gestion des mandats entre les différents </a:t>
            </a:r>
            <a:r>
              <a:rPr lang="fr-BE" dirty="0" smtClean="0"/>
              <a:t>hubs/</a:t>
            </a:r>
            <a:r>
              <a:rPr lang="fr-BE" dirty="0" err="1" smtClean="0"/>
              <a:t>coffres-forts</a:t>
            </a:r>
            <a:endParaRPr lang="fr-BE" dirty="0"/>
          </a:p>
          <a:p>
            <a:pPr lvl="2">
              <a:spcBef>
                <a:spcPts val="300"/>
              </a:spcBef>
            </a:pPr>
            <a:r>
              <a:rPr lang="fr-BE" dirty="0"/>
              <a:t>analyse </a:t>
            </a:r>
            <a:r>
              <a:rPr lang="fr-BE" dirty="0" err="1"/>
              <a:t>as-is</a:t>
            </a:r>
            <a:r>
              <a:rPr lang="fr-BE" dirty="0"/>
              <a:t> et propositions </a:t>
            </a:r>
            <a:r>
              <a:rPr lang="fr-BE" dirty="0" err="1"/>
              <a:t>to-be</a:t>
            </a:r>
            <a:r>
              <a:rPr lang="fr-BE" dirty="0"/>
              <a:t> en cours</a:t>
            </a:r>
          </a:p>
          <a:p>
            <a:pPr marL="914400" lvl="2" indent="0">
              <a:spcBef>
                <a:spcPts val="300"/>
              </a:spcBef>
              <a:buNone/>
            </a:pPr>
            <a:endParaRPr lang="nl-BE" dirty="0" smtClean="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31</a:t>
            </a:fld>
            <a:endParaRPr lang="en-GB" dirty="0"/>
          </a:p>
        </p:txBody>
      </p:sp>
    </p:spTree>
    <p:extLst>
      <p:ext uri="{BB962C8B-B14F-4D97-AF65-F5344CB8AC3E}">
        <p14:creationId xmlns:p14="http://schemas.microsoft.com/office/powerpoint/2010/main" val="3803356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Cluster 0 – Clarifier &amp; Harmoniser les </a:t>
            </a:r>
            <a:r>
              <a:rPr lang="fr-BE" dirty="0" smtClean="0"/>
              <a:t>concepts (2/2)</a:t>
            </a:r>
            <a:endParaRPr lang="fr-BE" dirty="0"/>
          </a:p>
        </p:txBody>
      </p:sp>
      <p:sp>
        <p:nvSpPr>
          <p:cNvPr id="11" name="Content Placeholder 10"/>
          <p:cNvSpPr>
            <a:spLocks noGrp="1"/>
          </p:cNvSpPr>
          <p:nvPr>
            <p:ph idx="1"/>
          </p:nvPr>
        </p:nvSpPr>
        <p:spPr>
          <a:xfrm>
            <a:off x="589568" y="1118624"/>
            <a:ext cx="10972800" cy="5285797"/>
          </a:xfrm>
        </p:spPr>
        <p:txBody>
          <a:bodyPr/>
          <a:lstStyle/>
          <a:p>
            <a:pPr>
              <a:spcBef>
                <a:spcPts val="300"/>
              </a:spcBef>
            </a:pPr>
            <a:endParaRPr lang="fr-BE" dirty="0" smtClean="0"/>
          </a:p>
          <a:p>
            <a:pPr>
              <a:spcBef>
                <a:spcPts val="300"/>
              </a:spcBef>
            </a:pPr>
            <a:r>
              <a:rPr lang="fr-BE" dirty="0" smtClean="0"/>
              <a:t>Matrice des accès</a:t>
            </a:r>
            <a:endParaRPr lang="fr-BE" dirty="0"/>
          </a:p>
          <a:p>
            <a:pPr lvl="1">
              <a:spcBef>
                <a:spcPts val="300"/>
              </a:spcBef>
            </a:pPr>
            <a:r>
              <a:rPr lang="fr-BE" dirty="0"/>
              <a:t>proposition et analyse d’une modification du paradigme en cours</a:t>
            </a:r>
          </a:p>
          <a:p>
            <a:pPr lvl="2">
              <a:spcBef>
                <a:spcPts val="300"/>
              </a:spcBef>
            </a:pPr>
            <a:r>
              <a:rPr lang="fr-BE" dirty="0"/>
              <a:t>le rôle de la matrice des accès serait revu et deviendrait indicatif en vue de son accessibilité pour tous les prestataires de soins AR78</a:t>
            </a:r>
          </a:p>
          <a:p>
            <a:pPr lvl="2">
              <a:spcBef>
                <a:spcPts val="300"/>
              </a:spcBef>
            </a:pPr>
            <a:r>
              <a:rPr lang="fr-BE" dirty="0"/>
              <a:t>périmètre limité (certaines données seraient exclues) </a:t>
            </a:r>
          </a:p>
          <a:p>
            <a:pPr lvl="2">
              <a:spcBef>
                <a:spcPts val="300"/>
              </a:spcBef>
            </a:pPr>
            <a:r>
              <a:rPr lang="fr-BE" dirty="0"/>
              <a:t>renforcement des concepts existants tels le consentement</a:t>
            </a:r>
          </a:p>
          <a:p>
            <a:pPr lvl="2">
              <a:spcBef>
                <a:spcPts val="300"/>
              </a:spcBef>
            </a:pPr>
            <a:r>
              <a:rPr lang="fr-BE" dirty="0"/>
              <a:t>introduction de mesures préventives et correctives</a:t>
            </a:r>
          </a:p>
          <a:p>
            <a:pPr lvl="2">
              <a:spcBef>
                <a:spcPts val="300"/>
              </a:spcBef>
            </a:pPr>
            <a:endParaRPr lang="nl-BE" dirty="0" smtClean="0"/>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32</a:t>
            </a:fld>
            <a:endParaRPr lang="en-GB" dirty="0"/>
          </a:p>
        </p:txBody>
      </p:sp>
    </p:spTree>
    <p:extLst>
      <p:ext uri="{BB962C8B-B14F-4D97-AF65-F5344CB8AC3E}">
        <p14:creationId xmlns:p14="http://schemas.microsoft.com/office/powerpoint/2010/main" val="35043389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0 – Relations de soins</a:t>
            </a:r>
          </a:p>
        </p:txBody>
      </p:sp>
      <p:sp>
        <p:nvSpPr>
          <p:cNvPr id="11" name="Content Placeholder 10"/>
          <p:cNvSpPr>
            <a:spLocks noGrp="1"/>
          </p:cNvSpPr>
          <p:nvPr>
            <p:ph idx="1"/>
          </p:nvPr>
        </p:nvSpPr>
        <p:spPr/>
        <p:txBody>
          <a:bodyPr/>
          <a:lstStyle/>
          <a:p>
            <a:endParaRPr lang="fr-BE" dirty="0" smtClean="0"/>
          </a:p>
          <a:p>
            <a:r>
              <a:rPr lang="fr-BE" dirty="0" smtClean="0"/>
              <a:t>2021</a:t>
            </a:r>
            <a:endParaRPr lang="fr-BE" dirty="0"/>
          </a:p>
          <a:p>
            <a:pPr lvl="1"/>
            <a:r>
              <a:rPr lang="fr-BE" dirty="0"/>
              <a:t>développement de services concernant la banque de données résiduaire qui sont utiles au projet </a:t>
            </a:r>
            <a:r>
              <a:rPr lang="fr-BE" dirty="0" err="1"/>
              <a:t>BelRAI</a:t>
            </a:r>
            <a:r>
              <a:rPr lang="fr-BE" dirty="0"/>
              <a:t> Flandre et autres</a:t>
            </a:r>
          </a:p>
          <a:p>
            <a:pPr lvl="1"/>
            <a:r>
              <a:rPr lang="fr-BE" dirty="0" smtClean="0"/>
              <a:t>extension </a:t>
            </a:r>
            <a:r>
              <a:rPr lang="fr-BE" dirty="0"/>
              <a:t>possible de la banque de données résiduaire à</a:t>
            </a:r>
          </a:p>
          <a:p>
            <a:pPr lvl="2"/>
            <a:r>
              <a:rPr lang="fr-BE" dirty="0"/>
              <a:t>d’autres applications</a:t>
            </a:r>
          </a:p>
          <a:p>
            <a:pPr lvl="2"/>
            <a:r>
              <a:rPr lang="fr-BE" dirty="0"/>
              <a:t>moyennant le chiffrement des relations de soins dont il est possible de déduire des informations relatives à la santé</a:t>
            </a:r>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33</a:t>
            </a:fld>
            <a:endParaRPr lang="en-GB" dirty="0"/>
          </a:p>
        </p:txBody>
      </p:sp>
    </p:spTree>
    <p:extLst>
      <p:ext uri="{BB962C8B-B14F-4D97-AF65-F5344CB8AC3E}">
        <p14:creationId xmlns:p14="http://schemas.microsoft.com/office/powerpoint/2010/main" val="16740477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0 – Circles of trust</a:t>
            </a:r>
          </a:p>
        </p:txBody>
      </p:sp>
      <p:sp>
        <p:nvSpPr>
          <p:cNvPr id="11" name="Content Placeholder 10"/>
          <p:cNvSpPr>
            <a:spLocks noGrp="1"/>
          </p:cNvSpPr>
          <p:nvPr>
            <p:ph idx="1"/>
          </p:nvPr>
        </p:nvSpPr>
        <p:spPr/>
        <p:txBody>
          <a:bodyPr/>
          <a:lstStyle/>
          <a:p>
            <a:r>
              <a:rPr lang="fr-BE" dirty="0" err="1"/>
              <a:t>Circles</a:t>
            </a:r>
            <a:r>
              <a:rPr lang="fr-BE" dirty="0"/>
              <a:t> of trust (</a:t>
            </a:r>
            <a:r>
              <a:rPr lang="fr-BE" dirty="0" err="1"/>
              <a:t>CoT</a:t>
            </a:r>
            <a:r>
              <a:rPr lang="fr-BE" dirty="0"/>
              <a:t>)</a:t>
            </a:r>
          </a:p>
          <a:p>
            <a:pPr lvl="1"/>
            <a:r>
              <a:rPr lang="fr-BE" dirty="0"/>
              <a:t>définit de manière objective</a:t>
            </a:r>
          </a:p>
          <a:p>
            <a:pPr lvl="2"/>
            <a:r>
              <a:rPr lang="fr-BE" dirty="0"/>
              <a:t>qui exécute quels contrôles</a:t>
            </a:r>
          </a:p>
          <a:p>
            <a:pPr lvl="2"/>
            <a:r>
              <a:rPr lang="fr-BE" dirty="0"/>
              <a:t>comment implémenter les principes fondamentaux de sécurité de l’information et de protection de la vie privée</a:t>
            </a:r>
          </a:p>
          <a:p>
            <a:pPr lvl="2"/>
            <a:r>
              <a:rPr lang="fr-BE" dirty="0"/>
              <a:t>quels mécanismes de contrôle doivent être mis en œuvre</a:t>
            </a:r>
          </a:p>
          <a:p>
            <a:pPr lvl="1"/>
            <a:r>
              <a:rPr lang="fr-BE" dirty="0"/>
              <a:t>règlement approuvé </a:t>
            </a:r>
          </a:p>
          <a:p>
            <a:pPr lvl="2"/>
            <a:r>
              <a:rPr lang="fr-BE" dirty="0"/>
              <a:t>par le Comité de gestion de la </a:t>
            </a:r>
            <a:r>
              <a:rPr lang="fr-BE" dirty="0" smtClean="0"/>
              <a:t>plate-forme </a:t>
            </a:r>
            <a:r>
              <a:rPr lang="fr-BE" dirty="0">
                <a:solidFill>
                  <a:srgbClr val="087670"/>
                </a:solidFill>
              </a:rPr>
              <a:t>eHealth</a:t>
            </a:r>
            <a:r>
              <a:rPr lang="fr-BE" dirty="0"/>
              <a:t> le 10 septembre 2019 </a:t>
            </a:r>
          </a:p>
          <a:p>
            <a:pPr lvl="2"/>
            <a:r>
              <a:rPr lang="fr-BE" dirty="0"/>
              <a:t>par le Comité de sécurité de l’information le 1er octobre 2019</a:t>
            </a:r>
          </a:p>
          <a:p>
            <a:pPr lvl="2"/>
            <a:r>
              <a:rPr lang="fr-BE" dirty="0"/>
              <a:t>voir </a:t>
            </a:r>
            <a:r>
              <a:rPr lang="fr-BE" dirty="0">
                <a:hlinkClick r:id="rId3"/>
              </a:rPr>
              <a:t>https://www.ehealth.fgov.be/ehealthplatform/fr/reglements</a:t>
            </a:r>
            <a:r>
              <a:rPr lang="fr-BE" dirty="0"/>
              <a:t>  </a:t>
            </a:r>
          </a:p>
          <a:p>
            <a:pPr lvl="1"/>
            <a:r>
              <a:rPr lang="fr-BE" dirty="0"/>
              <a:t>1er use case implémenté dans le cadre de </a:t>
            </a:r>
            <a:r>
              <a:rPr lang="fr-BE" dirty="0" smtClean="0"/>
              <a:t>COVID-19</a:t>
            </a:r>
            <a:endParaRPr lang="fr-BE" dirty="0"/>
          </a:p>
          <a:p>
            <a:pPr lvl="2"/>
            <a:r>
              <a:rPr lang="fr-BE" dirty="0"/>
              <a:t>les laboratoires de biologie clinique et les hôpitaux doivent remplir la déclaration sur l’honneur afin de pouvoir déléguer la consultation du registre national et des registres BCSS ainsi que la création d’un numéro Bis au personnel administratif</a:t>
            </a:r>
          </a:p>
        </p:txBody>
      </p:sp>
      <p:sp>
        <p:nvSpPr>
          <p:cNvPr id="66" name="AutoShape 4" descr="Résultat de recherche d'images pour &quot;recip-e&quot;"/>
          <p:cNvSpPr>
            <a:spLocks noChangeAspect="1" noChangeArrowheads="1"/>
          </p:cNvSpPr>
          <p:nvPr/>
        </p:nvSpPr>
        <p:spPr bwMode="auto">
          <a:xfrm>
            <a:off x="3611761" y="1418929"/>
            <a:ext cx="171450" cy="1714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3611763" y="1028700"/>
            <a:ext cx="4227314" cy="9858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bodyPr>
          <a:lstStyle/>
          <a:p>
            <a:pPr>
              <a:defRPr/>
            </a:pPr>
            <a:endParaRPr lang="en-US" sz="1013">
              <a:solidFill>
                <a:prstClr val="black"/>
              </a:solidFill>
              <a:latin typeface="Calibri" panose="020F0502020204030204"/>
            </a:endParaRPr>
          </a:p>
        </p:txBody>
      </p:sp>
      <p:sp>
        <p:nvSpPr>
          <p:cNvPr id="84" name="Content Placeholder 2"/>
          <p:cNvSpPr txBox="1">
            <a:spLocks/>
          </p:cNvSpPr>
          <p:nvPr/>
        </p:nvSpPr>
        <p:spPr>
          <a:xfrm>
            <a:off x="3787244" y="4831255"/>
            <a:ext cx="4629150" cy="1053117"/>
          </a:xfrm>
          <a:prstGeom prst="rect">
            <a:avLst/>
          </a:prstGeom>
        </p:spPr>
        <p:txBody>
          <a:bodyPr vert="horz" lIns="51435" tIns="25718" rIns="51435" bIns="25718"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125" dirty="0">
              <a:solidFill>
                <a:prstClr val="black"/>
              </a:solidFill>
              <a:latin typeface="Calibri" panose="020F0502020204030204"/>
            </a:endParaRPr>
          </a:p>
          <a:p>
            <a:pPr>
              <a:buClr>
                <a:srgbClr val="4F81BD"/>
              </a:buClr>
              <a:defRPr/>
            </a:pPr>
            <a:endParaRPr lang="en-US" sz="1125"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34</a:t>
            </a:fld>
            <a:endParaRPr lang="en-GB" dirty="0"/>
          </a:p>
        </p:txBody>
      </p:sp>
    </p:spTree>
    <p:extLst>
      <p:ext uri="{BB962C8B-B14F-4D97-AF65-F5344CB8AC3E}">
        <p14:creationId xmlns:p14="http://schemas.microsoft.com/office/powerpoint/2010/main" val="2234068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3 – Business continuity</a:t>
            </a:r>
          </a:p>
        </p:txBody>
      </p:sp>
      <p:sp>
        <p:nvSpPr>
          <p:cNvPr id="11" name="Content Placeholder 10"/>
          <p:cNvSpPr>
            <a:spLocks noGrp="1"/>
          </p:cNvSpPr>
          <p:nvPr>
            <p:ph idx="1"/>
          </p:nvPr>
        </p:nvSpPr>
        <p:spPr/>
        <p:txBody>
          <a:bodyPr/>
          <a:lstStyle/>
          <a:p>
            <a:pPr>
              <a:spcBef>
                <a:spcPts val="300"/>
              </a:spcBef>
            </a:pPr>
            <a:r>
              <a:rPr lang="fr-BE" dirty="0"/>
              <a:t>Performance et disponibilité optimales des applications destinées aux utilisateurs finaux</a:t>
            </a:r>
          </a:p>
          <a:p>
            <a:pPr>
              <a:spcBef>
                <a:spcPts val="300"/>
              </a:spcBef>
            </a:pPr>
            <a:r>
              <a:rPr lang="fr-BE" dirty="0"/>
              <a:t>Méthode </a:t>
            </a:r>
          </a:p>
          <a:p>
            <a:pPr lvl="1">
              <a:spcBef>
                <a:spcPts val="300"/>
              </a:spcBef>
            </a:pPr>
            <a:r>
              <a:rPr lang="fr-BE" dirty="0"/>
              <a:t>SLA</a:t>
            </a:r>
          </a:p>
          <a:p>
            <a:pPr lvl="2">
              <a:spcBef>
                <a:spcPts val="300"/>
              </a:spcBef>
            </a:pPr>
            <a:r>
              <a:rPr lang="fr-BE" dirty="0"/>
              <a:t>relatifs à la disponibilité et à la performance</a:t>
            </a:r>
          </a:p>
          <a:p>
            <a:pPr lvl="2">
              <a:spcBef>
                <a:spcPts val="300"/>
              </a:spcBef>
            </a:pPr>
            <a:r>
              <a:rPr lang="fr-BE" dirty="0"/>
              <a:t>difficulté: end-to-end (mise en place prioritaire en 2020)</a:t>
            </a:r>
          </a:p>
          <a:p>
            <a:pPr lvl="1">
              <a:spcBef>
                <a:spcPts val="300"/>
              </a:spcBef>
            </a:pPr>
            <a:r>
              <a:rPr lang="fr-BE" dirty="0"/>
              <a:t>suppression des single points of </a:t>
            </a:r>
            <a:r>
              <a:rPr lang="fr-BE" dirty="0" err="1"/>
              <a:t>failures</a:t>
            </a:r>
            <a:r>
              <a:rPr lang="fr-BE" dirty="0"/>
              <a:t> (SPOF) dans tous les environnements (p.ex. troisième centre de données pour la </a:t>
            </a:r>
            <a:r>
              <a:rPr lang="fr-BE" dirty="0" smtClean="0"/>
              <a:t>plate-forme </a:t>
            </a:r>
            <a:r>
              <a:rPr lang="fr-BE" dirty="0">
                <a:solidFill>
                  <a:srgbClr val="087670"/>
                </a:solidFill>
              </a:rPr>
              <a:t>eHealth</a:t>
            </a:r>
            <a:r>
              <a:rPr lang="fr-BE" dirty="0"/>
              <a:t>)</a:t>
            </a:r>
          </a:p>
          <a:p>
            <a:pPr lvl="1">
              <a:spcBef>
                <a:spcPts val="300"/>
              </a:spcBef>
            </a:pPr>
            <a:r>
              <a:rPr lang="fr-BE" dirty="0"/>
              <a:t>surveillance end-to-end</a:t>
            </a:r>
          </a:p>
          <a:p>
            <a:pPr lvl="1">
              <a:spcBef>
                <a:spcPts val="300"/>
              </a:spcBef>
            </a:pPr>
            <a:r>
              <a:rPr lang="fr-BE" dirty="0" err="1"/>
              <a:t>dashboard</a:t>
            </a:r>
            <a:r>
              <a:rPr lang="fr-BE" dirty="0"/>
              <a:t> central &amp; supervision</a:t>
            </a:r>
          </a:p>
          <a:p>
            <a:pPr lvl="1">
              <a:spcBef>
                <a:spcPts val="300"/>
              </a:spcBef>
            </a:pPr>
            <a:r>
              <a:rPr lang="fr-BE" dirty="0"/>
              <a:t>gestion des incidents</a:t>
            </a:r>
          </a:p>
          <a:p>
            <a:pPr lvl="1">
              <a:spcBef>
                <a:spcPts val="300"/>
              </a:spcBef>
            </a:pPr>
            <a:r>
              <a:rPr lang="fr-BE" dirty="0"/>
              <a:t>gestion des problèmes</a:t>
            </a:r>
          </a:p>
          <a:p>
            <a:pPr lvl="1">
              <a:spcBef>
                <a:spcPts val="300"/>
              </a:spcBef>
            </a:pPr>
            <a:r>
              <a:rPr lang="fr-BE" dirty="0"/>
              <a:t>planning de capacité </a:t>
            </a:r>
          </a:p>
          <a:p>
            <a:pPr lvl="1">
              <a:spcBef>
                <a:spcPts val="300"/>
              </a:spcBef>
            </a:pPr>
            <a:r>
              <a:rPr lang="fr-BE" dirty="0"/>
              <a:t>calendrier des releases &amp; interventions accessibles au public</a:t>
            </a:r>
          </a:p>
          <a:p>
            <a:pPr lvl="1">
              <a:spcBef>
                <a:spcPts val="300"/>
              </a:spcBef>
            </a:pPr>
            <a:r>
              <a:rPr lang="fr-BE" dirty="0"/>
              <a:t>importance de l’exhaustivité!</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500" dirty="0"/>
          </a:p>
          <a:p>
            <a:endParaRPr lang="en-US" sz="1500" dirty="0"/>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35</a:t>
            </a:fld>
            <a:endParaRPr lang="en-GB" dirty="0"/>
          </a:p>
        </p:txBody>
      </p:sp>
    </p:spTree>
    <p:extLst>
      <p:ext uri="{BB962C8B-B14F-4D97-AF65-F5344CB8AC3E}">
        <p14:creationId xmlns:p14="http://schemas.microsoft.com/office/powerpoint/2010/main" val="1445285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fr-BE"/>
              <a:t>Cluster 3 – Business continuity</a:t>
            </a:r>
          </a:p>
        </p:txBody>
      </p:sp>
      <p:sp>
        <p:nvSpPr>
          <p:cNvPr id="2312195" name="Rectangle 3"/>
          <p:cNvSpPr>
            <a:spLocks noGrp="1" noChangeArrowheads="1"/>
          </p:cNvSpPr>
          <p:nvPr>
            <p:ph idx="1"/>
          </p:nvPr>
        </p:nvSpPr>
        <p:spPr/>
        <p:txBody>
          <a:bodyPr/>
          <a:lstStyle/>
          <a:p>
            <a:r>
              <a:rPr lang="fr-BE" dirty="0">
                <a:hlinkClick r:id="rId3"/>
              </a:rPr>
              <a:t>www.status.ehealth.fgov.be</a:t>
            </a:r>
          </a:p>
          <a:p>
            <a:endParaRPr lang="nl-BE" dirty="0"/>
          </a:p>
        </p:txBody>
      </p:sp>
      <p:pic>
        <p:nvPicPr>
          <p:cNvPr id="5" name="Picture 4"/>
          <p:cNvPicPr>
            <a:picLocks noChangeAspect="1"/>
          </p:cNvPicPr>
          <p:nvPr/>
        </p:nvPicPr>
        <p:blipFill>
          <a:blip r:embed="rId4"/>
          <a:stretch>
            <a:fillRect/>
          </a:stretch>
        </p:blipFill>
        <p:spPr>
          <a:xfrm>
            <a:off x="3274919" y="1772816"/>
            <a:ext cx="7213324" cy="4608512"/>
          </a:xfrm>
          <a:prstGeom prst="rect">
            <a:avLst/>
          </a:prstGeom>
        </p:spPr>
      </p:pic>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36</a:t>
            </a:fld>
            <a:endParaRPr lang="en-GB" dirty="0"/>
          </a:p>
        </p:txBody>
      </p:sp>
    </p:spTree>
    <p:extLst>
      <p:ext uri="{BB962C8B-B14F-4D97-AF65-F5344CB8AC3E}">
        <p14:creationId xmlns:p14="http://schemas.microsoft.com/office/powerpoint/2010/main" val="808097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3 – Enregistrement des logiciels</a:t>
            </a:r>
          </a:p>
        </p:txBody>
      </p:sp>
      <p:sp>
        <p:nvSpPr>
          <p:cNvPr id="11" name="Content Placeholder 10"/>
          <p:cNvSpPr>
            <a:spLocks noGrp="1"/>
          </p:cNvSpPr>
          <p:nvPr>
            <p:ph idx="1"/>
          </p:nvPr>
        </p:nvSpPr>
        <p:spPr/>
        <p:txBody>
          <a:bodyPr/>
          <a:lstStyle/>
          <a:p>
            <a:r>
              <a:rPr lang="fr-BE"/>
              <a:t>2020 </a:t>
            </a:r>
          </a:p>
          <a:p>
            <a:pPr lvl="1"/>
            <a:r>
              <a:rPr lang="fr-BE"/>
              <a:t>définitions des critères pour les logiciels infirmiers</a:t>
            </a:r>
          </a:p>
          <a:p>
            <a:pPr lvl="2"/>
            <a:r>
              <a:rPr lang="fr-BE"/>
              <a:t>critères approuvés</a:t>
            </a:r>
          </a:p>
          <a:p>
            <a:pPr lvl="2"/>
            <a:r>
              <a:rPr lang="fr-BE"/>
              <a:t>documentation publiée</a:t>
            </a:r>
          </a:p>
          <a:p>
            <a:pPr lvl="1"/>
            <a:r>
              <a:rPr lang="fr-BE"/>
              <a:t>tests supplémentaires pour médecins généralistes</a:t>
            </a:r>
          </a:p>
          <a:p>
            <a:pPr lvl="2"/>
            <a:r>
              <a:rPr lang="fr-BE"/>
              <a:t>report de certains critères à 2021</a:t>
            </a:r>
          </a:p>
          <a:p>
            <a:pPr lvl="3"/>
            <a:r>
              <a:rPr lang="fr-BE"/>
              <a:t>LOINC Labo, Mult-eMediatt, …</a:t>
            </a:r>
          </a:p>
          <a:p>
            <a:pPr lvl="1"/>
            <a:r>
              <a:rPr lang="fr-BE"/>
              <a:t>révisions complètes des critères pour les kinésithérapeutes </a:t>
            </a:r>
          </a:p>
          <a:p>
            <a:pPr lvl="2"/>
            <a:r>
              <a:rPr lang="fr-BE"/>
              <a:t>critères approuvés</a:t>
            </a:r>
          </a:p>
          <a:p>
            <a:pPr lvl="2"/>
            <a:r>
              <a:rPr lang="fr-BE"/>
              <a:t>documentation en cours de rédaction</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37</a:t>
            </a:fld>
            <a:endParaRPr lang="en-GB" dirty="0"/>
          </a:p>
        </p:txBody>
      </p:sp>
    </p:spTree>
    <p:extLst>
      <p:ext uri="{BB962C8B-B14F-4D97-AF65-F5344CB8AC3E}">
        <p14:creationId xmlns:p14="http://schemas.microsoft.com/office/powerpoint/2010/main" val="3915958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3 – Enregistrement des logiciels</a:t>
            </a:r>
          </a:p>
        </p:txBody>
      </p:sp>
      <p:sp>
        <p:nvSpPr>
          <p:cNvPr id="11" name="Content Placeholder 10"/>
          <p:cNvSpPr>
            <a:spLocks noGrp="1"/>
          </p:cNvSpPr>
          <p:nvPr>
            <p:ph idx="1"/>
          </p:nvPr>
        </p:nvSpPr>
        <p:spPr/>
        <p:txBody>
          <a:bodyPr/>
          <a:lstStyle/>
          <a:p>
            <a:r>
              <a:rPr lang="fr-BE"/>
              <a:t>2020 </a:t>
            </a:r>
          </a:p>
          <a:p>
            <a:pPr lvl="1"/>
            <a:r>
              <a:rPr lang="fr-BE"/>
              <a:t>lancement d’un groupe de travail destiné à définir les critères pour les logiciels dentistes </a:t>
            </a:r>
          </a:p>
          <a:p>
            <a:pPr lvl="2"/>
            <a:r>
              <a:rPr lang="fr-BE"/>
              <a:t>V0 d’une liste de critères finalisée et en cours de validation</a:t>
            </a:r>
          </a:p>
          <a:p>
            <a:pPr lvl="1"/>
            <a:r>
              <a:rPr lang="fr-BE"/>
              <a:t>évaluation nouveaux services Recip-e v4 dans les logiciels</a:t>
            </a:r>
          </a:p>
          <a:p>
            <a:pPr lvl="1"/>
            <a:r>
              <a:rPr lang="fr-BE"/>
              <a:t>soutien lors de l’évaluation de l’intégration de la banque de données des médicaments actuelle (SAM v2) dans les logiciels </a:t>
            </a:r>
          </a:p>
          <a:p>
            <a:pPr lvl="1"/>
            <a:r>
              <a:rPr lang="fr-BE"/>
              <a:t>support à l’établissement des critères et des tests sur le schéma de médication</a:t>
            </a:r>
          </a:p>
          <a:p>
            <a:pPr lvl="2"/>
            <a:r>
              <a:rPr lang="fr-BE"/>
              <a:t>une session de tests portant sur un set simplifié a été exécutée avec succès</a:t>
            </a:r>
          </a:p>
          <a:p>
            <a:endParaRPr lang="fr-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38</a:t>
            </a:fld>
            <a:endParaRPr lang="en-GB" dirty="0"/>
          </a:p>
        </p:txBody>
      </p:sp>
    </p:spTree>
    <p:extLst>
      <p:ext uri="{BB962C8B-B14F-4D97-AF65-F5344CB8AC3E}">
        <p14:creationId xmlns:p14="http://schemas.microsoft.com/office/powerpoint/2010/main" val="2017570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3 – Enregistrement des logiciels</a:t>
            </a:r>
          </a:p>
        </p:txBody>
      </p:sp>
      <p:sp>
        <p:nvSpPr>
          <p:cNvPr id="11" name="Content Placeholder 10"/>
          <p:cNvSpPr>
            <a:spLocks noGrp="1"/>
          </p:cNvSpPr>
          <p:nvPr>
            <p:ph idx="1"/>
          </p:nvPr>
        </p:nvSpPr>
        <p:spPr/>
        <p:txBody>
          <a:bodyPr/>
          <a:lstStyle/>
          <a:p>
            <a:r>
              <a:rPr lang="fr-BE" dirty="0"/>
              <a:t>2021</a:t>
            </a:r>
          </a:p>
          <a:p>
            <a:pPr lvl="1"/>
            <a:r>
              <a:rPr lang="fr-BE" dirty="0"/>
              <a:t>enregistrement des logiciels pour les infirmiers (se poursuivra en 2022)</a:t>
            </a:r>
          </a:p>
          <a:p>
            <a:pPr lvl="1"/>
            <a:r>
              <a:rPr lang="fr-BE" dirty="0"/>
              <a:t>enregistrement des logiciels pour les kinés (se poursuivra en 2022)</a:t>
            </a:r>
          </a:p>
          <a:p>
            <a:pPr lvl="2"/>
            <a:r>
              <a:rPr lang="fr-BE" dirty="0"/>
              <a:t>publication de la documentation prévue en Q1 2021</a:t>
            </a:r>
          </a:p>
          <a:p>
            <a:pPr lvl="1"/>
            <a:r>
              <a:rPr lang="fr-BE" dirty="0"/>
              <a:t>finalisation et publication des critères pour les logiciels destinés aux dentistes</a:t>
            </a:r>
          </a:p>
          <a:p>
            <a:pPr lvl="1"/>
            <a:r>
              <a:rPr lang="fr-BE" dirty="0"/>
              <a:t>définition des critères pour les sages-femmes</a:t>
            </a:r>
          </a:p>
          <a:p>
            <a:pPr marL="914400" lvl="2" indent="0">
              <a:buNone/>
            </a:pPr>
            <a:endParaRPr lang="fr-BE" dirty="0" smtClean="0"/>
          </a:p>
          <a:p>
            <a:endParaRPr lang="fr-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39</a:t>
            </a:fld>
            <a:endParaRPr lang="en-GB" dirty="0"/>
          </a:p>
        </p:txBody>
      </p:sp>
    </p:spTree>
    <p:extLst>
      <p:ext uri="{BB962C8B-B14F-4D97-AF65-F5344CB8AC3E}">
        <p14:creationId xmlns:p14="http://schemas.microsoft.com/office/powerpoint/2010/main" val="2883106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Architecture de base</a:t>
            </a:r>
          </a:p>
        </p:txBody>
      </p:sp>
      <p:pic>
        <p:nvPicPr>
          <p:cNvPr id="96261" name="Picture 7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8813" y="581025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2" name="Oval 83"/>
          <p:cNvSpPr>
            <a:spLocks noChangeArrowheads="1"/>
          </p:cNvSpPr>
          <p:nvPr/>
        </p:nvSpPr>
        <p:spPr bwMode="auto">
          <a:xfrm>
            <a:off x="1998663" y="3857626"/>
            <a:ext cx="989012"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fr-FR" altLang="en-US" sz="2400" b="1" i="1">
              <a:solidFill>
                <a:srgbClr val="000000"/>
              </a:solidFill>
            </a:endParaRPr>
          </a:p>
        </p:txBody>
      </p:sp>
      <p:sp>
        <p:nvSpPr>
          <p:cNvPr id="96263" name="Oval 84"/>
          <p:cNvSpPr>
            <a:spLocks noChangeArrowheads="1"/>
          </p:cNvSpPr>
          <p:nvPr/>
        </p:nvSpPr>
        <p:spPr bwMode="auto">
          <a:xfrm>
            <a:off x="9359901" y="3851276"/>
            <a:ext cx="989013" cy="1414463"/>
          </a:xfrm>
          <a:prstGeom prst="ellipse">
            <a:avLst/>
          </a:prstGeom>
          <a:gradFill rotWithShape="1">
            <a:gsLst>
              <a:gs pos="0">
                <a:srgbClr val="475E76"/>
              </a:gs>
              <a:gs pos="50000">
                <a:srgbClr val="99CCFF"/>
              </a:gs>
              <a:gs pos="100000">
                <a:srgbClr val="475E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79" name="Rectangle 85"/>
          <p:cNvSpPr>
            <a:spLocks noChangeArrowheads="1"/>
          </p:cNvSpPr>
          <p:nvPr/>
        </p:nvSpPr>
        <p:spPr bwMode="auto">
          <a:xfrm>
            <a:off x="2508251" y="3859214"/>
            <a:ext cx="7364413" cy="1412875"/>
          </a:xfrm>
          <a:prstGeom prst="rect">
            <a:avLst/>
          </a:prstGeom>
          <a:gradFill rotWithShape="1">
            <a:gsLst>
              <a:gs pos="0">
                <a:srgbClr val="99CCFF">
                  <a:gamma/>
                  <a:shade val="46275"/>
                  <a:invGamma/>
                </a:srgbClr>
              </a:gs>
              <a:gs pos="50000">
                <a:srgbClr val="99CCFF"/>
              </a:gs>
              <a:gs pos="100000">
                <a:srgbClr val="99CCFF">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endParaRPr lang="fr-BE" sz="2400" b="1" i="1">
              <a:solidFill>
                <a:srgbClr val="FFFFFF"/>
              </a:solidFill>
              <a:effectLst>
                <a:outerShdw blurRad="38100" dist="38100" dir="2700000" algn="tl">
                  <a:srgbClr val="000000"/>
                </a:outerShdw>
              </a:effectLst>
              <a:latin typeface="+mn-lt"/>
              <a:cs typeface="+mn-cs"/>
            </a:endParaRPr>
          </a:p>
          <a:p>
            <a:pPr algn="ctr" fontAlgn="auto">
              <a:spcBef>
                <a:spcPts val="0"/>
              </a:spcBef>
              <a:spcAft>
                <a:spcPts val="0"/>
              </a:spcAft>
              <a:defRPr/>
            </a:pPr>
            <a:endParaRPr lang="en-GB" sz="2400" b="1" i="1">
              <a:solidFill>
                <a:srgbClr val="FFFFFF"/>
              </a:solidFill>
              <a:effectLst>
                <a:outerShdw blurRad="38100" dist="38100" dir="2700000" algn="tl">
                  <a:srgbClr val="000000"/>
                </a:outerShdw>
              </a:effectLst>
              <a:latin typeface="+mn-lt"/>
              <a:cs typeface="+mn-cs"/>
            </a:endParaRPr>
          </a:p>
        </p:txBody>
      </p:sp>
      <p:sp>
        <p:nvSpPr>
          <p:cNvPr id="96265" name="Oval 86"/>
          <p:cNvSpPr>
            <a:spLocks noChangeArrowheads="1"/>
          </p:cNvSpPr>
          <p:nvPr/>
        </p:nvSpPr>
        <p:spPr bwMode="auto">
          <a:xfrm>
            <a:off x="3278188" y="411480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96266" name="Oval 87"/>
          <p:cNvSpPr>
            <a:spLocks noChangeArrowheads="1"/>
          </p:cNvSpPr>
          <p:nvPr/>
        </p:nvSpPr>
        <p:spPr bwMode="auto">
          <a:xfrm>
            <a:off x="9183688" y="4108450"/>
            <a:ext cx="735012" cy="914400"/>
          </a:xfrm>
          <a:prstGeom prst="ellipse">
            <a:avLst/>
          </a:prstGeom>
          <a:gradFill rotWithShape="1">
            <a:gsLst>
              <a:gs pos="0">
                <a:srgbClr val="475E00"/>
              </a:gs>
              <a:gs pos="50000">
                <a:srgbClr val="99CC00"/>
              </a:gs>
              <a:gs pos="100000">
                <a:srgbClr val="475E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altLang="en-US">
              <a:solidFill>
                <a:srgbClr val="000000"/>
              </a:solidFill>
              <a:latin typeface="Calibri" pitchFamily="34" charset="0"/>
            </a:endParaRPr>
          </a:p>
        </p:txBody>
      </p:sp>
      <p:sp>
        <p:nvSpPr>
          <p:cNvPr id="82" name="Rectangle 88"/>
          <p:cNvSpPr>
            <a:spLocks noChangeArrowheads="1"/>
          </p:cNvSpPr>
          <p:nvPr/>
        </p:nvSpPr>
        <p:spPr bwMode="auto">
          <a:xfrm>
            <a:off x="3681414" y="4117976"/>
            <a:ext cx="5832475" cy="906463"/>
          </a:xfrm>
          <a:prstGeom prst="rect">
            <a:avLst/>
          </a:prstGeom>
          <a:gradFill rotWithShape="1">
            <a:gsLst>
              <a:gs pos="0">
                <a:srgbClr val="99CC00">
                  <a:gamma/>
                  <a:shade val="46275"/>
                  <a:invGamma/>
                </a:srgbClr>
              </a:gs>
              <a:gs pos="50000">
                <a:srgbClr val="99CC00"/>
              </a:gs>
              <a:gs pos="100000">
                <a:srgbClr val="99CC00">
                  <a:gamma/>
                  <a:shade val="46275"/>
                  <a:invGamma/>
                </a:srgbClr>
              </a:gs>
            </a:gsLst>
            <a:lin ang="5400000" scaled="1"/>
          </a:gradFill>
          <a:ln w="9525">
            <a:noFill/>
            <a:miter lim="800000"/>
            <a:headEnd/>
            <a:tailEnd/>
          </a:ln>
          <a:effectLst/>
        </p:spPr>
        <p:txBody>
          <a:bodyPr wrap="none" anchor="ctr"/>
          <a:lstStyle/>
          <a:p>
            <a:pPr algn="ctr" fontAlgn="auto">
              <a:spcBef>
                <a:spcPts val="0"/>
              </a:spcBef>
              <a:spcAft>
                <a:spcPts val="0"/>
              </a:spcAft>
              <a:defRPr/>
            </a:pPr>
            <a:r>
              <a:rPr lang="fr-BE" sz="2400" b="1" i="1" dirty="0">
                <a:solidFill>
                  <a:srgbClr val="FFFFFF"/>
                </a:solidFill>
                <a:effectLst>
                  <a:outerShdw blurRad="38100" dist="38100" dir="2700000" algn="tl">
                    <a:srgbClr val="000000"/>
                  </a:outerShdw>
                </a:effectLst>
                <a:latin typeface="+mn-lt"/>
                <a:cs typeface="+mn-cs"/>
              </a:rPr>
              <a:t>Services de base</a:t>
            </a:r>
          </a:p>
          <a:p>
            <a:pPr algn="ctr" fontAlgn="auto">
              <a:spcBef>
                <a:spcPts val="0"/>
              </a:spcBef>
              <a:spcAft>
                <a:spcPts val="0"/>
              </a:spcAft>
              <a:defRPr/>
            </a:pPr>
            <a:r>
              <a:rPr lang="fr-BE" sz="2400" b="1" i="1" dirty="0" smtClean="0">
                <a:solidFill>
                  <a:srgbClr val="FFFFFF"/>
                </a:solidFill>
                <a:effectLst>
                  <a:outerShdw blurRad="38100" dist="38100" dir="2700000" algn="tl">
                    <a:srgbClr val="000000"/>
                  </a:outerShdw>
                </a:effectLst>
                <a:latin typeface="+mn-lt"/>
                <a:cs typeface="+mn-cs"/>
              </a:rPr>
              <a:t>plate-forme </a:t>
            </a:r>
            <a:r>
              <a:rPr lang="fr-BE" sz="2400" b="1" i="1" dirty="0">
                <a:solidFill>
                  <a:srgbClr val="3E6E5A"/>
                </a:solidFill>
                <a:effectLst>
                  <a:outerShdw blurRad="38100" dist="38100" dir="2700000" algn="tl">
                    <a:srgbClr val="000000"/>
                  </a:outerShdw>
                </a:effectLst>
                <a:latin typeface="+mn-lt"/>
                <a:cs typeface="+mn-cs"/>
              </a:rPr>
              <a:t>eHealth</a:t>
            </a:r>
          </a:p>
        </p:txBody>
      </p:sp>
      <p:sp>
        <p:nvSpPr>
          <p:cNvPr id="96268" name="Text Box 89"/>
          <p:cNvSpPr txBox="1">
            <a:spLocks noChangeArrowheads="1"/>
          </p:cNvSpPr>
          <p:nvPr/>
        </p:nvSpPr>
        <p:spPr bwMode="auto">
          <a:xfrm>
            <a:off x="1991544" y="4332289"/>
            <a:ext cx="1281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000">
                <a:solidFill>
                  <a:schemeClr val="tx1"/>
                </a:solidFill>
                <a:latin typeface="Arial" charset="0"/>
              </a:defRPr>
            </a:lvl2pPr>
            <a:lvl3pPr marL="1143000" indent="-228600">
              <a:defRPr>
                <a:solidFill>
                  <a:schemeClr val="tx1"/>
                </a:solidFill>
                <a:latin typeface="Arial" charset="0"/>
              </a:defRPr>
            </a:lvl3pPr>
            <a:lvl4pPr marL="1600200" indent="-228600">
              <a:defRPr sz="1600">
                <a:solidFill>
                  <a:schemeClr val="tx1"/>
                </a:solidFill>
                <a:latin typeface="Arial" charset="0"/>
              </a:defRPr>
            </a:lvl4pPr>
            <a:lvl5pPr marL="2057400" indent="-228600">
              <a:defRPr sz="1400">
                <a:solidFill>
                  <a:schemeClr val="tx1"/>
                </a:solidFill>
                <a:latin typeface="Arial" charset="0"/>
              </a:defRPr>
            </a:lvl5pPr>
            <a:lvl6pPr marL="2514600" indent="-228600" eaLnBrk="0" fontAlgn="base" hangingPunct="0">
              <a:spcAft>
                <a:spcPct val="0"/>
              </a:spcAft>
              <a:buSzPct val="100000"/>
              <a:buFont typeface="Arial" charset="0"/>
              <a:defRPr sz="1400">
                <a:solidFill>
                  <a:schemeClr val="tx1"/>
                </a:solidFill>
                <a:latin typeface="Arial" charset="0"/>
              </a:defRPr>
            </a:lvl6pPr>
            <a:lvl7pPr marL="2971800" indent="-228600" eaLnBrk="0" fontAlgn="base" hangingPunct="0">
              <a:spcAft>
                <a:spcPct val="0"/>
              </a:spcAft>
              <a:buSzPct val="100000"/>
              <a:buFont typeface="Arial" charset="0"/>
              <a:defRPr sz="1400">
                <a:solidFill>
                  <a:schemeClr val="tx1"/>
                </a:solidFill>
                <a:latin typeface="Arial" charset="0"/>
              </a:defRPr>
            </a:lvl7pPr>
            <a:lvl8pPr marL="3429000" indent="-228600" eaLnBrk="0" fontAlgn="base" hangingPunct="0">
              <a:spcAft>
                <a:spcPct val="0"/>
              </a:spcAft>
              <a:buSzPct val="100000"/>
              <a:buFont typeface="Arial" charset="0"/>
              <a:defRPr sz="1400">
                <a:solidFill>
                  <a:schemeClr val="tx1"/>
                </a:solidFill>
                <a:latin typeface="Arial" charset="0"/>
              </a:defRPr>
            </a:lvl8pPr>
            <a:lvl9pPr marL="3886200" indent="-228600" eaLnBrk="0" fontAlgn="base" hangingPunct="0">
              <a:spcAft>
                <a:spcPct val="0"/>
              </a:spcAft>
              <a:buSzPct val="100000"/>
              <a:buFont typeface="Arial" charset="0"/>
              <a:defRPr sz="1400">
                <a:solidFill>
                  <a:schemeClr val="tx1"/>
                </a:solidFill>
                <a:latin typeface="Arial" charset="0"/>
              </a:defRPr>
            </a:lvl9pPr>
          </a:lstStyle>
          <a:p>
            <a:r>
              <a:rPr lang="fr-BE" b="1" i="1" dirty="0">
                <a:solidFill>
                  <a:srgbClr val="000000"/>
                </a:solidFill>
              </a:rPr>
              <a:t>Réseau</a:t>
            </a:r>
          </a:p>
        </p:txBody>
      </p:sp>
      <p:sp>
        <p:nvSpPr>
          <p:cNvPr id="85" name="Oval 5"/>
          <p:cNvSpPr>
            <a:spLocks noChangeArrowheads="1"/>
          </p:cNvSpPr>
          <p:nvPr/>
        </p:nvSpPr>
        <p:spPr bwMode="auto">
          <a:xfrm>
            <a:off x="5000625" y="1289050"/>
            <a:ext cx="2286000" cy="762000"/>
          </a:xfrm>
          <a:prstGeom prst="ellipse">
            <a:avLst/>
          </a:prstGeom>
          <a:noFill/>
          <a:ln w="9525">
            <a:noFill/>
            <a:round/>
            <a:headEnd/>
            <a:tailEnd/>
          </a:ln>
          <a:effectLst/>
        </p:spPr>
        <p:txBody>
          <a:bodyPr wrap="none" anchor="ctr"/>
          <a:lstStyle/>
          <a:p>
            <a:pPr algn="ctr" fontAlgn="auto">
              <a:spcBef>
                <a:spcPts val="0"/>
              </a:spcBef>
              <a:spcAft>
                <a:spcPts val="0"/>
              </a:spcAft>
              <a:defRPr/>
            </a:pPr>
            <a:r>
              <a:rPr lang="fr-BE" sz="2000" b="1" i="1">
                <a:solidFill>
                  <a:srgbClr val="000000"/>
                </a:solidFill>
                <a:effectLst>
                  <a:outerShdw blurRad="38100" dist="38100" dir="2700000" algn="tl">
                    <a:srgbClr val="C0C0C0"/>
                  </a:outerShdw>
                </a:effectLst>
                <a:latin typeface="+mn-lt"/>
                <a:cs typeface="+mn-cs"/>
              </a:rPr>
              <a:t>Patients, prestataire de soins</a:t>
            </a:r>
          </a:p>
          <a:p>
            <a:pPr algn="ctr" fontAlgn="auto">
              <a:spcBef>
                <a:spcPts val="0"/>
              </a:spcBef>
              <a:spcAft>
                <a:spcPts val="0"/>
              </a:spcAft>
              <a:defRPr/>
            </a:pPr>
            <a:r>
              <a:rPr lang="fr-BE" sz="2000" b="1" i="1">
                <a:solidFill>
                  <a:srgbClr val="000000"/>
                </a:solidFill>
                <a:effectLst>
                  <a:outerShdw blurRad="38100" dist="38100" dir="2700000" algn="tl">
                    <a:srgbClr val="C0C0C0"/>
                  </a:outerShdw>
                </a:effectLst>
                <a:latin typeface="+mn-lt"/>
                <a:cs typeface="+mn-cs"/>
              </a:rPr>
              <a:t>et établissements de soins</a:t>
            </a:r>
          </a:p>
        </p:txBody>
      </p:sp>
      <p:sp>
        <p:nvSpPr>
          <p:cNvPr id="86" name="AutoShape 13"/>
          <p:cNvSpPr>
            <a:spLocks noChangeArrowheads="1"/>
          </p:cNvSpPr>
          <p:nvPr/>
        </p:nvSpPr>
        <p:spPr bwMode="blackWhite">
          <a:xfrm>
            <a:off x="7450138"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87" name="AutoShape 14"/>
          <p:cNvSpPr>
            <a:spLocks noChangeArrowheads="1"/>
          </p:cNvSpPr>
          <p:nvPr/>
        </p:nvSpPr>
        <p:spPr bwMode="blackWhite">
          <a:xfrm>
            <a:off x="874871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88" name="AutoShape 16"/>
          <p:cNvSpPr>
            <a:spLocks noChangeArrowheads="1"/>
          </p:cNvSpPr>
          <p:nvPr/>
        </p:nvSpPr>
        <p:spPr bwMode="blackWhite">
          <a:xfrm>
            <a:off x="6265863" y="5561013"/>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pic>
        <p:nvPicPr>
          <p:cNvPr id="96274" name="Picture 20" descr="FOD_tekeni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96175" y="5740400"/>
            <a:ext cx="3921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5" name="Rectangle 21"/>
          <p:cNvSpPr>
            <a:spLocks noChangeArrowheads="1"/>
          </p:cNvSpPr>
          <p:nvPr/>
        </p:nvSpPr>
        <p:spPr bwMode="auto">
          <a:xfrm>
            <a:off x="377908" y="5610166"/>
            <a:ext cx="15080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BE" sz="2000" b="1" i="1" dirty="0">
                <a:solidFill>
                  <a:srgbClr val="CC9900"/>
                </a:solidFill>
              </a:rPr>
              <a:t>Fournisseurs</a:t>
            </a:r>
          </a:p>
        </p:txBody>
      </p:sp>
      <p:sp>
        <p:nvSpPr>
          <p:cNvPr id="96276" name="Rectangle 22"/>
          <p:cNvSpPr>
            <a:spLocks noChangeArrowheads="1"/>
          </p:cNvSpPr>
          <p:nvPr/>
        </p:nvSpPr>
        <p:spPr bwMode="auto">
          <a:xfrm>
            <a:off x="426707" y="1874838"/>
            <a:ext cx="14007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BE" sz="2000" b="1" i="1" dirty="0">
                <a:solidFill>
                  <a:srgbClr val="CC9900"/>
                </a:solidFill>
              </a:rPr>
              <a:t>Utilisateurs</a:t>
            </a:r>
          </a:p>
        </p:txBody>
      </p:sp>
      <p:sp>
        <p:nvSpPr>
          <p:cNvPr id="92" name="AutoShape 23">
            <a:hlinkClick r:id="" action="ppaction://noaction" highlightClick="1"/>
          </p:cNvPr>
          <p:cNvSpPr>
            <a:spLocks noChangeArrowheads="1"/>
          </p:cNvSpPr>
          <p:nvPr/>
        </p:nvSpPr>
        <p:spPr bwMode="blackWhite">
          <a:xfrm>
            <a:off x="5016500" y="2482850"/>
            <a:ext cx="1219200" cy="914400"/>
          </a:xfrm>
          <a:prstGeom prst="actionButtonBlank">
            <a:avLst/>
          </a:prstGeom>
          <a:gradFill rotWithShape="0">
            <a:gsLst>
              <a:gs pos="0">
                <a:srgbClr val="969696">
                  <a:gamma/>
                  <a:tint val="53725"/>
                  <a:invGamma/>
                </a:srgbClr>
              </a:gs>
              <a:gs pos="100000">
                <a:srgbClr val="969696"/>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rPr>
              <a:t>P</a:t>
            </a:r>
            <a:r>
              <a:rPr lang="fr-BE" sz="1400" i="1">
                <a:solidFill>
                  <a:srgbClr val="FFFFFF"/>
                </a:solidFill>
                <a:effectLst>
                  <a:outerShdw blurRad="38100" dist="38100" dir="2700000" algn="tl">
                    <a:srgbClr val="000000"/>
                  </a:outerShdw>
                </a:effectLst>
                <a:latin typeface="+mn-lt"/>
                <a:cs typeface="+mn-cs"/>
              </a:rPr>
              <a:t>ortail </a:t>
            </a:r>
            <a:r>
              <a:rPr lang="fr-BE" sz="1400" i="1">
                <a:solidFill>
                  <a:srgbClr val="3E6E5A"/>
                </a:solidFill>
                <a:effectLst>
                  <a:outerShdw blurRad="38100" dist="38100" dir="2700000" algn="tl">
                    <a:srgbClr val="000000"/>
                  </a:outerShdw>
                </a:effectLst>
                <a:latin typeface="+mn-lt"/>
                <a:cs typeface="+mn-cs"/>
              </a:rPr>
              <a:t>eSanté</a:t>
            </a:r>
          </a:p>
        </p:txBody>
      </p:sp>
      <p:grpSp>
        <p:nvGrpSpPr>
          <p:cNvPr id="96278" name="Group 24"/>
          <p:cNvGrpSpPr>
            <a:grpSpLocks/>
          </p:cNvGrpSpPr>
          <p:nvPr/>
        </p:nvGrpSpPr>
        <p:grpSpPr bwMode="auto">
          <a:xfrm>
            <a:off x="2284413" y="1689100"/>
            <a:ext cx="1219200" cy="914400"/>
            <a:chOff x="432" y="1200"/>
            <a:chExt cx="912" cy="672"/>
          </a:xfrm>
        </p:grpSpPr>
        <p:sp>
          <p:nvSpPr>
            <p:cNvPr id="94" name="AutoShape 25">
              <a:hlinkClick r:id="" action="ppaction://noaction" highlightClick="1"/>
            </p:cNvPr>
            <p:cNvSpPr>
              <a:spLocks noChangeArrowheads="1"/>
            </p:cNvSpPr>
            <p:nvPr/>
          </p:nvSpPr>
          <p:spPr bwMode="blackWhite">
            <a:xfrm>
              <a:off x="432" y="1200"/>
              <a:ext cx="912" cy="672"/>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Portail Health</a:t>
              </a:r>
            </a:p>
          </p:txBody>
        </p:sp>
        <p:sp>
          <p:nvSpPr>
            <p:cNvPr id="97" name="AutoShape 28">
              <a:hlinkClick r:id="" action="ppaction://noaction" highlightClick="1"/>
            </p:cNvPr>
            <p:cNvSpPr>
              <a:spLocks noChangeArrowheads="1"/>
            </p:cNvSpPr>
            <p:nvPr/>
          </p:nvSpPr>
          <p:spPr bwMode="blackWhite">
            <a:xfrm>
              <a:off x="864" y="1536"/>
              <a:ext cx="384" cy="193"/>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98" name="AutoShape 29">
              <a:hlinkClick r:id="" action="ppaction://noaction" highlightClick="1"/>
            </p:cNvPr>
            <p:cNvSpPr>
              <a:spLocks noChangeArrowheads="1"/>
            </p:cNvSpPr>
            <p:nvPr/>
          </p:nvSpPr>
          <p:spPr bwMode="blackWhite">
            <a:xfrm>
              <a:off x="912" y="1584"/>
              <a:ext cx="385" cy="192"/>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96330" name="Picture 30" descr="FOD_teken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 y="1605"/>
              <a:ext cx="240"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0" name="AutoShape 31">
            <a:hlinkClick r:id="" action="ppaction://noaction" highlightClick="1"/>
          </p:cNvPr>
          <p:cNvSpPr>
            <a:spLocks noChangeArrowheads="1"/>
          </p:cNvSpPr>
          <p:nvPr/>
        </p:nvSpPr>
        <p:spPr bwMode="blackWhite">
          <a:xfrm>
            <a:off x="7696200" y="2028826"/>
            <a:ext cx="1130300" cy="1039813"/>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Logiciel établissement de soins</a:t>
            </a:r>
          </a:p>
        </p:txBody>
      </p:sp>
      <p:sp>
        <p:nvSpPr>
          <p:cNvPr id="103" name="AutoShape 34">
            <a:hlinkClick r:id="" action="ppaction://noaction" highlightClick="1"/>
          </p:cNvPr>
          <p:cNvSpPr>
            <a:spLocks noChangeArrowheads="1"/>
          </p:cNvSpPr>
          <p:nvPr/>
        </p:nvSpPr>
        <p:spPr bwMode="blackWhite">
          <a:xfrm>
            <a:off x="8231188" y="2633664"/>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4" name="AutoShape 35">
            <a:hlinkClick r:id="" action="ppaction://noaction" highlightClick="1"/>
          </p:cNvPr>
          <p:cNvSpPr>
            <a:spLocks noChangeArrowheads="1"/>
          </p:cNvSpPr>
          <p:nvPr/>
        </p:nvSpPr>
        <p:spPr bwMode="blackWhite">
          <a:xfrm>
            <a:off x="8294688" y="2698750"/>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sp>
        <p:nvSpPr>
          <p:cNvPr id="105" name="AutoShape 36">
            <a:hlinkClick r:id="" action="ppaction://noaction" highlightClick="1"/>
          </p:cNvPr>
          <p:cNvSpPr>
            <a:spLocks noChangeArrowheads="1"/>
          </p:cNvSpPr>
          <p:nvPr/>
        </p:nvSpPr>
        <p:spPr bwMode="blackWhite">
          <a:xfrm>
            <a:off x="6388100" y="24828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MyCareNet</a:t>
            </a:r>
          </a:p>
        </p:txBody>
      </p:sp>
      <p:sp>
        <p:nvSpPr>
          <p:cNvPr id="108" name="AutoShape 39">
            <a:hlinkClick r:id="" action="ppaction://noaction" highlightClick="1"/>
          </p:cNvPr>
          <p:cNvSpPr>
            <a:spLocks noChangeArrowheads="1"/>
          </p:cNvSpPr>
          <p:nvPr/>
        </p:nvSpPr>
        <p:spPr bwMode="blackWhite">
          <a:xfrm>
            <a:off x="6965951" y="29400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09" name="AutoShape 40">
            <a:hlinkClick r:id="" action="ppaction://noaction" highlightClick="1"/>
          </p:cNvPr>
          <p:cNvSpPr>
            <a:spLocks noChangeArrowheads="1"/>
          </p:cNvSpPr>
          <p:nvPr/>
        </p:nvSpPr>
        <p:spPr bwMode="blackWhite">
          <a:xfrm>
            <a:off x="7029450" y="30051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sp>
        <p:nvSpPr>
          <p:cNvPr id="110" name="AutoShape 41">
            <a:hlinkClick r:id="" action="ppaction://noaction" highlightClick="1"/>
          </p:cNvPr>
          <p:cNvSpPr>
            <a:spLocks noChangeArrowheads="1"/>
          </p:cNvSpPr>
          <p:nvPr/>
        </p:nvSpPr>
        <p:spPr bwMode="blackWhite">
          <a:xfrm>
            <a:off x="8882064" y="1565276"/>
            <a:ext cx="1189037" cy="1063625"/>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dirty="0">
                <a:solidFill>
                  <a:srgbClr val="FFFFFF"/>
                </a:solidFill>
                <a:effectLst>
                  <a:outerShdw blurRad="38100" dist="38100" dir="2700000" algn="tl">
                    <a:srgbClr val="000000"/>
                  </a:outerShdw>
                </a:effectLst>
                <a:latin typeface="+mn-lt"/>
                <a:cs typeface="+mn-cs"/>
              </a:rPr>
              <a:t>Logiciel prestataire de soins</a:t>
            </a:r>
          </a:p>
        </p:txBody>
      </p:sp>
      <p:sp>
        <p:nvSpPr>
          <p:cNvPr id="111" name="AutoShape 46"/>
          <p:cNvSpPr>
            <a:spLocks noChangeArrowheads="1"/>
          </p:cNvSpPr>
          <p:nvPr/>
        </p:nvSpPr>
        <p:spPr bwMode="auto">
          <a:xfrm>
            <a:off x="3122613" y="2538414"/>
            <a:ext cx="381000" cy="1468437"/>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2" name="AutoShape 47"/>
          <p:cNvSpPr>
            <a:spLocks noChangeArrowheads="1"/>
          </p:cNvSpPr>
          <p:nvPr/>
        </p:nvSpPr>
        <p:spPr bwMode="auto">
          <a:xfrm>
            <a:off x="9459913" y="2538413"/>
            <a:ext cx="381000" cy="1503362"/>
          </a:xfrm>
          <a:prstGeom prst="upDownArrow">
            <a:avLst>
              <a:gd name="adj1" fmla="val 60833"/>
              <a:gd name="adj2" fmla="val 64575"/>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3" name="AutoShape 49"/>
          <p:cNvSpPr>
            <a:spLocks noChangeArrowheads="1"/>
          </p:cNvSpPr>
          <p:nvPr/>
        </p:nvSpPr>
        <p:spPr bwMode="auto">
          <a:xfrm>
            <a:off x="84455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4" name="AutoShape 50"/>
          <p:cNvSpPr>
            <a:spLocks noChangeArrowheads="1"/>
          </p:cNvSpPr>
          <p:nvPr/>
        </p:nvSpPr>
        <p:spPr bwMode="auto">
          <a:xfrm>
            <a:off x="5473700" y="3244850"/>
            <a:ext cx="381000" cy="762000"/>
          </a:xfrm>
          <a:prstGeom prst="upDownArrow">
            <a:avLst>
              <a:gd name="adj1" fmla="val 38333"/>
              <a:gd name="adj2" fmla="val 50833"/>
            </a:avLst>
          </a:prstGeom>
          <a:gradFill rotWithShape="0">
            <a:gsLst>
              <a:gs pos="0">
                <a:schemeClr val="bg2"/>
              </a:gs>
              <a:gs pos="50000">
                <a:schemeClr val="bg2">
                  <a:gamma/>
                  <a:tint val="40000"/>
                  <a:invGamma/>
                </a:schemeClr>
              </a:gs>
              <a:gs pos="100000">
                <a:schemeClr val="bg2"/>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5" name="AutoShape 51"/>
          <p:cNvSpPr>
            <a:spLocks noChangeArrowheads="1"/>
          </p:cNvSpPr>
          <p:nvPr/>
        </p:nvSpPr>
        <p:spPr bwMode="auto">
          <a:xfrm>
            <a:off x="6807200" y="3259138"/>
            <a:ext cx="381000" cy="762000"/>
          </a:xfrm>
          <a:prstGeom prst="upDownArrow">
            <a:avLst>
              <a:gd name="adj1" fmla="val 38333"/>
              <a:gd name="adj2" fmla="val 50833"/>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116" name="AutoShape 52"/>
          <p:cNvSpPr>
            <a:spLocks noChangeArrowheads="1"/>
          </p:cNvSpPr>
          <p:nvPr/>
        </p:nvSpPr>
        <p:spPr bwMode="auto">
          <a:xfrm rot="5400000">
            <a:off x="4141788" y="1409700"/>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7" name="AutoShape 53"/>
          <p:cNvSpPr>
            <a:spLocks noChangeArrowheads="1"/>
          </p:cNvSpPr>
          <p:nvPr/>
        </p:nvSpPr>
        <p:spPr bwMode="auto">
          <a:xfrm rot="5400000">
            <a:off x="2763838" y="917575"/>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8" name="AutoShape 54"/>
          <p:cNvSpPr>
            <a:spLocks noChangeArrowheads="1"/>
          </p:cNvSpPr>
          <p:nvPr/>
        </p:nvSpPr>
        <p:spPr bwMode="auto">
          <a:xfrm rot="5400000">
            <a:off x="6870700" y="1709738"/>
            <a:ext cx="228600" cy="1219200"/>
          </a:xfrm>
          <a:prstGeom prst="upDownArrow">
            <a:avLst>
              <a:gd name="adj1" fmla="val 40843"/>
              <a:gd name="adj2" fmla="val 161481"/>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19" name="AutoShape 55"/>
          <p:cNvSpPr>
            <a:spLocks noChangeArrowheads="1"/>
          </p:cNvSpPr>
          <p:nvPr/>
        </p:nvSpPr>
        <p:spPr bwMode="auto">
          <a:xfrm rot="5400000">
            <a:off x="9332119" y="710407"/>
            <a:ext cx="228600" cy="1344612"/>
          </a:xfrm>
          <a:prstGeom prst="upDownArrow">
            <a:avLst>
              <a:gd name="adj1" fmla="val 40843"/>
              <a:gd name="adj2" fmla="val 178092"/>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0" name="AutoShape 56"/>
          <p:cNvSpPr>
            <a:spLocks noChangeArrowheads="1"/>
          </p:cNvSpPr>
          <p:nvPr/>
        </p:nvSpPr>
        <p:spPr bwMode="auto">
          <a:xfrm rot="5400000">
            <a:off x="8146257" y="1221582"/>
            <a:ext cx="228600" cy="1306513"/>
          </a:xfrm>
          <a:prstGeom prst="upDownArrow">
            <a:avLst>
              <a:gd name="adj1" fmla="val 40843"/>
              <a:gd name="adj2" fmla="val 173046"/>
            </a:avLst>
          </a:prstGeom>
          <a:gradFill rotWithShape="0">
            <a:gsLst>
              <a:gs pos="0">
                <a:schemeClr val="hlink"/>
              </a:gs>
              <a:gs pos="50000">
                <a:srgbClr val="D69999"/>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rot="10800000" vert="eaVert" wrap="none" anchor="ctr"/>
          <a:lstStyle/>
          <a:p>
            <a:pPr fontAlgn="auto">
              <a:spcBef>
                <a:spcPts val="0"/>
              </a:spcBef>
              <a:spcAft>
                <a:spcPts val="0"/>
              </a:spcAft>
              <a:defRPr/>
            </a:pPr>
            <a:endParaRPr lang="en-GB">
              <a:solidFill>
                <a:srgbClr val="000000"/>
              </a:solidFill>
              <a:latin typeface="+mn-lt"/>
              <a:cs typeface="+mn-cs"/>
            </a:endParaRPr>
          </a:p>
        </p:txBody>
      </p:sp>
      <p:sp>
        <p:nvSpPr>
          <p:cNvPr id="121" name="AutoShape 59">
            <a:hlinkClick r:id="" action="ppaction://noaction" highlightClick="1"/>
          </p:cNvPr>
          <p:cNvSpPr>
            <a:spLocks noChangeArrowheads="1"/>
          </p:cNvSpPr>
          <p:nvPr/>
        </p:nvSpPr>
        <p:spPr bwMode="blackWhite">
          <a:xfrm>
            <a:off x="3644900" y="2178050"/>
            <a:ext cx="1219200" cy="914400"/>
          </a:xfrm>
          <a:prstGeom prst="actionButtonBlank">
            <a:avLst/>
          </a:prstGeom>
          <a:gradFill rotWithShape="0">
            <a:gsLst>
              <a:gs pos="0">
                <a:schemeClr val="hlink">
                  <a:gamma/>
                  <a:tint val="53725"/>
                  <a:invGamma/>
                </a:schemeClr>
              </a:gs>
              <a:gs pos="100000">
                <a:schemeClr val="hlink"/>
              </a:gs>
            </a:gsLst>
            <a:path path="rect">
              <a:fillToRect l="50000" t="50000" r="50000" b="50000"/>
            </a:path>
          </a:gradFill>
          <a:ln w="9525">
            <a:noFill/>
            <a:miter lim="800000"/>
            <a:headEnd type="none" w="sm" len="sm"/>
            <a:tailEnd type="none" w="sm" len="sm"/>
          </a:ln>
          <a:effectLst/>
        </p:spPr>
        <p:txBody>
          <a:bodyPr lIns="0" tIns="72000" rIns="0"/>
          <a:lstStyle/>
          <a:p>
            <a:pPr algn="ctr" eaLnBrk="0" fontAlgn="auto" hangingPunct="0">
              <a:lnSpc>
                <a:spcPct val="80000"/>
              </a:lnSpc>
              <a:spcBef>
                <a:spcPct val="50000"/>
              </a:spcBef>
              <a:spcAft>
                <a:spcPts val="0"/>
              </a:spcAft>
              <a:tabLst>
                <a:tab pos="4572000" algn="r"/>
              </a:tabLst>
              <a:defRPr/>
            </a:pPr>
            <a:r>
              <a:rPr lang="fr-BE" sz="1400" i="1">
                <a:solidFill>
                  <a:srgbClr val="FFFFFF"/>
                </a:solidFill>
                <a:effectLst>
                  <a:outerShdw blurRad="38100" dist="38100" dir="2700000" algn="tl">
                    <a:srgbClr val="000000"/>
                  </a:outerShdw>
                </a:effectLst>
                <a:latin typeface="+mn-lt"/>
                <a:cs typeface="+mn-cs"/>
              </a:rPr>
              <a:t>Site INAMI</a:t>
            </a:r>
          </a:p>
        </p:txBody>
      </p:sp>
      <p:sp>
        <p:nvSpPr>
          <p:cNvPr id="124" name="AutoShape 62">
            <a:hlinkClick r:id="" action="ppaction://noaction" highlightClick="1"/>
          </p:cNvPr>
          <p:cNvSpPr>
            <a:spLocks noChangeArrowheads="1"/>
          </p:cNvSpPr>
          <p:nvPr/>
        </p:nvSpPr>
        <p:spPr bwMode="blackWhite">
          <a:xfrm>
            <a:off x="4222751" y="2635250"/>
            <a:ext cx="512763"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25" name="AutoShape 63">
            <a:hlinkClick r:id="" action="ppaction://noaction" highlightClick="1"/>
          </p:cNvPr>
          <p:cNvSpPr>
            <a:spLocks noChangeArrowheads="1"/>
          </p:cNvSpPr>
          <p:nvPr/>
        </p:nvSpPr>
        <p:spPr bwMode="blackWhite">
          <a:xfrm>
            <a:off x="4286250" y="27003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96305"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6363" y="3124201"/>
            <a:ext cx="431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7" name="AutoShape 67"/>
          <p:cNvSpPr>
            <a:spLocks noChangeArrowheads="1"/>
          </p:cNvSpPr>
          <p:nvPr/>
        </p:nvSpPr>
        <p:spPr bwMode="blackWhite">
          <a:xfrm>
            <a:off x="4964113"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128" name="AutoShape 69"/>
          <p:cNvSpPr>
            <a:spLocks noChangeArrowheads="1"/>
          </p:cNvSpPr>
          <p:nvPr/>
        </p:nvSpPr>
        <p:spPr bwMode="blackWhite">
          <a:xfrm>
            <a:off x="36004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129" name="AutoShape 73"/>
          <p:cNvSpPr>
            <a:spLocks noChangeArrowheads="1"/>
          </p:cNvSpPr>
          <p:nvPr/>
        </p:nvSpPr>
        <p:spPr bwMode="blackWhite">
          <a:xfrm>
            <a:off x="2279650" y="5546725"/>
            <a:ext cx="762000" cy="609600"/>
          </a:xfrm>
          <a:prstGeom prst="can">
            <a:avLst>
              <a:gd name="adj" fmla="val 27866"/>
            </a:avLst>
          </a:prstGeom>
          <a:gradFill rotWithShape="0">
            <a:gsLst>
              <a:gs pos="0">
                <a:srgbClr val="CC0000">
                  <a:gamma/>
                  <a:shade val="86275"/>
                  <a:invGamma/>
                </a:srgbClr>
              </a:gs>
              <a:gs pos="50000">
                <a:srgbClr val="CC0000"/>
              </a:gs>
              <a:gs pos="100000">
                <a:srgbClr val="CC0000">
                  <a:gamma/>
                  <a:shade val="86275"/>
                  <a:invGamma/>
                </a:srgbClr>
              </a:gs>
            </a:gsLst>
            <a:lin ang="0" scaled="1"/>
          </a:gradFill>
          <a:ln w="9525">
            <a:noFill/>
            <a:round/>
            <a:headEnd type="none" w="sm" len="sm"/>
            <a:tailEnd type="none" w="sm" len="sm"/>
          </a:ln>
          <a:effectLst/>
        </p:spPr>
        <p:txBody>
          <a:bodyPr wrap="none" tIns="0" bIns="0" anchor="ctr" anchorCtr="1"/>
          <a:lstStyle/>
          <a:p>
            <a:pPr algn="ctr" eaLnBrk="0" fontAlgn="auto" hangingPunct="0">
              <a:lnSpc>
                <a:spcPct val="80000"/>
              </a:lnSpc>
              <a:spcBef>
                <a:spcPct val="50000"/>
              </a:spcBef>
              <a:spcAft>
                <a:spcPts val="0"/>
              </a:spcAft>
              <a:defRPr/>
            </a:pPr>
            <a:r>
              <a:rPr lang="fr-BE" sz="2000" b="1" i="1">
                <a:solidFill>
                  <a:srgbClr val="FFCC99"/>
                </a:solidFill>
                <a:effectLst>
                  <a:outerShdw blurRad="38100" dist="38100" dir="2700000" algn="tl">
                    <a:srgbClr val="000000"/>
                  </a:outerShdw>
                </a:effectLst>
                <a:latin typeface="+mn-lt"/>
                <a:cs typeface="+mn-cs"/>
              </a:rPr>
              <a:t>SAV</a:t>
            </a:r>
          </a:p>
        </p:txBody>
      </p:sp>
      <p:sp>
        <p:nvSpPr>
          <p:cNvPr id="130" name="AutoShape 48"/>
          <p:cNvSpPr>
            <a:spLocks noChangeArrowheads="1"/>
          </p:cNvSpPr>
          <p:nvPr/>
        </p:nvSpPr>
        <p:spPr bwMode="auto">
          <a:xfrm>
            <a:off x="4330700" y="3016250"/>
            <a:ext cx="381000" cy="990600"/>
          </a:xfrm>
          <a:prstGeom prst="upDownArrow">
            <a:avLst>
              <a:gd name="adj1" fmla="val 49167"/>
              <a:gd name="adj2" fmla="val 54588"/>
            </a:avLst>
          </a:prstGeom>
          <a:gradFill rotWithShape="0">
            <a:gsLst>
              <a:gs pos="0">
                <a:schemeClr val="hlink"/>
              </a:gs>
              <a:gs pos="50000">
                <a:schemeClr val="hlink">
                  <a:gamma/>
                  <a:tint val="40000"/>
                  <a:invGamma/>
                </a:schemeClr>
              </a:gs>
              <a:gs pos="100000">
                <a:schemeClr val="hlink"/>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pPr fontAlgn="auto">
              <a:spcBef>
                <a:spcPts val="0"/>
              </a:spcBef>
              <a:spcAft>
                <a:spcPts val="0"/>
              </a:spcAft>
              <a:defRPr/>
            </a:pPr>
            <a:endParaRPr lang="en-GB">
              <a:solidFill>
                <a:srgbClr val="000000"/>
              </a:solidFill>
              <a:latin typeface="+mn-lt"/>
              <a:cs typeface="+mn-cs"/>
            </a:endParaRPr>
          </a:p>
        </p:txBody>
      </p:sp>
      <p:sp>
        <p:nvSpPr>
          <p:cNvPr id="96310" name="AutoShape 17"/>
          <p:cNvSpPr>
            <a:spLocks noChangeArrowheads="1"/>
          </p:cNvSpPr>
          <p:nvPr/>
        </p:nvSpPr>
        <p:spPr bwMode="auto">
          <a:xfrm>
            <a:off x="649446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1" name="AutoShape 18"/>
          <p:cNvSpPr>
            <a:spLocks noChangeArrowheads="1"/>
          </p:cNvSpPr>
          <p:nvPr/>
        </p:nvSpPr>
        <p:spPr bwMode="auto">
          <a:xfrm>
            <a:off x="7678738"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2" name="AutoShape 19"/>
          <p:cNvSpPr>
            <a:spLocks noChangeArrowheads="1"/>
          </p:cNvSpPr>
          <p:nvPr/>
        </p:nvSpPr>
        <p:spPr bwMode="auto">
          <a:xfrm>
            <a:off x="8977313" y="5103813"/>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3" name="AutoShape 68"/>
          <p:cNvSpPr>
            <a:spLocks noChangeArrowheads="1"/>
          </p:cNvSpPr>
          <p:nvPr/>
        </p:nvSpPr>
        <p:spPr bwMode="auto">
          <a:xfrm>
            <a:off x="5192713"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4" name="AutoShape 70"/>
          <p:cNvSpPr>
            <a:spLocks noChangeArrowheads="1"/>
          </p:cNvSpPr>
          <p:nvPr/>
        </p:nvSpPr>
        <p:spPr bwMode="auto">
          <a:xfrm>
            <a:off x="38290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sp>
        <p:nvSpPr>
          <p:cNvPr id="96315" name="AutoShape 74"/>
          <p:cNvSpPr>
            <a:spLocks noChangeArrowheads="1"/>
          </p:cNvSpPr>
          <p:nvPr/>
        </p:nvSpPr>
        <p:spPr bwMode="auto">
          <a:xfrm>
            <a:off x="2508250" y="5089525"/>
            <a:ext cx="304800" cy="533400"/>
          </a:xfrm>
          <a:prstGeom prst="upDownArrow">
            <a:avLst>
              <a:gd name="adj1" fmla="val 57287"/>
              <a:gd name="adj2" fmla="val 32407"/>
            </a:avLst>
          </a:prstGeom>
          <a:gradFill rotWithShape="0">
            <a:gsLst>
              <a:gs pos="0">
                <a:srgbClr val="CC0000"/>
              </a:gs>
              <a:gs pos="50000">
                <a:srgbClr val="EB9999"/>
              </a:gs>
              <a:gs pos="100000">
                <a:srgbClr val="CC0000"/>
              </a:gs>
            </a:gsLst>
            <a:lin ang="0" scaled="1"/>
          </a:gradFill>
          <a:ln w="9525">
            <a:solidFill>
              <a:schemeClr val="tx1"/>
            </a:solidFill>
            <a:miter lim="800000"/>
            <a:headEnd/>
            <a:tailEnd/>
          </a:ln>
          <a:effectLst>
            <a:outerShdw dist="35921" dir="2700000" algn="ctr" rotWithShape="0">
              <a:schemeClr val="tx2"/>
            </a:outerShdw>
          </a:effectLst>
        </p:spPr>
        <p:txBody>
          <a:bodyPr wrap="none" anchor="ctr"/>
          <a:lstStyle/>
          <a:p>
            <a:endParaRPr lang="en-GB" altLang="en-US">
              <a:solidFill>
                <a:srgbClr val="000000"/>
              </a:solidFill>
              <a:latin typeface="Calibri" pitchFamily="34" charset="0"/>
            </a:endParaRPr>
          </a:p>
        </p:txBody>
      </p:sp>
      <p:pic>
        <p:nvPicPr>
          <p:cNvPr id="96316" name="Picture 57"/>
          <p:cNvPicPr>
            <a:picLocks noChangeAspect="1" noChangeArrowheads="1"/>
          </p:cNvPicPr>
          <p:nvPr/>
        </p:nvPicPr>
        <p:blipFill>
          <a:blip r:embed="rId6" cstate="print">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3716339" y="2730500"/>
            <a:ext cx="358775" cy="292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96317" name="Picture 69" descr="logo_ziekenhuis_1083990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6363" y="2570163"/>
            <a:ext cx="341312"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8" name="Picture 70" descr="Logo huisart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9913" y="5715000"/>
            <a:ext cx="41910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19" name="Picture 71" descr="logo_ziekenhuis_1083990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9588" y="5722938"/>
            <a:ext cx="392112"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320" name="Picture 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945563" y="2114550"/>
            <a:ext cx="368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AutoShape 34">
            <a:hlinkClick r:id="" action="ppaction://noaction" highlightClick="1"/>
          </p:cNvPr>
          <p:cNvSpPr>
            <a:spLocks noChangeArrowheads="1"/>
          </p:cNvSpPr>
          <p:nvPr/>
        </p:nvSpPr>
        <p:spPr bwMode="blackWhite">
          <a:xfrm>
            <a:off x="9486900" y="2205039"/>
            <a:ext cx="514350" cy="261937"/>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endParaRPr lang="nl-BE" sz="1400" b="1" i="1" dirty="0">
              <a:solidFill>
                <a:srgbClr val="FFFFFF"/>
              </a:solidFill>
              <a:effectLst>
                <a:outerShdw blurRad="38100" dist="38100" dir="2700000" algn="tl">
                  <a:srgbClr val="000000"/>
                </a:outerShdw>
              </a:effectLst>
              <a:latin typeface="+mn-lt"/>
              <a:cs typeface="+mn-cs"/>
            </a:endParaRPr>
          </a:p>
        </p:txBody>
      </p:sp>
      <p:sp>
        <p:nvSpPr>
          <p:cNvPr id="145" name="AutoShape 35">
            <a:hlinkClick r:id="" action="ppaction://noaction" highlightClick="1"/>
          </p:cNvPr>
          <p:cNvSpPr>
            <a:spLocks noChangeArrowheads="1"/>
          </p:cNvSpPr>
          <p:nvPr/>
        </p:nvSpPr>
        <p:spPr bwMode="blackWhite">
          <a:xfrm>
            <a:off x="9550400" y="2270125"/>
            <a:ext cx="514350" cy="261938"/>
          </a:xfrm>
          <a:prstGeom prst="actionButtonBlank">
            <a:avLst/>
          </a:prstGeom>
          <a:gradFill rotWithShape="0">
            <a:gsLst>
              <a:gs pos="0">
                <a:srgbClr val="008080">
                  <a:gamma/>
                  <a:tint val="53725"/>
                  <a:invGamma/>
                </a:srgbClr>
              </a:gs>
              <a:gs pos="100000">
                <a:srgbClr val="008080"/>
              </a:gs>
            </a:gsLst>
            <a:path path="rect">
              <a:fillToRect l="50000" t="50000" r="50000" b="50000"/>
            </a:path>
          </a:gradFill>
          <a:ln w="9525">
            <a:noFill/>
            <a:miter lim="800000"/>
            <a:headEnd type="none" w="sm" len="sm"/>
            <a:tailEnd type="none" w="sm" len="sm"/>
          </a:ln>
          <a:effectLst/>
        </p:spPr>
        <p:txBody>
          <a:bodyPr lIns="0" tIns="0" rIns="0" bIns="0" anchor="ctr" anchorCtr="1"/>
          <a:lstStyle/>
          <a:p>
            <a:pPr algn="ctr" fontAlgn="auto">
              <a:lnSpc>
                <a:spcPct val="80000"/>
              </a:lnSpc>
              <a:spcBef>
                <a:spcPts val="0"/>
              </a:spcBef>
              <a:spcAft>
                <a:spcPts val="0"/>
              </a:spcAft>
              <a:defRPr/>
            </a:pPr>
            <a:r>
              <a:rPr lang="fr-BE" sz="1600" b="1" i="1">
                <a:solidFill>
                  <a:srgbClr val="FFFFFF"/>
                </a:solidFill>
                <a:effectLst>
                  <a:outerShdw blurRad="38100" dist="38100" dir="2700000" algn="tl">
                    <a:srgbClr val="000000"/>
                  </a:outerShdw>
                </a:effectLst>
                <a:latin typeface="+mn-lt"/>
                <a:cs typeface="+mn-cs"/>
              </a:rPr>
              <a:t>SVA</a:t>
            </a:r>
          </a:p>
        </p:txBody>
      </p:sp>
      <p:pic>
        <p:nvPicPr>
          <p:cNvPr id="75" name="Picture 7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96638" y="5663406"/>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6" name="Picture 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7444" y="2755886"/>
            <a:ext cx="615386"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a:t>
            </a:fld>
            <a:endParaRPr lang="en-GB" dirty="0"/>
          </a:p>
        </p:txBody>
      </p:sp>
    </p:spTree>
    <p:extLst>
      <p:ext uri="{BB962C8B-B14F-4D97-AF65-F5344CB8AC3E}">
        <p14:creationId xmlns:p14="http://schemas.microsoft.com/office/powerpoint/2010/main" val="2451894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4 – Mult-eMediatt (e-CIT)</a:t>
            </a:r>
          </a:p>
        </p:txBody>
      </p:sp>
      <p:sp>
        <p:nvSpPr>
          <p:cNvPr id="11" name="Content Placeholder 10"/>
          <p:cNvSpPr>
            <a:spLocks noGrp="1"/>
          </p:cNvSpPr>
          <p:nvPr>
            <p:ph idx="1"/>
          </p:nvPr>
        </p:nvSpPr>
        <p:spPr/>
        <p:txBody>
          <a:bodyPr/>
          <a:lstStyle/>
          <a:p>
            <a:pPr>
              <a:spcBef>
                <a:spcPts val="400"/>
              </a:spcBef>
            </a:pPr>
            <a:r>
              <a:rPr lang="fr-BE" dirty="0"/>
              <a:t>Mise en place d’un système ‘sans papier’ de certificats d’incapacité de travail délivrés par les médecins généralistes </a:t>
            </a:r>
          </a:p>
          <a:p>
            <a:pPr>
              <a:spcBef>
                <a:spcPts val="400"/>
              </a:spcBef>
            </a:pPr>
            <a:r>
              <a:rPr lang="fr-BE" dirty="0"/>
              <a:t>3 locomotives: </a:t>
            </a:r>
            <a:r>
              <a:rPr lang="fr-BE" dirty="0" smtClean="0"/>
              <a:t>INAMI/CIN/Plate-forme </a:t>
            </a:r>
            <a:r>
              <a:rPr lang="fr-BE" dirty="0">
                <a:solidFill>
                  <a:srgbClr val="087670"/>
                </a:solidFill>
              </a:rPr>
              <a:t>eHealth</a:t>
            </a:r>
          </a:p>
          <a:p>
            <a:pPr lvl="1">
              <a:spcBef>
                <a:spcPts val="400"/>
              </a:spcBef>
            </a:pPr>
            <a:r>
              <a:rPr lang="fr-BE" dirty="0"/>
              <a:t>phase 1 &gt; accord concernant l’informatisation des certificats d’incapacité de travail d’ici septembre / octobre 2021 pour </a:t>
            </a:r>
          </a:p>
          <a:p>
            <a:pPr lvl="2">
              <a:spcBef>
                <a:spcPts val="400"/>
              </a:spcBef>
            </a:pPr>
            <a:r>
              <a:rPr lang="fr-BE" dirty="0" err="1"/>
              <a:t>Medex</a:t>
            </a:r>
            <a:r>
              <a:rPr lang="fr-BE" dirty="0"/>
              <a:t>, HR Rail</a:t>
            </a:r>
          </a:p>
          <a:p>
            <a:pPr lvl="2">
              <a:spcBef>
                <a:spcPts val="400"/>
              </a:spcBef>
            </a:pPr>
            <a:r>
              <a:rPr lang="fr-BE" dirty="0"/>
              <a:t>le flux vers les organismes assureurs</a:t>
            </a:r>
          </a:p>
          <a:p>
            <a:pPr lvl="1">
              <a:spcBef>
                <a:spcPts val="400"/>
              </a:spcBef>
            </a:pPr>
            <a:r>
              <a:rPr lang="fr-BE" dirty="0"/>
              <a:t>phase 2 &gt; extension au secteur privé</a:t>
            </a:r>
          </a:p>
          <a:p>
            <a:pPr lvl="2">
              <a:spcBef>
                <a:spcPts val="400"/>
              </a:spcBef>
            </a:pPr>
            <a:r>
              <a:rPr lang="fr-BE" dirty="0"/>
              <a:t>après approbation au Conseil national du travail</a:t>
            </a:r>
          </a:p>
          <a:p>
            <a:pPr lvl="2">
              <a:spcBef>
                <a:spcPts val="400"/>
              </a:spcBef>
            </a:pPr>
            <a:r>
              <a:rPr lang="fr-BE" dirty="0"/>
              <a:t>timing encore à définir</a:t>
            </a:r>
          </a:p>
          <a:p>
            <a:pPr lvl="1">
              <a:spcBef>
                <a:spcPts val="400"/>
              </a:spcBef>
            </a:pPr>
            <a:r>
              <a:rPr lang="fr-BE" dirty="0"/>
              <a:t>adaptation des règles business et de la documentation technique </a:t>
            </a:r>
          </a:p>
          <a:p>
            <a:pPr lvl="2">
              <a:spcBef>
                <a:spcPts val="400"/>
              </a:spcBef>
            </a:pPr>
            <a:r>
              <a:rPr lang="fr-BE" dirty="0"/>
              <a:t>en cours</a:t>
            </a:r>
          </a:p>
          <a:p>
            <a:pPr lvl="1">
              <a:spcBef>
                <a:spcPts val="400"/>
              </a:spcBef>
            </a:pPr>
            <a:r>
              <a:rPr lang="fr-BE" dirty="0"/>
              <a:t>évaluation des mini-</a:t>
            </a:r>
            <a:r>
              <a:rPr lang="fr-BE" dirty="0" err="1"/>
              <a:t>labs</a:t>
            </a:r>
            <a:r>
              <a:rPr lang="fr-BE" dirty="0"/>
              <a:t> pour intégration dans les logiciels médicaux</a:t>
            </a:r>
          </a:p>
          <a:p>
            <a:pPr lvl="2">
              <a:spcBef>
                <a:spcPts val="400"/>
              </a:spcBef>
            </a:pPr>
            <a:r>
              <a:rPr lang="fr-BE" dirty="0" smtClean="0"/>
              <a:t>2</a:t>
            </a:r>
            <a:r>
              <a:rPr lang="fr-BE" baseline="30000" dirty="0" smtClean="0"/>
              <a:t>ème</a:t>
            </a:r>
            <a:r>
              <a:rPr lang="fr-BE" dirty="0" smtClean="0"/>
              <a:t> semestre </a:t>
            </a:r>
            <a:r>
              <a:rPr lang="fr-BE" dirty="0"/>
              <a:t>2021</a:t>
            </a:r>
          </a:p>
          <a:p>
            <a:pPr lvl="2">
              <a:spcBef>
                <a:spcPts val="400"/>
              </a:spcBef>
            </a:pPr>
            <a:r>
              <a:rPr lang="fr-BE" dirty="0"/>
              <a:t>p</a:t>
            </a:r>
            <a:r>
              <a:rPr lang="fr-BE" dirty="0" smtClean="0"/>
              <a:t>rojet </a:t>
            </a:r>
            <a:r>
              <a:rPr lang="fr-BE" dirty="0"/>
              <a:t>soutenu par la </a:t>
            </a:r>
            <a:r>
              <a:rPr lang="fr-BE" dirty="0" err="1"/>
              <a:t>médicomut</a:t>
            </a:r>
            <a:endParaRPr lang="fr-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40</a:t>
            </a:fld>
            <a:endParaRPr lang="en-GB" dirty="0"/>
          </a:p>
        </p:txBody>
      </p:sp>
    </p:spTree>
    <p:extLst>
      <p:ext uri="{BB962C8B-B14F-4D97-AF65-F5344CB8AC3E}">
        <p14:creationId xmlns:p14="http://schemas.microsoft.com/office/powerpoint/2010/main" val="8031437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4 – Prescription électronique </a:t>
            </a:r>
          </a:p>
        </p:txBody>
      </p:sp>
      <p:sp>
        <p:nvSpPr>
          <p:cNvPr id="11" name="Content Placeholder 10"/>
          <p:cNvSpPr>
            <a:spLocks noGrp="1"/>
          </p:cNvSpPr>
          <p:nvPr>
            <p:ph idx="1"/>
          </p:nvPr>
        </p:nvSpPr>
        <p:spPr/>
        <p:txBody>
          <a:bodyPr>
            <a:normAutofit/>
          </a:bodyPr>
          <a:lstStyle/>
          <a:p>
            <a:r>
              <a:rPr lang="fr-BE" dirty="0"/>
              <a:t>2020</a:t>
            </a:r>
          </a:p>
          <a:p>
            <a:pPr lvl="1"/>
            <a:r>
              <a:rPr lang="fr-BE" dirty="0" smtClean="0"/>
              <a:t>implémentation </a:t>
            </a:r>
            <a:r>
              <a:rPr lang="fr-BE" dirty="0" err="1"/>
              <a:t>connector</a:t>
            </a:r>
            <a:r>
              <a:rPr lang="fr-BE" dirty="0"/>
              <a:t> v4 pour tous les logiciels</a:t>
            </a:r>
          </a:p>
          <a:p>
            <a:pPr lvl="1"/>
            <a:r>
              <a:rPr lang="fr-BE" dirty="0"/>
              <a:t>permet aux prescripteurs de définir une durée de validité de 1 jour à 1 an pour les prescriptions électroniques de médicaments </a:t>
            </a:r>
          </a:p>
          <a:p>
            <a:pPr lvl="2"/>
            <a:r>
              <a:rPr lang="fr-BE" dirty="0"/>
              <a:t>tous les logiciels des prescripteurs et des pharmacies ont été adaptés à cet effet </a:t>
            </a:r>
          </a:p>
          <a:p>
            <a:pPr lvl="2"/>
            <a:r>
              <a:rPr lang="fr-BE" dirty="0"/>
              <a:t>au cours d’une période transitoire, la durée de validité de 3 mois a été appliquée pour les prescriptions électroniques de médicaments</a:t>
            </a:r>
          </a:p>
          <a:p>
            <a:pPr lvl="2"/>
            <a:r>
              <a:rPr lang="fr-BE" dirty="0"/>
              <a:t>cette période transitoire a duré jusqu’au 1</a:t>
            </a:r>
            <a:r>
              <a:rPr lang="fr-BE" baseline="30000" dirty="0"/>
              <a:t>er</a:t>
            </a:r>
            <a:r>
              <a:rPr lang="fr-BE" dirty="0"/>
              <a:t> octobre 2020 suite aux priorités liées à la crise de la </a:t>
            </a:r>
            <a:r>
              <a:rPr lang="fr-BE" dirty="0" smtClean="0"/>
              <a:t>COVID-19</a:t>
            </a:r>
            <a:endParaRPr lang="fr-BE" dirty="0"/>
          </a:p>
          <a:p>
            <a:pPr lvl="1"/>
            <a:r>
              <a:rPr lang="fr-BE" dirty="0"/>
              <a:t>la </a:t>
            </a:r>
            <a:r>
              <a:rPr lang="fr-BE" dirty="0" smtClean="0"/>
              <a:t>plate-forme </a:t>
            </a:r>
            <a:r>
              <a:rPr lang="fr-BE" dirty="0">
                <a:solidFill>
                  <a:srgbClr val="087670"/>
                </a:solidFill>
              </a:rPr>
              <a:t>eHealth</a:t>
            </a:r>
            <a:r>
              <a:rPr lang="fr-BE" dirty="0"/>
              <a:t> a coordonné avec l’INAMI l’évaluation des logiciels en ce qui concerne l’intégration correcte des nouveaux services </a:t>
            </a:r>
            <a:r>
              <a:rPr lang="fr-BE" dirty="0" err="1"/>
              <a:t>Recip</a:t>
            </a:r>
            <a:r>
              <a:rPr lang="fr-BE" dirty="0"/>
              <a:t>-e </a:t>
            </a:r>
            <a:r>
              <a:rPr lang="fr-BE" dirty="0" smtClean="0"/>
              <a:t>v4</a:t>
            </a:r>
          </a:p>
          <a:p>
            <a:pPr lvl="1"/>
            <a:r>
              <a:rPr lang="fr-BE" dirty="0"/>
              <a:t>m</a:t>
            </a:r>
            <a:r>
              <a:rPr lang="fr-BE" dirty="0" smtClean="0"/>
              <a:t>ise en place de mesures </a:t>
            </a:r>
            <a:r>
              <a:rPr lang="fr-BE" dirty="0"/>
              <a:t>de business </a:t>
            </a:r>
            <a:r>
              <a:rPr lang="fr-BE" dirty="0" err="1"/>
              <a:t>continuity</a:t>
            </a:r>
            <a:r>
              <a:rPr lang="fr-BE" dirty="0"/>
              <a:t> pour les services </a:t>
            </a:r>
            <a:r>
              <a:rPr lang="fr-BE" dirty="0" err="1"/>
              <a:t>Recip</a:t>
            </a:r>
            <a:r>
              <a:rPr lang="fr-BE" dirty="0"/>
              <a:t>-e des pharmacies</a:t>
            </a:r>
          </a:p>
          <a:p>
            <a:pPr lvl="2"/>
            <a:r>
              <a:rPr lang="fr-BE" dirty="0"/>
              <a:t>en cas de problème technique, la procédure d’urgence permet aux pharmacies de télécharger la prescription électronique auprès de </a:t>
            </a:r>
            <a:r>
              <a:rPr lang="fr-BE" dirty="0" err="1"/>
              <a:t>Recip</a:t>
            </a:r>
            <a:r>
              <a:rPr lang="fr-BE" dirty="0"/>
              <a:t>-e </a:t>
            </a:r>
          </a:p>
          <a:p>
            <a:pPr marL="457200" lvl="1" indent="0">
              <a:buNone/>
            </a:pPr>
            <a:endParaRPr lang="fr-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41</a:t>
            </a:fld>
            <a:endParaRPr lang="en-GB" dirty="0"/>
          </a:p>
        </p:txBody>
      </p:sp>
    </p:spTree>
    <p:extLst>
      <p:ext uri="{BB962C8B-B14F-4D97-AF65-F5344CB8AC3E}">
        <p14:creationId xmlns:p14="http://schemas.microsoft.com/office/powerpoint/2010/main" val="34633689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4 – Prescription électronique </a:t>
            </a:r>
          </a:p>
        </p:txBody>
      </p:sp>
      <p:sp>
        <p:nvSpPr>
          <p:cNvPr id="11" name="Content Placeholder 10"/>
          <p:cNvSpPr>
            <a:spLocks noGrp="1"/>
          </p:cNvSpPr>
          <p:nvPr>
            <p:ph idx="1"/>
          </p:nvPr>
        </p:nvSpPr>
        <p:spPr/>
        <p:txBody>
          <a:bodyPr/>
          <a:lstStyle/>
          <a:p>
            <a:r>
              <a:rPr lang="fr-BE" sz="2400" dirty="0"/>
              <a:t>2021</a:t>
            </a:r>
          </a:p>
          <a:p>
            <a:pPr lvl="1"/>
            <a:r>
              <a:rPr lang="fr-BE" dirty="0"/>
              <a:t>d</a:t>
            </a:r>
            <a:r>
              <a:rPr lang="fr-BE" sz="2000" dirty="0" smtClean="0"/>
              <a:t>ématérialisation </a:t>
            </a:r>
            <a:r>
              <a:rPr lang="fr-BE" sz="2000" dirty="0" err="1"/>
              <a:t>Recip</a:t>
            </a:r>
            <a:r>
              <a:rPr lang="fr-BE" sz="2000" dirty="0"/>
              <a:t>-e </a:t>
            </a:r>
          </a:p>
          <a:p>
            <a:pPr lvl="2"/>
            <a:r>
              <a:rPr lang="fr-BE" sz="1800" dirty="0" smtClean="0"/>
              <a:t>en </a:t>
            </a:r>
            <a:r>
              <a:rPr lang="fr-BE" sz="1800" dirty="0"/>
              <a:t>fonction des priorités liées à la </a:t>
            </a:r>
            <a:r>
              <a:rPr lang="fr-BE" sz="1800" dirty="0" smtClean="0"/>
              <a:t>COVID-19</a:t>
            </a:r>
            <a:endParaRPr lang="fr-BE" sz="1800" dirty="0"/>
          </a:p>
          <a:p>
            <a:pPr lvl="2"/>
            <a:r>
              <a:rPr lang="fr-BE" sz="1800" dirty="0"/>
              <a:t>les pharmaciens pourront télécharger et traiter les prescriptions électroniques sur la base de </a:t>
            </a:r>
            <a:r>
              <a:rPr lang="fr-BE" sz="1800" dirty="0" err="1"/>
              <a:t>l’eID</a:t>
            </a:r>
            <a:r>
              <a:rPr lang="fr-BE" sz="1800" dirty="0"/>
              <a:t> du patient</a:t>
            </a:r>
          </a:p>
          <a:p>
            <a:pPr lvl="2"/>
            <a:r>
              <a:rPr lang="fr-BE" sz="1800" dirty="0"/>
              <a:t>les prescripteurs ne doivent </a:t>
            </a:r>
            <a:r>
              <a:rPr lang="fr-BE" sz="1800" dirty="0" smtClean="0"/>
              <a:t>plus </a:t>
            </a:r>
            <a:r>
              <a:rPr lang="fr-BE" sz="1800" dirty="0"/>
              <a:t>imprimer et remettre au patient la preuve de la prescription électronique</a:t>
            </a:r>
          </a:p>
          <a:p>
            <a:pPr lvl="2"/>
            <a:r>
              <a:rPr lang="fr-BE" sz="1800" dirty="0"/>
              <a:t>prescription 1 seul produit</a:t>
            </a:r>
          </a:p>
          <a:p>
            <a:pPr lvl="1"/>
            <a:r>
              <a:rPr lang="fr-BE" sz="2000" dirty="0"/>
              <a:t>applis mobiles</a:t>
            </a:r>
          </a:p>
          <a:p>
            <a:pPr lvl="2"/>
            <a:r>
              <a:rPr lang="fr-BE" sz="1800" dirty="0"/>
              <a:t>applis patients  prescriptions ouvertes</a:t>
            </a:r>
          </a:p>
          <a:p>
            <a:pPr lvl="2"/>
            <a:r>
              <a:rPr lang="fr-BE" sz="1800" dirty="0"/>
              <a:t>développements partenaires: appli mobile pour la consultation des notices d’emploi des médicaments prescrits</a:t>
            </a:r>
          </a:p>
          <a:p>
            <a:pPr lvl="1"/>
            <a:r>
              <a:rPr lang="fr-BE" sz="2000" dirty="0"/>
              <a:t>hébergement fournisseur</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42</a:t>
            </a:fld>
            <a:endParaRPr lang="en-GB" dirty="0"/>
          </a:p>
        </p:txBody>
      </p:sp>
    </p:spTree>
    <p:extLst>
      <p:ext uri="{BB962C8B-B14F-4D97-AF65-F5344CB8AC3E}">
        <p14:creationId xmlns:p14="http://schemas.microsoft.com/office/powerpoint/2010/main" val="2974787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4 – BelRai</a:t>
            </a:r>
          </a:p>
        </p:txBody>
      </p:sp>
      <p:sp>
        <p:nvSpPr>
          <p:cNvPr id="11" name="Content Placeholder 10"/>
          <p:cNvSpPr>
            <a:spLocks noGrp="1"/>
          </p:cNvSpPr>
          <p:nvPr>
            <p:ph idx="1"/>
          </p:nvPr>
        </p:nvSpPr>
        <p:spPr/>
        <p:txBody>
          <a:bodyPr/>
          <a:lstStyle/>
          <a:p>
            <a:r>
              <a:rPr lang="fr-BE" dirty="0"/>
              <a:t>2019-2020 </a:t>
            </a:r>
          </a:p>
          <a:p>
            <a:pPr lvl="1"/>
            <a:r>
              <a:rPr lang="fr-BE" dirty="0"/>
              <a:t>accès aux relations thérapeutiques</a:t>
            </a:r>
          </a:p>
          <a:p>
            <a:pPr lvl="2"/>
            <a:r>
              <a:rPr lang="fr-BE" dirty="0"/>
              <a:t>création d’une relation thérapeutique entre un prestataire de soins et un patient dans l’application web </a:t>
            </a:r>
            <a:r>
              <a:rPr lang="fr-BE" dirty="0" err="1"/>
              <a:t>BelRAI</a:t>
            </a:r>
            <a:r>
              <a:rPr lang="fr-BE" dirty="0"/>
              <a:t> 2.0 </a:t>
            </a:r>
            <a:endParaRPr lang="fr-BE" dirty="0" smtClean="0"/>
          </a:p>
          <a:p>
            <a:pPr lvl="2"/>
            <a:r>
              <a:rPr lang="fr-BE" dirty="0" smtClean="0"/>
              <a:t>accès </a:t>
            </a:r>
            <a:r>
              <a:rPr lang="fr-BE" dirty="0"/>
              <a:t>pour contrôler les exclusions thérapeutiques </a:t>
            </a:r>
          </a:p>
          <a:p>
            <a:pPr lvl="1"/>
            <a:r>
              <a:rPr lang="fr-BE" dirty="0"/>
              <a:t>i</a:t>
            </a:r>
            <a:r>
              <a:rPr lang="fr-BE" dirty="0" smtClean="0"/>
              <a:t>ntégration en cours dans </a:t>
            </a:r>
            <a:r>
              <a:rPr lang="fr-BE" dirty="0"/>
              <a:t>le répertoire des </a:t>
            </a:r>
            <a:r>
              <a:rPr lang="fr-BE" dirty="0" smtClean="0"/>
              <a:t>références</a:t>
            </a:r>
            <a:endParaRPr lang="fr-BE" dirty="0"/>
          </a:p>
          <a:p>
            <a:pPr lvl="2"/>
            <a:r>
              <a:rPr lang="fr-BE" dirty="0"/>
              <a:t>but: informer les prestataires de soins sur l’existence d’une évaluation pour leur patient</a:t>
            </a:r>
          </a:p>
          <a:p>
            <a:pPr lvl="1"/>
            <a:r>
              <a:rPr lang="fr-BE" dirty="0"/>
              <a:t>service web </a:t>
            </a:r>
            <a:r>
              <a:rPr lang="fr-BE" dirty="0" err="1"/>
              <a:t>BelRAI</a:t>
            </a:r>
            <a:r>
              <a:rPr lang="fr-BE" dirty="0"/>
              <a:t> pour nouveaux groupes-cibles</a:t>
            </a:r>
          </a:p>
          <a:p>
            <a:pPr lvl="2"/>
            <a:r>
              <a:rPr lang="fr-BE" dirty="0"/>
              <a:t>psychologue clinique</a:t>
            </a:r>
          </a:p>
          <a:p>
            <a:pPr lvl="2"/>
            <a:r>
              <a:rPr lang="fr-BE" dirty="0"/>
              <a:t>orthopédagogue clinique</a:t>
            </a:r>
          </a:p>
          <a:p>
            <a:pPr lvl="2"/>
            <a:r>
              <a:rPr lang="fr-BE" dirty="0"/>
              <a:t>prestataires de soins </a:t>
            </a:r>
            <a:r>
              <a:rPr lang="fr-BE" dirty="0" smtClean="0"/>
              <a:t>individuels (en cours)</a:t>
            </a:r>
            <a:endParaRPr lang="fr-BE" dirty="0"/>
          </a:p>
          <a:p>
            <a:pPr lvl="1"/>
            <a:endParaRPr lang="nl-NL" dirty="0" smtClean="0"/>
          </a:p>
          <a:p>
            <a:endParaRPr lang="nl-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43</a:t>
            </a:fld>
            <a:endParaRPr lang="en-GB" dirty="0"/>
          </a:p>
        </p:txBody>
      </p:sp>
    </p:spTree>
    <p:extLst>
      <p:ext uri="{BB962C8B-B14F-4D97-AF65-F5344CB8AC3E}">
        <p14:creationId xmlns:p14="http://schemas.microsoft.com/office/powerpoint/2010/main" val="19398442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4 – BelRai</a:t>
            </a:r>
          </a:p>
        </p:txBody>
      </p:sp>
      <p:sp>
        <p:nvSpPr>
          <p:cNvPr id="11" name="Content Placeholder 10"/>
          <p:cNvSpPr>
            <a:spLocks noGrp="1"/>
          </p:cNvSpPr>
          <p:nvPr>
            <p:ph idx="1"/>
          </p:nvPr>
        </p:nvSpPr>
        <p:spPr/>
        <p:txBody>
          <a:bodyPr/>
          <a:lstStyle/>
          <a:p>
            <a:r>
              <a:rPr lang="fr-BE" dirty="0"/>
              <a:t>2020-2021</a:t>
            </a:r>
          </a:p>
          <a:p>
            <a:pPr lvl="1"/>
            <a:r>
              <a:rPr lang="fr-BE" dirty="0"/>
              <a:t>application web </a:t>
            </a:r>
            <a:r>
              <a:rPr lang="fr-BE" dirty="0" err="1"/>
              <a:t>MyBelRAI</a:t>
            </a:r>
            <a:r>
              <a:rPr lang="fr-BE" dirty="0"/>
              <a:t> pour les patients</a:t>
            </a:r>
          </a:p>
          <a:p>
            <a:pPr lvl="2"/>
            <a:r>
              <a:rPr lang="fr-BE" dirty="0"/>
              <a:t>phase 1: accès du patient aux résultats d’évaluation au moyen d’une application web intégrée dans le portail </a:t>
            </a:r>
            <a:r>
              <a:rPr lang="fr-BE" dirty="0" err="1"/>
              <a:t>MaSanté</a:t>
            </a:r>
            <a:endParaRPr lang="fr-BE" dirty="0"/>
          </a:p>
          <a:p>
            <a:pPr lvl="2"/>
            <a:r>
              <a:rPr lang="fr-BE" dirty="0"/>
              <a:t>phase 2: extension de l’accès aux mandataires du patient</a:t>
            </a:r>
          </a:p>
          <a:p>
            <a:pPr lvl="1"/>
            <a:r>
              <a:rPr lang="fr-BE" dirty="0"/>
              <a:t>application web </a:t>
            </a:r>
            <a:r>
              <a:rPr lang="fr-BE" dirty="0" err="1"/>
              <a:t>BelRAI</a:t>
            </a:r>
            <a:r>
              <a:rPr lang="fr-BE" dirty="0"/>
              <a:t> pour les organisations</a:t>
            </a:r>
          </a:p>
          <a:p>
            <a:pPr lvl="2"/>
            <a:r>
              <a:rPr lang="fr-BE" dirty="0"/>
              <a:t>utilisation des notions </a:t>
            </a:r>
            <a:r>
              <a:rPr lang="fr-BE" dirty="0" err="1"/>
              <a:t>CoT</a:t>
            </a:r>
            <a:r>
              <a:rPr lang="fr-BE" dirty="0"/>
              <a:t>/no </a:t>
            </a:r>
            <a:r>
              <a:rPr lang="fr-BE" dirty="0" err="1"/>
              <a:t>CoT</a:t>
            </a:r>
            <a:endParaRPr lang="fr-BE" dirty="0"/>
          </a:p>
          <a:p>
            <a:pPr lvl="1"/>
            <a:r>
              <a:rPr lang="fr-BE" dirty="0" err="1"/>
              <a:t>BelRAI</a:t>
            </a:r>
            <a:r>
              <a:rPr lang="fr-BE" dirty="0"/>
              <a:t> Flandre</a:t>
            </a:r>
          </a:p>
          <a:p>
            <a:pPr lvl="2"/>
            <a:r>
              <a:rPr lang="fr-BE" dirty="0"/>
              <a:t>application web pour création du </a:t>
            </a:r>
            <a:r>
              <a:rPr lang="fr-BE" dirty="0" err="1"/>
              <a:t>BelRAI</a:t>
            </a:r>
            <a:r>
              <a:rPr lang="fr-BE" dirty="0"/>
              <a:t> </a:t>
            </a:r>
            <a:r>
              <a:rPr lang="fr-BE" dirty="0" err="1"/>
              <a:t>screener</a:t>
            </a:r>
            <a:r>
              <a:rPr lang="fr-BE" dirty="0"/>
              <a:t> et mise à la disposition des résultats</a:t>
            </a:r>
          </a:p>
          <a:p>
            <a:pPr lvl="2"/>
            <a:r>
              <a:rPr lang="fr-BE" dirty="0"/>
              <a:t>application web de gestion des relations de soins pour les institutions et leurs collaborateurs</a:t>
            </a:r>
          </a:p>
          <a:p>
            <a:pPr lvl="2"/>
            <a:r>
              <a:rPr lang="fr-BE" dirty="0"/>
              <a:t>création banque de données des relations de soins auprès de </a:t>
            </a:r>
            <a:r>
              <a:rPr lang="fr-BE" dirty="0">
                <a:solidFill>
                  <a:srgbClr val="087670"/>
                </a:solidFill>
              </a:rPr>
              <a:t>eHealth</a:t>
            </a:r>
            <a:r>
              <a:rPr lang="fr-BE" dirty="0"/>
              <a:t> pour les institutions de soins sans source authentique</a:t>
            </a:r>
          </a:p>
          <a:p>
            <a:pPr lvl="2"/>
            <a:r>
              <a:rPr lang="fr-BE" dirty="0"/>
              <a:t>public cible: CPAS, caisses de soins, services d’assistance sociale et services d’aide familiale et de soins à domicile </a:t>
            </a:r>
            <a:r>
              <a:rPr lang="fr-BE" dirty="0" smtClean="0"/>
              <a:t>complémentaires</a:t>
            </a:r>
            <a:endParaRPr lang="nl-NL" dirty="0" smtClean="0"/>
          </a:p>
          <a:p>
            <a:endParaRPr lang="nl-BE"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44</a:t>
            </a:fld>
            <a:endParaRPr lang="en-GB" dirty="0"/>
          </a:p>
        </p:txBody>
      </p:sp>
    </p:spTree>
    <p:extLst>
      <p:ext uri="{BB962C8B-B14F-4D97-AF65-F5344CB8AC3E}">
        <p14:creationId xmlns:p14="http://schemas.microsoft.com/office/powerpoint/2010/main" val="35542635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4 – VIDIS </a:t>
            </a:r>
            <a:br>
              <a:rPr lang="fr-BE"/>
            </a:br>
            <a:r>
              <a:rPr lang="fr-BE"/>
              <a:t>(Virtual Integrated Drug Information System)</a:t>
            </a:r>
          </a:p>
        </p:txBody>
      </p:sp>
      <p:sp>
        <p:nvSpPr>
          <p:cNvPr id="11" name="Content Placeholder 10"/>
          <p:cNvSpPr>
            <a:spLocks noGrp="1"/>
          </p:cNvSpPr>
          <p:nvPr>
            <p:ph idx="1"/>
          </p:nvPr>
        </p:nvSpPr>
        <p:spPr>
          <a:xfrm>
            <a:off x="652992" y="1537769"/>
            <a:ext cx="10972800" cy="4101920"/>
          </a:xfrm>
        </p:spPr>
        <p:txBody>
          <a:bodyPr/>
          <a:lstStyle/>
          <a:p>
            <a:r>
              <a:rPr lang="fr-BE"/>
              <a:t>2020</a:t>
            </a:r>
          </a:p>
          <a:p>
            <a:pPr lvl="1"/>
            <a:r>
              <a:rPr lang="fr-BE"/>
              <a:t>possibilité de consultation du schéma de médication par les patients dans le Personal Health Viewer</a:t>
            </a:r>
          </a:p>
          <a:p>
            <a:pPr lvl="1"/>
            <a:r>
              <a:rPr lang="fr-BE"/>
              <a:t>possibilité de consultation du schéma de médication par les prestataires de soins (médecins, dentistes, infirmiers, sages-femmes et pharmaciens) qui ont une relation thérapeutique avec le patient, à condition que le patient ait donné son consentement éclairé pour le partage de données</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45</a:t>
            </a:fld>
            <a:endParaRPr lang="en-GB" dirty="0"/>
          </a:p>
        </p:txBody>
      </p:sp>
    </p:spTree>
    <p:extLst>
      <p:ext uri="{BB962C8B-B14F-4D97-AF65-F5344CB8AC3E}">
        <p14:creationId xmlns:p14="http://schemas.microsoft.com/office/powerpoint/2010/main" val="24405932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t>Cluster 4 – VIDIS </a:t>
            </a:r>
            <a:br>
              <a:rPr lang="fr-BE"/>
            </a:br>
            <a:r>
              <a:rPr lang="fr-BE"/>
              <a:t>(Virtual Integrated Drug Information System)</a:t>
            </a:r>
          </a:p>
        </p:txBody>
      </p:sp>
      <p:sp>
        <p:nvSpPr>
          <p:cNvPr id="2" name="Content Placeholder 1"/>
          <p:cNvSpPr>
            <a:spLocks noGrp="1"/>
          </p:cNvSpPr>
          <p:nvPr>
            <p:ph idx="1"/>
          </p:nvPr>
        </p:nvSpPr>
        <p:spPr>
          <a:xfrm>
            <a:off x="621328" y="1556792"/>
            <a:ext cx="10972800" cy="4104456"/>
          </a:xfrm>
        </p:spPr>
        <p:txBody>
          <a:bodyPr/>
          <a:lstStyle/>
          <a:p>
            <a:r>
              <a:rPr lang="fr-BE"/>
              <a:t>2021</a:t>
            </a:r>
          </a:p>
          <a:p>
            <a:pPr lvl="1"/>
            <a:r>
              <a:rPr lang="fr-BE"/>
              <a:t>appli mobile avec les fonctionnalités de base VIDIS pour les citoyens</a:t>
            </a:r>
          </a:p>
          <a:p>
            <a:pPr lvl="2"/>
            <a:r>
              <a:rPr lang="fr-BE"/>
              <a:t>a été accélérée par la dématérialisation des prescriptions qui entre en vigueur le 01/06/2021 (fixée dans la loi)</a:t>
            </a:r>
          </a:p>
          <a:p>
            <a:pPr lvl="1"/>
            <a:r>
              <a:rPr lang="fr-BE"/>
              <a:t>au cours de la première phase, l’appli mobile doit permettre à tout citoyen belge, sans dépendre d’applis commerciales, de se procurer ses prescriptions électroniques sous forme dématérialisée auprès du pharmacien (continuité des soins de santé)</a:t>
            </a:r>
          </a:p>
          <a:p>
            <a:pPr lvl="1"/>
            <a:r>
              <a:rPr lang="fr-BE"/>
              <a:t>dans les phases ultérieures, cette application mobile sera élargie avec d’autres fonctionnalités VIDIS telles la consultation du schéma de médication, la délivrance de médicaments, les autorisations de remboursement, les notes journaux </a:t>
            </a:r>
          </a:p>
          <a:p>
            <a:endParaRPr lang="en-US" smtClean="0"/>
          </a:p>
          <a:p>
            <a:endParaRPr lang="en-US" dirty="0"/>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46</a:t>
            </a:fld>
            <a:endParaRPr lang="en-GB" dirty="0"/>
          </a:p>
        </p:txBody>
      </p:sp>
    </p:spTree>
    <p:extLst>
      <p:ext uri="{BB962C8B-B14F-4D97-AF65-F5344CB8AC3E}">
        <p14:creationId xmlns:p14="http://schemas.microsoft.com/office/powerpoint/2010/main" val="25216496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eBirth v2: déclaration de naissance électronique</a:t>
            </a:r>
          </a:p>
        </p:txBody>
      </p:sp>
      <p:sp>
        <p:nvSpPr>
          <p:cNvPr id="11" name="Content Placeholder 10"/>
          <p:cNvSpPr>
            <a:spLocks noGrp="1"/>
          </p:cNvSpPr>
          <p:nvPr>
            <p:ph idx="1"/>
          </p:nvPr>
        </p:nvSpPr>
        <p:spPr/>
        <p:txBody>
          <a:bodyPr/>
          <a:lstStyle/>
          <a:p>
            <a:r>
              <a:rPr lang="fr-BE"/>
              <a:t>2020-2021</a:t>
            </a:r>
          </a:p>
          <a:p>
            <a:pPr lvl="1"/>
            <a:r>
              <a:rPr lang="fr-BE"/>
              <a:t>simplification de 3 flux </a:t>
            </a:r>
          </a:p>
          <a:p>
            <a:pPr lvl="2"/>
            <a:r>
              <a:rPr lang="fr-BE"/>
              <a:t>création automatique d’un NISS pour le nouveau-né</a:t>
            </a:r>
          </a:p>
          <a:p>
            <a:pPr lvl="3"/>
            <a:r>
              <a:rPr lang="fr-BE"/>
              <a:t>besoin de modifier la loi</a:t>
            </a:r>
          </a:p>
          <a:p>
            <a:pPr lvl="2"/>
            <a:r>
              <a:rPr lang="fr-BE"/>
              <a:t>données de santé transmises aux autorités compétentes</a:t>
            </a:r>
          </a:p>
          <a:p>
            <a:pPr lvl="3"/>
            <a:r>
              <a:rPr lang="fr-BE"/>
              <a:t>en provenance du DPI de l’hôpital</a:t>
            </a:r>
          </a:p>
          <a:p>
            <a:pPr lvl="3"/>
            <a:r>
              <a:rPr lang="fr-BE"/>
              <a:t>via le connecteur de Healthdata (réutilisation)</a:t>
            </a:r>
          </a:p>
          <a:p>
            <a:pPr lvl="2"/>
            <a:r>
              <a:rPr lang="fr-BE"/>
              <a:t>données socio-économiques et statistiques transmises aux autorités compétentes</a:t>
            </a:r>
          </a:p>
          <a:p>
            <a:pPr lvl="3"/>
            <a:r>
              <a:rPr lang="fr-BE"/>
              <a:t>via le datawarehouse de la BCSS (réutilisation)</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47</a:t>
            </a:fld>
            <a:endParaRPr lang="en-GB" dirty="0"/>
          </a:p>
        </p:txBody>
      </p:sp>
    </p:spTree>
    <p:extLst>
      <p:ext uri="{BB962C8B-B14F-4D97-AF65-F5344CB8AC3E}">
        <p14:creationId xmlns:p14="http://schemas.microsoft.com/office/powerpoint/2010/main" val="955682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Demandes &amp; résultats labo</a:t>
            </a:r>
          </a:p>
        </p:txBody>
      </p:sp>
      <p:sp>
        <p:nvSpPr>
          <p:cNvPr id="11" name="Content Placeholder 10"/>
          <p:cNvSpPr>
            <a:spLocks noGrp="1"/>
          </p:cNvSpPr>
          <p:nvPr>
            <p:ph idx="1"/>
          </p:nvPr>
        </p:nvSpPr>
        <p:spPr/>
        <p:txBody>
          <a:bodyPr/>
          <a:lstStyle/>
          <a:p>
            <a:r>
              <a:rPr lang="fr-BE" dirty="0"/>
              <a:t>2020-2021</a:t>
            </a:r>
          </a:p>
          <a:p>
            <a:pPr lvl="1"/>
            <a:r>
              <a:rPr lang="fr-BE" dirty="0" smtClean="0"/>
              <a:t>envoi électronique de demandes d’analyses de laboratoire</a:t>
            </a:r>
          </a:p>
          <a:p>
            <a:pPr lvl="1"/>
            <a:r>
              <a:rPr lang="fr-BE" dirty="0" smtClean="0"/>
              <a:t>envoi </a:t>
            </a:r>
            <a:r>
              <a:rPr lang="fr-BE" dirty="0"/>
              <a:t>électronique des résultats d’analyses</a:t>
            </a:r>
          </a:p>
          <a:p>
            <a:pPr lvl="2"/>
            <a:r>
              <a:rPr lang="fr-BE" dirty="0"/>
              <a:t>de manière structurée (format FHIR) et </a:t>
            </a:r>
          </a:p>
          <a:p>
            <a:pPr lvl="2"/>
            <a:r>
              <a:rPr lang="fr-BE" dirty="0"/>
              <a:t>codée (format LOINC)</a:t>
            </a:r>
          </a:p>
          <a:p>
            <a:pPr lvl="1"/>
            <a:r>
              <a:rPr lang="fr-BE" dirty="0" smtClean="0"/>
              <a:t>besoin </a:t>
            </a:r>
            <a:r>
              <a:rPr lang="fr-BE" dirty="0"/>
              <a:t>d’adapter les logiciels des médecins et des laboratoires</a:t>
            </a:r>
          </a:p>
          <a:p>
            <a:pPr lvl="1"/>
            <a:r>
              <a:rPr lang="fr-BE" dirty="0" smtClean="0"/>
              <a:t>2</a:t>
            </a:r>
            <a:r>
              <a:rPr lang="fr-BE" baseline="30000" dirty="0" smtClean="0"/>
              <a:t>ème</a:t>
            </a:r>
            <a:r>
              <a:rPr lang="fr-BE" dirty="0" smtClean="0"/>
              <a:t> semestre 2021</a:t>
            </a:r>
            <a:endParaRPr lang="fr-BE" dirty="0"/>
          </a:p>
          <a:p>
            <a:pPr lvl="2"/>
            <a:r>
              <a:rPr lang="fr-BE" dirty="0" smtClean="0"/>
              <a:t>pour </a:t>
            </a:r>
            <a:r>
              <a:rPr lang="fr-BE" dirty="0"/>
              <a:t>l’envoi des résultats d’analyses pour les tests les plus courants</a:t>
            </a:r>
          </a:p>
          <a:p>
            <a:pPr lvl="2"/>
            <a:r>
              <a:rPr lang="fr-BE" dirty="0"/>
              <a:t>p</a:t>
            </a:r>
            <a:r>
              <a:rPr lang="fr-BE" dirty="0" smtClean="0"/>
              <a:t>our l’envoi </a:t>
            </a:r>
            <a:r>
              <a:rPr lang="fr-BE" dirty="0"/>
              <a:t>électronique de la demande d’analyse au moyen d’une solution temporaire jusqu’à ce que le projet de l’INAMI relatif aux prescriptions de renvoi soit opérationnel</a:t>
            </a:r>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48</a:t>
            </a:fld>
            <a:endParaRPr lang="en-GB" dirty="0"/>
          </a:p>
        </p:txBody>
      </p:sp>
    </p:spTree>
    <p:extLst>
      <p:ext uri="{BB962C8B-B14F-4D97-AF65-F5344CB8AC3E}">
        <p14:creationId xmlns:p14="http://schemas.microsoft.com/office/powerpoint/2010/main" val="532997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5 – Orgadon </a:t>
            </a:r>
          </a:p>
        </p:txBody>
      </p:sp>
      <p:sp>
        <p:nvSpPr>
          <p:cNvPr id="11" name="Content Placeholder 10"/>
          <p:cNvSpPr>
            <a:spLocks noGrp="1"/>
          </p:cNvSpPr>
          <p:nvPr>
            <p:ph idx="1"/>
          </p:nvPr>
        </p:nvSpPr>
        <p:spPr/>
        <p:txBody>
          <a:bodyPr/>
          <a:lstStyle/>
          <a:p>
            <a:r>
              <a:rPr lang="fr-FR" dirty="0" smtClean="0"/>
              <a:t>En production depuis juillet 2020</a:t>
            </a:r>
          </a:p>
          <a:p>
            <a:r>
              <a:rPr lang="fr-FR" dirty="0"/>
              <a:t>Enregistrement en ligne des déclarations de volonté pour le don d’organe</a:t>
            </a:r>
          </a:p>
          <a:p>
            <a:r>
              <a:rPr lang="fr-FR" dirty="0" smtClean="0"/>
              <a:t>Comment ?</a:t>
            </a:r>
            <a:endParaRPr lang="fr-FR" dirty="0"/>
          </a:p>
          <a:p>
            <a:pPr lvl="1"/>
            <a:r>
              <a:rPr lang="fr-FR" dirty="0"/>
              <a:t>chez leur médecin généraliste</a:t>
            </a:r>
          </a:p>
          <a:p>
            <a:pPr lvl="1"/>
            <a:r>
              <a:rPr lang="fr-FR" dirty="0"/>
              <a:t>directement via </a:t>
            </a:r>
            <a:r>
              <a:rPr lang="fr-FR" dirty="0" smtClean="0">
                <a:hlinkClick r:id="rId3"/>
              </a:rPr>
              <a:t>www.masanté.be</a:t>
            </a:r>
            <a:endParaRPr lang="fr-FR" dirty="0" smtClean="0"/>
          </a:p>
          <a:p>
            <a:r>
              <a:rPr lang="fr-FR" dirty="0" smtClean="0"/>
              <a:t>Quelles options ?</a:t>
            </a:r>
            <a:endParaRPr lang="fr-FR" dirty="0"/>
          </a:p>
          <a:p>
            <a:pPr lvl="1"/>
            <a:r>
              <a:rPr lang="fr-FR" dirty="0"/>
              <a:t>un don d’organes pour transplantation</a:t>
            </a:r>
          </a:p>
          <a:p>
            <a:pPr lvl="1"/>
            <a:r>
              <a:rPr lang="fr-FR" dirty="0"/>
              <a:t>un don de matériel corporel humain (cellules et tissus)</a:t>
            </a:r>
          </a:p>
          <a:p>
            <a:pPr lvl="2"/>
            <a:r>
              <a:rPr lang="fr-FR" dirty="0"/>
              <a:t>à utiliser pour la transplantation chez un patient qui en a </a:t>
            </a:r>
            <a:r>
              <a:rPr lang="fr-FR" dirty="0" smtClean="0"/>
              <a:t>besoin</a:t>
            </a:r>
            <a:endParaRPr lang="fr-FR" dirty="0"/>
          </a:p>
          <a:p>
            <a:pPr lvl="2"/>
            <a:r>
              <a:rPr lang="fr-FR" dirty="0"/>
              <a:t>à utiliser pour la production de médicaments ou de traitements </a:t>
            </a:r>
            <a:r>
              <a:rPr lang="fr-FR" dirty="0" smtClean="0"/>
              <a:t>innovants</a:t>
            </a:r>
            <a:endParaRPr lang="fr-FR" dirty="0"/>
          </a:p>
          <a:p>
            <a:pPr lvl="2"/>
            <a:r>
              <a:rPr lang="fr-FR" dirty="0"/>
              <a:t>à utiliser pour la recherche scientifique, par exemple pour mieux identifier la cause d’une affection ou pour trouver de nouveaux traitements</a:t>
            </a:r>
            <a:endParaRPr lang="nl-NL"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12" name="Slide Number Placeholder 11"/>
          <p:cNvSpPr>
            <a:spLocks noGrp="1"/>
          </p:cNvSpPr>
          <p:nvPr>
            <p:ph type="sldNum" sz="quarter" idx="12"/>
          </p:nvPr>
        </p:nvSpPr>
        <p:spPr/>
        <p:txBody>
          <a:bodyPr/>
          <a:lstStyle/>
          <a:p>
            <a:pPr>
              <a:defRPr/>
            </a:pPr>
            <a:fld id="{97CCC5E9-F9D9-46F9-AA92-085E1A182B77}" type="slidenum">
              <a:rPr lang="en-GB" smtClean="0"/>
              <a:pPr>
                <a:defRPr/>
              </a:pPr>
              <a:t>49</a:t>
            </a:fld>
            <a:endParaRPr lang="en-GB" dirty="0"/>
          </a:p>
        </p:txBody>
      </p:sp>
    </p:spTree>
    <p:extLst>
      <p:ext uri="{BB962C8B-B14F-4D97-AF65-F5344CB8AC3E}">
        <p14:creationId xmlns:p14="http://schemas.microsoft.com/office/powerpoint/2010/main" val="202753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5374"/>
            <a:ext cx="10972800" cy="929984"/>
          </a:xfrm>
        </p:spPr>
        <p:txBody>
          <a:bodyPr/>
          <a:lstStyle/>
          <a:p>
            <a:r>
              <a:rPr lang="fr-BE"/>
              <a:t>Quelques chiffres</a:t>
            </a:r>
          </a:p>
        </p:txBody>
      </p:sp>
      <p:grpSp>
        <p:nvGrpSpPr>
          <p:cNvPr id="42" name="Group 41"/>
          <p:cNvGrpSpPr/>
          <p:nvPr/>
        </p:nvGrpSpPr>
        <p:grpSpPr>
          <a:xfrm>
            <a:off x="8037420" y="1310316"/>
            <a:ext cx="1399742" cy="1531404"/>
            <a:chOff x="3989329" y="818701"/>
            <a:chExt cx="2488429" cy="2722496"/>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8598" y="818701"/>
              <a:ext cx="1274918" cy="1416202"/>
            </a:xfrm>
            <a:prstGeom prst="rect">
              <a:avLst/>
            </a:prstGeom>
          </p:spPr>
        </p:pic>
        <p:sp>
          <p:nvSpPr>
            <p:cNvPr id="12" name="Rectangle 11"/>
            <p:cNvSpPr/>
            <p:nvPr/>
          </p:nvSpPr>
          <p:spPr>
            <a:xfrm>
              <a:off x="3989329" y="2337450"/>
              <a:ext cx="2488429" cy="1203747"/>
            </a:xfrm>
            <a:prstGeom prst="rect">
              <a:avLst/>
            </a:prstGeom>
          </p:spPr>
          <p:txBody>
            <a:bodyPr wrap="none">
              <a:spAutoFit/>
            </a:bodyPr>
            <a:lstStyle/>
            <a:p>
              <a:pPr algn="ctr"/>
              <a:r>
                <a:rPr lang="fr-BE" sz="1600" b="1" dirty="0">
                  <a:solidFill>
                    <a:srgbClr val="4A6C5B"/>
                  </a:solidFill>
                  <a:latin typeface="Arial" panose="020B0604020202020204" pitchFamily="34" charset="0"/>
                  <a:cs typeface="Arial" panose="020B0604020202020204" pitchFamily="34" charset="0"/>
                </a:rPr>
                <a:t>620 millions </a:t>
              </a:r>
            </a:p>
            <a:p>
              <a:pPr algn="ctr"/>
              <a:r>
                <a:rPr lang="fr-BE" sz="1100" b="1" dirty="0">
                  <a:solidFill>
                    <a:srgbClr val="4A6C5B"/>
                  </a:solidFill>
                  <a:latin typeface="Arial" panose="020B0604020202020204" pitchFamily="34" charset="0"/>
                  <a:cs typeface="Arial" panose="020B0604020202020204" pitchFamily="34" charset="0"/>
                </a:rPr>
                <a:t>messages/an</a:t>
              </a:r>
            </a:p>
            <a:p>
              <a:pPr algn="ctr"/>
              <a:r>
                <a:rPr lang="fr-BE" sz="1100" b="1" dirty="0">
                  <a:solidFill>
                    <a:srgbClr val="4A6C5B"/>
                  </a:solidFill>
                  <a:latin typeface="Arial" panose="020B0604020202020204" pitchFamily="34" charset="0"/>
                  <a:cs typeface="Arial" panose="020B0604020202020204" pitchFamily="34" charset="0"/>
                </a:rPr>
                <a:t>via </a:t>
              </a:r>
              <a:r>
                <a:rPr lang="fr-BE" sz="1100" b="1" dirty="0" err="1">
                  <a:solidFill>
                    <a:srgbClr val="4A6C5B"/>
                  </a:solidFill>
                  <a:latin typeface="Arial" panose="020B0604020202020204" pitchFamily="34" charset="0"/>
                  <a:cs typeface="Arial" panose="020B0604020202020204" pitchFamily="34" charset="0"/>
                </a:rPr>
                <a:t>eHealthBox</a:t>
              </a:r>
              <a:endParaRPr lang="fr-BE" sz="1100" b="1" dirty="0">
                <a:solidFill>
                  <a:srgbClr val="4A6C5B"/>
                </a:solidFill>
                <a:latin typeface="Arial" panose="020B0604020202020204" pitchFamily="34" charset="0"/>
                <a:cs typeface="Arial" panose="020B0604020202020204" pitchFamily="34" charset="0"/>
              </a:endParaRPr>
            </a:p>
          </p:txBody>
        </p:sp>
      </p:grpSp>
      <p:grpSp>
        <p:nvGrpSpPr>
          <p:cNvPr id="43" name="Group 42"/>
          <p:cNvGrpSpPr/>
          <p:nvPr/>
        </p:nvGrpSpPr>
        <p:grpSpPr>
          <a:xfrm>
            <a:off x="5172937" y="1292990"/>
            <a:ext cx="2220481" cy="1652206"/>
            <a:chOff x="6727323" y="814615"/>
            <a:chExt cx="3947520" cy="2937251"/>
          </a:xfrm>
        </p:grpSpPr>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5586" y="814615"/>
              <a:ext cx="1829571" cy="1829570"/>
            </a:xfrm>
            <a:prstGeom prst="rect">
              <a:avLst/>
            </a:prstGeom>
          </p:spPr>
        </p:pic>
        <p:sp>
          <p:nvSpPr>
            <p:cNvPr id="15" name="Rectangle 14"/>
            <p:cNvSpPr/>
            <p:nvPr/>
          </p:nvSpPr>
          <p:spPr>
            <a:xfrm>
              <a:off x="6727323" y="2548120"/>
              <a:ext cx="3947520" cy="1203746"/>
            </a:xfrm>
            <a:prstGeom prst="rect">
              <a:avLst/>
            </a:prstGeom>
          </p:spPr>
          <p:txBody>
            <a:bodyPr wrap="none">
              <a:spAutoFit/>
            </a:bodyPr>
            <a:lstStyle/>
            <a:p>
              <a:pPr algn="ctr"/>
              <a:r>
                <a:rPr lang="fr-BE" sz="1600" b="1">
                  <a:solidFill>
                    <a:srgbClr val="4A6C5B"/>
                  </a:solidFill>
                  <a:latin typeface="Arial" panose="020B0604020202020204" pitchFamily="34" charset="0"/>
                  <a:cs typeface="Arial" panose="020B0604020202020204" pitchFamily="34" charset="0"/>
                </a:rPr>
                <a:t>+97%</a:t>
              </a:r>
              <a:r>
                <a:rPr lang="fr-BE" sz="2000" b="1">
                  <a:solidFill>
                    <a:srgbClr val="4A6C5B"/>
                  </a:solidFill>
                  <a:latin typeface="Arial" panose="020B0604020202020204" pitchFamily="34" charset="0"/>
                  <a:cs typeface="Arial" panose="020B0604020202020204" pitchFamily="34" charset="0"/>
                </a:rPr>
                <a:t/>
              </a:r>
              <a:br>
                <a:rPr lang="fr-BE" sz="2000" b="1">
                  <a:solidFill>
                    <a:srgbClr val="4A6C5B"/>
                  </a:solidFill>
                  <a:latin typeface="Arial" panose="020B0604020202020204" pitchFamily="34" charset="0"/>
                  <a:cs typeface="Arial" panose="020B0604020202020204" pitchFamily="34" charset="0"/>
                </a:rPr>
              </a:br>
              <a:r>
                <a:rPr lang="fr-BE" sz="1100" b="1">
                  <a:solidFill>
                    <a:srgbClr val="4A6C5B"/>
                  </a:solidFill>
                  <a:latin typeface="Arial" panose="020B0604020202020204" pitchFamily="34" charset="0"/>
                  <a:cs typeface="Arial" panose="020B0604020202020204" pitchFamily="34" charset="0"/>
                </a:rPr>
                <a:t>des médecins généralistes utilisent </a:t>
              </a:r>
            </a:p>
            <a:p>
              <a:pPr algn="ctr"/>
              <a:r>
                <a:rPr lang="fr-BE" sz="1100" b="1">
                  <a:solidFill>
                    <a:srgbClr val="4A6C5B"/>
                  </a:solidFill>
                  <a:latin typeface="Arial" panose="020B0604020202020204" pitchFamily="34" charset="0"/>
                  <a:cs typeface="Arial" panose="020B0604020202020204" pitchFamily="34" charset="0"/>
                </a:rPr>
                <a:t>les outils de santé en ligne</a:t>
              </a:r>
            </a:p>
          </p:txBody>
        </p:sp>
      </p:grpSp>
      <p:grpSp>
        <p:nvGrpSpPr>
          <p:cNvPr id="3" name="Group 2"/>
          <p:cNvGrpSpPr/>
          <p:nvPr/>
        </p:nvGrpSpPr>
        <p:grpSpPr>
          <a:xfrm>
            <a:off x="7293977" y="3240399"/>
            <a:ext cx="2886629" cy="1647822"/>
            <a:chOff x="4532721" y="4860280"/>
            <a:chExt cx="5131784" cy="2929461"/>
          </a:xfrm>
        </p:grpSpPr>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9206" y="4860280"/>
              <a:ext cx="2323125" cy="1240847"/>
            </a:xfrm>
            <a:prstGeom prst="rect">
              <a:avLst/>
            </a:prstGeom>
          </p:spPr>
        </p:pic>
        <p:sp>
          <p:nvSpPr>
            <p:cNvPr id="26" name="Rectangle 25"/>
            <p:cNvSpPr/>
            <p:nvPr/>
          </p:nvSpPr>
          <p:spPr>
            <a:xfrm>
              <a:off x="4532721" y="6285055"/>
              <a:ext cx="5131784" cy="1504686"/>
            </a:xfrm>
            <a:prstGeom prst="rect">
              <a:avLst/>
            </a:prstGeom>
          </p:spPr>
          <p:txBody>
            <a:bodyPr wrap="square">
              <a:spAutoFit/>
            </a:bodyPr>
            <a:lstStyle/>
            <a:p>
              <a:pPr algn="ctr"/>
              <a:r>
                <a:rPr lang="fr-BE" sz="1600" b="1">
                  <a:solidFill>
                    <a:srgbClr val="4A6C5B"/>
                  </a:solidFill>
                  <a:latin typeface="Arial" panose="020B0604020202020204" pitchFamily="34" charset="0"/>
                  <a:cs typeface="Arial" panose="020B0604020202020204" pitchFamily="34" charset="0"/>
                </a:rPr>
                <a:t>3,9 millions</a:t>
              </a:r>
            </a:p>
            <a:p>
              <a:pPr algn="ctr"/>
              <a:r>
                <a:rPr lang="fr-BE" sz="1100" b="1">
                  <a:solidFill>
                    <a:srgbClr val="4A6C5B"/>
                  </a:solidFill>
                  <a:latin typeface="Arial" panose="020B0604020202020204" pitchFamily="34" charset="0"/>
                  <a:cs typeface="Arial" panose="020B0604020202020204" pitchFamily="34" charset="0"/>
                </a:rPr>
                <a:t>de patients belges disposent d’un dossier de santé électronique dans un coffre-fort de santé</a:t>
              </a:r>
            </a:p>
          </p:txBody>
        </p:sp>
      </p:grpSp>
      <p:grpSp>
        <p:nvGrpSpPr>
          <p:cNvPr id="41" name="Group 40"/>
          <p:cNvGrpSpPr/>
          <p:nvPr/>
        </p:nvGrpSpPr>
        <p:grpSpPr>
          <a:xfrm>
            <a:off x="1637671" y="1210066"/>
            <a:ext cx="3302507" cy="1663122"/>
            <a:chOff x="-932519" y="598714"/>
            <a:chExt cx="5871124" cy="2956662"/>
          </a:xfrm>
        </p:grpSpPr>
        <p:grpSp>
          <p:nvGrpSpPr>
            <p:cNvPr id="13" name="Group 12"/>
            <p:cNvGrpSpPr/>
            <p:nvPr/>
          </p:nvGrpSpPr>
          <p:grpSpPr>
            <a:xfrm>
              <a:off x="866130" y="598714"/>
              <a:ext cx="1973439" cy="1614997"/>
              <a:chOff x="660507" y="708577"/>
              <a:chExt cx="1973439" cy="1614997"/>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507" y="708577"/>
                <a:ext cx="1973439" cy="1614997"/>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39497" t="36834" r="39089" b="37666"/>
              <a:stretch/>
            </p:blipFill>
            <p:spPr>
              <a:xfrm>
                <a:off x="1322022" y="877528"/>
                <a:ext cx="844551" cy="823033"/>
              </a:xfrm>
              <a:prstGeom prst="rect">
                <a:avLst/>
              </a:prstGeom>
            </p:spPr>
          </p:pic>
        </p:grpSp>
        <p:sp>
          <p:nvSpPr>
            <p:cNvPr id="40" name="Rectangle 39"/>
            <p:cNvSpPr/>
            <p:nvPr/>
          </p:nvSpPr>
          <p:spPr>
            <a:xfrm>
              <a:off x="-932519" y="2351628"/>
              <a:ext cx="5871124" cy="1203748"/>
            </a:xfrm>
            <a:prstGeom prst="rect">
              <a:avLst/>
            </a:prstGeom>
          </p:spPr>
          <p:txBody>
            <a:bodyPr wrap="none">
              <a:spAutoFit/>
            </a:bodyPr>
            <a:lstStyle/>
            <a:p>
              <a:pPr algn="ctr"/>
              <a:r>
                <a:rPr lang="fr-BE" sz="1600" b="1">
                  <a:solidFill>
                    <a:srgbClr val="4A6C5B"/>
                  </a:solidFill>
                  <a:latin typeface="Arial" panose="020B0604020202020204" pitchFamily="34" charset="0"/>
                  <a:cs typeface="Arial" panose="020B0604020202020204" pitchFamily="34" charset="0"/>
                </a:rPr>
                <a:t>&gt;86,4%</a:t>
              </a:r>
            </a:p>
            <a:p>
              <a:pPr algn="ctr"/>
              <a:r>
                <a:rPr lang="fr-BE" sz="1100" b="1">
                  <a:solidFill>
                    <a:srgbClr val="4A6C5B"/>
                  </a:solidFill>
                  <a:latin typeface="Arial" panose="020B0604020202020204" pitchFamily="34" charset="0"/>
                  <a:cs typeface="Arial" panose="020B0604020202020204" pitchFamily="34" charset="0"/>
                </a:rPr>
                <a:t>des citoyens belges ont donné </a:t>
              </a:r>
            </a:p>
            <a:p>
              <a:pPr algn="ctr"/>
              <a:r>
                <a:rPr lang="fr-BE" sz="1100" b="1">
                  <a:solidFill>
                    <a:srgbClr val="4A6C5B"/>
                  </a:solidFill>
                  <a:latin typeface="Arial" panose="020B0604020202020204" pitchFamily="34" charset="0"/>
                  <a:cs typeface="Arial" panose="020B0604020202020204" pitchFamily="34" charset="0"/>
                </a:rPr>
                <a:t>leur consentement pour le partage de données</a:t>
              </a:r>
            </a:p>
          </p:txBody>
        </p:sp>
      </p:grpSp>
      <p:grpSp>
        <p:nvGrpSpPr>
          <p:cNvPr id="10" name="Group 9"/>
          <p:cNvGrpSpPr/>
          <p:nvPr/>
        </p:nvGrpSpPr>
        <p:grpSpPr>
          <a:xfrm>
            <a:off x="2013574" y="3240399"/>
            <a:ext cx="2550699" cy="1610201"/>
            <a:chOff x="2636445" y="3310960"/>
            <a:chExt cx="2550699" cy="1610201"/>
          </a:xfrm>
        </p:grpSpPr>
        <p:grpSp>
          <p:nvGrpSpPr>
            <p:cNvPr id="35" name="Group 34"/>
            <p:cNvGrpSpPr/>
            <p:nvPr/>
          </p:nvGrpSpPr>
          <p:grpSpPr>
            <a:xfrm>
              <a:off x="3071367" y="4205658"/>
              <a:ext cx="652612" cy="702050"/>
              <a:chOff x="-253508" y="4873479"/>
              <a:chExt cx="1160198" cy="1248088"/>
            </a:xfrm>
          </p:grpSpPr>
          <p:pic>
            <p:nvPicPr>
              <p:cNvPr id="19" name="Picture 18"/>
              <p:cNvPicPr>
                <a:picLocks noChangeAspect="1"/>
              </p:cNvPicPr>
              <p:nvPr/>
            </p:nvPicPr>
            <p:blipFill>
              <a:blip r:embed="rId8" cstate="print">
                <a:extLst>
                  <a:ext uri="{BEBA8EAE-BF5A-486C-A8C5-ECC9F3942E4B}">
                    <a14:imgProps xmlns:a14="http://schemas.microsoft.com/office/drawing/2010/main">
                      <a14:imgLayer r:embed="rId9">
                        <a14:imgEffect>
                          <a14:backgroundRemoval t="0" b="98997" l="0" r="100000">
                            <a14:foregroundMark x1="20067" y1="20736" x2="20067" y2="20736"/>
                            <a14:foregroundMark x1="72241" y1="69900" x2="72241" y2="69900"/>
                            <a14:foregroundMark x1="69900" y1="82609" x2="69900" y2="82609"/>
                            <a14:foregroundMark x1="36120" y1="77258" x2="36120" y2="77258"/>
                            <a14:foregroundMark x1="36120" y1="74247" x2="36120" y2="74247"/>
                            <a14:foregroundMark x1="57525" y1="34783" x2="57525" y2="34783"/>
                            <a14:foregroundMark x1="53846" y1="44147" x2="53846" y2="44147"/>
                            <a14:foregroundMark x1="88963" y1="33779" x2="88963" y2="33779"/>
                            <a14:foregroundMark x1="93311" y1="51505" x2="93311" y2="51505"/>
                          </a14:backgroundRemoval>
                        </a14:imgEffect>
                      </a14:imgLayer>
                    </a14:imgProps>
                  </a:ext>
                  <a:ext uri="{28A0092B-C50C-407E-A947-70E740481C1C}">
                    <a14:useLocalDpi xmlns:a14="http://schemas.microsoft.com/office/drawing/2010/main" val="0"/>
                  </a:ext>
                </a:extLst>
              </a:blip>
              <a:stretch>
                <a:fillRect/>
              </a:stretch>
            </p:blipFill>
            <p:spPr>
              <a:xfrm>
                <a:off x="-25597" y="4873479"/>
                <a:ext cx="932287" cy="932287"/>
              </a:xfrm>
              <a:prstGeom prst="rect">
                <a:avLst/>
              </a:prstGeom>
            </p:spPr>
          </p:pic>
          <p:sp>
            <p:nvSpPr>
              <p:cNvPr id="21" name="Rectangle 20"/>
              <p:cNvSpPr/>
              <p:nvPr/>
            </p:nvSpPr>
            <p:spPr>
              <a:xfrm>
                <a:off x="-253508" y="5656483"/>
                <a:ext cx="1094886" cy="465084"/>
              </a:xfrm>
              <a:prstGeom prst="rect">
                <a:avLst/>
              </a:prstGeom>
            </p:spPr>
            <p:txBody>
              <a:bodyPr wrap="none">
                <a:spAutoFit/>
              </a:bodyPr>
              <a:lstStyle/>
              <a:p>
                <a:r>
                  <a:rPr lang="fr-BE" sz="1100" b="1">
                    <a:solidFill>
                      <a:srgbClr val="4A6C5B"/>
                    </a:solidFill>
                    <a:latin typeface="Arial" panose="020B0604020202020204" pitchFamily="34" charset="0"/>
                    <a:cs typeface="Arial" panose="020B0604020202020204" pitchFamily="34" charset="0"/>
                  </a:rPr>
                  <a:t>29.019</a:t>
                </a:r>
              </a:p>
            </p:txBody>
          </p:sp>
        </p:grpSp>
        <p:grpSp>
          <p:nvGrpSpPr>
            <p:cNvPr id="37" name="Group 36"/>
            <p:cNvGrpSpPr/>
            <p:nvPr/>
          </p:nvGrpSpPr>
          <p:grpSpPr>
            <a:xfrm>
              <a:off x="3856029" y="4205657"/>
              <a:ext cx="602264" cy="715504"/>
              <a:chOff x="2436488" y="4873477"/>
              <a:chExt cx="1070691" cy="1272006"/>
            </a:xfrm>
          </p:grpSpPr>
          <p:pic>
            <p:nvPicPr>
              <p:cNvPr id="20" name="Picture 19"/>
              <p:cNvPicPr>
                <a:picLocks noChangeAspect="1"/>
              </p:cNvPicPr>
              <p:nvPr/>
            </p:nvPicPr>
            <p:blipFill>
              <a:blip r:embed="rId10" cstate="print">
                <a:extLst>
                  <a:ext uri="{BEBA8EAE-BF5A-486C-A8C5-ECC9F3942E4B}">
                    <a14:imgProps xmlns:a14="http://schemas.microsoft.com/office/drawing/2010/main">
                      <a14:imgLayer r:embed="rId11">
                        <a14:imgEffect>
                          <a14:backgroundRemoval t="368" b="100000" l="0" r="100000">
                            <a14:foregroundMark x1="22059" y1="16912" x2="22059" y2="16912"/>
                            <a14:foregroundMark x1="56618" y1="54779" x2="56618" y2="54779"/>
                          </a14:backgroundRemoval>
                        </a14:imgEffect>
                      </a14:imgLayer>
                    </a14:imgProps>
                  </a:ext>
                  <a:ext uri="{28A0092B-C50C-407E-A947-70E740481C1C}">
                    <a14:useLocalDpi xmlns:a14="http://schemas.microsoft.com/office/drawing/2010/main" val="0"/>
                  </a:ext>
                </a:extLst>
              </a:blip>
              <a:stretch>
                <a:fillRect/>
              </a:stretch>
            </p:blipFill>
            <p:spPr>
              <a:xfrm>
                <a:off x="2491629" y="4873477"/>
                <a:ext cx="1015550" cy="1015549"/>
              </a:xfrm>
              <a:prstGeom prst="rect">
                <a:avLst/>
              </a:prstGeom>
            </p:spPr>
          </p:pic>
          <p:sp>
            <p:nvSpPr>
              <p:cNvPr id="22" name="Rectangle 21"/>
              <p:cNvSpPr/>
              <p:nvPr/>
            </p:nvSpPr>
            <p:spPr>
              <a:xfrm>
                <a:off x="2436488" y="5680399"/>
                <a:ext cx="955248" cy="465084"/>
              </a:xfrm>
              <a:prstGeom prst="rect">
                <a:avLst/>
              </a:prstGeom>
            </p:spPr>
            <p:txBody>
              <a:bodyPr wrap="none">
                <a:spAutoFit/>
              </a:bodyPr>
              <a:lstStyle/>
              <a:p>
                <a:r>
                  <a:rPr lang="fr-BE" sz="1100" b="1">
                    <a:solidFill>
                      <a:srgbClr val="4A6C5B"/>
                    </a:solidFill>
                    <a:latin typeface="Arial" panose="020B0604020202020204" pitchFamily="34" charset="0"/>
                    <a:cs typeface="Arial" panose="020B0604020202020204" pitchFamily="34" charset="0"/>
                  </a:rPr>
                  <a:t>4.800</a:t>
                </a:r>
              </a:p>
            </p:txBody>
          </p:sp>
        </p:grpSp>
        <p:grpSp>
          <p:nvGrpSpPr>
            <p:cNvPr id="38" name="Group 37"/>
            <p:cNvGrpSpPr/>
            <p:nvPr/>
          </p:nvGrpSpPr>
          <p:grpSpPr>
            <a:xfrm>
              <a:off x="2957850" y="3563342"/>
              <a:ext cx="1907895" cy="679815"/>
              <a:chOff x="1745562" y="5934586"/>
              <a:chExt cx="2496044" cy="889123"/>
            </a:xfrm>
          </p:grpSpPr>
          <p:pic>
            <p:nvPicPr>
              <p:cNvPr id="23" name="Picture 2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8714" y="5934586"/>
                <a:ext cx="427673" cy="405050"/>
              </a:xfrm>
              <a:prstGeom prst="rect">
                <a:avLst/>
              </a:prstGeom>
            </p:spPr>
          </p:pic>
          <p:sp>
            <p:nvSpPr>
              <p:cNvPr id="24" name="Rectangle 23"/>
              <p:cNvSpPr/>
              <p:nvPr/>
            </p:nvSpPr>
            <p:spPr>
              <a:xfrm>
                <a:off x="1745562" y="6380918"/>
                <a:ext cx="2496044" cy="442791"/>
              </a:xfrm>
              <a:prstGeom prst="rect">
                <a:avLst/>
              </a:prstGeom>
            </p:spPr>
            <p:txBody>
              <a:bodyPr wrap="none">
                <a:spAutoFit/>
              </a:bodyPr>
              <a:lstStyle/>
              <a:p>
                <a:pPr algn="ctr"/>
                <a:r>
                  <a:rPr lang="fr-BE" sz="1600" b="1">
                    <a:solidFill>
                      <a:srgbClr val="4A6C5B"/>
                    </a:solidFill>
                    <a:latin typeface="Arial" panose="020B0604020202020204" pitchFamily="34" charset="0"/>
                    <a:cs typeface="Arial" panose="020B0604020202020204" pitchFamily="34" charset="0"/>
                  </a:rPr>
                  <a:t>19 millions/mois</a:t>
                </a:r>
              </a:p>
            </p:txBody>
          </p:sp>
        </p:grpSp>
        <p:sp>
          <p:nvSpPr>
            <p:cNvPr id="47" name="Rectangle 46"/>
            <p:cNvSpPr/>
            <p:nvPr/>
          </p:nvSpPr>
          <p:spPr>
            <a:xfrm>
              <a:off x="2636445" y="3310960"/>
              <a:ext cx="2550699" cy="307777"/>
            </a:xfrm>
            <a:prstGeom prst="rect">
              <a:avLst/>
            </a:prstGeom>
            <a:solidFill>
              <a:srgbClr val="4A6C5B"/>
            </a:solidFill>
          </p:spPr>
          <p:txBody>
            <a:bodyPr wrap="none">
              <a:spAutoFit/>
            </a:bodyPr>
            <a:lstStyle/>
            <a:p>
              <a:pPr algn="ctr"/>
              <a:r>
                <a:rPr lang="fr-BE" sz="1400" b="1">
                  <a:solidFill>
                    <a:schemeClr val="bg1"/>
                  </a:solidFill>
                  <a:latin typeface="Arial" panose="020B0604020202020204" pitchFamily="34" charset="0"/>
                  <a:cs typeface="Arial" panose="020B0604020202020204" pitchFamily="34" charset="0"/>
                </a:rPr>
                <a:t>Prescriptions électroniques</a:t>
              </a:r>
            </a:p>
          </p:txBody>
        </p:sp>
      </p:grpSp>
      <p:grpSp>
        <p:nvGrpSpPr>
          <p:cNvPr id="16" name="Group 15"/>
          <p:cNvGrpSpPr/>
          <p:nvPr/>
        </p:nvGrpSpPr>
        <p:grpSpPr>
          <a:xfrm>
            <a:off x="4367808" y="4673388"/>
            <a:ext cx="3358217" cy="1766959"/>
            <a:chOff x="4042167" y="4113743"/>
            <a:chExt cx="3358217" cy="1766959"/>
          </a:xfrm>
        </p:grpSpPr>
        <p:pic>
          <p:nvPicPr>
            <p:cNvPr id="7" name="Picture 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660440" y="4113743"/>
              <a:ext cx="1062151" cy="1088454"/>
            </a:xfrm>
            <a:prstGeom prst="rect">
              <a:avLst/>
            </a:prstGeom>
          </p:spPr>
        </p:pic>
        <p:sp>
          <p:nvSpPr>
            <p:cNvPr id="5" name="Rectangle 4"/>
            <p:cNvSpPr/>
            <p:nvPr/>
          </p:nvSpPr>
          <p:spPr>
            <a:xfrm>
              <a:off x="4042167" y="5034316"/>
              <a:ext cx="3358217" cy="846386"/>
            </a:xfrm>
            <a:prstGeom prst="rect">
              <a:avLst/>
            </a:prstGeom>
          </p:spPr>
          <p:txBody>
            <a:bodyPr wrap="square">
              <a:spAutoFit/>
            </a:bodyPr>
            <a:lstStyle/>
            <a:p>
              <a:pPr lvl="1" algn="ctr"/>
              <a:r>
                <a:rPr lang="fr-BE" sz="1600" b="1">
                  <a:solidFill>
                    <a:srgbClr val="4A6C5B"/>
                  </a:solidFill>
                  <a:latin typeface="Arial" panose="020B0604020202020204" pitchFamily="34" charset="0"/>
                  <a:cs typeface="Arial" panose="020B0604020202020204" pitchFamily="34" charset="0"/>
                </a:rPr>
                <a:t>215 millions</a:t>
              </a:r>
            </a:p>
            <a:p>
              <a:pPr lvl="1" algn="ctr"/>
              <a:r>
                <a:rPr lang="fr-BE" sz="1100" b="1">
                  <a:solidFill>
                    <a:srgbClr val="4A6C5B"/>
                  </a:solidFill>
                  <a:latin typeface="Arial" panose="020B0604020202020204" pitchFamily="34" charset="0"/>
                  <a:cs typeface="Arial" panose="020B0604020202020204" pitchFamily="34" charset="0"/>
                </a:rPr>
                <a:t>de documents électroniques disponibles auprès des hôpitaux et des laboratoires cliniques</a:t>
              </a:r>
            </a:p>
          </p:txBody>
        </p:sp>
      </p:grpSp>
      <p:grpSp>
        <p:nvGrpSpPr>
          <p:cNvPr id="17" name="Group 16"/>
          <p:cNvGrpSpPr/>
          <p:nvPr/>
        </p:nvGrpSpPr>
        <p:grpSpPr>
          <a:xfrm>
            <a:off x="5346343" y="3151610"/>
            <a:ext cx="1631103" cy="1327309"/>
            <a:chOff x="5490116" y="2913140"/>
            <a:chExt cx="1631103" cy="1327309"/>
          </a:xfrm>
        </p:grpSpPr>
        <p:sp>
          <p:nvSpPr>
            <p:cNvPr id="29" name="Rectangle 28"/>
            <p:cNvSpPr/>
            <p:nvPr/>
          </p:nvSpPr>
          <p:spPr>
            <a:xfrm>
              <a:off x="5490116" y="3563341"/>
              <a:ext cx="1631103" cy="677108"/>
            </a:xfrm>
            <a:prstGeom prst="rect">
              <a:avLst/>
            </a:prstGeom>
          </p:spPr>
          <p:txBody>
            <a:bodyPr wrap="square">
              <a:spAutoFit/>
            </a:bodyPr>
            <a:lstStyle/>
            <a:p>
              <a:pPr algn="ctr"/>
              <a:r>
                <a:rPr lang="fr-BE" sz="1600" b="1">
                  <a:solidFill>
                    <a:srgbClr val="4A6C5B"/>
                  </a:solidFill>
                  <a:latin typeface="Arial" panose="020B0604020202020204" pitchFamily="34" charset="0"/>
                  <a:cs typeface="Arial" panose="020B0604020202020204" pitchFamily="34" charset="0"/>
                </a:rPr>
                <a:t>18.000.000.000</a:t>
              </a:r>
            </a:p>
            <a:p>
              <a:pPr algn="ctr"/>
              <a:r>
                <a:rPr lang="fr-BE" sz="1100" b="1">
                  <a:solidFill>
                    <a:srgbClr val="4A6C5B"/>
                  </a:solidFill>
                  <a:latin typeface="Arial" panose="020B0604020202020204" pitchFamily="34" charset="0"/>
                  <a:cs typeface="Arial" panose="020B0604020202020204" pitchFamily="34" charset="0"/>
                </a:rPr>
                <a:t>de transactions électroniques</a:t>
              </a:r>
            </a:p>
          </p:txBody>
        </p:sp>
        <p:pic>
          <p:nvPicPr>
            <p:cNvPr id="8" name="Picture 7"/>
            <p:cNvPicPr>
              <a:picLocks noChangeAspect="1"/>
            </p:cNvPicPr>
            <p:nvPr/>
          </p:nvPicPr>
          <p:blipFill>
            <a:blip r:embed="rId14"/>
            <a:stretch>
              <a:fillRect/>
            </a:stretch>
          </p:blipFill>
          <p:spPr>
            <a:xfrm>
              <a:off x="5927986" y="2913140"/>
              <a:ext cx="986904" cy="637115"/>
            </a:xfrm>
            <a:prstGeom prst="rect">
              <a:avLst/>
            </a:prstGeom>
          </p:spPr>
        </p:pic>
      </p:grpSp>
      <p:sp>
        <p:nvSpPr>
          <p:cNvPr id="18" name="Slide Number Placeholder 17"/>
          <p:cNvSpPr>
            <a:spLocks noGrp="1"/>
          </p:cNvSpPr>
          <p:nvPr>
            <p:ph type="sldNum" sz="quarter" idx="12"/>
          </p:nvPr>
        </p:nvSpPr>
        <p:spPr/>
        <p:txBody>
          <a:bodyPr/>
          <a:lstStyle/>
          <a:p>
            <a:pPr>
              <a:defRPr/>
            </a:pPr>
            <a:fld id="{97CCC5E9-F9D9-46F9-AA92-085E1A182B77}" type="slidenum">
              <a:rPr lang="en-GB" smtClean="0"/>
              <a:pPr>
                <a:defRPr/>
              </a:pPr>
              <a:t>5</a:t>
            </a:fld>
            <a:endParaRPr lang="en-GB" dirty="0"/>
          </a:p>
        </p:txBody>
      </p:sp>
    </p:spTree>
    <p:extLst>
      <p:ext uri="{BB962C8B-B14F-4D97-AF65-F5344CB8AC3E}">
        <p14:creationId xmlns:p14="http://schemas.microsoft.com/office/powerpoint/2010/main" val="236450475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5 – Orgadon </a:t>
            </a:r>
          </a:p>
        </p:txBody>
      </p:sp>
      <p:sp>
        <p:nvSpPr>
          <p:cNvPr id="11" name="Content Placeholder 10"/>
          <p:cNvSpPr>
            <a:spLocks noGrp="1"/>
          </p:cNvSpPr>
          <p:nvPr>
            <p:ph idx="1"/>
          </p:nvPr>
        </p:nvSpPr>
        <p:spPr/>
        <p:txBody>
          <a:bodyPr/>
          <a:lstStyle/>
          <a:p>
            <a:r>
              <a:rPr lang="fr-BE" dirty="0"/>
              <a:t>2021</a:t>
            </a:r>
          </a:p>
          <a:p>
            <a:pPr lvl="1"/>
            <a:r>
              <a:rPr lang="fr-BE" dirty="0"/>
              <a:t>automatisation de l’accès à la banque de données </a:t>
            </a:r>
            <a:r>
              <a:rPr lang="fr-BE" dirty="0" err="1"/>
              <a:t>Orgadon</a:t>
            </a:r>
            <a:r>
              <a:rPr lang="fr-BE" dirty="0"/>
              <a:t> pour les gestionnaires du matériel corporel humain et les coordinateurs des </a:t>
            </a:r>
            <a:r>
              <a:rPr lang="fr-BE" dirty="0" err="1"/>
              <a:t>biobanques</a:t>
            </a:r>
            <a:endParaRPr lang="fr-BE" dirty="0"/>
          </a:p>
          <a:p>
            <a:pPr lvl="1"/>
            <a:r>
              <a:rPr lang="fr-BE" dirty="0" smtClean="0"/>
              <a:t>recours </a:t>
            </a:r>
            <a:r>
              <a:rPr lang="fr-BE" dirty="0"/>
              <a:t>à un centre d’appel pour répondre aux questions des fournisseurs de matériel corporel humain</a:t>
            </a:r>
          </a:p>
          <a:p>
            <a:endParaRPr lang="nl-NL"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pic>
        <p:nvPicPr>
          <p:cNvPr id="10" name="Picture 9"/>
          <p:cNvPicPr>
            <a:picLocks noChangeAspect="1"/>
          </p:cNvPicPr>
          <p:nvPr/>
        </p:nvPicPr>
        <p:blipFill>
          <a:blip r:embed="rId3"/>
          <a:stretch>
            <a:fillRect/>
          </a:stretch>
        </p:blipFill>
        <p:spPr>
          <a:xfrm>
            <a:off x="5519936" y="2764830"/>
            <a:ext cx="3433791" cy="3587334"/>
          </a:xfrm>
          <a:prstGeom prst="rect">
            <a:avLst/>
          </a:prstGeom>
        </p:spPr>
      </p:pic>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50</a:t>
            </a:fld>
            <a:endParaRPr lang="en-GB" dirty="0"/>
          </a:p>
        </p:txBody>
      </p:sp>
    </p:spTree>
    <p:extLst>
      <p:ext uri="{BB962C8B-B14F-4D97-AF65-F5344CB8AC3E}">
        <p14:creationId xmlns:p14="http://schemas.microsoft.com/office/powerpoint/2010/main" val="25142684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5 – MaSanté</a:t>
            </a:r>
          </a:p>
        </p:txBody>
      </p:sp>
      <p:sp>
        <p:nvSpPr>
          <p:cNvPr id="11" name="Content Placeholder 10"/>
          <p:cNvSpPr>
            <a:spLocks noGrp="1"/>
          </p:cNvSpPr>
          <p:nvPr>
            <p:ph idx="1"/>
          </p:nvPr>
        </p:nvSpPr>
        <p:spPr/>
        <p:txBody>
          <a:bodyPr/>
          <a:lstStyle/>
          <a:p>
            <a:pPr marL="0" indent="0">
              <a:buNone/>
            </a:pPr>
            <a:endParaRPr lang="nl-BE" smtClean="0"/>
          </a:p>
          <a:p>
            <a:endParaRPr lang="nl-NL"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500" dirty="0"/>
          </a:p>
          <a:p>
            <a:endParaRPr lang="en-US" sz="1500" dirty="0"/>
          </a:p>
        </p:txBody>
      </p:sp>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51</a:t>
            </a:fld>
            <a:endParaRPr lang="en-GB" dirty="0"/>
          </a:p>
        </p:txBody>
      </p:sp>
      <p:pic>
        <p:nvPicPr>
          <p:cNvPr id="6" name="Picture 5"/>
          <p:cNvPicPr>
            <a:picLocks noChangeAspect="1"/>
          </p:cNvPicPr>
          <p:nvPr/>
        </p:nvPicPr>
        <p:blipFill>
          <a:blip r:embed="rId3"/>
          <a:stretch>
            <a:fillRect/>
          </a:stretch>
        </p:blipFill>
        <p:spPr>
          <a:xfrm>
            <a:off x="2429128" y="977505"/>
            <a:ext cx="7349259" cy="5331815"/>
          </a:xfrm>
          <a:prstGeom prst="rect">
            <a:avLst/>
          </a:prstGeom>
        </p:spPr>
      </p:pic>
    </p:spTree>
    <p:extLst>
      <p:ext uri="{BB962C8B-B14F-4D97-AF65-F5344CB8AC3E}">
        <p14:creationId xmlns:p14="http://schemas.microsoft.com/office/powerpoint/2010/main" val="15549254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5 – MaSanté</a:t>
            </a: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52</a:t>
            </a:fld>
            <a:endParaRPr lang="en-GB" dirty="0"/>
          </a:p>
        </p:txBody>
      </p:sp>
      <p:pic>
        <p:nvPicPr>
          <p:cNvPr id="5" name="Picture 4"/>
          <p:cNvPicPr>
            <a:picLocks noChangeAspect="1"/>
          </p:cNvPicPr>
          <p:nvPr/>
        </p:nvPicPr>
        <p:blipFill>
          <a:blip r:embed="rId3"/>
          <a:stretch>
            <a:fillRect/>
          </a:stretch>
        </p:blipFill>
        <p:spPr>
          <a:xfrm>
            <a:off x="3024187" y="1046125"/>
            <a:ext cx="6143626" cy="5443578"/>
          </a:xfrm>
          <a:prstGeom prst="rect">
            <a:avLst/>
          </a:prstGeom>
        </p:spPr>
      </p:pic>
    </p:spTree>
    <p:extLst>
      <p:ext uri="{BB962C8B-B14F-4D97-AF65-F5344CB8AC3E}">
        <p14:creationId xmlns:p14="http://schemas.microsoft.com/office/powerpoint/2010/main" val="16217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5 – MaSanté</a:t>
            </a:r>
          </a:p>
        </p:txBody>
      </p:sp>
      <p:sp>
        <p:nvSpPr>
          <p:cNvPr id="11" name="Content Placeholder 10"/>
          <p:cNvSpPr>
            <a:spLocks noGrp="1"/>
          </p:cNvSpPr>
          <p:nvPr>
            <p:ph idx="4294967295"/>
          </p:nvPr>
        </p:nvSpPr>
        <p:spPr>
          <a:xfrm>
            <a:off x="1524000" y="1412876"/>
            <a:ext cx="7265988" cy="5184775"/>
          </a:xfrm>
        </p:spPr>
        <p:txBody>
          <a:bodyPr/>
          <a:lstStyle/>
          <a:p>
            <a:pPr marL="0" indent="0">
              <a:buNone/>
            </a:pPr>
            <a:r>
              <a:rPr lang="fr-BE"/>
              <a:t>	</a:t>
            </a:r>
          </a:p>
          <a:p>
            <a:endParaRPr lang="nl-NL"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sz="1500" dirty="0"/>
          </a:p>
          <a:p>
            <a:endParaRPr lang="en-US" sz="1500" dirty="0"/>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53</a:t>
            </a:fld>
            <a:endParaRPr lang="en-GB" dirty="0"/>
          </a:p>
        </p:txBody>
      </p:sp>
      <p:pic>
        <p:nvPicPr>
          <p:cNvPr id="3" name="Picture 2"/>
          <p:cNvPicPr>
            <a:picLocks noChangeAspect="1"/>
          </p:cNvPicPr>
          <p:nvPr/>
        </p:nvPicPr>
        <p:blipFill>
          <a:blip r:embed="rId3"/>
          <a:stretch>
            <a:fillRect/>
          </a:stretch>
        </p:blipFill>
        <p:spPr>
          <a:xfrm>
            <a:off x="2689425" y="1248398"/>
            <a:ext cx="6813149" cy="5111530"/>
          </a:xfrm>
          <a:prstGeom prst="rect">
            <a:avLst/>
          </a:prstGeom>
        </p:spPr>
      </p:pic>
    </p:spTree>
    <p:extLst>
      <p:ext uri="{BB962C8B-B14F-4D97-AF65-F5344CB8AC3E}">
        <p14:creationId xmlns:p14="http://schemas.microsoft.com/office/powerpoint/2010/main" val="15499186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6 – eSanté et mutualités</a:t>
            </a:r>
          </a:p>
        </p:txBody>
      </p:sp>
      <p:sp>
        <p:nvSpPr>
          <p:cNvPr id="11" name="Content Placeholder 10"/>
          <p:cNvSpPr>
            <a:spLocks noGrp="1"/>
          </p:cNvSpPr>
          <p:nvPr>
            <p:ph idx="1"/>
          </p:nvPr>
        </p:nvSpPr>
        <p:spPr/>
        <p:txBody>
          <a:bodyPr/>
          <a:lstStyle/>
          <a:p>
            <a:r>
              <a:rPr lang="fr-BE" dirty="0"/>
              <a:t>2019-2020</a:t>
            </a:r>
          </a:p>
          <a:p>
            <a:pPr lvl="1"/>
            <a:r>
              <a:rPr lang="fr-BE" dirty="0"/>
              <a:t>Portail </a:t>
            </a:r>
            <a:r>
              <a:rPr lang="fr-BE" dirty="0" err="1"/>
              <a:t>MyCarenet</a:t>
            </a:r>
            <a:r>
              <a:rPr lang="fr-BE" dirty="0"/>
              <a:t> en tant que point d’accès des prestataires de soins aux services web du CIN</a:t>
            </a:r>
          </a:p>
          <a:p>
            <a:pPr lvl="2"/>
            <a:r>
              <a:rPr lang="fr-BE" dirty="0" err="1"/>
              <a:t>MemberData</a:t>
            </a:r>
            <a:endParaRPr lang="fr-BE" dirty="0"/>
          </a:p>
          <a:p>
            <a:pPr lvl="2"/>
            <a:r>
              <a:rPr lang="fr-BE" dirty="0"/>
              <a:t>tarification</a:t>
            </a:r>
          </a:p>
          <a:p>
            <a:pPr lvl="2"/>
            <a:r>
              <a:rPr lang="fr-BE" dirty="0"/>
              <a:t>détenteur du DMG</a:t>
            </a:r>
          </a:p>
          <a:p>
            <a:pPr lvl="2"/>
            <a:r>
              <a:rPr lang="fr-BE" dirty="0"/>
              <a:t>accessible pour les médecins, les infirmiers, les kinésithérapeutes, les dentistes, les sages-femmes, les orthopédistes, ... </a:t>
            </a:r>
          </a:p>
          <a:p>
            <a:pPr lvl="2"/>
            <a:r>
              <a:rPr lang="fr-BE" dirty="0"/>
              <a:t>extension aux centres de planning familial, aux centres de rééducation et aux initiatives d'habitations protégées </a:t>
            </a:r>
          </a:p>
          <a:p>
            <a:pPr lvl="1"/>
            <a:r>
              <a:rPr lang="fr-BE" dirty="0"/>
              <a:t>S</a:t>
            </a:r>
            <a:r>
              <a:rPr lang="fr-BE" dirty="0" smtClean="0"/>
              <a:t>ervice </a:t>
            </a:r>
            <a:r>
              <a:rPr lang="fr-BE" dirty="0"/>
              <a:t>« données du membre »</a:t>
            </a:r>
          </a:p>
          <a:p>
            <a:pPr lvl="2"/>
            <a:r>
              <a:rPr lang="fr-BE" dirty="0"/>
              <a:t>permet à tout organisme ou prestataire de soins autorisé de consulter les informations (assurabilité et droits dérivés) de l’usager de soins qui sont nécessaires à une facturation ou une prestation de soins ou de produits correcte </a:t>
            </a:r>
          </a:p>
          <a:p>
            <a:pPr lvl="2"/>
            <a:r>
              <a:rPr lang="fr-BE" dirty="0"/>
              <a:t>remplacera le service ‘assurabilité’</a:t>
            </a:r>
          </a:p>
          <a:p>
            <a:pPr lvl="2"/>
            <a:r>
              <a:rPr lang="fr-BE" dirty="0"/>
              <a:t>il est prévu un service synchrone et asynchrone qui sera intégré dans les logiciels des praticiens</a:t>
            </a:r>
          </a:p>
          <a:p>
            <a:pPr lvl="2"/>
            <a:r>
              <a:rPr lang="fr-BE" dirty="0"/>
              <a:t>une application web est également disponible sur le portail </a:t>
            </a:r>
            <a:r>
              <a:rPr lang="fr-BE" dirty="0" err="1"/>
              <a:t>MyCarenet</a:t>
            </a:r>
            <a:endParaRPr lang="fr-BE" dirty="0"/>
          </a:p>
          <a:p>
            <a:endParaRPr lang="en-US"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54</a:t>
            </a:fld>
            <a:endParaRPr lang="en-GB" dirty="0"/>
          </a:p>
        </p:txBody>
      </p:sp>
    </p:spTree>
    <p:extLst>
      <p:ext uri="{BB962C8B-B14F-4D97-AF65-F5344CB8AC3E}">
        <p14:creationId xmlns:p14="http://schemas.microsoft.com/office/powerpoint/2010/main" val="22220055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Cluster 6 – eSanté et mutualités</a:t>
            </a:r>
          </a:p>
        </p:txBody>
      </p:sp>
      <p:sp>
        <p:nvSpPr>
          <p:cNvPr id="11" name="Content Placeholder 10"/>
          <p:cNvSpPr>
            <a:spLocks noGrp="1"/>
          </p:cNvSpPr>
          <p:nvPr>
            <p:ph idx="1"/>
          </p:nvPr>
        </p:nvSpPr>
        <p:spPr/>
        <p:txBody>
          <a:bodyPr/>
          <a:lstStyle/>
          <a:p>
            <a:pPr>
              <a:spcBef>
                <a:spcPts val="300"/>
              </a:spcBef>
            </a:pPr>
            <a:r>
              <a:rPr lang="fr-BE" dirty="0"/>
              <a:t>2020</a:t>
            </a:r>
          </a:p>
          <a:p>
            <a:pPr lvl="1">
              <a:spcBef>
                <a:spcPts val="300"/>
              </a:spcBef>
            </a:pPr>
            <a:r>
              <a:rPr lang="fr-BE" dirty="0" err="1"/>
              <a:t>eAgreement</a:t>
            </a:r>
            <a:endParaRPr lang="fr-BE" dirty="0"/>
          </a:p>
          <a:p>
            <a:pPr lvl="2">
              <a:spcBef>
                <a:spcPts val="300"/>
              </a:spcBef>
            </a:pPr>
            <a:r>
              <a:rPr lang="fr-BE" dirty="0"/>
              <a:t>certains traitements doivent faire l’objet de l’accord d’un médecin-conseil de la mutualité pour être remboursés par l’assurance maladie</a:t>
            </a:r>
          </a:p>
          <a:p>
            <a:pPr lvl="2">
              <a:spcBef>
                <a:spcPts val="300"/>
              </a:spcBef>
            </a:pPr>
            <a:r>
              <a:rPr lang="fr-BE" dirty="0"/>
              <a:t>le service actuel Chapitre IV sera remplacé</a:t>
            </a:r>
          </a:p>
          <a:p>
            <a:pPr lvl="3">
              <a:spcBef>
                <a:spcPts val="300"/>
              </a:spcBef>
            </a:pPr>
            <a:r>
              <a:rPr lang="fr-BE" dirty="0"/>
              <a:t>le prestataire de soins autorisé peut envoyer ses demandes d’accord par la voie numérique et consulter les accords par la voie numérique</a:t>
            </a:r>
          </a:p>
          <a:p>
            <a:pPr lvl="3">
              <a:spcBef>
                <a:spcPts val="300"/>
              </a:spcBef>
            </a:pPr>
            <a:r>
              <a:rPr lang="fr-BE" dirty="0"/>
              <a:t>dans une première phase, pour les kinésithérapeutes dont les demandes d’accord sont, à l’heure actuelle, uniquement introduites sur papier</a:t>
            </a:r>
          </a:p>
          <a:p>
            <a:pPr lvl="1">
              <a:spcBef>
                <a:spcPts val="300"/>
              </a:spcBef>
            </a:pPr>
            <a:r>
              <a:rPr lang="fr-BE" dirty="0" err="1"/>
              <a:t>eAttest</a:t>
            </a:r>
            <a:r>
              <a:rPr lang="fr-BE" dirty="0"/>
              <a:t> extension</a:t>
            </a:r>
          </a:p>
          <a:p>
            <a:pPr lvl="2">
              <a:spcBef>
                <a:spcPts val="300"/>
              </a:spcBef>
            </a:pPr>
            <a:r>
              <a:rPr lang="fr-BE" dirty="0"/>
              <a:t>extension aux médecins spécialistes dans les hôpitaux de la possibilité d’envoyer les attestations de soins donnés par la voie numérique aux mutualités</a:t>
            </a:r>
          </a:p>
          <a:p>
            <a:pPr lvl="1">
              <a:spcBef>
                <a:spcPts val="300"/>
              </a:spcBef>
            </a:pPr>
            <a:r>
              <a:rPr lang="fr-BE" dirty="0"/>
              <a:t>M</a:t>
            </a:r>
            <a:r>
              <a:rPr lang="fr-BE" dirty="0" smtClean="0"/>
              <a:t>essages </a:t>
            </a:r>
            <a:r>
              <a:rPr lang="fr-BE" dirty="0"/>
              <a:t>business en cas d’indisponibilité</a:t>
            </a:r>
          </a:p>
          <a:p>
            <a:pPr lvl="2">
              <a:spcBef>
                <a:spcPts val="300"/>
              </a:spcBef>
            </a:pPr>
            <a:r>
              <a:rPr lang="fr-BE" dirty="0"/>
              <a:t>concertation entre le CIN et les fournisseurs de logiciels dans le cadre de la mise en œuvre des mesures de business </a:t>
            </a:r>
            <a:r>
              <a:rPr lang="fr-BE" dirty="0" err="1"/>
              <a:t>continuity</a:t>
            </a:r>
            <a:r>
              <a:rPr lang="fr-BE" dirty="0"/>
              <a:t> =&gt; des messages erreurs sont envoyés dès que des problèmes sont constatés</a:t>
            </a:r>
          </a:p>
          <a:p>
            <a:pPr lvl="2">
              <a:spcBef>
                <a:spcPts val="300"/>
              </a:spcBef>
            </a:pPr>
            <a:r>
              <a:rPr lang="fr-BE" dirty="0"/>
              <a:t>messages clairs pour les utilisateurs mentionnant les actions à entreprendre</a:t>
            </a:r>
          </a:p>
          <a:p>
            <a:pPr lvl="3">
              <a:spcBef>
                <a:spcPts val="300"/>
              </a:spcBef>
            </a:pPr>
            <a:endParaRPr lang="en-US"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55</a:t>
            </a:fld>
            <a:endParaRPr lang="en-GB" dirty="0"/>
          </a:p>
        </p:txBody>
      </p:sp>
    </p:spTree>
    <p:extLst>
      <p:ext uri="{BB962C8B-B14F-4D97-AF65-F5344CB8AC3E}">
        <p14:creationId xmlns:p14="http://schemas.microsoft.com/office/powerpoint/2010/main" val="5089617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a:t>Cluster 6 – eSanté et mutualités</a:t>
            </a:r>
          </a:p>
        </p:txBody>
      </p:sp>
      <p:sp>
        <p:nvSpPr>
          <p:cNvPr id="11" name="Content Placeholder 10"/>
          <p:cNvSpPr>
            <a:spLocks noGrp="1"/>
          </p:cNvSpPr>
          <p:nvPr>
            <p:ph idx="1"/>
          </p:nvPr>
        </p:nvSpPr>
        <p:spPr/>
        <p:txBody>
          <a:bodyPr/>
          <a:lstStyle/>
          <a:p>
            <a:r>
              <a:rPr lang="fr-BE" dirty="0"/>
              <a:t>2021</a:t>
            </a:r>
          </a:p>
          <a:p>
            <a:pPr lvl="1"/>
            <a:r>
              <a:rPr lang="fr-BE" dirty="0" err="1"/>
              <a:t>eAttest</a:t>
            </a:r>
            <a:r>
              <a:rPr lang="fr-BE" dirty="0"/>
              <a:t> et </a:t>
            </a:r>
            <a:r>
              <a:rPr lang="fr-BE" dirty="0" err="1"/>
              <a:t>eFact</a:t>
            </a:r>
            <a:r>
              <a:rPr lang="fr-BE" dirty="0"/>
              <a:t> pour les kinésithérapeutes</a:t>
            </a:r>
          </a:p>
          <a:p>
            <a:pPr lvl="2"/>
            <a:r>
              <a:rPr lang="fr-BE" dirty="0"/>
              <a:t>les deux services seront rendus accessibles aux kinésithérapeutes</a:t>
            </a:r>
          </a:p>
          <a:p>
            <a:pPr lvl="1"/>
            <a:r>
              <a:rPr lang="fr-BE" dirty="0"/>
              <a:t>S</a:t>
            </a:r>
            <a:r>
              <a:rPr lang="fr-BE" dirty="0" smtClean="0"/>
              <a:t>tatistiques </a:t>
            </a:r>
            <a:r>
              <a:rPr lang="fr-BE" dirty="0"/>
              <a:t>pathologies kinésithérapeutes</a:t>
            </a:r>
          </a:p>
          <a:p>
            <a:pPr lvl="2"/>
            <a:r>
              <a:rPr lang="fr-BE" dirty="0"/>
              <a:t>collecte électronique des pathologies traitées par les kinésithérapeutes, en vue de l’établissement de statistiques</a:t>
            </a:r>
          </a:p>
          <a:p>
            <a:endParaRPr lang="en-US" dirty="0"/>
          </a:p>
        </p:txBody>
      </p:sp>
      <p:sp>
        <p:nvSpPr>
          <p:cNvPr id="66" name="AutoShape 4" descr="Résultat de recherche d'images pour &quot;recip-e&quot;"/>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67" name="AutoShape 6" descr="Résultat de recherche d'images pour &quot;recip-e&quot;"/>
          <p:cNvSpPr>
            <a:spLocks noChangeAspect="1" noChangeArrowheads="1"/>
          </p:cNvSpPr>
          <p:nvPr/>
        </p:nvSpPr>
        <p:spPr bwMode="auto">
          <a:xfrm>
            <a:off x="2783683" y="228600"/>
            <a:ext cx="5636419" cy="1314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sz="1350">
              <a:solidFill>
                <a:prstClr val="black"/>
              </a:solidFill>
              <a:latin typeface="Calibri" panose="020F0502020204030204"/>
            </a:endParaRPr>
          </a:p>
        </p:txBody>
      </p:sp>
      <p:sp>
        <p:nvSpPr>
          <p:cNvPr id="84" name="Content Placeholder 2"/>
          <p:cNvSpPr txBox="1">
            <a:spLocks/>
          </p:cNvSpPr>
          <p:nvPr/>
        </p:nvSpPr>
        <p:spPr>
          <a:xfrm>
            <a:off x="3017658" y="5298672"/>
            <a:ext cx="6172200" cy="1404156"/>
          </a:xfrm>
          <a:prstGeom prst="rect">
            <a:avLst/>
          </a:prstGeom>
        </p:spPr>
        <p:txBody>
          <a:bodyPr vert="horz" lIns="68580" tIns="34290" rIns="68580" bIns="3429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buClr>
                <a:srgbClr val="4F81BD"/>
              </a:buClr>
              <a:defRPr/>
            </a:pPr>
            <a:endParaRPr lang="en-US" sz="1500" dirty="0">
              <a:solidFill>
                <a:prstClr val="black"/>
              </a:solidFill>
              <a:latin typeface="Calibri" panose="020F0502020204030204"/>
            </a:endParaRPr>
          </a:p>
          <a:p>
            <a:pPr>
              <a:buClr>
                <a:srgbClr val="4F81BD"/>
              </a:buClr>
              <a:defRPr/>
            </a:pPr>
            <a:endParaRPr lang="en-US" sz="1500" dirty="0">
              <a:solidFill>
                <a:prstClr val="black"/>
              </a:solidFill>
              <a:latin typeface="Calibri" panose="020F0502020204030204"/>
            </a:endParaRPr>
          </a:p>
        </p:txBody>
      </p:sp>
      <p:sp>
        <p:nvSpPr>
          <p:cNvPr id="5" name="Slide Number Placeholder 4"/>
          <p:cNvSpPr>
            <a:spLocks noGrp="1"/>
          </p:cNvSpPr>
          <p:nvPr>
            <p:ph type="sldNum" sz="quarter" idx="12"/>
          </p:nvPr>
        </p:nvSpPr>
        <p:spPr/>
        <p:txBody>
          <a:bodyPr/>
          <a:lstStyle/>
          <a:p>
            <a:pPr>
              <a:defRPr/>
            </a:pPr>
            <a:fld id="{97CCC5E9-F9D9-46F9-AA92-085E1A182B77}" type="slidenum">
              <a:rPr lang="en-GB" smtClean="0"/>
              <a:pPr>
                <a:defRPr/>
              </a:pPr>
              <a:t>56</a:t>
            </a:fld>
            <a:endParaRPr lang="en-GB" dirty="0"/>
          </a:p>
        </p:txBody>
      </p:sp>
    </p:spTree>
    <p:extLst>
      <p:ext uri="{BB962C8B-B14F-4D97-AF65-F5344CB8AC3E}">
        <p14:creationId xmlns:p14="http://schemas.microsoft.com/office/powerpoint/2010/main" val="1015850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3392" y="2492896"/>
            <a:ext cx="10972800" cy="922337"/>
          </a:xfrm>
        </p:spPr>
        <p:txBody>
          <a:bodyPr/>
          <a:lstStyle/>
          <a:p>
            <a:r>
              <a:rPr lang="fr-BE" dirty="0" smtClean="0"/>
              <a:t>Projets &amp; réalisations COVID-19 </a:t>
            </a:r>
            <a:endParaRPr lang="fr-BE" dirty="0"/>
          </a:p>
        </p:txBody>
      </p:sp>
      <p:sp>
        <p:nvSpPr>
          <p:cNvPr id="3" name="Slide Number Placeholder 2"/>
          <p:cNvSpPr>
            <a:spLocks noGrp="1"/>
          </p:cNvSpPr>
          <p:nvPr>
            <p:ph type="sldNum" sz="quarter" idx="10"/>
          </p:nvPr>
        </p:nvSpPr>
        <p:spPr/>
        <p:txBody>
          <a:bodyPr/>
          <a:lstStyle/>
          <a:p>
            <a:pPr>
              <a:defRPr/>
            </a:pPr>
            <a:fld id="{EF66DDCB-4F40-4F8C-A2FE-269D135B5A13}" type="slidenum">
              <a:rPr lang="en-GB" smtClean="0"/>
              <a:pPr>
                <a:defRPr/>
              </a:pPr>
              <a:t>57</a:t>
            </a:fld>
            <a:endParaRPr lang="en-GB" dirty="0"/>
          </a:p>
        </p:txBody>
      </p:sp>
    </p:spTree>
    <p:extLst>
      <p:ext uri="{BB962C8B-B14F-4D97-AF65-F5344CB8AC3E}">
        <p14:creationId xmlns:p14="http://schemas.microsoft.com/office/powerpoint/2010/main" val="5289986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Comment limiter la propagation ?</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58566" y="1116630"/>
            <a:ext cx="7229475" cy="5111750"/>
          </a:xfrm>
        </p:spPr>
      </p:pic>
      <p:sp>
        <p:nvSpPr>
          <p:cNvPr id="6" name="TextBox 5"/>
          <p:cNvSpPr txBox="1"/>
          <p:nvPr/>
        </p:nvSpPr>
        <p:spPr>
          <a:xfrm>
            <a:off x="2481262" y="6237312"/>
            <a:ext cx="1670522" cy="276999"/>
          </a:xfrm>
          <a:prstGeom prst="rect">
            <a:avLst/>
          </a:prstGeom>
          <a:noFill/>
        </p:spPr>
        <p:txBody>
          <a:bodyPr wrap="square" rtlCol="0">
            <a:spAutoFit/>
          </a:bodyPr>
          <a:lstStyle/>
          <a:p>
            <a:r>
              <a:rPr lang="fr-BE" sz="1200"/>
              <a:t>Source UNamur</a:t>
            </a:r>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58</a:t>
            </a:fld>
            <a:endParaRPr lang="en-GB" dirty="0"/>
          </a:p>
        </p:txBody>
      </p:sp>
    </p:spTree>
    <p:extLst>
      <p:ext uri="{BB962C8B-B14F-4D97-AF65-F5344CB8AC3E}">
        <p14:creationId xmlns:p14="http://schemas.microsoft.com/office/powerpoint/2010/main" val="39180094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Healthdata (Sciensano)</a:t>
            </a:r>
          </a:p>
        </p:txBody>
      </p:sp>
      <p:sp>
        <p:nvSpPr>
          <p:cNvPr id="3" name="Content Placeholder 2"/>
          <p:cNvSpPr>
            <a:spLocks noGrp="1"/>
          </p:cNvSpPr>
          <p:nvPr>
            <p:ph idx="1"/>
          </p:nvPr>
        </p:nvSpPr>
        <p:spPr/>
        <p:txBody>
          <a:bodyPr/>
          <a:lstStyle/>
          <a:p>
            <a:r>
              <a:rPr lang="fr-BE" dirty="0"/>
              <a:t>Banque de données COVID-19 </a:t>
            </a:r>
            <a:r>
              <a:rPr lang="fr-BE" dirty="0" smtClean="0"/>
              <a:t>Test </a:t>
            </a:r>
            <a:r>
              <a:rPr lang="fr-BE" dirty="0" err="1" smtClean="0"/>
              <a:t>Results</a:t>
            </a:r>
            <a:r>
              <a:rPr lang="fr-BE" dirty="0" smtClean="0"/>
              <a:t> </a:t>
            </a:r>
            <a:r>
              <a:rPr lang="fr-BE" dirty="0"/>
              <a:t>créée par le Comité </a:t>
            </a:r>
            <a:r>
              <a:rPr lang="fr-BE" dirty="0" smtClean="0"/>
              <a:t>interfédéral « </a:t>
            </a:r>
            <a:r>
              <a:rPr lang="fr-BE" dirty="0" err="1" smtClean="0"/>
              <a:t>Testing</a:t>
            </a:r>
            <a:r>
              <a:rPr lang="fr-BE" dirty="0" smtClean="0"/>
              <a:t> &amp; </a:t>
            </a:r>
            <a:r>
              <a:rPr lang="fr-BE" dirty="0" err="1" smtClean="0"/>
              <a:t>Tracing</a:t>
            </a:r>
            <a:r>
              <a:rPr lang="fr-BE" dirty="0"/>
              <a:t> </a:t>
            </a:r>
            <a:r>
              <a:rPr lang="fr-BE" dirty="0" smtClean="0"/>
              <a:t>»</a:t>
            </a:r>
            <a:endParaRPr lang="fr-BE"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2953" y="2132856"/>
            <a:ext cx="7086094" cy="4009112"/>
          </a:xfrm>
          <a:prstGeom prst="rect">
            <a:avLst/>
          </a:prstGeom>
        </p:spPr>
      </p:pic>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59</a:t>
            </a:fld>
            <a:endParaRPr lang="en-GB" dirty="0"/>
          </a:p>
        </p:txBody>
      </p:sp>
    </p:spTree>
    <p:extLst>
      <p:ext uri="{BB962C8B-B14F-4D97-AF65-F5344CB8AC3E}">
        <p14:creationId xmlns:p14="http://schemas.microsoft.com/office/powerpoint/2010/main" val="1503625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a:t>Objectifs de la </a:t>
            </a:r>
            <a:r>
              <a:rPr lang="fr-BE" dirty="0" smtClean="0"/>
              <a:t>plate-forme </a:t>
            </a:r>
            <a:r>
              <a:rPr lang="fr-BE" dirty="0">
                <a:solidFill>
                  <a:srgbClr val="087670"/>
                </a:solidFill>
              </a:rPr>
              <a:t>eHealth</a:t>
            </a:r>
          </a:p>
        </p:txBody>
      </p:sp>
      <p:sp>
        <p:nvSpPr>
          <p:cNvPr id="92162" name="Rectangle 3"/>
          <p:cNvSpPr>
            <a:spLocks noGrp="1" noChangeArrowheads="1"/>
          </p:cNvSpPr>
          <p:nvPr>
            <p:ph idx="1"/>
          </p:nvPr>
        </p:nvSpPr>
        <p:spPr/>
        <p:txBody>
          <a:bodyPr>
            <a:normAutofit/>
          </a:bodyPr>
          <a:lstStyle/>
          <a:p>
            <a:r>
              <a:rPr lang="fr-BE" dirty="0" smtClean="0"/>
              <a:t>Comment ?</a:t>
            </a:r>
            <a:endParaRPr lang="fr-BE" dirty="0"/>
          </a:p>
          <a:p>
            <a:pPr lvl="1"/>
            <a:r>
              <a:rPr lang="fr-BE" dirty="0"/>
              <a:t>à l'aide d’une prestation de services et d'un échange d’informations électroniques mutuels bien organisés entre tous les acteurs des soins de santé</a:t>
            </a:r>
          </a:p>
          <a:p>
            <a:pPr lvl="1"/>
            <a:r>
              <a:rPr lang="fr-BE" dirty="0"/>
              <a:t>tout en offrant les garanties utiles au niveau de la sécurité de l’information, de la protection de la vie privée et du secret professionnel</a:t>
            </a:r>
          </a:p>
          <a:p>
            <a:pPr lvl="1"/>
            <a:endParaRPr lang="nl-BE" altLang="en-US" dirty="0" smtClean="0"/>
          </a:p>
          <a:p>
            <a:r>
              <a:rPr lang="fr-BE" dirty="0"/>
              <a:t>Dans quel </a:t>
            </a:r>
            <a:r>
              <a:rPr lang="fr-BE" dirty="0" smtClean="0"/>
              <a:t>objectif ?</a:t>
            </a:r>
            <a:endParaRPr lang="fr-BE" dirty="0"/>
          </a:p>
          <a:p>
            <a:pPr lvl="1"/>
            <a:r>
              <a:rPr lang="fr-BE" dirty="0"/>
              <a:t>optimaliser la qualité et la continuité des prestations de soins de santé </a:t>
            </a:r>
          </a:p>
          <a:p>
            <a:pPr lvl="1"/>
            <a:r>
              <a:rPr lang="fr-BE" dirty="0"/>
              <a:t>optimaliser la sécurité du patient</a:t>
            </a:r>
          </a:p>
          <a:p>
            <a:pPr lvl="1"/>
            <a:r>
              <a:rPr lang="fr-BE" dirty="0"/>
              <a:t>simplifier les formalités administratives pour tous les acteurs des soins de santé</a:t>
            </a:r>
          </a:p>
          <a:p>
            <a:pPr lvl="1"/>
            <a:r>
              <a:rPr lang="fr-BE" dirty="0"/>
              <a:t>offrir un soutien optimal à la politique des soins de santé</a:t>
            </a:r>
          </a:p>
          <a:p>
            <a:pPr lvl="1"/>
            <a:endParaRPr lang="nl-BE" altLang="en-US" dirty="0" smtClean="0"/>
          </a:p>
          <a:p>
            <a:endParaRPr lang="nl-BE" altLang="en-US" dirty="0" smtClean="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6</a:t>
            </a:fld>
            <a:endParaRPr lang="en-GB" dirty="0"/>
          </a:p>
        </p:txBody>
      </p:sp>
    </p:spTree>
    <p:extLst>
      <p:ext uri="{BB962C8B-B14F-4D97-AF65-F5344CB8AC3E}">
        <p14:creationId xmlns:p14="http://schemas.microsoft.com/office/powerpoint/2010/main" val="3217021158"/>
      </p:ext>
    </p:extLst>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188640"/>
            <a:ext cx="8640960" cy="922114"/>
          </a:xfrm>
        </p:spPr>
        <p:txBody>
          <a:bodyPr>
            <a:normAutofit/>
          </a:bodyPr>
          <a:lstStyle/>
          <a:p>
            <a:r>
              <a:rPr lang="fr-BE" dirty="0"/>
              <a:t>Importance du </a:t>
            </a:r>
            <a:r>
              <a:rPr lang="fr-BE" dirty="0" smtClean="0"/>
              <a:t>traçage </a:t>
            </a:r>
            <a:r>
              <a:rPr lang="fr-BE" dirty="0" smtClean="0"/>
              <a:t>des contacts</a:t>
            </a:r>
            <a:endParaRPr lang="fr-BE"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6015" y="1110754"/>
            <a:ext cx="9899970" cy="5287959"/>
          </a:xfrm>
          <a:prstGeom prst="rect">
            <a:avLst/>
          </a:prstGeom>
        </p:spPr>
      </p:pic>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60</a:t>
            </a:fld>
            <a:endParaRPr lang="en-GB" dirty="0"/>
          </a:p>
        </p:txBody>
      </p:sp>
    </p:spTree>
    <p:extLst>
      <p:ext uri="{BB962C8B-B14F-4D97-AF65-F5344CB8AC3E}">
        <p14:creationId xmlns:p14="http://schemas.microsoft.com/office/powerpoint/2010/main" val="30011668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Stratégies &amp; méthodes de traçage</a:t>
            </a:r>
          </a:p>
        </p:txBody>
      </p:sp>
      <p:sp>
        <p:nvSpPr>
          <p:cNvPr id="7" name="TextBox 6"/>
          <p:cNvSpPr txBox="1"/>
          <p:nvPr/>
        </p:nvSpPr>
        <p:spPr>
          <a:xfrm>
            <a:off x="2063552" y="5910595"/>
            <a:ext cx="3168352" cy="584775"/>
          </a:xfrm>
          <a:prstGeom prst="rect">
            <a:avLst/>
          </a:prstGeom>
          <a:noFill/>
        </p:spPr>
        <p:txBody>
          <a:bodyPr wrap="square" rtlCol="0">
            <a:spAutoFit/>
          </a:bodyPr>
          <a:lstStyle/>
          <a:p>
            <a:r>
              <a:rPr lang="fr-BE" sz="1600" dirty="0">
                <a:hlinkClick r:id="rId2"/>
              </a:rPr>
              <a:t>https://</a:t>
            </a:r>
            <a:r>
              <a:rPr lang="fr-BE" sz="1600" dirty="0" smtClean="0">
                <a:hlinkClick r:id="rId2"/>
              </a:rPr>
              <a:t>www.corona-tracking.info</a:t>
            </a:r>
            <a:endParaRPr lang="fr-BE" sz="1600" dirty="0">
              <a:hlinkClick r:id="rId2"/>
            </a:endParaRPr>
          </a:p>
          <a:p>
            <a:endParaRPr lang="en-US" sz="1600"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61</a:t>
            </a:fld>
            <a:endParaRPr lang="en-GB" dirty="0"/>
          </a:p>
        </p:txBody>
      </p:sp>
      <p:pic>
        <p:nvPicPr>
          <p:cNvPr id="3" name="Picture 2"/>
          <p:cNvPicPr>
            <a:picLocks noChangeAspect="1"/>
          </p:cNvPicPr>
          <p:nvPr/>
        </p:nvPicPr>
        <p:blipFill>
          <a:blip r:embed="rId3"/>
          <a:stretch>
            <a:fillRect/>
          </a:stretch>
        </p:blipFill>
        <p:spPr>
          <a:xfrm>
            <a:off x="2063783" y="1110754"/>
            <a:ext cx="8092017" cy="4685644"/>
          </a:xfrm>
          <a:prstGeom prst="rect">
            <a:avLst/>
          </a:prstGeom>
        </p:spPr>
      </p:pic>
    </p:spTree>
    <p:extLst>
      <p:ext uri="{BB962C8B-B14F-4D97-AF65-F5344CB8AC3E}">
        <p14:creationId xmlns:p14="http://schemas.microsoft.com/office/powerpoint/2010/main" val="3175382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2087593" y="908539"/>
            <a:ext cx="7581837" cy="5581164"/>
          </a:xfrm>
          <a:prstGeom prst="rect">
            <a:avLst/>
          </a:prstGeom>
        </p:spPr>
      </p:pic>
      <p:sp>
        <p:nvSpPr>
          <p:cNvPr id="2" name="Title 1"/>
          <p:cNvSpPr>
            <a:spLocks noGrp="1"/>
          </p:cNvSpPr>
          <p:nvPr>
            <p:ph type="title"/>
          </p:nvPr>
        </p:nvSpPr>
        <p:spPr/>
        <p:txBody>
          <a:bodyPr/>
          <a:lstStyle/>
          <a:p>
            <a:r>
              <a:rPr lang="fr-BE" dirty="0"/>
              <a:t>COVID-19 Call </a:t>
            </a:r>
            <a:r>
              <a:rPr lang="fr-BE" dirty="0" smtClean="0"/>
              <a:t>center</a:t>
            </a:r>
            <a:endParaRPr lang="fr-BE" dirty="0"/>
          </a:p>
        </p:txBody>
      </p:sp>
      <p:sp>
        <p:nvSpPr>
          <p:cNvPr id="7" name="Rectangle 6"/>
          <p:cNvSpPr/>
          <p:nvPr/>
        </p:nvSpPr>
        <p:spPr>
          <a:xfrm>
            <a:off x="1991544" y="744344"/>
            <a:ext cx="1296144" cy="366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62</a:t>
            </a:fld>
            <a:endParaRPr lang="en-GB" dirty="0"/>
          </a:p>
        </p:txBody>
      </p:sp>
    </p:spTree>
    <p:extLst>
      <p:ext uri="{BB962C8B-B14F-4D97-AF65-F5344CB8AC3E}">
        <p14:creationId xmlns:p14="http://schemas.microsoft.com/office/powerpoint/2010/main" val="171947136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Coronalert</a:t>
            </a:r>
          </a:p>
        </p:txBody>
      </p:sp>
      <p:sp>
        <p:nvSpPr>
          <p:cNvPr id="3" name="Content Placeholder 2"/>
          <p:cNvSpPr>
            <a:spLocks noGrp="1"/>
          </p:cNvSpPr>
          <p:nvPr>
            <p:ph idx="1"/>
          </p:nvPr>
        </p:nvSpPr>
        <p:spPr/>
        <p:txBody>
          <a:bodyPr/>
          <a:lstStyle/>
          <a:p>
            <a:r>
              <a:rPr lang="fr-BE" dirty="0"/>
              <a:t>App mobile qui aide les citoyens à se protéger mutuellement et à freiner la propagation </a:t>
            </a:r>
            <a:r>
              <a:rPr lang="fr-BE" dirty="0" smtClean="0"/>
              <a:t>de la COVID-19 </a:t>
            </a:r>
            <a:r>
              <a:rPr lang="fr-BE" dirty="0"/>
              <a:t>en permettant</a:t>
            </a:r>
          </a:p>
          <a:p>
            <a:pPr lvl="1"/>
            <a:r>
              <a:rPr lang="fr-BE" dirty="0"/>
              <a:t>de savoir si l’utilisateur a été en contact étroit avec un autre utilisateur de Coronalert qui a été testé positif </a:t>
            </a:r>
            <a:r>
              <a:rPr lang="fr-BE" dirty="0" smtClean="0"/>
              <a:t>à la COVID-19, </a:t>
            </a:r>
            <a:r>
              <a:rPr lang="fr-BE" dirty="0"/>
              <a:t>sans savoir de qui il s’agit </a:t>
            </a:r>
          </a:p>
          <a:p>
            <a:pPr lvl="1"/>
            <a:r>
              <a:rPr lang="fr-BE" dirty="0"/>
              <a:t>d’avertir anonymement les contacts étroits de l’utilisateur si ce dernier a été testé positif </a:t>
            </a:r>
            <a:r>
              <a:rPr lang="fr-BE" dirty="0" smtClean="0"/>
              <a:t>à la COVID-19 </a:t>
            </a:r>
            <a:endParaRPr lang="fr-BE" dirty="0"/>
          </a:p>
          <a:p>
            <a:pPr lvl="1"/>
            <a:r>
              <a:rPr lang="fr-BE" dirty="0"/>
              <a:t>d’accélérer collectivement la détection des contacts </a:t>
            </a:r>
          </a:p>
          <a:p>
            <a:pPr lvl="1"/>
            <a:r>
              <a:rPr lang="fr-BE" dirty="0"/>
              <a:t>de facto, d’aider à stopper la propagation du virus</a:t>
            </a:r>
          </a:p>
          <a:p>
            <a:r>
              <a:rPr lang="fr-BE" dirty="0" err="1"/>
              <a:t>Agoria</a:t>
            </a:r>
            <a:r>
              <a:rPr lang="fr-BE" dirty="0"/>
              <a:t> </a:t>
            </a:r>
            <a:r>
              <a:rPr lang="fr-BE" dirty="0" err="1"/>
              <a:t>Award</a:t>
            </a:r>
            <a:r>
              <a:rPr lang="fr-BE" dirty="0"/>
              <a:t> 2020 dans la catégorie du ‘meilleur projet </a:t>
            </a:r>
            <a:r>
              <a:rPr lang="fr-BE" dirty="0" err="1"/>
              <a:t>eGov</a:t>
            </a:r>
            <a:r>
              <a:rPr lang="fr-BE" dirty="0"/>
              <a:t>’</a:t>
            </a:r>
          </a:p>
          <a:p>
            <a:endParaRPr lang="en-US" dirty="0"/>
          </a:p>
        </p:txBody>
      </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63</a:t>
            </a:fld>
            <a:endParaRPr lang="en-GB" dirty="0"/>
          </a:p>
        </p:txBody>
      </p:sp>
    </p:spTree>
    <p:extLst>
      <p:ext uri="{BB962C8B-B14F-4D97-AF65-F5344CB8AC3E}">
        <p14:creationId xmlns:p14="http://schemas.microsoft.com/office/powerpoint/2010/main" val="1308752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351585" y="836713"/>
            <a:ext cx="72247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p>
            <a:pPr>
              <a:defRPr/>
            </a:pPr>
            <a:fld id="{84AEDDD6-2727-439E-A96F-E9FD4CA77376}" type="slidenum">
              <a:rPr lang="en-GB" smtClean="0"/>
              <a:pPr>
                <a:defRPr/>
              </a:pPr>
              <a:t>64</a:t>
            </a:fld>
            <a:endParaRPr lang="en-GB" dirty="0"/>
          </a:p>
        </p:txBody>
      </p:sp>
    </p:spTree>
    <p:extLst>
      <p:ext uri="{BB962C8B-B14F-4D97-AF65-F5344CB8AC3E}">
        <p14:creationId xmlns:p14="http://schemas.microsoft.com/office/powerpoint/2010/main" val="429646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Formulaire de Localisation du Passager </a:t>
            </a:r>
          </a:p>
        </p:txBody>
      </p:sp>
      <p:sp>
        <p:nvSpPr>
          <p:cNvPr id="3" name="Content Placeholder 2"/>
          <p:cNvSpPr>
            <a:spLocks noGrp="1"/>
          </p:cNvSpPr>
          <p:nvPr>
            <p:ph idx="1"/>
          </p:nvPr>
        </p:nvSpPr>
        <p:spPr/>
        <p:txBody>
          <a:bodyPr>
            <a:normAutofit/>
          </a:bodyPr>
          <a:lstStyle/>
          <a:p>
            <a:r>
              <a:rPr lang="fr-BE" dirty="0"/>
              <a:t>Après un séjour à l'étranger, il est obligatoire de lire compléter un formulaire </a:t>
            </a:r>
            <a:r>
              <a:rPr lang="fr-BE" dirty="0" err="1"/>
              <a:t>Passenger</a:t>
            </a:r>
            <a:r>
              <a:rPr lang="fr-BE" dirty="0"/>
              <a:t> Locator </a:t>
            </a:r>
            <a:r>
              <a:rPr lang="fr-BE" dirty="0" err="1"/>
              <a:t>Form</a:t>
            </a:r>
            <a:r>
              <a:rPr lang="fr-BE" dirty="0"/>
              <a:t> dans les 48 heures avant votre arrivée en Belgique</a:t>
            </a:r>
          </a:p>
          <a:p>
            <a:pPr lvl="1"/>
            <a:endParaRPr lang="fr-FR" dirty="0" smtClean="0"/>
          </a:p>
          <a:p>
            <a:endParaRPr lang="en-US" dirty="0" smtClean="0"/>
          </a:p>
        </p:txBody>
      </p:sp>
      <p:pic>
        <p:nvPicPr>
          <p:cNvPr id="5" name="Picture 4"/>
          <p:cNvPicPr>
            <a:picLocks noChangeAspect="1"/>
          </p:cNvPicPr>
          <p:nvPr/>
        </p:nvPicPr>
        <p:blipFill>
          <a:blip r:embed="rId2"/>
          <a:stretch>
            <a:fillRect/>
          </a:stretch>
        </p:blipFill>
        <p:spPr>
          <a:xfrm>
            <a:off x="2927648" y="2060200"/>
            <a:ext cx="5436837" cy="4421856"/>
          </a:xfrm>
          <a:prstGeom prst="rect">
            <a:avLst/>
          </a:prstGeom>
        </p:spPr>
      </p:pic>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65</a:t>
            </a:fld>
            <a:endParaRPr lang="en-GB" dirty="0"/>
          </a:p>
        </p:txBody>
      </p:sp>
    </p:spTree>
    <p:extLst>
      <p:ext uri="{BB962C8B-B14F-4D97-AF65-F5344CB8AC3E}">
        <p14:creationId xmlns:p14="http://schemas.microsoft.com/office/powerpoint/2010/main" val="23076072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a:t>Corona Test </a:t>
            </a:r>
            <a:r>
              <a:rPr lang="fr-BE" dirty="0" smtClean="0"/>
              <a:t>Prescription </a:t>
            </a:r>
            <a:r>
              <a:rPr lang="fr-BE" dirty="0"/>
              <a:t>&amp; Consultation</a:t>
            </a:r>
          </a:p>
        </p:txBody>
      </p:sp>
      <p:sp>
        <p:nvSpPr>
          <p:cNvPr id="8" name="Content Placeholder 7"/>
          <p:cNvSpPr>
            <a:spLocks noGrp="1"/>
          </p:cNvSpPr>
          <p:nvPr>
            <p:ph idx="1"/>
          </p:nvPr>
        </p:nvSpPr>
        <p:spPr/>
        <p:txBody>
          <a:bodyPr/>
          <a:lstStyle/>
          <a:p>
            <a:r>
              <a:rPr lang="fr-BE" dirty="0"/>
              <a:t>La validation des codes PCR désormais accessible aux médecins d’entreprise et aux médecins de collectivité</a:t>
            </a:r>
          </a:p>
          <a:p>
            <a:pPr lvl="1"/>
            <a:r>
              <a:rPr lang="fr-BE" dirty="0"/>
              <a:t>auparavant uniquement pour les médecins généralistes</a:t>
            </a:r>
          </a:p>
          <a:p>
            <a:r>
              <a:rPr lang="fr-BE" dirty="0"/>
              <a:t>Fonctionnalités</a:t>
            </a:r>
          </a:p>
          <a:p>
            <a:pPr lvl="1"/>
            <a:r>
              <a:rPr lang="fr-BE" dirty="0"/>
              <a:t>demande de prescription d’un test COVID pour les personnes faisant partie de l’entreprise ou de la collectivité du médecin et qui sont considérées comme des contacts à haut risque pour lesquelles un test s’avère nécessaire</a:t>
            </a:r>
          </a:p>
          <a:p>
            <a:pPr lvl="1"/>
            <a:r>
              <a:rPr lang="fr-BE" dirty="0"/>
              <a:t>demande d’analyse à un laboratoire; si le médecin prélève lui-même le test, il peut demander l’analyse au laboratoire</a:t>
            </a:r>
          </a:p>
          <a:p>
            <a:pPr lvl="1"/>
            <a:r>
              <a:rPr lang="fr-BE" dirty="0"/>
              <a:t>consultation: le médecin a accès à une liste détaillée de l’ensemble des demandes et résultats pour les patients liés à son entreprise ou collectivité </a:t>
            </a: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66</a:t>
            </a:fld>
            <a:endParaRPr lang="en-GB" dirty="0"/>
          </a:p>
        </p:txBody>
      </p:sp>
    </p:spTree>
    <p:extLst>
      <p:ext uri="{BB962C8B-B14F-4D97-AF65-F5344CB8AC3E}">
        <p14:creationId xmlns:p14="http://schemas.microsoft.com/office/powerpoint/2010/main" val="428051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err="1">
                <a:solidFill>
                  <a:srgbClr val="087670"/>
                </a:solidFill>
              </a:rPr>
              <a:t>eHealth</a:t>
            </a:r>
            <a:r>
              <a:rPr lang="fr-BE" dirty="0" err="1"/>
              <a:t>CreaBis</a:t>
            </a:r>
            <a:r>
              <a:rPr lang="fr-BE" dirty="0"/>
              <a:t> </a:t>
            </a:r>
          </a:p>
        </p:txBody>
      </p:sp>
      <p:sp>
        <p:nvSpPr>
          <p:cNvPr id="8" name="Content Placeholder 7"/>
          <p:cNvSpPr>
            <a:spLocks noGrp="1"/>
          </p:cNvSpPr>
          <p:nvPr>
            <p:ph idx="1"/>
          </p:nvPr>
        </p:nvSpPr>
        <p:spPr/>
        <p:txBody>
          <a:bodyPr/>
          <a:lstStyle/>
          <a:p>
            <a:r>
              <a:rPr lang="fr-BE" dirty="0"/>
              <a:t>M</a:t>
            </a:r>
            <a:r>
              <a:rPr lang="fr-BE" dirty="0" smtClean="0"/>
              <a:t>ise </a:t>
            </a:r>
            <a:r>
              <a:rPr lang="fr-BE" dirty="0"/>
              <a:t>en production </a:t>
            </a:r>
            <a:r>
              <a:rPr lang="fr-BE" dirty="0" smtClean="0"/>
              <a:t>en </a:t>
            </a:r>
            <a:r>
              <a:rPr lang="fr-BE" dirty="0"/>
              <a:t>juin 2020</a:t>
            </a:r>
          </a:p>
          <a:p>
            <a:r>
              <a:rPr lang="fr-FR" dirty="0"/>
              <a:t>Dans le cadre de la crise sanitaire, le NISS (Numéro d’Identification la Sécurité Sociale) est un identifiant nécessaire dans le cadre des prescriptions de tests de dépistage </a:t>
            </a:r>
            <a:r>
              <a:rPr lang="fr-FR" dirty="0" smtClean="0"/>
              <a:t>COVID</a:t>
            </a:r>
            <a:endParaRPr lang="fr-FR" dirty="0"/>
          </a:p>
          <a:p>
            <a:pPr lvl="1"/>
            <a:r>
              <a:rPr lang="fr-FR" dirty="0" smtClean="0"/>
              <a:t>un </a:t>
            </a:r>
            <a:r>
              <a:rPr lang="fr-FR" dirty="0"/>
              <a:t>NISS peut être </a:t>
            </a:r>
            <a:r>
              <a:rPr lang="fr-FR" dirty="0" smtClean="0"/>
              <a:t>constitué</a:t>
            </a:r>
          </a:p>
          <a:p>
            <a:pPr lvl="2"/>
            <a:r>
              <a:rPr lang="fr-FR" dirty="0" smtClean="0"/>
              <a:t>soit </a:t>
            </a:r>
            <a:r>
              <a:rPr lang="fr-FR" dirty="0"/>
              <a:t>du numéro de registre national (attribué par le Registre National)</a:t>
            </a:r>
          </a:p>
          <a:p>
            <a:pPr lvl="2"/>
            <a:r>
              <a:rPr lang="fr-FR" dirty="0"/>
              <a:t>soit d’un numéro BIS, attribué par la Banque Carrefour de la sécurité sociale pour les personnes n’ayant pas de numéro de registre National (ce numéro BIS est stocké dans le registre BIS)</a:t>
            </a:r>
          </a:p>
          <a:p>
            <a:pPr lvl="1"/>
            <a:r>
              <a:rPr lang="fr-FR" dirty="0" smtClean="0"/>
              <a:t>il </a:t>
            </a:r>
            <a:r>
              <a:rPr lang="fr-FR" dirty="0"/>
              <a:t>est dès lors important que les médecins ne possédant pas de logiciel médical puissent être en capacité de créer des numéros </a:t>
            </a:r>
            <a:r>
              <a:rPr lang="fr-FR" dirty="0" smtClean="0"/>
              <a:t>BIS</a:t>
            </a:r>
            <a:endParaRPr lang="fr-FR"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67</a:t>
            </a:fld>
            <a:endParaRPr lang="en-GB" dirty="0"/>
          </a:p>
        </p:txBody>
      </p:sp>
    </p:spTree>
    <p:extLst>
      <p:ext uri="{BB962C8B-B14F-4D97-AF65-F5344CB8AC3E}">
        <p14:creationId xmlns:p14="http://schemas.microsoft.com/office/powerpoint/2010/main" val="339978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err="1">
                <a:solidFill>
                  <a:srgbClr val="087670"/>
                </a:solidFill>
              </a:rPr>
              <a:t>eHealth</a:t>
            </a:r>
            <a:r>
              <a:rPr lang="fr-BE" dirty="0" err="1"/>
              <a:t>CreaBis</a:t>
            </a:r>
            <a:r>
              <a:rPr lang="fr-BE" dirty="0"/>
              <a:t> </a:t>
            </a:r>
          </a:p>
        </p:txBody>
      </p:sp>
      <p:sp>
        <p:nvSpPr>
          <p:cNvPr id="8" name="Content Placeholder 7"/>
          <p:cNvSpPr>
            <a:spLocks noGrp="1"/>
          </p:cNvSpPr>
          <p:nvPr>
            <p:ph idx="1"/>
          </p:nvPr>
        </p:nvSpPr>
        <p:spPr/>
        <p:txBody>
          <a:bodyPr/>
          <a:lstStyle/>
          <a:p>
            <a:r>
              <a:rPr lang="fr-FR" dirty="0" smtClean="0"/>
              <a:t>Qui </a:t>
            </a:r>
            <a:r>
              <a:rPr lang="fr-FR" dirty="0"/>
              <a:t>reçoit un numéro BIS ?</a:t>
            </a:r>
          </a:p>
          <a:p>
            <a:pPr lvl="1"/>
            <a:r>
              <a:rPr lang="fr-FR" dirty="0" smtClean="0"/>
              <a:t>les </a:t>
            </a:r>
            <a:r>
              <a:rPr lang="fr-FR" dirty="0"/>
              <a:t>personnes qui ne sont pas enregistrées dans le registre national, mais qui entretiennent tout de même des relations étroites et stables avec la Belgique dans différentes secteurs (sécurité sociale, santé</a:t>
            </a:r>
            <a:r>
              <a:rPr lang="fr-FR" dirty="0" smtClean="0"/>
              <a:t>,..)</a:t>
            </a:r>
          </a:p>
          <a:p>
            <a:pPr lvl="1"/>
            <a:r>
              <a:rPr lang="fr-FR" dirty="0" smtClean="0"/>
              <a:t>ce </a:t>
            </a:r>
            <a:r>
              <a:rPr lang="fr-FR" dirty="0"/>
              <a:t>numéro BIS ne peut être créé par le médecin qu’en présence du patient et à la condition que ce dernier présente au médecin un document d’identité </a:t>
            </a:r>
            <a:r>
              <a:rPr lang="fr-FR" dirty="0" smtClean="0"/>
              <a:t>valable</a:t>
            </a:r>
            <a:endParaRPr lang="fr-FR" dirty="0"/>
          </a:p>
          <a:p>
            <a:r>
              <a:rPr lang="fr-FR" dirty="0"/>
              <a:t>L</a:t>
            </a:r>
            <a:r>
              <a:rPr lang="fr-FR" dirty="0" smtClean="0"/>
              <a:t>e </a:t>
            </a:r>
            <a:r>
              <a:rPr lang="fr-FR" dirty="0"/>
              <a:t>numéro BIS </a:t>
            </a:r>
            <a:r>
              <a:rPr lang="fr-FR" dirty="0" smtClean="0"/>
              <a:t>créé </a:t>
            </a:r>
            <a:r>
              <a:rPr lang="fr-FR" dirty="0"/>
              <a:t>sera ensuite utilisé comme numéro d’identification unique dans toutes les relations de cette personne avec les autorités belges, les administrations, les acteurs de la </a:t>
            </a:r>
            <a:r>
              <a:rPr lang="fr-FR" dirty="0" smtClean="0"/>
              <a:t>santé</a:t>
            </a:r>
            <a:endParaRPr lang="fr-FR" dirty="0"/>
          </a:p>
        </p:txBody>
      </p:sp>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68</a:t>
            </a:fld>
            <a:endParaRPr lang="en-GB" dirty="0"/>
          </a:p>
        </p:txBody>
      </p:sp>
    </p:spTree>
    <p:extLst>
      <p:ext uri="{BB962C8B-B14F-4D97-AF65-F5344CB8AC3E}">
        <p14:creationId xmlns:p14="http://schemas.microsoft.com/office/powerpoint/2010/main" val="118668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a:t>Système central de réservation </a:t>
            </a:r>
            <a:r>
              <a:rPr lang="fr-BE" dirty="0" smtClean="0"/>
              <a:t>de prélèvements</a:t>
            </a:r>
            <a:endParaRPr lang="fr-BE" dirty="0"/>
          </a:p>
        </p:txBody>
      </p:sp>
      <p:sp>
        <p:nvSpPr>
          <p:cNvPr id="8" name="Content Placeholder 7"/>
          <p:cNvSpPr>
            <a:spLocks noGrp="1"/>
          </p:cNvSpPr>
          <p:nvPr>
            <p:ph idx="1"/>
          </p:nvPr>
        </p:nvSpPr>
        <p:spPr/>
        <p:txBody>
          <a:bodyPr/>
          <a:lstStyle/>
          <a:p>
            <a:r>
              <a:rPr lang="fr-BE" dirty="0" err="1"/>
              <a:t>Webapp</a:t>
            </a:r>
            <a:r>
              <a:rPr lang="fr-BE" dirty="0"/>
              <a:t> qui permet de rendre publics, par poste de prélèvement, les créneaux encore disponibles pour le prélèvement d’un </a:t>
            </a:r>
            <a:r>
              <a:rPr lang="fr-BE" dirty="0" smtClean="0"/>
              <a:t>échantillon</a:t>
            </a:r>
            <a:endParaRPr lang="fr-BE" dirty="0"/>
          </a:p>
          <a:p>
            <a:pPr lvl="1"/>
            <a:r>
              <a:rPr lang="fr-BE" dirty="0"/>
              <a:t>les postes de prélèvement dans le voisinage sont visualisés sur une carte de sorte qu’un utilisateur puisse facilement trouver un poste de prélèvement</a:t>
            </a:r>
          </a:p>
          <a:p>
            <a:r>
              <a:rPr lang="fr-BE" dirty="0"/>
              <a:t>Les utilisateurs peuvent ensuite eux-mêmes réserver un </a:t>
            </a:r>
            <a:r>
              <a:rPr lang="fr-BE" dirty="0" smtClean="0"/>
              <a:t>moment de prélèvement</a:t>
            </a:r>
            <a:r>
              <a:rPr lang="fr-BE" dirty="0" smtClean="0"/>
              <a:t> </a:t>
            </a:r>
            <a:r>
              <a:rPr lang="fr-BE" dirty="0"/>
              <a:t>(au moyen du système de réservation du poste de prélèvement)</a:t>
            </a:r>
          </a:p>
        </p:txBody>
      </p:sp>
      <p:pic>
        <p:nvPicPr>
          <p:cNvPr id="4" name="Picture 3"/>
          <p:cNvPicPr>
            <a:picLocks noChangeAspect="1"/>
          </p:cNvPicPr>
          <p:nvPr/>
        </p:nvPicPr>
        <p:blipFill>
          <a:blip r:embed="rId2"/>
          <a:stretch>
            <a:fillRect/>
          </a:stretch>
        </p:blipFill>
        <p:spPr>
          <a:xfrm>
            <a:off x="5519936" y="3501008"/>
            <a:ext cx="5249587" cy="2832664"/>
          </a:xfrm>
          <a:prstGeom prst="rect">
            <a:avLst/>
          </a:prstGeom>
        </p:spPr>
      </p:pic>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69</a:t>
            </a:fld>
            <a:endParaRPr lang="en-GB" dirty="0"/>
          </a:p>
        </p:txBody>
      </p:sp>
    </p:spTree>
    <p:extLst>
      <p:ext uri="{BB962C8B-B14F-4D97-AF65-F5344CB8AC3E}">
        <p14:creationId xmlns:p14="http://schemas.microsoft.com/office/powerpoint/2010/main" val="163952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BE"/>
              <a:t>10 Missions</a:t>
            </a:r>
          </a:p>
        </p:txBody>
      </p:sp>
      <p:sp>
        <p:nvSpPr>
          <p:cNvPr id="15363" name="Rectangle 3"/>
          <p:cNvSpPr>
            <a:spLocks noGrp="1" noChangeArrowheads="1"/>
          </p:cNvSpPr>
          <p:nvPr>
            <p:ph idx="1"/>
          </p:nvPr>
        </p:nvSpPr>
        <p:spPr/>
        <p:txBody>
          <a:bodyPr>
            <a:normAutofit/>
          </a:bodyPr>
          <a:lstStyle/>
          <a:p>
            <a:pPr marL="457200" indent="-457200">
              <a:buFont typeface="+mj-lt"/>
              <a:buAutoNum type="arabicPeriod"/>
            </a:pPr>
            <a:r>
              <a:rPr lang="fr-BE" dirty="0"/>
              <a:t>Développer une vision et une stratégie en matière de santé en ligne</a:t>
            </a:r>
          </a:p>
          <a:p>
            <a:pPr marL="457200" indent="-457200">
              <a:buFont typeface="+mj-lt"/>
              <a:buAutoNum type="arabicPeriod"/>
            </a:pPr>
            <a:r>
              <a:rPr lang="fr-BE" dirty="0"/>
              <a:t>Organiser la collaboration avec d’autres instances publiques chargées de la coordination de la prestation de services électronique </a:t>
            </a:r>
          </a:p>
          <a:p>
            <a:pPr marL="457200" indent="-457200">
              <a:buFont typeface="+mj-lt"/>
              <a:buAutoNum type="arabicPeriod"/>
            </a:pPr>
            <a:r>
              <a:rPr lang="fr-BE" dirty="0"/>
              <a:t>Etre le moteur des changements nécessaires en vue de l'exécution de la vision et de la stratégie en matière de santé en ligne</a:t>
            </a:r>
          </a:p>
          <a:p>
            <a:pPr marL="457200" indent="-457200">
              <a:buFont typeface="+mj-lt"/>
              <a:buAutoNum type="arabicPeriod"/>
            </a:pPr>
            <a:r>
              <a:rPr lang="fr-BE" dirty="0"/>
              <a:t>Déterminer des normes, standards, spécifications fonctionnels et techniques ainsi qu'une architecture de base en matière de TIC  </a:t>
            </a:r>
          </a:p>
          <a:p>
            <a:pPr marL="457200" indent="-457200">
              <a:buFont typeface="+mj-lt"/>
              <a:buAutoNum type="arabicPeriod" startAt="5"/>
            </a:pPr>
            <a:r>
              <a:rPr lang="fr-BE" dirty="0"/>
              <a:t>Enregistrer des logiciels de gestion des dossiers de patients informatisés  </a:t>
            </a:r>
          </a:p>
          <a:p>
            <a:pPr marL="457200" indent="-457200">
              <a:buFont typeface="+mj-lt"/>
              <a:buAutoNum type="arabicPeriod" startAt="5"/>
            </a:pPr>
            <a:r>
              <a:rPr lang="fr-BE" dirty="0"/>
              <a:t>Concevoir, élaborer et gérer une </a:t>
            </a:r>
            <a:r>
              <a:rPr lang="fr-BE" dirty="0" smtClean="0"/>
              <a:t>plate-forme </a:t>
            </a:r>
            <a:r>
              <a:rPr lang="fr-BE" dirty="0"/>
              <a:t>de collaboration pour l'échange électronique de données sécurisé ainsi que les services de base y afférents </a:t>
            </a:r>
          </a:p>
          <a:p>
            <a:pPr marL="457200" indent="-457200">
              <a:buFont typeface="+mj-lt"/>
              <a:buAutoNum type="arabicPeriod"/>
            </a:pPr>
            <a:endParaRPr lang="fr-BE" dirty="0" smtClean="0"/>
          </a:p>
          <a:p>
            <a:endParaRPr lang="nl-BE" altLang="en-US" dirty="0" smtClean="0">
              <a:sym typeface="Arial" charset="0"/>
            </a:endParaRPr>
          </a:p>
          <a:p>
            <a:endParaRPr lang="nl-BE" altLang="en-US" dirty="0" smtClean="0">
              <a:sym typeface="Arial" charset="0"/>
            </a:endParaRPr>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7</a:t>
            </a:fld>
            <a:endParaRPr lang="en-GB" dirty="0"/>
          </a:p>
        </p:txBody>
      </p:sp>
    </p:spTree>
    <p:extLst>
      <p:ext uri="{BB962C8B-B14F-4D97-AF65-F5344CB8AC3E}">
        <p14:creationId xmlns:p14="http://schemas.microsoft.com/office/powerpoint/2010/main" val="3997434526"/>
      </p:ext>
    </p:extLst>
  </p:cSld>
  <p:clrMapOvr>
    <a:masterClrMapping/>
  </p:clrMapOvr>
  <p:transition spd="slow"/>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Vaccination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97" y="1233692"/>
            <a:ext cx="9023339" cy="5075628"/>
          </a:xfrm>
          <a:prstGeom prst="rect">
            <a:avLst/>
          </a:prstGeom>
        </p:spPr>
      </p:pic>
      <p:sp>
        <p:nvSpPr>
          <p:cNvPr id="6" name="Slide Number Placeholder 5"/>
          <p:cNvSpPr>
            <a:spLocks noGrp="1"/>
          </p:cNvSpPr>
          <p:nvPr>
            <p:ph type="sldNum" sz="quarter" idx="10"/>
          </p:nvPr>
        </p:nvSpPr>
        <p:spPr/>
        <p:txBody>
          <a:bodyPr/>
          <a:lstStyle/>
          <a:p>
            <a:pPr>
              <a:defRPr/>
            </a:pPr>
            <a:fld id="{84AEDDD6-2727-439E-A96F-E9FD4CA77376}" type="slidenum">
              <a:rPr lang="en-GB" smtClean="0"/>
              <a:pPr>
                <a:defRPr/>
              </a:pPr>
              <a:t>70</a:t>
            </a:fld>
            <a:endParaRPr lang="en-GB" dirty="0"/>
          </a:p>
        </p:txBody>
      </p:sp>
    </p:spTree>
    <p:extLst>
      <p:ext uri="{BB962C8B-B14F-4D97-AF65-F5344CB8AC3E}">
        <p14:creationId xmlns:p14="http://schemas.microsoft.com/office/powerpoint/2010/main" val="21476209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Vaccination</a:t>
            </a:r>
            <a:endParaRPr lang="fr-BE"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71</a:t>
            </a:fld>
            <a:endParaRPr lang="en-GB" dirty="0"/>
          </a:p>
        </p:txBody>
      </p:sp>
      <p:pic>
        <p:nvPicPr>
          <p:cNvPr id="1026" name="Picture 2" descr="https://www.corona-tracking.info/wp-content/uploads/2021/01/Selection-prioritiz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37" y="1171139"/>
            <a:ext cx="10420709" cy="5112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8600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err="1" smtClean="0"/>
              <a:t>Vaccination</a:t>
            </a:r>
            <a:endParaRPr lang="fr-BE" dirty="0"/>
          </a:p>
        </p:txBody>
      </p:sp>
      <p:sp>
        <p:nvSpPr>
          <p:cNvPr id="4" name="Slide Number Placeholder 3"/>
          <p:cNvSpPr>
            <a:spLocks noGrp="1"/>
          </p:cNvSpPr>
          <p:nvPr>
            <p:ph type="sldNum" sz="quarter" idx="10"/>
          </p:nvPr>
        </p:nvSpPr>
        <p:spPr/>
        <p:txBody>
          <a:bodyPr/>
          <a:lstStyle/>
          <a:p>
            <a:pPr>
              <a:defRPr/>
            </a:pPr>
            <a:fld id="{84AEDDD6-2727-439E-A96F-E9FD4CA77376}" type="slidenum">
              <a:rPr lang="en-GB" smtClean="0"/>
              <a:pPr>
                <a:defRPr/>
              </a:pPr>
              <a:t>72</a:t>
            </a:fld>
            <a:endParaRPr lang="en-GB" dirty="0"/>
          </a:p>
        </p:txBody>
      </p:sp>
      <p:pic>
        <p:nvPicPr>
          <p:cNvPr id="2050" name="Picture 2" descr="https://www.corona-tracking.info/wp-content/uploads/2021/02/Booking-present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85" y="1110754"/>
            <a:ext cx="10200213" cy="521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48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Vaccination</a:t>
            </a:r>
          </a:p>
        </p:txBody>
      </p:sp>
      <p:sp>
        <p:nvSpPr>
          <p:cNvPr id="3" name="Content Placeholder 2"/>
          <p:cNvSpPr>
            <a:spLocks noGrp="1"/>
          </p:cNvSpPr>
          <p:nvPr>
            <p:ph idx="1"/>
          </p:nvPr>
        </p:nvSpPr>
        <p:spPr/>
        <p:txBody>
          <a:bodyPr/>
          <a:lstStyle/>
          <a:p>
            <a:r>
              <a:rPr lang="fr-BE" dirty="0"/>
              <a:t>Enregistrement et traitement des données relatives aux vaccinations </a:t>
            </a:r>
          </a:p>
          <a:p>
            <a:pPr lvl="1"/>
            <a:r>
              <a:rPr lang="fr-BE" dirty="0"/>
              <a:t>sur le portail </a:t>
            </a:r>
            <a:r>
              <a:rPr lang="fr-BE" dirty="0" err="1"/>
              <a:t>eSanté</a:t>
            </a:r>
            <a:r>
              <a:rPr lang="fr-BE" dirty="0"/>
              <a:t> : description fonctionnelle des systèmes et </a:t>
            </a:r>
            <a:r>
              <a:rPr lang="fr-BE" dirty="0" err="1"/>
              <a:t>ﬂux</a:t>
            </a:r>
            <a:r>
              <a:rPr lang="fr-BE" dirty="0"/>
              <a:t> d’informations qui ont fait l’objet d’une délibération du CSI, qui concerne l’enregistrement et le traitement des données relatives aux vaccinations</a:t>
            </a:r>
          </a:p>
          <a:p>
            <a:endParaRPr lang="en-US" dirty="0"/>
          </a:p>
        </p:txBody>
      </p:sp>
      <p:grpSp>
        <p:nvGrpSpPr>
          <p:cNvPr id="9" name="Group 8"/>
          <p:cNvGrpSpPr/>
          <p:nvPr/>
        </p:nvGrpSpPr>
        <p:grpSpPr>
          <a:xfrm>
            <a:off x="1991545" y="2852936"/>
            <a:ext cx="7774415" cy="3324407"/>
            <a:chOff x="467544" y="3130476"/>
            <a:chExt cx="7774415" cy="3324407"/>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t="53155"/>
            <a:stretch/>
          </p:blipFill>
          <p:spPr>
            <a:xfrm>
              <a:off x="467544" y="3832451"/>
              <a:ext cx="7774415" cy="262243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967" y="3130476"/>
              <a:ext cx="1872793" cy="640271"/>
            </a:xfrm>
            <a:prstGeom prst="rect">
              <a:avLst/>
            </a:prstGeom>
          </p:spPr>
        </p:pic>
      </p:grpSp>
      <p:sp>
        <p:nvSpPr>
          <p:cNvPr id="5" name="Slide Number Placeholder 4"/>
          <p:cNvSpPr>
            <a:spLocks noGrp="1"/>
          </p:cNvSpPr>
          <p:nvPr>
            <p:ph type="sldNum" sz="quarter" idx="10"/>
          </p:nvPr>
        </p:nvSpPr>
        <p:spPr/>
        <p:txBody>
          <a:bodyPr/>
          <a:lstStyle/>
          <a:p>
            <a:pPr>
              <a:defRPr/>
            </a:pPr>
            <a:fld id="{84AEDDD6-2727-439E-A96F-E9FD4CA77376}" type="slidenum">
              <a:rPr lang="en-GB" smtClean="0"/>
              <a:pPr>
                <a:defRPr/>
              </a:pPr>
              <a:t>73</a:t>
            </a:fld>
            <a:endParaRPr lang="en-GB" dirty="0"/>
          </a:p>
        </p:txBody>
      </p:sp>
    </p:spTree>
    <p:extLst>
      <p:ext uri="{BB962C8B-B14F-4D97-AF65-F5344CB8AC3E}">
        <p14:creationId xmlns:p14="http://schemas.microsoft.com/office/powerpoint/2010/main" val="3787312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smtClean="0"/>
              <a:t>Dashboard COVID-19</a:t>
            </a:r>
            <a:endParaRPr lang="fr-BE" dirty="0"/>
          </a:p>
        </p:txBody>
      </p:sp>
      <p:pic>
        <p:nvPicPr>
          <p:cNvPr id="4" name="Content Placeholder 3"/>
          <p:cNvPicPr>
            <a:picLocks noGrp="1" noChangeAspect="1"/>
          </p:cNvPicPr>
          <p:nvPr>
            <p:ph idx="1"/>
          </p:nvPr>
        </p:nvPicPr>
        <p:blipFill>
          <a:blip r:embed="rId2"/>
          <a:stretch>
            <a:fillRect/>
          </a:stretch>
        </p:blipFill>
        <p:spPr>
          <a:xfrm>
            <a:off x="1717574" y="1052736"/>
            <a:ext cx="8756851" cy="5284788"/>
          </a:xfrm>
          <a:prstGeom prst="rect">
            <a:avLst/>
          </a:prstGeom>
        </p:spPr>
      </p:pic>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74</a:t>
            </a:fld>
            <a:endParaRPr lang="en-GB" dirty="0"/>
          </a:p>
        </p:txBody>
      </p:sp>
    </p:spTree>
    <p:extLst>
      <p:ext uri="{BB962C8B-B14F-4D97-AF65-F5344CB8AC3E}">
        <p14:creationId xmlns:p14="http://schemas.microsoft.com/office/powerpoint/2010/main" val="3018610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a:t>Dashboard COVID-19</a:t>
            </a:r>
          </a:p>
        </p:txBody>
      </p:sp>
      <p:pic>
        <p:nvPicPr>
          <p:cNvPr id="4" name="Content Placeholder 3"/>
          <p:cNvPicPr>
            <a:picLocks noGrp="1" noChangeAspect="1"/>
          </p:cNvPicPr>
          <p:nvPr>
            <p:ph idx="1"/>
          </p:nvPr>
        </p:nvPicPr>
        <p:blipFill>
          <a:blip r:embed="rId2"/>
          <a:stretch>
            <a:fillRect/>
          </a:stretch>
        </p:blipFill>
        <p:spPr>
          <a:xfrm>
            <a:off x="1271464" y="1118624"/>
            <a:ext cx="9534252" cy="5284788"/>
          </a:xfrm>
          <a:prstGeom prst="rect">
            <a:avLst/>
          </a:prstGeom>
        </p:spPr>
      </p:pic>
      <p:sp>
        <p:nvSpPr>
          <p:cNvPr id="2" name="Slide Number Placeholder 1"/>
          <p:cNvSpPr>
            <a:spLocks noGrp="1"/>
          </p:cNvSpPr>
          <p:nvPr>
            <p:ph type="sldNum" sz="quarter" idx="12"/>
          </p:nvPr>
        </p:nvSpPr>
        <p:spPr/>
        <p:txBody>
          <a:bodyPr/>
          <a:lstStyle/>
          <a:p>
            <a:pPr>
              <a:defRPr/>
            </a:pPr>
            <a:fld id="{97CCC5E9-F9D9-46F9-AA92-085E1A182B77}" type="slidenum">
              <a:rPr lang="en-GB" smtClean="0"/>
              <a:pPr>
                <a:defRPr/>
              </a:pPr>
              <a:t>75</a:t>
            </a:fld>
            <a:endParaRPr lang="en-GB" dirty="0"/>
          </a:p>
        </p:txBody>
      </p:sp>
    </p:spTree>
    <p:extLst>
      <p:ext uri="{BB962C8B-B14F-4D97-AF65-F5344CB8AC3E}">
        <p14:creationId xmlns:p14="http://schemas.microsoft.com/office/powerpoint/2010/main" val="136830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a:t>Dashboard COVID-19</a:t>
            </a:r>
          </a:p>
        </p:txBody>
      </p:sp>
      <p:pic>
        <p:nvPicPr>
          <p:cNvPr id="2" name="Content Placeholder 1"/>
          <p:cNvPicPr>
            <a:picLocks noGrp="1" noChangeAspect="1"/>
          </p:cNvPicPr>
          <p:nvPr>
            <p:ph idx="1"/>
          </p:nvPr>
        </p:nvPicPr>
        <p:blipFill>
          <a:blip r:embed="rId2"/>
          <a:stretch>
            <a:fillRect/>
          </a:stretch>
        </p:blipFill>
        <p:spPr>
          <a:xfrm>
            <a:off x="1587960" y="1118624"/>
            <a:ext cx="9016080" cy="5284788"/>
          </a:xfrm>
          <a:prstGeom prst="rect">
            <a:avLst/>
          </a:prstGeom>
        </p:spPr>
      </p:pic>
      <p:sp>
        <p:nvSpPr>
          <p:cNvPr id="3" name="Slide Number Placeholder 2"/>
          <p:cNvSpPr>
            <a:spLocks noGrp="1"/>
          </p:cNvSpPr>
          <p:nvPr>
            <p:ph type="sldNum" sz="quarter" idx="12"/>
          </p:nvPr>
        </p:nvSpPr>
        <p:spPr/>
        <p:txBody>
          <a:bodyPr/>
          <a:lstStyle/>
          <a:p>
            <a:pPr>
              <a:defRPr/>
            </a:pPr>
            <a:fld id="{97CCC5E9-F9D9-46F9-AA92-085E1A182B77}" type="slidenum">
              <a:rPr lang="en-GB" smtClean="0"/>
              <a:pPr>
                <a:defRPr/>
              </a:pPr>
              <a:t>76</a:t>
            </a:fld>
            <a:endParaRPr lang="en-GB" dirty="0"/>
          </a:p>
        </p:txBody>
      </p:sp>
    </p:spTree>
    <p:extLst>
      <p:ext uri="{BB962C8B-B14F-4D97-AF65-F5344CB8AC3E}">
        <p14:creationId xmlns:p14="http://schemas.microsoft.com/office/powerpoint/2010/main" val="272466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a:t>Dashboard COVID-19</a:t>
            </a:r>
          </a:p>
        </p:txBody>
      </p:sp>
      <p:pic>
        <p:nvPicPr>
          <p:cNvPr id="7" name="Content Placeholder 6"/>
          <p:cNvPicPr>
            <a:picLocks noGrp="1" noChangeAspect="1"/>
          </p:cNvPicPr>
          <p:nvPr>
            <p:ph idx="1"/>
          </p:nvPr>
        </p:nvPicPr>
        <p:blipFill>
          <a:blip r:embed="rId2"/>
          <a:stretch>
            <a:fillRect/>
          </a:stretch>
        </p:blipFill>
        <p:spPr>
          <a:xfrm>
            <a:off x="2251639" y="1118624"/>
            <a:ext cx="7688722" cy="5284788"/>
          </a:xfrm>
          <a:prstGeom prst="rect">
            <a:avLst/>
          </a:prstGeom>
        </p:spPr>
      </p:pic>
      <p:sp>
        <p:nvSpPr>
          <p:cNvPr id="8" name="Slide Number Placeholder 7"/>
          <p:cNvSpPr>
            <a:spLocks noGrp="1"/>
          </p:cNvSpPr>
          <p:nvPr>
            <p:ph type="sldNum" sz="quarter" idx="12"/>
          </p:nvPr>
        </p:nvSpPr>
        <p:spPr/>
        <p:txBody>
          <a:bodyPr/>
          <a:lstStyle/>
          <a:p>
            <a:pPr>
              <a:defRPr/>
            </a:pPr>
            <a:fld id="{97CCC5E9-F9D9-46F9-AA92-085E1A182B77}" type="slidenum">
              <a:rPr lang="en-GB" smtClean="0"/>
              <a:pPr>
                <a:defRPr/>
              </a:pPr>
              <a:t>77</a:t>
            </a:fld>
            <a:endParaRPr lang="en-GB" dirty="0"/>
          </a:p>
        </p:txBody>
      </p:sp>
    </p:spTree>
    <p:extLst>
      <p:ext uri="{BB962C8B-B14F-4D97-AF65-F5344CB8AC3E}">
        <p14:creationId xmlns:p14="http://schemas.microsoft.com/office/powerpoint/2010/main" val="171421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527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10 Missions</a:t>
            </a:r>
          </a:p>
        </p:txBody>
      </p:sp>
      <p:sp>
        <p:nvSpPr>
          <p:cNvPr id="94211" name="Rectangle 3"/>
          <p:cNvSpPr>
            <a:spLocks noGrp="1" noChangeArrowheads="1"/>
          </p:cNvSpPr>
          <p:nvPr>
            <p:ph idx="1"/>
          </p:nvPr>
        </p:nvSpPr>
        <p:spPr/>
        <p:txBody>
          <a:bodyPr/>
          <a:lstStyle/>
          <a:p>
            <a:pPr marL="457200" indent="-457200">
              <a:buFont typeface="+mj-lt"/>
              <a:buAutoNum type="arabicPeriod" startAt="5"/>
            </a:pPr>
            <a:r>
              <a:rPr lang="fr-BE"/>
              <a:t>S'accorder sur une répartition des tâches et sur les normes de qualité et contrôler le respect de ces normes de qualité</a:t>
            </a:r>
          </a:p>
          <a:p>
            <a:pPr marL="457200" indent="-457200">
              <a:buFont typeface="+mj-lt"/>
              <a:buAutoNum type="arabicPeriod" startAt="8"/>
            </a:pPr>
            <a:r>
              <a:rPr lang="fr-BE"/>
              <a:t>Intervenir comme tierce partie de confiance indépendante (TTP) pour le codage et l'anonymisation de données à caractère personnel relatives à la santé pour certaines instances énumérées dans la loi, à l'appui de la recherche scientifique et de la politique </a:t>
            </a:r>
          </a:p>
          <a:p>
            <a:pPr marL="457200" indent="-457200">
              <a:buFont typeface="+mj-lt"/>
              <a:buAutoNum type="arabicPeriod" startAt="8"/>
            </a:pPr>
            <a:r>
              <a:rPr lang="fr-BE"/>
              <a:t>Promouvoir et coordonner la réalisation de programmes et de projets </a:t>
            </a:r>
          </a:p>
          <a:p>
            <a:pPr marL="457200" indent="-457200">
              <a:buFont typeface="+mj-lt"/>
              <a:buAutoNum type="arabicPeriod" startAt="8"/>
            </a:pPr>
            <a:r>
              <a:rPr lang="fr-BE"/>
              <a:t>Gérer et coordonner les aspects TIC de l'échange de données dans le cadre des dossiers de patients informatisés et des prescriptions médicales électroniques</a:t>
            </a:r>
          </a:p>
          <a:p>
            <a:pPr marL="457200" indent="-457200">
              <a:buFont typeface="+mj-lt"/>
              <a:buAutoNum type="arabicPeriod" startAt="5"/>
            </a:pPr>
            <a:endParaRPr lang="fr-BE" dirty="0"/>
          </a:p>
        </p:txBody>
      </p:sp>
      <p:sp>
        <p:nvSpPr>
          <p:cNvPr id="4" name="Slide Number Placeholder 3"/>
          <p:cNvSpPr>
            <a:spLocks noGrp="1"/>
          </p:cNvSpPr>
          <p:nvPr>
            <p:ph type="sldNum" sz="quarter" idx="12"/>
          </p:nvPr>
        </p:nvSpPr>
        <p:spPr/>
        <p:txBody>
          <a:bodyPr/>
          <a:lstStyle/>
          <a:p>
            <a:pPr>
              <a:defRPr/>
            </a:pPr>
            <a:fld id="{97CCC5E9-F9D9-46F9-AA92-085E1A182B77}" type="slidenum">
              <a:rPr lang="en-GB" smtClean="0"/>
              <a:pPr>
                <a:defRPr/>
              </a:pPr>
              <a:t>8</a:t>
            </a:fld>
            <a:endParaRPr lang="en-GB" dirty="0"/>
          </a:p>
        </p:txBody>
      </p:sp>
    </p:spTree>
    <p:extLst>
      <p:ext uri="{BB962C8B-B14F-4D97-AF65-F5344CB8AC3E}">
        <p14:creationId xmlns:p14="http://schemas.microsoft.com/office/powerpoint/2010/main" val="2821687186"/>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a:t>Services de base de la </a:t>
            </a:r>
            <a:r>
              <a:rPr lang="fr-BE" dirty="0" smtClean="0"/>
              <a:t>plate-forme </a:t>
            </a:r>
            <a:r>
              <a:rPr lang="fr-BE" dirty="0">
                <a:solidFill>
                  <a:srgbClr val="087670"/>
                </a:solidFill>
              </a:rPr>
              <a:t>eHealth</a:t>
            </a:r>
          </a:p>
        </p:txBody>
      </p:sp>
      <p:sp>
        <p:nvSpPr>
          <p:cNvPr id="3" name="Content Placeholder 2"/>
          <p:cNvSpPr>
            <a:spLocks noGrp="1"/>
          </p:cNvSpPr>
          <p:nvPr>
            <p:ph idx="1"/>
          </p:nvPr>
        </p:nvSpPr>
        <p:spPr/>
        <p:txBody>
          <a:bodyPr>
            <a:normAutofit/>
          </a:bodyPr>
          <a:lstStyle/>
          <a:p>
            <a:r>
              <a:rPr lang="fr-BE" dirty="0"/>
              <a:t>Certificats </a:t>
            </a:r>
            <a:r>
              <a:rPr lang="fr-BE" dirty="0">
                <a:solidFill>
                  <a:srgbClr val="087670"/>
                </a:solidFill>
              </a:rPr>
              <a:t>eHealth</a:t>
            </a:r>
          </a:p>
          <a:p>
            <a:r>
              <a:rPr lang="fr-BE" dirty="0"/>
              <a:t>Gestion intégrée des utilisateurs et des accès</a:t>
            </a:r>
          </a:p>
          <a:p>
            <a:r>
              <a:rPr lang="fr-BE" dirty="0"/>
              <a:t>Coordination de sous-processus électroniques</a:t>
            </a:r>
          </a:p>
          <a:p>
            <a:r>
              <a:rPr lang="fr-BE" dirty="0"/>
              <a:t>Portail </a:t>
            </a:r>
          </a:p>
          <a:p>
            <a:r>
              <a:rPr lang="fr-BE" dirty="0"/>
              <a:t>Système de chiffrement end-to-end</a:t>
            </a:r>
          </a:p>
          <a:p>
            <a:r>
              <a:rPr lang="fr-BE" dirty="0"/>
              <a:t>Gestion de </a:t>
            </a:r>
            <a:r>
              <a:rPr lang="fr-BE" dirty="0" err="1"/>
              <a:t>loggings</a:t>
            </a:r>
            <a:endParaRPr lang="fr-BE" dirty="0"/>
          </a:p>
          <a:p>
            <a:r>
              <a:rPr lang="fr-BE" dirty="0"/>
              <a:t>Datation électronique (</a:t>
            </a:r>
            <a:r>
              <a:rPr lang="fr-BE" dirty="0" err="1"/>
              <a:t>timestamping</a:t>
            </a:r>
            <a:r>
              <a:rPr lang="fr-BE" dirty="0"/>
              <a:t>)</a:t>
            </a:r>
          </a:p>
          <a:p>
            <a:r>
              <a:rPr lang="fr-BE" dirty="0"/>
              <a:t>Répertoire des références</a:t>
            </a:r>
          </a:p>
          <a:p>
            <a:r>
              <a:rPr lang="fr-BE" dirty="0"/>
              <a:t>Boîte aux lettres électronique sécurisée (</a:t>
            </a:r>
            <a:r>
              <a:rPr lang="fr-BE" dirty="0" err="1">
                <a:solidFill>
                  <a:srgbClr val="087670"/>
                </a:solidFill>
              </a:rPr>
              <a:t>eHealth</a:t>
            </a:r>
            <a:r>
              <a:rPr lang="fr-BE" dirty="0" err="1"/>
              <a:t>Box</a:t>
            </a:r>
            <a:r>
              <a:rPr lang="fr-BE" dirty="0"/>
              <a:t>)</a:t>
            </a:r>
          </a:p>
          <a:p>
            <a:r>
              <a:rPr lang="fr-BE" dirty="0"/>
              <a:t>Codage &amp; anonymisation &amp; tierce partie de confiance</a:t>
            </a:r>
          </a:p>
          <a:p>
            <a:r>
              <a:rPr lang="fr-BE" dirty="0"/>
              <a:t>Consultation du registre national et des registres de la Banque Carrefour de la sécurité sociale</a:t>
            </a:r>
          </a:p>
        </p:txBody>
      </p:sp>
      <p:sp>
        <p:nvSpPr>
          <p:cNvPr id="6" name="Slide Number Placeholder 5"/>
          <p:cNvSpPr>
            <a:spLocks noGrp="1"/>
          </p:cNvSpPr>
          <p:nvPr>
            <p:ph type="sldNum" sz="quarter" idx="12"/>
          </p:nvPr>
        </p:nvSpPr>
        <p:spPr/>
        <p:txBody>
          <a:bodyPr/>
          <a:lstStyle/>
          <a:p>
            <a:pPr>
              <a:defRPr/>
            </a:pPr>
            <a:fld id="{97CCC5E9-F9D9-46F9-AA92-085E1A182B77}" type="slidenum">
              <a:rPr lang="en-GB" smtClean="0"/>
              <a:pPr>
                <a:defRPr/>
              </a:pPr>
              <a:t>9</a:t>
            </a:fld>
            <a:endParaRPr lang="en-GB" dirty="0"/>
          </a:p>
        </p:txBody>
      </p:sp>
    </p:spTree>
    <p:extLst>
      <p:ext uri="{BB962C8B-B14F-4D97-AF65-F5344CB8AC3E}">
        <p14:creationId xmlns:p14="http://schemas.microsoft.com/office/powerpoint/2010/main" val="41760482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Healt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3628</TotalTime>
  <Words>4342</Words>
  <Application>Microsoft Office PowerPoint</Application>
  <PresentationFormat>Widescreen</PresentationFormat>
  <Paragraphs>712</Paragraphs>
  <Slides>78</Slides>
  <Notes>40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78</vt:i4>
      </vt:variant>
    </vt:vector>
  </HeadingPairs>
  <TitlesOfParts>
    <vt:vector size="83" baseType="lpstr">
      <vt:lpstr>Arial</vt:lpstr>
      <vt:lpstr>Calibri</vt:lpstr>
      <vt:lpstr>Consolas</vt:lpstr>
      <vt:lpstr>Times New Roman</vt:lpstr>
      <vt:lpstr>eHealth</vt:lpstr>
      <vt:lpstr>La plate-forme eHealth Etat des lieux &amp; perpectives  29/03/2021 </vt:lpstr>
      <vt:lpstr>Structure de l’exposé</vt:lpstr>
      <vt:lpstr>Aperçu du paysage de la santé en ligne en Belgique</vt:lpstr>
      <vt:lpstr>Architecture de base</vt:lpstr>
      <vt:lpstr>Quelques chiffres</vt:lpstr>
      <vt:lpstr>Objectifs de la plate-forme eHealth</vt:lpstr>
      <vt:lpstr>10 Missions</vt:lpstr>
      <vt:lpstr>10 Missions</vt:lpstr>
      <vt:lpstr>Services de base de la plate-forme eHealth</vt:lpstr>
      <vt:lpstr>Services de base de la plate-forme eHealth</vt:lpstr>
      <vt:lpstr>Certificats eHealth</vt:lpstr>
      <vt:lpstr>Certificats eHealth</vt:lpstr>
      <vt:lpstr>Gestion intégrée des utilisateurs et des accès</vt:lpstr>
      <vt:lpstr>Gestion intégrée des utilisateurs et des accès</vt:lpstr>
      <vt:lpstr>Chiffrement end-to-end</vt:lpstr>
      <vt:lpstr>Chiffrement destinataire connu</vt:lpstr>
      <vt:lpstr>Chiffrement destinataire connu</vt:lpstr>
      <vt:lpstr>Chiffrement destinataire inconnu</vt:lpstr>
      <vt:lpstr>Datation électronique (timestamping)</vt:lpstr>
      <vt:lpstr>Timestamping: exemple</vt:lpstr>
      <vt:lpstr>Répertoire des références (hub-metahub)</vt:lpstr>
      <vt:lpstr>Répertoire des références (hub-metahub)</vt:lpstr>
      <vt:lpstr>Données extramurales : coffres-forts</vt:lpstr>
      <vt:lpstr>eHealthBox</vt:lpstr>
      <vt:lpstr>Organes de gouvernance</vt:lpstr>
      <vt:lpstr>Organes de gouvernance</vt:lpstr>
      <vt:lpstr>PowerPoint Presentation</vt:lpstr>
      <vt:lpstr>Clusters</vt:lpstr>
      <vt:lpstr>Cluster 0 – Clarifier &amp; harmoniser les concepts</vt:lpstr>
      <vt:lpstr>Cluster 0 – Data sharing consents</vt:lpstr>
      <vt:lpstr>Cluster 0 – Clarifier &amp; Harmoniser les concepts (1/2)</vt:lpstr>
      <vt:lpstr>Cluster 0 – Clarifier &amp; Harmoniser les concepts (2/2)</vt:lpstr>
      <vt:lpstr>Cluster 0 – Relations de soins</vt:lpstr>
      <vt:lpstr>Cluster 0 – Circles of trust</vt:lpstr>
      <vt:lpstr>Cluster 3 – Business continuity</vt:lpstr>
      <vt:lpstr>Cluster 3 – Business continuity</vt:lpstr>
      <vt:lpstr>Cluster 3 – Enregistrement des logiciels</vt:lpstr>
      <vt:lpstr>Cluster 3 – Enregistrement des logiciels</vt:lpstr>
      <vt:lpstr>Cluster 3 – Enregistrement des logiciels</vt:lpstr>
      <vt:lpstr>Cluster 4 – Mult-eMediatt (e-CIT)</vt:lpstr>
      <vt:lpstr>Cluster 4 – Prescription électronique </vt:lpstr>
      <vt:lpstr>Cluster 4 – Prescription électronique </vt:lpstr>
      <vt:lpstr>Cluster 4 – BelRai</vt:lpstr>
      <vt:lpstr>Cluster 4 – BelRai</vt:lpstr>
      <vt:lpstr>Cluster 4 – VIDIS  (Virtual Integrated Drug Information System)</vt:lpstr>
      <vt:lpstr>Cluster 4 – VIDIS  (Virtual Integrated Drug Information System)</vt:lpstr>
      <vt:lpstr>eBirth v2: déclaration de naissance électronique</vt:lpstr>
      <vt:lpstr>Demandes &amp; résultats labo</vt:lpstr>
      <vt:lpstr>Cluster 5 – Orgadon </vt:lpstr>
      <vt:lpstr>Cluster 5 – Orgadon </vt:lpstr>
      <vt:lpstr>Cluster 5 – MaSanté</vt:lpstr>
      <vt:lpstr>Cluster 5 – MaSanté</vt:lpstr>
      <vt:lpstr>Cluster 5 – MaSanté</vt:lpstr>
      <vt:lpstr>Cluster 6 – eSanté et mutualités</vt:lpstr>
      <vt:lpstr>Cluster 6 – eSanté et mutualités</vt:lpstr>
      <vt:lpstr>Cluster 6 – eSanté et mutualités</vt:lpstr>
      <vt:lpstr>Projets &amp; réalisations COVID-19 </vt:lpstr>
      <vt:lpstr>Comment limiter la propagation ?</vt:lpstr>
      <vt:lpstr>Healthdata (Sciensano)</vt:lpstr>
      <vt:lpstr>Importance du traçage des contacts</vt:lpstr>
      <vt:lpstr>Stratégies &amp; méthodes de traçage</vt:lpstr>
      <vt:lpstr>COVID-19 Call center</vt:lpstr>
      <vt:lpstr>Coronalert</vt:lpstr>
      <vt:lpstr>PowerPoint Presentation</vt:lpstr>
      <vt:lpstr>Formulaire de Localisation du Passager </vt:lpstr>
      <vt:lpstr>Corona Test Prescription &amp; Consultation</vt:lpstr>
      <vt:lpstr>eHealthCreaBis </vt:lpstr>
      <vt:lpstr>eHealthCreaBis </vt:lpstr>
      <vt:lpstr>Système central de réservation de prélèvements</vt:lpstr>
      <vt:lpstr>Vaccination</vt:lpstr>
      <vt:lpstr>Vaccination</vt:lpstr>
      <vt:lpstr>Vaccination</vt:lpstr>
      <vt:lpstr>Vaccination</vt:lpstr>
      <vt:lpstr>Dashboard COVID-19</vt:lpstr>
      <vt:lpstr>Dashboard COVID-19</vt:lpstr>
      <vt:lpstr>Dashboard COVID-19</vt:lpstr>
      <vt:lpstr>Dashboard COVID-19</vt:lpstr>
      <vt:lpstr>PowerPoint Presentation</vt:lpstr>
    </vt:vector>
  </TitlesOfParts>
  <Company>SmalS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Quentin Delsaut</dc:creator>
  <cp:lastModifiedBy>Antwoord</cp:lastModifiedBy>
  <cp:revision>341</cp:revision>
  <cp:lastPrinted>2021-01-19T14:04:10Z</cp:lastPrinted>
  <dcterms:created xsi:type="dcterms:W3CDTF">2013-03-05T07:37:33Z</dcterms:created>
  <dcterms:modified xsi:type="dcterms:W3CDTF">2021-03-30T22:42:46Z</dcterms:modified>
</cp:coreProperties>
</file>